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260" r:id="rId6"/>
    <p:sldId id="261" r:id="rId7"/>
    <p:sldId id="256" r:id="rId8"/>
    <p:sldId id="264" r:id="rId9"/>
    <p:sldId id="274" r:id="rId10"/>
    <p:sldId id="433" r:id="rId11"/>
    <p:sldId id="266" r:id="rId12"/>
    <p:sldId id="578" r:id="rId13"/>
    <p:sldId id="434" r:id="rId14"/>
    <p:sldId id="435" r:id="rId15"/>
    <p:sldId id="436" r:id="rId16"/>
    <p:sldId id="579" r:id="rId17"/>
    <p:sldId id="607" r:id="rId18"/>
    <p:sldId id="273" r:id="rId19"/>
    <p:sldId id="259" r:id="rId20"/>
  </p:sldIdLst>
  <p:sldSz cx="12169775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4"/>
    <a:srgbClr val="E7560B"/>
    <a:srgbClr val="3D6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878" y="43"/>
      </p:cViewPr>
      <p:guideLst>
        <p:guide orient="horz" pos="2160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7B1496-64EF-4B91-ACEE-EFAE6F9696A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01557AB-D8BE-4755-B222-7BC45536914A}">
      <dgm:prSet phldrT="[Texto]" custT="1"/>
      <dgm:spPr>
        <a:solidFill>
          <a:schemeClr val="accent1">
            <a:lumMod val="75000"/>
          </a:schemeClr>
        </a:solidFill>
        <a:ln w="3175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s-CL" sz="1000" dirty="0">
              <a:latin typeface="Verdana" pitchFamily="34" charset="0"/>
              <a:ea typeface="Verdana" pitchFamily="34" charset="0"/>
              <a:cs typeface="Verdana" pitchFamily="34" charset="0"/>
            </a:rPr>
            <a:t>Preparación</a:t>
          </a:r>
        </a:p>
      </dgm:t>
    </dgm:pt>
    <dgm:pt modelId="{44D4168E-7D18-4A95-96AD-9C8994C001EA}" type="parTrans" cxnId="{66935200-84F2-46DC-856F-DE397ECAD08F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1E08094-7173-4E20-A7F7-93B1DBD401CE}" type="sibTrans" cxnId="{66935200-84F2-46DC-856F-DE397ECAD08F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AA62241-0A7D-44BD-BC2E-3B9B2C76A5F6}">
      <dgm:prSet phldrT="[Texto]" custT="1"/>
      <dgm:spPr>
        <a:solidFill>
          <a:schemeClr val="accent1">
            <a:lumMod val="75000"/>
          </a:schemeClr>
        </a:solidFill>
        <a:ln w="3175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s-CL" sz="1000" dirty="0">
              <a:latin typeface="Verdana" pitchFamily="34" charset="0"/>
              <a:ea typeface="Verdana" pitchFamily="34" charset="0"/>
              <a:cs typeface="Verdana" pitchFamily="34" charset="0"/>
            </a:rPr>
            <a:t>Implementación</a:t>
          </a:r>
        </a:p>
      </dgm:t>
    </dgm:pt>
    <dgm:pt modelId="{4CF12E48-9751-4561-A63A-39EE67B2020B}" type="parTrans" cxnId="{2664C9E0-D343-4EB6-9604-7072AFA21047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1EFF197-C72B-4353-BE13-E1A4EE9112AE}" type="sibTrans" cxnId="{2664C9E0-D343-4EB6-9604-7072AFA21047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84E34D0-1025-410A-A96A-E20713953A71}">
      <dgm:prSet phldrT="[Texto]" custT="1"/>
      <dgm:spPr>
        <a:solidFill>
          <a:schemeClr val="accent1">
            <a:lumMod val="75000"/>
          </a:schemeClr>
        </a:solidFill>
        <a:ln w="3175"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s-CL" sz="1000" dirty="0">
              <a:latin typeface="Verdana" pitchFamily="34" charset="0"/>
              <a:ea typeface="Verdana" pitchFamily="34" charset="0"/>
              <a:cs typeface="Verdana" pitchFamily="34" charset="0"/>
            </a:rPr>
            <a:t>Pago por resultados</a:t>
          </a:r>
        </a:p>
      </dgm:t>
    </dgm:pt>
    <dgm:pt modelId="{74ADA4D6-2AC1-4FB1-B96B-BD725D5570CA}" type="parTrans" cxnId="{2C259F24-2C4C-4781-AD63-5186FBA5689B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24B225A-1734-45C9-9809-F416DCFD8F16}" type="sibTrans" cxnId="{2C259F24-2C4C-4781-AD63-5186FBA5689B}">
      <dgm:prSet/>
      <dgm:spPr/>
      <dgm:t>
        <a:bodyPr/>
        <a:lstStyle/>
        <a:p>
          <a:endParaRPr lang="es-CL" sz="10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9282F2C-6DAA-4DB6-B5FA-A05092C7E751}" type="pres">
      <dgm:prSet presAssocID="{947B1496-64EF-4B91-ACEE-EFAE6F9696AC}" presName="Name0" presStyleCnt="0">
        <dgm:presLayoutVars>
          <dgm:dir/>
          <dgm:resizeHandles val="exact"/>
        </dgm:presLayoutVars>
      </dgm:prSet>
      <dgm:spPr/>
    </dgm:pt>
    <dgm:pt modelId="{1F365C8D-6C70-4D8F-8F57-D37CD22B2C4F}" type="pres">
      <dgm:prSet presAssocID="{501557AB-D8BE-4755-B222-7BC45536914A}" presName="parTxOnly" presStyleLbl="node1" presStyleIdx="0" presStyleCnt="3">
        <dgm:presLayoutVars>
          <dgm:bulletEnabled val="1"/>
        </dgm:presLayoutVars>
      </dgm:prSet>
      <dgm:spPr/>
    </dgm:pt>
    <dgm:pt modelId="{D5BA83A3-422E-4483-B9E3-C6AF3E9E5FCD}" type="pres">
      <dgm:prSet presAssocID="{C1E08094-7173-4E20-A7F7-93B1DBD401CE}" presName="parSpace" presStyleCnt="0"/>
      <dgm:spPr/>
    </dgm:pt>
    <dgm:pt modelId="{27A14C8F-35E4-4F43-9428-A64933398C7C}" type="pres">
      <dgm:prSet presAssocID="{AAA62241-0A7D-44BD-BC2E-3B9B2C76A5F6}" presName="parTxOnly" presStyleLbl="node1" presStyleIdx="1" presStyleCnt="3">
        <dgm:presLayoutVars>
          <dgm:bulletEnabled val="1"/>
        </dgm:presLayoutVars>
      </dgm:prSet>
      <dgm:spPr/>
    </dgm:pt>
    <dgm:pt modelId="{18FD6F32-9357-4D81-8936-12339B6F50E4}" type="pres">
      <dgm:prSet presAssocID="{D1EFF197-C72B-4353-BE13-E1A4EE9112AE}" presName="parSpace" presStyleCnt="0"/>
      <dgm:spPr/>
    </dgm:pt>
    <dgm:pt modelId="{7B06A92C-5035-4203-85C5-79C4EFF12C8F}" type="pres">
      <dgm:prSet presAssocID="{F84E34D0-1025-410A-A96A-E20713953A71}" presName="parTxOnly" presStyleLbl="node1" presStyleIdx="2" presStyleCnt="3" custLinFactX="79451" custLinFactY="194420" custLinFactNeighborX="100000" custLinFactNeighborY="200000">
        <dgm:presLayoutVars>
          <dgm:bulletEnabled val="1"/>
        </dgm:presLayoutVars>
      </dgm:prSet>
      <dgm:spPr/>
    </dgm:pt>
  </dgm:ptLst>
  <dgm:cxnLst>
    <dgm:cxn modelId="{66935200-84F2-46DC-856F-DE397ECAD08F}" srcId="{947B1496-64EF-4B91-ACEE-EFAE6F9696AC}" destId="{501557AB-D8BE-4755-B222-7BC45536914A}" srcOrd="0" destOrd="0" parTransId="{44D4168E-7D18-4A95-96AD-9C8994C001EA}" sibTransId="{C1E08094-7173-4E20-A7F7-93B1DBD401CE}"/>
    <dgm:cxn modelId="{2C259F24-2C4C-4781-AD63-5186FBA5689B}" srcId="{947B1496-64EF-4B91-ACEE-EFAE6F9696AC}" destId="{F84E34D0-1025-410A-A96A-E20713953A71}" srcOrd="2" destOrd="0" parTransId="{74ADA4D6-2AC1-4FB1-B96B-BD725D5570CA}" sibTransId="{F24B225A-1734-45C9-9809-F416DCFD8F16}"/>
    <dgm:cxn modelId="{C6332437-E99C-403C-985F-A70917D52965}" type="presOf" srcId="{947B1496-64EF-4B91-ACEE-EFAE6F9696AC}" destId="{79282F2C-6DAA-4DB6-B5FA-A05092C7E751}" srcOrd="0" destOrd="0" presId="urn:microsoft.com/office/officeart/2005/8/layout/hChevron3"/>
    <dgm:cxn modelId="{2262FB6C-1582-4CE8-B64D-27D3FE18F0CC}" type="presOf" srcId="{AAA62241-0A7D-44BD-BC2E-3B9B2C76A5F6}" destId="{27A14C8F-35E4-4F43-9428-A64933398C7C}" srcOrd="0" destOrd="0" presId="urn:microsoft.com/office/officeart/2005/8/layout/hChevron3"/>
    <dgm:cxn modelId="{96549A8B-FF4D-47E4-BF0B-E5FA9C274E0A}" type="presOf" srcId="{501557AB-D8BE-4755-B222-7BC45536914A}" destId="{1F365C8D-6C70-4D8F-8F57-D37CD22B2C4F}" srcOrd="0" destOrd="0" presId="urn:microsoft.com/office/officeart/2005/8/layout/hChevron3"/>
    <dgm:cxn modelId="{0887839C-8E70-4045-8C6C-C4584D52958F}" type="presOf" srcId="{F84E34D0-1025-410A-A96A-E20713953A71}" destId="{7B06A92C-5035-4203-85C5-79C4EFF12C8F}" srcOrd="0" destOrd="0" presId="urn:microsoft.com/office/officeart/2005/8/layout/hChevron3"/>
    <dgm:cxn modelId="{2664C9E0-D343-4EB6-9604-7072AFA21047}" srcId="{947B1496-64EF-4B91-ACEE-EFAE6F9696AC}" destId="{AAA62241-0A7D-44BD-BC2E-3B9B2C76A5F6}" srcOrd="1" destOrd="0" parTransId="{4CF12E48-9751-4561-A63A-39EE67B2020B}" sibTransId="{D1EFF197-C72B-4353-BE13-E1A4EE9112AE}"/>
    <dgm:cxn modelId="{2AF0DF71-8290-47A4-B5B5-9AB071B2FD05}" type="presParOf" srcId="{79282F2C-6DAA-4DB6-B5FA-A05092C7E751}" destId="{1F365C8D-6C70-4D8F-8F57-D37CD22B2C4F}" srcOrd="0" destOrd="0" presId="urn:microsoft.com/office/officeart/2005/8/layout/hChevron3"/>
    <dgm:cxn modelId="{EC9E9BC6-296C-463A-8196-A08D85F0A2A4}" type="presParOf" srcId="{79282F2C-6DAA-4DB6-B5FA-A05092C7E751}" destId="{D5BA83A3-422E-4483-B9E3-C6AF3E9E5FCD}" srcOrd="1" destOrd="0" presId="urn:microsoft.com/office/officeart/2005/8/layout/hChevron3"/>
    <dgm:cxn modelId="{2F6235A6-9722-41B7-9953-D2821FBB4B0B}" type="presParOf" srcId="{79282F2C-6DAA-4DB6-B5FA-A05092C7E751}" destId="{27A14C8F-35E4-4F43-9428-A64933398C7C}" srcOrd="2" destOrd="0" presId="urn:microsoft.com/office/officeart/2005/8/layout/hChevron3"/>
    <dgm:cxn modelId="{80F4AC05-1942-4032-825F-476102365BDE}" type="presParOf" srcId="{79282F2C-6DAA-4DB6-B5FA-A05092C7E751}" destId="{18FD6F32-9357-4D81-8936-12339B6F50E4}" srcOrd="3" destOrd="0" presId="urn:microsoft.com/office/officeart/2005/8/layout/hChevron3"/>
    <dgm:cxn modelId="{E38E7813-FB19-4479-BC31-B361DC300F3F}" type="presParOf" srcId="{79282F2C-6DAA-4DB6-B5FA-A05092C7E751}" destId="{7B06A92C-5035-4203-85C5-79C4EFF12C8F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78823F-6C50-4E9E-8473-E9600079DC6F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72B272D7-7832-463F-8875-B7636E0D9399}">
      <dgm:prSet phldrT="[Texto]"/>
      <dgm:spPr/>
      <dgm:t>
        <a:bodyPr/>
        <a:lstStyle/>
        <a:p>
          <a:r>
            <a:rPr lang="es-CL" dirty="0"/>
            <a:t>Participación</a:t>
          </a:r>
        </a:p>
      </dgm:t>
    </dgm:pt>
    <dgm:pt modelId="{79BF6B46-670E-4F9C-9561-59B994507357}" type="parTrans" cxnId="{89E51A2E-5EAF-4006-8ED5-A913C21606C7}">
      <dgm:prSet/>
      <dgm:spPr/>
      <dgm:t>
        <a:bodyPr/>
        <a:lstStyle/>
        <a:p>
          <a:endParaRPr lang="es-CL"/>
        </a:p>
      </dgm:t>
    </dgm:pt>
    <dgm:pt modelId="{96388FCF-6A40-4F97-AE93-5771A3853B1A}" type="sibTrans" cxnId="{89E51A2E-5EAF-4006-8ED5-A913C21606C7}">
      <dgm:prSet/>
      <dgm:spPr/>
      <dgm:t>
        <a:bodyPr/>
        <a:lstStyle/>
        <a:p>
          <a:endParaRPr lang="es-CL"/>
        </a:p>
      </dgm:t>
    </dgm:pt>
    <dgm:pt modelId="{A5957853-CE09-4820-8AB9-50AFCA4B3335}">
      <dgm:prSet phldrT="[Texto]"/>
      <dgm:spPr/>
      <dgm:t>
        <a:bodyPr/>
        <a:lstStyle/>
        <a:p>
          <a:r>
            <a:rPr lang="es-CL" dirty="0"/>
            <a:t>Diagnóstico</a:t>
          </a:r>
        </a:p>
      </dgm:t>
    </dgm:pt>
    <dgm:pt modelId="{0797DA87-EA74-4BE3-8877-576C550B3D26}" type="parTrans" cxnId="{3EB0A535-14B2-4C3A-A4EC-EAF1942BF1FB}">
      <dgm:prSet/>
      <dgm:spPr/>
      <dgm:t>
        <a:bodyPr/>
        <a:lstStyle/>
        <a:p>
          <a:endParaRPr lang="es-CL"/>
        </a:p>
      </dgm:t>
    </dgm:pt>
    <dgm:pt modelId="{02B319C3-6C68-47D3-9398-7DDBD178FDFF}" type="sibTrans" cxnId="{3EB0A535-14B2-4C3A-A4EC-EAF1942BF1FB}">
      <dgm:prSet/>
      <dgm:spPr/>
      <dgm:t>
        <a:bodyPr/>
        <a:lstStyle/>
        <a:p>
          <a:endParaRPr lang="es-CL"/>
        </a:p>
      </dgm:t>
    </dgm:pt>
    <dgm:pt modelId="{20432B32-D647-476E-86EB-852EED6C2D7A}">
      <dgm:prSet phldrT="[Texto]"/>
      <dgm:spPr/>
      <dgm:t>
        <a:bodyPr/>
        <a:lstStyle/>
        <a:p>
          <a:r>
            <a:rPr lang="es-CL" dirty="0"/>
            <a:t>Conceptualización</a:t>
          </a:r>
        </a:p>
      </dgm:t>
    </dgm:pt>
    <dgm:pt modelId="{18C56F11-158F-4005-9C43-CA5FA8C45D4B}" type="parTrans" cxnId="{7C2CBD2A-5BEE-41A2-875D-57024D0C1CCF}">
      <dgm:prSet/>
      <dgm:spPr/>
      <dgm:t>
        <a:bodyPr/>
        <a:lstStyle/>
        <a:p>
          <a:endParaRPr lang="es-CL"/>
        </a:p>
      </dgm:t>
    </dgm:pt>
    <dgm:pt modelId="{D1D219CD-6274-4960-8B0E-FB028A4C7B27}" type="sibTrans" cxnId="{7C2CBD2A-5BEE-41A2-875D-57024D0C1CCF}">
      <dgm:prSet/>
      <dgm:spPr/>
      <dgm:t>
        <a:bodyPr/>
        <a:lstStyle/>
        <a:p>
          <a:endParaRPr lang="es-CL"/>
        </a:p>
      </dgm:t>
    </dgm:pt>
    <dgm:pt modelId="{1F8AAD65-2627-44A0-A2D9-618FC05B3FEB}">
      <dgm:prSet phldrT="[Texto]"/>
      <dgm:spPr/>
      <dgm:t>
        <a:bodyPr/>
        <a:lstStyle/>
        <a:p>
          <a:r>
            <a:rPr lang="es-CL" dirty="0"/>
            <a:t>Operativización</a:t>
          </a:r>
        </a:p>
      </dgm:t>
    </dgm:pt>
    <dgm:pt modelId="{298B6A65-3144-43C8-8C9E-E584271D6B42}" type="parTrans" cxnId="{6D967159-C79A-4B39-9E54-DAE6A9033E4D}">
      <dgm:prSet/>
      <dgm:spPr/>
      <dgm:t>
        <a:bodyPr/>
        <a:lstStyle/>
        <a:p>
          <a:endParaRPr lang="es-CL"/>
        </a:p>
      </dgm:t>
    </dgm:pt>
    <dgm:pt modelId="{43F9A3CE-CA2F-4B42-BA18-605F5ABFAEA7}" type="sibTrans" cxnId="{6D967159-C79A-4B39-9E54-DAE6A9033E4D}">
      <dgm:prSet/>
      <dgm:spPr/>
      <dgm:t>
        <a:bodyPr/>
        <a:lstStyle/>
        <a:p>
          <a:endParaRPr lang="es-CL"/>
        </a:p>
      </dgm:t>
    </dgm:pt>
    <dgm:pt modelId="{33F2ED05-DC65-434A-A8EC-05B34D9C4E1C}" type="pres">
      <dgm:prSet presAssocID="{CA78823F-6C50-4E9E-8473-E9600079DC6F}" presName="CompostProcess" presStyleCnt="0">
        <dgm:presLayoutVars>
          <dgm:dir/>
          <dgm:resizeHandles val="exact"/>
        </dgm:presLayoutVars>
      </dgm:prSet>
      <dgm:spPr/>
    </dgm:pt>
    <dgm:pt modelId="{A8F0E6F4-27FE-491A-8E42-BDB94EB9CC5C}" type="pres">
      <dgm:prSet presAssocID="{CA78823F-6C50-4E9E-8473-E9600079DC6F}" presName="arrow" presStyleLbl="bgShp" presStyleIdx="0" presStyleCnt="1" custLinFactNeighborX="-928" custLinFactNeighborY="16541"/>
      <dgm:spPr/>
    </dgm:pt>
    <dgm:pt modelId="{F2217BFA-7380-410C-96F0-0F371FBD4B10}" type="pres">
      <dgm:prSet presAssocID="{CA78823F-6C50-4E9E-8473-E9600079DC6F}" presName="linearProcess" presStyleCnt="0"/>
      <dgm:spPr/>
    </dgm:pt>
    <dgm:pt modelId="{683A35A6-5F25-4C0F-B4ED-64F22678BDCD}" type="pres">
      <dgm:prSet presAssocID="{72B272D7-7832-463F-8875-B7636E0D9399}" presName="textNode" presStyleLbl="node1" presStyleIdx="0" presStyleCnt="4">
        <dgm:presLayoutVars>
          <dgm:bulletEnabled val="1"/>
        </dgm:presLayoutVars>
      </dgm:prSet>
      <dgm:spPr/>
    </dgm:pt>
    <dgm:pt modelId="{AD72286E-1A00-48B9-BB87-FC0C7E3FE191}" type="pres">
      <dgm:prSet presAssocID="{96388FCF-6A40-4F97-AE93-5771A3853B1A}" presName="sibTrans" presStyleCnt="0"/>
      <dgm:spPr/>
    </dgm:pt>
    <dgm:pt modelId="{08B0A439-E67A-4447-919B-90549BED4E8F}" type="pres">
      <dgm:prSet presAssocID="{A5957853-CE09-4820-8AB9-50AFCA4B3335}" presName="textNode" presStyleLbl="node1" presStyleIdx="1" presStyleCnt="4">
        <dgm:presLayoutVars>
          <dgm:bulletEnabled val="1"/>
        </dgm:presLayoutVars>
      </dgm:prSet>
      <dgm:spPr/>
    </dgm:pt>
    <dgm:pt modelId="{3BF179A4-202C-486E-AF2B-6F7F8EF8C5E6}" type="pres">
      <dgm:prSet presAssocID="{02B319C3-6C68-47D3-9398-7DDBD178FDFF}" presName="sibTrans" presStyleCnt="0"/>
      <dgm:spPr/>
    </dgm:pt>
    <dgm:pt modelId="{D32AC8CF-1E63-4F9E-A585-F5C40089364E}" type="pres">
      <dgm:prSet presAssocID="{20432B32-D647-476E-86EB-852EED6C2D7A}" presName="textNode" presStyleLbl="node1" presStyleIdx="2" presStyleCnt="4">
        <dgm:presLayoutVars>
          <dgm:bulletEnabled val="1"/>
        </dgm:presLayoutVars>
      </dgm:prSet>
      <dgm:spPr/>
    </dgm:pt>
    <dgm:pt modelId="{6150E294-9B46-4010-9EBE-A0AFC91BFAC2}" type="pres">
      <dgm:prSet presAssocID="{D1D219CD-6274-4960-8B0E-FB028A4C7B27}" presName="sibTrans" presStyleCnt="0"/>
      <dgm:spPr/>
    </dgm:pt>
    <dgm:pt modelId="{99258F75-9028-4167-937B-66F339F4752F}" type="pres">
      <dgm:prSet presAssocID="{1F8AAD65-2627-44A0-A2D9-618FC05B3FE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A3EF013-154E-4FA1-BF0D-CC6355462D0A}" type="presOf" srcId="{1F8AAD65-2627-44A0-A2D9-618FC05B3FEB}" destId="{99258F75-9028-4167-937B-66F339F4752F}" srcOrd="0" destOrd="0" presId="urn:microsoft.com/office/officeart/2005/8/layout/hProcess9"/>
    <dgm:cxn modelId="{7C2CBD2A-5BEE-41A2-875D-57024D0C1CCF}" srcId="{CA78823F-6C50-4E9E-8473-E9600079DC6F}" destId="{20432B32-D647-476E-86EB-852EED6C2D7A}" srcOrd="2" destOrd="0" parTransId="{18C56F11-158F-4005-9C43-CA5FA8C45D4B}" sibTransId="{D1D219CD-6274-4960-8B0E-FB028A4C7B27}"/>
    <dgm:cxn modelId="{89E51A2E-5EAF-4006-8ED5-A913C21606C7}" srcId="{CA78823F-6C50-4E9E-8473-E9600079DC6F}" destId="{72B272D7-7832-463F-8875-B7636E0D9399}" srcOrd="0" destOrd="0" parTransId="{79BF6B46-670E-4F9C-9561-59B994507357}" sibTransId="{96388FCF-6A40-4F97-AE93-5771A3853B1A}"/>
    <dgm:cxn modelId="{B5BBEC34-60ED-41D7-A1DF-F19037F0E530}" type="presOf" srcId="{20432B32-D647-476E-86EB-852EED6C2D7A}" destId="{D32AC8CF-1E63-4F9E-A585-F5C40089364E}" srcOrd="0" destOrd="0" presId="urn:microsoft.com/office/officeart/2005/8/layout/hProcess9"/>
    <dgm:cxn modelId="{3EB0A535-14B2-4C3A-A4EC-EAF1942BF1FB}" srcId="{CA78823F-6C50-4E9E-8473-E9600079DC6F}" destId="{A5957853-CE09-4820-8AB9-50AFCA4B3335}" srcOrd="1" destOrd="0" parTransId="{0797DA87-EA74-4BE3-8877-576C550B3D26}" sibTransId="{02B319C3-6C68-47D3-9398-7DDBD178FDFF}"/>
    <dgm:cxn modelId="{6D967159-C79A-4B39-9E54-DAE6A9033E4D}" srcId="{CA78823F-6C50-4E9E-8473-E9600079DC6F}" destId="{1F8AAD65-2627-44A0-A2D9-618FC05B3FEB}" srcOrd="3" destOrd="0" parTransId="{298B6A65-3144-43C8-8C9E-E584271D6B42}" sibTransId="{43F9A3CE-CA2F-4B42-BA18-605F5ABFAEA7}"/>
    <dgm:cxn modelId="{48974593-97A4-43DD-B804-0CE86A17BAB0}" type="presOf" srcId="{72B272D7-7832-463F-8875-B7636E0D9399}" destId="{683A35A6-5F25-4C0F-B4ED-64F22678BDCD}" srcOrd="0" destOrd="0" presId="urn:microsoft.com/office/officeart/2005/8/layout/hProcess9"/>
    <dgm:cxn modelId="{014B21D5-B454-4101-96C3-B0D805F90034}" type="presOf" srcId="{A5957853-CE09-4820-8AB9-50AFCA4B3335}" destId="{08B0A439-E67A-4447-919B-90549BED4E8F}" srcOrd="0" destOrd="0" presId="urn:microsoft.com/office/officeart/2005/8/layout/hProcess9"/>
    <dgm:cxn modelId="{1FB8CFE3-45F1-41DA-9788-E160664A3FBC}" type="presOf" srcId="{CA78823F-6C50-4E9E-8473-E9600079DC6F}" destId="{33F2ED05-DC65-434A-A8EC-05B34D9C4E1C}" srcOrd="0" destOrd="0" presId="urn:microsoft.com/office/officeart/2005/8/layout/hProcess9"/>
    <dgm:cxn modelId="{79B46C3C-BB5B-42A4-B208-AB87F8063695}" type="presParOf" srcId="{33F2ED05-DC65-434A-A8EC-05B34D9C4E1C}" destId="{A8F0E6F4-27FE-491A-8E42-BDB94EB9CC5C}" srcOrd="0" destOrd="0" presId="urn:microsoft.com/office/officeart/2005/8/layout/hProcess9"/>
    <dgm:cxn modelId="{53F2C051-4C5C-46DC-880F-0B0B88A7FD65}" type="presParOf" srcId="{33F2ED05-DC65-434A-A8EC-05B34D9C4E1C}" destId="{F2217BFA-7380-410C-96F0-0F371FBD4B10}" srcOrd="1" destOrd="0" presId="urn:microsoft.com/office/officeart/2005/8/layout/hProcess9"/>
    <dgm:cxn modelId="{37717487-B708-4D5B-9C20-7965ADAF56C6}" type="presParOf" srcId="{F2217BFA-7380-410C-96F0-0F371FBD4B10}" destId="{683A35A6-5F25-4C0F-B4ED-64F22678BDCD}" srcOrd="0" destOrd="0" presId="urn:microsoft.com/office/officeart/2005/8/layout/hProcess9"/>
    <dgm:cxn modelId="{6422B863-5010-4BF0-B751-704C40C304B8}" type="presParOf" srcId="{F2217BFA-7380-410C-96F0-0F371FBD4B10}" destId="{AD72286E-1A00-48B9-BB87-FC0C7E3FE191}" srcOrd="1" destOrd="0" presId="urn:microsoft.com/office/officeart/2005/8/layout/hProcess9"/>
    <dgm:cxn modelId="{1B9AC839-FC53-4047-B22E-44937FD4CF7F}" type="presParOf" srcId="{F2217BFA-7380-410C-96F0-0F371FBD4B10}" destId="{08B0A439-E67A-4447-919B-90549BED4E8F}" srcOrd="2" destOrd="0" presId="urn:microsoft.com/office/officeart/2005/8/layout/hProcess9"/>
    <dgm:cxn modelId="{663E70CA-3FAF-4BD2-B6D3-4D313B7EFCDA}" type="presParOf" srcId="{F2217BFA-7380-410C-96F0-0F371FBD4B10}" destId="{3BF179A4-202C-486E-AF2B-6F7F8EF8C5E6}" srcOrd="3" destOrd="0" presId="urn:microsoft.com/office/officeart/2005/8/layout/hProcess9"/>
    <dgm:cxn modelId="{FC332324-88B5-48D0-AF6B-5E4B26ED818C}" type="presParOf" srcId="{F2217BFA-7380-410C-96F0-0F371FBD4B10}" destId="{D32AC8CF-1E63-4F9E-A585-F5C40089364E}" srcOrd="4" destOrd="0" presId="urn:microsoft.com/office/officeart/2005/8/layout/hProcess9"/>
    <dgm:cxn modelId="{79123D6F-DCBA-4ED9-8A45-4BB5BAB7E161}" type="presParOf" srcId="{F2217BFA-7380-410C-96F0-0F371FBD4B10}" destId="{6150E294-9B46-4010-9EBE-A0AFC91BFAC2}" srcOrd="5" destOrd="0" presId="urn:microsoft.com/office/officeart/2005/8/layout/hProcess9"/>
    <dgm:cxn modelId="{319C7985-653C-4E08-BDFA-B0F870AC7A83}" type="presParOf" srcId="{F2217BFA-7380-410C-96F0-0F371FBD4B10}" destId="{99258F75-9028-4167-937B-66F339F4752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65C8D-6C70-4D8F-8F57-D37CD22B2C4F}">
      <dsp:nvSpPr>
        <dsp:cNvPr id="0" name=""/>
        <dsp:cNvSpPr/>
      </dsp:nvSpPr>
      <dsp:spPr>
        <a:xfrm>
          <a:off x="2065" y="0"/>
          <a:ext cx="1806141" cy="577805"/>
        </a:xfrm>
        <a:prstGeom prst="homePlate">
          <a:avLst/>
        </a:prstGeom>
        <a:solidFill>
          <a:schemeClr val="accent1">
            <a:lumMod val="75000"/>
          </a:schemeClr>
        </a:solidFill>
        <a:ln w="3175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>
              <a:latin typeface="Verdana" pitchFamily="34" charset="0"/>
              <a:ea typeface="Verdana" pitchFamily="34" charset="0"/>
              <a:cs typeface="Verdana" pitchFamily="34" charset="0"/>
            </a:rPr>
            <a:t>Preparación</a:t>
          </a:r>
        </a:p>
      </dsp:txBody>
      <dsp:txXfrm>
        <a:off x="2065" y="0"/>
        <a:ext cx="1661690" cy="577805"/>
      </dsp:txXfrm>
    </dsp:sp>
    <dsp:sp modelId="{27A14C8F-35E4-4F43-9428-A64933398C7C}">
      <dsp:nvSpPr>
        <dsp:cNvPr id="0" name=""/>
        <dsp:cNvSpPr/>
      </dsp:nvSpPr>
      <dsp:spPr>
        <a:xfrm>
          <a:off x="1446979" y="0"/>
          <a:ext cx="1806141" cy="577805"/>
        </a:xfrm>
        <a:prstGeom prst="chevron">
          <a:avLst/>
        </a:prstGeom>
        <a:solidFill>
          <a:schemeClr val="accent1">
            <a:lumMod val="75000"/>
          </a:schemeClr>
        </a:solidFill>
        <a:ln w="3175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>
              <a:latin typeface="Verdana" pitchFamily="34" charset="0"/>
              <a:ea typeface="Verdana" pitchFamily="34" charset="0"/>
              <a:cs typeface="Verdana" pitchFamily="34" charset="0"/>
            </a:rPr>
            <a:t>Implementación</a:t>
          </a:r>
        </a:p>
      </dsp:txBody>
      <dsp:txXfrm>
        <a:off x="1735882" y="0"/>
        <a:ext cx="1228336" cy="577805"/>
      </dsp:txXfrm>
    </dsp:sp>
    <dsp:sp modelId="{7B06A92C-5035-4203-85C5-79C4EFF12C8F}">
      <dsp:nvSpPr>
        <dsp:cNvPr id="0" name=""/>
        <dsp:cNvSpPr/>
      </dsp:nvSpPr>
      <dsp:spPr>
        <a:xfrm>
          <a:off x="2893958" y="0"/>
          <a:ext cx="1806141" cy="577805"/>
        </a:xfrm>
        <a:prstGeom prst="chevron">
          <a:avLst/>
        </a:prstGeom>
        <a:solidFill>
          <a:schemeClr val="accent1">
            <a:lumMod val="75000"/>
          </a:schemeClr>
        </a:solidFill>
        <a:ln w="3175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>
              <a:latin typeface="Verdana" pitchFamily="34" charset="0"/>
              <a:ea typeface="Verdana" pitchFamily="34" charset="0"/>
              <a:cs typeface="Verdana" pitchFamily="34" charset="0"/>
            </a:rPr>
            <a:t>Pago por resultados</a:t>
          </a:r>
        </a:p>
      </dsp:txBody>
      <dsp:txXfrm>
        <a:off x="3182861" y="0"/>
        <a:ext cx="1228336" cy="57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0E6F4-27FE-491A-8E42-BDB94EB9CC5C}">
      <dsp:nvSpPr>
        <dsp:cNvPr id="0" name=""/>
        <dsp:cNvSpPr/>
      </dsp:nvSpPr>
      <dsp:spPr>
        <a:xfrm>
          <a:off x="683549" y="0"/>
          <a:ext cx="8657420" cy="248106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A35A6-5F25-4C0F-B4ED-64F22678BDCD}">
      <dsp:nvSpPr>
        <dsp:cNvPr id="0" name=""/>
        <dsp:cNvSpPr/>
      </dsp:nvSpPr>
      <dsp:spPr>
        <a:xfrm>
          <a:off x="683" y="744320"/>
          <a:ext cx="2367294" cy="9924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Participación</a:t>
          </a:r>
        </a:p>
      </dsp:txBody>
      <dsp:txXfrm>
        <a:off x="49129" y="792766"/>
        <a:ext cx="2270402" cy="895535"/>
      </dsp:txXfrm>
    </dsp:sp>
    <dsp:sp modelId="{08B0A439-E67A-4447-919B-90549BED4E8F}">
      <dsp:nvSpPr>
        <dsp:cNvPr id="0" name=""/>
        <dsp:cNvSpPr/>
      </dsp:nvSpPr>
      <dsp:spPr>
        <a:xfrm>
          <a:off x="2606196" y="744320"/>
          <a:ext cx="2367294" cy="9924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Diagnóstico</a:t>
          </a:r>
        </a:p>
      </dsp:txBody>
      <dsp:txXfrm>
        <a:off x="2654642" y="792766"/>
        <a:ext cx="2270402" cy="895535"/>
      </dsp:txXfrm>
    </dsp:sp>
    <dsp:sp modelId="{D32AC8CF-1E63-4F9E-A585-F5C40089364E}">
      <dsp:nvSpPr>
        <dsp:cNvPr id="0" name=""/>
        <dsp:cNvSpPr/>
      </dsp:nvSpPr>
      <dsp:spPr>
        <a:xfrm>
          <a:off x="5211709" y="744320"/>
          <a:ext cx="2367294" cy="9924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Conceptualización</a:t>
          </a:r>
        </a:p>
      </dsp:txBody>
      <dsp:txXfrm>
        <a:off x="5260155" y="792766"/>
        <a:ext cx="2270402" cy="895535"/>
      </dsp:txXfrm>
    </dsp:sp>
    <dsp:sp modelId="{99258F75-9028-4167-937B-66F339F4752F}">
      <dsp:nvSpPr>
        <dsp:cNvPr id="0" name=""/>
        <dsp:cNvSpPr/>
      </dsp:nvSpPr>
      <dsp:spPr>
        <a:xfrm>
          <a:off x="7817222" y="744320"/>
          <a:ext cx="2367294" cy="9924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Operativización</a:t>
          </a:r>
        </a:p>
      </dsp:txBody>
      <dsp:txXfrm>
        <a:off x="7865668" y="792766"/>
        <a:ext cx="2270402" cy="895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CB347-8E2E-4C14-AA7D-364D8EC13407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AE150-F59D-4093-BC21-B503C19FCEC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400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E150-F59D-4093-BC21-B503C19FCECE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4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06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E150-F59D-4093-BC21-B503C19FCECE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4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Manejo sustentable y recuperación de 200 mil ha </a:t>
            </a:r>
            <a:r>
              <a:rPr lang="es-CL" baseline="0" dirty="0"/>
              <a:t>de bosques nativos al 2030 – Forestar 200 mil ha al menos 100 mil de cobertura permanente y 70 mil de especies nativas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E150-F59D-4093-BC21-B503C19FCECE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43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Manejo sustentable y recuperación de 200 mil ha </a:t>
            </a:r>
            <a:r>
              <a:rPr lang="es-CL" baseline="0" dirty="0"/>
              <a:t>de bosques nativos al 2030 – Forestar 200 mil ha al menos 100 mil de cobertura permanente y 70 mil de especies nativas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E150-F59D-4093-BC21-B503C19FCECE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43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Manejo sustentable y recuperación de 200 mil ha </a:t>
            </a:r>
            <a:r>
              <a:rPr lang="es-CL" baseline="0" dirty="0"/>
              <a:t>de bosques nativos al 2030 – Forestar 200 mil ha al menos 100 mil de cobertura permanente y 70 mil de especies nativas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E150-F59D-4093-BC21-B503C19FCEC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645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beeadc5ae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685800"/>
            <a:ext cx="60864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beeadc5ae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beeadc5ae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685800"/>
            <a:ext cx="60864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beeadc5ae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29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beeadc5ae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685800"/>
            <a:ext cx="60864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beeadc5ae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45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13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735" y="2130427"/>
            <a:ext cx="1034430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5467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56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125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179511" y="274640"/>
            <a:ext cx="3158649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1454" y="274640"/>
            <a:ext cx="9275227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426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634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1330" y="4406902"/>
            <a:ext cx="1034430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1330" y="2906713"/>
            <a:ext cx="103443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6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01453" y="1600202"/>
            <a:ext cx="621588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20165" y="1600202"/>
            <a:ext cx="62179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580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82079" y="1535113"/>
            <a:ext cx="537920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82079" y="2174875"/>
            <a:ext cx="537920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908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66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230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58045" y="273052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489" y="1435102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116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5362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5362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5362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650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8489" y="1600202"/>
            <a:ext cx="1095279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8490" y="6356352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FDF3-F08E-4132-9111-9EE526CD976A}" type="datetimeFigureOut">
              <a:rPr lang="es-CL" smtClean="0"/>
              <a:t>03-08-2023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58008" y="6356352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21673" y="6356352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33CBF-559A-46B9-9243-B550E1220A9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861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hyperlink" Target="https://www.enccrv.cl/salvaguardas-ambientales-y-sociale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6.emf"/><Relationship Id="rId15" Type="http://schemas.openxmlformats.org/officeDocument/2006/relationships/image" Target="../media/image12.png"/><Relationship Id="rId23" Type="http://schemas.openxmlformats.org/officeDocument/2006/relationships/image" Target="../media/image59.svg"/><Relationship Id="rId10" Type="http://schemas.openxmlformats.org/officeDocument/2006/relationships/image" Target="../media/image7.png"/><Relationship Id="rId19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diagramLayout" Target="../diagrams/layout1.xml"/><Relationship Id="rId3" Type="http://schemas.openxmlformats.org/officeDocument/2006/relationships/image" Target="../media/image26.emf"/><Relationship Id="rId7" Type="http://schemas.openxmlformats.org/officeDocument/2006/relationships/image" Target="../media/image30.gif"/><Relationship Id="rId12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9.svg"/><Relationship Id="rId4" Type="http://schemas.openxmlformats.org/officeDocument/2006/relationships/diagramData" Target="../diagrams/data2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88" y="260648"/>
            <a:ext cx="3876306" cy="180859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2575463" y="5359345"/>
            <a:ext cx="341686" cy="68250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4006">
            <a:off x="10030800" y="5290844"/>
            <a:ext cx="314993" cy="62918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60" y="5391356"/>
            <a:ext cx="418322" cy="78973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765">
            <a:off x="1385994" y="5286227"/>
            <a:ext cx="385844" cy="77071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238" y="4817300"/>
            <a:ext cx="376432" cy="63031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23" y="5255301"/>
            <a:ext cx="2056736" cy="154315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75" y="5255301"/>
            <a:ext cx="958262" cy="156907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5729459"/>
            <a:ext cx="1584176" cy="106496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11" y="5319260"/>
            <a:ext cx="720080" cy="147516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95" y="4957000"/>
            <a:ext cx="1126976" cy="946782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5304737" y="5505234"/>
            <a:ext cx="341686" cy="682506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7682295" y="5482729"/>
            <a:ext cx="341686" cy="682506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9078">
            <a:off x="7088754" y="5911907"/>
            <a:ext cx="400608" cy="80020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9078">
            <a:off x="4474935" y="5966663"/>
            <a:ext cx="373940" cy="74693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11484875" y="4615746"/>
            <a:ext cx="341686" cy="682506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8153" y="5749452"/>
            <a:ext cx="1584176" cy="1064965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9" y="5157212"/>
            <a:ext cx="734182" cy="1569293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61" y="4772398"/>
            <a:ext cx="1078223" cy="195410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52237" y="2493159"/>
            <a:ext cx="119474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Nacional de Salvaguardas</a:t>
            </a:r>
          </a:p>
        </p:txBody>
      </p:sp>
      <p:sp>
        <p:nvSpPr>
          <p:cNvPr id="27" name="Subtitle 2"/>
          <p:cNvSpPr>
            <a:spLocks noGrp="1"/>
          </p:cNvSpPr>
          <p:nvPr/>
        </p:nvSpPr>
        <p:spPr bwMode="auto">
          <a:xfrm>
            <a:off x="2698091" y="3589824"/>
            <a:ext cx="6892766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Corporación Nacional Forestal </a:t>
            </a:r>
          </a:p>
          <a:p>
            <a:pPr marL="0" indent="0" algn="ctr">
              <a:buNone/>
            </a:pPr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Chile</a:t>
            </a:r>
          </a:p>
        </p:txBody>
      </p:sp>
      <p:pic>
        <p:nvPicPr>
          <p:cNvPr id="28" name="Google Shape;109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32678" y="836712"/>
            <a:ext cx="3365243" cy="999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42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lamada con línea 2 19">
            <a:extLst>
              <a:ext uri="{FF2B5EF4-FFF2-40B4-BE49-F238E27FC236}">
                <a16:creationId xmlns:a16="http://schemas.microsoft.com/office/drawing/2014/main" id="{6F6AB741-BA83-A63A-A95C-AB9E153715A8}"/>
              </a:ext>
            </a:extLst>
          </p:cNvPr>
          <p:cNvSpPr/>
          <p:nvPr/>
        </p:nvSpPr>
        <p:spPr>
          <a:xfrm>
            <a:off x="-22914" y="1798858"/>
            <a:ext cx="12169775" cy="4551349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2" name="4 Imagen">
            <a:extLst>
              <a:ext uri="{FF2B5EF4-FFF2-40B4-BE49-F238E27FC236}">
                <a16:creationId xmlns:a16="http://schemas.microsoft.com/office/drawing/2014/main" id="{BD203ECB-B847-92A1-B037-8D3FCE54A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7 CuadroTexto">
            <a:extLst>
              <a:ext uri="{FF2B5EF4-FFF2-40B4-BE49-F238E27FC236}">
                <a16:creationId xmlns:a16="http://schemas.microsoft.com/office/drawing/2014/main" id="{8A645B19-BC44-41A5-FB5B-304700087E44}"/>
              </a:ext>
            </a:extLst>
          </p:cNvPr>
          <p:cNvSpPr txBox="1"/>
          <p:nvPr/>
        </p:nvSpPr>
        <p:spPr>
          <a:xfrm>
            <a:off x="324247" y="404664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nacional de salvaguardas</a:t>
            </a:r>
          </a:p>
        </p:txBody>
      </p:sp>
      <p:sp>
        <p:nvSpPr>
          <p:cNvPr id="4" name="Rectángulo 15">
            <a:extLst>
              <a:ext uri="{FF2B5EF4-FFF2-40B4-BE49-F238E27FC236}">
                <a16:creationId xmlns:a16="http://schemas.microsoft.com/office/drawing/2014/main" id="{9B3CFFF3-1A5E-3EB5-BC2A-483E4774E606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" name="CuadroTexto 16">
            <a:extLst>
              <a:ext uri="{FF2B5EF4-FFF2-40B4-BE49-F238E27FC236}">
                <a16:creationId xmlns:a16="http://schemas.microsoft.com/office/drawing/2014/main" id="{0B0DA62A-245A-B996-F12D-80C141D4A48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 dirty="0">
                <a:solidFill>
                  <a:schemeClr val="bg1"/>
                </a:solidFill>
                <a:cs typeface="Calibri"/>
              </a:rPr>
              <a:t>03</a:t>
            </a:r>
          </a:p>
        </p:txBody>
      </p:sp>
      <p:sp>
        <p:nvSpPr>
          <p:cNvPr id="6" name="Rectángulo 17">
            <a:extLst>
              <a:ext uri="{FF2B5EF4-FFF2-40B4-BE49-F238E27FC236}">
                <a16:creationId xmlns:a16="http://schemas.microsoft.com/office/drawing/2014/main" id="{EC21B287-8A21-0128-545F-5D9FC0955858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21" name="CuadroTexto 5">
            <a:extLst>
              <a:ext uri="{FF2B5EF4-FFF2-40B4-BE49-F238E27FC236}">
                <a16:creationId xmlns:a16="http://schemas.microsoft.com/office/drawing/2014/main" id="{94A33328-BBF4-7D43-EC4B-7C5F9FE1D30B}"/>
              </a:ext>
            </a:extLst>
          </p:cNvPr>
          <p:cNvSpPr txBox="1"/>
          <p:nvPr/>
        </p:nvSpPr>
        <p:spPr>
          <a:xfrm>
            <a:off x="678656" y="1208365"/>
            <a:ext cx="4902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</a:p>
        </p:txBody>
      </p:sp>
      <p:sp>
        <p:nvSpPr>
          <p:cNvPr id="26" name="26 CuadroTexto">
            <a:extLst>
              <a:ext uri="{FF2B5EF4-FFF2-40B4-BE49-F238E27FC236}">
                <a16:creationId xmlns:a16="http://schemas.microsoft.com/office/drawing/2014/main" id="{F8C79E18-19E2-9002-8CB9-5B6E01A7B60C}"/>
              </a:ext>
            </a:extLst>
          </p:cNvPr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2 Imagen" descr="Recorte de pantalla">
            <a:extLst>
              <a:ext uri="{FF2B5EF4-FFF2-40B4-BE49-F238E27FC236}">
                <a16:creationId xmlns:a16="http://schemas.microsoft.com/office/drawing/2014/main" id="{4D0A564F-44CB-292D-3330-F8BC24ADA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0" y="1716701"/>
            <a:ext cx="9257526" cy="46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lamada con línea 2 19">
            <a:extLst>
              <a:ext uri="{FF2B5EF4-FFF2-40B4-BE49-F238E27FC236}">
                <a16:creationId xmlns:a16="http://schemas.microsoft.com/office/drawing/2014/main" id="{6F6AB741-BA83-A63A-A95C-AB9E153715A8}"/>
              </a:ext>
            </a:extLst>
          </p:cNvPr>
          <p:cNvSpPr/>
          <p:nvPr/>
        </p:nvSpPr>
        <p:spPr>
          <a:xfrm>
            <a:off x="-22914" y="1798858"/>
            <a:ext cx="12169775" cy="4551349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2" name="4 Imagen">
            <a:extLst>
              <a:ext uri="{FF2B5EF4-FFF2-40B4-BE49-F238E27FC236}">
                <a16:creationId xmlns:a16="http://schemas.microsoft.com/office/drawing/2014/main" id="{BD203ECB-B847-92A1-B037-8D3FCE54A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7 CuadroTexto">
            <a:extLst>
              <a:ext uri="{FF2B5EF4-FFF2-40B4-BE49-F238E27FC236}">
                <a16:creationId xmlns:a16="http://schemas.microsoft.com/office/drawing/2014/main" id="{8A645B19-BC44-41A5-FB5B-304700087E44}"/>
              </a:ext>
            </a:extLst>
          </p:cNvPr>
          <p:cNvSpPr txBox="1"/>
          <p:nvPr/>
        </p:nvSpPr>
        <p:spPr>
          <a:xfrm>
            <a:off x="324247" y="404664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nacional de salvaguardas</a:t>
            </a:r>
          </a:p>
        </p:txBody>
      </p:sp>
      <p:sp>
        <p:nvSpPr>
          <p:cNvPr id="4" name="Rectángulo 15">
            <a:extLst>
              <a:ext uri="{FF2B5EF4-FFF2-40B4-BE49-F238E27FC236}">
                <a16:creationId xmlns:a16="http://schemas.microsoft.com/office/drawing/2014/main" id="{9B3CFFF3-1A5E-3EB5-BC2A-483E4774E606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" name="CuadroTexto 16">
            <a:extLst>
              <a:ext uri="{FF2B5EF4-FFF2-40B4-BE49-F238E27FC236}">
                <a16:creationId xmlns:a16="http://schemas.microsoft.com/office/drawing/2014/main" id="{0B0DA62A-245A-B996-F12D-80C141D4A48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 dirty="0">
                <a:solidFill>
                  <a:schemeClr val="bg1"/>
                </a:solidFill>
                <a:cs typeface="Calibri"/>
              </a:rPr>
              <a:t>03</a:t>
            </a:r>
          </a:p>
        </p:txBody>
      </p:sp>
      <p:sp>
        <p:nvSpPr>
          <p:cNvPr id="6" name="Rectángulo 17">
            <a:extLst>
              <a:ext uri="{FF2B5EF4-FFF2-40B4-BE49-F238E27FC236}">
                <a16:creationId xmlns:a16="http://schemas.microsoft.com/office/drawing/2014/main" id="{EC21B287-8A21-0128-545F-5D9FC0955858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21" name="CuadroTexto 5">
            <a:extLst>
              <a:ext uri="{FF2B5EF4-FFF2-40B4-BE49-F238E27FC236}">
                <a16:creationId xmlns:a16="http://schemas.microsoft.com/office/drawing/2014/main" id="{94A33328-BBF4-7D43-EC4B-7C5F9FE1D30B}"/>
              </a:ext>
            </a:extLst>
          </p:cNvPr>
          <p:cNvSpPr txBox="1"/>
          <p:nvPr/>
        </p:nvSpPr>
        <p:spPr>
          <a:xfrm>
            <a:off x="678656" y="1208365"/>
            <a:ext cx="4902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Resultados</a:t>
            </a:r>
          </a:p>
        </p:txBody>
      </p:sp>
      <p:sp>
        <p:nvSpPr>
          <p:cNvPr id="26" name="26 CuadroTexto">
            <a:extLst>
              <a:ext uri="{FF2B5EF4-FFF2-40B4-BE49-F238E27FC236}">
                <a16:creationId xmlns:a16="http://schemas.microsoft.com/office/drawing/2014/main" id="{F8C79E18-19E2-9002-8CB9-5B6E01A7B60C}"/>
              </a:ext>
            </a:extLst>
          </p:cNvPr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2 Triángulo isósceles">
            <a:extLst>
              <a:ext uri="{FF2B5EF4-FFF2-40B4-BE49-F238E27FC236}">
                <a16:creationId xmlns:a16="http://schemas.microsoft.com/office/drawing/2014/main" id="{5CBD1B9C-2DD4-E484-E9B5-5415B25C9338}"/>
              </a:ext>
            </a:extLst>
          </p:cNvPr>
          <p:cNvSpPr/>
          <p:nvPr/>
        </p:nvSpPr>
        <p:spPr>
          <a:xfrm rot="5400000">
            <a:off x="4792424" y="3859569"/>
            <a:ext cx="1590197" cy="15479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809D4C-C928-8A7D-47C9-9D2862BF48E6}"/>
              </a:ext>
            </a:extLst>
          </p:cNvPr>
          <p:cNvSpPr txBox="1"/>
          <p:nvPr/>
        </p:nvSpPr>
        <p:spPr>
          <a:xfrm>
            <a:off x="874743" y="1794446"/>
            <a:ext cx="441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 resumen de información de Salvaguardas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7E6B31-ED38-BFD4-6328-A701F0806A77}"/>
              </a:ext>
            </a:extLst>
          </p:cNvPr>
          <p:cNvSpPr txBox="1"/>
          <p:nvPr/>
        </p:nvSpPr>
        <p:spPr>
          <a:xfrm>
            <a:off x="6432225" y="1790358"/>
            <a:ext cx="486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Segundo resumen de información de Salvaguardas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63AAECC-7C7D-1D08-E481-6E4880824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68" y="2525795"/>
            <a:ext cx="3630613" cy="22007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394B27-0B3A-4D39-C174-250875D91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47" y="4843626"/>
            <a:ext cx="3763474" cy="1261559"/>
          </a:xfrm>
          <a:prstGeom prst="rect">
            <a:avLst/>
          </a:prstGeom>
        </p:spPr>
      </p:pic>
      <p:pic>
        <p:nvPicPr>
          <p:cNvPr id="15" name="Google Shape;133;p23">
            <a:extLst>
              <a:ext uri="{FF2B5EF4-FFF2-40B4-BE49-F238E27FC236}">
                <a16:creationId xmlns:a16="http://schemas.microsoft.com/office/drawing/2014/main" id="{E41E0F12-62FC-7642-9EEE-589E0A00F8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715" t="6846" r="2393" b="3967"/>
          <a:stretch/>
        </p:blipFill>
        <p:spPr>
          <a:xfrm>
            <a:off x="6548187" y="2445189"/>
            <a:ext cx="5076603" cy="4421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75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9;p9">
            <a:extLst>
              <a:ext uri="{FF2B5EF4-FFF2-40B4-BE49-F238E27FC236}">
                <a16:creationId xmlns:a16="http://schemas.microsoft.com/office/drawing/2014/main" id="{1B14AB29-2709-8493-D5F8-AB2EF873955E}"/>
              </a:ext>
            </a:extLst>
          </p:cNvPr>
          <p:cNvSpPr txBox="1"/>
          <p:nvPr/>
        </p:nvSpPr>
        <p:spPr>
          <a:xfrm>
            <a:off x="252240" y="6350207"/>
            <a:ext cx="3896323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spAutoFit/>
          </a:bodyPr>
          <a:lstStyle/>
          <a:p>
            <a:r>
              <a:rPr lang="es-MX" sz="1800" b="1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Corporación Nacional Forestal - CONAF</a:t>
            </a:r>
            <a:endParaRPr sz="1800" b="1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DDB84B3-842A-B580-AC42-1FE3250FE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21151"/>
              </p:ext>
            </p:extLst>
          </p:nvPr>
        </p:nvGraphicFramePr>
        <p:xfrm>
          <a:off x="5716327" y="1595459"/>
          <a:ext cx="6129200" cy="41509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5452">
                  <a:extLst>
                    <a:ext uri="{9D8B030D-6E8A-4147-A177-3AD203B41FA5}">
                      <a16:colId xmlns:a16="http://schemas.microsoft.com/office/drawing/2014/main" val="279761096"/>
                    </a:ext>
                  </a:extLst>
                </a:gridCol>
                <a:gridCol w="5393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b="1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SG1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Complementariedad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SG2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Transparencia y gobernanza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SG3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Consulta y participación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SG4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Pueblos indígenas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SG5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Equidad de Género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SG6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Patrimonio cultural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SG7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Evaluación de riesgos e impactos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SG8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Conservación de hábitats naturales y biodiversidad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SG9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Gestión sostenible de bosques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SG10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609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Prevención de la contaminación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b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SG11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b="0" i="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Reasentamiento involuntario</a:t>
                      </a: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915"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kumimoji="0" lang="es-C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SG12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Clr>
                          <a:srgbClr val="37609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O" sz="1400" u="none" strike="noStrike" dirty="0">
                          <a:solidFill>
                            <a:srgbClr val="3760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Salud, seguridad y trabajo rural decente</a:t>
                      </a:r>
                      <a:endParaRPr lang="es-CO" sz="1400" b="0" i="0" u="none" strike="noStrike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38" marR="6438" marT="643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Llamada con línea 2 19">
            <a:extLst>
              <a:ext uri="{FF2B5EF4-FFF2-40B4-BE49-F238E27FC236}">
                <a16:creationId xmlns:a16="http://schemas.microsoft.com/office/drawing/2014/main" id="{32E638C9-32CD-28AE-0E91-27C5F856DE5B}"/>
              </a:ext>
            </a:extLst>
          </p:cNvPr>
          <p:cNvSpPr/>
          <p:nvPr/>
        </p:nvSpPr>
        <p:spPr>
          <a:xfrm>
            <a:off x="193787" y="1321728"/>
            <a:ext cx="4594955" cy="4857665"/>
          </a:xfrm>
          <a:prstGeom prst="roundRect">
            <a:avLst>
              <a:gd name="adj" fmla="val 9108"/>
            </a:avLst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500" dirty="0">
              <a:solidFill>
                <a:schemeClr val="bg1"/>
              </a:solidFill>
            </a:endParaRPr>
          </a:p>
        </p:txBody>
      </p:sp>
      <p:sp>
        <p:nvSpPr>
          <p:cNvPr id="8" name="Forma libre 8">
            <a:extLst>
              <a:ext uri="{FF2B5EF4-FFF2-40B4-BE49-F238E27FC236}">
                <a16:creationId xmlns:a16="http://schemas.microsoft.com/office/drawing/2014/main" id="{077844AB-C13D-2FEC-5352-58F4D874ED36}"/>
              </a:ext>
            </a:extLst>
          </p:cNvPr>
          <p:cNvSpPr/>
          <p:nvPr/>
        </p:nvSpPr>
        <p:spPr>
          <a:xfrm>
            <a:off x="347570" y="1661233"/>
            <a:ext cx="1272822" cy="1926096"/>
          </a:xfrm>
          <a:custGeom>
            <a:avLst/>
            <a:gdLst>
              <a:gd name="connsiteX0" fmla="*/ 0 w 2241982"/>
              <a:gd name="connsiteY0" fmla="*/ 224198 h 5131243"/>
              <a:gd name="connsiteX1" fmla="*/ 224198 w 2241982"/>
              <a:gd name="connsiteY1" fmla="*/ 0 h 5131243"/>
              <a:gd name="connsiteX2" fmla="*/ 2017784 w 2241982"/>
              <a:gd name="connsiteY2" fmla="*/ 0 h 5131243"/>
              <a:gd name="connsiteX3" fmla="*/ 2241982 w 2241982"/>
              <a:gd name="connsiteY3" fmla="*/ 224198 h 5131243"/>
              <a:gd name="connsiteX4" fmla="*/ 2241982 w 2241982"/>
              <a:gd name="connsiteY4" fmla="*/ 4907045 h 5131243"/>
              <a:gd name="connsiteX5" fmla="*/ 2017784 w 2241982"/>
              <a:gd name="connsiteY5" fmla="*/ 5131243 h 5131243"/>
              <a:gd name="connsiteX6" fmla="*/ 224198 w 2241982"/>
              <a:gd name="connsiteY6" fmla="*/ 5131243 h 5131243"/>
              <a:gd name="connsiteX7" fmla="*/ 0 w 2241982"/>
              <a:gd name="connsiteY7" fmla="*/ 4907045 h 5131243"/>
              <a:gd name="connsiteX8" fmla="*/ 0 w 2241982"/>
              <a:gd name="connsiteY8" fmla="*/ 224198 h 51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82" h="5131243">
                <a:moveTo>
                  <a:pt x="0" y="224198"/>
                </a:moveTo>
                <a:cubicBezTo>
                  <a:pt x="0" y="100377"/>
                  <a:pt x="100377" y="0"/>
                  <a:pt x="224198" y="0"/>
                </a:cubicBezTo>
                <a:lnTo>
                  <a:pt x="2017784" y="0"/>
                </a:lnTo>
                <a:cubicBezTo>
                  <a:pt x="2141605" y="0"/>
                  <a:pt x="2241982" y="100377"/>
                  <a:pt x="2241982" y="224198"/>
                </a:cubicBezTo>
                <a:lnTo>
                  <a:pt x="2241982" y="4907045"/>
                </a:lnTo>
                <a:cubicBezTo>
                  <a:pt x="2241982" y="5030866"/>
                  <a:pt x="2141605" y="5131243"/>
                  <a:pt x="2017784" y="5131243"/>
                </a:cubicBezTo>
                <a:lnTo>
                  <a:pt x="224198" y="5131243"/>
                </a:lnTo>
                <a:cubicBezTo>
                  <a:pt x="100377" y="5131243"/>
                  <a:pt x="0" y="5030866"/>
                  <a:pt x="0" y="4907045"/>
                </a:cubicBezTo>
                <a:lnTo>
                  <a:pt x="0" y="2241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3" tIns="2151942" rIns="99563" bIns="1125752" numCol="1" spcCol="1270" anchor="t" anchorCtr="1">
            <a:noAutofit/>
          </a:bodyPr>
          <a:lstStyle/>
          <a:p>
            <a:pPr defTabSz="6222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100" b="1" kern="12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Salvaguardas de Cancún (COP N°16)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2FE205A-645A-8722-827B-020BCD9C86BE}"/>
              </a:ext>
            </a:extLst>
          </p:cNvPr>
          <p:cNvSpPr/>
          <p:nvPr/>
        </p:nvSpPr>
        <p:spPr>
          <a:xfrm>
            <a:off x="468263" y="1765625"/>
            <a:ext cx="985178" cy="911468"/>
          </a:xfrm>
          <a:prstGeom prst="ellipse">
            <a:avLst/>
          </a:prstGeom>
          <a:solidFill>
            <a:srgbClr val="C0C9E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10" name="Forma libre 10">
            <a:extLst>
              <a:ext uri="{FF2B5EF4-FFF2-40B4-BE49-F238E27FC236}">
                <a16:creationId xmlns:a16="http://schemas.microsoft.com/office/drawing/2014/main" id="{670027DE-A884-4BD5-282F-3920642FD2E7}"/>
              </a:ext>
            </a:extLst>
          </p:cNvPr>
          <p:cNvSpPr/>
          <p:nvPr/>
        </p:nvSpPr>
        <p:spPr>
          <a:xfrm>
            <a:off x="1754207" y="1628800"/>
            <a:ext cx="1297732" cy="1935171"/>
          </a:xfrm>
          <a:custGeom>
            <a:avLst/>
            <a:gdLst>
              <a:gd name="connsiteX0" fmla="*/ 0 w 2241982"/>
              <a:gd name="connsiteY0" fmla="*/ 224198 h 5131243"/>
              <a:gd name="connsiteX1" fmla="*/ 224198 w 2241982"/>
              <a:gd name="connsiteY1" fmla="*/ 0 h 5131243"/>
              <a:gd name="connsiteX2" fmla="*/ 2017784 w 2241982"/>
              <a:gd name="connsiteY2" fmla="*/ 0 h 5131243"/>
              <a:gd name="connsiteX3" fmla="*/ 2241982 w 2241982"/>
              <a:gd name="connsiteY3" fmla="*/ 224198 h 5131243"/>
              <a:gd name="connsiteX4" fmla="*/ 2241982 w 2241982"/>
              <a:gd name="connsiteY4" fmla="*/ 4907045 h 5131243"/>
              <a:gd name="connsiteX5" fmla="*/ 2017784 w 2241982"/>
              <a:gd name="connsiteY5" fmla="*/ 5131243 h 5131243"/>
              <a:gd name="connsiteX6" fmla="*/ 224198 w 2241982"/>
              <a:gd name="connsiteY6" fmla="*/ 5131243 h 5131243"/>
              <a:gd name="connsiteX7" fmla="*/ 0 w 2241982"/>
              <a:gd name="connsiteY7" fmla="*/ 4907045 h 5131243"/>
              <a:gd name="connsiteX8" fmla="*/ 0 w 2241982"/>
              <a:gd name="connsiteY8" fmla="*/ 224198 h 51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82" h="5131243">
                <a:moveTo>
                  <a:pt x="0" y="224198"/>
                </a:moveTo>
                <a:cubicBezTo>
                  <a:pt x="0" y="100377"/>
                  <a:pt x="100377" y="0"/>
                  <a:pt x="224198" y="0"/>
                </a:cubicBezTo>
                <a:lnTo>
                  <a:pt x="2017784" y="0"/>
                </a:lnTo>
                <a:cubicBezTo>
                  <a:pt x="2141605" y="0"/>
                  <a:pt x="2241982" y="100377"/>
                  <a:pt x="2241982" y="224198"/>
                </a:cubicBezTo>
                <a:lnTo>
                  <a:pt x="2241982" y="4907045"/>
                </a:lnTo>
                <a:cubicBezTo>
                  <a:pt x="2241982" y="5030866"/>
                  <a:pt x="2141605" y="5131243"/>
                  <a:pt x="2017784" y="5131243"/>
                </a:cubicBezTo>
                <a:lnTo>
                  <a:pt x="224198" y="5131243"/>
                </a:lnTo>
                <a:cubicBezTo>
                  <a:pt x="100377" y="5131243"/>
                  <a:pt x="0" y="5030866"/>
                  <a:pt x="0" y="4907045"/>
                </a:cubicBezTo>
                <a:lnTo>
                  <a:pt x="0" y="22419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39" tIns="2137718" rIns="85339" bIns="1111529" numCol="1" spcCol="1270" anchor="t" anchorCtr="1">
            <a:noAutofit/>
          </a:bodyPr>
          <a:lstStyle/>
          <a:p>
            <a:pPr defTabSz="5333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100" b="1" kern="12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Políticas Operacionales BM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5CDBFF8-2D18-CEDC-C3CF-2EE7752A4FDA}"/>
              </a:ext>
            </a:extLst>
          </p:cNvPr>
          <p:cNvSpPr/>
          <p:nvPr/>
        </p:nvSpPr>
        <p:spPr>
          <a:xfrm>
            <a:off x="1903626" y="1738255"/>
            <a:ext cx="985178" cy="912271"/>
          </a:xfrm>
          <a:prstGeom prst="ellipse">
            <a:avLst/>
          </a:prstGeom>
          <a:solidFill>
            <a:srgbClr val="C0C9E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3694485"/>
              <a:satOff val="-6499"/>
              <a:lumOff val="-836"/>
              <a:alphaOff val="0"/>
            </a:schemeClr>
          </a:fillRef>
          <a:effectRef idx="0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12" name="Redondear rectángulo de esquina del mismo lado 14">
            <a:extLst>
              <a:ext uri="{FF2B5EF4-FFF2-40B4-BE49-F238E27FC236}">
                <a16:creationId xmlns:a16="http://schemas.microsoft.com/office/drawing/2014/main" id="{B4E50521-9192-AED3-45B1-8A2B2B849D3D}"/>
              </a:ext>
            </a:extLst>
          </p:cNvPr>
          <p:cNvSpPr/>
          <p:nvPr/>
        </p:nvSpPr>
        <p:spPr>
          <a:xfrm>
            <a:off x="5662506" y="5832385"/>
            <a:ext cx="5598435" cy="692959"/>
          </a:xfrm>
          <a:prstGeom prst="round2SameRect">
            <a:avLst/>
          </a:prstGeom>
          <a:solidFill>
            <a:srgbClr val="004D8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7388970"/>
              <a:satOff val="-12997"/>
              <a:lumOff val="-1672"/>
              <a:alphaOff val="0"/>
            </a:schemeClr>
          </a:fillRef>
          <a:effectRef idx="0">
            <a:schemeClr val="accent5">
              <a:tint val="50000"/>
              <a:hueOff val="-7388970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105B5C3-58A2-D40B-8007-AF2CAFB6A6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5651" y="5857504"/>
            <a:ext cx="519876" cy="595832"/>
          </a:xfrm>
          <a:prstGeom prst="rect">
            <a:avLst/>
          </a:prstGeom>
          <a:ln>
            <a:noFill/>
          </a:ln>
        </p:spPr>
      </p:pic>
      <p:pic>
        <p:nvPicPr>
          <p:cNvPr id="14" name="Picture 3" descr="F:\Diseñadoras\Logos\WORLD BANK.jpg">
            <a:extLst>
              <a:ext uri="{FF2B5EF4-FFF2-40B4-BE49-F238E27FC236}">
                <a16:creationId xmlns:a16="http://schemas.microsoft.com/office/drawing/2014/main" id="{B4EC3829-66AE-DB3A-97AA-41B3936C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494" y="2188236"/>
            <a:ext cx="771417" cy="1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574F472-DBEE-C95A-8EEE-78635D1E9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40" y="1945372"/>
            <a:ext cx="611956" cy="611956"/>
          </a:xfrm>
          <a:prstGeom prst="rect">
            <a:avLst/>
          </a:prstGeom>
        </p:spPr>
      </p:pic>
      <p:sp>
        <p:nvSpPr>
          <p:cNvPr id="16" name="Rectángulo 32">
            <a:extLst>
              <a:ext uri="{FF2B5EF4-FFF2-40B4-BE49-F238E27FC236}">
                <a16:creationId xmlns:a16="http://schemas.microsoft.com/office/drawing/2014/main" id="{9726AE4A-FF5E-16A3-6FB0-335032195518}"/>
              </a:ext>
            </a:extLst>
          </p:cNvPr>
          <p:cNvSpPr txBox="1">
            <a:spLocks/>
          </p:cNvSpPr>
          <p:nvPr/>
        </p:nvSpPr>
        <p:spPr>
          <a:xfrm>
            <a:off x="6222425" y="6011490"/>
            <a:ext cx="4478596" cy="341628"/>
          </a:xfrm>
          <a:prstGeom prst="rect">
            <a:avLst/>
          </a:prstGeom>
        </p:spPr>
        <p:txBody>
          <a:bodyPr vert="horz" wrap="square" lIns="91434" tIns="45718" rIns="91434" bIns="45718" rtlCol="0">
            <a:spAutoFit/>
          </a:bodyPr>
          <a:lstStyle>
            <a:lvl1pPr marL="0" indent="0" algn="ctr" defTabSz="6858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5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9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14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19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24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30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33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39" indent="0" algn="ctr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legal y normativo nacional </a:t>
            </a:r>
          </a:p>
        </p:txBody>
      </p:sp>
      <p:sp>
        <p:nvSpPr>
          <p:cNvPr id="17" name="Forma libre 23">
            <a:extLst>
              <a:ext uri="{FF2B5EF4-FFF2-40B4-BE49-F238E27FC236}">
                <a16:creationId xmlns:a16="http://schemas.microsoft.com/office/drawing/2014/main" id="{C04E8690-464D-79D4-EB10-DE2E50AA1B9D}"/>
              </a:ext>
            </a:extLst>
          </p:cNvPr>
          <p:cNvSpPr/>
          <p:nvPr/>
        </p:nvSpPr>
        <p:spPr>
          <a:xfrm>
            <a:off x="1013199" y="3919895"/>
            <a:ext cx="1272802" cy="2116156"/>
          </a:xfrm>
          <a:custGeom>
            <a:avLst/>
            <a:gdLst>
              <a:gd name="connsiteX0" fmla="*/ 0 w 2241982"/>
              <a:gd name="connsiteY0" fmla="*/ 224198 h 5131243"/>
              <a:gd name="connsiteX1" fmla="*/ 224198 w 2241982"/>
              <a:gd name="connsiteY1" fmla="*/ 0 h 5131243"/>
              <a:gd name="connsiteX2" fmla="*/ 2017784 w 2241982"/>
              <a:gd name="connsiteY2" fmla="*/ 0 h 5131243"/>
              <a:gd name="connsiteX3" fmla="*/ 2241982 w 2241982"/>
              <a:gd name="connsiteY3" fmla="*/ 224198 h 5131243"/>
              <a:gd name="connsiteX4" fmla="*/ 2241982 w 2241982"/>
              <a:gd name="connsiteY4" fmla="*/ 4907045 h 5131243"/>
              <a:gd name="connsiteX5" fmla="*/ 2017784 w 2241982"/>
              <a:gd name="connsiteY5" fmla="*/ 5131243 h 5131243"/>
              <a:gd name="connsiteX6" fmla="*/ 224198 w 2241982"/>
              <a:gd name="connsiteY6" fmla="*/ 5131243 h 5131243"/>
              <a:gd name="connsiteX7" fmla="*/ 0 w 2241982"/>
              <a:gd name="connsiteY7" fmla="*/ 4907045 h 5131243"/>
              <a:gd name="connsiteX8" fmla="*/ 0 w 2241982"/>
              <a:gd name="connsiteY8" fmla="*/ 224198 h 51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82" h="5131243">
                <a:moveTo>
                  <a:pt x="0" y="224198"/>
                </a:moveTo>
                <a:cubicBezTo>
                  <a:pt x="0" y="100377"/>
                  <a:pt x="100377" y="0"/>
                  <a:pt x="224198" y="0"/>
                </a:cubicBezTo>
                <a:lnTo>
                  <a:pt x="2017784" y="0"/>
                </a:lnTo>
                <a:cubicBezTo>
                  <a:pt x="2141605" y="0"/>
                  <a:pt x="2241982" y="100377"/>
                  <a:pt x="2241982" y="224198"/>
                </a:cubicBezTo>
                <a:lnTo>
                  <a:pt x="2241982" y="4907045"/>
                </a:lnTo>
                <a:cubicBezTo>
                  <a:pt x="2241982" y="5030866"/>
                  <a:pt x="2141605" y="5131243"/>
                  <a:pt x="2017784" y="5131243"/>
                </a:cubicBezTo>
                <a:lnTo>
                  <a:pt x="224198" y="5131243"/>
                </a:lnTo>
                <a:cubicBezTo>
                  <a:pt x="100377" y="5131243"/>
                  <a:pt x="0" y="5030866"/>
                  <a:pt x="0" y="4907045"/>
                </a:cubicBezTo>
                <a:lnTo>
                  <a:pt x="0" y="2241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3" tIns="2151942" rIns="99563" bIns="1125752" numCol="1" spcCol="1270" anchor="t" anchorCtr="1">
            <a:noAutofit/>
          </a:bodyPr>
          <a:lstStyle/>
          <a:p>
            <a:pPr defTabSz="6222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1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Orientaciones ONU REDD+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B578134-DEF6-E856-750E-5DAED39EDDA0}"/>
              </a:ext>
            </a:extLst>
          </p:cNvPr>
          <p:cNvSpPr/>
          <p:nvPr/>
        </p:nvSpPr>
        <p:spPr>
          <a:xfrm>
            <a:off x="1133871" y="4067353"/>
            <a:ext cx="985178" cy="91227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19" name="Forma libre 31">
            <a:extLst>
              <a:ext uri="{FF2B5EF4-FFF2-40B4-BE49-F238E27FC236}">
                <a16:creationId xmlns:a16="http://schemas.microsoft.com/office/drawing/2014/main" id="{C9BD0FB1-8B4E-0232-B791-9B8573364BB1}"/>
              </a:ext>
            </a:extLst>
          </p:cNvPr>
          <p:cNvSpPr/>
          <p:nvPr/>
        </p:nvSpPr>
        <p:spPr>
          <a:xfrm>
            <a:off x="2468930" y="3920078"/>
            <a:ext cx="1346483" cy="2115974"/>
          </a:xfrm>
          <a:custGeom>
            <a:avLst/>
            <a:gdLst>
              <a:gd name="connsiteX0" fmla="*/ 0 w 2241982"/>
              <a:gd name="connsiteY0" fmla="*/ 224198 h 5131243"/>
              <a:gd name="connsiteX1" fmla="*/ 224198 w 2241982"/>
              <a:gd name="connsiteY1" fmla="*/ 0 h 5131243"/>
              <a:gd name="connsiteX2" fmla="*/ 2017784 w 2241982"/>
              <a:gd name="connsiteY2" fmla="*/ 0 h 5131243"/>
              <a:gd name="connsiteX3" fmla="*/ 2241982 w 2241982"/>
              <a:gd name="connsiteY3" fmla="*/ 224198 h 5131243"/>
              <a:gd name="connsiteX4" fmla="*/ 2241982 w 2241982"/>
              <a:gd name="connsiteY4" fmla="*/ 4907045 h 5131243"/>
              <a:gd name="connsiteX5" fmla="*/ 2017784 w 2241982"/>
              <a:gd name="connsiteY5" fmla="*/ 5131243 h 5131243"/>
              <a:gd name="connsiteX6" fmla="*/ 224198 w 2241982"/>
              <a:gd name="connsiteY6" fmla="*/ 5131243 h 5131243"/>
              <a:gd name="connsiteX7" fmla="*/ 0 w 2241982"/>
              <a:gd name="connsiteY7" fmla="*/ 4907045 h 5131243"/>
              <a:gd name="connsiteX8" fmla="*/ 0 w 2241982"/>
              <a:gd name="connsiteY8" fmla="*/ 224198 h 51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82" h="5131243">
                <a:moveTo>
                  <a:pt x="0" y="224198"/>
                </a:moveTo>
                <a:cubicBezTo>
                  <a:pt x="0" y="100377"/>
                  <a:pt x="100377" y="0"/>
                  <a:pt x="224198" y="0"/>
                </a:cubicBezTo>
                <a:lnTo>
                  <a:pt x="2017784" y="0"/>
                </a:lnTo>
                <a:cubicBezTo>
                  <a:pt x="2141605" y="0"/>
                  <a:pt x="2241982" y="100377"/>
                  <a:pt x="2241982" y="224198"/>
                </a:cubicBezTo>
                <a:lnTo>
                  <a:pt x="2241982" y="4907045"/>
                </a:lnTo>
                <a:cubicBezTo>
                  <a:pt x="2241982" y="5030866"/>
                  <a:pt x="2141605" y="5131243"/>
                  <a:pt x="2017784" y="5131243"/>
                </a:cubicBezTo>
                <a:lnTo>
                  <a:pt x="224198" y="5131243"/>
                </a:lnTo>
                <a:cubicBezTo>
                  <a:pt x="100377" y="5131243"/>
                  <a:pt x="0" y="5030866"/>
                  <a:pt x="0" y="4907045"/>
                </a:cubicBezTo>
                <a:lnTo>
                  <a:pt x="0" y="2241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39" tIns="2137718" rIns="85339" bIns="1111529" numCol="1" spcCol="1270" anchor="t" anchorCtr="1">
            <a:noAutofit/>
          </a:bodyPr>
          <a:lstStyle/>
          <a:p>
            <a:pPr defTabSz="6222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1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Estándares ambientales y sociales de la FAO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EFBF4E2-B024-80C4-228F-FC5C23913529}"/>
              </a:ext>
            </a:extLst>
          </p:cNvPr>
          <p:cNvSpPr/>
          <p:nvPr/>
        </p:nvSpPr>
        <p:spPr>
          <a:xfrm>
            <a:off x="2556495" y="4044951"/>
            <a:ext cx="985178" cy="912271"/>
          </a:xfrm>
          <a:prstGeom prst="ellipse">
            <a:avLst/>
          </a:prstGeom>
          <a:solidFill>
            <a:srgbClr val="C0C9E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3694485"/>
              <a:satOff val="-6499"/>
              <a:lumOff val="-836"/>
              <a:alphaOff val="0"/>
            </a:schemeClr>
          </a:fillRef>
          <a:effectRef idx="0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3C26092-CD6F-0C88-1FB1-2EDC54CF46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510" y="4359046"/>
            <a:ext cx="832664" cy="285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6C8BDB8-0933-DE07-F2A8-7EF4CA7FF1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865" y="4199368"/>
            <a:ext cx="603434" cy="60343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2F22B85-088C-763A-AD11-803898D52486}"/>
              </a:ext>
            </a:extLst>
          </p:cNvPr>
          <p:cNvSpPr txBox="1"/>
          <p:nvPr/>
        </p:nvSpPr>
        <p:spPr>
          <a:xfrm>
            <a:off x="5590814" y="1124744"/>
            <a:ext cx="5952616" cy="40010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CL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Ejes transversales de salvaguardas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orma libre 40">
            <a:extLst>
              <a:ext uri="{FF2B5EF4-FFF2-40B4-BE49-F238E27FC236}">
                <a16:creationId xmlns:a16="http://schemas.microsoft.com/office/drawing/2014/main" id="{EC076FF6-9113-F0BB-B577-F89ABFC5402E}"/>
              </a:ext>
            </a:extLst>
          </p:cNvPr>
          <p:cNvSpPr/>
          <p:nvPr/>
        </p:nvSpPr>
        <p:spPr>
          <a:xfrm>
            <a:off x="3204735" y="1631027"/>
            <a:ext cx="1272822" cy="1932943"/>
          </a:xfrm>
          <a:custGeom>
            <a:avLst/>
            <a:gdLst>
              <a:gd name="connsiteX0" fmla="*/ 0 w 2241982"/>
              <a:gd name="connsiteY0" fmla="*/ 224198 h 5131243"/>
              <a:gd name="connsiteX1" fmla="*/ 224198 w 2241982"/>
              <a:gd name="connsiteY1" fmla="*/ 0 h 5131243"/>
              <a:gd name="connsiteX2" fmla="*/ 2017784 w 2241982"/>
              <a:gd name="connsiteY2" fmla="*/ 0 h 5131243"/>
              <a:gd name="connsiteX3" fmla="*/ 2241982 w 2241982"/>
              <a:gd name="connsiteY3" fmla="*/ 224198 h 5131243"/>
              <a:gd name="connsiteX4" fmla="*/ 2241982 w 2241982"/>
              <a:gd name="connsiteY4" fmla="*/ 4907045 h 5131243"/>
              <a:gd name="connsiteX5" fmla="*/ 2017784 w 2241982"/>
              <a:gd name="connsiteY5" fmla="*/ 5131243 h 5131243"/>
              <a:gd name="connsiteX6" fmla="*/ 224198 w 2241982"/>
              <a:gd name="connsiteY6" fmla="*/ 5131243 h 5131243"/>
              <a:gd name="connsiteX7" fmla="*/ 0 w 2241982"/>
              <a:gd name="connsiteY7" fmla="*/ 4907045 h 5131243"/>
              <a:gd name="connsiteX8" fmla="*/ 0 w 2241982"/>
              <a:gd name="connsiteY8" fmla="*/ 224198 h 513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82" h="5131243">
                <a:moveTo>
                  <a:pt x="0" y="224198"/>
                </a:moveTo>
                <a:cubicBezTo>
                  <a:pt x="0" y="100377"/>
                  <a:pt x="100377" y="0"/>
                  <a:pt x="224198" y="0"/>
                </a:cubicBezTo>
                <a:lnTo>
                  <a:pt x="2017784" y="0"/>
                </a:lnTo>
                <a:cubicBezTo>
                  <a:pt x="2141605" y="0"/>
                  <a:pt x="2241982" y="100377"/>
                  <a:pt x="2241982" y="224198"/>
                </a:cubicBezTo>
                <a:lnTo>
                  <a:pt x="2241982" y="4907045"/>
                </a:lnTo>
                <a:cubicBezTo>
                  <a:pt x="2241982" y="5030866"/>
                  <a:pt x="2141605" y="5131243"/>
                  <a:pt x="2017784" y="5131243"/>
                </a:cubicBezTo>
                <a:lnTo>
                  <a:pt x="224198" y="5131243"/>
                </a:lnTo>
                <a:cubicBezTo>
                  <a:pt x="100377" y="5131243"/>
                  <a:pt x="0" y="5030866"/>
                  <a:pt x="0" y="4907045"/>
                </a:cubicBezTo>
                <a:lnTo>
                  <a:pt x="0" y="22419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39" tIns="2137718" rIns="85339" bIns="1111529" numCol="1" spcCol="1270" anchor="t" anchorCtr="1">
            <a:noAutofit/>
          </a:bodyPr>
          <a:lstStyle/>
          <a:p>
            <a:pPr algn="ctr" defTabSz="5333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Fondo Verde del Clima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0EE75D97-57A6-0418-E524-8E3A8D43DD65}"/>
              </a:ext>
            </a:extLst>
          </p:cNvPr>
          <p:cNvSpPr/>
          <p:nvPr/>
        </p:nvSpPr>
        <p:spPr>
          <a:xfrm>
            <a:off x="3371868" y="1774512"/>
            <a:ext cx="985178" cy="912271"/>
          </a:xfrm>
          <a:prstGeom prst="ellipse">
            <a:avLst/>
          </a:prstGeom>
          <a:solidFill>
            <a:srgbClr val="C0C9E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3694485"/>
              <a:satOff val="-6499"/>
              <a:lumOff val="-836"/>
              <a:alphaOff val="0"/>
            </a:schemeClr>
          </a:fillRef>
          <a:effectRef idx="0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5C622B8-AB5B-CB6A-D755-30E6161A4165}"/>
              </a:ext>
            </a:extLst>
          </p:cNvPr>
          <p:cNvGrpSpPr/>
          <p:nvPr/>
        </p:nvGrpSpPr>
        <p:grpSpPr>
          <a:xfrm>
            <a:off x="3487054" y="2129062"/>
            <a:ext cx="759819" cy="275538"/>
            <a:chOff x="4508059" y="3562292"/>
            <a:chExt cx="888481" cy="347945"/>
          </a:xfrm>
        </p:grpSpPr>
        <p:pic>
          <p:nvPicPr>
            <p:cNvPr id="29" name="Picture 2" descr="https://www.greenclimate.fund/sites/all/themes/gcf/img/logo-globe.png">
              <a:extLst>
                <a:ext uri="{FF2B5EF4-FFF2-40B4-BE49-F238E27FC236}">
                  <a16:creationId xmlns:a16="http://schemas.microsoft.com/office/drawing/2014/main" id="{D8160DD0-1695-9D04-C450-EE283E866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059" y="3562292"/>
              <a:ext cx="321538" cy="32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ttps://www.greenclimate.fund/sites/all/themes/gcf/img/logo-type-bk.png">
              <a:extLst>
                <a:ext uri="{FF2B5EF4-FFF2-40B4-BE49-F238E27FC236}">
                  <a16:creationId xmlns:a16="http://schemas.microsoft.com/office/drawing/2014/main" id="{FE43ECD5-6D67-6C5B-FCB6-6DCD93699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020" y="3562292"/>
              <a:ext cx="504520" cy="34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2 Triángulo isósceles">
            <a:extLst>
              <a:ext uri="{FF2B5EF4-FFF2-40B4-BE49-F238E27FC236}">
                <a16:creationId xmlns:a16="http://schemas.microsoft.com/office/drawing/2014/main" id="{750A28C6-B7FF-D9BA-6E13-027F2E343B54}"/>
              </a:ext>
            </a:extLst>
          </p:cNvPr>
          <p:cNvSpPr/>
          <p:nvPr/>
        </p:nvSpPr>
        <p:spPr>
          <a:xfrm rot="5400000">
            <a:off x="4442107" y="3474072"/>
            <a:ext cx="1590197" cy="179751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Rectángulo 15">
            <a:extLst>
              <a:ext uri="{FF2B5EF4-FFF2-40B4-BE49-F238E27FC236}">
                <a16:creationId xmlns:a16="http://schemas.microsoft.com/office/drawing/2014/main" id="{44D87861-8C9D-3D44-16F7-B120F2CC6CA2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34" name="CuadroTexto 16">
            <a:extLst>
              <a:ext uri="{FF2B5EF4-FFF2-40B4-BE49-F238E27FC236}">
                <a16:creationId xmlns:a16="http://schemas.microsoft.com/office/drawing/2014/main" id="{063653D1-AD24-B758-7C58-8516353A79DE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 dirty="0">
                <a:solidFill>
                  <a:schemeClr val="bg1"/>
                </a:solidFill>
                <a:cs typeface="Calibri"/>
              </a:rPr>
              <a:t>03</a:t>
            </a:r>
          </a:p>
        </p:txBody>
      </p:sp>
      <p:sp>
        <p:nvSpPr>
          <p:cNvPr id="35" name="Rectángulo 17">
            <a:extLst>
              <a:ext uri="{FF2B5EF4-FFF2-40B4-BE49-F238E27FC236}">
                <a16:creationId xmlns:a16="http://schemas.microsoft.com/office/drawing/2014/main" id="{F677A9D0-0673-CB62-B195-5CA2F9F8D2A7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36" name="27 CuadroTexto">
            <a:extLst>
              <a:ext uri="{FF2B5EF4-FFF2-40B4-BE49-F238E27FC236}">
                <a16:creationId xmlns:a16="http://schemas.microsoft.com/office/drawing/2014/main" id="{CE70938D-E19A-4336-20C1-D8424EC1F73B}"/>
              </a:ext>
            </a:extLst>
          </p:cNvPr>
          <p:cNvSpPr txBox="1"/>
          <p:nvPr/>
        </p:nvSpPr>
        <p:spPr>
          <a:xfrm>
            <a:off x="324247" y="404664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nacional de salvaguardas</a:t>
            </a:r>
          </a:p>
        </p:txBody>
      </p:sp>
    </p:spTree>
    <p:extLst>
      <p:ext uri="{BB962C8B-B14F-4D97-AF65-F5344CB8AC3E}">
        <p14:creationId xmlns:p14="http://schemas.microsoft.com/office/powerpoint/2010/main" val="65931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15">
            <a:extLst>
              <a:ext uri="{FF2B5EF4-FFF2-40B4-BE49-F238E27FC236}">
                <a16:creationId xmlns:a16="http://schemas.microsoft.com/office/drawing/2014/main" id="{44D87861-8C9D-3D44-16F7-B120F2CC6CA2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34" name="CuadroTexto 16">
            <a:extLst>
              <a:ext uri="{FF2B5EF4-FFF2-40B4-BE49-F238E27FC236}">
                <a16:creationId xmlns:a16="http://schemas.microsoft.com/office/drawing/2014/main" id="{063653D1-AD24-B758-7C58-8516353A79DE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 dirty="0">
                <a:solidFill>
                  <a:schemeClr val="bg1"/>
                </a:solidFill>
                <a:cs typeface="Calibri"/>
              </a:rPr>
              <a:t>03</a:t>
            </a:r>
          </a:p>
        </p:txBody>
      </p:sp>
      <p:sp>
        <p:nvSpPr>
          <p:cNvPr id="5" name="Llamada con línea 2 19">
            <a:extLst>
              <a:ext uri="{FF2B5EF4-FFF2-40B4-BE49-F238E27FC236}">
                <a16:creationId xmlns:a16="http://schemas.microsoft.com/office/drawing/2014/main" id="{7928EE55-02FA-7425-A799-AC953DC1D81D}"/>
              </a:ext>
            </a:extLst>
          </p:cNvPr>
          <p:cNvSpPr/>
          <p:nvPr/>
        </p:nvSpPr>
        <p:spPr>
          <a:xfrm>
            <a:off x="-22914" y="1700809"/>
            <a:ext cx="12169775" cy="5157192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35" name="Rectángulo 17">
            <a:extLst>
              <a:ext uri="{FF2B5EF4-FFF2-40B4-BE49-F238E27FC236}">
                <a16:creationId xmlns:a16="http://schemas.microsoft.com/office/drawing/2014/main" id="{F677A9D0-0673-CB62-B195-5CA2F9F8D2A7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36" name="27 CuadroTexto">
            <a:extLst>
              <a:ext uri="{FF2B5EF4-FFF2-40B4-BE49-F238E27FC236}">
                <a16:creationId xmlns:a16="http://schemas.microsoft.com/office/drawing/2014/main" id="{CE70938D-E19A-4336-20C1-D8424EC1F73B}"/>
              </a:ext>
            </a:extLst>
          </p:cNvPr>
          <p:cNvSpPr txBox="1"/>
          <p:nvPr/>
        </p:nvSpPr>
        <p:spPr>
          <a:xfrm>
            <a:off x="324247" y="404664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nacional de salvaguardas</a:t>
            </a:r>
          </a:p>
        </p:txBody>
      </p:sp>
      <p:graphicFrame>
        <p:nvGraphicFramePr>
          <p:cNvPr id="3" name="Google Shape;150;p25">
            <a:extLst>
              <a:ext uri="{FF2B5EF4-FFF2-40B4-BE49-F238E27FC236}">
                <a16:creationId xmlns:a16="http://schemas.microsoft.com/office/drawing/2014/main" id="{F9322147-7544-A4E0-63FE-6C0AD6152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453429"/>
              </p:ext>
            </p:extLst>
          </p:nvPr>
        </p:nvGraphicFramePr>
        <p:xfrm>
          <a:off x="828304" y="1844824"/>
          <a:ext cx="10279177" cy="4907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6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2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Salvaguarda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Nombre de indicador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</a:endParaRPr>
                    </a:p>
                  </a:txBody>
                  <a:tcPr marL="101415" marR="101415" marT="101600" marB="10160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Descripción 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2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Complementariedad 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(SG1)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Efectividad de medidas preventivas vinculadas a cumplimiento de la legislación ambiental y forestal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# de medidas preventivas sobre el cumplimiento de la legislación forestal y ambiental que han sido efectivas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2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Consulta y </a:t>
                      </a:r>
                      <a:r>
                        <a:rPr lang="es" sz="1400" b="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participación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 (SG3)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Personas de grupos vulnerables en procesos participativos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% de personas de grupos vulnerables (pueblos indígenas, mujeres, menores) que forman parte de procesos participativos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2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Pueblos indígenas 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(SG4)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Actividades que integren conocimientos locales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# de actividades diseñadas en consideracion del conocimiento local o ancestral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21810"/>
                  </a:ext>
                </a:extLst>
              </a:tr>
              <a:tr h="5532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Equidad de género 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(SG5)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Proyectos liderados por grupos u organizaciones de mujeres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# de actividades que incrementan opurtunidades de empleo a mujeres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3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Evaluación y gestión de riesgos e impactos 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(SG7)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Proyectos que cuentan con Plan de Gestion Ambiental y Social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# de proyectos con EAS validado por el equipo regionalMedidas 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2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Gestión sostenible de Bosques </a:t>
                      </a:r>
                      <a:r>
                        <a:rPr lang="es" sz="1400" b="1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(SG9)</a:t>
                      </a:r>
                      <a:endParaRPr sz="1400" b="1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Medidas de resguardo riesgo incendios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400" u="none" strike="noStrike" kern="1200" dirty="0">
                          <a:solidFill>
                            <a:srgbClr val="376092"/>
                          </a:solidFill>
                          <a:effectLst/>
                        </a:rPr>
                        <a:t># de medidas prevencion de incendios efectivas </a:t>
                      </a:r>
                      <a:endParaRPr sz="1400" u="none" strike="noStrike" kern="1200" dirty="0">
                        <a:solidFill>
                          <a:srgbClr val="37609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121678" marR="121678" marT="121900" marB="1219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uadroTexto 5">
            <a:extLst>
              <a:ext uri="{FF2B5EF4-FFF2-40B4-BE49-F238E27FC236}">
                <a16:creationId xmlns:a16="http://schemas.microsoft.com/office/drawing/2014/main" id="{FB700169-5D88-E085-0A7D-1DC6A889D7AF}"/>
              </a:ext>
            </a:extLst>
          </p:cNvPr>
          <p:cNvSpPr txBox="1"/>
          <p:nvPr/>
        </p:nvSpPr>
        <p:spPr>
          <a:xfrm>
            <a:off x="678656" y="1208365"/>
            <a:ext cx="4902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Indicadores del SIS  </a:t>
            </a:r>
          </a:p>
        </p:txBody>
      </p:sp>
      <p:pic>
        <p:nvPicPr>
          <p:cNvPr id="31" name="Gráfico 30" descr="Indicador con relleno sólido">
            <a:extLst>
              <a:ext uri="{FF2B5EF4-FFF2-40B4-BE49-F238E27FC236}">
                <a16:creationId xmlns:a16="http://schemas.microsoft.com/office/drawing/2014/main" id="{829A5342-A73C-DA79-2A38-97C3D3219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2679" y="994442"/>
            <a:ext cx="772696" cy="7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7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elogramo 9"/>
          <p:cNvSpPr/>
          <p:nvPr/>
        </p:nvSpPr>
        <p:spPr>
          <a:xfrm>
            <a:off x="601248" y="6251"/>
            <a:ext cx="10967284" cy="6845498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006" tIns="58502" rIns="117006" bIns="58502"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96" y="1073920"/>
            <a:ext cx="11290279" cy="4710163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782343" y="6251"/>
            <a:ext cx="0" cy="6845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2">
            <a:extLst>
              <a:ext uri="{FF2B5EF4-FFF2-40B4-BE49-F238E27FC236}">
                <a16:creationId xmlns:a16="http://schemas.microsoft.com/office/drawing/2014/main" id="{F8EC7585-574F-4C7B-884D-C1B2DC9E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31" r="-5"/>
          <a:stretch/>
        </p:blipFill>
        <p:spPr>
          <a:xfrm>
            <a:off x="-337314" y="1184352"/>
            <a:ext cx="12498579" cy="447919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02536" y="3089914"/>
            <a:ext cx="4007593" cy="1127948"/>
          </a:xfrm>
          <a:prstGeom prst="rect">
            <a:avLst/>
          </a:prstGeom>
          <a:solidFill>
            <a:srgbClr val="008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17006" tIns="58502" rIns="117006" bIns="58502" rtlCol="0" anchor="ctr"/>
          <a:lstStyle/>
          <a:p>
            <a:r>
              <a:rPr lang="es-ES_tradnl" sz="3800" b="1" dirty="0"/>
              <a:t>Desafíos y próximos pasos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084385" y="175382"/>
            <a:ext cx="2005709" cy="1687807"/>
          </a:xfrm>
          <a:prstGeom prst="rect">
            <a:avLst/>
          </a:prstGeom>
          <a:noFill/>
        </p:spPr>
        <p:txBody>
          <a:bodyPr wrap="square" lIns="117006" tIns="58502" rIns="117006" bIns="58502" rtlCol="0">
            <a:spAutoFit/>
          </a:bodyPr>
          <a:lstStyle/>
          <a:p>
            <a:pPr algn="r"/>
            <a:r>
              <a:rPr lang="es-ES_tradnl" sz="10200" b="1" dirty="0"/>
              <a:t>04</a:t>
            </a:r>
          </a:p>
        </p:txBody>
      </p:sp>
      <p:pic>
        <p:nvPicPr>
          <p:cNvPr id="3" name="Google Shape;130;p3">
            <a:extLst>
              <a:ext uri="{FF2B5EF4-FFF2-40B4-BE49-F238E27FC236}">
                <a16:creationId xmlns:a16="http://schemas.microsoft.com/office/drawing/2014/main" id="{FD3FACDF-6B9A-3C72-3A5A-23F539BA36AE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33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 Imagen">
            <a:extLst>
              <a:ext uri="{FF2B5EF4-FFF2-40B4-BE49-F238E27FC236}">
                <a16:creationId xmlns:a16="http://schemas.microsoft.com/office/drawing/2014/main" id="{0ED1EF93-146A-C65D-5020-2EA39B76D7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292" y="-1"/>
            <a:ext cx="4727709" cy="6901765"/>
          </a:xfrm>
          <a:prstGeom prst="rect">
            <a:avLst/>
          </a:prstGeom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4">
            <a:extLst>
              <a:ext uri="{FF2B5EF4-FFF2-40B4-BE49-F238E27FC236}">
                <a16:creationId xmlns:a16="http://schemas.microsoft.com/office/drawing/2014/main" id="{FFBB0613-1D98-7EA0-1273-B3E4F7D8D390}"/>
              </a:ext>
            </a:extLst>
          </p:cNvPr>
          <p:cNvSpPr/>
          <p:nvPr/>
        </p:nvSpPr>
        <p:spPr>
          <a:xfrm>
            <a:off x="11034533" y="-842"/>
            <a:ext cx="1157468" cy="378960"/>
          </a:xfrm>
          <a:prstGeom prst="rect">
            <a:avLst/>
          </a:prstGeom>
          <a:solidFill>
            <a:srgbClr val="008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0" tIns="58610" rIns="117220" bIns="58610" rtlCol="0" anchor="ctr"/>
          <a:lstStyle/>
          <a:p>
            <a:pPr algn="ctr"/>
            <a:endParaRPr lang="es-ES_tradnl"/>
          </a:p>
        </p:txBody>
      </p:sp>
      <p:sp>
        <p:nvSpPr>
          <p:cNvPr id="4" name="CuadroTexto 26">
            <a:extLst>
              <a:ext uri="{FF2B5EF4-FFF2-40B4-BE49-F238E27FC236}">
                <a16:creationId xmlns:a16="http://schemas.microsoft.com/office/drawing/2014/main" id="{25EF3C4D-FDF7-9035-F7D8-17EC5FB34521}"/>
              </a:ext>
            </a:extLst>
          </p:cNvPr>
          <p:cNvSpPr txBox="1"/>
          <p:nvPr/>
        </p:nvSpPr>
        <p:spPr>
          <a:xfrm>
            <a:off x="10977020" y="-26356"/>
            <a:ext cx="700081" cy="426141"/>
          </a:xfrm>
          <a:prstGeom prst="rect">
            <a:avLst/>
          </a:prstGeom>
          <a:noFill/>
        </p:spPr>
        <p:txBody>
          <a:bodyPr wrap="square" lIns="117220" tIns="58610" rIns="117220" bIns="58610" rtlCol="0">
            <a:spAutoFit/>
          </a:bodyPr>
          <a:lstStyle/>
          <a:p>
            <a:pPr algn="r"/>
            <a:r>
              <a:rPr lang="es-ES" sz="2000" b="1" dirty="0">
                <a:solidFill>
                  <a:schemeClr val="bg1"/>
                </a:solidFill>
                <a:cs typeface="Calibri"/>
              </a:rPr>
              <a:t>04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F2FF3B-C9EA-F8B9-C597-87B30927C760}"/>
              </a:ext>
            </a:extLst>
          </p:cNvPr>
          <p:cNvSpPr/>
          <p:nvPr/>
        </p:nvSpPr>
        <p:spPr>
          <a:xfrm>
            <a:off x="2" y="547268"/>
            <a:ext cx="236690" cy="332399"/>
          </a:xfrm>
          <a:prstGeom prst="rect">
            <a:avLst/>
          </a:prstGeom>
          <a:solidFill>
            <a:srgbClr val="295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0" tIns="58610" rIns="117220" bIns="58610" rtlCol="0" anchor="ctr"/>
          <a:lstStyle/>
          <a:p>
            <a:pPr algn="ctr"/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20508F-632C-88BA-77E8-8B020BDE55EC}"/>
              </a:ext>
            </a:extLst>
          </p:cNvPr>
          <p:cNvSpPr/>
          <p:nvPr/>
        </p:nvSpPr>
        <p:spPr>
          <a:xfrm>
            <a:off x="2" y="537107"/>
            <a:ext cx="236690" cy="332399"/>
          </a:xfrm>
          <a:prstGeom prst="rect">
            <a:avLst/>
          </a:prstGeom>
          <a:solidFill>
            <a:srgbClr val="008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0" tIns="58610" rIns="117220" bIns="58610" rtlCol="0" anchor="ctr"/>
          <a:lstStyle/>
          <a:p>
            <a:pPr algn="ctr"/>
            <a:endParaRPr lang="es-ES_tradnl"/>
          </a:p>
        </p:txBody>
      </p:sp>
      <p:sp>
        <p:nvSpPr>
          <p:cNvPr id="7" name="Google Shape;138;p3">
            <a:extLst>
              <a:ext uri="{FF2B5EF4-FFF2-40B4-BE49-F238E27FC236}">
                <a16:creationId xmlns:a16="http://schemas.microsoft.com/office/drawing/2014/main" id="{F4E948D7-4455-DBF6-7E5A-04A74BFF4B7C}"/>
              </a:ext>
            </a:extLst>
          </p:cNvPr>
          <p:cNvSpPr txBox="1"/>
          <p:nvPr/>
        </p:nvSpPr>
        <p:spPr>
          <a:xfrm>
            <a:off x="457518" y="421098"/>
            <a:ext cx="11254739" cy="58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spAutoFit/>
          </a:bodyPr>
          <a:lstStyle/>
          <a:p>
            <a:r>
              <a:rPr lang="es-MX" sz="3200" b="1" dirty="0">
                <a:solidFill>
                  <a:srgbClr val="366092"/>
                </a:solidFill>
                <a:latin typeface="Verdana"/>
                <a:ea typeface="Verdana"/>
                <a:cs typeface="Verdana"/>
                <a:sym typeface="Verdana"/>
              </a:rPr>
              <a:t>Próximos pasos</a:t>
            </a:r>
            <a:endParaRPr sz="3200" b="1" dirty="0">
              <a:solidFill>
                <a:srgbClr val="3660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398;g13cee2a46d9_0_0">
            <a:extLst>
              <a:ext uri="{FF2B5EF4-FFF2-40B4-BE49-F238E27FC236}">
                <a16:creationId xmlns:a16="http://schemas.microsoft.com/office/drawing/2014/main" id="{416E0F84-6FF7-1CDC-B466-1C26DFEE2320}"/>
              </a:ext>
            </a:extLst>
          </p:cNvPr>
          <p:cNvSpPr txBox="1"/>
          <p:nvPr/>
        </p:nvSpPr>
        <p:spPr>
          <a:xfrm>
            <a:off x="188779" y="1186749"/>
            <a:ext cx="7034295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t" anchorCtr="0">
            <a:spAutoFit/>
          </a:bodyPr>
          <a:lstStyle/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Definición de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umbrales para las metas de beneficios</a:t>
            </a: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como parte del proceso de profundización del enfoque 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Fortalecer el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uso del SIS como la herramienta de gestión </a:t>
            </a: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las salvaguardas de la ENCCRV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Seguimiento y comunicación de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indicadores del SIS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Simplificar tanto los procesos como los instrumentos </a:t>
            </a: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gestión de salvaguardas manteniendo la robustez técnica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Fomentar el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intercambio de experiencias entre profesionales de la ENCCRV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Transitar hacia un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nuevo paradigma de modelo forestal</a:t>
            </a:r>
          </a:p>
          <a:p>
            <a:pPr marL="342881" indent="-342881">
              <a:buClr>
                <a:srgbClr val="37609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Continuar el fortalecimiento de la gestión de las </a:t>
            </a:r>
            <a:r>
              <a:rPr lang="es-ES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salvaguardas en los programas de la GCEBX </a:t>
            </a:r>
            <a:r>
              <a:rPr lang="es-ES" sz="20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tienen financiamiento nacional</a:t>
            </a:r>
          </a:p>
        </p:txBody>
      </p:sp>
    </p:spTree>
    <p:extLst>
      <p:ext uri="{BB962C8B-B14F-4D97-AF65-F5344CB8AC3E}">
        <p14:creationId xmlns:p14="http://schemas.microsoft.com/office/powerpoint/2010/main" val="272427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21" y="2923358"/>
            <a:ext cx="3876306" cy="180859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2575463" y="5359345"/>
            <a:ext cx="341686" cy="682506"/>
          </a:xfrm>
          <a:prstGeom prst="rect">
            <a:avLst/>
          </a:prstGeom>
        </p:spPr>
      </p:pic>
      <p:pic>
        <p:nvPicPr>
          <p:cNvPr id="6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4006">
            <a:off x="10289856" y="5290845"/>
            <a:ext cx="314993" cy="62918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60" y="5391356"/>
            <a:ext cx="418322" cy="78973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765">
            <a:off x="1385994" y="5286227"/>
            <a:ext cx="385844" cy="77071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238" y="4817300"/>
            <a:ext cx="376432" cy="63031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23" y="5255301"/>
            <a:ext cx="2056736" cy="154315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75" y="5255301"/>
            <a:ext cx="958262" cy="156907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5729459"/>
            <a:ext cx="1584176" cy="106496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11" y="5319260"/>
            <a:ext cx="720080" cy="147516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95" y="4957000"/>
            <a:ext cx="1126976" cy="946782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5304737" y="5505234"/>
            <a:ext cx="341686" cy="682506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7682295" y="5482729"/>
            <a:ext cx="341686" cy="682506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9078">
            <a:off x="7088754" y="5911907"/>
            <a:ext cx="400608" cy="80020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9078">
            <a:off x="4474935" y="5966663"/>
            <a:ext cx="373940" cy="74693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130">
            <a:off x="11635614" y="4792363"/>
            <a:ext cx="265347" cy="53002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1231" y="5700598"/>
            <a:ext cx="1584176" cy="1064965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7" y="5148806"/>
            <a:ext cx="734182" cy="1569293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431" y="5021560"/>
            <a:ext cx="936104" cy="1696539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3055971" y="1221432"/>
            <a:ext cx="6053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Muchas Gracias</a:t>
            </a:r>
            <a:endParaRPr lang="es-C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Google Shape;109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96092" y="3511020"/>
            <a:ext cx="3365243" cy="999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6F4DC56A-5561-2705-83D4-5DADCA0B43B7}"/>
              </a:ext>
            </a:extLst>
          </p:cNvPr>
          <p:cNvSpPr/>
          <p:nvPr/>
        </p:nvSpPr>
        <p:spPr>
          <a:xfrm>
            <a:off x="2051343" y="2285212"/>
            <a:ext cx="831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hlinkClick r:id="rId21"/>
              </a:rPr>
              <a:t>https://www.enccrv.cl/salvaguardas-ambientales-y-sociales</a:t>
            </a:r>
            <a:r>
              <a:rPr lang="es-CL" sz="2400" dirty="0"/>
              <a:t> </a:t>
            </a:r>
          </a:p>
        </p:txBody>
      </p:sp>
      <p:pic>
        <p:nvPicPr>
          <p:cNvPr id="10" name="Gráfico 9" descr="Cursor con relleno sólido">
            <a:extLst>
              <a:ext uri="{FF2B5EF4-FFF2-40B4-BE49-F238E27FC236}">
                <a16:creationId xmlns:a16="http://schemas.microsoft.com/office/drawing/2014/main" id="{0F56FF49-C5D1-CCD8-51BF-792C8CAC53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72097" y="24661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1727" y="5364948"/>
            <a:ext cx="479998" cy="58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BA6DC6-9B71-C7C6-33FF-A634BC4B2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253" y="1005779"/>
            <a:ext cx="6546146" cy="4388140"/>
          </a:xfrm>
          <a:prstGeom prst="rect">
            <a:avLst/>
          </a:prstGeom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117" y="5530377"/>
            <a:ext cx="1507108" cy="113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130">
            <a:off x="10609177" y="5139656"/>
            <a:ext cx="246642" cy="4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59078">
            <a:off x="9101799" y="6143553"/>
            <a:ext cx="293552" cy="5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130">
            <a:off x="11546849" y="5131757"/>
            <a:ext cx="250376" cy="50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900719" y="5971952"/>
            <a:ext cx="1160832" cy="780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8">
            <a:extLst>
              <a:ext uri="{FF2B5EF4-FFF2-40B4-BE49-F238E27FC236}">
                <a16:creationId xmlns:a16="http://schemas.microsoft.com/office/drawing/2014/main" id="{D59186CA-B48D-BB7E-6ABC-77FAE27AE728}"/>
              </a:ext>
            </a:extLst>
          </p:cNvPr>
          <p:cNvGrpSpPr/>
          <p:nvPr/>
        </p:nvGrpSpPr>
        <p:grpSpPr>
          <a:xfrm>
            <a:off x="332619" y="2859770"/>
            <a:ext cx="4208699" cy="1199420"/>
            <a:chOff x="40114" y="1952379"/>
            <a:chExt cx="3335319" cy="99951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24F902F-4321-A8AF-EEAA-FC2A04BD58E7}"/>
                </a:ext>
              </a:extLst>
            </p:cNvPr>
            <p:cNvSpPr txBox="1"/>
            <p:nvPr/>
          </p:nvSpPr>
          <p:spPr>
            <a:xfrm>
              <a:off x="40114" y="1952379"/>
              <a:ext cx="3335319" cy="88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s-ES_tradnl" sz="4200" dirty="0"/>
                <a:t>Estructura de </a:t>
              </a:r>
            </a:p>
            <a:p>
              <a:pPr>
                <a:lnSpc>
                  <a:spcPts val="3840"/>
                </a:lnSpc>
              </a:pPr>
              <a:r>
                <a:rPr lang="es-ES_tradnl" sz="4200" b="1" dirty="0"/>
                <a:t>la presentación</a:t>
              </a: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380512B-8320-083F-2B91-3837A2B360F1}"/>
                </a:ext>
              </a:extLst>
            </p:cNvPr>
            <p:cNvSpPr/>
            <p:nvPr/>
          </p:nvSpPr>
          <p:spPr>
            <a:xfrm>
              <a:off x="130629" y="2859701"/>
              <a:ext cx="3244804" cy="92195"/>
            </a:xfrm>
            <a:prstGeom prst="rect">
              <a:avLst/>
            </a:prstGeom>
            <a:solidFill>
              <a:srgbClr val="F8B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200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5D04FC55-C57C-77E0-3129-3BA10B1CE3E9}"/>
              </a:ext>
            </a:extLst>
          </p:cNvPr>
          <p:cNvSpPr/>
          <p:nvPr/>
        </p:nvSpPr>
        <p:spPr>
          <a:xfrm>
            <a:off x="5127810" y="1086105"/>
            <a:ext cx="3550630" cy="274460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4" tIns="45718" rIns="91434" bIns="45718" rtlCol="0" anchor="ctr"/>
          <a:lstStyle/>
          <a:p>
            <a:r>
              <a:rPr lang="es-ES_tradnl" sz="1500" b="1" dirty="0"/>
              <a:t>CONTEXTO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CC9901-D829-829C-4C62-B791C29D4504}"/>
              </a:ext>
            </a:extLst>
          </p:cNvPr>
          <p:cNvSpPr/>
          <p:nvPr/>
        </p:nvSpPr>
        <p:spPr>
          <a:xfrm>
            <a:off x="5127808" y="2159560"/>
            <a:ext cx="3567701" cy="274460"/>
          </a:xfrm>
          <a:prstGeom prst="rect">
            <a:avLst/>
          </a:prstGeom>
          <a:solidFill>
            <a:srgbClr val="E75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4" tIns="45718" rIns="91434" bIns="45718" rtlCol="0" anchor="ctr"/>
          <a:lstStyle/>
          <a:p>
            <a:r>
              <a:rPr lang="es-ES_tradnl" sz="1500" b="1" dirty="0"/>
              <a:t>METODOLOGIA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5F612AA-FBCB-B727-D10D-5E439B7D87C0}"/>
              </a:ext>
            </a:extLst>
          </p:cNvPr>
          <p:cNvSpPr/>
          <p:nvPr/>
        </p:nvSpPr>
        <p:spPr>
          <a:xfrm>
            <a:off x="5127810" y="3228993"/>
            <a:ext cx="3584768" cy="266398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4" tIns="45718" rIns="91434" bIns="45718" rtlCol="0" anchor="ctr"/>
          <a:lstStyle/>
          <a:p>
            <a:r>
              <a:rPr lang="es-ES_tradnl" sz="1500" b="1" dirty="0"/>
              <a:t>RESULTADOS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1407F8C-659F-6C9E-0B8B-CF7DEF761DA9}"/>
              </a:ext>
            </a:extLst>
          </p:cNvPr>
          <p:cNvSpPr/>
          <p:nvPr/>
        </p:nvSpPr>
        <p:spPr>
          <a:xfrm>
            <a:off x="5127808" y="4289930"/>
            <a:ext cx="3567701" cy="274460"/>
          </a:xfrm>
          <a:prstGeom prst="rect">
            <a:avLst/>
          </a:prstGeom>
          <a:solidFill>
            <a:srgbClr val="008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4" tIns="45718" rIns="91434" bIns="45718" rtlCol="0" anchor="ctr"/>
          <a:lstStyle/>
          <a:p>
            <a:r>
              <a:rPr lang="es-ES_tradnl" sz="1500" b="1" dirty="0"/>
              <a:t>DESAFIOS Y PRÓXIMOS PASOS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90DE6E-ADB4-9BE8-F62E-A7DA23C4285A}"/>
              </a:ext>
            </a:extLst>
          </p:cNvPr>
          <p:cNvSpPr txBox="1"/>
          <p:nvPr/>
        </p:nvSpPr>
        <p:spPr>
          <a:xfrm>
            <a:off x="10744838" y="1377545"/>
            <a:ext cx="1007380" cy="8156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ES_tradnl" sz="47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C39DAC-F399-64F9-C8D1-3278053151D1}"/>
              </a:ext>
            </a:extLst>
          </p:cNvPr>
          <p:cNvSpPr txBox="1"/>
          <p:nvPr/>
        </p:nvSpPr>
        <p:spPr>
          <a:xfrm>
            <a:off x="10744839" y="2450927"/>
            <a:ext cx="990311" cy="8156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ES_tradnl" sz="47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9988FD-497C-6959-AB38-1410B04C9953}"/>
              </a:ext>
            </a:extLst>
          </p:cNvPr>
          <p:cNvSpPr txBox="1"/>
          <p:nvPr/>
        </p:nvSpPr>
        <p:spPr>
          <a:xfrm>
            <a:off x="10744838" y="3541835"/>
            <a:ext cx="1007380" cy="8156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ES_tradnl" sz="47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80F569-D702-B23E-7941-6B0A20E9ACB1}"/>
              </a:ext>
            </a:extLst>
          </p:cNvPr>
          <p:cNvSpPr txBox="1"/>
          <p:nvPr/>
        </p:nvSpPr>
        <p:spPr>
          <a:xfrm>
            <a:off x="10744838" y="4564390"/>
            <a:ext cx="1007380" cy="8156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ES_tradnl" sz="4700" dirty="0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1896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/>
          <p:cNvSpPr/>
          <p:nvPr/>
        </p:nvSpPr>
        <p:spPr>
          <a:xfrm>
            <a:off x="601248" y="6251"/>
            <a:ext cx="10967284" cy="6845498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006" tIns="58502" rIns="117006" bIns="58502"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7" t="13849" b="13849"/>
          <a:stretch/>
        </p:blipFill>
        <p:spPr>
          <a:xfrm>
            <a:off x="963443" y="954266"/>
            <a:ext cx="11206333" cy="4949470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782343" y="6251"/>
            <a:ext cx="0" cy="6845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302538" y="3089914"/>
            <a:ext cx="3333907" cy="1127948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17006" tIns="58502" rIns="117006" bIns="58502" rtlCol="0" anchor="ctr"/>
          <a:lstStyle/>
          <a:p>
            <a:r>
              <a:rPr lang="es-ES_tradnl" sz="3800" b="1" dirty="0"/>
              <a:t>Contexto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0084385" y="175382"/>
            <a:ext cx="2005709" cy="1687807"/>
          </a:xfrm>
          <a:prstGeom prst="rect">
            <a:avLst/>
          </a:prstGeom>
          <a:noFill/>
        </p:spPr>
        <p:txBody>
          <a:bodyPr wrap="square" lIns="117006" tIns="58502" rIns="117006" bIns="58502" rtlCol="0">
            <a:spAutoFit/>
          </a:bodyPr>
          <a:lstStyle/>
          <a:p>
            <a:pPr algn="r"/>
            <a:r>
              <a:rPr lang="es-ES_tradnl" sz="10200" b="1"/>
              <a:t>01</a:t>
            </a:r>
          </a:p>
        </p:txBody>
      </p:sp>
      <p:pic>
        <p:nvPicPr>
          <p:cNvPr id="2" name="Google Shape;130;p3">
            <a:extLst>
              <a:ext uri="{FF2B5EF4-FFF2-40B4-BE49-F238E27FC236}">
                <a16:creationId xmlns:a16="http://schemas.microsoft.com/office/drawing/2014/main" id="{61E7835C-17E9-A852-D743-FB20E74C813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07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lamada con línea 2 19">
            <a:extLst>
              <a:ext uri="{FF2B5EF4-FFF2-40B4-BE49-F238E27FC236}">
                <a16:creationId xmlns:a16="http://schemas.microsoft.com/office/drawing/2014/main" id="{3BA09353-65AA-C280-07C7-1A70132457AA}"/>
              </a:ext>
            </a:extLst>
          </p:cNvPr>
          <p:cNvSpPr/>
          <p:nvPr/>
        </p:nvSpPr>
        <p:spPr>
          <a:xfrm>
            <a:off x="-57290" y="1700808"/>
            <a:ext cx="12258254" cy="4536504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6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4247" y="404664"/>
            <a:ext cx="1008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Nacional de Cambio Climático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4148563" y="1844824"/>
            <a:ext cx="7753744" cy="42484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37 CuadroTexto"/>
          <p:cNvSpPr txBox="1"/>
          <p:nvPr/>
        </p:nvSpPr>
        <p:spPr>
          <a:xfrm>
            <a:off x="6196085" y="2742341"/>
            <a:ext cx="5475953" cy="3225160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3" name="12 Redondear rectángulo de esquina diagonal"/>
          <p:cNvSpPr/>
          <p:nvPr/>
        </p:nvSpPr>
        <p:spPr>
          <a:xfrm>
            <a:off x="9541271" y="1941806"/>
            <a:ext cx="1800200" cy="648073"/>
          </a:xfrm>
          <a:prstGeom prst="round2DiagRect">
            <a:avLst/>
          </a:prstGeom>
          <a:solidFill>
            <a:srgbClr val="60A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Redondear rectángulo de esquina diagonal"/>
          <p:cNvSpPr/>
          <p:nvPr/>
        </p:nvSpPr>
        <p:spPr>
          <a:xfrm>
            <a:off x="5171737" y="1959778"/>
            <a:ext cx="1800200" cy="648073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57 Redondear rectángulo de esquina diagonal"/>
          <p:cNvSpPr/>
          <p:nvPr/>
        </p:nvSpPr>
        <p:spPr>
          <a:xfrm>
            <a:off x="7453039" y="1988840"/>
            <a:ext cx="1800200" cy="648073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CuadroTexto"/>
          <p:cNvSpPr txBox="1"/>
          <p:nvPr/>
        </p:nvSpPr>
        <p:spPr>
          <a:xfrm>
            <a:off x="9685287" y="2115227"/>
            <a:ext cx="1512168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CDB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5315753" y="2133200"/>
            <a:ext cx="1512168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CNULD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481183" y="2164414"/>
            <a:ext cx="1512168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CMNUCC</a:t>
            </a:r>
          </a:p>
        </p:txBody>
      </p:sp>
      <p:grpSp>
        <p:nvGrpSpPr>
          <p:cNvPr id="25" name="24 Grupo"/>
          <p:cNvGrpSpPr/>
          <p:nvPr/>
        </p:nvGrpSpPr>
        <p:grpSpPr>
          <a:xfrm>
            <a:off x="6359929" y="1995843"/>
            <a:ext cx="540000" cy="540000"/>
            <a:chOff x="2483768" y="2564976"/>
            <a:chExt cx="648000" cy="648000"/>
          </a:xfrm>
        </p:grpSpPr>
        <p:sp>
          <p:nvSpPr>
            <p:cNvPr id="26" name="25 Elipse"/>
            <p:cNvSpPr/>
            <p:nvPr/>
          </p:nvSpPr>
          <p:spPr>
            <a:xfrm>
              <a:off x="2483768" y="2564976"/>
              <a:ext cx="648000" cy="64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29" name="28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045" y="2640392"/>
              <a:ext cx="540000" cy="540000"/>
            </a:xfrm>
            <a:prstGeom prst="rect">
              <a:avLst/>
            </a:prstGeom>
          </p:spPr>
        </p:pic>
      </p:grpSp>
      <p:grpSp>
        <p:nvGrpSpPr>
          <p:cNvPr id="30" name="29 Grupo"/>
          <p:cNvGrpSpPr/>
          <p:nvPr/>
        </p:nvGrpSpPr>
        <p:grpSpPr>
          <a:xfrm>
            <a:off x="8573396" y="2045581"/>
            <a:ext cx="540000" cy="540000"/>
            <a:chOff x="4788024" y="3140968"/>
            <a:chExt cx="720000" cy="720000"/>
          </a:xfrm>
        </p:grpSpPr>
        <p:sp>
          <p:nvSpPr>
            <p:cNvPr id="31" name="30 Elipse"/>
            <p:cNvSpPr/>
            <p:nvPr/>
          </p:nvSpPr>
          <p:spPr>
            <a:xfrm>
              <a:off x="4788024" y="3140968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32" name="3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299412"/>
              <a:ext cx="605227" cy="475201"/>
            </a:xfrm>
            <a:prstGeom prst="rect">
              <a:avLst/>
            </a:prstGeom>
          </p:spPr>
        </p:pic>
      </p:grpSp>
      <p:grpSp>
        <p:nvGrpSpPr>
          <p:cNvPr id="33" name="32 Grupo"/>
          <p:cNvGrpSpPr/>
          <p:nvPr/>
        </p:nvGrpSpPr>
        <p:grpSpPr>
          <a:xfrm>
            <a:off x="10765407" y="1977870"/>
            <a:ext cx="540000" cy="540000"/>
            <a:chOff x="7810563" y="260712"/>
            <a:chExt cx="576000" cy="576000"/>
          </a:xfrm>
        </p:grpSpPr>
        <p:sp>
          <p:nvSpPr>
            <p:cNvPr id="34" name="33 Elipse"/>
            <p:cNvSpPr/>
            <p:nvPr/>
          </p:nvSpPr>
          <p:spPr>
            <a:xfrm>
              <a:off x="7810563" y="260712"/>
              <a:ext cx="576000" cy="57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163" y="332862"/>
              <a:ext cx="432000" cy="432000"/>
            </a:xfrm>
            <a:prstGeom prst="rect">
              <a:avLst/>
            </a:prstGeom>
          </p:spPr>
        </p:pic>
      </p:grpSp>
      <p:pic>
        <p:nvPicPr>
          <p:cNvPr id="39" name="3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611" y="3647532"/>
            <a:ext cx="1515091" cy="429540"/>
          </a:xfrm>
          <a:prstGeom prst="rect">
            <a:avLst/>
          </a:prstGeom>
        </p:spPr>
      </p:pic>
      <p:pic>
        <p:nvPicPr>
          <p:cNvPr id="43" name="Picture 2" descr="ENCCR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362" y="3573016"/>
            <a:ext cx="2274901" cy="56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671" y="5040522"/>
            <a:ext cx="707638" cy="53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46" y="5040522"/>
            <a:ext cx="887010" cy="532913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81" y="5635210"/>
            <a:ext cx="1156991" cy="2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ángulo 15">
            <a:extLst>
              <a:ext uri="{FF2B5EF4-FFF2-40B4-BE49-F238E27FC236}">
                <a16:creationId xmlns:a16="http://schemas.microsoft.com/office/drawing/2014/main" id="{50CE1C90-A192-A824-E782-7C58B8FA8D58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3" name="CuadroTexto 16">
            <a:extLst>
              <a:ext uri="{FF2B5EF4-FFF2-40B4-BE49-F238E27FC236}">
                <a16:creationId xmlns:a16="http://schemas.microsoft.com/office/drawing/2014/main" id="{978E984E-53C9-168B-3688-62C768969F4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>
                <a:solidFill>
                  <a:schemeClr val="bg1"/>
                </a:solidFill>
                <a:cs typeface="Calibri"/>
              </a:rPr>
              <a:t>01</a:t>
            </a:r>
            <a:endParaRPr lang="es-ES" sz="19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4" name="Rectángulo 17">
            <a:extLst>
              <a:ext uri="{FF2B5EF4-FFF2-40B4-BE49-F238E27FC236}">
                <a16:creationId xmlns:a16="http://schemas.microsoft.com/office/drawing/2014/main" id="{89DF9D93-A9DB-F904-F2E3-68F431E27D14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2" name="1 CuadroTexto"/>
          <p:cNvSpPr txBox="1"/>
          <p:nvPr/>
        </p:nvSpPr>
        <p:spPr>
          <a:xfrm>
            <a:off x="408894" y="2103995"/>
            <a:ext cx="335346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Disminuir la vulnerabilidad social, ambiental y económica que genera el cambio climático</a:t>
            </a:r>
            <a:r>
              <a:rPr lang="es-MX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, la desertificación, la degradación de las tierras y la sequía sobre los recursos </a:t>
            </a:r>
            <a:r>
              <a:rPr lang="es-MX" sz="1500" dirty="0" err="1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vegetacionales</a:t>
            </a:r>
            <a:r>
              <a:rPr lang="es-MX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y comunidades humanas que dependen de éstos, a fin de </a:t>
            </a:r>
            <a:r>
              <a:rPr lang="es-MX" sz="15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aumentar la </a:t>
            </a:r>
            <a:r>
              <a:rPr lang="es-MX" sz="1500" b="1" dirty="0" err="1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resiliencia</a:t>
            </a:r>
            <a:r>
              <a:rPr lang="es-MX" sz="15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de los ecosistemas y contribuir a mitigar el cambio climático </a:t>
            </a:r>
            <a:r>
              <a:rPr lang="es-MX" sz="15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fomentando la reducción y captura de emisiones de gases de efecto invernadero en Chile</a:t>
            </a:r>
            <a:endParaRPr lang="es-CL" sz="1500" dirty="0">
              <a:solidFill>
                <a:srgbClr val="37609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55" name="CuadroTexto 5">
            <a:extLst>
              <a:ext uri="{FF2B5EF4-FFF2-40B4-BE49-F238E27FC236}">
                <a16:creationId xmlns:a16="http://schemas.microsoft.com/office/drawing/2014/main" id="{B1126EE0-7FB5-F24D-8D77-08CC17B5274B}"/>
              </a:ext>
            </a:extLst>
          </p:cNvPr>
          <p:cNvSpPr txBox="1"/>
          <p:nvPr/>
        </p:nvSpPr>
        <p:spPr>
          <a:xfrm>
            <a:off x="678656" y="1208365"/>
            <a:ext cx="2813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 </a:t>
            </a:r>
          </a:p>
        </p:txBody>
      </p:sp>
      <p:sp>
        <p:nvSpPr>
          <p:cNvPr id="3" name="2 Triángulo isósceles"/>
          <p:cNvSpPr/>
          <p:nvPr/>
        </p:nvSpPr>
        <p:spPr>
          <a:xfrm rot="5400000">
            <a:off x="3134938" y="3757355"/>
            <a:ext cx="1590197" cy="15479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56 CuadroTexto"/>
          <p:cNvSpPr txBox="1"/>
          <p:nvPr/>
        </p:nvSpPr>
        <p:spPr>
          <a:xfrm>
            <a:off x="4284687" y="2844099"/>
            <a:ext cx="2075242" cy="7321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5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NDC Chile</a:t>
            </a:r>
          </a:p>
          <a:p>
            <a:r>
              <a:rPr lang="es-CL" sz="11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Criterios de implementación</a:t>
            </a:r>
          </a:p>
        </p:txBody>
      </p:sp>
      <p:cxnSp>
        <p:nvCxnSpPr>
          <p:cNvPr id="10" name="9 Conector angular"/>
          <p:cNvCxnSpPr>
            <a:stCxn id="19" idx="1"/>
            <a:endCxn id="43" idx="0"/>
          </p:cNvCxnSpPr>
          <p:nvPr/>
        </p:nvCxnSpPr>
        <p:spPr>
          <a:xfrm rot="16200000" flipH="1">
            <a:off x="6719243" y="1960445"/>
            <a:ext cx="965165" cy="2259976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>
            <a:stCxn id="58" idx="1"/>
            <a:endCxn id="43" idx="0"/>
          </p:cNvCxnSpPr>
          <p:nvPr/>
        </p:nvCxnSpPr>
        <p:spPr>
          <a:xfrm flipH="1">
            <a:off x="8331813" y="2636913"/>
            <a:ext cx="0" cy="93610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60 Conector angular"/>
          <p:cNvCxnSpPr>
            <a:stCxn id="13" idx="1"/>
            <a:endCxn id="43" idx="0"/>
          </p:cNvCxnSpPr>
          <p:nvPr/>
        </p:nvCxnSpPr>
        <p:spPr>
          <a:xfrm rot="5400000">
            <a:off x="8895024" y="2026668"/>
            <a:ext cx="983137" cy="2109558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4" name="1023 Rectángulo redondeado"/>
          <p:cNvSpPr/>
          <p:nvPr/>
        </p:nvSpPr>
        <p:spPr>
          <a:xfrm>
            <a:off x="4323998" y="3573016"/>
            <a:ext cx="1747839" cy="2194158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Transición justa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Seguridad hídrica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Equidad e igualdad de género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Costo-eficiencia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 err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SbN</a:t>
            </a:r>
            <a:endParaRPr lang="es-CL" sz="110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Conocimientos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Participación</a:t>
            </a:r>
          </a:p>
        </p:txBody>
      </p:sp>
      <p:graphicFrame>
        <p:nvGraphicFramePr>
          <p:cNvPr id="1025" name="1024 Diagrama"/>
          <p:cNvGraphicFramePr/>
          <p:nvPr>
            <p:extLst>
              <p:ext uri="{D42A27DB-BD31-4B8C-83A1-F6EECF244321}">
                <p14:modId xmlns:p14="http://schemas.microsoft.com/office/powerpoint/2010/main" val="651844388"/>
              </p:ext>
            </p:extLst>
          </p:nvPr>
        </p:nvGraphicFramePr>
        <p:xfrm>
          <a:off x="6584011" y="4394476"/>
          <a:ext cx="4700100" cy="57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74" name="73 Conector recto de flecha"/>
          <p:cNvCxnSpPr>
            <a:stCxn id="39" idx="1"/>
            <a:endCxn id="43" idx="3"/>
          </p:cNvCxnSpPr>
          <p:nvPr/>
        </p:nvCxnSpPr>
        <p:spPr>
          <a:xfrm flipH="1" flipV="1">
            <a:off x="9469263" y="3857379"/>
            <a:ext cx="626348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96 Conector angular"/>
          <p:cNvCxnSpPr>
            <a:stCxn id="1024" idx="3"/>
          </p:cNvCxnSpPr>
          <p:nvPr/>
        </p:nvCxnSpPr>
        <p:spPr>
          <a:xfrm flipV="1">
            <a:off x="6071837" y="3881404"/>
            <a:ext cx="1122525" cy="788691"/>
          </a:xfrm>
          <a:prstGeom prst="bentConnector3">
            <a:avLst>
              <a:gd name="adj1" fmla="val 33073"/>
            </a:avLst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91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4247" y="404664"/>
            <a:ext cx="1008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Hitos de salvaguardas</a:t>
            </a:r>
          </a:p>
        </p:txBody>
      </p:sp>
      <p:sp>
        <p:nvSpPr>
          <p:cNvPr id="52" name="Rectángulo 15">
            <a:extLst>
              <a:ext uri="{FF2B5EF4-FFF2-40B4-BE49-F238E27FC236}">
                <a16:creationId xmlns:a16="http://schemas.microsoft.com/office/drawing/2014/main" id="{50CE1C90-A192-A824-E782-7C58B8FA8D58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3" name="CuadroTexto 16">
            <a:extLst>
              <a:ext uri="{FF2B5EF4-FFF2-40B4-BE49-F238E27FC236}">
                <a16:creationId xmlns:a16="http://schemas.microsoft.com/office/drawing/2014/main" id="{978E984E-53C9-168B-3688-62C768969F4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>
                <a:solidFill>
                  <a:schemeClr val="bg1"/>
                </a:solidFill>
                <a:cs typeface="Calibri"/>
              </a:rPr>
              <a:t>01</a:t>
            </a:r>
            <a:endParaRPr lang="es-ES" sz="19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4" name="Rectángulo 17">
            <a:extLst>
              <a:ext uri="{FF2B5EF4-FFF2-40B4-BE49-F238E27FC236}">
                <a16:creationId xmlns:a16="http://schemas.microsoft.com/office/drawing/2014/main" id="{89DF9D93-A9DB-F904-F2E3-68F431E27D14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42" name="41 CuadroTexto"/>
          <p:cNvSpPr txBox="1"/>
          <p:nvPr/>
        </p:nvSpPr>
        <p:spPr>
          <a:xfrm>
            <a:off x="540271" y="209096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4" name="Llamada con línea 2 19">
            <a:extLst>
              <a:ext uri="{FF2B5EF4-FFF2-40B4-BE49-F238E27FC236}">
                <a16:creationId xmlns:a16="http://schemas.microsoft.com/office/drawing/2014/main" id="{637CDAB9-2026-D1DF-E93B-A7A99D82AD88}"/>
              </a:ext>
            </a:extLst>
          </p:cNvPr>
          <p:cNvSpPr/>
          <p:nvPr/>
        </p:nvSpPr>
        <p:spPr>
          <a:xfrm>
            <a:off x="-3" y="1951962"/>
            <a:ext cx="12169775" cy="3324559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grpSp>
        <p:nvGrpSpPr>
          <p:cNvPr id="46" name="Grupo 23">
            <a:extLst>
              <a:ext uri="{FF2B5EF4-FFF2-40B4-BE49-F238E27FC236}">
                <a16:creationId xmlns:a16="http://schemas.microsoft.com/office/drawing/2014/main" id="{66F17D6D-ABF0-48ED-2C64-1042C706AEA2}"/>
              </a:ext>
            </a:extLst>
          </p:cNvPr>
          <p:cNvGrpSpPr/>
          <p:nvPr/>
        </p:nvGrpSpPr>
        <p:grpSpPr>
          <a:xfrm>
            <a:off x="472653" y="2206851"/>
            <a:ext cx="11513080" cy="3026980"/>
            <a:chOff x="472653" y="2032713"/>
            <a:chExt cx="11513079" cy="3026980"/>
          </a:xfrm>
        </p:grpSpPr>
        <p:sp>
          <p:nvSpPr>
            <p:cNvPr id="49" name="Flecha: a la derecha con muesca 24">
              <a:extLst>
                <a:ext uri="{FF2B5EF4-FFF2-40B4-BE49-F238E27FC236}">
                  <a16:creationId xmlns:a16="http://schemas.microsoft.com/office/drawing/2014/main" id="{CAEBEA3D-D693-571B-778D-45706526C35B}"/>
                </a:ext>
              </a:extLst>
            </p:cNvPr>
            <p:cNvSpPr/>
            <p:nvPr/>
          </p:nvSpPr>
          <p:spPr>
            <a:xfrm>
              <a:off x="472653" y="2947171"/>
              <a:ext cx="11513079" cy="1207155"/>
            </a:xfrm>
            <a:prstGeom prst="notched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50" name="Forma libre: forma 25">
              <a:extLst>
                <a:ext uri="{FF2B5EF4-FFF2-40B4-BE49-F238E27FC236}">
                  <a16:creationId xmlns:a16="http://schemas.microsoft.com/office/drawing/2014/main" id="{67580A5D-0869-07E7-F4A1-47AAC78511AA}"/>
                </a:ext>
              </a:extLst>
            </p:cNvPr>
            <p:cNvSpPr/>
            <p:nvPr/>
          </p:nvSpPr>
          <p:spPr>
            <a:xfrm>
              <a:off x="473538" y="2041805"/>
              <a:ext cx="1484462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400" b="1" kern="1200" dirty="0">
                  <a:solidFill>
                    <a:srgbClr val="376092"/>
                  </a:solidFill>
                  <a:latin typeface="Verdana"/>
                  <a:ea typeface="Verdana"/>
                  <a:cs typeface="Verdana"/>
                </a:rPr>
                <a:t>Formulación participativa </a:t>
              </a:r>
              <a:r>
                <a:rPr lang="es-CL" sz="1400" kern="1200" dirty="0">
                  <a:solidFill>
                    <a:srgbClr val="376092"/>
                  </a:solidFill>
                  <a:latin typeface="Verdana"/>
                  <a:ea typeface="Verdana"/>
                  <a:cs typeface="Verdana"/>
                </a:rPr>
                <a:t>de la ENCCRV</a:t>
              </a:r>
            </a:p>
          </p:txBody>
        </p:sp>
        <p:sp>
          <p:nvSpPr>
            <p:cNvPr id="51" name="Elipse 26">
              <a:extLst>
                <a:ext uri="{FF2B5EF4-FFF2-40B4-BE49-F238E27FC236}">
                  <a16:creationId xmlns:a16="http://schemas.microsoft.com/office/drawing/2014/main" id="{67D4F898-45AA-F8B9-E14F-30148B9D37B6}"/>
                </a:ext>
              </a:extLst>
            </p:cNvPr>
            <p:cNvSpPr/>
            <p:nvPr/>
          </p:nvSpPr>
          <p:spPr>
            <a:xfrm>
              <a:off x="1032233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59" name="Forma libre: forma 27">
              <a:extLst>
                <a:ext uri="{FF2B5EF4-FFF2-40B4-BE49-F238E27FC236}">
                  <a16:creationId xmlns:a16="http://schemas.microsoft.com/office/drawing/2014/main" id="{6E17311E-BE4E-BD85-56AA-92B2C007AE03}"/>
                </a:ext>
              </a:extLst>
            </p:cNvPr>
            <p:cNvSpPr/>
            <p:nvPr/>
          </p:nvSpPr>
          <p:spPr>
            <a:xfrm>
              <a:off x="1526508" y="3852538"/>
              <a:ext cx="2803194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171440" indent="-171440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1F497D"/>
                </a:buClr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Publicación del </a:t>
              </a:r>
              <a:r>
                <a:rPr lang="es-CL" sz="1400" b="1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MGAS</a:t>
              </a:r>
            </a:p>
            <a:p>
              <a:pPr marL="171440" indent="-171440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1F497D"/>
                </a:buClr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Consignación ante la CMNUCC del </a:t>
              </a:r>
              <a:r>
                <a:rPr lang="es-CL" sz="1400" b="1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primer resumen de salvaguardas </a:t>
              </a:r>
              <a:r>
                <a:rPr lang="es-CL" sz="14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2013-2017</a:t>
              </a:r>
              <a:endParaRPr lang="es-CL" sz="1400" kern="12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2" name="Elipse 28">
              <a:extLst>
                <a:ext uri="{FF2B5EF4-FFF2-40B4-BE49-F238E27FC236}">
                  <a16:creationId xmlns:a16="http://schemas.microsoft.com/office/drawing/2014/main" id="{2171CAC6-F09B-409A-7E81-41B4D9975C05}"/>
                </a:ext>
              </a:extLst>
            </p:cNvPr>
            <p:cNvSpPr/>
            <p:nvPr/>
          </p:nvSpPr>
          <p:spPr>
            <a:xfrm>
              <a:off x="2522370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3" name="Forma libre: forma 29">
              <a:extLst>
                <a:ext uri="{FF2B5EF4-FFF2-40B4-BE49-F238E27FC236}">
                  <a16:creationId xmlns:a16="http://schemas.microsoft.com/office/drawing/2014/main" id="{A43C2701-A59A-E472-2A1A-4C8EB2CCEB7C}"/>
                </a:ext>
              </a:extLst>
            </p:cNvPr>
            <p:cNvSpPr/>
            <p:nvPr/>
          </p:nvSpPr>
          <p:spPr>
            <a:xfrm>
              <a:off x="3147909" y="2041805"/>
              <a:ext cx="2363587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marL="285733" indent="-285733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1F497D"/>
                </a:buClr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Diseño y Conceptualización del SIS </a:t>
              </a:r>
            </a:p>
            <a:p>
              <a:pPr marL="285733" indent="-285733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Divulgación modulo nacional SIS</a:t>
              </a:r>
            </a:p>
          </p:txBody>
        </p:sp>
        <p:sp>
          <p:nvSpPr>
            <p:cNvPr id="64" name="Elipse 30">
              <a:extLst>
                <a:ext uri="{FF2B5EF4-FFF2-40B4-BE49-F238E27FC236}">
                  <a16:creationId xmlns:a16="http://schemas.microsoft.com/office/drawing/2014/main" id="{49275F95-C98B-602F-310B-988A10500701}"/>
                </a:ext>
              </a:extLst>
            </p:cNvPr>
            <p:cNvSpPr/>
            <p:nvPr/>
          </p:nvSpPr>
          <p:spPr>
            <a:xfrm>
              <a:off x="4012507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5" name="Forma libre: forma 31">
              <a:extLst>
                <a:ext uri="{FF2B5EF4-FFF2-40B4-BE49-F238E27FC236}">
                  <a16:creationId xmlns:a16="http://schemas.microsoft.com/office/drawing/2014/main" id="{A37DC328-6551-DBE0-E5D4-084920B8BEA6}"/>
                </a:ext>
              </a:extLst>
            </p:cNvPr>
            <p:cNvSpPr/>
            <p:nvPr/>
          </p:nvSpPr>
          <p:spPr>
            <a:xfrm>
              <a:off x="4576915" y="3975810"/>
              <a:ext cx="2136148" cy="960610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Consultoría de </a:t>
              </a:r>
              <a:r>
                <a:rPr lang="es-CL" sz="1400" b="1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diseño y Conceptualización del SIS</a:t>
              </a:r>
            </a:p>
          </p:txBody>
        </p:sp>
        <p:sp>
          <p:nvSpPr>
            <p:cNvPr id="66" name="Elipse 32">
              <a:extLst>
                <a:ext uri="{FF2B5EF4-FFF2-40B4-BE49-F238E27FC236}">
                  <a16:creationId xmlns:a16="http://schemas.microsoft.com/office/drawing/2014/main" id="{BF6D74B0-EC50-B467-6492-40CAB3E0B5DA}"/>
                </a:ext>
              </a:extLst>
            </p:cNvPr>
            <p:cNvSpPr/>
            <p:nvPr/>
          </p:nvSpPr>
          <p:spPr>
            <a:xfrm>
              <a:off x="5502644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7" name="Forma libre: forma 33">
              <a:extLst>
                <a:ext uri="{FF2B5EF4-FFF2-40B4-BE49-F238E27FC236}">
                  <a16:creationId xmlns:a16="http://schemas.microsoft.com/office/drawing/2014/main" id="{E383F4C4-5938-87E0-C841-1CDF5D6E13EB}"/>
                </a:ext>
              </a:extLst>
            </p:cNvPr>
            <p:cNvSpPr/>
            <p:nvPr/>
          </p:nvSpPr>
          <p:spPr>
            <a:xfrm>
              <a:off x="5804431" y="2032713"/>
              <a:ext cx="2368687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marL="285733" indent="-285733"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1F497D"/>
                </a:buClr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Talleres de </a:t>
              </a:r>
              <a:r>
                <a:rPr lang="es-CL" sz="1400" b="1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diseño participativo del SDB</a:t>
              </a:r>
            </a:p>
            <a:p>
              <a:pPr marL="285733" indent="-285733"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1F497D"/>
                </a:buClr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1er reporte SAS donantes FCPF-GCF</a:t>
              </a:r>
            </a:p>
          </p:txBody>
        </p:sp>
        <p:sp>
          <p:nvSpPr>
            <p:cNvPr id="68" name="Elipse 34">
              <a:extLst>
                <a:ext uri="{FF2B5EF4-FFF2-40B4-BE49-F238E27FC236}">
                  <a16:creationId xmlns:a16="http://schemas.microsoft.com/office/drawing/2014/main" id="{DBA7BBA5-CA42-226C-68C7-BE7A356C5E3A}"/>
                </a:ext>
              </a:extLst>
            </p:cNvPr>
            <p:cNvSpPr/>
            <p:nvPr/>
          </p:nvSpPr>
          <p:spPr>
            <a:xfrm>
              <a:off x="6992781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9" name="Forma libre: forma 35">
              <a:extLst>
                <a:ext uri="{FF2B5EF4-FFF2-40B4-BE49-F238E27FC236}">
                  <a16:creationId xmlns:a16="http://schemas.microsoft.com/office/drawing/2014/main" id="{40CE96A2-E23B-873A-D2C2-EEC1171066E8}"/>
                </a:ext>
              </a:extLst>
            </p:cNvPr>
            <p:cNvSpPr/>
            <p:nvPr/>
          </p:nvSpPr>
          <p:spPr>
            <a:xfrm>
              <a:off x="7815622" y="3852538"/>
              <a:ext cx="1656657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Puesta en funcionamiento de la </a:t>
              </a:r>
              <a:r>
                <a:rPr lang="es-CL" sz="1400" b="1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Primera versión del SIS </a:t>
              </a:r>
            </a:p>
          </p:txBody>
        </p:sp>
        <p:sp>
          <p:nvSpPr>
            <p:cNvPr id="70" name="Elipse 36">
              <a:extLst>
                <a:ext uri="{FF2B5EF4-FFF2-40B4-BE49-F238E27FC236}">
                  <a16:creationId xmlns:a16="http://schemas.microsoft.com/office/drawing/2014/main" id="{E09332B5-3D87-D3FD-431B-5743E11C5FD1}"/>
                </a:ext>
              </a:extLst>
            </p:cNvPr>
            <p:cNvSpPr/>
            <p:nvPr/>
          </p:nvSpPr>
          <p:spPr>
            <a:xfrm>
              <a:off x="8482918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1" name="Forma libre: forma 37">
              <a:extLst>
                <a:ext uri="{FF2B5EF4-FFF2-40B4-BE49-F238E27FC236}">
                  <a16:creationId xmlns:a16="http://schemas.microsoft.com/office/drawing/2014/main" id="{21862392-2582-F4F9-C826-4972638FE07D}"/>
                </a:ext>
              </a:extLst>
            </p:cNvPr>
            <p:cNvSpPr/>
            <p:nvPr/>
          </p:nvSpPr>
          <p:spPr>
            <a:xfrm>
              <a:off x="8687368" y="2032714"/>
              <a:ext cx="3158157" cy="1207155"/>
            </a:xfrm>
            <a:custGeom>
              <a:avLst/>
              <a:gdLst>
                <a:gd name="connsiteX0" fmla="*/ 0 w 1419178"/>
                <a:gd name="connsiteY0" fmla="*/ 0 h 1207155"/>
                <a:gd name="connsiteX1" fmla="*/ 1419178 w 1419178"/>
                <a:gd name="connsiteY1" fmla="*/ 0 h 1207155"/>
                <a:gd name="connsiteX2" fmla="*/ 1419178 w 1419178"/>
                <a:gd name="connsiteY2" fmla="*/ 1207155 h 1207155"/>
                <a:gd name="connsiteX3" fmla="*/ 0 w 1419178"/>
                <a:gd name="connsiteY3" fmla="*/ 1207155 h 1207155"/>
                <a:gd name="connsiteX4" fmla="*/ 0 w 1419178"/>
                <a:gd name="connsiteY4" fmla="*/ 0 h 12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178" h="1207155">
                  <a:moveTo>
                    <a:pt x="0" y="0"/>
                  </a:moveTo>
                  <a:lnTo>
                    <a:pt x="1419178" y="0"/>
                  </a:lnTo>
                  <a:lnTo>
                    <a:pt x="1419178" y="1207155"/>
                  </a:lnTo>
                  <a:lnTo>
                    <a:pt x="0" y="1207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b" anchorCtr="0">
              <a:noAutofit/>
            </a:bodyPr>
            <a:lstStyle/>
            <a:p>
              <a:pPr marL="285733" indent="-285733"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Implementación del SDB (Grupos REDD+)</a:t>
              </a:r>
            </a:p>
            <a:p>
              <a:pPr marL="285733" indent="-285733"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L" sz="1400" kern="12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Desarrollo de guías y manuales operativos</a:t>
              </a:r>
            </a:p>
            <a:p>
              <a:pPr marL="285733" indent="-285733" algn="ctr" defTabSz="6222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L" sz="1400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Elaboración del </a:t>
              </a:r>
              <a:r>
                <a:rPr lang="es-CL" sz="1400" b="1" dirty="0">
                  <a:solidFill>
                    <a:srgbClr val="37609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2do resumen de salvaguardas</a:t>
              </a:r>
              <a:endParaRPr lang="es-CL" sz="1400" b="1" kern="1200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2" name="Elipse 38">
              <a:extLst>
                <a:ext uri="{FF2B5EF4-FFF2-40B4-BE49-F238E27FC236}">
                  <a16:creationId xmlns:a16="http://schemas.microsoft.com/office/drawing/2014/main" id="{A77A24BC-E5B2-C49A-6929-62F337D1DC98}"/>
                </a:ext>
              </a:extLst>
            </p:cNvPr>
            <p:cNvSpPr/>
            <p:nvPr/>
          </p:nvSpPr>
          <p:spPr>
            <a:xfrm>
              <a:off x="9973055" y="3399855"/>
              <a:ext cx="301788" cy="301788"/>
            </a:xfrm>
            <a:prstGeom prst="ellipse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/>
            </a:p>
          </p:txBody>
        </p:sp>
      </p:grpSp>
      <p:sp>
        <p:nvSpPr>
          <p:cNvPr id="73" name="CuadroTexto 3">
            <a:extLst>
              <a:ext uri="{FF2B5EF4-FFF2-40B4-BE49-F238E27FC236}">
                <a16:creationId xmlns:a16="http://schemas.microsoft.com/office/drawing/2014/main" id="{5D9F187A-A4AA-01E8-6DA4-1BFA0BA2290B}"/>
              </a:ext>
            </a:extLst>
          </p:cNvPr>
          <p:cNvSpPr txBox="1"/>
          <p:nvPr/>
        </p:nvSpPr>
        <p:spPr>
          <a:xfrm>
            <a:off x="449892" y="1628800"/>
            <a:ext cx="1928392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2015-2016</a:t>
            </a:r>
          </a:p>
        </p:txBody>
      </p:sp>
      <p:sp>
        <p:nvSpPr>
          <p:cNvPr id="75" name="CuadroTexto 4">
            <a:extLst>
              <a:ext uri="{FF2B5EF4-FFF2-40B4-BE49-F238E27FC236}">
                <a16:creationId xmlns:a16="http://schemas.microsoft.com/office/drawing/2014/main" id="{19BB52DF-BC75-1744-481D-CAD3A0B9CDF6}"/>
              </a:ext>
            </a:extLst>
          </p:cNvPr>
          <p:cNvSpPr txBox="1"/>
          <p:nvPr/>
        </p:nvSpPr>
        <p:spPr>
          <a:xfrm>
            <a:off x="1958000" y="5365960"/>
            <a:ext cx="1402079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2018</a:t>
            </a:r>
          </a:p>
        </p:txBody>
      </p:sp>
      <p:sp>
        <p:nvSpPr>
          <p:cNvPr id="76" name="CuadroTexto 5">
            <a:extLst>
              <a:ext uri="{FF2B5EF4-FFF2-40B4-BE49-F238E27FC236}">
                <a16:creationId xmlns:a16="http://schemas.microsoft.com/office/drawing/2014/main" id="{FF54B5E2-C7E1-C644-8FB7-75A9222D71C1}"/>
              </a:ext>
            </a:extLst>
          </p:cNvPr>
          <p:cNvSpPr txBox="1"/>
          <p:nvPr/>
        </p:nvSpPr>
        <p:spPr>
          <a:xfrm>
            <a:off x="3311467" y="1628800"/>
            <a:ext cx="1402079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2019</a:t>
            </a:r>
          </a:p>
        </p:txBody>
      </p:sp>
      <p:sp>
        <p:nvSpPr>
          <p:cNvPr id="77" name="CuadroTexto 6">
            <a:extLst>
              <a:ext uri="{FF2B5EF4-FFF2-40B4-BE49-F238E27FC236}">
                <a16:creationId xmlns:a16="http://schemas.microsoft.com/office/drawing/2014/main" id="{60B411BC-9CA7-5732-89E0-50DF80F910F7}"/>
              </a:ext>
            </a:extLst>
          </p:cNvPr>
          <p:cNvSpPr txBox="1"/>
          <p:nvPr/>
        </p:nvSpPr>
        <p:spPr>
          <a:xfrm>
            <a:off x="4943950" y="5365960"/>
            <a:ext cx="1402079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2020</a:t>
            </a:r>
          </a:p>
        </p:txBody>
      </p:sp>
      <p:sp>
        <p:nvSpPr>
          <p:cNvPr id="78" name="CuadroTexto 7">
            <a:extLst>
              <a:ext uri="{FF2B5EF4-FFF2-40B4-BE49-F238E27FC236}">
                <a16:creationId xmlns:a16="http://schemas.microsoft.com/office/drawing/2014/main" id="{8228809C-E18B-ADEB-F56E-29E9339E5EE3}"/>
              </a:ext>
            </a:extLst>
          </p:cNvPr>
          <p:cNvSpPr txBox="1"/>
          <p:nvPr/>
        </p:nvSpPr>
        <p:spPr>
          <a:xfrm>
            <a:off x="6084887" y="1680018"/>
            <a:ext cx="1840138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2020-2021</a:t>
            </a:r>
          </a:p>
        </p:txBody>
      </p:sp>
      <p:sp>
        <p:nvSpPr>
          <p:cNvPr id="79" name="CuadroTexto 8">
            <a:extLst>
              <a:ext uri="{FF2B5EF4-FFF2-40B4-BE49-F238E27FC236}">
                <a16:creationId xmlns:a16="http://schemas.microsoft.com/office/drawing/2014/main" id="{3EA19C2C-0F72-381D-B458-B38212EFD429}"/>
              </a:ext>
            </a:extLst>
          </p:cNvPr>
          <p:cNvSpPr txBox="1"/>
          <p:nvPr/>
        </p:nvSpPr>
        <p:spPr>
          <a:xfrm>
            <a:off x="8070201" y="5346277"/>
            <a:ext cx="1402079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2021</a:t>
            </a:r>
          </a:p>
        </p:txBody>
      </p:sp>
      <p:sp>
        <p:nvSpPr>
          <p:cNvPr id="80" name="CuadroTexto 9">
            <a:extLst>
              <a:ext uri="{FF2B5EF4-FFF2-40B4-BE49-F238E27FC236}">
                <a16:creationId xmlns:a16="http://schemas.microsoft.com/office/drawing/2014/main" id="{7E6409AE-A584-E4CB-2188-4D1508BD9166}"/>
              </a:ext>
            </a:extLst>
          </p:cNvPr>
          <p:cNvSpPr txBox="1"/>
          <p:nvPr/>
        </p:nvSpPr>
        <p:spPr>
          <a:xfrm>
            <a:off x="9325446" y="1650201"/>
            <a:ext cx="1597007" cy="32316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s-CL" sz="1500" b="1" kern="1200" dirty="0">
                <a:solidFill>
                  <a:schemeClr val="bg1">
                    <a:lumMod val="65000"/>
                  </a:schemeClr>
                </a:solidFill>
                <a:latin typeface="Verdana"/>
                <a:ea typeface="Verdana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6406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4247" y="404664"/>
            <a:ext cx="1008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Equipo Nacional de salvaguardas</a:t>
            </a:r>
          </a:p>
        </p:txBody>
      </p:sp>
      <p:sp>
        <p:nvSpPr>
          <p:cNvPr id="52" name="Rectángulo 15">
            <a:extLst>
              <a:ext uri="{FF2B5EF4-FFF2-40B4-BE49-F238E27FC236}">
                <a16:creationId xmlns:a16="http://schemas.microsoft.com/office/drawing/2014/main" id="{50CE1C90-A192-A824-E782-7C58B8FA8D58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3" name="CuadroTexto 16">
            <a:extLst>
              <a:ext uri="{FF2B5EF4-FFF2-40B4-BE49-F238E27FC236}">
                <a16:creationId xmlns:a16="http://schemas.microsoft.com/office/drawing/2014/main" id="{978E984E-53C9-168B-3688-62C768969F4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>
                <a:solidFill>
                  <a:schemeClr val="bg1"/>
                </a:solidFill>
                <a:cs typeface="Calibri"/>
              </a:rPr>
              <a:t>01</a:t>
            </a:r>
            <a:endParaRPr lang="es-ES" sz="19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Llamada con línea 2 19">
            <a:extLst>
              <a:ext uri="{FF2B5EF4-FFF2-40B4-BE49-F238E27FC236}">
                <a16:creationId xmlns:a16="http://schemas.microsoft.com/office/drawing/2014/main" id="{BBFD4C17-CDEA-3B48-5B83-071315C71B6C}"/>
              </a:ext>
            </a:extLst>
          </p:cNvPr>
          <p:cNvSpPr/>
          <p:nvPr/>
        </p:nvSpPr>
        <p:spPr>
          <a:xfrm>
            <a:off x="-3" y="1777825"/>
            <a:ext cx="12169775" cy="4459487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54" name="Rectángulo 17">
            <a:extLst>
              <a:ext uri="{FF2B5EF4-FFF2-40B4-BE49-F238E27FC236}">
                <a16:creationId xmlns:a16="http://schemas.microsoft.com/office/drawing/2014/main" id="{89DF9D93-A9DB-F904-F2E3-68F431E27D14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F2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A1695514-A829-42A2-F8E0-93EE218B20E9}"/>
              </a:ext>
            </a:extLst>
          </p:cNvPr>
          <p:cNvSpPr/>
          <p:nvPr/>
        </p:nvSpPr>
        <p:spPr>
          <a:xfrm>
            <a:off x="1854066" y="1933521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 dirty="0">
                <a:latin typeface="Verdana" panose="020B0604030504040204" pitchFamily="34" charset="0"/>
                <a:ea typeface="Verdana" panose="020B0604030504040204" pitchFamily="34" charset="0"/>
              </a:rPr>
              <a:t>Gerencia de Conservación de Ecosistemas Boscosos y Xerofíticos </a:t>
            </a: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BB3629F4-E481-DFFC-42F7-F79517B97153}"/>
              </a:ext>
            </a:extLst>
          </p:cNvPr>
          <p:cNvSpPr/>
          <p:nvPr/>
        </p:nvSpPr>
        <p:spPr>
          <a:xfrm>
            <a:off x="2395520" y="2716421"/>
            <a:ext cx="91440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13159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AEFE52A4-754B-A120-B9BF-EF715602F4E5}"/>
              </a:ext>
            </a:extLst>
          </p:cNvPr>
          <p:cNvSpPr/>
          <p:nvPr/>
        </p:nvSpPr>
        <p:spPr>
          <a:xfrm>
            <a:off x="1854066" y="3029580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 dirty="0">
                <a:latin typeface="Verdana" panose="020B0604030504040204" pitchFamily="34" charset="0"/>
                <a:ea typeface="Verdana" panose="020B0604030504040204" pitchFamily="34" charset="0"/>
              </a:rPr>
              <a:t>Departamento de Cambio Climático y Servicios Ecosistémicos</a:t>
            </a: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F2302F5D-DD5C-6EBA-F742-FB531CB04302}"/>
              </a:ext>
            </a:extLst>
          </p:cNvPr>
          <p:cNvSpPr/>
          <p:nvPr/>
        </p:nvSpPr>
        <p:spPr>
          <a:xfrm>
            <a:off x="914586" y="3812480"/>
            <a:ext cx="1526653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26653" y="0"/>
                </a:moveTo>
                <a:lnTo>
                  <a:pt x="1526653" y="156579"/>
                </a:lnTo>
                <a:lnTo>
                  <a:pt x="0" y="156579"/>
                </a:lnTo>
                <a:lnTo>
                  <a:pt x="0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21B0C30D-3A82-54D4-9E3C-18C69E898FEE}"/>
              </a:ext>
            </a:extLst>
          </p:cNvPr>
          <p:cNvSpPr/>
          <p:nvPr/>
        </p:nvSpPr>
        <p:spPr>
          <a:xfrm>
            <a:off x="327412" y="4125639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>
                <a:latin typeface="Verdana" panose="020B0604030504040204" pitchFamily="34" charset="0"/>
                <a:ea typeface="Verdana" panose="020B0604030504040204" pitchFamily="34" charset="0"/>
              </a:rPr>
              <a:t>Sección de Implementación</a:t>
            </a:r>
            <a:endParaRPr lang="es-CL" sz="9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323EF4E6-5E8A-ACC6-D496-2AD0479F2D3F}"/>
              </a:ext>
            </a:extLst>
          </p:cNvPr>
          <p:cNvSpPr/>
          <p:nvPr/>
        </p:nvSpPr>
        <p:spPr>
          <a:xfrm>
            <a:off x="2395520" y="3812480"/>
            <a:ext cx="91440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A0DF45F5-77D4-A7B5-DE8D-6E3C220C0A2C}"/>
              </a:ext>
            </a:extLst>
          </p:cNvPr>
          <p:cNvSpPr/>
          <p:nvPr/>
        </p:nvSpPr>
        <p:spPr>
          <a:xfrm>
            <a:off x="1854066" y="4125639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>
                <a:latin typeface="Verdana" panose="020B0604030504040204" pitchFamily="34" charset="0"/>
                <a:ea typeface="Verdana" panose="020B0604030504040204" pitchFamily="34" charset="0"/>
              </a:rPr>
              <a:t>Sección de MRV</a:t>
            </a:r>
            <a:endParaRPr lang="es-CL" sz="9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B4F512E0-A0A3-814E-70D2-0D45819655EF}"/>
              </a:ext>
            </a:extLst>
          </p:cNvPr>
          <p:cNvSpPr/>
          <p:nvPr/>
        </p:nvSpPr>
        <p:spPr>
          <a:xfrm>
            <a:off x="2441240" y="3812480"/>
            <a:ext cx="1526653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6579"/>
                </a:lnTo>
                <a:lnTo>
                  <a:pt x="1526653" y="156579"/>
                </a:lnTo>
                <a:lnTo>
                  <a:pt x="1526653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3B65E47F-A1C0-B7CA-C646-609B0526A39C}"/>
              </a:ext>
            </a:extLst>
          </p:cNvPr>
          <p:cNvSpPr/>
          <p:nvPr/>
        </p:nvSpPr>
        <p:spPr>
          <a:xfrm>
            <a:off x="3380719" y="4125639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Sección de Salvaguardas</a:t>
            </a: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4B7F363C-0E2E-3E61-8E5C-D473229D4EA6}"/>
              </a:ext>
            </a:extLst>
          </p:cNvPr>
          <p:cNvSpPr/>
          <p:nvPr/>
        </p:nvSpPr>
        <p:spPr>
          <a:xfrm>
            <a:off x="2441240" y="4908539"/>
            <a:ext cx="1526653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526653" y="0"/>
                </a:moveTo>
                <a:lnTo>
                  <a:pt x="1526653" y="156579"/>
                </a:lnTo>
                <a:lnTo>
                  <a:pt x="0" y="156579"/>
                </a:lnTo>
                <a:lnTo>
                  <a:pt x="0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5B832406-8DC8-0BC9-352D-5E1CE223685B}"/>
              </a:ext>
            </a:extLst>
          </p:cNvPr>
          <p:cNvSpPr/>
          <p:nvPr/>
        </p:nvSpPr>
        <p:spPr>
          <a:xfrm>
            <a:off x="1854066" y="5221698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Profesional de Salvaguardas Sociales</a:t>
            </a:r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F521FA36-1DE5-602A-9A25-1D6B64063161}"/>
              </a:ext>
            </a:extLst>
          </p:cNvPr>
          <p:cNvSpPr/>
          <p:nvPr/>
        </p:nvSpPr>
        <p:spPr>
          <a:xfrm>
            <a:off x="3922174" y="4908539"/>
            <a:ext cx="91440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58E0C106-10CB-5373-3169-0A0FDAE128E5}"/>
              </a:ext>
            </a:extLst>
          </p:cNvPr>
          <p:cNvSpPr/>
          <p:nvPr/>
        </p:nvSpPr>
        <p:spPr>
          <a:xfrm>
            <a:off x="3380719" y="5221698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Profesional de Salvaguardas Ambientales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C5143197-0CF9-AEB3-EE26-4B38CBFC79D9}"/>
              </a:ext>
            </a:extLst>
          </p:cNvPr>
          <p:cNvSpPr/>
          <p:nvPr/>
        </p:nvSpPr>
        <p:spPr>
          <a:xfrm>
            <a:off x="3967894" y="4908539"/>
            <a:ext cx="1526653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6579"/>
                </a:lnTo>
                <a:lnTo>
                  <a:pt x="1526653" y="156579"/>
                </a:lnTo>
                <a:lnTo>
                  <a:pt x="1526653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A3A50E6D-2A55-4499-79FC-75EEA5709271}"/>
              </a:ext>
            </a:extLst>
          </p:cNvPr>
          <p:cNvSpPr/>
          <p:nvPr/>
        </p:nvSpPr>
        <p:spPr>
          <a:xfrm>
            <a:off x="4907373" y="5221698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Profesionales de salvaguardas del proyecto +Bosques</a:t>
            </a:r>
          </a:p>
        </p:txBody>
      </p:sp>
      <p:pic>
        <p:nvPicPr>
          <p:cNvPr id="4" name="Gráfico 3" descr="Usuarios con relleno sólido">
            <a:extLst>
              <a:ext uri="{FF2B5EF4-FFF2-40B4-BE49-F238E27FC236}">
                <a16:creationId xmlns:a16="http://schemas.microsoft.com/office/drawing/2014/main" id="{D005CBC4-ECC9-69CA-A2EB-F81F32B0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1212" y="5361514"/>
            <a:ext cx="732701" cy="73270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A2CAD965-CFD0-C8B1-9405-8A07F5F80646}"/>
              </a:ext>
            </a:extLst>
          </p:cNvPr>
          <p:cNvGrpSpPr/>
          <p:nvPr/>
        </p:nvGrpSpPr>
        <p:grpSpPr>
          <a:xfrm>
            <a:off x="4511349" y="3055655"/>
            <a:ext cx="1250394" cy="732701"/>
            <a:chOff x="2341666" y="424479"/>
            <a:chExt cx="1797387" cy="1198258"/>
          </a:xfrm>
          <a:solidFill>
            <a:schemeClr val="bg2">
              <a:lumMod val="90000"/>
            </a:schemeClr>
          </a:solidFill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3F6474BD-9757-7F9A-29E5-5B9E9F42A01E}"/>
                </a:ext>
              </a:extLst>
            </p:cNvPr>
            <p:cNvSpPr/>
            <p:nvPr/>
          </p:nvSpPr>
          <p:spPr>
            <a:xfrm>
              <a:off x="2341666" y="424479"/>
              <a:ext cx="1797387" cy="119825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 sz="900"/>
            </a:p>
          </p:txBody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58C448D1-A937-E3F4-217A-D6DAD0FEF5B7}"/>
                </a:ext>
              </a:extLst>
            </p:cNvPr>
            <p:cNvSpPr txBox="1"/>
            <p:nvPr/>
          </p:nvSpPr>
          <p:spPr>
            <a:xfrm>
              <a:off x="2376762" y="459575"/>
              <a:ext cx="1727195" cy="11280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9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Secretaria de Asuntos Indígenas y Sociales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4CE3C30-A35D-06BD-D71D-519FF02B63CE}"/>
              </a:ext>
            </a:extLst>
          </p:cNvPr>
          <p:cNvGrpSpPr/>
          <p:nvPr/>
        </p:nvGrpSpPr>
        <p:grpSpPr>
          <a:xfrm>
            <a:off x="4500711" y="2060848"/>
            <a:ext cx="1250394" cy="732701"/>
            <a:chOff x="2341666" y="424479"/>
            <a:chExt cx="1797387" cy="1198258"/>
          </a:xfrm>
          <a:solidFill>
            <a:schemeClr val="bg2">
              <a:lumMod val="90000"/>
            </a:schemeClr>
          </a:solidFill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8205521A-2BFC-DDF6-EA4A-6253C02AD2B6}"/>
                </a:ext>
              </a:extLst>
            </p:cNvPr>
            <p:cNvSpPr/>
            <p:nvPr/>
          </p:nvSpPr>
          <p:spPr>
            <a:xfrm>
              <a:off x="2341666" y="424479"/>
              <a:ext cx="1797387" cy="119825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L" sz="900"/>
            </a:p>
          </p:txBody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id="{3628F2E9-EAE0-7995-2317-20F5762E9BEB}"/>
                </a:ext>
              </a:extLst>
            </p:cNvPr>
            <p:cNvSpPr txBox="1"/>
            <p:nvPr/>
          </p:nvSpPr>
          <p:spPr>
            <a:xfrm>
              <a:off x="2376762" y="459575"/>
              <a:ext cx="1727195" cy="11280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9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Unidad de Igualdad de Genero</a:t>
              </a:r>
            </a:p>
          </p:txBody>
        </p:sp>
      </p:grpSp>
      <p:sp>
        <p:nvSpPr>
          <p:cNvPr id="21" name="CuadroTexto 5">
            <a:extLst>
              <a:ext uri="{FF2B5EF4-FFF2-40B4-BE49-F238E27FC236}">
                <a16:creationId xmlns:a16="http://schemas.microsoft.com/office/drawing/2014/main" id="{34D0A50B-5776-DDC1-4A95-FAB9F0D27873}"/>
              </a:ext>
            </a:extLst>
          </p:cNvPr>
          <p:cNvSpPr txBox="1"/>
          <p:nvPr/>
        </p:nvSpPr>
        <p:spPr>
          <a:xfrm>
            <a:off x="678656" y="1208365"/>
            <a:ext cx="2813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Oficina Central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D8E5D2C-ABDD-2652-1314-DD49FDD49910}"/>
              </a:ext>
            </a:extLst>
          </p:cNvPr>
          <p:cNvSpPr txBox="1"/>
          <p:nvPr/>
        </p:nvSpPr>
        <p:spPr>
          <a:xfrm>
            <a:off x="8551179" y="5597060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dirty="0">
                <a:solidFill>
                  <a:schemeClr val="dk2">
                    <a:hueOff val="0"/>
                    <a:satOff val="0"/>
                    <a:lumOff val="0"/>
                    <a:alphaOff val="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Equipo Nacional de Salvaguardas </a:t>
            </a:r>
          </a:p>
        </p:txBody>
      </p:sp>
      <p:sp>
        <p:nvSpPr>
          <p:cNvPr id="61" name="CuadroTexto 5">
            <a:extLst>
              <a:ext uri="{FF2B5EF4-FFF2-40B4-BE49-F238E27FC236}">
                <a16:creationId xmlns:a16="http://schemas.microsoft.com/office/drawing/2014/main" id="{C5C4AD90-08B0-6772-BD0C-6B4319B50101}"/>
              </a:ext>
            </a:extLst>
          </p:cNvPr>
          <p:cNvSpPr txBox="1"/>
          <p:nvPr/>
        </p:nvSpPr>
        <p:spPr>
          <a:xfrm>
            <a:off x="8677177" y="1276457"/>
            <a:ext cx="3390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Regiones (16)</a:t>
            </a:r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E5F922D1-0294-1EDE-4CC7-774C0336B06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038787" y="3421029"/>
            <a:ext cx="1496977" cy="97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: forma 90">
            <a:extLst>
              <a:ext uri="{FF2B5EF4-FFF2-40B4-BE49-F238E27FC236}">
                <a16:creationId xmlns:a16="http://schemas.microsoft.com/office/drawing/2014/main" id="{DE356E21-3197-ACFE-4415-B4AF95712823}"/>
              </a:ext>
            </a:extLst>
          </p:cNvPr>
          <p:cNvSpPr/>
          <p:nvPr/>
        </p:nvSpPr>
        <p:spPr>
          <a:xfrm>
            <a:off x="8942986" y="2060848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 dirty="0">
                <a:latin typeface="Verdana" panose="020B0604030504040204" pitchFamily="34" charset="0"/>
                <a:ea typeface="Verdana" panose="020B0604030504040204" pitchFamily="34" charset="0"/>
              </a:rPr>
              <a:t>Departamento de Bosques y Cambio </a:t>
            </a:r>
            <a:r>
              <a:rPr lang="es-CL" sz="900" dirty="0">
                <a:latin typeface="Verdana" panose="020B0604030504040204" pitchFamily="34" charset="0"/>
                <a:ea typeface="Verdana" panose="020B0604030504040204" pitchFamily="34" charset="0"/>
              </a:rPr>
              <a:t>Climático</a:t>
            </a:r>
            <a:endParaRPr lang="es-CL" sz="9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" name="Forma libre: forma 91">
            <a:extLst>
              <a:ext uri="{FF2B5EF4-FFF2-40B4-BE49-F238E27FC236}">
                <a16:creationId xmlns:a16="http://schemas.microsoft.com/office/drawing/2014/main" id="{A31ED1F1-E188-14BD-14E6-221ED3B35211}"/>
              </a:ext>
            </a:extLst>
          </p:cNvPr>
          <p:cNvSpPr/>
          <p:nvPr/>
        </p:nvSpPr>
        <p:spPr>
          <a:xfrm>
            <a:off x="9484440" y="2843748"/>
            <a:ext cx="91440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13159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93" name="Forma libre: forma 92">
            <a:extLst>
              <a:ext uri="{FF2B5EF4-FFF2-40B4-BE49-F238E27FC236}">
                <a16:creationId xmlns:a16="http://schemas.microsoft.com/office/drawing/2014/main" id="{678C91FC-BA7C-7926-BC65-006A501EE511}"/>
              </a:ext>
            </a:extLst>
          </p:cNvPr>
          <p:cNvSpPr/>
          <p:nvPr/>
        </p:nvSpPr>
        <p:spPr>
          <a:xfrm>
            <a:off x="8942986" y="3156907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Coordinación de Cambio Climático</a:t>
            </a:r>
          </a:p>
        </p:txBody>
      </p:sp>
      <p:sp>
        <p:nvSpPr>
          <p:cNvPr id="95" name="Forma libre: forma 94">
            <a:extLst>
              <a:ext uri="{FF2B5EF4-FFF2-40B4-BE49-F238E27FC236}">
                <a16:creationId xmlns:a16="http://schemas.microsoft.com/office/drawing/2014/main" id="{1B29117A-EB60-DB79-8ED1-625B677AF71D}"/>
              </a:ext>
            </a:extLst>
          </p:cNvPr>
          <p:cNvSpPr/>
          <p:nvPr/>
        </p:nvSpPr>
        <p:spPr>
          <a:xfrm>
            <a:off x="10556379" y="2060847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 dirty="0">
                <a:latin typeface="Verdana" panose="020B0604030504040204" pitchFamily="34" charset="0"/>
                <a:ea typeface="Verdana" panose="020B0604030504040204" pitchFamily="34" charset="0"/>
              </a:rPr>
              <a:t>Dirección Regional</a:t>
            </a:r>
          </a:p>
        </p:txBody>
      </p:sp>
      <p:sp>
        <p:nvSpPr>
          <p:cNvPr id="96" name="Forma libre: forma 95">
            <a:extLst>
              <a:ext uri="{FF2B5EF4-FFF2-40B4-BE49-F238E27FC236}">
                <a16:creationId xmlns:a16="http://schemas.microsoft.com/office/drawing/2014/main" id="{C64DBB08-87C2-83DC-2554-FC97E69DF628}"/>
              </a:ext>
            </a:extLst>
          </p:cNvPr>
          <p:cNvSpPr/>
          <p:nvPr/>
        </p:nvSpPr>
        <p:spPr>
          <a:xfrm>
            <a:off x="9484440" y="3939807"/>
            <a:ext cx="91440" cy="313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13159"/>
                </a:lnTo>
              </a:path>
            </a:pathLst>
          </a:custGeom>
          <a:noFill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97" name="Forma libre: forma 96">
            <a:extLst>
              <a:ext uri="{FF2B5EF4-FFF2-40B4-BE49-F238E27FC236}">
                <a16:creationId xmlns:a16="http://schemas.microsoft.com/office/drawing/2014/main" id="{DA8C4A05-FACD-6D6D-C492-3D18A9011B67}"/>
              </a:ext>
            </a:extLst>
          </p:cNvPr>
          <p:cNvSpPr/>
          <p:nvPr/>
        </p:nvSpPr>
        <p:spPr>
          <a:xfrm>
            <a:off x="8942986" y="4252966"/>
            <a:ext cx="1174349" cy="782899"/>
          </a:xfrm>
          <a:custGeom>
            <a:avLst/>
            <a:gdLst>
              <a:gd name="connsiteX0" fmla="*/ 0 w 1174349"/>
              <a:gd name="connsiteY0" fmla="*/ 78290 h 782899"/>
              <a:gd name="connsiteX1" fmla="*/ 78290 w 1174349"/>
              <a:gd name="connsiteY1" fmla="*/ 0 h 782899"/>
              <a:gd name="connsiteX2" fmla="*/ 1096059 w 1174349"/>
              <a:gd name="connsiteY2" fmla="*/ 0 h 782899"/>
              <a:gd name="connsiteX3" fmla="*/ 1174349 w 1174349"/>
              <a:gd name="connsiteY3" fmla="*/ 78290 h 782899"/>
              <a:gd name="connsiteX4" fmla="*/ 1174349 w 1174349"/>
              <a:gd name="connsiteY4" fmla="*/ 704609 h 782899"/>
              <a:gd name="connsiteX5" fmla="*/ 1096059 w 1174349"/>
              <a:gd name="connsiteY5" fmla="*/ 782899 h 782899"/>
              <a:gd name="connsiteX6" fmla="*/ 78290 w 1174349"/>
              <a:gd name="connsiteY6" fmla="*/ 782899 h 782899"/>
              <a:gd name="connsiteX7" fmla="*/ 0 w 1174349"/>
              <a:gd name="connsiteY7" fmla="*/ 704609 h 782899"/>
              <a:gd name="connsiteX8" fmla="*/ 0 w 1174349"/>
              <a:gd name="connsiteY8" fmla="*/ 78290 h 7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349" h="782899">
                <a:moveTo>
                  <a:pt x="0" y="78290"/>
                </a:moveTo>
                <a:cubicBezTo>
                  <a:pt x="0" y="35052"/>
                  <a:pt x="35052" y="0"/>
                  <a:pt x="78290" y="0"/>
                </a:cubicBezTo>
                <a:lnTo>
                  <a:pt x="1096059" y="0"/>
                </a:lnTo>
                <a:cubicBezTo>
                  <a:pt x="1139297" y="0"/>
                  <a:pt x="1174349" y="35052"/>
                  <a:pt x="1174349" y="78290"/>
                </a:cubicBezTo>
                <a:lnTo>
                  <a:pt x="1174349" y="704609"/>
                </a:lnTo>
                <a:cubicBezTo>
                  <a:pt x="1174349" y="747847"/>
                  <a:pt x="1139297" y="782899"/>
                  <a:pt x="1096059" y="782899"/>
                </a:cubicBezTo>
                <a:lnTo>
                  <a:pt x="78290" y="782899"/>
                </a:lnTo>
                <a:cubicBezTo>
                  <a:pt x="35052" y="782899"/>
                  <a:pt x="0" y="747847"/>
                  <a:pt x="0" y="704609"/>
                </a:cubicBezTo>
                <a:lnTo>
                  <a:pt x="0" y="7829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220" tIns="57220" rIns="57220" bIns="5722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sz="900" kern="1200" dirty="0">
                <a:latin typeface="Verdana" panose="020B0604030504040204" pitchFamily="34" charset="0"/>
                <a:ea typeface="Verdana" panose="020B0604030504040204" pitchFamily="34" charset="0"/>
              </a:rPr>
              <a:t>Profesionales de apoyo</a:t>
            </a:r>
          </a:p>
        </p:txBody>
      </p: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9E7C9DA2-C055-570F-4B25-C3FF788865B4}"/>
              </a:ext>
            </a:extLst>
          </p:cNvPr>
          <p:cNvCxnSpPr>
            <a:cxnSpLocks/>
          </p:cNvCxnSpPr>
          <p:nvPr/>
        </p:nvCxnSpPr>
        <p:spPr>
          <a:xfrm>
            <a:off x="10117335" y="2446429"/>
            <a:ext cx="432000" cy="97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2 Triángulo isósceles">
            <a:extLst>
              <a:ext uri="{FF2B5EF4-FFF2-40B4-BE49-F238E27FC236}">
                <a16:creationId xmlns:a16="http://schemas.microsoft.com/office/drawing/2014/main" id="{496A8312-F5EE-FCE7-2FE4-0B3ED97C50D1}"/>
              </a:ext>
            </a:extLst>
          </p:cNvPr>
          <p:cNvSpPr/>
          <p:nvPr/>
        </p:nvSpPr>
        <p:spPr>
          <a:xfrm rot="5400000">
            <a:off x="6286539" y="3710958"/>
            <a:ext cx="1590197" cy="15479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09D645FE-B814-6514-E01A-2AA3FF14F3C9}"/>
              </a:ext>
            </a:extLst>
          </p:cNvPr>
          <p:cNvCxnSpPr>
            <a:cxnSpLocks/>
          </p:cNvCxnSpPr>
          <p:nvPr/>
        </p:nvCxnSpPr>
        <p:spPr>
          <a:xfrm flipH="1">
            <a:off x="3780631" y="2446429"/>
            <a:ext cx="72008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52098E09-CD2E-9ECB-1BAB-F77E718585CB}"/>
              </a:ext>
            </a:extLst>
          </p:cNvPr>
          <p:cNvCxnSpPr>
            <a:cxnSpLocks/>
          </p:cNvCxnSpPr>
          <p:nvPr/>
        </p:nvCxnSpPr>
        <p:spPr>
          <a:xfrm>
            <a:off x="3780631" y="2488523"/>
            <a:ext cx="0" cy="932506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66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elogramo 9"/>
          <p:cNvSpPr/>
          <p:nvPr/>
        </p:nvSpPr>
        <p:spPr>
          <a:xfrm>
            <a:off x="601248" y="6251"/>
            <a:ext cx="10967284" cy="6845498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006" tIns="58502" rIns="117006" bIns="58502"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96" y="1073920"/>
            <a:ext cx="11290279" cy="4710163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782343" y="6251"/>
            <a:ext cx="0" cy="6845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02536" y="3089914"/>
            <a:ext cx="4007593" cy="1127948"/>
          </a:xfrm>
          <a:prstGeom prst="rect">
            <a:avLst/>
          </a:prstGeom>
          <a:solidFill>
            <a:srgbClr val="E7560B"/>
          </a:solidFill>
          <a:ln>
            <a:solidFill>
              <a:srgbClr val="E756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17006" tIns="58502" rIns="117006" bIns="58502" rtlCol="0" anchor="ctr"/>
          <a:lstStyle/>
          <a:p>
            <a:r>
              <a:rPr lang="es-ES_tradnl" sz="3800" b="1" dirty="0"/>
              <a:t>Metodología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084385" y="175382"/>
            <a:ext cx="2005709" cy="1687807"/>
          </a:xfrm>
          <a:prstGeom prst="rect">
            <a:avLst/>
          </a:prstGeom>
          <a:noFill/>
        </p:spPr>
        <p:txBody>
          <a:bodyPr wrap="square" lIns="117006" tIns="58502" rIns="117006" bIns="58502" rtlCol="0">
            <a:spAutoFit/>
          </a:bodyPr>
          <a:lstStyle/>
          <a:p>
            <a:pPr algn="r"/>
            <a:r>
              <a:rPr lang="es-ES_tradnl" sz="10200" b="1" dirty="0"/>
              <a:t>02</a:t>
            </a:r>
          </a:p>
        </p:txBody>
      </p:sp>
      <p:pic>
        <p:nvPicPr>
          <p:cNvPr id="3" name="Google Shape;130;p3">
            <a:extLst>
              <a:ext uri="{FF2B5EF4-FFF2-40B4-BE49-F238E27FC236}">
                <a16:creationId xmlns:a16="http://schemas.microsoft.com/office/drawing/2014/main" id="{E2944E78-3C23-E1AC-0E06-B83FC1060BE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9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lamada con línea 2 19">
            <a:extLst>
              <a:ext uri="{FF2B5EF4-FFF2-40B4-BE49-F238E27FC236}">
                <a16:creationId xmlns:a16="http://schemas.microsoft.com/office/drawing/2014/main" id="{6F6AB741-BA83-A63A-A95C-AB9E153715A8}"/>
              </a:ext>
            </a:extLst>
          </p:cNvPr>
          <p:cNvSpPr/>
          <p:nvPr/>
        </p:nvSpPr>
        <p:spPr>
          <a:xfrm>
            <a:off x="-22914" y="1798858"/>
            <a:ext cx="12169775" cy="4551349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 w="952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2" name="4 Imagen">
            <a:extLst>
              <a:ext uri="{FF2B5EF4-FFF2-40B4-BE49-F238E27FC236}">
                <a16:creationId xmlns:a16="http://schemas.microsoft.com/office/drawing/2014/main" id="{BD203ECB-B847-92A1-B037-8D3FCE54A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-27384"/>
            <a:ext cx="5187577" cy="1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7 CuadroTexto">
            <a:extLst>
              <a:ext uri="{FF2B5EF4-FFF2-40B4-BE49-F238E27FC236}">
                <a16:creationId xmlns:a16="http://schemas.microsoft.com/office/drawing/2014/main" id="{8A645B19-BC44-41A5-FB5B-304700087E44}"/>
              </a:ext>
            </a:extLst>
          </p:cNvPr>
          <p:cNvSpPr txBox="1"/>
          <p:nvPr/>
        </p:nvSpPr>
        <p:spPr>
          <a:xfrm>
            <a:off x="324247" y="404664"/>
            <a:ext cx="1101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Metodología enfoque nacional de salvaguardas</a:t>
            </a:r>
          </a:p>
        </p:txBody>
      </p:sp>
      <p:sp>
        <p:nvSpPr>
          <p:cNvPr id="4" name="Rectángulo 15">
            <a:extLst>
              <a:ext uri="{FF2B5EF4-FFF2-40B4-BE49-F238E27FC236}">
                <a16:creationId xmlns:a16="http://schemas.microsoft.com/office/drawing/2014/main" id="{9B3CFFF3-1A5E-3EB5-BC2A-483E4774E606}"/>
              </a:ext>
            </a:extLst>
          </p:cNvPr>
          <p:cNvSpPr/>
          <p:nvPr/>
        </p:nvSpPr>
        <p:spPr>
          <a:xfrm>
            <a:off x="11159242" y="-21162"/>
            <a:ext cx="1041722" cy="378960"/>
          </a:xfrm>
          <a:prstGeom prst="rect">
            <a:avLst/>
          </a:prstGeom>
          <a:solidFill>
            <a:srgbClr val="E75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sp>
        <p:nvSpPr>
          <p:cNvPr id="5" name="CuadroTexto 16">
            <a:extLst>
              <a:ext uri="{FF2B5EF4-FFF2-40B4-BE49-F238E27FC236}">
                <a16:creationId xmlns:a16="http://schemas.microsoft.com/office/drawing/2014/main" id="{0B0DA62A-245A-B996-F12D-80C141D4A486}"/>
              </a:ext>
            </a:extLst>
          </p:cNvPr>
          <p:cNvSpPr txBox="1"/>
          <p:nvPr/>
        </p:nvSpPr>
        <p:spPr>
          <a:xfrm>
            <a:off x="11107481" y="-46678"/>
            <a:ext cx="630073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s-ES" sz="1900" b="1" dirty="0">
                <a:solidFill>
                  <a:schemeClr val="bg1"/>
                </a:solidFill>
                <a:cs typeface="Calibri"/>
              </a:rPr>
              <a:t>02</a:t>
            </a:r>
          </a:p>
        </p:txBody>
      </p:sp>
      <p:sp>
        <p:nvSpPr>
          <p:cNvPr id="6" name="Rectángulo 17">
            <a:extLst>
              <a:ext uri="{FF2B5EF4-FFF2-40B4-BE49-F238E27FC236}">
                <a16:creationId xmlns:a16="http://schemas.microsoft.com/office/drawing/2014/main" id="{EC21B287-8A21-0128-545F-5D9FC0955858}"/>
              </a:ext>
            </a:extLst>
          </p:cNvPr>
          <p:cNvSpPr/>
          <p:nvPr/>
        </p:nvSpPr>
        <p:spPr>
          <a:xfrm>
            <a:off x="0" y="550226"/>
            <a:ext cx="213022" cy="332399"/>
          </a:xfrm>
          <a:prstGeom prst="rect">
            <a:avLst/>
          </a:prstGeom>
          <a:solidFill>
            <a:srgbClr val="E75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s-ES_tradnl" sz="220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44320F3-A1B2-6D23-5A86-8D49444DE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715495"/>
              </p:ext>
            </p:extLst>
          </p:nvPr>
        </p:nvGraphicFramePr>
        <p:xfrm>
          <a:off x="1185401" y="1951816"/>
          <a:ext cx="10185201" cy="248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2" name="Google Shape;122;p21"/>
          <p:cNvSpPr txBox="1"/>
          <p:nvPr/>
        </p:nvSpPr>
        <p:spPr>
          <a:xfrm>
            <a:off x="6331835" y="3803545"/>
            <a:ext cx="2529616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1" tIns="121751" rIns="121751" bIns="121751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s-C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Bajo los principios de  </a:t>
            </a:r>
            <a:r>
              <a:rPr lang="es" sz="1400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integral, preventivo, transversal y orientado a los beneficiarios/as 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es-CL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identifican doce (12) ejes transversales de salvaguardas 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donde se homologan los requerimientos de diversos estándares aplicables a la ENCCRV</a:t>
            </a:r>
          </a:p>
          <a:p>
            <a:endParaRPr sz="1200" dirty="0"/>
          </a:p>
        </p:txBody>
      </p:sp>
      <p:sp>
        <p:nvSpPr>
          <p:cNvPr id="120" name="Google Shape;120;p21"/>
          <p:cNvSpPr txBox="1"/>
          <p:nvPr/>
        </p:nvSpPr>
        <p:spPr>
          <a:xfrm>
            <a:off x="1208649" y="3853162"/>
            <a:ext cx="2484263" cy="225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1" tIns="121751" rIns="121751" bIns="121751" anchor="t" anchorCtr="0">
            <a:noAutofit/>
          </a:bodyPr>
          <a:lstStyle/>
          <a:p>
            <a:r>
              <a:rPr lang="es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Identificación de consideraciones ambientales y sociales territoriales 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la aplicaci</a:t>
            </a:r>
            <a:r>
              <a:rPr lang="es-CL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ó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 de las Políticas Operacionales del Banco Mundial (OP/BM), Salvaguardas de Cancún entre otros.</a:t>
            </a:r>
            <a:endParaRPr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endParaRPr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3780857" y="3795616"/>
            <a:ext cx="2590868" cy="1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1" tIns="121751" rIns="121751" bIns="121751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s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 análisis de brechas entre el marco normativo y regulatorio y las OP/BM 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(MGAS de la ENCCRV), </a:t>
            </a:r>
          </a:p>
          <a:p>
            <a:pPr>
              <a:buClr>
                <a:schemeClr val="dk1"/>
              </a:buClr>
              <a:buSzPts val="1100"/>
            </a:pP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Identificaciónn la </a:t>
            </a:r>
            <a:r>
              <a:rPr lang="es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oportunidad de avanzar con el diseño de un enfoque de salvaguardas integral</a:t>
            </a:r>
            <a:endParaRPr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C22F88-7C75-AA95-B69B-5384DC930AF5}"/>
              </a:ext>
            </a:extLst>
          </p:cNvPr>
          <p:cNvSpPr txBox="1"/>
          <p:nvPr/>
        </p:nvSpPr>
        <p:spPr>
          <a:xfrm>
            <a:off x="1739718" y="2132121"/>
            <a:ext cx="18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2014-2016</a:t>
            </a:r>
          </a:p>
        </p:txBody>
      </p:sp>
      <p:sp>
        <p:nvSpPr>
          <p:cNvPr id="123" name="Google Shape;123;p21"/>
          <p:cNvSpPr txBox="1"/>
          <p:nvPr/>
        </p:nvSpPr>
        <p:spPr>
          <a:xfrm>
            <a:off x="9106408" y="3839437"/>
            <a:ext cx="2883135" cy="7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1" tIns="121751" rIns="121751" bIns="121751" anchor="t" anchorCtr="0">
            <a:noAutofit/>
          </a:bodyPr>
          <a:lstStyle/>
          <a:p>
            <a:r>
              <a:rPr lang="es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Desarrollo y puesta en marcha del SIS </a:t>
            </a:r>
            <a:r>
              <a:rPr lang="e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las acciones de difusión y/o divulgación a todas las partes interesadas de la ENCCRV</a:t>
            </a:r>
            <a:endParaRPr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54F316-DB28-5D97-BF6E-701FD565C7E3}"/>
              </a:ext>
            </a:extLst>
          </p:cNvPr>
          <p:cNvSpPr txBox="1"/>
          <p:nvPr/>
        </p:nvSpPr>
        <p:spPr>
          <a:xfrm>
            <a:off x="4293763" y="2132121"/>
            <a:ext cx="18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2017-2018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7184C0-57C4-E902-E93E-142DCEDB441B}"/>
              </a:ext>
            </a:extLst>
          </p:cNvPr>
          <p:cNvSpPr txBox="1"/>
          <p:nvPr/>
        </p:nvSpPr>
        <p:spPr>
          <a:xfrm>
            <a:off x="6847808" y="2132121"/>
            <a:ext cx="18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2019-2020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018CC7-69BD-14BA-F085-20FEC52428BC}"/>
              </a:ext>
            </a:extLst>
          </p:cNvPr>
          <p:cNvSpPr txBox="1"/>
          <p:nvPr/>
        </p:nvSpPr>
        <p:spPr>
          <a:xfrm>
            <a:off x="9237855" y="2127058"/>
            <a:ext cx="18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+2021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29BF419-1F12-21F5-98FA-4CAF93FA71F2}"/>
              </a:ext>
            </a:extLst>
          </p:cNvPr>
          <p:cNvSpPr/>
          <p:nvPr/>
        </p:nvSpPr>
        <p:spPr>
          <a:xfrm>
            <a:off x="1116338" y="2674190"/>
            <a:ext cx="360040" cy="3217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01973B9-FA79-A096-156B-2255ED23048E}"/>
              </a:ext>
            </a:extLst>
          </p:cNvPr>
          <p:cNvSpPr/>
          <p:nvPr/>
        </p:nvSpPr>
        <p:spPr>
          <a:xfrm>
            <a:off x="3767989" y="2674190"/>
            <a:ext cx="360040" cy="3217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42CB398-F11C-3655-A860-053E2631697E}"/>
              </a:ext>
            </a:extLst>
          </p:cNvPr>
          <p:cNvSpPr/>
          <p:nvPr/>
        </p:nvSpPr>
        <p:spPr>
          <a:xfrm>
            <a:off x="6419640" y="2663187"/>
            <a:ext cx="360040" cy="3217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6D8498F-73EC-B898-377B-B5AD389FB1FB}"/>
              </a:ext>
            </a:extLst>
          </p:cNvPr>
          <p:cNvSpPr/>
          <p:nvPr/>
        </p:nvSpPr>
        <p:spPr>
          <a:xfrm>
            <a:off x="9002228" y="2691640"/>
            <a:ext cx="360040" cy="3217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14E7890-1DBB-3ED9-7752-12B3CFFF25C0}"/>
              </a:ext>
            </a:extLst>
          </p:cNvPr>
          <p:cNvCxnSpPr>
            <a:cxnSpLocks/>
          </p:cNvCxnSpPr>
          <p:nvPr/>
        </p:nvCxnSpPr>
        <p:spPr>
          <a:xfrm flipV="1">
            <a:off x="3636618" y="1798858"/>
            <a:ext cx="0" cy="443845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33DF47B-23FD-6726-A24C-301CD080F4B4}"/>
              </a:ext>
            </a:extLst>
          </p:cNvPr>
          <p:cNvCxnSpPr>
            <a:cxnSpLocks/>
          </p:cNvCxnSpPr>
          <p:nvPr/>
        </p:nvCxnSpPr>
        <p:spPr>
          <a:xfrm flipV="1">
            <a:off x="6278001" y="1899176"/>
            <a:ext cx="0" cy="433813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C97582B-6D33-8768-36F5-D027DB479689}"/>
              </a:ext>
            </a:extLst>
          </p:cNvPr>
          <p:cNvCxnSpPr>
            <a:cxnSpLocks/>
          </p:cNvCxnSpPr>
          <p:nvPr/>
        </p:nvCxnSpPr>
        <p:spPr>
          <a:xfrm flipV="1">
            <a:off x="8861450" y="1772816"/>
            <a:ext cx="0" cy="446449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5">
            <a:extLst>
              <a:ext uri="{FF2B5EF4-FFF2-40B4-BE49-F238E27FC236}">
                <a16:creationId xmlns:a16="http://schemas.microsoft.com/office/drawing/2014/main" id="{94A33328-BBF4-7D43-EC4B-7C5F9FE1D30B}"/>
              </a:ext>
            </a:extLst>
          </p:cNvPr>
          <p:cNvSpPr txBox="1"/>
          <p:nvPr/>
        </p:nvSpPr>
        <p:spPr>
          <a:xfrm>
            <a:off x="678656" y="1208365"/>
            <a:ext cx="49021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Pasos de implementación </a:t>
            </a:r>
          </a:p>
        </p:txBody>
      </p:sp>
      <p:sp>
        <p:nvSpPr>
          <p:cNvPr id="26" name="26 CuadroTexto">
            <a:extLst>
              <a:ext uri="{FF2B5EF4-FFF2-40B4-BE49-F238E27FC236}">
                <a16:creationId xmlns:a16="http://schemas.microsoft.com/office/drawing/2014/main" id="{F8C79E18-19E2-9002-8CB9-5B6E01A7B60C}"/>
              </a:ext>
            </a:extLst>
          </p:cNvPr>
          <p:cNvSpPr txBox="1"/>
          <p:nvPr/>
        </p:nvSpPr>
        <p:spPr>
          <a:xfrm>
            <a:off x="252239" y="6350207"/>
            <a:ext cx="38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Corporación Nacional Forestal - CONAF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Gráfico 27" descr="Caja con relleno sólido">
            <a:extLst>
              <a:ext uri="{FF2B5EF4-FFF2-40B4-BE49-F238E27FC236}">
                <a16:creationId xmlns:a16="http://schemas.microsoft.com/office/drawing/2014/main" id="{79C8F532-2E4E-A8E1-98CF-9D4B5A898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768" y="4264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elogramo 9"/>
          <p:cNvSpPr/>
          <p:nvPr/>
        </p:nvSpPr>
        <p:spPr>
          <a:xfrm>
            <a:off x="601248" y="6251"/>
            <a:ext cx="10967284" cy="6845498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006" tIns="58502" rIns="117006" bIns="58502"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96" y="1073920"/>
            <a:ext cx="11290279" cy="47101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21408F-2AAF-4F22-A2E9-1167AC9AE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439" y="1023447"/>
            <a:ext cx="11206334" cy="4868754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782343" y="6251"/>
            <a:ext cx="0" cy="6845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02535" y="3089914"/>
            <a:ext cx="5396976" cy="1127948"/>
          </a:xfrm>
          <a:prstGeom prst="rect">
            <a:avLst/>
          </a:prstGeom>
          <a:solidFill>
            <a:srgbClr val="0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17006" tIns="58502" rIns="117006" bIns="58502" rtlCol="0" anchor="ctr"/>
          <a:lstStyle/>
          <a:p>
            <a:r>
              <a:rPr lang="es-ES_tradnl" sz="3800" b="1" dirty="0"/>
              <a:t>Resultados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084385" y="175382"/>
            <a:ext cx="2005709" cy="1687807"/>
          </a:xfrm>
          <a:prstGeom prst="rect">
            <a:avLst/>
          </a:prstGeom>
          <a:noFill/>
        </p:spPr>
        <p:txBody>
          <a:bodyPr wrap="square" lIns="117006" tIns="58502" rIns="117006" bIns="58502" rtlCol="0">
            <a:spAutoFit/>
          </a:bodyPr>
          <a:lstStyle/>
          <a:p>
            <a:pPr algn="r"/>
            <a:r>
              <a:rPr lang="es-ES_tradnl" sz="10200" b="1" dirty="0"/>
              <a:t>03</a:t>
            </a:r>
          </a:p>
        </p:txBody>
      </p:sp>
      <p:pic>
        <p:nvPicPr>
          <p:cNvPr id="3" name="Google Shape;130;p3">
            <a:extLst>
              <a:ext uri="{FF2B5EF4-FFF2-40B4-BE49-F238E27FC236}">
                <a16:creationId xmlns:a16="http://schemas.microsoft.com/office/drawing/2014/main" id="{5140698F-1869-B8C3-F796-FD63383A6D4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99" y="-27384"/>
            <a:ext cx="5187577" cy="114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95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515b5e-1939-4bee-8da3-82a88d4ff32f">
      <UserInfo>
        <DisplayName>Michael Muratha</DisplayName>
        <AccountId>338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77E88D39424498931C2B059D5B895" ma:contentTypeVersion="5" ma:contentTypeDescription="Create a new document." ma:contentTypeScope="" ma:versionID="301bcbdae821b7a28d6a3d28d9d1d215">
  <xsd:schema xmlns:xsd="http://www.w3.org/2001/XMLSchema" xmlns:xs="http://www.w3.org/2001/XMLSchema" xmlns:p="http://schemas.microsoft.com/office/2006/metadata/properties" xmlns:ns2="bb8cea13-e073-493c-8dee-e2c43ba05310" xmlns:ns3="60515b5e-1939-4bee-8da3-82a88d4ff32f" targetNamespace="http://schemas.microsoft.com/office/2006/metadata/properties" ma:root="true" ma:fieldsID="d7631bb1277471579dd41436f53e3b27" ns2:_="" ns3:_="">
    <xsd:import namespace="bb8cea13-e073-493c-8dee-e2c43ba05310"/>
    <xsd:import namespace="60515b5e-1939-4bee-8da3-82a88d4ff3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8cea13-e073-493c-8dee-e2c43ba05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15b5e-1939-4bee-8da3-82a88d4ff3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553B87-CBB9-4D55-AB79-9A5516890452}">
  <ds:schemaRefs>
    <ds:schemaRef ds:uri="http://schemas.microsoft.com/office/2006/metadata/properties"/>
    <ds:schemaRef ds:uri="http://schemas.microsoft.com/office/infopath/2007/PartnerControls"/>
    <ds:schemaRef ds:uri="60515b5e-1939-4bee-8da3-82a88d4ff32f"/>
  </ds:schemaRefs>
</ds:datastoreItem>
</file>

<file path=customXml/itemProps2.xml><?xml version="1.0" encoding="utf-8"?>
<ds:datastoreItem xmlns:ds="http://schemas.openxmlformats.org/officeDocument/2006/customXml" ds:itemID="{5B2FE602-37CA-48EB-8995-06CF511837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71DFB6-17B9-4D64-98DF-AA4AA2FE4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8cea13-e073-493c-8dee-e2c43ba05310"/>
    <ds:schemaRef ds:uri="60515b5e-1939-4bee-8da3-82a88d4ff3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452</TotalTime>
  <Words>984</Words>
  <Application>Microsoft Office PowerPoint</Application>
  <PresentationFormat>Custom</PresentationFormat>
  <Paragraphs>196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Isabel Campodonico</dc:creator>
  <cp:lastModifiedBy>Daniel Contreras Volcan</cp:lastModifiedBy>
  <cp:revision>23</cp:revision>
  <dcterms:created xsi:type="dcterms:W3CDTF">2022-04-14T17:27:47Z</dcterms:created>
  <dcterms:modified xsi:type="dcterms:W3CDTF">2023-08-03T19:19:18Z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0x010100E4577E88D39424498931C2B059D5B895</vt:lpwstr>
  </property>
</Properties>
</file>