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8" r:id="rId5"/>
    <p:sldId id="259" r:id="rId6"/>
    <p:sldId id="260" r:id="rId7"/>
    <p:sldId id="270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92D1"/>
    <a:srgbClr val="64A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5187"/>
  </p:normalViewPr>
  <p:slideViewPr>
    <p:cSldViewPr snapToGrid="0" snapToObjects="1">
      <p:cViewPr varScale="1">
        <p:scale>
          <a:sx n="91" d="100"/>
          <a:sy n="91" d="100"/>
        </p:scale>
        <p:origin x="84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81FF9-0E4A-8748-B151-6BC4DD99D0E6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E0089-1D40-5249-AB31-451F695C31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15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E0089-1D40-5249-AB31-451F695C31C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77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 to consider: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          What are the different roles played by women and men in forest use and forest management?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          Are there any gender differences in access to and control over forest resources?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          Do women and men have different priorities for the REDD+ action/activity being undertaken?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          How may the REDD+ action/activity differentially affect women and men?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          How may the REDD+ action/activity differentially benefit women and men?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          How are women and men currently represented in decision-making processes relevant for REDD+?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          Is there any gender or forestry-specific policy and legislation that should be taken into account?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Items to consider during data collection: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         Review and compilation of gender policies and legislation, relevant to REDD+ processes 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         Compilation and analysis of sex-disaggregated data; on forest livelihoods, forest use and forest management, as well as land and tenure rights as it relates to the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REDD+ action/activity being undertaken or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analyzed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E0089-1D40-5249-AB31-451F695C31C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7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29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5454EB-8000-A844-B2A5-D8F07C51B4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919" y="160639"/>
            <a:ext cx="11854162" cy="65367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0A0C00-4CBC-2440-9F40-043990CD95BF}"/>
              </a:ext>
            </a:extLst>
          </p:cNvPr>
          <p:cNvSpPr/>
          <p:nvPr userDrawn="1"/>
        </p:nvSpPr>
        <p:spPr>
          <a:xfrm>
            <a:off x="1124466" y="1009250"/>
            <a:ext cx="53434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Headline </a:t>
            </a:r>
            <a:r>
              <a:rPr lang="en-US" sz="2800" b="1" dirty="0" err="1">
                <a:solidFill>
                  <a:schemeClr val="bg1"/>
                </a:solidFill>
                <a:latin typeface="Helvetica" pitchFamily="2" charset="0"/>
              </a:rPr>
              <a:t>Apidit</a:t>
            </a:r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 et et quid </a:t>
            </a:r>
            <a:r>
              <a:rPr lang="en-US" sz="2800" b="1" dirty="0" err="1">
                <a:solidFill>
                  <a:schemeClr val="bg1"/>
                </a:solidFill>
                <a:latin typeface="Helvetica" pitchFamily="2" charset="0"/>
              </a:rPr>
              <a:t>ut</a:t>
            </a:r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elvetica" pitchFamily="2" charset="0"/>
              </a:rPr>
              <a:t>ium</a:t>
            </a:r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elvetica" pitchFamily="2" charset="0"/>
              </a:rPr>
              <a:t>vitiis</a:t>
            </a:r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 di </a:t>
            </a:r>
            <a:r>
              <a:rPr lang="en-US" sz="2800" b="1" dirty="0" err="1">
                <a:solidFill>
                  <a:schemeClr val="bg1"/>
                </a:solidFill>
                <a:latin typeface="Helvetica" pitchFamily="2" charset="0"/>
              </a:rPr>
              <a:t>occus</a:t>
            </a:r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elvetica" pitchFamily="2" charset="0"/>
              </a:rPr>
              <a:t>restempores</a:t>
            </a:r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elvetica" pitchFamily="2" charset="0"/>
              </a:rPr>
              <a:t>etur</a:t>
            </a:r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elvetica" pitchFamily="2" charset="0"/>
              </a:rPr>
              <a:t>acestrum</a:t>
            </a:r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 et </a:t>
            </a:r>
            <a:r>
              <a:rPr lang="en-US" sz="2800" b="1" dirty="0" err="1">
                <a:solidFill>
                  <a:schemeClr val="bg1"/>
                </a:solidFill>
                <a:latin typeface="Helvetica" pitchFamily="2" charset="0"/>
              </a:rPr>
              <a:t>unt</a:t>
            </a:r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elvetica" pitchFamily="2" charset="0"/>
              </a:rPr>
              <a:t>experitatur</a:t>
            </a:r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?</a:t>
            </a:r>
            <a:r>
              <a:rPr lang="en-US" sz="2800" dirty="0">
                <a:solidFill>
                  <a:srgbClr val="00B0F0"/>
                </a:solidFill>
                <a:latin typeface="Helvetica" pitchFamily="2" charset="0"/>
              </a:rPr>
              <a:t> </a:t>
            </a:r>
          </a:p>
          <a:p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C890E8-AC2A-CB42-B475-AE830CE7579F}"/>
              </a:ext>
            </a:extLst>
          </p:cNvPr>
          <p:cNvSpPr/>
          <p:nvPr userDrawn="1"/>
        </p:nvSpPr>
        <p:spPr>
          <a:xfrm>
            <a:off x="1142108" y="5596969"/>
            <a:ext cx="53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Name Name | Title, Organization </a:t>
            </a:r>
          </a:p>
          <a:p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XX.XX.2020 | Nairobi, Kenya</a:t>
            </a:r>
            <a:endParaRPr lang="en-US" sz="1600" dirty="0">
              <a:solidFill>
                <a:srgbClr val="00B0F0"/>
              </a:solidFill>
              <a:latin typeface="Helvetica" pitchFamily="2" charset="0"/>
            </a:endParaRPr>
          </a:p>
          <a:p>
            <a:endParaRPr lang="en-US" sz="1600" dirty="0">
              <a:solidFill>
                <a:srgbClr val="00B0F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7185DA-D41C-8A42-8DBE-F009AAC3DE4F}"/>
              </a:ext>
            </a:extLst>
          </p:cNvPr>
          <p:cNvCxnSpPr>
            <a:cxnSpLocks/>
          </p:cNvCxnSpPr>
          <p:nvPr userDrawn="1"/>
        </p:nvCxnSpPr>
        <p:spPr>
          <a:xfrm>
            <a:off x="1210962" y="3182108"/>
            <a:ext cx="20635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1002719-3DA1-2F43-955A-30CCCC56F5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870" y="4633783"/>
            <a:ext cx="2574112" cy="154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436833E-F532-874E-9E0D-2936F6E502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93" y="148281"/>
            <a:ext cx="11831755" cy="65243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E622AA9-B56A-0D46-A4DF-4530A5582A9B}"/>
              </a:ext>
            </a:extLst>
          </p:cNvPr>
          <p:cNvSpPr/>
          <p:nvPr userDrawn="1"/>
        </p:nvSpPr>
        <p:spPr>
          <a:xfrm>
            <a:off x="1075039" y="663312"/>
            <a:ext cx="690742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Helvetica" pitchFamily="2" charset="0"/>
              </a:rPr>
              <a:t>3</a:t>
            </a:r>
            <a:endParaRPr lang="en-US" sz="4400" dirty="0">
              <a:solidFill>
                <a:srgbClr val="00B0F0"/>
              </a:solidFill>
              <a:latin typeface="Helvetica" pitchFamily="2" charset="0"/>
            </a:endParaRPr>
          </a:p>
          <a:p>
            <a:endParaRPr lang="en-US" sz="2400" dirty="0">
              <a:solidFill>
                <a:srgbClr val="00B0F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EC0801-2E69-6942-ADB1-F407786C94FA}"/>
              </a:ext>
            </a:extLst>
          </p:cNvPr>
          <p:cNvCxnSpPr>
            <a:cxnSpLocks/>
          </p:cNvCxnSpPr>
          <p:nvPr userDrawn="1"/>
        </p:nvCxnSpPr>
        <p:spPr>
          <a:xfrm>
            <a:off x="1173892" y="1655806"/>
            <a:ext cx="20635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349C404-93AA-6649-BFE1-ADD865D7C47A}"/>
              </a:ext>
            </a:extLst>
          </p:cNvPr>
          <p:cNvSpPr/>
          <p:nvPr userDrawn="1"/>
        </p:nvSpPr>
        <p:spPr>
          <a:xfrm>
            <a:off x="1075039" y="1948364"/>
            <a:ext cx="77847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Title chapter 3 Ed </a:t>
            </a:r>
            <a:r>
              <a:rPr lang="en-US" sz="2800" b="1" dirty="0" err="1">
                <a:solidFill>
                  <a:schemeClr val="bg1"/>
                </a:solidFill>
                <a:latin typeface="Helvetica" pitchFamily="2" charset="0"/>
              </a:rPr>
              <a:t>eostemolor</a:t>
            </a:r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Helvetica" pitchFamily="2" charset="0"/>
              </a:rPr>
              <a:t>animossimpe</a:t>
            </a:r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elvetica" pitchFamily="2" charset="0"/>
              </a:rPr>
              <a:t>pligeni</a:t>
            </a:r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elvetica" pitchFamily="2" charset="0"/>
              </a:rPr>
              <a:t>mintis</a:t>
            </a:r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Helvetica" pitchFamily="2" charset="0"/>
              </a:rPr>
              <a:t>volorio</a:t>
            </a:r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elvetica" pitchFamily="2" charset="0"/>
              </a:rPr>
              <a:t>dolupis</a:t>
            </a:r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 quo</a:t>
            </a:r>
            <a:endParaRPr lang="en-US" sz="28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2800" dirty="0">
              <a:solidFill>
                <a:srgbClr val="00B0F0"/>
              </a:solidFill>
              <a:latin typeface="Helvetica" pitchFamily="2" charset="0"/>
            </a:endParaRPr>
          </a:p>
          <a:p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6EB1F4F0-D1B1-BF45-9BCC-736DFA83C6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7762" y="5484299"/>
            <a:ext cx="1369334" cy="8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9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48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D5F4E4-7498-4B4B-BA23-40E63B0C8B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919" y="160639"/>
            <a:ext cx="11854162" cy="65367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009B07-8C34-F14E-A299-1F930F74DA1F}"/>
              </a:ext>
            </a:extLst>
          </p:cNvPr>
          <p:cNvSpPr/>
          <p:nvPr/>
        </p:nvSpPr>
        <p:spPr>
          <a:xfrm>
            <a:off x="1124466" y="1009250"/>
            <a:ext cx="53434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Top 12 Tricks for mainstreaming gender in publications</a:t>
            </a:r>
            <a:br>
              <a:rPr lang="en-GB" sz="2800" b="1" dirty="0">
                <a:solidFill>
                  <a:schemeClr val="bg1"/>
                </a:solidFill>
                <a:latin typeface="Helvetica" pitchFamily="2" charset="0"/>
              </a:rPr>
            </a:br>
            <a:endParaRPr lang="en-US" sz="2800" b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1AB2C6-5DF7-0143-B468-76DAF48F3057}"/>
              </a:ext>
            </a:extLst>
          </p:cNvPr>
          <p:cNvSpPr/>
          <p:nvPr/>
        </p:nvSpPr>
        <p:spPr>
          <a:xfrm>
            <a:off x="1142108" y="5596969"/>
            <a:ext cx="53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Amanda Bradley | Title, FAO</a:t>
            </a:r>
          </a:p>
          <a:p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August 2021| Rome, Italy</a:t>
            </a:r>
            <a:endParaRPr lang="en-US" sz="1600" dirty="0">
              <a:solidFill>
                <a:srgbClr val="00B0F0"/>
              </a:solidFill>
              <a:latin typeface="Helvetica" pitchFamily="2" charset="0"/>
            </a:endParaRPr>
          </a:p>
          <a:p>
            <a:endParaRPr lang="en-US" sz="1600" dirty="0">
              <a:solidFill>
                <a:srgbClr val="00B0F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516F5C-C27F-0C44-9E7A-0C523967C206}"/>
              </a:ext>
            </a:extLst>
          </p:cNvPr>
          <p:cNvCxnSpPr>
            <a:cxnSpLocks/>
          </p:cNvCxnSpPr>
          <p:nvPr/>
        </p:nvCxnSpPr>
        <p:spPr>
          <a:xfrm>
            <a:off x="1210962" y="3182108"/>
            <a:ext cx="20635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943" y="4632961"/>
            <a:ext cx="2807675" cy="170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8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62B6F8-BDAF-404E-999E-DF4AB2E63FBB}"/>
              </a:ext>
            </a:extLst>
          </p:cNvPr>
          <p:cNvCxnSpPr/>
          <p:nvPr/>
        </p:nvCxnSpPr>
        <p:spPr>
          <a:xfrm>
            <a:off x="1186249" y="2940909"/>
            <a:ext cx="32498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CDFBFB8-2B0D-8140-BB8D-AEF452F90B9D}"/>
              </a:ext>
            </a:extLst>
          </p:cNvPr>
          <p:cNvSpPr/>
          <p:nvPr/>
        </p:nvSpPr>
        <p:spPr>
          <a:xfrm>
            <a:off x="918519" y="1347425"/>
            <a:ext cx="517748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Tip #1. </a:t>
            </a:r>
            <a:r>
              <a:rPr lang="fr-FR" sz="2000" dirty="0" err="1"/>
              <a:t>Consider</a:t>
            </a:r>
            <a:r>
              <a:rPr lang="fr-FR" sz="2000" dirty="0"/>
              <a:t> </a:t>
            </a:r>
            <a:r>
              <a:rPr lang="fr-FR" sz="2000" dirty="0" err="1"/>
              <a:t>gender</a:t>
            </a:r>
            <a:r>
              <a:rPr lang="fr-FR" sz="2000" dirty="0"/>
              <a:t> </a:t>
            </a:r>
            <a:r>
              <a:rPr lang="fr-FR" sz="2000" dirty="0" err="1"/>
              <a:t>throughout</a:t>
            </a:r>
            <a:r>
              <a:rPr lang="fr-FR" sz="2000" dirty="0"/>
              <a:t> the </a:t>
            </a:r>
            <a:r>
              <a:rPr lang="fr-FR" sz="2000" b="1" dirty="0" err="1"/>
              <a:t>whole</a:t>
            </a:r>
            <a:r>
              <a:rPr lang="fr-FR" sz="2000" b="1" dirty="0"/>
              <a:t> </a:t>
            </a:r>
            <a:r>
              <a:rPr lang="fr-FR" sz="2000" b="1" dirty="0" err="1"/>
              <a:t>process</a:t>
            </a:r>
            <a:r>
              <a:rPr lang="fr-FR" sz="2000" b="1" dirty="0"/>
              <a:t> </a:t>
            </a:r>
            <a:r>
              <a:rPr lang="fr-FR" sz="2000" dirty="0"/>
              <a:t>of </a:t>
            </a:r>
            <a:r>
              <a:rPr lang="fr-FR" sz="2000" dirty="0" err="1"/>
              <a:t>developing</a:t>
            </a:r>
            <a:r>
              <a:rPr lang="fr-FR" sz="2000" dirty="0"/>
              <a:t> the publication, not </a:t>
            </a:r>
            <a:r>
              <a:rPr lang="fr-FR" sz="2000" dirty="0" err="1"/>
              <a:t>just</a:t>
            </a:r>
            <a:r>
              <a:rPr lang="fr-FR" sz="2000" dirty="0"/>
              <a:t> in the final </a:t>
            </a:r>
            <a:r>
              <a:rPr lang="fr-FR" sz="2000" dirty="0" err="1"/>
              <a:t>product</a:t>
            </a:r>
            <a:r>
              <a:rPr lang="fr-FR" sz="2000" dirty="0"/>
              <a:t>.</a:t>
            </a:r>
          </a:p>
          <a:p>
            <a:endParaRPr lang="fr-FR" sz="2000" b="1" dirty="0"/>
          </a:p>
          <a:p>
            <a:r>
              <a:rPr lang="fr-FR" sz="2000" b="1" dirty="0"/>
              <a:t>Tip #2. </a:t>
            </a:r>
            <a:r>
              <a:rPr lang="fr-FR" sz="2000" dirty="0" err="1"/>
              <a:t>Consider</a:t>
            </a:r>
            <a:r>
              <a:rPr lang="fr-FR" sz="2000" dirty="0"/>
              <a:t> a section on </a:t>
            </a:r>
            <a:r>
              <a:rPr lang="fr-FR" sz="2000" dirty="0" err="1"/>
              <a:t>gender</a:t>
            </a:r>
            <a:r>
              <a:rPr lang="fr-FR" sz="2000" dirty="0"/>
              <a:t> </a:t>
            </a:r>
            <a:r>
              <a:rPr lang="fr-FR" sz="2000" dirty="0" err="1"/>
              <a:t>when</a:t>
            </a:r>
            <a:r>
              <a:rPr lang="fr-FR" sz="2000" dirty="0"/>
              <a:t> </a:t>
            </a:r>
            <a:r>
              <a:rPr lang="fr-FR" sz="2000" dirty="0" err="1"/>
              <a:t>developing</a:t>
            </a:r>
            <a:r>
              <a:rPr lang="fr-FR" sz="2000" dirty="0"/>
              <a:t> the </a:t>
            </a:r>
            <a:r>
              <a:rPr lang="fr-FR" sz="2000" b="1" dirty="0" err="1"/>
              <a:t>outline</a:t>
            </a:r>
            <a:r>
              <a:rPr lang="fr-FR" sz="2000" dirty="0"/>
              <a:t>. </a:t>
            </a:r>
          </a:p>
          <a:p>
            <a:endParaRPr lang="fr-FR" sz="2000" b="1" dirty="0"/>
          </a:p>
          <a:p>
            <a:r>
              <a:rPr lang="fr-FR" sz="2000" b="1" dirty="0"/>
              <a:t>Tip #3. </a:t>
            </a:r>
            <a:r>
              <a:rPr lang="fr-FR" sz="2000" dirty="0" err="1"/>
              <a:t>Consider</a:t>
            </a:r>
            <a:r>
              <a:rPr lang="fr-FR" sz="2000" dirty="0"/>
              <a:t> the </a:t>
            </a:r>
            <a:r>
              <a:rPr lang="fr-FR" sz="2000" dirty="0" err="1"/>
              <a:t>specific</a:t>
            </a:r>
            <a:r>
              <a:rPr lang="fr-FR" sz="2000" dirty="0"/>
              <a:t> and </a:t>
            </a:r>
            <a:r>
              <a:rPr lang="fr-FR" sz="2000" b="1" dirty="0"/>
              <a:t>unique </a:t>
            </a:r>
            <a:r>
              <a:rPr lang="fr-FR" sz="2000" b="1" dirty="0" err="1"/>
              <a:t>needs</a:t>
            </a:r>
            <a:r>
              <a:rPr lang="fr-FR" sz="2000" b="1" dirty="0"/>
              <a:t> and </a:t>
            </a:r>
            <a:r>
              <a:rPr lang="fr-FR" sz="2000" b="1" dirty="0" err="1"/>
              <a:t>concerns</a:t>
            </a:r>
            <a:r>
              <a:rPr lang="fr-FR" sz="2000" b="1" dirty="0"/>
              <a:t> </a:t>
            </a:r>
            <a:r>
              <a:rPr lang="fr-FR" sz="2000" dirty="0"/>
              <a:t>of </a:t>
            </a:r>
            <a:r>
              <a:rPr lang="fr-FR" sz="2000" dirty="0" err="1"/>
              <a:t>women</a:t>
            </a:r>
            <a:r>
              <a:rPr lang="fr-FR" sz="2000" dirty="0"/>
              <a:t> and men, girls and boys in relation to the topic area. </a:t>
            </a:r>
          </a:p>
          <a:p>
            <a:endParaRPr lang="fr-FR" sz="2000" dirty="0"/>
          </a:p>
          <a:p>
            <a:r>
              <a:rPr lang="fr-FR" sz="2000" b="1" dirty="0"/>
              <a:t>Tip #4</a:t>
            </a:r>
            <a:r>
              <a:rPr lang="fr-FR" sz="2000" dirty="0"/>
              <a:t>. </a:t>
            </a:r>
            <a:r>
              <a:rPr lang="fr-FR" sz="2000" dirty="0" err="1"/>
              <a:t>Think</a:t>
            </a:r>
            <a:r>
              <a:rPr lang="fr-FR" sz="2000" dirty="0"/>
              <a:t> about how </a:t>
            </a:r>
            <a:r>
              <a:rPr lang="fr-FR" sz="2000" dirty="0" err="1"/>
              <a:t>gender</a:t>
            </a:r>
            <a:r>
              <a:rPr lang="fr-FR" sz="2000" dirty="0"/>
              <a:t> </a:t>
            </a:r>
            <a:r>
              <a:rPr lang="fr-FR" sz="2000" dirty="0" err="1"/>
              <a:t>might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b="1" dirty="0" err="1"/>
              <a:t>integrated</a:t>
            </a:r>
            <a:r>
              <a:rPr lang="fr-FR" sz="2000" b="1" dirty="0"/>
              <a:t> in </a:t>
            </a:r>
            <a:r>
              <a:rPr lang="fr-FR" sz="2000" b="1" dirty="0" err="1"/>
              <a:t>each</a:t>
            </a:r>
            <a:r>
              <a:rPr lang="fr-FR" sz="2000" b="1" dirty="0"/>
              <a:t> section</a:t>
            </a:r>
            <a:r>
              <a:rPr lang="fr-FR" sz="2000" dirty="0"/>
              <a:t> of the publication.  </a:t>
            </a:r>
          </a:p>
          <a:p>
            <a:endParaRPr lang="fr-FR" sz="1600" b="1" dirty="0"/>
          </a:p>
          <a:p>
            <a:endParaRPr lang="en-US" sz="2800" dirty="0">
              <a:latin typeface="Helvetica" pitchFamily="2" charset="0"/>
            </a:endParaRPr>
          </a:p>
          <a:p>
            <a:endParaRPr lang="en-US" sz="2400" dirty="0"/>
          </a:p>
        </p:txBody>
      </p:sp>
      <p:pic>
        <p:nvPicPr>
          <p:cNvPr id="18" name="Picture 17" descr="A person that is standing in the dark&#10;&#10;Description automatically generated">
            <a:extLst>
              <a:ext uri="{FF2B5EF4-FFF2-40B4-BE49-F238E27FC236}">
                <a16:creationId xmlns:a16="http://schemas.microsoft.com/office/drawing/2014/main" id="{02F2B972-1222-0D4C-B1C3-35D946FA4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410" y="-302738"/>
            <a:ext cx="9755330" cy="648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4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009B07-8C34-F14E-A299-1F930F74DA1F}"/>
              </a:ext>
            </a:extLst>
          </p:cNvPr>
          <p:cNvSpPr/>
          <p:nvPr/>
        </p:nvSpPr>
        <p:spPr>
          <a:xfrm>
            <a:off x="1124465" y="1009250"/>
            <a:ext cx="818017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>
              <a:latin typeface="Helvetica" pitchFamily="2" charset="0"/>
            </a:endParaRPr>
          </a:p>
          <a:p>
            <a:r>
              <a:rPr lang="fr-FR" sz="2000" b="1" dirty="0"/>
              <a:t>Tip #5. </a:t>
            </a:r>
            <a:r>
              <a:rPr lang="fr-FR" sz="2000" dirty="0"/>
              <a:t>If </a:t>
            </a:r>
            <a:r>
              <a:rPr lang="fr-FR" sz="2000" dirty="0" err="1"/>
              <a:t>primary</a:t>
            </a:r>
            <a:r>
              <a:rPr lang="fr-FR" sz="2000" dirty="0"/>
              <a:t> </a:t>
            </a:r>
            <a:r>
              <a:rPr lang="fr-FR" sz="2000" dirty="0" err="1"/>
              <a:t>research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needed</a:t>
            </a:r>
            <a:r>
              <a:rPr lang="fr-FR" sz="2000" dirty="0"/>
              <a:t>, </a:t>
            </a:r>
            <a:r>
              <a:rPr lang="fr-FR" sz="2000" dirty="0" err="1"/>
              <a:t>make</a:t>
            </a:r>
            <a:r>
              <a:rPr lang="fr-FR" sz="2000" dirty="0"/>
              <a:t> sure to </a:t>
            </a:r>
            <a:r>
              <a:rPr lang="fr-FR" sz="2000" dirty="0" err="1"/>
              <a:t>seek</a:t>
            </a:r>
            <a:r>
              <a:rPr lang="fr-FR" sz="2000" dirty="0"/>
              <a:t> </a:t>
            </a:r>
            <a:r>
              <a:rPr lang="fr-FR" sz="2000" dirty="0" err="1"/>
              <a:t>also</a:t>
            </a:r>
            <a:r>
              <a:rPr lang="fr-FR" sz="2000" dirty="0"/>
              <a:t> </a:t>
            </a:r>
            <a:r>
              <a:rPr lang="fr-FR" sz="2000" b="1" dirty="0" err="1"/>
              <a:t>women’s</a:t>
            </a:r>
            <a:r>
              <a:rPr lang="fr-FR" sz="2000" b="1" dirty="0"/>
              <a:t> perspectives</a:t>
            </a:r>
            <a:r>
              <a:rPr lang="fr-FR" sz="2000" dirty="0"/>
              <a:t>, if </a:t>
            </a:r>
            <a:r>
              <a:rPr lang="fr-FR" sz="2000" dirty="0" err="1"/>
              <a:t>necessary</a:t>
            </a:r>
            <a:r>
              <a:rPr lang="fr-FR" sz="2000" dirty="0"/>
              <a:t> in </a:t>
            </a:r>
            <a:r>
              <a:rPr lang="fr-FR" sz="2000" dirty="0" err="1"/>
              <a:t>private</a:t>
            </a:r>
            <a:r>
              <a:rPr lang="fr-FR" sz="2000" dirty="0"/>
              <a:t> or in </a:t>
            </a:r>
            <a:r>
              <a:rPr lang="fr-FR" sz="2000" dirty="0" err="1"/>
              <a:t>separate</a:t>
            </a:r>
            <a:r>
              <a:rPr lang="fr-FR" sz="2000" dirty="0"/>
              <a:t> break-out groups. </a:t>
            </a:r>
            <a:r>
              <a:rPr lang="fr-FR" sz="2000" dirty="0" err="1"/>
              <a:t>Keep</a:t>
            </a:r>
            <a:r>
              <a:rPr lang="fr-FR" sz="2000" dirty="0"/>
              <a:t> </a:t>
            </a:r>
            <a:r>
              <a:rPr lang="fr-FR" sz="2000" dirty="0" err="1"/>
              <a:t>track</a:t>
            </a:r>
            <a:r>
              <a:rPr lang="fr-FR" sz="2000" dirty="0"/>
              <a:t> of </a:t>
            </a:r>
            <a:r>
              <a:rPr lang="fr-FR" sz="2000" dirty="0" err="1"/>
              <a:t>who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consulted</a:t>
            </a:r>
            <a:r>
              <a:rPr lang="fr-FR" sz="2000" dirty="0"/>
              <a:t>. (</a:t>
            </a:r>
            <a:r>
              <a:rPr lang="fr-FR" sz="2000" dirty="0" err="1"/>
              <a:t>See</a:t>
            </a:r>
            <a:r>
              <a:rPr lang="fr-FR" sz="2000" dirty="0"/>
              <a:t> questions in notes)</a:t>
            </a:r>
          </a:p>
          <a:p>
            <a:endParaRPr lang="fr-FR" sz="2000" b="1" dirty="0"/>
          </a:p>
          <a:p>
            <a:r>
              <a:rPr lang="fr-FR" sz="2000" b="1" dirty="0"/>
              <a:t>Tip #6. </a:t>
            </a:r>
            <a:r>
              <a:rPr lang="fr-FR" sz="2000" dirty="0" err="1"/>
              <a:t>Think</a:t>
            </a:r>
            <a:r>
              <a:rPr lang="fr-FR" sz="2000" dirty="0"/>
              <a:t> about how </a:t>
            </a:r>
            <a:r>
              <a:rPr lang="fr-FR" sz="2000" dirty="0" err="1"/>
              <a:t>your</a:t>
            </a:r>
            <a:r>
              <a:rPr lang="fr-FR" sz="2000" dirty="0"/>
              <a:t> </a:t>
            </a:r>
            <a:r>
              <a:rPr lang="fr-FR" sz="2000" b="1" dirty="0" err="1"/>
              <a:t>research</a:t>
            </a:r>
            <a:r>
              <a:rPr lang="fr-FR" sz="2000" b="1" dirty="0"/>
              <a:t> </a:t>
            </a:r>
            <a:r>
              <a:rPr lang="fr-FR" sz="2000" b="1" dirty="0" err="1"/>
              <a:t>process</a:t>
            </a:r>
            <a:r>
              <a:rPr lang="fr-FR" sz="2000" b="1" dirty="0"/>
              <a:t> </a:t>
            </a:r>
            <a:r>
              <a:rPr lang="fr-FR" sz="2000" b="1" dirty="0" err="1"/>
              <a:t>can</a:t>
            </a:r>
            <a:r>
              <a:rPr lang="fr-FR" sz="2000" b="1" dirty="0"/>
              <a:t> </a:t>
            </a:r>
            <a:r>
              <a:rPr lang="fr-FR" sz="2000" b="1" dirty="0" err="1"/>
              <a:t>build</a:t>
            </a:r>
            <a:r>
              <a:rPr lang="fr-FR" sz="2000" b="1" dirty="0"/>
              <a:t> </a:t>
            </a:r>
            <a:r>
              <a:rPr lang="fr-FR" sz="2000" b="1" dirty="0" err="1"/>
              <a:t>awareness</a:t>
            </a:r>
            <a:r>
              <a:rPr lang="fr-FR" sz="2000" b="1" dirty="0"/>
              <a:t> on </a:t>
            </a:r>
            <a:r>
              <a:rPr lang="fr-FR" sz="2000" b="1" dirty="0" err="1"/>
              <a:t>gender</a:t>
            </a:r>
            <a:r>
              <a:rPr lang="fr-FR" sz="2000" dirty="0"/>
              <a:t>. For instance, in briefing at the </a:t>
            </a:r>
            <a:r>
              <a:rPr lang="fr-FR" sz="2000" dirty="0" err="1"/>
              <a:t>start</a:t>
            </a:r>
            <a:r>
              <a:rPr lang="fr-FR" sz="2000" dirty="0"/>
              <a:t> of an interview, mention how </a:t>
            </a:r>
            <a:r>
              <a:rPr lang="fr-FR" sz="2000" dirty="0" err="1"/>
              <a:t>your</a:t>
            </a:r>
            <a:r>
              <a:rPr lang="fr-FR" sz="2000" dirty="0"/>
              <a:t> </a:t>
            </a:r>
            <a:r>
              <a:rPr lang="fr-FR" sz="2000" dirty="0" err="1"/>
              <a:t>interest</a:t>
            </a:r>
            <a:r>
              <a:rPr lang="fr-FR" sz="2000" dirty="0"/>
              <a:t> in a </a:t>
            </a:r>
            <a:r>
              <a:rPr lang="fr-FR" sz="2000" dirty="0" err="1"/>
              <a:t>gender</a:t>
            </a:r>
            <a:r>
              <a:rPr lang="fr-FR" sz="2000" dirty="0"/>
              <a:t> perspective </a:t>
            </a:r>
            <a:r>
              <a:rPr lang="fr-FR" sz="2000" dirty="0" err="1"/>
              <a:t>is</a:t>
            </a:r>
            <a:r>
              <a:rPr lang="fr-FR" sz="2000" dirty="0"/>
              <a:t> essential for a full </a:t>
            </a:r>
            <a:r>
              <a:rPr lang="fr-FR" sz="2000" dirty="0" err="1"/>
              <a:t>understanding</a:t>
            </a:r>
            <a:r>
              <a:rPr lang="fr-FR" sz="2000" dirty="0"/>
              <a:t> of the topic.  </a:t>
            </a:r>
          </a:p>
          <a:p>
            <a:endParaRPr lang="fr-FR" sz="2000" b="1" dirty="0"/>
          </a:p>
          <a:p>
            <a:r>
              <a:rPr lang="fr-FR" sz="2000" b="1" dirty="0"/>
              <a:t>Tip #7. </a:t>
            </a:r>
            <a:r>
              <a:rPr lang="fr-FR" sz="2000" dirty="0"/>
              <a:t>If </a:t>
            </a:r>
            <a:r>
              <a:rPr lang="fr-FR" sz="2000" dirty="0" err="1"/>
              <a:t>providing</a:t>
            </a:r>
            <a:r>
              <a:rPr lang="fr-FR" sz="2000" dirty="0"/>
              <a:t> data on participation or </a:t>
            </a:r>
            <a:r>
              <a:rPr lang="fr-FR" sz="2000" dirty="0" err="1"/>
              <a:t>other</a:t>
            </a:r>
            <a:r>
              <a:rPr lang="fr-FR" sz="2000" dirty="0"/>
              <a:t> </a:t>
            </a:r>
            <a:r>
              <a:rPr lang="fr-FR" sz="2000" dirty="0" err="1"/>
              <a:t>such</a:t>
            </a:r>
            <a:r>
              <a:rPr lang="fr-FR" sz="2000" dirty="0"/>
              <a:t> </a:t>
            </a:r>
            <a:r>
              <a:rPr lang="fr-FR" sz="2000" dirty="0" err="1"/>
              <a:t>statistics</a:t>
            </a:r>
            <a:r>
              <a:rPr lang="fr-FR" sz="2000" dirty="0"/>
              <a:t>, </a:t>
            </a:r>
            <a:r>
              <a:rPr lang="fr-FR" sz="2000" dirty="0" err="1"/>
              <a:t>ensure</a:t>
            </a:r>
            <a:r>
              <a:rPr lang="fr-FR" sz="2000" dirty="0"/>
              <a:t>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gender</a:t>
            </a:r>
            <a:r>
              <a:rPr lang="fr-FR" sz="2000" dirty="0"/>
              <a:t> </a:t>
            </a:r>
            <a:r>
              <a:rPr lang="fr-FR" sz="2000" b="1" dirty="0" err="1"/>
              <a:t>disaggregated</a:t>
            </a:r>
            <a:r>
              <a:rPr lang="fr-FR" sz="2000" b="1" dirty="0"/>
              <a:t> data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included</a:t>
            </a:r>
            <a:r>
              <a:rPr lang="fr-FR" sz="2000" dirty="0"/>
              <a:t>. </a:t>
            </a:r>
          </a:p>
          <a:p>
            <a:endParaRPr lang="fr-FR" sz="2000" b="1" dirty="0"/>
          </a:p>
          <a:p>
            <a:r>
              <a:rPr lang="fr-FR" sz="2000" b="1" dirty="0"/>
              <a:t>Tip #8. </a:t>
            </a:r>
            <a:r>
              <a:rPr lang="fr-FR" sz="2000" dirty="0" err="1"/>
              <a:t>Aim</a:t>
            </a:r>
            <a:r>
              <a:rPr lang="fr-FR" sz="2000" dirty="0"/>
              <a:t> for </a:t>
            </a:r>
            <a:r>
              <a:rPr lang="fr-FR" sz="2000" b="1" dirty="0" err="1"/>
              <a:t>gender</a:t>
            </a:r>
            <a:r>
              <a:rPr lang="fr-FR" sz="2000" b="1" dirty="0"/>
              <a:t> balance </a:t>
            </a:r>
            <a:r>
              <a:rPr lang="fr-FR" sz="2000" b="1" dirty="0" err="1"/>
              <a:t>among</a:t>
            </a:r>
            <a:r>
              <a:rPr lang="fr-FR" sz="2000" b="1" dirty="0"/>
              <a:t> the </a:t>
            </a:r>
            <a:r>
              <a:rPr lang="fr-FR" sz="2000" b="1" dirty="0" err="1"/>
              <a:t>reviewers</a:t>
            </a:r>
            <a:r>
              <a:rPr lang="fr-FR" sz="2000" b="1" dirty="0"/>
              <a:t> </a:t>
            </a:r>
            <a:r>
              <a:rPr lang="fr-FR" sz="2000" dirty="0"/>
              <a:t>of the publication.</a:t>
            </a:r>
          </a:p>
          <a:p>
            <a:endParaRPr lang="fr-FR" sz="1600" b="1" dirty="0"/>
          </a:p>
          <a:p>
            <a:endParaRPr lang="en-US" b="1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endParaRPr lang="en-US" sz="2800" dirty="0">
              <a:latin typeface="Helvetica" pitchFamily="2" charset="0"/>
            </a:endParaRPr>
          </a:p>
          <a:p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7A0D04-D2E5-6B41-ADE7-FF0800BAA374}"/>
              </a:ext>
            </a:extLst>
          </p:cNvPr>
          <p:cNvCxnSpPr>
            <a:cxnSpLocks/>
          </p:cNvCxnSpPr>
          <p:nvPr/>
        </p:nvCxnSpPr>
        <p:spPr>
          <a:xfrm>
            <a:off x="1186249" y="2181211"/>
            <a:ext cx="20635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72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009B07-8C34-F14E-A299-1F930F74DA1F}"/>
              </a:ext>
            </a:extLst>
          </p:cNvPr>
          <p:cNvSpPr/>
          <p:nvPr/>
        </p:nvSpPr>
        <p:spPr>
          <a:xfrm>
            <a:off x="1124465" y="1009250"/>
            <a:ext cx="818017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>
              <a:latin typeface="Helvetica" pitchFamily="2" charset="0"/>
            </a:endParaRPr>
          </a:p>
          <a:p>
            <a:r>
              <a:rPr lang="fr-FR" sz="2000" b="1" dirty="0"/>
              <a:t>Tip #9. </a:t>
            </a:r>
            <a:r>
              <a:rPr lang="fr-FR" sz="2000" dirty="0" err="1"/>
              <a:t>Request</a:t>
            </a:r>
            <a:r>
              <a:rPr lang="fr-FR" sz="2000" dirty="0"/>
              <a:t> a </a:t>
            </a:r>
            <a:r>
              <a:rPr lang="fr-FR" sz="2000" b="1" dirty="0" err="1"/>
              <a:t>gender</a:t>
            </a:r>
            <a:r>
              <a:rPr lang="fr-FR" sz="2000" b="1" dirty="0"/>
              <a:t> expert </a:t>
            </a:r>
            <a:r>
              <a:rPr lang="fr-FR" sz="2000" dirty="0"/>
              <a:t>to </a:t>
            </a:r>
            <a:r>
              <a:rPr lang="fr-FR" sz="2000" dirty="0" err="1"/>
              <a:t>review</a:t>
            </a:r>
            <a:r>
              <a:rPr lang="fr-FR" sz="2000" dirty="0"/>
              <a:t> the </a:t>
            </a:r>
            <a:r>
              <a:rPr lang="fr-FR" sz="2000" dirty="0" err="1"/>
              <a:t>draft</a:t>
            </a:r>
            <a:r>
              <a:rPr lang="fr-FR" sz="2000" dirty="0"/>
              <a:t> publication.</a:t>
            </a:r>
          </a:p>
          <a:p>
            <a:endParaRPr lang="fr-FR" sz="2000" b="1" dirty="0"/>
          </a:p>
          <a:p>
            <a:r>
              <a:rPr lang="fr-FR" sz="2000" b="1" dirty="0"/>
              <a:t>Tip #10. </a:t>
            </a:r>
            <a:r>
              <a:rPr lang="fr-FR" sz="2000" dirty="0"/>
              <a:t>If </a:t>
            </a:r>
            <a:r>
              <a:rPr lang="fr-FR" sz="2000" dirty="0" err="1"/>
              <a:t>including</a:t>
            </a:r>
            <a:r>
              <a:rPr lang="fr-FR" sz="2000" dirty="0"/>
              <a:t> </a:t>
            </a:r>
            <a:r>
              <a:rPr lang="fr-FR" sz="2000" b="1" dirty="0"/>
              <a:t>photos </a:t>
            </a:r>
            <a:r>
              <a:rPr lang="fr-FR" sz="2000" dirty="0" err="1"/>
              <a:t>with</a:t>
            </a:r>
            <a:r>
              <a:rPr lang="fr-FR" sz="2000" dirty="0"/>
              <a:t> people, </a:t>
            </a:r>
            <a:r>
              <a:rPr lang="fr-FR" sz="2000" dirty="0" err="1"/>
              <a:t>ensure</a:t>
            </a:r>
            <a:r>
              <a:rPr lang="fr-FR" sz="2000" dirty="0"/>
              <a:t>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equal</a:t>
            </a:r>
            <a:r>
              <a:rPr lang="fr-FR" sz="2000" dirty="0"/>
              <a:t> </a:t>
            </a:r>
            <a:r>
              <a:rPr lang="fr-FR" sz="2000" dirty="0" err="1"/>
              <a:t>numbers</a:t>
            </a:r>
            <a:r>
              <a:rPr lang="fr-FR" sz="2000" dirty="0"/>
              <a:t> of men and </a:t>
            </a:r>
            <a:r>
              <a:rPr lang="fr-FR" sz="2000" dirty="0" err="1"/>
              <a:t>women</a:t>
            </a:r>
            <a:r>
              <a:rPr lang="fr-FR" sz="2000" dirty="0"/>
              <a:t> are </a:t>
            </a:r>
            <a:r>
              <a:rPr lang="fr-FR" sz="2000" dirty="0" err="1"/>
              <a:t>shown</a:t>
            </a:r>
            <a:r>
              <a:rPr lang="fr-FR" sz="2000" dirty="0"/>
              <a:t> as active participants.</a:t>
            </a:r>
          </a:p>
          <a:p>
            <a:endParaRPr lang="fr-FR" sz="2000" b="1" dirty="0"/>
          </a:p>
          <a:p>
            <a:r>
              <a:rPr lang="fr-FR" sz="2000" b="1" dirty="0"/>
              <a:t>Tip #11. </a:t>
            </a:r>
            <a:r>
              <a:rPr lang="fr-FR" sz="2000" dirty="0"/>
              <a:t>In </a:t>
            </a:r>
            <a:r>
              <a:rPr lang="fr-FR" sz="2000" dirty="0" err="1"/>
              <a:t>distributing</a:t>
            </a:r>
            <a:r>
              <a:rPr lang="fr-FR" sz="2000" dirty="0"/>
              <a:t> the publication, </a:t>
            </a:r>
            <a:r>
              <a:rPr lang="fr-FR" sz="2000" dirty="0" err="1"/>
              <a:t>consider</a:t>
            </a:r>
            <a:r>
              <a:rPr lang="fr-FR" sz="2000" dirty="0"/>
              <a:t> </a:t>
            </a:r>
            <a:r>
              <a:rPr lang="fr-FR" sz="2000" b="1" dirty="0"/>
              <a:t>how to </a:t>
            </a:r>
            <a:r>
              <a:rPr lang="fr-FR" sz="2000" b="1" dirty="0" err="1"/>
              <a:t>reach</a:t>
            </a:r>
            <a:r>
              <a:rPr lang="fr-FR" sz="2000" b="1" dirty="0"/>
              <a:t> </a:t>
            </a:r>
            <a:r>
              <a:rPr lang="fr-FR" sz="2000" b="1" dirty="0" err="1"/>
              <a:t>both</a:t>
            </a:r>
            <a:r>
              <a:rPr lang="fr-FR" sz="2000" b="1" dirty="0"/>
              <a:t> </a:t>
            </a:r>
            <a:r>
              <a:rPr lang="fr-FR" sz="2000" b="1" dirty="0" err="1"/>
              <a:t>women</a:t>
            </a:r>
            <a:r>
              <a:rPr lang="fr-FR" sz="2000" b="1" dirty="0"/>
              <a:t> and men, </a:t>
            </a:r>
            <a:r>
              <a:rPr lang="fr-FR" sz="2000" b="1" dirty="0" err="1"/>
              <a:t>youth</a:t>
            </a:r>
            <a:r>
              <a:rPr lang="fr-FR" sz="2000" b="1" dirty="0"/>
              <a:t> and </a:t>
            </a:r>
            <a:r>
              <a:rPr lang="fr-FR" sz="2000" b="1" dirty="0" err="1"/>
              <a:t>elderly</a:t>
            </a:r>
            <a:r>
              <a:rPr lang="fr-FR" sz="2000" dirty="0"/>
              <a:t>. For instance, </a:t>
            </a:r>
            <a:r>
              <a:rPr lang="fr-FR" sz="2000" dirty="0" err="1"/>
              <a:t>would</a:t>
            </a:r>
            <a:r>
              <a:rPr lang="fr-FR" sz="2000" dirty="0"/>
              <a:t> an audio message </a:t>
            </a:r>
            <a:r>
              <a:rPr lang="fr-FR" sz="2000" dirty="0" err="1"/>
              <a:t>increase</a:t>
            </a:r>
            <a:r>
              <a:rPr lang="fr-FR" sz="2000" dirty="0"/>
              <a:t> </a:t>
            </a:r>
            <a:r>
              <a:rPr lang="fr-FR" sz="2000" dirty="0" err="1"/>
              <a:t>accessibility</a:t>
            </a:r>
            <a:r>
              <a:rPr lang="fr-FR" sz="2000" dirty="0"/>
              <a:t> for </a:t>
            </a:r>
            <a:r>
              <a:rPr lang="fr-FR" sz="2000" dirty="0" err="1"/>
              <a:t>those</a:t>
            </a:r>
            <a:r>
              <a:rPr lang="fr-FR" sz="2000" dirty="0"/>
              <a:t> </a:t>
            </a:r>
            <a:r>
              <a:rPr lang="fr-FR" sz="2000" dirty="0" err="1"/>
              <a:t>who</a:t>
            </a:r>
            <a:r>
              <a:rPr lang="fr-FR" sz="2000" dirty="0"/>
              <a:t> are </a:t>
            </a:r>
            <a:r>
              <a:rPr lang="fr-FR" sz="2000" dirty="0" err="1"/>
              <a:t>illiterate</a:t>
            </a:r>
            <a:r>
              <a:rPr lang="fr-FR" sz="2000" dirty="0"/>
              <a:t>? </a:t>
            </a:r>
          </a:p>
          <a:p>
            <a:endParaRPr lang="fr-FR" sz="2000" b="1" dirty="0"/>
          </a:p>
          <a:p>
            <a:r>
              <a:rPr lang="fr-FR" sz="2000" b="1" dirty="0"/>
              <a:t>Tip #12</a:t>
            </a:r>
            <a:r>
              <a:rPr lang="fr-FR" sz="2000" dirty="0"/>
              <a:t>. If </a:t>
            </a:r>
            <a:r>
              <a:rPr lang="fr-FR" sz="2000" dirty="0" err="1"/>
              <a:t>appropriate</a:t>
            </a:r>
            <a:r>
              <a:rPr lang="fr-FR" sz="2000" dirty="0"/>
              <a:t>, </a:t>
            </a:r>
            <a:r>
              <a:rPr lang="fr-FR" sz="2000" dirty="0" err="1"/>
              <a:t>include</a:t>
            </a:r>
            <a:r>
              <a:rPr lang="fr-FR" sz="2000" dirty="0"/>
              <a:t> a </a:t>
            </a:r>
            <a:r>
              <a:rPr lang="fr-FR" sz="2000" dirty="0" err="1"/>
              <a:t>gender</a:t>
            </a:r>
            <a:r>
              <a:rPr lang="fr-FR" sz="2000" dirty="0"/>
              <a:t> perspective in </a:t>
            </a:r>
            <a:r>
              <a:rPr lang="fr-FR" sz="2000" dirty="0" err="1"/>
              <a:t>any</a:t>
            </a:r>
            <a:r>
              <a:rPr lang="fr-FR" sz="2000" dirty="0"/>
              <a:t> </a:t>
            </a:r>
            <a:r>
              <a:rPr lang="fr-FR" sz="2000" b="1" dirty="0"/>
              <a:t>marketing </a:t>
            </a:r>
            <a:r>
              <a:rPr lang="fr-FR" sz="2000" b="1" dirty="0" err="1"/>
              <a:t>activities</a:t>
            </a:r>
            <a:r>
              <a:rPr lang="fr-FR" sz="2000" b="1" dirty="0"/>
              <a:t> </a:t>
            </a:r>
            <a:r>
              <a:rPr lang="fr-FR" sz="2000" dirty="0"/>
              <a:t>for the publication.</a:t>
            </a:r>
          </a:p>
          <a:p>
            <a:endParaRPr lang="en-US" b="1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endParaRPr lang="en-US" sz="2800" dirty="0">
              <a:latin typeface="Helvetica" pitchFamily="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961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2F2C45F-FA87-A94E-811D-82D84DADC0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046" y="156795"/>
            <a:ext cx="11793906" cy="650349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D5C975-AB51-9349-AE26-7D344512F8AA}"/>
              </a:ext>
            </a:extLst>
          </p:cNvPr>
          <p:cNvCxnSpPr>
            <a:cxnSpLocks/>
          </p:cNvCxnSpPr>
          <p:nvPr/>
        </p:nvCxnSpPr>
        <p:spPr>
          <a:xfrm>
            <a:off x="1173892" y="1655806"/>
            <a:ext cx="20635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DC932-1141-E64A-819F-3102980F885F}"/>
              </a:ext>
            </a:extLst>
          </p:cNvPr>
          <p:cNvSpPr/>
          <p:nvPr/>
        </p:nvSpPr>
        <p:spPr>
          <a:xfrm>
            <a:off x="1075039" y="1948364"/>
            <a:ext cx="77847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Helvetica" pitchFamily="2" charset="0"/>
              </a:rPr>
              <a:t>Thank you</a:t>
            </a:r>
            <a:endParaRPr lang="en-US" sz="44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2800" dirty="0">
              <a:solidFill>
                <a:srgbClr val="00B0F0"/>
              </a:solidFill>
              <a:latin typeface="Helvetica" pitchFamily="2" charset="0"/>
            </a:endParaRPr>
          </a:p>
          <a:p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452" y="5416731"/>
            <a:ext cx="1520166" cy="9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60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DD_x002f_NFM_x0020_category xmlns="cc7ce8ca-8f52-44ec-9496-3c41d0f5ad18"/>
    <TaxKeywordTaxHTField xmlns="cc7ce8ca-8f52-44ec-9496-3c41d0f5ad18">
      <Terms xmlns="http://schemas.microsoft.com/office/infopath/2007/PartnerControls"/>
    </TaxKeywordTaxHTField>
    <TaxCatchAll xmlns="cc7ce8ca-8f52-44ec-9496-3c41d0f5ad18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82C08FD3D0614AAB94B75C024070A7" ma:contentTypeVersion="22" ma:contentTypeDescription="Create a new document." ma:contentTypeScope="" ma:versionID="16c349d20a2299cb64816ec42bb9ca88">
  <xsd:schema xmlns:xsd="http://www.w3.org/2001/XMLSchema" xmlns:xs="http://www.w3.org/2001/XMLSchema" xmlns:p="http://schemas.microsoft.com/office/2006/metadata/properties" xmlns:ns2="82302deb-32b0-442b-bedc-ba64a9aa8ccd" xmlns:ns3="cc7ce8ca-8f52-44ec-9496-3c41d0f5ad18" targetNamespace="http://schemas.microsoft.com/office/2006/metadata/properties" ma:root="true" ma:fieldsID="ceb93eb58258cbc447e68eff85a8dc55" ns2:_="" ns3:_="">
    <xsd:import namespace="82302deb-32b0-442b-bedc-ba64a9aa8ccd"/>
    <xsd:import namespace="cc7ce8ca-8f52-44ec-9496-3c41d0f5ad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REDD_x002f_NFM_x0020_category" minOccurs="0"/>
                <xsd:element ref="ns3:TaxCatchAll" minOccurs="0"/>
                <xsd:element ref="ns3:TaxKeywordTaxHTField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02deb-32b0-442b-bedc-ba64a9aa8c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ce8ca-8f52-44ec-9496-3c41d0f5ad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REDD_x002f_NFM_x0020_category" ma:index="20" nillable="true" ma:displayName="REDD/NFM category" ma:list="{47579d77-2321-40b5-9ad4-2d6d6ce9c501}" ma:internalName="REDD_x002F_NFM_x0020_category" ma:showField="Title" ma:web="cc7ce8ca-8f52-44ec-9496-3c41d0f5ad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1" nillable="true" ma:displayName="Taxonomy Catch All Column" ma:hidden="true" ma:list="{dda2a781-49f9-4958-8522-b106e211dbae}" ma:internalName="TaxCatchAll" ma:showField="CatchAllData" ma:web="cc7ce8ca-8f52-44ec-9496-3c41d0f5ad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2" nillable="true" ma:taxonomy="true" ma:internalName="TaxKeywordTaxHTField" ma:taxonomyFieldName="TaxKeyword" ma:displayName="Enterprise Keywords" ma:fieldId="{23f27201-bee3-471e-b2e7-b64fd8b7ca38}" ma:taxonomyMulti="true" ma:sspId="f40eee1e-ad38-437e-be40-fc9f033adc9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F97D71-DE06-4185-AD08-70B111C02E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A64649-9841-4EE5-ACAE-E45A65733D3D}">
  <ds:schemaRefs>
    <ds:schemaRef ds:uri="http://purl.org/dc/dcmitype/"/>
    <ds:schemaRef ds:uri="http://schemas.microsoft.com/office/infopath/2007/PartnerControls"/>
    <ds:schemaRef ds:uri="82302deb-32b0-442b-bedc-ba64a9aa8cc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cc7ce8ca-8f52-44ec-9496-3c41d0f5ad18"/>
  </ds:schemaRefs>
</ds:datastoreItem>
</file>

<file path=customXml/itemProps3.xml><?xml version="1.0" encoding="utf-8"?>
<ds:datastoreItem xmlns:ds="http://schemas.openxmlformats.org/officeDocument/2006/customXml" ds:itemID="{FEAA62C1-CF5A-421C-B10E-8B14E573FA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302deb-32b0-442b-bedc-ba64a9aa8ccd"/>
    <ds:schemaRef ds:uri="cc7ce8ca-8f52-44ec-9496-3c41d0f5ad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5534</TotalTime>
  <Words>620</Words>
  <Application>Microsoft Macintosh PowerPoint</Application>
  <PresentationFormat>Widescreen</PresentationFormat>
  <Paragraphs>47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Viola Kup</dc:creator>
  <cp:lastModifiedBy>Elizabeth Eggerts</cp:lastModifiedBy>
  <cp:revision>41</cp:revision>
  <dcterms:created xsi:type="dcterms:W3CDTF">2019-06-26T14:39:32Z</dcterms:created>
  <dcterms:modified xsi:type="dcterms:W3CDTF">2021-08-19T09:47:00Z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0x0101003082C08FD3D0614AAB94B75C024070A7</vt:lpwstr>
  </property>
  <property fmtid="{D5CDD505-2E9C-101B-9397-08002B2CF9AE}" pid="3" name="Order">
    <vt:r8>100</vt:r8>
  </property>
  <property fmtid="{D5CDD505-2E9C-101B-9397-08002B2CF9AE}" pid="4" name="TaxKeyword">
    <vt:lpwstr/>
  </property>
</Properties>
</file>