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27" r:id="rId2"/>
    <p:sldMasterId id="2147483728" r:id="rId3"/>
    <p:sldMasterId id="2147483729" r:id="rId4"/>
    <p:sldMasterId id="2147483730" r:id="rId5"/>
  </p:sldMasterIdLst>
  <p:notesMasterIdLst>
    <p:notesMasterId r:id="rId21"/>
  </p:notesMasterIdLst>
  <p:handoutMasterIdLst>
    <p:handoutMasterId r:id="rId22"/>
  </p:handoutMasterIdLst>
  <p:sldIdLst>
    <p:sldId id="361" r:id="rId6"/>
    <p:sldId id="365" r:id="rId7"/>
    <p:sldId id="380" r:id="rId8"/>
    <p:sldId id="367" r:id="rId9"/>
    <p:sldId id="368" r:id="rId10"/>
    <p:sldId id="369" r:id="rId11"/>
    <p:sldId id="382" r:id="rId12"/>
    <p:sldId id="370" r:id="rId13"/>
    <p:sldId id="386" r:id="rId14"/>
    <p:sldId id="385" r:id="rId15"/>
    <p:sldId id="371" r:id="rId16"/>
    <p:sldId id="372" r:id="rId17"/>
    <p:sldId id="373" r:id="rId18"/>
    <p:sldId id="374" r:id="rId19"/>
    <p:sldId id="384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819A"/>
    <a:srgbClr val="333399"/>
    <a:srgbClr val="FF5050"/>
    <a:srgbClr val="777777"/>
    <a:srgbClr val="FF9999"/>
    <a:srgbClr val="0066FF"/>
    <a:srgbClr val="CCFF33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93" autoAdjust="0"/>
    <p:restoredTop sz="71304" autoAdjust="0"/>
  </p:normalViewPr>
  <p:slideViewPr>
    <p:cSldViewPr snapToGrid="0">
      <p:cViewPr>
        <p:scale>
          <a:sx n="68" d="100"/>
          <a:sy n="68" d="100"/>
        </p:scale>
        <p:origin x="-119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2604CDC0-65DB-4927-BC08-23CA055AD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B95B7740-A00B-4037-A17B-1504017DB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marL="228600" indent="-228600" eaLnBrk="1" hangingPunct="1">
              <a:lnSpc>
                <a:spcPct val="90000"/>
              </a:lnSpc>
              <a:buFontTx/>
              <a:buChar char="•"/>
            </a:pPr>
            <a:r>
              <a:rPr lang="sv-SE" sz="1100" b="1" smtClean="0"/>
              <a:t>What is the UN-REDD Programme?</a:t>
            </a:r>
          </a:p>
          <a:p>
            <a:pPr marL="228600" indent="-228600" eaLnBrk="1" hangingPunct="1">
              <a:lnSpc>
                <a:spcPct val="90000"/>
              </a:lnSpc>
              <a:buFontTx/>
              <a:buChar char="•"/>
            </a:pPr>
            <a:endParaRPr lang="en-US" sz="1100" b="1" smtClean="0"/>
          </a:p>
          <a:p>
            <a:pPr marL="228600" indent="-228600" eaLnBrk="1" hangingPunct="1">
              <a:lnSpc>
                <a:spcPct val="90000"/>
              </a:lnSpc>
              <a:buFontTx/>
              <a:buChar char="•"/>
            </a:pPr>
            <a:r>
              <a:rPr lang="en-US" sz="1100" b="1" smtClean="0"/>
              <a:t>Joint / Collaborative Programme: </a:t>
            </a:r>
            <a:r>
              <a:rPr lang="en-US" sz="1100" smtClean="0"/>
              <a:t>The UN-REDD Programme builds on the expertise of FAO, UNDP and UNEP</a:t>
            </a:r>
          </a:p>
          <a:p>
            <a:pPr marL="228600" indent="-228600" eaLnBrk="1" hangingPunct="1">
              <a:lnSpc>
                <a:spcPct val="90000"/>
              </a:lnSpc>
              <a:buFontTx/>
              <a:buChar char="•"/>
            </a:pPr>
            <a:r>
              <a:rPr lang="en-US" sz="1100" smtClean="0"/>
              <a:t>Agreed delivery platform mandated by governing bodies of UN-REDD, FCPF, FIP</a:t>
            </a:r>
          </a:p>
          <a:p>
            <a:pPr marL="228600" indent="-228600" eaLnBrk="1" hangingPunct="1">
              <a:lnSpc>
                <a:spcPct val="90000"/>
              </a:lnSpc>
            </a:pPr>
            <a:endParaRPr lang="en-US" sz="11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5B7740-A00B-4037-A17B-1504017DB84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eaLnBrk="1" hangingPunct="1"/>
            <a:r>
              <a:rPr lang="en-US" dirty="0" smtClean="0">
                <a:solidFill>
                  <a:srgbClr val="0D0D0D"/>
                </a:solidFill>
              </a:rPr>
              <a:t>Involvement of forest-dependent communities and Indigenous People &amp; </a:t>
            </a:r>
            <a:r>
              <a:rPr lang="en-US" dirty="0" smtClean="0"/>
              <a:t>Civil Society is </a:t>
            </a:r>
            <a:r>
              <a:rPr lang="en-US" dirty="0" smtClean="0">
                <a:solidFill>
                  <a:srgbClr val="0D0D0D"/>
                </a:solidFill>
              </a:rPr>
              <a:t>fundamental in the work of UN-REDD</a:t>
            </a:r>
          </a:p>
          <a:p>
            <a:pPr eaLnBrk="1" hangingPunct="1"/>
            <a:endParaRPr lang="en-US" dirty="0" smtClean="0">
              <a:solidFill>
                <a:srgbClr val="0D0D0D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0D0D0D"/>
                </a:solidFill>
              </a:rPr>
              <a:t>Focus on:</a:t>
            </a:r>
          </a:p>
          <a:p>
            <a:pPr eaLnBrk="1" hangingPunct="1">
              <a:buFontTx/>
              <a:buChar char="-"/>
            </a:pPr>
            <a:r>
              <a:rPr lang="en-US" dirty="0" smtClean="0">
                <a:solidFill>
                  <a:srgbClr val="0D0D0D"/>
                </a:solidFill>
              </a:rPr>
              <a:t>Strong stakeholder engagement at local, national and even global levels</a:t>
            </a:r>
          </a:p>
          <a:p>
            <a:pPr eaLnBrk="1" hangingPunct="1">
              <a:buFontTx/>
              <a:buChar char="-"/>
            </a:pPr>
            <a:r>
              <a:rPr lang="en-US" dirty="0" smtClean="0">
                <a:solidFill>
                  <a:srgbClr val="0D0D0D"/>
                </a:solidFill>
              </a:rPr>
              <a:t>Implementation of UN Declaration on the Rights of Indigenous Peoples (UNDRIP) and Free, Prior and Informed Consent (FPIC)</a:t>
            </a:r>
          </a:p>
          <a:p>
            <a:pPr eaLnBrk="1" hangingPunct="1">
              <a:buFontTx/>
              <a:buChar char="-"/>
            </a:pPr>
            <a:r>
              <a:rPr lang="en-US" dirty="0" smtClean="0">
                <a:solidFill>
                  <a:srgbClr val="0D0D0D"/>
                </a:solidFill>
              </a:rPr>
              <a:t>Developing and implementing common standards and guidelines in IP and local community engagement with World Bank</a:t>
            </a:r>
          </a:p>
          <a:p>
            <a:pPr eaLnBrk="1" hangingPunct="1">
              <a:buFontTx/>
              <a:buChar char="-"/>
            </a:pPr>
            <a:endParaRPr lang="en-US" dirty="0" smtClean="0">
              <a:solidFill>
                <a:srgbClr val="0D0D0D"/>
              </a:solidFill>
            </a:endParaRPr>
          </a:p>
          <a:p>
            <a:pPr eaLnBrk="1" hangingPunct="1"/>
            <a:endParaRPr lang="en-US" dirty="0" smtClean="0">
              <a:solidFill>
                <a:srgbClr val="0D0D0D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lIns="91440" tIns="45720" rIns="91440" bIns="45720"/>
          <a:lstStyle/>
          <a:p>
            <a:pPr eaLnBrk="1" hangingPunct="1">
              <a:lnSpc>
                <a:spcPct val="8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eaLnBrk="1" hangingPunct="1"/>
            <a:r>
              <a:rPr lang="en-CA" smtClean="0"/>
              <a:t>Forests provide in addition to their carbon storage a number social and ecological service and products such as biodiversity, timber, non-timber forest products including food, fibre, soil protection, climate and water regulation. Decisions made in the design and implementation of REDD+ will influence the supply of multiple benefits from forests. The UN-REDD Programme has during 2009 undertaken a number of activities to support countries in order to maximize the accumulation of socio-economic and ecological co-benefits forests provide through REDD+. </a:t>
            </a:r>
            <a:endParaRPr lang="en-US" smtClean="0"/>
          </a:p>
          <a:p>
            <a:pPr eaLnBrk="1" hangingPunct="1"/>
            <a:endParaRPr lang="sv-SE" smtClean="0"/>
          </a:p>
          <a:p>
            <a:pPr eaLnBrk="1" hangingPunct="1"/>
            <a:r>
              <a:rPr lang="sv-SE" smtClean="0"/>
              <a:t>UNEP and especially WCMC under UNEP leads the work on co-benefits in the UN-REDD Programme. </a:t>
            </a: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5B7740-A00B-4037-A17B-1504017DB84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‘Development perspective’ also refers to fact that UN-REDD builds on country development programs … UN Development Assistance Framework (UNDAF), etc.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43CC3D-B1CB-4194-9F4C-A23E934C90C8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eaLnBrk="1" hangingPunct="1"/>
            <a:r>
              <a:rPr lang="en-GB" dirty="0" smtClean="0"/>
              <a:t>Norway 52 million contributed +30 Million pledged during the UN-REDD Policy Board last month</a:t>
            </a:r>
          </a:p>
          <a:p>
            <a:pPr eaLnBrk="1" hangingPunct="1"/>
            <a:r>
              <a:rPr lang="en-GB" dirty="0" smtClean="0"/>
              <a:t>Spain 22 million pledged</a:t>
            </a:r>
          </a:p>
          <a:p>
            <a:pPr eaLnBrk="1" hangingPunct="1"/>
            <a:r>
              <a:rPr lang="en-GB" dirty="0" smtClean="0"/>
              <a:t>Denmark 2 million contributed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US" b="1" dirty="0" smtClean="0"/>
              <a:t>Policy Board  - the Governing Body</a:t>
            </a:r>
          </a:p>
          <a:p>
            <a:pPr lvl="1" eaLnBrk="1" hangingPunct="1"/>
            <a:endParaRPr lang="en-US" dirty="0" smtClean="0"/>
          </a:p>
          <a:p>
            <a:pPr lvl="1" eaLnBrk="1" hangingPunct="1">
              <a:buFontTx/>
              <a:buChar char="•"/>
            </a:pPr>
            <a:r>
              <a:rPr lang="en-US" dirty="0" smtClean="0"/>
              <a:t>UN-REDD Programme countries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Donors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Civil Society, UN Permanent Forum on Indigenous Issues,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FAO, UNDP, and UNEP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Observers –UNFCCC Secretariat, FCPF, GEF Secretariat, and regional representatives of Indigenous Peoples 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eaLnBrk="1" hangingPunct="1">
              <a:lnSpc>
                <a:spcPct val="80000"/>
              </a:lnSpc>
            </a:pPr>
            <a:r>
              <a:rPr lang="en-US" sz="1100" dirty="0" smtClean="0"/>
              <a:t>Initially 9 pilot countries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100" dirty="0" smtClean="0"/>
              <a:t>	Africa: DRC, Tanzania and Zambia;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100" dirty="0" smtClean="0"/>
              <a:t>	Latin America: Bolivia, Panama, Paraguay;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100" dirty="0" smtClean="0"/>
              <a:t>	Asia-Pacific: Indonesia, PNG and Viet Nam</a:t>
            </a:r>
          </a:p>
          <a:p>
            <a:pPr lvl="1" eaLnBrk="1" hangingPunct="1">
              <a:lnSpc>
                <a:spcPct val="80000"/>
              </a:lnSpc>
            </a:pP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en-US" sz="1100" dirty="0" smtClean="0"/>
              <a:t>5 new countries join UN-REDD Programme and were granted observer status in November 2009</a:t>
            </a:r>
          </a:p>
          <a:p>
            <a:pPr eaLnBrk="1" hangingPunct="1">
              <a:lnSpc>
                <a:spcPct val="80000"/>
              </a:lnSpc>
            </a:pPr>
            <a:r>
              <a:rPr lang="en-US" sz="1100" dirty="0" smtClean="0"/>
              <a:t>	Argentina, Cambodia, Ecuador, Nepal and Sri Lanka</a:t>
            </a:r>
          </a:p>
          <a:p>
            <a:pPr eaLnBrk="1" hangingPunct="1">
              <a:lnSpc>
                <a:spcPct val="80000"/>
              </a:lnSpc>
            </a:pP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r>
              <a:rPr lang="sv-SE" sz="1100" dirty="0" smtClean="0"/>
              <a:t>8 further countries have been granted observer status in February 2010</a:t>
            </a:r>
          </a:p>
          <a:p>
            <a:pPr eaLnBrk="1" hangingPunct="1">
              <a:lnSpc>
                <a:spcPct val="80000"/>
              </a:lnSpc>
            </a:pPr>
            <a:r>
              <a:rPr lang="en-GB" sz="1100" dirty="0" smtClean="0"/>
              <a:t>	 Mexico, Costa Rica, Solomon Islands, Republic of Congo, Kenya, Nigeria, Sudan and the Philippines</a:t>
            </a:r>
            <a:endParaRPr lang="en-US" sz="1100" dirty="0" smtClean="0"/>
          </a:p>
          <a:p>
            <a:pPr eaLnBrk="1" hangingPunct="1">
              <a:lnSpc>
                <a:spcPct val="80000"/>
              </a:lnSpc>
            </a:pPr>
            <a:endParaRPr lang="en-US" sz="1100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eaLnBrk="1" hangingPunct="1">
              <a:lnSpc>
                <a:spcPct val="80000"/>
              </a:lnSpc>
            </a:pPr>
            <a:r>
              <a:rPr lang="sv-SE" sz="1000" dirty="0" smtClean="0"/>
              <a:t>In terms of actual programming, UN-REDD is the biggest multilateral REDD+ readiness initiative</a:t>
            </a:r>
          </a:p>
          <a:p>
            <a:pPr eaLnBrk="1" hangingPunct="1">
              <a:lnSpc>
                <a:spcPct val="80000"/>
              </a:lnSpc>
            </a:pPr>
            <a:endParaRPr lang="sv-SE" sz="700" dirty="0" smtClean="0"/>
          </a:p>
          <a:p>
            <a:pPr eaLnBrk="1" hangingPunct="1">
              <a:lnSpc>
                <a:spcPct val="80000"/>
              </a:lnSpc>
            </a:pPr>
            <a:r>
              <a:rPr lang="sv-SE" sz="1000" dirty="0" smtClean="0"/>
              <a:t>Funds allocated to 8 countries = 42,6 million $</a:t>
            </a:r>
          </a:p>
          <a:p>
            <a:pPr eaLnBrk="1" hangingPunct="1">
              <a:lnSpc>
                <a:spcPct val="80000"/>
              </a:lnSpc>
            </a:pPr>
            <a:endParaRPr lang="sv-SE" sz="700" dirty="0" smtClean="0"/>
          </a:p>
          <a:p>
            <a:pPr eaLnBrk="1" hangingPunct="1">
              <a:lnSpc>
                <a:spcPct val="80000"/>
              </a:lnSpc>
            </a:pPr>
            <a:r>
              <a:rPr lang="sv-SE" sz="1000" dirty="0" smtClean="0"/>
              <a:t>Of these 4 countries are already implementing their UN-REDD National Programme (DRC, Indonesia, Tanzania and Vietnam)</a:t>
            </a:r>
          </a:p>
          <a:p>
            <a:pPr eaLnBrk="1" hangingPunct="1">
              <a:lnSpc>
                <a:spcPct val="80000"/>
              </a:lnSpc>
            </a:pPr>
            <a:endParaRPr lang="sv-SE" sz="700" dirty="0" smtClean="0"/>
          </a:p>
          <a:p>
            <a:pPr eaLnBrk="1" hangingPunct="1">
              <a:lnSpc>
                <a:spcPct val="80000"/>
              </a:lnSpc>
            </a:pPr>
            <a:r>
              <a:rPr lang="sv-SE" sz="1000" dirty="0" smtClean="0"/>
              <a:t>Global activities =  3 tranches approved: $9.6 million + $3.8 million + $8.7 million</a:t>
            </a:r>
          </a:p>
          <a:p>
            <a:pPr eaLnBrk="1" hangingPunct="1">
              <a:lnSpc>
                <a:spcPct val="80000"/>
              </a:lnSpc>
            </a:pPr>
            <a:endParaRPr lang="sv-SE" sz="1000" dirty="0" smtClean="0"/>
          </a:p>
          <a:p>
            <a:pPr eaLnBrk="1" hangingPunct="1">
              <a:lnSpc>
                <a:spcPct val="80000"/>
              </a:lnSpc>
            </a:pPr>
            <a:r>
              <a:rPr lang="sv-SE" sz="1000" dirty="0" smtClean="0"/>
              <a:t>Including Secretariat costs ...</a:t>
            </a:r>
          </a:p>
          <a:p>
            <a:pPr eaLnBrk="1" hangingPunct="1">
              <a:lnSpc>
                <a:spcPct val="80000"/>
              </a:lnSpc>
            </a:pPr>
            <a:endParaRPr lang="sv-SE" sz="1000" dirty="0" smtClean="0"/>
          </a:p>
          <a:p>
            <a:pPr eaLnBrk="1" hangingPunct="1">
              <a:lnSpc>
                <a:spcPct val="80000"/>
              </a:lnSpc>
            </a:pPr>
            <a:r>
              <a:rPr lang="sv-SE" sz="1000" dirty="0" smtClean="0"/>
              <a:t>In addition ... Tier 2 ... Tanzania (Norway) and Zambia and Vietnam ... FAO Tier 2</a:t>
            </a:r>
          </a:p>
          <a:p>
            <a:pPr eaLnBrk="1" hangingPunct="1">
              <a:lnSpc>
                <a:spcPct val="80000"/>
              </a:lnSpc>
            </a:pPr>
            <a:r>
              <a:rPr lang="sv-SE" sz="1000" dirty="0" smtClean="0"/>
              <a:t>DRC ... Coordinating different sources of funding</a:t>
            </a:r>
          </a:p>
          <a:p>
            <a:pPr eaLnBrk="1" hangingPunct="1">
              <a:lnSpc>
                <a:spcPct val="80000"/>
              </a:lnSpc>
            </a:pPr>
            <a:r>
              <a:rPr lang="sv-SE" sz="1000" dirty="0" smtClean="0"/>
              <a:t>A&amp;P: Cambodia </a:t>
            </a:r>
          </a:p>
          <a:p>
            <a:pPr eaLnBrk="1" hangingPunct="1">
              <a:lnSpc>
                <a:spcPct val="80000"/>
              </a:lnSpc>
            </a:pPr>
            <a:r>
              <a:rPr lang="sv-SE" sz="1000" dirty="0" smtClean="0"/>
              <a:t>Japan co-financing for cooperation ...</a:t>
            </a:r>
          </a:p>
          <a:p>
            <a:pPr eaLnBrk="1" hangingPunct="1">
              <a:lnSpc>
                <a:spcPct val="80000"/>
              </a:lnSpc>
            </a:pPr>
            <a:endParaRPr lang="sv-SE" sz="1000" dirty="0" smtClean="0"/>
          </a:p>
          <a:p>
            <a:pPr eaLnBrk="1" hangingPunct="1">
              <a:lnSpc>
                <a:spcPct val="80000"/>
              </a:lnSpc>
            </a:pPr>
            <a:r>
              <a:rPr lang="sv-SE" sz="1000" dirty="0" smtClean="0"/>
              <a:t>Global Activiites ... To be described in next slides ...</a:t>
            </a:r>
          </a:p>
          <a:p>
            <a:pPr eaLnBrk="1" hangingPunct="1">
              <a:lnSpc>
                <a:spcPct val="80000"/>
              </a:lnSpc>
            </a:pPr>
            <a:r>
              <a:rPr lang="sv-SE" sz="1000" dirty="0" smtClean="0"/>
              <a:t>Global activities in support of national programs ... E.g. South South collaboration ... And technical advice from agencies, etc.</a:t>
            </a:r>
          </a:p>
          <a:p>
            <a:pPr eaLnBrk="1" hangingPunct="1">
              <a:lnSpc>
                <a:spcPct val="80000"/>
              </a:lnSpc>
            </a:pPr>
            <a:endParaRPr lang="en-US" sz="100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HACT: </a:t>
            </a:r>
            <a:r>
              <a:rPr lang="en-US" sz="1300" dirty="0" smtClean="0">
                <a:latin typeface="+mn-lt"/>
              </a:rPr>
              <a:t>the UN Development Group’s Harmonized Approach to Cash Transfers (HACT) 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Before being submitted to the Secretariat, the draft NJP must be validated in-country as part of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ongoing consultative process. It is an initial step to ensure government ownership of the NJP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civil society engagement. It requires consultation among the following: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• The UN Resident Coordinator (or designate)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• National Government counterpart (or designate)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• Civil Society/Indigenous Peoples representative(s)2.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Evidence of the consultation should be appropriately documented (i.e. signed minutes of meeting(s)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– referred to as “validation meeting(s)”).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Where a National REDD Steering Committee or equivalent mechanism has been established, it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should be used for the validation purpose.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Wherever possible, existing appropriate coordination mechanisms are encouraged to be used –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provided they meet the requirements set out above.</a:t>
            </a:r>
          </a:p>
          <a:p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 this context the representative(s) will be determined in one of the following ways:</a:t>
            </a:r>
          </a:p>
          <a:p>
            <a:r>
              <a:rPr lang="en-US" sz="12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 Self-determined representative(s) meeting the following requirements: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• Selected through a participatory, consultative process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• Having national coverage or networks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• Previous experience working with the Government and UN system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• Demonstrated experience serving as a representative, receiving input from, consulting with,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providing feedback to, a wide scope of civil society/Indigenous Peoples organizations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ii. Representative(s) who participated in a UN-REDD Programme scoping and/or formulation mission 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sit(s) on a UN-REDD Programme consultative body established as a result of the mission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iii. Individual(s) recognized as legitimate representative(s) of a national network of civil society and/or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Indigenous Peoples organizations (e.g. the GEF Small Grants National Steering Committee or National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Forest Programme Steering Committee)</a:t>
            </a:r>
            <a:endParaRPr lang="sv-S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eaLnBrk="1" hangingPunct="1"/>
            <a:endParaRPr lang="sv-S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40" tIns="45720" rIns="91440" bIns="45720"/>
          <a:lstStyle/>
          <a:p>
            <a:pPr eaLnBrk="1" hangingPunct="1"/>
            <a:endParaRPr 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-redd.org/" TargetMode="External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hyperlink" Target="mailto:un-redd@un-redd.org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29413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57213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8127F-CB8C-4C85-AF42-8672D397A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B85AD-2C61-4501-94BF-746E3A1E4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C8062-1AEC-4C8A-B262-13BE0EBAD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09750"/>
            <a:ext cx="4038600" cy="431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809750"/>
            <a:ext cx="4038600" cy="431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E970E-8E12-4D8F-8BBC-667AD7B45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084F5-A2F9-4768-9F28-97E5B9E53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6D5E5-A20D-49E5-BC04-4B0841AC4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CE1DC-E16B-43A4-85E9-4FFDCDA36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A9FB1-4023-436B-A7EE-7B8103000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6CB94-6098-4861-BB62-B0D28B021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05C55-C82F-4EE1-8A5F-CEAB38D28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69D23-70B2-402E-91BF-15D6E5C6D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242EE-7DB3-4EA6-8FB8-22668DAFB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CA33D-CAE6-4B85-A08D-F778C936F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22652-5332-4564-8E06-F488BAE1E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09750"/>
            <a:ext cx="4038600" cy="431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809750"/>
            <a:ext cx="4038600" cy="431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173C4-882B-4A9A-9D97-BE5FCF493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F4CDB-BDF8-483F-A41F-DBCF7E3B1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7D103-D642-47E4-B7BF-4DFB9C098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C98A-6CBC-4C96-9AE3-B49FC095A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86251-7FA4-40F5-866F-3622C31A3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AA47A-0E7D-46A9-9CB3-CFA6F1969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D2265-DA75-47AB-8B6B-DF4F79483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8EF00-C936-4B1C-BFAC-2D184EDC1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9988" y="228600"/>
            <a:ext cx="6083300" cy="1395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809750"/>
            <a:ext cx="8229600" cy="431641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0AB22-4C14-4E53-ABC0-6F978CD21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4BBE6-9D48-40D2-8019-363AE1E39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609A3-64D5-4245-8044-425B4E17F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09424-C00C-4A4F-B67D-2DF0462B2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09750"/>
            <a:ext cx="4038600" cy="431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809750"/>
            <a:ext cx="4038600" cy="431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4E44B-1C44-4A1F-9A92-B54AD7F6D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66EAB-F3DB-4A16-B321-83B340F5D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42938" y="1785938"/>
            <a:ext cx="3944937" cy="4340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40275" y="1785938"/>
            <a:ext cx="3946525" cy="4340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7A308-E548-4D2D-8510-73C862219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A08F5-45DC-4E69-B1BF-595B44ED3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621C5-B1D7-4BE6-AD9D-EC4E3BF4C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8A41E-B8E5-43E6-9196-4C7B44032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DA93B-C7FC-4E10-BAF1-EDE65EFA0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7AEF3-F911-4BE4-BD2F-54E2E08BE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8FD86-AE79-4A63-BA3D-9FE52E994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6E207-E4A7-4036-B6DD-317394531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60888-920A-476A-B547-FDA0FB491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09750"/>
            <a:ext cx="4038600" cy="431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809750"/>
            <a:ext cx="4038600" cy="4316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EF6EA-EEF5-4895-BB31-31CA971D7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43FC2-5C2E-4884-AE89-5F4170A5E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C5F5A-0090-4427-99F3-6CD6AF374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7C39-7CD6-4E9B-B7F1-280438F05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BB221-CFBA-4904-BEF2-D9FF0DA4D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AAE0B-007A-430A-9B48-B7444EE4B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AF108-6CD6-406F-9DEC-332DE9BE7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228600"/>
            <a:ext cx="205740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01980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DF9A6-A0D5-414F-B3AE-680EB33C7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0650" y="1784350"/>
            <a:ext cx="8907463" cy="5002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2428875" y="71438"/>
            <a:ext cx="6583363" cy="164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6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85720" y="1857364"/>
            <a:ext cx="8715436" cy="464347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445745" y="132201"/>
            <a:ext cx="6544019" cy="153134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V="1">
            <a:off x="142875" y="142875"/>
            <a:ext cx="8858250" cy="657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 </a:t>
            </a:r>
            <a:endParaRPr lang="fr-FR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ea typeface="Calibri" pitchFamily="34" charset="0"/>
                <a:cs typeface="Times New Roman" pitchFamily="18" charset="0"/>
              </a:rPr>
              <a:t>    </a:t>
            </a:r>
            <a:endParaRPr lang="fr-FR"/>
          </a:p>
        </p:txBody>
      </p:sp>
      <p:sp>
        <p:nvSpPr>
          <p:cNvPr id="6" name="Freeform 5"/>
          <p:cNvSpPr/>
          <p:nvPr userDrawn="1"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7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5864225"/>
            <a:ext cx="2039937" cy="87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4179888" y="3871913"/>
            <a:ext cx="401478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>
              <a:defRPr sz="4400" b="1" cap="none" baseline="0"/>
            </a:lvl1pPr>
          </a:lstStyle>
          <a:p>
            <a:pPr eaLnBrk="0" hangingPunct="0">
              <a:defRPr/>
            </a:pPr>
            <a:r>
              <a:rPr lang="en-US" sz="2400" dirty="0" err="1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Visite</a:t>
            </a: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	</a:t>
            </a:r>
            <a:r>
              <a:rPr lang="en-US" sz="2400" dirty="0" smtClean="0">
                <a:solidFill>
                  <a:srgbClr val="0099CC"/>
                </a:solidFill>
                <a:latin typeface="Franklin Gothic Book" pitchFamily="34" charset="0"/>
                <a:ea typeface="+mj-ea"/>
                <a:cs typeface="+mj-cs"/>
                <a:hlinkClick r:id="rId3"/>
              </a:rPr>
              <a:t>www.un-redd.org</a:t>
            </a:r>
            <a:endParaRPr lang="en-US" sz="2400" dirty="0" smtClean="0">
              <a:solidFill>
                <a:srgbClr val="0099CC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Email	</a:t>
            </a: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  <a:hlinkClick r:id="rId4"/>
              </a:rPr>
              <a:t>un-redd@un-redd.org</a:t>
            </a:r>
            <a:endParaRPr lang="en-US" sz="2400" dirty="0" smtClean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endParaRPr lang="en-US" sz="2400" dirty="0" smtClean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  <a:p>
            <a:pPr eaLnBrk="0" hangingPunct="0">
              <a:defRPr/>
            </a:pPr>
            <a:r>
              <a:rPr lang="en-US" sz="240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 </a:t>
            </a:r>
            <a:endParaRPr lang="en-GB" sz="2400" dirty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558800" y="2767013"/>
            <a:ext cx="7403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Gracias</a:t>
            </a:r>
            <a:r>
              <a:rPr lang="en-US" sz="4000" b="1" baseline="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 y </a:t>
            </a:r>
            <a:r>
              <a:rPr lang="en-US" sz="4000" b="1" baseline="0" dirty="0" err="1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para</a:t>
            </a:r>
            <a:r>
              <a:rPr lang="en-US" sz="4000" b="1" baseline="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 </a:t>
            </a:r>
            <a:r>
              <a:rPr lang="en-US" sz="4000" b="1" baseline="0" dirty="0" err="1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más</a:t>
            </a:r>
            <a:r>
              <a:rPr lang="en-US" sz="4000" b="1" baseline="0" dirty="0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 </a:t>
            </a:r>
            <a:r>
              <a:rPr lang="en-US" sz="4000" b="1" baseline="0" dirty="0" err="1" smtClean="0">
                <a:solidFill>
                  <a:srgbClr val="595959"/>
                </a:solidFill>
                <a:latin typeface="Franklin Gothic Book" pitchFamily="34" charset="0"/>
                <a:ea typeface="+mj-ea"/>
                <a:cs typeface="+mj-cs"/>
              </a:rPr>
              <a:t>información</a:t>
            </a:r>
            <a:endParaRPr lang="en-GB" sz="4000" b="1" dirty="0">
              <a:solidFill>
                <a:srgbClr val="595959"/>
              </a:solidFill>
              <a:latin typeface="Franklin Gothic Boo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6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Isabelle\Desktop\UNEP\UN-REDD Programme Communication Strategy\Logos\Low Res Logos\FAO,UNEP and UNDP logos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650038" y="5741988"/>
            <a:ext cx="204311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337050" y="660400"/>
            <a:ext cx="469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latin typeface="Arial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lang="fr-FR">
              <a:latin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365625" y="1127125"/>
            <a:ext cx="412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fr-FR" sz="1600"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lang="fr-FR">
              <a:latin typeface="Arial" pitchFamily="34" charset="0"/>
            </a:endParaRPr>
          </a:p>
        </p:txBody>
      </p:sp>
      <p:sp>
        <p:nvSpPr>
          <p:cNvPr id="9" name="Freeform 8"/>
          <p:cNvSpPr/>
          <p:nvPr userDrawn="1"/>
        </p:nvSpPr>
        <p:spPr>
          <a:xfrm flipH="1">
            <a:off x="569913" y="3482975"/>
            <a:ext cx="7718425" cy="293688"/>
          </a:xfrm>
          <a:custGeom>
            <a:avLst/>
            <a:gdLst>
              <a:gd name="connsiteX0" fmla="*/ 0 w 4781550"/>
              <a:gd name="connsiteY0" fmla="*/ 0 h 352425"/>
              <a:gd name="connsiteX1" fmla="*/ 4781550 w 4781550"/>
              <a:gd name="connsiteY1" fmla="*/ 9525 h 352425"/>
              <a:gd name="connsiteX2" fmla="*/ 4781550 w 4781550"/>
              <a:gd name="connsiteY2" fmla="*/ 352425 h 352425"/>
              <a:gd name="connsiteX3" fmla="*/ 0 w 4781550"/>
              <a:gd name="connsiteY3" fmla="*/ 0 h 35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550" h="352425">
                <a:moveTo>
                  <a:pt x="0" y="0"/>
                </a:moveTo>
                <a:lnTo>
                  <a:pt x="4781550" y="9525"/>
                </a:lnTo>
                <a:lnTo>
                  <a:pt x="4781550" y="352425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031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450850" y="339725"/>
            <a:ext cx="23606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557213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2938" y="1785938"/>
            <a:ext cx="8043862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0" r:id="rId2"/>
    <p:sldLayoutId id="2147483739" r:id="rId3"/>
    <p:sldLayoutId id="2147483738" r:id="rId4"/>
    <p:sldLayoutId id="2147483737" r:id="rId5"/>
    <p:sldLayoutId id="2147483736" r:id="rId6"/>
    <p:sldLayoutId id="2147483735" r:id="rId7"/>
    <p:sldLayoutId id="2147483734" r:id="rId8"/>
    <p:sldLayoutId id="2147483733" r:id="rId9"/>
    <p:sldLayoutId id="2147483732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Franklin Gothic Boo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–"/>
        <a:defRPr sz="2000">
          <a:solidFill>
            <a:srgbClr val="59595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>
          <a:solidFill>
            <a:srgbClr val="7F7F7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408863" y="6022975"/>
            <a:ext cx="15573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9988" y="228600"/>
            <a:ext cx="60833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09750"/>
            <a:ext cx="82296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6CCD274-CC17-47C9-B397-7C6462A67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2" descr="F:\low res images\10055131-Venezuela-Lineair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38113" y="133350"/>
            <a:ext cx="2187575" cy="1519238"/>
          </a:xfrm>
          <a:prstGeom prst="rect">
            <a:avLst/>
          </a:prstGeom>
          <a:noFill/>
          <a:ln w="19050">
            <a:solidFill>
              <a:srgbClr val="C0C0C0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408863" y="6022975"/>
            <a:ext cx="15573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9988" y="228600"/>
            <a:ext cx="60833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09750"/>
            <a:ext cx="82296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A78E0B9-8FC0-4364-80B7-8CBB70842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79" name="Picture 3" descr="F:\low res images\Biodiversity---Frog.jp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30175" y="120650"/>
            <a:ext cx="2201863" cy="1524000"/>
          </a:xfrm>
          <a:prstGeom prst="rect">
            <a:avLst/>
          </a:prstGeom>
          <a:noFill/>
          <a:ln w="19050">
            <a:solidFill>
              <a:srgbClr val="C0C0C0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2" r:id="rId3"/>
    <p:sldLayoutId id="2147483761" r:id="rId4"/>
    <p:sldLayoutId id="2147483760" r:id="rId5"/>
    <p:sldLayoutId id="2147483759" r:id="rId6"/>
    <p:sldLayoutId id="2147483758" r:id="rId7"/>
    <p:sldLayoutId id="2147483757" r:id="rId8"/>
    <p:sldLayoutId id="2147483756" r:id="rId9"/>
    <p:sldLayoutId id="2147483755" r:id="rId10"/>
    <p:sldLayoutId id="2147483754" r:id="rId11"/>
    <p:sldLayoutId id="21474837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408863" y="6022975"/>
            <a:ext cx="15573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9988" y="228600"/>
            <a:ext cx="60833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09750"/>
            <a:ext cx="82296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1FE8BEE-9912-4419-AFFE-FD086AA5F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3" name="Picture 6" descr="F:\low res images\Technical-Capacity-Building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20650" y="122238"/>
            <a:ext cx="2243138" cy="1560512"/>
          </a:xfrm>
          <a:prstGeom prst="rect">
            <a:avLst/>
          </a:prstGeom>
          <a:noFill/>
          <a:ln w="19050">
            <a:solidFill>
              <a:srgbClr val="C0C0C0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4" r:id="rId2"/>
    <p:sldLayoutId id="2147483773" r:id="rId3"/>
    <p:sldLayoutId id="2147483772" r:id="rId4"/>
    <p:sldLayoutId id="2147483771" r:id="rId5"/>
    <p:sldLayoutId id="2147483770" r:id="rId6"/>
    <p:sldLayoutId id="2147483769" r:id="rId7"/>
    <p:sldLayoutId id="2147483768" r:id="rId8"/>
    <p:sldLayoutId id="2147483767" r:id="rId9"/>
    <p:sldLayoutId id="2147483766" r:id="rId10"/>
    <p:sldLayoutId id="21474837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C:\Documents and Settings\Isabelle\Desktop\UNEP\UN-REDD Programme Communication Strategy\Logos\Low Res Logos\UN-REDD logo.jp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408863" y="6022975"/>
            <a:ext cx="15573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9988" y="228600"/>
            <a:ext cx="60833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09750"/>
            <a:ext cx="82296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0005BB5-931C-4810-A0C7-FC0D78F55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127" name="Picture 12" descr="C:\Documents and Settings\Isabelle\Desktop\UNEP\UN-REDD Programme Communication Strategy\UNEP Pictures\High Resolution Images\Low Res iStock_copy.JP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92075" y="76200"/>
            <a:ext cx="2286000" cy="1647825"/>
          </a:xfrm>
          <a:prstGeom prst="rect">
            <a:avLst/>
          </a:prstGeom>
          <a:noFill/>
          <a:ln w="19050">
            <a:solidFill>
              <a:srgbClr val="C0C0C0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5" r:id="rId2"/>
    <p:sldLayoutId id="2147483784" r:id="rId3"/>
    <p:sldLayoutId id="2147483783" r:id="rId4"/>
    <p:sldLayoutId id="2147483782" r:id="rId5"/>
    <p:sldLayoutId id="2147483781" r:id="rId6"/>
    <p:sldLayoutId id="2147483780" r:id="rId7"/>
    <p:sldLayoutId id="2147483779" r:id="rId8"/>
    <p:sldLayoutId id="2147483778" r:id="rId9"/>
    <p:sldLayoutId id="2147483777" r:id="rId10"/>
    <p:sldLayoutId id="2147483776" r:id="rId11"/>
    <p:sldLayoutId id="2147483787" r:id="rId12"/>
    <p:sldLayoutId id="21474837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BO" dirty="0" smtClean="0"/>
              <a:t>El Programa ONU-REDD 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BO" dirty="0" smtClean="0"/>
              <a:t>Quito, </a:t>
            </a:r>
            <a:r>
              <a:rPr lang="es-BO" dirty="0" smtClean="0"/>
              <a:t>20 </a:t>
            </a:r>
            <a:r>
              <a:rPr lang="es-BO" dirty="0" smtClean="0"/>
              <a:t>Julio </a:t>
            </a:r>
            <a:r>
              <a:rPr lang="es-BO" dirty="0" smtClean="0"/>
              <a:t>2010</a:t>
            </a:r>
          </a:p>
          <a:p>
            <a:pPr>
              <a:lnSpc>
                <a:spcPct val="90000"/>
              </a:lnSpc>
            </a:pPr>
            <a:endParaRPr lang="es-BO" dirty="0" smtClean="0"/>
          </a:p>
          <a:p>
            <a:pPr>
              <a:lnSpc>
                <a:spcPct val="90000"/>
              </a:lnSpc>
            </a:pPr>
            <a:r>
              <a:rPr lang="es-BO" dirty="0" smtClean="0"/>
              <a:t>Clea Paz, Secretariado ONU-REDD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4294967295"/>
          </p:nvPr>
        </p:nvSpPr>
        <p:spPr>
          <a:xfrm>
            <a:off x="285750" y="2138363"/>
            <a:ext cx="8715375" cy="4362450"/>
          </a:xfrm>
        </p:spPr>
        <p:txBody>
          <a:bodyPr/>
          <a:lstStyle/>
          <a:p>
            <a:pPr eaLnBrk="1" hangingPunct="1"/>
            <a:r>
              <a:rPr lang="es-BO" dirty="0" smtClean="0">
                <a:solidFill>
                  <a:srgbClr val="0D0D0D"/>
                </a:solidFill>
              </a:rPr>
              <a:t>MRV y Monitoreo </a:t>
            </a:r>
            <a:endParaRPr lang="es-BO" sz="1400" dirty="0" smtClean="0">
              <a:solidFill>
                <a:srgbClr val="0D0D0D"/>
              </a:solidFill>
            </a:endParaRPr>
          </a:p>
          <a:p>
            <a:pPr eaLnBrk="1" hangingPunct="1"/>
            <a:r>
              <a:rPr lang="es-BO" dirty="0" smtClean="0">
                <a:solidFill>
                  <a:srgbClr val="0D0D0D"/>
                </a:solidFill>
              </a:rPr>
              <a:t>Involucramiento de Pueblos Indígenas, Comunidades Locales y otros actores clave</a:t>
            </a:r>
          </a:p>
          <a:p>
            <a:pPr eaLnBrk="1" hangingPunct="1"/>
            <a:r>
              <a:rPr lang="es-BO" dirty="0" smtClean="0">
                <a:solidFill>
                  <a:srgbClr val="0D0D0D"/>
                </a:solidFill>
              </a:rPr>
              <a:t>Gobernanza</a:t>
            </a:r>
            <a:endParaRPr lang="es-BO" sz="1400" dirty="0" smtClean="0">
              <a:solidFill>
                <a:srgbClr val="0D0D0D"/>
              </a:solidFill>
            </a:endParaRPr>
          </a:p>
          <a:p>
            <a:pPr eaLnBrk="1" hangingPunct="1"/>
            <a:r>
              <a:rPr lang="es-BO" dirty="0" smtClean="0">
                <a:solidFill>
                  <a:srgbClr val="0D0D0D"/>
                </a:solidFill>
              </a:rPr>
              <a:t>Beneficios Múltiples</a:t>
            </a:r>
          </a:p>
          <a:p>
            <a:pPr eaLnBrk="1" hangingPunct="1"/>
            <a:r>
              <a:rPr lang="es-BO" dirty="0" smtClean="0">
                <a:solidFill>
                  <a:srgbClr val="0D0D0D"/>
                </a:solidFill>
              </a:rPr>
              <a:t>Distribución de beneficios con equidad y transformación sectorial</a:t>
            </a:r>
          </a:p>
        </p:txBody>
      </p:sp>
      <p:sp>
        <p:nvSpPr>
          <p:cNvPr id="12291" name="Title 2"/>
          <p:cNvSpPr>
            <a:spLocks noGrp="1"/>
          </p:cNvSpPr>
          <p:nvPr>
            <p:ph type="title" idx="4294967295"/>
          </p:nvPr>
        </p:nvSpPr>
        <p:spPr>
          <a:xfrm>
            <a:off x="2446338" y="131763"/>
            <a:ext cx="6543675" cy="1531937"/>
          </a:xfrm>
        </p:spPr>
        <p:txBody>
          <a:bodyPr/>
          <a:lstStyle/>
          <a:p>
            <a:pPr eaLnBrk="1" hangingPunct="1"/>
            <a:r>
              <a:rPr lang="es-BO" dirty="0" smtClean="0"/>
              <a:t>Áreas de trabajo de ONU-REDD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4294967295"/>
          </p:nvPr>
        </p:nvSpPr>
        <p:spPr>
          <a:xfrm>
            <a:off x="285750" y="1857375"/>
            <a:ext cx="5180013" cy="4643438"/>
          </a:xfrm>
        </p:spPr>
        <p:txBody>
          <a:bodyPr/>
          <a:lstStyle/>
          <a:p>
            <a:pPr eaLnBrk="1" hangingPunct="1">
              <a:buClr>
                <a:srgbClr val="A3171E"/>
              </a:buClr>
            </a:pPr>
            <a:r>
              <a:rPr lang="es-BO" dirty="0" smtClean="0">
                <a:solidFill>
                  <a:srgbClr val="0D0D0D"/>
                </a:solidFill>
              </a:rPr>
              <a:t>40% de las inversiones PG</a:t>
            </a:r>
          </a:p>
          <a:p>
            <a:pPr eaLnBrk="1" hangingPunct="1">
              <a:buClr>
                <a:srgbClr val="A3171E"/>
              </a:buClr>
            </a:pPr>
            <a:r>
              <a:rPr lang="es-BO" dirty="0" smtClean="0">
                <a:solidFill>
                  <a:srgbClr val="0D0D0D"/>
                </a:solidFill>
              </a:rPr>
              <a:t>Metodología/lineamientos</a:t>
            </a:r>
            <a:endParaRPr lang="es-BO" sz="1400" dirty="0" smtClean="0">
              <a:solidFill>
                <a:srgbClr val="0D0D0D"/>
              </a:solidFill>
            </a:endParaRPr>
          </a:p>
          <a:p>
            <a:pPr eaLnBrk="1" hangingPunct="1">
              <a:buClr>
                <a:srgbClr val="A3171E"/>
              </a:buClr>
            </a:pPr>
            <a:r>
              <a:rPr lang="es-BO" dirty="0" smtClean="0">
                <a:solidFill>
                  <a:srgbClr val="0D0D0D"/>
                </a:solidFill>
              </a:rPr>
              <a:t>Herramientas (modelos, datos de sensores remotos)</a:t>
            </a:r>
            <a:endParaRPr lang="es-BO" sz="1400" dirty="0" smtClean="0">
              <a:solidFill>
                <a:srgbClr val="0D0D0D"/>
              </a:solidFill>
            </a:endParaRPr>
          </a:p>
          <a:p>
            <a:pPr eaLnBrk="1" hangingPunct="1">
              <a:buClr>
                <a:srgbClr val="A3171E"/>
              </a:buClr>
            </a:pPr>
            <a:r>
              <a:rPr lang="es-BO" dirty="0" smtClean="0">
                <a:solidFill>
                  <a:srgbClr val="0D0D0D"/>
                </a:solidFill>
              </a:rPr>
              <a:t>Colaboración Sur-Sur</a:t>
            </a:r>
          </a:p>
          <a:p>
            <a:pPr eaLnBrk="1" hangingPunct="1">
              <a:buClr>
                <a:srgbClr val="A3171E"/>
              </a:buClr>
            </a:pPr>
            <a:r>
              <a:rPr lang="es-BO" dirty="0" smtClean="0">
                <a:solidFill>
                  <a:srgbClr val="0D0D0D"/>
                </a:solidFill>
              </a:rPr>
              <a:t>Construcción de capacidades</a:t>
            </a:r>
            <a:endParaRPr lang="es-BO" sz="1400" dirty="0" smtClean="0">
              <a:solidFill>
                <a:srgbClr val="0D0D0D"/>
              </a:solidFill>
            </a:endParaRPr>
          </a:p>
          <a:p>
            <a:pPr eaLnBrk="1" hangingPunct="1">
              <a:buClr>
                <a:srgbClr val="A3171E"/>
              </a:buClr>
            </a:pPr>
            <a:r>
              <a:rPr lang="es-BO" dirty="0" smtClean="0">
                <a:solidFill>
                  <a:srgbClr val="0D0D0D"/>
                </a:solidFill>
              </a:rPr>
              <a:t>Alianzas</a:t>
            </a:r>
          </a:p>
        </p:txBody>
      </p:sp>
      <p:sp>
        <p:nvSpPr>
          <p:cNvPr id="13315" name="Title 2"/>
          <p:cNvSpPr>
            <a:spLocks noGrp="1"/>
          </p:cNvSpPr>
          <p:nvPr>
            <p:ph type="title" idx="4294967295"/>
          </p:nvPr>
        </p:nvSpPr>
        <p:spPr>
          <a:xfrm>
            <a:off x="2446338" y="131763"/>
            <a:ext cx="6543675" cy="1531937"/>
          </a:xfrm>
        </p:spPr>
        <p:txBody>
          <a:bodyPr/>
          <a:lstStyle/>
          <a:p>
            <a:pPr eaLnBrk="1" hangingPunct="1"/>
            <a:r>
              <a:rPr lang="sv-SE" dirty="0" smtClean="0"/>
              <a:t>MRV y Monitoreo</a:t>
            </a:r>
            <a:endParaRPr lang="en-US" dirty="0" smtClean="0"/>
          </a:p>
        </p:txBody>
      </p:sp>
      <p:pic>
        <p:nvPicPr>
          <p:cNvPr id="319494" name="Picture 6" descr="la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2671" y="1555868"/>
            <a:ext cx="3223606" cy="2293937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9495" name="Picture 7" descr="P41600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3619" y="3673914"/>
            <a:ext cx="2204156" cy="175621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19496" name="Picture 8" descr="e024n01_177059_19861222"/>
          <p:cNvPicPr>
            <a:picLocks noChangeAspect="1" noChangeArrowheads="1"/>
          </p:cNvPicPr>
          <p:nvPr/>
        </p:nvPicPr>
        <p:blipFill>
          <a:blip r:embed="rId5">
            <a:lum contrast="46000"/>
          </a:blip>
          <a:srcRect/>
          <a:stretch>
            <a:fillRect/>
          </a:stretch>
        </p:blipFill>
        <p:spPr bwMode="auto">
          <a:xfrm>
            <a:off x="4465847" y="4722813"/>
            <a:ext cx="2139741" cy="1481039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4294967295"/>
          </p:nvPr>
        </p:nvSpPr>
        <p:spPr>
          <a:xfrm>
            <a:off x="0" y="1758950"/>
            <a:ext cx="5303838" cy="4881563"/>
          </a:xfrm>
        </p:spPr>
        <p:txBody>
          <a:bodyPr/>
          <a:lstStyle/>
          <a:p>
            <a:pPr marL="496888" indent="-457200" eaLnBrk="1" hangingPunct="1"/>
            <a:r>
              <a:rPr lang="es-BO" sz="2500" dirty="0" smtClean="0"/>
              <a:t>Enfoque en Pueblos </a:t>
            </a:r>
            <a:r>
              <a:rPr lang="es-BO" sz="2500" dirty="0" err="1" smtClean="0"/>
              <a:t>Indigenas</a:t>
            </a:r>
            <a:r>
              <a:rPr lang="es-BO" sz="2500" dirty="0" smtClean="0"/>
              <a:t> y comunidades dependientes de los bosques</a:t>
            </a:r>
          </a:p>
          <a:p>
            <a:pPr marL="496888" indent="-457200" eaLnBrk="1" hangingPunct="1"/>
            <a:r>
              <a:rPr lang="es-BO" sz="2500" dirty="0" smtClean="0"/>
              <a:t>Colaboración auténtica y extensiva con la sociedad civil central y pre-requisito para ONU-REDD</a:t>
            </a:r>
          </a:p>
          <a:p>
            <a:pPr marL="496888" indent="-457200" eaLnBrk="1" hangingPunct="1"/>
            <a:r>
              <a:rPr lang="es-BO" sz="2500" dirty="0" smtClean="0"/>
              <a:t>Implementación de la Declaración de la ONU sobre los Derechos de los Pueblos Indígenas y CPEI</a:t>
            </a:r>
          </a:p>
          <a:p>
            <a:pPr marL="496888" indent="-457200" eaLnBrk="1" hangingPunct="1"/>
            <a:r>
              <a:rPr lang="es-BO" sz="2500" dirty="0" err="1" smtClean="0"/>
              <a:t>Harmonización</a:t>
            </a:r>
            <a:r>
              <a:rPr lang="es-BO" sz="2500" dirty="0" smtClean="0"/>
              <a:t> ONU-REDD y FCPF  y FIP</a:t>
            </a:r>
            <a:endParaRPr lang="es-BO" sz="2500" dirty="0" smtClean="0">
              <a:solidFill>
                <a:srgbClr val="0D0D0D"/>
              </a:solidFill>
            </a:endParaRPr>
          </a:p>
        </p:txBody>
      </p:sp>
      <p:sp>
        <p:nvSpPr>
          <p:cNvPr id="15363" name="Title 2"/>
          <p:cNvSpPr>
            <a:spLocks noGrp="1"/>
          </p:cNvSpPr>
          <p:nvPr>
            <p:ph type="title" idx="4294967295"/>
          </p:nvPr>
        </p:nvSpPr>
        <p:spPr>
          <a:xfrm>
            <a:off x="2298700" y="173038"/>
            <a:ext cx="6845300" cy="1531937"/>
          </a:xfrm>
        </p:spPr>
        <p:txBody>
          <a:bodyPr/>
          <a:lstStyle/>
          <a:p>
            <a:pPr eaLnBrk="1" hangingPunct="1"/>
            <a:r>
              <a:rPr lang="en-US" dirty="0" err="1" smtClean="0">
                <a:sym typeface="Calibri Bold" pitchFamily="34" charset="0"/>
              </a:rPr>
              <a:t>Involucramiento</a:t>
            </a:r>
            <a:r>
              <a:rPr lang="en-US" dirty="0" smtClean="0">
                <a:sym typeface="Calibri Bold" pitchFamily="34" charset="0"/>
              </a:rPr>
              <a:t> de </a:t>
            </a:r>
            <a:r>
              <a:rPr lang="en-US" dirty="0" err="1" smtClean="0">
                <a:sym typeface="Calibri Bold" pitchFamily="34" charset="0"/>
              </a:rPr>
              <a:t>Actores</a:t>
            </a:r>
            <a:endParaRPr lang="en-US" dirty="0" smtClean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0975" y="1917700"/>
            <a:ext cx="38830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4294967295"/>
          </p:nvPr>
        </p:nvSpPr>
        <p:spPr>
          <a:xfrm>
            <a:off x="428625" y="1955800"/>
            <a:ext cx="8715375" cy="4902200"/>
          </a:xfrm>
        </p:spPr>
        <p:txBody>
          <a:bodyPr/>
          <a:lstStyle/>
          <a:p>
            <a:pPr>
              <a:defRPr/>
            </a:pPr>
            <a:r>
              <a:rPr lang="es-BO" sz="2500" dirty="0" smtClean="0"/>
              <a:t>Monitoreo de gobernanza nacional e internacional</a:t>
            </a:r>
          </a:p>
          <a:p>
            <a:pPr>
              <a:defRPr/>
            </a:pPr>
            <a:r>
              <a:rPr lang="es-BO" sz="2500" dirty="0" smtClean="0"/>
              <a:t>Apoyo a la transparencia y cumplimiento de REDD+ </a:t>
            </a:r>
          </a:p>
          <a:p>
            <a:pPr>
              <a:defRPr/>
            </a:pPr>
            <a:r>
              <a:rPr lang="es-BO" sz="2500" dirty="0" smtClean="0"/>
              <a:t>Apoyo a facilitación de políticas REDD+ </a:t>
            </a:r>
          </a:p>
          <a:p>
            <a:pPr lvl="1">
              <a:defRPr/>
            </a:pPr>
            <a:r>
              <a:rPr lang="es-BO" sz="2500" dirty="0" smtClean="0">
                <a:ea typeface="+mn-ea"/>
                <a:cs typeface="+mn-cs"/>
              </a:rPr>
              <a:t>Evaluaciones de gobernanza </a:t>
            </a:r>
            <a:r>
              <a:rPr lang="es-BO" sz="2500" dirty="0" err="1" smtClean="0">
                <a:ea typeface="+mn-ea"/>
                <a:cs typeface="+mn-cs"/>
              </a:rPr>
              <a:t>liderizados</a:t>
            </a:r>
            <a:r>
              <a:rPr lang="es-BO" sz="2500" dirty="0" smtClean="0">
                <a:ea typeface="+mn-ea"/>
                <a:cs typeface="+mn-cs"/>
              </a:rPr>
              <a:t> por países con actores múltiples </a:t>
            </a:r>
          </a:p>
          <a:p>
            <a:pPr lvl="1">
              <a:defRPr/>
            </a:pPr>
            <a:r>
              <a:rPr lang="es-BO" sz="2500" dirty="0" smtClean="0">
                <a:ea typeface="+mn-ea"/>
                <a:cs typeface="+mn-cs"/>
              </a:rPr>
              <a:t>Desarrollo de capacidades</a:t>
            </a:r>
            <a:endParaRPr lang="es-BO" sz="2500" dirty="0" smtClean="0"/>
          </a:p>
          <a:p>
            <a:pPr lvl="1">
              <a:defRPr/>
            </a:pPr>
            <a:r>
              <a:rPr lang="es-BO" sz="2500" dirty="0" smtClean="0">
                <a:ea typeface="+mn-ea"/>
                <a:cs typeface="+mn-cs"/>
              </a:rPr>
              <a:t>Sistemas de tenencia de la tierra y los recursos</a:t>
            </a:r>
          </a:p>
          <a:p>
            <a:pPr lvl="1">
              <a:defRPr/>
            </a:pPr>
            <a:r>
              <a:rPr lang="es-BO" sz="2500" dirty="0" smtClean="0"/>
              <a:t>Fortalecimiento del marco legal</a:t>
            </a:r>
          </a:p>
          <a:p>
            <a:pPr lvl="1">
              <a:defRPr/>
            </a:pPr>
            <a:r>
              <a:rPr lang="es-BO" sz="2500" dirty="0" smtClean="0"/>
              <a:t>Conectando gobernanza y medios de vida</a:t>
            </a:r>
          </a:p>
          <a:p>
            <a:pPr lvl="1">
              <a:defRPr/>
            </a:pPr>
            <a:r>
              <a:rPr lang="es-BO" sz="2500" dirty="0" smtClean="0"/>
              <a:t>Herramienta de Evaluación de riesgos y</a:t>
            </a:r>
          </a:p>
          <a:p>
            <a:pPr lvl="1">
              <a:buNone/>
              <a:defRPr/>
            </a:pPr>
            <a:r>
              <a:rPr lang="es-BO" sz="2500" dirty="0" smtClean="0"/>
              <a:t>estándares sociales </a:t>
            </a:r>
          </a:p>
        </p:txBody>
      </p:sp>
      <p:sp>
        <p:nvSpPr>
          <p:cNvPr id="16387" name="Title 2"/>
          <p:cNvSpPr>
            <a:spLocks noGrp="1"/>
          </p:cNvSpPr>
          <p:nvPr>
            <p:ph type="title" idx="4294967295"/>
          </p:nvPr>
        </p:nvSpPr>
        <p:spPr>
          <a:xfrm>
            <a:off x="2446338" y="131763"/>
            <a:ext cx="6543675" cy="1531937"/>
          </a:xfrm>
        </p:spPr>
        <p:txBody>
          <a:bodyPr/>
          <a:lstStyle/>
          <a:p>
            <a:pPr eaLnBrk="1" hangingPunct="1"/>
            <a:r>
              <a:rPr lang="sv-SE" dirty="0" smtClean="0">
                <a:sym typeface="Calibri Bold" pitchFamily="34" charset="0"/>
              </a:rPr>
              <a:t>Gobernanza</a:t>
            </a:r>
            <a:endParaRPr lang="en-US" dirty="0" smtClean="0">
              <a:sym typeface="Calibri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4294967295"/>
          </p:nvPr>
        </p:nvSpPr>
        <p:spPr>
          <a:xfrm>
            <a:off x="211138" y="1857375"/>
            <a:ext cx="8932862" cy="4643438"/>
          </a:xfrm>
        </p:spPr>
        <p:txBody>
          <a:bodyPr/>
          <a:lstStyle/>
          <a:p>
            <a:pPr marL="496888" indent="-457200" eaLnBrk="1" hangingPunct="1">
              <a:buClr>
                <a:schemeClr val="accent2"/>
              </a:buClr>
              <a:buFontTx/>
              <a:buNone/>
            </a:pPr>
            <a:r>
              <a:rPr lang="es-BO" dirty="0" smtClean="0">
                <a:solidFill>
                  <a:srgbClr val="0D0D0D"/>
                </a:solidFill>
              </a:rPr>
              <a:t>Beneficios (e impactos) incluyen:</a:t>
            </a:r>
          </a:p>
          <a:p>
            <a:pPr marL="896938" lvl="1" indent="-457200" eaLnBrk="1" hangingPunct="1">
              <a:buClr>
                <a:schemeClr val="accent2"/>
              </a:buClr>
            </a:pPr>
            <a:r>
              <a:rPr lang="es-BO" dirty="0" smtClean="0">
                <a:solidFill>
                  <a:srgbClr val="0D0D0D"/>
                </a:solidFill>
              </a:rPr>
              <a:t>Biodiversidad</a:t>
            </a:r>
          </a:p>
          <a:p>
            <a:pPr marL="896938" lvl="1" indent="-457200" eaLnBrk="1" hangingPunct="1">
              <a:buClr>
                <a:schemeClr val="accent2"/>
              </a:buClr>
            </a:pPr>
            <a:r>
              <a:rPr lang="es-BO" dirty="0" smtClean="0">
                <a:solidFill>
                  <a:srgbClr val="0D0D0D"/>
                </a:solidFill>
              </a:rPr>
              <a:t>Mejora en los medios de vida</a:t>
            </a:r>
          </a:p>
          <a:p>
            <a:pPr marL="896938" lvl="1" indent="-457200" eaLnBrk="1" hangingPunct="1">
              <a:buClr>
                <a:schemeClr val="accent2"/>
              </a:buClr>
            </a:pPr>
            <a:r>
              <a:rPr lang="es-BO" dirty="0" smtClean="0">
                <a:solidFill>
                  <a:srgbClr val="0D0D0D"/>
                </a:solidFill>
              </a:rPr>
              <a:t>Otros servicios ambientales </a:t>
            </a:r>
          </a:p>
          <a:p>
            <a:pPr marL="496888" indent="-457200" eaLnBrk="1" hangingPunct="1">
              <a:buClr>
                <a:schemeClr val="accent2"/>
              </a:buClr>
              <a:buFont typeface="Calibri" pitchFamily="34" charset="0"/>
              <a:buNone/>
            </a:pPr>
            <a:r>
              <a:rPr lang="es-BO" dirty="0" smtClean="0">
                <a:solidFill>
                  <a:srgbClr val="0D0D0D"/>
                </a:solidFill>
              </a:rPr>
              <a:t>ONU-REDD apoya a los países a: </a:t>
            </a:r>
          </a:p>
          <a:p>
            <a:pPr marL="896938" lvl="1" indent="-457200" eaLnBrk="1" hangingPunct="1">
              <a:buClr>
                <a:schemeClr val="accent2"/>
              </a:buClr>
              <a:buFont typeface="Calibri" pitchFamily="34" charset="0"/>
              <a:buChar char="–"/>
            </a:pPr>
            <a:r>
              <a:rPr lang="es-BO" dirty="0" smtClean="0"/>
              <a:t>Maximizar beneficios socio-</a:t>
            </a:r>
            <a:r>
              <a:rPr lang="es-BO" dirty="0" err="1" smtClean="0"/>
              <a:t>economicos</a:t>
            </a:r>
            <a:r>
              <a:rPr lang="es-BO" dirty="0" smtClean="0"/>
              <a:t> y ambientales</a:t>
            </a:r>
          </a:p>
          <a:p>
            <a:pPr marL="896938" lvl="1" indent="-457200" eaLnBrk="1" hangingPunct="1">
              <a:buClr>
                <a:schemeClr val="accent2"/>
              </a:buClr>
              <a:buFont typeface="Calibri" pitchFamily="34" charset="0"/>
              <a:buChar char="–"/>
            </a:pPr>
            <a:r>
              <a:rPr lang="es-BO" dirty="0" smtClean="0"/>
              <a:t>Distribución equitativa de beneficios</a:t>
            </a:r>
            <a:r>
              <a:rPr lang="es-BO" dirty="0" smtClean="0">
                <a:solidFill>
                  <a:srgbClr val="0D0D0D"/>
                </a:solidFill>
              </a:rPr>
              <a:t> </a:t>
            </a:r>
          </a:p>
        </p:txBody>
      </p:sp>
      <p:sp>
        <p:nvSpPr>
          <p:cNvPr id="17411" name="Title 2"/>
          <p:cNvSpPr>
            <a:spLocks noGrp="1"/>
          </p:cNvSpPr>
          <p:nvPr>
            <p:ph type="title" idx="4294967295"/>
          </p:nvPr>
        </p:nvSpPr>
        <p:spPr>
          <a:xfrm>
            <a:off x="2446338" y="131763"/>
            <a:ext cx="6543675" cy="1531937"/>
          </a:xfrm>
        </p:spPr>
        <p:txBody>
          <a:bodyPr/>
          <a:lstStyle/>
          <a:p>
            <a:pPr eaLnBrk="1" hangingPunct="1"/>
            <a:r>
              <a:rPr lang="es-BO" dirty="0" smtClean="0">
                <a:sym typeface="Calibri Bold" pitchFamily="34" charset="0"/>
              </a:rPr>
              <a:t>Beneficios Múltiples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1"/>
          <p:cNvSpPr>
            <a:spLocks noGrp="1"/>
          </p:cNvSpPr>
          <p:nvPr>
            <p:ph idx="4294967295"/>
          </p:nvPr>
        </p:nvSpPr>
        <p:spPr>
          <a:xfrm>
            <a:off x="452438" y="1422400"/>
            <a:ext cx="8171057" cy="5435600"/>
          </a:xfrm>
        </p:spPr>
        <p:txBody>
          <a:bodyPr/>
          <a:lstStyle/>
          <a:p>
            <a:pPr eaLnBrk="1" hangingPunct="1"/>
            <a:endParaRPr lang="es-BO" sz="1600" dirty="0" smtClean="0">
              <a:solidFill>
                <a:srgbClr val="0D0D0D"/>
              </a:solidFill>
            </a:endParaRPr>
          </a:p>
          <a:p>
            <a:pPr eaLnBrk="1" hangingPunct="1"/>
            <a:r>
              <a:rPr lang="es-BO" dirty="0" smtClean="0"/>
              <a:t>Apoya a países para recibir beneficios de REDD+</a:t>
            </a:r>
          </a:p>
          <a:p>
            <a:pPr lvl="1" eaLnBrk="1" hangingPunct="1"/>
            <a:r>
              <a:rPr lang="es-BO" dirty="0" smtClean="0"/>
              <a:t>Estrategias Nacionales de preparación para  </a:t>
            </a:r>
            <a:r>
              <a:rPr lang="es-BO" dirty="0" smtClean="0">
                <a:solidFill>
                  <a:srgbClr val="0D0D0D"/>
                </a:solidFill>
              </a:rPr>
              <a:t>REDD+</a:t>
            </a:r>
          </a:p>
          <a:p>
            <a:pPr eaLnBrk="1" hangingPunct="1"/>
            <a:r>
              <a:rPr lang="es-BO" dirty="0" smtClean="0">
                <a:solidFill>
                  <a:srgbClr val="0D0D0D"/>
                </a:solidFill>
              </a:rPr>
              <a:t>Establecido en el</a:t>
            </a:r>
            <a:r>
              <a:rPr lang="es-BO" dirty="0" smtClean="0"/>
              <a:t> 2008 por FAO, PNUD y PNUMA</a:t>
            </a:r>
          </a:p>
          <a:p>
            <a:pPr lvl="1" eaLnBrk="1" hangingPunct="1"/>
            <a:r>
              <a:rPr lang="es-BO" dirty="0" smtClean="0"/>
              <a:t>Respuesta al Plan de Acción de Bali, CMNUCC</a:t>
            </a:r>
          </a:p>
          <a:p>
            <a:pPr eaLnBrk="1" hangingPunct="1"/>
            <a:r>
              <a:rPr lang="es-BO" dirty="0" smtClean="0">
                <a:solidFill>
                  <a:srgbClr val="0D0D0D"/>
                </a:solidFill>
              </a:rPr>
              <a:t>Programa Conjunto ONU:</a:t>
            </a:r>
            <a:r>
              <a:rPr lang="es-BO" dirty="0" smtClean="0"/>
              <a:t> Una ONU</a:t>
            </a:r>
          </a:p>
          <a:p>
            <a:pPr eaLnBrk="1" hangingPunct="1"/>
            <a:r>
              <a:rPr lang="es-BO" dirty="0" smtClean="0"/>
              <a:t>Plataforma acordada con FIP y FCPF</a:t>
            </a:r>
          </a:p>
        </p:txBody>
      </p:sp>
      <p:sp>
        <p:nvSpPr>
          <p:cNvPr id="7171" name="Title 2"/>
          <p:cNvSpPr>
            <a:spLocks noGrp="1"/>
          </p:cNvSpPr>
          <p:nvPr>
            <p:ph type="title" idx="4294967295"/>
          </p:nvPr>
        </p:nvSpPr>
        <p:spPr>
          <a:xfrm>
            <a:off x="2446338" y="131763"/>
            <a:ext cx="6543675" cy="1531937"/>
          </a:xfrm>
        </p:spPr>
        <p:txBody>
          <a:bodyPr/>
          <a:lstStyle/>
          <a:p>
            <a:pPr eaLnBrk="1" hangingPunct="1"/>
            <a:r>
              <a:rPr lang="es-BO" dirty="0" smtClean="0"/>
              <a:t>El Programa ONU-REDD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BO" dirty="0" smtClean="0"/>
              <a:t>Perfil de ONU-REDD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897063"/>
            <a:ext cx="8791575" cy="4960937"/>
          </a:xfrm>
        </p:spPr>
        <p:txBody>
          <a:bodyPr/>
          <a:lstStyle/>
          <a:p>
            <a:pPr eaLnBrk="1" hangingPunct="1"/>
            <a:r>
              <a:rPr lang="es-BO" sz="2800" dirty="0" smtClean="0"/>
              <a:t>Acción nacional e internacional</a:t>
            </a:r>
          </a:p>
          <a:p>
            <a:pPr eaLnBrk="1" hangingPunct="1"/>
            <a:r>
              <a:rPr lang="es-BO" sz="2800" dirty="0" smtClean="0"/>
              <a:t>Mandato, presencia y experiencia de la ONU</a:t>
            </a:r>
          </a:p>
          <a:p>
            <a:pPr eaLnBrk="1" hangingPunct="1"/>
            <a:r>
              <a:rPr lang="es-BO" sz="2800" dirty="0" smtClean="0"/>
              <a:t>Implementación rápida e involucramiento a largo plazo</a:t>
            </a:r>
          </a:p>
          <a:p>
            <a:pPr eaLnBrk="1" hangingPunct="1"/>
            <a:r>
              <a:rPr lang="es-BO" sz="2800" dirty="0" smtClean="0"/>
              <a:t>Enfoque en la generación de capacidades</a:t>
            </a:r>
          </a:p>
          <a:p>
            <a:pPr eaLnBrk="1" hangingPunct="1"/>
            <a:r>
              <a:rPr lang="es-BO" sz="2800" dirty="0" smtClean="0"/>
              <a:t>Cooperación Sur-Sur</a:t>
            </a:r>
          </a:p>
          <a:p>
            <a:pPr eaLnBrk="1" hangingPunct="1"/>
            <a:r>
              <a:rPr lang="es-BO" sz="2800" dirty="0" smtClean="0"/>
              <a:t>Alianzas e involucramiento de actores</a:t>
            </a:r>
          </a:p>
          <a:p>
            <a:pPr eaLnBrk="1" hangingPunct="1"/>
            <a:r>
              <a:rPr lang="es-BO" sz="2800" dirty="0" smtClean="0"/>
              <a:t>Perspectiva de desarrollo</a:t>
            </a:r>
          </a:p>
          <a:p>
            <a:pPr eaLnBrk="1" hangingPunct="1"/>
            <a:r>
              <a:rPr lang="es-BO" sz="2800" dirty="0" smtClean="0"/>
              <a:t>Dialogo técnico internacional y role de </a:t>
            </a:r>
          </a:p>
          <a:p>
            <a:pPr eaLnBrk="1" hangingPunct="1"/>
            <a:r>
              <a:rPr lang="es-BO" sz="2800" dirty="0" smtClean="0"/>
              <a:t>Generación y difusión de conocimientos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idx="4294967295"/>
          </p:nvPr>
        </p:nvSpPr>
        <p:spPr>
          <a:xfrm>
            <a:off x="254000" y="1935163"/>
            <a:ext cx="8715375" cy="4643437"/>
          </a:xfrm>
        </p:spPr>
        <p:txBody>
          <a:bodyPr/>
          <a:lstStyle/>
          <a:p>
            <a:pPr marL="457200" indent="-457200" eaLnBrk="1" hangingPunct="1"/>
            <a:r>
              <a:rPr lang="es-BO" dirty="0" smtClean="0">
                <a:solidFill>
                  <a:srgbClr val="0D0D0D"/>
                </a:solidFill>
              </a:rPr>
              <a:t>Financiamiento actual: US$105 millones</a:t>
            </a:r>
          </a:p>
          <a:p>
            <a:pPr marL="457200" indent="-457200" eaLnBrk="1" hangingPunct="1"/>
            <a:r>
              <a:rPr lang="es-BO" dirty="0" smtClean="0">
                <a:solidFill>
                  <a:srgbClr val="0D0D0D"/>
                </a:solidFill>
              </a:rPr>
              <a:t>Países donantes:</a:t>
            </a:r>
          </a:p>
          <a:p>
            <a:pPr marL="857250" lvl="1" indent="-457200" eaLnBrk="1" hangingPunct="1"/>
            <a:r>
              <a:rPr lang="es-BO" dirty="0" smtClean="0"/>
              <a:t>Noruega</a:t>
            </a:r>
          </a:p>
          <a:p>
            <a:pPr marL="857250" lvl="1" indent="-457200" eaLnBrk="1" hangingPunct="1"/>
            <a:r>
              <a:rPr lang="es-BO" dirty="0" smtClean="0"/>
              <a:t>España</a:t>
            </a:r>
          </a:p>
          <a:p>
            <a:pPr marL="857250" lvl="1" indent="-457200" eaLnBrk="1" hangingPunct="1"/>
            <a:r>
              <a:rPr lang="es-BO" dirty="0" smtClean="0"/>
              <a:t>Dinamarca</a:t>
            </a:r>
            <a:endParaRPr lang="es-BO" sz="3200" dirty="0" smtClean="0"/>
          </a:p>
          <a:p>
            <a:pPr marL="457200" indent="-457200" eaLnBrk="1" hangingPunct="1"/>
            <a:r>
              <a:rPr lang="es-BO" dirty="0" smtClean="0"/>
              <a:t>Gobernado por una Junta Normativa</a:t>
            </a:r>
          </a:p>
          <a:p>
            <a:pPr marL="857250" lvl="1" indent="-457200" eaLnBrk="1" hangingPunct="1"/>
            <a:r>
              <a:rPr lang="es-BO" dirty="0" smtClean="0"/>
              <a:t>Reuniones semestrales</a:t>
            </a:r>
          </a:p>
          <a:p>
            <a:pPr marL="457200" indent="-457200" eaLnBrk="1" hangingPunct="1"/>
            <a:r>
              <a:rPr lang="es-BO" dirty="0" smtClean="0">
                <a:solidFill>
                  <a:srgbClr val="0D0D0D"/>
                </a:solidFill>
              </a:rPr>
              <a:t>Secretariado en Ginebra- coordinación</a:t>
            </a:r>
          </a:p>
          <a:p>
            <a:pPr marL="857250" lvl="1" indent="-457200" eaLnBrk="1" hangingPunct="1">
              <a:buFontTx/>
              <a:buNone/>
            </a:pPr>
            <a:endParaRPr lang="es-BO" b="1" dirty="0" smtClean="0"/>
          </a:p>
          <a:p>
            <a:pPr marL="857250" lvl="1" indent="-457200" eaLnBrk="1" hangingPunct="1"/>
            <a:endParaRPr lang="es-BO" b="1" dirty="0" smtClean="0"/>
          </a:p>
          <a:p>
            <a:pPr marL="857250" lvl="1" indent="-457200" eaLnBrk="1" hangingPunct="1"/>
            <a:endParaRPr lang="es-BO" b="1" dirty="0" smtClean="0"/>
          </a:p>
          <a:p>
            <a:pPr marL="457200" indent="-457200" eaLnBrk="1" hangingPunct="1">
              <a:buFontTx/>
              <a:buNone/>
            </a:pPr>
            <a:endParaRPr lang="es-BO" sz="2000" i="1" dirty="0" smtClean="0"/>
          </a:p>
          <a:p>
            <a:pPr marL="857250" lvl="1" indent="-457200" eaLnBrk="1" hangingPunct="1">
              <a:buFont typeface="Symbol" pitchFamily="18" charset="2"/>
              <a:buNone/>
            </a:pPr>
            <a:endParaRPr lang="es-BO" dirty="0" smtClean="0"/>
          </a:p>
        </p:txBody>
      </p:sp>
      <p:sp>
        <p:nvSpPr>
          <p:cNvPr id="9219" name="Title 2"/>
          <p:cNvSpPr>
            <a:spLocks noGrp="1"/>
          </p:cNvSpPr>
          <p:nvPr>
            <p:ph type="title" idx="4294967295"/>
          </p:nvPr>
        </p:nvSpPr>
        <p:spPr>
          <a:xfrm>
            <a:off x="2363372" y="131763"/>
            <a:ext cx="6626641" cy="1531937"/>
          </a:xfrm>
        </p:spPr>
        <p:txBody>
          <a:bodyPr/>
          <a:lstStyle/>
          <a:p>
            <a:pPr eaLnBrk="1" hangingPunct="1"/>
            <a:r>
              <a:rPr lang="es-BO" dirty="0" smtClean="0">
                <a:solidFill>
                  <a:schemeClr val="tx1"/>
                </a:solidFill>
              </a:rPr>
              <a:t/>
            </a:r>
            <a:br>
              <a:rPr lang="es-BO" dirty="0" smtClean="0">
                <a:solidFill>
                  <a:schemeClr val="tx1"/>
                </a:solidFill>
              </a:rPr>
            </a:br>
            <a:r>
              <a:rPr lang="es-BO" dirty="0" smtClean="0"/>
              <a:t>Financiamiento &amp; Gobernanza</a:t>
            </a:r>
            <a:r>
              <a:rPr lang="es-BO" dirty="0" smtClean="0">
                <a:solidFill>
                  <a:schemeClr val="tx1"/>
                </a:solidFill>
              </a:rPr>
              <a:t/>
            </a:r>
            <a:br>
              <a:rPr lang="es-BO" dirty="0" smtClean="0">
                <a:solidFill>
                  <a:schemeClr val="tx1"/>
                </a:solidFill>
              </a:rPr>
            </a:br>
            <a:endParaRPr lang="es-BO" dirty="0" smtClean="0">
              <a:solidFill>
                <a:schemeClr val="tx1"/>
              </a:solidFill>
            </a:endParaRPr>
          </a:p>
        </p:txBody>
      </p:sp>
      <p:pic>
        <p:nvPicPr>
          <p:cNvPr id="9220" name="Picture 14" descr="C:\Documents and Settings\Rosebush\Local Settings\Temporary Internet Files\Content.IE5\U44SN09Z\MCFL00031_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94563" y="4043363"/>
            <a:ext cx="13843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7" descr="C:\Documents and Settings\Rosebush\Local Settings\Temporary Internet Files\Content.IE5\NO2S2PXD\MCFL00008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8150" y="2432050"/>
            <a:ext cx="14319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1" descr="Spain flag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7838" y="3556000"/>
            <a:ext cx="1412875" cy="877888"/>
          </a:xfrm>
          <a:prstGeom prst="rect">
            <a:avLst/>
          </a:prstGeom>
          <a:noFill/>
          <a:ln w="9525">
            <a:solidFill>
              <a:schemeClr val="tx1">
                <a:alpha val="78822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title" idx="4294967295"/>
          </p:nvPr>
        </p:nvSpPr>
        <p:spPr>
          <a:xfrm>
            <a:off x="2600325" y="365125"/>
            <a:ext cx="6543675" cy="1531938"/>
          </a:xfrm>
        </p:spPr>
        <p:txBody>
          <a:bodyPr/>
          <a:lstStyle/>
          <a:p>
            <a:pPr eaLnBrk="1" hangingPunct="1"/>
            <a:r>
              <a:rPr lang="es-BO" dirty="0" smtClean="0"/>
              <a:t>Programas Nacionales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17500" y="1892300"/>
            <a:ext cx="8572500" cy="4295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4294967295"/>
          </p:nvPr>
        </p:nvSpPr>
        <p:spPr>
          <a:xfrm>
            <a:off x="285750" y="1857375"/>
            <a:ext cx="8715375" cy="4643438"/>
          </a:xfrm>
        </p:spPr>
        <p:txBody>
          <a:bodyPr/>
          <a:lstStyle/>
          <a:p>
            <a:pPr eaLnBrk="1" hangingPunct="1"/>
            <a:endParaRPr lang="en-GB" smtClean="0">
              <a:solidFill>
                <a:srgbClr val="0D0D0D"/>
              </a:solidFill>
            </a:endParaRPr>
          </a:p>
        </p:txBody>
      </p:sp>
      <p:sp>
        <p:nvSpPr>
          <p:cNvPr id="11267" name="Title 2"/>
          <p:cNvSpPr>
            <a:spLocks noGrp="1"/>
          </p:cNvSpPr>
          <p:nvPr>
            <p:ph type="title" idx="4294967295"/>
          </p:nvPr>
        </p:nvSpPr>
        <p:spPr>
          <a:xfrm>
            <a:off x="2446338" y="131763"/>
            <a:ext cx="6543675" cy="1531937"/>
          </a:xfrm>
        </p:spPr>
        <p:txBody>
          <a:bodyPr/>
          <a:lstStyle/>
          <a:p>
            <a:pPr eaLnBrk="1" hangingPunct="1"/>
            <a:endParaRPr lang="en-GB" smtClean="0">
              <a:solidFill>
                <a:schemeClr val="tx1"/>
              </a:solidFill>
            </a:endParaRPr>
          </a:p>
        </p:txBody>
      </p:sp>
      <p:graphicFrame>
        <p:nvGraphicFramePr>
          <p:cNvPr id="315464" name="Group 72"/>
          <p:cNvGraphicFramePr>
            <a:graphicFrameLocks noGrp="1"/>
          </p:cNvGraphicFramePr>
          <p:nvPr/>
        </p:nvGraphicFramePr>
        <p:xfrm>
          <a:off x="0" y="0"/>
          <a:ext cx="9144000" cy="6640518"/>
        </p:xfrm>
        <a:graphic>
          <a:graphicData uri="http://schemas.openxmlformats.org/drawingml/2006/table">
            <a:tbl>
              <a:tblPr/>
              <a:tblGrid>
                <a:gridCol w="2384425"/>
                <a:gridCol w="3536950"/>
                <a:gridCol w="3222625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País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Presupuesto aprobado, Millones USD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Estado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Bolivia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4.7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asignado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DRC</a:t>
                      </a:r>
                      <a:endParaRPr kumimoji="0" lang="es-BO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1.9 + 5.5</a:t>
                      </a:r>
                      <a:endParaRPr kumimoji="0" lang="es-BO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implementando</a:t>
                      </a:r>
                      <a:endParaRPr kumimoji="0" lang="es-BO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Indonesia</a:t>
                      </a:r>
                      <a:endParaRPr kumimoji="0" lang="es-BO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5.6</a:t>
                      </a:r>
                      <a:endParaRPr kumimoji="0" lang="es-BO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implementando</a:t>
                      </a:r>
                      <a:endParaRPr kumimoji="0" lang="es-BO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Panama</a:t>
                      </a:r>
                      <a:endParaRPr kumimoji="0" lang="es-BO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5.3</a:t>
                      </a:r>
                      <a:endParaRPr kumimoji="0" lang="es-BO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asignado</a:t>
                      </a:r>
                      <a:endParaRPr kumimoji="0" lang="es-BO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PNG</a:t>
                      </a:r>
                      <a:endParaRPr kumimoji="0" lang="es-BO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6.4</a:t>
                      </a:r>
                      <a:endParaRPr kumimoji="0" lang="es-BO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reservado</a:t>
                      </a:r>
                      <a:endParaRPr kumimoji="0" lang="es-BO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Tanzania</a:t>
                      </a:r>
                      <a:endParaRPr kumimoji="0" lang="es-BO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4.3</a:t>
                      </a:r>
                      <a:endParaRPr kumimoji="0" lang="es-BO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implementando</a:t>
                      </a:r>
                      <a:endParaRPr kumimoji="0" lang="es-BO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Vietnam</a:t>
                      </a:r>
                      <a:endParaRPr kumimoji="0" lang="es-BO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4.4</a:t>
                      </a:r>
                      <a:endParaRPr kumimoji="0" lang="es-BO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implementando</a:t>
                      </a:r>
                      <a:endParaRPr kumimoji="0" lang="es-BO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Zambia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4.5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asignado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International</a:t>
                      </a:r>
                      <a:endParaRPr kumimoji="0" lang="es-BO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9.6 + 3.8 +8.7</a:t>
                      </a:r>
                      <a:endParaRPr kumimoji="0" lang="es-BO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implementando</a:t>
                      </a:r>
                      <a:endParaRPr kumimoji="0" lang="es-BO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Total</a:t>
                      </a:r>
                      <a:endParaRPr kumimoji="0" lang="es-BO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BO" sz="18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64.7</a:t>
                      </a:r>
                      <a:endParaRPr kumimoji="0" lang="es-BO" sz="1800" b="1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1125"/>
                        </a:spcBef>
                        <a:spcAft>
                          <a:spcPts val="11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BO" sz="18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5" name="Right Brace 4"/>
          <p:cNvSpPr/>
          <p:nvPr/>
        </p:nvSpPr>
        <p:spPr>
          <a:xfrm>
            <a:off x="4748213" y="1485900"/>
            <a:ext cx="252412" cy="4089400"/>
          </a:xfrm>
          <a:prstGeom prst="rightBrace">
            <a:avLst/>
          </a:prstGeom>
          <a:noFill/>
          <a:ln w="5080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19" name="TextBox 5"/>
          <p:cNvSpPr txBox="1">
            <a:spLocks noChangeArrowheads="1"/>
          </p:cNvSpPr>
          <p:nvPr/>
        </p:nvSpPr>
        <p:spPr bwMode="auto">
          <a:xfrm>
            <a:off x="5024438" y="3014663"/>
            <a:ext cx="1595437" cy="923330"/>
          </a:xfrm>
          <a:prstGeom prst="rect">
            <a:avLst/>
          </a:prstGeom>
          <a:solidFill>
            <a:srgbClr val="DDDDDD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b="1" dirty="0" smtClean="0">
                <a:latin typeface="Arial" charset="0"/>
              </a:rPr>
              <a:t>$42.6 M Programas Nacionales</a:t>
            </a:r>
            <a:endParaRPr lang="en-US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BO" smtClean="0">
                <a:solidFill>
                  <a:schemeClr val="tx1"/>
                </a:solidFill>
              </a:rPr>
              <a:t>Proceso – Programas Nacionales</a:t>
            </a:r>
            <a:endParaRPr lang="es-BO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589" y="2711219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1400" smtClean="0"/>
              <a:t>Indagación/ Formulación</a:t>
            </a:r>
            <a:endParaRPr lang="es-BO" sz="1400"/>
          </a:p>
        </p:txBody>
      </p:sp>
      <p:sp>
        <p:nvSpPr>
          <p:cNvPr id="19" name="TextBox 18"/>
          <p:cNvSpPr txBox="1"/>
          <p:nvPr/>
        </p:nvSpPr>
        <p:spPr>
          <a:xfrm>
            <a:off x="1449979" y="1930182"/>
            <a:ext cx="13846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1400" dirty="0" smtClean="0"/>
              <a:t>Presentación a la Junta Normativa </a:t>
            </a:r>
            <a:endParaRPr lang="es-BO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547064" y="2781868"/>
            <a:ext cx="154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1400" dirty="0" smtClean="0"/>
              <a:t>Revisión y Finalización</a:t>
            </a:r>
            <a:endParaRPr lang="es-BO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625570" y="3217635"/>
            <a:ext cx="1032347" cy="11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638586" y="4348625"/>
            <a:ext cx="1524546" cy="673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34371" y="4352544"/>
            <a:ext cx="1485285" cy="22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625636" y="3993217"/>
            <a:ext cx="1379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1400" dirty="0" smtClean="0"/>
              <a:t>Hasta 6 meses</a:t>
            </a:r>
            <a:endParaRPr lang="es-BO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65176" y="4050558"/>
            <a:ext cx="1550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1400" dirty="0" smtClean="0"/>
              <a:t> 3-6 meses</a:t>
            </a:r>
            <a:endParaRPr lang="es-BO" sz="1400" dirty="0"/>
          </a:p>
        </p:txBody>
      </p:sp>
      <p:sp>
        <p:nvSpPr>
          <p:cNvPr id="29" name="Right Arrow 28"/>
          <p:cNvSpPr/>
          <p:nvPr/>
        </p:nvSpPr>
        <p:spPr>
          <a:xfrm>
            <a:off x="2389313" y="3301620"/>
            <a:ext cx="2052058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36" name="TextBox 35"/>
          <p:cNvSpPr txBox="1"/>
          <p:nvPr/>
        </p:nvSpPr>
        <p:spPr>
          <a:xfrm>
            <a:off x="3606658" y="1910687"/>
            <a:ext cx="1605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1400" dirty="0" smtClean="0"/>
              <a:t>Firma Documento de Programa Nacional</a:t>
            </a:r>
            <a:endParaRPr lang="es-BO" sz="1400" dirty="0"/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4069078" y="3076305"/>
            <a:ext cx="744584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483773" y="2897283"/>
            <a:ext cx="1545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1400" dirty="0" smtClean="0"/>
              <a:t>Incepción</a:t>
            </a:r>
            <a:endParaRPr lang="es-BO" sz="1400" dirty="0"/>
          </a:p>
        </p:txBody>
      </p:sp>
      <p:sp>
        <p:nvSpPr>
          <p:cNvPr id="43" name="Right Arrow 42"/>
          <p:cNvSpPr/>
          <p:nvPr/>
        </p:nvSpPr>
        <p:spPr>
          <a:xfrm>
            <a:off x="4794070" y="3303895"/>
            <a:ext cx="348779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44" name="Right Arrow 43"/>
          <p:cNvSpPr/>
          <p:nvPr/>
        </p:nvSpPr>
        <p:spPr>
          <a:xfrm>
            <a:off x="357117" y="3276600"/>
            <a:ext cx="1523934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/>
          </a:p>
        </p:txBody>
      </p:sp>
      <p:sp>
        <p:nvSpPr>
          <p:cNvPr id="46" name="TextBox 45"/>
          <p:cNvSpPr txBox="1"/>
          <p:nvPr/>
        </p:nvSpPr>
        <p:spPr>
          <a:xfrm>
            <a:off x="5320857" y="1931872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1400" dirty="0" smtClean="0"/>
              <a:t>Informe de Incepción</a:t>
            </a:r>
            <a:endParaRPr lang="es-BO" sz="1400" dirty="0"/>
          </a:p>
        </p:txBody>
      </p:sp>
      <p:cxnSp>
        <p:nvCxnSpPr>
          <p:cNvPr id="47" name="Straight Arrow Connector 46"/>
          <p:cNvCxnSpPr/>
          <p:nvPr/>
        </p:nvCxnSpPr>
        <p:spPr>
          <a:xfrm rot="5400000">
            <a:off x="5349193" y="2948758"/>
            <a:ext cx="924430" cy="22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4833253" y="4362994"/>
            <a:ext cx="84909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651110" y="3973869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1400" dirty="0" smtClean="0"/>
              <a:t>3  meses</a:t>
            </a:r>
            <a:endParaRPr lang="es-BO" sz="1400" dirty="0"/>
          </a:p>
        </p:txBody>
      </p:sp>
      <p:cxnSp>
        <p:nvCxnSpPr>
          <p:cNvPr id="62" name="Straight Arrow Connector 61"/>
          <p:cNvCxnSpPr/>
          <p:nvPr/>
        </p:nvCxnSpPr>
        <p:spPr>
          <a:xfrm rot="5400000" flipH="1" flipV="1">
            <a:off x="1634565" y="4732409"/>
            <a:ext cx="981665" cy="77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410790" y="5311254"/>
            <a:ext cx="14499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1400" dirty="0" smtClean="0"/>
              <a:t>Aprobación de la asignación presupuestaria</a:t>
            </a:r>
            <a:endParaRPr lang="es-BO" sz="1400" dirty="0"/>
          </a:p>
        </p:txBody>
      </p:sp>
      <p:cxnSp>
        <p:nvCxnSpPr>
          <p:cNvPr id="64" name="Straight Arrow Connector 63"/>
          <p:cNvCxnSpPr/>
          <p:nvPr/>
        </p:nvCxnSpPr>
        <p:spPr>
          <a:xfrm rot="16200000" flipV="1">
            <a:off x="3995814" y="4795487"/>
            <a:ext cx="943645" cy="2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735984" y="5299880"/>
            <a:ext cx="1480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1400" dirty="0" smtClean="0"/>
              <a:t>Desembolso fondos  por el MDTF</a:t>
            </a:r>
            <a:endParaRPr lang="es-BO" sz="1400" dirty="0"/>
          </a:p>
        </p:txBody>
      </p:sp>
      <p:cxnSp>
        <p:nvCxnSpPr>
          <p:cNvPr id="75" name="Straight Arrow Connector 74"/>
          <p:cNvCxnSpPr/>
          <p:nvPr/>
        </p:nvCxnSpPr>
        <p:spPr>
          <a:xfrm rot="5400000" flipH="1" flipV="1">
            <a:off x="6127772" y="4826758"/>
            <a:ext cx="641442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834313" y="5192972"/>
            <a:ext cx="12508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1400" dirty="0" smtClean="0"/>
              <a:t>Manejo de fondos en base a HACT</a:t>
            </a:r>
            <a:endParaRPr lang="es-BO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6134480" y="2903379"/>
            <a:ext cx="1545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1400" dirty="0" smtClean="0"/>
              <a:t>Implementación</a:t>
            </a:r>
            <a:endParaRPr lang="es-BO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6197020" y="4007684"/>
            <a:ext cx="905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BO" sz="1400" dirty="0" smtClean="0"/>
              <a:t>2 años</a:t>
            </a:r>
            <a:endParaRPr lang="es-BO" sz="14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799909" y="4349931"/>
            <a:ext cx="1881051" cy="130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4294967295"/>
          </p:nvPr>
        </p:nvSpPr>
        <p:spPr>
          <a:xfrm>
            <a:off x="285750" y="1955479"/>
            <a:ext cx="8715375" cy="4362450"/>
          </a:xfrm>
        </p:spPr>
        <p:txBody>
          <a:bodyPr/>
          <a:lstStyle/>
          <a:p>
            <a:pPr eaLnBrk="1" hangingPunct="1"/>
            <a:r>
              <a:rPr lang="es-BO" sz="2400" dirty="0" smtClean="0">
                <a:solidFill>
                  <a:srgbClr val="0D0D0D"/>
                </a:solidFill>
              </a:rPr>
              <a:t>Envío al Secretariado (al menos 30 días hábiles antes de la reunión de la Junta):</a:t>
            </a:r>
          </a:p>
          <a:p>
            <a:pPr lvl="1" eaLnBrk="1" hangingPunct="1"/>
            <a:r>
              <a:rPr lang="es-BO" sz="2000" dirty="0" smtClean="0">
                <a:solidFill>
                  <a:srgbClr val="0D0D0D"/>
                </a:solidFill>
              </a:rPr>
              <a:t>Carta del Coordinador Residente ONU</a:t>
            </a:r>
          </a:p>
          <a:p>
            <a:pPr lvl="1" eaLnBrk="1" hangingPunct="1"/>
            <a:r>
              <a:rPr lang="es-BO" sz="2000" dirty="0" smtClean="0">
                <a:solidFill>
                  <a:srgbClr val="0D0D0D"/>
                </a:solidFill>
              </a:rPr>
              <a:t>Documento de Programa Nacional acordado con las Agencias</a:t>
            </a:r>
          </a:p>
          <a:p>
            <a:pPr lvl="1"/>
            <a:r>
              <a:rPr lang="es-BO" sz="1800" dirty="0" smtClean="0">
                <a:solidFill>
                  <a:srgbClr val="0D0D0D"/>
                </a:solidFill>
              </a:rPr>
              <a:t>Acta de la Reunión de Validación (con representantes de sociedad civil, autoseleccionados por proceso consultivo participativo/cobertura nacional/experiencia demostrada)</a:t>
            </a:r>
          </a:p>
          <a:p>
            <a:r>
              <a:rPr lang="es-BO" sz="2400" dirty="0" smtClean="0">
                <a:solidFill>
                  <a:srgbClr val="0D0D0D"/>
                </a:solidFill>
              </a:rPr>
              <a:t>Secretariado prepara (al menos 10 días hábiles antes de la reunión de la Junta-</a:t>
            </a:r>
            <a:r>
              <a:rPr lang="es-BO" sz="2400" dirty="0" err="1" smtClean="0">
                <a:solidFill>
                  <a:srgbClr val="0D0D0D"/>
                </a:solidFill>
              </a:rPr>
              <a:t>workspace</a:t>
            </a:r>
            <a:r>
              <a:rPr lang="es-BO" sz="2400" dirty="0" smtClean="0">
                <a:solidFill>
                  <a:srgbClr val="0D0D0D"/>
                </a:solidFill>
              </a:rPr>
              <a:t>) :</a:t>
            </a:r>
          </a:p>
          <a:p>
            <a:pPr lvl="1"/>
            <a:r>
              <a:rPr lang="es-BO" sz="2000" dirty="0" smtClean="0">
                <a:solidFill>
                  <a:srgbClr val="0D0D0D"/>
                </a:solidFill>
              </a:rPr>
              <a:t>Revisión técnica independiente</a:t>
            </a:r>
          </a:p>
          <a:p>
            <a:pPr lvl="1" eaLnBrk="1" hangingPunct="1"/>
            <a:r>
              <a:rPr lang="es-BO" sz="2000" dirty="0" smtClean="0">
                <a:solidFill>
                  <a:srgbClr val="0D0D0D"/>
                </a:solidFill>
              </a:rPr>
              <a:t>Revisión del secretariado</a:t>
            </a:r>
          </a:p>
          <a:p>
            <a:pPr lvl="1" eaLnBrk="1" hangingPunct="1"/>
            <a:r>
              <a:rPr lang="es-BO" sz="2000" dirty="0" smtClean="0">
                <a:solidFill>
                  <a:srgbClr val="0D0D0D"/>
                </a:solidFill>
              </a:rPr>
              <a:t>Formulario de Presentación a la Junta Normativa con documentación de respaldo</a:t>
            </a:r>
          </a:p>
        </p:txBody>
      </p:sp>
      <p:sp>
        <p:nvSpPr>
          <p:cNvPr id="12291" name="Title 2"/>
          <p:cNvSpPr>
            <a:spLocks noGrp="1"/>
          </p:cNvSpPr>
          <p:nvPr>
            <p:ph type="title" idx="4294967295"/>
          </p:nvPr>
        </p:nvSpPr>
        <p:spPr>
          <a:xfrm>
            <a:off x="2446338" y="131763"/>
            <a:ext cx="6543675" cy="1531937"/>
          </a:xfrm>
        </p:spPr>
        <p:txBody>
          <a:bodyPr/>
          <a:lstStyle/>
          <a:p>
            <a:pPr eaLnBrk="1" hangingPunct="1"/>
            <a:r>
              <a:rPr lang="es-BO" dirty="0" smtClean="0"/>
              <a:t>Proceso-Documentación</a:t>
            </a:r>
            <a:br>
              <a:rPr lang="es-BO" dirty="0" smtClean="0"/>
            </a:br>
            <a:r>
              <a:rPr lang="es-BO" dirty="0" smtClean="0"/>
              <a:t>Indagación/Formulación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4294967295"/>
          </p:nvPr>
        </p:nvSpPr>
        <p:spPr>
          <a:xfrm>
            <a:off x="285750" y="1955479"/>
            <a:ext cx="8715375" cy="4362450"/>
          </a:xfrm>
        </p:spPr>
        <p:txBody>
          <a:bodyPr/>
          <a:lstStyle/>
          <a:p>
            <a:pPr eaLnBrk="1" hangingPunct="1"/>
            <a:r>
              <a:rPr lang="es-BO" sz="2400" dirty="0" smtClean="0">
                <a:solidFill>
                  <a:srgbClr val="0D0D0D"/>
                </a:solidFill>
              </a:rPr>
              <a:t>Gobierno y Agencias (máximo 6 meses después de la reunión de la junta:</a:t>
            </a:r>
          </a:p>
          <a:p>
            <a:pPr lvl="1" eaLnBrk="1" hangingPunct="1"/>
            <a:r>
              <a:rPr lang="es-BO" sz="2000" dirty="0" smtClean="0">
                <a:solidFill>
                  <a:srgbClr val="0D0D0D"/>
                </a:solidFill>
              </a:rPr>
              <a:t>Incorporan recomendaciones de la Junta, Revisión Técnica Independiente y Secretariado</a:t>
            </a:r>
          </a:p>
          <a:p>
            <a:pPr eaLnBrk="1" hangingPunct="1"/>
            <a:r>
              <a:rPr lang="es-BO" sz="2400" dirty="0" smtClean="0">
                <a:solidFill>
                  <a:srgbClr val="0D0D0D"/>
                </a:solidFill>
              </a:rPr>
              <a:t>Envío al MDTF:</a:t>
            </a:r>
          </a:p>
          <a:p>
            <a:pPr lvl="1" eaLnBrk="1" hangingPunct="1"/>
            <a:r>
              <a:rPr lang="es-BO" sz="2000" dirty="0" smtClean="0">
                <a:solidFill>
                  <a:srgbClr val="0D0D0D"/>
                </a:solidFill>
              </a:rPr>
              <a:t>Documento de Programa Nacional firmado por Gobierno y 3 Agencias de la ONU, con anexos</a:t>
            </a:r>
          </a:p>
          <a:p>
            <a:pPr eaLnBrk="1" hangingPunct="1"/>
            <a:r>
              <a:rPr lang="es-BO" sz="2400" dirty="0" smtClean="0">
                <a:solidFill>
                  <a:srgbClr val="0D0D0D"/>
                </a:solidFill>
              </a:rPr>
              <a:t>Desembolso de recursos 5 días hábiles después de recibir la documentación</a:t>
            </a:r>
          </a:p>
          <a:p>
            <a:pPr eaLnBrk="1" hangingPunct="1"/>
            <a:endParaRPr lang="es-BO" dirty="0" smtClean="0">
              <a:solidFill>
                <a:srgbClr val="0D0D0D"/>
              </a:solidFill>
            </a:endParaRPr>
          </a:p>
        </p:txBody>
      </p:sp>
      <p:sp>
        <p:nvSpPr>
          <p:cNvPr id="12291" name="Title 2"/>
          <p:cNvSpPr>
            <a:spLocks noGrp="1"/>
          </p:cNvSpPr>
          <p:nvPr>
            <p:ph type="title" idx="4294967295"/>
          </p:nvPr>
        </p:nvSpPr>
        <p:spPr>
          <a:xfrm>
            <a:off x="2446338" y="131763"/>
            <a:ext cx="6543675" cy="1531937"/>
          </a:xfrm>
        </p:spPr>
        <p:txBody>
          <a:bodyPr/>
          <a:lstStyle/>
          <a:p>
            <a:pPr eaLnBrk="1" hangingPunct="1"/>
            <a:r>
              <a:rPr lang="es-BO" dirty="0" smtClean="0"/>
              <a:t>Proceso-Documentación 2</a:t>
            </a:r>
            <a:br>
              <a:rPr lang="es-BO" dirty="0" smtClean="0"/>
            </a:br>
            <a:r>
              <a:rPr lang="es-BO" dirty="0" smtClean="0"/>
              <a:t>Revisión-Finalización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1_Office Theme">
      <a:majorFont>
        <a:latin typeface="Franklin Gothic Book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8987</TotalTime>
  <Words>1314</Words>
  <Application>Microsoft Office PowerPoint</Application>
  <PresentationFormat>On-screen Show (4:3)</PresentationFormat>
  <Paragraphs>217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1_Office Theme</vt:lpstr>
      <vt:lpstr>1_Default Design</vt:lpstr>
      <vt:lpstr>2_Default Design</vt:lpstr>
      <vt:lpstr>3_Default Design</vt:lpstr>
      <vt:lpstr>4_Default Design</vt:lpstr>
      <vt:lpstr>El Programa ONU-REDD </vt:lpstr>
      <vt:lpstr>El Programa ONU-REDD</vt:lpstr>
      <vt:lpstr>Perfil de ONU-REDD</vt:lpstr>
      <vt:lpstr> Financiamiento &amp; Gobernanza </vt:lpstr>
      <vt:lpstr>Programas Nacionales</vt:lpstr>
      <vt:lpstr>Slide 6</vt:lpstr>
      <vt:lpstr>Proceso – Programas Nacionales</vt:lpstr>
      <vt:lpstr>Proceso-Documentación Indagación/Formulación</vt:lpstr>
      <vt:lpstr>Proceso-Documentación 2 Revisión-Finalización</vt:lpstr>
      <vt:lpstr>Áreas de trabajo de ONU-REDD</vt:lpstr>
      <vt:lpstr>MRV y Monitoreo</vt:lpstr>
      <vt:lpstr>Involucramiento de Actores</vt:lpstr>
      <vt:lpstr>Gobernanza</vt:lpstr>
      <vt:lpstr>Beneficios Múltiples</vt:lpstr>
      <vt:lpstr>Slide 15</vt:lpstr>
    </vt:vector>
  </TitlesOfParts>
  <Company>UNEP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UN-REDD Programme</dc:title>
  <dc:subject>Barcelona</dc:subject>
  <dc:creator>Alberto Sandoval Uribe</dc:creator>
  <cp:lastModifiedBy>Paz</cp:lastModifiedBy>
  <cp:revision>192</cp:revision>
  <dcterms:created xsi:type="dcterms:W3CDTF">2008-11-18T08:43:47Z</dcterms:created>
  <dcterms:modified xsi:type="dcterms:W3CDTF">2010-07-20T16:37:23Z</dcterms:modified>
</cp:coreProperties>
</file>