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8" r:id="rId2"/>
    <p:sldId id="286" r:id="rId3"/>
    <p:sldId id="283" r:id="rId4"/>
    <p:sldId id="275" r:id="rId5"/>
    <p:sldId id="297" r:id="rId6"/>
    <p:sldId id="298" r:id="rId7"/>
    <p:sldId id="299" r:id="rId8"/>
    <p:sldId id="300" r:id="rId9"/>
    <p:sldId id="301" r:id="rId10"/>
    <p:sldId id="302" r:id="rId11"/>
    <p:sldId id="303" r:id="rId12"/>
    <p:sldId id="306" r:id="rId13"/>
    <p:sldId id="309" r:id="rId14"/>
    <p:sldId id="311" r:id="rId15"/>
    <p:sldId id="308" r:id="rId16"/>
    <p:sldId id="304" r:id="rId17"/>
    <p:sldId id="285" r:id="rId18"/>
    <p:sldId id="284" r:id="rId19"/>
    <p:sldId id="305" r:id="rId20"/>
    <p:sldId id="288" r:id="rId21"/>
    <p:sldId id="293" r:id="rId22"/>
    <p:sldId id="290" r:id="rId23"/>
    <p:sldId id="287" r:id="rId24"/>
    <p:sldId id="292" r:id="rId25"/>
    <p:sldId id="269"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l Scriven" initials="JNH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D8E8"/>
    <a:srgbClr val="0099CC"/>
    <a:srgbClr val="AC1202"/>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70" autoAdjust="0"/>
    <p:restoredTop sz="85333" autoAdjust="0"/>
  </p:normalViewPr>
  <p:slideViewPr>
    <p:cSldViewPr snapToGrid="0">
      <p:cViewPr varScale="1">
        <p:scale>
          <a:sx n="79" d="100"/>
          <a:sy n="79" d="100"/>
        </p:scale>
        <p:origin x="-148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490" y="-72"/>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85CF7F-F745-4E9E-908F-AC39BA409A73}" type="doc">
      <dgm:prSet loTypeId="urn:microsoft.com/office/officeart/2005/8/layout/vList5" loCatId="list" qsTypeId="urn:microsoft.com/office/officeart/2005/8/quickstyle/simple1" qsCatId="simple" csTypeId="urn:microsoft.com/office/officeart/2005/8/colors/accent6_2" csCatId="accent6" phldr="1"/>
      <dgm:spPr/>
      <dgm:t>
        <a:bodyPr/>
        <a:lstStyle/>
        <a:p>
          <a:endParaRPr lang="en-GB"/>
        </a:p>
      </dgm:t>
    </dgm:pt>
    <dgm:pt modelId="{33A23AFA-C9D2-4E46-8CFF-00C2A3DFDA20}">
      <dgm:prSet phldrT="[Text]"/>
      <dgm:spPr>
        <a:solidFill>
          <a:srgbClr val="4F81BD"/>
        </a:solidFill>
      </dgm:spPr>
      <dgm:t>
        <a:bodyPr/>
        <a:lstStyle/>
        <a:p>
          <a:r>
            <a:rPr lang="en-GB" b="1" dirty="0" smtClean="0"/>
            <a:t>Drivers of deforestation</a:t>
          </a:r>
          <a:endParaRPr lang="en-GB" b="1" dirty="0"/>
        </a:p>
      </dgm:t>
    </dgm:pt>
    <dgm:pt modelId="{1A21D66C-7066-4AFF-8A3E-8A410D9A153E}" type="parTrans" cxnId="{A319388B-2F46-43D0-B20E-2CB90823FBA8}">
      <dgm:prSet/>
      <dgm:spPr/>
      <dgm:t>
        <a:bodyPr/>
        <a:lstStyle/>
        <a:p>
          <a:endParaRPr lang="en-GB"/>
        </a:p>
      </dgm:t>
    </dgm:pt>
    <dgm:pt modelId="{9443380E-F6D4-429B-AE1F-E42F44BD4C51}" type="sibTrans" cxnId="{A319388B-2F46-43D0-B20E-2CB90823FBA8}">
      <dgm:prSet/>
      <dgm:spPr/>
      <dgm:t>
        <a:bodyPr/>
        <a:lstStyle/>
        <a:p>
          <a:endParaRPr lang="en-GB"/>
        </a:p>
      </dgm:t>
    </dgm:pt>
    <dgm:pt modelId="{C3BC4640-F272-49B1-B9AF-DC5D136014B7}">
      <dgm:prSet phldrT="[Text]"/>
      <dgm:spPr>
        <a:solidFill>
          <a:srgbClr val="D0D8E8">
            <a:alpha val="89804"/>
          </a:srgbClr>
        </a:solidFill>
        <a:ln>
          <a:solidFill>
            <a:srgbClr val="D0D8E8">
              <a:alpha val="89804"/>
            </a:srgbClr>
          </a:solidFill>
        </a:ln>
      </dgm:spPr>
      <dgm:t>
        <a:bodyPr/>
        <a:lstStyle/>
        <a:p>
          <a:r>
            <a:rPr lang="en-GB" dirty="0" smtClean="0"/>
            <a:t>What are the drivers / causes of deforestation;</a:t>
          </a:r>
          <a:endParaRPr lang="en-GB" dirty="0"/>
        </a:p>
      </dgm:t>
    </dgm:pt>
    <dgm:pt modelId="{944E5D17-2F25-4F2E-88A0-86557F3F48AF}" type="parTrans" cxnId="{A4CD71C6-43A1-4F6E-A7E6-5B0EF0BD7C81}">
      <dgm:prSet/>
      <dgm:spPr/>
      <dgm:t>
        <a:bodyPr/>
        <a:lstStyle/>
        <a:p>
          <a:endParaRPr lang="en-GB"/>
        </a:p>
      </dgm:t>
    </dgm:pt>
    <dgm:pt modelId="{236F0A58-7D9B-41AD-BBD2-74EAAFCE3EB0}" type="sibTrans" cxnId="{A4CD71C6-43A1-4F6E-A7E6-5B0EF0BD7C81}">
      <dgm:prSet/>
      <dgm:spPr/>
      <dgm:t>
        <a:bodyPr/>
        <a:lstStyle/>
        <a:p>
          <a:endParaRPr lang="en-GB"/>
        </a:p>
      </dgm:t>
    </dgm:pt>
    <dgm:pt modelId="{F02E5721-08CA-441A-BF3E-FFC75C9F84E2}">
      <dgm:prSet phldrT="[Text]"/>
      <dgm:spPr>
        <a:solidFill>
          <a:srgbClr val="4F81BD"/>
        </a:solidFill>
      </dgm:spPr>
      <dgm:t>
        <a:bodyPr/>
        <a:lstStyle/>
        <a:p>
          <a:r>
            <a:rPr lang="en-GB" b="1" dirty="0" smtClean="0"/>
            <a:t>Carbon MRV</a:t>
          </a:r>
          <a:endParaRPr lang="en-GB" b="1" dirty="0"/>
        </a:p>
      </dgm:t>
    </dgm:pt>
    <dgm:pt modelId="{075C396A-79C4-405B-B918-1E0998A2D227}" type="parTrans" cxnId="{BF815AFB-8E71-48EA-86F4-3710AE5114EB}">
      <dgm:prSet/>
      <dgm:spPr/>
      <dgm:t>
        <a:bodyPr/>
        <a:lstStyle/>
        <a:p>
          <a:endParaRPr lang="en-GB"/>
        </a:p>
      </dgm:t>
    </dgm:pt>
    <dgm:pt modelId="{DD0EB811-4D12-428C-A539-382C1BE3F28B}" type="sibTrans" cxnId="{BF815AFB-8E71-48EA-86F4-3710AE5114EB}">
      <dgm:prSet/>
      <dgm:spPr/>
      <dgm:t>
        <a:bodyPr/>
        <a:lstStyle/>
        <a:p>
          <a:endParaRPr lang="en-GB"/>
        </a:p>
      </dgm:t>
    </dgm:pt>
    <dgm:pt modelId="{AA2CEA6C-9EDE-4812-B5DB-C8E6E629F280}">
      <dgm:prSet phldrT="[Text]"/>
      <dgm:spPr>
        <a:solidFill>
          <a:srgbClr val="D0D8E8">
            <a:alpha val="89804"/>
          </a:srgbClr>
        </a:solidFill>
        <a:ln>
          <a:solidFill>
            <a:srgbClr val="D0D8E8">
              <a:alpha val="89804"/>
            </a:srgbClr>
          </a:solidFill>
        </a:ln>
      </dgm:spPr>
      <dgm:t>
        <a:bodyPr/>
        <a:lstStyle/>
        <a:p>
          <a:r>
            <a:rPr lang="en-GB" dirty="0" smtClean="0"/>
            <a:t>MRV roadmap;</a:t>
          </a:r>
          <a:endParaRPr lang="en-GB" dirty="0"/>
        </a:p>
      </dgm:t>
    </dgm:pt>
    <dgm:pt modelId="{0DA0BDBA-CAEF-4DA7-A973-24C3F21750BA}" type="parTrans" cxnId="{4AF400A0-69FB-4277-A83B-59E0AB2F9756}">
      <dgm:prSet/>
      <dgm:spPr/>
      <dgm:t>
        <a:bodyPr/>
        <a:lstStyle/>
        <a:p>
          <a:endParaRPr lang="en-GB"/>
        </a:p>
      </dgm:t>
    </dgm:pt>
    <dgm:pt modelId="{19D94EDE-D383-42F8-8B90-BE625D457BD7}" type="sibTrans" cxnId="{4AF400A0-69FB-4277-A83B-59E0AB2F9756}">
      <dgm:prSet/>
      <dgm:spPr/>
      <dgm:t>
        <a:bodyPr/>
        <a:lstStyle/>
        <a:p>
          <a:endParaRPr lang="en-GB"/>
        </a:p>
      </dgm:t>
    </dgm:pt>
    <dgm:pt modelId="{1BD3501D-11B0-4AFB-849C-35D82A5F76D3}">
      <dgm:prSet phldrT="[Text]"/>
      <dgm:spPr>
        <a:solidFill>
          <a:srgbClr val="4F81BD"/>
        </a:solidFill>
      </dgm:spPr>
      <dgm:t>
        <a:bodyPr/>
        <a:lstStyle/>
        <a:p>
          <a:r>
            <a:rPr lang="en-GB" b="1" dirty="0" smtClean="0"/>
            <a:t>Reference level / reference emission level</a:t>
          </a:r>
          <a:endParaRPr lang="en-GB" b="1" dirty="0"/>
        </a:p>
      </dgm:t>
    </dgm:pt>
    <dgm:pt modelId="{AF72DDA5-0EF4-4077-B70C-BAD4A8D8AF61}" type="parTrans" cxnId="{AAF74CB5-5544-4A61-B985-1ADF21E1B455}">
      <dgm:prSet/>
      <dgm:spPr/>
      <dgm:t>
        <a:bodyPr/>
        <a:lstStyle/>
        <a:p>
          <a:endParaRPr lang="en-GB"/>
        </a:p>
      </dgm:t>
    </dgm:pt>
    <dgm:pt modelId="{D50111A8-0F7A-4287-8428-03B01B0C8B89}" type="sibTrans" cxnId="{AAF74CB5-5544-4A61-B985-1ADF21E1B455}">
      <dgm:prSet/>
      <dgm:spPr/>
      <dgm:t>
        <a:bodyPr/>
        <a:lstStyle/>
        <a:p>
          <a:endParaRPr lang="en-GB"/>
        </a:p>
      </dgm:t>
    </dgm:pt>
    <dgm:pt modelId="{30F84F77-6759-470D-90D6-15057ED0300C}">
      <dgm:prSet phldrT="[Text]"/>
      <dgm:spPr>
        <a:solidFill>
          <a:srgbClr val="D0D8E8">
            <a:alpha val="89804"/>
          </a:srgbClr>
        </a:solidFill>
        <a:ln>
          <a:solidFill>
            <a:srgbClr val="D0D8E8">
              <a:alpha val="89804"/>
            </a:srgbClr>
          </a:solidFill>
        </a:ln>
      </dgm:spPr>
      <dgm:t>
        <a:bodyPr/>
        <a:lstStyle/>
        <a:p>
          <a:r>
            <a:rPr lang="en-GB" dirty="0" smtClean="0"/>
            <a:t>Two components: historical forest emissions and national circumstances;</a:t>
          </a:r>
          <a:endParaRPr lang="en-GB" dirty="0"/>
        </a:p>
      </dgm:t>
    </dgm:pt>
    <dgm:pt modelId="{E2FFFE5B-BB7B-480C-9424-0A9889ECDF33}" type="parTrans" cxnId="{127A38D0-6D2E-43B7-8933-ED3391A614A7}">
      <dgm:prSet/>
      <dgm:spPr/>
      <dgm:t>
        <a:bodyPr/>
        <a:lstStyle/>
        <a:p>
          <a:endParaRPr lang="en-GB"/>
        </a:p>
      </dgm:t>
    </dgm:pt>
    <dgm:pt modelId="{A50303E0-E802-4345-9F26-31349D70C526}" type="sibTrans" cxnId="{127A38D0-6D2E-43B7-8933-ED3391A614A7}">
      <dgm:prSet/>
      <dgm:spPr/>
      <dgm:t>
        <a:bodyPr/>
        <a:lstStyle/>
        <a:p>
          <a:endParaRPr lang="en-GB"/>
        </a:p>
      </dgm:t>
    </dgm:pt>
    <dgm:pt modelId="{249FE85F-0EB9-452E-B737-E851A84D8336}">
      <dgm:prSet phldrT="[Text]"/>
      <dgm:spPr>
        <a:solidFill>
          <a:srgbClr val="4F81BD"/>
        </a:solidFill>
      </dgm:spPr>
      <dgm:t>
        <a:bodyPr/>
        <a:lstStyle/>
        <a:p>
          <a:r>
            <a:rPr lang="en-GB" b="1" dirty="0" smtClean="0"/>
            <a:t>Forest Monitoring</a:t>
          </a:r>
          <a:endParaRPr lang="en-GB" b="1" dirty="0"/>
        </a:p>
      </dgm:t>
    </dgm:pt>
    <dgm:pt modelId="{7E8161E7-C609-40CD-AC9C-13C74218B487}" type="parTrans" cxnId="{D8B8C75E-2096-4E3F-8977-4B3861B67D26}">
      <dgm:prSet/>
      <dgm:spPr/>
      <dgm:t>
        <a:bodyPr/>
        <a:lstStyle/>
        <a:p>
          <a:endParaRPr lang="en-US"/>
        </a:p>
      </dgm:t>
    </dgm:pt>
    <dgm:pt modelId="{FBC685AE-27F1-4A11-BC9D-B87F40671415}" type="sibTrans" cxnId="{D8B8C75E-2096-4E3F-8977-4B3861B67D26}">
      <dgm:prSet/>
      <dgm:spPr/>
      <dgm:t>
        <a:bodyPr/>
        <a:lstStyle/>
        <a:p>
          <a:endParaRPr lang="en-US"/>
        </a:p>
      </dgm:t>
    </dgm:pt>
    <dgm:pt modelId="{21335EC6-E76E-4642-BDFE-2892E5827F80}">
      <dgm:prSet phldrT="[Text]"/>
      <dgm:spPr>
        <a:solidFill>
          <a:srgbClr val="D0D8E8"/>
        </a:solidFill>
        <a:ln>
          <a:solidFill>
            <a:srgbClr val="D0D8E8">
              <a:alpha val="89804"/>
            </a:srgbClr>
          </a:solidFill>
        </a:ln>
      </dgm:spPr>
      <dgm:t>
        <a:bodyPr/>
        <a:lstStyle/>
        <a:p>
          <a:r>
            <a:rPr lang="en-GB" dirty="0" smtClean="0"/>
            <a:t>National and international monitoring of REDD+ and forest related activities</a:t>
          </a:r>
          <a:endParaRPr lang="en-GB" dirty="0"/>
        </a:p>
      </dgm:t>
    </dgm:pt>
    <dgm:pt modelId="{6563E98D-7B17-4B3C-B68B-395718DE2695}" type="sibTrans" cxnId="{B5F6F36F-4FE7-4B48-836B-01B1B7E0F1A0}">
      <dgm:prSet/>
      <dgm:spPr/>
      <dgm:t>
        <a:bodyPr/>
        <a:lstStyle/>
        <a:p>
          <a:endParaRPr lang="en-US"/>
        </a:p>
      </dgm:t>
    </dgm:pt>
    <dgm:pt modelId="{4B09534D-7856-4D3D-8771-EB46E28CD43C}" type="parTrans" cxnId="{B5F6F36F-4FE7-4B48-836B-01B1B7E0F1A0}">
      <dgm:prSet/>
      <dgm:spPr/>
      <dgm:t>
        <a:bodyPr/>
        <a:lstStyle/>
        <a:p>
          <a:endParaRPr lang="en-US"/>
        </a:p>
      </dgm:t>
    </dgm:pt>
    <dgm:pt modelId="{95848111-E577-456C-88EE-28F449C39BAB}">
      <dgm:prSet phldrT="[Text]"/>
      <dgm:spPr>
        <a:solidFill>
          <a:srgbClr val="D0D8E8"/>
        </a:solidFill>
        <a:ln>
          <a:solidFill>
            <a:srgbClr val="D0D8E8">
              <a:alpha val="89804"/>
            </a:srgbClr>
          </a:solidFill>
        </a:ln>
      </dgm:spPr>
      <dgm:t>
        <a:bodyPr/>
        <a:lstStyle/>
        <a:p>
          <a:endParaRPr lang="en-GB" dirty="0"/>
        </a:p>
      </dgm:t>
    </dgm:pt>
    <dgm:pt modelId="{DDCC471B-0E66-42A9-ACF6-33C96F0AB738}" type="parTrans" cxnId="{D0B51348-72FA-48D6-A5BF-D593E750EC81}">
      <dgm:prSet/>
      <dgm:spPr/>
      <dgm:t>
        <a:bodyPr/>
        <a:lstStyle/>
        <a:p>
          <a:endParaRPr lang="en-US"/>
        </a:p>
      </dgm:t>
    </dgm:pt>
    <dgm:pt modelId="{E6B678BE-36B5-4F2D-B5E6-361E88734B12}" type="sibTrans" cxnId="{D0B51348-72FA-48D6-A5BF-D593E750EC81}">
      <dgm:prSet/>
      <dgm:spPr/>
      <dgm:t>
        <a:bodyPr/>
        <a:lstStyle/>
        <a:p>
          <a:endParaRPr lang="en-US"/>
        </a:p>
      </dgm:t>
    </dgm:pt>
    <dgm:pt modelId="{0774DA75-9051-482C-8DF6-072854694E2A}" type="pres">
      <dgm:prSet presAssocID="{C285CF7F-F745-4E9E-908F-AC39BA409A73}" presName="Name0" presStyleCnt="0">
        <dgm:presLayoutVars>
          <dgm:dir/>
          <dgm:animLvl val="lvl"/>
          <dgm:resizeHandles val="exact"/>
        </dgm:presLayoutVars>
      </dgm:prSet>
      <dgm:spPr/>
      <dgm:t>
        <a:bodyPr/>
        <a:lstStyle/>
        <a:p>
          <a:endParaRPr lang="en-GB"/>
        </a:p>
      </dgm:t>
    </dgm:pt>
    <dgm:pt modelId="{20BB5D8A-62D4-4C8B-AD48-A27C0BA2019C}" type="pres">
      <dgm:prSet presAssocID="{33A23AFA-C9D2-4E46-8CFF-00C2A3DFDA20}" presName="linNode" presStyleCnt="0"/>
      <dgm:spPr/>
      <dgm:t>
        <a:bodyPr/>
        <a:lstStyle/>
        <a:p>
          <a:endParaRPr lang="en-US"/>
        </a:p>
      </dgm:t>
    </dgm:pt>
    <dgm:pt modelId="{B6C85998-7228-46D1-BACF-6611B31DB776}" type="pres">
      <dgm:prSet presAssocID="{33A23AFA-C9D2-4E46-8CFF-00C2A3DFDA20}" presName="parentText" presStyleLbl="node1" presStyleIdx="0" presStyleCnt="4" custScaleX="97125" custScaleY="72431" custLinFactNeighborX="299" custLinFactNeighborY="3045">
        <dgm:presLayoutVars>
          <dgm:chMax val="1"/>
          <dgm:bulletEnabled val="1"/>
        </dgm:presLayoutVars>
      </dgm:prSet>
      <dgm:spPr/>
      <dgm:t>
        <a:bodyPr/>
        <a:lstStyle/>
        <a:p>
          <a:endParaRPr lang="en-GB"/>
        </a:p>
      </dgm:t>
    </dgm:pt>
    <dgm:pt modelId="{196A09BF-B687-4765-8F08-6BE76E6AACBC}" type="pres">
      <dgm:prSet presAssocID="{33A23AFA-C9D2-4E46-8CFF-00C2A3DFDA20}" presName="descendantText" presStyleLbl="alignAccFollowNode1" presStyleIdx="0" presStyleCnt="4">
        <dgm:presLayoutVars>
          <dgm:bulletEnabled val="1"/>
        </dgm:presLayoutVars>
      </dgm:prSet>
      <dgm:spPr/>
      <dgm:t>
        <a:bodyPr/>
        <a:lstStyle/>
        <a:p>
          <a:endParaRPr lang="en-GB"/>
        </a:p>
      </dgm:t>
    </dgm:pt>
    <dgm:pt modelId="{8AB0997F-995A-4D4B-B78B-5908FA813B8C}" type="pres">
      <dgm:prSet presAssocID="{9443380E-F6D4-429B-AE1F-E42F44BD4C51}" presName="sp" presStyleCnt="0"/>
      <dgm:spPr/>
      <dgm:t>
        <a:bodyPr/>
        <a:lstStyle/>
        <a:p>
          <a:endParaRPr lang="en-US"/>
        </a:p>
      </dgm:t>
    </dgm:pt>
    <dgm:pt modelId="{56705B36-5F2E-4638-9AC5-8B18A1024927}" type="pres">
      <dgm:prSet presAssocID="{F02E5721-08CA-441A-BF3E-FFC75C9F84E2}" presName="linNode" presStyleCnt="0"/>
      <dgm:spPr/>
      <dgm:t>
        <a:bodyPr/>
        <a:lstStyle/>
        <a:p>
          <a:endParaRPr lang="en-US"/>
        </a:p>
      </dgm:t>
    </dgm:pt>
    <dgm:pt modelId="{A4CAAF5F-96D3-4451-B2AE-8C572099D200}" type="pres">
      <dgm:prSet presAssocID="{F02E5721-08CA-441A-BF3E-FFC75C9F84E2}" presName="parentText" presStyleLbl="node1" presStyleIdx="1" presStyleCnt="4" custScaleX="97125" custScaleY="72431">
        <dgm:presLayoutVars>
          <dgm:chMax val="1"/>
          <dgm:bulletEnabled val="1"/>
        </dgm:presLayoutVars>
      </dgm:prSet>
      <dgm:spPr/>
      <dgm:t>
        <a:bodyPr/>
        <a:lstStyle/>
        <a:p>
          <a:endParaRPr lang="en-GB"/>
        </a:p>
      </dgm:t>
    </dgm:pt>
    <dgm:pt modelId="{EFCBFCB7-79B1-493F-8B02-2A4E742C6992}" type="pres">
      <dgm:prSet presAssocID="{F02E5721-08CA-441A-BF3E-FFC75C9F84E2}" presName="descendantText" presStyleLbl="alignAccFollowNode1" presStyleIdx="1" presStyleCnt="4">
        <dgm:presLayoutVars>
          <dgm:bulletEnabled val="1"/>
        </dgm:presLayoutVars>
      </dgm:prSet>
      <dgm:spPr/>
      <dgm:t>
        <a:bodyPr/>
        <a:lstStyle/>
        <a:p>
          <a:endParaRPr lang="en-GB"/>
        </a:p>
      </dgm:t>
    </dgm:pt>
    <dgm:pt modelId="{38B9561A-21CF-40F2-BAE6-0FBF16C6BA20}" type="pres">
      <dgm:prSet presAssocID="{DD0EB811-4D12-428C-A539-382C1BE3F28B}" presName="sp" presStyleCnt="0"/>
      <dgm:spPr/>
      <dgm:t>
        <a:bodyPr/>
        <a:lstStyle/>
        <a:p>
          <a:endParaRPr lang="en-US"/>
        </a:p>
      </dgm:t>
    </dgm:pt>
    <dgm:pt modelId="{B59F62C7-B4EC-40C4-84B0-713BBA90E57E}" type="pres">
      <dgm:prSet presAssocID="{249FE85F-0EB9-452E-B737-E851A84D8336}" presName="linNode" presStyleCnt="0"/>
      <dgm:spPr/>
    </dgm:pt>
    <dgm:pt modelId="{B137A455-50A1-4977-BAFA-D49AC8062F39}" type="pres">
      <dgm:prSet presAssocID="{249FE85F-0EB9-452E-B737-E851A84D8336}" presName="parentText" presStyleLbl="node1" presStyleIdx="2" presStyleCnt="4" custScaleX="98345" custScaleY="73327">
        <dgm:presLayoutVars>
          <dgm:chMax val="1"/>
          <dgm:bulletEnabled val="1"/>
        </dgm:presLayoutVars>
      </dgm:prSet>
      <dgm:spPr/>
      <dgm:t>
        <a:bodyPr/>
        <a:lstStyle/>
        <a:p>
          <a:endParaRPr lang="en-US"/>
        </a:p>
      </dgm:t>
    </dgm:pt>
    <dgm:pt modelId="{7E3574F7-7769-4EDB-A1B7-767CC858801C}" type="pres">
      <dgm:prSet presAssocID="{249FE85F-0EB9-452E-B737-E851A84D8336}" presName="descendantText" presStyleLbl="alignAccFollowNode1" presStyleIdx="2" presStyleCnt="4">
        <dgm:presLayoutVars>
          <dgm:bulletEnabled val="1"/>
        </dgm:presLayoutVars>
      </dgm:prSet>
      <dgm:spPr/>
      <dgm:t>
        <a:bodyPr/>
        <a:lstStyle/>
        <a:p>
          <a:endParaRPr lang="en-US"/>
        </a:p>
      </dgm:t>
    </dgm:pt>
    <dgm:pt modelId="{9D0CB3FF-A82F-4BFB-B3EC-1B3BE93843E0}" type="pres">
      <dgm:prSet presAssocID="{FBC685AE-27F1-4A11-BC9D-B87F40671415}" presName="sp" presStyleCnt="0"/>
      <dgm:spPr/>
    </dgm:pt>
    <dgm:pt modelId="{ED331FA3-739A-4793-B77E-0C4A05BE3FCF}" type="pres">
      <dgm:prSet presAssocID="{1BD3501D-11B0-4AFB-849C-35D82A5F76D3}" presName="linNode" presStyleCnt="0"/>
      <dgm:spPr/>
      <dgm:t>
        <a:bodyPr/>
        <a:lstStyle/>
        <a:p>
          <a:endParaRPr lang="en-US"/>
        </a:p>
      </dgm:t>
    </dgm:pt>
    <dgm:pt modelId="{327CEE46-9480-439D-BFE4-035F1E73D8BB}" type="pres">
      <dgm:prSet presAssocID="{1BD3501D-11B0-4AFB-849C-35D82A5F76D3}" presName="parentText" presStyleLbl="node1" presStyleIdx="3" presStyleCnt="4" custScaleX="97125" custScaleY="72431">
        <dgm:presLayoutVars>
          <dgm:chMax val="1"/>
          <dgm:bulletEnabled val="1"/>
        </dgm:presLayoutVars>
      </dgm:prSet>
      <dgm:spPr/>
      <dgm:t>
        <a:bodyPr/>
        <a:lstStyle/>
        <a:p>
          <a:endParaRPr lang="en-GB"/>
        </a:p>
      </dgm:t>
    </dgm:pt>
    <dgm:pt modelId="{81A0634D-6DF5-43A8-A428-E4A674698E22}" type="pres">
      <dgm:prSet presAssocID="{1BD3501D-11B0-4AFB-849C-35D82A5F76D3}" presName="descendantText" presStyleLbl="alignAccFollowNode1" presStyleIdx="3" presStyleCnt="4">
        <dgm:presLayoutVars>
          <dgm:bulletEnabled val="1"/>
        </dgm:presLayoutVars>
      </dgm:prSet>
      <dgm:spPr/>
      <dgm:t>
        <a:bodyPr/>
        <a:lstStyle/>
        <a:p>
          <a:endParaRPr lang="en-GB"/>
        </a:p>
      </dgm:t>
    </dgm:pt>
  </dgm:ptLst>
  <dgm:cxnLst>
    <dgm:cxn modelId="{5BF3BF85-E0D6-4BF1-8498-C7F20F64F1EB}" type="presOf" srcId="{30F84F77-6759-470D-90D6-15057ED0300C}" destId="{81A0634D-6DF5-43A8-A428-E4A674698E22}" srcOrd="0" destOrd="0" presId="urn:microsoft.com/office/officeart/2005/8/layout/vList5"/>
    <dgm:cxn modelId="{D0B51348-72FA-48D6-A5BF-D593E750EC81}" srcId="{249FE85F-0EB9-452E-B737-E851A84D8336}" destId="{95848111-E577-456C-88EE-28F449C39BAB}" srcOrd="1" destOrd="0" parTransId="{DDCC471B-0E66-42A9-ACF6-33C96F0AB738}" sibTransId="{E6B678BE-36B5-4F2D-B5E6-361E88734B12}"/>
    <dgm:cxn modelId="{D534A360-8C65-434A-A772-0FC920D39F4D}" type="presOf" srcId="{21335EC6-E76E-4642-BDFE-2892E5827F80}" destId="{7E3574F7-7769-4EDB-A1B7-767CC858801C}" srcOrd="0" destOrd="0" presId="urn:microsoft.com/office/officeart/2005/8/layout/vList5"/>
    <dgm:cxn modelId="{9286190C-30D9-4948-95F0-E32DEFF849CB}" type="presOf" srcId="{C3BC4640-F272-49B1-B9AF-DC5D136014B7}" destId="{196A09BF-B687-4765-8F08-6BE76E6AACBC}" srcOrd="0" destOrd="0" presId="urn:microsoft.com/office/officeart/2005/8/layout/vList5"/>
    <dgm:cxn modelId="{BF815AFB-8E71-48EA-86F4-3710AE5114EB}" srcId="{C285CF7F-F745-4E9E-908F-AC39BA409A73}" destId="{F02E5721-08CA-441A-BF3E-FFC75C9F84E2}" srcOrd="1" destOrd="0" parTransId="{075C396A-79C4-405B-B918-1E0998A2D227}" sibTransId="{DD0EB811-4D12-428C-A539-382C1BE3F28B}"/>
    <dgm:cxn modelId="{1D8CE4F1-6FC7-4E2C-A39A-A635717727A4}" type="presOf" srcId="{C285CF7F-F745-4E9E-908F-AC39BA409A73}" destId="{0774DA75-9051-482C-8DF6-072854694E2A}" srcOrd="0" destOrd="0" presId="urn:microsoft.com/office/officeart/2005/8/layout/vList5"/>
    <dgm:cxn modelId="{3004AA60-EDFC-4338-AFAD-28784A229FE5}" type="presOf" srcId="{33A23AFA-C9D2-4E46-8CFF-00C2A3DFDA20}" destId="{B6C85998-7228-46D1-BACF-6611B31DB776}" srcOrd="0" destOrd="0" presId="urn:microsoft.com/office/officeart/2005/8/layout/vList5"/>
    <dgm:cxn modelId="{40E83B04-5394-4570-A2CE-38A869AF8726}" type="presOf" srcId="{1BD3501D-11B0-4AFB-849C-35D82A5F76D3}" destId="{327CEE46-9480-439D-BFE4-035F1E73D8BB}" srcOrd="0" destOrd="0" presId="urn:microsoft.com/office/officeart/2005/8/layout/vList5"/>
    <dgm:cxn modelId="{127A38D0-6D2E-43B7-8933-ED3391A614A7}" srcId="{1BD3501D-11B0-4AFB-849C-35D82A5F76D3}" destId="{30F84F77-6759-470D-90D6-15057ED0300C}" srcOrd="0" destOrd="0" parTransId="{E2FFFE5B-BB7B-480C-9424-0A9889ECDF33}" sibTransId="{A50303E0-E802-4345-9F26-31349D70C526}"/>
    <dgm:cxn modelId="{A4CD71C6-43A1-4F6E-A7E6-5B0EF0BD7C81}" srcId="{33A23AFA-C9D2-4E46-8CFF-00C2A3DFDA20}" destId="{C3BC4640-F272-49B1-B9AF-DC5D136014B7}" srcOrd="0" destOrd="0" parTransId="{944E5D17-2F25-4F2E-88A0-86557F3F48AF}" sibTransId="{236F0A58-7D9B-41AD-BBD2-74EAAFCE3EB0}"/>
    <dgm:cxn modelId="{380E5D1D-6B16-4583-9319-FCBE68541FEB}" type="presOf" srcId="{95848111-E577-456C-88EE-28F449C39BAB}" destId="{7E3574F7-7769-4EDB-A1B7-767CC858801C}" srcOrd="0" destOrd="1" presId="urn:microsoft.com/office/officeart/2005/8/layout/vList5"/>
    <dgm:cxn modelId="{39DE59A4-86A4-4880-8B87-F422D4AFF955}" type="presOf" srcId="{249FE85F-0EB9-452E-B737-E851A84D8336}" destId="{B137A455-50A1-4977-BAFA-D49AC8062F39}" srcOrd="0" destOrd="0" presId="urn:microsoft.com/office/officeart/2005/8/layout/vList5"/>
    <dgm:cxn modelId="{B5F6F36F-4FE7-4B48-836B-01B1B7E0F1A0}" srcId="{249FE85F-0EB9-452E-B737-E851A84D8336}" destId="{21335EC6-E76E-4642-BDFE-2892E5827F80}" srcOrd="0" destOrd="0" parTransId="{4B09534D-7856-4D3D-8771-EB46E28CD43C}" sibTransId="{6563E98D-7B17-4B3C-B68B-395718DE2695}"/>
    <dgm:cxn modelId="{A319388B-2F46-43D0-B20E-2CB90823FBA8}" srcId="{C285CF7F-F745-4E9E-908F-AC39BA409A73}" destId="{33A23AFA-C9D2-4E46-8CFF-00C2A3DFDA20}" srcOrd="0" destOrd="0" parTransId="{1A21D66C-7066-4AFF-8A3E-8A410D9A153E}" sibTransId="{9443380E-F6D4-429B-AE1F-E42F44BD4C51}"/>
    <dgm:cxn modelId="{AAF74CB5-5544-4A61-B985-1ADF21E1B455}" srcId="{C285CF7F-F745-4E9E-908F-AC39BA409A73}" destId="{1BD3501D-11B0-4AFB-849C-35D82A5F76D3}" srcOrd="3" destOrd="0" parTransId="{AF72DDA5-0EF4-4077-B70C-BAD4A8D8AF61}" sibTransId="{D50111A8-0F7A-4287-8428-03B01B0C8B89}"/>
    <dgm:cxn modelId="{650C518C-A273-4BC0-80C0-B4A11A8B9D49}" type="presOf" srcId="{AA2CEA6C-9EDE-4812-B5DB-C8E6E629F280}" destId="{EFCBFCB7-79B1-493F-8B02-2A4E742C6992}" srcOrd="0" destOrd="0" presId="urn:microsoft.com/office/officeart/2005/8/layout/vList5"/>
    <dgm:cxn modelId="{4AF400A0-69FB-4277-A83B-59E0AB2F9756}" srcId="{F02E5721-08CA-441A-BF3E-FFC75C9F84E2}" destId="{AA2CEA6C-9EDE-4812-B5DB-C8E6E629F280}" srcOrd="0" destOrd="0" parTransId="{0DA0BDBA-CAEF-4DA7-A973-24C3F21750BA}" sibTransId="{19D94EDE-D383-42F8-8B90-BE625D457BD7}"/>
    <dgm:cxn modelId="{D8B8C75E-2096-4E3F-8977-4B3861B67D26}" srcId="{C285CF7F-F745-4E9E-908F-AC39BA409A73}" destId="{249FE85F-0EB9-452E-B737-E851A84D8336}" srcOrd="2" destOrd="0" parTransId="{7E8161E7-C609-40CD-AC9C-13C74218B487}" sibTransId="{FBC685AE-27F1-4A11-BC9D-B87F40671415}"/>
    <dgm:cxn modelId="{C561551D-BD2E-4D92-B2AE-78F2B07DE915}" type="presOf" srcId="{F02E5721-08CA-441A-BF3E-FFC75C9F84E2}" destId="{A4CAAF5F-96D3-4451-B2AE-8C572099D200}" srcOrd="0" destOrd="0" presId="urn:microsoft.com/office/officeart/2005/8/layout/vList5"/>
    <dgm:cxn modelId="{C7B1A778-D3C1-45A4-98DB-AAADFD674FCD}" type="presParOf" srcId="{0774DA75-9051-482C-8DF6-072854694E2A}" destId="{20BB5D8A-62D4-4C8B-AD48-A27C0BA2019C}" srcOrd="0" destOrd="0" presId="urn:microsoft.com/office/officeart/2005/8/layout/vList5"/>
    <dgm:cxn modelId="{3265DA7C-C77E-4E45-A714-3DD02D1812D8}" type="presParOf" srcId="{20BB5D8A-62D4-4C8B-AD48-A27C0BA2019C}" destId="{B6C85998-7228-46D1-BACF-6611B31DB776}" srcOrd="0" destOrd="0" presId="urn:microsoft.com/office/officeart/2005/8/layout/vList5"/>
    <dgm:cxn modelId="{A37C9F66-6CF0-46AB-88E2-563DF8939A12}" type="presParOf" srcId="{20BB5D8A-62D4-4C8B-AD48-A27C0BA2019C}" destId="{196A09BF-B687-4765-8F08-6BE76E6AACBC}" srcOrd="1" destOrd="0" presId="urn:microsoft.com/office/officeart/2005/8/layout/vList5"/>
    <dgm:cxn modelId="{C4C11A0A-997B-4DA8-B992-CB1EC85AA89A}" type="presParOf" srcId="{0774DA75-9051-482C-8DF6-072854694E2A}" destId="{8AB0997F-995A-4D4B-B78B-5908FA813B8C}" srcOrd="1" destOrd="0" presId="urn:microsoft.com/office/officeart/2005/8/layout/vList5"/>
    <dgm:cxn modelId="{02F600AD-82BC-4EC6-93FD-7C77F4A58E53}" type="presParOf" srcId="{0774DA75-9051-482C-8DF6-072854694E2A}" destId="{56705B36-5F2E-4638-9AC5-8B18A1024927}" srcOrd="2" destOrd="0" presId="urn:microsoft.com/office/officeart/2005/8/layout/vList5"/>
    <dgm:cxn modelId="{53A118AA-BA8A-4066-BA7C-3B17023D3243}" type="presParOf" srcId="{56705B36-5F2E-4638-9AC5-8B18A1024927}" destId="{A4CAAF5F-96D3-4451-B2AE-8C572099D200}" srcOrd="0" destOrd="0" presId="urn:microsoft.com/office/officeart/2005/8/layout/vList5"/>
    <dgm:cxn modelId="{17B4F2DD-6728-41A9-B033-A0C06E953B9D}" type="presParOf" srcId="{56705B36-5F2E-4638-9AC5-8B18A1024927}" destId="{EFCBFCB7-79B1-493F-8B02-2A4E742C6992}" srcOrd="1" destOrd="0" presId="urn:microsoft.com/office/officeart/2005/8/layout/vList5"/>
    <dgm:cxn modelId="{AE4D3EF2-9100-4D11-BBD0-6E758991F8F5}" type="presParOf" srcId="{0774DA75-9051-482C-8DF6-072854694E2A}" destId="{38B9561A-21CF-40F2-BAE6-0FBF16C6BA20}" srcOrd="3" destOrd="0" presId="urn:microsoft.com/office/officeart/2005/8/layout/vList5"/>
    <dgm:cxn modelId="{F177FB18-9B0E-406A-9BA3-7976329DE6FA}" type="presParOf" srcId="{0774DA75-9051-482C-8DF6-072854694E2A}" destId="{B59F62C7-B4EC-40C4-84B0-713BBA90E57E}" srcOrd="4" destOrd="0" presId="urn:microsoft.com/office/officeart/2005/8/layout/vList5"/>
    <dgm:cxn modelId="{63F3B9D9-21B8-45B7-AFBB-B360ADA45CA9}" type="presParOf" srcId="{B59F62C7-B4EC-40C4-84B0-713BBA90E57E}" destId="{B137A455-50A1-4977-BAFA-D49AC8062F39}" srcOrd="0" destOrd="0" presId="urn:microsoft.com/office/officeart/2005/8/layout/vList5"/>
    <dgm:cxn modelId="{32C1982C-6FD1-4995-B7A9-81ABE1734D7F}" type="presParOf" srcId="{B59F62C7-B4EC-40C4-84B0-713BBA90E57E}" destId="{7E3574F7-7769-4EDB-A1B7-767CC858801C}" srcOrd="1" destOrd="0" presId="urn:microsoft.com/office/officeart/2005/8/layout/vList5"/>
    <dgm:cxn modelId="{57C87EFF-EF01-42E9-9F19-6DF1D6D797F4}" type="presParOf" srcId="{0774DA75-9051-482C-8DF6-072854694E2A}" destId="{9D0CB3FF-A82F-4BFB-B3EC-1B3BE93843E0}" srcOrd="5" destOrd="0" presId="urn:microsoft.com/office/officeart/2005/8/layout/vList5"/>
    <dgm:cxn modelId="{50549FB3-3990-4D47-A7BF-89FFEFE668B8}" type="presParOf" srcId="{0774DA75-9051-482C-8DF6-072854694E2A}" destId="{ED331FA3-739A-4793-B77E-0C4A05BE3FCF}" srcOrd="6" destOrd="0" presId="urn:microsoft.com/office/officeart/2005/8/layout/vList5"/>
    <dgm:cxn modelId="{222EFC9E-B400-4FB2-802B-185C95D22DBA}" type="presParOf" srcId="{ED331FA3-739A-4793-B77E-0C4A05BE3FCF}" destId="{327CEE46-9480-439D-BFE4-035F1E73D8BB}" srcOrd="0" destOrd="0" presId="urn:microsoft.com/office/officeart/2005/8/layout/vList5"/>
    <dgm:cxn modelId="{3BE3FBCD-FD11-4D38-9CFC-11A3B0E3951F}" type="presParOf" srcId="{ED331FA3-739A-4793-B77E-0C4A05BE3FCF}" destId="{81A0634D-6DF5-43A8-A428-E4A674698E22}"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A09BF-B687-4765-8F08-6BE76E6AACBC}">
      <dsp:nvSpPr>
        <dsp:cNvPr id="0" name=""/>
        <dsp:cNvSpPr/>
      </dsp:nvSpPr>
      <dsp:spPr>
        <a:xfrm rot="5400000">
          <a:off x="3751286" y="-1534968"/>
          <a:ext cx="948289" cy="4020456"/>
        </a:xfrm>
        <a:prstGeom prst="round2SameRect">
          <a:avLst/>
        </a:prstGeom>
        <a:solidFill>
          <a:srgbClr val="D0D8E8">
            <a:alpha val="89804"/>
          </a:srgbClr>
        </a:solidFill>
        <a:ln w="25400" cap="flat" cmpd="sng" algn="ctr">
          <a:solidFill>
            <a:srgbClr val="D0D8E8">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What are the drivers / causes of deforestation;</a:t>
          </a:r>
          <a:endParaRPr lang="en-GB" sz="1700" kern="1200" dirty="0"/>
        </a:p>
      </dsp:txBody>
      <dsp:txXfrm rot="5400000">
        <a:off x="3751286" y="-1534968"/>
        <a:ext cx="948289" cy="4020456"/>
      </dsp:txXfrm>
    </dsp:sp>
    <dsp:sp modelId="{B6C85998-7228-46D1-BACF-6611B31DB776}">
      <dsp:nvSpPr>
        <dsp:cNvPr id="0" name=""/>
        <dsp:cNvSpPr/>
      </dsp:nvSpPr>
      <dsp:spPr>
        <a:xfrm>
          <a:off x="30735" y="82069"/>
          <a:ext cx="2196488" cy="858569"/>
        </a:xfrm>
        <a:prstGeom prst="roundRect">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Drivers of deforestation</a:t>
          </a:r>
          <a:endParaRPr lang="en-GB" sz="1600" b="1" kern="1200" dirty="0"/>
        </a:p>
      </dsp:txBody>
      <dsp:txXfrm>
        <a:off x="30735" y="82069"/>
        <a:ext cx="2196488" cy="858569"/>
      </dsp:txXfrm>
    </dsp:sp>
    <dsp:sp modelId="{EFCBFCB7-79B1-493F-8B02-2A4E742C6992}">
      <dsp:nvSpPr>
        <dsp:cNvPr id="0" name=""/>
        <dsp:cNvSpPr/>
      </dsp:nvSpPr>
      <dsp:spPr>
        <a:xfrm rot="5400000">
          <a:off x="3751286" y="-527410"/>
          <a:ext cx="948289" cy="4020456"/>
        </a:xfrm>
        <a:prstGeom prst="round2SameRect">
          <a:avLst/>
        </a:prstGeom>
        <a:solidFill>
          <a:srgbClr val="D0D8E8">
            <a:alpha val="89804"/>
          </a:srgbClr>
        </a:solidFill>
        <a:ln w="25400" cap="flat" cmpd="sng" algn="ctr">
          <a:solidFill>
            <a:srgbClr val="D0D8E8">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MRV roadmap;</a:t>
          </a:r>
          <a:endParaRPr lang="en-GB" sz="1700" kern="1200" dirty="0"/>
        </a:p>
      </dsp:txBody>
      <dsp:txXfrm rot="5400000">
        <a:off x="3751286" y="-527410"/>
        <a:ext cx="948289" cy="4020456"/>
      </dsp:txXfrm>
    </dsp:sp>
    <dsp:sp modelId="{A4CAAF5F-96D3-4451-B2AE-8C572099D200}">
      <dsp:nvSpPr>
        <dsp:cNvPr id="0" name=""/>
        <dsp:cNvSpPr/>
      </dsp:nvSpPr>
      <dsp:spPr>
        <a:xfrm>
          <a:off x="18713" y="1053533"/>
          <a:ext cx="2196488" cy="858569"/>
        </a:xfrm>
        <a:prstGeom prst="roundRect">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Carbon MRV</a:t>
          </a:r>
          <a:endParaRPr lang="en-GB" sz="1600" b="1" kern="1200" dirty="0"/>
        </a:p>
      </dsp:txBody>
      <dsp:txXfrm>
        <a:off x="18713" y="1053533"/>
        <a:ext cx="2196488" cy="858569"/>
      </dsp:txXfrm>
    </dsp:sp>
    <dsp:sp modelId="{7E3574F7-7769-4EDB-A1B7-767CC858801C}">
      <dsp:nvSpPr>
        <dsp:cNvPr id="0" name=""/>
        <dsp:cNvSpPr/>
      </dsp:nvSpPr>
      <dsp:spPr>
        <a:xfrm rot="5400000">
          <a:off x="3778876" y="480147"/>
          <a:ext cx="948289" cy="4020456"/>
        </a:xfrm>
        <a:prstGeom prst="round2SameRect">
          <a:avLst/>
        </a:prstGeom>
        <a:solidFill>
          <a:srgbClr val="D0D8E8"/>
        </a:solidFill>
        <a:ln w="25400" cap="flat" cmpd="sng" algn="ctr">
          <a:solidFill>
            <a:srgbClr val="D0D8E8">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National and international monitoring of REDD+ and forest related activities</a:t>
          </a:r>
          <a:endParaRPr lang="en-GB" sz="1700" kern="1200" dirty="0"/>
        </a:p>
        <a:p>
          <a:pPr marL="171450" lvl="1" indent="-171450" algn="l" defTabSz="755650">
            <a:lnSpc>
              <a:spcPct val="90000"/>
            </a:lnSpc>
            <a:spcBef>
              <a:spcPct val="0"/>
            </a:spcBef>
            <a:spcAft>
              <a:spcPct val="15000"/>
            </a:spcAft>
            <a:buChar char="••"/>
          </a:pPr>
          <a:endParaRPr lang="en-GB" sz="1700" kern="1200" dirty="0"/>
        </a:p>
      </dsp:txBody>
      <dsp:txXfrm rot="5400000">
        <a:off x="3778876" y="480147"/>
        <a:ext cx="948289" cy="4020456"/>
      </dsp:txXfrm>
    </dsp:sp>
    <dsp:sp modelId="{B137A455-50A1-4977-BAFA-D49AC8062F39}">
      <dsp:nvSpPr>
        <dsp:cNvPr id="0" name=""/>
        <dsp:cNvSpPr/>
      </dsp:nvSpPr>
      <dsp:spPr>
        <a:xfrm>
          <a:off x="18713" y="2055780"/>
          <a:ext cx="2224079" cy="869190"/>
        </a:xfrm>
        <a:prstGeom prst="roundRect">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Forest Monitoring</a:t>
          </a:r>
          <a:endParaRPr lang="en-GB" sz="1600" b="1" kern="1200" dirty="0"/>
        </a:p>
      </dsp:txBody>
      <dsp:txXfrm>
        <a:off x="18713" y="2055780"/>
        <a:ext cx="2224079" cy="869190"/>
      </dsp:txXfrm>
    </dsp:sp>
    <dsp:sp modelId="{81A0634D-6DF5-43A8-A428-E4A674698E22}">
      <dsp:nvSpPr>
        <dsp:cNvPr id="0" name=""/>
        <dsp:cNvSpPr/>
      </dsp:nvSpPr>
      <dsp:spPr>
        <a:xfrm rot="5400000">
          <a:off x="3751286" y="1487705"/>
          <a:ext cx="948289" cy="4020456"/>
        </a:xfrm>
        <a:prstGeom prst="round2SameRect">
          <a:avLst/>
        </a:prstGeom>
        <a:solidFill>
          <a:srgbClr val="D0D8E8">
            <a:alpha val="89804"/>
          </a:srgbClr>
        </a:solidFill>
        <a:ln w="25400" cap="flat" cmpd="sng" algn="ctr">
          <a:solidFill>
            <a:srgbClr val="D0D8E8">
              <a:alpha val="89804"/>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smtClean="0"/>
            <a:t>Two components: historical forest emissions and national circumstances;</a:t>
          </a:r>
          <a:endParaRPr lang="en-GB" sz="1700" kern="1200" dirty="0"/>
        </a:p>
      </dsp:txBody>
      <dsp:txXfrm rot="5400000">
        <a:off x="3751286" y="1487705"/>
        <a:ext cx="948289" cy="4020456"/>
      </dsp:txXfrm>
    </dsp:sp>
    <dsp:sp modelId="{327CEE46-9480-439D-BFE4-035F1E73D8BB}">
      <dsp:nvSpPr>
        <dsp:cNvPr id="0" name=""/>
        <dsp:cNvSpPr/>
      </dsp:nvSpPr>
      <dsp:spPr>
        <a:xfrm>
          <a:off x="18713" y="3068648"/>
          <a:ext cx="2196488" cy="858569"/>
        </a:xfrm>
        <a:prstGeom prst="roundRect">
          <a:avLst/>
        </a:prstGeom>
        <a:solidFill>
          <a:srgbClr val="4F81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Reference level / reference emission level</a:t>
          </a:r>
          <a:endParaRPr lang="en-GB" sz="1600" b="1" kern="1200" dirty="0"/>
        </a:p>
      </dsp:txBody>
      <dsp:txXfrm>
        <a:off x="18713" y="3068648"/>
        <a:ext cx="2196488" cy="8585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2C55295-4ADA-460E-9A38-B486282E4E06}" type="datetimeFigureOut">
              <a:rPr lang="en-US"/>
              <a:pPr>
                <a:defRPr/>
              </a:pPr>
              <a:t>6/28/2011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3852" y="8684753"/>
            <a:ext cx="2972547" cy="457785"/>
          </a:xfrm>
          <a:prstGeom prst="rect">
            <a:avLst/>
          </a:prstGeom>
        </p:spPr>
        <p:txBody>
          <a:bodyPr/>
          <a:lstStyle/>
          <a:p>
            <a:fld id="{14CDBA69-5BCE-45EF-B97F-BEF76A9A991F}" type="slidenum">
              <a:rPr lang="fr-FR" smtClean="0"/>
              <a:pPr/>
              <a:t>14</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D6E779F6-2BAB-4AFB-9711-15857029D432}"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D6E779F6-2BAB-4AFB-9711-15857029D432}"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pPr>
            <a:endParaRPr lang="fr-FR" smtClean="0"/>
          </a:p>
          <a:p>
            <a:pPr algn="just" eaLnBrk="1" hangingPunct="1">
              <a:spcBef>
                <a:spcPct val="0"/>
              </a:spcBef>
            </a:pPr>
            <a:r>
              <a:rPr lang="fr-FR" smtClean="0"/>
              <a:t>Les pays REDD+ devront établir un compte rendu sur la variation des stocks de carbone pour le niveau d'émission de référence, sur une base annuelle  et cela pendant chacune des périodes de référence.</a:t>
            </a:r>
            <a:r>
              <a:rPr lang="en-GB" smtClean="0"/>
              <a:t> </a:t>
            </a:r>
          </a:p>
          <a:p>
            <a:pPr eaLnBrk="1" hangingPunct="1">
              <a:spcBef>
                <a:spcPct val="0"/>
              </a:spcBef>
            </a:pPr>
            <a:endParaRPr lang="en-US" smtClean="0"/>
          </a:p>
        </p:txBody>
      </p:sp>
      <p:sp>
        <p:nvSpPr>
          <p:cNvPr id="29700" name="Slide Number Placeholder 3"/>
          <p:cNvSpPr>
            <a:spLocks noGrp="1"/>
          </p:cNvSpPr>
          <p:nvPr>
            <p:ph type="sldNum" sz="quarter" idx="5"/>
          </p:nvPr>
        </p:nvSpPr>
        <p:spPr bwMode="auto">
          <a:xfrm>
            <a:off x="3884613" y="8685213"/>
            <a:ext cx="2971800" cy="457200"/>
          </a:xfrm>
          <a:prstGeom prst="rect">
            <a:avLst/>
          </a:prstGeom>
          <a:ln>
            <a:miter lim="800000"/>
            <a:headEnd/>
            <a:tailEnd/>
          </a:ln>
        </p:spPr>
        <p:txBody>
          <a:bodyPr wrap="square" numCol="1" anchorCtr="0" compatLnSpc="1">
            <a:prstTxWarp prst="textNoShape">
              <a:avLst/>
            </a:prstTxWarp>
          </a:bodyPr>
          <a:lstStyle/>
          <a:p>
            <a:pPr fontAlgn="base">
              <a:spcBef>
                <a:spcPct val="0"/>
              </a:spcBef>
              <a:spcAft>
                <a:spcPct val="0"/>
              </a:spcAft>
              <a:defRPr/>
            </a:pPr>
            <a:fld id="{3E8B6E5B-EFF8-466C-80B0-18ADC3859A70}"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D6E779F6-2BAB-4AFB-9711-15857029D432}"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D6E779F6-2BAB-4AFB-9711-15857029D432}"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D6E779F6-2BAB-4AFB-9711-15857029D432}"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D6E779F6-2BAB-4AFB-9711-15857029D432}"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D6E779F6-2BAB-4AFB-9711-15857029D43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a:defRPr/>
            </a:pPr>
            <a:fld id="{D6E779F6-2BAB-4AFB-9711-15857029D432}"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mailto:un-redd@un-redd.org" TargetMode="External"/><Relationship Id="rId2" Type="http://schemas.openxmlformats.org/officeDocument/2006/relationships/hyperlink" Target="http://www.un-redd.org/" TargetMode="External"/><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2" descr="C:\Documents and Settings\Isabelle\Desktop\UNEP\UN-REDD Programme Communication Strategy\Logos\Low Res Logos\FAO,UNEP and UNDP logos.jpg"/>
          <p:cNvPicPr>
            <a:picLocks noChangeAspect="1" noChangeArrowheads="1"/>
          </p:cNvPicPr>
          <p:nvPr userDrawn="1"/>
        </p:nvPicPr>
        <p:blipFill>
          <a:blip r:embed="rId2" cstate="print"/>
          <a:srcRect/>
          <a:stretch>
            <a:fillRect/>
          </a:stretch>
        </p:blipFill>
        <p:spPr bwMode="auto">
          <a:xfrm>
            <a:off x="6650038" y="5741988"/>
            <a:ext cx="2043112" cy="803275"/>
          </a:xfrm>
          <a:prstGeom prst="rect">
            <a:avLst/>
          </a:prstGeom>
          <a:noFill/>
          <a:ln w="9525">
            <a:noFill/>
            <a:miter lim="800000"/>
            <a:headEnd/>
            <a:tailEnd/>
          </a:ln>
        </p:spPr>
      </p:pic>
      <p:sp>
        <p:nvSpPr>
          <p:cNvPr id="6" name="Rectangle 5"/>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latin typeface="+mn-lt"/>
            </a:endParaRPr>
          </a:p>
        </p:txBody>
      </p:sp>
      <p:sp>
        <p:nvSpPr>
          <p:cNvPr id="7" name="Rectangle 6"/>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8" name="Rectangle 7"/>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9" name="Freeform 8"/>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0" name="Picture 3" descr="C:\Documents and Settings\Isabelle\Desktop\UNEP\UN-REDD Programme Communication Strategy\Logos\Low Res Logos\UN-REDD logo.jpg"/>
          <p:cNvPicPr>
            <a:picLocks noChangeAspect="1" noChangeArrowheads="1"/>
          </p:cNvPicPr>
          <p:nvPr userDrawn="1"/>
        </p:nvPicPr>
        <p:blipFill>
          <a:blip r:embed="rId3" cstate="print"/>
          <a:srcRect/>
          <a:stretch>
            <a:fillRect/>
          </a:stretch>
        </p:blipFill>
        <p:spPr bwMode="auto">
          <a:xfrm>
            <a:off x="450850" y="339725"/>
            <a:ext cx="2360613" cy="1014413"/>
          </a:xfrm>
          <a:prstGeom prst="rect">
            <a:avLst/>
          </a:prstGeom>
          <a:noFill/>
          <a:ln w="9525">
            <a:noFill/>
            <a:miter lim="800000"/>
            <a:headEnd/>
            <a:tailEnd/>
          </a:ln>
        </p:spPr>
      </p:pic>
      <p:sp>
        <p:nvSpPr>
          <p:cNvPr id="38" name="Title 1"/>
          <p:cNvSpPr>
            <a:spLocks noGrp="1"/>
          </p:cNvSpPr>
          <p:nvPr>
            <p:ph type="title"/>
          </p:nvPr>
        </p:nvSpPr>
        <p:spPr>
          <a:xfrm>
            <a:off x="517792" y="2115745"/>
            <a:ext cx="6389783" cy="1362075"/>
          </a:xfrm>
        </p:spPr>
        <p:txBody>
          <a:bodyPr anchor="b">
            <a:noAutofit/>
          </a:bodyPr>
          <a:lstStyle>
            <a:lvl1pPr algn="l">
              <a:defRPr sz="4000" b="1" cap="none"/>
            </a:lvl1pPr>
          </a:lstStyle>
          <a:p>
            <a:r>
              <a:rPr lang="en-US" dirty="0" smtClean="0"/>
              <a:t>Click to edit Master title style</a:t>
            </a:r>
            <a:endParaRPr lang="en-GB" dirty="0"/>
          </a:p>
        </p:txBody>
      </p:sp>
      <p:sp>
        <p:nvSpPr>
          <p:cNvPr id="42" name="Text Placeholder 2"/>
          <p:cNvSpPr>
            <a:spLocks noGrp="1"/>
          </p:cNvSpPr>
          <p:nvPr>
            <p:ph type="body" idx="1"/>
          </p:nvPr>
        </p:nvSpPr>
        <p:spPr>
          <a:xfrm>
            <a:off x="539009" y="3798935"/>
            <a:ext cx="5272070" cy="57149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latin typeface="+mn-lt"/>
            </a:endParaRPr>
          </a:p>
        </p:txBody>
      </p:sp>
      <p:sp>
        <p:nvSpPr>
          <p:cNvPr id="4" name="Rectangle 3"/>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5" name="Rectangle 4"/>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6" name="Freeform 5"/>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Rectangle 7"/>
          <p:cNvSpPr/>
          <p:nvPr userDrawn="1"/>
        </p:nvSpPr>
        <p:spPr>
          <a:xfrm>
            <a:off x="558800" y="2767013"/>
            <a:ext cx="5567363" cy="708025"/>
          </a:xfrm>
          <a:prstGeom prst="rect">
            <a:avLst/>
          </a:prstGeom>
        </p:spPr>
        <p:txBody>
          <a:bodyPr>
            <a:spAutoFit/>
          </a:bodyPr>
          <a:lstStyle/>
          <a:p>
            <a:pPr>
              <a:defRPr/>
            </a:pPr>
            <a:r>
              <a:rPr lang="en-US" sz="4000" b="1" dirty="0">
                <a:solidFill>
                  <a:srgbClr val="595959"/>
                </a:solidFill>
                <a:latin typeface="Franklin Gothic Book" pitchFamily="34" charset="0"/>
                <a:ea typeface="+mj-ea"/>
                <a:cs typeface="+mj-cs"/>
              </a:rPr>
              <a:t>Thank you for listening!</a:t>
            </a:r>
            <a:endParaRPr lang="en-GB" sz="4000" b="1" dirty="0">
              <a:solidFill>
                <a:srgbClr val="595959"/>
              </a:solidFill>
              <a:latin typeface="Franklin Gothic Book" pitchFamily="34" charset="0"/>
              <a:ea typeface="+mj-ea"/>
              <a:cs typeface="+mj-cs"/>
            </a:endParaRPr>
          </a:p>
        </p:txBody>
      </p:sp>
      <p:grpSp>
        <p:nvGrpSpPr>
          <p:cNvPr id="12" name="Group 11"/>
          <p:cNvGrpSpPr/>
          <p:nvPr userDrawn="1"/>
        </p:nvGrpSpPr>
        <p:grpSpPr>
          <a:xfrm>
            <a:off x="5874707" y="6100175"/>
            <a:ext cx="3141781" cy="757825"/>
            <a:chOff x="5874707" y="6100175"/>
            <a:chExt cx="3141781" cy="757825"/>
          </a:xfrm>
        </p:grpSpPr>
        <p:pic>
          <p:nvPicPr>
            <p:cNvPr id="13" name="Picture 3" descr="C:\Documents and Settings\Isabelle\Desktop\UNEP\UN-REDD Programme Communication Strategy\Logos\Low Res Logos\UN-REDD logo.jpg"/>
            <p:cNvPicPr>
              <a:picLocks noChangeAspect="1" noChangeArrowheads="1"/>
            </p:cNvPicPr>
            <p:nvPr userDrawn="1"/>
          </p:nvPicPr>
          <p:blipFill>
            <a:blip r:embed="rId2" cstate="print"/>
            <a:srcRect/>
            <a:stretch>
              <a:fillRect/>
            </a:stretch>
          </p:blipFill>
          <p:spPr bwMode="auto">
            <a:xfrm>
              <a:off x="7526815" y="6100175"/>
              <a:ext cx="1489673" cy="638763"/>
            </a:xfrm>
            <a:prstGeom prst="rect">
              <a:avLst/>
            </a:prstGeom>
            <a:noFill/>
            <a:ln w="9525">
              <a:noFill/>
              <a:miter lim="800000"/>
              <a:headEnd/>
              <a:tailEnd/>
            </a:ln>
          </p:spPr>
        </p:pic>
        <p:pic>
          <p:nvPicPr>
            <p:cNvPr id="14" name="Picture 3"/>
            <p:cNvPicPr>
              <a:picLocks noChangeAspect="1" noChangeArrowheads="1"/>
            </p:cNvPicPr>
            <p:nvPr userDrawn="1"/>
          </p:nvPicPr>
          <p:blipFill>
            <a:blip r:embed="rId3" cstate="print"/>
            <a:srcRect/>
            <a:stretch>
              <a:fillRect/>
            </a:stretch>
          </p:blipFill>
          <p:spPr bwMode="auto">
            <a:xfrm>
              <a:off x="5874707" y="6250561"/>
              <a:ext cx="839243" cy="557335"/>
            </a:xfrm>
            <a:prstGeom prst="rect">
              <a:avLst/>
            </a:prstGeom>
            <a:noFill/>
            <a:ln w="9525">
              <a:noFill/>
              <a:miter lim="800000"/>
              <a:headEnd/>
              <a:tailEnd/>
            </a:ln>
          </p:spPr>
        </p:pic>
        <p:pic>
          <p:nvPicPr>
            <p:cNvPr id="15" name="Picture 14" descr="npo000002"/>
            <p:cNvPicPr>
              <a:picLocks/>
            </p:cNvPicPr>
            <p:nvPr userDrawn="1"/>
          </p:nvPicPr>
          <p:blipFill>
            <a:blip r:embed="rId4" cstate="print"/>
            <a:srcRect r="78157"/>
            <a:stretch>
              <a:fillRect/>
            </a:stretch>
          </p:blipFill>
          <p:spPr bwMode="auto">
            <a:xfrm>
              <a:off x="6815997" y="6155369"/>
              <a:ext cx="749725" cy="702631"/>
            </a:xfrm>
            <a:prstGeom prst="rect">
              <a:avLst/>
            </a:prstGeom>
            <a:noFill/>
            <a:ln w="9525" algn="ctr">
              <a:noFill/>
              <a:miter lim="800000"/>
              <a:headEnd/>
              <a:tailEnd/>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95ED16F-C0D1-4954-A16B-410054F5B421}" type="datetimeFigureOut">
              <a:rPr lang="en-US"/>
              <a:pPr>
                <a:defRPr/>
              </a:pPr>
              <a:t>6/28/2011</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BC224E7-7E38-402A-B66B-2DEDF9D6001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flipV="1">
            <a:off x="2422525" y="119063"/>
            <a:ext cx="6615113" cy="662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latin typeface="+mn-lt"/>
            </a:endParaRPr>
          </a:p>
        </p:txBody>
      </p:sp>
      <p:sp>
        <p:nvSpPr>
          <p:cNvPr id="6" name="Rectangle 5"/>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7" name="Rectangle 6"/>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8" name="Freeform 7"/>
          <p:cNvSpPr/>
          <p:nvPr userDrawn="1"/>
        </p:nvSpPr>
        <p:spPr>
          <a:xfrm flipH="1">
            <a:off x="500063" y="3506788"/>
            <a:ext cx="8358187" cy="214312"/>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9" name="Picture 2" descr="F:\low res images\10055131-Venezuela-Lineair.jpg"/>
          <p:cNvPicPr>
            <a:picLocks noChangeAspect="1" noChangeArrowheads="1"/>
          </p:cNvPicPr>
          <p:nvPr userDrawn="1"/>
        </p:nvPicPr>
        <p:blipFill>
          <a:blip r:embed="rId2" cstate="print"/>
          <a:srcRect/>
          <a:stretch>
            <a:fillRect/>
          </a:stretch>
        </p:blipFill>
        <p:spPr bwMode="auto">
          <a:xfrm>
            <a:off x="79375" y="3508375"/>
            <a:ext cx="2286000" cy="1647825"/>
          </a:xfrm>
          <a:prstGeom prst="rect">
            <a:avLst/>
          </a:prstGeom>
          <a:noFill/>
          <a:ln w="9525">
            <a:noFill/>
            <a:miter lim="800000"/>
            <a:headEnd/>
            <a:tailEnd/>
          </a:ln>
        </p:spPr>
      </p:pic>
      <p:pic>
        <p:nvPicPr>
          <p:cNvPr id="10" name="Picture 3" descr="F:\low res images\Biodiversity---Frog.jpg"/>
          <p:cNvPicPr>
            <a:picLocks noChangeAspect="1" noChangeArrowheads="1"/>
          </p:cNvPicPr>
          <p:nvPr userDrawn="1"/>
        </p:nvPicPr>
        <p:blipFill>
          <a:blip r:embed="rId3" cstate="print"/>
          <a:srcRect/>
          <a:stretch>
            <a:fillRect/>
          </a:stretch>
        </p:blipFill>
        <p:spPr bwMode="auto">
          <a:xfrm>
            <a:off x="80963" y="5218113"/>
            <a:ext cx="2286000" cy="1581150"/>
          </a:xfrm>
          <a:prstGeom prst="rect">
            <a:avLst/>
          </a:prstGeom>
          <a:noFill/>
          <a:ln w="9525">
            <a:noFill/>
            <a:miter lim="800000"/>
            <a:headEnd/>
            <a:tailEnd/>
          </a:ln>
        </p:spPr>
      </p:pic>
      <p:pic>
        <p:nvPicPr>
          <p:cNvPr id="11" name="Picture 8" descr="F:\low res images\Technical-Capacity-Building.jpg"/>
          <p:cNvPicPr>
            <a:picLocks noChangeAspect="1" noChangeArrowheads="1"/>
          </p:cNvPicPr>
          <p:nvPr userDrawn="1"/>
        </p:nvPicPr>
        <p:blipFill>
          <a:blip r:embed="rId4" cstate="print"/>
          <a:srcRect/>
          <a:stretch>
            <a:fillRect/>
          </a:stretch>
        </p:blipFill>
        <p:spPr bwMode="auto">
          <a:xfrm>
            <a:off x="92075" y="1785938"/>
            <a:ext cx="2286000" cy="1647825"/>
          </a:xfrm>
          <a:prstGeom prst="rect">
            <a:avLst/>
          </a:prstGeom>
          <a:noFill/>
          <a:ln w="9525">
            <a:noFill/>
            <a:miter lim="800000"/>
            <a:headEnd/>
            <a:tailEnd/>
          </a:ln>
        </p:spPr>
      </p:pic>
      <p:pic>
        <p:nvPicPr>
          <p:cNvPr id="12" name="Picture 12" descr="C:\Documents and Settings\Isabelle\Desktop\UNEP\UN-REDD Programme Communication Strategy\UNEP Pictures\High Resolution Images\Low Res iStock_copy.JPG"/>
          <p:cNvPicPr>
            <a:picLocks noChangeAspect="1" noChangeArrowheads="1"/>
          </p:cNvPicPr>
          <p:nvPr userDrawn="1"/>
        </p:nvPicPr>
        <p:blipFill>
          <a:blip r:embed="rId5" cstate="print"/>
          <a:srcRect/>
          <a:stretch>
            <a:fillRect/>
          </a:stretch>
        </p:blipFill>
        <p:spPr bwMode="auto">
          <a:xfrm>
            <a:off x="92075" y="76200"/>
            <a:ext cx="2286000" cy="1647825"/>
          </a:xfrm>
          <a:prstGeom prst="rect">
            <a:avLst/>
          </a:prstGeom>
          <a:noFill/>
          <a:ln w="9525">
            <a:noFill/>
            <a:miter lim="800000"/>
            <a:headEnd/>
            <a:tailEnd/>
          </a:ln>
        </p:spPr>
      </p:pic>
      <p:pic>
        <p:nvPicPr>
          <p:cNvPr id="13" name="Picture 2" descr="C:\Documents and Settings\Isabelle\Desktop\UNEP\UN-REDD Programme Communication Strategy\Logos\Low Res Logos\FAO,UNEP and UNDP logos.jpg"/>
          <p:cNvPicPr>
            <a:picLocks noChangeAspect="1" noChangeArrowheads="1"/>
          </p:cNvPicPr>
          <p:nvPr userDrawn="1"/>
        </p:nvPicPr>
        <p:blipFill>
          <a:blip r:embed="rId6" cstate="print"/>
          <a:srcRect/>
          <a:stretch>
            <a:fillRect/>
          </a:stretch>
        </p:blipFill>
        <p:spPr bwMode="auto">
          <a:xfrm>
            <a:off x="7414124" y="6155059"/>
            <a:ext cx="1629667" cy="640724"/>
          </a:xfrm>
          <a:prstGeom prst="rect">
            <a:avLst/>
          </a:prstGeom>
          <a:noFill/>
          <a:ln w="9525">
            <a:noFill/>
            <a:miter lim="800000"/>
            <a:headEnd/>
            <a:tailEnd/>
          </a:ln>
        </p:spPr>
      </p:pic>
      <p:pic>
        <p:nvPicPr>
          <p:cNvPr id="14" name="Picture 3" descr="C:\Documents and Settings\Isabelle\Desktop\UNEP\UN-REDD Programme Communication Strategy\Logos\Low Res Logos\UN-REDD logo.jpg"/>
          <p:cNvPicPr>
            <a:picLocks noChangeAspect="1" noChangeArrowheads="1"/>
          </p:cNvPicPr>
          <p:nvPr userDrawn="1"/>
        </p:nvPicPr>
        <p:blipFill>
          <a:blip r:embed="rId7" cstate="print"/>
          <a:srcRect/>
          <a:stretch>
            <a:fillRect/>
          </a:stretch>
        </p:blipFill>
        <p:spPr bwMode="auto">
          <a:xfrm>
            <a:off x="6411913" y="246063"/>
            <a:ext cx="2360612" cy="1012825"/>
          </a:xfrm>
          <a:prstGeom prst="rect">
            <a:avLst/>
          </a:prstGeom>
          <a:noFill/>
          <a:ln w="9525">
            <a:noFill/>
            <a:miter lim="800000"/>
            <a:headEnd/>
            <a:tailEnd/>
          </a:ln>
        </p:spPr>
      </p:pic>
      <p:sp>
        <p:nvSpPr>
          <p:cNvPr id="38" name="Title 1"/>
          <p:cNvSpPr>
            <a:spLocks noGrp="1"/>
          </p:cNvSpPr>
          <p:nvPr>
            <p:ph type="title"/>
          </p:nvPr>
        </p:nvSpPr>
        <p:spPr>
          <a:xfrm>
            <a:off x="2522862" y="2060661"/>
            <a:ext cx="6389783" cy="1362075"/>
          </a:xfrm>
        </p:spPr>
        <p:txBody>
          <a:bodyPr anchor="b">
            <a:noAutofit/>
          </a:bodyPr>
          <a:lstStyle>
            <a:lvl1pPr algn="l">
              <a:defRPr sz="4000" b="1" cap="none"/>
            </a:lvl1pPr>
          </a:lstStyle>
          <a:p>
            <a:r>
              <a:rPr lang="en-US" dirty="0"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2428875" y="1785938"/>
            <a:ext cx="6643688" cy="50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userDrawn="1"/>
        </p:nvSpPr>
        <p:spPr>
          <a:xfrm>
            <a:off x="2428875" y="71438"/>
            <a:ext cx="6643688"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8" name="Picture 12" descr="C:\Documents and Settings\Isabelle\Desktop\UNEP\UN-REDD Programme Communication Strategy\UNEP Pictures\High Resolution Images\Low Res iStock_copy.JPG"/>
          <p:cNvPicPr>
            <a:picLocks noChangeAspect="1" noChangeArrowheads="1"/>
          </p:cNvPicPr>
          <p:nvPr userDrawn="1"/>
        </p:nvPicPr>
        <p:blipFill>
          <a:blip r:embed="rId2" cstate="print"/>
          <a:srcRect/>
          <a:stretch>
            <a:fillRect/>
          </a:stretch>
        </p:blipFill>
        <p:spPr bwMode="auto">
          <a:xfrm>
            <a:off x="92075" y="76201"/>
            <a:ext cx="1843603" cy="1328930"/>
          </a:xfrm>
          <a:prstGeom prst="rect">
            <a:avLst/>
          </a:prstGeom>
          <a:noFill/>
          <a:ln w="9525">
            <a:noFill/>
            <a:miter lim="800000"/>
            <a:headEnd/>
            <a:tailEnd/>
          </a:ln>
        </p:spPr>
      </p:pic>
      <p:sp>
        <p:nvSpPr>
          <p:cNvPr id="3" name="Content Placeholder 2"/>
          <p:cNvSpPr>
            <a:spLocks noGrp="1"/>
          </p:cNvSpPr>
          <p:nvPr>
            <p:ph idx="1"/>
          </p:nvPr>
        </p:nvSpPr>
        <p:spPr>
          <a:xfrm>
            <a:off x="2544896" y="1857709"/>
            <a:ext cx="6313384" cy="4576142"/>
          </a:xfrm>
        </p:spPr>
        <p:txBody>
          <a:bodyPr/>
          <a:lstStyle>
            <a:lvl1pPr>
              <a:defRPr>
                <a:solidFill>
                  <a:schemeClr val="tx1">
                    <a:lumMod val="95000"/>
                    <a:lumOff val="5000"/>
                  </a:schemeClr>
                </a:solidFill>
              </a:defRPr>
            </a:lvl1pPr>
            <a:lvl2pPr>
              <a:defRPr/>
            </a:lvl2pPr>
          </a:lstStyle>
          <a:p>
            <a:pPr lvl="0"/>
            <a:r>
              <a:rPr lang="en-US" smtClean="0"/>
              <a:t>Click to edit Master text styles</a:t>
            </a:r>
          </a:p>
          <a:p>
            <a:pPr lvl="1"/>
            <a:r>
              <a:rPr lang="en-US" smtClean="0"/>
              <a:t>Second level</a:t>
            </a:r>
          </a:p>
          <a:p>
            <a:pPr lvl="2"/>
            <a:r>
              <a:rPr lang="en-US" smtClean="0"/>
              <a:t>Third level</a:t>
            </a:r>
          </a:p>
        </p:txBody>
      </p:sp>
      <p:sp>
        <p:nvSpPr>
          <p:cNvPr id="19"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120650" y="1784350"/>
            <a:ext cx="8907463" cy="5002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 name="Rectangle 4"/>
          <p:cNvSpPr/>
          <p:nvPr userDrawn="1"/>
        </p:nvSpPr>
        <p:spPr>
          <a:xfrm>
            <a:off x="2428875" y="71438"/>
            <a:ext cx="6583363"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6" name="Picture 12" descr="C:\Documents and Settings\Isabelle\Desktop\UNEP\UN-REDD Programme Communication Strategy\UNEP Pictures\High Resolution Images\Low Res iStock_copy.JPG"/>
          <p:cNvPicPr>
            <a:picLocks noChangeAspect="1" noChangeArrowheads="1"/>
          </p:cNvPicPr>
          <p:nvPr userDrawn="1"/>
        </p:nvPicPr>
        <p:blipFill>
          <a:blip r:embed="rId2" cstate="print"/>
          <a:srcRect/>
          <a:stretch>
            <a:fillRect/>
          </a:stretch>
        </p:blipFill>
        <p:spPr bwMode="auto">
          <a:xfrm>
            <a:off x="92075" y="76200"/>
            <a:ext cx="2286000" cy="1647825"/>
          </a:xfrm>
          <a:prstGeom prst="rect">
            <a:avLst/>
          </a:prstGeom>
          <a:noFill/>
          <a:ln w="9525">
            <a:noFill/>
            <a:miter lim="800000"/>
            <a:headEnd/>
            <a:tailEnd/>
          </a:ln>
        </p:spPr>
      </p:pic>
      <p:sp>
        <p:nvSpPr>
          <p:cNvPr id="11" name="Content Placeholder 2"/>
          <p:cNvSpPr>
            <a:spLocks noGrp="1"/>
          </p:cNvSpPr>
          <p:nvPr>
            <p:ph idx="1"/>
          </p:nvPr>
        </p:nvSpPr>
        <p:spPr>
          <a:xfrm>
            <a:off x="285720" y="1857364"/>
            <a:ext cx="8715436" cy="4643470"/>
          </a:xfrm>
        </p:spPr>
        <p:txBody>
          <a:bodyPr/>
          <a:lstStyle>
            <a:lvl1pPr>
              <a:defRPr>
                <a:solidFill>
                  <a:schemeClr val="tx1">
                    <a:lumMod val="95000"/>
                    <a:lumOff val="5000"/>
                  </a:schemeClr>
                </a:solidFill>
              </a:defRPr>
            </a:lvl1pPr>
            <a:lvl2pPr>
              <a:defRPr/>
            </a:lvl2pPr>
          </a:lstStyle>
          <a:p>
            <a:pPr lvl="0"/>
            <a:r>
              <a:rPr lang="en-US" smtClean="0"/>
              <a:t>Click to edit Master text styles</a:t>
            </a:r>
          </a:p>
          <a:p>
            <a:pPr lvl="1"/>
            <a:r>
              <a:rPr lang="en-US" smtClean="0"/>
              <a:t>Second level</a:t>
            </a:r>
          </a:p>
          <a:p>
            <a:pPr lvl="2"/>
            <a:r>
              <a:rPr lang="en-US" smtClean="0"/>
              <a:t>Third level</a:t>
            </a:r>
          </a:p>
        </p:txBody>
      </p:sp>
      <p:sp>
        <p:nvSpPr>
          <p:cNvPr id="13"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pic>
        <p:nvPicPr>
          <p:cNvPr id="16" name="Picture 3" descr="C:\Documents and Settings\Isabelle\Desktop\UNEP\UN-REDD Programme Communication Strategy\Logos\Low Res Logos\UN-REDD logo.jpg"/>
          <p:cNvPicPr>
            <a:picLocks noChangeAspect="1" noChangeArrowheads="1"/>
          </p:cNvPicPr>
          <p:nvPr userDrawn="1"/>
        </p:nvPicPr>
        <p:blipFill>
          <a:blip r:embed="rId3" cstate="print"/>
          <a:srcRect/>
          <a:stretch>
            <a:fillRect/>
          </a:stretch>
        </p:blipFill>
        <p:spPr bwMode="auto">
          <a:xfrm>
            <a:off x="7526815" y="6100175"/>
            <a:ext cx="1489673" cy="638763"/>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Rectangle 6"/>
          <p:cNvSpPr/>
          <p:nvPr userDrawn="1"/>
        </p:nvSpPr>
        <p:spPr>
          <a:xfrm>
            <a:off x="2428875" y="71438"/>
            <a:ext cx="657225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7"/>
          <p:cNvSpPr/>
          <p:nvPr userDrawn="1"/>
        </p:nvSpPr>
        <p:spPr>
          <a:xfrm>
            <a:off x="7143750" y="6040438"/>
            <a:ext cx="2143125" cy="746125"/>
          </a:xfrm>
          <a:prstGeom prst="rect">
            <a:avLst/>
          </a:prstGeom>
        </p:spPr>
        <p:txBody>
          <a:bodyPr>
            <a:spAutoFit/>
          </a:bodyPr>
          <a:lstStyle/>
          <a:p>
            <a:pPr>
              <a:defRPr/>
            </a:pPr>
            <a:r>
              <a:rPr lang="fr-FR" sz="2800" dirty="0">
                <a:solidFill>
                  <a:srgbClr val="0099CC"/>
                </a:solidFill>
                <a:ea typeface="Calibri" pitchFamily="34" charset="0"/>
                <a:cs typeface="FrutigerLT-Roman" charset="0"/>
              </a:rPr>
              <a:t>UN</a:t>
            </a:r>
            <a:r>
              <a:rPr lang="fr-FR" sz="2800" dirty="0">
                <a:solidFill>
                  <a:schemeClr val="accent2"/>
                </a:solidFill>
                <a:ea typeface="Calibri" pitchFamily="34" charset="0"/>
                <a:cs typeface="FrutigerLT-Roman" charset="0"/>
              </a:rPr>
              <a:t>-REDD</a:t>
            </a:r>
          </a:p>
          <a:p>
            <a:pPr>
              <a:defRPr/>
            </a:pPr>
            <a:r>
              <a:rPr lang="fr-FR" sz="1450" dirty="0">
                <a:solidFill>
                  <a:schemeClr val="accent2"/>
                </a:solidFill>
                <a:ea typeface="Calibri" pitchFamily="34" charset="0"/>
                <a:cs typeface="Frutiger-Roman" charset="0"/>
              </a:rPr>
              <a:t>P R O G R A M M E</a:t>
            </a:r>
            <a:r>
              <a:rPr lang="en-GB" sz="1450" dirty="0">
                <a:solidFill>
                  <a:schemeClr val="accent2"/>
                </a:solidFill>
              </a:rPr>
              <a:t> </a:t>
            </a:r>
          </a:p>
        </p:txBody>
      </p:sp>
      <p:pic>
        <p:nvPicPr>
          <p:cNvPr id="9" name="Picture 12" descr="C:\Documents and Settings\Isabelle\Desktop\UNEP\UN-REDD Programme Communication Strategy\UNEP Pictures\High Resolution Images\Low Res iStock_copy.JPG"/>
          <p:cNvPicPr>
            <a:picLocks noChangeAspect="1" noChangeArrowheads="1"/>
          </p:cNvPicPr>
          <p:nvPr userDrawn="1"/>
        </p:nvPicPr>
        <p:blipFill>
          <a:blip r:embed="rId2" cstate="print"/>
          <a:srcRect/>
          <a:stretch>
            <a:fillRect/>
          </a:stretch>
        </p:blipFill>
        <p:spPr bwMode="auto">
          <a:xfrm>
            <a:off x="92075" y="76200"/>
            <a:ext cx="2286000" cy="1647825"/>
          </a:xfrm>
          <a:prstGeom prst="rect">
            <a:avLst/>
          </a:prstGeom>
          <a:noFill/>
          <a:ln w="9525">
            <a:noFill/>
            <a:miter lim="800000"/>
            <a:headEnd/>
            <a:tailEnd/>
          </a:ln>
        </p:spPr>
      </p:pic>
      <p:pic>
        <p:nvPicPr>
          <p:cNvPr id="10" name="Picture 3" descr="C:\Documents and Settings\Isabelle\Desktop\UNEP\UN-REDD Programme Communication Strategy\Logos\Low Res Logos\UN-REDD logo.jpg"/>
          <p:cNvPicPr>
            <a:picLocks noChangeAspect="1" noChangeArrowheads="1"/>
          </p:cNvPicPr>
          <p:nvPr userDrawn="1"/>
        </p:nvPicPr>
        <p:blipFill>
          <a:blip r:embed="rId3" cstate="print"/>
          <a:srcRect/>
          <a:stretch>
            <a:fillRect/>
          </a:stretch>
        </p:blipFill>
        <p:spPr bwMode="auto">
          <a:xfrm>
            <a:off x="6875463" y="5864225"/>
            <a:ext cx="2039937" cy="874713"/>
          </a:xfrm>
          <a:prstGeom prst="rect">
            <a:avLst/>
          </a:prstGeom>
          <a:noFill/>
          <a:ln w="9525">
            <a:noFill/>
            <a:miter lim="800000"/>
            <a:headEnd/>
            <a:tailEnd/>
          </a:ln>
        </p:spPr>
      </p:pic>
      <p:sp>
        <p:nvSpPr>
          <p:cNvPr id="6" name="Content Placeholder 5"/>
          <p:cNvSpPr>
            <a:spLocks noGrp="1"/>
          </p:cNvSpPr>
          <p:nvPr>
            <p:ph sz="quarter" idx="4"/>
          </p:nvPr>
        </p:nvSpPr>
        <p:spPr>
          <a:xfrm>
            <a:off x="4660135" y="2541319"/>
            <a:ext cx="4351662" cy="4178970"/>
          </a:xfrm>
          <a:solidFill>
            <a:schemeClr val="bg1"/>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Text Placeholder 2"/>
          <p:cNvSpPr>
            <a:spLocks noGrp="1"/>
          </p:cNvSpPr>
          <p:nvPr>
            <p:ph type="body" idx="1"/>
          </p:nvPr>
        </p:nvSpPr>
        <p:spPr>
          <a:xfrm>
            <a:off x="107593" y="1821226"/>
            <a:ext cx="4464407" cy="639762"/>
          </a:xfrm>
          <a:solidFill>
            <a:schemeClr val="bg1"/>
          </a:solidFill>
        </p:spPr>
        <p:txBody>
          <a:bodyPr anchor="ctr"/>
          <a:lstStyle>
            <a:lvl1pPr marL="0" indent="0" algn="ctr">
              <a:buNone/>
              <a:defRPr sz="2400" b="0">
                <a:solidFill>
                  <a:schemeClr val="tx1">
                    <a:lumMod val="75000"/>
                    <a:lumOff val="25000"/>
                  </a:schemeClr>
                </a:solidFill>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8754" y="2541320"/>
            <a:ext cx="4441372" cy="4178111"/>
          </a:xfrm>
          <a:solidFill>
            <a:schemeClr val="bg1"/>
          </a:solidFill>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8260" y="1813389"/>
            <a:ext cx="4351662" cy="639762"/>
          </a:xfrm>
          <a:solidFill>
            <a:schemeClr val="bg1"/>
          </a:solidFill>
        </p:spPr>
        <p:txBody>
          <a:bodyPr anchor="ctr"/>
          <a:lstStyle>
            <a:lvl1pPr marL="0" indent="0" algn="ctr">
              <a:buNone/>
              <a:defRPr sz="2400" b="0">
                <a:solidFill>
                  <a:schemeClr val="tx1">
                    <a:lumMod val="75000"/>
                    <a:lumOff val="25000"/>
                  </a:schemeClr>
                </a:solidFill>
                <a:latin typeface="Franklin Gothic Book"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4"/>
          <p:cNvSpPr/>
          <p:nvPr userDrawn="1"/>
        </p:nvSpPr>
        <p:spPr>
          <a:xfrm>
            <a:off x="2428875" y="71438"/>
            <a:ext cx="657225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5"/>
          <p:cNvSpPr/>
          <p:nvPr userDrawn="1"/>
        </p:nvSpPr>
        <p:spPr>
          <a:xfrm>
            <a:off x="7143750" y="6040438"/>
            <a:ext cx="2143125" cy="746125"/>
          </a:xfrm>
          <a:prstGeom prst="rect">
            <a:avLst/>
          </a:prstGeom>
        </p:spPr>
        <p:txBody>
          <a:bodyPr>
            <a:spAutoFit/>
          </a:bodyPr>
          <a:lstStyle/>
          <a:p>
            <a:pPr>
              <a:defRPr/>
            </a:pPr>
            <a:r>
              <a:rPr lang="fr-FR" sz="2800" dirty="0">
                <a:solidFill>
                  <a:srgbClr val="0099CC"/>
                </a:solidFill>
                <a:ea typeface="Calibri" pitchFamily="34" charset="0"/>
                <a:cs typeface="FrutigerLT-Roman" charset="0"/>
              </a:rPr>
              <a:t>UN</a:t>
            </a:r>
            <a:r>
              <a:rPr lang="fr-FR" sz="2800" dirty="0">
                <a:solidFill>
                  <a:schemeClr val="accent2"/>
                </a:solidFill>
                <a:ea typeface="Calibri" pitchFamily="34" charset="0"/>
                <a:cs typeface="FrutigerLT-Roman" charset="0"/>
              </a:rPr>
              <a:t>-REDD</a:t>
            </a:r>
          </a:p>
          <a:p>
            <a:pPr>
              <a:defRPr/>
            </a:pPr>
            <a:r>
              <a:rPr lang="fr-FR" sz="1450" dirty="0">
                <a:solidFill>
                  <a:schemeClr val="accent2"/>
                </a:solidFill>
                <a:ea typeface="Calibri" pitchFamily="34" charset="0"/>
                <a:cs typeface="Frutiger-Roman" charset="0"/>
              </a:rPr>
              <a:t>P R O G R A M M E</a:t>
            </a:r>
            <a:r>
              <a:rPr lang="en-GB" sz="1450" dirty="0">
                <a:solidFill>
                  <a:schemeClr val="accent2"/>
                </a:solidFill>
              </a:rPr>
              <a:t> </a:t>
            </a:r>
          </a:p>
        </p:txBody>
      </p:sp>
      <p:pic>
        <p:nvPicPr>
          <p:cNvPr id="7" name="Picture 12" descr="C:\Documents and Settings\Isabelle\Desktop\UNEP\UN-REDD Programme Communication Strategy\UNEP Pictures\High Resolution Images\Low Res iStock_copy.JPG"/>
          <p:cNvPicPr>
            <a:picLocks noChangeAspect="1" noChangeArrowheads="1"/>
          </p:cNvPicPr>
          <p:nvPr userDrawn="1"/>
        </p:nvPicPr>
        <p:blipFill>
          <a:blip r:embed="rId2" cstate="print"/>
          <a:srcRect/>
          <a:stretch>
            <a:fillRect/>
          </a:stretch>
        </p:blipFill>
        <p:spPr bwMode="auto">
          <a:xfrm>
            <a:off x="92075" y="76200"/>
            <a:ext cx="2286000" cy="1647825"/>
          </a:xfrm>
          <a:prstGeom prst="rect">
            <a:avLst/>
          </a:prstGeom>
          <a:noFill/>
          <a:ln w="9525">
            <a:noFill/>
            <a:miter lim="800000"/>
            <a:headEnd/>
            <a:tailEnd/>
          </a:ln>
        </p:spPr>
      </p:pic>
      <p:pic>
        <p:nvPicPr>
          <p:cNvPr id="8" name="Picture 3" descr="C:\Documents and Settings\Isabelle\Desktop\UNEP\UN-REDD Programme Communication Strategy\Logos\Low Res Logos\UN-REDD logo.jpg"/>
          <p:cNvPicPr>
            <a:picLocks noChangeAspect="1" noChangeArrowheads="1"/>
          </p:cNvPicPr>
          <p:nvPr userDrawn="1"/>
        </p:nvPicPr>
        <p:blipFill>
          <a:blip r:embed="rId3" cstate="print"/>
          <a:srcRect/>
          <a:stretch>
            <a:fillRect/>
          </a:stretch>
        </p:blipFill>
        <p:spPr bwMode="auto">
          <a:xfrm>
            <a:off x="6875463" y="5864225"/>
            <a:ext cx="2039937" cy="874713"/>
          </a:xfrm>
          <a:prstGeom prst="rect">
            <a:avLst/>
          </a:prstGeom>
          <a:noFill/>
          <a:ln w="9525">
            <a:noFill/>
            <a:miter lim="800000"/>
            <a:headEnd/>
            <a:tailEnd/>
          </a:ln>
        </p:spPr>
      </p:pic>
      <p:sp>
        <p:nvSpPr>
          <p:cNvPr id="3" name="Content Placeholder 2"/>
          <p:cNvSpPr>
            <a:spLocks noGrp="1"/>
          </p:cNvSpPr>
          <p:nvPr>
            <p:ph idx="1"/>
          </p:nvPr>
        </p:nvSpPr>
        <p:spPr>
          <a:xfrm>
            <a:off x="2437975" y="1809163"/>
            <a:ext cx="6585698" cy="4923001"/>
          </a:xfrm>
          <a:solidFill>
            <a:schemeClr val="bg1"/>
          </a:solidFill>
        </p:spPr>
        <p:txBody>
          <a:bodyPr>
            <a:normAutofit/>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77117" y="1806766"/>
            <a:ext cx="2269476" cy="4913523"/>
          </a:xfrm>
          <a:solidFill>
            <a:schemeClr val="bg1"/>
          </a:solidFill>
        </p:spPr>
        <p:txBody>
          <a:bodyPr anchor="ctr"/>
          <a:lstStyle>
            <a:lvl1pPr marL="0" indent="0" algn="ctr">
              <a:buNone/>
              <a:defRPr lang="en-US" sz="2000" b="0" kern="1200" dirty="0" smtClean="0">
                <a:solidFill>
                  <a:srgbClr val="595959"/>
                </a:solidFill>
                <a:latin typeface="Franklin Gothic Book" pitchFamily="34"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Rectangle 4"/>
          <p:cNvSpPr/>
          <p:nvPr userDrawn="1"/>
        </p:nvSpPr>
        <p:spPr>
          <a:xfrm>
            <a:off x="2428875" y="1785938"/>
            <a:ext cx="6572250" cy="5000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Rectangle 5"/>
          <p:cNvSpPr/>
          <p:nvPr userDrawn="1"/>
        </p:nvSpPr>
        <p:spPr>
          <a:xfrm>
            <a:off x="2422525" y="71438"/>
            <a:ext cx="6578600" cy="1643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7" name="Picture 5" descr="C:\Documents and Settings\Isabelle\Desktop\UNEP\UN-REDD Programme Communication Strategy\UNEP Pictures\High Resolution Images\Low Res iStock_copy.JPG"/>
          <p:cNvPicPr>
            <a:picLocks noChangeAspect="1" noChangeArrowheads="1"/>
          </p:cNvPicPr>
          <p:nvPr userDrawn="1"/>
        </p:nvPicPr>
        <p:blipFill>
          <a:blip r:embed="rId2" cstate="print"/>
          <a:srcRect/>
          <a:stretch>
            <a:fillRect/>
          </a:stretch>
        </p:blipFill>
        <p:spPr bwMode="auto">
          <a:xfrm>
            <a:off x="92075" y="76200"/>
            <a:ext cx="2286000" cy="1647825"/>
          </a:xfrm>
          <a:prstGeom prst="rect">
            <a:avLst/>
          </a:prstGeom>
          <a:noFill/>
          <a:ln w="9525">
            <a:noFill/>
            <a:miter lim="800000"/>
            <a:headEnd/>
            <a:tailEnd/>
          </a:ln>
        </p:spPr>
      </p:pic>
      <p:sp>
        <p:nvSpPr>
          <p:cNvPr id="3" name="Picture Placeholder 2"/>
          <p:cNvSpPr>
            <a:spLocks noGrp="1"/>
          </p:cNvSpPr>
          <p:nvPr>
            <p:ph type="pic" idx="1"/>
          </p:nvPr>
        </p:nvSpPr>
        <p:spPr>
          <a:xfrm>
            <a:off x="2434728" y="1813295"/>
            <a:ext cx="6527190" cy="488495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9" name="Title 1"/>
          <p:cNvSpPr>
            <a:spLocks noGrp="1"/>
          </p:cNvSpPr>
          <p:nvPr>
            <p:ph type="title"/>
          </p:nvPr>
        </p:nvSpPr>
        <p:spPr>
          <a:xfrm>
            <a:off x="2445745" y="132201"/>
            <a:ext cx="6544019" cy="1531345"/>
          </a:xfrm>
        </p:spPr>
        <p:txBody>
          <a:bodyPr/>
          <a:lstStyle>
            <a:lvl1pPr algn="ctr">
              <a:defRPr b="0"/>
            </a:lvl1pPr>
          </a:lstStyle>
          <a:p>
            <a:r>
              <a:rPr lang="en-US" dirty="0" smtClean="0"/>
              <a:t>Click to edit Master title style</a:t>
            </a:r>
            <a:endParaRPr lang="en-GB" dirty="0"/>
          </a:p>
        </p:txBody>
      </p:sp>
      <p:sp>
        <p:nvSpPr>
          <p:cNvPr id="10" name="Text Placeholder 3"/>
          <p:cNvSpPr>
            <a:spLocks noGrp="1"/>
          </p:cNvSpPr>
          <p:nvPr>
            <p:ph type="body" sz="half" idx="10"/>
          </p:nvPr>
        </p:nvSpPr>
        <p:spPr>
          <a:xfrm>
            <a:off x="77117" y="1781300"/>
            <a:ext cx="2269476" cy="5005450"/>
          </a:xfrm>
          <a:solidFill>
            <a:schemeClr val="bg1"/>
          </a:solidFill>
        </p:spPr>
        <p:txBody>
          <a:bodyPr anchor="ctr"/>
          <a:lstStyle>
            <a:lvl1pPr marL="0" indent="0" algn="ctr">
              <a:buNone/>
              <a:defRPr lang="en-US" sz="2000" b="0" kern="1200" dirty="0" smtClean="0">
                <a:solidFill>
                  <a:srgbClr val="595959"/>
                </a:solidFill>
                <a:latin typeface="Franklin Gothic Book" pitchFamily="34" charset="0"/>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flipV="1">
            <a:off x="131763"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Rectangle 3"/>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latin typeface="+mn-lt"/>
            </a:endParaRPr>
          </a:p>
        </p:txBody>
      </p:sp>
      <p:sp>
        <p:nvSpPr>
          <p:cNvPr id="5" name="Rectangle 4"/>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6" name="Rectangle 5"/>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7" name="Freeform 6"/>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8" name="Title 1"/>
          <p:cNvSpPr>
            <a:spLocks noGrp="1"/>
          </p:cNvSpPr>
          <p:nvPr>
            <p:ph type="title"/>
          </p:nvPr>
        </p:nvSpPr>
        <p:spPr>
          <a:xfrm>
            <a:off x="517792" y="2115745"/>
            <a:ext cx="6389783" cy="1362075"/>
          </a:xfrm>
        </p:spPr>
        <p:txBody>
          <a:bodyPr anchor="b">
            <a:noAutofit/>
          </a:bodyPr>
          <a:lstStyle>
            <a:lvl1pPr algn="l">
              <a:defRPr sz="4000" b="1" cap="none"/>
            </a:lvl1pPr>
          </a:lstStyle>
          <a:p>
            <a:r>
              <a:rPr lang="en-US" dirty="0" smtClean="0"/>
              <a:t>Click to edit Master title style</a:t>
            </a:r>
            <a:endParaRPr lang="en-GB" dirty="0"/>
          </a:p>
        </p:txBody>
      </p:sp>
      <p:pic>
        <p:nvPicPr>
          <p:cNvPr id="17" name="Picture 3" descr="C:\Documents and Settings\Isabelle\Desktop\UNEP\UN-REDD Programme Communication Strategy\Logos\Low Res Logos\UN-REDD logo.jpg"/>
          <p:cNvPicPr>
            <a:picLocks noChangeAspect="1" noChangeArrowheads="1"/>
          </p:cNvPicPr>
          <p:nvPr userDrawn="1"/>
        </p:nvPicPr>
        <p:blipFill>
          <a:blip r:embed="rId2" cstate="print"/>
          <a:srcRect/>
          <a:stretch>
            <a:fillRect/>
          </a:stretch>
        </p:blipFill>
        <p:spPr bwMode="auto">
          <a:xfrm>
            <a:off x="7526815" y="6100175"/>
            <a:ext cx="1489673" cy="638763"/>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Rectangle 1"/>
          <p:cNvSpPr/>
          <p:nvPr userDrawn="1"/>
        </p:nvSpPr>
        <p:spPr>
          <a:xfrm flipV="1">
            <a:off x="142875" y="142875"/>
            <a:ext cx="8858250" cy="657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wrap="none" anchor="ctr">
            <a:spAutoFit/>
          </a:bodyPr>
          <a:lstStyle/>
          <a:p>
            <a:pPr fontAlgn="auto">
              <a:spcBef>
                <a:spcPts val="0"/>
              </a:spcBef>
              <a:spcAft>
                <a:spcPts val="0"/>
              </a:spcAft>
              <a:defRPr/>
            </a:pPr>
            <a:endParaRPr lang="en-GB">
              <a:latin typeface="+mn-lt"/>
            </a:endParaRPr>
          </a:p>
        </p:txBody>
      </p:sp>
      <p:sp>
        <p:nvSpPr>
          <p:cNvPr id="4" name="Rectangle 3"/>
          <p:cNvSpPr>
            <a:spLocks noChangeArrowheads="1"/>
          </p:cNvSpPr>
          <p:nvPr userDrawn="1"/>
        </p:nvSpPr>
        <p:spPr bwMode="auto">
          <a:xfrm>
            <a:off x="0" y="828675"/>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5" name="Rectangle 4"/>
          <p:cNvSpPr>
            <a:spLocks noChangeArrowheads="1"/>
          </p:cNvSpPr>
          <p:nvPr userDrawn="1"/>
        </p:nvSpPr>
        <p:spPr bwMode="auto">
          <a:xfrm>
            <a:off x="0" y="1295400"/>
            <a:ext cx="9144000" cy="0"/>
          </a:xfrm>
          <a:prstGeom prst="rect">
            <a:avLst/>
          </a:prstGeom>
          <a:noFill/>
          <a:ln w="9525">
            <a:noFill/>
            <a:miter lim="800000"/>
            <a:headEnd/>
            <a:tailEnd/>
          </a:ln>
          <a:effectLst/>
        </p:spPr>
        <p:txBody>
          <a:bodyPr wrap="none" anchor="ctr">
            <a:spAutoFit/>
          </a:bodyPr>
          <a:lstStyle/>
          <a:p>
            <a:pPr algn="ctr">
              <a:defRPr/>
            </a:pPr>
            <a:r>
              <a:rPr lang="fr-FR" sz="1600">
                <a:ea typeface="Calibri" pitchFamily="34" charset="0"/>
                <a:cs typeface="Times New Roman" pitchFamily="18" charset="0"/>
              </a:rPr>
              <a:t>    </a:t>
            </a:r>
            <a:endParaRPr lang="fr-FR"/>
          </a:p>
        </p:txBody>
      </p:sp>
      <p:sp>
        <p:nvSpPr>
          <p:cNvPr id="6" name="Freeform 5"/>
          <p:cNvSpPr/>
          <p:nvPr userDrawn="1"/>
        </p:nvSpPr>
        <p:spPr>
          <a:xfrm flipH="1">
            <a:off x="569913" y="3482975"/>
            <a:ext cx="7718425" cy="293688"/>
          </a:xfrm>
          <a:custGeom>
            <a:avLst/>
            <a:gdLst>
              <a:gd name="connsiteX0" fmla="*/ 0 w 4781550"/>
              <a:gd name="connsiteY0" fmla="*/ 0 h 352425"/>
              <a:gd name="connsiteX1" fmla="*/ 4781550 w 4781550"/>
              <a:gd name="connsiteY1" fmla="*/ 9525 h 352425"/>
              <a:gd name="connsiteX2" fmla="*/ 4781550 w 4781550"/>
              <a:gd name="connsiteY2" fmla="*/ 352425 h 352425"/>
              <a:gd name="connsiteX3" fmla="*/ 0 w 4781550"/>
              <a:gd name="connsiteY3" fmla="*/ 0 h 352425"/>
            </a:gdLst>
            <a:ahLst/>
            <a:cxnLst>
              <a:cxn ang="0">
                <a:pos x="connsiteX0" y="connsiteY0"/>
              </a:cxn>
              <a:cxn ang="0">
                <a:pos x="connsiteX1" y="connsiteY1"/>
              </a:cxn>
              <a:cxn ang="0">
                <a:pos x="connsiteX2" y="connsiteY2"/>
              </a:cxn>
              <a:cxn ang="0">
                <a:pos x="connsiteX3" y="connsiteY3"/>
              </a:cxn>
            </a:cxnLst>
            <a:rect l="l" t="t" r="r" b="b"/>
            <a:pathLst>
              <a:path w="4781550" h="352425">
                <a:moveTo>
                  <a:pt x="0" y="0"/>
                </a:moveTo>
                <a:lnTo>
                  <a:pt x="4781550" y="9525"/>
                </a:lnTo>
                <a:lnTo>
                  <a:pt x="4781550" y="352425"/>
                </a:lnTo>
                <a:lnTo>
                  <a:pt x="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8" name="Title 1"/>
          <p:cNvSpPr txBox="1">
            <a:spLocks/>
          </p:cNvSpPr>
          <p:nvPr userDrawn="1"/>
        </p:nvSpPr>
        <p:spPr bwMode="auto">
          <a:xfrm>
            <a:off x="4179888" y="3871913"/>
            <a:ext cx="4014787" cy="1543050"/>
          </a:xfrm>
          <a:prstGeom prst="rect">
            <a:avLst/>
          </a:prstGeom>
          <a:noFill/>
          <a:ln w="9525">
            <a:noFill/>
            <a:miter lim="800000"/>
            <a:headEnd/>
            <a:tailEnd/>
          </a:ln>
        </p:spPr>
        <p:txBody>
          <a:bodyPr anchor="b"/>
          <a:lstStyle>
            <a:lvl1pPr algn="l">
              <a:defRPr sz="4400" b="1" cap="none" baseline="0"/>
            </a:lvl1pPr>
          </a:lstStyle>
          <a:p>
            <a:pPr eaLnBrk="0" hangingPunct="0">
              <a:defRPr/>
            </a:pPr>
            <a:r>
              <a:rPr lang="en-US" sz="2400" dirty="0" smtClean="0">
                <a:solidFill>
                  <a:srgbClr val="595959"/>
                </a:solidFill>
                <a:latin typeface="Franklin Gothic Book" pitchFamily="34" charset="0"/>
                <a:ea typeface="+mj-ea"/>
                <a:cs typeface="+mj-cs"/>
              </a:rPr>
              <a:t>Visit	</a:t>
            </a:r>
            <a:r>
              <a:rPr lang="en-US" sz="2400" dirty="0" smtClean="0">
                <a:solidFill>
                  <a:srgbClr val="0099CC"/>
                </a:solidFill>
                <a:latin typeface="Franklin Gothic Book" pitchFamily="34" charset="0"/>
                <a:ea typeface="+mj-ea"/>
                <a:cs typeface="+mj-cs"/>
                <a:hlinkClick r:id="rId2"/>
              </a:rPr>
              <a:t>www.un-redd.org</a:t>
            </a:r>
            <a:endParaRPr lang="en-US" sz="2400" dirty="0" smtClean="0">
              <a:solidFill>
                <a:srgbClr val="0099CC"/>
              </a:solidFill>
              <a:latin typeface="Franklin Gothic Book" pitchFamily="34" charset="0"/>
              <a:ea typeface="+mj-ea"/>
              <a:cs typeface="+mj-cs"/>
            </a:endParaRPr>
          </a:p>
          <a:p>
            <a:pPr eaLnBrk="0" hangingPunct="0">
              <a:defRPr/>
            </a:pPr>
            <a:r>
              <a:rPr lang="en-US" sz="2400" dirty="0" smtClean="0">
                <a:solidFill>
                  <a:srgbClr val="595959"/>
                </a:solidFill>
                <a:latin typeface="Franklin Gothic Book" pitchFamily="34" charset="0"/>
                <a:ea typeface="+mj-ea"/>
                <a:cs typeface="+mj-cs"/>
              </a:rPr>
              <a:t>Email	</a:t>
            </a:r>
            <a:r>
              <a:rPr lang="en-US" sz="2400" dirty="0" smtClean="0">
                <a:solidFill>
                  <a:srgbClr val="595959"/>
                </a:solidFill>
                <a:latin typeface="Franklin Gothic Book" pitchFamily="34" charset="0"/>
                <a:ea typeface="+mj-ea"/>
                <a:cs typeface="+mj-cs"/>
                <a:hlinkClick r:id="rId3"/>
              </a:rPr>
              <a:t>un-redd@un-redd.org</a:t>
            </a:r>
            <a:endParaRPr lang="en-US" sz="2400" dirty="0" smtClean="0">
              <a:solidFill>
                <a:srgbClr val="595959"/>
              </a:solidFill>
              <a:latin typeface="Franklin Gothic Book" pitchFamily="34" charset="0"/>
              <a:ea typeface="+mj-ea"/>
              <a:cs typeface="+mj-cs"/>
            </a:endParaRPr>
          </a:p>
          <a:p>
            <a:pPr eaLnBrk="0" hangingPunct="0">
              <a:defRPr/>
            </a:pPr>
            <a:endParaRPr lang="en-US" sz="2400" dirty="0" smtClean="0">
              <a:solidFill>
                <a:srgbClr val="595959"/>
              </a:solidFill>
              <a:latin typeface="Franklin Gothic Book" pitchFamily="34" charset="0"/>
              <a:ea typeface="+mj-ea"/>
              <a:cs typeface="+mj-cs"/>
            </a:endParaRPr>
          </a:p>
          <a:p>
            <a:pPr eaLnBrk="0" hangingPunct="0">
              <a:defRPr/>
            </a:pPr>
            <a:r>
              <a:rPr lang="en-US" sz="2400" dirty="0" smtClean="0">
                <a:solidFill>
                  <a:srgbClr val="595959"/>
                </a:solidFill>
                <a:latin typeface="Franklin Gothic Book" pitchFamily="34" charset="0"/>
                <a:ea typeface="+mj-ea"/>
                <a:cs typeface="+mj-cs"/>
              </a:rPr>
              <a:t> </a:t>
            </a:r>
            <a:endParaRPr lang="en-GB" sz="2400" dirty="0">
              <a:solidFill>
                <a:srgbClr val="595959"/>
              </a:solidFill>
              <a:latin typeface="Franklin Gothic Book" pitchFamily="34" charset="0"/>
              <a:ea typeface="+mj-ea"/>
              <a:cs typeface="+mj-cs"/>
            </a:endParaRPr>
          </a:p>
        </p:txBody>
      </p:sp>
      <p:sp>
        <p:nvSpPr>
          <p:cNvPr id="9" name="Rectangle 8"/>
          <p:cNvSpPr/>
          <p:nvPr userDrawn="1"/>
        </p:nvSpPr>
        <p:spPr>
          <a:xfrm>
            <a:off x="558800" y="2767013"/>
            <a:ext cx="5567363" cy="708025"/>
          </a:xfrm>
          <a:prstGeom prst="rect">
            <a:avLst/>
          </a:prstGeom>
        </p:spPr>
        <p:txBody>
          <a:bodyPr>
            <a:spAutoFit/>
          </a:bodyPr>
          <a:lstStyle/>
          <a:p>
            <a:pPr>
              <a:defRPr/>
            </a:pPr>
            <a:r>
              <a:rPr lang="en-US" sz="4000" b="1" dirty="0">
                <a:solidFill>
                  <a:srgbClr val="595959"/>
                </a:solidFill>
                <a:latin typeface="Franklin Gothic Book" pitchFamily="34" charset="0"/>
                <a:ea typeface="+mj-ea"/>
                <a:cs typeface="+mj-cs"/>
              </a:rPr>
              <a:t>For more information…</a:t>
            </a:r>
            <a:endParaRPr lang="en-GB" sz="4000" b="1" dirty="0">
              <a:solidFill>
                <a:srgbClr val="595959"/>
              </a:solidFill>
              <a:latin typeface="Franklin Gothic Book" pitchFamily="34" charset="0"/>
              <a:ea typeface="+mj-ea"/>
              <a:cs typeface="+mj-cs"/>
            </a:endParaRPr>
          </a:p>
        </p:txBody>
      </p:sp>
      <p:grpSp>
        <p:nvGrpSpPr>
          <p:cNvPr id="13" name="Group 12"/>
          <p:cNvGrpSpPr/>
          <p:nvPr userDrawn="1"/>
        </p:nvGrpSpPr>
        <p:grpSpPr>
          <a:xfrm>
            <a:off x="5874707" y="6100175"/>
            <a:ext cx="3141781" cy="757825"/>
            <a:chOff x="5874707" y="6100175"/>
            <a:chExt cx="3141781" cy="757825"/>
          </a:xfrm>
        </p:grpSpPr>
        <p:pic>
          <p:nvPicPr>
            <p:cNvPr id="14" name="Picture 3" descr="C:\Documents and Settings\Isabelle\Desktop\UNEP\UN-REDD Programme Communication Strategy\Logos\Low Res Logos\UN-REDD logo.jpg"/>
            <p:cNvPicPr>
              <a:picLocks noChangeAspect="1" noChangeArrowheads="1"/>
            </p:cNvPicPr>
            <p:nvPr userDrawn="1"/>
          </p:nvPicPr>
          <p:blipFill>
            <a:blip r:embed="rId4" cstate="print"/>
            <a:srcRect/>
            <a:stretch>
              <a:fillRect/>
            </a:stretch>
          </p:blipFill>
          <p:spPr bwMode="auto">
            <a:xfrm>
              <a:off x="7526815" y="6100175"/>
              <a:ext cx="1489673" cy="638763"/>
            </a:xfrm>
            <a:prstGeom prst="rect">
              <a:avLst/>
            </a:prstGeom>
            <a:noFill/>
            <a:ln w="9525">
              <a:noFill/>
              <a:miter lim="800000"/>
              <a:headEnd/>
              <a:tailEnd/>
            </a:ln>
          </p:spPr>
        </p:pic>
        <p:pic>
          <p:nvPicPr>
            <p:cNvPr id="15" name="Picture 3"/>
            <p:cNvPicPr>
              <a:picLocks noChangeAspect="1" noChangeArrowheads="1"/>
            </p:cNvPicPr>
            <p:nvPr userDrawn="1"/>
          </p:nvPicPr>
          <p:blipFill>
            <a:blip r:embed="rId5" cstate="print"/>
            <a:srcRect/>
            <a:stretch>
              <a:fillRect/>
            </a:stretch>
          </p:blipFill>
          <p:spPr bwMode="auto">
            <a:xfrm>
              <a:off x="5874707" y="6250561"/>
              <a:ext cx="839243" cy="557335"/>
            </a:xfrm>
            <a:prstGeom prst="rect">
              <a:avLst/>
            </a:prstGeom>
            <a:noFill/>
            <a:ln w="9525">
              <a:noFill/>
              <a:miter lim="800000"/>
              <a:headEnd/>
              <a:tailEnd/>
            </a:ln>
          </p:spPr>
        </p:pic>
        <p:pic>
          <p:nvPicPr>
            <p:cNvPr id="16" name="Picture 15" descr="npo000002"/>
            <p:cNvPicPr>
              <a:picLocks/>
            </p:cNvPicPr>
            <p:nvPr userDrawn="1"/>
          </p:nvPicPr>
          <p:blipFill>
            <a:blip r:embed="rId6" cstate="print"/>
            <a:srcRect r="78157"/>
            <a:stretch>
              <a:fillRect/>
            </a:stretch>
          </p:blipFill>
          <p:spPr bwMode="auto">
            <a:xfrm>
              <a:off x="6815997" y="6155369"/>
              <a:ext cx="749725" cy="702631"/>
            </a:xfrm>
            <a:prstGeom prst="rect">
              <a:avLst/>
            </a:prstGeom>
            <a:noFill/>
            <a:ln w="9525" algn="ctr">
              <a:noFill/>
              <a:miter lim="800000"/>
              <a:headEnd/>
              <a:tailEnd/>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CC">
            <a:alpha val="10196"/>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57213"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642938" y="1785938"/>
            <a:ext cx="8043862" cy="4340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l" rtl="0" eaLnBrk="0" fontAlgn="base" hangingPunct="0">
        <a:spcBef>
          <a:spcPct val="0"/>
        </a:spcBef>
        <a:spcAft>
          <a:spcPct val="0"/>
        </a:spcAft>
        <a:defRPr sz="4000" b="1" kern="1200">
          <a:solidFill>
            <a:srgbClr val="595959"/>
          </a:solidFill>
          <a:latin typeface="Franklin Gothic Book" pitchFamily="34" charset="0"/>
          <a:ea typeface="+mj-ea"/>
          <a:cs typeface="+mj-cs"/>
        </a:defRPr>
      </a:lvl1pPr>
      <a:lvl2pPr algn="l" rtl="0" eaLnBrk="0" fontAlgn="base" hangingPunct="0">
        <a:spcBef>
          <a:spcPct val="0"/>
        </a:spcBef>
        <a:spcAft>
          <a:spcPct val="0"/>
        </a:spcAft>
        <a:defRPr sz="4000" b="1">
          <a:solidFill>
            <a:srgbClr val="595959"/>
          </a:solidFill>
          <a:latin typeface="Franklin Gothic Book" pitchFamily="34" charset="0"/>
        </a:defRPr>
      </a:lvl2pPr>
      <a:lvl3pPr algn="l" rtl="0" eaLnBrk="0" fontAlgn="base" hangingPunct="0">
        <a:spcBef>
          <a:spcPct val="0"/>
        </a:spcBef>
        <a:spcAft>
          <a:spcPct val="0"/>
        </a:spcAft>
        <a:defRPr sz="4000" b="1">
          <a:solidFill>
            <a:srgbClr val="595959"/>
          </a:solidFill>
          <a:latin typeface="Franklin Gothic Book" pitchFamily="34" charset="0"/>
        </a:defRPr>
      </a:lvl3pPr>
      <a:lvl4pPr algn="l" rtl="0" eaLnBrk="0" fontAlgn="base" hangingPunct="0">
        <a:spcBef>
          <a:spcPct val="0"/>
        </a:spcBef>
        <a:spcAft>
          <a:spcPct val="0"/>
        </a:spcAft>
        <a:defRPr sz="4000" b="1">
          <a:solidFill>
            <a:srgbClr val="595959"/>
          </a:solidFill>
          <a:latin typeface="Franklin Gothic Book" pitchFamily="34" charset="0"/>
        </a:defRPr>
      </a:lvl4pPr>
      <a:lvl5pPr algn="l" rtl="0" eaLnBrk="0" fontAlgn="base" hangingPunct="0">
        <a:spcBef>
          <a:spcPct val="0"/>
        </a:spcBef>
        <a:spcAft>
          <a:spcPct val="0"/>
        </a:spcAft>
        <a:defRPr sz="4000" b="1">
          <a:solidFill>
            <a:srgbClr val="595959"/>
          </a:solidFill>
          <a:latin typeface="Franklin Gothic Book" pitchFamily="34" charset="0"/>
        </a:defRPr>
      </a:lvl5pPr>
      <a:lvl6pPr marL="457200" algn="l" rtl="0" fontAlgn="base">
        <a:spcBef>
          <a:spcPct val="0"/>
        </a:spcBef>
        <a:spcAft>
          <a:spcPct val="0"/>
        </a:spcAft>
        <a:defRPr sz="4000" b="1">
          <a:solidFill>
            <a:srgbClr val="595959"/>
          </a:solidFill>
          <a:latin typeface="Franklin Gothic Book" pitchFamily="34" charset="0"/>
        </a:defRPr>
      </a:lvl6pPr>
      <a:lvl7pPr marL="914400" algn="l" rtl="0" fontAlgn="base">
        <a:spcBef>
          <a:spcPct val="0"/>
        </a:spcBef>
        <a:spcAft>
          <a:spcPct val="0"/>
        </a:spcAft>
        <a:defRPr sz="4000" b="1">
          <a:solidFill>
            <a:srgbClr val="595959"/>
          </a:solidFill>
          <a:latin typeface="Franklin Gothic Book" pitchFamily="34" charset="0"/>
        </a:defRPr>
      </a:lvl7pPr>
      <a:lvl8pPr marL="1371600" algn="l" rtl="0" fontAlgn="base">
        <a:spcBef>
          <a:spcPct val="0"/>
        </a:spcBef>
        <a:spcAft>
          <a:spcPct val="0"/>
        </a:spcAft>
        <a:defRPr sz="4000" b="1">
          <a:solidFill>
            <a:srgbClr val="595959"/>
          </a:solidFill>
          <a:latin typeface="Franklin Gothic Book" pitchFamily="34" charset="0"/>
        </a:defRPr>
      </a:lvl8pPr>
      <a:lvl9pPr marL="1828800" algn="l" rtl="0" fontAlgn="base">
        <a:spcBef>
          <a:spcPct val="0"/>
        </a:spcBef>
        <a:spcAft>
          <a:spcPct val="0"/>
        </a:spcAft>
        <a:defRPr sz="4000" b="1">
          <a:solidFill>
            <a:srgbClr val="595959"/>
          </a:solidFill>
          <a:latin typeface="Franklin Gothic Book" pitchFamily="34" charset="0"/>
        </a:defRPr>
      </a:lvl9pPr>
    </p:titleStyle>
    <p:bodyStyle>
      <a:lvl1pPr marL="342900" indent="-342900" algn="l" rtl="0" eaLnBrk="0" fontAlgn="base" hangingPunct="0">
        <a:spcBef>
          <a:spcPct val="20000"/>
        </a:spcBef>
        <a:spcAft>
          <a:spcPct val="0"/>
        </a:spcAft>
        <a:buClr>
          <a:srgbClr val="C00000"/>
        </a:buClr>
        <a:buFont typeface="Arial"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C00000"/>
        </a:buClr>
        <a:buFont typeface="Arial" pitchFamily="34" charset="0"/>
        <a:buChar char="–"/>
        <a:defRPr sz="2000" kern="1200">
          <a:solidFill>
            <a:srgbClr val="595959"/>
          </a:solidFill>
          <a:latin typeface="+mn-lt"/>
          <a:ea typeface="+mn-ea"/>
          <a:cs typeface="+mn-cs"/>
        </a:defRPr>
      </a:lvl2pPr>
      <a:lvl3pPr marL="1143000" indent="-228600" algn="l" rtl="0" eaLnBrk="0" fontAlgn="base" hangingPunct="0">
        <a:spcBef>
          <a:spcPct val="20000"/>
        </a:spcBef>
        <a:spcAft>
          <a:spcPct val="0"/>
        </a:spcAft>
        <a:buClr>
          <a:srgbClr val="C00000"/>
        </a:buClr>
        <a:buFont typeface="Arial" pitchFamily="34" charset="0"/>
        <a:buChar char="•"/>
        <a:defRPr kern="1200">
          <a:solidFill>
            <a:srgbClr val="7F7F7F"/>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22538" y="2060575"/>
            <a:ext cx="6825999" cy="1362075"/>
          </a:xfrm>
        </p:spPr>
        <p:txBody>
          <a:bodyPr/>
          <a:lstStyle/>
          <a:p>
            <a:r>
              <a:rPr lang="en-GB" sz="3200" dirty="0" smtClean="0"/>
              <a:t>Forest Monitoring, MRV systems and multiple ecosystem benefits</a:t>
            </a:r>
          </a:p>
        </p:txBody>
      </p:sp>
      <p:sp>
        <p:nvSpPr>
          <p:cNvPr id="5" name="TextBox 4"/>
          <p:cNvSpPr txBox="1"/>
          <p:nvPr/>
        </p:nvSpPr>
        <p:spPr>
          <a:xfrm>
            <a:off x="2683042" y="5125453"/>
            <a:ext cx="4319739" cy="1631216"/>
          </a:xfrm>
          <a:prstGeom prst="rect">
            <a:avLst/>
          </a:prstGeom>
          <a:noFill/>
        </p:spPr>
        <p:txBody>
          <a:bodyPr wrap="square" rtlCol="0">
            <a:spAutoFit/>
          </a:bodyPr>
          <a:lstStyle/>
          <a:p>
            <a:pPr algn="ctr"/>
            <a:endParaRPr lang="en-US" sz="2000" b="1" dirty="0" smtClean="0">
              <a:solidFill>
                <a:schemeClr val="tx1">
                  <a:tint val="75000"/>
                </a:schemeClr>
              </a:solidFill>
              <a:latin typeface="+mn-lt"/>
            </a:endParaRPr>
          </a:p>
          <a:p>
            <a:pPr algn="ctr"/>
            <a:r>
              <a:rPr lang="en-US" sz="2000" b="1" dirty="0" smtClean="0">
                <a:solidFill>
                  <a:schemeClr val="tx1">
                    <a:tint val="75000"/>
                  </a:schemeClr>
                </a:solidFill>
                <a:latin typeface="+mn-lt"/>
              </a:rPr>
              <a:t>Dr. Inge Jonckheere, FAO HQ</a:t>
            </a:r>
          </a:p>
          <a:p>
            <a:pPr algn="ctr"/>
            <a:r>
              <a:rPr lang="en-US" sz="2000" b="1" dirty="0" smtClean="0">
                <a:solidFill>
                  <a:schemeClr val="tx1">
                    <a:tint val="75000"/>
                  </a:schemeClr>
                </a:solidFill>
                <a:latin typeface="+mn-lt"/>
              </a:rPr>
              <a:t>28</a:t>
            </a:r>
            <a:r>
              <a:rPr lang="en-US" b="1" dirty="0" smtClean="0">
                <a:solidFill>
                  <a:schemeClr val="tx1">
                    <a:tint val="75000"/>
                  </a:schemeClr>
                </a:solidFill>
                <a:latin typeface="+mn-lt"/>
              </a:rPr>
              <a:t>th</a:t>
            </a:r>
            <a:r>
              <a:rPr lang="en-US" sz="2000" b="1" dirty="0" smtClean="0">
                <a:solidFill>
                  <a:schemeClr val="tx1">
                    <a:tint val="75000"/>
                  </a:schemeClr>
                </a:solidFill>
                <a:latin typeface="+mn-lt"/>
              </a:rPr>
              <a:t> June 2011</a:t>
            </a:r>
          </a:p>
          <a:p>
            <a:pPr algn="ctr"/>
            <a:r>
              <a:rPr lang="en-US" sz="2000" b="1" dirty="0" smtClean="0">
                <a:solidFill>
                  <a:schemeClr val="tx1">
                    <a:tint val="75000"/>
                  </a:schemeClr>
                </a:solidFill>
                <a:latin typeface="+mn-lt"/>
              </a:rPr>
              <a:t>REDD+ Orientation Workshop </a:t>
            </a:r>
          </a:p>
          <a:p>
            <a:pPr algn="ctr"/>
            <a:r>
              <a:rPr lang="en-US" sz="2000" b="1" dirty="0" smtClean="0">
                <a:solidFill>
                  <a:schemeClr val="tx1">
                    <a:tint val="75000"/>
                  </a:schemeClr>
                </a:solidFill>
                <a:latin typeface="+mn-lt"/>
              </a:rPr>
              <a:t>Lusaka, Zambia</a:t>
            </a:r>
            <a:endParaRPr lang="en-US" sz="2000" b="1" dirty="0">
              <a:solidFill>
                <a:schemeClr val="tx1">
                  <a:tint val="75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0" y="1219619"/>
            <a:ext cx="9144000" cy="5638381"/>
          </a:xfrm>
          <a:solidFill>
            <a:schemeClr val="bg1"/>
          </a:solidFill>
        </p:spPr>
        <p:txBody>
          <a:bodyPr/>
          <a:lstStyle/>
          <a:p>
            <a:pPr algn="just"/>
            <a:r>
              <a:rPr lang="en-US" sz="2400" b="1" dirty="0" smtClean="0">
                <a:latin typeface="Arial" pitchFamily="34" charset="0"/>
                <a:cs typeface="Arial" pitchFamily="34" charset="0"/>
              </a:rPr>
              <a:t>C: 71. </a:t>
            </a:r>
            <a:r>
              <a:rPr lang="en-US" sz="1600" dirty="0" smtClean="0">
                <a:latin typeface="Arial" pitchFamily="34" charset="0"/>
                <a:cs typeface="Arial" pitchFamily="34" charset="0"/>
              </a:rPr>
              <a:t>Requests developing country Parties aiming to undertake activities referred to in paragraph 70 above, in the context of the provision of adequate and predictable support, including financial resources and technical and technological support to developing country Parties, in accordance with national circumstances and respective capabilities, to develop the following elements:</a:t>
            </a:r>
          </a:p>
          <a:p>
            <a:pPr algn="just"/>
            <a:endParaRPr lang="en-US" sz="1600" dirty="0" smtClean="0">
              <a:latin typeface="Arial" pitchFamily="34" charset="0"/>
              <a:cs typeface="Arial" pitchFamily="34" charset="0"/>
            </a:endParaRPr>
          </a:p>
          <a:p>
            <a:pPr algn="just"/>
            <a:r>
              <a:rPr lang="en-US" sz="1600" dirty="0" smtClean="0">
                <a:latin typeface="Arial" pitchFamily="34" charset="0"/>
                <a:cs typeface="Arial" pitchFamily="34" charset="0"/>
              </a:rPr>
              <a:t>(a)  A national strategy or action plan;</a:t>
            </a:r>
          </a:p>
          <a:p>
            <a:pPr algn="just"/>
            <a:endParaRPr lang="en-US" sz="1600" dirty="0" smtClean="0">
              <a:latin typeface="Arial" pitchFamily="34" charset="0"/>
              <a:cs typeface="Arial" pitchFamily="34" charset="0"/>
            </a:endParaRPr>
          </a:p>
          <a:p>
            <a:pPr algn="just"/>
            <a:r>
              <a:rPr lang="en-US" sz="1600" dirty="0" smtClean="0">
                <a:latin typeface="Arial" pitchFamily="34" charset="0"/>
                <a:cs typeface="Arial" pitchFamily="34" charset="0"/>
              </a:rPr>
              <a:t>(b)  A national forest reference emission level and/or forest reference </a:t>
            </a:r>
          </a:p>
          <a:p>
            <a:pPr algn="just"/>
            <a:endParaRPr lang="en-US" sz="1600" dirty="0" smtClean="0">
              <a:latin typeface="Arial" pitchFamily="34" charset="0"/>
              <a:cs typeface="Arial" pitchFamily="34" charset="0"/>
            </a:endParaRPr>
          </a:p>
          <a:p>
            <a:pPr algn="just"/>
            <a:r>
              <a:rPr lang="en-US" sz="1600" dirty="0" smtClean="0">
                <a:latin typeface="Arial" pitchFamily="34" charset="0"/>
                <a:cs typeface="Arial" pitchFamily="34" charset="0"/>
              </a:rPr>
              <a:t>(c) </a:t>
            </a:r>
            <a:r>
              <a:rPr lang="en-US" sz="1600" u="sng" dirty="0" smtClean="0">
                <a:latin typeface="Arial" pitchFamily="34" charset="0"/>
                <a:cs typeface="Arial" pitchFamily="34" charset="0"/>
              </a:rPr>
              <a:t>A robust and transparent national forest monitoring system for the monitoring and reporting of the activities referred to in paragraph 70 above, with, if appropriate, sub-national monitoring and reporting as an interim measure,7 in accordance with national circumstances, and with the provisions contained in decision 4/CP.15, and with any further elaboration of those provisions agreed by the Conference of the Parties;</a:t>
            </a:r>
          </a:p>
          <a:p>
            <a:pPr algn="just"/>
            <a:endParaRPr lang="en-US" sz="1600" dirty="0" smtClean="0">
              <a:latin typeface="Arial" pitchFamily="34" charset="0"/>
              <a:cs typeface="Arial" pitchFamily="34" charset="0"/>
            </a:endParaRPr>
          </a:p>
          <a:p>
            <a:pPr algn="just"/>
            <a:r>
              <a:rPr lang="en-US" sz="1600" dirty="0" smtClean="0">
                <a:latin typeface="Arial" pitchFamily="34" charset="0"/>
                <a:cs typeface="Arial" pitchFamily="34" charset="0"/>
              </a:rPr>
              <a:t>(d) </a:t>
            </a:r>
            <a:r>
              <a:rPr lang="en-US" sz="1600" u="sng" dirty="0" smtClean="0">
                <a:latin typeface="Arial" pitchFamily="34" charset="0"/>
                <a:cs typeface="Arial" pitchFamily="34" charset="0"/>
              </a:rPr>
              <a:t>A system for providing information on how the safeguards referred to in annex I to this decision are being addressed and respected throughout the implementation of the activities referred to in paragraph 70, while respecting sovereignty;</a:t>
            </a:r>
            <a:endParaRPr lang="fr-BE" sz="1600" u="sng" dirty="0" smtClean="0">
              <a:latin typeface="Arial" pitchFamily="34" charset="0"/>
              <a:cs typeface="Arial" pitchFamily="34" charset="0"/>
            </a:endParaRPr>
          </a:p>
          <a:p>
            <a:pPr algn="just" eaLnBrk="1" hangingPunct="1"/>
            <a:endParaRPr lang="fr-BE" sz="1800"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p:txBody>
      </p:sp>
      <p:sp>
        <p:nvSpPr>
          <p:cNvPr id="6147" name="Rectangle 6"/>
          <p:cNvSpPr>
            <a:spLocks/>
          </p:cNvSpPr>
          <p:nvPr/>
        </p:nvSpPr>
        <p:spPr bwMode="auto">
          <a:xfrm>
            <a:off x="84138" y="93663"/>
            <a:ext cx="7993062" cy="587375"/>
          </a:xfrm>
          <a:prstGeom prst="rect">
            <a:avLst/>
          </a:prstGeom>
          <a:noFill/>
          <a:ln w="9525">
            <a:noFill/>
            <a:miter lim="800000"/>
            <a:headEnd/>
            <a:tailEnd/>
          </a:ln>
        </p:spPr>
        <p:txBody>
          <a:bodyPr anchor="ctr"/>
          <a:lstStyle/>
          <a:p>
            <a:pPr>
              <a:defRPr/>
            </a:pPr>
            <a:r>
              <a:rPr lang="en-GB" sz="2400" b="1" dirty="0">
                <a:solidFill>
                  <a:schemeClr val="bg1">
                    <a:lumMod val="65000"/>
                  </a:schemeClr>
                </a:solidFill>
                <a:latin typeface="Arial" charset="0"/>
              </a:rPr>
              <a:t>REDD+ in a UNFCCC/IPCC: Rules of the Game</a:t>
            </a:r>
          </a:p>
        </p:txBody>
      </p:sp>
      <p:pic>
        <p:nvPicPr>
          <p:cNvPr id="20483" name="Picture 6"/>
          <p:cNvPicPr>
            <a:picLocks noChangeAspect="1" noChangeArrowheads="1"/>
          </p:cNvPicPr>
          <p:nvPr/>
        </p:nvPicPr>
        <p:blipFill>
          <a:blip r:embed="rId3" cstate="print">
            <a:lum bright="-10000" contrast="32000"/>
          </a:blip>
          <a:srcRect b="66208"/>
          <a:stretch>
            <a:fillRect/>
          </a:stretch>
        </p:blipFill>
        <p:spPr bwMode="auto">
          <a:xfrm>
            <a:off x="0" y="0"/>
            <a:ext cx="9144000" cy="1214438"/>
          </a:xfrm>
          <a:prstGeom prst="rect">
            <a:avLst/>
          </a:prstGeom>
          <a:noFill/>
          <a:ln w="9525">
            <a:noFill/>
            <a:miter lim="800000"/>
            <a:headEnd/>
            <a:tailEnd/>
          </a:ln>
        </p:spPr>
      </p:pic>
      <p:sp>
        <p:nvSpPr>
          <p:cNvPr id="20484" name="Text Box 5"/>
          <p:cNvSpPr txBox="1">
            <a:spLocks noChangeArrowheads="1"/>
          </p:cNvSpPr>
          <p:nvPr/>
        </p:nvSpPr>
        <p:spPr bwMode="auto">
          <a:xfrm>
            <a:off x="536398" y="214313"/>
            <a:ext cx="8053743" cy="830997"/>
          </a:xfrm>
          <a:prstGeom prst="rect">
            <a:avLst/>
          </a:prstGeom>
          <a:noFill/>
          <a:ln w="9525">
            <a:noFill/>
            <a:miter lim="800000"/>
            <a:headEnd/>
            <a:tailEnd/>
          </a:ln>
        </p:spPr>
        <p:txBody>
          <a:bodyPr wrap="none">
            <a:spAutoFit/>
          </a:bodyPr>
          <a:lstStyle/>
          <a:p>
            <a:pPr algn="ctr" eaLnBrk="0" hangingPunct="0"/>
            <a:r>
              <a:rPr lang="fr-FR" sz="4800" b="1" dirty="0" err="1" smtClean="0">
                <a:solidFill>
                  <a:schemeClr val="bg2"/>
                </a:solidFill>
                <a:latin typeface="Calibri" pitchFamily="34" charset="0"/>
              </a:rPr>
              <a:t>REDD-plus</a:t>
            </a:r>
            <a:r>
              <a:rPr lang="fr-FR" sz="4800" b="1" dirty="0" smtClean="0">
                <a:solidFill>
                  <a:schemeClr val="bg2"/>
                </a:solidFill>
                <a:latin typeface="Calibri" pitchFamily="34" charset="0"/>
              </a:rPr>
              <a:t>: </a:t>
            </a:r>
            <a:r>
              <a:rPr lang="fr-FR" sz="4800" b="1" dirty="0" err="1" smtClean="0">
                <a:solidFill>
                  <a:schemeClr val="bg2"/>
                </a:solidFill>
                <a:latin typeface="Calibri" pitchFamily="34" charset="0"/>
              </a:rPr>
              <a:t>Decision</a:t>
            </a:r>
            <a:r>
              <a:rPr lang="fr-FR" sz="4800" b="1" dirty="0" smtClean="0">
                <a:solidFill>
                  <a:schemeClr val="bg2"/>
                </a:solidFill>
                <a:latin typeface="Calibri" pitchFamily="34" charset="0"/>
              </a:rPr>
              <a:t> LCA/CP.16</a:t>
            </a:r>
            <a:endParaRPr lang="fr-FR" sz="4800" b="1"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0" y="1171492"/>
            <a:ext cx="9144000" cy="5686508"/>
          </a:xfrm>
          <a:solidFill>
            <a:schemeClr val="bg1"/>
          </a:solidFill>
        </p:spPr>
        <p:txBody>
          <a:bodyPr/>
          <a:lstStyle/>
          <a:p>
            <a:pPr algn="just">
              <a:buNone/>
            </a:pPr>
            <a:r>
              <a:rPr lang="en-US" sz="2400" b="1" dirty="0" smtClean="0">
                <a:latin typeface="Arial" pitchFamily="34" charset="0"/>
                <a:cs typeface="Arial" pitchFamily="34" charset="0"/>
              </a:rPr>
              <a:t>Annex I:</a:t>
            </a:r>
            <a:r>
              <a:rPr lang="en-US" sz="1600" dirty="0" smtClean="0">
                <a:latin typeface="Arial" pitchFamily="34" charset="0"/>
                <a:cs typeface="Arial" pitchFamily="34" charset="0"/>
              </a:rPr>
              <a:t> </a:t>
            </a:r>
          </a:p>
          <a:p>
            <a:pPr algn="just">
              <a:buNone/>
            </a:pPr>
            <a:endParaRPr lang="en-US" sz="1600" dirty="0" smtClean="0">
              <a:latin typeface="Arial" pitchFamily="34" charset="0"/>
              <a:cs typeface="Arial" pitchFamily="34" charset="0"/>
            </a:endParaRPr>
          </a:p>
          <a:p>
            <a:pPr>
              <a:buNone/>
            </a:pPr>
            <a:r>
              <a:rPr lang="en-US" sz="1600" b="1" dirty="0" smtClean="0">
                <a:latin typeface="Arial" pitchFamily="34" charset="0"/>
                <a:cs typeface="Arial" pitchFamily="34" charset="0"/>
              </a:rPr>
              <a:t>Article 1: </a:t>
            </a:r>
            <a:r>
              <a:rPr lang="en-US" sz="1600" dirty="0" smtClean="0">
                <a:latin typeface="Arial" pitchFamily="34" charset="0"/>
                <a:cs typeface="Arial" pitchFamily="34" charset="0"/>
              </a:rPr>
              <a:t>Activities referred to in paragraph 70 of this decision should</a:t>
            </a:r>
          </a:p>
          <a:p>
            <a:pPr algn="just">
              <a:buNone/>
            </a:pPr>
            <a:endParaRPr lang="en-US" sz="1600" dirty="0" smtClean="0">
              <a:latin typeface="Arial" pitchFamily="34" charset="0"/>
              <a:cs typeface="Arial" pitchFamily="34" charset="0"/>
            </a:endParaRPr>
          </a:p>
          <a:p>
            <a:pPr algn="just">
              <a:buNone/>
            </a:pPr>
            <a:r>
              <a:rPr lang="en-US" sz="1600" dirty="0" smtClean="0">
                <a:latin typeface="Arial" pitchFamily="34" charset="0"/>
                <a:cs typeface="Arial" pitchFamily="34" charset="0"/>
              </a:rPr>
              <a:t>(a) Contribute to the fulfillment of the commitments set out in Article 4, paragraph 3, of the Convention</a:t>
            </a:r>
          </a:p>
          <a:p>
            <a:pPr algn="just">
              <a:buNone/>
            </a:pPr>
            <a:r>
              <a:rPr lang="en-US" sz="1600" dirty="0" smtClean="0">
                <a:latin typeface="Arial" pitchFamily="34" charset="0"/>
                <a:cs typeface="Arial" pitchFamily="34" charset="0"/>
              </a:rPr>
              <a:t>(b) Be results-based;</a:t>
            </a:r>
            <a:endParaRPr lang="en-US" sz="1600" u="sng" dirty="0" smtClean="0">
              <a:latin typeface="Arial" pitchFamily="34" charset="0"/>
              <a:cs typeface="Arial" pitchFamily="34" charset="0"/>
            </a:endParaRPr>
          </a:p>
          <a:p>
            <a:pPr algn="just">
              <a:buNone/>
            </a:pPr>
            <a:endParaRPr lang="en-US" sz="1600" dirty="0" smtClean="0">
              <a:latin typeface="Arial" pitchFamily="34" charset="0"/>
              <a:cs typeface="Arial" pitchFamily="34" charset="0"/>
            </a:endParaRPr>
          </a:p>
          <a:p>
            <a:pPr algn="just">
              <a:buNone/>
            </a:pPr>
            <a:r>
              <a:rPr lang="en-US" sz="1600" b="1" dirty="0" smtClean="0">
                <a:latin typeface="Arial" pitchFamily="34" charset="0"/>
                <a:cs typeface="Arial" pitchFamily="34" charset="0"/>
              </a:rPr>
              <a:t>Article 2:</a:t>
            </a:r>
            <a:r>
              <a:rPr lang="en-US" sz="1600" dirty="0" smtClean="0">
                <a:latin typeface="Arial" pitchFamily="34" charset="0"/>
                <a:cs typeface="Arial" pitchFamily="34" charset="0"/>
              </a:rPr>
              <a:t>	When undertaking activities referred to in paragraph 70 of this decision, the following safeguards should be promoted and supported:</a:t>
            </a:r>
          </a:p>
          <a:p>
            <a:pPr algn="just">
              <a:buNone/>
            </a:pPr>
            <a:endParaRPr lang="en-US" sz="1600" dirty="0" smtClean="0">
              <a:latin typeface="Arial" pitchFamily="34" charset="0"/>
              <a:cs typeface="Arial" pitchFamily="34" charset="0"/>
            </a:endParaRPr>
          </a:p>
          <a:p>
            <a:pPr algn="just">
              <a:buNone/>
            </a:pPr>
            <a:r>
              <a:rPr lang="en-US" sz="1600" dirty="0" smtClean="0">
                <a:latin typeface="Arial" pitchFamily="34" charset="0"/>
                <a:cs typeface="Arial" pitchFamily="34" charset="0"/>
              </a:rPr>
              <a:t>(c) The full and effective participation of relevant stakeholders, in particular, indigenous peoples and local communities, in actions referred to in paragraphs 70 and 72 of this decision;</a:t>
            </a:r>
          </a:p>
          <a:p>
            <a:pPr algn="just">
              <a:buNone/>
            </a:pPr>
            <a:endParaRPr lang="en-US" sz="1600" dirty="0" smtClean="0">
              <a:latin typeface="Arial" pitchFamily="34" charset="0"/>
              <a:cs typeface="Arial" pitchFamily="34" charset="0"/>
            </a:endParaRPr>
          </a:p>
          <a:p>
            <a:pPr algn="just">
              <a:buNone/>
            </a:pPr>
            <a:r>
              <a:rPr lang="en-US" sz="1600" dirty="0" smtClean="0">
                <a:latin typeface="Arial" pitchFamily="34" charset="0"/>
                <a:cs typeface="Arial" pitchFamily="34" charset="0"/>
              </a:rPr>
              <a:t>(d) Actions to address the risks of reversals;</a:t>
            </a:r>
          </a:p>
          <a:p>
            <a:pPr algn="just">
              <a:buNone/>
            </a:pPr>
            <a:endParaRPr lang="en-US" sz="1600" dirty="0" smtClean="0">
              <a:latin typeface="Arial" pitchFamily="34" charset="0"/>
              <a:cs typeface="Arial" pitchFamily="34" charset="0"/>
            </a:endParaRPr>
          </a:p>
          <a:p>
            <a:pPr algn="just">
              <a:buNone/>
            </a:pPr>
            <a:r>
              <a:rPr lang="en-US" sz="1600" dirty="0" smtClean="0">
                <a:latin typeface="Arial" pitchFamily="34" charset="0"/>
                <a:cs typeface="Arial" pitchFamily="34" charset="0"/>
              </a:rPr>
              <a:t>(e)  Actions to reduce displacement of emissions.</a:t>
            </a:r>
            <a:endParaRPr lang="fr-BE" sz="1800"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p:txBody>
      </p:sp>
      <p:sp>
        <p:nvSpPr>
          <p:cNvPr id="6147" name="Rectangle 6"/>
          <p:cNvSpPr>
            <a:spLocks/>
          </p:cNvSpPr>
          <p:nvPr/>
        </p:nvSpPr>
        <p:spPr bwMode="auto">
          <a:xfrm>
            <a:off x="84138" y="93663"/>
            <a:ext cx="7993062" cy="587375"/>
          </a:xfrm>
          <a:prstGeom prst="rect">
            <a:avLst/>
          </a:prstGeom>
          <a:noFill/>
          <a:ln w="9525">
            <a:noFill/>
            <a:miter lim="800000"/>
            <a:headEnd/>
            <a:tailEnd/>
          </a:ln>
        </p:spPr>
        <p:txBody>
          <a:bodyPr anchor="ctr"/>
          <a:lstStyle/>
          <a:p>
            <a:pPr>
              <a:defRPr/>
            </a:pPr>
            <a:r>
              <a:rPr lang="en-GB" sz="2400" b="1" dirty="0">
                <a:solidFill>
                  <a:schemeClr val="bg1">
                    <a:lumMod val="65000"/>
                  </a:schemeClr>
                </a:solidFill>
                <a:latin typeface="Arial" charset="0"/>
              </a:rPr>
              <a:t>REDD+ in a UNFCCC/IPCC: Rules of the Game</a:t>
            </a:r>
          </a:p>
        </p:txBody>
      </p:sp>
      <p:pic>
        <p:nvPicPr>
          <p:cNvPr id="20483" name="Picture 6"/>
          <p:cNvPicPr>
            <a:picLocks noChangeAspect="1" noChangeArrowheads="1"/>
          </p:cNvPicPr>
          <p:nvPr/>
        </p:nvPicPr>
        <p:blipFill>
          <a:blip r:embed="rId3" cstate="print">
            <a:lum bright="-10000" contrast="32000"/>
          </a:blip>
          <a:srcRect b="66208"/>
          <a:stretch>
            <a:fillRect/>
          </a:stretch>
        </p:blipFill>
        <p:spPr bwMode="auto">
          <a:xfrm>
            <a:off x="0" y="0"/>
            <a:ext cx="9144000" cy="1214438"/>
          </a:xfrm>
          <a:prstGeom prst="rect">
            <a:avLst/>
          </a:prstGeom>
          <a:noFill/>
          <a:ln w="9525">
            <a:noFill/>
            <a:miter lim="800000"/>
            <a:headEnd/>
            <a:tailEnd/>
          </a:ln>
        </p:spPr>
      </p:pic>
      <p:sp>
        <p:nvSpPr>
          <p:cNvPr id="20484" name="Text Box 5"/>
          <p:cNvSpPr txBox="1">
            <a:spLocks noChangeArrowheads="1"/>
          </p:cNvSpPr>
          <p:nvPr/>
        </p:nvSpPr>
        <p:spPr bwMode="auto">
          <a:xfrm>
            <a:off x="536398" y="214313"/>
            <a:ext cx="8053743" cy="830997"/>
          </a:xfrm>
          <a:prstGeom prst="rect">
            <a:avLst/>
          </a:prstGeom>
          <a:noFill/>
          <a:ln w="9525">
            <a:noFill/>
            <a:miter lim="800000"/>
            <a:headEnd/>
            <a:tailEnd/>
          </a:ln>
        </p:spPr>
        <p:txBody>
          <a:bodyPr wrap="none">
            <a:spAutoFit/>
          </a:bodyPr>
          <a:lstStyle/>
          <a:p>
            <a:pPr algn="ctr" eaLnBrk="0" hangingPunct="0"/>
            <a:r>
              <a:rPr lang="fr-FR" sz="4800" b="1" dirty="0" err="1" smtClean="0">
                <a:solidFill>
                  <a:schemeClr val="bg2"/>
                </a:solidFill>
                <a:latin typeface="Calibri" pitchFamily="34" charset="0"/>
              </a:rPr>
              <a:t>REDD-plus</a:t>
            </a:r>
            <a:r>
              <a:rPr lang="fr-FR" sz="4800" b="1" dirty="0" smtClean="0">
                <a:solidFill>
                  <a:schemeClr val="bg2"/>
                </a:solidFill>
                <a:latin typeface="Calibri" pitchFamily="34" charset="0"/>
              </a:rPr>
              <a:t>: </a:t>
            </a:r>
            <a:r>
              <a:rPr lang="fr-FR" sz="4800" b="1" dirty="0" err="1" smtClean="0">
                <a:solidFill>
                  <a:schemeClr val="bg2"/>
                </a:solidFill>
                <a:latin typeface="Calibri" pitchFamily="34" charset="0"/>
              </a:rPr>
              <a:t>Decision</a:t>
            </a:r>
            <a:r>
              <a:rPr lang="fr-FR" sz="4800" b="1" dirty="0" smtClean="0">
                <a:solidFill>
                  <a:schemeClr val="bg2"/>
                </a:solidFill>
                <a:latin typeface="Calibri" pitchFamily="34" charset="0"/>
              </a:rPr>
              <a:t> LCA/CP.16</a:t>
            </a:r>
            <a:endParaRPr lang="fr-FR" sz="4800" b="1"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09275" y="132201"/>
            <a:ext cx="6980490" cy="1531345"/>
          </a:xfrm>
        </p:spPr>
        <p:txBody>
          <a:bodyPr/>
          <a:lstStyle/>
          <a:p>
            <a:r>
              <a:rPr lang="en-US" dirty="0" smtClean="0"/>
              <a:t>Forest</a:t>
            </a:r>
            <a:r>
              <a:rPr lang="en-US" dirty="0" smtClean="0"/>
              <a:t> </a:t>
            </a:r>
            <a:r>
              <a:rPr lang="en-US" dirty="0" smtClean="0"/>
              <a:t>Monitoring: what is it?</a:t>
            </a:r>
            <a:endParaRPr lang="en-US" dirty="0"/>
          </a:p>
        </p:txBody>
      </p:sp>
      <p:grpSp>
        <p:nvGrpSpPr>
          <p:cNvPr id="7" name="Group 6"/>
          <p:cNvGrpSpPr/>
          <p:nvPr/>
        </p:nvGrpSpPr>
        <p:grpSpPr>
          <a:xfrm>
            <a:off x="1275347" y="1357357"/>
            <a:ext cx="7146758" cy="4453896"/>
            <a:chOff x="1407695" y="1860492"/>
            <a:chExt cx="7146758" cy="4453896"/>
          </a:xfrm>
        </p:grpSpPr>
        <p:pic>
          <p:nvPicPr>
            <p:cNvPr id="4" name="Picture 3" descr="Zambia_image.JPG"/>
            <p:cNvPicPr>
              <a:picLocks noChangeAspect="1"/>
            </p:cNvPicPr>
            <p:nvPr/>
          </p:nvPicPr>
          <p:blipFill>
            <a:blip r:embed="rId2" cstate="print"/>
            <a:stretch>
              <a:fillRect/>
            </a:stretch>
          </p:blipFill>
          <p:spPr>
            <a:xfrm>
              <a:off x="1407695" y="1860492"/>
              <a:ext cx="7146758" cy="4453896"/>
            </a:xfrm>
            <a:prstGeom prst="rect">
              <a:avLst/>
            </a:prstGeom>
          </p:spPr>
        </p:pic>
        <p:sp>
          <p:nvSpPr>
            <p:cNvPr id="6" name="Oval 5"/>
            <p:cNvSpPr/>
            <p:nvPr/>
          </p:nvSpPr>
          <p:spPr>
            <a:xfrm>
              <a:off x="2370222" y="2574758"/>
              <a:ext cx="1600200" cy="97455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1st window coverage.JPG"/>
          <p:cNvPicPr>
            <a:picLocks noChangeAspect="1"/>
          </p:cNvPicPr>
          <p:nvPr/>
        </p:nvPicPr>
        <p:blipFill>
          <a:blip r:embed="rId3" cstate="print"/>
          <a:stretch>
            <a:fillRect/>
          </a:stretch>
        </p:blipFill>
        <p:spPr>
          <a:xfrm>
            <a:off x="1275347" y="1383603"/>
            <a:ext cx="7240753" cy="4668281"/>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40183" y="0"/>
            <a:ext cx="6544019" cy="1531345"/>
          </a:xfrm>
        </p:spPr>
        <p:txBody>
          <a:bodyPr/>
          <a:lstStyle/>
          <a:p>
            <a:pPr algn="l"/>
            <a:r>
              <a:rPr lang="en-US" dirty="0" smtClean="0"/>
              <a:t>MRV?</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0" y="0"/>
            <a:ext cx="7055708" cy="72441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l="32110" t="10940" r="33930" b="10941"/>
          <a:stretch>
            <a:fillRect/>
          </a:stretch>
        </p:blipFill>
        <p:spPr bwMode="auto">
          <a:xfrm>
            <a:off x="7715272" y="3530598"/>
            <a:ext cx="801680" cy="1163008"/>
          </a:xfrm>
          <a:prstGeom prst="rect">
            <a:avLst/>
          </a:prstGeom>
          <a:noFill/>
          <a:ln w="9525">
            <a:noFill/>
            <a:miter lim="800000"/>
            <a:headEnd/>
            <a:tailEnd/>
          </a:ln>
        </p:spPr>
      </p:pic>
      <p:sp>
        <p:nvSpPr>
          <p:cNvPr id="10" name="Rounded Rectangle 9"/>
          <p:cNvSpPr/>
          <p:nvPr/>
        </p:nvSpPr>
        <p:spPr>
          <a:xfrm>
            <a:off x="714348" y="2357430"/>
            <a:ext cx="2088232" cy="648072"/>
          </a:xfrm>
          <a:prstGeom prst="round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2"/>
                </a:solidFill>
              </a:rPr>
              <a:t>Land Monitoring</a:t>
            </a:r>
            <a:endParaRPr lang="fr-FR" dirty="0">
              <a:solidFill>
                <a:schemeClr val="tx2"/>
              </a:solidFill>
            </a:endParaRPr>
          </a:p>
        </p:txBody>
      </p:sp>
      <p:sp>
        <p:nvSpPr>
          <p:cNvPr id="11" name="Rounded Rectangle 10"/>
          <p:cNvSpPr/>
          <p:nvPr/>
        </p:nvSpPr>
        <p:spPr>
          <a:xfrm>
            <a:off x="3564458" y="2357430"/>
            <a:ext cx="2088232" cy="7115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Carbon inventory</a:t>
            </a:r>
          </a:p>
          <a:p>
            <a:pPr algn="ctr"/>
            <a:r>
              <a:rPr lang="en-GB" sz="1600" dirty="0" err="1" smtClean="0">
                <a:solidFill>
                  <a:schemeClr val="tx2"/>
                </a:solidFill>
              </a:rPr>
              <a:t>Allometric</a:t>
            </a:r>
            <a:r>
              <a:rPr lang="en-GB" sz="1600" dirty="0" smtClean="0">
                <a:solidFill>
                  <a:schemeClr val="tx2"/>
                </a:solidFill>
              </a:rPr>
              <a:t> equations</a:t>
            </a:r>
            <a:endParaRPr lang="fr-FR" sz="1600" dirty="0">
              <a:solidFill>
                <a:schemeClr val="tx2"/>
              </a:solidFill>
            </a:endParaRPr>
          </a:p>
        </p:txBody>
      </p:sp>
      <p:sp>
        <p:nvSpPr>
          <p:cNvPr id="13" name="Rounded Rectangle 12"/>
          <p:cNvSpPr/>
          <p:nvPr/>
        </p:nvSpPr>
        <p:spPr>
          <a:xfrm>
            <a:off x="714348" y="1571612"/>
            <a:ext cx="2088232" cy="77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Activity Data</a:t>
            </a:r>
          </a:p>
          <a:p>
            <a:pPr algn="ctr"/>
            <a:r>
              <a:rPr lang="en-GB" sz="1400" dirty="0" smtClean="0"/>
              <a:t>(e.g. Ha yr</a:t>
            </a:r>
            <a:r>
              <a:rPr lang="en-GB" sz="1400" baseline="30000" dirty="0" smtClean="0"/>
              <a:t>-1</a:t>
            </a:r>
            <a:r>
              <a:rPr lang="en-GB" sz="1400" dirty="0" smtClean="0"/>
              <a:t>)</a:t>
            </a:r>
            <a:endParaRPr lang="fr-FR" sz="1400" dirty="0"/>
          </a:p>
        </p:txBody>
      </p:sp>
      <p:sp>
        <p:nvSpPr>
          <p:cNvPr id="14" name="Rounded Rectangle 13"/>
          <p:cNvSpPr/>
          <p:nvPr/>
        </p:nvSpPr>
        <p:spPr>
          <a:xfrm>
            <a:off x="3564458" y="1571612"/>
            <a:ext cx="2088232" cy="77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Emission Factor</a:t>
            </a:r>
          </a:p>
          <a:p>
            <a:pPr algn="ctr"/>
            <a:r>
              <a:rPr lang="en-GB" sz="1400" dirty="0" smtClean="0"/>
              <a:t>(Mg C ha</a:t>
            </a:r>
            <a:r>
              <a:rPr lang="en-GB" sz="1400" baseline="30000" dirty="0" smtClean="0"/>
              <a:t>-1</a:t>
            </a:r>
            <a:r>
              <a:rPr lang="en-GB" sz="1400" dirty="0" smtClean="0"/>
              <a:t>)</a:t>
            </a:r>
            <a:endParaRPr lang="fr-FR" sz="1400" dirty="0"/>
          </a:p>
        </p:txBody>
      </p:sp>
      <p:sp>
        <p:nvSpPr>
          <p:cNvPr id="15" name="Rounded Rectangle 14"/>
          <p:cNvSpPr/>
          <p:nvPr/>
        </p:nvSpPr>
        <p:spPr>
          <a:xfrm>
            <a:off x="6412858" y="1571612"/>
            <a:ext cx="2088232" cy="777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REDD+ GHG Inventory</a:t>
            </a:r>
          </a:p>
          <a:p>
            <a:pPr algn="ctr"/>
            <a:r>
              <a:rPr lang="en-GB" sz="1400" dirty="0" smtClean="0"/>
              <a:t>(CO</a:t>
            </a:r>
            <a:r>
              <a:rPr lang="en-GB" sz="1400" baseline="-25000" dirty="0" smtClean="0"/>
              <a:t>2</a:t>
            </a:r>
            <a:r>
              <a:rPr lang="en-GB" sz="1400" dirty="0" smtClean="0"/>
              <a:t> eq. ha</a:t>
            </a:r>
            <a:r>
              <a:rPr lang="en-GB" sz="1400" baseline="30000" dirty="0" smtClean="0"/>
              <a:t>-1</a:t>
            </a:r>
            <a:r>
              <a:rPr lang="en-GB" sz="1400" dirty="0" smtClean="0"/>
              <a:t> yr</a:t>
            </a:r>
            <a:r>
              <a:rPr lang="en-GB" sz="1400" baseline="30000" dirty="0" smtClean="0"/>
              <a:t>-1</a:t>
            </a:r>
            <a:r>
              <a:rPr lang="en-GB" sz="1400" dirty="0" smtClean="0"/>
              <a:t>)</a:t>
            </a:r>
            <a:endParaRPr lang="fr-FR" sz="1400" dirty="0"/>
          </a:p>
        </p:txBody>
      </p:sp>
      <p:sp>
        <p:nvSpPr>
          <p:cNvPr id="16" name="TextBox 15"/>
          <p:cNvSpPr txBox="1"/>
          <p:nvPr/>
        </p:nvSpPr>
        <p:spPr>
          <a:xfrm>
            <a:off x="3039528" y="1643050"/>
            <a:ext cx="504056" cy="646331"/>
          </a:xfrm>
          <a:prstGeom prst="rect">
            <a:avLst/>
          </a:prstGeom>
          <a:noFill/>
        </p:spPr>
        <p:txBody>
          <a:bodyPr wrap="square" rtlCol="0">
            <a:spAutoFit/>
          </a:bodyPr>
          <a:lstStyle/>
          <a:p>
            <a:r>
              <a:rPr lang="en-GB" sz="3600" b="1" dirty="0" smtClean="0">
                <a:solidFill>
                  <a:schemeClr val="tx2">
                    <a:lumMod val="75000"/>
                  </a:schemeClr>
                </a:solidFill>
              </a:rPr>
              <a:t>x</a:t>
            </a:r>
            <a:endParaRPr lang="fr-FR" sz="3600" b="1" dirty="0">
              <a:solidFill>
                <a:schemeClr val="tx2">
                  <a:lumMod val="75000"/>
                </a:schemeClr>
              </a:solidFill>
            </a:endParaRPr>
          </a:p>
        </p:txBody>
      </p:sp>
      <p:sp>
        <p:nvSpPr>
          <p:cNvPr id="20" name="TextBox 19"/>
          <p:cNvSpPr txBox="1"/>
          <p:nvPr/>
        </p:nvSpPr>
        <p:spPr>
          <a:xfrm>
            <a:off x="553453" y="5640189"/>
            <a:ext cx="8050995" cy="646331"/>
          </a:xfrm>
          <a:prstGeom prst="rect">
            <a:avLst/>
          </a:prstGeom>
          <a:noFill/>
        </p:spPr>
        <p:txBody>
          <a:bodyPr wrap="square" rtlCol="0">
            <a:spAutoFit/>
          </a:bodyPr>
          <a:lstStyle/>
          <a:p>
            <a:r>
              <a:rPr lang="en-GB" dirty="0" smtClean="0"/>
              <a:t>The IPCC’s methodological approach to calculate anthropogenic GHG emissions by sources and removals by sinks related to forest land</a:t>
            </a:r>
          </a:p>
        </p:txBody>
      </p:sp>
      <p:sp>
        <p:nvSpPr>
          <p:cNvPr id="21" name="Rounded Rectangle 20"/>
          <p:cNvSpPr/>
          <p:nvPr/>
        </p:nvSpPr>
        <p:spPr>
          <a:xfrm>
            <a:off x="571472" y="857232"/>
            <a:ext cx="2428892" cy="4143404"/>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cstate="print"/>
          <a:srcRect/>
          <a:stretch>
            <a:fillRect/>
          </a:stretch>
        </p:blipFill>
        <p:spPr bwMode="auto">
          <a:xfrm>
            <a:off x="3643312" y="3692525"/>
            <a:ext cx="1331913" cy="974725"/>
          </a:xfrm>
          <a:prstGeom prst="rect">
            <a:avLst/>
          </a:prstGeom>
          <a:noFill/>
          <a:ln w="9525">
            <a:noFill/>
            <a:miter lim="800000"/>
            <a:headEnd/>
            <a:tailEnd/>
          </a:ln>
        </p:spPr>
      </p:pic>
      <p:pic>
        <p:nvPicPr>
          <p:cNvPr id="1043" name="Picture 19"/>
          <p:cNvPicPr>
            <a:picLocks noChangeAspect="1" noChangeArrowheads="1"/>
          </p:cNvPicPr>
          <p:nvPr/>
        </p:nvPicPr>
        <p:blipFill>
          <a:blip r:embed="rId5" cstate="print"/>
          <a:srcRect/>
          <a:stretch>
            <a:fillRect/>
          </a:stretch>
        </p:blipFill>
        <p:spPr bwMode="auto">
          <a:xfrm>
            <a:off x="773929" y="3671888"/>
            <a:ext cx="2098675" cy="1054100"/>
          </a:xfrm>
          <a:prstGeom prst="rect">
            <a:avLst/>
          </a:prstGeom>
          <a:noFill/>
          <a:ln w="9525">
            <a:noFill/>
            <a:miter lim="800000"/>
            <a:headEnd/>
            <a:tailEnd/>
          </a:ln>
        </p:spPr>
      </p:pic>
      <p:sp>
        <p:nvSpPr>
          <p:cNvPr id="1044" name="Freeform 20"/>
          <p:cNvSpPr>
            <a:spLocks/>
          </p:cNvSpPr>
          <p:nvPr/>
        </p:nvSpPr>
        <p:spPr bwMode="auto">
          <a:xfrm>
            <a:off x="1718492" y="3994150"/>
            <a:ext cx="238125" cy="390525"/>
          </a:xfrm>
          <a:custGeom>
            <a:avLst/>
            <a:gdLst/>
            <a:ahLst/>
            <a:cxnLst>
              <a:cxn ang="0">
                <a:pos x="0" y="62"/>
              </a:cxn>
              <a:cxn ang="0">
                <a:pos x="75" y="62"/>
              </a:cxn>
              <a:cxn ang="0">
                <a:pos x="75" y="0"/>
              </a:cxn>
              <a:cxn ang="0">
                <a:pos x="150" y="123"/>
              </a:cxn>
              <a:cxn ang="0">
                <a:pos x="75" y="246"/>
              </a:cxn>
              <a:cxn ang="0">
                <a:pos x="75" y="185"/>
              </a:cxn>
              <a:cxn ang="0">
                <a:pos x="0" y="185"/>
              </a:cxn>
              <a:cxn ang="0">
                <a:pos x="0" y="62"/>
              </a:cxn>
            </a:cxnLst>
            <a:rect l="0" t="0" r="r" b="b"/>
            <a:pathLst>
              <a:path w="150" h="246">
                <a:moveTo>
                  <a:pt x="0" y="62"/>
                </a:moveTo>
                <a:lnTo>
                  <a:pt x="75" y="62"/>
                </a:lnTo>
                <a:lnTo>
                  <a:pt x="75" y="0"/>
                </a:lnTo>
                <a:lnTo>
                  <a:pt x="150" y="123"/>
                </a:lnTo>
                <a:lnTo>
                  <a:pt x="75" y="246"/>
                </a:lnTo>
                <a:lnTo>
                  <a:pt x="75" y="185"/>
                </a:lnTo>
                <a:lnTo>
                  <a:pt x="0" y="185"/>
                </a:lnTo>
                <a:lnTo>
                  <a:pt x="0" y="62"/>
                </a:lnTo>
                <a:close/>
              </a:path>
            </a:pathLst>
          </a:custGeom>
          <a:solidFill>
            <a:srgbClr val="FF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5" name="Freeform 21"/>
          <p:cNvSpPr>
            <a:spLocks noEditPoints="1"/>
          </p:cNvSpPr>
          <p:nvPr/>
        </p:nvSpPr>
        <p:spPr bwMode="auto">
          <a:xfrm>
            <a:off x="1702617" y="3941763"/>
            <a:ext cx="271463" cy="496887"/>
          </a:xfrm>
          <a:custGeom>
            <a:avLst/>
            <a:gdLst/>
            <a:ahLst/>
            <a:cxnLst>
              <a:cxn ang="0">
                <a:pos x="0" y="85"/>
              </a:cxn>
              <a:cxn ang="0">
                <a:pos x="85" y="85"/>
              </a:cxn>
              <a:cxn ang="0">
                <a:pos x="76" y="95"/>
              </a:cxn>
              <a:cxn ang="0">
                <a:pos x="76" y="0"/>
              </a:cxn>
              <a:cxn ang="0">
                <a:pos x="171" y="156"/>
              </a:cxn>
              <a:cxn ang="0">
                <a:pos x="76" y="313"/>
              </a:cxn>
              <a:cxn ang="0">
                <a:pos x="76" y="218"/>
              </a:cxn>
              <a:cxn ang="0">
                <a:pos x="85" y="227"/>
              </a:cxn>
              <a:cxn ang="0">
                <a:pos x="0" y="227"/>
              </a:cxn>
              <a:cxn ang="0">
                <a:pos x="0" y="85"/>
              </a:cxn>
              <a:cxn ang="0">
                <a:pos x="19" y="218"/>
              </a:cxn>
              <a:cxn ang="0">
                <a:pos x="10" y="208"/>
              </a:cxn>
              <a:cxn ang="0">
                <a:pos x="94" y="208"/>
              </a:cxn>
              <a:cxn ang="0">
                <a:pos x="94" y="279"/>
              </a:cxn>
              <a:cxn ang="0">
                <a:pos x="77" y="274"/>
              </a:cxn>
              <a:cxn ang="0">
                <a:pos x="152" y="151"/>
              </a:cxn>
              <a:cxn ang="0">
                <a:pos x="152" y="161"/>
              </a:cxn>
              <a:cxn ang="0">
                <a:pos x="77" y="38"/>
              </a:cxn>
              <a:cxn ang="0">
                <a:pos x="94" y="33"/>
              </a:cxn>
              <a:cxn ang="0">
                <a:pos x="94" y="104"/>
              </a:cxn>
              <a:cxn ang="0">
                <a:pos x="10" y="104"/>
              </a:cxn>
              <a:cxn ang="0">
                <a:pos x="19" y="95"/>
              </a:cxn>
              <a:cxn ang="0">
                <a:pos x="19" y="218"/>
              </a:cxn>
            </a:cxnLst>
            <a:rect l="0" t="0" r="r" b="b"/>
            <a:pathLst>
              <a:path w="171" h="313">
                <a:moveTo>
                  <a:pt x="0" y="85"/>
                </a:moveTo>
                <a:lnTo>
                  <a:pt x="85" y="85"/>
                </a:lnTo>
                <a:lnTo>
                  <a:pt x="76" y="95"/>
                </a:lnTo>
                <a:lnTo>
                  <a:pt x="76" y="0"/>
                </a:lnTo>
                <a:lnTo>
                  <a:pt x="171" y="156"/>
                </a:lnTo>
                <a:lnTo>
                  <a:pt x="76" y="313"/>
                </a:lnTo>
                <a:lnTo>
                  <a:pt x="76" y="218"/>
                </a:lnTo>
                <a:lnTo>
                  <a:pt x="85" y="227"/>
                </a:lnTo>
                <a:lnTo>
                  <a:pt x="0" y="227"/>
                </a:lnTo>
                <a:lnTo>
                  <a:pt x="0" y="85"/>
                </a:lnTo>
                <a:close/>
                <a:moveTo>
                  <a:pt x="19" y="218"/>
                </a:moveTo>
                <a:lnTo>
                  <a:pt x="10" y="208"/>
                </a:lnTo>
                <a:lnTo>
                  <a:pt x="94" y="208"/>
                </a:lnTo>
                <a:lnTo>
                  <a:pt x="94" y="279"/>
                </a:lnTo>
                <a:lnTo>
                  <a:pt x="77" y="274"/>
                </a:lnTo>
                <a:lnTo>
                  <a:pt x="152" y="151"/>
                </a:lnTo>
                <a:lnTo>
                  <a:pt x="152" y="161"/>
                </a:lnTo>
                <a:lnTo>
                  <a:pt x="77" y="38"/>
                </a:lnTo>
                <a:lnTo>
                  <a:pt x="94" y="33"/>
                </a:lnTo>
                <a:lnTo>
                  <a:pt x="94" y="104"/>
                </a:lnTo>
                <a:lnTo>
                  <a:pt x="10" y="104"/>
                </a:lnTo>
                <a:lnTo>
                  <a:pt x="19" y="95"/>
                </a:lnTo>
                <a:lnTo>
                  <a:pt x="19" y="218"/>
                </a:lnTo>
                <a:close/>
              </a:path>
            </a:pathLst>
          </a:custGeom>
          <a:solidFill>
            <a:srgbClr val="8C3836"/>
          </a:solidFill>
          <a:ln w="0" cap="flat">
            <a:solidFill>
              <a:srgbClr val="8C383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6" name="Rectangle 22"/>
          <p:cNvSpPr>
            <a:spLocks noChangeArrowheads="1"/>
          </p:cNvSpPr>
          <p:nvPr/>
        </p:nvSpPr>
        <p:spPr bwMode="auto">
          <a:xfrm>
            <a:off x="858067" y="3654425"/>
            <a:ext cx="627063" cy="35083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00"/>
                </a:solidFill>
                <a:effectLst/>
                <a:latin typeface="Calibri" pitchFamily="34" charset="0"/>
                <a:cs typeface="Arial" pitchFamily="34" charset="0"/>
              </a:rPr>
              <a:t>2005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47" name="Picture 23"/>
          <p:cNvPicPr>
            <a:picLocks noChangeAspect="1" noChangeArrowheads="1"/>
          </p:cNvPicPr>
          <p:nvPr/>
        </p:nvPicPr>
        <p:blipFill>
          <a:blip r:embed="rId6" cstate="print"/>
          <a:srcRect/>
          <a:stretch>
            <a:fillRect/>
          </a:stretch>
        </p:blipFill>
        <p:spPr bwMode="auto">
          <a:xfrm>
            <a:off x="4548187" y="3671888"/>
            <a:ext cx="1114425" cy="1063625"/>
          </a:xfrm>
          <a:prstGeom prst="rect">
            <a:avLst/>
          </a:prstGeom>
          <a:noFill/>
          <a:ln w="9525">
            <a:noFill/>
            <a:miter lim="800000"/>
            <a:headEnd/>
            <a:tailEnd/>
          </a:ln>
        </p:spPr>
      </p:pic>
      <p:sp>
        <p:nvSpPr>
          <p:cNvPr id="1052" name="Freeform 28"/>
          <p:cNvSpPr>
            <a:spLocks noEditPoints="1"/>
          </p:cNvSpPr>
          <p:nvPr/>
        </p:nvSpPr>
        <p:spPr bwMode="auto">
          <a:xfrm>
            <a:off x="6357950" y="3548072"/>
            <a:ext cx="704587" cy="430212"/>
          </a:xfrm>
          <a:custGeom>
            <a:avLst/>
            <a:gdLst/>
            <a:ahLst/>
            <a:cxnLst>
              <a:cxn ang="0">
                <a:pos x="0" y="8"/>
              </a:cxn>
              <a:cxn ang="0">
                <a:pos x="8" y="0"/>
              </a:cxn>
              <a:cxn ang="0">
                <a:pos x="936" y="0"/>
              </a:cxn>
              <a:cxn ang="0">
                <a:pos x="944" y="8"/>
              </a:cxn>
              <a:cxn ang="0">
                <a:pos x="944" y="696"/>
              </a:cxn>
              <a:cxn ang="0">
                <a:pos x="936" y="704"/>
              </a:cxn>
              <a:cxn ang="0">
                <a:pos x="8" y="704"/>
              </a:cxn>
              <a:cxn ang="0">
                <a:pos x="0" y="696"/>
              </a:cxn>
              <a:cxn ang="0">
                <a:pos x="0" y="8"/>
              </a:cxn>
              <a:cxn ang="0">
                <a:pos x="16" y="696"/>
              </a:cxn>
              <a:cxn ang="0">
                <a:pos x="8" y="688"/>
              </a:cxn>
              <a:cxn ang="0">
                <a:pos x="936" y="688"/>
              </a:cxn>
              <a:cxn ang="0">
                <a:pos x="928" y="696"/>
              </a:cxn>
              <a:cxn ang="0">
                <a:pos x="928" y="8"/>
              </a:cxn>
              <a:cxn ang="0">
                <a:pos x="936" y="16"/>
              </a:cxn>
              <a:cxn ang="0">
                <a:pos x="8" y="16"/>
              </a:cxn>
              <a:cxn ang="0">
                <a:pos x="16" y="8"/>
              </a:cxn>
              <a:cxn ang="0">
                <a:pos x="16" y="696"/>
              </a:cxn>
            </a:cxnLst>
            <a:rect l="0" t="0" r="r" b="b"/>
            <a:pathLst>
              <a:path w="944" h="704">
                <a:moveTo>
                  <a:pt x="0" y="8"/>
                </a:moveTo>
                <a:cubicBezTo>
                  <a:pt x="0" y="4"/>
                  <a:pt x="4" y="0"/>
                  <a:pt x="8" y="0"/>
                </a:cubicBezTo>
                <a:lnTo>
                  <a:pt x="936" y="0"/>
                </a:lnTo>
                <a:cubicBezTo>
                  <a:pt x="941" y="0"/>
                  <a:pt x="944" y="4"/>
                  <a:pt x="944" y="8"/>
                </a:cubicBezTo>
                <a:lnTo>
                  <a:pt x="944" y="696"/>
                </a:lnTo>
                <a:cubicBezTo>
                  <a:pt x="944" y="701"/>
                  <a:pt x="941" y="704"/>
                  <a:pt x="936" y="704"/>
                </a:cubicBezTo>
                <a:lnTo>
                  <a:pt x="8" y="704"/>
                </a:lnTo>
                <a:cubicBezTo>
                  <a:pt x="4" y="704"/>
                  <a:pt x="0" y="701"/>
                  <a:pt x="0" y="696"/>
                </a:cubicBezTo>
                <a:lnTo>
                  <a:pt x="0" y="8"/>
                </a:lnTo>
                <a:close/>
                <a:moveTo>
                  <a:pt x="16" y="696"/>
                </a:moveTo>
                <a:lnTo>
                  <a:pt x="8" y="688"/>
                </a:lnTo>
                <a:lnTo>
                  <a:pt x="936" y="688"/>
                </a:lnTo>
                <a:lnTo>
                  <a:pt x="928" y="696"/>
                </a:lnTo>
                <a:lnTo>
                  <a:pt x="928" y="8"/>
                </a:lnTo>
                <a:lnTo>
                  <a:pt x="936" y="16"/>
                </a:lnTo>
                <a:lnTo>
                  <a:pt x="8" y="16"/>
                </a:lnTo>
                <a:lnTo>
                  <a:pt x="16" y="8"/>
                </a:lnTo>
                <a:lnTo>
                  <a:pt x="16" y="696"/>
                </a:lnTo>
                <a:close/>
              </a:path>
            </a:pathLst>
          </a:custGeom>
          <a:solidFill>
            <a:srgbClr val="F69240"/>
          </a:solidFill>
          <a:ln w="0" cap="flat">
            <a:solidFill>
              <a:srgbClr val="F69240"/>
            </a:solidFill>
            <a:prstDash val="solid"/>
            <a:round/>
            <a:headEnd/>
            <a:tailEnd/>
          </a:ln>
        </p:spPr>
        <p:txBody>
          <a:bodyPr vert="horz" wrap="square" lIns="91440" tIns="45720" rIns="91440" bIns="45720" numCol="1" anchor="ctr" anchorCtr="0" compatLnSpc="1">
            <a:prstTxWarp prst="textNoShape">
              <a:avLst/>
            </a:prstTxWarp>
          </a:bodyPr>
          <a:lstStyle/>
          <a:p>
            <a:pPr algn="ctr"/>
            <a:r>
              <a:rPr lang="en-US" sz="900" dirty="0" smtClean="0"/>
              <a:t>REDD+ </a:t>
            </a:r>
            <a:r>
              <a:rPr lang="en-US" sz="850" dirty="0" smtClean="0"/>
              <a:t>Inventory</a:t>
            </a:r>
            <a:endParaRPr lang="en-US" sz="850" dirty="0"/>
          </a:p>
        </p:txBody>
      </p:sp>
      <p:sp>
        <p:nvSpPr>
          <p:cNvPr id="1060" name="Freeform 36"/>
          <p:cNvSpPr>
            <a:spLocks noEditPoints="1"/>
          </p:cNvSpPr>
          <p:nvPr/>
        </p:nvSpPr>
        <p:spPr bwMode="auto">
          <a:xfrm>
            <a:off x="6357950" y="4149026"/>
            <a:ext cx="704587" cy="483308"/>
          </a:xfrm>
          <a:custGeom>
            <a:avLst/>
            <a:gdLst/>
            <a:ahLst/>
            <a:cxnLst>
              <a:cxn ang="0">
                <a:pos x="0" y="8"/>
              </a:cxn>
              <a:cxn ang="0">
                <a:pos x="8" y="0"/>
              </a:cxn>
              <a:cxn ang="0">
                <a:pos x="936" y="0"/>
              </a:cxn>
              <a:cxn ang="0">
                <a:pos x="944" y="8"/>
              </a:cxn>
              <a:cxn ang="0">
                <a:pos x="944" y="936"/>
              </a:cxn>
              <a:cxn ang="0">
                <a:pos x="936" y="944"/>
              </a:cxn>
              <a:cxn ang="0">
                <a:pos x="8" y="944"/>
              </a:cxn>
              <a:cxn ang="0">
                <a:pos x="0" y="936"/>
              </a:cxn>
              <a:cxn ang="0">
                <a:pos x="0" y="8"/>
              </a:cxn>
              <a:cxn ang="0">
                <a:pos x="16" y="936"/>
              </a:cxn>
              <a:cxn ang="0">
                <a:pos x="8" y="928"/>
              </a:cxn>
              <a:cxn ang="0">
                <a:pos x="936" y="928"/>
              </a:cxn>
              <a:cxn ang="0">
                <a:pos x="928" y="936"/>
              </a:cxn>
              <a:cxn ang="0">
                <a:pos x="928" y="8"/>
              </a:cxn>
              <a:cxn ang="0">
                <a:pos x="936" y="16"/>
              </a:cxn>
              <a:cxn ang="0">
                <a:pos x="8" y="16"/>
              </a:cxn>
              <a:cxn ang="0">
                <a:pos x="16" y="8"/>
              </a:cxn>
              <a:cxn ang="0">
                <a:pos x="16" y="936"/>
              </a:cxn>
            </a:cxnLst>
            <a:rect l="0" t="0" r="r" b="b"/>
            <a:pathLst>
              <a:path w="944" h="944">
                <a:moveTo>
                  <a:pt x="0" y="8"/>
                </a:moveTo>
                <a:cubicBezTo>
                  <a:pt x="0" y="4"/>
                  <a:pt x="4" y="0"/>
                  <a:pt x="8" y="0"/>
                </a:cubicBezTo>
                <a:lnTo>
                  <a:pt x="936" y="0"/>
                </a:lnTo>
                <a:cubicBezTo>
                  <a:pt x="941" y="0"/>
                  <a:pt x="944" y="4"/>
                  <a:pt x="944" y="8"/>
                </a:cubicBezTo>
                <a:lnTo>
                  <a:pt x="944" y="936"/>
                </a:lnTo>
                <a:cubicBezTo>
                  <a:pt x="944" y="941"/>
                  <a:pt x="941" y="944"/>
                  <a:pt x="936" y="944"/>
                </a:cubicBezTo>
                <a:lnTo>
                  <a:pt x="8" y="944"/>
                </a:lnTo>
                <a:cubicBezTo>
                  <a:pt x="4" y="944"/>
                  <a:pt x="0" y="941"/>
                  <a:pt x="0" y="936"/>
                </a:cubicBezTo>
                <a:lnTo>
                  <a:pt x="0" y="8"/>
                </a:lnTo>
                <a:close/>
                <a:moveTo>
                  <a:pt x="16" y="936"/>
                </a:moveTo>
                <a:lnTo>
                  <a:pt x="8" y="928"/>
                </a:lnTo>
                <a:lnTo>
                  <a:pt x="936" y="928"/>
                </a:lnTo>
                <a:lnTo>
                  <a:pt x="928" y="936"/>
                </a:lnTo>
                <a:lnTo>
                  <a:pt x="928" y="8"/>
                </a:lnTo>
                <a:lnTo>
                  <a:pt x="936" y="16"/>
                </a:lnTo>
                <a:lnTo>
                  <a:pt x="8" y="16"/>
                </a:lnTo>
                <a:lnTo>
                  <a:pt x="16" y="8"/>
                </a:lnTo>
                <a:lnTo>
                  <a:pt x="16" y="936"/>
                </a:lnTo>
                <a:close/>
              </a:path>
            </a:pathLst>
          </a:custGeom>
          <a:solidFill>
            <a:schemeClr val="bg1"/>
          </a:solidFill>
          <a:ln w="0" cap="flat">
            <a:solidFill>
              <a:srgbClr val="4A7EBB"/>
            </a:solidFill>
            <a:prstDash val="solid"/>
            <a:round/>
            <a:headEnd/>
            <a:tailEnd/>
          </a:ln>
        </p:spPr>
        <p:txBody>
          <a:bodyPr vert="horz" wrap="square" lIns="91440" tIns="45720" rIns="91440" bIns="45720" numCol="1" anchor="ctr" anchorCtr="0" compatLnSpc="1">
            <a:prstTxWarp prst="textNoShape">
              <a:avLst/>
            </a:prstTxWarp>
          </a:bodyPr>
          <a:lstStyle/>
          <a:p>
            <a:r>
              <a:rPr lang="en-US" sz="1100" dirty="0" smtClean="0"/>
              <a:t>QA/QC</a:t>
            </a:r>
            <a:endParaRPr lang="en-US" sz="1100" dirty="0"/>
          </a:p>
        </p:txBody>
      </p:sp>
      <p:sp>
        <p:nvSpPr>
          <p:cNvPr id="1067" name="Freeform 43"/>
          <p:cNvSpPr>
            <a:spLocks noEditPoints="1"/>
          </p:cNvSpPr>
          <p:nvPr/>
        </p:nvSpPr>
        <p:spPr bwMode="auto">
          <a:xfrm>
            <a:off x="7086099" y="4143379"/>
            <a:ext cx="662238" cy="681283"/>
          </a:xfrm>
          <a:custGeom>
            <a:avLst/>
            <a:gdLst/>
            <a:ahLst/>
            <a:cxnLst>
              <a:cxn ang="0">
                <a:pos x="0" y="8"/>
              </a:cxn>
              <a:cxn ang="0">
                <a:pos x="8" y="0"/>
              </a:cxn>
              <a:cxn ang="0">
                <a:pos x="952" y="0"/>
              </a:cxn>
              <a:cxn ang="0">
                <a:pos x="960" y="8"/>
              </a:cxn>
              <a:cxn ang="0">
                <a:pos x="960" y="936"/>
              </a:cxn>
              <a:cxn ang="0">
                <a:pos x="952" y="944"/>
              </a:cxn>
              <a:cxn ang="0">
                <a:pos x="8" y="944"/>
              </a:cxn>
              <a:cxn ang="0">
                <a:pos x="0" y="936"/>
              </a:cxn>
              <a:cxn ang="0">
                <a:pos x="0" y="8"/>
              </a:cxn>
              <a:cxn ang="0">
                <a:pos x="16" y="936"/>
              </a:cxn>
              <a:cxn ang="0">
                <a:pos x="8" y="928"/>
              </a:cxn>
              <a:cxn ang="0">
                <a:pos x="952" y="928"/>
              </a:cxn>
              <a:cxn ang="0">
                <a:pos x="944" y="936"/>
              </a:cxn>
              <a:cxn ang="0">
                <a:pos x="944" y="8"/>
              </a:cxn>
              <a:cxn ang="0">
                <a:pos x="952" y="16"/>
              </a:cxn>
              <a:cxn ang="0">
                <a:pos x="8" y="16"/>
              </a:cxn>
              <a:cxn ang="0">
                <a:pos x="16" y="8"/>
              </a:cxn>
              <a:cxn ang="0">
                <a:pos x="16" y="936"/>
              </a:cxn>
            </a:cxnLst>
            <a:rect l="0" t="0" r="r" b="b"/>
            <a:pathLst>
              <a:path w="960" h="944">
                <a:moveTo>
                  <a:pt x="0" y="8"/>
                </a:moveTo>
                <a:cubicBezTo>
                  <a:pt x="0" y="4"/>
                  <a:pt x="4" y="0"/>
                  <a:pt x="8" y="0"/>
                </a:cubicBezTo>
                <a:lnTo>
                  <a:pt x="952" y="0"/>
                </a:lnTo>
                <a:cubicBezTo>
                  <a:pt x="957" y="0"/>
                  <a:pt x="960" y="4"/>
                  <a:pt x="960" y="8"/>
                </a:cubicBezTo>
                <a:lnTo>
                  <a:pt x="960" y="936"/>
                </a:lnTo>
                <a:cubicBezTo>
                  <a:pt x="960" y="941"/>
                  <a:pt x="957" y="944"/>
                  <a:pt x="952" y="944"/>
                </a:cubicBezTo>
                <a:lnTo>
                  <a:pt x="8" y="944"/>
                </a:lnTo>
                <a:cubicBezTo>
                  <a:pt x="4" y="944"/>
                  <a:pt x="0" y="941"/>
                  <a:pt x="0" y="936"/>
                </a:cubicBezTo>
                <a:lnTo>
                  <a:pt x="0" y="8"/>
                </a:lnTo>
                <a:close/>
                <a:moveTo>
                  <a:pt x="16" y="936"/>
                </a:moveTo>
                <a:lnTo>
                  <a:pt x="8" y="928"/>
                </a:lnTo>
                <a:lnTo>
                  <a:pt x="952" y="928"/>
                </a:lnTo>
                <a:lnTo>
                  <a:pt x="944" y="936"/>
                </a:lnTo>
                <a:lnTo>
                  <a:pt x="944" y="8"/>
                </a:lnTo>
                <a:lnTo>
                  <a:pt x="952" y="16"/>
                </a:lnTo>
                <a:lnTo>
                  <a:pt x="8" y="16"/>
                </a:lnTo>
                <a:lnTo>
                  <a:pt x="16" y="8"/>
                </a:lnTo>
                <a:lnTo>
                  <a:pt x="16" y="936"/>
                </a:lnTo>
                <a:close/>
              </a:path>
            </a:pathLst>
          </a:custGeom>
          <a:solidFill>
            <a:srgbClr val="000000"/>
          </a:solidFill>
          <a:ln w="0" cap="flat">
            <a:solidFill>
              <a:srgbClr val="000000"/>
            </a:solidFill>
            <a:prstDash val="solid"/>
            <a:round/>
            <a:headEnd/>
            <a:tailEnd/>
          </a:ln>
        </p:spPr>
        <p:txBody>
          <a:bodyPr vert="horz" wrap="square" lIns="91440" tIns="45720" rIns="91440" bIns="45720" numCol="1" anchor="ctr" anchorCtr="0" compatLnSpc="1">
            <a:prstTxWarp prst="textNoShape">
              <a:avLst/>
            </a:prstTxWarp>
          </a:bodyPr>
          <a:lstStyle/>
          <a:p>
            <a:r>
              <a:rPr lang="en-US" sz="800" dirty="0" smtClean="0"/>
              <a:t>Emissions Inventory Database</a:t>
            </a:r>
            <a:endParaRPr lang="en-US" sz="800" dirty="0"/>
          </a:p>
        </p:txBody>
      </p:sp>
      <p:sp>
        <p:nvSpPr>
          <p:cNvPr id="1074" name="Freeform 50"/>
          <p:cNvSpPr>
            <a:spLocks noEditPoints="1"/>
          </p:cNvSpPr>
          <p:nvPr/>
        </p:nvSpPr>
        <p:spPr bwMode="auto">
          <a:xfrm>
            <a:off x="7086098" y="3548776"/>
            <a:ext cx="698334" cy="430212"/>
          </a:xfrm>
          <a:custGeom>
            <a:avLst/>
            <a:gdLst/>
            <a:ahLst/>
            <a:cxnLst>
              <a:cxn ang="0">
                <a:pos x="0" y="8"/>
              </a:cxn>
              <a:cxn ang="0">
                <a:pos x="8" y="0"/>
              </a:cxn>
              <a:cxn ang="0">
                <a:pos x="952" y="0"/>
              </a:cxn>
              <a:cxn ang="0">
                <a:pos x="960" y="8"/>
              </a:cxn>
              <a:cxn ang="0">
                <a:pos x="960" y="696"/>
              </a:cxn>
              <a:cxn ang="0">
                <a:pos x="952" y="704"/>
              </a:cxn>
              <a:cxn ang="0">
                <a:pos x="8" y="704"/>
              </a:cxn>
              <a:cxn ang="0">
                <a:pos x="0" y="696"/>
              </a:cxn>
              <a:cxn ang="0">
                <a:pos x="0" y="8"/>
              </a:cxn>
              <a:cxn ang="0">
                <a:pos x="16" y="696"/>
              </a:cxn>
              <a:cxn ang="0">
                <a:pos x="8" y="688"/>
              </a:cxn>
              <a:cxn ang="0">
                <a:pos x="952" y="688"/>
              </a:cxn>
              <a:cxn ang="0">
                <a:pos x="944" y="696"/>
              </a:cxn>
              <a:cxn ang="0">
                <a:pos x="944" y="8"/>
              </a:cxn>
              <a:cxn ang="0">
                <a:pos x="952" y="16"/>
              </a:cxn>
              <a:cxn ang="0">
                <a:pos x="8" y="16"/>
              </a:cxn>
              <a:cxn ang="0">
                <a:pos x="16" y="8"/>
              </a:cxn>
              <a:cxn ang="0">
                <a:pos x="16" y="696"/>
              </a:cxn>
            </a:cxnLst>
            <a:rect l="0" t="0" r="r" b="b"/>
            <a:pathLst>
              <a:path w="960" h="704">
                <a:moveTo>
                  <a:pt x="0" y="8"/>
                </a:moveTo>
                <a:cubicBezTo>
                  <a:pt x="0" y="4"/>
                  <a:pt x="4" y="0"/>
                  <a:pt x="8" y="0"/>
                </a:cubicBezTo>
                <a:lnTo>
                  <a:pt x="952" y="0"/>
                </a:lnTo>
                <a:cubicBezTo>
                  <a:pt x="957" y="0"/>
                  <a:pt x="960" y="4"/>
                  <a:pt x="960" y="8"/>
                </a:cubicBezTo>
                <a:lnTo>
                  <a:pt x="960" y="696"/>
                </a:lnTo>
                <a:cubicBezTo>
                  <a:pt x="960" y="701"/>
                  <a:pt x="957" y="704"/>
                  <a:pt x="952" y="704"/>
                </a:cubicBezTo>
                <a:lnTo>
                  <a:pt x="8" y="704"/>
                </a:lnTo>
                <a:cubicBezTo>
                  <a:pt x="4" y="704"/>
                  <a:pt x="0" y="701"/>
                  <a:pt x="0" y="696"/>
                </a:cubicBezTo>
                <a:lnTo>
                  <a:pt x="0" y="8"/>
                </a:lnTo>
                <a:close/>
                <a:moveTo>
                  <a:pt x="16" y="696"/>
                </a:moveTo>
                <a:lnTo>
                  <a:pt x="8" y="688"/>
                </a:lnTo>
                <a:lnTo>
                  <a:pt x="952" y="688"/>
                </a:lnTo>
                <a:lnTo>
                  <a:pt x="944" y="696"/>
                </a:lnTo>
                <a:lnTo>
                  <a:pt x="944" y="8"/>
                </a:lnTo>
                <a:lnTo>
                  <a:pt x="952" y="16"/>
                </a:lnTo>
                <a:lnTo>
                  <a:pt x="8" y="16"/>
                </a:lnTo>
                <a:lnTo>
                  <a:pt x="16" y="8"/>
                </a:lnTo>
                <a:lnTo>
                  <a:pt x="16" y="696"/>
                </a:lnTo>
                <a:close/>
              </a:path>
            </a:pathLst>
          </a:custGeom>
          <a:solidFill>
            <a:srgbClr val="7D60A0"/>
          </a:solidFill>
          <a:ln w="0" cap="flat">
            <a:solidFill>
              <a:srgbClr val="7D60A0"/>
            </a:solidFill>
            <a:prstDash val="solid"/>
            <a:round/>
            <a:headEnd/>
            <a:tailEnd/>
          </a:ln>
        </p:spPr>
        <p:txBody>
          <a:bodyPr vert="horz" wrap="square" lIns="91440" tIns="45720" rIns="91440" bIns="45720" numCol="1" anchor="ctr" anchorCtr="0" compatLnSpc="1">
            <a:prstTxWarp prst="textNoShape">
              <a:avLst/>
            </a:prstTxWarp>
          </a:bodyPr>
          <a:lstStyle/>
          <a:p>
            <a:r>
              <a:rPr lang="en-US" sz="900" dirty="0" smtClean="0"/>
              <a:t>UNFCCC</a:t>
            </a:r>
            <a:endParaRPr lang="en-US" sz="900" dirty="0"/>
          </a:p>
        </p:txBody>
      </p:sp>
      <p:sp>
        <p:nvSpPr>
          <p:cNvPr id="1076" name="Freeform 52"/>
          <p:cNvSpPr>
            <a:spLocks/>
          </p:cNvSpPr>
          <p:nvPr/>
        </p:nvSpPr>
        <p:spPr bwMode="auto">
          <a:xfrm>
            <a:off x="6591948" y="3997330"/>
            <a:ext cx="219075" cy="146050"/>
          </a:xfrm>
          <a:custGeom>
            <a:avLst/>
            <a:gdLst/>
            <a:ahLst/>
            <a:cxnLst>
              <a:cxn ang="0">
                <a:pos x="0" y="46"/>
              </a:cxn>
              <a:cxn ang="0">
                <a:pos x="34" y="46"/>
              </a:cxn>
              <a:cxn ang="0">
                <a:pos x="34" y="0"/>
              </a:cxn>
              <a:cxn ang="0">
                <a:pos x="103" y="0"/>
              </a:cxn>
              <a:cxn ang="0">
                <a:pos x="103" y="46"/>
              </a:cxn>
              <a:cxn ang="0">
                <a:pos x="138" y="46"/>
              </a:cxn>
              <a:cxn ang="0">
                <a:pos x="69" y="92"/>
              </a:cxn>
              <a:cxn ang="0">
                <a:pos x="0" y="46"/>
              </a:cxn>
            </a:cxnLst>
            <a:rect l="0" t="0" r="r" b="b"/>
            <a:pathLst>
              <a:path w="138" h="92">
                <a:moveTo>
                  <a:pt x="0" y="46"/>
                </a:moveTo>
                <a:lnTo>
                  <a:pt x="34" y="46"/>
                </a:lnTo>
                <a:lnTo>
                  <a:pt x="34" y="0"/>
                </a:lnTo>
                <a:lnTo>
                  <a:pt x="103" y="0"/>
                </a:lnTo>
                <a:lnTo>
                  <a:pt x="103" y="46"/>
                </a:lnTo>
                <a:lnTo>
                  <a:pt x="138" y="46"/>
                </a:lnTo>
                <a:lnTo>
                  <a:pt x="69" y="92"/>
                </a:lnTo>
                <a:lnTo>
                  <a:pt x="0" y="46"/>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0" name="Freeform 56"/>
          <p:cNvSpPr>
            <a:spLocks/>
          </p:cNvSpPr>
          <p:nvPr/>
        </p:nvSpPr>
        <p:spPr bwMode="auto">
          <a:xfrm>
            <a:off x="7270770" y="3997330"/>
            <a:ext cx="230188" cy="146050"/>
          </a:xfrm>
          <a:custGeom>
            <a:avLst/>
            <a:gdLst/>
            <a:ahLst/>
            <a:cxnLst>
              <a:cxn ang="0">
                <a:pos x="145" y="46"/>
              </a:cxn>
              <a:cxn ang="0">
                <a:pos x="109" y="46"/>
              </a:cxn>
              <a:cxn ang="0">
                <a:pos x="109" y="92"/>
              </a:cxn>
              <a:cxn ang="0">
                <a:pos x="36" y="92"/>
              </a:cxn>
              <a:cxn ang="0">
                <a:pos x="36" y="46"/>
              </a:cxn>
              <a:cxn ang="0">
                <a:pos x="0" y="46"/>
              </a:cxn>
              <a:cxn ang="0">
                <a:pos x="72" y="0"/>
              </a:cxn>
              <a:cxn ang="0">
                <a:pos x="145" y="46"/>
              </a:cxn>
            </a:cxnLst>
            <a:rect l="0" t="0" r="r" b="b"/>
            <a:pathLst>
              <a:path w="145" h="92">
                <a:moveTo>
                  <a:pt x="145" y="46"/>
                </a:moveTo>
                <a:lnTo>
                  <a:pt x="109" y="46"/>
                </a:lnTo>
                <a:lnTo>
                  <a:pt x="109" y="92"/>
                </a:lnTo>
                <a:lnTo>
                  <a:pt x="36" y="92"/>
                </a:lnTo>
                <a:lnTo>
                  <a:pt x="36" y="46"/>
                </a:lnTo>
                <a:lnTo>
                  <a:pt x="0" y="46"/>
                </a:lnTo>
                <a:lnTo>
                  <a:pt x="72" y="0"/>
                </a:lnTo>
                <a:lnTo>
                  <a:pt x="145" y="46"/>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Rounded Rectangle 185"/>
          <p:cNvSpPr/>
          <p:nvPr/>
        </p:nvSpPr>
        <p:spPr>
          <a:xfrm>
            <a:off x="6286512" y="857232"/>
            <a:ext cx="2357454" cy="4143404"/>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a:off x="3428992" y="857232"/>
            <a:ext cx="2428892" cy="4143404"/>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5897048" y="1643050"/>
            <a:ext cx="504056" cy="646331"/>
          </a:xfrm>
          <a:prstGeom prst="rect">
            <a:avLst/>
          </a:prstGeom>
          <a:noFill/>
        </p:spPr>
        <p:txBody>
          <a:bodyPr wrap="square" rtlCol="0">
            <a:spAutoFit/>
          </a:bodyPr>
          <a:lstStyle/>
          <a:p>
            <a:r>
              <a:rPr lang="en-GB" sz="3600" b="1" dirty="0" smtClean="0">
                <a:solidFill>
                  <a:schemeClr val="tx2">
                    <a:lumMod val="75000"/>
                  </a:schemeClr>
                </a:solidFill>
              </a:rPr>
              <a:t>=</a:t>
            </a:r>
            <a:endParaRPr lang="fr-FR" sz="3600" b="1" dirty="0">
              <a:solidFill>
                <a:schemeClr val="tx2">
                  <a:lumMod val="75000"/>
                </a:schemeClr>
              </a:solidFill>
            </a:endParaRPr>
          </a:p>
        </p:txBody>
      </p:sp>
      <p:sp>
        <p:nvSpPr>
          <p:cNvPr id="189" name="Freeform 52"/>
          <p:cNvSpPr>
            <a:spLocks/>
          </p:cNvSpPr>
          <p:nvPr/>
        </p:nvSpPr>
        <p:spPr bwMode="auto">
          <a:xfrm rot="16200000" flipH="1">
            <a:off x="6922041" y="4318007"/>
            <a:ext cx="219075" cy="146050"/>
          </a:xfrm>
          <a:custGeom>
            <a:avLst/>
            <a:gdLst/>
            <a:ahLst/>
            <a:cxnLst>
              <a:cxn ang="0">
                <a:pos x="0" y="46"/>
              </a:cxn>
              <a:cxn ang="0">
                <a:pos x="34" y="46"/>
              </a:cxn>
              <a:cxn ang="0">
                <a:pos x="34" y="0"/>
              </a:cxn>
              <a:cxn ang="0">
                <a:pos x="103" y="0"/>
              </a:cxn>
              <a:cxn ang="0">
                <a:pos x="103" y="46"/>
              </a:cxn>
              <a:cxn ang="0">
                <a:pos x="138" y="46"/>
              </a:cxn>
              <a:cxn ang="0">
                <a:pos x="69" y="92"/>
              </a:cxn>
              <a:cxn ang="0">
                <a:pos x="0" y="46"/>
              </a:cxn>
            </a:cxnLst>
            <a:rect l="0" t="0" r="r" b="b"/>
            <a:pathLst>
              <a:path w="138" h="92">
                <a:moveTo>
                  <a:pt x="0" y="46"/>
                </a:moveTo>
                <a:lnTo>
                  <a:pt x="34" y="46"/>
                </a:lnTo>
                <a:lnTo>
                  <a:pt x="34" y="0"/>
                </a:lnTo>
                <a:lnTo>
                  <a:pt x="103" y="0"/>
                </a:lnTo>
                <a:lnTo>
                  <a:pt x="103" y="46"/>
                </a:lnTo>
                <a:lnTo>
                  <a:pt x="138" y="46"/>
                </a:lnTo>
                <a:lnTo>
                  <a:pt x="69" y="92"/>
                </a:lnTo>
                <a:lnTo>
                  <a:pt x="0" y="46"/>
                </a:lnTo>
                <a:close/>
              </a:path>
            </a:pathLst>
          </a:custGeom>
          <a:solidFill>
            <a:srgbClr val="4F81B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Line Callout 1 (No Border) 26"/>
          <p:cNvSpPr/>
          <p:nvPr/>
        </p:nvSpPr>
        <p:spPr>
          <a:xfrm flipH="1">
            <a:off x="7308304" y="3140968"/>
            <a:ext cx="1287024" cy="357190"/>
          </a:xfrm>
          <a:prstGeom prst="callout1">
            <a:avLst>
              <a:gd name="adj1" fmla="val 18750"/>
              <a:gd name="adj2" fmla="val -8333"/>
              <a:gd name="adj3" fmla="val 266010"/>
              <a:gd name="adj4" fmla="val 47019"/>
            </a:avLst>
          </a:prstGeom>
          <a:solidFill>
            <a:schemeClr val="bg2"/>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National Communications</a:t>
            </a:r>
            <a:endParaRPr lang="en-US" sz="1100" dirty="0">
              <a:solidFill>
                <a:schemeClr val="tx1"/>
              </a:solidFill>
            </a:endParaRPr>
          </a:p>
        </p:txBody>
      </p:sp>
      <p:sp>
        <p:nvSpPr>
          <p:cNvPr id="28" name="Rounded Rectangle 27"/>
          <p:cNvSpPr/>
          <p:nvPr/>
        </p:nvSpPr>
        <p:spPr>
          <a:xfrm>
            <a:off x="6416912" y="2348880"/>
            <a:ext cx="2088232" cy="7200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2"/>
                </a:solidFill>
              </a:rPr>
              <a:t>GHG Emissions and Removals</a:t>
            </a:r>
            <a:endParaRPr lang="fr-FR" sz="1600" dirty="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1"/>
          <p:cNvGrpSpPr/>
          <p:nvPr/>
        </p:nvGrpSpPr>
        <p:grpSpPr>
          <a:xfrm>
            <a:off x="90458" y="52366"/>
            <a:ext cx="9039290" cy="7067423"/>
            <a:chOff x="90458" y="52366"/>
            <a:chExt cx="9039290" cy="7067423"/>
          </a:xfrm>
        </p:grpSpPr>
        <p:grpSp>
          <p:nvGrpSpPr>
            <p:cNvPr id="3" name="Group 14"/>
            <p:cNvGrpSpPr/>
            <p:nvPr/>
          </p:nvGrpSpPr>
          <p:grpSpPr>
            <a:xfrm>
              <a:off x="4700592" y="52366"/>
              <a:ext cx="4429156" cy="1090618"/>
              <a:chOff x="5214942" y="357166"/>
              <a:chExt cx="4429156" cy="1090618"/>
            </a:xfrm>
            <a:gradFill>
              <a:gsLst>
                <a:gs pos="0">
                  <a:schemeClr val="bg1">
                    <a:lumMod val="85000"/>
                  </a:schemeClr>
                </a:gs>
                <a:gs pos="50000">
                  <a:schemeClr val="accent1">
                    <a:tint val="44500"/>
                    <a:satMod val="160000"/>
                  </a:schemeClr>
                </a:gs>
                <a:gs pos="100000">
                  <a:schemeClr val="accent1">
                    <a:tint val="23500"/>
                    <a:satMod val="160000"/>
                  </a:schemeClr>
                </a:gs>
              </a:gsLst>
              <a:lin ang="5400000" scaled="0"/>
            </a:gradFill>
          </p:grpSpPr>
          <p:sp>
            <p:nvSpPr>
              <p:cNvPr id="11" name="Down Ribbon 10"/>
              <p:cNvSpPr/>
              <p:nvPr/>
            </p:nvSpPr>
            <p:spPr>
              <a:xfrm>
                <a:off x="5214942" y="357166"/>
                <a:ext cx="4429156" cy="1090618"/>
              </a:xfrm>
              <a:prstGeom prst="ribbon">
                <a:avLst>
                  <a:gd name="adj1" fmla="val 16667"/>
                  <a:gd name="adj2" fmla="val 7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6015044" y="585768"/>
                <a:ext cx="2919406" cy="830997"/>
              </a:xfrm>
              <a:prstGeom prst="rect">
                <a:avLst/>
              </a:prstGeom>
              <a:grpFill/>
              <a:ln>
                <a:noFill/>
              </a:ln>
            </p:spPr>
            <p:txBody>
              <a:bodyPr wrap="square" lIns="91440" tIns="45720" rIns="91440" bIns="45720">
                <a:spAutoFit/>
              </a:bodyPr>
              <a:lstStyle/>
              <a:p>
                <a:pPr algn="ctr"/>
                <a:r>
                  <a:rPr lang="en-GB" sz="2400" b="1" dirty="0" smtClean="0">
                    <a:solidFill>
                      <a:srgbClr val="00CC00"/>
                    </a:solidFill>
                  </a:rPr>
                  <a:t>Payments for Verified Performance </a:t>
                </a:r>
              </a:p>
            </p:txBody>
          </p:sp>
        </p:grpSp>
        <p:sp>
          <p:nvSpPr>
            <p:cNvPr id="17" name="Rounded Rectangle 16"/>
            <p:cNvSpPr/>
            <p:nvPr/>
          </p:nvSpPr>
          <p:spPr>
            <a:xfrm>
              <a:off x="214282" y="1547800"/>
              <a:ext cx="8643998" cy="438154"/>
            </a:xfrm>
            <a:prstGeom prst="roundRect">
              <a:avLst/>
            </a:prstGeom>
            <a:solidFill>
              <a:schemeClr val="bg1">
                <a:lumMod val="85000"/>
              </a:schemeClr>
            </a:solidFill>
            <a:ln cap="sq">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smtClean="0">
                  <a:solidFill>
                    <a:srgbClr val="FF0066"/>
                  </a:solidFill>
                </a:rPr>
                <a:t>Reported to </a:t>
              </a:r>
              <a:r>
                <a:rPr lang="en-GB" sz="2400" dirty="0" smtClean="0">
                  <a:solidFill>
                    <a:srgbClr val="FF0066"/>
                  </a:solidFill>
                </a:rPr>
                <a:t>UNFCCC Secretariat in a National GHG Inventory</a:t>
              </a:r>
              <a:endParaRPr lang="en-GB" sz="2400" dirty="0">
                <a:solidFill>
                  <a:srgbClr val="FF0066"/>
                </a:solidFill>
              </a:endParaRPr>
            </a:p>
          </p:txBody>
        </p:sp>
        <p:sp>
          <p:nvSpPr>
            <p:cNvPr id="18" name="Rounded Rectangle 17"/>
            <p:cNvSpPr/>
            <p:nvPr/>
          </p:nvSpPr>
          <p:spPr>
            <a:xfrm>
              <a:off x="214282" y="2062156"/>
              <a:ext cx="8643998" cy="1500198"/>
            </a:xfrm>
            <a:prstGeom prst="roundRect">
              <a:avLst>
                <a:gd name="adj" fmla="val 5874"/>
              </a:avLst>
            </a:prstGeom>
            <a:solidFill>
              <a:schemeClr val="bg1">
                <a:lumMod val="85000"/>
              </a:schemeClr>
            </a:solidFill>
            <a:ln w="25400" cap="sq">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i="1" dirty="0" smtClean="0">
                  <a:solidFill>
                    <a:srgbClr val="0099FF"/>
                  </a:solidFill>
                </a:rPr>
                <a:t>Using </a:t>
              </a:r>
              <a:r>
                <a:rPr lang="en-GB" sz="2400" b="1" dirty="0" smtClean="0">
                  <a:solidFill>
                    <a:srgbClr val="0099FF"/>
                  </a:solidFill>
                </a:rPr>
                <a:t>IPCC </a:t>
              </a:r>
            </a:p>
            <a:p>
              <a:r>
                <a:rPr lang="en-GB" sz="2400" b="1" dirty="0" smtClean="0">
                  <a:solidFill>
                    <a:srgbClr val="0099FF"/>
                  </a:solidFill>
                </a:rPr>
                <a:t>Guidelines</a:t>
              </a:r>
              <a:endParaRPr lang="en-GB" sz="2400" b="1" dirty="0">
                <a:solidFill>
                  <a:srgbClr val="0099FF"/>
                </a:solidFill>
              </a:endParaRPr>
            </a:p>
          </p:txBody>
        </p:sp>
        <p:sp>
          <p:nvSpPr>
            <p:cNvPr id="19" name="Rounded Rectangle 18"/>
            <p:cNvSpPr/>
            <p:nvPr/>
          </p:nvSpPr>
          <p:spPr>
            <a:xfrm>
              <a:off x="1928794" y="2090734"/>
              <a:ext cx="2071702" cy="1395418"/>
            </a:xfrm>
            <a:prstGeom prst="roundRect">
              <a:avLst>
                <a:gd name="adj" fmla="val 8476"/>
              </a:avLst>
            </a:prstGeom>
            <a:solidFill>
              <a:schemeClr val="bg1"/>
            </a:solidFill>
            <a:ln w="254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65000"/>
                      <a:lumOff val="35000"/>
                    </a:schemeClr>
                  </a:solidFill>
                  <a:latin typeface="Arial Black" pitchFamily="34" charset="0"/>
                </a:rPr>
                <a:t>Activity Data</a:t>
              </a:r>
            </a:p>
            <a:p>
              <a:pPr algn="ctr"/>
              <a:r>
                <a:rPr lang="en-GB" dirty="0" smtClean="0">
                  <a:solidFill>
                    <a:schemeClr val="tx1">
                      <a:lumMod val="65000"/>
                      <a:lumOff val="35000"/>
                    </a:schemeClr>
                  </a:solidFill>
                  <a:latin typeface="Arial" pitchFamily="34" charset="0"/>
                  <a:cs typeface="Arial" pitchFamily="34" charset="0"/>
                </a:rPr>
                <a:t>(area of land)</a:t>
              </a:r>
            </a:p>
          </p:txBody>
        </p:sp>
        <p:sp>
          <p:nvSpPr>
            <p:cNvPr id="20" name="Rounded Rectangle 19"/>
            <p:cNvSpPr/>
            <p:nvPr/>
          </p:nvSpPr>
          <p:spPr>
            <a:xfrm>
              <a:off x="4286248" y="2090734"/>
              <a:ext cx="2071702" cy="1395418"/>
            </a:xfrm>
            <a:prstGeom prst="roundRect">
              <a:avLst>
                <a:gd name="adj" fmla="val 9841"/>
              </a:avLst>
            </a:prstGeom>
            <a:solidFill>
              <a:schemeClr val="bg1"/>
            </a:solidFill>
            <a:ln w="254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75000"/>
                      <a:lumOff val="25000"/>
                    </a:schemeClr>
                  </a:solidFill>
                  <a:latin typeface="Arial Black" pitchFamily="34" charset="0"/>
                </a:rPr>
                <a:t>Emission Factor</a:t>
              </a:r>
            </a:p>
            <a:p>
              <a:pPr algn="ctr"/>
              <a:r>
                <a:rPr lang="en-GB" dirty="0" smtClean="0">
                  <a:solidFill>
                    <a:schemeClr val="tx1">
                      <a:lumMod val="75000"/>
                      <a:lumOff val="25000"/>
                    </a:schemeClr>
                  </a:solidFill>
                  <a:latin typeface="Arial" pitchFamily="34" charset="0"/>
                  <a:cs typeface="Arial" pitchFamily="34" charset="0"/>
                </a:rPr>
                <a:t>(</a:t>
              </a:r>
              <a:r>
                <a:rPr lang="en-GB" dirty="0" err="1" smtClean="0">
                  <a:solidFill>
                    <a:schemeClr val="tx1">
                      <a:lumMod val="75000"/>
                      <a:lumOff val="25000"/>
                    </a:schemeClr>
                  </a:solidFill>
                  <a:latin typeface="Arial" pitchFamily="34" charset="0"/>
                  <a:cs typeface="Arial" pitchFamily="34" charset="0"/>
                </a:rPr>
                <a:t>tC</a:t>
              </a:r>
              <a:r>
                <a:rPr lang="en-GB" dirty="0" smtClean="0">
                  <a:solidFill>
                    <a:schemeClr val="tx1">
                      <a:lumMod val="75000"/>
                      <a:lumOff val="25000"/>
                    </a:schemeClr>
                  </a:solidFill>
                  <a:latin typeface="Arial" pitchFamily="34" charset="0"/>
                  <a:cs typeface="Arial" pitchFamily="34" charset="0"/>
                </a:rPr>
                <a:t> per unit land per unit time)</a:t>
              </a:r>
            </a:p>
          </p:txBody>
        </p:sp>
        <p:sp>
          <p:nvSpPr>
            <p:cNvPr id="21" name="Rounded Rectangle 20"/>
            <p:cNvSpPr/>
            <p:nvPr/>
          </p:nvSpPr>
          <p:spPr>
            <a:xfrm>
              <a:off x="6572264" y="2090734"/>
              <a:ext cx="2071702" cy="1395418"/>
            </a:xfrm>
            <a:prstGeom prst="roundRect">
              <a:avLst>
                <a:gd name="adj" fmla="val 9841"/>
              </a:avLst>
            </a:prstGeom>
            <a:solidFill>
              <a:schemeClr val="bg1"/>
            </a:solidFill>
            <a:ln w="25400"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85000"/>
                      <a:lumOff val="15000"/>
                    </a:schemeClr>
                  </a:solidFill>
                  <a:latin typeface="Arial Black" pitchFamily="34" charset="0"/>
                </a:rPr>
                <a:t>GHG emissions and removals</a:t>
              </a:r>
            </a:p>
            <a:p>
              <a:pPr algn="ctr"/>
              <a:r>
                <a:rPr lang="en-GB" dirty="0" smtClean="0">
                  <a:solidFill>
                    <a:schemeClr val="tx1">
                      <a:lumMod val="85000"/>
                      <a:lumOff val="15000"/>
                    </a:schemeClr>
                  </a:solidFill>
                  <a:latin typeface="Arial" pitchFamily="34" charset="0"/>
                  <a:cs typeface="Arial" pitchFamily="34" charset="0"/>
                </a:rPr>
                <a:t>(</a:t>
              </a:r>
              <a:r>
                <a:rPr lang="en-GB" dirty="0" err="1" smtClean="0">
                  <a:solidFill>
                    <a:schemeClr val="tx1">
                      <a:lumMod val="85000"/>
                      <a:lumOff val="15000"/>
                    </a:schemeClr>
                  </a:solidFill>
                  <a:latin typeface="Arial" pitchFamily="34" charset="0"/>
                  <a:cs typeface="Arial" pitchFamily="34" charset="0"/>
                </a:rPr>
                <a:t>tC</a:t>
              </a:r>
              <a:r>
                <a:rPr lang="en-GB" dirty="0" smtClean="0">
                  <a:solidFill>
                    <a:schemeClr val="tx1">
                      <a:lumMod val="85000"/>
                      <a:lumOff val="15000"/>
                    </a:schemeClr>
                  </a:solidFill>
                  <a:latin typeface="Arial" pitchFamily="34" charset="0"/>
                  <a:cs typeface="Arial" pitchFamily="34" charset="0"/>
                </a:rPr>
                <a:t> ha</a:t>
              </a:r>
              <a:r>
                <a:rPr lang="en-GB" baseline="30000" dirty="0" smtClean="0">
                  <a:solidFill>
                    <a:schemeClr val="tx1">
                      <a:lumMod val="85000"/>
                      <a:lumOff val="15000"/>
                    </a:schemeClr>
                  </a:solidFill>
                  <a:latin typeface="Arial" pitchFamily="34" charset="0"/>
                  <a:cs typeface="Arial" pitchFamily="34" charset="0"/>
                </a:rPr>
                <a:t>-1</a:t>
              </a:r>
              <a:r>
                <a:rPr lang="en-GB" dirty="0" smtClean="0">
                  <a:solidFill>
                    <a:schemeClr val="tx1">
                      <a:lumMod val="85000"/>
                      <a:lumOff val="15000"/>
                    </a:schemeClr>
                  </a:solidFill>
                  <a:latin typeface="Arial" pitchFamily="34" charset="0"/>
                  <a:cs typeface="Arial" pitchFamily="34" charset="0"/>
                </a:rPr>
                <a:t> yr</a:t>
              </a:r>
              <a:r>
                <a:rPr lang="en-GB" baseline="30000" dirty="0" smtClean="0">
                  <a:solidFill>
                    <a:schemeClr val="tx1">
                      <a:lumMod val="85000"/>
                      <a:lumOff val="15000"/>
                    </a:schemeClr>
                  </a:solidFill>
                  <a:latin typeface="Arial" pitchFamily="34" charset="0"/>
                  <a:cs typeface="Arial" pitchFamily="34" charset="0"/>
                </a:rPr>
                <a:t>-1</a:t>
              </a:r>
              <a:r>
                <a:rPr lang="en-GB" dirty="0" smtClean="0">
                  <a:solidFill>
                    <a:schemeClr val="tx1">
                      <a:lumMod val="85000"/>
                      <a:lumOff val="15000"/>
                    </a:schemeClr>
                  </a:solidFill>
                  <a:latin typeface="Arial" pitchFamily="34" charset="0"/>
                  <a:cs typeface="Arial" pitchFamily="34" charset="0"/>
                </a:rPr>
                <a:t>)</a:t>
              </a:r>
            </a:p>
          </p:txBody>
        </p:sp>
        <p:sp>
          <p:nvSpPr>
            <p:cNvPr id="22" name="Rounded Rectangle 21"/>
            <p:cNvSpPr/>
            <p:nvPr/>
          </p:nvSpPr>
          <p:spPr>
            <a:xfrm>
              <a:off x="195232" y="3662356"/>
              <a:ext cx="8643998" cy="2214588"/>
            </a:xfrm>
            <a:prstGeom prst="roundRect">
              <a:avLst>
                <a:gd name="adj" fmla="val 5484"/>
              </a:avLst>
            </a:prstGeom>
            <a:solidFill>
              <a:schemeClr val="bg1">
                <a:lumMod val="85000"/>
              </a:schemeClr>
            </a:solidFill>
            <a:ln cap="sq">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i="1" dirty="0" smtClean="0">
                  <a:solidFill>
                    <a:srgbClr val="FF6600"/>
                  </a:solidFill>
                  <a:latin typeface="Arial" pitchFamily="34" charset="0"/>
                  <a:cs typeface="Arial" pitchFamily="34" charset="0"/>
                </a:rPr>
                <a:t>F</a:t>
              </a:r>
              <a:r>
                <a:rPr lang="en-GB" sz="2000" b="1" dirty="0" smtClean="0">
                  <a:solidFill>
                    <a:srgbClr val="FF6600"/>
                  </a:solidFill>
                  <a:latin typeface="Arial" pitchFamily="34" charset="0"/>
                  <a:cs typeface="Arial" pitchFamily="34" charset="0"/>
                </a:rPr>
                <a:t>orest </a:t>
              </a:r>
            </a:p>
            <a:p>
              <a:r>
                <a:rPr lang="en-GB" sz="2000" b="1" dirty="0" smtClean="0">
                  <a:solidFill>
                    <a:srgbClr val="FF6600"/>
                  </a:solidFill>
                  <a:latin typeface="Arial" pitchFamily="34" charset="0"/>
                  <a:cs typeface="Arial" pitchFamily="34" charset="0"/>
                </a:rPr>
                <a:t>MRV system</a:t>
              </a:r>
            </a:p>
            <a:p>
              <a:r>
                <a:rPr lang="en-GB" sz="2000" b="1" dirty="0" smtClean="0">
                  <a:solidFill>
                    <a:srgbClr val="FF6600"/>
                  </a:solidFill>
                  <a:latin typeface="Arial" pitchFamily="34" charset="0"/>
                  <a:cs typeface="Arial" pitchFamily="34" charset="0"/>
                </a:rPr>
                <a:t>solution</a:t>
              </a:r>
            </a:p>
          </p:txBody>
        </p:sp>
        <p:sp>
          <p:nvSpPr>
            <p:cNvPr id="23" name="Rounded Rectangle 22"/>
            <p:cNvSpPr/>
            <p:nvPr/>
          </p:nvSpPr>
          <p:spPr>
            <a:xfrm>
              <a:off x="1909744" y="3790954"/>
              <a:ext cx="2071702" cy="2000264"/>
            </a:xfrm>
            <a:prstGeom prst="roundRect">
              <a:avLst>
                <a:gd name="adj" fmla="val 8572"/>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lumMod val="65000"/>
                      <a:lumOff val="35000"/>
                    </a:schemeClr>
                  </a:solidFill>
                  <a:latin typeface="Arial Black" pitchFamily="34" charset="0"/>
                </a:rPr>
                <a:t>Satellite Land Monitoring System</a:t>
              </a:r>
            </a:p>
            <a:p>
              <a:r>
                <a:rPr lang="en-GB" sz="1400" dirty="0" smtClean="0">
                  <a:solidFill>
                    <a:schemeClr val="tx1">
                      <a:lumMod val="65000"/>
                      <a:lumOff val="35000"/>
                    </a:schemeClr>
                  </a:solidFill>
                </a:rPr>
                <a:t>-Wall to wall</a:t>
              </a:r>
            </a:p>
            <a:p>
              <a:r>
                <a:rPr lang="en-GB" sz="1400" dirty="0" smtClean="0">
                  <a:solidFill>
                    <a:schemeClr val="tx1">
                      <a:lumMod val="65000"/>
                      <a:lumOff val="35000"/>
                    </a:schemeClr>
                  </a:solidFill>
                </a:rPr>
                <a:t>-Remote Sensing</a:t>
              </a:r>
            </a:p>
            <a:p>
              <a:r>
                <a:rPr lang="en-GB" sz="1400" dirty="0" smtClean="0">
                  <a:solidFill>
                    <a:schemeClr val="tx1">
                      <a:lumMod val="65000"/>
                      <a:lumOff val="35000"/>
                    </a:schemeClr>
                  </a:solidFill>
                </a:rPr>
                <a:t>-Approach 3</a:t>
              </a:r>
            </a:p>
            <a:p>
              <a:endParaRPr lang="en-GB" dirty="0" smtClean="0"/>
            </a:p>
          </p:txBody>
        </p:sp>
        <p:sp>
          <p:nvSpPr>
            <p:cNvPr id="24" name="Rounded Rectangle 23"/>
            <p:cNvSpPr/>
            <p:nvPr/>
          </p:nvSpPr>
          <p:spPr>
            <a:xfrm>
              <a:off x="4267198" y="3771904"/>
              <a:ext cx="2071702" cy="2000264"/>
            </a:xfrm>
            <a:prstGeom prst="roundRect">
              <a:avLst>
                <a:gd name="adj" fmla="val 9048"/>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smtClean="0">
                <a:solidFill>
                  <a:schemeClr val="tx1"/>
                </a:solidFill>
                <a:latin typeface="Arial Black" pitchFamily="34" charset="0"/>
              </a:endParaRPr>
            </a:p>
            <a:p>
              <a:r>
                <a:rPr lang="en-GB" dirty="0" smtClean="0">
                  <a:solidFill>
                    <a:schemeClr val="tx1">
                      <a:lumMod val="75000"/>
                      <a:lumOff val="25000"/>
                    </a:schemeClr>
                  </a:solidFill>
                  <a:latin typeface="Arial Black" pitchFamily="34" charset="0"/>
                </a:rPr>
                <a:t>National Forest Inventory</a:t>
              </a:r>
            </a:p>
            <a:p>
              <a:r>
                <a:rPr lang="en-GB" sz="1400" dirty="0" smtClean="0">
                  <a:solidFill>
                    <a:schemeClr val="tx1">
                      <a:lumMod val="75000"/>
                      <a:lumOff val="25000"/>
                    </a:schemeClr>
                  </a:solidFill>
                </a:rPr>
                <a:t>-C stock change</a:t>
              </a:r>
            </a:p>
            <a:p>
              <a:r>
                <a:rPr lang="en-GB" sz="1400" dirty="0" smtClean="0">
                  <a:solidFill>
                    <a:schemeClr val="tx1">
                      <a:lumMod val="75000"/>
                      <a:lumOff val="25000"/>
                    </a:schemeClr>
                  </a:solidFill>
                </a:rPr>
                <a:t>-pre-sampling</a:t>
              </a:r>
            </a:p>
            <a:p>
              <a:r>
                <a:rPr lang="en-GB" sz="1400" dirty="0" smtClean="0">
                  <a:solidFill>
                    <a:schemeClr val="tx1">
                      <a:lumMod val="75000"/>
                      <a:lumOff val="25000"/>
                    </a:schemeClr>
                  </a:solidFill>
                </a:rPr>
                <a:t>-probability sampling</a:t>
              </a:r>
            </a:p>
            <a:p>
              <a:r>
                <a:rPr lang="en-GB" sz="1400" dirty="0" smtClean="0">
                  <a:solidFill>
                    <a:schemeClr val="tx1">
                      <a:lumMod val="75000"/>
                      <a:lumOff val="25000"/>
                    </a:schemeClr>
                  </a:solidFill>
                </a:rPr>
                <a:t>-plot design adapted to each strata</a:t>
              </a:r>
            </a:p>
            <a:p>
              <a:endParaRPr lang="en-GB" dirty="0" smtClean="0"/>
            </a:p>
          </p:txBody>
        </p:sp>
        <p:sp>
          <p:nvSpPr>
            <p:cNvPr id="25" name="Rounded Rectangle 24"/>
            <p:cNvSpPr/>
            <p:nvPr/>
          </p:nvSpPr>
          <p:spPr>
            <a:xfrm>
              <a:off x="6553214" y="3771904"/>
              <a:ext cx="2071702" cy="2000264"/>
            </a:xfrm>
            <a:prstGeom prst="roundRect">
              <a:avLst>
                <a:gd name="adj" fmla="val 8572"/>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chemeClr val="tx1">
                      <a:lumMod val="85000"/>
                      <a:lumOff val="15000"/>
                    </a:schemeClr>
                  </a:solidFill>
                  <a:latin typeface="Arial Black" pitchFamily="34" charset="0"/>
                </a:rPr>
                <a:t>National GHG Inventory</a:t>
              </a:r>
            </a:p>
            <a:p>
              <a:pPr algn="ctr"/>
              <a:endParaRPr lang="en-GB" dirty="0" smtClean="0"/>
            </a:p>
          </p:txBody>
        </p:sp>
        <p:sp>
          <p:nvSpPr>
            <p:cNvPr id="16" name="Curved Up Arrow 15"/>
            <p:cNvSpPr/>
            <p:nvPr/>
          </p:nvSpPr>
          <p:spPr>
            <a:xfrm>
              <a:off x="2071670" y="1195372"/>
              <a:ext cx="5357850" cy="428628"/>
            </a:xfrm>
            <a:prstGeom prst="curvedUpArrow">
              <a:avLst>
                <a:gd name="adj1" fmla="val 25000"/>
                <a:gd name="adj2" fmla="val 154160"/>
                <a:gd name="adj3" fmla="val 31667"/>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3" name="Group 12"/>
            <p:cNvGrpSpPr/>
            <p:nvPr/>
          </p:nvGrpSpPr>
          <p:grpSpPr>
            <a:xfrm>
              <a:off x="90458" y="114280"/>
              <a:ext cx="4291042" cy="1309696"/>
              <a:chOff x="357158" y="571480"/>
              <a:chExt cx="4291042" cy="1309696"/>
            </a:xfrm>
          </p:grpSpPr>
          <p:sp>
            <p:nvSpPr>
              <p:cNvPr id="4" name="Rounded Rectangle 3"/>
              <p:cNvSpPr/>
              <p:nvPr/>
            </p:nvSpPr>
            <p:spPr>
              <a:xfrm>
                <a:off x="642910" y="714356"/>
                <a:ext cx="3643338" cy="928694"/>
              </a:xfrm>
              <a:prstGeom prst="roundRect">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p:cNvSpPr/>
              <p:nvPr/>
            </p:nvSpPr>
            <p:spPr>
              <a:xfrm>
                <a:off x="357158" y="571480"/>
                <a:ext cx="1714512" cy="35719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CC00"/>
                    </a:solidFill>
                  </a:rPr>
                  <a:t>Deforestation</a:t>
                </a:r>
                <a:endParaRPr lang="en-GB" dirty="0">
                  <a:solidFill>
                    <a:srgbClr val="00CC00"/>
                  </a:solidFill>
                </a:endParaRPr>
              </a:p>
            </p:txBody>
          </p:sp>
          <p:sp>
            <p:nvSpPr>
              <p:cNvPr id="6" name="Rounded Rectangle 5"/>
              <p:cNvSpPr/>
              <p:nvPr/>
            </p:nvSpPr>
            <p:spPr>
              <a:xfrm>
                <a:off x="2933688" y="576242"/>
                <a:ext cx="1714512" cy="35719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CC00"/>
                    </a:solidFill>
                  </a:rPr>
                  <a:t>Degradation</a:t>
                </a:r>
                <a:endParaRPr lang="en-GB" dirty="0">
                  <a:solidFill>
                    <a:srgbClr val="00CC00"/>
                  </a:solidFill>
                </a:endParaRPr>
              </a:p>
            </p:txBody>
          </p:sp>
          <p:sp>
            <p:nvSpPr>
              <p:cNvPr id="7" name="Rounded Rectangle 6"/>
              <p:cNvSpPr/>
              <p:nvPr/>
            </p:nvSpPr>
            <p:spPr>
              <a:xfrm>
                <a:off x="438120" y="1371586"/>
                <a:ext cx="1714512" cy="35719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CC00"/>
                    </a:solidFill>
                  </a:rPr>
                  <a:t>SFM</a:t>
                </a:r>
                <a:endParaRPr lang="en-GB" dirty="0">
                  <a:solidFill>
                    <a:srgbClr val="00CC00"/>
                  </a:solidFill>
                </a:endParaRPr>
              </a:p>
            </p:txBody>
          </p:sp>
          <p:sp>
            <p:nvSpPr>
              <p:cNvPr id="8" name="Rounded Rectangle 7"/>
              <p:cNvSpPr/>
              <p:nvPr/>
            </p:nvSpPr>
            <p:spPr>
              <a:xfrm>
                <a:off x="1638270" y="1523986"/>
                <a:ext cx="1714512" cy="35719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CC00"/>
                    </a:solidFill>
                  </a:rPr>
                  <a:t>ECS</a:t>
                </a:r>
                <a:endParaRPr lang="en-GB" dirty="0">
                  <a:solidFill>
                    <a:srgbClr val="00CC00"/>
                  </a:solidFill>
                </a:endParaRPr>
              </a:p>
            </p:txBody>
          </p:sp>
          <p:sp>
            <p:nvSpPr>
              <p:cNvPr id="9" name="Rounded Rectangle 8"/>
              <p:cNvSpPr/>
              <p:nvPr/>
            </p:nvSpPr>
            <p:spPr>
              <a:xfrm>
                <a:off x="2814626" y="1352536"/>
                <a:ext cx="1714512" cy="357190"/>
              </a:xfrm>
              <a:prstGeom prst="round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CC00"/>
                    </a:solidFill>
                  </a:rPr>
                  <a:t>Conservation</a:t>
                </a:r>
                <a:endParaRPr lang="en-GB" dirty="0">
                  <a:solidFill>
                    <a:srgbClr val="00CC00"/>
                  </a:solidFill>
                </a:endParaRPr>
              </a:p>
            </p:txBody>
          </p:sp>
          <p:sp>
            <p:nvSpPr>
              <p:cNvPr id="10" name="Rectangle 9"/>
              <p:cNvSpPr/>
              <p:nvPr/>
            </p:nvSpPr>
            <p:spPr>
              <a:xfrm>
                <a:off x="1004862" y="928670"/>
                <a:ext cx="3091376" cy="461665"/>
              </a:xfrm>
              <a:prstGeom prst="rect">
                <a:avLst/>
              </a:prstGeom>
              <a:noFill/>
            </p:spPr>
            <p:txBody>
              <a:bodyPr wrap="square" lIns="91440" tIns="45720" rIns="91440" bIns="45720">
                <a:spAutoFit/>
              </a:bodyPr>
              <a:lstStyle/>
              <a:p>
                <a:pPr algn="ctr"/>
                <a:r>
                  <a:rPr lang="en-GB" sz="2400" b="1" dirty="0" smtClean="0">
                    <a:solidFill>
                      <a:srgbClr val="00CC00"/>
                    </a:solidFill>
                  </a:rPr>
                  <a:t>5 REDD+ Activities</a:t>
                </a:r>
                <a:endParaRPr lang="en-GB" sz="2400" b="1" dirty="0">
                  <a:solidFill>
                    <a:srgbClr val="00CC00"/>
                  </a:solidFill>
                </a:endParaRPr>
              </a:p>
            </p:txBody>
          </p:sp>
        </p:grpSp>
        <p:sp>
          <p:nvSpPr>
            <p:cNvPr id="26" name="TextBox 25"/>
            <p:cNvSpPr txBox="1"/>
            <p:nvPr/>
          </p:nvSpPr>
          <p:spPr>
            <a:xfrm>
              <a:off x="3890958" y="2643182"/>
              <a:ext cx="500066" cy="461665"/>
            </a:xfrm>
            <a:prstGeom prst="rect">
              <a:avLst/>
            </a:prstGeom>
            <a:noFill/>
          </p:spPr>
          <p:txBody>
            <a:bodyPr wrap="square" rtlCol="0">
              <a:spAutoFit/>
            </a:bodyPr>
            <a:lstStyle/>
            <a:p>
              <a:pPr algn="ctr"/>
              <a:r>
                <a:rPr lang="en-GB" sz="2400" dirty="0" smtClean="0">
                  <a:solidFill>
                    <a:schemeClr val="tx1">
                      <a:lumMod val="75000"/>
                      <a:lumOff val="25000"/>
                    </a:schemeClr>
                  </a:solidFill>
                  <a:latin typeface="Arial Black" pitchFamily="34" charset="0"/>
                </a:rPr>
                <a:t>X</a:t>
              </a:r>
            </a:p>
          </p:txBody>
        </p:sp>
        <p:sp>
          <p:nvSpPr>
            <p:cNvPr id="27" name="TextBox 26"/>
            <p:cNvSpPr txBox="1"/>
            <p:nvPr/>
          </p:nvSpPr>
          <p:spPr>
            <a:xfrm>
              <a:off x="6238870" y="2643182"/>
              <a:ext cx="500066" cy="461665"/>
            </a:xfrm>
            <a:prstGeom prst="rect">
              <a:avLst/>
            </a:prstGeom>
            <a:noFill/>
          </p:spPr>
          <p:txBody>
            <a:bodyPr wrap="square" rtlCol="0">
              <a:spAutoFit/>
            </a:bodyPr>
            <a:lstStyle/>
            <a:p>
              <a:pPr algn="ctr"/>
              <a:r>
                <a:rPr lang="en-GB" sz="2400" dirty="0" smtClean="0">
                  <a:solidFill>
                    <a:schemeClr val="tx1">
                      <a:lumMod val="75000"/>
                      <a:lumOff val="25000"/>
                    </a:schemeClr>
                  </a:solidFill>
                  <a:latin typeface="Arial Black" pitchFamily="34" charset="0"/>
                </a:rPr>
                <a:t>=</a:t>
              </a:r>
            </a:p>
          </p:txBody>
        </p:sp>
        <p:sp>
          <p:nvSpPr>
            <p:cNvPr id="28" name="Oval 27"/>
            <p:cNvSpPr/>
            <p:nvPr/>
          </p:nvSpPr>
          <p:spPr>
            <a:xfrm>
              <a:off x="4932040" y="5536282"/>
              <a:ext cx="1872208" cy="1321718"/>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65000"/>
                      <a:lumOff val="35000"/>
                    </a:schemeClr>
                  </a:solidFill>
                </a:rPr>
                <a:t>Optimum allocation of resources</a:t>
              </a:r>
              <a:endParaRPr lang="en-GB" dirty="0">
                <a:solidFill>
                  <a:schemeClr val="tx1">
                    <a:lumMod val="65000"/>
                    <a:lumOff val="35000"/>
                  </a:schemeClr>
                </a:solidFill>
              </a:endParaRPr>
            </a:p>
          </p:txBody>
        </p:sp>
        <p:sp>
          <p:nvSpPr>
            <p:cNvPr id="29" name="Oval 28"/>
            <p:cNvSpPr/>
            <p:nvPr/>
          </p:nvSpPr>
          <p:spPr>
            <a:xfrm>
              <a:off x="7164288" y="5013176"/>
              <a:ext cx="1764704" cy="1308965"/>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65000"/>
                      <a:lumOff val="35000"/>
                    </a:schemeClr>
                  </a:solidFill>
                </a:rPr>
                <a:t>UN-REDD MRV team technical support</a:t>
              </a:r>
              <a:endParaRPr lang="en-GB" dirty="0">
                <a:solidFill>
                  <a:schemeClr val="tx1">
                    <a:lumMod val="65000"/>
                    <a:lumOff val="35000"/>
                  </a:schemeClr>
                </a:solidFill>
              </a:endParaRPr>
            </a:p>
          </p:txBody>
        </p:sp>
        <p:sp>
          <p:nvSpPr>
            <p:cNvPr id="30" name="Oval 29"/>
            <p:cNvSpPr/>
            <p:nvPr/>
          </p:nvSpPr>
          <p:spPr>
            <a:xfrm>
              <a:off x="683568" y="5517232"/>
              <a:ext cx="1872208" cy="1008112"/>
            </a:xfrm>
            <a:prstGeom prst="ellipse">
              <a:avLst/>
            </a:prstGeom>
            <a:solidFill>
              <a:schemeClr val="bg1"/>
            </a:solid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65000"/>
                      <a:lumOff val="35000"/>
                    </a:schemeClr>
                  </a:solidFill>
                </a:rPr>
                <a:t>FAO-INPE partnership</a:t>
              </a:r>
              <a:endParaRPr lang="en-GB" dirty="0">
                <a:solidFill>
                  <a:schemeClr val="tx1">
                    <a:lumMod val="65000"/>
                    <a:lumOff val="35000"/>
                  </a:schemeClr>
                </a:solidFill>
              </a:endParaRPr>
            </a:p>
          </p:txBody>
        </p:sp>
        <p:sp>
          <p:nvSpPr>
            <p:cNvPr id="31" name="Oval 30"/>
            <p:cNvSpPr/>
            <p:nvPr/>
          </p:nvSpPr>
          <p:spPr>
            <a:xfrm>
              <a:off x="2195736" y="5445224"/>
              <a:ext cx="1512168" cy="993254"/>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65000"/>
                      <a:lumOff val="35000"/>
                    </a:schemeClr>
                  </a:solidFill>
                </a:rPr>
                <a:t>Open source system</a:t>
              </a:r>
              <a:endParaRPr lang="en-GB" dirty="0">
                <a:solidFill>
                  <a:schemeClr val="tx1">
                    <a:lumMod val="65000"/>
                    <a:lumOff val="35000"/>
                  </a:schemeClr>
                </a:solidFill>
              </a:endParaRPr>
            </a:p>
          </p:txBody>
        </p:sp>
        <p:sp>
          <p:nvSpPr>
            <p:cNvPr id="33" name="Oval 32"/>
            <p:cNvSpPr/>
            <p:nvPr/>
          </p:nvSpPr>
          <p:spPr>
            <a:xfrm>
              <a:off x="6444208" y="6165304"/>
              <a:ext cx="2016224" cy="954485"/>
            </a:xfrm>
            <a:prstGeom prst="ellipse">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lumMod val="65000"/>
                      <a:lumOff val="35000"/>
                    </a:schemeClr>
                  </a:solidFill>
                </a:rPr>
                <a:t>Updates on negotiations</a:t>
              </a:r>
              <a:endParaRPr lang="en-GB" dirty="0">
                <a:solidFill>
                  <a:schemeClr val="tx1">
                    <a:lumMod val="65000"/>
                    <a:lumOff val="35000"/>
                  </a:schemeClr>
                </a:solidFill>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4"/>
          <p:cNvGrpSpPr>
            <a:grpSpLocks/>
          </p:cNvGrpSpPr>
          <p:nvPr/>
        </p:nvGrpSpPr>
        <p:grpSpPr bwMode="auto">
          <a:xfrm>
            <a:off x="151492" y="1629968"/>
            <a:ext cx="8814253" cy="4823368"/>
            <a:chOff x="78476" y="477582"/>
            <a:chExt cx="8814004" cy="4823114"/>
          </a:xfrm>
        </p:grpSpPr>
        <p:sp>
          <p:nvSpPr>
            <p:cNvPr id="5" name="TextBox 41"/>
            <p:cNvSpPr txBox="1">
              <a:spLocks noChangeArrowheads="1"/>
            </p:cNvSpPr>
            <p:nvPr/>
          </p:nvSpPr>
          <p:spPr bwMode="auto">
            <a:xfrm>
              <a:off x="6947571" y="1916498"/>
              <a:ext cx="1872208" cy="338536"/>
            </a:xfrm>
            <a:prstGeom prst="rect">
              <a:avLst/>
            </a:prstGeom>
            <a:noFill/>
            <a:ln w="9525">
              <a:noFill/>
              <a:miter lim="800000"/>
              <a:headEnd/>
              <a:tailEnd/>
            </a:ln>
          </p:spPr>
          <p:txBody>
            <a:bodyPr>
              <a:spAutoFit/>
            </a:bodyPr>
            <a:lstStyle/>
            <a:p>
              <a:r>
                <a:rPr lang="en-US" sz="1600" b="1" dirty="0">
                  <a:solidFill>
                    <a:srgbClr val="FF0000"/>
                  </a:solidFill>
                  <a:latin typeface="Calibri" pitchFamily="34" charset="0"/>
                </a:rPr>
                <a:t>PHASE III REDD+</a:t>
              </a:r>
            </a:p>
          </p:txBody>
        </p:sp>
        <p:grpSp>
          <p:nvGrpSpPr>
            <p:cNvPr id="3" name="Group 93"/>
            <p:cNvGrpSpPr>
              <a:grpSpLocks/>
            </p:cNvGrpSpPr>
            <p:nvPr/>
          </p:nvGrpSpPr>
          <p:grpSpPr bwMode="auto">
            <a:xfrm>
              <a:off x="78476" y="477582"/>
              <a:ext cx="8814004" cy="4823114"/>
              <a:chOff x="78476" y="477582"/>
              <a:chExt cx="8814004" cy="4823114"/>
            </a:xfrm>
          </p:grpSpPr>
          <p:sp>
            <p:nvSpPr>
              <p:cNvPr id="15" name="Rectangle 14"/>
              <p:cNvSpPr/>
              <p:nvPr/>
            </p:nvSpPr>
            <p:spPr>
              <a:xfrm>
                <a:off x="5292132" y="549015"/>
                <a:ext cx="1512845" cy="1223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ysClr val="windowText" lastClr="000000"/>
                    </a:solidFill>
                  </a:rPr>
                  <a:t>MRV system</a:t>
                </a:r>
              </a:p>
              <a:p>
                <a:pPr algn="ctr" fontAlgn="auto">
                  <a:spcBef>
                    <a:spcPts val="0"/>
                  </a:spcBef>
                  <a:spcAft>
                    <a:spcPts val="0"/>
                  </a:spcAft>
                  <a:defRPr/>
                </a:pPr>
                <a:r>
                  <a:rPr lang="en-US" sz="1100" dirty="0">
                    <a:solidFill>
                      <a:sysClr val="windowText" lastClr="000000"/>
                    </a:solidFill>
                  </a:rPr>
                  <a:t>Necessary for a performance-based mechanism</a:t>
                </a:r>
              </a:p>
            </p:txBody>
          </p:sp>
          <p:sp>
            <p:nvSpPr>
              <p:cNvPr id="16" name="Rectangle 15"/>
              <p:cNvSpPr/>
              <p:nvPr/>
            </p:nvSpPr>
            <p:spPr>
              <a:xfrm>
                <a:off x="2123572" y="549015"/>
                <a:ext cx="1655227" cy="12238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smtClean="0">
                    <a:solidFill>
                      <a:sysClr val="windowText" lastClr="000000"/>
                    </a:solidFill>
                  </a:rPr>
                  <a:t>Monitoring System</a:t>
                </a:r>
                <a:endParaRPr lang="en-US" sz="2400" dirty="0">
                  <a:solidFill>
                    <a:sysClr val="windowText" lastClr="000000"/>
                  </a:solidFill>
                </a:endParaRPr>
              </a:p>
              <a:p>
                <a:pPr algn="ctr" fontAlgn="auto">
                  <a:spcBef>
                    <a:spcPts val="0"/>
                  </a:spcBef>
                  <a:spcAft>
                    <a:spcPts val="0"/>
                  </a:spcAft>
                  <a:defRPr/>
                </a:pPr>
                <a:r>
                  <a:rPr lang="en-US" sz="1100" dirty="0">
                    <a:solidFill>
                      <a:sysClr val="windowText" lastClr="000000"/>
                    </a:solidFill>
                  </a:rPr>
                  <a:t>Necessary for a results-based mechanism</a:t>
                </a:r>
              </a:p>
            </p:txBody>
          </p:sp>
          <p:sp>
            <p:nvSpPr>
              <p:cNvPr id="17" name="TextBox 18"/>
              <p:cNvSpPr txBox="1">
                <a:spLocks noChangeArrowheads="1"/>
              </p:cNvSpPr>
              <p:nvPr/>
            </p:nvSpPr>
            <p:spPr bwMode="auto">
              <a:xfrm>
                <a:off x="107504" y="1052734"/>
                <a:ext cx="754353" cy="307761"/>
              </a:xfrm>
              <a:prstGeom prst="rect">
                <a:avLst/>
              </a:prstGeom>
              <a:noFill/>
              <a:ln w="9525">
                <a:noFill/>
                <a:miter lim="800000"/>
                <a:headEnd/>
                <a:tailEnd/>
              </a:ln>
            </p:spPr>
            <p:txBody>
              <a:bodyPr wrap="none">
                <a:spAutoFit/>
              </a:bodyPr>
              <a:lstStyle/>
              <a:p>
                <a:r>
                  <a:rPr lang="en-US" sz="1400" b="1" i="1" dirty="0">
                    <a:latin typeface="Calibri" pitchFamily="34" charset="0"/>
                  </a:rPr>
                  <a:t>Context</a:t>
                </a:r>
              </a:p>
            </p:txBody>
          </p:sp>
          <p:sp>
            <p:nvSpPr>
              <p:cNvPr id="18" name="Rectangle 17"/>
              <p:cNvSpPr/>
              <p:nvPr/>
            </p:nvSpPr>
            <p:spPr>
              <a:xfrm>
                <a:off x="899645" y="2924037"/>
                <a:ext cx="1512844" cy="7921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ysClr val="windowText" lastClr="000000"/>
                    </a:solidFill>
                  </a:rPr>
                  <a:t>REDD-plus </a:t>
                </a:r>
                <a:r>
                  <a:rPr lang="en-US" sz="1400" b="1" dirty="0">
                    <a:solidFill>
                      <a:sysClr val="windowText" lastClr="000000"/>
                    </a:solidFill>
                  </a:rPr>
                  <a:t>Information</a:t>
                </a:r>
              </a:p>
            </p:txBody>
          </p:sp>
          <p:sp>
            <p:nvSpPr>
              <p:cNvPr id="19" name="Rectangle 18"/>
              <p:cNvSpPr/>
              <p:nvPr/>
            </p:nvSpPr>
            <p:spPr>
              <a:xfrm>
                <a:off x="3420523" y="2924037"/>
                <a:ext cx="1511257" cy="7921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ysClr val="windowText" lastClr="000000"/>
                    </a:solidFill>
                  </a:rPr>
                  <a:t>Activity Data</a:t>
                </a:r>
              </a:p>
              <a:p>
                <a:pPr algn="ctr" fontAlgn="auto">
                  <a:spcBef>
                    <a:spcPts val="0"/>
                  </a:spcBef>
                  <a:spcAft>
                    <a:spcPts val="0"/>
                  </a:spcAft>
                  <a:defRPr/>
                </a:pPr>
                <a:r>
                  <a:rPr lang="en-US" sz="1200" b="1" dirty="0">
                    <a:solidFill>
                      <a:sysClr val="windowText" lastClr="000000"/>
                    </a:solidFill>
                  </a:rPr>
                  <a:t> Land representation</a:t>
                </a:r>
              </a:p>
            </p:txBody>
          </p:sp>
          <p:sp>
            <p:nvSpPr>
              <p:cNvPr id="20" name="Rectangle 19"/>
              <p:cNvSpPr/>
              <p:nvPr/>
            </p:nvSpPr>
            <p:spPr>
              <a:xfrm>
                <a:off x="5292132" y="2924037"/>
                <a:ext cx="1512845" cy="7921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a:solidFill>
                      <a:sysClr val="windowText" lastClr="000000"/>
                    </a:solidFill>
                  </a:rPr>
                  <a:t>Emission Factors - </a:t>
                </a:r>
              </a:p>
              <a:p>
                <a:pPr algn="ctr" fontAlgn="auto">
                  <a:spcBef>
                    <a:spcPts val="0"/>
                  </a:spcBef>
                  <a:spcAft>
                    <a:spcPts val="0"/>
                  </a:spcAft>
                  <a:defRPr/>
                </a:pPr>
                <a:r>
                  <a:rPr lang="en-US" sz="1200" b="1" dirty="0">
                    <a:solidFill>
                      <a:sysClr val="windowText" lastClr="000000"/>
                    </a:solidFill>
                  </a:rPr>
                  <a:t> </a:t>
                </a:r>
                <a:r>
                  <a:rPr lang="en-US" sz="1200" b="1" dirty="0" smtClean="0">
                    <a:solidFill>
                      <a:sysClr val="windowText" lastClr="000000"/>
                    </a:solidFill>
                  </a:rPr>
                  <a:t>Carbon Stock Change</a:t>
                </a:r>
              </a:p>
              <a:p>
                <a:pPr algn="ctr" fontAlgn="auto">
                  <a:spcBef>
                    <a:spcPts val="0"/>
                  </a:spcBef>
                  <a:spcAft>
                    <a:spcPts val="0"/>
                  </a:spcAft>
                  <a:defRPr/>
                </a:pPr>
                <a:endParaRPr lang="en-US" sz="1200" b="1" dirty="0">
                  <a:solidFill>
                    <a:sysClr val="windowText" lastClr="000000"/>
                  </a:solidFill>
                </a:endParaRPr>
              </a:p>
            </p:txBody>
          </p:sp>
          <p:sp>
            <p:nvSpPr>
              <p:cNvPr id="21" name="Rectangle 20"/>
              <p:cNvSpPr/>
              <p:nvPr/>
            </p:nvSpPr>
            <p:spPr>
              <a:xfrm>
                <a:off x="7163742" y="2924037"/>
                <a:ext cx="1512844" cy="79212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b="1" dirty="0" smtClean="0">
                    <a:solidFill>
                      <a:sysClr val="windowText" lastClr="000000"/>
                    </a:solidFill>
                  </a:rPr>
                  <a:t>GHGs emissions and removals</a:t>
                </a:r>
                <a:endParaRPr lang="en-US" sz="1200" b="1" dirty="0">
                  <a:solidFill>
                    <a:sysClr val="windowText" lastClr="000000"/>
                  </a:solidFill>
                </a:endParaRPr>
              </a:p>
            </p:txBody>
          </p:sp>
          <p:sp>
            <p:nvSpPr>
              <p:cNvPr id="22" name="TextBox 24"/>
              <p:cNvSpPr txBox="1">
                <a:spLocks noChangeArrowheads="1"/>
              </p:cNvSpPr>
              <p:nvPr/>
            </p:nvSpPr>
            <p:spPr bwMode="auto">
              <a:xfrm>
                <a:off x="2555775" y="3068225"/>
                <a:ext cx="863557" cy="523192"/>
              </a:xfrm>
              <a:prstGeom prst="rect">
                <a:avLst/>
              </a:prstGeom>
              <a:noFill/>
              <a:ln w="9525">
                <a:noFill/>
                <a:miter lim="800000"/>
                <a:headEnd/>
                <a:tailEnd/>
              </a:ln>
            </p:spPr>
            <p:txBody>
              <a:bodyPr wrap="square">
                <a:spAutoFit/>
              </a:bodyPr>
              <a:lstStyle/>
              <a:p>
                <a:r>
                  <a:rPr lang="en-US" sz="1400" b="1" i="1" dirty="0">
                    <a:latin typeface="Calibri" pitchFamily="34" charset="0"/>
                  </a:rPr>
                  <a:t>IPCC Elements</a:t>
                </a:r>
              </a:p>
            </p:txBody>
          </p:sp>
          <p:sp>
            <p:nvSpPr>
              <p:cNvPr id="23" name="TextBox 25"/>
              <p:cNvSpPr txBox="1">
                <a:spLocks noChangeArrowheads="1"/>
              </p:cNvSpPr>
              <p:nvPr/>
            </p:nvSpPr>
            <p:spPr bwMode="auto">
              <a:xfrm>
                <a:off x="92990" y="4616059"/>
                <a:ext cx="863626" cy="523192"/>
              </a:xfrm>
              <a:prstGeom prst="rect">
                <a:avLst/>
              </a:prstGeom>
              <a:noFill/>
              <a:ln w="9525">
                <a:noFill/>
                <a:miter lim="800000"/>
                <a:headEnd/>
                <a:tailEnd/>
              </a:ln>
            </p:spPr>
            <p:txBody>
              <a:bodyPr wrap="square">
                <a:spAutoFit/>
              </a:bodyPr>
              <a:lstStyle/>
              <a:p>
                <a:r>
                  <a:rPr lang="en-US" sz="1400" b="1" i="1" dirty="0">
                    <a:latin typeface="Calibri" pitchFamily="34" charset="0"/>
                  </a:rPr>
                  <a:t>System Elements</a:t>
                </a:r>
              </a:p>
            </p:txBody>
          </p:sp>
          <p:sp>
            <p:nvSpPr>
              <p:cNvPr id="24" name="Rectangle 23"/>
              <p:cNvSpPr/>
              <p:nvPr/>
            </p:nvSpPr>
            <p:spPr>
              <a:xfrm>
                <a:off x="899645" y="4544640"/>
                <a:ext cx="1512844" cy="647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ysClr val="windowText" lastClr="000000"/>
                    </a:solidFill>
                  </a:rPr>
                  <a:t>National Forest Information System</a:t>
                </a:r>
              </a:p>
            </p:txBody>
          </p:sp>
          <p:sp>
            <p:nvSpPr>
              <p:cNvPr id="25" name="Rectangle 24"/>
              <p:cNvSpPr/>
              <p:nvPr/>
            </p:nvSpPr>
            <p:spPr>
              <a:xfrm>
                <a:off x="3420523" y="4544640"/>
                <a:ext cx="1511257" cy="647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ysClr val="windowText" lastClr="000000"/>
                    </a:solidFill>
                  </a:rPr>
                  <a:t>Satellite Land Monitoring System</a:t>
                </a:r>
              </a:p>
            </p:txBody>
          </p:sp>
          <p:sp>
            <p:nvSpPr>
              <p:cNvPr id="26" name="Rectangle 25"/>
              <p:cNvSpPr/>
              <p:nvPr/>
            </p:nvSpPr>
            <p:spPr>
              <a:xfrm>
                <a:off x="5292132" y="4544640"/>
                <a:ext cx="1512845" cy="647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ysClr val="windowText" lastClr="000000"/>
                    </a:solidFill>
                  </a:rPr>
                  <a:t>National Forest Inventory</a:t>
                </a:r>
              </a:p>
            </p:txBody>
          </p:sp>
          <p:sp>
            <p:nvSpPr>
              <p:cNvPr id="27" name="Rectangle 26"/>
              <p:cNvSpPr/>
              <p:nvPr/>
            </p:nvSpPr>
            <p:spPr>
              <a:xfrm>
                <a:off x="7163742" y="4544640"/>
                <a:ext cx="1512844" cy="647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ysClr val="windowText" lastClr="000000"/>
                    </a:solidFill>
                  </a:rPr>
                  <a:t>National GHG Inventory</a:t>
                </a:r>
              </a:p>
            </p:txBody>
          </p:sp>
          <p:sp>
            <p:nvSpPr>
              <p:cNvPr id="28" name="Rounded Rectangle 27"/>
              <p:cNvSpPr/>
              <p:nvPr/>
            </p:nvSpPr>
            <p:spPr>
              <a:xfrm>
                <a:off x="107504" y="477582"/>
                <a:ext cx="8784976" cy="1366766"/>
              </a:xfrm>
              <a:prstGeom prst="roundRect">
                <a:avLst/>
              </a:prstGeom>
              <a:noFill/>
              <a:ln w="1270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ed Rectangle 28"/>
              <p:cNvSpPr/>
              <p:nvPr/>
            </p:nvSpPr>
            <p:spPr>
              <a:xfrm>
                <a:off x="2526332" y="2766655"/>
                <a:ext cx="6337121" cy="1079443"/>
              </a:xfrm>
              <a:prstGeom prst="roundRect">
                <a:avLst/>
              </a:prstGeom>
              <a:noFill/>
              <a:ln w="1905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ed Rectangle 29"/>
              <p:cNvSpPr/>
              <p:nvPr/>
            </p:nvSpPr>
            <p:spPr>
              <a:xfrm>
                <a:off x="78476" y="4364120"/>
                <a:ext cx="8784976" cy="936576"/>
              </a:xfrm>
              <a:prstGeom prst="roundRect">
                <a:avLst/>
              </a:prstGeom>
              <a:noFill/>
              <a:ln w="12700">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TextBox 36"/>
              <p:cNvSpPr txBox="1"/>
              <p:nvPr/>
            </p:nvSpPr>
            <p:spPr>
              <a:xfrm>
                <a:off x="971080" y="1937983"/>
                <a:ext cx="1728739" cy="338536"/>
              </a:xfrm>
              <a:prstGeom prst="rect">
                <a:avLst/>
              </a:prstGeom>
              <a:noFill/>
            </p:spPr>
            <p:txBody>
              <a:bodyPr>
                <a:spAutoFit/>
              </a:bodyPr>
              <a:lstStyle/>
              <a:p>
                <a:pPr fontAlgn="auto">
                  <a:spcBef>
                    <a:spcPts val="0"/>
                  </a:spcBef>
                  <a:spcAft>
                    <a:spcPts val="0"/>
                  </a:spcAft>
                  <a:defRPr/>
                </a:pPr>
                <a:r>
                  <a:rPr lang="en-US" sz="1600" b="1" dirty="0">
                    <a:solidFill>
                      <a:srgbClr val="00B050"/>
                    </a:solidFill>
                    <a:latin typeface="+mn-lt"/>
                    <a:cs typeface="+mn-cs"/>
                  </a:rPr>
                  <a:t>PHASE II REDD+</a:t>
                </a:r>
              </a:p>
            </p:txBody>
          </p:sp>
          <p:sp>
            <p:nvSpPr>
              <p:cNvPr id="38" name="Right Brace 37"/>
              <p:cNvSpPr/>
              <p:nvPr/>
            </p:nvSpPr>
            <p:spPr>
              <a:xfrm rot="16200000">
                <a:off x="2569584" y="331946"/>
                <a:ext cx="792046" cy="4105159"/>
              </a:xfrm>
              <a:prstGeom prst="rightBrace">
                <a:avLst>
                  <a:gd name="adj1" fmla="val 105451"/>
                  <a:gd name="adj2" fmla="val 50000"/>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8" name="Multiply 47"/>
              <p:cNvSpPr/>
              <p:nvPr/>
            </p:nvSpPr>
            <p:spPr>
              <a:xfrm>
                <a:off x="4931780" y="3087540"/>
                <a:ext cx="360352" cy="503211"/>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Equal 48"/>
              <p:cNvSpPr/>
              <p:nvPr/>
            </p:nvSpPr>
            <p:spPr>
              <a:xfrm>
                <a:off x="6804977" y="3168499"/>
                <a:ext cx="358765" cy="360343"/>
              </a:xfrm>
              <a:prstGeom prst="mathEqual">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cxnSp>
        <p:nvCxnSpPr>
          <p:cNvPr id="51" name="Straight Arrow Connector 50"/>
          <p:cNvCxnSpPr/>
          <p:nvPr/>
        </p:nvCxnSpPr>
        <p:spPr>
          <a:xfrm rot="5400000">
            <a:off x="1314865" y="5282977"/>
            <a:ext cx="82852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ight Brace 51"/>
          <p:cNvSpPr/>
          <p:nvPr/>
        </p:nvSpPr>
        <p:spPr bwMode="auto">
          <a:xfrm rot="16200000">
            <a:off x="4463991" y="-495437"/>
            <a:ext cx="792088" cy="7920881"/>
          </a:xfrm>
          <a:prstGeom prst="rightBrace">
            <a:avLst>
              <a:gd name="adj1" fmla="val 81629"/>
              <a:gd name="adj2" fmla="val 6575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54" name="Straight Arrow Connector 53"/>
          <p:cNvCxnSpPr/>
          <p:nvPr/>
        </p:nvCxnSpPr>
        <p:spPr>
          <a:xfrm rot="5400000">
            <a:off x="3835020" y="5282977"/>
            <a:ext cx="82852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5707476" y="5282977"/>
            <a:ext cx="82852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7579139" y="5282977"/>
            <a:ext cx="82852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9" name="Picture 6"/>
          <p:cNvPicPr>
            <a:picLocks noChangeAspect="1" noChangeArrowheads="1"/>
          </p:cNvPicPr>
          <p:nvPr/>
        </p:nvPicPr>
        <p:blipFill>
          <a:blip r:embed="rId3" cstate="print">
            <a:lum bright="-10000" contrast="32000"/>
          </a:blip>
          <a:srcRect b="66208"/>
          <a:stretch>
            <a:fillRect/>
          </a:stretch>
        </p:blipFill>
        <p:spPr bwMode="auto">
          <a:xfrm>
            <a:off x="0" y="0"/>
            <a:ext cx="9144000" cy="1214438"/>
          </a:xfrm>
          <a:prstGeom prst="rect">
            <a:avLst/>
          </a:prstGeom>
          <a:noFill/>
          <a:ln w="9525">
            <a:noFill/>
            <a:miter lim="800000"/>
            <a:headEnd/>
            <a:tailEnd/>
          </a:ln>
        </p:spPr>
      </p:pic>
      <p:sp>
        <p:nvSpPr>
          <p:cNvPr id="60" name="Text Box 5"/>
          <p:cNvSpPr txBox="1">
            <a:spLocks noChangeArrowheads="1"/>
          </p:cNvSpPr>
          <p:nvPr/>
        </p:nvSpPr>
        <p:spPr bwMode="auto">
          <a:xfrm>
            <a:off x="1568946" y="214313"/>
            <a:ext cx="5958491" cy="830997"/>
          </a:xfrm>
          <a:prstGeom prst="rect">
            <a:avLst/>
          </a:prstGeom>
          <a:noFill/>
          <a:ln w="9525">
            <a:noFill/>
            <a:miter lim="800000"/>
            <a:headEnd/>
            <a:tailEnd/>
          </a:ln>
        </p:spPr>
        <p:txBody>
          <a:bodyPr wrap="none">
            <a:spAutoFit/>
          </a:bodyPr>
          <a:lstStyle/>
          <a:p>
            <a:pPr algn="ctr" eaLnBrk="0" hangingPunct="0"/>
            <a:r>
              <a:rPr lang="fr-FR" sz="4800" b="1" dirty="0" smtClean="0">
                <a:solidFill>
                  <a:schemeClr val="bg2"/>
                </a:solidFill>
                <a:latin typeface="Calibri" pitchFamily="34" charset="0"/>
              </a:rPr>
              <a:t>National MRV Systems</a:t>
            </a:r>
            <a:endParaRPr lang="fr-FR" sz="4800" b="1"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Monitoring and MRV in Phases</a:t>
            </a:r>
            <a:endParaRPr lang="en-US" dirty="0"/>
          </a:p>
        </p:txBody>
      </p:sp>
      <p:pic>
        <p:nvPicPr>
          <p:cNvPr id="1027" name="Picture 3"/>
          <p:cNvPicPr>
            <a:picLocks noChangeAspect="1" noChangeArrowheads="1"/>
          </p:cNvPicPr>
          <p:nvPr/>
        </p:nvPicPr>
        <p:blipFill>
          <a:blip r:embed="rId2" cstate="print"/>
          <a:srcRect t="9088"/>
          <a:stretch>
            <a:fillRect/>
          </a:stretch>
        </p:blipFill>
        <p:spPr bwMode="auto">
          <a:xfrm>
            <a:off x="37465" y="2000012"/>
            <a:ext cx="8923655" cy="408392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
          </p:nvPr>
        </p:nvSpPr>
        <p:spPr/>
        <p:txBody>
          <a:bodyPr/>
          <a:lstStyle/>
          <a:p>
            <a:pPr marL="457200" indent="-457200">
              <a:buFont typeface="+mj-lt"/>
              <a:buAutoNum type="alphaLcParenR"/>
            </a:pPr>
            <a:r>
              <a:rPr lang="en-US" dirty="0" smtClean="0"/>
              <a:t>Validate, in combination with the Measurement, Reporting and Verification (MRV) system, that the implementation of national policies and measures on the whole national territory are results-based; </a:t>
            </a:r>
          </a:p>
          <a:p>
            <a:pPr marL="457200" indent="-457200">
              <a:buFont typeface="+mj-lt"/>
              <a:buAutoNum type="alphaLcParenR"/>
            </a:pPr>
            <a:r>
              <a:rPr lang="en-US" dirty="0" smtClean="0"/>
              <a:t>Determine how much of each REDD+ activity is taking place over the national territory and how these are changing.</a:t>
            </a:r>
          </a:p>
          <a:p>
            <a:endParaRPr lang="en-US" dirty="0"/>
          </a:p>
        </p:txBody>
      </p:sp>
      <p:sp>
        <p:nvSpPr>
          <p:cNvPr id="3" name="Text Placeholder 2"/>
          <p:cNvSpPr>
            <a:spLocks noGrp="1"/>
          </p:cNvSpPr>
          <p:nvPr>
            <p:ph type="body" idx="1"/>
          </p:nvPr>
        </p:nvSpPr>
        <p:spPr/>
        <p:txBody>
          <a:bodyPr/>
          <a:lstStyle/>
          <a:p>
            <a:r>
              <a:rPr lang="en-US" dirty="0" smtClean="0"/>
              <a:t>Phase 2</a:t>
            </a:r>
            <a:endParaRPr lang="en-US" dirty="0"/>
          </a:p>
        </p:txBody>
      </p:sp>
      <p:sp>
        <p:nvSpPr>
          <p:cNvPr id="4" name="Content Placeholder 3"/>
          <p:cNvSpPr>
            <a:spLocks noGrp="1"/>
          </p:cNvSpPr>
          <p:nvPr>
            <p:ph sz="half" idx="2"/>
          </p:nvPr>
        </p:nvSpPr>
        <p:spPr/>
        <p:txBody>
          <a:bodyPr/>
          <a:lstStyle/>
          <a:p>
            <a:pPr marL="457200" indent="-457200">
              <a:buFont typeface="+mj-lt"/>
              <a:buAutoNum type="alphaLcParenR"/>
            </a:pPr>
            <a:r>
              <a:rPr lang="en-US" dirty="0" smtClean="0"/>
              <a:t>Validate that sub-national Demonstration Activities are results-based (i.e. result in measureable positive outcomes - Paragraph 73 Decision 1/CP.16);</a:t>
            </a:r>
          </a:p>
          <a:p>
            <a:pPr marL="457200" indent="-457200">
              <a:buFont typeface="+mj-lt"/>
              <a:buAutoNum type="alphaLcParenR"/>
            </a:pPr>
            <a:r>
              <a:rPr lang="en-US" dirty="0" smtClean="0"/>
              <a:t>Provides basic national-level coverage data, e.g. forest cover changes;</a:t>
            </a:r>
          </a:p>
          <a:p>
            <a:pPr marL="457200" indent="-457200">
              <a:buFont typeface="+mj-lt"/>
              <a:buAutoNum type="alphaLcParenR"/>
            </a:pPr>
            <a:r>
              <a:rPr lang="en-US" dirty="0" smtClean="0"/>
              <a:t>Generate the requisite data on the location, extent and related changes of the REDD+ activities at the sub-national and the basic national coverage data.</a:t>
            </a:r>
          </a:p>
          <a:p>
            <a:endParaRPr lang="en-US" dirty="0"/>
          </a:p>
        </p:txBody>
      </p:sp>
      <p:sp>
        <p:nvSpPr>
          <p:cNvPr id="5" name="Text Placeholder 4"/>
          <p:cNvSpPr>
            <a:spLocks noGrp="1"/>
          </p:cNvSpPr>
          <p:nvPr>
            <p:ph type="body" sz="quarter" idx="3"/>
          </p:nvPr>
        </p:nvSpPr>
        <p:spPr/>
        <p:txBody>
          <a:bodyPr/>
          <a:lstStyle/>
          <a:p>
            <a:r>
              <a:rPr lang="en-US" dirty="0" smtClean="0"/>
              <a:t>Phase 3</a:t>
            </a:r>
            <a:endParaRPr lang="en-US" dirty="0"/>
          </a:p>
        </p:txBody>
      </p:sp>
      <p:sp>
        <p:nvSpPr>
          <p:cNvPr id="6" name="Title 5"/>
          <p:cNvSpPr>
            <a:spLocks noGrp="1"/>
          </p:cNvSpPr>
          <p:nvPr>
            <p:ph type="title"/>
          </p:nvPr>
        </p:nvSpPr>
        <p:spPr/>
        <p:txBody>
          <a:bodyPr/>
          <a:lstStyle/>
          <a:p>
            <a:r>
              <a:rPr lang="en-US" dirty="0" smtClean="0"/>
              <a:t>The REDD+ Phases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Curved Up Arrow 63"/>
          <p:cNvSpPr/>
          <p:nvPr/>
        </p:nvSpPr>
        <p:spPr>
          <a:xfrm rot="1893705">
            <a:off x="460012" y="4840418"/>
            <a:ext cx="1857500" cy="636116"/>
          </a:xfrm>
          <a:prstGeom prst="curvedUpArrow">
            <a:avLst>
              <a:gd name="adj1" fmla="val 32111"/>
              <a:gd name="adj2" fmla="val 58481"/>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pic>
        <p:nvPicPr>
          <p:cNvPr id="33793" name="Picture 6"/>
          <p:cNvPicPr>
            <a:picLocks noChangeAspect="1" noChangeArrowheads="1"/>
          </p:cNvPicPr>
          <p:nvPr/>
        </p:nvPicPr>
        <p:blipFill>
          <a:blip r:embed="rId3" cstate="print">
            <a:lum bright="-10000" contrast="32000"/>
          </a:blip>
          <a:srcRect b="66208"/>
          <a:stretch>
            <a:fillRect/>
          </a:stretch>
        </p:blipFill>
        <p:spPr bwMode="auto">
          <a:xfrm>
            <a:off x="0" y="0"/>
            <a:ext cx="9144000" cy="1214438"/>
          </a:xfrm>
          <a:prstGeom prst="rect">
            <a:avLst/>
          </a:prstGeom>
          <a:noFill/>
          <a:ln w="9525">
            <a:noFill/>
            <a:miter lim="800000"/>
            <a:headEnd/>
            <a:tailEnd/>
          </a:ln>
        </p:spPr>
      </p:pic>
      <p:sp>
        <p:nvSpPr>
          <p:cNvPr id="33796" name="TextBox 34"/>
          <p:cNvSpPr txBox="1">
            <a:spLocks noChangeArrowheads="1"/>
          </p:cNvSpPr>
          <p:nvPr/>
        </p:nvSpPr>
        <p:spPr bwMode="auto">
          <a:xfrm>
            <a:off x="518453" y="1268760"/>
            <a:ext cx="8058616" cy="769441"/>
          </a:xfrm>
          <a:prstGeom prst="rect">
            <a:avLst/>
          </a:prstGeom>
          <a:noFill/>
          <a:ln w="9525">
            <a:noFill/>
            <a:miter lim="800000"/>
            <a:headEnd/>
            <a:tailEnd/>
          </a:ln>
        </p:spPr>
        <p:txBody>
          <a:bodyPr wrap="none">
            <a:spAutoFit/>
          </a:bodyPr>
          <a:lstStyle/>
          <a:p>
            <a:pPr algn="ctr"/>
            <a:r>
              <a:rPr lang="en-US" sz="2800" dirty="0" smtClean="0">
                <a:solidFill>
                  <a:srgbClr val="FF0000"/>
                </a:solidFill>
              </a:rPr>
              <a:t>Potential scheme for a National Inventory System</a:t>
            </a:r>
          </a:p>
          <a:p>
            <a:pPr algn="ctr"/>
            <a:r>
              <a:rPr lang="en-US" sz="1600" dirty="0" smtClean="0">
                <a:solidFill>
                  <a:sysClr val="windowText" lastClr="000000"/>
                </a:solidFill>
              </a:rPr>
              <a:t>Necessary for a performance-based mechanism</a:t>
            </a:r>
          </a:p>
        </p:txBody>
      </p:sp>
      <p:sp>
        <p:nvSpPr>
          <p:cNvPr id="33" name="Text Box 5"/>
          <p:cNvSpPr txBox="1">
            <a:spLocks noChangeArrowheads="1"/>
          </p:cNvSpPr>
          <p:nvPr/>
        </p:nvSpPr>
        <p:spPr bwMode="auto">
          <a:xfrm>
            <a:off x="1084007" y="214313"/>
            <a:ext cx="6928372" cy="830997"/>
          </a:xfrm>
          <a:prstGeom prst="rect">
            <a:avLst/>
          </a:prstGeom>
          <a:noFill/>
          <a:ln w="9525">
            <a:noFill/>
            <a:miter lim="800000"/>
            <a:headEnd/>
            <a:tailEnd/>
          </a:ln>
        </p:spPr>
        <p:txBody>
          <a:bodyPr wrap="none">
            <a:spAutoFit/>
          </a:bodyPr>
          <a:lstStyle/>
          <a:p>
            <a:pPr algn="ctr" eaLnBrk="0" hangingPunct="0"/>
            <a:r>
              <a:rPr lang="fr-FR" sz="4800" b="1" dirty="0" smtClean="0">
                <a:solidFill>
                  <a:schemeClr val="bg2"/>
                </a:solidFill>
                <a:latin typeface="Calibri" pitchFamily="34" charset="0"/>
              </a:rPr>
              <a:t>National </a:t>
            </a:r>
            <a:r>
              <a:rPr lang="fr-FR" sz="4800" b="1" dirty="0" err="1" smtClean="0">
                <a:solidFill>
                  <a:schemeClr val="bg2"/>
                </a:solidFill>
                <a:latin typeface="Calibri" pitchFamily="34" charset="0"/>
              </a:rPr>
              <a:t>Inventory</a:t>
            </a:r>
            <a:r>
              <a:rPr lang="fr-FR" sz="4800" b="1" dirty="0" smtClean="0">
                <a:solidFill>
                  <a:schemeClr val="bg2"/>
                </a:solidFill>
                <a:latin typeface="Calibri" pitchFamily="34" charset="0"/>
              </a:rPr>
              <a:t> System</a:t>
            </a:r>
            <a:endParaRPr lang="fr-FR" sz="4800" b="1" dirty="0">
              <a:solidFill>
                <a:schemeClr val="bg2"/>
              </a:solidFill>
              <a:latin typeface="Calibri" pitchFamily="34" charset="0"/>
            </a:endParaRPr>
          </a:p>
        </p:txBody>
      </p:sp>
      <p:grpSp>
        <p:nvGrpSpPr>
          <p:cNvPr id="2" name="Group 114"/>
          <p:cNvGrpSpPr>
            <a:grpSpLocks/>
          </p:cNvGrpSpPr>
          <p:nvPr/>
        </p:nvGrpSpPr>
        <p:grpSpPr bwMode="auto">
          <a:xfrm>
            <a:off x="467990" y="2326500"/>
            <a:ext cx="8424490" cy="4270852"/>
            <a:chOff x="617408" y="1352332"/>
            <a:chExt cx="8446226" cy="5034988"/>
          </a:xfrm>
        </p:grpSpPr>
        <p:sp>
          <p:nvSpPr>
            <p:cNvPr id="36" name="Rectangle 35"/>
            <p:cNvSpPr/>
            <p:nvPr/>
          </p:nvSpPr>
          <p:spPr>
            <a:xfrm>
              <a:off x="683041" y="1352332"/>
              <a:ext cx="1296615" cy="1248927"/>
            </a:xfrm>
            <a:prstGeom prst="rect">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smtClean="0">
                  <a:solidFill>
                    <a:schemeClr val="tx1"/>
                  </a:solidFill>
                </a:rPr>
                <a:t>REDD+ Coordination</a:t>
              </a:r>
            </a:p>
            <a:p>
              <a:pPr algn="ctr" fontAlgn="auto">
                <a:spcBef>
                  <a:spcPts val="0"/>
                </a:spcBef>
                <a:spcAft>
                  <a:spcPts val="0"/>
                </a:spcAft>
                <a:defRPr/>
              </a:pPr>
              <a:r>
                <a:rPr lang="en-GB" sz="1600" dirty="0" smtClean="0">
                  <a:solidFill>
                    <a:schemeClr val="tx1"/>
                  </a:solidFill>
                </a:rPr>
                <a:t>(</a:t>
              </a:r>
              <a:r>
                <a:rPr lang="en-GB" sz="1000" dirty="0" smtClean="0">
                  <a:solidFill>
                    <a:schemeClr val="tx1"/>
                  </a:solidFill>
                </a:rPr>
                <a:t>connected with President Office</a:t>
              </a:r>
              <a:r>
                <a:rPr lang="en-GB" sz="1600" dirty="0" smtClean="0">
                  <a:solidFill>
                    <a:schemeClr val="tx1"/>
                  </a:solidFill>
                </a:rPr>
                <a:t>) </a:t>
              </a:r>
              <a:endParaRPr lang="en-GB" sz="1600" dirty="0">
                <a:solidFill>
                  <a:schemeClr val="tx1"/>
                </a:solidFill>
              </a:endParaRPr>
            </a:p>
          </p:txBody>
        </p:sp>
        <p:sp>
          <p:nvSpPr>
            <p:cNvPr id="37" name="Rectangle 36"/>
            <p:cNvSpPr/>
            <p:nvPr/>
          </p:nvSpPr>
          <p:spPr>
            <a:xfrm>
              <a:off x="2336992" y="3552897"/>
              <a:ext cx="1439549" cy="1297406"/>
            </a:xfrm>
            <a:prstGeom prst="rect">
              <a:avLst/>
            </a:prstGeom>
            <a:noFill/>
            <a:ln w="25400">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1400" dirty="0" smtClean="0">
                  <a:solidFill>
                    <a:schemeClr val="tx1"/>
                  </a:solidFill>
                </a:rPr>
                <a:t>Land Satellite Monitoring System</a:t>
              </a:r>
            </a:p>
            <a:p>
              <a:pPr algn="ctr" fontAlgn="auto">
                <a:spcBef>
                  <a:spcPts val="0"/>
                </a:spcBef>
                <a:spcAft>
                  <a:spcPts val="0"/>
                </a:spcAft>
                <a:defRPr/>
              </a:pPr>
              <a:r>
                <a:rPr lang="en-GB" sz="1400" b="1" dirty="0" smtClean="0">
                  <a:solidFill>
                    <a:schemeClr val="tx1"/>
                  </a:solidFill>
                </a:rPr>
                <a:t>Agency D</a:t>
              </a:r>
              <a:endParaRPr lang="en-GB" sz="1400" b="1" dirty="0">
                <a:solidFill>
                  <a:schemeClr val="tx1"/>
                </a:solidFill>
              </a:endParaRPr>
            </a:p>
          </p:txBody>
        </p:sp>
        <p:sp>
          <p:nvSpPr>
            <p:cNvPr id="38" name="Rectangle 37"/>
            <p:cNvSpPr/>
            <p:nvPr/>
          </p:nvSpPr>
          <p:spPr>
            <a:xfrm>
              <a:off x="4065325" y="3552897"/>
              <a:ext cx="1441008" cy="1297406"/>
            </a:xfrm>
            <a:prstGeom prst="rect">
              <a:avLst/>
            </a:prstGeom>
            <a:noFill/>
            <a:ln w="25400">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endParaRPr lang="en-GB" sz="1400" b="1" dirty="0" smtClean="0">
                <a:solidFill>
                  <a:schemeClr val="tx1"/>
                </a:solidFill>
              </a:endParaRPr>
            </a:p>
            <a:p>
              <a:pPr algn="ctr" fontAlgn="auto">
                <a:spcBef>
                  <a:spcPts val="0"/>
                </a:spcBef>
                <a:spcAft>
                  <a:spcPts val="0"/>
                </a:spcAft>
                <a:defRPr/>
              </a:pPr>
              <a:endParaRPr lang="en-GB" sz="1400" b="1" dirty="0" smtClean="0">
                <a:solidFill>
                  <a:schemeClr val="tx1"/>
                </a:solidFill>
              </a:endParaRPr>
            </a:p>
            <a:p>
              <a:pPr algn="ctr" fontAlgn="auto">
                <a:spcBef>
                  <a:spcPts val="0"/>
                </a:spcBef>
                <a:spcAft>
                  <a:spcPts val="0"/>
                </a:spcAft>
                <a:defRPr/>
              </a:pPr>
              <a:r>
                <a:rPr lang="en-GB" sz="1400" dirty="0" smtClean="0">
                  <a:solidFill>
                    <a:schemeClr val="tx1"/>
                  </a:solidFill>
                </a:rPr>
                <a:t>National Forest Inventory</a:t>
              </a:r>
            </a:p>
            <a:p>
              <a:pPr algn="ctr" fontAlgn="auto">
                <a:spcBef>
                  <a:spcPts val="0"/>
                </a:spcBef>
                <a:spcAft>
                  <a:spcPts val="0"/>
                </a:spcAft>
                <a:defRPr/>
              </a:pPr>
              <a:r>
                <a:rPr lang="en-GB" sz="1400" b="1" dirty="0" smtClean="0">
                  <a:solidFill>
                    <a:schemeClr val="tx1"/>
                  </a:solidFill>
                </a:rPr>
                <a:t>Agency C</a:t>
              </a:r>
              <a:endParaRPr lang="en-GB" sz="1400" dirty="0" smtClean="0">
                <a:solidFill>
                  <a:schemeClr val="tx1"/>
                </a:solidFill>
              </a:endParaRPr>
            </a:p>
            <a:p>
              <a:pPr algn="ctr" fontAlgn="auto">
                <a:spcBef>
                  <a:spcPts val="0"/>
                </a:spcBef>
                <a:spcAft>
                  <a:spcPts val="0"/>
                </a:spcAft>
                <a:defRPr/>
              </a:pPr>
              <a:endParaRPr lang="en-GB" sz="1400" dirty="0" smtClean="0">
                <a:solidFill>
                  <a:schemeClr val="tx1"/>
                </a:solidFill>
              </a:endParaRPr>
            </a:p>
            <a:p>
              <a:pPr algn="ctr" fontAlgn="auto">
                <a:spcBef>
                  <a:spcPts val="0"/>
                </a:spcBef>
                <a:spcAft>
                  <a:spcPts val="0"/>
                </a:spcAft>
                <a:defRPr/>
              </a:pPr>
              <a:endParaRPr lang="en-GB" sz="1400" dirty="0">
                <a:solidFill>
                  <a:schemeClr val="tx1"/>
                </a:solidFill>
              </a:endParaRPr>
            </a:p>
          </p:txBody>
        </p:sp>
        <p:sp>
          <p:nvSpPr>
            <p:cNvPr id="39" name="Rectangle 38"/>
            <p:cNvSpPr/>
            <p:nvPr/>
          </p:nvSpPr>
          <p:spPr>
            <a:xfrm>
              <a:off x="5793660" y="3552897"/>
              <a:ext cx="1439549" cy="1297406"/>
            </a:xfrm>
            <a:prstGeom prst="rect">
              <a:avLst/>
            </a:prstGeom>
            <a:noFill/>
            <a:ln w="254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GB" sz="1400" dirty="0" smtClean="0">
                  <a:solidFill>
                    <a:schemeClr val="tx1"/>
                  </a:solidFill>
                </a:rPr>
                <a:t>GHG National Inventory</a:t>
              </a:r>
            </a:p>
            <a:p>
              <a:pPr algn="ctr" fontAlgn="auto">
                <a:spcBef>
                  <a:spcPts val="0"/>
                </a:spcBef>
                <a:spcAft>
                  <a:spcPts val="0"/>
                </a:spcAft>
                <a:defRPr/>
              </a:pPr>
              <a:r>
                <a:rPr lang="en-GB" sz="1400" b="1" dirty="0" smtClean="0">
                  <a:solidFill>
                    <a:schemeClr val="tx1"/>
                  </a:solidFill>
                </a:rPr>
                <a:t>Agency B</a:t>
              </a:r>
              <a:r>
                <a:rPr lang="en-GB" sz="1400" dirty="0" smtClean="0">
                  <a:solidFill>
                    <a:schemeClr val="tx1"/>
                  </a:solidFill>
                </a:rPr>
                <a:t> </a:t>
              </a:r>
              <a:endParaRPr lang="en-GB" sz="1400" dirty="0">
                <a:solidFill>
                  <a:schemeClr val="tx1"/>
                </a:solidFill>
              </a:endParaRPr>
            </a:p>
          </p:txBody>
        </p:sp>
        <p:sp>
          <p:nvSpPr>
            <p:cNvPr id="40" name="Oval 39"/>
            <p:cNvSpPr/>
            <p:nvPr/>
          </p:nvSpPr>
          <p:spPr>
            <a:xfrm>
              <a:off x="7721055" y="1490115"/>
              <a:ext cx="1222231" cy="1008056"/>
            </a:xfrm>
            <a:prstGeom prst="ellipse">
              <a:avLst/>
            </a:prstGeom>
            <a:blipFill>
              <a:blip r:embed="rId4" cstate="print"/>
              <a:stretch>
                <a:fillRect/>
              </a:stretch>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41" name="Curved Up Arrow 40"/>
            <p:cNvSpPr/>
            <p:nvPr/>
          </p:nvSpPr>
          <p:spPr>
            <a:xfrm rot="18802770" flipH="1">
              <a:off x="7149008" y="4151234"/>
              <a:ext cx="1842770" cy="910110"/>
            </a:xfrm>
            <a:prstGeom prst="curvedUp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solidFill>
                  <a:schemeClr val="tx1"/>
                </a:solidFill>
              </a:endParaRPr>
            </a:p>
          </p:txBody>
        </p:sp>
        <p:sp>
          <p:nvSpPr>
            <p:cNvPr id="42" name="Curved Up Arrow 41"/>
            <p:cNvSpPr/>
            <p:nvPr/>
          </p:nvSpPr>
          <p:spPr>
            <a:xfrm flipH="1">
              <a:off x="2771627" y="4868970"/>
              <a:ext cx="3816920" cy="1080060"/>
            </a:xfrm>
            <a:prstGeom prst="curvedUpArrow">
              <a:avLst>
                <a:gd name="adj1" fmla="val 16642"/>
                <a:gd name="adj2" fmla="val 38083"/>
                <a:gd name="adj3" fmla="val 207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solidFill>
                  <a:schemeClr val="tx1"/>
                </a:solidFill>
              </a:endParaRPr>
            </a:p>
          </p:txBody>
        </p:sp>
        <p:sp>
          <p:nvSpPr>
            <p:cNvPr id="43" name="TextBox 12"/>
            <p:cNvSpPr txBox="1">
              <a:spLocks noChangeArrowheads="1"/>
            </p:cNvSpPr>
            <p:nvPr/>
          </p:nvSpPr>
          <p:spPr bwMode="auto">
            <a:xfrm>
              <a:off x="3726110" y="5915623"/>
              <a:ext cx="1786335" cy="471697"/>
            </a:xfrm>
            <a:prstGeom prst="rect">
              <a:avLst/>
            </a:prstGeom>
            <a:noFill/>
            <a:ln w="9525">
              <a:noFill/>
              <a:miter lim="800000"/>
              <a:headEnd/>
              <a:tailEnd/>
            </a:ln>
          </p:spPr>
          <p:txBody>
            <a:bodyPr>
              <a:spAutoFit/>
            </a:bodyPr>
            <a:lstStyle/>
            <a:p>
              <a:r>
                <a:rPr lang="en-GB" sz="2000" dirty="0" smtClean="0">
                  <a:latin typeface="Calibri" pitchFamily="34" charset="0"/>
                </a:rPr>
                <a:t>Quality Control</a:t>
              </a:r>
              <a:endParaRPr lang="en-GB" sz="2000" dirty="0">
                <a:latin typeface="Calibri" pitchFamily="34" charset="0"/>
              </a:endParaRPr>
            </a:p>
          </p:txBody>
        </p:sp>
        <p:sp>
          <p:nvSpPr>
            <p:cNvPr id="44" name="Rectangle 43"/>
            <p:cNvSpPr/>
            <p:nvPr/>
          </p:nvSpPr>
          <p:spPr>
            <a:xfrm>
              <a:off x="2269900" y="1412777"/>
              <a:ext cx="5028942" cy="3932221"/>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cxnSp>
          <p:nvCxnSpPr>
            <p:cNvPr id="45" name="Shape 44"/>
            <p:cNvCxnSpPr>
              <a:endCxn id="39" idx="0"/>
            </p:cNvCxnSpPr>
            <p:nvPr/>
          </p:nvCxnSpPr>
          <p:spPr>
            <a:xfrm>
              <a:off x="4718738" y="2743518"/>
              <a:ext cx="1793967" cy="809379"/>
            </a:xfrm>
            <a:prstGeom prst="bentConnector2">
              <a:avLst/>
            </a:prstGeom>
            <a:ln w="28575">
              <a:prstDash val="sysDash"/>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a:stCxn id="38" idx="1"/>
              <a:endCxn id="37" idx="3"/>
            </p:cNvCxnSpPr>
            <p:nvPr/>
          </p:nvCxnSpPr>
          <p:spPr>
            <a:xfrm rot="10800000">
              <a:off x="3776540" y="4202267"/>
              <a:ext cx="288785" cy="1334"/>
            </a:xfrm>
            <a:prstGeom prst="straightConnector1">
              <a:avLst/>
            </a:prstGeom>
            <a:ln w="28575">
              <a:solidFill>
                <a:srgbClr val="002060"/>
              </a:solidFill>
              <a:prstDash val="sysDash"/>
              <a:headEnd type="arrow"/>
              <a:tailEnd type="arrow"/>
            </a:ln>
          </p:spPr>
          <p:style>
            <a:lnRef idx="3">
              <a:schemeClr val="accent1"/>
            </a:lnRef>
            <a:fillRef idx="0">
              <a:schemeClr val="accent1"/>
            </a:fillRef>
            <a:effectRef idx="2">
              <a:schemeClr val="accent1"/>
            </a:effectRef>
            <a:fontRef idx="minor">
              <a:schemeClr val="tx1"/>
            </a:fontRef>
          </p:style>
        </p:cxnSp>
        <p:cxnSp>
          <p:nvCxnSpPr>
            <p:cNvPr id="47" name="Straight Arrow Connector 46"/>
            <p:cNvCxnSpPr>
              <a:stCxn id="38" idx="3"/>
              <a:endCxn id="39" idx="1"/>
            </p:cNvCxnSpPr>
            <p:nvPr/>
          </p:nvCxnSpPr>
          <p:spPr>
            <a:xfrm>
              <a:off x="5506333" y="4202267"/>
              <a:ext cx="287327" cy="1334"/>
            </a:xfrm>
            <a:prstGeom prst="straightConnector1">
              <a:avLst/>
            </a:prstGeom>
            <a:ln w="28575">
              <a:solidFill>
                <a:srgbClr val="002060"/>
              </a:solidFill>
              <a:prstDash val="sysDash"/>
              <a:tailEnd type="arrow"/>
            </a:ln>
          </p:spPr>
          <p:style>
            <a:lnRef idx="3">
              <a:schemeClr val="accent1"/>
            </a:lnRef>
            <a:fillRef idx="0">
              <a:schemeClr val="accent1"/>
            </a:fillRef>
            <a:effectRef idx="2">
              <a:schemeClr val="accent1"/>
            </a:effectRef>
            <a:fontRef idx="minor">
              <a:schemeClr val="tx1"/>
            </a:fontRef>
          </p:style>
        </p:cxnSp>
        <p:cxnSp>
          <p:nvCxnSpPr>
            <p:cNvPr id="48" name="Shape 47"/>
            <p:cNvCxnSpPr>
              <a:endCxn id="37" idx="0"/>
            </p:cNvCxnSpPr>
            <p:nvPr/>
          </p:nvCxnSpPr>
          <p:spPr>
            <a:xfrm rot="10800000" flipV="1">
              <a:off x="3057495" y="2743518"/>
              <a:ext cx="1793967" cy="809379"/>
            </a:xfrm>
            <a:prstGeom prst="bentConnector2">
              <a:avLst/>
            </a:prstGeom>
            <a:ln w="28575">
              <a:prstDash val="sysDash"/>
              <a:tailEnd type="arrow"/>
            </a:ln>
          </p:spPr>
          <p:style>
            <a:lnRef idx="2">
              <a:schemeClr val="dk1"/>
            </a:lnRef>
            <a:fillRef idx="0">
              <a:schemeClr val="dk1"/>
            </a:fillRef>
            <a:effectRef idx="1">
              <a:schemeClr val="dk1"/>
            </a:effectRef>
            <a:fontRef idx="minor">
              <a:schemeClr val="tx1"/>
            </a:fontRef>
          </p:style>
        </p:cxnSp>
        <p:cxnSp>
          <p:nvCxnSpPr>
            <p:cNvPr id="49" name="Straight Arrow Connector 48"/>
            <p:cNvCxnSpPr>
              <a:endCxn id="38" idx="0"/>
            </p:cNvCxnSpPr>
            <p:nvPr/>
          </p:nvCxnSpPr>
          <p:spPr>
            <a:xfrm rot="5400000">
              <a:off x="4319928" y="3084079"/>
              <a:ext cx="934719" cy="2917"/>
            </a:xfrm>
            <a:prstGeom prst="straightConnector1">
              <a:avLst/>
            </a:prstGeom>
            <a:ln w="28575">
              <a:prstDash val="sysDash"/>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a:stCxn id="59" idx="6"/>
              <a:endCxn id="44" idx="1"/>
            </p:cNvCxnSpPr>
            <p:nvPr/>
          </p:nvCxnSpPr>
          <p:spPr>
            <a:xfrm flipV="1">
              <a:off x="2071543" y="3378888"/>
              <a:ext cx="198356" cy="150857"/>
            </a:xfrm>
            <a:prstGeom prst="straightConnector1">
              <a:avLst/>
            </a:prstGeom>
            <a:ln w="28575">
              <a:solidFill>
                <a:schemeClr val="bg1">
                  <a:lumMod val="65000"/>
                </a:schemeClr>
              </a:solidFill>
              <a:prstDash val="sysDash"/>
              <a:tailEnd type="arrow"/>
            </a:ln>
          </p:spPr>
          <p:style>
            <a:lnRef idx="3">
              <a:schemeClr val="dk1"/>
            </a:lnRef>
            <a:fillRef idx="0">
              <a:schemeClr val="dk1"/>
            </a:fillRef>
            <a:effectRef idx="2">
              <a:schemeClr val="dk1"/>
            </a:effectRef>
            <a:fontRef idx="minor">
              <a:schemeClr val="tx1"/>
            </a:fontRef>
          </p:style>
        </p:cxnSp>
        <p:sp>
          <p:nvSpPr>
            <p:cNvPr id="51" name="Rectangle 50"/>
            <p:cNvSpPr/>
            <p:nvPr/>
          </p:nvSpPr>
          <p:spPr>
            <a:xfrm>
              <a:off x="3990942" y="1503449"/>
              <a:ext cx="1521225" cy="936052"/>
            </a:xfrm>
            <a:prstGeom prst="rect">
              <a:avLst/>
            </a:prstGeom>
            <a:solidFill>
              <a:schemeClr val="bg1"/>
            </a:solidFill>
            <a:ln w="254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600" dirty="0" smtClean="0">
                  <a:solidFill>
                    <a:schemeClr val="tx1"/>
                  </a:solidFill>
                </a:rPr>
                <a:t>National  Communication </a:t>
              </a:r>
            </a:p>
            <a:p>
              <a:pPr algn="ctr" fontAlgn="auto">
                <a:spcBef>
                  <a:spcPts val="0"/>
                </a:spcBef>
                <a:spcAft>
                  <a:spcPts val="0"/>
                </a:spcAft>
                <a:defRPr/>
              </a:pPr>
              <a:r>
                <a:rPr lang="en-GB" sz="1600" b="1" dirty="0" smtClean="0">
                  <a:solidFill>
                    <a:schemeClr val="tx1"/>
                  </a:solidFill>
                </a:rPr>
                <a:t>Agency A</a:t>
              </a:r>
              <a:endParaRPr lang="en-GB" sz="1600" b="1" dirty="0">
                <a:solidFill>
                  <a:schemeClr val="tx1"/>
                </a:solidFill>
              </a:endParaRPr>
            </a:p>
          </p:txBody>
        </p:sp>
        <p:cxnSp>
          <p:nvCxnSpPr>
            <p:cNvPr id="52" name="Straight Arrow Connector 51"/>
            <p:cNvCxnSpPr>
              <a:stCxn id="36" idx="3"/>
              <a:endCxn id="51" idx="1"/>
            </p:cNvCxnSpPr>
            <p:nvPr/>
          </p:nvCxnSpPr>
          <p:spPr>
            <a:xfrm flipV="1">
              <a:off x="1979656" y="1971474"/>
              <a:ext cx="2011287" cy="5322"/>
            </a:xfrm>
            <a:prstGeom prst="straightConnector1">
              <a:avLst/>
            </a:prstGeom>
            <a:ln w="28575">
              <a:solidFill>
                <a:srgbClr val="002060"/>
              </a:solidFill>
              <a:prstDash val="sysDash"/>
              <a:tailEnd type="arrow"/>
            </a:ln>
          </p:spPr>
          <p:style>
            <a:lnRef idx="3">
              <a:schemeClr val="accent1"/>
            </a:lnRef>
            <a:fillRef idx="0">
              <a:schemeClr val="accent1"/>
            </a:fillRef>
            <a:effectRef idx="2">
              <a:schemeClr val="accent1"/>
            </a:effectRef>
            <a:fontRef idx="minor">
              <a:schemeClr val="tx1"/>
            </a:fontRef>
          </p:style>
        </p:cxnSp>
        <p:cxnSp>
          <p:nvCxnSpPr>
            <p:cNvPr id="53" name="Straight Arrow Connector 52"/>
            <p:cNvCxnSpPr>
              <a:stCxn id="51" idx="3"/>
              <a:endCxn id="40" idx="2"/>
            </p:cNvCxnSpPr>
            <p:nvPr/>
          </p:nvCxnSpPr>
          <p:spPr>
            <a:xfrm>
              <a:off x="5512167" y="1971474"/>
              <a:ext cx="2208887" cy="22668"/>
            </a:xfrm>
            <a:prstGeom prst="straightConnector1">
              <a:avLst/>
            </a:prstGeom>
            <a:ln w="28575">
              <a:solidFill>
                <a:srgbClr val="002060"/>
              </a:solidFill>
              <a:prstDash val="sysDash"/>
              <a:tailEnd type="arrow"/>
            </a:ln>
          </p:spPr>
          <p:style>
            <a:lnRef idx="3">
              <a:schemeClr val="accent1"/>
            </a:lnRef>
            <a:fillRef idx="0">
              <a:schemeClr val="accent1"/>
            </a:fillRef>
            <a:effectRef idx="2">
              <a:schemeClr val="accent1"/>
            </a:effectRef>
            <a:fontRef idx="minor">
              <a:schemeClr val="tx1"/>
            </a:fontRef>
          </p:style>
        </p:cxnSp>
        <p:cxnSp>
          <p:nvCxnSpPr>
            <p:cNvPr id="54" name="Straight Connector 53"/>
            <p:cNvCxnSpPr/>
            <p:nvPr/>
          </p:nvCxnSpPr>
          <p:spPr>
            <a:xfrm rot="5400000">
              <a:off x="4680740" y="2528840"/>
              <a:ext cx="216012" cy="0"/>
            </a:xfrm>
            <a:prstGeom prst="line">
              <a:avLst/>
            </a:prstGeom>
            <a:ln w="28575">
              <a:prstDash val="sysDash"/>
            </a:ln>
          </p:spPr>
          <p:style>
            <a:lnRef idx="2">
              <a:schemeClr val="dk1"/>
            </a:lnRef>
            <a:fillRef idx="0">
              <a:schemeClr val="dk1"/>
            </a:fillRef>
            <a:effectRef idx="1">
              <a:schemeClr val="dk1"/>
            </a:effectRef>
            <a:fontRef idx="minor">
              <a:schemeClr val="tx1"/>
            </a:fontRef>
          </p:style>
        </p:cxnSp>
        <p:cxnSp>
          <p:nvCxnSpPr>
            <p:cNvPr id="55" name="Straight Arrow Connector 54"/>
            <p:cNvCxnSpPr>
              <a:stCxn id="36" idx="2"/>
              <a:endCxn id="59" idx="0"/>
            </p:cNvCxnSpPr>
            <p:nvPr/>
          </p:nvCxnSpPr>
          <p:spPr>
            <a:xfrm rot="16200000" flipH="1">
              <a:off x="1125683" y="2806924"/>
              <a:ext cx="424458" cy="13128"/>
            </a:xfrm>
            <a:prstGeom prst="straightConnector1">
              <a:avLst/>
            </a:prstGeom>
            <a:ln w="28575">
              <a:solidFill>
                <a:schemeClr val="bg1">
                  <a:lumMod val="65000"/>
                </a:schemeClr>
              </a:solidFill>
              <a:prstDash val="sysDash"/>
              <a:tailEnd type="arrow"/>
            </a:ln>
          </p:spPr>
          <p:style>
            <a:lnRef idx="3">
              <a:schemeClr val="dk1"/>
            </a:lnRef>
            <a:fillRef idx="0">
              <a:schemeClr val="dk1"/>
            </a:fillRef>
            <a:effectRef idx="2">
              <a:schemeClr val="dk1"/>
            </a:effectRef>
            <a:fontRef idx="minor">
              <a:schemeClr val="tx1"/>
            </a:fontRef>
          </p:style>
        </p:cxnSp>
        <p:sp>
          <p:nvSpPr>
            <p:cNvPr id="56" name="Oval 55"/>
            <p:cNvSpPr/>
            <p:nvPr/>
          </p:nvSpPr>
          <p:spPr>
            <a:xfrm>
              <a:off x="7641587" y="2866577"/>
              <a:ext cx="1422047" cy="1008056"/>
            </a:xfrm>
            <a:prstGeom prst="ellipse">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algn="ctr" fontAlgn="auto">
                <a:spcBef>
                  <a:spcPts val="0"/>
                </a:spcBef>
                <a:spcAft>
                  <a:spcPts val="0"/>
                </a:spcAft>
                <a:defRPr/>
              </a:pPr>
              <a:r>
                <a:rPr lang="en-GB" sz="1400" dirty="0" smtClean="0"/>
                <a:t>Verification</a:t>
              </a:r>
              <a:endParaRPr lang="en-GB" sz="1400" dirty="0"/>
            </a:p>
          </p:txBody>
        </p:sp>
        <p:cxnSp>
          <p:nvCxnSpPr>
            <p:cNvPr id="57" name="Straight Arrow Connector 56"/>
            <p:cNvCxnSpPr>
              <a:stCxn id="40" idx="4"/>
              <a:endCxn id="56" idx="0"/>
            </p:cNvCxnSpPr>
            <p:nvPr/>
          </p:nvCxnSpPr>
          <p:spPr>
            <a:xfrm rot="16200000" flipH="1">
              <a:off x="8158188" y="2672153"/>
              <a:ext cx="368406" cy="20441"/>
            </a:xfrm>
            <a:prstGeom prst="straightConnector1">
              <a:avLst/>
            </a:prstGeom>
            <a:ln w="28575">
              <a:solidFill>
                <a:schemeClr val="bg1">
                  <a:lumMod val="65000"/>
                </a:schemeClr>
              </a:solidFill>
              <a:prstDash val="sysDash"/>
              <a:tailEnd type="arrow"/>
            </a:ln>
          </p:spPr>
          <p:style>
            <a:lnRef idx="3">
              <a:schemeClr val="dk1"/>
            </a:lnRef>
            <a:fillRef idx="0">
              <a:schemeClr val="dk1"/>
            </a:fillRef>
            <a:effectRef idx="2">
              <a:schemeClr val="dk1"/>
            </a:effectRef>
            <a:fontRef idx="minor">
              <a:schemeClr val="tx1"/>
            </a:fontRef>
          </p:style>
        </p:cxnSp>
        <p:cxnSp>
          <p:nvCxnSpPr>
            <p:cNvPr id="58" name="Straight Arrow Connector 57"/>
            <p:cNvCxnSpPr>
              <a:stCxn id="56" idx="2"/>
              <a:endCxn id="44" idx="3"/>
            </p:cNvCxnSpPr>
            <p:nvPr/>
          </p:nvCxnSpPr>
          <p:spPr>
            <a:xfrm rot="10800000" flipV="1">
              <a:off x="7298841" y="3370605"/>
              <a:ext cx="342746" cy="8283"/>
            </a:xfrm>
            <a:prstGeom prst="straightConnector1">
              <a:avLst/>
            </a:prstGeom>
            <a:ln w="28575">
              <a:solidFill>
                <a:schemeClr val="bg1">
                  <a:lumMod val="65000"/>
                </a:schemeClr>
              </a:solidFill>
              <a:prstDash val="sysDash"/>
              <a:tailEnd type="arrow"/>
            </a:ln>
          </p:spPr>
          <p:style>
            <a:lnRef idx="3">
              <a:schemeClr val="dk1"/>
            </a:lnRef>
            <a:fillRef idx="0">
              <a:schemeClr val="dk1"/>
            </a:fillRef>
            <a:effectRef idx="2">
              <a:schemeClr val="dk1"/>
            </a:effectRef>
            <a:fontRef idx="minor">
              <a:schemeClr val="tx1"/>
            </a:fontRef>
          </p:style>
        </p:cxnSp>
        <p:sp>
          <p:nvSpPr>
            <p:cNvPr id="59" name="Oval 58"/>
            <p:cNvSpPr/>
            <p:nvPr/>
          </p:nvSpPr>
          <p:spPr>
            <a:xfrm>
              <a:off x="617408" y="3025717"/>
              <a:ext cx="1454135" cy="1008056"/>
            </a:xfrm>
            <a:prstGeom prst="ellipse">
              <a:avLst/>
            </a:prstGeom>
          </p:spPr>
          <p:style>
            <a:lnRef idx="1">
              <a:schemeClr val="dk1"/>
            </a:lnRef>
            <a:fillRef idx="2">
              <a:schemeClr val="dk1"/>
            </a:fillRef>
            <a:effectRef idx="1">
              <a:schemeClr val="dk1"/>
            </a:effectRef>
            <a:fontRef idx="minor">
              <a:schemeClr val="dk1"/>
            </a:fontRef>
          </p:style>
          <p:txBody>
            <a:bodyPr lIns="36000" tIns="36000" rIns="36000" bIns="36000" anchor="ctr"/>
            <a:lstStyle/>
            <a:p>
              <a:pPr algn="ctr" fontAlgn="auto">
                <a:spcBef>
                  <a:spcPts val="0"/>
                </a:spcBef>
                <a:spcAft>
                  <a:spcPts val="0"/>
                </a:spcAft>
                <a:defRPr/>
              </a:pPr>
              <a:r>
                <a:rPr lang="en-GB" sz="1400" dirty="0" smtClean="0"/>
                <a:t>Internal independent evaluation</a:t>
              </a:r>
              <a:endParaRPr lang="en-GB" sz="1400" dirty="0"/>
            </a:p>
          </p:txBody>
        </p:sp>
      </p:grpSp>
      <p:sp>
        <p:nvSpPr>
          <p:cNvPr id="62" name="Curved Up Arrow 61"/>
          <p:cNvSpPr/>
          <p:nvPr/>
        </p:nvSpPr>
        <p:spPr>
          <a:xfrm flipH="1">
            <a:off x="4644008" y="5330099"/>
            <a:ext cx="1800200" cy="648072"/>
          </a:xfrm>
          <a:prstGeom prst="curvedUpArrow">
            <a:avLst>
              <a:gd name="adj1" fmla="val 25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a:solidFill>
                <a:schemeClr val="tx1"/>
              </a:solidFill>
            </a:endParaRPr>
          </a:p>
        </p:txBody>
      </p:sp>
      <p:sp>
        <p:nvSpPr>
          <p:cNvPr id="63" name="TextBox 12"/>
          <p:cNvSpPr txBox="1">
            <a:spLocks noChangeArrowheads="1"/>
          </p:cNvSpPr>
          <p:nvPr/>
        </p:nvSpPr>
        <p:spPr bwMode="auto">
          <a:xfrm>
            <a:off x="360040" y="5906163"/>
            <a:ext cx="2089150" cy="400050"/>
          </a:xfrm>
          <a:prstGeom prst="rect">
            <a:avLst/>
          </a:prstGeom>
          <a:noFill/>
          <a:ln w="9525">
            <a:noFill/>
            <a:miter lim="800000"/>
            <a:headEnd/>
            <a:tailEnd/>
          </a:ln>
        </p:spPr>
        <p:txBody>
          <a:bodyPr>
            <a:spAutoFit/>
          </a:bodyPr>
          <a:lstStyle/>
          <a:p>
            <a:r>
              <a:rPr lang="en-GB" sz="2000" smtClean="0">
                <a:latin typeface="Calibri" pitchFamily="34" charset="0"/>
              </a:rPr>
              <a:t>Quality Assurance </a:t>
            </a:r>
            <a:endParaRPr lang="en-GB" sz="20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a:xfrm>
            <a:off x="1756611" y="131763"/>
            <a:ext cx="7233403" cy="1531937"/>
          </a:xfrm>
        </p:spPr>
        <p:txBody>
          <a:bodyPr/>
          <a:lstStyle/>
          <a:p>
            <a:r>
              <a:rPr lang="en-GB" sz="3200" dirty="0" smtClean="0"/>
              <a:t>REDD+ in Zambia</a:t>
            </a:r>
          </a:p>
        </p:txBody>
      </p:sp>
      <p:graphicFrame>
        <p:nvGraphicFramePr>
          <p:cNvPr id="11" name="Content Placeholder 3"/>
          <p:cNvGraphicFramePr>
            <a:graphicFrameLocks/>
          </p:cNvGraphicFramePr>
          <p:nvPr/>
        </p:nvGraphicFramePr>
        <p:xfrm>
          <a:off x="1418820" y="1933074"/>
          <a:ext cx="6281964" cy="3973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Group 11"/>
          <p:cNvGrpSpPr/>
          <p:nvPr/>
        </p:nvGrpSpPr>
        <p:grpSpPr>
          <a:xfrm>
            <a:off x="1313047" y="2359794"/>
            <a:ext cx="6492240" cy="2743994"/>
            <a:chOff x="2407920" y="2407920"/>
            <a:chExt cx="6492240" cy="2743994"/>
          </a:xfrm>
        </p:grpSpPr>
        <p:cxnSp>
          <p:nvCxnSpPr>
            <p:cNvPr id="13" name="Straight Arrow Connector 12"/>
            <p:cNvCxnSpPr/>
            <p:nvPr/>
          </p:nvCxnSpPr>
          <p:spPr>
            <a:xfrm rot="16200000" flipV="1">
              <a:off x="3483134" y="3894614"/>
              <a:ext cx="334486" cy="14446"/>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3481546" y="4975860"/>
              <a:ext cx="351314" cy="79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407920" y="4008120"/>
              <a:ext cx="6492240" cy="91440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7" name="Curved Connector 8"/>
            <p:cNvCxnSpPr>
              <a:stCxn id="16" idx="1"/>
            </p:cNvCxnSpPr>
            <p:nvPr/>
          </p:nvCxnSpPr>
          <p:spPr>
            <a:xfrm rot="10800000" flipH="1">
              <a:off x="2407920" y="2407920"/>
              <a:ext cx="106680" cy="2057400"/>
            </a:xfrm>
            <a:prstGeom prst="curvedConnector4">
              <a:avLst>
                <a:gd name="adj1" fmla="val -985715"/>
                <a:gd name="adj2" fmla="val 108518"/>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Development of a Zambian REDD+ wall-to-wall National Forest Monitoring System based on satellite data;</a:t>
            </a:r>
          </a:p>
          <a:p>
            <a:pPr>
              <a:buNone/>
            </a:pPr>
            <a:r>
              <a:rPr lang="en-GB" dirty="0" smtClean="0">
                <a:solidFill>
                  <a:schemeClr val="accent2"/>
                </a:solidFill>
                <a:sym typeface="Wingdings" pitchFamily="2" charset="2"/>
              </a:rPr>
              <a:t></a:t>
            </a:r>
            <a:r>
              <a:rPr lang="en-GB" dirty="0" smtClean="0">
                <a:sym typeface="Wingdings" pitchFamily="2" charset="2"/>
              </a:rPr>
              <a:t>	Without reinventing the wheel!</a:t>
            </a:r>
            <a:endParaRPr lang="en-GB" dirty="0" smtClean="0"/>
          </a:p>
          <a:p>
            <a:pPr lvl="1"/>
            <a:r>
              <a:rPr lang="en-GB" dirty="0" smtClean="0"/>
              <a:t>Capacity building </a:t>
            </a:r>
            <a:r>
              <a:rPr lang="en-GB" dirty="0" smtClean="0">
                <a:sym typeface="Wingdings" pitchFamily="2" charset="2"/>
              </a:rPr>
              <a:t> training</a:t>
            </a:r>
            <a:r>
              <a:rPr lang="en-GB" dirty="0" smtClean="0"/>
              <a:t>;</a:t>
            </a:r>
          </a:p>
          <a:p>
            <a:pPr lvl="1"/>
            <a:r>
              <a:rPr lang="en-GB" dirty="0" smtClean="0"/>
              <a:t>Knowledge and technology transfer;</a:t>
            </a:r>
          </a:p>
          <a:p>
            <a:pPr lvl="1"/>
            <a:r>
              <a:rPr lang="en-GB" dirty="0" smtClean="0"/>
              <a:t>Draw on (freely) available satellite data and existing mapping technologies;</a:t>
            </a:r>
          </a:p>
          <a:p>
            <a:pPr lvl="1"/>
            <a:r>
              <a:rPr lang="en-GB" dirty="0" smtClean="0"/>
              <a:t>Include tools developed and applied by </a:t>
            </a:r>
            <a:r>
              <a:rPr lang="en-GB" dirty="0" err="1" smtClean="0"/>
              <a:t>f.e</a:t>
            </a:r>
            <a:r>
              <a:rPr lang="en-GB" dirty="0" smtClean="0"/>
              <a:t>. FAO and INPE;</a:t>
            </a:r>
          </a:p>
          <a:p>
            <a:pPr lvl="1"/>
            <a:r>
              <a:rPr lang="en-GB" dirty="0" smtClean="0"/>
              <a:t>Will build on concrete and existing collaborations in-country (CCFU, remote sensing initiatives, etc.) and actions to strengthen Zambia’s technical capacities to monitor their forest land.</a:t>
            </a:r>
            <a:endParaRPr lang="en-US" dirty="0" smtClean="0"/>
          </a:p>
          <a:p>
            <a:endParaRPr lang="en-US" dirty="0"/>
          </a:p>
        </p:txBody>
      </p:sp>
      <p:sp>
        <p:nvSpPr>
          <p:cNvPr id="3" name="Title 2"/>
          <p:cNvSpPr>
            <a:spLocks noGrp="1"/>
          </p:cNvSpPr>
          <p:nvPr>
            <p:ph type="title"/>
          </p:nvPr>
        </p:nvSpPr>
        <p:spPr/>
        <p:txBody>
          <a:bodyPr/>
          <a:lstStyle/>
          <a:p>
            <a:r>
              <a:rPr lang="en-US" dirty="0" smtClean="0"/>
              <a:t>How?</a:t>
            </a:r>
            <a:endParaRPr lang="en-US" dirty="0"/>
          </a:p>
        </p:txBody>
      </p:sp>
      <p:pic>
        <p:nvPicPr>
          <p:cNvPr id="3074" name="Picture 2" descr="smiley geek"/>
          <p:cNvPicPr>
            <a:picLocks noChangeAspect="1" noChangeArrowheads="1"/>
          </p:cNvPicPr>
          <p:nvPr/>
        </p:nvPicPr>
        <p:blipFill>
          <a:blip r:embed="rId2" cstate="print"/>
          <a:srcRect/>
          <a:stretch>
            <a:fillRect/>
          </a:stretch>
        </p:blipFill>
        <p:spPr bwMode="auto">
          <a:xfrm>
            <a:off x="8126095" y="102234"/>
            <a:ext cx="850265" cy="85026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mtClean="0"/>
              <a:t>Allow any user to interact with the system through a web-interface;</a:t>
            </a:r>
          </a:p>
          <a:p>
            <a:r>
              <a:rPr lang="en-GB" smtClean="0"/>
              <a:t>Visualise data;</a:t>
            </a:r>
          </a:p>
          <a:p>
            <a:r>
              <a:rPr lang="en-GB" smtClean="0"/>
              <a:t>Download statistics;</a:t>
            </a:r>
          </a:p>
          <a:p>
            <a:r>
              <a:rPr lang="en-GB" smtClean="0"/>
              <a:t>Visualise information on logging concessions, protected areas etc;</a:t>
            </a:r>
          </a:p>
          <a:p>
            <a:r>
              <a:rPr lang="en-GB" smtClean="0"/>
              <a:t>Look at existing REDD+ projects;</a:t>
            </a:r>
          </a:p>
          <a:p>
            <a:r>
              <a:rPr lang="en-GB" smtClean="0"/>
              <a:t>Allow users (aim is to involve local communities as much as possible) to provide feedback on areas of deforestation, etc.</a:t>
            </a:r>
          </a:p>
        </p:txBody>
      </p:sp>
      <p:sp>
        <p:nvSpPr>
          <p:cNvPr id="3" name="Title 2"/>
          <p:cNvSpPr>
            <a:spLocks noGrp="1"/>
          </p:cNvSpPr>
          <p:nvPr>
            <p:ph type="title"/>
          </p:nvPr>
        </p:nvSpPr>
        <p:spPr/>
        <p:txBody>
          <a:bodyPr/>
          <a:lstStyle/>
          <a:p>
            <a:pPr algn="l"/>
            <a:r>
              <a:rPr lang="en-US" sz="3200" dirty="0" smtClean="0"/>
              <a:t>The Zambian forest monitoring system will…</a:t>
            </a:r>
            <a:endParaRPr lang="en-US" sz="3200" dirty="0"/>
          </a:p>
        </p:txBody>
      </p:sp>
      <p:pic>
        <p:nvPicPr>
          <p:cNvPr id="28674" name="Picture 2" descr="http://www.radwafadi.com/resources/smiley-phone.jpg"/>
          <p:cNvPicPr>
            <a:picLocks noChangeAspect="1" noChangeArrowheads="1"/>
          </p:cNvPicPr>
          <p:nvPr/>
        </p:nvPicPr>
        <p:blipFill>
          <a:blip r:embed="rId2" cstate="print"/>
          <a:srcRect/>
          <a:stretch>
            <a:fillRect/>
          </a:stretch>
        </p:blipFill>
        <p:spPr bwMode="auto">
          <a:xfrm>
            <a:off x="8122920" y="86798"/>
            <a:ext cx="914400" cy="94183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1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could it look like?</a:t>
            </a:r>
            <a:endParaRPr lang="en-US" dirty="0"/>
          </a:p>
        </p:txBody>
      </p:sp>
      <p:grpSp>
        <p:nvGrpSpPr>
          <p:cNvPr id="7" name="Group 6"/>
          <p:cNvGrpSpPr/>
          <p:nvPr/>
        </p:nvGrpSpPr>
        <p:grpSpPr>
          <a:xfrm>
            <a:off x="30480" y="320040"/>
            <a:ext cx="9144000" cy="6217920"/>
            <a:chOff x="188640" y="2051720"/>
            <a:chExt cx="6525344" cy="5217760"/>
          </a:xfrm>
        </p:grpSpPr>
        <p:pic>
          <p:nvPicPr>
            <p:cNvPr id="4" name="Picture 3" descr="Portal mockup.png"/>
            <p:cNvPicPr>
              <a:picLocks noChangeAspect="1"/>
            </p:cNvPicPr>
            <p:nvPr/>
          </p:nvPicPr>
          <p:blipFill>
            <a:blip r:embed="rId2" cstate="print"/>
            <a:srcRect b="6120"/>
            <a:stretch>
              <a:fillRect/>
            </a:stretch>
          </p:blipFill>
          <p:spPr>
            <a:xfrm>
              <a:off x="188640" y="2051720"/>
              <a:ext cx="6525344" cy="5217760"/>
            </a:xfrm>
            <a:prstGeom prst="rect">
              <a:avLst/>
            </a:prstGeom>
          </p:spPr>
        </p:pic>
        <p:pic>
          <p:nvPicPr>
            <p:cNvPr id="5" name="Picture 2"/>
            <p:cNvPicPr>
              <a:picLocks noChangeAspect="1" noChangeArrowheads="1"/>
            </p:cNvPicPr>
            <p:nvPr/>
          </p:nvPicPr>
          <p:blipFill>
            <a:blip r:embed="rId3" cstate="print"/>
            <a:srcRect t="29929" b="42072"/>
            <a:stretch>
              <a:fillRect/>
            </a:stretch>
          </p:blipFill>
          <p:spPr bwMode="auto">
            <a:xfrm>
              <a:off x="193973" y="2051720"/>
              <a:ext cx="6480720" cy="432048"/>
            </a:xfrm>
            <a:prstGeom prst="rect">
              <a:avLst/>
            </a:prstGeom>
            <a:noFill/>
            <a:ln w="9525">
              <a:noFill/>
              <a:miter lim="800000"/>
              <a:headEnd/>
              <a:tailEnd/>
            </a:ln>
          </p:spPr>
        </p:pic>
        <p:sp>
          <p:nvSpPr>
            <p:cNvPr id="6" name="TextBox 5"/>
            <p:cNvSpPr txBox="1"/>
            <p:nvPr/>
          </p:nvSpPr>
          <p:spPr>
            <a:xfrm>
              <a:off x="764704" y="2089820"/>
              <a:ext cx="4137843" cy="335752"/>
            </a:xfrm>
            <a:prstGeom prst="rect">
              <a:avLst/>
            </a:prstGeom>
            <a:noFill/>
          </p:spPr>
          <p:txBody>
            <a:bodyPr wrap="none" rtlCol="0">
              <a:spAutoFit/>
            </a:bodyPr>
            <a:lstStyle/>
            <a:p>
              <a:r>
                <a:rPr lang="en-GB" sz="2000" b="1" dirty="0" smtClean="0">
                  <a:solidFill>
                    <a:schemeClr val="bg1"/>
                  </a:solidFill>
                  <a:latin typeface="Estrangelo Edessa" pitchFamily="66" charset="0"/>
                  <a:cs typeface="Estrangelo Edessa" pitchFamily="66" charset="0"/>
                </a:rPr>
                <a:t>ZAMBIA  NATIONAL  FOREST  MONITORING  SYSTEM</a:t>
              </a:r>
              <a:endParaRPr lang="en-GB" sz="2000" b="1" dirty="0">
                <a:solidFill>
                  <a:schemeClr val="bg1"/>
                </a:solidFill>
                <a:latin typeface="Estrangelo Edessa" pitchFamily="66" charset="0"/>
                <a:cs typeface="Estrangelo Edessa" pitchFamily="66" charset="0"/>
              </a:endParaRPr>
            </a:p>
          </p:txBody>
        </p:sp>
      </p:grpSp>
      <p:pic>
        <p:nvPicPr>
          <p:cNvPr id="8" name="Picture 7"/>
          <p:cNvPicPr/>
          <p:nvPr/>
        </p:nvPicPr>
        <p:blipFill>
          <a:blip r:embed="rId4" cstate="print"/>
          <a:srcRect/>
          <a:stretch>
            <a:fillRect/>
          </a:stretch>
        </p:blipFill>
        <p:spPr bwMode="auto">
          <a:xfrm>
            <a:off x="3155632" y="2651760"/>
            <a:ext cx="4647248" cy="3054303"/>
          </a:xfrm>
          <a:prstGeom prst="rect">
            <a:avLst/>
          </a:prstGeom>
          <a:solidFill>
            <a:srgbClr val="FFFFFF"/>
          </a:solidFill>
          <a:ln w="9525">
            <a:noFill/>
            <a:miter lim="800000"/>
            <a:headEnd/>
            <a:tailEnd/>
          </a:ln>
        </p:spPr>
      </p:pic>
      <p:cxnSp>
        <p:nvCxnSpPr>
          <p:cNvPr id="10" name="Straight Arrow Connector 9"/>
          <p:cNvCxnSpPr/>
          <p:nvPr/>
        </p:nvCxnSpPr>
        <p:spPr>
          <a:xfrm rot="16200000" flipH="1">
            <a:off x="2476500" y="1943100"/>
            <a:ext cx="716280" cy="64008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8" idx="0"/>
          </p:cNvCxnSpPr>
          <p:nvPr/>
        </p:nvCxnSpPr>
        <p:spPr>
          <a:xfrm>
            <a:off x="3810000" y="1905000"/>
            <a:ext cx="1669256" cy="74676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391400" y="716280"/>
            <a:ext cx="1752600" cy="1295400"/>
          </a:xfrm>
          <a:prstGeom prst="ellipse">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0-#ppt_w/2"/>
                                          </p:val>
                                        </p:tav>
                                        <p:tav tm="100000">
                                          <p:val>
                                            <p:strVal val="#ppt_x"/>
                                          </p:val>
                                        </p:tav>
                                      </p:tavLst>
                                    </p:anim>
                                    <p:anim calcmode="lin" valueType="num">
                                      <p:cBhvr additive="base">
                                        <p:cTn id="12" dur="10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6" fill="hold" nodeType="clickEffect">
                                  <p:stCondLst>
                                    <p:cond delay="0"/>
                                  </p:stCondLst>
                                  <p:childTnLst>
                                    <p:anim calcmode="lin" valueType="num">
                                      <p:cBhvr additive="base">
                                        <p:cTn id="20" dur="1000"/>
                                        <p:tgtEl>
                                          <p:spTgt spid="8"/>
                                        </p:tgtEl>
                                        <p:attrNameLst>
                                          <p:attrName>ppt_x</p:attrName>
                                        </p:attrNameLst>
                                      </p:cBhvr>
                                      <p:tavLst>
                                        <p:tav tm="0">
                                          <p:val>
                                            <p:strVal val="ppt_x"/>
                                          </p:val>
                                        </p:tav>
                                        <p:tav tm="100000">
                                          <p:val>
                                            <p:strVal val="1+ppt_w/2"/>
                                          </p:val>
                                        </p:tav>
                                      </p:tavLst>
                                    </p:anim>
                                    <p:anim calcmode="lin" valueType="num">
                                      <p:cBhvr additive="base">
                                        <p:cTn id="21" dur="1000"/>
                                        <p:tgtEl>
                                          <p:spTgt spid="8"/>
                                        </p:tgtEl>
                                        <p:attrNameLst>
                                          <p:attrName>ppt_y</p:attrName>
                                        </p:attrNameLst>
                                      </p:cBhvr>
                                      <p:tavLst>
                                        <p:tav tm="0">
                                          <p:val>
                                            <p:strVal val="ppt_y"/>
                                          </p:val>
                                        </p:tav>
                                        <p:tav tm="100000">
                                          <p:val>
                                            <p:strVal val="1+ppt_h/2"/>
                                          </p:val>
                                        </p:tav>
                                      </p:tavLst>
                                    </p:anim>
                                    <p:set>
                                      <p:cBhvr>
                                        <p:cTn id="22" dur="1" fill="hold">
                                          <p:stCondLst>
                                            <p:cond delay="999"/>
                                          </p:stCondLst>
                                        </p:cTn>
                                        <p:tgtEl>
                                          <p:spTgt spid="8"/>
                                        </p:tgtEl>
                                        <p:attrNameLst>
                                          <p:attrName>style.visibility</p:attrName>
                                        </p:attrNameLst>
                                      </p:cBhvr>
                                      <p:to>
                                        <p:strVal val="hidden"/>
                                      </p:to>
                                    </p:set>
                                  </p:childTnLst>
                                </p:cTn>
                              </p:par>
                              <p:par>
                                <p:cTn id="23" presetID="2" presetClass="exit" presetSubtype="6" fill="hold" nodeType="withEffect">
                                  <p:stCondLst>
                                    <p:cond delay="0"/>
                                  </p:stCondLst>
                                  <p:childTnLst>
                                    <p:anim calcmode="lin" valueType="num">
                                      <p:cBhvr additive="base">
                                        <p:cTn id="24" dur="1000"/>
                                        <p:tgtEl>
                                          <p:spTgt spid="11"/>
                                        </p:tgtEl>
                                        <p:attrNameLst>
                                          <p:attrName>ppt_x</p:attrName>
                                        </p:attrNameLst>
                                      </p:cBhvr>
                                      <p:tavLst>
                                        <p:tav tm="0">
                                          <p:val>
                                            <p:strVal val="ppt_x"/>
                                          </p:val>
                                        </p:tav>
                                        <p:tav tm="100000">
                                          <p:val>
                                            <p:strVal val="1+ppt_w/2"/>
                                          </p:val>
                                        </p:tav>
                                      </p:tavLst>
                                    </p:anim>
                                    <p:anim calcmode="lin" valueType="num">
                                      <p:cBhvr additive="base">
                                        <p:cTn id="25" dur="1000"/>
                                        <p:tgtEl>
                                          <p:spTgt spid="11"/>
                                        </p:tgtEl>
                                        <p:attrNameLst>
                                          <p:attrName>ppt_y</p:attrName>
                                        </p:attrNameLst>
                                      </p:cBhvr>
                                      <p:tavLst>
                                        <p:tav tm="0">
                                          <p:val>
                                            <p:strVal val="ppt_y"/>
                                          </p:val>
                                        </p:tav>
                                        <p:tav tm="100000">
                                          <p:val>
                                            <p:strVal val="1+ppt_h/2"/>
                                          </p:val>
                                        </p:tav>
                                      </p:tavLst>
                                    </p:anim>
                                    <p:set>
                                      <p:cBhvr>
                                        <p:cTn id="26" dur="1" fill="hold">
                                          <p:stCondLst>
                                            <p:cond delay="999"/>
                                          </p:stCondLst>
                                        </p:cTn>
                                        <p:tgtEl>
                                          <p:spTgt spid="11"/>
                                        </p:tgtEl>
                                        <p:attrNameLst>
                                          <p:attrName>style.visibility</p:attrName>
                                        </p:attrNameLst>
                                      </p:cBhvr>
                                      <p:to>
                                        <p:strVal val="hidden"/>
                                      </p:to>
                                    </p:set>
                                  </p:childTnLst>
                                </p:cTn>
                              </p:par>
                              <p:par>
                                <p:cTn id="27" presetID="2" presetClass="exit" presetSubtype="6" fill="hold" nodeType="withEffect">
                                  <p:stCondLst>
                                    <p:cond delay="0"/>
                                  </p:stCondLst>
                                  <p:childTnLst>
                                    <p:anim calcmode="lin" valueType="num">
                                      <p:cBhvr additive="base">
                                        <p:cTn id="28" dur="1000"/>
                                        <p:tgtEl>
                                          <p:spTgt spid="10"/>
                                        </p:tgtEl>
                                        <p:attrNameLst>
                                          <p:attrName>ppt_x</p:attrName>
                                        </p:attrNameLst>
                                      </p:cBhvr>
                                      <p:tavLst>
                                        <p:tav tm="0">
                                          <p:val>
                                            <p:strVal val="ppt_x"/>
                                          </p:val>
                                        </p:tav>
                                        <p:tav tm="100000">
                                          <p:val>
                                            <p:strVal val="1+ppt_w/2"/>
                                          </p:val>
                                        </p:tav>
                                      </p:tavLst>
                                    </p:anim>
                                    <p:anim calcmode="lin" valueType="num">
                                      <p:cBhvr additive="base">
                                        <p:cTn id="29" dur="1000"/>
                                        <p:tgtEl>
                                          <p:spTgt spid="10"/>
                                        </p:tgtEl>
                                        <p:attrNameLst>
                                          <p:attrName>ppt_y</p:attrName>
                                        </p:attrNameLst>
                                      </p:cBhvr>
                                      <p:tavLst>
                                        <p:tav tm="0">
                                          <p:val>
                                            <p:strVal val="ppt_y"/>
                                          </p:val>
                                        </p:tav>
                                        <p:tav tm="100000">
                                          <p:val>
                                            <p:strVal val="1+ppt_h/2"/>
                                          </p:val>
                                        </p:tav>
                                      </p:tavLst>
                                    </p:anim>
                                    <p:set>
                                      <p:cBhvr>
                                        <p:cTn id="30" dur="1" fill="hold">
                                          <p:stCondLst>
                                            <p:cond delay="9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country will be unable to </a:t>
            </a:r>
            <a:r>
              <a:rPr lang="en-GB" b="1" i="1" dirty="0" smtClean="0"/>
              <a:t>nationally monitor</a:t>
            </a:r>
            <a:r>
              <a:rPr lang="en-GB" dirty="0" smtClean="0"/>
              <a:t> the implementation of its REDD+ policies and measures and results based demonstration activities and actions;</a:t>
            </a:r>
          </a:p>
          <a:p>
            <a:r>
              <a:rPr lang="en-GB" dirty="0" smtClean="0"/>
              <a:t>Failing to implement specific Paragraphs of Decisions 4/CP.15 and 1/CP.16, means that the country will not be in a position to </a:t>
            </a:r>
            <a:r>
              <a:rPr lang="en-GB" b="1" i="1" dirty="0" smtClean="0"/>
              <a:t>demonstrate internationally</a:t>
            </a:r>
            <a:r>
              <a:rPr lang="en-GB" b="1" dirty="0" smtClean="0"/>
              <a:t> </a:t>
            </a:r>
            <a:r>
              <a:rPr lang="en-GB" dirty="0" smtClean="0"/>
              <a:t>that it is effectively implementing REDD+ activities and thus unable to receive funding for REDD+ under the UNFCCC in Phases 2 and 3.</a:t>
            </a:r>
            <a:endParaRPr lang="en-US" dirty="0" smtClean="0"/>
          </a:p>
          <a:p>
            <a:endParaRPr lang="en-US" dirty="0"/>
          </a:p>
        </p:txBody>
      </p:sp>
      <p:sp>
        <p:nvSpPr>
          <p:cNvPr id="3" name="Title 2"/>
          <p:cNvSpPr>
            <a:spLocks noGrp="1"/>
          </p:cNvSpPr>
          <p:nvPr>
            <p:ph type="title"/>
          </p:nvPr>
        </p:nvSpPr>
        <p:spPr/>
        <p:txBody>
          <a:bodyPr/>
          <a:lstStyle/>
          <a:p>
            <a:r>
              <a:rPr lang="en-US" dirty="0" smtClean="0"/>
              <a:t>What if… </a:t>
            </a:r>
            <a:br>
              <a:rPr lang="en-US" dirty="0" smtClean="0"/>
            </a:br>
            <a:r>
              <a:rPr lang="en-US" dirty="0" smtClean="0"/>
              <a:t>…we have </a:t>
            </a:r>
            <a:r>
              <a:rPr lang="en-US" b="1" dirty="0" smtClean="0"/>
              <a:t>no</a:t>
            </a:r>
            <a:r>
              <a:rPr lang="en-US" dirty="0" smtClean="0"/>
              <a:t> system?</a:t>
            </a:r>
            <a:endParaRPr lang="en-US" dirty="0"/>
          </a:p>
        </p:txBody>
      </p:sp>
      <p:pic>
        <p:nvPicPr>
          <p:cNvPr id="4098" name="Picture 2" descr="http://www.facebooksmileys.com/wp-content/uploads/2010/04/SmileyShocked-150x150.png"/>
          <p:cNvPicPr>
            <a:picLocks noChangeAspect="1" noChangeArrowheads="1"/>
          </p:cNvPicPr>
          <p:nvPr/>
        </p:nvPicPr>
        <p:blipFill>
          <a:blip r:embed="rId2" cstate="print"/>
          <a:srcRect/>
          <a:stretch>
            <a:fillRect/>
          </a:stretch>
        </p:blipFill>
        <p:spPr bwMode="auto">
          <a:xfrm>
            <a:off x="4135180" y="2767637"/>
            <a:ext cx="2389505" cy="2389505"/>
          </a:xfrm>
          <a:prstGeom prst="rect">
            <a:avLst/>
          </a:prstGeom>
          <a:noFill/>
        </p:spPr>
      </p:pic>
      <p:pic>
        <p:nvPicPr>
          <p:cNvPr id="4102" name="Picture 6" descr="http://1.bp.blogspot.com/-IxZG8K7Wh_o/TeIydb9DCMI/AAAAAAAABEc/0IIIhYVuQZA/s400/ThinkingSmiley.jpg"/>
          <p:cNvPicPr>
            <a:picLocks noChangeAspect="1" noChangeArrowheads="1"/>
          </p:cNvPicPr>
          <p:nvPr/>
        </p:nvPicPr>
        <p:blipFill>
          <a:blip r:embed="rId3" cstate="print"/>
          <a:srcRect/>
          <a:stretch>
            <a:fillRect/>
          </a:stretch>
        </p:blipFill>
        <p:spPr bwMode="auto">
          <a:xfrm>
            <a:off x="8289018" y="76200"/>
            <a:ext cx="763492" cy="822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Zambia will still be able to monitor, manage, protect its forest, biodiversity resources, involve local populations, etc…</a:t>
            </a:r>
          </a:p>
          <a:p>
            <a:r>
              <a:rPr lang="en-US" dirty="0" smtClean="0"/>
              <a:t>The forest monitoring system has multiple ecosystems benefits that go far beyond REDD+…</a:t>
            </a:r>
          </a:p>
          <a:p>
            <a:endParaRPr lang="en-US" dirty="0"/>
          </a:p>
        </p:txBody>
      </p:sp>
      <p:sp>
        <p:nvSpPr>
          <p:cNvPr id="3" name="Title 2"/>
          <p:cNvSpPr>
            <a:spLocks noGrp="1"/>
          </p:cNvSpPr>
          <p:nvPr>
            <p:ph type="title"/>
          </p:nvPr>
        </p:nvSpPr>
        <p:spPr/>
        <p:txBody>
          <a:bodyPr/>
          <a:lstStyle/>
          <a:p>
            <a:r>
              <a:rPr lang="en-US" dirty="0" smtClean="0"/>
              <a:t>And if there is no REDD+?</a:t>
            </a:r>
            <a:endParaRPr lang="en-US" dirty="0"/>
          </a:p>
        </p:txBody>
      </p:sp>
      <p:pic>
        <p:nvPicPr>
          <p:cNvPr id="27650" name="Picture 2" descr="http://2.bp.blogspot.com/-GF_yRf9lNEU/TakdFhxxwDI/AAAAAAAAAMo/o2ZgWXf9SQU/s1600/crying+smiley.gif"/>
          <p:cNvPicPr>
            <a:picLocks noChangeAspect="1" noChangeArrowheads="1"/>
          </p:cNvPicPr>
          <p:nvPr/>
        </p:nvPicPr>
        <p:blipFill>
          <a:blip r:embed="rId2" cstate="print"/>
          <a:srcRect/>
          <a:stretch>
            <a:fillRect/>
          </a:stretch>
        </p:blipFill>
        <p:spPr bwMode="auto">
          <a:xfrm>
            <a:off x="8171307" y="0"/>
            <a:ext cx="972693" cy="669608"/>
          </a:xfrm>
          <a:prstGeom prst="rect">
            <a:avLst/>
          </a:prstGeom>
          <a:noFill/>
        </p:spPr>
      </p:pic>
      <p:pic>
        <p:nvPicPr>
          <p:cNvPr id="27654" name="Picture 6" descr="http://outpoll.com/Outpoll-cool-sunglass-smiley.png"/>
          <p:cNvPicPr>
            <a:picLocks noChangeAspect="1" noChangeArrowheads="1"/>
          </p:cNvPicPr>
          <p:nvPr/>
        </p:nvPicPr>
        <p:blipFill>
          <a:blip r:embed="rId3" cstate="print"/>
          <a:srcRect/>
          <a:stretch>
            <a:fillRect/>
          </a:stretch>
        </p:blipFill>
        <p:spPr bwMode="auto">
          <a:xfrm>
            <a:off x="4285615" y="3894455"/>
            <a:ext cx="2438400"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fade">
                                      <p:cBhvr>
                                        <p:cTn id="7" dur="10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17524" y="2116138"/>
            <a:ext cx="7940675" cy="1362075"/>
          </a:xfrm>
        </p:spPr>
        <p:txBody>
          <a:bodyPr/>
          <a:lstStyle/>
          <a:p>
            <a:r>
              <a:rPr lang="en-GB" dirty="0" smtClean="0"/>
              <a:t>Thank you for your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0" y="1857375"/>
            <a:ext cx="8715375" cy="4643438"/>
          </a:xfrm>
        </p:spPr>
        <p:txBody>
          <a:bodyPr/>
          <a:lstStyle/>
          <a:p>
            <a:pPr marL="457200" indent="-457200">
              <a:buFont typeface="+mj-lt"/>
              <a:buAutoNum type="arabicPeriod"/>
              <a:defRPr/>
            </a:pPr>
            <a:r>
              <a:rPr lang="en-US" dirty="0" smtClean="0"/>
              <a:t>Requirement under Decision 1/CP.16 Paragraph 71:</a:t>
            </a:r>
          </a:p>
          <a:p>
            <a:pPr marL="857250" lvl="1" indent="-457200">
              <a:defRPr/>
            </a:pPr>
            <a:r>
              <a:rPr lang="en-US" i="1" dirty="0" smtClean="0"/>
              <a:t>requests developing country Parties aiming to undertake REDD+ activities to develop </a:t>
            </a:r>
            <a:r>
              <a:rPr lang="en-US" b="1" i="1" dirty="0" smtClean="0"/>
              <a:t>a robust and transparent national forest monitoring system for the monitoring and reporting of the five REDD+ activities.</a:t>
            </a:r>
            <a:endParaRPr lang="en-US" i="1" dirty="0" smtClean="0"/>
          </a:p>
          <a:p>
            <a:pPr marL="457200" indent="-457200">
              <a:buFont typeface="+mj-lt"/>
              <a:buAutoNum type="arabicPeriod"/>
              <a:defRPr/>
            </a:pPr>
            <a:endParaRPr lang="en-US" dirty="0" smtClean="0"/>
          </a:p>
          <a:p>
            <a:pPr marL="457200" indent="-457200">
              <a:buFont typeface="+mj-lt"/>
              <a:buAutoNum type="arabicPeriod"/>
              <a:defRPr/>
            </a:pPr>
            <a:r>
              <a:rPr lang="en-US" dirty="0" smtClean="0"/>
              <a:t>Zambia currently lacks currently a such a forest monitoring system, capable of meeting the data and accuracy standards required for the REDD+ mechanism implementation. </a:t>
            </a:r>
          </a:p>
          <a:p>
            <a:pPr marL="457200" indent="-457200">
              <a:buNone/>
              <a:defRPr/>
            </a:pPr>
            <a:endParaRPr lang="en-US" dirty="0" smtClean="0"/>
          </a:p>
          <a:p>
            <a:pPr marL="457200" indent="-457200">
              <a:buNone/>
              <a:defRPr/>
            </a:pPr>
            <a:r>
              <a:rPr lang="en-US" dirty="0" smtClean="0">
                <a:solidFill>
                  <a:schemeClr val="accent2"/>
                </a:solidFill>
                <a:sym typeface="Wingdings" pitchFamily="2" charset="2"/>
              </a:rPr>
              <a:t></a:t>
            </a:r>
            <a:r>
              <a:rPr lang="en-US" dirty="0" smtClean="0">
                <a:sym typeface="Wingdings" pitchFamily="2" charset="2"/>
              </a:rPr>
              <a:t> 	Zambia will have to</a:t>
            </a:r>
            <a:r>
              <a:rPr lang="en-US" dirty="0" smtClean="0"/>
              <a:t> explore design and implementation options through a ‘start-up phase’ to build a national operational forest monitoring system.</a:t>
            </a:r>
            <a:endParaRPr lang="en-GB" dirty="0" smtClean="0"/>
          </a:p>
        </p:txBody>
      </p:sp>
      <p:pic>
        <p:nvPicPr>
          <p:cNvPr id="11266" name="Picture 2" descr="http://freeemoticonsandsmileys.com/3D%20Smileys/3D%20Communication%20Smileys/why.gif"/>
          <p:cNvPicPr>
            <a:picLocks noChangeAspect="1" noChangeArrowheads="1"/>
          </p:cNvPicPr>
          <p:nvPr/>
        </p:nvPicPr>
        <p:blipFill>
          <a:blip r:embed="rId3" cstate="print"/>
          <a:srcRect/>
          <a:stretch>
            <a:fillRect/>
          </a:stretch>
        </p:blipFill>
        <p:spPr bwMode="auto">
          <a:xfrm>
            <a:off x="4602480" y="157160"/>
            <a:ext cx="1464311" cy="14643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625" y="2214562"/>
            <a:ext cx="8715375" cy="4643438"/>
          </a:xfrm>
        </p:spPr>
        <p:txBody>
          <a:bodyPr/>
          <a:lstStyle/>
          <a:p>
            <a:pPr marL="457200" indent="-457200">
              <a:buFont typeface="+mj-lt"/>
              <a:buAutoNum type="arabicPeriod"/>
              <a:defRPr/>
            </a:pPr>
            <a:r>
              <a:rPr lang="en-US" dirty="0" smtClean="0"/>
              <a:t>Enable Zambia to follow all the actions related to the implementation of its national REDD+ policies and measures;</a:t>
            </a:r>
          </a:p>
          <a:p>
            <a:pPr marL="457200" indent="-457200">
              <a:buFont typeface="+mj-lt"/>
              <a:buAutoNum type="arabicPeriod"/>
              <a:defRPr/>
            </a:pPr>
            <a:r>
              <a:rPr lang="en-US" dirty="0" smtClean="0"/>
              <a:t>Build a platform to obtain information on their REDD+ results;</a:t>
            </a:r>
          </a:p>
          <a:p>
            <a:pPr marL="457200" indent="-457200">
              <a:buFont typeface="+mj-lt"/>
              <a:buAutoNum type="arabicPeriod"/>
              <a:defRPr/>
            </a:pPr>
            <a:r>
              <a:rPr lang="en-US" dirty="0" smtClean="0"/>
              <a:t>Actions should be related, directly or indirectly, to the national REDD+ strategies and may also include actions unrelated to carbon assessment, </a:t>
            </a:r>
            <a:r>
              <a:rPr lang="en-US" i="1" dirty="0" smtClean="0"/>
              <a:t>e.g. forest law enforcement;</a:t>
            </a:r>
          </a:p>
          <a:p>
            <a:pPr marL="457200" indent="-457200">
              <a:buFont typeface="+mj-lt"/>
              <a:buAutoNum type="arabicPeriod"/>
              <a:defRPr/>
            </a:pPr>
            <a:r>
              <a:rPr lang="en-US" dirty="0" smtClean="0"/>
              <a:t>Support the REDD+ phased approach under Paragraph  73 1/CP.16;</a:t>
            </a:r>
          </a:p>
          <a:p>
            <a:pPr marL="457200" indent="-457200">
              <a:buFont typeface="+mj-lt"/>
              <a:buAutoNum type="arabicPeriod"/>
              <a:defRPr/>
            </a:pPr>
            <a:endParaRPr lang="en-GB" dirty="0" smtClean="0"/>
          </a:p>
        </p:txBody>
      </p:sp>
      <p:sp>
        <p:nvSpPr>
          <p:cNvPr id="14339" name="Title 2"/>
          <p:cNvSpPr>
            <a:spLocks noGrp="1"/>
          </p:cNvSpPr>
          <p:nvPr>
            <p:ph type="title"/>
          </p:nvPr>
        </p:nvSpPr>
        <p:spPr>
          <a:xfrm>
            <a:off x="2446338" y="131763"/>
            <a:ext cx="6543675" cy="1531937"/>
          </a:xfrm>
        </p:spPr>
        <p:txBody>
          <a:bodyPr/>
          <a:lstStyle/>
          <a:p>
            <a:r>
              <a:rPr lang="en-GB" dirty="0" smtClean="0"/>
              <a:t>Objectives...</a:t>
            </a:r>
          </a:p>
        </p:txBody>
      </p:sp>
      <p:pic>
        <p:nvPicPr>
          <p:cNvPr id="9220" name="Picture 4" descr="http://newsinfo.iu.edu/pub/libs/images/usr/4515.jpg"/>
          <p:cNvPicPr>
            <a:picLocks noChangeAspect="1" noChangeArrowheads="1"/>
          </p:cNvPicPr>
          <p:nvPr/>
        </p:nvPicPr>
        <p:blipFill>
          <a:blip r:embed="rId3" cstate="print"/>
          <a:srcRect/>
          <a:stretch>
            <a:fillRect/>
          </a:stretch>
        </p:blipFill>
        <p:spPr bwMode="auto">
          <a:xfrm>
            <a:off x="7242175" y="270193"/>
            <a:ext cx="1246505" cy="124650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214438"/>
            <a:ext cx="9144000" cy="5643562"/>
          </a:xfrm>
          <a:prstGeom prst="rect">
            <a:avLst/>
          </a:prstGeom>
          <a:solidFill>
            <a:schemeClr val="bg1"/>
          </a:solidFill>
          <a:ln>
            <a:solidFill>
              <a:schemeClr val="bg2">
                <a:lumMod val="9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fontAlgn="auto">
              <a:spcBef>
                <a:spcPts val="0"/>
              </a:spcBef>
              <a:spcAft>
                <a:spcPts val="0"/>
              </a:spcAft>
              <a:defRPr/>
            </a:pPr>
            <a:endParaRPr lang="en-US" sz="1800"/>
          </a:p>
        </p:txBody>
      </p:sp>
      <p:sp>
        <p:nvSpPr>
          <p:cNvPr id="16386" name="Text Box 3"/>
          <p:cNvSpPr txBox="1">
            <a:spLocks noChangeArrowheads="1"/>
          </p:cNvSpPr>
          <p:nvPr/>
        </p:nvSpPr>
        <p:spPr bwMode="auto">
          <a:xfrm>
            <a:off x="468313" y="1628775"/>
            <a:ext cx="8207375" cy="4401205"/>
          </a:xfrm>
          <a:prstGeom prst="rect">
            <a:avLst/>
          </a:prstGeom>
          <a:noFill/>
          <a:ln w="9525">
            <a:noFill/>
            <a:miter lim="800000"/>
            <a:headEnd/>
            <a:tailEnd/>
          </a:ln>
        </p:spPr>
        <p:txBody>
          <a:bodyPr>
            <a:spAutoFit/>
          </a:bodyPr>
          <a:lstStyle/>
          <a:p>
            <a:pPr algn="ctr"/>
            <a:r>
              <a:rPr lang="en-US" sz="2000" b="1" dirty="0" smtClean="0"/>
              <a:t>ARTICLE 4:</a:t>
            </a:r>
          </a:p>
          <a:p>
            <a:pPr algn="ctr"/>
            <a:r>
              <a:rPr lang="en-US" sz="2000" b="1" dirty="0" smtClean="0"/>
              <a:t>COMMITMENTS</a:t>
            </a:r>
          </a:p>
          <a:p>
            <a:pPr algn="ctr"/>
            <a:endParaRPr lang="en-US" sz="2000" b="1" dirty="0"/>
          </a:p>
          <a:p>
            <a:pPr algn="just"/>
            <a:endParaRPr lang="en-US" sz="2000" dirty="0" smtClean="0"/>
          </a:p>
          <a:p>
            <a:pPr algn="just"/>
            <a:r>
              <a:rPr lang="en-US" sz="2000" dirty="0" smtClean="0"/>
              <a:t>1. All Parties, taking into account their common but differentiated responsibilities and their specific national and regional development priorities, objectives and circumstances, shall:</a:t>
            </a:r>
          </a:p>
          <a:p>
            <a:pPr algn="just"/>
            <a:endParaRPr lang="en-US" sz="2000" dirty="0" smtClean="0"/>
          </a:p>
          <a:p>
            <a:pPr algn="just"/>
            <a:r>
              <a:rPr lang="en-US" sz="2000" dirty="0" smtClean="0"/>
              <a:t>    (a) Develop, periodically update, publish and make available to the Conference of the Parties, in accordance with Article 12, </a:t>
            </a:r>
            <a:r>
              <a:rPr lang="en-US" sz="2000" dirty="0" smtClean="0">
                <a:solidFill>
                  <a:srgbClr val="FF0000"/>
                </a:solidFill>
              </a:rPr>
              <a:t>national inventories of anthropogenic emissions by sources and removals by sinks </a:t>
            </a:r>
            <a:r>
              <a:rPr lang="en-US" sz="2000" dirty="0" smtClean="0"/>
              <a:t>of all greenhouse gases not controlled by the Montreal Protocol, using comparable methodologies to be agreed upon by the Conference of the Parties; </a:t>
            </a:r>
            <a:endParaRPr lang="en-US" sz="2000" dirty="0">
              <a:latin typeface="Calibri" pitchFamily="34" charset="0"/>
              <a:cs typeface="Arial" pitchFamily="34" charset="0"/>
            </a:endParaRPr>
          </a:p>
        </p:txBody>
      </p:sp>
      <p:pic>
        <p:nvPicPr>
          <p:cNvPr id="16387" name="Picture 6"/>
          <p:cNvPicPr>
            <a:picLocks noChangeAspect="1" noChangeArrowheads="1"/>
          </p:cNvPicPr>
          <p:nvPr/>
        </p:nvPicPr>
        <p:blipFill>
          <a:blip r:embed="rId3" cstate="print">
            <a:lum bright="-10000" contrast="32000"/>
          </a:blip>
          <a:srcRect b="66208"/>
          <a:stretch>
            <a:fillRect/>
          </a:stretch>
        </p:blipFill>
        <p:spPr bwMode="auto">
          <a:xfrm>
            <a:off x="0" y="0"/>
            <a:ext cx="9144000" cy="1214438"/>
          </a:xfrm>
          <a:prstGeom prst="rect">
            <a:avLst/>
          </a:prstGeom>
          <a:noFill/>
          <a:ln w="9525">
            <a:noFill/>
            <a:miter lim="800000"/>
            <a:headEnd/>
            <a:tailEnd/>
          </a:ln>
        </p:spPr>
      </p:pic>
      <p:sp>
        <p:nvSpPr>
          <p:cNvPr id="16388" name="Text Box 5"/>
          <p:cNvSpPr txBox="1">
            <a:spLocks noChangeArrowheads="1"/>
          </p:cNvSpPr>
          <p:nvPr/>
        </p:nvSpPr>
        <p:spPr bwMode="auto">
          <a:xfrm>
            <a:off x="1702316" y="214313"/>
            <a:ext cx="5212324" cy="830997"/>
          </a:xfrm>
          <a:prstGeom prst="rect">
            <a:avLst/>
          </a:prstGeom>
          <a:noFill/>
          <a:ln w="9525">
            <a:noFill/>
            <a:miter lim="800000"/>
            <a:headEnd/>
            <a:tailEnd/>
          </a:ln>
        </p:spPr>
        <p:txBody>
          <a:bodyPr wrap="none">
            <a:spAutoFit/>
          </a:bodyPr>
          <a:lstStyle/>
          <a:p>
            <a:pPr algn="ctr"/>
            <a:r>
              <a:rPr lang="fr-FR" sz="4800" dirty="0" smtClean="0">
                <a:solidFill>
                  <a:schemeClr val="bg1"/>
                </a:solidFill>
                <a:latin typeface="Calibri" pitchFamily="34" charset="0"/>
              </a:rPr>
              <a:t>MRV </a:t>
            </a:r>
            <a:r>
              <a:rPr lang="fr-FR" sz="4800" dirty="0" err="1" smtClean="0">
                <a:solidFill>
                  <a:schemeClr val="bg1"/>
                </a:solidFill>
                <a:latin typeface="Calibri" pitchFamily="34" charset="0"/>
              </a:rPr>
              <a:t>under</a:t>
            </a:r>
            <a:r>
              <a:rPr lang="fr-FR" sz="4800" dirty="0" smtClean="0">
                <a:solidFill>
                  <a:schemeClr val="bg1"/>
                </a:solidFill>
                <a:latin typeface="Calibri" pitchFamily="34" charset="0"/>
              </a:rPr>
              <a:t> UNFCCC</a:t>
            </a:r>
            <a:endParaRPr lang="en-US" b="1" i="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4"/>
          <p:cNvPicPr>
            <a:picLocks noChangeAspect="1" noChangeArrowheads="1"/>
          </p:cNvPicPr>
          <p:nvPr/>
        </p:nvPicPr>
        <p:blipFill>
          <a:blip r:embed="rId3" cstate="print"/>
          <a:srcRect/>
          <a:stretch>
            <a:fillRect/>
          </a:stretch>
        </p:blipFill>
        <p:spPr bwMode="auto">
          <a:xfrm>
            <a:off x="0" y="1052736"/>
            <a:ext cx="9182100" cy="2895600"/>
          </a:xfrm>
          <a:prstGeom prst="rect">
            <a:avLst/>
          </a:prstGeom>
          <a:noFill/>
          <a:ln w="9525">
            <a:noFill/>
            <a:miter lim="800000"/>
            <a:headEnd/>
            <a:tailEnd/>
          </a:ln>
        </p:spPr>
      </p:pic>
      <p:sp>
        <p:nvSpPr>
          <p:cNvPr id="6147" name="Rectangle 6"/>
          <p:cNvSpPr>
            <a:spLocks/>
          </p:cNvSpPr>
          <p:nvPr/>
        </p:nvSpPr>
        <p:spPr bwMode="auto">
          <a:xfrm>
            <a:off x="84138" y="93663"/>
            <a:ext cx="7993062" cy="587375"/>
          </a:xfrm>
          <a:prstGeom prst="rect">
            <a:avLst/>
          </a:prstGeom>
          <a:noFill/>
          <a:ln w="9525">
            <a:noFill/>
            <a:miter lim="800000"/>
            <a:headEnd/>
            <a:tailEnd/>
          </a:ln>
        </p:spPr>
        <p:txBody>
          <a:bodyPr anchor="ctr"/>
          <a:lstStyle/>
          <a:p>
            <a:pPr>
              <a:defRPr/>
            </a:pPr>
            <a:r>
              <a:rPr lang="en-GB" sz="2400" b="1" dirty="0">
                <a:solidFill>
                  <a:schemeClr val="bg1">
                    <a:lumMod val="65000"/>
                  </a:schemeClr>
                </a:solidFill>
                <a:latin typeface="Arial" charset="0"/>
              </a:rPr>
              <a:t>REDD+ in a UNFCCC/IPCC: Rules of the Game</a:t>
            </a:r>
          </a:p>
        </p:txBody>
      </p:sp>
      <p:pic>
        <p:nvPicPr>
          <p:cNvPr id="18435" name="Picture 6"/>
          <p:cNvPicPr>
            <a:picLocks noChangeAspect="1" noChangeArrowheads="1"/>
          </p:cNvPicPr>
          <p:nvPr/>
        </p:nvPicPr>
        <p:blipFill>
          <a:blip r:embed="rId4" cstate="print">
            <a:lum bright="-10000" contrast="32000"/>
          </a:blip>
          <a:srcRect b="66208"/>
          <a:stretch>
            <a:fillRect/>
          </a:stretch>
        </p:blipFill>
        <p:spPr bwMode="auto">
          <a:xfrm>
            <a:off x="0" y="0"/>
            <a:ext cx="9144000" cy="1214438"/>
          </a:xfrm>
          <a:prstGeom prst="rect">
            <a:avLst/>
          </a:prstGeom>
          <a:noFill/>
          <a:ln w="9525">
            <a:noFill/>
            <a:miter lim="800000"/>
            <a:headEnd/>
            <a:tailEnd/>
          </a:ln>
        </p:spPr>
      </p:pic>
      <p:sp>
        <p:nvSpPr>
          <p:cNvPr id="18436" name="Text Box 5"/>
          <p:cNvSpPr txBox="1">
            <a:spLocks noChangeArrowheads="1"/>
          </p:cNvSpPr>
          <p:nvPr/>
        </p:nvSpPr>
        <p:spPr bwMode="auto">
          <a:xfrm>
            <a:off x="785922" y="214313"/>
            <a:ext cx="7554696" cy="830997"/>
          </a:xfrm>
          <a:prstGeom prst="rect">
            <a:avLst/>
          </a:prstGeom>
          <a:noFill/>
          <a:ln w="9525">
            <a:noFill/>
            <a:miter lim="800000"/>
            <a:headEnd/>
            <a:tailEnd/>
          </a:ln>
        </p:spPr>
        <p:txBody>
          <a:bodyPr wrap="none">
            <a:spAutoFit/>
          </a:bodyPr>
          <a:lstStyle/>
          <a:p>
            <a:pPr algn="ctr" eaLnBrk="0" hangingPunct="0"/>
            <a:r>
              <a:rPr lang="fr-FR" sz="4800" b="1" dirty="0" err="1" smtClean="0">
                <a:solidFill>
                  <a:schemeClr val="bg2"/>
                </a:solidFill>
                <a:latin typeface="Calibri" pitchFamily="34" charset="0"/>
              </a:rPr>
              <a:t>REDD-plus</a:t>
            </a:r>
            <a:r>
              <a:rPr lang="fr-FR" sz="4800" b="1" dirty="0" smtClean="0">
                <a:solidFill>
                  <a:schemeClr val="bg2"/>
                </a:solidFill>
                <a:latin typeface="Calibri" pitchFamily="34" charset="0"/>
              </a:rPr>
              <a:t>:  </a:t>
            </a:r>
            <a:r>
              <a:rPr lang="fr-FR" sz="4800" b="1" dirty="0">
                <a:solidFill>
                  <a:schemeClr val="bg2"/>
                </a:solidFill>
                <a:latin typeface="Calibri" pitchFamily="34" charset="0"/>
              </a:rPr>
              <a:t>Décision 4/CP.15</a:t>
            </a:r>
          </a:p>
        </p:txBody>
      </p:sp>
      <p:sp>
        <p:nvSpPr>
          <p:cNvPr id="8" name="TextBox 7"/>
          <p:cNvSpPr txBox="1"/>
          <p:nvPr/>
        </p:nvSpPr>
        <p:spPr>
          <a:xfrm>
            <a:off x="0" y="3946358"/>
            <a:ext cx="8927976" cy="2031325"/>
          </a:xfrm>
          <a:prstGeom prst="rect">
            <a:avLst/>
          </a:prstGeom>
          <a:solidFill>
            <a:schemeClr val="bg1"/>
          </a:solidFill>
        </p:spPr>
        <p:txBody>
          <a:bodyPr wrap="square" rtlCol="0">
            <a:spAutoFit/>
          </a:bodyPr>
          <a:lstStyle/>
          <a:p>
            <a:pPr algn="ctr"/>
            <a:r>
              <a:rPr lang="fr-BE" sz="1800" b="1" dirty="0">
                <a:cs typeface="Arial" pitchFamily="34" charset="0"/>
              </a:rPr>
              <a:t>Article </a:t>
            </a:r>
            <a:r>
              <a:rPr lang="fr-BE" sz="1800" b="1" dirty="0" smtClean="0">
                <a:cs typeface="Arial" pitchFamily="34" charset="0"/>
              </a:rPr>
              <a:t>1</a:t>
            </a:r>
          </a:p>
          <a:p>
            <a:pPr algn="ctr"/>
            <a:endParaRPr lang="en-US" sz="1800" b="1" i="1" dirty="0" smtClean="0"/>
          </a:p>
          <a:p>
            <a:pPr algn="just"/>
            <a:r>
              <a:rPr lang="en-US" sz="1800" i="1" dirty="0" smtClean="0"/>
              <a:t>Requests </a:t>
            </a:r>
            <a:r>
              <a:rPr lang="en-US" sz="1800" i="1" dirty="0"/>
              <a:t>developing country Parties, on the basis of work conducted on </a:t>
            </a:r>
            <a:r>
              <a:rPr lang="en-US" sz="1800" i="1" dirty="0" smtClean="0"/>
              <a:t>the </a:t>
            </a:r>
            <a:r>
              <a:rPr lang="en-US" sz="1800" dirty="0" smtClean="0"/>
              <a:t>methodological </a:t>
            </a:r>
            <a:r>
              <a:rPr lang="en-US" sz="1800" dirty="0"/>
              <a:t>issues set out in decision 2/CP.13, paragraphs 7 and 11, to take the following </a:t>
            </a:r>
            <a:r>
              <a:rPr lang="en-US" sz="1800" dirty="0" smtClean="0"/>
              <a:t>guidance into </a:t>
            </a:r>
            <a:r>
              <a:rPr lang="en-US" sz="1800" dirty="0"/>
              <a:t>account for activities relating to decision 2/CP.13, and without prejudging any further </a:t>
            </a:r>
            <a:r>
              <a:rPr lang="en-US" sz="1800" dirty="0" smtClean="0"/>
              <a:t>relevant decisions </a:t>
            </a:r>
            <a:r>
              <a:rPr lang="en-US" sz="1800" dirty="0"/>
              <a:t>of the Conference of the Parties, in particular those relating to </a:t>
            </a:r>
            <a:r>
              <a:rPr lang="en-US" sz="1800" dirty="0">
                <a:solidFill>
                  <a:srgbClr val="FF0000"/>
                </a:solidFill>
              </a:rPr>
              <a:t>measurement and reporting</a:t>
            </a:r>
            <a:r>
              <a:rPr lang="en-US" sz="1800" dirty="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a:xfrm>
            <a:off x="0" y="1532522"/>
            <a:ext cx="9144000" cy="2880345"/>
          </a:xfrm>
          <a:solidFill>
            <a:schemeClr val="bg1"/>
          </a:solidFill>
        </p:spPr>
        <p:txBody>
          <a:bodyPr/>
          <a:lstStyle/>
          <a:p>
            <a:r>
              <a:rPr lang="fr-BE" sz="2000" dirty="0" smtClean="0">
                <a:latin typeface="Arial" pitchFamily="34" charset="0"/>
                <a:cs typeface="Arial" pitchFamily="34" charset="0"/>
              </a:rPr>
              <a:t>Article 1 (c): </a:t>
            </a:r>
          </a:p>
          <a:p>
            <a:endParaRPr lang="fr-BE" sz="2000" i="1" dirty="0" smtClean="0">
              <a:latin typeface="Arial" pitchFamily="34" charset="0"/>
              <a:cs typeface="Arial" pitchFamily="34" charset="0"/>
            </a:endParaRPr>
          </a:p>
          <a:p>
            <a:pPr algn="just">
              <a:buNone/>
            </a:pPr>
            <a:r>
              <a:rPr lang="fr-BE" sz="2000" i="1" dirty="0" smtClean="0">
                <a:latin typeface="Arial" pitchFamily="34" charset="0"/>
                <a:cs typeface="Arial" pitchFamily="34" charset="0"/>
              </a:rPr>
              <a:t>	</a:t>
            </a:r>
            <a:r>
              <a:rPr lang="en-US" sz="2000" i="1" dirty="0" smtClean="0">
                <a:latin typeface="Arial" pitchFamily="34" charset="0"/>
                <a:cs typeface="Arial" pitchFamily="34" charset="0"/>
              </a:rPr>
              <a:t>To use the most recent Intergovernmental Panel on Climate Change guidance and guidelines, </a:t>
            </a:r>
            <a:r>
              <a:rPr lang="en-US" sz="2000" i="1" dirty="0" smtClean="0">
                <a:solidFill>
                  <a:srgbClr val="FF0000"/>
                </a:solidFill>
                <a:latin typeface="Arial" pitchFamily="34" charset="0"/>
                <a:cs typeface="Arial" pitchFamily="34" charset="0"/>
              </a:rPr>
              <a:t>as adopted or encouraged </a:t>
            </a:r>
            <a:r>
              <a:rPr lang="en-US" sz="2000" i="1" dirty="0" smtClean="0">
                <a:latin typeface="Arial" pitchFamily="34" charset="0"/>
                <a:cs typeface="Arial" pitchFamily="34" charset="0"/>
              </a:rPr>
              <a:t>by the Conference of the Parties, as appropriate, as a basis for estimating anthropogenic forest-related greenhouse gas emissions by sources and removals by sinks, forest carbon stocks and forest area changes;</a:t>
            </a:r>
            <a:endParaRPr lang="fr-BE" sz="2000" i="1" dirty="0" smtClean="0">
              <a:latin typeface="Arial" pitchFamily="34" charset="0"/>
              <a:cs typeface="Arial" pitchFamily="34" charset="0"/>
            </a:endParaRPr>
          </a:p>
          <a:p>
            <a:pPr eaLnBrk="1" hangingPunct="1">
              <a:buNone/>
            </a:pPr>
            <a:endParaRPr lang="fr-BE" sz="2000" dirty="0" smtClean="0">
              <a:latin typeface="Arial" pitchFamily="34" charset="0"/>
              <a:cs typeface="Arial" pitchFamily="34" charset="0"/>
            </a:endParaRPr>
          </a:p>
          <a:p>
            <a:pPr eaLnBrk="1" hangingPunct="1"/>
            <a:endParaRPr lang="fr-BE" sz="2000" dirty="0" smtClean="0">
              <a:latin typeface="Arial" pitchFamily="34" charset="0"/>
              <a:cs typeface="Arial" pitchFamily="34" charset="0"/>
            </a:endParaRPr>
          </a:p>
          <a:p>
            <a:pPr eaLnBrk="1" hangingPunct="1">
              <a:buFont typeface="Arial" pitchFamily="34" charset="0"/>
              <a:buNone/>
            </a:pPr>
            <a:endParaRPr lang="fr-BE" sz="2000" dirty="0" smtClean="0">
              <a:latin typeface="Arial" pitchFamily="34" charset="0"/>
              <a:cs typeface="Arial" pitchFamily="34" charset="0"/>
            </a:endParaRPr>
          </a:p>
          <a:p>
            <a:pPr eaLnBrk="1" hangingPunct="1">
              <a:buFont typeface="Arial" pitchFamily="34" charset="0"/>
              <a:buNone/>
            </a:pPr>
            <a:endParaRPr lang="fr-BE" sz="2000" dirty="0" smtClean="0">
              <a:latin typeface="Arial" pitchFamily="34" charset="0"/>
              <a:cs typeface="Arial" pitchFamily="34" charset="0"/>
            </a:endParaRPr>
          </a:p>
          <a:p>
            <a:pPr eaLnBrk="1" hangingPunct="1">
              <a:buFont typeface="Arial" pitchFamily="34" charset="0"/>
              <a:buNone/>
            </a:pPr>
            <a:endParaRPr lang="fr-BE" sz="2000" dirty="0" smtClean="0">
              <a:latin typeface="Arial" pitchFamily="34" charset="0"/>
              <a:cs typeface="Arial" pitchFamily="34" charset="0"/>
            </a:endParaRPr>
          </a:p>
        </p:txBody>
      </p:sp>
      <p:sp>
        <p:nvSpPr>
          <p:cNvPr id="6147" name="Rectangle 6"/>
          <p:cNvSpPr>
            <a:spLocks/>
          </p:cNvSpPr>
          <p:nvPr/>
        </p:nvSpPr>
        <p:spPr bwMode="auto">
          <a:xfrm>
            <a:off x="84138" y="93663"/>
            <a:ext cx="7993062" cy="587375"/>
          </a:xfrm>
          <a:prstGeom prst="rect">
            <a:avLst/>
          </a:prstGeom>
          <a:noFill/>
          <a:ln w="9525">
            <a:noFill/>
            <a:miter lim="800000"/>
            <a:headEnd/>
            <a:tailEnd/>
          </a:ln>
        </p:spPr>
        <p:txBody>
          <a:bodyPr anchor="ctr"/>
          <a:lstStyle/>
          <a:p>
            <a:pPr>
              <a:defRPr/>
            </a:pPr>
            <a:r>
              <a:rPr lang="en-GB" sz="2400" b="1" dirty="0">
                <a:solidFill>
                  <a:schemeClr val="bg1">
                    <a:lumMod val="65000"/>
                  </a:schemeClr>
                </a:solidFill>
                <a:latin typeface="Arial" charset="0"/>
              </a:rPr>
              <a:t>REDD+ in a UNFCCC/IPCC: Rules of the Game</a:t>
            </a:r>
          </a:p>
        </p:txBody>
      </p:sp>
      <p:pic>
        <p:nvPicPr>
          <p:cNvPr id="19459" name="Picture 6"/>
          <p:cNvPicPr>
            <a:picLocks noChangeAspect="1" noChangeArrowheads="1"/>
          </p:cNvPicPr>
          <p:nvPr/>
        </p:nvPicPr>
        <p:blipFill>
          <a:blip r:embed="rId3" cstate="print">
            <a:lum bright="-10000" contrast="32000"/>
          </a:blip>
          <a:srcRect b="66208"/>
          <a:stretch>
            <a:fillRect/>
          </a:stretch>
        </p:blipFill>
        <p:spPr bwMode="auto">
          <a:xfrm>
            <a:off x="0" y="0"/>
            <a:ext cx="9144000" cy="1214438"/>
          </a:xfrm>
          <a:prstGeom prst="rect">
            <a:avLst/>
          </a:prstGeom>
          <a:noFill/>
          <a:ln w="9525">
            <a:noFill/>
            <a:miter lim="800000"/>
            <a:headEnd/>
            <a:tailEnd/>
          </a:ln>
        </p:spPr>
      </p:pic>
      <p:sp>
        <p:nvSpPr>
          <p:cNvPr id="6" name="TextBox 5"/>
          <p:cNvSpPr txBox="1"/>
          <p:nvPr/>
        </p:nvSpPr>
        <p:spPr>
          <a:xfrm>
            <a:off x="442936" y="4338136"/>
            <a:ext cx="8472464" cy="707886"/>
          </a:xfrm>
          <a:prstGeom prst="rect">
            <a:avLst/>
          </a:prstGeom>
          <a:solidFill>
            <a:schemeClr val="bg1"/>
          </a:solidFill>
        </p:spPr>
        <p:txBody>
          <a:bodyPr wrap="square" rtlCol="0">
            <a:spAutoFit/>
          </a:bodyPr>
          <a:lstStyle/>
          <a:p>
            <a:r>
              <a:rPr lang="en-US" sz="2000" dirty="0" smtClean="0">
                <a:solidFill>
                  <a:srgbClr val="FF0000"/>
                </a:solidFill>
              </a:rPr>
              <a:t>For the moment this article requires even non- Annex I Parties to use the IPCC 2003 LULUCF Guidance.</a:t>
            </a:r>
            <a:endParaRPr lang="en-US" sz="2000" dirty="0">
              <a:solidFill>
                <a:srgbClr val="FF0000"/>
              </a:solidFill>
            </a:endParaRPr>
          </a:p>
        </p:txBody>
      </p:sp>
      <p:sp>
        <p:nvSpPr>
          <p:cNvPr id="7" name="Text Box 5"/>
          <p:cNvSpPr txBox="1">
            <a:spLocks noChangeArrowheads="1"/>
          </p:cNvSpPr>
          <p:nvPr/>
        </p:nvSpPr>
        <p:spPr bwMode="auto">
          <a:xfrm>
            <a:off x="785922" y="214313"/>
            <a:ext cx="7554696" cy="830997"/>
          </a:xfrm>
          <a:prstGeom prst="rect">
            <a:avLst/>
          </a:prstGeom>
          <a:noFill/>
          <a:ln w="9525">
            <a:noFill/>
            <a:miter lim="800000"/>
            <a:headEnd/>
            <a:tailEnd/>
          </a:ln>
        </p:spPr>
        <p:txBody>
          <a:bodyPr wrap="none">
            <a:spAutoFit/>
          </a:bodyPr>
          <a:lstStyle/>
          <a:p>
            <a:pPr algn="ctr" eaLnBrk="0" hangingPunct="0"/>
            <a:r>
              <a:rPr lang="fr-FR" sz="4800" b="1" dirty="0" err="1" smtClean="0">
                <a:solidFill>
                  <a:schemeClr val="bg2"/>
                </a:solidFill>
                <a:latin typeface="Calibri" pitchFamily="34" charset="0"/>
              </a:rPr>
              <a:t>REDD-plus</a:t>
            </a:r>
            <a:r>
              <a:rPr lang="fr-FR" sz="4800" b="1" dirty="0" smtClean="0">
                <a:solidFill>
                  <a:schemeClr val="bg2"/>
                </a:solidFill>
                <a:latin typeface="Calibri" pitchFamily="34" charset="0"/>
              </a:rPr>
              <a:t>:  </a:t>
            </a:r>
            <a:r>
              <a:rPr lang="fr-FR" sz="4800" b="1" dirty="0" err="1" smtClean="0">
                <a:solidFill>
                  <a:schemeClr val="bg2"/>
                </a:solidFill>
                <a:latin typeface="Calibri" pitchFamily="34" charset="0"/>
              </a:rPr>
              <a:t>Decision</a:t>
            </a:r>
            <a:r>
              <a:rPr lang="fr-FR" sz="4800" b="1" dirty="0" smtClean="0">
                <a:solidFill>
                  <a:schemeClr val="bg2"/>
                </a:solidFill>
                <a:latin typeface="Calibri" pitchFamily="34" charset="0"/>
              </a:rPr>
              <a:t> </a:t>
            </a:r>
            <a:r>
              <a:rPr lang="fr-FR" sz="4800" b="1" dirty="0">
                <a:solidFill>
                  <a:schemeClr val="bg2"/>
                </a:solidFill>
                <a:latin typeface="Calibri" pitchFamily="34" charset="0"/>
              </a:rPr>
              <a:t>4/CP.15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0" y="1484314"/>
            <a:ext cx="8927432" cy="4555540"/>
          </a:xfrm>
          <a:solidFill>
            <a:schemeClr val="bg1"/>
          </a:solidFill>
        </p:spPr>
        <p:txBody>
          <a:bodyPr/>
          <a:lstStyle/>
          <a:p>
            <a:pPr algn="just"/>
            <a:r>
              <a:rPr lang="fr-BE" sz="1800" b="1" dirty="0" smtClean="0">
                <a:latin typeface="Arial" pitchFamily="34" charset="0"/>
                <a:cs typeface="Arial" pitchFamily="34" charset="0"/>
              </a:rPr>
              <a:t>Article 1 (d):</a:t>
            </a:r>
            <a:r>
              <a:rPr lang="fr-BE" sz="1800" b="1" i="1" dirty="0" smtClean="0">
                <a:latin typeface="Arial" pitchFamily="34" charset="0"/>
                <a:cs typeface="Arial" pitchFamily="34" charset="0"/>
              </a:rPr>
              <a:t> </a:t>
            </a:r>
          </a:p>
          <a:p>
            <a:pPr algn="just">
              <a:buNone/>
            </a:pPr>
            <a:r>
              <a:rPr lang="fr-BE" sz="1800" dirty="0" smtClean="0">
                <a:latin typeface="Arial" pitchFamily="34" charset="0"/>
                <a:cs typeface="Arial" pitchFamily="34" charset="0"/>
              </a:rPr>
              <a:t>	</a:t>
            </a:r>
            <a:r>
              <a:rPr lang="en-US" sz="1800" dirty="0" smtClean="0">
                <a:latin typeface="Arial" pitchFamily="34" charset="0"/>
                <a:cs typeface="Arial" pitchFamily="34" charset="0"/>
              </a:rPr>
              <a:t>To establish, according to national circumstances and capabilities, robust and transparent national forest monitoring systems and, if appropriate, sub-national systems as part of national monitoring systems that:</a:t>
            </a:r>
          </a:p>
          <a:p>
            <a:pPr algn="just">
              <a:buNone/>
            </a:pPr>
            <a:endParaRPr lang="en-US" sz="1800" dirty="0" smtClean="0">
              <a:latin typeface="Arial" pitchFamily="34" charset="0"/>
              <a:cs typeface="Arial" pitchFamily="34" charset="0"/>
            </a:endParaRPr>
          </a:p>
          <a:p>
            <a:pPr marL="400050" indent="-400050" algn="just">
              <a:buNone/>
            </a:pPr>
            <a:r>
              <a:rPr lang="en-US" sz="1800" dirty="0" smtClean="0">
                <a:latin typeface="Arial" pitchFamily="34" charset="0"/>
                <a:cs typeface="Arial" pitchFamily="34" charset="0"/>
              </a:rPr>
              <a:t>(</a:t>
            </a:r>
            <a:r>
              <a:rPr lang="en-US" sz="1800" dirty="0" err="1" smtClean="0">
                <a:latin typeface="Arial" pitchFamily="34" charset="0"/>
                <a:cs typeface="Arial" pitchFamily="34" charset="0"/>
              </a:rPr>
              <a:t>i</a:t>
            </a:r>
            <a:r>
              <a:rPr lang="en-US" sz="1800" dirty="0" smtClean="0">
                <a:latin typeface="Arial" pitchFamily="34" charset="0"/>
                <a:cs typeface="Arial" pitchFamily="34" charset="0"/>
              </a:rPr>
              <a:t>) Use a </a:t>
            </a:r>
            <a:r>
              <a:rPr lang="en-US" sz="1800" dirty="0" smtClean="0">
                <a:solidFill>
                  <a:srgbClr val="FF0000"/>
                </a:solidFill>
                <a:latin typeface="Arial" pitchFamily="34" charset="0"/>
                <a:cs typeface="Arial" pitchFamily="34" charset="0"/>
              </a:rPr>
              <a:t>combination of remote sensing and ground-based forest carbon inventory approaches for estimating, as appropriate, anthropogenic forest-related greenhouse gas</a:t>
            </a:r>
            <a:r>
              <a:rPr lang="en-US" sz="1800" dirty="0" smtClean="0">
                <a:latin typeface="Arial" pitchFamily="34" charset="0"/>
                <a:cs typeface="Arial" pitchFamily="34" charset="0"/>
              </a:rPr>
              <a:t> emissions by sources and removals by sinks, forest carbon stocks and forest area changes;</a:t>
            </a:r>
          </a:p>
          <a:p>
            <a:pPr marL="400050" indent="-400050" algn="just">
              <a:buNone/>
            </a:pPr>
            <a:endParaRPr lang="en-US" sz="1800" dirty="0" smtClean="0">
              <a:latin typeface="Arial" pitchFamily="34" charset="0"/>
              <a:cs typeface="Arial" pitchFamily="34" charset="0"/>
            </a:endParaRPr>
          </a:p>
          <a:p>
            <a:pPr algn="just">
              <a:buNone/>
            </a:pPr>
            <a:r>
              <a:rPr lang="en-US" sz="1800" dirty="0" smtClean="0">
                <a:latin typeface="Arial" pitchFamily="34" charset="0"/>
                <a:cs typeface="Arial" pitchFamily="34" charset="0"/>
              </a:rPr>
              <a:t>(ii) Provide estimates that are transparent, consistent, as far as possible accurate, and that reduce uncertainties, taking into account national capabilities and capacities;</a:t>
            </a:r>
          </a:p>
          <a:p>
            <a:pPr algn="just">
              <a:buNone/>
            </a:pPr>
            <a:endParaRPr lang="en-US" sz="1800" dirty="0" smtClean="0">
              <a:latin typeface="Arial" pitchFamily="34" charset="0"/>
              <a:cs typeface="Arial" pitchFamily="34" charset="0"/>
            </a:endParaRPr>
          </a:p>
          <a:p>
            <a:pPr algn="just">
              <a:buNone/>
            </a:pPr>
            <a:r>
              <a:rPr lang="en-US" sz="1800" dirty="0" smtClean="0">
                <a:latin typeface="Arial" pitchFamily="34" charset="0"/>
                <a:cs typeface="Arial" pitchFamily="34" charset="0"/>
              </a:rPr>
              <a:t>(iii) </a:t>
            </a:r>
            <a:r>
              <a:rPr lang="en-US" sz="1800" dirty="0" smtClean="0">
                <a:solidFill>
                  <a:srgbClr val="FF0000"/>
                </a:solidFill>
                <a:latin typeface="Arial" pitchFamily="34" charset="0"/>
                <a:cs typeface="Arial" pitchFamily="34" charset="0"/>
              </a:rPr>
              <a:t>Are transparent and their results are available and suitable for review as agreed by the Conference of the Parties</a:t>
            </a:r>
            <a:r>
              <a:rPr lang="en-US" sz="1800" dirty="0" smtClean="0">
                <a:latin typeface="Arial" pitchFamily="34" charset="0"/>
                <a:cs typeface="Arial" pitchFamily="34" charset="0"/>
              </a:rPr>
              <a:t>;</a:t>
            </a:r>
            <a:endParaRPr lang="fr-BE" sz="1800" dirty="0" smtClean="0">
              <a:latin typeface="Arial" pitchFamily="34" charset="0"/>
              <a:cs typeface="Arial" pitchFamily="34" charset="0"/>
            </a:endParaRPr>
          </a:p>
          <a:p>
            <a:pPr algn="just" eaLnBrk="1" hangingPunct="1"/>
            <a:endParaRPr lang="fr-BE" sz="1800" dirty="0" smtClean="0">
              <a:latin typeface="Arial" pitchFamily="34" charset="0"/>
              <a:cs typeface="Arial" pitchFamily="34" charset="0"/>
            </a:endParaRPr>
          </a:p>
          <a:p>
            <a:pPr algn="just" eaLnBrk="1" hangingPunct="1"/>
            <a:endParaRPr lang="fr-BE" sz="1800"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p:txBody>
      </p:sp>
      <p:sp>
        <p:nvSpPr>
          <p:cNvPr id="6147" name="Rectangle 6"/>
          <p:cNvSpPr>
            <a:spLocks/>
          </p:cNvSpPr>
          <p:nvPr/>
        </p:nvSpPr>
        <p:spPr bwMode="auto">
          <a:xfrm>
            <a:off x="84138" y="93663"/>
            <a:ext cx="7993062" cy="587375"/>
          </a:xfrm>
          <a:prstGeom prst="rect">
            <a:avLst/>
          </a:prstGeom>
          <a:noFill/>
          <a:ln w="9525">
            <a:noFill/>
            <a:miter lim="800000"/>
            <a:headEnd/>
            <a:tailEnd/>
          </a:ln>
        </p:spPr>
        <p:txBody>
          <a:bodyPr anchor="ctr"/>
          <a:lstStyle/>
          <a:p>
            <a:pPr>
              <a:defRPr/>
            </a:pPr>
            <a:r>
              <a:rPr lang="en-GB" sz="2400" b="1" dirty="0">
                <a:solidFill>
                  <a:schemeClr val="bg1">
                    <a:lumMod val="65000"/>
                  </a:schemeClr>
                </a:solidFill>
                <a:latin typeface="Arial" charset="0"/>
              </a:rPr>
              <a:t>REDD+ in a UNFCCC/IPCC: Rules of the Game</a:t>
            </a:r>
          </a:p>
        </p:txBody>
      </p:sp>
      <p:pic>
        <p:nvPicPr>
          <p:cNvPr id="20483" name="Picture 6"/>
          <p:cNvPicPr>
            <a:picLocks noChangeAspect="1" noChangeArrowheads="1"/>
          </p:cNvPicPr>
          <p:nvPr/>
        </p:nvPicPr>
        <p:blipFill>
          <a:blip r:embed="rId3" cstate="print">
            <a:lum bright="-10000" contrast="32000"/>
          </a:blip>
          <a:srcRect b="66208"/>
          <a:stretch>
            <a:fillRect/>
          </a:stretch>
        </p:blipFill>
        <p:spPr bwMode="auto">
          <a:xfrm>
            <a:off x="0" y="0"/>
            <a:ext cx="9144000" cy="1214438"/>
          </a:xfrm>
          <a:prstGeom prst="rect">
            <a:avLst/>
          </a:prstGeom>
          <a:noFill/>
          <a:ln w="9525">
            <a:noFill/>
            <a:miter lim="800000"/>
            <a:headEnd/>
            <a:tailEnd/>
          </a:ln>
        </p:spPr>
      </p:pic>
      <p:sp>
        <p:nvSpPr>
          <p:cNvPr id="20484" name="Text Box 5"/>
          <p:cNvSpPr txBox="1">
            <a:spLocks noChangeArrowheads="1"/>
          </p:cNvSpPr>
          <p:nvPr/>
        </p:nvSpPr>
        <p:spPr bwMode="auto">
          <a:xfrm>
            <a:off x="855651" y="214313"/>
            <a:ext cx="7415235" cy="830997"/>
          </a:xfrm>
          <a:prstGeom prst="rect">
            <a:avLst/>
          </a:prstGeom>
          <a:noFill/>
          <a:ln w="9525">
            <a:noFill/>
            <a:miter lim="800000"/>
            <a:headEnd/>
            <a:tailEnd/>
          </a:ln>
        </p:spPr>
        <p:txBody>
          <a:bodyPr wrap="none">
            <a:spAutoFit/>
          </a:bodyPr>
          <a:lstStyle/>
          <a:p>
            <a:pPr algn="ctr" eaLnBrk="0" hangingPunct="0"/>
            <a:r>
              <a:rPr lang="fr-FR" sz="4800" b="1" dirty="0" err="1" smtClean="0">
                <a:solidFill>
                  <a:schemeClr val="bg2"/>
                </a:solidFill>
                <a:latin typeface="Calibri" pitchFamily="34" charset="0"/>
              </a:rPr>
              <a:t>REDD-plus</a:t>
            </a:r>
            <a:r>
              <a:rPr lang="fr-FR" sz="4800" b="1" dirty="0" smtClean="0">
                <a:solidFill>
                  <a:schemeClr val="bg2"/>
                </a:solidFill>
                <a:latin typeface="Calibri" pitchFamily="34" charset="0"/>
              </a:rPr>
              <a:t>: </a:t>
            </a:r>
            <a:r>
              <a:rPr lang="fr-FR" sz="4800" b="1" dirty="0" err="1" smtClean="0">
                <a:solidFill>
                  <a:schemeClr val="bg2"/>
                </a:solidFill>
                <a:latin typeface="Calibri" pitchFamily="34" charset="0"/>
              </a:rPr>
              <a:t>Decision</a:t>
            </a:r>
            <a:r>
              <a:rPr lang="fr-FR" sz="4800" b="1" dirty="0" smtClean="0">
                <a:solidFill>
                  <a:schemeClr val="bg2"/>
                </a:solidFill>
                <a:latin typeface="Calibri" pitchFamily="34" charset="0"/>
              </a:rPr>
              <a:t> </a:t>
            </a:r>
            <a:r>
              <a:rPr lang="fr-FR" sz="4800" b="1" dirty="0">
                <a:solidFill>
                  <a:schemeClr val="bg2"/>
                </a:solidFill>
                <a:latin typeface="Calibri" pitchFamily="34" charset="0"/>
              </a:rPr>
              <a:t>4/CP.15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2"/>
          <p:cNvSpPr>
            <a:spLocks noGrp="1"/>
          </p:cNvSpPr>
          <p:nvPr>
            <p:ph idx="1"/>
          </p:nvPr>
        </p:nvSpPr>
        <p:spPr>
          <a:xfrm>
            <a:off x="0" y="1219619"/>
            <a:ext cx="8939463" cy="4940550"/>
          </a:xfrm>
          <a:solidFill>
            <a:schemeClr val="bg1"/>
          </a:solidFill>
        </p:spPr>
        <p:txBody>
          <a:bodyPr/>
          <a:lstStyle/>
          <a:p>
            <a:pPr algn="ctr" eaLnBrk="1" hangingPunct="1">
              <a:buNone/>
            </a:pPr>
            <a:r>
              <a:rPr lang="en-US" sz="1800" dirty="0" smtClean="0">
                <a:latin typeface="Arial" pitchFamily="34" charset="0"/>
                <a:cs typeface="Arial" pitchFamily="34" charset="0"/>
              </a:rPr>
              <a:t> </a:t>
            </a:r>
            <a:r>
              <a:rPr lang="en-US" sz="2400" b="1" dirty="0" smtClean="0">
                <a:latin typeface="Arial" pitchFamily="34" charset="0"/>
                <a:cs typeface="Arial" pitchFamily="34" charset="0"/>
              </a:rPr>
              <a:t>CANCUN-REDD-plus Decision:</a:t>
            </a:r>
          </a:p>
          <a:p>
            <a:pPr algn="ctr" eaLnBrk="1" hangingPunct="1">
              <a:buNone/>
            </a:pPr>
            <a:r>
              <a:rPr lang="en-US" sz="1800" b="1" dirty="0" smtClean="0">
                <a:latin typeface="Arial" pitchFamily="34" charset="0"/>
                <a:cs typeface="Arial" pitchFamily="34" charset="0"/>
              </a:rPr>
              <a:t>“Outcome of the work of the Ad Hoc Working Group on long-term Cooperative Action under the Convention”</a:t>
            </a:r>
          </a:p>
          <a:p>
            <a:pPr algn="ctr" eaLnBrk="1" hangingPunct="1">
              <a:buNone/>
            </a:pPr>
            <a:endParaRPr lang="en-US" sz="1800" b="1" dirty="0" smtClean="0">
              <a:latin typeface="Arial" pitchFamily="34" charset="0"/>
              <a:cs typeface="Arial" pitchFamily="34" charset="0"/>
            </a:endParaRPr>
          </a:p>
          <a:p>
            <a:pPr algn="just" eaLnBrk="1" hangingPunct="1"/>
            <a:r>
              <a:rPr lang="en-US" sz="2400" b="1" dirty="0" smtClean="0">
                <a:solidFill>
                  <a:srgbClr val="FF0000"/>
                </a:solidFill>
                <a:latin typeface="Arial" pitchFamily="34" charset="0"/>
                <a:cs typeface="Arial" pitchFamily="34" charset="0"/>
              </a:rPr>
              <a:t>C: </a:t>
            </a:r>
            <a:r>
              <a:rPr lang="en-US" sz="1800" b="1" dirty="0" smtClean="0">
                <a:latin typeface="Arial" pitchFamily="34" charset="0"/>
                <a:cs typeface="Arial" pitchFamily="34" charset="0"/>
              </a:rPr>
              <a:t>“Policy approaches and positive incentives on issues relating to reducing emissions from deforestation and forest degradation in developing countries; and the role of conservation, sustainable management of forests and enhancement of forest carbon stocks in developing countries” </a:t>
            </a:r>
          </a:p>
          <a:p>
            <a:pPr algn="just" eaLnBrk="1" hangingPunct="1"/>
            <a:endParaRPr lang="en-US" sz="1800" b="1" dirty="0" smtClean="0">
              <a:latin typeface="Arial" pitchFamily="34" charset="0"/>
              <a:cs typeface="Arial" pitchFamily="34" charset="0"/>
            </a:endParaRPr>
          </a:p>
          <a:p>
            <a:pPr algn="just" eaLnBrk="1" hangingPunct="1"/>
            <a:r>
              <a:rPr lang="en-US" sz="2400" b="1" dirty="0" smtClean="0">
                <a:solidFill>
                  <a:srgbClr val="FF0000"/>
                </a:solidFill>
                <a:latin typeface="Arial" pitchFamily="34" charset="0"/>
                <a:cs typeface="Arial" pitchFamily="34" charset="0"/>
              </a:rPr>
              <a:t>Annex I: </a:t>
            </a:r>
            <a:r>
              <a:rPr lang="en-US" sz="1800" b="1" dirty="0" smtClean="0">
                <a:latin typeface="Arial" pitchFamily="34" charset="0"/>
                <a:cs typeface="Arial" pitchFamily="34" charset="0"/>
              </a:rPr>
              <a:t>“Guidance and safeguards for policy approaches and positive incentives on issues relating to reducing emissions from deforestation and forest degradation in developing countries; and the role of conservation, sustainable management of forests and enhancement of forest carbon stocks in developing countries ”</a:t>
            </a:r>
            <a:endParaRPr lang="fr-BE" sz="1800" b="1"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a:p>
            <a:pPr algn="just" eaLnBrk="1" hangingPunct="1">
              <a:buFont typeface="Arial" pitchFamily="34" charset="0"/>
              <a:buNone/>
            </a:pPr>
            <a:endParaRPr lang="fr-BE" sz="1800" dirty="0" smtClean="0">
              <a:latin typeface="Arial" pitchFamily="34" charset="0"/>
              <a:cs typeface="Arial" pitchFamily="34" charset="0"/>
            </a:endParaRPr>
          </a:p>
        </p:txBody>
      </p:sp>
      <p:sp>
        <p:nvSpPr>
          <p:cNvPr id="6147" name="Rectangle 6"/>
          <p:cNvSpPr>
            <a:spLocks/>
          </p:cNvSpPr>
          <p:nvPr/>
        </p:nvSpPr>
        <p:spPr bwMode="auto">
          <a:xfrm>
            <a:off x="84138" y="93663"/>
            <a:ext cx="7993062" cy="587375"/>
          </a:xfrm>
          <a:prstGeom prst="rect">
            <a:avLst/>
          </a:prstGeom>
          <a:noFill/>
          <a:ln w="9525">
            <a:noFill/>
            <a:miter lim="800000"/>
            <a:headEnd/>
            <a:tailEnd/>
          </a:ln>
        </p:spPr>
        <p:txBody>
          <a:bodyPr anchor="ctr"/>
          <a:lstStyle/>
          <a:p>
            <a:pPr>
              <a:defRPr/>
            </a:pPr>
            <a:r>
              <a:rPr lang="en-GB" sz="2400" b="1" dirty="0">
                <a:solidFill>
                  <a:schemeClr val="bg1">
                    <a:lumMod val="65000"/>
                  </a:schemeClr>
                </a:solidFill>
                <a:latin typeface="Arial" charset="0"/>
              </a:rPr>
              <a:t>REDD+ in a UNFCCC/IPCC: Rules of the Game</a:t>
            </a:r>
          </a:p>
        </p:txBody>
      </p:sp>
      <p:pic>
        <p:nvPicPr>
          <p:cNvPr id="20483" name="Picture 6"/>
          <p:cNvPicPr>
            <a:picLocks noChangeAspect="1" noChangeArrowheads="1"/>
          </p:cNvPicPr>
          <p:nvPr/>
        </p:nvPicPr>
        <p:blipFill>
          <a:blip r:embed="rId3" cstate="print">
            <a:lum bright="-10000" contrast="32000"/>
          </a:blip>
          <a:srcRect b="66208"/>
          <a:stretch>
            <a:fillRect/>
          </a:stretch>
        </p:blipFill>
        <p:spPr bwMode="auto">
          <a:xfrm>
            <a:off x="0" y="0"/>
            <a:ext cx="9144000" cy="1214438"/>
          </a:xfrm>
          <a:prstGeom prst="rect">
            <a:avLst/>
          </a:prstGeom>
          <a:noFill/>
          <a:ln w="9525">
            <a:noFill/>
            <a:miter lim="800000"/>
            <a:headEnd/>
            <a:tailEnd/>
          </a:ln>
        </p:spPr>
      </p:pic>
      <p:sp>
        <p:nvSpPr>
          <p:cNvPr id="20484" name="Text Box 5"/>
          <p:cNvSpPr txBox="1">
            <a:spLocks noChangeArrowheads="1"/>
          </p:cNvSpPr>
          <p:nvPr/>
        </p:nvSpPr>
        <p:spPr bwMode="auto">
          <a:xfrm>
            <a:off x="536398" y="214313"/>
            <a:ext cx="8053743" cy="830997"/>
          </a:xfrm>
          <a:prstGeom prst="rect">
            <a:avLst/>
          </a:prstGeom>
          <a:noFill/>
          <a:ln w="9525">
            <a:noFill/>
            <a:miter lim="800000"/>
            <a:headEnd/>
            <a:tailEnd/>
          </a:ln>
        </p:spPr>
        <p:txBody>
          <a:bodyPr wrap="none">
            <a:spAutoFit/>
          </a:bodyPr>
          <a:lstStyle/>
          <a:p>
            <a:pPr algn="ctr" eaLnBrk="0" hangingPunct="0"/>
            <a:r>
              <a:rPr lang="fr-FR" sz="4800" b="1" dirty="0" err="1" smtClean="0">
                <a:solidFill>
                  <a:schemeClr val="bg2"/>
                </a:solidFill>
                <a:latin typeface="Calibri" pitchFamily="34" charset="0"/>
              </a:rPr>
              <a:t>REDD-plus</a:t>
            </a:r>
            <a:r>
              <a:rPr lang="fr-FR" sz="4800" b="1" dirty="0" smtClean="0">
                <a:solidFill>
                  <a:schemeClr val="bg2"/>
                </a:solidFill>
                <a:latin typeface="Calibri" pitchFamily="34" charset="0"/>
              </a:rPr>
              <a:t>: </a:t>
            </a:r>
            <a:r>
              <a:rPr lang="fr-FR" sz="4800" b="1" dirty="0" err="1" smtClean="0">
                <a:solidFill>
                  <a:schemeClr val="bg2"/>
                </a:solidFill>
                <a:latin typeface="Calibri" pitchFamily="34" charset="0"/>
              </a:rPr>
              <a:t>Decision</a:t>
            </a:r>
            <a:r>
              <a:rPr lang="fr-FR" sz="4800" b="1" dirty="0" smtClean="0">
                <a:solidFill>
                  <a:schemeClr val="bg2"/>
                </a:solidFill>
                <a:latin typeface="Calibri" pitchFamily="34" charset="0"/>
              </a:rPr>
              <a:t> LCA/CP.16</a:t>
            </a:r>
            <a:endParaRPr lang="fr-FR" sz="4800" b="1" dirty="0">
              <a:solidFill>
                <a:schemeClr val="bg2"/>
              </a:solidFill>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1265</TotalTime>
  <Words>1544</Words>
  <Application>Microsoft Office PowerPoint</Application>
  <PresentationFormat>On-screen Show (4:3)</PresentationFormat>
  <Paragraphs>242</Paragraphs>
  <Slides>25</Slides>
  <Notes>12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Forest Monitoring, MRV systems and multiple ecosystem benefits</vt:lpstr>
      <vt:lpstr>REDD+ in Zambia</vt:lpstr>
      <vt:lpstr>Slide 3</vt:lpstr>
      <vt:lpstr>Objectives...</vt:lpstr>
      <vt:lpstr>Slide 5</vt:lpstr>
      <vt:lpstr>Slide 6</vt:lpstr>
      <vt:lpstr>Slide 7</vt:lpstr>
      <vt:lpstr>Slide 8</vt:lpstr>
      <vt:lpstr>Slide 9</vt:lpstr>
      <vt:lpstr>Slide 10</vt:lpstr>
      <vt:lpstr>Slide 11</vt:lpstr>
      <vt:lpstr>Forest Monitoring: what is it?</vt:lpstr>
      <vt:lpstr>MRV?</vt:lpstr>
      <vt:lpstr>Slide 14</vt:lpstr>
      <vt:lpstr>Slide 15</vt:lpstr>
      <vt:lpstr>Slide 16</vt:lpstr>
      <vt:lpstr>Monitoring and MRV in Phases</vt:lpstr>
      <vt:lpstr>The REDD+ Phases</vt:lpstr>
      <vt:lpstr>Slide 19</vt:lpstr>
      <vt:lpstr>How?</vt:lpstr>
      <vt:lpstr>The Zambian forest monitoring system will…</vt:lpstr>
      <vt:lpstr>What could it look like?</vt:lpstr>
      <vt:lpstr>What if…  …we have no system?</vt:lpstr>
      <vt:lpstr>And if there is no REDD+?</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Isabelle</dc:creator>
  <cp:lastModifiedBy>Jonckheere</cp:lastModifiedBy>
  <cp:revision>176</cp:revision>
  <dcterms:created xsi:type="dcterms:W3CDTF">2009-05-15T09:37:26Z</dcterms:created>
  <dcterms:modified xsi:type="dcterms:W3CDTF">2011-06-28T07:27:09Z</dcterms:modified>
</cp:coreProperties>
</file>