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26"/>
  </p:notesMasterIdLst>
  <p:handoutMasterIdLst>
    <p:handoutMasterId r:id="rId27"/>
  </p:handoutMasterIdLst>
  <p:sldIdLst>
    <p:sldId id="256" r:id="rId2"/>
    <p:sldId id="319" r:id="rId3"/>
    <p:sldId id="320" r:id="rId4"/>
    <p:sldId id="306" r:id="rId5"/>
    <p:sldId id="322" r:id="rId6"/>
    <p:sldId id="323" r:id="rId7"/>
    <p:sldId id="325" r:id="rId8"/>
    <p:sldId id="324" r:id="rId9"/>
    <p:sldId id="326" r:id="rId10"/>
    <p:sldId id="321" r:id="rId11"/>
    <p:sldId id="307" r:id="rId12"/>
    <p:sldId id="308" r:id="rId13"/>
    <p:sldId id="327" r:id="rId14"/>
    <p:sldId id="32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F7FAF4"/>
    <a:srgbClr val="DCE8D0"/>
    <a:srgbClr val="F9FBF7"/>
    <a:srgbClr val="F2F7EF"/>
    <a:srgbClr val="EEF5EB"/>
    <a:srgbClr val="ECF2F4"/>
    <a:srgbClr val="F7F8F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61" autoAdjust="0"/>
  </p:normalViewPr>
  <p:slideViewPr>
    <p:cSldViewPr>
      <p:cViewPr varScale="1">
        <p:scale>
          <a:sx n="74" d="100"/>
          <a:sy n="74" d="100"/>
        </p:scale>
        <p:origin x="-4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fld id="{1674A1FE-56F6-4C43-A77A-8BA1A5132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fld id="{4F4ECF60-4F54-4FBC-8226-5E8E725D90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E84B70-054E-4F9B-B008-A8AC7158AA62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FSSP Forest Sector Support Partnership. Thank the FSSP for providing us with the opportunity to present the UN-REDD Programme and the initial ideas for support ot Viet Nam on REDD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10B00-08E5-4E6A-A2C4-6741572D2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65BE4-4E80-4900-AEC7-8FE815F197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7000" y="228600"/>
            <a:ext cx="205740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019800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44658-49F2-42A5-B427-CC6AC7486A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4572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287A3-1F71-4E1B-A9A9-61F82906BF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BF0C7-C1EA-4616-B4BF-5C3C7976C84C}" type="datetimeFigureOut">
              <a:rPr lang="en-US"/>
              <a:pPr>
                <a:defRPr/>
              </a:pPr>
              <a:t>2/3/2010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D3F88-FE89-4186-AD5C-CEA950377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0379A-1A0F-4100-8AB1-E3330B041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04385-34CC-45A0-8349-5A6E4E5A15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E7CE0-4065-42D4-9C58-3F70DA769A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76E86-4408-4AE4-922A-C54326A636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86437-487B-4F51-8F93-8A2D844AAF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84FBD-8DAC-423F-8856-5E606E1158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D01A0-C29E-4D7F-A1B7-D903CEAFA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A9757-7FB8-41E0-AAE1-0BE0B4651B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600"/>
            <a:ext cx="457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D5EDF6D4-11B9-43AB-A606-DAD10A90DB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Picture 4" descr="FAO logo 20mm RGB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2232025" y="6169025"/>
            <a:ext cx="49371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5" descr="undp_logo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4060825" y="6116638"/>
            <a:ext cx="414338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6" descr="unep logo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5564188" y="6092825"/>
            <a:ext cx="760412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4" descr="FAO logo 20mm RG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2025" y="5638800"/>
            <a:ext cx="788988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5" descr="undp_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0825" y="5486400"/>
            <a:ext cx="6635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6" descr="unep 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4188" y="5486400"/>
            <a:ext cx="121761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/>
          </p:cNvSpPr>
          <p:nvPr/>
        </p:nvSpPr>
        <p:spPr bwMode="auto">
          <a:xfrm>
            <a:off x="685800" y="2130425"/>
            <a:ext cx="777240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DESIGN OF REDD</a:t>
            </a:r>
            <a:r>
              <a:rPr kumimoji="0" lang="en-US" sz="36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+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-COMPLIANT BENEFIT DISTRIBUTION SYSTEM FOR VIET NAM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3"/>
          <p:cNvSpPr>
            <a:spLocks noGrp="1"/>
          </p:cNvSpPr>
          <p:nvPr>
            <p:ph type="subTitle" idx="1"/>
          </p:nvPr>
        </p:nvSpPr>
        <p:spPr>
          <a:xfrm>
            <a:off x="1295400" y="4114800"/>
            <a:ext cx="6400800" cy="609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Feb. 2, 2010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75438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KEY CONCLUSIONS </a:t>
            </a:r>
          </a:p>
        </p:txBody>
      </p:sp>
      <p:sp>
        <p:nvSpPr>
          <p:cNvPr id="3075" name="Rectangle 3"/>
          <p:cNvSpPr>
            <a:spLocks noGrp="1"/>
          </p:cNvSpPr>
          <p:nvPr>
            <p:ph type="body" idx="1"/>
          </p:nvPr>
        </p:nvSpPr>
        <p:spPr>
          <a:xfrm>
            <a:off x="914400" y="1828800"/>
            <a:ext cx="7162800" cy="2438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+mj-lt"/>
              <a:buAutoNum type="arabicPeriod" startAt="2"/>
            </a:pPr>
            <a:r>
              <a:rPr lang="en-US" dirty="0" smtClean="0"/>
              <a:t>PES and REDD have similarities but there are major differences; REDD cannot be managed in same way as PES.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Group 2"/>
          <p:cNvGraphicFramePr>
            <a:graphicFrameLocks noGrp="1"/>
          </p:cNvGraphicFramePr>
          <p:nvPr>
            <p:ph/>
          </p:nvPr>
        </p:nvGraphicFramePr>
        <p:xfrm>
          <a:off x="457200" y="274638"/>
          <a:ext cx="8229600" cy="5881371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REDD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Local buyers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Global buyers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Prices set by local studies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Prices set by global market (or fund)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Weak performance-based conditionality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Strong performance-based conditionality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Monitoring procedures determined by local buyers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Monitoring procedures determined by international agreement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PES funds can be co-mingled (e.g., water and ecotourism)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PES funds cannot be co-mingled except with considerable safeguards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6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Buyers (e.g., dam operators, water utilities) can be legislated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Buyers must be attracted and retained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7239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KEY CONCLUSIONS</a:t>
            </a:r>
          </a:p>
        </p:txBody>
      </p:sp>
      <p:sp>
        <p:nvSpPr>
          <p:cNvPr id="51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+mj-lt"/>
              <a:buAutoNum type="arabicPeriod" startAt="3"/>
            </a:pPr>
            <a:r>
              <a:rPr lang="en-US" sz="2800" dirty="0" smtClean="0"/>
              <a:t>Given strong performance link, four criteria will guide </a:t>
            </a:r>
            <a:r>
              <a:rPr lang="en-US" sz="2800" dirty="0" err="1" smtClean="0"/>
              <a:t>GoV</a:t>
            </a:r>
            <a:r>
              <a:rPr lang="en-US" sz="2800" dirty="0" smtClean="0"/>
              <a:t> response:</a:t>
            </a:r>
          </a:p>
          <a:p>
            <a:pPr marL="990600" lvl="1" indent="-533400" eaLnBrk="1" hangingPunct="1">
              <a:buFont typeface="+mj-lt"/>
              <a:buAutoNum type="romanLcPeriod"/>
            </a:pPr>
            <a:r>
              <a:rPr lang="en-US" sz="2400" b="1" dirty="0" smtClean="0"/>
              <a:t>Performance</a:t>
            </a:r>
            <a:r>
              <a:rPr lang="en-US" sz="2400" dirty="0" smtClean="0"/>
              <a:t>: REDD funds are specific and must be managed accordingly.</a:t>
            </a:r>
          </a:p>
          <a:p>
            <a:pPr marL="990600" lvl="1" indent="-533400" eaLnBrk="1" hangingPunct="1">
              <a:buFont typeface="+mj-lt"/>
              <a:buAutoNum type="romanLcPeriod"/>
            </a:pPr>
            <a:r>
              <a:rPr lang="en-US" sz="2400" b="1" dirty="0" err="1" smtClean="0"/>
              <a:t>Additionality</a:t>
            </a:r>
            <a:r>
              <a:rPr lang="en-US" sz="2400" dirty="0" smtClean="0"/>
              <a:t>: payments only made for activities that would not otherwise have occurred.</a:t>
            </a:r>
          </a:p>
          <a:p>
            <a:pPr marL="990600" lvl="1" indent="-533400" eaLnBrk="1" hangingPunct="1">
              <a:buFont typeface="+mj-lt"/>
              <a:buAutoNum type="romanLcPeriod"/>
            </a:pPr>
            <a:r>
              <a:rPr lang="en-US" sz="2400" b="1" dirty="0" smtClean="0"/>
              <a:t>Equity</a:t>
            </a:r>
            <a:r>
              <a:rPr lang="en-US" sz="2400" dirty="0" smtClean="0"/>
              <a:t>: the way social and political considerations are matched to performance will be influenced by international expectations.</a:t>
            </a:r>
          </a:p>
          <a:p>
            <a:pPr marL="990600" lvl="1" indent="-533400" eaLnBrk="1" hangingPunct="1">
              <a:buFont typeface="+mj-lt"/>
              <a:buAutoNum type="romanLcPeriod"/>
            </a:pPr>
            <a:r>
              <a:rPr lang="en-US" sz="2400" b="1" dirty="0" smtClean="0"/>
              <a:t>Transparency</a:t>
            </a:r>
            <a:r>
              <a:rPr lang="en-US" sz="2400" dirty="0" smtClean="0"/>
              <a:t>: independent monitoring needed to ensure transparency and credibility.</a:t>
            </a:r>
          </a:p>
          <a:p>
            <a:pPr marL="609600" indent="-609600" eaLnBrk="1" hangingPunct="1"/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600200" y="381000"/>
            <a:ext cx="5410200" cy="64633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9144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Calibri" pitchFamily="34" charset="0"/>
              <a:buChar char="1"/>
              <a:tabLst/>
            </a:pPr>
            <a:r>
              <a:rPr kumimoji="0" lang="en-US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. National REDD Programme (Strategy) sets overall goals and plans, establishes roles for Provincial and District agencies; monitoring roles, etc., and guidelines to be used in determining local benefit distribution </a:t>
            </a:r>
          </a:p>
        </p:txBody>
      </p:sp>
      <p:sp>
        <p:nvSpPr>
          <p:cNvPr id="22531" name="AutoShape 3"/>
          <p:cNvSpPr>
            <a:spLocks noChangeArrowheads="1"/>
          </p:cNvSpPr>
          <p:nvPr/>
        </p:nvSpPr>
        <p:spPr bwMode="auto">
          <a:xfrm>
            <a:off x="3962400" y="2362200"/>
            <a:ext cx="417513" cy="255587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4F81BD"/>
          </a:solidFill>
          <a:ln w="38100">
            <a:solidFill>
              <a:srgbClr val="8DB3E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 b="1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1600200" y="1219200"/>
            <a:ext cx="5410200" cy="46166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2. Local agencies prepare socio-economic development plans that mainstream REDD considerations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1600200" y="1905000"/>
            <a:ext cx="5405437" cy="64633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3. Local Peoples’ Committees determine locally appropriate benefit distribution proposals, following guidance from the National REDD Strategy, and prepared in a participatory manner.  </a:t>
            </a:r>
          </a:p>
        </p:txBody>
      </p:sp>
      <p:sp>
        <p:nvSpPr>
          <p:cNvPr id="22532" name="AutoShape 4"/>
          <p:cNvSpPr>
            <a:spLocks noChangeArrowheads="1"/>
          </p:cNvSpPr>
          <p:nvPr/>
        </p:nvSpPr>
        <p:spPr bwMode="auto">
          <a:xfrm>
            <a:off x="3962400" y="990600"/>
            <a:ext cx="417513" cy="255587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4F81BD"/>
          </a:solidFill>
          <a:ln w="38100">
            <a:solidFill>
              <a:srgbClr val="8DB3E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 b="1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2533" name="AutoShape 5"/>
          <p:cNvSpPr>
            <a:spLocks noChangeArrowheads="1"/>
          </p:cNvSpPr>
          <p:nvPr/>
        </p:nvSpPr>
        <p:spPr bwMode="auto">
          <a:xfrm>
            <a:off x="3962400" y="1676400"/>
            <a:ext cx="417513" cy="255587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4F81BD"/>
          </a:solidFill>
          <a:ln w="38100">
            <a:solidFill>
              <a:srgbClr val="8DB3E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 b="1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1600200" y="4876800"/>
            <a:ext cx="5405437" cy="27699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7. UNFCCC verifies and certifies the number of carbon credits achieved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1600200" y="2667000"/>
            <a:ext cx="5403850" cy="46166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4. Agencies defined in National REDD Programme monitor implementation of REDD actions 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1600200" y="3367088"/>
            <a:ext cx="5426075" cy="46166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5. At periods defined by the UNFCCC, agencies responsible for monitoring emissions undertake monitoring activities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1600200" y="4075113"/>
            <a:ext cx="5405437" cy="64633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6. Viet Nam’s performance report compiled, comparing actual measures emissions with projects emissions under the national REL, submitted to UNFCCC</a:t>
            </a: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1600200" y="5334000"/>
            <a:ext cx="5426075" cy="64633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8. Viet Nam is eligible to receive revenues corresponding with verified carbon credits through an international market mechanism, an international funding mechanism, or both</a:t>
            </a:r>
          </a:p>
        </p:txBody>
      </p:sp>
      <p:sp>
        <p:nvSpPr>
          <p:cNvPr id="22541" name="AutoShape 13"/>
          <p:cNvSpPr>
            <a:spLocks noChangeArrowheads="1"/>
          </p:cNvSpPr>
          <p:nvPr/>
        </p:nvSpPr>
        <p:spPr bwMode="auto">
          <a:xfrm>
            <a:off x="3962400" y="3048000"/>
            <a:ext cx="417513" cy="25558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4F81BD"/>
          </a:solidFill>
          <a:ln w="38100">
            <a:solidFill>
              <a:srgbClr val="8DB3E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 b="1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2542" name="AutoShape 14"/>
          <p:cNvSpPr>
            <a:spLocks noChangeArrowheads="1"/>
          </p:cNvSpPr>
          <p:nvPr/>
        </p:nvSpPr>
        <p:spPr bwMode="auto">
          <a:xfrm>
            <a:off x="4038600" y="3810000"/>
            <a:ext cx="417513" cy="254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4F81BD"/>
          </a:solidFill>
          <a:ln w="38100">
            <a:solidFill>
              <a:srgbClr val="8DB3E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 b="1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2543" name="AutoShape 15"/>
          <p:cNvSpPr>
            <a:spLocks noChangeArrowheads="1"/>
          </p:cNvSpPr>
          <p:nvPr/>
        </p:nvSpPr>
        <p:spPr bwMode="auto">
          <a:xfrm>
            <a:off x="4038600" y="4572000"/>
            <a:ext cx="417513" cy="25558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4F81BD"/>
          </a:solidFill>
          <a:ln w="38100">
            <a:solidFill>
              <a:srgbClr val="8DB3E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 b="1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2544" name="AutoShape 16"/>
          <p:cNvSpPr>
            <a:spLocks noChangeArrowheads="1"/>
          </p:cNvSpPr>
          <p:nvPr/>
        </p:nvSpPr>
        <p:spPr bwMode="auto">
          <a:xfrm>
            <a:off x="4038600" y="5105400"/>
            <a:ext cx="417513" cy="25558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4F81BD"/>
          </a:solidFill>
          <a:ln w="38100">
            <a:solidFill>
              <a:srgbClr val="8DB3E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 b="1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7391400" y="5715000"/>
            <a:ext cx="1516062" cy="533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Planning and Implementation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46" name="AutoShape 18"/>
          <p:cNvSpPr>
            <a:spLocks noChangeArrowheads="1"/>
          </p:cNvSpPr>
          <p:nvPr/>
        </p:nvSpPr>
        <p:spPr bwMode="auto">
          <a:xfrm rot="10800000">
            <a:off x="8229600" y="4191000"/>
            <a:ext cx="561975" cy="1138238"/>
          </a:xfrm>
          <a:prstGeom prst="downArrow">
            <a:avLst>
              <a:gd name="adj1" fmla="val 50000"/>
              <a:gd name="adj2" fmla="val 50636"/>
            </a:avLst>
          </a:prstGeom>
          <a:solidFill>
            <a:srgbClr val="76923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25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25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25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25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25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225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225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225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  <p:bldP spid="22534" grpId="0" animBg="1"/>
      <p:bldP spid="22535" grpId="0" animBg="1"/>
      <p:bldP spid="22536" grpId="0" animBg="1"/>
      <p:bldP spid="22537" grpId="0" animBg="1"/>
      <p:bldP spid="22538" grpId="0" animBg="1"/>
      <p:bldP spid="22539" grpId="0" animBg="1"/>
      <p:bldP spid="225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918075" y="2784475"/>
            <a:ext cx="695325" cy="2968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cs typeface="Aharoni" pitchFamily="2" charset="-79"/>
              </a:rPr>
              <a:t>Option 2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051050" y="2784475"/>
            <a:ext cx="695325" cy="2968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cs typeface="Aharoni" pitchFamily="2" charset="-79"/>
              </a:rPr>
              <a:t>Option 1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371600" y="228600"/>
            <a:ext cx="5311775" cy="64633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cs typeface="Aharoni" pitchFamily="2" charset="-79"/>
              </a:rPr>
              <a:t>9. Viet Nam receives revenues into a National REDD Fund (stand alone fund, or sub-fund of an existing fund), overseen by a broad-based, multi-stakeholder governing body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371600" y="990600"/>
            <a:ext cx="5313362" cy="46166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cs typeface="Aharoni" pitchFamily="2" charset="-79"/>
              </a:rPr>
              <a:t>10. Staff of National REDD Fund calculate provincial shares of the total revenues based on provincial performance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1390650" y="1608137"/>
            <a:ext cx="5318125" cy="64633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cs typeface="Aharoni" pitchFamily="2" charset="-79"/>
              </a:rPr>
              <a:t>11. Staff of the National REDD Fund calculate implementations, transaction costs, and  opportunity costs incurred by the central government and subtract these amounts from the gross revenues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1381125" y="2325687"/>
            <a:ext cx="5322888" cy="64633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cs typeface="Aharoni" pitchFamily="2" charset="-79"/>
              </a:rPr>
              <a:t>12. Net revenues are distributed to Provincial REDD Funds (mirrored on the National Fund, and also with participatory governance structures), according to R</a:t>
            </a:r>
            <a:r>
              <a:rPr kumimoji="0" lang="en-US" sz="12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cs typeface="Aharoni" pitchFamily="2" charset="-79"/>
              </a:rPr>
              <a:t>P</a:t>
            </a: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cs typeface="Aharoni" pitchFamily="2" charset="-79"/>
              </a:rPr>
              <a:t> coefficients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609600" y="3048000"/>
            <a:ext cx="2971800" cy="64633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cs typeface="Aharoni" pitchFamily="2" charset="-79"/>
              </a:rPr>
              <a:t>13a. Provincial REDD Fund staff repeat steps 10-12 to determine distribution of net REDD revenues to District Funds 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4495800" y="3048000"/>
            <a:ext cx="2767013" cy="64633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9144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cs typeface="Aharoni" pitchFamily="2" charset="-79"/>
              </a:rPr>
              <a:t>13b. Provincial REDD Fund staff are responsible for disbursement to ultimate beneficiaries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1458913" y="3906836"/>
            <a:ext cx="5240337" cy="5889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cs typeface="Aharoni" pitchFamily="2" charset="-79"/>
              </a:rPr>
              <a:t>14. Provincial/District Fund staff (depending on Option 1 or 2) determine net revenues to be distributed to ultimate beneficiaries, and deliver payments or other benefits</a:t>
            </a: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1468438" y="4643437"/>
            <a:ext cx="5240337" cy="27699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cs typeface="Aharoni" pitchFamily="2" charset="-79"/>
              </a:rPr>
              <a:t>15. Agencies monitor disbursement activities</a:t>
            </a: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1468438" y="5181600"/>
            <a:ext cx="5210175" cy="64633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cs typeface="Aharoni" pitchFamily="2" charset="-79"/>
              </a:rPr>
              <a:t>16. Agencies responsible for providing recourse in the event of disputes undertake actions to ensure that all beneficiaries are able to register a complaint if desired</a:t>
            </a: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1458913" y="5889625"/>
            <a:ext cx="5208587" cy="438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cs typeface="Aharoni" pitchFamily="2" charset="-79"/>
              </a:rPr>
              <a:t>18. Staff of the National REDD Fund initiate independent external auditing of National, Provincial, and (if relevant) District REDD Funds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3566" name="AutoShape 14"/>
          <p:cNvSpPr>
            <a:spLocks noChangeArrowheads="1"/>
          </p:cNvSpPr>
          <p:nvPr/>
        </p:nvSpPr>
        <p:spPr bwMode="auto">
          <a:xfrm>
            <a:off x="3851275" y="687387"/>
            <a:ext cx="419100" cy="254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4F81BD"/>
          </a:solidFill>
          <a:ln w="38100">
            <a:solidFill>
              <a:srgbClr val="8DB3E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 b="1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3567" name="AutoShape 15"/>
          <p:cNvSpPr>
            <a:spLocks noChangeArrowheads="1"/>
          </p:cNvSpPr>
          <p:nvPr/>
        </p:nvSpPr>
        <p:spPr bwMode="auto">
          <a:xfrm>
            <a:off x="3851275" y="1346200"/>
            <a:ext cx="419100" cy="255587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4F81BD"/>
          </a:solidFill>
          <a:ln w="38100">
            <a:solidFill>
              <a:srgbClr val="8DB3E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 b="1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3568" name="AutoShape 16"/>
          <p:cNvSpPr>
            <a:spLocks noChangeArrowheads="1"/>
          </p:cNvSpPr>
          <p:nvPr/>
        </p:nvSpPr>
        <p:spPr bwMode="auto">
          <a:xfrm>
            <a:off x="3857625" y="2065337"/>
            <a:ext cx="417513" cy="25558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4F81BD"/>
          </a:solidFill>
          <a:ln w="38100">
            <a:solidFill>
              <a:srgbClr val="8DB3E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 b="1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3569" name="AutoShape 17"/>
          <p:cNvSpPr>
            <a:spLocks noChangeArrowheads="1"/>
          </p:cNvSpPr>
          <p:nvPr/>
        </p:nvSpPr>
        <p:spPr bwMode="auto">
          <a:xfrm rot="1019902">
            <a:off x="2851150" y="2767012"/>
            <a:ext cx="298450" cy="29686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4F81BD"/>
          </a:solidFill>
          <a:ln w="38100">
            <a:solidFill>
              <a:srgbClr val="8DB3E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 b="1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3570" name="AutoShape 18"/>
          <p:cNvSpPr>
            <a:spLocks noChangeArrowheads="1"/>
          </p:cNvSpPr>
          <p:nvPr/>
        </p:nvSpPr>
        <p:spPr bwMode="auto">
          <a:xfrm rot="-1001502">
            <a:off x="4425950" y="2771775"/>
            <a:ext cx="333375" cy="2968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4F81BD"/>
          </a:solidFill>
          <a:ln w="38100">
            <a:solidFill>
              <a:srgbClr val="8DB3E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 b="1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3571" name="AutoShape 19"/>
          <p:cNvSpPr>
            <a:spLocks noChangeArrowheads="1"/>
          </p:cNvSpPr>
          <p:nvPr/>
        </p:nvSpPr>
        <p:spPr bwMode="auto">
          <a:xfrm rot="-937504">
            <a:off x="2822575" y="3652837"/>
            <a:ext cx="298450" cy="254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4F81BD"/>
          </a:solidFill>
          <a:ln w="38100">
            <a:solidFill>
              <a:srgbClr val="8DB3E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 b="1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3572" name="AutoShape 20"/>
          <p:cNvSpPr>
            <a:spLocks noChangeArrowheads="1"/>
          </p:cNvSpPr>
          <p:nvPr/>
        </p:nvSpPr>
        <p:spPr bwMode="auto">
          <a:xfrm rot="744655">
            <a:off x="4358796" y="3617848"/>
            <a:ext cx="339214" cy="282462"/>
          </a:xfrm>
          <a:prstGeom prst="downArrow">
            <a:avLst>
              <a:gd name="adj1" fmla="val 50000"/>
              <a:gd name="adj2" fmla="val 25318"/>
            </a:avLst>
          </a:prstGeom>
          <a:solidFill>
            <a:srgbClr val="4F81BD"/>
          </a:solidFill>
          <a:ln w="38100">
            <a:solidFill>
              <a:srgbClr val="8DB3E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 b="1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3573" name="AutoShape 21"/>
          <p:cNvSpPr>
            <a:spLocks noChangeArrowheads="1"/>
          </p:cNvSpPr>
          <p:nvPr/>
        </p:nvSpPr>
        <p:spPr bwMode="auto">
          <a:xfrm>
            <a:off x="3752850" y="4376737"/>
            <a:ext cx="419100" cy="254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4F81BD"/>
          </a:solidFill>
          <a:ln w="38100">
            <a:solidFill>
              <a:srgbClr val="8DB3E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 b="1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3574" name="AutoShape 22"/>
          <p:cNvSpPr>
            <a:spLocks noChangeArrowheads="1"/>
          </p:cNvSpPr>
          <p:nvPr/>
        </p:nvSpPr>
        <p:spPr bwMode="auto">
          <a:xfrm>
            <a:off x="3752850" y="4916487"/>
            <a:ext cx="419100" cy="25558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4F81BD"/>
          </a:solidFill>
          <a:ln w="38100">
            <a:solidFill>
              <a:srgbClr val="8DB3E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 b="1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3575" name="AutoShape 23"/>
          <p:cNvSpPr>
            <a:spLocks noChangeArrowheads="1"/>
          </p:cNvSpPr>
          <p:nvPr/>
        </p:nvSpPr>
        <p:spPr bwMode="auto">
          <a:xfrm>
            <a:off x="3679825" y="5634037"/>
            <a:ext cx="417513" cy="25558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4F81BD"/>
          </a:solidFill>
          <a:ln w="38100">
            <a:solidFill>
              <a:srgbClr val="8DB3E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 b="1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3576" name="AutoShape 24"/>
          <p:cNvSpPr>
            <a:spLocks noChangeArrowheads="1"/>
          </p:cNvSpPr>
          <p:nvPr/>
        </p:nvSpPr>
        <p:spPr bwMode="auto">
          <a:xfrm>
            <a:off x="8229600" y="990600"/>
            <a:ext cx="561975" cy="1138238"/>
          </a:xfrm>
          <a:prstGeom prst="downArrow">
            <a:avLst>
              <a:gd name="adj1" fmla="val 50000"/>
              <a:gd name="adj2" fmla="val 50636"/>
            </a:avLst>
          </a:prstGeom>
          <a:solidFill>
            <a:srgbClr val="76923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7" name="Text Box 25"/>
          <p:cNvSpPr txBox="1">
            <a:spLocks noChangeArrowheads="1"/>
          </p:cNvSpPr>
          <p:nvPr/>
        </p:nvSpPr>
        <p:spPr bwMode="auto">
          <a:xfrm>
            <a:off x="7683500" y="228600"/>
            <a:ext cx="1460500" cy="6048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Benefit Distribution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35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35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35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355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35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2356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235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235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235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2356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nimBg="1"/>
      <p:bldP spid="23556" grpId="0" animBg="1"/>
      <p:bldP spid="23558" grpId="0" animBg="1"/>
      <p:bldP spid="23559" grpId="0" animBg="1"/>
      <p:bldP spid="23560" grpId="0" animBg="1"/>
      <p:bldP spid="23561" grpId="0" animBg="1"/>
      <p:bldP spid="23562" grpId="0" animBg="1"/>
      <p:bldP spid="23563" grpId="0" animBg="1"/>
      <p:bldP spid="23564" grpId="0" animBg="1"/>
      <p:bldP spid="2356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7391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17 POLICY DECISIONS</a:t>
            </a:r>
          </a:p>
        </p:txBody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Design and governance of Fund</a:t>
            </a:r>
          </a:p>
          <a:p>
            <a:pPr eaLnBrk="1" hangingPunct="1"/>
            <a:r>
              <a:rPr lang="en-US" dirty="0" smtClean="0"/>
              <a:t>Eligibility of beneficiaries</a:t>
            </a:r>
          </a:p>
          <a:p>
            <a:pPr eaLnBrk="1" hangingPunct="1"/>
            <a:r>
              <a:rPr lang="en-US" dirty="0" smtClean="0"/>
              <a:t>Multi-level management of revenues</a:t>
            </a:r>
          </a:p>
          <a:p>
            <a:pPr eaLnBrk="1" hangingPunct="1"/>
            <a:r>
              <a:rPr lang="en-US" dirty="0" smtClean="0"/>
              <a:t>Payment structuring and timing</a:t>
            </a:r>
          </a:p>
          <a:p>
            <a:pPr eaLnBrk="1" hangingPunct="1"/>
            <a:r>
              <a:rPr lang="en-US" dirty="0" smtClean="0"/>
              <a:t>Monitoring (4 types)</a:t>
            </a:r>
          </a:p>
          <a:p>
            <a:pPr eaLnBrk="1" hangingPunct="1"/>
            <a:r>
              <a:rPr lang="en-US" dirty="0" smtClean="0"/>
              <a:t>Recourse mechanism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POLICY DECISION #1:</a:t>
            </a:r>
            <a:br>
              <a:rPr lang="en-US" sz="4000" smtClean="0"/>
            </a:br>
            <a:r>
              <a:rPr lang="en-US" sz="4000" smtClean="0"/>
              <a:t>LEGAL FRAMEWORK FOR REDD</a:t>
            </a:r>
          </a:p>
        </p:txBody>
      </p:sp>
      <p:sp>
        <p:nvSpPr>
          <p:cNvPr id="7171" name="Content Placeholder 4"/>
          <p:cNvSpPr>
            <a:spLocks noGrp="1"/>
          </p:cNvSpPr>
          <p:nvPr>
            <p:ph idx="1"/>
          </p:nvPr>
        </p:nvSpPr>
        <p:spPr>
          <a:xfrm>
            <a:off x="457200" y="1998663"/>
            <a:ext cx="8229600" cy="4525962"/>
          </a:xfrm>
        </p:spPr>
        <p:txBody>
          <a:bodyPr/>
          <a:lstStyle/>
          <a:p>
            <a:pPr eaLnBrk="1" hangingPunct="1"/>
            <a:r>
              <a:rPr lang="en-US" u="sng" smtClean="0"/>
              <a:t>Recommendation</a:t>
            </a:r>
            <a:r>
              <a:rPr lang="en-US" smtClean="0"/>
              <a:t>: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 </a:t>
            </a:r>
          </a:p>
          <a:p>
            <a:pPr lvl="1" eaLnBrk="1" hangingPunct="1"/>
            <a:r>
              <a:rPr lang="en-US" smtClean="0"/>
              <a:t>Pilot REDD in a number of provinces for 2-3 years</a:t>
            </a:r>
          </a:p>
          <a:p>
            <a:pPr lvl="1" eaLnBrk="1" hangingPunct="1"/>
            <a:r>
              <a:rPr lang="en-US" smtClean="0"/>
              <a:t>Prepare REDD-specific decree covering rights, and revenue management, etc. and incorporating lessons from pilots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title"/>
          </p:nvPr>
        </p:nvSpPr>
        <p:spPr>
          <a:xfrm>
            <a:off x="457200" y="557213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POLICY DECISION #2:</a:t>
            </a:r>
            <a:br>
              <a:rPr lang="en-US" sz="4000" smtClean="0"/>
            </a:br>
            <a:r>
              <a:rPr lang="en-US" sz="4000" smtClean="0"/>
              <a:t>REVENUE MANAGEMENT</a:t>
            </a:r>
          </a:p>
        </p:txBody>
      </p:sp>
      <p:sp>
        <p:nvSpPr>
          <p:cNvPr id="8195" name="Content Placeholder 4"/>
          <p:cNvSpPr>
            <a:spLocks noGrp="1"/>
          </p:cNvSpPr>
          <p:nvPr>
            <p:ph idx="1"/>
          </p:nvPr>
        </p:nvSpPr>
        <p:spPr>
          <a:xfrm>
            <a:off x="457200" y="1998663"/>
            <a:ext cx="8229600" cy="4525962"/>
          </a:xfrm>
        </p:spPr>
        <p:txBody>
          <a:bodyPr/>
          <a:lstStyle/>
          <a:p>
            <a:pPr eaLnBrk="1" hangingPunct="1"/>
            <a:r>
              <a:rPr lang="en-US" u="sng" smtClean="0"/>
              <a:t>Recommendation</a:t>
            </a:r>
            <a:r>
              <a:rPr lang="en-US" smtClean="0"/>
              <a:t>:</a:t>
            </a:r>
          </a:p>
          <a:p>
            <a:pPr eaLnBrk="1" hangingPunct="1">
              <a:buFont typeface="Arial" charset="0"/>
              <a:buNone/>
            </a:pPr>
            <a:r>
              <a:rPr lang="en-US" u="sng" smtClean="0"/>
              <a:t> </a:t>
            </a:r>
          </a:p>
          <a:p>
            <a:pPr lvl="1" eaLnBrk="1" hangingPunct="1">
              <a:buFont typeface="Arial" charset="0"/>
              <a:buNone/>
            </a:pPr>
            <a:r>
              <a:rPr lang="en-US" b="1" smtClean="0"/>
              <a:t>A) FPDF sub-fund, </a:t>
            </a:r>
            <a:r>
              <a:rPr lang="en-US" smtClean="0"/>
              <a:t>if legal basis can be modified to allow participatory governance</a:t>
            </a:r>
          </a:p>
          <a:p>
            <a:pPr lvl="1" eaLnBrk="1" hangingPunct="1">
              <a:buFont typeface="Arial" charset="0"/>
              <a:buNone/>
            </a:pPr>
            <a:r>
              <a:rPr lang="en-US" b="1" smtClean="0"/>
              <a:t>B) </a:t>
            </a:r>
            <a:r>
              <a:rPr lang="en-US" smtClean="0"/>
              <a:t>If (A) is not possible</a:t>
            </a:r>
            <a:r>
              <a:rPr lang="en-US" b="1" smtClean="0"/>
              <a:t>, a new REDD Fund with participatory governance structures</a:t>
            </a:r>
            <a:endParaRPr lang="en-US" smtClean="0"/>
          </a:p>
          <a:p>
            <a:pPr lvl="1" eaLnBrk="1" hangingPunct="1">
              <a:buFont typeface="Arial" charset="0"/>
              <a:buNone/>
            </a:pPr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title"/>
          </p:nvPr>
        </p:nvSpPr>
        <p:spPr>
          <a:xfrm>
            <a:off x="0" y="620713"/>
            <a:ext cx="9525000" cy="11430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4000" dirty="0" smtClean="0"/>
              <a:t>POLICY DECISION #3:</a:t>
            </a:r>
            <a:br>
              <a:rPr lang="en-US" sz="4000" dirty="0" smtClean="0"/>
            </a:br>
            <a:r>
              <a:rPr lang="en-US" sz="3200" dirty="0" smtClean="0"/>
              <a:t>SUB-NATIONAL REVENUE MANAGEMENT</a:t>
            </a:r>
          </a:p>
        </p:txBody>
      </p:sp>
      <p:sp>
        <p:nvSpPr>
          <p:cNvPr id="9219" name="Content Placeholder 4"/>
          <p:cNvSpPr>
            <a:spLocks noGrp="1"/>
          </p:cNvSpPr>
          <p:nvPr>
            <p:ph idx="1"/>
          </p:nvPr>
        </p:nvSpPr>
        <p:spPr>
          <a:xfrm>
            <a:off x="428625" y="1785938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u="sng" dirty="0" smtClean="0"/>
              <a:t>Recommendation</a:t>
            </a:r>
            <a:r>
              <a:rPr lang="en-US" dirty="0" smtClean="0"/>
              <a:t>: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dirty="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In pilots, use only national and provincial levels for revenue disbursement (provinces responsible for disbursement to beneficiaries)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Build capacity to eventually allow district level disbursement too (districts responsible for disbursement to beneficiaries)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POLICY DECISION #4:</a:t>
            </a:r>
            <a:br>
              <a:rPr lang="en-US" sz="4000" smtClean="0"/>
            </a:br>
            <a:r>
              <a:rPr lang="en-US" sz="4000" smtClean="0"/>
              <a:t>REDD MONITORING</a:t>
            </a:r>
          </a:p>
        </p:txBody>
      </p:sp>
      <p:sp>
        <p:nvSpPr>
          <p:cNvPr id="10243" name="Content Placeholder 4"/>
          <p:cNvSpPr>
            <a:spLocks noGrp="1"/>
          </p:cNvSpPr>
          <p:nvPr>
            <p:ph idx="1"/>
          </p:nvPr>
        </p:nvSpPr>
        <p:spPr>
          <a:xfrm>
            <a:off x="457200" y="1998663"/>
            <a:ext cx="8229600" cy="4525962"/>
          </a:xfrm>
        </p:spPr>
        <p:txBody>
          <a:bodyPr/>
          <a:lstStyle/>
          <a:p>
            <a:pPr eaLnBrk="1" hangingPunct="1"/>
            <a:r>
              <a:rPr lang="en-US" u="sng" smtClean="0"/>
              <a:t>Recommendation</a:t>
            </a:r>
            <a:r>
              <a:rPr lang="en-US" smtClean="0"/>
              <a:t>: 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lvl="1" eaLnBrk="1" hangingPunct="1"/>
            <a:r>
              <a:rPr lang="en-US" smtClean="0"/>
              <a:t>Four types of monitoring required: build on existing monitoring capacities </a:t>
            </a:r>
          </a:p>
          <a:p>
            <a:pPr lvl="1" eaLnBrk="1" hangingPunct="1"/>
            <a:r>
              <a:rPr lang="en-US" smtClean="0"/>
              <a:t>Pilot national and provincial REDD monitoring bodies with governmental and civil society participation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Team of 7 experts hired through UN-REDD funds </a:t>
            </a:r>
          </a:p>
          <a:p>
            <a:r>
              <a:rPr lang="en-US" sz="2800" dirty="0" smtClean="0"/>
              <a:t>Additional 3 experts hired with GTZ co-financing</a:t>
            </a:r>
          </a:p>
          <a:p>
            <a:r>
              <a:rPr lang="en-US" sz="2800" dirty="0" smtClean="0"/>
              <a:t>IUCN contracted to manage process</a:t>
            </a:r>
          </a:p>
          <a:p>
            <a:r>
              <a:rPr lang="en-US" sz="2800" dirty="0" smtClean="0"/>
              <a:t>Total 4 national, 6 international</a:t>
            </a:r>
          </a:p>
          <a:p>
            <a:r>
              <a:rPr lang="en-US" sz="2800" dirty="0" smtClean="0"/>
              <a:t>Sub-teams working on legal issues, governance, payment structuring, monitoring</a:t>
            </a:r>
          </a:p>
          <a:p>
            <a:r>
              <a:rPr lang="en-US" sz="2800" dirty="0" smtClean="0"/>
              <a:t>Work started October, </a:t>
            </a:r>
            <a:r>
              <a:rPr lang="en-US" sz="2800" smtClean="0"/>
              <a:t>finished November; cost: $70k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POLICY DECISION #6:</a:t>
            </a:r>
            <a:br>
              <a:rPr lang="en-US" sz="4000" smtClean="0"/>
            </a:br>
            <a:r>
              <a:rPr lang="en-US" sz="4000" smtClean="0"/>
              <a:t> PAYMENT STRUCTURING</a:t>
            </a:r>
          </a:p>
        </p:txBody>
      </p:sp>
      <p:sp>
        <p:nvSpPr>
          <p:cNvPr id="11267" name="Content Placeholder 4"/>
          <p:cNvSpPr>
            <a:spLocks noGrp="1"/>
          </p:cNvSpPr>
          <p:nvPr>
            <p:ph idx="1"/>
          </p:nvPr>
        </p:nvSpPr>
        <p:spPr>
          <a:xfrm>
            <a:off x="457200" y="1998663"/>
            <a:ext cx="8229600" cy="4525962"/>
          </a:xfrm>
        </p:spPr>
        <p:txBody>
          <a:bodyPr/>
          <a:lstStyle/>
          <a:p>
            <a:pPr eaLnBrk="1" hangingPunct="1"/>
            <a:r>
              <a:rPr lang="en-US" u="sng" smtClean="0"/>
              <a:t>Recommendation</a:t>
            </a:r>
            <a:r>
              <a:rPr lang="en-US" smtClean="0"/>
              <a:t>: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 </a:t>
            </a:r>
          </a:p>
          <a:p>
            <a:pPr lvl="1" eaLnBrk="1" hangingPunct="1"/>
            <a:r>
              <a:rPr lang="en-US" smtClean="0"/>
              <a:t>Devolve decision making to local authorities, but with strong checks and balances</a:t>
            </a:r>
          </a:p>
          <a:p>
            <a:pPr lvl="1" eaLnBrk="1" hangingPunct="1"/>
            <a:r>
              <a:rPr lang="en-US" smtClean="0"/>
              <a:t>Design “R-coefficients” to account for local circumstances  during piloting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>
          <a:xfrm>
            <a:off x="0" y="714375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POLICY DECISION #7:</a:t>
            </a:r>
            <a:br>
              <a:rPr lang="en-US" sz="4000" smtClean="0"/>
            </a:br>
            <a:r>
              <a:rPr lang="en-US" sz="4000" smtClean="0"/>
              <a:t>FOREST OWNERS ELIGIBLE TO RECEIVE REDD+ BENEFITS</a:t>
            </a:r>
          </a:p>
        </p:txBody>
      </p:sp>
      <p:sp>
        <p:nvSpPr>
          <p:cNvPr id="12291" name="Content Placeholder 4"/>
          <p:cNvSpPr>
            <a:spLocks noGrp="1"/>
          </p:cNvSpPr>
          <p:nvPr>
            <p:ph idx="1"/>
          </p:nvPr>
        </p:nvSpPr>
        <p:spPr>
          <a:xfrm>
            <a:off x="428625" y="2332038"/>
            <a:ext cx="8229600" cy="4311650"/>
          </a:xfrm>
        </p:spPr>
        <p:txBody>
          <a:bodyPr/>
          <a:lstStyle/>
          <a:p>
            <a:pPr eaLnBrk="1" hangingPunct="1"/>
            <a:r>
              <a:rPr lang="en-US" u="sng" smtClean="0"/>
              <a:t>Recommendation</a:t>
            </a:r>
            <a:r>
              <a:rPr lang="en-US" smtClean="0"/>
              <a:t>:</a:t>
            </a:r>
            <a:r>
              <a:rPr lang="en-US" sz="2800" b="1" smtClean="0"/>
              <a:t> </a:t>
            </a:r>
          </a:p>
          <a:p>
            <a:pPr eaLnBrk="1" hangingPunct="1"/>
            <a:endParaRPr lang="en-US" sz="2800" b="1" smtClean="0"/>
          </a:p>
          <a:p>
            <a:pPr lvl="1" eaLnBrk="1" hangingPunct="1"/>
            <a:r>
              <a:rPr lang="en-US" smtClean="0"/>
              <a:t>Review advantages and eligibility of community beneficiaries</a:t>
            </a:r>
          </a:p>
          <a:p>
            <a:pPr lvl="1" eaLnBrk="1" hangingPunct="1"/>
            <a:r>
              <a:rPr lang="en-US" smtClean="0"/>
              <a:t>Establish circumstances for PAMBs to be beneficiaries and legal issues affecting SFEs</a:t>
            </a:r>
          </a:p>
          <a:p>
            <a:pPr eaLnBrk="1" hangingPunct="1"/>
            <a:endParaRPr lang="en-US" sz="4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44462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POLICY DECISION #8:</a:t>
            </a:r>
            <a:br>
              <a:rPr lang="en-US" sz="4000" dirty="0" smtClean="0"/>
            </a:br>
            <a:r>
              <a:rPr lang="en-US" sz="3200" dirty="0" smtClean="0"/>
              <a:t>STRENGTHENED LAW ENFORCEMENT FOR PERFORMANCE-BASED DISTRIBUTION</a:t>
            </a:r>
          </a:p>
        </p:txBody>
      </p:sp>
      <p:sp>
        <p:nvSpPr>
          <p:cNvPr id="13315" name="Content Placeholder 4"/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525963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u="sng" dirty="0" smtClean="0"/>
              <a:t>Recommendation</a:t>
            </a:r>
            <a:r>
              <a:rPr lang="en-US" dirty="0" smtClean="0"/>
              <a:t>: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 </a:t>
            </a:r>
          </a:p>
          <a:p>
            <a:pPr lvl="1" eaLnBrk="1" hangingPunct="1"/>
            <a:r>
              <a:rPr lang="en-US" dirty="0" smtClean="0"/>
              <a:t>Assess experiences with community-based law enforcement and translate into national regulations</a:t>
            </a:r>
          </a:p>
          <a:p>
            <a:pPr lvl="1" eaLnBrk="1" hangingPunct="1"/>
            <a:r>
              <a:rPr lang="en-US" dirty="0" smtClean="0"/>
              <a:t>Make </a:t>
            </a:r>
            <a:r>
              <a:rPr lang="en-US" dirty="0" err="1" smtClean="0"/>
              <a:t>strenghthened</a:t>
            </a:r>
            <a:r>
              <a:rPr lang="en-US" dirty="0" smtClean="0"/>
              <a:t> law enforcement, with a focus on compliance, a key component REDD+ pilots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POLICY DECISION #9:</a:t>
            </a:r>
            <a:br>
              <a:rPr lang="en-US" sz="4000" smtClean="0"/>
            </a:br>
            <a:r>
              <a:rPr lang="en-US" sz="4000" smtClean="0"/>
              <a:t>PARTICIPATORY MONITORING</a:t>
            </a:r>
          </a:p>
        </p:txBody>
      </p:sp>
      <p:sp>
        <p:nvSpPr>
          <p:cNvPr id="14339" name="Content Placeholder 4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525963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u="sng" smtClean="0"/>
              <a:t>Recommendation</a:t>
            </a:r>
            <a:r>
              <a:rPr lang="en-US" b="1" smtClean="0"/>
              <a:t>:</a:t>
            </a:r>
          </a:p>
          <a:p>
            <a:pPr eaLnBrk="1" hangingPunct="1"/>
            <a:endParaRPr lang="en-US" b="1" smtClean="0"/>
          </a:p>
          <a:p>
            <a:pPr lvl="1" eaLnBrk="1" hangingPunct="1"/>
            <a:r>
              <a:rPr lang="en-US" smtClean="0"/>
              <a:t>Commit to participatory monitoring;</a:t>
            </a:r>
          </a:p>
          <a:p>
            <a:pPr lvl="1" eaLnBrk="1" hangingPunct="1"/>
            <a:r>
              <a:rPr lang="en-US" smtClean="0"/>
              <a:t>Identify participatory monitoring methods that have a history of effectiveness, and develop principles to be applied for participatory monitoring related to REDD+</a:t>
            </a:r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title"/>
          </p:nvPr>
        </p:nvSpPr>
        <p:spPr>
          <a:xfrm>
            <a:off x="0" y="90805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POLICY DECISION #10:</a:t>
            </a:r>
            <a:br>
              <a:rPr lang="en-US" sz="4000" smtClean="0"/>
            </a:br>
            <a:r>
              <a:rPr lang="en-US" sz="4000" smtClean="0"/>
              <a:t> DESIGN OF A CREDIBLE RECOURSE MECHANISM</a:t>
            </a:r>
          </a:p>
        </p:txBody>
      </p:sp>
      <p:sp>
        <p:nvSpPr>
          <p:cNvPr id="15363" name="Content Placeholder 4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525962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u="sng" smtClean="0"/>
              <a:t>Recommendation</a:t>
            </a:r>
            <a:r>
              <a:rPr lang="en-US" smtClean="0"/>
              <a:t>:</a:t>
            </a:r>
          </a:p>
          <a:p>
            <a:pPr eaLnBrk="1" hangingPunct="1"/>
            <a:endParaRPr lang="en-US" smtClean="0"/>
          </a:p>
          <a:p>
            <a:pPr lvl="1" eaLnBrk="1" hangingPunct="1"/>
            <a:r>
              <a:rPr lang="en-US" smtClean="0"/>
              <a:t>Commit to establishing an effective recourse mechanism</a:t>
            </a:r>
          </a:p>
          <a:p>
            <a:pPr lvl="1" eaLnBrk="1" hangingPunct="1"/>
            <a:r>
              <a:rPr lang="en-US" smtClean="0"/>
              <a:t>Following CoP15, undertake an analysis of the institutional structure for a participatory recourse mechanism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“Executive Summary” for CoP15</a:t>
            </a:r>
          </a:p>
          <a:p>
            <a:r>
              <a:rPr lang="en-US" dirty="0" smtClean="0"/>
              <a:t>Full report submitted to </a:t>
            </a:r>
            <a:r>
              <a:rPr lang="en-US" dirty="0" err="1" smtClean="0"/>
              <a:t>GoV</a:t>
            </a:r>
            <a:endParaRPr lang="en-US" dirty="0" smtClean="0"/>
          </a:p>
          <a:p>
            <a:r>
              <a:rPr lang="en-US" dirty="0" smtClean="0"/>
              <a:t>Policy review process</a:t>
            </a:r>
          </a:p>
          <a:p>
            <a:endParaRPr lang="en-US" dirty="0" smtClean="0"/>
          </a:p>
          <a:p>
            <a:r>
              <a:rPr lang="en-US" dirty="0" smtClean="0"/>
              <a:t>Spin-off funding for IUCN/RECOFTC to work </a:t>
            </a:r>
            <a:r>
              <a:rPr lang="en-US" smtClean="0"/>
              <a:t>in Cambodia and Laos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75438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KEY CONCLUSIONS </a:t>
            </a:r>
          </a:p>
        </p:txBody>
      </p:sp>
      <p:sp>
        <p:nvSpPr>
          <p:cNvPr id="3075" name="Rectangle 3"/>
          <p:cNvSpPr>
            <a:spLocks noGrp="1"/>
          </p:cNvSpPr>
          <p:nvPr>
            <p:ph type="body" idx="1"/>
          </p:nvPr>
        </p:nvSpPr>
        <p:spPr>
          <a:xfrm>
            <a:off x="914400" y="2057400"/>
            <a:ext cx="7543800" cy="2209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dirty="0" smtClean="0"/>
              <a:t>REDD could generate US$80-100M/year, 3-4 times more than current ODA to forestry sector.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5638800" cy="1143000"/>
          </a:xfrm>
        </p:spPr>
        <p:txBody>
          <a:bodyPr/>
          <a:lstStyle/>
          <a:p>
            <a:r>
              <a:rPr lang="en-US" dirty="0" smtClean="0"/>
              <a:t>Forest cover changes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09600" y="990600"/>
          <a:ext cx="8242300" cy="5240338"/>
        </p:xfrm>
        <a:graphic>
          <a:graphicData uri="http://schemas.openxmlformats.org/presentationml/2006/ole">
            <p:oleObj spid="_x0000_s1026" name="Chart" r:id="rId3" imgW="4419563" imgH="2809951" progId="Excel.Sheet.8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6248400" cy="1143000"/>
          </a:xfrm>
        </p:spPr>
        <p:txBody>
          <a:bodyPr/>
          <a:lstStyle/>
          <a:p>
            <a:r>
              <a:rPr lang="en-US" dirty="0" smtClean="0"/>
              <a:t>Forest transition curve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295400" y="1981200"/>
            <a:ext cx="6400800" cy="3810000"/>
            <a:chOff x="1371600" y="1371600"/>
            <a:chExt cx="6400800" cy="3810000"/>
          </a:xfrm>
        </p:grpSpPr>
        <p:pic>
          <p:nvPicPr>
            <p:cNvPr id="5" name="Picture 4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71600" y="1371600"/>
              <a:ext cx="6400800" cy="381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1524000" y="2819400"/>
              <a:ext cx="12954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895600" y="3733800"/>
              <a:ext cx="9144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114800" y="4343400"/>
              <a:ext cx="12954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791200" y="3962400"/>
              <a:ext cx="12954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rot="5400000" flipH="1" flipV="1">
              <a:off x="228600" y="3276600"/>
              <a:ext cx="3505200" cy="158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1981200" y="5029200"/>
              <a:ext cx="5257800" cy="158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562600" y="2971800"/>
              <a:ext cx="1676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Viet Nam (national)</a:t>
              </a:r>
              <a:endParaRPr lang="en-US" sz="1400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16200000" flipH="1">
              <a:off x="5867400" y="3352800"/>
              <a:ext cx="457200" cy="3048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505200" y="2667000"/>
              <a:ext cx="1676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Central Highlands</a:t>
              </a:r>
              <a:endParaRPr lang="en-US" sz="1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267200" y="3276600"/>
              <a:ext cx="1143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North west</a:t>
              </a:r>
              <a:endParaRPr lang="en-US" sz="1400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rot="5400000">
              <a:off x="3581400" y="2971800"/>
              <a:ext cx="381000" cy="3810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5400000">
              <a:off x="4229100" y="3619500"/>
              <a:ext cx="304800" cy="2286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086600" cy="1143000"/>
          </a:xfrm>
        </p:spPr>
        <p:txBody>
          <a:bodyPr/>
          <a:lstStyle/>
          <a:p>
            <a:r>
              <a:rPr lang="en-US" sz="3600" dirty="0" smtClean="0"/>
              <a:t>Deforestation and Carbon density</a:t>
            </a:r>
            <a:endParaRPr lang="en-US" sz="3600" dirty="0"/>
          </a:p>
        </p:txBody>
      </p:sp>
      <p:pic>
        <p:nvPicPr>
          <p:cNvPr id="4" name="Picture 7" descr="Gibbs2008_Carbon_1km_0toNULL_div100_scale30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9759" y="1295400"/>
            <a:ext cx="2921666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Carbon_province_raster_div100_scale30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1371600"/>
            <a:ext cx="2921666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VCF_TreeChange_2000_2005_province_scale30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71601"/>
            <a:ext cx="3070406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010400" cy="1143000"/>
          </a:xfrm>
        </p:spPr>
        <p:txBody>
          <a:bodyPr/>
          <a:lstStyle/>
          <a:p>
            <a:r>
              <a:rPr lang="en-US" sz="3600" dirty="0" smtClean="0"/>
              <a:t>REDD priority areas, Lam Dong</a:t>
            </a:r>
            <a:endParaRPr lang="en-US" sz="3600" dirty="0"/>
          </a:p>
        </p:txBody>
      </p:sp>
      <p:pic>
        <p:nvPicPr>
          <p:cNvPr id="4" name="Picture 2" descr="REDDpriority_LamDong_carbon_commun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24000"/>
            <a:ext cx="701040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1414</TotalTime>
  <Words>1076</Words>
  <Application>Microsoft Office PowerPoint</Application>
  <PresentationFormat>On-screen Show (4:3)</PresentationFormat>
  <Paragraphs>127</Paragraphs>
  <Slides>24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Default Design</vt:lpstr>
      <vt:lpstr>Chart</vt:lpstr>
      <vt:lpstr>Slide 1</vt:lpstr>
      <vt:lpstr>Process</vt:lpstr>
      <vt:lpstr>Outputs</vt:lpstr>
      <vt:lpstr>KEY CONCLUSIONS </vt:lpstr>
      <vt:lpstr>Forest cover changes</vt:lpstr>
      <vt:lpstr>Forest transition curve</vt:lpstr>
      <vt:lpstr>Slide 7</vt:lpstr>
      <vt:lpstr>Deforestation and Carbon density</vt:lpstr>
      <vt:lpstr>REDD priority areas, Lam Dong</vt:lpstr>
      <vt:lpstr>KEY CONCLUSIONS </vt:lpstr>
      <vt:lpstr>Slide 11</vt:lpstr>
      <vt:lpstr>KEY CONCLUSIONS</vt:lpstr>
      <vt:lpstr>Slide 13</vt:lpstr>
      <vt:lpstr>Slide 14</vt:lpstr>
      <vt:lpstr>17 POLICY DECISIONS</vt:lpstr>
      <vt:lpstr>POLICY DECISION #1: LEGAL FRAMEWORK FOR REDD</vt:lpstr>
      <vt:lpstr>POLICY DECISION #2: REVENUE MANAGEMENT</vt:lpstr>
      <vt:lpstr>POLICY DECISION #3: SUB-NATIONAL REVENUE MANAGEMENT</vt:lpstr>
      <vt:lpstr>POLICY DECISION #4: REDD MONITORING</vt:lpstr>
      <vt:lpstr>POLICY DECISION #6:  PAYMENT STRUCTURING</vt:lpstr>
      <vt:lpstr>POLICY DECISION #7: FOREST OWNERS ELIGIBLE TO RECEIVE REDD+ BENEFITS</vt:lpstr>
      <vt:lpstr>POLICY DECISION #8: STRENGTHENED LAW ENFORCEMENT FOR PERFORMANCE-BASED DISTRIBUTION</vt:lpstr>
      <vt:lpstr>POLICY DECISION #9: PARTICIPATORY MONITORING</vt:lpstr>
      <vt:lpstr>POLICY DECISION #10:  DESIGN OF A CREDIBLE RECOURSE MECHANISM</vt:lpstr>
    </vt:vector>
  </TitlesOfParts>
  <Company>UNEP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UN-REDD Programme</dc:title>
  <dc:creator>Niklas Hagelberg</dc:creator>
  <cp:lastModifiedBy>timothy.boyle</cp:lastModifiedBy>
  <cp:revision>72</cp:revision>
  <dcterms:created xsi:type="dcterms:W3CDTF">2008-11-18T08:43:47Z</dcterms:created>
  <dcterms:modified xsi:type="dcterms:W3CDTF">2010-02-03T14:14:00Z</dcterms:modified>
</cp:coreProperties>
</file>