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59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8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6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3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8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6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7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5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7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8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0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1B1F7-66E7-4067-A7D7-E4C51E15C228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7D3F1-F969-475F-B916-A90BC6DF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0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0061" y="2269863"/>
            <a:ext cx="9144000" cy="1390707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UN-REDD Asia/Pacific KM Action Plan.</a:t>
            </a:r>
            <a:b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E-Knowledge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Platform 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757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The importance of electronically-accessed knowledge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interviews of National REDD+ Focal Points from UN-REDD Partner Countries, nearly half of them commented that their primary source of information on REDD+ comes through the internet</a:t>
            </a:r>
          </a:p>
          <a:p>
            <a:r>
              <a:rPr lang="en-US" dirty="0" smtClean="0"/>
              <a:t>Others also identified the internet as a supplemental source of information</a:t>
            </a:r>
          </a:p>
          <a:p>
            <a:r>
              <a:rPr lang="en-US" dirty="0" smtClean="0"/>
              <a:t>Consequently, the establishment of an E-Knowledge Platform is a key element of the KM Action Plan for A/P in 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329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797" y="384377"/>
            <a:ext cx="10961370" cy="773165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UN-REDD has, or may develop, a number of related </a:t>
            </a:r>
            <a:r>
              <a:rPr lang="en-US" sz="2800" b="1" dirty="0" smtClean="0"/>
              <a:t>E-Knowledge </a:t>
            </a:r>
            <a:r>
              <a:rPr lang="en-US" sz="2800" b="1" dirty="0" smtClean="0"/>
              <a:t>platforms (</a:t>
            </a:r>
            <a:r>
              <a:rPr lang="en-US" sz="2800" b="1" u="sng" dirty="0" smtClean="0"/>
              <a:t>all accessed </a:t>
            </a:r>
            <a:r>
              <a:rPr lang="en-US" sz="2800" b="1" u="sng" dirty="0" smtClean="0"/>
              <a:t>through UN-REDD </a:t>
            </a:r>
            <a:r>
              <a:rPr lang="en-US" sz="2800" b="1" u="sng" dirty="0" smtClean="0"/>
              <a:t>web-site; not the workspace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4494556" y="1491029"/>
            <a:ext cx="2838994" cy="15762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REDD+ </a:t>
            </a:r>
            <a:r>
              <a:rPr lang="en-US" b="1" dirty="0" smtClean="0"/>
              <a:t>Academy</a:t>
            </a:r>
          </a:p>
          <a:p>
            <a:pPr algn="ctr"/>
            <a:r>
              <a:rPr lang="en-US" b="1" dirty="0" smtClean="0"/>
              <a:t>(Under development)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494556" y="3239404"/>
            <a:ext cx="2838994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Asia-Pacific REDD+ </a:t>
            </a:r>
          </a:p>
          <a:p>
            <a:pPr algn="ctr"/>
            <a:r>
              <a:rPr lang="en-US" b="1" dirty="0" smtClean="0"/>
              <a:t>E-Knowledge Platform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(</a:t>
            </a:r>
            <a:r>
              <a:rPr lang="en-US" b="1" dirty="0" smtClean="0">
                <a:solidFill>
                  <a:srgbClr val="FFFF00"/>
                </a:solidFill>
              </a:rPr>
              <a:t>English)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8065" y="3239404"/>
            <a:ext cx="2838994" cy="157625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Africa REDD+ </a:t>
            </a:r>
          </a:p>
          <a:p>
            <a:pPr algn="ctr"/>
            <a:r>
              <a:rPr lang="en-US" b="1" dirty="0" smtClean="0"/>
              <a:t>E-Knowledge </a:t>
            </a:r>
            <a:r>
              <a:rPr lang="en-US" b="1" dirty="0" smtClean="0"/>
              <a:t>Platform (potential) </a:t>
            </a:r>
            <a:endParaRPr lang="en-US" b="1" dirty="0" smtClean="0"/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(</a:t>
            </a:r>
            <a:r>
              <a:rPr lang="en-US" b="1" dirty="0">
                <a:solidFill>
                  <a:srgbClr val="FFFF00"/>
                </a:solidFill>
              </a:rPr>
              <a:t>English </a:t>
            </a:r>
            <a:r>
              <a:rPr lang="en-US" b="1" dirty="0" smtClean="0">
                <a:solidFill>
                  <a:srgbClr val="FFFF00"/>
                </a:solidFill>
              </a:rPr>
              <a:t>&amp; </a:t>
            </a:r>
            <a:r>
              <a:rPr lang="en-US" b="1" dirty="0" err="1" smtClean="0">
                <a:solidFill>
                  <a:srgbClr val="FFFF00"/>
                </a:solidFill>
              </a:rPr>
              <a:t>Français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91048" y="3239404"/>
            <a:ext cx="2838994" cy="15762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LAC REDD+ </a:t>
            </a:r>
          </a:p>
          <a:p>
            <a:pPr algn="ctr"/>
            <a:r>
              <a:rPr lang="en-US" b="1" dirty="0" smtClean="0"/>
              <a:t>E-Knowledge </a:t>
            </a:r>
            <a:r>
              <a:rPr lang="en-US" b="1" dirty="0" smtClean="0"/>
              <a:t>Platform (potential)</a:t>
            </a:r>
          </a:p>
          <a:p>
            <a:pPr algn="ctr"/>
            <a:r>
              <a:rPr lang="en-US" b="1" dirty="0" smtClean="0"/>
              <a:t> </a:t>
            </a:r>
            <a:r>
              <a:rPr lang="en-US" b="1" dirty="0" smtClean="0">
                <a:solidFill>
                  <a:srgbClr val="FFFF00"/>
                </a:solidFill>
              </a:rPr>
              <a:t>(</a:t>
            </a:r>
            <a:r>
              <a:rPr lang="en-US" b="1" dirty="0" err="1" smtClean="0">
                <a:solidFill>
                  <a:srgbClr val="FFFF00"/>
                </a:solidFill>
              </a:rPr>
              <a:t>Español</a:t>
            </a:r>
            <a:r>
              <a:rPr lang="en-US" b="1" dirty="0" smtClean="0">
                <a:solidFill>
                  <a:srgbClr val="FFFF00"/>
                </a:solidFill>
              </a:rPr>
              <a:t>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94556" y="4987779"/>
            <a:ext cx="2838994" cy="157625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(Possibly) Others, to be determined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4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070" y="545741"/>
            <a:ext cx="10961370" cy="520021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Looking inside some of these platforms …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5779639" y="1226373"/>
            <a:ext cx="4257247" cy="1919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REDD+ Academy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5761584" y="3468558"/>
            <a:ext cx="4266650" cy="180331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Asia-Pacific REDD+ </a:t>
            </a:r>
          </a:p>
          <a:p>
            <a:pPr algn="ctr"/>
            <a:r>
              <a:rPr lang="en-US" b="1" dirty="0" smtClean="0"/>
              <a:t>E-Knowledge Platform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(</a:t>
            </a:r>
            <a:r>
              <a:rPr lang="en-US" b="1" dirty="0" smtClean="0">
                <a:solidFill>
                  <a:srgbClr val="FFFF00"/>
                </a:solidFill>
              </a:rPr>
              <a:t>English)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27063" y="1432078"/>
            <a:ext cx="1140310" cy="64545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188427" y="1616307"/>
            <a:ext cx="817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Module 1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28737" y="1432078"/>
            <a:ext cx="1140310" cy="64545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490101" y="1616307"/>
            <a:ext cx="817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Module 2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30411" y="1432078"/>
            <a:ext cx="1140310" cy="64545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8791775" y="1616307"/>
            <a:ext cx="817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Etc.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00076" y="3629169"/>
            <a:ext cx="1065008" cy="623943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023789" y="3802640"/>
            <a:ext cx="817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Topic 1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20576" y="3629169"/>
            <a:ext cx="1065008" cy="623943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344289" y="3802640"/>
            <a:ext cx="817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Topic 2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541076" y="3629169"/>
            <a:ext cx="1065008" cy="623943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8664789" y="3802640"/>
            <a:ext cx="817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Etc.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2132" y="1337985"/>
            <a:ext cx="38679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Each REDD+ Academy Module is matched by a Topic on the A/P E-Knowledge Platform.  </a:t>
            </a:r>
            <a:r>
              <a:rPr lang="en-US" b="1" dirty="0" smtClean="0">
                <a:solidFill>
                  <a:srgbClr val="FF0000"/>
                </a:solidFill>
              </a:rPr>
              <a:t>Note: UNEP leads on module formulation; UNITAR converts modules to on-line resource</a:t>
            </a:r>
            <a:endParaRPr lang="en-GB" b="1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28548" y="3174665"/>
            <a:ext cx="4816882" cy="2906019"/>
            <a:chOff x="1128548" y="3174665"/>
            <a:chExt cx="4816882" cy="2906019"/>
          </a:xfrm>
        </p:grpSpPr>
        <p:grpSp>
          <p:nvGrpSpPr>
            <p:cNvPr id="35" name="Group 34"/>
            <p:cNvGrpSpPr/>
            <p:nvPr/>
          </p:nvGrpSpPr>
          <p:grpSpPr>
            <a:xfrm>
              <a:off x="1232764" y="4370218"/>
              <a:ext cx="2639989" cy="1710466"/>
              <a:chOff x="286091" y="4467037"/>
              <a:chExt cx="2639989" cy="1710466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286091" y="4467037"/>
                <a:ext cx="2639989" cy="1710466"/>
              </a:xfrm>
              <a:prstGeom prst="rect">
                <a:avLst/>
              </a:prstGeom>
              <a:solidFill>
                <a:srgbClr val="008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194544" y="4534685"/>
                <a:ext cx="81758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</a:rPr>
                  <a:t>Topic 1</a:t>
                </a: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47866" y="4937826"/>
                <a:ext cx="1115176" cy="518915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05900" y="4966450"/>
                <a:ext cx="9897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Introductory brochure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614538" y="4927069"/>
                <a:ext cx="1151068" cy="518915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561640" y="4966451"/>
                <a:ext cx="125686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>
                    <a:solidFill>
                      <a:schemeClr val="bg1"/>
                    </a:solidFill>
                  </a:rPr>
                  <a:t>Academy Module 1 (Tailored to A/P)</a:t>
                </a:r>
                <a:endParaRPr lang="en-GB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57097" y="5543408"/>
                <a:ext cx="1115176" cy="518915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47866" y="5517040"/>
                <a:ext cx="1124407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>
                    <a:solidFill>
                      <a:schemeClr val="bg1"/>
                    </a:solidFill>
                  </a:rPr>
                  <a:t>Links to relevant Go-REDD+ articles</a:t>
                </a:r>
                <a:endParaRPr lang="en-GB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614538" y="5530772"/>
                <a:ext cx="1115176" cy="518915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2572" y="5559396"/>
                <a:ext cx="9897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chemeClr val="bg1"/>
                    </a:solidFill>
                  </a:rPr>
                  <a:t>Other resources</a:t>
                </a:r>
                <a:endParaRPr lang="en-GB" sz="12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 rot="959892">
              <a:off x="3688908" y="3915048"/>
              <a:ext cx="2256522" cy="1542068"/>
              <a:chOff x="3164464" y="1769926"/>
              <a:chExt cx="2721980" cy="1773256"/>
            </a:xfrm>
          </p:grpSpPr>
          <p:sp>
            <p:nvSpPr>
              <p:cNvPr id="22" name="Isosceles Triangle 21"/>
              <p:cNvSpPr/>
              <p:nvPr/>
            </p:nvSpPr>
            <p:spPr>
              <a:xfrm rot="3731761">
                <a:off x="4452988" y="1057231"/>
                <a:ext cx="720762" cy="2146151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Isosceles Triangle 22"/>
              <p:cNvSpPr/>
              <p:nvPr/>
            </p:nvSpPr>
            <p:spPr>
              <a:xfrm rot="14497816">
                <a:off x="2795938" y="2422091"/>
                <a:ext cx="1489617" cy="752565"/>
              </a:xfrm>
              <a:prstGeom prst="triangle">
                <a:avLst>
                  <a:gd name="adj" fmla="val 47500"/>
                </a:avLst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1128548" y="3174665"/>
              <a:ext cx="35639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Each Topic on the A/P E-Knowledge Platform contains a number of resources: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416417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6974" y="1473798"/>
            <a:ext cx="10338099" cy="49270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95103" y="269331"/>
            <a:ext cx="9986555" cy="957041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Topic Contents: </a:t>
            </a:r>
            <a:r>
              <a:rPr lang="en-US" sz="3200" b="1" dirty="0" smtClean="0"/>
              <a:t>More detail on the resources available for each Topic</a:t>
            </a:r>
            <a:endParaRPr lang="en-US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5959736" y="4195022"/>
            <a:ext cx="4846320" cy="20116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en-US" sz="2400" b="1" dirty="0"/>
              <a:t>Related Resources from the A/P Document </a:t>
            </a:r>
            <a:r>
              <a:rPr lang="en-US" sz="2400" b="1" dirty="0" smtClean="0"/>
              <a:t>Repository: to satisfy the requirements of a range of stakeholders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0610" y="2076225"/>
            <a:ext cx="4846320" cy="20116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Introductory 2-page </a:t>
            </a:r>
            <a:r>
              <a:rPr lang="en-US" sz="2400" b="1" dirty="0" smtClean="0"/>
              <a:t>Brochure: For stakeholders who want a quick and easy introduction to the Topic; can include Lessons Learned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860610" y="4195023"/>
            <a:ext cx="4846320" cy="20116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Links to relevant Go-REDD+ articles on </a:t>
            </a:r>
            <a:r>
              <a:rPr lang="en-US" sz="2400" b="1" dirty="0" smtClean="0"/>
              <a:t>the Topic: for stakeholders who want information on cutting-edge issues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959736" y="2076225"/>
            <a:ext cx="4846320" cy="20116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E-learning: REDD+ Academy </a:t>
            </a:r>
            <a:r>
              <a:rPr lang="en-US" sz="2400" b="1" dirty="0" smtClean="0"/>
              <a:t>Module (tailored to A/P circumstances): for stakeholders who want a comprehensive and detailed knowledge of the subject matter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42216" y="1499446"/>
            <a:ext cx="603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Topic X (Same structure for each Topic)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464" y="269331"/>
            <a:ext cx="9283850" cy="795676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REDD+ Academy/Asia-Pacific </a:t>
            </a:r>
            <a:r>
              <a:rPr lang="en-US" sz="2800" b="1" dirty="0" smtClean="0"/>
              <a:t>REDD+ E-Knowledge </a:t>
            </a:r>
            <a:r>
              <a:rPr lang="en-US" sz="2800" b="1" dirty="0" smtClean="0"/>
              <a:t>Platform: Tentative list of Modules/Topics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1095104" y="1203240"/>
            <a:ext cx="2200546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1</a:t>
            </a:r>
          </a:p>
          <a:p>
            <a:pPr algn="ctr"/>
            <a:r>
              <a:rPr lang="en-US" dirty="0" smtClean="0"/>
              <a:t>Understanding REDD+; and the </a:t>
            </a:r>
            <a:r>
              <a:rPr lang="en-US" dirty="0" smtClean="0"/>
              <a:t>UNFCCC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3690078" y="1203240"/>
            <a:ext cx="2205989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2</a:t>
            </a:r>
          </a:p>
          <a:p>
            <a:pPr algn="ctr"/>
            <a:r>
              <a:rPr lang="en-US" dirty="0" smtClean="0"/>
              <a:t>Forests, Carbon Sequestration &amp; </a:t>
            </a:r>
            <a:r>
              <a:rPr lang="en-US" dirty="0" smtClean="0"/>
              <a:t>CC</a:t>
            </a:r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6290495" y="1203240"/>
            <a:ext cx="2196191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3</a:t>
            </a:r>
          </a:p>
          <a:p>
            <a:pPr algn="ctr"/>
            <a:r>
              <a:rPr lang="en-US" dirty="0" smtClean="0"/>
              <a:t>REDD+ Nat’l Strategies &amp; Action </a:t>
            </a:r>
            <a:r>
              <a:rPr lang="en-US" dirty="0" smtClean="0"/>
              <a:t>Plans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1099459" y="4931485"/>
            <a:ext cx="2196191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9</a:t>
            </a:r>
          </a:p>
          <a:p>
            <a:pPr algn="ctr"/>
            <a:r>
              <a:rPr lang="en-US" dirty="0" smtClean="0"/>
              <a:t>Benefit Sharing Sustainable </a:t>
            </a:r>
            <a:r>
              <a:rPr lang="en-US" dirty="0" err="1" smtClean="0"/>
              <a:t>Dev’t</a:t>
            </a:r>
            <a:r>
              <a:rPr lang="en-US" dirty="0" smtClean="0"/>
              <a:t> &amp; Transition to a Green </a:t>
            </a:r>
            <a:r>
              <a:rPr lang="en-US" dirty="0" smtClean="0"/>
              <a:t>Economy</a:t>
            </a:r>
            <a:endParaRPr lang="en-US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3684996" y="3064477"/>
            <a:ext cx="2205989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6</a:t>
            </a:r>
          </a:p>
          <a:p>
            <a:pPr algn="ctr"/>
            <a:r>
              <a:rPr lang="en-US" dirty="0" smtClean="0"/>
              <a:t>Safeguards &amp; </a:t>
            </a:r>
            <a:r>
              <a:rPr lang="en-US" dirty="0" smtClean="0"/>
              <a:t>SIS</a:t>
            </a:r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8881113" y="1203240"/>
            <a:ext cx="2196191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4</a:t>
            </a:r>
          </a:p>
          <a:p>
            <a:pPr algn="ctr"/>
            <a:r>
              <a:rPr lang="en-US" dirty="0" smtClean="0"/>
              <a:t>Nat’l Forest Monitoring </a:t>
            </a:r>
            <a:r>
              <a:rPr lang="en-US" dirty="0" smtClean="0"/>
              <a:t>Systems</a:t>
            </a:r>
            <a:endParaRPr lang="en-US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6287952" y="3064477"/>
            <a:ext cx="2196191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7</a:t>
            </a:r>
          </a:p>
          <a:p>
            <a:pPr algn="ctr"/>
            <a:r>
              <a:rPr lang="en-US" dirty="0" smtClean="0"/>
              <a:t>Drivers of Deforestation and Forest </a:t>
            </a:r>
            <a:r>
              <a:rPr lang="en-US" dirty="0" smtClean="0"/>
              <a:t>Degradation</a:t>
            </a:r>
            <a:endParaRPr lang="en-US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3688626" y="4931485"/>
            <a:ext cx="2200546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10</a:t>
            </a:r>
          </a:p>
          <a:p>
            <a:pPr algn="ctr"/>
            <a:r>
              <a:rPr lang="en-US" dirty="0" smtClean="0"/>
              <a:t>REDD+ Finance (including RBP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6282148" y="4931485"/>
            <a:ext cx="2205989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11</a:t>
            </a:r>
          </a:p>
          <a:p>
            <a:pPr algn="ctr"/>
            <a:r>
              <a:rPr lang="en-US" dirty="0" smtClean="0"/>
              <a:t>Public Awareness &amp; SE (including Private Sector Engagement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8881112" y="4931485"/>
            <a:ext cx="2196191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12</a:t>
            </a:r>
          </a:p>
          <a:p>
            <a:pPr algn="ctr"/>
            <a:r>
              <a:rPr lang="en-US" dirty="0" smtClean="0"/>
              <a:t>Good </a:t>
            </a:r>
            <a:r>
              <a:rPr lang="en-US" dirty="0" smtClean="0"/>
              <a:t>Governance</a:t>
            </a:r>
            <a:endParaRPr lang="en-US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1091838" y="3064477"/>
            <a:ext cx="2196191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5</a:t>
            </a:r>
          </a:p>
          <a:p>
            <a:pPr algn="ctr"/>
            <a:r>
              <a:rPr lang="en-US" dirty="0" smtClean="0"/>
              <a:t>Reference Levels and Reference Emission </a:t>
            </a:r>
            <a:r>
              <a:rPr lang="en-US" dirty="0" smtClean="0"/>
              <a:t>Levels</a:t>
            </a:r>
            <a:endParaRPr lang="en-US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8881111" y="3064477"/>
            <a:ext cx="2196191" cy="15762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Topic 8</a:t>
            </a:r>
          </a:p>
          <a:p>
            <a:pPr algn="ctr"/>
            <a:r>
              <a:rPr lang="en-US" dirty="0" smtClean="0"/>
              <a:t>Policies &amp; Measures (including Land-use &amp; Spatial Planning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90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454</Words>
  <Application>Microsoft Office PowerPoint</Application>
  <PresentationFormat>Widescreen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UN-REDD Asia/Pacific KM Action Plan. E-Knowledge Platform </vt:lpstr>
      <vt:lpstr>The importance of electronically-accessed knowledge</vt:lpstr>
      <vt:lpstr>UN-REDD has, or may develop, a number of related E-Knowledge platforms (all accessed through UN-REDD web-site; not the workspace)</vt:lpstr>
      <vt:lpstr>Looking inside some of these platforms …</vt:lpstr>
      <vt:lpstr>Topic Contents: More detail on the resources available for each Topic</vt:lpstr>
      <vt:lpstr>REDD+ Academy/Asia-Pacific REDD+ E-Knowledge Platform: Tentative list of Modules/Topics</vt:lpstr>
    </vt:vector>
  </TitlesOfParts>
  <Company>UNDP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Heang Thy</dc:creator>
  <cp:lastModifiedBy>Timothy Boyle</cp:lastModifiedBy>
  <cp:revision>31</cp:revision>
  <dcterms:created xsi:type="dcterms:W3CDTF">2014-12-04T03:19:13Z</dcterms:created>
  <dcterms:modified xsi:type="dcterms:W3CDTF">2015-01-12T03:53:03Z</dcterms:modified>
</cp:coreProperties>
</file>