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69" r:id="rId2"/>
    <p:sldId id="275" r:id="rId3"/>
    <p:sldId id="301" r:id="rId4"/>
    <p:sldId id="310" r:id="rId5"/>
    <p:sldId id="302" r:id="rId6"/>
    <p:sldId id="306" r:id="rId7"/>
    <p:sldId id="276" r:id="rId8"/>
    <p:sldId id="278" r:id="rId9"/>
    <p:sldId id="279" r:id="rId10"/>
    <p:sldId id="291" r:id="rId11"/>
    <p:sldId id="307" r:id="rId12"/>
    <p:sldId id="308" r:id="rId13"/>
    <p:sldId id="281" r:id="rId14"/>
    <p:sldId id="285" r:id="rId15"/>
    <p:sldId id="283" r:id="rId16"/>
    <p:sldId id="298" r:id="rId17"/>
    <p:sldId id="309" r:id="rId18"/>
    <p:sldId id="284" r:id="rId19"/>
    <p:sldId id="29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02" autoAdjust="0"/>
    <p:restoredTop sz="67003" autoAdjust="0"/>
  </p:normalViewPr>
  <p:slideViewPr>
    <p:cSldViewPr snapToGrid="0">
      <p:cViewPr varScale="1">
        <p:scale>
          <a:sx n="46" d="100"/>
          <a:sy n="46" d="100"/>
        </p:scale>
        <p:origin x="-1674" y="-102"/>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33FC458-40BB-4FDB-8679-10AE4CF9F485}" type="datetimeFigureOut">
              <a:rPr lang="en-US"/>
              <a:pPr>
                <a:defRPr/>
              </a:pPr>
              <a:t>8/20/2009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C7CA317-039C-415B-8D6E-394D43C3149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Thank</a:t>
            </a:r>
            <a:r>
              <a:rPr lang="en-US" baseline="0" dirty="0" smtClean="0"/>
              <a:t> you to the organizers – RRI &amp; TERI – Varghese, Arvind, Jeff…</a:t>
            </a:r>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0F65F6-CEF5-47FC-8BF0-44F092A77B8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0000" lnSpcReduction="20000"/>
          </a:bodyPr>
          <a:lstStyle/>
          <a:p>
            <a:pPr eaLnBrk="1" hangingPunct="1">
              <a:defRPr/>
            </a:pPr>
            <a:endParaRPr lang="en-US" dirty="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84A90E-A66E-48BC-9196-9A6FB23B5C3F}"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0000" lnSpcReduction="20000"/>
          </a:bodyPr>
          <a:lstStyle/>
          <a:p>
            <a:pPr eaLnBrk="1" hangingPunct="1">
              <a:defRPr/>
            </a:pPr>
            <a:endParaRPr lang="en-US" dirty="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84A90E-A66E-48BC-9196-9A6FB23B5C3F}"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0000" lnSpcReduction="20000"/>
          </a:bodyPr>
          <a:lstStyle/>
          <a:p>
            <a:pPr eaLnBrk="1" hangingPunct="1">
              <a:defRPr/>
            </a:pPr>
            <a:endParaRPr lang="en-US" dirty="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84A90E-A66E-48BC-9196-9A6FB23B5C3F}"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8D4E1E-E98D-4E3C-8C11-B3039B35DC2C}"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FAADB2-F25D-49E2-9DE9-C6824CD961B7}"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F735F0-593A-494A-8D88-0FB23D608B8D}"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D13C0-6D13-4DFA-827F-7127F6F4F32D}"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42E7D5F-F323-456D-98C9-5A20767A2E2E}"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3ACC04-1FB8-4387-9416-7F6445AFF6CB}"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Invite country representatives to share their experience to date.</a:t>
            </a:r>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763773-AB88-4B69-A476-55E00E7FDAE6}"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pPr>
            <a:endParaRPr lang="en-US" dirty="0"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329683-C631-4B87-8E68-633298CD55A3}"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hangingPunct="1">
              <a:defRPr/>
            </a:pPr>
            <a:endParaRPr lang="en-US" sz="1100" dirty="0"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D968A1-D0E3-4D25-A8A2-A39C08405493}"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marL="219075" indent="-219075" eaLnBrk="1" hangingPunct="1"/>
            <a:endParaRPr lang="en-US" sz="800" dirty="0" smtClean="0">
              <a:cs typeface="Arial" pitchFamily="34" charset="0"/>
            </a:endParaRPr>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A06428-1290-45AE-9696-6C2A72B2228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0000" lnSpcReduction="20000"/>
          </a:bodyPr>
          <a:lstStyle/>
          <a:p>
            <a:pPr eaLnBrk="1" hangingPunct="1">
              <a:defRPr/>
            </a:pPr>
            <a:endParaRPr lang="en-US" dirty="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1FCA4F-E480-43FB-8283-262393C4CB4E}"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un-redd.org/" TargetMode="External"/><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hyperlink" Target="mailto:un-redd@un-redd.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2" descr="C:\Documents and Settings\Isabelle\Desktop\UNEP\UN-REDD Programme Communication Strategy\Logos\Low Res Logos\FAO,UNEP and UNDP logos.jpg"/>
          <p:cNvPicPr>
            <a:picLocks noChangeAspect="1" noChangeArrowheads="1"/>
          </p:cNvPicPr>
          <p:nvPr userDrawn="1"/>
        </p:nvPicPr>
        <p:blipFill>
          <a:blip r:embed="rId2"/>
          <a:srcRect/>
          <a:stretch>
            <a:fillRect/>
          </a:stretch>
        </p:blipFill>
        <p:spPr bwMode="auto">
          <a:xfrm>
            <a:off x="6650038" y="5741988"/>
            <a:ext cx="2043112" cy="803275"/>
          </a:xfrm>
          <a:prstGeom prst="rect">
            <a:avLst/>
          </a:prstGeom>
          <a:noFill/>
          <a:ln w="9525">
            <a:noFill/>
            <a:miter lim="800000"/>
            <a:headEnd/>
            <a:tailEnd/>
          </a:ln>
        </p:spPr>
      </p:pic>
      <p:sp>
        <p:nvSpPr>
          <p:cNvPr id="6" name="Rectangle 5"/>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7" name="Rectangle 6"/>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Rectangle 7"/>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9" name="Freeform 8"/>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 name="Picture 3" descr="C:\Documents and Settings\Isabelle\Desktop\UNEP\UN-REDD Programme Communication Strategy\Logos\Low Res Logos\UN-REDD logo.jpg"/>
          <p:cNvPicPr>
            <a:picLocks noChangeAspect="1" noChangeArrowheads="1"/>
          </p:cNvPicPr>
          <p:nvPr userDrawn="1"/>
        </p:nvPicPr>
        <p:blipFill>
          <a:blip r:embed="rId3"/>
          <a:srcRect/>
          <a:stretch>
            <a:fillRect/>
          </a:stretch>
        </p:blipFill>
        <p:spPr bwMode="auto">
          <a:xfrm>
            <a:off x="450850" y="339725"/>
            <a:ext cx="2360613" cy="10144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539009" y="3798935"/>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2"/>
          <p:cNvSpPr/>
          <p:nvPr userDrawn="1"/>
        </p:nvSpPr>
        <p:spPr>
          <a:xfrm flipV="1">
            <a:off x="142875"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5" name="Rectangle 4"/>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Rectangle 5"/>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Freeform 6"/>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descr="C:\Documents and Settings\Isabelle\Desktop\UNEP\UN-REDD Programme Communication Strategy\Logos\Low Res Logos\UN-REDD logo.jpg"/>
          <p:cNvPicPr>
            <a:picLocks noChangeAspect="1" noChangeArrowheads="1"/>
          </p:cNvPicPr>
          <p:nvPr userDrawn="1"/>
        </p:nvPicPr>
        <p:blipFill>
          <a:blip r:embed="rId2"/>
          <a:srcRect/>
          <a:stretch>
            <a:fillRect/>
          </a:stretch>
        </p:blipFill>
        <p:spPr bwMode="auto">
          <a:xfrm>
            <a:off x="6875463" y="5864225"/>
            <a:ext cx="2039937" cy="874713"/>
          </a:xfrm>
          <a:prstGeom prst="rect">
            <a:avLst/>
          </a:prstGeom>
          <a:noFill/>
          <a:ln w="9525">
            <a:noFill/>
            <a:miter lim="800000"/>
            <a:headEnd/>
            <a:tailEnd/>
          </a:ln>
        </p:spPr>
      </p:pic>
      <p:sp>
        <p:nvSpPr>
          <p:cNvPr id="9" name="Title 1"/>
          <p:cNvSpPr txBox="1">
            <a:spLocks/>
          </p:cNvSpPr>
          <p:nvPr userDrawn="1"/>
        </p:nvSpPr>
        <p:spPr bwMode="auto">
          <a:xfrm>
            <a:off x="4179888" y="3871913"/>
            <a:ext cx="4014787" cy="1543050"/>
          </a:xfrm>
          <a:prstGeom prst="rect">
            <a:avLst/>
          </a:prstGeom>
          <a:noFill/>
          <a:ln w="9525">
            <a:noFill/>
            <a:miter lim="800000"/>
            <a:headEnd/>
            <a:tailEnd/>
          </a:ln>
        </p:spPr>
        <p:txBody>
          <a:bodyPr anchor="b"/>
          <a:lstStyle>
            <a:lvl1pPr algn="l">
              <a:defRPr sz="4400" b="1" cap="none" baseline="0"/>
            </a:lvl1pPr>
          </a:lstStyle>
          <a:p>
            <a:pPr eaLnBrk="0" hangingPunct="0">
              <a:defRPr/>
            </a:pPr>
            <a:r>
              <a:rPr lang="en-US" sz="2400" dirty="0" smtClean="0">
                <a:solidFill>
                  <a:srgbClr val="595959"/>
                </a:solidFill>
                <a:latin typeface="Franklin Gothic Book" pitchFamily="34" charset="0"/>
                <a:ea typeface="+mj-ea"/>
                <a:cs typeface="+mj-cs"/>
              </a:rPr>
              <a:t>Visit	</a:t>
            </a:r>
            <a:r>
              <a:rPr lang="en-US" sz="2400" dirty="0" smtClean="0">
                <a:solidFill>
                  <a:srgbClr val="FF0000"/>
                </a:solidFill>
                <a:latin typeface="Franklin Gothic Book" pitchFamily="34" charset="0"/>
                <a:ea typeface="+mj-ea"/>
                <a:cs typeface="+mj-cs"/>
                <a:hlinkClick r:id="rId3"/>
              </a:rPr>
              <a:t>www.un-redd.org</a:t>
            </a:r>
            <a:endParaRPr lang="en-US" sz="2400" dirty="0" smtClean="0">
              <a:solidFill>
                <a:srgbClr val="FF0000"/>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Email	</a:t>
            </a:r>
            <a:r>
              <a:rPr lang="en-US" sz="2400" dirty="0" smtClean="0">
                <a:solidFill>
                  <a:srgbClr val="595959"/>
                </a:solidFill>
                <a:latin typeface="Franklin Gothic Book" pitchFamily="34" charset="0"/>
                <a:ea typeface="+mj-ea"/>
                <a:cs typeface="+mj-cs"/>
                <a:hlinkClick r:id="rId4"/>
              </a:rPr>
              <a:t>un-redd@un-redd.org</a:t>
            </a:r>
            <a:endParaRPr lang="en-US" sz="2400" dirty="0" smtClean="0">
              <a:solidFill>
                <a:srgbClr val="595959"/>
              </a:solidFill>
              <a:latin typeface="Franklin Gothic Book" pitchFamily="34" charset="0"/>
              <a:ea typeface="+mj-ea"/>
              <a:cs typeface="+mj-cs"/>
            </a:endParaRPr>
          </a:p>
          <a:p>
            <a:pPr eaLnBrk="0" hangingPunct="0">
              <a:defRPr/>
            </a:pPr>
            <a:endParaRPr lang="en-US" sz="2400" dirty="0" smtClean="0">
              <a:solidFill>
                <a:srgbClr val="595959"/>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 </a:t>
            </a:r>
            <a:endParaRPr lang="en-GB" sz="2400" dirty="0">
              <a:solidFill>
                <a:srgbClr val="595959"/>
              </a:solidFill>
              <a:latin typeface="Franklin Gothic Book" pitchFamily="34" charset="0"/>
              <a:ea typeface="+mj-ea"/>
              <a:cs typeface="+mj-cs"/>
            </a:endParaRPr>
          </a:p>
        </p:txBody>
      </p:sp>
      <p:sp>
        <p:nvSpPr>
          <p:cNvPr id="38" name="Title 1"/>
          <p:cNvSpPr>
            <a:spLocks noGrp="1"/>
          </p:cNvSpPr>
          <p:nvPr>
            <p:ph type="title"/>
          </p:nvPr>
        </p:nvSpPr>
        <p:spPr>
          <a:xfrm>
            <a:off x="517792" y="2115745"/>
            <a:ext cx="6389783" cy="1362075"/>
          </a:xfrm>
        </p:spPr>
        <p:txBody>
          <a:bodyPr anchor="b">
            <a:noAutofit/>
          </a:bodyPr>
          <a:lstStyle>
            <a:lvl1pPr algn="l">
              <a:defRPr sz="4400" b="1" cap="none" baseline="0"/>
            </a:lvl1pPr>
          </a:lstStyle>
          <a:p>
            <a:r>
              <a:rPr lang="en-US" smtClean="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5" name="Rectangle 4"/>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Rectangle 5"/>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Freeform 6"/>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descr="C:\Documents and Settings\Isabelle\Desktop\UNEP\UN-REDD Programme Communication Strategy\Logos\Low Res Logos\UN-REDD logo.jpg"/>
          <p:cNvPicPr>
            <a:picLocks noChangeAspect="1" noChangeArrowheads="1"/>
          </p:cNvPicPr>
          <p:nvPr userDrawn="1"/>
        </p:nvPicPr>
        <p:blipFill>
          <a:blip r:embed="rId2"/>
          <a:srcRect/>
          <a:stretch>
            <a:fillRect/>
          </a:stretch>
        </p:blipFill>
        <p:spPr bwMode="auto">
          <a:xfrm>
            <a:off x="6875463" y="5864225"/>
            <a:ext cx="2039937" cy="8747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400" b="1" cap="none" baseline="0"/>
            </a:lvl1pPr>
          </a:lstStyle>
          <a:p>
            <a:r>
              <a:rPr lang="en-US" smtClean="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flipV="1">
            <a:off x="2422525" y="119063"/>
            <a:ext cx="6615113" cy="6626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6" name="Rectangle 5"/>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Rectangle 6"/>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Freeform 7"/>
          <p:cNvSpPr/>
          <p:nvPr userDrawn="1"/>
        </p:nvSpPr>
        <p:spPr>
          <a:xfrm flipH="1">
            <a:off x="500063" y="3506788"/>
            <a:ext cx="8358187" cy="214312"/>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2" descr="F:\low res images\10055131-Venezuela-Lineair.jpg"/>
          <p:cNvPicPr>
            <a:picLocks noChangeAspect="1" noChangeArrowheads="1"/>
          </p:cNvPicPr>
          <p:nvPr userDrawn="1"/>
        </p:nvPicPr>
        <p:blipFill>
          <a:blip r:embed="rId2"/>
          <a:srcRect/>
          <a:stretch>
            <a:fillRect/>
          </a:stretch>
        </p:blipFill>
        <p:spPr bwMode="auto">
          <a:xfrm>
            <a:off x="79375" y="3508375"/>
            <a:ext cx="2286000" cy="1647825"/>
          </a:xfrm>
          <a:prstGeom prst="rect">
            <a:avLst/>
          </a:prstGeom>
          <a:noFill/>
          <a:ln w="9525">
            <a:noFill/>
            <a:miter lim="800000"/>
            <a:headEnd/>
            <a:tailEnd/>
          </a:ln>
        </p:spPr>
      </p:pic>
      <p:pic>
        <p:nvPicPr>
          <p:cNvPr id="10" name="Picture 3" descr="F:\low res images\Biodiversity---Frog.jpg"/>
          <p:cNvPicPr>
            <a:picLocks noChangeAspect="1" noChangeArrowheads="1"/>
          </p:cNvPicPr>
          <p:nvPr userDrawn="1"/>
        </p:nvPicPr>
        <p:blipFill>
          <a:blip r:embed="rId3"/>
          <a:srcRect/>
          <a:stretch>
            <a:fillRect/>
          </a:stretch>
        </p:blipFill>
        <p:spPr bwMode="auto">
          <a:xfrm>
            <a:off x="80963" y="5218113"/>
            <a:ext cx="2286000" cy="1581150"/>
          </a:xfrm>
          <a:prstGeom prst="rect">
            <a:avLst/>
          </a:prstGeom>
          <a:noFill/>
          <a:ln w="9525">
            <a:noFill/>
            <a:miter lim="800000"/>
            <a:headEnd/>
            <a:tailEnd/>
          </a:ln>
        </p:spPr>
      </p:pic>
      <p:pic>
        <p:nvPicPr>
          <p:cNvPr id="11" name="Picture 8" descr="F:\low res images\Technical-Capacity-Building.jpg"/>
          <p:cNvPicPr>
            <a:picLocks noChangeAspect="1" noChangeArrowheads="1"/>
          </p:cNvPicPr>
          <p:nvPr userDrawn="1"/>
        </p:nvPicPr>
        <p:blipFill>
          <a:blip r:embed="rId4"/>
          <a:srcRect/>
          <a:stretch>
            <a:fillRect/>
          </a:stretch>
        </p:blipFill>
        <p:spPr bwMode="auto">
          <a:xfrm>
            <a:off x="92075" y="1785938"/>
            <a:ext cx="2286000" cy="1647825"/>
          </a:xfrm>
          <a:prstGeom prst="rect">
            <a:avLst/>
          </a:prstGeom>
          <a:noFill/>
          <a:ln w="9525">
            <a:noFill/>
            <a:miter lim="800000"/>
            <a:headEnd/>
            <a:tailEnd/>
          </a:ln>
        </p:spPr>
      </p:pic>
      <p:pic>
        <p:nvPicPr>
          <p:cNvPr id="12" name="Picture 12" descr="C:\Documents and Settings\Isabelle\Desktop\UNEP\UN-REDD Programme Communication Strategy\UNEP Pictures\High Resolution Images\Low Res iStock_copy.JPG"/>
          <p:cNvPicPr>
            <a:picLocks noChangeAspect="1" noChangeArrowheads="1"/>
          </p:cNvPicPr>
          <p:nvPr userDrawn="1"/>
        </p:nvPicPr>
        <p:blipFill>
          <a:blip r:embed="rId5"/>
          <a:srcRect/>
          <a:stretch>
            <a:fillRect/>
          </a:stretch>
        </p:blipFill>
        <p:spPr bwMode="auto">
          <a:xfrm>
            <a:off x="92075" y="76200"/>
            <a:ext cx="2286000" cy="1647825"/>
          </a:xfrm>
          <a:prstGeom prst="rect">
            <a:avLst/>
          </a:prstGeom>
          <a:noFill/>
          <a:ln w="9525">
            <a:noFill/>
            <a:miter lim="800000"/>
            <a:headEnd/>
            <a:tailEnd/>
          </a:ln>
        </p:spPr>
      </p:pic>
      <p:pic>
        <p:nvPicPr>
          <p:cNvPr id="13" name="Picture 2" descr="C:\Documents and Settings\Isabelle\Desktop\UNEP\UN-REDD Programme Communication Strategy\Logos\Low Res Logos\FAO,UNEP and UNDP logos.jpg"/>
          <p:cNvPicPr>
            <a:picLocks noChangeAspect="1" noChangeArrowheads="1"/>
          </p:cNvPicPr>
          <p:nvPr userDrawn="1"/>
        </p:nvPicPr>
        <p:blipFill>
          <a:blip r:embed="rId6"/>
          <a:srcRect/>
          <a:stretch>
            <a:fillRect/>
          </a:stretch>
        </p:blipFill>
        <p:spPr bwMode="auto">
          <a:xfrm>
            <a:off x="6650038" y="5741988"/>
            <a:ext cx="2043112" cy="803275"/>
          </a:xfrm>
          <a:prstGeom prst="rect">
            <a:avLst/>
          </a:prstGeom>
          <a:noFill/>
          <a:ln w="9525">
            <a:noFill/>
            <a:miter lim="800000"/>
            <a:headEnd/>
            <a:tailEnd/>
          </a:ln>
        </p:spPr>
      </p:pic>
      <p:pic>
        <p:nvPicPr>
          <p:cNvPr id="14" name="Picture 3" descr="C:\Documents and Settings\Isabelle\Desktop\UNEP\UN-REDD Programme Communication Strategy\Logos\Low Res Logos\UN-REDD logo.jpg"/>
          <p:cNvPicPr>
            <a:picLocks noChangeAspect="1" noChangeArrowheads="1"/>
          </p:cNvPicPr>
          <p:nvPr userDrawn="1"/>
        </p:nvPicPr>
        <p:blipFill>
          <a:blip r:embed="rId7"/>
          <a:srcRect/>
          <a:stretch>
            <a:fillRect/>
          </a:stretch>
        </p:blipFill>
        <p:spPr bwMode="auto">
          <a:xfrm>
            <a:off x="6411913" y="246063"/>
            <a:ext cx="2360612" cy="1012825"/>
          </a:xfrm>
          <a:prstGeom prst="rect">
            <a:avLst/>
          </a:prstGeom>
          <a:noFill/>
          <a:ln w="9525">
            <a:noFill/>
            <a:miter lim="800000"/>
            <a:headEnd/>
            <a:tailEnd/>
          </a:ln>
        </p:spPr>
      </p:pic>
      <p:sp>
        <p:nvSpPr>
          <p:cNvPr id="38" name="Title 1"/>
          <p:cNvSpPr>
            <a:spLocks noGrp="1"/>
          </p:cNvSpPr>
          <p:nvPr>
            <p:ph type="title"/>
          </p:nvPr>
        </p:nvSpPr>
        <p:spPr>
          <a:xfrm>
            <a:off x="2522862" y="2060661"/>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2563538" y="3786201"/>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2428875" y="1785938"/>
            <a:ext cx="6643688"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643688"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2" descr="F:\low res images\10055131-Venezuela-Lineair.jpg"/>
          <p:cNvPicPr>
            <a:picLocks noChangeAspect="1" noChangeArrowheads="1"/>
          </p:cNvPicPr>
          <p:nvPr userDrawn="1"/>
        </p:nvPicPr>
        <p:blipFill>
          <a:blip r:embed="rId2"/>
          <a:srcRect/>
          <a:stretch>
            <a:fillRect/>
          </a:stretch>
        </p:blipFill>
        <p:spPr bwMode="auto">
          <a:xfrm>
            <a:off x="79375" y="3508375"/>
            <a:ext cx="2286000" cy="1647825"/>
          </a:xfrm>
          <a:prstGeom prst="rect">
            <a:avLst/>
          </a:prstGeom>
          <a:noFill/>
          <a:ln w="9525">
            <a:noFill/>
            <a:miter lim="800000"/>
            <a:headEnd/>
            <a:tailEnd/>
          </a:ln>
        </p:spPr>
      </p:pic>
      <p:pic>
        <p:nvPicPr>
          <p:cNvPr id="7" name="Picture 3" descr="F:\low res images\Biodiversity---Frog.jpg"/>
          <p:cNvPicPr>
            <a:picLocks noChangeAspect="1" noChangeArrowheads="1"/>
          </p:cNvPicPr>
          <p:nvPr userDrawn="1"/>
        </p:nvPicPr>
        <p:blipFill>
          <a:blip r:embed="rId3"/>
          <a:srcRect/>
          <a:stretch>
            <a:fillRect/>
          </a:stretch>
        </p:blipFill>
        <p:spPr bwMode="auto">
          <a:xfrm>
            <a:off x="80963" y="5218113"/>
            <a:ext cx="2286000" cy="1581150"/>
          </a:xfrm>
          <a:prstGeom prst="rect">
            <a:avLst/>
          </a:prstGeom>
          <a:noFill/>
          <a:ln w="9525">
            <a:noFill/>
            <a:miter lim="800000"/>
            <a:headEnd/>
            <a:tailEnd/>
          </a:ln>
        </p:spPr>
      </p:pic>
      <p:pic>
        <p:nvPicPr>
          <p:cNvPr id="8" name="Picture 12" descr="C:\Documents and Settings\Isabelle\Desktop\UNEP\UN-REDD Programme Communication Strategy\UNEP Pictures\High Resolution Images\Low Res iStock_copy.JPG"/>
          <p:cNvPicPr>
            <a:picLocks noChangeAspect="1" noChangeArrowheads="1"/>
          </p:cNvPicPr>
          <p:nvPr userDrawn="1"/>
        </p:nvPicPr>
        <p:blipFill>
          <a:blip r:embed="rId4"/>
          <a:srcRect/>
          <a:stretch>
            <a:fillRect/>
          </a:stretch>
        </p:blipFill>
        <p:spPr bwMode="auto">
          <a:xfrm>
            <a:off x="92075" y="76200"/>
            <a:ext cx="2286000" cy="1647825"/>
          </a:xfrm>
          <a:prstGeom prst="rect">
            <a:avLst/>
          </a:prstGeom>
          <a:noFill/>
          <a:ln w="9525">
            <a:noFill/>
            <a:miter lim="800000"/>
            <a:headEnd/>
            <a:tailEnd/>
          </a:ln>
        </p:spPr>
      </p:pic>
      <p:pic>
        <p:nvPicPr>
          <p:cNvPr id="9" name="Picture 3" descr="C:\Documents and Settings\Isabelle\Desktop\UNEP\UN-REDD Programme Communication Strategy\Logos\Low Res Logos\UN-REDD logo.jpg"/>
          <p:cNvPicPr>
            <a:picLocks noChangeAspect="1" noChangeArrowheads="1"/>
          </p:cNvPicPr>
          <p:nvPr userDrawn="1"/>
        </p:nvPicPr>
        <p:blipFill>
          <a:blip r:embed="rId5"/>
          <a:srcRect/>
          <a:stretch>
            <a:fillRect/>
          </a:stretch>
        </p:blipFill>
        <p:spPr bwMode="auto">
          <a:xfrm>
            <a:off x="6875463" y="5864225"/>
            <a:ext cx="2039937" cy="874713"/>
          </a:xfrm>
          <a:prstGeom prst="rect">
            <a:avLst/>
          </a:prstGeom>
          <a:noFill/>
          <a:ln w="9525">
            <a:noFill/>
            <a:miter lim="800000"/>
            <a:headEnd/>
            <a:tailEnd/>
          </a:ln>
        </p:spPr>
      </p:pic>
      <p:pic>
        <p:nvPicPr>
          <p:cNvPr id="10" name="Picture 8" descr="F:\low res images\Technical-Capacity-Building.jpg"/>
          <p:cNvPicPr>
            <a:picLocks noChangeAspect="1" noChangeArrowheads="1"/>
          </p:cNvPicPr>
          <p:nvPr userDrawn="1"/>
        </p:nvPicPr>
        <p:blipFill>
          <a:blip r:embed="rId6"/>
          <a:srcRect/>
          <a:stretch>
            <a:fillRect/>
          </a:stretch>
        </p:blipFill>
        <p:spPr bwMode="auto">
          <a:xfrm>
            <a:off x="92075" y="1785938"/>
            <a:ext cx="2286000" cy="1647825"/>
          </a:xfrm>
          <a:prstGeom prst="rect">
            <a:avLst/>
          </a:prstGeom>
          <a:noFill/>
          <a:ln w="9525">
            <a:noFill/>
            <a:miter lim="800000"/>
            <a:headEnd/>
            <a:tailEnd/>
          </a:ln>
        </p:spPr>
      </p:pic>
      <p:sp>
        <p:nvSpPr>
          <p:cNvPr id="3" name="Content Placeholder 2"/>
          <p:cNvSpPr>
            <a:spLocks noGrp="1"/>
          </p:cNvSpPr>
          <p:nvPr>
            <p:ph idx="1"/>
          </p:nvPr>
        </p:nvSpPr>
        <p:spPr>
          <a:xfrm>
            <a:off x="2544896" y="1857709"/>
            <a:ext cx="6313384" cy="4576142"/>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userDrawn="1"/>
        </p:nvSpPr>
        <p:spPr>
          <a:xfrm>
            <a:off x="2428875" y="1785938"/>
            <a:ext cx="6572250"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2" descr="F:\low res images\10055131-Venezuela-Lineair.jpg"/>
          <p:cNvPicPr>
            <a:picLocks noChangeAspect="1" noChangeArrowheads="1"/>
          </p:cNvPicPr>
          <p:nvPr userDrawn="1"/>
        </p:nvPicPr>
        <p:blipFill>
          <a:blip r:embed="rId2"/>
          <a:srcRect/>
          <a:stretch>
            <a:fillRect/>
          </a:stretch>
        </p:blipFill>
        <p:spPr bwMode="auto">
          <a:xfrm>
            <a:off x="79375" y="3508375"/>
            <a:ext cx="2286000" cy="1647825"/>
          </a:xfrm>
          <a:prstGeom prst="rect">
            <a:avLst/>
          </a:prstGeom>
          <a:noFill/>
          <a:ln w="9525">
            <a:noFill/>
            <a:miter lim="800000"/>
            <a:headEnd/>
            <a:tailEnd/>
          </a:ln>
        </p:spPr>
      </p:pic>
      <p:pic>
        <p:nvPicPr>
          <p:cNvPr id="7" name="Picture 3" descr="F:\low res images\Biodiversity---Frog.jpg"/>
          <p:cNvPicPr>
            <a:picLocks noChangeAspect="1" noChangeArrowheads="1"/>
          </p:cNvPicPr>
          <p:nvPr userDrawn="1"/>
        </p:nvPicPr>
        <p:blipFill>
          <a:blip r:embed="rId3"/>
          <a:srcRect/>
          <a:stretch>
            <a:fillRect/>
          </a:stretch>
        </p:blipFill>
        <p:spPr bwMode="auto">
          <a:xfrm>
            <a:off x="80963" y="5218113"/>
            <a:ext cx="2286000" cy="1581150"/>
          </a:xfrm>
          <a:prstGeom prst="rect">
            <a:avLst/>
          </a:prstGeom>
          <a:noFill/>
          <a:ln w="9525">
            <a:noFill/>
            <a:miter lim="800000"/>
            <a:headEnd/>
            <a:tailEnd/>
          </a:ln>
        </p:spPr>
      </p:pic>
      <p:pic>
        <p:nvPicPr>
          <p:cNvPr id="8" name="Picture 12" descr="C:\Documents and Settings\Isabelle\Desktop\UNEP\UN-REDD Programme Communication Strategy\UNEP Pictures\High Resolution Images\Low Res iStock_copy.JPG"/>
          <p:cNvPicPr>
            <a:picLocks noChangeAspect="1" noChangeArrowheads="1"/>
          </p:cNvPicPr>
          <p:nvPr userDrawn="1"/>
        </p:nvPicPr>
        <p:blipFill>
          <a:blip r:embed="rId4"/>
          <a:srcRect/>
          <a:stretch>
            <a:fillRect/>
          </a:stretch>
        </p:blipFill>
        <p:spPr bwMode="auto">
          <a:xfrm>
            <a:off x="92075" y="76200"/>
            <a:ext cx="2286000" cy="1647825"/>
          </a:xfrm>
          <a:prstGeom prst="rect">
            <a:avLst/>
          </a:prstGeom>
          <a:noFill/>
          <a:ln w="9525">
            <a:noFill/>
            <a:miter lim="800000"/>
            <a:headEnd/>
            <a:tailEnd/>
          </a:ln>
        </p:spPr>
      </p:pic>
      <p:pic>
        <p:nvPicPr>
          <p:cNvPr id="9" name="Picture 3" descr="C:\Documents and Settings\Isabelle\Desktop\UNEP\UN-REDD Programme Communication Strategy\Logos\Low Res Logos\UN-REDD logo.jpg"/>
          <p:cNvPicPr>
            <a:picLocks noChangeAspect="1" noChangeArrowheads="1"/>
          </p:cNvPicPr>
          <p:nvPr userDrawn="1"/>
        </p:nvPicPr>
        <p:blipFill>
          <a:blip r:embed="rId5"/>
          <a:srcRect/>
          <a:stretch>
            <a:fillRect/>
          </a:stretch>
        </p:blipFill>
        <p:spPr bwMode="auto">
          <a:xfrm>
            <a:off x="6875463" y="5864225"/>
            <a:ext cx="2039937" cy="874713"/>
          </a:xfrm>
          <a:prstGeom prst="rect">
            <a:avLst/>
          </a:prstGeom>
          <a:noFill/>
          <a:ln w="9525">
            <a:noFill/>
            <a:miter lim="800000"/>
            <a:headEnd/>
            <a:tailEnd/>
          </a:ln>
        </p:spPr>
      </p:pic>
      <p:pic>
        <p:nvPicPr>
          <p:cNvPr id="10" name="Picture 8" descr="F:\low res images\Technical-Capacity-Building.jpg"/>
          <p:cNvPicPr>
            <a:picLocks noChangeAspect="1" noChangeArrowheads="1"/>
          </p:cNvPicPr>
          <p:nvPr userDrawn="1"/>
        </p:nvPicPr>
        <p:blipFill>
          <a:blip r:embed="rId6"/>
          <a:srcRect/>
          <a:stretch>
            <a:fillRect/>
          </a:stretch>
        </p:blipFill>
        <p:spPr bwMode="auto">
          <a:xfrm>
            <a:off x="92075" y="1785938"/>
            <a:ext cx="2286000" cy="1647825"/>
          </a:xfrm>
          <a:prstGeom prst="rect">
            <a:avLst/>
          </a:prstGeom>
          <a:noFill/>
          <a:ln w="9525">
            <a:noFill/>
            <a:miter lim="800000"/>
            <a:headEnd/>
            <a:tailEnd/>
          </a:ln>
        </p:spPr>
      </p:pic>
      <p:sp>
        <p:nvSpPr>
          <p:cNvPr id="12"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
        <p:nvSpPr>
          <p:cNvPr id="13" name="Content Placeholder 2"/>
          <p:cNvSpPr>
            <a:spLocks noGrp="1"/>
          </p:cNvSpPr>
          <p:nvPr>
            <p:ph idx="1"/>
          </p:nvPr>
        </p:nvSpPr>
        <p:spPr>
          <a:xfrm>
            <a:off x="2544896" y="1857709"/>
            <a:ext cx="6313384" cy="4576142"/>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p:cNvSpPr/>
          <p:nvPr userDrawn="1"/>
        </p:nvSpPr>
        <p:spPr>
          <a:xfrm>
            <a:off x="120650" y="1784350"/>
            <a:ext cx="8907463" cy="5002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83363"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12" descr="C:\Documents and Settings\Isabelle\Desktop\UNEP\UN-REDD Programme Communication Strategy\UNEP Pictures\High Resolution Images\Low Res iStock_copy.JPG"/>
          <p:cNvPicPr>
            <a:picLocks noChangeAspect="1" noChangeArrowheads="1"/>
          </p:cNvPicPr>
          <p:nvPr userDrawn="1"/>
        </p:nvPicPr>
        <p:blipFill>
          <a:blip r:embed="rId2"/>
          <a:srcRect/>
          <a:stretch>
            <a:fillRect/>
          </a:stretch>
        </p:blipFill>
        <p:spPr bwMode="auto">
          <a:xfrm>
            <a:off x="92075" y="76200"/>
            <a:ext cx="2286000" cy="1647825"/>
          </a:xfrm>
          <a:prstGeom prst="rect">
            <a:avLst/>
          </a:prstGeom>
          <a:noFill/>
          <a:ln w="9525">
            <a:noFill/>
            <a:miter lim="800000"/>
            <a:headEnd/>
            <a:tailEnd/>
          </a:ln>
        </p:spPr>
      </p:pic>
      <p:pic>
        <p:nvPicPr>
          <p:cNvPr id="7" name="Picture 3" descr="C:\Documents and Settings\Isabelle\Desktop\UNEP\UN-REDD Programme Communication Strategy\Logos\Low Res Logos\UN-REDD logo.jpg"/>
          <p:cNvPicPr>
            <a:picLocks noChangeAspect="1" noChangeArrowheads="1"/>
          </p:cNvPicPr>
          <p:nvPr userDrawn="1"/>
        </p:nvPicPr>
        <p:blipFill>
          <a:blip r:embed="rId3"/>
          <a:srcRect/>
          <a:stretch>
            <a:fillRect/>
          </a:stretch>
        </p:blipFill>
        <p:spPr bwMode="auto">
          <a:xfrm>
            <a:off x="6875463" y="5864225"/>
            <a:ext cx="2039937" cy="874713"/>
          </a:xfrm>
          <a:prstGeom prst="rect">
            <a:avLst/>
          </a:prstGeom>
          <a:noFill/>
          <a:ln w="9525">
            <a:noFill/>
            <a:miter lim="800000"/>
            <a:headEnd/>
            <a:tailEnd/>
          </a:ln>
        </p:spPr>
      </p:pic>
      <p:sp>
        <p:nvSpPr>
          <p:cNvPr id="11" name="Content Placeholder 2"/>
          <p:cNvSpPr>
            <a:spLocks noGrp="1"/>
          </p:cNvSpPr>
          <p:nvPr>
            <p:ph idx="1"/>
          </p:nvPr>
        </p:nvSpPr>
        <p:spPr>
          <a:xfrm>
            <a:off x="285720" y="1857364"/>
            <a:ext cx="8715436" cy="4643470"/>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3"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8" name="Rectangle 7"/>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9" name="Picture 12" descr="C:\Documents and Settings\Isabelle\Desktop\UNEP\UN-REDD Programme Communication Strategy\UNEP Pictures\High Resolution Images\Low Res iStock_copy.JPG"/>
          <p:cNvPicPr>
            <a:picLocks noChangeAspect="1" noChangeArrowheads="1"/>
          </p:cNvPicPr>
          <p:nvPr userDrawn="1"/>
        </p:nvPicPr>
        <p:blipFill>
          <a:blip r:embed="rId2"/>
          <a:srcRect/>
          <a:stretch>
            <a:fillRect/>
          </a:stretch>
        </p:blipFill>
        <p:spPr bwMode="auto">
          <a:xfrm>
            <a:off x="92075" y="76200"/>
            <a:ext cx="2286000" cy="1647825"/>
          </a:xfrm>
          <a:prstGeom prst="rect">
            <a:avLst/>
          </a:prstGeom>
          <a:noFill/>
          <a:ln w="9525">
            <a:noFill/>
            <a:miter lim="800000"/>
            <a:headEnd/>
            <a:tailEnd/>
          </a:ln>
        </p:spPr>
      </p:pic>
      <p:pic>
        <p:nvPicPr>
          <p:cNvPr id="10" name="Picture 3" descr="C:\Documents and Settings\Isabelle\Desktop\UNEP\UN-REDD Programme Communication Strategy\Logos\Low Res Logos\UN-REDD logo.jpg"/>
          <p:cNvPicPr>
            <a:picLocks noChangeAspect="1" noChangeArrowheads="1"/>
          </p:cNvPicPr>
          <p:nvPr userDrawn="1"/>
        </p:nvPicPr>
        <p:blipFill>
          <a:blip r:embed="rId3"/>
          <a:srcRect/>
          <a:stretch>
            <a:fillRect/>
          </a:stretch>
        </p:blipFill>
        <p:spPr bwMode="auto">
          <a:xfrm>
            <a:off x="6875463" y="5864225"/>
            <a:ext cx="2039937" cy="874713"/>
          </a:xfrm>
          <a:prstGeom prst="rect">
            <a:avLst/>
          </a:prstGeom>
          <a:noFill/>
          <a:ln w="9525">
            <a:noFill/>
            <a:miter lim="800000"/>
            <a:headEnd/>
            <a:tailEnd/>
          </a:ln>
        </p:spPr>
      </p:pic>
      <p:sp>
        <p:nvSpPr>
          <p:cNvPr id="6" name="Content Placeholder 5"/>
          <p:cNvSpPr>
            <a:spLocks noGrp="1"/>
          </p:cNvSpPr>
          <p:nvPr>
            <p:ph sz="quarter" idx="4"/>
          </p:nvPr>
        </p:nvSpPr>
        <p:spPr>
          <a:xfrm>
            <a:off x="4660135" y="2541319"/>
            <a:ext cx="4351662" cy="4178970"/>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idx="1"/>
          </p:nvPr>
        </p:nvSpPr>
        <p:spPr>
          <a:xfrm>
            <a:off x="107593" y="1821226"/>
            <a:ext cx="4464407"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18754" y="2541320"/>
            <a:ext cx="4441372" cy="4178111"/>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8260" y="1813389"/>
            <a:ext cx="4351662"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6" name="Rectangle 5"/>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7" name="Picture 12" descr="C:\Documents and Settings\Isabelle\Desktop\UNEP\UN-REDD Programme Communication Strategy\UNEP Pictures\High Resolution Images\Low Res iStock_copy.JPG"/>
          <p:cNvPicPr>
            <a:picLocks noChangeAspect="1" noChangeArrowheads="1"/>
          </p:cNvPicPr>
          <p:nvPr userDrawn="1"/>
        </p:nvPicPr>
        <p:blipFill>
          <a:blip r:embed="rId2"/>
          <a:srcRect/>
          <a:stretch>
            <a:fillRect/>
          </a:stretch>
        </p:blipFill>
        <p:spPr bwMode="auto">
          <a:xfrm>
            <a:off x="92075" y="76200"/>
            <a:ext cx="2286000" cy="1647825"/>
          </a:xfrm>
          <a:prstGeom prst="rect">
            <a:avLst/>
          </a:prstGeom>
          <a:noFill/>
          <a:ln w="9525">
            <a:noFill/>
            <a:miter lim="800000"/>
            <a:headEnd/>
            <a:tailEnd/>
          </a:ln>
        </p:spPr>
      </p:pic>
      <p:pic>
        <p:nvPicPr>
          <p:cNvPr id="8" name="Picture 3" descr="C:\Documents and Settings\Isabelle\Desktop\UNEP\UN-REDD Programme Communication Strategy\Logos\Low Res Logos\UN-REDD logo.jpg"/>
          <p:cNvPicPr>
            <a:picLocks noChangeAspect="1" noChangeArrowheads="1"/>
          </p:cNvPicPr>
          <p:nvPr userDrawn="1"/>
        </p:nvPicPr>
        <p:blipFill>
          <a:blip r:embed="rId3"/>
          <a:srcRect/>
          <a:stretch>
            <a:fillRect/>
          </a:stretch>
        </p:blipFill>
        <p:spPr bwMode="auto">
          <a:xfrm>
            <a:off x="6875463" y="5864225"/>
            <a:ext cx="2039937" cy="874713"/>
          </a:xfrm>
          <a:prstGeom prst="rect">
            <a:avLst/>
          </a:prstGeom>
          <a:noFill/>
          <a:ln w="9525">
            <a:noFill/>
            <a:miter lim="800000"/>
            <a:headEnd/>
            <a:tailEnd/>
          </a:ln>
        </p:spPr>
      </p:pic>
      <p:sp>
        <p:nvSpPr>
          <p:cNvPr id="3" name="Content Placeholder 2"/>
          <p:cNvSpPr>
            <a:spLocks noGrp="1"/>
          </p:cNvSpPr>
          <p:nvPr>
            <p:ph idx="1"/>
          </p:nvPr>
        </p:nvSpPr>
        <p:spPr>
          <a:xfrm>
            <a:off x="2437975" y="1809163"/>
            <a:ext cx="6585698" cy="4923001"/>
          </a:xfrm>
          <a:solidFill>
            <a:schemeClr val="bg1"/>
          </a:solidFill>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77117" y="1806766"/>
            <a:ext cx="2269476" cy="4913523"/>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Rectangle 4"/>
          <p:cNvSpPr/>
          <p:nvPr userDrawn="1"/>
        </p:nvSpPr>
        <p:spPr>
          <a:xfrm>
            <a:off x="2428875" y="1785938"/>
            <a:ext cx="6572250"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userDrawn="1"/>
        </p:nvSpPr>
        <p:spPr>
          <a:xfrm>
            <a:off x="2422525" y="71438"/>
            <a:ext cx="657860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7" name="Picture 5" descr="C:\Documents and Settings\Isabelle\Desktop\UNEP\UN-REDD Programme Communication Strategy\UNEP Pictures\High Resolution Images\Low Res iStock_copy.JPG"/>
          <p:cNvPicPr>
            <a:picLocks noChangeAspect="1" noChangeArrowheads="1"/>
          </p:cNvPicPr>
          <p:nvPr userDrawn="1"/>
        </p:nvPicPr>
        <p:blipFill>
          <a:blip r:embed="rId2"/>
          <a:srcRect/>
          <a:stretch>
            <a:fillRect/>
          </a:stretch>
        </p:blipFill>
        <p:spPr bwMode="auto">
          <a:xfrm>
            <a:off x="92075" y="76200"/>
            <a:ext cx="2286000" cy="1647825"/>
          </a:xfrm>
          <a:prstGeom prst="rect">
            <a:avLst/>
          </a:prstGeom>
          <a:noFill/>
          <a:ln w="9525">
            <a:noFill/>
            <a:miter lim="800000"/>
            <a:headEnd/>
            <a:tailEnd/>
          </a:ln>
        </p:spPr>
      </p:pic>
      <p:sp>
        <p:nvSpPr>
          <p:cNvPr id="3" name="Picture Placeholder 2"/>
          <p:cNvSpPr>
            <a:spLocks noGrp="1"/>
          </p:cNvSpPr>
          <p:nvPr>
            <p:ph type="pic" idx="1"/>
          </p:nvPr>
        </p:nvSpPr>
        <p:spPr>
          <a:xfrm>
            <a:off x="2434728" y="1813295"/>
            <a:ext cx="6527190" cy="488495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
        <p:nvSpPr>
          <p:cNvPr id="10" name="Text Placeholder 3"/>
          <p:cNvSpPr>
            <a:spLocks noGrp="1"/>
          </p:cNvSpPr>
          <p:nvPr>
            <p:ph type="body" sz="half" idx="10"/>
          </p:nvPr>
        </p:nvSpPr>
        <p:spPr>
          <a:xfrm>
            <a:off x="77117" y="1781300"/>
            <a:ext cx="2269476" cy="5005450"/>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5" name="Rectangle 4"/>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Rectangle 5"/>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Freeform 6"/>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descr="C:\Documents and Settings\Isabelle\Desktop\UNEP\UN-REDD Programme Communication Strategy\Logos\Low Res Logos\UN-REDD logo.jpg"/>
          <p:cNvPicPr>
            <a:picLocks noChangeAspect="1" noChangeArrowheads="1"/>
          </p:cNvPicPr>
          <p:nvPr userDrawn="1"/>
        </p:nvPicPr>
        <p:blipFill>
          <a:blip r:embed="rId2"/>
          <a:srcRect/>
          <a:stretch>
            <a:fillRect/>
          </a:stretch>
        </p:blipFill>
        <p:spPr bwMode="auto">
          <a:xfrm>
            <a:off x="6875463" y="5864225"/>
            <a:ext cx="2039937" cy="8747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CC">
            <a:alpha val="10196"/>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7213"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42938" y="1785938"/>
            <a:ext cx="8043862"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rtl="0" eaLnBrk="0" fontAlgn="base" hangingPunct="0">
        <a:spcBef>
          <a:spcPct val="0"/>
        </a:spcBef>
        <a:spcAft>
          <a:spcPct val="0"/>
        </a:spcAft>
        <a:defRPr sz="4000" b="1" kern="1200">
          <a:solidFill>
            <a:srgbClr val="595959"/>
          </a:solidFill>
          <a:latin typeface="Franklin Gothic Book" pitchFamily="34" charset="0"/>
          <a:ea typeface="+mj-ea"/>
          <a:cs typeface="+mj-cs"/>
        </a:defRPr>
      </a:lvl1pPr>
      <a:lvl2pPr algn="l" rtl="0" eaLnBrk="0" fontAlgn="base" hangingPunct="0">
        <a:spcBef>
          <a:spcPct val="0"/>
        </a:spcBef>
        <a:spcAft>
          <a:spcPct val="0"/>
        </a:spcAft>
        <a:defRPr sz="4000" b="1">
          <a:solidFill>
            <a:srgbClr val="595959"/>
          </a:solidFill>
          <a:latin typeface="Franklin Gothic Book" pitchFamily="34" charset="0"/>
        </a:defRPr>
      </a:lvl2pPr>
      <a:lvl3pPr algn="l" rtl="0" eaLnBrk="0" fontAlgn="base" hangingPunct="0">
        <a:spcBef>
          <a:spcPct val="0"/>
        </a:spcBef>
        <a:spcAft>
          <a:spcPct val="0"/>
        </a:spcAft>
        <a:defRPr sz="4000" b="1">
          <a:solidFill>
            <a:srgbClr val="595959"/>
          </a:solidFill>
          <a:latin typeface="Franklin Gothic Book" pitchFamily="34" charset="0"/>
        </a:defRPr>
      </a:lvl3pPr>
      <a:lvl4pPr algn="l" rtl="0" eaLnBrk="0" fontAlgn="base" hangingPunct="0">
        <a:spcBef>
          <a:spcPct val="0"/>
        </a:spcBef>
        <a:spcAft>
          <a:spcPct val="0"/>
        </a:spcAft>
        <a:defRPr sz="4000" b="1">
          <a:solidFill>
            <a:srgbClr val="595959"/>
          </a:solidFill>
          <a:latin typeface="Franklin Gothic Book" pitchFamily="34" charset="0"/>
        </a:defRPr>
      </a:lvl4pPr>
      <a:lvl5pPr algn="l" rtl="0" eaLnBrk="0" fontAlgn="base" hangingPunct="0">
        <a:spcBef>
          <a:spcPct val="0"/>
        </a:spcBef>
        <a:spcAft>
          <a:spcPct val="0"/>
        </a:spcAft>
        <a:defRPr sz="4000" b="1">
          <a:solidFill>
            <a:srgbClr val="595959"/>
          </a:solidFill>
          <a:latin typeface="Franklin Gothic Book" pitchFamily="34" charset="0"/>
        </a:defRPr>
      </a:lvl5pPr>
      <a:lvl6pPr marL="457200" algn="l" rtl="0" fontAlgn="base">
        <a:spcBef>
          <a:spcPct val="0"/>
        </a:spcBef>
        <a:spcAft>
          <a:spcPct val="0"/>
        </a:spcAft>
        <a:defRPr sz="4000" b="1">
          <a:solidFill>
            <a:srgbClr val="595959"/>
          </a:solidFill>
          <a:latin typeface="Franklin Gothic Book" pitchFamily="34" charset="0"/>
        </a:defRPr>
      </a:lvl6pPr>
      <a:lvl7pPr marL="914400" algn="l" rtl="0" fontAlgn="base">
        <a:spcBef>
          <a:spcPct val="0"/>
        </a:spcBef>
        <a:spcAft>
          <a:spcPct val="0"/>
        </a:spcAft>
        <a:defRPr sz="4000" b="1">
          <a:solidFill>
            <a:srgbClr val="595959"/>
          </a:solidFill>
          <a:latin typeface="Franklin Gothic Book" pitchFamily="34" charset="0"/>
        </a:defRPr>
      </a:lvl7pPr>
      <a:lvl8pPr marL="1371600" algn="l" rtl="0" fontAlgn="base">
        <a:spcBef>
          <a:spcPct val="0"/>
        </a:spcBef>
        <a:spcAft>
          <a:spcPct val="0"/>
        </a:spcAft>
        <a:defRPr sz="4000" b="1">
          <a:solidFill>
            <a:srgbClr val="595959"/>
          </a:solidFill>
          <a:latin typeface="Franklin Gothic Book" pitchFamily="34" charset="0"/>
        </a:defRPr>
      </a:lvl8pPr>
      <a:lvl9pPr marL="1828800" algn="l" rtl="0" fontAlgn="base">
        <a:spcBef>
          <a:spcPct val="0"/>
        </a:spcBef>
        <a:spcAft>
          <a:spcPct val="0"/>
        </a:spcAft>
        <a:defRPr sz="4000" b="1">
          <a:solidFill>
            <a:srgbClr val="595959"/>
          </a:solidFill>
          <a:latin typeface="Franklin Gothic Book" pitchFamily="34" charset="0"/>
        </a:defRPr>
      </a:lvl9pPr>
    </p:titleStyle>
    <p:bodyStyle>
      <a:lvl1pPr marL="342900" indent="-342900" algn="l" rtl="0" eaLnBrk="0" fontAlgn="base" hangingPunct="0">
        <a:spcBef>
          <a:spcPct val="20000"/>
        </a:spcBef>
        <a:spcAft>
          <a:spcPct val="0"/>
        </a:spcAft>
        <a:buClr>
          <a:srgbClr val="C00000"/>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000" kern="1200">
          <a:solidFill>
            <a:srgbClr val="595959"/>
          </a:solidFill>
          <a:latin typeface="+mn-lt"/>
          <a:ea typeface="+mn-ea"/>
          <a:cs typeface="+mn-cs"/>
        </a:defRPr>
      </a:lvl2pPr>
      <a:lvl3pPr marL="1143000" indent="-228600" algn="l" rtl="0" eaLnBrk="0" fontAlgn="base" hangingPunct="0">
        <a:spcBef>
          <a:spcPct val="20000"/>
        </a:spcBef>
        <a:spcAft>
          <a:spcPct val="0"/>
        </a:spcAft>
        <a:buClr>
          <a:srgbClr val="C00000"/>
        </a:buClr>
        <a:buFont typeface="Arial" pitchFamily="34" charset="0"/>
        <a:buChar char="•"/>
        <a:defRPr kern="1200">
          <a:solidFill>
            <a:srgbClr val="7F7F7F"/>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mailto:cords@habari.co.tz"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hyperlink" Target="mailto:diego@coica.org.ec" TargetMode="External"/><Relationship Id="rId5" Type="http://schemas.openxmlformats.org/officeDocument/2006/relationships/hyperlink" Target="mailto:rumahaman@cbn.net.id" TargetMode="External"/><Relationship Id="rId4" Type="http://schemas.openxmlformats.org/officeDocument/2006/relationships/hyperlink" Target="http://www.un-redd.net/"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un-redd.org/"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hyperlink" Target="mailto:csoselection@un-redd.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rightsandclimate.org/"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22538" y="2157413"/>
            <a:ext cx="6621462" cy="1362075"/>
          </a:xfrm>
        </p:spPr>
        <p:txBody>
          <a:bodyPr/>
          <a:lstStyle/>
          <a:p>
            <a:r>
              <a:rPr lang="en-GB" dirty="0" smtClean="0"/>
              <a:t>Ensuring Transparency, Participation &amp; Accountability </a:t>
            </a:r>
            <a:endParaRPr lang="en-GB" sz="3200" dirty="0" smtClean="0"/>
          </a:p>
        </p:txBody>
      </p:sp>
      <p:sp>
        <p:nvSpPr>
          <p:cNvPr id="3" name="Text Placeholder 2"/>
          <p:cNvSpPr>
            <a:spLocks noGrp="1"/>
          </p:cNvSpPr>
          <p:nvPr>
            <p:ph type="body" idx="1"/>
          </p:nvPr>
        </p:nvSpPr>
        <p:spPr>
          <a:xfrm>
            <a:off x="2563813" y="3786188"/>
            <a:ext cx="5272087" cy="571500"/>
          </a:xfrm>
        </p:spPr>
        <p:txBody>
          <a:bodyPr/>
          <a:lstStyle/>
          <a:p>
            <a:pPr>
              <a:defRPr/>
            </a:pPr>
            <a:r>
              <a:rPr lang="en-GB" dirty="0" smtClean="0"/>
              <a:t>International Conference on Community Rights, Forests &amp; Climate Change</a:t>
            </a:r>
          </a:p>
          <a:p>
            <a:pPr>
              <a:defRPr/>
            </a:pPr>
            <a:r>
              <a:rPr lang="en-GB" smtClean="0"/>
              <a:t>New Delhi</a:t>
            </a:r>
            <a:r>
              <a:rPr lang="en-GB" dirty="0" smtClean="0"/>
              <a:t>, India</a:t>
            </a:r>
          </a:p>
          <a:p>
            <a:pPr>
              <a:defRPr/>
            </a:pPr>
            <a:r>
              <a:rPr lang="en-GB" dirty="0" smtClean="0"/>
              <a:t>17 &amp; 18 August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76500" y="82550"/>
            <a:ext cx="6543675" cy="1530350"/>
          </a:xfrm>
        </p:spPr>
        <p:txBody>
          <a:bodyPr/>
          <a:lstStyle/>
          <a:p>
            <a:pPr>
              <a:defRPr/>
            </a:pPr>
            <a:r>
              <a:rPr lang="en-GB" sz="3600" b="1" dirty="0" smtClean="0">
                <a:latin typeface="+mn-lt"/>
              </a:rPr>
              <a:t>Ongoing Consultation</a:t>
            </a:r>
          </a:p>
        </p:txBody>
      </p:sp>
      <p:sp>
        <p:nvSpPr>
          <p:cNvPr id="5" name="Rectangle 4"/>
          <p:cNvSpPr/>
          <p:nvPr/>
        </p:nvSpPr>
        <p:spPr>
          <a:xfrm>
            <a:off x="184150" y="1830143"/>
            <a:ext cx="8734425" cy="4986337"/>
          </a:xfrm>
          <a:prstGeom prst="rect">
            <a:avLst/>
          </a:prstGeom>
        </p:spPr>
        <p:txBody>
          <a:bodyPr>
            <a:spAutoFit/>
          </a:bodyPr>
          <a:lstStyle/>
          <a:p>
            <a:pPr>
              <a:defRPr/>
            </a:pPr>
            <a:r>
              <a:rPr lang="en-GB" sz="2200" b="1" dirty="0">
                <a:latin typeface="+mn-lt"/>
              </a:rPr>
              <a:t>Guidance presented at:</a:t>
            </a:r>
          </a:p>
          <a:p>
            <a:pPr indent="233363">
              <a:buFont typeface="Arial" pitchFamily="34" charset="0"/>
              <a:buChar char="•"/>
              <a:defRPr/>
            </a:pPr>
            <a:r>
              <a:rPr lang="en-GB" sz="2200" dirty="0" smtClean="0">
                <a:latin typeface="+mn-lt"/>
              </a:rPr>
              <a:t>Indigenous </a:t>
            </a:r>
            <a:r>
              <a:rPr lang="en-GB" sz="2200" dirty="0">
                <a:latin typeface="+mn-lt"/>
              </a:rPr>
              <a:t>Peoples’ Summit on Climate Change , Alaska, April 2009</a:t>
            </a:r>
          </a:p>
          <a:p>
            <a:pPr indent="233363">
              <a:buFont typeface="Arial" pitchFamily="34" charset="0"/>
              <a:buChar char="•"/>
              <a:defRPr/>
            </a:pPr>
            <a:r>
              <a:rPr lang="en-GB" sz="2200" dirty="0" smtClean="0">
                <a:latin typeface="+mn-lt"/>
              </a:rPr>
              <a:t>UN </a:t>
            </a:r>
            <a:r>
              <a:rPr lang="en-GB" sz="2200" dirty="0">
                <a:latin typeface="+mn-lt"/>
              </a:rPr>
              <a:t>Permanent Forum on Indigenous Issues, New York, May 2009</a:t>
            </a:r>
          </a:p>
          <a:p>
            <a:pPr indent="233363">
              <a:buFont typeface="Arial" pitchFamily="34" charset="0"/>
              <a:buChar char="•"/>
              <a:defRPr/>
            </a:pPr>
            <a:r>
              <a:rPr lang="en-GB" sz="2200" dirty="0">
                <a:latin typeface="+mn-lt"/>
              </a:rPr>
              <a:t>UNFCCC SBSTA, Bonn, June 2009</a:t>
            </a:r>
          </a:p>
          <a:p>
            <a:pPr>
              <a:buFont typeface="Arial" pitchFamily="34" charset="0"/>
              <a:buChar char="•"/>
              <a:defRPr/>
            </a:pPr>
            <a:endParaRPr lang="en-GB" sz="1000" dirty="0">
              <a:latin typeface="+mn-lt"/>
            </a:endParaRPr>
          </a:p>
          <a:p>
            <a:pPr>
              <a:defRPr/>
            </a:pPr>
            <a:r>
              <a:rPr lang="en-GB" sz="2200" b="1" dirty="0">
                <a:latin typeface="+mn-lt"/>
              </a:rPr>
              <a:t>Feedback received:</a:t>
            </a:r>
          </a:p>
          <a:p>
            <a:pPr indent="292100">
              <a:buFont typeface="Arial" pitchFamily="34" charset="0"/>
              <a:buChar char="•"/>
              <a:tabLst>
                <a:tab pos="292100" algn="l"/>
              </a:tabLst>
              <a:defRPr/>
            </a:pPr>
            <a:r>
              <a:rPr lang="en-GB" sz="2200" dirty="0">
                <a:latin typeface="+mn-lt"/>
              </a:rPr>
              <a:t>Develop indicators to measure implementation of the Guidelines</a:t>
            </a:r>
          </a:p>
          <a:p>
            <a:pPr indent="292100">
              <a:buFont typeface="Arial" pitchFamily="34" charset="0"/>
              <a:buChar char="•"/>
              <a:tabLst>
                <a:tab pos="292100" algn="l"/>
              </a:tabLst>
              <a:defRPr/>
            </a:pPr>
            <a:r>
              <a:rPr lang="en-GB" sz="2200" dirty="0">
                <a:latin typeface="+mn-lt"/>
              </a:rPr>
              <a:t>Clarify process for recourse mechanism</a:t>
            </a:r>
          </a:p>
          <a:p>
            <a:pPr indent="292100">
              <a:buFont typeface="Arial" pitchFamily="34" charset="0"/>
              <a:buChar char="•"/>
              <a:tabLst>
                <a:tab pos="292100" algn="l"/>
              </a:tabLst>
              <a:defRPr/>
            </a:pPr>
            <a:r>
              <a:rPr lang="en-GB" sz="2200" dirty="0">
                <a:latin typeface="+mn-lt"/>
              </a:rPr>
              <a:t>Need for demonstration of Free, Prior, and Informed Consent for REDD 	Programmes</a:t>
            </a:r>
          </a:p>
          <a:p>
            <a:pPr indent="292100">
              <a:buFont typeface="Arial" pitchFamily="34" charset="0"/>
              <a:buChar char="•"/>
              <a:tabLst>
                <a:tab pos="292100" algn="l"/>
              </a:tabLst>
              <a:defRPr/>
            </a:pPr>
            <a:r>
              <a:rPr lang="en-GB" sz="2200" dirty="0">
                <a:latin typeface="+mn-lt"/>
              </a:rPr>
              <a:t>Establish enforcement mechanism to ensure Guidelines are 	implemented</a:t>
            </a:r>
          </a:p>
          <a:p>
            <a:pPr indent="292100">
              <a:buFont typeface="Arial" pitchFamily="34" charset="0"/>
              <a:buChar char="•"/>
              <a:tabLst>
                <a:tab pos="292100" algn="l"/>
              </a:tabLst>
              <a:defRPr/>
            </a:pPr>
            <a:r>
              <a:rPr lang="en-GB" sz="2200" dirty="0">
                <a:latin typeface="+mn-lt"/>
              </a:rPr>
              <a:t>Ensure that diverse views are represented by IP &amp; CSO Policy  Board 	members and observers</a:t>
            </a:r>
          </a:p>
          <a:p>
            <a:pPr indent="292100">
              <a:buFont typeface="Arial" pitchFamily="34" charset="0"/>
              <a:buChar char="•"/>
              <a:tabLst>
                <a:tab pos="292100" algn="l"/>
              </a:tabLst>
              <a:defRPr/>
            </a:pPr>
            <a:r>
              <a:rPr lang="en-GB" sz="2200" dirty="0">
                <a:latin typeface="+mn-lt"/>
              </a:rPr>
              <a:t>Coordinate with other IP/REDD </a:t>
            </a:r>
            <a:r>
              <a:rPr lang="en-GB" sz="2200" dirty="0" smtClean="0">
                <a:latin typeface="+mn-lt"/>
              </a:rPr>
              <a:t>initiatives </a:t>
            </a:r>
            <a:endParaRPr lang="en-GB" sz="2200"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76500" y="82550"/>
            <a:ext cx="6543675" cy="1530350"/>
          </a:xfrm>
        </p:spPr>
        <p:txBody>
          <a:bodyPr/>
          <a:lstStyle/>
          <a:p>
            <a:pPr>
              <a:defRPr/>
            </a:pPr>
            <a:r>
              <a:rPr lang="en-GB" sz="3600" b="1" dirty="0" smtClean="0">
                <a:latin typeface="+mn-lt"/>
              </a:rPr>
              <a:t/>
            </a:r>
            <a:br>
              <a:rPr lang="en-GB" sz="3600" b="1" dirty="0" smtClean="0">
                <a:latin typeface="+mn-lt"/>
              </a:rPr>
            </a:br>
            <a:r>
              <a:rPr lang="en-GB" sz="3600" b="1" dirty="0" smtClean="0">
                <a:latin typeface="+mn-lt"/>
              </a:rPr>
              <a:t>FPIC = </a:t>
            </a:r>
            <a:r>
              <a:rPr lang="en-US" sz="3600" b="1" dirty="0" smtClean="0">
                <a:latin typeface="+mn-lt"/>
              </a:rPr>
              <a:t>Free, Prior, and Informed Consent</a:t>
            </a:r>
            <a:r>
              <a:rPr lang="en-US" sz="3600" b="1" dirty="0" smtClean="0"/>
              <a:t/>
            </a:r>
            <a:br>
              <a:rPr lang="en-US" sz="3600" b="1" dirty="0" smtClean="0"/>
            </a:br>
            <a:endParaRPr lang="en-GB" sz="3600" b="1" dirty="0" smtClean="0">
              <a:latin typeface="+mn-lt"/>
            </a:endParaRPr>
          </a:p>
        </p:txBody>
      </p:sp>
      <p:sp>
        <p:nvSpPr>
          <p:cNvPr id="4" name="TextBox 3"/>
          <p:cNvSpPr txBox="1"/>
          <p:nvPr/>
        </p:nvSpPr>
        <p:spPr>
          <a:xfrm>
            <a:off x="175844" y="1844975"/>
            <a:ext cx="8968156" cy="5186035"/>
          </a:xfrm>
          <a:prstGeom prst="rect">
            <a:avLst/>
          </a:prstGeom>
          <a:noFill/>
        </p:spPr>
        <p:txBody>
          <a:bodyPr wrap="square" rtlCol="0">
            <a:spAutoFit/>
          </a:bodyPr>
          <a:lstStyle/>
          <a:p>
            <a:pPr marL="161925" indent="-161925">
              <a:buFont typeface="Arial" pitchFamily="34" charset="0"/>
              <a:buChar char="•"/>
            </a:pPr>
            <a:r>
              <a:rPr lang="en-US" sz="2200" dirty="0" smtClean="0">
                <a:latin typeface="+mn-lt"/>
              </a:rPr>
              <a:t>What does this mean for readiness activities and REDD? At what level (project level? national level?) and when should it be applied? (At inception, to the whole program? Only to specific activities or components of the program?)</a:t>
            </a:r>
          </a:p>
          <a:p>
            <a:pPr marL="161925" indent="-161925"/>
            <a:endParaRPr lang="en-US" sz="1100" dirty="0" smtClean="0">
              <a:latin typeface="+mn-lt"/>
            </a:endParaRPr>
          </a:p>
          <a:p>
            <a:pPr marL="161925" indent="-161925"/>
            <a:r>
              <a:rPr lang="en-US" sz="2200" dirty="0" smtClean="0">
                <a:latin typeface="+mn-lt"/>
              </a:rPr>
              <a:t>One interpretation by </a:t>
            </a:r>
            <a:r>
              <a:rPr lang="en-US" sz="2200" b="1" dirty="0" smtClean="0">
                <a:latin typeface="+mn-lt"/>
              </a:rPr>
              <a:t>Prof.</a:t>
            </a:r>
            <a:r>
              <a:rPr lang="en-US" sz="2200" dirty="0" smtClean="0">
                <a:latin typeface="+mn-lt"/>
              </a:rPr>
              <a:t> </a:t>
            </a:r>
            <a:r>
              <a:rPr lang="en-US" sz="2200" b="1" dirty="0" smtClean="0">
                <a:latin typeface="+mn-lt"/>
              </a:rPr>
              <a:t>James Anaya, UN Special </a:t>
            </a:r>
            <a:r>
              <a:rPr lang="en-US" sz="2200" b="1" dirty="0" err="1" smtClean="0">
                <a:latin typeface="+mn-lt"/>
              </a:rPr>
              <a:t>Rapporteur</a:t>
            </a:r>
            <a:r>
              <a:rPr lang="en-US" sz="2200" dirty="0" smtClean="0">
                <a:latin typeface="+mn-lt"/>
              </a:rPr>
              <a:t>: </a:t>
            </a:r>
          </a:p>
          <a:p>
            <a:pPr marL="161925" indent="-161925">
              <a:buFont typeface="Arial" pitchFamily="34" charset="0"/>
              <a:buChar char="•"/>
            </a:pPr>
            <a:r>
              <a:rPr lang="en-US" sz="2200" dirty="0" smtClean="0">
                <a:latin typeface="+mn-lt"/>
              </a:rPr>
              <a:t>“</a:t>
            </a:r>
            <a:r>
              <a:rPr lang="en-IN" sz="2200" dirty="0" smtClean="0">
                <a:latin typeface="+mn-lt"/>
              </a:rPr>
              <a:t>projects entailing displacement of indigenous peoples or introduction of toxic substances in indigenous land, </a:t>
            </a:r>
            <a:r>
              <a:rPr lang="en-IN" sz="2200" b="1" dirty="0" smtClean="0">
                <a:latin typeface="+mn-lt"/>
              </a:rPr>
              <a:t>consent</a:t>
            </a:r>
            <a:r>
              <a:rPr lang="en-IN" sz="2200" dirty="0" smtClean="0">
                <a:latin typeface="+mn-lt"/>
              </a:rPr>
              <a:t> is a </a:t>
            </a:r>
            <a:r>
              <a:rPr lang="en-IN" sz="2200" b="1" u="sng" dirty="0" smtClean="0">
                <a:latin typeface="+mn-lt"/>
              </a:rPr>
              <a:t>requirement</a:t>
            </a:r>
            <a:r>
              <a:rPr lang="en-IN" sz="2200" dirty="0" smtClean="0">
                <a:latin typeface="+mn-lt"/>
              </a:rPr>
              <a:t>. “</a:t>
            </a:r>
          </a:p>
          <a:p>
            <a:pPr marL="161925" indent="-161925">
              <a:buFont typeface="Arial" pitchFamily="34" charset="0"/>
              <a:buChar char="•"/>
            </a:pPr>
            <a:r>
              <a:rPr lang="en-IN" sz="2200" dirty="0" smtClean="0">
                <a:latin typeface="+mn-lt"/>
              </a:rPr>
              <a:t> “The attainment of consent should generally be seen as a </a:t>
            </a:r>
            <a:r>
              <a:rPr lang="en-IN" sz="2200" b="1" u="sng" dirty="0" smtClean="0">
                <a:latin typeface="+mn-lt"/>
              </a:rPr>
              <a:t>goal</a:t>
            </a:r>
            <a:r>
              <a:rPr lang="en-IN" sz="2200" dirty="0" smtClean="0">
                <a:latin typeface="+mn-lt"/>
              </a:rPr>
              <a:t> and it is provided by the UN Declaration for any matter that affects indigenous peoples’ lives.”</a:t>
            </a:r>
          </a:p>
          <a:p>
            <a:pPr marL="161925" indent="-161925">
              <a:buFont typeface="Arial" pitchFamily="34" charset="0"/>
              <a:buChar char="•"/>
            </a:pPr>
            <a:endParaRPr lang="en-IN" sz="1200" dirty="0" smtClean="0">
              <a:latin typeface="+mn-lt"/>
            </a:endParaRPr>
          </a:p>
          <a:p>
            <a:pPr marL="161925" indent="-161925">
              <a:buFont typeface="Arial" pitchFamily="34" charset="0"/>
              <a:buChar char="•"/>
            </a:pPr>
            <a:r>
              <a:rPr lang="en-US" sz="2200" dirty="0" smtClean="0">
                <a:latin typeface="+mn-lt"/>
              </a:rPr>
              <a:t>Undertaking an analysis of application of FPIC in practical situations with CIEL (Center for International Environmental Law) </a:t>
            </a:r>
          </a:p>
          <a:p>
            <a:endParaRPr lang="en-US" sz="2000" dirty="0" smtClean="0">
              <a:latin typeface="+mn-lt"/>
            </a:endParaRPr>
          </a:p>
          <a:p>
            <a:endParaRPr lang="en-US"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76500" y="82550"/>
            <a:ext cx="6543675" cy="1530350"/>
          </a:xfrm>
        </p:spPr>
        <p:txBody>
          <a:bodyPr/>
          <a:lstStyle/>
          <a:p>
            <a:pPr>
              <a:defRPr/>
            </a:pPr>
            <a:r>
              <a:rPr lang="en-GB" sz="3600" b="1" dirty="0" smtClean="0">
                <a:latin typeface="+mn-lt"/>
              </a:rPr>
              <a:t>Recourse </a:t>
            </a:r>
          </a:p>
        </p:txBody>
      </p:sp>
      <p:sp>
        <p:nvSpPr>
          <p:cNvPr id="3" name="TextBox 2"/>
          <p:cNvSpPr txBox="1"/>
          <p:nvPr/>
        </p:nvSpPr>
        <p:spPr>
          <a:xfrm>
            <a:off x="183838" y="1927911"/>
            <a:ext cx="8877034" cy="5078313"/>
          </a:xfrm>
          <a:prstGeom prst="rect">
            <a:avLst/>
          </a:prstGeom>
          <a:noFill/>
        </p:spPr>
        <p:txBody>
          <a:bodyPr wrap="square" rtlCol="0">
            <a:spAutoFit/>
          </a:bodyPr>
          <a:lstStyle/>
          <a:p>
            <a:r>
              <a:rPr lang="en-US" sz="2400" b="1" dirty="0" smtClean="0"/>
              <a:t>UN-REDD </a:t>
            </a:r>
            <a:r>
              <a:rPr lang="en-US" sz="2400" b="1" dirty="0" err="1" smtClean="0"/>
              <a:t>Programme</a:t>
            </a:r>
            <a:r>
              <a:rPr lang="en-US" sz="2400" b="1" dirty="0" smtClean="0"/>
              <a:t> committed to establishing  mechanism to ensure accountability and provide  recourse: </a:t>
            </a:r>
          </a:p>
          <a:p>
            <a:endParaRPr lang="en-US" sz="2400" dirty="0" smtClean="0"/>
          </a:p>
          <a:p>
            <a:r>
              <a:rPr lang="en-US" sz="2400" dirty="0" smtClean="0"/>
              <a:t>Complaints can be submitted to the UN-REDD </a:t>
            </a:r>
            <a:r>
              <a:rPr lang="en-US" sz="2400" dirty="0" err="1" smtClean="0"/>
              <a:t>Programme</a:t>
            </a:r>
            <a:r>
              <a:rPr lang="en-US" sz="2400" dirty="0" smtClean="0"/>
              <a:t> Secretariat and to the UN Resident Coordinator in UN-REDD ‘Quick Start’ Countries, complaints will be reviewed and decisions taken by the UN-REDD </a:t>
            </a:r>
            <a:r>
              <a:rPr lang="en-US" sz="2400" dirty="0" err="1" smtClean="0"/>
              <a:t>Programme</a:t>
            </a:r>
            <a:r>
              <a:rPr lang="en-US" sz="2400" dirty="0" smtClean="0"/>
              <a:t> Policy Board</a:t>
            </a:r>
          </a:p>
          <a:p>
            <a:endParaRPr lang="en-US" sz="2400" dirty="0" smtClean="0"/>
          </a:p>
          <a:p>
            <a:r>
              <a:rPr lang="en-US" sz="2400" b="1" dirty="0" smtClean="0"/>
              <a:t>Builds on existing UN  mechanisms: </a:t>
            </a:r>
          </a:p>
          <a:p>
            <a:r>
              <a:rPr lang="en-US" sz="2400" dirty="0" smtClean="0"/>
              <a:t>UN Special </a:t>
            </a:r>
            <a:r>
              <a:rPr lang="en-US" sz="2400" dirty="0" err="1" smtClean="0"/>
              <a:t>Rapporteur</a:t>
            </a:r>
            <a:r>
              <a:rPr lang="en-US" sz="2400" dirty="0" smtClean="0"/>
              <a:t> on IP Issues</a:t>
            </a:r>
          </a:p>
          <a:p>
            <a:r>
              <a:rPr lang="en-US" sz="2400" dirty="0" smtClean="0"/>
              <a:t>UNDP Civil Society Advisory Committee to the Administrator</a:t>
            </a:r>
          </a:p>
          <a:p>
            <a:r>
              <a:rPr lang="en-US" sz="2400" dirty="0" smtClean="0"/>
              <a:t>UNDP’s Information Disclosure Policy</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4763" y="2209800"/>
            <a:ext cx="6313487" cy="4576763"/>
          </a:xfrm>
        </p:spPr>
        <p:txBody>
          <a:bodyPr/>
          <a:lstStyle/>
          <a:p>
            <a:pPr marL="177800" indent="-177800" eaLnBrk="1" hangingPunct="1">
              <a:lnSpc>
                <a:spcPct val="85000"/>
              </a:lnSpc>
              <a:defRPr/>
            </a:pPr>
            <a:r>
              <a:rPr lang="en-US" dirty="0" smtClean="0"/>
              <a:t>Policy Board made up of participating countries, donors, agencies, Indigenous Peoples, CSOs &amp; observers</a:t>
            </a:r>
          </a:p>
          <a:p>
            <a:pPr marL="177800" indent="-177800" eaLnBrk="1" hangingPunct="1">
              <a:lnSpc>
                <a:spcPct val="85000"/>
              </a:lnSpc>
              <a:buFontTx/>
              <a:buNone/>
              <a:defRPr/>
            </a:pPr>
            <a:endParaRPr lang="en-US" sz="1800" dirty="0" smtClean="0"/>
          </a:p>
          <a:p>
            <a:pPr marL="177800" indent="-177800" eaLnBrk="1" hangingPunct="1">
              <a:lnSpc>
                <a:spcPct val="85000"/>
              </a:lnSpc>
              <a:defRPr/>
            </a:pPr>
            <a:r>
              <a:rPr lang="en-US" dirty="0" smtClean="0"/>
              <a:t>Policy Board decisions made by consensus among members</a:t>
            </a:r>
          </a:p>
          <a:p>
            <a:pPr marL="177800" indent="-177800" eaLnBrk="1" hangingPunct="1">
              <a:lnSpc>
                <a:spcPct val="85000"/>
              </a:lnSpc>
              <a:defRPr/>
            </a:pPr>
            <a:endParaRPr lang="en-US" sz="1800" dirty="0" smtClean="0"/>
          </a:p>
          <a:p>
            <a:pPr marL="177800" indent="-177800" eaLnBrk="1" hangingPunct="1">
              <a:lnSpc>
                <a:spcPct val="85000"/>
              </a:lnSpc>
              <a:defRPr/>
            </a:pPr>
            <a:r>
              <a:rPr lang="en-US" dirty="0" smtClean="0"/>
              <a:t>Informed by Independent Advisory Group on Forests, Rights and Climate Change</a:t>
            </a:r>
          </a:p>
          <a:p>
            <a:pPr marL="177800" indent="-177800" eaLnBrk="1" hangingPunct="1">
              <a:lnSpc>
                <a:spcPct val="85000"/>
              </a:lnSpc>
              <a:defRPr/>
            </a:pPr>
            <a:endParaRPr lang="en-US" sz="1800" dirty="0" smtClean="0"/>
          </a:p>
          <a:p>
            <a:pPr marL="177800" indent="-177800" eaLnBrk="1" hangingPunct="1">
              <a:lnSpc>
                <a:spcPct val="85000"/>
              </a:lnSpc>
              <a:buFontTx/>
              <a:buNone/>
              <a:defRPr/>
            </a:pPr>
            <a:endParaRPr lang="en-US" dirty="0" smtClean="0"/>
          </a:p>
          <a:p>
            <a:pPr eaLnBrk="1" hangingPunct="1">
              <a:lnSpc>
                <a:spcPct val="85000"/>
              </a:lnSpc>
              <a:defRPr/>
            </a:pPr>
            <a:endParaRPr lang="en-US" dirty="0" smtClean="0"/>
          </a:p>
          <a:p>
            <a:pPr>
              <a:defRPr/>
            </a:pPr>
            <a:endParaRPr lang="en-GB" dirty="0"/>
          </a:p>
        </p:txBody>
      </p:sp>
      <p:sp>
        <p:nvSpPr>
          <p:cNvPr id="32771" name="Title 2"/>
          <p:cNvSpPr>
            <a:spLocks noGrp="1"/>
          </p:cNvSpPr>
          <p:nvPr>
            <p:ph type="title"/>
          </p:nvPr>
        </p:nvSpPr>
        <p:spPr>
          <a:xfrm>
            <a:off x="2446338" y="131763"/>
            <a:ext cx="6543675" cy="1531937"/>
          </a:xfrm>
        </p:spPr>
        <p:txBody>
          <a:bodyPr/>
          <a:lstStyle/>
          <a:p>
            <a:r>
              <a:rPr lang="en-US" sz="3600" b="1" dirty="0" smtClean="0">
                <a:latin typeface="Calibri" pitchFamily="34" charset="0"/>
              </a:rPr>
              <a:t> UN-REDD </a:t>
            </a:r>
            <a:r>
              <a:rPr lang="en-US" sz="3600" b="1" dirty="0" err="1" smtClean="0">
                <a:latin typeface="Calibri" pitchFamily="34" charset="0"/>
              </a:rPr>
              <a:t>Programme</a:t>
            </a:r>
            <a:r>
              <a:rPr lang="en-US" sz="3600" b="1" dirty="0" smtClean="0">
                <a:latin typeface="Calibri" pitchFamily="34" charset="0"/>
              </a:rPr>
              <a:t> Governance</a:t>
            </a:r>
            <a:endParaRPr lang="en-GB" sz="3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a:xfrm>
            <a:off x="2476500" y="0"/>
            <a:ext cx="6543675" cy="1531938"/>
          </a:xfrm>
        </p:spPr>
        <p:txBody>
          <a:bodyPr/>
          <a:lstStyle/>
          <a:p>
            <a:r>
              <a:rPr lang="en-US" b="1" smtClean="0">
                <a:latin typeface="Calibri" pitchFamily="34" charset="0"/>
              </a:rPr>
              <a:t>Civil Society &amp; IPs on the Policy Board</a:t>
            </a:r>
            <a:endParaRPr lang="en-GB" smtClean="0"/>
          </a:p>
        </p:txBody>
      </p:sp>
      <p:sp>
        <p:nvSpPr>
          <p:cNvPr id="3" name="TextBox 2"/>
          <p:cNvSpPr txBox="1"/>
          <p:nvPr/>
        </p:nvSpPr>
        <p:spPr>
          <a:xfrm>
            <a:off x="155575" y="2227263"/>
            <a:ext cx="8882063" cy="3486150"/>
          </a:xfrm>
          <a:prstGeom prst="rect">
            <a:avLst/>
          </a:prstGeom>
          <a:noFill/>
        </p:spPr>
        <p:txBody>
          <a:bodyPr>
            <a:spAutoFit/>
          </a:bodyPr>
          <a:lstStyle/>
          <a:p>
            <a:pPr marL="312738"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400" b="1" dirty="0">
                <a:latin typeface="Calibri" pitchFamily="34" charset="0"/>
              </a:rPr>
              <a:t>Indigenous Peoples &amp; Forest Dependent Communities:</a:t>
            </a:r>
          </a:p>
          <a:p>
            <a:pPr marL="712788" lvl="1"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One full member (Chair of UNPFII )</a:t>
            </a:r>
          </a:p>
          <a:p>
            <a:pPr marL="404813" lvl="1" indent="-4763">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Three observers (one from each region), selected by the regional caucuses to Indigenous Peoples’ Global Summit on Climate Change – Alaska – April 2009</a:t>
            </a:r>
          </a:p>
          <a:p>
            <a:pPr marL="312738"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endParaRPr lang="en-GB" sz="1100" dirty="0">
              <a:latin typeface="Calibri" pitchFamily="34" charset="0"/>
            </a:endParaRPr>
          </a:p>
          <a:p>
            <a:pPr marL="312738"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400" b="1" dirty="0">
                <a:latin typeface="Calibri" pitchFamily="34" charset="0"/>
              </a:rPr>
              <a:t>Civil Society:</a:t>
            </a:r>
          </a:p>
          <a:p>
            <a:pPr marL="712788" lvl="1"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One full member</a:t>
            </a:r>
          </a:p>
          <a:p>
            <a:pPr marL="712788" lvl="1"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Three observers</a:t>
            </a:r>
          </a:p>
          <a:p>
            <a:pPr marL="712788" lvl="1"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Representatives will be from each of the three regions and one ‘northern’ NGO.</a:t>
            </a:r>
          </a:p>
          <a:p>
            <a:pPr marL="712788" lvl="1" indent="-312738">
              <a:lnSpc>
                <a:spcPct val="84000"/>
              </a:lnSpc>
              <a:spcBef>
                <a:spcPts val="800"/>
              </a:spcBef>
              <a:tabLst>
                <a:tab pos="312738" algn="l"/>
                <a:tab pos="417513"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Lst>
              <a:defRPr/>
            </a:pPr>
            <a:r>
              <a:rPr lang="en-GB" sz="2000" dirty="0">
                <a:latin typeface="Calibri" pitchFamily="34" charset="0"/>
              </a:rPr>
              <a:t>To be selected via a self selection process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46338" y="131763"/>
            <a:ext cx="6543675" cy="1531937"/>
          </a:xfrm>
        </p:spPr>
        <p:txBody>
          <a:bodyPr/>
          <a:lstStyle/>
          <a:p>
            <a:pPr>
              <a:defRPr/>
            </a:pPr>
            <a:r>
              <a:rPr lang="en-US" sz="3600" b="1" dirty="0" smtClean="0">
                <a:latin typeface="Calibri" pitchFamily="34" charset="0"/>
              </a:rPr>
              <a:t>Indigenous Peoples Representatives</a:t>
            </a:r>
            <a:endParaRPr lang="en-GB" sz="3600" dirty="0" smtClean="0">
              <a:latin typeface="+mj-lt"/>
            </a:endParaRPr>
          </a:p>
        </p:txBody>
      </p:sp>
      <p:sp>
        <p:nvSpPr>
          <p:cNvPr id="34819" name="TextBox 8"/>
          <p:cNvSpPr txBox="1">
            <a:spLocks noChangeArrowheads="1"/>
          </p:cNvSpPr>
          <p:nvPr/>
        </p:nvSpPr>
        <p:spPr bwMode="auto">
          <a:xfrm>
            <a:off x="466725" y="1922463"/>
            <a:ext cx="8174038" cy="4754562"/>
          </a:xfrm>
          <a:prstGeom prst="rect">
            <a:avLst/>
          </a:prstGeom>
          <a:noFill/>
          <a:ln w="9525">
            <a:noFill/>
            <a:miter lim="800000"/>
            <a:headEnd/>
            <a:tailEnd/>
          </a:ln>
        </p:spPr>
        <p:txBody>
          <a:bodyPr>
            <a:spAutoFit/>
          </a:bodyPr>
          <a:lstStyle/>
          <a:p>
            <a:pPr algn="ctr"/>
            <a:r>
              <a:rPr lang="en-US" sz="2000" b="1"/>
              <a:t>IP Policy Board Member: </a:t>
            </a:r>
          </a:p>
          <a:p>
            <a:pPr algn="ctr"/>
            <a:r>
              <a:rPr lang="en-US"/>
              <a:t>Vicky Tauli-Corpuz, UNPFII Chair </a:t>
            </a:r>
          </a:p>
          <a:p>
            <a:pPr algn="ctr"/>
            <a:endParaRPr lang="en-US" sz="1100"/>
          </a:p>
          <a:p>
            <a:pPr algn="ctr"/>
            <a:r>
              <a:rPr lang="en-US" sz="2000" b="1"/>
              <a:t>Observers: </a:t>
            </a:r>
          </a:p>
          <a:p>
            <a:pPr algn="ctr"/>
            <a:r>
              <a:rPr lang="en-US" b="1"/>
              <a:t>Africa: Elifuraha Laltaika</a:t>
            </a:r>
          </a:p>
          <a:p>
            <a:pPr algn="ctr"/>
            <a:r>
              <a:rPr lang="en-US"/>
              <a:t>Community Research and Development Services (CORDS)</a:t>
            </a:r>
          </a:p>
          <a:p>
            <a:pPr algn="ctr"/>
            <a:r>
              <a:rPr lang="en-US" u="sng">
                <a:hlinkClick r:id="rId3"/>
              </a:rPr>
              <a:t>cords@habari.co.tz</a:t>
            </a:r>
            <a:endParaRPr lang="en-US" u="sng"/>
          </a:p>
          <a:p>
            <a:pPr algn="ctr"/>
            <a:endParaRPr lang="en-US" u="sng">
              <a:hlinkClick r:id="rId4"/>
            </a:endParaRPr>
          </a:p>
          <a:p>
            <a:pPr algn="ctr"/>
            <a:r>
              <a:rPr lang="en-US" b="1"/>
              <a:t>Asia &amp; Pacific: Mina Setra</a:t>
            </a:r>
          </a:p>
          <a:p>
            <a:pPr algn="ctr"/>
            <a:r>
              <a:rPr lang="en-US"/>
              <a:t>Aliansi Masyarakat Adat Nusantara (AMAN)</a:t>
            </a:r>
          </a:p>
          <a:p>
            <a:pPr algn="ctr"/>
            <a:r>
              <a:rPr lang="en-US"/>
              <a:t> </a:t>
            </a:r>
            <a:r>
              <a:rPr lang="en-US" u="sng">
                <a:hlinkClick r:id="rId5"/>
              </a:rPr>
              <a:t>rumahaman@cbn.net.id</a:t>
            </a:r>
            <a:endParaRPr lang="en-US" u="sng"/>
          </a:p>
          <a:p>
            <a:pPr algn="ctr"/>
            <a:endParaRPr lang="en-US"/>
          </a:p>
          <a:p>
            <a:pPr algn="ctr"/>
            <a:r>
              <a:rPr lang="en-US" b="1"/>
              <a:t>Latin America: Diego Escobar</a:t>
            </a:r>
          </a:p>
          <a:p>
            <a:pPr algn="ctr"/>
            <a:r>
              <a:rPr lang="en-US"/>
              <a:t>Coordinadora de las Organizaciones Indigenas de la Cuenca Amazónica (COICA)</a:t>
            </a:r>
          </a:p>
          <a:p>
            <a:pPr algn="ctr"/>
            <a:r>
              <a:rPr lang="en-US" u="sng">
                <a:hlinkClick r:id="rId6"/>
              </a:rPr>
              <a:t>diego@coica.org.ec</a:t>
            </a:r>
            <a:endParaRPr lang="en-US" u="sng"/>
          </a:p>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46338" y="131763"/>
            <a:ext cx="6543675" cy="1531937"/>
          </a:xfrm>
        </p:spPr>
        <p:txBody>
          <a:bodyPr/>
          <a:lstStyle/>
          <a:p>
            <a:pPr>
              <a:defRPr/>
            </a:pPr>
            <a:r>
              <a:rPr lang="en-US" sz="3600" b="1" dirty="0" smtClean="0">
                <a:latin typeface="Calibri" pitchFamily="34" charset="0"/>
              </a:rPr>
              <a:t>Self Selection Process: </a:t>
            </a:r>
            <a:br>
              <a:rPr lang="en-US" sz="3600" b="1" dirty="0" smtClean="0">
                <a:latin typeface="Calibri" pitchFamily="34" charset="0"/>
              </a:rPr>
            </a:br>
            <a:r>
              <a:rPr lang="en-US" sz="2800" b="1" dirty="0" smtClean="0">
                <a:latin typeface="Calibri" pitchFamily="34" charset="0"/>
              </a:rPr>
              <a:t>CSO Representatives to the Policy Board</a:t>
            </a:r>
            <a:endParaRPr lang="en-GB" sz="3600" dirty="0" smtClean="0">
              <a:latin typeface="+mj-lt"/>
            </a:endParaRPr>
          </a:p>
        </p:txBody>
      </p:sp>
      <p:sp>
        <p:nvSpPr>
          <p:cNvPr id="35843" name="TextBox 8"/>
          <p:cNvSpPr txBox="1">
            <a:spLocks noChangeArrowheads="1"/>
          </p:cNvSpPr>
          <p:nvPr/>
        </p:nvSpPr>
        <p:spPr bwMode="auto">
          <a:xfrm>
            <a:off x="0" y="1922463"/>
            <a:ext cx="9144000" cy="4308872"/>
          </a:xfrm>
          <a:prstGeom prst="rect">
            <a:avLst/>
          </a:prstGeom>
          <a:noFill/>
          <a:ln w="9525">
            <a:noFill/>
            <a:miter lim="800000"/>
            <a:headEnd/>
            <a:tailEnd/>
          </a:ln>
        </p:spPr>
        <p:txBody>
          <a:bodyPr wrap="square">
            <a:spAutoFit/>
          </a:bodyPr>
          <a:lstStyle/>
          <a:p>
            <a:pPr algn="ctr"/>
            <a:r>
              <a:rPr lang="en-US" sz="2400" b="1" dirty="0" smtClean="0"/>
              <a:t>Call for Nominations for Representatives of  CSOs from Africa, Asia &amp; Pacific, Latin America &amp; Caribbean, and ‘Northern’ countries</a:t>
            </a:r>
          </a:p>
          <a:p>
            <a:pPr algn="ctr"/>
            <a:endParaRPr lang="en-US" dirty="0" smtClean="0"/>
          </a:p>
          <a:p>
            <a:pPr algn="ctr"/>
            <a:r>
              <a:rPr lang="en-US" b="1" dirty="0" smtClean="0"/>
              <a:t>Accepting nominations from 17 August – 11 September </a:t>
            </a:r>
          </a:p>
          <a:p>
            <a:pPr algn="ctr"/>
            <a:endParaRPr lang="en-US" b="1" dirty="0" smtClean="0"/>
          </a:p>
          <a:p>
            <a:pPr algn="ctr"/>
            <a:r>
              <a:rPr lang="en-US" b="1" dirty="0" smtClean="0"/>
              <a:t>Voting period from 14 – 28 September</a:t>
            </a:r>
          </a:p>
          <a:p>
            <a:pPr algn="ctr"/>
            <a:endParaRPr lang="en-US" b="1" dirty="0" smtClean="0"/>
          </a:p>
          <a:p>
            <a:pPr algn="ctr"/>
            <a:r>
              <a:rPr lang="en-US" b="1" dirty="0" smtClean="0"/>
              <a:t>Representatives announced 1 October 2009</a:t>
            </a:r>
          </a:p>
          <a:p>
            <a:pPr algn="ctr"/>
            <a:endParaRPr lang="en-US" dirty="0" smtClean="0"/>
          </a:p>
          <a:p>
            <a:pPr algn="ctr"/>
            <a:r>
              <a:rPr lang="en-US" sz="2000" b="1" dirty="0" smtClean="0"/>
              <a:t>Details available online @ </a:t>
            </a:r>
            <a:r>
              <a:rPr lang="en-US" sz="2000" b="1" dirty="0" smtClean="0">
                <a:hlinkClick r:id="rId3"/>
              </a:rPr>
              <a:t>www.un-redd.org</a:t>
            </a:r>
            <a:r>
              <a:rPr lang="en-US" sz="2000" b="1" dirty="0" smtClean="0"/>
              <a:t> </a:t>
            </a:r>
          </a:p>
          <a:p>
            <a:pPr algn="ctr"/>
            <a:r>
              <a:rPr lang="en-US" sz="2000" b="1" dirty="0" smtClean="0"/>
              <a:t>or by emailing </a:t>
            </a:r>
            <a:r>
              <a:rPr lang="en-US" sz="2000" b="1" dirty="0" smtClean="0">
                <a:hlinkClick r:id="rId4"/>
              </a:rPr>
              <a:t>csoselection@un-redd.org</a:t>
            </a:r>
            <a:r>
              <a:rPr lang="en-US" sz="2000" b="1" dirty="0" smtClean="0"/>
              <a:t> </a:t>
            </a:r>
            <a:endParaRPr lang="en-US" sz="2000" b="1" dirty="0"/>
          </a:p>
          <a:p>
            <a:pPr algn="ctr"/>
            <a:endParaRPr lang="en-US" dirty="0"/>
          </a:p>
          <a:p>
            <a:pPr algn="ct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2"/>
          <p:cNvSpPr>
            <a:spLocks noGrp="1"/>
          </p:cNvSpPr>
          <p:nvPr>
            <p:ph type="title"/>
          </p:nvPr>
        </p:nvSpPr>
        <p:spPr>
          <a:xfrm>
            <a:off x="2506663" y="93663"/>
            <a:ext cx="6543675" cy="1530350"/>
          </a:xfrm>
        </p:spPr>
        <p:txBody>
          <a:bodyPr/>
          <a:lstStyle/>
          <a:p>
            <a:r>
              <a:rPr lang="en-US" b="1" smtClean="0">
                <a:latin typeface="Calibri" pitchFamily="34" charset="0"/>
              </a:rPr>
              <a:t>Advisory Group on Forests, Rights &amp; Climate Change</a:t>
            </a:r>
            <a:endParaRPr lang="en-GB" smtClean="0"/>
          </a:p>
        </p:txBody>
      </p:sp>
      <p:sp>
        <p:nvSpPr>
          <p:cNvPr id="3" name="TextBox 2"/>
          <p:cNvSpPr txBox="1"/>
          <p:nvPr/>
        </p:nvSpPr>
        <p:spPr>
          <a:xfrm>
            <a:off x="223838" y="1997075"/>
            <a:ext cx="8583612" cy="4505325"/>
          </a:xfrm>
          <a:prstGeom prst="rect">
            <a:avLst/>
          </a:prstGeom>
          <a:noFill/>
        </p:spPr>
        <p:txBody>
          <a:bodyPr>
            <a:spAutoFit/>
          </a:bodyPr>
          <a:lstStyle/>
          <a:p>
            <a:pPr marL="177800" indent="-177800">
              <a:lnSpc>
                <a:spcPct val="80000"/>
              </a:lnSpc>
              <a:defRPr/>
            </a:pPr>
            <a:r>
              <a:rPr lang="en-US" sz="2400" b="1" dirty="0">
                <a:latin typeface="Calibri" pitchFamily="1" charset="0"/>
              </a:rPr>
              <a:t>	Civil Society Advisory Group established to provide independent advice and guidance to the UN-REDD </a:t>
            </a:r>
            <a:r>
              <a:rPr lang="en-US" sz="2400" b="1" dirty="0" err="1">
                <a:latin typeface="Calibri" pitchFamily="1" charset="0"/>
              </a:rPr>
              <a:t>Programme</a:t>
            </a:r>
            <a:r>
              <a:rPr lang="en-US" sz="2400" b="1" dirty="0">
                <a:latin typeface="Calibri" pitchFamily="1" charset="0"/>
              </a:rPr>
              <a:t> in response to issues raised by civil society</a:t>
            </a:r>
          </a:p>
          <a:p>
            <a:pPr marL="177800" indent="-177800">
              <a:lnSpc>
                <a:spcPct val="80000"/>
              </a:lnSpc>
              <a:defRPr/>
            </a:pPr>
            <a:endParaRPr lang="en-US" sz="2400" dirty="0">
              <a:latin typeface="Calibri" pitchFamily="1" charset="0"/>
            </a:endParaRPr>
          </a:p>
          <a:p>
            <a:pPr marL="177800" indent="-177800">
              <a:lnSpc>
                <a:spcPct val="80000"/>
              </a:lnSpc>
              <a:defRPr/>
            </a:pPr>
            <a:r>
              <a:rPr lang="en-US" sz="2400" dirty="0">
                <a:latin typeface="Calibri" pitchFamily="1" charset="0"/>
              </a:rPr>
              <a:t>	</a:t>
            </a:r>
            <a:r>
              <a:rPr lang="en-US" sz="2400" b="1" dirty="0">
                <a:latin typeface="Calibri" pitchFamily="1" charset="0"/>
              </a:rPr>
              <a:t>Initial membership: </a:t>
            </a:r>
          </a:p>
          <a:p>
            <a:pPr marL="177800" indent="-177800">
              <a:lnSpc>
                <a:spcPct val="80000"/>
              </a:lnSpc>
              <a:defRPr/>
            </a:pPr>
            <a:r>
              <a:rPr lang="en-US" sz="2400" dirty="0">
                <a:latin typeface="Calibri" pitchFamily="1" charset="0"/>
              </a:rPr>
              <a:t>	Committee of Conference on Rights, Forests and Climate </a:t>
            </a:r>
          </a:p>
          <a:p>
            <a:pPr marL="177800" indent="-177800">
              <a:lnSpc>
                <a:spcPct val="80000"/>
              </a:lnSpc>
              <a:defRPr/>
            </a:pPr>
            <a:r>
              <a:rPr lang="en-US" sz="2400" dirty="0">
                <a:latin typeface="Calibri" pitchFamily="1" charset="0"/>
              </a:rPr>
              <a:t>	- October 2008 </a:t>
            </a:r>
          </a:p>
          <a:p>
            <a:pPr marL="177800" indent="-177800">
              <a:lnSpc>
                <a:spcPct val="80000"/>
              </a:lnSpc>
              <a:defRPr/>
            </a:pPr>
            <a:r>
              <a:rPr lang="en-US" sz="2400" dirty="0">
                <a:latin typeface="Calibri" pitchFamily="1" charset="0"/>
              </a:rPr>
              <a:t>	(RRI, RFN, </a:t>
            </a:r>
            <a:r>
              <a:rPr lang="en-US" sz="2400" dirty="0" err="1">
                <a:latin typeface="Calibri" pitchFamily="1" charset="0"/>
              </a:rPr>
              <a:t>Tebtebba</a:t>
            </a:r>
            <a:r>
              <a:rPr lang="en-US" sz="2400" dirty="0">
                <a:latin typeface="Calibri" pitchFamily="1" charset="0"/>
              </a:rPr>
              <a:t>, Forest Peoples </a:t>
            </a:r>
            <a:r>
              <a:rPr lang="en-US" sz="2400" dirty="0" err="1">
                <a:latin typeface="Calibri" pitchFamily="1" charset="0"/>
              </a:rPr>
              <a:t>Prog</a:t>
            </a:r>
            <a:r>
              <a:rPr lang="en-US" sz="2400" dirty="0">
                <a:latin typeface="Calibri" pitchFamily="1" charset="0"/>
              </a:rPr>
              <a:t>, and others)</a:t>
            </a:r>
          </a:p>
          <a:p>
            <a:pPr marL="177800" indent="-177800">
              <a:lnSpc>
                <a:spcPct val="80000"/>
              </a:lnSpc>
              <a:defRPr/>
            </a:pPr>
            <a:endParaRPr lang="en-US" sz="2400" dirty="0">
              <a:latin typeface="Calibri" pitchFamily="1" charset="0"/>
            </a:endParaRPr>
          </a:p>
          <a:p>
            <a:pPr marL="177800" indent="-177800">
              <a:lnSpc>
                <a:spcPct val="80000"/>
              </a:lnSpc>
              <a:defRPr/>
            </a:pPr>
            <a:r>
              <a:rPr lang="en-US" sz="2400" b="1" dirty="0">
                <a:latin typeface="Calibri" pitchFamily="1" charset="0"/>
              </a:rPr>
              <a:t>	Activities:</a:t>
            </a:r>
          </a:p>
          <a:p>
            <a:pPr marL="177800" indent="-177800">
              <a:lnSpc>
                <a:spcPct val="80000"/>
              </a:lnSpc>
              <a:defRPr/>
            </a:pPr>
            <a:r>
              <a:rPr lang="en-US" sz="2400" dirty="0">
                <a:latin typeface="Calibri" pitchFamily="1" charset="0"/>
              </a:rPr>
              <a:t>	Advice on self-selection process for civil society representatives to the policy board</a:t>
            </a:r>
          </a:p>
          <a:p>
            <a:pPr marL="177800" indent="-177800">
              <a:lnSpc>
                <a:spcPct val="80000"/>
              </a:lnSpc>
              <a:defRPr/>
            </a:pPr>
            <a:endParaRPr lang="en-US" sz="1050" dirty="0">
              <a:latin typeface="Calibri" pitchFamily="1" charset="0"/>
            </a:endParaRPr>
          </a:p>
          <a:p>
            <a:pPr marL="177800" indent="-177800">
              <a:lnSpc>
                <a:spcPct val="80000"/>
              </a:lnSpc>
              <a:defRPr/>
            </a:pPr>
            <a:r>
              <a:rPr lang="en-US" sz="2400" dirty="0">
                <a:latin typeface="Calibri" pitchFamily="1" charset="0"/>
              </a:rPr>
              <a:t>	Guidance on socio-economic aspects of REDD</a:t>
            </a:r>
          </a:p>
          <a:p>
            <a:pPr marL="177800" indent="-177800">
              <a:lnSpc>
                <a:spcPct val="80000"/>
              </a:lnSpc>
              <a:defRPr/>
            </a:pPr>
            <a:endParaRPr lang="en-US" sz="1600" dirty="0">
              <a:latin typeface="Calibri" pitchFamily="1" charset="0"/>
            </a:endParaRPr>
          </a:p>
          <a:p>
            <a:pPr marL="177800" indent="-177800">
              <a:lnSpc>
                <a:spcPct val="80000"/>
              </a:lnSpc>
              <a:defRPr/>
            </a:pPr>
            <a:r>
              <a:rPr lang="en-US" sz="1600" dirty="0">
                <a:latin typeface="Calibri" pitchFamily="1" charset="0"/>
              </a:rPr>
              <a:t>	</a:t>
            </a:r>
            <a:r>
              <a:rPr lang="en-US" sz="2000" b="1" dirty="0">
                <a:latin typeface="Calibri" pitchFamily="1" charset="0"/>
              </a:rPr>
              <a:t>	</a:t>
            </a:r>
            <a:r>
              <a:rPr lang="en-US" sz="2000" b="1" dirty="0">
                <a:latin typeface="Calibri" pitchFamily="1" charset="0"/>
                <a:hlinkClick r:id="rId3"/>
              </a:rPr>
              <a:t>www.rightsandclimate.org</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522538" y="2060575"/>
            <a:ext cx="6389687" cy="1362075"/>
          </a:xfrm>
        </p:spPr>
        <p:txBody>
          <a:bodyPr/>
          <a:lstStyle/>
          <a:p>
            <a:r>
              <a:rPr lang="en-GB" smtClean="0"/>
              <a:t>Thank you!</a:t>
            </a:r>
          </a:p>
        </p:txBody>
      </p:sp>
      <p:sp>
        <p:nvSpPr>
          <p:cNvPr id="3" name="Text Placeholder 2"/>
          <p:cNvSpPr>
            <a:spLocks noGrp="1"/>
          </p:cNvSpPr>
          <p:nvPr>
            <p:ph type="body" idx="1"/>
          </p:nvPr>
        </p:nvSpPr>
        <p:spPr>
          <a:xfrm>
            <a:off x="2563813" y="3786188"/>
            <a:ext cx="5272087" cy="571500"/>
          </a:xfrm>
        </p:spPr>
        <p:txBody>
          <a:bodyPr/>
          <a:lstStyle/>
          <a:p>
            <a:pPr>
              <a:defRPr/>
            </a:pPr>
            <a:r>
              <a:rPr lang="en-GB" dirty="0" smtClean="0"/>
              <a:t>www.un-redd.org</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4763" y="2012950"/>
            <a:ext cx="6313487" cy="4576763"/>
          </a:xfrm>
        </p:spPr>
        <p:txBody>
          <a:bodyPr/>
          <a:lstStyle/>
          <a:p>
            <a:pPr eaLnBrk="1" hangingPunct="1">
              <a:lnSpc>
                <a:spcPct val="85000"/>
              </a:lnSpc>
              <a:defRPr/>
            </a:pPr>
            <a:r>
              <a:rPr lang="en-US" dirty="0" smtClean="0"/>
              <a:t>Consultation and awareness raising an initial step in </a:t>
            </a:r>
            <a:r>
              <a:rPr lang="en-US" dirty="0" err="1" smtClean="0"/>
              <a:t>programme</a:t>
            </a:r>
            <a:r>
              <a:rPr lang="en-US" dirty="0" smtClean="0"/>
              <a:t> development in Tanzania, DRC (with FCPF), Zambia, Bolivia, Paraguay</a:t>
            </a:r>
          </a:p>
          <a:p>
            <a:pPr eaLnBrk="1" hangingPunct="1">
              <a:lnSpc>
                <a:spcPct val="85000"/>
              </a:lnSpc>
              <a:defRPr/>
            </a:pPr>
            <a:endParaRPr lang="en-US" dirty="0" smtClean="0"/>
          </a:p>
          <a:p>
            <a:pPr eaLnBrk="1" hangingPunct="1">
              <a:lnSpc>
                <a:spcPct val="85000"/>
              </a:lnSpc>
              <a:defRPr/>
            </a:pPr>
            <a:r>
              <a:rPr lang="en-US" dirty="0" smtClean="0"/>
              <a:t>Two National Joint </a:t>
            </a:r>
            <a:r>
              <a:rPr lang="en-US" dirty="0" err="1" smtClean="0"/>
              <a:t>Programmes</a:t>
            </a:r>
            <a:r>
              <a:rPr lang="en-US" dirty="0" smtClean="0"/>
              <a:t> approved by Policy Board pending full consultation: Indonesia &amp; PNG</a:t>
            </a:r>
          </a:p>
          <a:p>
            <a:pPr eaLnBrk="1" hangingPunct="1">
              <a:lnSpc>
                <a:spcPct val="85000"/>
              </a:lnSpc>
              <a:defRPr/>
            </a:pPr>
            <a:endParaRPr lang="en-US" dirty="0" smtClean="0"/>
          </a:p>
          <a:p>
            <a:pPr eaLnBrk="1" hangingPunct="1">
              <a:lnSpc>
                <a:spcPct val="85000"/>
              </a:lnSpc>
              <a:defRPr/>
            </a:pPr>
            <a:r>
              <a:rPr lang="en-US" dirty="0" smtClean="0"/>
              <a:t>Resources committed to stakeholder capacity building, participation and awareness activities in all draft National </a:t>
            </a:r>
            <a:r>
              <a:rPr lang="en-US" dirty="0" err="1" smtClean="0"/>
              <a:t>Programmes</a:t>
            </a:r>
            <a:endParaRPr lang="en-GB" dirty="0"/>
          </a:p>
        </p:txBody>
      </p:sp>
      <p:sp>
        <p:nvSpPr>
          <p:cNvPr id="15363" name="Title 2"/>
          <p:cNvSpPr>
            <a:spLocks noGrp="1"/>
          </p:cNvSpPr>
          <p:nvPr>
            <p:ph type="title"/>
          </p:nvPr>
        </p:nvSpPr>
        <p:spPr>
          <a:xfrm>
            <a:off x="2446338" y="131763"/>
            <a:ext cx="6543675" cy="1531937"/>
          </a:xfrm>
        </p:spPr>
        <p:txBody>
          <a:bodyPr/>
          <a:lstStyle/>
          <a:p>
            <a:pPr>
              <a:spcBef>
                <a:spcPct val="20000"/>
              </a:spcBef>
              <a:defRPr/>
            </a:pPr>
            <a:r>
              <a:rPr lang="en-US" b="1" dirty="0" smtClean="0">
                <a:latin typeface="Calibri" pitchFamily="34" charset="0"/>
              </a:rPr>
              <a:t>Examples from UN-REDD </a:t>
            </a:r>
            <a:br>
              <a:rPr lang="en-US" b="1" dirty="0" smtClean="0">
                <a:latin typeface="Calibri" pitchFamily="34" charset="0"/>
              </a:rPr>
            </a:br>
            <a:r>
              <a:rPr lang="en-US" b="1" dirty="0" smtClean="0">
                <a:latin typeface="Calibri" pitchFamily="34" charset="0"/>
              </a:rPr>
              <a:t>Pilot Countries</a:t>
            </a:r>
            <a:endParaRPr lang="en-GB" b="1" dirty="0">
              <a:solidFill>
                <a:schemeClr val="tx1">
                  <a:lumMod val="50000"/>
                  <a:lumOff val="50000"/>
                </a:schemeClr>
              </a:solidFill>
              <a:latin typeface="+mj-lt"/>
              <a:cs typeface="Arial Unicode MS"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14588" y="1762003"/>
            <a:ext cx="6729412" cy="5351462"/>
          </a:xfrm>
        </p:spPr>
        <p:txBody>
          <a:bodyPr/>
          <a:lstStyle/>
          <a:p>
            <a:pPr>
              <a:defRPr/>
            </a:pPr>
            <a:endParaRPr lang="en-GB" dirty="0" smtClean="0"/>
          </a:p>
          <a:p>
            <a:pPr>
              <a:spcBef>
                <a:spcPts val="1200"/>
              </a:spcBef>
              <a:defRPr/>
            </a:pPr>
            <a:r>
              <a:rPr lang="en-GB" dirty="0" smtClean="0"/>
              <a:t>Brief summary of the UN-REDD Programme</a:t>
            </a:r>
          </a:p>
          <a:p>
            <a:pPr>
              <a:spcBef>
                <a:spcPts val="1200"/>
              </a:spcBef>
              <a:defRPr/>
            </a:pPr>
            <a:r>
              <a:rPr lang="en-GB" dirty="0" smtClean="0"/>
              <a:t>Operational Guidance on the Engagement of Indigenous Peoples and Forest Dependent Communities – to ensure inclusiveness, transparency, and accountability of Programme</a:t>
            </a:r>
          </a:p>
          <a:p>
            <a:pPr>
              <a:spcBef>
                <a:spcPts val="1200"/>
              </a:spcBef>
              <a:defRPr/>
            </a:pPr>
            <a:r>
              <a:rPr lang="en-GB" dirty="0" smtClean="0"/>
              <a:t>Policy Board Participation: Self-selection of IP and CSO representatives to the Policy Board, input from the Independent Advisory Group on Forests, Rights &amp; Climate Change</a:t>
            </a:r>
          </a:p>
          <a:p>
            <a:pPr>
              <a:defRPr/>
            </a:pPr>
            <a:endParaRPr lang="en-GB" b="1" dirty="0" smtClean="0"/>
          </a:p>
          <a:p>
            <a:pPr>
              <a:buFont typeface="Arial" pitchFamily="34" charset="0"/>
              <a:buNone/>
              <a:defRPr/>
            </a:pPr>
            <a:endParaRPr lang="en-GB" dirty="0" smtClean="0"/>
          </a:p>
          <a:p>
            <a:pPr>
              <a:defRPr/>
            </a:pPr>
            <a:endParaRPr lang="en-GB" dirty="0" smtClean="0"/>
          </a:p>
        </p:txBody>
      </p:sp>
      <p:sp>
        <p:nvSpPr>
          <p:cNvPr id="14339" name="Title 2"/>
          <p:cNvSpPr>
            <a:spLocks noGrp="1"/>
          </p:cNvSpPr>
          <p:nvPr>
            <p:ph type="title"/>
          </p:nvPr>
        </p:nvSpPr>
        <p:spPr>
          <a:xfrm>
            <a:off x="2482850" y="292100"/>
            <a:ext cx="6543675" cy="1158875"/>
          </a:xfrm>
        </p:spPr>
        <p:txBody>
          <a:bodyPr/>
          <a:lstStyle/>
          <a:p>
            <a:pPr>
              <a:defRPr/>
            </a:pPr>
            <a:r>
              <a:rPr lang="en-GB" b="1" dirty="0" smtClean="0">
                <a:latin typeface="+mj-lt"/>
              </a:rPr>
              <a:t>Overview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1857375"/>
            <a:ext cx="8715375" cy="4643438"/>
          </a:xfrm>
        </p:spPr>
        <p:txBody>
          <a:bodyPr/>
          <a:lstStyle/>
          <a:p>
            <a:pPr marL="457200" indent="-457200">
              <a:buFont typeface="Arial" pitchFamily="34" charset="0"/>
              <a:buNone/>
            </a:pPr>
            <a:r>
              <a:rPr lang="en-GB" smtClean="0">
                <a:solidFill>
                  <a:schemeClr val="tx1"/>
                </a:solidFill>
              </a:rPr>
              <a:t>Two components:</a:t>
            </a:r>
          </a:p>
          <a:p>
            <a:pPr marL="457200" indent="-457200">
              <a:buFont typeface="Arial" pitchFamily="34" charset="0"/>
              <a:buAutoNum type="arabicPeriod"/>
            </a:pPr>
            <a:r>
              <a:rPr lang="en-GB" smtClean="0">
                <a:solidFill>
                  <a:schemeClr val="tx1"/>
                </a:solidFill>
              </a:rPr>
              <a:t>Support to National Programmes</a:t>
            </a:r>
          </a:p>
          <a:p>
            <a:pPr marL="838200" lvl="1" indent="-381000">
              <a:buFont typeface="Arial" pitchFamily="34" charset="0"/>
              <a:buChar char="•"/>
            </a:pPr>
            <a:r>
              <a:rPr lang="en-GB" smtClean="0"/>
              <a:t>9 countries currently, increasing demand</a:t>
            </a:r>
          </a:p>
          <a:p>
            <a:pPr marL="838200" lvl="1" indent="-381000">
              <a:buFont typeface="Arial" pitchFamily="34" charset="0"/>
              <a:buChar char="•"/>
            </a:pPr>
            <a:r>
              <a:rPr lang="en-GB" smtClean="0"/>
              <a:t>capacity building for readiness </a:t>
            </a:r>
          </a:p>
          <a:p>
            <a:pPr marL="457200" indent="-457200">
              <a:buFont typeface="Arial" pitchFamily="34" charset="0"/>
              <a:buAutoNum type="arabicPeriod"/>
            </a:pPr>
            <a:r>
              <a:rPr lang="en-GB" smtClean="0">
                <a:solidFill>
                  <a:schemeClr val="tx1"/>
                </a:solidFill>
              </a:rPr>
              <a:t>Global Activities</a:t>
            </a:r>
          </a:p>
          <a:p>
            <a:pPr marL="457200" indent="-457200"/>
            <a:r>
              <a:rPr lang="en-US" smtClean="0">
                <a:solidFill>
                  <a:schemeClr val="tx1"/>
                </a:solidFill>
              </a:rPr>
              <a:t>guidelines, advice, regional/international dialogue, analyses</a:t>
            </a:r>
          </a:p>
          <a:p>
            <a:pPr marL="838200" lvl="1" indent="-381000">
              <a:buFont typeface="Symbol" pitchFamily="18" charset="2"/>
              <a:buChar char="Þ"/>
            </a:pPr>
            <a:r>
              <a:rPr lang="en-US" smtClean="0"/>
              <a:t>that support country action</a:t>
            </a:r>
          </a:p>
          <a:p>
            <a:pPr marL="838200" lvl="1" indent="-381000">
              <a:buFont typeface="Symbol" pitchFamily="18" charset="2"/>
              <a:buChar char="Þ"/>
            </a:pPr>
            <a:r>
              <a:rPr lang="en-US" smtClean="0"/>
              <a:t>that support the UNFCCC process on a global scale</a:t>
            </a:r>
          </a:p>
          <a:p>
            <a:pPr marL="457200" indent="-457200">
              <a:buFont typeface="Arial" pitchFamily="34" charset="0"/>
              <a:buNone/>
            </a:pPr>
            <a:endParaRPr lang="en-US" sz="1800" i="1" smtClean="0">
              <a:solidFill>
                <a:schemeClr val="tx1"/>
              </a:solidFill>
            </a:endParaRPr>
          </a:p>
          <a:p>
            <a:pPr marL="457200" indent="-457200">
              <a:buFont typeface="Arial" pitchFamily="34" charset="0"/>
              <a:buNone/>
            </a:pPr>
            <a:r>
              <a:rPr lang="en-US" i="1" smtClean="0">
                <a:solidFill>
                  <a:srgbClr val="FF0000"/>
                </a:solidFill>
              </a:rPr>
              <a:t>UN-REDD supports countries in their capacity building efforts, upon request and in collaboration with other partners</a:t>
            </a:r>
            <a:endParaRPr lang="en-GB" i="1" smtClean="0">
              <a:solidFill>
                <a:srgbClr val="FF0000"/>
              </a:solidFill>
            </a:endParaRPr>
          </a:p>
          <a:p>
            <a:pPr marL="838200" lvl="1" indent="-381000">
              <a:buFont typeface="Symbol" pitchFamily="18" charset="2"/>
              <a:buNone/>
            </a:pPr>
            <a:endParaRPr lang="en-GB" smtClean="0"/>
          </a:p>
        </p:txBody>
      </p:sp>
      <p:sp>
        <p:nvSpPr>
          <p:cNvPr id="16387" name="Title 2"/>
          <p:cNvSpPr>
            <a:spLocks noGrp="1"/>
          </p:cNvSpPr>
          <p:nvPr>
            <p:ph type="title"/>
          </p:nvPr>
        </p:nvSpPr>
        <p:spPr>
          <a:xfrm>
            <a:off x="2446338" y="131763"/>
            <a:ext cx="6543675" cy="1531937"/>
          </a:xfrm>
        </p:spPr>
        <p:txBody>
          <a:bodyPr/>
          <a:lstStyle/>
          <a:p>
            <a:r>
              <a:rPr lang="en-GB" sz="3600" b="1" smtClean="0"/>
              <a:t>UN-REDD Programme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1857375"/>
            <a:ext cx="8715375" cy="4643438"/>
          </a:xfrm>
        </p:spPr>
        <p:txBody>
          <a:bodyPr/>
          <a:lstStyle/>
          <a:p>
            <a:pPr marL="457200" indent="-457200">
              <a:buFont typeface="Arial" pitchFamily="34" charset="0"/>
              <a:buAutoNum type="arabicPeriod"/>
            </a:pPr>
            <a:r>
              <a:rPr lang="en-GB" dirty="0" smtClean="0">
                <a:solidFill>
                  <a:schemeClr val="tx1"/>
                </a:solidFill>
              </a:rPr>
              <a:t>Global Activities</a:t>
            </a:r>
          </a:p>
          <a:p>
            <a:pPr marL="457200" indent="-457200"/>
            <a:r>
              <a:rPr lang="en-US" dirty="0" smtClean="0">
                <a:solidFill>
                  <a:schemeClr val="tx1"/>
                </a:solidFill>
              </a:rPr>
              <a:t>guidelines, advice, regional/international dialogue, analyses</a:t>
            </a:r>
          </a:p>
          <a:p>
            <a:pPr marL="838200" lvl="1" indent="-381000">
              <a:buFont typeface="Symbol" pitchFamily="18" charset="2"/>
              <a:buChar char="Þ"/>
            </a:pPr>
            <a:r>
              <a:rPr lang="en-US" dirty="0" smtClean="0"/>
              <a:t>that support country action</a:t>
            </a:r>
          </a:p>
          <a:p>
            <a:pPr marL="838200" lvl="1" indent="-381000">
              <a:buFont typeface="Symbol" pitchFamily="18" charset="2"/>
              <a:buChar char="Þ"/>
            </a:pPr>
            <a:r>
              <a:rPr lang="en-US" dirty="0" smtClean="0"/>
              <a:t>that support the UNFCCC process on a global scale</a:t>
            </a:r>
          </a:p>
          <a:p>
            <a:pPr marL="457200" indent="-457200">
              <a:buFont typeface="Arial" pitchFamily="34" charset="0"/>
              <a:buNone/>
            </a:pPr>
            <a:endParaRPr lang="en-US" sz="1200" i="1" dirty="0" smtClean="0">
              <a:solidFill>
                <a:schemeClr val="tx1"/>
              </a:solidFill>
            </a:endParaRPr>
          </a:p>
          <a:p>
            <a:pPr marL="457200" indent="-228600">
              <a:buFontTx/>
              <a:buChar char="-"/>
            </a:pPr>
            <a:r>
              <a:rPr lang="en-US" i="1" dirty="0" smtClean="0">
                <a:solidFill>
                  <a:schemeClr val="tx1"/>
                </a:solidFill>
              </a:rPr>
              <a:t>Methodology and guidance to ensure stakeholder participation</a:t>
            </a:r>
          </a:p>
          <a:p>
            <a:pPr marL="457200" indent="-228600">
              <a:buFontTx/>
              <a:buChar char="-"/>
            </a:pPr>
            <a:r>
              <a:rPr lang="en-US" i="1" dirty="0" smtClean="0">
                <a:solidFill>
                  <a:schemeClr val="tx1"/>
                </a:solidFill>
              </a:rPr>
              <a:t>Guidance on ensuring livelihood benefits from REDD (making REDD pro-poor)</a:t>
            </a:r>
          </a:p>
          <a:p>
            <a:pPr marL="457200" indent="-228600">
              <a:buFontTx/>
              <a:buChar char="-"/>
            </a:pPr>
            <a:r>
              <a:rPr lang="en-US" i="1" dirty="0" smtClean="0">
                <a:solidFill>
                  <a:schemeClr val="tx1"/>
                </a:solidFill>
              </a:rPr>
              <a:t>Assessment of payment distribution mechanisms for equity and effectiveness</a:t>
            </a:r>
          </a:p>
          <a:p>
            <a:pPr marL="457200" indent="-228600">
              <a:buFontTx/>
              <a:buChar char="-"/>
            </a:pPr>
            <a:r>
              <a:rPr lang="en-US" i="1" dirty="0" smtClean="0">
                <a:solidFill>
                  <a:schemeClr val="tx1"/>
                </a:solidFill>
              </a:rPr>
              <a:t>Assessment of the drivers of deforestation</a:t>
            </a:r>
          </a:p>
          <a:p>
            <a:pPr marL="457200" indent="-228600">
              <a:buFontTx/>
              <a:buChar char="-"/>
            </a:pPr>
            <a:r>
              <a:rPr lang="en-US" i="1" dirty="0" smtClean="0">
                <a:solidFill>
                  <a:schemeClr val="tx1"/>
                </a:solidFill>
              </a:rPr>
              <a:t>Governance Indicators for readiness phases</a:t>
            </a:r>
          </a:p>
          <a:p>
            <a:pPr marL="457200" indent="-457200">
              <a:buFontTx/>
              <a:buChar char="-"/>
            </a:pPr>
            <a:endParaRPr lang="en-US" sz="1800" i="1" dirty="0" smtClean="0">
              <a:solidFill>
                <a:schemeClr val="tx1"/>
              </a:solidFill>
            </a:endParaRPr>
          </a:p>
          <a:p>
            <a:pPr marL="838200" lvl="1" indent="-381000">
              <a:buFont typeface="Symbol" pitchFamily="18" charset="2"/>
              <a:buNone/>
            </a:pPr>
            <a:endParaRPr lang="en-GB" dirty="0" smtClean="0"/>
          </a:p>
        </p:txBody>
      </p:sp>
      <p:sp>
        <p:nvSpPr>
          <p:cNvPr id="16387" name="Title 2"/>
          <p:cNvSpPr>
            <a:spLocks noGrp="1"/>
          </p:cNvSpPr>
          <p:nvPr>
            <p:ph type="title"/>
          </p:nvPr>
        </p:nvSpPr>
        <p:spPr>
          <a:xfrm>
            <a:off x="2446338" y="131763"/>
            <a:ext cx="6543675" cy="1531937"/>
          </a:xfrm>
        </p:spPr>
        <p:txBody>
          <a:bodyPr/>
          <a:lstStyle/>
          <a:p>
            <a:r>
              <a:rPr lang="en-GB" sz="3600" b="1" smtClean="0"/>
              <a:t>UN-REDD Programme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61" name="Group 129"/>
          <p:cNvGraphicFramePr>
            <a:graphicFrameLocks noGrp="1"/>
          </p:cNvGraphicFramePr>
          <p:nvPr>
            <p:ph idx="4294967295"/>
          </p:nvPr>
        </p:nvGraphicFramePr>
        <p:xfrm>
          <a:off x="323850" y="2058523"/>
          <a:ext cx="8482013" cy="4322765"/>
        </p:xfrm>
        <a:graphic>
          <a:graphicData uri="http://schemas.openxmlformats.org/drawingml/2006/table">
            <a:tbl>
              <a:tblPr/>
              <a:tblGrid>
                <a:gridCol w="1238250"/>
                <a:gridCol w="3562350"/>
                <a:gridCol w="3681413"/>
              </a:tblGrid>
              <a:tr h="415925">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1" i="0" u="none" strike="noStrike" cap="none" normalizeH="0" baseline="0" dirty="0" smtClean="0">
                          <a:ln>
                            <a:noFill/>
                          </a:ln>
                          <a:solidFill>
                            <a:schemeClr val="accent2"/>
                          </a:solidFill>
                          <a:effectLst/>
                          <a:latin typeface="Calibri" pitchFamily="34" charset="0"/>
                        </a:rPr>
                        <a:t>Country</a:t>
                      </a:r>
                      <a:endParaRPr kumimoji="0" lang="en-GB" sz="2000" b="1" i="0" u="none" strike="noStrike" cap="none" normalizeH="0" baseline="0" dirty="0" smtClean="0">
                        <a:ln>
                          <a:noFill/>
                        </a:ln>
                        <a:solidFill>
                          <a:schemeClr val="accent2"/>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1" i="0" u="none" strike="noStrike" cap="none" normalizeH="0" baseline="0" smtClean="0">
                          <a:ln>
                            <a:noFill/>
                          </a:ln>
                          <a:solidFill>
                            <a:schemeClr val="accent2"/>
                          </a:solidFill>
                          <a:effectLst/>
                          <a:latin typeface="Calibri" pitchFamily="34" charset="0"/>
                        </a:rPr>
                        <a:t>Initial Programme</a:t>
                      </a:r>
                      <a:endParaRPr kumimoji="0" lang="en-GB" sz="2000" b="1" i="0" u="none" strike="noStrike" cap="none" normalizeH="0" baseline="0" smtClean="0">
                        <a:ln>
                          <a:noFill/>
                        </a:ln>
                        <a:solidFill>
                          <a:schemeClr val="accent2"/>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1" i="0" u="none" strike="noStrike" cap="none" normalizeH="0" baseline="0" smtClean="0">
                          <a:ln>
                            <a:noFill/>
                          </a:ln>
                          <a:solidFill>
                            <a:schemeClr val="accent2"/>
                          </a:solidFill>
                          <a:effectLst/>
                          <a:latin typeface="Calibri" pitchFamily="34" charset="0"/>
                        </a:rPr>
                        <a:t>Full Programme</a:t>
                      </a:r>
                      <a:endParaRPr kumimoji="0" lang="en-GB" sz="2000" b="1" i="0" u="none" strike="noStrike" cap="none" normalizeH="0" baseline="0" smtClean="0">
                        <a:ln>
                          <a:noFill/>
                        </a:ln>
                        <a:solidFill>
                          <a:schemeClr val="accent2"/>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DRC</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Signed, starting implementation</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In planning</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Tanzania</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endParaRPr kumimoji="0" lang="en-GB"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Being finalized</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Zambia</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dirty="0" smtClean="0">
                          <a:ln>
                            <a:noFill/>
                          </a:ln>
                          <a:solidFill>
                            <a:schemeClr val="tx1"/>
                          </a:solidFill>
                          <a:effectLst/>
                          <a:latin typeface="Calibri" pitchFamily="34" charset="0"/>
                        </a:rPr>
                        <a:t>In scoping, formulation mission </a:t>
                      </a:r>
                      <a:r>
                        <a:rPr kumimoji="0" lang="en-US" sz="2000" b="0" i="0" u="none" strike="noStrike" cap="none" normalizeH="0" baseline="0" dirty="0" err="1" smtClean="0">
                          <a:ln>
                            <a:noFill/>
                          </a:ln>
                          <a:solidFill>
                            <a:schemeClr val="tx1"/>
                          </a:solidFill>
                          <a:effectLst/>
                          <a:latin typeface="Calibri" pitchFamily="34" charset="0"/>
                        </a:rPr>
                        <a:t>tbd</a:t>
                      </a:r>
                      <a:endParaRPr kumimoji="0" lang="en-GB"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33388">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Indonesia</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Being finalized</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PNG</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Budget allocated</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In planning</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975">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Viet Nam</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endParaRPr kumimoji="0" lang="en-GB"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Signed, starting implementation</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Bolivia</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dirty="0" smtClean="0">
                          <a:ln>
                            <a:noFill/>
                          </a:ln>
                          <a:solidFill>
                            <a:schemeClr val="tx1"/>
                          </a:solidFill>
                          <a:effectLst/>
                          <a:latin typeface="Calibri" pitchFamily="34" charset="0"/>
                        </a:rPr>
                        <a:t>In scoping, formulation mission 18 -22 August</a:t>
                      </a:r>
                      <a:endParaRPr kumimoji="0" lang="en-GB"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34975">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Panama</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Being finalized, funds earmarked</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smtClean="0">
                          <a:ln>
                            <a:noFill/>
                          </a:ln>
                          <a:solidFill>
                            <a:schemeClr val="tx1"/>
                          </a:solidFill>
                          <a:effectLst/>
                          <a:latin typeface="Calibri" pitchFamily="34" charset="0"/>
                        </a:rPr>
                        <a:t>Paraguay</a:t>
                      </a:r>
                      <a:endParaRPr kumimoji="0" lang="en-GB" sz="20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endParaRPr kumimoji="0" lang="en-GB"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pPr>
                      <a:r>
                        <a:rPr kumimoji="0" lang="en-US" sz="2000" b="0" i="0" u="none" strike="noStrike" cap="none" normalizeH="0" baseline="0" dirty="0" smtClean="0">
                          <a:ln>
                            <a:noFill/>
                          </a:ln>
                          <a:solidFill>
                            <a:schemeClr val="tx1"/>
                          </a:solidFill>
                          <a:effectLst/>
                          <a:latin typeface="Calibri" pitchFamily="34" charset="0"/>
                        </a:rPr>
                        <a:t>In formulation</a:t>
                      </a:r>
                      <a:endParaRPr kumimoji="0" lang="en-GB"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157" name="Text Box 125"/>
          <p:cNvSpPr txBox="1">
            <a:spLocks noChangeArrowheads="1"/>
          </p:cNvSpPr>
          <p:nvPr/>
        </p:nvSpPr>
        <p:spPr bwMode="auto">
          <a:xfrm>
            <a:off x="2571045" y="362440"/>
            <a:ext cx="6364288" cy="1169551"/>
          </a:xfrm>
          <a:prstGeom prst="rect">
            <a:avLst/>
          </a:prstGeom>
          <a:noFill/>
          <a:ln w="9525">
            <a:noFill/>
            <a:miter lim="800000"/>
            <a:headEnd/>
            <a:tailEnd/>
          </a:ln>
          <a:effectLst/>
        </p:spPr>
        <p:txBody>
          <a:bodyPr>
            <a:spAutoFit/>
          </a:bodyPr>
          <a:lstStyle/>
          <a:p>
            <a:pPr algn="ctr">
              <a:spcBef>
                <a:spcPct val="50000"/>
              </a:spcBef>
            </a:pPr>
            <a:r>
              <a:rPr lang="en-US" sz="2800" b="1" dirty="0">
                <a:latin typeface="Calibri" pitchFamily="34" charset="0"/>
              </a:rPr>
              <a:t>Status of National </a:t>
            </a:r>
            <a:r>
              <a:rPr lang="en-US" sz="2800" b="1" dirty="0" err="1" smtClean="0">
                <a:latin typeface="Calibri" pitchFamily="34" charset="0"/>
              </a:rPr>
              <a:t>Programmes</a:t>
            </a:r>
            <a:endParaRPr lang="en-US" sz="2800" b="1" dirty="0" smtClean="0">
              <a:latin typeface="Calibri" pitchFamily="34" charset="0"/>
            </a:endParaRPr>
          </a:p>
          <a:p>
            <a:pPr algn="ctr">
              <a:spcBef>
                <a:spcPct val="50000"/>
              </a:spcBef>
            </a:pPr>
            <a:r>
              <a:rPr lang="en-US" sz="2800" b="1" dirty="0" smtClean="0">
                <a:latin typeface="Calibri" pitchFamily="34" charset="0"/>
              </a:rPr>
              <a:t>“Quick </a:t>
            </a:r>
            <a:r>
              <a:rPr lang="en-US" sz="2800" b="1" dirty="0">
                <a:latin typeface="Calibri" pitchFamily="34" charset="0"/>
              </a:rPr>
              <a:t>Start”</a:t>
            </a:r>
            <a:endParaRPr lang="en-GB" sz="2800" b="1"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a:xfrm>
            <a:off x="2555876" y="225425"/>
            <a:ext cx="6341940" cy="1143000"/>
          </a:xfrm>
        </p:spPr>
        <p:txBody>
          <a:bodyPr/>
          <a:lstStyle/>
          <a:p>
            <a:pPr algn="ctr"/>
            <a:r>
              <a:rPr lang="en-US" dirty="0" smtClean="0"/>
              <a:t>Beyond Copenhagen…</a:t>
            </a:r>
            <a:endParaRPr lang="en-GB" dirty="0" smtClean="0"/>
          </a:p>
        </p:txBody>
      </p:sp>
      <p:sp>
        <p:nvSpPr>
          <p:cNvPr id="49155" name="Rectangle 3"/>
          <p:cNvSpPr>
            <a:spLocks noGrp="1"/>
          </p:cNvSpPr>
          <p:nvPr>
            <p:ph type="body" idx="4294967295"/>
          </p:nvPr>
        </p:nvSpPr>
        <p:spPr>
          <a:xfrm>
            <a:off x="373063" y="2073275"/>
            <a:ext cx="8391525" cy="4340225"/>
          </a:xfrm>
        </p:spPr>
        <p:txBody>
          <a:bodyPr/>
          <a:lstStyle/>
          <a:p>
            <a:r>
              <a:rPr lang="en-US" dirty="0" smtClean="0"/>
              <a:t>More in-depth support to country activities on specific areas </a:t>
            </a:r>
            <a:r>
              <a:rPr lang="en-US" dirty="0" smtClean="0">
                <a:solidFill>
                  <a:schemeClr val="accent2"/>
                </a:solidFill>
              </a:rPr>
              <a:t>as requested by countries</a:t>
            </a:r>
            <a:r>
              <a:rPr lang="en-US" dirty="0" smtClean="0"/>
              <a:t>: </a:t>
            </a:r>
          </a:p>
          <a:p>
            <a:pPr lvl="1"/>
            <a:r>
              <a:rPr lang="en-US" dirty="0" smtClean="0"/>
              <a:t>e.g. MRV, multiple benefits, stakeholder engagement; governance, etc </a:t>
            </a:r>
          </a:p>
          <a:p>
            <a:r>
              <a:rPr lang="en-US" dirty="0" smtClean="0"/>
              <a:t>Close cooperation with FCPF</a:t>
            </a:r>
          </a:p>
          <a:p>
            <a:pPr lvl="1"/>
            <a:r>
              <a:rPr lang="en-US" dirty="0" smtClean="0"/>
              <a:t>diverse but complementary approach</a:t>
            </a:r>
          </a:p>
          <a:p>
            <a:r>
              <a:rPr lang="en-US" dirty="0" smtClean="0"/>
              <a:t>Expected increase of number of partner countries</a:t>
            </a:r>
          </a:p>
          <a:p>
            <a:pPr lvl="1"/>
            <a:r>
              <a:rPr lang="en-US" dirty="0" smtClean="0"/>
              <a:t>demand is high</a:t>
            </a:r>
          </a:p>
          <a:p>
            <a:pPr lvl="1"/>
            <a:r>
              <a:rPr lang="en-US" dirty="0" smtClean="0"/>
              <a:t>subject to funding</a:t>
            </a:r>
          </a:p>
          <a:p>
            <a:r>
              <a:rPr lang="en-US" dirty="0" smtClean="0"/>
              <a:t>Strong role in supporting capacity development for REDD Readiness</a:t>
            </a:r>
          </a:p>
          <a:p>
            <a:pPr lvl="1">
              <a:buFont typeface="Arial" pitchFamily="34" charset="0"/>
              <a:buNone/>
            </a:pPr>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4763" y="1857375"/>
            <a:ext cx="6313487" cy="4576763"/>
          </a:xfrm>
        </p:spPr>
        <p:txBody>
          <a:bodyPr/>
          <a:lstStyle/>
          <a:p>
            <a:pPr marL="0" indent="0" eaLnBrk="1" hangingPunct="1">
              <a:lnSpc>
                <a:spcPct val="85000"/>
              </a:lnSpc>
              <a:buFontTx/>
              <a:buNone/>
              <a:defRPr/>
            </a:pPr>
            <a:r>
              <a:rPr lang="en-US" sz="2000" b="1" dirty="0" smtClean="0"/>
              <a:t>Operational Guidance: Intended to inform the design, implementation, monitoring &amp; evaluation of </a:t>
            </a:r>
            <a:r>
              <a:rPr lang="en-US" sz="2000" b="1" dirty="0" err="1" smtClean="0"/>
              <a:t>Programme</a:t>
            </a:r>
            <a:r>
              <a:rPr lang="en-US" sz="2000" b="1" dirty="0" smtClean="0"/>
              <a:t> activities at global &amp; national level</a:t>
            </a:r>
          </a:p>
          <a:p>
            <a:pPr marL="0" indent="0" eaLnBrk="1" hangingPunct="1">
              <a:lnSpc>
                <a:spcPct val="85000"/>
              </a:lnSpc>
              <a:buFontTx/>
              <a:buNone/>
              <a:defRPr/>
            </a:pPr>
            <a:endParaRPr lang="en-US" sz="1100" dirty="0" smtClean="0"/>
          </a:p>
          <a:p>
            <a:pPr marL="0" indent="0" eaLnBrk="1" hangingPunct="1">
              <a:lnSpc>
                <a:spcPct val="85000"/>
              </a:lnSpc>
              <a:buFontTx/>
              <a:buNone/>
              <a:defRPr/>
            </a:pPr>
            <a:r>
              <a:rPr lang="en-US" dirty="0" smtClean="0"/>
              <a:t>The Operational Guidance has three substantive parts:</a:t>
            </a:r>
          </a:p>
          <a:p>
            <a:pPr marL="0" indent="0" eaLnBrk="1" hangingPunct="1">
              <a:lnSpc>
                <a:spcPct val="85000"/>
              </a:lnSpc>
              <a:buFontTx/>
              <a:buNone/>
              <a:defRPr/>
            </a:pPr>
            <a:endParaRPr lang="en-US" sz="1200" dirty="0" smtClean="0"/>
          </a:p>
          <a:p>
            <a:pPr marL="0" indent="0" eaLnBrk="1" hangingPunct="1">
              <a:lnSpc>
                <a:spcPct val="85000"/>
              </a:lnSpc>
              <a:buFontTx/>
              <a:buAutoNum type="arabicParenR"/>
              <a:defRPr/>
            </a:pPr>
            <a:r>
              <a:rPr lang="en-US" i="1" u="sng" dirty="0" smtClean="0"/>
              <a:t> Principles</a:t>
            </a:r>
            <a:r>
              <a:rPr lang="en-US" u="sng" dirty="0" smtClean="0"/>
              <a:t> </a:t>
            </a:r>
            <a:r>
              <a:rPr lang="en-US" dirty="0" smtClean="0"/>
              <a:t>- on the rights of IPs and other forest dependent communities</a:t>
            </a:r>
          </a:p>
          <a:p>
            <a:pPr marL="0" indent="0" eaLnBrk="1" hangingPunct="1">
              <a:lnSpc>
                <a:spcPct val="85000"/>
              </a:lnSpc>
              <a:buFontTx/>
              <a:buAutoNum type="arabicParenR"/>
              <a:defRPr/>
            </a:pPr>
            <a:endParaRPr lang="en-US" dirty="0" smtClean="0"/>
          </a:p>
          <a:p>
            <a:pPr marL="0" indent="0" eaLnBrk="1" hangingPunct="1">
              <a:lnSpc>
                <a:spcPct val="85000"/>
              </a:lnSpc>
              <a:buFontTx/>
              <a:buAutoNum type="arabicParenR"/>
              <a:defRPr/>
            </a:pPr>
            <a:r>
              <a:rPr lang="en-US" i="1" u="sng" dirty="0" smtClean="0"/>
              <a:t> Guidelines</a:t>
            </a:r>
            <a:r>
              <a:rPr lang="en-US" u="sng" dirty="0" smtClean="0"/>
              <a:t> </a:t>
            </a:r>
            <a:r>
              <a:rPr lang="en-US" dirty="0" smtClean="0"/>
              <a:t>- for the engagement of IP and other forest dependent communities</a:t>
            </a:r>
          </a:p>
          <a:p>
            <a:pPr marL="0" indent="0" eaLnBrk="1" hangingPunct="1">
              <a:lnSpc>
                <a:spcPct val="85000"/>
              </a:lnSpc>
              <a:buFontTx/>
              <a:buAutoNum type="arabicParenR"/>
              <a:defRPr/>
            </a:pPr>
            <a:endParaRPr lang="en-US" dirty="0" smtClean="0"/>
          </a:p>
          <a:p>
            <a:pPr marL="0" indent="0" eaLnBrk="1" hangingPunct="1">
              <a:lnSpc>
                <a:spcPct val="85000"/>
              </a:lnSpc>
              <a:buFontTx/>
              <a:buAutoNum type="arabicParenR"/>
              <a:defRPr/>
            </a:pPr>
            <a:r>
              <a:rPr lang="en-US" i="1" u="sng" dirty="0" smtClean="0"/>
              <a:t> Best Practice</a:t>
            </a:r>
            <a:r>
              <a:rPr lang="en-US" u="sng" dirty="0" smtClean="0"/>
              <a:t> </a:t>
            </a:r>
            <a:r>
              <a:rPr lang="en-US" dirty="0" smtClean="0"/>
              <a:t>- for consultation</a:t>
            </a:r>
          </a:p>
          <a:p>
            <a:pPr eaLnBrk="1" hangingPunct="1">
              <a:lnSpc>
                <a:spcPct val="85000"/>
              </a:lnSpc>
              <a:buFontTx/>
              <a:buNone/>
              <a:defRPr/>
            </a:pPr>
            <a:endParaRPr lang="en-GB" dirty="0"/>
          </a:p>
        </p:txBody>
      </p:sp>
      <p:sp>
        <p:nvSpPr>
          <p:cNvPr id="25603" name="Title 2"/>
          <p:cNvSpPr>
            <a:spLocks noGrp="1"/>
          </p:cNvSpPr>
          <p:nvPr>
            <p:ph type="title"/>
          </p:nvPr>
        </p:nvSpPr>
        <p:spPr>
          <a:xfrm>
            <a:off x="2446338" y="131763"/>
            <a:ext cx="6543675" cy="1531937"/>
          </a:xfrm>
        </p:spPr>
        <p:txBody>
          <a:bodyPr/>
          <a:lstStyle/>
          <a:p>
            <a:r>
              <a:rPr lang="en-US" sz="3600" b="1" smtClean="0">
                <a:latin typeface="Calibri" pitchFamily="34" charset="0"/>
              </a:rPr>
              <a:t>Operational Guidance: Engagement of IPs &amp; Forest Communities</a:t>
            </a:r>
            <a:endParaRPr lang="en-GB" sz="3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2446338" y="131763"/>
            <a:ext cx="6543675" cy="1531937"/>
          </a:xfrm>
        </p:spPr>
        <p:txBody>
          <a:bodyPr/>
          <a:lstStyle/>
          <a:p>
            <a:pPr>
              <a:defRPr/>
            </a:pPr>
            <a:r>
              <a:rPr lang="en-GB" b="1" dirty="0" smtClean="0">
                <a:latin typeface="+mj-lt"/>
              </a:rPr>
              <a:t>Principles for Engagement</a:t>
            </a:r>
          </a:p>
        </p:txBody>
      </p:sp>
      <p:sp>
        <p:nvSpPr>
          <p:cNvPr id="27651" name="TextBox 4"/>
          <p:cNvSpPr txBox="1">
            <a:spLocks noChangeArrowheads="1"/>
          </p:cNvSpPr>
          <p:nvPr/>
        </p:nvSpPr>
        <p:spPr bwMode="auto">
          <a:xfrm>
            <a:off x="339725" y="2311400"/>
            <a:ext cx="8362950" cy="3779838"/>
          </a:xfrm>
          <a:prstGeom prst="rect">
            <a:avLst/>
          </a:prstGeom>
          <a:noFill/>
          <a:ln w="9525">
            <a:noFill/>
            <a:miter lim="800000"/>
            <a:headEnd/>
            <a:tailEnd/>
          </a:ln>
        </p:spPr>
        <p:txBody>
          <a:bodyPr>
            <a:spAutoFit/>
          </a:bodyPr>
          <a:lstStyle/>
          <a:p>
            <a:pPr marL="228600" indent="-228600">
              <a:lnSpc>
                <a:spcPct val="85000"/>
              </a:lnSpc>
              <a:tabLst>
                <a:tab pos="228600" algn="l"/>
              </a:tabLst>
            </a:pPr>
            <a:r>
              <a:rPr lang="en-US" sz="2000" b="1">
                <a:latin typeface="Calibri" pitchFamily="34" charset="0"/>
              </a:rPr>
              <a:t>…to guide UN-REDD Programme activities that may impact the rights of Indigenous Peoples and other Forest Dependent Communities.</a:t>
            </a:r>
            <a:endParaRPr lang="en-US" sz="2000">
              <a:latin typeface="Calibri" pitchFamily="34" charset="0"/>
            </a:endParaRPr>
          </a:p>
          <a:p>
            <a:pPr marL="228600" indent="-228600">
              <a:lnSpc>
                <a:spcPct val="85000"/>
              </a:lnSpc>
              <a:tabLst>
                <a:tab pos="228600" algn="l"/>
              </a:tabLst>
            </a:pPr>
            <a:endParaRPr lang="en-US" sz="1600">
              <a:latin typeface="Calibri" pitchFamily="34" charset="0"/>
            </a:endParaRPr>
          </a:p>
          <a:p>
            <a:pPr marL="228600" indent="-228600">
              <a:tabLst>
                <a:tab pos="228600" algn="l"/>
              </a:tabLst>
            </a:pPr>
            <a:r>
              <a:rPr lang="en-US" sz="2000">
                <a:latin typeface="Calibri" pitchFamily="34" charset="0"/>
              </a:rPr>
              <a:t>1. Programme activities follow a human rights based approach and must adhere to the United Nations Declaration on the Rights of Indigenous Peoples.</a:t>
            </a:r>
          </a:p>
          <a:p>
            <a:pPr marL="228600" indent="-228600">
              <a:tabLst>
                <a:tab pos="228600" algn="l"/>
              </a:tabLst>
            </a:pPr>
            <a:endParaRPr lang="en-US" sz="1600">
              <a:latin typeface="Calibri" pitchFamily="34" charset="0"/>
            </a:endParaRPr>
          </a:p>
          <a:p>
            <a:pPr marL="228600" indent="-228600">
              <a:buFontTx/>
              <a:buAutoNum type="arabicPeriod" startAt="2"/>
              <a:tabLst>
                <a:tab pos="228600" algn="l"/>
              </a:tabLst>
            </a:pPr>
            <a:r>
              <a:rPr lang="en-US" sz="2000">
                <a:latin typeface="Calibri" pitchFamily="34" charset="0"/>
              </a:rPr>
              <a:t>Free, prior, and informed consent shall be adhered to, and is essential to ensuring the full and effective participation of Indigenous Peoples and other forest dependent communities in Programme activities. </a:t>
            </a:r>
          </a:p>
          <a:p>
            <a:pPr marL="228600" indent="-228600">
              <a:buFontTx/>
              <a:buAutoNum type="arabicPeriod" startAt="2"/>
              <a:tabLst>
                <a:tab pos="228600" algn="l"/>
              </a:tabLst>
            </a:pPr>
            <a:endParaRPr lang="en-US" sz="1600">
              <a:latin typeface="Calibri" pitchFamily="34" charset="0"/>
            </a:endParaRPr>
          </a:p>
          <a:p>
            <a:pPr marL="228600" indent="-228600">
              <a:tabLst>
                <a:tab pos="228600" algn="l"/>
              </a:tabLst>
            </a:pPr>
            <a:r>
              <a:rPr lang="en-US" sz="2000">
                <a:latin typeface="Calibri" pitchFamily="34" charset="0"/>
              </a:rPr>
              <a:t>3. The Programme shall ensure that there is broad representation of Indigenous Peoples, including women and youth, at all stages of its activities.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xfrm>
            <a:off x="2476500" y="82550"/>
            <a:ext cx="6543675" cy="1530350"/>
          </a:xfrm>
        </p:spPr>
        <p:txBody>
          <a:bodyPr/>
          <a:lstStyle/>
          <a:p>
            <a:r>
              <a:rPr lang="en-US" sz="3600" b="1" dirty="0" smtClean="0">
                <a:latin typeface="Calibri" pitchFamily="34" charset="0"/>
              </a:rPr>
              <a:t>IP &amp; Forest Community Guidelines for UN-REDD </a:t>
            </a:r>
            <a:r>
              <a:rPr lang="en-US" sz="3600" b="1" dirty="0" err="1" smtClean="0">
                <a:latin typeface="Calibri" pitchFamily="34" charset="0"/>
              </a:rPr>
              <a:t>Programme</a:t>
            </a:r>
            <a:endParaRPr lang="en-GB" sz="3600" dirty="0" smtClean="0"/>
          </a:p>
        </p:txBody>
      </p:sp>
      <p:sp>
        <p:nvSpPr>
          <p:cNvPr id="5" name="Rectangle 4"/>
          <p:cNvSpPr/>
          <p:nvPr/>
        </p:nvSpPr>
        <p:spPr>
          <a:xfrm>
            <a:off x="184150" y="1865313"/>
            <a:ext cx="8734425" cy="5035550"/>
          </a:xfrm>
          <a:prstGeom prst="rect">
            <a:avLst/>
          </a:prstGeom>
        </p:spPr>
        <p:txBody>
          <a:bodyPr>
            <a:spAutoFit/>
          </a:bodyPr>
          <a:lstStyle/>
          <a:p>
            <a:pPr marL="177800" indent="-177800">
              <a:lnSpc>
                <a:spcPct val="80000"/>
              </a:lnSpc>
              <a:defRPr/>
            </a:pPr>
            <a:r>
              <a:rPr lang="en-US" sz="2000" b="1" dirty="0">
                <a:latin typeface="Calibri" pitchFamily="1" charset="0"/>
              </a:rPr>
              <a:t>Representation</a:t>
            </a:r>
          </a:p>
          <a:p>
            <a:pPr marL="177800" indent="-177800">
              <a:lnSpc>
                <a:spcPct val="80000"/>
              </a:lnSpc>
              <a:buFont typeface="Arial" pitchFamily="34" charset="0"/>
              <a:buChar char="•"/>
              <a:defRPr/>
            </a:pPr>
            <a:r>
              <a:rPr lang="en-US" sz="2000" dirty="0">
                <a:latin typeface="Calibri" pitchFamily="1" charset="0"/>
              </a:rPr>
              <a:t>On Policy Board &amp; National Committees</a:t>
            </a:r>
          </a:p>
          <a:p>
            <a:pPr marL="177800" indent="-177800">
              <a:lnSpc>
                <a:spcPct val="80000"/>
              </a:lnSpc>
              <a:buFont typeface="Arial" pitchFamily="34" charset="0"/>
              <a:buChar char="•"/>
              <a:defRPr/>
            </a:pPr>
            <a:r>
              <a:rPr lang="en-US" sz="2000" dirty="0">
                <a:latin typeface="Calibri" pitchFamily="1" charset="0"/>
              </a:rPr>
              <a:t>Independent Civil Society Advisory Group</a:t>
            </a:r>
          </a:p>
          <a:p>
            <a:pPr marL="177800" indent="-177800">
              <a:lnSpc>
                <a:spcPct val="80000"/>
              </a:lnSpc>
              <a:defRPr/>
            </a:pPr>
            <a:endParaRPr lang="en-US" sz="1050" b="1" dirty="0">
              <a:latin typeface="Calibri" pitchFamily="1" charset="0"/>
            </a:endParaRPr>
          </a:p>
          <a:p>
            <a:pPr marL="177800" indent="-177800">
              <a:lnSpc>
                <a:spcPct val="80000"/>
              </a:lnSpc>
              <a:defRPr/>
            </a:pPr>
            <a:r>
              <a:rPr lang="en-US" sz="2000" b="1" dirty="0">
                <a:latin typeface="Calibri" pitchFamily="1" charset="0"/>
              </a:rPr>
              <a:t>Transparency &amp; Access to Information</a:t>
            </a:r>
          </a:p>
          <a:p>
            <a:pPr marL="177800" indent="-177800">
              <a:lnSpc>
                <a:spcPct val="80000"/>
              </a:lnSpc>
              <a:buFont typeface="Arial" pitchFamily="34" charset="0"/>
              <a:buChar char="•"/>
              <a:defRPr/>
            </a:pPr>
            <a:r>
              <a:rPr lang="en-US" sz="2000" dirty="0">
                <a:latin typeface="Calibri" pitchFamily="1" charset="0"/>
              </a:rPr>
              <a:t>Access to reports &amp; official documents</a:t>
            </a:r>
          </a:p>
          <a:p>
            <a:pPr marL="177800" indent="-177800">
              <a:lnSpc>
                <a:spcPct val="80000"/>
              </a:lnSpc>
              <a:buFont typeface="Arial" pitchFamily="34" charset="0"/>
              <a:buChar char="•"/>
              <a:defRPr/>
            </a:pPr>
            <a:r>
              <a:rPr lang="en-US" sz="2000" dirty="0">
                <a:latin typeface="Calibri" pitchFamily="1" charset="0"/>
              </a:rPr>
              <a:t>Primers &amp; guidance for IPs on REDD</a:t>
            </a:r>
          </a:p>
          <a:p>
            <a:pPr marL="177800" indent="-177800">
              <a:lnSpc>
                <a:spcPct val="80000"/>
              </a:lnSpc>
              <a:buFont typeface="Arial" pitchFamily="34" charset="0"/>
              <a:buChar char="•"/>
              <a:defRPr/>
            </a:pPr>
            <a:r>
              <a:rPr lang="en-US" sz="2000" dirty="0">
                <a:latin typeface="Calibri" pitchFamily="1" charset="0"/>
              </a:rPr>
              <a:t>Participation in relevant IP-led conferences </a:t>
            </a:r>
          </a:p>
          <a:p>
            <a:pPr marL="168275" indent="-168275">
              <a:lnSpc>
                <a:spcPct val="85000"/>
              </a:lnSpc>
              <a:buFont typeface="Arial" pitchFamily="34" charset="0"/>
              <a:buChar char="•"/>
              <a:defRPr/>
            </a:pPr>
            <a:r>
              <a:rPr lang="en-US" sz="2000" dirty="0">
                <a:latin typeface="Calibri" pitchFamily="1" charset="0"/>
              </a:rPr>
              <a:t>Consultation documents co-developed with IPs</a:t>
            </a:r>
          </a:p>
          <a:p>
            <a:pPr marL="168275" indent="-168275">
              <a:lnSpc>
                <a:spcPct val="85000"/>
              </a:lnSpc>
              <a:buFont typeface="Arial" pitchFamily="34" charset="0"/>
              <a:buChar char="•"/>
              <a:defRPr/>
            </a:pPr>
            <a:r>
              <a:rPr lang="en-US" sz="2000" dirty="0">
                <a:latin typeface="Calibri" pitchFamily="1" charset="0"/>
              </a:rPr>
              <a:t>Distribution of annual reports to IP networks</a:t>
            </a:r>
            <a:endParaRPr lang="en-US" sz="2000" b="1" dirty="0">
              <a:latin typeface="Calibri" pitchFamily="1" charset="0"/>
            </a:endParaRPr>
          </a:p>
          <a:p>
            <a:pPr marL="177800" indent="-177800">
              <a:lnSpc>
                <a:spcPct val="80000"/>
              </a:lnSpc>
              <a:defRPr/>
            </a:pPr>
            <a:endParaRPr lang="en-US" sz="1050" b="1" dirty="0">
              <a:latin typeface="Calibri" pitchFamily="1" charset="0"/>
            </a:endParaRPr>
          </a:p>
          <a:p>
            <a:pPr marL="177800" indent="-177800">
              <a:lnSpc>
                <a:spcPct val="80000"/>
              </a:lnSpc>
              <a:defRPr/>
            </a:pPr>
            <a:r>
              <a:rPr lang="en-US" sz="2000" b="1" dirty="0">
                <a:latin typeface="Calibri" pitchFamily="1" charset="0"/>
              </a:rPr>
              <a:t>Participation &amp; Inclusion</a:t>
            </a:r>
          </a:p>
          <a:p>
            <a:pPr marL="177800" indent="-177800">
              <a:lnSpc>
                <a:spcPct val="80000"/>
              </a:lnSpc>
              <a:buFont typeface="Arial" pitchFamily="34" charset="0"/>
              <a:buChar char="•"/>
              <a:defRPr/>
            </a:pPr>
            <a:r>
              <a:rPr lang="en-US" sz="2000" dirty="0" err="1">
                <a:latin typeface="Calibri" pitchFamily="1" charset="0"/>
              </a:rPr>
              <a:t>Fora</a:t>
            </a:r>
            <a:r>
              <a:rPr lang="en-US" sz="2000" dirty="0">
                <a:latin typeface="Calibri" pitchFamily="1" charset="0"/>
              </a:rPr>
              <a:t> for IP perspectives in REDD dialogue</a:t>
            </a:r>
          </a:p>
          <a:p>
            <a:pPr marL="177800" indent="-177800">
              <a:lnSpc>
                <a:spcPct val="80000"/>
              </a:lnSpc>
              <a:buFont typeface="Arial" pitchFamily="34" charset="0"/>
              <a:buChar char="•"/>
              <a:defRPr/>
            </a:pPr>
            <a:r>
              <a:rPr lang="en-US" sz="2000" dirty="0">
                <a:latin typeface="Calibri" pitchFamily="1" charset="0"/>
              </a:rPr>
              <a:t>National participation &amp; engagement strategy</a:t>
            </a:r>
          </a:p>
          <a:p>
            <a:pPr marL="177800" indent="-177800">
              <a:lnSpc>
                <a:spcPct val="80000"/>
              </a:lnSpc>
              <a:buFont typeface="Arial" pitchFamily="34" charset="0"/>
              <a:buChar char="•"/>
              <a:defRPr/>
            </a:pPr>
            <a:r>
              <a:rPr lang="en-US" sz="2000" dirty="0">
                <a:latin typeface="Calibri" pitchFamily="1" charset="0"/>
              </a:rPr>
              <a:t>Activities &amp; budget allocations in national programs</a:t>
            </a:r>
            <a:endParaRPr lang="en-US" sz="2000" u="sng" dirty="0">
              <a:latin typeface="Calibri" pitchFamily="1" charset="0"/>
            </a:endParaRPr>
          </a:p>
          <a:p>
            <a:pPr marL="177800" indent="-177800">
              <a:lnSpc>
                <a:spcPct val="80000"/>
              </a:lnSpc>
              <a:buFont typeface="Arial" pitchFamily="34" charset="0"/>
              <a:buChar char="•"/>
              <a:defRPr/>
            </a:pPr>
            <a:r>
              <a:rPr lang="en-US" sz="2000" dirty="0">
                <a:latin typeface="Calibri" pitchFamily="1" charset="0"/>
              </a:rPr>
              <a:t>Assessment of activity impact on IP rights</a:t>
            </a:r>
            <a:endParaRPr lang="en-US" sz="2000" u="sng" dirty="0">
              <a:latin typeface="Calibri" pitchFamily="1" charset="0"/>
            </a:endParaRPr>
          </a:p>
          <a:p>
            <a:pPr>
              <a:lnSpc>
                <a:spcPct val="85000"/>
              </a:lnSpc>
              <a:defRPr/>
            </a:pPr>
            <a:endParaRPr lang="en-US" sz="1100" u="sng" dirty="0">
              <a:latin typeface="Calibri" pitchFamily="1" charset="0"/>
            </a:endParaRPr>
          </a:p>
          <a:p>
            <a:pPr>
              <a:lnSpc>
                <a:spcPct val="85000"/>
              </a:lnSpc>
              <a:defRPr/>
            </a:pPr>
            <a:r>
              <a:rPr lang="en-US" sz="2000" b="1" dirty="0">
                <a:latin typeface="Calibri" pitchFamily="1" charset="0"/>
              </a:rPr>
              <a:t>Accountability</a:t>
            </a:r>
            <a:endParaRPr lang="en-US" sz="2000" dirty="0">
              <a:latin typeface="Calibri" pitchFamily="1" charset="0"/>
            </a:endParaRPr>
          </a:p>
          <a:p>
            <a:pPr marL="168275" indent="-168275">
              <a:lnSpc>
                <a:spcPct val="85000"/>
              </a:lnSpc>
              <a:buFont typeface="Arial" pitchFamily="34" charset="0"/>
              <a:buChar char="•"/>
              <a:defRPr/>
            </a:pPr>
            <a:r>
              <a:rPr lang="en-US" sz="2000" dirty="0">
                <a:latin typeface="Calibri" pitchFamily="1" charset="0"/>
              </a:rPr>
              <a:t>Concerns &amp; complaints addressed through Secretariat and </a:t>
            </a:r>
          </a:p>
          <a:p>
            <a:pPr marL="168275" indent="-168275">
              <a:lnSpc>
                <a:spcPct val="85000"/>
              </a:lnSpc>
              <a:defRPr/>
            </a:pPr>
            <a:r>
              <a:rPr lang="en-US" sz="2000" dirty="0">
                <a:latin typeface="Calibri" pitchFamily="1" charset="0"/>
              </a:rPr>
              <a:t>	Resident Coordinator</a:t>
            </a:r>
            <a:endParaRPr lang="en-US" dirty="0">
              <a:latin typeface="Calibri" pitchFamily="1" charset="0"/>
            </a:endParaRPr>
          </a:p>
          <a:p>
            <a:pP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1901</TotalTime>
  <Words>1201</Words>
  <Application>Microsoft Office PowerPoint</Application>
  <PresentationFormat>On-screen Show (4:3)</PresentationFormat>
  <Paragraphs>219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Ensuring Transparency, Participation &amp; Accountability </vt:lpstr>
      <vt:lpstr>Overview</vt:lpstr>
      <vt:lpstr>UN-REDD Programme</vt:lpstr>
      <vt:lpstr>UN-REDD Programme</vt:lpstr>
      <vt:lpstr>Slide 5</vt:lpstr>
      <vt:lpstr>Beyond Copenhagen…</vt:lpstr>
      <vt:lpstr>Operational Guidance: Engagement of IPs &amp; Forest Communities</vt:lpstr>
      <vt:lpstr>Principles for Engagement</vt:lpstr>
      <vt:lpstr>IP &amp; Forest Community Guidelines for UN-REDD Programme</vt:lpstr>
      <vt:lpstr>Ongoing Consultation</vt:lpstr>
      <vt:lpstr> FPIC = Free, Prior, and Informed Consent </vt:lpstr>
      <vt:lpstr>Recourse </vt:lpstr>
      <vt:lpstr> UN-REDD Programme Governance</vt:lpstr>
      <vt:lpstr>Civil Society &amp; IPs on the Policy Board</vt:lpstr>
      <vt:lpstr>Indigenous Peoples Representatives</vt:lpstr>
      <vt:lpstr>Self Selection Process:  CSO Representatives to the Policy Board</vt:lpstr>
      <vt:lpstr>Advisory Group on Forests, Rights &amp; Climate Change</vt:lpstr>
      <vt:lpstr>Thank you!</vt:lpstr>
      <vt:lpstr>Examples from UN-REDD  Pilot Countries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Isabelle</dc:creator>
  <cp:lastModifiedBy>elspeth.halverson</cp:lastModifiedBy>
  <cp:revision>90</cp:revision>
  <dcterms:created xsi:type="dcterms:W3CDTF">2009-05-15T09:37:26Z</dcterms:created>
  <dcterms:modified xsi:type="dcterms:W3CDTF">2009-08-20T20:16:12Z</dcterms:modified>
</cp:coreProperties>
</file>