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65" r:id="rId3"/>
    <p:sldId id="264" r:id="rId4"/>
    <p:sldId id="258" r:id="rId5"/>
    <p:sldId id="260" r:id="rId6"/>
    <p:sldId id="261" r:id="rId7"/>
    <p:sldId id="262" r:id="rId8"/>
    <p:sldId id="259" r:id="rId9"/>
    <p:sldId id="257" r:id="rId10"/>
    <p:sldId id="268" r:id="rId11"/>
    <p:sldId id="277" r:id="rId12"/>
    <p:sldId id="263" r:id="rId13"/>
    <p:sldId id="281" r:id="rId14"/>
    <p:sldId id="278" r:id="rId15"/>
    <p:sldId id="279" r:id="rId16"/>
    <p:sldId id="276" r:id="rId17"/>
    <p:sldId id="282" r:id="rId18"/>
    <p:sldId id="283" r:id="rId19"/>
    <p:sldId id="266" r:id="rId20"/>
    <p:sldId id="269" r:id="rId21"/>
    <p:sldId id="280" r:id="rId22"/>
    <p:sldId id="271" r:id="rId23"/>
    <p:sldId id="284" r:id="rId24"/>
    <p:sldId id="270" r:id="rId25"/>
    <p:sldId id="275"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008000"/>
    <a:srgbClr val="00FF00"/>
    <a:srgbClr val="009900"/>
    <a:srgbClr val="000099"/>
    <a:srgbClr val="0000CC"/>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737" autoAdjust="0"/>
  </p:normalViewPr>
  <p:slideViewPr>
    <p:cSldViewPr>
      <p:cViewPr varScale="1">
        <p:scale>
          <a:sx n="105" d="100"/>
          <a:sy n="105" d="100"/>
        </p:scale>
        <p:origin x="-66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9AF69E-3648-4337-901B-46C980ACC050}" type="datetimeFigureOut">
              <a:rPr lang="en-US" smtClean="0"/>
              <a:pPr/>
              <a:t>5/29/2009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3A4EAB-DC7E-482F-86B0-12E8459D124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A4EAB-DC7E-482F-86B0-12E8459D124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66A9A4B5-EB91-41B1-A606-3E108C04B393}" type="slidenum">
              <a:rPr lang="en-US" smtClean="0">
                <a:latin typeface="Arial" pitchFamily="34" charset="0"/>
              </a:rPr>
              <a:pPr/>
              <a:t>10</a:t>
            </a:fld>
            <a:endParaRPr lang="en-US" smtClean="0">
              <a:latin typeface="Arial" pitchFamily="34" charset="0"/>
            </a:endParaRPr>
          </a:p>
        </p:txBody>
      </p:sp>
      <p:sp>
        <p:nvSpPr>
          <p:cNvPr id="28675" name="Plassholder for lysbilde 1"/>
          <p:cNvSpPr>
            <a:spLocks noGrp="1" noRot="1" noChangeAspect="1" noTextEdit="1"/>
          </p:cNvSpPr>
          <p:nvPr>
            <p:ph type="sldImg"/>
          </p:nvPr>
        </p:nvSpPr>
        <p:spPr>
          <a:xfrm>
            <a:off x="1143000" y="684213"/>
            <a:ext cx="4572000" cy="3430587"/>
          </a:xfrm>
          <a:ln/>
        </p:spPr>
      </p:sp>
      <p:sp>
        <p:nvSpPr>
          <p:cNvPr id="28676" name="Plassholder for notater 2"/>
          <p:cNvSpPr>
            <a:spLocks noGrp="1"/>
          </p:cNvSpPr>
          <p:nvPr>
            <p:ph type="body" idx="1"/>
          </p:nvPr>
        </p:nvSpPr>
        <p:spPr>
          <a:noFill/>
          <a:ln/>
        </p:spPr>
        <p:txBody>
          <a:bodyPr lIns="93381" tIns="46690" rIns="93381" bIns="46690"/>
          <a:lstStyle/>
          <a:p>
            <a:pPr marL="457200" indent="-457200">
              <a:spcBef>
                <a:spcPct val="50000"/>
              </a:spcBef>
              <a:buFont typeface="Wingdings" pitchFamily="2" charset="2"/>
              <a:buAutoNum type="arabicPeriod"/>
            </a:pPr>
            <a:r>
              <a:rPr lang="en-US" smtClean="0">
                <a:solidFill>
                  <a:srgbClr val="009900"/>
                </a:solidFill>
                <a:latin typeface="Arial" pitchFamily="34" charset="0"/>
              </a:rPr>
              <a:t>Assess Land Use, Forest Policy and Governance </a:t>
            </a:r>
            <a:r>
              <a:rPr lang="en-US" smtClean="0">
                <a:solidFill>
                  <a:srgbClr val="3333FF"/>
                </a:solidFill>
                <a:latin typeface="Arial" pitchFamily="34" charset="0"/>
              </a:rPr>
              <a:t>*</a:t>
            </a:r>
          </a:p>
          <a:p>
            <a:pPr marL="457200" indent="-457200">
              <a:spcBef>
                <a:spcPct val="50000"/>
              </a:spcBef>
              <a:buFont typeface="Wingdings" pitchFamily="2" charset="2"/>
              <a:buAutoNum type="arabicPeriod"/>
            </a:pPr>
            <a:r>
              <a:rPr lang="en-US" smtClean="0">
                <a:solidFill>
                  <a:srgbClr val="009900"/>
                </a:solidFill>
                <a:latin typeface="Arial" pitchFamily="34" charset="0"/>
              </a:rPr>
              <a:t>Organize its REDD Readiness Management </a:t>
            </a:r>
            <a:r>
              <a:rPr lang="en-US" smtClean="0">
                <a:solidFill>
                  <a:srgbClr val="3333FF"/>
                </a:solidFill>
                <a:latin typeface="Arial" pitchFamily="34" charset="0"/>
              </a:rPr>
              <a:t>**</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national REDD Strategy</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REDD Implementation Framework</a:t>
            </a:r>
          </a:p>
          <a:p>
            <a:pPr marL="457200" indent="-457200">
              <a:spcBef>
                <a:spcPct val="50000"/>
              </a:spcBef>
              <a:buFont typeface="Wingdings" pitchFamily="2" charset="2"/>
              <a:buAutoNum type="arabicPeriod"/>
            </a:pPr>
            <a:r>
              <a:rPr lang="en-US" smtClean="0">
                <a:solidFill>
                  <a:srgbClr val="009900"/>
                </a:solidFill>
                <a:latin typeface="Arial" pitchFamily="34" charset="0"/>
              </a:rPr>
              <a:t>Assess the Impacts of REDD Strategy</a:t>
            </a:r>
          </a:p>
          <a:p>
            <a:pPr marL="457200" indent="-457200">
              <a:spcBef>
                <a:spcPct val="50000"/>
              </a:spcBef>
              <a:buFont typeface="Wingdings" pitchFamily="2" charset="2"/>
              <a:buAutoNum type="arabicPeriod"/>
            </a:pPr>
            <a:r>
              <a:rPr lang="en-US" smtClean="0">
                <a:solidFill>
                  <a:srgbClr val="009900"/>
                </a:solidFill>
                <a:latin typeface="Arial" pitchFamily="34" charset="0"/>
              </a:rPr>
              <a:t>Assess the Investment and Capacity Building Needs</a:t>
            </a:r>
          </a:p>
          <a:p>
            <a:pPr marL="457200" indent="-457200">
              <a:spcBef>
                <a:spcPct val="50000"/>
              </a:spcBef>
              <a:buFont typeface="Wingdings" pitchFamily="2" charset="2"/>
              <a:buAutoNum type="arabicPeriod"/>
            </a:pPr>
            <a:r>
              <a:rPr lang="en-US" smtClean="0">
                <a:solidFill>
                  <a:srgbClr val="009900"/>
                </a:solidFill>
                <a:latin typeface="Arial" pitchFamily="34" charset="0"/>
              </a:rPr>
              <a:t>Establish its national Reference Scenario</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national Monitoring, Verification &amp; Reporting System</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a Readiness Management System (optional)</a:t>
            </a:r>
          </a:p>
          <a:p>
            <a:pPr marL="457200" indent="-457200"/>
            <a:endParaRPr lang="nb-NO" smtClean="0">
              <a:latin typeface="Arial" pitchFamily="34" charset="0"/>
            </a:endParaRPr>
          </a:p>
        </p:txBody>
      </p:sp>
      <p:sp>
        <p:nvSpPr>
          <p:cNvPr id="28677" name="Plassholder for lysbildenummer 3"/>
          <p:cNvSpPr txBox="1">
            <a:spLocks noGrp="1"/>
          </p:cNvSpPr>
          <p:nvPr/>
        </p:nvSpPr>
        <p:spPr bwMode="auto">
          <a:xfrm>
            <a:off x="3887788" y="8685213"/>
            <a:ext cx="2968625" cy="457200"/>
          </a:xfrm>
          <a:prstGeom prst="rect">
            <a:avLst/>
          </a:prstGeom>
          <a:noFill/>
          <a:ln w="9525">
            <a:noFill/>
            <a:miter lim="800000"/>
            <a:headEnd/>
            <a:tailEnd/>
          </a:ln>
        </p:spPr>
        <p:txBody>
          <a:bodyPr lIns="93381" tIns="46690" rIns="93381" bIns="46690" anchor="b"/>
          <a:lstStyle/>
          <a:p>
            <a:pPr algn="r" defTabSz="931863"/>
            <a:fld id="{91C605B8-16B4-4E80-B757-64D2A955D34A}" type="slidenum">
              <a:rPr lang="en-US" sz="1200"/>
              <a:pPr algn="r" defTabSz="931863"/>
              <a:t>10</a:t>
            </a:fld>
            <a:endParaRPr 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66A9A4B5-EB91-41B1-A606-3E108C04B393}" type="slidenum">
              <a:rPr lang="en-US" smtClean="0">
                <a:latin typeface="Arial" pitchFamily="34" charset="0"/>
              </a:rPr>
              <a:pPr/>
              <a:t>11</a:t>
            </a:fld>
            <a:endParaRPr lang="en-US" smtClean="0">
              <a:latin typeface="Arial" pitchFamily="34" charset="0"/>
            </a:endParaRPr>
          </a:p>
        </p:txBody>
      </p:sp>
      <p:sp>
        <p:nvSpPr>
          <p:cNvPr id="28675" name="Plassholder for lysbilde 1"/>
          <p:cNvSpPr>
            <a:spLocks noGrp="1" noRot="1" noChangeAspect="1" noTextEdit="1"/>
          </p:cNvSpPr>
          <p:nvPr>
            <p:ph type="sldImg"/>
          </p:nvPr>
        </p:nvSpPr>
        <p:spPr>
          <a:xfrm>
            <a:off x="1143000" y="684213"/>
            <a:ext cx="4572000" cy="3430587"/>
          </a:xfrm>
          <a:ln/>
        </p:spPr>
      </p:sp>
      <p:sp>
        <p:nvSpPr>
          <p:cNvPr id="28676" name="Plassholder for notater 2"/>
          <p:cNvSpPr>
            <a:spLocks noGrp="1"/>
          </p:cNvSpPr>
          <p:nvPr>
            <p:ph type="body" idx="1"/>
          </p:nvPr>
        </p:nvSpPr>
        <p:spPr>
          <a:noFill/>
          <a:ln/>
        </p:spPr>
        <p:txBody>
          <a:bodyPr lIns="93381" tIns="46690" rIns="93381" bIns="46690"/>
          <a:lstStyle/>
          <a:p>
            <a:pPr marL="457200" indent="-457200">
              <a:spcBef>
                <a:spcPct val="50000"/>
              </a:spcBef>
              <a:buFont typeface="Wingdings" pitchFamily="2" charset="2"/>
              <a:buAutoNum type="arabicPeriod"/>
            </a:pPr>
            <a:r>
              <a:rPr lang="en-US" smtClean="0">
                <a:solidFill>
                  <a:srgbClr val="009900"/>
                </a:solidFill>
                <a:latin typeface="Arial" pitchFamily="34" charset="0"/>
              </a:rPr>
              <a:t>Assess Land Use, Forest Policy and Governance </a:t>
            </a:r>
            <a:r>
              <a:rPr lang="en-US" smtClean="0">
                <a:solidFill>
                  <a:srgbClr val="3333FF"/>
                </a:solidFill>
                <a:latin typeface="Arial" pitchFamily="34" charset="0"/>
              </a:rPr>
              <a:t>*</a:t>
            </a:r>
          </a:p>
          <a:p>
            <a:pPr marL="457200" indent="-457200">
              <a:spcBef>
                <a:spcPct val="50000"/>
              </a:spcBef>
              <a:buFont typeface="Wingdings" pitchFamily="2" charset="2"/>
              <a:buAutoNum type="arabicPeriod"/>
            </a:pPr>
            <a:r>
              <a:rPr lang="en-US" smtClean="0">
                <a:solidFill>
                  <a:srgbClr val="009900"/>
                </a:solidFill>
                <a:latin typeface="Arial" pitchFamily="34" charset="0"/>
              </a:rPr>
              <a:t>Organize its REDD Readiness Management </a:t>
            </a:r>
            <a:r>
              <a:rPr lang="en-US" smtClean="0">
                <a:solidFill>
                  <a:srgbClr val="3333FF"/>
                </a:solidFill>
                <a:latin typeface="Arial" pitchFamily="34" charset="0"/>
              </a:rPr>
              <a:t>**</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national REDD Strategy</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REDD Implementation Framework</a:t>
            </a:r>
          </a:p>
          <a:p>
            <a:pPr marL="457200" indent="-457200">
              <a:spcBef>
                <a:spcPct val="50000"/>
              </a:spcBef>
              <a:buFont typeface="Wingdings" pitchFamily="2" charset="2"/>
              <a:buAutoNum type="arabicPeriod"/>
            </a:pPr>
            <a:r>
              <a:rPr lang="en-US" smtClean="0">
                <a:solidFill>
                  <a:srgbClr val="009900"/>
                </a:solidFill>
                <a:latin typeface="Arial" pitchFamily="34" charset="0"/>
              </a:rPr>
              <a:t>Assess the Impacts of REDD Strategy</a:t>
            </a:r>
          </a:p>
          <a:p>
            <a:pPr marL="457200" indent="-457200">
              <a:spcBef>
                <a:spcPct val="50000"/>
              </a:spcBef>
              <a:buFont typeface="Wingdings" pitchFamily="2" charset="2"/>
              <a:buAutoNum type="arabicPeriod"/>
            </a:pPr>
            <a:r>
              <a:rPr lang="en-US" smtClean="0">
                <a:solidFill>
                  <a:srgbClr val="009900"/>
                </a:solidFill>
                <a:latin typeface="Arial" pitchFamily="34" charset="0"/>
              </a:rPr>
              <a:t>Assess the Investment and Capacity Building Needs</a:t>
            </a:r>
          </a:p>
          <a:p>
            <a:pPr marL="457200" indent="-457200">
              <a:spcBef>
                <a:spcPct val="50000"/>
              </a:spcBef>
              <a:buFont typeface="Wingdings" pitchFamily="2" charset="2"/>
              <a:buAutoNum type="arabicPeriod"/>
            </a:pPr>
            <a:r>
              <a:rPr lang="en-US" smtClean="0">
                <a:solidFill>
                  <a:srgbClr val="009900"/>
                </a:solidFill>
                <a:latin typeface="Arial" pitchFamily="34" charset="0"/>
              </a:rPr>
              <a:t>Establish its national Reference Scenario</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national Monitoring, Verification &amp; Reporting System</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a Readiness Management System (optional)</a:t>
            </a:r>
          </a:p>
          <a:p>
            <a:pPr marL="457200" indent="-457200"/>
            <a:endParaRPr lang="nb-NO" smtClean="0">
              <a:latin typeface="Arial" pitchFamily="34" charset="0"/>
            </a:endParaRPr>
          </a:p>
        </p:txBody>
      </p:sp>
      <p:sp>
        <p:nvSpPr>
          <p:cNvPr id="28677" name="Plassholder for lysbildenummer 3"/>
          <p:cNvSpPr txBox="1">
            <a:spLocks noGrp="1"/>
          </p:cNvSpPr>
          <p:nvPr/>
        </p:nvSpPr>
        <p:spPr bwMode="auto">
          <a:xfrm>
            <a:off x="3887788" y="8685213"/>
            <a:ext cx="2968625" cy="457200"/>
          </a:xfrm>
          <a:prstGeom prst="rect">
            <a:avLst/>
          </a:prstGeom>
          <a:noFill/>
          <a:ln w="9525">
            <a:noFill/>
            <a:miter lim="800000"/>
            <a:headEnd/>
            <a:tailEnd/>
          </a:ln>
        </p:spPr>
        <p:txBody>
          <a:bodyPr lIns="93381" tIns="46690" rIns="93381" bIns="46690" anchor="b"/>
          <a:lstStyle/>
          <a:p>
            <a:pPr algn="r" defTabSz="931863"/>
            <a:fld id="{91C605B8-16B4-4E80-B757-64D2A955D34A}" type="slidenum">
              <a:rPr lang="en-US" sz="1200"/>
              <a:pPr algn="r" defTabSz="931863"/>
              <a:t>11</a:t>
            </a:fld>
            <a:endParaRPr 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66A9A4B5-EB91-41B1-A606-3E108C04B393}" type="slidenum">
              <a:rPr lang="en-US" smtClean="0">
                <a:latin typeface="Arial" pitchFamily="34" charset="0"/>
              </a:rPr>
              <a:pPr/>
              <a:t>12</a:t>
            </a:fld>
            <a:endParaRPr lang="en-US" smtClean="0">
              <a:latin typeface="Arial" pitchFamily="34" charset="0"/>
            </a:endParaRPr>
          </a:p>
        </p:txBody>
      </p:sp>
      <p:sp>
        <p:nvSpPr>
          <p:cNvPr id="28675" name="Plassholder for lysbilde 1"/>
          <p:cNvSpPr>
            <a:spLocks noGrp="1" noRot="1" noChangeAspect="1" noTextEdit="1"/>
          </p:cNvSpPr>
          <p:nvPr>
            <p:ph type="sldImg"/>
          </p:nvPr>
        </p:nvSpPr>
        <p:spPr>
          <a:xfrm>
            <a:off x="1143000" y="684213"/>
            <a:ext cx="4572000" cy="3430587"/>
          </a:xfrm>
          <a:ln/>
        </p:spPr>
      </p:sp>
      <p:sp>
        <p:nvSpPr>
          <p:cNvPr id="28676" name="Plassholder for notater 2"/>
          <p:cNvSpPr>
            <a:spLocks noGrp="1"/>
          </p:cNvSpPr>
          <p:nvPr>
            <p:ph type="body" idx="1"/>
          </p:nvPr>
        </p:nvSpPr>
        <p:spPr>
          <a:noFill/>
          <a:ln/>
        </p:spPr>
        <p:txBody>
          <a:bodyPr lIns="93381" tIns="46690" rIns="93381" bIns="46690"/>
          <a:lstStyle/>
          <a:p>
            <a:pPr marL="457200" indent="-457200">
              <a:spcBef>
                <a:spcPct val="50000"/>
              </a:spcBef>
              <a:buFont typeface="Wingdings" pitchFamily="2" charset="2"/>
              <a:buAutoNum type="arabicPeriod"/>
            </a:pPr>
            <a:r>
              <a:rPr lang="en-US" smtClean="0">
                <a:solidFill>
                  <a:srgbClr val="009900"/>
                </a:solidFill>
                <a:latin typeface="Arial" pitchFamily="34" charset="0"/>
              </a:rPr>
              <a:t>Assess Land Use, Forest Policy and Governance </a:t>
            </a:r>
            <a:r>
              <a:rPr lang="en-US" smtClean="0">
                <a:solidFill>
                  <a:srgbClr val="3333FF"/>
                </a:solidFill>
                <a:latin typeface="Arial" pitchFamily="34" charset="0"/>
              </a:rPr>
              <a:t>*</a:t>
            </a:r>
          </a:p>
          <a:p>
            <a:pPr marL="457200" indent="-457200">
              <a:spcBef>
                <a:spcPct val="50000"/>
              </a:spcBef>
              <a:buFont typeface="Wingdings" pitchFamily="2" charset="2"/>
              <a:buAutoNum type="arabicPeriod"/>
            </a:pPr>
            <a:r>
              <a:rPr lang="en-US" smtClean="0">
                <a:solidFill>
                  <a:srgbClr val="009900"/>
                </a:solidFill>
                <a:latin typeface="Arial" pitchFamily="34" charset="0"/>
              </a:rPr>
              <a:t>Organize its REDD Readiness Management </a:t>
            </a:r>
            <a:r>
              <a:rPr lang="en-US" smtClean="0">
                <a:solidFill>
                  <a:srgbClr val="3333FF"/>
                </a:solidFill>
                <a:latin typeface="Arial" pitchFamily="34" charset="0"/>
              </a:rPr>
              <a:t>**</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national REDD Strategy</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REDD Implementation Framework</a:t>
            </a:r>
          </a:p>
          <a:p>
            <a:pPr marL="457200" indent="-457200">
              <a:spcBef>
                <a:spcPct val="50000"/>
              </a:spcBef>
              <a:buFont typeface="Wingdings" pitchFamily="2" charset="2"/>
              <a:buAutoNum type="arabicPeriod"/>
            </a:pPr>
            <a:r>
              <a:rPr lang="en-US" smtClean="0">
                <a:solidFill>
                  <a:srgbClr val="009900"/>
                </a:solidFill>
                <a:latin typeface="Arial" pitchFamily="34" charset="0"/>
              </a:rPr>
              <a:t>Assess the Impacts of REDD Strategy</a:t>
            </a:r>
          </a:p>
          <a:p>
            <a:pPr marL="457200" indent="-457200">
              <a:spcBef>
                <a:spcPct val="50000"/>
              </a:spcBef>
              <a:buFont typeface="Wingdings" pitchFamily="2" charset="2"/>
              <a:buAutoNum type="arabicPeriod"/>
            </a:pPr>
            <a:r>
              <a:rPr lang="en-US" smtClean="0">
                <a:solidFill>
                  <a:srgbClr val="009900"/>
                </a:solidFill>
                <a:latin typeface="Arial" pitchFamily="34" charset="0"/>
              </a:rPr>
              <a:t>Assess the Investment and Capacity Building Needs</a:t>
            </a:r>
          </a:p>
          <a:p>
            <a:pPr marL="457200" indent="-457200">
              <a:spcBef>
                <a:spcPct val="50000"/>
              </a:spcBef>
              <a:buFont typeface="Wingdings" pitchFamily="2" charset="2"/>
              <a:buAutoNum type="arabicPeriod"/>
            </a:pPr>
            <a:r>
              <a:rPr lang="en-US" smtClean="0">
                <a:solidFill>
                  <a:srgbClr val="009900"/>
                </a:solidFill>
                <a:latin typeface="Arial" pitchFamily="34" charset="0"/>
              </a:rPr>
              <a:t>Establish its national Reference Scenario</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national Monitoring, Verification &amp; Reporting System</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a Readiness Management System (optional)</a:t>
            </a:r>
          </a:p>
          <a:p>
            <a:pPr marL="457200" indent="-457200"/>
            <a:endParaRPr lang="nb-NO" smtClean="0">
              <a:latin typeface="Arial" pitchFamily="34" charset="0"/>
            </a:endParaRPr>
          </a:p>
        </p:txBody>
      </p:sp>
      <p:sp>
        <p:nvSpPr>
          <p:cNvPr id="28677" name="Plassholder for lysbildenummer 3"/>
          <p:cNvSpPr txBox="1">
            <a:spLocks noGrp="1"/>
          </p:cNvSpPr>
          <p:nvPr/>
        </p:nvSpPr>
        <p:spPr bwMode="auto">
          <a:xfrm>
            <a:off x="3887788" y="8685213"/>
            <a:ext cx="2968625" cy="457200"/>
          </a:xfrm>
          <a:prstGeom prst="rect">
            <a:avLst/>
          </a:prstGeom>
          <a:noFill/>
          <a:ln w="9525">
            <a:noFill/>
            <a:miter lim="800000"/>
            <a:headEnd/>
            <a:tailEnd/>
          </a:ln>
        </p:spPr>
        <p:txBody>
          <a:bodyPr lIns="93381" tIns="46690" rIns="93381" bIns="46690" anchor="b"/>
          <a:lstStyle/>
          <a:p>
            <a:pPr algn="r" defTabSz="931863"/>
            <a:fld id="{91C605B8-16B4-4E80-B757-64D2A955D34A}" type="slidenum">
              <a:rPr lang="en-US" sz="1200"/>
              <a:pPr algn="r" defTabSz="931863"/>
              <a:t>12</a:t>
            </a:fld>
            <a:endParaRPr 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66A9A4B5-EB91-41B1-A606-3E108C04B393}" type="slidenum">
              <a:rPr lang="en-US" smtClean="0">
                <a:latin typeface="Arial" pitchFamily="34" charset="0"/>
              </a:rPr>
              <a:pPr/>
              <a:t>13</a:t>
            </a:fld>
            <a:endParaRPr lang="en-US" smtClean="0">
              <a:latin typeface="Arial" pitchFamily="34" charset="0"/>
            </a:endParaRPr>
          </a:p>
        </p:txBody>
      </p:sp>
      <p:sp>
        <p:nvSpPr>
          <p:cNvPr id="28675" name="Plassholder for lysbilde 1"/>
          <p:cNvSpPr>
            <a:spLocks noGrp="1" noRot="1" noChangeAspect="1" noTextEdit="1"/>
          </p:cNvSpPr>
          <p:nvPr>
            <p:ph type="sldImg"/>
          </p:nvPr>
        </p:nvSpPr>
        <p:spPr>
          <a:xfrm>
            <a:off x="1143000" y="684213"/>
            <a:ext cx="4572000" cy="3430587"/>
          </a:xfrm>
          <a:ln/>
        </p:spPr>
      </p:sp>
      <p:sp>
        <p:nvSpPr>
          <p:cNvPr id="28676" name="Plassholder for notater 2"/>
          <p:cNvSpPr>
            <a:spLocks noGrp="1"/>
          </p:cNvSpPr>
          <p:nvPr>
            <p:ph type="body" idx="1"/>
          </p:nvPr>
        </p:nvSpPr>
        <p:spPr>
          <a:noFill/>
          <a:ln/>
        </p:spPr>
        <p:txBody>
          <a:bodyPr lIns="93381" tIns="46690" rIns="93381" bIns="46690"/>
          <a:lstStyle/>
          <a:p>
            <a:pPr marL="457200" indent="-457200">
              <a:spcBef>
                <a:spcPct val="50000"/>
              </a:spcBef>
              <a:buFont typeface="Wingdings" pitchFamily="2" charset="2"/>
              <a:buAutoNum type="arabicPeriod"/>
            </a:pPr>
            <a:r>
              <a:rPr lang="en-US" smtClean="0">
                <a:solidFill>
                  <a:srgbClr val="009900"/>
                </a:solidFill>
                <a:latin typeface="Arial" pitchFamily="34" charset="0"/>
              </a:rPr>
              <a:t>Assess Land Use, Forest Policy and Governance </a:t>
            </a:r>
            <a:r>
              <a:rPr lang="en-US" smtClean="0">
                <a:solidFill>
                  <a:srgbClr val="3333FF"/>
                </a:solidFill>
                <a:latin typeface="Arial" pitchFamily="34" charset="0"/>
              </a:rPr>
              <a:t>*</a:t>
            </a:r>
          </a:p>
          <a:p>
            <a:pPr marL="457200" indent="-457200">
              <a:spcBef>
                <a:spcPct val="50000"/>
              </a:spcBef>
              <a:buFont typeface="Wingdings" pitchFamily="2" charset="2"/>
              <a:buAutoNum type="arabicPeriod"/>
            </a:pPr>
            <a:r>
              <a:rPr lang="en-US" smtClean="0">
                <a:solidFill>
                  <a:srgbClr val="009900"/>
                </a:solidFill>
                <a:latin typeface="Arial" pitchFamily="34" charset="0"/>
              </a:rPr>
              <a:t>Organize its REDD Readiness Management </a:t>
            </a:r>
            <a:r>
              <a:rPr lang="en-US" smtClean="0">
                <a:solidFill>
                  <a:srgbClr val="3333FF"/>
                </a:solidFill>
                <a:latin typeface="Arial" pitchFamily="34" charset="0"/>
              </a:rPr>
              <a:t>**</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national REDD Strategy</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REDD Implementation Framework</a:t>
            </a:r>
          </a:p>
          <a:p>
            <a:pPr marL="457200" indent="-457200">
              <a:spcBef>
                <a:spcPct val="50000"/>
              </a:spcBef>
              <a:buFont typeface="Wingdings" pitchFamily="2" charset="2"/>
              <a:buAutoNum type="arabicPeriod"/>
            </a:pPr>
            <a:r>
              <a:rPr lang="en-US" smtClean="0">
                <a:solidFill>
                  <a:srgbClr val="009900"/>
                </a:solidFill>
                <a:latin typeface="Arial" pitchFamily="34" charset="0"/>
              </a:rPr>
              <a:t>Assess the Impacts of REDD Strategy</a:t>
            </a:r>
          </a:p>
          <a:p>
            <a:pPr marL="457200" indent="-457200">
              <a:spcBef>
                <a:spcPct val="50000"/>
              </a:spcBef>
              <a:buFont typeface="Wingdings" pitchFamily="2" charset="2"/>
              <a:buAutoNum type="arabicPeriod"/>
            </a:pPr>
            <a:r>
              <a:rPr lang="en-US" smtClean="0">
                <a:solidFill>
                  <a:srgbClr val="009900"/>
                </a:solidFill>
                <a:latin typeface="Arial" pitchFamily="34" charset="0"/>
              </a:rPr>
              <a:t>Assess the Investment and Capacity Building Needs</a:t>
            </a:r>
          </a:p>
          <a:p>
            <a:pPr marL="457200" indent="-457200">
              <a:spcBef>
                <a:spcPct val="50000"/>
              </a:spcBef>
              <a:buFont typeface="Wingdings" pitchFamily="2" charset="2"/>
              <a:buAutoNum type="arabicPeriod"/>
            </a:pPr>
            <a:r>
              <a:rPr lang="en-US" smtClean="0">
                <a:solidFill>
                  <a:srgbClr val="009900"/>
                </a:solidFill>
                <a:latin typeface="Arial" pitchFamily="34" charset="0"/>
              </a:rPr>
              <a:t>Establish its national Reference Scenario</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national Monitoring, Verification &amp; Reporting System</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a Readiness Management System (optional)</a:t>
            </a:r>
          </a:p>
          <a:p>
            <a:pPr marL="457200" indent="-457200"/>
            <a:endParaRPr lang="nb-NO" smtClean="0">
              <a:latin typeface="Arial" pitchFamily="34" charset="0"/>
            </a:endParaRPr>
          </a:p>
        </p:txBody>
      </p:sp>
      <p:sp>
        <p:nvSpPr>
          <p:cNvPr id="28677" name="Plassholder for lysbildenummer 3"/>
          <p:cNvSpPr txBox="1">
            <a:spLocks noGrp="1"/>
          </p:cNvSpPr>
          <p:nvPr/>
        </p:nvSpPr>
        <p:spPr bwMode="auto">
          <a:xfrm>
            <a:off x="3887788" y="8685213"/>
            <a:ext cx="2968625" cy="457200"/>
          </a:xfrm>
          <a:prstGeom prst="rect">
            <a:avLst/>
          </a:prstGeom>
          <a:noFill/>
          <a:ln w="9525">
            <a:noFill/>
            <a:miter lim="800000"/>
            <a:headEnd/>
            <a:tailEnd/>
          </a:ln>
        </p:spPr>
        <p:txBody>
          <a:bodyPr lIns="93381" tIns="46690" rIns="93381" bIns="46690" anchor="b"/>
          <a:lstStyle/>
          <a:p>
            <a:pPr algn="r" defTabSz="931863"/>
            <a:fld id="{91C605B8-16B4-4E80-B757-64D2A955D34A}" type="slidenum">
              <a:rPr lang="en-US" sz="1200"/>
              <a:pPr algn="r" defTabSz="931863"/>
              <a:t>13</a:t>
            </a:fld>
            <a:endParaRPr 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788E748-B334-4F41-9FB2-F8EBDE52FB76}" type="slidenum">
              <a:rPr lang="en-GB" sz="1200">
                <a:latin typeface="Arial" pitchFamily="34" charset="0"/>
              </a:rPr>
              <a:pPr algn="r"/>
              <a:t>14</a:t>
            </a:fld>
            <a:endParaRPr lang="en-GB" sz="1200">
              <a:latin typeface="Arial" pitchFamily="34" charset="0"/>
            </a:endParaRPr>
          </a:p>
        </p:txBody>
      </p:sp>
      <p:sp>
        <p:nvSpPr>
          <p:cNvPr id="37891" name="Rectangle 2"/>
          <p:cNvSpPr>
            <a:spLocks noGrp="1" noRot="1" noChangeAspect="1" noChangeArrowheads="1" noTextEdit="1"/>
          </p:cNvSpPr>
          <p:nvPr>
            <p:ph type="sldImg"/>
          </p:nvPr>
        </p:nvSpPr>
        <p:spPr>
          <a:xfrm>
            <a:off x="1143000" y="684213"/>
            <a:ext cx="4572000" cy="3429000"/>
          </a:xfrm>
          <a:ln/>
        </p:spPr>
      </p:sp>
      <p:sp>
        <p:nvSpPr>
          <p:cNvPr id="37892" name="Rectangle 3"/>
          <p:cNvSpPr>
            <a:spLocks noGrp="1" noChangeArrowheads="1"/>
          </p:cNvSpPr>
          <p:nvPr>
            <p:ph type="body" idx="1"/>
          </p:nvPr>
        </p:nvSpPr>
        <p:spPr>
          <a:xfrm>
            <a:off x="685800" y="4343400"/>
            <a:ext cx="5486400" cy="4116388"/>
          </a:xfrm>
          <a:noFill/>
          <a:ln/>
        </p:spPr>
        <p:txBody>
          <a:bodyPr/>
          <a:lstStyle/>
          <a:p>
            <a:pPr eaLnBrk="1" hangingPunct="1"/>
            <a:endParaRPr lang="en-US" noProof="1"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D72704F3-6CC3-4464-B200-FCD295528C86}" type="slidenum">
              <a:rPr lang="en-US"/>
              <a:pPr/>
              <a:t>16</a:t>
            </a:fld>
            <a:endParaRPr lang="en-US"/>
          </a:p>
        </p:txBody>
      </p:sp>
      <p:sp>
        <p:nvSpPr>
          <p:cNvPr id="330754" name="Rectangle 7"/>
          <p:cNvSpPr txBox="1">
            <a:spLocks noGrp="1" noChangeArrowheads="1"/>
          </p:cNvSpPr>
          <p:nvPr/>
        </p:nvSpPr>
        <p:spPr bwMode="auto">
          <a:xfrm>
            <a:off x="3887789" y="8685042"/>
            <a:ext cx="2968625" cy="457360"/>
          </a:xfrm>
          <a:prstGeom prst="rect">
            <a:avLst/>
          </a:prstGeom>
          <a:noFill/>
          <a:ln w="9525">
            <a:noFill/>
            <a:miter lim="800000"/>
            <a:headEnd/>
            <a:tailEnd/>
          </a:ln>
        </p:spPr>
        <p:txBody>
          <a:bodyPr lIns="93381" tIns="46690" rIns="93381" bIns="46690" anchor="b"/>
          <a:lstStyle/>
          <a:p>
            <a:pPr algn="r" defTabSz="931863"/>
            <a:fld id="{2AD72FF2-EF41-4342-956B-A0A84E500644}" type="slidenum">
              <a:rPr lang="en-US" sz="1200"/>
              <a:pPr algn="r" defTabSz="931863"/>
              <a:t>16</a:t>
            </a:fld>
            <a:endParaRPr lang="en-US" sz="1200"/>
          </a:p>
        </p:txBody>
      </p:sp>
      <p:sp>
        <p:nvSpPr>
          <p:cNvPr id="330755" name="Rectangle 2"/>
          <p:cNvSpPr>
            <a:spLocks noGrp="1" noRot="1" noChangeAspect="1" noChangeArrowheads="1" noTextEdit="1"/>
          </p:cNvSpPr>
          <p:nvPr>
            <p:ph type="sldImg"/>
          </p:nvPr>
        </p:nvSpPr>
        <p:spPr>
          <a:xfrm>
            <a:off x="1143000" y="682625"/>
            <a:ext cx="4572000" cy="3430588"/>
          </a:xfrm>
          <a:ln/>
        </p:spPr>
      </p:sp>
      <p:sp>
        <p:nvSpPr>
          <p:cNvPr id="330756" name="Rectangle 3"/>
          <p:cNvSpPr>
            <a:spLocks noGrp="1" noChangeArrowheads="1"/>
          </p:cNvSpPr>
          <p:nvPr>
            <p:ph type="body" idx="1"/>
          </p:nvPr>
        </p:nvSpPr>
        <p:spPr>
          <a:xfrm>
            <a:off x="687388" y="4344920"/>
            <a:ext cx="5484812" cy="4116239"/>
          </a:xfrm>
        </p:spPr>
        <p:txBody>
          <a:bodyPr lIns="93381" tIns="46690" rIns="93381" bIns="46690"/>
          <a:lstStyle/>
          <a:p>
            <a:endParaRPr lang="en-US" noProof="1"/>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66A9A4B5-EB91-41B1-A606-3E108C04B393}" type="slidenum">
              <a:rPr lang="en-US" smtClean="0">
                <a:latin typeface="Arial" pitchFamily="34" charset="0"/>
              </a:rPr>
              <a:pPr/>
              <a:t>19</a:t>
            </a:fld>
            <a:endParaRPr lang="en-US" smtClean="0">
              <a:latin typeface="Arial" pitchFamily="34" charset="0"/>
            </a:endParaRPr>
          </a:p>
        </p:txBody>
      </p:sp>
      <p:sp>
        <p:nvSpPr>
          <p:cNvPr id="28675" name="Plassholder for lysbilde 1"/>
          <p:cNvSpPr>
            <a:spLocks noGrp="1" noRot="1" noChangeAspect="1" noTextEdit="1"/>
          </p:cNvSpPr>
          <p:nvPr>
            <p:ph type="sldImg"/>
          </p:nvPr>
        </p:nvSpPr>
        <p:spPr>
          <a:xfrm>
            <a:off x="1143000" y="684213"/>
            <a:ext cx="4572000" cy="3430587"/>
          </a:xfrm>
          <a:ln/>
        </p:spPr>
      </p:sp>
      <p:sp>
        <p:nvSpPr>
          <p:cNvPr id="28676" name="Plassholder for notater 2"/>
          <p:cNvSpPr>
            <a:spLocks noGrp="1"/>
          </p:cNvSpPr>
          <p:nvPr>
            <p:ph type="body" idx="1"/>
          </p:nvPr>
        </p:nvSpPr>
        <p:spPr>
          <a:noFill/>
          <a:ln/>
        </p:spPr>
        <p:txBody>
          <a:bodyPr lIns="93381" tIns="46690" rIns="93381" bIns="46690"/>
          <a:lstStyle/>
          <a:p>
            <a:pPr marL="457200" indent="-457200">
              <a:spcBef>
                <a:spcPct val="50000"/>
              </a:spcBef>
              <a:buFont typeface="Wingdings" pitchFamily="2" charset="2"/>
              <a:buAutoNum type="arabicPeriod"/>
            </a:pPr>
            <a:r>
              <a:rPr lang="en-US" smtClean="0">
                <a:solidFill>
                  <a:srgbClr val="009900"/>
                </a:solidFill>
                <a:latin typeface="Arial" pitchFamily="34" charset="0"/>
              </a:rPr>
              <a:t>Assess Land Use, Forest Policy and Governance </a:t>
            </a:r>
            <a:r>
              <a:rPr lang="en-US" smtClean="0">
                <a:solidFill>
                  <a:srgbClr val="3333FF"/>
                </a:solidFill>
                <a:latin typeface="Arial" pitchFamily="34" charset="0"/>
              </a:rPr>
              <a:t>*</a:t>
            </a:r>
          </a:p>
          <a:p>
            <a:pPr marL="457200" indent="-457200">
              <a:spcBef>
                <a:spcPct val="50000"/>
              </a:spcBef>
              <a:buFont typeface="Wingdings" pitchFamily="2" charset="2"/>
              <a:buAutoNum type="arabicPeriod"/>
            </a:pPr>
            <a:r>
              <a:rPr lang="en-US" smtClean="0">
                <a:solidFill>
                  <a:srgbClr val="009900"/>
                </a:solidFill>
                <a:latin typeface="Arial" pitchFamily="34" charset="0"/>
              </a:rPr>
              <a:t>Organize its REDD Readiness Management </a:t>
            </a:r>
            <a:r>
              <a:rPr lang="en-US" smtClean="0">
                <a:solidFill>
                  <a:srgbClr val="3333FF"/>
                </a:solidFill>
                <a:latin typeface="Arial" pitchFamily="34" charset="0"/>
              </a:rPr>
              <a:t>**</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national REDD Strategy</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REDD Implementation Framework</a:t>
            </a:r>
          </a:p>
          <a:p>
            <a:pPr marL="457200" indent="-457200">
              <a:spcBef>
                <a:spcPct val="50000"/>
              </a:spcBef>
              <a:buFont typeface="Wingdings" pitchFamily="2" charset="2"/>
              <a:buAutoNum type="arabicPeriod"/>
            </a:pPr>
            <a:r>
              <a:rPr lang="en-US" smtClean="0">
                <a:solidFill>
                  <a:srgbClr val="009900"/>
                </a:solidFill>
                <a:latin typeface="Arial" pitchFamily="34" charset="0"/>
              </a:rPr>
              <a:t>Assess the Impacts of REDD Strategy</a:t>
            </a:r>
          </a:p>
          <a:p>
            <a:pPr marL="457200" indent="-457200">
              <a:spcBef>
                <a:spcPct val="50000"/>
              </a:spcBef>
              <a:buFont typeface="Wingdings" pitchFamily="2" charset="2"/>
              <a:buAutoNum type="arabicPeriod"/>
            </a:pPr>
            <a:r>
              <a:rPr lang="en-US" smtClean="0">
                <a:solidFill>
                  <a:srgbClr val="009900"/>
                </a:solidFill>
                <a:latin typeface="Arial" pitchFamily="34" charset="0"/>
              </a:rPr>
              <a:t>Assess the Investment and Capacity Building Needs</a:t>
            </a:r>
          </a:p>
          <a:p>
            <a:pPr marL="457200" indent="-457200">
              <a:spcBef>
                <a:spcPct val="50000"/>
              </a:spcBef>
              <a:buFont typeface="Wingdings" pitchFamily="2" charset="2"/>
              <a:buAutoNum type="arabicPeriod"/>
            </a:pPr>
            <a:r>
              <a:rPr lang="en-US" smtClean="0">
                <a:solidFill>
                  <a:srgbClr val="009900"/>
                </a:solidFill>
                <a:latin typeface="Arial" pitchFamily="34" charset="0"/>
              </a:rPr>
              <a:t>Establish its national Reference Scenario</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national Monitoring, Verification &amp; Reporting System</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a Readiness Management System (optional)</a:t>
            </a:r>
          </a:p>
          <a:p>
            <a:pPr marL="457200" indent="-457200"/>
            <a:endParaRPr lang="nb-NO" smtClean="0">
              <a:latin typeface="Arial" pitchFamily="34" charset="0"/>
            </a:endParaRPr>
          </a:p>
        </p:txBody>
      </p:sp>
      <p:sp>
        <p:nvSpPr>
          <p:cNvPr id="28677" name="Plassholder for lysbildenummer 3"/>
          <p:cNvSpPr txBox="1">
            <a:spLocks noGrp="1"/>
          </p:cNvSpPr>
          <p:nvPr/>
        </p:nvSpPr>
        <p:spPr bwMode="auto">
          <a:xfrm>
            <a:off x="3887788" y="8685213"/>
            <a:ext cx="2968625" cy="457200"/>
          </a:xfrm>
          <a:prstGeom prst="rect">
            <a:avLst/>
          </a:prstGeom>
          <a:noFill/>
          <a:ln w="9525">
            <a:noFill/>
            <a:miter lim="800000"/>
            <a:headEnd/>
            <a:tailEnd/>
          </a:ln>
        </p:spPr>
        <p:txBody>
          <a:bodyPr lIns="93381" tIns="46690" rIns="93381" bIns="46690" anchor="b"/>
          <a:lstStyle/>
          <a:p>
            <a:pPr algn="r" defTabSz="931863"/>
            <a:fld id="{91C605B8-16B4-4E80-B757-64D2A955D34A}" type="slidenum">
              <a:rPr lang="en-US" sz="1200"/>
              <a:pPr algn="r" defTabSz="931863"/>
              <a:t>19</a:t>
            </a:fld>
            <a:endParaRPr 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66A9A4B5-EB91-41B1-A606-3E108C04B393}" type="slidenum">
              <a:rPr lang="en-US" smtClean="0">
                <a:latin typeface="Arial" pitchFamily="34" charset="0"/>
              </a:rPr>
              <a:pPr/>
              <a:t>20</a:t>
            </a:fld>
            <a:endParaRPr lang="en-US" smtClean="0">
              <a:latin typeface="Arial" pitchFamily="34" charset="0"/>
            </a:endParaRPr>
          </a:p>
        </p:txBody>
      </p:sp>
      <p:sp>
        <p:nvSpPr>
          <p:cNvPr id="28675" name="Plassholder for lysbilde 1"/>
          <p:cNvSpPr>
            <a:spLocks noGrp="1" noRot="1" noChangeAspect="1" noTextEdit="1"/>
          </p:cNvSpPr>
          <p:nvPr>
            <p:ph type="sldImg"/>
          </p:nvPr>
        </p:nvSpPr>
        <p:spPr>
          <a:xfrm>
            <a:off x="1143000" y="684213"/>
            <a:ext cx="4572000" cy="3430587"/>
          </a:xfrm>
          <a:ln/>
        </p:spPr>
      </p:sp>
      <p:sp>
        <p:nvSpPr>
          <p:cNvPr id="28676" name="Plassholder for notater 2"/>
          <p:cNvSpPr>
            <a:spLocks noGrp="1"/>
          </p:cNvSpPr>
          <p:nvPr>
            <p:ph type="body" idx="1"/>
          </p:nvPr>
        </p:nvSpPr>
        <p:spPr>
          <a:noFill/>
          <a:ln/>
        </p:spPr>
        <p:txBody>
          <a:bodyPr lIns="93381" tIns="46690" rIns="93381" bIns="46690"/>
          <a:lstStyle/>
          <a:p>
            <a:pPr marL="457200" indent="-457200">
              <a:spcBef>
                <a:spcPct val="50000"/>
              </a:spcBef>
              <a:buFont typeface="Wingdings" pitchFamily="2" charset="2"/>
              <a:buAutoNum type="arabicPeriod"/>
            </a:pPr>
            <a:r>
              <a:rPr lang="en-US" smtClean="0">
                <a:solidFill>
                  <a:srgbClr val="009900"/>
                </a:solidFill>
                <a:latin typeface="Arial" pitchFamily="34" charset="0"/>
              </a:rPr>
              <a:t>Assess Land Use, Forest Policy and Governance </a:t>
            </a:r>
            <a:r>
              <a:rPr lang="en-US" smtClean="0">
                <a:solidFill>
                  <a:srgbClr val="3333FF"/>
                </a:solidFill>
                <a:latin typeface="Arial" pitchFamily="34" charset="0"/>
              </a:rPr>
              <a:t>*</a:t>
            </a:r>
          </a:p>
          <a:p>
            <a:pPr marL="457200" indent="-457200">
              <a:spcBef>
                <a:spcPct val="50000"/>
              </a:spcBef>
              <a:buFont typeface="Wingdings" pitchFamily="2" charset="2"/>
              <a:buAutoNum type="arabicPeriod"/>
            </a:pPr>
            <a:r>
              <a:rPr lang="en-US" smtClean="0">
                <a:solidFill>
                  <a:srgbClr val="009900"/>
                </a:solidFill>
                <a:latin typeface="Arial" pitchFamily="34" charset="0"/>
              </a:rPr>
              <a:t>Organize its REDD Readiness Management </a:t>
            </a:r>
            <a:r>
              <a:rPr lang="en-US" smtClean="0">
                <a:solidFill>
                  <a:srgbClr val="3333FF"/>
                </a:solidFill>
                <a:latin typeface="Arial" pitchFamily="34" charset="0"/>
              </a:rPr>
              <a:t>**</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national REDD Strategy</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REDD Implementation Framework</a:t>
            </a:r>
          </a:p>
          <a:p>
            <a:pPr marL="457200" indent="-457200">
              <a:spcBef>
                <a:spcPct val="50000"/>
              </a:spcBef>
              <a:buFont typeface="Wingdings" pitchFamily="2" charset="2"/>
              <a:buAutoNum type="arabicPeriod"/>
            </a:pPr>
            <a:r>
              <a:rPr lang="en-US" smtClean="0">
                <a:solidFill>
                  <a:srgbClr val="009900"/>
                </a:solidFill>
                <a:latin typeface="Arial" pitchFamily="34" charset="0"/>
              </a:rPr>
              <a:t>Assess the Impacts of REDD Strategy</a:t>
            </a:r>
          </a:p>
          <a:p>
            <a:pPr marL="457200" indent="-457200">
              <a:spcBef>
                <a:spcPct val="50000"/>
              </a:spcBef>
              <a:buFont typeface="Wingdings" pitchFamily="2" charset="2"/>
              <a:buAutoNum type="arabicPeriod"/>
            </a:pPr>
            <a:r>
              <a:rPr lang="en-US" smtClean="0">
                <a:solidFill>
                  <a:srgbClr val="009900"/>
                </a:solidFill>
                <a:latin typeface="Arial" pitchFamily="34" charset="0"/>
              </a:rPr>
              <a:t>Assess the Investment and Capacity Building Needs</a:t>
            </a:r>
          </a:p>
          <a:p>
            <a:pPr marL="457200" indent="-457200">
              <a:spcBef>
                <a:spcPct val="50000"/>
              </a:spcBef>
              <a:buFont typeface="Wingdings" pitchFamily="2" charset="2"/>
              <a:buAutoNum type="arabicPeriod"/>
            </a:pPr>
            <a:r>
              <a:rPr lang="en-US" smtClean="0">
                <a:solidFill>
                  <a:srgbClr val="009900"/>
                </a:solidFill>
                <a:latin typeface="Arial" pitchFamily="34" charset="0"/>
              </a:rPr>
              <a:t>Establish its national Reference Scenario</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national Monitoring, Verification &amp; Reporting System</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a Readiness Management System (optional)</a:t>
            </a:r>
          </a:p>
          <a:p>
            <a:pPr marL="457200" indent="-457200"/>
            <a:endParaRPr lang="nb-NO" smtClean="0">
              <a:latin typeface="Arial" pitchFamily="34" charset="0"/>
            </a:endParaRPr>
          </a:p>
        </p:txBody>
      </p:sp>
      <p:sp>
        <p:nvSpPr>
          <p:cNvPr id="28677" name="Plassholder for lysbildenummer 3"/>
          <p:cNvSpPr txBox="1">
            <a:spLocks noGrp="1"/>
          </p:cNvSpPr>
          <p:nvPr/>
        </p:nvSpPr>
        <p:spPr bwMode="auto">
          <a:xfrm>
            <a:off x="3887788" y="8685213"/>
            <a:ext cx="2968625" cy="457200"/>
          </a:xfrm>
          <a:prstGeom prst="rect">
            <a:avLst/>
          </a:prstGeom>
          <a:noFill/>
          <a:ln w="9525">
            <a:noFill/>
            <a:miter lim="800000"/>
            <a:headEnd/>
            <a:tailEnd/>
          </a:ln>
        </p:spPr>
        <p:txBody>
          <a:bodyPr lIns="93381" tIns="46690" rIns="93381" bIns="46690" anchor="b"/>
          <a:lstStyle/>
          <a:p>
            <a:pPr algn="r" defTabSz="931863"/>
            <a:fld id="{91C605B8-16B4-4E80-B757-64D2A955D34A}" type="slidenum">
              <a:rPr lang="en-US" sz="1200"/>
              <a:pPr algn="r" defTabSz="931863"/>
              <a:t>20</a:t>
            </a:fld>
            <a:endParaRPr 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7B7E7A-8D4C-40C2-8821-9D2557C94C47}" type="slidenum">
              <a:rPr lang="en-US"/>
              <a:pPr/>
              <a:t>21</a:t>
            </a:fld>
            <a:endParaRPr lang="en-US"/>
          </a:p>
        </p:txBody>
      </p:sp>
      <p:sp>
        <p:nvSpPr>
          <p:cNvPr id="429058" name="Rectangle 2"/>
          <p:cNvSpPr>
            <a:spLocks noGrp="1" noRot="1" noChangeAspect="1" noChangeArrowheads="1" noTextEdit="1"/>
          </p:cNvSpPr>
          <p:nvPr>
            <p:ph type="sldImg"/>
          </p:nvPr>
        </p:nvSpPr>
        <p:spPr>
          <a:xfrm>
            <a:off x="1144588" y="684213"/>
            <a:ext cx="4570412" cy="3429000"/>
          </a:xfrm>
          <a:ln/>
        </p:spPr>
      </p:sp>
      <p:sp>
        <p:nvSpPr>
          <p:cNvPr id="429059" name="Rectangle 3"/>
          <p:cNvSpPr>
            <a:spLocks noGrp="1" noChangeArrowheads="1"/>
          </p:cNvSpPr>
          <p:nvPr>
            <p:ph type="body" idx="1"/>
          </p:nvPr>
        </p:nvSpPr>
        <p:spPr>
          <a:xfrm>
            <a:off x="685800" y="4343321"/>
            <a:ext cx="5486400" cy="4116239"/>
          </a:xfrm>
        </p:spPr>
        <p:txBody>
          <a:bodyPr/>
          <a:lstStyle/>
          <a:p>
            <a:endParaRPr lang="en-US" noProof="1"/>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66A9A4B5-EB91-41B1-A606-3E108C04B393}" type="slidenum">
              <a:rPr lang="en-US" smtClean="0">
                <a:latin typeface="Arial" pitchFamily="34" charset="0"/>
              </a:rPr>
              <a:pPr/>
              <a:t>22</a:t>
            </a:fld>
            <a:endParaRPr lang="en-US" smtClean="0">
              <a:latin typeface="Arial" pitchFamily="34" charset="0"/>
            </a:endParaRPr>
          </a:p>
        </p:txBody>
      </p:sp>
      <p:sp>
        <p:nvSpPr>
          <p:cNvPr id="28675" name="Plassholder for lysbilde 1"/>
          <p:cNvSpPr>
            <a:spLocks noGrp="1" noRot="1" noChangeAspect="1" noTextEdit="1"/>
          </p:cNvSpPr>
          <p:nvPr>
            <p:ph type="sldImg"/>
          </p:nvPr>
        </p:nvSpPr>
        <p:spPr>
          <a:xfrm>
            <a:off x="1143000" y="684213"/>
            <a:ext cx="4572000" cy="3430587"/>
          </a:xfrm>
          <a:ln/>
        </p:spPr>
      </p:sp>
      <p:sp>
        <p:nvSpPr>
          <p:cNvPr id="28676" name="Plassholder for notater 2"/>
          <p:cNvSpPr>
            <a:spLocks noGrp="1"/>
          </p:cNvSpPr>
          <p:nvPr>
            <p:ph type="body" idx="1"/>
          </p:nvPr>
        </p:nvSpPr>
        <p:spPr>
          <a:noFill/>
          <a:ln/>
        </p:spPr>
        <p:txBody>
          <a:bodyPr lIns="93381" tIns="46690" rIns="93381" bIns="46690"/>
          <a:lstStyle/>
          <a:p>
            <a:pPr marL="457200" indent="-457200">
              <a:spcBef>
                <a:spcPct val="50000"/>
              </a:spcBef>
              <a:buFont typeface="Wingdings" pitchFamily="2" charset="2"/>
              <a:buAutoNum type="arabicPeriod"/>
            </a:pPr>
            <a:r>
              <a:rPr lang="en-US" smtClean="0">
                <a:solidFill>
                  <a:srgbClr val="009900"/>
                </a:solidFill>
                <a:latin typeface="Arial" pitchFamily="34" charset="0"/>
              </a:rPr>
              <a:t>Assess Land Use, Forest Policy and Governance </a:t>
            </a:r>
            <a:r>
              <a:rPr lang="en-US" smtClean="0">
                <a:solidFill>
                  <a:srgbClr val="3333FF"/>
                </a:solidFill>
                <a:latin typeface="Arial" pitchFamily="34" charset="0"/>
              </a:rPr>
              <a:t>*</a:t>
            </a:r>
          </a:p>
          <a:p>
            <a:pPr marL="457200" indent="-457200">
              <a:spcBef>
                <a:spcPct val="50000"/>
              </a:spcBef>
              <a:buFont typeface="Wingdings" pitchFamily="2" charset="2"/>
              <a:buAutoNum type="arabicPeriod"/>
            </a:pPr>
            <a:r>
              <a:rPr lang="en-US" smtClean="0">
                <a:solidFill>
                  <a:srgbClr val="009900"/>
                </a:solidFill>
                <a:latin typeface="Arial" pitchFamily="34" charset="0"/>
              </a:rPr>
              <a:t>Organize its REDD Readiness Management </a:t>
            </a:r>
            <a:r>
              <a:rPr lang="en-US" smtClean="0">
                <a:solidFill>
                  <a:srgbClr val="3333FF"/>
                </a:solidFill>
                <a:latin typeface="Arial" pitchFamily="34" charset="0"/>
              </a:rPr>
              <a:t>**</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national REDD Strategy</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REDD Implementation Framework</a:t>
            </a:r>
          </a:p>
          <a:p>
            <a:pPr marL="457200" indent="-457200">
              <a:spcBef>
                <a:spcPct val="50000"/>
              </a:spcBef>
              <a:buFont typeface="Wingdings" pitchFamily="2" charset="2"/>
              <a:buAutoNum type="arabicPeriod"/>
            </a:pPr>
            <a:r>
              <a:rPr lang="en-US" smtClean="0">
                <a:solidFill>
                  <a:srgbClr val="009900"/>
                </a:solidFill>
                <a:latin typeface="Arial" pitchFamily="34" charset="0"/>
              </a:rPr>
              <a:t>Assess the Impacts of REDD Strategy</a:t>
            </a:r>
          </a:p>
          <a:p>
            <a:pPr marL="457200" indent="-457200">
              <a:spcBef>
                <a:spcPct val="50000"/>
              </a:spcBef>
              <a:buFont typeface="Wingdings" pitchFamily="2" charset="2"/>
              <a:buAutoNum type="arabicPeriod"/>
            </a:pPr>
            <a:r>
              <a:rPr lang="en-US" smtClean="0">
                <a:solidFill>
                  <a:srgbClr val="009900"/>
                </a:solidFill>
                <a:latin typeface="Arial" pitchFamily="34" charset="0"/>
              </a:rPr>
              <a:t>Assess the Investment and Capacity Building Needs</a:t>
            </a:r>
          </a:p>
          <a:p>
            <a:pPr marL="457200" indent="-457200">
              <a:spcBef>
                <a:spcPct val="50000"/>
              </a:spcBef>
              <a:buFont typeface="Wingdings" pitchFamily="2" charset="2"/>
              <a:buAutoNum type="arabicPeriod"/>
            </a:pPr>
            <a:r>
              <a:rPr lang="en-US" smtClean="0">
                <a:solidFill>
                  <a:srgbClr val="009900"/>
                </a:solidFill>
                <a:latin typeface="Arial" pitchFamily="34" charset="0"/>
              </a:rPr>
              <a:t>Establish its national Reference Scenario</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national Monitoring, Verification &amp; Reporting System</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a Readiness Management System (optional)</a:t>
            </a:r>
          </a:p>
          <a:p>
            <a:pPr marL="457200" indent="-457200"/>
            <a:endParaRPr lang="nb-NO" smtClean="0">
              <a:latin typeface="Arial" pitchFamily="34" charset="0"/>
            </a:endParaRPr>
          </a:p>
        </p:txBody>
      </p:sp>
      <p:sp>
        <p:nvSpPr>
          <p:cNvPr id="28677" name="Plassholder for lysbildenummer 3"/>
          <p:cNvSpPr txBox="1">
            <a:spLocks noGrp="1"/>
          </p:cNvSpPr>
          <p:nvPr/>
        </p:nvSpPr>
        <p:spPr bwMode="auto">
          <a:xfrm>
            <a:off x="3887788" y="8685213"/>
            <a:ext cx="2968625" cy="457200"/>
          </a:xfrm>
          <a:prstGeom prst="rect">
            <a:avLst/>
          </a:prstGeom>
          <a:noFill/>
          <a:ln w="9525">
            <a:noFill/>
            <a:miter lim="800000"/>
            <a:headEnd/>
            <a:tailEnd/>
          </a:ln>
        </p:spPr>
        <p:txBody>
          <a:bodyPr lIns="93381" tIns="46690" rIns="93381" bIns="46690" anchor="b"/>
          <a:lstStyle/>
          <a:p>
            <a:pPr algn="r" defTabSz="931863"/>
            <a:fld id="{91C605B8-16B4-4E80-B757-64D2A955D34A}" type="slidenum">
              <a:rPr lang="en-US" sz="1200"/>
              <a:pPr algn="r" defTabSz="931863"/>
              <a:t>22</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66A9A4B5-EB91-41B1-A606-3E108C04B393}" type="slidenum">
              <a:rPr lang="en-US" smtClean="0">
                <a:latin typeface="Arial" pitchFamily="34" charset="0"/>
              </a:rPr>
              <a:pPr/>
              <a:t>2</a:t>
            </a:fld>
            <a:endParaRPr lang="en-US" smtClean="0">
              <a:latin typeface="Arial" pitchFamily="34" charset="0"/>
            </a:endParaRPr>
          </a:p>
        </p:txBody>
      </p:sp>
      <p:sp>
        <p:nvSpPr>
          <p:cNvPr id="28675" name="Plassholder for lysbilde 1"/>
          <p:cNvSpPr>
            <a:spLocks noGrp="1" noRot="1" noChangeAspect="1" noTextEdit="1"/>
          </p:cNvSpPr>
          <p:nvPr>
            <p:ph type="sldImg"/>
          </p:nvPr>
        </p:nvSpPr>
        <p:spPr>
          <a:xfrm>
            <a:off x="1143000" y="684213"/>
            <a:ext cx="4572000" cy="3430587"/>
          </a:xfrm>
          <a:ln/>
        </p:spPr>
      </p:sp>
      <p:sp>
        <p:nvSpPr>
          <p:cNvPr id="28676" name="Plassholder for notater 2"/>
          <p:cNvSpPr>
            <a:spLocks noGrp="1"/>
          </p:cNvSpPr>
          <p:nvPr>
            <p:ph type="body" idx="1"/>
          </p:nvPr>
        </p:nvSpPr>
        <p:spPr>
          <a:noFill/>
          <a:ln/>
        </p:spPr>
        <p:txBody>
          <a:bodyPr lIns="93381" tIns="46690" rIns="93381" bIns="46690"/>
          <a:lstStyle/>
          <a:p>
            <a:pPr marL="457200" indent="-457200">
              <a:spcBef>
                <a:spcPct val="50000"/>
              </a:spcBef>
              <a:buFont typeface="Wingdings" pitchFamily="2" charset="2"/>
              <a:buAutoNum type="arabicPeriod"/>
            </a:pPr>
            <a:r>
              <a:rPr lang="en-US" smtClean="0">
                <a:solidFill>
                  <a:srgbClr val="009900"/>
                </a:solidFill>
                <a:latin typeface="Arial" pitchFamily="34" charset="0"/>
              </a:rPr>
              <a:t>Assess Land Use, Forest Policy and Governance </a:t>
            </a:r>
            <a:r>
              <a:rPr lang="en-US" smtClean="0">
                <a:solidFill>
                  <a:srgbClr val="3333FF"/>
                </a:solidFill>
                <a:latin typeface="Arial" pitchFamily="34" charset="0"/>
              </a:rPr>
              <a:t>*</a:t>
            </a:r>
          </a:p>
          <a:p>
            <a:pPr marL="457200" indent="-457200">
              <a:spcBef>
                <a:spcPct val="50000"/>
              </a:spcBef>
              <a:buFont typeface="Wingdings" pitchFamily="2" charset="2"/>
              <a:buAutoNum type="arabicPeriod"/>
            </a:pPr>
            <a:r>
              <a:rPr lang="en-US" smtClean="0">
                <a:solidFill>
                  <a:srgbClr val="009900"/>
                </a:solidFill>
                <a:latin typeface="Arial" pitchFamily="34" charset="0"/>
              </a:rPr>
              <a:t>Organize its REDD Readiness Management </a:t>
            </a:r>
            <a:r>
              <a:rPr lang="en-US" smtClean="0">
                <a:solidFill>
                  <a:srgbClr val="3333FF"/>
                </a:solidFill>
                <a:latin typeface="Arial" pitchFamily="34" charset="0"/>
              </a:rPr>
              <a:t>**</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national REDD Strategy</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REDD Implementation Framework</a:t>
            </a:r>
          </a:p>
          <a:p>
            <a:pPr marL="457200" indent="-457200">
              <a:spcBef>
                <a:spcPct val="50000"/>
              </a:spcBef>
              <a:buFont typeface="Wingdings" pitchFamily="2" charset="2"/>
              <a:buAutoNum type="arabicPeriod"/>
            </a:pPr>
            <a:r>
              <a:rPr lang="en-US" smtClean="0">
                <a:solidFill>
                  <a:srgbClr val="009900"/>
                </a:solidFill>
                <a:latin typeface="Arial" pitchFamily="34" charset="0"/>
              </a:rPr>
              <a:t>Assess the Impacts of REDD Strategy</a:t>
            </a:r>
          </a:p>
          <a:p>
            <a:pPr marL="457200" indent="-457200">
              <a:spcBef>
                <a:spcPct val="50000"/>
              </a:spcBef>
              <a:buFont typeface="Wingdings" pitchFamily="2" charset="2"/>
              <a:buAutoNum type="arabicPeriod"/>
            </a:pPr>
            <a:r>
              <a:rPr lang="en-US" smtClean="0">
                <a:solidFill>
                  <a:srgbClr val="009900"/>
                </a:solidFill>
                <a:latin typeface="Arial" pitchFamily="34" charset="0"/>
              </a:rPr>
              <a:t>Assess the Investment and Capacity Building Needs</a:t>
            </a:r>
          </a:p>
          <a:p>
            <a:pPr marL="457200" indent="-457200">
              <a:spcBef>
                <a:spcPct val="50000"/>
              </a:spcBef>
              <a:buFont typeface="Wingdings" pitchFamily="2" charset="2"/>
              <a:buAutoNum type="arabicPeriod"/>
            </a:pPr>
            <a:r>
              <a:rPr lang="en-US" smtClean="0">
                <a:solidFill>
                  <a:srgbClr val="009900"/>
                </a:solidFill>
                <a:latin typeface="Arial" pitchFamily="34" charset="0"/>
              </a:rPr>
              <a:t>Establish its national Reference Scenario</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national Monitoring, Verification &amp; Reporting System</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a Readiness Management System (optional)</a:t>
            </a:r>
          </a:p>
          <a:p>
            <a:pPr marL="457200" indent="-457200"/>
            <a:endParaRPr lang="nb-NO" smtClean="0">
              <a:latin typeface="Arial" pitchFamily="34" charset="0"/>
            </a:endParaRPr>
          </a:p>
        </p:txBody>
      </p:sp>
      <p:sp>
        <p:nvSpPr>
          <p:cNvPr id="28677" name="Plassholder for lysbildenummer 3"/>
          <p:cNvSpPr txBox="1">
            <a:spLocks noGrp="1"/>
          </p:cNvSpPr>
          <p:nvPr/>
        </p:nvSpPr>
        <p:spPr bwMode="auto">
          <a:xfrm>
            <a:off x="3887788" y="8685213"/>
            <a:ext cx="2968625" cy="457200"/>
          </a:xfrm>
          <a:prstGeom prst="rect">
            <a:avLst/>
          </a:prstGeom>
          <a:noFill/>
          <a:ln w="9525">
            <a:noFill/>
            <a:miter lim="800000"/>
            <a:headEnd/>
            <a:tailEnd/>
          </a:ln>
        </p:spPr>
        <p:txBody>
          <a:bodyPr lIns="93381" tIns="46690" rIns="93381" bIns="46690" anchor="b"/>
          <a:lstStyle/>
          <a:p>
            <a:pPr algn="r" defTabSz="931863"/>
            <a:fld id="{91C605B8-16B4-4E80-B757-64D2A955D34A}" type="slidenum">
              <a:rPr lang="en-US" sz="1200"/>
              <a:pPr algn="r" defTabSz="931863"/>
              <a:t>2</a:t>
            </a:fld>
            <a:endParaRPr lang="en-US"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66A9A4B5-EB91-41B1-A606-3E108C04B393}" type="slidenum">
              <a:rPr lang="en-US" smtClean="0">
                <a:latin typeface="Arial" pitchFamily="34" charset="0"/>
              </a:rPr>
              <a:pPr/>
              <a:t>24</a:t>
            </a:fld>
            <a:endParaRPr lang="en-US" smtClean="0">
              <a:latin typeface="Arial" pitchFamily="34" charset="0"/>
            </a:endParaRPr>
          </a:p>
        </p:txBody>
      </p:sp>
      <p:sp>
        <p:nvSpPr>
          <p:cNvPr id="28675" name="Plassholder for lysbilde 1"/>
          <p:cNvSpPr>
            <a:spLocks noGrp="1" noRot="1" noChangeAspect="1" noTextEdit="1"/>
          </p:cNvSpPr>
          <p:nvPr>
            <p:ph type="sldImg"/>
          </p:nvPr>
        </p:nvSpPr>
        <p:spPr>
          <a:xfrm>
            <a:off x="1143000" y="684213"/>
            <a:ext cx="4572000" cy="3430587"/>
          </a:xfrm>
          <a:ln/>
        </p:spPr>
      </p:sp>
      <p:sp>
        <p:nvSpPr>
          <p:cNvPr id="28676" name="Plassholder for notater 2"/>
          <p:cNvSpPr>
            <a:spLocks noGrp="1"/>
          </p:cNvSpPr>
          <p:nvPr>
            <p:ph type="body" idx="1"/>
          </p:nvPr>
        </p:nvSpPr>
        <p:spPr>
          <a:noFill/>
          <a:ln/>
        </p:spPr>
        <p:txBody>
          <a:bodyPr lIns="93381" tIns="46690" rIns="93381" bIns="46690"/>
          <a:lstStyle/>
          <a:p>
            <a:pPr marL="457200" indent="-457200">
              <a:spcBef>
                <a:spcPct val="50000"/>
              </a:spcBef>
              <a:buFont typeface="Wingdings" pitchFamily="2" charset="2"/>
              <a:buAutoNum type="arabicPeriod"/>
            </a:pPr>
            <a:r>
              <a:rPr lang="en-US" smtClean="0">
                <a:solidFill>
                  <a:srgbClr val="009900"/>
                </a:solidFill>
                <a:latin typeface="Arial" pitchFamily="34" charset="0"/>
              </a:rPr>
              <a:t>Assess Land Use, Forest Policy and Governance </a:t>
            </a:r>
            <a:r>
              <a:rPr lang="en-US" smtClean="0">
                <a:solidFill>
                  <a:srgbClr val="3333FF"/>
                </a:solidFill>
                <a:latin typeface="Arial" pitchFamily="34" charset="0"/>
              </a:rPr>
              <a:t>*</a:t>
            </a:r>
          </a:p>
          <a:p>
            <a:pPr marL="457200" indent="-457200">
              <a:spcBef>
                <a:spcPct val="50000"/>
              </a:spcBef>
              <a:buFont typeface="Wingdings" pitchFamily="2" charset="2"/>
              <a:buAutoNum type="arabicPeriod"/>
            </a:pPr>
            <a:r>
              <a:rPr lang="en-US" smtClean="0">
                <a:solidFill>
                  <a:srgbClr val="009900"/>
                </a:solidFill>
                <a:latin typeface="Arial" pitchFamily="34" charset="0"/>
              </a:rPr>
              <a:t>Organize its REDD Readiness Management </a:t>
            </a:r>
            <a:r>
              <a:rPr lang="en-US" smtClean="0">
                <a:solidFill>
                  <a:srgbClr val="3333FF"/>
                </a:solidFill>
                <a:latin typeface="Arial" pitchFamily="34" charset="0"/>
              </a:rPr>
              <a:t>**</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national REDD Strategy</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REDD Implementation Framework</a:t>
            </a:r>
          </a:p>
          <a:p>
            <a:pPr marL="457200" indent="-457200">
              <a:spcBef>
                <a:spcPct val="50000"/>
              </a:spcBef>
              <a:buFont typeface="Wingdings" pitchFamily="2" charset="2"/>
              <a:buAutoNum type="arabicPeriod"/>
            </a:pPr>
            <a:r>
              <a:rPr lang="en-US" smtClean="0">
                <a:solidFill>
                  <a:srgbClr val="009900"/>
                </a:solidFill>
                <a:latin typeface="Arial" pitchFamily="34" charset="0"/>
              </a:rPr>
              <a:t>Assess the Impacts of REDD Strategy</a:t>
            </a:r>
          </a:p>
          <a:p>
            <a:pPr marL="457200" indent="-457200">
              <a:spcBef>
                <a:spcPct val="50000"/>
              </a:spcBef>
              <a:buFont typeface="Wingdings" pitchFamily="2" charset="2"/>
              <a:buAutoNum type="arabicPeriod"/>
            </a:pPr>
            <a:r>
              <a:rPr lang="en-US" smtClean="0">
                <a:solidFill>
                  <a:srgbClr val="009900"/>
                </a:solidFill>
                <a:latin typeface="Arial" pitchFamily="34" charset="0"/>
              </a:rPr>
              <a:t>Assess the Investment and Capacity Building Needs</a:t>
            </a:r>
          </a:p>
          <a:p>
            <a:pPr marL="457200" indent="-457200">
              <a:spcBef>
                <a:spcPct val="50000"/>
              </a:spcBef>
              <a:buFont typeface="Wingdings" pitchFamily="2" charset="2"/>
              <a:buAutoNum type="arabicPeriod"/>
            </a:pPr>
            <a:r>
              <a:rPr lang="en-US" smtClean="0">
                <a:solidFill>
                  <a:srgbClr val="009900"/>
                </a:solidFill>
                <a:latin typeface="Arial" pitchFamily="34" charset="0"/>
              </a:rPr>
              <a:t>Establish its national Reference Scenario</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national Monitoring, Verification &amp; Reporting System</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a Readiness Management System (optional)</a:t>
            </a:r>
          </a:p>
          <a:p>
            <a:pPr marL="457200" indent="-457200"/>
            <a:endParaRPr lang="nb-NO" smtClean="0">
              <a:latin typeface="Arial" pitchFamily="34" charset="0"/>
            </a:endParaRPr>
          </a:p>
        </p:txBody>
      </p:sp>
      <p:sp>
        <p:nvSpPr>
          <p:cNvPr id="28677" name="Plassholder for lysbildenummer 3"/>
          <p:cNvSpPr txBox="1">
            <a:spLocks noGrp="1"/>
          </p:cNvSpPr>
          <p:nvPr/>
        </p:nvSpPr>
        <p:spPr bwMode="auto">
          <a:xfrm>
            <a:off x="3887788" y="8685213"/>
            <a:ext cx="2968625" cy="457200"/>
          </a:xfrm>
          <a:prstGeom prst="rect">
            <a:avLst/>
          </a:prstGeom>
          <a:noFill/>
          <a:ln w="9525">
            <a:noFill/>
            <a:miter lim="800000"/>
            <a:headEnd/>
            <a:tailEnd/>
          </a:ln>
        </p:spPr>
        <p:txBody>
          <a:bodyPr lIns="93381" tIns="46690" rIns="93381" bIns="46690" anchor="b"/>
          <a:lstStyle/>
          <a:p>
            <a:pPr algn="r" defTabSz="931863"/>
            <a:fld id="{91C605B8-16B4-4E80-B757-64D2A955D34A}" type="slidenum">
              <a:rPr lang="en-US" sz="1200"/>
              <a:pPr algn="r" defTabSz="931863"/>
              <a:t>24</a:t>
            </a:fld>
            <a:endParaRPr 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66A9A4B5-EB91-41B1-A606-3E108C04B393}" type="slidenum">
              <a:rPr lang="en-US" smtClean="0">
                <a:latin typeface="Arial" pitchFamily="34" charset="0"/>
              </a:rPr>
              <a:pPr/>
              <a:t>25</a:t>
            </a:fld>
            <a:endParaRPr lang="en-US" smtClean="0">
              <a:latin typeface="Arial" pitchFamily="34" charset="0"/>
            </a:endParaRPr>
          </a:p>
        </p:txBody>
      </p:sp>
      <p:sp>
        <p:nvSpPr>
          <p:cNvPr id="28675" name="Plassholder for lysbilde 1"/>
          <p:cNvSpPr>
            <a:spLocks noGrp="1" noRot="1" noChangeAspect="1" noTextEdit="1"/>
          </p:cNvSpPr>
          <p:nvPr>
            <p:ph type="sldImg"/>
          </p:nvPr>
        </p:nvSpPr>
        <p:spPr>
          <a:xfrm>
            <a:off x="1143000" y="684213"/>
            <a:ext cx="4572000" cy="3430587"/>
          </a:xfrm>
          <a:ln/>
        </p:spPr>
      </p:sp>
      <p:sp>
        <p:nvSpPr>
          <p:cNvPr id="28676" name="Plassholder for notater 2"/>
          <p:cNvSpPr>
            <a:spLocks noGrp="1"/>
          </p:cNvSpPr>
          <p:nvPr>
            <p:ph type="body" idx="1"/>
          </p:nvPr>
        </p:nvSpPr>
        <p:spPr>
          <a:noFill/>
          <a:ln/>
        </p:spPr>
        <p:txBody>
          <a:bodyPr lIns="93381" tIns="46690" rIns="93381" bIns="46690"/>
          <a:lstStyle/>
          <a:p>
            <a:pPr marL="457200" indent="-457200">
              <a:spcBef>
                <a:spcPct val="50000"/>
              </a:spcBef>
              <a:buFont typeface="Wingdings" pitchFamily="2" charset="2"/>
              <a:buAutoNum type="arabicPeriod"/>
            </a:pPr>
            <a:r>
              <a:rPr lang="en-US" smtClean="0">
                <a:solidFill>
                  <a:srgbClr val="009900"/>
                </a:solidFill>
                <a:latin typeface="Arial" pitchFamily="34" charset="0"/>
              </a:rPr>
              <a:t>Assess Land Use, Forest Policy and Governance </a:t>
            </a:r>
            <a:r>
              <a:rPr lang="en-US" smtClean="0">
                <a:solidFill>
                  <a:srgbClr val="3333FF"/>
                </a:solidFill>
                <a:latin typeface="Arial" pitchFamily="34" charset="0"/>
              </a:rPr>
              <a:t>*</a:t>
            </a:r>
          </a:p>
          <a:p>
            <a:pPr marL="457200" indent="-457200">
              <a:spcBef>
                <a:spcPct val="50000"/>
              </a:spcBef>
              <a:buFont typeface="Wingdings" pitchFamily="2" charset="2"/>
              <a:buAutoNum type="arabicPeriod"/>
            </a:pPr>
            <a:r>
              <a:rPr lang="en-US" smtClean="0">
                <a:solidFill>
                  <a:srgbClr val="009900"/>
                </a:solidFill>
                <a:latin typeface="Arial" pitchFamily="34" charset="0"/>
              </a:rPr>
              <a:t>Organize its REDD Readiness Management </a:t>
            </a:r>
            <a:r>
              <a:rPr lang="en-US" smtClean="0">
                <a:solidFill>
                  <a:srgbClr val="3333FF"/>
                </a:solidFill>
                <a:latin typeface="Arial" pitchFamily="34" charset="0"/>
              </a:rPr>
              <a:t>**</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national REDD Strategy</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REDD Implementation Framework</a:t>
            </a:r>
          </a:p>
          <a:p>
            <a:pPr marL="457200" indent="-457200">
              <a:spcBef>
                <a:spcPct val="50000"/>
              </a:spcBef>
              <a:buFont typeface="Wingdings" pitchFamily="2" charset="2"/>
              <a:buAutoNum type="arabicPeriod"/>
            </a:pPr>
            <a:r>
              <a:rPr lang="en-US" smtClean="0">
                <a:solidFill>
                  <a:srgbClr val="009900"/>
                </a:solidFill>
                <a:latin typeface="Arial" pitchFamily="34" charset="0"/>
              </a:rPr>
              <a:t>Assess the Impacts of REDD Strategy</a:t>
            </a:r>
          </a:p>
          <a:p>
            <a:pPr marL="457200" indent="-457200">
              <a:spcBef>
                <a:spcPct val="50000"/>
              </a:spcBef>
              <a:buFont typeface="Wingdings" pitchFamily="2" charset="2"/>
              <a:buAutoNum type="arabicPeriod"/>
            </a:pPr>
            <a:r>
              <a:rPr lang="en-US" smtClean="0">
                <a:solidFill>
                  <a:srgbClr val="009900"/>
                </a:solidFill>
                <a:latin typeface="Arial" pitchFamily="34" charset="0"/>
              </a:rPr>
              <a:t>Assess the Investment and Capacity Building Needs</a:t>
            </a:r>
          </a:p>
          <a:p>
            <a:pPr marL="457200" indent="-457200">
              <a:spcBef>
                <a:spcPct val="50000"/>
              </a:spcBef>
              <a:buFont typeface="Wingdings" pitchFamily="2" charset="2"/>
              <a:buAutoNum type="arabicPeriod"/>
            </a:pPr>
            <a:r>
              <a:rPr lang="en-US" smtClean="0">
                <a:solidFill>
                  <a:srgbClr val="009900"/>
                </a:solidFill>
                <a:latin typeface="Arial" pitchFamily="34" charset="0"/>
              </a:rPr>
              <a:t>Establish its national Reference Scenario</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national Monitoring, Verification &amp; Reporting System</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a Readiness Management System (optional)</a:t>
            </a:r>
          </a:p>
          <a:p>
            <a:pPr marL="457200" indent="-457200"/>
            <a:endParaRPr lang="nb-NO" smtClean="0">
              <a:latin typeface="Arial" pitchFamily="34" charset="0"/>
            </a:endParaRPr>
          </a:p>
        </p:txBody>
      </p:sp>
      <p:sp>
        <p:nvSpPr>
          <p:cNvPr id="28677" name="Plassholder for lysbildenummer 3"/>
          <p:cNvSpPr txBox="1">
            <a:spLocks noGrp="1"/>
          </p:cNvSpPr>
          <p:nvPr/>
        </p:nvSpPr>
        <p:spPr bwMode="auto">
          <a:xfrm>
            <a:off x="3887788" y="8685213"/>
            <a:ext cx="2968625" cy="457200"/>
          </a:xfrm>
          <a:prstGeom prst="rect">
            <a:avLst/>
          </a:prstGeom>
          <a:noFill/>
          <a:ln w="9525">
            <a:noFill/>
            <a:miter lim="800000"/>
            <a:headEnd/>
            <a:tailEnd/>
          </a:ln>
        </p:spPr>
        <p:txBody>
          <a:bodyPr lIns="93381" tIns="46690" rIns="93381" bIns="46690" anchor="b"/>
          <a:lstStyle/>
          <a:p>
            <a:pPr algn="r" defTabSz="931863"/>
            <a:fld id="{91C605B8-16B4-4E80-B757-64D2A955D34A}" type="slidenum">
              <a:rPr lang="en-US" sz="1200"/>
              <a:pPr algn="r" defTabSz="931863"/>
              <a:t>25</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66A9A4B5-EB91-41B1-A606-3E108C04B393}" type="slidenum">
              <a:rPr lang="en-US" smtClean="0">
                <a:latin typeface="Arial" pitchFamily="34" charset="0"/>
              </a:rPr>
              <a:pPr/>
              <a:t>3</a:t>
            </a:fld>
            <a:endParaRPr lang="en-US" smtClean="0">
              <a:latin typeface="Arial" pitchFamily="34" charset="0"/>
            </a:endParaRPr>
          </a:p>
        </p:txBody>
      </p:sp>
      <p:sp>
        <p:nvSpPr>
          <p:cNvPr id="28675" name="Plassholder for lysbilde 1"/>
          <p:cNvSpPr>
            <a:spLocks noGrp="1" noRot="1" noChangeAspect="1" noTextEdit="1"/>
          </p:cNvSpPr>
          <p:nvPr>
            <p:ph type="sldImg"/>
          </p:nvPr>
        </p:nvSpPr>
        <p:spPr>
          <a:xfrm>
            <a:off x="1143000" y="684213"/>
            <a:ext cx="4572000" cy="3430587"/>
          </a:xfrm>
          <a:ln/>
        </p:spPr>
      </p:sp>
      <p:sp>
        <p:nvSpPr>
          <p:cNvPr id="28676" name="Plassholder for notater 2"/>
          <p:cNvSpPr>
            <a:spLocks noGrp="1"/>
          </p:cNvSpPr>
          <p:nvPr>
            <p:ph type="body" idx="1"/>
          </p:nvPr>
        </p:nvSpPr>
        <p:spPr>
          <a:noFill/>
          <a:ln/>
        </p:spPr>
        <p:txBody>
          <a:bodyPr lIns="93381" tIns="46690" rIns="93381" bIns="46690"/>
          <a:lstStyle/>
          <a:p>
            <a:pPr marL="457200" indent="-457200">
              <a:spcBef>
                <a:spcPct val="50000"/>
              </a:spcBef>
              <a:buFont typeface="Wingdings" pitchFamily="2" charset="2"/>
              <a:buAutoNum type="arabicPeriod"/>
            </a:pPr>
            <a:r>
              <a:rPr lang="en-US" smtClean="0">
                <a:solidFill>
                  <a:srgbClr val="009900"/>
                </a:solidFill>
                <a:latin typeface="Arial" pitchFamily="34" charset="0"/>
              </a:rPr>
              <a:t>Assess Land Use, Forest Policy and Governance </a:t>
            </a:r>
            <a:r>
              <a:rPr lang="en-US" smtClean="0">
                <a:solidFill>
                  <a:srgbClr val="3333FF"/>
                </a:solidFill>
                <a:latin typeface="Arial" pitchFamily="34" charset="0"/>
              </a:rPr>
              <a:t>*</a:t>
            </a:r>
          </a:p>
          <a:p>
            <a:pPr marL="457200" indent="-457200">
              <a:spcBef>
                <a:spcPct val="50000"/>
              </a:spcBef>
              <a:buFont typeface="Wingdings" pitchFamily="2" charset="2"/>
              <a:buAutoNum type="arabicPeriod"/>
            </a:pPr>
            <a:r>
              <a:rPr lang="en-US" smtClean="0">
                <a:solidFill>
                  <a:srgbClr val="009900"/>
                </a:solidFill>
                <a:latin typeface="Arial" pitchFamily="34" charset="0"/>
              </a:rPr>
              <a:t>Organize its REDD Readiness Management </a:t>
            </a:r>
            <a:r>
              <a:rPr lang="en-US" smtClean="0">
                <a:solidFill>
                  <a:srgbClr val="3333FF"/>
                </a:solidFill>
                <a:latin typeface="Arial" pitchFamily="34" charset="0"/>
              </a:rPr>
              <a:t>**</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national REDD Strategy</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REDD Implementation Framework</a:t>
            </a:r>
          </a:p>
          <a:p>
            <a:pPr marL="457200" indent="-457200">
              <a:spcBef>
                <a:spcPct val="50000"/>
              </a:spcBef>
              <a:buFont typeface="Wingdings" pitchFamily="2" charset="2"/>
              <a:buAutoNum type="arabicPeriod"/>
            </a:pPr>
            <a:r>
              <a:rPr lang="en-US" smtClean="0">
                <a:solidFill>
                  <a:srgbClr val="009900"/>
                </a:solidFill>
                <a:latin typeface="Arial" pitchFamily="34" charset="0"/>
              </a:rPr>
              <a:t>Assess the Impacts of REDD Strategy</a:t>
            </a:r>
          </a:p>
          <a:p>
            <a:pPr marL="457200" indent="-457200">
              <a:spcBef>
                <a:spcPct val="50000"/>
              </a:spcBef>
              <a:buFont typeface="Wingdings" pitchFamily="2" charset="2"/>
              <a:buAutoNum type="arabicPeriod"/>
            </a:pPr>
            <a:r>
              <a:rPr lang="en-US" smtClean="0">
                <a:solidFill>
                  <a:srgbClr val="009900"/>
                </a:solidFill>
                <a:latin typeface="Arial" pitchFamily="34" charset="0"/>
              </a:rPr>
              <a:t>Assess the Investment and Capacity Building Needs</a:t>
            </a:r>
          </a:p>
          <a:p>
            <a:pPr marL="457200" indent="-457200">
              <a:spcBef>
                <a:spcPct val="50000"/>
              </a:spcBef>
              <a:buFont typeface="Wingdings" pitchFamily="2" charset="2"/>
              <a:buAutoNum type="arabicPeriod"/>
            </a:pPr>
            <a:r>
              <a:rPr lang="en-US" smtClean="0">
                <a:solidFill>
                  <a:srgbClr val="009900"/>
                </a:solidFill>
                <a:latin typeface="Arial" pitchFamily="34" charset="0"/>
              </a:rPr>
              <a:t>Establish its national Reference Scenario</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national Monitoring, Verification &amp; Reporting System</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a Readiness Management System (optional)</a:t>
            </a:r>
          </a:p>
          <a:p>
            <a:pPr marL="457200" indent="-457200"/>
            <a:endParaRPr lang="nb-NO" smtClean="0">
              <a:latin typeface="Arial" pitchFamily="34" charset="0"/>
            </a:endParaRPr>
          </a:p>
        </p:txBody>
      </p:sp>
      <p:sp>
        <p:nvSpPr>
          <p:cNvPr id="28677" name="Plassholder for lysbildenummer 3"/>
          <p:cNvSpPr txBox="1">
            <a:spLocks noGrp="1"/>
          </p:cNvSpPr>
          <p:nvPr/>
        </p:nvSpPr>
        <p:spPr bwMode="auto">
          <a:xfrm>
            <a:off x="3887788" y="8685213"/>
            <a:ext cx="2968625" cy="457200"/>
          </a:xfrm>
          <a:prstGeom prst="rect">
            <a:avLst/>
          </a:prstGeom>
          <a:noFill/>
          <a:ln w="9525">
            <a:noFill/>
            <a:miter lim="800000"/>
            <a:headEnd/>
            <a:tailEnd/>
          </a:ln>
        </p:spPr>
        <p:txBody>
          <a:bodyPr lIns="93381" tIns="46690" rIns="93381" bIns="46690" anchor="b"/>
          <a:lstStyle/>
          <a:p>
            <a:pPr algn="r" defTabSz="931863"/>
            <a:fld id="{91C605B8-16B4-4E80-B757-64D2A955D34A}" type="slidenum">
              <a:rPr lang="en-US" sz="1200"/>
              <a:pPr algn="r" defTabSz="931863"/>
              <a:t>3</a:t>
            </a:fld>
            <a:endParaRPr 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66A9A4B5-EB91-41B1-A606-3E108C04B393}" type="slidenum">
              <a:rPr lang="en-US" smtClean="0">
                <a:latin typeface="Arial" pitchFamily="34" charset="0"/>
              </a:rPr>
              <a:pPr/>
              <a:t>4</a:t>
            </a:fld>
            <a:endParaRPr lang="en-US" smtClean="0">
              <a:latin typeface="Arial" pitchFamily="34" charset="0"/>
            </a:endParaRPr>
          </a:p>
        </p:txBody>
      </p:sp>
      <p:sp>
        <p:nvSpPr>
          <p:cNvPr id="28675" name="Plassholder for lysbilde 1"/>
          <p:cNvSpPr>
            <a:spLocks noGrp="1" noRot="1" noChangeAspect="1" noTextEdit="1"/>
          </p:cNvSpPr>
          <p:nvPr>
            <p:ph type="sldImg"/>
          </p:nvPr>
        </p:nvSpPr>
        <p:spPr>
          <a:xfrm>
            <a:off x="1143000" y="684213"/>
            <a:ext cx="4572000" cy="3430587"/>
          </a:xfrm>
          <a:ln/>
        </p:spPr>
      </p:sp>
      <p:sp>
        <p:nvSpPr>
          <p:cNvPr id="28676" name="Plassholder for notater 2"/>
          <p:cNvSpPr>
            <a:spLocks noGrp="1"/>
          </p:cNvSpPr>
          <p:nvPr>
            <p:ph type="body" idx="1"/>
          </p:nvPr>
        </p:nvSpPr>
        <p:spPr>
          <a:noFill/>
          <a:ln/>
        </p:spPr>
        <p:txBody>
          <a:bodyPr lIns="93381" tIns="46690" rIns="93381" bIns="46690"/>
          <a:lstStyle/>
          <a:p>
            <a:pPr marL="457200" indent="-457200">
              <a:spcBef>
                <a:spcPct val="50000"/>
              </a:spcBef>
              <a:buFont typeface="Wingdings" pitchFamily="2" charset="2"/>
              <a:buAutoNum type="arabicPeriod"/>
            </a:pPr>
            <a:r>
              <a:rPr lang="en-US" smtClean="0">
                <a:solidFill>
                  <a:srgbClr val="009900"/>
                </a:solidFill>
                <a:latin typeface="Arial" pitchFamily="34" charset="0"/>
              </a:rPr>
              <a:t>Assess Land Use, Forest Policy and Governance </a:t>
            </a:r>
            <a:r>
              <a:rPr lang="en-US" smtClean="0">
                <a:solidFill>
                  <a:srgbClr val="3333FF"/>
                </a:solidFill>
                <a:latin typeface="Arial" pitchFamily="34" charset="0"/>
              </a:rPr>
              <a:t>*</a:t>
            </a:r>
          </a:p>
          <a:p>
            <a:pPr marL="457200" indent="-457200">
              <a:spcBef>
                <a:spcPct val="50000"/>
              </a:spcBef>
              <a:buFont typeface="Wingdings" pitchFamily="2" charset="2"/>
              <a:buAutoNum type="arabicPeriod"/>
            </a:pPr>
            <a:r>
              <a:rPr lang="en-US" smtClean="0">
                <a:solidFill>
                  <a:srgbClr val="009900"/>
                </a:solidFill>
                <a:latin typeface="Arial" pitchFamily="34" charset="0"/>
              </a:rPr>
              <a:t>Organize its REDD Readiness Management </a:t>
            </a:r>
            <a:r>
              <a:rPr lang="en-US" smtClean="0">
                <a:solidFill>
                  <a:srgbClr val="3333FF"/>
                </a:solidFill>
                <a:latin typeface="Arial" pitchFamily="34" charset="0"/>
              </a:rPr>
              <a:t>**</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national REDD Strategy</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REDD Implementation Framework</a:t>
            </a:r>
          </a:p>
          <a:p>
            <a:pPr marL="457200" indent="-457200">
              <a:spcBef>
                <a:spcPct val="50000"/>
              </a:spcBef>
              <a:buFont typeface="Wingdings" pitchFamily="2" charset="2"/>
              <a:buAutoNum type="arabicPeriod"/>
            </a:pPr>
            <a:r>
              <a:rPr lang="en-US" smtClean="0">
                <a:solidFill>
                  <a:srgbClr val="009900"/>
                </a:solidFill>
                <a:latin typeface="Arial" pitchFamily="34" charset="0"/>
              </a:rPr>
              <a:t>Assess the Impacts of REDD Strategy</a:t>
            </a:r>
          </a:p>
          <a:p>
            <a:pPr marL="457200" indent="-457200">
              <a:spcBef>
                <a:spcPct val="50000"/>
              </a:spcBef>
              <a:buFont typeface="Wingdings" pitchFamily="2" charset="2"/>
              <a:buAutoNum type="arabicPeriod"/>
            </a:pPr>
            <a:r>
              <a:rPr lang="en-US" smtClean="0">
                <a:solidFill>
                  <a:srgbClr val="009900"/>
                </a:solidFill>
                <a:latin typeface="Arial" pitchFamily="34" charset="0"/>
              </a:rPr>
              <a:t>Assess the Investment and Capacity Building Needs</a:t>
            </a:r>
          </a:p>
          <a:p>
            <a:pPr marL="457200" indent="-457200">
              <a:spcBef>
                <a:spcPct val="50000"/>
              </a:spcBef>
              <a:buFont typeface="Wingdings" pitchFamily="2" charset="2"/>
              <a:buAutoNum type="arabicPeriod"/>
            </a:pPr>
            <a:r>
              <a:rPr lang="en-US" smtClean="0">
                <a:solidFill>
                  <a:srgbClr val="009900"/>
                </a:solidFill>
                <a:latin typeface="Arial" pitchFamily="34" charset="0"/>
              </a:rPr>
              <a:t>Establish its national Reference Scenario</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national Monitoring, Verification &amp; Reporting System</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a Readiness Management System (optional)</a:t>
            </a:r>
          </a:p>
          <a:p>
            <a:pPr marL="457200" indent="-457200"/>
            <a:endParaRPr lang="nb-NO" smtClean="0">
              <a:latin typeface="Arial" pitchFamily="34" charset="0"/>
            </a:endParaRPr>
          </a:p>
        </p:txBody>
      </p:sp>
      <p:sp>
        <p:nvSpPr>
          <p:cNvPr id="28677" name="Plassholder for lysbildenummer 3"/>
          <p:cNvSpPr txBox="1">
            <a:spLocks noGrp="1"/>
          </p:cNvSpPr>
          <p:nvPr/>
        </p:nvSpPr>
        <p:spPr bwMode="auto">
          <a:xfrm>
            <a:off x="3887788" y="8685213"/>
            <a:ext cx="2968625" cy="457200"/>
          </a:xfrm>
          <a:prstGeom prst="rect">
            <a:avLst/>
          </a:prstGeom>
          <a:noFill/>
          <a:ln w="9525">
            <a:noFill/>
            <a:miter lim="800000"/>
            <a:headEnd/>
            <a:tailEnd/>
          </a:ln>
        </p:spPr>
        <p:txBody>
          <a:bodyPr lIns="93381" tIns="46690" rIns="93381" bIns="46690" anchor="b"/>
          <a:lstStyle/>
          <a:p>
            <a:pPr algn="r" defTabSz="931863"/>
            <a:fld id="{91C605B8-16B4-4E80-B757-64D2A955D34A}" type="slidenum">
              <a:rPr lang="en-US" sz="1200"/>
              <a:pPr algn="r" defTabSz="931863"/>
              <a:t>4</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a:lstStyle/>
          <a:p>
            <a:endParaRPr lang="nb-NO" smtClean="0"/>
          </a:p>
        </p:txBody>
      </p:sp>
      <p:sp>
        <p:nvSpPr>
          <p:cNvPr id="19460" name="Slide Number Placeholder 3"/>
          <p:cNvSpPr>
            <a:spLocks noGrp="1"/>
          </p:cNvSpPr>
          <p:nvPr>
            <p:ph type="sldNum" sz="quarter" idx="5"/>
          </p:nvPr>
        </p:nvSpPr>
        <p:spPr bwMode="auto">
          <a:noFill/>
          <a:ln>
            <a:miter lim="800000"/>
            <a:headEnd/>
            <a:tailEnd/>
          </a:ln>
        </p:spPr>
        <p:txBody>
          <a:bodyPr/>
          <a:lstStyle/>
          <a:p>
            <a:fld id="{600396A1-5E1D-4612-9F20-21D937CD74C0}" type="slidenum">
              <a:rPr lang="en-US" smtClean="0">
                <a:latin typeface="Granjon"/>
                <a:ea typeface="ヒラギノ角ゴ Pro W3"/>
                <a:cs typeface="ヒラギノ角ゴ Pro W3"/>
              </a:rPr>
              <a:pPr/>
              <a:t>5</a:t>
            </a:fld>
            <a:endParaRPr lang="en-US" smtClean="0">
              <a:latin typeface="Granjon"/>
              <a:ea typeface="ヒラギノ角ゴ Pro W3"/>
              <a:cs typeface="ヒラギノ角ゴ Pro W3"/>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a:lstStyle/>
          <a:p>
            <a:endParaRPr lang="nb-NO" smtClean="0"/>
          </a:p>
        </p:txBody>
      </p:sp>
      <p:sp>
        <p:nvSpPr>
          <p:cNvPr id="20484" name="Slide Number Placeholder 3"/>
          <p:cNvSpPr>
            <a:spLocks noGrp="1"/>
          </p:cNvSpPr>
          <p:nvPr>
            <p:ph type="sldNum" sz="quarter" idx="5"/>
          </p:nvPr>
        </p:nvSpPr>
        <p:spPr bwMode="auto">
          <a:noFill/>
          <a:ln>
            <a:miter lim="800000"/>
            <a:headEnd/>
            <a:tailEnd/>
          </a:ln>
        </p:spPr>
        <p:txBody>
          <a:bodyPr/>
          <a:lstStyle/>
          <a:p>
            <a:fld id="{A3260728-9322-4E5E-B0B9-FB2AD5893CF0}" type="slidenum">
              <a:rPr lang="en-US" smtClean="0">
                <a:latin typeface="Granjon"/>
                <a:ea typeface="ヒラギノ角ゴ Pro W3"/>
                <a:cs typeface="ヒラギノ角ゴ Pro W3"/>
              </a:rPr>
              <a:pPr/>
              <a:t>6</a:t>
            </a:fld>
            <a:endParaRPr lang="en-US" smtClean="0">
              <a:latin typeface="Granjon"/>
              <a:ea typeface="ヒラギノ角ゴ Pro W3"/>
              <a:cs typeface="ヒラギノ角ゴ Pro W3"/>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66A9A4B5-EB91-41B1-A606-3E108C04B393}" type="slidenum">
              <a:rPr lang="en-US" smtClean="0">
                <a:latin typeface="Arial" pitchFamily="34" charset="0"/>
              </a:rPr>
              <a:pPr/>
              <a:t>7</a:t>
            </a:fld>
            <a:endParaRPr lang="en-US" smtClean="0">
              <a:latin typeface="Arial" pitchFamily="34" charset="0"/>
            </a:endParaRPr>
          </a:p>
        </p:txBody>
      </p:sp>
      <p:sp>
        <p:nvSpPr>
          <p:cNvPr id="28675" name="Plassholder for lysbilde 1"/>
          <p:cNvSpPr>
            <a:spLocks noGrp="1" noRot="1" noChangeAspect="1" noTextEdit="1"/>
          </p:cNvSpPr>
          <p:nvPr>
            <p:ph type="sldImg"/>
          </p:nvPr>
        </p:nvSpPr>
        <p:spPr>
          <a:xfrm>
            <a:off x="1143000" y="684213"/>
            <a:ext cx="4572000" cy="3430587"/>
          </a:xfrm>
          <a:ln/>
        </p:spPr>
      </p:sp>
      <p:sp>
        <p:nvSpPr>
          <p:cNvPr id="28676" name="Plassholder for notater 2"/>
          <p:cNvSpPr>
            <a:spLocks noGrp="1"/>
          </p:cNvSpPr>
          <p:nvPr>
            <p:ph type="body" idx="1"/>
          </p:nvPr>
        </p:nvSpPr>
        <p:spPr>
          <a:noFill/>
          <a:ln/>
        </p:spPr>
        <p:txBody>
          <a:bodyPr lIns="93381" tIns="46690" rIns="93381" bIns="46690"/>
          <a:lstStyle/>
          <a:p>
            <a:pPr marL="457200" indent="-457200">
              <a:spcBef>
                <a:spcPct val="50000"/>
              </a:spcBef>
              <a:buFont typeface="Wingdings" pitchFamily="2" charset="2"/>
              <a:buAutoNum type="arabicPeriod"/>
            </a:pPr>
            <a:r>
              <a:rPr lang="en-US" smtClean="0">
                <a:solidFill>
                  <a:srgbClr val="009900"/>
                </a:solidFill>
                <a:latin typeface="Arial" pitchFamily="34" charset="0"/>
              </a:rPr>
              <a:t>Assess Land Use, Forest Policy and Governance </a:t>
            </a:r>
            <a:r>
              <a:rPr lang="en-US" smtClean="0">
                <a:solidFill>
                  <a:srgbClr val="3333FF"/>
                </a:solidFill>
                <a:latin typeface="Arial" pitchFamily="34" charset="0"/>
              </a:rPr>
              <a:t>*</a:t>
            </a:r>
          </a:p>
          <a:p>
            <a:pPr marL="457200" indent="-457200">
              <a:spcBef>
                <a:spcPct val="50000"/>
              </a:spcBef>
              <a:buFont typeface="Wingdings" pitchFamily="2" charset="2"/>
              <a:buAutoNum type="arabicPeriod"/>
            </a:pPr>
            <a:r>
              <a:rPr lang="en-US" smtClean="0">
                <a:solidFill>
                  <a:srgbClr val="009900"/>
                </a:solidFill>
                <a:latin typeface="Arial" pitchFamily="34" charset="0"/>
              </a:rPr>
              <a:t>Organize its REDD Readiness Management </a:t>
            </a:r>
            <a:r>
              <a:rPr lang="en-US" smtClean="0">
                <a:solidFill>
                  <a:srgbClr val="3333FF"/>
                </a:solidFill>
                <a:latin typeface="Arial" pitchFamily="34" charset="0"/>
              </a:rPr>
              <a:t>**</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national REDD Strategy</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REDD Implementation Framework</a:t>
            </a:r>
          </a:p>
          <a:p>
            <a:pPr marL="457200" indent="-457200">
              <a:spcBef>
                <a:spcPct val="50000"/>
              </a:spcBef>
              <a:buFont typeface="Wingdings" pitchFamily="2" charset="2"/>
              <a:buAutoNum type="arabicPeriod"/>
            </a:pPr>
            <a:r>
              <a:rPr lang="en-US" smtClean="0">
                <a:solidFill>
                  <a:srgbClr val="009900"/>
                </a:solidFill>
                <a:latin typeface="Arial" pitchFamily="34" charset="0"/>
              </a:rPr>
              <a:t>Assess the Impacts of REDD Strategy</a:t>
            </a:r>
          </a:p>
          <a:p>
            <a:pPr marL="457200" indent="-457200">
              <a:spcBef>
                <a:spcPct val="50000"/>
              </a:spcBef>
              <a:buFont typeface="Wingdings" pitchFamily="2" charset="2"/>
              <a:buAutoNum type="arabicPeriod"/>
            </a:pPr>
            <a:r>
              <a:rPr lang="en-US" smtClean="0">
                <a:solidFill>
                  <a:srgbClr val="009900"/>
                </a:solidFill>
                <a:latin typeface="Arial" pitchFamily="34" charset="0"/>
              </a:rPr>
              <a:t>Assess the Investment and Capacity Building Needs</a:t>
            </a:r>
          </a:p>
          <a:p>
            <a:pPr marL="457200" indent="-457200">
              <a:spcBef>
                <a:spcPct val="50000"/>
              </a:spcBef>
              <a:buFont typeface="Wingdings" pitchFamily="2" charset="2"/>
              <a:buAutoNum type="arabicPeriod"/>
            </a:pPr>
            <a:r>
              <a:rPr lang="en-US" smtClean="0">
                <a:solidFill>
                  <a:srgbClr val="009900"/>
                </a:solidFill>
                <a:latin typeface="Arial" pitchFamily="34" charset="0"/>
              </a:rPr>
              <a:t>Establish its national Reference Scenario</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national Monitoring, Verification &amp; Reporting System</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a Readiness Management System (optional)</a:t>
            </a:r>
          </a:p>
          <a:p>
            <a:pPr marL="457200" indent="-457200"/>
            <a:endParaRPr lang="nb-NO" smtClean="0">
              <a:latin typeface="Arial" pitchFamily="34" charset="0"/>
            </a:endParaRPr>
          </a:p>
        </p:txBody>
      </p:sp>
      <p:sp>
        <p:nvSpPr>
          <p:cNvPr id="28677" name="Plassholder for lysbildenummer 3"/>
          <p:cNvSpPr txBox="1">
            <a:spLocks noGrp="1"/>
          </p:cNvSpPr>
          <p:nvPr/>
        </p:nvSpPr>
        <p:spPr bwMode="auto">
          <a:xfrm>
            <a:off x="3887788" y="8685213"/>
            <a:ext cx="2968625" cy="457200"/>
          </a:xfrm>
          <a:prstGeom prst="rect">
            <a:avLst/>
          </a:prstGeom>
          <a:noFill/>
          <a:ln w="9525">
            <a:noFill/>
            <a:miter lim="800000"/>
            <a:headEnd/>
            <a:tailEnd/>
          </a:ln>
        </p:spPr>
        <p:txBody>
          <a:bodyPr lIns="93381" tIns="46690" rIns="93381" bIns="46690" anchor="b"/>
          <a:lstStyle/>
          <a:p>
            <a:pPr algn="r" defTabSz="931863"/>
            <a:fld id="{91C605B8-16B4-4E80-B757-64D2A955D34A}" type="slidenum">
              <a:rPr lang="en-US" sz="1200"/>
              <a:pPr algn="r" defTabSz="931863"/>
              <a:t>7</a:t>
            </a:fld>
            <a:endParaRPr 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66A9A4B5-EB91-41B1-A606-3E108C04B393}" type="slidenum">
              <a:rPr lang="en-US" smtClean="0">
                <a:latin typeface="Arial" pitchFamily="34" charset="0"/>
              </a:rPr>
              <a:pPr/>
              <a:t>8</a:t>
            </a:fld>
            <a:endParaRPr lang="en-US" smtClean="0">
              <a:latin typeface="Arial" pitchFamily="34" charset="0"/>
            </a:endParaRPr>
          </a:p>
        </p:txBody>
      </p:sp>
      <p:sp>
        <p:nvSpPr>
          <p:cNvPr id="28675" name="Plassholder for lysbilde 1"/>
          <p:cNvSpPr>
            <a:spLocks noGrp="1" noRot="1" noChangeAspect="1" noTextEdit="1"/>
          </p:cNvSpPr>
          <p:nvPr>
            <p:ph type="sldImg"/>
          </p:nvPr>
        </p:nvSpPr>
        <p:spPr>
          <a:xfrm>
            <a:off x="1143000" y="684213"/>
            <a:ext cx="4572000" cy="3430587"/>
          </a:xfrm>
          <a:ln/>
        </p:spPr>
      </p:sp>
      <p:sp>
        <p:nvSpPr>
          <p:cNvPr id="28676" name="Plassholder for notater 2"/>
          <p:cNvSpPr>
            <a:spLocks noGrp="1"/>
          </p:cNvSpPr>
          <p:nvPr>
            <p:ph type="body" idx="1"/>
          </p:nvPr>
        </p:nvSpPr>
        <p:spPr>
          <a:noFill/>
          <a:ln/>
        </p:spPr>
        <p:txBody>
          <a:bodyPr lIns="93381" tIns="46690" rIns="93381" bIns="46690"/>
          <a:lstStyle/>
          <a:p>
            <a:pPr marL="457200" indent="-457200">
              <a:spcBef>
                <a:spcPct val="50000"/>
              </a:spcBef>
              <a:buFont typeface="Wingdings" pitchFamily="2" charset="2"/>
              <a:buAutoNum type="arabicPeriod"/>
            </a:pPr>
            <a:r>
              <a:rPr lang="en-US" smtClean="0">
                <a:solidFill>
                  <a:srgbClr val="009900"/>
                </a:solidFill>
                <a:latin typeface="Arial" pitchFamily="34" charset="0"/>
              </a:rPr>
              <a:t>Assess Land Use, Forest Policy and Governance </a:t>
            </a:r>
            <a:r>
              <a:rPr lang="en-US" smtClean="0">
                <a:solidFill>
                  <a:srgbClr val="3333FF"/>
                </a:solidFill>
                <a:latin typeface="Arial" pitchFamily="34" charset="0"/>
              </a:rPr>
              <a:t>*</a:t>
            </a:r>
          </a:p>
          <a:p>
            <a:pPr marL="457200" indent="-457200">
              <a:spcBef>
                <a:spcPct val="50000"/>
              </a:spcBef>
              <a:buFont typeface="Wingdings" pitchFamily="2" charset="2"/>
              <a:buAutoNum type="arabicPeriod"/>
            </a:pPr>
            <a:r>
              <a:rPr lang="en-US" smtClean="0">
                <a:solidFill>
                  <a:srgbClr val="009900"/>
                </a:solidFill>
                <a:latin typeface="Arial" pitchFamily="34" charset="0"/>
              </a:rPr>
              <a:t>Organize its REDD Readiness Management </a:t>
            </a:r>
            <a:r>
              <a:rPr lang="en-US" smtClean="0">
                <a:solidFill>
                  <a:srgbClr val="3333FF"/>
                </a:solidFill>
                <a:latin typeface="Arial" pitchFamily="34" charset="0"/>
              </a:rPr>
              <a:t>**</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national REDD Strategy</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REDD Implementation Framework</a:t>
            </a:r>
          </a:p>
          <a:p>
            <a:pPr marL="457200" indent="-457200">
              <a:spcBef>
                <a:spcPct val="50000"/>
              </a:spcBef>
              <a:buFont typeface="Wingdings" pitchFamily="2" charset="2"/>
              <a:buAutoNum type="arabicPeriod"/>
            </a:pPr>
            <a:r>
              <a:rPr lang="en-US" smtClean="0">
                <a:solidFill>
                  <a:srgbClr val="009900"/>
                </a:solidFill>
                <a:latin typeface="Arial" pitchFamily="34" charset="0"/>
              </a:rPr>
              <a:t>Assess the Impacts of REDD Strategy</a:t>
            </a:r>
          </a:p>
          <a:p>
            <a:pPr marL="457200" indent="-457200">
              <a:spcBef>
                <a:spcPct val="50000"/>
              </a:spcBef>
              <a:buFont typeface="Wingdings" pitchFamily="2" charset="2"/>
              <a:buAutoNum type="arabicPeriod"/>
            </a:pPr>
            <a:r>
              <a:rPr lang="en-US" smtClean="0">
                <a:solidFill>
                  <a:srgbClr val="009900"/>
                </a:solidFill>
                <a:latin typeface="Arial" pitchFamily="34" charset="0"/>
              </a:rPr>
              <a:t>Assess the Investment and Capacity Building Needs</a:t>
            </a:r>
          </a:p>
          <a:p>
            <a:pPr marL="457200" indent="-457200">
              <a:spcBef>
                <a:spcPct val="50000"/>
              </a:spcBef>
              <a:buFont typeface="Wingdings" pitchFamily="2" charset="2"/>
              <a:buAutoNum type="arabicPeriod"/>
            </a:pPr>
            <a:r>
              <a:rPr lang="en-US" smtClean="0">
                <a:solidFill>
                  <a:srgbClr val="009900"/>
                </a:solidFill>
                <a:latin typeface="Arial" pitchFamily="34" charset="0"/>
              </a:rPr>
              <a:t>Establish its national Reference Scenario</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national Monitoring, Verification &amp; Reporting System</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a Readiness Management System (optional)</a:t>
            </a:r>
          </a:p>
          <a:p>
            <a:pPr marL="457200" indent="-457200"/>
            <a:endParaRPr lang="nb-NO" smtClean="0">
              <a:latin typeface="Arial" pitchFamily="34" charset="0"/>
            </a:endParaRPr>
          </a:p>
        </p:txBody>
      </p:sp>
      <p:sp>
        <p:nvSpPr>
          <p:cNvPr id="28677" name="Plassholder for lysbildenummer 3"/>
          <p:cNvSpPr txBox="1">
            <a:spLocks noGrp="1"/>
          </p:cNvSpPr>
          <p:nvPr/>
        </p:nvSpPr>
        <p:spPr bwMode="auto">
          <a:xfrm>
            <a:off x="3887788" y="8685213"/>
            <a:ext cx="2968625" cy="457200"/>
          </a:xfrm>
          <a:prstGeom prst="rect">
            <a:avLst/>
          </a:prstGeom>
          <a:noFill/>
          <a:ln w="9525">
            <a:noFill/>
            <a:miter lim="800000"/>
            <a:headEnd/>
            <a:tailEnd/>
          </a:ln>
        </p:spPr>
        <p:txBody>
          <a:bodyPr lIns="93381" tIns="46690" rIns="93381" bIns="46690" anchor="b"/>
          <a:lstStyle/>
          <a:p>
            <a:pPr algn="r" defTabSz="931863"/>
            <a:fld id="{91C605B8-16B4-4E80-B757-64D2A955D34A}" type="slidenum">
              <a:rPr lang="en-US" sz="1200"/>
              <a:pPr algn="r" defTabSz="931863"/>
              <a:t>8</a:t>
            </a:fld>
            <a:endParaRPr 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66A9A4B5-EB91-41B1-A606-3E108C04B393}" type="slidenum">
              <a:rPr lang="en-US" smtClean="0">
                <a:latin typeface="Arial" pitchFamily="34" charset="0"/>
              </a:rPr>
              <a:pPr/>
              <a:t>9</a:t>
            </a:fld>
            <a:endParaRPr lang="en-US" smtClean="0">
              <a:latin typeface="Arial" pitchFamily="34" charset="0"/>
            </a:endParaRPr>
          </a:p>
        </p:txBody>
      </p:sp>
      <p:sp>
        <p:nvSpPr>
          <p:cNvPr id="28675" name="Plassholder for lysbilde 1"/>
          <p:cNvSpPr>
            <a:spLocks noGrp="1" noRot="1" noChangeAspect="1" noTextEdit="1"/>
          </p:cNvSpPr>
          <p:nvPr>
            <p:ph type="sldImg"/>
          </p:nvPr>
        </p:nvSpPr>
        <p:spPr>
          <a:xfrm>
            <a:off x="1143000" y="684213"/>
            <a:ext cx="4572000" cy="3430587"/>
          </a:xfrm>
          <a:ln/>
        </p:spPr>
      </p:sp>
      <p:sp>
        <p:nvSpPr>
          <p:cNvPr id="28676" name="Plassholder for notater 2"/>
          <p:cNvSpPr>
            <a:spLocks noGrp="1"/>
          </p:cNvSpPr>
          <p:nvPr>
            <p:ph type="body" idx="1"/>
          </p:nvPr>
        </p:nvSpPr>
        <p:spPr>
          <a:noFill/>
          <a:ln/>
        </p:spPr>
        <p:txBody>
          <a:bodyPr lIns="93381" tIns="46690" rIns="93381" bIns="46690"/>
          <a:lstStyle/>
          <a:p>
            <a:pPr marL="457200" indent="-457200">
              <a:spcBef>
                <a:spcPct val="50000"/>
              </a:spcBef>
              <a:buFont typeface="Wingdings" pitchFamily="2" charset="2"/>
              <a:buAutoNum type="arabicPeriod"/>
            </a:pPr>
            <a:r>
              <a:rPr lang="en-US" smtClean="0">
                <a:solidFill>
                  <a:srgbClr val="009900"/>
                </a:solidFill>
                <a:latin typeface="Arial" pitchFamily="34" charset="0"/>
              </a:rPr>
              <a:t>Assess Land Use, Forest Policy and Governance </a:t>
            </a:r>
            <a:r>
              <a:rPr lang="en-US" smtClean="0">
                <a:solidFill>
                  <a:srgbClr val="3333FF"/>
                </a:solidFill>
                <a:latin typeface="Arial" pitchFamily="34" charset="0"/>
              </a:rPr>
              <a:t>*</a:t>
            </a:r>
          </a:p>
          <a:p>
            <a:pPr marL="457200" indent="-457200">
              <a:spcBef>
                <a:spcPct val="50000"/>
              </a:spcBef>
              <a:buFont typeface="Wingdings" pitchFamily="2" charset="2"/>
              <a:buAutoNum type="arabicPeriod"/>
            </a:pPr>
            <a:r>
              <a:rPr lang="en-US" smtClean="0">
                <a:solidFill>
                  <a:srgbClr val="009900"/>
                </a:solidFill>
                <a:latin typeface="Arial" pitchFamily="34" charset="0"/>
              </a:rPr>
              <a:t>Organize its REDD Readiness Management </a:t>
            </a:r>
            <a:r>
              <a:rPr lang="en-US" smtClean="0">
                <a:solidFill>
                  <a:srgbClr val="3333FF"/>
                </a:solidFill>
                <a:latin typeface="Arial" pitchFamily="34" charset="0"/>
              </a:rPr>
              <a:t>**</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national REDD Strategy</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REDD Implementation Framework</a:t>
            </a:r>
          </a:p>
          <a:p>
            <a:pPr marL="457200" indent="-457200">
              <a:spcBef>
                <a:spcPct val="50000"/>
              </a:spcBef>
              <a:buFont typeface="Wingdings" pitchFamily="2" charset="2"/>
              <a:buAutoNum type="arabicPeriod"/>
            </a:pPr>
            <a:r>
              <a:rPr lang="en-US" smtClean="0">
                <a:solidFill>
                  <a:srgbClr val="009900"/>
                </a:solidFill>
                <a:latin typeface="Arial" pitchFamily="34" charset="0"/>
              </a:rPr>
              <a:t>Assess the Impacts of REDD Strategy</a:t>
            </a:r>
          </a:p>
          <a:p>
            <a:pPr marL="457200" indent="-457200">
              <a:spcBef>
                <a:spcPct val="50000"/>
              </a:spcBef>
              <a:buFont typeface="Wingdings" pitchFamily="2" charset="2"/>
              <a:buAutoNum type="arabicPeriod"/>
            </a:pPr>
            <a:r>
              <a:rPr lang="en-US" smtClean="0">
                <a:solidFill>
                  <a:srgbClr val="009900"/>
                </a:solidFill>
                <a:latin typeface="Arial" pitchFamily="34" charset="0"/>
              </a:rPr>
              <a:t>Assess the Investment and Capacity Building Needs</a:t>
            </a:r>
          </a:p>
          <a:p>
            <a:pPr marL="457200" indent="-457200">
              <a:spcBef>
                <a:spcPct val="50000"/>
              </a:spcBef>
              <a:buFont typeface="Wingdings" pitchFamily="2" charset="2"/>
              <a:buAutoNum type="arabicPeriod"/>
            </a:pPr>
            <a:r>
              <a:rPr lang="en-US" smtClean="0">
                <a:solidFill>
                  <a:srgbClr val="009900"/>
                </a:solidFill>
                <a:latin typeface="Arial" pitchFamily="34" charset="0"/>
              </a:rPr>
              <a:t>Establish its national Reference Scenario</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its national Monitoring, Verification &amp; Reporting System</a:t>
            </a:r>
          </a:p>
          <a:p>
            <a:pPr marL="457200" indent="-457200">
              <a:spcBef>
                <a:spcPct val="50000"/>
              </a:spcBef>
              <a:buFont typeface="Wingdings" pitchFamily="2" charset="2"/>
              <a:buAutoNum type="arabicPeriod"/>
            </a:pPr>
            <a:r>
              <a:rPr lang="en-US" smtClean="0">
                <a:solidFill>
                  <a:srgbClr val="009900"/>
                </a:solidFill>
                <a:latin typeface="Arial" pitchFamily="34" charset="0"/>
              </a:rPr>
              <a:t>Design a Readiness Management System (optional)</a:t>
            </a:r>
          </a:p>
          <a:p>
            <a:pPr marL="457200" indent="-457200"/>
            <a:endParaRPr lang="nb-NO" smtClean="0">
              <a:latin typeface="Arial" pitchFamily="34" charset="0"/>
            </a:endParaRPr>
          </a:p>
        </p:txBody>
      </p:sp>
      <p:sp>
        <p:nvSpPr>
          <p:cNvPr id="28677" name="Plassholder for lysbildenummer 3"/>
          <p:cNvSpPr txBox="1">
            <a:spLocks noGrp="1"/>
          </p:cNvSpPr>
          <p:nvPr/>
        </p:nvSpPr>
        <p:spPr bwMode="auto">
          <a:xfrm>
            <a:off x="3887788" y="8685213"/>
            <a:ext cx="2968625" cy="457200"/>
          </a:xfrm>
          <a:prstGeom prst="rect">
            <a:avLst/>
          </a:prstGeom>
          <a:noFill/>
          <a:ln w="9525">
            <a:noFill/>
            <a:miter lim="800000"/>
            <a:headEnd/>
            <a:tailEnd/>
          </a:ln>
        </p:spPr>
        <p:txBody>
          <a:bodyPr lIns="93381" tIns="46690" rIns="93381" bIns="46690" anchor="b"/>
          <a:lstStyle/>
          <a:p>
            <a:pPr algn="r" defTabSz="931863"/>
            <a:fld id="{91C605B8-16B4-4E80-B757-64D2A955D34A}" type="slidenum">
              <a:rPr lang="en-US" sz="1200"/>
              <a:pPr algn="r" defTabSz="931863"/>
              <a:t>9</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rgbClr val="0080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860025-5D8F-4AFA-8B02-A3F9EDEECBB1}" type="datetimeFigureOut">
              <a:rPr lang="en-US" smtClean="0"/>
              <a:pPr/>
              <a:t>5/29/2009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3E333D-4E84-46F8-A0F0-86C556C14A2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860025-5D8F-4AFA-8B02-A3F9EDEECBB1}" type="datetimeFigureOut">
              <a:rPr lang="en-US" smtClean="0"/>
              <a:pPr/>
              <a:t>5/29/2009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3E333D-4E84-46F8-A0F0-86C556C14A2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860025-5D8F-4AFA-8B02-A3F9EDEECBB1}" type="datetimeFigureOut">
              <a:rPr lang="en-US" smtClean="0"/>
              <a:pPr/>
              <a:t>5/29/2009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3E333D-4E84-46F8-A0F0-86C556C14A2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915400" cy="914400"/>
          </a:xfrm>
        </p:spPr>
        <p:txBody>
          <a:bodyPr>
            <a:normAutofit/>
          </a:bodyPr>
          <a:lstStyle>
            <a:lvl1pPr>
              <a:defRPr sz="3000">
                <a:solidFill>
                  <a:schemeClr val="bg1"/>
                </a:solidFill>
                <a:latin typeface="Trebuchet MS" pitchFamily="34" charset="0"/>
              </a:defRPr>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spcBef>
                <a:spcPts val="1800"/>
              </a:spcBef>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C6860025-5D8F-4AFA-8B02-A3F9EDEECBB1}" type="datetimeFigureOut">
              <a:rPr lang="en-US" smtClean="0"/>
              <a:pPr/>
              <a:t>5/29/2009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3E333D-4E84-46F8-A0F0-86C556C14A22}" type="slidenum">
              <a:rPr lang="en-US" smtClean="0"/>
              <a:pPr/>
              <a:t>‹#›</a:t>
            </a:fld>
            <a:endParaRPr lang="en-US"/>
          </a:p>
        </p:txBody>
      </p:sp>
      <p:sp>
        <p:nvSpPr>
          <p:cNvPr id="7" name="Rectangle 6"/>
          <p:cNvSpPr/>
          <p:nvPr userDrawn="1"/>
        </p:nvSpPr>
        <p:spPr>
          <a:xfrm>
            <a:off x="0" y="0"/>
            <a:ext cx="9144000" cy="914400"/>
          </a:xfrm>
          <a:prstGeom prst="rect">
            <a:avLst/>
          </a:prstGeom>
          <a:gradFill flip="none" rotWithShape="1">
            <a:gsLst>
              <a:gs pos="0">
                <a:srgbClr val="009900">
                  <a:shade val="30000"/>
                  <a:satMod val="115000"/>
                </a:srgbClr>
              </a:gs>
              <a:gs pos="50000">
                <a:srgbClr val="009900">
                  <a:shade val="67500"/>
                  <a:satMod val="115000"/>
                </a:srgbClr>
              </a:gs>
              <a:gs pos="100000">
                <a:srgbClr val="0099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latin typeface="Trebuchet MS"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860025-5D8F-4AFA-8B02-A3F9EDEECBB1}" type="datetimeFigureOut">
              <a:rPr lang="en-US" smtClean="0"/>
              <a:pPr/>
              <a:t>5/29/2009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3E333D-4E84-46F8-A0F0-86C556C14A2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860025-5D8F-4AFA-8B02-A3F9EDEECBB1}" type="datetimeFigureOut">
              <a:rPr lang="en-US" smtClean="0"/>
              <a:pPr/>
              <a:t>5/29/2009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3E333D-4E84-46F8-A0F0-86C556C14A2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860025-5D8F-4AFA-8B02-A3F9EDEECBB1}" type="datetimeFigureOut">
              <a:rPr lang="en-US" smtClean="0"/>
              <a:pPr/>
              <a:t>5/29/2009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3E333D-4E84-46F8-A0F0-86C556C14A2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860025-5D8F-4AFA-8B02-A3F9EDEECBB1}" type="datetimeFigureOut">
              <a:rPr lang="en-US" smtClean="0"/>
              <a:pPr/>
              <a:t>5/29/2009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3E333D-4E84-46F8-A0F0-86C556C14A2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860025-5D8F-4AFA-8B02-A3F9EDEECBB1}" type="datetimeFigureOut">
              <a:rPr lang="en-US" smtClean="0"/>
              <a:pPr/>
              <a:t>5/29/2009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3E333D-4E84-46F8-A0F0-86C556C14A22}" type="slidenum">
              <a:rPr lang="en-US" smtClean="0"/>
              <a:pPr/>
              <a:t>‹#›</a:t>
            </a:fld>
            <a:endParaRPr lang="en-US"/>
          </a:p>
        </p:txBody>
      </p:sp>
      <p:sp>
        <p:nvSpPr>
          <p:cNvPr id="6" name="Rectangle 5"/>
          <p:cNvSpPr/>
          <p:nvPr userDrawn="1"/>
        </p:nvSpPr>
        <p:spPr>
          <a:xfrm>
            <a:off x="0" y="0"/>
            <a:ext cx="9144000" cy="914400"/>
          </a:xfrm>
          <a:prstGeom prst="rect">
            <a:avLst/>
          </a:prstGeom>
          <a:gradFill flip="none" rotWithShape="1">
            <a:gsLst>
              <a:gs pos="0">
                <a:srgbClr val="009900">
                  <a:shade val="30000"/>
                  <a:satMod val="115000"/>
                </a:srgbClr>
              </a:gs>
              <a:gs pos="50000">
                <a:srgbClr val="009900">
                  <a:shade val="67500"/>
                  <a:satMod val="115000"/>
                </a:srgbClr>
              </a:gs>
              <a:gs pos="100000">
                <a:srgbClr val="0099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latin typeface="Trebuchet MS"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860025-5D8F-4AFA-8B02-A3F9EDEECBB1}" type="datetimeFigureOut">
              <a:rPr lang="en-US" smtClean="0"/>
              <a:pPr/>
              <a:t>5/29/2009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3E333D-4E84-46F8-A0F0-86C556C14A2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860025-5D8F-4AFA-8B02-A3F9EDEECBB1}" type="datetimeFigureOut">
              <a:rPr lang="en-US" smtClean="0"/>
              <a:pPr/>
              <a:t>5/29/2009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3E333D-4E84-46F8-A0F0-86C556C14A2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860025-5D8F-4AFA-8B02-A3F9EDEECBB1}" type="datetimeFigureOut">
              <a:rPr lang="en-US" smtClean="0"/>
              <a:pPr/>
              <a:t>5/29/2009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3E333D-4E84-46F8-A0F0-86C556C14A2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rgbClr val="008000"/>
          </a:solidFill>
          <a:latin typeface="Trebuchet MS"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663300"/>
          </a:solidFill>
          <a:latin typeface="Trebuchet MS"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rebuchet MS"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rebuchet MS"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rebuchet M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forestcarbonpartnership.org/fcp/sites/forestcarbonpartnership.org/files/FCPF_FMT_Note_2009-2_Consult_Particip_Guidance_05-06-09_0.pdf"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forestcarbonparnership.org/"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Engaging Indigenous Peoples in the Forest Carbon Partnership Facility</a:t>
            </a:r>
            <a:endParaRPr lang="en-US" dirty="0"/>
          </a:p>
        </p:txBody>
      </p:sp>
      <p:sp>
        <p:nvSpPr>
          <p:cNvPr id="3" name="Subtitle 2"/>
          <p:cNvSpPr>
            <a:spLocks noGrp="1"/>
          </p:cNvSpPr>
          <p:nvPr>
            <p:ph type="subTitle" idx="1"/>
          </p:nvPr>
        </p:nvSpPr>
        <p:spPr>
          <a:xfrm>
            <a:off x="914400" y="4191000"/>
            <a:ext cx="7315200" cy="2438400"/>
          </a:xfrm>
        </p:spPr>
        <p:txBody>
          <a:bodyPr>
            <a:normAutofit/>
          </a:bodyPr>
          <a:lstStyle/>
          <a:p>
            <a:r>
              <a:rPr lang="en-US" sz="2400" dirty="0" err="1" smtClean="0">
                <a:solidFill>
                  <a:schemeClr val="tx1"/>
                </a:solidFill>
              </a:rPr>
              <a:t>Benoît</a:t>
            </a:r>
            <a:r>
              <a:rPr lang="en-US" sz="2400" dirty="0" smtClean="0">
                <a:solidFill>
                  <a:schemeClr val="tx1"/>
                </a:solidFill>
              </a:rPr>
              <a:t> </a:t>
            </a:r>
            <a:r>
              <a:rPr lang="en-US" sz="2400" dirty="0" err="1" smtClean="0">
                <a:solidFill>
                  <a:schemeClr val="tx1"/>
                </a:solidFill>
              </a:rPr>
              <a:t>Bosquet</a:t>
            </a:r>
            <a:endParaRPr lang="en-US" sz="2400" dirty="0" smtClean="0">
              <a:solidFill>
                <a:schemeClr val="tx1"/>
              </a:solidFill>
            </a:endParaRPr>
          </a:p>
          <a:p>
            <a:r>
              <a:rPr lang="en-US" sz="2400" dirty="0" smtClean="0">
                <a:solidFill>
                  <a:schemeClr val="tx1"/>
                </a:solidFill>
              </a:rPr>
              <a:t>The World Bank</a:t>
            </a:r>
          </a:p>
          <a:p>
            <a:endParaRPr lang="en-US" sz="2400" dirty="0" smtClean="0">
              <a:solidFill>
                <a:schemeClr val="tx1"/>
              </a:solidFill>
            </a:endParaRPr>
          </a:p>
          <a:p>
            <a:r>
              <a:rPr lang="en-US" sz="2400" dirty="0" smtClean="0">
                <a:solidFill>
                  <a:schemeClr val="tx1"/>
                </a:solidFill>
              </a:rPr>
              <a:t>UN Permanent Forum on Indigenous Issues</a:t>
            </a:r>
          </a:p>
          <a:p>
            <a:r>
              <a:rPr lang="en-US" sz="2400" dirty="0" smtClean="0">
                <a:solidFill>
                  <a:schemeClr val="tx1"/>
                </a:solidFill>
              </a:rPr>
              <a:t>New York, May 26, 2009</a:t>
            </a:r>
            <a:endParaRPr lang="en-US" sz="2400" dirty="0">
              <a:solidFill>
                <a:schemeClr val="tx1"/>
              </a:solidFill>
            </a:endParaRPr>
          </a:p>
        </p:txBody>
      </p:sp>
      <p:pic>
        <p:nvPicPr>
          <p:cNvPr id="1029" name="Picture 5" descr="http://www.forestcarbonpartnership.org/fcp/sites/forestcarbonpartnership.org/files/Banner/Page%2087_Forests_1%20FCPF.jpg"/>
          <p:cNvPicPr>
            <a:picLocks noChangeAspect="1" noChangeArrowheads="1"/>
          </p:cNvPicPr>
          <p:nvPr/>
        </p:nvPicPr>
        <p:blipFill>
          <a:blip r:embed="rId3"/>
          <a:srcRect/>
          <a:stretch>
            <a:fillRect/>
          </a:stretch>
        </p:blipFill>
        <p:spPr bwMode="auto">
          <a:xfrm>
            <a:off x="0" y="0"/>
            <a:ext cx="9144000" cy="142875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208002"/>
            <a:ext cx="9144000" cy="553998"/>
          </a:xfrm>
          <a:prstGeom prst="rect">
            <a:avLst/>
          </a:prstGeom>
          <a:noFill/>
          <a:ln>
            <a:noFill/>
          </a:ln>
        </p:spPr>
        <p:txBody>
          <a:bodyPr wrap="square" rtlCol="0">
            <a:spAutoFit/>
          </a:bodyPr>
          <a:lstStyle/>
          <a:p>
            <a:pPr algn="ctr"/>
            <a:r>
              <a:rPr lang="en-US" sz="3000" dirty="0" smtClean="0">
                <a:solidFill>
                  <a:schemeClr val="bg1"/>
                </a:solidFill>
                <a:latin typeface="Trebuchet MS" pitchFamily="34" charset="0"/>
              </a:rPr>
              <a:t>Indigenous Peoples and REDD</a:t>
            </a:r>
            <a:endParaRPr lang="en-US" sz="3000" dirty="0">
              <a:solidFill>
                <a:schemeClr val="bg1"/>
              </a:solidFill>
              <a:latin typeface="Trebuchet MS" pitchFamily="34" charset="0"/>
            </a:endParaRPr>
          </a:p>
        </p:txBody>
      </p:sp>
      <p:sp>
        <p:nvSpPr>
          <p:cNvPr id="14" name="Content Placeholder 13"/>
          <p:cNvSpPr>
            <a:spLocks noGrp="1"/>
          </p:cNvSpPr>
          <p:nvPr>
            <p:ph idx="1"/>
          </p:nvPr>
        </p:nvSpPr>
        <p:spPr>
          <a:xfrm>
            <a:off x="685800" y="1600200"/>
            <a:ext cx="8001000" cy="4525963"/>
          </a:xfrm>
        </p:spPr>
        <p:txBody>
          <a:bodyPr>
            <a:normAutofit/>
          </a:bodyPr>
          <a:lstStyle/>
          <a:p>
            <a:pPr>
              <a:buNone/>
            </a:pPr>
            <a:r>
              <a:rPr lang="en-US" sz="2400" dirty="0" smtClean="0"/>
              <a:t>Anchorage Declaration (April 24, 2009), </a:t>
            </a:r>
            <a:r>
              <a:rPr lang="en-US" sz="2400" dirty="0" err="1" smtClean="0"/>
              <a:t>para</a:t>
            </a:r>
            <a:r>
              <a:rPr lang="en-US" sz="2400" dirty="0" smtClean="0"/>
              <a:t>. 5: </a:t>
            </a:r>
          </a:p>
          <a:p>
            <a:pPr marL="0" indent="0">
              <a:buNone/>
            </a:pPr>
            <a:r>
              <a:rPr lang="en-US" sz="2400" i="1" dirty="0" smtClean="0">
                <a:solidFill>
                  <a:srgbClr val="663300"/>
                </a:solidFill>
              </a:rPr>
              <a:t>All initiatives under Reducing Emissions from Deforestation and Degradation (REDD) must secure the recognition and implementation of the human rights of Indigenous Peoples, including security of land tenure, ownership, recognition of land title according to traditional ways, uses and customary laws and the multiple benefits of forests for climate, ecosystems, and Peoples before taking any action.</a:t>
            </a:r>
          </a:p>
          <a:p>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68"/>
          <p:cNvGrpSpPr>
            <a:grpSpLocks/>
          </p:cNvGrpSpPr>
          <p:nvPr/>
        </p:nvGrpSpPr>
        <p:grpSpPr bwMode="auto">
          <a:xfrm>
            <a:off x="152400" y="1143000"/>
            <a:ext cx="4343400" cy="5407624"/>
            <a:chOff x="2736" y="759"/>
            <a:chExt cx="2880" cy="2937"/>
          </a:xfrm>
        </p:grpSpPr>
        <p:sp>
          <p:nvSpPr>
            <p:cNvPr id="5" name="Text Box 166"/>
            <p:cNvSpPr txBox="1">
              <a:spLocks noChangeArrowheads="1"/>
            </p:cNvSpPr>
            <p:nvPr/>
          </p:nvSpPr>
          <p:spPr bwMode="auto">
            <a:xfrm>
              <a:off x="2736" y="1038"/>
              <a:ext cx="2880" cy="2658"/>
            </a:xfrm>
            <a:prstGeom prst="rect">
              <a:avLst/>
            </a:prstGeom>
            <a:noFill/>
            <a:ln w="9525">
              <a:noFill/>
              <a:miter lim="800000"/>
              <a:headEnd/>
              <a:tailEnd/>
            </a:ln>
            <a:effectLst/>
          </p:spPr>
          <p:txBody>
            <a:bodyPr wrap="square" tIns="228600">
              <a:spAutoFit/>
            </a:bodyPr>
            <a:lstStyle/>
            <a:p>
              <a:pPr marL="346075" indent="-346075" algn="l">
                <a:buFont typeface="Wingdings" pitchFamily="2" charset="2"/>
                <a:buChar char="è"/>
              </a:pPr>
              <a:r>
                <a:rPr lang="en-US" sz="2000" dirty="0">
                  <a:latin typeface="Trebuchet MS" pitchFamily="34" charset="0"/>
                </a:rPr>
                <a:t>Will investments and payments weaken customary rights and access to land/ natural resources?</a:t>
              </a:r>
            </a:p>
            <a:p>
              <a:pPr marL="346075" indent="-346075" algn="l">
                <a:buFont typeface="Wingdings" pitchFamily="2" charset="2"/>
                <a:buChar char="è"/>
              </a:pPr>
              <a:r>
                <a:rPr lang="en-US" sz="2000" dirty="0">
                  <a:latin typeface="Trebuchet MS" pitchFamily="34" charset="0"/>
                </a:rPr>
                <a:t>Can Indigenous Peoples and other forest dwellers participate in the development of REDD schemes?</a:t>
              </a:r>
            </a:p>
            <a:p>
              <a:pPr marL="346075" indent="-346075" algn="l">
                <a:buFont typeface="Wingdings" pitchFamily="2" charset="2"/>
                <a:buChar char="è"/>
              </a:pPr>
              <a:r>
                <a:rPr lang="en-US" sz="2000" dirty="0">
                  <a:latin typeface="Trebuchet MS" pitchFamily="34" charset="0"/>
                </a:rPr>
                <a:t>Who owns the carbon?</a:t>
              </a:r>
            </a:p>
            <a:p>
              <a:pPr marL="346075" indent="-346075" algn="l">
                <a:buFont typeface="Wingdings" pitchFamily="2" charset="2"/>
                <a:buChar char="è"/>
              </a:pPr>
              <a:r>
                <a:rPr lang="en-US" sz="2000" dirty="0">
                  <a:latin typeface="Trebuchet MS" pitchFamily="34" charset="0"/>
                </a:rPr>
                <a:t>Who will be paid?</a:t>
              </a:r>
            </a:p>
            <a:p>
              <a:pPr marL="346075" indent="-346075" algn="l">
                <a:buFont typeface="Wingdings" pitchFamily="2" charset="2"/>
                <a:buChar char="è"/>
              </a:pPr>
              <a:r>
                <a:rPr lang="en-US" sz="2000" dirty="0">
                  <a:latin typeface="Trebuchet MS" pitchFamily="34" charset="0"/>
                </a:rPr>
                <a:t>Will investments affect livelihoods and cultures?</a:t>
              </a:r>
            </a:p>
            <a:p>
              <a:pPr marL="346075" indent="-346075" algn="l">
                <a:buFont typeface="Wingdings" pitchFamily="2" charset="2"/>
                <a:buChar char="è"/>
              </a:pPr>
              <a:r>
                <a:rPr lang="en-US" sz="2000" dirty="0">
                  <a:latin typeface="Trebuchet MS" pitchFamily="34" charset="0"/>
                </a:rPr>
                <a:t>What is the economic future of small and medium-size enterprises and local markets?</a:t>
              </a:r>
            </a:p>
          </p:txBody>
        </p:sp>
        <p:sp>
          <p:nvSpPr>
            <p:cNvPr id="6" name="Text Box 167"/>
            <p:cNvSpPr txBox="1">
              <a:spLocks noChangeArrowheads="1"/>
            </p:cNvSpPr>
            <p:nvPr/>
          </p:nvSpPr>
          <p:spPr bwMode="auto">
            <a:xfrm>
              <a:off x="2736" y="759"/>
              <a:ext cx="2832" cy="251"/>
            </a:xfrm>
            <a:prstGeom prst="rect">
              <a:avLst/>
            </a:prstGeom>
            <a:noFill/>
            <a:ln w="9525">
              <a:noFill/>
              <a:miter lim="800000"/>
              <a:headEnd/>
              <a:tailEnd/>
            </a:ln>
            <a:effectLst/>
          </p:spPr>
          <p:txBody>
            <a:bodyPr>
              <a:spAutoFit/>
            </a:bodyPr>
            <a:lstStyle/>
            <a:p>
              <a:pPr algn="ctr">
                <a:spcBef>
                  <a:spcPct val="50000"/>
                </a:spcBef>
              </a:pPr>
              <a:r>
                <a:rPr lang="en-US" sz="2400" b="1" dirty="0">
                  <a:solidFill>
                    <a:srgbClr val="0000FF"/>
                  </a:solidFill>
                  <a:latin typeface="Trebuchet MS" pitchFamily="34" charset="0"/>
                </a:rPr>
                <a:t>Risks</a:t>
              </a:r>
            </a:p>
          </p:txBody>
        </p:sp>
      </p:grpSp>
      <p:sp>
        <p:nvSpPr>
          <p:cNvPr id="8" name="Text Box 165"/>
          <p:cNvSpPr txBox="1">
            <a:spLocks noChangeArrowheads="1"/>
          </p:cNvSpPr>
          <p:nvPr/>
        </p:nvSpPr>
        <p:spPr bwMode="auto">
          <a:xfrm>
            <a:off x="4953000" y="1143000"/>
            <a:ext cx="4038600" cy="4955203"/>
          </a:xfrm>
          <a:prstGeom prst="rect">
            <a:avLst/>
          </a:prstGeom>
          <a:noFill/>
          <a:ln w="9525">
            <a:noFill/>
            <a:miter lim="800000"/>
            <a:headEnd/>
            <a:tailEnd/>
          </a:ln>
          <a:effectLst/>
        </p:spPr>
        <p:txBody>
          <a:bodyPr wrap="square">
            <a:spAutoFit/>
          </a:bodyPr>
          <a:lstStyle/>
          <a:p>
            <a:pPr marL="393700" indent="-393700" algn="ctr">
              <a:buFont typeface="Wingdings" pitchFamily="2" charset="2"/>
              <a:buNone/>
            </a:pPr>
            <a:r>
              <a:rPr lang="en-US" sz="2400" b="1" dirty="0">
                <a:solidFill>
                  <a:srgbClr val="0000FF"/>
                </a:solidFill>
                <a:latin typeface="Trebuchet MS" pitchFamily="34" charset="0"/>
              </a:rPr>
              <a:t>Opportunities</a:t>
            </a:r>
          </a:p>
          <a:p>
            <a:pPr marL="393700" indent="-393700" algn="l">
              <a:buFont typeface="Wingdings" pitchFamily="2" charset="2"/>
              <a:buNone/>
            </a:pPr>
            <a:endParaRPr lang="en-US" sz="2000" b="1" u="sng" dirty="0">
              <a:latin typeface="Trebuchet MS" pitchFamily="34" charset="0"/>
            </a:endParaRPr>
          </a:p>
          <a:p>
            <a:pPr marL="393700" indent="-393700" algn="l">
              <a:spcBef>
                <a:spcPct val="20000"/>
              </a:spcBef>
              <a:buFont typeface="Wingdings" pitchFamily="2" charset="2"/>
              <a:buChar char="è"/>
            </a:pPr>
            <a:r>
              <a:rPr lang="en-US" sz="2000" dirty="0">
                <a:latin typeface="Trebuchet MS" pitchFamily="34" charset="0"/>
              </a:rPr>
              <a:t>New sources of revenues</a:t>
            </a:r>
          </a:p>
          <a:p>
            <a:pPr marL="393700" indent="-393700" algn="l">
              <a:spcBef>
                <a:spcPct val="20000"/>
              </a:spcBef>
              <a:buFont typeface="Wingdings" pitchFamily="2" charset="2"/>
              <a:buChar char="è"/>
            </a:pPr>
            <a:r>
              <a:rPr lang="en-US" sz="2000" dirty="0">
                <a:latin typeface="Trebuchet MS" pitchFamily="34" charset="0"/>
              </a:rPr>
              <a:t>Clarification of rights</a:t>
            </a:r>
          </a:p>
          <a:p>
            <a:pPr marL="393700" indent="-393700" algn="l">
              <a:spcBef>
                <a:spcPct val="20000"/>
              </a:spcBef>
              <a:buFont typeface="Wingdings" pitchFamily="2" charset="2"/>
              <a:buChar char="è"/>
            </a:pPr>
            <a:r>
              <a:rPr lang="en-US" sz="2000" dirty="0">
                <a:latin typeface="Trebuchet MS" pitchFamily="34" charset="0"/>
              </a:rPr>
              <a:t>Insert local knowledge and practice into global system</a:t>
            </a:r>
          </a:p>
          <a:p>
            <a:pPr marL="635000" lvl="1" algn="l">
              <a:spcBef>
                <a:spcPct val="20000"/>
              </a:spcBef>
              <a:buFontTx/>
              <a:buChar char="•"/>
            </a:pPr>
            <a:r>
              <a:rPr lang="en-US" sz="2000" dirty="0">
                <a:latin typeface="Trebuchet MS" pitchFamily="34" charset="0"/>
              </a:rPr>
              <a:t>Monitoring</a:t>
            </a:r>
          </a:p>
          <a:p>
            <a:pPr marL="635000" lvl="1" algn="l">
              <a:spcBef>
                <a:spcPct val="20000"/>
              </a:spcBef>
              <a:buFontTx/>
              <a:buChar char="•"/>
            </a:pPr>
            <a:r>
              <a:rPr lang="en-US" sz="2000" dirty="0">
                <a:latin typeface="Trebuchet MS" pitchFamily="34" charset="0"/>
              </a:rPr>
              <a:t>Verification</a:t>
            </a:r>
          </a:p>
          <a:p>
            <a:pPr marL="635000" lvl="1" algn="l">
              <a:spcBef>
                <a:spcPct val="20000"/>
              </a:spcBef>
              <a:buFontTx/>
              <a:buChar char="•"/>
            </a:pPr>
            <a:r>
              <a:rPr lang="en-US" sz="2000" dirty="0">
                <a:latin typeface="Trebuchet MS" pitchFamily="34" charset="0"/>
              </a:rPr>
              <a:t>Enforcement</a:t>
            </a:r>
          </a:p>
          <a:p>
            <a:pPr marL="393700" indent="-393700" algn="l">
              <a:spcBef>
                <a:spcPct val="20000"/>
              </a:spcBef>
              <a:buFont typeface="Wingdings" pitchFamily="2" charset="2"/>
              <a:buChar char="è"/>
            </a:pPr>
            <a:r>
              <a:rPr lang="en-US" sz="2000" dirty="0">
                <a:latin typeface="Trebuchet MS" pitchFamily="34" charset="0"/>
              </a:rPr>
              <a:t>Recognition of the contributions of forests people to climate regulation</a:t>
            </a:r>
          </a:p>
          <a:p>
            <a:pPr marL="393700" indent="-393700" algn="l">
              <a:spcBef>
                <a:spcPct val="20000"/>
              </a:spcBef>
              <a:buFont typeface="Wingdings" pitchFamily="2" charset="2"/>
              <a:buChar char="è"/>
            </a:pPr>
            <a:r>
              <a:rPr lang="en-US" sz="2000" dirty="0">
                <a:latin typeface="Trebuchet MS" pitchFamily="34" charset="0"/>
              </a:rPr>
              <a:t>Enhanced participation in political processes</a:t>
            </a:r>
          </a:p>
        </p:txBody>
      </p:sp>
      <p:sp>
        <p:nvSpPr>
          <p:cNvPr id="9" name="TextBox 8"/>
          <p:cNvSpPr txBox="1"/>
          <p:nvPr/>
        </p:nvSpPr>
        <p:spPr>
          <a:xfrm>
            <a:off x="0" y="152400"/>
            <a:ext cx="9144000" cy="553998"/>
          </a:xfrm>
          <a:prstGeom prst="rect">
            <a:avLst/>
          </a:prstGeom>
          <a:noFill/>
          <a:ln>
            <a:noFill/>
          </a:ln>
        </p:spPr>
        <p:txBody>
          <a:bodyPr wrap="square" rtlCol="0">
            <a:spAutoFit/>
          </a:bodyPr>
          <a:lstStyle/>
          <a:p>
            <a:pPr algn="ctr"/>
            <a:r>
              <a:rPr lang="en-US" sz="3000" dirty="0" smtClean="0">
                <a:solidFill>
                  <a:schemeClr val="bg1"/>
                </a:solidFill>
                <a:latin typeface="Trebuchet MS" pitchFamily="34" charset="0"/>
              </a:rPr>
              <a:t>Risks and Opportunities of REDD</a:t>
            </a:r>
            <a:endParaRPr lang="en-US" sz="3000" dirty="0">
              <a:solidFill>
                <a:schemeClr val="bg1"/>
              </a:solidFill>
              <a:latin typeface="Trebuchet MS"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762000" y="2819401"/>
            <a:ext cx="7696200" cy="1295400"/>
          </a:xfrm>
        </p:spPr>
        <p:txBody>
          <a:bodyPr>
            <a:normAutofit/>
          </a:bodyPr>
          <a:lstStyle/>
          <a:p>
            <a:pPr marL="514350" indent="-514350" algn="ctr">
              <a:buNone/>
            </a:pPr>
            <a:r>
              <a:rPr lang="en-US" dirty="0" smtClean="0"/>
              <a:t>2. The Forest Carbon Partnership Facility</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152400"/>
            <a:ext cx="9144000" cy="553998"/>
          </a:xfrm>
          <a:prstGeom prst="rect">
            <a:avLst/>
          </a:prstGeom>
          <a:noFill/>
          <a:ln>
            <a:noFill/>
          </a:ln>
        </p:spPr>
        <p:txBody>
          <a:bodyPr wrap="square" rtlCol="0">
            <a:spAutoFit/>
          </a:bodyPr>
          <a:lstStyle/>
          <a:p>
            <a:pPr algn="ctr"/>
            <a:r>
              <a:rPr lang="en-US" sz="3000" dirty="0" smtClean="0">
                <a:solidFill>
                  <a:schemeClr val="bg1"/>
                </a:solidFill>
                <a:latin typeface="Trebuchet MS" pitchFamily="34" charset="0"/>
              </a:rPr>
              <a:t>What is the FCPF?</a:t>
            </a:r>
            <a:endParaRPr lang="en-US" sz="3000" dirty="0">
              <a:solidFill>
                <a:schemeClr val="bg1"/>
              </a:solidFill>
              <a:latin typeface="Trebuchet MS" pitchFamily="34" charset="0"/>
            </a:endParaRPr>
          </a:p>
        </p:txBody>
      </p:sp>
      <p:sp>
        <p:nvSpPr>
          <p:cNvPr id="14" name="Content Placeholder 13"/>
          <p:cNvSpPr>
            <a:spLocks noGrp="1"/>
          </p:cNvSpPr>
          <p:nvPr>
            <p:ph idx="1"/>
          </p:nvPr>
        </p:nvSpPr>
        <p:spPr>
          <a:xfrm>
            <a:off x="1066800" y="1600200"/>
            <a:ext cx="7620000" cy="4876800"/>
          </a:xfrm>
        </p:spPr>
        <p:txBody>
          <a:bodyPr>
            <a:normAutofit/>
          </a:bodyPr>
          <a:lstStyle/>
          <a:p>
            <a:r>
              <a:rPr lang="en-US" dirty="0" smtClean="0"/>
              <a:t>One of the REDD demonstration activities called for by Bali Action Plan</a:t>
            </a:r>
          </a:p>
          <a:p>
            <a:r>
              <a:rPr lang="en-US" dirty="0" smtClean="0"/>
              <a:t>G8 initiative (</a:t>
            </a:r>
            <a:r>
              <a:rPr lang="en-US" dirty="0" err="1" smtClean="0"/>
              <a:t>Heiligendamm</a:t>
            </a:r>
            <a:r>
              <a:rPr lang="en-US" dirty="0" smtClean="0"/>
              <a:t>, 2007)</a:t>
            </a:r>
          </a:p>
          <a:p>
            <a:r>
              <a:rPr lang="en-US" dirty="0" smtClean="0"/>
              <a:t>Support from 40+ developing countries</a:t>
            </a:r>
          </a:p>
          <a:p>
            <a:r>
              <a:rPr lang="en-US" dirty="0" smtClean="0"/>
              <a:t>Partnership + Facility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4294967295"/>
          </p:nvPr>
        </p:nvSpPr>
        <p:spPr>
          <a:xfrm>
            <a:off x="684213" y="1700213"/>
            <a:ext cx="3506787" cy="4700587"/>
          </a:xfrm>
          <a:ln w="28575">
            <a:solidFill>
              <a:srgbClr val="357F1B"/>
            </a:solidFill>
          </a:ln>
        </p:spPr>
        <p:txBody>
          <a:bodyPr/>
          <a:lstStyle/>
          <a:p>
            <a:pPr marL="0" indent="0" algn="ctr" eaLnBrk="1" hangingPunct="1">
              <a:buClr>
                <a:srgbClr val="009900"/>
              </a:buClr>
              <a:buFont typeface="Wingdings" pitchFamily="2" charset="2"/>
              <a:buNone/>
            </a:pPr>
            <a:r>
              <a:rPr lang="en-US" u="sng" dirty="0" smtClean="0">
                <a:solidFill>
                  <a:srgbClr val="357F1B"/>
                </a:solidFill>
              </a:rPr>
              <a:t>Readiness Mechanism</a:t>
            </a:r>
          </a:p>
          <a:p>
            <a:pPr marL="0" indent="0" eaLnBrk="1" hangingPunct="1">
              <a:buClr>
                <a:srgbClr val="009900"/>
              </a:buClr>
            </a:pPr>
            <a:endParaRPr lang="en-US" dirty="0" smtClean="0">
              <a:solidFill>
                <a:srgbClr val="357F1B"/>
              </a:solidFill>
            </a:endParaRPr>
          </a:p>
          <a:p>
            <a:pPr marL="0" indent="0" algn="ctr" eaLnBrk="1" hangingPunct="1">
              <a:spcBef>
                <a:spcPct val="10000"/>
              </a:spcBef>
              <a:buClr>
                <a:srgbClr val="009900"/>
              </a:buClr>
              <a:buFont typeface="Wingdings" pitchFamily="2" charset="2"/>
              <a:buNone/>
            </a:pPr>
            <a:r>
              <a:rPr lang="en-US" dirty="0" smtClean="0">
                <a:solidFill>
                  <a:srgbClr val="357F1B"/>
                </a:solidFill>
              </a:rPr>
              <a:t>READINESS FUND</a:t>
            </a:r>
          </a:p>
          <a:p>
            <a:pPr marL="0" indent="0" eaLnBrk="1" hangingPunct="1">
              <a:buClr>
                <a:srgbClr val="009900"/>
              </a:buClr>
            </a:pPr>
            <a:endParaRPr lang="en-US" dirty="0" smtClean="0">
              <a:solidFill>
                <a:srgbClr val="357F1B"/>
              </a:solidFill>
            </a:endParaRPr>
          </a:p>
          <a:p>
            <a:pPr marL="0" indent="0" algn="ctr" eaLnBrk="1" hangingPunct="1">
              <a:buClr>
                <a:srgbClr val="009900"/>
              </a:buClr>
              <a:buFont typeface="Wingdings" pitchFamily="2" charset="2"/>
              <a:buNone/>
            </a:pPr>
            <a:r>
              <a:rPr lang="en-US" sz="2600" i="1" dirty="0" smtClean="0">
                <a:solidFill>
                  <a:srgbClr val="357F1B"/>
                </a:solidFill>
              </a:rPr>
              <a:t>Capacity </a:t>
            </a:r>
          </a:p>
          <a:p>
            <a:pPr marL="0" indent="0" algn="ctr" eaLnBrk="1" hangingPunct="1">
              <a:spcBef>
                <a:spcPct val="10000"/>
              </a:spcBef>
              <a:buClr>
                <a:srgbClr val="009900"/>
              </a:buClr>
              <a:buFont typeface="Wingdings" pitchFamily="2" charset="2"/>
              <a:buNone/>
            </a:pPr>
            <a:r>
              <a:rPr lang="en-US" sz="2600" i="1" dirty="0" smtClean="0">
                <a:solidFill>
                  <a:srgbClr val="357F1B"/>
                </a:solidFill>
              </a:rPr>
              <a:t>Building</a:t>
            </a:r>
          </a:p>
          <a:p>
            <a:pPr marL="0" indent="0" algn="ctr" eaLnBrk="1" hangingPunct="1">
              <a:spcBef>
                <a:spcPct val="10000"/>
              </a:spcBef>
              <a:buClr>
                <a:srgbClr val="009900"/>
              </a:buClr>
              <a:buFont typeface="Wingdings" pitchFamily="2" charset="2"/>
              <a:buNone/>
            </a:pPr>
            <a:r>
              <a:rPr lang="en-US" sz="2600" i="1" dirty="0" smtClean="0">
                <a:solidFill>
                  <a:srgbClr val="357F1B"/>
                </a:solidFill>
              </a:rPr>
              <a:t>(2008-2012)</a:t>
            </a:r>
          </a:p>
        </p:txBody>
      </p:sp>
      <p:sp>
        <p:nvSpPr>
          <p:cNvPr id="19459" name="Rectangle 3"/>
          <p:cNvSpPr>
            <a:spLocks noChangeArrowheads="1"/>
          </p:cNvSpPr>
          <p:nvPr/>
        </p:nvSpPr>
        <p:spPr bwMode="auto">
          <a:xfrm>
            <a:off x="4859338" y="1700213"/>
            <a:ext cx="3567112" cy="4700587"/>
          </a:xfrm>
          <a:prstGeom prst="rect">
            <a:avLst/>
          </a:prstGeom>
          <a:noFill/>
          <a:ln w="28575">
            <a:solidFill>
              <a:srgbClr val="5C3B0A"/>
            </a:solidFill>
            <a:miter lim="800000"/>
            <a:headEnd/>
            <a:tailEnd/>
          </a:ln>
        </p:spPr>
        <p:txBody>
          <a:bodyPr/>
          <a:lstStyle/>
          <a:p>
            <a:pPr algn="ctr">
              <a:spcBef>
                <a:spcPct val="20000"/>
              </a:spcBef>
              <a:buClr>
                <a:srgbClr val="009900"/>
              </a:buClr>
              <a:buSzPct val="70000"/>
              <a:buFont typeface="Wingdings" pitchFamily="2" charset="2"/>
              <a:buNone/>
            </a:pPr>
            <a:r>
              <a:rPr lang="en-US" sz="3000" u="sng" dirty="0">
                <a:solidFill>
                  <a:srgbClr val="663300"/>
                </a:solidFill>
                <a:latin typeface="Arial" pitchFamily="34" charset="0"/>
              </a:rPr>
              <a:t>Carbon Finance Mechanism</a:t>
            </a:r>
          </a:p>
          <a:p>
            <a:pPr algn="ctr">
              <a:spcBef>
                <a:spcPct val="20000"/>
              </a:spcBef>
              <a:buClr>
                <a:srgbClr val="009900"/>
              </a:buClr>
              <a:buSzPct val="70000"/>
              <a:buFont typeface="Wingdings" pitchFamily="2" charset="2"/>
              <a:buChar char="l"/>
            </a:pPr>
            <a:endParaRPr lang="en-US" sz="3000" dirty="0">
              <a:solidFill>
                <a:srgbClr val="663300"/>
              </a:solidFill>
              <a:latin typeface="Arial" pitchFamily="34" charset="0"/>
            </a:endParaRPr>
          </a:p>
          <a:p>
            <a:pPr algn="ctr">
              <a:spcBef>
                <a:spcPct val="10000"/>
              </a:spcBef>
              <a:buClr>
                <a:srgbClr val="009900"/>
              </a:buClr>
              <a:buSzPct val="70000"/>
              <a:buFont typeface="Wingdings" pitchFamily="2" charset="2"/>
              <a:buNone/>
            </a:pPr>
            <a:r>
              <a:rPr lang="en-US" sz="3000" dirty="0">
                <a:solidFill>
                  <a:srgbClr val="663300"/>
                </a:solidFill>
                <a:latin typeface="Arial" pitchFamily="34" charset="0"/>
              </a:rPr>
              <a:t>CARBON FUND</a:t>
            </a:r>
          </a:p>
          <a:p>
            <a:pPr>
              <a:spcBef>
                <a:spcPct val="20000"/>
              </a:spcBef>
              <a:buClr>
                <a:srgbClr val="009900"/>
              </a:buClr>
              <a:buSzPct val="70000"/>
              <a:buFont typeface="Wingdings" pitchFamily="2" charset="2"/>
              <a:buChar char="l"/>
            </a:pPr>
            <a:endParaRPr lang="en-US" sz="3000" dirty="0">
              <a:solidFill>
                <a:srgbClr val="663300"/>
              </a:solidFill>
              <a:latin typeface="Arial" pitchFamily="34" charset="0"/>
            </a:endParaRPr>
          </a:p>
          <a:p>
            <a:pPr algn="ctr">
              <a:buClr>
                <a:srgbClr val="009900"/>
              </a:buClr>
              <a:buSzPct val="70000"/>
              <a:buFont typeface="Wingdings" pitchFamily="2" charset="2"/>
              <a:buNone/>
            </a:pPr>
            <a:endParaRPr lang="en-US" sz="2600" i="1" dirty="0" smtClean="0">
              <a:solidFill>
                <a:srgbClr val="663300"/>
              </a:solidFill>
              <a:latin typeface="Arial" pitchFamily="34" charset="0"/>
            </a:endParaRPr>
          </a:p>
          <a:p>
            <a:pPr algn="ctr">
              <a:buClr>
                <a:srgbClr val="009900"/>
              </a:buClr>
              <a:buSzPct val="70000"/>
              <a:buFont typeface="Wingdings" pitchFamily="2" charset="2"/>
              <a:buNone/>
            </a:pPr>
            <a:r>
              <a:rPr lang="en-US" sz="2600" i="1" dirty="0" smtClean="0">
                <a:solidFill>
                  <a:srgbClr val="663300"/>
                </a:solidFill>
                <a:latin typeface="Arial" pitchFamily="34" charset="0"/>
              </a:rPr>
              <a:t>Payments </a:t>
            </a:r>
            <a:r>
              <a:rPr lang="en-US" sz="2600" i="1" dirty="0">
                <a:solidFill>
                  <a:srgbClr val="663300"/>
                </a:solidFill>
                <a:latin typeface="Arial" pitchFamily="34" charset="0"/>
              </a:rPr>
              <a:t>for Emission Reductions</a:t>
            </a:r>
          </a:p>
          <a:p>
            <a:pPr algn="ctr">
              <a:buClr>
                <a:srgbClr val="009900"/>
              </a:buClr>
              <a:buSzPct val="70000"/>
              <a:buFont typeface="Wingdings" pitchFamily="2" charset="2"/>
              <a:buNone/>
            </a:pPr>
            <a:r>
              <a:rPr lang="en-US" sz="2600" i="1" dirty="0">
                <a:solidFill>
                  <a:srgbClr val="663300"/>
                </a:solidFill>
                <a:latin typeface="Arial" pitchFamily="34" charset="0"/>
              </a:rPr>
              <a:t>(2010-?)</a:t>
            </a:r>
          </a:p>
        </p:txBody>
      </p:sp>
      <p:sp>
        <p:nvSpPr>
          <p:cNvPr id="19460" name="AutoShape 4"/>
          <p:cNvSpPr>
            <a:spLocks noChangeArrowheads="1"/>
          </p:cNvSpPr>
          <p:nvPr/>
        </p:nvSpPr>
        <p:spPr bwMode="auto">
          <a:xfrm>
            <a:off x="3352800" y="3716338"/>
            <a:ext cx="2438400" cy="7620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1">
            <a:gsLst>
              <a:gs pos="0">
                <a:srgbClr val="357F1B"/>
              </a:gs>
              <a:gs pos="100000">
                <a:srgbClr val="5C3B0A"/>
              </a:gs>
            </a:gsLst>
            <a:lin ang="0" scaled="1"/>
          </a:gradFill>
          <a:ln w="9525">
            <a:solidFill>
              <a:schemeClr val="tx1"/>
            </a:solidFill>
            <a:miter lim="800000"/>
            <a:headEnd/>
            <a:tailEnd/>
          </a:ln>
        </p:spPr>
        <p:txBody>
          <a:bodyPr wrap="none" anchor="ctr"/>
          <a:lstStyle/>
          <a:p>
            <a:endParaRPr lang="en-US"/>
          </a:p>
        </p:txBody>
      </p:sp>
      <p:sp>
        <p:nvSpPr>
          <p:cNvPr id="19461" name="Text Box 5"/>
          <p:cNvSpPr txBox="1">
            <a:spLocks noChangeArrowheads="1"/>
          </p:cNvSpPr>
          <p:nvPr/>
        </p:nvSpPr>
        <p:spPr bwMode="auto">
          <a:xfrm>
            <a:off x="1547813" y="5943600"/>
            <a:ext cx="1689100" cy="396875"/>
          </a:xfrm>
          <a:prstGeom prst="rect">
            <a:avLst/>
          </a:prstGeom>
          <a:noFill/>
          <a:ln w="9525">
            <a:noFill/>
            <a:miter lim="800000"/>
            <a:headEnd/>
            <a:tailEnd/>
          </a:ln>
        </p:spPr>
        <p:txBody>
          <a:bodyPr wrap="none">
            <a:spAutoFit/>
          </a:bodyPr>
          <a:lstStyle/>
          <a:p>
            <a:pPr algn="ctr"/>
            <a:r>
              <a:rPr lang="en-US" sz="2000">
                <a:solidFill>
                  <a:srgbClr val="357F1B"/>
                </a:solidFill>
                <a:latin typeface="Arial" pitchFamily="34" charset="0"/>
                <a:cs typeface="Arial" pitchFamily="34" charset="0"/>
              </a:rPr>
              <a:t>~$185 million</a:t>
            </a:r>
          </a:p>
        </p:txBody>
      </p:sp>
      <p:sp>
        <p:nvSpPr>
          <p:cNvPr id="19462" name="Text Box 6"/>
          <p:cNvSpPr txBox="1">
            <a:spLocks noChangeArrowheads="1"/>
          </p:cNvSpPr>
          <p:nvPr/>
        </p:nvSpPr>
        <p:spPr bwMode="auto">
          <a:xfrm>
            <a:off x="5795963" y="5943600"/>
            <a:ext cx="1689100" cy="396875"/>
          </a:xfrm>
          <a:prstGeom prst="rect">
            <a:avLst/>
          </a:prstGeom>
          <a:noFill/>
          <a:ln w="9525">
            <a:noFill/>
            <a:miter lim="800000"/>
            <a:headEnd/>
            <a:tailEnd/>
          </a:ln>
        </p:spPr>
        <p:txBody>
          <a:bodyPr wrap="none">
            <a:spAutoFit/>
          </a:bodyPr>
          <a:lstStyle/>
          <a:p>
            <a:r>
              <a:rPr lang="en-US" sz="2000">
                <a:solidFill>
                  <a:srgbClr val="5C3B0A"/>
                </a:solidFill>
                <a:latin typeface="Arial" pitchFamily="34" charset="0"/>
                <a:cs typeface="Arial" pitchFamily="34" charset="0"/>
              </a:rPr>
              <a:t>~$200 million</a:t>
            </a:r>
          </a:p>
        </p:txBody>
      </p:sp>
      <p:sp>
        <p:nvSpPr>
          <p:cNvPr id="19463" name="Rectangle 7"/>
          <p:cNvSpPr>
            <a:spLocks noChangeArrowheads="1"/>
          </p:cNvSpPr>
          <p:nvPr/>
        </p:nvSpPr>
        <p:spPr bwMode="auto">
          <a:xfrm>
            <a:off x="381000" y="76200"/>
            <a:ext cx="8351837" cy="609600"/>
          </a:xfrm>
          <a:prstGeom prst="rect">
            <a:avLst/>
          </a:prstGeom>
          <a:noFill/>
          <a:ln w="9525">
            <a:noFill/>
            <a:miter lim="800000"/>
            <a:headEnd/>
            <a:tailEnd/>
          </a:ln>
        </p:spPr>
        <p:txBody>
          <a:bodyPr anchor="b"/>
          <a:lstStyle/>
          <a:p>
            <a:pPr algn="ctr"/>
            <a:r>
              <a:rPr lang="fi-FI" sz="3000" dirty="0" smtClean="0">
                <a:solidFill>
                  <a:schemeClr val="bg1"/>
                </a:solidFill>
                <a:latin typeface="Trebuchet MS" pitchFamily="34" charset="0"/>
              </a:rPr>
              <a:t>FCPF: From REDD Readiness </a:t>
            </a:r>
            <a:r>
              <a:rPr lang="fi-FI" sz="3000" dirty="0">
                <a:solidFill>
                  <a:schemeClr val="bg1"/>
                </a:solidFill>
                <a:latin typeface="Trebuchet MS" pitchFamily="34" charset="0"/>
              </a:rPr>
              <a:t>to REDD Payments</a:t>
            </a:r>
            <a:endParaRPr lang="en-US" sz="3000" dirty="0">
              <a:solidFill>
                <a:schemeClr val="bg1"/>
              </a:solidFill>
              <a:latin typeface="Trebuchet MS"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6"/>
          <p:cNvSpPr>
            <a:spLocks noGrp="1" noChangeArrowheads="1"/>
          </p:cNvSpPr>
          <p:nvPr>
            <p:ph type="title" idx="4294967295"/>
          </p:nvPr>
        </p:nvSpPr>
        <p:spPr>
          <a:xfrm>
            <a:off x="468313" y="152400"/>
            <a:ext cx="8229600" cy="496887"/>
          </a:xfrm>
        </p:spPr>
        <p:txBody>
          <a:bodyPr anchor="ctr">
            <a:noAutofit/>
          </a:bodyPr>
          <a:lstStyle/>
          <a:p>
            <a:pPr eaLnBrk="1" hangingPunct="1">
              <a:defRPr/>
            </a:pPr>
            <a:r>
              <a:rPr lang="en-US" sz="3000" dirty="0" smtClean="0">
                <a:solidFill>
                  <a:schemeClr val="bg1"/>
                </a:solidFill>
                <a:effectLst>
                  <a:outerShdw blurRad="38100" dist="38100" dir="2700000" algn="tl">
                    <a:srgbClr val="C0C0C0"/>
                  </a:outerShdw>
                </a:effectLst>
                <a:latin typeface="Trebuchet MS" pitchFamily="34" charset="0"/>
              </a:rPr>
              <a:t>Roles of FCPF, UN-REDD and FIP</a:t>
            </a:r>
            <a:endParaRPr lang="en-GB" sz="3000" dirty="0" smtClean="0">
              <a:solidFill>
                <a:schemeClr val="bg1"/>
              </a:solidFill>
              <a:effectLst>
                <a:outerShdw blurRad="38100" dist="38100" dir="2700000" algn="tl">
                  <a:srgbClr val="C0C0C0"/>
                </a:outerShdw>
              </a:effectLst>
              <a:latin typeface="Trebuchet MS" pitchFamily="34" charset="0"/>
            </a:endParaRPr>
          </a:p>
        </p:txBody>
      </p:sp>
      <p:sp>
        <p:nvSpPr>
          <p:cNvPr id="18435" name="AutoShape 2"/>
          <p:cNvSpPr>
            <a:spLocks noChangeArrowheads="1"/>
          </p:cNvSpPr>
          <p:nvPr/>
        </p:nvSpPr>
        <p:spPr bwMode="auto">
          <a:xfrm>
            <a:off x="250825" y="2133600"/>
            <a:ext cx="6408738" cy="2087563"/>
          </a:xfrm>
          <a:prstGeom prst="roundRect">
            <a:avLst>
              <a:gd name="adj" fmla="val 16667"/>
            </a:avLst>
          </a:prstGeom>
          <a:solidFill>
            <a:srgbClr val="33CCFF"/>
          </a:solidFill>
          <a:ln w="9525">
            <a:solidFill>
              <a:schemeClr val="tx1"/>
            </a:solidFill>
            <a:round/>
            <a:headEnd/>
            <a:tailEnd/>
          </a:ln>
        </p:spPr>
        <p:txBody>
          <a:bodyPr wrap="none"/>
          <a:lstStyle/>
          <a:p>
            <a:pPr algn="r"/>
            <a:r>
              <a:rPr lang="en-US"/>
              <a:t>UN-REDD</a:t>
            </a:r>
            <a:endParaRPr lang="en-GB"/>
          </a:p>
        </p:txBody>
      </p:sp>
      <p:sp>
        <p:nvSpPr>
          <p:cNvPr id="18436" name="AutoShape 3"/>
          <p:cNvSpPr>
            <a:spLocks noChangeArrowheads="1"/>
          </p:cNvSpPr>
          <p:nvPr/>
        </p:nvSpPr>
        <p:spPr bwMode="auto">
          <a:xfrm>
            <a:off x="107950" y="1700213"/>
            <a:ext cx="2592388" cy="1081087"/>
          </a:xfrm>
          <a:prstGeom prst="roundRect">
            <a:avLst>
              <a:gd name="adj" fmla="val 16667"/>
            </a:avLst>
          </a:prstGeom>
          <a:solidFill>
            <a:srgbClr val="669900">
              <a:alpha val="50195"/>
            </a:srgbClr>
          </a:solidFill>
          <a:ln w="9525">
            <a:solidFill>
              <a:schemeClr val="tx1"/>
            </a:solidFill>
            <a:round/>
            <a:headEnd/>
            <a:tailEnd/>
          </a:ln>
        </p:spPr>
        <p:txBody>
          <a:bodyPr wrap="none"/>
          <a:lstStyle/>
          <a:p>
            <a:pPr algn="r"/>
            <a:r>
              <a:rPr lang="en-US"/>
              <a:t>FCPF</a:t>
            </a:r>
            <a:endParaRPr lang="en-GB"/>
          </a:p>
        </p:txBody>
      </p:sp>
      <p:sp>
        <p:nvSpPr>
          <p:cNvPr id="18437" name="AutoShape 4"/>
          <p:cNvSpPr>
            <a:spLocks noChangeArrowheads="1"/>
          </p:cNvSpPr>
          <p:nvPr/>
        </p:nvSpPr>
        <p:spPr bwMode="auto">
          <a:xfrm>
            <a:off x="1547813" y="5300663"/>
            <a:ext cx="7488237" cy="1368425"/>
          </a:xfrm>
          <a:prstGeom prst="roundRect">
            <a:avLst>
              <a:gd name="adj" fmla="val 16667"/>
            </a:avLst>
          </a:prstGeom>
          <a:solidFill>
            <a:srgbClr val="669900"/>
          </a:solidFill>
          <a:ln w="9525">
            <a:solidFill>
              <a:schemeClr val="tx1"/>
            </a:solidFill>
            <a:round/>
            <a:headEnd/>
            <a:tailEnd/>
          </a:ln>
        </p:spPr>
        <p:txBody>
          <a:bodyPr wrap="none"/>
          <a:lstStyle/>
          <a:p>
            <a:pPr algn="r"/>
            <a:r>
              <a:rPr lang="en-US"/>
              <a:t>FCPF</a:t>
            </a:r>
            <a:endParaRPr lang="en-GB"/>
          </a:p>
        </p:txBody>
      </p:sp>
      <p:sp>
        <p:nvSpPr>
          <p:cNvPr id="18438" name="AutoShape 5"/>
          <p:cNvSpPr>
            <a:spLocks noChangeArrowheads="1"/>
          </p:cNvSpPr>
          <p:nvPr/>
        </p:nvSpPr>
        <p:spPr bwMode="auto">
          <a:xfrm>
            <a:off x="1187450" y="3716338"/>
            <a:ext cx="6264275" cy="1728787"/>
          </a:xfrm>
          <a:prstGeom prst="roundRect">
            <a:avLst>
              <a:gd name="adj" fmla="val 16667"/>
            </a:avLst>
          </a:prstGeom>
          <a:solidFill>
            <a:srgbClr val="33CC33">
              <a:alpha val="50195"/>
            </a:srgbClr>
          </a:solidFill>
          <a:ln w="9525">
            <a:solidFill>
              <a:schemeClr val="tx1"/>
            </a:solidFill>
            <a:round/>
            <a:headEnd/>
            <a:tailEnd/>
          </a:ln>
        </p:spPr>
        <p:txBody>
          <a:bodyPr wrap="none"/>
          <a:lstStyle/>
          <a:p>
            <a:pPr algn="r"/>
            <a:r>
              <a:rPr lang="en-US" sz="2000"/>
              <a:t>FIP</a:t>
            </a:r>
            <a:endParaRPr lang="en-GB" sz="2000"/>
          </a:p>
        </p:txBody>
      </p:sp>
      <p:sp>
        <p:nvSpPr>
          <p:cNvPr id="18439" name="AutoShape 7"/>
          <p:cNvSpPr>
            <a:spLocks noChangeArrowheads="1"/>
          </p:cNvSpPr>
          <p:nvPr/>
        </p:nvSpPr>
        <p:spPr bwMode="auto">
          <a:xfrm>
            <a:off x="1835150" y="4221163"/>
            <a:ext cx="5041900" cy="1150937"/>
          </a:xfrm>
          <a:prstGeom prst="rightArrow">
            <a:avLst>
              <a:gd name="adj1" fmla="val 50000"/>
              <a:gd name="adj2" fmla="val 109517"/>
            </a:avLst>
          </a:prstGeom>
          <a:solidFill>
            <a:schemeClr val="accent1"/>
          </a:solidFill>
          <a:ln w="9525">
            <a:solidFill>
              <a:schemeClr val="tx1"/>
            </a:solidFill>
            <a:miter lim="800000"/>
            <a:headEnd/>
            <a:tailEnd/>
          </a:ln>
        </p:spPr>
        <p:txBody>
          <a:bodyPr wrap="none" anchor="ctr"/>
          <a:lstStyle/>
          <a:p>
            <a:pPr algn="ctr"/>
            <a:r>
              <a:rPr lang="en-US"/>
              <a:t>Large scale, transformational </a:t>
            </a:r>
          </a:p>
          <a:p>
            <a:pPr algn="ctr"/>
            <a:r>
              <a:rPr lang="en-US"/>
              <a:t>investment programs</a:t>
            </a:r>
            <a:endParaRPr lang="en-GB"/>
          </a:p>
        </p:txBody>
      </p:sp>
      <p:sp>
        <p:nvSpPr>
          <p:cNvPr id="18440" name="AutoShape 9"/>
          <p:cNvSpPr>
            <a:spLocks noChangeArrowheads="1"/>
          </p:cNvSpPr>
          <p:nvPr/>
        </p:nvSpPr>
        <p:spPr bwMode="auto">
          <a:xfrm>
            <a:off x="323850" y="2205038"/>
            <a:ext cx="2303463" cy="1008062"/>
          </a:xfrm>
          <a:prstGeom prst="rightArrow">
            <a:avLst>
              <a:gd name="adj1" fmla="val 50000"/>
              <a:gd name="adj2" fmla="val 57126"/>
            </a:avLst>
          </a:prstGeom>
          <a:solidFill>
            <a:schemeClr val="accent1"/>
          </a:solidFill>
          <a:ln w="9525">
            <a:solidFill>
              <a:schemeClr val="tx1"/>
            </a:solidFill>
            <a:miter lim="800000"/>
            <a:headEnd/>
            <a:tailEnd/>
          </a:ln>
        </p:spPr>
        <p:txBody>
          <a:bodyPr wrap="none" anchor="ctr"/>
          <a:lstStyle/>
          <a:p>
            <a:pPr algn="ctr"/>
            <a:r>
              <a:rPr lang="en-US"/>
              <a:t>Readiness,</a:t>
            </a:r>
          </a:p>
          <a:p>
            <a:pPr algn="ctr"/>
            <a:r>
              <a:rPr lang="en-US"/>
              <a:t>Quick start</a:t>
            </a:r>
            <a:endParaRPr lang="en-GB"/>
          </a:p>
        </p:txBody>
      </p:sp>
      <p:sp>
        <p:nvSpPr>
          <p:cNvPr id="18441" name="AutoShape 10"/>
          <p:cNvSpPr>
            <a:spLocks noChangeArrowheads="1"/>
          </p:cNvSpPr>
          <p:nvPr/>
        </p:nvSpPr>
        <p:spPr bwMode="auto">
          <a:xfrm>
            <a:off x="1835150" y="3141663"/>
            <a:ext cx="4032250" cy="1079500"/>
          </a:xfrm>
          <a:prstGeom prst="rightArrow">
            <a:avLst>
              <a:gd name="adj1" fmla="val 50000"/>
              <a:gd name="adj2" fmla="val 93382"/>
            </a:avLst>
          </a:prstGeom>
          <a:solidFill>
            <a:schemeClr val="accent1"/>
          </a:solidFill>
          <a:ln w="9525">
            <a:solidFill>
              <a:schemeClr val="tx1"/>
            </a:solidFill>
            <a:miter lim="800000"/>
            <a:headEnd/>
            <a:tailEnd/>
          </a:ln>
        </p:spPr>
        <p:txBody>
          <a:bodyPr wrap="none" anchor="ctr"/>
          <a:lstStyle/>
          <a:p>
            <a:pPr algn="ctr"/>
            <a:r>
              <a:rPr lang="en-US"/>
              <a:t>Capacity building, Institution</a:t>
            </a:r>
          </a:p>
          <a:p>
            <a:pPr algn="ctr"/>
            <a:r>
              <a:rPr lang="en-US"/>
              <a:t> strengthening &amp; Local action</a:t>
            </a:r>
            <a:endParaRPr lang="en-GB"/>
          </a:p>
        </p:txBody>
      </p:sp>
      <p:sp>
        <p:nvSpPr>
          <p:cNvPr id="18442" name="AutoShape 11"/>
          <p:cNvSpPr>
            <a:spLocks noChangeArrowheads="1"/>
          </p:cNvSpPr>
          <p:nvPr/>
        </p:nvSpPr>
        <p:spPr bwMode="auto">
          <a:xfrm>
            <a:off x="1835150" y="5373688"/>
            <a:ext cx="6985000" cy="1196975"/>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algn="ctr"/>
            <a:r>
              <a:rPr lang="en-US"/>
              <a:t>Carbon fund</a:t>
            </a:r>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1" name="Rectangle 3"/>
          <p:cNvSpPr>
            <a:spLocks noGrp="1" noChangeArrowheads="1"/>
          </p:cNvSpPr>
          <p:nvPr>
            <p:ph type="body" idx="4294967295"/>
          </p:nvPr>
        </p:nvSpPr>
        <p:spPr bwMode="auto">
          <a:xfrm>
            <a:off x="381000" y="1219200"/>
            <a:ext cx="2133600" cy="5201883"/>
          </a:xfrm>
          <a:prstGeom prst="rect">
            <a:avLst/>
          </a:prstGeom>
          <a:noFill/>
          <a:ln>
            <a:miter lim="800000"/>
            <a:headEnd/>
            <a:tailEnd/>
          </a:ln>
        </p:spPr>
        <p:txBody>
          <a:bodyPr/>
          <a:lstStyle/>
          <a:p>
            <a:pPr indent="-228600" algn="ctr">
              <a:lnSpc>
                <a:spcPct val="80000"/>
              </a:lnSpc>
              <a:buFont typeface="Wingdings" pitchFamily="2" charset="2"/>
              <a:buNone/>
            </a:pPr>
            <a:r>
              <a:rPr lang="en-US" sz="1800" b="1" dirty="0">
                <a:solidFill>
                  <a:srgbClr val="009900"/>
                </a:solidFill>
              </a:rPr>
              <a:t>South America</a:t>
            </a:r>
          </a:p>
          <a:p>
            <a:pPr indent="-228600">
              <a:lnSpc>
                <a:spcPct val="80000"/>
              </a:lnSpc>
              <a:buFont typeface="Wingdings" pitchFamily="2" charset="2"/>
              <a:buChar char="§"/>
            </a:pPr>
            <a:r>
              <a:rPr lang="en-US" sz="1800" dirty="0">
                <a:solidFill>
                  <a:schemeClr val="tx1"/>
                </a:solidFill>
              </a:rPr>
              <a:t>Argentina</a:t>
            </a:r>
          </a:p>
          <a:p>
            <a:pPr indent="-228600">
              <a:lnSpc>
                <a:spcPct val="80000"/>
              </a:lnSpc>
              <a:buFont typeface="Wingdings" pitchFamily="2" charset="2"/>
              <a:buChar char="§"/>
            </a:pPr>
            <a:r>
              <a:rPr lang="en-US" sz="1800" dirty="0">
                <a:solidFill>
                  <a:schemeClr val="tx1"/>
                </a:solidFill>
              </a:rPr>
              <a:t>Bolivia</a:t>
            </a:r>
          </a:p>
          <a:p>
            <a:pPr indent="-228600">
              <a:lnSpc>
                <a:spcPct val="80000"/>
              </a:lnSpc>
              <a:buFont typeface="Wingdings" pitchFamily="2" charset="2"/>
              <a:buChar char="§"/>
            </a:pPr>
            <a:r>
              <a:rPr lang="en-US" sz="1800" dirty="0">
                <a:solidFill>
                  <a:schemeClr val="tx1"/>
                </a:solidFill>
              </a:rPr>
              <a:t>Chile </a:t>
            </a:r>
          </a:p>
          <a:p>
            <a:pPr indent="-228600">
              <a:lnSpc>
                <a:spcPct val="80000"/>
              </a:lnSpc>
              <a:buFont typeface="Wingdings" pitchFamily="2" charset="2"/>
              <a:buChar char="§"/>
            </a:pPr>
            <a:r>
              <a:rPr lang="en-US" sz="1800" dirty="0">
                <a:solidFill>
                  <a:schemeClr val="tx1"/>
                </a:solidFill>
              </a:rPr>
              <a:t>Colombia</a:t>
            </a:r>
          </a:p>
          <a:p>
            <a:pPr indent="-228600">
              <a:lnSpc>
                <a:spcPct val="80000"/>
              </a:lnSpc>
              <a:buFont typeface="Wingdings" pitchFamily="2" charset="2"/>
              <a:buChar char="§"/>
            </a:pPr>
            <a:r>
              <a:rPr lang="en-US" sz="1800" dirty="0">
                <a:solidFill>
                  <a:schemeClr val="tx1"/>
                </a:solidFill>
              </a:rPr>
              <a:t>Guyana</a:t>
            </a:r>
          </a:p>
          <a:p>
            <a:pPr indent="-228600">
              <a:lnSpc>
                <a:spcPct val="80000"/>
              </a:lnSpc>
              <a:buFont typeface="Wingdings" pitchFamily="2" charset="2"/>
              <a:buChar char="§"/>
            </a:pPr>
            <a:r>
              <a:rPr lang="en-US" sz="1800" dirty="0">
                <a:solidFill>
                  <a:schemeClr val="tx1"/>
                </a:solidFill>
              </a:rPr>
              <a:t>Paraguay</a:t>
            </a:r>
          </a:p>
          <a:p>
            <a:pPr indent="-228600">
              <a:lnSpc>
                <a:spcPct val="80000"/>
              </a:lnSpc>
              <a:buFont typeface="Wingdings" pitchFamily="2" charset="2"/>
              <a:buChar char="§"/>
            </a:pPr>
            <a:r>
              <a:rPr lang="en-US" sz="1800" dirty="0">
                <a:solidFill>
                  <a:schemeClr val="tx1"/>
                </a:solidFill>
              </a:rPr>
              <a:t>Peru</a:t>
            </a:r>
          </a:p>
          <a:p>
            <a:pPr indent="-228600">
              <a:lnSpc>
                <a:spcPct val="80000"/>
              </a:lnSpc>
              <a:buFont typeface="Wingdings" pitchFamily="2" charset="2"/>
              <a:buChar char="§"/>
            </a:pPr>
            <a:r>
              <a:rPr lang="en-US" sz="1800" dirty="0">
                <a:solidFill>
                  <a:schemeClr val="tx1"/>
                </a:solidFill>
              </a:rPr>
              <a:t>Suriname </a:t>
            </a:r>
          </a:p>
          <a:p>
            <a:pPr indent="-228600">
              <a:lnSpc>
                <a:spcPct val="80000"/>
              </a:lnSpc>
            </a:pPr>
            <a:endParaRPr lang="en-US" sz="1800" dirty="0">
              <a:solidFill>
                <a:schemeClr val="tx1"/>
              </a:solidFill>
            </a:endParaRPr>
          </a:p>
          <a:p>
            <a:pPr indent="-228600" algn="ctr">
              <a:lnSpc>
                <a:spcPct val="80000"/>
              </a:lnSpc>
              <a:buFont typeface="Wingdings" pitchFamily="2" charset="2"/>
              <a:buNone/>
            </a:pPr>
            <a:r>
              <a:rPr lang="en-US" sz="1800" b="1" dirty="0" err="1">
                <a:solidFill>
                  <a:srgbClr val="009900"/>
                </a:solidFill>
              </a:rPr>
              <a:t>Meso</a:t>
            </a:r>
            <a:r>
              <a:rPr lang="en-US" sz="1800" b="1" dirty="0">
                <a:solidFill>
                  <a:srgbClr val="009900"/>
                </a:solidFill>
              </a:rPr>
              <a:t> America</a:t>
            </a:r>
          </a:p>
          <a:p>
            <a:pPr indent="-228600">
              <a:lnSpc>
                <a:spcPct val="80000"/>
              </a:lnSpc>
              <a:buFont typeface="Wingdings" pitchFamily="2" charset="2"/>
              <a:buChar char="§"/>
            </a:pPr>
            <a:r>
              <a:rPr lang="en-US" sz="1800" dirty="0">
                <a:solidFill>
                  <a:schemeClr val="tx1"/>
                </a:solidFill>
              </a:rPr>
              <a:t>Costa Rica</a:t>
            </a:r>
          </a:p>
          <a:p>
            <a:pPr indent="-228600">
              <a:lnSpc>
                <a:spcPct val="80000"/>
              </a:lnSpc>
              <a:buFont typeface="Wingdings" pitchFamily="2" charset="2"/>
              <a:buChar char="§"/>
            </a:pPr>
            <a:r>
              <a:rPr lang="en-US" sz="1800" dirty="0">
                <a:solidFill>
                  <a:schemeClr val="tx1"/>
                </a:solidFill>
              </a:rPr>
              <a:t>El Salvador </a:t>
            </a:r>
          </a:p>
          <a:p>
            <a:pPr indent="-228600">
              <a:lnSpc>
                <a:spcPct val="80000"/>
              </a:lnSpc>
              <a:buFont typeface="Wingdings" pitchFamily="2" charset="2"/>
              <a:buChar char="§"/>
            </a:pPr>
            <a:r>
              <a:rPr lang="en-US" sz="1800" dirty="0">
                <a:solidFill>
                  <a:schemeClr val="tx1"/>
                </a:solidFill>
              </a:rPr>
              <a:t>Guatemala</a:t>
            </a:r>
          </a:p>
          <a:p>
            <a:pPr indent="-228600">
              <a:lnSpc>
                <a:spcPct val="80000"/>
              </a:lnSpc>
              <a:buFont typeface="Wingdings" pitchFamily="2" charset="2"/>
              <a:buChar char="§"/>
            </a:pPr>
            <a:r>
              <a:rPr lang="en-US" sz="1800" dirty="0">
                <a:solidFill>
                  <a:schemeClr val="tx1"/>
                </a:solidFill>
              </a:rPr>
              <a:t>Honduras </a:t>
            </a:r>
          </a:p>
          <a:p>
            <a:pPr indent="-228600">
              <a:lnSpc>
                <a:spcPct val="80000"/>
              </a:lnSpc>
              <a:buFont typeface="Wingdings" pitchFamily="2" charset="2"/>
              <a:buChar char="§"/>
            </a:pPr>
            <a:r>
              <a:rPr lang="en-US" sz="1800" dirty="0">
                <a:solidFill>
                  <a:schemeClr val="tx1"/>
                </a:solidFill>
              </a:rPr>
              <a:t>Mexico</a:t>
            </a:r>
          </a:p>
          <a:p>
            <a:pPr indent="-228600">
              <a:lnSpc>
                <a:spcPct val="80000"/>
              </a:lnSpc>
              <a:buFont typeface="Wingdings" pitchFamily="2" charset="2"/>
              <a:buChar char="§"/>
            </a:pPr>
            <a:r>
              <a:rPr lang="en-US" sz="1800" dirty="0">
                <a:solidFill>
                  <a:schemeClr val="tx1"/>
                </a:solidFill>
              </a:rPr>
              <a:t>Nicaragua</a:t>
            </a:r>
          </a:p>
          <a:p>
            <a:pPr indent="-228600">
              <a:lnSpc>
                <a:spcPct val="80000"/>
              </a:lnSpc>
              <a:buFont typeface="Wingdings" pitchFamily="2" charset="2"/>
              <a:buChar char="§"/>
            </a:pPr>
            <a:r>
              <a:rPr lang="en-US" sz="1800" dirty="0">
                <a:solidFill>
                  <a:schemeClr val="tx1"/>
                </a:solidFill>
              </a:rPr>
              <a:t>Panama</a:t>
            </a:r>
          </a:p>
        </p:txBody>
      </p:sp>
      <p:sp>
        <p:nvSpPr>
          <p:cNvPr id="329732" name="Rectangle 4"/>
          <p:cNvSpPr>
            <a:spLocks noChangeArrowheads="1"/>
          </p:cNvSpPr>
          <p:nvPr/>
        </p:nvSpPr>
        <p:spPr bwMode="auto">
          <a:xfrm>
            <a:off x="5791200" y="1210653"/>
            <a:ext cx="3124200" cy="5494947"/>
          </a:xfrm>
          <a:prstGeom prst="rect">
            <a:avLst/>
          </a:prstGeom>
          <a:noFill/>
          <a:ln w="9525">
            <a:noFill/>
            <a:miter lim="800000"/>
            <a:headEnd/>
            <a:tailEnd/>
          </a:ln>
        </p:spPr>
        <p:txBody>
          <a:bodyPr/>
          <a:lstStyle/>
          <a:p>
            <a:pPr marL="342900" indent="-228600" algn="ctr">
              <a:lnSpc>
                <a:spcPct val="80000"/>
              </a:lnSpc>
              <a:spcBef>
                <a:spcPct val="20000"/>
              </a:spcBef>
            </a:pPr>
            <a:r>
              <a:rPr lang="en-US" b="1" dirty="0">
                <a:solidFill>
                  <a:srgbClr val="009900"/>
                </a:solidFill>
                <a:latin typeface="Trebuchet MS" pitchFamily="34" charset="0"/>
              </a:rPr>
              <a:t>Africa</a:t>
            </a:r>
          </a:p>
          <a:p>
            <a:pPr marL="342900" indent="-228600" algn="l">
              <a:lnSpc>
                <a:spcPct val="80000"/>
              </a:lnSpc>
              <a:spcBef>
                <a:spcPct val="20000"/>
              </a:spcBef>
              <a:buFont typeface="Wingdings" pitchFamily="2" charset="2"/>
              <a:buChar char="§"/>
            </a:pPr>
            <a:r>
              <a:rPr lang="en-US" dirty="0">
                <a:latin typeface="Trebuchet MS" pitchFamily="34" charset="0"/>
              </a:rPr>
              <a:t>Cameroon</a:t>
            </a:r>
          </a:p>
          <a:p>
            <a:pPr marL="342900" indent="-228600" algn="l">
              <a:lnSpc>
                <a:spcPct val="80000"/>
              </a:lnSpc>
              <a:spcBef>
                <a:spcPct val="20000"/>
              </a:spcBef>
              <a:buFont typeface="Wingdings" pitchFamily="2" charset="2"/>
              <a:buChar char="§"/>
            </a:pPr>
            <a:r>
              <a:rPr lang="en-US" dirty="0">
                <a:latin typeface="Trebuchet MS" pitchFamily="34" charset="0"/>
              </a:rPr>
              <a:t>Central African Republic  </a:t>
            </a:r>
          </a:p>
          <a:p>
            <a:pPr marL="342900" indent="-228600" algn="l">
              <a:lnSpc>
                <a:spcPct val="80000"/>
              </a:lnSpc>
              <a:spcBef>
                <a:spcPct val="20000"/>
              </a:spcBef>
              <a:buFont typeface="Wingdings" pitchFamily="2" charset="2"/>
              <a:buChar char="§"/>
            </a:pPr>
            <a:r>
              <a:rPr lang="en-US" dirty="0">
                <a:latin typeface="Trebuchet MS" pitchFamily="34" charset="0"/>
              </a:rPr>
              <a:t>Dem. Republic of Congo</a:t>
            </a:r>
          </a:p>
          <a:p>
            <a:pPr marL="342900" indent="-228600" algn="l">
              <a:lnSpc>
                <a:spcPct val="80000"/>
              </a:lnSpc>
              <a:spcBef>
                <a:spcPct val="20000"/>
              </a:spcBef>
              <a:buFont typeface="Wingdings" pitchFamily="2" charset="2"/>
              <a:buChar char="§"/>
            </a:pPr>
            <a:r>
              <a:rPr lang="en-US" dirty="0">
                <a:latin typeface="Trebuchet MS" pitchFamily="34" charset="0"/>
              </a:rPr>
              <a:t>Equatorial Guinea </a:t>
            </a:r>
          </a:p>
          <a:p>
            <a:pPr marL="342900" indent="-228600" algn="l">
              <a:lnSpc>
                <a:spcPct val="80000"/>
              </a:lnSpc>
              <a:spcBef>
                <a:spcPct val="20000"/>
              </a:spcBef>
              <a:buFont typeface="Wingdings" pitchFamily="2" charset="2"/>
              <a:buChar char="§"/>
            </a:pPr>
            <a:r>
              <a:rPr lang="en-US" dirty="0">
                <a:latin typeface="Trebuchet MS" pitchFamily="34" charset="0"/>
              </a:rPr>
              <a:t>Ethiopia</a:t>
            </a:r>
          </a:p>
          <a:p>
            <a:pPr marL="342900" indent="-228600" algn="l">
              <a:lnSpc>
                <a:spcPct val="80000"/>
              </a:lnSpc>
              <a:spcBef>
                <a:spcPct val="20000"/>
              </a:spcBef>
              <a:buFont typeface="Wingdings" pitchFamily="2" charset="2"/>
              <a:buChar char="§"/>
            </a:pPr>
            <a:r>
              <a:rPr lang="en-US" dirty="0">
                <a:latin typeface="Trebuchet MS" pitchFamily="34" charset="0"/>
              </a:rPr>
              <a:t>Gabon</a:t>
            </a:r>
          </a:p>
          <a:p>
            <a:pPr marL="342900" indent="-228600" algn="l">
              <a:lnSpc>
                <a:spcPct val="80000"/>
              </a:lnSpc>
              <a:spcBef>
                <a:spcPct val="20000"/>
              </a:spcBef>
              <a:buFont typeface="Wingdings" pitchFamily="2" charset="2"/>
              <a:buChar char="§"/>
            </a:pPr>
            <a:r>
              <a:rPr lang="en-US" dirty="0">
                <a:latin typeface="Trebuchet MS" pitchFamily="34" charset="0"/>
              </a:rPr>
              <a:t>Ghana</a:t>
            </a:r>
          </a:p>
          <a:p>
            <a:pPr marL="342900" indent="-228600" algn="l">
              <a:lnSpc>
                <a:spcPct val="80000"/>
              </a:lnSpc>
              <a:spcBef>
                <a:spcPct val="20000"/>
              </a:spcBef>
              <a:buFont typeface="Wingdings" pitchFamily="2" charset="2"/>
              <a:buChar char="§"/>
            </a:pPr>
            <a:r>
              <a:rPr lang="en-US" dirty="0">
                <a:latin typeface="Trebuchet MS" pitchFamily="34" charset="0"/>
              </a:rPr>
              <a:t>Kenya</a:t>
            </a:r>
          </a:p>
          <a:p>
            <a:pPr marL="342900" indent="-228600" algn="l">
              <a:lnSpc>
                <a:spcPct val="80000"/>
              </a:lnSpc>
              <a:spcBef>
                <a:spcPct val="20000"/>
              </a:spcBef>
              <a:buFont typeface="Wingdings" pitchFamily="2" charset="2"/>
              <a:buChar char="§"/>
            </a:pPr>
            <a:r>
              <a:rPr lang="en-US" dirty="0">
                <a:latin typeface="Trebuchet MS" pitchFamily="34" charset="0"/>
              </a:rPr>
              <a:t>Liberia</a:t>
            </a:r>
          </a:p>
          <a:p>
            <a:pPr marL="342900" indent="-228600" algn="l">
              <a:lnSpc>
                <a:spcPct val="80000"/>
              </a:lnSpc>
              <a:spcBef>
                <a:spcPct val="20000"/>
              </a:spcBef>
              <a:buFont typeface="Wingdings" pitchFamily="2" charset="2"/>
              <a:buChar char="§"/>
            </a:pPr>
            <a:r>
              <a:rPr lang="en-US" dirty="0">
                <a:latin typeface="Trebuchet MS" pitchFamily="34" charset="0"/>
              </a:rPr>
              <a:t>Madagascar</a:t>
            </a:r>
          </a:p>
          <a:p>
            <a:pPr marL="342900" indent="-228600" algn="l">
              <a:lnSpc>
                <a:spcPct val="80000"/>
              </a:lnSpc>
              <a:spcBef>
                <a:spcPct val="20000"/>
              </a:spcBef>
              <a:buFont typeface="Wingdings" pitchFamily="2" charset="2"/>
              <a:buChar char="§"/>
            </a:pPr>
            <a:r>
              <a:rPr lang="en-US" dirty="0">
                <a:latin typeface="Trebuchet MS" pitchFamily="34" charset="0"/>
              </a:rPr>
              <a:t>Mozambique </a:t>
            </a:r>
          </a:p>
          <a:p>
            <a:pPr marL="342900" indent="-228600" algn="l">
              <a:lnSpc>
                <a:spcPct val="80000"/>
              </a:lnSpc>
              <a:spcBef>
                <a:spcPct val="20000"/>
              </a:spcBef>
              <a:buFont typeface="Wingdings" pitchFamily="2" charset="2"/>
              <a:buChar char="§"/>
            </a:pPr>
            <a:r>
              <a:rPr lang="en-US" dirty="0">
                <a:latin typeface="Trebuchet MS" pitchFamily="34" charset="0"/>
              </a:rPr>
              <a:t>Republic of Congo</a:t>
            </a:r>
          </a:p>
          <a:p>
            <a:pPr marL="342900" indent="-228600" algn="l">
              <a:lnSpc>
                <a:spcPct val="80000"/>
              </a:lnSpc>
              <a:spcBef>
                <a:spcPct val="20000"/>
              </a:spcBef>
              <a:buFont typeface="Wingdings" pitchFamily="2" charset="2"/>
              <a:buChar char="§"/>
            </a:pPr>
            <a:r>
              <a:rPr lang="en-US" dirty="0">
                <a:latin typeface="Trebuchet MS" pitchFamily="34" charset="0"/>
              </a:rPr>
              <a:t>Tanzania </a:t>
            </a:r>
          </a:p>
          <a:p>
            <a:pPr marL="342900" indent="-228600" algn="l">
              <a:lnSpc>
                <a:spcPct val="80000"/>
              </a:lnSpc>
              <a:spcBef>
                <a:spcPct val="20000"/>
              </a:spcBef>
              <a:buFont typeface="Wingdings" pitchFamily="2" charset="2"/>
              <a:buChar char="§"/>
            </a:pPr>
            <a:r>
              <a:rPr lang="en-US" dirty="0">
                <a:latin typeface="Trebuchet MS" pitchFamily="34" charset="0"/>
              </a:rPr>
              <a:t>Uganda</a:t>
            </a:r>
          </a:p>
          <a:p>
            <a:pPr marL="342900" indent="-228600" algn="l">
              <a:lnSpc>
                <a:spcPct val="80000"/>
              </a:lnSpc>
              <a:spcBef>
                <a:spcPct val="20000"/>
              </a:spcBef>
            </a:pPr>
            <a:endParaRPr lang="en-US" dirty="0">
              <a:latin typeface="Trebuchet MS" pitchFamily="34" charset="0"/>
            </a:endParaRPr>
          </a:p>
        </p:txBody>
      </p:sp>
      <p:sp>
        <p:nvSpPr>
          <p:cNvPr id="329733" name="Text Box 5"/>
          <p:cNvSpPr txBox="1">
            <a:spLocks noChangeArrowheads="1"/>
          </p:cNvSpPr>
          <p:nvPr/>
        </p:nvSpPr>
        <p:spPr bwMode="auto">
          <a:xfrm>
            <a:off x="2743200" y="1173301"/>
            <a:ext cx="2895600" cy="3416320"/>
          </a:xfrm>
          <a:prstGeom prst="rect">
            <a:avLst/>
          </a:prstGeom>
          <a:noFill/>
          <a:ln w="9525">
            <a:noFill/>
            <a:miter lim="800000"/>
            <a:headEnd/>
            <a:tailEnd/>
          </a:ln>
          <a:effectLst/>
        </p:spPr>
        <p:txBody>
          <a:bodyPr wrap="square">
            <a:spAutoFit/>
          </a:bodyPr>
          <a:lstStyle/>
          <a:p>
            <a:pPr marL="236538" indent="-236538" algn="ctr"/>
            <a:r>
              <a:rPr lang="en-US" b="1" dirty="0">
                <a:solidFill>
                  <a:srgbClr val="009900"/>
                </a:solidFill>
                <a:latin typeface="Trebuchet MS" pitchFamily="34" charset="0"/>
              </a:rPr>
              <a:t>Southeast Asia &amp; Pacific</a:t>
            </a:r>
          </a:p>
          <a:p>
            <a:pPr marL="236538" indent="-236538" algn="l">
              <a:buFont typeface="Wingdings" pitchFamily="2" charset="2"/>
              <a:buChar char="§"/>
            </a:pPr>
            <a:r>
              <a:rPr lang="en-US" dirty="0">
                <a:latin typeface="Trebuchet MS" pitchFamily="34" charset="0"/>
              </a:rPr>
              <a:t>Cambodia  </a:t>
            </a:r>
          </a:p>
          <a:p>
            <a:pPr marL="236538" indent="-236538" algn="l">
              <a:buFont typeface="Wingdings" pitchFamily="2" charset="2"/>
              <a:buChar char="§"/>
            </a:pPr>
            <a:r>
              <a:rPr lang="en-US" dirty="0">
                <a:latin typeface="Trebuchet MS" pitchFamily="34" charset="0"/>
              </a:rPr>
              <a:t>Indonesia</a:t>
            </a:r>
          </a:p>
          <a:p>
            <a:pPr marL="236538" indent="-236538" algn="l">
              <a:buFont typeface="Wingdings" pitchFamily="2" charset="2"/>
              <a:buChar char="§"/>
            </a:pPr>
            <a:r>
              <a:rPr lang="en-US" dirty="0">
                <a:latin typeface="Trebuchet MS" pitchFamily="34" charset="0"/>
              </a:rPr>
              <a:t>Lao PDR</a:t>
            </a:r>
          </a:p>
          <a:p>
            <a:pPr marL="236538" indent="-236538" algn="l">
              <a:buFont typeface="Wingdings" pitchFamily="2" charset="2"/>
              <a:buChar char="§"/>
            </a:pPr>
            <a:r>
              <a:rPr lang="en-US" dirty="0">
                <a:latin typeface="Trebuchet MS" pitchFamily="34" charset="0"/>
              </a:rPr>
              <a:t>Papua New Guinea</a:t>
            </a:r>
          </a:p>
          <a:p>
            <a:pPr marL="236538" indent="-236538" algn="l">
              <a:buFont typeface="Wingdings" pitchFamily="2" charset="2"/>
              <a:buChar char="§"/>
            </a:pPr>
            <a:r>
              <a:rPr lang="en-US" dirty="0">
                <a:latin typeface="Trebuchet MS" pitchFamily="34" charset="0"/>
              </a:rPr>
              <a:t>Thailand </a:t>
            </a:r>
          </a:p>
          <a:p>
            <a:pPr marL="236538" indent="-236538" algn="l">
              <a:buFont typeface="Wingdings" pitchFamily="2" charset="2"/>
              <a:buChar char="§"/>
            </a:pPr>
            <a:r>
              <a:rPr lang="en-US" dirty="0">
                <a:latin typeface="Trebuchet MS" pitchFamily="34" charset="0"/>
              </a:rPr>
              <a:t>Vanuatu</a:t>
            </a:r>
          </a:p>
          <a:p>
            <a:pPr marL="236538" indent="-236538" algn="l">
              <a:buFont typeface="Wingdings" pitchFamily="2" charset="2"/>
              <a:buChar char="§"/>
            </a:pPr>
            <a:r>
              <a:rPr lang="en-US" dirty="0">
                <a:latin typeface="Trebuchet MS" pitchFamily="34" charset="0"/>
              </a:rPr>
              <a:t>Vietnam</a:t>
            </a:r>
          </a:p>
          <a:p>
            <a:pPr marL="236538" indent="-236538" algn="l">
              <a:buFont typeface="Wingdings" pitchFamily="2" charset="2"/>
              <a:buNone/>
            </a:pPr>
            <a:endParaRPr lang="en-US" dirty="0">
              <a:latin typeface="Trebuchet MS" pitchFamily="34" charset="0"/>
            </a:endParaRPr>
          </a:p>
          <a:p>
            <a:pPr marL="236538" indent="-236538" algn="ctr">
              <a:buFont typeface="Wingdings" pitchFamily="2" charset="2"/>
              <a:buNone/>
            </a:pPr>
            <a:endParaRPr lang="en-US" b="1" dirty="0" smtClean="0">
              <a:solidFill>
                <a:srgbClr val="009900"/>
              </a:solidFill>
              <a:latin typeface="Trebuchet MS" pitchFamily="34" charset="0"/>
            </a:endParaRPr>
          </a:p>
          <a:p>
            <a:pPr marL="236538" indent="-236538" algn="ctr">
              <a:buFont typeface="Wingdings" pitchFamily="2" charset="2"/>
              <a:buNone/>
            </a:pPr>
            <a:r>
              <a:rPr lang="en-US" b="1" dirty="0" smtClean="0">
                <a:solidFill>
                  <a:srgbClr val="009900"/>
                </a:solidFill>
                <a:latin typeface="Trebuchet MS" pitchFamily="34" charset="0"/>
              </a:rPr>
              <a:t>South </a:t>
            </a:r>
            <a:r>
              <a:rPr lang="en-US" b="1" dirty="0">
                <a:solidFill>
                  <a:srgbClr val="009900"/>
                </a:solidFill>
                <a:latin typeface="Trebuchet MS" pitchFamily="34" charset="0"/>
              </a:rPr>
              <a:t>Asia</a:t>
            </a:r>
            <a:endParaRPr lang="en-US" b="1" dirty="0">
              <a:latin typeface="Trebuchet MS" pitchFamily="34" charset="0"/>
            </a:endParaRPr>
          </a:p>
          <a:p>
            <a:pPr marL="236538" indent="-236538" algn="l">
              <a:buFont typeface="Wingdings" pitchFamily="2" charset="2"/>
              <a:buChar char="§"/>
            </a:pPr>
            <a:r>
              <a:rPr lang="en-US" dirty="0">
                <a:latin typeface="Trebuchet MS" pitchFamily="34" charset="0"/>
              </a:rPr>
              <a:t>Nepal</a:t>
            </a:r>
          </a:p>
        </p:txBody>
      </p:sp>
      <p:sp>
        <p:nvSpPr>
          <p:cNvPr id="329734" name="Text Box 6"/>
          <p:cNvSpPr txBox="1">
            <a:spLocks noChangeArrowheads="1"/>
          </p:cNvSpPr>
          <p:nvPr/>
        </p:nvSpPr>
        <p:spPr bwMode="auto">
          <a:xfrm>
            <a:off x="0" y="279327"/>
            <a:ext cx="9144000" cy="553998"/>
          </a:xfrm>
          <a:prstGeom prst="rect">
            <a:avLst/>
          </a:prstGeom>
          <a:noFill/>
          <a:ln w="9525">
            <a:noFill/>
            <a:miter lim="800000"/>
            <a:headEnd/>
            <a:tailEnd/>
          </a:ln>
          <a:effectLst/>
        </p:spPr>
        <p:txBody>
          <a:bodyPr wrap="square">
            <a:spAutoFit/>
          </a:bodyPr>
          <a:lstStyle/>
          <a:p>
            <a:pPr algn="ctr">
              <a:spcBef>
                <a:spcPct val="50000"/>
              </a:spcBef>
            </a:pPr>
            <a:r>
              <a:rPr lang="en-US" sz="3000" dirty="0">
                <a:solidFill>
                  <a:schemeClr val="bg1"/>
                </a:solidFill>
                <a:latin typeface="Trebuchet MS" pitchFamily="34" charset="0"/>
              </a:rPr>
              <a:t>Countries Participating in </a:t>
            </a:r>
            <a:r>
              <a:rPr lang="en-US" sz="3000" dirty="0" smtClean="0">
                <a:solidFill>
                  <a:schemeClr val="bg1"/>
                </a:solidFill>
                <a:latin typeface="Trebuchet MS" pitchFamily="34" charset="0"/>
              </a:rPr>
              <a:t>FCPF</a:t>
            </a:r>
            <a:endParaRPr lang="en-US" sz="3000" dirty="0">
              <a:solidFill>
                <a:schemeClr val="bg1"/>
              </a:solidFill>
              <a:latin typeface="Trebuchet MS"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685800" y="228600"/>
            <a:ext cx="7772400" cy="1066800"/>
          </a:xfrm>
        </p:spPr>
        <p:txBody>
          <a:bodyPr>
            <a:noAutofit/>
          </a:bodyPr>
          <a:lstStyle/>
          <a:p>
            <a:pPr eaLnBrk="1" hangingPunct="1"/>
            <a:r>
              <a:rPr lang="en-US" sz="2600" smtClean="0">
                <a:solidFill>
                  <a:srgbClr val="FFFF00"/>
                </a:solidFill>
                <a:latin typeface="Trebuchet MS" pitchFamily="34" charset="0"/>
              </a:rPr>
              <a:t>The 3 Phases of FCPF Operations</a:t>
            </a:r>
            <a:r>
              <a:rPr lang="en-US" sz="2600" smtClean="0">
                <a:solidFill>
                  <a:schemeClr val="bg1"/>
                </a:solidFill>
                <a:latin typeface="Trebuchet MS" pitchFamily="34" charset="0"/>
              </a:rPr>
              <a:t/>
            </a:r>
            <a:br>
              <a:rPr lang="en-US" sz="2600" smtClean="0">
                <a:solidFill>
                  <a:schemeClr val="bg1"/>
                </a:solidFill>
                <a:latin typeface="Trebuchet MS" pitchFamily="34" charset="0"/>
              </a:rPr>
            </a:br>
            <a:r>
              <a:rPr lang="en-US" sz="2600" smtClean="0">
                <a:solidFill>
                  <a:srgbClr val="66FF33"/>
                </a:solidFill>
                <a:latin typeface="Trebuchet MS" pitchFamily="34" charset="0"/>
              </a:rPr>
              <a:t>Main Documents and Milestones</a:t>
            </a:r>
            <a:r>
              <a:rPr lang="en-US" sz="2600" smtClean="0">
                <a:solidFill>
                  <a:schemeClr val="bg1"/>
                </a:solidFill>
                <a:latin typeface="Trebuchet MS" pitchFamily="34" charset="0"/>
              </a:rPr>
              <a:t/>
            </a:r>
            <a:br>
              <a:rPr lang="en-US" sz="2600" smtClean="0">
                <a:solidFill>
                  <a:schemeClr val="bg1"/>
                </a:solidFill>
                <a:latin typeface="Trebuchet MS" pitchFamily="34" charset="0"/>
              </a:rPr>
            </a:br>
            <a:r>
              <a:rPr lang="en-US" sz="2600" smtClean="0">
                <a:solidFill>
                  <a:srgbClr val="FF0000"/>
                </a:solidFill>
                <a:latin typeface="Trebuchet MS" pitchFamily="34" charset="0"/>
              </a:rPr>
              <a:t>Legal Agreements and Financial Commitments</a:t>
            </a:r>
            <a:endParaRPr lang="en-US" sz="2600" noProof="1" smtClean="0">
              <a:solidFill>
                <a:srgbClr val="FF0000"/>
              </a:solidFill>
              <a:latin typeface="Trebuchet MS" pitchFamily="34" charset="0"/>
            </a:endParaRPr>
          </a:p>
        </p:txBody>
      </p:sp>
      <p:sp>
        <p:nvSpPr>
          <p:cNvPr id="2053" name="Line 5"/>
          <p:cNvSpPr>
            <a:spLocks noChangeShapeType="1"/>
          </p:cNvSpPr>
          <p:nvPr/>
        </p:nvSpPr>
        <p:spPr bwMode="auto">
          <a:xfrm>
            <a:off x="457200" y="4343400"/>
            <a:ext cx="8534400" cy="0"/>
          </a:xfrm>
          <a:prstGeom prst="line">
            <a:avLst/>
          </a:prstGeom>
          <a:noFill/>
          <a:ln w="38100">
            <a:solidFill>
              <a:schemeClr val="bg1"/>
            </a:solidFill>
            <a:round/>
            <a:headEnd/>
            <a:tailEnd type="triangle" w="med" len="med"/>
          </a:ln>
        </p:spPr>
        <p:txBody>
          <a:bodyPr/>
          <a:lstStyle/>
          <a:p>
            <a:endParaRPr lang="en-US"/>
          </a:p>
        </p:txBody>
      </p:sp>
      <p:sp>
        <p:nvSpPr>
          <p:cNvPr id="2058" name="Text Box 10"/>
          <p:cNvSpPr txBox="1">
            <a:spLocks noChangeArrowheads="1"/>
          </p:cNvSpPr>
          <p:nvPr/>
        </p:nvSpPr>
        <p:spPr bwMode="auto">
          <a:xfrm>
            <a:off x="1371600" y="3283803"/>
            <a:ext cx="1600200" cy="830997"/>
          </a:xfrm>
          <a:prstGeom prst="rect">
            <a:avLst/>
          </a:prstGeom>
          <a:noFill/>
          <a:ln w="9525">
            <a:noFill/>
            <a:miter lim="800000"/>
            <a:headEnd/>
            <a:tailEnd/>
          </a:ln>
        </p:spPr>
        <p:txBody>
          <a:bodyPr wrap="square">
            <a:spAutoFit/>
          </a:bodyPr>
          <a:lstStyle/>
          <a:p>
            <a:pPr algn="ctr">
              <a:spcBef>
                <a:spcPct val="50000"/>
              </a:spcBef>
            </a:pPr>
            <a:r>
              <a:rPr lang="en-US" sz="1600" dirty="0" smtClean="0">
                <a:solidFill>
                  <a:srgbClr val="FFFF00"/>
                </a:solidFill>
                <a:latin typeface="Trebuchet MS" pitchFamily="34" charset="0"/>
              </a:rPr>
              <a:t>-1-</a:t>
            </a:r>
            <a:endParaRPr lang="en-US" sz="1600" dirty="0">
              <a:solidFill>
                <a:srgbClr val="FFFF00"/>
              </a:solidFill>
              <a:latin typeface="Trebuchet MS" pitchFamily="34" charset="0"/>
            </a:endParaRPr>
          </a:p>
          <a:p>
            <a:pPr algn="ctr"/>
            <a:r>
              <a:rPr lang="en-US" sz="1600" dirty="0" smtClean="0">
                <a:solidFill>
                  <a:srgbClr val="FFFF00"/>
                </a:solidFill>
                <a:latin typeface="Trebuchet MS" pitchFamily="34" charset="0"/>
              </a:rPr>
              <a:t>Proposal Formulation </a:t>
            </a:r>
            <a:endParaRPr lang="en-US" sz="1600" noProof="1">
              <a:solidFill>
                <a:srgbClr val="FFFF00"/>
              </a:solidFill>
              <a:latin typeface="Trebuchet MS" pitchFamily="34" charset="0"/>
            </a:endParaRPr>
          </a:p>
        </p:txBody>
      </p:sp>
      <p:sp>
        <p:nvSpPr>
          <p:cNvPr id="2059" name="Text Box 11"/>
          <p:cNvSpPr txBox="1">
            <a:spLocks noChangeArrowheads="1"/>
          </p:cNvSpPr>
          <p:nvPr/>
        </p:nvSpPr>
        <p:spPr bwMode="auto">
          <a:xfrm>
            <a:off x="4267200" y="3360003"/>
            <a:ext cx="1524000" cy="830997"/>
          </a:xfrm>
          <a:prstGeom prst="rect">
            <a:avLst/>
          </a:prstGeom>
          <a:noFill/>
          <a:ln w="9525">
            <a:noFill/>
            <a:miter lim="800000"/>
            <a:headEnd/>
            <a:tailEnd/>
          </a:ln>
        </p:spPr>
        <p:txBody>
          <a:bodyPr>
            <a:spAutoFit/>
          </a:bodyPr>
          <a:lstStyle/>
          <a:p>
            <a:pPr algn="ctr">
              <a:spcBef>
                <a:spcPct val="50000"/>
              </a:spcBef>
            </a:pPr>
            <a:r>
              <a:rPr lang="en-US" sz="1600" dirty="0" smtClean="0">
                <a:solidFill>
                  <a:srgbClr val="FFFF00"/>
                </a:solidFill>
                <a:latin typeface="Trebuchet MS" pitchFamily="34" charset="0"/>
              </a:rPr>
              <a:t>-2-</a:t>
            </a:r>
            <a:endParaRPr lang="en-US" sz="1600" dirty="0">
              <a:solidFill>
                <a:srgbClr val="FFFF00"/>
              </a:solidFill>
              <a:latin typeface="Trebuchet MS" pitchFamily="34" charset="0"/>
            </a:endParaRPr>
          </a:p>
          <a:p>
            <a:pPr algn="ctr"/>
            <a:r>
              <a:rPr lang="en-US" sz="1600" dirty="0">
                <a:solidFill>
                  <a:srgbClr val="FFFF00"/>
                </a:solidFill>
                <a:latin typeface="Trebuchet MS" pitchFamily="34" charset="0"/>
              </a:rPr>
              <a:t>Preparing for Readiness</a:t>
            </a:r>
            <a:endParaRPr lang="en-US" sz="1600" noProof="1">
              <a:solidFill>
                <a:srgbClr val="FFFF00"/>
              </a:solidFill>
              <a:latin typeface="Trebuchet MS" pitchFamily="34" charset="0"/>
            </a:endParaRPr>
          </a:p>
        </p:txBody>
      </p:sp>
      <p:sp>
        <p:nvSpPr>
          <p:cNvPr id="2060" name="Text Box 12"/>
          <p:cNvSpPr txBox="1">
            <a:spLocks noChangeArrowheads="1"/>
          </p:cNvSpPr>
          <p:nvPr/>
        </p:nvSpPr>
        <p:spPr bwMode="auto">
          <a:xfrm>
            <a:off x="7010400" y="3360003"/>
            <a:ext cx="2133600" cy="830997"/>
          </a:xfrm>
          <a:prstGeom prst="rect">
            <a:avLst/>
          </a:prstGeom>
          <a:noFill/>
          <a:ln w="9525">
            <a:noFill/>
            <a:miter lim="800000"/>
            <a:headEnd/>
            <a:tailEnd/>
          </a:ln>
        </p:spPr>
        <p:txBody>
          <a:bodyPr wrap="square">
            <a:spAutoFit/>
          </a:bodyPr>
          <a:lstStyle/>
          <a:p>
            <a:pPr algn="ctr">
              <a:spcBef>
                <a:spcPct val="50000"/>
              </a:spcBef>
            </a:pPr>
            <a:r>
              <a:rPr lang="en-US" sz="1600" dirty="0" smtClean="0">
                <a:solidFill>
                  <a:srgbClr val="FFFF00"/>
                </a:solidFill>
                <a:latin typeface="Trebuchet MS" pitchFamily="34" charset="0"/>
              </a:rPr>
              <a:t>-3-</a:t>
            </a:r>
            <a:endParaRPr lang="en-US" sz="1600" dirty="0">
              <a:solidFill>
                <a:srgbClr val="FFFF00"/>
              </a:solidFill>
              <a:latin typeface="Trebuchet MS" pitchFamily="34" charset="0"/>
            </a:endParaRPr>
          </a:p>
          <a:p>
            <a:pPr algn="ctr"/>
            <a:r>
              <a:rPr lang="en-US" sz="1600" dirty="0">
                <a:solidFill>
                  <a:srgbClr val="FFFF00"/>
                </a:solidFill>
                <a:latin typeface="Trebuchet MS" pitchFamily="34" charset="0"/>
              </a:rPr>
              <a:t>Emission Reductions </a:t>
            </a:r>
            <a:r>
              <a:rPr lang="en-US" sz="1600" dirty="0" smtClean="0">
                <a:solidFill>
                  <a:srgbClr val="FFFF00"/>
                </a:solidFill>
                <a:latin typeface="Trebuchet MS" pitchFamily="34" charset="0"/>
              </a:rPr>
              <a:t>Program</a:t>
            </a:r>
            <a:endParaRPr lang="en-US" sz="1600" noProof="1">
              <a:solidFill>
                <a:srgbClr val="FFFF00"/>
              </a:solidFill>
              <a:latin typeface="Trebuchet MS" pitchFamily="34" charset="0"/>
            </a:endParaRPr>
          </a:p>
        </p:txBody>
      </p:sp>
      <p:sp>
        <p:nvSpPr>
          <p:cNvPr id="2061" name="Text Box 13"/>
          <p:cNvSpPr txBox="1">
            <a:spLocks noChangeArrowheads="1"/>
          </p:cNvSpPr>
          <p:nvPr/>
        </p:nvSpPr>
        <p:spPr bwMode="auto">
          <a:xfrm>
            <a:off x="381000" y="4756150"/>
            <a:ext cx="1143000" cy="730250"/>
          </a:xfrm>
          <a:prstGeom prst="rect">
            <a:avLst/>
          </a:prstGeom>
          <a:noFill/>
          <a:ln w="9525">
            <a:noFill/>
            <a:miter lim="800000"/>
            <a:headEnd/>
            <a:tailEnd/>
          </a:ln>
        </p:spPr>
        <p:txBody>
          <a:bodyPr>
            <a:spAutoFit/>
          </a:bodyPr>
          <a:lstStyle/>
          <a:p>
            <a:pPr algn="ctr"/>
            <a:r>
              <a:rPr lang="en-US" sz="1400" i="1" dirty="0">
                <a:solidFill>
                  <a:srgbClr val="66FF33"/>
                </a:solidFill>
              </a:rPr>
              <a:t>R-PIN </a:t>
            </a:r>
          </a:p>
          <a:p>
            <a:pPr algn="ctr"/>
            <a:r>
              <a:rPr lang="en-US" sz="1400" i="1" dirty="0">
                <a:solidFill>
                  <a:srgbClr val="66FF33"/>
                </a:solidFill>
                <a:sym typeface="Wingdings" pitchFamily="2" charset="2"/>
              </a:rPr>
              <a:t> </a:t>
            </a:r>
            <a:r>
              <a:rPr lang="en-US" sz="1400" i="1" dirty="0">
                <a:solidFill>
                  <a:srgbClr val="66FF33"/>
                </a:solidFill>
              </a:rPr>
              <a:t>Country selection</a:t>
            </a:r>
            <a:endParaRPr lang="en-US" sz="1400" i="1" noProof="1">
              <a:solidFill>
                <a:srgbClr val="66FF33"/>
              </a:solidFill>
            </a:endParaRPr>
          </a:p>
        </p:txBody>
      </p:sp>
      <p:sp>
        <p:nvSpPr>
          <p:cNvPr id="2062" name="Text Box 14"/>
          <p:cNvSpPr txBox="1">
            <a:spLocks noChangeArrowheads="1"/>
          </p:cNvSpPr>
          <p:nvPr/>
        </p:nvSpPr>
        <p:spPr bwMode="auto">
          <a:xfrm>
            <a:off x="2209800" y="4724400"/>
            <a:ext cx="2286000" cy="1323439"/>
          </a:xfrm>
          <a:prstGeom prst="rect">
            <a:avLst/>
          </a:prstGeom>
          <a:noFill/>
          <a:ln w="9525">
            <a:noFill/>
            <a:miter lim="800000"/>
            <a:headEnd/>
            <a:tailEnd/>
          </a:ln>
        </p:spPr>
        <p:txBody>
          <a:bodyPr wrap="square">
            <a:spAutoFit/>
          </a:bodyPr>
          <a:lstStyle/>
          <a:p>
            <a:pPr algn="ctr"/>
            <a:r>
              <a:rPr lang="en-US" sz="1600" i="1" dirty="0" smtClean="0">
                <a:solidFill>
                  <a:srgbClr val="66FF33"/>
                </a:solidFill>
                <a:latin typeface="Trebuchet MS" pitchFamily="34" charset="0"/>
              </a:rPr>
              <a:t>R-PFP </a:t>
            </a:r>
            <a:endParaRPr lang="en-US" sz="1600" i="1" dirty="0">
              <a:solidFill>
                <a:srgbClr val="66FF33"/>
              </a:solidFill>
              <a:latin typeface="Trebuchet MS" pitchFamily="34" charset="0"/>
            </a:endParaRPr>
          </a:p>
          <a:p>
            <a:pPr algn="ctr"/>
            <a:r>
              <a:rPr lang="en-US" sz="1600" i="1" dirty="0">
                <a:solidFill>
                  <a:srgbClr val="66FF33"/>
                </a:solidFill>
                <a:latin typeface="Trebuchet MS" pitchFamily="34" charset="0"/>
                <a:sym typeface="Wingdings" pitchFamily="2" charset="2"/>
              </a:rPr>
              <a:t> </a:t>
            </a:r>
            <a:r>
              <a:rPr lang="en-US" sz="1600" i="1" dirty="0" smtClean="0">
                <a:solidFill>
                  <a:srgbClr val="66FF33"/>
                </a:solidFill>
                <a:latin typeface="Trebuchet MS" pitchFamily="34" charset="0"/>
              </a:rPr>
              <a:t>R-PFP </a:t>
            </a:r>
            <a:r>
              <a:rPr lang="en-US" sz="1600" i="1" dirty="0">
                <a:solidFill>
                  <a:srgbClr val="66FF33"/>
                </a:solidFill>
                <a:latin typeface="Trebuchet MS" pitchFamily="34" charset="0"/>
              </a:rPr>
              <a:t>assessment  &amp; authorization to allocate Readiness Grant </a:t>
            </a:r>
            <a:endParaRPr lang="en-US" sz="1600" i="1" noProof="1">
              <a:solidFill>
                <a:srgbClr val="66FF33"/>
              </a:solidFill>
              <a:latin typeface="Trebuchet MS" pitchFamily="34" charset="0"/>
            </a:endParaRPr>
          </a:p>
        </p:txBody>
      </p:sp>
      <p:sp>
        <p:nvSpPr>
          <p:cNvPr id="2063" name="Line 15"/>
          <p:cNvSpPr>
            <a:spLocks noChangeShapeType="1"/>
          </p:cNvSpPr>
          <p:nvPr/>
        </p:nvSpPr>
        <p:spPr bwMode="auto">
          <a:xfrm>
            <a:off x="914400" y="4191000"/>
            <a:ext cx="0" cy="457200"/>
          </a:xfrm>
          <a:prstGeom prst="line">
            <a:avLst/>
          </a:prstGeom>
          <a:noFill/>
          <a:ln w="9525">
            <a:solidFill>
              <a:srgbClr val="66FF33"/>
            </a:solidFill>
            <a:prstDash val="dash"/>
            <a:round/>
            <a:headEnd/>
            <a:tailEnd type="triangle" w="med" len="med"/>
          </a:ln>
        </p:spPr>
        <p:txBody>
          <a:bodyPr/>
          <a:lstStyle/>
          <a:p>
            <a:endParaRPr lang="en-US"/>
          </a:p>
        </p:txBody>
      </p:sp>
      <p:sp>
        <p:nvSpPr>
          <p:cNvPr id="2064" name="Line 16"/>
          <p:cNvSpPr>
            <a:spLocks noChangeShapeType="1"/>
          </p:cNvSpPr>
          <p:nvPr/>
        </p:nvSpPr>
        <p:spPr bwMode="auto">
          <a:xfrm>
            <a:off x="3352800" y="4191000"/>
            <a:ext cx="0" cy="457200"/>
          </a:xfrm>
          <a:prstGeom prst="line">
            <a:avLst/>
          </a:prstGeom>
          <a:noFill/>
          <a:ln w="9525">
            <a:solidFill>
              <a:srgbClr val="66FF33"/>
            </a:solidFill>
            <a:round/>
            <a:headEnd/>
            <a:tailEnd type="triangle" w="med" len="med"/>
          </a:ln>
        </p:spPr>
        <p:txBody>
          <a:bodyPr/>
          <a:lstStyle/>
          <a:p>
            <a:endParaRPr lang="en-US"/>
          </a:p>
        </p:txBody>
      </p:sp>
      <p:sp>
        <p:nvSpPr>
          <p:cNvPr id="2065" name="Line 17"/>
          <p:cNvSpPr>
            <a:spLocks noChangeShapeType="1"/>
          </p:cNvSpPr>
          <p:nvPr/>
        </p:nvSpPr>
        <p:spPr bwMode="auto">
          <a:xfrm>
            <a:off x="6705600" y="4191000"/>
            <a:ext cx="0" cy="457200"/>
          </a:xfrm>
          <a:prstGeom prst="line">
            <a:avLst/>
          </a:prstGeom>
          <a:noFill/>
          <a:ln w="9525">
            <a:solidFill>
              <a:srgbClr val="66FF33"/>
            </a:solidFill>
            <a:round/>
            <a:headEnd/>
            <a:tailEnd type="triangle" w="med" len="med"/>
          </a:ln>
        </p:spPr>
        <p:txBody>
          <a:bodyPr/>
          <a:lstStyle/>
          <a:p>
            <a:endParaRPr lang="en-US"/>
          </a:p>
        </p:txBody>
      </p:sp>
      <p:sp>
        <p:nvSpPr>
          <p:cNvPr id="2066" name="Line 18"/>
          <p:cNvSpPr>
            <a:spLocks noChangeShapeType="1"/>
          </p:cNvSpPr>
          <p:nvPr/>
        </p:nvSpPr>
        <p:spPr bwMode="auto">
          <a:xfrm flipV="1">
            <a:off x="1295400" y="3200400"/>
            <a:ext cx="0" cy="1143000"/>
          </a:xfrm>
          <a:prstGeom prst="line">
            <a:avLst/>
          </a:prstGeom>
          <a:noFill/>
          <a:ln w="9525">
            <a:solidFill>
              <a:srgbClr val="FF0000"/>
            </a:solidFill>
            <a:prstDash val="dash"/>
            <a:round/>
            <a:headEnd/>
            <a:tailEnd type="triangle" w="med" len="med"/>
          </a:ln>
        </p:spPr>
        <p:txBody>
          <a:bodyPr/>
          <a:lstStyle/>
          <a:p>
            <a:endParaRPr lang="en-US"/>
          </a:p>
        </p:txBody>
      </p:sp>
      <p:sp>
        <p:nvSpPr>
          <p:cNvPr id="2067" name="Line 19"/>
          <p:cNvSpPr>
            <a:spLocks noChangeShapeType="1"/>
          </p:cNvSpPr>
          <p:nvPr/>
        </p:nvSpPr>
        <p:spPr bwMode="auto">
          <a:xfrm flipV="1">
            <a:off x="4038600" y="3200400"/>
            <a:ext cx="0" cy="1143000"/>
          </a:xfrm>
          <a:prstGeom prst="line">
            <a:avLst/>
          </a:prstGeom>
          <a:noFill/>
          <a:ln w="9525">
            <a:solidFill>
              <a:srgbClr val="FF0000"/>
            </a:solidFill>
            <a:prstDash val="dash"/>
            <a:round/>
            <a:headEnd/>
            <a:tailEnd type="triangle" w="med" len="med"/>
          </a:ln>
        </p:spPr>
        <p:txBody>
          <a:bodyPr/>
          <a:lstStyle/>
          <a:p>
            <a:endParaRPr lang="en-US"/>
          </a:p>
        </p:txBody>
      </p:sp>
      <p:sp>
        <p:nvSpPr>
          <p:cNvPr id="2068" name="Text Box 20"/>
          <p:cNvSpPr txBox="1">
            <a:spLocks noChangeArrowheads="1"/>
          </p:cNvSpPr>
          <p:nvPr/>
        </p:nvSpPr>
        <p:spPr bwMode="auto">
          <a:xfrm>
            <a:off x="533400" y="1676400"/>
            <a:ext cx="1600200" cy="1569660"/>
          </a:xfrm>
          <a:prstGeom prst="rect">
            <a:avLst/>
          </a:prstGeom>
          <a:noFill/>
          <a:ln w="9525">
            <a:noFill/>
            <a:miter lim="800000"/>
            <a:headEnd/>
            <a:tailEnd/>
          </a:ln>
        </p:spPr>
        <p:txBody>
          <a:bodyPr>
            <a:spAutoFit/>
          </a:bodyPr>
          <a:lstStyle/>
          <a:p>
            <a:pPr algn="ctr"/>
            <a:r>
              <a:rPr lang="en-US" sz="1600" i="1" dirty="0">
                <a:solidFill>
                  <a:srgbClr val="FF0000"/>
                </a:solidFill>
                <a:latin typeface="Trebuchet MS" pitchFamily="34" charset="0"/>
              </a:rPr>
              <a:t>OPTIONAL: </a:t>
            </a:r>
          </a:p>
          <a:p>
            <a:pPr algn="ctr"/>
            <a:r>
              <a:rPr lang="en-US" sz="1600" i="1" dirty="0">
                <a:solidFill>
                  <a:srgbClr val="FF0000"/>
                </a:solidFill>
                <a:latin typeface="Trebuchet MS" pitchFamily="34" charset="0"/>
              </a:rPr>
              <a:t>$0.2 m</a:t>
            </a:r>
          </a:p>
          <a:p>
            <a:pPr algn="ctr"/>
            <a:r>
              <a:rPr lang="en-US" sz="1600" i="1" dirty="0">
                <a:solidFill>
                  <a:srgbClr val="FF0000"/>
                </a:solidFill>
                <a:latin typeface="Trebuchet MS" pitchFamily="34" charset="0"/>
              </a:rPr>
              <a:t>Grant Agreement for </a:t>
            </a:r>
            <a:r>
              <a:rPr lang="en-US" sz="1600" i="1" dirty="0" smtClean="0">
                <a:solidFill>
                  <a:srgbClr val="FF0000"/>
                </a:solidFill>
                <a:latin typeface="Trebuchet MS" pitchFamily="34" charset="0"/>
              </a:rPr>
              <a:t>R-PFP preparation</a:t>
            </a:r>
            <a:endParaRPr lang="en-US" sz="1600" i="1" noProof="1">
              <a:solidFill>
                <a:srgbClr val="FF0000"/>
              </a:solidFill>
              <a:latin typeface="Trebuchet MS" pitchFamily="34" charset="0"/>
            </a:endParaRPr>
          </a:p>
        </p:txBody>
      </p:sp>
      <p:sp>
        <p:nvSpPr>
          <p:cNvPr id="2069" name="Text Box 21"/>
          <p:cNvSpPr txBox="1">
            <a:spLocks noChangeArrowheads="1"/>
          </p:cNvSpPr>
          <p:nvPr/>
        </p:nvSpPr>
        <p:spPr bwMode="auto">
          <a:xfrm>
            <a:off x="3200400" y="1905000"/>
            <a:ext cx="1676400" cy="1323439"/>
          </a:xfrm>
          <a:prstGeom prst="rect">
            <a:avLst/>
          </a:prstGeom>
          <a:noFill/>
          <a:ln w="9525">
            <a:noFill/>
            <a:miter lim="800000"/>
            <a:headEnd/>
            <a:tailEnd/>
          </a:ln>
        </p:spPr>
        <p:txBody>
          <a:bodyPr>
            <a:spAutoFit/>
          </a:bodyPr>
          <a:lstStyle/>
          <a:p>
            <a:pPr algn="ctr"/>
            <a:r>
              <a:rPr lang="en-US" sz="1600" i="1" dirty="0">
                <a:solidFill>
                  <a:srgbClr val="FF0000"/>
                </a:solidFill>
                <a:latin typeface="Trebuchet MS" pitchFamily="34" charset="0"/>
              </a:rPr>
              <a:t>$3.6 m</a:t>
            </a:r>
          </a:p>
          <a:p>
            <a:pPr algn="ctr"/>
            <a:r>
              <a:rPr lang="en-US" sz="1600" i="1" dirty="0">
                <a:solidFill>
                  <a:srgbClr val="FF0000"/>
                </a:solidFill>
                <a:latin typeface="Trebuchet MS" pitchFamily="34" charset="0"/>
              </a:rPr>
              <a:t>Grant Agreement for </a:t>
            </a:r>
            <a:r>
              <a:rPr lang="en-US" sz="1600" i="1" dirty="0" smtClean="0">
                <a:solidFill>
                  <a:srgbClr val="FF0000"/>
                </a:solidFill>
                <a:latin typeface="Trebuchet MS" pitchFamily="34" charset="0"/>
              </a:rPr>
              <a:t>R-PFP </a:t>
            </a:r>
            <a:r>
              <a:rPr lang="en-US" sz="1600" i="1" dirty="0">
                <a:solidFill>
                  <a:srgbClr val="FF0000"/>
                </a:solidFill>
                <a:latin typeface="Trebuchet MS" pitchFamily="34" charset="0"/>
              </a:rPr>
              <a:t>implementation</a:t>
            </a:r>
            <a:endParaRPr lang="en-US" sz="1600" i="1" noProof="1">
              <a:solidFill>
                <a:srgbClr val="FF0000"/>
              </a:solidFill>
              <a:latin typeface="Trebuchet MS" pitchFamily="34" charset="0"/>
            </a:endParaRPr>
          </a:p>
        </p:txBody>
      </p:sp>
      <p:sp>
        <p:nvSpPr>
          <p:cNvPr id="2070" name="AutoShape 22"/>
          <p:cNvSpPr>
            <a:spLocks/>
          </p:cNvSpPr>
          <p:nvPr/>
        </p:nvSpPr>
        <p:spPr bwMode="auto">
          <a:xfrm rot="16200000" flipH="1">
            <a:off x="3352800" y="3124200"/>
            <a:ext cx="457200" cy="6248400"/>
          </a:xfrm>
          <a:prstGeom prst="rightBrace">
            <a:avLst>
              <a:gd name="adj1" fmla="val 119444"/>
              <a:gd name="adj2" fmla="val 49773"/>
            </a:avLst>
          </a:prstGeom>
          <a:noFill/>
          <a:ln w="9525">
            <a:solidFill>
              <a:schemeClr val="bg1"/>
            </a:solidFill>
            <a:round/>
            <a:headEnd/>
            <a:tailEnd/>
          </a:ln>
        </p:spPr>
        <p:txBody>
          <a:bodyPr wrap="none" anchor="ctr"/>
          <a:lstStyle/>
          <a:p>
            <a:endParaRPr lang="en-US" noProof="1"/>
          </a:p>
        </p:txBody>
      </p:sp>
      <p:sp>
        <p:nvSpPr>
          <p:cNvPr id="2071" name="AutoShape 23"/>
          <p:cNvSpPr>
            <a:spLocks/>
          </p:cNvSpPr>
          <p:nvPr/>
        </p:nvSpPr>
        <p:spPr bwMode="auto">
          <a:xfrm rot="16200000" flipH="1">
            <a:off x="7696200" y="5105400"/>
            <a:ext cx="457200" cy="2286000"/>
          </a:xfrm>
          <a:prstGeom prst="rightBrace">
            <a:avLst>
              <a:gd name="adj1" fmla="val 34722"/>
              <a:gd name="adj2" fmla="val 49773"/>
            </a:avLst>
          </a:prstGeom>
          <a:noFill/>
          <a:ln w="9525">
            <a:solidFill>
              <a:schemeClr val="bg1"/>
            </a:solidFill>
            <a:round/>
            <a:headEnd/>
            <a:tailEnd/>
          </a:ln>
        </p:spPr>
        <p:txBody>
          <a:bodyPr wrap="none" anchor="ctr"/>
          <a:lstStyle/>
          <a:p>
            <a:endParaRPr lang="en-US" noProof="1"/>
          </a:p>
        </p:txBody>
      </p:sp>
      <p:sp>
        <p:nvSpPr>
          <p:cNvPr id="2072" name="Text Box 24"/>
          <p:cNvSpPr txBox="1">
            <a:spLocks noChangeArrowheads="1"/>
          </p:cNvSpPr>
          <p:nvPr/>
        </p:nvSpPr>
        <p:spPr bwMode="auto">
          <a:xfrm>
            <a:off x="2667000" y="6477000"/>
            <a:ext cx="2209800" cy="338554"/>
          </a:xfrm>
          <a:prstGeom prst="rect">
            <a:avLst/>
          </a:prstGeom>
          <a:noFill/>
          <a:ln w="9525">
            <a:noFill/>
            <a:miter lim="800000"/>
            <a:headEnd/>
            <a:tailEnd/>
          </a:ln>
        </p:spPr>
        <p:txBody>
          <a:bodyPr>
            <a:spAutoFit/>
          </a:bodyPr>
          <a:lstStyle/>
          <a:p>
            <a:pPr algn="ctr"/>
            <a:r>
              <a:rPr lang="en-US" sz="1600" dirty="0">
                <a:solidFill>
                  <a:schemeClr val="bg1"/>
                </a:solidFill>
                <a:latin typeface="Trebuchet MS" pitchFamily="34" charset="0"/>
              </a:rPr>
              <a:t>Readiness Fund</a:t>
            </a:r>
            <a:endParaRPr lang="en-US" sz="1600" noProof="1">
              <a:solidFill>
                <a:schemeClr val="bg1"/>
              </a:solidFill>
              <a:latin typeface="Trebuchet MS" pitchFamily="34" charset="0"/>
            </a:endParaRPr>
          </a:p>
        </p:txBody>
      </p:sp>
      <p:sp>
        <p:nvSpPr>
          <p:cNvPr id="2073" name="Text Box 25"/>
          <p:cNvSpPr txBox="1">
            <a:spLocks noChangeArrowheads="1"/>
          </p:cNvSpPr>
          <p:nvPr/>
        </p:nvSpPr>
        <p:spPr bwMode="auto">
          <a:xfrm>
            <a:off x="6934200" y="6477000"/>
            <a:ext cx="2209800" cy="338554"/>
          </a:xfrm>
          <a:prstGeom prst="rect">
            <a:avLst/>
          </a:prstGeom>
          <a:noFill/>
          <a:ln w="9525">
            <a:noFill/>
            <a:miter lim="800000"/>
            <a:headEnd/>
            <a:tailEnd/>
          </a:ln>
        </p:spPr>
        <p:txBody>
          <a:bodyPr>
            <a:spAutoFit/>
          </a:bodyPr>
          <a:lstStyle/>
          <a:p>
            <a:pPr algn="ctr"/>
            <a:r>
              <a:rPr lang="en-US" sz="1600" dirty="0">
                <a:solidFill>
                  <a:schemeClr val="bg1"/>
                </a:solidFill>
                <a:latin typeface="Trebuchet MS" pitchFamily="34" charset="0"/>
              </a:rPr>
              <a:t>Carbon Fund</a:t>
            </a:r>
            <a:endParaRPr lang="en-US" sz="1600" noProof="1">
              <a:solidFill>
                <a:schemeClr val="bg1"/>
              </a:solidFill>
              <a:latin typeface="Trebuchet MS" pitchFamily="34" charset="0"/>
            </a:endParaRPr>
          </a:p>
        </p:txBody>
      </p:sp>
      <p:sp>
        <p:nvSpPr>
          <p:cNvPr id="2074" name="Text Box 26"/>
          <p:cNvSpPr txBox="1">
            <a:spLocks noChangeArrowheads="1"/>
          </p:cNvSpPr>
          <p:nvPr/>
        </p:nvSpPr>
        <p:spPr bwMode="auto">
          <a:xfrm>
            <a:off x="5257800" y="4724400"/>
            <a:ext cx="2971800" cy="1323439"/>
          </a:xfrm>
          <a:prstGeom prst="rect">
            <a:avLst/>
          </a:prstGeom>
          <a:noFill/>
          <a:ln w="9525">
            <a:noFill/>
            <a:miter lim="800000"/>
            <a:headEnd/>
            <a:tailEnd/>
          </a:ln>
        </p:spPr>
        <p:txBody>
          <a:bodyPr wrap="square">
            <a:spAutoFit/>
          </a:bodyPr>
          <a:lstStyle/>
          <a:p>
            <a:pPr algn="ctr"/>
            <a:r>
              <a:rPr lang="en-US" sz="1600" i="1" dirty="0" smtClean="0">
                <a:solidFill>
                  <a:srgbClr val="66FF33"/>
                </a:solidFill>
                <a:latin typeface="Trebuchet MS" pitchFamily="34" charset="0"/>
              </a:rPr>
              <a:t>R-Plan </a:t>
            </a:r>
            <a:r>
              <a:rPr lang="en-US" sz="1600" i="1" dirty="0">
                <a:solidFill>
                  <a:srgbClr val="66FF33"/>
                </a:solidFill>
                <a:latin typeface="Trebuchet MS" pitchFamily="34" charset="0"/>
                <a:sym typeface="Wingdings" pitchFamily="2" charset="2"/>
              </a:rPr>
              <a:t> </a:t>
            </a:r>
          </a:p>
          <a:p>
            <a:pPr algn="ctr"/>
            <a:r>
              <a:rPr lang="en-US" sz="1600" i="1" dirty="0">
                <a:solidFill>
                  <a:srgbClr val="66FF33"/>
                </a:solidFill>
                <a:latin typeface="Trebuchet MS" pitchFamily="34" charset="0"/>
                <a:sym typeface="Wingdings" pitchFamily="2" charset="2"/>
              </a:rPr>
              <a:t>Assessment</a:t>
            </a:r>
            <a:r>
              <a:rPr lang="en-US" sz="1600" i="1" dirty="0">
                <a:solidFill>
                  <a:srgbClr val="66FF33"/>
                </a:solidFill>
                <a:latin typeface="Trebuchet MS" pitchFamily="34" charset="0"/>
              </a:rPr>
              <a:t> of Readiness</a:t>
            </a:r>
          </a:p>
          <a:p>
            <a:pPr algn="ctr"/>
            <a:endParaRPr lang="en-US" sz="1600" i="1" dirty="0">
              <a:solidFill>
                <a:srgbClr val="66FF33"/>
              </a:solidFill>
              <a:latin typeface="Trebuchet MS" pitchFamily="34" charset="0"/>
            </a:endParaRPr>
          </a:p>
          <a:p>
            <a:pPr algn="ctr"/>
            <a:r>
              <a:rPr lang="en-US" sz="1600" i="1" dirty="0">
                <a:solidFill>
                  <a:srgbClr val="66FF33"/>
                </a:solidFill>
                <a:latin typeface="Trebuchet MS" pitchFamily="34" charset="0"/>
              </a:rPr>
              <a:t>Emission Reductions Program </a:t>
            </a:r>
            <a:r>
              <a:rPr lang="en-US" sz="1600" i="1" dirty="0">
                <a:solidFill>
                  <a:srgbClr val="66FF33"/>
                </a:solidFill>
                <a:latin typeface="Trebuchet MS" pitchFamily="34" charset="0"/>
                <a:sym typeface="Wingdings" pitchFamily="2" charset="2"/>
              </a:rPr>
              <a:t> Selection in Carbon Fund</a:t>
            </a:r>
            <a:endParaRPr lang="en-US" sz="1600" i="1" noProof="1">
              <a:solidFill>
                <a:srgbClr val="66FF33"/>
              </a:solidFill>
              <a:latin typeface="Trebuchet MS" pitchFamily="34" charset="0"/>
            </a:endParaRPr>
          </a:p>
        </p:txBody>
      </p:sp>
      <p:sp>
        <p:nvSpPr>
          <p:cNvPr id="2075" name="Line 27"/>
          <p:cNvSpPr>
            <a:spLocks noChangeShapeType="1"/>
          </p:cNvSpPr>
          <p:nvPr/>
        </p:nvSpPr>
        <p:spPr bwMode="auto">
          <a:xfrm flipV="1">
            <a:off x="7010400" y="3200400"/>
            <a:ext cx="0" cy="1143000"/>
          </a:xfrm>
          <a:prstGeom prst="line">
            <a:avLst/>
          </a:prstGeom>
          <a:noFill/>
          <a:ln w="9525">
            <a:solidFill>
              <a:srgbClr val="FF0000"/>
            </a:solidFill>
            <a:prstDash val="dash"/>
            <a:round/>
            <a:headEnd/>
            <a:tailEnd type="triangle" w="med" len="med"/>
          </a:ln>
        </p:spPr>
        <p:txBody>
          <a:bodyPr/>
          <a:lstStyle/>
          <a:p>
            <a:endParaRPr lang="en-US"/>
          </a:p>
        </p:txBody>
      </p:sp>
      <p:sp>
        <p:nvSpPr>
          <p:cNvPr id="2076" name="Text Box 28"/>
          <p:cNvSpPr txBox="1">
            <a:spLocks noChangeArrowheads="1"/>
          </p:cNvSpPr>
          <p:nvPr/>
        </p:nvSpPr>
        <p:spPr bwMode="auto">
          <a:xfrm>
            <a:off x="6172200" y="2133600"/>
            <a:ext cx="1676400" cy="1077218"/>
          </a:xfrm>
          <a:prstGeom prst="rect">
            <a:avLst/>
          </a:prstGeom>
          <a:noFill/>
          <a:ln w="9525">
            <a:noFill/>
            <a:miter lim="800000"/>
            <a:headEnd/>
            <a:tailEnd/>
          </a:ln>
        </p:spPr>
        <p:txBody>
          <a:bodyPr>
            <a:spAutoFit/>
          </a:bodyPr>
          <a:lstStyle/>
          <a:p>
            <a:pPr algn="ctr"/>
            <a:r>
              <a:rPr lang="en-US" sz="1600" i="1" dirty="0">
                <a:solidFill>
                  <a:srgbClr val="FF0000"/>
                </a:solidFill>
                <a:latin typeface="Trebuchet MS" pitchFamily="34" charset="0"/>
              </a:rPr>
              <a:t>Emission Reductions Payment Agreement </a:t>
            </a:r>
            <a:endParaRPr lang="en-US" sz="1600" i="1" noProof="1">
              <a:solidFill>
                <a:srgbClr val="FF0000"/>
              </a:solidFill>
              <a:latin typeface="Trebuchet MS" pitchFamily="34" charset="0"/>
            </a:endParaRPr>
          </a:p>
        </p:txBody>
      </p:sp>
      <p:sp>
        <p:nvSpPr>
          <p:cNvPr id="2" name="Line 5"/>
          <p:cNvSpPr>
            <a:spLocks noChangeShapeType="1"/>
          </p:cNvSpPr>
          <p:nvPr/>
        </p:nvSpPr>
        <p:spPr bwMode="auto">
          <a:xfrm>
            <a:off x="5867400" y="4495800"/>
            <a:ext cx="3124200" cy="0"/>
          </a:xfrm>
          <a:prstGeom prst="line">
            <a:avLst/>
          </a:prstGeom>
          <a:noFill/>
          <a:ln w="38100">
            <a:solidFill>
              <a:srgbClr val="99CCFF"/>
            </a:solidFill>
            <a:round/>
            <a:headEnd/>
            <a:tailEnd type="triangle" w="med" len="med"/>
          </a:ln>
        </p:spPr>
        <p:txBody>
          <a:bodyPr/>
          <a:lstStyle/>
          <a:p>
            <a:endParaRPr lang="en-US"/>
          </a:p>
        </p:txBody>
      </p:sp>
      <p:sp>
        <p:nvSpPr>
          <p:cNvPr id="3" name="Text Box 25"/>
          <p:cNvSpPr txBox="1">
            <a:spLocks noChangeArrowheads="1"/>
          </p:cNvSpPr>
          <p:nvPr/>
        </p:nvSpPr>
        <p:spPr bwMode="auto">
          <a:xfrm>
            <a:off x="6553200" y="4495800"/>
            <a:ext cx="2209800" cy="304800"/>
          </a:xfrm>
          <a:prstGeom prst="rect">
            <a:avLst/>
          </a:prstGeom>
          <a:noFill/>
          <a:ln w="9525">
            <a:noFill/>
            <a:miter lim="800000"/>
            <a:headEnd/>
            <a:tailEnd/>
          </a:ln>
        </p:spPr>
        <p:txBody>
          <a:bodyPr>
            <a:spAutoFit/>
          </a:bodyPr>
          <a:lstStyle/>
          <a:p>
            <a:pPr algn="ctr"/>
            <a:r>
              <a:rPr lang="en-US" sz="1400">
                <a:solidFill>
                  <a:srgbClr val="99CCFF"/>
                </a:solidFill>
              </a:rPr>
              <a:t>Investments (FIP, etc.)</a:t>
            </a:r>
            <a:endParaRPr lang="en-US" sz="1400" noProof="1">
              <a:solidFill>
                <a:srgbClr val="99CC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5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6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6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6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6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5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6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06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06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06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5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6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07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075"/>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07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06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070"/>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072"/>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071"/>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073"/>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animBg="1"/>
      <p:bldP spid="2058" grpId="0"/>
      <p:bldP spid="2059" grpId="0"/>
      <p:bldP spid="2060" grpId="0"/>
      <p:bldP spid="2061" grpId="0"/>
      <p:bldP spid="2062" grpId="0"/>
      <p:bldP spid="2063" grpId="0" animBg="1"/>
      <p:bldP spid="2064" grpId="0" animBg="1"/>
      <p:bldP spid="2065" grpId="0" animBg="1"/>
      <p:bldP spid="2066" grpId="0" animBg="1"/>
      <p:bldP spid="2067" grpId="0" animBg="1"/>
      <p:bldP spid="2068" grpId="0"/>
      <p:bldP spid="2069" grpId="0"/>
      <p:bldP spid="2070" grpId="0" animBg="1"/>
      <p:bldP spid="2071" grpId="0" animBg="1"/>
      <p:bldP spid="2072" grpId="0"/>
      <p:bldP spid="2073" grpId="0"/>
      <p:bldP spid="2074" grpId="0"/>
      <p:bldP spid="2075" grpId="0" animBg="1"/>
      <p:bldP spid="2076" grpId="0"/>
      <p:bldP spid="2" grpId="0" animBg="1"/>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228600" y="76200"/>
            <a:ext cx="4191000" cy="609600"/>
          </a:xfrm>
        </p:spPr>
        <p:txBody>
          <a:bodyPr>
            <a:noAutofit/>
          </a:bodyPr>
          <a:lstStyle/>
          <a:p>
            <a:pPr algn="l" eaLnBrk="1" hangingPunct="1"/>
            <a:r>
              <a:rPr lang="en-US" sz="2600" dirty="0" smtClean="0">
                <a:solidFill>
                  <a:srgbClr val="66FF33"/>
                </a:solidFill>
                <a:latin typeface="Trebuchet MS" pitchFamily="34" charset="0"/>
              </a:rPr>
              <a:t>All 37 Countries are Here</a:t>
            </a:r>
            <a:endParaRPr lang="en-US" sz="2600" noProof="1" smtClean="0">
              <a:solidFill>
                <a:srgbClr val="FF0000"/>
              </a:solidFill>
              <a:latin typeface="Trebuchet MS" pitchFamily="34" charset="0"/>
            </a:endParaRPr>
          </a:p>
        </p:txBody>
      </p:sp>
      <p:sp>
        <p:nvSpPr>
          <p:cNvPr id="2053" name="Line 5"/>
          <p:cNvSpPr>
            <a:spLocks noChangeShapeType="1"/>
          </p:cNvSpPr>
          <p:nvPr/>
        </p:nvSpPr>
        <p:spPr bwMode="auto">
          <a:xfrm>
            <a:off x="457200" y="4343400"/>
            <a:ext cx="8534400" cy="0"/>
          </a:xfrm>
          <a:prstGeom prst="line">
            <a:avLst/>
          </a:prstGeom>
          <a:noFill/>
          <a:ln w="38100">
            <a:solidFill>
              <a:schemeClr val="bg1"/>
            </a:solidFill>
            <a:round/>
            <a:headEnd/>
            <a:tailEnd type="triangle" w="med" len="med"/>
          </a:ln>
        </p:spPr>
        <p:txBody>
          <a:bodyPr/>
          <a:lstStyle/>
          <a:p>
            <a:endParaRPr lang="en-US"/>
          </a:p>
        </p:txBody>
      </p:sp>
      <p:sp>
        <p:nvSpPr>
          <p:cNvPr id="2058" name="Text Box 10"/>
          <p:cNvSpPr txBox="1">
            <a:spLocks noChangeArrowheads="1"/>
          </p:cNvSpPr>
          <p:nvPr/>
        </p:nvSpPr>
        <p:spPr bwMode="auto">
          <a:xfrm>
            <a:off x="1371600" y="3283803"/>
            <a:ext cx="1600200" cy="830997"/>
          </a:xfrm>
          <a:prstGeom prst="rect">
            <a:avLst/>
          </a:prstGeom>
          <a:noFill/>
          <a:ln w="9525">
            <a:noFill/>
            <a:miter lim="800000"/>
            <a:headEnd/>
            <a:tailEnd/>
          </a:ln>
        </p:spPr>
        <p:txBody>
          <a:bodyPr wrap="square">
            <a:spAutoFit/>
          </a:bodyPr>
          <a:lstStyle/>
          <a:p>
            <a:pPr algn="ctr">
              <a:spcBef>
                <a:spcPct val="50000"/>
              </a:spcBef>
            </a:pPr>
            <a:r>
              <a:rPr lang="en-US" sz="1600" dirty="0" smtClean="0">
                <a:solidFill>
                  <a:srgbClr val="FFFF00"/>
                </a:solidFill>
                <a:latin typeface="Trebuchet MS" pitchFamily="34" charset="0"/>
              </a:rPr>
              <a:t>-1-</a:t>
            </a:r>
            <a:endParaRPr lang="en-US" sz="1600" dirty="0">
              <a:solidFill>
                <a:srgbClr val="FFFF00"/>
              </a:solidFill>
              <a:latin typeface="Trebuchet MS" pitchFamily="34" charset="0"/>
            </a:endParaRPr>
          </a:p>
          <a:p>
            <a:pPr algn="ctr"/>
            <a:r>
              <a:rPr lang="en-US" sz="1600" dirty="0" smtClean="0">
                <a:solidFill>
                  <a:srgbClr val="FFFF00"/>
                </a:solidFill>
                <a:latin typeface="Trebuchet MS" pitchFamily="34" charset="0"/>
              </a:rPr>
              <a:t>Proposal Formulation </a:t>
            </a:r>
            <a:endParaRPr lang="en-US" sz="1600" noProof="1">
              <a:solidFill>
                <a:srgbClr val="FFFF00"/>
              </a:solidFill>
              <a:latin typeface="Trebuchet MS" pitchFamily="34" charset="0"/>
            </a:endParaRPr>
          </a:p>
        </p:txBody>
      </p:sp>
      <p:sp>
        <p:nvSpPr>
          <p:cNvPr id="2059" name="Text Box 11"/>
          <p:cNvSpPr txBox="1">
            <a:spLocks noChangeArrowheads="1"/>
          </p:cNvSpPr>
          <p:nvPr/>
        </p:nvSpPr>
        <p:spPr bwMode="auto">
          <a:xfrm>
            <a:off x="4267200" y="3360003"/>
            <a:ext cx="1524000" cy="830997"/>
          </a:xfrm>
          <a:prstGeom prst="rect">
            <a:avLst/>
          </a:prstGeom>
          <a:noFill/>
          <a:ln w="9525">
            <a:noFill/>
            <a:miter lim="800000"/>
            <a:headEnd/>
            <a:tailEnd/>
          </a:ln>
        </p:spPr>
        <p:txBody>
          <a:bodyPr>
            <a:spAutoFit/>
          </a:bodyPr>
          <a:lstStyle/>
          <a:p>
            <a:pPr algn="ctr">
              <a:spcBef>
                <a:spcPct val="50000"/>
              </a:spcBef>
            </a:pPr>
            <a:r>
              <a:rPr lang="en-US" sz="1600" dirty="0" smtClean="0">
                <a:solidFill>
                  <a:srgbClr val="FFFF00"/>
                </a:solidFill>
                <a:latin typeface="Trebuchet MS" pitchFamily="34" charset="0"/>
              </a:rPr>
              <a:t>-2-</a:t>
            </a:r>
            <a:endParaRPr lang="en-US" sz="1600" dirty="0">
              <a:solidFill>
                <a:srgbClr val="FFFF00"/>
              </a:solidFill>
              <a:latin typeface="Trebuchet MS" pitchFamily="34" charset="0"/>
            </a:endParaRPr>
          </a:p>
          <a:p>
            <a:pPr algn="ctr"/>
            <a:r>
              <a:rPr lang="en-US" sz="1600" dirty="0">
                <a:solidFill>
                  <a:srgbClr val="FFFF00"/>
                </a:solidFill>
                <a:latin typeface="Trebuchet MS" pitchFamily="34" charset="0"/>
              </a:rPr>
              <a:t>Preparing for Readiness</a:t>
            </a:r>
            <a:endParaRPr lang="en-US" sz="1600" noProof="1">
              <a:solidFill>
                <a:srgbClr val="FFFF00"/>
              </a:solidFill>
              <a:latin typeface="Trebuchet MS" pitchFamily="34" charset="0"/>
            </a:endParaRPr>
          </a:p>
        </p:txBody>
      </p:sp>
      <p:sp>
        <p:nvSpPr>
          <p:cNvPr id="2060" name="Text Box 12"/>
          <p:cNvSpPr txBox="1">
            <a:spLocks noChangeArrowheads="1"/>
          </p:cNvSpPr>
          <p:nvPr/>
        </p:nvSpPr>
        <p:spPr bwMode="auto">
          <a:xfrm>
            <a:off x="7010400" y="3360003"/>
            <a:ext cx="2133600" cy="830997"/>
          </a:xfrm>
          <a:prstGeom prst="rect">
            <a:avLst/>
          </a:prstGeom>
          <a:noFill/>
          <a:ln w="9525">
            <a:noFill/>
            <a:miter lim="800000"/>
            <a:headEnd/>
            <a:tailEnd/>
          </a:ln>
        </p:spPr>
        <p:txBody>
          <a:bodyPr wrap="square">
            <a:spAutoFit/>
          </a:bodyPr>
          <a:lstStyle/>
          <a:p>
            <a:pPr algn="ctr">
              <a:spcBef>
                <a:spcPct val="50000"/>
              </a:spcBef>
            </a:pPr>
            <a:r>
              <a:rPr lang="en-US" sz="1600" dirty="0" smtClean="0">
                <a:solidFill>
                  <a:srgbClr val="FFFF00"/>
                </a:solidFill>
                <a:latin typeface="Trebuchet MS" pitchFamily="34" charset="0"/>
              </a:rPr>
              <a:t>-3-</a:t>
            </a:r>
            <a:endParaRPr lang="en-US" sz="1600" dirty="0">
              <a:solidFill>
                <a:srgbClr val="FFFF00"/>
              </a:solidFill>
              <a:latin typeface="Trebuchet MS" pitchFamily="34" charset="0"/>
            </a:endParaRPr>
          </a:p>
          <a:p>
            <a:pPr algn="ctr"/>
            <a:r>
              <a:rPr lang="en-US" sz="1600" dirty="0">
                <a:solidFill>
                  <a:srgbClr val="FFFF00"/>
                </a:solidFill>
                <a:latin typeface="Trebuchet MS" pitchFamily="34" charset="0"/>
              </a:rPr>
              <a:t>Emission Reductions </a:t>
            </a:r>
            <a:r>
              <a:rPr lang="en-US" sz="1600" dirty="0" smtClean="0">
                <a:solidFill>
                  <a:srgbClr val="FFFF00"/>
                </a:solidFill>
                <a:latin typeface="Trebuchet MS" pitchFamily="34" charset="0"/>
              </a:rPr>
              <a:t>Program</a:t>
            </a:r>
            <a:endParaRPr lang="en-US" sz="1600" noProof="1">
              <a:solidFill>
                <a:srgbClr val="FFFF00"/>
              </a:solidFill>
              <a:latin typeface="Trebuchet MS" pitchFamily="34" charset="0"/>
            </a:endParaRPr>
          </a:p>
        </p:txBody>
      </p:sp>
      <p:sp>
        <p:nvSpPr>
          <p:cNvPr id="2061" name="Text Box 13"/>
          <p:cNvSpPr txBox="1">
            <a:spLocks noChangeArrowheads="1"/>
          </p:cNvSpPr>
          <p:nvPr/>
        </p:nvSpPr>
        <p:spPr bwMode="auto">
          <a:xfrm>
            <a:off x="381000" y="4756150"/>
            <a:ext cx="1143000" cy="738664"/>
          </a:xfrm>
          <a:prstGeom prst="rect">
            <a:avLst/>
          </a:prstGeom>
          <a:noFill/>
          <a:ln w="9525">
            <a:noFill/>
            <a:miter lim="800000"/>
            <a:headEnd/>
            <a:tailEnd/>
          </a:ln>
        </p:spPr>
        <p:txBody>
          <a:bodyPr>
            <a:spAutoFit/>
          </a:bodyPr>
          <a:lstStyle/>
          <a:p>
            <a:pPr algn="ctr"/>
            <a:r>
              <a:rPr lang="en-US" sz="1400" i="1" dirty="0">
                <a:solidFill>
                  <a:schemeClr val="bg1"/>
                </a:solidFill>
              </a:rPr>
              <a:t>R-PIN </a:t>
            </a:r>
          </a:p>
          <a:p>
            <a:pPr algn="ctr"/>
            <a:r>
              <a:rPr lang="en-US" sz="1400" i="1" dirty="0">
                <a:solidFill>
                  <a:schemeClr val="bg1"/>
                </a:solidFill>
                <a:sym typeface="Wingdings" pitchFamily="2" charset="2"/>
              </a:rPr>
              <a:t> </a:t>
            </a:r>
            <a:r>
              <a:rPr lang="en-US" sz="1400" i="1" dirty="0">
                <a:solidFill>
                  <a:schemeClr val="bg1"/>
                </a:solidFill>
              </a:rPr>
              <a:t>Country selection</a:t>
            </a:r>
            <a:endParaRPr lang="en-US" sz="1400" i="1" noProof="1">
              <a:solidFill>
                <a:schemeClr val="bg1"/>
              </a:solidFill>
            </a:endParaRPr>
          </a:p>
        </p:txBody>
      </p:sp>
      <p:sp>
        <p:nvSpPr>
          <p:cNvPr id="2062" name="Text Box 14"/>
          <p:cNvSpPr txBox="1">
            <a:spLocks noChangeArrowheads="1"/>
          </p:cNvSpPr>
          <p:nvPr/>
        </p:nvSpPr>
        <p:spPr bwMode="auto">
          <a:xfrm>
            <a:off x="2209800" y="4724400"/>
            <a:ext cx="2286000" cy="1323439"/>
          </a:xfrm>
          <a:prstGeom prst="rect">
            <a:avLst/>
          </a:prstGeom>
          <a:noFill/>
          <a:ln w="9525">
            <a:noFill/>
            <a:miter lim="800000"/>
            <a:headEnd/>
            <a:tailEnd/>
          </a:ln>
        </p:spPr>
        <p:txBody>
          <a:bodyPr wrap="square">
            <a:spAutoFit/>
          </a:bodyPr>
          <a:lstStyle/>
          <a:p>
            <a:pPr algn="ctr"/>
            <a:r>
              <a:rPr lang="en-US" sz="1600" i="1" dirty="0" smtClean="0">
                <a:solidFill>
                  <a:schemeClr val="bg1"/>
                </a:solidFill>
                <a:latin typeface="Trebuchet MS" pitchFamily="34" charset="0"/>
              </a:rPr>
              <a:t>R-PFP </a:t>
            </a:r>
            <a:endParaRPr lang="en-US" sz="1600" i="1" dirty="0">
              <a:solidFill>
                <a:schemeClr val="bg1"/>
              </a:solidFill>
              <a:latin typeface="Trebuchet MS" pitchFamily="34" charset="0"/>
            </a:endParaRPr>
          </a:p>
          <a:p>
            <a:pPr algn="ctr"/>
            <a:r>
              <a:rPr lang="en-US" sz="1600" i="1" dirty="0">
                <a:solidFill>
                  <a:schemeClr val="bg1"/>
                </a:solidFill>
                <a:latin typeface="Trebuchet MS" pitchFamily="34" charset="0"/>
                <a:sym typeface="Wingdings" pitchFamily="2" charset="2"/>
              </a:rPr>
              <a:t> </a:t>
            </a:r>
            <a:r>
              <a:rPr lang="en-US" sz="1600" i="1" dirty="0" smtClean="0">
                <a:solidFill>
                  <a:schemeClr val="bg1"/>
                </a:solidFill>
                <a:latin typeface="Trebuchet MS" pitchFamily="34" charset="0"/>
              </a:rPr>
              <a:t>R-PFP </a:t>
            </a:r>
            <a:r>
              <a:rPr lang="en-US" sz="1600" i="1" dirty="0">
                <a:solidFill>
                  <a:schemeClr val="bg1"/>
                </a:solidFill>
                <a:latin typeface="Trebuchet MS" pitchFamily="34" charset="0"/>
              </a:rPr>
              <a:t>assessment  &amp; authorization to allocate Readiness Grant </a:t>
            </a:r>
            <a:endParaRPr lang="en-US" sz="1600" i="1" noProof="1">
              <a:solidFill>
                <a:schemeClr val="bg1"/>
              </a:solidFill>
              <a:latin typeface="Trebuchet MS" pitchFamily="34" charset="0"/>
            </a:endParaRPr>
          </a:p>
        </p:txBody>
      </p:sp>
      <p:sp>
        <p:nvSpPr>
          <p:cNvPr id="2063" name="Line 15"/>
          <p:cNvSpPr>
            <a:spLocks noChangeShapeType="1"/>
          </p:cNvSpPr>
          <p:nvPr/>
        </p:nvSpPr>
        <p:spPr bwMode="auto">
          <a:xfrm>
            <a:off x="914400" y="4191000"/>
            <a:ext cx="0" cy="457200"/>
          </a:xfrm>
          <a:prstGeom prst="line">
            <a:avLst/>
          </a:prstGeom>
          <a:noFill/>
          <a:ln w="9525">
            <a:solidFill>
              <a:schemeClr val="bg1"/>
            </a:solidFill>
            <a:prstDash val="dash"/>
            <a:round/>
            <a:headEnd/>
            <a:tailEnd type="triangle" w="med" len="med"/>
          </a:ln>
        </p:spPr>
        <p:txBody>
          <a:bodyPr/>
          <a:lstStyle/>
          <a:p>
            <a:endParaRPr lang="en-US"/>
          </a:p>
        </p:txBody>
      </p:sp>
      <p:sp>
        <p:nvSpPr>
          <p:cNvPr id="2064" name="Line 16"/>
          <p:cNvSpPr>
            <a:spLocks noChangeShapeType="1"/>
          </p:cNvSpPr>
          <p:nvPr/>
        </p:nvSpPr>
        <p:spPr bwMode="auto">
          <a:xfrm>
            <a:off x="3352800" y="4191000"/>
            <a:ext cx="0" cy="457200"/>
          </a:xfrm>
          <a:prstGeom prst="line">
            <a:avLst/>
          </a:prstGeom>
          <a:noFill/>
          <a:ln w="9525">
            <a:solidFill>
              <a:schemeClr val="bg1"/>
            </a:solidFill>
            <a:round/>
            <a:headEnd/>
            <a:tailEnd type="triangle" w="med" len="med"/>
          </a:ln>
        </p:spPr>
        <p:txBody>
          <a:bodyPr/>
          <a:lstStyle/>
          <a:p>
            <a:endParaRPr lang="en-US"/>
          </a:p>
        </p:txBody>
      </p:sp>
      <p:sp>
        <p:nvSpPr>
          <p:cNvPr id="2065" name="Line 17"/>
          <p:cNvSpPr>
            <a:spLocks noChangeShapeType="1"/>
          </p:cNvSpPr>
          <p:nvPr/>
        </p:nvSpPr>
        <p:spPr bwMode="auto">
          <a:xfrm>
            <a:off x="6705600" y="4191000"/>
            <a:ext cx="0" cy="457200"/>
          </a:xfrm>
          <a:prstGeom prst="line">
            <a:avLst/>
          </a:prstGeom>
          <a:noFill/>
          <a:ln w="9525">
            <a:solidFill>
              <a:schemeClr val="bg1"/>
            </a:solidFill>
            <a:round/>
            <a:headEnd/>
            <a:tailEnd type="triangle" w="med" len="med"/>
          </a:ln>
        </p:spPr>
        <p:txBody>
          <a:bodyPr/>
          <a:lstStyle/>
          <a:p>
            <a:endParaRPr lang="en-US"/>
          </a:p>
        </p:txBody>
      </p:sp>
      <p:sp>
        <p:nvSpPr>
          <p:cNvPr id="2066" name="Line 18"/>
          <p:cNvSpPr>
            <a:spLocks noChangeShapeType="1"/>
          </p:cNvSpPr>
          <p:nvPr/>
        </p:nvSpPr>
        <p:spPr bwMode="auto">
          <a:xfrm flipV="1">
            <a:off x="1295400" y="3200400"/>
            <a:ext cx="0" cy="1143000"/>
          </a:xfrm>
          <a:prstGeom prst="line">
            <a:avLst/>
          </a:prstGeom>
          <a:noFill/>
          <a:ln w="9525">
            <a:solidFill>
              <a:schemeClr val="bg1"/>
            </a:solidFill>
            <a:prstDash val="dash"/>
            <a:round/>
            <a:headEnd/>
            <a:tailEnd type="triangle" w="med" len="med"/>
          </a:ln>
        </p:spPr>
        <p:txBody>
          <a:bodyPr/>
          <a:lstStyle/>
          <a:p>
            <a:endParaRPr lang="en-US"/>
          </a:p>
        </p:txBody>
      </p:sp>
      <p:sp>
        <p:nvSpPr>
          <p:cNvPr id="2067" name="Line 19"/>
          <p:cNvSpPr>
            <a:spLocks noChangeShapeType="1"/>
          </p:cNvSpPr>
          <p:nvPr/>
        </p:nvSpPr>
        <p:spPr bwMode="auto">
          <a:xfrm flipV="1">
            <a:off x="4038600" y="3200400"/>
            <a:ext cx="0" cy="1143000"/>
          </a:xfrm>
          <a:prstGeom prst="line">
            <a:avLst/>
          </a:prstGeom>
          <a:noFill/>
          <a:ln w="9525">
            <a:solidFill>
              <a:schemeClr val="bg1"/>
            </a:solidFill>
            <a:prstDash val="dash"/>
            <a:round/>
            <a:headEnd/>
            <a:tailEnd type="triangle" w="med" len="med"/>
          </a:ln>
        </p:spPr>
        <p:txBody>
          <a:bodyPr/>
          <a:lstStyle/>
          <a:p>
            <a:endParaRPr lang="en-US"/>
          </a:p>
        </p:txBody>
      </p:sp>
      <p:sp>
        <p:nvSpPr>
          <p:cNvPr id="2068" name="Text Box 20"/>
          <p:cNvSpPr txBox="1">
            <a:spLocks noChangeArrowheads="1"/>
          </p:cNvSpPr>
          <p:nvPr/>
        </p:nvSpPr>
        <p:spPr bwMode="auto">
          <a:xfrm>
            <a:off x="533400" y="1676400"/>
            <a:ext cx="1600200" cy="1569660"/>
          </a:xfrm>
          <a:prstGeom prst="rect">
            <a:avLst/>
          </a:prstGeom>
          <a:noFill/>
          <a:ln w="9525">
            <a:noFill/>
            <a:miter lim="800000"/>
            <a:headEnd/>
            <a:tailEnd/>
          </a:ln>
        </p:spPr>
        <p:txBody>
          <a:bodyPr>
            <a:spAutoFit/>
          </a:bodyPr>
          <a:lstStyle/>
          <a:p>
            <a:pPr algn="ctr"/>
            <a:r>
              <a:rPr lang="en-US" sz="1600" i="1" dirty="0">
                <a:solidFill>
                  <a:schemeClr val="bg1"/>
                </a:solidFill>
                <a:latin typeface="Trebuchet MS" pitchFamily="34" charset="0"/>
              </a:rPr>
              <a:t>OPTIONAL: </a:t>
            </a:r>
          </a:p>
          <a:p>
            <a:pPr algn="ctr"/>
            <a:r>
              <a:rPr lang="en-US" sz="1600" i="1" dirty="0">
                <a:solidFill>
                  <a:schemeClr val="bg1"/>
                </a:solidFill>
                <a:latin typeface="Trebuchet MS" pitchFamily="34" charset="0"/>
              </a:rPr>
              <a:t>$0.2 m</a:t>
            </a:r>
          </a:p>
          <a:p>
            <a:pPr algn="ctr"/>
            <a:r>
              <a:rPr lang="en-US" sz="1600" i="1" dirty="0">
                <a:solidFill>
                  <a:schemeClr val="bg1"/>
                </a:solidFill>
                <a:latin typeface="Trebuchet MS" pitchFamily="34" charset="0"/>
              </a:rPr>
              <a:t>Grant Agreement for </a:t>
            </a:r>
            <a:r>
              <a:rPr lang="en-US" sz="1600" i="1" dirty="0" smtClean="0">
                <a:solidFill>
                  <a:schemeClr val="bg1"/>
                </a:solidFill>
                <a:latin typeface="Trebuchet MS" pitchFamily="34" charset="0"/>
              </a:rPr>
              <a:t>R-PFP preparation</a:t>
            </a:r>
            <a:endParaRPr lang="en-US" sz="1600" i="1" noProof="1">
              <a:solidFill>
                <a:schemeClr val="bg1"/>
              </a:solidFill>
              <a:latin typeface="Trebuchet MS" pitchFamily="34" charset="0"/>
            </a:endParaRPr>
          </a:p>
        </p:txBody>
      </p:sp>
      <p:sp>
        <p:nvSpPr>
          <p:cNvPr id="2069" name="Text Box 21"/>
          <p:cNvSpPr txBox="1">
            <a:spLocks noChangeArrowheads="1"/>
          </p:cNvSpPr>
          <p:nvPr/>
        </p:nvSpPr>
        <p:spPr bwMode="auto">
          <a:xfrm>
            <a:off x="3200400" y="1905000"/>
            <a:ext cx="1676400" cy="1323439"/>
          </a:xfrm>
          <a:prstGeom prst="rect">
            <a:avLst/>
          </a:prstGeom>
          <a:noFill/>
          <a:ln w="9525">
            <a:noFill/>
            <a:miter lim="800000"/>
            <a:headEnd/>
            <a:tailEnd/>
          </a:ln>
        </p:spPr>
        <p:txBody>
          <a:bodyPr>
            <a:spAutoFit/>
          </a:bodyPr>
          <a:lstStyle/>
          <a:p>
            <a:pPr algn="ctr"/>
            <a:r>
              <a:rPr lang="en-US" sz="1600" i="1" dirty="0">
                <a:solidFill>
                  <a:schemeClr val="bg1"/>
                </a:solidFill>
                <a:latin typeface="Trebuchet MS" pitchFamily="34" charset="0"/>
              </a:rPr>
              <a:t>$3.6 m</a:t>
            </a:r>
          </a:p>
          <a:p>
            <a:pPr algn="ctr"/>
            <a:r>
              <a:rPr lang="en-US" sz="1600" i="1" dirty="0">
                <a:solidFill>
                  <a:schemeClr val="bg1"/>
                </a:solidFill>
                <a:latin typeface="Trebuchet MS" pitchFamily="34" charset="0"/>
              </a:rPr>
              <a:t>Grant Agreement for </a:t>
            </a:r>
            <a:r>
              <a:rPr lang="en-US" sz="1600" i="1" dirty="0" smtClean="0">
                <a:solidFill>
                  <a:schemeClr val="bg1"/>
                </a:solidFill>
                <a:latin typeface="Trebuchet MS" pitchFamily="34" charset="0"/>
              </a:rPr>
              <a:t>R-PFP </a:t>
            </a:r>
            <a:r>
              <a:rPr lang="en-US" sz="1600" i="1" dirty="0">
                <a:solidFill>
                  <a:schemeClr val="bg1"/>
                </a:solidFill>
                <a:latin typeface="Trebuchet MS" pitchFamily="34" charset="0"/>
              </a:rPr>
              <a:t>implementation</a:t>
            </a:r>
            <a:endParaRPr lang="en-US" sz="1600" i="1" noProof="1">
              <a:solidFill>
                <a:schemeClr val="bg1"/>
              </a:solidFill>
              <a:latin typeface="Trebuchet MS" pitchFamily="34" charset="0"/>
            </a:endParaRPr>
          </a:p>
        </p:txBody>
      </p:sp>
      <p:sp>
        <p:nvSpPr>
          <p:cNvPr id="2070" name="AutoShape 22"/>
          <p:cNvSpPr>
            <a:spLocks/>
          </p:cNvSpPr>
          <p:nvPr/>
        </p:nvSpPr>
        <p:spPr bwMode="auto">
          <a:xfrm rot="16200000" flipH="1">
            <a:off x="3352800" y="3124200"/>
            <a:ext cx="457200" cy="6248400"/>
          </a:xfrm>
          <a:prstGeom prst="rightBrace">
            <a:avLst>
              <a:gd name="adj1" fmla="val 119444"/>
              <a:gd name="adj2" fmla="val 49773"/>
            </a:avLst>
          </a:prstGeom>
          <a:noFill/>
          <a:ln w="9525">
            <a:solidFill>
              <a:schemeClr val="bg1"/>
            </a:solidFill>
            <a:round/>
            <a:headEnd/>
            <a:tailEnd/>
          </a:ln>
        </p:spPr>
        <p:txBody>
          <a:bodyPr wrap="none" anchor="ctr"/>
          <a:lstStyle/>
          <a:p>
            <a:endParaRPr lang="en-US" noProof="1"/>
          </a:p>
        </p:txBody>
      </p:sp>
      <p:sp>
        <p:nvSpPr>
          <p:cNvPr id="2071" name="AutoShape 23"/>
          <p:cNvSpPr>
            <a:spLocks/>
          </p:cNvSpPr>
          <p:nvPr/>
        </p:nvSpPr>
        <p:spPr bwMode="auto">
          <a:xfrm rot="16200000" flipH="1">
            <a:off x="7696200" y="5105400"/>
            <a:ext cx="457200" cy="2286000"/>
          </a:xfrm>
          <a:prstGeom prst="rightBrace">
            <a:avLst>
              <a:gd name="adj1" fmla="val 34722"/>
              <a:gd name="adj2" fmla="val 49773"/>
            </a:avLst>
          </a:prstGeom>
          <a:noFill/>
          <a:ln w="9525">
            <a:solidFill>
              <a:schemeClr val="bg1"/>
            </a:solidFill>
            <a:round/>
            <a:headEnd/>
            <a:tailEnd/>
          </a:ln>
        </p:spPr>
        <p:txBody>
          <a:bodyPr wrap="none" anchor="ctr"/>
          <a:lstStyle/>
          <a:p>
            <a:endParaRPr lang="en-US" noProof="1"/>
          </a:p>
        </p:txBody>
      </p:sp>
      <p:sp>
        <p:nvSpPr>
          <p:cNvPr id="2072" name="Text Box 24"/>
          <p:cNvSpPr txBox="1">
            <a:spLocks noChangeArrowheads="1"/>
          </p:cNvSpPr>
          <p:nvPr/>
        </p:nvSpPr>
        <p:spPr bwMode="auto">
          <a:xfrm>
            <a:off x="2667000" y="6477000"/>
            <a:ext cx="2209800" cy="338554"/>
          </a:xfrm>
          <a:prstGeom prst="rect">
            <a:avLst/>
          </a:prstGeom>
          <a:noFill/>
          <a:ln w="9525">
            <a:noFill/>
            <a:miter lim="800000"/>
            <a:headEnd/>
            <a:tailEnd/>
          </a:ln>
        </p:spPr>
        <p:txBody>
          <a:bodyPr>
            <a:spAutoFit/>
          </a:bodyPr>
          <a:lstStyle/>
          <a:p>
            <a:pPr algn="ctr"/>
            <a:r>
              <a:rPr lang="en-US" sz="1600" dirty="0">
                <a:solidFill>
                  <a:schemeClr val="bg1"/>
                </a:solidFill>
                <a:latin typeface="Trebuchet MS" pitchFamily="34" charset="0"/>
              </a:rPr>
              <a:t>Readiness Fund</a:t>
            </a:r>
            <a:endParaRPr lang="en-US" sz="1600" noProof="1">
              <a:solidFill>
                <a:schemeClr val="bg1"/>
              </a:solidFill>
              <a:latin typeface="Trebuchet MS" pitchFamily="34" charset="0"/>
            </a:endParaRPr>
          </a:p>
        </p:txBody>
      </p:sp>
      <p:sp>
        <p:nvSpPr>
          <p:cNvPr id="2073" name="Text Box 25"/>
          <p:cNvSpPr txBox="1">
            <a:spLocks noChangeArrowheads="1"/>
          </p:cNvSpPr>
          <p:nvPr/>
        </p:nvSpPr>
        <p:spPr bwMode="auto">
          <a:xfrm>
            <a:off x="6934200" y="6477000"/>
            <a:ext cx="2209800" cy="338554"/>
          </a:xfrm>
          <a:prstGeom prst="rect">
            <a:avLst/>
          </a:prstGeom>
          <a:noFill/>
          <a:ln w="9525">
            <a:noFill/>
            <a:miter lim="800000"/>
            <a:headEnd/>
            <a:tailEnd/>
          </a:ln>
        </p:spPr>
        <p:txBody>
          <a:bodyPr>
            <a:spAutoFit/>
          </a:bodyPr>
          <a:lstStyle/>
          <a:p>
            <a:pPr algn="ctr"/>
            <a:r>
              <a:rPr lang="en-US" sz="1600" dirty="0">
                <a:solidFill>
                  <a:schemeClr val="bg1"/>
                </a:solidFill>
                <a:latin typeface="Trebuchet MS" pitchFamily="34" charset="0"/>
              </a:rPr>
              <a:t>Carbon Fund</a:t>
            </a:r>
            <a:endParaRPr lang="en-US" sz="1600" noProof="1">
              <a:solidFill>
                <a:schemeClr val="bg1"/>
              </a:solidFill>
              <a:latin typeface="Trebuchet MS" pitchFamily="34" charset="0"/>
            </a:endParaRPr>
          </a:p>
        </p:txBody>
      </p:sp>
      <p:sp>
        <p:nvSpPr>
          <p:cNvPr id="2074" name="Text Box 26"/>
          <p:cNvSpPr txBox="1">
            <a:spLocks noChangeArrowheads="1"/>
          </p:cNvSpPr>
          <p:nvPr/>
        </p:nvSpPr>
        <p:spPr bwMode="auto">
          <a:xfrm>
            <a:off x="5257800" y="4724400"/>
            <a:ext cx="2971800" cy="1323439"/>
          </a:xfrm>
          <a:prstGeom prst="rect">
            <a:avLst/>
          </a:prstGeom>
          <a:noFill/>
          <a:ln w="9525">
            <a:noFill/>
            <a:miter lim="800000"/>
            <a:headEnd/>
            <a:tailEnd/>
          </a:ln>
        </p:spPr>
        <p:txBody>
          <a:bodyPr wrap="square">
            <a:spAutoFit/>
          </a:bodyPr>
          <a:lstStyle/>
          <a:p>
            <a:pPr algn="ctr"/>
            <a:r>
              <a:rPr lang="en-US" sz="1600" i="1" dirty="0" smtClean="0">
                <a:solidFill>
                  <a:schemeClr val="bg1"/>
                </a:solidFill>
                <a:latin typeface="Trebuchet MS" pitchFamily="34" charset="0"/>
              </a:rPr>
              <a:t>R-Plan </a:t>
            </a:r>
            <a:r>
              <a:rPr lang="en-US" sz="1600" i="1" dirty="0">
                <a:solidFill>
                  <a:schemeClr val="bg1"/>
                </a:solidFill>
                <a:latin typeface="Trebuchet MS" pitchFamily="34" charset="0"/>
                <a:sym typeface="Wingdings" pitchFamily="2" charset="2"/>
              </a:rPr>
              <a:t> </a:t>
            </a:r>
          </a:p>
          <a:p>
            <a:pPr algn="ctr"/>
            <a:r>
              <a:rPr lang="en-US" sz="1600" i="1" dirty="0">
                <a:solidFill>
                  <a:schemeClr val="bg1"/>
                </a:solidFill>
                <a:latin typeface="Trebuchet MS" pitchFamily="34" charset="0"/>
                <a:sym typeface="Wingdings" pitchFamily="2" charset="2"/>
              </a:rPr>
              <a:t>Assessment</a:t>
            </a:r>
            <a:r>
              <a:rPr lang="en-US" sz="1600" i="1" dirty="0">
                <a:solidFill>
                  <a:schemeClr val="bg1"/>
                </a:solidFill>
                <a:latin typeface="Trebuchet MS" pitchFamily="34" charset="0"/>
              </a:rPr>
              <a:t> of Readiness</a:t>
            </a:r>
          </a:p>
          <a:p>
            <a:pPr algn="ctr"/>
            <a:endParaRPr lang="en-US" sz="1600" i="1" dirty="0">
              <a:solidFill>
                <a:schemeClr val="bg1"/>
              </a:solidFill>
              <a:latin typeface="Trebuchet MS" pitchFamily="34" charset="0"/>
            </a:endParaRPr>
          </a:p>
          <a:p>
            <a:pPr algn="ctr"/>
            <a:r>
              <a:rPr lang="en-US" sz="1600" i="1" dirty="0">
                <a:solidFill>
                  <a:schemeClr val="bg1"/>
                </a:solidFill>
                <a:latin typeface="Trebuchet MS" pitchFamily="34" charset="0"/>
              </a:rPr>
              <a:t>Emission Reductions Program </a:t>
            </a:r>
            <a:r>
              <a:rPr lang="en-US" sz="1600" i="1" dirty="0">
                <a:solidFill>
                  <a:schemeClr val="bg1"/>
                </a:solidFill>
                <a:latin typeface="Trebuchet MS" pitchFamily="34" charset="0"/>
                <a:sym typeface="Wingdings" pitchFamily="2" charset="2"/>
              </a:rPr>
              <a:t> Selection in Carbon Fund</a:t>
            </a:r>
            <a:endParaRPr lang="en-US" sz="1600" i="1" noProof="1">
              <a:solidFill>
                <a:schemeClr val="bg1"/>
              </a:solidFill>
              <a:latin typeface="Trebuchet MS" pitchFamily="34" charset="0"/>
            </a:endParaRPr>
          </a:p>
        </p:txBody>
      </p:sp>
      <p:sp>
        <p:nvSpPr>
          <p:cNvPr id="25" name="Right Arrow 24"/>
          <p:cNvSpPr/>
          <p:nvPr/>
        </p:nvSpPr>
        <p:spPr>
          <a:xfrm rot="6740826">
            <a:off x="1662417" y="1762224"/>
            <a:ext cx="2808250" cy="533400"/>
          </a:xfrm>
          <a:prstGeom prst="rightArrow">
            <a:avLst/>
          </a:prstGeom>
          <a:solidFill>
            <a:srgbClr val="00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4572000" y="152400"/>
            <a:ext cx="4419600" cy="2246769"/>
          </a:xfrm>
          <a:prstGeom prst="rect">
            <a:avLst/>
          </a:prstGeom>
          <a:noFill/>
        </p:spPr>
        <p:txBody>
          <a:bodyPr wrap="square" rtlCol="0">
            <a:spAutoFit/>
          </a:bodyPr>
          <a:lstStyle/>
          <a:p>
            <a:pPr marL="171450" indent="-171450">
              <a:buFont typeface="Arial" pitchFamily="34" charset="0"/>
              <a:buChar char="•"/>
            </a:pPr>
            <a:r>
              <a:rPr lang="en-US" sz="2000" b="1" dirty="0" smtClean="0">
                <a:solidFill>
                  <a:srgbClr val="00FF00"/>
                </a:solidFill>
              </a:rPr>
              <a:t>All have submitted a </a:t>
            </a:r>
            <a:r>
              <a:rPr lang="en-US" sz="2000" b="1" i="1" dirty="0" smtClean="0">
                <a:solidFill>
                  <a:srgbClr val="00FF00"/>
                </a:solidFill>
              </a:rPr>
              <a:t>Readiness Plan Idea Note</a:t>
            </a:r>
            <a:r>
              <a:rPr lang="en-US" sz="2000" b="1" dirty="0" smtClean="0">
                <a:solidFill>
                  <a:srgbClr val="00FF00"/>
                </a:solidFill>
              </a:rPr>
              <a:t> (R-PIN) </a:t>
            </a:r>
          </a:p>
          <a:p>
            <a:pPr marL="171450" indent="-171450">
              <a:buFont typeface="Arial" pitchFamily="34" charset="0"/>
              <a:buChar char="•"/>
            </a:pPr>
            <a:r>
              <a:rPr lang="en-US" sz="2000" b="1" dirty="0" smtClean="0">
                <a:solidFill>
                  <a:srgbClr val="00FF00"/>
                </a:solidFill>
              </a:rPr>
              <a:t>Some of them have obtained a $0.2 million grant to develop their </a:t>
            </a:r>
            <a:r>
              <a:rPr lang="en-US" sz="2000" b="1" i="1" dirty="0" smtClean="0">
                <a:solidFill>
                  <a:srgbClr val="00FF00"/>
                </a:solidFill>
              </a:rPr>
              <a:t>Readiness Preparation and Funding Proposal </a:t>
            </a:r>
            <a:r>
              <a:rPr lang="en-US" sz="2000" b="1" dirty="0" smtClean="0">
                <a:solidFill>
                  <a:srgbClr val="00FF00"/>
                </a:solidFill>
              </a:rPr>
              <a:t>(R-PFP)</a:t>
            </a:r>
          </a:p>
          <a:p>
            <a:pPr marL="114300" indent="-114300">
              <a:buFont typeface="Arial" pitchFamily="34" charset="0"/>
              <a:buChar char="•"/>
            </a:pPr>
            <a:r>
              <a:rPr lang="en-US" sz="2000" b="1" dirty="0">
                <a:solidFill>
                  <a:srgbClr val="00FF00"/>
                </a:solidFill>
              </a:rPr>
              <a:t> </a:t>
            </a:r>
            <a:r>
              <a:rPr lang="en-US" sz="2000" b="1" dirty="0" smtClean="0">
                <a:solidFill>
                  <a:srgbClr val="00FF00"/>
                </a:solidFill>
              </a:rPr>
              <a:t>Three have submitted a R-PFP</a:t>
            </a:r>
            <a:endParaRPr lang="en-US" sz="2000" b="1" dirty="0">
              <a:solidFill>
                <a:srgbClr val="00FF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762000" y="2819401"/>
            <a:ext cx="7696200" cy="1295400"/>
          </a:xfrm>
        </p:spPr>
        <p:txBody>
          <a:bodyPr>
            <a:normAutofit/>
          </a:bodyPr>
          <a:lstStyle/>
          <a:p>
            <a:pPr marL="514350" indent="-514350" algn="ctr">
              <a:buNone/>
            </a:pPr>
            <a:r>
              <a:rPr lang="en-US" dirty="0"/>
              <a:t>3</a:t>
            </a:r>
            <a:r>
              <a:rPr lang="en-US" dirty="0" smtClean="0"/>
              <a:t>. Indigenous Peoples and the FCPF</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685800" y="2286000"/>
            <a:ext cx="8077200" cy="2743199"/>
          </a:xfrm>
          <a:ln>
            <a:noFill/>
          </a:ln>
        </p:spPr>
        <p:txBody>
          <a:bodyPr>
            <a:normAutofit/>
          </a:bodyPr>
          <a:lstStyle/>
          <a:p>
            <a:pPr marL="514350" indent="-514350">
              <a:buAutoNum type="arabicPeriod"/>
            </a:pPr>
            <a:r>
              <a:rPr lang="en-US" dirty="0" smtClean="0"/>
              <a:t>Quick Introduction to REDD</a:t>
            </a:r>
          </a:p>
          <a:p>
            <a:pPr marL="514350" indent="-514350">
              <a:buAutoNum type="arabicPeriod"/>
            </a:pPr>
            <a:r>
              <a:rPr lang="en-US" dirty="0" smtClean="0"/>
              <a:t>The Forest Carbon Partnership Facility</a:t>
            </a:r>
          </a:p>
          <a:p>
            <a:pPr marL="514350" indent="-514350">
              <a:buAutoNum type="arabicPeriod"/>
            </a:pPr>
            <a:r>
              <a:rPr lang="en-US" dirty="0" smtClean="0"/>
              <a:t>Indigenous Peoples and the FCPF</a:t>
            </a:r>
            <a:endParaRPr lang="en-US" dirty="0"/>
          </a:p>
        </p:txBody>
      </p:sp>
      <p:sp>
        <p:nvSpPr>
          <p:cNvPr id="3" name="TextBox 2"/>
          <p:cNvSpPr txBox="1"/>
          <p:nvPr/>
        </p:nvSpPr>
        <p:spPr>
          <a:xfrm>
            <a:off x="0" y="208002"/>
            <a:ext cx="9144000" cy="553998"/>
          </a:xfrm>
          <a:prstGeom prst="rect">
            <a:avLst/>
          </a:prstGeom>
          <a:noFill/>
          <a:ln>
            <a:noFill/>
          </a:ln>
        </p:spPr>
        <p:txBody>
          <a:bodyPr wrap="square" rtlCol="0">
            <a:spAutoFit/>
          </a:bodyPr>
          <a:lstStyle/>
          <a:p>
            <a:pPr algn="ctr"/>
            <a:r>
              <a:rPr lang="en-US" sz="3000" dirty="0" smtClean="0">
                <a:solidFill>
                  <a:schemeClr val="bg1"/>
                </a:solidFill>
                <a:latin typeface="Trebuchet MS" pitchFamily="34" charset="0"/>
              </a:rPr>
              <a:t>Outline of the Presentation</a:t>
            </a:r>
            <a:endParaRPr lang="en-US" sz="3000" dirty="0">
              <a:solidFill>
                <a:schemeClr val="bg1"/>
              </a:solidFill>
              <a:latin typeface="Trebuchet MS"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208002"/>
            <a:ext cx="9144000" cy="553998"/>
          </a:xfrm>
          <a:prstGeom prst="rect">
            <a:avLst/>
          </a:prstGeom>
          <a:noFill/>
          <a:ln>
            <a:noFill/>
          </a:ln>
        </p:spPr>
        <p:txBody>
          <a:bodyPr wrap="square" rtlCol="0">
            <a:spAutoFit/>
          </a:bodyPr>
          <a:lstStyle/>
          <a:p>
            <a:pPr algn="ctr"/>
            <a:r>
              <a:rPr lang="en-US" sz="3000" dirty="0" smtClean="0">
                <a:solidFill>
                  <a:schemeClr val="bg1"/>
                </a:solidFill>
                <a:latin typeface="Trebuchet MS" pitchFamily="34" charset="0"/>
              </a:rPr>
              <a:t>Information Exchanges Held with Forests People</a:t>
            </a:r>
            <a:endParaRPr lang="en-US" sz="3000" dirty="0">
              <a:solidFill>
                <a:schemeClr val="bg1"/>
              </a:solidFill>
              <a:latin typeface="Trebuchet MS" pitchFamily="34" charset="0"/>
            </a:endParaRPr>
          </a:p>
        </p:txBody>
      </p:sp>
      <p:sp>
        <p:nvSpPr>
          <p:cNvPr id="14" name="Content Placeholder 13"/>
          <p:cNvSpPr>
            <a:spLocks noGrp="1"/>
          </p:cNvSpPr>
          <p:nvPr>
            <p:ph idx="1"/>
          </p:nvPr>
        </p:nvSpPr>
        <p:spPr>
          <a:xfrm>
            <a:off x="457200" y="1417637"/>
            <a:ext cx="5105400" cy="4830763"/>
          </a:xfrm>
        </p:spPr>
        <p:txBody>
          <a:bodyPr>
            <a:normAutofit fontScale="70000" lnSpcReduction="20000"/>
          </a:bodyPr>
          <a:lstStyle/>
          <a:p>
            <a:r>
              <a:rPr lang="en-US" dirty="0" smtClean="0"/>
              <a:t>3 regional meetings prior to start of operations</a:t>
            </a:r>
          </a:p>
          <a:p>
            <a:pPr lvl="1"/>
            <a:r>
              <a:rPr lang="en-US" dirty="0" smtClean="0"/>
              <a:t>Kathmandu</a:t>
            </a:r>
          </a:p>
          <a:p>
            <a:pPr lvl="1"/>
            <a:r>
              <a:rPr lang="en-US" dirty="0" smtClean="0"/>
              <a:t>Bujumbura</a:t>
            </a:r>
          </a:p>
          <a:p>
            <a:pPr lvl="1"/>
            <a:r>
              <a:rPr lang="en-US" dirty="0" smtClean="0"/>
              <a:t>La Paz</a:t>
            </a:r>
          </a:p>
          <a:p>
            <a:r>
              <a:rPr lang="en-US" dirty="0" smtClean="0"/>
              <a:t>Exchanges in conferences or during country visits</a:t>
            </a:r>
          </a:p>
          <a:p>
            <a:pPr lvl="1"/>
            <a:r>
              <a:rPr lang="en-US" dirty="0" smtClean="0"/>
              <a:t>Barcelona</a:t>
            </a:r>
          </a:p>
          <a:p>
            <a:pPr lvl="1"/>
            <a:r>
              <a:rPr lang="en-US" dirty="0" smtClean="0"/>
              <a:t>Marrakech</a:t>
            </a:r>
          </a:p>
          <a:p>
            <a:pPr lvl="1"/>
            <a:r>
              <a:rPr lang="en-US" dirty="0" smtClean="0"/>
              <a:t>Bali</a:t>
            </a:r>
          </a:p>
          <a:p>
            <a:pPr lvl="1"/>
            <a:r>
              <a:rPr lang="en-US" dirty="0" smtClean="0"/>
              <a:t>Nairobi</a:t>
            </a:r>
          </a:p>
          <a:p>
            <a:pPr lvl="1"/>
            <a:r>
              <a:rPr lang="en-US" dirty="0" smtClean="0"/>
              <a:t>Kinshasa</a:t>
            </a:r>
          </a:p>
          <a:p>
            <a:pPr lvl="1"/>
            <a:r>
              <a:rPr lang="en-US" dirty="0" smtClean="0"/>
              <a:t>Anchorage</a:t>
            </a:r>
          </a:p>
          <a:p>
            <a:pPr lvl="1"/>
            <a:r>
              <a:rPr lang="en-US" dirty="0" smtClean="0"/>
              <a:t>Accra</a:t>
            </a:r>
          </a:p>
          <a:p>
            <a:pPr lvl="1"/>
            <a:r>
              <a:rPr lang="en-US" dirty="0" smtClean="0"/>
              <a:t>Panama</a:t>
            </a:r>
            <a:endParaRPr lang="en-US" dirty="0"/>
          </a:p>
        </p:txBody>
      </p:sp>
      <p:pic>
        <p:nvPicPr>
          <p:cNvPr id="4" name="Picture 3" descr="BR021S19.jpg"/>
          <p:cNvPicPr>
            <a:picLocks noChangeAspect="1"/>
          </p:cNvPicPr>
          <p:nvPr/>
        </p:nvPicPr>
        <p:blipFill>
          <a:blip r:embed="rId3" cstate="print"/>
          <a:stretch>
            <a:fillRect/>
          </a:stretch>
        </p:blipFill>
        <p:spPr>
          <a:xfrm>
            <a:off x="5791201" y="1371600"/>
            <a:ext cx="3352800" cy="4981302"/>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34" name="Rectangle 2"/>
          <p:cNvSpPr>
            <a:spLocks noGrp="1" noChangeArrowheads="1"/>
          </p:cNvSpPr>
          <p:nvPr>
            <p:ph type="body" idx="1"/>
          </p:nvPr>
        </p:nvSpPr>
        <p:spPr bwMode="auto">
          <a:xfrm>
            <a:off x="392114" y="2037710"/>
            <a:ext cx="2960687" cy="2930639"/>
          </a:xfrm>
          <a:noFill/>
          <a:ln w="28575">
            <a:miter lim="800000"/>
            <a:headEnd/>
            <a:tailEnd/>
          </a:ln>
        </p:spPr>
        <p:txBody>
          <a:bodyPr vert="horz" wrap="square" lIns="91440" tIns="45720" rIns="91440" bIns="45720" numCol="1" anchor="t" anchorCtr="0" compatLnSpc="1">
            <a:prstTxWarp prst="textNoShape">
              <a:avLst/>
            </a:prstTxWarp>
            <a:noAutofit/>
          </a:bodyPr>
          <a:lstStyle/>
          <a:p>
            <a:pPr marL="460375" indent="-231775">
              <a:spcBef>
                <a:spcPts val="0"/>
              </a:spcBef>
              <a:buFont typeface="Wingdings" pitchFamily="2" charset="2"/>
              <a:buNone/>
            </a:pPr>
            <a:r>
              <a:rPr lang="en-US" sz="1800" u="sng" dirty="0">
                <a:solidFill>
                  <a:srgbClr val="0000FF"/>
                </a:solidFill>
              </a:rPr>
              <a:t>REDD COUNTRIES</a:t>
            </a:r>
          </a:p>
          <a:p>
            <a:pPr marL="460375" indent="-231775">
              <a:spcBef>
                <a:spcPts val="0"/>
              </a:spcBef>
              <a:buFont typeface="Wingdings" pitchFamily="2" charset="2"/>
              <a:buNone/>
            </a:pPr>
            <a:r>
              <a:rPr lang="en-US" sz="1800" dirty="0">
                <a:solidFill>
                  <a:srgbClr val="0000FF"/>
                </a:solidFill>
              </a:rPr>
              <a:t>Bolivia</a:t>
            </a:r>
          </a:p>
          <a:p>
            <a:pPr marL="460375" indent="-231775">
              <a:spcBef>
                <a:spcPts val="0"/>
              </a:spcBef>
              <a:buFont typeface="Wingdings" pitchFamily="2" charset="2"/>
              <a:buNone/>
            </a:pPr>
            <a:r>
              <a:rPr lang="en-US" sz="1800" dirty="0">
                <a:solidFill>
                  <a:srgbClr val="0000FF"/>
                </a:solidFill>
              </a:rPr>
              <a:t>DRC</a:t>
            </a:r>
          </a:p>
          <a:p>
            <a:pPr marL="460375" indent="-231775">
              <a:spcBef>
                <a:spcPts val="0"/>
              </a:spcBef>
              <a:buFont typeface="Wingdings" pitchFamily="2" charset="2"/>
              <a:buNone/>
            </a:pPr>
            <a:r>
              <a:rPr lang="en-US" sz="1800" dirty="0">
                <a:solidFill>
                  <a:srgbClr val="0000FF"/>
                </a:solidFill>
              </a:rPr>
              <a:t>Gabon</a:t>
            </a:r>
          </a:p>
          <a:p>
            <a:pPr marL="460375" indent="-231775">
              <a:spcBef>
                <a:spcPts val="0"/>
              </a:spcBef>
              <a:buFont typeface="Wingdings" pitchFamily="2" charset="2"/>
              <a:buNone/>
            </a:pPr>
            <a:r>
              <a:rPr lang="en-US" sz="1800" dirty="0">
                <a:solidFill>
                  <a:srgbClr val="0000FF"/>
                </a:solidFill>
              </a:rPr>
              <a:t>Ghana</a:t>
            </a:r>
          </a:p>
          <a:p>
            <a:pPr marL="460375" indent="-231775">
              <a:spcBef>
                <a:spcPts val="0"/>
              </a:spcBef>
              <a:buFont typeface="Wingdings" pitchFamily="2" charset="2"/>
              <a:buNone/>
            </a:pPr>
            <a:r>
              <a:rPr lang="en-US" sz="1800" dirty="0">
                <a:solidFill>
                  <a:srgbClr val="0000FF"/>
                </a:solidFill>
              </a:rPr>
              <a:t>Guyana</a:t>
            </a:r>
          </a:p>
          <a:p>
            <a:pPr marL="460375" indent="-231775">
              <a:spcBef>
                <a:spcPts val="0"/>
              </a:spcBef>
              <a:buFont typeface="Wingdings" pitchFamily="2" charset="2"/>
              <a:buNone/>
            </a:pPr>
            <a:r>
              <a:rPr lang="en-US" sz="1800" dirty="0">
                <a:solidFill>
                  <a:srgbClr val="0000FF"/>
                </a:solidFill>
              </a:rPr>
              <a:t>Madagascar</a:t>
            </a:r>
          </a:p>
          <a:p>
            <a:pPr marL="460375" indent="-231775">
              <a:spcBef>
                <a:spcPts val="0"/>
              </a:spcBef>
              <a:buFont typeface="Wingdings" pitchFamily="2" charset="2"/>
              <a:buNone/>
            </a:pPr>
            <a:r>
              <a:rPr lang="en-US" sz="1800" dirty="0">
                <a:solidFill>
                  <a:srgbClr val="0000FF"/>
                </a:solidFill>
              </a:rPr>
              <a:t>Mexico</a:t>
            </a:r>
          </a:p>
          <a:p>
            <a:pPr marL="460375" indent="-231775">
              <a:spcBef>
                <a:spcPts val="0"/>
              </a:spcBef>
              <a:buFont typeface="Wingdings" pitchFamily="2" charset="2"/>
              <a:buNone/>
            </a:pPr>
            <a:r>
              <a:rPr lang="en-US" sz="1800" dirty="0">
                <a:solidFill>
                  <a:srgbClr val="0000FF"/>
                </a:solidFill>
              </a:rPr>
              <a:t>Nepal</a:t>
            </a:r>
          </a:p>
          <a:p>
            <a:pPr marL="460375" indent="-231775">
              <a:spcBef>
                <a:spcPts val="0"/>
              </a:spcBef>
              <a:buFont typeface="Wingdings" pitchFamily="2" charset="2"/>
              <a:buNone/>
            </a:pPr>
            <a:r>
              <a:rPr lang="en-US" sz="1800" dirty="0">
                <a:solidFill>
                  <a:srgbClr val="0000FF"/>
                </a:solidFill>
              </a:rPr>
              <a:t>Panama</a:t>
            </a:r>
          </a:p>
          <a:p>
            <a:pPr marL="460375" indent="-231775">
              <a:spcBef>
                <a:spcPts val="0"/>
              </a:spcBef>
              <a:buFont typeface="Wingdings" pitchFamily="2" charset="2"/>
              <a:buNone/>
            </a:pPr>
            <a:r>
              <a:rPr lang="en-US" sz="1800" dirty="0">
                <a:solidFill>
                  <a:srgbClr val="0000FF"/>
                </a:solidFill>
              </a:rPr>
              <a:t>Vietnam</a:t>
            </a:r>
          </a:p>
        </p:txBody>
      </p:sp>
      <p:sp>
        <p:nvSpPr>
          <p:cNvPr id="428035" name="Rectangle 3"/>
          <p:cNvSpPr>
            <a:spLocks noChangeArrowheads="1"/>
          </p:cNvSpPr>
          <p:nvPr/>
        </p:nvSpPr>
        <p:spPr bwMode="auto">
          <a:xfrm>
            <a:off x="3581400" y="2098561"/>
            <a:ext cx="2438400" cy="2930639"/>
          </a:xfrm>
          <a:prstGeom prst="rect">
            <a:avLst/>
          </a:prstGeom>
          <a:noFill/>
          <a:ln w="28575">
            <a:noFill/>
            <a:miter lim="800000"/>
            <a:headEnd/>
            <a:tailEnd/>
          </a:ln>
          <a:effectLst/>
        </p:spPr>
        <p:txBody>
          <a:bodyPr/>
          <a:lstStyle/>
          <a:p>
            <a:pPr marL="460375" indent="-231775" algn="l">
              <a:lnSpc>
                <a:spcPct val="80000"/>
              </a:lnSpc>
              <a:spcBef>
                <a:spcPct val="20000"/>
              </a:spcBef>
              <a:buFont typeface="Wingdings" pitchFamily="2" charset="2"/>
              <a:buNone/>
            </a:pPr>
            <a:r>
              <a:rPr lang="en-US" u="sng" dirty="0">
                <a:solidFill>
                  <a:srgbClr val="0000FF"/>
                </a:solidFill>
                <a:latin typeface="Trebuchet MS" pitchFamily="34" charset="0"/>
                <a:ea typeface="MS Mincho" pitchFamily="49" charset="-128"/>
                <a:cs typeface="Times New Roman" pitchFamily="18" charset="0"/>
              </a:rPr>
              <a:t>CONTRIBUTORS</a:t>
            </a:r>
          </a:p>
          <a:p>
            <a:pPr marL="460375" indent="-231775" algn="l">
              <a:lnSpc>
                <a:spcPct val="80000"/>
              </a:lnSpc>
              <a:spcBef>
                <a:spcPct val="20000"/>
              </a:spcBef>
              <a:buFont typeface="Wingdings" pitchFamily="2" charset="2"/>
              <a:buNone/>
            </a:pPr>
            <a:r>
              <a:rPr lang="en-US" dirty="0">
                <a:solidFill>
                  <a:srgbClr val="0000FF"/>
                </a:solidFill>
                <a:latin typeface="Trebuchet MS" pitchFamily="34" charset="0"/>
                <a:ea typeface="MS Mincho" pitchFamily="49" charset="-128"/>
                <a:cs typeface="Times New Roman" pitchFamily="18" charset="0"/>
              </a:rPr>
              <a:t>AFD (France)</a:t>
            </a:r>
          </a:p>
          <a:p>
            <a:pPr marL="460375" indent="-231775" algn="l">
              <a:lnSpc>
                <a:spcPct val="80000"/>
              </a:lnSpc>
              <a:spcBef>
                <a:spcPct val="20000"/>
              </a:spcBef>
              <a:buFont typeface="Wingdings" pitchFamily="2" charset="2"/>
              <a:buNone/>
            </a:pPr>
            <a:r>
              <a:rPr lang="en-US" dirty="0">
                <a:solidFill>
                  <a:srgbClr val="0000FF"/>
                </a:solidFill>
                <a:latin typeface="Trebuchet MS" pitchFamily="34" charset="0"/>
                <a:ea typeface="MS Mincho" pitchFamily="49" charset="-128"/>
                <a:cs typeface="Times New Roman" pitchFamily="18" charset="0"/>
              </a:rPr>
              <a:t>Australia</a:t>
            </a:r>
          </a:p>
          <a:p>
            <a:pPr marL="460375" indent="-231775" algn="l">
              <a:lnSpc>
                <a:spcPct val="80000"/>
              </a:lnSpc>
              <a:spcBef>
                <a:spcPct val="20000"/>
              </a:spcBef>
              <a:buFont typeface="Wingdings" pitchFamily="2" charset="2"/>
              <a:buNone/>
            </a:pPr>
            <a:r>
              <a:rPr lang="en-US" dirty="0">
                <a:solidFill>
                  <a:srgbClr val="0000FF"/>
                </a:solidFill>
                <a:latin typeface="Trebuchet MS" pitchFamily="34" charset="0"/>
                <a:ea typeface="MS Mincho" pitchFamily="49" charset="-128"/>
                <a:cs typeface="Times New Roman" pitchFamily="18" charset="0"/>
              </a:rPr>
              <a:t>Germany</a:t>
            </a:r>
          </a:p>
          <a:p>
            <a:pPr marL="460375" indent="-231775" algn="l">
              <a:lnSpc>
                <a:spcPct val="80000"/>
              </a:lnSpc>
              <a:spcBef>
                <a:spcPct val="20000"/>
              </a:spcBef>
              <a:buFont typeface="Wingdings" pitchFamily="2" charset="2"/>
              <a:buNone/>
            </a:pPr>
            <a:r>
              <a:rPr lang="en-US" dirty="0">
                <a:solidFill>
                  <a:srgbClr val="0000FF"/>
                </a:solidFill>
                <a:latin typeface="Trebuchet MS" pitchFamily="34" charset="0"/>
                <a:ea typeface="MS Mincho" pitchFamily="49" charset="-128"/>
                <a:cs typeface="Times New Roman" pitchFamily="18" charset="0"/>
              </a:rPr>
              <a:t>Japan</a:t>
            </a:r>
          </a:p>
          <a:p>
            <a:pPr marL="460375" indent="-231775" algn="l">
              <a:lnSpc>
                <a:spcPct val="80000"/>
              </a:lnSpc>
              <a:spcBef>
                <a:spcPct val="20000"/>
              </a:spcBef>
              <a:buFont typeface="Wingdings" pitchFamily="2" charset="2"/>
              <a:buNone/>
            </a:pPr>
            <a:r>
              <a:rPr lang="en-US" dirty="0">
                <a:solidFill>
                  <a:srgbClr val="0000FF"/>
                </a:solidFill>
                <a:latin typeface="Trebuchet MS" pitchFamily="34" charset="0"/>
                <a:ea typeface="MS Mincho" pitchFamily="49" charset="-128"/>
                <a:cs typeface="Times New Roman" pitchFamily="18" charset="0"/>
              </a:rPr>
              <a:t>Netherlands</a:t>
            </a:r>
          </a:p>
          <a:p>
            <a:pPr marL="460375" indent="-231775" algn="l">
              <a:lnSpc>
                <a:spcPct val="80000"/>
              </a:lnSpc>
              <a:spcBef>
                <a:spcPct val="20000"/>
              </a:spcBef>
              <a:buFont typeface="Wingdings" pitchFamily="2" charset="2"/>
              <a:buNone/>
            </a:pPr>
            <a:r>
              <a:rPr lang="en-US" dirty="0">
                <a:solidFill>
                  <a:srgbClr val="0000FF"/>
                </a:solidFill>
                <a:latin typeface="Trebuchet MS" pitchFamily="34" charset="0"/>
                <a:ea typeface="MS Mincho" pitchFamily="49" charset="-128"/>
                <a:cs typeface="Times New Roman" pitchFamily="18" charset="0"/>
              </a:rPr>
              <a:t>Norway</a:t>
            </a:r>
          </a:p>
          <a:p>
            <a:pPr marL="460375" indent="-231775" algn="l">
              <a:lnSpc>
                <a:spcPct val="80000"/>
              </a:lnSpc>
              <a:spcBef>
                <a:spcPct val="20000"/>
              </a:spcBef>
              <a:buFont typeface="Wingdings" pitchFamily="2" charset="2"/>
              <a:buNone/>
            </a:pPr>
            <a:r>
              <a:rPr lang="en-US" dirty="0">
                <a:solidFill>
                  <a:srgbClr val="0000FF"/>
                </a:solidFill>
                <a:latin typeface="Trebuchet MS" pitchFamily="34" charset="0"/>
                <a:ea typeface="MS Mincho" pitchFamily="49" charset="-128"/>
                <a:cs typeface="Times New Roman" pitchFamily="18" charset="0"/>
              </a:rPr>
              <a:t>Switzerland</a:t>
            </a:r>
          </a:p>
          <a:p>
            <a:pPr marL="460375" indent="-231775" algn="l">
              <a:lnSpc>
                <a:spcPct val="80000"/>
              </a:lnSpc>
              <a:spcBef>
                <a:spcPct val="20000"/>
              </a:spcBef>
              <a:buFont typeface="Wingdings" pitchFamily="2" charset="2"/>
              <a:buNone/>
            </a:pPr>
            <a:r>
              <a:rPr lang="en-US" dirty="0">
                <a:solidFill>
                  <a:srgbClr val="0000FF"/>
                </a:solidFill>
                <a:latin typeface="Trebuchet MS" pitchFamily="34" charset="0"/>
                <a:ea typeface="MS Mincho" pitchFamily="49" charset="-128"/>
                <a:cs typeface="Times New Roman" pitchFamily="18" charset="0"/>
              </a:rPr>
              <a:t>TNC</a:t>
            </a:r>
          </a:p>
          <a:p>
            <a:pPr marL="460375" indent="-231775" algn="l">
              <a:lnSpc>
                <a:spcPct val="80000"/>
              </a:lnSpc>
              <a:spcBef>
                <a:spcPct val="20000"/>
              </a:spcBef>
              <a:buFont typeface="Wingdings" pitchFamily="2" charset="2"/>
              <a:buNone/>
            </a:pPr>
            <a:r>
              <a:rPr lang="en-US" dirty="0">
                <a:solidFill>
                  <a:srgbClr val="0000FF"/>
                </a:solidFill>
                <a:latin typeface="Trebuchet MS" pitchFamily="34" charset="0"/>
                <a:ea typeface="MS Mincho" pitchFamily="49" charset="-128"/>
                <a:cs typeface="Times New Roman" pitchFamily="18" charset="0"/>
              </a:rPr>
              <a:t>United Kingdom</a:t>
            </a:r>
          </a:p>
          <a:p>
            <a:pPr marL="460375" indent="-231775" algn="l">
              <a:lnSpc>
                <a:spcPct val="80000"/>
              </a:lnSpc>
              <a:spcBef>
                <a:spcPct val="20000"/>
              </a:spcBef>
              <a:buFont typeface="Wingdings" pitchFamily="2" charset="2"/>
              <a:buNone/>
            </a:pPr>
            <a:r>
              <a:rPr lang="en-US" dirty="0">
                <a:solidFill>
                  <a:srgbClr val="0000FF"/>
                </a:solidFill>
                <a:latin typeface="Trebuchet MS" pitchFamily="34" charset="0"/>
                <a:ea typeface="MS Mincho" pitchFamily="49" charset="-128"/>
                <a:cs typeface="Times New Roman" pitchFamily="18" charset="0"/>
              </a:rPr>
              <a:t>United States</a:t>
            </a:r>
          </a:p>
        </p:txBody>
      </p:sp>
      <p:sp>
        <p:nvSpPr>
          <p:cNvPr id="428036" name="Rectangle 4"/>
          <p:cNvSpPr>
            <a:spLocks noChangeArrowheads="1"/>
          </p:cNvSpPr>
          <p:nvPr/>
        </p:nvSpPr>
        <p:spPr bwMode="auto">
          <a:xfrm>
            <a:off x="381000" y="5334679"/>
            <a:ext cx="5791200" cy="1318787"/>
          </a:xfrm>
          <a:prstGeom prst="rect">
            <a:avLst/>
          </a:prstGeom>
          <a:noFill/>
          <a:ln w="28575">
            <a:solidFill>
              <a:srgbClr val="CC0066"/>
            </a:solidFill>
            <a:miter lim="800000"/>
            <a:headEnd/>
            <a:tailEnd/>
          </a:ln>
          <a:effectLst/>
        </p:spPr>
        <p:txBody>
          <a:bodyPr/>
          <a:lstStyle/>
          <a:p>
            <a:pPr marL="231775" indent="-231775" algn="ctr">
              <a:lnSpc>
                <a:spcPct val="90000"/>
              </a:lnSpc>
              <a:spcBef>
                <a:spcPct val="20000"/>
              </a:spcBef>
              <a:buFont typeface="Wingdings" pitchFamily="2" charset="2"/>
              <a:buNone/>
            </a:pPr>
            <a:r>
              <a:rPr lang="en-US" sz="2200" b="1" u="sng" dirty="0">
                <a:solidFill>
                  <a:srgbClr val="CC0066"/>
                </a:solidFill>
                <a:ea typeface="MS Mincho" pitchFamily="49" charset="-128"/>
                <a:cs typeface="Times New Roman" pitchFamily="18" charset="0"/>
              </a:rPr>
              <a:t>OBSERVERS</a:t>
            </a:r>
          </a:p>
          <a:p>
            <a:pPr marL="231775" indent="-231775">
              <a:lnSpc>
                <a:spcPct val="90000"/>
              </a:lnSpc>
              <a:spcBef>
                <a:spcPct val="50000"/>
              </a:spcBef>
              <a:buFont typeface="Wingdings" pitchFamily="2" charset="2"/>
              <a:buNone/>
            </a:pPr>
            <a:r>
              <a:rPr lang="en-US" b="1" dirty="0">
                <a:solidFill>
                  <a:srgbClr val="CC0066"/>
                </a:solidFill>
                <a:ea typeface="MS Mincho" pitchFamily="49" charset="-128"/>
                <a:cs typeface="Times New Roman" pitchFamily="18" charset="0"/>
              </a:rPr>
              <a:t>Forests People, International Organizations, NGOs, UNFCCC Secretariat, UN-REDD </a:t>
            </a:r>
            <a:r>
              <a:rPr lang="en-US" b="1" dirty="0" err="1">
                <a:solidFill>
                  <a:srgbClr val="CC0066"/>
                </a:solidFill>
                <a:ea typeface="MS Mincho" pitchFamily="49" charset="-128"/>
                <a:cs typeface="Times New Roman" pitchFamily="18" charset="0"/>
              </a:rPr>
              <a:t>Programme</a:t>
            </a:r>
            <a:r>
              <a:rPr lang="en-US" b="1" dirty="0">
                <a:solidFill>
                  <a:srgbClr val="CC0066"/>
                </a:solidFill>
                <a:ea typeface="MS Mincho" pitchFamily="49" charset="-128"/>
                <a:cs typeface="Times New Roman" pitchFamily="18" charset="0"/>
              </a:rPr>
              <a:t>, Private Sector</a:t>
            </a:r>
          </a:p>
        </p:txBody>
      </p:sp>
      <p:sp>
        <p:nvSpPr>
          <p:cNvPr id="428037" name="Rectangle 5"/>
          <p:cNvSpPr>
            <a:spLocks noChangeArrowheads="1"/>
          </p:cNvSpPr>
          <p:nvPr/>
        </p:nvSpPr>
        <p:spPr bwMode="auto">
          <a:xfrm>
            <a:off x="381000" y="1378317"/>
            <a:ext cx="5791200" cy="3736564"/>
          </a:xfrm>
          <a:prstGeom prst="rect">
            <a:avLst/>
          </a:prstGeom>
          <a:noFill/>
          <a:ln w="28575">
            <a:solidFill>
              <a:srgbClr val="0000FF"/>
            </a:solidFill>
            <a:miter lim="800000"/>
            <a:headEnd/>
            <a:tailEnd/>
          </a:ln>
          <a:effectLst/>
        </p:spPr>
        <p:txBody>
          <a:bodyPr wrap="none" anchor="ctr"/>
          <a:lstStyle/>
          <a:p>
            <a:endParaRPr lang="en-US">
              <a:solidFill>
                <a:srgbClr val="0000FF"/>
              </a:solidFill>
            </a:endParaRPr>
          </a:p>
        </p:txBody>
      </p:sp>
      <p:sp>
        <p:nvSpPr>
          <p:cNvPr id="428038" name="Text Box 6"/>
          <p:cNvSpPr txBox="1">
            <a:spLocks noChangeArrowheads="1"/>
          </p:cNvSpPr>
          <p:nvPr/>
        </p:nvSpPr>
        <p:spPr bwMode="auto">
          <a:xfrm>
            <a:off x="304800" y="1480583"/>
            <a:ext cx="5867400" cy="430887"/>
          </a:xfrm>
          <a:prstGeom prst="rect">
            <a:avLst/>
          </a:prstGeom>
          <a:noFill/>
          <a:ln w="9525">
            <a:noFill/>
            <a:miter lim="800000"/>
            <a:headEnd/>
            <a:tailEnd/>
          </a:ln>
          <a:effectLst/>
        </p:spPr>
        <p:txBody>
          <a:bodyPr>
            <a:spAutoFit/>
          </a:bodyPr>
          <a:lstStyle/>
          <a:p>
            <a:pPr algn="ctr">
              <a:spcBef>
                <a:spcPct val="50000"/>
              </a:spcBef>
            </a:pPr>
            <a:r>
              <a:rPr lang="en-US" sz="2200" b="1" u="sng" dirty="0">
                <a:solidFill>
                  <a:srgbClr val="0000FF"/>
                </a:solidFill>
              </a:rPr>
              <a:t>PARTICIPANTS COMMITTEE</a:t>
            </a:r>
            <a:endParaRPr lang="en-US" sz="2200" b="1" u="sng" noProof="1">
              <a:solidFill>
                <a:srgbClr val="0000FF"/>
              </a:solidFill>
            </a:endParaRPr>
          </a:p>
        </p:txBody>
      </p:sp>
      <p:sp>
        <p:nvSpPr>
          <p:cNvPr id="428039" name="Rectangle 2"/>
          <p:cNvSpPr txBox="1">
            <a:spLocks noChangeArrowheads="1"/>
          </p:cNvSpPr>
          <p:nvPr/>
        </p:nvSpPr>
        <p:spPr bwMode="auto">
          <a:xfrm>
            <a:off x="0" y="152400"/>
            <a:ext cx="9067800" cy="609023"/>
          </a:xfrm>
          <a:prstGeom prst="rect">
            <a:avLst/>
          </a:prstGeom>
          <a:noFill/>
          <a:ln w="9525">
            <a:noFill/>
            <a:miter lim="800000"/>
            <a:headEnd/>
            <a:tailEnd/>
          </a:ln>
        </p:spPr>
        <p:txBody>
          <a:bodyPr anchor="ctr"/>
          <a:lstStyle/>
          <a:p>
            <a:pPr algn="ctr" eaLnBrk="0" hangingPunct="0"/>
            <a:r>
              <a:rPr lang="en-US" sz="3000" dirty="0" smtClean="0">
                <a:solidFill>
                  <a:schemeClr val="bg1"/>
                </a:solidFill>
                <a:latin typeface="Trebuchet MS" pitchFamily="34" charset="0"/>
              </a:rPr>
              <a:t>Indigenous Representatives in FCPF </a:t>
            </a:r>
            <a:r>
              <a:rPr lang="en-US" sz="3000" dirty="0">
                <a:solidFill>
                  <a:schemeClr val="bg1"/>
                </a:solidFill>
                <a:latin typeface="Trebuchet MS" pitchFamily="34" charset="0"/>
              </a:rPr>
              <a:t>Governance</a:t>
            </a:r>
          </a:p>
        </p:txBody>
      </p:sp>
      <p:sp>
        <p:nvSpPr>
          <p:cNvPr id="428040" name="Rectangle 8"/>
          <p:cNvSpPr>
            <a:spLocks noChangeArrowheads="1"/>
          </p:cNvSpPr>
          <p:nvPr/>
        </p:nvSpPr>
        <p:spPr bwMode="auto">
          <a:xfrm>
            <a:off x="6400800" y="3356498"/>
            <a:ext cx="2438400" cy="1098989"/>
          </a:xfrm>
          <a:prstGeom prst="rect">
            <a:avLst/>
          </a:prstGeom>
          <a:noFill/>
          <a:ln w="28575">
            <a:solidFill>
              <a:srgbClr val="008000"/>
            </a:solidFill>
            <a:miter lim="800000"/>
            <a:headEnd/>
            <a:tailEnd/>
          </a:ln>
          <a:effectLst/>
        </p:spPr>
        <p:txBody>
          <a:bodyPr/>
          <a:lstStyle/>
          <a:p>
            <a:pPr algn="ctr">
              <a:lnSpc>
                <a:spcPct val="90000"/>
              </a:lnSpc>
              <a:spcBef>
                <a:spcPct val="20000"/>
              </a:spcBef>
              <a:buFont typeface="Wingdings" pitchFamily="2" charset="2"/>
              <a:buNone/>
            </a:pPr>
            <a:r>
              <a:rPr lang="en-US" sz="2200" b="1" u="sng" dirty="0">
                <a:solidFill>
                  <a:srgbClr val="008000"/>
                </a:solidFill>
                <a:ea typeface="MS Mincho" pitchFamily="49" charset="-128"/>
                <a:cs typeface="Times New Roman" pitchFamily="18" charset="0"/>
              </a:rPr>
              <a:t>TECHNICAL ADVISORY PANELS</a:t>
            </a:r>
            <a:endParaRPr lang="en-US" b="1" dirty="0">
              <a:solidFill>
                <a:srgbClr val="008000"/>
              </a:solidFill>
              <a:ea typeface="MS Mincho" pitchFamily="49" charset="-128"/>
              <a:cs typeface="Times New Roman" pitchFamily="18" charset="0"/>
            </a:endParaRPr>
          </a:p>
        </p:txBody>
      </p:sp>
      <p:sp>
        <p:nvSpPr>
          <p:cNvPr id="428041" name="Text Box 9"/>
          <p:cNvSpPr txBox="1">
            <a:spLocks noChangeArrowheads="1"/>
          </p:cNvSpPr>
          <p:nvPr/>
        </p:nvSpPr>
        <p:spPr bwMode="auto">
          <a:xfrm>
            <a:off x="6705600" y="5230886"/>
            <a:ext cx="1752600" cy="646331"/>
          </a:xfrm>
          <a:prstGeom prst="rect">
            <a:avLst/>
          </a:prstGeom>
          <a:solidFill>
            <a:schemeClr val="accent1"/>
          </a:solidFill>
          <a:ln w="9525">
            <a:solidFill>
              <a:schemeClr val="tx1"/>
            </a:solidFill>
            <a:miter lim="800000"/>
            <a:headEnd/>
            <a:tailEnd/>
          </a:ln>
          <a:effectLst/>
        </p:spPr>
        <p:txBody>
          <a:bodyPr wrap="square">
            <a:spAutoFit/>
          </a:bodyPr>
          <a:lstStyle/>
          <a:p>
            <a:pPr algn="ctr">
              <a:spcBef>
                <a:spcPct val="50000"/>
              </a:spcBef>
            </a:pPr>
            <a:r>
              <a:rPr lang="en-US" b="1" dirty="0"/>
              <a:t>Indigenous Representatives</a:t>
            </a:r>
          </a:p>
        </p:txBody>
      </p:sp>
      <p:sp>
        <p:nvSpPr>
          <p:cNvPr id="428042" name="AutoShape 10"/>
          <p:cNvSpPr>
            <a:spLocks noChangeArrowheads="1"/>
          </p:cNvSpPr>
          <p:nvPr/>
        </p:nvSpPr>
        <p:spPr bwMode="auto">
          <a:xfrm>
            <a:off x="7391400" y="4308955"/>
            <a:ext cx="381000" cy="879192"/>
          </a:xfrm>
          <a:prstGeom prst="upArrow">
            <a:avLst>
              <a:gd name="adj1" fmla="val 50000"/>
              <a:gd name="adj2" fmla="val 60000"/>
            </a:avLst>
          </a:prstGeom>
          <a:solidFill>
            <a:schemeClr val="accent1"/>
          </a:solidFill>
          <a:ln w="9525">
            <a:solidFill>
              <a:schemeClr val="tx1"/>
            </a:solidFill>
            <a:miter lim="800000"/>
            <a:headEnd/>
            <a:tailEnd/>
          </a:ln>
          <a:effectLst/>
        </p:spPr>
        <p:txBody>
          <a:bodyPr vert="eaVert" wrap="none" anchor="ctr"/>
          <a:lstStyle/>
          <a:p>
            <a:endParaRPr lang="en-US"/>
          </a:p>
        </p:txBody>
      </p:sp>
      <p:sp>
        <p:nvSpPr>
          <p:cNvPr id="428043" name="AutoShape 11"/>
          <p:cNvSpPr>
            <a:spLocks noChangeArrowheads="1"/>
          </p:cNvSpPr>
          <p:nvPr/>
        </p:nvSpPr>
        <p:spPr bwMode="auto">
          <a:xfrm rot="16200000">
            <a:off x="6141435" y="5234531"/>
            <a:ext cx="366330" cy="762000"/>
          </a:xfrm>
          <a:prstGeom prst="upArrow">
            <a:avLst>
              <a:gd name="adj1" fmla="val 50000"/>
              <a:gd name="adj2" fmla="val 77500"/>
            </a:avLst>
          </a:prstGeom>
          <a:solidFill>
            <a:schemeClr val="accent1"/>
          </a:solidFill>
          <a:ln w="9525">
            <a:solidFill>
              <a:schemeClr val="tx1"/>
            </a:solidFill>
            <a:miter lim="800000"/>
            <a:headEnd/>
            <a:tailEnd/>
          </a:ln>
          <a:effectLst/>
        </p:spPr>
        <p:txBody>
          <a:bodyPr vert="eaVert"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428041"/>
                                        </p:tgtEl>
                                        <p:attrNameLst>
                                          <p:attrName>style.visibility</p:attrName>
                                        </p:attrNameLst>
                                      </p:cBhvr>
                                      <p:to>
                                        <p:strVal val="visible"/>
                                      </p:to>
                                    </p:set>
                                    <p:animEffect transition="in" filter="box(out)">
                                      <p:cBhvr>
                                        <p:cTn id="7" dur="500"/>
                                        <p:tgtEl>
                                          <p:spTgt spid="428041"/>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428042"/>
                                        </p:tgtEl>
                                        <p:attrNameLst>
                                          <p:attrName>style.visibility</p:attrName>
                                        </p:attrNameLst>
                                      </p:cBhvr>
                                      <p:to>
                                        <p:strVal val="visible"/>
                                      </p:to>
                                    </p:set>
                                    <p:animEffect transition="in" filter="box(out)">
                                      <p:cBhvr>
                                        <p:cTn id="10" dur="500"/>
                                        <p:tgtEl>
                                          <p:spTgt spid="428042"/>
                                        </p:tgtEl>
                                      </p:cBhvr>
                                    </p:animEffect>
                                  </p:childTnLst>
                                </p:cTn>
                              </p:par>
                              <p:par>
                                <p:cTn id="11" presetID="4" presetClass="entr" presetSubtype="32" fill="hold" grpId="0" nodeType="withEffect">
                                  <p:stCondLst>
                                    <p:cond delay="0"/>
                                  </p:stCondLst>
                                  <p:childTnLst>
                                    <p:set>
                                      <p:cBhvr>
                                        <p:cTn id="12" dur="1" fill="hold">
                                          <p:stCondLst>
                                            <p:cond delay="0"/>
                                          </p:stCondLst>
                                        </p:cTn>
                                        <p:tgtEl>
                                          <p:spTgt spid="428043"/>
                                        </p:tgtEl>
                                        <p:attrNameLst>
                                          <p:attrName>style.visibility</p:attrName>
                                        </p:attrNameLst>
                                      </p:cBhvr>
                                      <p:to>
                                        <p:strVal val="visible"/>
                                      </p:to>
                                    </p:set>
                                    <p:animEffect transition="in" filter="box(out)">
                                      <p:cBhvr>
                                        <p:cTn id="13" dur="500"/>
                                        <p:tgtEl>
                                          <p:spTgt spid="4280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8041" grpId="0" animBg="1"/>
      <p:bldP spid="428042" grpId="0" animBg="1"/>
      <p:bldP spid="42804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208002"/>
            <a:ext cx="9144000" cy="553998"/>
          </a:xfrm>
          <a:prstGeom prst="rect">
            <a:avLst/>
          </a:prstGeom>
          <a:noFill/>
          <a:ln>
            <a:noFill/>
          </a:ln>
        </p:spPr>
        <p:txBody>
          <a:bodyPr wrap="square" rtlCol="0">
            <a:spAutoFit/>
          </a:bodyPr>
          <a:lstStyle/>
          <a:p>
            <a:pPr algn="ctr"/>
            <a:r>
              <a:rPr lang="en-US" sz="3000" dirty="0" smtClean="0">
                <a:solidFill>
                  <a:schemeClr val="bg1"/>
                </a:solidFill>
                <a:latin typeface="Trebuchet MS" pitchFamily="34" charset="0"/>
              </a:rPr>
              <a:t>Capacity Building Program for Indigenous Peoples</a:t>
            </a:r>
            <a:endParaRPr lang="en-US" sz="3000" dirty="0">
              <a:solidFill>
                <a:schemeClr val="bg1"/>
              </a:solidFill>
              <a:latin typeface="Trebuchet MS" pitchFamily="34" charset="0"/>
            </a:endParaRPr>
          </a:p>
        </p:txBody>
      </p:sp>
      <p:sp>
        <p:nvSpPr>
          <p:cNvPr id="14" name="Content Placeholder 13"/>
          <p:cNvSpPr>
            <a:spLocks noGrp="1"/>
          </p:cNvSpPr>
          <p:nvPr>
            <p:ph idx="1"/>
          </p:nvPr>
        </p:nvSpPr>
        <p:spPr>
          <a:xfrm>
            <a:off x="457200" y="1295400"/>
            <a:ext cx="8229600" cy="4830763"/>
          </a:xfrm>
        </p:spPr>
        <p:txBody>
          <a:bodyPr>
            <a:normAutofit fontScale="92500" lnSpcReduction="10000"/>
          </a:bodyPr>
          <a:lstStyle/>
          <a:p>
            <a:pPr marL="349250" lvl="1" indent="-349250">
              <a:lnSpc>
                <a:spcPct val="80000"/>
              </a:lnSpc>
              <a:spcBef>
                <a:spcPct val="40000"/>
              </a:spcBef>
              <a:buFont typeface="Wingdings" pitchFamily="2" charset="2"/>
              <a:buChar char="§"/>
            </a:pPr>
            <a:r>
              <a:rPr lang="en-US" dirty="0" smtClean="0">
                <a:ea typeface="MS Mincho" pitchFamily="49" charset="-128"/>
              </a:rPr>
              <a:t>Provide small grants to Indigenous Peoples organizations to build capacity on REDD at regional and national levels.</a:t>
            </a:r>
          </a:p>
          <a:p>
            <a:pPr marL="349250" lvl="1" indent="-349250">
              <a:lnSpc>
                <a:spcPct val="80000"/>
              </a:lnSpc>
              <a:spcBef>
                <a:spcPct val="40000"/>
              </a:spcBef>
              <a:buFont typeface="Wingdings" pitchFamily="2" charset="2"/>
              <a:buChar char="§"/>
            </a:pPr>
            <a:r>
              <a:rPr lang="en-US" dirty="0" smtClean="0">
                <a:ea typeface="MS Mincho" pitchFamily="49" charset="-128"/>
              </a:rPr>
              <a:t>Grants allocated based on proposals received from indigenous organizations and managed by them:</a:t>
            </a:r>
          </a:p>
          <a:p>
            <a:pPr marL="865188" lvl="2" indent="-381000">
              <a:lnSpc>
                <a:spcPct val="80000"/>
              </a:lnSpc>
              <a:spcBef>
                <a:spcPct val="40000"/>
              </a:spcBef>
              <a:buFont typeface="Wingdings" pitchFamily="2" charset="2"/>
              <a:buChar char="§"/>
            </a:pPr>
            <a:r>
              <a:rPr lang="en-US" dirty="0" smtClean="0">
                <a:solidFill>
                  <a:srgbClr val="008000"/>
                </a:solidFill>
                <a:ea typeface="MS Mincho" pitchFamily="49" charset="-128"/>
              </a:rPr>
              <a:t>COICA (Amazonia)- </a:t>
            </a:r>
            <a:r>
              <a:rPr lang="en-US" dirty="0" smtClean="0">
                <a:ea typeface="MS Mincho" pitchFamily="49" charset="-128"/>
              </a:rPr>
              <a:t>organize regional level workshops and will produce a reference document on REDD as contribution towards Copenhagen</a:t>
            </a:r>
            <a:endParaRPr lang="en-US" sz="1600" dirty="0" smtClean="0">
              <a:ea typeface="MS Mincho" pitchFamily="49" charset="-128"/>
            </a:endParaRPr>
          </a:p>
          <a:p>
            <a:pPr marL="865188" lvl="2" indent="-381000">
              <a:lnSpc>
                <a:spcPct val="80000"/>
              </a:lnSpc>
              <a:spcBef>
                <a:spcPct val="40000"/>
              </a:spcBef>
              <a:buFont typeface="Wingdings" pitchFamily="2" charset="2"/>
              <a:buChar char="§"/>
            </a:pPr>
            <a:r>
              <a:rPr lang="en-US" dirty="0" smtClean="0">
                <a:solidFill>
                  <a:srgbClr val="008000"/>
                </a:solidFill>
                <a:ea typeface="MS Mincho" pitchFamily="49" charset="-128"/>
              </a:rPr>
              <a:t>IPACC (Africa)- </a:t>
            </a:r>
            <a:r>
              <a:rPr lang="en-US" dirty="0" smtClean="0">
                <a:ea typeface="MS Mincho" pitchFamily="49" charset="-128"/>
              </a:rPr>
              <a:t>organize regional and national level workshops and will produce toolkit on REDD to be used for training of trainers at country level</a:t>
            </a:r>
            <a:endParaRPr lang="en-US" sz="1600" dirty="0" smtClean="0">
              <a:ea typeface="MS Mincho" pitchFamily="49" charset="-128"/>
            </a:endParaRPr>
          </a:p>
          <a:p>
            <a:pPr marL="865188" lvl="2" indent="-381000">
              <a:lnSpc>
                <a:spcPct val="80000"/>
              </a:lnSpc>
              <a:spcBef>
                <a:spcPct val="40000"/>
              </a:spcBef>
              <a:buFont typeface="Wingdings" pitchFamily="2" charset="2"/>
              <a:buChar char="§"/>
            </a:pPr>
            <a:r>
              <a:rPr lang="en-US" dirty="0" smtClean="0">
                <a:solidFill>
                  <a:srgbClr val="008000"/>
                </a:solidFill>
                <a:ea typeface="MS Mincho" pitchFamily="49" charset="-128"/>
              </a:rPr>
              <a:t>COONAPIP (Panama)- </a:t>
            </a:r>
            <a:r>
              <a:rPr lang="en-US" dirty="0" smtClean="0">
                <a:ea typeface="MS Mincho" pitchFamily="49" charset="-128"/>
              </a:rPr>
              <a:t>organize 11 workshops for informational exchanges and arriving at common position on REDD and government’s proposal to the FCPF</a:t>
            </a:r>
          </a:p>
          <a:p>
            <a:pPr marL="465138" lvl="1" indent="-381000">
              <a:lnSpc>
                <a:spcPct val="80000"/>
              </a:lnSpc>
              <a:spcBef>
                <a:spcPct val="40000"/>
              </a:spcBef>
              <a:buFont typeface="Wingdings" pitchFamily="2" charset="2"/>
              <a:buChar char="§"/>
            </a:pPr>
            <a:r>
              <a:rPr lang="en-US" dirty="0" smtClean="0">
                <a:ea typeface="MS Mincho" pitchFamily="49" charset="-128"/>
              </a:rPr>
              <a:t>New proposals can be funded starting July 1, 2009</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4" name="Rectangle 2"/>
          <p:cNvSpPr>
            <a:spLocks noGrp="1" noChangeArrowheads="1"/>
          </p:cNvSpPr>
          <p:nvPr>
            <p:ph type="title"/>
          </p:nvPr>
        </p:nvSpPr>
        <p:spPr bwMode="auto">
          <a:xfrm>
            <a:off x="228600" y="0"/>
            <a:ext cx="8763000" cy="851717"/>
          </a:xfrm>
          <a:noFill/>
          <a:ln>
            <a:miter lim="800000"/>
            <a:headEnd/>
            <a:tailEnd/>
          </a:ln>
        </p:spPr>
        <p:txBody>
          <a:bodyPr vert="horz" wrap="square" lIns="91440" tIns="45720" rIns="91440" bIns="45720" numCol="1" anchor="t" anchorCtr="0" compatLnSpc="1">
            <a:prstTxWarp prst="textNoShape">
              <a:avLst/>
            </a:prstTxWarp>
            <a:normAutofit/>
          </a:bodyPr>
          <a:lstStyle/>
          <a:p>
            <a:r>
              <a:rPr lang="en-US" dirty="0" smtClean="0"/>
              <a:t>Role of Observer </a:t>
            </a:r>
            <a:r>
              <a:rPr lang="en-US" dirty="0"/>
              <a:t>for Forests People </a:t>
            </a:r>
            <a:r>
              <a:rPr lang="en-US" sz="2400" dirty="0"/>
              <a:t/>
            </a:r>
            <a:br>
              <a:rPr lang="en-US" sz="2400" dirty="0"/>
            </a:br>
            <a:r>
              <a:rPr lang="en-US" sz="1600" dirty="0"/>
              <a:t>(Forest Dependent Indigenous Peoples and Other Forest Dwellers)</a:t>
            </a:r>
          </a:p>
        </p:txBody>
      </p:sp>
      <p:sp>
        <p:nvSpPr>
          <p:cNvPr id="453635" name="Rectangle 3"/>
          <p:cNvSpPr>
            <a:spLocks noGrp="1" noChangeArrowheads="1"/>
          </p:cNvSpPr>
          <p:nvPr>
            <p:ph type="body" idx="1"/>
          </p:nvPr>
        </p:nvSpPr>
        <p:spPr bwMode="auto">
          <a:xfrm>
            <a:off x="457200" y="1305051"/>
            <a:ext cx="8686800" cy="5258359"/>
          </a:xfrm>
          <a:noFill/>
          <a:ln>
            <a:miter lim="800000"/>
            <a:headEnd/>
            <a:tailEnd/>
          </a:ln>
        </p:spPr>
        <p:txBody>
          <a:bodyPr vert="horz" wrap="square" lIns="91440" tIns="45720" rIns="91440" bIns="45720" numCol="1" anchor="t" anchorCtr="0" compatLnSpc="1">
            <a:prstTxWarp prst="textNoShape">
              <a:avLst/>
            </a:prstTxWarp>
            <a:normAutofit/>
          </a:bodyPr>
          <a:lstStyle/>
          <a:p>
            <a:r>
              <a:rPr lang="en-US" sz="2400" b="1" dirty="0">
                <a:solidFill>
                  <a:srgbClr val="008000"/>
                </a:solidFill>
              </a:rPr>
              <a:t>Rights and Responsibilities:</a:t>
            </a:r>
          </a:p>
          <a:p>
            <a:pPr lvl="1"/>
            <a:r>
              <a:rPr lang="en-US" sz="2200" b="1" dirty="0"/>
              <a:t>Full participation in meetings</a:t>
            </a:r>
          </a:p>
          <a:p>
            <a:pPr lvl="1"/>
            <a:r>
              <a:rPr lang="en-US" sz="2200" b="1" dirty="0"/>
              <a:t>Full access to information prior to meetings</a:t>
            </a:r>
          </a:p>
          <a:p>
            <a:pPr lvl="1"/>
            <a:r>
              <a:rPr lang="en-US" sz="2200" b="1" dirty="0"/>
              <a:t>Costs of attending meetings covered for 1 person</a:t>
            </a:r>
          </a:p>
          <a:p>
            <a:pPr lvl="1"/>
            <a:r>
              <a:rPr lang="en-US" sz="2200" b="1" dirty="0"/>
              <a:t>Up to 3 persons represented at meeting</a:t>
            </a:r>
          </a:p>
          <a:p>
            <a:pPr lvl="1"/>
            <a:r>
              <a:rPr lang="en-US" sz="2200" b="1" dirty="0"/>
              <a:t>Budget for organizing ‘input-output’ process between </a:t>
            </a:r>
            <a:r>
              <a:rPr lang="en-US" sz="2200" b="1" dirty="0" smtClean="0"/>
              <a:t>forests </a:t>
            </a:r>
            <a:r>
              <a:rPr lang="en-US" sz="2200" b="1" dirty="0"/>
              <a:t>peoples and </a:t>
            </a:r>
            <a:r>
              <a:rPr lang="en-US" sz="2200" b="1" dirty="0" smtClean="0"/>
              <a:t>FCPF</a:t>
            </a:r>
            <a:endParaRPr lang="en-US" sz="2400" dirty="0">
              <a:solidFill>
                <a:schemeClr val="tx1"/>
              </a:solidFill>
            </a:endParaRPr>
          </a:p>
          <a:p>
            <a:r>
              <a:rPr lang="en-US" sz="2400" b="1" dirty="0">
                <a:solidFill>
                  <a:srgbClr val="008000"/>
                </a:solidFill>
              </a:rPr>
              <a:t>Selection:</a:t>
            </a:r>
          </a:p>
          <a:p>
            <a:pPr lvl="1"/>
            <a:r>
              <a:rPr lang="en-US" sz="2200" b="1" dirty="0"/>
              <a:t>Work with International Alliance of Indigenous and Tribal Peoples of Tropical Forests to </a:t>
            </a:r>
            <a:endParaRPr lang="en-US" sz="2200" b="1" dirty="0" smtClean="0"/>
          </a:p>
          <a:p>
            <a:pPr lvl="2"/>
            <a:r>
              <a:rPr lang="en-US" sz="1800" b="1" dirty="0" smtClean="0"/>
              <a:t>Organize selection process </a:t>
            </a:r>
            <a:r>
              <a:rPr lang="en-US" sz="1800" b="1" dirty="0"/>
              <a:t>and manage budget – no World Bank </a:t>
            </a:r>
            <a:r>
              <a:rPr lang="en-US" sz="1800" b="1" dirty="0" smtClean="0"/>
              <a:t>prescription</a:t>
            </a:r>
          </a:p>
          <a:p>
            <a:pPr lvl="2"/>
            <a:r>
              <a:rPr lang="en-US" sz="1800" b="1" dirty="0" smtClean="0"/>
              <a:t>Serve as interim Observer</a:t>
            </a:r>
            <a:endParaRPr lang="en-US" sz="18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208002"/>
            <a:ext cx="9144000" cy="553998"/>
          </a:xfrm>
          <a:prstGeom prst="rect">
            <a:avLst/>
          </a:prstGeom>
          <a:noFill/>
          <a:ln>
            <a:noFill/>
          </a:ln>
        </p:spPr>
        <p:txBody>
          <a:bodyPr wrap="square" rtlCol="0">
            <a:spAutoFit/>
          </a:bodyPr>
          <a:lstStyle/>
          <a:p>
            <a:pPr algn="ctr"/>
            <a:r>
              <a:rPr lang="en-US" sz="3000" dirty="0" smtClean="0">
                <a:solidFill>
                  <a:schemeClr val="bg1"/>
                </a:solidFill>
                <a:latin typeface="Trebuchet MS" pitchFamily="34" charset="0"/>
              </a:rPr>
              <a:t>Forests People’s Involvement at Country Level</a:t>
            </a:r>
            <a:endParaRPr lang="en-US" sz="3000" dirty="0">
              <a:solidFill>
                <a:schemeClr val="bg1"/>
              </a:solidFill>
              <a:latin typeface="Trebuchet MS" pitchFamily="34" charset="0"/>
            </a:endParaRPr>
          </a:p>
        </p:txBody>
      </p:sp>
      <p:sp>
        <p:nvSpPr>
          <p:cNvPr id="14" name="Content Placeholder 13"/>
          <p:cNvSpPr>
            <a:spLocks noGrp="1"/>
          </p:cNvSpPr>
          <p:nvPr>
            <p:ph idx="1"/>
          </p:nvPr>
        </p:nvSpPr>
        <p:spPr>
          <a:xfrm>
            <a:off x="457200" y="1447800"/>
            <a:ext cx="8229600" cy="4953000"/>
          </a:xfrm>
        </p:spPr>
        <p:txBody>
          <a:bodyPr>
            <a:normAutofit fontScale="77500" lnSpcReduction="20000"/>
          </a:bodyPr>
          <a:lstStyle/>
          <a:p>
            <a:r>
              <a:rPr lang="en-US" dirty="0" smtClean="0"/>
              <a:t>Requirement that Indigenous Peoples will be consulted and participate in FCPF operations:</a:t>
            </a:r>
          </a:p>
          <a:p>
            <a:pPr lvl="1"/>
            <a:r>
              <a:rPr lang="en-US" dirty="0" smtClean="0"/>
              <a:t>World Bank Safeguard Policy 4.10</a:t>
            </a:r>
          </a:p>
          <a:p>
            <a:pPr lvl="1"/>
            <a:r>
              <a:rPr lang="en-US" dirty="0" smtClean="0"/>
              <a:t>FCPF guidance note on Consultation and Participation </a:t>
            </a:r>
            <a:r>
              <a:rPr lang="en-US" sz="1400" dirty="0" smtClean="0">
                <a:hlinkClick r:id="rId3"/>
              </a:rPr>
              <a:t>http://www.forestcarbonpartnership.org/fcp/sites/forestcarbonpartnership.org/files/FCPF_FMT_Note_2009-2_Consult_Particip_Guidance_05-06-09_0.pdf</a:t>
            </a:r>
            <a:r>
              <a:rPr lang="en-US" sz="1400" dirty="0" smtClean="0"/>
              <a:t> </a:t>
            </a:r>
          </a:p>
          <a:p>
            <a:r>
              <a:rPr lang="en-US" dirty="0" smtClean="0"/>
              <a:t>Consultation and participation requirements start applying at Proposal Preparation stage, i.e., now.</a:t>
            </a:r>
          </a:p>
          <a:p>
            <a:r>
              <a:rPr lang="en-US" dirty="0" smtClean="0"/>
              <a:t>Participation means participation in a national process, to design country-specific solutions to REDD</a:t>
            </a:r>
          </a:p>
          <a:p>
            <a:r>
              <a:rPr lang="en-US" dirty="0" smtClean="0"/>
              <a:t>Participation of Indigenous Peoples in REDD processes is purely voluntary </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762000" y="1447800"/>
            <a:ext cx="7696200" cy="2895600"/>
          </a:xfrm>
        </p:spPr>
        <p:txBody>
          <a:bodyPr>
            <a:normAutofit fontScale="92500" lnSpcReduction="20000"/>
          </a:bodyPr>
          <a:lstStyle/>
          <a:p>
            <a:pPr marL="514350" indent="-514350" algn="ctr">
              <a:buNone/>
            </a:pPr>
            <a:r>
              <a:rPr lang="en-US" dirty="0" smtClean="0"/>
              <a:t>THANK YOU FOR YOUR ATTENTION</a:t>
            </a:r>
          </a:p>
          <a:p>
            <a:pPr marL="514350" indent="-514350" algn="ctr">
              <a:buNone/>
            </a:pPr>
            <a:endParaRPr lang="en-US" dirty="0" smtClean="0"/>
          </a:p>
          <a:p>
            <a:pPr marL="514350" indent="-514350" algn="ctr">
              <a:buNone/>
            </a:pPr>
            <a:r>
              <a:rPr lang="en-US" dirty="0" smtClean="0"/>
              <a:t>MERCI POUR VOTRE ATTENTION</a:t>
            </a:r>
          </a:p>
          <a:p>
            <a:pPr marL="514350" indent="-514350" algn="ctr">
              <a:buNone/>
            </a:pPr>
            <a:endParaRPr lang="en-US" dirty="0" smtClean="0"/>
          </a:p>
          <a:p>
            <a:pPr marL="514350" indent="-514350" algn="ctr">
              <a:buNone/>
            </a:pPr>
            <a:r>
              <a:rPr lang="en-US" dirty="0" smtClean="0"/>
              <a:t>GRACIAS POR SU ATENCION</a:t>
            </a:r>
            <a:endParaRPr lang="en-US" dirty="0"/>
          </a:p>
        </p:txBody>
      </p:sp>
      <p:sp>
        <p:nvSpPr>
          <p:cNvPr id="3" name="Content Placeholder 13"/>
          <p:cNvSpPr txBox="1">
            <a:spLocks/>
          </p:cNvSpPr>
          <p:nvPr/>
        </p:nvSpPr>
        <p:spPr>
          <a:xfrm>
            <a:off x="914400" y="5334000"/>
            <a:ext cx="7696200" cy="762000"/>
          </a:xfrm>
          <a:prstGeom prst="rect">
            <a:avLst/>
          </a:prstGeom>
        </p:spPr>
        <p:txBody>
          <a:bodyPr vert="horz" lIns="91440" tIns="45720" rIns="91440" bIns="45720" rtlCol="0">
            <a:normAutofit/>
          </a:bodyPr>
          <a:lstStyle/>
          <a:p>
            <a:pPr marL="514350" marR="0" lvl="0" indent="-514350" algn="ctr" defTabSz="914400" rtl="0" eaLnBrk="1" fontAlgn="auto" latinLnBrk="0" hangingPunct="1">
              <a:lnSpc>
                <a:spcPct val="100000"/>
              </a:lnSpc>
              <a:spcBef>
                <a:spcPts val="1800"/>
              </a:spcBef>
              <a:spcAft>
                <a:spcPts val="0"/>
              </a:spcAft>
              <a:buClrTx/>
              <a:buSzTx/>
              <a:buFont typeface="Arial" pitchFamily="34" charset="0"/>
              <a:buNone/>
              <a:tabLst/>
              <a:defRPr/>
            </a:pPr>
            <a:r>
              <a:rPr lang="en-US" sz="3200" dirty="0" smtClean="0">
                <a:solidFill>
                  <a:srgbClr val="008000"/>
                </a:solidFill>
                <a:latin typeface="Trebuchet MS" pitchFamily="34" charset="0"/>
                <a:hlinkClick r:id="rId3"/>
              </a:rPr>
              <a:t>www.forestcarbonparnership.org</a:t>
            </a:r>
            <a:r>
              <a:rPr lang="en-US" sz="3200" dirty="0" smtClean="0">
                <a:solidFill>
                  <a:srgbClr val="008000"/>
                </a:solidFill>
                <a:latin typeface="Trebuchet MS" pitchFamily="34" charset="0"/>
              </a:rPr>
              <a:t> </a:t>
            </a:r>
            <a:endParaRPr kumimoji="0" lang="en-US" sz="3200" b="0" i="0" u="none" strike="noStrike" kern="1200" cap="none" spc="0" normalizeH="0" baseline="0" noProof="0" dirty="0" smtClean="0">
              <a:ln>
                <a:noFill/>
              </a:ln>
              <a:solidFill>
                <a:srgbClr val="008000"/>
              </a:solidFill>
              <a:effectLst/>
              <a:uLnTx/>
              <a:uFillTx/>
              <a:latin typeface="Trebuchet MS" pitchFamily="34" charset="0"/>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762000" y="2819401"/>
            <a:ext cx="7696200" cy="1295400"/>
          </a:xfrm>
        </p:spPr>
        <p:txBody>
          <a:bodyPr>
            <a:normAutofit/>
          </a:bodyPr>
          <a:lstStyle/>
          <a:p>
            <a:pPr marL="514350" indent="-514350" algn="ctr">
              <a:buNone/>
            </a:pPr>
            <a:r>
              <a:rPr lang="en-US" dirty="0"/>
              <a:t>1</a:t>
            </a:r>
            <a:r>
              <a:rPr lang="en-US" dirty="0" smtClean="0"/>
              <a:t>. Quick Introduction to REDD</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208002"/>
            <a:ext cx="9144000" cy="553998"/>
          </a:xfrm>
          <a:prstGeom prst="rect">
            <a:avLst/>
          </a:prstGeom>
          <a:noFill/>
          <a:ln>
            <a:noFill/>
          </a:ln>
        </p:spPr>
        <p:txBody>
          <a:bodyPr wrap="square" rtlCol="0">
            <a:spAutoFit/>
          </a:bodyPr>
          <a:lstStyle/>
          <a:p>
            <a:pPr algn="ctr"/>
            <a:r>
              <a:rPr lang="en-US" sz="3000" dirty="0" smtClean="0">
                <a:solidFill>
                  <a:schemeClr val="bg1"/>
                </a:solidFill>
                <a:latin typeface="Trebuchet MS" pitchFamily="34" charset="0"/>
              </a:rPr>
              <a:t>What is REDD?</a:t>
            </a:r>
            <a:endParaRPr lang="en-US" sz="3000" dirty="0">
              <a:solidFill>
                <a:schemeClr val="bg1"/>
              </a:solidFill>
              <a:latin typeface="Trebuchet MS" pitchFamily="34" charset="0"/>
            </a:endParaRPr>
          </a:p>
        </p:txBody>
      </p:sp>
      <p:sp>
        <p:nvSpPr>
          <p:cNvPr id="14" name="Content Placeholder 13"/>
          <p:cNvSpPr>
            <a:spLocks noGrp="1"/>
          </p:cNvSpPr>
          <p:nvPr>
            <p:ph idx="1"/>
          </p:nvPr>
        </p:nvSpPr>
        <p:spPr>
          <a:xfrm>
            <a:off x="457200" y="1600200"/>
            <a:ext cx="5257800" cy="4525963"/>
          </a:xfrm>
        </p:spPr>
        <p:txBody>
          <a:bodyPr>
            <a:normAutofit fontScale="62500" lnSpcReduction="20000"/>
          </a:bodyPr>
          <a:lstStyle/>
          <a:p>
            <a:r>
              <a:rPr lang="en-US" dirty="0" smtClean="0"/>
              <a:t>“Reducing Emissions from Deforestation and Forest Degradation in Developing Countries”</a:t>
            </a:r>
          </a:p>
          <a:p>
            <a:r>
              <a:rPr lang="en-US" dirty="0" smtClean="0"/>
              <a:t>Attempt to recognize role of forests in climate change mitigation</a:t>
            </a:r>
          </a:p>
          <a:p>
            <a:pPr lvl="1"/>
            <a:r>
              <a:rPr lang="en-US" dirty="0" smtClean="0"/>
              <a:t>Forests are needed to achieve +2°C objective</a:t>
            </a:r>
          </a:p>
          <a:p>
            <a:pPr lvl="1"/>
            <a:r>
              <a:rPr lang="en-US" dirty="0" smtClean="0"/>
              <a:t>20% of the problem </a:t>
            </a:r>
            <a:r>
              <a:rPr lang="en-US" dirty="0" smtClean="0">
                <a:sym typeface="Wingdings" pitchFamily="2" charset="2"/>
              </a:rPr>
              <a:t> 20% of the solution?</a:t>
            </a:r>
          </a:p>
          <a:p>
            <a:r>
              <a:rPr lang="en-US" dirty="0" smtClean="0">
                <a:sym typeface="Wingdings" pitchFamily="2" charset="2"/>
              </a:rPr>
              <a:t>Discussed in UNFCCC negotiations as part of ‘post-2012’ climate regime</a:t>
            </a:r>
          </a:p>
          <a:p>
            <a:pPr lvl="1"/>
            <a:r>
              <a:rPr lang="en-US" dirty="0" smtClean="0">
                <a:sym typeface="Wingdings" pitchFamily="2" charset="2"/>
              </a:rPr>
              <a:t>Excluded from Clean Development Mechanism</a:t>
            </a:r>
          </a:p>
          <a:p>
            <a:pPr lvl="1"/>
            <a:r>
              <a:rPr lang="en-US" dirty="0" smtClean="0">
                <a:sym typeface="Wingdings" pitchFamily="2" charset="2"/>
              </a:rPr>
              <a:t>Allowed for Annex I countries and under Joint Implementation</a:t>
            </a:r>
            <a:endParaRPr lang="en-US" dirty="0"/>
          </a:p>
        </p:txBody>
      </p:sp>
      <p:pic>
        <p:nvPicPr>
          <p:cNvPr id="41985" name="Picture 1"/>
          <p:cNvPicPr>
            <a:picLocks noChangeAspect="1" noChangeArrowheads="1"/>
          </p:cNvPicPr>
          <p:nvPr/>
        </p:nvPicPr>
        <p:blipFill>
          <a:blip r:embed="rId3"/>
          <a:srcRect/>
          <a:stretch>
            <a:fillRect/>
          </a:stretch>
        </p:blipFill>
        <p:spPr bwMode="auto">
          <a:xfrm>
            <a:off x="6066057" y="1676400"/>
            <a:ext cx="3077943" cy="4191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p:cNvSpPr>
            <a:spLocks noGrp="1"/>
          </p:cNvSpPr>
          <p:nvPr>
            <p:ph type="title"/>
          </p:nvPr>
        </p:nvSpPr>
        <p:spPr>
          <a:xfrm>
            <a:off x="152400" y="0"/>
            <a:ext cx="8629650" cy="914400"/>
          </a:xfrm>
          <a:effectLst>
            <a:outerShdw dist="25401" dir="2700000" rotWithShape="0">
              <a:srgbClr val="000000">
                <a:alpha val="34999"/>
              </a:srgbClr>
            </a:outerShdw>
          </a:effectLst>
        </p:spPr>
        <p:txBody>
          <a:bodyPr>
            <a:noAutofit/>
          </a:bodyPr>
          <a:lstStyle/>
          <a:p>
            <a:pPr>
              <a:defRPr/>
            </a:pPr>
            <a:r>
              <a:rPr lang="fr-FR" dirty="0" err="1" smtClean="0"/>
              <a:t>Following</a:t>
            </a:r>
            <a:r>
              <a:rPr lang="fr-FR" dirty="0" smtClean="0"/>
              <a:t> </a:t>
            </a:r>
            <a:r>
              <a:rPr lang="fr-FR" dirty="0" err="1" smtClean="0"/>
              <a:t>traditional</a:t>
            </a:r>
            <a:r>
              <a:rPr lang="fr-FR" dirty="0" smtClean="0"/>
              <a:t> </a:t>
            </a:r>
            <a:r>
              <a:rPr lang="fr-FR" dirty="0" err="1" smtClean="0"/>
              <a:t>development</a:t>
            </a:r>
            <a:r>
              <a:rPr lang="fr-FR" dirty="0" smtClean="0"/>
              <a:t> </a:t>
            </a:r>
            <a:r>
              <a:rPr lang="fr-FR" dirty="0" err="1" smtClean="0"/>
              <a:t>paths</a:t>
            </a:r>
            <a:r>
              <a:rPr lang="fr-FR" dirty="0" smtClean="0"/>
              <a:t>, </a:t>
            </a:r>
            <a:r>
              <a:rPr lang="fr-FR" dirty="0" err="1" smtClean="0"/>
              <a:t>most</a:t>
            </a:r>
            <a:r>
              <a:rPr lang="fr-FR" dirty="0" smtClean="0"/>
              <a:t> countries </a:t>
            </a:r>
            <a:r>
              <a:rPr lang="fr-FR" dirty="0" err="1" smtClean="0"/>
              <a:t>lose</a:t>
            </a:r>
            <a:r>
              <a:rPr lang="fr-FR" dirty="0" smtClean="0"/>
              <a:t> </a:t>
            </a:r>
            <a:r>
              <a:rPr lang="fr-FR" dirty="0" err="1" smtClean="0"/>
              <a:t>most</a:t>
            </a:r>
            <a:r>
              <a:rPr lang="fr-FR" dirty="0" smtClean="0"/>
              <a:t> of </a:t>
            </a:r>
            <a:r>
              <a:rPr lang="fr-FR" dirty="0" err="1" smtClean="0"/>
              <a:t>their</a:t>
            </a:r>
            <a:r>
              <a:rPr lang="fr-FR" dirty="0" smtClean="0"/>
              <a:t> native </a:t>
            </a:r>
            <a:r>
              <a:rPr lang="fr-FR" dirty="0" err="1" smtClean="0"/>
              <a:t>forests</a:t>
            </a:r>
            <a:endParaRPr lang="fr-FR" dirty="0" smtClean="0"/>
          </a:p>
        </p:txBody>
      </p:sp>
      <p:sp>
        <p:nvSpPr>
          <p:cNvPr id="2091" name="AutoShape 43"/>
          <p:cNvSpPr>
            <a:spLocks noChangeAspect="1" noChangeArrowheads="1" noTextEdit="1"/>
          </p:cNvSpPr>
          <p:nvPr/>
        </p:nvSpPr>
        <p:spPr bwMode="auto">
          <a:xfrm>
            <a:off x="285750" y="642938"/>
            <a:ext cx="8307388" cy="5143500"/>
          </a:xfrm>
          <a:prstGeom prst="rect">
            <a:avLst/>
          </a:prstGeom>
          <a:noFill/>
        </p:spPr>
        <p:txBody>
          <a:bodyPr/>
          <a:lstStyle/>
          <a:p>
            <a:pPr>
              <a:defRPr/>
            </a:pPr>
            <a:endParaRPr lang="fr-FR" sz="1600">
              <a:latin typeface="+mj-lt"/>
              <a:ea typeface="ヒラギノ角ゴ Pro W3" pitchFamily="-112" charset="-128"/>
              <a:cs typeface="+mn-cs"/>
            </a:endParaRPr>
          </a:p>
        </p:txBody>
      </p:sp>
      <p:sp>
        <p:nvSpPr>
          <p:cNvPr id="2089" name="Line 8"/>
          <p:cNvSpPr>
            <a:spLocks noChangeShapeType="1"/>
          </p:cNvSpPr>
          <p:nvPr/>
        </p:nvSpPr>
        <p:spPr bwMode="auto">
          <a:xfrm flipH="1" flipV="1">
            <a:off x="990600" y="6018213"/>
            <a:ext cx="7156450" cy="1587"/>
          </a:xfrm>
          <a:prstGeom prst="line">
            <a:avLst/>
          </a:prstGeom>
          <a:noFill/>
          <a:ln w="25400">
            <a:solidFill>
              <a:schemeClr val="tx1"/>
            </a:solidFill>
            <a:round/>
            <a:headEnd type="stealth" w="lg" len="lg"/>
            <a:tailEnd type="none" w="lg" len="lg"/>
          </a:ln>
          <a:effectLst>
            <a:outerShdw dist="20000" dir="5400000" rotWithShape="0">
              <a:srgbClr val="808080">
                <a:alpha val="37999"/>
              </a:srgbClr>
            </a:outerShdw>
          </a:effectLst>
        </p:spPr>
        <p:txBody>
          <a:bodyPr/>
          <a:lstStyle/>
          <a:p>
            <a:pPr>
              <a:defRPr/>
            </a:pPr>
            <a:endParaRPr lang="en-US">
              <a:latin typeface="Granjon" charset="0"/>
              <a:ea typeface="ヒラギノ角ゴ Pro W3" pitchFamily="-108" charset="-128"/>
              <a:cs typeface="+mn-cs"/>
            </a:endParaRPr>
          </a:p>
        </p:txBody>
      </p:sp>
      <p:sp>
        <p:nvSpPr>
          <p:cNvPr id="6149" name="Text Box 10"/>
          <p:cNvSpPr txBox="1">
            <a:spLocks noChangeArrowheads="1"/>
          </p:cNvSpPr>
          <p:nvPr/>
        </p:nvSpPr>
        <p:spPr bwMode="auto">
          <a:xfrm>
            <a:off x="2141538" y="2333625"/>
            <a:ext cx="2354262" cy="501650"/>
          </a:xfrm>
          <a:prstGeom prst="rect">
            <a:avLst/>
          </a:prstGeom>
          <a:noFill/>
          <a:ln w="9525">
            <a:noFill/>
            <a:miter lim="800000"/>
            <a:headEnd/>
            <a:tailEnd/>
          </a:ln>
        </p:spPr>
        <p:txBody>
          <a:bodyPr lIns="70409" tIns="35204" rIns="70409" bIns="35204">
            <a:spAutoFit/>
          </a:bodyPr>
          <a:lstStyle/>
          <a:p>
            <a:pPr algn="r" eaLnBrk="0" hangingPunct="0"/>
            <a:r>
              <a:rPr lang="fr-FR" sz="1400" baseline="0" dirty="0" err="1">
                <a:solidFill>
                  <a:schemeClr val="tx1"/>
                </a:solidFill>
                <a:latin typeface="Frutiger 55 Roman"/>
                <a:cs typeface="Times New Roman" pitchFamily="18" charset="0"/>
              </a:rPr>
              <a:t>North</a:t>
            </a:r>
            <a:r>
              <a:rPr lang="fr-FR" sz="1400" baseline="0" dirty="0">
                <a:solidFill>
                  <a:schemeClr val="tx1"/>
                </a:solidFill>
                <a:latin typeface="Frutiger 55 Roman"/>
                <a:cs typeface="Times New Roman" pitchFamily="18" charset="0"/>
              </a:rPr>
              <a:t> Amazon Basin</a:t>
            </a:r>
          </a:p>
          <a:p>
            <a:pPr algn="r" eaLnBrk="0" hangingPunct="0"/>
            <a:r>
              <a:rPr lang="fr-FR" sz="1400" baseline="0" dirty="0">
                <a:solidFill>
                  <a:schemeClr val="tx1"/>
                </a:solidFill>
                <a:latin typeface="Frutiger 55 Roman"/>
                <a:cs typeface="Times New Roman" pitchFamily="18" charset="0"/>
              </a:rPr>
              <a:t>Congo Basin </a:t>
            </a:r>
          </a:p>
        </p:txBody>
      </p:sp>
      <p:sp>
        <p:nvSpPr>
          <p:cNvPr id="6150" name="Text Box 12"/>
          <p:cNvSpPr txBox="1">
            <a:spLocks noChangeArrowheads="1"/>
          </p:cNvSpPr>
          <p:nvPr/>
        </p:nvSpPr>
        <p:spPr bwMode="auto">
          <a:xfrm>
            <a:off x="1828800" y="3582988"/>
            <a:ext cx="2862263" cy="285750"/>
          </a:xfrm>
          <a:prstGeom prst="rect">
            <a:avLst/>
          </a:prstGeom>
          <a:noFill/>
          <a:ln w="9525">
            <a:noFill/>
            <a:miter lim="800000"/>
            <a:headEnd/>
            <a:tailEnd/>
          </a:ln>
        </p:spPr>
        <p:txBody>
          <a:bodyPr lIns="70409" tIns="35204" rIns="70409" bIns="35204">
            <a:spAutoFit/>
          </a:bodyPr>
          <a:lstStyle/>
          <a:p>
            <a:r>
              <a:rPr lang="en-US" sz="1400" baseline="0">
                <a:solidFill>
                  <a:schemeClr val="tx1"/>
                </a:solidFill>
                <a:latin typeface="Frutiger 55 Roman"/>
                <a:cs typeface="Times New Roman" pitchFamily="18" charset="0"/>
              </a:rPr>
              <a:t>South Amazon Basin</a:t>
            </a:r>
          </a:p>
        </p:txBody>
      </p:sp>
      <p:sp>
        <p:nvSpPr>
          <p:cNvPr id="6151" name="Text Box 13"/>
          <p:cNvSpPr txBox="1">
            <a:spLocks noChangeArrowheads="1"/>
          </p:cNvSpPr>
          <p:nvPr/>
        </p:nvSpPr>
        <p:spPr bwMode="auto">
          <a:xfrm>
            <a:off x="6010275" y="3732213"/>
            <a:ext cx="2611438" cy="501650"/>
          </a:xfrm>
          <a:prstGeom prst="rect">
            <a:avLst/>
          </a:prstGeom>
          <a:noFill/>
          <a:ln w="9525">
            <a:noFill/>
            <a:miter lim="800000"/>
            <a:headEnd/>
            <a:tailEnd/>
          </a:ln>
        </p:spPr>
        <p:txBody>
          <a:bodyPr lIns="70409" tIns="35204" rIns="70409" bIns="35204">
            <a:spAutoFit/>
          </a:bodyPr>
          <a:lstStyle/>
          <a:p>
            <a:pPr algn="r"/>
            <a:r>
              <a:rPr lang="fr-FR" sz="1400" baseline="0">
                <a:solidFill>
                  <a:schemeClr val="tx1"/>
                </a:solidFill>
                <a:latin typeface="Frutiger 55 Roman"/>
                <a:cs typeface="Times New Roman" pitchFamily="18" charset="0"/>
              </a:rPr>
              <a:t>Europe </a:t>
            </a:r>
          </a:p>
          <a:p>
            <a:pPr algn="r"/>
            <a:r>
              <a:rPr lang="fr-FR" sz="1400" baseline="0">
                <a:solidFill>
                  <a:schemeClr val="tx1"/>
                </a:solidFill>
                <a:latin typeface="Frutiger 55 Roman"/>
                <a:cs typeface="Times New Roman" pitchFamily="18" charset="0"/>
              </a:rPr>
              <a:t>North America</a:t>
            </a:r>
            <a:endParaRPr lang="fr-FR" sz="1400" baseline="0">
              <a:solidFill>
                <a:schemeClr val="tx1"/>
              </a:solidFill>
              <a:latin typeface="Frutiger 55 Roman"/>
            </a:endParaRPr>
          </a:p>
        </p:txBody>
      </p:sp>
      <p:sp>
        <p:nvSpPr>
          <p:cNvPr id="6152" name="Text Box 14"/>
          <p:cNvSpPr txBox="1">
            <a:spLocks noChangeArrowheads="1"/>
          </p:cNvSpPr>
          <p:nvPr/>
        </p:nvSpPr>
        <p:spPr bwMode="auto">
          <a:xfrm>
            <a:off x="5970588" y="4375150"/>
            <a:ext cx="1577975" cy="503238"/>
          </a:xfrm>
          <a:prstGeom prst="rect">
            <a:avLst/>
          </a:prstGeom>
          <a:noFill/>
          <a:ln w="9525">
            <a:noFill/>
            <a:miter lim="800000"/>
            <a:headEnd/>
            <a:tailEnd/>
          </a:ln>
        </p:spPr>
        <p:txBody>
          <a:bodyPr lIns="70409" tIns="35204" rIns="70409" bIns="35204">
            <a:spAutoFit/>
          </a:bodyPr>
          <a:lstStyle/>
          <a:p>
            <a:r>
              <a:rPr lang="en-US" sz="1400" baseline="0">
                <a:solidFill>
                  <a:schemeClr val="tx1"/>
                </a:solidFill>
                <a:latin typeface="Frutiger 55 Roman"/>
                <a:cs typeface="Times New Roman" pitchFamily="18" charset="0"/>
              </a:rPr>
              <a:t>North East Asia</a:t>
            </a:r>
          </a:p>
          <a:p>
            <a:r>
              <a:rPr lang="en-US" sz="1400" baseline="0">
                <a:solidFill>
                  <a:schemeClr val="tx1"/>
                </a:solidFill>
                <a:latin typeface="Frutiger 55 Roman"/>
                <a:cs typeface="Times New Roman" pitchFamily="18" charset="0"/>
              </a:rPr>
              <a:t>South Asia</a:t>
            </a:r>
          </a:p>
        </p:txBody>
      </p:sp>
      <p:sp>
        <p:nvSpPr>
          <p:cNvPr id="6153" name="Text Box 15"/>
          <p:cNvSpPr txBox="1">
            <a:spLocks noChangeArrowheads="1"/>
          </p:cNvSpPr>
          <p:nvPr/>
        </p:nvSpPr>
        <p:spPr bwMode="auto">
          <a:xfrm>
            <a:off x="6824663" y="6065838"/>
            <a:ext cx="1301750" cy="334962"/>
          </a:xfrm>
          <a:prstGeom prst="rect">
            <a:avLst/>
          </a:prstGeom>
          <a:noFill/>
          <a:ln w="9525">
            <a:noFill/>
            <a:miter lim="800000"/>
            <a:headEnd/>
            <a:tailEnd/>
          </a:ln>
        </p:spPr>
        <p:txBody>
          <a:bodyPr lIns="70409" tIns="35204" rIns="70409" bIns="35204"/>
          <a:lstStyle/>
          <a:p>
            <a:pPr algn="r"/>
            <a:r>
              <a:rPr lang="en-US" sz="2000" baseline="0">
                <a:solidFill>
                  <a:schemeClr val="tx1"/>
                </a:solidFill>
                <a:latin typeface="Frutiger 55 Roman"/>
                <a:cs typeface="Times New Roman" pitchFamily="18" charset="0"/>
              </a:rPr>
              <a:t>Time</a:t>
            </a:r>
            <a:endParaRPr lang="en-US" sz="2000" baseline="0">
              <a:solidFill>
                <a:schemeClr val="tx1"/>
              </a:solidFill>
              <a:latin typeface="Frutiger 55 Roman"/>
            </a:endParaRPr>
          </a:p>
        </p:txBody>
      </p:sp>
      <p:sp>
        <p:nvSpPr>
          <p:cNvPr id="6154" name="Text Box 16"/>
          <p:cNvSpPr txBox="1">
            <a:spLocks noChangeArrowheads="1"/>
          </p:cNvSpPr>
          <p:nvPr/>
        </p:nvSpPr>
        <p:spPr bwMode="auto">
          <a:xfrm rot="-5400000">
            <a:off x="-446087" y="3594100"/>
            <a:ext cx="2795587" cy="379413"/>
          </a:xfrm>
          <a:prstGeom prst="rect">
            <a:avLst/>
          </a:prstGeom>
          <a:noFill/>
          <a:ln w="9525">
            <a:noFill/>
            <a:miter lim="800000"/>
            <a:headEnd/>
            <a:tailEnd/>
          </a:ln>
        </p:spPr>
        <p:txBody>
          <a:bodyPr lIns="70409" tIns="35204" rIns="70409" bIns="35204">
            <a:spAutoFit/>
          </a:bodyPr>
          <a:lstStyle/>
          <a:p>
            <a:pPr algn="r"/>
            <a:r>
              <a:rPr lang="en-US" sz="2000" baseline="0">
                <a:solidFill>
                  <a:schemeClr val="tx1"/>
                </a:solidFill>
                <a:latin typeface="Frutiger 55 Roman"/>
                <a:cs typeface="Times New Roman" pitchFamily="18" charset="0"/>
              </a:rPr>
              <a:t>National forest cover</a:t>
            </a:r>
            <a:endParaRPr lang="en-US" sz="2000" baseline="0">
              <a:solidFill>
                <a:schemeClr val="tx1"/>
              </a:solidFill>
              <a:latin typeface="Frutiger 55 Roman"/>
            </a:endParaRPr>
          </a:p>
        </p:txBody>
      </p:sp>
      <p:sp>
        <p:nvSpPr>
          <p:cNvPr id="6155" name="Text Box 14"/>
          <p:cNvSpPr txBox="1">
            <a:spLocks noChangeArrowheads="1"/>
          </p:cNvSpPr>
          <p:nvPr/>
        </p:nvSpPr>
        <p:spPr bwMode="auto">
          <a:xfrm>
            <a:off x="4267200" y="5314950"/>
            <a:ext cx="1743075" cy="400050"/>
          </a:xfrm>
          <a:prstGeom prst="rect">
            <a:avLst/>
          </a:prstGeom>
          <a:noFill/>
          <a:ln w="9525">
            <a:noFill/>
            <a:miter lim="800000"/>
            <a:headEnd/>
            <a:tailEnd/>
          </a:ln>
        </p:spPr>
        <p:txBody>
          <a:bodyPr lIns="70409" tIns="35204" rIns="70409" bIns="35204"/>
          <a:lstStyle/>
          <a:p>
            <a:r>
              <a:rPr lang="en-US" sz="1400" baseline="0">
                <a:solidFill>
                  <a:schemeClr val="tx1"/>
                </a:solidFill>
                <a:latin typeface="Frutiger 55 Roman"/>
                <a:cs typeface="Times New Roman" pitchFamily="18" charset="0"/>
              </a:rPr>
              <a:t>Atlantic forest</a:t>
            </a:r>
            <a:endParaRPr lang="en-US" sz="1400" baseline="0">
              <a:solidFill>
                <a:schemeClr val="tx1"/>
              </a:solidFill>
              <a:latin typeface="Frutiger 55 Roman"/>
            </a:endParaRPr>
          </a:p>
        </p:txBody>
      </p:sp>
      <p:sp>
        <p:nvSpPr>
          <p:cNvPr id="6156" name="Text Box 12"/>
          <p:cNvSpPr txBox="1">
            <a:spLocks noChangeArrowheads="1"/>
          </p:cNvSpPr>
          <p:nvPr/>
        </p:nvSpPr>
        <p:spPr bwMode="auto">
          <a:xfrm>
            <a:off x="2514600" y="4340225"/>
            <a:ext cx="2228850" cy="285750"/>
          </a:xfrm>
          <a:prstGeom prst="rect">
            <a:avLst/>
          </a:prstGeom>
          <a:noFill/>
          <a:ln w="9525">
            <a:noFill/>
            <a:miter lim="800000"/>
            <a:headEnd/>
            <a:tailEnd/>
          </a:ln>
        </p:spPr>
        <p:txBody>
          <a:bodyPr lIns="70409" tIns="35204" rIns="70409" bIns="35204">
            <a:spAutoFit/>
          </a:bodyPr>
          <a:lstStyle/>
          <a:p>
            <a:r>
              <a:rPr lang="en-US" sz="1400" baseline="0">
                <a:solidFill>
                  <a:schemeClr val="tx1"/>
                </a:solidFill>
                <a:latin typeface="Frutiger 55 Roman"/>
                <a:cs typeface="Times New Roman" pitchFamily="18" charset="0"/>
              </a:rPr>
              <a:t>South East Asia</a:t>
            </a:r>
          </a:p>
        </p:txBody>
      </p:sp>
      <p:sp>
        <p:nvSpPr>
          <p:cNvPr id="6157" name="Text Box 14"/>
          <p:cNvSpPr txBox="1">
            <a:spLocks noChangeArrowheads="1"/>
          </p:cNvSpPr>
          <p:nvPr/>
        </p:nvSpPr>
        <p:spPr bwMode="auto">
          <a:xfrm>
            <a:off x="6507163" y="5203825"/>
            <a:ext cx="1041400" cy="400050"/>
          </a:xfrm>
          <a:prstGeom prst="rect">
            <a:avLst/>
          </a:prstGeom>
          <a:noFill/>
          <a:ln w="9525">
            <a:noFill/>
            <a:miter lim="800000"/>
            <a:headEnd/>
            <a:tailEnd/>
          </a:ln>
        </p:spPr>
        <p:txBody>
          <a:bodyPr lIns="70409" tIns="35204" rIns="70409" bIns="35204"/>
          <a:lstStyle/>
          <a:p>
            <a:r>
              <a:rPr lang="en-US" sz="1400" baseline="0">
                <a:solidFill>
                  <a:schemeClr val="tx1"/>
                </a:solidFill>
                <a:latin typeface="Frutiger 55 Roman"/>
                <a:cs typeface="Times New Roman" pitchFamily="18" charset="0"/>
              </a:rPr>
              <a:t>Oceania</a:t>
            </a:r>
            <a:endParaRPr lang="en-US" sz="1400" baseline="0">
              <a:solidFill>
                <a:schemeClr val="tx1"/>
              </a:solidFill>
              <a:latin typeface="Frutiger 55 Roman"/>
            </a:endParaRPr>
          </a:p>
        </p:txBody>
      </p:sp>
      <p:sp>
        <p:nvSpPr>
          <p:cNvPr id="6158" name="Text Box 12"/>
          <p:cNvSpPr txBox="1">
            <a:spLocks noChangeArrowheads="1"/>
          </p:cNvSpPr>
          <p:nvPr/>
        </p:nvSpPr>
        <p:spPr bwMode="auto">
          <a:xfrm>
            <a:off x="3429000" y="4830763"/>
            <a:ext cx="1639888" cy="285750"/>
          </a:xfrm>
          <a:prstGeom prst="rect">
            <a:avLst/>
          </a:prstGeom>
          <a:noFill/>
          <a:ln w="9525">
            <a:noFill/>
            <a:miter lim="800000"/>
            <a:headEnd/>
            <a:tailEnd/>
          </a:ln>
        </p:spPr>
        <p:txBody>
          <a:bodyPr lIns="70409" tIns="35204" rIns="70409" bIns="35204">
            <a:spAutoFit/>
          </a:bodyPr>
          <a:lstStyle/>
          <a:p>
            <a:r>
              <a:rPr lang="en-US" sz="1400" baseline="0">
                <a:solidFill>
                  <a:schemeClr val="tx1"/>
                </a:solidFill>
                <a:latin typeface="Frutiger 55 Roman"/>
                <a:cs typeface="Times New Roman" pitchFamily="18" charset="0"/>
              </a:rPr>
              <a:t>West Africa</a:t>
            </a:r>
          </a:p>
        </p:txBody>
      </p:sp>
      <p:sp>
        <p:nvSpPr>
          <p:cNvPr id="21" name="Freeform 9"/>
          <p:cNvSpPr>
            <a:spLocks/>
          </p:cNvSpPr>
          <p:nvPr/>
        </p:nvSpPr>
        <p:spPr bwMode="auto">
          <a:xfrm>
            <a:off x="1296988" y="2439988"/>
            <a:ext cx="7016750" cy="3116262"/>
          </a:xfrm>
          <a:custGeom>
            <a:avLst/>
            <a:gdLst>
              <a:gd name="T0" fmla="*/ 0 w 3387"/>
              <a:gd name="T1" fmla="*/ 112782 h 1796"/>
              <a:gd name="T2" fmla="*/ 1852074 w 3387"/>
              <a:gd name="T3" fmla="*/ 451129 h 1796"/>
              <a:gd name="T4" fmla="*/ 4255212 w 3387"/>
              <a:gd name="T5" fmla="*/ 2824763 h 1796"/>
              <a:gd name="T6" fmla="*/ 6293737 w 3387"/>
              <a:gd name="T7" fmla="*/ 2196652 h 1796"/>
              <a:gd name="T8" fmla="*/ 7016750 w 3387"/>
              <a:gd name="T9" fmla="*/ 1990174 h 1796"/>
              <a:gd name="T10" fmla="*/ 0 60000 65536"/>
              <a:gd name="T11" fmla="*/ 0 60000 65536"/>
              <a:gd name="T12" fmla="*/ 0 60000 65536"/>
              <a:gd name="T13" fmla="*/ 0 60000 65536"/>
              <a:gd name="T14" fmla="*/ 0 60000 65536"/>
              <a:gd name="T15" fmla="*/ 0 w 3387"/>
              <a:gd name="T16" fmla="*/ 0 h 1796"/>
              <a:gd name="T17" fmla="*/ 3387 w 3387"/>
              <a:gd name="T18" fmla="*/ 1796 h 1796"/>
            </a:gdLst>
            <a:ahLst/>
            <a:cxnLst>
              <a:cxn ang="T10">
                <a:pos x="T0" y="T1"/>
              </a:cxn>
              <a:cxn ang="T11">
                <a:pos x="T2" y="T3"/>
              </a:cxn>
              <a:cxn ang="T12">
                <a:pos x="T4" y="T5"/>
              </a:cxn>
              <a:cxn ang="T13">
                <a:pos x="T6" y="T7"/>
              </a:cxn>
              <a:cxn ang="T14">
                <a:pos x="T8" y="T9"/>
              </a:cxn>
            </a:cxnLst>
            <a:rect l="T15" t="T16" r="T17" b="T18"/>
            <a:pathLst>
              <a:path w="3387" h="1796">
                <a:moveTo>
                  <a:pt x="0" y="65"/>
                </a:moveTo>
                <a:cubicBezTo>
                  <a:pt x="149" y="97"/>
                  <a:pt x="552" y="0"/>
                  <a:pt x="894" y="260"/>
                </a:cubicBezTo>
                <a:cubicBezTo>
                  <a:pt x="1236" y="520"/>
                  <a:pt x="1697" y="1460"/>
                  <a:pt x="2054" y="1628"/>
                </a:cubicBezTo>
                <a:cubicBezTo>
                  <a:pt x="2411" y="1796"/>
                  <a:pt x="2816" y="1346"/>
                  <a:pt x="3038" y="1266"/>
                </a:cubicBezTo>
                <a:cubicBezTo>
                  <a:pt x="3260" y="1186"/>
                  <a:pt x="3189" y="1215"/>
                  <a:pt x="3387" y="1147"/>
                </a:cubicBezTo>
              </a:path>
            </a:pathLst>
          </a:custGeom>
          <a:noFill/>
          <a:ln w="38100">
            <a:solidFill>
              <a:schemeClr val="accent1"/>
            </a:solidFill>
            <a:round/>
            <a:headEnd/>
            <a:tailEnd type="stealth" w="lg" len="lg"/>
          </a:ln>
          <a:effectLst>
            <a:outerShdw dist="20000" dir="5400000" rotWithShape="0">
              <a:srgbClr val="808080">
                <a:alpha val="37999"/>
              </a:srgbClr>
            </a:outerShdw>
          </a:effectLst>
        </p:spPr>
        <p:txBody>
          <a:bodyPr lIns="70409" tIns="35204" rIns="70409" bIns="35204"/>
          <a:lstStyle/>
          <a:p>
            <a:pPr>
              <a:defRPr/>
            </a:pPr>
            <a:endParaRPr lang="fr-FR" sz="1600" baseline="0">
              <a:solidFill>
                <a:schemeClr val="tx1"/>
              </a:solidFill>
              <a:latin typeface="Granjon" charset="0"/>
              <a:ea typeface="ヒラギノ角ゴ Pro W3" pitchFamily="-108" charset="-128"/>
              <a:cs typeface="+mn-cs"/>
            </a:endParaRPr>
          </a:p>
        </p:txBody>
      </p:sp>
      <p:sp>
        <p:nvSpPr>
          <p:cNvPr id="6160" name="Line 4"/>
          <p:cNvSpPr>
            <a:spLocks noChangeShapeType="1"/>
          </p:cNvSpPr>
          <p:nvPr/>
        </p:nvSpPr>
        <p:spPr bwMode="auto">
          <a:xfrm>
            <a:off x="914400" y="1447800"/>
            <a:ext cx="8229600" cy="0"/>
          </a:xfrm>
          <a:prstGeom prst="line">
            <a:avLst/>
          </a:prstGeom>
          <a:noFill/>
          <a:ln w="9525">
            <a:solidFill>
              <a:schemeClr val="tx2"/>
            </a:solidFill>
            <a:round/>
            <a:headEnd/>
            <a:tailEnd/>
          </a:ln>
        </p:spPr>
        <p:txBody>
          <a:bodyPr wrap="none" anchor="ctr"/>
          <a:lstStyle/>
          <a:p>
            <a:endParaRPr lang="en-US"/>
          </a:p>
        </p:txBody>
      </p:sp>
      <p:sp>
        <p:nvSpPr>
          <p:cNvPr id="2090" name="Line 7"/>
          <p:cNvSpPr>
            <a:spLocks noChangeShapeType="1"/>
          </p:cNvSpPr>
          <p:nvPr/>
        </p:nvSpPr>
        <p:spPr bwMode="auto">
          <a:xfrm flipH="1">
            <a:off x="1295400" y="1651000"/>
            <a:ext cx="1588" cy="4597400"/>
          </a:xfrm>
          <a:prstGeom prst="line">
            <a:avLst/>
          </a:prstGeom>
          <a:noFill/>
          <a:ln w="25400">
            <a:solidFill>
              <a:schemeClr val="tx1"/>
            </a:solidFill>
            <a:round/>
            <a:headEnd type="stealth" w="lg" len="lg"/>
            <a:tailEnd/>
          </a:ln>
          <a:effectLst>
            <a:outerShdw dist="20000" dir="5400000" rotWithShape="0">
              <a:srgbClr val="808080">
                <a:alpha val="37999"/>
              </a:srgbClr>
            </a:outerShdw>
          </a:effectLst>
        </p:spPr>
        <p:txBody>
          <a:bodyPr/>
          <a:lstStyle/>
          <a:p>
            <a:pPr>
              <a:defRPr/>
            </a:pPr>
            <a:endParaRPr lang="en-US">
              <a:latin typeface="Granjon" charset="0"/>
              <a:ea typeface="ヒラギノ角ゴ Pro W3" pitchFamily="-108" charset="-128"/>
              <a:cs typeface="+mn-cs"/>
            </a:endParaRPr>
          </a:p>
        </p:txBody>
      </p:sp>
      <p:sp>
        <p:nvSpPr>
          <p:cNvPr id="18" name="TextBox 17"/>
          <p:cNvSpPr txBox="1"/>
          <p:nvPr/>
        </p:nvSpPr>
        <p:spPr>
          <a:xfrm>
            <a:off x="0" y="6553200"/>
            <a:ext cx="3581400" cy="369332"/>
          </a:xfrm>
          <a:prstGeom prst="rect">
            <a:avLst/>
          </a:prstGeom>
          <a:noFill/>
        </p:spPr>
        <p:txBody>
          <a:bodyPr wrap="square" rtlCol="0">
            <a:spAutoFit/>
          </a:bodyPr>
          <a:lstStyle/>
          <a:p>
            <a:r>
              <a:rPr lang="en-US" dirty="0" smtClean="0"/>
              <a:t>Source: REDD OAR, 2009</a:t>
            </a:r>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a:xfrm>
            <a:off x="0" y="0"/>
            <a:ext cx="9144000" cy="914400"/>
          </a:xfrm>
          <a:effectLst>
            <a:outerShdw dist="25401" dir="2700000" rotWithShape="0">
              <a:srgbClr val="000000">
                <a:alpha val="34999"/>
              </a:srgbClr>
            </a:outerShdw>
          </a:effectLst>
        </p:spPr>
        <p:txBody>
          <a:bodyPr>
            <a:noAutofit/>
          </a:bodyPr>
          <a:lstStyle/>
          <a:p>
            <a:pPr>
              <a:defRPr/>
            </a:pPr>
            <a:r>
              <a:rPr lang="fr-FR" dirty="0" smtClean="0"/>
              <a:t>REDD </a:t>
            </a:r>
            <a:r>
              <a:rPr lang="fr-FR" dirty="0" err="1" smtClean="0"/>
              <a:t>can</a:t>
            </a:r>
            <a:r>
              <a:rPr lang="fr-FR" dirty="0" smtClean="0"/>
              <a:t> </a:t>
            </a:r>
            <a:r>
              <a:rPr lang="fr-FR" dirty="0" err="1" smtClean="0"/>
              <a:t>form</a:t>
            </a:r>
            <a:r>
              <a:rPr lang="fr-FR" dirty="0" smtClean="0"/>
              <a:t> a bridge on </a:t>
            </a:r>
            <a:r>
              <a:rPr lang="fr-FR" dirty="0" err="1"/>
              <a:t>f</a:t>
            </a:r>
            <a:r>
              <a:rPr lang="fr-FR" dirty="0" err="1" smtClean="0"/>
              <a:t>orest</a:t>
            </a:r>
            <a:r>
              <a:rPr lang="fr-FR" dirty="0" smtClean="0"/>
              <a:t> transition </a:t>
            </a:r>
            <a:r>
              <a:rPr lang="fr-FR" dirty="0" err="1" smtClean="0"/>
              <a:t>path</a:t>
            </a:r>
            <a:endParaRPr lang="fr-FR" dirty="0" smtClean="0"/>
          </a:p>
        </p:txBody>
      </p:sp>
      <p:sp>
        <p:nvSpPr>
          <p:cNvPr id="2091" name="AutoShape 43"/>
          <p:cNvSpPr>
            <a:spLocks noChangeAspect="1" noChangeArrowheads="1" noTextEdit="1"/>
          </p:cNvSpPr>
          <p:nvPr/>
        </p:nvSpPr>
        <p:spPr bwMode="auto">
          <a:xfrm>
            <a:off x="1217613" y="1301750"/>
            <a:ext cx="8307387" cy="5143500"/>
          </a:xfrm>
          <a:prstGeom prst="rect">
            <a:avLst/>
          </a:prstGeom>
          <a:noFill/>
        </p:spPr>
        <p:txBody>
          <a:bodyPr/>
          <a:lstStyle/>
          <a:p>
            <a:pPr>
              <a:defRPr/>
            </a:pPr>
            <a:r>
              <a:rPr lang="fr-FR" sz="1600" dirty="0">
                <a:latin typeface="+mj-lt"/>
                <a:ea typeface="ヒラギノ角ゴ Pro W3" pitchFamily="-112" charset="-128"/>
                <a:cs typeface="+mn-cs"/>
              </a:rPr>
              <a:t> </a:t>
            </a:r>
          </a:p>
        </p:txBody>
      </p:sp>
      <p:sp>
        <p:nvSpPr>
          <p:cNvPr id="2089" name="Line 8"/>
          <p:cNvSpPr>
            <a:spLocks noChangeShapeType="1"/>
          </p:cNvSpPr>
          <p:nvPr/>
        </p:nvSpPr>
        <p:spPr bwMode="auto">
          <a:xfrm flipH="1" flipV="1">
            <a:off x="987425" y="6010275"/>
            <a:ext cx="7391400" cy="0"/>
          </a:xfrm>
          <a:prstGeom prst="line">
            <a:avLst/>
          </a:prstGeom>
          <a:noFill/>
          <a:ln w="25400">
            <a:solidFill>
              <a:schemeClr val="tx1"/>
            </a:solidFill>
            <a:round/>
            <a:headEnd type="stealth" w="lg" len="lg"/>
            <a:tailEnd type="none" w="lg" len="lg"/>
          </a:ln>
          <a:effectLst>
            <a:outerShdw dist="20000" dir="5400000" rotWithShape="0">
              <a:srgbClr val="808080">
                <a:alpha val="37999"/>
              </a:srgbClr>
            </a:outerShdw>
          </a:effectLst>
        </p:spPr>
        <p:txBody>
          <a:bodyPr/>
          <a:lstStyle/>
          <a:p>
            <a:pPr>
              <a:defRPr/>
            </a:pPr>
            <a:endParaRPr lang="en-US">
              <a:latin typeface="Granjon" charset="0"/>
              <a:ea typeface="ヒラギノ角ゴ Pro W3" pitchFamily="-108" charset="-128"/>
              <a:cs typeface="+mn-cs"/>
            </a:endParaRPr>
          </a:p>
        </p:txBody>
      </p:sp>
      <p:sp>
        <p:nvSpPr>
          <p:cNvPr id="2088" name="Freeform 9"/>
          <p:cNvSpPr>
            <a:spLocks/>
          </p:cNvSpPr>
          <p:nvPr/>
        </p:nvSpPr>
        <p:spPr bwMode="auto">
          <a:xfrm>
            <a:off x="1285875" y="2135188"/>
            <a:ext cx="7248525" cy="3186112"/>
          </a:xfrm>
          <a:custGeom>
            <a:avLst/>
            <a:gdLst>
              <a:gd name="T0" fmla="*/ 0 w 3387"/>
              <a:gd name="T1" fmla="*/ 115310 h 1796"/>
              <a:gd name="T2" fmla="*/ 1913251 w 3387"/>
              <a:gd name="T3" fmla="*/ 461241 h 1796"/>
              <a:gd name="T4" fmla="*/ 4395769 w 3387"/>
              <a:gd name="T5" fmla="*/ 2888079 h 1796"/>
              <a:gd name="T6" fmla="*/ 6501629 w 3387"/>
              <a:gd name="T7" fmla="*/ 2245890 h 1796"/>
              <a:gd name="T8" fmla="*/ 7248525 w 3387"/>
              <a:gd name="T9" fmla="*/ 2034783 h 1796"/>
              <a:gd name="T10" fmla="*/ 0 60000 65536"/>
              <a:gd name="T11" fmla="*/ 0 60000 65536"/>
              <a:gd name="T12" fmla="*/ 0 60000 65536"/>
              <a:gd name="T13" fmla="*/ 0 60000 65536"/>
              <a:gd name="T14" fmla="*/ 0 60000 65536"/>
              <a:gd name="T15" fmla="*/ 0 w 3387"/>
              <a:gd name="T16" fmla="*/ 0 h 1796"/>
              <a:gd name="T17" fmla="*/ 3387 w 3387"/>
              <a:gd name="T18" fmla="*/ 1796 h 1796"/>
            </a:gdLst>
            <a:ahLst/>
            <a:cxnLst>
              <a:cxn ang="T10">
                <a:pos x="T0" y="T1"/>
              </a:cxn>
              <a:cxn ang="T11">
                <a:pos x="T2" y="T3"/>
              </a:cxn>
              <a:cxn ang="T12">
                <a:pos x="T4" y="T5"/>
              </a:cxn>
              <a:cxn ang="T13">
                <a:pos x="T6" y="T7"/>
              </a:cxn>
              <a:cxn ang="T14">
                <a:pos x="T8" y="T9"/>
              </a:cxn>
            </a:cxnLst>
            <a:rect l="T15" t="T16" r="T17" b="T18"/>
            <a:pathLst>
              <a:path w="3387" h="1796">
                <a:moveTo>
                  <a:pt x="0" y="65"/>
                </a:moveTo>
                <a:cubicBezTo>
                  <a:pt x="149" y="97"/>
                  <a:pt x="552" y="0"/>
                  <a:pt x="894" y="260"/>
                </a:cubicBezTo>
                <a:cubicBezTo>
                  <a:pt x="1236" y="520"/>
                  <a:pt x="1697" y="1460"/>
                  <a:pt x="2054" y="1628"/>
                </a:cubicBezTo>
                <a:cubicBezTo>
                  <a:pt x="2411" y="1796"/>
                  <a:pt x="2816" y="1346"/>
                  <a:pt x="3038" y="1266"/>
                </a:cubicBezTo>
                <a:cubicBezTo>
                  <a:pt x="3260" y="1186"/>
                  <a:pt x="3189" y="1215"/>
                  <a:pt x="3387" y="1147"/>
                </a:cubicBezTo>
              </a:path>
            </a:pathLst>
          </a:custGeom>
          <a:noFill/>
          <a:ln w="38100">
            <a:solidFill>
              <a:schemeClr val="accent1"/>
            </a:solidFill>
            <a:round/>
            <a:headEnd/>
            <a:tailEnd type="stealth" w="lg" len="lg"/>
          </a:ln>
          <a:effectLst>
            <a:outerShdw dist="20000" dir="5400000" rotWithShape="0">
              <a:srgbClr val="808080">
                <a:alpha val="37999"/>
              </a:srgbClr>
            </a:outerShdw>
          </a:effectLst>
        </p:spPr>
        <p:txBody>
          <a:bodyPr lIns="70409" tIns="35204" rIns="70409" bIns="35204"/>
          <a:lstStyle/>
          <a:p>
            <a:pPr>
              <a:defRPr/>
            </a:pPr>
            <a:endParaRPr lang="fr-FR" sz="1600" baseline="0">
              <a:solidFill>
                <a:schemeClr val="tx1"/>
              </a:solidFill>
              <a:latin typeface="Granjon" charset="0"/>
              <a:ea typeface="ヒラギノ角ゴ Pro W3" pitchFamily="-108" charset="-128"/>
              <a:cs typeface="+mn-cs"/>
            </a:endParaRPr>
          </a:p>
        </p:txBody>
      </p:sp>
      <p:sp>
        <p:nvSpPr>
          <p:cNvPr id="7174" name="Text Box 16"/>
          <p:cNvSpPr txBox="1">
            <a:spLocks noChangeArrowheads="1"/>
          </p:cNvSpPr>
          <p:nvPr/>
        </p:nvSpPr>
        <p:spPr bwMode="auto">
          <a:xfrm rot="-5400000">
            <a:off x="-524668" y="3648868"/>
            <a:ext cx="2952750" cy="379413"/>
          </a:xfrm>
          <a:prstGeom prst="rect">
            <a:avLst/>
          </a:prstGeom>
          <a:noFill/>
          <a:ln w="9525">
            <a:noFill/>
            <a:miter lim="800000"/>
            <a:headEnd/>
            <a:tailEnd/>
          </a:ln>
        </p:spPr>
        <p:txBody>
          <a:bodyPr lIns="70409" tIns="35204" rIns="70409" bIns="35204">
            <a:spAutoFit/>
          </a:bodyPr>
          <a:lstStyle/>
          <a:p>
            <a:pPr algn="r"/>
            <a:r>
              <a:rPr lang="en-US" sz="2000" baseline="0">
                <a:solidFill>
                  <a:schemeClr val="tx1"/>
                </a:solidFill>
                <a:latin typeface="Frutiger 55 Roman"/>
                <a:cs typeface="Times New Roman" pitchFamily="18" charset="0"/>
              </a:rPr>
              <a:t>National forest cover</a:t>
            </a:r>
            <a:endParaRPr lang="en-US" sz="2000" baseline="0">
              <a:solidFill>
                <a:schemeClr val="tx1"/>
              </a:solidFill>
              <a:latin typeface="Frutiger 55 Roman"/>
            </a:endParaRPr>
          </a:p>
        </p:txBody>
      </p:sp>
      <p:sp>
        <p:nvSpPr>
          <p:cNvPr id="7175" name="Text Box 15"/>
          <p:cNvSpPr txBox="1">
            <a:spLocks noChangeArrowheads="1"/>
          </p:cNvSpPr>
          <p:nvPr/>
        </p:nvSpPr>
        <p:spPr bwMode="auto">
          <a:xfrm>
            <a:off x="7572375" y="6102350"/>
            <a:ext cx="739775" cy="342900"/>
          </a:xfrm>
          <a:prstGeom prst="rect">
            <a:avLst/>
          </a:prstGeom>
          <a:noFill/>
          <a:ln w="9525">
            <a:noFill/>
            <a:miter lim="800000"/>
            <a:headEnd/>
            <a:tailEnd/>
          </a:ln>
        </p:spPr>
        <p:txBody>
          <a:bodyPr lIns="70409" tIns="35204" rIns="70409" bIns="35204"/>
          <a:lstStyle/>
          <a:p>
            <a:pPr algn="r"/>
            <a:r>
              <a:rPr lang="en-US" sz="2000" baseline="0">
                <a:solidFill>
                  <a:schemeClr val="tx1"/>
                </a:solidFill>
                <a:latin typeface="Frutiger 55 Roman"/>
                <a:cs typeface="Times New Roman" pitchFamily="18" charset="0"/>
              </a:rPr>
              <a:t>Time</a:t>
            </a:r>
            <a:endParaRPr lang="en-US" sz="2000" baseline="0">
              <a:solidFill>
                <a:schemeClr val="tx1"/>
              </a:solidFill>
              <a:latin typeface="Frutiger 55 Roman"/>
            </a:endParaRPr>
          </a:p>
        </p:txBody>
      </p:sp>
      <p:sp>
        <p:nvSpPr>
          <p:cNvPr id="45" name="Freeform 9"/>
          <p:cNvSpPr>
            <a:spLocks/>
          </p:cNvSpPr>
          <p:nvPr/>
        </p:nvSpPr>
        <p:spPr bwMode="auto">
          <a:xfrm>
            <a:off x="4132263" y="3514725"/>
            <a:ext cx="3182937" cy="738188"/>
          </a:xfrm>
          <a:custGeom>
            <a:avLst/>
            <a:gdLst>
              <a:gd name="T0" fmla="*/ 0 w 1505"/>
              <a:gd name="T1" fmla="*/ 3549 h 416"/>
              <a:gd name="T2" fmla="*/ 1594641 w 1505"/>
              <a:gd name="T3" fmla="*/ 647689 h 416"/>
              <a:gd name="T4" fmla="*/ 3182937 w 1505"/>
              <a:gd name="T5" fmla="*/ 482661 h 416"/>
              <a:gd name="T6" fmla="*/ 0 60000 65536"/>
              <a:gd name="T7" fmla="*/ 0 60000 65536"/>
              <a:gd name="T8" fmla="*/ 0 60000 65536"/>
              <a:gd name="T9" fmla="*/ 0 w 1505"/>
              <a:gd name="T10" fmla="*/ 0 h 416"/>
              <a:gd name="T11" fmla="*/ 1505 w 1505"/>
              <a:gd name="T12" fmla="*/ 416 h 416"/>
            </a:gdLst>
            <a:ahLst/>
            <a:cxnLst>
              <a:cxn ang="T6">
                <a:pos x="T0" y="T1"/>
              </a:cxn>
              <a:cxn ang="T7">
                <a:pos x="T2" y="T3"/>
              </a:cxn>
              <a:cxn ang="T8">
                <a:pos x="T4" y="T5"/>
              </a:cxn>
            </a:cxnLst>
            <a:rect l="T9" t="T10" r="T11" b="T12"/>
            <a:pathLst>
              <a:path w="1505" h="416">
                <a:moveTo>
                  <a:pt x="0" y="2"/>
                </a:moveTo>
                <a:cubicBezTo>
                  <a:pt x="118" y="0"/>
                  <a:pt x="533" y="297"/>
                  <a:pt x="754" y="365"/>
                </a:cubicBezTo>
                <a:cubicBezTo>
                  <a:pt x="959" y="416"/>
                  <a:pt x="1406" y="269"/>
                  <a:pt x="1505" y="272"/>
                </a:cubicBezTo>
              </a:path>
            </a:pathLst>
          </a:custGeom>
          <a:noFill/>
          <a:ln w="38100">
            <a:solidFill>
              <a:schemeClr val="tx2"/>
            </a:solidFill>
            <a:round/>
            <a:headEnd/>
            <a:tailEnd type="stealth" w="lg" len="lg"/>
          </a:ln>
          <a:effectLst>
            <a:outerShdw dist="20000" dir="5400000" rotWithShape="0">
              <a:srgbClr val="808080">
                <a:alpha val="37999"/>
              </a:srgbClr>
            </a:outerShdw>
          </a:effectLst>
        </p:spPr>
        <p:txBody>
          <a:bodyPr lIns="70409" tIns="35204" rIns="70409" bIns="35204"/>
          <a:lstStyle/>
          <a:p>
            <a:pPr>
              <a:defRPr/>
            </a:pPr>
            <a:endParaRPr lang="fr-FR" sz="1600" baseline="0">
              <a:solidFill>
                <a:schemeClr val="tx1"/>
              </a:solidFill>
              <a:latin typeface="Granjon" charset="0"/>
              <a:ea typeface="ヒラギノ角ゴ Pro W3" pitchFamily="-108" charset="-128"/>
              <a:cs typeface="+mn-cs"/>
            </a:endParaRPr>
          </a:p>
        </p:txBody>
      </p:sp>
      <p:sp>
        <p:nvSpPr>
          <p:cNvPr id="47" name="Rectangle 46"/>
          <p:cNvSpPr/>
          <p:nvPr/>
        </p:nvSpPr>
        <p:spPr>
          <a:xfrm>
            <a:off x="4611841" y="5331686"/>
            <a:ext cx="2627159" cy="406602"/>
          </a:xfrm>
          <a:prstGeom prst="rect">
            <a:avLst/>
          </a:prstGeom>
          <a:gradFill>
            <a:gsLst>
              <a:gs pos="0">
                <a:schemeClr val="accent1"/>
              </a:gs>
              <a:gs pos="100000">
                <a:schemeClr val="accent2"/>
              </a:gs>
            </a:gsLst>
          </a:gradFill>
        </p:spPr>
        <p:style>
          <a:lnRef idx="0">
            <a:schemeClr val="accent2"/>
          </a:lnRef>
          <a:fillRef idx="3">
            <a:schemeClr val="accent2"/>
          </a:fillRef>
          <a:effectRef idx="3">
            <a:schemeClr val="accent2"/>
          </a:effectRef>
          <a:fontRef idx="minor">
            <a:schemeClr val="lt1"/>
          </a:fontRef>
        </p:style>
        <p:txBody>
          <a:bodyPr lIns="0" tIns="0" rIns="0" bIns="0" anchor="ctr"/>
          <a:lstStyle/>
          <a:p>
            <a:pPr algn="ctr">
              <a:defRPr/>
            </a:pPr>
            <a:endParaRPr lang="en-US" sz="1800" baseline="0" dirty="0">
              <a:solidFill>
                <a:srgbClr val="FFFFFF"/>
              </a:solidFill>
            </a:endParaRPr>
          </a:p>
          <a:p>
            <a:pPr algn="ctr">
              <a:defRPr/>
            </a:pPr>
            <a:r>
              <a:rPr lang="en-US" sz="1800" baseline="0" dirty="0">
                <a:solidFill>
                  <a:srgbClr val="FFFFFF"/>
                </a:solidFill>
              </a:rPr>
              <a:t>Forest transition path</a:t>
            </a:r>
          </a:p>
          <a:p>
            <a:pPr algn="ctr">
              <a:defRPr/>
            </a:pPr>
            <a:endParaRPr lang="en-US" sz="1800" baseline="0" dirty="0">
              <a:solidFill>
                <a:srgbClr val="FFFFFF"/>
              </a:solidFill>
            </a:endParaRPr>
          </a:p>
        </p:txBody>
      </p:sp>
      <p:sp>
        <p:nvSpPr>
          <p:cNvPr id="48" name="Freeform 9"/>
          <p:cNvSpPr>
            <a:spLocks/>
          </p:cNvSpPr>
          <p:nvPr/>
        </p:nvSpPr>
        <p:spPr bwMode="auto">
          <a:xfrm>
            <a:off x="3495675" y="2843213"/>
            <a:ext cx="3971925" cy="604837"/>
          </a:xfrm>
          <a:custGeom>
            <a:avLst/>
            <a:gdLst>
              <a:gd name="T0" fmla="*/ 0 w 1505"/>
              <a:gd name="T1" fmla="*/ 3547 h 341"/>
              <a:gd name="T2" fmla="*/ 1989921 w 1505"/>
              <a:gd name="T3" fmla="*/ 514378 h 341"/>
              <a:gd name="T4" fmla="*/ 3971925 w 1505"/>
              <a:gd name="T5" fmla="*/ 482451 h 341"/>
              <a:gd name="T6" fmla="*/ 0 60000 65536"/>
              <a:gd name="T7" fmla="*/ 0 60000 65536"/>
              <a:gd name="T8" fmla="*/ 0 60000 65536"/>
              <a:gd name="T9" fmla="*/ 0 w 1505"/>
              <a:gd name="T10" fmla="*/ 0 h 341"/>
              <a:gd name="T11" fmla="*/ 1505 w 1505"/>
              <a:gd name="T12" fmla="*/ 341 h 341"/>
            </a:gdLst>
            <a:ahLst/>
            <a:cxnLst>
              <a:cxn ang="T6">
                <a:pos x="T0" y="T1"/>
              </a:cxn>
              <a:cxn ang="T7">
                <a:pos x="T2" y="T3"/>
              </a:cxn>
              <a:cxn ang="T8">
                <a:pos x="T4" y="T5"/>
              </a:cxn>
            </a:cxnLst>
            <a:rect l="T9" t="T10" r="T11" b="T12"/>
            <a:pathLst>
              <a:path w="1505" h="341">
                <a:moveTo>
                  <a:pt x="0" y="2"/>
                </a:moveTo>
                <a:cubicBezTo>
                  <a:pt x="118" y="0"/>
                  <a:pt x="533" y="222"/>
                  <a:pt x="754" y="290"/>
                </a:cubicBezTo>
                <a:cubicBezTo>
                  <a:pt x="959" y="341"/>
                  <a:pt x="1406" y="269"/>
                  <a:pt x="1505" y="272"/>
                </a:cubicBezTo>
              </a:path>
            </a:pathLst>
          </a:custGeom>
          <a:noFill/>
          <a:ln w="38100">
            <a:solidFill>
              <a:schemeClr val="tx2"/>
            </a:solidFill>
            <a:round/>
            <a:headEnd/>
            <a:tailEnd type="stealth" w="lg" len="lg"/>
          </a:ln>
          <a:effectLst>
            <a:outerShdw dist="20000" dir="5400000" rotWithShape="0">
              <a:srgbClr val="808080">
                <a:alpha val="37999"/>
              </a:srgbClr>
            </a:outerShdw>
          </a:effectLst>
        </p:spPr>
        <p:txBody>
          <a:bodyPr lIns="70409" tIns="35204" rIns="70409" bIns="35204"/>
          <a:lstStyle/>
          <a:p>
            <a:pPr>
              <a:defRPr/>
            </a:pPr>
            <a:endParaRPr lang="fr-FR" sz="1600" baseline="0">
              <a:solidFill>
                <a:schemeClr val="tx1"/>
              </a:solidFill>
              <a:latin typeface="Granjon" charset="0"/>
              <a:ea typeface="ヒラギノ角ゴ Pro W3" pitchFamily="-108" charset="-128"/>
              <a:cs typeface="+mn-cs"/>
            </a:endParaRPr>
          </a:p>
        </p:txBody>
      </p:sp>
      <p:sp>
        <p:nvSpPr>
          <p:cNvPr id="7181" name="Line 4"/>
          <p:cNvSpPr>
            <a:spLocks noChangeShapeType="1"/>
          </p:cNvSpPr>
          <p:nvPr/>
        </p:nvSpPr>
        <p:spPr bwMode="auto">
          <a:xfrm>
            <a:off x="914400" y="1447800"/>
            <a:ext cx="8229600" cy="0"/>
          </a:xfrm>
          <a:prstGeom prst="line">
            <a:avLst/>
          </a:prstGeom>
          <a:noFill/>
          <a:ln w="9525">
            <a:solidFill>
              <a:schemeClr val="tx2"/>
            </a:solidFill>
            <a:round/>
            <a:headEnd/>
            <a:tailEnd/>
          </a:ln>
        </p:spPr>
        <p:txBody>
          <a:bodyPr wrap="none" anchor="ctr"/>
          <a:lstStyle/>
          <a:p>
            <a:endParaRPr lang="en-US"/>
          </a:p>
        </p:txBody>
      </p:sp>
      <p:sp>
        <p:nvSpPr>
          <p:cNvPr id="2090" name="Line 7"/>
          <p:cNvSpPr>
            <a:spLocks noChangeShapeType="1"/>
          </p:cNvSpPr>
          <p:nvPr/>
        </p:nvSpPr>
        <p:spPr bwMode="auto">
          <a:xfrm>
            <a:off x="1295400" y="1665288"/>
            <a:ext cx="0" cy="4587875"/>
          </a:xfrm>
          <a:prstGeom prst="line">
            <a:avLst/>
          </a:prstGeom>
          <a:noFill/>
          <a:ln w="25400">
            <a:solidFill>
              <a:schemeClr val="tx1"/>
            </a:solidFill>
            <a:round/>
            <a:headEnd type="stealth" w="lg" len="lg"/>
            <a:tailEnd/>
          </a:ln>
          <a:effectLst>
            <a:outerShdw dist="20000" dir="5400000" rotWithShape="0">
              <a:srgbClr val="808080">
                <a:alpha val="37999"/>
              </a:srgbClr>
            </a:outerShdw>
          </a:effectLst>
        </p:spPr>
        <p:txBody>
          <a:bodyPr/>
          <a:lstStyle/>
          <a:p>
            <a:pPr>
              <a:defRPr/>
            </a:pPr>
            <a:endParaRPr lang="en-US">
              <a:latin typeface="Granjon" charset="0"/>
              <a:ea typeface="ヒラギノ角ゴ Pro W3" pitchFamily="-108" charset="-128"/>
              <a:cs typeface="+mn-cs"/>
            </a:endParaRPr>
          </a:p>
        </p:txBody>
      </p:sp>
      <p:sp>
        <p:nvSpPr>
          <p:cNvPr id="14" name="ZoneTexte 22"/>
          <p:cNvSpPr txBox="1">
            <a:spLocks noChangeArrowheads="1"/>
          </p:cNvSpPr>
          <p:nvPr/>
        </p:nvSpPr>
        <p:spPr bwMode="auto">
          <a:xfrm>
            <a:off x="5135563" y="3514725"/>
            <a:ext cx="1798637" cy="338138"/>
          </a:xfrm>
          <a:prstGeom prst="rect">
            <a:avLst/>
          </a:prstGeom>
          <a:gradFill rotWithShape="1">
            <a:gsLst>
              <a:gs pos="0">
                <a:schemeClr val="accent2"/>
              </a:gs>
              <a:gs pos="100000">
                <a:schemeClr val="tx2"/>
              </a:gs>
            </a:gsLst>
            <a:lin ang="5400000"/>
          </a:gradFill>
          <a:ln w="9525">
            <a:solidFill>
              <a:srgbClr val="007CA4"/>
            </a:solidFill>
            <a:miter lim="800000"/>
            <a:headEnd/>
            <a:tailEnd/>
          </a:ln>
          <a:effectLst>
            <a:outerShdw dist="23000" dir="5400000" rotWithShape="0">
              <a:srgbClr val="808080">
                <a:alpha val="34999"/>
              </a:srgbClr>
            </a:outerShdw>
          </a:effectLst>
        </p:spPr>
        <p:txBody>
          <a:bodyPr>
            <a:spAutoFit/>
          </a:bodyPr>
          <a:lstStyle/>
          <a:p>
            <a:pPr algn="ctr">
              <a:defRPr/>
            </a:pPr>
            <a:r>
              <a:rPr lang="en-US" sz="1600" baseline="0">
                <a:solidFill>
                  <a:srgbClr val="FFFFFF"/>
                </a:solidFill>
                <a:latin typeface="Frutiger 55 Roman" pitchFamily="-108" charset="0"/>
                <a:ea typeface="ヒラギノ角ゴ Pro W3" pitchFamily="-108" charset="-128"/>
                <a:cs typeface="+mn-cs"/>
              </a:rPr>
              <a:t>REDD bridge</a:t>
            </a:r>
          </a:p>
        </p:txBody>
      </p:sp>
      <p:sp>
        <p:nvSpPr>
          <p:cNvPr id="15" name="TextBox 14"/>
          <p:cNvSpPr txBox="1"/>
          <p:nvPr/>
        </p:nvSpPr>
        <p:spPr>
          <a:xfrm>
            <a:off x="0" y="6553200"/>
            <a:ext cx="3581400" cy="369332"/>
          </a:xfrm>
          <a:prstGeom prst="rect">
            <a:avLst/>
          </a:prstGeom>
          <a:noFill/>
        </p:spPr>
        <p:txBody>
          <a:bodyPr wrap="square" rtlCol="0">
            <a:spAutoFit/>
          </a:bodyPr>
          <a:lstStyle/>
          <a:p>
            <a:r>
              <a:rPr lang="en-US" dirty="0" smtClean="0"/>
              <a:t>Source: REDD OAR, 2009</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152400"/>
            <a:ext cx="9144000" cy="584775"/>
          </a:xfrm>
          <a:prstGeom prst="rect">
            <a:avLst/>
          </a:prstGeom>
          <a:noFill/>
          <a:ln>
            <a:noFill/>
          </a:ln>
        </p:spPr>
        <p:txBody>
          <a:bodyPr wrap="square" rtlCol="0">
            <a:spAutoFit/>
          </a:bodyPr>
          <a:lstStyle/>
          <a:p>
            <a:pPr algn="ctr"/>
            <a:r>
              <a:rPr lang="fr-FR" sz="3200" dirty="0" smtClean="0">
                <a:solidFill>
                  <a:schemeClr val="bg1"/>
                </a:solidFill>
              </a:rPr>
              <a:t>REDD: National or </a:t>
            </a:r>
            <a:r>
              <a:rPr lang="fr-FR" sz="3200" dirty="0" err="1" smtClean="0">
                <a:solidFill>
                  <a:schemeClr val="bg1"/>
                </a:solidFill>
              </a:rPr>
              <a:t>Sub</a:t>
            </a:r>
            <a:r>
              <a:rPr lang="fr-FR" sz="3200" dirty="0" smtClean="0">
                <a:solidFill>
                  <a:schemeClr val="bg1"/>
                </a:solidFill>
              </a:rPr>
              <a:t>-national?</a:t>
            </a:r>
            <a:endParaRPr lang="en-US" sz="3000" dirty="0">
              <a:solidFill>
                <a:schemeClr val="bg1"/>
              </a:solidFill>
              <a:latin typeface="Trebuchet MS" pitchFamily="34" charset="0"/>
            </a:endParaRPr>
          </a:p>
        </p:txBody>
      </p:sp>
      <p:sp>
        <p:nvSpPr>
          <p:cNvPr id="14" name="Content Placeholder 13"/>
          <p:cNvSpPr>
            <a:spLocks noGrp="1"/>
          </p:cNvSpPr>
          <p:nvPr>
            <p:ph idx="1"/>
          </p:nvPr>
        </p:nvSpPr>
        <p:spPr>
          <a:xfrm>
            <a:off x="457200" y="1371600"/>
            <a:ext cx="8229600" cy="4876800"/>
          </a:xfrm>
        </p:spPr>
        <p:txBody>
          <a:bodyPr>
            <a:normAutofit fontScale="85000" lnSpcReduction="10000"/>
          </a:bodyPr>
          <a:lstStyle/>
          <a:p>
            <a:r>
              <a:rPr lang="en-US" dirty="0" smtClean="0"/>
              <a:t>For the bridge to be built, REDD should be at the heart of national development policy</a:t>
            </a:r>
          </a:p>
          <a:p>
            <a:pPr lvl="1"/>
            <a:r>
              <a:rPr lang="en-US" dirty="0" smtClean="0"/>
              <a:t>REDD is not a substitute for development policies</a:t>
            </a:r>
          </a:p>
          <a:p>
            <a:r>
              <a:rPr lang="en-US" dirty="0" smtClean="0"/>
              <a:t>Other reasons REDD should be handled at the national level</a:t>
            </a:r>
          </a:p>
          <a:p>
            <a:pPr lvl="1"/>
            <a:r>
              <a:rPr lang="en-US" dirty="0" smtClean="0"/>
              <a:t>Projects may not achieve necessary scale</a:t>
            </a:r>
          </a:p>
          <a:p>
            <a:pPr lvl="1"/>
            <a:r>
              <a:rPr lang="en-US" dirty="0" smtClean="0"/>
              <a:t>Leakage from projects</a:t>
            </a:r>
          </a:p>
          <a:p>
            <a:pPr lvl="1"/>
            <a:r>
              <a:rPr lang="en-US" dirty="0" smtClean="0"/>
              <a:t>Benefit-sharing mechanisms may be necessary</a:t>
            </a:r>
          </a:p>
          <a:p>
            <a:r>
              <a:rPr lang="en-US" dirty="0" smtClean="0"/>
              <a:t>REDD implementation may have to start at sub-national level to gain experience and before sufficient financing is available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152400"/>
            <a:ext cx="9144000" cy="553998"/>
          </a:xfrm>
          <a:prstGeom prst="rect">
            <a:avLst/>
          </a:prstGeom>
          <a:noFill/>
          <a:ln>
            <a:noFill/>
          </a:ln>
        </p:spPr>
        <p:txBody>
          <a:bodyPr wrap="square" rtlCol="0">
            <a:spAutoFit/>
          </a:bodyPr>
          <a:lstStyle/>
          <a:p>
            <a:pPr algn="ctr"/>
            <a:r>
              <a:rPr lang="en-US" sz="3000" dirty="0" smtClean="0">
                <a:solidFill>
                  <a:schemeClr val="bg1"/>
                </a:solidFill>
                <a:latin typeface="Trebuchet MS" pitchFamily="34" charset="0"/>
              </a:rPr>
              <a:t>REDD or ‘REDD plus’?</a:t>
            </a:r>
            <a:endParaRPr lang="en-US" sz="3000" dirty="0">
              <a:solidFill>
                <a:schemeClr val="bg1"/>
              </a:solidFill>
              <a:latin typeface="Trebuchet MS" pitchFamily="34" charset="0"/>
            </a:endParaRPr>
          </a:p>
        </p:txBody>
      </p:sp>
      <p:sp>
        <p:nvSpPr>
          <p:cNvPr id="14" name="Content Placeholder 13"/>
          <p:cNvSpPr>
            <a:spLocks noGrp="1"/>
          </p:cNvSpPr>
          <p:nvPr>
            <p:ph idx="1"/>
          </p:nvPr>
        </p:nvSpPr>
        <p:spPr>
          <a:xfrm>
            <a:off x="4267200" y="1219200"/>
            <a:ext cx="4648200" cy="5562600"/>
          </a:xfrm>
        </p:spPr>
        <p:txBody>
          <a:bodyPr>
            <a:normAutofit fontScale="70000" lnSpcReduction="20000"/>
          </a:bodyPr>
          <a:lstStyle/>
          <a:p>
            <a:r>
              <a:rPr lang="en-US" dirty="0" smtClean="0"/>
              <a:t>Bali Action Plan calls </a:t>
            </a:r>
            <a:r>
              <a:rPr lang="en-US" dirty="0"/>
              <a:t>for </a:t>
            </a:r>
            <a:r>
              <a:rPr lang="en-US" i="1" dirty="0"/>
              <a:t>“policy approaches and positive incentives on issues relating to reducing emissions from </a:t>
            </a:r>
            <a:r>
              <a:rPr lang="en-US" i="1" dirty="0">
                <a:solidFill>
                  <a:srgbClr val="0000FF"/>
                </a:solidFill>
              </a:rPr>
              <a:t>deforestation and forest degradation</a:t>
            </a:r>
            <a:r>
              <a:rPr lang="en-US" i="1" dirty="0"/>
              <a:t> in developing countries; and the role of </a:t>
            </a:r>
            <a:r>
              <a:rPr lang="en-US" i="1" dirty="0">
                <a:solidFill>
                  <a:srgbClr val="0000FF"/>
                </a:solidFill>
              </a:rPr>
              <a:t>conservation</a:t>
            </a:r>
            <a:r>
              <a:rPr lang="en-US" i="1" dirty="0"/>
              <a:t>, </a:t>
            </a:r>
            <a:r>
              <a:rPr lang="en-US" i="1" dirty="0">
                <a:solidFill>
                  <a:srgbClr val="0000FF"/>
                </a:solidFill>
              </a:rPr>
              <a:t>sustainable management of forests</a:t>
            </a:r>
            <a:r>
              <a:rPr lang="en-US" i="1" dirty="0"/>
              <a:t> and </a:t>
            </a:r>
            <a:r>
              <a:rPr lang="en-US" i="1" dirty="0">
                <a:solidFill>
                  <a:srgbClr val="0000FF"/>
                </a:solidFill>
              </a:rPr>
              <a:t>enhancement of forest carbon stocks</a:t>
            </a:r>
            <a:r>
              <a:rPr lang="en-US" i="1" dirty="0"/>
              <a:t> in developing </a:t>
            </a:r>
            <a:r>
              <a:rPr lang="en-US" i="1" dirty="0" smtClean="0"/>
              <a:t>countries</a:t>
            </a:r>
            <a:r>
              <a:rPr lang="en-US" dirty="0" smtClean="0"/>
              <a:t>”.</a:t>
            </a:r>
          </a:p>
          <a:p>
            <a:pPr>
              <a:spcBef>
                <a:spcPts val="2400"/>
              </a:spcBef>
            </a:pPr>
            <a:r>
              <a:rPr lang="en-US" dirty="0" smtClean="0"/>
              <a:t>A broader definition of REDD adds methodological and financial issues, but removes perverse incentives</a:t>
            </a:r>
          </a:p>
          <a:p>
            <a:pPr lvl="1">
              <a:spcBef>
                <a:spcPts val="1200"/>
              </a:spcBef>
            </a:pPr>
            <a:r>
              <a:rPr lang="en-US" dirty="0" smtClean="0"/>
              <a:t>Limiting financial compensation to reduced deforestation/degradation may discourage early action</a:t>
            </a:r>
          </a:p>
        </p:txBody>
      </p:sp>
      <p:pic>
        <p:nvPicPr>
          <p:cNvPr id="33793" name="Picture 1"/>
          <p:cNvPicPr>
            <a:picLocks noChangeAspect="1" noChangeArrowheads="1"/>
          </p:cNvPicPr>
          <p:nvPr/>
        </p:nvPicPr>
        <p:blipFill>
          <a:blip r:embed="rId3"/>
          <a:srcRect/>
          <a:stretch>
            <a:fillRect/>
          </a:stretch>
        </p:blipFill>
        <p:spPr bwMode="auto">
          <a:xfrm>
            <a:off x="0" y="914400"/>
            <a:ext cx="3962400" cy="5943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6579" name="Oval 3"/>
          <p:cNvSpPr>
            <a:spLocks noChangeArrowheads="1"/>
          </p:cNvSpPr>
          <p:nvPr/>
        </p:nvSpPr>
        <p:spPr bwMode="auto">
          <a:xfrm>
            <a:off x="1600200" y="1304925"/>
            <a:ext cx="6019800" cy="5351463"/>
          </a:xfrm>
          <a:prstGeom prst="ellipse">
            <a:avLst/>
          </a:prstGeom>
          <a:gradFill rotWithShape="1">
            <a:gsLst>
              <a:gs pos="0">
                <a:srgbClr val="00185E"/>
              </a:gs>
              <a:gs pos="50000">
                <a:srgbClr val="0033CC"/>
              </a:gs>
              <a:gs pos="100000">
                <a:srgbClr val="00185E"/>
              </a:gs>
            </a:gsLst>
            <a:lin ang="5400000" scaled="1"/>
          </a:gradFill>
          <a:ln w="9525">
            <a:solidFill>
              <a:schemeClr val="tx1"/>
            </a:solidFill>
            <a:round/>
            <a:headEnd/>
            <a:tailEnd/>
          </a:ln>
        </p:spPr>
        <p:txBody>
          <a:bodyPr wrap="none" anchor="ctr"/>
          <a:lstStyle/>
          <a:p>
            <a:pPr algn="ctr"/>
            <a:r>
              <a:rPr lang="en-US" sz="2400" b="1" i="1" dirty="0">
                <a:solidFill>
                  <a:schemeClr val="bg1"/>
                </a:solidFill>
              </a:rPr>
              <a:t>Maintenance</a:t>
            </a:r>
            <a:br>
              <a:rPr lang="en-US" sz="2400" b="1" i="1" dirty="0">
                <a:solidFill>
                  <a:schemeClr val="bg1"/>
                </a:solidFill>
              </a:rPr>
            </a:br>
            <a:endParaRPr lang="en-US" sz="2400" b="1" i="1" dirty="0">
              <a:solidFill>
                <a:schemeClr val="bg1"/>
              </a:solidFill>
            </a:endParaRPr>
          </a:p>
          <a:p>
            <a:pPr algn="ctr"/>
            <a:endParaRPr lang="en-US" sz="2400" b="1" dirty="0">
              <a:solidFill>
                <a:schemeClr val="bg1"/>
              </a:solidFill>
            </a:endParaRPr>
          </a:p>
          <a:p>
            <a:pPr algn="ctr"/>
            <a:endParaRPr lang="en-US" sz="2400" b="1" dirty="0">
              <a:solidFill>
                <a:schemeClr val="bg1"/>
              </a:solidFill>
            </a:endParaRPr>
          </a:p>
          <a:p>
            <a:pPr algn="ctr"/>
            <a:endParaRPr lang="en-US" sz="2400" b="1" dirty="0">
              <a:solidFill>
                <a:schemeClr val="bg1"/>
              </a:solidFill>
            </a:endParaRPr>
          </a:p>
          <a:p>
            <a:pPr algn="ctr"/>
            <a:endParaRPr lang="en-US" sz="2400" b="1" dirty="0">
              <a:solidFill>
                <a:schemeClr val="bg1"/>
              </a:solidFill>
            </a:endParaRPr>
          </a:p>
          <a:p>
            <a:pPr algn="ctr"/>
            <a:endParaRPr lang="en-US" sz="2400" b="1" dirty="0">
              <a:solidFill>
                <a:schemeClr val="bg1"/>
              </a:solidFill>
            </a:endParaRPr>
          </a:p>
          <a:p>
            <a:pPr algn="ctr"/>
            <a:endParaRPr lang="en-US" sz="2400" b="1" dirty="0">
              <a:solidFill>
                <a:schemeClr val="bg1"/>
              </a:solidFill>
            </a:endParaRPr>
          </a:p>
          <a:p>
            <a:pPr algn="ctr"/>
            <a:endParaRPr lang="en-US" sz="2400" b="1" dirty="0">
              <a:solidFill>
                <a:schemeClr val="bg1"/>
              </a:solidFill>
            </a:endParaRPr>
          </a:p>
          <a:p>
            <a:pPr algn="ctr"/>
            <a:endParaRPr lang="en-US" sz="2400" b="1" dirty="0">
              <a:solidFill>
                <a:schemeClr val="bg1"/>
              </a:solidFill>
            </a:endParaRPr>
          </a:p>
        </p:txBody>
      </p:sp>
      <p:sp>
        <p:nvSpPr>
          <p:cNvPr id="536580" name="Oval 4"/>
          <p:cNvSpPr>
            <a:spLocks noChangeArrowheads="1"/>
          </p:cNvSpPr>
          <p:nvPr/>
        </p:nvSpPr>
        <p:spPr bwMode="auto">
          <a:xfrm>
            <a:off x="2590800" y="2843213"/>
            <a:ext cx="3962400" cy="3825875"/>
          </a:xfrm>
          <a:prstGeom prst="ellipse">
            <a:avLst/>
          </a:prstGeom>
          <a:solidFill>
            <a:srgbClr val="990000"/>
          </a:solidFill>
          <a:ln w="9525">
            <a:solidFill>
              <a:srgbClr val="CC0000"/>
            </a:solidFill>
            <a:round/>
            <a:headEnd/>
            <a:tailEnd/>
          </a:ln>
        </p:spPr>
        <p:txBody>
          <a:bodyPr wrap="none" anchor="ctr"/>
          <a:lstStyle/>
          <a:p>
            <a:pPr algn="ctr">
              <a:lnSpc>
                <a:spcPct val="90000"/>
              </a:lnSpc>
            </a:pPr>
            <a:r>
              <a:rPr lang="en-US" sz="2400" b="1" i="1" dirty="0">
                <a:solidFill>
                  <a:schemeClr val="bg1"/>
                </a:solidFill>
              </a:rPr>
              <a:t>Capacity, Reforms </a:t>
            </a:r>
          </a:p>
          <a:p>
            <a:pPr algn="ctr">
              <a:lnSpc>
                <a:spcPct val="90000"/>
              </a:lnSpc>
            </a:pPr>
            <a:r>
              <a:rPr lang="en-US" sz="2400" b="1" i="1" dirty="0">
                <a:solidFill>
                  <a:schemeClr val="bg1"/>
                </a:solidFill>
              </a:rPr>
              <a:t>&amp; Investments </a:t>
            </a:r>
            <a:endParaRPr lang="en-US" sz="2400" b="1" dirty="0">
              <a:solidFill>
                <a:schemeClr val="bg1"/>
              </a:solidFill>
            </a:endParaRPr>
          </a:p>
          <a:p>
            <a:pPr algn="ctr"/>
            <a:endParaRPr lang="en-US" sz="2400" b="1" dirty="0">
              <a:solidFill>
                <a:schemeClr val="bg1"/>
              </a:solidFill>
            </a:endParaRPr>
          </a:p>
          <a:p>
            <a:pPr algn="ctr"/>
            <a:endParaRPr lang="en-US" sz="2400" b="1" dirty="0">
              <a:solidFill>
                <a:schemeClr val="bg1"/>
              </a:solidFill>
            </a:endParaRPr>
          </a:p>
          <a:p>
            <a:pPr algn="ctr"/>
            <a:endParaRPr lang="en-US" sz="2400" b="1" dirty="0">
              <a:solidFill>
                <a:schemeClr val="bg1"/>
              </a:solidFill>
            </a:endParaRPr>
          </a:p>
          <a:p>
            <a:pPr algn="ctr"/>
            <a:endParaRPr lang="en-US" sz="2400" b="1" dirty="0">
              <a:solidFill>
                <a:schemeClr val="bg1"/>
              </a:solidFill>
            </a:endParaRPr>
          </a:p>
          <a:p>
            <a:pPr algn="ctr"/>
            <a:endParaRPr lang="en-US" sz="2400" b="1" dirty="0">
              <a:solidFill>
                <a:schemeClr val="bg1"/>
              </a:solidFill>
            </a:endParaRPr>
          </a:p>
        </p:txBody>
      </p:sp>
      <p:sp>
        <p:nvSpPr>
          <p:cNvPr id="536581" name="Oval 5"/>
          <p:cNvSpPr>
            <a:spLocks noChangeArrowheads="1"/>
          </p:cNvSpPr>
          <p:nvPr/>
        </p:nvSpPr>
        <p:spPr bwMode="auto">
          <a:xfrm>
            <a:off x="3276600" y="4456113"/>
            <a:ext cx="2590800" cy="2220912"/>
          </a:xfrm>
          <a:prstGeom prst="ellipse">
            <a:avLst/>
          </a:prstGeom>
          <a:gradFill rotWithShape="1">
            <a:gsLst>
              <a:gs pos="0">
                <a:srgbClr val="003B00"/>
              </a:gs>
              <a:gs pos="50000">
                <a:srgbClr val="008000"/>
              </a:gs>
              <a:gs pos="100000">
                <a:srgbClr val="003B00"/>
              </a:gs>
            </a:gsLst>
            <a:lin ang="5400000" scaled="1"/>
          </a:gradFill>
          <a:ln w="9525">
            <a:solidFill>
              <a:srgbClr val="008000"/>
            </a:solidFill>
            <a:round/>
            <a:headEnd/>
            <a:tailEnd/>
          </a:ln>
        </p:spPr>
        <p:txBody>
          <a:bodyPr wrap="none" anchor="ctr"/>
          <a:lstStyle/>
          <a:p>
            <a:pPr algn="ctr"/>
            <a:r>
              <a:rPr lang="en-US" sz="2400" b="1" i="1" dirty="0">
                <a:solidFill>
                  <a:schemeClr val="bg1"/>
                </a:solidFill>
              </a:rPr>
              <a:t>Readiness</a:t>
            </a:r>
            <a:endParaRPr lang="en-US" sz="2400" b="1" dirty="0">
              <a:solidFill>
                <a:schemeClr val="bg1"/>
              </a:solidFill>
            </a:endParaRPr>
          </a:p>
        </p:txBody>
      </p:sp>
      <p:sp>
        <p:nvSpPr>
          <p:cNvPr id="331783" name="AutoShape 7"/>
          <p:cNvSpPr>
            <a:spLocks noChangeArrowheads="1"/>
          </p:cNvSpPr>
          <p:nvPr/>
        </p:nvSpPr>
        <p:spPr bwMode="auto">
          <a:xfrm>
            <a:off x="457200" y="5286375"/>
            <a:ext cx="3200400" cy="1166813"/>
          </a:xfrm>
          <a:prstGeom prst="notchedRightArrow">
            <a:avLst>
              <a:gd name="adj1" fmla="val 50000"/>
              <a:gd name="adj2" fmla="val 65930"/>
            </a:avLst>
          </a:prstGeom>
          <a:solidFill>
            <a:srgbClr val="008000"/>
          </a:solidFill>
          <a:ln w="9525">
            <a:solidFill>
              <a:schemeClr val="tx1"/>
            </a:solidFill>
            <a:miter lim="800000"/>
            <a:headEnd/>
            <a:tailEnd/>
          </a:ln>
        </p:spPr>
        <p:txBody>
          <a:bodyPr wrap="none" anchor="ctr"/>
          <a:lstStyle/>
          <a:p>
            <a:r>
              <a:rPr lang="en-US" sz="1400" b="1">
                <a:solidFill>
                  <a:schemeClr val="bg1"/>
                </a:solidFill>
              </a:rPr>
              <a:t>FCPF Readiness Fund, </a:t>
            </a:r>
          </a:p>
          <a:p>
            <a:r>
              <a:rPr lang="en-US" sz="1400" b="1">
                <a:solidFill>
                  <a:schemeClr val="bg1"/>
                </a:solidFill>
              </a:rPr>
              <a:t>UN-REDD, CBFF, GEF, ODA</a:t>
            </a:r>
          </a:p>
        </p:txBody>
      </p:sp>
      <p:sp>
        <p:nvSpPr>
          <p:cNvPr id="331784" name="AutoShape 8"/>
          <p:cNvSpPr>
            <a:spLocks noChangeArrowheads="1"/>
          </p:cNvSpPr>
          <p:nvPr/>
        </p:nvSpPr>
        <p:spPr bwMode="auto">
          <a:xfrm>
            <a:off x="304800" y="3702050"/>
            <a:ext cx="3200400" cy="1527175"/>
          </a:xfrm>
          <a:prstGeom prst="notchedRightArrow">
            <a:avLst>
              <a:gd name="adj1" fmla="val 50000"/>
              <a:gd name="adj2" fmla="val 50373"/>
            </a:avLst>
          </a:prstGeom>
          <a:solidFill>
            <a:srgbClr val="CC0000"/>
          </a:solidFill>
          <a:ln w="9525">
            <a:solidFill>
              <a:schemeClr val="tx1"/>
            </a:solidFill>
            <a:miter lim="800000"/>
            <a:headEnd/>
            <a:tailEnd/>
          </a:ln>
        </p:spPr>
        <p:txBody>
          <a:bodyPr wrap="none" anchor="ctr"/>
          <a:lstStyle/>
          <a:p>
            <a:r>
              <a:rPr lang="en-US" sz="1400" b="1">
                <a:solidFill>
                  <a:schemeClr val="bg1"/>
                </a:solidFill>
              </a:rPr>
              <a:t>FIP, UN-REDD, CBFF, </a:t>
            </a:r>
          </a:p>
          <a:p>
            <a:r>
              <a:rPr lang="en-US" sz="1400" b="1">
                <a:solidFill>
                  <a:schemeClr val="bg1"/>
                </a:solidFill>
              </a:rPr>
              <a:t>GEF, ODA, AAU set-aside, </a:t>
            </a:r>
          </a:p>
          <a:p>
            <a:r>
              <a:rPr lang="en-US" sz="1400" b="1">
                <a:solidFill>
                  <a:schemeClr val="bg1"/>
                </a:solidFill>
              </a:rPr>
              <a:t>REDD Bonds (?)</a:t>
            </a:r>
          </a:p>
        </p:txBody>
      </p:sp>
      <p:sp>
        <p:nvSpPr>
          <p:cNvPr id="331785" name="AutoShape 9"/>
          <p:cNvSpPr>
            <a:spLocks noChangeArrowheads="1"/>
          </p:cNvSpPr>
          <p:nvPr/>
        </p:nvSpPr>
        <p:spPr bwMode="auto">
          <a:xfrm>
            <a:off x="152400" y="2111375"/>
            <a:ext cx="3200400" cy="1389063"/>
          </a:xfrm>
          <a:prstGeom prst="notchedRightArrow">
            <a:avLst>
              <a:gd name="adj1" fmla="val 50000"/>
              <a:gd name="adj2" fmla="val 55381"/>
            </a:avLst>
          </a:prstGeom>
          <a:solidFill>
            <a:srgbClr val="0000FF"/>
          </a:solidFill>
          <a:ln w="9525">
            <a:solidFill>
              <a:schemeClr val="tx1"/>
            </a:solidFill>
            <a:miter lim="800000"/>
            <a:headEnd/>
            <a:tailEnd/>
          </a:ln>
        </p:spPr>
        <p:txBody>
          <a:bodyPr wrap="none" anchor="ctr"/>
          <a:lstStyle/>
          <a:p>
            <a:r>
              <a:rPr lang="en-US" sz="1400" b="1">
                <a:solidFill>
                  <a:schemeClr val="bg1"/>
                </a:solidFill>
              </a:rPr>
              <a:t>FCPF Carbon Fund, Norway, </a:t>
            </a:r>
          </a:p>
          <a:p>
            <a:r>
              <a:rPr lang="en-US" sz="1400" b="1">
                <a:solidFill>
                  <a:schemeClr val="bg1"/>
                </a:solidFill>
              </a:rPr>
              <a:t>GFCM (?), carbon market (?)</a:t>
            </a:r>
          </a:p>
        </p:txBody>
      </p:sp>
      <p:sp>
        <p:nvSpPr>
          <p:cNvPr id="331789" name="AutoShape 13"/>
          <p:cNvSpPr>
            <a:spLocks noChangeArrowheads="1"/>
          </p:cNvSpPr>
          <p:nvPr/>
        </p:nvSpPr>
        <p:spPr bwMode="auto">
          <a:xfrm>
            <a:off x="6477000" y="5056188"/>
            <a:ext cx="2514600" cy="1685925"/>
          </a:xfrm>
          <a:prstGeom prst="flowChartDocument">
            <a:avLst/>
          </a:prstGeom>
          <a:solidFill>
            <a:srgbClr val="009900"/>
          </a:solidFill>
          <a:ln w="9525">
            <a:solidFill>
              <a:schemeClr val="tx1"/>
            </a:solidFill>
            <a:miter lim="800000"/>
            <a:headEnd/>
            <a:tailEnd/>
          </a:ln>
        </p:spPr>
        <p:txBody>
          <a:bodyPr wrap="none" anchor="ctr"/>
          <a:lstStyle/>
          <a:p>
            <a:pPr marL="111125" indent="-111125">
              <a:buFontTx/>
              <a:buChar char="•"/>
            </a:pPr>
            <a:r>
              <a:rPr lang="en-US" b="1" dirty="0" smtClean="0">
                <a:solidFill>
                  <a:schemeClr val="bg1"/>
                </a:solidFill>
              </a:rPr>
              <a:t>Assessment of situation</a:t>
            </a:r>
          </a:p>
          <a:p>
            <a:pPr marL="111125" indent="-111125">
              <a:buFontTx/>
              <a:buChar char="•"/>
            </a:pPr>
            <a:r>
              <a:rPr lang="en-US" b="1" dirty="0" smtClean="0">
                <a:solidFill>
                  <a:schemeClr val="bg1"/>
                </a:solidFill>
              </a:rPr>
              <a:t>Reference </a:t>
            </a:r>
            <a:r>
              <a:rPr lang="en-US" b="1" dirty="0">
                <a:solidFill>
                  <a:schemeClr val="bg1"/>
                </a:solidFill>
              </a:rPr>
              <a:t>Scenario</a:t>
            </a:r>
          </a:p>
          <a:p>
            <a:pPr marL="111125" indent="-111125">
              <a:buFontTx/>
              <a:buChar char="•"/>
            </a:pPr>
            <a:r>
              <a:rPr lang="en-US" b="1" dirty="0">
                <a:solidFill>
                  <a:schemeClr val="bg1"/>
                </a:solidFill>
              </a:rPr>
              <a:t>REDD Strategy</a:t>
            </a:r>
          </a:p>
          <a:p>
            <a:pPr marL="111125" indent="-111125">
              <a:buFontTx/>
              <a:buChar char="•"/>
            </a:pPr>
            <a:r>
              <a:rPr lang="en-US" b="1" dirty="0">
                <a:solidFill>
                  <a:schemeClr val="bg1"/>
                </a:solidFill>
              </a:rPr>
              <a:t>Monitoring System</a:t>
            </a:r>
          </a:p>
        </p:txBody>
      </p:sp>
      <p:sp>
        <p:nvSpPr>
          <p:cNvPr id="331790" name="AutoShape 14"/>
          <p:cNvSpPr>
            <a:spLocks noChangeArrowheads="1"/>
          </p:cNvSpPr>
          <p:nvPr/>
        </p:nvSpPr>
        <p:spPr bwMode="auto">
          <a:xfrm>
            <a:off x="6477000" y="3063875"/>
            <a:ext cx="2514600" cy="1949450"/>
          </a:xfrm>
          <a:prstGeom prst="flowChartDocument">
            <a:avLst/>
          </a:prstGeom>
          <a:solidFill>
            <a:srgbClr val="CC0000"/>
          </a:solidFill>
          <a:ln w="9525">
            <a:solidFill>
              <a:schemeClr val="tx1"/>
            </a:solidFill>
            <a:miter lim="800000"/>
            <a:headEnd/>
            <a:tailEnd/>
          </a:ln>
        </p:spPr>
        <p:txBody>
          <a:bodyPr wrap="none" anchor="ctr"/>
          <a:lstStyle/>
          <a:p>
            <a:pPr marL="111125" indent="-111125">
              <a:buFontTx/>
              <a:buChar char="•"/>
            </a:pPr>
            <a:r>
              <a:rPr lang="en-US" sz="1400" b="1">
                <a:solidFill>
                  <a:schemeClr val="bg1"/>
                </a:solidFill>
              </a:rPr>
              <a:t>Institution strengthening</a:t>
            </a:r>
          </a:p>
          <a:p>
            <a:pPr marL="111125" indent="-111125">
              <a:buFontTx/>
              <a:buChar char="•"/>
            </a:pPr>
            <a:r>
              <a:rPr lang="en-US" sz="1400" b="1">
                <a:solidFill>
                  <a:schemeClr val="bg1"/>
                </a:solidFill>
              </a:rPr>
              <a:t>Forest governance </a:t>
            </a:r>
          </a:p>
          <a:p>
            <a:pPr marL="111125" indent="-111125"/>
            <a:r>
              <a:rPr lang="en-US" sz="1400" b="1">
                <a:solidFill>
                  <a:schemeClr val="bg1"/>
                </a:solidFill>
              </a:rPr>
              <a:t>  and information</a:t>
            </a:r>
          </a:p>
          <a:p>
            <a:pPr marL="111125" indent="-111125">
              <a:buFontTx/>
              <a:buChar char="•"/>
            </a:pPr>
            <a:r>
              <a:rPr lang="en-US" sz="1400" b="1">
                <a:solidFill>
                  <a:schemeClr val="bg1"/>
                </a:solidFill>
              </a:rPr>
              <a:t>Sustainable forest </a:t>
            </a:r>
          </a:p>
          <a:p>
            <a:pPr marL="111125" indent="-111125"/>
            <a:r>
              <a:rPr lang="en-US" sz="1400" b="1">
                <a:solidFill>
                  <a:schemeClr val="bg1"/>
                </a:solidFill>
              </a:rPr>
              <a:t>  management</a:t>
            </a:r>
          </a:p>
          <a:p>
            <a:pPr marL="111125" indent="-111125">
              <a:buFontTx/>
              <a:buChar char="•"/>
            </a:pPr>
            <a:r>
              <a:rPr lang="en-US" sz="1400" b="1">
                <a:solidFill>
                  <a:schemeClr val="bg1"/>
                </a:solidFill>
              </a:rPr>
              <a:t>Investments outside </a:t>
            </a:r>
          </a:p>
          <a:p>
            <a:pPr marL="111125" indent="-111125"/>
            <a:r>
              <a:rPr lang="en-US" sz="1400" b="1">
                <a:solidFill>
                  <a:schemeClr val="bg1"/>
                </a:solidFill>
              </a:rPr>
              <a:t>  forest sector</a:t>
            </a:r>
          </a:p>
        </p:txBody>
      </p:sp>
      <p:sp>
        <p:nvSpPr>
          <p:cNvPr id="331791" name="AutoShape 15"/>
          <p:cNvSpPr>
            <a:spLocks noChangeArrowheads="1"/>
          </p:cNvSpPr>
          <p:nvPr/>
        </p:nvSpPr>
        <p:spPr bwMode="auto">
          <a:xfrm>
            <a:off x="6477000" y="1304925"/>
            <a:ext cx="2514600" cy="1685925"/>
          </a:xfrm>
          <a:prstGeom prst="flowChartDocument">
            <a:avLst/>
          </a:prstGeom>
          <a:solidFill>
            <a:srgbClr val="0000FF"/>
          </a:solidFill>
          <a:ln w="9525">
            <a:solidFill>
              <a:schemeClr val="tx1"/>
            </a:solidFill>
            <a:miter lim="800000"/>
            <a:headEnd/>
            <a:tailEnd/>
          </a:ln>
        </p:spPr>
        <p:txBody>
          <a:bodyPr wrap="none" anchor="ctr"/>
          <a:lstStyle/>
          <a:p>
            <a:pPr marL="111125" indent="-111125">
              <a:buFontTx/>
              <a:buChar char="•"/>
            </a:pPr>
            <a:r>
              <a:rPr lang="en-US" b="1">
                <a:solidFill>
                  <a:schemeClr val="bg1"/>
                </a:solidFill>
              </a:rPr>
              <a:t> Payments</a:t>
            </a:r>
          </a:p>
          <a:p>
            <a:pPr marL="111125" indent="-111125">
              <a:buFontTx/>
              <a:buChar char="•"/>
            </a:pPr>
            <a:r>
              <a:rPr lang="en-US" b="1">
                <a:solidFill>
                  <a:schemeClr val="bg1"/>
                </a:solidFill>
              </a:rPr>
              <a:t> Performance-based </a:t>
            </a:r>
          </a:p>
          <a:p>
            <a:pPr marL="111125" indent="-111125">
              <a:buFontTx/>
              <a:buChar char="•"/>
            </a:pPr>
            <a:endParaRPr lang="en-US" b="1">
              <a:solidFill>
                <a:schemeClr val="bg1"/>
              </a:solidFill>
            </a:endParaRPr>
          </a:p>
        </p:txBody>
      </p:sp>
      <p:sp>
        <p:nvSpPr>
          <p:cNvPr id="12" name="TextBox 11"/>
          <p:cNvSpPr txBox="1"/>
          <p:nvPr/>
        </p:nvSpPr>
        <p:spPr>
          <a:xfrm>
            <a:off x="0" y="152400"/>
            <a:ext cx="9144000" cy="553998"/>
          </a:xfrm>
          <a:prstGeom prst="rect">
            <a:avLst/>
          </a:prstGeom>
          <a:noFill/>
          <a:ln>
            <a:noFill/>
          </a:ln>
        </p:spPr>
        <p:txBody>
          <a:bodyPr wrap="square" rtlCol="0">
            <a:spAutoFit/>
          </a:bodyPr>
          <a:lstStyle/>
          <a:p>
            <a:pPr algn="ctr"/>
            <a:r>
              <a:rPr lang="en-US" sz="3000" dirty="0" smtClean="0">
                <a:solidFill>
                  <a:schemeClr val="bg1"/>
                </a:solidFill>
                <a:latin typeface="Trebuchet MS" pitchFamily="34" charset="0"/>
              </a:rPr>
              <a:t>The Three Phases of REDD</a:t>
            </a:r>
            <a:endParaRPr lang="en-US" sz="3000" dirty="0">
              <a:solidFill>
                <a:schemeClr val="bg1"/>
              </a:solidFill>
              <a:latin typeface="Trebuchet MS"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658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 presetClass="entr" presetSubtype="32" fill="hold" grpId="0" nodeType="clickEffect">
                                  <p:stCondLst>
                                    <p:cond delay="0"/>
                                  </p:stCondLst>
                                  <p:childTnLst>
                                    <p:set>
                                      <p:cBhvr>
                                        <p:cTn id="10" dur="1" fill="hold">
                                          <p:stCondLst>
                                            <p:cond delay="0"/>
                                          </p:stCondLst>
                                        </p:cTn>
                                        <p:tgtEl>
                                          <p:spTgt spid="331789"/>
                                        </p:tgtEl>
                                        <p:attrNameLst>
                                          <p:attrName>style.visibility</p:attrName>
                                        </p:attrNameLst>
                                      </p:cBhvr>
                                      <p:to>
                                        <p:strVal val="visible"/>
                                      </p:to>
                                    </p:set>
                                    <p:animEffect transition="in" filter="box(out)">
                                      <p:cBhvr>
                                        <p:cTn id="11" dur="500"/>
                                        <p:tgtEl>
                                          <p:spTgt spid="331789"/>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xit" presetSubtype="16" fill="hold" grpId="1" nodeType="clickEffect">
                                  <p:stCondLst>
                                    <p:cond delay="0"/>
                                  </p:stCondLst>
                                  <p:childTnLst>
                                    <p:animEffect transition="out" filter="box(in)">
                                      <p:cBhvr>
                                        <p:cTn id="15" dur="500"/>
                                        <p:tgtEl>
                                          <p:spTgt spid="331789"/>
                                        </p:tgtEl>
                                      </p:cBhvr>
                                    </p:animEffect>
                                    <p:set>
                                      <p:cBhvr>
                                        <p:cTn id="16" dur="1" fill="hold">
                                          <p:stCondLst>
                                            <p:cond delay="499"/>
                                          </p:stCondLst>
                                        </p:cTn>
                                        <p:tgtEl>
                                          <p:spTgt spid="331789"/>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3658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4" presetClass="entr" presetSubtype="32" fill="hold" grpId="0" nodeType="clickEffect">
                                  <p:stCondLst>
                                    <p:cond delay="0"/>
                                  </p:stCondLst>
                                  <p:childTnLst>
                                    <p:set>
                                      <p:cBhvr>
                                        <p:cTn id="24" dur="1" fill="hold">
                                          <p:stCondLst>
                                            <p:cond delay="0"/>
                                          </p:stCondLst>
                                        </p:cTn>
                                        <p:tgtEl>
                                          <p:spTgt spid="331790"/>
                                        </p:tgtEl>
                                        <p:attrNameLst>
                                          <p:attrName>style.visibility</p:attrName>
                                        </p:attrNameLst>
                                      </p:cBhvr>
                                      <p:to>
                                        <p:strVal val="visible"/>
                                      </p:to>
                                    </p:set>
                                    <p:animEffect transition="in" filter="box(out)">
                                      <p:cBhvr>
                                        <p:cTn id="25" dur="500"/>
                                        <p:tgtEl>
                                          <p:spTgt spid="331790"/>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xit" presetSubtype="16" fill="hold" grpId="1" nodeType="clickEffect">
                                  <p:stCondLst>
                                    <p:cond delay="0"/>
                                  </p:stCondLst>
                                  <p:childTnLst>
                                    <p:animEffect transition="out" filter="box(in)">
                                      <p:cBhvr>
                                        <p:cTn id="29" dur="500"/>
                                        <p:tgtEl>
                                          <p:spTgt spid="331790"/>
                                        </p:tgtEl>
                                      </p:cBhvr>
                                    </p:animEffect>
                                    <p:set>
                                      <p:cBhvr>
                                        <p:cTn id="30" dur="1" fill="hold">
                                          <p:stCondLst>
                                            <p:cond delay="499"/>
                                          </p:stCondLst>
                                        </p:cTn>
                                        <p:tgtEl>
                                          <p:spTgt spid="331790"/>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3657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4" presetClass="entr" presetSubtype="32" fill="hold" grpId="0" nodeType="clickEffect">
                                  <p:stCondLst>
                                    <p:cond delay="0"/>
                                  </p:stCondLst>
                                  <p:childTnLst>
                                    <p:set>
                                      <p:cBhvr>
                                        <p:cTn id="38" dur="1" fill="hold">
                                          <p:stCondLst>
                                            <p:cond delay="0"/>
                                          </p:stCondLst>
                                        </p:cTn>
                                        <p:tgtEl>
                                          <p:spTgt spid="331791"/>
                                        </p:tgtEl>
                                        <p:attrNameLst>
                                          <p:attrName>style.visibility</p:attrName>
                                        </p:attrNameLst>
                                      </p:cBhvr>
                                      <p:to>
                                        <p:strVal val="visible"/>
                                      </p:to>
                                    </p:set>
                                    <p:animEffect transition="in" filter="box(out)">
                                      <p:cBhvr>
                                        <p:cTn id="39" dur="500"/>
                                        <p:tgtEl>
                                          <p:spTgt spid="331791"/>
                                        </p:tgtEl>
                                      </p:cBhvr>
                                    </p:animEffect>
                                  </p:childTnLst>
                                </p:cTn>
                              </p:par>
                            </p:childTnLst>
                          </p:cTn>
                        </p:par>
                      </p:childTnLst>
                    </p:cTn>
                  </p:par>
                  <p:par>
                    <p:cTn id="40" fill="hold">
                      <p:stCondLst>
                        <p:cond delay="indefinite"/>
                      </p:stCondLst>
                      <p:childTnLst>
                        <p:par>
                          <p:cTn id="41" fill="hold">
                            <p:stCondLst>
                              <p:cond delay="0"/>
                            </p:stCondLst>
                            <p:childTnLst>
                              <p:par>
                                <p:cTn id="42" presetID="4" presetClass="exit" presetSubtype="16" fill="hold" grpId="1" nodeType="clickEffect">
                                  <p:stCondLst>
                                    <p:cond delay="0"/>
                                  </p:stCondLst>
                                  <p:childTnLst>
                                    <p:animEffect transition="out" filter="box(in)">
                                      <p:cBhvr>
                                        <p:cTn id="43" dur="500"/>
                                        <p:tgtEl>
                                          <p:spTgt spid="331791"/>
                                        </p:tgtEl>
                                      </p:cBhvr>
                                    </p:animEffect>
                                    <p:set>
                                      <p:cBhvr>
                                        <p:cTn id="44" dur="1" fill="hold">
                                          <p:stCondLst>
                                            <p:cond delay="499"/>
                                          </p:stCondLst>
                                        </p:cTn>
                                        <p:tgtEl>
                                          <p:spTgt spid="331791"/>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1" nodeType="clickEffect">
                                  <p:stCondLst>
                                    <p:cond delay="0"/>
                                  </p:stCondLst>
                                  <p:childTnLst>
                                    <p:set>
                                      <p:cBhvr>
                                        <p:cTn id="48" dur="1" fill="hold">
                                          <p:stCondLst>
                                            <p:cond delay="0"/>
                                          </p:stCondLst>
                                        </p:cTn>
                                        <p:tgtEl>
                                          <p:spTgt spid="331783"/>
                                        </p:tgtEl>
                                        <p:attrNameLst>
                                          <p:attrName>style.visibility</p:attrName>
                                        </p:attrNameLst>
                                      </p:cBhvr>
                                      <p:to>
                                        <p:strVal val="visible"/>
                                      </p:to>
                                    </p:set>
                                    <p:anim calcmode="lin" valueType="num">
                                      <p:cBhvr additive="base">
                                        <p:cTn id="49" dur="500" fill="hold"/>
                                        <p:tgtEl>
                                          <p:spTgt spid="331783"/>
                                        </p:tgtEl>
                                        <p:attrNameLst>
                                          <p:attrName>ppt_x</p:attrName>
                                        </p:attrNameLst>
                                      </p:cBhvr>
                                      <p:tavLst>
                                        <p:tav tm="0">
                                          <p:val>
                                            <p:strVal val="0-#ppt_w/2"/>
                                          </p:val>
                                        </p:tav>
                                        <p:tav tm="100000">
                                          <p:val>
                                            <p:strVal val="#ppt_x"/>
                                          </p:val>
                                        </p:tav>
                                      </p:tavLst>
                                    </p:anim>
                                    <p:anim calcmode="lin" valueType="num">
                                      <p:cBhvr additive="base">
                                        <p:cTn id="50" dur="500" fill="hold"/>
                                        <p:tgtEl>
                                          <p:spTgt spid="331783"/>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xit" presetSubtype="2" fill="hold" grpId="0" nodeType="clickEffect">
                                  <p:stCondLst>
                                    <p:cond delay="0"/>
                                  </p:stCondLst>
                                  <p:childTnLst>
                                    <p:anim calcmode="lin" valueType="num">
                                      <p:cBhvr additive="base">
                                        <p:cTn id="54" dur="500"/>
                                        <p:tgtEl>
                                          <p:spTgt spid="331783"/>
                                        </p:tgtEl>
                                        <p:attrNameLst>
                                          <p:attrName>ppt_x</p:attrName>
                                        </p:attrNameLst>
                                      </p:cBhvr>
                                      <p:tavLst>
                                        <p:tav tm="0">
                                          <p:val>
                                            <p:strVal val="ppt_x"/>
                                          </p:val>
                                        </p:tav>
                                        <p:tav tm="100000">
                                          <p:val>
                                            <p:strVal val="1+ppt_w/2"/>
                                          </p:val>
                                        </p:tav>
                                      </p:tavLst>
                                    </p:anim>
                                    <p:anim calcmode="lin" valueType="num">
                                      <p:cBhvr additive="base">
                                        <p:cTn id="55" dur="500"/>
                                        <p:tgtEl>
                                          <p:spTgt spid="331783"/>
                                        </p:tgtEl>
                                        <p:attrNameLst>
                                          <p:attrName>ppt_y</p:attrName>
                                        </p:attrNameLst>
                                      </p:cBhvr>
                                      <p:tavLst>
                                        <p:tav tm="0">
                                          <p:val>
                                            <p:strVal val="ppt_y"/>
                                          </p:val>
                                        </p:tav>
                                        <p:tav tm="100000">
                                          <p:val>
                                            <p:strVal val="ppt_y"/>
                                          </p:val>
                                        </p:tav>
                                      </p:tavLst>
                                    </p:anim>
                                    <p:set>
                                      <p:cBhvr>
                                        <p:cTn id="56" dur="1" fill="hold">
                                          <p:stCondLst>
                                            <p:cond delay="499"/>
                                          </p:stCondLst>
                                        </p:cTn>
                                        <p:tgtEl>
                                          <p:spTgt spid="331783"/>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331784"/>
                                        </p:tgtEl>
                                        <p:attrNameLst>
                                          <p:attrName>style.visibility</p:attrName>
                                        </p:attrNameLst>
                                      </p:cBhvr>
                                      <p:to>
                                        <p:strVal val="visible"/>
                                      </p:to>
                                    </p:set>
                                    <p:anim calcmode="lin" valueType="num">
                                      <p:cBhvr additive="base">
                                        <p:cTn id="61" dur="500" fill="hold"/>
                                        <p:tgtEl>
                                          <p:spTgt spid="331784"/>
                                        </p:tgtEl>
                                        <p:attrNameLst>
                                          <p:attrName>ppt_x</p:attrName>
                                        </p:attrNameLst>
                                      </p:cBhvr>
                                      <p:tavLst>
                                        <p:tav tm="0">
                                          <p:val>
                                            <p:strVal val="0-#ppt_w/2"/>
                                          </p:val>
                                        </p:tav>
                                        <p:tav tm="100000">
                                          <p:val>
                                            <p:strVal val="#ppt_x"/>
                                          </p:val>
                                        </p:tav>
                                      </p:tavLst>
                                    </p:anim>
                                    <p:anim calcmode="lin" valueType="num">
                                      <p:cBhvr additive="base">
                                        <p:cTn id="62" dur="500" fill="hold"/>
                                        <p:tgtEl>
                                          <p:spTgt spid="331784"/>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xit" presetSubtype="2" fill="hold" grpId="1" nodeType="clickEffect">
                                  <p:stCondLst>
                                    <p:cond delay="0"/>
                                  </p:stCondLst>
                                  <p:childTnLst>
                                    <p:anim calcmode="lin" valueType="num">
                                      <p:cBhvr additive="base">
                                        <p:cTn id="66" dur="500"/>
                                        <p:tgtEl>
                                          <p:spTgt spid="331784"/>
                                        </p:tgtEl>
                                        <p:attrNameLst>
                                          <p:attrName>ppt_x</p:attrName>
                                        </p:attrNameLst>
                                      </p:cBhvr>
                                      <p:tavLst>
                                        <p:tav tm="0">
                                          <p:val>
                                            <p:strVal val="ppt_x"/>
                                          </p:val>
                                        </p:tav>
                                        <p:tav tm="100000">
                                          <p:val>
                                            <p:strVal val="1+ppt_w/2"/>
                                          </p:val>
                                        </p:tav>
                                      </p:tavLst>
                                    </p:anim>
                                    <p:anim calcmode="lin" valueType="num">
                                      <p:cBhvr additive="base">
                                        <p:cTn id="67" dur="500"/>
                                        <p:tgtEl>
                                          <p:spTgt spid="331784"/>
                                        </p:tgtEl>
                                        <p:attrNameLst>
                                          <p:attrName>ppt_y</p:attrName>
                                        </p:attrNameLst>
                                      </p:cBhvr>
                                      <p:tavLst>
                                        <p:tav tm="0">
                                          <p:val>
                                            <p:strVal val="ppt_y"/>
                                          </p:val>
                                        </p:tav>
                                        <p:tav tm="100000">
                                          <p:val>
                                            <p:strVal val="ppt_y"/>
                                          </p:val>
                                        </p:tav>
                                      </p:tavLst>
                                    </p:anim>
                                    <p:set>
                                      <p:cBhvr>
                                        <p:cTn id="68" dur="1" fill="hold">
                                          <p:stCondLst>
                                            <p:cond delay="499"/>
                                          </p:stCondLst>
                                        </p:cTn>
                                        <p:tgtEl>
                                          <p:spTgt spid="331784"/>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331785"/>
                                        </p:tgtEl>
                                        <p:attrNameLst>
                                          <p:attrName>style.visibility</p:attrName>
                                        </p:attrNameLst>
                                      </p:cBhvr>
                                      <p:to>
                                        <p:strVal val="visible"/>
                                      </p:to>
                                    </p:set>
                                    <p:anim calcmode="lin" valueType="num">
                                      <p:cBhvr additive="base">
                                        <p:cTn id="73" dur="500" fill="hold"/>
                                        <p:tgtEl>
                                          <p:spTgt spid="331785"/>
                                        </p:tgtEl>
                                        <p:attrNameLst>
                                          <p:attrName>ppt_x</p:attrName>
                                        </p:attrNameLst>
                                      </p:cBhvr>
                                      <p:tavLst>
                                        <p:tav tm="0">
                                          <p:val>
                                            <p:strVal val="0-#ppt_w/2"/>
                                          </p:val>
                                        </p:tav>
                                        <p:tav tm="100000">
                                          <p:val>
                                            <p:strVal val="#ppt_x"/>
                                          </p:val>
                                        </p:tav>
                                      </p:tavLst>
                                    </p:anim>
                                    <p:anim calcmode="lin" valueType="num">
                                      <p:cBhvr additive="base">
                                        <p:cTn id="74" dur="500" fill="hold"/>
                                        <p:tgtEl>
                                          <p:spTgt spid="331785"/>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xit" presetSubtype="2" fill="hold" grpId="1" nodeType="clickEffect">
                                  <p:stCondLst>
                                    <p:cond delay="0"/>
                                  </p:stCondLst>
                                  <p:childTnLst>
                                    <p:anim calcmode="lin" valueType="num">
                                      <p:cBhvr additive="base">
                                        <p:cTn id="78" dur="500"/>
                                        <p:tgtEl>
                                          <p:spTgt spid="331785"/>
                                        </p:tgtEl>
                                        <p:attrNameLst>
                                          <p:attrName>ppt_x</p:attrName>
                                        </p:attrNameLst>
                                      </p:cBhvr>
                                      <p:tavLst>
                                        <p:tav tm="0">
                                          <p:val>
                                            <p:strVal val="ppt_x"/>
                                          </p:val>
                                        </p:tav>
                                        <p:tav tm="100000">
                                          <p:val>
                                            <p:strVal val="1+ppt_w/2"/>
                                          </p:val>
                                        </p:tav>
                                      </p:tavLst>
                                    </p:anim>
                                    <p:anim calcmode="lin" valueType="num">
                                      <p:cBhvr additive="base">
                                        <p:cTn id="79" dur="500"/>
                                        <p:tgtEl>
                                          <p:spTgt spid="331785"/>
                                        </p:tgtEl>
                                        <p:attrNameLst>
                                          <p:attrName>ppt_y</p:attrName>
                                        </p:attrNameLst>
                                      </p:cBhvr>
                                      <p:tavLst>
                                        <p:tav tm="0">
                                          <p:val>
                                            <p:strVal val="ppt_y"/>
                                          </p:val>
                                        </p:tav>
                                        <p:tav tm="100000">
                                          <p:val>
                                            <p:strVal val="ppt_y"/>
                                          </p:val>
                                        </p:tav>
                                      </p:tavLst>
                                    </p:anim>
                                    <p:set>
                                      <p:cBhvr>
                                        <p:cTn id="80" dur="1" fill="hold">
                                          <p:stCondLst>
                                            <p:cond delay="499"/>
                                          </p:stCondLst>
                                        </p:cTn>
                                        <p:tgtEl>
                                          <p:spTgt spid="33178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6579" grpId="0" animBg="1"/>
      <p:bldP spid="536580" grpId="0" animBg="1"/>
      <p:bldP spid="536581" grpId="0" animBg="1"/>
      <p:bldP spid="331783" grpId="0" animBg="1"/>
      <p:bldP spid="331783" grpId="1" animBg="1"/>
      <p:bldP spid="331784" grpId="0" animBg="1"/>
      <p:bldP spid="331784" grpId="1" animBg="1"/>
      <p:bldP spid="331785" grpId="0" animBg="1"/>
      <p:bldP spid="331785" grpId="1" animBg="1"/>
      <p:bldP spid="331789" grpId="0" animBg="1"/>
      <p:bldP spid="331789" grpId="1" animBg="1"/>
      <p:bldP spid="331790" grpId="0" animBg="1"/>
      <p:bldP spid="331790" grpId="1" animBg="1"/>
      <p:bldP spid="331791" grpId="0" animBg="1"/>
      <p:bldP spid="331791" grpId="1"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TotalTime>
  <Words>2280</Words>
  <Application>Microsoft Office PowerPoint</Application>
  <PresentationFormat>On-screen Show (4:3)</PresentationFormat>
  <Paragraphs>485</Paragraphs>
  <Slides>25</Slides>
  <Notes>21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Engaging Indigenous Peoples in the Forest Carbon Partnership Facility</vt:lpstr>
      <vt:lpstr>Slide 2</vt:lpstr>
      <vt:lpstr>Slide 3</vt:lpstr>
      <vt:lpstr>Slide 4</vt:lpstr>
      <vt:lpstr>Following traditional development paths, most countries lose most of their native forests</vt:lpstr>
      <vt:lpstr>REDD can form a bridge on forest transition path</vt:lpstr>
      <vt:lpstr>Slide 7</vt:lpstr>
      <vt:lpstr>Slide 8</vt:lpstr>
      <vt:lpstr>Slide 9</vt:lpstr>
      <vt:lpstr>Slide 10</vt:lpstr>
      <vt:lpstr>Slide 11</vt:lpstr>
      <vt:lpstr>Slide 12</vt:lpstr>
      <vt:lpstr>Slide 13</vt:lpstr>
      <vt:lpstr>Slide 14</vt:lpstr>
      <vt:lpstr>Roles of FCPF, UN-REDD and FIP</vt:lpstr>
      <vt:lpstr>Slide 16</vt:lpstr>
      <vt:lpstr>The 3 Phases of FCPF Operations Main Documents and Milestones Legal Agreements and Financial Commitments</vt:lpstr>
      <vt:lpstr>All 37 Countries are Here</vt:lpstr>
      <vt:lpstr>Slide 19</vt:lpstr>
      <vt:lpstr>Slide 20</vt:lpstr>
      <vt:lpstr>Slide 21</vt:lpstr>
      <vt:lpstr>Slide 22</vt:lpstr>
      <vt:lpstr>Role of Observer for Forests People  (Forest Dependent Indigenous Peoples and Other Forest Dwellers)</vt:lpstr>
      <vt:lpstr>Slide 24</vt:lpstr>
      <vt:lpstr>Slide 25</vt:lpstr>
    </vt:vector>
  </TitlesOfParts>
  <Company>The World Bank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Benoit Bosquet</dc:creator>
  <cp:lastModifiedBy>Tim.Clairs</cp:lastModifiedBy>
  <cp:revision>64</cp:revision>
  <dcterms:created xsi:type="dcterms:W3CDTF">2009-05-26T11:17:57Z</dcterms:created>
  <dcterms:modified xsi:type="dcterms:W3CDTF">2009-05-29T20:27:12Z</dcterms:modified>
</cp:coreProperties>
</file>