
<file path=[Content_Types].xml><?xml version="1.0" encoding="utf-8"?>
<Types xmlns="http://schemas.openxmlformats.org/package/2006/content-types">
  <Default Extension="bin" ContentType="application/vnd.openxmlformats-officedocument.presentationml.printerSettings"/>
  <Override PartName="/docProps/core.xml" ContentType="application/vnd.openxmlformats-package.core-properties+xml"/>
  <Override PartName="/ppt/slides/slide6.xml" ContentType="application/vnd.openxmlformats-officedocument.presentationml.slide+xml"/>
  <Override PartName="/ppt/slideLayouts/slideLayout7.xml" ContentType="application/vnd.openxmlformats-officedocument.presentationml.slideLayout+xml"/>
  <Override PartName="/ppt/theme/theme2.xml" ContentType="application/vnd.openxmlformats-officedocument.theme+xml"/>
  <Override PartName="/ppt/notesSlides/notesSlide4.xml" ContentType="application/vnd.openxmlformats-officedocument.presentationml.notesSlide+xml"/>
  <Override PartName="/ppt/slides/slide3.xml" ContentType="application/vnd.openxmlformats-officedocument.presentationml.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viewProps.xml" ContentType="application/vnd.openxmlformats-officedocument.presentationml.viewProps+xml"/>
  <Override PartName="/docProps/app.xml" ContentType="application/vnd.openxmlformats-officedocument.extended-properties+xml"/>
  <Override PartName="/ppt/slideLayouts/slideLayout8.xml" ContentType="application/vnd.openxmlformats-officedocument.presentationml.slideLayout+xml"/>
  <Override PartName="/ppt/presProps.xml" ContentType="application/vnd.openxmlformats-officedocument.presentationml.presProps+xml"/>
  <Default Extension="xml" ContentType="application/xml"/>
  <Override PartName="/ppt/slides/slide4.xml" ContentType="application/vnd.openxmlformats-officedocument.presentationml.slide+xml"/>
  <Override PartName="/ppt/slideLayouts/slideLayout5.xml" ContentType="application/vnd.openxmlformats-officedocument.presentationml.slideLayout+xml"/>
  <Override PartName="/ppt/theme/theme3.xml" ContentType="application/vnd.openxmlformats-officedocument.theme+xml"/>
  <Override PartName="/ppt/notesSlides/notesSlide2.xml" ContentType="application/vnd.openxmlformats-officedocument.presentationml.notesSlide+xml"/>
  <Override PartName="/ppt/slides/slide1.xml" ContentType="application/vnd.openxmlformats-officedocument.presentationml.slide+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slideLayouts/slideLayout10.xml" ContentType="application/vnd.openxmlformats-officedocument.presentationml.slideLayout+xml"/>
  <Default Extension="rels" ContentType="application/vnd.openxmlformats-package.relationships+xml"/>
  <Override PartName="/ppt/handoutMasters/handoutMaster1.xml" ContentType="application/vnd.openxmlformats-officedocument.presentationml.handoutMaster+xml"/>
  <Default Extension="jpeg" ContentType="image/jpeg"/>
  <Override PartName="/ppt/slideLayouts/slideLayout9.xml" ContentType="application/vnd.openxmlformats-officedocument.presentationml.slideLayout+xml"/>
  <Override PartName="/ppt/tableStyles.xml" ContentType="application/vnd.openxmlformats-officedocument.presentationml.tableStyles+xml"/>
  <Override PartName="/ppt/notesSlides/notesSlide6.xml" ContentType="application/vnd.openxmlformats-officedocument.presentationml.notesSlide+xml"/>
  <Override PartName="/ppt/slides/slide5.xml" ContentType="application/vnd.openxmlformats-officedocument.presentationml.slide+xml"/>
  <Override PartName="/ppt/slideLayouts/slideLayout6.xml" ContentType="application/vnd.openxmlformats-officedocument.presentationml.slideLayout+xml"/>
  <Override PartName="/ppt/theme/theme1.xml" ContentType="application/vnd.openxmlformats-officedocument.theme+xml"/>
  <Override PartName="/ppt/notesSlides/notesSlide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24" r:id="rId1"/>
  </p:sldMasterIdLst>
  <p:notesMasterIdLst>
    <p:notesMasterId r:id="rId8"/>
  </p:notesMasterIdLst>
  <p:handoutMasterIdLst>
    <p:handoutMasterId r:id="rId9"/>
  </p:handoutMasterIdLst>
  <p:sldIdLst>
    <p:sldId id="256" r:id="rId2"/>
    <p:sldId id="257" r:id="rId3"/>
    <p:sldId id="259" r:id="rId4"/>
    <p:sldId id="260" r:id="rId5"/>
    <p:sldId id="261" r:id="rId6"/>
    <p:sldId id="263" r:id="rId7"/>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Calibri" pitchFamily="-123" charset="0"/>
        <a:ea typeface="ＭＳ Ｐゴシック" pitchFamily="-123" charset="-128"/>
        <a:cs typeface="ＭＳ Ｐゴシック" pitchFamily="-123" charset="-128"/>
      </a:defRPr>
    </a:lvl1pPr>
    <a:lvl2pPr marL="457200" algn="l" rtl="0" fontAlgn="base">
      <a:spcBef>
        <a:spcPct val="0"/>
      </a:spcBef>
      <a:spcAft>
        <a:spcPct val="0"/>
      </a:spcAft>
      <a:defRPr sz="2400" kern="1200">
        <a:solidFill>
          <a:schemeClr val="tx1"/>
        </a:solidFill>
        <a:latin typeface="Calibri" pitchFamily="-123" charset="0"/>
        <a:ea typeface="ＭＳ Ｐゴシック" pitchFamily="-123" charset="-128"/>
        <a:cs typeface="ＭＳ Ｐゴシック" pitchFamily="-123" charset="-128"/>
      </a:defRPr>
    </a:lvl2pPr>
    <a:lvl3pPr marL="914400" algn="l" rtl="0" fontAlgn="base">
      <a:spcBef>
        <a:spcPct val="0"/>
      </a:spcBef>
      <a:spcAft>
        <a:spcPct val="0"/>
      </a:spcAft>
      <a:defRPr sz="2400" kern="1200">
        <a:solidFill>
          <a:schemeClr val="tx1"/>
        </a:solidFill>
        <a:latin typeface="Calibri" pitchFamily="-123" charset="0"/>
        <a:ea typeface="ＭＳ Ｐゴシック" pitchFamily="-123" charset="-128"/>
        <a:cs typeface="ＭＳ Ｐゴシック" pitchFamily="-123" charset="-128"/>
      </a:defRPr>
    </a:lvl3pPr>
    <a:lvl4pPr marL="1371600" algn="l" rtl="0" fontAlgn="base">
      <a:spcBef>
        <a:spcPct val="0"/>
      </a:spcBef>
      <a:spcAft>
        <a:spcPct val="0"/>
      </a:spcAft>
      <a:defRPr sz="2400" kern="1200">
        <a:solidFill>
          <a:schemeClr val="tx1"/>
        </a:solidFill>
        <a:latin typeface="Calibri" pitchFamily="-123" charset="0"/>
        <a:ea typeface="ＭＳ Ｐゴシック" pitchFamily="-123" charset="-128"/>
        <a:cs typeface="ＭＳ Ｐゴシック" pitchFamily="-123" charset="-128"/>
      </a:defRPr>
    </a:lvl4pPr>
    <a:lvl5pPr marL="1828800" algn="l" rtl="0" fontAlgn="base">
      <a:spcBef>
        <a:spcPct val="0"/>
      </a:spcBef>
      <a:spcAft>
        <a:spcPct val="0"/>
      </a:spcAft>
      <a:defRPr sz="2400" kern="1200">
        <a:solidFill>
          <a:schemeClr val="tx1"/>
        </a:solidFill>
        <a:latin typeface="Calibri"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Calibri"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Calibri"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Calibri"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Calibri" pitchFamily="-123" charset="0"/>
        <a:ea typeface="ＭＳ Ｐゴシック" pitchFamily="-123" charset="-128"/>
        <a:cs typeface="ＭＳ Ｐゴシック" pitchFamily="-123"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66CCFF"/>
    <a:srgbClr val="F7FAF4"/>
    <a:srgbClr val="DCE8D0"/>
    <a:srgbClr val="F9FBF7"/>
    <a:srgbClr val="F2F7EF"/>
    <a:srgbClr val="EEF5EB"/>
    <a:srgbClr val="ECF2F4"/>
    <a:srgbClr val="F7F8F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4160" autoAdjust="0"/>
    <p:restoredTop sz="94561" autoAdjust="0"/>
  </p:normalViewPr>
  <p:slideViewPr>
    <p:cSldViewPr>
      <p:cViewPr varScale="1">
        <p:scale>
          <a:sx n="128" d="100"/>
          <a:sy n="128" d="100"/>
        </p:scale>
        <p:origin x="-400" y="-112"/>
      </p:cViewPr>
      <p:guideLst>
        <p:guide orient="horz" pos="2160"/>
        <p:guide pos="2880"/>
      </p:guideLst>
    </p:cSldViewPr>
  </p:slideViewPr>
  <p:outlineViewPr>
    <p:cViewPr>
      <p:scale>
        <a:sx n="33" d="100"/>
        <a:sy n="33" d="100"/>
      </p:scale>
      <p:origin x="0" y="5544"/>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ea typeface="+mn-ea"/>
                <a:cs typeface="+mn-cs"/>
              </a:defRPr>
            </a:lvl1pPr>
          </a:lstStyle>
          <a:p>
            <a:pPr>
              <a:defRPr/>
            </a:pPr>
            <a:endParaRPr lang="en-US"/>
          </a:p>
        </p:txBody>
      </p:sp>
      <p:sp>
        <p:nvSpPr>
          <p:cNvPr id="124931"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ea typeface="+mn-ea"/>
                <a:cs typeface="+mn-cs"/>
              </a:defRPr>
            </a:lvl1pPr>
          </a:lstStyle>
          <a:p>
            <a:pPr>
              <a:defRPr/>
            </a:pPr>
            <a:endParaRPr lang="en-US"/>
          </a:p>
        </p:txBody>
      </p:sp>
      <p:sp>
        <p:nvSpPr>
          <p:cNvPr id="124932"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ea typeface="+mn-ea"/>
                <a:cs typeface="+mn-cs"/>
              </a:defRPr>
            </a:lvl1pPr>
          </a:lstStyle>
          <a:p>
            <a:pPr>
              <a:defRPr/>
            </a:pPr>
            <a:endParaRPr lang="en-US"/>
          </a:p>
        </p:txBody>
      </p:sp>
      <p:sp>
        <p:nvSpPr>
          <p:cNvPr id="124933"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charset="0"/>
                <a:ea typeface="+mn-ea"/>
                <a:cs typeface="+mn-cs"/>
              </a:defRPr>
            </a:lvl1pPr>
          </a:lstStyle>
          <a:p>
            <a:pPr>
              <a:defRPr/>
            </a:pPr>
            <a:fld id="{76DC0F98-EB80-45A0-BDD5-919AE2A3298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ea typeface="+mn-ea"/>
                <a:cs typeface="+mn-cs"/>
              </a:defRPr>
            </a:lvl1pPr>
          </a:lstStyle>
          <a:p>
            <a:pPr>
              <a:defRPr/>
            </a:pPr>
            <a:endParaRPr lang="en-US"/>
          </a:p>
        </p:txBody>
      </p:sp>
      <p:sp>
        <p:nvSpPr>
          <p:cNvPr id="82947"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ea typeface="+mn-ea"/>
                <a:cs typeface="+mn-cs"/>
              </a:defRPr>
            </a:lvl1pPr>
          </a:lstStyle>
          <a:p>
            <a:pPr>
              <a:defRPr/>
            </a:pPr>
            <a:endParaRPr lang="en-US"/>
          </a:p>
        </p:txBody>
      </p:sp>
      <p:sp>
        <p:nvSpPr>
          <p:cNvPr id="14340" name="Rectangle 4"/>
          <p:cNvSpPr>
            <a:spLocks noGrp="1"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8294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295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ea typeface="+mn-ea"/>
                <a:cs typeface="+mn-cs"/>
              </a:defRPr>
            </a:lvl1pPr>
          </a:lstStyle>
          <a:p>
            <a:pPr>
              <a:defRPr/>
            </a:pPr>
            <a:endParaRPr lang="en-US"/>
          </a:p>
        </p:txBody>
      </p:sp>
      <p:sp>
        <p:nvSpPr>
          <p:cNvPr id="8295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charset="0"/>
                <a:ea typeface="+mn-ea"/>
                <a:cs typeface="+mn-cs"/>
              </a:defRPr>
            </a:lvl1pPr>
          </a:lstStyle>
          <a:p>
            <a:pPr>
              <a:defRPr/>
            </a:pPr>
            <a:fld id="{5AEF3D33-6449-4BBF-B7BE-E127E26C7BC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23" charset="-128"/>
        <a:cs typeface="ＭＳ Ｐゴシック" pitchFamily="-123"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23"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23"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23"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2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B236D39E-112A-4683-B022-315E81302C91}" type="slidenum">
              <a:rPr lang="en-US" smtClean="0">
                <a:latin typeface="Arial" pitchFamily="-123" charset="0"/>
                <a:ea typeface="ＭＳ Ｐゴシック" pitchFamily="-123" charset="-128"/>
                <a:cs typeface="ＭＳ Ｐゴシック" pitchFamily="-123" charset="-128"/>
              </a:rPr>
              <a:pPr/>
              <a:t>1</a:t>
            </a:fld>
            <a:endParaRPr lang="en-US" smtClean="0">
              <a:latin typeface="Arial" pitchFamily="-123" charset="0"/>
              <a:ea typeface="ＭＳ Ｐゴシック" pitchFamily="-123" charset="-128"/>
              <a:cs typeface="ＭＳ Ｐゴシック" pitchFamily="-123" charset="-128"/>
            </a:endParaRPr>
          </a:p>
        </p:txBody>
      </p:sp>
      <p:sp>
        <p:nvSpPr>
          <p:cNvPr id="17410" name="Rectangle 2"/>
          <p:cNvSpPr>
            <a:spLocks noGrp="1" noRo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latin typeface="Arial" pitchFamily="-123"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E1935D5C-EDC0-468C-ABBC-08910CFCC360}" type="slidenum">
              <a:rPr lang="en-US" smtClean="0">
                <a:latin typeface="Arial" pitchFamily="-123" charset="0"/>
                <a:ea typeface="ＭＳ Ｐゴシック" pitchFamily="-123" charset="-128"/>
                <a:cs typeface="ＭＳ Ｐゴシック" pitchFamily="-123" charset="-128"/>
              </a:rPr>
              <a:pPr/>
              <a:t>2</a:t>
            </a:fld>
            <a:endParaRPr lang="en-US" smtClean="0">
              <a:latin typeface="Arial" pitchFamily="-123" charset="0"/>
              <a:ea typeface="ＭＳ Ｐゴシック" pitchFamily="-123" charset="-128"/>
              <a:cs typeface="ＭＳ Ｐゴシック" pitchFamily="-123" charset="-128"/>
            </a:endParaRPr>
          </a:p>
        </p:txBody>
      </p:sp>
      <p:sp>
        <p:nvSpPr>
          <p:cNvPr id="19458" name="Rectangle 2"/>
          <p:cNvSpPr>
            <a:spLocks noGrp="1" noRo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r>
              <a:rPr lang="en-US" smtClean="0">
                <a:latin typeface="Times New Roman" pitchFamily="-123" charset="0"/>
              </a:rPr>
              <a:t>This is the general process (be sure to use Slideshow), but of course the process varies depending on circumstances in each country.</a:t>
            </a:r>
          </a:p>
          <a:p>
            <a:endParaRPr lang="en-US" smtClean="0">
              <a:latin typeface="Arial" pitchFamily="-123"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Placeholder 1026"/>
          <p:cNvSpPr>
            <a:spLocks noGrp="1" noRot="1" noChangeArrowheads="1" noTextEdit="1"/>
          </p:cNvSpPr>
          <p:nvPr>
            <p:ph type="sldImg"/>
          </p:nvPr>
        </p:nvSpPr>
        <p:spPr>
          <a:ln/>
        </p:spPr>
      </p:sp>
      <p:sp>
        <p:nvSpPr>
          <p:cNvPr id="29699" name="Rectangle 1027"/>
          <p:cNvSpPr>
            <a:spLocks noGrp="1" noChangeArrowheads="1"/>
          </p:cNvSpPr>
          <p:nvPr>
            <p:ph type="body" idx="1"/>
          </p:nvPr>
        </p:nvSpPr>
        <p:spPr>
          <a:noFill/>
          <a:ln/>
        </p:spPr>
        <p:txBody>
          <a:bodyPr/>
          <a:lstStyle/>
          <a:p>
            <a:r>
              <a:rPr lang="en-US">
                <a:latin typeface="Calibri" pitchFamily="-123" charset="0"/>
              </a:rPr>
              <a:t> In PNG, because of a desire to submit something to the 1st PB meeting, what was submitted was only a preliminary, or initial JPD.  This means that the programming mission took place after PB approval of the initial JPD.  It also means that most of the consultations only began following the submission of the initial JPD.  We were able to take advantage of the 4 regional CC conferences held in PNG in April – May.  These were very useful in guiding the detailed design of the programme.  For example, it was very obvious that there is an enormous amount of mis-information available about REDD right down to the local level, and this led us to conclude that a significant part of the UN-REDD programme in PNG should focus on NGO-led awareness campaigns to ensure that correct information is available to all communities.  During the Programming mission, we held further consultations, for example, with Eco-Forestry Forum and other NGOs, but the formal validation process for the initial JPD has yet to take place.</a:t>
            </a:r>
          </a:p>
          <a:p>
            <a:endParaRPr lang="en-US">
              <a:latin typeface="Calibri" pitchFamily="-123" charset="0"/>
            </a:endParaRPr>
          </a:p>
          <a:p>
            <a:r>
              <a:rPr lang="en-US">
                <a:latin typeface="Calibri" pitchFamily="-123" charset="0"/>
              </a:rPr>
              <a:t>An important point in PNG is that, at the present time, we do not envisage that there will be on-the-ground demonstrations for two reasons.  Firstly, the need for national-level capacity building is so great that our limited resources can be best utilized doing that (we feel), and secondly, as there has been so much controversy about projects in PNG, we worry that until the awareness raising campaign has been undertaken, trying to engage at any specific location might only make matters worse!</a:t>
            </a:r>
          </a:p>
          <a:p>
            <a:endParaRPr lang="en-US">
              <a:latin typeface="Times New Roman" pitchFamily="-123"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D92DC72B-F3F5-492E-B6B4-AA16AC08C12A}" type="slidenum">
              <a:rPr lang="en-US" smtClean="0">
                <a:latin typeface="Arial" pitchFamily="-123" charset="0"/>
                <a:ea typeface="ＭＳ Ｐゴシック" pitchFamily="-123" charset="-128"/>
                <a:cs typeface="ＭＳ Ｐゴシック" pitchFamily="-123" charset="-128"/>
              </a:rPr>
              <a:pPr/>
              <a:t>4</a:t>
            </a:fld>
            <a:endParaRPr lang="en-US" smtClean="0">
              <a:latin typeface="Arial" pitchFamily="-123" charset="0"/>
              <a:ea typeface="ＭＳ Ｐゴシック" pitchFamily="-123" charset="-128"/>
              <a:cs typeface="ＭＳ Ｐゴシック" pitchFamily="-123" charset="-128"/>
            </a:endParaRPr>
          </a:p>
        </p:txBody>
      </p:sp>
      <p:sp>
        <p:nvSpPr>
          <p:cNvPr id="22530" name="Rectangle 2"/>
          <p:cNvSpPr>
            <a:spLocks noGrp="1" noRo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spcBef>
                <a:spcPct val="0"/>
              </a:spcBef>
            </a:pPr>
            <a:r>
              <a:rPr lang="en-US" smtClean="0">
                <a:latin typeface="Calibri" pitchFamily="-123" charset="0"/>
              </a:rPr>
              <a:t>Coordinated approach with key bilateral donors and FCPF. In Indonesia, we were able to hold a small 砺alidation meeting</a:t>
            </a:r>
            <a:r>
              <a:rPr lang="en-US" smtClean="0">
                <a:latin typeface="Lucida Grande" pitchFamily="-123" charset="0"/>
              </a:rPr>
              <a:t>�</a:t>
            </a:r>
            <a:r>
              <a:rPr lang="en-US" smtClean="0">
                <a:latin typeface="Calibri" pitchFamily="-123" charset="0"/>
              </a:rPr>
              <a:t> before submission of the JPD to the PB.  However, we were not happy with the meeting, as we felt it had been rushed and therefore did not have the broad-based participation we would have liked.  Therefore, we proposed and the PB agreed that the JPD bee approved subject to broader stakeholder participation.  We have therefore participated in various NGO-led fora in recent months (Tomo’s email describes some of these).  An important point in Indonesia is that the exact location of our sub-national demonstration activities has yet to be determined.  We have agreed with the GoI that they should take place in one of the three provinces of northern Sulawesi, but which of these provinces will only be determined after formal government approval of the proposal.  Therefore we will still have to hold targeted consultations in the selected province as part of the inception process, probably early next year.</a:t>
            </a:r>
            <a:endParaRPr lang="en-US" smtClean="0">
              <a:latin typeface="Arial" pitchFamily="-123" charset="0"/>
            </a:endParaRPr>
          </a:p>
          <a:p>
            <a:pPr eaLnBrk="1" hangingPunct="1"/>
            <a:endParaRPr lang="en-US" smtClean="0">
              <a:latin typeface="Arial" pitchFamily="-123"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Placeholder 2"/>
          <p:cNvSpPr>
            <a:spLocks noGrp="1" noRo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r>
              <a:rPr lang="en-US">
                <a:latin typeface="Calibri" pitchFamily="-123" charset="0"/>
              </a:rPr>
              <a:t>Slide 4: In Viet Nam, the process has been very smooth.  The scoping and programming missions were combined into a single mission; and the pilot province had been pre-selected by the government.  It is Lam Dong, a province with a very high proportion of ethnic minorities, selected in part because the local authorities are quite forward-looking – it is, for example, one of the pilot provinces for Viet Nam’s PES policy.  This meant that we were able to visit the province and some communities within the province during the scoping/programming mission.  After PB approval, further consultations took place, for example, with the provincial CEMMA.  The national inception workshop was held 2 weeks ago, and we plan to have a local inception workshop within the next month or so.  Activities in Lam Dong will include capacity building to mainstream REDD into normal socio-economic planning processes, and designing a transparent, equitable, REDD-compliant benefit distribution system (the work is already underway).</a:t>
            </a:r>
          </a:p>
          <a:p>
            <a:endParaRPr lang="en-US">
              <a:latin typeface="Arial" pitchFamily="-123"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F51F7F5F-E95A-4E34-A30F-55E4C4914B62}" type="slidenum">
              <a:rPr lang="en-US" smtClean="0">
                <a:latin typeface="Arial" pitchFamily="-123" charset="0"/>
                <a:ea typeface="ＭＳ Ｐゴシック" pitchFamily="-123" charset="-128"/>
                <a:cs typeface="ＭＳ Ｐゴシック" pitchFamily="-123" charset="-128"/>
              </a:rPr>
              <a:pPr/>
              <a:t>6</a:t>
            </a:fld>
            <a:endParaRPr lang="en-US" smtClean="0">
              <a:latin typeface="Arial" pitchFamily="-123" charset="0"/>
              <a:ea typeface="ＭＳ Ｐゴシック" pitchFamily="-123" charset="-128"/>
              <a:cs typeface="ＭＳ Ｐゴシック" pitchFamily="-123" charset="-128"/>
            </a:endParaRPr>
          </a:p>
        </p:txBody>
      </p:sp>
      <p:sp>
        <p:nvSpPr>
          <p:cNvPr id="25602" name="Rectangle 2"/>
          <p:cNvSpPr>
            <a:spLocks noGrp="1" noRo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r>
              <a:rPr lang="en-US" smtClean="0">
                <a:latin typeface="Calibri" pitchFamily="-123" charset="0"/>
              </a:rPr>
              <a:t>Slide 5: Just a summary of some principles we have followed.  Open-ended – obvious, but for example, one of the first activities in Vietnam has been the formal establishment of a REDD coordination mechanism (called the 哲ational REDD Network</a:t>
            </a:r>
            <a:r>
              <a:rPr lang="en-US" smtClean="0">
                <a:latin typeface="Lucida Grande" pitchFamily="-123" charset="0"/>
              </a:rPr>
              <a:t>�</a:t>
            </a:r>
            <a:r>
              <a:rPr lang="en-US" smtClean="0">
                <a:latin typeface="Calibri" pitchFamily="-123" charset="0"/>
              </a:rPr>
              <a:t>), established through a ministerial decision, but designed to be open-ended – all interested stakeholders can participate, and the UN-REDD programme will also facilitate participation by non-Hanoi based stakeholders, though we obviously cannot fund everyone!</a:t>
            </a:r>
          </a:p>
          <a:p>
            <a:endParaRPr lang="en-US" smtClean="0">
              <a:latin typeface="Calibri" pitchFamily="-123" charset="0"/>
            </a:endParaRPr>
          </a:p>
          <a:p>
            <a:r>
              <a:rPr lang="en-US" smtClean="0">
                <a:latin typeface="Calibri" pitchFamily="-123" charset="0"/>
              </a:rPr>
              <a:t>Piggy-backing: for example with the PNG regional CC conferences, and various AMAN events in Indonesia.  Umbrella organizations, again ovious, e.g. Eco-Forestry Forum in PNG, AMAN in Indonesia, CEMMA in VN.  Local consultations dependent on government – the example is Indonesia, where we have not yet been able to make a final selection of location for sub-national activities.</a:t>
            </a:r>
            <a:endParaRPr lang="en-US" smtClean="0">
              <a:latin typeface="Times New Roman" pitchFamily="-123" charset="0"/>
            </a:endParaRPr>
          </a:p>
          <a:p>
            <a:endParaRPr lang="en-US" smtClean="0">
              <a:latin typeface="Arial" pitchFamily="-123"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23906"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2390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sldNum" sz="quarter" idx="11"/>
          </p:nvPr>
        </p:nvSpPr>
        <p:spPr/>
        <p:txBody>
          <a:bodyPr/>
          <a:lstStyle>
            <a:lvl1pPr>
              <a:defRPr/>
            </a:lvl1pPr>
          </a:lstStyle>
          <a:p>
            <a:pPr>
              <a:defRPr/>
            </a:pPr>
            <a:fld id="{5E0352AA-96CF-4B4B-B017-1E289AEC2EC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9AC1761-7333-4011-ACBE-EFF83B66EE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228600"/>
            <a:ext cx="2057400" cy="58975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048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1291362-3069-4F2E-BCC3-3EE1E1F0EAC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45720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048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958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86E20DF-C4A4-4FD6-967F-E2ACC2AFCDF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266FBBD-6EC1-4847-B796-D5304694B3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7A23D78-95CB-4338-9560-40315CCA2DF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04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9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0854D632-90AA-4EC8-9AAE-3073357E68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C854BE03-9882-47ED-94E0-345D223507E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67E0F0C1-2B69-4B0E-A2D4-DEDD11652E2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4E8E22CD-3593-4C3A-BA7E-A342EAB20CC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7632F4B-F766-4811-8E6C-0EBE09FF31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6CBF4EAF-E469-487F-AF52-91C3C7A1DD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28600"/>
            <a:ext cx="457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048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mn-ea"/>
                <a:cs typeface="+mn-cs"/>
              </a:defRPr>
            </a:lvl1pPr>
          </a:lstStyle>
          <a:p>
            <a:pPr>
              <a:defRPr/>
            </a:pPr>
            <a:endParaRPr lang="en-US"/>
          </a:p>
        </p:txBody>
      </p:sp>
      <p:sp>
        <p:nvSpPr>
          <p:cNvPr id="1126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ea typeface="+mn-ea"/>
                <a:cs typeface="+mn-cs"/>
              </a:defRPr>
            </a:lvl1pPr>
          </a:lstStyle>
          <a:p>
            <a:pPr>
              <a:defRPr/>
            </a:pPr>
            <a:fld id="{13EB83DC-48CC-4BAB-95EF-E00156122A64}" type="slidenum">
              <a:rPr lang="en-US"/>
              <a:pPr>
                <a:defRPr/>
              </a:pPr>
              <a:t>‹#›</a:t>
            </a:fld>
            <a:endParaRPr lang="en-US"/>
          </a:p>
        </p:txBody>
      </p:sp>
      <p:pic>
        <p:nvPicPr>
          <p:cNvPr id="1030" name="Picture 4" descr="FAO logo 20mm RGB"/>
          <p:cNvPicPr>
            <a:picLocks noChangeAspect="1" noChangeArrowheads="1"/>
          </p:cNvPicPr>
          <p:nvPr userDrawn="1"/>
        </p:nvPicPr>
        <p:blipFill>
          <a:blip r:embed="rId14"/>
          <a:srcRect/>
          <a:stretch>
            <a:fillRect/>
          </a:stretch>
        </p:blipFill>
        <p:spPr bwMode="auto">
          <a:xfrm>
            <a:off x="2232025" y="6169025"/>
            <a:ext cx="493713" cy="503238"/>
          </a:xfrm>
          <a:prstGeom prst="rect">
            <a:avLst/>
          </a:prstGeom>
          <a:noFill/>
          <a:ln w="9525">
            <a:noFill/>
            <a:miter lim="800000"/>
            <a:headEnd/>
            <a:tailEnd/>
          </a:ln>
        </p:spPr>
      </p:pic>
      <p:pic>
        <p:nvPicPr>
          <p:cNvPr id="1031" name="Picture 5" descr="undp_logo"/>
          <p:cNvPicPr>
            <a:picLocks noChangeAspect="1" noChangeArrowheads="1"/>
          </p:cNvPicPr>
          <p:nvPr userDrawn="1"/>
        </p:nvPicPr>
        <p:blipFill>
          <a:blip r:embed="rId15"/>
          <a:srcRect/>
          <a:stretch>
            <a:fillRect/>
          </a:stretch>
        </p:blipFill>
        <p:spPr bwMode="auto">
          <a:xfrm>
            <a:off x="4060825" y="6116638"/>
            <a:ext cx="414338" cy="665162"/>
          </a:xfrm>
          <a:prstGeom prst="rect">
            <a:avLst/>
          </a:prstGeom>
          <a:noFill/>
          <a:ln w="9525">
            <a:noFill/>
            <a:miter lim="800000"/>
            <a:headEnd/>
            <a:tailEnd/>
          </a:ln>
        </p:spPr>
      </p:pic>
      <p:pic>
        <p:nvPicPr>
          <p:cNvPr id="1032" name="Picture 6" descr="unep logo"/>
          <p:cNvPicPr>
            <a:picLocks noChangeAspect="1" noChangeArrowheads="1"/>
          </p:cNvPicPr>
          <p:nvPr userDrawn="1"/>
        </p:nvPicPr>
        <p:blipFill>
          <a:blip r:embed="rId16"/>
          <a:srcRect/>
          <a:stretch>
            <a:fillRect/>
          </a:stretch>
        </p:blipFill>
        <p:spPr bwMode="auto">
          <a:xfrm>
            <a:off x="5564188" y="6092825"/>
            <a:ext cx="760412" cy="631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7" r:id="rId1"/>
    <p:sldLayoutId id="2147483736" r:id="rId2"/>
    <p:sldLayoutId id="2147483735" r:id="rId3"/>
    <p:sldLayoutId id="2147483734" r:id="rId4"/>
    <p:sldLayoutId id="2147483733" r:id="rId5"/>
    <p:sldLayoutId id="2147483732" r:id="rId6"/>
    <p:sldLayoutId id="2147483731" r:id="rId7"/>
    <p:sldLayoutId id="2147483730" r:id="rId8"/>
    <p:sldLayoutId id="2147483729" r:id="rId9"/>
    <p:sldLayoutId id="2147483728" r:id="rId10"/>
    <p:sldLayoutId id="2147483727" r:id="rId11"/>
    <p:sldLayoutId id="2147483726" r:id="rId12"/>
  </p:sldLayoutIdLst>
  <p:txStyles>
    <p:titleStyle>
      <a:lvl1pPr algn="ctr" rtl="0" eaLnBrk="0" fontAlgn="base" hangingPunct="0">
        <a:spcBef>
          <a:spcPct val="0"/>
        </a:spcBef>
        <a:spcAft>
          <a:spcPct val="0"/>
        </a:spcAft>
        <a:defRPr sz="4400">
          <a:solidFill>
            <a:schemeClr val="tx2"/>
          </a:solidFill>
          <a:latin typeface="+mj-lt"/>
          <a:ea typeface="ＭＳ Ｐゴシック" pitchFamily="-123" charset="-128"/>
          <a:cs typeface="ＭＳ Ｐゴシック" pitchFamily="-123" charset="-128"/>
        </a:defRPr>
      </a:lvl1pPr>
      <a:lvl2pPr algn="ctr" rtl="0" eaLnBrk="0" fontAlgn="base" hangingPunct="0">
        <a:spcBef>
          <a:spcPct val="0"/>
        </a:spcBef>
        <a:spcAft>
          <a:spcPct val="0"/>
        </a:spcAft>
        <a:defRPr sz="4400">
          <a:solidFill>
            <a:schemeClr val="tx2"/>
          </a:solidFill>
          <a:latin typeface="Arial" charset="0"/>
          <a:ea typeface="ＭＳ Ｐゴシック" pitchFamily="-123" charset="-128"/>
          <a:cs typeface="ＭＳ Ｐゴシック" pitchFamily="-123" charset="-128"/>
        </a:defRPr>
      </a:lvl2pPr>
      <a:lvl3pPr algn="ctr" rtl="0" eaLnBrk="0" fontAlgn="base" hangingPunct="0">
        <a:spcBef>
          <a:spcPct val="0"/>
        </a:spcBef>
        <a:spcAft>
          <a:spcPct val="0"/>
        </a:spcAft>
        <a:defRPr sz="4400">
          <a:solidFill>
            <a:schemeClr val="tx2"/>
          </a:solidFill>
          <a:latin typeface="Arial" charset="0"/>
          <a:ea typeface="ＭＳ Ｐゴシック" pitchFamily="-123" charset="-128"/>
          <a:cs typeface="ＭＳ Ｐゴシック" pitchFamily="-123" charset="-128"/>
        </a:defRPr>
      </a:lvl3pPr>
      <a:lvl4pPr algn="ctr" rtl="0" eaLnBrk="0" fontAlgn="base" hangingPunct="0">
        <a:spcBef>
          <a:spcPct val="0"/>
        </a:spcBef>
        <a:spcAft>
          <a:spcPct val="0"/>
        </a:spcAft>
        <a:defRPr sz="4400">
          <a:solidFill>
            <a:schemeClr val="tx2"/>
          </a:solidFill>
          <a:latin typeface="Arial" charset="0"/>
          <a:ea typeface="ＭＳ Ｐゴシック" pitchFamily="-123" charset="-128"/>
          <a:cs typeface="ＭＳ Ｐゴシック" pitchFamily="-123" charset="-128"/>
        </a:defRPr>
      </a:lvl4pPr>
      <a:lvl5pPr algn="ctr" rtl="0" eaLnBrk="0" fontAlgn="base" hangingPunct="0">
        <a:spcBef>
          <a:spcPct val="0"/>
        </a:spcBef>
        <a:spcAft>
          <a:spcPct val="0"/>
        </a:spcAft>
        <a:defRPr sz="4400">
          <a:solidFill>
            <a:schemeClr val="tx2"/>
          </a:solidFill>
          <a:latin typeface="Arial" charset="0"/>
          <a:ea typeface="ＭＳ Ｐゴシック" pitchFamily="-123" charset="-128"/>
          <a:cs typeface="ＭＳ Ｐゴシック" pitchFamily="-123"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23" charset="-128"/>
          <a:cs typeface="ＭＳ Ｐゴシック" pitchFamily="-123"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23"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23"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23"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23"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5.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905000"/>
            <a:ext cx="4267200" cy="2514600"/>
          </a:xfrm>
        </p:spPr>
        <p:txBody>
          <a:bodyPr/>
          <a:lstStyle/>
          <a:p>
            <a:pPr eaLnBrk="1" hangingPunct="1"/>
            <a:r>
              <a:rPr lang="en-US" sz="3600" b="1" smtClean="0">
                <a:solidFill>
                  <a:srgbClr val="C00000"/>
                </a:solidFill>
                <a:effectLst>
                  <a:outerShdw blurRad="38100" dist="38100" dir="2700000" algn="tl">
                    <a:srgbClr val="DDDDDD"/>
                  </a:outerShdw>
                </a:effectLst>
                <a:latin typeface="Calibri" pitchFamily="-123" charset="0"/>
              </a:rPr>
              <a:t>The UN-REDD Programme in Asia: status and experiences with Indigenous Peoples participation</a:t>
            </a:r>
          </a:p>
        </p:txBody>
      </p:sp>
      <p:pic>
        <p:nvPicPr>
          <p:cNvPr id="16386" name="Picture 4" descr="FAO logo 20mm RGB"/>
          <p:cNvPicPr>
            <a:picLocks noChangeAspect="1" noChangeArrowheads="1"/>
          </p:cNvPicPr>
          <p:nvPr/>
        </p:nvPicPr>
        <p:blipFill>
          <a:blip r:embed="rId3"/>
          <a:srcRect/>
          <a:stretch>
            <a:fillRect/>
          </a:stretch>
        </p:blipFill>
        <p:spPr bwMode="auto">
          <a:xfrm>
            <a:off x="2232025" y="5638800"/>
            <a:ext cx="788988" cy="804863"/>
          </a:xfrm>
          <a:prstGeom prst="rect">
            <a:avLst/>
          </a:prstGeom>
          <a:noFill/>
          <a:ln w="9525">
            <a:noFill/>
            <a:miter lim="800000"/>
            <a:headEnd/>
            <a:tailEnd/>
          </a:ln>
        </p:spPr>
      </p:pic>
      <p:pic>
        <p:nvPicPr>
          <p:cNvPr id="16387" name="Picture 5" descr="undp_logo"/>
          <p:cNvPicPr>
            <a:picLocks noChangeAspect="1" noChangeArrowheads="1"/>
          </p:cNvPicPr>
          <p:nvPr/>
        </p:nvPicPr>
        <p:blipFill>
          <a:blip r:embed="rId4"/>
          <a:srcRect/>
          <a:stretch>
            <a:fillRect/>
          </a:stretch>
        </p:blipFill>
        <p:spPr bwMode="auto">
          <a:xfrm>
            <a:off x="4060825" y="5486400"/>
            <a:ext cx="663575" cy="1066800"/>
          </a:xfrm>
          <a:prstGeom prst="rect">
            <a:avLst/>
          </a:prstGeom>
          <a:noFill/>
          <a:ln w="9525">
            <a:noFill/>
            <a:miter lim="800000"/>
            <a:headEnd/>
            <a:tailEnd/>
          </a:ln>
        </p:spPr>
      </p:pic>
      <p:pic>
        <p:nvPicPr>
          <p:cNvPr id="16388" name="Picture 6" descr="unep logo"/>
          <p:cNvPicPr>
            <a:picLocks noChangeAspect="1" noChangeArrowheads="1"/>
          </p:cNvPicPr>
          <p:nvPr/>
        </p:nvPicPr>
        <p:blipFill>
          <a:blip r:embed="rId5"/>
          <a:srcRect/>
          <a:stretch>
            <a:fillRect/>
          </a:stretch>
        </p:blipFill>
        <p:spPr bwMode="auto">
          <a:xfrm>
            <a:off x="5564188" y="5486400"/>
            <a:ext cx="1217612" cy="1009650"/>
          </a:xfrm>
          <a:prstGeom prst="rect">
            <a:avLst/>
          </a:prstGeom>
          <a:noFill/>
          <a:ln w="9525">
            <a:noFill/>
            <a:miter lim="800000"/>
            <a:headEnd/>
            <a:tailEnd/>
          </a:ln>
        </p:spPr>
      </p:pic>
      <p:pic>
        <p:nvPicPr>
          <p:cNvPr id="16389" name="Picture 5" descr="tropical-rainforest.jpg"/>
          <p:cNvPicPr>
            <a:picLocks noChangeAspect="1"/>
          </p:cNvPicPr>
          <p:nvPr/>
        </p:nvPicPr>
        <p:blipFill>
          <a:blip r:embed="rId6"/>
          <a:srcRect/>
          <a:stretch>
            <a:fillRect/>
          </a:stretch>
        </p:blipFill>
        <p:spPr bwMode="auto">
          <a:xfrm>
            <a:off x="5045075" y="0"/>
            <a:ext cx="4098925" cy="5334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4"/>
          <p:cNvSpPr>
            <a:spLocks noGrp="1" noChangeArrowheads="1"/>
          </p:cNvSpPr>
          <p:nvPr>
            <p:ph type="title"/>
          </p:nvPr>
        </p:nvSpPr>
        <p:spPr>
          <a:xfrm>
            <a:off x="0" y="0"/>
            <a:ext cx="5105400" cy="1143000"/>
          </a:xfrm>
        </p:spPr>
        <p:txBody>
          <a:bodyPr/>
          <a:lstStyle/>
          <a:p>
            <a:pPr eaLnBrk="1" hangingPunct="1"/>
            <a:r>
              <a:rPr lang="en-US" sz="3600" b="1" smtClean="0">
                <a:latin typeface="Calibri" pitchFamily="-123" charset="0"/>
              </a:rPr>
              <a:t>Basic UN-REDD formulation process</a:t>
            </a:r>
          </a:p>
        </p:txBody>
      </p:sp>
      <p:sp>
        <p:nvSpPr>
          <p:cNvPr id="4099" name="Rectangle 5"/>
          <p:cNvSpPr>
            <a:spLocks noGrp="1" noChangeArrowheads="1"/>
          </p:cNvSpPr>
          <p:nvPr>
            <p:ph type="body" sz="half" idx="1"/>
          </p:nvPr>
        </p:nvSpPr>
        <p:spPr>
          <a:xfrm>
            <a:off x="304800" y="1219200"/>
            <a:ext cx="2209800" cy="457200"/>
          </a:xfrm>
        </p:spPr>
        <p:txBody>
          <a:bodyPr/>
          <a:lstStyle/>
          <a:p>
            <a:pPr eaLnBrk="1" hangingPunct="1">
              <a:lnSpc>
                <a:spcPct val="85000"/>
              </a:lnSpc>
              <a:buFontTx/>
              <a:buNone/>
            </a:pPr>
            <a:r>
              <a:rPr lang="en-US" sz="2400" b="1" smtClean="0">
                <a:latin typeface="Calibri" pitchFamily="-123" charset="0"/>
              </a:rPr>
              <a:t>Scoping mission</a:t>
            </a:r>
            <a:endParaRPr lang="en-US" sz="2000" smtClean="0">
              <a:latin typeface="Calibri" pitchFamily="-123" charset="0"/>
            </a:endParaRPr>
          </a:p>
        </p:txBody>
      </p:sp>
      <p:sp>
        <p:nvSpPr>
          <p:cNvPr id="4100" name="Rectangle 8"/>
          <p:cNvSpPr>
            <a:spLocks noGrp="1" noChangeArrowheads="1"/>
          </p:cNvSpPr>
          <p:nvPr>
            <p:ph type="body" sz="half" idx="2"/>
          </p:nvPr>
        </p:nvSpPr>
        <p:spPr>
          <a:xfrm>
            <a:off x="304800" y="1874838"/>
            <a:ext cx="3276600" cy="533400"/>
          </a:xfrm>
        </p:spPr>
        <p:txBody>
          <a:bodyPr/>
          <a:lstStyle/>
          <a:p>
            <a:pPr eaLnBrk="1" hangingPunct="1">
              <a:lnSpc>
                <a:spcPct val="85000"/>
              </a:lnSpc>
              <a:buFontTx/>
              <a:buNone/>
            </a:pPr>
            <a:r>
              <a:rPr lang="en-US" sz="2400" b="1" smtClean="0">
                <a:latin typeface="Calibri" pitchFamily="-123" charset="0"/>
              </a:rPr>
              <a:t>Draft Outline</a:t>
            </a:r>
            <a:endParaRPr lang="en-US" sz="2000" smtClean="0">
              <a:latin typeface="Calibri" pitchFamily="-123" charset="0"/>
            </a:endParaRPr>
          </a:p>
        </p:txBody>
      </p:sp>
      <p:pic>
        <p:nvPicPr>
          <p:cNvPr id="18436" name="Picture 9" descr="http://downloads.unmultimedia.org/photo/medium/196/196202.jpg"/>
          <p:cNvPicPr>
            <a:picLocks noChangeAspect="1" noChangeArrowheads="1"/>
          </p:cNvPicPr>
          <p:nvPr/>
        </p:nvPicPr>
        <p:blipFill>
          <a:blip r:embed="rId3"/>
          <a:srcRect/>
          <a:stretch>
            <a:fillRect/>
          </a:stretch>
        </p:blipFill>
        <p:spPr bwMode="auto">
          <a:xfrm>
            <a:off x="5257800" y="3124200"/>
            <a:ext cx="3733800" cy="2652713"/>
          </a:xfrm>
          <a:prstGeom prst="rect">
            <a:avLst/>
          </a:prstGeom>
          <a:noFill/>
          <a:ln w="9525">
            <a:noFill/>
            <a:miter lim="800000"/>
            <a:headEnd/>
            <a:tailEnd/>
          </a:ln>
        </p:spPr>
      </p:pic>
      <p:pic>
        <p:nvPicPr>
          <p:cNvPr id="18437" name="Picture 10"/>
          <p:cNvPicPr>
            <a:picLocks noChangeAspect="1" noChangeArrowheads="1"/>
          </p:cNvPicPr>
          <p:nvPr/>
        </p:nvPicPr>
        <p:blipFill>
          <a:blip r:embed="rId4"/>
          <a:srcRect/>
          <a:stretch>
            <a:fillRect/>
          </a:stretch>
        </p:blipFill>
        <p:spPr bwMode="auto">
          <a:xfrm>
            <a:off x="5257800" y="228600"/>
            <a:ext cx="3733800" cy="2632075"/>
          </a:xfrm>
          <a:prstGeom prst="rect">
            <a:avLst/>
          </a:prstGeom>
          <a:noFill/>
          <a:ln w="9525">
            <a:noFill/>
            <a:miter lim="800000"/>
            <a:headEnd/>
            <a:tailEnd/>
          </a:ln>
        </p:spPr>
      </p:pic>
      <p:sp>
        <p:nvSpPr>
          <p:cNvPr id="7" name="Rectangle 5"/>
          <p:cNvSpPr txBox="1">
            <a:spLocks noChangeArrowheads="1"/>
          </p:cNvSpPr>
          <p:nvPr/>
        </p:nvSpPr>
        <p:spPr bwMode="auto">
          <a:xfrm>
            <a:off x="304800" y="2606675"/>
            <a:ext cx="2667000" cy="4572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defRPr/>
            </a:pPr>
            <a:r>
              <a:rPr lang="en-US" b="1" kern="0" dirty="0">
                <a:latin typeface="Calibri" pitchFamily="34" charset="0"/>
                <a:ea typeface="+mn-ea"/>
                <a:cs typeface="+mn-cs"/>
              </a:rPr>
              <a:t>Programming mission</a:t>
            </a:r>
            <a:endParaRPr lang="en-US" sz="2000" kern="0" dirty="0">
              <a:latin typeface="Calibri" pitchFamily="34" charset="0"/>
              <a:ea typeface="+mn-ea"/>
              <a:cs typeface="+mn-cs"/>
            </a:endParaRPr>
          </a:p>
        </p:txBody>
      </p:sp>
      <p:sp>
        <p:nvSpPr>
          <p:cNvPr id="8" name="Rectangle 8"/>
          <p:cNvSpPr txBox="1">
            <a:spLocks noChangeArrowheads="1"/>
          </p:cNvSpPr>
          <p:nvPr/>
        </p:nvSpPr>
        <p:spPr bwMode="auto">
          <a:xfrm>
            <a:off x="304800" y="3565525"/>
            <a:ext cx="2438400" cy="5334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defRPr/>
            </a:pPr>
            <a:r>
              <a:rPr lang="en-US" b="1" kern="0" dirty="0">
                <a:latin typeface="Calibri" pitchFamily="34" charset="0"/>
                <a:ea typeface="+mn-ea"/>
                <a:cs typeface="+mn-cs"/>
              </a:rPr>
              <a:t>Detailed Outline</a:t>
            </a:r>
            <a:endParaRPr lang="en-US" sz="2000" kern="0" dirty="0">
              <a:latin typeface="Calibri" pitchFamily="34" charset="0"/>
              <a:ea typeface="+mn-ea"/>
              <a:cs typeface="+mn-cs"/>
            </a:endParaRPr>
          </a:p>
        </p:txBody>
      </p:sp>
      <p:sp>
        <p:nvSpPr>
          <p:cNvPr id="9" name="Rectangle 5"/>
          <p:cNvSpPr txBox="1">
            <a:spLocks noChangeArrowheads="1"/>
          </p:cNvSpPr>
          <p:nvPr/>
        </p:nvSpPr>
        <p:spPr bwMode="auto">
          <a:xfrm>
            <a:off x="304800" y="5059363"/>
            <a:ext cx="3224213" cy="4572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defRPr/>
            </a:pPr>
            <a:r>
              <a:rPr lang="en-US" b="1" kern="0" dirty="0">
                <a:latin typeface="Calibri" pitchFamily="34" charset="0"/>
                <a:ea typeface="+mn-ea"/>
                <a:cs typeface="+mn-cs"/>
              </a:rPr>
              <a:t>Review and approval</a:t>
            </a:r>
            <a:endParaRPr lang="en-US" sz="2000" kern="0" dirty="0">
              <a:latin typeface="Calibri" pitchFamily="34" charset="0"/>
              <a:ea typeface="+mn-ea"/>
              <a:cs typeface="+mn-cs"/>
            </a:endParaRPr>
          </a:p>
        </p:txBody>
      </p:sp>
      <p:sp>
        <p:nvSpPr>
          <p:cNvPr id="10" name="Rectangle 8"/>
          <p:cNvSpPr txBox="1">
            <a:spLocks noChangeArrowheads="1"/>
          </p:cNvSpPr>
          <p:nvPr/>
        </p:nvSpPr>
        <p:spPr bwMode="auto">
          <a:xfrm>
            <a:off x="304800" y="5715000"/>
            <a:ext cx="2057400" cy="5334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defRPr/>
            </a:pPr>
            <a:r>
              <a:rPr lang="en-US" b="1" kern="0" dirty="0">
                <a:latin typeface="Calibri" pitchFamily="34" charset="0"/>
                <a:ea typeface="+mn-ea"/>
                <a:cs typeface="+mn-cs"/>
              </a:rPr>
              <a:t>Signature and inception</a:t>
            </a:r>
            <a:endParaRPr lang="en-US" sz="2000" kern="0" dirty="0">
              <a:latin typeface="Calibri" pitchFamily="34" charset="0"/>
              <a:ea typeface="+mn-ea"/>
              <a:cs typeface="+mn-cs"/>
            </a:endParaRPr>
          </a:p>
        </p:txBody>
      </p:sp>
      <p:sp>
        <p:nvSpPr>
          <p:cNvPr id="11" name="Rectangle 5"/>
          <p:cNvSpPr txBox="1">
            <a:spLocks noChangeArrowheads="1"/>
          </p:cNvSpPr>
          <p:nvPr/>
        </p:nvSpPr>
        <p:spPr bwMode="auto">
          <a:xfrm>
            <a:off x="3086100" y="1219200"/>
            <a:ext cx="2209800" cy="4572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defRPr/>
            </a:pPr>
            <a:r>
              <a:rPr lang="en-US" b="1" kern="0" dirty="0">
                <a:latin typeface="Calibri" pitchFamily="34" charset="0"/>
                <a:ea typeface="+mn-ea"/>
                <a:cs typeface="+mn-cs"/>
              </a:rPr>
              <a:t>Consultations</a:t>
            </a:r>
            <a:endParaRPr lang="en-US" sz="2000" kern="0" dirty="0">
              <a:latin typeface="Calibri" pitchFamily="34" charset="0"/>
              <a:ea typeface="+mn-ea"/>
              <a:cs typeface="+mn-cs"/>
            </a:endParaRPr>
          </a:p>
        </p:txBody>
      </p:sp>
      <p:sp>
        <p:nvSpPr>
          <p:cNvPr id="12" name="Rectangle 5"/>
          <p:cNvSpPr txBox="1">
            <a:spLocks noChangeArrowheads="1"/>
          </p:cNvSpPr>
          <p:nvPr/>
        </p:nvSpPr>
        <p:spPr bwMode="auto">
          <a:xfrm>
            <a:off x="3124200" y="2667000"/>
            <a:ext cx="2209800" cy="4572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defRPr/>
            </a:pPr>
            <a:r>
              <a:rPr lang="en-US" b="1" kern="0" dirty="0">
                <a:latin typeface="Calibri" pitchFamily="34" charset="0"/>
                <a:ea typeface="+mn-ea"/>
                <a:cs typeface="+mn-cs"/>
              </a:rPr>
              <a:t>Consultations</a:t>
            </a:r>
            <a:endParaRPr lang="en-US" sz="2000" kern="0" dirty="0">
              <a:latin typeface="Calibri" pitchFamily="34" charset="0"/>
              <a:ea typeface="+mn-ea"/>
              <a:cs typeface="+mn-cs"/>
            </a:endParaRPr>
          </a:p>
        </p:txBody>
      </p:sp>
      <p:sp>
        <p:nvSpPr>
          <p:cNvPr id="13" name="Rectangle 5"/>
          <p:cNvSpPr txBox="1">
            <a:spLocks noChangeArrowheads="1"/>
          </p:cNvSpPr>
          <p:nvPr/>
        </p:nvSpPr>
        <p:spPr bwMode="auto">
          <a:xfrm>
            <a:off x="3048000" y="5791200"/>
            <a:ext cx="2209800" cy="4572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defRPr/>
            </a:pPr>
            <a:r>
              <a:rPr lang="en-US" b="1" kern="0" dirty="0">
                <a:latin typeface="Calibri" pitchFamily="34" charset="0"/>
                <a:ea typeface="+mn-ea"/>
                <a:cs typeface="+mn-cs"/>
              </a:rPr>
              <a:t>Consultations</a:t>
            </a:r>
            <a:endParaRPr lang="en-US" sz="2000" kern="0" dirty="0">
              <a:latin typeface="Calibri" pitchFamily="34" charset="0"/>
              <a:ea typeface="+mn-ea"/>
              <a:cs typeface="+mn-cs"/>
            </a:endParaRPr>
          </a:p>
        </p:txBody>
      </p:sp>
      <p:cxnSp>
        <p:nvCxnSpPr>
          <p:cNvPr id="15" name="Straight Arrow Connector 14"/>
          <p:cNvCxnSpPr>
            <a:stCxn id="4099" idx="3"/>
            <a:endCxn id="11" idx="1"/>
          </p:cNvCxnSpPr>
          <p:nvPr/>
        </p:nvCxnSpPr>
        <p:spPr>
          <a:xfrm>
            <a:off x="2514600" y="1447800"/>
            <a:ext cx="571500" cy="158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514600" y="2819400"/>
            <a:ext cx="571500" cy="158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438400" y="5943600"/>
            <a:ext cx="571500" cy="158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flipV="1">
            <a:off x="2133600" y="1600200"/>
            <a:ext cx="685800" cy="30480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flipV="1">
            <a:off x="2133600" y="3048000"/>
            <a:ext cx="609600" cy="45720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953294" y="2399506"/>
            <a:ext cx="381000" cy="1588"/>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1029494" y="4152106"/>
            <a:ext cx="381000" cy="1588"/>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1029494" y="5599906"/>
            <a:ext cx="381000" cy="1588"/>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8"/>
          <p:cNvSpPr txBox="1">
            <a:spLocks noChangeArrowheads="1"/>
          </p:cNvSpPr>
          <p:nvPr/>
        </p:nvSpPr>
        <p:spPr bwMode="auto">
          <a:xfrm>
            <a:off x="304800" y="4327525"/>
            <a:ext cx="3200400" cy="533400"/>
          </a:xfrm>
          <a:prstGeom prst="rect">
            <a:avLst/>
          </a:prstGeom>
          <a:noFill/>
          <a:ln w="9525">
            <a:noFill/>
            <a:miter lim="800000"/>
            <a:headEnd/>
            <a:tailEnd/>
          </a:ln>
        </p:spPr>
        <p:txBody>
          <a:bodyPr>
            <a:prstTxWarp prst="textNoShape">
              <a:avLst/>
            </a:prstTxWarp>
          </a:bodyPr>
          <a:lstStyle/>
          <a:p>
            <a:pPr marL="342900" indent="-342900">
              <a:lnSpc>
                <a:spcPct val="85000"/>
              </a:lnSpc>
              <a:spcBef>
                <a:spcPct val="20000"/>
              </a:spcBef>
              <a:defRPr/>
            </a:pPr>
            <a:r>
              <a:rPr lang="en-US" b="1" kern="0" dirty="0">
                <a:latin typeface="Calibri" pitchFamily="34" charset="0"/>
                <a:ea typeface="+mn-ea"/>
                <a:cs typeface="+mn-cs"/>
              </a:rPr>
              <a:t>Validation, submission</a:t>
            </a:r>
            <a:endParaRPr lang="en-US" sz="2000" kern="0" dirty="0">
              <a:latin typeface="Calibri" pitchFamily="34" charset="0"/>
              <a:ea typeface="+mn-ea"/>
              <a:cs typeface="+mn-cs"/>
            </a:endParaRPr>
          </a:p>
        </p:txBody>
      </p:sp>
      <p:cxnSp>
        <p:nvCxnSpPr>
          <p:cNvPr id="29" name="Straight Arrow Connector 28"/>
          <p:cNvCxnSpPr/>
          <p:nvPr/>
        </p:nvCxnSpPr>
        <p:spPr>
          <a:xfrm rot="5400000">
            <a:off x="1029494" y="4898231"/>
            <a:ext cx="381000" cy="1588"/>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00">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100" grpId="0" build="p"/>
      <p:bldP spid="7" grpId="0"/>
      <p:bldP spid="8" grpId="0"/>
      <p:bldP spid="9" grpId="0"/>
      <p:bldP spid="10" grpId="0"/>
      <p:bldP spid="11" grpId="0"/>
      <p:bldP spid="12" grpId="0"/>
      <p:bldP spid="13" grpId="0"/>
      <p:bldP spid="28"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04800" y="228600"/>
            <a:ext cx="4724400" cy="1143000"/>
          </a:xfrm>
        </p:spPr>
        <p:txBody>
          <a:bodyPr/>
          <a:lstStyle/>
          <a:p>
            <a:pPr eaLnBrk="1" hangingPunct="1"/>
            <a:r>
              <a:rPr lang="en-US" sz="3600" b="1" smtClean="0">
                <a:latin typeface="Calibri" pitchFamily="-123" charset="0"/>
              </a:rPr>
              <a:t>PNG</a:t>
            </a:r>
          </a:p>
        </p:txBody>
      </p:sp>
      <p:sp>
        <p:nvSpPr>
          <p:cNvPr id="20482" name="Rectangle 3"/>
          <p:cNvSpPr>
            <a:spLocks noGrp="1" noChangeArrowheads="1"/>
          </p:cNvSpPr>
          <p:nvPr>
            <p:ph type="body" idx="1"/>
          </p:nvPr>
        </p:nvSpPr>
        <p:spPr>
          <a:xfrm>
            <a:off x="228600" y="1295400"/>
            <a:ext cx="4876800" cy="4525963"/>
          </a:xfrm>
        </p:spPr>
        <p:txBody>
          <a:bodyPr/>
          <a:lstStyle/>
          <a:p>
            <a:pPr eaLnBrk="1" hangingPunct="1">
              <a:lnSpc>
                <a:spcPct val="85000"/>
              </a:lnSpc>
            </a:pPr>
            <a:r>
              <a:rPr lang="en-US" sz="2800" smtClean="0">
                <a:latin typeface="Calibri" pitchFamily="-123" charset="0"/>
              </a:rPr>
              <a:t>Scoping mission: Oct. 2008</a:t>
            </a:r>
          </a:p>
          <a:p>
            <a:pPr eaLnBrk="1" hangingPunct="1">
              <a:lnSpc>
                <a:spcPct val="85000"/>
              </a:lnSpc>
            </a:pPr>
            <a:r>
              <a:rPr lang="en-US" sz="2800" smtClean="0">
                <a:latin typeface="Calibri" pitchFamily="-123" charset="0"/>
              </a:rPr>
              <a:t>Submission to UN-REDD Policy Board, March 2009</a:t>
            </a:r>
          </a:p>
          <a:p>
            <a:pPr eaLnBrk="1" hangingPunct="1">
              <a:lnSpc>
                <a:spcPct val="85000"/>
              </a:lnSpc>
            </a:pPr>
            <a:r>
              <a:rPr lang="en-US" sz="2800" smtClean="0">
                <a:latin typeface="Calibri" pitchFamily="-123" charset="0"/>
              </a:rPr>
              <a:t>Regional CC conferences April-May 2009</a:t>
            </a:r>
          </a:p>
          <a:p>
            <a:pPr eaLnBrk="1" hangingPunct="1">
              <a:lnSpc>
                <a:spcPct val="85000"/>
              </a:lnSpc>
            </a:pPr>
            <a:r>
              <a:rPr lang="en-US" sz="2800" smtClean="0">
                <a:latin typeface="Calibri" pitchFamily="-123" charset="0"/>
              </a:rPr>
              <a:t>Programming mission May 2009</a:t>
            </a:r>
          </a:p>
          <a:p>
            <a:pPr eaLnBrk="1" hangingPunct="1">
              <a:lnSpc>
                <a:spcPct val="85000"/>
              </a:lnSpc>
            </a:pPr>
            <a:r>
              <a:rPr lang="en-US" sz="2800" smtClean="0">
                <a:latin typeface="Calibri" pitchFamily="-123" charset="0"/>
              </a:rPr>
              <a:t>Approval and signature August 2009</a:t>
            </a:r>
          </a:p>
          <a:p>
            <a:pPr eaLnBrk="1" hangingPunct="1">
              <a:lnSpc>
                <a:spcPct val="85000"/>
              </a:lnSpc>
            </a:pPr>
            <a:endParaRPr lang="en-US" sz="2800" smtClean="0">
              <a:latin typeface="Calibri" pitchFamily="-123" charset="0"/>
            </a:endParaRPr>
          </a:p>
        </p:txBody>
      </p:sp>
      <p:pic>
        <p:nvPicPr>
          <p:cNvPr id="20483" name="Picture 4" descr="Forest and water"/>
          <p:cNvPicPr>
            <a:picLocks noChangeAspect="1" noChangeArrowheads="1"/>
          </p:cNvPicPr>
          <p:nvPr/>
        </p:nvPicPr>
        <p:blipFill>
          <a:blip r:embed="rId3"/>
          <a:srcRect/>
          <a:stretch>
            <a:fillRect/>
          </a:stretch>
        </p:blipFill>
        <p:spPr bwMode="auto">
          <a:xfrm>
            <a:off x="5181600" y="0"/>
            <a:ext cx="39624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sz="3600" b="1" smtClean="0">
                <a:latin typeface="Calibri" pitchFamily="-123" charset="0"/>
              </a:rPr>
              <a:t>Indonesia</a:t>
            </a:r>
          </a:p>
        </p:txBody>
      </p:sp>
      <p:sp>
        <p:nvSpPr>
          <p:cNvPr id="21506" name="Rectangle 3"/>
          <p:cNvSpPr>
            <a:spLocks noGrp="1" noChangeArrowheads="1"/>
          </p:cNvSpPr>
          <p:nvPr>
            <p:ph type="body" idx="1"/>
          </p:nvPr>
        </p:nvSpPr>
        <p:spPr>
          <a:xfrm>
            <a:off x="304800" y="1600200"/>
            <a:ext cx="4800600" cy="4191000"/>
          </a:xfrm>
        </p:spPr>
        <p:txBody>
          <a:bodyPr/>
          <a:lstStyle/>
          <a:p>
            <a:pPr eaLnBrk="1" hangingPunct="1">
              <a:lnSpc>
                <a:spcPct val="85000"/>
              </a:lnSpc>
            </a:pPr>
            <a:r>
              <a:rPr lang="en-US" sz="2800" smtClean="0">
                <a:latin typeface="Calibri" pitchFamily="-123" charset="0"/>
              </a:rPr>
              <a:t>Scoping mission Nov. 2008</a:t>
            </a:r>
          </a:p>
          <a:p>
            <a:pPr eaLnBrk="1" hangingPunct="1">
              <a:lnSpc>
                <a:spcPct val="85000"/>
              </a:lnSpc>
            </a:pPr>
            <a:r>
              <a:rPr lang="en-US" sz="2800" smtClean="0">
                <a:latin typeface="Calibri" pitchFamily="-123" charset="0"/>
              </a:rPr>
              <a:t>Programming mission Feb. 2009</a:t>
            </a:r>
          </a:p>
          <a:p>
            <a:pPr eaLnBrk="1" hangingPunct="1">
              <a:lnSpc>
                <a:spcPct val="85000"/>
              </a:lnSpc>
            </a:pPr>
            <a:r>
              <a:rPr lang="en-US" sz="2800" smtClean="0">
                <a:latin typeface="Calibri" pitchFamily="-123" charset="0"/>
              </a:rPr>
              <a:t>Submission to UN-REDD Policy Board, March 2009</a:t>
            </a:r>
          </a:p>
          <a:p>
            <a:pPr eaLnBrk="1" hangingPunct="1">
              <a:lnSpc>
                <a:spcPct val="85000"/>
              </a:lnSpc>
            </a:pPr>
            <a:r>
              <a:rPr lang="en-US" sz="2800" smtClean="0">
                <a:latin typeface="Calibri" pitchFamily="-123" charset="0"/>
              </a:rPr>
              <a:t>Expanded consultations April – June 2009</a:t>
            </a:r>
          </a:p>
          <a:p>
            <a:pPr eaLnBrk="1" hangingPunct="1">
              <a:lnSpc>
                <a:spcPct val="85000"/>
              </a:lnSpc>
            </a:pPr>
            <a:r>
              <a:rPr lang="en-US" sz="2800" smtClean="0">
                <a:latin typeface="Calibri" pitchFamily="-123" charset="0"/>
              </a:rPr>
              <a:t>Submission to Bappenas Sept. 30, 2009</a:t>
            </a:r>
          </a:p>
          <a:p>
            <a:pPr eaLnBrk="1" hangingPunct="1">
              <a:lnSpc>
                <a:spcPct val="85000"/>
              </a:lnSpc>
            </a:pPr>
            <a:endParaRPr lang="en-US" sz="2400" smtClean="0">
              <a:latin typeface="Calibri" pitchFamily="-123" charset="0"/>
            </a:endParaRPr>
          </a:p>
        </p:txBody>
      </p:sp>
      <p:pic>
        <p:nvPicPr>
          <p:cNvPr id="21507" name="Picture 4" descr="Forest dweller"/>
          <p:cNvPicPr>
            <a:picLocks noChangeAspect="1" noChangeArrowheads="1"/>
          </p:cNvPicPr>
          <p:nvPr/>
        </p:nvPicPr>
        <p:blipFill>
          <a:blip r:embed="rId3"/>
          <a:srcRect/>
          <a:stretch>
            <a:fillRect/>
          </a:stretch>
        </p:blipFill>
        <p:spPr bwMode="auto">
          <a:xfrm>
            <a:off x="5105400" y="0"/>
            <a:ext cx="4038600"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304800" y="228600"/>
            <a:ext cx="4572000" cy="944563"/>
          </a:xfrm>
        </p:spPr>
        <p:txBody>
          <a:bodyPr/>
          <a:lstStyle/>
          <a:p>
            <a:pPr eaLnBrk="1" hangingPunct="1"/>
            <a:r>
              <a:rPr lang="en-US" sz="3600" b="1" smtClean="0">
                <a:latin typeface="Calibri" pitchFamily="-123" charset="0"/>
              </a:rPr>
              <a:t>Viet Nam</a:t>
            </a:r>
          </a:p>
        </p:txBody>
      </p:sp>
      <p:sp>
        <p:nvSpPr>
          <p:cNvPr id="23554" name="Rectangle 3"/>
          <p:cNvSpPr>
            <a:spLocks noGrp="1" noChangeArrowheads="1"/>
          </p:cNvSpPr>
          <p:nvPr>
            <p:ph type="body" idx="1"/>
          </p:nvPr>
        </p:nvSpPr>
        <p:spPr>
          <a:xfrm>
            <a:off x="304800" y="1295400"/>
            <a:ext cx="4876800" cy="4495800"/>
          </a:xfrm>
        </p:spPr>
        <p:txBody>
          <a:bodyPr/>
          <a:lstStyle/>
          <a:p>
            <a:pPr eaLnBrk="1" hangingPunct="1">
              <a:lnSpc>
                <a:spcPct val="85000"/>
              </a:lnSpc>
            </a:pPr>
            <a:r>
              <a:rPr lang="en-US" sz="2800" smtClean="0">
                <a:latin typeface="Calibri" pitchFamily="-123" charset="0"/>
              </a:rPr>
              <a:t>Scoping/programming mission Jan 2009</a:t>
            </a:r>
          </a:p>
          <a:p>
            <a:pPr eaLnBrk="1" hangingPunct="1">
              <a:lnSpc>
                <a:spcPct val="85000"/>
              </a:lnSpc>
            </a:pPr>
            <a:r>
              <a:rPr lang="en-US" sz="2800" smtClean="0">
                <a:latin typeface="Calibri" pitchFamily="-123" charset="0"/>
              </a:rPr>
              <a:t>Submission to UN-REDD Policy Board, March 2009</a:t>
            </a:r>
          </a:p>
          <a:p>
            <a:pPr eaLnBrk="1" hangingPunct="1">
              <a:lnSpc>
                <a:spcPct val="85000"/>
              </a:lnSpc>
            </a:pPr>
            <a:r>
              <a:rPr lang="en-US" sz="2800" smtClean="0">
                <a:latin typeface="Calibri" pitchFamily="-123" charset="0"/>
              </a:rPr>
              <a:t>Local consultations (provincial CEMMA) June 2009</a:t>
            </a:r>
          </a:p>
          <a:p>
            <a:pPr eaLnBrk="1" hangingPunct="1">
              <a:lnSpc>
                <a:spcPct val="85000"/>
              </a:lnSpc>
            </a:pPr>
            <a:r>
              <a:rPr lang="en-US" sz="2800" smtClean="0">
                <a:latin typeface="Calibri" pitchFamily="-123" charset="0"/>
              </a:rPr>
              <a:t>Approval and signature August 2009</a:t>
            </a:r>
          </a:p>
          <a:p>
            <a:pPr eaLnBrk="1" hangingPunct="1">
              <a:lnSpc>
                <a:spcPct val="85000"/>
              </a:lnSpc>
            </a:pPr>
            <a:r>
              <a:rPr lang="en-US" sz="2800" smtClean="0">
                <a:latin typeface="Calibri" pitchFamily="-123" charset="0"/>
              </a:rPr>
              <a:t>Inception workshop Sept. 15-17, 2009</a:t>
            </a:r>
          </a:p>
        </p:txBody>
      </p:sp>
      <p:pic>
        <p:nvPicPr>
          <p:cNvPr id="23555" name="Picture 4" descr="Drinker"/>
          <p:cNvPicPr>
            <a:picLocks noChangeAspect="1" noChangeArrowheads="1"/>
          </p:cNvPicPr>
          <p:nvPr/>
        </p:nvPicPr>
        <p:blipFill>
          <a:blip r:embed="rId3"/>
          <a:srcRect/>
          <a:stretch>
            <a:fillRect/>
          </a:stretch>
        </p:blipFill>
        <p:spPr bwMode="auto">
          <a:xfrm>
            <a:off x="5181600" y="0"/>
            <a:ext cx="39624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sz="3200" b="1" smtClean="0">
                <a:latin typeface="Calibri" pitchFamily="-123" charset="0"/>
              </a:rPr>
              <a:t>Principles of engagement</a:t>
            </a:r>
          </a:p>
        </p:txBody>
      </p:sp>
      <p:pic>
        <p:nvPicPr>
          <p:cNvPr id="24578" name="Picture 11" descr="ima_glob_3"/>
          <p:cNvPicPr>
            <a:picLocks noChangeAspect="1" noChangeArrowheads="1"/>
          </p:cNvPicPr>
          <p:nvPr/>
        </p:nvPicPr>
        <p:blipFill>
          <a:blip r:embed="rId3"/>
          <a:srcRect/>
          <a:stretch>
            <a:fillRect/>
          </a:stretch>
        </p:blipFill>
        <p:spPr bwMode="auto">
          <a:xfrm>
            <a:off x="4960938" y="0"/>
            <a:ext cx="4183062" cy="5867400"/>
          </a:xfrm>
          <a:prstGeom prst="rect">
            <a:avLst/>
          </a:prstGeom>
          <a:noFill/>
          <a:ln w="9525">
            <a:noFill/>
            <a:miter lim="800000"/>
            <a:headEnd/>
            <a:tailEnd/>
          </a:ln>
        </p:spPr>
      </p:pic>
      <p:sp>
        <p:nvSpPr>
          <p:cNvPr id="24579" name="Rectangle 2"/>
          <p:cNvSpPr>
            <a:spLocks noChangeArrowheads="1"/>
          </p:cNvSpPr>
          <p:nvPr/>
        </p:nvSpPr>
        <p:spPr bwMode="auto">
          <a:xfrm>
            <a:off x="228600" y="1600200"/>
            <a:ext cx="4800600" cy="3276600"/>
          </a:xfrm>
          <a:prstGeom prst="rect">
            <a:avLst/>
          </a:prstGeom>
          <a:noFill/>
          <a:ln w="9525">
            <a:noFill/>
            <a:miter lim="800000"/>
            <a:headEnd/>
            <a:tailEnd/>
          </a:ln>
        </p:spPr>
        <p:txBody>
          <a:bodyPr>
            <a:prstTxWarp prst="textNoShape">
              <a:avLst/>
            </a:prstTxWarp>
          </a:bodyPr>
          <a:lstStyle/>
          <a:p>
            <a:pPr marL="457200" indent="-457200">
              <a:lnSpc>
                <a:spcPct val="85000"/>
              </a:lnSpc>
              <a:spcBef>
                <a:spcPct val="20000"/>
              </a:spcBef>
              <a:buFontTx/>
              <a:buChar char="•"/>
            </a:pPr>
            <a:r>
              <a:rPr lang="en-US" sz="2800"/>
              <a:t>Open-ended</a:t>
            </a:r>
          </a:p>
          <a:p>
            <a:pPr marL="457200" indent="-457200">
              <a:lnSpc>
                <a:spcPct val="85000"/>
              </a:lnSpc>
              <a:spcBef>
                <a:spcPct val="20000"/>
              </a:spcBef>
              <a:buFontTx/>
              <a:buChar char="•"/>
            </a:pPr>
            <a:r>
              <a:rPr lang="en-US" sz="2800"/>
              <a:t>Piggy-back, where possible</a:t>
            </a:r>
          </a:p>
          <a:p>
            <a:pPr marL="457200" indent="-457200">
              <a:lnSpc>
                <a:spcPct val="85000"/>
              </a:lnSpc>
              <a:spcBef>
                <a:spcPct val="20000"/>
              </a:spcBef>
              <a:buFontTx/>
              <a:buChar char="•"/>
            </a:pPr>
            <a:r>
              <a:rPr lang="en-US" sz="2800"/>
              <a:t>Use umbrella organizations, where possible</a:t>
            </a:r>
          </a:p>
          <a:p>
            <a:pPr marL="457200" indent="-457200">
              <a:lnSpc>
                <a:spcPct val="85000"/>
              </a:lnSpc>
              <a:spcBef>
                <a:spcPct val="20000"/>
              </a:spcBef>
              <a:buFontTx/>
              <a:buChar char="•"/>
            </a:pPr>
            <a:r>
              <a:rPr lang="en-US" sz="2800"/>
              <a:t>Consultations at local level dependent on government decisions</a:t>
            </a:r>
          </a:p>
          <a:p>
            <a:pPr marL="457200" indent="-457200">
              <a:lnSpc>
                <a:spcPct val="85000"/>
              </a:lnSpc>
              <a:spcBef>
                <a:spcPct val="20000"/>
              </a:spcBef>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1327</TotalTime>
  <Words>896</Words>
  <Application>Microsoft Office PowerPoint</Application>
  <PresentationFormat>On-screen Show (4:3)</PresentationFormat>
  <Paragraphs>48</Paragraphs>
  <Slides>6</Slides>
  <Notes>6</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6</vt:i4>
      </vt:variant>
    </vt:vector>
  </HeadingPairs>
  <TitlesOfParts>
    <vt:vector size="12" baseType="lpstr">
      <vt:lpstr>Calibri</vt:lpstr>
      <vt:lpstr>ＭＳ Ｐゴシック</vt:lpstr>
      <vt:lpstr>Arial</vt:lpstr>
      <vt:lpstr>Times New Roman</vt:lpstr>
      <vt:lpstr>Lucida Grande</vt:lpstr>
      <vt:lpstr>Default Design</vt:lpstr>
      <vt:lpstr>The UN-REDD Programme in Asia: status and experiences with Indigenous Peoples participation</vt:lpstr>
      <vt:lpstr>Basic UN-REDD formulation process</vt:lpstr>
      <vt:lpstr>PNG</vt:lpstr>
      <vt:lpstr>Indonesia</vt:lpstr>
      <vt:lpstr>Viet Nam</vt:lpstr>
      <vt:lpstr>Principles of engagement</vt:lpstr>
    </vt:vector>
  </TitlesOfParts>
  <Company>UNEP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UN-REDD Programme</dc:title>
  <dc:creator>Niklas Hagelberg</dc:creator>
  <cp:lastModifiedBy>S V</cp:lastModifiedBy>
  <cp:revision>63</cp:revision>
  <dcterms:created xsi:type="dcterms:W3CDTF">2008-11-18T08:43:47Z</dcterms:created>
  <dcterms:modified xsi:type="dcterms:W3CDTF">2009-09-30T23:56:15Z</dcterms:modified>
</cp:coreProperties>
</file>