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8" r:id="rId3"/>
    <p:sldId id="270" r:id="rId4"/>
    <p:sldId id="271" r:id="rId5"/>
    <p:sldId id="273" r:id="rId6"/>
    <p:sldId id="272" r:id="rId7"/>
    <p:sldId id="256" r:id="rId8"/>
    <p:sldId id="260" r:id="rId9"/>
    <p:sldId id="265" r:id="rId10"/>
    <p:sldId id="267" r:id="rId11"/>
    <p:sldId id="257" r:id="rId12"/>
    <p:sldId id="258" r:id="rId13"/>
    <p:sldId id="259" r:id="rId14"/>
    <p:sldId id="264" r:id="rId15"/>
    <p:sldId id="263" r:id="rId16"/>
    <p:sldId id="262" r:id="rId17"/>
    <p:sldId id="261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42" autoAdjust="0"/>
    <p:restoredTop sz="94660"/>
  </p:normalViewPr>
  <p:slideViewPr>
    <p:cSldViewPr>
      <p:cViewPr varScale="1">
        <p:scale>
          <a:sx n="69" d="100"/>
          <a:sy n="69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F76C4-D9FA-444A-A900-69D24C528096}" type="datetimeFigureOut">
              <a:rPr lang="en-US" smtClean="0"/>
              <a:pPr/>
              <a:t>6/29/2011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1FDB6-50BE-4028-AB4C-A2E21C33D0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EE61-ECF6-45B5-AEE2-9E3841079519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9BEF-20F0-4DEF-BD47-C497AC94A8D9}" type="datetimeFigureOut">
              <a:rPr lang="fi-FI" smtClean="0"/>
              <a:pPr/>
              <a:t>29.6.2011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40266-9A48-42D4-90BF-AC654047F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test-waicent.fao.org/publishing_giii/FAOemblem/FAO_20mm_RGB_big.gi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928693"/>
          </a:xfrm>
        </p:spPr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143116"/>
            <a:ext cx="7572428" cy="3429024"/>
          </a:xfrm>
        </p:spPr>
        <p:txBody>
          <a:bodyPr>
            <a:normAutofit/>
          </a:bodyPr>
          <a:lstStyle/>
          <a:p>
            <a:r>
              <a:rPr lang="en-GB" b="1" dirty="0" smtClean="0"/>
              <a:t>INTEGRATED LAND-USE ASSESSMENT (ILUA) PHASE II</a:t>
            </a:r>
          </a:p>
          <a:p>
            <a:endParaRPr lang="en-GB" b="1" dirty="0" smtClean="0"/>
          </a:p>
          <a:p>
            <a:r>
              <a:rPr lang="en-GB" b="1" dirty="0" smtClean="0"/>
              <a:t>AN OVERVIEW</a:t>
            </a:r>
          </a:p>
          <a:p>
            <a:r>
              <a:rPr lang="en-GB" b="1" dirty="0" err="1" smtClean="0"/>
              <a:t>Bwalya</a:t>
            </a:r>
            <a:r>
              <a:rPr lang="en-GB" b="1" dirty="0" smtClean="0"/>
              <a:t> </a:t>
            </a:r>
            <a:r>
              <a:rPr lang="en-GB" b="1" dirty="0" err="1" smtClean="0"/>
              <a:t>Chendauka</a:t>
            </a:r>
            <a:endParaRPr lang="en-GB" b="1" dirty="0" smtClean="0"/>
          </a:p>
          <a:p>
            <a:r>
              <a:rPr lang="en-GB" b="1" dirty="0" smtClean="0"/>
              <a:t>National Coordinator</a:t>
            </a:r>
            <a:endParaRPr lang="en-GB" b="1" dirty="0"/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0" y="5791200"/>
            <a:ext cx="9144000" cy="1069975"/>
            <a:chOff x="0" y="3648"/>
            <a:chExt cx="5760" cy="67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004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720" y="4032"/>
              <a:ext cx="43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pic>
          <p:nvPicPr>
            <p:cNvPr id="8" name="Picture 7" descr="FD 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" y="3780"/>
              <a:ext cx="5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71" y="4089"/>
              <a:ext cx="4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2011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680" y="3753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 descr="Coat of Ar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8604"/>
            <a:ext cx="1428760" cy="9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AO logo 20mm RGB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5929330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500430" y="1428736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REPUBLIC OF ZAMBIA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2011 work plan activities</a:t>
            </a:r>
            <a:br>
              <a:rPr lang="en-US" b="1" dirty="0" smtClean="0"/>
            </a:br>
            <a:r>
              <a:rPr lang="en-US" b="1" dirty="0" smtClean="0"/>
              <a:t>===============================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The Project Document covers the first two years of 11/2010-10/2012.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Activities </a:t>
            </a:r>
            <a:r>
              <a:rPr lang="en-US" sz="2800" dirty="0" smtClean="0"/>
              <a:t>for 11/2012-10/2014 will be planned during the first 18 months of the project.</a:t>
            </a:r>
            <a:endParaRPr lang="fi-FI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 smtClean="0"/>
              <a:t>The Work Plan for the first year is presented next. </a:t>
            </a:r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pPr>
              <a:buNone/>
            </a:pPr>
            <a:r>
              <a:rPr lang="en-US" sz="2800" dirty="0"/>
              <a:t>	</a:t>
            </a:r>
            <a:endParaRPr lang="fi-FI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97152"/>
            <a:ext cx="1944215" cy="162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belt_landuse_forestc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869160"/>
            <a:ext cx="2088232" cy="15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Activities - </a:t>
            </a:r>
            <a:r>
              <a:rPr lang="fi-FI" b="1" dirty="0" smtClean="0"/>
              <a:t>mobilization</a:t>
            </a:r>
            <a:br>
              <a:rPr lang="fi-FI" b="1" dirty="0" smtClean="0"/>
            </a:br>
            <a:r>
              <a:rPr lang="fi-FI" b="1" dirty="0" smtClean="0"/>
              <a:t>==============================</a:t>
            </a:r>
            <a:endParaRPr lang="fi-F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690358" cy="184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A</a:t>
            </a:r>
            <a:r>
              <a:rPr lang="fi-FI" b="1" dirty="0" smtClean="0"/>
              <a:t>ctivities</a:t>
            </a:r>
            <a:r>
              <a:rPr lang="fi-FI" b="1" dirty="0" smtClean="0"/>
              <a:t> -</a:t>
            </a:r>
            <a:r>
              <a:rPr lang="fi-FI" b="1" dirty="0" smtClean="0"/>
              <a:t> </a:t>
            </a:r>
            <a:r>
              <a:rPr lang="fi-FI" b="1" dirty="0" smtClean="0"/>
              <a:t>Output 1</a:t>
            </a:r>
            <a:br>
              <a:rPr lang="fi-FI" b="1" dirty="0" smtClean="0"/>
            </a:br>
            <a:r>
              <a:rPr lang="fi-FI" b="1" dirty="0" smtClean="0"/>
              <a:t>=============================</a:t>
            </a:r>
            <a:endParaRPr lang="fi-FI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12968" cy="38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A</a:t>
            </a:r>
            <a:r>
              <a:rPr lang="fi-FI" b="1" dirty="0" smtClean="0"/>
              <a:t>ctivities -Output </a:t>
            </a:r>
            <a:r>
              <a:rPr lang="fi-FI" b="1" dirty="0" smtClean="0"/>
              <a:t>2</a:t>
            </a:r>
            <a:br>
              <a:rPr lang="fi-FI" b="1" dirty="0" smtClean="0"/>
            </a:br>
            <a:r>
              <a:rPr lang="fi-FI" b="1" dirty="0" smtClean="0"/>
              <a:t>===========================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36058"/>
            <a:ext cx="7776863" cy="56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Complimentarity of </a:t>
            </a:r>
            <a:r>
              <a:rPr lang="fi-FI" b="1" dirty="0" smtClean="0"/>
              <a:t>ILUA II </a:t>
            </a:r>
            <a:br>
              <a:rPr lang="fi-FI" b="1" dirty="0" smtClean="0"/>
            </a:br>
            <a:r>
              <a:rPr lang="fi-FI" b="1" dirty="0" smtClean="0"/>
              <a:t>and UN-REDD</a:t>
            </a:r>
            <a:br>
              <a:rPr lang="fi-FI" b="1" dirty="0" smtClean="0"/>
            </a:br>
            <a:r>
              <a:rPr lang="fi-FI" b="1" dirty="0" smtClean="0"/>
              <a:t>===============================</a:t>
            </a:r>
            <a:endParaRPr lang="fi-F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571227" cy="303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5536" y="1772816"/>
            <a:ext cx="8496944" cy="4176464"/>
            <a:chOff x="539552" y="1700808"/>
            <a:chExt cx="8281863" cy="3979659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060848"/>
              <a:ext cx="8281863" cy="3619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00808"/>
              <a:ext cx="8280920" cy="314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1285884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Complimentarity</a:t>
            </a:r>
            <a:r>
              <a:rPr lang="fi-FI" b="1" dirty="0" smtClean="0"/>
              <a:t>  of ILUA </a:t>
            </a:r>
            <a:r>
              <a:rPr lang="fi-FI" b="1" dirty="0" smtClean="0"/>
              <a:t>II </a:t>
            </a:r>
            <a:br>
              <a:rPr lang="fi-FI" b="1" dirty="0" smtClean="0"/>
            </a:br>
            <a:r>
              <a:rPr lang="fi-FI" b="1" dirty="0" smtClean="0"/>
              <a:t>UN-REDD - Output </a:t>
            </a:r>
            <a:r>
              <a:rPr lang="fi-FI" b="1" dirty="0" smtClean="0"/>
              <a:t>1</a:t>
            </a:r>
            <a:br>
              <a:rPr lang="fi-FI" b="1" dirty="0" smtClean="0"/>
            </a:br>
            <a:r>
              <a:rPr lang="fi-FI" b="1" dirty="0" smtClean="0"/>
              <a:t>==============================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643050"/>
            <a:ext cx="8568953" cy="3241324"/>
            <a:chOff x="251519" y="1700808"/>
            <a:chExt cx="8568953" cy="3669952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060848"/>
              <a:ext cx="8528853" cy="330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19" y="1700808"/>
              <a:ext cx="8568953" cy="325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000108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Linkages between ILUA II </a:t>
            </a:r>
            <a:br>
              <a:rPr lang="fi-FI" b="1" dirty="0" smtClean="0"/>
            </a:br>
            <a:r>
              <a:rPr lang="fi-FI" b="1" dirty="0" smtClean="0"/>
              <a:t>and UN-REDD, Output 2</a:t>
            </a:r>
            <a:br>
              <a:rPr lang="fi-FI" b="1" dirty="0" smtClean="0"/>
            </a:br>
            <a:r>
              <a:rPr lang="fi-FI" b="1" dirty="0" smtClean="0"/>
              <a:t>==============================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42672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949281"/>
            <a:ext cx="274320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-315416"/>
            <a:ext cx="3188701" cy="23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99792" cy="21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445224"/>
            <a:ext cx="1612979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2545" y="0"/>
            <a:ext cx="368245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 l="12265"/>
          <a:stretch>
            <a:fillRect/>
          </a:stretch>
        </p:blipFill>
        <p:spPr bwMode="auto">
          <a:xfrm>
            <a:off x="5444836" y="2060847"/>
            <a:ext cx="3699164" cy="281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1" y="2060848"/>
            <a:ext cx="2772753" cy="193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5696" y="3068960"/>
            <a:ext cx="5285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200" b="1" dirty="0" smtClean="0">
                <a:solidFill>
                  <a:srgbClr val="FFC000"/>
                </a:solidFill>
              </a:rPr>
              <a:t>THANK YOU !</a:t>
            </a:r>
            <a:endParaRPr lang="fi-FI" sz="7200" b="1" dirty="0">
              <a:solidFill>
                <a:srgbClr val="FFC000"/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4005064"/>
            <a:ext cx="3050327" cy="14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986014"/>
            <a:ext cx="2738714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5445224"/>
            <a:ext cx="95027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6024" y="5447960"/>
            <a:ext cx="564986" cy="6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01636" y="6093296"/>
            <a:ext cx="28064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Outline of 2011 ILUA II work plan presentation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===============================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Brief Background</a:t>
            </a:r>
          </a:p>
          <a:p>
            <a:pPr marL="514350" indent="-514350">
              <a:buAutoNum type="arabicPeriod"/>
            </a:pPr>
            <a:r>
              <a:rPr lang="en-GB" dirty="0" smtClean="0"/>
              <a:t>Expected outcome of ILUA II</a:t>
            </a:r>
          </a:p>
          <a:p>
            <a:pPr marL="514350" indent="-514350">
              <a:buAutoNum type="arabicPeriod"/>
            </a:pPr>
            <a:r>
              <a:rPr lang="en-GB" dirty="0" smtClean="0"/>
              <a:t>Outputs of ILUA II</a:t>
            </a:r>
          </a:p>
          <a:p>
            <a:pPr marL="514350" indent="-514350">
              <a:buAutoNum type="arabicPeriod"/>
            </a:pPr>
            <a:r>
              <a:rPr lang="en-GB" dirty="0" smtClean="0"/>
              <a:t>Project Coordination </a:t>
            </a:r>
            <a:r>
              <a:rPr lang="en-GB" sz="2400" dirty="0" smtClean="0"/>
              <a:t>(Implementation structure) </a:t>
            </a:r>
          </a:p>
          <a:p>
            <a:pPr marL="514350" indent="-514350">
              <a:buAutoNum type="arabicPeriod"/>
            </a:pPr>
            <a:r>
              <a:rPr lang="en-GB" dirty="0" smtClean="0"/>
              <a:t>Multi-sectoral Technical Committee</a:t>
            </a:r>
          </a:p>
          <a:p>
            <a:pPr marL="514350" indent="-514350">
              <a:buAutoNum type="arabicPeriod"/>
            </a:pPr>
            <a:r>
              <a:rPr lang="en-GB" dirty="0" smtClean="0"/>
              <a:t>Budget for year one of ILUA II</a:t>
            </a:r>
          </a:p>
          <a:p>
            <a:pPr marL="514350" indent="-514350">
              <a:buAutoNum type="arabicPeriod"/>
            </a:pPr>
            <a:r>
              <a:rPr lang="en-GB" dirty="0" smtClean="0"/>
              <a:t>Work plan activities and timeline/output</a:t>
            </a:r>
          </a:p>
          <a:p>
            <a:pPr marL="514350" indent="-514350">
              <a:buAutoNum type="arabicPeriod"/>
            </a:pPr>
            <a:r>
              <a:rPr lang="en-GB" dirty="0" smtClean="0"/>
              <a:t>Linkages of ILUA II and UN-REDD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Brief Background of ILUA 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===============================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Between 2005 to 2008, Zambia implemented ILUA through the MTENR-Forestry Department</a:t>
            </a:r>
          </a:p>
          <a:p>
            <a:endParaRPr lang="en-GB" dirty="0" smtClean="0"/>
          </a:p>
          <a:p>
            <a:r>
              <a:rPr lang="en-GB" dirty="0" smtClean="0"/>
              <a:t>ILUA was the first of its kind, included both biophysical and livelihood aspects</a:t>
            </a:r>
          </a:p>
          <a:p>
            <a:endParaRPr lang="en-GB" dirty="0" smtClean="0"/>
          </a:p>
          <a:p>
            <a:r>
              <a:rPr lang="en-GB" dirty="0" smtClean="0"/>
              <a:t>The ILUA approach offered the possibilities of analysing land management as whole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Also marked the beginning of a collaborative effort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Brief background cont../</a:t>
            </a:r>
            <a:br>
              <a:rPr lang="en-GB" b="1" dirty="0" smtClean="0"/>
            </a:br>
            <a:r>
              <a:rPr lang="en-GB" b="1" dirty="0" smtClean="0"/>
              <a:t>==============================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2005 to 2008 ILUA is now referred to as ILUA I which  generated largely base line data</a:t>
            </a:r>
          </a:p>
          <a:p>
            <a:r>
              <a:rPr lang="en-GB" dirty="0" smtClean="0"/>
              <a:t>ILUA II (2010- 2013) is a continuation and aims at enhancing the use and development of data towards </a:t>
            </a:r>
            <a:r>
              <a:rPr lang="en-GB" b="1" dirty="0" smtClean="0"/>
              <a:t>Sustainable Forest Management</a:t>
            </a:r>
          </a:p>
          <a:p>
            <a:r>
              <a:rPr lang="en-GB" dirty="0" smtClean="0"/>
              <a:t>ILUA II is also expected to address data collection needs for more </a:t>
            </a:r>
            <a:r>
              <a:rPr lang="en-GB" b="1" dirty="0" smtClean="0"/>
              <a:t>REDD pertinent parameters including carbon pools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Expected Outcome of ILUA II</a:t>
            </a:r>
            <a:br>
              <a:rPr lang="en-GB" b="1" dirty="0" smtClean="0"/>
            </a:br>
            <a:r>
              <a:rPr lang="en-GB" b="1" dirty="0" smtClean="0"/>
              <a:t>==============================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/>
              <a:t>‘</a:t>
            </a:r>
            <a:r>
              <a:rPr lang="en-GB" sz="4400" dirty="0" smtClean="0"/>
              <a:t>strengthened capacity in planning and implementation of Sustainable Forest Management (SFM) and  REDD through better  information capacity building, dissemination of information and improved multi-sectoral dialogue’.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 Outputs of ILUA II</a:t>
            </a:r>
            <a:br>
              <a:rPr lang="en-GB" b="1" dirty="0" smtClean="0"/>
            </a:br>
            <a:r>
              <a:rPr lang="en-GB" b="1" dirty="0" smtClean="0"/>
              <a:t>==============================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Output 1:</a:t>
            </a:r>
            <a:r>
              <a:rPr lang="en-GB" dirty="0" smtClean="0"/>
              <a:t>	Effective means of dissemination and utilization of the information for multi-sector dialogue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Output 2:</a:t>
            </a:r>
            <a:r>
              <a:rPr lang="en-GB" dirty="0" smtClean="0"/>
              <a:t>	improved methodological and human capacity in collecting and analyzing forest resource information for SFM, REDD monitoring and carbon inventory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Output 3:</a:t>
            </a:r>
            <a:r>
              <a:rPr lang="en-GB" dirty="0" smtClean="0"/>
              <a:t>	Implementation of ILUA II Mapping and Field Survey.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137369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Project  Coordination</a:t>
            </a:r>
            <a:br>
              <a:rPr lang="fi-FI" b="1" dirty="0" smtClean="0"/>
            </a:br>
            <a:r>
              <a:rPr lang="fi-FI" b="1" dirty="0" smtClean="0"/>
              <a:t>===========================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71546"/>
            <a:ext cx="7704856" cy="55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Multi- Sectoral Technical Committee </a:t>
            </a:r>
            <a:br>
              <a:rPr lang="en-US" b="1" dirty="0" smtClean="0"/>
            </a:br>
            <a:r>
              <a:rPr lang="en-US" b="1" dirty="0" smtClean="0"/>
              <a:t>==============================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11560" y="1928802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MTENR will use the Technical Committee  (TC) composed of experts from different sectors with linkage to information provided by ILUA.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Technical Committee is </a:t>
            </a:r>
            <a:r>
              <a:rPr lang="en-US" sz="2000" dirty="0"/>
              <a:t>divided into three thematic </a:t>
            </a:r>
            <a:r>
              <a:rPr lang="en-US" sz="2000" dirty="0" smtClean="0"/>
              <a:t>areas(working groups): </a:t>
            </a:r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Dissemination </a:t>
            </a:r>
            <a:r>
              <a:rPr lang="en-US" sz="2000" dirty="0"/>
              <a:t>of information, </a:t>
            </a:r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Forest </a:t>
            </a:r>
            <a:r>
              <a:rPr lang="en-US" sz="2000" dirty="0"/>
              <a:t>and </a:t>
            </a:r>
            <a:r>
              <a:rPr lang="en-US" sz="2000" dirty="0" smtClean="0"/>
              <a:t>carbon </a:t>
            </a:r>
            <a:r>
              <a:rPr lang="en-US" sz="2000" dirty="0"/>
              <a:t>assessment, and </a:t>
            </a:r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Remote sensing </a:t>
            </a:r>
            <a:r>
              <a:rPr lang="en-US" sz="2000" dirty="0"/>
              <a:t>and mapping. </a:t>
            </a:r>
            <a:endParaRPr lang="en-US" sz="2000" dirty="0" smtClean="0"/>
          </a:p>
          <a:p>
            <a:pPr marL="342900" indent="-342900">
              <a:buAutoNum type="arabicParenR"/>
            </a:pP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responsibility of TC will be to oversee and provide necessary </a:t>
            </a:r>
            <a:r>
              <a:rPr lang="en-US" sz="2000" dirty="0" smtClean="0"/>
              <a:t>requested technical </a:t>
            </a:r>
            <a:r>
              <a:rPr lang="en-US" sz="2000" dirty="0"/>
              <a:t>input in the implementation of the project </a:t>
            </a:r>
            <a:r>
              <a:rPr lang="en-US" sz="2000" dirty="0" smtClean="0"/>
              <a:t>activities.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TC is </a:t>
            </a:r>
            <a:r>
              <a:rPr lang="en-US" sz="2000" dirty="0"/>
              <a:t>be composed of representatives from </a:t>
            </a:r>
            <a:r>
              <a:rPr lang="en-US" sz="2000" dirty="0" smtClean="0"/>
              <a:t> all main stakeholder organizations.</a:t>
            </a:r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Budget </a:t>
            </a:r>
            <a:r>
              <a:rPr lang="en-GB" b="1" dirty="0"/>
              <a:t>for year one of ILUA </a:t>
            </a:r>
            <a:r>
              <a:rPr lang="en-GB" b="1" dirty="0" smtClean="0"/>
              <a:t>II</a:t>
            </a:r>
            <a:br>
              <a:rPr lang="en-GB" b="1" dirty="0" smtClean="0"/>
            </a:br>
            <a:r>
              <a:rPr lang="en-GB" b="1" dirty="0" smtClean="0"/>
              <a:t>===============================</a:t>
            </a:r>
            <a:endParaRPr lang="fi-FI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56880"/>
          <a:stretch>
            <a:fillRect/>
          </a:stretch>
        </p:blipFill>
        <p:spPr bwMode="auto">
          <a:xfrm>
            <a:off x="1403648" y="1700808"/>
            <a:ext cx="5434955" cy="47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345</Words>
  <Application>Microsoft Office PowerPoint</Application>
  <PresentationFormat>On-screen Show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</vt:lpstr>
      <vt:lpstr>Outline of 2011 ILUA II work plan presentation ===============================</vt:lpstr>
      <vt:lpstr>Brief Background of ILUA I ===============================</vt:lpstr>
      <vt:lpstr>Brief background cont../ ==============================</vt:lpstr>
      <vt:lpstr>Expected Outcome of ILUA II ==============================</vt:lpstr>
      <vt:lpstr> Outputs of ILUA II ==============================</vt:lpstr>
      <vt:lpstr>Project  Coordination ===========================</vt:lpstr>
      <vt:lpstr>Multi- Sectoral Technical Committee  ==============================</vt:lpstr>
      <vt:lpstr>Budget for year one of ILUA II ===============================</vt:lpstr>
      <vt:lpstr> 2011 work plan activities ===============================</vt:lpstr>
      <vt:lpstr>Activities - mobilization ==============================</vt:lpstr>
      <vt:lpstr>Activities - Output 1 =============================</vt:lpstr>
      <vt:lpstr>Activities -Output 2 ===========================</vt:lpstr>
      <vt:lpstr>Complimentarity of ILUA II  and UN-REDD ===============================</vt:lpstr>
      <vt:lpstr>Complimentarity  of ILUA II  UN-REDD - Output 1 ==============================</vt:lpstr>
      <vt:lpstr> Linkages between ILUA II  and UN-REDD, Output 2 ==============================</vt:lpstr>
      <vt:lpstr>Slide 17</vt:lpstr>
    </vt:vector>
  </TitlesOfParts>
  <Company>ForestCalc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Lauri</dc:creator>
  <cp:lastModifiedBy>ilua ii 2</cp:lastModifiedBy>
  <cp:revision>100</cp:revision>
  <dcterms:created xsi:type="dcterms:W3CDTF">2011-02-22T07:39:35Z</dcterms:created>
  <dcterms:modified xsi:type="dcterms:W3CDTF">2011-06-29T09:50:58Z</dcterms:modified>
</cp:coreProperties>
</file>