
<file path=[Content_Types].xml><?xml version="1.0" encoding="utf-8"?>
<Types xmlns="http://schemas.openxmlformats.org/package/2006/content-types">
  <Override PartName="/ppt/theme/themeOverride2.xml" ContentType="application/vnd.openxmlformats-officedocument.themeOverride+xml"/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theme/themeOverride1.xml" ContentType="application/vnd.openxmlformats-officedocument.themeOverr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21"/>
  </p:notesMasterIdLst>
  <p:sldIdLst>
    <p:sldId id="256" r:id="rId2"/>
    <p:sldId id="262" r:id="rId3"/>
    <p:sldId id="263" r:id="rId4"/>
    <p:sldId id="261" r:id="rId5"/>
    <p:sldId id="265" r:id="rId6"/>
    <p:sldId id="257" r:id="rId7"/>
    <p:sldId id="258" r:id="rId8"/>
    <p:sldId id="259" r:id="rId9"/>
    <p:sldId id="260" r:id="rId10"/>
    <p:sldId id="267" r:id="rId11"/>
    <p:sldId id="264" r:id="rId12"/>
    <p:sldId id="269" r:id="rId13"/>
    <p:sldId id="268" r:id="rId14"/>
    <p:sldId id="270" r:id="rId15"/>
    <p:sldId id="271" r:id="rId16"/>
    <p:sldId id="272" r:id="rId17"/>
    <p:sldId id="273" r:id="rId18"/>
    <p:sldId id="274" r:id="rId19"/>
    <p:sldId id="26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5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316C068-FDB6-404F-BE72-70AAD0FC0440}" type="datetimeFigureOut">
              <a:rPr lang="en-US"/>
              <a:pPr>
                <a:defRPr/>
              </a:pPr>
              <a:t>2/4/10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C4FDB93-DA20-45EB-87A9-86D58F0C14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CFE7AC-4499-48F5-9822-3E9A1718BADF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9A5B8-5339-4F7F-A0FE-EBE8CB911DCA}" type="datetimeFigureOut">
              <a:rPr lang="en-US"/>
              <a:pPr>
                <a:defRPr/>
              </a:pPr>
              <a:t>2/4/10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E6531-EAED-4907-873D-080FFB8973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BB65A-5465-4775-BDFA-8E072021B45B}" type="datetimeFigureOut">
              <a:rPr lang="en-US"/>
              <a:pPr>
                <a:defRPr/>
              </a:pPr>
              <a:t>2/4/10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B4BA8-1F3A-49F4-940A-6CAB7E64AA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CF303-8614-40D3-9975-989123DE65A7}" type="datetimeFigureOut">
              <a:rPr lang="en-US"/>
              <a:pPr>
                <a:defRPr/>
              </a:pPr>
              <a:t>2/4/10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EFA59-ABD6-4E2A-AE47-455B869B17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41B31-BB91-4185-AE75-E5A25C264117}" type="datetimeFigureOut">
              <a:rPr lang="en-US"/>
              <a:pPr>
                <a:defRPr/>
              </a:pPr>
              <a:t>2/4/10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A1935-F551-429A-8A1E-9161040F5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14988-52D1-4CB5-AA89-44951466627B}" type="datetimeFigureOut">
              <a:rPr lang="en-US"/>
              <a:pPr>
                <a:defRPr/>
              </a:pPr>
              <a:t>2/4/10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67117-E85C-48E1-8405-24F69EECA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A7256-3E02-485D-9DE7-179FC88CC8A7}" type="datetimeFigureOut">
              <a:rPr lang="en-US"/>
              <a:pPr>
                <a:defRPr/>
              </a:pPr>
              <a:t>2/4/10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2BEC9-FECA-45C6-9C1C-174C60EAF1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1126-FB39-41DE-B71B-9362218068F0}" type="datetimeFigureOut">
              <a:rPr lang="en-US"/>
              <a:pPr>
                <a:defRPr/>
              </a:pPr>
              <a:t>2/4/10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694B7-846B-4F3E-ACE2-33B739DFCD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94162-C729-4A1B-B889-A165042243F3}" type="datetimeFigureOut">
              <a:rPr lang="en-US"/>
              <a:pPr>
                <a:defRPr/>
              </a:pPr>
              <a:t>2/4/10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3B1AC-7A3E-4FDB-B0D0-F94A77A092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F8018-5583-4E32-8894-C820DEA31798}" type="datetimeFigureOut">
              <a:rPr lang="en-US"/>
              <a:pPr>
                <a:defRPr/>
              </a:pPr>
              <a:t>2/4/10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9312A-B619-467B-BBC0-369A09906B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1EA77-F325-4439-9E56-A012036F216E}" type="datetimeFigureOut">
              <a:rPr lang="en-US"/>
              <a:pPr>
                <a:defRPr/>
              </a:pPr>
              <a:t>2/4/10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5D0C7-37DB-4606-AEE2-B537F301F7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DAF45-ED31-412F-93DE-4C93951AD7D2}" type="datetimeFigureOut">
              <a:rPr lang="en-US"/>
              <a:pPr>
                <a:defRPr/>
              </a:pPr>
              <a:t>2/4/10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259FE-7F02-4FB3-A0E5-B5D8D48FE8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6A63398-CBAA-412F-BFE8-31EA28B9642A}" type="datetimeFigureOut">
              <a:rPr lang="en-US"/>
              <a:pPr>
                <a:defRPr/>
              </a:pPr>
              <a:t>2/4/10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88251B2-457E-4D82-A2E0-C4E9D6DEA1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ＭＳ Ｐゴシック" pitchFamily="-123" charset="-128"/>
          <a:cs typeface="ＭＳ Ｐゴシック" pitchFamily="-123" charset="-128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-123" charset="2"/>
        <a:buChar char=""/>
        <a:defRPr sz="2600" kern="1200">
          <a:solidFill>
            <a:schemeClr val="tx1"/>
          </a:solidFill>
          <a:latin typeface="+mn-lt"/>
          <a:ea typeface="ＭＳ Ｐゴシック" pitchFamily="-123" charset="-128"/>
          <a:cs typeface="ＭＳ Ｐゴシック" pitchFamily="-123" charset="-128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-123" charset="2"/>
        <a:buChar char=""/>
        <a:defRPr sz="24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-123" charset="2"/>
        <a:buChar char=""/>
        <a:defRPr sz="21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-123" charset="2"/>
        <a:buChar char=""/>
        <a:defRPr sz="20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-123" charset="2"/>
        <a:buChar char=""/>
        <a:defRPr sz="20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8382000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Recourse Mechanism and Options for UN-REDD</a:t>
            </a: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854950" cy="1552575"/>
          </a:xfrm>
        </p:spPr>
        <p:txBody>
          <a:bodyPr/>
          <a:lstStyle/>
          <a:p>
            <a:pPr marR="0"/>
            <a:r>
              <a:rPr lang="en-US" smtClean="0"/>
              <a:t>February 4, 2010</a:t>
            </a:r>
          </a:p>
          <a:p>
            <a:pPr marR="0"/>
            <a:r>
              <a:rPr lang="en-US" smtClean="0"/>
              <a:t>Kristen Hite, CIEL</a:t>
            </a:r>
          </a:p>
          <a:p>
            <a:pPr marR="0"/>
            <a:endParaRPr lang="en-US" smtClean="0"/>
          </a:p>
        </p:txBody>
      </p:sp>
      <p:pic>
        <p:nvPicPr>
          <p:cNvPr id="14339" name="Picture 2" descr="http://www.ciel.org/Pictures/ciel%20blue%20hea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5257800"/>
            <a:ext cx="66675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Customizing an accountability mechanism for UN-REDD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229600" cy="4160838"/>
          </a:xfrm>
        </p:spPr>
        <p:txBody>
          <a:bodyPr/>
          <a:lstStyle/>
          <a:p>
            <a:r>
              <a:rPr lang="en-US" smtClean="0"/>
              <a:t>Issue findings of fact relating to alleged violations of obligations. </a:t>
            </a:r>
          </a:p>
          <a:p>
            <a:r>
              <a:rPr lang="en-US" smtClean="0"/>
              <a:t>Offer mediation services</a:t>
            </a:r>
          </a:p>
          <a:p>
            <a:r>
              <a:rPr lang="en-US" smtClean="0"/>
              <a:t>Offer formal adjudication services</a:t>
            </a:r>
          </a:p>
          <a:p>
            <a:r>
              <a:rPr lang="en-US" smtClean="0"/>
              <a:t>Offer appellate services for project-based or national level adjudication</a:t>
            </a:r>
          </a:p>
          <a:p>
            <a:r>
              <a:rPr lang="en-US" smtClean="0"/>
              <a:t>Incorporate compliance indicators into MRV.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remedies available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dirty="0" smtClean="0">
                <a:ea typeface="+mn-ea"/>
                <a:cs typeface="+mn-cs"/>
              </a:rPr>
              <a:t>Issue findings of fact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dirty="0" smtClean="0">
                <a:ea typeface="+mn-ea"/>
                <a:cs typeface="+mn-cs"/>
              </a:rPr>
              <a:t>Provide compensation for harm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dirty="0" smtClean="0">
                <a:ea typeface="+mn-ea"/>
                <a:cs typeface="+mn-cs"/>
              </a:rPr>
              <a:t>Offer remediation activities to restore to earlier condition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dirty="0" smtClean="0">
                <a:ea typeface="+mn-ea"/>
                <a:cs typeface="+mn-cs"/>
              </a:rPr>
              <a:t>Injunction to suspend or halt activity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dirty="0" smtClean="0">
                <a:ea typeface="+mn-ea"/>
                <a:cs typeface="+mn-cs"/>
              </a:rPr>
              <a:t>Sanction: punish activity to communicate unacceptability of action.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dirty="0" smtClean="0">
                <a:ea typeface="+mn-ea"/>
                <a:cs typeface="+mn-cs"/>
              </a:rPr>
              <a:t>Precautionary measures to avoid future impacts or harm.</a:t>
            </a:r>
            <a:endParaRPr lang="en-US" sz="3600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066800"/>
            <a:ext cx="7772400" cy="136245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R</a:t>
            </a:r>
            <a:r>
              <a:rPr smtClean="0"/>
              <a:t>e</a:t>
            </a:r>
            <a:r>
              <a:rPr smtClean="0"/>
              <a:t>commendations 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2857500"/>
          </a:xfrm>
        </p:spPr>
        <p:txBody>
          <a:bodyPr>
            <a:normAutofit fontScale="92500" lnSpcReduction="10000"/>
          </a:bodyPr>
          <a:lstStyle/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Incorporate State obligations into the NP document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Elaborate procedures for a new UN-REDD mechanism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Ensure that information and obligations related to the mechanism(s) are shared with potentially impacted communities.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Consider complaints at the project level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Develop effective remedies for violations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Include compliance indicators in MRV process</a:t>
            </a:r>
          </a:p>
          <a:p>
            <a:pPr marL="457200" indent="-457200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Incorporate lessons learned</a:t>
            </a: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3525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Incorporate State obligations into the National Programme document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/>
          <a:lstStyle/>
          <a:p>
            <a:r>
              <a:rPr lang="en-US" smtClean="0"/>
              <a:t>The Policy Board could approve operational guidance that includes a requirement to list the relevant treaties and other national obligations applicable to activities taken pursuant to actions proposed in the NP.   </a:t>
            </a:r>
          </a:p>
          <a:p>
            <a:pPr>
              <a:spcBef>
                <a:spcPts val="1800"/>
              </a:spcBef>
            </a:pPr>
            <a:r>
              <a:rPr lang="en-US" smtClean="0"/>
              <a:t>Develop list of obligations prior to national validation meeting in order to build understanding of obligations and enable transparent disclosure of information.</a:t>
            </a:r>
          </a:p>
          <a:p>
            <a:pPr>
              <a:spcBef>
                <a:spcPts val="1800"/>
              </a:spcBef>
            </a:pPr>
            <a:r>
              <a:rPr lang="en-US" smtClean="0"/>
              <a:t>NP document should describe obligations and recourse options at national and international levels.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Elaborate specific procedures for a new UN-REDD mechanism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Possible options for specific functions: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ea typeface="+mn-ea"/>
                <a:cs typeface="+mn-cs"/>
              </a:rPr>
              <a:t>Issue findings of fact relating to alleged violations of obligations.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ea typeface="+mn-ea"/>
                <a:cs typeface="+mn-cs"/>
              </a:rPr>
              <a:t>Offer mediation services.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ea typeface="+mn-ea"/>
                <a:cs typeface="+mn-cs"/>
              </a:rPr>
              <a:t>Refer some complaints to subject matter experts.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ea typeface="+mn-ea"/>
                <a:cs typeface="+mn-cs"/>
              </a:rPr>
              <a:t>Secretariat could consider complaints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ea typeface="+mn-ea"/>
                <a:cs typeface="+mn-cs"/>
              </a:rPr>
              <a:t>One of the UN Agencies could host an independent office.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ea typeface="+mn-ea"/>
                <a:cs typeface="+mn-cs"/>
              </a:rPr>
              <a:t>Refer complaints and propose actions to the Policy Board</a:t>
            </a: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Project developers should consider complaints at the project level.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r>
              <a:rPr lang="en-US" smtClean="0"/>
              <a:t>As a supplement to national and international dispute resolution procedures, the Policy Board could require UN-REDD activities undertaken at the community level to include a project-level mechanism to address project-level complaints.  </a:t>
            </a:r>
          </a:p>
          <a:p>
            <a:r>
              <a:rPr lang="en-US" smtClean="0"/>
              <a:t>Some complaints will not be able to be effectively resolved at the project level due to differences in power, culture, access to information, and understanding of obligations.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ea typeface="+mj-ea"/>
                <a:cs typeface="+mj-cs"/>
              </a:rPr>
              <a:t>Develop effective remedies for violations</a:t>
            </a:r>
            <a:r>
              <a:rPr lang="en-US" dirty="0" smtClean="0">
                <a:ea typeface="+mj-ea"/>
                <a:cs typeface="+mj-cs"/>
              </a:rPr>
              <a:t> 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Agree on rules at outset, do not wait until conflict arises.</a:t>
            </a:r>
          </a:p>
          <a:p>
            <a:r>
              <a:rPr lang="en-US" smtClean="0"/>
              <a:t>Options include declaration (issue findings of violation), injunction (halt violation), compensation (pay for harm caused by violation), sanction (punish violation), and/or restitution (restore to pre-harm state). </a:t>
            </a:r>
          </a:p>
          <a:p>
            <a:r>
              <a:rPr lang="en-US" smtClean="0"/>
              <a:t>NP document should recognize that programme activities and/or support can be suspended when violations are sufficiently serious.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81050"/>
          </a:xfrm>
        </p:spPr>
        <p:txBody>
          <a:bodyPr/>
          <a:lstStyle/>
          <a:p>
            <a:r>
              <a:rPr lang="en-US" sz="3200" smtClean="0"/>
              <a:t>Include compliance indicators in MRV process</a:t>
            </a:r>
            <a:endParaRPr lang="en-US" sz="4000" smtClean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Develop indicators related to specific obligations </a:t>
            </a:r>
          </a:p>
          <a:p>
            <a:r>
              <a:rPr lang="en-US" smtClean="0"/>
              <a:t>Monitoring, reporting, and verifying compliance with obligations can help resolve disputes.  </a:t>
            </a:r>
          </a:p>
          <a:p>
            <a:r>
              <a:rPr lang="en-US" smtClean="0"/>
              <a:t>MRV requirements can help address due diligence obligations.  </a:t>
            </a:r>
          </a:p>
          <a:p>
            <a:r>
              <a:rPr lang="en-US" smtClean="0"/>
              <a:t>In theory, it may even be possible to incorporate some of the reporting functions of human rights mandate holders.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Incorporate lessons learned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848600" cy="4114800"/>
          </a:xfrm>
        </p:spPr>
        <p:txBody>
          <a:bodyPr/>
          <a:lstStyle/>
          <a:p>
            <a:r>
              <a:rPr lang="en-US" smtClean="0"/>
              <a:t>Any national or international grievance mechanism or expert reviewing claims could have an annual reporting requirement to the policy board. </a:t>
            </a:r>
          </a:p>
          <a:p>
            <a:pPr>
              <a:spcBef>
                <a:spcPts val="1800"/>
              </a:spcBef>
            </a:pPr>
            <a:r>
              <a:rPr lang="en-US" smtClean="0"/>
              <a:t>Annual report could include complaints received, decisions taken, lessons learned, and recommendations for future action.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Resources: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ea typeface="+mn-ea"/>
                <a:cs typeface="+mn-cs"/>
              </a:rPr>
              <a:t>Database of grievance mechanisms: http://www.baseswiki.org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ea typeface="+mn-ea"/>
                <a:cs typeface="+mn-cs"/>
              </a:rPr>
              <a:t>World Bank Inspection Panel: http://www.worldbank.org/inspectionpanel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ea typeface="+mn-ea"/>
                <a:cs typeface="+mn-cs"/>
              </a:rPr>
              <a:t>UN Human Rights Bodies: http://www.ohchr.org/EN/HRBodies/Pages/HumanRightsBodies.aspx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ea typeface="+mn-ea"/>
                <a:cs typeface="+mn-cs"/>
              </a:rPr>
              <a:t>CIEL website: http://www.ciel.org/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Questions? Email khite@ciel.org</a:t>
            </a: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recourse mechanism?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7543800" cy="42672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400"/>
              <a:t>A recourse mechanism considers and addresses adverse impacts resulting from case-specific activities.</a:t>
            </a:r>
          </a:p>
          <a:p>
            <a:pPr>
              <a:spcBef>
                <a:spcPts val="1800"/>
              </a:spcBef>
            </a:pPr>
            <a:r>
              <a:rPr lang="en-US" sz="2400"/>
              <a:t>Complaints may be based on specific harm and/or violations of specific obligations and procedures.</a:t>
            </a:r>
          </a:p>
          <a:p>
            <a:pPr>
              <a:spcBef>
                <a:spcPts val="1800"/>
              </a:spcBef>
            </a:pPr>
            <a:r>
              <a:rPr lang="en-US" sz="2400"/>
              <a:t>Complaints are processed and solutions are considered on a case-by-case basis.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Recourse Mechanism: Key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620000" cy="1905000"/>
          </a:xfrm>
        </p:spPr>
        <p:txBody>
          <a:bodyPr numCol="2">
            <a:normAutofit fontScale="4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6400" dirty="0" smtClean="0">
                <a:ea typeface="+mn-ea"/>
                <a:cs typeface="+mn-cs"/>
              </a:rPr>
              <a:t>Accessibility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6400" dirty="0" smtClean="0">
                <a:ea typeface="+mn-ea"/>
                <a:cs typeface="+mn-cs"/>
              </a:rPr>
              <a:t>Independence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6400" dirty="0" smtClean="0">
                <a:ea typeface="+mn-ea"/>
                <a:cs typeface="+mn-cs"/>
              </a:rPr>
              <a:t>Credibility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6400" dirty="0" smtClean="0">
              <a:ea typeface="+mn-ea"/>
              <a:cs typeface="+mn-cs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6400" dirty="0" smtClean="0">
                <a:ea typeface="+mn-ea"/>
                <a:cs typeface="+mn-cs"/>
              </a:rPr>
              <a:t>Transparency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6400" dirty="0" smtClean="0">
                <a:ea typeface="+mn-ea"/>
                <a:cs typeface="+mn-cs"/>
              </a:rPr>
              <a:t>Efficiency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6400" dirty="0" smtClean="0">
                <a:ea typeface="+mn-ea"/>
                <a:cs typeface="+mn-cs"/>
              </a:rPr>
              <a:t>Effectiveness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533400" y="4038600"/>
            <a:ext cx="8001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pitchFamily="-123" charset="2"/>
              <a:buChar char="Ø"/>
            </a:pPr>
            <a:r>
              <a:rPr lang="en-US" sz="2800">
                <a:latin typeface="Constantia" pitchFamily="-123" charset="0"/>
              </a:rPr>
              <a:t> How do we ensure independence and also retain authority for effective implementation?</a:t>
            </a:r>
          </a:p>
          <a:p>
            <a:pPr>
              <a:buFont typeface="Wingdings" pitchFamily="-123" charset="2"/>
              <a:buChar char="Ø"/>
            </a:pPr>
            <a:r>
              <a:rPr lang="en-US" sz="2800">
                <a:latin typeface="Constantia" pitchFamily="-123" charset="0"/>
              </a:rPr>
              <a:t> How do we respect sovereignty and also avoid gaps in implementation of obligations?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Possible Mechanism Functions</a:t>
            </a:r>
            <a:endParaRPr lang="en-US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b="1" smtClean="0"/>
              <a:t>Reporting</a:t>
            </a:r>
            <a:r>
              <a:rPr lang="en-US" smtClean="0"/>
              <a:t>: UN Special Rapporteurs</a:t>
            </a:r>
          </a:p>
          <a:p>
            <a:pPr>
              <a:spcBef>
                <a:spcPts val="1200"/>
              </a:spcBef>
            </a:pPr>
            <a:r>
              <a:rPr lang="en-US" b="1" smtClean="0"/>
              <a:t>Fact-finding</a:t>
            </a:r>
            <a:r>
              <a:rPr lang="en-US" smtClean="0"/>
              <a:t>: World Bank Inspection Panel</a:t>
            </a:r>
          </a:p>
          <a:p>
            <a:pPr>
              <a:spcBef>
                <a:spcPts val="1200"/>
              </a:spcBef>
            </a:pPr>
            <a:r>
              <a:rPr lang="en-US" b="1" smtClean="0"/>
              <a:t>Arbitration</a:t>
            </a:r>
            <a:r>
              <a:rPr lang="en-US" smtClean="0"/>
              <a:t>: NAFTA Chapter 11‐‐ICSID/UNCITRAL</a:t>
            </a:r>
          </a:p>
          <a:p>
            <a:pPr>
              <a:spcBef>
                <a:spcPts val="1200"/>
              </a:spcBef>
            </a:pPr>
            <a:r>
              <a:rPr lang="en-US" b="1" smtClean="0"/>
              <a:t>Litigation</a:t>
            </a:r>
            <a:r>
              <a:rPr lang="en-US" smtClean="0"/>
              <a:t>: Inter‐American Court of Human Rights</a:t>
            </a:r>
          </a:p>
          <a:p>
            <a:pPr>
              <a:spcBef>
                <a:spcPts val="1200"/>
              </a:spcBef>
            </a:pPr>
            <a:r>
              <a:rPr lang="en-US" b="1" smtClean="0"/>
              <a:t>Mediation</a:t>
            </a:r>
            <a:r>
              <a:rPr lang="en-US" smtClean="0"/>
              <a:t>: IFC Compliance Advisory Ombudsman</a:t>
            </a:r>
          </a:p>
          <a:p>
            <a:pPr>
              <a:spcBef>
                <a:spcPts val="1200"/>
              </a:spcBef>
            </a:pPr>
            <a:r>
              <a:rPr lang="en-US" b="1" smtClean="0"/>
              <a:t>Donor Accountability</a:t>
            </a:r>
            <a:r>
              <a:rPr lang="en-US" smtClean="0"/>
              <a:t>: National Human Rights Institutions for OECD countries.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Mechanism Design Considerations</a:t>
            </a:r>
            <a:endParaRPr/>
          </a:p>
        </p:txBody>
      </p:sp>
      <p:sp>
        <p:nvSpPr>
          <p:cNvPr id="18434" name="Content Placeholder 2"/>
          <p:cNvSpPr>
            <a:spLocks noGrp="1"/>
          </p:cNvSpPr>
          <p:nvPr>
            <p:ph type="body" idx="1"/>
          </p:nvPr>
        </p:nvSpPr>
        <p:spPr>
          <a:xfrm>
            <a:off x="533400" y="3048000"/>
            <a:ext cx="7772400" cy="19431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b="1" smtClean="0"/>
              <a:t>Scope</a:t>
            </a:r>
            <a:r>
              <a:rPr lang="en-US" smtClean="0"/>
              <a:t>: activities, obligations, complainants</a:t>
            </a:r>
          </a:p>
          <a:p>
            <a:pPr>
              <a:spcBef>
                <a:spcPts val="1800"/>
              </a:spcBef>
            </a:pPr>
            <a:r>
              <a:rPr lang="en-US" b="1" smtClean="0"/>
              <a:t>Action: </a:t>
            </a:r>
            <a:r>
              <a:rPr lang="en-US" smtClean="0"/>
              <a:t>evaluator, remedies, implementation</a:t>
            </a:r>
          </a:p>
          <a:p>
            <a:pPr>
              <a:spcBef>
                <a:spcPts val="1800"/>
              </a:spcBef>
            </a:pPr>
            <a:r>
              <a:rPr lang="en-US" b="1" smtClean="0"/>
              <a:t>Process: </a:t>
            </a:r>
            <a:r>
              <a:rPr lang="en-US" smtClean="0"/>
              <a:t>submissions, appeals, accessibility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85850"/>
          </a:xfrm>
        </p:spPr>
        <p:txBody>
          <a:bodyPr/>
          <a:lstStyle/>
          <a:p>
            <a:pPr algn="ctr"/>
            <a:r>
              <a:rPr lang="en-US" sz="3600" smtClean="0"/>
              <a:t>SCOPE: What obligations apply?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Consider </a:t>
            </a:r>
            <a:r>
              <a:rPr lang="en-US" b="1" smtClean="0"/>
              <a:t>rights, standards, rules, policies, and procedures </a:t>
            </a:r>
            <a:r>
              <a:rPr lang="en-US" smtClean="0"/>
              <a:t>related to international obligations.</a:t>
            </a:r>
          </a:p>
          <a:p>
            <a:r>
              <a:rPr lang="en-US" smtClean="0"/>
              <a:t>UN-REDD adopts a </a:t>
            </a:r>
            <a:r>
              <a:rPr lang="en-US" b="1" smtClean="0"/>
              <a:t>rights-based approach</a:t>
            </a:r>
            <a:r>
              <a:rPr lang="en-US" smtClean="0"/>
              <a:t> to its activities.</a:t>
            </a:r>
          </a:p>
          <a:p>
            <a:r>
              <a:rPr lang="en-US" b="1" smtClean="0"/>
              <a:t>International obligations apply </a:t>
            </a:r>
            <a:r>
              <a:rPr lang="en-US" smtClean="0"/>
              <a:t>at different levels:</a:t>
            </a:r>
          </a:p>
          <a:p>
            <a:pPr lvl="1"/>
            <a:r>
              <a:rPr lang="en-US" smtClean="0"/>
              <a:t>International: human rights and other obligations</a:t>
            </a:r>
          </a:p>
          <a:p>
            <a:pPr lvl="1"/>
            <a:r>
              <a:rPr lang="en-US" smtClean="0"/>
              <a:t>National: human rights, UN-REDD guidance</a:t>
            </a:r>
          </a:p>
          <a:p>
            <a:pPr lvl="1"/>
            <a:r>
              <a:rPr lang="en-US" smtClean="0"/>
              <a:t>Sub-national: States and private actors still have international obligations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Who can evaluate claims and ensure accountability?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67200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1800"/>
              </a:spcBef>
              <a:spcAft>
                <a:spcPts val="12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Three options for UN-REDD: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AutoNum type="arabicParenBoth"/>
              <a:defRPr/>
            </a:pPr>
            <a:r>
              <a:rPr lang="en-US" dirty="0" smtClean="0">
                <a:ea typeface="+mn-ea"/>
                <a:cs typeface="+mn-cs"/>
              </a:rPr>
              <a:t>Specify the obligations of UN-REDD actors to resolve complaints, 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AutoNum type="arabicParenBoth"/>
              <a:defRPr/>
            </a:pPr>
            <a:r>
              <a:rPr lang="en-US" dirty="0" smtClean="0">
                <a:ea typeface="+mn-ea"/>
                <a:cs typeface="+mn-cs"/>
              </a:rPr>
              <a:t>Refer complainants existing entities competent in the subject matter, and/or </a:t>
            </a: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AutoNum type="arabicParenBoth"/>
              <a:defRPr/>
            </a:pPr>
            <a:r>
              <a:rPr lang="en-US" dirty="0" smtClean="0">
                <a:ea typeface="+mn-ea"/>
                <a:cs typeface="+mn-cs"/>
              </a:rPr>
              <a:t>Hear the complaints directly</a:t>
            </a:r>
          </a:p>
          <a:p>
            <a:pPr marL="514350" indent="-51435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1800" dirty="0" smtClean="0">
              <a:ea typeface="+mn-ea"/>
              <a:cs typeface="+mn-cs"/>
            </a:endParaRPr>
          </a:p>
          <a:p>
            <a:pPr marL="514350" indent="-51435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800" dirty="0" smtClean="0">
                <a:ea typeface="+mn-ea"/>
                <a:cs typeface="+mn-cs"/>
              </a:rPr>
              <a:t>NOTE: options are not mutually exclusive</a:t>
            </a:r>
            <a:endParaRPr lang="en-US" sz="1800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Specify Obligations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-123" charset="2"/>
              <a:buNone/>
            </a:pPr>
            <a:r>
              <a:rPr lang="en-US" b="1" smtClean="0"/>
              <a:t>Principle: resolve disputes at most direct level possible. </a:t>
            </a:r>
          </a:p>
          <a:p>
            <a:pPr>
              <a:buFont typeface="Wingdings 2" pitchFamily="-123" charset="2"/>
              <a:buNone/>
            </a:pPr>
            <a:r>
              <a:rPr lang="en-US" smtClean="0"/>
              <a:t>National programme designs should consider how to ensure accountability for obligations:</a:t>
            </a:r>
          </a:p>
          <a:p>
            <a:r>
              <a:rPr lang="en-US" smtClean="0"/>
              <a:t>NPs should consider process to ensure obligations and access to justice at the sub-national and national level.</a:t>
            </a:r>
          </a:p>
          <a:p>
            <a:r>
              <a:rPr lang="en-US" smtClean="0"/>
              <a:t>National programmes should recognize process at the international level to consider complaints not effectively resolved at the national level.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09650"/>
          </a:xfrm>
        </p:spPr>
        <p:txBody>
          <a:bodyPr/>
          <a:lstStyle/>
          <a:p>
            <a:r>
              <a:rPr lang="en-US" smtClean="0"/>
              <a:t>Referring complaints: options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UN Human Rights System</a:t>
            </a:r>
          </a:p>
          <a:p>
            <a:pPr>
              <a:spcBef>
                <a:spcPts val="1200"/>
              </a:spcBef>
            </a:pPr>
            <a:r>
              <a:rPr lang="en-US" smtClean="0"/>
              <a:t>Utilize UN agency accountability mechanisms</a:t>
            </a:r>
          </a:p>
          <a:p>
            <a:pPr lvl="1"/>
            <a:r>
              <a:rPr lang="en-US" smtClean="0"/>
              <a:t>MDTF Office</a:t>
            </a:r>
          </a:p>
          <a:p>
            <a:pPr lvl="1"/>
            <a:r>
              <a:rPr lang="en-US" smtClean="0"/>
              <a:t>UNDP Evaluation Office</a:t>
            </a:r>
          </a:p>
          <a:p>
            <a:pPr>
              <a:spcBef>
                <a:spcPts val="1200"/>
              </a:spcBef>
            </a:pPr>
            <a:r>
              <a:rPr lang="en-US" smtClean="0"/>
              <a:t>Utilize partner accountability mechanisms</a:t>
            </a:r>
          </a:p>
          <a:p>
            <a:pPr lvl="1"/>
            <a:r>
              <a:rPr lang="en-US" smtClean="0"/>
              <a:t>World Bank Inspection Panel</a:t>
            </a:r>
          </a:p>
          <a:p>
            <a:pPr>
              <a:spcBef>
                <a:spcPts val="1200"/>
              </a:spcBef>
            </a:pPr>
            <a:r>
              <a:rPr lang="en-US" smtClean="0"/>
              <a:t>Utilize donor accountability mechanism</a:t>
            </a:r>
          </a:p>
          <a:p>
            <a:pPr lvl="1"/>
            <a:r>
              <a:rPr lang="en-US" smtClean="0"/>
              <a:t>OECD National Contact Points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669</TotalTime>
  <Words>816</Words>
  <Application>Microsoft Office PowerPoint</Application>
  <PresentationFormat>On-screen Show (4:3)</PresentationFormat>
  <Paragraphs>102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Constantia</vt:lpstr>
      <vt:lpstr>ＭＳ Ｐゴシック</vt:lpstr>
      <vt:lpstr>Arial</vt:lpstr>
      <vt:lpstr>Calibri</vt:lpstr>
      <vt:lpstr>Wingdings 2</vt:lpstr>
      <vt:lpstr>Wingdings</vt:lpstr>
      <vt:lpstr>Flow</vt:lpstr>
      <vt:lpstr>PowerPoint Presentation</vt:lpstr>
      <vt:lpstr>What is a recourse mechanism?</vt:lpstr>
      <vt:lpstr>Recourse Mechanism: Key Principles</vt:lpstr>
      <vt:lpstr>Possible Mechanism Functions</vt:lpstr>
      <vt:lpstr>PowerPoint Presentation</vt:lpstr>
      <vt:lpstr>SCOPE: What obligations apply?</vt:lpstr>
      <vt:lpstr>Who can evaluate claims and ensure accountability?</vt:lpstr>
      <vt:lpstr>Specify Obligations</vt:lpstr>
      <vt:lpstr>Referring complaints: options</vt:lpstr>
      <vt:lpstr>Customizing an accountability mechanism for UN-REDD</vt:lpstr>
      <vt:lpstr>Types of remedies available</vt:lpstr>
      <vt:lpstr>PowerPoint Presentation</vt:lpstr>
      <vt:lpstr>Incorporate State obligations into the National Programme document</vt:lpstr>
      <vt:lpstr>Elaborate specific procedures for a new UN-REDD mechanism</vt:lpstr>
      <vt:lpstr>Project developers should consider complaints at the project level. </vt:lpstr>
      <vt:lpstr>Develop effective remedies for violations </vt:lpstr>
      <vt:lpstr>Include compliance indicators in MRV process</vt:lpstr>
      <vt:lpstr>Incorporate lessons learned</vt:lpstr>
      <vt:lpstr>More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Compliant Mechanism and Recourse Options for UN-REDD</dc:title>
  <dc:creator>Krsiten Hite</dc:creator>
  <cp:lastModifiedBy>NK</cp:lastModifiedBy>
  <cp:revision>70</cp:revision>
  <dcterms:created xsi:type="dcterms:W3CDTF">2010-02-02T16:49:42Z</dcterms:created>
  <dcterms:modified xsi:type="dcterms:W3CDTF">2010-02-04T15:30:58Z</dcterms:modified>
</cp:coreProperties>
</file>