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85" r:id="rId3"/>
    <p:sldId id="283" r:id="rId4"/>
    <p:sldId id="284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B7947E-7686-4F7D-A6CF-DA7E99FEE085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EC154B-DAE3-46EA-98E5-99730B8C6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0A83A-D5FB-4F91-A61F-8A82D662DB75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7813-617E-4F7F-BF9B-463E3EEDC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ED07-A8F1-406B-B89F-F582474E1866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CD337-577B-444E-988A-243D0961E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1B72D-DE3E-4C90-A96F-B20DB518259E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D0EE-982B-4E0E-818C-3482D5A93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652B-4E04-4041-AFD7-855133EFD9DB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24E35-92BA-417A-915D-DEB52D27B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7A1D-2556-4855-9DB3-6D9FE6300094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24A53-7F4D-4560-9F95-7B1BBE679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4F5BB-F641-461C-97BA-3A92A391C2C9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BC327-D095-40C4-AAAD-1A0AD7E00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004F-50AD-408C-9C71-0EE34F6096D8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F2AD1-A398-4F60-92EB-12971C851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42657-2D5C-492A-9D8C-0F4698FF5DA7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A552-CB83-42A1-9711-A94FB433B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A7DAB-A181-43AA-8BDD-5518E9AD97C2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448F-442A-4D20-9114-3984FD04B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008E6-6303-477B-AA15-2BF5C6DA87EF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E469-8CB9-476D-A8F1-2D4CB2B67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FACD0-8C12-4563-8E98-C92FCE8C3DEF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81709-6ECD-4158-8D15-AEFCB0F62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8213BF-5B2E-44E0-B1A4-4540F96F63EC}" type="datetimeFigureOut">
              <a:rPr lang="en-US"/>
              <a:pPr>
                <a:defRPr/>
              </a:pPr>
              <a:t>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2E0845-2CA8-43F6-ABB3-601EF461A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29000" y="1828801"/>
            <a:ext cx="25908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Governing </a:t>
            </a:r>
            <a:r>
              <a:rPr lang="en-US" dirty="0"/>
              <a:t>Body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6553200" y="1066800"/>
            <a:ext cx="2590800" cy="1828800"/>
          </a:xfrm>
          <a:prstGeom prst="wedgeRoundRectCallout">
            <a:avLst>
              <a:gd name="adj1" fmla="val -79169"/>
              <a:gd name="adj2" fmla="val 319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1125" indent="-1111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/>
              <a:t>Functions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Develop standards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Oversee implementation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MRV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Possible devolution?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85800" y="1219200"/>
            <a:ext cx="2286000" cy="3429000"/>
          </a:xfrm>
          <a:prstGeom prst="wedgeRoundRectCallout">
            <a:avLst>
              <a:gd name="adj1" fmla="val 70866"/>
              <a:gd name="adj2" fmla="val -296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1125" indent="-1111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/>
              <a:t>Functions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Responds to COP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Sets rules and determines what is counted as “official CC assistance”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Administers registry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Oversees funding commitments</a:t>
            </a:r>
          </a:p>
        </p:txBody>
      </p:sp>
      <p:sp>
        <p:nvSpPr>
          <p:cNvPr id="5" name="Oval 4"/>
          <p:cNvSpPr/>
          <p:nvPr/>
        </p:nvSpPr>
        <p:spPr>
          <a:xfrm>
            <a:off x="3962400" y="838200"/>
            <a:ext cx="1508125" cy="66477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COP</a:t>
            </a:r>
          </a:p>
        </p:txBody>
      </p:sp>
      <p:sp>
        <p:nvSpPr>
          <p:cNvPr id="6" name="Can 5"/>
          <p:cNvSpPr/>
          <p:nvPr/>
        </p:nvSpPr>
        <p:spPr>
          <a:xfrm>
            <a:off x="4038600" y="3581400"/>
            <a:ext cx="1371600" cy="1676400"/>
          </a:xfrm>
          <a:prstGeom prst="ca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Fund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33800" y="2971800"/>
            <a:ext cx="1981200" cy="4571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Management Support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324600" y="3352800"/>
            <a:ext cx="2590800" cy="1752600"/>
          </a:xfrm>
          <a:prstGeom prst="wedgeRoundRectCallout">
            <a:avLst>
              <a:gd name="adj1" fmla="val -73543"/>
              <a:gd name="adj2" fmla="val -580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1125" indent="-1111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/>
              <a:t>Functions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Support implementation</a:t>
            </a:r>
          </a:p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Oversee management of fund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81400" y="2362200"/>
            <a:ext cx="2292350" cy="42304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Committee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8600" y="2286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REDD+ Institutional </a:t>
            </a:r>
            <a:r>
              <a:rPr lang="en-US" sz="2400" b="1" dirty="0" err="1" smtClean="0"/>
              <a:t>Archtecture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10" grpId="1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29000" y="1828801"/>
            <a:ext cx="25908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Governing </a:t>
            </a:r>
            <a:r>
              <a:rPr lang="en-US" dirty="0"/>
              <a:t>Body</a:t>
            </a:r>
          </a:p>
        </p:txBody>
      </p:sp>
      <p:sp>
        <p:nvSpPr>
          <p:cNvPr id="5" name="Oval 4"/>
          <p:cNvSpPr/>
          <p:nvPr/>
        </p:nvSpPr>
        <p:spPr>
          <a:xfrm>
            <a:off x="3962400" y="838200"/>
            <a:ext cx="1508125" cy="66477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COP</a:t>
            </a:r>
          </a:p>
        </p:txBody>
      </p:sp>
      <p:sp>
        <p:nvSpPr>
          <p:cNvPr id="6" name="Can 5"/>
          <p:cNvSpPr/>
          <p:nvPr/>
        </p:nvSpPr>
        <p:spPr>
          <a:xfrm>
            <a:off x="4038600" y="3581400"/>
            <a:ext cx="1371600" cy="1676400"/>
          </a:xfrm>
          <a:prstGeom prst="ca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Fund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33800" y="2971800"/>
            <a:ext cx="1981200" cy="4571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Management Support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581400" y="2362200"/>
            <a:ext cx="2292350" cy="42304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Committee</a:t>
            </a:r>
          </a:p>
        </p:txBody>
      </p:sp>
      <p:sp>
        <p:nvSpPr>
          <p:cNvPr id="13" name="Oval 12"/>
          <p:cNvSpPr/>
          <p:nvPr/>
        </p:nvSpPr>
        <p:spPr>
          <a:xfrm>
            <a:off x="914400" y="838201"/>
            <a:ext cx="1752600" cy="685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Official CC Assistance</a:t>
            </a:r>
          </a:p>
        </p:txBody>
      </p:sp>
      <p:sp>
        <p:nvSpPr>
          <p:cNvPr id="21" name="Can 20"/>
          <p:cNvSpPr/>
          <p:nvPr/>
        </p:nvSpPr>
        <p:spPr>
          <a:xfrm>
            <a:off x="1066800" y="2819400"/>
            <a:ext cx="1447800" cy="2477814"/>
          </a:xfrm>
          <a:prstGeom prst="ca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Bilateral Initiatives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81400" y="55626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UN-REDD </a:t>
            </a:r>
            <a:r>
              <a:rPr lang="en-US" dirty="0" err="1"/>
              <a:t>Programme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895600" y="6248400"/>
            <a:ext cx="3657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Countries</a:t>
            </a:r>
          </a:p>
        </p:txBody>
      </p:sp>
      <p:cxnSp>
        <p:nvCxnSpPr>
          <p:cNvPr id="35" name="Straight Arrow Connector 34"/>
          <p:cNvCxnSpPr>
            <a:endCxn id="25" idx="0"/>
          </p:cNvCxnSpPr>
          <p:nvPr/>
        </p:nvCxnSpPr>
        <p:spPr>
          <a:xfrm rot="5400000">
            <a:off x="4572001" y="5410200"/>
            <a:ext cx="3048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0" idx="3"/>
            <a:endCxn id="25" idx="1"/>
          </p:cNvCxnSpPr>
          <p:nvPr/>
        </p:nvCxnSpPr>
        <p:spPr>
          <a:xfrm rot="16200000" flipH="1">
            <a:off x="2439194" y="4648994"/>
            <a:ext cx="493712" cy="17907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5" idx="2"/>
            <a:endCxn id="33" idx="0"/>
          </p:cNvCxnSpPr>
          <p:nvPr/>
        </p:nvCxnSpPr>
        <p:spPr>
          <a:xfrm rot="5400000">
            <a:off x="4610101" y="6134100"/>
            <a:ext cx="2286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2667000" y="76200"/>
            <a:ext cx="1371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Donors</a:t>
            </a:r>
          </a:p>
        </p:txBody>
      </p:sp>
      <p:cxnSp>
        <p:nvCxnSpPr>
          <p:cNvPr id="60" name="Straight Arrow Connector 59"/>
          <p:cNvCxnSpPr>
            <a:stCxn id="5" idx="4"/>
            <a:endCxn id="2" idx="0"/>
          </p:cNvCxnSpPr>
          <p:nvPr/>
        </p:nvCxnSpPr>
        <p:spPr>
          <a:xfrm rot="16200000" flipH="1">
            <a:off x="4557713" y="1662113"/>
            <a:ext cx="325437" cy="79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0" idx="2"/>
            <a:endCxn id="0" idx="0"/>
          </p:cNvCxnSpPr>
          <p:nvPr/>
        </p:nvCxnSpPr>
        <p:spPr>
          <a:xfrm rot="16200000" flipH="1">
            <a:off x="4649788" y="2284412"/>
            <a:ext cx="1524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0" idx="2"/>
            <a:endCxn id="0" idx="0"/>
          </p:cNvCxnSpPr>
          <p:nvPr/>
        </p:nvCxnSpPr>
        <p:spPr>
          <a:xfrm rot="5400000">
            <a:off x="4632325" y="2876550"/>
            <a:ext cx="187325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0" idx="2"/>
            <a:endCxn id="0" idx="0"/>
          </p:cNvCxnSpPr>
          <p:nvPr/>
        </p:nvCxnSpPr>
        <p:spPr>
          <a:xfrm rot="5400000">
            <a:off x="4477544" y="3675856"/>
            <a:ext cx="4953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hape 79"/>
          <p:cNvCxnSpPr>
            <a:stCxn id="54" idx="2"/>
            <a:endCxn id="0" idx="0"/>
          </p:cNvCxnSpPr>
          <p:nvPr/>
        </p:nvCxnSpPr>
        <p:spPr>
          <a:xfrm rot="10800000" flipV="1">
            <a:off x="1790700" y="495300"/>
            <a:ext cx="876300" cy="3429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3" idx="6"/>
            <a:endCxn id="5" idx="2"/>
          </p:cNvCxnSpPr>
          <p:nvPr/>
        </p:nvCxnSpPr>
        <p:spPr>
          <a:xfrm flipV="1">
            <a:off x="2667000" y="1169988"/>
            <a:ext cx="1295400" cy="11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3" idx="4"/>
            <a:endCxn id="21" idx="0"/>
          </p:cNvCxnSpPr>
          <p:nvPr/>
        </p:nvCxnSpPr>
        <p:spPr>
          <a:xfrm rot="5400000">
            <a:off x="963613" y="2352675"/>
            <a:ext cx="165576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1752600" y="1981200"/>
            <a:ext cx="1676400" cy="1588"/>
          </a:xfrm>
          <a:prstGeom prst="straightConnector1">
            <a:avLst/>
          </a:prstGeom>
          <a:ln w="38100"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3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29000" y="1828801"/>
            <a:ext cx="25908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Governing </a:t>
            </a:r>
            <a:r>
              <a:rPr lang="en-US" dirty="0"/>
              <a:t>Body</a:t>
            </a:r>
          </a:p>
        </p:txBody>
      </p:sp>
      <p:sp>
        <p:nvSpPr>
          <p:cNvPr id="5" name="Oval 4"/>
          <p:cNvSpPr/>
          <p:nvPr/>
        </p:nvSpPr>
        <p:spPr>
          <a:xfrm>
            <a:off x="3962400" y="914400"/>
            <a:ext cx="1508125" cy="66477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COP</a:t>
            </a:r>
          </a:p>
        </p:txBody>
      </p:sp>
      <p:sp>
        <p:nvSpPr>
          <p:cNvPr id="6" name="Can 5"/>
          <p:cNvSpPr/>
          <p:nvPr/>
        </p:nvSpPr>
        <p:spPr>
          <a:xfrm>
            <a:off x="4038600" y="3581400"/>
            <a:ext cx="1371600" cy="1676400"/>
          </a:xfrm>
          <a:prstGeom prst="ca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Fund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33800" y="2971800"/>
            <a:ext cx="1981200" cy="4571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Management Support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581400" y="2362200"/>
            <a:ext cx="2292350" cy="42304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Committee</a:t>
            </a:r>
          </a:p>
        </p:txBody>
      </p:sp>
      <p:sp>
        <p:nvSpPr>
          <p:cNvPr id="13" name="Oval 12"/>
          <p:cNvSpPr/>
          <p:nvPr/>
        </p:nvSpPr>
        <p:spPr>
          <a:xfrm>
            <a:off x="914400" y="838201"/>
            <a:ext cx="1752600" cy="685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Official CC Assistance</a:t>
            </a:r>
          </a:p>
        </p:txBody>
      </p:sp>
      <p:sp>
        <p:nvSpPr>
          <p:cNvPr id="21" name="Can 20"/>
          <p:cNvSpPr/>
          <p:nvPr/>
        </p:nvSpPr>
        <p:spPr>
          <a:xfrm>
            <a:off x="1066800" y="2819400"/>
            <a:ext cx="1447800" cy="2477814"/>
          </a:xfrm>
          <a:prstGeom prst="ca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Bilateral Initiatives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81400" y="55626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Countries</a:t>
            </a:r>
          </a:p>
        </p:txBody>
      </p:sp>
      <p:cxnSp>
        <p:nvCxnSpPr>
          <p:cNvPr id="35" name="Straight Arrow Connector 34"/>
          <p:cNvCxnSpPr>
            <a:endCxn id="25" idx="0"/>
          </p:cNvCxnSpPr>
          <p:nvPr/>
        </p:nvCxnSpPr>
        <p:spPr>
          <a:xfrm rot="5400000">
            <a:off x="4572001" y="5410200"/>
            <a:ext cx="3048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0" idx="3"/>
            <a:endCxn id="25" idx="1"/>
          </p:cNvCxnSpPr>
          <p:nvPr/>
        </p:nvCxnSpPr>
        <p:spPr>
          <a:xfrm rot="16200000" flipH="1">
            <a:off x="2439194" y="4648994"/>
            <a:ext cx="493712" cy="17907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2667000" y="76200"/>
            <a:ext cx="1371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Donors</a:t>
            </a:r>
          </a:p>
        </p:txBody>
      </p:sp>
      <p:cxnSp>
        <p:nvCxnSpPr>
          <p:cNvPr id="58" name="Shape 57"/>
          <p:cNvCxnSpPr>
            <a:stCxn id="54" idx="6"/>
            <a:endCxn id="0" idx="0"/>
          </p:cNvCxnSpPr>
          <p:nvPr/>
        </p:nvCxnSpPr>
        <p:spPr>
          <a:xfrm>
            <a:off x="4038600" y="495300"/>
            <a:ext cx="677863" cy="4191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" idx="4"/>
            <a:endCxn id="2" idx="0"/>
          </p:cNvCxnSpPr>
          <p:nvPr/>
        </p:nvCxnSpPr>
        <p:spPr>
          <a:xfrm rot="16200000" flipH="1">
            <a:off x="4595813" y="1700213"/>
            <a:ext cx="249237" cy="79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0" idx="2"/>
            <a:endCxn id="0" idx="0"/>
          </p:cNvCxnSpPr>
          <p:nvPr/>
        </p:nvCxnSpPr>
        <p:spPr>
          <a:xfrm rot="16200000" flipH="1">
            <a:off x="4649788" y="2284412"/>
            <a:ext cx="1524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0" idx="2"/>
            <a:endCxn id="0" idx="0"/>
          </p:cNvCxnSpPr>
          <p:nvPr/>
        </p:nvCxnSpPr>
        <p:spPr>
          <a:xfrm rot="5400000">
            <a:off x="4632325" y="2876550"/>
            <a:ext cx="187325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0" idx="2"/>
            <a:endCxn id="0" idx="0"/>
          </p:cNvCxnSpPr>
          <p:nvPr/>
        </p:nvCxnSpPr>
        <p:spPr>
          <a:xfrm rot="5400000">
            <a:off x="4477544" y="3675856"/>
            <a:ext cx="4953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hape 79"/>
          <p:cNvCxnSpPr>
            <a:stCxn id="54" idx="2"/>
            <a:endCxn id="0" idx="0"/>
          </p:cNvCxnSpPr>
          <p:nvPr/>
        </p:nvCxnSpPr>
        <p:spPr>
          <a:xfrm rot="10800000" flipV="1">
            <a:off x="1790700" y="495300"/>
            <a:ext cx="876300" cy="3429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629400" y="838200"/>
            <a:ext cx="1828800" cy="838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Multilateral ODA</a:t>
            </a:r>
          </a:p>
        </p:txBody>
      </p:sp>
      <p:cxnSp>
        <p:nvCxnSpPr>
          <p:cNvPr id="28" name="Shape 27"/>
          <p:cNvCxnSpPr>
            <a:stCxn id="54" idx="6"/>
            <a:endCxn id="0" idx="0"/>
          </p:cNvCxnSpPr>
          <p:nvPr/>
        </p:nvCxnSpPr>
        <p:spPr>
          <a:xfrm>
            <a:off x="4038600" y="495300"/>
            <a:ext cx="3505200" cy="3429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781800" y="45720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UN-REDD </a:t>
            </a:r>
            <a:r>
              <a:rPr lang="en-US" dirty="0" err="1"/>
              <a:t>Programme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26" idx="4"/>
            <a:endCxn id="31" idx="0"/>
          </p:cNvCxnSpPr>
          <p:nvPr/>
        </p:nvCxnSpPr>
        <p:spPr>
          <a:xfrm rot="5400000">
            <a:off x="6096001" y="3124200"/>
            <a:ext cx="28956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31" idx="2"/>
            <a:endCxn id="25" idx="3"/>
          </p:cNvCxnSpPr>
          <p:nvPr/>
        </p:nvCxnSpPr>
        <p:spPr>
          <a:xfrm rot="5400000">
            <a:off x="6515100" y="4762500"/>
            <a:ext cx="381000" cy="16764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4"/>
            <a:endCxn id="21" idx="0"/>
          </p:cNvCxnSpPr>
          <p:nvPr/>
        </p:nvCxnSpPr>
        <p:spPr>
          <a:xfrm rot="5400000">
            <a:off x="963613" y="2352675"/>
            <a:ext cx="165576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0" idx="1"/>
          </p:cNvCxnSpPr>
          <p:nvPr/>
        </p:nvCxnSpPr>
        <p:spPr>
          <a:xfrm rot="10800000">
            <a:off x="1752600" y="1981200"/>
            <a:ext cx="1676400" cy="38100"/>
          </a:xfrm>
          <a:prstGeom prst="straightConnector1">
            <a:avLst/>
          </a:prstGeom>
          <a:ln w="38100"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xplosion 2 26"/>
          <p:cNvSpPr/>
          <p:nvPr/>
        </p:nvSpPr>
        <p:spPr>
          <a:xfrm>
            <a:off x="6553200" y="1828800"/>
            <a:ext cx="2362200" cy="21336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The dodged bullet!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29000" y="1828801"/>
            <a:ext cx="25908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Governing </a:t>
            </a:r>
            <a:r>
              <a:rPr lang="en-US" dirty="0"/>
              <a:t>Body</a:t>
            </a:r>
          </a:p>
        </p:txBody>
      </p:sp>
      <p:sp>
        <p:nvSpPr>
          <p:cNvPr id="5" name="Oval 4"/>
          <p:cNvSpPr/>
          <p:nvPr/>
        </p:nvSpPr>
        <p:spPr>
          <a:xfrm>
            <a:off x="3962400" y="914400"/>
            <a:ext cx="1508125" cy="66477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COP</a:t>
            </a:r>
          </a:p>
        </p:txBody>
      </p:sp>
      <p:sp>
        <p:nvSpPr>
          <p:cNvPr id="6" name="Can 5"/>
          <p:cNvSpPr/>
          <p:nvPr/>
        </p:nvSpPr>
        <p:spPr>
          <a:xfrm>
            <a:off x="4038600" y="3962400"/>
            <a:ext cx="1371600" cy="1676400"/>
          </a:xfrm>
          <a:prstGeom prst="ca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Fund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33800" y="3124200"/>
            <a:ext cx="1981200" cy="4571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Management Support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581400" y="2362200"/>
            <a:ext cx="2292350" cy="42304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Committee</a:t>
            </a:r>
          </a:p>
        </p:txBody>
      </p:sp>
      <p:sp>
        <p:nvSpPr>
          <p:cNvPr id="13" name="Oval 12"/>
          <p:cNvSpPr/>
          <p:nvPr/>
        </p:nvSpPr>
        <p:spPr>
          <a:xfrm>
            <a:off x="914400" y="838201"/>
            <a:ext cx="17526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FCPF</a:t>
            </a:r>
          </a:p>
        </p:txBody>
      </p:sp>
      <p:sp>
        <p:nvSpPr>
          <p:cNvPr id="26" name="Oval 25"/>
          <p:cNvSpPr/>
          <p:nvPr/>
        </p:nvSpPr>
        <p:spPr>
          <a:xfrm>
            <a:off x="6781800" y="838200"/>
            <a:ext cx="1600200" cy="685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UN-REDD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09600" y="2362200"/>
            <a:ext cx="2438400" cy="423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Participants Committee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77000" y="2362200"/>
            <a:ext cx="2292350" cy="42304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Policy Board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914400" y="3124200"/>
            <a:ext cx="1981200" cy="45719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FMT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629400" y="2971800"/>
            <a:ext cx="19812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Secretariat/ Coordination Group</a:t>
            </a:r>
            <a:endParaRPr lang="en-US" dirty="0"/>
          </a:p>
        </p:txBody>
      </p:sp>
      <p:sp>
        <p:nvSpPr>
          <p:cNvPr id="33" name="Can 32"/>
          <p:cNvSpPr/>
          <p:nvPr/>
        </p:nvSpPr>
        <p:spPr>
          <a:xfrm>
            <a:off x="7010400" y="3962400"/>
            <a:ext cx="1371600" cy="1676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UN-REDD MDTF</a:t>
            </a:r>
          </a:p>
        </p:txBody>
      </p:sp>
      <p:sp>
        <p:nvSpPr>
          <p:cNvPr id="34" name="Can 33"/>
          <p:cNvSpPr/>
          <p:nvPr/>
        </p:nvSpPr>
        <p:spPr>
          <a:xfrm>
            <a:off x="304800" y="3962400"/>
            <a:ext cx="1371600" cy="1676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FCPF Readiness Fund</a:t>
            </a:r>
          </a:p>
        </p:txBody>
      </p:sp>
      <p:sp>
        <p:nvSpPr>
          <p:cNvPr id="36" name="Can 35"/>
          <p:cNvSpPr/>
          <p:nvPr/>
        </p:nvSpPr>
        <p:spPr>
          <a:xfrm>
            <a:off x="1752600" y="3962400"/>
            <a:ext cx="1371600" cy="1676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FCPF Carbon Fund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733800" y="3124200"/>
            <a:ext cx="1981200" cy="4571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Joint ‘Support’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034E-7 L 3.33333E-6 -0.049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489E-6 L 0.31667 0.002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77585E-6 L 0.49167 2.77585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7585E-6 L -0.41667 2.77585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429000" y="1447800"/>
            <a:ext cx="1981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REDD+ Institutional Framework</a:t>
            </a:r>
          </a:p>
        </p:txBody>
      </p:sp>
      <p:sp>
        <p:nvSpPr>
          <p:cNvPr id="7" name="Can 6"/>
          <p:cNvSpPr/>
          <p:nvPr/>
        </p:nvSpPr>
        <p:spPr>
          <a:xfrm>
            <a:off x="1600200" y="3352800"/>
            <a:ext cx="1828800" cy="28956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5410200" y="3352800"/>
            <a:ext cx="1828800" cy="28956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111125" indent="-1111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5131" name="TextBox 8"/>
          <p:cNvSpPr txBox="1">
            <a:spLocks noChangeArrowheads="1"/>
          </p:cNvSpPr>
          <p:nvPr/>
        </p:nvSpPr>
        <p:spPr bwMode="auto">
          <a:xfrm>
            <a:off x="1905000" y="34290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UN System</a:t>
            </a:r>
          </a:p>
        </p:txBody>
      </p:sp>
      <p:sp>
        <p:nvSpPr>
          <p:cNvPr id="5132" name="TextBox 9"/>
          <p:cNvSpPr txBox="1">
            <a:spLocks noChangeArrowheads="1"/>
          </p:cNvSpPr>
          <p:nvPr/>
        </p:nvSpPr>
        <p:spPr bwMode="auto">
          <a:xfrm>
            <a:off x="5638800" y="34290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WB System</a:t>
            </a:r>
          </a:p>
        </p:txBody>
      </p:sp>
      <p:sp>
        <p:nvSpPr>
          <p:cNvPr id="11" name="Can 10"/>
          <p:cNvSpPr/>
          <p:nvPr/>
        </p:nvSpPr>
        <p:spPr>
          <a:xfrm>
            <a:off x="1600200" y="3810000"/>
            <a:ext cx="18288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Initial Readiness</a:t>
            </a:r>
          </a:p>
        </p:txBody>
      </p:sp>
      <p:sp>
        <p:nvSpPr>
          <p:cNvPr id="12" name="Can 11"/>
          <p:cNvSpPr/>
          <p:nvPr/>
        </p:nvSpPr>
        <p:spPr>
          <a:xfrm>
            <a:off x="1600200" y="4648200"/>
            <a:ext cx="18288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Options , analysis &amp; capacity support for reforms/investments</a:t>
            </a:r>
          </a:p>
        </p:txBody>
      </p:sp>
      <p:sp>
        <p:nvSpPr>
          <p:cNvPr id="13" name="Can 12"/>
          <p:cNvSpPr/>
          <p:nvPr/>
        </p:nvSpPr>
        <p:spPr>
          <a:xfrm>
            <a:off x="1600200" y="5410200"/>
            <a:ext cx="18288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Service Provision</a:t>
            </a:r>
          </a:p>
        </p:txBody>
      </p:sp>
      <p:sp>
        <p:nvSpPr>
          <p:cNvPr id="17" name="Can 16"/>
          <p:cNvSpPr/>
          <p:nvPr/>
        </p:nvSpPr>
        <p:spPr>
          <a:xfrm>
            <a:off x="5410200" y="4648200"/>
            <a:ext cx="18288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Reforms/ Investments</a:t>
            </a:r>
          </a:p>
        </p:txBody>
      </p:sp>
      <p:sp>
        <p:nvSpPr>
          <p:cNvPr id="18" name="Can 17"/>
          <p:cNvSpPr/>
          <p:nvPr/>
        </p:nvSpPr>
        <p:spPr>
          <a:xfrm>
            <a:off x="5410200" y="5410200"/>
            <a:ext cx="18288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Performance Payments</a:t>
            </a:r>
          </a:p>
        </p:txBody>
      </p:sp>
      <p:cxnSp>
        <p:nvCxnSpPr>
          <p:cNvPr id="21" name="Straight Arrow Connector 20"/>
          <p:cNvCxnSpPr>
            <a:stCxn id="13" idx="4"/>
            <a:endCxn id="18" idx="2"/>
          </p:cNvCxnSpPr>
          <p:nvPr/>
        </p:nvCxnSpPr>
        <p:spPr>
          <a:xfrm>
            <a:off x="3429000" y="5753100"/>
            <a:ext cx="1981200" cy="1588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TextBox 24"/>
          <p:cNvSpPr txBox="1">
            <a:spLocks noChangeArrowheads="1"/>
          </p:cNvSpPr>
          <p:nvPr/>
        </p:nvSpPr>
        <p:spPr bwMode="auto">
          <a:xfrm>
            <a:off x="228600" y="152400"/>
            <a:ext cx="281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Possible </a:t>
            </a:r>
            <a:r>
              <a:rPr lang="en-US" b="1" dirty="0">
                <a:latin typeface="Calibri" pitchFamily="34" charset="0"/>
              </a:rPr>
              <a:t>“Joint Platform” Outcome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429000" y="381000"/>
            <a:ext cx="1981200" cy="914400"/>
          </a:xfrm>
          <a:prstGeom prst="roundRect">
            <a:avLst/>
          </a:prstGeom>
          <a:solidFill>
            <a:schemeClr val="tx2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Interim Arrangements</a:t>
            </a:r>
            <a:endParaRPr lang="en-US" dirty="0"/>
          </a:p>
        </p:txBody>
      </p:sp>
      <p:grpSp>
        <p:nvGrpSpPr>
          <p:cNvPr id="5143" name="Group 27"/>
          <p:cNvGrpSpPr>
            <a:grpSpLocks/>
          </p:cNvGrpSpPr>
          <p:nvPr/>
        </p:nvGrpSpPr>
        <p:grpSpPr bwMode="auto">
          <a:xfrm>
            <a:off x="3429000" y="3657600"/>
            <a:ext cx="3810000" cy="914400"/>
            <a:chOff x="3429000" y="3657600"/>
            <a:chExt cx="3810000" cy="914400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3429000" y="4267200"/>
              <a:ext cx="1981200" cy="1588"/>
            </a:xfrm>
            <a:prstGeom prst="straightConnector1">
              <a:avLst/>
            </a:prstGeom>
            <a:ln w="28575"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9" name="TextBox 15"/>
            <p:cNvSpPr txBox="1">
              <a:spLocks noChangeArrowheads="1"/>
            </p:cNvSpPr>
            <p:nvPr/>
          </p:nvSpPr>
          <p:spPr bwMode="auto">
            <a:xfrm>
              <a:off x="3581400" y="3657600"/>
              <a:ext cx="16764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Calibri" pitchFamily="34" charset="0"/>
                </a:rPr>
                <a:t>Partner Agency Agreements</a:t>
              </a:r>
            </a:p>
          </p:txBody>
        </p:sp>
        <p:sp>
          <p:nvSpPr>
            <p:cNvPr id="15" name="Can 14"/>
            <p:cNvSpPr/>
            <p:nvPr/>
          </p:nvSpPr>
          <p:spPr>
            <a:xfrm>
              <a:off x="5410200" y="3886200"/>
              <a:ext cx="1828800" cy="6858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Initial Readiness</a:t>
              </a:r>
            </a:p>
          </p:txBody>
        </p:sp>
      </p:grpSp>
      <p:cxnSp>
        <p:nvCxnSpPr>
          <p:cNvPr id="23" name="Shape 22"/>
          <p:cNvCxnSpPr>
            <a:stCxn id="0" idx="2"/>
          </p:cNvCxnSpPr>
          <p:nvPr/>
        </p:nvCxnSpPr>
        <p:spPr>
          <a:xfrm rot="5400000">
            <a:off x="3009900" y="2095500"/>
            <a:ext cx="1143000" cy="1676400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0" idx="2"/>
          </p:cNvCxnSpPr>
          <p:nvPr/>
        </p:nvCxnSpPr>
        <p:spPr>
          <a:xfrm rot="16200000" flipH="1">
            <a:off x="4762500" y="2019300"/>
            <a:ext cx="1295400" cy="1981200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09800" y="2743200"/>
            <a:ext cx="1143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7" name="TextBox 26"/>
          <p:cNvSpPr txBox="1">
            <a:spLocks noChangeArrowheads="1"/>
          </p:cNvSpPr>
          <p:nvPr/>
        </p:nvSpPr>
        <p:spPr bwMode="auto">
          <a:xfrm>
            <a:off x="990600" y="23622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Flow of funds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6698</TotalTime>
  <Words>178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Clairs</dc:creator>
  <cp:lastModifiedBy>Tim Clairs</cp:lastModifiedBy>
  <cp:revision>94</cp:revision>
  <dcterms:created xsi:type="dcterms:W3CDTF">2009-11-24T15:10:58Z</dcterms:created>
  <dcterms:modified xsi:type="dcterms:W3CDTF">2010-02-01T13:49:09Z</dcterms:modified>
</cp:coreProperties>
</file>