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5" r:id="rId3"/>
    <p:sldId id="314" r:id="rId4"/>
    <p:sldId id="304" r:id="rId5"/>
    <p:sldId id="291" r:id="rId6"/>
    <p:sldId id="307" r:id="rId7"/>
    <p:sldId id="310" r:id="rId8"/>
    <p:sldId id="311" r:id="rId9"/>
    <p:sldId id="312" r:id="rId10"/>
    <p:sldId id="313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viewProps" Target="viewProps.xml"/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D34B70-8E40-4A2E-9F58-517BA2CC1DCB}" type="datetimeFigureOut">
              <a:rPr lang="en-US" smtClean="0"/>
              <a:pPr/>
              <a:t>6/25/09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7F4C64C-6B59-45E6-A019-1244D43297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262073B-1105-4BF0-AF35-6FA5478E3C6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29CBC-9A5C-42E9-9154-AF869A5064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6B370-1E10-4E95-B240-3BFD1CB8BC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6B3BC-0769-4EA6-BCCC-3BDC162EA9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3898A-2D3C-4C59-BE3B-D96AD263D2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D57DD-12FE-4DB0-ABE7-40F9F95C3A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6DFF7-51EA-4E72-9D03-D6AC640B2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D9F34-FEC5-4A27-B2AB-396B08EA290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CBD13A-3FF7-4CA4-A27F-DC4B3B9725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304AD-9A83-4CBC-9068-BD806CE04F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1B322-33A2-48CA-80A7-4F98D0EC0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DF6CE-48BF-46F1-9C6D-BEC0773B7F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C48E5C3-BBFC-46B6-8478-35C0575A83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-65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76200"/>
            <a:ext cx="8991600" cy="2152650"/>
          </a:xfrm>
        </p:spPr>
        <p:txBody>
          <a:bodyPr/>
          <a:lstStyle/>
          <a:p>
            <a:pPr eaLnBrk="1" hangingPunct="1"/>
            <a:r>
              <a:rPr lang="en-US" altLang="ja-JP" sz="4000" b="1" dirty="0" smtClean="0">
                <a:latin typeface="Calibri" pitchFamily="-110" charset="0"/>
              </a:rPr>
              <a:t>R</a:t>
            </a:r>
            <a:r>
              <a:rPr lang="id-ID" altLang="ja-JP" sz="4000" b="1" dirty="0" smtClean="0">
                <a:latin typeface="Calibri" pitchFamily="-110" charset="0"/>
              </a:rPr>
              <a:t>E</a:t>
            </a:r>
            <a:r>
              <a:rPr lang="en-US" altLang="ja-JP" sz="4000" b="1" dirty="0" smtClean="0">
                <a:latin typeface="Calibri" pitchFamily="-110" charset="0"/>
              </a:rPr>
              <a:t>L IN</a:t>
            </a:r>
            <a:r>
              <a:rPr lang="id-ID" altLang="ja-JP" sz="4000" b="1" dirty="0" smtClean="0">
                <a:latin typeface="Calibri" pitchFamily="-110" charset="0"/>
              </a:rPr>
              <a:t> </a:t>
            </a:r>
            <a:r>
              <a:rPr lang="en-US" altLang="ja-JP" sz="4000" b="1" dirty="0" smtClean="0">
                <a:latin typeface="Calibri" pitchFamily="-110" charset="0"/>
              </a:rPr>
              <a:t>REDD</a:t>
            </a:r>
            <a:r>
              <a:rPr lang="en-US" altLang="ja-JP" sz="4500" b="1" dirty="0" smtClean="0">
                <a:latin typeface="Calibri" pitchFamily="-110" charset="0"/>
              </a:rPr>
              <a:t/>
            </a:r>
            <a:br>
              <a:rPr lang="en-US" altLang="ja-JP" sz="4500" b="1" dirty="0" smtClean="0">
                <a:latin typeface="Calibri" pitchFamily="-110" charset="0"/>
              </a:rPr>
            </a:br>
            <a:r>
              <a:rPr lang="en-US" altLang="ja-JP" sz="1800" b="1" dirty="0" smtClean="0">
                <a:latin typeface="Calibri" pitchFamily="-110" charset="0"/>
              </a:rPr>
              <a:t>(Reference Emission Level </a:t>
            </a:r>
            <a:r>
              <a:rPr lang="en-US" altLang="ja-JP" sz="1800" b="1" i="1" dirty="0" smtClean="0">
                <a:latin typeface="Calibri" pitchFamily="-110" charset="0"/>
              </a:rPr>
              <a:t>in</a:t>
            </a:r>
            <a:r>
              <a:rPr lang="en-US" altLang="ja-JP" sz="1800" b="1" dirty="0" smtClean="0">
                <a:latin typeface="Calibri" pitchFamily="-110" charset="0"/>
              </a:rPr>
              <a:t> Reducing Emission from Deforestation and Forest Degradation)</a:t>
            </a:r>
            <a:r>
              <a:rPr lang="en-US" altLang="ja-JP" sz="4500" b="1" dirty="0" smtClean="0">
                <a:latin typeface="Calibri" pitchFamily="-110" charset="0"/>
              </a:rPr>
              <a:t> </a:t>
            </a:r>
            <a:endParaRPr lang="en-US" sz="4500" b="1" dirty="0" smtClean="0">
              <a:latin typeface="Calibri" pitchFamily="-110" charset="0"/>
            </a:endParaRPr>
          </a:p>
        </p:txBody>
      </p:sp>
      <p:sp>
        <p:nvSpPr>
          <p:cNvPr id="16387" name="Rectangle 4"/>
          <p:cNvSpPr>
            <a:spLocks noChangeArrowheads="1"/>
          </p:cNvSpPr>
          <p:nvPr/>
        </p:nvSpPr>
        <p:spPr bwMode="auto">
          <a:xfrm>
            <a:off x="1295400" y="4572000"/>
            <a:ext cx="68580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2400" b="1" dirty="0" err="1"/>
              <a:t>Wandojo</a:t>
            </a:r>
            <a:r>
              <a:rPr lang="en-US" sz="2400" b="1" dirty="0"/>
              <a:t> </a:t>
            </a:r>
            <a:r>
              <a:rPr lang="en-US" sz="2400" b="1" dirty="0" err="1"/>
              <a:t>Siswanto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endParaRPr lang="en-US" sz="2400" b="1" dirty="0"/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1600" b="1" i="1" dirty="0" err="1" smtClean="0"/>
              <a:t>Staf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Ahli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Menteri</a:t>
            </a:r>
            <a:r>
              <a:rPr lang="en-US" sz="1600" b="1" i="1" dirty="0" smtClean="0"/>
              <a:t> Kehutanan </a:t>
            </a:r>
            <a:r>
              <a:rPr lang="en-US" sz="1600" b="1" i="1" dirty="0" err="1" smtClean="0"/>
              <a:t>Bidang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Kemitraan</a:t>
            </a:r>
            <a:r>
              <a:rPr lang="en-US" sz="1600" b="1" i="1" dirty="0" smtClean="0"/>
              <a:t> </a:t>
            </a:r>
            <a:r>
              <a:rPr lang="en-US" sz="1600" b="1" i="1" dirty="0"/>
              <a:t/>
            </a:r>
            <a:br>
              <a:rPr lang="en-US" sz="1600" b="1" i="1" dirty="0"/>
            </a:br>
            <a:r>
              <a:rPr lang="en-US" sz="1600" b="1" i="1" dirty="0"/>
              <a:t/>
            </a:r>
            <a:br>
              <a:rPr lang="en-US" sz="1600" b="1" i="1" dirty="0"/>
            </a:br>
            <a:r>
              <a:rPr lang="en-US" sz="1600" b="1" dirty="0"/>
              <a:t>E-mail: </a:t>
            </a:r>
            <a:r>
              <a:rPr lang="en-US" sz="1600" b="1" dirty="0" err="1" smtClean="0"/>
              <a:t>wandojos@</a:t>
            </a:r>
            <a:r>
              <a:rPr lang="en-US" sz="1600" b="1" dirty="0" err="1"/>
              <a:t>yahoo.</a:t>
            </a:r>
            <a:r>
              <a:rPr lang="en-US" sz="1600" b="1" err="1" smtClean="0"/>
              <a:t>co</a:t>
            </a:r>
            <a:r>
              <a:rPr lang="en-US" sz="1600" b="1" smtClean="0"/>
              <a:t>.id</a:t>
            </a:r>
            <a:endParaRPr lang="en-US" sz="1600" b="1" dirty="0"/>
          </a:p>
        </p:txBody>
      </p:sp>
      <p:pic>
        <p:nvPicPr>
          <p:cNvPr id="16388" name="Picture 7" descr="Dephut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667000"/>
            <a:ext cx="142240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4"/>
          <p:cNvSpPr>
            <a:spLocks noChangeArrowheads="1" noChangeShapeType="1" noTextEdit="1"/>
          </p:cNvSpPr>
          <p:nvPr/>
        </p:nvSpPr>
        <p:spPr bwMode="auto">
          <a:xfrm>
            <a:off x="2362200" y="2133600"/>
            <a:ext cx="3733800" cy="23447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58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id-ID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THANK YOU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14288"/>
            <a:ext cx="5867400" cy="6843712"/>
            <a:chOff x="0" y="13648"/>
            <a:chExt cx="5867400" cy="6844352"/>
          </a:xfrm>
        </p:grpSpPr>
        <p:pic>
          <p:nvPicPr>
            <p:cNvPr id="31748" name="Picture 21" descr="DEPLOGO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5791200"/>
              <a:ext cx="1066800" cy="1066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749" name="Rectangle 5"/>
            <p:cNvSpPr>
              <a:spLocks noChangeArrowheads="1"/>
            </p:cNvSpPr>
            <p:nvPr/>
          </p:nvSpPr>
          <p:spPr bwMode="auto">
            <a:xfrm>
              <a:off x="1066800" y="5867400"/>
              <a:ext cx="4800600" cy="990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l"/>
              <a:r>
                <a:rPr lang="en-US" sz="2000" b="1">
                  <a:solidFill>
                    <a:srgbClr val="009900"/>
                  </a:solidFill>
                  <a:latin typeface="Tahoma" pitchFamily="34" charset="0"/>
                  <a:cs typeface="Tahoma" pitchFamily="34" charset="0"/>
                </a:rPr>
                <a:t>Ministry of Forestry </a:t>
              </a:r>
            </a:p>
            <a:p>
              <a:pPr algn="l"/>
              <a:r>
                <a:rPr lang="en-US" sz="2000" b="1">
                  <a:solidFill>
                    <a:srgbClr val="009900"/>
                  </a:solidFill>
                  <a:latin typeface="Tahoma" pitchFamily="34" charset="0"/>
                  <a:cs typeface="Tahoma" pitchFamily="34" charset="0"/>
                </a:rPr>
                <a:t>of the Republic of Indonesia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4288" y="13648"/>
              <a:ext cx="2201862" cy="762071"/>
            </a:xfrm>
            <a:prstGeom prst="rect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defRPr/>
              </a:pPr>
              <a:endParaRPr lang="en-US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81000"/>
            <a:ext cx="8839200" cy="609600"/>
          </a:xfrm>
        </p:spPr>
        <p:txBody>
          <a:bodyPr/>
          <a:lstStyle/>
          <a:p>
            <a:pPr marL="514350" indent="-514350" algn="l">
              <a:buAutoNum type="arabicPeriod"/>
            </a:pPr>
            <a:r>
              <a:rPr lang="id-ID" sz="2800" b="1" dirty="0" smtClean="0"/>
              <a:t>INTRODUCTION</a:t>
            </a:r>
            <a:endParaRPr lang="en-AU" sz="2800" b="1" dirty="0" smtClean="0"/>
          </a:p>
          <a:p>
            <a:pPr marL="514350" indent="-514350" algn="l">
              <a:buAutoNum type="arabicPeriod"/>
            </a:pPr>
            <a:endParaRPr lang="id-ID" sz="2800" b="1" dirty="0" smtClean="0"/>
          </a:p>
          <a:p>
            <a:pPr marL="263525" indent="-171450" algn="l">
              <a:buFont typeface="Arial" pitchFamily="34" charset="0"/>
              <a:buChar char="•"/>
            </a:pPr>
            <a:r>
              <a:rPr lang="id-ID" sz="2000" b="1" dirty="0" smtClean="0"/>
              <a:t>The production of a REDD carbon credit requires implementation of a system consisting of a series of steps. This system is referred to as a REDD carbon credit supply chain (IFCA Study, 2008).</a:t>
            </a:r>
          </a:p>
          <a:p>
            <a:pPr marL="263525" indent="-171450" algn="l">
              <a:buFont typeface="Arial" pitchFamily="34" charset="0"/>
              <a:buChar char="•"/>
            </a:pPr>
            <a:endParaRPr lang="id-ID" sz="2000" b="1" dirty="0" smtClean="0"/>
          </a:p>
          <a:p>
            <a:pPr marL="263525" indent="-171450" algn="l">
              <a:buFont typeface="Arial" pitchFamily="34" charset="0"/>
              <a:buChar char="•"/>
            </a:pPr>
            <a:r>
              <a:rPr lang="id-ID" sz="2000" b="1" dirty="0" smtClean="0"/>
              <a:t>Four elements of the REDD carbon credit supply chain:</a:t>
            </a:r>
            <a:endParaRPr lang="en-AU" sz="2000" b="1" dirty="0" smtClean="0"/>
          </a:p>
          <a:p>
            <a:pPr marL="263525" indent="-171450" algn="l">
              <a:buFont typeface="Arial" pitchFamily="34" charset="0"/>
              <a:buChar char="•"/>
            </a:pPr>
            <a:endParaRPr lang="id-ID" sz="2000" b="1" dirty="0" smtClean="0"/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	</a:t>
            </a:r>
            <a:r>
              <a:rPr lang="en-AU" sz="2000" b="1" dirty="0" smtClean="0">
                <a:sym typeface="Wingdings" pitchFamily="2" charset="2"/>
              </a:rPr>
              <a:t>A.</a:t>
            </a:r>
            <a:r>
              <a:rPr lang="id-ID" sz="2000" b="1" dirty="0" smtClean="0">
                <a:sym typeface="Wingdings" pitchFamily="2" charset="2"/>
              </a:rPr>
              <a:t> </a:t>
            </a:r>
            <a:r>
              <a:rPr lang="en-AU" sz="2000" b="1" dirty="0" smtClean="0">
                <a:sym typeface="Wingdings" pitchFamily="2" charset="2"/>
              </a:rPr>
              <a:t>Development of a</a:t>
            </a:r>
            <a:r>
              <a:rPr lang="id-ID" sz="2000" b="1" dirty="0" smtClean="0">
                <a:sym typeface="Wingdings" pitchFamily="2" charset="2"/>
              </a:rPr>
              <a:t>n o</a:t>
            </a:r>
            <a:r>
              <a:rPr lang="id-ID" sz="2000" b="1" dirty="0" smtClean="0"/>
              <a:t>rganizational infrastructure</a:t>
            </a:r>
          </a:p>
          <a:p>
            <a:pPr marL="263525" indent="-171450" algn="l"/>
            <a:r>
              <a:rPr lang="id-ID" sz="2000" b="1" dirty="0" smtClean="0"/>
              <a:t>	</a:t>
            </a:r>
            <a:r>
              <a:rPr lang="en-AU" sz="2000" b="1" dirty="0" smtClean="0">
                <a:sym typeface="Wingdings" pitchFamily="2" charset="2"/>
              </a:rPr>
              <a:t>B.</a:t>
            </a:r>
            <a:r>
              <a:rPr lang="id-ID" sz="2000" b="1" dirty="0" smtClean="0">
                <a:sym typeface="Wingdings" pitchFamily="2" charset="2"/>
              </a:rPr>
              <a:t> Identification of organizations to achieve emission </a:t>
            </a:r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	    reduction </a:t>
            </a:r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	</a:t>
            </a:r>
            <a:r>
              <a:rPr lang="en-AU" sz="2000" b="1" dirty="0" smtClean="0">
                <a:sym typeface="Wingdings" pitchFamily="2" charset="2"/>
              </a:rPr>
              <a:t>C. </a:t>
            </a:r>
            <a:r>
              <a:rPr lang="id-ID" sz="2000" b="1" dirty="0" smtClean="0">
                <a:sym typeface="Wingdings" pitchFamily="2" charset="2"/>
              </a:rPr>
              <a:t>Development of a carbon market system</a:t>
            </a:r>
            <a:endParaRPr lang="id-ID" sz="2000" b="1" dirty="0" smtClean="0"/>
          </a:p>
          <a:p>
            <a:pPr marL="263525" indent="-171450" algn="l"/>
            <a:r>
              <a:rPr lang="id-ID" sz="2000" b="1" dirty="0" smtClean="0"/>
              <a:t>	</a:t>
            </a:r>
            <a:r>
              <a:rPr lang="en-AU" sz="2000" b="1" dirty="0" smtClean="0">
                <a:sym typeface="Wingdings" pitchFamily="2" charset="2"/>
              </a:rPr>
              <a:t>D.</a:t>
            </a:r>
            <a:r>
              <a:rPr lang="id-ID" sz="2000" b="1" dirty="0" smtClean="0">
                <a:sym typeface="Wingdings" pitchFamily="2" charset="2"/>
              </a:rPr>
              <a:t> Forest governance to ensure law enforcement</a:t>
            </a:r>
            <a:endParaRPr lang="en-AU" sz="2000" b="1" dirty="0" smtClean="0">
              <a:sym typeface="Wingdings" pitchFamily="2" charset="2"/>
            </a:endParaRPr>
          </a:p>
          <a:p>
            <a:pPr marL="263525" indent="-171450" algn="l"/>
            <a:endParaRPr lang="id-ID" sz="2000" b="1" dirty="0" smtClean="0">
              <a:sym typeface="Wingdings" pitchFamily="2" charset="2"/>
            </a:endParaRPr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The relationship among elements is illustrated in FIGURE 1.</a:t>
            </a:r>
            <a:endParaRPr lang="id-ID" sz="2000" b="1" dirty="0" smtClean="0"/>
          </a:p>
          <a:p>
            <a:pPr algn="l"/>
            <a:endParaRPr lang="id-ID" sz="2800" dirty="0" smtClean="0"/>
          </a:p>
          <a:p>
            <a:pPr algn="l"/>
            <a:endParaRPr lang="id-ID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81000"/>
            <a:ext cx="8839200" cy="609600"/>
          </a:xfrm>
        </p:spPr>
        <p:txBody>
          <a:bodyPr/>
          <a:lstStyle/>
          <a:p>
            <a:pPr marL="263525" indent="-171450" algn="l">
              <a:buFont typeface="Arial" pitchFamily="34" charset="0"/>
              <a:buChar char="•"/>
            </a:pPr>
            <a:endParaRPr lang="id-ID" sz="2000" b="1" dirty="0" smtClean="0"/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	</a:t>
            </a:r>
            <a:r>
              <a:rPr lang="en-AU" sz="2000" b="1" dirty="0" smtClean="0">
                <a:sym typeface="Wingdings" pitchFamily="2" charset="2"/>
              </a:rPr>
              <a:t>A.</a:t>
            </a:r>
            <a:r>
              <a:rPr lang="id-ID" sz="2000" b="1" dirty="0" smtClean="0">
                <a:sym typeface="Wingdings" pitchFamily="2" charset="2"/>
              </a:rPr>
              <a:t> </a:t>
            </a:r>
            <a:r>
              <a:rPr lang="en-AU" sz="2000" b="1" dirty="0" smtClean="0">
                <a:sym typeface="Wingdings" pitchFamily="2" charset="2"/>
              </a:rPr>
              <a:t>The</a:t>
            </a:r>
            <a:r>
              <a:rPr lang="id-ID" sz="2000" b="1" dirty="0" smtClean="0">
                <a:sym typeface="Wingdings" pitchFamily="2" charset="2"/>
              </a:rPr>
              <a:t> o</a:t>
            </a:r>
            <a:r>
              <a:rPr lang="id-ID" sz="2000" b="1" dirty="0" smtClean="0"/>
              <a:t>rganizational infrastructure </a:t>
            </a:r>
            <a:r>
              <a:rPr lang="en-AU" sz="2000" b="1" dirty="0" smtClean="0"/>
              <a:t>should be </a:t>
            </a:r>
            <a:r>
              <a:rPr lang="id-ID" sz="2000" b="1" dirty="0" smtClean="0"/>
              <a:t>capable of:</a:t>
            </a:r>
            <a:endParaRPr lang="en-AU" sz="2000" b="1" dirty="0" smtClean="0"/>
          </a:p>
          <a:p>
            <a:pPr marL="263525" indent="-171450" algn="l"/>
            <a:endParaRPr lang="id-ID" sz="2000" b="1" dirty="0" smtClean="0"/>
          </a:p>
          <a:p>
            <a:pPr marL="263525" indent="-171450" algn="l"/>
            <a:r>
              <a:rPr lang="id-ID" sz="2000" b="1" dirty="0" smtClean="0"/>
              <a:t>		</a:t>
            </a:r>
            <a:r>
              <a:rPr lang="en-AU" sz="2000" b="1" dirty="0" smtClean="0"/>
              <a:t>1. </a:t>
            </a:r>
            <a:r>
              <a:rPr lang="id-ID" sz="2000" b="1" dirty="0" smtClean="0"/>
              <a:t>Set a baseline/reference emission level (REL)</a:t>
            </a:r>
          </a:p>
          <a:p>
            <a:pPr marL="263525" indent="-171450" algn="l"/>
            <a:r>
              <a:rPr lang="id-ID" sz="2000" b="1" dirty="0" smtClean="0"/>
              <a:t>		</a:t>
            </a:r>
            <a:r>
              <a:rPr lang="en-AU" sz="2000" b="1" dirty="0" smtClean="0"/>
              <a:t>2. </a:t>
            </a:r>
            <a:r>
              <a:rPr lang="id-ID" sz="2000" b="1" dirty="0" smtClean="0">
                <a:sym typeface="Wingdings" pitchFamily="2" charset="2"/>
              </a:rPr>
              <a:t>S</a:t>
            </a:r>
            <a:r>
              <a:rPr lang="en-AU" sz="2000" b="1" dirty="0" smtClean="0">
                <a:sym typeface="Wingdings" pitchFamily="2" charset="2"/>
              </a:rPr>
              <a:t>et a s</a:t>
            </a:r>
            <a:r>
              <a:rPr lang="id-ID" sz="2000" b="1" dirty="0" smtClean="0">
                <a:sym typeface="Wingdings" pitchFamily="2" charset="2"/>
              </a:rPr>
              <a:t>trategy to reduce deforestation/degradation</a:t>
            </a:r>
            <a:endParaRPr lang="id-ID" sz="2000" b="1" dirty="0" smtClean="0"/>
          </a:p>
          <a:p>
            <a:pPr marL="263525" indent="-171450" algn="l"/>
            <a:r>
              <a:rPr lang="id-ID" sz="2000" b="1" dirty="0" smtClean="0"/>
              <a:t>		</a:t>
            </a:r>
            <a:r>
              <a:rPr lang="en-AU" sz="2000" b="1" dirty="0" smtClean="0"/>
              <a:t>3. </a:t>
            </a:r>
            <a:r>
              <a:rPr lang="id-ID" sz="2000" b="1" dirty="0" smtClean="0"/>
              <a:t>Monitor the changes</a:t>
            </a:r>
          </a:p>
          <a:p>
            <a:pPr marL="263525" indent="-171450" algn="l"/>
            <a:r>
              <a:rPr lang="id-ID" sz="2000" b="1" dirty="0" smtClean="0"/>
              <a:t>		</a:t>
            </a:r>
            <a:r>
              <a:rPr lang="en-AU" sz="2000" b="1" dirty="0" smtClean="0"/>
              <a:t>4. </a:t>
            </a:r>
            <a:r>
              <a:rPr lang="id-ID" sz="2000" b="1" dirty="0" smtClean="0"/>
              <a:t>Management of the sale of carbon credits</a:t>
            </a:r>
          </a:p>
          <a:p>
            <a:pPr marL="263525" indent="-171450" algn="l"/>
            <a:r>
              <a:rPr lang="id-ID" sz="2000" b="1" dirty="0" smtClean="0"/>
              <a:t>		</a:t>
            </a:r>
            <a:r>
              <a:rPr lang="en-AU" sz="2000" b="1" dirty="0" smtClean="0"/>
              <a:t>5. </a:t>
            </a:r>
            <a:r>
              <a:rPr lang="id-ID" sz="2000" b="1" dirty="0" smtClean="0"/>
              <a:t>Distribut</a:t>
            </a:r>
            <a:r>
              <a:rPr lang="en-AU" sz="2000" b="1" dirty="0" smtClean="0"/>
              <a:t>e</a:t>
            </a:r>
            <a:r>
              <a:rPr lang="id-ID" sz="2000" b="1" dirty="0" smtClean="0"/>
              <a:t> income from carbon credits</a:t>
            </a:r>
          </a:p>
          <a:p>
            <a:pPr marL="263525" indent="-171450" algn="l"/>
            <a:r>
              <a:rPr lang="id-ID" sz="2000" b="1" dirty="0" smtClean="0"/>
              <a:t>	</a:t>
            </a:r>
            <a:endParaRPr lang="en-AU" sz="2000" b="1" dirty="0" smtClean="0"/>
          </a:p>
          <a:p>
            <a:pPr marL="263525" indent="-171450" algn="l"/>
            <a:r>
              <a:rPr lang="id-ID" sz="2000" b="1" dirty="0" smtClean="0">
                <a:sym typeface="Wingdings" pitchFamily="2" charset="2"/>
              </a:rPr>
              <a:t>The relationship among elements is illustrated in FIGURE 1.</a:t>
            </a:r>
            <a:endParaRPr lang="id-ID" sz="2000" b="1" dirty="0" smtClean="0"/>
          </a:p>
          <a:p>
            <a:pPr algn="l"/>
            <a:endParaRPr lang="id-ID" sz="2800" dirty="0" smtClean="0"/>
          </a:p>
          <a:p>
            <a:pPr algn="l"/>
            <a:endParaRPr lang="id-ID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" y="122238"/>
            <a:ext cx="9067800" cy="561975"/>
          </a:xfrm>
        </p:spPr>
        <p:txBody>
          <a:bodyPr/>
          <a:lstStyle/>
          <a:p>
            <a:pPr eaLnBrk="1" hangingPunct="1"/>
            <a:r>
              <a:rPr lang="id-ID" sz="2800" b="1" dirty="0" smtClean="0"/>
              <a:t>Relationship among four elements of REDD</a:t>
            </a:r>
            <a:endParaRPr lang="en-US" sz="2800" b="1" dirty="0" smtClean="0"/>
          </a:p>
        </p:txBody>
      </p:sp>
      <p:pic>
        <p:nvPicPr>
          <p:cNvPr id="421913" name="Picture 25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784600"/>
            <a:ext cx="2687638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 descr="TREE"/>
          <p:cNvPicPr>
            <a:picLocks noChangeAspect="1" noChangeArrowheads="1"/>
          </p:cNvPicPr>
          <p:nvPr/>
        </p:nvPicPr>
        <p:blipFill>
          <a:blip r:embed="rId3">
            <a:lum bright="-6000"/>
          </a:blip>
          <a:srcRect/>
          <a:stretch>
            <a:fillRect/>
          </a:stretch>
        </p:blipFill>
        <p:spPr bwMode="auto">
          <a:xfrm>
            <a:off x="2819400" y="1928813"/>
            <a:ext cx="93345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4236720" y="3028890"/>
            <a:ext cx="2438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000" b="1" dirty="0" smtClean="0">
                <a:solidFill>
                  <a:srgbClr val="357F1B"/>
                </a:solidFill>
                <a:latin typeface="Corbel" pitchFamily="-110" charset="0"/>
              </a:rPr>
              <a:t>INFRASTRUCTURE</a:t>
            </a:r>
            <a:endParaRPr lang="en-US" sz="2000" b="1" baseline="-25000" dirty="0">
              <a:solidFill>
                <a:srgbClr val="357F1B"/>
              </a:solidFill>
              <a:latin typeface="Corbel" pitchFamily="-110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5638800" y="2331720"/>
            <a:ext cx="274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id-ID" sz="2000" dirty="0" smtClean="0">
                <a:solidFill>
                  <a:srgbClr val="008A00"/>
                </a:solidFill>
                <a:latin typeface="Bookman Old Style" pitchFamily="-110" charset="0"/>
              </a:rPr>
              <a:t>MARKET SYSTEM $</a:t>
            </a:r>
            <a:endParaRPr lang="en-US" sz="2000" dirty="0">
              <a:solidFill>
                <a:srgbClr val="008A00"/>
              </a:solidFill>
              <a:latin typeface="Bookman Old Style" pitchFamily="-110" charset="0"/>
            </a:endParaRPr>
          </a:p>
        </p:txBody>
      </p:sp>
      <p:sp>
        <p:nvSpPr>
          <p:cNvPr id="421898" name="AutoShape 10"/>
          <p:cNvSpPr>
            <a:spLocks noChangeArrowheads="1"/>
          </p:cNvSpPr>
          <p:nvPr/>
        </p:nvSpPr>
        <p:spPr bwMode="auto">
          <a:xfrm>
            <a:off x="7232650" y="3419475"/>
            <a:ext cx="1552575" cy="338138"/>
          </a:xfrm>
          <a:prstGeom prst="flowChartTerminator">
            <a:avLst/>
          </a:prstGeom>
          <a:noFill/>
          <a:ln w="57150">
            <a:pattFill prst="lg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rbel" pitchFamily="-110" charset="0"/>
            </a:endParaRPr>
          </a:p>
        </p:txBody>
      </p:sp>
      <p:sp>
        <p:nvSpPr>
          <p:cNvPr id="421899" name="AutoShape 11"/>
          <p:cNvSpPr>
            <a:spLocks noChangeArrowheads="1"/>
          </p:cNvSpPr>
          <p:nvPr/>
        </p:nvSpPr>
        <p:spPr bwMode="auto">
          <a:xfrm>
            <a:off x="5810250" y="3409950"/>
            <a:ext cx="1552575" cy="336550"/>
          </a:xfrm>
          <a:prstGeom prst="flowChartTerminator">
            <a:avLst/>
          </a:prstGeom>
          <a:noFill/>
          <a:ln w="57150">
            <a:pattFill prst="lg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rbel" pitchFamily="-110" charset="0"/>
            </a:endParaRPr>
          </a:p>
        </p:txBody>
      </p:sp>
      <p:sp>
        <p:nvSpPr>
          <p:cNvPr id="421900" name="AutoShape 12"/>
          <p:cNvSpPr>
            <a:spLocks noChangeArrowheads="1"/>
          </p:cNvSpPr>
          <p:nvPr/>
        </p:nvSpPr>
        <p:spPr bwMode="auto">
          <a:xfrm>
            <a:off x="3957638" y="3409950"/>
            <a:ext cx="1552575" cy="336550"/>
          </a:xfrm>
          <a:prstGeom prst="flowChartTerminator">
            <a:avLst/>
          </a:prstGeom>
          <a:noFill/>
          <a:ln w="57150">
            <a:pattFill prst="lg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rbel" pitchFamily="-110" charset="0"/>
            </a:endParaRPr>
          </a:p>
        </p:txBody>
      </p:sp>
      <p:sp>
        <p:nvSpPr>
          <p:cNvPr id="421901" name="AutoShape 13"/>
          <p:cNvSpPr>
            <a:spLocks noChangeArrowheads="1"/>
          </p:cNvSpPr>
          <p:nvPr/>
        </p:nvSpPr>
        <p:spPr bwMode="auto">
          <a:xfrm>
            <a:off x="2465388" y="3398838"/>
            <a:ext cx="1552575" cy="336550"/>
          </a:xfrm>
          <a:prstGeom prst="flowChartTerminator">
            <a:avLst/>
          </a:prstGeom>
          <a:noFill/>
          <a:ln w="57150">
            <a:pattFill prst="lgCheck">
              <a:fgClr>
                <a:schemeClr val="accent2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Corbel" pitchFamily="-110" charset="0"/>
            </a:endParaRPr>
          </a:p>
        </p:txBody>
      </p:sp>
      <p:sp>
        <p:nvSpPr>
          <p:cNvPr id="17419" name="AutoShape 14"/>
          <p:cNvSpPr>
            <a:spLocks noChangeArrowheads="1"/>
          </p:cNvSpPr>
          <p:nvPr/>
        </p:nvSpPr>
        <p:spPr bwMode="auto">
          <a:xfrm>
            <a:off x="1905000" y="3300413"/>
            <a:ext cx="1600200" cy="546100"/>
          </a:xfrm>
          <a:prstGeom prst="flowChartTerminator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 Reference </a:t>
            </a:r>
          </a:p>
          <a:p>
            <a:pPr algn="ct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     Emission Level</a:t>
            </a:r>
          </a:p>
        </p:txBody>
      </p:sp>
      <p:pic>
        <p:nvPicPr>
          <p:cNvPr id="421903" name="Picture 15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3376613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1" name="AutoShape 16"/>
          <p:cNvSpPr>
            <a:spLocks noChangeArrowheads="1"/>
          </p:cNvSpPr>
          <p:nvPr/>
        </p:nvSpPr>
        <p:spPr bwMode="auto">
          <a:xfrm>
            <a:off x="3525838" y="3378200"/>
            <a:ext cx="1317625" cy="392113"/>
          </a:xfrm>
          <a:prstGeom prst="flowChartTerminator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lIns="9144" rIns="9144" anchor="ctr"/>
          <a:lstStyle/>
          <a:p>
            <a:pPr algn="r"/>
            <a:r>
              <a:rPr lang="id-ID" sz="1200" b="1">
                <a:solidFill>
                  <a:srgbClr val="663300"/>
                </a:solidFill>
                <a:latin typeface="Corbel" pitchFamily="-110" charset="0"/>
              </a:rPr>
              <a:t>Strateg</a:t>
            </a:r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y</a:t>
            </a:r>
          </a:p>
        </p:txBody>
      </p:sp>
      <p:sp>
        <p:nvSpPr>
          <p:cNvPr id="17422" name="AutoShape 17"/>
          <p:cNvSpPr>
            <a:spLocks noChangeArrowheads="1"/>
          </p:cNvSpPr>
          <p:nvPr/>
        </p:nvSpPr>
        <p:spPr bwMode="auto">
          <a:xfrm>
            <a:off x="4876800" y="3378200"/>
            <a:ext cx="1460500" cy="392113"/>
          </a:xfrm>
          <a:prstGeom prst="flowChartTerminator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lIns="9144" rIns="9144" anchor="ctr"/>
          <a:lstStyle/>
          <a:p>
            <a:pPr algn="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   Monitoring</a:t>
            </a:r>
          </a:p>
        </p:txBody>
      </p:sp>
      <p:pic>
        <p:nvPicPr>
          <p:cNvPr id="421906" name="Picture 18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95850" y="3402013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1907" name="Picture 19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5838" y="3392488"/>
            <a:ext cx="3571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5" name="AutoShape 20"/>
          <p:cNvSpPr>
            <a:spLocks noChangeArrowheads="1"/>
          </p:cNvSpPr>
          <p:nvPr/>
        </p:nvSpPr>
        <p:spPr bwMode="auto">
          <a:xfrm>
            <a:off x="6367463" y="3387725"/>
            <a:ext cx="1163637" cy="393700"/>
          </a:xfrm>
          <a:prstGeom prst="flowChartTerminator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Market/</a:t>
            </a:r>
          </a:p>
          <a:p>
            <a:pPr algn="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Funding</a:t>
            </a:r>
          </a:p>
        </p:txBody>
      </p:sp>
      <p:pic>
        <p:nvPicPr>
          <p:cNvPr id="421909" name="Picture 21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6988" y="3413125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7" name="AutoShape 22"/>
          <p:cNvSpPr>
            <a:spLocks noChangeArrowheads="1"/>
          </p:cNvSpPr>
          <p:nvPr/>
        </p:nvSpPr>
        <p:spPr bwMode="auto">
          <a:xfrm>
            <a:off x="7553325" y="3387725"/>
            <a:ext cx="1590675" cy="393700"/>
          </a:xfrm>
          <a:prstGeom prst="flowChartTerminator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en-US" sz="1200" b="1">
                <a:solidFill>
                  <a:srgbClr val="663300"/>
                </a:solidFill>
                <a:latin typeface="Corbel" pitchFamily="-110" charset="0"/>
              </a:rPr>
              <a:t>Distribution</a:t>
            </a:r>
          </a:p>
        </p:txBody>
      </p:sp>
      <p:pic>
        <p:nvPicPr>
          <p:cNvPr id="421911" name="Picture 23" descr="uultimate-symbol-ge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0788" y="3413125"/>
            <a:ext cx="3587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9" name="Text Box 42"/>
          <p:cNvSpPr txBox="1">
            <a:spLocks noChangeArrowheads="1"/>
          </p:cNvSpPr>
          <p:nvPr/>
        </p:nvSpPr>
        <p:spPr bwMode="auto">
          <a:xfrm>
            <a:off x="2754313" y="3051175"/>
            <a:ext cx="3571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3300"/>
                </a:solidFill>
                <a:latin typeface="Arial Black" pitchFamily="-110" charset="0"/>
              </a:rPr>
              <a:t>1</a:t>
            </a:r>
          </a:p>
        </p:txBody>
      </p:sp>
      <p:sp>
        <p:nvSpPr>
          <p:cNvPr id="17430" name="Text Box 43"/>
          <p:cNvSpPr txBox="1">
            <a:spLocks noChangeArrowheads="1"/>
          </p:cNvSpPr>
          <p:nvPr/>
        </p:nvSpPr>
        <p:spPr bwMode="auto">
          <a:xfrm>
            <a:off x="3962400" y="3071813"/>
            <a:ext cx="3587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dirty="0">
                <a:solidFill>
                  <a:srgbClr val="663300"/>
                </a:solidFill>
                <a:latin typeface="Arial Black" pitchFamily="-110" charset="0"/>
              </a:rPr>
              <a:t>2</a:t>
            </a:r>
          </a:p>
        </p:txBody>
      </p:sp>
      <p:sp>
        <p:nvSpPr>
          <p:cNvPr id="17431" name="Text Box 44"/>
          <p:cNvSpPr txBox="1">
            <a:spLocks noChangeArrowheads="1"/>
          </p:cNvSpPr>
          <p:nvPr/>
        </p:nvSpPr>
        <p:spPr bwMode="auto">
          <a:xfrm>
            <a:off x="5441950" y="3051175"/>
            <a:ext cx="3571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3300"/>
                </a:solidFill>
                <a:latin typeface="Arial Black" pitchFamily="-110" charset="0"/>
              </a:rPr>
              <a:t>3</a:t>
            </a:r>
          </a:p>
        </p:txBody>
      </p:sp>
      <p:sp>
        <p:nvSpPr>
          <p:cNvPr id="17432" name="Text Box 45"/>
          <p:cNvSpPr txBox="1">
            <a:spLocks noChangeArrowheads="1"/>
          </p:cNvSpPr>
          <p:nvPr/>
        </p:nvSpPr>
        <p:spPr bwMode="auto">
          <a:xfrm>
            <a:off x="6754813" y="3051175"/>
            <a:ext cx="358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3300"/>
                </a:solidFill>
                <a:latin typeface="Arial Black" pitchFamily="-110" charset="0"/>
              </a:rPr>
              <a:t>4</a:t>
            </a:r>
          </a:p>
        </p:txBody>
      </p:sp>
      <p:sp>
        <p:nvSpPr>
          <p:cNvPr id="17433" name="Text Box 46"/>
          <p:cNvSpPr txBox="1">
            <a:spLocks noChangeArrowheads="1"/>
          </p:cNvSpPr>
          <p:nvPr/>
        </p:nvSpPr>
        <p:spPr bwMode="auto">
          <a:xfrm>
            <a:off x="8188325" y="3051175"/>
            <a:ext cx="358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solidFill>
                  <a:srgbClr val="663300"/>
                </a:solidFill>
                <a:latin typeface="Arial Black" pitchFamily="-110" charset="0"/>
              </a:rPr>
              <a:t>5</a:t>
            </a:r>
          </a:p>
        </p:txBody>
      </p:sp>
      <p:sp>
        <p:nvSpPr>
          <p:cNvPr id="17434" name="AutoShape 50"/>
          <p:cNvSpPr>
            <a:spLocks noChangeArrowheads="1"/>
          </p:cNvSpPr>
          <p:nvPr/>
        </p:nvSpPr>
        <p:spPr bwMode="auto">
          <a:xfrm>
            <a:off x="3429000" y="4262438"/>
            <a:ext cx="1600200" cy="1600200"/>
          </a:xfrm>
          <a:prstGeom prst="flowChartConnector">
            <a:avLst/>
          </a:prstGeom>
          <a:gradFill rotWithShape="1">
            <a:gsLst>
              <a:gs pos="0">
                <a:schemeClr val="bg1"/>
              </a:gs>
              <a:gs pos="100000">
                <a:srgbClr val="008A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>
                <a:latin typeface="Calibri" pitchFamily="-110" charset="0"/>
              </a:rPr>
              <a:t>WG-FCC</a:t>
            </a:r>
            <a:r>
              <a:rPr lang="en-US" b="1">
                <a:latin typeface="Calibri" pitchFamily="-110" charset="0"/>
              </a:rPr>
              <a:t> </a:t>
            </a:r>
          </a:p>
          <a:p>
            <a:pPr algn="ctr"/>
            <a:r>
              <a:rPr lang="en-US" sz="1400" b="1">
                <a:latin typeface="Calibri" pitchFamily="-110" charset="0"/>
              </a:rPr>
              <a:t>REDDI Guideline </a:t>
            </a:r>
          </a:p>
          <a:p>
            <a:pPr algn="ctr"/>
            <a:r>
              <a:rPr lang="en-US" sz="1400" b="1">
                <a:latin typeface="Calibri" pitchFamily="-110" charset="0"/>
              </a:rPr>
              <a:t>REDDI Committee</a:t>
            </a:r>
            <a:endParaRPr lang="en-US" sz="1400" b="1">
              <a:solidFill>
                <a:srgbClr val="FF0000"/>
              </a:solidFill>
              <a:latin typeface="Corbel" pitchFamily="-110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143000" y="2309813"/>
            <a:ext cx="1295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6200000" flipH="1">
            <a:off x="4664869" y="2216944"/>
            <a:ext cx="1549400" cy="668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37" name="TextBox 41"/>
          <p:cNvSpPr txBox="1">
            <a:spLocks noChangeArrowheads="1"/>
          </p:cNvSpPr>
          <p:nvPr/>
        </p:nvSpPr>
        <p:spPr bwMode="auto">
          <a:xfrm>
            <a:off x="228600" y="1776413"/>
            <a:ext cx="1992313" cy="85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rbel" pitchFamily="-110" charset="0"/>
              </a:rPr>
              <a:t>Historical  emission</a:t>
            </a:r>
          </a:p>
          <a:p>
            <a:r>
              <a:rPr lang="en-US" sz="1600">
                <a:latin typeface="Corbel" pitchFamily="-110" charset="0"/>
              </a:rPr>
              <a:t>/future scenario</a:t>
            </a:r>
          </a:p>
          <a:p>
            <a:endParaRPr lang="en-US">
              <a:latin typeface="Corbel" pitchFamily="-110" charset="0"/>
            </a:endParaRPr>
          </a:p>
        </p:txBody>
      </p:sp>
      <p:sp>
        <p:nvSpPr>
          <p:cNvPr id="17438" name="TextBox 44"/>
          <p:cNvSpPr txBox="1">
            <a:spLocks noChangeArrowheads="1"/>
          </p:cNvSpPr>
          <p:nvPr/>
        </p:nvSpPr>
        <p:spPr bwMode="auto">
          <a:xfrm>
            <a:off x="3676650" y="919163"/>
            <a:ext cx="2743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6213" indent="-176213">
              <a:buFont typeface="Arial" charset="0"/>
              <a:buChar char="•"/>
            </a:pPr>
            <a:r>
              <a:rPr lang="en-US">
                <a:latin typeface="Corbel" pitchFamily="-110" charset="0"/>
              </a:rPr>
              <a:t>Forest cover and carbon   stock changes,</a:t>
            </a:r>
          </a:p>
          <a:p>
            <a:pPr marL="176213" indent="-176213">
              <a:buFont typeface="Arial" charset="0"/>
              <a:buChar char="•"/>
            </a:pPr>
            <a:r>
              <a:rPr lang="en-US">
                <a:latin typeface="Corbel" pitchFamily="-110" charset="0"/>
              </a:rPr>
              <a:t>   National  registry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rot="16200000" flipH="1">
            <a:off x="2895600" y="1776413"/>
            <a:ext cx="15240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0" name="TextBox 47"/>
          <p:cNvSpPr txBox="1">
            <a:spLocks noChangeArrowheads="1"/>
          </p:cNvSpPr>
          <p:nvPr/>
        </p:nvSpPr>
        <p:spPr bwMode="auto">
          <a:xfrm>
            <a:off x="1828800" y="1090613"/>
            <a:ext cx="15890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rbel" pitchFamily="-110" charset="0"/>
              </a:rPr>
              <a:t>National approach,</a:t>
            </a:r>
          </a:p>
          <a:p>
            <a:r>
              <a:rPr lang="en-US" sz="1400">
                <a:latin typeface="Corbel" pitchFamily="-110" charset="0"/>
              </a:rPr>
              <a:t>sub-national</a:t>
            </a:r>
          </a:p>
          <a:p>
            <a:r>
              <a:rPr lang="en-US" sz="1400">
                <a:latin typeface="Corbel" pitchFamily="-110" charset="0"/>
              </a:rPr>
              <a:t>implementation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6226969" y="2331244"/>
            <a:ext cx="1397000" cy="592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2" name="TextBox 52"/>
          <p:cNvSpPr txBox="1">
            <a:spLocks noChangeArrowheads="1"/>
          </p:cNvSpPr>
          <p:nvPr/>
        </p:nvSpPr>
        <p:spPr bwMode="auto">
          <a:xfrm>
            <a:off x="5943600" y="1814513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orbel" pitchFamily="-110" charset="0"/>
              </a:rPr>
              <a:t>Attractiveness,</a:t>
            </a:r>
          </a:p>
          <a:p>
            <a:r>
              <a:rPr lang="en-US">
                <a:latin typeface="Corbel" pitchFamily="-110" charset="0"/>
              </a:rPr>
              <a:t>Source of fund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rot="16200000" flipH="1">
            <a:off x="7598569" y="2331244"/>
            <a:ext cx="1397000" cy="592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0800000">
            <a:off x="4495800" y="3757613"/>
            <a:ext cx="25908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5" name="TextBox 42"/>
          <p:cNvSpPr txBox="1">
            <a:spLocks noChangeArrowheads="1"/>
          </p:cNvSpPr>
          <p:nvPr/>
        </p:nvSpPr>
        <p:spPr bwMode="auto">
          <a:xfrm>
            <a:off x="457200" y="4367213"/>
            <a:ext cx="18732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latin typeface="Calibri" pitchFamily="-110" charset="0"/>
              </a:rPr>
              <a:t>Awareness raising</a:t>
            </a:r>
          </a:p>
          <a:p>
            <a:r>
              <a:rPr lang="en-US" sz="1400">
                <a:latin typeface="Calibri" pitchFamily="-110" charset="0"/>
              </a:rPr>
              <a:t>Capacity building</a:t>
            </a:r>
          </a:p>
          <a:p>
            <a:r>
              <a:rPr lang="en-US" sz="1400">
                <a:latin typeface="Calibri" pitchFamily="-110" charset="0"/>
              </a:rPr>
              <a:t>Access to data</a:t>
            </a:r>
          </a:p>
          <a:p>
            <a:r>
              <a:rPr lang="en-US" sz="1400">
                <a:latin typeface="Calibri" pitchFamily="-110" charset="0"/>
              </a:rPr>
              <a:t>Access to technology</a:t>
            </a:r>
          </a:p>
          <a:p>
            <a:r>
              <a:rPr lang="en-US" sz="1400">
                <a:latin typeface="Calibri" pitchFamily="-110" charset="0"/>
              </a:rPr>
              <a:t>Stakeholders communication</a:t>
            </a:r>
          </a:p>
          <a:p>
            <a:endParaRPr lang="en-US" sz="1400">
              <a:latin typeface="Calibri" pitchFamily="-110" charset="0"/>
            </a:endParaRPr>
          </a:p>
        </p:txBody>
      </p:sp>
      <p:sp>
        <p:nvSpPr>
          <p:cNvPr id="17446" name="TextBox 42"/>
          <p:cNvSpPr txBox="1">
            <a:spLocks noChangeArrowheads="1"/>
          </p:cNvSpPr>
          <p:nvPr/>
        </p:nvSpPr>
        <p:spPr bwMode="auto">
          <a:xfrm>
            <a:off x="5619750" y="4264025"/>
            <a:ext cx="3581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IFCA Recommendation 2007 : </a:t>
            </a:r>
          </a:p>
          <a:p>
            <a:r>
              <a:rPr lang="en-US" sz="1600" dirty="0"/>
              <a:t>REDD strategy in 5 landscape types :  </a:t>
            </a:r>
            <a:r>
              <a:rPr lang="id-ID" sz="1600" dirty="0" smtClean="0"/>
              <a:t>production forest</a:t>
            </a:r>
            <a:r>
              <a:rPr lang="en-US" sz="1600" dirty="0" smtClean="0"/>
              <a:t>,</a:t>
            </a:r>
            <a:r>
              <a:rPr lang="id-ID" sz="1600" dirty="0" smtClean="0"/>
              <a:t> conservation forest</a:t>
            </a:r>
            <a:r>
              <a:rPr lang="en-US" sz="1600" dirty="0" smtClean="0"/>
              <a:t>,</a:t>
            </a:r>
            <a:r>
              <a:rPr lang="id-ID" sz="1600" dirty="0" smtClean="0"/>
              <a:t> plantation forest</a:t>
            </a:r>
            <a:r>
              <a:rPr lang="en-US" sz="1600" dirty="0" smtClean="0"/>
              <a:t>,</a:t>
            </a:r>
            <a:r>
              <a:rPr lang="id-ID" sz="1600" dirty="0" smtClean="0"/>
              <a:t> p</a:t>
            </a:r>
            <a:r>
              <a:rPr lang="en-US" sz="1600" dirty="0" smtClean="0"/>
              <a:t>eat </a:t>
            </a:r>
            <a:r>
              <a:rPr lang="en-US" sz="1600" dirty="0"/>
              <a:t>land</a:t>
            </a:r>
            <a:r>
              <a:rPr lang="en-US" sz="1600" dirty="0" smtClean="0"/>
              <a:t>,</a:t>
            </a:r>
            <a:r>
              <a:rPr lang="id-ID" sz="1600" dirty="0" smtClean="0"/>
              <a:t> oil palm/estate crops. </a:t>
            </a:r>
            <a:endParaRPr lang="en-US" sz="1600" dirty="0"/>
          </a:p>
        </p:txBody>
      </p:sp>
      <p:sp>
        <p:nvSpPr>
          <p:cNvPr id="17447" name="TextBox 54"/>
          <p:cNvSpPr txBox="1">
            <a:spLocks noChangeArrowheads="1"/>
          </p:cNvSpPr>
          <p:nvPr/>
        </p:nvSpPr>
        <p:spPr bwMode="auto">
          <a:xfrm>
            <a:off x="7315200" y="1219200"/>
            <a:ext cx="1909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orbel" pitchFamily="-110" charset="0"/>
              </a:rPr>
              <a:t>Responsibilities and benefits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2209800" y="6477000"/>
            <a:ext cx="6705600" cy="228600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162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GOVERNANCE</a:t>
            </a:r>
            <a:endParaRPr lang="id-ID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219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3000" tmFilter="0, 0; .2, .5; .8, .5; 1, 0"/>
                                        <p:tgtEl>
                                          <p:spTgt spid="4219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500" autoRev="1" fill="hold"/>
                                        <p:tgtEl>
                                          <p:spTgt spid="4219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3000" tmFilter="0, 0; .2, .5; .8, .5; 1, 0"/>
                                        <p:tgtEl>
                                          <p:spTgt spid="42190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1500" autoRev="1" fill="hold"/>
                                        <p:tgtEl>
                                          <p:spTgt spid="42190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 tmFilter="0, 0; .2, .5; .8, .5; 1, 0"/>
                                        <p:tgtEl>
                                          <p:spTgt spid="4218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500" autoRev="1" fill="hold"/>
                                        <p:tgtEl>
                                          <p:spTgt spid="4218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3000" tmFilter="0, 0; .2, .5; .8, .5; 1, 0"/>
                                        <p:tgtEl>
                                          <p:spTgt spid="4218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1500" autoRev="1" fill="hold"/>
                                        <p:tgtEl>
                                          <p:spTgt spid="4218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3000" fill="hold"/>
                                        <p:tgtEl>
                                          <p:spTgt spid="4219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8" grpId="0" animBg="1"/>
      <p:bldP spid="421899" grpId="0" animBg="1"/>
      <p:bldP spid="421900" grpId="0" animBg="1"/>
      <p:bldP spid="4219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8"/>
            <a:ext cx="8229600" cy="1143000"/>
          </a:xfrm>
        </p:spPr>
        <p:txBody>
          <a:bodyPr/>
          <a:lstStyle/>
          <a:p>
            <a:pPr algn="l" eaLnBrk="1" hangingPunct="1"/>
            <a:r>
              <a:rPr lang="id-ID" sz="2800" b="1" cap="all" dirty="0" smtClean="0"/>
              <a:t>2. </a:t>
            </a:r>
            <a:r>
              <a:rPr lang="en-US" sz="2800" b="1" cap="all" dirty="0" smtClean="0"/>
              <a:t>Reference Emission Level</a:t>
            </a:r>
            <a:r>
              <a:rPr lang="id-ID" sz="2800" b="1" cap="all" dirty="0" smtClean="0"/>
              <a:t> </a:t>
            </a:r>
            <a:r>
              <a:rPr lang="en-US" sz="2800" b="1" cap="all" dirty="0" smtClean="0"/>
              <a:t>(REL)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1"/>
            <a:ext cx="8458200" cy="2743200"/>
          </a:xfrm>
        </p:spPr>
        <p:txBody>
          <a:bodyPr/>
          <a:lstStyle/>
          <a:p>
            <a:pPr eaLnBrk="1" hangingPunct="1"/>
            <a:r>
              <a:rPr lang="id-ID" sz="2400" dirty="0" smtClean="0"/>
              <a:t>REL is the first component </a:t>
            </a:r>
            <a:r>
              <a:rPr lang="en-AU" sz="2400" dirty="0" smtClean="0"/>
              <a:t>in the organizational infrastructure</a:t>
            </a:r>
            <a:endParaRPr lang="id-ID" sz="2400" dirty="0" smtClean="0"/>
          </a:p>
          <a:p>
            <a:pPr eaLnBrk="1" hangingPunct="1"/>
            <a:endParaRPr lang="id-ID" sz="2400" dirty="0" smtClean="0"/>
          </a:p>
          <a:p>
            <a:pPr eaLnBrk="1" hangingPunct="1"/>
            <a:r>
              <a:rPr lang="en-GB" sz="2400" dirty="0" smtClean="0"/>
              <a:t>The SB 28 decision (ref) describes Reference Emissions Levels (REL) as follows: </a:t>
            </a:r>
            <a:endParaRPr lang="id-ID" sz="2400" dirty="0" smtClean="0"/>
          </a:p>
          <a:p>
            <a:pPr eaLnBrk="1" hangingPunct="1">
              <a:buNone/>
            </a:pPr>
            <a:r>
              <a:rPr lang="id-ID" sz="2400" dirty="0" smtClean="0"/>
              <a:t>	</a:t>
            </a:r>
            <a:r>
              <a:rPr lang="en-GB" sz="2400" dirty="0" smtClean="0"/>
              <a:t>“</a:t>
            </a:r>
            <a:r>
              <a:rPr lang="en-GB" sz="2400" i="1" dirty="0" smtClean="0"/>
              <a:t>Means to establish reference emission levels, based on </a:t>
            </a:r>
            <a:r>
              <a:rPr lang="en-GB" sz="2400" b="1" i="1" dirty="0" smtClean="0"/>
              <a:t>historical data</a:t>
            </a:r>
            <a:r>
              <a:rPr lang="en-GB" sz="2400" i="1" dirty="0" smtClean="0"/>
              <a:t>, taking into account, </a:t>
            </a:r>
            <a:r>
              <a:rPr lang="en-GB" sz="2400" i="1" dirty="0" err="1" smtClean="0"/>
              <a:t>inte</a:t>
            </a:r>
            <a:r>
              <a:rPr lang="id-ID" sz="2400" i="1" dirty="0" smtClean="0"/>
              <a:t>r-</a:t>
            </a:r>
            <a:r>
              <a:rPr lang="en-GB" sz="2400" i="1" dirty="0" smtClean="0"/>
              <a:t>alia, </a:t>
            </a:r>
            <a:r>
              <a:rPr lang="en-GB" sz="2400" b="1" i="1" dirty="0" smtClean="0"/>
              <a:t>trends</a:t>
            </a:r>
            <a:r>
              <a:rPr lang="en-GB" sz="2400" i="1" dirty="0" smtClean="0"/>
              <a:t>, </a:t>
            </a:r>
            <a:r>
              <a:rPr lang="en-GB" sz="2400" b="1" i="1" dirty="0" smtClean="0"/>
              <a:t>starting dates </a:t>
            </a:r>
            <a:r>
              <a:rPr lang="en-GB" sz="2400" i="1" dirty="0" smtClean="0"/>
              <a:t>and </a:t>
            </a:r>
            <a:r>
              <a:rPr lang="en-GB" sz="2400" b="1" i="1" dirty="0" smtClean="0"/>
              <a:t>the length of the</a:t>
            </a:r>
            <a:r>
              <a:rPr lang="id-ID" sz="2400" b="1" i="1" dirty="0" smtClean="0"/>
              <a:t> </a:t>
            </a:r>
            <a:r>
              <a:rPr lang="en-GB" sz="2400" b="1" i="1" dirty="0" smtClean="0"/>
              <a:t>reference period</a:t>
            </a:r>
            <a:r>
              <a:rPr lang="en-GB" sz="2400" i="1" dirty="0" smtClean="0"/>
              <a:t>, </a:t>
            </a:r>
            <a:r>
              <a:rPr lang="en-GB" sz="2400" b="1" i="1" dirty="0" smtClean="0"/>
              <a:t>availability and reliability of</a:t>
            </a:r>
            <a:r>
              <a:rPr lang="id-ID" sz="2400" b="1" i="1" dirty="0" smtClean="0"/>
              <a:t> </a:t>
            </a:r>
            <a:r>
              <a:rPr lang="en-GB" sz="2400" b="1" i="1" dirty="0" smtClean="0"/>
              <a:t>historical data, and other specific national circumstances</a:t>
            </a:r>
            <a:r>
              <a:rPr lang="en-GB" sz="2400" i="1" dirty="0" smtClean="0"/>
              <a:t>.”</a:t>
            </a: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66800"/>
            <a:ext cx="8458200" cy="1143000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rgbClr val="0033CC"/>
                </a:solidFill>
              </a:rPr>
              <a:t>A </a:t>
            </a:r>
            <a:r>
              <a:rPr lang="id-ID" sz="3600" b="1" dirty="0" smtClean="0">
                <a:solidFill>
                  <a:srgbClr val="0033CC"/>
                </a:solidFill>
              </a:rPr>
              <a:t>REL/</a:t>
            </a:r>
            <a:r>
              <a:rPr lang="en-US" sz="3600" b="1" dirty="0" smtClean="0">
                <a:solidFill>
                  <a:srgbClr val="0033CC"/>
                </a:solidFill>
              </a:rPr>
              <a:t>BASELINE</a:t>
            </a:r>
            <a:r>
              <a:rPr lang="id-ID" sz="3600" b="1" dirty="0" smtClean="0">
                <a:solidFill>
                  <a:srgbClr val="0033CC"/>
                </a:solidFill>
              </a:rPr>
              <a:t> (IFCA Study, 2008)</a:t>
            </a:r>
            <a:r>
              <a:rPr lang="en-US" sz="3600" b="1" dirty="0" smtClean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447800" y="2286000"/>
            <a:ext cx="7162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A projection of emissions from deforestation and forest degradation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1447800" y="3886200"/>
            <a:ext cx="7162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200"/>
              <a:t>A reference for measuring reductions in emissions from deforestation and forest degradation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066800"/>
            <a:ext cx="6324600" cy="1143000"/>
          </a:xfrm>
        </p:spPr>
        <p:txBody>
          <a:bodyPr/>
          <a:lstStyle/>
          <a:p>
            <a:pPr algn="l" eaLnBrk="1" hangingPunct="1"/>
            <a:r>
              <a:rPr lang="en-US" sz="3200" b="1" dirty="0" smtClean="0">
                <a:solidFill>
                  <a:srgbClr val="0033CC"/>
                </a:solidFill>
              </a:rPr>
              <a:t>SCALE OF </a:t>
            </a:r>
            <a:r>
              <a:rPr lang="id-ID" sz="3200" b="1" dirty="0" smtClean="0">
                <a:solidFill>
                  <a:srgbClr val="0033CC"/>
                </a:solidFill>
              </a:rPr>
              <a:t>REL</a:t>
            </a:r>
            <a:r>
              <a:rPr lang="en-US" sz="3200" b="1" dirty="0" smtClean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86000"/>
            <a:ext cx="7620000" cy="1752600"/>
          </a:xfrm>
        </p:spPr>
        <p:txBody>
          <a:bodyPr/>
          <a:lstStyle/>
          <a:p>
            <a:pPr eaLnBrk="1" hangingPunct="1"/>
            <a:r>
              <a:rPr lang="en-US" sz="2800" b="1" smtClean="0"/>
              <a:t>Local	- individual project/sub national</a:t>
            </a:r>
          </a:p>
          <a:p>
            <a:pPr lvl="4" eaLnBrk="1" hangingPunct="1"/>
            <a:r>
              <a:rPr lang="en-US" sz="1600" b="1" smtClean="0"/>
              <a:t>Leakage ?</a:t>
            </a:r>
          </a:p>
          <a:p>
            <a:pPr eaLnBrk="1" hangingPunct="1"/>
            <a:r>
              <a:rPr lang="en-US" sz="2800" b="1" smtClean="0"/>
              <a:t>National	- whole country</a:t>
            </a:r>
          </a:p>
          <a:p>
            <a:pPr lvl="4" eaLnBrk="1" hangingPunct="1"/>
            <a:r>
              <a:rPr lang="en-US" sz="1600" b="1" smtClean="0"/>
              <a:t>Leakage ?</a:t>
            </a:r>
          </a:p>
          <a:p>
            <a:pPr eaLnBrk="1" hangingPunct="1"/>
            <a:r>
              <a:rPr lang="en-US" sz="2800" b="1" smtClean="0"/>
              <a:t>Global 	- several countries in the system</a:t>
            </a:r>
          </a:p>
          <a:p>
            <a:pPr lvl="4" eaLnBrk="1" hangingPunct="1"/>
            <a:r>
              <a:rPr lang="en-US" sz="1600" b="1" smtClean="0"/>
              <a:t>Leakage ?</a:t>
            </a:r>
          </a:p>
          <a:p>
            <a:pPr lvl="4" eaLnBrk="1" hangingPunct="1"/>
            <a:endParaRPr lang="en-US" sz="1600" b="1" smtClean="0"/>
          </a:p>
          <a:p>
            <a:pPr eaLnBrk="1" hangingPunct="1"/>
            <a:endParaRPr 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pPr algn="l" eaLnBrk="1" hangingPunct="1">
              <a:tabLst>
                <a:tab pos="446088" algn="l"/>
              </a:tabLst>
            </a:pPr>
            <a:r>
              <a:rPr lang="id-ID" sz="2800" b="1" dirty="0" smtClean="0"/>
              <a:t>3. CHALLENGES/ISSUES related to the draft of </a:t>
            </a:r>
            <a:br>
              <a:rPr lang="id-ID" sz="2800" b="1" dirty="0" smtClean="0"/>
            </a:br>
            <a:r>
              <a:rPr lang="id-ID" sz="2800" b="1" dirty="0" smtClean="0"/>
              <a:t>	Permenhut REL:</a:t>
            </a:r>
            <a:endParaRPr lang="en-US" sz="2800" b="1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d-ID" dirty="0" smtClean="0"/>
              <a:t>What approach to establish REL</a:t>
            </a:r>
            <a:endParaRPr lang="en-US" dirty="0" smtClean="0"/>
          </a:p>
          <a:p>
            <a:pPr eaLnBrk="1" hangingPunct="1"/>
            <a:r>
              <a:rPr lang="id-ID" dirty="0" smtClean="0"/>
              <a:t>Do we need to set REL at </a:t>
            </a:r>
            <a:r>
              <a:rPr lang="en-US" dirty="0" smtClean="0"/>
              <a:t>National</a:t>
            </a:r>
            <a:r>
              <a:rPr lang="id-ID" dirty="0" smtClean="0"/>
              <a:t>, </a:t>
            </a:r>
            <a:r>
              <a:rPr lang="en-US" dirty="0" smtClean="0"/>
              <a:t>Sub-national </a:t>
            </a:r>
            <a:r>
              <a:rPr lang="id-ID" dirty="0" smtClean="0"/>
              <a:t>and Project Levels? By whom? What is the mechanism?</a:t>
            </a:r>
            <a:endParaRPr lang="en-US" dirty="0" smtClean="0"/>
          </a:p>
          <a:p>
            <a:pPr eaLnBrk="1" hangingPunct="1"/>
            <a:r>
              <a:rPr lang="id-ID" dirty="0" smtClean="0"/>
              <a:t>How to deal with leakage</a:t>
            </a:r>
          </a:p>
          <a:p>
            <a:pPr eaLnBrk="1" hangingPunct="1"/>
            <a:r>
              <a:rPr lang="id-ID" dirty="0" smtClean="0"/>
              <a:t>Data availability, uncertainty 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6934200" cy="1143000"/>
          </a:xfrm>
        </p:spPr>
        <p:txBody>
          <a:bodyPr/>
          <a:lstStyle/>
          <a:p>
            <a:pPr algn="l" eaLnBrk="1" hangingPunct="1"/>
            <a:r>
              <a:rPr lang="id-ID" sz="2800" b="1" dirty="0" smtClean="0"/>
              <a:t>4. POLICIES in REDD implementation</a:t>
            </a:r>
            <a:endParaRPr lang="en-US" sz="2800" b="1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533400" y="1417637"/>
            <a:ext cx="8229600" cy="4525963"/>
          </a:xfrm>
        </p:spPr>
        <p:txBody>
          <a:bodyPr/>
          <a:lstStyle/>
          <a:p>
            <a:pPr eaLnBrk="1" hangingPunct="1"/>
            <a:r>
              <a:rPr lang="id-ID" dirty="0" smtClean="0"/>
              <a:t>Regional Autonomy</a:t>
            </a:r>
            <a:r>
              <a:rPr lang="en-AU" dirty="0" smtClean="0"/>
              <a:t>/</a:t>
            </a:r>
            <a:r>
              <a:rPr lang="id-ID" dirty="0" smtClean="0"/>
              <a:t>Decentralization</a:t>
            </a:r>
          </a:p>
          <a:p>
            <a:pPr eaLnBrk="1" hangingPunct="1"/>
            <a:r>
              <a:rPr lang="id-ID" dirty="0" smtClean="0"/>
              <a:t>Sustainable forest management</a:t>
            </a:r>
          </a:p>
          <a:p>
            <a:pPr eaLnBrk="1" hangingPunct="1"/>
            <a:r>
              <a:rPr lang="id-ID" dirty="0" smtClean="0"/>
              <a:t>Participation of people around the forests</a:t>
            </a:r>
          </a:p>
          <a:p>
            <a:pPr eaLnBrk="1" hangingPunct="1"/>
            <a:r>
              <a:rPr lang="id-ID" dirty="0" smtClean="0"/>
              <a:t>Stakeholders Involvement</a:t>
            </a:r>
          </a:p>
          <a:p>
            <a:pPr eaLnBrk="1" hangingPunct="1"/>
            <a:r>
              <a:rPr lang="id-ID" dirty="0" smtClean="0"/>
              <a:t> pro job, pro poor, pro growth</a:t>
            </a:r>
            <a:endParaRPr lang="en-US" dirty="0" smtClean="0"/>
          </a:p>
          <a:p>
            <a:pPr eaLnBrk="1" hangingPunct="1"/>
            <a:endParaRPr lang="id-ID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ta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Hutan2.pot</Template>
  <TotalTime>692</TotalTime>
  <Words>378</Words>
  <Application>Microsoft Office PowerPoint</Application>
  <PresentationFormat>On-screen Show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Hutan2</vt:lpstr>
      <vt:lpstr>REL IN REDD (Reference Emission Level in Reducing Emission from Deforestation and Forest Degradation) </vt:lpstr>
      <vt:lpstr>Slide 2</vt:lpstr>
      <vt:lpstr>Slide 3</vt:lpstr>
      <vt:lpstr>Relationship among four elements of REDD</vt:lpstr>
      <vt:lpstr>2. Reference Emission Level (REL)</vt:lpstr>
      <vt:lpstr>A REL/BASELINE (IFCA Study, 2008):</vt:lpstr>
      <vt:lpstr>SCALE OF REL:</vt:lpstr>
      <vt:lpstr>3. CHALLENGES/ISSUES related to the draft of   Permenhut REL:</vt:lpstr>
      <vt:lpstr>4. POLICIES in REDD implementation</vt:lpstr>
      <vt:lpstr>Slide 10</vt:lpstr>
    </vt:vector>
  </TitlesOfParts>
  <Company>LabKlim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REDUCTION EMISSION FROM DEFORESTATION AND FOREST DEGRADATION AND SUSTAINABLE DEVELOPMENT IN INDONESIA</dc:title>
  <dc:creator>Rizaldi</dc:creator>
  <cp:lastModifiedBy>Saipul Rahman_Direktorat IPSDH Ditjen Planologi Kehutanan</cp:lastModifiedBy>
  <cp:revision>170</cp:revision>
  <dcterms:created xsi:type="dcterms:W3CDTF">2009-06-25T02:25:04Z</dcterms:created>
  <dcterms:modified xsi:type="dcterms:W3CDTF">2009-06-25T02:27:21Z</dcterms:modified>
</cp:coreProperties>
</file>