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EE504-01F2-4FDD-9082-F7366727E981}" type="datetimeFigureOut">
              <a:rPr lang="en-GB" smtClean="0"/>
              <a:t>26/10/2015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BFFB-9441-45B7-90D3-815B0B1AB7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525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EE504-01F2-4FDD-9082-F7366727E981}" type="datetimeFigureOut">
              <a:rPr lang="en-GB" smtClean="0"/>
              <a:t>26/10/2015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BFFB-9441-45B7-90D3-815B0B1AB7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06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EE504-01F2-4FDD-9082-F7366727E981}" type="datetimeFigureOut">
              <a:rPr lang="en-GB" smtClean="0"/>
              <a:t>26/10/2015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BFFB-9441-45B7-90D3-815B0B1AB7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515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EE504-01F2-4FDD-9082-F7366727E981}" type="datetimeFigureOut">
              <a:rPr lang="en-GB" smtClean="0"/>
              <a:t>26/10/2015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BFFB-9441-45B7-90D3-815B0B1AB7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683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EE504-01F2-4FDD-9082-F7366727E981}" type="datetimeFigureOut">
              <a:rPr lang="en-GB" smtClean="0"/>
              <a:t>26/10/2015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BFFB-9441-45B7-90D3-815B0B1AB7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192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EE504-01F2-4FDD-9082-F7366727E981}" type="datetimeFigureOut">
              <a:rPr lang="en-GB" smtClean="0"/>
              <a:t>26/10/2015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BFFB-9441-45B7-90D3-815B0B1AB7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485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EE504-01F2-4FDD-9082-F7366727E981}" type="datetimeFigureOut">
              <a:rPr lang="en-GB" smtClean="0"/>
              <a:t>26/10/2015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BFFB-9441-45B7-90D3-815B0B1AB7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550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EE504-01F2-4FDD-9082-F7366727E981}" type="datetimeFigureOut">
              <a:rPr lang="en-GB" smtClean="0"/>
              <a:t>26/10/2015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BFFB-9441-45B7-90D3-815B0B1AB7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015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EE504-01F2-4FDD-9082-F7366727E981}" type="datetimeFigureOut">
              <a:rPr lang="en-GB" smtClean="0"/>
              <a:t>26/10/2015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BFFB-9441-45B7-90D3-815B0B1AB7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423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EE504-01F2-4FDD-9082-F7366727E981}" type="datetimeFigureOut">
              <a:rPr lang="en-GB" smtClean="0"/>
              <a:t>26/10/2015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BFFB-9441-45B7-90D3-815B0B1AB7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97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EE504-01F2-4FDD-9082-F7366727E981}" type="datetimeFigureOut">
              <a:rPr lang="en-GB" smtClean="0"/>
              <a:t>26/10/2015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BFFB-9441-45B7-90D3-815B0B1AB7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568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EE504-01F2-4FDD-9082-F7366727E981}" type="datetimeFigureOut">
              <a:rPr lang="en-GB" smtClean="0"/>
              <a:t>26/10/2015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EBFFB-9441-45B7-90D3-815B0B1AB7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171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3.amazonaws.com/mongabay/sabah/600/sabah_114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5" t="11644" r="41286"/>
          <a:stretch/>
        </p:blipFill>
        <p:spPr bwMode="auto">
          <a:xfrm>
            <a:off x="2225997" y="2064101"/>
            <a:ext cx="1787295" cy="441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a/ab/Logging_road_East_Kalimantan_200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5" r="32337"/>
          <a:stretch/>
        </p:blipFill>
        <p:spPr bwMode="auto">
          <a:xfrm>
            <a:off x="4176399" y="2064101"/>
            <a:ext cx="1834374" cy="441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usaid.gov/sites/default/files/nodeimage/Environment%20(1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114"/>
          <a:stretch/>
        </p:blipFill>
        <p:spPr bwMode="auto">
          <a:xfrm>
            <a:off x="6173880" y="2064101"/>
            <a:ext cx="1838208" cy="441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forest.sabah.gov.my/images/links_banner/Article/SKYLINE%20cropped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62"/>
          <a:stretch/>
        </p:blipFill>
        <p:spPr bwMode="auto">
          <a:xfrm>
            <a:off x="8187070" y="2064101"/>
            <a:ext cx="1807355" cy="43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3157" y="2064101"/>
            <a:ext cx="1800000" cy="4387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36787" y="762929"/>
            <a:ext cx="1876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 err="1" smtClean="0"/>
              <a:t>Reduction</a:t>
            </a:r>
            <a:r>
              <a:rPr lang="fr-CH" sz="2400" dirty="0" smtClean="0"/>
              <a:t> of </a:t>
            </a:r>
            <a:r>
              <a:rPr lang="fr-CH" sz="2400" dirty="0" err="1" smtClean="0"/>
              <a:t>deforestation</a:t>
            </a:r>
            <a:endParaRPr lang="en-GB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134268" y="762928"/>
            <a:ext cx="1876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 err="1" smtClean="0"/>
              <a:t>Reduction</a:t>
            </a:r>
            <a:r>
              <a:rPr lang="fr-CH" sz="2400" dirty="0" smtClean="0"/>
              <a:t> of </a:t>
            </a:r>
            <a:r>
              <a:rPr lang="fr-CH" sz="2400" dirty="0" err="1" smtClean="0"/>
              <a:t>degradation</a:t>
            </a: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173880" y="624427"/>
            <a:ext cx="18765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200" dirty="0" err="1" smtClean="0"/>
              <a:t>Enhancement</a:t>
            </a:r>
            <a:r>
              <a:rPr lang="fr-CH" sz="2200" dirty="0" smtClean="0"/>
              <a:t> of </a:t>
            </a:r>
            <a:r>
              <a:rPr lang="fr-CH" sz="2200" dirty="0" err="1" smtClean="0"/>
              <a:t>forest</a:t>
            </a:r>
            <a:r>
              <a:rPr lang="fr-CH" sz="2200" dirty="0" smtClean="0"/>
              <a:t> </a:t>
            </a:r>
            <a:r>
              <a:rPr lang="fr-CH" sz="2200" dirty="0" err="1" smtClean="0"/>
              <a:t>carbon</a:t>
            </a:r>
            <a:r>
              <a:rPr lang="fr-CH" sz="2200" dirty="0" smtClean="0"/>
              <a:t> stocks</a:t>
            </a:r>
            <a:endParaRPr lang="en-GB" sz="2200" dirty="0"/>
          </a:p>
        </p:txBody>
      </p:sp>
      <p:sp>
        <p:nvSpPr>
          <p:cNvPr id="15" name="TextBox 14"/>
          <p:cNvSpPr txBox="1"/>
          <p:nvPr/>
        </p:nvSpPr>
        <p:spPr>
          <a:xfrm>
            <a:off x="8140619" y="578261"/>
            <a:ext cx="1876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 err="1" smtClean="0"/>
              <a:t>Sustainable</a:t>
            </a:r>
            <a:r>
              <a:rPr lang="fr-CH" sz="2400" dirty="0" smtClean="0"/>
              <a:t> </a:t>
            </a:r>
            <a:r>
              <a:rPr lang="fr-CH" sz="2400" dirty="0" smtClean="0"/>
              <a:t>management of </a:t>
            </a:r>
            <a:r>
              <a:rPr lang="fr-CH" sz="2400" dirty="0" err="1" smtClean="0"/>
              <a:t>forests</a:t>
            </a:r>
            <a:endParaRPr lang="en-GB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0145657" y="578261"/>
            <a:ext cx="1876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 smtClean="0"/>
              <a:t>Conservation of </a:t>
            </a:r>
            <a:r>
              <a:rPr lang="fr-CH" sz="2400" dirty="0" err="1" smtClean="0"/>
              <a:t>forest</a:t>
            </a:r>
            <a:r>
              <a:rPr lang="fr-CH" sz="2400" dirty="0" smtClean="0"/>
              <a:t> </a:t>
            </a:r>
            <a:r>
              <a:rPr lang="fr-CH" sz="2400" dirty="0" err="1" smtClean="0"/>
              <a:t>carbon</a:t>
            </a:r>
            <a:r>
              <a:rPr lang="fr-CH" sz="2400" dirty="0" smtClean="0"/>
              <a:t> stocks</a:t>
            </a:r>
            <a:endParaRPr lang="en-GB" sz="2400" dirty="0"/>
          </a:p>
        </p:txBody>
      </p:sp>
      <p:sp>
        <p:nvSpPr>
          <p:cNvPr id="9" name="Rectangle 8"/>
          <p:cNvSpPr/>
          <p:nvPr/>
        </p:nvSpPr>
        <p:spPr>
          <a:xfrm>
            <a:off x="2107782" y="2011443"/>
            <a:ext cx="9885375" cy="44928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Multiply 9"/>
          <p:cNvSpPr/>
          <p:nvPr/>
        </p:nvSpPr>
        <p:spPr>
          <a:xfrm>
            <a:off x="4550006" y="2208811"/>
            <a:ext cx="1045028" cy="118753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751727"/>
              </p:ext>
            </p:extLst>
          </p:nvPr>
        </p:nvGraphicFramePr>
        <p:xfrm>
          <a:off x="193098" y="363840"/>
          <a:ext cx="11961564" cy="6152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3594"/>
                <a:gridCol w="1993594"/>
                <a:gridCol w="1993594"/>
                <a:gridCol w="1993594"/>
                <a:gridCol w="1993594"/>
                <a:gridCol w="1993594"/>
              </a:tblGrid>
              <a:tr h="153823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382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 electrification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382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Improvement of forest management unit management plan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382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Plantation of native species in timber harvested areas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9" name="Multiply 18"/>
          <p:cNvSpPr/>
          <p:nvPr/>
        </p:nvSpPr>
        <p:spPr>
          <a:xfrm>
            <a:off x="8562477" y="3664085"/>
            <a:ext cx="1045028" cy="118753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Multiply 19"/>
          <p:cNvSpPr/>
          <p:nvPr/>
        </p:nvSpPr>
        <p:spPr>
          <a:xfrm>
            <a:off x="6589618" y="5264069"/>
            <a:ext cx="1045028" cy="118753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571517">
            <a:off x="11452428" y="1176863"/>
            <a:ext cx="9811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?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559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5" grpId="0"/>
      <p:bldP spid="16" grpId="0"/>
      <p:bldP spid="9" grpId="0" animBg="1"/>
      <p:bldP spid="10" grpId="0" animBg="1"/>
      <p:bldP spid="19" grpId="0" animBg="1"/>
      <p:bldP spid="20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3.amazonaws.com/mongabay/sabah/600/sabah_114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5" t="11644" r="41286"/>
          <a:stretch/>
        </p:blipFill>
        <p:spPr bwMode="auto">
          <a:xfrm>
            <a:off x="2225997" y="2064101"/>
            <a:ext cx="1787295" cy="441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a/ab/Logging_road_East_Kalimantan_200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5" r="32337"/>
          <a:stretch/>
        </p:blipFill>
        <p:spPr bwMode="auto">
          <a:xfrm>
            <a:off x="4176399" y="2064101"/>
            <a:ext cx="1834374" cy="441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usaid.gov/sites/default/files/nodeimage/Environment%20(1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114"/>
          <a:stretch/>
        </p:blipFill>
        <p:spPr bwMode="auto">
          <a:xfrm>
            <a:off x="6173880" y="2064101"/>
            <a:ext cx="1838208" cy="441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forest.sabah.gov.my/images/links_banner/Article/SKYLINE%20cropped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62"/>
          <a:stretch/>
        </p:blipFill>
        <p:spPr bwMode="auto">
          <a:xfrm>
            <a:off x="8187070" y="2064101"/>
            <a:ext cx="1807355" cy="43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3157" y="2064101"/>
            <a:ext cx="1800000" cy="4387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36787" y="762929"/>
            <a:ext cx="1876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 err="1" smtClean="0"/>
              <a:t>Reduction</a:t>
            </a:r>
            <a:r>
              <a:rPr lang="fr-CH" sz="2400" dirty="0" smtClean="0"/>
              <a:t> of </a:t>
            </a:r>
            <a:r>
              <a:rPr lang="fr-CH" sz="2400" dirty="0" err="1" smtClean="0"/>
              <a:t>deforestation</a:t>
            </a:r>
            <a:endParaRPr lang="en-GB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134268" y="762928"/>
            <a:ext cx="1876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 err="1" smtClean="0"/>
              <a:t>Reduction</a:t>
            </a:r>
            <a:r>
              <a:rPr lang="fr-CH" sz="2400" dirty="0" smtClean="0"/>
              <a:t> of </a:t>
            </a:r>
            <a:r>
              <a:rPr lang="fr-CH" sz="2400" dirty="0" err="1" smtClean="0"/>
              <a:t>degradation</a:t>
            </a: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173880" y="624427"/>
            <a:ext cx="18765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200" dirty="0" err="1" smtClean="0"/>
              <a:t>Enhancement</a:t>
            </a:r>
            <a:r>
              <a:rPr lang="fr-CH" sz="2200" dirty="0" smtClean="0"/>
              <a:t> of </a:t>
            </a:r>
            <a:r>
              <a:rPr lang="fr-CH" sz="2200" dirty="0" err="1" smtClean="0"/>
              <a:t>forest</a:t>
            </a:r>
            <a:r>
              <a:rPr lang="fr-CH" sz="2200" dirty="0" smtClean="0"/>
              <a:t> </a:t>
            </a:r>
            <a:r>
              <a:rPr lang="fr-CH" sz="2200" dirty="0" err="1" smtClean="0"/>
              <a:t>carbon</a:t>
            </a:r>
            <a:r>
              <a:rPr lang="fr-CH" sz="2200" dirty="0" smtClean="0"/>
              <a:t> stocks</a:t>
            </a:r>
            <a:endParaRPr lang="en-GB" sz="2200" dirty="0"/>
          </a:p>
        </p:txBody>
      </p:sp>
      <p:sp>
        <p:nvSpPr>
          <p:cNvPr id="15" name="TextBox 14"/>
          <p:cNvSpPr txBox="1"/>
          <p:nvPr/>
        </p:nvSpPr>
        <p:spPr>
          <a:xfrm>
            <a:off x="8140619" y="578261"/>
            <a:ext cx="1876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 err="1" smtClean="0"/>
              <a:t>Sustainable</a:t>
            </a:r>
            <a:r>
              <a:rPr lang="fr-CH" sz="2400" dirty="0" smtClean="0"/>
              <a:t> </a:t>
            </a:r>
            <a:r>
              <a:rPr lang="fr-CH" sz="2400" dirty="0"/>
              <a:t>management of </a:t>
            </a:r>
            <a:r>
              <a:rPr lang="fr-CH" sz="2400" dirty="0" err="1" smtClean="0"/>
              <a:t>forests</a:t>
            </a:r>
            <a:endParaRPr lang="en-GB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0145657" y="578261"/>
            <a:ext cx="1876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 smtClean="0"/>
              <a:t>Conservation of </a:t>
            </a:r>
            <a:r>
              <a:rPr lang="fr-CH" sz="2400" dirty="0" err="1" smtClean="0"/>
              <a:t>forest</a:t>
            </a:r>
            <a:r>
              <a:rPr lang="fr-CH" sz="2400" dirty="0" smtClean="0"/>
              <a:t> </a:t>
            </a:r>
            <a:r>
              <a:rPr lang="fr-CH" sz="2400" dirty="0" err="1" smtClean="0"/>
              <a:t>carbon</a:t>
            </a:r>
            <a:r>
              <a:rPr lang="fr-CH" sz="2400" dirty="0" smtClean="0"/>
              <a:t> stocks</a:t>
            </a:r>
            <a:endParaRPr lang="en-GB" sz="2400" dirty="0"/>
          </a:p>
        </p:txBody>
      </p:sp>
      <p:sp>
        <p:nvSpPr>
          <p:cNvPr id="9" name="Rectangle 8"/>
          <p:cNvSpPr/>
          <p:nvPr/>
        </p:nvSpPr>
        <p:spPr>
          <a:xfrm>
            <a:off x="2107782" y="2011443"/>
            <a:ext cx="9885375" cy="44928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753457"/>
              </p:ext>
            </p:extLst>
          </p:nvPr>
        </p:nvGraphicFramePr>
        <p:xfrm>
          <a:off x="230436" y="323848"/>
          <a:ext cx="11961564" cy="6152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3594"/>
                <a:gridCol w="1993594"/>
                <a:gridCol w="1993594"/>
                <a:gridCol w="1993594"/>
                <a:gridCol w="1993594"/>
                <a:gridCol w="1993594"/>
              </a:tblGrid>
              <a:tr h="153823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382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382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38235">
                <a:tc>
                  <a:txBody>
                    <a:bodyPr/>
                    <a:lstStyle/>
                    <a:p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476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3.amazonaws.com/mongabay/sabah/600/sabah_114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5" t="11644" r="41286"/>
          <a:stretch/>
        </p:blipFill>
        <p:spPr bwMode="auto">
          <a:xfrm>
            <a:off x="2225997" y="2064101"/>
            <a:ext cx="1787295" cy="441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a/ab/Logging_road_East_Kalimantan_200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5" r="32337"/>
          <a:stretch/>
        </p:blipFill>
        <p:spPr bwMode="auto">
          <a:xfrm>
            <a:off x="4176399" y="2064101"/>
            <a:ext cx="1834374" cy="441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usaid.gov/sites/default/files/nodeimage/Environment%20(1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114"/>
          <a:stretch/>
        </p:blipFill>
        <p:spPr bwMode="auto">
          <a:xfrm>
            <a:off x="6173880" y="2064101"/>
            <a:ext cx="1838208" cy="441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forest.sabah.gov.my/images/links_banner/Article/SKYLINE%20cropped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62"/>
          <a:stretch/>
        </p:blipFill>
        <p:spPr bwMode="auto">
          <a:xfrm>
            <a:off x="8187070" y="2064101"/>
            <a:ext cx="1807355" cy="43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3157" y="2064101"/>
            <a:ext cx="1800000" cy="4387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36787" y="762929"/>
            <a:ext cx="1876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 err="1" smtClean="0"/>
              <a:t>Reduction</a:t>
            </a:r>
            <a:r>
              <a:rPr lang="fr-CH" sz="2400" dirty="0" smtClean="0"/>
              <a:t> of </a:t>
            </a:r>
            <a:r>
              <a:rPr lang="fr-CH" sz="2400" dirty="0" err="1" smtClean="0"/>
              <a:t>deforestation</a:t>
            </a:r>
            <a:endParaRPr lang="en-GB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134268" y="762928"/>
            <a:ext cx="1876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 err="1" smtClean="0"/>
              <a:t>Reduction</a:t>
            </a:r>
            <a:r>
              <a:rPr lang="fr-CH" sz="2400" dirty="0" smtClean="0"/>
              <a:t> of </a:t>
            </a:r>
            <a:r>
              <a:rPr lang="fr-CH" sz="2400" dirty="0" err="1" smtClean="0"/>
              <a:t>degradation</a:t>
            </a: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173880" y="624427"/>
            <a:ext cx="18765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200" dirty="0" err="1" smtClean="0"/>
              <a:t>Enhancement</a:t>
            </a:r>
            <a:r>
              <a:rPr lang="fr-CH" sz="2200" dirty="0" smtClean="0"/>
              <a:t> of </a:t>
            </a:r>
            <a:r>
              <a:rPr lang="fr-CH" sz="2200" dirty="0" err="1" smtClean="0"/>
              <a:t>forest</a:t>
            </a:r>
            <a:r>
              <a:rPr lang="fr-CH" sz="2200" dirty="0" smtClean="0"/>
              <a:t> </a:t>
            </a:r>
            <a:r>
              <a:rPr lang="fr-CH" sz="2200" dirty="0" err="1" smtClean="0"/>
              <a:t>carbon</a:t>
            </a:r>
            <a:r>
              <a:rPr lang="fr-CH" sz="2200" dirty="0" smtClean="0"/>
              <a:t> stocks</a:t>
            </a:r>
            <a:endParaRPr lang="en-GB" sz="2200" dirty="0"/>
          </a:p>
        </p:txBody>
      </p:sp>
      <p:sp>
        <p:nvSpPr>
          <p:cNvPr id="15" name="TextBox 14"/>
          <p:cNvSpPr txBox="1"/>
          <p:nvPr/>
        </p:nvSpPr>
        <p:spPr>
          <a:xfrm>
            <a:off x="8140619" y="578261"/>
            <a:ext cx="1876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 err="1" smtClean="0"/>
              <a:t>Sustainable</a:t>
            </a:r>
            <a:r>
              <a:rPr lang="fr-CH" sz="2400" dirty="0" smtClean="0"/>
              <a:t> </a:t>
            </a:r>
            <a:r>
              <a:rPr lang="fr-CH" sz="2400" dirty="0" err="1" smtClean="0"/>
              <a:t>managementof</a:t>
            </a:r>
            <a:r>
              <a:rPr lang="fr-CH" sz="2400" dirty="0" smtClean="0"/>
              <a:t> </a:t>
            </a:r>
            <a:r>
              <a:rPr lang="fr-CH" sz="2400" dirty="0" err="1" smtClean="0"/>
              <a:t>forests</a:t>
            </a:r>
            <a:endParaRPr lang="en-GB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0145657" y="578261"/>
            <a:ext cx="1876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 smtClean="0"/>
              <a:t>Conservation of </a:t>
            </a:r>
            <a:r>
              <a:rPr lang="fr-CH" sz="2400" dirty="0" err="1" smtClean="0"/>
              <a:t>forest</a:t>
            </a:r>
            <a:r>
              <a:rPr lang="fr-CH" sz="2400" dirty="0" smtClean="0"/>
              <a:t> </a:t>
            </a:r>
            <a:r>
              <a:rPr lang="fr-CH" sz="2400" dirty="0" err="1" smtClean="0"/>
              <a:t>carbon</a:t>
            </a:r>
            <a:r>
              <a:rPr lang="fr-CH" sz="2400" dirty="0" smtClean="0"/>
              <a:t> stocks</a:t>
            </a:r>
            <a:endParaRPr lang="en-GB" sz="2400" dirty="0"/>
          </a:p>
        </p:txBody>
      </p:sp>
      <p:sp>
        <p:nvSpPr>
          <p:cNvPr id="9" name="Rectangle 8"/>
          <p:cNvSpPr/>
          <p:nvPr/>
        </p:nvSpPr>
        <p:spPr>
          <a:xfrm>
            <a:off x="2107782" y="2011443"/>
            <a:ext cx="9885375" cy="44928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566178"/>
              </p:ext>
            </p:extLst>
          </p:nvPr>
        </p:nvGraphicFramePr>
        <p:xfrm>
          <a:off x="230436" y="505935"/>
          <a:ext cx="11961564" cy="6352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3594"/>
                <a:gridCol w="1993594"/>
                <a:gridCol w="1993594"/>
                <a:gridCol w="1993594"/>
                <a:gridCol w="1993594"/>
                <a:gridCol w="1993594"/>
              </a:tblGrid>
              <a:tr h="153823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382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Asses the forest resources   through NFI to understand the extent of forest degradation and the available stock</a:t>
                      </a:r>
                      <a:endParaRPr lang="en-GB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382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Build capacity of the field staffs to actually manage the forest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and out of FMUs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38235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Research on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silviculture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systems &amp;species that grows better in different areas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39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3.amazonaws.com/mongabay/sabah/600/sabah_114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5" t="11644" r="41286"/>
          <a:stretch/>
        </p:blipFill>
        <p:spPr bwMode="auto">
          <a:xfrm>
            <a:off x="1805763" y="1907987"/>
            <a:ext cx="1605776" cy="466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a/ab/Logging_road_East_Kalimantan_200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5" r="32337"/>
          <a:stretch/>
        </p:blipFill>
        <p:spPr bwMode="auto">
          <a:xfrm>
            <a:off x="3567699" y="1907988"/>
            <a:ext cx="1589547" cy="466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usaid.gov/sites/default/files/nodeimage/Environment%20(1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114"/>
          <a:stretch/>
        </p:blipFill>
        <p:spPr bwMode="auto">
          <a:xfrm>
            <a:off x="5313406" y="1907987"/>
            <a:ext cx="1578050" cy="466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forest.sabah.gov.my/images/links_banner/Article/SKYLINE%20cropped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62"/>
          <a:stretch/>
        </p:blipFill>
        <p:spPr bwMode="auto">
          <a:xfrm>
            <a:off x="7000623" y="1907866"/>
            <a:ext cx="1630424" cy="467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6330" y="1907866"/>
            <a:ext cx="1632812" cy="467010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05763" y="1910092"/>
            <a:ext cx="8573379" cy="467010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011266"/>
              </p:ext>
            </p:extLst>
          </p:nvPr>
        </p:nvGraphicFramePr>
        <p:xfrm>
          <a:off x="13731" y="434897"/>
          <a:ext cx="12152252" cy="6299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6036"/>
                <a:gridCol w="1736036"/>
                <a:gridCol w="1736036"/>
                <a:gridCol w="1736036"/>
                <a:gridCol w="1736036"/>
                <a:gridCol w="1736036"/>
                <a:gridCol w="1736036"/>
              </a:tblGrid>
              <a:tr h="132309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CH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CH" sz="2000" b="0" dirty="0" err="1" smtClean="0">
                          <a:solidFill>
                            <a:schemeClr val="tx1"/>
                          </a:solidFill>
                        </a:rPr>
                        <a:t>Enabling</a:t>
                      </a:r>
                      <a:r>
                        <a:rPr lang="fr-CH" sz="2000" b="0" baseline="0" dirty="0" smtClean="0">
                          <a:solidFill>
                            <a:schemeClr val="tx1"/>
                          </a:solidFill>
                        </a:rPr>
                        <a:t> actions</a:t>
                      </a:r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0410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Asses the forest resources   through NFI to understand the extent of forest degradation and the available stock</a:t>
                      </a:r>
                      <a:endParaRPr lang="en-GB" sz="16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742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Build capacity of the field staffs to actually manage the forest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and out of FMUs</a:t>
                      </a:r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60771"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Research on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silviculture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systems &amp;species that grows better in different areas</a:t>
                      </a:r>
                      <a:endParaRPr lang="en-GB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57399" y="695421"/>
            <a:ext cx="1643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000" dirty="0" err="1" smtClean="0"/>
              <a:t>Reduction</a:t>
            </a:r>
            <a:r>
              <a:rPr lang="fr-CH" sz="2000" dirty="0" smtClean="0"/>
              <a:t> of </a:t>
            </a:r>
            <a:r>
              <a:rPr lang="fr-CH" sz="2000" dirty="0" err="1" smtClean="0"/>
              <a:t>deforestation</a:t>
            </a:r>
            <a:endParaRPr lang="en-GB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3557035" y="695421"/>
            <a:ext cx="1643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000" dirty="0" err="1" smtClean="0"/>
              <a:t>Reduction</a:t>
            </a:r>
            <a:r>
              <a:rPr lang="fr-CH" sz="2000" dirty="0" smtClean="0"/>
              <a:t> of </a:t>
            </a:r>
            <a:r>
              <a:rPr lang="fr-CH" sz="2000" dirty="0" err="1" smtClean="0"/>
              <a:t>degradation</a:t>
            </a:r>
            <a:endParaRPr lang="en-GB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5302742" y="541532"/>
            <a:ext cx="16434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000" dirty="0" err="1" smtClean="0"/>
              <a:t>Enhancement</a:t>
            </a:r>
            <a:r>
              <a:rPr lang="fr-CH" sz="2000" dirty="0" smtClean="0"/>
              <a:t> of </a:t>
            </a:r>
            <a:r>
              <a:rPr lang="fr-CH" sz="2000" dirty="0" err="1" smtClean="0"/>
              <a:t>forest</a:t>
            </a:r>
            <a:r>
              <a:rPr lang="fr-CH" sz="2000" dirty="0" smtClean="0"/>
              <a:t> </a:t>
            </a:r>
            <a:r>
              <a:rPr lang="fr-CH" sz="2000" dirty="0" err="1" smtClean="0"/>
              <a:t>carbon</a:t>
            </a:r>
            <a:r>
              <a:rPr lang="fr-CH" sz="2000" dirty="0" smtClean="0"/>
              <a:t> stocks</a:t>
            </a:r>
            <a:endParaRPr lang="en-GB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6989959" y="541532"/>
            <a:ext cx="16434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000" dirty="0" err="1" smtClean="0"/>
              <a:t>Sustainable</a:t>
            </a:r>
            <a:r>
              <a:rPr lang="fr-CH" sz="2000" dirty="0" smtClean="0"/>
              <a:t> </a:t>
            </a:r>
            <a:r>
              <a:rPr lang="fr-CH" sz="2000" dirty="0" smtClean="0"/>
              <a:t>management of </a:t>
            </a:r>
            <a:r>
              <a:rPr lang="fr-CH" sz="2000" dirty="0" err="1" smtClean="0"/>
              <a:t>forests</a:t>
            </a:r>
            <a:r>
              <a:rPr lang="fr-CH" sz="2000" dirty="0" smtClean="0"/>
              <a:t> </a:t>
            </a:r>
            <a:endParaRPr lang="en-GB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8735666" y="541532"/>
            <a:ext cx="16434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000" dirty="0" smtClean="0"/>
              <a:t>Conservation of </a:t>
            </a:r>
            <a:r>
              <a:rPr lang="fr-CH" sz="2000" dirty="0" err="1" smtClean="0"/>
              <a:t>forest</a:t>
            </a:r>
            <a:r>
              <a:rPr lang="fr-CH" sz="2000" dirty="0" smtClean="0"/>
              <a:t> </a:t>
            </a:r>
            <a:r>
              <a:rPr lang="fr-CH" sz="2000" dirty="0" err="1" smtClean="0"/>
              <a:t>carbon</a:t>
            </a:r>
            <a:r>
              <a:rPr lang="fr-CH" sz="2000" dirty="0" smtClean="0"/>
              <a:t> stocks</a:t>
            </a:r>
            <a:endParaRPr lang="en-GB" sz="2000" dirty="0"/>
          </a:p>
        </p:txBody>
      </p:sp>
      <p:sp>
        <p:nvSpPr>
          <p:cNvPr id="2" name="Multiply 1"/>
          <p:cNvSpPr/>
          <p:nvPr/>
        </p:nvSpPr>
        <p:spPr>
          <a:xfrm>
            <a:off x="10723755" y="2252547"/>
            <a:ext cx="1126273" cy="117087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Multiply 17"/>
          <p:cNvSpPr/>
          <p:nvPr/>
        </p:nvSpPr>
        <p:spPr>
          <a:xfrm>
            <a:off x="10723755" y="3988420"/>
            <a:ext cx="1126273" cy="117087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Multiply 18"/>
          <p:cNvSpPr/>
          <p:nvPr/>
        </p:nvSpPr>
        <p:spPr>
          <a:xfrm>
            <a:off x="10723755" y="5490117"/>
            <a:ext cx="1126273" cy="117087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84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189</Words>
  <Application>Microsoft Office PowerPoint</Application>
  <PresentationFormat>Widescreen</PresentationFormat>
  <Paragraphs>32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Blaise Bodin</dc:creator>
  <cp:lastModifiedBy>Elina Vaananen</cp:lastModifiedBy>
  <cp:revision>10</cp:revision>
  <dcterms:created xsi:type="dcterms:W3CDTF">2015-10-04T08:53:16Z</dcterms:created>
  <dcterms:modified xsi:type="dcterms:W3CDTF">2015-10-26T17:58:01Z</dcterms:modified>
</cp:coreProperties>
</file>