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8" r:id="rId2"/>
    <p:sldId id="318" r:id="rId3"/>
    <p:sldId id="319" r:id="rId4"/>
    <p:sldId id="353" r:id="rId5"/>
    <p:sldId id="360" r:id="rId6"/>
    <p:sldId id="354" r:id="rId7"/>
    <p:sldId id="322" r:id="rId8"/>
    <p:sldId id="320" r:id="rId9"/>
    <p:sldId id="321" r:id="rId10"/>
    <p:sldId id="314" r:id="rId11"/>
    <p:sldId id="307" r:id="rId12"/>
    <p:sldId id="323" r:id="rId13"/>
    <p:sldId id="324" r:id="rId14"/>
    <p:sldId id="313" r:id="rId15"/>
    <p:sldId id="355" r:id="rId16"/>
    <p:sldId id="325" r:id="rId17"/>
    <p:sldId id="357" r:id="rId18"/>
    <p:sldId id="358" r:id="rId19"/>
    <p:sldId id="359" r:id="rId20"/>
    <p:sldId id="326" r:id="rId21"/>
    <p:sldId id="332" r:id="rId22"/>
    <p:sldId id="345" r:id="rId23"/>
    <p:sldId id="361" r:id="rId24"/>
    <p:sldId id="351" r:id="rId25"/>
    <p:sldId id="356" r:id="rId26"/>
    <p:sldId id="352" r:id="rId27"/>
    <p:sldId id="362" r:id="rId28"/>
    <p:sldId id="363" r:id="rId29"/>
  </p:sldIdLst>
  <p:sldSz cx="9144000" cy="6858000" type="screen4x3"/>
  <p:notesSz cx="6888163" cy="9623425"/>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8032"/>
    <a:srgbClr val="595959"/>
    <a:srgbClr val="A24900"/>
    <a:srgbClr val="0B03AF"/>
    <a:srgbClr val="0099CC"/>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70" autoAdjust="0"/>
    <p:restoredTop sz="79000" autoAdjust="0"/>
  </p:normalViewPr>
  <p:slideViewPr>
    <p:cSldViewPr snapToGrid="0">
      <p:cViewPr varScale="1">
        <p:scale>
          <a:sx n="53" d="100"/>
          <a:sy n="53" d="100"/>
        </p:scale>
        <p:origin x="-402" y="-102"/>
      </p:cViewPr>
      <p:guideLst>
        <p:guide orient="horz" pos="2160"/>
        <p:guide pos="2880"/>
      </p:guideLst>
    </p:cSldViewPr>
  </p:slideViewPr>
  <p:notesTextViewPr>
    <p:cViewPr>
      <p:scale>
        <a:sx n="100" d="100"/>
        <a:sy n="100" d="100"/>
      </p:scale>
      <p:origin x="0" y="0"/>
    </p:cViewPr>
  </p:notesTextViewPr>
  <p:notesViewPr>
    <p:cSldViewPr snapToGrid="0">
      <p:cViewPr varScale="1">
        <p:scale>
          <a:sx n="60" d="100"/>
          <a:sy n="60" d="100"/>
        </p:scale>
        <p:origin x="-2490" y="-72"/>
      </p:cViewPr>
      <p:guideLst>
        <p:guide orient="horz" pos="3031"/>
        <p:guide pos="217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84500" cy="481013"/>
          </a:xfrm>
          <a:prstGeom prst="rect">
            <a:avLst/>
          </a:prstGeom>
          <a:noFill/>
          <a:ln w="9525">
            <a:noFill/>
            <a:miter lim="800000"/>
            <a:headEnd/>
            <a:tailEnd/>
          </a:ln>
        </p:spPr>
        <p:txBody>
          <a:bodyPr vert="horz" wrap="square" lIns="94348" tIns="47174" rIns="94348" bIns="47174" numCol="1" anchor="t" anchorCtr="0" compatLnSpc="1">
            <a:prstTxWarp prst="textNoShape">
              <a:avLst/>
            </a:prstTxWarp>
          </a:bodyPr>
          <a:lstStyle>
            <a:lvl1pPr defTabSz="942975">
              <a:defRPr sz="1200">
                <a:latin typeface="Arial" pitchFamily="34" charset="0"/>
              </a:defRPr>
            </a:lvl1pPr>
          </a:lstStyle>
          <a:p>
            <a:pPr>
              <a:defRPr/>
            </a:pPr>
            <a:endParaRPr lang="en-GB"/>
          </a:p>
        </p:txBody>
      </p:sp>
      <p:sp>
        <p:nvSpPr>
          <p:cNvPr id="3" name="Date Placeholder 2"/>
          <p:cNvSpPr>
            <a:spLocks noGrp="1"/>
          </p:cNvSpPr>
          <p:nvPr>
            <p:ph type="dt" idx="1"/>
          </p:nvPr>
        </p:nvSpPr>
        <p:spPr bwMode="auto">
          <a:xfrm>
            <a:off x="3902075" y="0"/>
            <a:ext cx="2984500" cy="481013"/>
          </a:xfrm>
          <a:prstGeom prst="rect">
            <a:avLst/>
          </a:prstGeom>
          <a:noFill/>
          <a:ln w="9525">
            <a:noFill/>
            <a:miter lim="800000"/>
            <a:headEnd/>
            <a:tailEnd/>
          </a:ln>
        </p:spPr>
        <p:txBody>
          <a:bodyPr vert="horz" wrap="square" lIns="94348" tIns="47174" rIns="94348" bIns="47174" numCol="1" anchor="t" anchorCtr="0" compatLnSpc="1">
            <a:prstTxWarp prst="textNoShape">
              <a:avLst/>
            </a:prstTxWarp>
          </a:bodyPr>
          <a:lstStyle>
            <a:lvl1pPr algn="r" defTabSz="942975">
              <a:defRPr sz="1200">
                <a:latin typeface="Arial" pitchFamily="34" charset="0"/>
              </a:defRPr>
            </a:lvl1pPr>
          </a:lstStyle>
          <a:p>
            <a:pPr>
              <a:defRPr/>
            </a:pPr>
            <a:fld id="{B27DA1FF-0A9C-4B62-AF95-2F26905081A1}" type="datetimeFigureOut">
              <a:rPr lang="en-US"/>
              <a:pPr>
                <a:defRPr/>
              </a:pPr>
              <a:t>6/12/2011</a:t>
            </a:fld>
            <a:endParaRPr lang="en-GB"/>
          </a:p>
        </p:txBody>
      </p:sp>
      <p:sp>
        <p:nvSpPr>
          <p:cNvPr id="4" name="Slide Image Placeholder 3"/>
          <p:cNvSpPr>
            <a:spLocks noGrp="1" noRot="1" noChangeAspect="1"/>
          </p:cNvSpPr>
          <p:nvPr>
            <p:ph type="sldImg" idx="2"/>
          </p:nvPr>
        </p:nvSpPr>
        <p:spPr>
          <a:xfrm>
            <a:off x="1038225" y="722313"/>
            <a:ext cx="4811713" cy="36083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bwMode="auto">
          <a:xfrm>
            <a:off x="688975" y="4570413"/>
            <a:ext cx="5510213" cy="4330700"/>
          </a:xfrm>
          <a:prstGeom prst="rect">
            <a:avLst/>
          </a:prstGeom>
          <a:noFill/>
          <a:ln w="9525">
            <a:noFill/>
            <a:miter lim="800000"/>
            <a:headEnd/>
            <a:tailEnd/>
          </a:ln>
        </p:spPr>
        <p:txBody>
          <a:bodyPr vert="horz" wrap="square" lIns="94348" tIns="47174" rIns="94348" bIns="4717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bwMode="auto">
          <a:xfrm>
            <a:off x="0" y="9140825"/>
            <a:ext cx="2984500" cy="481013"/>
          </a:xfrm>
          <a:prstGeom prst="rect">
            <a:avLst/>
          </a:prstGeom>
          <a:noFill/>
          <a:ln w="9525">
            <a:noFill/>
            <a:miter lim="800000"/>
            <a:headEnd/>
            <a:tailEnd/>
          </a:ln>
        </p:spPr>
        <p:txBody>
          <a:bodyPr vert="horz" wrap="square" lIns="94348" tIns="47174" rIns="94348" bIns="47174" numCol="1" anchor="b" anchorCtr="0" compatLnSpc="1">
            <a:prstTxWarp prst="textNoShape">
              <a:avLst/>
            </a:prstTxWarp>
          </a:bodyPr>
          <a:lstStyle>
            <a:lvl1pPr defTabSz="942975">
              <a:defRPr sz="1200">
                <a:latin typeface="Arial" pitchFamily="34" charset="0"/>
              </a:defRPr>
            </a:lvl1pPr>
          </a:lstStyle>
          <a:p>
            <a:pPr>
              <a:defRPr/>
            </a:pPr>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Rot="1" noChangeAspect="1" noTextEdit="1"/>
          </p:cNvSpPr>
          <p:nvPr>
            <p:ph type="sldImg"/>
          </p:nvPr>
        </p:nvSpPr>
        <p:spPr bwMode="auto">
          <a:noFill/>
          <a:ln>
            <a:solidFill>
              <a:srgbClr val="000000"/>
            </a:solidFill>
            <a:miter lim="800000"/>
            <a:headEnd/>
            <a:tailEnd/>
          </a:ln>
        </p:spPr>
      </p:sp>
      <p:sp>
        <p:nvSpPr>
          <p:cNvPr id="9218" name="Rectangle 3"/>
          <p:cNvSpPr>
            <a:spLocks noGrp="1"/>
          </p:cNvSpPr>
          <p:nvPr>
            <p:ph type="body" idx="1"/>
          </p:nvPr>
        </p:nvSpPr>
        <p:spPr>
          <a:noFill/>
          <a:ln/>
        </p:spPr>
        <p:txBody>
          <a:bodyPr/>
          <a:lstStyle/>
          <a:p>
            <a:endParaRPr lang="en-GB" smtClean="0"/>
          </a:p>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Spaces for multi-stakeholder engagement can help address status-quo and power blockages, e.g. between large landowners and marginalized or vulnerable groups (indigenous peoples, women, the poor)</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importance of bringing local communities and civil society actors together with law enforcement agencies in cooperative surveillance systems. This helps to build trust, accountability and a broad-based respect for rule of law. </a:t>
            </a:r>
          </a:p>
          <a:p>
            <a:r>
              <a:rPr lang="en-US" dirty="0" smtClean="0"/>
              <a:t>opens spaces for engagement with stakeholders often absent from decision-making processes and dialogue, and </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01698" y="9140584"/>
            <a:ext cx="2984871" cy="481171"/>
          </a:xfrm>
          <a:prstGeom prst="rect">
            <a:avLst/>
          </a:prstGeom>
        </p:spPr>
        <p:txBody>
          <a:bodyPr lIns="94348" tIns="47174" rIns="94348" bIns="47174"/>
          <a:lstStyle/>
          <a:p>
            <a:pPr>
              <a:defRPr/>
            </a:pPr>
            <a:fld id="{2A59B889-709E-4BB0-B94A-F1D0C0F9519A}" type="slidenum">
              <a:rPr lang="en-GB" smtClean="0"/>
              <a:pPr>
                <a:defRPr/>
              </a:pPr>
              <a:t>5</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t>REDD+ can create new risks and opportunities for values of forest other than carbon. </a:t>
            </a:r>
            <a:r>
              <a:rPr lang="en-GB" sz="1200" b="1" dirty="0" smtClean="0"/>
              <a:t>Safeguards </a:t>
            </a:r>
            <a:r>
              <a:rPr lang="en-GB" sz="1200" dirty="0" smtClean="0"/>
              <a:t>were agreed at UNFCCC COP 16 in Cancun to address this issue.</a:t>
            </a:r>
          </a:p>
          <a:p>
            <a:endParaRPr lang="en-GB" sz="1200" dirty="0" smtClean="0"/>
          </a:p>
          <a:p>
            <a:r>
              <a:rPr lang="en-GB" sz="1200" dirty="0" smtClean="0"/>
              <a:t>Parties have agreed to ‘promote and support’ these safeguards and to provide information on how the safeguards are ‘addressed and respected’ throughout the implementation of REDD+ activities.</a:t>
            </a:r>
          </a:p>
          <a:p>
            <a:endParaRPr lang="en-GB" sz="1200" dirty="0" smtClean="0"/>
          </a:p>
          <a:p>
            <a:r>
              <a:rPr lang="en-GB" sz="1200" dirty="0" smtClean="0"/>
              <a:t>The UN-REDD Programme </a:t>
            </a:r>
            <a:r>
              <a:rPr lang="en-GB" sz="1200" b="1" dirty="0" smtClean="0"/>
              <a:t>Social &amp; Environmental Principles and Criteria</a:t>
            </a:r>
            <a:r>
              <a:rPr lang="en-GB" sz="1200" dirty="0" smtClean="0"/>
              <a:t> have been further developed in response to this Decision. </a:t>
            </a:r>
          </a:p>
          <a:p>
            <a:endParaRPr lang="en-GB" sz="1200" dirty="0" smtClean="0"/>
          </a:p>
          <a:p>
            <a:r>
              <a:rPr lang="en-GB" sz="1200" dirty="0" smtClean="0"/>
              <a:t>The draft Principles comprise two on social issues, one on policy coherence, and three on environmental issues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a:xfrm>
            <a:off x="919163" y="4570413"/>
            <a:ext cx="5049837" cy="4330700"/>
          </a:xfrm>
          <a:noFill/>
          <a:ln/>
        </p:spPr>
        <p:txBody>
          <a:bodyPr/>
          <a:lstStyle/>
          <a:p>
            <a:endParaRPr lang="en-GB" dirty="0" smtClean="0"/>
          </a:p>
        </p:txBody>
      </p:sp>
      <p:sp>
        <p:nvSpPr>
          <p:cNvPr id="17411" name="Slide Number Placeholder 3"/>
          <p:cNvSpPr txBox="1">
            <a:spLocks noGrp="1"/>
          </p:cNvSpPr>
          <p:nvPr/>
        </p:nvSpPr>
        <p:spPr bwMode="auto">
          <a:xfrm>
            <a:off x="3903663" y="9142413"/>
            <a:ext cx="2984500" cy="481012"/>
          </a:xfrm>
          <a:prstGeom prst="rect">
            <a:avLst/>
          </a:prstGeom>
          <a:noFill/>
          <a:ln w="9525">
            <a:noFill/>
            <a:miter lim="800000"/>
            <a:headEnd/>
            <a:tailEnd/>
          </a:ln>
        </p:spPr>
        <p:txBody>
          <a:bodyPr lIns="94348" tIns="47174" rIns="94348" bIns="47174" anchor="b"/>
          <a:lstStyle/>
          <a:p>
            <a:pPr algn="r" defTabSz="942975"/>
            <a:fld id="{33AA0305-B13D-47B9-A232-3B3A4DA1DA9D}" type="slidenum">
              <a:rPr lang="en-GB" sz="1200">
                <a:latin typeface="Times New Roman" pitchFamily="18" charset="0"/>
                <a:cs typeface="Arial" pitchFamily="34" charset="0"/>
              </a:rPr>
              <a:pPr algn="r" defTabSz="942975"/>
              <a:t>8</a:t>
            </a:fld>
            <a:endParaRPr lang="en-GB" sz="1200">
              <a:latin typeface="Times New Roman" pitchFamily="18"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8" name="Rectangle 3"/>
          <p:cNvSpPr>
            <a:spLocks noGrp="1" noChangeArrowheads="1"/>
          </p:cNvSpPr>
          <p:nvPr>
            <p:ph type="body" idx="1"/>
          </p:nvPr>
        </p:nvSpPr>
        <p:spPr>
          <a:xfrm>
            <a:off x="919163" y="4570413"/>
            <a:ext cx="5049837" cy="4330700"/>
          </a:xfrm>
          <a:noFill/>
          <a:ln/>
        </p:spPr>
        <p:txBody>
          <a:bodyPr/>
          <a:lstStyle/>
          <a:p>
            <a:endParaRPr lang="en-US" sz="10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making them different from "top down" approaches to assessing governance:</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 </a:t>
            </a:r>
          </a:p>
          <a:p>
            <a:r>
              <a:rPr lang="en-US" dirty="0" smtClean="0"/>
              <a:t>Ownership and local political backing were lacking for the donor-financed IFM system in Cambodia, leading eventually to the cancellation of the monitor‘s </a:t>
            </a:r>
            <a:r>
              <a:rPr lang="en-US" dirty="0" err="1" smtClean="0"/>
              <a:t>contract.Similarly</a:t>
            </a:r>
            <a:r>
              <a:rPr lang="en-US" dirty="0" smtClean="0"/>
              <a:t>, there is experience of the publication of many IFM reports, outlining incidences of forest crime and inadequate law enforcement, being delayed significantly by government agencies likely to be embarrassed by the information.</a:t>
            </a:r>
          </a:p>
          <a:p>
            <a:endParaRPr lang="en-US" dirty="0" smtClean="0"/>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5" name="Picture 2" descr="C:\Documents and Settings\Isabelle\Desktop\UNEP\UN-REDD Programme Communication Strategy\Logos\Low Res Logos\FAO,UNEP and UNDP logos.jpg"/>
          <p:cNvPicPr>
            <a:picLocks noChangeAspect="1" noChangeArrowheads="1"/>
          </p:cNvPicPr>
          <p:nvPr userDrawn="1"/>
        </p:nvPicPr>
        <p:blipFill>
          <a:blip r:embed="rId2" cstate="print"/>
          <a:srcRect/>
          <a:stretch>
            <a:fillRect/>
          </a:stretch>
        </p:blipFill>
        <p:spPr bwMode="auto">
          <a:xfrm>
            <a:off x="6650038" y="5741988"/>
            <a:ext cx="2043112" cy="803275"/>
          </a:xfrm>
          <a:prstGeom prst="rect">
            <a:avLst/>
          </a:prstGeom>
          <a:noFill/>
          <a:ln w="9525">
            <a:noFill/>
            <a:miter lim="800000"/>
            <a:headEnd/>
            <a:tailEnd/>
          </a:ln>
        </p:spPr>
      </p:pic>
      <p:sp>
        <p:nvSpPr>
          <p:cNvPr id="6" name="Rectangle 5"/>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7" name="Rectangle 6"/>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8" name="Rectangle 7"/>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9" name="Freeform 8"/>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0"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450850" y="339725"/>
            <a:ext cx="2360613" cy="1014413"/>
          </a:xfrm>
          <a:prstGeom prst="rect">
            <a:avLst/>
          </a:prstGeom>
          <a:noFill/>
          <a:ln w="9525">
            <a:noFill/>
            <a:miter lim="800000"/>
            <a:headEnd/>
            <a:tailEnd/>
          </a:ln>
        </p:spPr>
      </p:pic>
      <p:sp>
        <p:nvSpPr>
          <p:cNvPr id="38" name="Title 1"/>
          <p:cNvSpPr>
            <a:spLocks noGrp="1"/>
          </p:cNvSpPr>
          <p:nvPr>
            <p:ph type="title"/>
          </p:nvPr>
        </p:nvSpPr>
        <p:spPr>
          <a:xfrm>
            <a:off x="517792" y="2115745"/>
            <a:ext cx="6389783" cy="1362075"/>
          </a:xfrm>
        </p:spPr>
        <p:txBody>
          <a:bodyPr anchor="b">
            <a:noAutofit/>
          </a:bodyPr>
          <a:lstStyle>
            <a:lvl1pPr algn="l">
              <a:defRPr sz="4000" b="1" cap="none"/>
            </a:lvl1pPr>
          </a:lstStyle>
          <a:p>
            <a:r>
              <a:rPr lang="en-US" smtClean="0"/>
              <a:t>Click to edit Master title style</a:t>
            </a:r>
            <a:endParaRPr lang="en-GB" dirty="0"/>
          </a:p>
        </p:txBody>
      </p:sp>
      <p:sp>
        <p:nvSpPr>
          <p:cNvPr id="42" name="Text Placeholder 2"/>
          <p:cNvSpPr>
            <a:spLocks noGrp="1"/>
          </p:cNvSpPr>
          <p:nvPr>
            <p:ph type="body" idx="1"/>
          </p:nvPr>
        </p:nvSpPr>
        <p:spPr>
          <a:xfrm>
            <a:off x="539009" y="3798935"/>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p:nvPr userDrawn="1"/>
        </p:nvSpPr>
        <p:spPr>
          <a:xfrm flipV="1">
            <a:off x="2422525" y="119063"/>
            <a:ext cx="6615113" cy="6626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6" name="Rectangle 5"/>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7" name="Rectangle 6"/>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8" name="Freeform 7"/>
          <p:cNvSpPr/>
          <p:nvPr userDrawn="1"/>
        </p:nvSpPr>
        <p:spPr>
          <a:xfrm flipH="1">
            <a:off x="500063" y="3506788"/>
            <a:ext cx="8358187" cy="214312"/>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9" name="Picture 2" descr="F:\low res images\10055131-Venezuela-Lineair.jpg"/>
          <p:cNvPicPr>
            <a:picLocks noChangeAspect="1" noChangeArrowheads="1"/>
          </p:cNvPicPr>
          <p:nvPr userDrawn="1"/>
        </p:nvPicPr>
        <p:blipFill>
          <a:blip r:embed="rId2" cstate="print"/>
          <a:srcRect/>
          <a:stretch>
            <a:fillRect/>
          </a:stretch>
        </p:blipFill>
        <p:spPr bwMode="auto">
          <a:xfrm>
            <a:off x="79375" y="3508375"/>
            <a:ext cx="2286000" cy="1647825"/>
          </a:xfrm>
          <a:prstGeom prst="rect">
            <a:avLst/>
          </a:prstGeom>
          <a:noFill/>
          <a:ln w="9525">
            <a:noFill/>
            <a:miter lim="800000"/>
            <a:headEnd/>
            <a:tailEnd/>
          </a:ln>
        </p:spPr>
      </p:pic>
      <p:pic>
        <p:nvPicPr>
          <p:cNvPr id="10" name="Picture 3" descr="F:\low res images\Biodiversity---Frog.jpg"/>
          <p:cNvPicPr>
            <a:picLocks noChangeAspect="1" noChangeArrowheads="1"/>
          </p:cNvPicPr>
          <p:nvPr userDrawn="1"/>
        </p:nvPicPr>
        <p:blipFill>
          <a:blip r:embed="rId3" cstate="print"/>
          <a:srcRect/>
          <a:stretch>
            <a:fillRect/>
          </a:stretch>
        </p:blipFill>
        <p:spPr bwMode="auto">
          <a:xfrm>
            <a:off x="80963" y="5218113"/>
            <a:ext cx="2286000" cy="1581150"/>
          </a:xfrm>
          <a:prstGeom prst="rect">
            <a:avLst/>
          </a:prstGeom>
          <a:noFill/>
          <a:ln w="9525">
            <a:noFill/>
            <a:miter lim="800000"/>
            <a:headEnd/>
            <a:tailEnd/>
          </a:ln>
        </p:spPr>
      </p:pic>
      <p:pic>
        <p:nvPicPr>
          <p:cNvPr id="11" name="Picture 8" descr="F:\low res images\Technical-Capacity-Building.jpg"/>
          <p:cNvPicPr>
            <a:picLocks noChangeAspect="1" noChangeArrowheads="1"/>
          </p:cNvPicPr>
          <p:nvPr userDrawn="1"/>
        </p:nvPicPr>
        <p:blipFill>
          <a:blip r:embed="rId4" cstate="print"/>
          <a:srcRect/>
          <a:stretch>
            <a:fillRect/>
          </a:stretch>
        </p:blipFill>
        <p:spPr bwMode="auto">
          <a:xfrm>
            <a:off x="92075" y="1785938"/>
            <a:ext cx="2286000" cy="1647825"/>
          </a:xfrm>
          <a:prstGeom prst="rect">
            <a:avLst/>
          </a:prstGeom>
          <a:noFill/>
          <a:ln w="9525">
            <a:noFill/>
            <a:miter lim="800000"/>
            <a:headEnd/>
            <a:tailEnd/>
          </a:ln>
        </p:spPr>
      </p:pic>
      <p:pic>
        <p:nvPicPr>
          <p:cNvPr id="12" name="Picture 12" descr="C:\Documents and Settings\Isabelle\Desktop\UNEP\UN-REDD Programme Communication Strategy\UNEP Pictures\High Resolution Images\Low Res iStock_copy.JPG"/>
          <p:cNvPicPr>
            <a:picLocks noChangeAspect="1" noChangeArrowheads="1"/>
          </p:cNvPicPr>
          <p:nvPr userDrawn="1"/>
        </p:nvPicPr>
        <p:blipFill>
          <a:blip r:embed="rId5" cstate="print"/>
          <a:srcRect/>
          <a:stretch>
            <a:fillRect/>
          </a:stretch>
        </p:blipFill>
        <p:spPr bwMode="auto">
          <a:xfrm>
            <a:off x="92075" y="76200"/>
            <a:ext cx="2286000" cy="1647825"/>
          </a:xfrm>
          <a:prstGeom prst="rect">
            <a:avLst/>
          </a:prstGeom>
          <a:noFill/>
          <a:ln w="9525">
            <a:noFill/>
            <a:miter lim="800000"/>
            <a:headEnd/>
            <a:tailEnd/>
          </a:ln>
        </p:spPr>
      </p:pic>
      <p:pic>
        <p:nvPicPr>
          <p:cNvPr id="13" name="Picture 2" descr="C:\Documents and Settings\Isabelle\Desktop\UNEP\UN-REDD Programme Communication Strategy\Logos\Low Res Logos\FAO,UNEP and UNDP logos.jpg"/>
          <p:cNvPicPr>
            <a:picLocks noChangeAspect="1" noChangeArrowheads="1"/>
          </p:cNvPicPr>
          <p:nvPr userDrawn="1"/>
        </p:nvPicPr>
        <p:blipFill>
          <a:blip r:embed="rId6" cstate="print"/>
          <a:srcRect/>
          <a:stretch>
            <a:fillRect/>
          </a:stretch>
        </p:blipFill>
        <p:spPr bwMode="auto">
          <a:xfrm>
            <a:off x="6650038" y="5741988"/>
            <a:ext cx="2043112" cy="803275"/>
          </a:xfrm>
          <a:prstGeom prst="rect">
            <a:avLst/>
          </a:prstGeom>
          <a:noFill/>
          <a:ln w="9525">
            <a:noFill/>
            <a:miter lim="800000"/>
            <a:headEnd/>
            <a:tailEnd/>
          </a:ln>
        </p:spPr>
      </p:pic>
      <p:pic>
        <p:nvPicPr>
          <p:cNvPr id="14" name="Picture 3" descr="C:\Documents and Settings\Isabelle\Desktop\UNEP\UN-REDD Programme Communication Strategy\Logos\Low Res Logos\UN-REDD logo.jpg"/>
          <p:cNvPicPr>
            <a:picLocks noChangeAspect="1" noChangeArrowheads="1"/>
          </p:cNvPicPr>
          <p:nvPr userDrawn="1"/>
        </p:nvPicPr>
        <p:blipFill>
          <a:blip r:embed="rId7" cstate="print"/>
          <a:srcRect/>
          <a:stretch>
            <a:fillRect/>
          </a:stretch>
        </p:blipFill>
        <p:spPr bwMode="auto">
          <a:xfrm>
            <a:off x="6411913" y="246063"/>
            <a:ext cx="2360612" cy="1012825"/>
          </a:xfrm>
          <a:prstGeom prst="rect">
            <a:avLst/>
          </a:prstGeom>
          <a:noFill/>
          <a:ln w="9525">
            <a:noFill/>
            <a:miter lim="800000"/>
            <a:headEnd/>
            <a:tailEnd/>
          </a:ln>
        </p:spPr>
      </p:pic>
      <p:sp>
        <p:nvSpPr>
          <p:cNvPr id="38" name="Title 1"/>
          <p:cNvSpPr>
            <a:spLocks noGrp="1"/>
          </p:cNvSpPr>
          <p:nvPr>
            <p:ph type="title"/>
          </p:nvPr>
        </p:nvSpPr>
        <p:spPr>
          <a:xfrm>
            <a:off x="2522862" y="2060661"/>
            <a:ext cx="6389783" cy="1362075"/>
          </a:xfrm>
        </p:spPr>
        <p:txBody>
          <a:bodyPr anchor="b">
            <a:noAutofit/>
          </a:bodyPr>
          <a:lstStyle>
            <a:lvl1pPr algn="l">
              <a:defRPr sz="4000" b="1" cap="none"/>
            </a:lvl1pPr>
          </a:lstStyle>
          <a:p>
            <a:r>
              <a:rPr lang="en-US" smtClean="0"/>
              <a:t>Click to edit Master title style</a:t>
            </a:r>
            <a:endParaRPr lang="en-GB" dirty="0"/>
          </a:p>
        </p:txBody>
      </p:sp>
      <p:sp>
        <p:nvSpPr>
          <p:cNvPr id="42" name="Text Placeholder 2"/>
          <p:cNvSpPr>
            <a:spLocks noGrp="1"/>
          </p:cNvSpPr>
          <p:nvPr>
            <p:ph type="body" idx="1"/>
          </p:nvPr>
        </p:nvSpPr>
        <p:spPr>
          <a:xfrm>
            <a:off x="2563538" y="3786201"/>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Rectangle 3"/>
          <p:cNvSpPr/>
          <p:nvPr userDrawn="1"/>
        </p:nvSpPr>
        <p:spPr>
          <a:xfrm>
            <a:off x="120650" y="1784350"/>
            <a:ext cx="8907463" cy="50022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userDrawn="1"/>
        </p:nvSpPr>
        <p:spPr>
          <a:xfrm>
            <a:off x="2428875" y="71438"/>
            <a:ext cx="6583363"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7"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11" name="Content Placeholder 2"/>
          <p:cNvSpPr>
            <a:spLocks noGrp="1"/>
          </p:cNvSpPr>
          <p:nvPr>
            <p:ph idx="1"/>
          </p:nvPr>
        </p:nvSpPr>
        <p:spPr>
          <a:xfrm>
            <a:off x="285720" y="1857364"/>
            <a:ext cx="8715436" cy="4643470"/>
          </a:xfrm>
        </p:spPr>
        <p:txBody>
          <a:bodyPr/>
          <a:lstStyle>
            <a:lvl1pPr>
              <a:defRPr>
                <a:solidFill>
                  <a:schemeClr val="tx1">
                    <a:lumMod val="95000"/>
                    <a:lumOff val="5000"/>
                  </a:schemeClr>
                </a:solidFill>
              </a:defRPr>
            </a:lvl1pPr>
            <a:lvl2pPr>
              <a:defRPr/>
            </a:lvl2pPr>
          </a:lstStyle>
          <a:p>
            <a:pPr lvl="0"/>
            <a:r>
              <a:rPr lang="en-US" smtClean="0"/>
              <a:t>Click to edit Master text styles</a:t>
            </a:r>
          </a:p>
          <a:p>
            <a:pPr lvl="1"/>
            <a:r>
              <a:rPr lang="en-US" smtClean="0"/>
              <a:t>Second level</a:t>
            </a:r>
          </a:p>
          <a:p>
            <a:pPr lvl="2"/>
            <a:r>
              <a:rPr lang="en-US" smtClean="0"/>
              <a:t>Third level</a:t>
            </a:r>
          </a:p>
        </p:txBody>
      </p:sp>
      <p:sp>
        <p:nvSpPr>
          <p:cNvPr id="13" name="Title 1"/>
          <p:cNvSpPr>
            <a:spLocks noGrp="1"/>
          </p:cNvSpPr>
          <p:nvPr>
            <p:ph type="title"/>
          </p:nvPr>
        </p:nvSpPr>
        <p:spPr>
          <a:xfrm>
            <a:off x="2445745" y="132201"/>
            <a:ext cx="6544019" cy="1531345"/>
          </a:xfrm>
        </p:spPr>
        <p:txBody>
          <a:bodyPr/>
          <a:lstStyle>
            <a:lvl1pPr algn="ctr">
              <a:defRPr b="0"/>
            </a:lvl1pPr>
          </a:lstStyle>
          <a:p>
            <a:r>
              <a:rPr lang="en-US" smtClean="0"/>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Rectangle 4"/>
          <p:cNvSpPr/>
          <p:nvPr userDrawn="1"/>
        </p:nvSpPr>
        <p:spPr>
          <a:xfrm>
            <a:off x="2428875" y="71438"/>
            <a:ext cx="657225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6" name="Rectangle 5"/>
          <p:cNvSpPr/>
          <p:nvPr userDrawn="1"/>
        </p:nvSpPr>
        <p:spPr>
          <a:xfrm>
            <a:off x="7143750" y="6040438"/>
            <a:ext cx="2143125" cy="746125"/>
          </a:xfrm>
          <a:prstGeom prst="rect">
            <a:avLst/>
          </a:prstGeom>
        </p:spPr>
        <p:txBody>
          <a:bodyPr>
            <a:spAutoFit/>
          </a:bodyPr>
          <a:lstStyle/>
          <a:p>
            <a:pPr>
              <a:defRPr/>
            </a:pPr>
            <a:r>
              <a:rPr lang="fr-FR" sz="2800" dirty="0">
                <a:solidFill>
                  <a:srgbClr val="0099CC"/>
                </a:solidFill>
                <a:latin typeface="Arial" pitchFamily="34" charset="0"/>
                <a:ea typeface="Calibri" pitchFamily="34" charset="0"/>
                <a:cs typeface="FrutigerLT-Roman" charset="0"/>
              </a:rPr>
              <a:t>UN</a:t>
            </a:r>
            <a:r>
              <a:rPr lang="fr-FR" sz="2800" dirty="0">
                <a:solidFill>
                  <a:schemeClr val="accent2"/>
                </a:solidFill>
                <a:latin typeface="Arial" pitchFamily="34" charset="0"/>
                <a:ea typeface="Calibri" pitchFamily="34" charset="0"/>
                <a:cs typeface="FrutigerLT-Roman" charset="0"/>
              </a:rPr>
              <a:t>-REDD</a:t>
            </a:r>
          </a:p>
          <a:p>
            <a:pPr>
              <a:defRPr/>
            </a:pPr>
            <a:r>
              <a:rPr lang="fr-FR" sz="1450" dirty="0">
                <a:solidFill>
                  <a:schemeClr val="accent2"/>
                </a:solidFill>
                <a:latin typeface="Arial" pitchFamily="34" charset="0"/>
                <a:ea typeface="Calibri" pitchFamily="34" charset="0"/>
                <a:cs typeface="Frutiger-Roman" charset="0"/>
              </a:rPr>
              <a:t>P R O G R A M M E</a:t>
            </a:r>
            <a:r>
              <a:rPr lang="en-GB" sz="1450" dirty="0">
                <a:solidFill>
                  <a:schemeClr val="accent2"/>
                </a:solidFill>
                <a:latin typeface="Arial" pitchFamily="34" charset="0"/>
              </a:rPr>
              <a:t> </a:t>
            </a:r>
          </a:p>
        </p:txBody>
      </p:sp>
      <p:pic>
        <p:nvPicPr>
          <p:cNvPr id="7"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8"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3" name="Content Placeholder 2"/>
          <p:cNvSpPr>
            <a:spLocks noGrp="1"/>
          </p:cNvSpPr>
          <p:nvPr>
            <p:ph idx="1"/>
          </p:nvPr>
        </p:nvSpPr>
        <p:spPr>
          <a:xfrm>
            <a:off x="2437975" y="1809163"/>
            <a:ext cx="6585698" cy="4923001"/>
          </a:xfrm>
          <a:solidFill>
            <a:schemeClr val="bg1"/>
          </a:solidFill>
        </p:spPr>
        <p:txBody>
          <a:bodyPr>
            <a:normAutofit/>
          </a:bodyPr>
          <a:lstStyle>
            <a:lvl1pPr>
              <a:defRPr sz="2400"/>
            </a:lvl1pPr>
            <a:lvl2pPr>
              <a:defRPr sz="2000"/>
            </a:lvl2pPr>
            <a:lvl3pPr>
              <a:defRPr sz="18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p:txBody>
      </p:sp>
      <p:sp>
        <p:nvSpPr>
          <p:cNvPr id="4" name="Text Placeholder 3"/>
          <p:cNvSpPr>
            <a:spLocks noGrp="1"/>
          </p:cNvSpPr>
          <p:nvPr>
            <p:ph type="body" sz="half" idx="2"/>
          </p:nvPr>
        </p:nvSpPr>
        <p:spPr>
          <a:xfrm>
            <a:off x="77117" y="1806766"/>
            <a:ext cx="2269476" cy="4913523"/>
          </a:xfrm>
          <a:solidFill>
            <a:schemeClr val="bg1"/>
          </a:solidFill>
        </p:spPr>
        <p:txBody>
          <a:bodyPr anchor="ctr"/>
          <a:lstStyle>
            <a:lvl1pPr marL="0" indent="0" algn="ctr">
              <a:buNone/>
              <a:defRPr lang="en-US" sz="2000" b="0" kern="1200" dirty="0" smtClean="0">
                <a:solidFill>
                  <a:srgbClr val="595959"/>
                </a:solidFill>
                <a:latin typeface="Franklin Gothic Book" pitchFamily="34" charset="0"/>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
          <p:cNvSpPr>
            <a:spLocks noGrp="1"/>
          </p:cNvSpPr>
          <p:nvPr>
            <p:ph type="title"/>
          </p:nvPr>
        </p:nvSpPr>
        <p:spPr>
          <a:xfrm>
            <a:off x="2445745" y="132201"/>
            <a:ext cx="6544019" cy="1531345"/>
          </a:xfrm>
        </p:spPr>
        <p:txBody>
          <a:bodyPr/>
          <a:lstStyle>
            <a:lvl1pPr algn="ctr">
              <a:defRPr b="0"/>
            </a:lvl1pPr>
          </a:lstStyle>
          <a:p>
            <a:r>
              <a:rPr lang="en-US" smtClean="0"/>
              <a:t>Click to edit Master title style</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Rectangle 1"/>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Rectangle 2"/>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4" name="Rectangle 3"/>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5" name="Rectangle 4"/>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6" name="Freeform 5"/>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7" name="Picture 3" descr="C:\Documents and Settings\Isabelle\Desktop\UNEP\UN-REDD Programme Communication Strategy\Logos\Low Res Logos\UN-REDD logo.jpg"/>
          <p:cNvPicPr>
            <a:picLocks noChangeAspect="1" noChangeArrowheads="1"/>
          </p:cNvPicPr>
          <p:nvPr userDrawn="1"/>
        </p:nvPicPr>
        <p:blipFill>
          <a:blip r:embed="rId2" cstate="print"/>
          <a:srcRect/>
          <a:stretch>
            <a:fillRect/>
          </a:stretch>
        </p:blipFill>
        <p:spPr bwMode="auto">
          <a:xfrm>
            <a:off x="6875463" y="5864225"/>
            <a:ext cx="2039937" cy="874713"/>
          </a:xfrm>
          <a:prstGeom prst="rect">
            <a:avLst/>
          </a:prstGeom>
          <a:noFill/>
          <a:ln w="9525">
            <a:noFill/>
            <a:miter lim="800000"/>
            <a:headEnd/>
            <a:tailEnd/>
          </a:ln>
        </p:spPr>
      </p:pic>
      <p:sp>
        <p:nvSpPr>
          <p:cNvPr id="8" name="Rectangle 7"/>
          <p:cNvSpPr/>
          <p:nvPr userDrawn="1"/>
        </p:nvSpPr>
        <p:spPr>
          <a:xfrm>
            <a:off x="558800" y="2767013"/>
            <a:ext cx="5567363" cy="708025"/>
          </a:xfrm>
          <a:prstGeom prst="rect">
            <a:avLst/>
          </a:prstGeom>
        </p:spPr>
        <p:txBody>
          <a:bodyPr>
            <a:spAutoFit/>
          </a:bodyPr>
          <a:lstStyle/>
          <a:p>
            <a:pPr>
              <a:defRPr/>
            </a:pPr>
            <a:r>
              <a:rPr lang="en-US" sz="4000" b="1" dirty="0">
                <a:solidFill>
                  <a:srgbClr val="595959"/>
                </a:solidFill>
                <a:latin typeface="Franklin Gothic Book" pitchFamily="34" charset="0"/>
                <a:ea typeface="+mj-ea"/>
                <a:cs typeface="+mj-cs"/>
              </a:rPr>
              <a:t>Thank you for listening!</a:t>
            </a:r>
            <a:endParaRPr lang="en-GB" sz="4000" b="1" dirty="0">
              <a:solidFill>
                <a:srgbClr val="595959"/>
              </a:solidFill>
              <a:latin typeface="Franklin Gothic Book" pitchFamily="34" charset="0"/>
              <a:ea typeface="+mj-ea"/>
              <a:cs typeface="+mj-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4052788E-C40E-43F3-87C2-532CF28365EF}"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99CC">
            <a:alpha val="10196"/>
          </a:srgb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57213"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642938" y="1785938"/>
            <a:ext cx="8043862" cy="4340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Lst>
  <p:txStyles>
    <p:titleStyle>
      <a:lvl1pPr algn="l" rtl="0" fontAlgn="base">
        <a:spcBef>
          <a:spcPct val="0"/>
        </a:spcBef>
        <a:spcAft>
          <a:spcPct val="0"/>
        </a:spcAft>
        <a:defRPr sz="4000" b="1" kern="1200">
          <a:solidFill>
            <a:srgbClr val="595959"/>
          </a:solidFill>
          <a:latin typeface="Franklin Gothic Book" pitchFamily="34" charset="0"/>
          <a:ea typeface="+mj-ea"/>
          <a:cs typeface="+mj-cs"/>
        </a:defRPr>
      </a:lvl1pPr>
      <a:lvl2pPr algn="l" rtl="0" fontAlgn="base">
        <a:spcBef>
          <a:spcPct val="0"/>
        </a:spcBef>
        <a:spcAft>
          <a:spcPct val="0"/>
        </a:spcAft>
        <a:defRPr sz="4000" b="1">
          <a:solidFill>
            <a:srgbClr val="595959"/>
          </a:solidFill>
          <a:latin typeface="Franklin Gothic Book" pitchFamily="34" charset="0"/>
        </a:defRPr>
      </a:lvl2pPr>
      <a:lvl3pPr algn="l" rtl="0" fontAlgn="base">
        <a:spcBef>
          <a:spcPct val="0"/>
        </a:spcBef>
        <a:spcAft>
          <a:spcPct val="0"/>
        </a:spcAft>
        <a:defRPr sz="4000" b="1">
          <a:solidFill>
            <a:srgbClr val="595959"/>
          </a:solidFill>
          <a:latin typeface="Franklin Gothic Book" pitchFamily="34" charset="0"/>
        </a:defRPr>
      </a:lvl3pPr>
      <a:lvl4pPr algn="l" rtl="0" fontAlgn="base">
        <a:spcBef>
          <a:spcPct val="0"/>
        </a:spcBef>
        <a:spcAft>
          <a:spcPct val="0"/>
        </a:spcAft>
        <a:defRPr sz="4000" b="1">
          <a:solidFill>
            <a:srgbClr val="595959"/>
          </a:solidFill>
          <a:latin typeface="Franklin Gothic Book" pitchFamily="34" charset="0"/>
        </a:defRPr>
      </a:lvl4pPr>
      <a:lvl5pPr algn="l" rtl="0" fontAlgn="base">
        <a:spcBef>
          <a:spcPct val="0"/>
        </a:spcBef>
        <a:spcAft>
          <a:spcPct val="0"/>
        </a:spcAft>
        <a:defRPr sz="4000" b="1">
          <a:solidFill>
            <a:srgbClr val="595959"/>
          </a:solidFill>
          <a:latin typeface="Franklin Gothic Book" pitchFamily="34" charset="0"/>
        </a:defRPr>
      </a:lvl5pPr>
      <a:lvl6pPr marL="457200" algn="l" rtl="0" eaLnBrk="1" fontAlgn="base" hangingPunct="1">
        <a:spcBef>
          <a:spcPct val="0"/>
        </a:spcBef>
        <a:spcAft>
          <a:spcPct val="0"/>
        </a:spcAft>
        <a:defRPr sz="4000" b="1">
          <a:solidFill>
            <a:srgbClr val="595959"/>
          </a:solidFill>
          <a:latin typeface="Franklin Gothic Book" pitchFamily="34" charset="0"/>
        </a:defRPr>
      </a:lvl6pPr>
      <a:lvl7pPr marL="914400" algn="l" rtl="0" eaLnBrk="1" fontAlgn="base" hangingPunct="1">
        <a:spcBef>
          <a:spcPct val="0"/>
        </a:spcBef>
        <a:spcAft>
          <a:spcPct val="0"/>
        </a:spcAft>
        <a:defRPr sz="4000" b="1">
          <a:solidFill>
            <a:srgbClr val="595959"/>
          </a:solidFill>
          <a:latin typeface="Franklin Gothic Book" pitchFamily="34" charset="0"/>
        </a:defRPr>
      </a:lvl7pPr>
      <a:lvl8pPr marL="1371600" algn="l" rtl="0" eaLnBrk="1" fontAlgn="base" hangingPunct="1">
        <a:spcBef>
          <a:spcPct val="0"/>
        </a:spcBef>
        <a:spcAft>
          <a:spcPct val="0"/>
        </a:spcAft>
        <a:defRPr sz="4000" b="1">
          <a:solidFill>
            <a:srgbClr val="595959"/>
          </a:solidFill>
          <a:latin typeface="Franklin Gothic Book" pitchFamily="34" charset="0"/>
        </a:defRPr>
      </a:lvl8pPr>
      <a:lvl9pPr marL="1828800" algn="l" rtl="0" eaLnBrk="1" fontAlgn="base" hangingPunct="1">
        <a:spcBef>
          <a:spcPct val="0"/>
        </a:spcBef>
        <a:spcAft>
          <a:spcPct val="0"/>
        </a:spcAft>
        <a:defRPr sz="4000" b="1">
          <a:solidFill>
            <a:srgbClr val="595959"/>
          </a:solidFill>
          <a:latin typeface="Franklin Gothic Book" pitchFamily="34" charset="0"/>
        </a:defRPr>
      </a:lvl9pPr>
    </p:titleStyle>
    <p:bodyStyle>
      <a:lvl1pPr marL="342900" indent="-342900" algn="l" rtl="0" fontAlgn="base">
        <a:spcBef>
          <a:spcPct val="20000"/>
        </a:spcBef>
        <a:spcAft>
          <a:spcPct val="0"/>
        </a:spcAft>
        <a:buClr>
          <a:srgbClr val="C00000"/>
        </a:buClr>
        <a:buFont typeface="Arial" pitchFamily="34" charset="0"/>
        <a:buChar char="•"/>
        <a:defRPr sz="2400" kern="1200">
          <a:solidFill>
            <a:schemeClr val="tx1"/>
          </a:solidFill>
          <a:latin typeface="+mn-lt"/>
          <a:ea typeface="+mn-ea"/>
          <a:cs typeface="+mn-cs"/>
        </a:defRPr>
      </a:lvl1pPr>
      <a:lvl2pPr marL="742950" indent="-285750" algn="l" rtl="0" fontAlgn="base">
        <a:spcBef>
          <a:spcPct val="20000"/>
        </a:spcBef>
        <a:spcAft>
          <a:spcPct val="0"/>
        </a:spcAft>
        <a:buClr>
          <a:srgbClr val="C00000"/>
        </a:buClr>
        <a:buFont typeface="Arial" pitchFamily="34" charset="0"/>
        <a:buChar char="–"/>
        <a:defRPr sz="2000" kern="1200">
          <a:solidFill>
            <a:srgbClr val="595959"/>
          </a:solidFill>
          <a:latin typeface="+mn-lt"/>
          <a:ea typeface="+mn-ea"/>
          <a:cs typeface="+mn-cs"/>
        </a:defRPr>
      </a:lvl2pPr>
      <a:lvl3pPr marL="1143000" indent="-228600" algn="l" rtl="0" fontAlgn="base">
        <a:spcBef>
          <a:spcPct val="20000"/>
        </a:spcBef>
        <a:spcAft>
          <a:spcPct val="0"/>
        </a:spcAft>
        <a:buClr>
          <a:srgbClr val="C00000"/>
        </a:buClr>
        <a:buFont typeface="Arial" pitchFamily="34" charset="0"/>
        <a:buChar char="•"/>
        <a:defRPr sz="2400" kern="1200">
          <a:solidFill>
            <a:srgbClr val="7F7F7F"/>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http://lgdatabank.or.id:2001/?@_CPRIH_Je6P_WVD8" TargetMode="External"/><Relationship Id="rId13"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0.jpeg"/><Relationship Id="rId12" Type="http://schemas.openxmlformats.org/officeDocument/2006/relationships/image" Target="http://lgdatabank.or.id:2001/?@_CPRKB_Je6S_xtTo"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http://lgdatabank.or.id:2001/?@_CPRAF_Je6O_GAkw" TargetMode="External"/><Relationship Id="rId11" Type="http://schemas.openxmlformats.org/officeDocument/2006/relationships/image" Target="../media/image12.jpeg"/><Relationship Id="rId5" Type="http://schemas.openxmlformats.org/officeDocument/2006/relationships/image" Target="../media/image9.jpeg"/><Relationship Id="rId10" Type="http://schemas.openxmlformats.org/officeDocument/2006/relationships/image" Target="http://lgdatabank.or.id:2001/?@_CPRSZ_Je6R_tBRl" TargetMode="External"/><Relationship Id="rId4" Type="http://schemas.openxmlformats.org/officeDocument/2006/relationships/image" Target="http://lgdatabank.or.id:2001/?@_CPRIW_Je6N_5jVw" TargetMode="External"/><Relationship Id="rId9" Type="http://schemas.openxmlformats.org/officeDocument/2006/relationships/image" Target="../media/image11.jpeg"/><Relationship Id="rId14" Type="http://schemas.openxmlformats.org/officeDocument/2006/relationships/image" Target="http://lgdatabank.or.id:2001/?@_CPRYP_Je6Q_6yC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2522538" y="2060575"/>
            <a:ext cx="6389687" cy="1362075"/>
          </a:xfrm>
        </p:spPr>
        <p:txBody>
          <a:bodyPr/>
          <a:lstStyle/>
          <a:p>
            <a:r>
              <a:rPr lang="en-GB" sz="3600" dirty="0" smtClean="0"/>
              <a:t>Participatory Governance Assessments (PGAs) for REDD+</a:t>
            </a:r>
          </a:p>
        </p:txBody>
      </p:sp>
      <p:sp>
        <p:nvSpPr>
          <p:cNvPr id="8194" name="Text Placeholder 2"/>
          <p:cNvSpPr>
            <a:spLocks noGrp="1"/>
          </p:cNvSpPr>
          <p:nvPr>
            <p:ph type="body" idx="1"/>
          </p:nvPr>
        </p:nvSpPr>
        <p:spPr>
          <a:xfrm>
            <a:off x="2563813" y="3786188"/>
            <a:ext cx="5272087" cy="571500"/>
          </a:xfrm>
        </p:spPr>
        <p:txBody>
          <a:bodyPr/>
          <a:lstStyle/>
          <a:p>
            <a:endParaRPr lang="en-GB" dirty="0" smtClean="0">
              <a:solidFill>
                <a:srgbClr val="898989"/>
              </a:solidFill>
            </a:endParaRPr>
          </a:p>
          <a:p>
            <a:r>
              <a:rPr lang="en-GB" dirty="0" smtClean="0">
                <a:solidFill>
                  <a:srgbClr val="898989"/>
                </a:solidFill>
              </a:rPr>
              <a:t>Brainstorming Workshop</a:t>
            </a:r>
          </a:p>
          <a:p>
            <a:r>
              <a:rPr lang="en-GB" dirty="0" smtClean="0">
                <a:solidFill>
                  <a:srgbClr val="898989"/>
                </a:solidFill>
              </a:rPr>
              <a:t>Lagos, 20 May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If the allocation of forest or carbon rights is opaque and uncertain, or if corruption is perceived as high, stakeholders will </a:t>
            </a:r>
            <a:r>
              <a:rPr lang="en-US" sz="2800" u="sng" dirty="0" smtClean="0"/>
              <a:t>not</a:t>
            </a:r>
            <a:r>
              <a:rPr lang="en-US" sz="2800" dirty="0" smtClean="0"/>
              <a:t> take the risk of forgoing the income they derive from their current uses of forest resources – </a:t>
            </a:r>
            <a:r>
              <a:rPr lang="en-US" sz="2800" i="1" dirty="0" smtClean="0"/>
              <a:t>and REDD+ will not work. </a:t>
            </a:r>
          </a:p>
          <a:p>
            <a:endParaRPr lang="en-US" dirty="0" smtClean="0"/>
          </a:p>
          <a:p>
            <a:r>
              <a:rPr lang="en-US" sz="2800" dirty="0" smtClean="0"/>
              <a:t>Current users need to have sufficient </a:t>
            </a:r>
            <a:r>
              <a:rPr lang="en-US" sz="2800" u="sng" dirty="0" smtClean="0"/>
              <a:t>confidence</a:t>
            </a:r>
            <a:r>
              <a:rPr lang="en-US" sz="2800" dirty="0" smtClean="0"/>
              <a:t> in the REDD+ mechanism to change the way they use forest resources.</a:t>
            </a:r>
          </a:p>
          <a:p>
            <a:endParaRPr lang="en-US" dirty="0" smtClean="0"/>
          </a:p>
          <a:p>
            <a:endParaRPr lang="en-US" b="1" i="1" dirty="0" smtClean="0"/>
          </a:p>
        </p:txBody>
      </p:sp>
      <p:sp>
        <p:nvSpPr>
          <p:cNvPr id="3" name="Title 2"/>
          <p:cNvSpPr>
            <a:spLocks noGrp="1"/>
          </p:cNvSpPr>
          <p:nvPr>
            <p:ph type="title"/>
          </p:nvPr>
        </p:nvSpPr>
        <p:spPr/>
        <p:txBody>
          <a:bodyPr/>
          <a:lstStyle/>
          <a:p>
            <a:r>
              <a:rPr lang="en-US" sz="3600" dirty="0" smtClean="0"/>
              <a:t>Why do governance safeguards matter for REDD+?</a:t>
            </a:r>
            <a:endParaRPr 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5995" y="1703252"/>
            <a:ext cx="8462994" cy="4643470"/>
          </a:xfrm>
        </p:spPr>
        <p:txBody>
          <a:bodyPr/>
          <a:lstStyle/>
          <a:p>
            <a:r>
              <a:rPr lang="en-US" sz="2800" b="1" dirty="0" smtClean="0"/>
              <a:t>Governance data needed to: </a:t>
            </a:r>
            <a:endParaRPr lang="en-US" sz="2800" dirty="0" smtClean="0"/>
          </a:p>
          <a:p>
            <a:pPr lvl="1"/>
            <a:r>
              <a:rPr lang="en-US" sz="2400" dirty="0" smtClean="0"/>
              <a:t>identify drivers of deforestation and forest degradation </a:t>
            </a:r>
          </a:p>
          <a:p>
            <a:pPr lvl="1"/>
            <a:r>
              <a:rPr lang="en-US" sz="2400" dirty="0" smtClean="0"/>
              <a:t>design appropriate interventions to tackle these drivers</a:t>
            </a:r>
          </a:p>
          <a:p>
            <a:pPr lvl="1"/>
            <a:r>
              <a:rPr lang="en-US" sz="2400" dirty="0" smtClean="0"/>
              <a:t>assess </a:t>
            </a:r>
            <a:r>
              <a:rPr lang="en-US" sz="2400" dirty="0" smtClean="0"/>
              <a:t>the effects of these interventions – rectify  interventions if needed, etc.</a:t>
            </a:r>
          </a:p>
          <a:p>
            <a:pPr lvl="1">
              <a:buNone/>
            </a:pPr>
            <a:r>
              <a:rPr lang="en-US" sz="2400" b="1" i="1" dirty="0" smtClean="0">
                <a:solidFill>
                  <a:srgbClr val="C00000"/>
                </a:solidFill>
                <a:sym typeface="Wingdings" pitchFamily="2" charset="2"/>
              </a:rPr>
              <a:t>			 </a:t>
            </a:r>
            <a:r>
              <a:rPr lang="en-US" sz="2400" b="1" i="1" dirty="0" smtClean="0">
                <a:solidFill>
                  <a:srgbClr val="C00000"/>
                </a:solidFill>
              </a:rPr>
              <a:t>Build confidence in the REDD+ mechanism</a:t>
            </a:r>
            <a:endParaRPr lang="en-US" b="1" i="1" dirty="0" smtClean="0">
              <a:solidFill>
                <a:srgbClr val="C00000"/>
              </a:solidFill>
            </a:endParaRPr>
          </a:p>
          <a:p>
            <a:r>
              <a:rPr lang="en-US" sz="2800" b="1" dirty="0" smtClean="0"/>
              <a:t>Without relevant and reliable information, there will be no REDD+: </a:t>
            </a:r>
          </a:p>
          <a:p>
            <a:pPr lvl="1"/>
            <a:r>
              <a:rPr lang="en-US" sz="2400" i="1" dirty="0" smtClean="0"/>
              <a:t>“</a:t>
            </a:r>
            <a:r>
              <a:rPr lang="en-US" sz="2400" i="1" dirty="0" smtClean="0"/>
              <a:t>Assessing</a:t>
            </a:r>
            <a:r>
              <a:rPr lang="en-US" sz="2400" i="1" dirty="0" smtClean="0"/>
              <a:t> </a:t>
            </a:r>
            <a:r>
              <a:rPr lang="en-US" sz="2400" i="1" dirty="0" smtClean="0"/>
              <a:t>governance of the forest sector and of the REDD+ mechanism itself is </a:t>
            </a:r>
            <a:r>
              <a:rPr lang="en-US" sz="2400" i="1" u="sng" dirty="0" smtClean="0"/>
              <a:t>as important</a:t>
            </a:r>
            <a:r>
              <a:rPr lang="en-US" sz="2400" i="1" dirty="0" smtClean="0"/>
              <a:t> as the system designed to monitor carbon.”</a:t>
            </a:r>
          </a:p>
          <a:p>
            <a:pPr lvl="1"/>
            <a:endParaRPr lang="en-US" dirty="0"/>
          </a:p>
        </p:txBody>
      </p:sp>
      <p:sp>
        <p:nvSpPr>
          <p:cNvPr id="3" name="Title 2"/>
          <p:cNvSpPr>
            <a:spLocks noGrp="1"/>
          </p:cNvSpPr>
          <p:nvPr>
            <p:ph type="title"/>
          </p:nvPr>
        </p:nvSpPr>
        <p:spPr/>
        <p:txBody>
          <a:bodyPr/>
          <a:lstStyle/>
          <a:p>
            <a:r>
              <a:rPr lang="en-US" sz="3600" dirty="0" smtClean="0"/>
              <a:t>Why is it important to </a:t>
            </a:r>
            <a:r>
              <a:rPr lang="en-US" sz="3600" dirty="0" smtClean="0"/>
              <a:t>assess</a:t>
            </a:r>
            <a:r>
              <a:rPr lang="en-US" sz="3600" dirty="0" smtClean="0"/>
              <a:t> </a:t>
            </a:r>
            <a:r>
              <a:rPr lang="en-US" sz="3600" dirty="0" smtClean="0"/>
              <a:t>these governance safeguards? </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Why a </a:t>
            </a:r>
            <a:r>
              <a:rPr lang="en-US" u="sng" dirty="0" smtClean="0"/>
              <a:t>country-led</a:t>
            </a:r>
            <a:r>
              <a:rPr lang="en-US" dirty="0" smtClean="0"/>
              <a:t>, </a:t>
            </a:r>
            <a:r>
              <a:rPr lang="en-US" u="sng" dirty="0" smtClean="0"/>
              <a:t>participatory</a:t>
            </a:r>
            <a:r>
              <a:rPr lang="en-US" dirty="0" smtClean="0"/>
              <a:t> governance assessment?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371600"/>
          <a:ext cx="9000162" cy="5324068"/>
        </p:xfrm>
        <a:graphic>
          <a:graphicData uri="http://schemas.openxmlformats.org/drawingml/2006/table">
            <a:tbl>
              <a:tblPr firstRow="1" bandRow="1">
                <a:tableStyleId>{5C22544A-7EE6-4342-B048-85BDC9FD1C3A}</a:tableStyleId>
              </a:tblPr>
              <a:tblGrid>
                <a:gridCol w="4331368"/>
                <a:gridCol w="4668794"/>
              </a:tblGrid>
              <a:tr h="792980">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2000" b="1" dirty="0" smtClean="0">
                          <a:solidFill>
                            <a:schemeClr val="bg1"/>
                          </a:solidFill>
                        </a:rPr>
                        <a:t>External assessments / </a:t>
                      </a:r>
                    </a:p>
                    <a:p>
                      <a:pPr marL="0" marR="0" lvl="1" indent="0" algn="ctr" defTabSz="914400" rtl="0" eaLnBrk="1" fontAlgn="auto" latinLnBrk="0" hangingPunct="1">
                        <a:lnSpc>
                          <a:spcPct val="100000"/>
                        </a:lnSpc>
                        <a:spcBef>
                          <a:spcPts val="0"/>
                        </a:spcBef>
                        <a:spcAft>
                          <a:spcPts val="0"/>
                        </a:spcAft>
                        <a:buClrTx/>
                        <a:buSzTx/>
                        <a:buFontTx/>
                        <a:buNone/>
                        <a:tabLst/>
                        <a:defRPr/>
                      </a:pPr>
                      <a:r>
                        <a:rPr lang="en-GB" sz="2000" b="1" dirty="0" smtClean="0">
                          <a:solidFill>
                            <a:schemeClr val="bg1"/>
                          </a:solidFill>
                        </a:rPr>
                        <a:t>independent forest </a:t>
                      </a:r>
                      <a:r>
                        <a:rPr lang="en-GB" sz="2000" b="1" dirty="0" smtClean="0">
                          <a:solidFill>
                            <a:schemeClr val="bg1"/>
                          </a:solidFill>
                        </a:rPr>
                        <a:t>assessments</a:t>
                      </a:r>
                      <a:endParaRPr lang="en-GB" sz="1200" dirty="0" smtClean="0">
                        <a:solidFill>
                          <a:schemeClr val="bg1"/>
                        </a:solidFill>
                      </a:endParaRPr>
                    </a:p>
                  </a:txBody>
                  <a:tcPr/>
                </a:tc>
                <a:tc>
                  <a:txBody>
                    <a:bodyPr/>
                    <a:lstStyle/>
                    <a:p>
                      <a:pPr algn="ctr"/>
                      <a:r>
                        <a:rPr lang="en-US" sz="2000" dirty="0" smtClean="0">
                          <a:solidFill>
                            <a:schemeClr val="bg1"/>
                          </a:solidFill>
                        </a:rPr>
                        <a:t>Country-led / country-owned assessments</a:t>
                      </a:r>
                      <a:endParaRPr lang="en-US" sz="2000" dirty="0">
                        <a:solidFill>
                          <a:schemeClr val="bg1"/>
                        </a:solidFill>
                      </a:endParaRPr>
                    </a:p>
                  </a:txBody>
                  <a:tcPr/>
                </a:tc>
              </a:tr>
              <a:tr h="7240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‘Technocratic’ </a:t>
                      </a:r>
                      <a:r>
                        <a:rPr lang="en-GB" sz="2000" b="1" u="none" dirty="0" smtClean="0"/>
                        <a:t>accountability to donors</a:t>
                      </a:r>
                    </a:p>
                    <a:p>
                      <a:r>
                        <a:rPr lang="en-US" sz="2000" b="1" dirty="0" smtClean="0"/>
                        <a:t>(‘top-down’</a:t>
                      </a:r>
                      <a:r>
                        <a:rPr lang="en-US" sz="2000" b="1" baseline="0" dirty="0" smtClean="0"/>
                        <a:t> approach)</a:t>
                      </a:r>
                      <a:r>
                        <a:rPr lang="en-US" sz="2000" b="1" dirty="0" smtClean="0"/>
                        <a:t> </a:t>
                      </a:r>
                      <a:endParaRPr lang="en-US" sz="2000" b="1" dirty="0"/>
                    </a:p>
                  </a:txBody>
                  <a:tcPr/>
                </a:tc>
                <a:tc>
                  <a:txBody>
                    <a:bodyPr/>
                    <a:lstStyle/>
                    <a:p>
                      <a:pPr algn="l"/>
                      <a:r>
                        <a:rPr lang="en-GB" sz="2000" b="1" dirty="0" smtClean="0">
                          <a:solidFill>
                            <a:srgbClr val="3D8032"/>
                          </a:solidFill>
                        </a:rPr>
                        <a:t>Meaningful accountability to </a:t>
                      </a:r>
                      <a:r>
                        <a:rPr lang="en-GB" sz="2000" b="1" u="sng" dirty="0" smtClean="0">
                          <a:solidFill>
                            <a:srgbClr val="3D8032"/>
                          </a:solidFill>
                        </a:rPr>
                        <a:t>domestic stakeholders</a:t>
                      </a:r>
                      <a:r>
                        <a:rPr lang="en-GB" sz="2000" b="1" u="none" dirty="0" smtClean="0">
                          <a:solidFill>
                            <a:srgbClr val="3D8032"/>
                          </a:solidFill>
                        </a:rPr>
                        <a:t> (‘bottom-up’ approach) </a:t>
                      </a:r>
                      <a:endParaRPr lang="en-GB" sz="2000" b="1" u="none" dirty="0">
                        <a:solidFill>
                          <a:srgbClr val="3D8032"/>
                        </a:solidFill>
                      </a:endParaRPr>
                    </a:p>
                  </a:txBody>
                  <a:tcPr/>
                </a:tc>
              </a:tr>
              <a:tr h="600667">
                <a:tc>
                  <a:txBody>
                    <a:bodyPr/>
                    <a:lstStyle/>
                    <a:p>
                      <a:pPr lvl="0" algn="l">
                        <a:lnSpc>
                          <a:spcPct val="80000"/>
                        </a:lnSpc>
                      </a:pPr>
                      <a:r>
                        <a:rPr lang="en-US" sz="2000" b="1" kern="1200" dirty="0" smtClean="0">
                          <a:solidFill>
                            <a:schemeClr val="dk1"/>
                          </a:solidFill>
                          <a:latin typeface="+mn-lt"/>
                          <a:ea typeface="+mn-ea"/>
                          <a:cs typeface="+mn-cs"/>
                        </a:rPr>
                        <a:t>To maintain the credibility of an international REDD+ mechanism</a:t>
                      </a:r>
                      <a:endParaRPr lang="en-GB" sz="2000" b="1" kern="1200" dirty="0" smtClean="0">
                        <a:solidFill>
                          <a:schemeClr val="dk1"/>
                        </a:solidFill>
                        <a:latin typeface="+mn-lt"/>
                        <a:ea typeface="+mn-ea"/>
                        <a:cs typeface="+mn-cs"/>
                      </a:endParaRPr>
                    </a:p>
                  </a:txBody>
                  <a:tcPr/>
                </a:tc>
                <a:tc>
                  <a:txBody>
                    <a:bodyPr/>
                    <a:lstStyle/>
                    <a:p>
                      <a:pPr marL="285750" lvl="0" indent="-285750">
                        <a:lnSpc>
                          <a:spcPct val="80000"/>
                        </a:lnSpc>
                        <a:spcBef>
                          <a:spcPct val="20000"/>
                        </a:spcBef>
                        <a:buClr>
                          <a:srgbClr val="C00000"/>
                        </a:buClr>
                        <a:buFont typeface="Arial" pitchFamily="34" charset="0"/>
                        <a:buNone/>
                      </a:pPr>
                      <a:r>
                        <a:rPr lang="en-GB" sz="2000" b="1" kern="1200" dirty="0" smtClean="0">
                          <a:solidFill>
                            <a:srgbClr val="3D8032"/>
                          </a:solidFill>
                          <a:latin typeface="+mn-lt"/>
                          <a:ea typeface="+mn-ea"/>
                          <a:cs typeface="+mn-cs"/>
                        </a:rPr>
                        <a:t>To maintain the credibility of a </a:t>
                      </a:r>
                      <a:r>
                        <a:rPr lang="en-GB" sz="2000" b="1" u="sng" kern="1200" dirty="0" smtClean="0">
                          <a:solidFill>
                            <a:srgbClr val="3D8032"/>
                          </a:solidFill>
                          <a:latin typeface="+mn-lt"/>
                          <a:ea typeface="+mn-ea"/>
                          <a:cs typeface="+mn-cs"/>
                        </a:rPr>
                        <a:t>national</a:t>
                      </a:r>
                      <a:r>
                        <a:rPr lang="en-GB" sz="2000" b="1" kern="1200" baseline="0" dirty="0" smtClean="0">
                          <a:solidFill>
                            <a:srgbClr val="3D8032"/>
                          </a:solidFill>
                          <a:latin typeface="+mn-lt"/>
                          <a:ea typeface="+mn-ea"/>
                          <a:cs typeface="+mn-cs"/>
                        </a:rPr>
                        <a:t> R</a:t>
                      </a:r>
                      <a:r>
                        <a:rPr lang="en-GB" sz="2000" b="1" kern="1200" dirty="0" smtClean="0">
                          <a:solidFill>
                            <a:srgbClr val="3D8032"/>
                          </a:solidFill>
                          <a:latin typeface="+mn-lt"/>
                          <a:ea typeface="+mn-ea"/>
                          <a:cs typeface="+mn-cs"/>
                        </a:rPr>
                        <a:t>EDD+ mechanism</a:t>
                      </a:r>
                    </a:p>
                  </a:txBody>
                  <a:tcPr/>
                </a:tc>
              </a:tr>
              <a:tr h="72402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2000" b="1" kern="1200" dirty="0" smtClean="0">
                          <a:solidFill>
                            <a:schemeClr val="dk1"/>
                          </a:solidFill>
                          <a:latin typeface="+mn-lt"/>
                          <a:ea typeface="+mn-ea"/>
                          <a:cs typeface="+mn-cs"/>
                        </a:rPr>
                        <a:t>Using international consultants or third party </a:t>
                      </a:r>
                      <a:r>
                        <a:rPr lang="en-GB" sz="2000" b="1" kern="1200" dirty="0" smtClean="0">
                          <a:solidFill>
                            <a:schemeClr val="dk1"/>
                          </a:solidFill>
                          <a:latin typeface="+mn-lt"/>
                          <a:ea typeface="+mn-ea"/>
                          <a:cs typeface="+mn-cs"/>
                        </a:rPr>
                        <a:t>assessment</a:t>
                      </a:r>
                      <a:endParaRPr lang="en-GB" sz="2000" b="1" kern="1200" dirty="0" smtClean="0">
                        <a:solidFill>
                          <a:schemeClr val="dk1"/>
                        </a:solidFill>
                        <a:latin typeface="+mn-lt"/>
                        <a:ea typeface="+mn-ea"/>
                        <a:cs typeface="+mn-cs"/>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2000" b="1" kern="1200" dirty="0" smtClean="0">
                          <a:solidFill>
                            <a:srgbClr val="3D8032"/>
                          </a:solidFill>
                          <a:latin typeface="+mn-lt"/>
                          <a:ea typeface="+mn-ea"/>
                          <a:cs typeface="+mn-cs"/>
                        </a:rPr>
                        <a:t>Led by </a:t>
                      </a:r>
                      <a:r>
                        <a:rPr lang="en-GB" sz="2000" b="1" u="sng" kern="1200" dirty="0" smtClean="0">
                          <a:solidFill>
                            <a:srgbClr val="3D8032"/>
                          </a:solidFill>
                          <a:latin typeface="+mn-lt"/>
                          <a:ea typeface="+mn-ea"/>
                          <a:cs typeface="+mn-cs"/>
                        </a:rPr>
                        <a:t>national stakeholders</a:t>
                      </a:r>
                      <a:r>
                        <a:rPr lang="en-GB" sz="2000" b="1" kern="1200" dirty="0" smtClean="0">
                          <a:solidFill>
                            <a:srgbClr val="3D8032"/>
                          </a:solidFill>
                          <a:latin typeface="+mn-lt"/>
                          <a:ea typeface="+mn-ea"/>
                          <a:cs typeface="+mn-cs"/>
                        </a:rPr>
                        <a:t> and researchers</a:t>
                      </a:r>
                      <a:endParaRPr lang="en-US" sz="2000" b="1" kern="1200" dirty="0" smtClean="0">
                        <a:solidFill>
                          <a:srgbClr val="3D8032"/>
                        </a:solidFill>
                        <a:latin typeface="+mn-lt"/>
                        <a:ea typeface="+mn-ea"/>
                        <a:cs typeface="+mn-cs"/>
                      </a:endParaRPr>
                    </a:p>
                  </a:txBody>
                  <a:tcPr/>
                </a:tc>
              </a:tr>
              <a:tr h="1034321">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2000" b="1" kern="1200" dirty="0" smtClean="0">
                          <a:solidFill>
                            <a:schemeClr val="dk1"/>
                          </a:solidFill>
                          <a:latin typeface="+mn-lt"/>
                          <a:ea typeface="+mn-ea"/>
                          <a:cs typeface="+mn-cs"/>
                        </a:rPr>
                        <a:t>Alignment to international measuring needs (general indicator</a:t>
                      </a:r>
                      <a:r>
                        <a:rPr lang="en-GB" sz="2000" b="1" kern="1200" baseline="0" dirty="0" smtClean="0">
                          <a:solidFill>
                            <a:schemeClr val="dk1"/>
                          </a:solidFill>
                          <a:latin typeface="+mn-lt"/>
                          <a:ea typeface="+mn-ea"/>
                          <a:cs typeface="+mn-cs"/>
                        </a:rPr>
                        <a:t> set applied to all countries</a:t>
                      </a:r>
                      <a:r>
                        <a:rPr lang="en-GB" sz="2000" b="1" kern="1200" dirty="0" smtClean="0">
                          <a:solidFill>
                            <a:schemeClr val="dk1"/>
                          </a:solidFill>
                          <a:latin typeface="+mn-lt"/>
                          <a:ea typeface="+mn-ea"/>
                          <a:cs typeface="+mn-cs"/>
                        </a:rPr>
                        <a:t>) </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2000" b="1" kern="1200" dirty="0" smtClean="0">
                          <a:solidFill>
                            <a:srgbClr val="3D8032"/>
                          </a:solidFill>
                          <a:latin typeface="+mn-lt"/>
                          <a:ea typeface="+mn-ea"/>
                          <a:cs typeface="+mn-cs"/>
                        </a:rPr>
                        <a:t>Alignment to national measuring needs (indicators </a:t>
                      </a:r>
                      <a:r>
                        <a:rPr lang="en-GB" sz="2000" b="1" u="sng" kern="1200" dirty="0" smtClean="0">
                          <a:solidFill>
                            <a:srgbClr val="3D8032"/>
                          </a:solidFill>
                          <a:latin typeface="+mn-lt"/>
                          <a:ea typeface="+mn-ea"/>
                          <a:cs typeface="+mn-cs"/>
                        </a:rPr>
                        <a:t>specific to country</a:t>
                      </a:r>
                      <a:r>
                        <a:rPr lang="en-GB" sz="2000" b="1" kern="1200" dirty="0" smtClean="0">
                          <a:solidFill>
                            <a:srgbClr val="3D8032"/>
                          </a:solidFill>
                          <a:latin typeface="+mn-lt"/>
                          <a:ea typeface="+mn-ea"/>
                          <a:cs typeface="+mn-cs"/>
                        </a:rPr>
                        <a:t> context)</a:t>
                      </a:r>
                    </a:p>
                    <a:p>
                      <a:endParaRPr lang="en-US" sz="2000" b="1" kern="1200" dirty="0" smtClean="0">
                        <a:solidFill>
                          <a:srgbClr val="3D8032"/>
                        </a:solidFill>
                        <a:latin typeface="+mn-lt"/>
                        <a:ea typeface="+mn-ea"/>
                        <a:cs typeface="+mn-cs"/>
                      </a:endParaRPr>
                    </a:p>
                  </a:txBody>
                  <a:tcPr/>
                </a:tc>
              </a:tr>
              <a:tr h="724025">
                <a:tc>
                  <a:txBody>
                    <a:bodyPr/>
                    <a:lstStyle/>
                    <a:p>
                      <a:pPr algn="l"/>
                      <a:r>
                        <a:rPr lang="en-GB" sz="2000" b="1" kern="1200" dirty="0" smtClean="0">
                          <a:solidFill>
                            <a:schemeClr val="dk1"/>
                          </a:solidFill>
                          <a:latin typeface="+mn-lt"/>
                          <a:ea typeface="+mn-ea"/>
                          <a:cs typeface="+mn-cs"/>
                        </a:rPr>
                        <a:t>Lack</a:t>
                      </a:r>
                      <a:r>
                        <a:rPr lang="en-GB" sz="2000" b="1" kern="1200" baseline="0" dirty="0" smtClean="0">
                          <a:solidFill>
                            <a:schemeClr val="dk1"/>
                          </a:solidFill>
                          <a:latin typeface="+mn-lt"/>
                          <a:ea typeface="+mn-ea"/>
                          <a:cs typeface="+mn-cs"/>
                        </a:rPr>
                        <a:t> of</a:t>
                      </a:r>
                      <a:r>
                        <a:rPr lang="en-GB" sz="2000" b="1" kern="1200" dirty="0" smtClean="0">
                          <a:solidFill>
                            <a:schemeClr val="dk1"/>
                          </a:solidFill>
                          <a:latin typeface="+mn-lt"/>
                          <a:ea typeface="+mn-ea"/>
                          <a:cs typeface="+mn-cs"/>
                        </a:rPr>
                        <a:t> ownership </a:t>
                      </a:r>
                      <a:r>
                        <a:rPr lang="en-GB" sz="2000" b="1" kern="1200" dirty="0" smtClean="0">
                          <a:solidFill>
                            <a:schemeClr val="dk1"/>
                          </a:solidFill>
                          <a:latin typeface="+mn-lt"/>
                          <a:ea typeface="+mn-ea"/>
                          <a:cs typeface="+mn-cs"/>
                          <a:sym typeface="Wingdings" pitchFamily="2" charset="2"/>
                        </a:rPr>
                        <a:t> lack of </a:t>
                      </a:r>
                      <a:r>
                        <a:rPr lang="en-GB" sz="2000" b="1" kern="1200" dirty="0" smtClean="0">
                          <a:solidFill>
                            <a:schemeClr val="dk1"/>
                          </a:solidFill>
                          <a:latin typeface="+mn-lt"/>
                          <a:ea typeface="+mn-ea"/>
                          <a:cs typeface="+mn-cs"/>
                        </a:rPr>
                        <a:t>follow-up</a:t>
                      </a:r>
                      <a:r>
                        <a:rPr lang="en-GB" sz="2000" b="1" kern="1200" baseline="0" dirty="0" smtClean="0">
                          <a:solidFill>
                            <a:schemeClr val="dk1"/>
                          </a:solidFill>
                          <a:latin typeface="+mn-lt"/>
                          <a:ea typeface="+mn-ea"/>
                          <a:cs typeface="+mn-cs"/>
                        </a:rPr>
                        <a:t> on recommendations </a:t>
                      </a:r>
                      <a:endParaRPr lang="en-US" sz="2000" b="1"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kern="1200" dirty="0" smtClean="0">
                          <a:solidFill>
                            <a:srgbClr val="3D8032"/>
                          </a:solidFill>
                          <a:latin typeface="+mn-lt"/>
                          <a:ea typeface="+mn-ea"/>
                          <a:cs typeface="+mn-cs"/>
                        </a:rPr>
                        <a:t>Strong ownership </a:t>
                      </a:r>
                      <a:r>
                        <a:rPr lang="en-GB" sz="2000" b="1" kern="1200" dirty="0" smtClean="0">
                          <a:solidFill>
                            <a:srgbClr val="3D8032"/>
                          </a:solidFill>
                          <a:latin typeface="+mn-lt"/>
                          <a:ea typeface="+mn-ea"/>
                          <a:cs typeface="+mn-cs"/>
                          <a:sym typeface="Wingdings" pitchFamily="2" charset="2"/>
                        </a:rPr>
                        <a:t> More likely to </a:t>
                      </a:r>
                      <a:r>
                        <a:rPr lang="en-GB" sz="2000" b="1" u="sng" kern="1200" dirty="0" smtClean="0">
                          <a:solidFill>
                            <a:srgbClr val="3D8032"/>
                          </a:solidFill>
                          <a:latin typeface="+mn-lt"/>
                          <a:ea typeface="+mn-ea"/>
                          <a:cs typeface="+mn-cs"/>
                        </a:rPr>
                        <a:t>follow-up</a:t>
                      </a:r>
                      <a:r>
                        <a:rPr lang="en-GB" sz="2000" b="1" u="sng" kern="1200" baseline="0" dirty="0" smtClean="0">
                          <a:solidFill>
                            <a:srgbClr val="3D8032"/>
                          </a:solidFill>
                          <a:latin typeface="+mn-lt"/>
                          <a:ea typeface="+mn-ea"/>
                          <a:cs typeface="+mn-cs"/>
                        </a:rPr>
                        <a:t> on recommendations </a:t>
                      </a:r>
                      <a:endParaRPr lang="en-US" sz="2000" b="1" u="sng" kern="1200" dirty="0" smtClean="0">
                        <a:solidFill>
                          <a:srgbClr val="3D8032"/>
                        </a:solidFill>
                        <a:latin typeface="+mn-lt"/>
                        <a:ea typeface="+mn-ea"/>
                        <a:cs typeface="+mn-cs"/>
                      </a:endParaRPr>
                    </a:p>
                  </a:txBody>
                  <a:tcPr/>
                </a:tc>
              </a:tr>
              <a:tr h="72402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2000" b="1" kern="1200" dirty="0" smtClean="0">
                          <a:solidFill>
                            <a:schemeClr val="dk1"/>
                          </a:solidFill>
                          <a:latin typeface="+mn-lt"/>
                          <a:ea typeface="+mn-ea"/>
                          <a:cs typeface="+mn-cs"/>
                        </a:rPr>
                        <a:t>Allows for cross-country comparisons (international rankings) </a:t>
                      </a:r>
                      <a:endParaRPr lang="en-US" sz="2000" b="1" kern="1200" dirty="0" smtClean="0">
                        <a:solidFill>
                          <a:schemeClr val="dk1"/>
                        </a:solidFill>
                        <a:latin typeface="+mn-lt"/>
                        <a:ea typeface="+mn-ea"/>
                        <a:cs typeface="+mn-cs"/>
                      </a:endParaRPr>
                    </a:p>
                  </a:txBody>
                  <a:tcPr/>
                </a:tc>
                <a:tc>
                  <a:txBody>
                    <a:bodyPr/>
                    <a:lstStyle/>
                    <a:p>
                      <a:r>
                        <a:rPr lang="en-GB" sz="2000" b="1" kern="1200" dirty="0" smtClean="0">
                          <a:solidFill>
                            <a:srgbClr val="3D8032"/>
                          </a:solidFill>
                          <a:latin typeface="+mn-lt"/>
                          <a:ea typeface="+mn-ea"/>
                          <a:cs typeface="+mn-cs"/>
                        </a:rPr>
                        <a:t>Allows for </a:t>
                      </a:r>
                      <a:r>
                        <a:rPr lang="en-GB" sz="2000" b="1" u="sng" kern="1200" dirty="0" smtClean="0">
                          <a:solidFill>
                            <a:srgbClr val="3D8032"/>
                          </a:solidFill>
                          <a:latin typeface="+mn-lt"/>
                          <a:ea typeface="+mn-ea"/>
                          <a:cs typeface="+mn-cs"/>
                        </a:rPr>
                        <a:t>sub-national</a:t>
                      </a:r>
                      <a:r>
                        <a:rPr lang="en-GB" sz="2000" b="1" u="none" kern="1200" baseline="0" dirty="0" smtClean="0">
                          <a:solidFill>
                            <a:srgbClr val="3D8032"/>
                          </a:solidFill>
                          <a:latin typeface="+mn-lt"/>
                          <a:ea typeface="+mn-ea"/>
                          <a:cs typeface="+mn-cs"/>
                        </a:rPr>
                        <a:t> </a:t>
                      </a:r>
                      <a:r>
                        <a:rPr lang="en-GB" sz="2000" b="1" u="none" kern="1200" dirty="0" smtClean="0">
                          <a:solidFill>
                            <a:srgbClr val="3D8032"/>
                          </a:solidFill>
                          <a:latin typeface="+mn-lt"/>
                          <a:ea typeface="+mn-ea"/>
                          <a:cs typeface="+mn-cs"/>
                        </a:rPr>
                        <a:t>comparisons  (peer learning / experience-sharing)</a:t>
                      </a:r>
                      <a:endParaRPr lang="en-US" sz="2000" b="1" u="none" kern="1200" dirty="0" smtClean="0">
                        <a:solidFill>
                          <a:srgbClr val="3D8032"/>
                        </a:solidFill>
                        <a:latin typeface="+mn-lt"/>
                        <a:ea typeface="+mn-ea"/>
                        <a:cs typeface="+mn-cs"/>
                      </a:endParaRPr>
                    </a:p>
                  </a:txBody>
                  <a:tcPr/>
                </a:tc>
              </a:tr>
            </a:tbl>
          </a:graphicData>
        </a:graphic>
      </p:graphicFrame>
      <p:sp>
        <p:nvSpPr>
          <p:cNvPr id="3" name="Title 2"/>
          <p:cNvSpPr>
            <a:spLocks noGrp="1"/>
          </p:cNvSpPr>
          <p:nvPr>
            <p:ph type="title"/>
          </p:nvPr>
        </p:nvSpPr>
        <p:spPr>
          <a:xfrm>
            <a:off x="2311223" y="0"/>
            <a:ext cx="6544019" cy="1531345"/>
          </a:xfrm>
        </p:spPr>
        <p:txBody>
          <a:bodyPr/>
          <a:lstStyle/>
          <a:p>
            <a:r>
              <a:rPr lang="en-GB" sz="3000" dirty="0" smtClean="0"/>
              <a:t>A) What ‘kind’ of accountability do we want the assessment to strengthen?</a:t>
            </a:r>
            <a:endParaRPr lang="en-US" sz="3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5446" y="1919009"/>
            <a:ext cx="8715436" cy="4643470"/>
          </a:xfrm>
        </p:spPr>
        <p:txBody>
          <a:bodyPr/>
          <a:lstStyle/>
          <a:p>
            <a:r>
              <a:rPr lang="en-US" sz="2800" dirty="0" smtClean="0"/>
              <a:t>By involving multiple stakeholders (government, private sector, civil society, forest-dependent communities) in both the </a:t>
            </a:r>
            <a:r>
              <a:rPr lang="en-US" sz="2800" u="sng" dirty="0" smtClean="0"/>
              <a:t>design</a:t>
            </a:r>
            <a:r>
              <a:rPr lang="en-US" sz="2800" dirty="0" smtClean="0"/>
              <a:t> of </a:t>
            </a:r>
            <a:r>
              <a:rPr lang="en-US" sz="2800" dirty="0" smtClean="0"/>
              <a:t>an assessment system </a:t>
            </a:r>
            <a:r>
              <a:rPr lang="en-US" sz="2800" dirty="0" smtClean="0"/>
              <a:t>and in </a:t>
            </a:r>
            <a:r>
              <a:rPr lang="en-US" sz="2800" u="sng" dirty="0" smtClean="0"/>
              <a:t>data collection</a:t>
            </a:r>
            <a:r>
              <a:rPr lang="en-US" sz="2800" dirty="0" smtClean="0"/>
              <a:t>, information is deemed </a:t>
            </a:r>
            <a:r>
              <a:rPr lang="en-US" sz="2800" dirty="0" smtClean="0">
                <a:solidFill>
                  <a:srgbClr val="C00000"/>
                </a:solidFill>
              </a:rPr>
              <a:t>more credible &amp; relevant</a:t>
            </a:r>
            <a:r>
              <a:rPr lang="en-US" sz="2800" dirty="0" smtClean="0"/>
              <a:t>; a participatory process  </a:t>
            </a:r>
            <a:r>
              <a:rPr lang="en-US" sz="2800" dirty="0" smtClean="0">
                <a:solidFill>
                  <a:srgbClr val="C00000"/>
                </a:solidFill>
              </a:rPr>
              <a:t>increases  trust </a:t>
            </a:r>
            <a:r>
              <a:rPr lang="en-US" sz="2800" dirty="0" smtClean="0"/>
              <a:t>amongst the various actors </a:t>
            </a:r>
            <a:r>
              <a:rPr lang="en-US" sz="2000" dirty="0" smtClean="0"/>
              <a:t>(e.g. civil society &amp; law enforcement agencies) </a:t>
            </a:r>
          </a:p>
          <a:p>
            <a:r>
              <a:rPr lang="en-US" sz="2800" dirty="0" smtClean="0"/>
              <a:t>The need for such confidence-building measures is particularly strong in the forest sector, where relationships between various actors tend to be relatively adversarial </a:t>
            </a:r>
          </a:p>
        </p:txBody>
      </p:sp>
      <p:sp>
        <p:nvSpPr>
          <p:cNvPr id="3" name="Title 2"/>
          <p:cNvSpPr>
            <a:spLocks noGrp="1"/>
          </p:cNvSpPr>
          <p:nvPr>
            <p:ph type="title"/>
          </p:nvPr>
        </p:nvSpPr>
        <p:spPr/>
        <p:txBody>
          <a:bodyPr/>
          <a:lstStyle/>
          <a:p>
            <a:r>
              <a:rPr lang="en-GB" dirty="0" smtClean="0"/>
              <a:t>B) Why a </a:t>
            </a:r>
            <a:r>
              <a:rPr lang="en-GB" u="sng" dirty="0" smtClean="0"/>
              <a:t>participatory</a:t>
            </a:r>
            <a:r>
              <a:rPr lang="en-GB" dirty="0" smtClean="0"/>
              <a:t> governance assessment?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flipV="1">
            <a:off x="1905000" y="152400"/>
            <a:ext cx="4267200" cy="6705600"/>
          </a:xfrm>
          <a:prstGeom prst="triangle">
            <a:avLst/>
          </a:prstGeom>
          <a:gradFill flip="none" rotWithShape="1">
            <a:gsLst>
              <a:gs pos="0">
                <a:schemeClr val="tx2">
                  <a:lumMod val="50000"/>
                </a:schemeClr>
              </a:gs>
              <a:gs pos="39999">
                <a:srgbClr val="85C2FF"/>
              </a:gs>
              <a:gs pos="70000">
                <a:srgbClr val="C4D6EB"/>
              </a:gs>
              <a:gs pos="100000">
                <a:srgbClr val="FFEBFA"/>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2548043" y="304800"/>
            <a:ext cx="3166957" cy="369332"/>
          </a:xfrm>
          <a:prstGeom prst="rect">
            <a:avLst/>
          </a:prstGeom>
          <a:noFill/>
        </p:spPr>
        <p:txBody>
          <a:bodyPr wrap="none" rtlCol="0">
            <a:spAutoFit/>
          </a:bodyPr>
          <a:lstStyle/>
          <a:p>
            <a:r>
              <a:rPr lang="en-GB" dirty="0" smtClean="0">
                <a:solidFill>
                  <a:schemeClr val="bg1"/>
                </a:solidFill>
              </a:rPr>
              <a:t>Agree on need, scope and users</a:t>
            </a:r>
            <a:endParaRPr lang="en-US" dirty="0">
              <a:solidFill>
                <a:schemeClr val="bg1"/>
              </a:solidFill>
            </a:endParaRPr>
          </a:p>
        </p:txBody>
      </p:sp>
      <p:sp>
        <p:nvSpPr>
          <p:cNvPr id="7" name="TextBox 6"/>
          <p:cNvSpPr txBox="1"/>
          <p:nvPr/>
        </p:nvSpPr>
        <p:spPr>
          <a:xfrm>
            <a:off x="3113957" y="685800"/>
            <a:ext cx="1991443" cy="369332"/>
          </a:xfrm>
          <a:prstGeom prst="rect">
            <a:avLst/>
          </a:prstGeom>
          <a:noFill/>
        </p:spPr>
        <p:txBody>
          <a:bodyPr wrap="none" rtlCol="0">
            <a:spAutoFit/>
          </a:bodyPr>
          <a:lstStyle/>
          <a:p>
            <a:r>
              <a:rPr lang="en-GB" dirty="0" smtClean="0">
                <a:solidFill>
                  <a:schemeClr val="bg1"/>
                </a:solidFill>
              </a:rPr>
              <a:t>Agree on principles</a:t>
            </a:r>
            <a:endParaRPr lang="en-US" dirty="0">
              <a:solidFill>
                <a:schemeClr val="bg1"/>
              </a:solidFill>
            </a:endParaRPr>
          </a:p>
        </p:txBody>
      </p:sp>
      <p:sp>
        <p:nvSpPr>
          <p:cNvPr id="8" name="TextBox 7"/>
          <p:cNvSpPr txBox="1"/>
          <p:nvPr/>
        </p:nvSpPr>
        <p:spPr>
          <a:xfrm>
            <a:off x="2842471" y="1066800"/>
            <a:ext cx="2643929" cy="369332"/>
          </a:xfrm>
          <a:prstGeom prst="rect">
            <a:avLst/>
          </a:prstGeom>
          <a:noFill/>
        </p:spPr>
        <p:txBody>
          <a:bodyPr wrap="none" rtlCol="0">
            <a:spAutoFit/>
          </a:bodyPr>
          <a:lstStyle/>
          <a:p>
            <a:r>
              <a:rPr lang="en-GB" dirty="0" smtClean="0">
                <a:solidFill>
                  <a:schemeClr val="bg1"/>
                </a:solidFill>
              </a:rPr>
              <a:t>Agree on key sector issues</a:t>
            </a:r>
            <a:endParaRPr lang="en-US" dirty="0">
              <a:solidFill>
                <a:schemeClr val="bg1"/>
              </a:solidFill>
            </a:endParaRPr>
          </a:p>
        </p:txBody>
      </p:sp>
      <p:sp>
        <p:nvSpPr>
          <p:cNvPr id="9" name="TextBox 8"/>
          <p:cNvSpPr txBox="1"/>
          <p:nvPr/>
        </p:nvSpPr>
        <p:spPr>
          <a:xfrm>
            <a:off x="3048000" y="1447800"/>
            <a:ext cx="2047548" cy="369332"/>
          </a:xfrm>
          <a:prstGeom prst="rect">
            <a:avLst/>
          </a:prstGeom>
          <a:noFill/>
        </p:spPr>
        <p:txBody>
          <a:bodyPr wrap="none" rtlCol="0">
            <a:spAutoFit/>
          </a:bodyPr>
          <a:lstStyle/>
          <a:p>
            <a:r>
              <a:rPr lang="en-GB" dirty="0" smtClean="0">
                <a:solidFill>
                  <a:schemeClr val="bg1"/>
                </a:solidFill>
              </a:rPr>
              <a:t>Agree on sub-issues</a:t>
            </a:r>
            <a:endParaRPr lang="en-US" dirty="0">
              <a:solidFill>
                <a:schemeClr val="bg1"/>
              </a:solidFill>
            </a:endParaRPr>
          </a:p>
        </p:txBody>
      </p:sp>
      <p:sp>
        <p:nvSpPr>
          <p:cNvPr id="10" name="TextBox 9"/>
          <p:cNvSpPr txBox="1"/>
          <p:nvPr/>
        </p:nvSpPr>
        <p:spPr>
          <a:xfrm>
            <a:off x="2904745" y="1828800"/>
            <a:ext cx="2429255" cy="369332"/>
          </a:xfrm>
          <a:prstGeom prst="rect">
            <a:avLst/>
          </a:prstGeom>
          <a:noFill/>
        </p:spPr>
        <p:txBody>
          <a:bodyPr wrap="none" rtlCol="0">
            <a:spAutoFit/>
          </a:bodyPr>
          <a:lstStyle/>
          <a:p>
            <a:r>
              <a:rPr lang="en-GB" dirty="0" smtClean="0">
                <a:solidFill>
                  <a:schemeClr val="bg1"/>
                </a:solidFill>
              </a:rPr>
              <a:t>Agree on a results chain</a:t>
            </a:r>
            <a:endParaRPr lang="en-US" dirty="0">
              <a:solidFill>
                <a:schemeClr val="bg1"/>
              </a:solidFill>
            </a:endParaRPr>
          </a:p>
        </p:txBody>
      </p:sp>
      <p:sp>
        <p:nvSpPr>
          <p:cNvPr id="11" name="TextBox 10"/>
          <p:cNvSpPr txBox="1"/>
          <p:nvPr/>
        </p:nvSpPr>
        <p:spPr>
          <a:xfrm>
            <a:off x="3168537" y="2173069"/>
            <a:ext cx="1784463" cy="646331"/>
          </a:xfrm>
          <a:prstGeom prst="rect">
            <a:avLst/>
          </a:prstGeom>
          <a:noFill/>
        </p:spPr>
        <p:txBody>
          <a:bodyPr wrap="none" rtlCol="0">
            <a:spAutoFit/>
          </a:bodyPr>
          <a:lstStyle/>
          <a:p>
            <a:r>
              <a:rPr lang="en-GB" dirty="0" smtClean="0"/>
              <a:t>Identify a basket </a:t>
            </a:r>
          </a:p>
          <a:p>
            <a:pPr algn="ctr"/>
            <a:r>
              <a:rPr lang="en-GB" dirty="0" smtClean="0"/>
              <a:t>of indicators</a:t>
            </a:r>
            <a:endParaRPr lang="en-US" dirty="0"/>
          </a:p>
        </p:txBody>
      </p:sp>
      <p:sp>
        <p:nvSpPr>
          <p:cNvPr id="12" name="TextBox 11"/>
          <p:cNvSpPr txBox="1"/>
          <p:nvPr/>
        </p:nvSpPr>
        <p:spPr>
          <a:xfrm>
            <a:off x="3124200" y="2819400"/>
            <a:ext cx="1806135" cy="923330"/>
          </a:xfrm>
          <a:prstGeom prst="rect">
            <a:avLst/>
          </a:prstGeom>
          <a:noFill/>
        </p:spPr>
        <p:txBody>
          <a:bodyPr wrap="none" rtlCol="0">
            <a:spAutoFit/>
          </a:bodyPr>
          <a:lstStyle/>
          <a:p>
            <a:pPr algn="ctr"/>
            <a:r>
              <a:rPr lang="en-GB" dirty="0" smtClean="0"/>
              <a:t>Match indicators </a:t>
            </a:r>
          </a:p>
          <a:p>
            <a:pPr algn="ctr"/>
            <a:r>
              <a:rPr lang="en-GB" dirty="0" smtClean="0"/>
              <a:t>with existing </a:t>
            </a:r>
          </a:p>
          <a:p>
            <a:pPr algn="ctr"/>
            <a:r>
              <a:rPr lang="en-GB" dirty="0" smtClean="0"/>
              <a:t>sources</a:t>
            </a:r>
            <a:endParaRPr lang="en-US" dirty="0"/>
          </a:p>
        </p:txBody>
      </p:sp>
      <p:sp>
        <p:nvSpPr>
          <p:cNvPr id="13" name="TextBox 12"/>
          <p:cNvSpPr txBox="1"/>
          <p:nvPr/>
        </p:nvSpPr>
        <p:spPr>
          <a:xfrm>
            <a:off x="3324234" y="3733800"/>
            <a:ext cx="1476366" cy="923330"/>
          </a:xfrm>
          <a:prstGeom prst="rect">
            <a:avLst/>
          </a:prstGeom>
          <a:noFill/>
        </p:spPr>
        <p:txBody>
          <a:bodyPr wrap="none" rtlCol="0">
            <a:spAutoFit/>
          </a:bodyPr>
          <a:lstStyle/>
          <a:p>
            <a:pPr algn="ctr"/>
            <a:r>
              <a:rPr lang="en-GB" dirty="0" smtClean="0"/>
              <a:t>Develop data </a:t>
            </a:r>
          </a:p>
          <a:p>
            <a:pPr algn="ctr"/>
            <a:r>
              <a:rPr lang="en-GB" dirty="0" smtClean="0"/>
              <a:t>collection </a:t>
            </a:r>
          </a:p>
          <a:p>
            <a:pPr algn="ctr"/>
            <a:r>
              <a:rPr lang="en-GB" dirty="0" smtClean="0"/>
              <a:t>instruments</a:t>
            </a:r>
            <a:endParaRPr lang="en-US" dirty="0"/>
          </a:p>
        </p:txBody>
      </p:sp>
      <p:sp>
        <p:nvSpPr>
          <p:cNvPr id="14" name="TextBox 13"/>
          <p:cNvSpPr txBox="1"/>
          <p:nvPr/>
        </p:nvSpPr>
        <p:spPr>
          <a:xfrm>
            <a:off x="3352800" y="4812268"/>
            <a:ext cx="1293816" cy="369332"/>
          </a:xfrm>
          <a:prstGeom prst="rect">
            <a:avLst/>
          </a:prstGeom>
          <a:noFill/>
        </p:spPr>
        <p:txBody>
          <a:bodyPr wrap="none" rtlCol="0">
            <a:spAutoFit/>
          </a:bodyPr>
          <a:lstStyle/>
          <a:p>
            <a:r>
              <a:rPr lang="en-GB" dirty="0" smtClean="0"/>
              <a:t>Collect data</a:t>
            </a:r>
            <a:endParaRPr lang="en-US" dirty="0"/>
          </a:p>
        </p:txBody>
      </p:sp>
      <p:sp>
        <p:nvSpPr>
          <p:cNvPr id="15" name="TextBox 14"/>
          <p:cNvSpPr txBox="1"/>
          <p:nvPr/>
        </p:nvSpPr>
        <p:spPr>
          <a:xfrm>
            <a:off x="3581400" y="5257800"/>
            <a:ext cx="1011302" cy="646331"/>
          </a:xfrm>
          <a:prstGeom prst="rect">
            <a:avLst/>
          </a:prstGeom>
          <a:noFill/>
        </p:spPr>
        <p:txBody>
          <a:bodyPr wrap="none" rtlCol="0">
            <a:spAutoFit/>
          </a:bodyPr>
          <a:lstStyle/>
          <a:p>
            <a:pPr algn="ctr"/>
            <a:r>
              <a:rPr lang="en-GB" dirty="0" smtClean="0"/>
              <a:t>Produce </a:t>
            </a:r>
          </a:p>
          <a:p>
            <a:pPr algn="ctr"/>
            <a:r>
              <a:rPr lang="en-GB" dirty="0" smtClean="0"/>
              <a:t>results</a:t>
            </a:r>
            <a:endParaRPr lang="en-US" dirty="0"/>
          </a:p>
        </p:txBody>
      </p:sp>
      <p:cxnSp>
        <p:nvCxnSpPr>
          <p:cNvPr id="17" name="Straight Connector 16"/>
          <p:cNvCxnSpPr/>
          <p:nvPr/>
        </p:nvCxnSpPr>
        <p:spPr>
          <a:xfrm>
            <a:off x="2057400" y="6858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209800" y="1066800"/>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362200" y="1524000"/>
            <a:ext cx="3352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438400" y="1828800"/>
            <a:ext cx="32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590800" y="2209800"/>
            <a:ext cx="2895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743200" y="2819400"/>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048000" y="38100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352800" y="4724400"/>
            <a:ext cx="137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505200" y="5257800"/>
            <a:ext cx="1066800" cy="0"/>
          </a:xfrm>
          <a:prstGeom prst="line">
            <a:avLst/>
          </a:prstGeom>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76400" y="316468"/>
            <a:ext cx="301686" cy="369332"/>
          </a:xfrm>
          <a:prstGeom prst="rect">
            <a:avLst/>
          </a:prstGeom>
          <a:noFill/>
        </p:spPr>
        <p:txBody>
          <a:bodyPr wrap="none" rtlCol="0">
            <a:spAutoFit/>
          </a:bodyPr>
          <a:lstStyle/>
          <a:p>
            <a:r>
              <a:rPr lang="en-GB" dirty="0" smtClean="0"/>
              <a:t>1</a:t>
            </a:r>
            <a:endParaRPr lang="en-US" dirty="0"/>
          </a:p>
        </p:txBody>
      </p:sp>
      <p:sp>
        <p:nvSpPr>
          <p:cNvPr id="49" name="TextBox 48"/>
          <p:cNvSpPr txBox="1"/>
          <p:nvPr/>
        </p:nvSpPr>
        <p:spPr>
          <a:xfrm>
            <a:off x="1828800" y="685800"/>
            <a:ext cx="301686" cy="369332"/>
          </a:xfrm>
          <a:prstGeom prst="rect">
            <a:avLst/>
          </a:prstGeom>
          <a:noFill/>
        </p:spPr>
        <p:txBody>
          <a:bodyPr wrap="none" rtlCol="0">
            <a:spAutoFit/>
          </a:bodyPr>
          <a:lstStyle/>
          <a:p>
            <a:r>
              <a:rPr lang="en-GB" dirty="0" smtClean="0"/>
              <a:t>2</a:t>
            </a:r>
            <a:endParaRPr lang="en-US" dirty="0"/>
          </a:p>
        </p:txBody>
      </p:sp>
      <p:sp>
        <p:nvSpPr>
          <p:cNvPr id="50" name="TextBox 49"/>
          <p:cNvSpPr txBox="1"/>
          <p:nvPr/>
        </p:nvSpPr>
        <p:spPr>
          <a:xfrm>
            <a:off x="1984314" y="1154668"/>
            <a:ext cx="301686" cy="369332"/>
          </a:xfrm>
          <a:prstGeom prst="rect">
            <a:avLst/>
          </a:prstGeom>
          <a:noFill/>
        </p:spPr>
        <p:txBody>
          <a:bodyPr wrap="none" rtlCol="0">
            <a:spAutoFit/>
          </a:bodyPr>
          <a:lstStyle/>
          <a:p>
            <a:r>
              <a:rPr lang="en-GB" dirty="0" smtClean="0"/>
              <a:t>3</a:t>
            </a:r>
            <a:endParaRPr lang="en-US" dirty="0"/>
          </a:p>
        </p:txBody>
      </p:sp>
      <p:sp>
        <p:nvSpPr>
          <p:cNvPr id="51" name="TextBox 50"/>
          <p:cNvSpPr txBox="1"/>
          <p:nvPr/>
        </p:nvSpPr>
        <p:spPr>
          <a:xfrm>
            <a:off x="2057400" y="1447800"/>
            <a:ext cx="301686" cy="369332"/>
          </a:xfrm>
          <a:prstGeom prst="rect">
            <a:avLst/>
          </a:prstGeom>
          <a:noFill/>
        </p:spPr>
        <p:txBody>
          <a:bodyPr wrap="none" rtlCol="0">
            <a:spAutoFit/>
          </a:bodyPr>
          <a:lstStyle/>
          <a:p>
            <a:r>
              <a:rPr lang="en-GB" dirty="0" smtClean="0"/>
              <a:t>4</a:t>
            </a:r>
            <a:endParaRPr lang="en-US" dirty="0"/>
          </a:p>
        </p:txBody>
      </p:sp>
      <p:sp>
        <p:nvSpPr>
          <p:cNvPr id="52" name="TextBox 51"/>
          <p:cNvSpPr txBox="1"/>
          <p:nvPr/>
        </p:nvSpPr>
        <p:spPr>
          <a:xfrm>
            <a:off x="2209800" y="1828800"/>
            <a:ext cx="301686" cy="369332"/>
          </a:xfrm>
          <a:prstGeom prst="rect">
            <a:avLst/>
          </a:prstGeom>
          <a:noFill/>
        </p:spPr>
        <p:txBody>
          <a:bodyPr wrap="none" rtlCol="0">
            <a:spAutoFit/>
          </a:bodyPr>
          <a:lstStyle/>
          <a:p>
            <a:r>
              <a:rPr lang="en-GB" dirty="0" smtClean="0"/>
              <a:t>5</a:t>
            </a:r>
            <a:endParaRPr lang="en-US" dirty="0"/>
          </a:p>
        </p:txBody>
      </p:sp>
      <p:sp>
        <p:nvSpPr>
          <p:cNvPr id="53" name="TextBox 52"/>
          <p:cNvSpPr txBox="1"/>
          <p:nvPr/>
        </p:nvSpPr>
        <p:spPr>
          <a:xfrm>
            <a:off x="2365314" y="2286000"/>
            <a:ext cx="301686" cy="369332"/>
          </a:xfrm>
          <a:prstGeom prst="rect">
            <a:avLst/>
          </a:prstGeom>
          <a:noFill/>
        </p:spPr>
        <p:txBody>
          <a:bodyPr wrap="none" rtlCol="0">
            <a:spAutoFit/>
          </a:bodyPr>
          <a:lstStyle/>
          <a:p>
            <a:r>
              <a:rPr lang="en-GB" dirty="0" smtClean="0"/>
              <a:t>6</a:t>
            </a:r>
            <a:endParaRPr lang="en-US" dirty="0"/>
          </a:p>
        </p:txBody>
      </p:sp>
      <p:sp>
        <p:nvSpPr>
          <p:cNvPr id="54" name="TextBox 53"/>
          <p:cNvSpPr txBox="1"/>
          <p:nvPr/>
        </p:nvSpPr>
        <p:spPr>
          <a:xfrm>
            <a:off x="2593914" y="2983468"/>
            <a:ext cx="301686" cy="369332"/>
          </a:xfrm>
          <a:prstGeom prst="rect">
            <a:avLst/>
          </a:prstGeom>
          <a:noFill/>
        </p:spPr>
        <p:txBody>
          <a:bodyPr wrap="none" rtlCol="0">
            <a:spAutoFit/>
          </a:bodyPr>
          <a:lstStyle/>
          <a:p>
            <a:r>
              <a:rPr lang="en-GB" dirty="0" smtClean="0"/>
              <a:t>7</a:t>
            </a:r>
            <a:endParaRPr lang="en-US" dirty="0"/>
          </a:p>
        </p:txBody>
      </p:sp>
      <p:sp>
        <p:nvSpPr>
          <p:cNvPr id="55" name="TextBox 54"/>
          <p:cNvSpPr txBox="1"/>
          <p:nvPr/>
        </p:nvSpPr>
        <p:spPr>
          <a:xfrm>
            <a:off x="2898714" y="3886200"/>
            <a:ext cx="301686" cy="369332"/>
          </a:xfrm>
          <a:prstGeom prst="rect">
            <a:avLst/>
          </a:prstGeom>
          <a:noFill/>
        </p:spPr>
        <p:txBody>
          <a:bodyPr wrap="none" rtlCol="0">
            <a:spAutoFit/>
          </a:bodyPr>
          <a:lstStyle/>
          <a:p>
            <a:r>
              <a:rPr lang="en-GB" dirty="0" smtClean="0"/>
              <a:t>8</a:t>
            </a:r>
            <a:endParaRPr lang="en-US" dirty="0"/>
          </a:p>
        </p:txBody>
      </p:sp>
      <p:sp>
        <p:nvSpPr>
          <p:cNvPr id="56" name="TextBox 55"/>
          <p:cNvSpPr txBox="1"/>
          <p:nvPr/>
        </p:nvSpPr>
        <p:spPr>
          <a:xfrm>
            <a:off x="3203514" y="4812268"/>
            <a:ext cx="301686" cy="369332"/>
          </a:xfrm>
          <a:prstGeom prst="rect">
            <a:avLst/>
          </a:prstGeom>
          <a:noFill/>
        </p:spPr>
        <p:txBody>
          <a:bodyPr wrap="none" rtlCol="0">
            <a:spAutoFit/>
          </a:bodyPr>
          <a:lstStyle/>
          <a:p>
            <a:r>
              <a:rPr lang="en-GB" dirty="0" smtClean="0"/>
              <a:t>9</a:t>
            </a:r>
            <a:endParaRPr lang="en-US" dirty="0"/>
          </a:p>
        </p:txBody>
      </p:sp>
      <p:sp>
        <p:nvSpPr>
          <p:cNvPr id="57" name="TextBox 56"/>
          <p:cNvSpPr txBox="1"/>
          <p:nvPr/>
        </p:nvSpPr>
        <p:spPr>
          <a:xfrm>
            <a:off x="3276600" y="5410200"/>
            <a:ext cx="418704" cy="369332"/>
          </a:xfrm>
          <a:prstGeom prst="rect">
            <a:avLst/>
          </a:prstGeom>
          <a:noFill/>
        </p:spPr>
        <p:txBody>
          <a:bodyPr wrap="none" rtlCol="0">
            <a:spAutoFit/>
          </a:bodyPr>
          <a:lstStyle/>
          <a:p>
            <a:r>
              <a:rPr lang="en-GB" dirty="0" smtClean="0"/>
              <a:t>10</a:t>
            </a:r>
            <a:endParaRPr lang="en-US" dirty="0"/>
          </a:p>
        </p:txBody>
      </p:sp>
      <p:sp>
        <p:nvSpPr>
          <p:cNvPr id="58" name="Up-Down Arrow 57"/>
          <p:cNvSpPr/>
          <p:nvPr/>
        </p:nvSpPr>
        <p:spPr>
          <a:xfrm>
            <a:off x="7315200" y="1556792"/>
            <a:ext cx="685800" cy="3026497"/>
          </a:xfrm>
          <a:prstGeom prst="upDownArrow">
            <a:avLst/>
          </a:prstGeom>
          <a:gradFill flip="none" rotWithShape="0">
            <a:gsLst>
              <a:gs pos="3000">
                <a:schemeClr val="accent6">
                  <a:lumMod val="50000"/>
                </a:schemeClr>
              </a:gs>
              <a:gs pos="100000">
                <a:schemeClr val="accent6">
                  <a:lumMod val="40000"/>
                  <a:lumOff val="6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6084168" y="0"/>
            <a:ext cx="2743200" cy="1446550"/>
          </a:xfrm>
          <a:prstGeom prst="rect">
            <a:avLst/>
          </a:prstGeom>
          <a:noFill/>
        </p:spPr>
        <p:txBody>
          <a:bodyPr wrap="square" rtlCol="0">
            <a:spAutoFit/>
          </a:bodyPr>
          <a:lstStyle/>
          <a:p>
            <a:pPr algn="ctr"/>
            <a:r>
              <a:rPr lang="en-GB" sz="2200" b="1" i="1" u="sng" dirty="0" smtClean="0"/>
              <a:t>Political level</a:t>
            </a:r>
          </a:p>
          <a:p>
            <a:pPr algn="ctr"/>
            <a:r>
              <a:rPr lang="en-GB" sz="2200" b="1" i="1" dirty="0" smtClean="0"/>
              <a:t>Broad multi-stakeholder consultation</a:t>
            </a:r>
            <a:endParaRPr lang="en-US" sz="2200" b="1" i="1" dirty="0"/>
          </a:p>
        </p:txBody>
      </p:sp>
      <p:sp>
        <p:nvSpPr>
          <p:cNvPr id="60" name="TextBox 59"/>
          <p:cNvSpPr txBox="1"/>
          <p:nvPr/>
        </p:nvSpPr>
        <p:spPr>
          <a:xfrm>
            <a:off x="6400800" y="4657741"/>
            <a:ext cx="2743200" cy="769441"/>
          </a:xfrm>
          <a:prstGeom prst="rect">
            <a:avLst/>
          </a:prstGeom>
          <a:noFill/>
        </p:spPr>
        <p:txBody>
          <a:bodyPr wrap="square" rtlCol="0">
            <a:spAutoFit/>
          </a:bodyPr>
          <a:lstStyle/>
          <a:p>
            <a:pPr algn="ctr"/>
            <a:r>
              <a:rPr lang="en-GB" sz="2200" b="1" i="1" u="sng" dirty="0" smtClean="0"/>
              <a:t>Technical level</a:t>
            </a:r>
          </a:p>
          <a:p>
            <a:pPr algn="ctr"/>
            <a:r>
              <a:rPr lang="en-GB" sz="2200" b="1" i="1" dirty="0" smtClean="0"/>
              <a:t>Narrow expertise</a:t>
            </a:r>
          </a:p>
        </p:txBody>
      </p:sp>
      <p:sp>
        <p:nvSpPr>
          <p:cNvPr id="61" name="TextBox 60"/>
          <p:cNvSpPr txBox="1"/>
          <p:nvPr/>
        </p:nvSpPr>
        <p:spPr>
          <a:xfrm>
            <a:off x="0" y="0"/>
            <a:ext cx="2743200" cy="1938992"/>
          </a:xfrm>
          <a:prstGeom prst="rect">
            <a:avLst/>
          </a:prstGeom>
          <a:noFill/>
        </p:spPr>
        <p:txBody>
          <a:bodyPr wrap="square" rtlCol="0">
            <a:spAutoFit/>
          </a:bodyPr>
          <a:lstStyle/>
          <a:p>
            <a:r>
              <a:rPr lang="en-GB" sz="2400" b="1" i="1" dirty="0">
                <a:solidFill>
                  <a:schemeClr val="accent6"/>
                </a:solidFill>
              </a:rPr>
              <a:t>S</a:t>
            </a:r>
            <a:r>
              <a:rPr lang="en-GB" sz="2400" b="1" i="1" dirty="0" smtClean="0">
                <a:solidFill>
                  <a:schemeClr val="accent6"/>
                </a:solidFill>
              </a:rPr>
              <a:t>teps </a:t>
            </a:r>
          </a:p>
          <a:p>
            <a:r>
              <a:rPr lang="en-GB" sz="2400" b="1" i="1" dirty="0" smtClean="0">
                <a:solidFill>
                  <a:schemeClr val="accent6"/>
                </a:solidFill>
              </a:rPr>
              <a:t>involved </a:t>
            </a:r>
          </a:p>
          <a:p>
            <a:r>
              <a:rPr lang="en-GB" sz="2400" b="1" i="1" dirty="0" smtClean="0">
                <a:solidFill>
                  <a:schemeClr val="accent6"/>
                </a:solidFill>
              </a:rPr>
              <a:t>in developing </a:t>
            </a:r>
          </a:p>
          <a:p>
            <a:r>
              <a:rPr lang="en-GB" sz="2400" b="1" i="1" dirty="0" smtClean="0">
                <a:solidFill>
                  <a:schemeClr val="accent6"/>
                </a:solidFill>
              </a:rPr>
              <a:t>A</a:t>
            </a:r>
            <a:r>
              <a:rPr lang="en-GB" sz="2400" b="1" i="1" dirty="0" smtClean="0">
                <a:solidFill>
                  <a:schemeClr val="accent6"/>
                </a:solidFill>
              </a:rPr>
              <a:t>n assessment</a:t>
            </a:r>
            <a:r>
              <a:rPr lang="en-GB" sz="2400" b="1" i="1" dirty="0" smtClean="0">
                <a:solidFill>
                  <a:schemeClr val="accent6"/>
                </a:solidFill>
              </a:rPr>
              <a:t> </a:t>
            </a:r>
            <a:endParaRPr lang="en-GB" sz="2400" b="1" i="1" dirty="0" smtClean="0">
              <a:solidFill>
                <a:schemeClr val="accent6"/>
              </a:solidFill>
            </a:endParaRPr>
          </a:p>
          <a:p>
            <a:r>
              <a:rPr lang="en-GB" sz="2400" b="1" i="1" dirty="0" smtClean="0">
                <a:solidFill>
                  <a:schemeClr val="accent6"/>
                </a:solidFill>
              </a:rPr>
              <a:t>framework </a:t>
            </a:r>
          </a:p>
        </p:txBody>
      </p:sp>
      <p:sp>
        <p:nvSpPr>
          <p:cNvPr id="38" name="Isosceles Triangle 37"/>
          <p:cNvSpPr/>
          <p:nvPr/>
        </p:nvSpPr>
        <p:spPr>
          <a:xfrm>
            <a:off x="1861851" y="5927075"/>
            <a:ext cx="4329629" cy="930925"/>
          </a:xfrm>
          <a:prstGeom prst="triangle">
            <a:avLst>
              <a:gd name="adj" fmla="val 497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2236424" y="6202496"/>
            <a:ext cx="4164376" cy="369332"/>
          </a:xfrm>
          <a:prstGeom prst="rect">
            <a:avLst/>
          </a:prstGeom>
          <a:noFill/>
        </p:spPr>
        <p:txBody>
          <a:bodyPr wrap="square" rtlCol="0">
            <a:spAutoFit/>
          </a:bodyPr>
          <a:lstStyle/>
          <a:p>
            <a:endParaRPr lang="en-US" dirty="0"/>
          </a:p>
        </p:txBody>
      </p:sp>
      <p:sp>
        <p:nvSpPr>
          <p:cNvPr id="43" name="Rectangle 42"/>
          <p:cNvSpPr/>
          <p:nvPr/>
        </p:nvSpPr>
        <p:spPr>
          <a:xfrm>
            <a:off x="1557867" y="5842337"/>
            <a:ext cx="4854222" cy="1015663"/>
          </a:xfrm>
          <a:prstGeom prst="rect">
            <a:avLst/>
          </a:prstGeom>
        </p:spPr>
        <p:txBody>
          <a:bodyPr wrap="square">
            <a:spAutoFit/>
          </a:bodyPr>
          <a:lstStyle/>
          <a:p>
            <a:pPr algn="ctr"/>
            <a:r>
              <a:rPr lang="en-GB" sz="2400" b="1" u="sng" dirty="0" smtClean="0"/>
              <a:t>Broad engagement on results: </a:t>
            </a:r>
          </a:p>
          <a:p>
            <a:pPr algn="ctr"/>
            <a:r>
              <a:rPr lang="en-GB" dirty="0" smtClean="0"/>
              <a:t>Evidence-based policy-making &amp; advocacy</a:t>
            </a:r>
          </a:p>
          <a:p>
            <a:pPr algn="ctr"/>
            <a:r>
              <a:rPr lang="en-GB" dirty="0"/>
              <a:t>I</a:t>
            </a:r>
            <a:r>
              <a:rPr lang="en-GB" dirty="0" smtClean="0"/>
              <a:t>nstitutionalization of the assessment </a:t>
            </a:r>
            <a:endParaRPr lang="en-US" dirty="0"/>
          </a:p>
        </p:txBody>
      </p:sp>
      <p:sp>
        <p:nvSpPr>
          <p:cNvPr id="45" name="Right Brace 44"/>
          <p:cNvSpPr/>
          <p:nvPr/>
        </p:nvSpPr>
        <p:spPr>
          <a:xfrm>
            <a:off x="6310489" y="146756"/>
            <a:ext cx="248355" cy="1885244"/>
          </a:xfrm>
          <a:prstGeom prst="rightBrace">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Right Brace 45"/>
          <p:cNvSpPr/>
          <p:nvPr/>
        </p:nvSpPr>
        <p:spPr>
          <a:xfrm>
            <a:off x="6299200" y="2348088"/>
            <a:ext cx="366889" cy="3070578"/>
          </a:xfrm>
          <a:prstGeom prst="rightBrace">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AutoNum type="arabicParenR"/>
            </a:pPr>
            <a:r>
              <a:rPr lang="en-US" sz="3200" b="1" i="1" dirty="0" smtClean="0"/>
              <a:t>As a diagnostic / policy tool:  </a:t>
            </a:r>
          </a:p>
          <a:p>
            <a:pPr marL="857250" lvl="1" indent="-457200"/>
            <a:r>
              <a:rPr lang="en-US" sz="2400" dirty="0" smtClean="0"/>
              <a:t>Provides a robust evidence base for decision-making</a:t>
            </a:r>
          </a:p>
          <a:p>
            <a:pPr marL="857250" lvl="1" indent="-457200"/>
            <a:r>
              <a:rPr lang="en-US" sz="2400" dirty="0" smtClean="0"/>
              <a:t>What are potential governance ‘risk areas’ for REDD+? What are possible safeguards to address these ‘risk areas’? </a:t>
            </a:r>
            <a:endParaRPr lang="en-US" sz="3200" dirty="0" smtClean="0"/>
          </a:p>
          <a:p>
            <a:pPr marL="457200" indent="-457200">
              <a:buAutoNum type="arabicParenR"/>
            </a:pPr>
            <a:r>
              <a:rPr lang="en-US" sz="3200" b="1" i="1" dirty="0" smtClean="0"/>
              <a:t>As an accountability tool: </a:t>
            </a:r>
          </a:p>
          <a:p>
            <a:pPr marL="857250" lvl="1" indent="-457200"/>
            <a:r>
              <a:rPr lang="en-US" sz="2400" dirty="0" smtClean="0"/>
              <a:t>To mobilize public opinion, to create demand for accountability</a:t>
            </a:r>
          </a:p>
          <a:p>
            <a:pPr marL="857250" lvl="1" indent="-457200"/>
            <a:r>
              <a:rPr lang="en-US" sz="2400" dirty="0" smtClean="0"/>
              <a:t>To assert the leadership of government in responding to this demand (by showing evidence of progress in governance outcomes) </a:t>
            </a:r>
          </a:p>
        </p:txBody>
      </p:sp>
      <p:sp>
        <p:nvSpPr>
          <p:cNvPr id="3" name="Title 2"/>
          <p:cNvSpPr>
            <a:spLocks noGrp="1"/>
          </p:cNvSpPr>
          <p:nvPr>
            <p:ph type="title"/>
          </p:nvPr>
        </p:nvSpPr>
        <p:spPr/>
        <p:txBody>
          <a:bodyPr/>
          <a:lstStyle/>
          <a:p>
            <a:r>
              <a:rPr lang="en-US" sz="3200" dirty="0" smtClean="0"/>
              <a:t>C) What are some useful outcomes we can expect from PGAs? </a:t>
            </a:r>
            <a:endParaRPr 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None/>
            </a:pPr>
            <a:r>
              <a:rPr lang="sv-SE" sz="3200" b="1" dirty="0" smtClean="0">
                <a:solidFill>
                  <a:srgbClr val="C00000"/>
                </a:solidFill>
              </a:rPr>
              <a:t>	</a:t>
            </a:r>
            <a:r>
              <a:rPr lang="sv-SE" sz="3200" b="1" dirty="0" smtClean="0"/>
              <a:t>Easier (and more constructive) to measure the ’</a:t>
            </a:r>
            <a:r>
              <a:rPr lang="sv-SE" sz="3200" b="1" u="sng" dirty="0" smtClean="0"/>
              <a:t>opposite</a:t>
            </a:r>
            <a:r>
              <a:rPr lang="sv-SE" sz="3200" b="1" dirty="0" smtClean="0"/>
              <a:t>’ of bad governance / corruption </a:t>
            </a:r>
            <a:r>
              <a:rPr lang="sv-SE" sz="3200" b="1" dirty="0" smtClean="0">
                <a:sym typeface="Wingdings" pitchFamily="2" charset="2"/>
              </a:rPr>
              <a:t></a:t>
            </a:r>
            <a:r>
              <a:rPr lang="sv-SE" sz="3200" b="1" dirty="0" smtClean="0"/>
              <a:t> </a:t>
            </a:r>
            <a:r>
              <a:rPr lang="sv-SE" sz="3200" b="1" dirty="0" smtClean="0">
                <a:solidFill>
                  <a:srgbClr val="C00000"/>
                </a:solidFill>
              </a:rPr>
              <a:t>the effectiveness of anti-corruption mechanisms / good governance mechanisms </a:t>
            </a:r>
          </a:p>
          <a:p>
            <a:pPr marL="857250" lvl="1" indent="-457200"/>
            <a:r>
              <a:rPr lang="sv-SE" sz="2800" dirty="0" smtClean="0"/>
              <a:t>More useful to </a:t>
            </a:r>
            <a:r>
              <a:rPr lang="sv-SE" sz="2800" dirty="0" smtClean="0"/>
              <a:t>assess</a:t>
            </a:r>
            <a:r>
              <a:rPr lang="sv-SE" sz="2800" dirty="0" smtClean="0"/>
              <a:t> </a:t>
            </a:r>
            <a:r>
              <a:rPr lang="sv-SE" sz="2800" dirty="0" smtClean="0"/>
              <a:t>the effectiveness of the ’remedy’ than to </a:t>
            </a:r>
            <a:r>
              <a:rPr lang="sv-SE" sz="2800" dirty="0" smtClean="0"/>
              <a:t>assess</a:t>
            </a:r>
            <a:r>
              <a:rPr lang="sv-SE" sz="2800" dirty="0" smtClean="0"/>
              <a:t> </a:t>
            </a:r>
            <a:r>
              <a:rPr lang="sv-SE" sz="2800" dirty="0" smtClean="0"/>
              <a:t>the seriousness of the ’cancer’</a:t>
            </a:r>
          </a:p>
          <a:p>
            <a:pPr marL="857250" lvl="1" indent="-457200"/>
            <a:r>
              <a:rPr lang="sv-SE" sz="2800" dirty="0" smtClean="0"/>
              <a:t>More constructive to reward good practices</a:t>
            </a:r>
            <a:endParaRPr lang="en-US" sz="2800" dirty="0" smtClean="0"/>
          </a:p>
          <a:p>
            <a:endParaRPr lang="en-US" dirty="0"/>
          </a:p>
        </p:txBody>
      </p:sp>
      <p:sp>
        <p:nvSpPr>
          <p:cNvPr id="3" name="Title 2"/>
          <p:cNvSpPr>
            <a:spLocks noGrp="1"/>
          </p:cNvSpPr>
          <p:nvPr>
            <p:ph type="title"/>
          </p:nvPr>
        </p:nvSpPr>
        <p:spPr/>
        <p:txBody>
          <a:bodyPr/>
          <a:lstStyle/>
          <a:p>
            <a:r>
              <a:rPr lang="en-US" sz="3200" dirty="0" smtClean="0"/>
              <a:t>C) What are some useful outcomes we can expect from PGAs? </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7115844"/>
        </p:xfrm>
        <a:graphic>
          <a:graphicData uri="http://schemas.openxmlformats.org/drawingml/2006/table">
            <a:tbl>
              <a:tblPr firstRow="1" bandRow="1">
                <a:tableStyleId>{5C22544A-7EE6-4342-B048-85BDC9FD1C3A}</a:tableStyleId>
              </a:tblPr>
              <a:tblGrid>
                <a:gridCol w="1973179"/>
                <a:gridCol w="3585410"/>
                <a:gridCol w="3585411"/>
              </a:tblGrid>
              <a:tr h="712139">
                <a:tc>
                  <a:txBody>
                    <a:bodyPr/>
                    <a:lstStyle/>
                    <a:p>
                      <a:pPr algn="ctr"/>
                      <a:r>
                        <a:rPr lang="en-US" sz="2800" dirty="0" smtClean="0"/>
                        <a:t>Corruption risk</a:t>
                      </a:r>
                      <a:endParaRPr lang="en-US" sz="2800" dirty="0"/>
                    </a:p>
                  </a:txBody>
                  <a:tcPr/>
                </a:tc>
                <a:tc>
                  <a:txBody>
                    <a:bodyPr/>
                    <a:lstStyle/>
                    <a:p>
                      <a:pPr algn="ctr"/>
                      <a:r>
                        <a:rPr lang="en-US" sz="2800" dirty="0" smtClean="0"/>
                        <a:t>Corrupt practice</a:t>
                      </a:r>
                      <a:endParaRPr lang="en-US" sz="2800" dirty="0"/>
                    </a:p>
                  </a:txBody>
                  <a:tcPr/>
                </a:tc>
                <a:tc>
                  <a:txBody>
                    <a:bodyPr/>
                    <a:lstStyle/>
                    <a:p>
                      <a:pPr algn="ctr"/>
                      <a:r>
                        <a:rPr lang="en-US" sz="2800" dirty="0" smtClean="0"/>
                        <a:t>Anti-corruption measure</a:t>
                      </a:r>
                      <a:endParaRPr lang="en-US" sz="2800" dirty="0"/>
                    </a:p>
                  </a:txBody>
                  <a:tcPr/>
                </a:tc>
              </a:tr>
              <a:tr h="2809536">
                <a:tc>
                  <a:txBody>
                    <a:bodyPr/>
                    <a:lstStyle/>
                    <a:p>
                      <a:r>
                        <a:rPr lang="en-US" sz="2800" b="1" dirty="0" smtClean="0"/>
                        <a:t>Design</a:t>
                      </a:r>
                      <a:r>
                        <a:rPr lang="en-US" sz="2800" b="1" baseline="0" dirty="0" smtClean="0"/>
                        <a:t> of benefit distribution system</a:t>
                      </a:r>
                      <a:endParaRPr lang="en-US" sz="2800" b="1" dirty="0"/>
                    </a:p>
                  </a:txBody>
                  <a:tcPr/>
                </a:tc>
                <a:tc>
                  <a:txBody>
                    <a:bodyPr/>
                    <a:lstStyle/>
                    <a:p>
                      <a:r>
                        <a:rPr lang="en-US" sz="2800" dirty="0" smtClean="0"/>
                        <a:t>Undue influence (e.g. kick</a:t>
                      </a:r>
                      <a:r>
                        <a:rPr lang="en-US" sz="2800" baseline="0" dirty="0" smtClean="0"/>
                        <a:t> backs)</a:t>
                      </a:r>
                      <a:r>
                        <a:rPr lang="en-US" sz="2800" dirty="0" smtClean="0"/>
                        <a:t> on BDS which influences who receives REDD+ revenues &amp; benefits</a:t>
                      </a:r>
                      <a:endParaRPr lang="en-US" sz="2800" dirty="0"/>
                    </a:p>
                  </a:txBody>
                  <a:tcPr/>
                </a:tc>
                <a:tc>
                  <a:txBody>
                    <a:bodyPr/>
                    <a:lstStyle/>
                    <a:p>
                      <a:r>
                        <a:rPr lang="en-US" sz="2800" dirty="0" smtClean="0"/>
                        <a:t>Multi-stakeholder body to oversee design and implementation of BDS  </a:t>
                      </a:r>
                      <a:r>
                        <a:rPr lang="en-US" sz="2400" i="1" dirty="0" smtClean="0"/>
                        <a:t>(Staffed? Funded? No. complaints filed? No. investigations initiated?</a:t>
                      </a:r>
                      <a:r>
                        <a:rPr lang="en-US" sz="2400" i="1" baseline="0" dirty="0" smtClean="0"/>
                        <a:t> etc.) </a:t>
                      </a:r>
                      <a:endParaRPr lang="en-US" sz="2400" i="1" dirty="0"/>
                    </a:p>
                  </a:txBody>
                  <a:tcPr/>
                </a:tc>
              </a:tr>
              <a:tr h="3336324">
                <a:tc>
                  <a:txBody>
                    <a:bodyPr/>
                    <a:lstStyle/>
                    <a:p>
                      <a:r>
                        <a:rPr lang="en-US" sz="2800" b="1" dirty="0" smtClean="0"/>
                        <a:t>Land administration</a:t>
                      </a:r>
                      <a:endParaRPr lang="en-US" sz="2800" b="1" dirty="0"/>
                    </a:p>
                  </a:txBody>
                  <a:tcPr/>
                </a:tc>
                <a:tc>
                  <a:txBody>
                    <a:bodyPr/>
                    <a:lstStyle/>
                    <a:p>
                      <a:r>
                        <a:rPr lang="en-US" sz="2800" dirty="0" smtClean="0"/>
                        <a:t>Bribery of</a:t>
                      </a:r>
                      <a:r>
                        <a:rPr lang="en-US" sz="2800" baseline="0" dirty="0" smtClean="0"/>
                        <a:t> land administration officials to overlook competing customary claims to land titles, or to create fraudulent land titles</a:t>
                      </a:r>
                      <a:endParaRPr lang="en-US" sz="2800" dirty="0"/>
                    </a:p>
                  </a:txBody>
                  <a:tcPr/>
                </a:tc>
                <a:tc>
                  <a:txBody>
                    <a:bodyPr/>
                    <a:lstStyle/>
                    <a:p>
                      <a:r>
                        <a:rPr lang="en-US" sz="2800" dirty="0" smtClean="0"/>
                        <a:t>Recourse mechanism</a:t>
                      </a:r>
                      <a:r>
                        <a:rPr lang="en-US" sz="2800" baseline="0" dirty="0" smtClean="0"/>
                        <a:t> </a:t>
                      </a:r>
                      <a:r>
                        <a:rPr lang="en-US" sz="2800" i="1" baseline="0" dirty="0" smtClean="0"/>
                        <a:t>(no. of complaints filed, no. of complaints treated, average response time, satisfaction of claimants, etc.) </a:t>
                      </a:r>
                      <a:endParaRPr lang="en-US" sz="2800" i="1"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7528560"/>
        </p:xfrm>
        <a:graphic>
          <a:graphicData uri="http://schemas.openxmlformats.org/drawingml/2006/table">
            <a:tbl>
              <a:tblPr firstRow="1" bandRow="1">
                <a:tableStyleId>{5C22544A-7EE6-4342-B048-85BDC9FD1C3A}</a:tableStyleId>
              </a:tblPr>
              <a:tblGrid>
                <a:gridCol w="2420471"/>
                <a:gridCol w="3402813"/>
                <a:gridCol w="3320716"/>
              </a:tblGrid>
              <a:tr h="712139">
                <a:tc>
                  <a:txBody>
                    <a:bodyPr/>
                    <a:lstStyle/>
                    <a:p>
                      <a:pPr algn="ctr"/>
                      <a:r>
                        <a:rPr lang="en-US" sz="2800" dirty="0" smtClean="0"/>
                        <a:t>Corruption risk</a:t>
                      </a:r>
                      <a:endParaRPr lang="en-US" sz="2800" dirty="0"/>
                    </a:p>
                  </a:txBody>
                  <a:tcPr/>
                </a:tc>
                <a:tc>
                  <a:txBody>
                    <a:bodyPr/>
                    <a:lstStyle/>
                    <a:p>
                      <a:pPr algn="ctr"/>
                      <a:r>
                        <a:rPr lang="en-US" sz="2800" dirty="0" smtClean="0"/>
                        <a:t>Corrupt practice</a:t>
                      </a:r>
                      <a:endParaRPr lang="en-US" sz="2800" dirty="0"/>
                    </a:p>
                  </a:txBody>
                  <a:tcPr/>
                </a:tc>
                <a:tc>
                  <a:txBody>
                    <a:bodyPr/>
                    <a:lstStyle/>
                    <a:p>
                      <a:pPr algn="ctr"/>
                      <a:r>
                        <a:rPr lang="en-US" sz="2800" dirty="0" smtClean="0"/>
                        <a:t>Anti-corruption measure</a:t>
                      </a:r>
                      <a:endParaRPr lang="en-US" sz="2800" dirty="0"/>
                    </a:p>
                  </a:txBody>
                  <a:tcPr/>
                </a:tc>
              </a:tr>
              <a:tr h="2809536">
                <a:tc>
                  <a:txBody>
                    <a:bodyPr/>
                    <a:lstStyle/>
                    <a:p>
                      <a:r>
                        <a:rPr lang="en-US" sz="2800" b="1" dirty="0" smtClean="0"/>
                        <a:t>Spot rezoning of land to permit (or exclude) REDD+ activities in specific</a:t>
                      </a:r>
                      <a:r>
                        <a:rPr lang="en-US" sz="2800" b="1" baseline="0" dirty="0" smtClean="0"/>
                        <a:t> areas</a:t>
                      </a:r>
                      <a:r>
                        <a:rPr lang="en-US" sz="2800" b="1" dirty="0" smtClean="0"/>
                        <a:t>  </a:t>
                      </a:r>
                      <a:endParaRPr lang="en-US" sz="2800" b="1" dirty="0"/>
                    </a:p>
                  </a:txBody>
                  <a:tcPr/>
                </a:tc>
                <a:tc>
                  <a:txBody>
                    <a:bodyPr/>
                    <a:lstStyle/>
                    <a:p>
                      <a:r>
                        <a:rPr lang="en-US" sz="2800" dirty="0" smtClean="0"/>
                        <a:t>Bribery of public sector officials to change the zoning of an area to allow or exclude REDD+</a:t>
                      </a:r>
                      <a:endParaRPr lang="en-US" sz="2800" dirty="0"/>
                    </a:p>
                  </a:txBody>
                  <a:tcPr/>
                </a:tc>
                <a:tc>
                  <a:txBody>
                    <a:bodyPr/>
                    <a:lstStyle/>
                    <a:p>
                      <a:r>
                        <a:rPr lang="en-US" sz="2800" dirty="0" smtClean="0"/>
                        <a:t>Public</a:t>
                      </a:r>
                      <a:r>
                        <a:rPr lang="en-US" sz="2800" baseline="0" dirty="0" smtClean="0"/>
                        <a:t> notification &amp; call for public submissions for all rezoning applications &amp; rezoning decisions</a:t>
                      </a:r>
                      <a:endParaRPr lang="en-US" sz="2800" dirty="0"/>
                    </a:p>
                  </a:txBody>
                  <a:tcPr/>
                </a:tc>
              </a:tr>
              <a:tr h="3336324">
                <a:tc>
                  <a:txBody>
                    <a:bodyPr/>
                    <a:lstStyle/>
                    <a:p>
                      <a:r>
                        <a:rPr lang="en-US" sz="2800" b="1" dirty="0" smtClean="0"/>
                        <a:t>Carbon rights</a:t>
                      </a:r>
                      <a:endParaRPr lang="en-US" sz="2800" b="1" dirty="0"/>
                    </a:p>
                  </a:txBody>
                  <a:tcPr/>
                </a:tc>
                <a:tc>
                  <a:txBody>
                    <a:bodyPr/>
                    <a:lstStyle/>
                    <a:p>
                      <a:r>
                        <a:rPr lang="en-US" sz="2800" baseline="0" dirty="0" smtClean="0"/>
                        <a:t>Bribery resulting in the loss of carbon rights for forest-dependent communities (e.g. to fraudulently create/register carbon rights)  </a:t>
                      </a:r>
                      <a:endParaRPr lang="en-US" sz="2800" dirty="0"/>
                    </a:p>
                  </a:txBody>
                  <a:tcPr/>
                </a:tc>
                <a:tc>
                  <a:txBody>
                    <a:bodyPr/>
                    <a:lstStyle/>
                    <a:p>
                      <a:r>
                        <a:rPr lang="en-US" sz="2800" dirty="0" smtClean="0"/>
                        <a:t>All applications</a:t>
                      </a:r>
                      <a:r>
                        <a:rPr lang="en-US" sz="2800" baseline="0" dirty="0" smtClean="0"/>
                        <a:t> to register carbon rights and decisions to register rights to be made publicly available </a:t>
                      </a:r>
                      <a:endParaRPr lang="en-US" sz="2800" dirty="0" smtClean="0"/>
                    </a:p>
                    <a:p>
                      <a:endParaRPr lang="en-US" sz="2800" dirty="0" smtClean="0"/>
                    </a:p>
                    <a:p>
                      <a:r>
                        <a:rPr lang="en-US" sz="2800" dirty="0" smtClean="0"/>
                        <a:t>Recourse mechanism</a:t>
                      </a:r>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t>To agree on:</a:t>
            </a:r>
            <a:endParaRPr lang="en-US" i="1" u="sng" dirty="0" smtClean="0"/>
          </a:p>
          <a:p>
            <a:pPr lvl="0">
              <a:buNone/>
            </a:pPr>
            <a:r>
              <a:rPr lang="en-US" b="1" dirty="0" smtClean="0">
                <a:solidFill>
                  <a:srgbClr val="3D8032"/>
                </a:solidFill>
                <a:sym typeface="Wingdings" pitchFamily="2" charset="2"/>
              </a:rPr>
              <a:t> </a:t>
            </a:r>
            <a:r>
              <a:rPr lang="en-US" b="1" dirty="0" smtClean="0">
                <a:solidFill>
                  <a:srgbClr val="3D8032"/>
                </a:solidFill>
              </a:rPr>
              <a:t>The value-added of a participatory approach to </a:t>
            </a:r>
            <a:r>
              <a:rPr lang="en-US" b="1" dirty="0" smtClean="0">
                <a:solidFill>
                  <a:srgbClr val="3D8032"/>
                </a:solidFill>
              </a:rPr>
              <a:t>assessing </a:t>
            </a:r>
            <a:r>
              <a:rPr lang="en-US" b="1" dirty="0" smtClean="0">
                <a:solidFill>
                  <a:srgbClr val="3D8032"/>
                </a:solidFill>
              </a:rPr>
              <a:t>governance vs. other approaches </a:t>
            </a:r>
          </a:p>
          <a:p>
            <a:pPr lvl="0">
              <a:buNone/>
            </a:pPr>
            <a:r>
              <a:rPr lang="en-US" dirty="0" smtClean="0">
                <a:solidFill>
                  <a:srgbClr val="C00000"/>
                </a:solidFill>
                <a:sym typeface="Wingdings" pitchFamily="2" charset="2"/>
              </a:rPr>
              <a:t> </a:t>
            </a:r>
            <a:r>
              <a:rPr lang="en-US" dirty="0" smtClean="0">
                <a:solidFill>
                  <a:srgbClr val="C00000"/>
                </a:solidFill>
              </a:rPr>
              <a:t>The ‘WHAT’</a:t>
            </a:r>
          </a:p>
          <a:p>
            <a:pPr lvl="0"/>
            <a:r>
              <a:rPr lang="en-US" b="1" dirty="0" smtClean="0"/>
              <a:t>Some key elements to be included in the PGAs: </a:t>
            </a:r>
            <a:r>
              <a:rPr lang="en-US" dirty="0" smtClean="0"/>
              <a:t>types of methodology &amp; governance risks to be </a:t>
            </a:r>
            <a:r>
              <a:rPr lang="en-US" dirty="0" smtClean="0"/>
              <a:t>assessed</a:t>
            </a:r>
            <a:endParaRPr lang="en-US" i="1" u="sng" dirty="0" smtClean="0"/>
          </a:p>
          <a:p>
            <a:pPr>
              <a:buNone/>
            </a:pPr>
            <a:r>
              <a:rPr lang="en-US" dirty="0" smtClean="0">
                <a:solidFill>
                  <a:srgbClr val="C00000"/>
                </a:solidFill>
                <a:sym typeface="Wingdings" pitchFamily="2" charset="2"/>
              </a:rPr>
              <a:t> The ‘HOW’</a:t>
            </a:r>
          </a:p>
          <a:p>
            <a:pPr lvl="0"/>
            <a:r>
              <a:rPr lang="en-US" b="1" dirty="0" smtClean="0"/>
              <a:t>Draft ‘roadmap’: </a:t>
            </a:r>
            <a:r>
              <a:rPr lang="en-US" dirty="0" smtClean="0"/>
              <a:t>Steps &amp; timeframe for PGAs until end of 2011</a:t>
            </a:r>
          </a:p>
          <a:p>
            <a:pPr lvl="0">
              <a:buNone/>
            </a:pPr>
            <a:r>
              <a:rPr lang="en-US" dirty="0" smtClean="0">
                <a:solidFill>
                  <a:srgbClr val="C00000"/>
                </a:solidFill>
                <a:sym typeface="Wingdings" pitchFamily="2" charset="2"/>
              </a:rPr>
              <a:t> The ‘WHO’</a:t>
            </a:r>
          </a:p>
          <a:p>
            <a:r>
              <a:rPr lang="en-US" b="1" dirty="0" smtClean="0"/>
              <a:t>Stakeholder involvement: </a:t>
            </a:r>
            <a:r>
              <a:rPr lang="en-US" dirty="0" smtClean="0"/>
              <a:t>Who should participate &amp; when (management, research, stakeholder consultation)</a:t>
            </a:r>
            <a:endParaRPr lang="en-US" i="1" u="sng" dirty="0" smtClean="0"/>
          </a:p>
          <a:p>
            <a:pPr>
              <a:buNone/>
            </a:pPr>
            <a:endParaRPr lang="en-US" dirty="0"/>
          </a:p>
        </p:txBody>
      </p:sp>
      <p:sp>
        <p:nvSpPr>
          <p:cNvPr id="3" name="Title 2"/>
          <p:cNvSpPr>
            <a:spLocks noGrp="1"/>
          </p:cNvSpPr>
          <p:nvPr>
            <p:ph type="title"/>
          </p:nvPr>
        </p:nvSpPr>
        <p:spPr/>
        <p:txBody>
          <a:bodyPr/>
          <a:lstStyle/>
          <a:p>
            <a:r>
              <a:rPr lang="en-US" dirty="0" smtClean="0"/>
              <a:t>Meeting objectives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Planning for PGAs in the context of REDD+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pic>
        <p:nvPicPr>
          <p:cNvPr id="43010" name="Picture 2"/>
          <p:cNvPicPr>
            <a:picLocks noChangeAspect="1" noChangeArrowheads="1"/>
          </p:cNvPicPr>
          <p:nvPr/>
        </p:nvPicPr>
        <p:blipFill>
          <a:blip r:embed="rId3" cstate="print"/>
          <a:srcRect/>
          <a:stretch>
            <a:fillRect/>
          </a:stretch>
        </p:blipFill>
        <p:spPr bwMode="auto">
          <a:xfrm>
            <a:off x="0" y="0"/>
            <a:ext cx="9144000"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857364"/>
            <a:ext cx="7992006" cy="4643470"/>
          </a:xfrm>
        </p:spPr>
        <p:txBody>
          <a:bodyPr/>
          <a:lstStyle/>
          <a:p>
            <a:pPr>
              <a:buNone/>
            </a:pPr>
            <a:r>
              <a:rPr lang="en-US" b="1" dirty="0" smtClean="0">
                <a:solidFill>
                  <a:schemeClr val="tx1"/>
                </a:solidFill>
              </a:rPr>
              <a:t>Geographical scope: </a:t>
            </a:r>
          </a:p>
          <a:p>
            <a:r>
              <a:rPr lang="en-US" dirty="0" smtClean="0">
                <a:solidFill>
                  <a:schemeClr val="tx1"/>
                </a:solidFill>
              </a:rPr>
              <a:t>CRS (all 18 LGAs?), </a:t>
            </a:r>
            <a:r>
              <a:rPr lang="en-US" dirty="0" err="1" smtClean="0">
                <a:solidFill>
                  <a:schemeClr val="tx1"/>
                </a:solidFill>
              </a:rPr>
              <a:t>Taraba</a:t>
            </a:r>
            <a:r>
              <a:rPr lang="en-US" dirty="0" smtClean="0">
                <a:solidFill>
                  <a:schemeClr val="tx1"/>
                </a:solidFill>
              </a:rPr>
              <a:t>, </a:t>
            </a:r>
            <a:r>
              <a:rPr lang="en-US" dirty="0" err="1" smtClean="0">
                <a:solidFill>
                  <a:schemeClr val="tx1"/>
                </a:solidFill>
              </a:rPr>
              <a:t>Ogun</a:t>
            </a:r>
            <a:r>
              <a:rPr lang="en-US" dirty="0" smtClean="0">
                <a:solidFill>
                  <a:schemeClr val="tx1"/>
                </a:solidFill>
              </a:rPr>
              <a:t>, Lagos, </a:t>
            </a:r>
            <a:r>
              <a:rPr lang="en-US" dirty="0" err="1" smtClean="0">
                <a:solidFill>
                  <a:schemeClr val="tx1"/>
                </a:solidFill>
              </a:rPr>
              <a:t>Nasarawa</a:t>
            </a:r>
            <a:r>
              <a:rPr lang="en-US" dirty="0" smtClean="0">
                <a:solidFill>
                  <a:schemeClr val="tx1"/>
                </a:solidFill>
              </a:rPr>
              <a:t> </a:t>
            </a:r>
          </a:p>
          <a:p>
            <a:pPr>
              <a:buNone/>
            </a:pPr>
            <a:endParaRPr lang="en-US" b="1" i="1" dirty="0" smtClean="0">
              <a:solidFill>
                <a:schemeClr val="tx1"/>
              </a:solidFill>
            </a:endParaRPr>
          </a:p>
          <a:p>
            <a:pPr>
              <a:buNone/>
            </a:pPr>
            <a:r>
              <a:rPr lang="en-US" b="1" i="1" dirty="0" smtClean="0">
                <a:solidFill>
                  <a:schemeClr val="tx1"/>
                </a:solidFill>
                <a:sym typeface="Wingdings" pitchFamily="2" charset="2"/>
              </a:rPr>
              <a:t> </a:t>
            </a:r>
            <a:r>
              <a:rPr lang="en-US" b="1" i="1" dirty="0" smtClean="0">
                <a:solidFill>
                  <a:schemeClr val="tx1"/>
                </a:solidFill>
              </a:rPr>
              <a:t>Who should participate &amp; at what stage? (To be refined based on stakeholder analysis)</a:t>
            </a:r>
            <a:endParaRPr lang="en-US" dirty="0" smtClean="0">
              <a:solidFill>
                <a:schemeClr val="tx1"/>
              </a:solidFill>
            </a:endParaRPr>
          </a:p>
          <a:p>
            <a:pPr>
              <a:buNone/>
            </a:pPr>
            <a:r>
              <a:rPr lang="en-US" b="1" dirty="0" smtClean="0">
                <a:solidFill>
                  <a:srgbClr val="C00000"/>
                </a:solidFill>
              </a:rPr>
              <a:t>Management structure (at national level)</a:t>
            </a:r>
          </a:p>
          <a:p>
            <a:r>
              <a:rPr lang="en-US" dirty="0" smtClean="0"/>
              <a:t>NTRC </a:t>
            </a:r>
            <a:r>
              <a:rPr lang="en-US" dirty="0" smtClean="0">
                <a:sym typeface="Wingdings" pitchFamily="2" charset="2"/>
              </a:rPr>
              <a:t> Creation of a PGA sub-group</a:t>
            </a:r>
          </a:p>
          <a:p>
            <a:r>
              <a:rPr lang="en-US" dirty="0" smtClean="0">
                <a:sym typeface="Wingdings" pitchFamily="2" charset="2"/>
              </a:rPr>
              <a:t>Draft a TOR (with concept note, roadmap, first draft of ‘key issues’)</a:t>
            </a:r>
          </a:p>
          <a:p>
            <a:pPr>
              <a:buNone/>
            </a:pPr>
            <a:r>
              <a:rPr lang="en-US" b="1" dirty="0" smtClean="0">
                <a:solidFill>
                  <a:srgbClr val="C00000"/>
                </a:solidFill>
              </a:rPr>
              <a:t>Management structure (at state level) </a:t>
            </a:r>
          </a:p>
          <a:p>
            <a:r>
              <a:rPr lang="en-US" dirty="0" smtClean="0"/>
              <a:t>Forestry Commission &amp; State CSO Platform</a:t>
            </a:r>
            <a:endParaRPr lang="en-US" dirty="0"/>
          </a:p>
        </p:txBody>
      </p:sp>
      <p:sp>
        <p:nvSpPr>
          <p:cNvPr id="3" name="Title 2"/>
          <p:cNvSpPr>
            <a:spLocks noGrp="1"/>
          </p:cNvSpPr>
          <p:nvPr>
            <p:ph type="title"/>
          </p:nvPr>
        </p:nvSpPr>
        <p:spPr/>
        <p:txBody>
          <a:bodyPr/>
          <a:lstStyle/>
          <a:p>
            <a:r>
              <a:rPr lang="en-US" dirty="0" smtClean="0"/>
              <a:t>Stakeholder involvement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000" b="1" dirty="0" smtClean="0">
                <a:solidFill>
                  <a:srgbClr val="C00000"/>
                </a:solidFill>
              </a:rPr>
              <a:t>Research – ‘Expert Group’</a:t>
            </a:r>
          </a:p>
          <a:p>
            <a:r>
              <a:rPr lang="en-US" sz="2000" dirty="0" smtClean="0"/>
              <a:t>Methodology design at national level: State universities, research institutions / think tanks, NBS (household survey)</a:t>
            </a:r>
          </a:p>
          <a:p>
            <a:r>
              <a:rPr lang="en-US" sz="2000" dirty="0" smtClean="0"/>
              <a:t>Data collection at national level: Concerned ministries/agencies, independent experts</a:t>
            </a:r>
          </a:p>
          <a:p>
            <a:r>
              <a:rPr lang="en-US" sz="2000" dirty="0" smtClean="0"/>
              <a:t>Data collection at local level: </a:t>
            </a:r>
          </a:p>
          <a:p>
            <a:pPr lvl="1"/>
            <a:r>
              <a:rPr lang="en-US" sz="1800" dirty="0" smtClean="0"/>
              <a:t>M&amp;E units in State </a:t>
            </a:r>
            <a:r>
              <a:rPr lang="en-US" sz="1800" dirty="0" err="1" smtClean="0"/>
              <a:t>Govts</a:t>
            </a:r>
            <a:endParaRPr lang="en-US" sz="1800" dirty="0" smtClean="0"/>
          </a:p>
          <a:p>
            <a:pPr lvl="1"/>
            <a:r>
              <a:rPr lang="en-US" sz="1800" dirty="0" smtClean="0"/>
              <a:t>M&amp;E units in LGs (e.g. forest charge offices) </a:t>
            </a:r>
          </a:p>
          <a:p>
            <a:pPr lvl="1"/>
            <a:r>
              <a:rPr lang="en-US" sz="1800" dirty="0" smtClean="0"/>
              <a:t>Local communities: e.g. 45 active Forest Management Committees (FMC) &amp;  planning for 75 FMCs across CRS</a:t>
            </a:r>
            <a:endParaRPr lang="en-US" sz="1800" b="1" dirty="0" smtClean="0"/>
          </a:p>
          <a:p>
            <a:pPr>
              <a:buNone/>
            </a:pPr>
            <a:r>
              <a:rPr lang="en-US" sz="2000" b="1" dirty="0" smtClean="0">
                <a:solidFill>
                  <a:srgbClr val="C00000"/>
                </a:solidFill>
              </a:rPr>
              <a:t>Stakeholder consultation</a:t>
            </a:r>
          </a:p>
          <a:p>
            <a:r>
              <a:rPr lang="en-US" sz="2000" dirty="0" smtClean="0"/>
              <a:t>National CSO Platform </a:t>
            </a:r>
          </a:p>
          <a:p>
            <a:r>
              <a:rPr lang="en-US" sz="2000" dirty="0" smtClean="0"/>
              <a:t>State CSO platforms e.g. Cross-River State Stakeholders’ Forum</a:t>
            </a:r>
          </a:p>
          <a:p>
            <a:endParaRPr lang="en-US" dirty="0"/>
          </a:p>
        </p:txBody>
      </p:sp>
      <p:sp>
        <p:nvSpPr>
          <p:cNvPr id="3" name="Title 2"/>
          <p:cNvSpPr>
            <a:spLocks noGrp="1"/>
          </p:cNvSpPr>
          <p:nvPr>
            <p:ph type="title"/>
          </p:nvPr>
        </p:nvSpPr>
        <p:spPr/>
        <p:txBody>
          <a:bodyPr/>
          <a:lstStyle/>
          <a:p>
            <a:r>
              <a:rPr lang="en-US" dirty="0" smtClean="0"/>
              <a:t>Stakeholder involvement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smtClean="0">
                <a:solidFill>
                  <a:srgbClr val="C00000"/>
                </a:solidFill>
              </a:rPr>
              <a:t>June – July: </a:t>
            </a:r>
            <a:r>
              <a:rPr lang="en-US" sz="2800" dirty="0" smtClean="0"/>
              <a:t>Governance mapping on REDD+ </a:t>
            </a:r>
            <a:r>
              <a:rPr lang="en-US" sz="2800" i="1" dirty="0" smtClean="0"/>
              <a:t>(national expert) </a:t>
            </a:r>
          </a:p>
          <a:p>
            <a:pPr lvl="1"/>
            <a:r>
              <a:rPr lang="en-US" sz="2400" b="1" dirty="0" smtClean="0"/>
              <a:t>REDD+ stakeholder analysis: </a:t>
            </a:r>
            <a:r>
              <a:rPr lang="en-US" sz="2400" i="1" dirty="0" smtClean="0"/>
              <a:t>Who (key institutions &amp; actors) will be affected negatively or positively by REDD+ activities? </a:t>
            </a:r>
          </a:p>
          <a:p>
            <a:pPr lvl="1"/>
            <a:r>
              <a:rPr lang="en-US" sz="2400" b="1" dirty="0" smtClean="0"/>
              <a:t>Map &amp; critically review existing governance assessments </a:t>
            </a:r>
            <a:r>
              <a:rPr lang="en-US" sz="2400" i="1" dirty="0" smtClean="0"/>
              <a:t>(related to forests, NRM, local development)</a:t>
            </a:r>
          </a:p>
          <a:p>
            <a:pPr lvl="1"/>
            <a:r>
              <a:rPr lang="en-US" sz="2400" b="1" dirty="0" smtClean="0"/>
              <a:t> Identify key ‘governance risks’ for REDD+ </a:t>
            </a:r>
            <a:r>
              <a:rPr lang="en-US" sz="2400" i="1" dirty="0" smtClean="0"/>
              <a:t>and identify possible safeguards (building on today’s exercise)</a:t>
            </a:r>
          </a:p>
          <a:p>
            <a:endParaRPr lang="en-US" dirty="0" smtClean="0"/>
          </a:p>
        </p:txBody>
      </p:sp>
      <p:sp>
        <p:nvSpPr>
          <p:cNvPr id="3" name="Title 2"/>
          <p:cNvSpPr>
            <a:spLocks noGrp="1"/>
          </p:cNvSpPr>
          <p:nvPr>
            <p:ph type="title"/>
          </p:nvPr>
        </p:nvSpPr>
        <p:spPr/>
        <p:txBody>
          <a:bodyPr/>
          <a:lstStyle/>
          <a:p>
            <a:r>
              <a:rPr lang="en-US" dirty="0" smtClean="0"/>
              <a:t>PGA for REDD+: </a:t>
            </a:r>
            <a:br>
              <a:rPr lang="en-US" dirty="0" smtClean="0"/>
            </a:br>
            <a:r>
              <a:rPr lang="en-US" dirty="0" smtClean="0"/>
              <a:t>A roadmap for Nigeria</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solidFill>
                  <a:srgbClr val="C00000"/>
                </a:solidFill>
              </a:rPr>
              <a:t>August: </a:t>
            </a:r>
            <a:r>
              <a:rPr lang="en-US" dirty="0" smtClean="0"/>
              <a:t>Training workshop on governance </a:t>
            </a:r>
            <a:r>
              <a:rPr lang="en-US" dirty="0" smtClean="0"/>
              <a:t>assessment  </a:t>
            </a:r>
            <a:r>
              <a:rPr lang="en-US" dirty="0" smtClean="0"/>
              <a:t>methodologies relevant to REDD+ </a:t>
            </a:r>
          </a:p>
          <a:p>
            <a:r>
              <a:rPr lang="en-US" b="1" dirty="0" smtClean="0"/>
              <a:t>Who: </a:t>
            </a:r>
          </a:p>
          <a:p>
            <a:pPr lvl="1"/>
            <a:r>
              <a:rPr lang="en-US" sz="2400" dirty="0" smtClean="0"/>
              <a:t>National-level stakeholders: NTRC </a:t>
            </a:r>
            <a:r>
              <a:rPr lang="en-US" sz="2400" dirty="0" smtClean="0">
                <a:sym typeface="Wingdings" pitchFamily="2" charset="2"/>
              </a:rPr>
              <a:t> </a:t>
            </a:r>
            <a:r>
              <a:rPr lang="en-US" sz="2400" dirty="0" smtClean="0"/>
              <a:t>PGA sub-group, expert group, national CSO platform</a:t>
            </a:r>
          </a:p>
          <a:p>
            <a:pPr lvl="1"/>
            <a:r>
              <a:rPr lang="en-US" sz="2400" dirty="0" smtClean="0"/>
              <a:t>State-level stakeholders : CRSFC, CRS Stakeholders Forum</a:t>
            </a:r>
          </a:p>
          <a:p>
            <a:r>
              <a:rPr lang="en-US" b="1" dirty="0" smtClean="0"/>
              <a:t>Objectives: </a:t>
            </a:r>
          </a:p>
          <a:p>
            <a:pPr lvl="1"/>
            <a:r>
              <a:rPr lang="en-US" sz="2400" i="1" dirty="0" smtClean="0"/>
              <a:t>To debrief on mapping (above) </a:t>
            </a:r>
          </a:p>
          <a:p>
            <a:pPr lvl="1"/>
            <a:r>
              <a:rPr lang="en-US" sz="2400" i="1" dirty="0" smtClean="0"/>
              <a:t>To learn about relevant methodologies</a:t>
            </a:r>
          </a:p>
          <a:p>
            <a:pPr lvl="1"/>
            <a:r>
              <a:rPr lang="en-US" sz="2400" i="1" dirty="0" smtClean="0"/>
              <a:t>To agree on critical issues to be </a:t>
            </a:r>
            <a:r>
              <a:rPr lang="en-US" sz="2400" i="1" dirty="0" smtClean="0"/>
              <a:t>assessed</a:t>
            </a:r>
            <a:r>
              <a:rPr lang="en-US" sz="2400" i="1" dirty="0" smtClean="0"/>
              <a:t> </a:t>
            </a:r>
            <a:r>
              <a:rPr lang="en-US" sz="2400" i="1" dirty="0" smtClean="0"/>
              <a:t>in the PGAs &amp; first cut of possible indicators</a:t>
            </a:r>
          </a:p>
          <a:p>
            <a:endParaRPr lang="en-US" sz="1800" dirty="0"/>
          </a:p>
        </p:txBody>
      </p:sp>
      <p:sp>
        <p:nvSpPr>
          <p:cNvPr id="3" name="Title 2"/>
          <p:cNvSpPr>
            <a:spLocks noGrp="1"/>
          </p:cNvSpPr>
          <p:nvPr>
            <p:ph type="title"/>
          </p:nvPr>
        </p:nvSpPr>
        <p:spPr/>
        <p:txBody>
          <a:bodyPr/>
          <a:lstStyle/>
          <a:p>
            <a:r>
              <a:rPr lang="en-US" dirty="0" smtClean="0"/>
              <a:t>PGA for REDD+: </a:t>
            </a:r>
            <a:br>
              <a:rPr lang="en-US" dirty="0" smtClean="0"/>
            </a:br>
            <a:r>
              <a:rPr lang="en-US" dirty="0" smtClean="0"/>
              <a:t>A roadmap for Nigeria</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smtClean="0">
                <a:solidFill>
                  <a:srgbClr val="C00000"/>
                </a:solidFill>
              </a:rPr>
              <a:t>September: </a:t>
            </a:r>
          </a:p>
          <a:p>
            <a:pPr lvl="1"/>
            <a:r>
              <a:rPr lang="en-US" sz="2400" i="1" dirty="0" smtClean="0"/>
              <a:t>Refining the draft indicator set (follow-up on workshop) </a:t>
            </a:r>
            <a:endParaRPr lang="en-US" sz="2800" i="1" dirty="0" smtClean="0"/>
          </a:p>
          <a:p>
            <a:pPr lvl="1"/>
            <a:r>
              <a:rPr lang="en-US" sz="2400" i="1" dirty="0" smtClean="0"/>
              <a:t>By Expert Group</a:t>
            </a:r>
          </a:p>
          <a:p>
            <a:r>
              <a:rPr lang="en-US" sz="2800" b="1" dirty="0" smtClean="0">
                <a:solidFill>
                  <a:srgbClr val="C00000"/>
                </a:solidFill>
              </a:rPr>
              <a:t>October: </a:t>
            </a:r>
          </a:p>
          <a:p>
            <a:pPr lvl="1"/>
            <a:r>
              <a:rPr lang="en-US" sz="2400" i="1" dirty="0" smtClean="0"/>
              <a:t>Stakeholders’ consultations at state-level to seek feedback</a:t>
            </a:r>
          </a:p>
          <a:p>
            <a:pPr lvl="1"/>
            <a:r>
              <a:rPr lang="en-US" sz="2400" i="1" dirty="0" smtClean="0"/>
              <a:t>Revise methodology based on feedback received </a:t>
            </a:r>
          </a:p>
          <a:p>
            <a:r>
              <a:rPr lang="en-US" b="1" dirty="0" smtClean="0">
                <a:solidFill>
                  <a:srgbClr val="C00000"/>
                </a:solidFill>
              </a:rPr>
              <a:t>November – December: </a:t>
            </a:r>
          </a:p>
          <a:p>
            <a:pPr lvl="1"/>
            <a:r>
              <a:rPr lang="en-US" sz="2400" i="1" dirty="0" smtClean="0"/>
              <a:t>Developing data collection instruments (survey questions, admin data collection forms, FGD guidelines)</a:t>
            </a:r>
          </a:p>
          <a:p>
            <a:pPr lvl="1"/>
            <a:r>
              <a:rPr lang="en-US" sz="2400" i="1" dirty="0" smtClean="0"/>
              <a:t>Field-testing data collection instruments (verify data sources, etc.) </a:t>
            </a:r>
          </a:p>
        </p:txBody>
      </p:sp>
      <p:sp>
        <p:nvSpPr>
          <p:cNvPr id="3" name="Title 2"/>
          <p:cNvSpPr>
            <a:spLocks noGrp="1"/>
          </p:cNvSpPr>
          <p:nvPr>
            <p:ph type="title"/>
          </p:nvPr>
        </p:nvSpPr>
        <p:spPr/>
        <p:txBody>
          <a:bodyPr/>
          <a:lstStyle/>
          <a:p>
            <a:r>
              <a:rPr lang="en-US" dirty="0" smtClean="0"/>
              <a:t>PGA for REDD+: </a:t>
            </a:r>
            <a:br>
              <a:rPr lang="en-US" dirty="0" smtClean="0"/>
            </a:br>
            <a:r>
              <a:rPr lang="en-US" dirty="0" smtClean="0"/>
              <a:t>A roadmap for Nigeria</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0" y="0"/>
          <a:ext cx="9144000" cy="680889"/>
        </p:xfrm>
        <a:graphic>
          <a:graphicData uri="http://schemas.openxmlformats.org/drawingml/2006/table">
            <a:tbl>
              <a:tblPr/>
              <a:tblGrid>
                <a:gridCol w="2211409"/>
                <a:gridCol w="2895892"/>
                <a:gridCol w="4036699"/>
              </a:tblGrid>
              <a:tr h="680889">
                <a:tc>
                  <a:txBody>
                    <a:bodyPr/>
                    <a:lstStyle/>
                    <a:p>
                      <a:pPr algn="ctr"/>
                      <a:r>
                        <a:rPr lang="en-US" sz="2400" dirty="0" smtClean="0">
                          <a:latin typeface="Calibri"/>
                        </a:rPr>
                        <a:t>GUG </a:t>
                      </a:r>
                      <a:r>
                        <a:rPr lang="en-US" sz="2400" dirty="0">
                          <a:latin typeface="Calibri"/>
                        </a:rPr>
                        <a:t>ELEMENTS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tabLst>
                          <a:tab pos="295275" algn="l"/>
                        </a:tabLst>
                      </a:pPr>
                      <a:r>
                        <a:rPr lang="en-US" sz="2400" dirty="0">
                          <a:latin typeface="Calibri"/>
                          <a:ea typeface="Calibri"/>
                          <a:cs typeface="Times New Roman"/>
                        </a:rPr>
                        <a:t>INDICATORS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tabLst>
                          <a:tab pos="295275" algn="l"/>
                        </a:tabLst>
                      </a:pPr>
                      <a:r>
                        <a:rPr lang="en-US" sz="2400" dirty="0">
                          <a:latin typeface="Calibri"/>
                          <a:ea typeface="Calibri"/>
                          <a:cs typeface="Times New Roman"/>
                        </a:rPr>
                        <a:t>MEASURING VARIABLES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pic>
        <p:nvPicPr>
          <p:cNvPr id="1027" name="Picture 3"/>
          <p:cNvPicPr>
            <a:picLocks noChangeAspect="1" noChangeArrowheads="1"/>
          </p:cNvPicPr>
          <p:nvPr/>
        </p:nvPicPr>
        <p:blipFill>
          <a:blip r:embed="rId2" cstate="print"/>
          <a:srcRect/>
          <a:stretch>
            <a:fillRect/>
          </a:stretch>
        </p:blipFill>
        <p:spPr bwMode="auto">
          <a:xfrm>
            <a:off x="0" y="672353"/>
            <a:ext cx="9175376" cy="61856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Ministry of Forestry regulations ensuring public access to forestry data, concession &amp; revenue information</a:t>
            </a:r>
          </a:p>
          <a:p>
            <a:r>
              <a:rPr lang="en-US" dirty="0" smtClean="0"/>
              <a:t>Whistleblower protection legislation</a:t>
            </a:r>
          </a:p>
          <a:p>
            <a:r>
              <a:rPr lang="en-US" dirty="0" smtClean="0"/>
              <a:t>Freedom of the Press: laws protecting journalists &amp; regulatory boards from interference</a:t>
            </a:r>
          </a:p>
          <a:p>
            <a:r>
              <a:rPr lang="en-US" dirty="0" smtClean="0"/>
              <a:t>Regulations requiring the regular publication by the police &amp; the judiciary of enforcement activities (e.g. rates of detection, arrest, charges, seizures, convictions, sentencing, penalties)  </a:t>
            </a:r>
          </a:p>
          <a:p>
            <a:r>
              <a:rPr lang="en-US" dirty="0" smtClean="0"/>
              <a:t>Annual audits (in line with international standards)  throughout forestry-related ministries</a:t>
            </a:r>
          </a:p>
          <a:p>
            <a:r>
              <a:rPr lang="en-US" dirty="0" smtClean="0"/>
              <a:t>Merit-based hiring &amp; firing policies in forestry-related </a:t>
            </a:r>
            <a:r>
              <a:rPr lang="en-US" dirty="0" err="1" smtClean="0"/>
              <a:t>mministries</a:t>
            </a:r>
            <a:r>
              <a:rPr lang="en-US" dirty="0" smtClean="0"/>
              <a:t> </a:t>
            </a:r>
          </a:p>
          <a:p>
            <a:endParaRPr lang="en-US" dirty="0" smtClean="0"/>
          </a:p>
          <a:p>
            <a:endParaRPr lang="en-US" dirty="0"/>
          </a:p>
        </p:txBody>
      </p:sp>
      <p:sp>
        <p:nvSpPr>
          <p:cNvPr id="3" name="Title 2"/>
          <p:cNvSpPr>
            <a:spLocks noGrp="1"/>
          </p:cNvSpPr>
          <p:nvPr>
            <p:ph type="title"/>
          </p:nvPr>
        </p:nvSpPr>
        <p:spPr/>
        <p:txBody>
          <a:bodyPr/>
          <a:lstStyle/>
          <a:p>
            <a:r>
              <a:rPr lang="en-US" dirty="0" smtClean="0"/>
              <a:t>Laws &amp; regulations related to governance of the forest sector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800" b="1" i="1" dirty="0" smtClean="0">
                <a:solidFill>
                  <a:schemeClr val="tx1"/>
                </a:solidFill>
              </a:rPr>
              <a:t>Some GUG lessons of relevance for the REDD+ PGAs :</a:t>
            </a:r>
          </a:p>
          <a:p>
            <a:pPr>
              <a:buNone/>
            </a:pPr>
            <a:endParaRPr lang="en-US" sz="2800" b="1" i="1" dirty="0" smtClean="0">
              <a:solidFill>
                <a:schemeClr val="tx1"/>
              </a:solidFill>
            </a:endParaRPr>
          </a:p>
          <a:p>
            <a:r>
              <a:rPr lang="en-US" sz="2800" b="1" dirty="0" smtClean="0"/>
              <a:t>Buy-in </a:t>
            </a:r>
            <a:r>
              <a:rPr lang="en-US" sz="2800" dirty="0" smtClean="0"/>
              <a:t>from multiple stakeholders should be secured from the outset to ensure </a:t>
            </a:r>
            <a:r>
              <a:rPr lang="en-US" sz="2800" b="1" dirty="0" smtClean="0"/>
              <a:t>ownership </a:t>
            </a:r>
            <a:r>
              <a:rPr lang="en-US" sz="2800" dirty="0" smtClean="0"/>
              <a:t>of the assessment </a:t>
            </a:r>
          </a:p>
          <a:p>
            <a:endParaRPr lang="en-US" sz="2800" dirty="0" smtClean="0"/>
          </a:p>
          <a:p>
            <a:r>
              <a:rPr lang="en-US" sz="2800" dirty="0" smtClean="0"/>
              <a:t>A robust governance assessment methodology draws from </a:t>
            </a:r>
            <a:r>
              <a:rPr lang="en-US" sz="2800" b="1" dirty="0" smtClean="0"/>
              <a:t>multiple data sources</a:t>
            </a:r>
            <a:r>
              <a:rPr lang="en-US" sz="2800" dirty="0" smtClean="0"/>
              <a:t>, i.e. both administrative data (‘supply’ of governance) and citizen data – survey/focus groups (‘demand’ of governance) </a:t>
            </a:r>
          </a:p>
          <a:p>
            <a:endParaRPr lang="en-US" dirty="0"/>
          </a:p>
        </p:txBody>
      </p:sp>
      <p:sp>
        <p:nvSpPr>
          <p:cNvPr id="3" name="Title 2"/>
          <p:cNvSpPr>
            <a:spLocks noGrp="1"/>
          </p:cNvSpPr>
          <p:nvPr>
            <p:ph type="title"/>
          </p:nvPr>
        </p:nvSpPr>
        <p:spPr/>
        <p:txBody>
          <a:bodyPr/>
          <a:lstStyle/>
          <a:p>
            <a:r>
              <a:rPr lang="en-US" dirty="0" smtClean="0"/>
              <a:t>Recap on the GUG assessment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Important to </a:t>
            </a:r>
            <a:r>
              <a:rPr lang="en-US" b="1" dirty="0" smtClean="0"/>
              <a:t>pilot test </a:t>
            </a:r>
            <a:r>
              <a:rPr lang="en-US" dirty="0" smtClean="0"/>
              <a:t>a methodology before starting data collection (unavailability of data, need to look for other sources,  other issues to be </a:t>
            </a:r>
            <a:r>
              <a:rPr lang="en-US" dirty="0" smtClean="0"/>
              <a:t>assess</a:t>
            </a:r>
            <a:r>
              <a:rPr lang="en-US" dirty="0" smtClean="0"/>
              <a:t>ed</a:t>
            </a:r>
            <a:r>
              <a:rPr lang="en-US" dirty="0" smtClean="0"/>
              <a:t>, etc.)</a:t>
            </a:r>
          </a:p>
          <a:p>
            <a:endParaRPr lang="en-US" dirty="0" smtClean="0"/>
          </a:p>
          <a:p>
            <a:r>
              <a:rPr lang="en-US" b="1" dirty="0" smtClean="0"/>
              <a:t>Communication</a:t>
            </a:r>
            <a:r>
              <a:rPr lang="en-US" dirty="0" smtClean="0"/>
              <a:t> is key – throughout the process (advocacy missions to states, stakeholders’ workshops to validate drafts, dissemination of results, etc.) </a:t>
            </a:r>
          </a:p>
          <a:p>
            <a:endParaRPr lang="en-US" dirty="0" smtClean="0"/>
          </a:p>
          <a:p>
            <a:r>
              <a:rPr lang="en-US" b="1" dirty="0" smtClean="0"/>
              <a:t>Start small </a:t>
            </a:r>
            <a:r>
              <a:rPr lang="en-US" dirty="0" smtClean="0"/>
              <a:t>– expand later (need for prioritization)</a:t>
            </a:r>
          </a:p>
          <a:p>
            <a:endParaRPr lang="en-US" b="1" dirty="0" smtClean="0"/>
          </a:p>
          <a:p>
            <a:r>
              <a:rPr lang="en-US" b="1" dirty="0" smtClean="0"/>
              <a:t>Sustainability</a:t>
            </a:r>
            <a:r>
              <a:rPr lang="en-US" dirty="0" smtClean="0"/>
              <a:t> – building institutional capacity </a:t>
            </a:r>
          </a:p>
          <a:p>
            <a:endParaRPr lang="en-US" dirty="0"/>
          </a:p>
        </p:txBody>
      </p:sp>
      <p:sp>
        <p:nvSpPr>
          <p:cNvPr id="3" name="Title 2"/>
          <p:cNvSpPr>
            <a:spLocks noGrp="1"/>
          </p:cNvSpPr>
          <p:nvPr>
            <p:ph type="title"/>
          </p:nvPr>
        </p:nvSpPr>
        <p:spPr/>
        <p:txBody>
          <a:bodyPr/>
          <a:lstStyle/>
          <a:p>
            <a:r>
              <a:rPr lang="en-US" dirty="0" smtClean="0"/>
              <a:t>Recap on the GUG assessment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129" y="0"/>
            <a:ext cx="8229600" cy="1143000"/>
          </a:xfrm>
        </p:spPr>
        <p:txBody>
          <a:bodyPr/>
          <a:lstStyle/>
          <a:p>
            <a:pPr algn="ctr"/>
            <a:r>
              <a:rPr lang="en-US" sz="3800" dirty="0" smtClean="0"/>
              <a:t>Dashboards</a:t>
            </a:r>
            <a:endParaRPr lang="en-US" sz="3800" dirty="0"/>
          </a:p>
        </p:txBody>
      </p:sp>
      <p:grpSp>
        <p:nvGrpSpPr>
          <p:cNvPr id="3" name="Group 2"/>
          <p:cNvGrpSpPr>
            <a:grpSpLocks/>
          </p:cNvGrpSpPr>
          <p:nvPr/>
        </p:nvGrpSpPr>
        <p:grpSpPr bwMode="auto">
          <a:xfrm>
            <a:off x="1608656" y="795831"/>
            <a:ext cx="6048672" cy="5760639"/>
            <a:chOff x="3525" y="2177"/>
            <a:chExt cx="5850" cy="5175"/>
          </a:xfrm>
        </p:grpSpPr>
        <p:pic>
          <p:nvPicPr>
            <p:cNvPr id="100355" name="IW_Je6N_5jVw" descr="http://lgdatabank.or.id:2001/?@_CPRIW_Je6N_5jVw"/>
            <p:cNvPicPr>
              <a:picLocks noChangeAspect="1" noChangeArrowheads="1"/>
            </p:cNvPicPr>
            <p:nvPr/>
          </p:nvPicPr>
          <p:blipFill>
            <a:blip r:embed="rId3" r:link="rId4" cstate="print"/>
            <a:srcRect/>
            <a:stretch>
              <a:fillRect/>
            </a:stretch>
          </p:blipFill>
          <p:spPr bwMode="auto">
            <a:xfrm>
              <a:off x="6465" y="3902"/>
              <a:ext cx="2910" cy="1725"/>
            </a:xfrm>
            <a:prstGeom prst="rect">
              <a:avLst/>
            </a:prstGeom>
            <a:noFill/>
            <a:ln w="9525">
              <a:noFill/>
              <a:miter lim="800000"/>
              <a:headEnd/>
              <a:tailEnd/>
            </a:ln>
          </p:spPr>
        </p:pic>
        <p:pic>
          <p:nvPicPr>
            <p:cNvPr id="100356" name="AF_Je6O_GAkw" descr="http://lgdatabank.or.id:2001/?@_CPRAF_Je6O_GAkw"/>
            <p:cNvPicPr>
              <a:picLocks noChangeAspect="1" noChangeArrowheads="1"/>
            </p:cNvPicPr>
            <p:nvPr/>
          </p:nvPicPr>
          <p:blipFill>
            <a:blip r:embed="rId5" r:link="rId6" cstate="print"/>
            <a:srcRect/>
            <a:stretch>
              <a:fillRect/>
            </a:stretch>
          </p:blipFill>
          <p:spPr bwMode="auto">
            <a:xfrm>
              <a:off x="3540" y="3902"/>
              <a:ext cx="2925" cy="1725"/>
            </a:xfrm>
            <a:prstGeom prst="rect">
              <a:avLst/>
            </a:prstGeom>
            <a:noFill/>
            <a:ln w="9525">
              <a:noFill/>
              <a:miter lim="800000"/>
              <a:headEnd/>
              <a:tailEnd/>
            </a:ln>
          </p:spPr>
        </p:pic>
        <p:pic>
          <p:nvPicPr>
            <p:cNvPr id="100357" name="IH_Je6P_WVD8" descr="http://lgdatabank.or.id:2001/?@_CPRIH_Je6P_WVD8"/>
            <p:cNvPicPr>
              <a:picLocks noChangeAspect="1" noChangeArrowheads="1"/>
            </p:cNvPicPr>
            <p:nvPr/>
          </p:nvPicPr>
          <p:blipFill>
            <a:blip r:embed="rId7" r:link="rId8" cstate="print"/>
            <a:srcRect/>
            <a:stretch>
              <a:fillRect/>
            </a:stretch>
          </p:blipFill>
          <p:spPr bwMode="auto">
            <a:xfrm>
              <a:off x="3525" y="5627"/>
              <a:ext cx="2925" cy="1725"/>
            </a:xfrm>
            <a:prstGeom prst="rect">
              <a:avLst/>
            </a:prstGeom>
            <a:noFill/>
            <a:ln w="9525">
              <a:noFill/>
              <a:miter lim="800000"/>
              <a:headEnd/>
              <a:tailEnd/>
            </a:ln>
          </p:spPr>
        </p:pic>
        <p:pic>
          <p:nvPicPr>
            <p:cNvPr id="100358" name="SZ_Je6R_tBRl" descr="http://lgdatabank.or.id:2001/?@_CPRSZ_Je6R_tBRl"/>
            <p:cNvPicPr>
              <a:picLocks noChangeAspect="1" noChangeArrowheads="1"/>
            </p:cNvPicPr>
            <p:nvPr/>
          </p:nvPicPr>
          <p:blipFill>
            <a:blip r:embed="rId9" r:link="rId10" cstate="print"/>
            <a:srcRect/>
            <a:stretch>
              <a:fillRect/>
            </a:stretch>
          </p:blipFill>
          <p:spPr bwMode="auto">
            <a:xfrm>
              <a:off x="6450" y="2177"/>
              <a:ext cx="2925" cy="1725"/>
            </a:xfrm>
            <a:prstGeom prst="rect">
              <a:avLst/>
            </a:prstGeom>
            <a:noFill/>
            <a:ln w="9525">
              <a:noFill/>
              <a:miter lim="800000"/>
              <a:headEnd/>
              <a:tailEnd/>
            </a:ln>
          </p:spPr>
        </p:pic>
        <p:pic>
          <p:nvPicPr>
            <p:cNvPr id="100359" name="KB_Je6S_xtTo" descr="http://lgdatabank.or.id:2001/?@_CPRKB_Je6S_xtTo"/>
            <p:cNvPicPr>
              <a:picLocks noChangeAspect="1" noChangeArrowheads="1"/>
            </p:cNvPicPr>
            <p:nvPr/>
          </p:nvPicPr>
          <p:blipFill>
            <a:blip r:embed="rId11" r:link="rId12" cstate="print"/>
            <a:srcRect/>
            <a:stretch>
              <a:fillRect/>
            </a:stretch>
          </p:blipFill>
          <p:spPr bwMode="auto">
            <a:xfrm>
              <a:off x="6450" y="5627"/>
              <a:ext cx="2925" cy="1725"/>
            </a:xfrm>
            <a:prstGeom prst="rect">
              <a:avLst/>
            </a:prstGeom>
            <a:noFill/>
            <a:ln w="9525">
              <a:noFill/>
              <a:miter lim="800000"/>
              <a:headEnd/>
              <a:tailEnd/>
            </a:ln>
          </p:spPr>
        </p:pic>
        <p:pic>
          <p:nvPicPr>
            <p:cNvPr id="100360" name="YP_Je6Q_6yCK" descr="http://lgdatabank.or.id:2001/?@_CPRYP_Je6Q_6yCK"/>
            <p:cNvPicPr>
              <a:picLocks noChangeAspect="1" noChangeArrowheads="1"/>
            </p:cNvPicPr>
            <p:nvPr/>
          </p:nvPicPr>
          <p:blipFill>
            <a:blip r:embed="rId13" r:link="rId14" cstate="print"/>
            <a:srcRect/>
            <a:stretch>
              <a:fillRect/>
            </a:stretch>
          </p:blipFill>
          <p:spPr bwMode="auto">
            <a:xfrm>
              <a:off x="3540" y="2177"/>
              <a:ext cx="2910" cy="172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857364"/>
            <a:ext cx="8569522" cy="6829436"/>
          </a:xfrm>
        </p:spPr>
        <p:txBody>
          <a:bodyPr/>
          <a:lstStyle/>
          <a:p>
            <a:pPr marL="457200" indent="-457200">
              <a:buClr>
                <a:schemeClr val="tx1"/>
              </a:buClr>
              <a:buFont typeface="+mj-lt"/>
              <a:buAutoNum type="arabicPeriod"/>
            </a:pPr>
            <a:r>
              <a:rPr lang="en-US" b="1" dirty="0" smtClean="0"/>
              <a:t>Improved institutional &amp; technical capacity at national level</a:t>
            </a:r>
          </a:p>
          <a:p>
            <a:pPr marL="857250" lvl="1" indent="-457200">
              <a:buNone/>
            </a:pPr>
            <a:r>
              <a:rPr lang="en-US" sz="2400" i="1" dirty="0" smtClean="0">
                <a:solidFill>
                  <a:srgbClr val="C00000"/>
                </a:solidFill>
              </a:rPr>
              <a:t>1.3 Policy, legal &amp; institutional arrangements for REDD+ established</a:t>
            </a:r>
          </a:p>
          <a:p>
            <a:pPr marL="457200" indent="-457200">
              <a:buClr>
                <a:schemeClr val="tx1"/>
              </a:buClr>
              <a:buFont typeface="+mj-lt"/>
              <a:buAutoNum type="arabicPeriod"/>
            </a:pPr>
            <a:r>
              <a:rPr lang="en-US" b="1" dirty="0" smtClean="0"/>
              <a:t>Framework for REDD+ expansion across Nigeria prepared</a:t>
            </a:r>
          </a:p>
          <a:p>
            <a:pPr marL="857250" lvl="1" indent="-457200">
              <a:buNone/>
            </a:pPr>
            <a:r>
              <a:rPr lang="en-US" sz="2400" i="1" dirty="0" smtClean="0">
                <a:solidFill>
                  <a:srgbClr val="C00000"/>
                </a:solidFill>
              </a:rPr>
              <a:t>2.1 National REDD+ challenges  &amp; potential assessed </a:t>
            </a:r>
          </a:p>
          <a:p>
            <a:pPr marL="457200" indent="-457200">
              <a:buClr>
                <a:schemeClr val="tx1"/>
              </a:buClr>
              <a:buFont typeface="+mj-lt"/>
              <a:buAutoNum type="arabicPeriod"/>
            </a:pPr>
            <a:r>
              <a:rPr lang="en-US" b="1" dirty="0" smtClean="0"/>
              <a:t>Institutional &amp; technical capacity for REDD+ in CRS strengthened</a:t>
            </a:r>
          </a:p>
          <a:p>
            <a:pPr marL="857250" lvl="1" indent="-457200">
              <a:buNone/>
            </a:pPr>
            <a:r>
              <a:rPr lang="en-US" sz="2400" i="1" dirty="0" smtClean="0">
                <a:solidFill>
                  <a:srgbClr val="C00000"/>
                </a:solidFill>
              </a:rPr>
              <a:t>3.4 CRS REDD+ forest monitoring system operational</a:t>
            </a:r>
          </a:p>
          <a:p>
            <a:pPr marL="457200" indent="-457200">
              <a:buClr>
                <a:schemeClr val="tx1"/>
              </a:buClr>
              <a:buFont typeface="+mj-lt"/>
              <a:buAutoNum type="arabicPeriod"/>
            </a:pPr>
            <a:r>
              <a:rPr lang="en-US" b="1" dirty="0" smtClean="0">
                <a:solidFill>
                  <a:schemeClr val="tx1"/>
                </a:solidFill>
              </a:rPr>
              <a:t>RED</a:t>
            </a:r>
            <a:r>
              <a:rPr lang="en-US" b="1" dirty="0" smtClean="0"/>
              <a:t>D+ readiness demonstrated in CRS</a:t>
            </a:r>
          </a:p>
          <a:p>
            <a:pPr marL="857250" lvl="1" indent="-457200">
              <a:buNone/>
            </a:pPr>
            <a:r>
              <a:rPr lang="en-US" sz="2400" i="1" dirty="0" smtClean="0">
                <a:solidFill>
                  <a:srgbClr val="C00000"/>
                </a:solidFill>
              </a:rPr>
              <a:t>4.3 CRS established as a centre of excellence &amp; learning on REDD+ </a:t>
            </a:r>
            <a:endParaRPr lang="en-US" sz="2400" i="1" dirty="0">
              <a:solidFill>
                <a:srgbClr val="C00000"/>
              </a:solidFill>
            </a:endParaRPr>
          </a:p>
        </p:txBody>
      </p:sp>
      <p:sp>
        <p:nvSpPr>
          <p:cNvPr id="3" name="Title 2"/>
          <p:cNvSpPr>
            <a:spLocks noGrp="1"/>
          </p:cNvSpPr>
          <p:nvPr>
            <p:ph type="title"/>
          </p:nvPr>
        </p:nvSpPr>
        <p:spPr/>
        <p:txBody>
          <a:bodyPr/>
          <a:lstStyle/>
          <a:p>
            <a:r>
              <a:rPr lang="en-US" sz="3200" dirty="0" smtClean="0"/>
              <a:t>Nigeria REDD+ Readiness </a:t>
            </a:r>
            <a:r>
              <a:rPr lang="en-US" sz="3200" dirty="0" err="1" smtClean="0"/>
              <a:t>Programme</a:t>
            </a:r>
            <a:r>
              <a:rPr lang="en-US" sz="3200" dirty="0" smtClean="0"/>
              <a:t>: </a:t>
            </a:r>
            <a:r>
              <a:rPr lang="en-US" sz="3200" i="1" dirty="0" smtClean="0"/>
              <a:t>How can the PGAs support the 4 outcomes? </a:t>
            </a:r>
            <a:endParaRPr lang="en-US" sz="32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Why do ‘governance safeguards’ matter for REDD+</a:t>
            </a:r>
            <a:endParaRPr lang="en-US" dirty="0"/>
          </a:p>
        </p:txBody>
      </p:sp>
      <p:sp>
        <p:nvSpPr>
          <p:cNvPr id="3" name="Text Placeholder 2"/>
          <p:cNvSpPr>
            <a:spLocks noGrp="1"/>
          </p:cNvSpPr>
          <p:nvPr>
            <p:ph type="body" idx="1"/>
          </p:nvPr>
        </p:nvSpPr>
        <p:spPr/>
        <p:txBody>
          <a:bodyPr/>
          <a:lstStyle/>
          <a:p>
            <a:pPr>
              <a:spcAft>
                <a:spcPts val="600"/>
              </a:spcAft>
            </a:pPr>
            <a:r>
              <a:rPr lang="en-GB" i="1" dirty="0" smtClean="0"/>
              <a:t>“The Social &amp; Environmental Principles and Criteria will provide the UN-REDD Programme with a framework to ensure that its activities </a:t>
            </a:r>
            <a:r>
              <a:rPr lang="en-GB" b="1" i="1" u="sng" dirty="0" smtClean="0"/>
              <a:t>promote</a:t>
            </a:r>
            <a:r>
              <a:rPr lang="en-GB" i="1" dirty="0" smtClean="0"/>
              <a:t> social &amp; environmental </a:t>
            </a:r>
            <a:r>
              <a:rPr lang="en-GB" b="1" i="1" u="sng" dirty="0" smtClean="0"/>
              <a:t>benefits</a:t>
            </a:r>
            <a:r>
              <a:rPr lang="en-GB" i="1" dirty="0" smtClean="0"/>
              <a:t> and </a:t>
            </a:r>
            <a:r>
              <a:rPr lang="en-GB" b="1" i="1" u="sng" dirty="0" smtClean="0"/>
              <a:t>reduce risks</a:t>
            </a:r>
            <a:r>
              <a:rPr lang="en-GB" i="1" dirty="0" smtClean="0"/>
              <a:t> from REDD+”</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6"/>
          <p:cNvSpPr>
            <a:spLocks noGrp="1" noChangeArrowheads="1"/>
          </p:cNvSpPr>
          <p:nvPr>
            <p:ph type="title" idx="4294967295"/>
          </p:nvPr>
        </p:nvSpPr>
        <p:spPr>
          <a:xfrm>
            <a:off x="2565400" y="511175"/>
            <a:ext cx="6388100" cy="1174750"/>
          </a:xfrm>
        </p:spPr>
        <p:txBody>
          <a:bodyPr/>
          <a:lstStyle/>
          <a:p>
            <a:pPr algn="ctr"/>
            <a:r>
              <a:rPr lang="en-GB" smtClean="0"/>
              <a:t>Principle 1</a:t>
            </a:r>
            <a:endParaRPr lang="en-US" smtClean="0"/>
          </a:p>
        </p:txBody>
      </p:sp>
      <p:sp>
        <p:nvSpPr>
          <p:cNvPr id="16386" name="Rectangle 20"/>
          <p:cNvSpPr>
            <a:spLocks noChangeArrowheads="1"/>
          </p:cNvSpPr>
          <p:nvPr/>
        </p:nvSpPr>
        <p:spPr bwMode="auto">
          <a:xfrm>
            <a:off x="544530" y="2279650"/>
            <a:ext cx="8124808" cy="3847207"/>
          </a:xfrm>
          <a:prstGeom prst="rect">
            <a:avLst/>
          </a:prstGeom>
          <a:noFill/>
          <a:ln w="9525">
            <a:noFill/>
            <a:miter lim="800000"/>
            <a:headEnd/>
            <a:tailEnd/>
          </a:ln>
        </p:spPr>
        <p:txBody>
          <a:bodyPr wrap="square">
            <a:spAutoFit/>
          </a:bodyPr>
          <a:lstStyle/>
          <a:p>
            <a:r>
              <a:rPr lang="en-GB" sz="2600" b="1" dirty="0" smtClean="0">
                <a:solidFill>
                  <a:srgbClr val="FF0000"/>
                </a:solidFill>
              </a:rPr>
              <a:t>Principle 1 – Democratic </a:t>
            </a:r>
            <a:r>
              <a:rPr lang="en-GB" sz="2600" b="1" dirty="0">
                <a:solidFill>
                  <a:srgbClr val="FF0000"/>
                </a:solidFill>
              </a:rPr>
              <a:t>governance: </a:t>
            </a:r>
            <a:r>
              <a:rPr lang="en-GB" sz="2600" b="1" dirty="0"/>
              <a:t>The programme complies with standards of democratic governance</a:t>
            </a:r>
          </a:p>
          <a:p>
            <a:endParaRPr lang="en-GB" sz="2400" dirty="0"/>
          </a:p>
          <a:p>
            <a:r>
              <a:rPr lang="en-GB" sz="2400" dirty="0"/>
              <a:t>Criterion 1 – Ensure the integrity of fiduciary and fund management systems</a:t>
            </a:r>
          </a:p>
          <a:p>
            <a:endParaRPr lang="en-GB" sz="2400" dirty="0"/>
          </a:p>
          <a:p>
            <a:r>
              <a:rPr lang="en-GB" sz="2400" dirty="0"/>
              <a:t>Criterion 2 – Implement activities in a transparent and accountable manner </a:t>
            </a:r>
          </a:p>
          <a:p>
            <a:endParaRPr lang="en-GB" sz="2400" dirty="0"/>
          </a:p>
          <a:p>
            <a:r>
              <a:rPr lang="en-GB" sz="2400" dirty="0"/>
              <a:t>Criterion 3 – Ensure broad stakeholder participation</a:t>
            </a:r>
          </a:p>
        </p:txBody>
      </p:sp>
      <p:sp>
        <p:nvSpPr>
          <p:cNvPr id="5" name="TextBox 4"/>
          <p:cNvSpPr txBox="1"/>
          <p:nvPr/>
        </p:nvSpPr>
        <p:spPr>
          <a:xfrm>
            <a:off x="4857750" y="153988"/>
            <a:ext cx="4119563" cy="339725"/>
          </a:xfrm>
          <a:prstGeom prst="rect">
            <a:avLst/>
          </a:prstGeom>
          <a:noFill/>
        </p:spPr>
        <p:txBody>
          <a:bodyPr>
            <a:spAutoFit/>
          </a:bodyPr>
          <a:lstStyle/>
          <a:p>
            <a:pPr>
              <a:defRPr/>
            </a:pPr>
            <a:r>
              <a:rPr lang="en-GB" sz="1600" dirty="0">
                <a:solidFill>
                  <a:schemeClr val="bg1">
                    <a:lumMod val="50000"/>
                  </a:schemeClr>
                </a:solidFill>
              </a:rPr>
              <a:t>Social and Environmental Principles and Criteria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a:xfrm>
            <a:off x="2508250" y="546100"/>
            <a:ext cx="6424613" cy="1135063"/>
          </a:xfrm>
        </p:spPr>
        <p:txBody>
          <a:bodyPr/>
          <a:lstStyle/>
          <a:p>
            <a:pPr algn="ctr"/>
            <a:r>
              <a:rPr lang="en-GB" smtClean="0"/>
              <a:t>Principle 2</a:t>
            </a:r>
            <a:endParaRPr lang="en-US" smtClean="0"/>
          </a:p>
        </p:txBody>
      </p:sp>
      <p:sp>
        <p:nvSpPr>
          <p:cNvPr id="18434" name="Rectangle 64"/>
          <p:cNvSpPr>
            <a:spLocks noChangeArrowheads="1"/>
          </p:cNvSpPr>
          <p:nvPr/>
        </p:nvSpPr>
        <p:spPr bwMode="auto">
          <a:xfrm>
            <a:off x="336885" y="1780674"/>
            <a:ext cx="8181474" cy="4555093"/>
          </a:xfrm>
          <a:prstGeom prst="rect">
            <a:avLst/>
          </a:prstGeom>
          <a:noFill/>
          <a:ln w="9525">
            <a:noFill/>
            <a:miter lim="800000"/>
            <a:headEnd/>
            <a:tailEnd/>
          </a:ln>
        </p:spPr>
        <p:txBody>
          <a:bodyPr wrap="square">
            <a:spAutoFit/>
          </a:bodyPr>
          <a:lstStyle/>
          <a:p>
            <a:r>
              <a:rPr lang="en-GB" sz="2600" b="1" dirty="0">
                <a:solidFill>
                  <a:srgbClr val="FF0000"/>
                </a:solidFill>
              </a:rPr>
              <a:t>Principle 2 – Stakeholder livelihoods: </a:t>
            </a:r>
            <a:r>
              <a:rPr lang="en-GB" sz="2600" b="1" dirty="0"/>
              <a:t>The programme carefully assesses potential adverse impacts on stakeholders’ long-term livelihoods and mitigates effects where appropriate</a:t>
            </a:r>
          </a:p>
          <a:p>
            <a:endParaRPr lang="en-GB" b="1" dirty="0"/>
          </a:p>
          <a:p>
            <a:r>
              <a:rPr lang="en-GB" sz="2400" dirty="0"/>
              <a:t>Criterion 4 – Promote gender equality</a:t>
            </a:r>
          </a:p>
          <a:p>
            <a:endParaRPr lang="en-GB" sz="2400" dirty="0"/>
          </a:p>
          <a:p>
            <a:r>
              <a:rPr lang="en-GB" sz="2400" dirty="0"/>
              <a:t>Criterion 5 – Avoid involuntary resettlement</a:t>
            </a:r>
          </a:p>
          <a:p>
            <a:endParaRPr lang="en-GB" sz="2400" dirty="0"/>
          </a:p>
          <a:p>
            <a:r>
              <a:rPr lang="en-GB" sz="2400" dirty="0"/>
              <a:t>Criterion 6 – Respect traditional knowledge</a:t>
            </a:r>
          </a:p>
          <a:p>
            <a:endParaRPr lang="en-GB" sz="2400" dirty="0"/>
          </a:p>
          <a:p>
            <a:r>
              <a:rPr lang="en-GB" sz="2400" dirty="0"/>
              <a:t>Criterion 7 – Develop equitable benefit distribution systems</a:t>
            </a:r>
          </a:p>
        </p:txBody>
      </p:sp>
      <p:sp>
        <p:nvSpPr>
          <p:cNvPr id="4" name="TextBox 3"/>
          <p:cNvSpPr txBox="1"/>
          <p:nvPr/>
        </p:nvSpPr>
        <p:spPr>
          <a:xfrm>
            <a:off x="4857750" y="153988"/>
            <a:ext cx="4119563" cy="339725"/>
          </a:xfrm>
          <a:prstGeom prst="rect">
            <a:avLst/>
          </a:prstGeom>
          <a:noFill/>
        </p:spPr>
        <p:txBody>
          <a:bodyPr>
            <a:spAutoFit/>
          </a:bodyPr>
          <a:lstStyle/>
          <a:p>
            <a:pPr>
              <a:defRPr/>
            </a:pPr>
            <a:r>
              <a:rPr lang="en-GB" sz="1600" dirty="0">
                <a:solidFill>
                  <a:schemeClr val="bg1">
                    <a:lumMod val="50000"/>
                  </a:schemeClr>
                </a:solidFill>
              </a:rPr>
              <a:t>Social and Environmental Principles and Criteria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iles safeguarding cobenefits">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Miles safeguarding cobenefits</Template>
  <TotalTime>9604</TotalTime>
  <Words>1975</Words>
  <Application>Microsoft Office PowerPoint</Application>
  <PresentationFormat>On-screen Show (4:3)</PresentationFormat>
  <Paragraphs>233</Paragraphs>
  <Slides>28</Slides>
  <Notes>13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Miles safeguarding cobenefits</vt:lpstr>
      <vt:lpstr>Participatory Governance Assessments (PGAs) for REDD+</vt:lpstr>
      <vt:lpstr>Meeting objectives </vt:lpstr>
      <vt:lpstr>Recap on the GUG assessment</vt:lpstr>
      <vt:lpstr>Recap on the GUG assessment</vt:lpstr>
      <vt:lpstr>Dashboards</vt:lpstr>
      <vt:lpstr>Nigeria REDD+ Readiness Programme: How can the PGAs support the 4 outcomes? </vt:lpstr>
      <vt:lpstr>1. Why do ‘governance safeguards’ matter for REDD+</vt:lpstr>
      <vt:lpstr>Principle 1</vt:lpstr>
      <vt:lpstr>Principle 2</vt:lpstr>
      <vt:lpstr>Why do governance safeguards matter for REDD+?</vt:lpstr>
      <vt:lpstr>Why is it important to assess these governance safeguards? </vt:lpstr>
      <vt:lpstr>2. Why a country-led, participatory governance assessment? </vt:lpstr>
      <vt:lpstr>A) What ‘kind’ of accountability do we want the assessment to strengthen?</vt:lpstr>
      <vt:lpstr>B) Why a participatory governance assessment? </vt:lpstr>
      <vt:lpstr>Slide 15</vt:lpstr>
      <vt:lpstr>C) What are some useful outcomes we can expect from PGAs? </vt:lpstr>
      <vt:lpstr>C) What are some useful outcomes we can expect from PGAs? </vt:lpstr>
      <vt:lpstr>Slide 18</vt:lpstr>
      <vt:lpstr>Slide 19</vt:lpstr>
      <vt:lpstr>3. Planning for PGAs in the context of REDD+</vt:lpstr>
      <vt:lpstr>Slide 21</vt:lpstr>
      <vt:lpstr>Stakeholder involvement</vt:lpstr>
      <vt:lpstr>Stakeholder involvement</vt:lpstr>
      <vt:lpstr>PGA for REDD+:  A roadmap for Nigeria</vt:lpstr>
      <vt:lpstr>PGA for REDD+:  A roadmap for Nigeria</vt:lpstr>
      <vt:lpstr>PGA for REDD+:  A roadmap for Nigeria</vt:lpstr>
      <vt:lpstr>Slide 27</vt:lpstr>
      <vt:lpstr>Laws &amp; regulations related to governance of the forest sector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Social &amp; Environmental Principles and Criteria</dc:title>
  <dc:creator>Emily Dunning</dc:creator>
  <cp:lastModifiedBy>marie.laberge</cp:lastModifiedBy>
  <cp:revision>61</cp:revision>
  <dcterms:created xsi:type="dcterms:W3CDTF">2011-03-18T22:10:14Z</dcterms:created>
  <dcterms:modified xsi:type="dcterms:W3CDTF">2011-06-12T15:01:31Z</dcterms:modified>
</cp:coreProperties>
</file>