
<file path=[Content_Types].xml><?xml version="1.0" encoding="utf-8"?>
<Types xmlns="http://schemas.openxmlformats.org/package/2006/content-types">
  <Default Extension="png" ContentType="image/png"/>
  <Default Extension="m4a"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3" r:id="rId3"/>
    <p:sldId id="268" r:id="rId4"/>
    <p:sldId id="273" r:id="rId5"/>
    <p:sldId id="262" r:id="rId6"/>
    <p:sldId id="270" r:id="rId7"/>
    <p:sldId id="272" r:id="rId8"/>
    <p:sldId id="264" r:id="rId9"/>
    <p:sldId id="274" r:id="rId10"/>
    <p:sldId id="265"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80679" autoAdjust="0"/>
  </p:normalViewPr>
  <p:slideViewPr>
    <p:cSldViewPr snapToGrid="0">
      <p:cViewPr varScale="1">
        <p:scale>
          <a:sx n="58" d="100"/>
          <a:sy n="58" d="100"/>
        </p:scale>
        <p:origin x="-21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B0726-F985-4D45-BBB3-FE12CD002D3D}" type="datetimeFigureOut">
              <a:rPr lang="en-US" smtClean="0"/>
              <a:t>04/10/2018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A94E9-1BDD-438E-AC86-A1BDBBB691ED}" type="slidenum">
              <a:rPr lang="en-US" smtClean="0"/>
              <a:t>‹#›</a:t>
            </a:fld>
            <a:endParaRPr lang="en-US"/>
          </a:p>
        </p:txBody>
      </p:sp>
    </p:spTree>
    <p:extLst>
      <p:ext uri="{BB962C8B-B14F-4D97-AF65-F5344CB8AC3E}">
        <p14:creationId xmlns:p14="http://schemas.microsoft.com/office/powerpoint/2010/main" val="1566419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A94E9-1BDD-438E-AC86-A1BDBBB691ED}" type="slidenum">
              <a:rPr lang="en-US" smtClean="0"/>
              <a:t>3</a:t>
            </a:fld>
            <a:endParaRPr lang="en-US"/>
          </a:p>
        </p:txBody>
      </p:sp>
    </p:spTree>
    <p:extLst>
      <p:ext uri="{BB962C8B-B14F-4D97-AF65-F5344CB8AC3E}">
        <p14:creationId xmlns:p14="http://schemas.microsoft.com/office/powerpoint/2010/main" val="3540823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A94E9-1BDD-438E-AC86-A1BDBBB691ED}" type="slidenum">
              <a:rPr lang="en-US" smtClean="0"/>
              <a:t>4</a:t>
            </a:fld>
            <a:endParaRPr lang="en-US"/>
          </a:p>
        </p:txBody>
      </p:sp>
    </p:spTree>
    <p:extLst>
      <p:ext uri="{BB962C8B-B14F-4D97-AF65-F5344CB8AC3E}">
        <p14:creationId xmlns:p14="http://schemas.microsoft.com/office/powerpoint/2010/main" val="872407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A94E9-1BDD-438E-AC86-A1BDBBB691ED}" type="slidenum">
              <a:rPr lang="en-US" smtClean="0"/>
              <a:t>6</a:t>
            </a:fld>
            <a:endParaRPr lang="en-US"/>
          </a:p>
        </p:txBody>
      </p:sp>
    </p:spTree>
    <p:extLst>
      <p:ext uri="{BB962C8B-B14F-4D97-AF65-F5344CB8AC3E}">
        <p14:creationId xmlns:p14="http://schemas.microsoft.com/office/powerpoint/2010/main" val="3053826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A94E9-1BDD-438E-AC86-A1BDBBB691ED}" type="slidenum">
              <a:rPr lang="en-US" smtClean="0"/>
              <a:t>7</a:t>
            </a:fld>
            <a:endParaRPr lang="en-US"/>
          </a:p>
        </p:txBody>
      </p:sp>
    </p:spTree>
    <p:extLst>
      <p:ext uri="{BB962C8B-B14F-4D97-AF65-F5344CB8AC3E}">
        <p14:creationId xmlns:p14="http://schemas.microsoft.com/office/powerpoint/2010/main" val="740332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A94E9-1BDD-438E-AC86-A1BDBBB691ED}" type="slidenum">
              <a:rPr lang="en-US" smtClean="0"/>
              <a:t>9</a:t>
            </a:fld>
            <a:endParaRPr lang="en-US"/>
          </a:p>
        </p:txBody>
      </p:sp>
    </p:spTree>
    <p:extLst>
      <p:ext uri="{BB962C8B-B14F-4D97-AF65-F5344CB8AC3E}">
        <p14:creationId xmlns:p14="http://schemas.microsoft.com/office/powerpoint/2010/main" val="4223987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A94E9-1BDD-438E-AC86-A1BDBBB691ED}" type="slidenum">
              <a:rPr lang="en-US" smtClean="0"/>
              <a:t>11</a:t>
            </a:fld>
            <a:endParaRPr lang="en-US"/>
          </a:p>
        </p:txBody>
      </p:sp>
    </p:spTree>
    <p:extLst>
      <p:ext uri="{BB962C8B-B14F-4D97-AF65-F5344CB8AC3E}">
        <p14:creationId xmlns:p14="http://schemas.microsoft.com/office/powerpoint/2010/main" val="21896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A55EB8-8209-4732-A399-930FE8E9784F}" type="datetimeFigureOut">
              <a:rPr lang="en-US" smtClean="0"/>
              <a:t>04/10/2018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5A5AB-FA58-4A3B-8AC1-10BD4AC48C1B}" type="slidenum">
              <a:rPr lang="en-US" smtClean="0"/>
              <a:t>‹#›</a:t>
            </a:fld>
            <a:endParaRPr lang="en-US"/>
          </a:p>
        </p:txBody>
      </p:sp>
    </p:spTree>
    <p:extLst>
      <p:ext uri="{BB962C8B-B14F-4D97-AF65-F5344CB8AC3E}">
        <p14:creationId xmlns:p14="http://schemas.microsoft.com/office/powerpoint/2010/main" val="2280602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A55EB8-8209-4732-A399-930FE8E9784F}" type="datetimeFigureOut">
              <a:rPr lang="en-US" smtClean="0"/>
              <a:t>04/10/2018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5A5AB-FA58-4A3B-8AC1-10BD4AC48C1B}" type="slidenum">
              <a:rPr lang="en-US" smtClean="0"/>
              <a:t>‹#›</a:t>
            </a:fld>
            <a:endParaRPr lang="en-US"/>
          </a:p>
        </p:txBody>
      </p:sp>
    </p:spTree>
    <p:extLst>
      <p:ext uri="{BB962C8B-B14F-4D97-AF65-F5344CB8AC3E}">
        <p14:creationId xmlns:p14="http://schemas.microsoft.com/office/powerpoint/2010/main" val="118736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A55EB8-8209-4732-A399-930FE8E9784F}" type="datetimeFigureOut">
              <a:rPr lang="en-US" smtClean="0"/>
              <a:t>04/10/2018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5A5AB-FA58-4A3B-8AC1-10BD4AC48C1B}" type="slidenum">
              <a:rPr lang="en-US" smtClean="0"/>
              <a:t>‹#›</a:t>
            </a:fld>
            <a:endParaRPr lang="en-US"/>
          </a:p>
        </p:txBody>
      </p:sp>
    </p:spTree>
    <p:extLst>
      <p:ext uri="{BB962C8B-B14F-4D97-AF65-F5344CB8AC3E}">
        <p14:creationId xmlns:p14="http://schemas.microsoft.com/office/powerpoint/2010/main" val="1384201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A55EB8-8209-4732-A399-930FE8E9784F}" type="datetimeFigureOut">
              <a:rPr lang="en-US" smtClean="0"/>
              <a:t>04/10/2018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5A5AB-FA58-4A3B-8AC1-10BD4AC48C1B}" type="slidenum">
              <a:rPr lang="en-US" smtClean="0"/>
              <a:t>‹#›</a:t>
            </a:fld>
            <a:endParaRPr lang="en-US"/>
          </a:p>
        </p:txBody>
      </p:sp>
    </p:spTree>
    <p:extLst>
      <p:ext uri="{BB962C8B-B14F-4D97-AF65-F5344CB8AC3E}">
        <p14:creationId xmlns:p14="http://schemas.microsoft.com/office/powerpoint/2010/main" val="325809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A55EB8-8209-4732-A399-930FE8E9784F}" type="datetimeFigureOut">
              <a:rPr lang="en-US" smtClean="0"/>
              <a:t>04/10/2018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45A5AB-FA58-4A3B-8AC1-10BD4AC48C1B}" type="slidenum">
              <a:rPr lang="en-US" smtClean="0"/>
              <a:t>‹#›</a:t>
            </a:fld>
            <a:endParaRPr lang="en-US"/>
          </a:p>
        </p:txBody>
      </p:sp>
    </p:spTree>
    <p:extLst>
      <p:ext uri="{BB962C8B-B14F-4D97-AF65-F5344CB8AC3E}">
        <p14:creationId xmlns:p14="http://schemas.microsoft.com/office/powerpoint/2010/main" val="4178081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A55EB8-8209-4732-A399-930FE8E9784F}" type="datetimeFigureOut">
              <a:rPr lang="en-US" smtClean="0"/>
              <a:t>04/10/2018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5A5AB-FA58-4A3B-8AC1-10BD4AC48C1B}" type="slidenum">
              <a:rPr lang="en-US" smtClean="0"/>
              <a:t>‹#›</a:t>
            </a:fld>
            <a:endParaRPr lang="en-US"/>
          </a:p>
        </p:txBody>
      </p:sp>
    </p:spTree>
    <p:extLst>
      <p:ext uri="{BB962C8B-B14F-4D97-AF65-F5344CB8AC3E}">
        <p14:creationId xmlns:p14="http://schemas.microsoft.com/office/powerpoint/2010/main" val="3210803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A55EB8-8209-4732-A399-930FE8E9784F}" type="datetimeFigureOut">
              <a:rPr lang="en-US" smtClean="0"/>
              <a:t>04/10/2018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45A5AB-FA58-4A3B-8AC1-10BD4AC48C1B}" type="slidenum">
              <a:rPr lang="en-US" smtClean="0"/>
              <a:t>‹#›</a:t>
            </a:fld>
            <a:endParaRPr lang="en-US"/>
          </a:p>
        </p:txBody>
      </p:sp>
    </p:spTree>
    <p:extLst>
      <p:ext uri="{BB962C8B-B14F-4D97-AF65-F5344CB8AC3E}">
        <p14:creationId xmlns:p14="http://schemas.microsoft.com/office/powerpoint/2010/main" val="355701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A55EB8-8209-4732-A399-930FE8E9784F}" type="datetimeFigureOut">
              <a:rPr lang="en-US" smtClean="0"/>
              <a:t>04/10/2018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45A5AB-FA58-4A3B-8AC1-10BD4AC48C1B}" type="slidenum">
              <a:rPr lang="en-US" smtClean="0"/>
              <a:t>‹#›</a:t>
            </a:fld>
            <a:endParaRPr lang="en-US"/>
          </a:p>
        </p:txBody>
      </p:sp>
    </p:spTree>
    <p:extLst>
      <p:ext uri="{BB962C8B-B14F-4D97-AF65-F5344CB8AC3E}">
        <p14:creationId xmlns:p14="http://schemas.microsoft.com/office/powerpoint/2010/main" val="3769738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55EB8-8209-4732-A399-930FE8E9784F}" type="datetimeFigureOut">
              <a:rPr lang="en-US" smtClean="0"/>
              <a:t>04/10/2018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45A5AB-FA58-4A3B-8AC1-10BD4AC48C1B}" type="slidenum">
              <a:rPr lang="en-US" smtClean="0"/>
              <a:t>‹#›</a:t>
            </a:fld>
            <a:endParaRPr lang="en-US"/>
          </a:p>
        </p:txBody>
      </p:sp>
    </p:spTree>
    <p:extLst>
      <p:ext uri="{BB962C8B-B14F-4D97-AF65-F5344CB8AC3E}">
        <p14:creationId xmlns:p14="http://schemas.microsoft.com/office/powerpoint/2010/main" val="377760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A55EB8-8209-4732-A399-930FE8E9784F}" type="datetimeFigureOut">
              <a:rPr lang="en-US" smtClean="0"/>
              <a:t>04/10/2018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5A5AB-FA58-4A3B-8AC1-10BD4AC48C1B}" type="slidenum">
              <a:rPr lang="en-US" smtClean="0"/>
              <a:t>‹#›</a:t>
            </a:fld>
            <a:endParaRPr lang="en-US"/>
          </a:p>
        </p:txBody>
      </p:sp>
    </p:spTree>
    <p:extLst>
      <p:ext uri="{BB962C8B-B14F-4D97-AF65-F5344CB8AC3E}">
        <p14:creationId xmlns:p14="http://schemas.microsoft.com/office/powerpoint/2010/main" val="3045413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A55EB8-8209-4732-A399-930FE8E9784F}" type="datetimeFigureOut">
              <a:rPr lang="en-US" smtClean="0"/>
              <a:t>04/10/2018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45A5AB-FA58-4A3B-8AC1-10BD4AC48C1B}" type="slidenum">
              <a:rPr lang="en-US" smtClean="0"/>
              <a:t>‹#›</a:t>
            </a:fld>
            <a:endParaRPr lang="en-US"/>
          </a:p>
        </p:txBody>
      </p:sp>
    </p:spTree>
    <p:extLst>
      <p:ext uri="{BB962C8B-B14F-4D97-AF65-F5344CB8AC3E}">
        <p14:creationId xmlns:p14="http://schemas.microsoft.com/office/powerpoint/2010/main" val="2217176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55EB8-8209-4732-A399-930FE8E9784F}" type="datetimeFigureOut">
              <a:rPr lang="en-US" smtClean="0"/>
              <a:t>04/10/2018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5A5AB-FA58-4A3B-8AC1-10BD4AC48C1B}" type="slidenum">
              <a:rPr lang="en-US" smtClean="0"/>
              <a:t>‹#›</a:t>
            </a:fld>
            <a:endParaRPr lang="en-US"/>
          </a:p>
        </p:txBody>
      </p:sp>
    </p:spTree>
    <p:extLst>
      <p:ext uri="{BB962C8B-B14F-4D97-AF65-F5344CB8AC3E}">
        <p14:creationId xmlns:p14="http://schemas.microsoft.com/office/powerpoint/2010/main" val="304199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 for Donna</a:t>
            </a:r>
          </a:p>
        </p:txBody>
      </p:sp>
    </p:spTree>
    <p:extLst>
      <p:ext uri="{BB962C8B-B14F-4D97-AF65-F5344CB8AC3E}">
        <p14:creationId xmlns:p14="http://schemas.microsoft.com/office/powerpoint/2010/main" val="2816421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0607" y="466344"/>
            <a:ext cx="10448225" cy="5824727"/>
          </a:xfrm>
        </p:spPr>
        <p:txBody>
          <a:bodyPr>
            <a:normAutofit/>
          </a:bodyPr>
          <a:lstStyle/>
          <a:p>
            <a:r>
              <a:rPr lang="en-US" sz="3600" b="1" dirty="0"/>
              <a:t>DRC</a:t>
            </a:r>
            <a:r>
              <a:rPr lang="en-US" sz="3600" dirty="0"/>
              <a:t> would like the national FREL to be the main reference</a:t>
            </a:r>
            <a:br>
              <a:rPr lang="en-US" sz="3600" dirty="0"/>
            </a:br>
            <a:r>
              <a:rPr lang="en-US" sz="3600" dirty="0"/>
              <a:t/>
            </a:r>
            <a:br>
              <a:rPr lang="en-US" sz="3600" dirty="0"/>
            </a:br>
            <a:r>
              <a:rPr lang="en-US" sz="3600" dirty="0"/>
              <a:t>• How can projects be aligned, and is this beneficial in case the project disposes of better quality (higher resolution) data?</a:t>
            </a:r>
            <a:br>
              <a:rPr lang="en-US" sz="3600" dirty="0"/>
            </a:br>
            <a:r>
              <a:rPr lang="en-US" sz="3600" dirty="0"/>
              <a:t/>
            </a:r>
            <a:br>
              <a:rPr lang="en-US" sz="3600" dirty="0"/>
            </a:br>
            <a:r>
              <a:rPr lang="en-US" sz="3600" dirty="0"/>
              <a:t>• What to do if the project includes more activities and pools than the national level?</a:t>
            </a:r>
          </a:p>
        </p:txBody>
      </p:sp>
    </p:spTree>
    <p:extLst>
      <p:ext uri="{BB962C8B-B14F-4D97-AF65-F5344CB8AC3E}">
        <p14:creationId xmlns:p14="http://schemas.microsoft.com/office/powerpoint/2010/main" val="1162588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66700" y="393672"/>
            <a:ext cx="9225052" cy="1485232"/>
          </a:xfrm>
        </p:spPr>
        <p:style>
          <a:lnRef idx="2">
            <a:schemeClr val="dk1"/>
          </a:lnRef>
          <a:fillRef idx="1">
            <a:schemeClr val="lt1"/>
          </a:fillRef>
          <a:effectRef idx="0">
            <a:schemeClr val="dk1"/>
          </a:effectRef>
          <a:fontRef idx="minor">
            <a:schemeClr val="dk1"/>
          </a:fontRef>
        </p:style>
        <p:txBody>
          <a:bodyPr anchor="t">
            <a:noAutofit/>
          </a:bodyPr>
          <a:lstStyle/>
          <a:p>
            <a:r>
              <a:rPr lang="en-US" sz="2400" u="sng" dirty="0">
                <a:latin typeface="+mj-lt"/>
              </a:rPr>
              <a:t>Nesting projects</a:t>
            </a:r>
            <a:r>
              <a:rPr lang="en-US" sz="2400" dirty="0">
                <a:latin typeface="+mj-lt"/>
              </a:rPr>
              <a:t>:  What if projects…</a:t>
            </a:r>
            <a:br>
              <a:rPr lang="en-US" sz="2400" dirty="0">
                <a:latin typeface="+mj-lt"/>
              </a:rPr>
            </a:br>
            <a:r>
              <a:rPr lang="en-US" sz="2400" dirty="0">
                <a:latin typeface="+mj-lt"/>
              </a:rPr>
              <a:t/>
            </a:r>
            <a:br>
              <a:rPr lang="en-US" sz="2400" dirty="0">
                <a:latin typeface="+mj-lt"/>
              </a:rPr>
            </a:br>
            <a:r>
              <a:rPr lang="en-US" sz="2400" dirty="0">
                <a:latin typeface="+mj-lt"/>
              </a:rPr>
              <a:t>… have higher quality data – how can they be aligned?</a:t>
            </a:r>
            <a:br>
              <a:rPr lang="en-US" sz="2400" dirty="0">
                <a:latin typeface="+mj-lt"/>
              </a:rPr>
            </a:br>
            <a:r>
              <a:rPr lang="en-US" sz="2400" dirty="0">
                <a:latin typeface="+mj-lt"/>
              </a:rPr>
              <a:t>… include more activities and pools than the national data?</a:t>
            </a:r>
          </a:p>
        </p:txBody>
      </p:sp>
      <p:graphicFrame>
        <p:nvGraphicFramePr>
          <p:cNvPr id="5" name="Table 4"/>
          <p:cNvGraphicFramePr>
            <a:graphicFrameLocks noGrp="1"/>
          </p:cNvGraphicFramePr>
          <p:nvPr>
            <p:extLst>
              <p:ext uri="{D42A27DB-BD31-4B8C-83A1-F6EECF244321}">
                <p14:modId xmlns:p14="http://schemas.microsoft.com/office/powerpoint/2010/main" val="3130518900"/>
              </p:ext>
            </p:extLst>
          </p:nvPr>
        </p:nvGraphicFramePr>
        <p:xfrm>
          <a:off x="1263373" y="3034748"/>
          <a:ext cx="8965698" cy="1862296"/>
        </p:xfrm>
        <a:graphic>
          <a:graphicData uri="http://schemas.openxmlformats.org/drawingml/2006/table">
            <a:tbl>
              <a:tblPr firstRow="1" bandRow="1">
                <a:tableStyleId>{5940675A-B579-460E-94D1-54222C63F5DA}</a:tableStyleId>
              </a:tblPr>
              <a:tblGrid>
                <a:gridCol w="1494283">
                  <a:extLst>
                    <a:ext uri="{9D8B030D-6E8A-4147-A177-3AD203B41FA5}">
                      <a16:colId xmlns="" xmlns:a16="http://schemas.microsoft.com/office/drawing/2014/main" val="3624405244"/>
                    </a:ext>
                  </a:extLst>
                </a:gridCol>
                <a:gridCol w="1494283">
                  <a:extLst>
                    <a:ext uri="{9D8B030D-6E8A-4147-A177-3AD203B41FA5}">
                      <a16:colId xmlns="" xmlns:a16="http://schemas.microsoft.com/office/drawing/2014/main" val="3137987930"/>
                    </a:ext>
                  </a:extLst>
                </a:gridCol>
                <a:gridCol w="1494283">
                  <a:extLst>
                    <a:ext uri="{9D8B030D-6E8A-4147-A177-3AD203B41FA5}">
                      <a16:colId xmlns="" xmlns:a16="http://schemas.microsoft.com/office/drawing/2014/main" val="1147348304"/>
                    </a:ext>
                  </a:extLst>
                </a:gridCol>
                <a:gridCol w="1494283">
                  <a:extLst>
                    <a:ext uri="{9D8B030D-6E8A-4147-A177-3AD203B41FA5}">
                      <a16:colId xmlns="" xmlns:a16="http://schemas.microsoft.com/office/drawing/2014/main" val="1019314107"/>
                    </a:ext>
                  </a:extLst>
                </a:gridCol>
                <a:gridCol w="1494283">
                  <a:extLst>
                    <a:ext uri="{9D8B030D-6E8A-4147-A177-3AD203B41FA5}">
                      <a16:colId xmlns="" xmlns:a16="http://schemas.microsoft.com/office/drawing/2014/main" val="370458032"/>
                    </a:ext>
                  </a:extLst>
                </a:gridCol>
                <a:gridCol w="1494283">
                  <a:extLst>
                    <a:ext uri="{9D8B030D-6E8A-4147-A177-3AD203B41FA5}">
                      <a16:colId xmlns="" xmlns:a16="http://schemas.microsoft.com/office/drawing/2014/main" val="693924168"/>
                    </a:ext>
                  </a:extLst>
                </a:gridCol>
              </a:tblGrid>
              <a:tr h="374888">
                <a:tc rowSpan="2">
                  <a:txBody>
                    <a:bodyPr/>
                    <a:lstStyle/>
                    <a:p>
                      <a:r>
                        <a:rPr lang="en-US" dirty="0"/>
                        <a:t>Activities</a:t>
                      </a:r>
                    </a:p>
                  </a:txBody>
                  <a:tcPr anchor="b"/>
                </a:tc>
                <a:tc gridSpan="5">
                  <a:txBody>
                    <a:bodyPr/>
                    <a:lstStyle/>
                    <a:p>
                      <a:r>
                        <a:rPr lang="en-US" dirty="0"/>
                        <a:t>Pools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2651970841"/>
                  </a:ext>
                </a:extLst>
              </a:tr>
              <a:tr h="374888">
                <a:tc vMerge="1">
                  <a:txBody>
                    <a:bodyPr/>
                    <a:lstStyle/>
                    <a:p>
                      <a:endParaRPr lang="en-US" dirty="0"/>
                    </a:p>
                  </a:txBody>
                  <a:tcPr/>
                </a:tc>
                <a:tc>
                  <a:txBody>
                    <a:bodyPr/>
                    <a:lstStyle/>
                    <a:p>
                      <a:pPr algn="ctr"/>
                      <a:r>
                        <a:rPr lang="en-US" dirty="0"/>
                        <a:t>AGB</a:t>
                      </a:r>
                    </a:p>
                  </a:txBody>
                  <a:tcPr>
                    <a:solidFill>
                      <a:schemeClr val="accent6">
                        <a:lumMod val="20000"/>
                        <a:lumOff val="80000"/>
                      </a:schemeClr>
                    </a:solidFill>
                  </a:tcPr>
                </a:tc>
                <a:tc>
                  <a:txBody>
                    <a:bodyPr/>
                    <a:lstStyle/>
                    <a:p>
                      <a:pPr algn="ctr"/>
                      <a:r>
                        <a:rPr lang="en-US" dirty="0"/>
                        <a:t>BGB</a:t>
                      </a:r>
                    </a:p>
                  </a:txBody>
                  <a:tcPr>
                    <a:solidFill>
                      <a:schemeClr val="accent6">
                        <a:lumMod val="20000"/>
                        <a:lumOff val="80000"/>
                      </a:schemeClr>
                    </a:solidFill>
                  </a:tcPr>
                </a:tc>
                <a:tc>
                  <a:txBody>
                    <a:bodyPr/>
                    <a:lstStyle/>
                    <a:p>
                      <a:pPr algn="ctr"/>
                      <a:r>
                        <a:rPr lang="en-US" dirty="0"/>
                        <a:t>Dead wood</a:t>
                      </a:r>
                    </a:p>
                  </a:txBody>
                  <a:tcPr>
                    <a:solidFill>
                      <a:schemeClr val="accent6">
                        <a:lumMod val="20000"/>
                        <a:lumOff val="80000"/>
                      </a:schemeClr>
                    </a:solidFill>
                  </a:tcPr>
                </a:tc>
                <a:tc>
                  <a:txBody>
                    <a:bodyPr/>
                    <a:lstStyle/>
                    <a:p>
                      <a:pPr algn="ctr"/>
                      <a:r>
                        <a:rPr lang="en-US" dirty="0"/>
                        <a:t>Litter</a:t>
                      </a:r>
                    </a:p>
                  </a:txBody>
                  <a:tcPr>
                    <a:solidFill>
                      <a:schemeClr val="accent6">
                        <a:lumMod val="20000"/>
                        <a:lumOff val="80000"/>
                      </a:schemeClr>
                    </a:solidFill>
                  </a:tcPr>
                </a:tc>
                <a:tc>
                  <a:txBody>
                    <a:bodyPr/>
                    <a:lstStyle/>
                    <a:p>
                      <a:pPr algn="ctr"/>
                      <a:r>
                        <a:rPr lang="en-US" dirty="0"/>
                        <a:t>Soil</a:t>
                      </a:r>
                    </a:p>
                  </a:txBody>
                  <a:tcPr>
                    <a:solidFill>
                      <a:schemeClr val="accent6">
                        <a:lumMod val="20000"/>
                        <a:lumOff val="80000"/>
                      </a:schemeClr>
                    </a:solidFill>
                  </a:tcPr>
                </a:tc>
                <a:extLst>
                  <a:ext uri="{0D108BD9-81ED-4DB2-BD59-A6C34878D82A}">
                    <a16:rowId xmlns="" xmlns:a16="http://schemas.microsoft.com/office/drawing/2014/main" val="1526795187"/>
                  </a:ext>
                </a:extLst>
              </a:tr>
              <a:tr h="370840">
                <a:tc>
                  <a:txBody>
                    <a:bodyPr/>
                    <a:lstStyle/>
                    <a:p>
                      <a:r>
                        <a:rPr lang="en-US" dirty="0"/>
                        <a:t>Deforestation</a:t>
                      </a:r>
                    </a:p>
                  </a:txBody>
                  <a:tcP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75000"/>
                            </a:schemeClr>
                          </a:solidFill>
                        </a:rPr>
                        <a:t>√  </a:t>
                      </a:r>
                      <a:r>
                        <a:rPr lang="en-US" b="1" dirty="0">
                          <a:solidFill>
                            <a:schemeClr val="accent6"/>
                          </a:solidFill>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75000"/>
                            </a:schemeClr>
                          </a:solidFill>
                        </a:rPr>
                        <a:t>√  </a:t>
                      </a:r>
                      <a:r>
                        <a:rPr lang="en-US" b="1" dirty="0">
                          <a:solidFill>
                            <a:schemeClr val="accent6"/>
                          </a:solidFill>
                        </a:rPr>
                        <a:t>√</a:t>
                      </a:r>
                      <a:endParaRPr lang="en-US" b="1" dirty="0">
                        <a:solidFill>
                          <a:schemeClr val="accent2">
                            <a:lumMod val="75000"/>
                          </a:schemeClr>
                        </a:solidFill>
                      </a:endParaRPr>
                    </a:p>
                  </a:txBody>
                  <a:tcPr/>
                </a:tc>
                <a:tc>
                  <a:txBody>
                    <a:bodyPr/>
                    <a:lstStyle/>
                    <a:p>
                      <a:pPr algn="ctr"/>
                      <a:r>
                        <a:rPr lang="en-US" b="1" dirty="0">
                          <a:solidFill>
                            <a:schemeClr val="accent6"/>
                          </a:solidFill>
                        </a:rPr>
                        <a:t>√</a:t>
                      </a:r>
                      <a:endParaRPr lang="en-US" dirty="0"/>
                    </a:p>
                  </a:txBody>
                  <a:tcPr/>
                </a:tc>
                <a:tc>
                  <a:txBody>
                    <a:bodyPr/>
                    <a:lstStyle/>
                    <a:p>
                      <a:pPr algn="ctr"/>
                      <a:r>
                        <a:rPr lang="en-US" b="1" dirty="0">
                          <a:solidFill>
                            <a:schemeClr val="accent6"/>
                          </a:solidFill>
                        </a:rPr>
                        <a:t>√</a:t>
                      </a:r>
                      <a:endParaRPr lang="en-US" dirty="0"/>
                    </a:p>
                  </a:txBody>
                  <a:tcPr/>
                </a:tc>
                <a:tc>
                  <a:txBody>
                    <a:bodyPr/>
                    <a:lstStyle/>
                    <a:p>
                      <a:pPr algn="ctr"/>
                      <a:r>
                        <a:rPr lang="en-US" b="1" dirty="0">
                          <a:solidFill>
                            <a:schemeClr val="accent6"/>
                          </a:solidFill>
                        </a:rPr>
                        <a:t>√</a:t>
                      </a:r>
                      <a:endParaRPr lang="en-US" dirty="0"/>
                    </a:p>
                  </a:txBody>
                  <a:tcPr/>
                </a:tc>
                <a:extLst>
                  <a:ext uri="{0D108BD9-81ED-4DB2-BD59-A6C34878D82A}">
                    <a16:rowId xmlns="" xmlns:a16="http://schemas.microsoft.com/office/drawing/2014/main" val="1142743436"/>
                  </a:ext>
                </a:extLst>
              </a:tr>
              <a:tr h="370840">
                <a:tc>
                  <a:txBody>
                    <a:bodyPr/>
                    <a:lstStyle/>
                    <a:p>
                      <a:r>
                        <a:rPr lang="en-US" dirty="0"/>
                        <a:t>Degradation</a:t>
                      </a:r>
                    </a:p>
                  </a:txBody>
                  <a:tcPr>
                    <a:solidFill>
                      <a:schemeClr val="accent1">
                        <a:lumMod val="20000"/>
                        <a:lumOff val="80000"/>
                      </a:schemeClr>
                    </a:solidFill>
                  </a:tcPr>
                </a:tc>
                <a:tc>
                  <a:txBody>
                    <a:bodyPr/>
                    <a:lstStyle/>
                    <a:p>
                      <a:pPr algn="ctr"/>
                      <a:r>
                        <a:rPr lang="en-US" b="1" dirty="0">
                          <a:solidFill>
                            <a:schemeClr val="accent6"/>
                          </a:solidFill>
                        </a:rPr>
                        <a:t>√</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 xmlns:a16="http://schemas.microsoft.com/office/drawing/2014/main" val="2476942501"/>
                  </a:ext>
                </a:extLst>
              </a:tr>
              <a:tr h="370840">
                <a:tc>
                  <a:txBody>
                    <a:bodyPr/>
                    <a:lstStyle/>
                    <a:p>
                      <a:r>
                        <a:rPr lang="en-US" dirty="0"/>
                        <a:t>Reforestation</a:t>
                      </a:r>
                    </a:p>
                  </a:txBody>
                  <a:tcPr>
                    <a:solidFill>
                      <a:schemeClr val="accent1">
                        <a:lumMod val="20000"/>
                        <a:lumOff val="80000"/>
                      </a:schemeClr>
                    </a:solidFill>
                  </a:tcPr>
                </a:tc>
                <a:tc>
                  <a:txBody>
                    <a:bodyPr/>
                    <a:lstStyle/>
                    <a:p>
                      <a:pPr algn="ctr"/>
                      <a:r>
                        <a:rPr lang="en-US" b="1" dirty="0">
                          <a:solidFill>
                            <a:schemeClr val="accent6"/>
                          </a:solidFill>
                        </a:rPr>
                        <a:t>√</a:t>
                      </a:r>
                      <a:endParaRPr lang="en-US" dirty="0"/>
                    </a:p>
                  </a:txBody>
                  <a:tcPr/>
                </a:tc>
                <a:tc>
                  <a:txBody>
                    <a:bodyPr/>
                    <a:lstStyle/>
                    <a:p>
                      <a:pPr algn="ctr"/>
                      <a:r>
                        <a:rPr lang="en-US" b="1" dirty="0">
                          <a:solidFill>
                            <a:schemeClr val="accent6"/>
                          </a:solidFill>
                        </a:rPr>
                        <a:t>√</a:t>
                      </a:r>
                      <a:endParaRPr lang="en-US" dirty="0"/>
                    </a:p>
                  </a:txBody>
                  <a:tcPr/>
                </a:tc>
                <a:tc>
                  <a:txBody>
                    <a:bodyPr/>
                    <a:lstStyle/>
                    <a:p>
                      <a:pPr algn="ctr"/>
                      <a:r>
                        <a:rPr lang="en-US" b="1" dirty="0">
                          <a:solidFill>
                            <a:schemeClr val="accent6"/>
                          </a:solidFill>
                        </a:rPr>
                        <a:t>√</a:t>
                      </a:r>
                      <a:endParaRPr lang="en-US" dirty="0"/>
                    </a:p>
                  </a:txBody>
                  <a:tcPr/>
                </a:tc>
                <a:tc>
                  <a:txBody>
                    <a:bodyPr/>
                    <a:lstStyle/>
                    <a:p>
                      <a:pPr algn="ctr"/>
                      <a:r>
                        <a:rPr lang="en-US" b="1" dirty="0">
                          <a:solidFill>
                            <a:schemeClr val="accent6"/>
                          </a:solidFill>
                        </a:rPr>
                        <a:t>√</a:t>
                      </a:r>
                      <a:endParaRPr lang="en-US" dirty="0"/>
                    </a:p>
                  </a:txBody>
                  <a:tcPr/>
                </a:tc>
                <a:tc>
                  <a:txBody>
                    <a:bodyPr/>
                    <a:lstStyle/>
                    <a:p>
                      <a:pPr algn="ctr"/>
                      <a:r>
                        <a:rPr lang="en-US" b="1" dirty="0">
                          <a:solidFill>
                            <a:schemeClr val="accent6"/>
                          </a:solidFill>
                        </a:rPr>
                        <a:t>√</a:t>
                      </a:r>
                      <a:endParaRPr lang="en-US" dirty="0"/>
                    </a:p>
                  </a:txBody>
                  <a:tcPr/>
                </a:tc>
                <a:extLst>
                  <a:ext uri="{0D108BD9-81ED-4DB2-BD59-A6C34878D82A}">
                    <a16:rowId xmlns="" xmlns:a16="http://schemas.microsoft.com/office/drawing/2014/main" val="2475618434"/>
                  </a:ext>
                </a:extLst>
              </a:tr>
            </a:tbl>
          </a:graphicData>
        </a:graphic>
      </p:graphicFrame>
      <p:sp>
        <p:nvSpPr>
          <p:cNvPr id="6" name="TextBox 5"/>
          <p:cNvSpPr txBox="1"/>
          <p:nvPr/>
        </p:nvSpPr>
        <p:spPr>
          <a:xfrm>
            <a:off x="1971726" y="5261977"/>
            <a:ext cx="3774496" cy="369332"/>
          </a:xfrm>
          <a:prstGeom prst="rect">
            <a:avLst/>
          </a:prstGeom>
          <a:noFill/>
        </p:spPr>
        <p:txBody>
          <a:bodyPr wrap="square" rtlCol="0">
            <a:spAutoFit/>
          </a:bodyPr>
          <a:lstStyle/>
          <a:p>
            <a:r>
              <a:rPr lang="en-US" dirty="0"/>
              <a:t>  </a:t>
            </a:r>
            <a:r>
              <a:rPr lang="en-US" b="1" dirty="0">
                <a:solidFill>
                  <a:schemeClr val="accent2">
                    <a:lumMod val="75000"/>
                  </a:schemeClr>
                </a:solidFill>
              </a:rPr>
              <a:t>√</a:t>
            </a:r>
            <a:r>
              <a:rPr lang="en-US" dirty="0"/>
              <a:t>  Included in national FREL</a:t>
            </a:r>
          </a:p>
        </p:txBody>
      </p:sp>
      <p:sp>
        <p:nvSpPr>
          <p:cNvPr id="7" name="TextBox 6"/>
          <p:cNvSpPr txBox="1"/>
          <p:nvPr/>
        </p:nvSpPr>
        <p:spPr>
          <a:xfrm>
            <a:off x="6017256" y="5261977"/>
            <a:ext cx="3774496" cy="369332"/>
          </a:xfrm>
          <a:prstGeom prst="rect">
            <a:avLst/>
          </a:prstGeom>
          <a:noFill/>
        </p:spPr>
        <p:txBody>
          <a:bodyPr wrap="square" rtlCol="0">
            <a:spAutoFit/>
          </a:bodyPr>
          <a:lstStyle/>
          <a:p>
            <a:r>
              <a:rPr lang="en-US" dirty="0"/>
              <a:t>  </a:t>
            </a:r>
            <a:r>
              <a:rPr lang="en-US" b="1" dirty="0">
                <a:solidFill>
                  <a:schemeClr val="accent6"/>
                </a:solidFill>
              </a:rPr>
              <a:t>√</a:t>
            </a:r>
            <a:r>
              <a:rPr lang="en-US" dirty="0"/>
              <a:t>  Included in project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2800" y="5794828"/>
            <a:ext cx="609600" cy="609600"/>
          </a:xfrm>
          <a:prstGeom prst="rect">
            <a:avLst/>
          </a:prstGeom>
        </p:spPr>
      </p:pic>
    </p:spTree>
    <p:extLst>
      <p:ext uri="{BB962C8B-B14F-4D97-AF65-F5344CB8AC3E}">
        <p14:creationId xmlns:p14="http://schemas.microsoft.com/office/powerpoint/2010/main" val="90410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1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711" y="653143"/>
            <a:ext cx="11722289" cy="5573486"/>
          </a:xfrm>
        </p:spPr>
        <p:txBody>
          <a:bodyPr>
            <a:noAutofit/>
          </a:bodyPr>
          <a:lstStyle/>
          <a:p>
            <a:r>
              <a:rPr lang="en-US" sz="3200" b="1" dirty="0"/>
              <a:t>Uganda</a:t>
            </a:r>
            <a:r>
              <a:rPr lang="en-US" sz="3200" dirty="0"/>
              <a:t>’s FREL is national; however, implementation is subnational.</a:t>
            </a:r>
            <a:br>
              <a:rPr lang="en-US" sz="3200" dirty="0"/>
            </a:br>
            <a:r>
              <a:rPr lang="en-US" sz="3200" dirty="0"/>
              <a:t/>
            </a:r>
            <a:br>
              <a:rPr lang="en-US" sz="3200" dirty="0"/>
            </a:br>
            <a:r>
              <a:rPr lang="en-US" sz="3200" dirty="0"/>
              <a:t>• Can we work with a national FREL and if so, how then can we distribute the ERs to these subnational jurisdictions? </a:t>
            </a:r>
            <a:br>
              <a:rPr lang="en-US" sz="3200" dirty="0"/>
            </a:br>
            <a:r>
              <a:rPr lang="en-US" sz="3200" dirty="0"/>
              <a:t/>
            </a:r>
            <a:br>
              <a:rPr lang="en-US" sz="3200" dirty="0"/>
            </a:br>
            <a:r>
              <a:rPr lang="en-US" sz="3200" dirty="0"/>
              <a:t>• Do we need to develop a subnational jurisdictional FRL and what are the advantages and challenges of having a subnational FRL?</a:t>
            </a:r>
            <a:br>
              <a:rPr lang="en-US" sz="3200" dirty="0"/>
            </a:br>
            <a:r>
              <a:rPr lang="en-US" sz="3200" dirty="0"/>
              <a:t/>
            </a:r>
            <a:br>
              <a:rPr lang="en-US" sz="3200" dirty="0"/>
            </a:br>
            <a:r>
              <a:rPr lang="en-US" sz="3200" dirty="0"/>
              <a:t>•Do we have to go back to the UNFCCC for additional technical assessment if we make subnational RLs? </a:t>
            </a:r>
            <a:br>
              <a:rPr lang="en-US" sz="3200" dirty="0"/>
            </a:br>
            <a:endParaRPr lang="en-US" sz="3200" dirty="0"/>
          </a:p>
        </p:txBody>
      </p:sp>
    </p:spTree>
    <p:extLst>
      <p:ext uri="{BB962C8B-B14F-4D97-AF65-F5344CB8AC3E}">
        <p14:creationId xmlns:p14="http://schemas.microsoft.com/office/powerpoint/2010/main" val="3191575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192" y="506406"/>
            <a:ext cx="8197918" cy="1947870"/>
          </a:xfrm>
        </p:spPr>
        <p:style>
          <a:lnRef idx="2">
            <a:schemeClr val="dk1"/>
          </a:lnRef>
          <a:fillRef idx="1">
            <a:schemeClr val="lt1"/>
          </a:fillRef>
          <a:effectRef idx="0">
            <a:schemeClr val="dk1"/>
          </a:effectRef>
          <a:fontRef idx="minor">
            <a:schemeClr val="dk1"/>
          </a:fontRef>
        </p:style>
        <p:txBody>
          <a:bodyPr anchor="t">
            <a:noAutofit/>
          </a:bodyPr>
          <a:lstStyle/>
          <a:p>
            <a:r>
              <a:rPr lang="en-US" sz="2400" u="sng" dirty="0">
                <a:latin typeface="+mj-lt"/>
              </a:rPr>
              <a:t>How to distribute national “ERs” to subnational jurisdictions</a:t>
            </a:r>
            <a:r>
              <a:rPr lang="en-US" sz="2400" dirty="0">
                <a:latin typeface="+mj-lt"/>
              </a:rPr>
              <a:t>: </a:t>
            </a:r>
            <a:br>
              <a:rPr lang="en-US" sz="2400" dirty="0">
                <a:latin typeface="+mj-lt"/>
              </a:rPr>
            </a:br>
            <a:r>
              <a:rPr lang="en-US" sz="2400" dirty="0">
                <a:latin typeface="+mj-lt"/>
              </a:rPr>
              <a:t/>
            </a:r>
            <a:br>
              <a:rPr lang="en-US" sz="2400" dirty="0">
                <a:latin typeface="+mj-lt"/>
              </a:rPr>
            </a:br>
            <a:r>
              <a:rPr lang="en-US" sz="2400" dirty="0">
                <a:latin typeface="+mj-lt"/>
              </a:rPr>
              <a:t>Challenge:  Not all subnational jurisdictions are the same!</a:t>
            </a:r>
            <a:br>
              <a:rPr lang="en-US" sz="2400" dirty="0">
                <a:latin typeface="+mj-lt"/>
              </a:rPr>
            </a:br>
            <a:r>
              <a:rPr lang="en-US" sz="2400" dirty="0">
                <a:latin typeface="+mj-lt"/>
              </a:rPr>
              <a:t/>
            </a:r>
            <a:br>
              <a:rPr lang="en-US" sz="2400" dirty="0">
                <a:latin typeface="+mj-lt"/>
              </a:rPr>
            </a:br>
            <a:r>
              <a:rPr lang="en-US" sz="2400" dirty="0">
                <a:latin typeface="+mj-lt"/>
              </a:rPr>
              <a:t>Example:  Brazil</a:t>
            </a:r>
          </a:p>
        </p:txBody>
      </p:sp>
      <p:pic>
        <p:nvPicPr>
          <p:cNvPr id="4" name="Picture 3"/>
          <p:cNvPicPr>
            <a:picLocks noChangeAspect="1"/>
          </p:cNvPicPr>
          <p:nvPr/>
        </p:nvPicPr>
        <p:blipFill>
          <a:blip r:embed="rId5"/>
          <a:stretch>
            <a:fillRect/>
          </a:stretch>
        </p:blipFill>
        <p:spPr>
          <a:xfrm>
            <a:off x="5752945" y="2091384"/>
            <a:ext cx="5852093" cy="4264025"/>
          </a:xfrm>
          <a:prstGeom prst="rect">
            <a:avLst/>
          </a:prstGeom>
        </p:spPr>
      </p:pic>
      <p:sp>
        <p:nvSpPr>
          <p:cNvPr id="5" name="TextBox 4"/>
          <p:cNvSpPr txBox="1"/>
          <p:nvPr/>
        </p:nvSpPr>
        <p:spPr>
          <a:xfrm>
            <a:off x="758192" y="3069235"/>
            <a:ext cx="4663507" cy="2308324"/>
          </a:xfrm>
          <a:prstGeom prst="rect">
            <a:avLst/>
          </a:prstGeom>
          <a:noFill/>
        </p:spPr>
        <p:txBody>
          <a:bodyPr wrap="square" rtlCol="0">
            <a:spAutoFit/>
          </a:bodyPr>
          <a:lstStyle/>
          <a:p>
            <a:r>
              <a:rPr lang="en-US" dirty="0">
                <a:solidFill>
                  <a:schemeClr val="accent1"/>
                </a:solidFill>
                <a:latin typeface="+mj-lt"/>
              </a:rPr>
              <a:t>State-level “performance” is estimated by the national government and is based on:</a:t>
            </a:r>
          </a:p>
          <a:p>
            <a:r>
              <a:rPr lang="en-US" dirty="0">
                <a:solidFill>
                  <a:schemeClr val="accent1"/>
                </a:solidFill>
                <a:latin typeface="+mj-lt"/>
              </a:rPr>
              <a:t>1) Conservation (% of forest area)</a:t>
            </a:r>
          </a:p>
          <a:p>
            <a:r>
              <a:rPr lang="en-US" dirty="0">
                <a:solidFill>
                  <a:schemeClr val="accent1"/>
                </a:solidFill>
                <a:latin typeface="+mj-lt"/>
              </a:rPr>
              <a:t>2) Reduced forest loss (% of Amazon ERs)</a:t>
            </a:r>
          </a:p>
          <a:p>
            <a:endParaRPr lang="en-US" dirty="0">
              <a:solidFill>
                <a:schemeClr val="accent1"/>
              </a:solidFill>
              <a:latin typeface="+mj-lt"/>
            </a:endParaRPr>
          </a:p>
          <a:p>
            <a:r>
              <a:rPr lang="en-US" dirty="0">
                <a:solidFill>
                  <a:schemeClr val="accent1"/>
                </a:solidFill>
                <a:latin typeface="+mj-lt"/>
              </a:rPr>
              <a:t>These two metrics are combined to provide each state with their allowed “results” for which they can generate finance.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529" y="5745809"/>
            <a:ext cx="609600" cy="609600"/>
          </a:xfrm>
          <a:prstGeom prst="rect">
            <a:avLst/>
          </a:prstGeom>
        </p:spPr>
      </p:pic>
    </p:spTree>
    <p:extLst>
      <p:ext uri="{BB962C8B-B14F-4D97-AF65-F5344CB8AC3E}">
        <p14:creationId xmlns:p14="http://schemas.microsoft.com/office/powerpoint/2010/main" val="59034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00" y="393672"/>
            <a:ext cx="9225052" cy="1485232"/>
          </a:xfrm>
        </p:spPr>
        <p:style>
          <a:lnRef idx="2">
            <a:schemeClr val="dk1"/>
          </a:lnRef>
          <a:fillRef idx="1">
            <a:schemeClr val="lt1"/>
          </a:fillRef>
          <a:effectRef idx="0">
            <a:schemeClr val="dk1"/>
          </a:effectRef>
          <a:fontRef idx="minor">
            <a:schemeClr val="dk1"/>
          </a:fontRef>
        </p:style>
        <p:txBody>
          <a:bodyPr anchor="t">
            <a:noAutofit/>
          </a:bodyPr>
          <a:lstStyle/>
          <a:p>
            <a:r>
              <a:rPr lang="en-US" sz="2400" u="sng" dirty="0">
                <a:latin typeface="+mj-lt"/>
              </a:rPr>
              <a:t>Developing subnational FRELs</a:t>
            </a:r>
            <a:r>
              <a:rPr lang="en-US" sz="2400" dirty="0">
                <a:latin typeface="+mj-lt"/>
              </a:rPr>
              <a:t>: </a:t>
            </a:r>
            <a:br>
              <a:rPr lang="en-US" sz="2400" dirty="0">
                <a:latin typeface="+mj-lt"/>
              </a:rPr>
            </a:br>
            <a:r>
              <a:rPr lang="en-US" sz="2400" dirty="0">
                <a:latin typeface="+mj-lt"/>
              </a:rPr>
              <a:t/>
            </a:r>
            <a:br>
              <a:rPr lang="en-US" sz="2400" dirty="0">
                <a:latin typeface="+mj-lt"/>
              </a:rPr>
            </a:br>
            <a:r>
              <a:rPr lang="en-US" sz="2400" dirty="0">
                <a:latin typeface="+mj-lt"/>
              </a:rPr>
              <a:t>Should we develop them?  And if so… do we need to go back to the UNFCCC for additional technical assessment for the subnational FRELs?</a:t>
            </a:r>
          </a:p>
        </p:txBody>
      </p:sp>
      <p:pic>
        <p:nvPicPr>
          <p:cNvPr id="6" name="Picture 5"/>
          <p:cNvPicPr>
            <a:picLocks noChangeAspect="1"/>
          </p:cNvPicPr>
          <p:nvPr/>
        </p:nvPicPr>
        <p:blipFill>
          <a:blip r:embed="rId5"/>
          <a:stretch>
            <a:fillRect/>
          </a:stretch>
        </p:blipFill>
        <p:spPr>
          <a:xfrm>
            <a:off x="4903653" y="2054268"/>
            <a:ext cx="6456189" cy="4540685"/>
          </a:xfrm>
          <a:prstGeom prst="rect">
            <a:avLst/>
          </a:prstGeom>
        </p:spPr>
      </p:pic>
      <p:sp>
        <p:nvSpPr>
          <p:cNvPr id="7" name="TextBox 6"/>
          <p:cNvSpPr txBox="1"/>
          <p:nvPr/>
        </p:nvSpPr>
        <p:spPr>
          <a:xfrm>
            <a:off x="845875" y="2705980"/>
            <a:ext cx="3312767" cy="2308324"/>
          </a:xfrm>
          <a:prstGeom prst="rect">
            <a:avLst/>
          </a:prstGeom>
          <a:noFill/>
        </p:spPr>
        <p:txBody>
          <a:bodyPr wrap="square" rtlCol="0">
            <a:spAutoFit/>
          </a:bodyPr>
          <a:lstStyle/>
          <a:p>
            <a:r>
              <a:rPr lang="en-US" dirty="0">
                <a:solidFill>
                  <a:schemeClr val="accent1"/>
                </a:solidFill>
                <a:latin typeface="+mj-lt"/>
              </a:rPr>
              <a:t>Smart “stratification”?</a:t>
            </a:r>
          </a:p>
          <a:p>
            <a:endParaRPr lang="en-US" dirty="0">
              <a:solidFill>
                <a:schemeClr val="accent1"/>
              </a:solidFill>
              <a:latin typeface="+mj-lt"/>
            </a:endParaRPr>
          </a:p>
          <a:p>
            <a:r>
              <a:rPr lang="en-US" dirty="0">
                <a:solidFill>
                  <a:schemeClr val="accent1"/>
                </a:solidFill>
                <a:latin typeface="+mj-lt"/>
              </a:rPr>
              <a:t>When developing national data, a country may consider breaking down that data into subnational units, particularly if they wish to concentrate efforts in a particular subnational area.  </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5633" y="5841380"/>
            <a:ext cx="609600" cy="609600"/>
          </a:xfrm>
          <a:prstGeom prst="rect">
            <a:avLst/>
          </a:prstGeom>
        </p:spPr>
      </p:pic>
    </p:spTree>
    <p:extLst>
      <p:ext uri="{BB962C8B-B14F-4D97-AF65-F5344CB8AC3E}">
        <p14:creationId xmlns:p14="http://schemas.microsoft.com/office/powerpoint/2010/main" val="278314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71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697219" y="1203106"/>
            <a:ext cx="1088018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00000"/>
              </a:lnSpc>
              <a:spcAft>
                <a:spcPct val="0"/>
              </a:spcAft>
            </a:pPr>
            <a:r>
              <a:rPr kumimoji="0" lang="en-US" altLang="en-US" sz="32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Zambia</a:t>
            </a:r>
            <a:r>
              <a:rPr kumimoji="0" lang="en-US" altLang="en-US" sz="3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 has seen very successful implementation at project level (e.g. COMACO) with innovative and effective techniques to achieve REDD+ implementation (like premium prices).</a:t>
            </a:r>
            <a:r>
              <a:rPr kumimoji="0" lang="en-US" altLang="en-US" sz="3200" b="0" i="0" u="none" strike="noStrike" cap="none" normalizeH="0" dirty="0">
                <a:ln>
                  <a:noFill/>
                </a:ln>
                <a:solidFill>
                  <a:schemeClr val="tx1"/>
                </a:solidFill>
                <a:effectLst/>
                <a:ea typeface="Calibri" panose="020F0502020204030204" pitchFamily="34" charset="0"/>
                <a:cs typeface="Times New Roman" panose="02020603050405020304" pitchFamily="18" charset="0"/>
              </a:rPr>
              <a:t> The project managed to create community markets for soil conservation creating carbon credits at the household level contributing to poverty alleviation. </a:t>
            </a:r>
            <a:br>
              <a:rPr kumimoji="0" lang="en-US" altLang="en-US" sz="3200" b="0" i="0" u="none" strike="noStrike" cap="none" normalizeH="0" dirty="0">
                <a:ln>
                  <a:noFill/>
                </a:ln>
                <a:solidFill>
                  <a:schemeClr val="tx1"/>
                </a:solidFill>
                <a:effectLst/>
                <a:ea typeface="Calibri" panose="020F0502020204030204" pitchFamily="34" charset="0"/>
                <a:cs typeface="Times New Roman" panose="02020603050405020304" pitchFamily="18" charset="0"/>
              </a:rPr>
            </a:br>
            <a:r>
              <a:rPr kumimoji="0" lang="en-US" altLang="en-US" sz="3200" b="0" i="0" u="none" strike="noStrike" cap="none" normalizeH="0" dirty="0">
                <a:ln>
                  <a:noFill/>
                </a:ln>
                <a:solidFill>
                  <a:schemeClr val="tx1"/>
                </a:solidFill>
                <a:effectLst/>
                <a:ea typeface="Calibri" panose="020F0502020204030204" pitchFamily="34" charset="0"/>
                <a:cs typeface="Times New Roman" panose="02020603050405020304" pitchFamily="18" charset="0"/>
              </a:rPr>
              <a:t/>
            </a:r>
            <a:br>
              <a:rPr kumimoji="0" lang="en-US" altLang="en-US" sz="3200" b="0" i="0" u="none" strike="noStrike" cap="none" normalizeH="0" dirty="0">
                <a:ln>
                  <a:noFill/>
                </a:ln>
                <a:solidFill>
                  <a:schemeClr val="tx1"/>
                </a:solidFill>
                <a:effectLst/>
                <a:ea typeface="Calibri" panose="020F0502020204030204" pitchFamily="34" charset="0"/>
                <a:cs typeface="Times New Roman" panose="02020603050405020304" pitchFamily="18" charset="0"/>
              </a:rPr>
            </a:br>
            <a:r>
              <a:rPr kumimoji="0" lang="en-US" altLang="en-US" sz="3200" b="0" i="0" u="none" strike="noStrike" cap="none" normalizeH="0" dirty="0">
                <a:ln>
                  <a:noFill/>
                </a:ln>
                <a:solidFill>
                  <a:schemeClr val="tx1"/>
                </a:solidFill>
                <a:effectLst/>
                <a:ea typeface="Calibri" panose="020F0502020204030204" pitchFamily="34" charset="0"/>
                <a:cs typeface="Times New Roman" panose="02020603050405020304" pitchFamily="18" charset="0"/>
              </a:rPr>
              <a:t>Ho</a:t>
            </a:r>
            <a:r>
              <a:rPr kumimoji="0" lang="en-US" altLang="en-US" sz="3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w can the government stimulate such successes and duplicate these in other regions in the country?</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99048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39721" y="540806"/>
            <a:ext cx="6702106" cy="963611"/>
          </a:xfrm>
        </p:spPr>
        <p:style>
          <a:lnRef idx="2">
            <a:schemeClr val="dk1"/>
          </a:lnRef>
          <a:fillRef idx="1">
            <a:schemeClr val="lt1"/>
          </a:fillRef>
          <a:effectRef idx="0">
            <a:schemeClr val="dk1"/>
          </a:effectRef>
          <a:fontRef idx="minor">
            <a:schemeClr val="dk1"/>
          </a:fontRef>
        </p:style>
        <p:txBody>
          <a:bodyPr anchor="ctr">
            <a:noAutofit/>
          </a:bodyPr>
          <a:lstStyle/>
          <a:p>
            <a:pPr>
              <a:lnSpc>
                <a:spcPct val="110000"/>
              </a:lnSpc>
              <a:spcAft>
                <a:spcPts val="1200"/>
              </a:spcAft>
            </a:pPr>
            <a:r>
              <a:rPr lang="en-US" sz="2400" dirty="0">
                <a:latin typeface="+mj-lt"/>
              </a:rPr>
              <a:t>Carbon crediting for </a:t>
            </a:r>
            <a:r>
              <a:rPr lang="en-US" sz="2400" b="1" dirty="0">
                <a:latin typeface="+mj-lt"/>
              </a:rPr>
              <a:t>avoided deforestation </a:t>
            </a:r>
            <a:r>
              <a:rPr lang="en-US" sz="2400" dirty="0">
                <a:latin typeface="+mj-lt"/>
              </a:rPr>
              <a:t>compared to </a:t>
            </a:r>
            <a:r>
              <a:rPr lang="en-US" sz="2400" b="1" dirty="0">
                <a:latin typeface="+mj-lt"/>
              </a:rPr>
              <a:t>agricultural land management </a:t>
            </a:r>
            <a:r>
              <a:rPr lang="en-US" sz="2400" dirty="0">
                <a:latin typeface="+mj-lt"/>
              </a:rPr>
              <a:t>is very different</a:t>
            </a:r>
          </a:p>
        </p:txBody>
      </p:sp>
      <p:pic>
        <p:nvPicPr>
          <p:cNvPr id="5" name="Picture 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3604" y="1994789"/>
            <a:ext cx="7411344" cy="4699008"/>
          </a:xfrm>
          <a:prstGeom prst="rect">
            <a:avLst/>
          </a:prstGeom>
          <a:noFill/>
          <a:ln>
            <a:noFill/>
          </a:ln>
        </p:spPr>
      </p:pic>
      <p:sp>
        <p:nvSpPr>
          <p:cNvPr id="6" name="Rectangle 5"/>
          <p:cNvSpPr/>
          <p:nvPr/>
        </p:nvSpPr>
        <p:spPr>
          <a:xfrm rot="1955199">
            <a:off x="4036331" y="2745229"/>
            <a:ext cx="1393858" cy="1537025"/>
          </a:xfrm>
          <a:prstGeom prst="rect">
            <a:avLst/>
          </a:prstGeom>
          <a:noFill/>
          <a:ln w="57150">
            <a:solidFill>
              <a:schemeClr val="accent2">
                <a:lumMod val="75000"/>
              </a:schemeClr>
            </a:solid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dirty="0">
              <a:solidFill>
                <a:srgbClr val="3C3D3E"/>
              </a:solidFill>
              <a:latin typeface="Corbel"/>
            </a:endParaRPr>
          </a:p>
        </p:txBody>
      </p:sp>
      <p:cxnSp>
        <p:nvCxnSpPr>
          <p:cNvPr id="7" name="Straight Connector 6"/>
          <p:cNvCxnSpPr>
            <a:cxnSpLocks/>
            <a:stCxn id="6" idx="0"/>
          </p:cNvCxnSpPr>
          <p:nvPr/>
        </p:nvCxnSpPr>
        <p:spPr>
          <a:xfrm flipV="1">
            <a:off x="5147161" y="2498532"/>
            <a:ext cx="702515" cy="36767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47161" y="2058159"/>
            <a:ext cx="1653557" cy="369332"/>
          </a:xfrm>
          <a:prstGeom prst="rect">
            <a:avLst/>
          </a:prstGeom>
          <a:noFill/>
        </p:spPr>
        <p:txBody>
          <a:bodyPr wrap="square" rtlCol="0">
            <a:spAutoFit/>
          </a:bodyPr>
          <a:lstStyle/>
          <a:p>
            <a:r>
              <a:rPr lang="en-US" b="1" dirty="0">
                <a:solidFill>
                  <a:prstClr val="black"/>
                </a:solidFill>
                <a:latin typeface="Corbel"/>
              </a:rPr>
              <a:t>REDD+ project</a:t>
            </a:r>
          </a:p>
        </p:txBody>
      </p:sp>
      <p:sp>
        <p:nvSpPr>
          <p:cNvPr id="9" name="TextBox 8"/>
          <p:cNvSpPr txBox="1"/>
          <p:nvPr/>
        </p:nvSpPr>
        <p:spPr>
          <a:xfrm>
            <a:off x="3222267" y="6164563"/>
            <a:ext cx="1924894" cy="369332"/>
          </a:xfrm>
          <a:prstGeom prst="rect">
            <a:avLst/>
          </a:prstGeom>
          <a:solidFill>
            <a:schemeClr val="bg1"/>
          </a:solidFill>
        </p:spPr>
        <p:txBody>
          <a:bodyPr wrap="square" rtlCol="0">
            <a:spAutoFit/>
          </a:bodyPr>
          <a:lstStyle/>
          <a:p>
            <a:r>
              <a:rPr lang="en-US" b="1" dirty="0">
                <a:solidFill>
                  <a:prstClr val="black"/>
                </a:solidFill>
                <a:latin typeface="Corbel"/>
              </a:rPr>
              <a:t>(REDD+ project)</a:t>
            </a:r>
          </a:p>
        </p:txBody>
      </p:sp>
      <p:sp>
        <p:nvSpPr>
          <p:cNvPr id="14" name="TextBox 13"/>
          <p:cNvSpPr txBox="1"/>
          <p:nvPr/>
        </p:nvSpPr>
        <p:spPr>
          <a:xfrm>
            <a:off x="9051328" y="1504417"/>
            <a:ext cx="2328111" cy="147732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r"/>
            <a:r>
              <a:rPr lang="en-US" b="1" dirty="0">
                <a:solidFill>
                  <a:schemeClr val="accent4">
                    <a:lumMod val="75000"/>
                  </a:schemeClr>
                </a:solidFill>
              </a:rPr>
              <a:t>Agriculture projects </a:t>
            </a:r>
            <a:r>
              <a:rPr lang="en-US" dirty="0">
                <a:solidFill>
                  <a:schemeClr val="accent4">
                    <a:lumMod val="75000"/>
                  </a:schemeClr>
                </a:solidFill>
              </a:rPr>
              <a:t>(e.g. increasing soil carbon) are easier to align with national accounting</a:t>
            </a:r>
          </a:p>
        </p:txBody>
      </p:sp>
      <p:sp>
        <p:nvSpPr>
          <p:cNvPr id="15" name="TextBox 14"/>
          <p:cNvSpPr txBox="1"/>
          <p:nvPr/>
        </p:nvSpPr>
        <p:spPr>
          <a:xfrm>
            <a:off x="657234" y="2243081"/>
            <a:ext cx="2544949" cy="230832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a:solidFill>
                  <a:srgbClr val="C00000"/>
                </a:solidFill>
              </a:rPr>
              <a:t>There are more challenges to “nesting” </a:t>
            </a:r>
            <a:r>
              <a:rPr lang="en-US" b="1" dirty="0">
                <a:solidFill>
                  <a:srgbClr val="C00000"/>
                </a:solidFill>
              </a:rPr>
              <a:t>avoided deforestation (RED) projects</a:t>
            </a:r>
            <a:r>
              <a:rPr lang="en-US" dirty="0">
                <a:solidFill>
                  <a:srgbClr val="C00000"/>
                </a:solidFill>
              </a:rPr>
              <a:t>… </a:t>
            </a:r>
          </a:p>
          <a:p>
            <a:endParaRPr lang="en-US" dirty="0">
              <a:solidFill>
                <a:srgbClr val="C00000"/>
              </a:solidFill>
            </a:endParaRPr>
          </a:p>
          <a:p>
            <a:r>
              <a:rPr lang="en-US" dirty="0">
                <a:solidFill>
                  <a:srgbClr val="C00000"/>
                </a:solidFill>
              </a:rPr>
              <a:t>…but these also offer higher volumes of carbon credits.</a:t>
            </a:r>
          </a:p>
        </p:txBody>
      </p:sp>
      <p:sp>
        <p:nvSpPr>
          <p:cNvPr id="11" name="TextBox 10"/>
          <p:cNvSpPr txBox="1"/>
          <p:nvPr/>
        </p:nvSpPr>
        <p:spPr>
          <a:xfrm>
            <a:off x="9548262" y="4946673"/>
            <a:ext cx="2170698" cy="147732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r"/>
            <a:r>
              <a:rPr lang="en-US" dirty="0">
                <a:solidFill>
                  <a:schemeClr val="accent5"/>
                </a:solidFill>
              </a:rPr>
              <a:t>Many countries also have existing </a:t>
            </a:r>
            <a:r>
              <a:rPr lang="en-US" b="1" dirty="0">
                <a:solidFill>
                  <a:schemeClr val="accent5"/>
                </a:solidFill>
              </a:rPr>
              <a:t>cook stove projects </a:t>
            </a:r>
            <a:r>
              <a:rPr lang="en-US" dirty="0">
                <a:solidFill>
                  <a:schemeClr val="accent5"/>
                </a:solidFill>
              </a:rPr>
              <a:t>that  may cause double counting issues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921" y="5946848"/>
            <a:ext cx="609600" cy="609600"/>
          </a:xfrm>
          <a:prstGeom prst="rect">
            <a:avLst/>
          </a:prstGeom>
        </p:spPr>
      </p:pic>
    </p:spTree>
    <p:extLst>
      <p:ext uri="{BB962C8B-B14F-4D97-AF65-F5344CB8AC3E}">
        <p14:creationId xmlns:p14="http://schemas.microsoft.com/office/powerpoint/2010/main" val="351735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4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389124" y="458905"/>
            <a:ext cx="1088018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457200" lvl="0" indent="-338138" eaLnBrk="0" fontAlgn="base" hangingPunct="0">
              <a:lnSpc>
                <a:spcPct val="100000"/>
              </a:lnSpc>
              <a:spcAft>
                <a:spcPct val="0"/>
              </a:spcAft>
            </a:pPr>
            <a:r>
              <a:rPr kumimoji="0" lang="en-US" altLang="en-US"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Challenge facing forest countries:</a:t>
            </a:r>
            <a:br>
              <a:rPr kumimoji="0" lang="en-US" altLang="en-US"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br>
            <a:r>
              <a:rPr kumimoji="0" lang="en-US" altLang="en-US"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1)  Warsaw Framework:  REDD+ at national (or subnational) scale</a:t>
            </a:r>
            <a:br>
              <a:rPr kumimoji="0" lang="en-US" altLang="en-US"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br>
            <a:r>
              <a:rPr kumimoji="0" lang="en-US" altLang="en-US" sz="24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2)  Achieving NDCs under the Paris Agreement</a:t>
            </a:r>
            <a:endParaRPr kumimoji="0" lang="en-US" altLang="en-US" sz="2400" b="0" i="0" u="none" strike="noStrike" cap="none" normalizeH="0" baseline="0" dirty="0">
              <a:ln>
                <a:noFill/>
              </a:ln>
              <a:solidFill>
                <a:schemeClr val="tx1"/>
              </a:solidFill>
              <a:effectLst/>
            </a:endParaRPr>
          </a:p>
        </p:txBody>
      </p:sp>
      <p:sp>
        <p:nvSpPr>
          <p:cNvPr id="33" name="Rounded Rectangle 34"/>
          <p:cNvSpPr/>
          <p:nvPr/>
        </p:nvSpPr>
        <p:spPr>
          <a:xfrm>
            <a:off x="659041" y="3714834"/>
            <a:ext cx="7006686" cy="2690425"/>
          </a:xfrm>
          <a:prstGeom prst="roundRect">
            <a:avLst/>
          </a:prstGeom>
          <a:solidFill>
            <a:srgbClr val="9BBB59">
              <a:lumMod val="20000"/>
              <a:lumOff val="80000"/>
            </a:srgbClr>
          </a:solidFill>
          <a:ln w="25400" cap="flat" cmpd="sng" algn="ctr">
            <a:solidFill>
              <a:srgbClr val="9BBB59">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Rounded Rectangle 4"/>
          <p:cNvSpPr/>
          <p:nvPr/>
        </p:nvSpPr>
        <p:spPr>
          <a:xfrm>
            <a:off x="3988405" y="4328524"/>
            <a:ext cx="3288376" cy="1862586"/>
          </a:xfrm>
          <a:prstGeom prst="roundRect">
            <a:avLst/>
          </a:prstGeom>
          <a:solidFill>
            <a:srgbClr val="9BBB59">
              <a:lumMod val="60000"/>
              <a:lumOff val="40000"/>
            </a:srgbClr>
          </a:solidFill>
          <a:ln w="25400" cap="flat" cmpd="sng" algn="ctr">
            <a:solidFill>
              <a:srgbClr val="9BBB59">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5" name="Oval 34"/>
          <p:cNvSpPr/>
          <p:nvPr/>
        </p:nvSpPr>
        <p:spPr>
          <a:xfrm>
            <a:off x="4323679" y="5139164"/>
            <a:ext cx="1007666" cy="806833"/>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6" name="Oval 35"/>
          <p:cNvSpPr/>
          <p:nvPr/>
        </p:nvSpPr>
        <p:spPr>
          <a:xfrm>
            <a:off x="5592343" y="5110757"/>
            <a:ext cx="883648" cy="863648"/>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8" name="Straight Arrow Connector 37"/>
          <p:cNvCxnSpPr>
            <a:endCxn id="35" idx="0"/>
          </p:cNvCxnSpPr>
          <p:nvPr/>
        </p:nvCxnSpPr>
        <p:spPr>
          <a:xfrm>
            <a:off x="4811768" y="3094259"/>
            <a:ext cx="15744" cy="2044904"/>
          </a:xfrm>
          <a:prstGeom prst="straightConnector1">
            <a:avLst/>
          </a:prstGeom>
          <a:noFill/>
          <a:ln w="31750" cap="flat" cmpd="sng" algn="ctr">
            <a:solidFill>
              <a:sysClr val="windowText" lastClr="000000"/>
            </a:solidFill>
            <a:prstDash val="solid"/>
            <a:tailEnd type="arrow"/>
          </a:ln>
          <a:effectLst/>
        </p:spPr>
      </p:cxnSp>
      <p:cxnSp>
        <p:nvCxnSpPr>
          <p:cNvPr id="39" name="Straight Arrow Connector 38"/>
          <p:cNvCxnSpPr>
            <a:cxnSpLocks/>
          </p:cNvCxnSpPr>
          <p:nvPr/>
        </p:nvCxnSpPr>
        <p:spPr>
          <a:xfrm>
            <a:off x="5802219" y="3136187"/>
            <a:ext cx="26999" cy="2037552"/>
          </a:xfrm>
          <a:prstGeom prst="straightConnector1">
            <a:avLst/>
          </a:prstGeom>
          <a:noFill/>
          <a:ln w="31750" cap="flat" cmpd="sng" algn="ctr">
            <a:solidFill>
              <a:sysClr val="windowText" lastClr="000000"/>
            </a:solidFill>
            <a:prstDash val="solid"/>
            <a:tailEnd type="arrow"/>
          </a:ln>
          <a:effectLst/>
        </p:spPr>
      </p:cxnSp>
      <p:sp>
        <p:nvSpPr>
          <p:cNvPr id="40" name="TextBox 39"/>
          <p:cNvSpPr txBox="1"/>
          <p:nvPr/>
        </p:nvSpPr>
        <p:spPr>
          <a:xfrm>
            <a:off x="4381446" y="5376577"/>
            <a:ext cx="1007666"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CFP project</a:t>
            </a:r>
          </a:p>
        </p:txBody>
      </p:sp>
      <p:sp>
        <p:nvSpPr>
          <p:cNvPr id="41" name="TextBox 40"/>
          <p:cNvSpPr txBox="1"/>
          <p:nvPr/>
        </p:nvSpPr>
        <p:spPr>
          <a:xfrm>
            <a:off x="5699566" y="5317909"/>
            <a:ext cx="84880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COMACO project</a:t>
            </a:r>
          </a:p>
        </p:txBody>
      </p:sp>
      <p:sp>
        <p:nvSpPr>
          <p:cNvPr id="42" name="TextBox 41"/>
          <p:cNvSpPr txBox="1"/>
          <p:nvPr/>
        </p:nvSpPr>
        <p:spPr>
          <a:xfrm>
            <a:off x="5679524" y="4395520"/>
            <a:ext cx="1528002" cy="46166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Eastern Province (ISFL program)</a:t>
            </a:r>
          </a:p>
        </p:txBody>
      </p:sp>
      <p:sp>
        <p:nvSpPr>
          <p:cNvPr id="43" name="TextBox 42"/>
          <p:cNvSpPr txBox="1"/>
          <p:nvPr/>
        </p:nvSpPr>
        <p:spPr>
          <a:xfrm>
            <a:off x="900662" y="3846735"/>
            <a:ext cx="147177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rPr>
              <a:t>Zambia</a:t>
            </a:r>
          </a:p>
        </p:txBody>
      </p:sp>
      <p:sp>
        <p:nvSpPr>
          <p:cNvPr id="44" name="Rounded Rectangle 16"/>
          <p:cNvSpPr/>
          <p:nvPr/>
        </p:nvSpPr>
        <p:spPr>
          <a:xfrm>
            <a:off x="2115100" y="4676149"/>
            <a:ext cx="1744076" cy="1036073"/>
          </a:xfrm>
          <a:prstGeom prst="roundRect">
            <a:avLst/>
          </a:prstGeom>
          <a:solidFill>
            <a:srgbClr val="9BBB59">
              <a:lumMod val="60000"/>
              <a:lumOff val="40000"/>
            </a:srgbClr>
          </a:solidFill>
          <a:ln w="25400" cap="flat" cmpd="sng" algn="ctr">
            <a:solidFill>
              <a:srgbClr val="9BBB59">
                <a:lumMod val="60000"/>
                <a:lumOff val="4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TextBox 44"/>
          <p:cNvSpPr txBox="1"/>
          <p:nvPr/>
        </p:nvSpPr>
        <p:spPr>
          <a:xfrm>
            <a:off x="2173776" y="4744482"/>
            <a:ext cx="97285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Lusaka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Province</a:t>
            </a:r>
          </a:p>
        </p:txBody>
      </p:sp>
      <p:sp>
        <p:nvSpPr>
          <p:cNvPr id="46" name="Oval 45"/>
          <p:cNvSpPr/>
          <p:nvPr/>
        </p:nvSpPr>
        <p:spPr>
          <a:xfrm>
            <a:off x="2985083" y="5080916"/>
            <a:ext cx="634263" cy="485474"/>
          </a:xfrm>
          <a:prstGeom prst="ellipse">
            <a:avLst/>
          </a:prstGeom>
          <a:solidFill>
            <a:srgbClr val="9BBB59">
              <a:lumMod val="75000"/>
            </a:srgbClr>
          </a:solidFill>
          <a:ln w="25400" cap="flat" cmpd="sng" algn="ctr">
            <a:solidFill>
              <a:srgbClr val="9BBB59">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TextBox 46"/>
          <p:cNvSpPr txBox="1"/>
          <p:nvPr/>
        </p:nvSpPr>
        <p:spPr>
          <a:xfrm>
            <a:off x="2940104" y="5080916"/>
            <a:ext cx="717773"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LZP project</a:t>
            </a:r>
          </a:p>
        </p:txBody>
      </p:sp>
      <p:cxnSp>
        <p:nvCxnSpPr>
          <p:cNvPr id="48" name="Straight Arrow Connector 47"/>
          <p:cNvCxnSpPr/>
          <p:nvPr/>
        </p:nvCxnSpPr>
        <p:spPr>
          <a:xfrm>
            <a:off x="3298520" y="3062808"/>
            <a:ext cx="11454" cy="2002968"/>
          </a:xfrm>
          <a:prstGeom prst="straightConnector1">
            <a:avLst/>
          </a:prstGeom>
          <a:noFill/>
          <a:ln w="31750" cap="flat" cmpd="sng" algn="ctr">
            <a:solidFill>
              <a:sysClr val="windowText" lastClr="000000"/>
            </a:solidFill>
            <a:prstDash val="solid"/>
            <a:tailEnd type="arrow"/>
          </a:ln>
          <a:effectLst/>
        </p:spPr>
      </p:cxnSp>
      <p:cxnSp>
        <p:nvCxnSpPr>
          <p:cNvPr id="49" name="Straight Arrow Connector 48"/>
          <p:cNvCxnSpPr>
            <a:cxnSpLocks/>
          </p:cNvCxnSpPr>
          <p:nvPr/>
        </p:nvCxnSpPr>
        <p:spPr>
          <a:xfrm flipH="1">
            <a:off x="6832678" y="2902169"/>
            <a:ext cx="14436" cy="1407763"/>
          </a:xfrm>
          <a:prstGeom prst="straightConnector1">
            <a:avLst/>
          </a:prstGeom>
          <a:noFill/>
          <a:ln w="31750" cap="flat" cmpd="sng" algn="ctr">
            <a:solidFill>
              <a:sysClr val="windowText" lastClr="000000"/>
            </a:solidFill>
            <a:prstDash val="sysDot"/>
            <a:tailEnd type="arrow"/>
          </a:ln>
          <a:effectLst/>
        </p:spPr>
      </p:cxnSp>
      <p:sp>
        <p:nvSpPr>
          <p:cNvPr id="50" name="Oval 49"/>
          <p:cNvSpPr/>
          <p:nvPr/>
        </p:nvSpPr>
        <p:spPr>
          <a:xfrm>
            <a:off x="4162384" y="4440716"/>
            <a:ext cx="167269" cy="163358"/>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Oval 50"/>
          <p:cNvSpPr/>
          <p:nvPr/>
        </p:nvSpPr>
        <p:spPr>
          <a:xfrm>
            <a:off x="4390984" y="4505958"/>
            <a:ext cx="167269" cy="163358"/>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52" name="Straight Arrow Connector 51"/>
          <p:cNvCxnSpPr/>
          <p:nvPr/>
        </p:nvCxnSpPr>
        <p:spPr>
          <a:xfrm>
            <a:off x="4329652" y="3069617"/>
            <a:ext cx="0" cy="1290435"/>
          </a:xfrm>
          <a:prstGeom prst="straightConnector1">
            <a:avLst/>
          </a:prstGeom>
          <a:noFill/>
          <a:ln w="31750" cap="flat" cmpd="sng" algn="ctr">
            <a:solidFill>
              <a:sysClr val="windowText" lastClr="000000"/>
            </a:solidFill>
            <a:prstDash val="solid"/>
            <a:tailEnd type="arrow"/>
          </a:ln>
          <a:effectLst/>
        </p:spPr>
      </p:cxnSp>
      <p:sp>
        <p:nvSpPr>
          <p:cNvPr id="53" name="TextBox 52"/>
          <p:cNvSpPr txBox="1"/>
          <p:nvPr/>
        </p:nvSpPr>
        <p:spPr>
          <a:xfrm>
            <a:off x="3491452" y="3674252"/>
            <a:ext cx="110503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cook stove projects</a:t>
            </a:r>
          </a:p>
        </p:txBody>
      </p:sp>
      <p:sp>
        <p:nvSpPr>
          <p:cNvPr id="54" name="Oval 53"/>
          <p:cNvSpPr/>
          <p:nvPr/>
        </p:nvSpPr>
        <p:spPr>
          <a:xfrm>
            <a:off x="3550784" y="4246845"/>
            <a:ext cx="167269" cy="163358"/>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Oval 54"/>
          <p:cNvSpPr/>
          <p:nvPr/>
        </p:nvSpPr>
        <p:spPr>
          <a:xfrm>
            <a:off x="3538521" y="4786204"/>
            <a:ext cx="167269" cy="163358"/>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 name="Oval 55"/>
          <p:cNvSpPr/>
          <p:nvPr/>
        </p:nvSpPr>
        <p:spPr>
          <a:xfrm>
            <a:off x="5206943" y="4504447"/>
            <a:ext cx="167269" cy="163358"/>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Oval 56"/>
          <p:cNvSpPr/>
          <p:nvPr/>
        </p:nvSpPr>
        <p:spPr>
          <a:xfrm>
            <a:off x="1628903" y="5991055"/>
            <a:ext cx="167269" cy="163358"/>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Oval 57"/>
          <p:cNvSpPr/>
          <p:nvPr/>
        </p:nvSpPr>
        <p:spPr>
          <a:xfrm>
            <a:off x="2072767" y="4309932"/>
            <a:ext cx="167269" cy="163358"/>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Oval 58"/>
          <p:cNvSpPr/>
          <p:nvPr/>
        </p:nvSpPr>
        <p:spPr>
          <a:xfrm>
            <a:off x="1247495" y="4840381"/>
            <a:ext cx="167269" cy="163358"/>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Oval 60"/>
          <p:cNvSpPr/>
          <p:nvPr/>
        </p:nvSpPr>
        <p:spPr>
          <a:xfrm>
            <a:off x="4259042" y="4721591"/>
            <a:ext cx="167269" cy="163358"/>
          </a:xfrm>
          <a:prstGeom prst="ellipse">
            <a:avLst/>
          </a:prstGeom>
          <a:solidFill>
            <a:srgbClr val="9BBB59"/>
          </a:solidFill>
          <a:ln w="25400" cap="flat" cmpd="sng" algn="ctr">
            <a:solidFill>
              <a:srgbClr val="9BBB59">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687799" y="2592943"/>
            <a:ext cx="2080904" cy="453075"/>
          </a:xfrm>
          <a:prstGeom prst="rect">
            <a:avLst/>
          </a:prstGeom>
          <a:solidFill>
            <a:srgbClr val="F79646">
              <a:lumMod val="20000"/>
              <a:lumOff val="80000"/>
            </a:srgbClr>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NDC accounting</a:t>
            </a:r>
          </a:p>
        </p:txBody>
      </p:sp>
      <p:cxnSp>
        <p:nvCxnSpPr>
          <p:cNvPr id="63" name="Straight Arrow Connector 62"/>
          <p:cNvCxnSpPr>
            <a:cxnSpLocks/>
          </p:cNvCxnSpPr>
          <p:nvPr/>
        </p:nvCxnSpPr>
        <p:spPr>
          <a:xfrm>
            <a:off x="1542361" y="3062808"/>
            <a:ext cx="6344" cy="611444"/>
          </a:xfrm>
          <a:prstGeom prst="straightConnector1">
            <a:avLst/>
          </a:prstGeom>
          <a:noFill/>
          <a:ln w="31750" cap="flat" cmpd="sng" algn="ctr">
            <a:solidFill>
              <a:sysClr val="windowText" lastClr="000000"/>
            </a:solidFill>
            <a:prstDash val="solid"/>
            <a:tailEnd type="arrow"/>
          </a:ln>
          <a:effectLst/>
        </p:spPr>
      </p:cxnSp>
      <p:sp>
        <p:nvSpPr>
          <p:cNvPr id="66" name="TextBox 65"/>
          <p:cNvSpPr txBox="1"/>
          <p:nvPr/>
        </p:nvSpPr>
        <p:spPr>
          <a:xfrm>
            <a:off x="8039826" y="2399115"/>
            <a:ext cx="3528088" cy="3046988"/>
          </a:xfrm>
          <a:prstGeom prst="rect">
            <a:avLst/>
          </a:prstGeom>
          <a:noFill/>
        </p:spPr>
        <p:txBody>
          <a:bodyPr wrap="square" rtlCol="0">
            <a:spAutoFit/>
          </a:bodyPr>
          <a:lstStyle/>
          <a:p>
            <a:pPr>
              <a:spcAft>
                <a:spcPts val="1200"/>
              </a:spcAft>
            </a:pPr>
            <a:r>
              <a:rPr lang="en-US" dirty="0">
                <a:latin typeface="+mj-lt"/>
              </a:rPr>
              <a:t>In order to help stimulate activities that generate emission reductions:</a:t>
            </a:r>
          </a:p>
          <a:p>
            <a:pPr marL="285750" indent="-285750">
              <a:spcAft>
                <a:spcPts val="1200"/>
              </a:spcAft>
              <a:buFont typeface="Arial" panose="020B0604020202020204" pitchFamily="34" charset="0"/>
              <a:buChar char="•"/>
            </a:pPr>
            <a:r>
              <a:rPr lang="en-US" dirty="0">
                <a:latin typeface="+mj-lt"/>
              </a:rPr>
              <a:t>Develop a nested system</a:t>
            </a:r>
          </a:p>
          <a:p>
            <a:pPr marL="285750" indent="-285750">
              <a:spcAft>
                <a:spcPts val="1200"/>
              </a:spcAft>
              <a:buFont typeface="Arial" panose="020B0604020202020204" pitchFamily="34" charset="0"/>
              <a:buChar char="•"/>
            </a:pPr>
            <a:r>
              <a:rPr lang="en-US" dirty="0">
                <a:latin typeface="+mj-lt"/>
              </a:rPr>
              <a:t>Regulate projects, including MRV and baselines to promote alignment in “accounting”</a:t>
            </a:r>
          </a:p>
          <a:p>
            <a:pPr marL="285750" indent="-285750">
              <a:spcAft>
                <a:spcPts val="1200"/>
              </a:spcAft>
              <a:buFont typeface="Arial" panose="020B0604020202020204" pitchFamily="34" charset="0"/>
              <a:buChar char="•"/>
            </a:pPr>
            <a:r>
              <a:rPr lang="en-US" dirty="0">
                <a:latin typeface="+mj-lt"/>
              </a:rPr>
              <a:t>Create a registry to track projects and emission reductions that are issued and traded</a:t>
            </a:r>
          </a:p>
        </p:txBody>
      </p:sp>
      <p:sp>
        <p:nvSpPr>
          <p:cNvPr id="60" name="Rectangle 59"/>
          <p:cNvSpPr/>
          <p:nvPr/>
        </p:nvSpPr>
        <p:spPr>
          <a:xfrm>
            <a:off x="5488469" y="2196796"/>
            <a:ext cx="2151835" cy="683278"/>
          </a:xfrm>
          <a:prstGeom prst="rect">
            <a:avLst/>
          </a:prstGeom>
          <a:solidFill>
            <a:srgbClr val="F79646">
              <a:lumMod val="20000"/>
              <a:lumOff val="80000"/>
            </a:srgbClr>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a:ea typeface="+mn-ea"/>
                <a:cs typeface="+mn-cs"/>
              </a:rPr>
              <a:t>Donor government finance</a:t>
            </a:r>
          </a:p>
        </p:txBody>
      </p:sp>
      <p:sp>
        <p:nvSpPr>
          <p:cNvPr id="37" name="Rectangle 36"/>
          <p:cNvSpPr/>
          <p:nvPr/>
        </p:nvSpPr>
        <p:spPr>
          <a:xfrm>
            <a:off x="3002840" y="3045319"/>
            <a:ext cx="3121128" cy="453075"/>
          </a:xfrm>
          <a:prstGeom prst="rect">
            <a:avLst/>
          </a:prstGeom>
          <a:solidFill>
            <a:srgbClr val="F79646">
              <a:lumMod val="20000"/>
              <a:lumOff val="80000"/>
            </a:srgbClr>
          </a:solidFill>
          <a:ln w="25400"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mj-lt"/>
                <a:ea typeface="+mn-ea"/>
                <a:cs typeface="+mn-cs"/>
              </a:rPr>
              <a:t>Access to project finance</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5091" y="5849613"/>
            <a:ext cx="609600" cy="609600"/>
          </a:xfrm>
          <a:prstGeom prst="rect">
            <a:avLst/>
          </a:prstGeom>
        </p:spPr>
      </p:pic>
    </p:spTree>
    <p:extLst>
      <p:ext uri="{BB962C8B-B14F-4D97-AF65-F5344CB8AC3E}">
        <p14:creationId xmlns:p14="http://schemas.microsoft.com/office/powerpoint/2010/main" val="220937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9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1775" y="987552"/>
            <a:ext cx="10247057" cy="5394960"/>
          </a:xfrm>
        </p:spPr>
        <p:txBody>
          <a:bodyPr>
            <a:normAutofit/>
          </a:bodyPr>
          <a:lstStyle/>
          <a:p>
            <a:r>
              <a:rPr lang="en-US" sz="4000" b="1" dirty="0"/>
              <a:t>Congo</a:t>
            </a:r>
            <a:r>
              <a:rPr lang="en-US" sz="4000" dirty="0"/>
              <a:t> is piloting REDD+ implementation at the provincial level. Successful REDD+ implementation is dependent on financial inputs. </a:t>
            </a:r>
            <a:br>
              <a:rPr lang="en-US" sz="4000" dirty="0"/>
            </a:br>
            <a:r>
              <a:rPr lang="en-US" sz="4000" dirty="0"/>
              <a:t/>
            </a:r>
            <a:br>
              <a:rPr lang="en-US" sz="4000" dirty="0"/>
            </a:br>
            <a:r>
              <a:rPr lang="en-US" sz="4000" dirty="0"/>
              <a:t>The donor is suggesting a jurisdictional approach but what if there are displacements? Is jurisdictional payment still guaranteed in this situation?</a:t>
            </a:r>
            <a:br>
              <a:rPr lang="en-US" sz="4000" dirty="0"/>
            </a:br>
            <a:endParaRPr lang="en-US" sz="4000" dirty="0"/>
          </a:p>
        </p:txBody>
      </p:sp>
    </p:spTree>
    <p:extLst>
      <p:ext uri="{BB962C8B-B14F-4D97-AF65-F5344CB8AC3E}">
        <p14:creationId xmlns:p14="http://schemas.microsoft.com/office/powerpoint/2010/main" val="311306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044" y="444366"/>
            <a:ext cx="10515600" cy="1325563"/>
          </a:xfrm>
        </p:spPr>
        <p:txBody>
          <a:bodyPr/>
          <a:lstStyle/>
          <a:p>
            <a:r>
              <a:rPr lang="en-US" dirty="0"/>
              <a:t>Project risks when nested within a jurisdiction</a:t>
            </a:r>
          </a:p>
        </p:txBody>
      </p:sp>
      <p:sp>
        <p:nvSpPr>
          <p:cNvPr id="13" name="Rounded Rectangle 4"/>
          <p:cNvSpPr/>
          <p:nvPr/>
        </p:nvSpPr>
        <p:spPr>
          <a:xfrm>
            <a:off x="5523979" y="3056350"/>
            <a:ext cx="5280534" cy="28745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7" name="Straight Arrow Connector 16"/>
          <p:cNvCxnSpPr>
            <a:cxnSpLocks/>
          </p:cNvCxnSpPr>
          <p:nvPr/>
        </p:nvCxnSpPr>
        <p:spPr>
          <a:xfrm flipH="1">
            <a:off x="6698270" y="2862771"/>
            <a:ext cx="4377" cy="1185129"/>
          </a:xfrm>
          <a:prstGeom prst="straightConnector1">
            <a:avLst/>
          </a:prstGeom>
          <a:noFill/>
          <a:ln w="31750" cap="flat" cmpd="sng" algn="ctr">
            <a:solidFill>
              <a:sysClr val="windowText" lastClr="000000"/>
            </a:solidFill>
            <a:prstDash val="solid"/>
            <a:tailEnd type="arrow"/>
          </a:ln>
          <a:effectLst/>
        </p:spPr>
      </p:cxnSp>
      <p:cxnSp>
        <p:nvCxnSpPr>
          <p:cNvPr id="18" name="Straight Arrow Connector 17"/>
          <p:cNvCxnSpPr>
            <a:cxnSpLocks/>
          </p:cNvCxnSpPr>
          <p:nvPr/>
        </p:nvCxnSpPr>
        <p:spPr>
          <a:xfrm>
            <a:off x="8107153" y="2535347"/>
            <a:ext cx="1" cy="1036251"/>
          </a:xfrm>
          <a:prstGeom prst="straightConnector1">
            <a:avLst/>
          </a:prstGeom>
          <a:noFill/>
          <a:ln w="31750" cap="flat" cmpd="sng" algn="ctr">
            <a:solidFill>
              <a:sysClr val="windowText" lastClr="000000"/>
            </a:solidFill>
            <a:prstDash val="solid"/>
            <a:tailEnd type="arrow"/>
          </a:ln>
          <a:effectLst/>
        </p:spPr>
      </p:cxnSp>
      <p:sp>
        <p:nvSpPr>
          <p:cNvPr id="19" name="TextBox 18"/>
          <p:cNvSpPr txBox="1"/>
          <p:nvPr/>
        </p:nvSpPr>
        <p:spPr>
          <a:xfrm>
            <a:off x="6856920" y="4648790"/>
            <a:ext cx="1177816" cy="369332"/>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Project #1</a:t>
            </a:r>
          </a:p>
        </p:txBody>
      </p:sp>
      <p:sp>
        <p:nvSpPr>
          <p:cNvPr id="20" name="TextBox 19"/>
          <p:cNvSpPr txBox="1"/>
          <p:nvPr/>
        </p:nvSpPr>
        <p:spPr>
          <a:xfrm>
            <a:off x="6143222" y="5393208"/>
            <a:ext cx="1261576" cy="369332"/>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 Project #1</a:t>
            </a:r>
          </a:p>
        </p:txBody>
      </p:sp>
      <p:sp>
        <p:nvSpPr>
          <p:cNvPr id="23" name="TextBox 22"/>
          <p:cNvSpPr txBox="1"/>
          <p:nvPr/>
        </p:nvSpPr>
        <p:spPr>
          <a:xfrm>
            <a:off x="5911463" y="2490562"/>
            <a:ext cx="2693096"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dirty="0"/>
              <a:t>Positive performance</a:t>
            </a:r>
          </a:p>
        </p:txBody>
      </p:sp>
      <p:sp>
        <p:nvSpPr>
          <p:cNvPr id="24" name="TextBox 23"/>
          <p:cNvSpPr txBox="1"/>
          <p:nvPr/>
        </p:nvSpPr>
        <p:spPr>
          <a:xfrm>
            <a:off x="8851072" y="2205261"/>
            <a:ext cx="1949177"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dirty="0"/>
              <a:t>Negative performance</a:t>
            </a:r>
          </a:p>
        </p:txBody>
      </p:sp>
      <p:pic>
        <p:nvPicPr>
          <p:cNvPr id="27" name="Picture 26"/>
          <p:cNvPicPr>
            <a:picLocks noChangeAspect="1"/>
          </p:cNvPicPr>
          <p:nvPr/>
        </p:nvPicPr>
        <p:blipFill>
          <a:blip r:embed="rId5"/>
          <a:stretch>
            <a:fillRect/>
          </a:stretch>
        </p:blipFill>
        <p:spPr>
          <a:xfrm>
            <a:off x="9046601" y="4241055"/>
            <a:ext cx="1410626" cy="1288720"/>
          </a:xfrm>
          <a:prstGeom prst="rect">
            <a:avLst/>
          </a:prstGeom>
        </p:spPr>
      </p:pic>
      <p:pic>
        <p:nvPicPr>
          <p:cNvPr id="29" name="Picture 28"/>
          <p:cNvPicPr>
            <a:picLocks noChangeAspect="1"/>
          </p:cNvPicPr>
          <p:nvPr/>
        </p:nvPicPr>
        <p:blipFill>
          <a:blip r:embed="rId6"/>
          <a:stretch>
            <a:fillRect/>
          </a:stretch>
        </p:blipFill>
        <p:spPr>
          <a:xfrm>
            <a:off x="6027077" y="4048931"/>
            <a:ext cx="1377721" cy="1348092"/>
          </a:xfrm>
          <a:prstGeom prst="rect">
            <a:avLst/>
          </a:prstGeom>
        </p:spPr>
      </p:pic>
      <p:sp>
        <p:nvSpPr>
          <p:cNvPr id="30" name="TextBox 29"/>
          <p:cNvSpPr txBox="1"/>
          <p:nvPr/>
        </p:nvSpPr>
        <p:spPr>
          <a:xfrm>
            <a:off x="7489214" y="4839868"/>
            <a:ext cx="1261576" cy="369332"/>
          </a:xfrm>
          <a:prstGeom prst="rect">
            <a:avLst/>
          </a:prstGeom>
          <a:noFill/>
        </p:spPr>
        <p:txBody>
          <a:bodyPr wrap="square"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 Project #2</a:t>
            </a:r>
          </a:p>
        </p:txBody>
      </p:sp>
      <p:pic>
        <p:nvPicPr>
          <p:cNvPr id="31" name="Picture 30"/>
          <p:cNvPicPr>
            <a:picLocks noChangeAspect="1"/>
          </p:cNvPicPr>
          <p:nvPr/>
        </p:nvPicPr>
        <p:blipFill>
          <a:blip r:embed="rId7"/>
          <a:stretch>
            <a:fillRect/>
          </a:stretch>
        </p:blipFill>
        <p:spPr>
          <a:xfrm>
            <a:off x="7431571" y="3553212"/>
            <a:ext cx="1392136" cy="1277714"/>
          </a:xfrm>
          <a:prstGeom prst="rect">
            <a:avLst/>
          </a:prstGeom>
        </p:spPr>
      </p:pic>
      <p:cxnSp>
        <p:nvCxnSpPr>
          <p:cNvPr id="22" name="Straight Arrow Connector 21"/>
          <p:cNvCxnSpPr/>
          <p:nvPr/>
        </p:nvCxnSpPr>
        <p:spPr>
          <a:xfrm>
            <a:off x="10010606" y="2851592"/>
            <a:ext cx="0" cy="1557726"/>
          </a:xfrm>
          <a:prstGeom prst="straightConnector1">
            <a:avLst/>
          </a:prstGeom>
          <a:noFill/>
          <a:ln w="31750" cap="flat" cmpd="sng" algn="ctr">
            <a:solidFill>
              <a:sysClr val="windowText" lastClr="000000"/>
            </a:solidFill>
            <a:prstDash val="solid"/>
            <a:tailEnd type="arrow"/>
          </a:ln>
          <a:effectLst/>
        </p:spPr>
      </p:cxnSp>
      <p:sp>
        <p:nvSpPr>
          <p:cNvPr id="32" name="TextBox 31"/>
          <p:cNvSpPr txBox="1"/>
          <p:nvPr/>
        </p:nvSpPr>
        <p:spPr>
          <a:xfrm>
            <a:off x="956417" y="3685086"/>
            <a:ext cx="2925759" cy="1569660"/>
          </a:xfrm>
          <a:prstGeom prst="rect">
            <a:avLst/>
          </a:prstGeom>
          <a:noFill/>
        </p:spPr>
        <p:txBody>
          <a:bodyPr wrap="square" rtlCol="0">
            <a:spAutoFit/>
          </a:bodyPr>
          <a:lstStyle/>
          <a:p>
            <a:r>
              <a:rPr lang="en-US" sz="2400" dirty="0">
                <a:solidFill>
                  <a:schemeClr val="accent1"/>
                </a:solidFill>
                <a:latin typeface="+mj-lt"/>
              </a:rPr>
              <a:t>Donors will only pay if there is overall jurisdictional performance!</a:t>
            </a:r>
          </a:p>
        </p:txBody>
      </p:sp>
      <p:sp>
        <p:nvSpPr>
          <p:cNvPr id="33" name="Arrow: Right 32"/>
          <p:cNvSpPr/>
          <p:nvPr/>
        </p:nvSpPr>
        <p:spPr>
          <a:xfrm>
            <a:off x="3255241" y="4248849"/>
            <a:ext cx="1853852" cy="799882"/>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1617" y="5762540"/>
            <a:ext cx="609600" cy="609600"/>
          </a:xfrm>
          <a:prstGeom prst="rect">
            <a:avLst/>
          </a:prstGeom>
        </p:spPr>
      </p:pic>
    </p:spTree>
    <p:extLst>
      <p:ext uri="{BB962C8B-B14F-4D97-AF65-F5344CB8AC3E}">
        <p14:creationId xmlns:p14="http://schemas.microsoft.com/office/powerpoint/2010/main" val="314696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48"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1772</TotalTime>
  <Words>426</Words>
  <Application>Microsoft Office PowerPoint</Application>
  <PresentationFormat>Custom</PresentationFormat>
  <Paragraphs>76</Paragraphs>
  <Slides>11</Slides>
  <Notes>6</Notes>
  <HiddenSlides>0</HiddenSlides>
  <MMClips>6</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Questions for Donna</vt:lpstr>
      <vt:lpstr>Uganda’s FREL is national; however, implementation is subnational.  • Can we work with a national FREL and if so, how then can we distribute the ERs to these subnational jurisdictions?   • Do we need to develop a subnational jurisdictional FRL and what are the advantages and challenges of having a subnational FRL?  •Do we have to go back to the UNFCCC for additional technical assessment if we make subnational RLs?  </vt:lpstr>
      <vt:lpstr>How to distribute national “ERs” to subnational jurisdictions:   Challenge:  Not all subnational jurisdictions are the same!  Example:  Brazil</vt:lpstr>
      <vt:lpstr>Developing subnational FRELs:   Should we develop them?  And if so… do we need to go back to the UNFCCC for additional technical assessment for the subnational FRELs?</vt:lpstr>
      <vt:lpstr>Zambia has seen very successful implementation at project level (e.g. COMACO) with innovative and effective techniques to achieve REDD+ implementation (like premium prices). The project managed to create community markets for soil conservation creating carbon credits at the household level contributing to poverty alleviation.   How can the government stimulate such successes and duplicate these in other regions in the country?</vt:lpstr>
      <vt:lpstr>Carbon crediting for avoided deforestation compared to agricultural land management is very different</vt:lpstr>
      <vt:lpstr>Challenge facing forest countries: 1)  Warsaw Framework:  REDD+ at national (or subnational) scale 2)  Achieving NDCs under the Paris Agreement</vt:lpstr>
      <vt:lpstr>Congo is piloting REDD+ implementation at the provincial level. Successful REDD+ implementation is dependent on financial inputs.   The donor is suggesting a jurisdictional approach but what if there are displacements? Is jurisdictional payment still guaranteed in this situation? </vt:lpstr>
      <vt:lpstr>Project risks when nested within a jurisdiction</vt:lpstr>
      <vt:lpstr>DRC would like the national FREL to be the main reference  • How can projects be aligned, and is this beneficial in case the project disposes of better quality (higher resolution) data?  • What to do if the project includes more activities and pools than the national level?</vt:lpstr>
      <vt:lpstr>Nesting projects:  What if projects…  … have higher quality data – how can they be aligned? … include more activities and pools than the national data?</vt:lpstr>
    </vt:vector>
  </TitlesOfParts>
  <Company>FAO of the UN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Questions for Donna</dc:title>
  <dc:creator>Marieke Sandker (FOA)</dc:creator>
  <cp:lastModifiedBy>Michael Muratha</cp:lastModifiedBy>
  <cp:revision>69</cp:revision>
  <dcterms:created xsi:type="dcterms:W3CDTF">2018-09-12T12:28:03Z</dcterms:created>
  <dcterms:modified xsi:type="dcterms:W3CDTF">2018-10-04T07:58:22Z</dcterms:modified>
</cp:coreProperties>
</file>