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20"/>
  </p:notesMasterIdLst>
  <p:sldIdLst>
    <p:sldId id="275" r:id="rId11"/>
    <p:sldId id="265" r:id="rId12"/>
    <p:sldId id="272" r:id="rId13"/>
    <p:sldId id="277" r:id="rId14"/>
    <p:sldId id="268" r:id="rId15"/>
    <p:sldId id="269" r:id="rId16"/>
    <p:sldId id="270" r:id="rId17"/>
    <p:sldId id="278" r:id="rId18"/>
    <p:sldId id="259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75"/>
            <p14:sldId id="265"/>
            <p14:sldId id="272"/>
            <p14:sldId id="277"/>
            <p14:sldId id="268"/>
            <p14:sldId id="269"/>
            <p14:sldId id="270"/>
            <p14:sldId id="278"/>
            <p14:sldId id="25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Gerrand" initials="A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89806" autoAdjust="0"/>
  </p:normalViewPr>
  <p:slideViewPr>
    <p:cSldViewPr showGuides="1">
      <p:cViewPr varScale="1">
        <p:scale>
          <a:sx n="91" d="100"/>
          <a:sy n="91" d="100"/>
        </p:scale>
        <p:origin x="-15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5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7316E0-FF1C-D745-90D2-892FCB9A44F2}" type="datetimeFigureOut">
              <a:rPr lang="de-DE" smtClean="0"/>
              <a:pPr/>
              <a:t>01.07.13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7D18965-F6AB-0C4D-9CB4-03E6182424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94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 the UN-REDD SNA/Global Programme 2011 -2015, it was agreed that FAO would draw on its in-house capacity and experience to further advance the issue of tenure in the context of REDD+. </a:t>
            </a:r>
            <a:endParaRPr lang="de-DE" dirty="0" smtClean="0"/>
          </a:p>
          <a:p>
            <a:r>
              <a:rPr lang="en-GB" dirty="0" smtClean="0"/>
              <a:t> </a:t>
            </a:r>
            <a:endParaRPr lang="de-DE" dirty="0" smtClean="0"/>
          </a:p>
          <a:p>
            <a:r>
              <a:rPr lang="en-GB" dirty="0" smtClean="0"/>
              <a:t>This work includes specific strategy, policy and technical advice to the implementation of output 2.5 "Land tenure for REDD+". </a:t>
            </a:r>
            <a:endParaRPr lang="de-DE" dirty="0" smtClean="0"/>
          </a:p>
          <a:p>
            <a:r>
              <a:rPr lang="en-GB" dirty="0" smtClean="0"/>
              <a:t> </a:t>
            </a:r>
            <a:endParaRPr lang="de-DE" dirty="0" smtClean="0"/>
          </a:p>
          <a:p>
            <a:r>
              <a:rPr lang="en-GB" dirty="0" smtClean="0"/>
              <a:t>FAO is collaborating with UNDP and UNEP in this regard as well as with the FCPF and the broader REDD+ community.</a:t>
            </a:r>
            <a:endParaRPr lang="de-DE" dirty="0" smtClean="0"/>
          </a:p>
          <a:p>
            <a:r>
              <a:rPr lang="de-DE" dirty="0" smtClean="0"/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0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46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19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44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8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91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19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446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8965-F6AB-0C4D-9CB4-03E6182424F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4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4.png"/><Relationship Id="rId14" Type="http://schemas.openxmlformats.org/officeDocument/2006/relationships/image" Target="../media/image7.png"/><Relationship Id="rId15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01.07.13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7239000" cy="1981200"/>
          </a:xfrm>
        </p:spPr>
        <p:txBody>
          <a:bodyPr>
            <a:normAutofit/>
          </a:bodyPr>
          <a:lstStyle/>
          <a:p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sz="5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Work on Tenure</a:t>
            </a:r>
            <a:endParaRPr lang="de-DE" sz="51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352800"/>
            <a:ext cx="63246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UN-REDD Policy Board Meeting 10</a:t>
            </a:r>
          </a:p>
          <a:p>
            <a:pPr algn="ctr"/>
            <a:r>
              <a:rPr lang="en-US" sz="2800" b="1" dirty="0" smtClean="0"/>
              <a:t>June 2013, </a:t>
            </a:r>
            <a:r>
              <a:rPr lang="en-US" sz="2800" b="1" dirty="0" err="1" smtClean="0"/>
              <a:t>Lom</a:t>
            </a:r>
            <a:r>
              <a:rPr lang="en-GB" sz="2800" b="1" dirty="0" err="1" smtClean="0"/>
              <a:t>bok</a:t>
            </a:r>
            <a:r>
              <a:rPr lang="en-GB" sz="2800" b="1" dirty="0" smtClean="0"/>
              <a:t> </a:t>
            </a:r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Tiina </a:t>
            </a:r>
            <a:r>
              <a:rPr lang="en-GB" sz="2000" dirty="0" err="1" smtClean="0"/>
              <a:t>Vähänen</a:t>
            </a:r>
            <a:endParaRPr lang="en-GB" sz="2000" dirty="0" smtClean="0"/>
          </a:p>
          <a:p>
            <a:pPr algn="ctr"/>
            <a:r>
              <a:rPr lang="en-GB" sz="2000" dirty="0" smtClean="0"/>
              <a:t>FAO/UN-REDD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rgbClr val="0070C0"/>
                </a:solidFill>
              </a:rPr>
              <a:t/>
            </a:r>
            <a:br>
              <a:rPr lang="de-DE" sz="4000" b="1" dirty="0" smtClean="0">
                <a:solidFill>
                  <a:srgbClr val="0070C0"/>
                </a:solidFill>
              </a:rPr>
            </a:br>
            <a:r>
              <a:rPr lang="de-DE" sz="4000" b="1" dirty="0">
                <a:solidFill>
                  <a:srgbClr val="0070C0"/>
                </a:solidFill>
              </a:rPr>
              <a:t/>
            </a:r>
            <a:br>
              <a:rPr lang="de-DE" sz="4000" b="1" dirty="0">
                <a:solidFill>
                  <a:srgbClr val="0070C0"/>
                </a:solidFill>
              </a:rPr>
            </a:br>
            <a:r>
              <a:rPr lang="de-DE" sz="4000" b="1" dirty="0" smtClean="0">
                <a:solidFill>
                  <a:srgbClr val="0070C0"/>
                </a:solidFill>
              </a:rPr>
              <a:t/>
            </a:r>
            <a:br>
              <a:rPr lang="de-DE" sz="4000" b="1" dirty="0" smtClean="0">
                <a:solidFill>
                  <a:srgbClr val="0070C0"/>
                </a:solidFill>
              </a:rPr>
            </a:br>
            <a:r>
              <a:rPr lang="de-DE" sz="4000" b="1" dirty="0" smtClean="0">
                <a:solidFill>
                  <a:srgbClr val="0070C0"/>
                </a:solidFill>
              </a:rPr>
              <a:t/>
            </a:r>
            <a:br>
              <a:rPr lang="de-DE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 Tenure issues in the context of REDD+</a:t>
            </a:r>
            <a:r>
              <a:rPr lang="de-DE" sz="2700" b="1" dirty="0">
                <a:solidFill>
                  <a:srgbClr val="0070C0"/>
                </a:solidFill>
              </a:rPr>
              <a:t/>
            </a:r>
            <a:br>
              <a:rPr lang="de-DE" sz="2700" b="1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/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2700" b="1" dirty="0">
                <a:solidFill>
                  <a:srgbClr val="0070C0"/>
                </a:solidFill>
              </a:rPr>
              <a:t/>
            </a:r>
            <a:br>
              <a:rPr lang="de-DE" sz="2700" b="1" dirty="0">
                <a:solidFill>
                  <a:srgbClr val="0070C0"/>
                </a:solidFill>
              </a:rPr>
            </a:br>
            <a:r>
              <a:rPr lang="de-DE" sz="2700" b="1" dirty="0" smtClean="0">
                <a:solidFill>
                  <a:srgbClr val="0070C0"/>
                </a:solidFill>
              </a:rPr>
              <a:t/>
            </a:r>
            <a:br>
              <a:rPr lang="de-DE" sz="2700" b="1" dirty="0" smtClean="0">
                <a:solidFill>
                  <a:srgbClr val="0070C0"/>
                </a:solidFill>
              </a:rPr>
            </a:br>
            <a:r>
              <a:rPr lang="de-DE" sz="2700" b="1" dirty="0">
                <a:solidFill>
                  <a:srgbClr val="0070C0"/>
                </a:solidFill>
              </a:rPr>
              <a:t/>
            </a:r>
            <a:br>
              <a:rPr lang="de-DE" sz="27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305800" cy="3657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</a:pPr>
            <a:r>
              <a:rPr lang="en-GB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“Land tenure issues”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specifically mentioned in Cancun Agreement: UNFCCC Decision 1/CP16, para 72 </a:t>
            </a:r>
            <a:endParaRPr lang="en-GB" sz="2600" strike="sngStrik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Countries have identified tenure among the key issues in RPPs, UN-REDD NPDs and Country Needs Assessment</a:t>
            </a:r>
          </a:p>
          <a:p>
            <a:pPr marL="457200" indent="-457200">
              <a:spcAft>
                <a:spcPts val="1200"/>
              </a:spcAft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Lessons learned from work on tenure from existing REDD+ projects, PES, FLEGT, etc.</a:t>
            </a:r>
          </a:p>
          <a:p>
            <a:pPr marL="457200" indent="-457200">
              <a:spcAft>
                <a:spcPts val="1200"/>
              </a:spcAft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“Voluntary Guidelines” on tenure  (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Committee on World Food Security, May 2012)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400"/>
              </a:spcBef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244025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 smtClean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6477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 the rights to use, manage and control of land and forests</a:t>
            </a:r>
          </a:p>
          <a:p>
            <a:pPr marL="261938" indent="-2619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 development of policy, legal and organizational frameworks that regulate         tenure rights</a:t>
            </a:r>
          </a:p>
          <a:p>
            <a:pPr marL="261938" indent="-2619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Enhance transparency and functioning of      tenure systems</a:t>
            </a:r>
          </a:p>
          <a:p>
            <a:pPr marL="261938" indent="-2619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Strengthen the capacities of national implementing agencies, including judicial authorities; local governments; and                    small-scale producers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04925" y="609600"/>
            <a:ext cx="6543675" cy="1079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Voluntary Guidelines on Tenure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3124200" cy="41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8520000" algn="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82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09599"/>
          </a:xfrm>
        </p:spPr>
        <p:txBody>
          <a:bodyPr>
            <a:normAutofit/>
          </a:bodyPr>
          <a:lstStyle/>
          <a:p>
            <a:r>
              <a:rPr lang="de-DE" sz="3200" b="1" dirty="0" err="1" smtClean="0">
                <a:solidFill>
                  <a:srgbClr val="0070C0"/>
                </a:solidFill>
              </a:rPr>
              <a:t>Steps</a:t>
            </a:r>
            <a:r>
              <a:rPr lang="de-DE" sz="3200" b="1" dirty="0" smtClean="0">
                <a:solidFill>
                  <a:srgbClr val="0070C0"/>
                </a:solidFill>
              </a:rPr>
              <a:t> so </a:t>
            </a:r>
            <a:r>
              <a:rPr lang="de-DE" sz="3200" b="1" dirty="0" err="1" smtClean="0">
                <a:solidFill>
                  <a:srgbClr val="0070C0"/>
                </a:solidFill>
              </a:rPr>
              <a:t>far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4343400"/>
          </a:xfrm>
        </p:spPr>
        <p:txBody>
          <a:bodyPr>
            <a:noAutofit/>
          </a:bodyPr>
          <a:lstStyle/>
          <a:p>
            <a:pPr marL="357188" indent="-357188" algn="l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PB 9 asked to develop a paper on tenure  </a:t>
            </a:r>
          </a:p>
          <a:p>
            <a:pPr marL="357188" indent="-357188" algn="l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paper: Options for addressing tenure </a:t>
            </a:r>
          </a:p>
          <a:p>
            <a:pPr marL="357188" indent="-357188" algn="l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Expert Meeting “</a:t>
            </a: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Options for addressing tenure in the context of REDD+”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(February 2013)</a:t>
            </a:r>
          </a:p>
          <a:p>
            <a:pPr marL="457200" indent="-371475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reform of legislative frameworks, national 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land-use plans and institutional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 </a:t>
            </a:r>
          </a:p>
          <a:p>
            <a:pPr marL="457200" indent="-371475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establishment of benefit-sharing systems</a:t>
            </a:r>
          </a:p>
          <a:p>
            <a:pPr marL="457200" indent="-371475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assurances of transparency and compliance with existing and emerging laws and regulations  </a:t>
            </a:r>
          </a:p>
          <a:p>
            <a:pPr lvl="1" indent="-371475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participation of stakeholders</a:t>
            </a:r>
            <a:endParaRPr lang="de-DE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3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447800"/>
            <a:ext cx="6172200" cy="4419600"/>
          </a:xfrm>
          <a:ln>
            <a:noFill/>
          </a:ln>
        </p:spPr>
        <p:txBody>
          <a:bodyPr>
            <a:noAutofit/>
          </a:bodyPr>
          <a:lstStyle/>
          <a:p>
            <a:pPr marL="357188" indent="-357188">
              <a:spcBef>
                <a:spcPts val="6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Securing tenure rights is key to sustainable forest management and agricultural practices</a:t>
            </a:r>
          </a:p>
          <a:p>
            <a:pPr marL="357188" indent="-357188">
              <a:spcBef>
                <a:spcPts val="600"/>
              </a:spcBef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Secure tenure is a basic prerequisite for equitable benefit sharing</a:t>
            </a: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-357188">
              <a:spcBef>
                <a:spcPts val="6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to  understand and consider multiple tenure rights and legal systems </a:t>
            </a:r>
          </a:p>
          <a:p>
            <a:pPr marL="357188" indent="-357188">
              <a:spcBef>
                <a:spcPts val="600"/>
              </a:spcBef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Customary and traditional rights must be recognized</a:t>
            </a:r>
          </a:p>
          <a:p>
            <a:pPr marL="357188" indent="-357188">
              <a:spcBef>
                <a:spcPts val="600"/>
              </a:spcBef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 participation is required to recognise customary law and practices</a:t>
            </a:r>
          </a:p>
          <a:p>
            <a:pPr marL="357188" indent="-357188">
              <a:spcBef>
                <a:spcPts val="6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Clarify the concept of carbon rights </a:t>
            </a:r>
          </a:p>
          <a:p>
            <a:pPr lvl="0">
              <a:spcBef>
                <a:spcPts val="1800"/>
              </a:spcBef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1800"/>
              </a:spcBef>
            </a:pPr>
            <a:endParaRPr lang="en-GB" sz="2400" dirty="0" smtClean="0"/>
          </a:p>
          <a:p>
            <a:pPr lvl="0">
              <a:spcBef>
                <a:spcPts val="1800"/>
              </a:spcBef>
              <a:buNone/>
            </a:pPr>
            <a:r>
              <a:rPr lang="en-GB" sz="2000" dirty="0" smtClean="0"/>
              <a:t>					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838200"/>
            <a:ext cx="40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Key issues arising 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420" r="30013"/>
          <a:stretch>
            <a:fillRect/>
          </a:stretch>
        </p:blipFill>
        <p:spPr bwMode="auto">
          <a:xfrm>
            <a:off x="152400" y="1447800"/>
            <a:ext cx="2514600" cy="470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1828800" cy="246221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</a:t>
            </a:r>
            <a:r>
              <a:rPr lang="en-US" sz="1000" dirty="0" err="1" smtClean="0">
                <a:solidFill>
                  <a:schemeClr val="bg1"/>
                </a:solidFill>
              </a:rPr>
              <a:t>Lani</a:t>
            </a:r>
            <a:r>
              <a:rPr lang="en-US" sz="1000" dirty="0" smtClean="0">
                <a:solidFill>
                  <a:schemeClr val="bg1"/>
                </a:solidFill>
              </a:rPr>
              <a:t> Holmberg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8382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/>
            </a:r>
            <a:br>
              <a:rPr lang="en-GB" sz="3200" b="1" dirty="0" smtClean="0">
                <a:solidFill>
                  <a:srgbClr val="0070C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Levels of action </a:t>
            </a:r>
            <a:r>
              <a:rPr lang="de-DE" sz="3200" dirty="0" smtClean="0">
                <a:solidFill>
                  <a:srgbClr val="0070C0"/>
                </a:solidFill>
              </a:rPr>
              <a:t/>
            </a:r>
            <a:br>
              <a:rPr lang="de-DE" sz="3200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communities and local authorities - supporting decentralized governance of tenure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tenure reforms, transformational change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 &amp; information-sharing between levels of intervention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exchange of experience and learning from  other processes </a:t>
            </a:r>
          </a:p>
          <a:p>
            <a:pPr marL="514350" indent="-514350" algn="ctr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TENURE REFORMS ARE LONG TERM PROCESSES; WHAT IS REALLY NEEDED FOR REDD+ TO SUCCEED?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8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0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dirty="0" smtClean="0">
                <a:solidFill>
                  <a:srgbClr val="0070C0"/>
                </a:solidFill>
              </a:rPr>
              <a:t>How to make use of the opportunities?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10464"/>
            <a:ext cx="4114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Inclusive national process to identify tenure needs in the context of REDD+</a:t>
            </a:r>
          </a:p>
          <a:p>
            <a:pPr marL="271463" lvl="0" indent="-271463">
              <a:buFont typeface="Arial" pitchFamily="34" charset="0"/>
              <a:buChar char="•"/>
              <a:tabLst>
                <a:tab pos="271463" algn="l"/>
              </a:tabLst>
            </a:pP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1463" indent="-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Possibilities for strengthening institutional capacity and improving tenure security</a:t>
            </a:r>
          </a:p>
          <a:p>
            <a:pPr lvl="0"/>
            <a:endParaRPr lang="en-GB" sz="24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46923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772400" y="5486400"/>
            <a:ext cx="1219200" cy="246221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© </a:t>
            </a:r>
            <a:r>
              <a:rPr lang="en-US" sz="1000" dirty="0" err="1" smtClean="0">
                <a:solidFill>
                  <a:schemeClr val="bg1"/>
                </a:solidFill>
              </a:rPr>
              <a:t>Goran</a:t>
            </a:r>
            <a:r>
              <a:rPr lang="en-US" sz="1000" dirty="0" smtClean="0">
                <a:solidFill>
                  <a:schemeClr val="bg1"/>
                </a:solidFill>
              </a:rPr>
              <a:t> JK</a:t>
            </a:r>
          </a:p>
        </p:txBody>
      </p:sp>
    </p:spTree>
    <p:extLst>
      <p:ext uri="{BB962C8B-B14F-4D97-AF65-F5344CB8AC3E}">
        <p14:creationId xmlns:p14="http://schemas.microsoft.com/office/powerpoint/2010/main" val="417182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715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next?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305800" cy="4343400"/>
          </a:xfrm>
        </p:spPr>
        <p:txBody>
          <a:bodyPr>
            <a:noAutofit/>
          </a:bodyPr>
          <a:lstStyle/>
          <a:p>
            <a:pPr marL="357188" indent="-357188" algn="l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Analytical paper on options and opportunities underway </a:t>
            </a:r>
          </a:p>
          <a:p>
            <a:pPr marL="814388" lvl="1" indent="-3571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Draft to Policy Board  comments by mid July</a:t>
            </a:r>
          </a:p>
          <a:p>
            <a:pPr marL="814388" lvl="1" indent="-3571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 paper by September, available at PB 11</a:t>
            </a:r>
          </a:p>
          <a:p>
            <a:pPr marL="357188" indent="-357188" algn="l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 inclusion of tenure issues in future NPs / targeted support, upon request </a:t>
            </a:r>
          </a:p>
          <a:p>
            <a:pPr marL="814388" lvl="1" indent="-3571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more in-depth / detailed  in-country activities </a:t>
            </a:r>
          </a:p>
        </p:txBody>
      </p:sp>
    </p:spTree>
    <p:extLst>
      <p:ext uri="{BB962C8B-B14F-4D97-AF65-F5344CB8AC3E}">
        <p14:creationId xmlns:p14="http://schemas.microsoft.com/office/powerpoint/2010/main" val="54063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24100" y="2438400"/>
            <a:ext cx="44958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itchFamily="34" charset="0"/>
              </a:rPr>
              <a:t>www.un-redd.org</a:t>
            </a:r>
          </a:p>
          <a:p>
            <a:endParaRPr lang="en-US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en-US" sz="4300" b="1" dirty="0" smtClean="0">
                <a:solidFill>
                  <a:schemeClr val="bg1"/>
                </a:solidFill>
                <a:latin typeface="Helvetica" pitchFamily="34" charset="0"/>
              </a:rPr>
              <a:t>Thank You</a:t>
            </a:r>
          </a:p>
          <a:p>
            <a:endParaRPr lang="en-US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Frutiger Linotype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Frutiger Linotyp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181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</a:rPr>
              <a:t>Tiina.vahanen@fao.org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800600"/>
            <a:ext cx="1981200" cy="246221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©  </a:t>
            </a:r>
            <a:r>
              <a:rPr lang="en-US" sz="1000" dirty="0" err="1" smtClean="0">
                <a:solidFill>
                  <a:schemeClr val="bg1"/>
                </a:solidFill>
              </a:rPr>
              <a:t>Álvaro</a:t>
            </a:r>
            <a:r>
              <a:rPr lang="en-US" sz="1000" dirty="0" smtClean="0">
                <a:solidFill>
                  <a:schemeClr val="bg1"/>
                </a:solidFill>
              </a:rPr>
              <a:t> Vega </a:t>
            </a:r>
            <a:r>
              <a:rPr lang="en-US" sz="1000" dirty="0" err="1" smtClean="0">
                <a:solidFill>
                  <a:schemeClr val="bg1"/>
                </a:solidFill>
              </a:rPr>
              <a:t>Cubero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7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Macintosh PowerPoint</Application>
  <PresentationFormat>Bildschirmpräsentation (4:3)</PresentationFormat>
  <Paragraphs>79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10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PowerPoint-Präsentation</vt:lpstr>
      <vt:lpstr>     Tenure issues in the context of REDD+     </vt:lpstr>
      <vt:lpstr> Voluntary Guidelines on Tenure  </vt:lpstr>
      <vt:lpstr>Steps so far</vt:lpstr>
      <vt:lpstr>PowerPoint-Präsentation</vt:lpstr>
      <vt:lpstr> Levels of action  </vt:lpstr>
      <vt:lpstr>PowerPoint-Präsentation</vt:lpstr>
      <vt:lpstr>What next?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christian mersmann</cp:lastModifiedBy>
  <cp:revision>274</cp:revision>
  <cp:lastPrinted>2013-06-18T13:56:49Z</cp:lastPrinted>
  <dcterms:created xsi:type="dcterms:W3CDTF">2012-09-11T07:20:24Z</dcterms:created>
  <dcterms:modified xsi:type="dcterms:W3CDTF">2013-07-01T09:25:03Z</dcterms:modified>
</cp:coreProperties>
</file>