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422" r:id="rId1"/>
  </p:sldMasterIdLst>
  <p:sldIdLst>
    <p:sldId id="256" r:id="rId2"/>
    <p:sldId id="257" r:id="rId3"/>
    <p:sldId id="302" r:id="rId4"/>
    <p:sldId id="266" r:id="rId5"/>
    <p:sldId id="303" r:id="rId6"/>
    <p:sldId id="267" r:id="rId7"/>
    <p:sldId id="304" r:id="rId8"/>
    <p:sldId id="268" r:id="rId9"/>
    <p:sldId id="271" r:id="rId10"/>
    <p:sldId id="280" r:id="rId11"/>
    <p:sldId id="275" r:id="rId12"/>
    <p:sldId id="274" r:id="rId13"/>
    <p:sldId id="276" r:id="rId14"/>
    <p:sldId id="277" r:id="rId15"/>
    <p:sldId id="284" r:id="rId16"/>
    <p:sldId id="282" r:id="rId17"/>
    <p:sldId id="285" r:id="rId18"/>
    <p:sldId id="286" r:id="rId19"/>
    <p:sldId id="287" r:id="rId20"/>
    <p:sldId id="306" r:id="rId21"/>
    <p:sldId id="295" r:id="rId22"/>
    <p:sldId id="308" r:id="rId23"/>
    <p:sldId id="292" r:id="rId24"/>
    <p:sldId id="293" r:id="rId25"/>
    <p:sldId id="296" r:id="rId26"/>
    <p:sldId id="298" r:id="rId27"/>
    <p:sldId id="300" r:id="rId28"/>
    <p:sldId id="309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Objects="1">
      <p:cViewPr varScale="1">
        <p:scale>
          <a:sx n="78" d="100"/>
          <a:sy n="78" d="100"/>
        </p:scale>
        <p:origin x="-82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3124200"/>
            <a:ext cx="6477000" cy="1914144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5056632"/>
            <a:ext cx="6477000" cy="1174088"/>
          </a:xfrm>
        </p:spPr>
        <p:txBody>
          <a:bodyPr vert="horz" lIns="91440" tIns="0" rIns="45720" bIns="0" rtlCol="0">
            <a:normAutofit/>
          </a:bodyPr>
          <a:lstStyle>
            <a:lvl1pPr marL="0" indent="0" algn="l" defTabSz="914400" rtl="0" eaLnBrk="1" latinLnBrk="0" hangingPunct="1">
              <a:lnSpc>
                <a:spcPts val="2600"/>
              </a:lnSpc>
              <a:spcBef>
                <a:spcPts val="0"/>
              </a:spcBef>
              <a:buSzPct val="90000"/>
              <a:buFontTx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00216"/>
            <a:ext cx="19842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7FFE888F-A00E-6E44-92ED-3EE39EEA6C50}" type="datetimeFigureOut">
              <a:rPr lang="en-US" smtClean="0"/>
              <a:pPr/>
              <a:t>9/5/2011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352" y="6300216"/>
            <a:ext cx="38130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300216"/>
            <a:ext cx="685800" cy="274320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E888F-A00E-6E44-92ED-3EE39EEA6C50}" type="datetimeFigureOut">
              <a:rPr lang="en-US" smtClean="0"/>
              <a:pPr/>
              <a:t>9/5/2011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64C4-2C84-C744-BED6-F963B3F5BC9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/>
          </a:p>
        </p:txBody>
      </p:sp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E888F-A00E-6E44-92ED-3EE39EEA6C50}" type="datetimeFigureOut">
              <a:rPr lang="en-US" smtClean="0"/>
              <a:pPr/>
              <a:t>9/5/2011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64C4-2C84-C744-BED6-F963B3F5BC9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E888F-A00E-6E44-92ED-3EE39EEA6C50}" type="datetimeFigureOut">
              <a:rPr lang="en-US" smtClean="0"/>
              <a:pPr/>
              <a:t>9/5/2011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64C4-2C84-C744-BED6-F963B3F5BC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E888F-A00E-6E44-92ED-3EE39EEA6C50}" type="datetimeFigureOut">
              <a:rPr lang="en-US" smtClean="0"/>
              <a:pPr/>
              <a:t>9/5/2011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64C4-2C84-C744-BED6-F963B3F5BC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690048"/>
            <a:ext cx="356393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7250" y="368490"/>
            <a:ext cx="3566160" cy="5627498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398" y="2866030"/>
            <a:ext cx="3563938" cy="2163171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E888F-A00E-6E44-92ED-3EE39EEA6C50}" type="datetimeFigureOut">
              <a:rPr lang="en-US" smtClean="0"/>
              <a:pPr/>
              <a:t>9/5/2011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619C8-A375-448C-891B-9999C6BE8E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7546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7544" y="2699982"/>
            <a:ext cx="3566160" cy="2163171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E888F-A00E-6E44-92ED-3EE39EEA6C50}" type="datetimeFigureOut">
              <a:rPr lang="en-US" smtClean="0"/>
              <a:pPr/>
              <a:t>9/5/2011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64C4-2C84-C744-BED6-F963B3F5BC97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3" name="Group 7"/>
          <p:cNvGrpSpPr/>
          <p:nvPr/>
        </p:nvGrpSpPr>
        <p:grpSpPr>
          <a:xfrm rot="21421631">
            <a:off x="629028" y="505650"/>
            <a:ext cx="3850925" cy="5516274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4"/>
          </p:nvPr>
        </p:nvSpPr>
        <p:spPr>
          <a:xfrm rot="21421631">
            <a:off x="808793" y="667560"/>
            <a:ext cx="3468664" cy="512472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AU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3"/>
          <p:cNvGrpSpPr/>
          <p:nvPr/>
        </p:nvGrpSpPr>
        <p:grpSpPr>
          <a:xfrm rot="21214351">
            <a:off x="313409" y="3520798"/>
            <a:ext cx="4088024" cy="302602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6"/>
          </p:nvPr>
        </p:nvSpPr>
        <p:spPr>
          <a:xfrm rot="21214351">
            <a:off x="491057" y="3682579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AU" smtClean="0"/>
              <a:t>Click icon to add picture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232774">
            <a:off x="169481" y="241256"/>
            <a:ext cx="4088024" cy="3026020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347129" y="403037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AU" smtClean="0"/>
              <a:t>Click icon to add picture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3434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3432" y="2699982"/>
            <a:ext cx="3566160" cy="2163171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E888F-A00E-6E44-92ED-3EE39EEA6C50}" type="datetimeFigureOut">
              <a:rPr lang="en-US" smtClean="0"/>
              <a:pPr/>
              <a:t>9/5/2011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64C4-2C84-C744-BED6-F963B3F5BC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en-AU" smtClean="0"/>
              <a:t>Click to edit Master title style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32774">
            <a:off x="2059282" y="379100"/>
            <a:ext cx="5031327" cy="3443312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8736"/>
            <a:ext cx="7315200" cy="98797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E888F-A00E-6E44-92ED-3EE39EEA6C50}" type="datetimeFigureOut">
              <a:rPr lang="en-US" smtClean="0"/>
              <a:pPr/>
              <a:t>9/5/2011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64C4-2C84-C744-BED6-F963B3F5BC9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2248157" y="564564"/>
            <a:ext cx="4653577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AU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en-AU" smtClean="0"/>
              <a:t>Click to edit Master title style</a:t>
            </a:r>
            <a:endParaRPr/>
          </a:p>
        </p:txBody>
      </p:sp>
      <p:grpSp>
        <p:nvGrpSpPr>
          <p:cNvPr id="3" name="Group 13"/>
          <p:cNvGrpSpPr/>
          <p:nvPr/>
        </p:nvGrpSpPr>
        <p:grpSpPr>
          <a:xfrm rot="21420000">
            <a:off x="113687" y="116368"/>
            <a:ext cx="3969060" cy="370536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7"/>
          </p:nvPr>
        </p:nvSpPr>
        <p:spPr>
          <a:xfrm rot="21420000">
            <a:off x="299151" y="304998"/>
            <a:ext cx="3598455" cy="3334235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AU" smtClean="0"/>
              <a:t>Click icon to add picture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360000">
            <a:off x="4165479" y="323141"/>
            <a:ext cx="4792693" cy="3443312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6"/>
          </p:nvPr>
        </p:nvSpPr>
        <p:spPr>
          <a:xfrm rot="360000">
            <a:off x="4336486" y="507668"/>
            <a:ext cx="4432860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AU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6106"/>
            <a:ext cx="7315200" cy="99060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E888F-A00E-6E44-92ED-3EE39EEA6C50}" type="datetimeFigureOut">
              <a:rPr lang="en-US" smtClean="0"/>
              <a:pPr/>
              <a:t>9/5/2011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64C4-2C84-C744-BED6-F963B3F5BC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E888F-A00E-6E44-92ED-3EE39EEA6C50}" type="datetimeFigureOut">
              <a:rPr lang="en-US" smtClean="0"/>
              <a:pPr/>
              <a:t>9/5/2011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64C4-2C84-C744-BED6-F963B3F5BC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E888F-A00E-6E44-92ED-3EE39EEA6C50}" type="datetimeFigureOut">
              <a:rPr lang="en-US" smtClean="0"/>
              <a:pPr/>
              <a:t>9/5/2011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64C4-2C84-C744-BED6-F963B3F5BC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51682" y="450851"/>
            <a:ext cx="846083" cy="5357812"/>
          </a:xfrm>
        </p:spPr>
        <p:txBody>
          <a:bodyPr vert="eaVert" anchor="t" anchorCtr="0"/>
          <a:lstStyle/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450851"/>
            <a:ext cx="5943600" cy="5357812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E888F-A00E-6E44-92ED-3EE39EEA6C50}" type="datetimeFigureOut">
              <a:rPr lang="en-US" smtClean="0"/>
              <a:pPr/>
              <a:t>9/5/2011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64C4-2C84-C744-BED6-F963B3F5BC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Watermar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122215" y="3200400"/>
            <a:ext cx="8021782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0813" y="3833095"/>
            <a:ext cx="4724400" cy="1209964"/>
          </a:xfrm>
        </p:spPr>
        <p:txBody>
          <a:bodyPr lIns="45720" tIns="0" rIns="45720" bIns="0" anchor="b" anchorCtr="0">
            <a:noAutofit/>
          </a:bodyPr>
          <a:lstStyle>
            <a:lvl1pPr algn="l">
              <a:lnSpc>
                <a:spcPts val="5000"/>
              </a:lnSpc>
              <a:defRPr sz="4600"/>
            </a:lvl1pPr>
          </a:lstStyle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0813" y="5056909"/>
            <a:ext cx="4724400" cy="1156586"/>
          </a:xfrm>
        </p:spPr>
        <p:txBody>
          <a:bodyPr lIns="91440" tIns="0" rIns="45720" bIns="0">
            <a:normAutofit/>
          </a:bodyPr>
          <a:lstStyle>
            <a:lvl1pPr marL="0" indent="0" algn="l">
              <a:lnSpc>
                <a:spcPts val="2600"/>
              </a:lnSpc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98744"/>
            <a:ext cx="1981200" cy="273050"/>
          </a:xfrm>
        </p:spPr>
        <p:txBody>
          <a:bodyPr/>
          <a:lstStyle>
            <a:lvl1pPr algn="l">
              <a:defRPr sz="1100">
                <a:latin typeface="Rockwell" pitchFamily="18" charset="0"/>
              </a:defRPr>
            </a:lvl1pPr>
          </a:lstStyle>
          <a:p>
            <a:fld id="{7FFE888F-A00E-6E44-92ED-3EE39EEA6C50}" type="datetimeFigureOut">
              <a:rPr lang="en-US" smtClean="0"/>
              <a:pPr/>
              <a:t>9/5/2011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400" y="6298744"/>
            <a:ext cx="3810000" cy="27305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4856" y="6312392"/>
            <a:ext cx="685800" cy="265089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CA3A64C4-2C84-C744-BED6-F963B3F5BC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94560"/>
            <a:ext cx="7772400" cy="1362075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b="1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57016"/>
            <a:ext cx="7772400" cy="987552"/>
          </a:xfrm>
        </p:spPr>
        <p:txBody>
          <a:bodyPr vert="horz" lIns="91440" tIns="0" rIns="45720" bIns="0" rtlCol="0" anchor="t" anchorCtr="0">
            <a:normAutofit/>
          </a:bodyPr>
          <a:lstStyle>
            <a:lvl1pPr marL="0" indent="0">
              <a:spcBef>
                <a:spcPct val="0"/>
              </a:spcBef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SzPct val="90000"/>
              <a:buFontTx/>
              <a:buNone/>
            </a:pPr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E888F-A00E-6E44-92ED-3EE39EEA6C50}" type="datetimeFigureOut">
              <a:rPr lang="en-US" smtClean="0"/>
              <a:pPr/>
              <a:t>9/5/2011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400" dirty="0">
              <a:solidFill>
                <a:srgbClr val="FFFFFF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Watermar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712693" y="1689847"/>
            <a:ext cx="8431303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196353"/>
            <a:ext cx="5334000" cy="1362075"/>
          </a:xfrm>
        </p:spPr>
        <p:txBody>
          <a:bodyPr lIns="45720" tIns="0" rIns="45720" bIns="0" anchor="b" anchorCtr="0"/>
          <a:lstStyle>
            <a:lvl1pPr algn="l">
              <a:lnSpc>
                <a:spcPts val="5000"/>
              </a:lnSpc>
              <a:defRPr sz="4600" b="1" cap="none" baseline="0"/>
            </a:lvl1pPr>
          </a:lstStyle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60618"/>
            <a:ext cx="5334000" cy="983087"/>
          </a:xfrm>
        </p:spPr>
        <p:txBody>
          <a:bodyPr tIns="0" rIns="45720" bIns="0" anchor="t" anchorCtr="0"/>
          <a:lstStyle>
            <a:lvl1pPr marL="0" indent="0"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E888F-A00E-6E44-92ED-3EE39EEA6C50}" type="datetimeFigureOut">
              <a:rPr lang="en-US" smtClean="0"/>
              <a:pPr/>
              <a:t>9/5/2011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64C4-2C84-C744-BED6-F963B3F5BC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bg>
      <p:bgPr>
        <a:blipFill dpi="0" rotWithShape="1">
          <a:blip r:embed="rId2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2775" y="4069804"/>
            <a:ext cx="553878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600" b="1"/>
            </a:lvl1pPr>
          </a:lstStyle>
          <a:p>
            <a:r>
              <a:rPr lang="en-AU" smtClean="0"/>
              <a:t>Click to edit Master title style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1240000">
            <a:off x="654352" y="445180"/>
            <a:ext cx="5416247" cy="3630168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1240000">
            <a:off x="857677" y="632632"/>
            <a:ext cx="5009597" cy="325526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AU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58117" y="5230906"/>
            <a:ext cx="5532958" cy="865093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E888F-A00E-6E44-92ED-3EE39EEA6C50}" type="datetimeFigureOut">
              <a:rPr lang="en-US" smtClean="0"/>
              <a:pPr/>
              <a:t>9/5/2011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64C4-2C84-C744-BED6-F963B3F5BC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E888F-A00E-6E44-92ED-3EE39EEA6C50}" type="datetimeFigureOut">
              <a:rPr lang="en-US" smtClean="0"/>
              <a:pPr/>
              <a:t>9/5/2011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64C4-2C84-C744-BED6-F963B3F5BC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326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7367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30247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6514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E888F-A00E-6E44-92ED-3EE39EEA6C50}" type="datetimeFigureOut">
              <a:rPr lang="en-US" smtClean="0"/>
              <a:pPr/>
              <a:t>9/5/2011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64C4-2C84-C744-BED6-F963B3F5BC97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3" name="Picture 12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  <p:pic>
        <p:nvPicPr>
          <p:cNvPr id="12" name="Picture 11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4" name="Picture 13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E888F-A00E-6E44-92ED-3EE39EEA6C50}" type="datetimeFigureOut">
              <a:rPr lang="en-US" smtClean="0"/>
              <a:pPr/>
              <a:t>9/5/2011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64C4-2C84-C744-BED6-F963B3F5BC9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8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7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503238"/>
            <a:ext cx="7313613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735138"/>
            <a:ext cx="7313613" cy="4056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63438" y="6314461"/>
            <a:ext cx="1295400" cy="2650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7FFE888F-A00E-6E44-92ED-3EE39EEA6C50}" type="datetimeFigureOut">
              <a:rPr lang="en-US" smtClean="0"/>
              <a:pPr/>
              <a:t>9/5/2011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2607" y="6305797"/>
            <a:ext cx="3717967" cy="2592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21388" y="5476097"/>
            <a:ext cx="1483056" cy="851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</a:lstStyle>
          <a:p>
            <a:fld id="{CA3A64C4-2C84-C744-BED6-F963B3F5BC9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23" r:id="rId1"/>
    <p:sldLayoutId id="2147484424" r:id="rId2"/>
    <p:sldLayoutId id="2147484425" r:id="rId3"/>
    <p:sldLayoutId id="2147484426" r:id="rId4"/>
    <p:sldLayoutId id="2147484427" r:id="rId5"/>
    <p:sldLayoutId id="2147484428" r:id="rId6"/>
    <p:sldLayoutId id="2147484429" r:id="rId7"/>
    <p:sldLayoutId id="2147484430" r:id="rId8"/>
    <p:sldLayoutId id="2147484431" r:id="rId9"/>
    <p:sldLayoutId id="2147484432" r:id="rId10"/>
    <p:sldLayoutId id="2147484433" r:id="rId11"/>
    <p:sldLayoutId id="2147484434" r:id="rId12"/>
    <p:sldLayoutId id="2147484435" r:id="rId13"/>
    <p:sldLayoutId id="2147484436" r:id="rId14"/>
    <p:sldLayoutId id="2147484437" r:id="rId15"/>
    <p:sldLayoutId id="2147484438" r:id="rId16"/>
    <p:sldLayoutId id="2147484439" r:id="rId17"/>
    <p:sldLayoutId id="2147484440" r:id="rId18"/>
    <p:sldLayoutId id="2147484441" r:id="rId19"/>
    <p:sldLayoutId id="2147484442" r:id="rId20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63550" indent="-463550" algn="l" defTabSz="914400" rtl="0" eaLnBrk="1" latinLnBrk="0" hangingPunct="1">
        <a:spcBef>
          <a:spcPts val="2000"/>
        </a:spcBef>
        <a:buSzPct val="90000"/>
        <a:buFontTx/>
        <a:buBlip>
          <a:blip r:embed="rId2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SzPct val="90000"/>
        <a:buFontTx/>
        <a:buBlip>
          <a:blip r:embed="rId23"/>
        </a:buBlip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255713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7025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938338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mailto:beatriz@reddforests.co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4800600"/>
            <a:ext cx="7086600" cy="1752600"/>
          </a:xfrm>
        </p:spPr>
        <p:txBody>
          <a:bodyPr/>
          <a:lstStyle/>
          <a:p>
            <a:r>
              <a:rPr lang="en-US" sz="3200" dirty="0" smtClean="0"/>
              <a:t>Local Governance Anti-Corruption &amp;</a:t>
            </a:r>
            <a:br>
              <a:rPr lang="en-US" sz="3200" dirty="0" smtClean="0"/>
            </a:br>
            <a:r>
              <a:rPr lang="en-US" sz="3200" dirty="0" smtClean="0"/>
              <a:t>REDD in Latin America and the Caribbean </a:t>
            </a:r>
            <a:endParaRPr lang="en-US" sz="3200" dirty="0"/>
          </a:p>
        </p:txBody>
      </p:sp>
      <p:pic>
        <p:nvPicPr>
          <p:cNvPr id="6" name="Picture 5" descr="bribery_and_corruptio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09926" y="1"/>
            <a:ext cx="2634074" cy="45719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Corruption in the Forest Sector and REDD+</a:t>
            </a:r>
          </a:p>
          <a:p>
            <a:r>
              <a:rPr lang="en-US" dirty="0" smtClean="0"/>
              <a:t>Lessons Learned from Case Studies: </a:t>
            </a:r>
          </a:p>
          <a:p>
            <a:pPr>
              <a:buNone/>
            </a:pPr>
            <a:r>
              <a:rPr lang="en-US" dirty="0" smtClean="0">
                <a:solidFill>
                  <a:srgbClr val="AF0C0C"/>
                </a:solidFill>
              </a:rPr>
              <a:t>Brazil</a:t>
            </a:r>
            <a:r>
              <a:rPr lang="en-US" dirty="0" smtClean="0"/>
              <a:t>&amp; Bolivia</a:t>
            </a:r>
          </a:p>
          <a:p>
            <a:r>
              <a:rPr lang="en-US" dirty="0" smtClean="0"/>
              <a:t>Recommendations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Brazil: State of Amazonas</a:t>
            </a:r>
            <a:endParaRPr lang="en-US" dirty="0"/>
          </a:p>
        </p:txBody>
      </p:sp>
      <p:pic>
        <p:nvPicPr>
          <p:cNvPr id="4" name="Content Placeholder 3" descr="Brazil_State_Amazonas.svg.png"/>
          <p:cNvPicPr>
            <a:picLocks noGrp="1" noChangeAspect="1"/>
          </p:cNvPicPr>
          <p:nvPr>
            <p:ph idx="1"/>
          </p:nvPr>
        </p:nvPicPr>
        <p:blipFill>
          <a:blip r:embed="rId2"/>
          <a:srcRect l="-38353" r="-38353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BolsaFloresta</a:t>
            </a:r>
            <a:endParaRPr lang="en-US" dirty="0"/>
          </a:p>
        </p:txBody>
      </p:sp>
      <p:pic>
        <p:nvPicPr>
          <p:cNvPr id="4" name="Content Placeholder 3" descr="Bolsa Floresta.jpg"/>
          <p:cNvPicPr>
            <a:picLocks noGrp="1" noChangeAspect="1"/>
          </p:cNvPicPr>
          <p:nvPr>
            <p:ph idx="1"/>
          </p:nvPr>
        </p:nvPicPr>
        <p:blipFill>
          <a:blip r:embed="rId2"/>
          <a:srcRect l="-53513" r="-53513"/>
          <a:stretch>
            <a:fillRect/>
          </a:stretch>
        </p:blipFill>
        <p:spPr>
          <a:xfrm>
            <a:off x="2743200" y="1752600"/>
            <a:ext cx="3411299" cy="1891875"/>
          </a:xfrm>
        </p:spPr>
      </p:pic>
      <p:pic>
        <p:nvPicPr>
          <p:cNvPr id="5" name="Picture 4" descr="FA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7600" y="3962400"/>
            <a:ext cx="1734868" cy="23619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BolsaFloresta</a:t>
            </a:r>
            <a:r>
              <a:rPr lang="en-US" dirty="0" smtClean="0"/>
              <a:t> Partners</a:t>
            </a:r>
            <a:endParaRPr lang="en-US" dirty="0"/>
          </a:p>
        </p:txBody>
      </p:sp>
      <p:pic>
        <p:nvPicPr>
          <p:cNvPr id="4" name="Content Placeholder 3" descr="Governo do Estado.jpg"/>
          <p:cNvPicPr>
            <a:picLocks noGrp="1" noChangeAspect="1"/>
          </p:cNvPicPr>
          <p:nvPr>
            <p:ph idx="1"/>
          </p:nvPr>
        </p:nvPicPr>
        <p:blipFill>
          <a:blip r:embed="rId2"/>
          <a:srcRect l="-2388" r="-2388"/>
          <a:stretch>
            <a:fillRect/>
          </a:stretch>
        </p:blipFill>
        <p:spPr>
          <a:xfrm>
            <a:off x="5251449" y="1878138"/>
            <a:ext cx="2916857" cy="1617662"/>
          </a:xfrm>
        </p:spPr>
      </p:pic>
      <p:pic>
        <p:nvPicPr>
          <p:cNvPr id="5" name="Picture 4" descr="Bradesc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8064" y="1878138"/>
            <a:ext cx="2987723" cy="1617662"/>
          </a:xfrm>
          <a:prstGeom prst="rect">
            <a:avLst/>
          </a:prstGeom>
        </p:spPr>
      </p:pic>
      <p:pic>
        <p:nvPicPr>
          <p:cNvPr id="6" name="Picture 5" descr="Coca Cola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08064" y="4018630"/>
            <a:ext cx="3067051" cy="1423383"/>
          </a:xfrm>
          <a:prstGeom prst="rect">
            <a:avLst/>
          </a:prstGeom>
        </p:spPr>
      </p:pic>
      <p:pic>
        <p:nvPicPr>
          <p:cNvPr id="7" name="Picture 6" descr="Fundo Amazonia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69606" y="4018630"/>
            <a:ext cx="2298700" cy="133166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Anti-Corruption Measures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dirty="0" smtClean="0"/>
          </a:p>
          <a:p>
            <a:r>
              <a:rPr lang="en-US" dirty="0" err="1" smtClean="0"/>
              <a:t>BolsaFloresta</a:t>
            </a:r>
            <a:r>
              <a:rPr lang="en-US" dirty="0" smtClean="0"/>
              <a:t> External Audits: PricewaterhouseCoopers</a:t>
            </a:r>
          </a:p>
          <a:p>
            <a:r>
              <a:rPr lang="en-GB" dirty="0" smtClean="0"/>
              <a:t>Portal </a:t>
            </a:r>
            <a:r>
              <a:rPr lang="en-GB" dirty="0" err="1" smtClean="0"/>
              <a:t>daTransparência</a:t>
            </a:r>
            <a:r>
              <a:rPr lang="en-AU" dirty="0" smtClean="0"/>
              <a:t> (Decree 3195/2011)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Corruption in the Forest Sector and REDD+</a:t>
            </a:r>
          </a:p>
          <a:p>
            <a:r>
              <a:rPr lang="en-US" dirty="0" smtClean="0"/>
              <a:t>Lessons Learned from Case Studies: 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</a:rPr>
              <a:t>Brazil &amp;</a:t>
            </a:r>
            <a:r>
              <a:rPr lang="en-US" dirty="0" smtClean="0">
                <a:solidFill>
                  <a:schemeClr val="accent1"/>
                </a:solidFill>
              </a:rPr>
              <a:t>Bolivia</a:t>
            </a:r>
          </a:p>
          <a:p>
            <a:r>
              <a:rPr lang="en-US" dirty="0" smtClean="0"/>
              <a:t>Recommendations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Bolivia</a:t>
            </a:r>
            <a:endParaRPr lang="en-US" dirty="0"/>
          </a:p>
        </p:txBody>
      </p:sp>
      <p:pic>
        <p:nvPicPr>
          <p:cNvPr id="14" name="Content Placeholder 13" descr="4_10x7_Borda.jpg"/>
          <p:cNvPicPr>
            <a:picLocks noGrp="1" noChangeAspect="1"/>
          </p:cNvPicPr>
          <p:nvPr>
            <p:ph idx="1"/>
          </p:nvPr>
        </p:nvPicPr>
        <p:blipFill>
          <a:blip r:embed="rId2"/>
          <a:srcRect l="-50925" r="-50925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Decentralization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Popular Participation Law (1551/1994)</a:t>
            </a:r>
          </a:p>
          <a:p>
            <a:r>
              <a:rPr lang="en-US" dirty="0" smtClean="0"/>
              <a:t>Administrative Decentralization Law (1654/1995)</a:t>
            </a:r>
          </a:p>
          <a:p>
            <a:r>
              <a:rPr lang="en-US" dirty="0" smtClean="0"/>
              <a:t>Forest Law (1700/1996)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Anti-Corruption Measures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Single concession fee US$ 1 per hectare</a:t>
            </a:r>
          </a:p>
          <a:p>
            <a:r>
              <a:rPr lang="en-US" dirty="0" smtClean="0"/>
              <a:t>Transparency &amp; independence of ABT</a:t>
            </a:r>
          </a:p>
          <a:p>
            <a:r>
              <a:rPr lang="en-US" dirty="0" smtClean="0"/>
              <a:t>Forest Monitoring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Anti-Corruption Laws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Anti-corruption Law 004/2007</a:t>
            </a:r>
          </a:p>
          <a:p>
            <a:r>
              <a:rPr lang="en-US" dirty="0" smtClean="0"/>
              <a:t>Decree 28168/2005 access to information &amp; transparency</a:t>
            </a:r>
          </a:p>
          <a:p>
            <a:r>
              <a:rPr lang="en-US" dirty="0" smtClean="0"/>
              <a:t>Ministry against corruption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How LAC countries tackle corruption at the sub-national level</a:t>
            </a:r>
          </a:p>
          <a:p>
            <a:r>
              <a:rPr lang="en-US" dirty="0" smtClean="0"/>
              <a:t>Extract lessons learned from the case studies</a:t>
            </a:r>
          </a:p>
          <a:p>
            <a:r>
              <a:rPr lang="en-US" dirty="0" smtClean="0"/>
              <a:t>How best practices can be applied in the REDD+ context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Lessons Learned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Good practices are instrumental in </a:t>
            </a:r>
            <a:r>
              <a:rPr lang="en-US" i="1" dirty="0" smtClean="0"/>
              <a:t>preventing</a:t>
            </a:r>
            <a:r>
              <a:rPr lang="en-US" dirty="0" smtClean="0"/>
              <a:t> corruption</a:t>
            </a:r>
          </a:p>
          <a:p>
            <a:r>
              <a:rPr lang="en-US" dirty="0" smtClean="0"/>
              <a:t>Specific anti-corruption laws and bodies are less common at the sub-national level</a:t>
            </a:r>
          </a:p>
          <a:p>
            <a:r>
              <a:rPr lang="en-US" dirty="0" smtClean="0"/>
              <a:t>Local bodies in charge of environmental control have a role in </a:t>
            </a:r>
            <a:r>
              <a:rPr lang="en-US" i="1" dirty="0" smtClean="0"/>
              <a:t>suppressing</a:t>
            </a:r>
            <a:r>
              <a:rPr lang="en-US" dirty="0" smtClean="0"/>
              <a:t> corruption</a:t>
            </a:r>
          </a:p>
          <a:p>
            <a:r>
              <a:rPr lang="en-US" dirty="0" smtClean="0"/>
              <a:t>Local &amp; indigenous communities participate more actively in forest administration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Corruption in the Forest Sector and REDD+</a:t>
            </a:r>
          </a:p>
          <a:p>
            <a:r>
              <a:rPr lang="en-US" dirty="0" smtClean="0"/>
              <a:t>Lessons Learned from Case Studies: </a:t>
            </a:r>
          </a:p>
          <a:p>
            <a:pPr>
              <a:buNone/>
            </a:pPr>
            <a:r>
              <a:rPr lang="en-US" dirty="0" smtClean="0"/>
              <a:t>                    Brazil &amp; Bolivia</a:t>
            </a:r>
          </a:p>
          <a:p>
            <a:r>
              <a:rPr lang="en-US" dirty="0" smtClean="0">
                <a:solidFill>
                  <a:schemeClr val="accent1"/>
                </a:solidFill>
              </a:rPr>
              <a:t>Recommendations</a:t>
            </a:r>
            <a:endParaRPr lang="en-US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Sub-National Governance</a:t>
            </a:r>
          </a:p>
          <a:p>
            <a:r>
              <a:rPr lang="en-US" dirty="0" smtClean="0"/>
              <a:t>Awareness &amp; understanding about REDD+ and related corruption risks</a:t>
            </a:r>
          </a:p>
          <a:p>
            <a:r>
              <a:rPr lang="en-US" dirty="0" smtClean="0"/>
              <a:t>Policy dialogue on financial resources for climate change, forest management and REDD+</a:t>
            </a:r>
          </a:p>
          <a:p>
            <a:r>
              <a:rPr lang="en-US" dirty="0" smtClean="0"/>
              <a:t>Capacity building for local decision makers and civil society</a:t>
            </a:r>
          </a:p>
          <a:p>
            <a:r>
              <a:rPr lang="en-US" dirty="0" smtClean="0"/>
              <a:t>Accountability and transparency in decision-making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REDD+ Design Phase</a:t>
            </a:r>
          </a:p>
          <a:p>
            <a:r>
              <a:rPr lang="en-US" dirty="0" smtClean="0"/>
              <a:t>REDD-specific anti-corruption risks</a:t>
            </a:r>
          </a:p>
          <a:p>
            <a:r>
              <a:rPr lang="en-US" dirty="0" smtClean="0"/>
              <a:t>Local governance institutions</a:t>
            </a:r>
          </a:p>
          <a:p>
            <a:r>
              <a:rPr lang="en-US" dirty="0" smtClean="0"/>
              <a:t>REDD specific anti-corruption measures</a:t>
            </a:r>
          </a:p>
          <a:p>
            <a:r>
              <a:rPr lang="en-US" dirty="0" smtClean="0"/>
              <a:t>Anti-corruption proposals in National Strategies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REDD Implementation</a:t>
            </a:r>
          </a:p>
          <a:p>
            <a:r>
              <a:rPr lang="en-US" dirty="0" smtClean="0"/>
              <a:t>Local governance institutions to detect and suppress corruption</a:t>
            </a:r>
          </a:p>
          <a:p>
            <a:r>
              <a:rPr lang="en-US" dirty="0" smtClean="0"/>
              <a:t>Local and indigenous communities and civil society</a:t>
            </a:r>
          </a:p>
          <a:p>
            <a:r>
              <a:rPr lang="en-US" dirty="0" smtClean="0"/>
              <a:t>Transparency in decisions on resource use and distribution, as well as climate change, forest management and REDD+ policies</a:t>
            </a:r>
          </a:p>
          <a:p>
            <a:r>
              <a:rPr lang="en-US" dirty="0" smtClean="0"/>
              <a:t>Use of UNCAC and IACAC as guide to develop anti-corruption frameworks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Anti-Corruption Checklist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1143001" y="2819400"/>
          <a:ext cx="6858000" cy="173736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6858000"/>
              </a:tblGrid>
              <a:tr h="24623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 Identify Corruption Risks </a:t>
                      </a:r>
                      <a:endParaRPr lang="en-AU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dirty="0"/>
                    </a:p>
                  </a:txBody>
                  <a:tcPr/>
                </a:tc>
              </a:tr>
              <a:tr h="140703">
                <a:tc>
                  <a:txBody>
                    <a:bodyPr/>
                    <a:lstStyle/>
                    <a:p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What are potential REDD-specific corruption risks?</a:t>
                      </a:r>
                      <a:endParaRPr lang="en-US" dirty="0"/>
                    </a:p>
                  </a:txBody>
                  <a:tcPr/>
                </a:tc>
              </a:tr>
              <a:tr h="14070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What are the sectors involved?</a:t>
                      </a:r>
                      <a:endParaRPr lang="en-A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4070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Anti-Corruption Checklist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914400" y="1735138"/>
          <a:ext cx="7313613" cy="414528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7313613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 Design Anti-Corruption Measures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What measures are required?</a:t>
                      </a:r>
                      <a:endParaRPr lang="en-A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Which institutions could carry out such measures?</a:t>
                      </a:r>
                      <a:endParaRPr lang="en-A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What is the role/functions of those institutions?</a:t>
                      </a:r>
                      <a:endParaRPr lang="en-A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What will be the relationship between national and local governance institutions?</a:t>
                      </a:r>
                      <a:endParaRPr lang="en-A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How existing laws, policies and mechanisms could be used?</a:t>
                      </a:r>
                      <a:endParaRPr lang="en-A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How could civil society, local and indigenous populations be involved?</a:t>
                      </a:r>
                      <a:endParaRPr lang="en-A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Are the designed anti-corruption measures too complex or costly?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How to finance those measures?</a:t>
                      </a:r>
                      <a:endParaRPr lang="en-A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Anti-Corruption Checklist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914400" y="1735138"/>
          <a:ext cx="7313613" cy="3474719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7313613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 Implement Anti-Corruption Measures</a:t>
                      </a:r>
                      <a:endParaRPr lang="en-AU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How to ensure compliance</a:t>
                      </a:r>
                      <a:r>
                        <a:rPr lang="en-GB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with anti-corruption measures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  <a:endParaRPr lang="en-A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How to evaluate whether anti-corruption measures are effective?</a:t>
                      </a:r>
                      <a:endParaRPr lang="en-A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Can the effectiveness of such measures be assessed through the IACAC Follow-up Mechanism?</a:t>
                      </a:r>
                      <a:endParaRPr lang="en-A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How to report/inform the public about the measures taken?</a:t>
                      </a:r>
                      <a:endParaRPr lang="en-A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b="1" dirty="0" smtClean="0"/>
              <a:t>Contact Information</a:t>
            </a:r>
          </a:p>
          <a:p>
            <a:pPr algn="ctr">
              <a:spcBef>
                <a:spcPts val="600"/>
              </a:spcBef>
              <a:buNone/>
            </a:pPr>
            <a:endParaRPr lang="en-US" dirty="0" smtClean="0"/>
          </a:p>
          <a:p>
            <a:pPr algn="ctr">
              <a:spcBef>
                <a:spcPts val="600"/>
              </a:spcBef>
              <a:buNone/>
            </a:pPr>
            <a:r>
              <a:rPr lang="en-US" dirty="0" smtClean="0"/>
              <a:t>Beatriz Garcia, Ph.D.</a:t>
            </a:r>
          </a:p>
          <a:p>
            <a:pPr algn="ctr">
              <a:spcBef>
                <a:spcPts val="600"/>
              </a:spcBef>
              <a:buNone/>
            </a:pPr>
            <a:r>
              <a:rPr lang="en-US" dirty="0" smtClean="0"/>
              <a:t>REDD Forests</a:t>
            </a:r>
          </a:p>
          <a:p>
            <a:pPr algn="ctr">
              <a:spcBef>
                <a:spcPts val="600"/>
              </a:spcBef>
              <a:buNone/>
            </a:pPr>
            <a:r>
              <a:rPr lang="en-US" dirty="0" smtClean="0">
                <a:hlinkClick r:id="rId2"/>
              </a:rPr>
              <a:t>beatriz@reddforests.com</a:t>
            </a:r>
            <a:endParaRPr lang="en-US" dirty="0" smtClean="0"/>
          </a:p>
          <a:p>
            <a:pPr algn="ctr">
              <a:spcBef>
                <a:spcPts val="600"/>
              </a:spcBef>
              <a:buNone/>
            </a:pPr>
            <a:r>
              <a:rPr lang="en-US" dirty="0" err="1" smtClean="0"/>
              <a:t>www.reddforests.com</a:t>
            </a: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0" y="1981199"/>
          <a:ext cx="4572000" cy="430665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2286000"/>
                <a:gridCol w="2286000"/>
              </a:tblGrid>
              <a:tr h="66432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Vulnerability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Corrupt</a:t>
                      </a:r>
                      <a:r>
                        <a:rPr lang="en-US" sz="1600" b="1" baseline="0" dirty="0" smtClean="0"/>
                        <a:t> Practices</a:t>
                      </a:r>
                      <a:endParaRPr lang="en-US" sz="1600" b="1" dirty="0"/>
                    </a:p>
                  </a:txBody>
                  <a:tcPr/>
                </a:tc>
              </a:tr>
              <a:tr h="824677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 smtClean="0"/>
                        <a:t>Dispersed control</a:t>
                      </a:r>
                      <a:r>
                        <a:rPr lang="en-US" sz="1600" b="0" baseline="0" dirty="0" smtClean="0"/>
                        <a:t> over finances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 smtClean="0"/>
                        <a:t>Fraud</a:t>
                      </a:r>
                      <a:r>
                        <a:rPr lang="en-US" sz="1600" b="0" baseline="0" dirty="0" smtClean="0"/>
                        <a:t> via </a:t>
                      </a:r>
                      <a:r>
                        <a:rPr lang="en-US" sz="1600" b="0" dirty="0" smtClean="0"/>
                        <a:t>embezzling or skimming</a:t>
                      </a:r>
                      <a:endParaRPr lang="en-US" sz="1600" b="0" dirty="0"/>
                    </a:p>
                  </a:txBody>
                  <a:tcPr/>
                </a:tc>
              </a:tr>
              <a:tr h="824677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 smtClean="0"/>
                        <a:t>Freedom</a:t>
                      </a:r>
                      <a:r>
                        <a:rPr lang="en-US" sz="1600" b="0" baseline="0" dirty="0" smtClean="0"/>
                        <a:t> to hire and fire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 smtClean="0"/>
                        <a:t>Cronyism,</a:t>
                      </a:r>
                      <a:r>
                        <a:rPr lang="en-US" sz="1600" b="0" baseline="0" dirty="0" err="1" smtClean="0"/>
                        <a:t>clientelism</a:t>
                      </a:r>
                      <a:r>
                        <a:rPr lang="en-US" sz="1600" b="0" baseline="0" dirty="0" smtClean="0"/>
                        <a:t> or nepotism</a:t>
                      </a:r>
                      <a:endParaRPr lang="en-US" sz="1600" b="0" dirty="0"/>
                    </a:p>
                  </a:txBody>
                  <a:tcPr/>
                </a:tc>
              </a:tr>
              <a:tr h="664324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 smtClean="0"/>
                        <a:t>Proximity</a:t>
                      </a:r>
                      <a:r>
                        <a:rPr lang="en-US" sz="1600" b="0" baseline="0" dirty="0" smtClean="0"/>
                        <a:t> with constituency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 smtClean="0"/>
                        <a:t>Bribery, fraud</a:t>
                      </a:r>
                      <a:endParaRPr lang="en-US" sz="1600" b="0" dirty="0"/>
                    </a:p>
                  </a:txBody>
                  <a:tcPr/>
                </a:tc>
              </a:tr>
              <a:tr h="664324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 smtClean="0"/>
                        <a:t>Patronage Networks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 smtClean="0"/>
                        <a:t>State capture,</a:t>
                      </a:r>
                      <a:r>
                        <a:rPr lang="en-US" sz="1600" b="0" baseline="0" dirty="0" smtClean="0"/>
                        <a:t> bribery, fraud</a:t>
                      </a:r>
                      <a:endParaRPr lang="en-US" sz="1600" b="0" dirty="0"/>
                    </a:p>
                  </a:txBody>
                  <a:tcPr/>
                </a:tc>
              </a:tr>
              <a:tr h="664324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 smtClean="0"/>
                        <a:t>Lack of capacity</a:t>
                      </a:r>
                      <a:r>
                        <a:rPr lang="en-US" sz="1600" b="0" baseline="0" dirty="0" smtClean="0"/>
                        <a:t> and oversight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 smtClean="0"/>
                        <a:t>Petty corruption</a:t>
                      </a:r>
                      <a:endParaRPr lang="en-US" sz="1600" b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Corruption at the Sub-National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>
                <a:solidFill>
                  <a:srgbClr val="AF0C0C"/>
                </a:solidFill>
              </a:rPr>
              <a:t>Corruption in the Forest Sector and REDD+</a:t>
            </a:r>
          </a:p>
          <a:p>
            <a:r>
              <a:rPr lang="en-US" dirty="0" smtClean="0"/>
              <a:t>Lessons Learned from Case Studies: </a:t>
            </a:r>
          </a:p>
          <a:p>
            <a:pPr>
              <a:buNone/>
            </a:pPr>
            <a:r>
              <a:rPr lang="en-US" dirty="0" smtClean="0"/>
              <a:t>                    Brazil &amp; Bolivia</a:t>
            </a:r>
          </a:p>
          <a:p>
            <a:r>
              <a:rPr lang="en-US" dirty="0" smtClean="0"/>
              <a:t>Recommendations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Corruption in the Forest Sector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Harvest/processing (e.g. illegal logging)</a:t>
            </a:r>
          </a:p>
          <a:p>
            <a:r>
              <a:rPr lang="en-US" dirty="0" smtClean="0"/>
              <a:t>Transport (e.g. timber/wood products without permits)</a:t>
            </a:r>
          </a:p>
          <a:p>
            <a:r>
              <a:rPr lang="en-US" dirty="0" smtClean="0"/>
              <a:t>Trade (e.g. avoidance of taxes/forest charges)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Corruption in the Forest Sector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914400" y="2057399"/>
          <a:ext cx="7313613" cy="3962404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2819400"/>
                <a:gridCol w="4494213"/>
              </a:tblGrid>
              <a:tr h="533401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Stage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Corrupt Practices</a:t>
                      </a:r>
                      <a:endParaRPr lang="en-US" b="1" dirty="0"/>
                    </a:p>
                  </a:txBody>
                  <a:tcPr/>
                </a:tc>
              </a:tr>
              <a:tr h="7737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Regulatory Design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Undue influence on forest laws and regulations</a:t>
                      </a:r>
                      <a:endParaRPr lang="en-US" b="0" dirty="0"/>
                    </a:p>
                  </a:txBody>
                  <a:tcPr/>
                </a:tc>
              </a:tr>
              <a:tr h="96715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Harvest/Processing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Bribery of local officials to harvest without permits, obtain logging permits, ignore over-harvesting</a:t>
                      </a:r>
                      <a:endParaRPr lang="en-US" dirty="0"/>
                    </a:p>
                  </a:txBody>
                  <a:tcPr/>
                </a:tc>
              </a:tr>
              <a:tr h="720968">
                <a:tc>
                  <a:txBody>
                    <a:bodyPr/>
                    <a:lstStyle/>
                    <a:p>
                      <a:r>
                        <a:rPr lang="en-US" b="1" dirty="0" smtClean="0"/>
                        <a:t>Transport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Bribery</a:t>
                      </a:r>
                      <a:r>
                        <a:rPr lang="en-US" baseline="0" dirty="0" smtClean="0"/>
                        <a:t> to allow transport of illegally logged timber</a:t>
                      </a:r>
                      <a:endParaRPr lang="en-US" dirty="0"/>
                    </a:p>
                  </a:txBody>
                  <a:tcPr/>
                </a:tc>
              </a:tr>
              <a:tr h="96715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Trade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Bribery</a:t>
                      </a:r>
                      <a:r>
                        <a:rPr lang="en-US" baseline="0" dirty="0" smtClean="0"/>
                        <a:t> to export wood products without permits, avoid taxes, money laundry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Corruption &amp; REDD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REDD+ design &amp; implementation</a:t>
            </a:r>
          </a:p>
          <a:p>
            <a:r>
              <a:rPr lang="en-US" dirty="0" smtClean="0"/>
              <a:t>Land administration</a:t>
            </a:r>
          </a:p>
          <a:p>
            <a:r>
              <a:rPr lang="en-US" dirty="0" smtClean="0"/>
              <a:t>Carbon Rights &amp; Measurement</a:t>
            </a:r>
          </a:p>
          <a:p>
            <a:r>
              <a:rPr lang="en-US" dirty="0" smtClean="0"/>
              <a:t>Benefit &amp; Distribution Systems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Corruption &amp; REDD+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914399" y="1735138"/>
          <a:ext cx="7313614" cy="330200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3656807"/>
                <a:gridCol w="3656807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REDD+ Design </a:t>
                      </a:r>
                    </a:p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US" b="1" dirty="0" smtClean="0"/>
                        <a:t>Land</a:t>
                      </a:r>
                      <a:r>
                        <a:rPr lang="en-US" b="1" baseline="0" dirty="0" smtClean="0"/>
                        <a:t> Administration</a:t>
                      </a:r>
                      <a:endParaRPr lang="en-US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Bribery</a:t>
                      </a:r>
                      <a:r>
                        <a:rPr lang="en-US" baseline="0" dirty="0" smtClean="0"/>
                        <a:t> to ensure that land areas are allocated to or excluded from REDD+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Failure to recognize competing rights or customary land tenure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US" b="1" dirty="0" smtClean="0"/>
                        <a:t>Carbon Rights &amp; Measurement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Link carbon rights to State ownership</a:t>
                      </a:r>
                      <a:r>
                        <a:rPr lang="en-US" baseline="0" dirty="0" smtClean="0"/>
                        <a:t> of forests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Artificially inflate baselines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Benefit &amp; Distribution Systems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State capture, nepotism</a:t>
                      </a:r>
                      <a:r>
                        <a:rPr lang="en-US" baseline="0" dirty="0" smtClean="0"/>
                        <a:t>&amp; cronyism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Corruption &amp; REDD+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914399" y="1735138"/>
          <a:ext cx="7313614" cy="438912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3656807"/>
                <a:gridCol w="3656807"/>
              </a:tblGrid>
              <a:tr h="398462"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REDD+ Implementation</a:t>
                      </a:r>
                    </a:p>
                    <a:p>
                      <a:pPr algn="ctr"/>
                      <a:endParaRPr lang="en-US" b="1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US" b="1" dirty="0" smtClean="0"/>
                        <a:t>Land Administration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Bribery</a:t>
                      </a:r>
                      <a:r>
                        <a:rPr lang="en-US" baseline="0" dirty="0" smtClean="0"/>
                        <a:t> to fraudulently create land titles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Bribery</a:t>
                      </a:r>
                      <a:r>
                        <a:rPr lang="en-US" baseline="0" dirty="0" smtClean="0"/>
                        <a:t> to include land areas in REDD+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US" b="1" dirty="0" smtClean="0"/>
                        <a:t>Carbon Rights &amp; Measurement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Bribery</a:t>
                      </a:r>
                      <a:r>
                        <a:rPr lang="en-US" baseline="0" dirty="0" smtClean="0"/>
                        <a:t> to register carbon rights over particular lands in the name of corrupt actors</a:t>
                      </a:r>
                    </a:p>
                    <a:p>
                      <a:endParaRPr lang="en-US" baseline="0" dirty="0" smtClean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Over-estimate</a:t>
                      </a:r>
                      <a:r>
                        <a:rPr lang="en-US" baseline="0" dirty="0" smtClean="0"/>
                        <a:t> the amount of emission reductions to inflate REDD+ revenues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Benefit &amp; Distribution Systems</a:t>
                      </a:r>
                    </a:p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Sell the carbon rights without the consent of the indigenous people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Inkwell">
  <a:themeElements>
    <a:clrScheme name="Inkwell">
      <a:dk1>
        <a:sysClr val="windowText" lastClr="000000"/>
      </a:dk1>
      <a:lt1>
        <a:sysClr val="window" lastClr="FFFFFF"/>
      </a:lt1>
      <a:dk2>
        <a:srgbClr val="584D2E"/>
      </a:dk2>
      <a:lt2>
        <a:srgbClr val="EFE7C3"/>
      </a:lt2>
      <a:accent1>
        <a:srgbClr val="860908"/>
      </a:accent1>
      <a:accent2>
        <a:srgbClr val="4A0505"/>
      </a:accent2>
      <a:accent3>
        <a:srgbClr val="7A500A"/>
      </a:accent3>
      <a:accent4>
        <a:srgbClr val="C47810"/>
      </a:accent4>
      <a:accent5>
        <a:srgbClr val="827752"/>
      </a:accent5>
      <a:accent6>
        <a:srgbClr val="B5BB83"/>
      </a:accent6>
      <a:hlink>
        <a:srgbClr val="C47810"/>
      </a:hlink>
      <a:folHlink>
        <a:srgbClr val="F0A43A"/>
      </a:folHlink>
    </a:clrScheme>
    <a:fontScheme name="Inkwell">
      <a:majorFont>
        <a:latin typeface="Goudy Old Style"/>
        <a:ea typeface=""/>
        <a:cs typeface=""/>
        <a:font script="Jpan" typeface="ＭＳ Ｐ明朝"/>
      </a:majorFont>
      <a:minorFont>
        <a:latin typeface="Goudy Old Style"/>
        <a:ea typeface=""/>
        <a:cs typeface=""/>
        <a:font script="Jpan" typeface="ＭＳ Ｐ明朝"/>
      </a:minorFont>
    </a:fontScheme>
    <a:fmtScheme name="Inkwel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3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30000"/>
                <a:satMod val="15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381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  <a:softEdge rad="63500"/>
          </a:effectLst>
        </a:effectStyle>
      </a:effectStyleLst>
      <a:bgFillStyleLst>
        <a:blipFill rotWithShape="1">
          <a:blip xmlns:r="http://schemas.openxmlformats.org/officeDocument/2006/relationships" r:embed="rId3"/>
          <a:stretch/>
        </a:blipFill>
        <a:blipFill rotWithShape="1">
          <a:blip xmlns:r="http://schemas.openxmlformats.org/officeDocument/2006/relationships" r:embed="rId4"/>
          <a:stretch/>
        </a:blipFill>
        <a:blipFill rotWithShape="1">
          <a:blip xmlns:r="http://schemas.openxmlformats.org/officeDocument/2006/relationships" r:embed="rId5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Inkwell.thmx</Template>
  <TotalTime>3911</TotalTime>
  <Words>772</Words>
  <Application>Microsoft Macintosh PowerPoint</Application>
  <PresentationFormat>On-screen Show (4:3)</PresentationFormat>
  <Paragraphs>158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Inkwell</vt:lpstr>
      <vt:lpstr>Local Governance Anti-Corruption &amp; REDD in Latin America and the Caribbean </vt:lpstr>
      <vt:lpstr>Objectives</vt:lpstr>
      <vt:lpstr>Corruption at the Sub-National Level</vt:lpstr>
      <vt:lpstr>Structure</vt:lpstr>
      <vt:lpstr>Corruption in the Forest Sector</vt:lpstr>
      <vt:lpstr>Corruption in the Forest Sector</vt:lpstr>
      <vt:lpstr>Corruption &amp; REDD</vt:lpstr>
      <vt:lpstr>Corruption &amp; REDD+</vt:lpstr>
      <vt:lpstr>Corruption &amp; REDD+</vt:lpstr>
      <vt:lpstr>Structure</vt:lpstr>
      <vt:lpstr>Brazil: State of Amazonas</vt:lpstr>
      <vt:lpstr>BolsaFloresta</vt:lpstr>
      <vt:lpstr>BolsaFloresta Partners</vt:lpstr>
      <vt:lpstr> Anti-Corruption Measures</vt:lpstr>
      <vt:lpstr>Structure</vt:lpstr>
      <vt:lpstr>Bolivia</vt:lpstr>
      <vt:lpstr>Decentralization</vt:lpstr>
      <vt:lpstr>Anti-Corruption Measures</vt:lpstr>
      <vt:lpstr>Anti-Corruption Laws</vt:lpstr>
      <vt:lpstr>Lessons Learned</vt:lpstr>
      <vt:lpstr>Structure</vt:lpstr>
      <vt:lpstr>Key Recommendations</vt:lpstr>
      <vt:lpstr>Key Recommendations</vt:lpstr>
      <vt:lpstr>Key Recommendations</vt:lpstr>
      <vt:lpstr>Anti-Corruption Checklist</vt:lpstr>
      <vt:lpstr>Anti-Corruption Checklist</vt:lpstr>
      <vt:lpstr>Anti-Corruption Checklist</vt:lpstr>
      <vt:lpstr>Thank you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Local Governance anti-Corruption and REDD in Latin America and the Caribbean </dc:title>
  <dc:creator>administrator</dc:creator>
  <cp:lastModifiedBy>Estelle Fach</cp:lastModifiedBy>
  <cp:revision>46</cp:revision>
  <dcterms:created xsi:type="dcterms:W3CDTF">2011-09-03T15:08:19Z</dcterms:created>
  <dcterms:modified xsi:type="dcterms:W3CDTF">2011-09-05T12:38:42Z</dcterms:modified>
</cp:coreProperties>
</file>