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795" r:id="rId2"/>
    <p:sldMasterId id="2147483783" r:id="rId3"/>
    <p:sldMasterId id="2147483819" r:id="rId4"/>
    <p:sldMasterId id="2147483831" r:id="rId5"/>
    <p:sldMasterId id="2147483807" r:id="rId6"/>
    <p:sldMasterId id="2147483735" r:id="rId7"/>
    <p:sldMasterId id="2147483698" r:id="rId8"/>
    <p:sldMasterId id="2147483660" r:id="rId9"/>
  </p:sldMasterIdLst>
  <p:notesMasterIdLst>
    <p:notesMasterId r:id="rId13"/>
  </p:notesMasterIdLst>
  <p:sldIdLst>
    <p:sldId id="275" r:id="rId10"/>
    <p:sldId id="304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31B01C2D-F2FB-467E-B3A4-D32C2786F360}">
          <p14:sldIdLst>
            <p14:sldId id="256"/>
            <p14:sldId id="265"/>
            <p14:sldId id="268"/>
            <p14:sldId id="267"/>
            <p14:sldId id="269"/>
            <p14:sldId id="27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67833" autoAdjust="0"/>
  </p:normalViewPr>
  <p:slideViewPr>
    <p:cSldViewPr showGuides="1">
      <p:cViewPr>
        <p:scale>
          <a:sx n="70" d="100"/>
          <a:sy n="70" d="100"/>
        </p:scale>
        <p:origin x="-116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70EEE-2028-459F-BC24-068ED68911A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515DBB2-DE37-4022-B32F-2712599D9803}">
      <dgm:prSet phldrT="[Text]"/>
      <dgm:spPr/>
      <dgm:t>
        <a:bodyPr/>
        <a:lstStyle/>
        <a:p>
          <a:r>
            <a:rPr lang="en-US" dirty="0" smtClean="0"/>
            <a:t>Existing corrupt practices that enable/enhance deforestation and forest degradation </a:t>
          </a:r>
          <a:endParaRPr lang="fr-CH" dirty="0"/>
        </a:p>
      </dgm:t>
    </dgm:pt>
    <dgm:pt modelId="{B224110F-9EC0-47AC-B81D-863565E6E7C2}" type="parTrans" cxnId="{5375A44A-BD4E-4E4F-94EC-897A970A7DA8}">
      <dgm:prSet/>
      <dgm:spPr/>
      <dgm:t>
        <a:bodyPr/>
        <a:lstStyle/>
        <a:p>
          <a:endParaRPr lang="fr-CH"/>
        </a:p>
      </dgm:t>
    </dgm:pt>
    <dgm:pt modelId="{4397EBB4-6F37-4B6B-86C5-8DB170A6034A}" type="sibTrans" cxnId="{5375A44A-BD4E-4E4F-94EC-897A970A7DA8}">
      <dgm:prSet/>
      <dgm:spPr/>
      <dgm:t>
        <a:bodyPr/>
        <a:lstStyle/>
        <a:p>
          <a:endParaRPr lang="fr-CH"/>
        </a:p>
      </dgm:t>
    </dgm:pt>
    <dgm:pt modelId="{6A92A1BB-03C6-4C0E-8A65-B6B39A5E1FAB}">
      <dgm:prSet phldrT="[Text]"/>
      <dgm:spPr/>
      <dgm:t>
        <a:bodyPr/>
        <a:lstStyle/>
        <a:p>
          <a:r>
            <a:rPr lang="en-US" dirty="0" smtClean="0"/>
            <a:t>New corruption risks brought about by REDD+</a:t>
          </a:r>
          <a:endParaRPr lang="fr-CH" dirty="0"/>
        </a:p>
      </dgm:t>
    </dgm:pt>
    <dgm:pt modelId="{5BC2D399-2507-4E26-9435-7D383A7AAC10}" type="parTrans" cxnId="{04CD063B-1E5C-44B0-B705-D57E8F7BA405}">
      <dgm:prSet/>
      <dgm:spPr/>
      <dgm:t>
        <a:bodyPr/>
        <a:lstStyle/>
        <a:p>
          <a:endParaRPr lang="fr-CH"/>
        </a:p>
      </dgm:t>
    </dgm:pt>
    <dgm:pt modelId="{6637BC7A-0647-4DE8-AC25-04670FD01C37}" type="sibTrans" cxnId="{04CD063B-1E5C-44B0-B705-D57E8F7BA405}">
      <dgm:prSet/>
      <dgm:spPr/>
      <dgm:t>
        <a:bodyPr/>
        <a:lstStyle/>
        <a:p>
          <a:endParaRPr lang="fr-CH"/>
        </a:p>
      </dgm:t>
    </dgm:pt>
    <dgm:pt modelId="{488862B1-6F4C-4132-9A0B-8FCCA6E49123}" type="pres">
      <dgm:prSet presAssocID="{C9970EEE-2028-459F-BC24-068ED68911A4}" presName="compositeShape" presStyleCnt="0">
        <dgm:presLayoutVars>
          <dgm:chMax val="7"/>
          <dgm:dir/>
          <dgm:resizeHandles val="exact"/>
        </dgm:presLayoutVars>
      </dgm:prSet>
      <dgm:spPr/>
    </dgm:pt>
    <dgm:pt modelId="{446F370A-1B25-4CFF-BB00-3B33393BEC7B}" type="pres">
      <dgm:prSet presAssocID="{6515DBB2-DE37-4022-B32F-2712599D9803}" presName="circ1" presStyleLbl="vennNode1" presStyleIdx="0" presStyleCnt="2" custLinFactNeighborY="4054"/>
      <dgm:spPr/>
      <dgm:t>
        <a:bodyPr/>
        <a:lstStyle/>
        <a:p>
          <a:endParaRPr lang="fr-CH"/>
        </a:p>
      </dgm:t>
    </dgm:pt>
    <dgm:pt modelId="{24B4F7D2-55FB-4D49-BEEE-8D25A76F6D4D}" type="pres">
      <dgm:prSet presAssocID="{6515DBB2-DE37-4022-B32F-2712599D980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AF2F701-9376-4AA1-891D-D33DF993AD91}" type="pres">
      <dgm:prSet presAssocID="{6A92A1BB-03C6-4C0E-8A65-B6B39A5E1FAB}" presName="circ2" presStyleLbl="vennNode1" presStyleIdx="1" presStyleCnt="2" custLinFactNeighborY="4054"/>
      <dgm:spPr/>
      <dgm:t>
        <a:bodyPr/>
        <a:lstStyle/>
        <a:p>
          <a:endParaRPr lang="fr-CH"/>
        </a:p>
      </dgm:t>
    </dgm:pt>
    <dgm:pt modelId="{37E5430C-625C-4EF2-B44B-907106EDEC6E}" type="pres">
      <dgm:prSet presAssocID="{6A92A1BB-03C6-4C0E-8A65-B6B39A5E1F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CAF2EEBD-5D16-40DB-B575-FBC81AD51DF8}" type="presOf" srcId="{C9970EEE-2028-459F-BC24-068ED68911A4}" destId="{488862B1-6F4C-4132-9A0B-8FCCA6E49123}" srcOrd="0" destOrd="0" presId="urn:microsoft.com/office/officeart/2005/8/layout/venn1"/>
    <dgm:cxn modelId="{F6046ED8-0731-487A-8B2D-08BD29A355A2}" type="presOf" srcId="{6A92A1BB-03C6-4C0E-8A65-B6B39A5E1FAB}" destId="{2AF2F701-9376-4AA1-891D-D33DF993AD91}" srcOrd="0" destOrd="0" presId="urn:microsoft.com/office/officeart/2005/8/layout/venn1"/>
    <dgm:cxn modelId="{04CD063B-1E5C-44B0-B705-D57E8F7BA405}" srcId="{C9970EEE-2028-459F-BC24-068ED68911A4}" destId="{6A92A1BB-03C6-4C0E-8A65-B6B39A5E1FAB}" srcOrd="1" destOrd="0" parTransId="{5BC2D399-2507-4E26-9435-7D383A7AAC10}" sibTransId="{6637BC7A-0647-4DE8-AC25-04670FD01C37}"/>
    <dgm:cxn modelId="{D0C5FFA1-AC44-40EA-B75A-084B9CB44103}" type="presOf" srcId="{6A92A1BB-03C6-4C0E-8A65-B6B39A5E1FAB}" destId="{37E5430C-625C-4EF2-B44B-907106EDEC6E}" srcOrd="1" destOrd="0" presId="urn:microsoft.com/office/officeart/2005/8/layout/venn1"/>
    <dgm:cxn modelId="{A6D5C377-BB39-4FE5-9654-95280273B346}" type="presOf" srcId="{6515DBB2-DE37-4022-B32F-2712599D9803}" destId="{24B4F7D2-55FB-4D49-BEEE-8D25A76F6D4D}" srcOrd="1" destOrd="0" presId="urn:microsoft.com/office/officeart/2005/8/layout/venn1"/>
    <dgm:cxn modelId="{5375A44A-BD4E-4E4F-94EC-897A970A7DA8}" srcId="{C9970EEE-2028-459F-BC24-068ED68911A4}" destId="{6515DBB2-DE37-4022-B32F-2712599D9803}" srcOrd="0" destOrd="0" parTransId="{B224110F-9EC0-47AC-B81D-863565E6E7C2}" sibTransId="{4397EBB4-6F37-4B6B-86C5-8DB170A6034A}"/>
    <dgm:cxn modelId="{7D4EBA1F-36B1-41F5-98A8-F0FD402C8243}" type="presOf" srcId="{6515DBB2-DE37-4022-B32F-2712599D9803}" destId="{446F370A-1B25-4CFF-BB00-3B33393BEC7B}" srcOrd="0" destOrd="0" presId="urn:microsoft.com/office/officeart/2005/8/layout/venn1"/>
    <dgm:cxn modelId="{62AB6773-2EE0-411C-9A5B-4F3E0F127934}" type="presParOf" srcId="{488862B1-6F4C-4132-9A0B-8FCCA6E49123}" destId="{446F370A-1B25-4CFF-BB00-3B33393BEC7B}" srcOrd="0" destOrd="0" presId="urn:microsoft.com/office/officeart/2005/8/layout/venn1"/>
    <dgm:cxn modelId="{57784F1B-1823-4009-80A9-71289802172E}" type="presParOf" srcId="{488862B1-6F4C-4132-9A0B-8FCCA6E49123}" destId="{24B4F7D2-55FB-4D49-BEEE-8D25A76F6D4D}" srcOrd="1" destOrd="0" presId="urn:microsoft.com/office/officeart/2005/8/layout/venn1"/>
    <dgm:cxn modelId="{123FEA4C-46C4-4BC5-BBC5-EF512588658A}" type="presParOf" srcId="{488862B1-6F4C-4132-9A0B-8FCCA6E49123}" destId="{2AF2F701-9376-4AA1-891D-D33DF993AD91}" srcOrd="2" destOrd="0" presId="urn:microsoft.com/office/officeart/2005/8/layout/venn1"/>
    <dgm:cxn modelId="{BB516478-E0DE-42E2-8BBF-E16AE7A0A0BB}" type="presParOf" srcId="{488862B1-6F4C-4132-9A0B-8FCCA6E49123}" destId="{37E5430C-625C-4EF2-B44B-907106EDEC6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6F370A-1B25-4CFF-BB00-3B33393BEC7B}">
      <dsp:nvSpPr>
        <dsp:cNvPr id="0" name=""/>
        <dsp:cNvSpPr/>
      </dsp:nvSpPr>
      <dsp:spPr>
        <a:xfrm>
          <a:off x="137159" y="477518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Existing corrupt practices that enable/enhance deforestation and forest degradation </a:t>
          </a:r>
          <a:endParaRPr lang="fr-CH" sz="2300" kern="1200" dirty="0"/>
        </a:p>
      </dsp:txBody>
      <dsp:txXfrm>
        <a:off x="609599" y="876479"/>
        <a:ext cx="1950720" cy="2585357"/>
      </dsp:txXfrm>
    </dsp:sp>
    <dsp:sp modelId="{2AF2F701-9376-4AA1-891D-D33DF993AD91}">
      <dsp:nvSpPr>
        <dsp:cNvPr id="0" name=""/>
        <dsp:cNvSpPr/>
      </dsp:nvSpPr>
      <dsp:spPr>
        <a:xfrm>
          <a:off x="2575559" y="477518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 corruption risks brought about by REDD+</a:t>
          </a:r>
          <a:endParaRPr lang="fr-CH" sz="2300" kern="1200" dirty="0"/>
        </a:p>
      </dsp:txBody>
      <dsp:txXfrm>
        <a:off x="3535680" y="876479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4AE9-1E1F-402A-98D4-AE702CF6E84C}" type="datetimeFigureOut">
              <a:rPr lang="fr-CH" smtClean="0"/>
              <a:pPr/>
              <a:t>03.07.2013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71386-3324-46FE-91BB-5387F0286C0F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400"/>
              </a:spcBef>
              <a:buAutoNum type="arabicPeriod"/>
            </a:pPr>
            <a:r>
              <a:rPr lang="en-US" dirty="0" smtClean="0"/>
              <a:t>Drivers can</a:t>
            </a:r>
            <a:r>
              <a:rPr lang="en-US" baseline="0" dirty="0" smtClean="0"/>
              <a:t> for example include : </a:t>
            </a:r>
          </a:p>
          <a:p>
            <a:pPr marL="228600" indent="-2286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Turning a blind eye on illegal logging (felling, transport, certification) in exchange for a bribe</a:t>
            </a:r>
          </a:p>
          <a:p>
            <a:pPr marL="228600" indent="-2286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Falsely and illegally issued logging licenses and concessions</a:t>
            </a:r>
          </a:p>
          <a:p>
            <a:pPr marL="228600" indent="-2286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Elite capture of forests resources and benefits</a:t>
            </a:r>
          </a:p>
          <a:p>
            <a:pPr marL="228600" indent="-2286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Deliberate information retention about forest resources and harvest</a:t>
            </a:r>
          </a:p>
          <a:p>
            <a:pPr>
              <a:spcBef>
                <a:spcPts val="400"/>
              </a:spcBef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2. New risks can</a:t>
            </a:r>
            <a:r>
              <a:rPr lang="en-US" sz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for example include : </a:t>
            </a:r>
          </a:p>
          <a:p>
            <a:pPr>
              <a:spcBef>
                <a:spcPts val="400"/>
              </a:spcBef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Risks related to fund management (embezzlement)</a:t>
            </a:r>
          </a:p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Risks related to distribution of benefits at local level (informal taxes, embezzlement)</a:t>
            </a:r>
          </a:p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Fraud related to MRV</a:t>
            </a:r>
          </a:p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Money laundering of REDD+ assets</a:t>
            </a:r>
          </a:p>
          <a:p>
            <a:pPr>
              <a:spcBef>
                <a:spcPts val="400"/>
              </a:spcBef>
              <a:buFont typeface="Arial" pitchFamily="34" charset="0"/>
              <a:buNone/>
            </a:pPr>
            <a:endParaRPr lang="en-US" sz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 the intersection of these are corrupt practices that already exist and that could be enhanced by REDD+ (for example corrupt actions that facilitate land grabs, or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Risks related to decisions about land rights or land use in the REDD+ context that can favor one powerful group over a marginalized group</a:t>
            </a:r>
            <a:r>
              <a:rPr lang="en-US" sz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)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1386-3324-46FE-91BB-5387F0286C0F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01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09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33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31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909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3426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391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24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856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599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62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200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0393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24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6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068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638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397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7478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9180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28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699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1464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944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95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3233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063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172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607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13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296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27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340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6057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9783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805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598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483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024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6109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01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7301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482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959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638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100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0052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2030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28578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0046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326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824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712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8869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32447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841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336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6640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5906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49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7964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819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36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78794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3790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874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0629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700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7798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7255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3852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8264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66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5219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843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0959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2003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4015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7814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0275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832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3724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3882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34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19200"/>
            <a:ext cx="7663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  <a:ea typeface="+mj-ea"/>
                <a:cs typeface="+mj-cs"/>
              </a:rPr>
              <a:t>Framework to promote integrity in REDD+ </a:t>
            </a:r>
            <a:endParaRPr lang="fr-CH" sz="3200" b="1" dirty="0" smtClean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4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UN-REDD support </a:t>
            </a:r>
            <a:endParaRPr lang="fr-C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Studies </a:t>
            </a:r>
          </a:p>
          <a:p>
            <a:pPr lvl="1"/>
            <a:r>
              <a:rPr lang="en-US" dirty="0" smtClean="0"/>
              <a:t>Tackling Corruption Risks in Climate change</a:t>
            </a:r>
          </a:p>
          <a:p>
            <a:pPr lvl="1"/>
            <a:r>
              <a:rPr lang="en-US" dirty="0" smtClean="0"/>
              <a:t>Local governance, anti corruption and REDD+ </a:t>
            </a:r>
          </a:p>
          <a:p>
            <a:pPr lvl="1"/>
            <a:r>
              <a:rPr lang="en-US" dirty="0" smtClean="0"/>
              <a:t>Freedom of information in REDD+</a:t>
            </a:r>
          </a:p>
          <a:p>
            <a:pPr lvl="1"/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Awareness and training</a:t>
            </a:r>
          </a:p>
          <a:p>
            <a:pPr lvl="1"/>
            <a:r>
              <a:rPr lang="en-US" dirty="0" smtClean="0"/>
              <a:t>Regional workshops</a:t>
            </a:r>
          </a:p>
          <a:p>
            <a:pPr lvl="1"/>
            <a:r>
              <a:rPr lang="en-US" dirty="0" smtClean="0"/>
              <a:t>Posters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E-discussions</a:t>
            </a:r>
          </a:p>
          <a:p>
            <a:pPr lvl="1"/>
            <a:r>
              <a:rPr lang="en-US" dirty="0" smtClean="0"/>
              <a:t>Fast Facts</a:t>
            </a:r>
          </a:p>
          <a:p>
            <a:r>
              <a:rPr lang="en-US" dirty="0" smtClean="0"/>
              <a:t>Guidance and tools</a:t>
            </a:r>
          </a:p>
          <a:p>
            <a:pPr lvl="1"/>
            <a:r>
              <a:rPr lang="en-US" dirty="0" smtClean="0"/>
              <a:t>Guidance on conducting REDD+ Corruption Risk Assessments (piloted)</a:t>
            </a:r>
          </a:p>
          <a:p>
            <a:pPr lvl="1"/>
            <a:r>
              <a:rPr lang="en-US" dirty="0" smtClean="0"/>
              <a:t>Guidance on Mitigating Corruption Risks in REDD+ (upcoming)</a:t>
            </a:r>
          </a:p>
          <a:p>
            <a:r>
              <a:rPr lang="en-US" dirty="0" smtClean="0"/>
              <a:t>Direct country support, e.g.</a:t>
            </a:r>
          </a:p>
          <a:p>
            <a:pPr lvl="1"/>
            <a:r>
              <a:rPr lang="en-US" dirty="0" smtClean="0"/>
              <a:t>As part of PGA (Indonesia)</a:t>
            </a:r>
          </a:p>
          <a:p>
            <a:pPr lvl="1"/>
            <a:r>
              <a:rPr lang="en-US" dirty="0" smtClean="0"/>
              <a:t>REDD+ Corruption Risk Assessment (Philippines, Peru, Bhutan, Bangladesh)</a:t>
            </a:r>
          </a:p>
          <a:p>
            <a:pPr lvl="1"/>
            <a:r>
              <a:rPr lang="en-US" dirty="0" smtClean="0"/>
              <a:t>Institutional context analysis on anti-corruption in REDD+ (Kenya)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fr-CH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3472519"/>
            <a:ext cx="3484282" cy="2623481"/>
            <a:chOff x="997023" y="3389060"/>
            <a:chExt cx="3560482" cy="285208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0469" t="23848" r="28125" b="2439"/>
            <a:stretch>
              <a:fillRect/>
            </a:stretch>
          </p:blipFill>
          <p:spPr bwMode="auto">
            <a:xfrm rot="20966913">
              <a:off x="997023" y="3538962"/>
              <a:ext cx="1986782" cy="254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0469" t="22900" r="28125" b="3387"/>
            <a:stretch>
              <a:fillRect/>
            </a:stretch>
          </p:blipFill>
          <p:spPr bwMode="auto">
            <a:xfrm rot="322660">
              <a:off x="1802369" y="3389060"/>
              <a:ext cx="2098684" cy="2786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31404" t="21362" r="29098" b="1743"/>
            <a:stretch>
              <a:fillRect/>
            </a:stretch>
          </p:blipFill>
          <p:spPr bwMode="auto">
            <a:xfrm rot="687632">
              <a:off x="2683738" y="3583599"/>
              <a:ext cx="1873767" cy="2657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lessons learned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sz="3600" dirty="0" smtClean="0"/>
              <a:t>Anti-corruption in REDD+ is not a taboo</a:t>
            </a:r>
          </a:p>
          <a:p>
            <a:r>
              <a:rPr lang="en-US" sz="3600" dirty="0" smtClean="0"/>
              <a:t>Builds on and aligns with a country’s readiness “stage” and legal and policy context</a:t>
            </a:r>
          </a:p>
          <a:p>
            <a:r>
              <a:rPr lang="en-US" sz="3600" dirty="0" smtClean="0"/>
              <a:t>Perceptions differ… but not </a:t>
            </a:r>
            <a:r>
              <a:rPr lang="en-US" sz="3600" smtClean="0"/>
              <a:t>as expected</a:t>
            </a:r>
            <a:endParaRPr lang="en-US" sz="3600" smtClean="0"/>
          </a:p>
          <a:p>
            <a:r>
              <a:rPr lang="en-US" sz="3600" dirty="0" smtClean="0"/>
              <a:t>Appetite </a:t>
            </a:r>
            <a:r>
              <a:rPr lang="en-US" sz="3600" dirty="0" smtClean="0"/>
              <a:t>for South-South exchange 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r-CH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Estelle Fach &amp; Danesh Miah - Integrity Study and Methodology</Template>
  <TotalTime>1664</TotalTime>
  <Words>305</Words>
  <Application>Microsoft Office PowerPoint</Application>
  <PresentationFormat>On-screen Show (4:3)</PresentationFormat>
  <Paragraphs>44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Slide 1</vt:lpstr>
      <vt:lpstr>UN-REDD support </vt:lpstr>
      <vt:lpstr>Early lessons learned</vt:lpstr>
    </vt:vector>
  </TitlesOfParts>
  <Company>UNDP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Estelle Fach</dc:creator>
  <cp:lastModifiedBy>Estelle Fach</cp:lastModifiedBy>
  <cp:revision>83</cp:revision>
  <dcterms:created xsi:type="dcterms:W3CDTF">2013-04-11T09:27:32Z</dcterms:created>
  <dcterms:modified xsi:type="dcterms:W3CDTF">2013-07-03T05:17:57Z</dcterms:modified>
</cp:coreProperties>
</file>