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166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F376C9-CEC9-42F2-A6E1-D0970478FF74}" type="datetimeFigureOut">
              <a:rPr lang="en-CA" smtClean="0"/>
              <a:pPr/>
              <a:t>27/04/2011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AB2B0B-83E5-4534-96A8-BE484713C9E4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C14F127-88E3-4479-AD20-C4C9C88AAB93}" type="datetime1">
              <a:rPr lang="en-CA" smtClean="0"/>
              <a:t>27/04/2011</a:t>
            </a:fld>
            <a:endParaRPr lang="en-CA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r>
              <a:rPr lang="en-CA" smtClean="0"/>
              <a:t>Sub-technical WG on BDS</a:t>
            </a:r>
            <a:endParaRPr lang="en-CA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75BA957-2177-4B4B-A322-44690890F74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C95BC2-35D9-4980-83D3-8DA8CDC94909}" type="datetime1">
              <a:rPr lang="en-CA" smtClean="0"/>
              <a:t>27/04/2011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CA" smtClean="0"/>
              <a:t>Sub-technical WG on BDS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5BA957-2177-4B4B-A322-44690890F74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399B133-8D64-4895-B378-6A4E919D249D}" type="datetime1">
              <a:rPr lang="en-CA" smtClean="0"/>
              <a:t>27/04/2011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CA" smtClean="0"/>
              <a:t>Sub-technical WG on BDS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5BA957-2177-4B4B-A322-44690890F74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13FC65-1A37-4FDF-B899-8CB3DBB0F1FB}" type="datetime1">
              <a:rPr lang="en-CA" smtClean="0"/>
              <a:t>27/04/2011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CA" smtClean="0"/>
              <a:t>Sub-technical WG on BDS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5BA957-2177-4B4B-A322-44690890F745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FBC936-5100-4C88-9570-CEF7FFFB89B0}" type="datetime1">
              <a:rPr lang="en-CA" smtClean="0"/>
              <a:t>27/04/2011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CA" smtClean="0"/>
              <a:t>Sub-technical WG on BDS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5BA957-2177-4B4B-A322-44690890F745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DAEC3B-FA56-4A65-BEE2-A90CDBD68D15}" type="datetime1">
              <a:rPr lang="en-CA" smtClean="0"/>
              <a:t>27/04/2011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CA" smtClean="0"/>
              <a:t>Sub-technical WG on BDS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5BA957-2177-4B4B-A322-44690890F745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22F2CB-E6E9-42B7-9881-24983D8AEE80}" type="datetime1">
              <a:rPr lang="en-CA" smtClean="0"/>
              <a:t>27/04/2011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CA" smtClean="0"/>
              <a:t>Sub-technical WG on BDS</a:t>
            </a:r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5BA957-2177-4B4B-A322-44690890F74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8E6B8B-78C3-4874-A1D0-82D52202BDE5}" type="datetime1">
              <a:rPr lang="en-CA" smtClean="0"/>
              <a:t>27/04/2011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CA" smtClean="0"/>
              <a:t>Sub-technical WG on BDS</a:t>
            </a: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5BA957-2177-4B4B-A322-44690890F745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7F3DBD-1D67-4101-AE6A-E9F3B679627C}" type="datetime1">
              <a:rPr lang="en-CA" smtClean="0"/>
              <a:t>27/04/2011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CA" smtClean="0"/>
              <a:t>Sub-technical WG on BDS</a:t>
            </a:r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5BA957-2177-4B4B-A322-44690890F74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7606F9A-F89C-4301-A21C-02E6B0891923}" type="datetime1">
              <a:rPr lang="en-CA" smtClean="0"/>
              <a:t>27/04/2011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CA" smtClean="0"/>
              <a:t>Sub-technical WG on BDS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5BA957-2177-4B4B-A322-44690890F745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4004B9E-07B4-4979-80E5-5423A0C1E3A3}" type="datetime1">
              <a:rPr lang="en-CA" smtClean="0"/>
              <a:t>27/04/2011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en-CA" smtClean="0"/>
              <a:t>Sub-technical WG on BDS</a:t>
            </a: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75BA957-2177-4B4B-A322-44690890F745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B7349CE-C656-4748-846D-90E45A1BD071}" type="datetime1">
              <a:rPr lang="en-CA" smtClean="0"/>
              <a:t>27/04/2011</a:t>
            </a:fld>
            <a:endParaRPr lang="en-C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en-CA" smtClean="0"/>
              <a:t>Sub-technical WG on BDS</a:t>
            </a:r>
            <a:endParaRPr lang="en-C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75BA957-2177-4B4B-A322-44690890F745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REDD+ Benefit Distribution Systems: Experience from UNREDD Vietnam Program 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6680"/>
            <a:ext cx="6400800" cy="1752600"/>
          </a:xfrm>
        </p:spPr>
        <p:txBody>
          <a:bodyPr/>
          <a:lstStyle/>
          <a:p>
            <a:r>
              <a:rPr lang="en-CA" dirty="0" smtClean="0"/>
              <a:t>To Xuan Phuc</a:t>
            </a:r>
          </a:p>
          <a:p>
            <a:r>
              <a:rPr lang="en-CA" dirty="0" smtClean="0"/>
              <a:t>Forest Trends 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70DB0-2EBC-44CE-9ECF-9B5139BBF993}" type="datetime1">
              <a:rPr lang="en-CA" smtClean="0"/>
              <a:t>27/04/2011</a:t>
            </a:fld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A957-2177-4B4B-A322-44690890F745}" type="slidenum">
              <a:rPr lang="en-CA" smtClean="0"/>
              <a:pPr/>
              <a:t>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Sub-technical WG on BDS</a:t>
            </a:r>
            <a:endParaRPr lang="en-CA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270BD-C2FF-4367-AE42-0D9222521B25}" type="datetime1">
              <a:rPr lang="en-CA" smtClean="0"/>
              <a:t>27/04/2011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Sub-technical WG on BDS</a:t>
            </a: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A957-2177-4B4B-A322-44690890F745}" type="slidenum">
              <a:rPr lang="en-CA" smtClean="0"/>
              <a:pPr/>
              <a:t>10</a:t>
            </a:fld>
            <a:endParaRPr lang="en-CA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358008"/>
            <a:ext cx="8229600" cy="1143000"/>
          </a:xfrm>
        </p:spPr>
        <p:txBody>
          <a:bodyPr/>
          <a:lstStyle/>
          <a:p>
            <a:pPr algn="ctr"/>
            <a:r>
              <a:rPr lang="en-CA" dirty="0" smtClean="0"/>
              <a:t>Thank you very much </a:t>
            </a:r>
            <a:endParaRPr lang="en-C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2"/>
          <p:cNvSpPr txBox="1">
            <a:spLocks noChangeArrowheads="1"/>
          </p:cNvSpPr>
          <p:nvPr/>
        </p:nvSpPr>
        <p:spPr bwMode="auto">
          <a:xfrm>
            <a:off x="4918075" y="2784475"/>
            <a:ext cx="695325" cy="2968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200" b="1">
                <a:latin typeface="Aharoni" pitchFamily="2" charset="-79"/>
                <a:cs typeface="Aharoni" pitchFamily="2" charset="-79"/>
              </a:rPr>
              <a:t>Option 2</a:t>
            </a:r>
          </a:p>
        </p:txBody>
      </p:sp>
      <p:sp>
        <p:nvSpPr>
          <p:cNvPr id="33794" name="Text Box 3"/>
          <p:cNvSpPr txBox="1">
            <a:spLocks noChangeArrowheads="1"/>
          </p:cNvSpPr>
          <p:nvPr/>
        </p:nvSpPr>
        <p:spPr bwMode="auto">
          <a:xfrm>
            <a:off x="2051050" y="2784475"/>
            <a:ext cx="695325" cy="2968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200" b="1">
                <a:latin typeface="Aharoni" pitchFamily="2" charset="-79"/>
                <a:cs typeface="Aharoni" pitchFamily="2" charset="-79"/>
              </a:rPr>
              <a:t>Option 1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777131" y="620688"/>
            <a:ext cx="5311775" cy="6461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>
                <a:latin typeface="Aharoni" pitchFamily="2" charset="-79"/>
                <a:cs typeface="Aharoni" pitchFamily="2" charset="-79"/>
              </a:rPr>
              <a:t>9. Viet Nam receives revenues into a National REDD Fund (stand alone fund, or sub-fund of an existing fund), overseen by a broad-based, multi-stakeholder governing body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777131" y="1382688"/>
            <a:ext cx="5313363" cy="4619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latin typeface="Aharoni" pitchFamily="2" charset="-79"/>
                <a:cs typeface="Aharoni" pitchFamily="2" charset="-79"/>
              </a:rPr>
              <a:t>10. Staff of National REDD Fund calculate provincial shares of the total revenues based on provincial performance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796181" y="2000226"/>
            <a:ext cx="5318125" cy="6461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latin typeface="Aharoni" pitchFamily="2" charset="-79"/>
                <a:cs typeface="Aharoni" pitchFamily="2" charset="-79"/>
              </a:rPr>
              <a:t>11. Staff of the National REDD Fund calculate implementations, transaction costs, and  opportunity costs incurred by the central government and subtract these amounts from the gross revenues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1786656" y="2717776"/>
            <a:ext cx="5322888" cy="6461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latin typeface="Aharoni" pitchFamily="2" charset="-79"/>
                <a:cs typeface="Aharoni" pitchFamily="2" charset="-79"/>
              </a:rPr>
              <a:t>12. Net revenues are distributed to Provincial REDD Funds (mirrored on the National Fund, and also with participatory governance structures), according to R</a:t>
            </a:r>
            <a:r>
              <a:rPr lang="en-US" sz="1200" b="1" baseline="-25000">
                <a:latin typeface="Aharoni" pitchFamily="2" charset="-79"/>
                <a:cs typeface="Aharoni" pitchFamily="2" charset="-79"/>
              </a:rPr>
              <a:t>P</a:t>
            </a:r>
            <a:r>
              <a:rPr lang="en-US" sz="1200" b="1">
                <a:latin typeface="Aharoni" pitchFamily="2" charset="-79"/>
                <a:cs typeface="Aharoni" pitchFamily="2" charset="-79"/>
              </a:rPr>
              <a:t> coefficients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1015131" y="3440088"/>
            <a:ext cx="2971800" cy="6461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latin typeface="Aharoni" pitchFamily="2" charset="-79"/>
                <a:cs typeface="Aharoni" pitchFamily="2" charset="-79"/>
              </a:rPr>
              <a:t>13a. Provincial REDD Fund staff repeat steps 10-12 to determine distribution of net REDD revenues to District Funds 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4901331" y="3440088"/>
            <a:ext cx="2767013" cy="6461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90488" lvl="1"/>
            <a:r>
              <a:rPr lang="en-US" sz="1200" b="1">
                <a:latin typeface="Aharoni" pitchFamily="2" charset="-79"/>
                <a:cs typeface="Aharoni" pitchFamily="2" charset="-79"/>
              </a:rPr>
              <a:t>13b. Provincial REDD Fund staff are responsible for disbursement to ultimate beneficiaries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1864444" y="4298926"/>
            <a:ext cx="5240337" cy="5889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200" b="1">
                <a:latin typeface="Aharoni" pitchFamily="2" charset="-79"/>
                <a:cs typeface="Aharoni" pitchFamily="2" charset="-79"/>
              </a:rPr>
              <a:t>14. Provincial/District Fund staff (depending on Option 1 or 2) determine net revenues to be distributed to ultimate beneficiaries, and deliver payments or other benefits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1873969" y="5035526"/>
            <a:ext cx="5240337" cy="2762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latin typeface="Aharoni" pitchFamily="2" charset="-79"/>
                <a:cs typeface="Aharoni" pitchFamily="2" charset="-79"/>
              </a:rPr>
              <a:t>15. Agencies monitor disbursement activities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1873969" y="5573688"/>
            <a:ext cx="5210175" cy="6461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>
                <a:latin typeface="Aharoni" pitchFamily="2" charset="-79"/>
                <a:cs typeface="Aharoni" pitchFamily="2" charset="-79"/>
              </a:rPr>
              <a:t>16. Agencies responsible for providing recourse in the event of disputes undertake actions to ensure that all beneficiaries are able to register a complaint if desired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1864444" y="6281713"/>
            <a:ext cx="5208587" cy="4381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200" b="1">
                <a:latin typeface="Aharoni" pitchFamily="2" charset="-79"/>
                <a:cs typeface="Aharoni" pitchFamily="2" charset="-79"/>
              </a:rPr>
              <a:t>18. Staff of the National REDD Fund initiate independent external auditing of National, Provincial, and (if relevant) District REDD Funds</a:t>
            </a:r>
          </a:p>
          <a:p>
            <a:endParaRPr lang="en-US" sz="1200" b="1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4256806" y="1079476"/>
            <a:ext cx="419100" cy="254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4F81BD"/>
          </a:solidFill>
          <a:ln w="38100">
            <a:solidFill>
              <a:srgbClr val="8DB3E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eaVer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>
            <a:off x="4256806" y="1738288"/>
            <a:ext cx="419100" cy="255588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4F81BD"/>
          </a:solidFill>
          <a:ln w="38100">
            <a:solidFill>
              <a:srgbClr val="8DB3E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eaVer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3568" name="AutoShape 16"/>
          <p:cNvSpPr>
            <a:spLocks noChangeArrowheads="1"/>
          </p:cNvSpPr>
          <p:nvPr/>
        </p:nvSpPr>
        <p:spPr bwMode="auto">
          <a:xfrm>
            <a:off x="4263156" y="2457426"/>
            <a:ext cx="417513" cy="255587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4F81BD"/>
          </a:solidFill>
          <a:ln w="38100">
            <a:solidFill>
              <a:srgbClr val="8DB3E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eaVer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3569" name="AutoShape 17"/>
          <p:cNvSpPr>
            <a:spLocks noChangeArrowheads="1"/>
          </p:cNvSpPr>
          <p:nvPr/>
        </p:nvSpPr>
        <p:spPr bwMode="auto">
          <a:xfrm rot="1019902">
            <a:off x="3256681" y="3159101"/>
            <a:ext cx="298450" cy="29686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4F81BD"/>
          </a:solidFill>
          <a:ln w="38100">
            <a:solidFill>
              <a:srgbClr val="8DB3E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eaVer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3570" name="AutoShape 18"/>
          <p:cNvSpPr>
            <a:spLocks noChangeArrowheads="1"/>
          </p:cNvSpPr>
          <p:nvPr/>
        </p:nvSpPr>
        <p:spPr bwMode="auto">
          <a:xfrm rot="-1001502">
            <a:off x="4831481" y="3163863"/>
            <a:ext cx="333375" cy="296863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4F81BD"/>
          </a:solidFill>
          <a:ln w="38100">
            <a:solidFill>
              <a:srgbClr val="8DB3E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eaVer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3571" name="AutoShape 19"/>
          <p:cNvSpPr>
            <a:spLocks noChangeArrowheads="1"/>
          </p:cNvSpPr>
          <p:nvPr/>
        </p:nvSpPr>
        <p:spPr bwMode="auto">
          <a:xfrm rot="-937504">
            <a:off x="3228106" y="4044926"/>
            <a:ext cx="298450" cy="254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4F81BD"/>
          </a:solidFill>
          <a:ln w="38100">
            <a:solidFill>
              <a:srgbClr val="8DB3E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eaVer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3572" name="AutoShape 20"/>
          <p:cNvSpPr>
            <a:spLocks noChangeArrowheads="1"/>
          </p:cNvSpPr>
          <p:nvPr/>
        </p:nvSpPr>
        <p:spPr bwMode="auto">
          <a:xfrm rot="744655">
            <a:off x="4764806" y="4010001"/>
            <a:ext cx="338138" cy="282575"/>
          </a:xfrm>
          <a:prstGeom prst="downArrow">
            <a:avLst>
              <a:gd name="adj1" fmla="val 50000"/>
              <a:gd name="adj2" fmla="val 25318"/>
            </a:avLst>
          </a:prstGeom>
          <a:solidFill>
            <a:srgbClr val="4F81BD"/>
          </a:solidFill>
          <a:ln w="38100">
            <a:solidFill>
              <a:srgbClr val="8DB3E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eaVer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3573" name="AutoShape 21"/>
          <p:cNvSpPr>
            <a:spLocks noChangeArrowheads="1"/>
          </p:cNvSpPr>
          <p:nvPr/>
        </p:nvSpPr>
        <p:spPr bwMode="auto">
          <a:xfrm>
            <a:off x="4158381" y="4768826"/>
            <a:ext cx="419100" cy="254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4F81BD"/>
          </a:solidFill>
          <a:ln w="38100">
            <a:solidFill>
              <a:srgbClr val="8DB3E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eaVer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3574" name="AutoShape 22"/>
          <p:cNvSpPr>
            <a:spLocks noChangeArrowheads="1"/>
          </p:cNvSpPr>
          <p:nvPr/>
        </p:nvSpPr>
        <p:spPr bwMode="auto">
          <a:xfrm>
            <a:off x="4158381" y="5308576"/>
            <a:ext cx="419100" cy="255587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4F81BD"/>
          </a:solidFill>
          <a:ln w="38100">
            <a:solidFill>
              <a:srgbClr val="8DB3E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eaVer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3575" name="AutoShape 23"/>
          <p:cNvSpPr>
            <a:spLocks noChangeArrowheads="1"/>
          </p:cNvSpPr>
          <p:nvPr/>
        </p:nvSpPr>
        <p:spPr bwMode="auto">
          <a:xfrm>
            <a:off x="4085356" y="6026126"/>
            <a:ext cx="417513" cy="255587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4F81BD"/>
          </a:solidFill>
          <a:ln w="38100">
            <a:solidFill>
              <a:srgbClr val="8DB3E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eaVer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b="1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3815" name="AutoShape 24"/>
          <p:cNvSpPr>
            <a:spLocks noChangeArrowheads="1"/>
          </p:cNvSpPr>
          <p:nvPr/>
        </p:nvSpPr>
        <p:spPr bwMode="auto">
          <a:xfrm>
            <a:off x="8229600" y="990600"/>
            <a:ext cx="561975" cy="5174704"/>
          </a:xfrm>
          <a:prstGeom prst="downArrow">
            <a:avLst>
              <a:gd name="adj1" fmla="val 50000"/>
              <a:gd name="adj2" fmla="val 50636"/>
            </a:avLst>
          </a:prstGeom>
          <a:solidFill>
            <a:srgbClr val="76923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/>
          <a:lstStyle/>
          <a:p>
            <a:endParaRPr lang="en-CA">
              <a:latin typeface="Constantia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47664" y="0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 smtClean="0"/>
              <a:t>Benefit distribution systems </a:t>
            </a:r>
            <a:endParaRPr lang="en-CA" sz="2400" dirty="0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392DA-F691-42F0-870C-6D414A7CA8FE}" type="datetime1">
              <a:rPr lang="en-CA" smtClean="0"/>
              <a:t>27/04/2011</a:t>
            </a:fld>
            <a:endParaRPr lang="en-CA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A957-2177-4B4B-A322-44690890F745}" type="slidenum">
              <a:rPr lang="en-CA" smtClean="0"/>
              <a:pPr/>
              <a:t>2</a:t>
            </a:fld>
            <a:endParaRPr lang="en-CA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Sub-technical WG on BDS</a:t>
            </a:r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35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35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35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35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35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235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35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235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235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235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nimBg="1"/>
      <p:bldP spid="23556" grpId="0" animBg="1"/>
      <p:bldP spid="23558" grpId="0" animBg="1"/>
      <p:bldP spid="23559" grpId="0" animBg="1"/>
      <p:bldP spid="23560" grpId="0" animBg="1"/>
      <p:bldP spid="23561" grpId="0" animBg="1"/>
      <p:bldP spid="23562" grpId="0" animBg="1"/>
      <p:bldP spid="23563" grpId="0" animBg="1"/>
      <p:bldP spid="23564" grpId="0" animBg="1"/>
      <p:bldP spid="2356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Establishing independent </a:t>
            </a:r>
            <a:r>
              <a:rPr lang="en-CA" dirty="0" err="1" smtClean="0"/>
              <a:t>REDD+Fund</a:t>
            </a:r>
            <a:r>
              <a:rPr lang="en-CA" dirty="0" smtClean="0"/>
              <a:t>?</a:t>
            </a:r>
          </a:p>
          <a:p>
            <a:r>
              <a:rPr lang="en-CA" dirty="0" smtClean="0"/>
              <a:t>Or merging </a:t>
            </a:r>
            <a:r>
              <a:rPr lang="en-CA" dirty="0" err="1" smtClean="0"/>
              <a:t>REDD+Fund</a:t>
            </a:r>
            <a:r>
              <a:rPr lang="en-CA" dirty="0" smtClean="0"/>
              <a:t> into FPDF? </a:t>
            </a:r>
          </a:p>
          <a:p>
            <a:r>
              <a:rPr lang="en-CA" dirty="0" smtClean="0"/>
              <a:t>To what level the Fund should be established?</a:t>
            </a:r>
          </a:p>
          <a:p>
            <a:r>
              <a:rPr lang="en-CA" dirty="0" smtClean="0"/>
              <a:t>Why so? advantages and disadvantages</a:t>
            </a:r>
          </a:p>
          <a:p>
            <a:r>
              <a:rPr lang="en-CA" dirty="0" smtClean="0"/>
              <a:t>Running the Fund at various levels?</a:t>
            </a:r>
          </a:p>
          <a:p>
            <a:pPr lvl="1">
              <a:lnSpc>
                <a:spcPct val="90000"/>
              </a:lnSpc>
            </a:pPr>
            <a:r>
              <a:rPr lang="en-CA" sz="2400" dirty="0" smtClean="0"/>
              <a:t>Capacity?</a:t>
            </a:r>
          </a:p>
          <a:p>
            <a:pPr lvl="1">
              <a:lnSpc>
                <a:spcPct val="90000"/>
              </a:lnSpc>
            </a:pPr>
            <a:r>
              <a:rPr lang="en-CA" sz="2400" dirty="0" smtClean="0"/>
              <a:t>Legal framework? </a:t>
            </a:r>
          </a:p>
          <a:p>
            <a:pPr lvl="1">
              <a:lnSpc>
                <a:spcPct val="90000"/>
              </a:lnSpc>
            </a:pPr>
            <a:r>
              <a:rPr lang="en-CA" sz="2400" dirty="0" smtClean="0"/>
              <a:t>Monitoring? </a:t>
            </a:r>
          </a:p>
          <a:p>
            <a:pPr lvl="1">
              <a:lnSpc>
                <a:spcPct val="90000"/>
              </a:lnSpc>
            </a:pPr>
            <a:r>
              <a:rPr lang="en-CA" sz="2400" dirty="0" smtClean="0"/>
              <a:t>Others? </a:t>
            </a:r>
          </a:p>
          <a:p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Issue 1: Establishing </a:t>
            </a:r>
            <a:r>
              <a:rPr lang="en-CA" dirty="0" err="1" smtClean="0"/>
              <a:t>REDD+Fund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26ED8-F02F-4A69-BC6B-FCBCC8B1CF3E}" type="datetime1">
              <a:rPr lang="en-CA" smtClean="0"/>
              <a:t>27/04/2011</a:t>
            </a:fld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A957-2177-4B4B-A322-44690890F745}" type="slidenum">
              <a:rPr lang="en-CA" smtClean="0"/>
              <a:pPr/>
              <a:t>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Sub-technical WG on BDS</a:t>
            </a:r>
            <a:endParaRPr lang="en-CA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dirty="0" smtClean="0"/>
              <a:t>Mode of payment: cash and/or kind? Why?</a:t>
            </a:r>
          </a:p>
          <a:p>
            <a:r>
              <a:rPr lang="en-CA" dirty="0" smtClean="0"/>
              <a:t>Eligible recipients: who?</a:t>
            </a:r>
          </a:p>
          <a:p>
            <a:pPr lvl="1"/>
            <a:r>
              <a:rPr lang="en-CA" dirty="0" smtClean="0"/>
              <a:t>MBs (</a:t>
            </a:r>
            <a:r>
              <a:rPr lang="en-CA" dirty="0" smtClean="0">
                <a:solidFill>
                  <a:srgbClr val="FF0000"/>
                </a:solidFill>
              </a:rPr>
              <a:t>4.3 million ha</a:t>
            </a:r>
            <a:r>
              <a:rPr lang="en-CA" dirty="0" smtClean="0"/>
              <a:t>) </a:t>
            </a:r>
          </a:p>
          <a:p>
            <a:pPr lvl="1"/>
            <a:r>
              <a:rPr lang="en-CA" dirty="0" smtClean="0"/>
              <a:t>SFE/FC (</a:t>
            </a:r>
            <a:r>
              <a:rPr lang="en-CA" dirty="0" smtClean="0">
                <a:solidFill>
                  <a:srgbClr val="FF0000"/>
                </a:solidFill>
              </a:rPr>
              <a:t>2</a:t>
            </a:r>
            <a:r>
              <a:rPr lang="en-CA" dirty="0" smtClean="0"/>
              <a:t>)</a:t>
            </a:r>
          </a:p>
          <a:p>
            <a:pPr lvl="1"/>
            <a:r>
              <a:rPr lang="en-CA" dirty="0" smtClean="0"/>
              <a:t>HH group / HH (</a:t>
            </a:r>
            <a:r>
              <a:rPr lang="en-CA" dirty="0" smtClean="0">
                <a:solidFill>
                  <a:srgbClr val="FF0000"/>
                </a:solidFill>
              </a:rPr>
              <a:t>3.29</a:t>
            </a:r>
            <a:r>
              <a:rPr lang="en-CA" dirty="0" smtClean="0"/>
              <a:t>)</a:t>
            </a:r>
          </a:p>
          <a:p>
            <a:pPr lvl="1"/>
            <a:r>
              <a:rPr lang="en-CA" dirty="0" smtClean="0"/>
              <a:t>Community (</a:t>
            </a:r>
            <a:r>
              <a:rPr lang="en-CA" dirty="0" smtClean="0">
                <a:solidFill>
                  <a:srgbClr val="FF0000"/>
                </a:solidFill>
              </a:rPr>
              <a:t>0.91</a:t>
            </a:r>
            <a:r>
              <a:rPr lang="en-CA" dirty="0" smtClean="0"/>
              <a:t>)</a:t>
            </a:r>
          </a:p>
          <a:p>
            <a:pPr lvl="1"/>
            <a:r>
              <a:rPr lang="en-CA" dirty="0" smtClean="0"/>
              <a:t>Army (</a:t>
            </a:r>
            <a:r>
              <a:rPr lang="en-CA" dirty="0" smtClean="0">
                <a:solidFill>
                  <a:srgbClr val="FF0000"/>
                </a:solidFill>
              </a:rPr>
              <a:t>0.24</a:t>
            </a:r>
            <a:r>
              <a:rPr lang="en-CA" dirty="0" smtClean="0"/>
              <a:t>)</a:t>
            </a:r>
          </a:p>
          <a:p>
            <a:pPr lvl="1"/>
            <a:r>
              <a:rPr lang="en-CA" dirty="0" smtClean="0"/>
              <a:t>Others (</a:t>
            </a:r>
            <a:r>
              <a:rPr lang="en-CA" dirty="0" smtClean="0">
                <a:solidFill>
                  <a:srgbClr val="FF0000"/>
                </a:solidFill>
              </a:rPr>
              <a:t>0.65</a:t>
            </a:r>
            <a:r>
              <a:rPr lang="en-CA" dirty="0" smtClean="0"/>
              <a:t>) </a:t>
            </a:r>
          </a:p>
          <a:p>
            <a:pPr lvl="1"/>
            <a:r>
              <a:rPr lang="en-CA" dirty="0" smtClean="0"/>
              <a:t>Commune PC (</a:t>
            </a:r>
            <a:r>
              <a:rPr lang="en-CA" dirty="0" smtClean="0">
                <a:solidFill>
                  <a:srgbClr val="FF0000"/>
                </a:solidFill>
              </a:rPr>
              <a:t>2.3</a:t>
            </a:r>
            <a:r>
              <a:rPr lang="en-CA" dirty="0" smtClean="0"/>
              <a:t>)?</a:t>
            </a:r>
          </a:p>
          <a:p>
            <a:r>
              <a:rPr lang="en-CA" sz="2400" dirty="0" smtClean="0"/>
              <a:t>When should payment be made?  </a:t>
            </a:r>
          </a:p>
          <a:p>
            <a:r>
              <a:rPr lang="en-CA" sz="2400" dirty="0" smtClean="0"/>
              <a:t>On what criteria payment should be based?: participatory vis-à-vis performance-based, or combination of both?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Issue 2. Mode of payment and eligible recipients</a:t>
            </a:r>
            <a:endParaRPr lang="en-CA" dirty="0"/>
          </a:p>
        </p:txBody>
      </p:sp>
      <p:sp>
        <p:nvSpPr>
          <p:cNvPr id="6" name="Right Brace 5"/>
          <p:cNvSpPr/>
          <p:nvPr/>
        </p:nvSpPr>
        <p:spPr>
          <a:xfrm>
            <a:off x="4427984" y="2276872"/>
            <a:ext cx="576064" cy="2232248"/>
          </a:xfrm>
          <a:prstGeom prst="rightBrace">
            <a:avLst>
              <a:gd name="adj1" fmla="val 41667"/>
              <a:gd name="adj2" fmla="val 5069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/>
          <p:cNvSpPr/>
          <p:nvPr/>
        </p:nvSpPr>
        <p:spPr>
          <a:xfrm>
            <a:off x="5652120" y="2132856"/>
            <a:ext cx="1584176" cy="259228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b="1" dirty="0" smtClean="0">
                <a:solidFill>
                  <a:srgbClr val="FF0000"/>
                </a:solidFill>
              </a:rPr>
              <a:t>BIG QUESTION</a:t>
            </a:r>
            <a:r>
              <a:rPr lang="en-CA" dirty="0" smtClean="0"/>
              <a:t>:</a:t>
            </a:r>
          </a:p>
          <a:p>
            <a:pPr algn="ctr"/>
            <a:r>
              <a:rPr lang="en-CA" dirty="0" smtClean="0">
                <a:solidFill>
                  <a:srgbClr val="FF0000"/>
                </a:solidFill>
              </a:rPr>
              <a:t>How to make sure the benefit will be channelled to HH/local community 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9C786-04A8-4AB6-954D-D0EBC3F5CB2E}" type="datetime1">
              <a:rPr lang="en-CA" smtClean="0"/>
              <a:t>27/04/2011</a:t>
            </a:fld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A957-2177-4B4B-A322-44690890F745}" type="slidenum">
              <a:rPr lang="en-CA" smtClean="0"/>
              <a:pPr/>
              <a:t>4</a:t>
            </a:fld>
            <a:endParaRPr lang="en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Sub-technical WG on BDS</a:t>
            </a:r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CA" dirty="0" smtClean="0"/>
              <a:t>Challenges:</a:t>
            </a:r>
          </a:p>
          <a:p>
            <a:pPr lvl="1"/>
            <a:r>
              <a:rPr lang="en-CA" dirty="0" smtClean="0"/>
              <a:t>Identifying eligible recipients: </a:t>
            </a:r>
            <a:r>
              <a:rPr lang="en-CA" dirty="0" smtClean="0">
                <a:solidFill>
                  <a:srgbClr val="FF0000"/>
                </a:solidFill>
              </a:rPr>
              <a:t>experience from Son La:</a:t>
            </a:r>
          </a:p>
          <a:p>
            <a:pPr lvl="2"/>
            <a:r>
              <a:rPr lang="en-CA" dirty="0" smtClean="0"/>
              <a:t>Change in land use status</a:t>
            </a:r>
          </a:p>
          <a:p>
            <a:pPr lvl="2"/>
            <a:r>
              <a:rPr lang="en-CA" dirty="0" smtClean="0"/>
              <a:t>Change in forest type </a:t>
            </a:r>
          </a:p>
          <a:p>
            <a:pPr lvl="2"/>
            <a:r>
              <a:rPr lang="en-CA" dirty="0" smtClean="0"/>
              <a:t>Change in eligible landholder</a:t>
            </a:r>
          </a:p>
          <a:p>
            <a:pPr lvl="2"/>
            <a:r>
              <a:rPr lang="en-CA" dirty="0" smtClean="0"/>
              <a:t>Inventory? Very costly </a:t>
            </a:r>
          </a:p>
          <a:p>
            <a:pPr lvl="1"/>
            <a:r>
              <a:rPr lang="en-CA" dirty="0" smtClean="0"/>
              <a:t>Social issues: How to address?</a:t>
            </a:r>
          </a:p>
          <a:p>
            <a:pPr lvl="2"/>
            <a:r>
              <a:rPr lang="en-CA" dirty="0" smtClean="0"/>
              <a:t>The landless</a:t>
            </a:r>
          </a:p>
          <a:p>
            <a:pPr lvl="2"/>
            <a:r>
              <a:rPr lang="en-CA" dirty="0" smtClean="0"/>
              <a:t>Large landholders and small landholders</a:t>
            </a:r>
          </a:p>
          <a:p>
            <a:pPr lvl="2"/>
            <a:r>
              <a:rPr lang="en-CA" dirty="0" smtClean="0"/>
              <a:t>Local elite capture</a:t>
            </a:r>
          </a:p>
          <a:p>
            <a:pPr lvl="1"/>
            <a:r>
              <a:rPr lang="en-CA" dirty="0" smtClean="0"/>
              <a:t>K/R factor? (K=1 in Lam Dong and Son La)</a:t>
            </a:r>
          </a:p>
          <a:p>
            <a:pPr lvl="2"/>
            <a:r>
              <a:rPr lang="en-CA" dirty="0" smtClean="0"/>
              <a:t>R?</a:t>
            </a:r>
          </a:p>
          <a:p>
            <a:pPr lvl="1">
              <a:lnSpc>
                <a:spcPct val="90000"/>
              </a:lnSpc>
            </a:pPr>
            <a:endParaRPr lang="en-CA" sz="2000" dirty="0" smtClean="0"/>
          </a:p>
          <a:p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Issue 2. (</a:t>
            </a:r>
            <a:r>
              <a:rPr lang="en-CA" dirty="0" err="1" smtClean="0"/>
              <a:t>con’t</a:t>
            </a:r>
            <a:r>
              <a:rPr lang="en-CA" dirty="0" smtClean="0"/>
              <a:t>): Eligible recipients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2770-24F5-4B12-8230-0EE3BA4CF413}" type="datetime1">
              <a:rPr lang="en-CA" smtClean="0"/>
              <a:t>27/04/2011</a:t>
            </a:fld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A957-2177-4B4B-A322-44690890F745}" type="slidenum">
              <a:rPr lang="en-CA" smtClean="0"/>
              <a:pPr/>
              <a:t>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Sub-technical WG on BDS</a:t>
            </a:r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Fund established at various levels: central, province, district…</a:t>
            </a:r>
          </a:p>
          <a:p>
            <a:r>
              <a:rPr lang="en-CA" dirty="0" smtClean="0"/>
              <a:t>Retention of fee at each level</a:t>
            </a:r>
          </a:p>
          <a:p>
            <a:r>
              <a:rPr lang="en-CA" dirty="0" smtClean="0"/>
              <a:t>How much is enough?</a:t>
            </a:r>
          </a:p>
          <a:p>
            <a:r>
              <a:rPr lang="en-CA" dirty="0" smtClean="0"/>
              <a:t>How much is considered as fair?</a:t>
            </a:r>
          </a:p>
          <a:p>
            <a:r>
              <a:rPr lang="en-CA" dirty="0" smtClean="0"/>
              <a:t>Who decide the “fairness”?</a:t>
            </a:r>
          </a:p>
          <a:p>
            <a:r>
              <a:rPr lang="en-CA" dirty="0" smtClean="0"/>
              <a:t>What are criteria for determining level of fee retained at each level? </a:t>
            </a:r>
          </a:p>
          <a:p>
            <a:r>
              <a:rPr lang="en-CA" dirty="0" smtClean="0"/>
              <a:t>Participatory decision-making on this?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Issues 3. Management fee retention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D6493-1B13-481E-8142-0B32F0D330ED}" type="datetime1">
              <a:rPr lang="en-CA" smtClean="0"/>
              <a:t>27/04/2011</a:t>
            </a:fld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A957-2177-4B4B-A322-44690890F745}" type="slidenum">
              <a:rPr lang="en-CA" smtClean="0"/>
              <a:pPr/>
              <a:t>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Sub-technical WG on BDS</a:t>
            </a:r>
            <a:endParaRPr lang="en-CA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Who monitor the payment?</a:t>
            </a:r>
          </a:p>
          <a:p>
            <a:pPr lvl="1"/>
            <a:r>
              <a:rPr lang="en-CA" dirty="0" smtClean="0"/>
              <a:t>Government?</a:t>
            </a:r>
          </a:p>
          <a:p>
            <a:pPr lvl="1"/>
            <a:r>
              <a:rPr lang="en-CA" dirty="0" smtClean="0"/>
              <a:t>Other stakeholder groups?</a:t>
            </a:r>
          </a:p>
          <a:p>
            <a:pPr lvl="2"/>
            <a:r>
              <a:rPr lang="en-CA" dirty="0" smtClean="0"/>
              <a:t>Civil Society?</a:t>
            </a:r>
          </a:p>
          <a:p>
            <a:pPr lvl="2"/>
            <a:r>
              <a:rPr lang="en-CA" dirty="0" smtClean="0"/>
              <a:t>Local community?  </a:t>
            </a:r>
          </a:p>
          <a:p>
            <a:r>
              <a:rPr lang="en-CA" dirty="0" smtClean="0"/>
              <a:t>How to monitor the payment?:</a:t>
            </a:r>
          </a:p>
          <a:p>
            <a:pPr lvl="1"/>
            <a:r>
              <a:rPr lang="en-CA" dirty="0" smtClean="0"/>
              <a:t>Systems of check and balance? </a:t>
            </a:r>
          </a:p>
          <a:p>
            <a:pPr lvl="1">
              <a:buNone/>
            </a:pPr>
            <a:endParaRPr lang="en-CA" dirty="0" smtClean="0"/>
          </a:p>
          <a:p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Issue 4. Monitoring the payment  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7F88-E48E-4CBA-AE7A-14588C2969AB}" type="datetime1">
              <a:rPr lang="en-CA" smtClean="0"/>
              <a:t>27/04/2011</a:t>
            </a:fld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A957-2177-4B4B-A322-44690890F745}" type="slidenum">
              <a:rPr lang="en-CA" smtClean="0"/>
              <a:pPr/>
              <a:t>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Sub-technical WG on BDS</a:t>
            </a:r>
            <a:endParaRPr lang="en-CA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If there’s problems with revenue (reduction, or no revenue: e.g. Hoa Binh Hydropower plant does not pay for ES) what happens with the payment?</a:t>
            </a:r>
          </a:p>
          <a:p>
            <a:r>
              <a:rPr lang="en-CA" dirty="0" smtClean="0"/>
              <a:t>After the piloting, payment should be performance-based, if no performance is demonstrated (e.g. forest fires, land conversion), what happens with the payment?</a:t>
            </a:r>
          </a:p>
          <a:p>
            <a:r>
              <a:rPr lang="en-CA" dirty="0" smtClean="0"/>
              <a:t>The role of the government and other stakeholders?  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Issue 5. Risk mitigation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7234-03B3-4D80-9764-509CB11CD24B}" type="datetime1">
              <a:rPr lang="en-CA" smtClean="0"/>
              <a:t>27/04/2011</a:t>
            </a:fld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A957-2177-4B4B-A322-44690890F745}" type="slidenum">
              <a:rPr lang="en-CA" smtClean="0"/>
              <a:pPr/>
              <a:t>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Sub-technical WG on BDS</a:t>
            </a:r>
            <a:endParaRPr lang="en-CA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+mj-lt"/>
                <a:cs typeface="Aharoni" pitchFamily="2" charset="-79"/>
              </a:rPr>
              <a:t>“Agencies responsible for providing recourse in the event of disputes undertake actions to ensure that all beneficiaries are able to register a complaint if desired”</a:t>
            </a:r>
          </a:p>
          <a:p>
            <a:r>
              <a:rPr lang="en-CA" dirty="0" smtClean="0">
                <a:latin typeface="+mj-lt"/>
              </a:rPr>
              <a:t>Is the system in place?</a:t>
            </a:r>
          </a:p>
          <a:p>
            <a:r>
              <a:rPr lang="en-CA" dirty="0" smtClean="0">
                <a:latin typeface="+mj-lt"/>
              </a:rPr>
              <a:t>How to set it up?</a:t>
            </a:r>
          </a:p>
          <a:p>
            <a:r>
              <a:rPr lang="en-CA" dirty="0" smtClean="0">
                <a:latin typeface="+mj-lt"/>
              </a:rPr>
              <a:t>How does it look like? </a:t>
            </a:r>
          </a:p>
          <a:p>
            <a:r>
              <a:rPr lang="en-CA" dirty="0" smtClean="0">
                <a:latin typeface="+mj-lt"/>
              </a:rPr>
              <a:t>Is enforcement of Democratic Act enough?</a:t>
            </a:r>
          </a:p>
          <a:p>
            <a:r>
              <a:rPr lang="en-CA" dirty="0" smtClean="0">
                <a:latin typeface="+mj-lt"/>
              </a:rPr>
              <a:t>What happen if dispute occurs between HH and local government?</a:t>
            </a:r>
          </a:p>
          <a:p>
            <a:r>
              <a:rPr lang="en-CA" dirty="0" smtClean="0">
                <a:latin typeface="+mj-lt"/>
              </a:rPr>
              <a:t>What happens if dispute occurs between community (with no legal entity) with local government?</a:t>
            </a:r>
          </a:p>
          <a:p>
            <a:endParaRPr lang="en-CA" dirty="0">
              <a:latin typeface="+mj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Issue 6. Recourse system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77751-3628-44E4-A934-C4FC058D506D}" type="datetime1">
              <a:rPr lang="en-CA" smtClean="0"/>
              <a:t>27/04/2011</a:t>
            </a:fld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A957-2177-4B4B-A322-44690890F745}" type="slidenum">
              <a:rPr lang="en-CA" smtClean="0"/>
              <a:pPr/>
              <a:t>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smtClean="0"/>
              <a:t>Sub-technical WG on BDS</a:t>
            </a:r>
            <a:endParaRPr lang="en-CA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527</TotalTime>
  <Words>775</Words>
  <Application>Microsoft Office PowerPoint</Application>
  <PresentationFormat>On-screen Show (4:3)</PresentationFormat>
  <Paragraphs>112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Concourse</vt:lpstr>
      <vt:lpstr>REDD+ Benefit Distribution Systems: Experience from UNREDD Vietnam Program </vt:lpstr>
      <vt:lpstr>Slide 2</vt:lpstr>
      <vt:lpstr>Issue 1: Establishing REDD+Fund</vt:lpstr>
      <vt:lpstr>Issue 2. Mode of payment and eligible recipients</vt:lpstr>
      <vt:lpstr>Issue 2. (con’t): Eligible recipients</vt:lpstr>
      <vt:lpstr>Issues 3. Management fee retention</vt:lpstr>
      <vt:lpstr>Issue 4. Monitoring the payment  </vt:lpstr>
      <vt:lpstr>Issue 5. Risk mitigation</vt:lpstr>
      <vt:lpstr>Issue 6. Recourse system</vt:lpstr>
      <vt:lpstr>Thank you very much 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Core issues forming BDS</dc:title>
  <dc:creator>To Xuan Phuc</dc:creator>
  <cp:lastModifiedBy>To Xuan Phuc</cp:lastModifiedBy>
  <cp:revision>59</cp:revision>
  <dcterms:created xsi:type="dcterms:W3CDTF">2011-04-26T16:54:05Z</dcterms:created>
  <dcterms:modified xsi:type="dcterms:W3CDTF">2011-04-27T04:20:26Z</dcterms:modified>
</cp:coreProperties>
</file>