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8" r:id="rId2"/>
    <p:sldId id="310" r:id="rId3"/>
    <p:sldId id="311" r:id="rId4"/>
    <p:sldId id="312" r:id="rId5"/>
    <p:sldId id="313" r:id="rId6"/>
    <p:sldId id="314" r:id="rId7"/>
  </p:sldIdLst>
  <p:sldSz cx="9144000" cy="6858000" type="screen4x3"/>
  <p:notesSz cx="6954838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34589" autoAdjust="0"/>
    <p:restoredTop sz="86420" autoAdjust="0"/>
  </p:normalViewPr>
  <p:slideViewPr>
    <p:cSldViewPr snapToGrid="0">
      <p:cViewPr varScale="1">
        <p:scale>
          <a:sx n="104" d="100"/>
          <a:sy n="104" d="100"/>
        </p:scale>
        <p:origin x="-8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490" y="-72"/>
      </p:cViewPr>
      <p:guideLst>
        <p:guide orient="horz" pos="2932"/>
        <p:guide pos="219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81B51001-41D4-47EE-ABB2-7D36C36F9948}" type="datetimeFigureOut">
              <a:rPr lang="en-US"/>
              <a:pPr>
                <a:defRPr/>
              </a:pPr>
              <a:t>4/27/2011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BBA129B4-ED57-43F7-BB85-0090B0CF2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260A4C76-F540-48AF-94F8-33CB79C583DF}" type="datetimeFigureOut">
              <a:rPr lang="en-US"/>
              <a:pPr>
                <a:defRPr/>
              </a:pPr>
              <a:t>4/27/2011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21188"/>
            <a:ext cx="5564188" cy="4189412"/>
          </a:xfrm>
          <a:prstGeom prst="rect">
            <a:avLst/>
          </a:prstGeom>
        </p:spPr>
        <p:txBody>
          <a:bodyPr vert="horz" lIns="92930" tIns="46465" rIns="92930" bIns="4646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-redd.org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un-redd@un-redd.org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131763" y="142875"/>
            <a:ext cx="8858250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5" name="Picture 2" descr="C:\Documents and Settings\Isabelle\Desktop\UNEP\UN-REDD Programme Communication Strategy\Logos\Low Res Logos\FAO,UNEP and UNDP logos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0038" y="5741988"/>
            <a:ext cx="2043112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Freeform 8"/>
          <p:cNvSpPr/>
          <p:nvPr userDrawn="1"/>
        </p:nvSpPr>
        <p:spPr>
          <a:xfrm flipH="1">
            <a:off x="569913" y="3482975"/>
            <a:ext cx="7718425" cy="293688"/>
          </a:xfrm>
          <a:custGeom>
            <a:avLst/>
            <a:gdLst>
              <a:gd name="connsiteX0" fmla="*/ 0 w 4781550"/>
              <a:gd name="connsiteY0" fmla="*/ 0 h 352425"/>
              <a:gd name="connsiteX1" fmla="*/ 4781550 w 4781550"/>
              <a:gd name="connsiteY1" fmla="*/ 9525 h 352425"/>
              <a:gd name="connsiteX2" fmla="*/ 4781550 w 4781550"/>
              <a:gd name="connsiteY2" fmla="*/ 352425 h 352425"/>
              <a:gd name="connsiteX3" fmla="*/ 0 w 4781550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52425">
                <a:moveTo>
                  <a:pt x="0" y="0"/>
                </a:moveTo>
                <a:lnTo>
                  <a:pt x="4781550" y="9525"/>
                </a:lnTo>
                <a:lnTo>
                  <a:pt x="4781550" y="35242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850" y="339725"/>
            <a:ext cx="2360613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517792" y="2115745"/>
            <a:ext cx="6389783" cy="1362075"/>
          </a:xfrm>
        </p:spPr>
        <p:txBody>
          <a:bodyPr anchor="b">
            <a:noAutofit/>
          </a:bodyPr>
          <a:lstStyle>
            <a:lvl1pPr algn="l">
              <a:defRPr sz="4000" b="1" cap="none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idx="1"/>
          </p:nvPr>
        </p:nvSpPr>
        <p:spPr>
          <a:xfrm>
            <a:off x="539009" y="3798935"/>
            <a:ext cx="5272070" cy="57149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 flipV="1">
            <a:off x="131763" y="142875"/>
            <a:ext cx="8858250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Freeform 5"/>
          <p:cNvSpPr/>
          <p:nvPr userDrawn="1"/>
        </p:nvSpPr>
        <p:spPr>
          <a:xfrm flipH="1">
            <a:off x="569913" y="3482975"/>
            <a:ext cx="7718425" cy="293688"/>
          </a:xfrm>
          <a:custGeom>
            <a:avLst/>
            <a:gdLst>
              <a:gd name="connsiteX0" fmla="*/ 0 w 4781550"/>
              <a:gd name="connsiteY0" fmla="*/ 0 h 352425"/>
              <a:gd name="connsiteX1" fmla="*/ 4781550 w 4781550"/>
              <a:gd name="connsiteY1" fmla="*/ 9525 h 352425"/>
              <a:gd name="connsiteX2" fmla="*/ 4781550 w 4781550"/>
              <a:gd name="connsiteY2" fmla="*/ 352425 h 352425"/>
              <a:gd name="connsiteX3" fmla="*/ 0 w 4781550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52425">
                <a:moveTo>
                  <a:pt x="0" y="0"/>
                </a:moveTo>
                <a:lnTo>
                  <a:pt x="4781550" y="9525"/>
                </a:lnTo>
                <a:lnTo>
                  <a:pt x="4781550" y="35242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558800" y="2767013"/>
            <a:ext cx="5567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595959"/>
                </a:solidFill>
                <a:latin typeface="Franklin Gothic Book" pitchFamily="34" charset="0"/>
              </a:rPr>
              <a:t>Thank you for listening!</a:t>
            </a:r>
            <a:endParaRPr lang="en-GB" sz="4000" b="1">
              <a:solidFill>
                <a:srgbClr val="595959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2422525" y="119063"/>
            <a:ext cx="6615113" cy="662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Freeform 7"/>
          <p:cNvSpPr/>
          <p:nvPr userDrawn="1"/>
        </p:nvSpPr>
        <p:spPr>
          <a:xfrm flipH="1">
            <a:off x="500063" y="3506788"/>
            <a:ext cx="8358187" cy="214312"/>
          </a:xfrm>
          <a:custGeom>
            <a:avLst/>
            <a:gdLst>
              <a:gd name="connsiteX0" fmla="*/ 0 w 4781550"/>
              <a:gd name="connsiteY0" fmla="*/ 0 h 352425"/>
              <a:gd name="connsiteX1" fmla="*/ 4781550 w 4781550"/>
              <a:gd name="connsiteY1" fmla="*/ 9525 h 352425"/>
              <a:gd name="connsiteX2" fmla="*/ 4781550 w 4781550"/>
              <a:gd name="connsiteY2" fmla="*/ 352425 h 352425"/>
              <a:gd name="connsiteX3" fmla="*/ 0 w 4781550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52425">
                <a:moveTo>
                  <a:pt x="0" y="0"/>
                </a:moveTo>
                <a:lnTo>
                  <a:pt x="4781550" y="9525"/>
                </a:lnTo>
                <a:lnTo>
                  <a:pt x="4781550" y="35242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9" name="Picture 2" descr="F:\low res images\10055131-Venezuela-Lineai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5" y="3508375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F:\low res images\Biodiversity---Frog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3" y="5218113"/>
            <a:ext cx="2286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" descr="F:\low res images\Technical-Capacity-Building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75" y="1785938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Documents and Settings\Isabelle\Desktop\UNEP\UN-REDD Programme Communication Strategy\Logos\Low Res Logos\FAO,UNEP and UNDP logos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0038" y="5741988"/>
            <a:ext cx="2043112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11913" y="246063"/>
            <a:ext cx="2360612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522862" y="2060661"/>
            <a:ext cx="6389783" cy="1362075"/>
          </a:xfrm>
        </p:spPr>
        <p:txBody>
          <a:bodyPr anchor="b">
            <a:noAutofit/>
          </a:bodyPr>
          <a:lstStyle>
            <a:lvl1pPr algn="l">
              <a:defRPr sz="4000" b="1" cap="none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idx="1"/>
          </p:nvPr>
        </p:nvSpPr>
        <p:spPr>
          <a:xfrm>
            <a:off x="2563538" y="3786201"/>
            <a:ext cx="5272070" cy="57149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428875" y="1785938"/>
            <a:ext cx="6643688" cy="500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2428875" y="71438"/>
            <a:ext cx="6643688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6" name="Picture 2" descr="F:\low res images\10055131-Venezuela-Lineair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75" y="3508375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F:\low res images\Biodiversity---Frog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3" y="5218113"/>
            <a:ext cx="2286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F:\low res images\Technical-Capacity-Building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075" y="1785938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4896" y="1857709"/>
            <a:ext cx="6313384" cy="4576142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2445745" y="132201"/>
            <a:ext cx="6544019" cy="153134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20650" y="1784350"/>
            <a:ext cx="8907463" cy="5002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2428875" y="71438"/>
            <a:ext cx="6583363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6" name="Picture 12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285720" y="1857364"/>
            <a:ext cx="8715436" cy="464347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445745" y="132201"/>
            <a:ext cx="6544019" cy="153134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428875" y="71438"/>
            <a:ext cx="6572250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143750" y="6040438"/>
            <a:ext cx="2143125" cy="74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2800" dirty="0">
                <a:solidFill>
                  <a:srgbClr val="0099CC"/>
                </a:solidFill>
                <a:ea typeface="Calibri" pitchFamily="34" charset="0"/>
                <a:cs typeface="FrutigerLT-Roman" charset="0"/>
              </a:rPr>
              <a:t>UN</a:t>
            </a:r>
            <a:r>
              <a:rPr lang="fr-FR" sz="2800" dirty="0">
                <a:solidFill>
                  <a:schemeClr val="accent2"/>
                </a:solidFill>
                <a:ea typeface="Calibri" pitchFamily="34" charset="0"/>
                <a:cs typeface="FrutigerLT-Roman" charset="0"/>
              </a:rPr>
              <a:t>-REDD</a:t>
            </a:r>
          </a:p>
          <a:p>
            <a:pPr>
              <a:defRPr/>
            </a:pPr>
            <a:r>
              <a:rPr lang="fr-FR" sz="1450" dirty="0">
                <a:solidFill>
                  <a:schemeClr val="accent2"/>
                </a:solidFill>
                <a:ea typeface="Calibri" pitchFamily="34" charset="0"/>
                <a:cs typeface="Frutiger-Roman" charset="0"/>
              </a:rPr>
              <a:t>P R O G R A M M E</a:t>
            </a:r>
            <a:r>
              <a:rPr lang="en-GB" sz="1450" dirty="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9" name="Picture 12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135" y="2541319"/>
            <a:ext cx="4351662" cy="4178970"/>
          </a:xfrm>
          <a:solidFill>
            <a:schemeClr val="bg1"/>
          </a:solidFill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93" y="1821226"/>
            <a:ext cx="4464407" cy="639762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754" y="2541320"/>
            <a:ext cx="4441372" cy="4178111"/>
          </a:xfrm>
          <a:solidFill>
            <a:schemeClr val="bg1"/>
          </a:solidFill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60" y="1813389"/>
            <a:ext cx="4351662" cy="639762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445745" y="132201"/>
            <a:ext cx="6544019" cy="153134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428875" y="71438"/>
            <a:ext cx="6572250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143750" y="6040438"/>
            <a:ext cx="2143125" cy="74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r-FR" sz="2800" dirty="0">
                <a:solidFill>
                  <a:srgbClr val="0099CC"/>
                </a:solidFill>
                <a:ea typeface="Calibri" pitchFamily="34" charset="0"/>
                <a:cs typeface="FrutigerLT-Roman" charset="0"/>
              </a:rPr>
              <a:t>UN</a:t>
            </a:r>
            <a:r>
              <a:rPr lang="fr-FR" sz="2800" dirty="0">
                <a:solidFill>
                  <a:schemeClr val="accent2"/>
                </a:solidFill>
                <a:ea typeface="Calibri" pitchFamily="34" charset="0"/>
                <a:cs typeface="FrutigerLT-Roman" charset="0"/>
              </a:rPr>
              <a:t>-REDD</a:t>
            </a:r>
          </a:p>
          <a:p>
            <a:pPr>
              <a:defRPr/>
            </a:pPr>
            <a:r>
              <a:rPr lang="fr-FR" sz="1450" dirty="0">
                <a:solidFill>
                  <a:schemeClr val="accent2"/>
                </a:solidFill>
                <a:ea typeface="Calibri" pitchFamily="34" charset="0"/>
                <a:cs typeface="Frutiger-Roman" charset="0"/>
              </a:rPr>
              <a:t>P R O G R A M M E</a:t>
            </a:r>
            <a:r>
              <a:rPr lang="en-GB" sz="1450" dirty="0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7" name="Picture 12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7975" y="1809163"/>
            <a:ext cx="6585698" cy="4923001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117" y="1806766"/>
            <a:ext cx="2269476" cy="4913523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lang="en-US" sz="2000" b="0" kern="12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445745" y="132201"/>
            <a:ext cx="6544019" cy="153134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428875" y="1785938"/>
            <a:ext cx="6572250" cy="5000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2422525" y="71438"/>
            <a:ext cx="6578600" cy="1643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pic>
        <p:nvPicPr>
          <p:cNvPr id="7" name="Picture 5" descr="C:\Documents and Settings\Isabelle\Desktop\UNEP\UN-REDD Programme Communication Strategy\UNEP Pictures\High Resolution Images\Low Res iStock_cop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76200"/>
            <a:ext cx="22860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4728" y="1813295"/>
            <a:ext cx="6527190" cy="488495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445745" y="132201"/>
            <a:ext cx="6544019" cy="1531345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0"/>
          </p:nvPr>
        </p:nvSpPr>
        <p:spPr>
          <a:xfrm>
            <a:off x="77117" y="1781300"/>
            <a:ext cx="2269476" cy="500545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lang="en-US" sz="2000" b="0" kern="12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flipV="1">
            <a:off x="131763" y="142875"/>
            <a:ext cx="8858250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Freeform 6"/>
          <p:cNvSpPr/>
          <p:nvPr userDrawn="1"/>
        </p:nvSpPr>
        <p:spPr>
          <a:xfrm flipH="1">
            <a:off x="569913" y="3482975"/>
            <a:ext cx="7718425" cy="293688"/>
          </a:xfrm>
          <a:custGeom>
            <a:avLst/>
            <a:gdLst>
              <a:gd name="connsiteX0" fmla="*/ 0 w 4781550"/>
              <a:gd name="connsiteY0" fmla="*/ 0 h 352425"/>
              <a:gd name="connsiteX1" fmla="*/ 4781550 w 4781550"/>
              <a:gd name="connsiteY1" fmla="*/ 9525 h 352425"/>
              <a:gd name="connsiteX2" fmla="*/ 4781550 w 4781550"/>
              <a:gd name="connsiteY2" fmla="*/ 352425 h 352425"/>
              <a:gd name="connsiteX3" fmla="*/ 0 w 4781550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52425">
                <a:moveTo>
                  <a:pt x="0" y="0"/>
                </a:moveTo>
                <a:lnTo>
                  <a:pt x="4781550" y="9525"/>
                </a:lnTo>
                <a:lnTo>
                  <a:pt x="4781550" y="35242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8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517792" y="2115745"/>
            <a:ext cx="6389783" cy="1362075"/>
          </a:xfrm>
        </p:spPr>
        <p:txBody>
          <a:bodyPr anchor="b">
            <a:noAutofit/>
          </a:bodyPr>
          <a:lstStyle>
            <a:lvl1pPr algn="l">
              <a:defRPr sz="4000" b="1" cap="none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 flipV="1">
            <a:off x="142875" y="142875"/>
            <a:ext cx="8858250" cy="6572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fr-FR" sz="1600">
                <a:ea typeface="Calibri" pitchFamily="34" charset="0"/>
                <a:cs typeface="Times New Roman" pitchFamily="18" charset="0"/>
              </a:rPr>
              <a:t>    </a:t>
            </a: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Freeform 5"/>
          <p:cNvSpPr/>
          <p:nvPr userDrawn="1"/>
        </p:nvSpPr>
        <p:spPr>
          <a:xfrm flipH="1">
            <a:off x="569913" y="3482975"/>
            <a:ext cx="7718425" cy="293688"/>
          </a:xfrm>
          <a:custGeom>
            <a:avLst/>
            <a:gdLst>
              <a:gd name="connsiteX0" fmla="*/ 0 w 4781550"/>
              <a:gd name="connsiteY0" fmla="*/ 0 h 352425"/>
              <a:gd name="connsiteX1" fmla="*/ 4781550 w 4781550"/>
              <a:gd name="connsiteY1" fmla="*/ 9525 h 352425"/>
              <a:gd name="connsiteX2" fmla="*/ 4781550 w 4781550"/>
              <a:gd name="connsiteY2" fmla="*/ 352425 h 352425"/>
              <a:gd name="connsiteX3" fmla="*/ 0 w 4781550"/>
              <a:gd name="connsiteY3" fmla="*/ 0 h 35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550" h="352425">
                <a:moveTo>
                  <a:pt x="0" y="0"/>
                </a:moveTo>
                <a:lnTo>
                  <a:pt x="4781550" y="9525"/>
                </a:lnTo>
                <a:lnTo>
                  <a:pt x="4781550" y="352425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3" descr="C:\Documents and Settings\Isabelle\Desktop\UNEP\UN-REDD Programme Communication Strategy\Logos\Low Res Logos\UN-REDD 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5864225"/>
            <a:ext cx="203993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 userDrawn="1"/>
        </p:nvSpPr>
        <p:spPr bwMode="auto">
          <a:xfrm>
            <a:off x="4179888" y="3871913"/>
            <a:ext cx="4014787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>
            <a:lvl1pPr algn="l">
              <a:defRPr sz="4400" b="1" cap="none" baseline="0"/>
            </a:lvl1pPr>
          </a:lstStyle>
          <a:p>
            <a:pPr eaLnBrk="0" hangingPunct="0">
              <a:defRPr/>
            </a:pPr>
            <a:r>
              <a:rPr lang="en-US" sz="24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</a:rPr>
              <a:t>Visit	</a:t>
            </a:r>
            <a:r>
              <a:rPr lang="en-US" sz="2400" dirty="0" smtClean="0">
                <a:solidFill>
                  <a:srgbClr val="0099CC"/>
                </a:solidFill>
                <a:latin typeface="Franklin Gothic Book" pitchFamily="34" charset="0"/>
                <a:ea typeface="+mj-ea"/>
                <a:cs typeface="+mj-cs"/>
                <a:hlinkClick r:id="rId3"/>
              </a:rPr>
              <a:t>www.un-redd.org</a:t>
            </a:r>
            <a:endParaRPr lang="en-US" sz="2400" dirty="0" smtClean="0">
              <a:solidFill>
                <a:srgbClr val="0099CC"/>
              </a:solidFill>
              <a:latin typeface="Franklin Gothic Book" pitchFamily="34" charset="0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n-US" sz="24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</a:rPr>
              <a:t>Email	</a:t>
            </a:r>
            <a:r>
              <a:rPr lang="en-US" sz="24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  <a:hlinkClick r:id="rId4"/>
              </a:rPr>
              <a:t>un-redd@un-redd.org</a:t>
            </a:r>
            <a:endParaRPr lang="en-US" sz="2400" dirty="0" smtClean="0">
              <a:solidFill>
                <a:srgbClr val="595959"/>
              </a:solidFill>
              <a:latin typeface="Franklin Gothic Book" pitchFamily="34" charset="0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2400" dirty="0" smtClean="0">
              <a:solidFill>
                <a:srgbClr val="595959"/>
              </a:solidFill>
              <a:latin typeface="Franklin Gothic Book" pitchFamily="34" charset="0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n-US" sz="2400" dirty="0" smtClean="0">
                <a:solidFill>
                  <a:srgbClr val="595959"/>
                </a:solidFill>
                <a:latin typeface="Franklin Gothic Book" pitchFamily="34" charset="0"/>
                <a:ea typeface="+mj-ea"/>
                <a:cs typeface="+mj-cs"/>
              </a:rPr>
              <a:t> </a:t>
            </a:r>
            <a:endParaRPr lang="en-GB" sz="2400" dirty="0">
              <a:solidFill>
                <a:srgbClr val="595959"/>
              </a:solidFill>
              <a:latin typeface="Franklin Gothic Book" pitchFamily="34" charset="0"/>
              <a:ea typeface="+mj-ea"/>
              <a:cs typeface="+mj-cs"/>
            </a:endParaRPr>
          </a:p>
        </p:txBody>
      </p:sp>
      <p:sp>
        <p:nvSpPr>
          <p:cNvPr id="9" name="Rectangle 10"/>
          <p:cNvSpPr>
            <a:spLocks noChangeArrowheads="1"/>
          </p:cNvSpPr>
          <p:nvPr userDrawn="1"/>
        </p:nvSpPr>
        <p:spPr bwMode="auto">
          <a:xfrm>
            <a:off x="558800" y="2767013"/>
            <a:ext cx="5567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595959"/>
                </a:solidFill>
                <a:latin typeface="Franklin Gothic Book" pitchFamily="34" charset="0"/>
              </a:rPr>
              <a:t>For more information…</a:t>
            </a:r>
            <a:endParaRPr lang="en-GB" sz="4000" b="1">
              <a:solidFill>
                <a:srgbClr val="595959"/>
              </a:solidFill>
              <a:latin typeface="Franklin Gothic Book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CC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7213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2938" y="1785938"/>
            <a:ext cx="8043862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1" r:id="rId1"/>
    <p:sldLayoutId id="2147484272" r:id="rId2"/>
    <p:sldLayoutId id="2147484273" r:id="rId3"/>
    <p:sldLayoutId id="2147484274" r:id="rId4"/>
    <p:sldLayoutId id="2147484275" r:id="rId5"/>
    <p:sldLayoutId id="2147484276" r:id="rId6"/>
    <p:sldLayoutId id="2147484277" r:id="rId7"/>
    <p:sldLayoutId id="2147484278" r:id="rId8"/>
    <p:sldLayoutId id="2147484279" r:id="rId9"/>
    <p:sldLayoutId id="21474842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595959"/>
          </a:solidFill>
          <a:latin typeface="Franklin Gothic Book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595959"/>
          </a:solidFill>
          <a:latin typeface="Franklin Gothic Boo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–"/>
        <a:defRPr sz="2000"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522538" y="2060575"/>
            <a:ext cx="6389687" cy="1362075"/>
          </a:xfrm>
        </p:spPr>
        <p:txBody>
          <a:bodyPr/>
          <a:lstStyle/>
          <a:p>
            <a:pPr>
              <a:defRPr/>
            </a:pPr>
            <a:r>
              <a:rPr lang="en-GB" dirty="0" smtClean="0">
                <a:latin typeface="+mj-lt"/>
              </a:rPr>
              <a:t>Benefit Distribution System</a:t>
            </a:r>
            <a:br>
              <a:rPr lang="en-GB" dirty="0" smtClean="0">
                <a:latin typeface="+mj-lt"/>
              </a:rPr>
            </a:br>
            <a:r>
              <a:rPr lang="en-GB" dirty="0" smtClean="0">
                <a:latin typeface="+mj-lt"/>
              </a:rPr>
              <a:t>Consultation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3813" y="3786188"/>
            <a:ext cx="5707062" cy="1587500"/>
          </a:xfrm>
        </p:spPr>
        <p:txBody>
          <a:bodyPr/>
          <a:lstStyle/>
          <a:p>
            <a:pPr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Sub-technical Working Group on BDS</a:t>
            </a:r>
            <a:endParaRPr lang="en-GB" sz="24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tx1"/>
                </a:solidFill>
              </a:rPr>
              <a:t>28 April </a:t>
            </a:r>
            <a:r>
              <a:rPr lang="en-GB" sz="2400" dirty="0">
                <a:solidFill>
                  <a:schemeClr val="tx1"/>
                </a:solidFill>
              </a:rPr>
              <a:t>2011</a:t>
            </a:r>
            <a:endParaRPr lang="en-GB" sz="2400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is general consensus in the international REDD+ community that the benefits of REDD+ implementation should largely be for the local population</a:t>
            </a:r>
          </a:p>
          <a:p>
            <a:r>
              <a:rPr lang="en-US" dirty="0" smtClean="0"/>
              <a:t>Providing real benefits from forest protection and enhancement will increase stakeholder participation in better managing the forest</a:t>
            </a:r>
          </a:p>
          <a:p>
            <a:r>
              <a:rPr lang="en-US" dirty="0" smtClean="0"/>
              <a:t>Reduction of poverty in forest-dependent communities helps reduce the pressure on the forest</a:t>
            </a:r>
          </a:p>
          <a:p>
            <a:r>
              <a:rPr lang="en-US" dirty="0" smtClean="0"/>
              <a:t>Stakeholders have to be consulted in order to have a generally acceptable system for all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Distribution for REDD+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Step 1:</a:t>
            </a:r>
            <a:r>
              <a:rPr lang="en-US" dirty="0" smtClean="0"/>
              <a:t> Seek endorsement for the plan</a:t>
            </a:r>
          </a:p>
          <a:p>
            <a:pPr lvl="1"/>
            <a:r>
              <a:rPr lang="en-US" dirty="0" smtClean="0"/>
              <a:t>All relevant stakeholders should have an option to discuss the consultation plan</a:t>
            </a:r>
          </a:p>
          <a:p>
            <a:pPr lvl="1"/>
            <a:r>
              <a:rPr lang="en-US" dirty="0" smtClean="0"/>
              <a:t>National REDD Network</a:t>
            </a:r>
          </a:p>
          <a:p>
            <a:pPr lvl="1"/>
            <a:r>
              <a:rPr lang="en-US" dirty="0" smtClean="0"/>
              <a:t>Consult with local stakeholders</a:t>
            </a:r>
          </a:p>
          <a:p>
            <a:r>
              <a:rPr lang="en-US" b="1" dirty="0" smtClean="0"/>
              <a:t>Step 2:</a:t>
            </a:r>
            <a:r>
              <a:rPr lang="en-US" dirty="0" smtClean="0"/>
              <a:t> Update the consultation plan</a:t>
            </a:r>
          </a:p>
          <a:p>
            <a:pPr lvl="1"/>
            <a:r>
              <a:rPr lang="en-US" dirty="0" smtClean="0"/>
              <a:t>Involve stakeholders that are interested</a:t>
            </a:r>
          </a:p>
          <a:p>
            <a:r>
              <a:rPr lang="en-US" b="1" dirty="0" smtClean="0"/>
              <a:t>Step 3:</a:t>
            </a:r>
            <a:r>
              <a:rPr lang="en-US" dirty="0" smtClean="0"/>
              <a:t> Contract an NGO for implementation</a:t>
            </a:r>
          </a:p>
          <a:p>
            <a:pPr lvl="1"/>
            <a:r>
              <a:rPr lang="en-US" dirty="0" smtClean="0"/>
              <a:t>NGO should have wide presence in Vietnam and good relationship and experience with local communities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consultation plan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Step 4:</a:t>
            </a:r>
            <a:r>
              <a:rPr lang="en-US" dirty="0" smtClean="0"/>
              <a:t> National governmental workshop</a:t>
            </a:r>
          </a:p>
          <a:p>
            <a:pPr lvl="1"/>
            <a:r>
              <a:rPr lang="en-US" dirty="0" smtClean="0"/>
              <a:t>Seek support from various Ministries and State Agencies for the consultation plan and the BDS itself</a:t>
            </a:r>
          </a:p>
          <a:p>
            <a:pPr lvl="1"/>
            <a:r>
              <a:rPr lang="en-US" dirty="0" smtClean="0"/>
              <a:t>Overview of regulatory context and gaps</a:t>
            </a:r>
          </a:p>
          <a:p>
            <a:pPr lvl="1"/>
            <a:r>
              <a:rPr lang="en-US" dirty="0" smtClean="0"/>
              <a:t>Mandates of Government Agencies</a:t>
            </a:r>
          </a:p>
          <a:p>
            <a:r>
              <a:rPr lang="en-US" b="1" dirty="0" smtClean="0"/>
              <a:t>Step 5:</a:t>
            </a:r>
            <a:r>
              <a:rPr lang="en-US" dirty="0" smtClean="0"/>
              <a:t> National NGO workshop</a:t>
            </a:r>
          </a:p>
          <a:p>
            <a:pPr lvl="1"/>
            <a:r>
              <a:rPr lang="en-US" dirty="0" smtClean="0"/>
              <a:t>Current activities on BDS from donors, CSOs and NGOs</a:t>
            </a:r>
          </a:p>
          <a:p>
            <a:pPr lvl="1"/>
            <a:r>
              <a:rPr lang="en-US" dirty="0" smtClean="0"/>
              <a:t>Identification of key organizations and their expertise and potential mandates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consultation plan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Step 6 and 8: </a:t>
            </a:r>
            <a:r>
              <a:rPr lang="en-US" dirty="0" smtClean="0"/>
              <a:t>Local consultation in North and South Vietnam</a:t>
            </a:r>
          </a:p>
          <a:p>
            <a:pPr lvl="1"/>
            <a:r>
              <a:rPr lang="en-US" dirty="0" smtClean="0"/>
              <a:t>Consult with villagers on the BDS</a:t>
            </a:r>
          </a:p>
          <a:p>
            <a:pPr lvl="1"/>
            <a:r>
              <a:rPr lang="en-US" dirty="0" smtClean="0"/>
              <a:t>Different types of villages</a:t>
            </a:r>
          </a:p>
          <a:p>
            <a:pPr lvl="2"/>
            <a:r>
              <a:rPr lang="en-US" dirty="0" smtClean="0"/>
              <a:t>Experience with REDD (mainly Lam Dong province)</a:t>
            </a:r>
          </a:p>
          <a:p>
            <a:pPr lvl="2"/>
            <a:r>
              <a:rPr lang="en-US" dirty="0" smtClean="0"/>
              <a:t>Experience with other PES (Lam Dong, Son La)</a:t>
            </a:r>
          </a:p>
          <a:p>
            <a:pPr lvl="2"/>
            <a:r>
              <a:rPr lang="en-US" dirty="0" smtClean="0"/>
              <a:t>No experience with REDD or PES)</a:t>
            </a:r>
          </a:p>
          <a:p>
            <a:r>
              <a:rPr lang="en-US" b="1" dirty="0" smtClean="0"/>
              <a:t>Step 7 and 9:</a:t>
            </a:r>
            <a:r>
              <a:rPr lang="en-US" dirty="0" smtClean="0"/>
              <a:t> Provincial consultation in North and South Vietnam</a:t>
            </a:r>
          </a:p>
          <a:p>
            <a:pPr lvl="1"/>
            <a:r>
              <a:rPr lang="en-US" dirty="0" smtClean="0"/>
              <a:t>Seek the views of the PPC and provincial government agencies</a:t>
            </a:r>
          </a:p>
          <a:p>
            <a:pPr lvl="1"/>
            <a:r>
              <a:rPr lang="en-US" dirty="0" smtClean="0"/>
              <a:t>Integration of BDS into other provincial strategies and funds</a:t>
            </a:r>
          </a:p>
          <a:p>
            <a:pPr lvl="1"/>
            <a:r>
              <a:rPr lang="en-US" dirty="0" smtClean="0"/>
              <a:t>Mandates of the different State Agencies at provincial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consultation plan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Step 10:</a:t>
            </a:r>
            <a:r>
              <a:rPr lang="en-US" dirty="0" smtClean="0"/>
              <a:t> Update the BDS documents</a:t>
            </a:r>
          </a:p>
          <a:p>
            <a:pPr lvl="1"/>
            <a:r>
              <a:rPr lang="en-US" dirty="0" smtClean="0"/>
              <a:t>On the basis of comments received during the entire process</a:t>
            </a:r>
          </a:p>
          <a:p>
            <a:r>
              <a:rPr lang="en-US" b="1" dirty="0" smtClean="0"/>
              <a:t>Step 11:</a:t>
            </a:r>
            <a:r>
              <a:rPr lang="en-US" dirty="0" smtClean="0"/>
              <a:t> National workshop</a:t>
            </a:r>
          </a:p>
          <a:p>
            <a:pPr lvl="1"/>
            <a:r>
              <a:rPr lang="en-US" dirty="0" smtClean="0"/>
              <a:t>For all stakeholders</a:t>
            </a:r>
          </a:p>
          <a:p>
            <a:pPr lvl="1"/>
            <a:r>
              <a:rPr lang="en-US" dirty="0" smtClean="0"/>
              <a:t>Discuss the updated BDS documents</a:t>
            </a:r>
          </a:p>
          <a:p>
            <a:r>
              <a:rPr lang="en-US" b="1" dirty="0" smtClean="0"/>
              <a:t>Step 12:</a:t>
            </a:r>
            <a:r>
              <a:rPr lang="en-US" dirty="0" smtClean="0"/>
              <a:t> Finalization of the BDS documents</a:t>
            </a:r>
          </a:p>
          <a:p>
            <a:pPr lvl="1"/>
            <a:r>
              <a:rPr lang="en-US" dirty="0" smtClean="0"/>
              <a:t>Compile all comments etc into a new set of BDS documents</a:t>
            </a:r>
          </a:p>
          <a:p>
            <a:pPr lvl="1"/>
            <a:r>
              <a:rPr lang="en-US" dirty="0" smtClean="0"/>
              <a:t>Final document will be submitted to the Government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The entire process should be completed by August </a:t>
            </a:r>
            <a:r>
              <a:rPr lang="en-US" smtClean="0"/>
              <a:t>or September 2011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consultation plan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4535</TotalTime>
  <Words>374</Words>
  <Application>Microsoft Office PowerPoint</Application>
  <PresentationFormat>On-screen Show (4:3)</PresentationFormat>
  <Paragraphs>47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Benefit Distribution System Consultation Plan</vt:lpstr>
      <vt:lpstr>Benefit Distribution for REDD+</vt:lpstr>
      <vt:lpstr>Stakeholder consultation plan</vt:lpstr>
      <vt:lpstr>Stakeholder consultation plan</vt:lpstr>
      <vt:lpstr>Stakeholder consultation plan</vt:lpstr>
      <vt:lpstr>Stakeholder consultation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Isabelle</dc:creator>
  <cp:lastModifiedBy>Huyenntt</cp:lastModifiedBy>
  <cp:revision>236</cp:revision>
  <dcterms:created xsi:type="dcterms:W3CDTF">2009-05-15T09:37:26Z</dcterms:created>
  <dcterms:modified xsi:type="dcterms:W3CDTF">2011-04-27T10:41:09Z</dcterms:modified>
</cp:coreProperties>
</file>