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data5.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ppt/diagrams/drawing4.xml" ContentType="application/vnd.ms-office.drawingml.diagramDrawing+xml"/>
  <Override PartName="/ppt/diagrams/drawing5.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Default Extension="png" ContentType="image/png"/>
  <Override PartName="/ppt/notesSlides/notesSlide3.xml" ContentType="application/vnd.openxmlformats-officedocument.presentationml.notesSlide+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39" r:id="rId1"/>
  </p:sldMasterIdLst>
  <p:notesMasterIdLst>
    <p:notesMasterId r:id="rId21"/>
  </p:notesMasterIdLst>
  <p:sldIdLst>
    <p:sldId id="256" r:id="rId2"/>
    <p:sldId id="261" r:id="rId3"/>
    <p:sldId id="267" r:id="rId4"/>
    <p:sldId id="260" r:id="rId5"/>
    <p:sldId id="264" r:id="rId6"/>
    <p:sldId id="259" r:id="rId7"/>
    <p:sldId id="262" r:id="rId8"/>
    <p:sldId id="265" r:id="rId9"/>
    <p:sldId id="263" r:id="rId10"/>
    <p:sldId id="276" r:id="rId11"/>
    <p:sldId id="268" r:id="rId12"/>
    <p:sldId id="269" r:id="rId13"/>
    <p:sldId id="270" r:id="rId14"/>
    <p:sldId id="271" r:id="rId15"/>
    <p:sldId id="272" r:id="rId16"/>
    <p:sldId id="258" r:id="rId17"/>
    <p:sldId id="274" r:id="rId18"/>
    <p:sldId id="273" r:id="rId19"/>
    <p:sldId id="275" r:id="rId20"/>
  </p:sldIdLst>
  <p:sldSz cx="9144000" cy="6858000" type="screen4x3"/>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544" autoAdjust="0"/>
    <p:restoredTop sz="95161" autoAdjust="0"/>
  </p:normalViewPr>
  <p:slideViewPr>
    <p:cSldViewPr>
      <p:cViewPr varScale="1">
        <p:scale>
          <a:sx n="65" d="100"/>
          <a:sy n="65" d="100"/>
        </p:scale>
        <p:origin x="-1614"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965E859-1EE8-496D-BC8F-B71228889589}" type="doc">
      <dgm:prSet loTypeId="urn:microsoft.com/office/officeart/2005/8/layout/venn2" loCatId="relationship" qsTypeId="urn:microsoft.com/office/officeart/2005/8/quickstyle/3d3" qsCatId="3D" csTypeId="urn:microsoft.com/office/officeart/2005/8/colors/accent1_4" csCatId="accent1" phldr="1"/>
      <dgm:spPr/>
      <dgm:t>
        <a:bodyPr/>
        <a:lstStyle/>
        <a:p>
          <a:endParaRPr lang="vi-VN"/>
        </a:p>
      </dgm:t>
    </dgm:pt>
    <dgm:pt modelId="{0479C79E-A3A0-40A6-9495-1DCC00799AF0}">
      <dgm:prSet phldrT="[Text]"/>
      <dgm:spPr/>
      <dgm:t>
        <a:bodyPr/>
        <a:lstStyle/>
        <a:p>
          <a:r>
            <a:rPr lang="en-US" dirty="0" smtClean="0"/>
            <a:t>PES/RES</a:t>
          </a:r>
          <a:endParaRPr lang="vi-VN" dirty="0"/>
        </a:p>
      </dgm:t>
    </dgm:pt>
    <dgm:pt modelId="{F55FD3C6-A66E-4E9B-895E-28433454832E}" type="parTrans" cxnId="{1B9216DB-4E08-4F25-97F4-DA50734E595E}">
      <dgm:prSet/>
      <dgm:spPr/>
      <dgm:t>
        <a:bodyPr/>
        <a:lstStyle/>
        <a:p>
          <a:endParaRPr lang="vi-VN"/>
        </a:p>
      </dgm:t>
    </dgm:pt>
    <dgm:pt modelId="{44ACB783-EC17-4E1A-A08E-23B29CAA5CBF}" type="sibTrans" cxnId="{1B9216DB-4E08-4F25-97F4-DA50734E595E}">
      <dgm:prSet/>
      <dgm:spPr/>
      <dgm:t>
        <a:bodyPr/>
        <a:lstStyle/>
        <a:p>
          <a:endParaRPr lang="vi-VN"/>
        </a:p>
      </dgm:t>
    </dgm:pt>
    <dgm:pt modelId="{B7F59429-505F-4CF4-9521-1EBCDD93DDEB}">
      <dgm:prSet phldrT="[Text]"/>
      <dgm:spPr/>
      <dgm:t>
        <a:bodyPr/>
        <a:lstStyle/>
        <a:p>
          <a:r>
            <a:rPr lang="en-US" dirty="0" smtClean="0"/>
            <a:t>REDD+</a:t>
          </a:r>
          <a:endParaRPr lang="vi-VN" dirty="0"/>
        </a:p>
      </dgm:t>
    </dgm:pt>
    <dgm:pt modelId="{C4581282-5134-4E19-B7F6-76404868461D}" type="parTrans" cxnId="{B30700C6-82AB-4548-B51E-029C2B96A78F}">
      <dgm:prSet/>
      <dgm:spPr/>
      <dgm:t>
        <a:bodyPr/>
        <a:lstStyle/>
        <a:p>
          <a:endParaRPr lang="vi-VN"/>
        </a:p>
      </dgm:t>
    </dgm:pt>
    <dgm:pt modelId="{E8FF51BB-2C3E-4465-922C-F6E74D52B5A2}" type="sibTrans" cxnId="{B30700C6-82AB-4548-B51E-029C2B96A78F}">
      <dgm:prSet/>
      <dgm:spPr/>
      <dgm:t>
        <a:bodyPr/>
        <a:lstStyle/>
        <a:p>
          <a:endParaRPr lang="vi-VN"/>
        </a:p>
      </dgm:t>
    </dgm:pt>
    <dgm:pt modelId="{433D3777-8AE0-4803-B878-59D9F9686B04}" type="pres">
      <dgm:prSet presAssocID="{C965E859-1EE8-496D-BC8F-B71228889589}" presName="Name0" presStyleCnt="0">
        <dgm:presLayoutVars>
          <dgm:chMax val="7"/>
          <dgm:resizeHandles val="exact"/>
        </dgm:presLayoutVars>
      </dgm:prSet>
      <dgm:spPr/>
      <dgm:t>
        <a:bodyPr/>
        <a:lstStyle/>
        <a:p>
          <a:endParaRPr lang="vi-VN"/>
        </a:p>
      </dgm:t>
    </dgm:pt>
    <dgm:pt modelId="{1A3D05F8-0685-4A8C-89C5-A045C1054F86}" type="pres">
      <dgm:prSet presAssocID="{C965E859-1EE8-496D-BC8F-B71228889589}" presName="comp1" presStyleCnt="0"/>
      <dgm:spPr/>
    </dgm:pt>
    <dgm:pt modelId="{B21305BB-F240-4113-95A8-6778E42B3D3F}" type="pres">
      <dgm:prSet presAssocID="{C965E859-1EE8-496D-BC8F-B71228889589}" presName="circle1" presStyleLbl="node1" presStyleIdx="0" presStyleCnt="2"/>
      <dgm:spPr/>
      <dgm:t>
        <a:bodyPr/>
        <a:lstStyle/>
        <a:p>
          <a:endParaRPr lang="vi-VN"/>
        </a:p>
      </dgm:t>
    </dgm:pt>
    <dgm:pt modelId="{B59B1C60-8FCF-4646-943A-502ED8F36847}" type="pres">
      <dgm:prSet presAssocID="{C965E859-1EE8-496D-BC8F-B71228889589}" presName="c1text" presStyleLbl="node1" presStyleIdx="0" presStyleCnt="2">
        <dgm:presLayoutVars>
          <dgm:bulletEnabled val="1"/>
        </dgm:presLayoutVars>
      </dgm:prSet>
      <dgm:spPr/>
      <dgm:t>
        <a:bodyPr/>
        <a:lstStyle/>
        <a:p>
          <a:endParaRPr lang="vi-VN"/>
        </a:p>
      </dgm:t>
    </dgm:pt>
    <dgm:pt modelId="{CA7AFB97-CBA8-4D63-8500-E2BC553C6804}" type="pres">
      <dgm:prSet presAssocID="{C965E859-1EE8-496D-BC8F-B71228889589}" presName="comp2" presStyleCnt="0"/>
      <dgm:spPr/>
    </dgm:pt>
    <dgm:pt modelId="{AD4D990E-4E7D-4E39-9B7F-ACC3BA4C5EB0}" type="pres">
      <dgm:prSet presAssocID="{C965E859-1EE8-496D-BC8F-B71228889589}" presName="circle2" presStyleLbl="node1" presStyleIdx="1" presStyleCnt="2"/>
      <dgm:spPr/>
      <dgm:t>
        <a:bodyPr/>
        <a:lstStyle/>
        <a:p>
          <a:endParaRPr lang="vi-VN"/>
        </a:p>
      </dgm:t>
    </dgm:pt>
    <dgm:pt modelId="{CB6ACE47-45EB-4447-99F3-11C4BF4B81C3}" type="pres">
      <dgm:prSet presAssocID="{C965E859-1EE8-496D-BC8F-B71228889589}" presName="c2text" presStyleLbl="node1" presStyleIdx="1" presStyleCnt="2">
        <dgm:presLayoutVars>
          <dgm:bulletEnabled val="1"/>
        </dgm:presLayoutVars>
      </dgm:prSet>
      <dgm:spPr/>
      <dgm:t>
        <a:bodyPr/>
        <a:lstStyle/>
        <a:p>
          <a:endParaRPr lang="vi-VN"/>
        </a:p>
      </dgm:t>
    </dgm:pt>
  </dgm:ptLst>
  <dgm:cxnLst>
    <dgm:cxn modelId="{5BBB5C74-6598-4C43-A984-4480A1C082E6}" type="presOf" srcId="{0479C79E-A3A0-40A6-9495-1DCC00799AF0}" destId="{B59B1C60-8FCF-4646-943A-502ED8F36847}" srcOrd="1" destOrd="0" presId="urn:microsoft.com/office/officeart/2005/8/layout/venn2"/>
    <dgm:cxn modelId="{4CD4C96E-DF4F-4BE9-8548-690C91BC9913}" type="presOf" srcId="{B7F59429-505F-4CF4-9521-1EBCDD93DDEB}" destId="{CB6ACE47-45EB-4447-99F3-11C4BF4B81C3}" srcOrd="1" destOrd="0" presId="urn:microsoft.com/office/officeart/2005/8/layout/venn2"/>
    <dgm:cxn modelId="{1B9216DB-4E08-4F25-97F4-DA50734E595E}" srcId="{C965E859-1EE8-496D-BC8F-B71228889589}" destId="{0479C79E-A3A0-40A6-9495-1DCC00799AF0}" srcOrd="0" destOrd="0" parTransId="{F55FD3C6-A66E-4E9B-895E-28433454832E}" sibTransId="{44ACB783-EC17-4E1A-A08E-23B29CAA5CBF}"/>
    <dgm:cxn modelId="{ACB6FAF6-785E-4F59-8F8D-70B2E13144D7}" type="presOf" srcId="{C965E859-1EE8-496D-BC8F-B71228889589}" destId="{433D3777-8AE0-4803-B878-59D9F9686B04}" srcOrd="0" destOrd="0" presId="urn:microsoft.com/office/officeart/2005/8/layout/venn2"/>
    <dgm:cxn modelId="{B30700C6-82AB-4548-B51E-029C2B96A78F}" srcId="{C965E859-1EE8-496D-BC8F-B71228889589}" destId="{B7F59429-505F-4CF4-9521-1EBCDD93DDEB}" srcOrd="1" destOrd="0" parTransId="{C4581282-5134-4E19-B7F6-76404868461D}" sibTransId="{E8FF51BB-2C3E-4465-922C-F6E74D52B5A2}"/>
    <dgm:cxn modelId="{124840CC-A466-4A7A-A562-6E50932E742D}" type="presOf" srcId="{B7F59429-505F-4CF4-9521-1EBCDD93DDEB}" destId="{AD4D990E-4E7D-4E39-9B7F-ACC3BA4C5EB0}" srcOrd="0" destOrd="0" presId="urn:microsoft.com/office/officeart/2005/8/layout/venn2"/>
    <dgm:cxn modelId="{7D8C1778-8C9B-4796-BD8F-E8E277D6C746}" type="presOf" srcId="{0479C79E-A3A0-40A6-9495-1DCC00799AF0}" destId="{B21305BB-F240-4113-95A8-6778E42B3D3F}" srcOrd="0" destOrd="0" presId="urn:microsoft.com/office/officeart/2005/8/layout/venn2"/>
    <dgm:cxn modelId="{A940FFBD-AB99-42AC-99B0-A22BAA8F5330}" type="presParOf" srcId="{433D3777-8AE0-4803-B878-59D9F9686B04}" destId="{1A3D05F8-0685-4A8C-89C5-A045C1054F86}" srcOrd="0" destOrd="0" presId="urn:microsoft.com/office/officeart/2005/8/layout/venn2"/>
    <dgm:cxn modelId="{D355627A-89E3-4DF4-A98B-8F25E467EB28}" type="presParOf" srcId="{1A3D05F8-0685-4A8C-89C5-A045C1054F86}" destId="{B21305BB-F240-4113-95A8-6778E42B3D3F}" srcOrd="0" destOrd="0" presId="urn:microsoft.com/office/officeart/2005/8/layout/venn2"/>
    <dgm:cxn modelId="{C3093E1C-42C4-4D29-8B4D-01B4007AFA9C}" type="presParOf" srcId="{1A3D05F8-0685-4A8C-89C5-A045C1054F86}" destId="{B59B1C60-8FCF-4646-943A-502ED8F36847}" srcOrd="1" destOrd="0" presId="urn:microsoft.com/office/officeart/2005/8/layout/venn2"/>
    <dgm:cxn modelId="{8F9805D0-2FB1-4A6A-87D6-5AFA8FEE2443}" type="presParOf" srcId="{433D3777-8AE0-4803-B878-59D9F9686B04}" destId="{CA7AFB97-CBA8-4D63-8500-E2BC553C6804}" srcOrd="1" destOrd="0" presId="urn:microsoft.com/office/officeart/2005/8/layout/venn2"/>
    <dgm:cxn modelId="{06420CFF-28EE-461D-B661-EC12735C0692}" type="presParOf" srcId="{CA7AFB97-CBA8-4D63-8500-E2BC553C6804}" destId="{AD4D990E-4E7D-4E39-9B7F-ACC3BA4C5EB0}" srcOrd="0" destOrd="0" presId="urn:microsoft.com/office/officeart/2005/8/layout/venn2"/>
    <dgm:cxn modelId="{0EACBDB6-B116-4B12-B171-79CC87B1747D}" type="presParOf" srcId="{CA7AFB97-CBA8-4D63-8500-E2BC553C6804}" destId="{CB6ACE47-45EB-4447-99F3-11C4BF4B81C3}" srcOrd="1" destOrd="0" presId="urn:microsoft.com/office/officeart/2005/8/layout/ven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1115D53-0629-46C3-8F3C-403A6AA55154}"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vi-VN"/>
        </a:p>
      </dgm:t>
    </dgm:pt>
    <dgm:pt modelId="{9C1157D0-38DD-497A-918A-9F7C8CC28575}">
      <dgm:prSet phldrT="[Text]"/>
      <dgm:spPr/>
      <dgm:t>
        <a:bodyPr/>
        <a:lstStyle/>
        <a:p>
          <a:r>
            <a:rPr lang="en-US" dirty="0" smtClean="0"/>
            <a:t>CES</a:t>
          </a:r>
          <a:endParaRPr lang="vi-VN" dirty="0"/>
        </a:p>
      </dgm:t>
    </dgm:pt>
    <dgm:pt modelId="{0FC96512-5F32-485D-885A-AE0E43E56DAB}" type="parTrans" cxnId="{ADCDE260-172D-42C9-A224-35471BD46F4F}">
      <dgm:prSet/>
      <dgm:spPr/>
      <dgm:t>
        <a:bodyPr/>
        <a:lstStyle/>
        <a:p>
          <a:endParaRPr lang="vi-VN"/>
        </a:p>
      </dgm:t>
    </dgm:pt>
    <dgm:pt modelId="{F0BF7FD1-6E7E-42B3-9956-F1503933570F}" type="sibTrans" cxnId="{ADCDE260-172D-42C9-A224-35471BD46F4F}">
      <dgm:prSet/>
      <dgm:spPr/>
      <dgm:t>
        <a:bodyPr/>
        <a:lstStyle/>
        <a:p>
          <a:endParaRPr lang="vi-VN"/>
        </a:p>
      </dgm:t>
    </dgm:pt>
    <dgm:pt modelId="{17190F99-5AEB-420F-BB42-7F21E1660902}">
      <dgm:prSet phldrT="[Text]"/>
      <dgm:spPr/>
      <dgm:t>
        <a:bodyPr/>
        <a:lstStyle/>
        <a:p>
          <a:r>
            <a:rPr lang="en-US" u="sng" dirty="0" smtClean="0"/>
            <a:t>C</a:t>
          </a:r>
          <a:r>
            <a:rPr lang="en-US" dirty="0" smtClean="0"/>
            <a:t>ommoditized </a:t>
          </a:r>
          <a:r>
            <a:rPr lang="en-US" u="sng" dirty="0" smtClean="0"/>
            <a:t>E</a:t>
          </a:r>
          <a:r>
            <a:rPr lang="en-US" dirty="0" smtClean="0"/>
            <a:t>nvironmental </a:t>
          </a:r>
          <a:r>
            <a:rPr lang="en-US" u="sng" dirty="0" smtClean="0"/>
            <a:t>S</a:t>
          </a:r>
          <a:r>
            <a:rPr lang="en-US" dirty="0" smtClean="0"/>
            <a:t>ervices</a:t>
          </a:r>
          <a:endParaRPr lang="vi-VN" dirty="0"/>
        </a:p>
      </dgm:t>
    </dgm:pt>
    <dgm:pt modelId="{0F08B26B-C417-4575-9596-49AF608E4D6B}" type="parTrans" cxnId="{D15321C0-D101-42DC-9E82-41E703990409}">
      <dgm:prSet/>
      <dgm:spPr/>
      <dgm:t>
        <a:bodyPr/>
        <a:lstStyle/>
        <a:p>
          <a:endParaRPr lang="vi-VN"/>
        </a:p>
      </dgm:t>
    </dgm:pt>
    <dgm:pt modelId="{BEF36313-7CDB-4D9D-8DF5-93035FE1F4A3}" type="sibTrans" cxnId="{D15321C0-D101-42DC-9E82-41E703990409}">
      <dgm:prSet/>
      <dgm:spPr/>
      <dgm:t>
        <a:bodyPr/>
        <a:lstStyle/>
        <a:p>
          <a:endParaRPr lang="vi-VN"/>
        </a:p>
      </dgm:t>
    </dgm:pt>
    <dgm:pt modelId="{2C8DA11D-D5FC-46FB-B35D-F2C1C697CDFB}">
      <dgm:prSet phldrT="[Text]"/>
      <dgm:spPr/>
      <dgm:t>
        <a:bodyPr/>
        <a:lstStyle/>
        <a:p>
          <a:r>
            <a:rPr lang="en-US" dirty="0" smtClean="0"/>
            <a:t>COS</a:t>
          </a:r>
          <a:endParaRPr lang="vi-VN" dirty="0"/>
        </a:p>
      </dgm:t>
    </dgm:pt>
    <dgm:pt modelId="{B7363CE3-62DA-45DA-A5A0-5AAB3DC7000E}" type="parTrans" cxnId="{FC823BF4-76DD-455D-870D-5C8647A17230}">
      <dgm:prSet/>
      <dgm:spPr/>
      <dgm:t>
        <a:bodyPr/>
        <a:lstStyle/>
        <a:p>
          <a:endParaRPr lang="vi-VN"/>
        </a:p>
      </dgm:t>
    </dgm:pt>
    <dgm:pt modelId="{FB92C7CF-E422-4013-A35C-1273BFC2199F}" type="sibTrans" cxnId="{FC823BF4-76DD-455D-870D-5C8647A17230}">
      <dgm:prSet/>
      <dgm:spPr/>
      <dgm:t>
        <a:bodyPr/>
        <a:lstStyle/>
        <a:p>
          <a:endParaRPr lang="vi-VN"/>
        </a:p>
      </dgm:t>
    </dgm:pt>
    <dgm:pt modelId="{CD31DCCB-A700-4C53-B0A3-E4AAF1A5AB0A}">
      <dgm:prSet phldrT="[Text]"/>
      <dgm:spPr/>
      <dgm:t>
        <a:bodyPr/>
        <a:lstStyle/>
        <a:p>
          <a:r>
            <a:rPr lang="en-US" u="sng" dirty="0" smtClean="0"/>
            <a:t>C</a:t>
          </a:r>
          <a:r>
            <a:rPr lang="en-US" dirty="0" smtClean="0"/>
            <a:t>ompensating for </a:t>
          </a:r>
          <a:r>
            <a:rPr lang="en-US" u="sng" dirty="0" smtClean="0"/>
            <a:t>O</a:t>
          </a:r>
          <a:r>
            <a:rPr lang="en-US" dirty="0" smtClean="0"/>
            <a:t>pportunities </a:t>
          </a:r>
          <a:r>
            <a:rPr lang="en-US" u="sng" dirty="0" smtClean="0"/>
            <a:t>S</a:t>
          </a:r>
          <a:r>
            <a:rPr lang="en-US" dirty="0" smtClean="0"/>
            <a:t>kipped</a:t>
          </a:r>
          <a:endParaRPr lang="vi-VN" dirty="0"/>
        </a:p>
      </dgm:t>
    </dgm:pt>
    <dgm:pt modelId="{F00C3868-EC31-4292-AFF7-BA41AEB5F4B4}" type="parTrans" cxnId="{0B00DE6D-0AE5-4C39-9487-B9156BC33FC4}">
      <dgm:prSet/>
      <dgm:spPr/>
      <dgm:t>
        <a:bodyPr/>
        <a:lstStyle/>
        <a:p>
          <a:endParaRPr lang="vi-VN"/>
        </a:p>
      </dgm:t>
    </dgm:pt>
    <dgm:pt modelId="{18E5D451-D57C-4DE2-B3D9-FC934A9BCE73}" type="sibTrans" cxnId="{0B00DE6D-0AE5-4C39-9487-B9156BC33FC4}">
      <dgm:prSet/>
      <dgm:spPr/>
      <dgm:t>
        <a:bodyPr/>
        <a:lstStyle/>
        <a:p>
          <a:endParaRPr lang="vi-VN"/>
        </a:p>
      </dgm:t>
    </dgm:pt>
    <dgm:pt modelId="{23328D2B-0283-4563-825F-FF1E947FC7C9}">
      <dgm:prSet phldrT="[Text]"/>
      <dgm:spPr/>
      <dgm:t>
        <a:bodyPr/>
        <a:lstStyle/>
        <a:p>
          <a:r>
            <a:rPr lang="en-US" dirty="0" smtClean="0"/>
            <a:t>CIS</a:t>
          </a:r>
          <a:endParaRPr lang="vi-VN" dirty="0"/>
        </a:p>
      </dgm:t>
    </dgm:pt>
    <dgm:pt modelId="{CD0F011E-EF2C-4D9B-836C-C1C589F536FA}" type="parTrans" cxnId="{39A7F5C8-EB22-4447-B3A7-E0ED8B4A6315}">
      <dgm:prSet/>
      <dgm:spPr/>
      <dgm:t>
        <a:bodyPr/>
        <a:lstStyle/>
        <a:p>
          <a:endParaRPr lang="vi-VN"/>
        </a:p>
      </dgm:t>
    </dgm:pt>
    <dgm:pt modelId="{2964927D-2638-4027-8358-254951601396}" type="sibTrans" cxnId="{39A7F5C8-EB22-4447-B3A7-E0ED8B4A6315}">
      <dgm:prSet/>
      <dgm:spPr/>
      <dgm:t>
        <a:bodyPr/>
        <a:lstStyle/>
        <a:p>
          <a:endParaRPr lang="vi-VN"/>
        </a:p>
      </dgm:t>
    </dgm:pt>
    <dgm:pt modelId="{52ECBE70-4B20-4D6A-AAE6-FF30CD394C1F}">
      <dgm:prSet phldrT="[Text]"/>
      <dgm:spPr/>
      <dgm:t>
        <a:bodyPr/>
        <a:lstStyle/>
        <a:p>
          <a:r>
            <a:rPr lang="en-US" u="sng" dirty="0" smtClean="0"/>
            <a:t>C</a:t>
          </a:r>
          <a:r>
            <a:rPr lang="en-US" dirty="0" smtClean="0"/>
            <a:t>o-</a:t>
          </a:r>
          <a:r>
            <a:rPr lang="en-US" u="sng" dirty="0" smtClean="0"/>
            <a:t>I</a:t>
          </a:r>
          <a:r>
            <a:rPr lang="en-US" dirty="0" smtClean="0"/>
            <a:t>nvestment in (landscape) </a:t>
          </a:r>
          <a:r>
            <a:rPr lang="en-US" u="sng" dirty="0" smtClean="0"/>
            <a:t>S</a:t>
          </a:r>
          <a:r>
            <a:rPr lang="en-US" dirty="0" smtClean="0"/>
            <a:t>tewardship</a:t>
          </a:r>
          <a:endParaRPr lang="vi-VN" dirty="0"/>
        </a:p>
      </dgm:t>
    </dgm:pt>
    <dgm:pt modelId="{EF89B739-6DCB-4F4F-AD49-C1D6E61B3BA0}" type="parTrans" cxnId="{E43C0FEE-097C-4645-996E-F074538D56C9}">
      <dgm:prSet/>
      <dgm:spPr/>
      <dgm:t>
        <a:bodyPr/>
        <a:lstStyle/>
        <a:p>
          <a:endParaRPr lang="vi-VN"/>
        </a:p>
      </dgm:t>
    </dgm:pt>
    <dgm:pt modelId="{0686F968-5BDB-4EFB-B596-AF89C279AB77}" type="sibTrans" cxnId="{E43C0FEE-097C-4645-996E-F074538D56C9}">
      <dgm:prSet/>
      <dgm:spPr/>
      <dgm:t>
        <a:bodyPr/>
        <a:lstStyle/>
        <a:p>
          <a:endParaRPr lang="vi-VN"/>
        </a:p>
      </dgm:t>
    </dgm:pt>
    <dgm:pt modelId="{DEB61C22-21F3-49CB-A820-1BF6A1B3B865}" type="pres">
      <dgm:prSet presAssocID="{C1115D53-0629-46C3-8F3C-403A6AA55154}" presName="Name0" presStyleCnt="0">
        <dgm:presLayoutVars>
          <dgm:dir/>
          <dgm:animLvl val="lvl"/>
          <dgm:resizeHandles val="exact"/>
        </dgm:presLayoutVars>
      </dgm:prSet>
      <dgm:spPr/>
      <dgm:t>
        <a:bodyPr/>
        <a:lstStyle/>
        <a:p>
          <a:endParaRPr lang="vi-VN"/>
        </a:p>
      </dgm:t>
    </dgm:pt>
    <dgm:pt modelId="{BEFD06F5-EA20-40B5-B9FB-624422A18E17}" type="pres">
      <dgm:prSet presAssocID="{9C1157D0-38DD-497A-918A-9F7C8CC28575}" presName="linNode" presStyleCnt="0"/>
      <dgm:spPr/>
    </dgm:pt>
    <dgm:pt modelId="{5A51A3BB-DEC8-4BE8-AC51-19016B5D2DCD}" type="pres">
      <dgm:prSet presAssocID="{9C1157D0-38DD-497A-918A-9F7C8CC28575}" presName="parentText" presStyleLbl="node1" presStyleIdx="0" presStyleCnt="3">
        <dgm:presLayoutVars>
          <dgm:chMax val="1"/>
          <dgm:bulletEnabled val="1"/>
        </dgm:presLayoutVars>
      </dgm:prSet>
      <dgm:spPr/>
      <dgm:t>
        <a:bodyPr/>
        <a:lstStyle/>
        <a:p>
          <a:endParaRPr lang="vi-VN"/>
        </a:p>
      </dgm:t>
    </dgm:pt>
    <dgm:pt modelId="{DE8BE681-318D-4B5F-BBA4-78A4C78D5964}" type="pres">
      <dgm:prSet presAssocID="{9C1157D0-38DD-497A-918A-9F7C8CC28575}" presName="descendantText" presStyleLbl="alignAccFollowNode1" presStyleIdx="0" presStyleCnt="3">
        <dgm:presLayoutVars>
          <dgm:bulletEnabled val="1"/>
        </dgm:presLayoutVars>
      </dgm:prSet>
      <dgm:spPr/>
      <dgm:t>
        <a:bodyPr/>
        <a:lstStyle/>
        <a:p>
          <a:endParaRPr lang="vi-VN"/>
        </a:p>
      </dgm:t>
    </dgm:pt>
    <dgm:pt modelId="{3047EA88-B2D5-4967-B73F-8728057DA2CE}" type="pres">
      <dgm:prSet presAssocID="{F0BF7FD1-6E7E-42B3-9956-F1503933570F}" presName="sp" presStyleCnt="0"/>
      <dgm:spPr/>
    </dgm:pt>
    <dgm:pt modelId="{B5CD354D-6CE5-480E-92CE-ECBD31930A33}" type="pres">
      <dgm:prSet presAssocID="{2C8DA11D-D5FC-46FB-B35D-F2C1C697CDFB}" presName="linNode" presStyleCnt="0"/>
      <dgm:spPr/>
    </dgm:pt>
    <dgm:pt modelId="{E692E505-B22D-4564-B9A1-E4497DC1957E}" type="pres">
      <dgm:prSet presAssocID="{2C8DA11D-D5FC-46FB-B35D-F2C1C697CDFB}" presName="parentText" presStyleLbl="node1" presStyleIdx="1" presStyleCnt="3">
        <dgm:presLayoutVars>
          <dgm:chMax val="1"/>
          <dgm:bulletEnabled val="1"/>
        </dgm:presLayoutVars>
      </dgm:prSet>
      <dgm:spPr/>
      <dgm:t>
        <a:bodyPr/>
        <a:lstStyle/>
        <a:p>
          <a:endParaRPr lang="vi-VN"/>
        </a:p>
      </dgm:t>
    </dgm:pt>
    <dgm:pt modelId="{655A09AF-A392-4AB5-8922-0ACDE265A9BB}" type="pres">
      <dgm:prSet presAssocID="{2C8DA11D-D5FC-46FB-B35D-F2C1C697CDFB}" presName="descendantText" presStyleLbl="alignAccFollowNode1" presStyleIdx="1" presStyleCnt="3">
        <dgm:presLayoutVars>
          <dgm:bulletEnabled val="1"/>
        </dgm:presLayoutVars>
      </dgm:prSet>
      <dgm:spPr/>
      <dgm:t>
        <a:bodyPr/>
        <a:lstStyle/>
        <a:p>
          <a:endParaRPr lang="vi-VN"/>
        </a:p>
      </dgm:t>
    </dgm:pt>
    <dgm:pt modelId="{C5EA96A7-9843-4B94-95FC-53FB8BA02236}" type="pres">
      <dgm:prSet presAssocID="{FB92C7CF-E422-4013-A35C-1273BFC2199F}" presName="sp" presStyleCnt="0"/>
      <dgm:spPr/>
    </dgm:pt>
    <dgm:pt modelId="{99013D2A-38C1-48F0-9DC4-D202A718BC07}" type="pres">
      <dgm:prSet presAssocID="{23328D2B-0283-4563-825F-FF1E947FC7C9}" presName="linNode" presStyleCnt="0"/>
      <dgm:spPr/>
    </dgm:pt>
    <dgm:pt modelId="{6B78EA61-8943-4368-9DAA-E5D93D48C342}" type="pres">
      <dgm:prSet presAssocID="{23328D2B-0283-4563-825F-FF1E947FC7C9}" presName="parentText" presStyleLbl="node1" presStyleIdx="2" presStyleCnt="3">
        <dgm:presLayoutVars>
          <dgm:chMax val="1"/>
          <dgm:bulletEnabled val="1"/>
        </dgm:presLayoutVars>
      </dgm:prSet>
      <dgm:spPr/>
      <dgm:t>
        <a:bodyPr/>
        <a:lstStyle/>
        <a:p>
          <a:endParaRPr lang="vi-VN"/>
        </a:p>
      </dgm:t>
    </dgm:pt>
    <dgm:pt modelId="{A4ACE015-D141-46ED-A2C7-491A9B9905A6}" type="pres">
      <dgm:prSet presAssocID="{23328D2B-0283-4563-825F-FF1E947FC7C9}" presName="descendantText" presStyleLbl="alignAccFollowNode1" presStyleIdx="2" presStyleCnt="3">
        <dgm:presLayoutVars>
          <dgm:bulletEnabled val="1"/>
        </dgm:presLayoutVars>
      </dgm:prSet>
      <dgm:spPr/>
      <dgm:t>
        <a:bodyPr/>
        <a:lstStyle/>
        <a:p>
          <a:endParaRPr lang="vi-VN"/>
        </a:p>
      </dgm:t>
    </dgm:pt>
  </dgm:ptLst>
  <dgm:cxnLst>
    <dgm:cxn modelId="{FC823BF4-76DD-455D-870D-5C8647A17230}" srcId="{C1115D53-0629-46C3-8F3C-403A6AA55154}" destId="{2C8DA11D-D5FC-46FB-B35D-F2C1C697CDFB}" srcOrd="1" destOrd="0" parTransId="{B7363CE3-62DA-45DA-A5A0-5AAB3DC7000E}" sibTransId="{FB92C7CF-E422-4013-A35C-1273BFC2199F}"/>
    <dgm:cxn modelId="{C3B2AC8C-DD9A-4796-AFF6-C4F4B40E62EC}" type="presOf" srcId="{2C8DA11D-D5FC-46FB-B35D-F2C1C697CDFB}" destId="{E692E505-B22D-4564-B9A1-E4497DC1957E}" srcOrd="0" destOrd="0" presId="urn:microsoft.com/office/officeart/2005/8/layout/vList5"/>
    <dgm:cxn modelId="{0EBECFD6-DD84-4130-9F6D-561D512BE632}" type="presOf" srcId="{23328D2B-0283-4563-825F-FF1E947FC7C9}" destId="{6B78EA61-8943-4368-9DAA-E5D93D48C342}" srcOrd="0" destOrd="0" presId="urn:microsoft.com/office/officeart/2005/8/layout/vList5"/>
    <dgm:cxn modelId="{91A678C4-EB2C-4301-BAF5-238457D2B05C}" type="presOf" srcId="{CD31DCCB-A700-4C53-B0A3-E4AAF1A5AB0A}" destId="{655A09AF-A392-4AB5-8922-0ACDE265A9BB}" srcOrd="0" destOrd="0" presId="urn:microsoft.com/office/officeart/2005/8/layout/vList5"/>
    <dgm:cxn modelId="{B4849026-6710-4D2E-B449-14A9782C864C}" type="presOf" srcId="{9C1157D0-38DD-497A-918A-9F7C8CC28575}" destId="{5A51A3BB-DEC8-4BE8-AC51-19016B5D2DCD}" srcOrd="0" destOrd="0" presId="urn:microsoft.com/office/officeart/2005/8/layout/vList5"/>
    <dgm:cxn modelId="{E43C0FEE-097C-4645-996E-F074538D56C9}" srcId="{23328D2B-0283-4563-825F-FF1E947FC7C9}" destId="{52ECBE70-4B20-4D6A-AAE6-FF30CD394C1F}" srcOrd="0" destOrd="0" parTransId="{EF89B739-6DCB-4F4F-AD49-C1D6E61B3BA0}" sibTransId="{0686F968-5BDB-4EFB-B596-AF89C279AB77}"/>
    <dgm:cxn modelId="{D499C9AC-F3F0-455D-8F24-E168BE0E3091}" type="presOf" srcId="{C1115D53-0629-46C3-8F3C-403A6AA55154}" destId="{DEB61C22-21F3-49CB-A820-1BF6A1B3B865}" srcOrd="0" destOrd="0" presId="urn:microsoft.com/office/officeart/2005/8/layout/vList5"/>
    <dgm:cxn modelId="{D15321C0-D101-42DC-9E82-41E703990409}" srcId="{9C1157D0-38DD-497A-918A-9F7C8CC28575}" destId="{17190F99-5AEB-420F-BB42-7F21E1660902}" srcOrd="0" destOrd="0" parTransId="{0F08B26B-C417-4575-9596-49AF608E4D6B}" sibTransId="{BEF36313-7CDB-4D9D-8DF5-93035FE1F4A3}"/>
    <dgm:cxn modelId="{0B00DE6D-0AE5-4C39-9487-B9156BC33FC4}" srcId="{2C8DA11D-D5FC-46FB-B35D-F2C1C697CDFB}" destId="{CD31DCCB-A700-4C53-B0A3-E4AAF1A5AB0A}" srcOrd="0" destOrd="0" parTransId="{F00C3868-EC31-4292-AFF7-BA41AEB5F4B4}" sibTransId="{18E5D451-D57C-4DE2-B3D9-FC934A9BCE73}"/>
    <dgm:cxn modelId="{A6B16888-2940-48FF-A151-CAC413BF3858}" type="presOf" srcId="{52ECBE70-4B20-4D6A-AAE6-FF30CD394C1F}" destId="{A4ACE015-D141-46ED-A2C7-491A9B9905A6}" srcOrd="0" destOrd="0" presId="urn:microsoft.com/office/officeart/2005/8/layout/vList5"/>
    <dgm:cxn modelId="{FF478A6C-5EB8-4D8D-A5E0-E44473C118B3}" type="presOf" srcId="{17190F99-5AEB-420F-BB42-7F21E1660902}" destId="{DE8BE681-318D-4B5F-BBA4-78A4C78D5964}" srcOrd="0" destOrd="0" presId="urn:microsoft.com/office/officeart/2005/8/layout/vList5"/>
    <dgm:cxn modelId="{39A7F5C8-EB22-4447-B3A7-E0ED8B4A6315}" srcId="{C1115D53-0629-46C3-8F3C-403A6AA55154}" destId="{23328D2B-0283-4563-825F-FF1E947FC7C9}" srcOrd="2" destOrd="0" parTransId="{CD0F011E-EF2C-4D9B-836C-C1C589F536FA}" sibTransId="{2964927D-2638-4027-8358-254951601396}"/>
    <dgm:cxn modelId="{ADCDE260-172D-42C9-A224-35471BD46F4F}" srcId="{C1115D53-0629-46C3-8F3C-403A6AA55154}" destId="{9C1157D0-38DD-497A-918A-9F7C8CC28575}" srcOrd="0" destOrd="0" parTransId="{0FC96512-5F32-485D-885A-AE0E43E56DAB}" sibTransId="{F0BF7FD1-6E7E-42B3-9956-F1503933570F}"/>
    <dgm:cxn modelId="{22C912D1-AB10-45CB-9840-E0D67747472B}" type="presParOf" srcId="{DEB61C22-21F3-49CB-A820-1BF6A1B3B865}" destId="{BEFD06F5-EA20-40B5-B9FB-624422A18E17}" srcOrd="0" destOrd="0" presId="urn:microsoft.com/office/officeart/2005/8/layout/vList5"/>
    <dgm:cxn modelId="{976AD7E3-1A36-4B6C-A39F-937E5A43DACD}" type="presParOf" srcId="{BEFD06F5-EA20-40B5-B9FB-624422A18E17}" destId="{5A51A3BB-DEC8-4BE8-AC51-19016B5D2DCD}" srcOrd="0" destOrd="0" presId="urn:microsoft.com/office/officeart/2005/8/layout/vList5"/>
    <dgm:cxn modelId="{3EB5EB31-3412-4F4D-B81C-2936F0E9D1D0}" type="presParOf" srcId="{BEFD06F5-EA20-40B5-B9FB-624422A18E17}" destId="{DE8BE681-318D-4B5F-BBA4-78A4C78D5964}" srcOrd="1" destOrd="0" presId="urn:microsoft.com/office/officeart/2005/8/layout/vList5"/>
    <dgm:cxn modelId="{BC49A2DA-8069-43FE-BE3C-98EFBB6AF1A5}" type="presParOf" srcId="{DEB61C22-21F3-49CB-A820-1BF6A1B3B865}" destId="{3047EA88-B2D5-4967-B73F-8728057DA2CE}" srcOrd="1" destOrd="0" presId="urn:microsoft.com/office/officeart/2005/8/layout/vList5"/>
    <dgm:cxn modelId="{27917AD8-A3CB-4714-8B85-6D8A2C71CB86}" type="presParOf" srcId="{DEB61C22-21F3-49CB-A820-1BF6A1B3B865}" destId="{B5CD354D-6CE5-480E-92CE-ECBD31930A33}" srcOrd="2" destOrd="0" presId="urn:microsoft.com/office/officeart/2005/8/layout/vList5"/>
    <dgm:cxn modelId="{C0A8E81A-77BE-437D-86EE-360ECF2238E1}" type="presParOf" srcId="{B5CD354D-6CE5-480E-92CE-ECBD31930A33}" destId="{E692E505-B22D-4564-B9A1-E4497DC1957E}" srcOrd="0" destOrd="0" presId="urn:microsoft.com/office/officeart/2005/8/layout/vList5"/>
    <dgm:cxn modelId="{3DBB517D-B59E-4D45-9696-B84CD252B00E}" type="presParOf" srcId="{B5CD354D-6CE5-480E-92CE-ECBD31930A33}" destId="{655A09AF-A392-4AB5-8922-0ACDE265A9BB}" srcOrd="1" destOrd="0" presId="urn:microsoft.com/office/officeart/2005/8/layout/vList5"/>
    <dgm:cxn modelId="{B26A6195-52B1-4E48-B32D-BE2ACE63C53D}" type="presParOf" srcId="{DEB61C22-21F3-49CB-A820-1BF6A1B3B865}" destId="{C5EA96A7-9843-4B94-95FC-53FB8BA02236}" srcOrd="3" destOrd="0" presId="urn:microsoft.com/office/officeart/2005/8/layout/vList5"/>
    <dgm:cxn modelId="{0F9F2111-6613-42CE-B1BA-F482317FC6CF}" type="presParOf" srcId="{DEB61C22-21F3-49CB-A820-1BF6A1B3B865}" destId="{99013D2A-38C1-48F0-9DC4-D202A718BC07}" srcOrd="4" destOrd="0" presId="urn:microsoft.com/office/officeart/2005/8/layout/vList5"/>
    <dgm:cxn modelId="{449BB1E0-019C-4F45-89E2-BFFA46CDCFD5}" type="presParOf" srcId="{99013D2A-38C1-48F0-9DC4-D202A718BC07}" destId="{6B78EA61-8943-4368-9DAA-E5D93D48C342}" srcOrd="0" destOrd="0" presId="urn:microsoft.com/office/officeart/2005/8/layout/vList5"/>
    <dgm:cxn modelId="{FEB580E4-17D9-4B61-8C74-FA89E682ADB5}" type="presParOf" srcId="{99013D2A-38C1-48F0-9DC4-D202A718BC07}" destId="{A4ACE015-D141-46ED-A2C7-491A9B9905A6}"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E694759-F60E-4138-B214-AAAC51FB06F0}"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vi-VN"/>
        </a:p>
      </dgm:t>
    </dgm:pt>
    <dgm:pt modelId="{3E7B804A-E42E-4C64-BC04-6BE10A60EC0D}">
      <dgm:prSet phldrT="[Text]"/>
      <dgm:spPr/>
      <dgm:t>
        <a:bodyPr/>
        <a:lstStyle/>
        <a:p>
          <a:r>
            <a:rPr lang="en-US" dirty="0" smtClean="0"/>
            <a:t>Participants payment</a:t>
          </a:r>
          <a:endParaRPr lang="vi-VN" dirty="0"/>
        </a:p>
      </dgm:t>
    </dgm:pt>
    <dgm:pt modelId="{A28062AE-B8E4-4830-81C1-6A129A5CF1D8}" type="parTrans" cxnId="{12DEA8B8-36A7-4E3B-A40D-2CAF2F79CC23}">
      <dgm:prSet/>
      <dgm:spPr/>
      <dgm:t>
        <a:bodyPr/>
        <a:lstStyle/>
        <a:p>
          <a:endParaRPr lang="vi-VN"/>
        </a:p>
      </dgm:t>
    </dgm:pt>
    <dgm:pt modelId="{60A485C9-045C-4BAA-83B7-48987690606E}" type="sibTrans" cxnId="{12DEA8B8-36A7-4E3B-A40D-2CAF2F79CC23}">
      <dgm:prSet/>
      <dgm:spPr/>
      <dgm:t>
        <a:bodyPr/>
        <a:lstStyle/>
        <a:p>
          <a:endParaRPr lang="vi-VN"/>
        </a:p>
      </dgm:t>
    </dgm:pt>
    <dgm:pt modelId="{9E254F48-4265-4259-8E04-48C44B460D5E}">
      <dgm:prSet phldrT="[Text]"/>
      <dgm:spPr/>
      <dgm:t>
        <a:bodyPr/>
        <a:lstStyle/>
        <a:p>
          <a:r>
            <a:rPr lang="en-US" dirty="0" smtClean="0"/>
            <a:t>likely going to be distributed from the central level to provincial and then to lower level to pay directly to the participants</a:t>
          </a:r>
          <a:endParaRPr lang="vi-VN" dirty="0"/>
        </a:p>
      </dgm:t>
    </dgm:pt>
    <dgm:pt modelId="{82213DC6-9B43-4471-B486-AA4424D7A30E}" type="parTrans" cxnId="{B4FCB147-F65C-44C4-B40C-E39A4C0F50C9}">
      <dgm:prSet/>
      <dgm:spPr/>
      <dgm:t>
        <a:bodyPr/>
        <a:lstStyle/>
        <a:p>
          <a:endParaRPr lang="vi-VN"/>
        </a:p>
      </dgm:t>
    </dgm:pt>
    <dgm:pt modelId="{F28CAE5C-0E7A-4BCD-BC69-BB0BE7D9E96D}" type="sibTrans" cxnId="{B4FCB147-F65C-44C4-B40C-E39A4C0F50C9}">
      <dgm:prSet/>
      <dgm:spPr/>
      <dgm:t>
        <a:bodyPr/>
        <a:lstStyle/>
        <a:p>
          <a:endParaRPr lang="vi-VN"/>
        </a:p>
      </dgm:t>
    </dgm:pt>
    <dgm:pt modelId="{897AA24A-79F5-4D8D-B969-B5CCD86580ED}">
      <dgm:prSet phldrT="[Text]"/>
      <dgm:spPr/>
      <dgm:t>
        <a:bodyPr/>
        <a:lstStyle/>
        <a:p>
          <a:r>
            <a:rPr lang="en-US" dirty="0" smtClean="0"/>
            <a:t>preferably into a treasury system or a Social Policy Bank account</a:t>
          </a:r>
          <a:endParaRPr lang="vi-VN" dirty="0"/>
        </a:p>
      </dgm:t>
    </dgm:pt>
    <dgm:pt modelId="{881A7FC2-91D0-40E2-8656-FE69E6AE671D}" type="parTrans" cxnId="{D9E3CA5A-9F88-41C2-A33A-FF8CC7E0DC2A}">
      <dgm:prSet/>
      <dgm:spPr/>
      <dgm:t>
        <a:bodyPr/>
        <a:lstStyle/>
        <a:p>
          <a:endParaRPr lang="vi-VN"/>
        </a:p>
      </dgm:t>
    </dgm:pt>
    <dgm:pt modelId="{0E372977-2C0F-4931-AD46-92337D027B25}" type="sibTrans" cxnId="{D9E3CA5A-9F88-41C2-A33A-FF8CC7E0DC2A}">
      <dgm:prSet/>
      <dgm:spPr/>
      <dgm:t>
        <a:bodyPr/>
        <a:lstStyle/>
        <a:p>
          <a:endParaRPr lang="vi-VN"/>
        </a:p>
      </dgm:t>
    </dgm:pt>
    <dgm:pt modelId="{3AE7A041-6BC1-4654-95CB-2D0C4F4178C9}">
      <dgm:prSet phldrT="[Text]"/>
      <dgm:spPr/>
      <dgm:t>
        <a:bodyPr/>
        <a:lstStyle/>
        <a:p>
          <a:r>
            <a:rPr lang="en-US" dirty="0" smtClean="0"/>
            <a:t>Performance payment</a:t>
          </a:r>
          <a:endParaRPr lang="vi-VN" dirty="0"/>
        </a:p>
      </dgm:t>
    </dgm:pt>
    <dgm:pt modelId="{0A2B9250-EE31-43BC-A9CF-14C26F1DCCBE}" type="parTrans" cxnId="{099B6AEE-C383-469A-A812-B0DBD119FA65}">
      <dgm:prSet/>
      <dgm:spPr/>
      <dgm:t>
        <a:bodyPr/>
        <a:lstStyle/>
        <a:p>
          <a:endParaRPr lang="vi-VN"/>
        </a:p>
      </dgm:t>
    </dgm:pt>
    <dgm:pt modelId="{3A7A209B-931E-4768-994D-42CFB8DD040B}" type="sibTrans" cxnId="{099B6AEE-C383-469A-A812-B0DBD119FA65}">
      <dgm:prSet/>
      <dgm:spPr/>
      <dgm:t>
        <a:bodyPr/>
        <a:lstStyle/>
        <a:p>
          <a:endParaRPr lang="vi-VN"/>
        </a:p>
      </dgm:t>
    </dgm:pt>
    <dgm:pt modelId="{F5CC77AF-D97D-44F6-8E71-979E8FE18C54}">
      <dgm:prSet phldrT="[Text]"/>
      <dgm:spPr/>
      <dgm:t>
        <a:bodyPr/>
        <a:lstStyle/>
        <a:p>
          <a:r>
            <a:rPr lang="en-US" dirty="0" smtClean="0"/>
            <a:t>likely to be managed through a Provincial REDD+ Fund </a:t>
          </a:r>
          <a:endParaRPr lang="vi-VN" dirty="0"/>
        </a:p>
      </dgm:t>
    </dgm:pt>
    <dgm:pt modelId="{73FA9ADA-D057-4F54-84D5-46DEDBB79782}" type="parTrans" cxnId="{B2AB0E0A-E9CE-42B9-85D0-5CDE0E465882}">
      <dgm:prSet/>
      <dgm:spPr/>
      <dgm:t>
        <a:bodyPr/>
        <a:lstStyle/>
        <a:p>
          <a:endParaRPr lang="vi-VN"/>
        </a:p>
      </dgm:t>
    </dgm:pt>
    <dgm:pt modelId="{3B43FC88-65A4-4885-B998-2CBE463F474F}" type="sibTrans" cxnId="{B2AB0E0A-E9CE-42B9-85D0-5CDE0E465882}">
      <dgm:prSet/>
      <dgm:spPr/>
      <dgm:t>
        <a:bodyPr/>
        <a:lstStyle/>
        <a:p>
          <a:endParaRPr lang="vi-VN"/>
        </a:p>
      </dgm:t>
    </dgm:pt>
    <dgm:pt modelId="{B275843F-2873-439A-B177-A5E74FC1CC43}">
      <dgm:prSet phldrT="[Text]"/>
      <dgm:spPr/>
      <dgm:t>
        <a:bodyPr/>
        <a:lstStyle/>
        <a:p>
          <a:r>
            <a:rPr lang="en-US" dirty="0" smtClean="0"/>
            <a:t>delivered to the participants in a variety of modes, including cash transfers and delivery of services</a:t>
          </a:r>
          <a:endParaRPr lang="vi-VN" dirty="0"/>
        </a:p>
      </dgm:t>
    </dgm:pt>
    <dgm:pt modelId="{8642F32F-8AD7-4E7E-ACA8-DDECD3F84864}" type="parTrans" cxnId="{06B43656-C826-4FC1-94A1-7BB0D8026DA5}">
      <dgm:prSet/>
      <dgm:spPr/>
      <dgm:t>
        <a:bodyPr/>
        <a:lstStyle/>
        <a:p>
          <a:endParaRPr lang="vi-VN"/>
        </a:p>
      </dgm:t>
    </dgm:pt>
    <dgm:pt modelId="{578BBFA8-64D5-4F3C-AE90-38619DBD6176}" type="sibTrans" cxnId="{06B43656-C826-4FC1-94A1-7BB0D8026DA5}">
      <dgm:prSet/>
      <dgm:spPr/>
      <dgm:t>
        <a:bodyPr/>
        <a:lstStyle/>
        <a:p>
          <a:endParaRPr lang="vi-VN"/>
        </a:p>
      </dgm:t>
    </dgm:pt>
    <dgm:pt modelId="{802C0435-3A7A-422A-9AE2-617EC43944BC}" type="pres">
      <dgm:prSet presAssocID="{8E694759-F60E-4138-B214-AAAC51FB06F0}" presName="Name0" presStyleCnt="0">
        <dgm:presLayoutVars>
          <dgm:dir/>
          <dgm:animLvl val="lvl"/>
          <dgm:resizeHandles/>
        </dgm:presLayoutVars>
      </dgm:prSet>
      <dgm:spPr/>
      <dgm:t>
        <a:bodyPr/>
        <a:lstStyle/>
        <a:p>
          <a:endParaRPr lang="vi-VN"/>
        </a:p>
      </dgm:t>
    </dgm:pt>
    <dgm:pt modelId="{C5A8B9E5-7A60-4EB3-A74D-DC791C8F59EF}" type="pres">
      <dgm:prSet presAssocID="{3E7B804A-E42E-4C64-BC04-6BE10A60EC0D}" presName="linNode" presStyleCnt="0"/>
      <dgm:spPr/>
    </dgm:pt>
    <dgm:pt modelId="{FB4612FA-9E75-49DB-9F21-3F12A38C0422}" type="pres">
      <dgm:prSet presAssocID="{3E7B804A-E42E-4C64-BC04-6BE10A60EC0D}" presName="parentShp" presStyleLbl="node1" presStyleIdx="0" presStyleCnt="2">
        <dgm:presLayoutVars>
          <dgm:bulletEnabled val="1"/>
        </dgm:presLayoutVars>
      </dgm:prSet>
      <dgm:spPr/>
      <dgm:t>
        <a:bodyPr/>
        <a:lstStyle/>
        <a:p>
          <a:endParaRPr lang="vi-VN"/>
        </a:p>
      </dgm:t>
    </dgm:pt>
    <dgm:pt modelId="{EF3CE25B-8D9C-4FCB-94F2-2B88B46FDEF6}" type="pres">
      <dgm:prSet presAssocID="{3E7B804A-E42E-4C64-BC04-6BE10A60EC0D}" presName="childShp" presStyleLbl="bgAccFollowNode1" presStyleIdx="0" presStyleCnt="2">
        <dgm:presLayoutVars>
          <dgm:bulletEnabled val="1"/>
        </dgm:presLayoutVars>
      </dgm:prSet>
      <dgm:spPr/>
      <dgm:t>
        <a:bodyPr/>
        <a:lstStyle/>
        <a:p>
          <a:endParaRPr lang="vi-VN"/>
        </a:p>
      </dgm:t>
    </dgm:pt>
    <dgm:pt modelId="{30C593C9-3D4A-4085-9C9D-3EF5C4C9F816}" type="pres">
      <dgm:prSet presAssocID="{60A485C9-045C-4BAA-83B7-48987690606E}" presName="spacing" presStyleCnt="0"/>
      <dgm:spPr/>
    </dgm:pt>
    <dgm:pt modelId="{E7161B5E-A6AC-4205-84CD-3AF02C4C909D}" type="pres">
      <dgm:prSet presAssocID="{3AE7A041-6BC1-4654-95CB-2D0C4F4178C9}" presName="linNode" presStyleCnt="0"/>
      <dgm:spPr/>
    </dgm:pt>
    <dgm:pt modelId="{AD270B0E-40CF-4F72-8FFD-F91006E2749F}" type="pres">
      <dgm:prSet presAssocID="{3AE7A041-6BC1-4654-95CB-2D0C4F4178C9}" presName="parentShp" presStyleLbl="node1" presStyleIdx="1" presStyleCnt="2">
        <dgm:presLayoutVars>
          <dgm:bulletEnabled val="1"/>
        </dgm:presLayoutVars>
      </dgm:prSet>
      <dgm:spPr/>
      <dgm:t>
        <a:bodyPr/>
        <a:lstStyle/>
        <a:p>
          <a:endParaRPr lang="vi-VN"/>
        </a:p>
      </dgm:t>
    </dgm:pt>
    <dgm:pt modelId="{E564A81B-44FF-4E35-9B3F-409034D72F1A}" type="pres">
      <dgm:prSet presAssocID="{3AE7A041-6BC1-4654-95CB-2D0C4F4178C9}" presName="childShp" presStyleLbl="bgAccFollowNode1" presStyleIdx="1" presStyleCnt="2">
        <dgm:presLayoutVars>
          <dgm:bulletEnabled val="1"/>
        </dgm:presLayoutVars>
      </dgm:prSet>
      <dgm:spPr/>
      <dgm:t>
        <a:bodyPr/>
        <a:lstStyle/>
        <a:p>
          <a:endParaRPr lang="vi-VN"/>
        </a:p>
      </dgm:t>
    </dgm:pt>
  </dgm:ptLst>
  <dgm:cxnLst>
    <dgm:cxn modelId="{D744CC0A-EEB7-459F-809B-D3309383E687}" type="presOf" srcId="{B275843F-2873-439A-B177-A5E74FC1CC43}" destId="{E564A81B-44FF-4E35-9B3F-409034D72F1A}" srcOrd="0" destOrd="1" presId="urn:microsoft.com/office/officeart/2005/8/layout/vList6"/>
    <dgm:cxn modelId="{EBE19C29-DC0B-45AC-A302-240CA541629F}" type="presOf" srcId="{9E254F48-4265-4259-8E04-48C44B460D5E}" destId="{EF3CE25B-8D9C-4FCB-94F2-2B88B46FDEF6}" srcOrd="0" destOrd="0" presId="urn:microsoft.com/office/officeart/2005/8/layout/vList6"/>
    <dgm:cxn modelId="{650FF28B-628C-4679-8535-2AF163AA0961}" type="presOf" srcId="{3AE7A041-6BC1-4654-95CB-2D0C4F4178C9}" destId="{AD270B0E-40CF-4F72-8FFD-F91006E2749F}" srcOrd="0" destOrd="0" presId="urn:microsoft.com/office/officeart/2005/8/layout/vList6"/>
    <dgm:cxn modelId="{64EA78D9-E778-4F45-B931-74B96B578548}" type="presOf" srcId="{F5CC77AF-D97D-44F6-8E71-979E8FE18C54}" destId="{E564A81B-44FF-4E35-9B3F-409034D72F1A}" srcOrd="0" destOrd="0" presId="urn:microsoft.com/office/officeart/2005/8/layout/vList6"/>
    <dgm:cxn modelId="{B4FCB147-F65C-44C4-B40C-E39A4C0F50C9}" srcId="{3E7B804A-E42E-4C64-BC04-6BE10A60EC0D}" destId="{9E254F48-4265-4259-8E04-48C44B460D5E}" srcOrd="0" destOrd="0" parTransId="{82213DC6-9B43-4471-B486-AA4424D7A30E}" sibTransId="{F28CAE5C-0E7A-4BCD-BC69-BB0BE7D9E96D}"/>
    <dgm:cxn modelId="{B2AB0E0A-E9CE-42B9-85D0-5CDE0E465882}" srcId="{3AE7A041-6BC1-4654-95CB-2D0C4F4178C9}" destId="{F5CC77AF-D97D-44F6-8E71-979E8FE18C54}" srcOrd="0" destOrd="0" parTransId="{73FA9ADA-D057-4F54-84D5-46DEDBB79782}" sibTransId="{3B43FC88-65A4-4885-B998-2CBE463F474F}"/>
    <dgm:cxn modelId="{D867BD27-75D1-457D-AE57-65F9E9AF4842}" type="presOf" srcId="{3E7B804A-E42E-4C64-BC04-6BE10A60EC0D}" destId="{FB4612FA-9E75-49DB-9F21-3F12A38C0422}" srcOrd="0" destOrd="0" presId="urn:microsoft.com/office/officeart/2005/8/layout/vList6"/>
    <dgm:cxn modelId="{06B43656-C826-4FC1-94A1-7BB0D8026DA5}" srcId="{3AE7A041-6BC1-4654-95CB-2D0C4F4178C9}" destId="{B275843F-2873-439A-B177-A5E74FC1CC43}" srcOrd="1" destOrd="0" parTransId="{8642F32F-8AD7-4E7E-ACA8-DDECD3F84864}" sibTransId="{578BBFA8-64D5-4F3C-AE90-38619DBD6176}"/>
    <dgm:cxn modelId="{099B6AEE-C383-469A-A812-B0DBD119FA65}" srcId="{8E694759-F60E-4138-B214-AAAC51FB06F0}" destId="{3AE7A041-6BC1-4654-95CB-2D0C4F4178C9}" srcOrd="1" destOrd="0" parTransId="{0A2B9250-EE31-43BC-A9CF-14C26F1DCCBE}" sibTransId="{3A7A209B-931E-4768-994D-42CFB8DD040B}"/>
    <dgm:cxn modelId="{0DB9D012-6BBB-49D5-9618-2A444E48A0D2}" type="presOf" srcId="{897AA24A-79F5-4D8D-B969-B5CCD86580ED}" destId="{EF3CE25B-8D9C-4FCB-94F2-2B88B46FDEF6}" srcOrd="0" destOrd="1" presId="urn:microsoft.com/office/officeart/2005/8/layout/vList6"/>
    <dgm:cxn modelId="{1DB74D43-C26B-4D1E-8B16-BDFC679CC659}" type="presOf" srcId="{8E694759-F60E-4138-B214-AAAC51FB06F0}" destId="{802C0435-3A7A-422A-9AE2-617EC43944BC}" srcOrd="0" destOrd="0" presId="urn:microsoft.com/office/officeart/2005/8/layout/vList6"/>
    <dgm:cxn modelId="{D9E3CA5A-9F88-41C2-A33A-FF8CC7E0DC2A}" srcId="{3E7B804A-E42E-4C64-BC04-6BE10A60EC0D}" destId="{897AA24A-79F5-4D8D-B969-B5CCD86580ED}" srcOrd="1" destOrd="0" parTransId="{881A7FC2-91D0-40E2-8656-FE69E6AE671D}" sibTransId="{0E372977-2C0F-4931-AD46-92337D027B25}"/>
    <dgm:cxn modelId="{12DEA8B8-36A7-4E3B-A40D-2CAF2F79CC23}" srcId="{8E694759-F60E-4138-B214-AAAC51FB06F0}" destId="{3E7B804A-E42E-4C64-BC04-6BE10A60EC0D}" srcOrd="0" destOrd="0" parTransId="{A28062AE-B8E4-4830-81C1-6A129A5CF1D8}" sibTransId="{60A485C9-045C-4BAA-83B7-48987690606E}"/>
    <dgm:cxn modelId="{1DE2F5DE-0D85-4352-8CB7-78CE6A885AF8}" type="presParOf" srcId="{802C0435-3A7A-422A-9AE2-617EC43944BC}" destId="{C5A8B9E5-7A60-4EB3-A74D-DC791C8F59EF}" srcOrd="0" destOrd="0" presId="urn:microsoft.com/office/officeart/2005/8/layout/vList6"/>
    <dgm:cxn modelId="{3C05A659-CF84-465E-88B6-B50AF9E8C4DA}" type="presParOf" srcId="{C5A8B9E5-7A60-4EB3-A74D-DC791C8F59EF}" destId="{FB4612FA-9E75-49DB-9F21-3F12A38C0422}" srcOrd="0" destOrd="0" presId="urn:microsoft.com/office/officeart/2005/8/layout/vList6"/>
    <dgm:cxn modelId="{3349F711-605B-4D13-8C47-7CB8BCDF821A}" type="presParOf" srcId="{C5A8B9E5-7A60-4EB3-A74D-DC791C8F59EF}" destId="{EF3CE25B-8D9C-4FCB-94F2-2B88B46FDEF6}" srcOrd="1" destOrd="0" presId="urn:microsoft.com/office/officeart/2005/8/layout/vList6"/>
    <dgm:cxn modelId="{1C5611DF-569F-4BF5-8F3A-69D487825CF9}" type="presParOf" srcId="{802C0435-3A7A-422A-9AE2-617EC43944BC}" destId="{30C593C9-3D4A-4085-9C9D-3EF5C4C9F816}" srcOrd="1" destOrd="0" presId="urn:microsoft.com/office/officeart/2005/8/layout/vList6"/>
    <dgm:cxn modelId="{E5859ECA-A3F6-48A5-AF0E-07BA9B46F2C8}" type="presParOf" srcId="{802C0435-3A7A-422A-9AE2-617EC43944BC}" destId="{E7161B5E-A6AC-4205-84CD-3AF02C4C909D}" srcOrd="2" destOrd="0" presId="urn:microsoft.com/office/officeart/2005/8/layout/vList6"/>
    <dgm:cxn modelId="{2D492417-A719-4BE9-8568-926CCC660AB6}" type="presParOf" srcId="{E7161B5E-A6AC-4205-84CD-3AF02C4C909D}" destId="{AD270B0E-40CF-4F72-8FFD-F91006E2749F}" srcOrd="0" destOrd="0" presId="urn:microsoft.com/office/officeart/2005/8/layout/vList6"/>
    <dgm:cxn modelId="{6104530B-4AC8-47E6-8602-AD0335DCBBF6}" type="presParOf" srcId="{E7161B5E-A6AC-4205-84CD-3AF02C4C909D}" destId="{E564A81B-44FF-4E35-9B3F-409034D72F1A}" srcOrd="1" destOrd="0" presId="urn:microsoft.com/office/officeart/2005/8/layout/vList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B22D6B3-21FA-478F-87D7-63DC0AD1B1AC}" type="doc">
      <dgm:prSet loTypeId="urn:microsoft.com/office/officeart/2005/8/layout/hProcess9" loCatId="process" qsTypeId="urn:microsoft.com/office/officeart/2005/8/quickstyle/simple1" qsCatId="simple" csTypeId="urn:microsoft.com/office/officeart/2005/8/colors/accent1_2" csCatId="accent1" phldr="1"/>
      <dgm:spPr/>
    </dgm:pt>
    <dgm:pt modelId="{1A5761B3-252A-4AD6-A71E-D23113542362}">
      <dgm:prSet phldrT="[Text]" custT="1"/>
      <dgm:spPr/>
      <dgm:t>
        <a:bodyPr/>
        <a:lstStyle/>
        <a:p>
          <a:r>
            <a:rPr lang="en-US" sz="3000" dirty="0" err="1" smtClean="0"/>
            <a:t>Statu</a:t>
          </a:r>
          <a:r>
            <a:rPr lang="en-US" sz="3000" dirty="0" smtClean="0"/>
            <a:t>-quo practices</a:t>
          </a:r>
        </a:p>
        <a:p>
          <a:r>
            <a:rPr lang="en-US" sz="3000" dirty="0" smtClean="0"/>
            <a:t>Profit = A</a:t>
          </a:r>
          <a:endParaRPr lang="vi-VN" sz="3000" dirty="0"/>
        </a:p>
      </dgm:t>
    </dgm:pt>
    <dgm:pt modelId="{D5DDEFC1-D0F9-4495-97BC-27C188901EAB}" type="parTrans" cxnId="{32547D95-B58B-494B-B062-AA927E7DAE99}">
      <dgm:prSet/>
      <dgm:spPr/>
      <dgm:t>
        <a:bodyPr/>
        <a:lstStyle/>
        <a:p>
          <a:endParaRPr lang="vi-VN"/>
        </a:p>
      </dgm:t>
    </dgm:pt>
    <dgm:pt modelId="{0551C926-B00E-4A79-843A-AF88D8940794}" type="sibTrans" cxnId="{32547D95-B58B-494B-B062-AA927E7DAE99}">
      <dgm:prSet/>
      <dgm:spPr/>
      <dgm:t>
        <a:bodyPr/>
        <a:lstStyle/>
        <a:p>
          <a:endParaRPr lang="vi-VN"/>
        </a:p>
      </dgm:t>
    </dgm:pt>
    <dgm:pt modelId="{6C47A459-18D6-463A-8D76-336DDD2D91CD}">
      <dgm:prSet phldrT="[Text]" custT="1"/>
      <dgm:spPr>
        <a:solidFill>
          <a:srgbClr val="00B050"/>
        </a:solidFill>
      </dgm:spPr>
      <dgm:t>
        <a:bodyPr/>
        <a:lstStyle/>
        <a:p>
          <a:r>
            <a:rPr lang="en-US" sz="3000" dirty="0" smtClean="0"/>
            <a:t>Good practices</a:t>
          </a:r>
        </a:p>
        <a:p>
          <a:r>
            <a:rPr lang="en-US" sz="3000" dirty="0" smtClean="0"/>
            <a:t>Profit = B</a:t>
          </a:r>
          <a:endParaRPr lang="vi-VN" sz="3000" dirty="0"/>
        </a:p>
      </dgm:t>
    </dgm:pt>
    <dgm:pt modelId="{F8DDC14C-A128-466A-9418-7A50A6F5804D}" type="parTrans" cxnId="{0FA1D32A-8DB0-48BB-B2CC-8DC91B4C7644}">
      <dgm:prSet/>
      <dgm:spPr/>
      <dgm:t>
        <a:bodyPr/>
        <a:lstStyle/>
        <a:p>
          <a:endParaRPr lang="vi-VN"/>
        </a:p>
      </dgm:t>
    </dgm:pt>
    <dgm:pt modelId="{34E429A8-AF4B-4E9E-A6B0-4B1C6779847A}" type="sibTrans" cxnId="{0FA1D32A-8DB0-48BB-B2CC-8DC91B4C7644}">
      <dgm:prSet/>
      <dgm:spPr/>
      <dgm:t>
        <a:bodyPr/>
        <a:lstStyle/>
        <a:p>
          <a:endParaRPr lang="vi-VN"/>
        </a:p>
      </dgm:t>
    </dgm:pt>
    <dgm:pt modelId="{7CC8C123-10EE-42A8-B441-9271BC4AE7B6}" type="pres">
      <dgm:prSet presAssocID="{5B22D6B3-21FA-478F-87D7-63DC0AD1B1AC}" presName="CompostProcess" presStyleCnt="0">
        <dgm:presLayoutVars>
          <dgm:dir/>
          <dgm:resizeHandles val="exact"/>
        </dgm:presLayoutVars>
      </dgm:prSet>
      <dgm:spPr/>
    </dgm:pt>
    <dgm:pt modelId="{B6FB9CDF-7144-4E83-B30C-A44BC5CDD81C}" type="pres">
      <dgm:prSet presAssocID="{5B22D6B3-21FA-478F-87D7-63DC0AD1B1AC}" presName="arrow" presStyleLbl="bgShp" presStyleIdx="0" presStyleCnt="1"/>
      <dgm:spPr/>
    </dgm:pt>
    <dgm:pt modelId="{5F29B5E0-9194-4DC3-BF0D-E0A4B47DBF68}" type="pres">
      <dgm:prSet presAssocID="{5B22D6B3-21FA-478F-87D7-63DC0AD1B1AC}" presName="linearProcess" presStyleCnt="0"/>
      <dgm:spPr/>
    </dgm:pt>
    <dgm:pt modelId="{F66C7216-E5B7-4F22-AD6D-B0420BF99834}" type="pres">
      <dgm:prSet presAssocID="{1A5761B3-252A-4AD6-A71E-D23113542362}" presName="textNode" presStyleLbl="node1" presStyleIdx="0" presStyleCnt="2" custScaleX="56724" custLinFactX="-14490" custLinFactNeighborX="-100000" custLinFactNeighborY="-4126">
        <dgm:presLayoutVars>
          <dgm:bulletEnabled val="1"/>
        </dgm:presLayoutVars>
      </dgm:prSet>
      <dgm:spPr/>
      <dgm:t>
        <a:bodyPr/>
        <a:lstStyle/>
        <a:p>
          <a:endParaRPr lang="vi-VN"/>
        </a:p>
      </dgm:t>
    </dgm:pt>
    <dgm:pt modelId="{4A1D6C1E-A45F-4120-B70D-33415EFAB5B2}" type="pres">
      <dgm:prSet presAssocID="{0551C926-B00E-4A79-843A-AF88D8940794}" presName="sibTrans" presStyleCnt="0"/>
      <dgm:spPr/>
    </dgm:pt>
    <dgm:pt modelId="{DDC9FBCF-0FFC-426A-B5D6-65E43866DFCA}" type="pres">
      <dgm:prSet presAssocID="{6C47A459-18D6-463A-8D76-336DDD2D91CD}" presName="textNode" presStyleLbl="node1" presStyleIdx="1" presStyleCnt="2" custScaleX="68361" custLinFactX="19449" custLinFactNeighborX="100000" custLinFactNeighborY="-4885">
        <dgm:presLayoutVars>
          <dgm:bulletEnabled val="1"/>
        </dgm:presLayoutVars>
      </dgm:prSet>
      <dgm:spPr/>
      <dgm:t>
        <a:bodyPr/>
        <a:lstStyle/>
        <a:p>
          <a:endParaRPr lang="vi-VN"/>
        </a:p>
      </dgm:t>
    </dgm:pt>
  </dgm:ptLst>
  <dgm:cxnLst>
    <dgm:cxn modelId="{468C6F97-400C-4004-8DDA-28D54423C6A6}" type="presOf" srcId="{1A5761B3-252A-4AD6-A71E-D23113542362}" destId="{F66C7216-E5B7-4F22-AD6D-B0420BF99834}" srcOrd="0" destOrd="0" presId="urn:microsoft.com/office/officeart/2005/8/layout/hProcess9"/>
    <dgm:cxn modelId="{12B4B0C8-F86B-4286-A8F7-6F8683C72412}" type="presOf" srcId="{5B22D6B3-21FA-478F-87D7-63DC0AD1B1AC}" destId="{7CC8C123-10EE-42A8-B441-9271BC4AE7B6}" srcOrd="0" destOrd="0" presId="urn:microsoft.com/office/officeart/2005/8/layout/hProcess9"/>
    <dgm:cxn modelId="{32547D95-B58B-494B-B062-AA927E7DAE99}" srcId="{5B22D6B3-21FA-478F-87D7-63DC0AD1B1AC}" destId="{1A5761B3-252A-4AD6-A71E-D23113542362}" srcOrd="0" destOrd="0" parTransId="{D5DDEFC1-D0F9-4495-97BC-27C188901EAB}" sibTransId="{0551C926-B00E-4A79-843A-AF88D8940794}"/>
    <dgm:cxn modelId="{4B78F70C-9BFF-4D4C-B1D9-38AE342C2F60}" type="presOf" srcId="{6C47A459-18D6-463A-8D76-336DDD2D91CD}" destId="{DDC9FBCF-0FFC-426A-B5D6-65E43866DFCA}" srcOrd="0" destOrd="0" presId="urn:microsoft.com/office/officeart/2005/8/layout/hProcess9"/>
    <dgm:cxn modelId="{0FA1D32A-8DB0-48BB-B2CC-8DC91B4C7644}" srcId="{5B22D6B3-21FA-478F-87D7-63DC0AD1B1AC}" destId="{6C47A459-18D6-463A-8D76-336DDD2D91CD}" srcOrd="1" destOrd="0" parTransId="{F8DDC14C-A128-466A-9418-7A50A6F5804D}" sibTransId="{34E429A8-AF4B-4E9E-A6B0-4B1C6779847A}"/>
    <dgm:cxn modelId="{6404EFBE-2FF3-43DC-81DD-DFBC48A618C0}" type="presParOf" srcId="{7CC8C123-10EE-42A8-B441-9271BC4AE7B6}" destId="{B6FB9CDF-7144-4E83-B30C-A44BC5CDD81C}" srcOrd="0" destOrd="0" presId="urn:microsoft.com/office/officeart/2005/8/layout/hProcess9"/>
    <dgm:cxn modelId="{214656E5-3365-44EE-B8B1-655314F8E9B2}" type="presParOf" srcId="{7CC8C123-10EE-42A8-B441-9271BC4AE7B6}" destId="{5F29B5E0-9194-4DC3-BF0D-E0A4B47DBF68}" srcOrd="1" destOrd="0" presId="urn:microsoft.com/office/officeart/2005/8/layout/hProcess9"/>
    <dgm:cxn modelId="{B5DF58DA-7D6A-4ECA-9788-88ECD3479F67}" type="presParOf" srcId="{5F29B5E0-9194-4DC3-BF0D-E0A4B47DBF68}" destId="{F66C7216-E5B7-4F22-AD6D-B0420BF99834}" srcOrd="0" destOrd="0" presId="urn:microsoft.com/office/officeart/2005/8/layout/hProcess9"/>
    <dgm:cxn modelId="{1D434267-575A-42AB-BFD0-A0265262CE97}" type="presParOf" srcId="{5F29B5E0-9194-4DC3-BF0D-E0A4B47DBF68}" destId="{4A1D6C1E-A45F-4120-B70D-33415EFAB5B2}" srcOrd="1" destOrd="0" presId="urn:microsoft.com/office/officeart/2005/8/layout/hProcess9"/>
    <dgm:cxn modelId="{73C9B2B4-F94F-4F04-A87F-F1E59E1D8FD6}" type="presParOf" srcId="{5F29B5E0-9194-4DC3-BF0D-E0A4B47DBF68}" destId="{DDC9FBCF-0FFC-426A-B5D6-65E43866DFCA}" srcOrd="2"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7D6E126-96BC-43F3-B8A8-486FFE342DBD}" type="doc">
      <dgm:prSet loTypeId="urn:microsoft.com/office/officeart/2005/8/layout/equation1" loCatId="process" qsTypeId="urn:microsoft.com/office/officeart/2005/8/quickstyle/simple1" qsCatId="simple" csTypeId="urn:microsoft.com/office/officeart/2005/8/colors/accent1_2" csCatId="accent1" phldr="1"/>
      <dgm:spPr/>
      <dgm:t>
        <a:bodyPr/>
        <a:lstStyle/>
        <a:p>
          <a:endParaRPr lang="vi-VN"/>
        </a:p>
      </dgm:t>
    </dgm:pt>
    <dgm:pt modelId="{020E2294-E3E9-4824-B380-F132D996C097}">
      <dgm:prSet phldrT="[Text]"/>
      <dgm:spPr>
        <a:solidFill>
          <a:srgbClr val="00B050"/>
        </a:solidFill>
      </dgm:spPr>
      <dgm:t>
        <a:bodyPr/>
        <a:lstStyle/>
        <a:p>
          <a:r>
            <a:rPr lang="en-US" dirty="0" smtClean="0"/>
            <a:t>REDD</a:t>
          </a:r>
          <a:endParaRPr lang="vi-VN" dirty="0"/>
        </a:p>
      </dgm:t>
    </dgm:pt>
    <dgm:pt modelId="{1E635E7C-5D9B-4360-8362-50501589D34D}" type="parTrans" cxnId="{0CA617D1-1688-487A-8CF8-25E70389101F}">
      <dgm:prSet/>
      <dgm:spPr/>
      <dgm:t>
        <a:bodyPr/>
        <a:lstStyle/>
        <a:p>
          <a:endParaRPr lang="vi-VN"/>
        </a:p>
      </dgm:t>
    </dgm:pt>
    <dgm:pt modelId="{06675849-7B58-4F12-BED4-A32A036DFCE3}" type="sibTrans" cxnId="{0CA617D1-1688-487A-8CF8-25E70389101F}">
      <dgm:prSet/>
      <dgm:spPr/>
      <dgm:t>
        <a:bodyPr/>
        <a:lstStyle/>
        <a:p>
          <a:endParaRPr lang="vi-VN"/>
        </a:p>
      </dgm:t>
    </dgm:pt>
    <dgm:pt modelId="{AF0923FA-CF19-4E96-AC68-549C04B4D127}">
      <dgm:prSet phldrT="[Text]"/>
      <dgm:spPr>
        <a:solidFill>
          <a:srgbClr val="FFC000"/>
        </a:solidFill>
      </dgm:spPr>
      <dgm:t>
        <a:bodyPr/>
        <a:lstStyle/>
        <a:p>
          <a:r>
            <a:rPr lang="en-US" dirty="0" smtClean="0"/>
            <a:t>Landscape beauty</a:t>
          </a:r>
          <a:endParaRPr lang="vi-VN" dirty="0"/>
        </a:p>
      </dgm:t>
    </dgm:pt>
    <dgm:pt modelId="{2FD7DC4D-AA59-4A23-A2FD-515F1257CA14}" type="parTrans" cxnId="{F317278E-38ED-4196-9DC0-9B502AD34654}">
      <dgm:prSet/>
      <dgm:spPr/>
      <dgm:t>
        <a:bodyPr/>
        <a:lstStyle/>
        <a:p>
          <a:endParaRPr lang="vi-VN"/>
        </a:p>
      </dgm:t>
    </dgm:pt>
    <dgm:pt modelId="{801EFB39-FBAF-4503-9769-9C4AB3B146A4}" type="sibTrans" cxnId="{F317278E-38ED-4196-9DC0-9B502AD34654}">
      <dgm:prSet/>
      <dgm:spPr/>
      <dgm:t>
        <a:bodyPr/>
        <a:lstStyle/>
        <a:p>
          <a:endParaRPr lang="vi-VN"/>
        </a:p>
      </dgm:t>
    </dgm:pt>
    <dgm:pt modelId="{02144B55-8AFB-4F36-AB82-925B057F18DF}">
      <dgm:prSet phldrT="[Text]"/>
      <dgm:spPr/>
      <dgm:t>
        <a:bodyPr/>
        <a:lstStyle/>
        <a:p>
          <a:r>
            <a:rPr lang="en-US" dirty="0" smtClean="0"/>
            <a:t>Bundled payment</a:t>
          </a:r>
          <a:endParaRPr lang="vi-VN" dirty="0"/>
        </a:p>
      </dgm:t>
    </dgm:pt>
    <dgm:pt modelId="{41AD9D25-12F8-4166-9113-1F035DC6E6AC}" type="parTrans" cxnId="{0449825B-8EB0-47DF-BCC2-8B05904FA78C}">
      <dgm:prSet/>
      <dgm:spPr/>
      <dgm:t>
        <a:bodyPr/>
        <a:lstStyle/>
        <a:p>
          <a:endParaRPr lang="vi-VN"/>
        </a:p>
      </dgm:t>
    </dgm:pt>
    <dgm:pt modelId="{18B49581-5917-41E9-A41F-13DA1FB5ECEF}" type="sibTrans" cxnId="{0449825B-8EB0-47DF-BCC2-8B05904FA78C}">
      <dgm:prSet/>
      <dgm:spPr/>
      <dgm:t>
        <a:bodyPr/>
        <a:lstStyle/>
        <a:p>
          <a:endParaRPr lang="vi-VN"/>
        </a:p>
      </dgm:t>
    </dgm:pt>
    <dgm:pt modelId="{CEC7A3A7-F875-41D0-A0A5-94EA514C52C8}">
      <dgm:prSet/>
      <dgm:spPr>
        <a:solidFill>
          <a:srgbClr val="7030A0"/>
        </a:solidFill>
      </dgm:spPr>
      <dgm:t>
        <a:bodyPr/>
        <a:lstStyle/>
        <a:p>
          <a:r>
            <a:rPr lang="en-US" dirty="0" smtClean="0"/>
            <a:t>Biodiversity</a:t>
          </a:r>
          <a:endParaRPr lang="vi-VN" dirty="0"/>
        </a:p>
      </dgm:t>
    </dgm:pt>
    <dgm:pt modelId="{480DC6AE-3CB6-45A0-9193-1196F2AA9BCB}" type="parTrans" cxnId="{D698BB5C-2E24-4129-A1F4-C7A06B2BE544}">
      <dgm:prSet/>
      <dgm:spPr/>
      <dgm:t>
        <a:bodyPr/>
        <a:lstStyle/>
        <a:p>
          <a:endParaRPr lang="vi-VN"/>
        </a:p>
      </dgm:t>
    </dgm:pt>
    <dgm:pt modelId="{6275CB2F-A9DF-4BA2-8692-180882BC5523}" type="sibTrans" cxnId="{D698BB5C-2E24-4129-A1F4-C7A06B2BE544}">
      <dgm:prSet/>
      <dgm:spPr/>
      <dgm:t>
        <a:bodyPr/>
        <a:lstStyle/>
        <a:p>
          <a:endParaRPr lang="vi-VN"/>
        </a:p>
      </dgm:t>
    </dgm:pt>
    <dgm:pt modelId="{E34D6732-E9FD-4829-9DE6-0ABCECEC9B93}">
      <dgm:prSet/>
      <dgm:spPr>
        <a:solidFill>
          <a:srgbClr val="002060"/>
        </a:solidFill>
      </dgm:spPr>
      <dgm:t>
        <a:bodyPr/>
        <a:lstStyle/>
        <a:p>
          <a:r>
            <a:rPr lang="en-US" dirty="0" smtClean="0"/>
            <a:t>Water</a:t>
          </a:r>
          <a:endParaRPr lang="vi-VN" dirty="0"/>
        </a:p>
      </dgm:t>
    </dgm:pt>
    <dgm:pt modelId="{467F57A4-3560-4BEA-995D-050E20A0C614}" type="parTrans" cxnId="{B154EEE0-BC19-4602-B05F-8116950A3CC9}">
      <dgm:prSet/>
      <dgm:spPr/>
      <dgm:t>
        <a:bodyPr/>
        <a:lstStyle/>
        <a:p>
          <a:endParaRPr lang="vi-VN"/>
        </a:p>
      </dgm:t>
    </dgm:pt>
    <dgm:pt modelId="{3FCE7D88-5306-44EF-8929-1877FDFA0F75}" type="sibTrans" cxnId="{B154EEE0-BC19-4602-B05F-8116950A3CC9}">
      <dgm:prSet/>
      <dgm:spPr/>
      <dgm:t>
        <a:bodyPr/>
        <a:lstStyle/>
        <a:p>
          <a:endParaRPr lang="vi-VN"/>
        </a:p>
      </dgm:t>
    </dgm:pt>
    <dgm:pt modelId="{228546B1-52A1-4D63-A6E2-B4F9D1969F05}" type="pres">
      <dgm:prSet presAssocID="{F7D6E126-96BC-43F3-B8A8-486FFE342DBD}" presName="linearFlow" presStyleCnt="0">
        <dgm:presLayoutVars>
          <dgm:dir/>
          <dgm:resizeHandles val="exact"/>
        </dgm:presLayoutVars>
      </dgm:prSet>
      <dgm:spPr/>
    </dgm:pt>
    <dgm:pt modelId="{28A875D6-8606-4C9C-99F9-A465A71DA63F}" type="pres">
      <dgm:prSet presAssocID="{020E2294-E3E9-4824-B380-F132D996C097}" presName="node" presStyleLbl="node1" presStyleIdx="0" presStyleCnt="5" custScaleX="342111" custScaleY="339461" custLinFactY="-7296" custLinFactNeighborY="-100000">
        <dgm:presLayoutVars>
          <dgm:bulletEnabled val="1"/>
        </dgm:presLayoutVars>
      </dgm:prSet>
      <dgm:spPr/>
      <dgm:t>
        <a:bodyPr/>
        <a:lstStyle/>
        <a:p>
          <a:endParaRPr lang="vi-VN"/>
        </a:p>
      </dgm:t>
    </dgm:pt>
    <dgm:pt modelId="{9BF57F34-DE11-4F3F-B1BB-E5EE87CD6AD7}" type="pres">
      <dgm:prSet presAssocID="{06675849-7B58-4F12-BED4-A32A036DFCE3}" presName="spacerL" presStyleCnt="0"/>
      <dgm:spPr/>
    </dgm:pt>
    <dgm:pt modelId="{B7FAB034-72B6-4D32-AB86-FEE3C10F7ADD}" type="pres">
      <dgm:prSet presAssocID="{06675849-7B58-4F12-BED4-A32A036DFCE3}" presName="sibTrans" presStyleLbl="sibTrans2D1" presStyleIdx="0" presStyleCnt="4" custLinFactY="-84992" custLinFactNeighborY="-100000"/>
      <dgm:spPr/>
    </dgm:pt>
    <dgm:pt modelId="{79B87565-B296-40C5-88AE-9F0EDFF35BAD}" type="pres">
      <dgm:prSet presAssocID="{06675849-7B58-4F12-BED4-A32A036DFCE3}" presName="spacerR" presStyleCnt="0"/>
      <dgm:spPr/>
    </dgm:pt>
    <dgm:pt modelId="{A031FE47-EA05-483C-8F7B-7ED0D210071C}" type="pres">
      <dgm:prSet presAssocID="{E34D6732-E9FD-4829-9DE6-0ABCECEC9B93}" presName="node" presStyleLbl="node1" presStyleIdx="1" presStyleCnt="5" custScaleX="342111" custScaleY="339461" custLinFactY="-7296" custLinFactNeighborY="-100000">
        <dgm:presLayoutVars>
          <dgm:bulletEnabled val="1"/>
        </dgm:presLayoutVars>
      </dgm:prSet>
      <dgm:spPr/>
    </dgm:pt>
    <dgm:pt modelId="{F645BE5E-3BD5-4B78-A095-0A16419AC4D9}" type="pres">
      <dgm:prSet presAssocID="{3FCE7D88-5306-44EF-8929-1877FDFA0F75}" presName="spacerL" presStyleCnt="0"/>
      <dgm:spPr/>
    </dgm:pt>
    <dgm:pt modelId="{6CC5E37F-AC69-4290-8754-5784E14F9EEE}" type="pres">
      <dgm:prSet presAssocID="{3FCE7D88-5306-44EF-8929-1877FDFA0F75}" presName="sibTrans" presStyleLbl="sibTrans2D1" presStyleIdx="1" presStyleCnt="4" custLinFactY="-84992" custLinFactNeighborY="-100000"/>
      <dgm:spPr/>
    </dgm:pt>
    <dgm:pt modelId="{699ECA79-9FD8-4FC7-B998-DC42106270F0}" type="pres">
      <dgm:prSet presAssocID="{3FCE7D88-5306-44EF-8929-1877FDFA0F75}" presName="spacerR" presStyleCnt="0"/>
      <dgm:spPr/>
    </dgm:pt>
    <dgm:pt modelId="{63CF234A-5E77-424F-9ECF-53DAE38AF509}" type="pres">
      <dgm:prSet presAssocID="{CEC7A3A7-F875-41D0-A0A5-94EA514C52C8}" presName="node" presStyleLbl="node1" presStyleIdx="2" presStyleCnt="5" custScaleX="342111" custScaleY="339461" custLinFactY="-7296" custLinFactNeighborY="-100000">
        <dgm:presLayoutVars>
          <dgm:bulletEnabled val="1"/>
        </dgm:presLayoutVars>
      </dgm:prSet>
      <dgm:spPr/>
      <dgm:t>
        <a:bodyPr/>
        <a:lstStyle/>
        <a:p>
          <a:endParaRPr lang="vi-VN"/>
        </a:p>
      </dgm:t>
    </dgm:pt>
    <dgm:pt modelId="{259DB0EB-A964-4EFD-A57A-297586409818}" type="pres">
      <dgm:prSet presAssocID="{6275CB2F-A9DF-4BA2-8692-180882BC5523}" presName="spacerL" presStyleCnt="0"/>
      <dgm:spPr/>
    </dgm:pt>
    <dgm:pt modelId="{DE711559-8FB7-4A71-BB2A-FB6256CFDD56}" type="pres">
      <dgm:prSet presAssocID="{6275CB2F-A9DF-4BA2-8692-180882BC5523}" presName="sibTrans" presStyleLbl="sibTrans2D1" presStyleIdx="2" presStyleCnt="4" custLinFactY="-84992" custLinFactNeighborY="-100000"/>
      <dgm:spPr/>
    </dgm:pt>
    <dgm:pt modelId="{03E62B1E-27CC-499E-B97C-5EF2E7FB499F}" type="pres">
      <dgm:prSet presAssocID="{6275CB2F-A9DF-4BA2-8692-180882BC5523}" presName="spacerR" presStyleCnt="0"/>
      <dgm:spPr/>
    </dgm:pt>
    <dgm:pt modelId="{15DEB8FD-DBEA-4BF9-9358-4B65F0A238AC}" type="pres">
      <dgm:prSet presAssocID="{AF0923FA-CF19-4E96-AC68-549C04B4D127}" presName="node" presStyleLbl="node1" presStyleIdx="3" presStyleCnt="5" custScaleX="342111" custScaleY="339461" custLinFactY="-7296" custLinFactNeighborY="-100000">
        <dgm:presLayoutVars>
          <dgm:bulletEnabled val="1"/>
        </dgm:presLayoutVars>
      </dgm:prSet>
      <dgm:spPr/>
      <dgm:t>
        <a:bodyPr/>
        <a:lstStyle/>
        <a:p>
          <a:endParaRPr lang="vi-VN"/>
        </a:p>
      </dgm:t>
    </dgm:pt>
    <dgm:pt modelId="{30A85384-675F-43DF-9FB3-FB2F83A64AE3}" type="pres">
      <dgm:prSet presAssocID="{801EFB39-FBAF-4503-9769-9C4AB3B146A4}" presName="spacerL" presStyleCnt="0"/>
      <dgm:spPr/>
    </dgm:pt>
    <dgm:pt modelId="{E0F9336D-9A5F-4AA2-AF69-C739B9F06251}" type="pres">
      <dgm:prSet presAssocID="{801EFB39-FBAF-4503-9769-9C4AB3B146A4}" presName="sibTrans" presStyleLbl="sibTrans2D1" presStyleIdx="3" presStyleCnt="4" custLinFactY="-84992" custLinFactNeighborY="-100000"/>
      <dgm:spPr/>
    </dgm:pt>
    <dgm:pt modelId="{DFA33FC0-C215-4B70-8E43-7D555C1150B9}" type="pres">
      <dgm:prSet presAssocID="{801EFB39-FBAF-4503-9769-9C4AB3B146A4}" presName="spacerR" presStyleCnt="0"/>
      <dgm:spPr/>
    </dgm:pt>
    <dgm:pt modelId="{14645F04-6ED5-457F-BEB4-4056FBE859AC}" type="pres">
      <dgm:prSet presAssocID="{02144B55-8AFB-4F36-AB82-925B057F18DF}" presName="node" presStyleLbl="node1" presStyleIdx="4" presStyleCnt="5" custScaleX="342111" custScaleY="339461" custLinFactY="-7296" custLinFactNeighborY="-100000">
        <dgm:presLayoutVars>
          <dgm:bulletEnabled val="1"/>
        </dgm:presLayoutVars>
      </dgm:prSet>
      <dgm:spPr/>
    </dgm:pt>
  </dgm:ptLst>
  <dgm:cxnLst>
    <dgm:cxn modelId="{D698BB5C-2E24-4129-A1F4-C7A06B2BE544}" srcId="{F7D6E126-96BC-43F3-B8A8-486FFE342DBD}" destId="{CEC7A3A7-F875-41D0-A0A5-94EA514C52C8}" srcOrd="2" destOrd="0" parTransId="{480DC6AE-3CB6-45A0-9193-1196F2AA9BCB}" sibTransId="{6275CB2F-A9DF-4BA2-8692-180882BC5523}"/>
    <dgm:cxn modelId="{0CA617D1-1688-487A-8CF8-25E70389101F}" srcId="{F7D6E126-96BC-43F3-B8A8-486FFE342DBD}" destId="{020E2294-E3E9-4824-B380-F132D996C097}" srcOrd="0" destOrd="0" parTransId="{1E635E7C-5D9B-4360-8362-50501589D34D}" sibTransId="{06675849-7B58-4F12-BED4-A32A036DFCE3}"/>
    <dgm:cxn modelId="{4391E304-04C7-44C0-9ECE-34AA6E0BB4ED}" type="presOf" srcId="{CEC7A3A7-F875-41D0-A0A5-94EA514C52C8}" destId="{63CF234A-5E77-424F-9ECF-53DAE38AF509}" srcOrd="0" destOrd="0" presId="urn:microsoft.com/office/officeart/2005/8/layout/equation1"/>
    <dgm:cxn modelId="{7029FABD-2213-47E5-AED7-492DFCA5F412}" type="presOf" srcId="{3FCE7D88-5306-44EF-8929-1877FDFA0F75}" destId="{6CC5E37F-AC69-4290-8754-5784E14F9EEE}" srcOrd="0" destOrd="0" presId="urn:microsoft.com/office/officeart/2005/8/layout/equation1"/>
    <dgm:cxn modelId="{C0AC15C4-DAA1-42A3-AB3D-DD8EA6D932BB}" type="presOf" srcId="{AF0923FA-CF19-4E96-AC68-549C04B4D127}" destId="{15DEB8FD-DBEA-4BF9-9358-4B65F0A238AC}" srcOrd="0" destOrd="0" presId="urn:microsoft.com/office/officeart/2005/8/layout/equation1"/>
    <dgm:cxn modelId="{EC7147DB-C305-49E9-9D77-1B4220D9B89A}" type="presOf" srcId="{020E2294-E3E9-4824-B380-F132D996C097}" destId="{28A875D6-8606-4C9C-99F9-A465A71DA63F}" srcOrd="0" destOrd="0" presId="urn:microsoft.com/office/officeart/2005/8/layout/equation1"/>
    <dgm:cxn modelId="{05775ED9-A6FA-4352-A62C-3D314CA6607F}" type="presOf" srcId="{E34D6732-E9FD-4829-9DE6-0ABCECEC9B93}" destId="{A031FE47-EA05-483C-8F7B-7ED0D210071C}" srcOrd="0" destOrd="0" presId="urn:microsoft.com/office/officeart/2005/8/layout/equation1"/>
    <dgm:cxn modelId="{B154EEE0-BC19-4602-B05F-8116950A3CC9}" srcId="{F7D6E126-96BC-43F3-B8A8-486FFE342DBD}" destId="{E34D6732-E9FD-4829-9DE6-0ABCECEC9B93}" srcOrd="1" destOrd="0" parTransId="{467F57A4-3560-4BEA-995D-050E20A0C614}" sibTransId="{3FCE7D88-5306-44EF-8929-1877FDFA0F75}"/>
    <dgm:cxn modelId="{51DC4FA5-069E-4E3C-B5E1-FAFEDAEDE29B}" type="presOf" srcId="{F7D6E126-96BC-43F3-B8A8-486FFE342DBD}" destId="{228546B1-52A1-4D63-A6E2-B4F9D1969F05}" srcOrd="0" destOrd="0" presId="urn:microsoft.com/office/officeart/2005/8/layout/equation1"/>
    <dgm:cxn modelId="{C126D2B0-B7AE-4F96-8224-53B7E6BF1B18}" type="presOf" srcId="{801EFB39-FBAF-4503-9769-9C4AB3B146A4}" destId="{E0F9336D-9A5F-4AA2-AF69-C739B9F06251}" srcOrd="0" destOrd="0" presId="urn:microsoft.com/office/officeart/2005/8/layout/equation1"/>
    <dgm:cxn modelId="{0449825B-8EB0-47DF-BCC2-8B05904FA78C}" srcId="{F7D6E126-96BC-43F3-B8A8-486FFE342DBD}" destId="{02144B55-8AFB-4F36-AB82-925B057F18DF}" srcOrd="4" destOrd="0" parTransId="{41AD9D25-12F8-4166-9113-1F035DC6E6AC}" sibTransId="{18B49581-5917-41E9-A41F-13DA1FB5ECEF}"/>
    <dgm:cxn modelId="{3B6E3B76-C7DD-4259-AA08-04906CCB2DC0}" type="presOf" srcId="{02144B55-8AFB-4F36-AB82-925B057F18DF}" destId="{14645F04-6ED5-457F-BEB4-4056FBE859AC}" srcOrd="0" destOrd="0" presId="urn:microsoft.com/office/officeart/2005/8/layout/equation1"/>
    <dgm:cxn modelId="{D2434A35-BA19-4AD8-A5EA-F92745546193}" type="presOf" srcId="{06675849-7B58-4F12-BED4-A32A036DFCE3}" destId="{B7FAB034-72B6-4D32-AB86-FEE3C10F7ADD}" srcOrd="0" destOrd="0" presId="urn:microsoft.com/office/officeart/2005/8/layout/equation1"/>
    <dgm:cxn modelId="{F317278E-38ED-4196-9DC0-9B502AD34654}" srcId="{F7D6E126-96BC-43F3-B8A8-486FFE342DBD}" destId="{AF0923FA-CF19-4E96-AC68-549C04B4D127}" srcOrd="3" destOrd="0" parTransId="{2FD7DC4D-AA59-4A23-A2FD-515F1257CA14}" sibTransId="{801EFB39-FBAF-4503-9769-9C4AB3B146A4}"/>
    <dgm:cxn modelId="{B55DB537-01E4-4F06-A96E-26299C7DB0E3}" type="presOf" srcId="{6275CB2F-A9DF-4BA2-8692-180882BC5523}" destId="{DE711559-8FB7-4A71-BB2A-FB6256CFDD56}" srcOrd="0" destOrd="0" presId="urn:microsoft.com/office/officeart/2005/8/layout/equation1"/>
    <dgm:cxn modelId="{20A28ABB-D447-49EC-AC58-8F0C7362AAF5}" type="presParOf" srcId="{228546B1-52A1-4D63-A6E2-B4F9D1969F05}" destId="{28A875D6-8606-4C9C-99F9-A465A71DA63F}" srcOrd="0" destOrd="0" presId="urn:microsoft.com/office/officeart/2005/8/layout/equation1"/>
    <dgm:cxn modelId="{E9439EFC-4A02-4EEB-ADA6-0E04C7CF3F76}" type="presParOf" srcId="{228546B1-52A1-4D63-A6E2-B4F9D1969F05}" destId="{9BF57F34-DE11-4F3F-B1BB-E5EE87CD6AD7}" srcOrd="1" destOrd="0" presId="urn:microsoft.com/office/officeart/2005/8/layout/equation1"/>
    <dgm:cxn modelId="{822AE180-F31A-49BB-B35A-88F194544499}" type="presParOf" srcId="{228546B1-52A1-4D63-A6E2-B4F9D1969F05}" destId="{B7FAB034-72B6-4D32-AB86-FEE3C10F7ADD}" srcOrd="2" destOrd="0" presId="urn:microsoft.com/office/officeart/2005/8/layout/equation1"/>
    <dgm:cxn modelId="{8AA3E786-1F1C-4FF0-958D-E3285EE55D13}" type="presParOf" srcId="{228546B1-52A1-4D63-A6E2-B4F9D1969F05}" destId="{79B87565-B296-40C5-88AE-9F0EDFF35BAD}" srcOrd="3" destOrd="0" presId="urn:microsoft.com/office/officeart/2005/8/layout/equation1"/>
    <dgm:cxn modelId="{401441FF-1CBB-4AB2-8366-AB5085FA10E1}" type="presParOf" srcId="{228546B1-52A1-4D63-A6E2-B4F9D1969F05}" destId="{A031FE47-EA05-483C-8F7B-7ED0D210071C}" srcOrd="4" destOrd="0" presId="urn:microsoft.com/office/officeart/2005/8/layout/equation1"/>
    <dgm:cxn modelId="{42CBD2E5-37EA-4AE9-BEC1-9873FF0035AB}" type="presParOf" srcId="{228546B1-52A1-4D63-A6E2-B4F9D1969F05}" destId="{F645BE5E-3BD5-4B78-A095-0A16419AC4D9}" srcOrd="5" destOrd="0" presId="urn:microsoft.com/office/officeart/2005/8/layout/equation1"/>
    <dgm:cxn modelId="{53029D4C-C4EF-4DCC-A6AA-F9AA620C01D6}" type="presParOf" srcId="{228546B1-52A1-4D63-A6E2-B4F9D1969F05}" destId="{6CC5E37F-AC69-4290-8754-5784E14F9EEE}" srcOrd="6" destOrd="0" presId="urn:microsoft.com/office/officeart/2005/8/layout/equation1"/>
    <dgm:cxn modelId="{6F35E676-011B-4DC4-B380-3886EFF8997E}" type="presParOf" srcId="{228546B1-52A1-4D63-A6E2-B4F9D1969F05}" destId="{699ECA79-9FD8-4FC7-B998-DC42106270F0}" srcOrd="7" destOrd="0" presId="urn:microsoft.com/office/officeart/2005/8/layout/equation1"/>
    <dgm:cxn modelId="{C82085C5-09F1-4D55-923F-948E1C34C778}" type="presParOf" srcId="{228546B1-52A1-4D63-A6E2-B4F9D1969F05}" destId="{63CF234A-5E77-424F-9ECF-53DAE38AF509}" srcOrd="8" destOrd="0" presId="urn:microsoft.com/office/officeart/2005/8/layout/equation1"/>
    <dgm:cxn modelId="{46BF7338-B9F8-42F4-B396-868B4D2430C2}" type="presParOf" srcId="{228546B1-52A1-4D63-A6E2-B4F9D1969F05}" destId="{259DB0EB-A964-4EFD-A57A-297586409818}" srcOrd="9" destOrd="0" presId="urn:microsoft.com/office/officeart/2005/8/layout/equation1"/>
    <dgm:cxn modelId="{EBF9EDDF-D4D9-4922-976A-3540E42158D7}" type="presParOf" srcId="{228546B1-52A1-4D63-A6E2-B4F9D1969F05}" destId="{DE711559-8FB7-4A71-BB2A-FB6256CFDD56}" srcOrd="10" destOrd="0" presId="urn:microsoft.com/office/officeart/2005/8/layout/equation1"/>
    <dgm:cxn modelId="{33DF8CBB-3145-4D49-8CFE-0ACA8AA793B1}" type="presParOf" srcId="{228546B1-52A1-4D63-A6E2-B4F9D1969F05}" destId="{03E62B1E-27CC-499E-B97C-5EF2E7FB499F}" srcOrd="11" destOrd="0" presId="urn:microsoft.com/office/officeart/2005/8/layout/equation1"/>
    <dgm:cxn modelId="{68945E04-666A-4A64-B558-48CEFE42B331}" type="presParOf" srcId="{228546B1-52A1-4D63-A6E2-B4F9D1969F05}" destId="{15DEB8FD-DBEA-4BF9-9358-4B65F0A238AC}" srcOrd="12" destOrd="0" presId="urn:microsoft.com/office/officeart/2005/8/layout/equation1"/>
    <dgm:cxn modelId="{A70E1ED6-E4E6-43D5-8D74-DBA0CCEC841C}" type="presParOf" srcId="{228546B1-52A1-4D63-A6E2-B4F9D1969F05}" destId="{30A85384-675F-43DF-9FB3-FB2F83A64AE3}" srcOrd="13" destOrd="0" presId="urn:microsoft.com/office/officeart/2005/8/layout/equation1"/>
    <dgm:cxn modelId="{31FBEBC4-0EA0-4EF4-BC70-FC4F77DE2F04}" type="presParOf" srcId="{228546B1-52A1-4D63-A6E2-B4F9D1969F05}" destId="{E0F9336D-9A5F-4AA2-AF69-C739B9F06251}" srcOrd="14" destOrd="0" presId="urn:microsoft.com/office/officeart/2005/8/layout/equation1"/>
    <dgm:cxn modelId="{D5DD48AC-C430-4463-B6F4-10B2788E8097}" type="presParOf" srcId="{228546B1-52A1-4D63-A6E2-B4F9D1969F05}" destId="{DFA33FC0-C215-4B70-8E43-7D555C1150B9}" srcOrd="15" destOrd="0" presId="urn:microsoft.com/office/officeart/2005/8/layout/equation1"/>
    <dgm:cxn modelId="{CC1187BD-3A73-488C-AECD-0BC5FACFD3E4}" type="presParOf" srcId="{228546B1-52A1-4D63-A6E2-B4F9D1969F05}" destId="{14645F04-6ED5-457F-BEB4-4056FBE859AC}" srcOrd="16" destOrd="0" presId="urn:microsoft.com/office/officeart/2005/8/layout/equation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21305BB-F240-4113-95A8-6778E42B3D3F}">
      <dsp:nvSpPr>
        <dsp:cNvPr id="0" name=""/>
        <dsp:cNvSpPr/>
      </dsp:nvSpPr>
      <dsp:spPr>
        <a:xfrm>
          <a:off x="1016000" y="0"/>
          <a:ext cx="4064000" cy="4064000"/>
        </a:xfrm>
        <a:prstGeom prst="ellipse">
          <a:avLst/>
        </a:prstGeom>
        <a:solidFill>
          <a:schemeClr val="accent1">
            <a:shade val="50000"/>
            <a:hueOff val="0"/>
            <a:satOff val="0"/>
            <a:lumOff val="0"/>
            <a:alphaOff val="0"/>
          </a:schemeClr>
        </a:solidFill>
        <a:ln>
          <a:noFill/>
        </a:ln>
        <a:effectLst>
          <a:outerShdw blurRad="95000" rotWithShape="0">
            <a:srgbClr val="000000">
              <a:alpha val="50000"/>
            </a:srgbClr>
          </a:outerShdw>
          <a:softEdge rad="1270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63576" tIns="163576" rIns="163576" bIns="163576" numCol="1" spcCol="1270" anchor="ctr" anchorCtr="0">
          <a:noAutofit/>
        </a:bodyPr>
        <a:lstStyle/>
        <a:p>
          <a:pPr lvl="0" algn="ctr" defTabSz="1022350">
            <a:lnSpc>
              <a:spcPct val="90000"/>
            </a:lnSpc>
            <a:spcBef>
              <a:spcPct val="0"/>
            </a:spcBef>
            <a:spcAft>
              <a:spcPct val="35000"/>
            </a:spcAft>
          </a:pPr>
          <a:r>
            <a:rPr lang="en-US" sz="2300" kern="1200" dirty="0" smtClean="0"/>
            <a:t>PES/RES</a:t>
          </a:r>
          <a:endParaRPr lang="vi-VN" sz="2300" kern="1200" dirty="0"/>
        </a:p>
      </dsp:txBody>
      <dsp:txXfrm>
        <a:off x="1981200" y="304800"/>
        <a:ext cx="2133600" cy="690880"/>
      </dsp:txXfrm>
    </dsp:sp>
    <dsp:sp modelId="{AD4D990E-4E7D-4E39-9B7F-ACC3BA4C5EB0}">
      <dsp:nvSpPr>
        <dsp:cNvPr id="0" name=""/>
        <dsp:cNvSpPr/>
      </dsp:nvSpPr>
      <dsp:spPr>
        <a:xfrm>
          <a:off x="1524000" y="1015999"/>
          <a:ext cx="3048000" cy="3048000"/>
        </a:xfrm>
        <a:prstGeom prst="ellipse">
          <a:avLst/>
        </a:prstGeom>
        <a:solidFill>
          <a:schemeClr val="accent1">
            <a:shade val="50000"/>
            <a:hueOff val="-568983"/>
            <a:satOff val="-30245"/>
            <a:lumOff val="47767"/>
            <a:alphaOff val="0"/>
          </a:schemeClr>
        </a:solidFill>
        <a:ln>
          <a:noFill/>
        </a:ln>
        <a:effectLst>
          <a:outerShdw blurRad="95000" rotWithShape="0">
            <a:srgbClr val="000000">
              <a:alpha val="50000"/>
            </a:srgbClr>
          </a:outerShdw>
          <a:softEdge rad="1270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63576" tIns="163576" rIns="163576" bIns="163576" numCol="1" spcCol="1270" anchor="ctr" anchorCtr="0">
          <a:noAutofit/>
        </a:bodyPr>
        <a:lstStyle/>
        <a:p>
          <a:pPr lvl="0" algn="ctr" defTabSz="1022350">
            <a:lnSpc>
              <a:spcPct val="90000"/>
            </a:lnSpc>
            <a:spcBef>
              <a:spcPct val="0"/>
            </a:spcBef>
            <a:spcAft>
              <a:spcPct val="35000"/>
            </a:spcAft>
          </a:pPr>
          <a:r>
            <a:rPr lang="en-US" sz="2300" kern="1200" dirty="0" smtClean="0"/>
            <a:t>REDD+</a:t>
          </a:r>
          <a:endParaRPr lang="vi-VN" sz="2300" kern="1200" dirty="0"/>
        </a:p>
      </dsp:txBody>
      <dsp:txXfrm>
        <a:off x="1970369" y="1778000"/>
        <a:ext cx="2155261" cy="152400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E8BE681-318D-4B5F-BBA4-78A4C78D5964}">
      <dsp:nvSpPr>
        <dsp:cNvPr id="0" name=""/>
        <dsp:cNvSpPr/>
      </dsp:nvSpPr>
      <dsp:spPr>
        <a:xfrm rot="5400000">
          <a:off x="4932505" y="-2044923"/>
          <a:ext cx="705453" cy="4974336"/>
        </a:xfrm>
        <a:prstGeom prst="round2SameRect">
          <a:avLst/>
        </a:prstGeom>
        <a:solidFill>
          <a:schemeClr val="accent1">
            <a:alpha val="90000"/>
            <a:tint val="40000"/>
            <a:hueOff val="0"/>
            <a:satOff val="0"/>
            <a:lumOff val="0"/>
            <a:alphaOff val="0"/>
          </a:schemeClr>
        </a:solidFill>
        <a:ln w="381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43815" rIns="87630" bIns="43815" numCol="1" spcCol="1270" anchor="ctr" anchorCtr="0">
          <a:noAutofit/>
        </a:bodyPr>
        <a:lstStyle/>
        <a:p>
          <a:pPr marL="228600" lvl="1" indent="-228600" algn="l" defTabSz="1022350">
            <a:lnSpc>
              <a:spcPct val="90000"/>
            </a:lnSpc>
            <a:spcBef>
              <a:spcPct val="0"/>
            </a:spcBef>
            <a:spcAft>
              <a:spcPct val="15000"/>
            </a:spcAft>
            <a:buChar char="••"/>
          </a:pPr>
          <a:r>
            <a:rPr lang="en-US" sz="2300" u="sng" kern="1200" dirty="0" smtClean="0"/>
            <a:t>C</a:t>
          </a:r>
          <a:r>
            <a:rPr lang="en-US" sz="2300" kern="1200" dirty="0" smtClean="0"/>
            <a:t>ommoditized </a:t>
          </a:r>
          <a:r>
            <a:rPr lang="en-US" sz="2300" u="sng" kern="1200" dirty="0" smtClean="0"/>
            <a:t>E</a:t>
          </a:r>
          <a:r>
            <a:rPr lang="en-US" sz="2300" kern="1200" dirty="0" smtClean="0"/>
            <a:t>nvironmental </a:t>
          </a:r>
          <a:r>
            <a:rPr lang="en-US" sz="2300" u="sng" kern="1200" dirty="0" smtClean="0"/>
            <a:t>S</a:t>
          </a:r>
          <a:r>
            <a:rPr lang="en-US" sz="2300" kern="1200" dirty="0" smtClean="0"/>
            <a:t>ervices</a:t>
          </a:r>
          <a:endParaRPr lang="vi-VN" sz="2300" kern="1200" dirty="0"/>
        </a:p>
      </dsp:txBody>
      <dsp:txXfrm rot="5400000">
        <a:off x="4932505" y="-2044923"/>
        <a:ext cx="705453" cy="4974336"/>
      </dsp:txXfrm>
    </dsp:sp>
    <dsp:sp modelId="{5A51A3BB-DEC8-4BE8-AC51-19016B5D2DCD}">
      <dsp:nvSpPr>
        <dsp:cNvPr id="0" name=""/>
        <dsp:cNvSpPr/>
      </dsp:nvSpPr>
      <dsp:spPr>
        <a:xfrm>
          <a:off x="0" y="1336"/>
          <a:ext cx="2798064" cy="881816"/>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80010" rIns="160020" bIns="80010" numCol="1" spcCol="1270" anchor="ctr" anchorCtr="0">
          <a:noAutofit/>
        </a:bodyPr>
        <a:lstStyle/>
        <a:p>
          <a:pPr lvl="0" algn="ctr" defTabSz="1866900">
            <a:lnSpc>
              <a:spcPct val="90000"/>
            </a:lnSpc>
            <a:spcBef>
              <a:spcPct val="0"/>
            </a:spcBef>
            <a:spcAft>
              <a:spcPct val="35000"/>
            </a:spcAft>
          </a:pPr>
          <a:r>
            <a:rPr lang="en-US" sz="4200" kern="1200" dirty="0" smtClean="0"/>
            <a:t>CES</a:t>
          </a:r>
          <a:endParaRPr lang="vi-VN" sz="4200" kern="1200" dirty="0"/>
        </a:p>
      </dsp:txBody>
      <dsp:txXfrm>
        <a:off x="0" y="1336"/>
        <a:ext cx="2798064" cy="881816"/>
      </dsp:txXfrm>
    </dsp:sp>
    <dsp:sp modelId="{655A09AF-A392-4AB5-8922-0ACDE265A9BB}">
      <dsp:nvSpPr>
        <dsp:cNvPr id="0" name=""/>
        <dsp:cNvSpPr/>
      </dsp:nvSpPr>
      <dsp:spPr>
        <a:xfrm rot="5400000">
          <a:off x="4932505" y="-1119016"/>
          <a:ext cx="705453" cy="4974336"/>
        </a:xfrm>
        <a:prstGeom prst="round2SameRect">
          <a:avLst/>
        </a:prstGeom>
        <a:solidFill>
          <a:schemeClr val="accent1">
            <a:alpha val="90000"/>
            <a:tint val="40000"/>
            <a:hueOff val="0"/>
            <a:satOff val="0"/>
            <a:lumOff val="0"/>
            <a:alphaOff val="0"/>
          </a:schemeClr>
        </a:solidFill>
        <a:ln w="381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43815" rIns="87630" bIns="43815" numCol="1" spcCol="1270" anchor="ctr" anchorCtr="0">
          <a:noAutofit/>
        </a:bodyPr>
        <a:lstStyle/>
        <a:p>
          <a:pPr marL="228600" lvl="1" indent="-228600" algn="l" defTabSz="1022350">
            <a:lnSpc>
              <a:spcPct val="90000"/>
            </a:lnSpc>
            <a:spcBef>
              <a:spcPct val="0"/>
            </a:spcBef>
            <a:spcAft>
              <a:spcPct val="15000"/>
            </a:spcAft>
            <a:buChar char="••"/>
          </a:pPr>
          <a:r>
            <a:rPr lang="en-US" sz="2300" u="sng" kern="1200" dirty="0" smtClean="0"/>
            <a:t>C</a:t>
          </a:r>
          <a:r>
            <a:rPr lang="en-US" sz="2300" kern="1200" dirty="0" smtClean="0"/>
            <a:t>ompensating for </a:t>
          </a:r>
          <a:r>
            <a:rPr lang="en-US" sz="2300" u="sng" kern="1200" dirty="0" smtClean="0"/>
            <a:t>O</a:t>
          </a:r>
          <a:r>
            <a:rPr lang="en-US" sz="2300" kern="1200" dirty="0" smtClean="0"/>
            <a:t>pportunities </a:t>
          </a:r>
          <a:r>
            <a:rPr lang="en-US" sz="2300" u="sng" kern="1200" dirty="0" smtClean="0"/>
            <a:t>S</a:t>
          </a:r>
          <a:r>
            <a:rPr lang="en-US" sz="2300" kern="1200" dirty="0" smtClean="0"/>
            <a:t>kipped</a:t>
          </a:r>
          <a:endParaRPr lang="vi-VN" sz="2300" kern="1200" dirty="0"/>
        </a:p>
      </dsp:txBody>
      <dsp:txXfrm rot="5400000">
        <a:off x="4932505" y="-1119016"/>
        <a:ext cx="705453" cy="4974336"/>
      </dsp:txXfrm>
    </dsp:sp>
    <dsp:sp modelId="{E692E505-B22D-4564-B9A1-E4497DC1957E}">
      <dsp:nvSpPr>
        <dsp:cNvPr id="0" name=""/>
        <dsp:cNvSpPr/>
      </dsp:nvSpPr>
      <dsp:spPr>
        <a:xfrm>
          <a:off x="0" y="927243"/>
          <a:ext cx="2798064" cy="881816"/>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80010" rIns="160020" bIns="80010" numCol="1" spcCol="1270" anchor="ctr" anchorCtr="0">
          <a:noAutofit/>
        </a:bodyPr>
        <a:lstStyle/>
        <a:p>
          <a:pPr lvl="0" algn="ctr" defTabSz="1866900">
            <a:lnSpc>
              <a:spcPct val="90000"/>
            </a:lnSpc>
            <a:spcBef>
              <a:spcPct val="0"/>
            </a:spcBef>
            <a:spcAft>
              <a:spcPct val="35000"/>
            </a:spcAft>
          </a:pPr>
          <a:r>
            <a:rPr lang="en-US" sz="4200" kern="1200" dirty="0" smtClean="0"/>
            <a:t>COS</a:t>
          </a:r>
          <a:endParaRPr lang="vi-VN" sz="4200" kern="1200" dirty="0"/>
        </a:p>
      </dsp:txBody>
      <dsp:txXfrm>
        <a:off x="0" y="927243"/>
        <a:ext cx="2798064" cy="881816"/>
      </dsp:txXfrm>
    </dsp:sp>
    <dsp:sp modelId="{A4ACE015-D141-46ED-A2C7-491A9B9905A6}">
      <dsp:nvSpPr>
        <dsp:cNvPr id="0" name=""/>
        <dsp:cNvSpPr/>
      </dsp:nvSpPr>
      <dsp:spPr>
        <a:xfrm rot="5400000">
          <a:off x="4932505" y="-193108"/>
          <a:ext cx="705453" cy="4974336"/>
        </a:xfrm>
        <a:prstGeom prst="round2SameRect">
          <a:avLst/>
        </a:prstGeom>
        <a:solidFill>
          <a:schemeClr val="accent1">
            <a:alpha val="90000"/>
            <a:tint val="40000"/>
            <a:hueOff val="0"/>
            <a:satOff val="0"/>
            <a:lumOff val="0"/>
            <a:alphaOff val="0"/>
          </a:schemeClr>
        </a:solidFill>
        <a:ln w="381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43815" rIns="87630" bIns="43815" numCol="1" spcCol="1270" anchor="ctr" anchorCtr="0">
          <a:noAutofit/>
        </a:bodyPr>
        <a:lstStyle/>
        <a:p>
          <a:pPr marL="228600" lvl="1" indent="-228600" algn="l" defTabSz="1022350">
            <a:lnSpc>
              <a:spcPct val="90000"/>
            </a:lnSpc>
            <a:spcBef>
              <a:spcPct val="0"/>
            </a:spcBef>
            <a:spcAft>
              <a:spcPct val="15000"/>
            </a:spcAft>
            <a:buChar char="••"/>
          </a:pPr>
          <a:r>
            <a:rPr lang="en-US" sz="2300" u="sng" kern="1200" dirty="0" smtClean="0"/>
            <a:t>C</a:t>
          </a:r>
          <a:r>
            <a:rPr lang="en-US" sz="2300" kern="1200" dirty="0" smtClean="0"/>
            <a:t>o-</a:t>
          </a:r>
          <a:r>
            <a:rPr lang="en-US" sz="2300" u="sng" kern="1200" dirty="0" smtClean="0"/>
            <a:t>I</a:t>
          </a:r>
          <a:r>
            <a:rPr lang="en-US" sz="2300" kern="1200" dirty="0" smtClean="0"/>
            <a:t>nvestment in (landscape) </a:t>
          </a:r>
          <a:r>
            <a:rPr lang="en-US" sz="2300" u="sng" kern="1200" dirty="0" smtClean="0"/>
            <a:t>S</a:t>
          </a:r>
          <a:r>
            <a:rPr lang="en-US" sz="2300" kern="1200" dirty="0" smtClean="0"/>
            <a:t>tewardship</a:t>
          </a:r>
          <a:endParaRPr lang="vi-VN" sz="2300" kern="1200" dirty="0"/>
        </a:p>
      </dsp:txBody>
      <dsp:txXfrm rot="5400000">
        <a:off x="4932505" y="-193108"/>
        <a:ext cx="705453" cy="4974336"/>
      </dsp:txXfrm>
    </dsp:sp>
    <dsp:sp modelId="{6B78EA61-8943-4368-9DAA-E5D93D48C342}">
      <dsp:nvSpPr>
        <dsp:cNvPr id="0" name=""/>
        <dsp:cNvSpPr/>
      </dsp:nvSpPr>
      <dsp:spPr>
        <a:xfrm>
          <a:off x="0" y="1853151"/>
          <a:ext cx="2798064" cy="881816"/>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80010" rIns="160020" bIns="80010" numCol="1" spcCol="1270" anchor="ctr" anchorCtr="0">
          <a:noAutofit/>
        </a:bodyPr>
        <a:lstStyle/>
        <a:p>
          <a:pPr lvl="0" algn="ctr" defTabSz="1866900">
            <a:lnSpc>
              <a:spcPct val="90000"/>
            </a:lnSpc>
            <a:spcBef>
              <a:spcPct val="0"/>
            </a:spcBef>
            <a:spcAft>
              <a:spcPct val="35000"/>
            </a:spcAft>
          </a:pPr>
          <a:r>
            <a:rPr lang="en-US" sz="4200" kern="1200" dirty="0" smtClean="0"/>
            <a:t>CIS</a:t>
          </a:r>
          <a:endParaRPr lang="vi-VN" sz="4200" kern="1200" dirty="0"/>
        </a:p>
      </dsp:txBody>
      <dsp:txXfrm>
        <a:off x="0" y="1853151"/>
        <a:ext cx="2798064" cy="881816"/>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F3CE25B-8D9C-4FCB-94F2-2B88B46FDEF6}">
      <dsp:nvSpPr>
        <dsp:cNvPr id="0" name=""/>
        <dsp:cNvSpPr/>
      </dsp:nvSpPr>
      <dsp:spPr>
        <a:xfrm>
          <a:off x="3168352" y="430"/>
          <a:ext cx="4752528" cy="1679776"/>
        </a:xfrm>
        <a:prstGeom prst="rightArrow">
          <a:avLst>
            <a:gd name="adj1" fmla="val 75000"/>
            <a:gd name="adj2" fmla="val 50000"/>
          </a:avLst>
        </a:prstGeom>
        <a:solidFill>
          <a:schemeClr val="accent1">
            <a:alpha val="90000"/>
            <a:tint val="40000"/>
            <a:hueOff val="0"/>
            <a:satOff val="0"/>
            <a:lumOff val="0"/>
            <a:alphaOff val="0"/>
          </a:schemeClr>
        </a:solidFill>
        <a:ln w="381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795" tIns="10795" rIns="10795" bIns="10795" numCol="1" spcCol="1270" anchor="t" anchorCtr="0">
          <a:noAutofit/>
        </a:bodyPr>
        <a:lstStyle/>
        <a:p>
          <a:pPr marL="171450" lvl="1" indent="-171450" algn="l" defTabSz="755650">
            <a:lnSpc>
              <a:spcPct val="90000"/>
            </a:lnSpc>
            <a:spcBef>
              <a:spcPct val="0"/>
            </a:spcBef>
            <a:spcAft>
              <a:spcPct val="15000"/>
            </a:spcAft>
            <a:buChar char="••"/>
          </a:pPr>
          <a:r>
            <a:rPr lang="en-US" sz="1700" kern="1200" dirty="0" smtClean="0"/>
            <a:t>likely going to be distributed from the central level to provincial and then to lower level to pay directly to the participants</a:t>
          </a:r>
          <a:endParaRPr lang="vi-VN" sz="1700" kern="1200" dirty="0"/>
        </a:p>
        <a:p>
          <a:pPr marL="171450" lvl="1" indent="-171450" algn="l" defTabSz="755650">
            <a:lnSpc>
              <a:spcPct val="90000"/>
            </a:lnSpc>
            <a:spcBef>
              <a:spcPct val="0"/>
            </a:spcBef>
            <a:spcAft>
              <a:spcPct val="15000"/>
            </a:spcAft>
            <a:buChar char="••"/>
          </a:pPr>
          <a:r>
            <a:rPr lang="en-US" sz="1700" kern="1200" dirty="0" smtClean="0"/>
            <a:t>preferably into a treasury system or a Social Policy Bank account</a:t>
          </a:r>
          <a:endParaRPr lang="vi-VN" sz="1700" kern="1200" dirty="0"/>
        </a:p>
      </dsp:txBody>
      <dsp:txXfrm>
        <a:off x="3168352" y="430"/>
        <a:ext cx="4752528" cy="1679776"/>
      </dsp:txXfrm>
    </dsp:sp>
    <dsp:sp modelId="{FB4612FA-9E75-49DB-9F21-3F12A38C0422}">
      <dsp:nvSpPr>
        <dsp:cNvPr id="0" name=""/>
        <dsp:cNvSpPr/>
      </dsp:nvSpPr>
      <dsp:spPr>
        <a:xfrm>
          <a:off x="0" y="430"/>
          <a:ext cx="3168352" cy="1679776"/>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81915" rIns="163830" bIns="81915" numCol="1" spcCol="1270" anchor="ctr" anchorCtr="0">
          <a:noAutofit/>
        </a:bodyPr>
        <a:lstStyle/>
        <a:p>
          <a:pPr lvl="0" algn="ctr" defTabSz="1911350">
            <a:lnSpc>
              <a:spcPct val="90000"/>
            </a:lnSpc>
            <a:spcBef>
              <a:spcPct val="0"/>
            </a:spcBef>
            <a:spcAft>
              <a:spcPct val="35000"/>
            </a:spcAft>
          </a:pPr>
          <a:r>
            <a:rPr lang="en-US" sz="4300" kern="1200" dirty="0" smtClean="0"/>
            <a:t>Participants payment</a:t>
          </a:r>
          <a:endParaRPr lang="vi-VN" sz="4300" kern="1200" dirty="0"/>
        </a:p>
      </dsp:txBody>
      <dsp:txXfrm>
        <a:off x="0" y="430"/>
        <a:ext cx="3168352" cy="1679776"/>
      </dsp:txXfrm>
    </dsp:sp>
    <dsp:sp modelId="{E564A81B-44FF-4E35-9B3F-409034D72F1A}">
      <dsp:nvSpPr>
        <dsp:cNvPr id="0" name=""/>
        <dsp:cNvSpPr/>
      </dsp:nvSpPr>
      <dsp:spPr>
        <a:xfrm>
          <a:off x="3168352" y="1848184"/>
          <a:ext cx="4752528" cy="1679776"/>
        </a:xfrm>
        <a:prstGeom prst="rightArrow">
          <a:avLst>
            <a:gd name="adj1" fmla="val 75000"/>
            <a:gd name="adj2" fmla="val 50000"/>
          </a:avLst>
        </a:prstGeom>
        <a:solidFill>
          <a:schemeClr val="accent1">
            <a:alpha val="90000"/>
            <a:tint val="40000"/>
            <a:hueOff val="0"/>
            <a:satOff val="0"/>
            <a:lumOff val="0"/>
            <a:alphaOff val="0"/>
          </a:schemeClr>
        </a:solidFill>
        <a:ln w="381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795" tIns="10795" rIns="10795" bIns="10795" numCol="1" spcCol="1270" anchor="t" anchorCtr="0">
          <a:noAutofit/>
        </a:bodyPr>
        <a:lstStyle/>
        <a:p>
          <a:pPr marL="171450" lvl="1" indent="-171450" algn="l" defTabSz="755650">
            <a:lnSpc>
              <a:spcPct val="90000"/>
            </a:lnSpc>
            <a:spcBef>
              <a:spcPct val="0"/>
            </a:spcBef>
            <a:spcAft>
              <a:spcPct val="15000"/>
            </a:spcAft>
            <a:buChar char="••"/>
          </a:pPr>
          <a:r>
            <a:rPr lang="en-US" sz="1700" kern="1200" dirty="0" smtClean="0"/>
            <a:t>likely to be managed through a Provincial REDD+ Fund </a:t>
          </a:r>
          <a:endParaRPr lang="vi-VN" sz="1700" kern="1200" dirty="0"/>
        </a:p>
        <a:p>
          <a:pPr marL="171450" lvl="1" indent="-171450" algn="l" defTabSz="755650">
            <a:lnSpc>
              <a:spcPct val="90000"/>
            </a:lnSpc>
            <a:spcBef>
              <a:spcPct val="0"/>
            </a:spcBef>
            <a:spcAft>
              <a:spcPct val="15000"/>
            </a:spcAft>
            <a:buChar char="••"/>
          </a:pPr>
          <a:r>
            <a:rPr lang="en-US" sz="1700" kern="1200" dirty="0" smtClean="0"/>
            <a:t>delivered to the participants in a variety of modes, including cash transfers and delivery of services</a:t>
          </a:r>
          <a:endParaRPr lang="vi-VN" sz="1700" kern="1200" dirty="0"/>
        </a:p>
      </dsp:txBody>
      <dsp:txXfrm>
        <a:off x="3168352" y="1848184"/>
        <a:ext cx="4752528" cy="1679776"/>
      </dsp:txXfrm>
    </dsp:sp>
    <dsp:sp modelId="{AD270B0E-40CF-4F72-8FFD-F91006E2749F}">
      <dsp:nvSpPr>
        <dsp:cNvPr id="0" name=""/>
        <dsp:cNvSpPr/>
      </dsp:nvSpPr>
      <dsp:spPr>
        <a:xfrm>
          <a:off x="0" y="1848184"/>
          <a:ext cx="3168352" cy="1679776"/>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81915" rIns="163830" bIns="81915" numCol="1" spcCol="1270" anchor="ctr" anchorCtr="0">
          <a:noAutofit/>
        </a:bodyPr>
        <a:lstStyle/>
        <a:p>
          <a:pPr lvl="0" algn="ctr" defTabSz="1911350">
            <a:lnSpc>
              <a:spcPct val="90000"/>
            </a:lnSpc>
            <a:spcBef>
              <a:spcPct val="0"/>
            </a:spcBef>
            <a:spcAft>
              <a:spcPct val="35000"/>
            </a:spcAft>
          </a:pPr>
          <a:r>
            <a:rPr lang="en-US" sz="4300" kern="1200" dirty="0" smtClean="0"/>
            <a:t>Performance payment</a:t>
          </a:r>
          <a:endParaRPr lang="vi-VN" sz="4300" kern="1200" dirty="0"/>
        </a:p>
      </dsp:txBody>
      <dsp:txXfrm>
        <a:off x="0" y="1848184"/>
        <a:ext cx="3168352" cy="1679776"/>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6FB9CDF-7144-4E83-B30C-A44BC5CDD81C}">
      <dsp:nvSpPr>
        <dsp:cNvPr id="0" name=""/>
        <dsp:cNvSpPr/>
      </dsp:nvSpPr>
      <dsp:spPr>
        <a:xfrm>
          <a:off x="523858" y="0"/>
          <a:ext cx="5937059" cy="3847976"/>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6C7216-E5B7-4F22-AD6D-B0420BF99834}">
      <dsp:nvSpPr>
        <dsp:cNvPr id="0" name=""/>
        <dsp:cNvSpPr/>
      </dsp:nvSpPr>
      <dsp:spPr>
        <a:xfrm>
          <a:off x="179543" y="1090885"/>
          <a:ext cx="2053710" cy="1539190"/>
        </a:xfrm>
        <a:prstGeom prst="round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err="1" smtClean="0"/>
            <a:t>Statu</a:t>
          </a:r>
          <a:r>
            <a:rPr lang="en-US" sz="3000" kern="1200" dirty="0" smtClean="0"/>
            <a:t>-quo practices</a:t>
          </a:r>
        </a:p>
        <a:p>
          <a:pPr lvl="0" algn="ctr" defTabSz="1333500">
            <a:lnSpc>
              <a:spcPct val="90000"/>
            </a:lnSpc>
            <a:spcBef>
              <a:spcPct val="0"/>
            </a:spcBef>
            <a:spcAft>
              <a:spcPct val="35000"/>
            </a:spcAft>
          </a:pPr>
          <a:r>
            <a:rPr lang="en-US" sz="3000" kern="1200" dirty="0" smtClean="0"/>
            <a:t>Profit = A</a:t>
          </a:r>
          <a:endParaRPr lang="vi-VN" sz="3000" kern="1200" dirty="0"/>
        </a:p>
      </dsp:txBody>
      <dsp:txXfrm>
        <a:off x="179543" y="1090885"/>
        <a:ext cx="2053710" cy="1539190"/>
      </dsp:txXfrm>
    </dsp:sp>
    <dsp:sp modelId="{DDC9FBCF-0FFC-426A-B5D6-65E43866DFCA}">
      <dsp:nvSpPr>
        <dsp:cNvPr id="0" name=""/>
        <dsp:cNvSpPr/>
      </dsp:nvSpPr>
      <dsp:spPr>
        <a:xfrm>
          <a:off x="4509742" y="1079203"/>
          <a:ext cx="2475032" cy="1539190"/>
        </a:xfrm>
        <a:prstGeom prst="roundRect">
          <a:avLst/>
        </a:prstGeom>
        <a:solidFill>
          <a:srgbClr val="00B05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smtClean="0"/>
            <a:t>Good practices</a:t>
          </a:r>
        </a:p>
        <a:p>
          <a:pPr lvl="0" algn="ctr" defTabSz="1333500">
            <a:lnSpc>
              <a:spcPct val="90000"/>
            </a:lnSpc>
            <a:spcBef>
              <a:spcPct val="0"/>
            </a:spcBef>
            <a:spcAft>
              <a:spcPct val="35000"/>
            </a:spcAft>
          </a:pPr>
          <a:r>
            <a:rPr lang="en-US" sz="3000" kern="1200" dirty="0" smtClean="0"/>
            <a:t>Profit = B</a:t>
          </a:r>
          <a:endParaRPr lang="vi-VN" sz="3000" kern="1200" dirty="0"/>
        </a:p>
      </dsp:txBody>
      <dsp:txXfrm>
        <a:off x="4509742" y="1079203"/>
        <a:ext cx="2475032" cy="1539190"/>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8A875D6-8606-4C9C-99F9-A465A71DA63F}">
      <dsp:nvSpPr>
        <dsp:cNvPr id="0" name=""/>
        <dsp:cNvSpPr/>
      </dsp:nvSpPr>
      <dsp:spPr>
        <a:xfrm>
          <a:off x="688" y="1437769"/>
          <a:ext cx="1435502" cy="1424382"/>
        </a:xfrm>
        <a:prstGeom prst="ellipse">
          <a:avLst/>
        </a:prstGeom>
        <a:solidFill>
          <a:srgbClr val="00B05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kern="1200" dirty="0" smtClean="0"/>
            <a:t>REDD</a:t>
          </a:r>
          <a:endParaRPr lang="vi-VN" sz="1700" kern="1200" dirty="0"/>
        </a:p>
      </dsp:txBody>
      <dsp:txXfrm>
        <a:off x="688" y="1437769"/>
        <a:ext cx="1435502" cy="1424382"/>
      </dsp:txXfrm>
    </dsp:sp>
    <dsp:sp modelId="{B7FAB034-72B6-4D32-AB86-FEE3C10F7ADD}">
      <dsp:nvSpPr>
        <dsp:cNvPr id="0" name=""/>
        <dsp:cNvSpPr/>
      </dsp:nvSpPr>
      <dsp:spPr>
        <a:xfrm>
          <a:off x="1470262" y="2028278"/>
          <a:ext cx="243368" cy="243368"/>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vi-VN" sz="500" kern="1200"/>
        </a:p>
      </dsp:txBody>
      <dsp:txXfrm>
        <a:off x="1470262" y="2028278"/>
        <a:ext cx="243368" cy="243368"/>
      </dsp:txXfrm>
    </dsp:sp>
    <dsp:sp modelId="{A031FE47-EA05-483C-8F7B-7ED0D210071C}">
      <dsp:nvSpPr>
        <dsp:cNvPr id="0" name=""/>
        <dsp:cNvSpPr/>
      </dsp:nvSpPr>
      <dsp:spPr>
        <a:xfrm>
          <a:off x="1747702" y="1437769"/>
          <a:ext cx="1435502" cy="1424382"/>
        </a:xfrm>
        <a:prstGeom prst="ellipse">
          <a:avLst/>
        </a:prstGeom>
        <a:solidFill>
          <a:srgbClr val="00206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kern="1200" dirty="0" smtClean="0"/>
            <a:t>Water</a:t>
          </a:r>
          <a:endParaRPr lang="vi-VN" sz="1700" kern="1200" dirty="0"/>
        </a:p>
      </dsp:txBody>
      <dsp:txXfrm>
        <a:off x="1747702" y="1437769"/>
        <a:ext cx="1435502" cy="1424382"/>
      </dsp:txXfrm>
    </dsp:sp>
    <dsp:sp modelId="{6CC5E37F-AC69-4290-8754-5784E14F9EEE}">
      <dsp:nvSpPr>
        <dsp:cNvPr id="0" name=""/>
        <dsp:cNvSpPr/>
      </dsp:nvSpPr>
      <dsp:spPr>
        <a:xfrm>
          <a:off x="3217276" y="2028278"/>
          <a:ext cx="243368" cy="243368"/>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vi-VN" sz="500" kern="1200"/>
        </a:p>
      </dsp:txBody>
      <dsp:txXfrm>
        <a:off x="3217276" y="2028278"/>
        <a:ext cx="243368" cy="243368"/>
      </dsp:txXfrm>
    </dsp:sp>
    <dsp:sp modelId="{63CF234A-5E77-424F-9ECF-53DAE38AF509}">
      <dsp:nvSpPr>
        <dsp:cNvPr id="0" name=""/>
        <dsp:cNvSpPr/>
      </dsp:nvSpPr>
      <dsp:spPr>
        <a:xfrm>
          <a:off x="3494716" y="1437769"/>
          <a:ext cx="1435502" cy="1424382"/>
        </a:xfrm>
        <a:prstGeom prst="ellipse">
          <a:avLst/>
        </a:prstGeom>
        <a:solidFill>
          <a:srgbClr val="7030A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kern="1200" dirty="0" smtClean="0"/>
            <a:t>Biodiversity</a:t>
          </a:r>
          <a:endParaRPr lang="vi-VN" sz="1700" kern="1200" dirty="0"/>
        </a:p>
      </dsp:txBody>
      <dsp:txXfrm>
        <a:off x="3494716" y="1437769"/>
        <a:ext cx="1435502" cy="1424382"/>
      </dsp:txXfrm>
    </dsp:sp>
    <dsp:sp modelId="{DE711559-8FB7-4A71-BB2A-FB6256CFDD56}">
      <dsp:nvSpPr>
        <dsp:cNvPr id="0" name=""/>
        <dsp:cNvSpPr/>
      </dsp:nvSpPr>
      <dsp:spPr>
        <a:xfrm>
          <a:off x="4964290" y="2028278"/>
          <a:ext cx="243368" cy="243368"/>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vi-VN" sz="500" kern="1200"/>
        </a:p>
      </dsp:txBody>
      <dsp:txXfrm>
        <a:off x="4964290" y="2028278"/>
        <a:ext cx="243368" cy="243368"/>
      </dsp:txXfrm>
    </dsp:sp>
    <dsp:sp modelId="{15DEB8FD-DBEA-4BF9-9358-4B65F0A238AC}">
      <dsp:nvSpPr>
        <dsp:cNvPr id="0" name=""/>
        <dsp:cNvSpPr/>
      </dsp:nvSpPr>
      <dsp:spPr>
        <a:xfrm>
          <a:off x="5241731" y="1437769"/>
          <a:ext cx="1435502" cy="1424382"/>
        </a:xfrm>
        <a:prstGeom prst="ellipse">
          <a:avLst/>
        </a:prstGeom>
        <a:solidFill>
          <a:srgbClr val="FFC00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kern="1200" dirty="0" smtClean="0"/>
            <a:t>Landscape beauty</a:t>
          </a:r>
          <a:endParaRPr lang="vi-VN" sz="1700" kern="1200" dirty="0"/>
        </a:p>
      </dsp:txBody>
      <dsp:txXfrm>
        <a:off x="5241731" y="1437769"/>
        <a:ext cx="1435502" cy="1424382"/>
      </dsp:txXfrm>
    </dsp:sp>
    <dsp:sp modelId="{E0F9336D-9A5F-4AA2-AF69-C739B9F06251}">
      <dsp:nvSpPr>
        <dsp:cNvPr id="0" name=""/>
        <dsp:cNvSpPr/>
      </dsp:nvSpPr>
      <dsp:spPr>
        <a:xfrm>
          <a:off x="6711304" y="2028278"/>
          <a:ext cx="243368" cy="243368"/>
        </a:xfrm>
        <a:prstGeom prst="mathEqual">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vi-VN" sz="1000" kern="1200"/>
        </a:p>
      </dsp:txBody>
      <dsp:txXfrm>
        <a:off x="6711304" y="2028278"/>
        <a:ext cx="243368" cy="243368"/>
      </dsp:txXfrm>
    </dsp:sp>
    <dsp:sp modelId="{14645F04-6ED5-457F-BEB4-4056FBE859AC}">
      <dsp:nvSpPr>
        <dsp:cNvPr id="0" name=""/>
        <dsp:cNvSpPr/>
      </dsp:nvSpPr>
      <dsp:spPr>
        <a:xfrm>
          <a:off x="6988745" y="1437769"/>
          <a:ext cx="1435502" cy="1424382"/>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kern="1200" dirty="0" smtClean="0"/>
            <a:t>Bundled payment</a:t>
          </a:r>
          <a:endParaRPr lang="vi-VN" sz="1700" kern="1200" dirty="0"/>
        </a:p>
      </dsp:txBody>
      <dsp:txXfrm>
        <a:off x="6988745" y="1437769"/>
        <a:ext cx="1435502" cy="1424382"/>
      </dsp:txXfrm>
    </dsp:sp>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88499C-5CC0-4BBA-AE01-4ADE4661570F}" type="datetimeFigureOut">
              <a:rPr lang="vi-VN" smtClean="0"/>
              <a:pPr/>
              <a:t>26/04/2011</a:t>
            </a:fld>
            <a:endParaRPr lang="vi-V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8C28D6-7917-412F-964C-2AFB354DEC3C}" type="slidenum">
              <a:rPr lang="vi-VN" smtClean="0"/>
              <a:pPr/>
              <a:t>‹#›</a:t>
            </a:fld>
            <a:endParaRPr lang="vi-VN"/>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vi-VN" dirty="0"/>
          </a:p>
        </p:txBody>
      </p:sp>
      <p:sp>
        <p:nvSpPr>
          <p:cNvPr id="4" name="Slide Number Placeholder 3"/>
          <p:cNvSpPr>
            <a:spLocks noGrp="1"/>
          </p:cNvSpPr>
          <p:nvPr>
            <p:ph type="sldNum" sz="quarter" idx="10"/>
          </p:nvPr>
        </p:nvSpPr>
        <p:spPr/>
        <p:txBody>
          <a:bodyPr/>
          <a:lstStyle/>
          <a:p>
            <a:fld id="{1E8C28D6-7917-412F-964C-2AFB354DEC3C}" type="slidenum">
              <a:rPr lang="vi-VN" smtClean="0"/>
              <a:pPr/>
              <a:t>4</a:t>
            </a:fld>
            <a:endParaRPr lang="vi-V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vi-VN" dirty="0"/>
          </a:p>
        </p:txBody>
      </p:sp>
      <p:sp>
        <p:nvSpPr>
          <p:cNvPr id="4" name="Slide Number Placeholder 3"/>
          <p:cNvSpPr>
            <a:spLocks noGrp="1"/>
          </p:cNvSpPr>
          <p:nvPr>
            <p:ph type="sldNum" sz="quarter" idx="10"/>
          </p:nvPr>
        </p:nvSpPr>
        <p:spPr/>
        <p:txBody>
          <a:bodyPr/>
          <a:lstStyle/>
          <a:p>
            <a:fld id="{1E8C28D6-7917-412F-964C-2AFB354DEC3C}" type="slidenum">
              <a:rPr lang="vi-VN" smtClean="0"/>
              <a:pPr/>
              <a:t>7</a:t>
            </a:fld>
            <a:endParaRPr lang="vi-V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vi-VN" smtClean="0">
              <a:latin typeface="Calibri" charset="0"/>
            </a:endParaRPr>
          </a:p>
        </p:txBody>
      </p:sp>
      <p:sp>
        <p:nvSpPr>
          <p:cNvPr id="34820" name="Slide Number Placeholder 3"/>
          <p:cNvSpPr>
            <a:spLocks noGrp="1"/>
          </p:cNvSpPr>
          <p:nvPr>
            <p:ph type="sldNum" sz="quarter" idx="5"/>
          </p:nvPr>
        </p:nvSpPr>
        <p:spPr bwMode="auto">
          <a:noFill/>
          <a:ln>
            <a:miter lim="800000"/>
            <a:headEnd/>
            <a:tailEnd/>
          </a:ln>
        </p:spPr>
        <p:txBody>
          <a:bodyPr/>
          <a:lstStyle/>
          <a:p>
            <a:fld id="{47D7FD42-6FF5-40F9-BA59-8873EB2552BA}" type="slidenum">
              <a:rPr lang="en-US"/>
              <a:pPr/>
              <a:t>16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vi-VN" dirty="0"/>
          </a:p>
        </p:txBody>
      </p:sp>
      <p:sp>
        <p:nvSpPr>
          <p:cNvPr id="4" name="Slide Number Placeholder 3"/>
          <p:cNvSpPr>
            <a:spLocks noGrp="1"/>
          </p:cNvSpPr>
          <p:nvPr>
            <p:ph type="sldNum" sz="quarter" idx="10"/>
          </p:nvPr>
        </p:nvSpPr>
        <p:spPr/>
        <p:txBody>
          <a:bodyPr/>
          <a:lstStyle/>
          <a:p>
            <a:fld id="{1E8C28D6-7917-412F-964C-2AFB354DEC3C}" type="slidenum">
              <a:rPr lang="vi-VN" smtClean="0"/>
              <a:pPr/>
              <a:t>18</a:t>
            </a:fld>
            <a:endParaRPr lang="vi-V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latin typeface="Times New Roman" pitchFamily="18" charset="0"/>
                <a:cs typeface="Times New Roman" pitchFamily="18"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dirty="0" smtClean="0"/>
              <a:t>Click to edit Master subtitle style</a:t>
            </a:r>
            <a:endParaRPr kumimoji="0" lang="en-US" dirty="0"/>
          </a:p>
        </p:txBody>
      </p:sp>
      <p:sp>
        <p:nvSpPr>
          <p:cNvPr id="28" name="Date Placeholder 27"/>
          <p:cNvSpPr>
            <a:spLocks noGrp="1"/>
          </p:cNvSpPr>
          <p:nvPr>
            <p:ph type="dt" sz="half" idx="10"/>
          </p:nvPr>
        </p:nvSpPr>
        <p:spPr/>
        <p:txBody>
          <a:bodyPr/>
          <a:lstStyle/>
          <a:p>
            <a:fld id="{B494AB7D-5B1A-491E-892F-6671DF0EF9DD}" type="datetimeFigureOut">
              <a:rPr lang="vi-VN" smtClean="0"/>
              <a:pPr/>
              <a:t>26/04/2011</a:t>
            </a:fld>
            <a:endParaRPr lang="vi-VN"/>
          </a:p>
        </p:txBody>
      </p:sp>
      <p:sp>
        <p:nvSpPr>
          <p:cNvPr id="17" name="Footer Placeholder 16"/>
          <p:cNvSpPr>
            <a:spLocks noGrp="1"/>
          </p:cNvSpPr>
          <p:nvPr>
            <p:ph type="ftr" sz="quarter" idx="11"/>
          </p:nvPr>
        </p:nvSpPr>
        <p:spPr/>
        <p:txBody>
          <a:bodyPr/>
          <a:lstStyle/>
          <a:p>
            <a:endParaRPr lang="vi-VN"/>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3BDE6B24-B7B3-4CDE-8114-7123CEAEA562}" type="slidenum">
              <a:rPr lang="vi-VN" smtClean="0"/>
              <a:pPr/>
              <a:t>‹#›</a:t>
            </a:fld>
            <a:endParaRPr lang="vi-VN"/>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latin typeface="Times New Roman" pitchFamily="18" charset="0"/>
                <a:cs typeface="Times New Roman" pitchFamily="18" charset="0"/>
              </a:defRPr>
            </a:lvl1pPr>
          </a:lstStyle>
          <a:p>
            <a:r>
              <a:rPr kumimoji="0" lang="en-US" dirty="0" smtClean="0"/>
              <a:t>Click to edit Master title style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494AB7D-5B1A-491E-892F-6671DF0EF9DD}" type="datetimeFigureOut">
              <a:rPr lang="vi-VN" smtClean="0"/>
              <a:pPr/>
              <a:t>26/04/2011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3BDE6B24-B7B3-4CDE-8114-7123CEAEA562}" type="slidenum">
              <a:rPr lang="vi-VN" smtClean="0"/>
              <a:pPr/>
              <a:t>‹#›</a:t>
            </a:fld>
            <a:endParaRPr lang="vi-V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494AB7D-5B1A-491E-892F-6671DF0EF9DD}" type="datetimeFigureOut">
              <a:rPr lang="vi-VN" smtClean="0"/>
              <a:pPr/>
              <a:t>26/04/2011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3BDE6B24-B7B3-4CDE-8114-7123CEAEA562}" type="slidenum">
              <a:rPr lang="vi-VN" smtClean="0"/>
              <a:pPr/>
              <a:t>‹#›</a:t>
            </a:fld>
            <a:endParaRPr lang="vi-V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endParaRPr lang="vi-VN"/>
          </a:p>
        </p:txBody>
      </p:sp>
      <p:sp>
        <p:nvSpPr>
          <p:cNvPr id="6" name="Rectangle 5"/>
          <p:cNvSpPr>
            <a:spLocks noGrp="1" noChangeArrowheads="1"/>
          </p:cNvSpPr>
          <p:nvPr>
            <p:ph type="ftr" sz="quarter" idx="11"/>
          </p:nvPr>
        </p:nvSpPr>
        <p:spPr>
          <a:ln/>
        </p:spPr>
        <p:txBody>
          <a:bodyPr/>
          <a:lstStyle>
            <a:lvl1pPr>
              <a:defRPr/>
            </a:lvl1pPr>
          </a:lstStyle>
          <a:p>
            <a:endParaRPr lang="vi-VN"/>
          </a:p>
        </p:txBody>
      </p:sp>
      <p:sp>
        <p:nvSpPr>
          <p:cNvPr id="7" name="Rectangle 6"/>
          <p:cNvSpPr>
            <a:spLocks noGrp="1" noChangeArrowheads="1"/>
          </p:cNvSpPr>
          <p:nvPr>
            <p:ph type="sldNum" sz="quarter" idx="12"/>
          </p:nvPr>
        </p:nvSpPr>
        <p:spPr>
          <a:ln/>
        </p:spPr>
        <p:txBody>
          <a:bodyPr/>
          <a:lstStyle>
            <a:lvl1pPr>
              <a:defRPr/>
            </a:lvl1pPr>
          </a:lstStyle>
          <a:p>
            <a:fld id="{4B165FDB-6747-4B09-851F-87ED6823963D}"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dirty="0" smtClean="0"/>
              <a:t>Click to edit Master title style</a:t>
            </a:r>
            <a:endParaRPr kumimoji="0" lang="en-US" dirty="0"/>
          </a:p>
        </p:txBody>
      </p:sp>
      <p:sp>
        <p:nvSpPr>
          <p:cNvPr id="4" name="Date Placeholder 3"/>
          <p:cNvSpPr>
            <a:spLocks noGrp="1"/>
          </p:cNvSpPr>
          <p:nvPr>
            <p:ph type="dt" sz="half" idx="10"/>
          </p:nvPr>
        </p:nvSpPr>
        <p:spPr/>
        <p:txBody>
          <a:bodyPr/>
          <a:lstStyle/>
          <a:p>
            <a:fld id="{B494AB7D-5B1A-491E-892F-6671DF0EF9DD}" type="datetimeFigureOut">
              <a:rPr lang="vi-VN" smtClean="0"/>
              <a:pPr/>
              <a:t>26/04/2011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3BDE6B24-B7B3-4CDE-8114-7123CEAEA562}" type="slidenum">
              <a:rPr lang="vi-VN" smtClean="0"/>
              <a:pPr/>
              <a:t>‹#›</a:t>
            </a:fld>
            <a:endParaRPr lang="vi-VN"/>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494AB7D-5B1A-491E-892F-6671DF0EF9DD}" type="datetimeFigureOut">
              <a:rPr lang="vi-VN" smtClean="0"/>
              <a:pPr/>
              <a:t>26/04/2011</a:t>
            </a:fld>
            <a:endParaRPr lang="vi-VN"/>
          </a:p>
        </p:txBody>
      </p:sp>
      <p:sp>
        <p:nvSpPr>
          <p:cNvPr id="5" name="Footer Placeholder 4"/>
          <p:cNvSpPr>
            <a:spLocks noGrp="1"/>
          </p:cNvSpPr>
          <p:nvPr>
            <p:ph type="ftr" sz="quarter" idx="11"/>
          </p:nvPr>
        </p:nvSpPr>
        <p:spPr>
          <a:xfrm>
            <a:off x="800100" y="6172200"/>
            <a:ext cx="4000500" cy="457200"/>
          </a:xfrm>
        </p:spPr>
        <p:txBody>
          <a:bodyPr/>
          <a:lstStyle/>
          <a:p>
            <a:endParaRPr lang="vi-VN"/>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3BDE6B24-B7B3-4CDE-8114-7123CEAEA562}" type="slidenum">
              <a:rPr lang="vi-VN" smtClean="0"/>
              <a:pPr/>
              <a:t>‹#›</a:t>
            </a:fld>
            <a:endParaRPr lang="vi-VN"/>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B494AB7D-5B1A-491E-892F-6671DF0EF9DD}" type="datetimeFigureOut">
              <a:rPr lang="vi-VN" smtClean="0"/>
              <a:pPr/>
              <a:t>26/04/2011</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3BDE6B24-B7B3-4CDE-8114-7123CEAEA562}" type="slidenum">
              <a:rPr lang="vi-VN" smtClean="0"/>
              <a:pPr/>
              <a:t>‹#›</a:t>
            </a:fld>
            <a:endParaRPr lang="vi-VN"/>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B494AB7D-5B1A-491E-892F-6671DF0EF9DD}" type="datetimeFigureOut">
              <a:rPr lang="vi-VN" smtClean="0"/>
              <a:pPr/>
              <a:t>26/04/2011</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fld id="{3BDE6B24-B7B3-4CDE-8114-7123CEAEA562}" type="slidenum">
              <a:rPr lang="vi-VN" smtClean="0"/>
              <a:pPr/>
              <a:t>‹#›</a:t>
            </a:fld>
            <a:endParaRPr lang="vi-VN"/>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494AB7D-5B1A-491E-892F-6671DF0EF9DD}" type="datetimeFigureOut">
              <a:rPr lang="vi-VN" smtClean="0"/>
              <a:pPr/>
              <a:t>26/04/2011</a:t>
            </a:fld>
            <a:endParaRPr lang="vi-VN"/>
          </a:p>
        </p:txBody>
      </p:sp>
      <p:sp>
        <p:nvSpPr>
          <p:cNvPr id="4" name="Footer Placeholder 3"/>
          <p:cNvSpPr>
            <a:spLocks noGrp="1"/>
          </p:cNvSpPr>
          <p:nvPr>
            <p:ph type="ftr" sz="quarter" idx="11"/>
          </p:nvPr>
        </p:nvSpPr>
        <p:spPr/>
        <p:txBody>
          <a:bodyPr/>
          <a:lstStyle/>
          <a:p>
            <a:endParaRPr lang="vi-VN"/>
          </a:p>
        </p:txBody>
      </p:sp>
      <p:sp>
        <p:nvSpPr>
          <p:cNvPr id="5" name="Slide Number Placeholder 4"/>
          <p:cNvSpPr>
            <a:spLocks noGrp="1"/>
          </p:cNvSpPr>
          <p:nvPr>
            <p:ph type="sldNum" sz="quarter" idx="12"/>
          </p:nvPr>
        </p:nvSpPr>
        <p:spPr/>
        <p:txBody>
          <a:bodyPr/>
          <a:lstStyle/>
          <a:p>
            <a:fld id="{3BDE6B24-B7B3-4CDE-8114-7123CEAEA562}" type="slidenum">
              <a:rPr lang="vi-VN" smtClean="0"/>
              <a:pPr/>
              <a:t>‹#›</a:t>
            </a:fld>
            <a:endParaRPr lang="vi-V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94AB7D-5B1A-491E-892F-6671DF0EF9DD}" type="datetimeFigureOut">
              <a:rPr lang="vi-VN" smtClean="0"/>
              <a:pPr/>
              <a:t>26/04/2011</a:t>
            </a:fld>
            <a:endParaRPr lang="vi-VN"/>
          </a:p>
        </p:txBody>
      </p:sp>
      <p:sp>
        <p:nvSpPr>
          <p:cNvPr id="3" name="Footer Placeholder 2"/>
          <p:cNvSpPr>
            <a:spLocks noGrp="1"/>
          </p:cNvSpPr>
          <p:nvPr>
            <p:ph type="ftr" sz="quarter" idx="11"/>
          </p:nvPr>
        </p:nvSpPr>
        <p:spPr/>
        <p:txBody>
          <a:bodyPr/>
          <a:lstStyle/>
          <a:p>
            <a:endParaRPr lang="vi-VN"/>
          </a:p>
        </p:txBody>
      </p:sp>
      <p:sp>
        <p:nvSpPr>
          <p:cNvPr id="4" name="Slide Number Placeholder 3"/>
          <p:cNvSpPr>
            <a:spLocks noGrp="1"/>
          </p:cNvSpPr>
          <p:nvPr>
            <p:ph type="sldNum" sz="quarter" idx="12"/>
          </p:nvPr>
        </p:nvSpPr>
        <p:spPr/>
        <p:txBody>
          <a:bodyPr/>
          <a:lstStyle/>
          <a:p>
            <a:fld id="{3BDE6B24-B7B3-4CDE-8114-7123CEAEA562}" type="slidenum">
              <a:rPr lang="vi-VN" smtClean="0"/>
              <a:pPr/>
              <a:t>‹#›</a:t>
            </a:fld>
            <a:endParaRPr lang="vi-V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494AB7D-5B1A-491E-892F-6671DF0EF9DD}" type="datetimeFigureOut">
              <a:rPr lang="vi-VN" smtClean="0"/>
              <a:pPr/>
              <a:t>26/04/2011</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3BDE6B24-B7B3-4CDE-8114-7123CEAEA562}" type="slidenum">
              <a:rPr lang="vi-VN" smtClean="0"/>
              <a:pPr/>
              <a:t>‹#›</a:t>
            </a:fld>
            <a:endParaRPr lang="vi-VN"/>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494AB7D-5B1A-491E-892F-6671DF0EF9DD}" type="datetimeFigureOut">
              <a:rPr lang="vi-VN" smtClean="0"/>
              <a:pPr/>
              <a:t>26/04/2011</a:t>
            </a:fld>
            <a:endParaRPr lang="vi-VN"/>
          </a:p>
        </p:txBody>
      </p:sp>
      <p:sp>
        <p:nvSpPr>
          <p:cNvPr id="6" name="Footer Placeholder 5"/>
          <p:cNvSpPr>
            <a:spLocks noGrp="1"/>
          </p:cNvSpPr>
          <p:nvPr>
            <p:ph type="ftr" sz="quarter" idx="11"/>
          </p:nvPr>
        </p:nvSpPr>
        <p:spPr>
          <a:xfrm>
            <a:off x="914400" y="6172200"/>
            <a:ext cx="3886200" cy="457200"/>
          </a:xfrm>
        </p:spPr>
        <p:txBody>
          <a:bodyPr/>
          <a:lstStyle/>
          <a:p>
            <a:endParaRPr lang="vi-VN"/>
          </a:p>
        </p:txBody>
      </p:sp>
      <p:sp>
        <p:nvSpPr>
          <p:cNvPr id="7" name="Slide Number Placeholder 6"/>
          <p:cNvSpPr>
            <a:spLocks noGrp="1"/>
          </p:cNvSpPr>
          <p:nvPr>
            <p:ph type="sldNum" sz="quarter" idx="12"/>
          </p:nvPr>
        </p:nvSpPr>
        <p:spPr>
          <a:xfrm>
            <a:off x="146304" y="6208776"/>
            <a:ext cx="457200" cy="457200"/>
          </a:xfrm>
        </p:spPr>
        <p:txBody>
          <a:bodyPr/>
          <a:lstStyle/>
          <a:p>
            <a:fld id="{3BDE6B24-B7B3-4CDE-8114-7123CEAEA562}" type="slidenum">
              <a:rPr lang="vi-VN" smtClean="0"/>
              <a:pPr/>
              <a:t>‹#›</a:t>
            </a:fld>
            <a:endParaRPr lang="vi-VN"/>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260648"/>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dirty="0">
              <a:latin typeface="Times New Roman" pitchFamily="18" charset="0"/>
              <a:cs typeface="Times New Roman" pitchFamily="18" charset="0"/>
            </a:endParaRPr>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dirty="0" smtClean="0"/>
              <a:t>Click to edit Master title style</a:t>
            </a:r>
            <a:endParaRPr kumimoji="0" lang="en-US" dirty="0"/>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B494AB7D-5B1A-491E-892F-6671DF0EF9DD}" type="datetimeFigureOut">
              <a:rPr lang="vi-VN" smtClean="0"/>
              <a:pPr/>
              <a:t>26/04/2011</a:t>
            </a:fld>
            <a:endParaRPr lang="vi-VN"/>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vi-VN"/>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3BDE6B24-B7B3-4CDE-8114-7123CEAEA562}" type="slidenum">
              <a:rPr lang="vi-VN" smtClean="0"/>
              <a:pPr/>
              <a:t>‹#›</a:t>
            </a:fld>
            <a:endParaRPr lang="vi-VN"/>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Lst>
  <p:txStyles>
    <p:titleStyle>
      <a:lvl1pPr algn="l" rtl="0" eaLnBrk="1" latinLnBrk="0" hangingPunct="1">
        <a:spcBef>
          <a:spcPct val="0"/>
        </a:spcBef>
        <a:buNone/>
        <a:defRPr kumimoji="0" sz="4000" kern="1200">
          <a:solidFill>
            <a:schemeClr val="tx2"/>
          </a:solidFill>
          <a:latin typeface="Times New Roman" pitchFamily="18" charset="0"/>
          <a:ea typeface="+mj-ea"/>
          <a:cs typeface="Times New Roman" pitchFamily="18" charset="0"/>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Times New Roman" pitchFamily="18" charset="0"/>
          <a:ea typeface="+mn-ea"/>
          <a:cs typeface="Times New Roman" pitchFamily="18" charset="0"/>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Times New Roman" pitchFamily="18" charset="0"/>
          <a:ea typeface="+mn-ea"/>
          <a:cs typeface="Times New Roman" pitchFamily="18" charset="0"/>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Times New Roman" pitchFamily="18" charset="0"/>
          <a:ea typeface="+mn-ea"/>
          <a:cs typeface="Times New Roman" pitchFamily="18" charset="0"/>
        </a:defRPr>
      </a:lvl4pPr>
      <a:lvl5pPr marL="1371600" indent="-228600" algn="l" rtl="0" eaLnBrk="1" latinLnBrk="0" hangingPunct="1">
        <a:spcBef>
          <a:spcPts val="370"/>
        </a:spcBef>
        <a:buClr>
          <a:schemeClr val="accent3"/>
        </a:buClr>
        <a:buFontTx/>
        <a:buChar char="o"/>
        <a:defRPr kumimoji="0" sz="2000" kern="1200">
          <a:solidFill>
            <a:schemeClr val="tx1"/>
          </a:solidFill>
          <a:latin typeface="Times New Roman" pitchFamily="18" charset="0"/>
          <a:ea typeface="+mn-ea"/>
          <a:cs typeface="Times New Roman" pitchFamily="18" charset="0"/>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95400" y="3200400"/>
            <a:ext cx="6400800" cy="1164704"/>
          </a:xfrm>
        </p:spPr>
        <p:txBody>
          <a:bodyPr>
            <a:normAutofit/>
          </a:bodyPr>
          <a:lstStyle/>
          <a:p>
            <a:r>
              <a:rPr lang="en-US" sz="2600" dirty="0" smtClean="0"/>
              <a:t>H</a:t>
            </a:r>
            <a:r>
              <a:rPr lang="vi-VN" sz="2600" dirty="0" smtClean="0"/>
              <a:t>oang Minh Ha</a:t>
            </a:r>
            <a:r>
              <a:rPr lang="en-US" sz="2600" dirty="0" smtClean="0"/>
              <a:t>, D</a:t>
            </a:r>
            <a:r>
              <a:rPr lang="vi-VN" sz="2600" dirty="0"/>
              <a:t>o Trong </a:t>
            </a:r>
            <a:r>
              <a:rPr lang="vi-VN" sz="2600" dirty="0" smtClean="0"/>
              <a:t>Hoan</a:t>
            </a:r>
            <a:r>
              <a:rPr lang="en-US" sz="2600" dirty="0" smtClean="0"/>
              <a:t>, </a:t>
            </a:r>
            <a:r>
              <a:rPr lang="en-US" sz="2600" dirty="0"/>
              <a:t>Pham Minh </a:t>
            </a:r>
            <a:r>
              <a:rPr lang="en-US" sz="2600" dirty="0" err="1" smtClean="0"/>
              <a:t>Thoa</a:t>
            </a:r>
            <a:r>
              <a:rPr lang="en-US" sz="2600" dirty="0" smtClean="0"/>
              <a:t>,</a:t>
            </a:r>
            <a:r>
              <a:rPr lang="en-US" sz="2600" baseline="30000" dirty="0" smtClean="0"/>
              <a:t> </a:t>
            </a:r>
            <a:r>
              <a:rPr lang="en-US" sz="2600" dirty="0" err="1"/>
              <a:t>Meine</a:t>
            </a:r>
            <a:r>
              <a:rPr lang="en-US" sz="2600" dirty="0"/>
              <a:t> van </a:t>
            </a:r>
            <a:r>
              <a:rPr lang="en-US" sz="2600" dirty="0" err="1" smtClean="0"/>
              <a:t>Noordwijk</a:t>
            </a:r>
            <a:r>
              <a:rPr lang="en-US" sz="2600" dirty="0" smtClean="0"/>
              <a:t>, </a:t>
            </a:r>
            <a:r>
              <a:rPr lang="en-US" sz="2600" dirty="0"/>
              <a:t>Peter </a:t>
            </a:r>
            <a:r>
              <a:rPr lang="en-US" sz="2600" dirty="0" err="1" smtClean="0"/>
              <a:t>Minang</a:t>
            </a:r>
            <a:endParaRPr lang="vi-VN" sz="2600" dirty="0"/>
          </a:p>
          <a:p>
            <a:endParaRPr lang="vi-VN" dirty="0"/>
          </a:p>
        </p:txBody>
      </p:sp>
      <p:sp>
        <p:nvSpPr>
          <p:cNvPr id="2" name="Title 1"/>
          <p:cNvSpPr>
            <a:spLocks noGrp="1"/>
          </p:cNvSpPr>
          <p:nvPr>
            <p:ph type="ctrTitle"/>
          </p:nvPr>
        </p:nvSpPr>
        <p:spPr>
          <a:xfrm>
            <a:off x="457200" y="1625850"/>
            <a:ext cx="8229600" cy="1470025"/>
          </a:xfrm>
        </p:spPr>
        <p:txBody>
          <a:bodyPr>
            <a:noAutofit/>
          </a:bodyPr>
          <a:lstStyle/>
          <a:p>
            <a:r>
              <a:rPr lang="en-US" sz="3000" b="1" dirty="0" smtClean="0"/>
              <a:t>Benefit Distribution across scales in efforts to </a:t>
            </a:r>
            <a:r>
              <a:rPr lang="vi-VN" sz="3000" b="1" dirty="0" smtClean="0"/>
              <a:t>R</a:t>
            </a:r>
            <a:r>
              <a:rPr lang="en-US" sz="3000" b="1" dirty="0" smtClean="0"/>
              <a:t>educ</a:t>
            </a:r>
            <a:r>
              <a:rPr lang="vi-VN" sz="3000" b="1" dirty="0" smtClean="0"/>
              <a:t>ing</a:t>
            </a:r>
            <a:r>
              <a:rPr lang="en-US" sz="3000" b="1" dirty="0" smtClean="0"/>
              <a:t> Emission from Deforestation and </a:t>
            </a:r>
            <a:r>
              <a:rPr lang="en-US" sz="3000" b="1" dirty="0" smtClean="0"/>
              <a:t>Forest </a:t>
            </a:r>
            <a:r>
              <a:rPr lang="en-US" sz="3000" b="1" dirty="0" smtClean="0"/>
              <a:t>Degradation (REDD+) in</a:t>
            </a:r>
            <a:r>
              <a:rPr lang="vi-VN" sz="3000" b="1" dirty="0" smtClean="0"/>
              <a:t> Vietnam</a:t>
            </a:r>
            <a:r>
              <a:rPr lang="vi-VN" sz="3000" dirty="0" smtClean="0"/>
              <a:t/>
            </a:r>
            <a:br>
              <a:rPr lang="vi-VN" sz="3000" dirty="0" smtClean="0"/>
            </a:br>
            <a:endParaRPr lang="vi-VN" sz="30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3933056"/>
            <a:ext cx="7772400" cy="1143000"/>
          </a:xfrm>
        </p:spPr>
        <p:txBody>
          <a:bodyPr>
            <a:normAutofit fontScale="90000"/>
          </a:bodyPr>
          <a:lstStyle/>
          <a:p>
            <a:r>
              <a:rPr lang="en-US" b="1" dirty="0" smtClean="0"/>
              <a:t>Reflecting the national perspective on BDS in </a:t>
            </a:r>
            <a:r>
              <a:rPr lang="en-US" b="1" dirty="0" err="1" smtClean="0"/>
              <a:t>Bac</a:t>
            </a:r>
            <a:r>
              <a:rPr lang="en-US" b="1" dirty="0" smtClean="0"/>
              <a:t> Kan province</a:t>
            </a:r>
            <a:endParaRPr lang="vi-VN"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88640"/>
            <a:ext cx="7772400" cy="1143000"/>
          </a:xfrm>
        </p:spPr>
        <p:txBody>
          <a:bodyPr>
            <a:normAutofit/>
          </a:bodyPr>
          <a:lstStyle/>
          <a:p>
            <a:pPr marL="274320" lvl="0" indent="-274320">
              <a:spcBef>
                <a:spcPts val="580"/>
              </a:spcBef>
              <a:defRPr/>
            </a:pPr>
            <a:r>
              <a:rPr lang="en-US" b="1" dirty="0" smtClean="0">
                <a:sym typeface="Wingdings" pitchFamily="2" charset="2"/>
              </a:rPr>
              <a:t>Sites for BDS </a:t>
            </a:r>
            <a:r>
              <a:rPr lang="en-US" sz="3600" b="1" dirty="0" smtClean="0">
                <a:sym typeface="Wingdings" pitchFamily="2" charset="2"/>
              </a:rPr>
              <a:t>design</a:t>
            </a:r>
            <a:r>
              <a:rPr lang="en-US" dirty="0" smtClean="0">
                <a:sym typeface="Wingdings" pitchFamily="2" charset="2"/>
              </a:rPr>
              <a:t>:</a:t>
            </a:r>
            <a:endParaRPr lang="en-US" dirty="0" smtClean="0">
              <a:solidFill>
                <a:schemeClr val="tx1"/>
              </a:solidFill>
              <a:sym typeface="Wingdings" pitchFamily="2" charset="2"/>
            </a:endParaRPr>
          </a:p>
        </p:txBody>
      </p:sp>
      <p:sp>
        <p:nvSpPr>
          <p:cNvPr id="3" name="Content Placeholder 2"/>
          <p:cNvSpPr>
            <a:spLocks noGrp="1"/>
          </p:cNvSpPr>
          <p:nvPr>
            <p:ph sz="quarter" idx="1"/>
          </p:nvPr>
        </p:nvSpPr>
        <p:spPr>
          <a:xfrm>
            <a:off x="4283968" y="1700808"/>
            <a:ext cx="4474840" cy="4932040"/>
          </a:xfrm>
        </p:spPr>
        <p:txBody>
          <a:bodyPr/>
          <a:lstStyle/>
          <a:p>
            <a:r>
              <a:rPr lang="en-US" dirty="0" smtClean="0"/>
              <a:t>3 districts: </a:t>
            </a:r>
            <a:r>
              <a:rPr lang="en-US" dirty="0" err="1" smtClean="0"/>
              <a:t>Ba</a:t>
            </a:r>
            <a:r>
              <a:rPr lang="en-US" dirty="0" smtClean="0"/>
              <a:t> Be, Pac Nam and Na </a:t>
            </a:r>
            <a:r>
              <a:rPr lang="en-US" dirty="0" err="1" smtClean="0"/>
              <a:t>Ri</a:t>
            </a:r>
            <a:endParaRPr lang="en-US" dirty="0" smtClean="0"/>
          </a:p>
          <a:p>
            <a:r>
              <a:rPr lang="en-US" dirty="0" smtClean="0"/>
              <a:t>41% of area and 38% of population of the province</a:t>
            </a:r>
          </a:p>
          <a:p>
            <a:r>
              <a:rPr lang="en-US" dirty="0" smtClean="0"/>
              <a:t>Limited </a:t>
            </a:r>
            <a:r>
              <a:rPr lang="en-US" dirty="0" smtClean="0"/>
              <a:t>agriculture land: 0.8 ha/household (5 persons)</a:t>
            </a:r>
          </a:p>
          <a:p>
            <a:r>
              <a:rPr lang="en-US" dirty="0" smtClean="0"/>
              <a:t>High potential of forest resources: 165,000 ha of forest</a:t>
            </a:r>
          </a:p>
          <a:p>
            <a:r>
              <a:rPr lang="en-US" dirty="0" smtClean="0"/>
              <a:t>High poverty rate: from 37 to 56%</a:t>
            </a:r>
          </a:p>
          <a:p>
            <a:endParaRPr lang="vi-VN" dirty="0"/>
          </a:p>
        </p:txBody>
      </p:sp>
      <p:pic>
        <p:nvPicPr>
          <p:cNvPr id="1026" name="Picture 2" descr="HCBacKan"/>
          <p:cNvPicPr>
            <a:picLocks noChangeAspect="1" noChangeArrowheads="1"/>
          </p:cNvPicPr>
          <p:nvPr/>
        </p:nvPicPr>
        <p:blipFill>
          <a:blip r:embed="rId2" cstate="print"/>
          <a:srcRect/>
          <a:stretch>
            <a:fillRect/>
          </a:stretch>
        </p:blipFill>
        <p:spPr bwMode="auto">
          <a:xfrm>
            <a:off x="714827" y="1681844"/>
            <a:ext cx="3569141" cy="5004557"/>
          </a:xfrm>
          <a:prstGeom prst="rect">
            <a:avLst/>
          </a:prstGeom>
          <a:noFill/>
          <a:ln w="9525">
            <a:noFill/>
            <a:miter lim="800000"/>
            <a:headEnd/>
            <a:tailEnd/>
          </a:ln>
        </p:spPr>
      </p:pic>
      <p:sp>
        <p:nvSpPr>
          <p:cNvPr id="5" name="Content Placeholder 2"/>
          <p:cNvSpPr txBox="1">
            <a:spLocks/>
          </p:cNvSpPr>
          <p:nvPr/>
        </p:nvSpPr>
        <p:spPr>
          <a:xfrm>
            <a:off x="683568" y="1412776"/>
            <a:ext cx="7772400" cy="613048"/>
          </a:xfrm>
          <a:prstGeom prst="rect">
            <a:avLst/>
          </a:prstGeom>
        </p:spPr>
        <p:txBody>
          <a:bodyPr vert="horz">
            <a:normAutofit/>
          </a:bodyPr>
          <a:lstStyle/>
          <a:p>
            <a:pPr marL="274320" marR="0" lvl="0" indent="-274320" algn="l" defTabSz="914400" rtl="0" eaLnBrk="1" fontAlgn="auto" latinLnBrk="0" hangingPunct="1">
              <a:lnSpc>
                <a:spcPct val="100000"/>
              </a:lnSpc>
              <a:spcBef>
                <a:spcPts val="580"/>
              </a:spcBef>
              <a:spcAft>
                <a:spcPts val="0"/>
              </a:spcAft>
              <a:buClr>
                <a:schemeClr val="accent1"/>
              </a:buClr>
              <a:buSzPct val="85000"/>
              <a:tabLst/>
              <a:defRPr/>
            </a:pPr>
            <a:endParaRPr kumimoji="0" lang="en-US" sz="2600" b="0" i="0" u="none" strike="noStrike" kern="1200" cap="none" spc="0" normalizeH="0" baseline="0" noProof="0" dirty="0" smtClean="0">
              <a:ln>
                <a:noFill/>
              </a:ln>
              <a:solidFill>
                <a:schemeClr val="tx1"/>
              </a:solidFill>
              <a:effectLst/>
              <a:uLnTx/>
              <a:uFillTx/>
              <a:latin typeface="+mn-lt"/>
              <a:ea typeface="+mn-ea"/>
              <a:cs typeface="+mn-cs"/>
              <a:sym typeface="Wingdings" pitchFamily="2" charset="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260648"/>
            <a:ext cx="7772400" cy="1143000"/>
          </a:xfrm>
        </p:spPr>
        <p:txBody>
          <a:bodyPr>
            <a:normAutofit fontScale="90000"/>
          </a:bodyPr>
          <a:lstStyle/>
          <a:p>
            <a:pPr lvl="2" algn="l" rtl="0">
              <a:spcBef>
                <a:spcPct val="0"/>
              </a:spcBef>
            </a:pPr>
            <a:r>
              <a:rPr lang="en-US" sz="3600" b="1" kern="1200" dirty="0">
                <a:solidFill>
                  <a:schemeClr val="tx2"/>
                </a:solidFill>
                <a:latin typeface="Times New Roman" pitchFamily="18" charset="0"/>
                <a:ea typeface="+mj-ea"/>
                <a:cs typeface="Times New Roman" pitchFamily="18" charset="0"/>
              </a:rPr>
              <a:t>R-factor for defining CES (Commoditized Environmental Services)</a:t>
            </a:r>
            <a:r>
              <a:rPr lang="vi-VN" dirty="0"/>
              <a:t/>
            </a:r>
            <a:br>
              <a:rPr lang="vi-VN" dirty="0"/>
            </a:br>
            <a:endParaRPr lang="vi-VN" dirty="0"/>
          </a:p>
        </p:txBody>
      </p:sp>
      <p:grpSp>
        <p:nvGrpSpPr>
          <p:cNvPr id="2050" name="Group 2"/>
          <p:cNvGrpSpPr>
            <a:grpSpLocks/>
          </p:cNvGrpSpPr>
          <p:nvPr/>
        </p:nvGrpSpPr>
        <p:grpSpPr bwMode="auto">
          <a:xfrm>
            <a:off x="1043608" y="1269064"/>
            <a:ext cx="7911373" cy="5832457"/>
            <a:chOff x="2255" y="4606"/>
            <a:chExt cx="7848" cy="7402"/>
          </a:xfrm>
        </p:grpSpPr>
        <p:sp>
          <p:nvSpPr>
            <p:cNvPr id="2051" name="Oval 3"/>
            <p:cNvSpPr>
              <a:spLocks noChangeArrowheads="1"/>
            </p:cNvSpPr>
            <p:nvPr/>
          </p:nvSpPr>
          <p:spPr bwMode="auto">
            <a:xfrm>
              <a:off x="2663" y="4606"/>
              <a:ext cx="3099" cy="692"/>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vi-VN" altLang="zh-CN" sz="1600" b="1" i="0" u="none" strike="noStrike" cap="none" normalizeH="0" baseline="0" dirty="0" smtClean="0">
                  <a:ln>
                    <a:noFill/>
                  </a:ln>
                  <a:solidFill>
                    <a:schemeClr val="tx1"/>
                  </a:solidFill>
                  <a:effectLst/>
                  <a:latin typeface="Times New Roman" pitchFamily="18" charset="0"/>
                  <a:ea typeface="SimSun" pitchFamily="2" charset="-122"/>
                  <a:cs typeface="Arial" pitchFamily="34" charset="0"/>
                </a:rPr>
                <a:t>Payment sources</a:t>
              </a:r>
              <a:endParaRPr kumimoji="0" lang="vi-VN" sz="16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2" name="AutoShape 4"/>
            <p:cNvSpPr>
              <a:spLocks noChangeArrowheads="1"/>
            </p:cNvSpPr>
            <p:nvPr/>
          </p:nvSpPr>
          <p:spPr bwMode="auto">
            <a:xfrm>
              <a:off x="2898" y="6638"/>
              <a:ext cx="2643" cy="1280"/>
            </a:xfrm>
            <a:prstGeom prst="downArrow">
              <a:avLst>
                <a:gd name="adj1" fmla="val 50000"/>
                <a:gd name="adj2" fmla="val 25000"/>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vi-VN" altLang="zh-CN" sz="1600" b="0" i="0" u="none" strike="noStrike" cap="none" normalizeH="0" baseline="0" dirty="0" smtClean="0">
                  <a:ln>
                    <a:noFill/>
                  </a:ln>
                  <a:solidFill>
                    <a:schemeClr val="tx1"/>
                  </a:solidFill>
                  <a:effectLst/>
                  <a:latin typeface="Times New Roman" pitchFamily="18" charset="0"/>
                  <a:ea typeface="SimSun" pitchFamily="2" charset="-122"/>
                  <a:cs typeface="Arial" pitchFamily="34" charset="0"/>
                </a:rPr>
                <a:t>Payment bases on R-factor</a:t>
              </a:r>
              <a:endParaRPr kumimoji="0" lang="vi-VN" sz="16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3" name="Rectangle 5"/>
            <p:cNvSpPr>
              <a:spLocks noChangeArrowheads="1"/>
            </p:cNvSpPr>
            <p:nvPr/>
          </p:nvSpPr>
          <p:spPr bwMode="auto">
            <a:xfrm>
              <a:off x="2255" y="5902"/>
              <a:ext cx="3663" cy="658"/>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vi-VN" altLang="zh-CN" sz="1600" b="1" i="0" u="none" strike="noStrike" cap="none" normalizeH="0" baseline="0" dirty="0" smtClean="0">
                  <a:ln>
                    <a:noFill/>
                  </a:ln>
                  <a:solidFill>
                    <a:schemeClr val="tx1"/>
                  </a:solidFill>
                  <a:effectLst/>
                  <a:latin typeface="Times New Roman" pitchFamily="18" charset="0"/>
                  <a:ea typeface="SimSun" pitchFamily="2" charset="-122"/>
                  <a:cs typeface="Arial" pitchFamily="34" charset="0"/>
                </a:rPr>
                <a:t>Provincial Forest Protection and Development Fund (PFPDF)</a:t>
              </a:r>
              <a:endParaRPr kumimoji="0" lang="vi-VN" sz="16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4" name="AutoShape 6"/>
            <p:cNvSpPr>
              <a:spLocks/>
            </p:cNvSpPr>
            <p:nvPr/>
          </p:nvSpPr>
          <p:spPr bwMode="auto">
            <a:xfrm>
              <a:off x="5612" y="6707"/>
              <a:ext cx="98" cy="1192"/>
            </a:xfrm>
            <a:prstGeom prst="rightBrace">
              <a:avLst>
                <a:gd name="adj1" fmla="val 101361"/>
                <a:gd name="adj2" fmla="val 50000"/>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vi-VN"/>
            </a:p>
          </p:txBody>
        </p:sp>
        <p:sp>
          <p:nvSpPr>
            <p:cNvPr id="2055" name="Text Box 7"/>
            <p:cNvSpPr txBox="1">
              <a:spLocks noChangeArrowheads="1"/>
            </p:cNvSpPr>
            <p:nvPr/>
          </p:nvSpPr>
          <p:spPr bwMode="auto">
            <a:xfrm>
              <a:off x="6069" y="6255"/>
              <a:ext cx="4034" cy="319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vi-VN" altLang="zh-CN" sz="1600" b="1" i="0" u="none" strike="noStrike" cap="none" normalizeH="0" baseline="0" dirty="0" smtClean="0">
                  <a:ln>
                    <a:noFill/>
                  </a:ln>
                  <a:solidFill>
                    <a:schemeClr val="tx1"/>
                  </a:solidFill>
                  <a:effectLst/>
                  <a:latin typeface="Times New Roman" pitchFamily="18" charset="0"/>
                  <a:ea typeface="SimSun" pitchFamily="2" charset="-122"/>
                  <a:cs typeface="Arial" pitchFamily="34" charset="0"/>
                </a:rPr>
                <a:t>R-factor is to be defined based on:</a:t>
              </a:r>
            </a:p>
            <a:p>
              <a:pPr marL="0" marR="0" lvl="0" indent="0" algn="l" defTabSz="914400" rtl="0" eaLnBrk="1" fontAlgn="base" latinLnBrk="0" hangingPunct="1">
                <a:lnSpc>
                  <a:spcPct val="100000"/>
                </a:lnSpc>
                <a:spcBef>
                  <a:spcPct val="0"/>
                </a:spcBef>
                <a:spcAft>
                  <a:spcPct val="0"/>
                </a:spcAft>
                <a:buClrTx/>
                <a:buSzTx/>
                <a:buFontTx/>
                <a:buNone/>
                <a:tabLst/>
              </a:pPr>
              <a:r>
                <a:rPr kumimoji="0" lang="vi-VN" altLang="zh-CN" sz="1600" b="0" i="0" u="none" strike="noStrike" cap="none" normalizeH="0" baseline="0" dirty="0" smtClean="0">
                  <a:ln>
                    <a:noFill/>
                  </a:ln>
                  <a:solidFill>
                    <a:schemeClr val="tx1"/>
                  </a:solidFill>
                  <a:effectLst/>
                  <a:latin typeface="Times New Roman" pitchFamily="18" charset="0"/>
                  <a:ea typeface="SimSun" pitchFamily="2" charset="-122"/>
                  <a:cs typeface="Arial" pitchFamily="34" charset="0"/>
                </a:rPr>
                <a:t>- Forest’s capacity to generate environmental servies: forest type, forest status, and forest origin</a:t>
              </a:r>
            </a:p>
            <a:p>
              <a:pPr marL="0" marR="0" lvl="0" indent="0" algn="l" defTabSz="914400" rtl="0" eaLnBrk="1" fontAlgn="base" latinLnBrk="0" hangingPunct="1">
                <a:lnSpc>
                  <a:spcPct val="100000"/>
                </a:lnSpc>
                <a:spcBef>
                  <a:spcPct val="0"/>
                </a:spcBef>
                <a:spcAft>
                  <a:spcPct val="0"/>
                </a:spcAft>
                <a:buClrTx/>
                <a:buSzTx/>
                <a:buFontTx/>
                <a:buNone/>
                <a:tabLst/>
              </a:pPr>
              <a:r>
                <a:rPr kumimoji="0" lang="vi-VN" altLang="zh-CN" sz="1600" b="0" i="0" u="none" strike="noStrike" cap="none" normalizeH="0" baseline="0" dirty="0" smtClean="0">
                  <a:ln>
                    <a:noFill/>
                  </a:ln>
                  <a:solidFill>
                    <a:schemeClr val="tx1"/>
                  </a:solidFill>
                  <a:effectLst/>
                  <a:latin typeface="Times New Roman" pitchFamily="18" charset="0"/>
                  <a:ea typeface="SimSun" pitchFamily="2" charset="-122"/>
                  <a:cs typeface="Arial" pitchFamily="34" charset="0"/>
                </a:rPr>
                <a:t>- Willingness to accept of local communities</a:t>
              </a:r>
              <a:endParaRPr kumimoji="0" lang="vi-VN" sz="16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6" name="AutoShape 8"/>
            <p:cNvSpPr>
              <a:spLocks noChangeArrowheads="1"/>
            </p:cNvSpPr>
            <p:nvPr/>
          </p:nvSpPr>
          <p:spPr bwMode="auto">
            <a:xfrm>
              <a:off x="2898" y="9175"/>
              <a:ext cx="2643" cy="1462"/>
            </a:xfrm>
            <a:prstGeom prst="downArrow">
              <a:avLst>
                <a:gd name="adj1" fmla="val 50000"/>
                <a:gd name="adj2" fmla="val 25000"/>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vi-VN" altLang="zh-CN" sz="1600" b="0" i="0" u="none" strike="noStrike" cap="none" normalizeH="0" baseline="0" dirty="0" smtClean="0">
                  <a:ln>
                    <a:noFill/>
                  </a:ln>
                  <a:solidFill>
                    <a:schemeClr val="tx1"/>
                  </a:solidFill>
                  <a:effectLst/>
                  <a:latin typeface="Times New Roman" pitchFamily="18" charset="0"/>
                  <a:ea typeface="SimSun" pitchFamily="2" charset="-122"/>
                  <a:cs typeface="Arial" pitchFamily="34" charset="0"/>
                </a:rPr>
                <a:t>Payment bases on  local  specific mechanism</a:t>
              </a:r>
              <a:endParaRPr kumimoji="0" lang="vi-VN" sz="16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7" name="Rectangle 9"/>
            <p:cNvSpPr>
              <a:spLocks noChangeArrowheads="1"/>
            </p:cNvSpPr>
            <p:nvPr/>
          </p:nvSpPr>
          <p:spPr bwMode="auto">
            <a:xfrm>
              <a:off x="2255" y="10637"/>
              <a:ext cx="3663" cy="1371"/>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vi-VN" altLang="zh-CN" sz="1600" b="1" i="0" u="none" strike="noStrike" cap="none" normalizeH="0" baseline="0" dirty="0" smtClean="0">
                  <a:ln>
                    <a:noFill/>
                  </a:ln>
                  <a:solidFill>
                    <a:schemeClr val="tx1"/>
                  </a:solidFill>
                  <a:effectLst/>
                  <a:latin typeface="Times New Roman" pitchFamily="18" charset="0"/>
                  <a:ea typeface="SimSun" pitchFamily="2" charset="-122"/>
                  <a:cs typeface="Arial" pitchFamily="34" charset="0"/>
                </a:rPr>
                <a:t>ES providers:</a:t>
              </a:r>
            </a:p>
            <a:p>
              <a:pPr marL="0" marR="0" lvl="0" indent="0" algn="l" defTabSz="914400" rtl="0" eaLnBrk="1" fontAlgn="base" latinLnBrk="0" hangingPunct="1">
                <a:lnSpc>
                  <a:spcPct val="100000"/>
                </a:lnSpc>
                <a:spcBef>
                  <a:spcPct val="0"/>
                </a:spcBef>
                <a:spcAft>
                  <a:spcPct val="0"/>
                </a:spcAft>
                <a:buClrTx/>
                <a:buSzTx/>
                <a:buFontTx/>
                <a:buNone/>
                <a:tabLst/>
              </a:pPr>
              <a:r>
                <a:rPr kumimoji="0" lang="vi-VN" altLang="zh-CN" sz="1600" b="0" i="0" u="none" strike="noStrike" cap="none" normalizeH="0" baseline="0" dirty="0" smtClean="0">
                  <a:ln>
                    <a:noFill/>
                  </a:ln>
                  <a:solidFill>
                    <a:schemeClr val="tx1"/>
                  </a:solidFill>
                  <a:effectLst/>
                  <a:latin typeface="Times New Roman" pitchFamily="18" charset="0"/>
                  <a:ea typeface="SimSun" pitchFamily="2" charset="-122"/>
                  <a:cs typeface="Arial" pitchFamily="34" charset="0"/>
                </a:rPr>
                <a:t>- Forest owners</a:t>
              </a:r>
            </a:p>
            <a:p>
              <a:pPr marL="0" marR="0" lvl="0" indent="0" algn="l" defTabSz="914400" rtl="0" eaLnBrk="1" fontAlgn="base" latinLnBrk="0" hangingPunct="1">
                <a:lnSpc>
                  <a:spcPct val="100000"/>
                </a:lnSpc>
                <a:spcBef>
                  <a:spcPct val="0"/>
                </a:spcBef>
                <a:spcAft>
                  <a:spcPct val="0"/>
                </a:spcAft>
                <a:buClrTx/>
                <a:buSzTx/>
                <a:buFontTx/>
                <a:buNone/>
                <a:tabLst/>
              </a:pPr>
              <a:r>
                <a:rPr kumimoji="0" lang="vi-VN" altLang="zh-CN" sz="1600" b="0" i="0" u="none" strike="noStrike" cap="none" normalizeH="0" baseline="0" dirty="0" smtClean="0">
                  <a:ln>
                    <a:noFill/>
                  </a:ln>
                  <a:solidFill>
                    <a:schemeClr val="tx1"/>
                  </a:solidFill>
                  <a:effectLst/>
                  <a:latin typeface="Times New Roman" pitchFamily="18" charset="0"/>
                  <a:ea typeface="SimSun" pitchFamily="2" charset="-122"/>
                  <a:cs typeface="Arial" pitchFamily="34" charset="0"/>
                </a:rPr>
                <a:t>- Households/individuals contracted by forest owners</a:t>
              </a:r>
            </a:p>
            <a:p>
              <a:pPr marL="0" marR="0" lvl="0" indent="0" algn="ctr" defTabSz="914400" rtl="0" eaLnBrk="1" fontAlgn="base" latinLnBrk="0" hangingPunct="1">
                <a:lnSpc>
                  <a:spcPct val="100000"/>
                </a:lnSpc>
                <a:spcBef>
                  <a:spcPct val="0"/>
                </a:spcBef>
                <a:spcAft>
                  <a:spcPts val="1000"/>
                </a:spcAft>
                <a:buClrTx/>
                <a:buSzTx/>
                <a:buFontTx/>
                <a:buNone/>
                <a:tabLst/>
              </a:pPr>
              <a:endParaRPr kumimoji="0" lang="vi-VN" altLang="zh-CN" sz="1600" b="0" i="0" u="none" strike="noStrike" cap="none" normalizeH="0" baseline="0" dirty="0" smtClean="0">
                <a:ln>
                  <a:noFill/>
                </a:ln>
                <a:solidFill>
                  <a:schemeClr val="tx1"/>
                </a:solidFill>
                <a:effectLst/>
                <a:latin typeface="Times New Roman" pitchFamily="18" charset="0"/>
                <a:ea typeface="SimSun" pitchFamily="2" charset="-122"/>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vi-VN" sz="16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8" name="AutoShape 10"/>
            <p:cNvSpPr>
              <a:spLocks noChangeArrowheads="1"/>
            </p:cNvSpPr>
            <p:nvPr/>
          </p:nvSpPr>
          <p:spPr bwMode="auto">
            <a:xfrm>
              <a:off x="3112" y="5408"/>
              <a:ext cx="2128" cy="417"/>
            </a:xfrm>
            <a:prstGeom prst="downArrow">
              <a:avLst>
                <a:gd name="adj1" fmla="val 50000"/>
                <a:gd name="adj2" fmla="val 25000"/>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vi-VN" sz="1800" b="0" i="0" u="none" strike="noStrike" cap="none" normalizeH="0" baseline="0" smtClean="0">
                <a:ln>
                  <a:noFill/>
                </a:ln>
                <a:solidFill>
                  <a:schemeClr val="tx1"/>
                </a:solidFill>
                <a:effectLst/>
                <a:latin typeface="Arial" pitchFamily="34" charset="0"/>
                <a:cs typeface="Arial" pitchFamily="34" charset="0"/>
              </a:endParaRPr>
            </a:p>
          </p:txBody>
        </p:sp>
        <p:sp>
          <p:nvSpPr>
            <p:cNvPr id="2059" name="Rectangle 11"/>
            <p:cNvSpPr>
              <a:spLocks noChangeArrowheads="1"/>
            </p:cNvSpPr>
            <p:nvPr/>
          </p:nvSpPr>
          <p:spPr bwMode="auto">
            <a:xfrm>
              <a:off x="2316" y="7983"/>
              <a:ext cx="3663" cy="1101"/>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vi-VN" altLang="zh-CN" sz="1600" b="1" i="0" u="none" strike="noStrike" cap="none" normalizeH="0" baseline="0" dirty="0" smtClean="0">
                  <a:ln>
                    <a:noFill/>
                  </a:ln>
                  <a:solidFill>
                    <a:schemeClr val="tx1"/>
                  </a:solidFill>
                  <a:effectLst/>
                  <a:latin typeface="Times New Roman" pitchFamily="18" charset="0"/>
                  <a:ea typeface="SimSun" pitchFamily="2" charset="-122"/>
                  <a:cs typeface="Arial" pitchFamily="34" charset="0"/>
                </a:rPr>
                <a:t>An appropriate intermediate payment level </a:t>
              </a:r>
            </a:p>
            <a:p>
              <a:pPr marL="0" marR="0" lvl="0" indent="0" algn="ctr" defTabSz="914400" rtl="0" eaLnBrk="1" fontAlgn="base" latinLnBrk="0" hangingPunct="1">
                <a:lnSpc>
                  <a:spcPct val="100000"/>
                </a:lnSpc>
                <a:spcBef>
                  <a:spcPct val="0"/>
                </a:spcBef>
                <a:spcAft>
                  <a:spcPct val="0"/>
                </a:spcAft>
                <a:buClrTx/>
                <a:buSzTx/>
                <a:buFontTx/>
                <a:buNone/>
                <a:tabLst/>
              </a:pPr>
              <a:r>
                <a:rPr kumimoji="0" lang="vi-VN" altLang="zh-CN" sz="1600" b="0" i="0" u="none" strike="noStrike" cap="none" normalizeH="0" baseline="0" dirty="0" smtClean="0">
                  <a:ln>
                    <a:noFill/>
                  </a:ln>
                  <a:solidFill>
                    <a:schemeClr val="tx1"/>
                  </a:solidFill>
                  <a:effectLst/>
                  <a:latin typeface="Times New Roman" pitchFamily="18" charset="0"/>
                  <a:ea typeface="SimSun" pitchFamily="2" charset="-122"/>
                  <a:cs typeface="Arial" pitchFamily="34" charset="0"/>
                </a:rPr>
                <a:t>(e.g. district or commune) </a:t>
              </a:r>
              <a:endParaRPr kumimoji="0" lang="vi-VN" sz="160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14" name="Rectangle 13"/>
          <p:cNvSpPr/>
          <p:nvPr/>
        </p:nvSpPr>
        <p:spPr>
          <a:xfrm>
            <a:off x="4932040" y="3933056"/>
            <a:ext cx="3779912" cy="584775"/>
          </a:xfrm>
          <a:prstGeom prst="rect">
            <a:avLst/>
          </a:prstGeom>
        </p:spPr>
        <p:txBody>
          <a:bodyPr wrap="square">
            <a:spAutoFit/>
          </a:bodyPr>
          <a:lstStyle/>
          <a:p>
            <a:r>
              <a:rPr lang="en-US" sz="1600" b="1" dirty="0" smtClean="0">
                <a:latin typeface="Times New Roman" pitchFamily="18" charset="0"/>
                <a:cs typeface="Times New Roman" pitchFamily="18" charset="0"/>
              </a:rPr>
              <a:t>R-factor estimation should be guided by National REDD+ committee. </a:t>
            </a:r>
            <a:endParaRPr lang="vi-VN" sz="16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lvl="2" algn="l" rtl="0">
              <a:spcBef>
                <a:spcPct val="0"/>
              </a:spcBef>
            </a:pPr>
            <a:r>
              <a:rPr lang="en-US" sz="3200" b="1" kern="1200" dirty="0">
                <a:solidFill>
                  <a:schemeClr val="tx2"/>
                </a:solidFill>
                <a:latin typeface="Times New Roman" pitchFamily="18" charset="0"/>
                <a:ea typeface="+mj-ea"/>
                <a:cs typeface="Times New Roman" pitchFamily="18" charset="0"/>
              </a:rPr>
              <a:t>Local BDS mechanism design, applying  COS and </a:t>
            </a:r>
            <a:r>
              <a:rPr lang="en-US" sz="3200" b="1" kern="1200" dirty="0" smtClean="0">
                <a:solidFill>
                  <a:schemeClr val="tx2"/>
                </a:solidFill>
                <a:latin typeface="Times New Roman" pitchFamily="18" charset="0"/>
                <a:ea typeface="+mj-ea"/>
                <a:cs typeface="Times New Roman" pitchFamily="18" charset="0"/>
              </a:rPr>
              <a:t>CIS (1)</a:t>
            </a:r>
            <a:endParaRPr lang="vi-VN" sz="3200" b="1" kern="1200" dirty="0">
              <a:solidFill>
                <a:schemeClr val="tx2"/>
              </a:solidFill>
              <a:latin typeface="Times New Roman" pitchFamily="18" charset="0"/>
              <a:ea typeface="+mj-ea"/>
              <a:cs typeface="Times New Roman" pitchFamily="18" charset="0"/>
            </a:endParaRPr>
          </a:p>
        </p:txBody>
      </p:sp>
      <p:sp>
        <p:nvSpPr>
          <p:cNvPr id="3" name="Content Placeholder 2"/>
          <p:cNvSpPr>
            <a:spLocks noGrp="1"/>
          </p:cNvSpPr>
          <p:nvPr>
            <p:ph sz="quarter" idx="1"/>
          </p:nvPr>
        </p:nvSpPr>
        <p:spPr>
          <a:xfrm>
            <a:off x="971600" y="1700808"/>
            <a:ext cx="7772400" cy="4572000"/>
          </a:xfrm>
        </p:spPr>
        <p:txBody>
          <a:bodyPr>
            <a:normAutofit fontScale="92500" lnSpcReduction="20000"/>
          </a:bodyPr>
          <a:lstStyle/>
          <a:p>
            <a:r>
              <a:rPr lang="en-US" b="1" dirty="0" smtClean="0"/>
              <a:t>COS application: </a:t>
            </a:r>
            <a:r>
              <a:rPr lang="en-US" b="1" dirty="0" smtClean="0"/>
              <a:t>compensation for opportunity cost is enough?</a:t>
            </a:r>
            <a:endParaRPr lang="en-US" b="1" dirty="0" smtClean="0"/>
          </a:p>
          <a:p>
            <a:pPr lvl="1"/>
            <a:r>
              <a:rPr lang="vi-VN" sz="2000" dirty="0" smtClean="0"/>
              <a:t>Shifting cultivation is a threat to the province’s </a:t>
            </a:r>
            <a:r>
              <a:rPr lang="vi-VN" sz="2000" dirty="0" smtClean="0"/>
              <a:t>forest: over </a:t>
            </a:r>
            <a:r>
              <a:rPr lang="vi-VN" sz="2000" dirty="0" smtClean="0"/>
              <a:t>17,000 ha of shifting cultivation, distributing mostly on production forest land (15,545 ha) and also  protection forest land (1,548 ha</a:t>
            </a:r>
            <a:r>
              <a:rPr lang="en-US" sz="2000" dirty="0" smtClean="0"/>
              <a:t>)</a:t>
            </a:r>
          </a:p>
          <a:p>
            <a:pPr lvl="1"/>
            <a:r>
              <a:rPr lang="en-US" sz="2000" dirty="0" smtClean="0"/>
              <a:t>Opportunity cost analysis shows that shifting cultivation </a:t>
            </a:r>
            <a:r>
              <a:rPr lang="en-US" sz="2000" dirty="0" smtClean="0"/>
              <a:t>should </a:t>
            </a:r>
            <a:r>
              <a:rPr lang="en-US" sz="2000" dirty="0" smtClean="0"/>
              <a:t>be stopped by current carbon price (</a:t>
            </a:r>
            <a:r>
              <a:rPr lang="en-US" sz="2000" dirty="0" err="1" smtClean="0"/>
              <a:t>i.e</a:t>
            </a:r>
            <a:r>
              <a:rPr lang="en-US" sz="2000" dirty="0" smtClean="0"/>
              <a:t> 5 USD/ton CO</a:t>
            </a:r>
            <a:r>
              <a:rPr lang="en-US" sz="2000" baseline="-25000" dirty="0" smtClean="0"/>
              <a:t>2</a:t>
            </a:r>
            <a:r>
              <a:rPr lang="en-US" sz="2000" dirty="0" smtClean="0"/>
              <a:t> </a:t>
            </a:r>
            <a:r>
              <a:rPr lang="en-US" sz="2000" dirty="0" err="1" smtClean="0"/>
              <a:t>eq</a:t>
            </a:r>
            <a:r>
              <a:rPr lang="en-US" sz="2000" dirty="0" smtClean="0"/>
              <a:t>)</a:t>
            </a:r>
          </a:p>
          <a:p>
            <a:pPr lvl="1"/>
            <a:r>
              <a:rPr lang="en-AU" sz="2000" dirty="0" smtClean="0"/>
              <a:t>However, lessons learnt from 327, 661 programs shows that the same payment to forest owners did not lead to change</a:t>
            </a:r>
            <a:r>
              <a:rPr lang="vi-VN" sz="2000" dirty="0" smtClean="0"/>
              <a:t>s</a:t>
            </a:r>
            <a:r>
              <a:rPr lang="en-AU" sz="2000" dirty="0" smtClean="0"/>
              <a:t> in forest protection and forest </a:t>
            </a:r>
            <a:r>
              <a:rPr lang="en-AU" sz="2000" dirty="0" smtClean="0"/>
              <a:t>uses</a:t>
            </a:r>
            <a:endParaRPr lang="vi-VN" sz="2000" dirty="0" smtClean="0"/>
          </a:p>
          <a:p>
            <a:pPr lvl="1"/>
            <a:r>
              <a:rPr lang="en-AU" sz="2000" dirty="0" smtClean="0"/>
              <a:t>‘</a:t>
            </a:r>
            <a:r>
              <a:rPr lang="en-US" sz="2000" dirty="0" smtClean="0"/>
              <a:t>good</a:t>
            </a:r>
            <a:r>
              <a:rPr lang="en-AU" sz="2000" dirty="0" smtClean="0"/>
              <a:t> practices’ in forest protection seem to depend on many more factors than the payment </a:t>
            </a:r>
            <a:r>
              <a:rPr lang="vi-VN" sz="2000" dirty="0" smtClean="0"/>
              <a:t>level only: </a:t>
            </a:r>
            <a:r>
              <a:rPr lang="vi-VN" sz="2000" dirty="0" smtClean="0"/>
              <a:t>time-scale, </a:t>
            </a:r>
            <a:r>
              <a:rPr lang="vi-VN" sz="2000" dirty="0" smtClean="0"/>
              <a:t>legal back up,  </a:t>
            </a:r>
            <a:r>
              <a:rPr lang="vi-VN" sz="2000" dirty="0" smtClean="0"/>
              <a:t>land tenure, clear benefit distribution   </a:t>
            </a:r>
            <a:endParaRPr lang="vi-VN" sz="2000" dirty="0" smtClean="0"/>
          </a:p>
          <a:p>
            <a:pPr lvl="1"/>
            <a:r>
              <a:rPr lang="vi-VN" sz="2000" dirty="0" smtClean="0"/>
              <a:t>Community forest with Red book </a:t>
            </a:r>
            <a:r>
              <a:rPr lang="en-US" sz="2000" dirty="0" smtClean="0"/>
              <a:t> </a:t>
            </a:r>
            <a:r>
              <a:rPr lang="en-US" sz="2000" dirty="0" smtClean="0"/>
              <a:t>(4 villages in Lang San and Van Minh communes) is better protected than other community forests without Red book</a:t>
            </a:r>
            <a:endParaRPr lang="en-US" sz="2000" dirty="0" smtClean="0"/>
          </a:p>
          <a:p>
            <a:pPr lvl="1"/>
            <a:endParaRPr lang="en-US" sz="2000" b="1" dirty="0" smtClean="0"/>
          </a:p>
          <a:p>
            <a:pPr lvl="1"/>
            <a:endParaRPr lang="en-US" b="1" dirty="0" smtClean="0"/>
          </a:p>
          <a:p>
            <a:pPr>
              <a:buNone/>
            </a:pPr>
            <a:endParaRPr lang="vi-VN"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Local BDS mechanism design, applying COS and CIS </a:t>
            </a:r>
            <a:r>
              <a:rPr lang="en-US" b="1" dirty="0" smtClean="0"/>
              <a:t>(2)</a:t>
            </a:r>
            <a:endParaRPr lang="vi-VN" dirty="0"/>
          </a:p>
        </p:txBody>
      </p:sp>
      <p:sp>
        <p:nvSpPr>
          <p:cNvPr id="3" name="Content Placeholder 2"/>
          <p:cNvSpPr>
            <a:spLocks noGrp="1"/>
          </p:cNvSpPr>
          <p:nvPr>
            <p:ph sz="quarter" idx="1"/>
          </p:nvPr>
        </p:nvSpPr>
        <p:spPr/>
        <p:txBody>
          <a:bodyPr/>
          <a:lstStyle/>
          <a:p>
            <a:r>
              <a:rPr lang="en-US" b="1" dirty="0" smtClean="0"/>
              <a:t>CIS application: </a:t>
            </a:r>
            <a:r>
              <a:rPr lang="en-US" b="1" dirty="0" smtClean="0"/>
              <a:t>REDD+ payment to fill the gaps</a:t>
            </a:r>
          </a:p>
          <a:p>
            <a:pPr lvl="1"/>
            <a:r>
              <a:rPr lang="en-US" sz="2200" dirty="0" smtClean="0"/>
              <a:t>Current payment for forest protection/care: 200-300k VND/ha/year</a:t>
            </a:r>
          </a:p>
          <a:p>
            <a:pPr lvl="1"/>
            <a:r>
              <a:rPr lang="en-US" sz="2200" dirty="0" smtClean="0"/>
              <a:t>Current payment for forest planting: ~ 4-6 million VND/ha/3 years</a:t>
            </a:r>
          </a:p>
          <a:p>
            <a:pPr lvl="1"/>
            <a:r>
              <a:rPr lang="en-US" sz="2200" dirty="0" smtClean="0"/>
              <a:t>Expected income from forest (ICRAF survey in </a:t>
            </a:r>
            <a:r>
              <a:rPr lang="en-US" sz="2200" dirty="0" err="1" smtClean="0"/>
              <a:t>Quang</a:t>
            </a:r>
            <a:r>
              <a:rPr lang="en-US" sz="2200" dirty="0" smtClean="0"/>
              <a:t> </a:t>
            </a:r>
            <a:r>
              <a:rPr lang="en-US" sz="2200" dirty="0" err="1" smtClean="0"/>
              <a:t>Khe</a:t>
            </a:r>
            <a:r>
              <a:rPr lang="en-US" sz="2200" dirty="0" smtClean="0"/>
              <a:t> commune, 2010): 3-6 million VND/ha/year</a:t>
            </a:r>
          </a:p>
          <a:p>
            <a:pPr lvl="1"/>
            <a:r>
              <a:rPr lang="en-US" sz="2200" dirty="0" smtClean="0"/>
              <a:t>REDD+ payment will be effective if it can fill the gaps between current income and expected income</a:t>
            </a:r>
          </a:p>
          <a:p>
            <a:pPr lvl="1"/>
            <a:r>
              <a:rPr lang="en-US" sz="2200" dirty="0" smtClean="0"/>
              <a:t>How to fill the gaps: ‘good practices”  or alternative land uses is an option, but non-monetary incentives should not be forgotten</a:t>
            </a:r>
            <a:endParaRPr lang="en-US" sz="2200" dirty="0" smtClean="0"/>
          </a:p>
          <a:p>
            <a:endParaRPr lang="vi-VN"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Local BDS mechanism design, applying </a:t>
            </a:r>
            <a:r>
              <a:rPr lang="en-US" b="1" dirty="0" smtClean="0"/>
              <a:t>COS </a:t>
            </a:r>
            <a:r>
              <a:rPr lang="en-US" b="1" dirty="0" smtClean="0"/>
              <a:t>and </a:t>
            </a:r>
            <a:r>
              <a:rPr lang="en-US" b="1" dirty="0" smtClean="0"/>
              <a:t>CIS (3)</a:t>
            </a:r>
            <a:endParaRPr lang="vi-VN" dirty="0"/>
          </a:p>
        </p:txBody>
      </p:sp>
      <p:sp>
        <p:nvSpPr>
          <p:cNvPr id="3" name="Content Placeholder 2"/>
          <p:cNvSpPr>
            <a:spLocks noGrp="1"/>
          </p:cNvSpPr>
          <p:nvPr>
            <p:ph sz="quarter" idx="1"/>
          </p:nvPr>
        </p:nvSpPr>
        <p:spPr>
          <a:xfrm>
            <a:off x="395536" y="1412776"/>
            <a:ext cx="8363272" cy="4572000"/>
          </a:xfrm>
        </p:spPr>
        <p:txBody>
          <a:bodyPr/>
          <a:lstStyle/>
          <a:p>
            <a:r>
              <a:rPr lang="en-US" b="1" dirty="0" smtClean="0"/>
              <a:t>CIS </a:t>
            </a:r>
            <a:r>
              <a:rPr lang="en-US" b="1" dirty="0" smtClean="0"/>
              <a:t>application: </a:t>
            </a:r>
            <a:r>
              <a:rPr lang="en-US" b="1" dirty="0" smtClean="0"/>
              <a:t>more feasible if alternative land uses are more profitable</a:t>
            </a:r>
            <a:endParaRPr lang="en-US" b="1" dirty="0" smtClean="0"/>
          </a:p>
          <a:p>
            <a:endParaRPr lang="vi-VN" dirty="0"/>
          </a:p>
        </p:txBody>
      </p:sp>
      <p:graphicFrame>
        <p:nvGraphicFramePr>
          <p:cNvPr id="4" name="Diagram 3"/>
          <p:cNvGraphicFramePr/>
          <p:nvPr/>
        </p:nvGraphicFramePr>
        <p:xfrm>
          <a:off x="1187624" y="1988840"/>
          <a:ext cx="6984776" cy="38479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3491880" y="3429000"/>
            <a:ext cx="2088232" cy="769441"/>
          </a:xfrm>
          <a:prstGeom prst="rect">
            <a:avLst/>
          </a:prstGeom>
          <a:noFill/>
        </p:spPr>
        <p:txBody>
          <a:bodyPr wrap="square" rtlCol="0">
            <a:spAutoFit/>
          </a:bodyPr>
          <a:lstStyle/>
          <a:p>
            <a:pPr algn="ctr"/>
            <a:r>
              <a:rPr lang="en-US" sz="2200" dirty="0" smtClean="0"/>
              <a:t>Payment should at least equal (A-B)</a:t>
            </a:r>
            <a:endParaRPr lang="vi-VN" sz="2200" dirty="0"/>
          </a:p>
        </p:txBody>
      </p:sp>
      <p:sp>
        <p:nvSpPr>
          <p:cNvPr id="6" name="TextBox 5"/>
          <p:cNvSpPr txBox="1"/>
          <p:nvPr/>
        </p:nvSpPr>
        <p:spPr>
          <a:xfrm>
            <a:off x="1403648" y="4797152"/>
            <a:ext cx="2592288" cy="646331"/>
          </a:xfrm>
          <a:prstGeom prst="rect">
            <a:avLst/>
          </a:prstGeom>
          <a:noFill/>
        </p:spPr>
        <p:txBody>
          <a:bodyPr wrap="square" rtlCol="0">
            <a:spAutoFit/>
          </a:bodyPr>
          <a:lstStyle/>
          <a:p>
            <a:r>
              <a:rPr lang="en-US" b="1" dirty="0" smtClean="0"/>
              <a:t>Maize mono-cropping on forest land</a:t>
            </a:r>
            <a:endParaRPr lang="vi-VN" b="1" dirty="0"/>
          </a:p>
        </p:txBody>
      </p:sp>
      <p:sp>
        <p:nvSpPr>
          <p:cNvPr id="7" name="TextBox 6"/>
          <p:cNvSpPr txBox="1"/>
          <p:nvPr/>
        </p:nvSpPr>
        <p:spPr>
          <a:xfrm>
            <a:off x="5796136" y="4797152"/>
            <a:ext cx="2088232" cy="369332"/>
          </a:xfrm>
          <a:prstGeom prst="rect">
            <a:avLst/>
          </a:prstGeom>
          <a:noFill/>
        </p:spPr>
        <p:txBody>
          <a:bodyPr wrap="square" rtlCol="0">
            <a:spAutoFit/>
          </a:bodyPr>
          <a:lstStyle/>
          <a:p>
            <a:pPr algn="ctr"/>
            <a:r>
              <a:rPr lang="en-US" b="1" dirty="0" smtClean="0"/>
              <a:t>Forest plantation</a:t>
            </a:r>
            <a:endParaRPr lang="vi-VN" b="1" dirty="0"/>
          </a:p>
        </p:txBody>
      </p:sp>
      <p:sp>
        <p:nvSpPr>
          <p:cNvPr id="8" name="TextBox 7"/>
          <p:cNvSpPr txBox="1"/>
          <p:nvPr/>
        </p:nvSpPr>
        <p:spPr>
          <a:xfrm>
            <a:off x="971600" y="5589240"/>
            <a:ext cx="3168352" cy="707886"/>
          </a:xfrm>
          <a:prstGeom prst="rect">
            <a:avLst/>
          </a:prstGeom>
          <a:noFill/>
        </p:spPr>
        <p:txBody>
          <a:bodyPr wrap="square" rtlCol="0">
            <a:spAutoFit/>
          </a:bodyPr>
          <a:lstStyle/>
          <a:p>
            <a:r>
              <a:rPr lang="en-US" sz="2000" b="1" dirty="0" smtClean="0"/>
              <a:t>10-15 mil VND/ha/year </a:t>
            </a:r>
            <a:r>
              <a:rPr lang="en-US" sz="2000" dirty="0" smtClean="0"/>
              <a:t>(ICRAF survey in 3 districts)</a:t>
            </a:r>
            <a:endParaRPr lang="vi-VN" sz="2000" dirty="0"/>
          </a:p>
        </p:txBody>
      </p:sp>
      <p:sp>
        <p:nvSpPr>
          <p:cNvPr id="9" name="TextBox 8"/>
          <p:cNvSpPr txBox="1"/>
          <p:nvPr/>
        </p:nvSpPr>
        <p:spPr>
          <a:xfrm>
            <a:off x="5724128" y="5518973"/>
            <a:ext cx="2664296" cy="707886"/>
          </a:xfrm>
          <a:prstGeom prst="rect">
            <a:avLst/>
          </a:prstGeom>
          <a:noFill/>
        </p:spPr>
        <p:txBody>
          <a:bodyPr wrap="square" rtlCol="0">
            <a:spAutoFit/>
          </a:bodyPr>
          <a:lstStyle/>
          <a:p>
            <a:r>
              <a:rPr lang="en-US" sz="2000" b="1" dirty="0" smtClean="0"/>
              <a:t>6 mil VND/ha/3 years </a:t>
            </a:r>
            <a:r>
              <a:rPr lang="en-US" sz="2000" dirty="0" smtClean="0"/>
              <a:t>(payment by 661 program)</a:t>
            </a:r>
            <a:endParaRPr lang="vi-VN" sz="20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57200" y="-140680"/>
            <a:ext cx="8229600" cy="1143000"/>
          </a:xfrm>
        </p:spPr>
        <p:txBody>
          <a:bodyPr>
            <a:normAutofit fontScale="90000"/>
          </a:bodyPr>
          <a:lstStyle/>
          <a:p>
            <a:r>
              <a:rPr lang="en-US" sz="3600" b="1" dirty="0" smtClean="0"/>
              <a:t>Local BDS mechanism design, applying COS and CIS </a:t>
            </a:r>
            <a:r>
              <a:rPr lang="en-US" sz="3600" b="1" dirty="0" smtClean="0"/>
              <a:t>(4)</a:t>
            </a:r>
            <a:endParaRPr lang="en-US" sz="3600" dirty="0" smtClean="0"/>
          </a:p>
        </p:txBody>
      </p:sp>
      <p:sp>
        <p:nvSpPr>
          <p:cNvPr id="21507" name="Text Placeholder 2"/>
          <p:cNvSpPr>
            <a:spLocks noGrp="1"/>
          </p:cNvSpPr>
          <p:nvPr>
            <p:ph type="body" sz="half" idx="1"/>
          </p:nvPr>
        </p:nvSpPr>
        <p:spPr>
          <a:xfrm>
            <a:off x="381000" y="914400"/>
            <a:ext cx="8229600" cy="858416"/>
          </a:xfrm>
        </p:spPr>
        <p:txBody>
          <a:bodyPr>
            <a:normAutofit/>
          </a:bodyPr>
          <a:lstStyle/>
          <a:p>
            <a:r>
              <a:rPr lang="en-US" sz="2000" dirty="0" smtClean="0">
                <a:latin typeface="Times New Roman" pitchFamily="18" charset="0"/>
                <a:cs typeface="Times New Roman" pitchFamily="18" charset="0"/>
              </a:rPr>
              <a:t>Some “good practices</a:t>
            </a:r>
            <a:r>
              <a:rPr lang="en-US" sz="2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in </a:t>
            </a:r>
            <a:r>
              <a:rPr lang="en-US" sz="2000" dirty="0" err="1" smtClean="0">
                <a:latin typeface="Times New Roman" pitchFamily="18" charset="0"/>
                <a:cs typeface="Times New Roman" pitchFamily="18" charset="0"/>
              </a:rPr>
              <a:t>Bac</a:t>
            </a:r>
            <a:r>
              <a:rPr lang="en-US" sz="2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Kan: </a:t>
            </a:r>
            <a:r>
              <a:rPr lang="en-US" sz="2000" dirty="0" smtClean="0">
                <a:latin typeface="Times New Roman" pitchFamily="18" charset="0"/>
                <a:cs typeface="Times New Roman" pitchFamily="18" charset="0"/>
              </a:rPr>
              <a:t>Forest </a:t>
            </a:r>
            <a:r>
              <a:rPr lang="en-US" sz="2000" dirty="0" smtClean="0">
                <a:latin typeface="Times New Roman" pitchFamily="18" charset="0"/>
                <a:cs typeface="Times New Roman" pitchFamily="18" charset="0"/>
              </a:rPr>
              <a:t>garden</a:t>
            </a:r>
            <a:r>
              <a:rPr lang="vi-VN" sz="2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Forest enrichment</a:t>
            </a:r>
            <a:r>
              <a:rPr lang="vi-VN" sz="2000" dirty="0" smtClean="0">
                <a:latin typeface="Times New Roman" pitchFamily="18" charset="0"/>
                <a:cs typeface="Times New Roman" pitchFamily="18" charset="0"/>
              </a:rPr>
              <a:t>, Agroforestry, Community Forest Managment, etc.</a:t>
            </a:r>
            <a:endParaRPr lang="en-US" sz="2000" dirty="0" smtClean="0">
              <a:latin typeface="Times New Roman" pitchFamily="18" charset="0"/>
              <a:cs typeface="Times New Roman" pitchFamily="18" charset="0"/>
            </a:endParaRPr>
          </a:p>
          <a:p>
            <a:endParaRPr lang="en-US" sz="2000" dirty="0" smtClean="0"/>
          </a:p>
        </p:txBody>
      </p:sp>
      <p:pic>
        <p:nvPicPr>
          <p:cNvPr id="21508" name="Picture 4" descr="_MG_0757.JPG"/>
          <p:cNvPicPr>
            <a:picLocks noChangeAspect="1"/>
          </p:cNvPicPr>
          <p:nvPr/>
        </p:nvPicPr>
        <p:blipFill>
          <a:blip r:embed="rId3" cstate="print"/>
          <a:srcRect/>
          <a:stretch>
            <a:fillRect/>
          </a:stretch>
        </p:blipFill>
        <p:spPr bwMode="auto">
          <a:xfrm>
            <a:off x="3200400" y="2951265"/>
            <a:ext cx="2747963" cy="1833562"/>
          </a:xfrm>
          <a:prstGeom prst="rect">
            <a:avLst/>
          </a:prstGeom>
          <a:noFill/>
          <a:ln w="9525">
            <a:noFill/>
            <a:miter lim="800000"/>
            <a:headEnd/>
            <a:tailEnd/>
          </a:ln>
        </p:spPr>
      </p:pic>
      <p:pic>
        <p:nvPicPr>
          <p:cNvPr id="21509" name="Picture 7" descr="_MG_0902.JPG"/>
          <p:cNvPicPr>
            <a:picLocks noChangeAspect="1"/>
          </p:cNvPicPr>
          <p:nvPr/>
        </p:nvPicPr>
        <p:blipFill>
          <a:blip r:embed="rId4" cstate="print"/>
          <a:srcRect/>
          <a:stretch>
            <a:fillRect/>
          </a:stretch>
        </p:blipFill>
        <p:spPr bwMode="auto">
          <a:xfrm>
            <a:off x="304800" y="2965552"/>
            <a:ext cx="2743200" cy="1831975"/>
          </a:xfrm>
          <a:prstGeom prst="rect">
            <a:avLst/>
          </a:prstGeom>
          <a:noFill/>
          <a:ln w="9525">
            <a:noFill/>
            <a:miter lim="800000"/>
            <a:headEnd/>
            <a:tailEnd/>
          </a:ln>
        </p:spPr>
      </p:pic>
      <p:pic>
        <p:nvPicPr>
          <p:cNvPr id="21510" name="Picture 5" descr="_MG_0867.JPG"/>
          <p:cNvPicPr>
            <a:picLocks noChangeAspect="1"/>
          </p:cNvPicPr>
          <p:nvPr/>
        </p:nvPicPr>
        <p:blipFill>
          <a:blip r:embed="rId5" cstate="print"/>
          <a:srcRect/>
          <a:stretch>
            <a:fillRect/>
          </a:stretch>
        </p:blipFill>
        <p:spPr bwMode="auto">
          <a:xfrm>
            <a:off x="304800" y="4921352"/>
            <a:ext cx="2743200" cy="1831975"/>
          </a:xfrm>
          <a:prstGeom prst="rect">
            <a:avLst/>
          </a:prstGeom>
          <a:noFill/>
          <a:ln w="9525">
            <a:noFill/>
            <a:miter lim="800000"/>
            <a:headEnd/>
            <a:tailEnd/>
          </a:ln>
        </p:spPr>
      </p:pic>
      <p:pic>
        <p:nvPicPr>
          <p:cNvPr id="21511" name="Picture 8" descr="_MG_0767.JPG"/>
          <p:cNvPicPr>
            <a:picLocks noChangeAspect="1"/>
          </p:cNvPicPr>
          <p:nvPr/>
        </p:nvPicPr>
        <p:blipFill>
          <a:blip r:embed="rId6" cstate="print"/>
          <a:srcRect/>
          <a:stretch>
            <a:fillRect/>
          </a:stretch>
        </p:blipFill>
        <p:spPr bwMode="auto">
          <a:xfrm>
            <a:off x="3189288" y="4919765"/>
            <a:ext cx="2754312" cy="1838325"/>
          </a:xfrm>
          <a:prstGeom prst="rect">
            <a:avLst/>
          </a:prstGeom>
          <a:noFill/>
          <a:ln w="9525">
            <a:noFill/>
            <a:miter lim="800000"/>
            <a:headEnd/>
            <a:tailEnd/>
          </a:ln>
        </p:spPr>
      </p:pic>
      <p:sp>
        <p:nvSpPr>
          <p:cNvPr id="10" name="Text Placeholder 2"/>
          <p:cNvSpPr txBox="1">
            <a:spLocks/>
          </p:cNvSpPr>
          <p:nvPr/>
        </p:nvSpPr>
        <p:spPr bwMode="auto">
          <a:xfrm>
            <a:off x="304800" y="1932090"/>
            <a:ext cx="2743200" cy="838200"/>
          </a:xfrm>
          <a:prstGeom prst="rect">
            <a:avLst/>
          </a:prstGeom>
          <a:noFill/>
          <a:ln w="9525">
            <a:noFill/>
            <a:miter lim="800000"/>
            <a:headEnd/>
            <a:tailEnd/>
          </a:ln>
        </p:spPr>
        <p:txBody>
          <a:bodyPr/>
          <a:lstStyle/>
          <a:p>
            <a:pPr algn="just" eaLnBrk="0" hangingPunct="0">
              <a:spcBef>
                <a:spcPct val="20000"/>
              </a:spcBef>
            </a:pPr>
            <a:r>
              <a:rPr lang="vi-VN" sz="1400" dirty="0"/>
              <a:t>Community forest managment and protection in Na Ri district, Bac Kan </a:t>
            </a:r>
            <a:r>
              <a:rPr lang="vi-VN" sz="1400" dirty="0" smtClean="0"/>
              <a:t>province: backed up wil RED Book</a:t>
            </a:r>
            <a:endParaRPr lang="vi-VN" sz="1400" dirty="0"/>
          </a:p>
          <a:p>
            <a:pPr eaLnBrk="0" hangingPunct="0">
              <a:spcBef>
                <a:spcPct val="20000"/>
              </a:spcBef>
              <a:buFontTx/>
              <a:buChar char="•"/>
            </a:pPr>
            <a:endParaRPr lang="en-US" sz="1400" dirty="0"/>
          </a:p>
        </p:txBody>
      </p:sp>
      <p:sp>
        <p:nvSpPr>
          <p:cNvPr id="11" name="Text Placeholder 2"/>
          <p:cNvSpPr txBox="1">
            <a:spLocks/>
          </p:cNvSpPr>
          <p:nvPr/>
        </p:nvSpPr>
        <p:spPr bwMode="auto">
          <a:xfrm>
            <a:off x="3200400" y="1808265"/>
            <a:ext cx="2743200" cy="838200"/>
          </a:xfrm>
          <a:prstGeom prst="rect">
            <a:avLst/>
          </a:prstGeom>
          <a:noFill/>
          <a:ln w="9525">
            <a:noFill/>
            <a:miter lim="800000"/>
            <a:headEnd/>
            <a:tailEnd/>
          </a:ln>
        </p:spPr>
        <p:txBody>
          <a:bodyPr/>
          <a:lstStyle/>
          <a:p>
            <a:pPr algn="just" eaLnBrk="0" hangingPunct="0">
              <a:spcBef>
                <a:spcPct val="20000"/>
              </a:spcBef>
            </a:pPr>
            <a:r>
              <a:rPr lang="vi-VN" sz="1400" dirty="0"/>
              <a:t>Stylo grass (for cattle grazing and soil erosion prevention)  cultvation with maize crop on slop land in Pac Nam district, Bac Kan province</a:t>
            </a:r>
          </a:p>
          <a:p>
            <a:pPr eaLnBrk="0" hangingPunct="0">
              <a:spcBef>
                <a:spcPct val="20000"/>
              </a:spcBef>
              <a:buFontTx/>
              <a:buChar char="•"/>
            </a:pPr>
            <a:endParaRPr lang="en-US" sz="1400" dirty="0"/>
          </a:p>
        </p:txBody>
      </p:sp>
      <p:pic>
        <p:nvPicPr>
          <p:cNvPr id="21514" name="Picture 11" descr="39-Truc%20sao.jpg"/>
          <p:cNvPicPr>
            <a:picLocks noChangeAspect="1"/>
          </p:cNvPicPr>
          <p:nvPr/>
        </p:nvPicPr>
        <p:blipFill>
          <a:blip r:embed="rId7" cstate="print"/>
          <a:srcRect/>
          <a:stretch>
            <a:fillRect/>
          </a:stretch>
        </p:blipFill>
        <p:spPr bwMode="auto">
          <a:xfrm>
            <a:off x="6096000" y="2940152"/>
            <a:ext cx="2857500" cy="3810000"/>
          </a:xfrm>
          <a:prstGeom prst="rect">
            <a:avLst/>
          </a:prstGeom>
          <a:noFill/>
          <a:ln w="9525">
            <a:noFill/>
            <a:miter lim="800000"/>
            <a:headEnd/>
            <a:tailEnd/>
          </a:ln>
        </p:spPr>
      </p:pic>
      <p:sp>
        <p:nvSpPr>
          <p:cNvPr id="13" name="Text Placeholder 2"/>
          <p:cNvSpPr txBox="1">
            <a:spLocks/>
          </p:cNvSpPr>
          <p:nvPr/>
        </p:nvSpPr>
        <p:spPr bwMode="auto">
          <a:xfrm>
            <a:off x="6096000" y="1873352"/>
            <a:ext cx="2743200" cy="838200"/>
          </a:xfrm>
          <a:prstGeom prst="rect">
            <a:avLst/>
          </a:prstGeom>
          <a:noFill/>
          <a:ln w="9525">
            <a:noFill/>
            <a:miter lim="800000"/>
            <a:headEnd/>
            <a:tailEnd/>
          </a:ln>
        </p:spPr>
        <p:txBody>
          <a:bodyPr/>
          <a:lstStyle/>
          <a:p>
            <a:pPr algn="just" eaLnBrk="0" hangingPunct="0">
              <a:spcBef>
                <a:spcPct val="20000"/>
              </a:spcBef>
            </a:pPr>
            <a:r>
              <a:rPr lang="vi-VN" sz="1400" dirty="0"/>
              <a:t>Truc sao (endemic bamboo species) </a:t>
            </a:r>
            <a:r>
              <a:rPr lang="vi-VN" sz="1400" dirty="0" smtClean="0"/>
              <a:t>agroforest in </a:t>
            </a:r>
            <a:r>
              <a:rPr lang="vi-VN" sz="1400" dirty="0"/>
              <a:t>Ba Be district, Bac Kan province</a:t>
            </a:r>
          </a:p>
          <a:p>
            <a:pPr eaLnBrk="0" hangingPunct="0">
              <a:spcBef>
                <a:spcPct val="20000"/>
              </a:spcBef>
              <a:buFontTx/>
              <a:buChar char="•"/>
            </a:pPr>
            <a:endParaRPr lang="en-US" sz="1400" dirty="0"/>
          </a:p>
        </p:txBody>
      </p:sp>
      <p:sp>
        <p:nvSpPr>
          <p:cNvPr id="15" name="Rectangle 14"/>
          <p:cNvSpPr/>
          <p:nvPr/>
        </p:nvSpPr>
        <p:spPr>
          <a:xfrm>
            <a:off x="228600" y="1797152"/>
            <a:ext cx="2895600" cy="5029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vi-VN">
              <a:solidFill>
                <a:srgbClr val="FFFFFF"/>
              </a:solidFill>
            </a:endParaRPr>
          </a:p>
        </p:txBody>
      </p:sp>
      <p:sp>
        <p:nvSpPr>
          <p:cNvPr id="16" name="Rectangle 15"/>
          <p:cNvSpPr/>
          <p:nvPr/>
        </p:nvSpPr>
        <p:spPr>
          <a:xfrm>
            <a:off x="3124200" y="1797152"/>
            <a:ext cx="2895600" cy="5029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vi-VN">
              <a:solidFill>
                <a:srgbClr val="FFFFFF"/>
              </a:solidFill>
            </a:endParaRPr>
          </a:p>
        </p:txBody>
      </p:sp>
      <p:sp>
        <p:nvSpPr>
          <p:cNvPr id="17" name="Rectangle 16"/>
          <p:cNvSpPr/>
          <p:nvPr/>
        </p:nvSpPr>
        <p:spPr>
          <a:xfrm>
            <a:off x="6019800" y="1797152"/>
            <a:ext cx="2895600" cy="5029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vi-VN">
              <a:solidFill>
                <a:srgbClr val="FFFFFF"/>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
            </a:r>
            <a:br>
              <a:rPr lang="en-US" b="1" dirty="0" smtClean="0"/>
            </a:br>
            <a:r>
              <a:rPr lang="en-US" b="1" dirty="0" smtClean="0"/>
              <a:t/>
            </a:r>
            <a:br>
              <a:rPr lang="en-US" b="1" dirty="0" smtClean="0"/>
            </a:br>
            <a:r>
              <a:rPr lang="en-US" b="1" dirty="0" smtClean="0"/>
              <a:t>Local BDS mechanism design, applying COS and CIS </a:t>
            </a:r>
            <a:r>
              <a:rPr lang="en-US" b="1" dirty="0" smtClean="0"/>
              <a:t>(5)</a:t>
            </a:r>
            <a:endParaRPr lang="vi-VN" dirty="0"/>
          </a:p>
        </p:txBody>
      </p:sp>
      <p:sp>
        <p:nvSpPr>
          <p:cNvPr id="3" name="Text Placeholder 2"/>
          <p:cNvSpPr>
            <a:spLocks noGrp="1"/>
          </p:cNvSpPr>
          <p:nvPr>
            <p:ph type="body" sz="half" idx="1"/>
          </p:nvPr>
        </p:nvSpPr>
        <p:spPr>
          <a:xfrm>
            <a:off x="457200" y="1600200"/>
            <a:ext cx="7931224" cy="4525963"/>
          </a:xfrm>
        </p:spPr>
        <p:txBody>
          <a:bodyPr/>
          <a:lstStyle/>
          <a:p>
            <a:r>
              <a:rPr lang="en-US" b="1" dirty="0" smtClean="0"/>
              <a:t>Combining bundling ES </a:t>
            </a:r>
            <a:r>
              <a:rPr lang="en-US" b="1" dirty="0" smtClean="0"/>
              <a:t>payments: some PES are not “yet” REDD+</a:t>
            </a:r>
            <a:endParaRPr lang="vi-VN" dirty="0"/>
          </a:p>
        </p:txBody>
      </p:sp>
      <p:graphicFrame>
        <p:nvGraphicFramePr>
          <p:cNvPr id="6" name="Diagram 5"/>
          <p:cNvGraphicFramePr/>
          <p:nvPr/>
        </p:nvGraphicFramePr>
        <p:xfrm>
          <a:off x="467544" y="1397000"/>
          <a:ext cx="8424936" cy="52003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ectangle 6"/>
          <p:cNvSpPr/>
          <p:nvPr/>
        </p:nvSpPr>
        <p:spPr>
          <a:xfrm>
            <a:off x="467544" y="4653136"/>
            <a:ext cx="7704856" cy="1015663"/>
          </a:xfrm>
          <a:prstGeom prst="rect">
            <a:avLst/>
          </a:prstGeom>
        </p:spPr>
        <p:txBody>
          <a:bodyPr wrap="square">
            <a:spAutoFit/>
          </a:bodyPr>
          <a:lstStyle/>
          <a:p>
            <a:pPr marL="809625" indent="-809625"/>
            <a:r>
              <a:rPr lang="vi-VN" sz="2000" b="1" dirty="0" smtClean="0"/>
              <a:t>Water: </a:t>
            </a:r>
            <a:r>
              <a:rPr lang="vi-VN" sz="2000" dirty="0" smtClean="0">
                <a:latin typeface="Times New Roman" pitchFamily="18" charset="0"/>
                <a:cs typeface="Times New Roman" pitchFamily="18" charset="0"/>
              </a:rPr>
              <a:t>PES in </a:t>
            </a:r>
            <a:r>
              <a:rPr lang="vi-VN" sz="2000" dirty="0" smtClean="0">
                <a:latin typeface="Times New Roman" pitchFamily="18" charset="0"/>
                <a:cs typeface="Times New Roman" pitchFamily="18" charset="0"/>
              </a:rPr>
              <a:t>Ba Be, Pac Nam and Na Hang districts paid by Na Hang hydropower plant: 53,206 VND/ha/year </a:t>
            </a:r>
            <a:r>
              <a:rPr lang="en-US" sz="2000" dirty="0" smtClean="0">
                <a:latin typeface="Times New Roman" pitchFamily="18" charset="0"/>
                <a:cs typeface="Times New Roman" pitchFamily="18" charset="0"/>
              </a:rPr>
              <a:t>(estimation </a:t>
            </a:r>
            <a:r>
              <a:rPr lang="vi-VN" sz="2000" dirty="0" smtClean="0">
                <a:latin typeface="Times New Roman" pitchFamily="18" charset="0"/>
                <a:cs typeface="Times New Roman" pitchFamily="18" charset="0"/>
              </a:rPr>
              <a:t>for 2010 by ICRAF, K factor is assumed to be </a:t>
            </a:r>
            <a:r>
              <a:rPr lang="en-US" sz="2000" dirty="0" smtClean="0">
                <a:latin typeface="Times New Roman" pitchFamily="18" charset="0"/>
                <a:cs typeface="Times New Roman" pitchFamily="18" charset="0"/>
              </a:rPr>
              <a:t>1 for all types of forest)</a:t>
            </a:r>
            <a:endParaRPr lang="vi-VN" sz="2000" dirty="0">
              <a:latin typeface="Times New Roman" pitchFamily="18" charset="0"/>
              <a:cs typeface="Times New Roman" pitchFamily="18" charset="0"/>
            </a:endParaRPr>
          </a:p>
        </p:txBody>
      </p:sp>
      <p:sp>
        <p:nvSpPr>
          <p:cNvPr id="8" name="Rectangle 7"/>
          <p:cNvSpPr/>
          <p:nvPr/>
        </p:nvSpPr>
        <p:spPr>
          <a:xfrm>
            <a:off x="539552" y="5782377"/>
            <a:ext cx="1944216" cy="400110"/>
          </a:xfrm>
          <a:prstGeom prst="rect">
            <a:avLst/>
          </a:prstGeom>
        </p:spPr>
        <p:txBody>
          <a:bodyPr wrap="square">
            <a:spAutoFit/>
          </a:bodyPr>
          <a:lstStyle/>
          <a:p>
            <a:pPr marL="809625" indent="-809625"/>
            <a:r>
              <a:rPr lang="vi-VN" sz="2000" b="1" dirty="0" smtClean="0"/>
              <a:t>Biodiversity ?</a:t>
            </a:r>
            <a:r>
              <a:rPr lang="vi-VN" sz="2000" dirty="0" smtClean="0"/>
              <a:t> </a:t>
            </a:r>
            <a:endParaRPr lang="vi-VN" sz="2000" dirty="0">
              <a:latin typeface="Times New Roman" pitchFamily="18" charset="0"/>
              <a:cs typeface="Times New Roman" pitchFamily="18" charset="0"/>
            </a:endParaRPr>
          </a:p>
        </p:txBody>
      </p:sp>
      <p:sp>
        <p:nvSpPr>
          <p:cNvPr id="9" name="Rectangle 8"/>
          <p:cNvSpPr/>
          <p:nvPr/>
        </p:nvSpPr>
        <p:spPr>
          <a:xfrm>
            <a:off x="611560" y="6237312"/>
            <a:ext cx="3096344" cy="400110"/>
          </a:xfrm>
          <a:prstGeom prst="rect">
            <a:avLst/>
          </a:prstGeom>
        </p:spPr>
        <p:txBody>
          <a:bodyPr wrap="square">
            <a:spAutoFit/>
          </a:bodyPr>
          <a:lstStyle/>
          <a:p>
            <a:pPr marL="809625" indent="-809625"/>
            <a:r>
              <a:rPr lang="vi-VN" sz="2000" b="1" dirty="0" smtClean="0"/>
              <a:t>Landscape beauty?</a:t>
            </a:r>
            <a:r>
              <a:rPr lang="vi-VN" sz="2000" dirty="0" smtClean="0"/>
              <a:t> </a:t>
            </a:r>
            <a:endParaRPr lang="vi-VN"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2" algn="l" rtl="0">
              <a:spcBef>
                <a:spcPct val="0"/>
              </a:spcBef>
            </a:pPr>
            <a:r>
              <a:rPr lang="en-US" sz="3600" kern="1200" dirty="0">
                <a:solidFill>
                  <a:schemeClr val="tx2"/>
                </a:solidFill>
                <a:latin typeface="Times New Roman" pitchFamily="18" charset="0"/>
                <a:ea typeface="+mj-ea"/>
                <a:cs typeface="Times New Roman" pitchFamily="18" charset="0"/>
              </a:rPr>
              <a:t>Possible REDD+/PES funding managing mechanism </a:t>
            </a:r>
            <a:endParaRPr lang="vi-VN" sz="3600" kern="1200" dirty="0">
              <a:solidFill>
                <a:schemeClr val="tx2"/>
              </a:solidFill>
              <a:latin typeface="Times New Roman" pitchFamily="18" charset="0"/>
              <a:ea typeface="+mj-ea"/>
              <a:cs typeface="Times New Roman" pitchFamily="18" charset="0"/>
            </a:endParaRPr>
          </a:p>
        </p:txBody>
      </p:sp>
      <p:graphicFrame>
        <p:nvGraphicFramePr>
          <p:cNvPr id="6" name="Table 5"/>
          <p:cNvGraphicFramePr>
            <a:graphicFrameLocks noGrp="1"/>
          </p:cNvGraphicFramePr>
          <p:nvPr/>
        </p:nvGraphicFramePr>
        <p:xfrm>
          <a:off x="251521" y="1484784"/>
          <a:ext cx="8424935" cy="5184576"/>
        </p:xfrm>
        <a:graphic>
          <a:graphicData uri="http://schemas.openxmlformats.org/drawingml/2006/table">
            <a:tbl>
              <a:tblPr>
                <a:tableStyleId>{616DA210-FB5B-4158-B5E0-FEB733F419BA}</a:tableStyleId>
              </a:tblPr>
              <a:tblGrid>
                <a:gridCol w="1611884"/>
                <a:gridCol w="2342445"/>
                <a:gridCol w="2484079"/>
                <a:gridCol w="1986527"/>
              </a:tblGrid>
              <a:tr h="273386">
                <a:tc>
                  <a:txBody>
                    <a:bodyPr/>
                    <a:lstStyle/>
                    <a:p>
                      <a:pPr algn="just">
                        <a:spcAft>
                          <a:spcPts val="0"/>
                        </a:spcAft>
                      </a:pPr>
                      <a:endParaRPr lang="en-US" sz="1400" dirty="0">
                        <a:solidFill>
                          <a:srgbClr val="000000"/>
                        </a:solidFill>
                        <a:latin typeface="Arial" pitchFamily="34" charset="0"/>
                        <a:ea typeface="Times New Roman"/>
                        <a:cs typeface="Arial" pitchFamily="34" charset="0"/>
                      </a:endParaRPr>
                    </a:p>
                  </a:txBody>
                  <a:tcPr marL="33495" marR="33495" marT="0" marB="0"/>
                </a:tc>
                <a:tc>
                  <a:txBody>
                    <a:bodyPr/>
                    <a:lstStyle/>
                    <a:p>
                      <a:pPr algn="ctr">
                        <a:spcAft>
                          <a:spcPts val="0"/>
                        </a:spcAft>
                      </a:pPr>
                      <a:r>
                        <a:rPr lang="en-US" sz="1400" b="1" dirty="0">
                          <a:latin typeface="Arial" pitchFamily="34" charset="0"/>
                          <a:cs typeface="Arial" pitchFamily="34" charset="0"/>
                        </a:rPr>
                        <a:t>Potential governance</a:t>
                      </a:r>
                      <a:endParaRPr lang="vi-VN" sz="1400" b="1" dirty="0">
                        <a:solidFill>
                          <a:srgbClr val="000000"/>
                        </a:solidFill>
                        <a:latin typeface="Arial" pitchFamily="34" charset="0"/>
                        <a:ea typeface="Times New Roman"/>
                        <a:cs typeface="Arial" pitchFamily="34" charset="0"/>
                      </a:endParaRPr>
                    </a:p>
                  </a:txBody>
                  <a:tcPr marL="33495" marR="33495" marT="0" marB="0"/>
                </a:tc>
                <a:tc>
                  <a:txBody>
                    <a:bodyPr/>
                    <a:lstStyle/>
                    <a:p>
                      <a:pPr algn="ctr">
                        <a:spcAft>
                          <a:spcPts val="0"/>
                        </a:spcAft>
                      </a:pPr>
                      <a:r>
                        <a:rPr lang="en-US" sz="1400" b="1" dirty="0">
                          <a:latin typeface="Arial" pitchFamily="34" charset="0"/>
                          <a:cs typeface="Arial" pitchFamily="34" charset="0"/>
                        </a:rPr>
                        <a:t>Principle</a:t>
                      </a:r>
                      <a:endParaRPr lang="vi-VN" sz="1400" b="1" dirty="0">
                        <a:solidFill>
                          <a:srgbClr val="000000"/>
                        </a:solidFill>
                        <a:latin typeface="Arial" pitchFamily="34" charset="0"/>
                        <a:ea typeface="Times New Roman"/>
                        <a:cs typeface="Arial" pitchFamily="34" charset="0"/>
                      </a:endParaRPr>
                    </a:p>
                  </a:txBody>
                  <a:tcPr marL="33495" marR="33495" marT="0" marB="0"/>
                </a:tc>
                <a:tc>
                  <a:txBody>
                    <a:bodyPr/>
                    <a:lstStyle/>
                    <a:p>
                      <a:pPr algn="ctr">
                        <a:spcAft>
                          <a:spcPts val="0"/>
                        </a:spcAft>
                      </a:pPr>
                      <a:r>
                        <a:rPr lang="en-US" sz="1400" b="1" dirty="0">
                          <a:latin typeface="Arial" pitchFamily="34" charset="0"/>
                          <a:cs typeface="Arial" pitchFamily="34" charset="0"/>
                        </a:rPr>
                        <a:t>Readiness</a:t>
                      </a:r>
                      <a:endParaRPr lang="vi-VN" sz="1400" b="1" dirty="0">
                        <a:solidFill>
                          <a:srgbClr val="000000"/>
                        </a:solidFill>
                        <a:latin typeface="Arial" pitchFamily="34" charset="0"/>
                        <a:ea typeface="Times New Roman"/>
                        <a:cs typeface="Arial" pitchFamily="34" charset="0"/>
                      </a:endParaRPr>
                    </a:p>
                  </a:txBody>
                  <a:tcPr marL="33495" marR="33495" marT="0" marB="0"/>
                </a:tc>
              </a:tr>
              <a:tr h="1366925">
                <a:tc>
                  <a:txBody>
                    <a:bodyPr/>
                    <a:lstStyle/>
                    <a:p>
                      <a:pPr>
                        <a:spcAft>
                          <a:spcPts val="0"/>
                        </a:spcAft>
                      </a:pPr>
                      <a:r>
                        <a:rPr lang="en-US" sz="1400" b="1" dirty="0">
                          <a:latin typeface="Arial" pitchFamily="34" charset="0"/>
                          <a:cs typeface="Arial" pitchFamily="34" charset="0"/>
                        </a:rPr>
                        <a:t>National level</a:t>
                      </a:r>
                      <a:endParaRPr lang="vi-VN" sz="1400" b="1" dirty="0">
                        <a:solidFill>
                          <a:srgbClr val="000000"/>
                        </a:solidFill>
                        <a:latin typeface="Arial" pitchFamily="34" charset="0"/>
                        <a:ea typeface="Times New Roman"/>
                        <a:cs typeface="Arial" pitchFamily="34" charset="0"/>
                      </a:endParaRPr>
                    </a:p>
                  </a:txBody>
                  <a:tcPr marL="33495" marR="33495" marT="0" marB="0"/>
                </a:tc>
                <a:tc>
                  <a:txBody>
                    <a:bodyPr/>
                    <a:lstStyle/>
                    <a:p>
                      <a:pPr>
                        <a:spcAft>
                          <a:spcPts val="0"/>
                        </a:spcAft>
                        <a:buFont typeface="Arial" pitchFamily="34" charset="0"/>
                        <a:buChar char="•"/>
                      </a:pPr>
                      <a:r>
                        <a:rPr lang="en-US" sz="1400" b="1" dirty="0" smtClean="0">
                          <a:latin typeface="Arial" pitchFamily="34" charset="0"/>
                          <a:cs typeface="Arial" pitchFamily="34" charset="0"/>
                        </a:rPr>
                        <a:t>A </a:t>
                      </a:r>
                      <a:r>
                        <a:rPr lang="en-US" sz="1400" b="1" dirty="0">
                          <a:latin typeface="Arial" pitchFamily="34" charset="0"/>
                          <a:cs typeface="Arial" pitchFamily="34" charset="0"/>
                        </a:rPr>
                        <a:t>sub-fund for REDD</a:t>
                      </a:r>
                      <a:r>
                        <a:rPr lang="en-US" sz="1400" dirty="0">
                          <a:latin typeface="Arial" pitchFamily="34" charset="0"/>
                          <a:cs typeface="Arial" pitchFamily="34" charset="0"/>
                        </a:rPr>
                        <a:t>+ under the FPDF system </a:t>
                      </a:r>
                      <a:endParaRPr lang="en-US" sz="1400" dirty="0" smtClean="0">
                        <a:latin typeface="Arial" pitchFamily="34" charset="0"/>
                        <a:cs typeface="Arial" pitchFamily="34" charset="0"/>
                      </a:endParaRPr>
                    </a:p>
                    <a:p>
                      <a:pPr>
                        <a:spcAft>
                          <a:spcPts val="0"/>
                        </a:spcAft>
                        <a:buFont typeface="Arial" pitchFamily="34" charset="0"/>
                        <a:buChar char="•"/>
                      </a:pPr>
                      <a:r>
                        <a:rPr lang="en-US" sz="1400" baseline="0" dirty="0" smtClean="0">
                          <a:latin typeface="Arial" pitchFamily="34" charset="0"/>
                          <a:cs typeface="Arial" pitchFamily="34" charset="0"/>
                        </a:rPr>
                        <a:t> </a:t>
                      </a:r>
                      <a:r>
                        <a:rPr lang="en-US" sz="1400" dirty="0" smtClean="0">
                          <a:latin typeface="Arial" pitchFamily="34" charset="0"/>
                          <a:cs typeface="Arial" pitchFamily="34" charset="0"/>
                        </a:rPr>
                        <a:t>Or </a:t>
                      </a:r>
                      <a:r>
                        <a:rPr lang="en-US" sz="1400" dirty="0">
                          <a:latin typeface="Arial" pitchFamily="34" charset="0"/>
                          <a:cs typeface="Arial" pitchFamily="34" charset="0"/>
                        </a:rPr>
                        <a:t>a new, dedicated fund for REDD+ revenue management and distribution.</a:t>
                      </a:r>
                      <a:endParaRPr lang="vi-VN" sz="1400" dirty="0">
                        <a:solidFill>
                          <a:srgbClr val="000000"/>
                        </a:solidFill>
                        <a:latin typeface="Arial" pitchFamily="34" charset="0"/>
                        <a:ea typeface="Times New Roman"/>
                        <a:cs typeface="Arial" pitchFamily="34" charset="0"/>
                      </a:endParaRPr>
                    </a:p>
                  </a:txBody>
                  <a:tcPr marL="33495" marR="33495" marT="0" marB="0"/>
                </a:tc>
                <a:tc>
                  <a:txBody>
                    <a:bodyPr/>
                    <a:lstStyle/>
                    <a:p>
                      <a:pPr>
                        <a:spcAft>
                          <a:spcPts val="600"/>
                        </a:spcAft>
                      </a:pPr>
                      <a:r>
                        <a:rPr lang="en-US" sz="1400" dirty="0">
                          <a:latin typeface="Arial" pitchFamily="34" charset="0"/>
                          <a:cs typeface="Arial" pitchFamily="34" charset="0"/>
                        </a:rPr>
                        <a:t>Government ensures the REDD+ Fund is to be governed by a broad-based multi-stakeholder board, and subject to independent external audit. </a:t>
                      </a:r>
                      <a:endParaRPr lang="vi-VN" sz="1400" dirty="0">
                        <a:solidFill>
                          <a:srgbClr val="000000"/>
                        </a:solidFill>
                        <a:latin typeface="Arial" pitchFamily="34" charset="0"/>
                        <a:ea typeface="Times New Roman"/>
                        <a:cs typeface="Arial" pitchFamily="34" charset="0"/>
                      </a:endParaRPr>
                    </a:p>
                  </a:txBody>
                  <a:tcPr marL="33495" marR="33495" marT="0" marB="0"/>
                </a:tc>
                <a:tc>
                  <a:txBody>
                    <a:bodyPr/>
                    <a:lstStyle/>
                    <a:p>
                      <a:pPr>
                        <a:spcAft>
                          <a:spcPts val="600"/>
                        </a:spcAft>
                      </a:pPr>
                      <a:r>
                        <a:rPr lang="en-US" sz="1400" dirty="0">
                          <a:latin typeface="Arial" pitchFamily="34" charset="0"/>
                          <a:cs typeface="Arial" pitchFamily="34" charset="0"/>
                        </a:rPr>
                        <a:t>The current policy for FPDF already allows for REDD+ Sub-fund to be functioned and managed as a trust fund. </a:t>
                      </a:r>
                      <a:endParaRPr lang="vi-VN" sz="1400" dirty="0">
                        <a:solidFill>
                          <a:srgbClr val="000000"/>
                        </a:solidFill>
                        <a:latin typeface="Arial" pitchFamily="34" charset="0"/>
                        <a:ea typeface="Times New Roman"/>
                        <a:cs typeface="Arial" pitchFamily="34" charset="0"/>
                      </a:endParaRPr>
                    </a:p>
                  </a:txBody>
                  <a:tcPr marL="33495" marR="33495" marT="0" marB="0"/>
                </a:tc>
              </a:tr>
              <a:tr h="1903954">
                <a:tc>
                  <a:txBody>
                    <a:bodyPr/>
                    <a:lstStyle/>
                    <a:p>
                      <a:pPr>
                        <a:spcAft>
                          <a:spcPts val="0"/>
                        </a:spcAft>
                      </a:pPr>
                      <a:r>
                        <a:rPr lang="en-US" sz="1400" b="1" dirty="0" smtClean="0">
                          <a:latin typeface="Arial" pitchFamily="34" charset="0"/>
                          <a:cs typeface="Arial" pitchFamily="34" charset="0"/>
                        </a:rPr>
                        <a:t>Watershed management at sub-national levels</a:t>
                      </a:r>
                      <a:endParaRPr lang="vi-VN" sz="1400" b="1" dirty="0">
                        <a:solidFill>
                          <a:srgbClr val="000000"/>
                        </a:solidFill>
                        <a:latin typeface="Arial" pitchFamily="34" charset="0"/>
                        <a:ea typeface="Times New Roman"/>
                        <a:cs typeface="Arial" pitchFamily="34" charset="0"/>
                      </a:endParaRPr>
                    </a:p>
                  </a:txBody>
                  <a:tcPr marL="33495" marR="33495" marT="0" marB="0"/>
                </a:tc>
                <a:tc>
                  <a:txBody>
                    <a:bodyPr/>
                    <a:lstStyle/>
                    <a:p>
                      <a:pPr marL="0" indent="0">
                        <a:spcAft>
                          <a:spcPts val="0"/>
                        </a:spcAft>
                        <a:buFont typeface="Arial" pitchFamily="34" charset="0"/>
                        <a:buChar char="•"/>
                      </a:pPr>
                      <a:r>
                        <a:rPr lang="en-AU" sz="1400" b="1" dirty="0" smtClean="0">
                          <a:latin typeface="Arial" pitchFamily="34" charset="0"/>
                          <a:cs typeface="Arial" pitchFamily="34" charset="0"/>
                        </a:rPr>
                        <a:t>Watershed Management Board (WMB</a:t>
                      </a:r>
                      <a:r>
                        <a:rPr lang="en-AU" sz="1400" dirty="0" smtClean="0">
                          <a:latin typeface="Arial" pitchFamily="34" charset="0"/>
                          <a:cs typeface="Arial" pitchFamily="34" charset="0"/>
                        </a:rPr>
                        <a:t>), containing land users’ representative within the watershed </a:t>
                      </a:r>
                    </a:p>
                    <a:p>
                      <a:pPr marL="0" indent="0">
                        <a:spcAft>
                          <a:spcPts val="0"/>
                        </a:spcAft>
                        <a:buFont typeface="Arial" pitchFamily="34" charset="0"/>
                        <a:buChar char="•"/>
                      </a:pPr>
                      <a:r>
                        <a:rPr lang="en-AU" sz="1400" dirty="0" smtClean="0">
                          <a:latin typeface="Arial" pitchFamily="34" charset="0"/>
                          <a:cs typeface="Arial" pitchFamily="34" charset="0"/>
                        </a:rPr>
                        <a:t>Conservation fund, including all PES will be managed by the WMB</a:t>
                      </a:r>
                      <a:endParaRPr lang="vi-VN" sz="1400" dirty="0">
                        <a:latin typeface="Arial" pitchFamily="34" charset="0"/>
                        <a:ea typeface="Calibri"/>
                        <a:cs typeface="Arial" pitchFamily="34" charset="0"/>
                      </a:endParaRPr>
                    </a:p>
                  </a:txBody>
                  <a:tcPr marL="33495" marR="33495" marT="0" marB="0"/>
                </a:tc>
                <a:tc>
                  <a:txBody>
                    <a:bodyPr/>
                    <a:lstStyle/>
                    <a:p>
                      <a:pPr marL="0" indent="0">
                        <a:spcAft>
                          <a:spcPts val="0"/>
                        </a:spcAft>
                      </a:pPr>
                      <a:r>
                        <a:rPr lang="en-AU" sz="1400" dirty="0">
                          <a:latin typeface="Arial" pitchFamily="34" charset="0"/>
                          <a:cs typeface="Arial" pitchFamily="34" charset="0"/>
                        </a:rPr>
                        <a:t>WMB is for (</a:t>
                      </a:r>
                      <a:r>
                        <a:rPr lang="en-AU" sz="1400" dirty="0" err="1">
                          <a:latin typeface="Arial" pitchFamily="34" charset="0"/>
                          <a:cs typeface="Arial" pitchFamily="34" charset="0"/>
                        </a:rPr>
                        <a:t>i</a:t>
                      </a:r>
                      <a:r>
                        <a:rPr lang="en-AU" sz="1400" dirty="0">
                          <a:latin typeface="Arial" pitchFamily="34" charset="0"/>
                          <a:cs typeface="Arial" pitchFamily="34" charset="0"/>
                        </a:rPr>
                        <a:t>) negotiation with other sectors having conflicting interest with forest protection, (ii) with individual and community on contracting forest management and protection; (iii) MRV to funders; </a:t>
                      </a:r>
                      <a:endParaRPr lang="vi-VN" sz="1400" dirty="0">
                        <a:latin typeface="Arial" pitchFamily="34" charset="0"/>
                        <a:ea typeface="Calibri"/>
                        <a:cs typeface="Arial" pitchFamily="34" charset="0"/>
                      </a:endParaRPr>
                    </a:p>
                  </a:txBody>
                  <a:tcPr marL="33495" marR="33495" marT="0" marB="0"/>
                </a:tc>
                <a:tc>
                  <a:txBody>
                    <a:bodyPr/>
                    <a:lstStyle/>
                    <a:p>
                      <a:pPr>
                        <a:lnSpc>
                          <a:spcPct val="115000"/>
                        </a:lnSpc>
                        <a:spcAft>
                          <a:spcPts val="0"/>
                        </a:spcAft>
                      </a:pPr>
                      <a:r>
                        <a:rPr lang="vi-VN" sz="1400" dirty="0">
                          <a:latin typeface="Arial" pitchFamily="34" charset="0"/>
                          <a:cs typeface="Arial" pitchFamily="34" charset="0"/>
                        </a:rPr>
                        <a:t>Government’s Decree No. 120/2008/ND-CP dated of 01 December 2008 on watershed </a:t>
                      </a:r>
                      <a:r>
                        <a:rPr lang="vi-VN" sz="1400" dirty="0" smtClean="0">
                          <a:latin typeface="Arial" pitchFamily="34" charset="0"/>
                          <a:cs typeface="Arial" pitchFamily="34" charset="0"/>
                        </a:rPr>
                        <a:t>managmen</a:t>
                      </a:r>
                      <a:endParaRPr lang="vi-VN" sz="1400" dirty="0">
                        <a:latin typeface="Arial" pitchFamily="34" charset="0"/>
                        <a:ea typeface="Calibri"/>
                        <a:cs typeface="Arial" pitchFamily="34" charset="0"/>
                      </a:endParaRPr>
                    </a:p>
                  </a:txBody>
                  <a:tcPr marL="33495" marR="33495" marT="0" marB="0"/>
                </a:tc>
              </a:tr>
              <a:tr h="1640311">
                <a:tc>
                  <a:txBody>
                    <a:bodyPr/>
                    <a:lstStyle/>
                    <a:p>
                      <a:pPr>
                        <a:spcAft>
                          <a:spcPts val="0"/>
                        </a:spcAft>
                      </a:pPr>
                      <a:r>
                        <a:rPr lang="en-US" sz="1400" b="1" dirty="0">
                          <a:latin typeface="Arial" pitchFamily="34" charset="0"/>
                          <a:cs typeface="Arial" pitchFamily="34" charset="0"/>
                        </a:rPr>
                        <a:t>Communal and village level</a:t>
                      </a:r>
                      <a:endParaRPr lang="vi-VN" sz="1400" b="1" dirty="0">
                        <a:solidFill>
                          <a:srgbClr val="000000"/>
                        </a:solidFill>
                        <a:latin typeface="Arial" pitchFamily="34" charset="0"/>
                        <a:ea typeface="Times New Roman"/>
                        <a:cs typeface="Arial" pitchFamily="34" charset="0"/>
                      </a:endParaRPr>
                    </a:p>
                  </a:txBody>
                  <a:tcPr marL="33495" marR="33495" marT="0" marB="0"/>
                </a:tc>
                <a:tc>
                  <a:txBody>
                    <a:bodyPr/>
                    <a:lstStyle/>
                    <a:p>
                      <a:pPr marL="0" indent="0">
                        <a:spcAft>
                          <a:spcPts val="0"/>
                        </a:spcAft>
                      </a:pPr>
                      <a:r>
                        <a:rPr lang="en-AU" sz="1400" b="1" dirty="0">
                          <a:latin typeface="Arial" pitchFamily="34" charset="0"/>
                          <a:cs typeface="Arial" pitchFamily="34" charset="0"/>
                        </a:rPr>
                        <a:t>Community Development Fund (CDF) </a:t>
                      </a:r>
                      <a:endParaRPr lang="vi-VN" sz="1400" b="1" dirty="0">
                        <a:latin typeface="Arial" pitchFamily="34" charset="0"/>
                        <a:ea typeface="Calibri"/>
                        <a:cs typeface="Arial" pitchFamily="34" charset="0"/>
                      </a:endParaRPr>
                    </a:p>
                  </a:txBody>
                  <a:tcPr marL="33495" marR="33495" marT="0" marB="0"/>
                </a:tc>
                <a:tc>
                  <a:txBody>
                    <a:bodyPr/>
                    <a:lstStyle/>
                    <a:p>
                      <a:pPr marL="0" indent="0">
                        <a:spcAft>
                          <a:spcPts val="0"/>
                        </a:spcAft>
                      </a:pPr>
                      <a:r>
                        <a:rPr lang="vi-VN" sz="1400" dirty="0">
                          <a:latin typeface="Arial" pitchFamily="34" charset="0"/>
                          <a:cs typeface="Arial" pitchFamily="34" charset="0"/>
                        </a:rPr>
                        <a:t>CDF is the core of “</a:t>
                      </a:r>
                      <a:r>
                        <a:rPr lang="en-US" sz="1400" dirty="0">
                          <a:latin typeface="Arial" pitchFamily="34" charset="0"/>
                          <a:cs typeface="Arial" pitchFamily="34" charset="0"/>
                        </a:rPr>
                        <a:t>Income Generation opportunities</a:t>
                      </a:r>
                      <a:r>
                        <a:rPr lang="vi-VN" sz="1400" dirty="0">
                          <a:latin typeface="Arial" pitchFamily="34" charset="0"/>
                          <a:cs typeface="Arial" pitchFamily="34" charset="0"/>
                        </a:rPr>
                        <a:t>” of IFAD project in Bac Kan, that s</a:t>
                      </a:r>
                      <a:r>
                        <a:rPr lang="en-AU" sz="1400" dirty="0" err="1">
                          <a:latin typeface="Arial" pitchFamily="34" charset="0"/>
                          <a:cs typeface="Arial" pitchFamily="34" charset="0"/>
                        </a:rPr>
                        <a:t>upport</a:t>
                      </a:r>
                      <a:r>
                        <a:rPr lang="en-AU" sz="1400" dirty="0">
                          <a:latin typeface="Arial" pitchFamily="34" charset="0"/>
                          <a:cs typeface="Arial" pitchFamily="34" charset="0"/>
                        </a:rPr>
                        <a:t> for costs associated with decentralised investment at the village/hamlet level </a:t>
                      </a:r>
                      <a:r>
                        <a:rPr lang="vi-VN" sz="1400" dirty="0" smtClean="0">
                          <a:latin typeface="Arial" pitchFamily="34" charset="0"/>
                          <a:cs typeface="Arial" pitchFamily="34" charset="0"/>
                        </a:rPr>
                        <a:t>.</a:t>
                      </a:r>
                      <a:endParaRPr lang="vi-VN" sz="1400" dirty="0">
                        <a:latin typeface="Arial" pitchFamily="34" charset="0"/>
                        <a:ea typeface="Calibri"/>
                        <a:cs typeface="Arial" pitchFamily="34" charset="0"/>
                      </a:endParaRPr>
                    </a:p>
                  </a:txBody>
                  <a:tcPr marL="33495" marR="33495" marT="0" marB="0"/>
                </a:tc>
                <a:tc>
                  <a:txBody>
                    <a:bodyPr/>
                    <a:lstStyle/>
                    <a:p>
                      <a:pPr>
                        <a:lnSpc>
                          <a:spcPct val="115000"/>
                        </a:lnSpc>
                        <a:spcAft>
                          <a:spcPts val="0"/>
                        </a:spcAft>
                      </a:pPr>
                      <a:r>
                        <a:rPr lang="vi-VN" sz="1400" dirty="0">
                          <a:latin typeface="Arial" pitchFamily="34" charset="0"/>
                          <a:cs typeface="Arial" pitchFamily="34" charset="0"/>
                        </a:rPr>
                        <a:t>Vietnam Law on </a:t>
                      </a:r>
                      <a:r>
                        <a:rPr lang="en-AU" sz="1400" dirty="0" err="1">
                          <a:latin typeface="Arial" pitchFamily="34" charset="0"/>
                          <a:cs typeface="Arial" pitchFamily="34" charset="0"/>
                        </a:rPr>
                        <a:t>Fores</a:t>
                      </a:r>
                      <a:r>
                        <a:rPr lang="vi-VN" sz="1400" dirty="0">
                          <a:latin typeface="Arial" pitchFamily="34" charset="0"/>
                          <a:cs typeface="Arial" pitchFamily="34" charset="0"/>
                        </a:rPr>
                        <a:t>t P</a:t>
                      </a:r>
                      <a:r>
                        <a:rPr lang="en-AU" sz="1400" dirty="0" err="1">
                          <a:latin typeface="Arial" pitchFamily="34" charset="0"/>
                          <a:cs typeface="Arial" pitchFamily="34" charset="0"/>
                        </a:rPr>
                        <a:t>rotection</a:t>
                      </a:r>
                      <a:r>
                        <a:rPr lang="en-AU" sz="1400" dirty="0">
                          <a:latin typeface="Arial" pitchFamily="34" charset="0"/>
                          <a:cs typeface="Arial" pitchFamily="34" charset="0"/>
                        </a:rPr>
                        <a:t> and </a:t>
                      </a:r>
                      <a:r>
                        <a:rPr lang="vi-VN" sz="1400" dirty="0">
                          <a:latin typeface="Arial" pitchFamily="34" charset="0"/>
                          <a:cs typeface="Arial" pitchFamily="34" charset="0"/>
                        </a:rPr>
                        <a:t>D</a:t>
                      </a:r>
                      <a:r>
                        <a:rPr lang="en-AU" sz="1400" dirty="0" err="1">
                          <a:latin typeface="Arial" pitchFamily="34" charset="0"/>
                          <a:cs typeface="Arial" pitchFamily="34" charset="0"/>
                        </a:rPr>
                        <a:t>evelopment</a:t>
                      </a:r>
                      <a:r>
                        <a:rPr lang="en-AU" sz="1400" dirty="0">
                          <a:latin typeface="Arial" pitchFamily="34" charset="0"/>
                          <a:cs typeface="Arial" pitchFamily="34" charset="0"/>
                        </a:rPr>
                        <a:t>, 2004</a:t>
                      </a:r>
                      <a:endParaRPr lang="vi-VN" sz="1400" dirty="0">
                        <a:latin typeface="Arial" pitchFamily="34" charset="0"/>
                        <a:ea typeface="Calibri"/>
                        <a:cs typeface="Arial" pitchFamily="34" charset="0"/>
                      </a:endParaRPr>
                    </a:p>
                  </a:txBody>
                  <a:tcPr marL="33495" marR="33495" marT="0" marB="0"/>
                </a:tc>
              </a:tr>
            </a:tbl>
          </a:graphicData>
        </a:graphic>
      </p:graphicFrame>
      <p:sp>
        <p:nvSpPr>
          <p:cNvPr id="7" name="Down Arrow 6"/>
          <p:cNvSpPr/>
          <p:nvPr/>
        </p:nvSpPr>
        <p:spPr>
          <a:xfrm>
            <a:off x="395536" y="1772816"/>
            <a:ext cx="1296144" cy="4896544"/>
          </a:xfrm>
          <a:prstGeom prst="downArrow">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a:t>
            </a:r>
            <a:endParaRPr lang="vi-VN" dirty="0"/>
          </a:p>
        </p:txBody>
      </p:sp>
      <p:sp>
        <p:nvSpPr>
          <p:cNvPr id="3" name="Text Placeholder 2"/>
          <p:cNvSpPr>
            <a:spLocks noGrp="1"/>
          </p:cNvSpPr>
          <p:nvPr>
            <p:ph type="body" sz="half" idx="1"/>
          </p:nvPr>
        </p:nvSpPr>
        <p:spPr>
          <a:xfrm>
            <a:off x="457200" y="1600200"/>
            <a:ext cx="7931224" cy="4525963"/>
          </a:xfrm>
        </p:spPr>
        <p:txBody>
          <a:bodyPr>
            <a:normAutofit fontScale="92500" lnSpcReduction="20000"/>
          </a:bodyPr>
          <a:lstStyle/>
          <a:p>
            <a:r>
              <a:rPr lang="en-US" sz="2400" dirty="0" smtClean="0"/>
              <a:t>Existing PES-like schemes in Vietnam, based on hydrological functions of forest, do not provide enough compensation for the lost livelihood opportunities especially when it is paid to individual households rather than groups</a:t>
            </a:r>
            <a:endParaRPr lang="en-US" sz="2400" dirty="0" smtClean="0"/>
          </a:p>
          <a:p>
            <a:r>
              <a:rPr lang="en-US" sz="2400" dirty="0" smtClean="0"/>
              <a:t>An </a:t>
            </a:r>
            <a:r>
              <a:rPr lang="en-US" sz="2400" dirty="0" smtClean="0"/>
              <a:t>appropriate benefit sharing system for REDD+ revenue can be developed </a:t>
            </a:r>
            <a:r>
              <a:rPr lang="vi-VN" sz="2400" dirty="0" smtClean="0"/>
              <a:t>in such a way that</a:t>
            </a:r>
            <a:r>
              <a:rPr lang="en-US" sz="2400" dirty="0" smtClean="0"/>
              <a:t> meets international regulations as well as the national and sub-national circumstances: a combination of CES, COS and CIS</a:t>
            </a:r>
          </a:p>
          <a:p>
            <a:r>
              <a:rPr lang="en-US" sz="2400" dirty="0" smtClean="0"/>
              <a:t>A number </a:t>
            </a:r>
            <a:r>
              <a:rPr lang="en-US" sz="2400" dirty="0" smtClean="0"/>
              <a:t>of </a:t>
            </a:r>
            <a:r>
              <a:rPr lang="en-US" sz="2400" dirty="0" smtClean="0"/>
              <a:t>“good practice</a:t>
            </a:r>
            <a:r>
              <a:rPr lang="vi-VN" sz="2400" dirty="0" smtClean="0"/>
              <a:t>s</a:t>
            </a:r>
            <a:r>
              <a:rPr lang="en-US" sz="2400" dirty="0" smtClean="0"/>
              <a:t>” </a:t>
            </a:r>
            <a:r>
              <a:rPr lang="en-US" sz="2400" dirty="0" smtClean="0"/>
              <a:t>can form alternatives to deforestation and forest </a:t>
            </a:r>
            <a:r>
              <a:rPr lang="en-US" sz="2400" dirty="0" smtClean="0"/>
              <a:t>degradation</a:t>
            </a:r>
            <a:endParaRPr lang="en-US" sz="2200" dirty="0" smtClean="0">
              <a:latin typeface="Times New Roman" pitchFamily="18" charset="0"/>
              <a:cs typeface="Times New Roman" pitchFamily="18" charset="0"/>
            </a:endParaRPr>
          </a:p>
          <a:p>
            <a:r>
              <a:rPr lang="en-US" sz="2400" dirty="0" smtClean="0"/>
              <a:t>Bundling PES with REDD+ incentives will provide more sustainable funding for forest protection and livelihood </a:t>
            </a:r>
            <a:r>
              <a:rPr lang="en-US" sz="2400" dirty="0" smtClean="0"/>
              <a:t>improvement</a:t>
            </a:r>
          </a:p>
          <a:p>
            <a:r>
              <a:rPr lang="en-US" sz="2400" dirty="0" smtClean="0"/>
              <a:t>Local </a:t>
            </a:r>
            <a:r>
              <a:rPr lang="en-US" sz="2400" dirty="0" smtClean="0"/>
              <a:t>benefit distribution mechanisms for </a:t>
            </a:r>
            <a:r>
              <a:rPr lang="en-US" sz="2400" dirty="0" smtClean="0"/>
              <a:t>PES should also consider </a:t>
            </a:r>
            <a:r>
              <a:rPr lang="en-US" sz="2400" dirty="0" smtClean="0"/>
              <a:t>REDD+ perspectives</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vi-VN"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3861048"/>
            <a:ext cx="7772400" cy="1503040"/>
          </a:xfrm>
        </p:spPr>
        <p:txBody>
          <a:bodyPr>
            <a:normAutofit fontScale="90000"/>
          </a:bodyPr>
          <a:lstStyle/>
          <a:p>
            <a:r>
              <a:rPr lang="en-US" dirty="0" smtClean="0"/>
              <a:t>REDD+ vs. PES </a:t>
            </a:r>
            <a:br>
              <a:rPr lang="en-US" dirty="0" smtClean="0"/>
            </a:br>
            <a:r>
              <a:rPr lang="en-US" dirty="0" smtClean="0"/>
              <a:t>and national REDD+ BDS perspectives</a:t>
            </a:r>
            <a:endParaRPr lang="vi-VN"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Oval 2"/>
          <p:cNvSpPr>
            <a:spLocks noChangeArrowheads="1"/>
          </p:cNvSpPr>
          <p:nvPr/>
        </p:nvSpPr>
        <p:spPr bwMode="auto">
          <a:xfrm>
            <a:off x="2057400" y="0"/>
            <a:ext cx="6178550" cy="1265238"/>
          </a:xfrm>
          <a:prstGeom prst="ellipse">
            <a:avLst/>
          </a:prstGeom>
          <a:solidFill>
            <a:srgbClr val="99CCFF"/>
          </a:solidFill>
          <a:ln w="9525">
            <a:solidFill>
              <a:srgbClr val="000000"/>
            </a:solidFill>
            <a:round/>
            <a:headEnd/>
            <a:tailEnd/>
          </a:ln>
        </p:spPr>
        <p:txBody>
          <a:bodyPr/>
          <a:lstStyle/>
          <a:p>
            <a:endParaRPr lang="en-US"/>
          </a:p>
        </p:txBody>
      </p:sp>
      <p:sp>
        <p:nvSpPr>
          <p:cNvPr id="15363" name="Rectangle 24"/>
          <p:cNvSpPr>
            <a:spLocks noChangeArrowheads="1"/>
          </p:cNvSpPr>
          <p:nvPr/>
        </p:nvSpPr>
        <p:spPr bwMode="auto">
          <a:xfrm>
            <a:off x="4191000" y="0"/>
            <a:ext cx="1479550" cy="369888"/>
          </a:xfrm>
          <a:prstGeom prst="rect">
            <a:avLst/>
          </a:prstGeom>
          <a:noFill/>
          <a:ln w="9525">
            <a:noFill/>
            <a:miter lim="800000"/>
            <a:headEnd/>
            <a:tailEnd/>
          </a:ln>
        </p:spPr>
        <p:txBody>
          <a:bodyPr wrap="none" anchor="ctr">
            <a:spAutoFit/>
          </a:bodyPr>
          <a:lstStyle/>
          <a:p>
            <a:r>
              <a:rPr lang="vi-VN" b="1"/>
              <a:t>Global level</a:t>
            </a:r>
            <a:endParaRPr lang="en-US"/>
          </a:p>
        </p:txBody>
      </p:sp>
      <p:grpSp>
        <p:nvGrpSpPr>
          <p:cNvPr id="2" name="Group 32"/>
          <p:cNvGrpSpPr>
            <a:grpSpLocks/>
          </p:cNvGrpSpPr>
          <p:nvPr/>
        </p:nvGrpSpPr>
        <p:grpSpPr bwMode="auto">
          <a:xfrm>
            <a:off x="2438400" y="228600"/>
            <a:ext cx="6200775" cy="6310313"/>
            <a:chOff x="1309688" y="260350"/>
            <a:chExt cx="6200775" cy="6310313"/>
          </a:xfrm>
        </p:grpSpPr>
        <p:sp>
          <p:nvSpPr>
            <p:cNvPr id="15369" name="Oval 3"/>
            <p:cNvSpPr>
              <a:spLocks noChangeArrowheads="1"/>
            </p:cNvSpPr>
            <p:nvPr/>
          </p:nvSpPr>
          <p:spPr bwMode="auto">
            <a:xfrm>
              <a:off x="1619250" y="260350"/>
              <a:ext cx="1171575" cy="777875"/>
            </a:xfrm>
            <a:prstGeom prst="ellipse">
              <a:avLst/>
            </a:prstGeom>
            <a:solidFill>
              <a:srgbClr val="3399FF"/>
            </a:solidFill>
            <a:ln w="9525">
              <a:solidFill>
                <a:srgbClr val="000000"/>
              </a:solidFill>
              <a:round/>
              <a:headEnd/>
              <a:tailEnd/>
            </a:ln>
          </p:spPr>
          <p:txBody>
            <a:bodyPr/>
            <a:lstStyle/>
            <a:p>
              <a:pPr algn="ctr"/>
              <a:r>
                <a:rPr lang="en-US" altLang="ja-JP">
                  <a:latin typeface="Times New Roman" pitchFamily="18" charset="0"/>
                  <a:ea typeface="MS Mincho" pitchFamily="49" charset="-128"/>
                </a:rPr>
                <a:t>Donor</a:t>
              </a:r>
            </a:p>
            <a:p>
              <a:pPr algn="ctr"/>
              <a:r>
                <a:rPr lang="en-US" altLang="ja-JP">
                  <a:latin typeface="Times New Roman" pitchFamily="18" charset="0"/>
                  <a:ea typeface="MS Mincho" pitchFamily="49" charset="-128"/>
                </a:rPr>
                <a:t>(ODA)</a:t>
              </a:r>
              <a:endParaRPr lang="en-US"/>
            </a:p>
          </p:txBody>
        </p:sp>
        <p:sp>
          <p:nvSpPr>
            <p:cNvPr id="15370" name="Oval 4"/>
            <p:cNvSpPr>
              <a:spLocks noChangeArrowheads="1"/>
            </p:cNvSpPr>
            <p:nvPr/>
          </p:nvSpPr>
          <p:spPr bwMode="auto">
            <a:xfrm>
              <a:off x="3200400" y="381000"/>
              <a:ext cx="1779588" cy="790575"/>
            </a:xfrm>
            <a:prstGeom prst="ellipse">
              <a:avLst/>
            </a:prstGeom>
            <a:solidFill>
              <a:srgbClr val="3399FF"/>
            </a:solidFill>
            <a:ln w="9525">
              <a:solidFill>
                <a:srgbClr val="000000"/>
              </a:solidFill>
              <a:round/>
              <a:headEnd/>
              <a:tailEnd/>
            </a:ln>
          </p:spPr>
          <p:txBody>
            <a:bodyPr/>
            <a:lstStyle/>
            <a:p>
              <a:r>
                <a:rPr lang="en-US" altLang="ja-JP">
                  <a:latin typeface="Times New Roman" pitchFamily="18" charset="0"/>
                  <a:ea typeface="MS Mincho" pitchFamily="49" charset="-128"/>
                </a:rPr>
                <a:t>Voluntary market</a:t>
              </a:r>
              <a:endParaRPr lang="en-US"/>
            </a:p>
          </p:txBody>
        </p:sp>
        <p:sp>
          <p:nvSpPr>
            <p:cNvPr id="15371" name="Oval 5"/>
            <p:cNvSpPr>
              <a:spLocks noChangeArrowheads="1"/>
            </p:cNvSpPr>
            <p:nvPr/>
          </p:nvSpPr>
          <p:spPr bwMode="auto">
            <a:xfrm>
              <a:off x="5219700" y="260350"/>
              <a:ext cx="1590675" cy="796925"/>
            </a:xfrm>
            <a:prstGeom prst="ellipse">
              <a:avLst/>
            </a:prstGeom>
            <a:solidFill>
              <a:srgbClr val="3399FF"/>
            </a:solidFill>
            <a:ln w="9525">
              <a:solidFill>
                <a:srgbClr val="000000"/>
              </a:solidFill>
              <a:round/>
              <a:headEnd/>
              <a:tailEnd/>
            </a:ln>
          </p:spPr>
          <p:txBody>
            <a:bodyPr/>
            <a:lstStyle/>
            <a:p>
              <a:pPr algn="ctr"/>
              <a:r>
                <a:rPr lang="en-US" altLang="ja-JP">
                  <a:latin typeface="Times New Roman" pitchFamily="18" charset="0"/>
                  <a:ea typeface="MS Mincho" pitchFamily="49" charset="-128"/>
                </a:rPr>
                <a:t>Global funding</a:t>
              </a:r>
              <a:endParaRPr lang="en-US"/>
            </a:p>
          </p:txBody>
        </p:sp>
        <p:sp>
          <p:nvSpPr>
            <p:cNvPr id="15372" name="Oval 6"/>
            <p:cNvSpPr>
              <a:spLocks noChangeArrowheads="1"/>
            </p:cNvSpPr>
            <p:nvPr/>
          </p:nvSpPr>
          <p:spPr bwMode="auto">
            <a:xfrm>
              <a:off x="1309688" y="2478088"/>
              <a:ext cx="6178550" cy="1265237"/>
            </a:xfrm>
            <a:prstGeom prst="ellipse">
              <a:avLst/>
            </a:prstGeom>
            <a:solidFill>
              <a:srgbClr val="FFCC99"/>
            </a:solidFill>
            <a:ln w="9525">
              <a:solidFill>
                <a:srgbClr val="000000"/>
              </a:solidFill>
              <a:round/>
              <a:headEnd/>
              <a:tailEnd/>
            </a:ln>
          </p:spPr>
          <p:txBody>
            <a:bodyPr/>
            <a:lstStyle/>
            <a:p>
              <a:endParaRPr lang="en-US"/>
            </a:p>
          </p:txBody>
        </p:sp>
        <p:sp>
          <p:nvSpPr>
            <p:cNvPr id="15373" name="Oval 7"/>
            <p:cNvSpPr>
              <a:spLocks noChangeArrowheads="1"/>
            </p:cNvSpPr>
            <p:nvPr/>
          </p:nvSpPr>
          <p:spPr bwMode="auto">
            <a:xfrm>
              <a:off x="1619250" y="2708275"/>
              <a:ext cx="1657350" cy="1008063"/>
            </a:xfrm>
            <a:prstGeom prst="ellipse">
              <a:avLst/>
            </a:prstGeom>
            <a:solidFill>
              <a:srgbClr val="FF9900"/>
            </a:solidFill>
            <a:ln w="9525">
              <a:solidFill>
                <a:srgbClr val="000000"/>
              </a:solidFill>
              <a:round/>
              <a:headEnd/>
              <a:tailEnd/>
            </a:ln>
          </p:spPr>
          <p:txBody>
            <a:bodyPr/>
            <a:lstStyle/>
            <a:p>
              <a:pPr algn="ctr"/>
              <a:r>
                <a:rPr lang="en-US" altLang="ja-JP" sz="1600" b="1">
                  <a:latin typeface="Times New Roman" pitchFamily="18" charset="0"/>
                  <a:ea typeface="MS Mincho" pitchFamily="49" charset="-128"/>
                </a:rPr>
                <a:t>National REDD funding</a:t>
              </a:r>
              <a:endParaRPr lang="en-US" sz="1600" b="1"/>
            </a:p>
          </p:txBody>
        </p:sp>
        <p:sp>
          <p:nvSpPr>
            <p:cNvPr id="15374" name="Oval 8"/>
            <p:cNvSpPr>
              <a:spLocks noChangeArrowheads="1"/>
            </p:cNvSpPr>
            <p:nvPr/>
          </p:nvSpPr>
          <p:spPr bwMode="auto">
            <a:xfrm>
              <a:off x="3505200" y="2895600"/>
              <a:ext cx="1647825" cy="782638"/>
            </a:xfrm>
            <a:prstGeom prst="ellipse">
              <a:avLst/>
            </a:prstGeom>
            <a:solidFill>
              <a:srgbClr val="FF9900"/>
            </a:solidFill>
            <a:ln w="9525">
              <a:solidFill>
                <a:srgbClr val="000000"/>
              </a:solidFill>
              <a:round/>
              <a:headEnd/>
              <a:tailEnd/>
            </a:ln>
          </p:spPr>
          <p:txBody>
            <a:bodyPr/>
            <a:lstStyle/>
            <a:p>
              <a:r>
                <a:rPr lang="en-US" altLang="ja-JP" sz="900">
                  <a:latin typeface="Times New Roman" pitchFamily="18" charset="0"/>
                  <a:ea typeface="MS Mincho" pitchFamily="49" charset="-128"/>
                </a:rPr>
                <a:t>    </a:t>
              </a:r>
              <a:r>
                <a:rPr lang="vi-VN" altLang="ja-JP" b="1">
                  <a:latin typeface="Times New Roman" pitchFamily="18" charset="0"/>
                  <a:ea typeface="MS Mincho" pitchFamily="49" charset="-128"/>
                </a:rPr>
                <a:t>Others</a:t>
              </a:r>
              <a:r>
                <a:rPr lang="en-US" altLang="ja-JP" b="1">
                  <a:latin typeface="Times New Roman" pitchFamily="18" charset="0"/>
                  <a:ea typeface="MS Mincho" pitchFamily="49" charset="-128"/>
                </a:rPr>
                <a:t>?</a:t>
              </a:r>
              <a:endParaRPr lang="en-US" b="1"/>
            </a:p>
          </p:txBody>
        </p:sp>
        <p:sp>
          <p:nvSpPr>
            <p:cNvPr id="15375" name="Oval 10"/>
            <p:cNvSpPr>
              <a:spLocks noChangeArrowheads="1"/>
            </p:cNvSpPr>
            <p:nvPr/>
          </p:nvSpPr>
          <p:spPr bwMode="auto">
            <a:xfrm>
              <a:off x="1331913" y="5300663"/>
              <a:ext cx="6178550" cy="1265237"/>
            </a:xfrm>
            <a:prstGeom prst="ellipse">
              <a:avLst/>
            </a:prstGeom>
            <a:solidFill>
              <a:srgbClr val="CCFFFF"/>
            </a:solidFill>
            <a:ln w="9525">
              <a:solidFill>
                <a:srgbClr val="000000"/>
              </a:solidFill>
              <a:round/>
              <a:headEnd/>
              <a:tailEnd/>
            </a:ln>
          </p:spPr>
          <p:txBody>
            <a:bodyPr/>
            <a:lstStyle/>
            <a:p>
              <a:endParaRPr lang="en-US"/>
            </a:p>
          </p:txBody>
        </p:sp>
        <p:sp>
          <p:nvSpPr>
            <p:cNvPr id="15376" name="Oval 11"/>
            <p:cNvSpPr>
              <a:spLocks noChangeArrowheads="1"/>
            </p:cNvSpPr>
            <p:nvPr/>
          </p:nvSpPr>
          <p:spPr bwMode="auto">
            <a:xfrm>
              <a:off x="1835150" y="5373688"/>
              <a:ext cx="1584325" cy="1196975"/>
            </a:xfrm>
            <a:prstGeom prst="ellipse">
              <a:avLst/>
            </a:prstGeom>
            <a:solidFill>
              <a:srgbClr val="339966"/>
            </a:solidFill>
            <a:ln w="9525">
              <a:solidFill>
                <a:srgbClr val="000000"/>
              </a:solidFill>
              <a:round/>
              <a:headEnd/>
              <a:tailEnd/>
            </a:ln>
          </p:spPr>
          <p:txBody>
            <a:bodyPr/>
            <a:lstStyle/>
            <a:p>
              <a:r>
                <a:rPr lang="en-US" altLang="ja-JP">
                  <a:latin typeface="Times New Roman" pitchFamily="18" charset="0"/>
                  <a:ea typeface="MS Mincho" pitchFamily="49" charset="-128"/>
                </a:rPr>
                <a:t>“Land users</a:t>
              </a:r>
              <a:endParaRPr lang="en-US"/>
            </a:p>
          </p:txBody>
        </p:sp>
        <p:sp>
          <p:nvSpPr>
            <p:cNvPr id="15377" name="Oval 12"/>
            <p:cNvSpPr>
              <a:spLocks noChangeArrowheads="1"/>
            </p:cNvSpPr>
            <p:nvPr/>
          </p:nvSpPr>
          <p:spPr bwMode="auto">
            <a:xfrm>
              <a:off x="3367088" y="5594350"/>
              <a:ext cx="2057400" cy="914400"/>
            </a:xfrm>
            <a:prstGeom prst="ellipse">
              <a:avLst/>
            </a:prstGeom>
            <a:solidFill>
              <a:srgbClr val="339966"/>
            </a:solidFill>
            <a:ln w="9525">
              <a:solidFill>
                <a:srgbClr val="000000"/>
              </a:solidFill>
              <a:round/>
              <a:headEnd/>
              <a:tailEnd/>
            </a:ln>
          </p:spPr>
          <p:txBody>
            <a:bodyPr/>
            <a:lstStyle/>
            <a:p>
              <a:r>
                <a:rPr lang="vi-VN" altLang="ja-JP" b="1" dirty="0">
                  <a:latin typeface="Times New Roman" pitchFamily="18" charset="0"/>
                  <a:ea typeface="MS Mincho" pitchFamily="49" charset="-128"/>
                </a:rPr>
                <a:t>Community</a:t>
              </a:r>
              <a:endParaRPr lang="en-US" b="1" dirty="0"/>
            </a:p>
          </p:txBody>
        </p:sp>
        <p:sp>
          <p:nvSpPr>
            <p:cNvPr id="15378" name="Oval 13"/>
            <p:cNvSpPr>
              <a:spLocks noChangeArrowheads="1"/>
            </p:cNvSpPr>
            <p:nvPr/>
          </p:nvSpPr>
          <p:spPr bwMode="auto">
            <a:xfrm>
              <a:off x="5219700" y="5445125"/>
              <a:ext cx="1855788" cy="1063625"/>
            </a:xfrm>
            <a:prstGeom prst="ellipse">
              <a:avLst/>
            </a:prstGeom>
            <a:solidFill>
              <a:srgbClr val="339966"/>
            </a:solidFill>
            <a:ln w="9525">
              <a:solidFill>
                <a:srgbClr val="000000"/>
              </a:solidFill>
              <a:round/>
              <a:headEnd/>
              <a:tailEnd/>
            </a:ln>
          </p:spPr>
          <p:txBody>
            <a:bodyPr/>
            <a:lstStyle/>
            <a:p>
              <a:pPr algn="ctr"/>
              <a:r>
                <a:rPr lang="en-US"/>
                <a:t>Local authorities</a:t>
              </a:r>
            </a:p>
          </p:txBody>
        </p:sp>
        <p:sp>
          <p:nvSpPr>
            <p:cNvPr id="15379" name="Line 16"/>
            <p:cNvSpPr>
              <a:spLocks noChangeShapeType="1"/>
            </p:cNvSpPr>
            <p:nvPr/>
          </p:nvSpPr>
          <p:spPr bwMode="auto">
            <a:xfrm>
              <a:off x="2311400" y="1111250"/>
              <a:ext cx="0" cy="1409700"/>
            </a:xfrm>
            <a:prstGeom prst="line">
              <a:avLst/>
            </a:prstGeom>
            <a:noFill/>
            <a:ln w="19050" cap="rnd">
              <a:solidFill>
                <a:srgbClr val="000000"/>
              </a:solidFill>
              <a:prstDash val="sysDot"/>
              <a:round/>
              <a:headEnd/>
              <a:tailEnd type="triangle" w="med" len="med"/>
            </a:ln>
          </p:spPr>
          <p:txBody>
            <a:bodyPr/>
            <a:lstStyle/>
            <a:p>
              <a:endParaRPr lang="en-US"/>
            </a:p>
          </p:txBody>
        </p:sp>
        <p:sp>
          <p:nvSpPr>
            <p:cNvPr id="15380" name="Line 17"/>
            <p:cNvSpPr>
              <a:spLocks noChangeShapeType="1"/>
            </p:cNvSpPr>
            <p:nvPr/>
          </p:nvSpPr>
          <p:spPr bwMode="auto">
            <a:xfrm>
              <a:off x="3648075" y="1239838"/>
              <a:ext cx="0" cy="1154112"/>
            </a:xfrm>
            <a:prstGeom prst="line">
              <a:avLst/>
            </a:prstGeom>
            <a:noFill/>
            <a:ln w="19050" cap="rnd">
              <a:solidFill>
                <a:srgbClr val="000000"/>
              </a:solidFill>
              <a:prstDash val="sysDot"/>
              <a:round/>
              <a:headEnd/>
              <a:tailEnd type="triangle" w="med" len="med"/>
            </a:ln>
          </p:spPr>
          <p:txBody>
            <a:bodyPr/>
            <a:lstStyle/>
            <a:p>
              <a:endParaRPr lang="en-US"/>
            </a:p>
          </p:txBody>
        </p:sp>
        <p:sp>
          <p:nvSpPr>
            <p:cNvPr id="15381" name="Line 18"/>
            <p:cNvSpPr>
              <a:spLocks noChangeShapeType="1"/>
            </p:cNvSpPr>
            <p:nvPr/>
          </p:nvSpPr>
          <p:spPr bwMode="auto">
            <a:xfrm>
              <a:off x="2144713" y="3675063"/>
              <a:ext cx="0" cy="2052637"/>
            </a:xfrm>
            <a:prstGeom prst="line">
              <a:avLst/>
            </a:prstGeom>
            <a:noFill/>
            <a:ln w="19050" cap="rnd">
              <a:solidFill>
                <a:srgbClr val="000000"/>
              </a:solidFill>
              <a:prstDash val="sysDot"/>
              <a:round/>
              <a:headEnd/>
              <a:tailEnd type="triangle" w="med" len="med"/>
            </a:ln>
          </p:spPr>
          <p:txBody>
            <a:bodyPr/>
            <a:lstStyle/>
            <a:p>
              <a:endParaRPr lang="en-US"/>
            </a:p>
          </p:txBody>
        </p:sp>
        <p:sp>
          <p:nvSpPr>
            <p:cNvPr id="15382" name="Line 19"/>
            <p:cNvSpPr>
              <a:spLocks noChangeShapeType="1"/>
            </p:cNvSpPr>
            <p:nvPr/>
          </p:nvSpPr>
          <p:spPr bwMode="auto">
            <a:xfrm>
              <a:off x="3481388" y="3932238"/>
              <a:ext cx="0" cy="1666875"/>
            </a:xfrm>
            <a:prstGeom prst="line">
              <a:avLst/>
            </a:prstGeom>
            <a:noFill/>
            <a:ln w="19050" cap="rnd">
              <a:solidFill>
                <a:srgbClr val="000000"/>
              </a:solidFill>
              <a:prstDash val="sysDot"/>
              <a:round/>
              <a:headEnd/>
              <a:tailEnd type="triangle" w="med" len="med"/>
            </a:ln>
          </p:spPr>
          <p:txBody>
            <a:bodyPr/>
            <a:lstStyle/>
            <a:p>
              <a:endParaRPr lang="en-US"/>
            </a:p>
          </p:txBody>
        </p:sp>
        <p:sp>
          <p:nvSpPr>
            <p:cNvPr id="15383" name="Line 20"/>
            <p:cNvSpPr>
              <a:spLocks noChangeShapeType="1"/>
            </p:cNvSpPr>
            <p:nvPr/>
          </p:nvSpPr>
          <p:spPr bwMode="auto">
            <a:xfrm flipV="1">
              <a:off x="5724525" y="3716338"/>
              <a:ext cx="0" cy="1795462"/>
            </a:xfrm>
            <a:prstGeom prst="line">
              <a:avLst/>
            </a:prstGeom>
            <a:noFill/>
            <a:ln w="19050" cap="rnd">
              <a:solidFill>
                <a:srgbClr val="000000"/>
              </a:solidFill>
              <a:prstDash val="sysDot"/>
              <a:round/>
              <a:headEnd/>
              <a:tailEnd type="triangle" w="med" len="med"/>
            </a:ln>
          </p:spPr>
          <p:txBody>
            <a:bodyPr/>
            <a:lstStyle/>
            <a:p>
              <a:endParaRPr lang="en-US"/>
            </a:p>
          </p:txBody>
        </p:sp>
        <p:sp>
          <p:nvSpPr>
            <p:cNvPr id="15384" name="Line 21"/>
            <p:cNvSpPr>
              <a:spLocks noChangeShapeType="1"/>
            </p:cNvSpPr>
            <p:nvPr/>
          </p:nvSpPr>
          <p:spPr bwMode="auto">
            <a:xfrm flipV="1">
              <a:off x="5435600" y="1196975"/>
              <a:ext cx="0" cy="1282700"/>
            </a:xfrm>
            <a:prstGeom prst="line">
              <a:avLst/>
            </a:prstGeom>
            <a:noFill/>
            <a:ln w="19050" cap="rnd">
              <a:solidFill>
                <a:srgbClr val="000000"/>
              </a:solidFill>
              <a:prstDash val="sysDot"/>
              <a:round/>
              <a:headEnd/>
              <a:tailEnd type="triangle" w="med" len="med"/>
            </a:ln>
          </p:spPr>
          <p:txBody>
            <a:bodyPr/>
            <a:lstStyle/>
            <a:p>
              <a:endParaRPr lang="en-US"/>
            </a:p>
          </p:txBody>
        </p:sp>
        <p:sp>
          <p:nvSpPr>
            <p:cNvPr id="15385" name="Line 22"/>
            <p:cNvSpPr>
              <a:spLocks noChangeShapeType="1"/>
            </p:cNvSpPr>
            <p:nvPr/>
          </p:nvSpPr>
          <p:spPr bwMode="auto">
            <a:xfrm flipV="1">
              <a:off x="6443663" y="3500438"/>
              <a:ext cx="0" cy="2087562"/>
            </a:xfrm>
            <a:prstGeom prst="line">
              <a:avLst/>
            </a:prstGeom>
            <a:noFill/>
            <a:ln w="19050" cap="rnd">
              <a:solidFill>
                <a:srgbClr val="000000"/>
              </a:solidFill>
              <a:prstDash val="sysDot"/>
              <a:round/>
              <a:headEnd/>
              <a:tailEnd type="triangle" w="med" len="med"/>
            </a:ln>
          </p:spPr>
          <p:txBody>
            <a:bodyPr/>
            <a:lstStyle/>
            <a:p>
              <a:endParaRPr lang="en-US"/>
            </a:p>
          </p:txBody>
        </p:sp>
        <p:sp>
          <p:nvSpPr>
            <p:cNvPr id="15386" name="Line 23"/>
            <p:cNvSpPr>
              <a:spLocks noChangeShapeType="1"/>
            </p:cNvSpPr>
            <p:nvPr/>
          </p:nvSpPr>
          <p:spPr bwMode="auto">
            <a:xfrm flipV="1">
              <a:off x="6588125" y="549275"/>
              <a:ext cx="0" cy="1924050"/>
            </a:xfrm>
            <a:prstGeom prst="line">
              <a:avLst/>
            </a:prstGeom>
            <a:noFill/>
            <a:ln w="19050" cap="rnd">
              <a:solidFill>
                <a:srgbClr val="000000"/>
              </a:solidFill>
              <a:prstDash val="sysDot"/>
              <a:round/>
              <a:headEnd/>
              <a:tailEnd type="triangle" w="med" len="med"/>
            </a:ln>
          </p:spPr>
          <p:txBody>
            <a:bodyPr/>
            <a:lstStyle/>
            <a:p>
              <a:endParaRPr lang="en-US"/>
            </a:p>
          </p:txBody>
        </p:sp>
        <p:sp>
          <p:nvSpPr>
            <p:cNvPr id="15387" name="Rectangle 25"/>
            <p:cNvSpPr>
              <a:spLocks noChangeArrowheads="1"/>
            </p:cNvSpPr>
            <p:nvPr/>
          </p:nvSpPr>
          <p:spPr bwMode="auto">
            <a:xfrm>
              <a:off x="3352800" y="2514600"/>
              <a:ext cx="1672253" cy="369332"/>
            </a:xfrm>
            <a:prstGeom prst="rect">
              <a:avLst/>
            </a:prstGeom>
            <a:noFill/>
            <a:ln w="9525">
              <a:noFill/>
              <a:miter lim="800000"/>
              <a:headEnd/>
              <a:tailEnd/>
            </a:ln>
          </p:spPr>
          <p:txBody>
            <a:bodyPr wrap="none" anchor="ctr">
              <a:spAutoFit/>
            </a:bodyPr>
            <a:lstStyle/>
            <a:p>
              <a:r>
                <a:rPr lang="vi-VN" b="1"/>
                <a:t>National level</a:t>
              </a:r>
              <a:endParaRPr lang="en-US"/>
            </a:p>
          </p:txBody>
        </p:sp>
        <p:sp>
          <p:nvSpPr>
            <p:cNvPr id="15388" name="Rectangle 26"/>
            <p:cNvSpPr>
              <a:spLocks noChangeArrowheads="1"/>
            </p:cNvSpPr>
            <p:nvPr/>
          </p:nvSpPr>
          <p:spPr bwMode="auto">
            <a:xfrm>
              <a:off x="3352800" y="5334000"/>
              <a:ext cx="2159566" cy="369332"/>
            </a:xfrm>
            <a:prstGeom prst="rect">
              <a:avLst/>
            </a:prstGeom>
            <a:noFill/>
            <a:ln w="9525">
              <a:noFill/>
              <a:miter lim="800000"/>
              <a:headEnd/>
              <a:tailEnd/>
            </a:ln>
          </p:spPr>
          <p:txBody>
            <a:bodyPr wrap="none" anchor="ctr">
              <a:spAutoFit/>
            </a:bodyPr>
            <a:lstStyle/>
            <a:p>
              <a:r>
                <a:rPr lang="vi-VN" b="1"/>
                <a:t>Sub-national level</a:t>
              </a:r>
              <a:endParaRPr lang="en-US"/>
            </a:p>
          </p:txBody>
        </p:sp>
        <p:sp>
          <p:nvSpPr>
            <p:cNvPr id="15389" name="Text Box 29"/>
            <p:cNvSpPr txBox="1">
              <a:spLocks noChangeArrowheads="1"/>
            </p:cNvSpPr>
            <p:nvPr/>
          </p:nvSpPr>
          <p:spPr bwMode="auto">
            <a:xfrm>
              <a:off x="2452688" y="1479550"/>
              <a:ext cx="1155700" cy="369332"/>
            </a:xfrm>
            <a:prstGeom prst="rect">
              <a:avLst/>
            </a:prstGeom>
            <a:noFill/>
            <a:ln w="9525">
              <a:noFill/>
              <a:miter lim="800000"/>
              <a:headEnd/>
              <a:tailEnd/>
            </a:ln>
          </p:spPr>
          <p:txBody>
            <a:bodyPr>
              <a:spAutoFit/>
            </a:bodyPr>
            <a:lstStyle/>
            <a:p>
              <a:pPr>
                <a:spcBef>
                  <a:spcPct val="50000"/>
                </a:spcBef>
              </a:pPr>
              <a:r>
                <a:rPr lang="en-US"/>
                <a:t>Payment</a:t>
              </a:r>
            </a:p>
          </p:txBody>
        </p:sp>
        <p:sp>
          <p:nvSpPr>
            <p:cNvPr id="15390" name="Text Box 30"/>
            <p:cNvSpPr txBox="1">
              <a:spLocks noChangeArrowheads="1"/>
            </p:cNvSpPr>
            <p:nvPr/>
          </p:nvSpPr>
          <p:spPr bwMode="auto">
            <a:xfrm>
              <a:off x="2224088" y="3917950"/>
              <a:ext cx="1447800" cy="1200329"/>
            </a:xfrm>
            <a:prstGeom prst="rect">
              <a:avLst/>
            </a:prstGeom>
            <a:noFill/>
            <a:ln w="9525">
              <a:noFill/>
              <a:miter lim="800000"/>
              <a:headEnd/>
              <a:tailEnd/>
            </a:ln>
          </p:spPr>
          <p:txBody>
            <a:bodyPr wrap="square">
              <a:spAutoFit/>
            </a:bodyPr>
            <a:lstStyle/>
            <a:p>
              <a:pPr>
                <a:spcBef>
                  <a:spcPct val="50000"/>
                </a:spcBef>
              </a:pPr>
              <a:r>
                <a:rPr lang="en-US" b="1" dirty="0" smtClean="0"/>
                <a:t>Payment and Benefit sharing mechanism</a:t>
              </a:r>
              <a:endParaRPr lang="en-US" b="1" dirty="0"/>
            </a:p>
          </p:txBody>
        </p:sp>
        <p:sp>
          <p:nvSpPr>
            <p:cNvPr id="15391" name="Text Box 31"/>
            <p:cNvSpPr txBox="1">
              <a:spLocks noChangeArrowheads="1"/>
            </p:cNvSpPr>
            <p:nvPr/>
          </p:nvSpPr>
          <p:spPr bwMode="auto">
            <a:xfrm>
              <a:off x="5076825" y="1484313"/>
              <a:ext cx="2252663" cy="923330"/>
            </a:xfrm>
            <a:prstGeom prst="rect">
              <a:avLst/>
            </a:prstGeom>
            <a:noFill/>
            <a:ln w="9525">
              <a:noFill/>
              <a:miter lim="800000"/>
              <a:headEnd/>
              <a:tailEnd/>
            </a:ln>
          </p:spPr>
          <p:txBody>
            <a:bodyPr>
              <a:spAutoFit/>
            </a:bodyPr>
            <a:lstStyle/>
            <a:p>
              <a:pPr>
                <a:spcBef>
                  <a:spcPct val="50000"/>
                </a:spcBef>
              </a:pPr>
              <a:r>
                <a:rPr lang="en-US" dirty="0"/>
                <a:t>Emission reductions monitoring and </a:t>
              </a:r>
              <a:r>
                <a:rPr lang="en-US" dirty="0" smtClean="0"/>
                <a:t>report (MRV)</a:t>
              </a:r>
              <a:endParaRPr lang="en-US" dirty="0"/>
            </a:p>
          </p:txBody>
        </p:sp>
        <p:sp>
          <p:nvSpPr>
            <p:cNvPr id="15392" name="Text Box 32"/>
            <p:cNvSpPr txBox="1">
              <a:spLocks noChangeArrowheads="1"/>
            </p:cNvSpPr>
            <p:nvPr/>
          </p:nvSpPr>
          <p:spPr bwMode="auto">
            <a:xfrm>
              <a:off x="4932362" y="4292600"/>
              <a:ext cx="2320925" cy="923330"/>
            </a:xfrm>
            <a:prstGeom prst="rect">
              <a:avLst/>
            </a:prstGeom>
            <a:noFill/>
            <a:ln w="9525">
              <a:noFill/>
              <a:miter lim="800000"/>
              <a:headEnd/>
              <a:tailEnd/>
            </a:ln>
          </p:spPr>
          <p:txBody>
            <a:bodyPr>
              <a:spAutoFit/>
            </a:bodyPr>
            <a:lstStyle/>
            <a:p>
              <a:pPr>
                <a:spcBef>
                  <a:spcPct val="50000"/>
                </a:spcBef>
              </a:pPr>
              <a:r>
                <a:rPr lang="en-US" dirty="0"/>
                <a:t>Emission reductions monitoring and </a:t>
              </a:r>
              <a:r>
                <a:rPr lang="en-US" dirty="0" smtClean="0"/>
                <a:t>report (MRV)</a:t>
              </a:r>
              <a:endParaRPr lang="en-US" dirty="0"/>
            </a:p>
          </p:txBody>
        </p:sp>
      </p:grpSp>
      <p:sp>
        <p:nvSpPr>
          <p:cNvPr id="15366" name="Oval 9"/>
          <p:cNvSpPr>
            <a:spLocks noChangeArrowheads="1"/>
          </p:cNvSpPr>
          <p:nvPr/>
        </p:nvSpPr>
        <p:spPr bwMode="auto">
          <a:xfrm>
            <a:off x="6248400" y="2667000"/>
            <a:ext cx="1782763" cy="1041400"/>
          </a:xfrm>
          <a:prstGeom prst="ellipse">
            <a:avLst/>
          </a:prstGeom>
          <a:solidFill>
            <a:srgbClr val="FF9900"/>
          </a:solidFill>
          <a:ln w="9525">
            <a:solidFill>
              <a:srgbClr val="000000"/>
            </a:solidFill>
            <a:round/>
            <a:headEnd/>
            <a:tailEnd/>
          </a:ln>
        </p:spPr>
        <p:txBody>
          <a:bodyPr/>
          <a:lstStyle/>
          <a:p>
            <a:pPr algn="ctr"/>
            <a:r>
              <a:rPr lang="en-US" altLang="ja-JP">
                <a:latin typeface="Times New Roman" pitchFamily="18" charset="0"/>
                <a:ea typeface="MS Mincho" pitchFamily="49" charset="-128"/>
              </a:rPr>
              <a:t>National REDD</a:t>
            </a:r>
            <a:endParaRPr lang="en-US"/>
          </a:p>
        </p:txBody>
      </p:sp>
      <p:sp>
        <p:nvSpPr>
          <p:cNvPr id="15367" name="Text Box 30"/>
          <p:cNvSpPr txBox="1">
            <a:spLocks noChangeArrowheads="1"/>
          </p:cNvSpPr>
          <p:nvPr/>
        </p:nvSpPr>
        <p:spPr bwMode="auto">
          <a:xfrm>
            <a:off x="152400" y="838200"/>
            <a:ext cx="2590800" cy="4246563"/>
          </a:xfrm>
          <a:prstGeom prst="rect">
            <a:avLst/>
          </a:prstGeom>
          <a:noFill/>
          <a:ln w="9525">
            <a:noFill/>
            <a:miter lim="800000"/>
            <a:headEnd/>
            <a:tailEnd/>
          </a:ln>
        </p:spPr>
        <p:txBody>
          <a:bodyPr>
            <a:spAutoFit/>
          </a:bodyPr>
          <a:lstStyle/>
          <a:p>
            <a:pPr>
              <a:spcBef>
                <a:spcPct val="50000"/>
              </a:spcBef>
            </a:pPr>
            <a:r>
              <a:rPr lang="en-US" sz="3000" dirty="0">
                <a:solidFill>
                  <a:srgbClr val="FF0000"/>
                </a:solidFill>
              </a:rPr>
              <a:t>REDD, REDD+</a:t>
            </a:r>
            <a:r>
              <a:rPr lang="vi-VN" sz="3000" dirty="0">
                <a:solidFill>
                  <a:srgbClr val="FF0000"/>
                </a:solidFill>
              </a:rPr>
              <a:t>: payment for reducing emissions from deforestation and degradation</a:t>
            </a:r>
            <a:endParaRPr lang="en-US" sz="3000" dirty="0">
              <a:solidFill>
                <a:srgbClr val="FF0000"/>
              </a:solidFill>
            </a:endParaRPr>
          </a:p>
        </p:txBody>
      </p:sp>
      <p:pic>
        <p:nvPicPr>
          <p:cNvPr id="15368" name="Picture 2" descr="D:\Documents\ICRAF\ICRAF logoi jpeg.jpg"/>
          <p:cNvPicPr>
            <a:picLocks noChangeAspect="1" noChangeArrowheads="1"/>
          </p:cNvPicPr>
          <p:nvPr/>
        </p:nvPicPr>
        <p:blipFill>
          <a:blip r:embed="rId2" cstate="print"/>
          <a:srcRect/>
          <a:stretch>
            <a:fillRect/>
          </a:stretch>
        </p:blipFill>
        <p:spPr bwMode="auto">
          <a:xfrm>
            <a:off x="0" y="5635625"/>
            <a:ext cx="2209800" cy="1222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REDD+ </a:t>
            </a:r>
            <a:r>
              <a:rPr lang="en-US" dirty="0" smtClean="0"/>
              <a:t>and PES</a:t>
            </a:r>
            <a:endParaRPr lang="vi-VN" dirty="0"/>
          </a:p>
        </p:txBody>
      </p:sp>
      <p:sp>
        <p:nvSpPr>
          <p:cNvPr id="3" name="Content Placeholder 2"/>
          <p:cNvSpPr>
            <a:spLocks noGrp="1"/>
          </p:cNvSpPr>
          <p:nvPr>
            <p:ph sz="quarter" idx="1"/>
          </p:nvPr>
        </p:nvSpPr>
        <p:spPr>
          <a:xfrm>
            <a:off x="914400" y="1447800"/>
            <a:ext cx="4233664" cy="4572000"/>
          </a:xfrm>
        </p:spPr>
        <p:txBody>
          <a:bodyPr/>
          <a:lstStyle/>
          <a:p>
            <a:r>
              <a:rPr lang="en-US" dirty="0" smtClean="0">
                <a:latin typeface="Times New Roman" pitchFamily="18" charset="0"/>
                <a:cs typeface="Times New Roman" pitchFamily="18" charset="0"/>
              </a:rPr>
              <a:t>All</a:t>
            </a:r>
            <a:r>
              <a:rPr lang="en-U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REDD+ </a:t>
            </a:r>
            <a:r>
              <a:rPr lang="en-US" dirty="0" smtClean="0">
                <a:latin typeface="Times New Roman" pitchFamily="18" charset="0"/>
                <a:cs typeface="Times New Roman" pitchFamily="18" charset="0"/>
              </a:rPr>
              <a:t>is </a:t>
            </a:r>
            <a:r>
              <a:rPr lang="en-US" dirty="0" smtClean="0">
                <a:latin typeface="Times New Roman" pitchFamily="18" charset="0"/>
                <a:cs typeface="Times New Roman" pitchFamily="18" charset="0"/>
              </a:rPr>
              <a:t>PES?</a:t>
            </a:r>
          </a:p>
          <a:p>
            <a:r>
              <a:rPr lang="en-US" dirty="0" smtClean="0">
                <a:latin typeface="Times New Roman" pitchFamily="18" charset="0"/>
                <a:cs typeface="Times New Roman" pitchFamily="18" charset="0"/>
              </a:rPr>
              <a:t>Some</a:t>
            </a:r>
            <a:r>
              <a:rPr lang="en-U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PES </a:t>
            </a:r>
            <a:r>
              <a:rPr lang="en-US" dirty="0" smtClean="0">
                <a:latin typeface="Times New Roman" pitchFamily="18" charset="0"/>
                <a:cs typeface="Times New Roman" pitchFamily="18" charset="0"/>
              </a:rPr>
              <a:t>are not REDD</a:t>
            </a:r>
            <a:r>
              <a:rPr lang="en-US" dirty="0" smtClean="0">
                <a:latin typeface="Times New Roman" pitchFamily="18" charset="0"/>
                <a:cs typeface="Times New Roman" pitchFamily="18" charset="0"/>
              </a:rPr>
              <a:t>+?</a:t>
            </a:r>
            <a:endParaRPr lang="vi-VN" dirty="0">
              <a:latin typeface="Times New Roman" pitchFamily="18" charset="0"/>
              <a:cs typeface="Times New Roman" pitchFamily="18" charset="0"/>
            </a:endParaRPr>
          </a:p>
        </p:txBody>
      </p:sp>
      <p:graphicFrame>
        <p:nvGraphicFramePr>
          <p:cNvPr id="4" name="Diagram 3"/>
          <p:cNvGraphicFramePr/>
          <p:nvPr/>
        </p:nvGraphicFramePr>
        <p:xfrm>
          <a:off x="-252536" y="27940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Content Placeholder 2"/>
          <p:cNvSpPr txBox="1">
            <a:spLocks/>
          </p:cNvSpPr>
          <p:nvPr/>
        </p:nvSpPr>
        <p:spPr>
          <a:xfrm>
            <a:off x="5148064" y="1428512"/>
            <a:ext cx="3900092" cy="4572000"/>
          </a:xfrm>
          <a:prstGeom prst="rect">
            <a:avLst/>
          </a:prstGeom>
        </p:spPr>
        <p:txBody>
          <a:bodyPr vert="horz">
            <a:normAutofit/>
          </a:bodyPr>
          <a:lstStyle/>
          <a:p>
            <a:pPr marL="274320" lvl="0" indent="-274320">
              <a:spcBef>
                <a:spcPts val="580"/>
              </a:spcBef>
              <a:buClr>
                <a:schemeClr val="accent1"/>
              </a:buClr>
              <a:buSzPct val="85000"/>
              <a:buFont typeface="Wingdings 2"/>
              <a:buChar char=""/>
            </a:pPr>
            <a:r>
              <a:rPr lang="en-US" sz="2800" dirty="0" smtClean="0">
                <a:latin typeface="Times New Roman" pitchFamily="18" charset="0"/>
                <a:cs typeface="Times New Roman" pitchFamily="18" charset="0"/>
              </a:rPr>
              <a:t>PES really increase effectiveness and efficiency of ES conservation and </a:t>
            </a:r>
            <a:r>
              <a:rPr lang="en-US" sz="2800" dirty="0" err="1" smtClean="0">
                <a:latin typeface="Times New Roman" pitchFamily="18" charset="0"/>
                <a:cs typeface="Times New Roman" pitchFamily="18" charset="0"/>
              </a:rPr>
              <a:t>benenfits</a:t>
            </a:r>
            <a:r>
              <a:rPr lang="en-US" sz="2800" dirty="0" smtClean="0">
                <a:latin typeface="Times New Roman" pitchFamily="18" charset="0"/>
                <a:cs typeface="Times New Roman" pitchFamily="18" charset="0"/>
              </a:rPr>
              <a:t> to local people? </a:t>
            </a:r>
            <a:endParaRPr lang="en-US" sz="2800" dirty="0" smtClean="0">
              <a:latin typeface="Times New Roman" pitchFamily="18" charset="0"/>
              <a:cs typeface="Times New Roman" pitchFamily="18" charset="0"/>
            </a:endParaRPr>
          </a:p>
          <a:p>
            <a:pPr marL="274320" lvl="0" indent="-274320">
              <a:spcBef>
                <a:spcPts val="580"/>
              </a:spcBef>
              <a:buClr>
                <a:schemeClr val="accent1"/>
              </a:buClr>
              <a:buSzPct val="85000"/>
              <a:buFont typeface="Wingdings 2"/>
              <a:buChar char=""/>
            </a:pPr>
            <a:r>
              <a:rPr lang="en-US" sz="2800" dirty="0" smtClean="0">
                <a:latin typeface="Times New Roman" pitchFamily="18" charset="0"/>
                <a:cs typeface="Times New Roman" pitchFamily="18" charset="0"/>
              </a:rPr>
              <a:t>How lessons </a:t>
            </a:r>
            <a:r>
              <a:rPr lang="en-US" sz="2800" dirty="0" err="1" smtClean="0">
                <a:latin typeface="Times New Roman" pitchFamily="18" charset="0"/>
                <a:cs typeface="Times New Roman" pitchFamily="18" charset="0"/>
              </a:rPr>
              <a:t>leartn</a:t>
            </a:r>
            <a:r>
              <a:rPr lang="en-US" sz="2800" dirty="0" smtClean="0">
                <a:latin typeface="Times New Roman" pitchFamily="18" charset="0"/>
                <a:cs typeface="Times New Roman" pitchFamily="18" charset="0"/>
              </a:rPr>
              <a:t> from PES can be used for REDD</a:t>
            </a:r>
            <a:r>
              <a:rPr lang="en-U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a:t>
            </a:r>
            <a:endParaRPr lang="en-US" sz="28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PES/ RES paradigms</a:t>
            </a:r>
            <a:endParaRPr lang="vi-VN" dirty="0"/>
          </a:p>
        </p:txBody>
      </p:sp>
      <p:graphicFrame>
        <p:nvGraphicFramePr>
          <p:cNvPr id="6" name="Content Placeholder 5"/>
          <p:cNvGraphicFramePr>
            <a:graphicFrameLocks noGrp="1"/>
          </p:cNvGraphicFramePr>
          <p:nvPr>
            <p:ph sz="quarter" idx="1"/>
          </p:nvPr>
        </p:nvGraphicFramePr>
        <p:xfrm>
          <a:off x="899592" y="1988840"/>
          <a:ext cx="7772400" cy="27363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Content Placeholder 2"/>
          <p:cNvSpPr txBox="1">
            <a:spLocks/>
          </p:cNvSpPr>
          <p:nvPr/>
        </p:nvSpPr>
        <p:spPr>
          <a:xfrm>
            <a:off x="914400" y="1447800"/>
            <a:ext cx="7772400" cy="469032"/>
          </a:xfrm>
          <a:prstGeom prst="rect">
            <a:avLst/>
          </a:prstGeom>
        </p:spPr>
        <p:txBody>
          <a:bodyPr vert="horz">
            <a:normAutofit lnSpcReduction="10000"/>
          </a:bodyPr>
          <a:lstStyle/>
          <a:p>
            <a:pPr marL="274320" marR="0" lvl="0" indent="-274320" algn="l" defTabSz="914400" rtl="0" eaLnBrk="1" fontAlgn="auto" latinLnBrk="0" hangingPunct="1">
              <a:lnSpc>
                <a:spcPct val="100000"/>
              </a:lnSpc>
              <a:spcBef>
                <a:spcPts val="580"/>
              </a:spcBef>
              <a:spcAft>
                <a:spcPts val="0"/>
              </a:spcAft>
              <a:buClr>
                <a:schemeClr val="accent1"/>
              </a:buClr>
              <a:buSzPct val="85000"/>
              <a:buFont typeface="Wingdings 2"/>
              <a:buChar char=""/>
              <a:tabLst/>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Global</a:t>
            </a:r>
            <a:r>
              <a:rPr kumimoji="0" lang="en-US" sz="2600" b="0" i="0" u="none" strike="noStrike" kern="1200" cap="none" spc="0" normalizeH="0" noProof="0" dirty="0" smtClean="0">
                <a:ln>
                  <a:noFill/>
                </a:ln>
                <a:solidFill>
                  <a:schemeClr val="tx1"/>
                </a:solidFill>
                <a:effectLst/>
                <a:uLnTx/>
                <a:uFillTx/>
                <a:latin typeface="+mn-lt"/>
                <a:ea typeface="+mn-ea"/>
                <a:cs typeface="+mn-cs"/>
              </a:rPr>
              <a:t> </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PES/RES cases</a:t>
            </a:r>
            <a:r>
              <a:rPr kumimoji="0" lang="en-US" sz="2600" b="0" i="0" u="none" strike="noStrike" kern="1200" cap="none" spc="0" normalizeH="0" noProof="0" dirty="0" smtClean="0">
                <a:ln>
                  <a:noFill/>
                </a:ln>
                <a:solidFill>
                  <a:schemeClr val="tx1"/>
                </a:solidFill>
                <a:effectLst/>
                <a:uLnTx/>
                <a:uFillTx/>
                <a:latin typeface="+mn-lt"/>
                <a:ea typeface="+mn-ea"/>
                <a:cs typeface="+mn-cs"/>
              </a:rPr>
              <a:t> belong to three paradigms</a:t>
            </a:r>
            <a:r>
              <a:rPr lang="en-US" sz="2600" dirty="0" smtClean="0"/>
              <a:t> </a:t>
            </a:r>
            <a:endParaRPr kumimoji="0" lang="en-US" sz="26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9" name="Content Placeholder 2"/>
          <p:cNvSpPr txBox="1">
            <a:spLocks/>
          </p:cNvSpPr>
          <p:nvPr/>
        </p:nvSpPr>
        <p:spPr>
          <a:xfrm>
            <a:off x="899592" y="4869160"/>
            <a:ext cx="7772400" cy="469032"/>
          </a:xfrm>
          <a:prstGeom prst="rect">
            <a:avLst/>
          </a:prstGeom>
        </p:spPr>
        <p:txBody>
          <a:bodyPr vert="horz">
            <a:noAutofit/>
          </a:bodyPr>
          <a:lstStyle/>
          <a:p>
            <a:pPr marL="274320" indent="-274320">
              <a:lnSpc>
                <a:spcPct val="120000"/>
              </a:lnSpc>
              <a:spcBef>
                <a:spcPts val="580"/>
              </a:spcBef>
              <a:buClr>
                <a:schemeClr val="accent1"/>
              </a:buClr>
              <a:buSzPct val="85000"/>
              <a:buFont typeface="Wingdings 2"/>
              <a:buChar char=""/>
            </a:pPr>
            <a:r>
              <a:rPr lang="en-US" sz="2600" dirty="0" smtClean="0"/>
              <a:t>The different paradigm resulted from different socio-economic and political settings of different places</a:t>
            </a:r>
          </a:p>
          <a:p>
            <a:pPr marL="274320" indent="-274320">
              <a:lnSpc>
                <a:spcPct val="120000"/>
              </a:lnSpc>
              <a:spcBef>
                <a:spcPts val="580"/>
              </a:spcBef>
              <a:buClr>
                <a:schemeClr val="accent1"/>
              </a:buClr>
              <a:buSzPct val="85000"/>
              <a:buFont typeface="Wingdings 2"/>
              <a:buChar char=""/>
            </a:pPr>
            <a:r>
              <a:rPr lang="en-US" sz="2600" dirty="0" smtClean="0"/>
              <a:t>Various paradigms can be combined at different scales in a REDD value chain that links local action to global benefits?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Benefit Distribution Systems (BDS) in REDD+</a:t>
            </a:r>
            <a:endParaRPr lang="vi-VN" dirty="0"/>
          </a:p>
        </p:txBody>
      </p:sp>
      <p:sp>
        <p:nvSpPr>
          <p:cNvPr id="3" name="Content Placeholder 2"/>
          <p:cNvSpPr>
            <a:spLocks noGrp="1"/>
          </p:cNvSpPr>
          <p:nvPr>
            <p:ph sz="quarter" idx="1"/>
          </p:nvPr>
        </p:nvSpPr>
        <p:spPr/>
        <p:txBody>
          <a:bodyPr/>
          <a:lstStyle/>
          <a:p>
            <a:r>
              <a:rPr lang="en-US" dirty="0" smtClean="0"/>
              <a:t>Goal: a fair benefit sharing system for REDD+ revenue (BDS) to ensure the effectiveness of REDD+ scheme in forest protection.</a:t>
            </a:r>
          </a:p>
          <a:p>
            <a:r>
              <a:rPr lang="en-US" dirty="0" smtClean="0"/>
              <a:t>A good REDD+ BDS, or a PES/RES, should be:</a:t>
            </a:r>
          </a:p>
          <a:p>
            <a:endParaRPr lang="en-US" dirty="0" smtClean="0"/>
          </a:p>
        </p:txBody>
      </p:sp>
      <p:pic>
        <p:nvPicPr>
          <p:cNvPr id="4" name="Picture 2" descr="D:\Documents\ICRAF\ICRAF logoi jpeg.jpg"/>
          <p:cNvPicPr>
            <a:picLocks noChangeAspect="1" noChangeArrowheads="1"/>
          </p:cNvPicPr>
          <p:nvPr/>
        </p:nvPicPr>
        <p:blipFill>
          <a:blip r:embed="rId2" cstate="print"/>
          <a:srcRect/>
          <a:stretch>
            <a:fillRect/>
          </a:stretch>
        </p:blipFill>
        <p:spPr bwMode="auto">
          <a:xfrm>
            <a:off x="251520" y="5599972"/>
            <a:ext cx="2030288" cy="1123076"/>
          </a:xfrm>
          <a:prstGeom prst="rect">
            <a:avLst/>
          </a:prstGeom>
          <a:noFill/>
          <a:ln w="9525">
            <a:noFill/>
            <a:miter lim="800000"/>
            <a:headEnd/>
            <a:tailEnd/>
          </a:ln>
        </p:spPr>
      </p:pic>
      <p:graphicFrame>
        <p:nvGraphicFramePr>
          <p:cNvPr id="5" name="Table 4"/>
          <p:cNvGraphicFramePr>
            <a:graphicFrameLocks noGrp="1"/>
          </p:cNvGraphicFramePr>
          <p:nvPr/>
        </p:nvGraphicFramePr>
        <p:xfrm>
          <a:off x="1848820" y="3261852"/>
          <a:ext cx="7056784" cy="2656840"/>
        </p:xfrm>
        <a:graphic>
          <a:graphicData uri="http://schemas.openxmlformats.org/drawingml/2006/table">
            <a:tbl>
              <a:tblPr firstRow="1" bandRow="1">
                <a:tableStyleId>{5C22544A-7EE6-4342-B048-85BDC9FD1C3A}</a:tableStyleId>
              </a:tblPr>
              <a:tblGrid>
                <a:gridCol w="1800200"/>
                <a:gridCol w="1728192"/>
                <a:gridCol w="1764196"/>
                <a:gridCol w="1764196"/>
              </a:tblGrid>
              <a:tr h="370840">
                <a:tc>
                  <a:txBody>
                    <a:bodyPr/>
                    <a:lstStyle/>
                    <a:p>
                      <a:pPr algn="ctr"/>
                      <a:r>
                        <a:rPr lang="en-US" dirty="0" smtClean="0"/>
                        <a:t>REALISTIC</a:t>
                      </a:r>
                      <a:endParaRPr lang="vi-VN" dirty="0"/>
                    </a:p>
                  </a:txBody>
                  <a:tcPr/>
                </a:tc>
                <a:tc>
                  <a:txBody>
                    <a:bodyPr/>
                    <a:lstStyle/>
                    <a:p>
                      <a:pPr algn="ctr"/>
                      <a:r>
                        <a:rPr kumimoji="0" lang="en-US" sz="1800" b="1" kern="1200" dirty="0" smtClean="0">
                          <a:solidFill>
                            <a:schemeClr val="lt1"/>
                          </a:solidFill>
                          <a:latin typeface="+mn-lt"/>
                          <a:ea typeface="+mn-ea"/>
                          <a:cs typeface="+mn-cs"/>
                        </a:rPr>
                        <a:t>CONDITIONAL</a:t>
                      </a:r>
                      <a:endParaRPr lang="vi-VN" dirty="0"/>
                    </a:p>
                  </a:txBody>
                  <a:tcPr/>
                </a:tc>
                <a:tc>
                  <a:txBody>
                    <a:bodyPr/>
                    <a:lstStyle/>
                    <a:p>
                      <a:pPr algn="ctr"/>
                      <a:r>
                        <a:rPr kumimoji="0" lang="en-US" sz="1800" b="1" kern="1200" dirty="0" smtClean="0">
                          <a:solidFill>
                            <a:schemeClr val="lt1"/>
                          </a:solidFill>
                          <a:latin typeface="+mn-lt"/>
                          <a:ea typeface="+mn-ea"/>
                          <a:cs typeface="+mn-cs"/>
                        </a:rPr>
                        <a:t>VOLUNTARY</a:t>
                      </a:r>
                      <a:endParaRPr lang="vi-VN" dirty="0"/>
                    </a:p>
                  </a:txBody>
                  <a:tcPr/>
                </a:tc>
                <a:tc>
                  <a:txBody>
                    <a:bodyPr/>
                    <a:lstStyle/>
                    <a:p>
                      <a:pPr algn="ctr"/>
                      <a:r>
                        <a:rPr kumimoji="0" lang="en-US" sz="1800" b="1" kern="1200" dirty="0" smtClean="0">
                          <a:solidFill>
                            <a:schemeClr val="lt1"/>
                          </a:solidFill>
                          <a:latin typeface="+mn-lt"/>
                          <a:ea typeface="+mn-ea"/>
                          <a:cs typeface="+mn-cs"/>
                        </a:rPr>
                        <a:t>PRO-POOR</a:t>
                      </a:r>
                      <a:endParaRPr lang="vi-VN" dirty="0"/>
                    </a:p>
                  </a:txBody>
                  <a:tcPr/>
                </a:tc>
              </a:tr>
              <a:tr h="370840">
                <a:tc>
                  <a:txBody>
                    <a:bodyPr/>
                    <a:lstStyle/>
                    <a:p>
                      <a:r>
                        <a:rPr kumimoji="0" lang="en-US" sz="1800" kern="1200" dirty="0" smtClean="0">
                          <a:solidFill>
                            <a:schemeClr val="dk1"/>
                          </a:solidFill>
                          <a:latin typeface="+mn-lt"/>
                          <a:ea typeface="+mn-ea"/>
                          <a:cs typeface="+mn-cs"/>
                        </a:rPr>
                        <a:t>linked to measurable change in environmental service levels</a:t>
                      </a:r>
                      <a:endParaRPr lang="vi-VN" dirty="0"/>
                    </a:p>
                  </a:txBody>
                  <a:tcPr/>
                </a:tc>
                <a:tc>
                  <a:txBody>
                    <a:bodyPr/>
                    <a:lstStyle/>
                    <a:p>
                      <a:r>
                        <a:rPr kumimoji="0" lang="en-US" sz="1800" kern="1200" dirty="0" smtClean="0">
                          <a:solidFill>
                            <a:schemeClr val="dk1"/>
                          </a:solidFill>
                          <a:latin typeface="+mn-lt"/>
                          <a:ea typeface="+mn-ea"/>
                          <a:cs typeface="+mn-cs"/>
                        </a:rPr>
                        <a:t>performance based and if possible outcome-based</a:t>
                      </a:r>
                      <a:endParaRPr lang="vi-VN" dirty="0"/>
                    </a:p>
                  </a:txBody>
                  <a:tcPr/>
                </a:tc>
                <a:tc>
                  <a:txBody>
                    <a:bodyPr/>
                    <a:lstStyle/>
                    <a:p>
                      <a:r>
                        <a:rPr kumimoji="0" lang="en-US" sz="1800" kern="1200" dirty="0" smtClean="0">
                          <a:solidFill>
                            <a:schemeClr val="dk1"/>
                          </a:solidFill>
                          <a:latin typeface="+mn-lt"/>
                          <a:ea typeface="+mn-ea"/>
                          <a:cs typeface="+mn-cs"/>
                        </a:rPr>
                        <a:t>based on free and prior informed consent of all parties, with rewards that are deemed appropriate by all involved</a:t>
                      </a:r>
                      <a:endParaRPr lang="vi-VN" dirty="0"/>
                    </a:p>
                  </a:txBody>
                  <a:tcPr/>
                </a:tc>
                <a:tc>
                  <a:txBody>
                    <a:bodyPr/>
                    <a:lstStyle/>
                    <a:p>
                      <a:r>
                        <a:rPr kumimoji="0" lang="en-US" sz="1800" kern="1200" dirty="0" smtClean="0">
                          <a:solidFill>
                            <a:schemeClr val="dk1"/>
                          </a:solidFill>
                          <a:latin typeface="+mn-lt"/>
                          <a:ea typeface="+mn-ea"/>
                          <a:cs typeface="+mn-cs"/>
                        </a:rPr>
                        <a:t>or at least not increasing inequity</a:t>
                      </a:r>
                      <a:endParaRPr lang="vi-VN" dirty="0"/>
                    </a:p>
                  </a:txBody>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PES-like schemes in Vietnam</a:t>
            </a:r>
            <a:endParaRPr lang="vi-VN" dirty="0"/>
          </a:p>
        </p:txBody>
      </p:sp>
      <p:sp>
        <p:nvSpPr>
          <p:cNvPr id="3" name="Content Placeholder 2"/>
          <p:cNvSpPr>
            <a:spLocks noGrp="1"/>
          </p:cNvSpPr>
          <p:nvPr>
            <p:ph sz="quarter" idx="1"/>
          </p:nvPr>
        </p:nvSpPr>
        <p:spPr>
          <a:xfrm>
            <a:off x="899592" y="1700808"/>
            <a:ext cx="7772400" cy="901080"/>
          </a:xfrm>
        </p:spPr>
        <p:txBody>
          <a:bodyPr>
            <a:normAutofit/>
          </a:bodyPr>
          <a:lstStyle/>
          <a:p>
            <a:r>
              <a:rPr lang="vi-VN" b="1" dirty="0" smtClean="0"/>
              <a:t>PES like schemes in Vietnam seem not yet PES </a:t>
            </a:r>
            <a:r>
              <a:rPr lang="en-US" dirty="0" smtClean="0"/>
              <a:t>(UN-REDD, 2010; </a:t>
            </a:r>
            <a:r>
              <a:rPr lang="vi-VN" dirty="0" smtClean="0"/>
              <a:t>Bui and Hong</a:t>
            </a:r>
            <a:r>
              <a:rPr lang="en-US" dirty="0" smtClean="0"/>
              <a:t>, 2009)</a:t>
            </a:r>
            <a:endParaRPr lang="vi-VN" dirty="0" smtClean="0"/>
          </a:p>
          <a:p>
            <a:endParaRPr lang="vi-VN" dirty="0"/>
          </a:p>
        </p:txBody>
      </p:sp>
      <p:graphicFrame>
        <p:nvGraphicFramePr>
          <p:cNvPr id="4" name="Table 3"/>
          <p:cNvGraphicFramePr>
            <a:graphicFrameLocks noGrp="1"/>
          </p:cNvGraphicFramePr>
          <p:nvPr/>
        </p:nvGraphicFramePr>
        <p:xfrm>
          <a:off x="899592" y="2636912"/>
          <a:ext cx="7920880" cy="3144520"/>
        </p:xfrm>
        <a:graphic>
          <a:graphicData uri="http://schemas.openxmlformats.org/drawingml/2006/table">
            <a:tbl>
              <a:tblPr firstRow="1" bandRow="1">
                <a:tableStyleId>{5C22544A-7EE6-4342-B048-85BDC9FD1C3A}</a:tableStyleId>
              </a:tblPr>
              <a:tblGrid>
                <a:gridCol w="1872208"/>
                <a:gridCol w="2736304"/>
                <a:gridCol w="1656184"/>
                <a:gridCol w="1656184"/>
              </a:tblGrid>
              <a:tr h="370840">
                <a:tc>
                  <a:txBody>
                    <a:bodyPr/>
                    <a:lstStyle/>
                    <a:p>
                      <a:pPr algn="ctr"/>
                      <a:r>
                        <a:rPr lang="en-US" dirty="0" smtClean="0"/>
                        <a:t>REALISTIC</a:t>
                      </a:r>
                      <a:endParaRPr lang="vi-VN" dirty="0"/>
                    </a:p>
                  </a:txBody>
                  <a:tcPr/>
                </a:tc>
                <a:tc>
                  <a:txBody>
                    <a:bodyPr/>
                    <a:lstStyle/>
                    <a:p>
                      <a:pPr algn="ctr"/>
                      <a:r>
                        <a:rPr kumimoji="0" lang="en-US" sz="1800" b="1" kern="1200" dirty="0" smtClean="0">
                          <a:solidFill>
                            <a:schemeClr val="lt1"/>
                          </a:solidFill>
                          <a:latin typeface="+mn-lt"/>
                          <a:ea typeface="+mn-ea"/>
                          <a:cs typeface="+mn-cs"/>
                        </a:rPr>
                        <a:t>CONDITIONAL</a:t>
                      </a:r>
                      <a:endParaRPr lang="vi-VN" dirty="0"/>
                    </a:p>
                  </a:txBody>
                  <a:tcPr/>
                </a:tc>
                <a:tc>
                  <a:txBody>
                    <a:bodyPr/>
                    <a:lstStyle/>
                    <a:p>
                      <a:pPr algn="ctr"/>
                      <a:r>
                        <a:rPr kumimoji="0" lang="en-US" sz="1800" b="1" kern="1200" dirty="0" smtClean="0">
                          <a:solidFill>
                            <a:schemeClr val="lt1"/>
                          </a:solidFill>
                          <a:latin typeface="+mn-lt"/>
                          <a:ea typeface="+mn-ea"/>
                          <a:cs typeface="+mn-cs"/>
                        </a:rPr>
                        <a:t>VOLUNTARY</a:t>
                      </a:r>
                      <a:endParaRPr lang="vi-VN" dirty="0"/>
                    </a:p>
                  </a:txBody>
                  <a:tcPr/>
                </a:tc>
                <a:tc>
                  <a:txBody>
                    <a:bodyPr/>
                    <a:lstStyle/>
                    <a:p>
                      <a:pPr algn="ctr"/>
                      <a:r>
                        <a:rPr kumimoji="0" lang="en-US" sz="1800" b="1" kern="1200" dirty="0" smtClean="0">
                          <a:solidFill>
                            <a:schemeClr val="lt1"/>
                          </a:solidFill>
                          <a:latin typeface="+mn-lt"/>
                          <a:ea typeface="+mn-ea"/>
                          <a:cs typeface="+mn-cs"/>
                        </a:rPr>
                        <a:t>PRO-POOR</a:t>
                      </a:r>
                      <a:endParaRPr lang="vi-VN" dirty="0"/>
                    </a:p>
                  </a:txBody>
                  <a:tcPr/>
                </a:tc>
              </a:tr>
              <a:tr h="370840">
                <a:tc>
                  <a:txBody>
                    <a:bodyPr/>
                    <a:lstStyle/>
                    <a:p>
                      <a:pPr>
                        <a:buFont typeface="Arial" pitchFamily="34" charset="0"/>
                        <a:buChar char="•"/>
                      </a:pPr>
                      <a:r>
                        <a:rPr kumimoji="0" lang="vi-VN" sz="1600" kern="1200" dirty="0" smtClean="0">
                          <a:solidFill>
                            <a:schemeClr val="dk1"/>
                          </a:solidFill>
                          <a:latin typeface="Times New Roman" pitchFamily="18" charset="0"/>
                          <a:ea typeface="+mn-ea"/>
                          <a:cs typeface="Times New Roman" pitchFamily="18" charset="0"/>
                        </a:rPr>
                        <a:t>Transaction cost is h</a:t>
                      </a:r>
                      <a:r>
                        <a:rPr kumimoji="0" lang="en-AU" sz="1600" kern="1200" dirty="0" err="1" smtClean="0">
                          <a:solidFill>
                            <a:schemeClr val="dk1"/>
                          </a:solidFill>
                          <a:latin typeface="Times New Roman" pitchFamily="18" charset="0"/>
                          <a:ea typeface="+mn-ea"/>
                          <a:cs typeface="Times New Roman" pitchFamily="18" charset="0"/>
                        </a:rPr>
                        <a:t>igh</a:t>
                      </a:r>
                      <a:r>
                        <a:rPr kumimoji="0" lang="en-AU" sz="1600" kern="1200" dirty="0" smtClean="0">
                          <a:solidFill>
                            <a:schemeClr val="dk1"/>
                          </a:solidFill>
                          <a:latin typeface="Times New Roman" pitchFamily="18" charset="0"/>
                          <a:ea typeface="+mn-ea"/>
                          <a:cs typeface="Times New Roman" pitchFamily="18" charset="0"/>
                        </a:rPr>
                        <a:t>, due to complicated procedures</a:t>
                      </a:r>
                      <a:endParaRPr lang="vi-VN" sz="1600" dirty="0">
                        <a:latin typeface="Times New Roman" pitchFamily="18" charset="0"/>
                        <a:cs typeface="Times New Roman" pitchFamily="18" charset="0"/>
                      </a:endParaRPr>
                    </a:p>
                  </a:txBody>
                  <a:tcPr/>
                </a:tc>
                <a:tc>
                  <a:txBody>
                    <a:bodyPr/>
                    <a:lstStyle/>
                    <a:p>
                      <a:pPr lvl="0">
                        <a:buFont typeface="Arial" pitchFamily="34" charset="0"/>
                        <a:buChar char="•"/>
                      </a:pPr>
                      <a:r>
                        <a:rPr kumimoji="0" lang="en-AU" sz="1600" kern="1200" dirty="0" smtClean="0">
                          <a:solidFill>
                            <a:schemeClr val="dk1"/>
                          </a:solidFill>
                          <a:latin typeface="Times New Roman" pitchFamily="18" charset="0"/>
                          <a:ea typeface="+mn-ea"/>
                          <a:cs typeface="Times New Roman" pitchFamily="18" charset="0"/>
                        </a:rPr>
                        <a:t>Not yet performance-based</a:t>
                      </a:r>
                      <a:endParaRPr kumimoji="0" lang="vi-VN" sz="1600" kern="1200" dirty="0" smtClean="0">
                        <a:solidFill>
                          <a:schemeClr val="dk1"/>
                        </a:solidFill>
                        <a:latin typeface="Times New Roman" pitchFamily="18" charset="0"/>
                        <a:ea typeface="+mn-ea"/>
                        <a:cs typeface="Times New Roman" pitchFamily="18" charset="0"/>
                      </a:endParaRPr>
                    </a:p>
                    <a:p>
                      <a:pPr lvl="0">
                        <a:buFont typeface="Arial" pitchFamily="34" charset="0"/>
                        <a:buChar char="•"/>
                      </a:pPr>
                      <a:r>
                        <a:rPr kumimoji="0" lang="vi-VN" sz="1600" kern="1200" dirty="0" smtClean="0">
                          <a:solidFill>
                            <a:schemeClr val="dk1"/>
                          </a:solidFill>
                          <a:latin typeface="Times New Roman" pitchFamily="18" charset="0"/>
                          <a:ea typeface="+mn-ea"/>
                          <a:cs typeface="Times New Roman" pitchFamily="18" charset="0"/>
                        </a:rPr>
                        <a:t>Unclear conditions</a:t>
                      </a:r>
                    </a:p>
                    <a:p>
                      <a:pPr lvl="0">
                        <a:buFont typeface="Arial" pitchFamily="34" charset="0"/>
                        <a:buChar char="•"/>
                      </a:pPr>
                      <a:r>
                        <a:rPr kumimoji="0" lang="vi-VN" sz="1600" kern="1200" dirty="0" smtClean="0">
                          <a:solidFill>
                            <a:schemeClr val="dk1"/>
                          </a:solidFill>
                          <a:latin typeface="Times New Roman" pitchFamily="18" charset="0"/>
                          <a:ea typeface="+mn-ea"/>
                          <a:cs typeface="Times New Roman" pitchFamily="18" charset="0"/>
                        </a:rPr>
                        <a:t>No </a:t>
                      </a:r>
                      <a:r>
                        <a:rPr kumimoji="0" lang="en-AU" sz="1600" kern="1200" dirty="0" smtClean="0">
                          <a:solidFill>
                            <a:schemeClr val="dk1"/>
                          </a:solidFill>
                          <a:latin typeface="Times New Roman" pitchFamily="18" charset="0"/>
                          <a:ea typeface="+mn-ea"/>
                          <a:cs typeface="Times New Roman" pitchFamily="18" charset="0"/>
                        </a:rPr>
                        <a:t>efficient monitoring lead to no new action in forest uses</a:t>
                      </a:r>
                      <a:endParaRPr kumimoji="0" lang="vi-VN" sz="1600" kern="1200" dirty="0" smtClean="0">
                        <a:solidFill>
                          <a:schemeClr val="dk1"/>
                        </a:solidFill>
                        <a:latin typeface="Times New Roman" pitchFamily="18" charset="0"/>
                        <a:ea typeface="+mn-ea"/>
                        <a:cs typeface="Times New Roman" pitchFamily="18" charset="0"/>
                      </a:endParaRPr>
                    </a:p>
                    <a:p>
                      <a:pPr>
                        <a:buFont typeface="Arial" pitchFamily="34" charset="0"/>
                        <a:buChar char="•"/>
                      </a:pPr>
                      <a:r>
                        <a:rPr kumimoji="0" lang="en-AU" sz="1600" kern="1200" dirty="0" smtClean="0">
                          <a:solidFill>
                            <a:schemeClr val="dk1"/>
                          </a:solidFill>
                          <a:latin typeface="Times New Roman" pitchFamily="18" charset="0"/>
                          <a:ea typeface="+mn-ea"/>
                          <a:cs typeface="Times New Roman" pitchFamily="18" charset="0"/>
                        </a:rPr>
                        <a:t>Some CFM cases piloted by KWF and EPSEA contracting for forest protection and sustainable harvesting, with clearer conditionality, but still early to know impact on forest coverage</a:t>
                      </a:r>
                      <a:endParaRPr lang="vi-VN" sz="1600" dirty="0">
                        <a:latin typeface="Times New Roman" pitchFamily="18" charset="0"/>
                        <a:cs typeface="Times New Roman" pitchFamily="18" charset="0"/>
                      </a:endParaRPr>
                    </a:p>
                  </a:txBody>
                  <a:tcPr/>
                </a:tc>
                <a:tc>
                  <a:txBody>
                    <a:bodyPr/>
                    <a:lstStyle/>
                    <a:p>
                      <a:pPr lvl="0">
                        <a:buFont typeface="Arial" pitchFamily="34" charset="0"/>
                        <a:buChar char="•"/>
                      </a:pPr>
                      <a:r>
                        <a:rPr kumimoji="0" lang="en-AU" sz="1600" kern="1200" dirty="0" smtClean="0">
                          <a:solidFill>
                            <a:schemeClr val="dk1"/>
                          </a:solidFill>
                          <a:latin typeface="Times New Roman" pitchFamily="18" charset="0"/>
                          <a:ea typeface="+mn-ea"/>
                          <a:cs typeface="Times New Roman" pitchFamily="18" charset="0"/>
                        </a:rPr>
                        <a:t>Top</a:t>
                      </a:r>
                      <a:r>
                        <a:rPr kumimoji="0" lang="vi-VN" sz="1600" kern="1200" dirty="0" smtClean="0">
                          <a:solidFill>
                            <a:schemeClr val="dk1"/>
                          </a:solidFill>
                          <a:latin typeface="Times New Roman" pitchFamily="18" charset="0"/>
                          <a:ea typeface="+mn-ea"/>
                          <a:cs typeface="Times New Roman" pitchFamily="18" charset="0"/>
                        </a:rPr>
                        <a:t>-</a:t>
                      </a:r>
                      <a:r>
                        <a:rPr kumimoji="0" lang="en-AU" sz="1600" kern="1200" dirty="0" smtClean="0">
                          <a:solidFill>
                            <a:schemeClr val="dk1"/>
                          </a:solidFill>
                          <a:latin typeface="Times New Roman" pitchFamily="18" charset="0"/>
                          <a:ea typeface="+mn-ea"/>
                          <a:cs typeface="Times New Roman" pitchFamily="18" charset="0"/>
                        </a:rPr>
                        <a:t>down</a:t>
                      </a:r>
                      <a:r>
                        <a:rPr kumimoji="0" lang="vi-VN" sz="1600" kern="1200" dirty="0" smtClean="0">
                          <a:solidFill>
                            <a:schemeClr val="dk1"/>
                          </a:solidFill>
                          <a:latin typeface="Times New Roman" pitchFamily="18" charset="0"/>
                          <a:ea typeface="+mn-ea"/>
                          <a:cs typeface="Times New Roman" pitchFamily="18" charset="0"/>
                        </a:rPr>
                        <a:t> approach</a:t>
                      </a:r>
                    </a:p>
                    <a:p>
                      <a:pPr lvl="0">
                        <a:buFont typeface="Arial" pitchFamily="34" charset="0"/>
                        <a:buChar char="•"/>
                      </a:pPr>
                      <a:r>
                        <a:rPr kumimoji="0" lang="en-AU" sz="1600" kern="1200" dirty="0" smtClean="0">
                          <a:solidFill>
                            <a:schemeClr val="dk1"/>
                          </a:solidFill>
                          <a:latin typeface="Times New Roman" pitchFamily="18" charset="0"/>
                          <a:ea typeface="+mn-ea"/>
                          <a:cs typeface="Times New Roman" pitchFamily="18" charset="0"/>
                        </a:rPr>
                        <a:t>No negotiation</a:t>
                      </a:r>
                      <a:endParaRPr kumimoji="0" lang="vi-VN" sz="1600" kern="1200" dirty="0">
                        <a:solidFill>
                          <a:schemeClr val="dk1"/>
                        </a:solidFill>
                        <a:latin typeface="Times New Roman" pitchFamily="18" charset="0"/>
                        <a:ea typeface="+mn-ea"/>
                        <a:cs typeface="Times New Roman" pitchFamily="18" charset="0"/>
                      </a:endParaRPr>
                    </a:p>
                  </a:txBody>
                  <a:tcPr/>
                </a:tc>
                <a:tc>
                  <a:txBody>
                    <a:bodyPr/>
                    <a:lstStyle/>
                    <a:p>
                      <a:pPr>
                        <a:buFont typeface="Arial" pitchFamily="34" charset="0"/>
                        <a:buChar char="•"/>
                      </a:pPr>
                      <a:r>
                        <a:rPr kumimoji="0" lang="en-AU" sz="1600" kern="1200" dirty="0" smtClean="0">
                          <a:solidFill>
                            <a:schemeClr val="dk1"/>
                          </a:solidFill>
                          <a:latin typeface="Times New Roman" pitchFamily="18" charset="0"/>
                          <a:ea typeface="+mn-ea"/>
                          <a:cs typeface="Times New Roman" pitchFamily="18" charset="0"/>
                        </a:rPr>
                        <a:t>Focus for poverty reduction (equal payment to all forest users of 100</a:t>
                      </a:r>
                      <a:r>
                        <a:rPr kumimoji="0" lang="vi-VN" sz="1600" kern="1200" dirty="0" smtClean="0">
                          <a:solidFill>
                            <a:schemeClr val="dk1"/>
                          </a:solidFill>
                          <a:latin typeface="Times New Roman" pitchFamily="18" charset="0"/>
                          <a:ea typeface="+mn-ea"/>
                          <a:cs typeface="Times New Roman" pitchFamily="18" charset="0"/>
                        </a:rPr>
                        <a:t>,</a:t>
                      </a:r>
                      <a:r>
                        <a:rPr kumimoji="0" lang="en-AU" sz="1600" kern="1200" dirty="0" smtClean="0">
                          <a:solidFill>
                            <a:schemeClr val="dk1"/>
                          </a:solidFill>
                          <a:latin typeface="Times New Roman" pitchFamily="18" charset="0"/>
                          <a:ea typeface="+mn-ea"/>
                          <a:cs typeface="Times New Roman" pitchFamily="18" charset="0"/>
                        </a:rPr>
                        <a:t>000–150</a:t>
                      </a:r>
                      <a:r>
                        <a:rPr kumimoji="0" lang="vi-VN" sz="1600" kern="1200" dirty="0" smtClean="0">
                          <a:solidFill>
                            <a:schemeClr val="dk1"/>
                          </a:solidFill>
                          <a:latin typeface="Times New Roman" pitchFamily="18" charset="0"/>
                          <a:ea typeface="+mn-ea"/>
                          <a:cs typeface="Times New Roman" pitchFamily="18" charset="0"/>
                        </a:rPr>
                        <a:t>,</a:t>
                      </a:r>
                      <a:r>
                        <a:rPr kumimoji="0" lang="en-AU" sz="1600" kern="1200" dirty="0" smtClean="0">
                          <a:solidFill>
                            <a:schemeClr val="dk1"/>
                          </a:solidFill>
                          <a:latin typeface="Times New Roman" pitchFamily="18" charset="0"/>
                          <a:ea typeface="+mn-ea"/>
                          <a:cs typeface="Times New Roman" pitchFamily="18" charset="0"/>
                        </a:rPr>
                        <a:t>000 VND/ha/year for forest protection and management as in PFES in Son La)</a:t>
                      </a:r>
                      <a:endParaRPr lang="vi-VN" sz="1600" dirty="0">
                        <a:latin typeface="Times New Roman" pitchFamily="18" charset="0"/>
                        <a:cs typeface="Times New Roman" pitchFamily="18" charset="0"/>
                      </a:endParaRPr>
                    </a:p>
                  </a:txBody>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vi-VN" dirty="0" smtClean="0"/>
              <a:t>National REDD+ BDS perspectives</a:t>
            </a:r>
            <a:endParaRPr lang="vi-VN" dirty="0"/>
          </a:p>
        </p:txBody>
      </p:sp>
      <p:sp>
        <p:nvSpPr>
          <p:cNvPr id="3" name="Content Placeholder 2"/>
          <p:cNvSpPr>
            <a:spLocks noGrp="1"/>
          </p:cNvSpPr>
          <p:nvPr>
            <p:ph sz="quarter" idx="1"/>
          </p:nvPr>
        </p:nvSpPr>
        <p:spPr>
          <a:xfrm>
            <a:off x="914400" y="1447800"/>
            <a:ext cx="7772400" cy="469032"/>
          </a:xfrm>
        </p:spPr>
        <p:txBody>
          <a:bodyPr>
            <a:normAutofit lnSpcReduction="10000"/>
          </a:bodyPr>
          <a:lstStyle/>
          <a:p>
            <a:r>
              <a:rPr lang="en-US" dirty="0" smtClean="0"/>
              <a:t>What payment are there in National REDD+ Program?</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vi-VN" dirty="0"/>
          </a:p>
        </p:txBody>
      </p:sp>
      <p:graphicFrame>
        <p:nvGraphicFramePr>
          <p:cNvPr id="5" name="Diagram 4"/>
          <p:cNvGraphicFramePr/>
          <p:nvPr/>
        </p:nvGraphicFramePr>
        <p:xfrm>
          <a:off x="755576" y="1916832"/>
          <a:ext cx="7920880" cy="35283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Rectangle 9"/>
          <p:cNvSpPr/>
          <p:nvPr/>
        </p:nvSpPr>
        <p:spPr>
          <a:xfrm>
            <a:off x="827584" y="5445224"/>
            <a:ext cx="7704856" cy="892552"/>
          </a:xfrm>
          <a:prstGeom prst="rect">
            <a:avLst/>
          </a:prstGeom>
        </p:spPr>
        <p:txBody>
          <a:bodyPr wrap="square">
            <a:spAutoFit/>
          </a:bodyPr>
          <a:lstStyle/>
          <a:p>
            <a:pPr marL="274320" indent="-274320">
              <a:spcBef>
                <a:spcPts val="580"/>
              </a:spcBef>
              <a:buClr>
                <a:schemeClr val="accent1"/>
              </a:buClr>
              <a:buSzPct val="85000"/>
              <a:buFont typeface="Wingdings 2"/>
              <a:buChar char=""/>
            </a:pPr>
            <a:r>
              <a:rPr lang="en-US" sz="2600" dirty="0" smtClean="0"/>
              <a:t>Government revenue retention :  based on actual costs, or based on a fixed percentage of gross REDD+ revenues </a:t>
            </a:r>
            <a:endParaRPr lang="vi-VN" sz="2600"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National REDD+ BDS perspectives</a:t>
            </a:r>
            <a:endParaRPr lang="vi-VN" dirty="0"/>
          </a:p>
        </p:txBody>
      </p:sp>
      <p:sp>
        <p:nvSpPr>
          <p:cNvPr id="3" name="Content Placeholder 2"/>
          <p:cNvSpPr>
            <a:spLocks noGrp="1"/>
          </p:cNvSpPr>
          <p:nvPr>
            <p:ph sz="quarter" idx="1"/>
          </p:nvPr>
        </p:nvSpPr>
        <p:spPr/>
        <p:txBody>
          <a:bodyPr>
            <a:normAutofit fontScale="92500" lnSpcReduction="20000"/>
          </a:bodyPr>
          <a:lstStyle/>
          <a:p>
            <a:r>
              <a:rPr lang="en-US" dirty="0" smtClean="0"/>
              <a:t>all stakeholders, that successfully reduce emissions with equal performance payments per unit of net emission reductions, must be paid</a:t>
            </a:r>
          </a:p>
          <a:p>
            <a:r>
              <a:rPr lang="en-US" dirty="0" smtClean="0"/>
              <a:t>BDS should also be designed to meet social-economic and natural conditions in parallel with rewarding performance </a:t>
            </a:r>
            <a:r>
              <a:rPr lang="en-US" dirty="0" smtClean="0">
                <a:sym typeface="Wingdings" pitchFamily="2" charset="2"/>
              </a:rPr>
              <a:t> R factor (a K-factor specific for </a:t>
            </a:r>
            <a:r>
              <a:rPr lang="en-US" dirty="0" smtClean="0">
                <a:sym typeface="Wingdings" pitchFamily="2" charset="2"/>
              </a:rPr>
              <a:t>REDD?</a:t>
            </a:r>
            <a:r>
              <a:rPr lang="en-US" dirty="0" smtClean="0"/>
              <a:t> </a:t>
            </a:r>
            <a:r>
              <a:rPr lang="en-US" dirty="0" smtClean="0"/>
              <a:t>)</a:t>
            </a:r>
            <a:endParaRPr lang="en-US" dirty="0" smtClean="0"/>
          </a:p>
          <a:p>
            <a:r>
              <a:rPr lang="en-US" dirty="0" smtClean="0"/>
              <a:t>Place the management for the different tasks at the lowest possible level</a:t>
            </a:r>
          </a:p>
          <a:p>
            <a:r>
              <a:rPr lang="en-US" dirty="0" smtClean="0"/>
              <a:t>REDD+ payment should ideally compensate at least the implementation and opportunity costs incurred to provide clear incentives to land and resource users/managers to change practices?: practical limitations for estimating these costs for all REDD+ participants</a:t>
            </a:r>
            <a:endParaRPr lang="en-US" dirty="0" smtClean="0">
              <a:sym typeface="Wingdings" pitchFamily="2" charset="2"/>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2">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322</TotalTime>
  <Words>1630</Words>
  <Application>Microsoft Office PowerPoint</Application>
  <PresentationFormat>On-screen Show (4:3)</PresentationFormat>
  <Paragraphs>179</Paragraphs>
  <Slides>19</Slides>
  <Notes>4</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Equity</vt:lpstr>
      <vt:lpstr>Benefit Distribution across scales in efforts to Reducing Emission from Deforestation and Forest Degradation (REDD+) in Vietnam </vt:lpstr>
      <vt:lpstr>REDD+ vs. PES  and national REDD+ BDS perspectives</vt:lpstr>
      <vt:lpstr>Slide 3</vt:lpstr>
      <vt:lpstr>REDD+ and PES</vt:lpstr>
      <vt:lpstr>PES/ RES paradigms</vt:lpstr>
      <vt:lpstr>Benefit Distribution Systems (BDS) in REDD+</vt:lpstr>
      <vt:lpstr>PES-like schemes in Vietnam</vt:lpstr>
      <vt:lpstr>National REDD+ BDS perspectives</vt:lpstr>
      <vt:lpstr>National REDD+ BDS perspectives</vt:lpstr>
      <vt:lpstr>Reflecting the national perspective on BDS in Bac Kan province</vt:lpstr>
      <vt:lpstr>Sites for BDS design:</vt:lpstr>
      <vt:lpstr>R-factor for defining CES (Commoditized Environmental Services) </vt:lpstr>
      <vt:lpstr>Local BDS mechanism design, applying  COS and CIS (1)</vt:lpstr>
      <vt:lpstr>Local BDS mechanism design, applying COS and CIS (2)</vt:lpstr>
      <vt:lpstr>Local BDS mechanism design, applying COS and CIS (3)</vt:lpstr>
      <vt:lpstr>Local BDS mechanism design, applying COS and CIS (4)</vt:lpstr>
      <vt:lpstr>   Local BDS mechanism design, applying COS and CIS (5)</vt:lpstr>
      <vt:lpstr>Possible REDD+/PES funding managing mechanism </vt:lpstr>
      <vt:lpstr>Conclusions</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Do Trong Hoan</dc:creator>
  <cp:lastModifiedBy>Do Trong Hoan</cp:lastModifiedBy>
  <cp:revision>75</cp:revision>
  <dcterms:created xsi:type="dcterms:W3CDTF">2011-04-25T17:36:11Z</dcterms:created>
  <dcterms:modified xsi:type="dcterms:W3CDTF">2011-04-26T06:40:25Z</dcterms:modified>
</cp:coreProperties>
</file>