
<file path=[Content_Types].xml><?xml version="1.0" encoding="utf-8"?>
<Types xmlns="http://schemas.openxmlformats.org/package/2006/content-types">
  <Override PartName="/ppt/slides/slide18.xml" ContentType="application/vnd.openxmlformats-officedocument.presentationml.slide+xml"/>
  <Override PartName="/ppt/slides/slide9.xml" ContentType="application/vnd.openxmlformats-officedocument.presentationml.slide+xml"/>
  <Override PartName="/ppt/slides/slide14.xml" ContentType="application/vnd.openxmlformats-officedocument.presentationml.slide+xml"/>
  <Override PartName="/ppt/slideLayouts/slideLayout9.xml" ContentType="application/vnd.openxmlformats-officedocument.presentationml.slideLayout+xml"/>
  <Override PartName="/ppt/slideLayouts/slideLayout11.xml" ContentType="application/vnd.openxmlformats-officedocument.presentationml.slideLayout+xml"/>
  <Override PartName="/ppt/slides/slide5.xml" ContentType="application/vnd.openxmlformats-officedocument.presentationml.slide+xml"/>
  <Default Extension="rels" ContentType="application/vnd.openxmlformats-package.relationships+xml"/>
  <Override PartName="/ppt/slides/slide10.xml" ContentType="application/vnd.openxmlformats-officedocument.presentationml.slide+xml"/>
  <Override PartName="/ppt/slideLayouts/slideLayout5.xml" ContentType="application/vnd.openxmlformats-officedocument.presentationml.slideLayout+xml"/>
  <Override PartName="/ppt/notesMasters/notesMaster1.xml" ContentType="application/vnd.openxmlformats-officedocument.presentationml.notesMaster+xml"/>
  <Override PartName="/ppt/slides/slide1.xml" ContentType="application/vnd.openxmlformats-officedocument.presentationml.slide+xml"/>
  <Override PartName="/ppt/slides/slide26.xml" ContentType="application/vnd.openxmlformats-officedocument.presentationml.slide+xml"/>
  <Override PartName="/ppt/slides/slide34.xml" ContentType="application/vnd.openxmlformats-officedocument.presentationml.slide+xml"/>
  <Default Extension="jpeg" ContentType="image/jpeg"/>
  <Override PartName="/ppt/theme/theme2.xml" ContentType="application/vnd.openxmlformats-officedocument.theme+xml"/>
  <Override PartName="/ppt/slideLayouts/slideLayout1.xml" ContentType="application/vnd.openxmlformats-officedocument.presentationml.slideLayout+xml"/>
  <Override PartName="/docProps/app.xml" ContentType="application/vnd.openxmlformats-officedocument.extended-properties+xml"/>
  <Override PartName="/ppt/slides/slide22.xml" ContentType="application/vnd.openxmlformats-officedocument.presentationml.slide+xml"/>
  <Override PartName="/ppt/slides/slide30.xml" ContentType="application/vnd.openxmlformats-officedocument.presentationml.slide+xml"/>
  <Default Extension="xml" ContentType="application/xml"/>
  <Override PartName="/ppt/slides/slide19.xml" ContentType="application/vnd.openxmlformats-officedocument.presentationml.slide+xml"/>
  <Override PartName="/ppt/tableStyles.xml" ContentType="application/vnd.openxmlformats-officedocument.presentationml.tableStyles+xml"/>
  <Override PartName="/ppt/slides/slide15.xml" ContentType="application/vnd.openxmlformats-officedocument.presentationml.slide+xml"/>
  <Override PartName="/ppt/notesSlides/notesSlide1.xml" ContentType="application/vnd.openxmlformats-officedocument.presentationml.notesSlide+xml"/>
  <Override PartName="/ppt/slides/slide6.xml" ContentType="application/vnd.openxmlformats-officedocument.presentationml.slide+xml"/>
  <Override PartName="/docProps/core.xml" ContentType="application/vnd.openxmlformats-package.core-properties+xml"/>
  <Override PartName="/ppt/slides/slide11.xml" ContentType="application/vnd.openxmlformats-officedocument.presentationml.slide+xml"/>
  <Override PartName="/ppt/slideLayouts/slideLayout6.xml" ContentType="application/vnd.openxmlformats-officedocument.presentationml.slideLayout+xml"/>
  <Override PartName="/ppt/slides/slide27.xml" ContentType="application/vnd.openxmlformats-officedocument.presentationml.slide+xml"/>
  <Override PartName="/ppt/slides/slide35.xml" ContentType="application/vnd.openxmlformats-officedocument.presentationml.slide+xml"/>
  <Override PartName="/ppt/slides/slide2.xml" ContentType="application/vnd.openxmlformats-officedocument.presentationml.slide+xml"/>
  <Override PartName="/ppt/slideLayouts/slideLayout2.xml" ContentType="application/vnd.openxmlformats-officedocument.presentationml.slideLayout+xml"/>
  <Override PartName="/ppt/slides/slide23.xml" ContentType="application/vnd.openxmlformats-officedocument.presentationml.slide+xml"/>
  <Override PartName="/ppt/slides/slide31.xml" ContentType="application/vnd.openxmlformats-officedocument.presentationml.slide+xml"/>
  <Override PartName="/ppt/slides/slide16.xml" ContentType="application/vnd.openxmlformats-officedocument.presentationml.slide+xml"/>
  <Override PartName="/ppt/slides/slide7.xml" ContentType="application/vnd.openxmlformats-officedocument.presentationml.slide+xml"/>
  <Override PartName="/ppt/presentation.xml" ContentType="application/vnd.openxmlformats-officedocument.presentationml.presentation.main+xml"/>
  <Override PartName="/ppt/slides/slide12.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28.xml" ContentType="application/vnd.openxmlformats-officedocument.presentationml.slide+xml"/>
  <Override PartName="/ppt/slides/slide36.xml" ContentType="application/vnd.openxmlformats-officedocument.presentationml.slide+xml"/>
  <Override PartName="/ppt/slideLayouts/slideLayout3.xml" ContentType="application/vnd.openxmlformats-officedocument.presentationml.slideLayout+xml"/>
  <Override PartName="/ppt/slides/slide24.xml" ContentType="application/vnd.openxmlformats-officedocument.presentationml.slide+xml"/>
  <Override PartName="/ppt/slides/slide32.xml" ContentType="application/vnd.openxmlformats-officedocument.presentationml.slide+xml"/>
  <Override PartName="/ppt/slides/slide20.xml" ContentType="application/vnd.openxmlformats-officedocument.presentationml.slide+xml"/>
  <Override PartName="/ppt/slides/slide1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slides/slide13.xml" ContentType="application/vnd.openxmlformats-officedocument.presentationml.slide+xml"/>
  <Override PartName="/ppt/slideLayouts/slideLayout8.xml" ContentType="application/vnd.openxmlformats-officedocument.presentationml.slideLayout+xml"/>
  <Override PartName="/ppt/slideLayouts/slideLayout10.xml" ContentType="application/vnd.openxmlformats-officedocument.presentationml.slideLayout+xml"/>
  <Override PartName="/ppt/slides/slide4.xml" ContentType="application/vnd.openxmlformats-officedocument.presentationml.slide+xml"/>
  <Override PartName="/ppt/slides/slide37.xml" ContentType="application/vnd.openxmlformats-officedocument.presentationml.slide+xml"/>
  <Override PartName="/ppt/slides/slide29.xml" ContentType="application/vnd.openxmlformats-officedocument.presentationml.slide+xml"/>
  <Override PartName="/ppt/slideLayouts/slideLayout4.xml" ContentType="application/vnd.openxmlformats-officedocument.presentationml.slideLayout+xml"/>
  <Override PartName="/ppt/slides/slide25.xml" ContentType="application/vnd.openxmlformats-officedocument.presentationml.slide+xml"/>
  <Override PartName="/ppt/slides/slide33.xml" ContentType="application/vnd.openxmlformats-officedocument.presentationml.slide+xml"/>
  <Override PartName="/ppt/slideMasters/slideMaster1.xml" ContentType="application/vnd.openxmlformats-officedocument.presentationml.slideMaster+xml"/>
  <Override PartName="/ppt/theme/theme1.xml" ContentType="application/vnd.openxmlformats-officedocument.theme+xml"/>
  <Override PartName="/ppt/slides/slide21.xml" ContentType="application/vnd.openxmlformats-officedocument.presentationml.slide+xml"/>
  <Default Extension="bin" ContentType="application/vnd.openxmlformats-officedocument.presentationml.printerSettings"/>
  <Override PartName="/ppt/viewProps.xml" ContentType="application/vnd.openxmlformats-officedocument.presentationml.viewPro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p:sldMasterIdLst>
    <p:sldMasterId id="2147483648" r:id="rId1"/>
  </p:sldMasterIdLst>
  <p:notesMasterIdLst>
    <p:notesMasterId r:id="rId39"/>
  </p:notesMasterIdLst>
  <p:sldIdLst>
    <p:sldId id="256" r:id="rId2"/>
    <p:sldId id="257" r:id="rId3"/>
    <p:sldId id="258" r:id="rId4"/>
    <p:sldId id="259" r:id="rId5"/>
    <p:sldId id="263" r:id="rId6"/>
    <p:sldId id="264" r:id="rId7"/>
    <p:sldId id="265" r:id="rId8"/>
    <p:sldId id="266" r:id="rId9"/>
    <p:sldId id="291" r:id="rId10"/>
    <p:sldId id="260" r:id="rId11"/>
    <p:sldId id="261" r:id="rId12"/>
    <p:sldId id="267" r:id="rId13"/>
    <p:sldId id="268" r:id="rId14"/>
    <p:sldId id="269" r:id="rId15"/>
    <p:sldId id="295" r:id="rId16"/>
    <p:sldId id="270" r:id="rId17"/>
    <p:sldId id="294" r:id="rId18"/>
    <p:sldId id="275" r:id="rId19"/>
    <p:sldId id="290" r:id="rId20"/>
    <p:sldId id="272" r:id="rId21"/>
    <p:sldId id="276" r:id="rId22"/>
    <p:sldId id="271" r:id="rId23"/>
    <p:sldId id="277" r:id="rId24"/>
    <p:sldId id="273" r:id="rId25"/>
    <p:sldId id="278" r:id="rId26"/>
    <p:sldId id="281" r:id="rId27"/>
    <p:sldId id="283" r:id="rId28"/>
    <p:sldId id="289" r:id="rId29"/>
    <p:sldId id="287" r:id="rId30"/>
    <p:sldId id="292" r:id="rId31"/>
    <p:sldId id="279" r:id="rId32"/>
    <p:sldId id="280" r:id="rId33"/>
    <p:sldId id="282" r:id="rId34"/>
    <p:sldId id="288" r:id="rId35"/>
    <p:sldId id="285" r:id="rId36"/>
    <p:sldId id="293" r:id="rId37"/>
    <p:sldId id="286" r:id="rId38"/>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lrMru>
    <a:srgbClr val="CCFFFF"/>
    <a:srgbClr val="CCFFCC"/>
    <a:srgbClr val="FFCCFF"/>
    <a:srgbClr val="99FFCC"/>
    <a:srgbClr val="CCECFF"/>
    <a:srgbClr val="FFFFCC"/>
    <a:srgbClr val="FFFFFF"/>
    <a:srgbClr val="FFFF99"/>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p:restoredLeft sz="15074" autoAdjust="0"/>
    <p:restoredTop sz="94660"/>
  </p:normalViewPr>
  <p:slideViewPr>
    <p:cSldViewPr>
      <p:cViewPr varScale="1">
        <p:scale>
          <a:sx n="107" d="100"/>
          <a:sy n="107" d="100"/>
        </p:scale>
        <p:origin x="-952" y="-10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notesMaster" Target="notesMasters/notesMaster1.xml"/><Relationship Id="rId40" Type="http://schemas.openxmlformats.org/officeDocument/2006/relationships/printerSettings" Target="printerSettings/printerSettings1.bin"/><Relationship Id="rId41" Type="http://schemas.openxmlformats.org/officeDocument/2006/relationships/presProps" Target="presProps.xml"/><Relationship Id="rId42" Type="http://schemas.openxmlformats.org/officeDocument/2006/relationships/viewProps" Target="viewProps.xml"/><Relationship Id="rId43" Type="http://schemas.openxmlformats.org/officeDocument/2006/relationships/theme" Target="theme/theme1.xml"/><Relationship Id="rId4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0F13A5C-6D1B-7A44-B8F8-A31AB66C7427}" type="datetimeFigureOut">
              <a:rPr lang="en-US" smtClean="0"/>
              <a:pPr/>
              <a:t>5/13/11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19D7EE0-E775-1445-A067-2AD38248C41F}"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19D7EE0-E775-1445-A067-2AD38248C41F}" type="slidenum">
              <a:rPr lang="en-US" smtClean="0"/>
              <a:pPr/>
              <a:t>5</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84C106EF-D1AF-4B84-A567-C60C8C139D6B}" type="datetimeFigureOut">
              <a:rPr lang="en-US"/>
              <a:pPr>
                <a:defRPr/>
              </a:pPr>
              <a:t>5/13/11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E78552F0-67C5-4D68-AB9D-CA6861362FF7}"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5F8153ED-645A-4B0C-97E2-E850AE0F0E1F}" type="datetimeFigureOut">
              <a:rPr lang="en-US"/>
              <a:pPr>
                <a:defRPr/>
              </a:pPr>
              <a:t>5/13/11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C96BC129-8CE7-4EB6-9651-EAE75DDDD3EF}"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E69E31CA-B753-47B4-855C-463825241B6E}" type="datetimeFigureOut">
              <a:rPr lang="en-US"/>
              <a:pPr>
                <a:defRPr/>
              </a:pPr>
              <a:t>5/13/11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0A0D1601-ED6F-40EA-915B-B7D939325348}"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95CA95A9-EC57-49F8-9B9B-490C3107C77C}" type="datetimeFigureOut">
              <a:rPr lang="en-US"/>
              <a:pPr>
                <a:defRPr/>
              </a:pPr>
              <a:t>5/13/11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4642721-0357-4815-8F38-08442E323171}"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1653693D-A6F3-44E1-A7DA-EC5C7FC70917}" type="datetimeFigureOut">
              <a:rPr lang="en-US"/>
              <a:pPr>
                <a:defRPr/>
              </a:pPr>
              <a:t>5/13/11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BEE1EEB-993C-4FE5-B57E-DD7A1D45166E}"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CF90216D-6D16-4BA7-B8F2-6906BBC73F74}" type="datetimeFigureOut">
              <a:rPr lang="en-US"/>
              <a:pPr>
                <a:defRPr/>
              </a:pPr>
              <a:t>5/13/11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55C95B78-FF29-4E2C-BB12-2B0E26FD0391}"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7B591B0E-6E51-4160-99E4-088093840F28}" type="datetimeFigureOut">
              <a:rPr lang="en-US"/>
              <a:pPr>
                <a:defRPr/>
              </a:pPr>
              <a:t>5/13/11</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8BC27386-A902-4E4E-B447-3DF5B9FE1712}"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956F61FE-5323-46BF-9E6C-A1E3A0892238}" type="datetimeFigureOut">
              <a:rPr lang="en-US"/>
              <a:pPr>
                <a:defRPr/>
              </a:pPr>
              <a:t>5/13/11</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0461E8F0-A4D8-4AEF-844A-69DA94E6D380}"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881744F0-15E8-4AE2-BB1E-275C84D366FD}" type="datetimeFigureOut">
              <a:rPr lang="en-US"/>
              <a:pPr>
                <a:defRPr/>
              </a:pPr>
              <a:t>5/13/11</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2507B8F2-DBE9-41CA-B14C-3B02B96AC5F0}"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0DC2D701-315E-4008-955D-7D0839299CD2}" type="datetimeFigureOut">
              <a:rPr lang="en-US"/>
              <a:pPr>
                <a:defRPr/>
              </a:pPr>
              <a:t>5/13/11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E4656CE4-41A6-43DF-A4E9-CABEBEED23B5}"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6DEB14E0-E310-4327-A1C1-D1D3E8CBE9F9}" type="datetimeFigureOut">
              <a:rPr lang="en-US"/>
              <a:pPr>
                <a:defRPr/>
              </a:pPr>
              <a:t>5/13/11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794C3E8A-163D-4AF4-B0F5-68861C2AEDCC}"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46849177-C1F5-48A7-A032-CBEAD0C4E114}" type="datetimeFigureOut">
              <a:rPr lang="en-US"/>
              <a:pPr>
                <a:defRPr/>
              </a:pPr>
              <a:t>5/13/11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02E060DC-5E5A-4F39-B94D-FE83407B1706}"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85800"/>
            <a:ext cx="7772400" cy="5105400"/>
          </a:xfrm>
        </p:spPr>
        <p:txBody>
          <a:bodyPr rtlCol="0">
            <a:normAutofit/>
          </a:bodyPr>
          <a:lstStyle/>
          <a:p>
            <a:pPr eaLnBrk="1" fontAlgn="auto" hangingPunct="1">
              <a:spcAft>
                <a:spcPts val="0"/>
              </a:spcAft>
              <a:defRPr/>
            </a:pPr>
            <a:r>
              <a:rPr lang="en-US" sz="4800" dirty="0" smtClean="0"/>
              <a:t>Consultation Plans on sharing Benefits from Carbon at Commune level</a:t>
            </a:r>
            <a:r>
              <a:rPr lang="en-US" sz="5000" dirty="0" smtClean="0"/>
              <a:t/>
            </a:r>
            <a:br>
              <a:rPr lang="en-US" sz="5000" dirty="0" smtClean="0"/>
            </a:br>
            <a:r>
              <a:rPr lang="en-US" dirty="0" smtClean="0"/>
              <a:t/>
            </a:r>
            <a:br>
              <a:rPr lang="en-US" dirty="0" smtClean="0"/>
            </a:br>
            <a:r>
              <a:rPr lang="en-US" sz="2400" dirty="0" smtClean="0"/>
              <a:t>REDD+ pilot project site, </a:t>
            </a:r>
            <a:r>
              <a:rPr lang="en-US" sz="2400" dirty="0" err="1" smtClean="0"/>
              <a:t>Binh</a:t>
            </a:r>
            <a:r>
              <a:rPr lang="en-US" sz="2400" dirty="0" smtClean="0"/>
              <a:t> Long Commune, Vo </a:t>
            </a:r>
            <a:r>
              <a:rPr lang="en-US" sz="2400" dirty="0" err="1" smtClean="0"/>
              <a:t>Nhai</a:t>
            </a:r>
            <a:r>
              <a:rPr lang="en-US" sz="2400" dirty="0" smtClean="0"/>
              <a:t> District, Thai Nguyen Province, 2010 – 2013 , Project implemented by The Centre of Research &amp; Development in Upland Areas (CERDA) </a:t>
            </a:r>
            <a:br>
              <a:rPr lang="en-US" sz="2400" dirty="0" smtClean="0"/>
            </a:br>
            <a:r>
              <a:rPr lang="en-US" sz="2400" dirty="0" smtClean="0"/>
              <a:t>Funded by: </a:t>
            </a:r>
            <a:r>
              <a:rPr lang="en-US" sz="2400" dirty="0" err="1" smtClean="0"/>
              <a:t>Norad</a:t>
            </a:r>
            <a:r>
              <a:rPr lang="en-US" sz="2400" dirty="0" smtClean="0"/>
              <a:t> –</a:t>
            </a:r>
            <a:r>
              <a:rPr lang="en-US" sz="2400" dirty="0" err="1" smtClean="0"/>
              <a:t>Tebtebba</a:t>
            </a:r>
            <a:endParaRPr lang="en-US" sz="2400" dirty="0" smtClean="0"/>
          </a:p>
        </p:txBody>
      </p:sp>
      <p:sp>
        <p:nvSpPr>
          <p:cNvPr id="2051" name="Subtitle 2"/>
          <p:cNvSpPr>
            <a:spLocks noGrp="1"/>
          </p:cNvSpPr>
          <p:nvPr>
            <p:ph type="subTitle" idx="1"/>
          </p:nvPr>
        </p:nvSpPr>
        <p:spPr>
          <a:xfrm>
            <a:off x="762000" y="5943600"/>
            <a:ext cx="7620000" cy="457200"/>
          </a:xfrm>
        </p:spPr>
        <p:txBody>
          <a:bodyPr/>
          <a:lstStyle/>
          <a:p>
            <a:pPr eaLnBrk="1" hangingPunct="1"/>
            <a:r>
              <a:rPr lang="en-US" sz="2400" i="1" dirty="0" smtClean="0">
                <a:solidFill>
                  <a:schemeClr val="tx1"/>
                </a:solidFill>
              </a:rPr>
              <a:t>Presenter: Vũ </a:t>
            </a:r>
            <a:r>
              <a:rPr lang="en-US" sz="2400" i="1" dirty="0" err="1" smtClean="0">
                <a:solidFill>
                  <a:schemeClr val="tx1"/>
                </a:solidFill>
              </a:rPr>
              <a:t>Thị</a:t>
            </a:r>
            <a:r>
              <a:rPr lang="en-US" sz="2400" i="1" dirty="0" smtClean="0">
                <a:solidFill>
                  <a:schemeClr val="tx1"/>
                </a:solidFill>
              </a:rPr>
              <a:t> </a:t>
            </a:r>
            <a:r>
              <a:rPr lang="en-US" sz="2400" i="1" dirty="0" err="1" smtClean="0">
                <a:solidFill>
                  <a:schemeClr val="tx1"/>
                </a:solidFill>
              </a:rPr>
              <a:t>Hiền</a:t>
            </a:r>
            <a:r>
              <a:rPr lang="en-US" sz="2400" i="1" dirty="0" smtClean="0">
                <a:solidFill>
                  <a:schemeClr val="tx1"/>
                </a:solidFill>
              </a:rPr>
              <a:t>, Director, CERDA</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r>
              <a:rPr lang="en-US" sz="3200" dirty="0" smtClean="0">
                <a:solidFill>
                  <a:srgbClr val="000000"/>
                </a:solidFill>
              </a:rPr>
              <a:t>A. Institutional, organizational structure to implement REDD+ at commune level</a:t>
            </a:r>
          </a:p>
        </p:txBody>
      </p:sp>
      <p:sp>
        <p:nvSpPr>
          <p:cNvPr id="11267" name="Content Placeholder 2"/>
          <p:cNvSpPr>
            <a:spLocks noGrp="1"/>
          </p:cNvSpPr>
          <p:nvPr>
            <p:ph idx="1"/>
          </p:nvPr>
        </p:nvSpPr>
        <p:spPr>
          <a:xfrm>
            <a:off x="457200" y="1447800"/>
            <a:ext cx="8229600" cy="5029200"/>
          </a:xfrm>
        </p:spPr>
        <p:txBody>
          <a:bodyPr/>
          <a:lstStyle/>
          <a:p>
            <a:pPr>
              <a:buFont typeface="Arial" charset="0"/>
              <a:buNone/>
            </a:pPr>
            <a:r>
              <a:rPr lang="en-US" sz="2500" dirty="0" smtClean="0">
                <a:solidFill>
                  <a:srgbClr val="000000"/>
                </a:solidFill>
              </a:rPr>
              <a:t>1) Selling the implementation: commune level</a:t>
            </a:r>
          </a:p>
          <a:p>
            <a:pPr>
              <a:buFont typeface="Arial" charset="0"/>
              <a:buNone/>
            </a:pPr>
            <a:r>
              <a:rPr lang="en-US" sz="2500" dirty="0" smtClean="0">
                <a:solidFill>
                  <a:srgbClr val="000000"/>
                </a:solidFill>
              </a:rPr>
              <a:t>2) Organizational structure through commune – village social systems</a:t>
            </a:r>
          </a:p>
          <a:p>
            <a:pPr>
              <a:buFont typeface="Arial" charset="0"/>
              <a:buNone/>
            </a:pPr>
            <a:endParaRPr lang="en-US" sz="2500" dirty="0" smtClean="0">
              <a:solidFill>
                <a:srgbClr val="000000"/>
              </a:solidFill>
            </a:endParaRPr>
          </a:p>
          <a:p>
            <a:pPr>
              <a:buFont typeface="Arial" charset="0"/>
              <a:buNone/>
            </a:pPr>
            <a:endParaRPr lang="en-US" sz="2500" dirty="0" smtClean="0">
              <a:solidFill>
                <a:srgbClr val="000000"/>
              </a:solidFill>
            </a:endParaRPr>
          </a:p>
        </p:txBody>
      </p:sp>
      <p:sp>
        <p:nvSpPr>
          <p:cNvPr id="9" name="Rectangle 8"/>
          <p:cNvSpPr/>
          <p:nvPr/>
        </p:nvSpPr>
        <p:spPr>
          <a:xfrm>
            <a:off x="2286000" y="2743200"/>
            <a:ext cx="4572000" cy="533400"/>
          </a:xfrm>
          <a:prstGeom prst="rect">
            <a:avLst/>
          </a:prstGeom>
          <a:solidFill>
            <a:srgbClr val="FFFF99"/>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000" b="1" dirty="0" smtClean="0">
                <a:solidFill>
                  <a:schemeClr val="tx1"/>
                </a:solidFill>
              </a:rPr>
              <a:t>Commune People Committee: Steering Committee for implementation of REDD+</a:t>
            </a:r>
            <a:endParaRPr lang="en-US" sz="2000" b="1" dirty="0">
              <a:solidFill>
                <a:schemeClr val="tx1"/>
              </a:solidFill>
            </a:endParaRPr>
          </a:p>
        </p:txBody>
      </p:sp>
      <p:sp>
        <p:nvSpPr>
          <p:cNvPr id="10" name="Rectangle 9"/>
          <p:cNvSpPr/>
          <p:nvPr/>
        </p:nvSpPr>
        <p:spPr>
          <a:xfrm>
            <a:off x="1676400" y="3581400"/>
            <a:ext cx="2286000" cy="533400"/>
          </a:xfrm>
          <a:prstGeom prst="rect">
            <a:avLst/>
          </a:prstGeom>
          <a:solidFill>
            <a:srgbClr val="CCFFFF"/>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smtClean="0">
                <a:solidFill>
                  <a:schemeClr val="tx1"/>
                </a:solidFill>
              </a:rPr>
              <a:t>Village	</a:t>
            </a:r>
            <a:endParaRPr lang="en-US" dirty="0"/>
          </a:p>
        </p:txBody>
      </p:sp>
      <p:sp>
        <p:nvSpPr>
          <p:cNvPr id="11" name="Rectangle 10"/>
          <p:cNvSpPr/>
          <p:nvPr/>
        </p:nvSpPr>
        <p:spPr>
          <a:xfrm>
            <a:off x="5105400" y="3581400"/>
            <a:ext cx="1905000" cy="533400"/>
          </a:xfrm>
          <a:prstGeom prst="rect">
            <a:avLst/>
          </a:prstGeom>
          <a:solidFill>
            <a:srgbClr val="CCFFFF"/>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smtClean="0">
                <a:ln>
                  <a:solidFill>
                    <a:schemeClr val="tx1"/>
                  </a:solidFill>
                </a:ln>
                <a:solidFill>
                  <a:schemeClr val="tx1"/>
                </a:solidFill>
              </a:rPr>
              <a:t>Village</a:t>
            </a:r>
            <a:endParaRPr lang="en-US" dirty="0">
              <a:ln>
                <a:solidFill>
                  <a:schemeClr val="tx1"/>
                </a:solidFill>
              </a:ln>
              <a:solidFill>
                <a:schemeClr val="tx1"/>
              </a:solidFill>
            </a:endParaRPr>
          </a:p>
        </p:txBody>
      </p:sp>
      <p:sp>
        <p:nvSpPr>
          <p:cNvPr id="12" name="Rounded Rectangle 11"/>
          <p:cNvSpPr/>
          <p:nvPr/>
        </p:nvSpPr>
        <p:spPr>
          <a:xfrm>
            <a:off x="1219200" y="4876800"/>
            <a:ext cx="1219200" cy="1219200"/>
          </a:xfrm>
          <a:prstGeom prst="roundRect">
            <a:avLst/>
          </a:prstGeom>
          <a:solidFill>
            <a:srgbClr val="CCECFF"/>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b="1" dirty="0" smtClean="0">
                <a:solidFill>
                  <a:srgbClr val="002060"/>
                </a:solidFill>
              </a:rPr>
              <a:t>Residential self-organization/QLBVRCĐ</a:t>
            </a:r>
            <a:endParaRPr lang="en-US" sz="1400" b="1" dirty="0">
              <a:solidFill>
                <a:srgbClr val="002060"/>
              </a:solidFill>
            </a:endParaRPr>
          </a:p>
        </p:txBody>
      </p:sp>
      <p:sp>
        <p:nvSpPr>
          <p:cNvPr id="13" name="Rounded Rectangle 12"/>
          <p:cNvSpPr/>
          <p:nvPr/>
        </p:nvSpPr>
        <p:spPr>
          <a:xfrm>
            <a:off x="2971800" y="4876800"/>
            <a:ext cx="1295400" cy="1219200"/>
          </a:xfrm>
          <a:prstGeom prst="roundRect">
            <a:avLst/>
          </a:prstGeom>
          <a:solidFill>
            <a:srgbClr val="CCECFF"/>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b="1" dirty="0" smtClean="0">
                <a:solidFill>
                  <a:srgbClr val="002060"/>
                </a:solidFill>
              </a:rPr>
              <a:t>Residential self-organization/QLBVRCĐ</a:t>
            </a:r>
            <a:endParaRPr lang="en-US" sz="1400" b="1" dirty="0">
              <a:solidFill>
                <a:srgbClr val="002060"/>
              </a:solidFill>
            </a:endParaRPr>
          </a:p>
        </p:txBody>
      </p:sp>
      <p:sp>
        <p:nvSpPr>
          <p:cNvPr id="14" name="Rounded Rectangle 13"/>
          <p:cNvSpPr/>
          <p:nvPr/>
        </p:nvSpPr>
        <p:spPr>
          <a:xfrm>
            <a:off x="4876800" y="4876800"/>
            <a:ext cx="1219200" cy="1219200"/>
          </a:xfrm>
          <a:prstGeom prst="roundRect">
            <a:avLst/>
          </a:prstGeom>
          <a:solidFill>
            <a:srgbClr val="CCECFF"/>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b="1" dirty="0" smtClean="0">
                <a:solidFill>
                  <a:srgbClr val="002060"/>
                </a:solidFill>
              </a:rPr>
              <a:t>Residential self-organization/QLBVRCĐ</a:t>
            </a:r>
            <a:endParaRPr lang="en-US" sz="1400" b="1" dirty="0">
              <a:solidFill>
                <a:srgbClr val="002060"/>
              </a:solidFill>
            </a:endParaRPr>
          </a:p>
        </p:txBody>
      </p:sp>
      <p:sp>
        <p:nvSpPr>
          <p:cNvPr id="15" name="Rounded Rectangle 14"/>
          <p:cNvSpPr/>
          <p:nvPr/>
        </p:nvSpPr>
        <p:spPr>
          <a:xfrm>
            <a:off x="6400800" y="4876800"/>
            <a:ext cx="1219200" cy="1219200"/>
          </a:xfrm>
          <a:prstGeom prst="roundRect">
            <a:avLst/>
          </a:prstGeom>
          <a:solidFill>
            <a:srgbClr val="CCECFF"/>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b="1" dirty="0" smtClean="0">
                <a:solidFill>
                  <a:srgbClr val="002060"/>
                </a:solidFill>
              </a:rPr>
              <a:t>Residential self-organization/QLBVRCĐ</a:t>
            </a:r>
            <a:endParaRPr lang="en-US" sz="1400" b="1" dirty="0">
              <a:solidFill>
                <a:srgbClr val="002060"/>
              </a:solidFill>
            </a:endParaRPr>
          </a:p>
        </p:txBody>
      </p:sp>
      <p:cxnSp>
        <p:nvCxnSpPr>
          <p:cNvPr id="19" name="Straight Connector 18"/>
          <p:cNvCxnSpPr>
            <a:stCxn id="9" idx="2"/>
          </p:cNvCxnSpPr>
          <p:nvPr/>
        </p:nvCxnSpPr>
        <p:spPr>
          <a:xfrm rot="5400000">
            <a:off x="3810000" y="2819400"/>
            <a:ext cx="304800" cy="1219200"/>
          </a:xfrm>
          <a:prstGeom prst="line">
            <a:avLst/>
          </a:prstGeom>
          <a:ln w="285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a:endCxn id="11" idx="0"/>
          </p:cNvCxnSpPr>
          <p:nvPr/>
        </p:nvCxnSpPr>
        <p:spPr>
          <a:xfrm>
            <a:off x="4724400" y="3276600"/>
            <a:ext cx="1333500" cy="304800"/>
          </a:xfrm>
          <a:prstGeom prst="line">
            <a:avLst/>
          </a:prstGeom>
          <a:ln w="285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a:stCxn id="10" idx="2"/>
          </p:cNvCxnSpPr>
          <p:nvPr/>
        </p:nvCxnSpPr>
        <p:spPr>
          <a:xfrm rot="5400000">
            <a:off x="1905000" y="4038600"/>
            <a:ext cx="838200" cy="990600"/>
          </a:xfrm>
          <a:prstGeom prst="line">
            <a:avLst/>
          </a:prstGeom>
          <a:ln w="285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a:stCxn id="10" idx="2"/>
            <a:endCxn id="13" idx="0"/>
          </p:cNvCxnSpPr>
          <p:nvPr/>
        </p:nvCxnSpPr>
        <p:spPr>
          <a:xfrm rot="16200000" flipH="1">
            <a:off x="2838450" y="4095750"/>
            <a:ext cx="762000" cy="800100"/>
          </a:xfrm>
          <a:prstGeom prst="line">
            <a:avLst/>
          </a:prstGeom>
          <a:ln w="285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a:stCxn id="11" idx="2"/>
          </p:cNvCxnSpPr>
          <p:nvPr/>
        </p:nvCxnSpPr>
        <p:spPr>
          <a:xfrm rot="16200000" flipH="1">
            <a:off x="6076950" y="4095750"/>
            <a:ext cx="762000" cy="800100"/>
          </a:xfrm>
          <a:prstGeom prst="line">
            <a:avLst/>
          </a:prstGeom>
          <a:ln w="285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a:stCxn id="11" idx="2"/>
          </p:cNvCxnSpPr>
          <p:nvPr/>
        </p:nvCxnSpPr>
        <p:spPr>
          <a:xfrm rot="5400000">
            <a:off x="5276850" y="4095750"/>
            <a:ext cx="762000" cy="800100"/>
          </a:xfrm>
          <a:prstGeom prst="line">
            <a:avLst/>
          </a:prstGeom>
          <a:ln w="285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a:stCxn id="12" idx="3"/>
            <a:endCxn id="13" idx="1"/>
          </p:cNvCxnSpPr>
          <p:nvPr/>
        </p:nvCxnSpPr>
        <p:spPr>
          <a:xfrm>
            <a:off x="2438400" y="5486400"/>
            <a:ext cx="533400" cy="1588"/>
          </a:xfrm>
          <a:prstGeom prst="line">
            <a:avLst/>
          </a:prstGeom>
          <a:ln w="28575">
            <a:solidFill>
              <a:srgbClr val="002060"/>
            </a:solidFill>
            <a:prstDash val="dashDot"/>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4038600" y="5410200"/>
            <a:ext cx="914400" cy="1588"/>
          </a:xfrm>
          <a:prstGeom prst="line">
            <a:avLst/>
          </a:prstGeom>
          <a:ln w="28575">
            <a:solidFill>
              <a:srgbClr val="002060"/>
            </a:solidFill>
            <a:prstDash val="dashDot"/>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a:stCxn id="14" idx="3"/>
            <a:endCxn id="15" idx="1"/>
          </p:cNvCxnSpPr>
          <p:nvPr/>
        </p:nvCxnSpPr>
        <p:spPr>
          <a:xfrm>
            <a:off x="6096000" y="5486400"/>
            <a:ext cx="304800" cy="1588"/>
          </a:xfrm>
          <a:prstGeom prst="line">
            <a:avLst/>
          </a:prstGeom>
          <a:ln w="28575">
            <a:solidFill>
              <a:srgbClr val="002060"/>
            </a:solidFill>
            <a:prstDash val="dashDot"/>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a:stCxn id="15" idx="3"/>
          </p:cNvCxnSpPr>
          <p:nvPr/>
        </p:nvCxnSpPr>
        <p:spPr>
          <a:xfrm>
            <a:off x="7620000" y="5486400"/>
            <a:ext cx="152400" cy="1588"/>
          </a:xfrm>
          <a:prstGeom prst="line">
            <a:avLst/>
          </a:prstGeom>
          <a:ln w="28575">
            <a:solidFill>
              <a:srgbClr val="002060"/>
            </a:solidFill>
            <a:prstDash val="dashDot"/>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914400" y="5486400"/>
            <a:ext cx="304800" cy="1588"/>
          </a:xfrm>
          <a:prstGeom prst="line">
            <a:avLst/>
          </a:prstGeom>
          <a:ln w="28575">
            <a:solidFill>
              <a:srgbClr val="002060"/>
            </a:solidFill>
            <a:prstDash val="dashDot"/>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290" name="Title 1"/>
          <p:cNvSpPr>
            <a:spLocks noGrp="1"/>
          </p:cNvSpPr>
          <p:nvPr>
            <p:ph type="title"/>
          </p:nvPr>
        </p:nvSpPr>
        <p:spPr>
          <a:xfrm>
            <a:off x="457200" y="274638"/>
            <a:ext cx="8229600" cy="715962"/>
          </a:xfrm>
        </p:spPr>
        <p:txBody>
          <a:bodyPr/>
          <a:lstStyle/>
          <a:p>
            <a:r>
              <a:rPr lang="en-US" sz="2800" dirty="0" smtClean="0">
                <a:solidFill>
                  <a:srgbClr val="000000"/>
                </a:solidFill>
              </a:rPr>
              <a:t> </a:t>
            </a:r>
            <a:br>
              <a:rPr lang="en-US" sz="2800" dirty="0" smtClean="0">
                <a:solidFill>
                  <a:srgbClr val="000000"/>
                </a:solidFill>
              </a:rPr>
            </a:br>
            <a:r>
              <a:rPr lang="en-US" sz="2800" dirty="0" smtClean="0">
                <a:solidFill>
                  <a:srgbClr val="000000"/>
                </a:solidFill>
              </a:rPr>
              <a:t>A. Institutional, organizational structure to implement REDD+ at the commune level (cont.)</a:t>
            </a:r>
            <a:br>
              <a:rPr lang="en-US" sz="2800" dirty="0" smtClean="0">
                <a:solidFill>
                  <a:srgbClr val="000000"/>
                </a:solidFill>
              </a:rPr>
            </a:br>
            <a:endParaRPr lang="en-US" sz="2800" dirty="0" smtClean="0">
              <a:solidFill>
                <a:srgbClr val="000000"/>
              </a:solidFill>
            </a:endParaRPr>
          </a:p>
        </p:txBody>
      </p:sp>
      <p:sp>
        <p:nvSpPr>
          <p:cNvPr id="12291" name="Content Placeholder 2"/>
          <p:cNvSpPr>
            <a:spLocks noGrp="1"/>
          </p:cNvSpPr>
          <p:nvPr>
            <p:ph idx="1"/>
          </p:nvPr>
        </p:nvSpPr>
        <p:spPr>
          <a:xfrm>
            <a:off x="457200" y="1143000"/>
            <a:ext cx="8458200" cy="5562600"/>
          </a:xfrm>
        </p:spPr>
        <p:txBody>
          <a:bodyPr/>
          <a:lstStyle/>
          <a:p>
            <a:pPr marL="514350" indent="-514350">
              <a:buFont typeface="Arial" charset="0"/>
              <a:buNone/>
            </a:pPr>
            <a:r>
              <a:rPr lang="en-US" sz="2500" dirty="0" smtClean="0">
                <a:solidFill>
                  <a:srgbClr val="000000"/>
                </a:solidFill>
              </a:rPr>
              <a:t>3</a:t>
            </a:r>
            <a:r>
              <a:rPr lang="en-US" sz="2300" dirty="0" smtClean="0">
                <a:solidFill>
                  <a:srgbClr val="000000"/>
                </a:solidFill>
              </a:rPr>
              <a:t>) Establish and operate cooperative Agriculture, Forestry and Environment (a new type of cooperative)</a:t>
            </a:r>
          </a:p>
          <a:p>
            <a:pPr marL="514350" indent="-514350">
              <a:buFont typeface="Arial" charset="0"/>
              <a:buNone/>
            </a:pPr>
            <a:r>
              <a:rPr lang="en-US" sz="2300" dirty="0" smtClean="0">
                <a:solidFill>
                  <a:srgbClr val="000000"/>
                </a:solidFill>
              </a:rPr>
              <a:t>a. </a:t>
            </a:r>
            <a:r>
              <a:rPr lang="en-US" sz="2300" u="sng" dirty="0" smtClean="0">
                <a:solidFill>
                  <a:srgbClr val="000000"/>
                </a:solidFill>
              </a:rPr>
              <a:t>Basic information about cooperative</a:t>
            </a:r>
          </a:p>
          <a:p>
            <a:pPr marL="514350" indent="-514350">
              <a:buFontTx/>
              <a:buChar char="-"/>
            </a:pPr>
            <a:r>
              <a:rPr lang="en-US" sz="2000" dirty="0" smtClean="0">
                <a:solidFill>
                  <a:srgbClr val="000000"/>
                </a:solidFill>
              </a:rPr>
              <a:t>Whole village </a:t>
            </a:r>
          </a:p>
          <a:p>
            <a:pPr marL="514350" indent="-514350">
              <a:buFontTx/>
              <a:buChar char="-"/>
            </a:pPr>
            <a:r>
              <a:rPr lang="en-US" sz="2000" dirty="0" smtClean="0">
                <a:solidFill>
                  <a:srgbClr val="000000"/>
                </a:solidFill>
              </a:rPr>
              <a:t>Self-financing</a:t>
            </a:r>
          </a:p>
          <a:p>
            <a:pPr marL="514350" indent="-514350">
              <a:buFontTx/>
              <a:buChar char="-"/>
            </a:pPr>
            <a:r>
              <a:rPr lang="en-US" sz="2000" dirty="0" smtClean="0">
                <a:solidFill>
                  <a:srgbClr val="000000"/>
                </a:solidFill>
              </a:rPr>
              <a:t>Activities to ensure the following criteria: REDD+, FPIC, MRV, SES … </a:t>
            </a:r>
          </a:p>
          <a:p>
            <a:pPr marL="514350" indent="-514350">
              <a:buFontTx/>
              <a:buChar char="-"/>
            </a:pPr>
            <a:r>
              <a:rPr lang="en-US" sz="2000" dirty="0" smtClean="0">
                <a:solidFill>
                  <a:srgbClr val="000000"/>
                </a:solidFill>
              </a:rPr>
              <a:t>Operating under the Cooperative Law (new style)</a:t>
            </a:r>
          </a:p>
          <a:p>
            <a:pPr marL="514350" indent="-514350">
              <a:buFontTx/>
              <a:buChar char="-"/>
            </a:pPr>
            <a:r>
              <a:rPr lang="en-US" sz="2000" dirty="0" smtClean="0">
                <a:solidFill>
                  <a:srgbClr val="000000"/>
                </a:solidFill>
              </a:rPr>
              <a:t>Cooperative member = households (residency ID, living in communes and voluntary participation)</a:t>
            </a:r>
          </a:p>
          <a:p>
            <a:pPr marL="514350" indent="-514350">
              <a:buFontTx/>
              <a:buChar char="-"/>
            </a:pPr>
            <a:r>
              <a:rPr lang="en-US" sz="2000" dirty="0" smtClean="0">
                <a:solidFill>
                  <a:srgbClr val="000000"/>
                </a:solidFill>
              </a:rPr>
              <a:t>There is a representative of the cooperative members in rural cooperatives to participate in the Managing Board to ensure that information provided will be sufficient for the people and the media will be a two-way operation</a:t>
            </a:r>
          </a:p>
          <a:p>
            <a:pPr marL="514350" indent="-514350">
              <a:buFont typeface="Arial" charset="0"/>
              <a:buNone/>
            </a:pPr>
            <a:r>
              <a:rPr lang="en-US" sz="2000" dirty="0" smtClean="0">
                <a:solidFill>
                  <a:srgbClr val="000000"/>
                </a:solidFill>
              </a:rPr>
              <a:t>-       Cooperative will provide technical services to REDD+, market information and agricultural and forestry production and processing to its members…     </a:t>
            </a: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314" name="Title 1"/>
          <p:cNvSpPr>
            <a:spLocks noGrp="1"/>
          </p:cNvSpPr>
          <p:nvPr>
            <p:ph type="title"/>
          </p:nvPr>
        </p:nvSpPr>
        <p:spPr>
          <a:xfrm>
            <a:off x="152400" y="0"/>
            <a:ext cx="8763000" cy="609600"/>
          </a:xfrm>
        </p:spPr>
        <p:txBody>
          <a:bodyPr/>
          <a:lstStyle/>
          <a:p>
            <a:r>
              <a:rPr lang="en-US" sz="2400" smtClean="0"/>
              <a:t/>
            </a:r>
            <a:br>
              <a:rPr lang="en-US" sz="2400" smtClean="0"/>
            </a:br>
            <a:r>
              <a:rPr lang="en-US" sz="2400" smtClean="0"/>
              <a:t/>
            </a:r>
            <a:br>
              <a:rPr lang="en-US" sz="2400" smtClean="0"/>
            </a:br>
            <a:endParaRPr lang="en-US" sz="2400" u="sng" smtClean="0"/>
          </a:p>
        </p:txBody>
      </p:sp>
      <p:sp>
        <p:nvSpPr>
          <p:cNvPr id="13315" name="Content Placeholder 2"/>
          <p:cNvSpPr>
            <a:spLocks noGrp="1"/>
          </p:cNvSpPr>
          <p:nvPr>
            <p:ph idx="1"/>
          </p:nvPr>
        </p:nvSpPr>
        <p:spPr>
          <a:xfrm>
            <a:off x="228600" y="1066800"/>
            <a:ext cx="8686800" cy="5486400"/>
          </a:xfrm>
        </p:spPr>
        <p:txBody>
          <a:bodyPr/>
          <a:lstStyle/>
          <a:p>
            <a:pPr>
              <a:buFont typeface="Arial" charset="0"/>
              <a:buNone/>
            </a:pPr>
            <a:r>
              <a:rPr lang="en-US" dirty="0" err="1" smtClean="0">
                <a:solidFill>
                  <a:srgbClr val="FFFFFF"/>
                </a:solidFill>
              </a:rPr>
              <a:t>Gi</a:t>
            </a:r>
            <a:endParaRPr lang="en-US" dirty="0" smtClean="0">
              <a:solidFill>
                <a:srgbClr val="FFFFFF"/>
              </a:solidFill>
            </a:endParaRPr>
          </a:p>
        </p:txBody>
      </p:sp>
      <p:sp>
        <p:nvSpPr>
          <p:cNvPr id="5" name="Rectangle 4"/>
          <p:cNvSpPr/>
          <p:nvPr/>
        </p:nvSpPr>
        <p:spPr>
          <a:xfrm>
            <a:off x="304800" y="2514600"/>
            <a:ext cx="8534400" cy="4343400"/>
          </a:xfrm>
          <a:prstGeom prst="rect">
            <a:avLst/>
          </a:prstGeom>
          <a:ln w="38100">
            <a:prstDash val="solid"/>
          </a:ln>
        </p:spPr>
        <p:style>
          <a:lnRef idx="2">
            <a:schemeClr val="accent2"/>
          </a:lnRef>
          <a:fillRef idx="1">
            <a:schemeClr val="lt1"/>
          </a:fillRef>
          <a:effectRef idx="0">
            <a:schemeClr val="accent2"/>
          </a:effectRef>
          <a:fontRef idx="minor">
            <a:schemeClr val="dk1"/>
          </a:fontRef>
        </p:style>
        <p:txBody>
          <a:bodyPr anchor="ctr"/>
          <a:lstStyle/>
          <a:p>
            <a:pPr algn="ctr">
              <a:defRPr/>
            </a:pPr>
            <a:endParaRPr lang="en-US" b="1">
              <a:ln w="38100">
                <a:solidFill>
                  <a:srgbClr val="0070C0"/>
                </a:solidFill>
                <a:prstDash val="dash"/>
              </a:ln>
              <a:solidFill>
                <a:schemeClr val="tx1"/>
              </a:solidFill>
            </a:endParaRPr>
          </a:p>
        </p:txBody>
      </p:sp>
      <p:sp>
        <p:nvSpPr>
          <p:cNvPr id="6" name="Rounded Rectangle 5"/>
          <p:cNvSpPr/>
          <p:nvPr/>
        </p:nvSpPr>
        <p:spPr>
          <a:xfrm>
            <a:off x="3048000" y="1219200"/>
            <a:ext cx="2819400" cy="609600"/>
          </a:xfrm>
          <a:prstGeom prst="roundRect">
            <a:avLst/>
          </a:prstGeom>
          <a:solidFill>
            <a:srgbClr val="CCFFFF"/>
          </a:solidFill>
          <a:ln>
            <a:solidFill>
              <a:schemeClr val="tx1"/>
            </a:solidFill>
          </a:ln>
        </p:spPr>
        <p:style>
          <a:lnRef idx="2">
            <a:schemeClr val="accent6"/>
          </a:lnRef>
          <a:fillRef idx="1">
            <a:schemeClr val="lt1"/>
          </a:fillRef>
          <a:effectRef idx="0">
            <a:schemeClr val="accent6"/>
          </a:effectRef>
          <a:fontRef idx="minor">
            <a:schemeClr val="dk1"/>
          </a:fontRef>
        </p:style>
        <p:txBody>
          <a:bodyPr anchor="ctr"/>
          <a:lstStyle/>
          <a:p>
            <a:pPr algn="ctr">
              <a:defRPr/>
            </a:pPr>
            <a:r>
              <a:rPr lang="en-US" b="1" dirty="0" smtClean="0"/>
              <a:t>CPC</a:t>
            </a:r>
          </a:p>
          <a:p>
            <a:pPr algn="ctr">
              <a:defRPr/>
            </a:pPr>
            <a:r>
              <a:rPr lang="en-US" sz="1300" b="1" dirty="0" smtClean="0">
                <a:solidFill>
                  <a:schemeClr val="tx1"/>
                </a:solidFill>
              </a:rPr>
              <a:t>Steering Committee for implementation of REDD+</a:t>
            </a:r>
            <a:endParaRPr lang="en-US" sz="1300" b="1" dirty="0"/>
          </a:p>
        </p:txBody>
      </p:sp>
      <p:sp>
        <p:nvSpPr>
          <p:cNvPr id="9" name="Rounded Rectangle 8"/>
          <p:cNvSpPr/>
          <p:nvPr/>
        </p:nvSpPr>
        <p:spPr>
          <a:xfrm>
            <a:off x="457200" y="1219200"/>
            <a:ext cx="2286000" cy="609600"/>
          </a:xfrm>
          <a:prstGeom prst="roundRect">
            <a:avLst/>
          </a:prstGeom>
          <a:solidFill>
            <a:schemeClr val="accent3">
              <a:lumMod val="20000"/>
              <a:lumOff val="80000"/>
            </a:schemeClr>
          </a:solidFill>
          <a:ln>
            <a:solidFill>
              <a:schemeClr val="tx1"/>
            </a:solidFill>
          </a:ln>
        </p:spPr>
        <p:style>
          <a:lnRef idx="2">
            <a:schemeClr val="accent6"/>
          </a:lnRef>
          <a:fillRef idx="1">
            <a:schemeClr val="lt1"/>
          </a:fillRef>
          <a:effectRef idx="0">
            <a:schemeClr val="accent6"/>
          </a:effectRef>
          <a:fontRef idx="minor">
            <a:schemeClr val="dk1"/>
          </a:fontRef>
        </p:style>
        <p:txBody>
          <a:bodyPr anchor="ctr"/>
          <a:lstStyle/>
          <a:p>
            <a:pPr algn="ctr">
              <a:defRPr/>
            </a:pPr>
            <a:r>
              <a:rPr lang="en-US" b="1" dirty="0" smtClean="0"/>
              <a:t>People council	</a:t>
            </a:r>
            <a:endParaRPr lang="en-US" b="1" dirty="0"/>
          </a:p>
        </p:txBody>
      </p:sp>
      <p:sp>
        <p:nvSpPr>
          <p:cNvPr id="10" name="Rounded Rectangle 9"/>
          <p:cNvSpPr/>
          <p:nvPr/>
        </p:nvSpPr>
        <p:spPr>
          <a:xfrm>
            <a:off x="6248400" y="1219200"/>
            <a:ext cx="2438400" cy="533400"/>
          </a:xfrm>
          <a:prstGeom prst="roundRect">
            <a:avLst/>
          </a:prstGeom>
          <a:solidFill>
            <a:schemeClr val="accent4">
              <a:lumMod val="20000"/>
              <a:lumOff val="80000"/>
            </a:schemeClr>
          </a:solidFill>
          <a:ln>
            <a:solidFill>
              <a:schemeClr val="tx1"/>
            </a:solidFill>
          </a:ln>
        </p:spPr>
        <p:style>
          <a:lnRef idx="2">
            <a:schemeClr val="accent6"/>
          </a:lnRef>
          <a:fillRef idx="1">
            <a:schemeClr val="lt1"/>
          </a:fillRef>
          <a:effectRef idx="0">
            <a:schemeClr val="accent6"/>
          </a:effectRef>
          <a:fontRef idx="minor">
            <a:schemeClr val="dk1"/>
          </a:fontRef>
        </p:style>
        <p:txBody>
          <a:bodyPr anchor="ctr"/>
          <a:lstStyle/>
          <a:p>
            <a:pPr algn="ctr">
              <a:defRPr/>
            </a:pPr>
            <a:r>
              <a:rPr lang="en-US" b="1" dirty="0" smtClean="0"/>
              <a:t>Union</a:t>
            </a:r>
            <a:endParaRPr lang="en-US" b="1" dirty="0"/>
          </a:p>
        </p:txBody>
      </p:sp>
      <p:sp>
        <p:nvSpPr>
          <p:cNvPr id="12" name="Rounded Rectangle 11"/>
          <p:cNvSpPr/>
          <p:nvPr/>
        </p:nvSpPr>
        <p:spPr>
          <a:xfrm>
            <a:off x="1524000" y="2590800"/>
            <a:ext cx="6324600" cy="838200"/>
          </a:xfrm>
          <a:prstGeom prst="roundRect">
            <a:avLst/>
          </a:prstGeom>
          <a:solidFill>
            <a:schemeClr val="accent6">
              <a:lumMod val="20000"/>
              <a:lumOff val="80000"/>
            </a:schemeClr>
          </a:solidFill>
          <a:ln>
            <a:solidFill>
              <a:srgbClr val="0070C0"/>
            </a:solidFill>
          </a:ln>
        </p:spPr>
        <p:style>
          <a:lnRef idx="2">
            <a:schemeClr val="accent6"/>
          </a:lnRef>
          <a:fillRef idx="1">
            <a:schemeClr val="lt1"/>
          </a:fillRef>
          <a:effectRef idx="0">
            <a:schemeClr val="accent6"/>
          </a:effectRef>
          <a:fontRef idx="minor">
            <a:schemeClr val="dk1"/>
          </a:fontRef>
        </p:style>
        <p:txBody>
          <a:bodyPr anchor="ctr"/>
          <a:lstStyle/>
          <a:p>
            <a:pPr algn="ctr">
              <a:defRPr/>
            </a:pPr>
            <a:endParaRPr lang="en-US" dirty="0"/>
          </a:p>
          <a:p>
            <a:pPr algn="ctr">
              <a:defRPr/>
            </a:pPr>
            <a:endParaRPr lang="en-US" sz="2400" dirty="0" smtClean="0"/>
          </a:p>
          <a:p>
            <a:pPr algn="ctr">
              <a:defRPr/>
            </a:pPr>
            <a:r>
              <a:rPr lang="en-US" sz="2000" b="1" dirty="0" smtClean="0"/>
              <a:t>Cooperative Agriculture, Forestry and Environment</a:t>
            </a:r>
          </a:p>
          <a:p>
            <a:pPr algn="ctr">
              <a:defRPr/>
            </a:pPr>
            <a:r>
              <a:rPr lang="en-US" sz="2000" b="1" dirty="0" smtClean="0"/>
              <a:t>Cooperative member = Household</a:t>
            </a:r>
          </a:p>
          <a:p>
            <a:pPr algn="ctr">
              <a:defRPr/>
            </a:pPr>
            <a:endParaRPr lang="en-US" dirty="0"/>
          </a:p>
          <a:p>
            <a:pPr algn="ctr">
              <a:defRPr/>
            </a:pPr>
            <a:r>
              <a:rPr lang="en-US" dirty="0"/>
              <a:t> </a:t>
            </a:r>
          </a:p>
        </p:txBody>
      </p:sp>
      <p:sp>
        <p:nvSpPr>
          <p:cNvPr id="23" name="Down Arrow 22"/>
          <p:cNvSpPr/>
          <p:nvPr/>
        </p:nvSpPr>
        <p:spPr>
          <a:xfrm>
            <a:off x="4343400" y="1905000"/>
            <a:ext cx="152400" cy="6096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3322" name="TextBox 23"/>
          <p:cNvSpPr txBox="1">
            <a:spLocks noChangeArrowheads="1"/>
          </p:cNvSpPr>
          <p:nvPr/>
        </p:nvSpPr>
        <p:spPr bwMode="auto">
          <a:xfrm>
            <a:off x="3124200" y="1981200"/>
            <a:ext cx="2971800" cy="338554"/>
          </a:xfrm>
          <a:prstGeom prst="rect">
            <a:avLst/>
          </a:prstGeom>
          <a:noFill/>
          <a:ln w="9525">
            <a:noFill/>
            <a:miter lim="800000"/>
            <a:headEnd/>
            <a:tailEnd/>
          </a:ln>
        </p:spPr>
        <p:txBody>
          <a:bodyPr wrap="square">
            <a:spAutoFit/>
          </a:bodyPr>
          <a:lstStyle/>
          <a:p>
            <a:r>
              <a:rPr lang="en-US" sz="1600" i="1" dirty="0" smtClean="0"/>
              <a:t>Direct              implementation</a:t>
            </a:r>
            <a:endParaRPr lang="en-US" sz="1600" i="1" dirty="0"/>
          </a:p>
        </p:txBody>
      </p:sp>
      <p:sp>
        <p:nvSpPr>
          <p:cNvPr id="13323" name="TextBox 25"/>
          <p:cNvSpPr txBox="1">
            <a:spLocks noChangeArrowheads="1"/>
          </p:cNvSpPr>
          <p:nvPr/>
        </p:nvSpPr>
        <p:spPr bwMode="auto">
          <a:xfrm>
            <a:off x="838200" y="1981200"/>
            <a:ext cx="1828800" cy="369332"/>
          </a:xfrm>
          <a:prstGeom prst="rect">
            <a:avLst/>
          </a:prstGeom>
          <a:noFill/>
          <a:ln w="9525">
            <a:noFill/>
            <a:miter lim="800000"/>
            <a:headEnd/>
            <a:tailEnd/>
          </a:ln>
        </p:spPr>
        <p:txBody>
          <a:bodyPr>
            <a:spAutoFit/>
          </a:bodyPr>
          <a:lstStyle/>
          <a:p>
            <a:pPr algn="just"/>
            <a:r>
              <a:rPr lang="en-US" i="1" dirty="0" smtClean="0"/>
              <a:t>Monitoring</a:t>
            </a:r>
            <a:endParaRPr lang="en-US" i="1" dirty="0"/>
          </a:p>
        </p:txBody>
      </p:sp>
      <p:sp>
        <p:nvSpPr>
          <p:cNvPr id="27" name="Down Arrow 26"/>
          <p:cNvSpPr/>
          <p:nvPr/>
        </p:nvSpPr>
        <p:spPr>
          <a:xfrm flipH="1">
            <a:off x="1981200" y="1828800"/>
            <a:ext cx="152400" cy="685800"/>
          </a:xfrm>
          <a:prstGeom prst="downArrow">
            <a:avLst/>
          </a:prstGeom>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3325" name="TextBox 28"/>
          <p:cNvSpPr txBox="1">
            <a:spLocks noChangeArrowheads="1"/>
          </p:cNvSpPr>
          <p:nvPr/>
        </p:nvSpPr>
        <p:spPr bwMode="auto">
          <a:xfrm>
            <a:off x="6172200" y="1981200"/>
            <a:ext cx="2514600" cy="369888"/>
          </a:xfrm>
          <a:prstGeom prst="rect">
            <a:avLst/>
          </a:prstGeom>
          <a:noFill/>
          <a:ln w="9525">
            <a:noFill/>
            <a:miter lim="800000"/>
            <a:headEnd/>
            <a:tailEnd/>
          </a:ln>
        </p:spPr>
        <p:txBody>
          <a:bodyPr wrap="square">
            <a:spAutoFit/>
          </a:bodyPr>
          <a:lstStyle/>
          <a:p>
            <a:r>
              <a:rPr lang="en-US" i="1" dirty="0" smtClean="0"/>
              <a:t>Support     Supervision</a:t>
            </a:r>
            <a:endParaRPr lang="en-US" i="1" dirty="0"/>
          </a:p>
        </p:txBody>
      </p:sp>
      <p:sp>
        <p:nvSpPr>
          <p:cNvPr id="30" name="Down Arrow 29"/>
          <p:cNvSpPr/>
          <p:nvPr/>
        </p:nvSpPr>
        <p:spPr>
          <a:xfrm>
            <a:off x="7086600" y="1905000"/>
            <a:ext cx="228600" cy="6096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1" name="Down Arrow 30"/>
          <p:cNvSpPr/>
          <p:nvPr/>
        </p:nvSpPr>
        <p:spPr>
          <a:xfrm>
            <a:off x="2743200" y="3429000"/>
            <a:ext cx="76200" cy="3048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3" name="Rectangle 52"/>
          <p:cNvSpPr/>
          <p:nvPr/>
        </p:nvSpPr>
        <p:spPr>
          <a:xfrm>
            <a:off x="3810000" y="3581400"/>
            <a:ext cx="3962400" cy="685800"/>
          </a:xfrm>
          <a:prstGeom prst="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dirty="0" err="1"/>
              <a:t>b</a:t>
            </a:r>
            <a:r>
              <a:rPr lang="en-US" b="1" dirty="0"/>
              <a:t> Ban</a:t>
            </a:r>
            <a:endParaRPr lang="en-US" dirty="0" smtClean="0"/>
          </a:p>
          <a:p>
            <a:pPr algn="ctr">
              <a:defRPr/>
            </a:pPr>
            <a:r>
              <a:rPr lang="en-US" b="1" dirty="0" smtClean="0">
                <a:solidFill>
                  <a:schemeClr val="tx1"/>
                </a:solidFill>
              </a:rPr>
              <a:t>Executive Committee - General</a:t>
            </a:r>
          </a:p>
          <a:p>
            <a:pPr algn="ctr">
              <a:defRPr/>
            </a:pPr>
            <a:r>
              <a:rPr lang="en-US" b="1" dirty="0">
                <a:solidFill>
                  <a:schemeClr val="tx1"/>
                </a:solidFill>
              </a:rPr>
              <a:t>(1+</a:t>
            </a:r>
            <a:r>
              <a:rPr lang="en-US" b="1" dirty="0">
                <a:solidFill>
                  <a:srgbClr val="FF0000"/>
                </a:solidFill>
              </a:rPr>
              <a:t>3</a:t>
            </a:r>
            <a:r>
              <a:rPr lang="en-US" dirty="0">
                <a:solidFill>
                  <a:schemeClr val="tx1"/>
                </a:solidFill>
              </a:rPr>
              <a:t>)</a:t>
            </a:r>
          </a:p>
          <a:p>
            <a:pPr algn="ctr">
              <a:defRPr/>
            </a:pPr>
            <a:endParaRPr lang="en-US" dirty="0"/>
          </a:p>
        </p:txBody>
      </p:sp>
      <p:sp>
        <p:nvSpPr>
          <p:cNvPr id="54" name="Rectangle 53"/>
          <p:cNvSpPr/>
          <p:nvPr/>
        </p:nvSpPr>
        <p:spPr>
          <a:xfrm>
            <a:off x="3810000" y="4343400"/>
            <a:ext cx="3962400" cy="685800"/>
          </a:xfrm>
          <a:prstGeom prst="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b="1" dirty="0" smtClean="0">
              <a:solidFill>
                <a:schemeClr val="tx1"/>
              </a:solidFill>
            </a:endParaRPr>
          </a:p>
          <a:p>
            <a:pPr algn="ctr">
              <a:defRPr/>
            </a:pPr>
            <a:r>
              <a:rPr lang="en-US" b="1" dirty="0" smtClean="0">
                <a:solidFill>
                  <a:schemeClr val="tx1"/>
                </a:solidFill>
              </a:rPr>
              <a:t>Supervisory Board – Inspection -  , </a:t>
            </a:r>
          </a:p>
          <a:p>
            <a:pPr algn="ctr">
              <a:defRPr/>
            </a:pPr>
            <a:r>
              <a:rPr lang="en-US" b="1" dirty="0" smtClean="0">
                <a:solidFill>
                  <a:schemeClr val="tx1"/>
                </a:solidFill>
              </a:rPr>
              <a:t>(</a:t>
            </a:r>
            <a:r>
              <a:rPr lang="en-US" b="1" dirty="0">
                <a:solidFill>
                  <a:srgbClr val="FF0000"/>
                </a:solidFill>
              </a:rPr>
              <a:t>1</a:t>
            </a:r>
            <a:r>
              <a:rPr lang="en-US" b="1" dirty="0">
                <a:solidFill>
                  <a:schemeClr val="tx1"/>
                </a:solidFill>
              </a:rPr>
              <a:t>+2)</a:t>
            </a:r>
          </a:p>
          <a:p>
            <a:pPr algn="ctr">
              <a:defRPr/>
            </a:pPr>
            <a:endParaRPr lang="en-US" dirty="0"/>
          </a:p>
        </p:txBody>
      </p:sp>
      <p:sp>
        <p:nvSpPr>
          <p:cNvPr id="55" name="Rectangle 54"/>
          <p:cNvSpPr/>
          <p:nvPr/>
        </p:nvSpPr>
        <p:spPr>
          <a:xfrm>
            <a:off x="3810000" y="5105400"/>
            <a:ext cx="3962400" cy="685800"/>
          </a:xfrm>
          <a:prstGeom prst="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dirty="0" err="1"/>
              <a:t>n</a:t>
            </a:r>
            <a:r>
              <a:rPr lang="en-US" b="1" dirty="0"/>
              <a:t> Ban</a:t>
            </a:r>
            <a:endParaRPr lang="en-US" dirty="0" smtClean="0"/>
          </a:p>
          <a:p>
            <a:pPr algn="ctr">
              <a:defRPr/>
            </a:pPr>
            <a:r>
              <a:rPr lang="en-US" sz="1700" b="1" dirty="0" smtClean="0">
                <a:solidFill>
                  <a:schemeClr val="tx1"/>
                </a:solidFill>
              </a:rPr>
              <a:t>Finance Committee- </a:t>
            </a:r>
          </a:p>
          <a:p>
            <a:pPr algn="ctr">
              <a:defRPr/>
            </a:pPr>
            <a:r>
              <a:rPr lang="en-US" sz="1700" b="1" dirty="0" smtClean="0">
                <a:solidFill>
                  <a:schemeClr val="tx1"/>
                </a:solidFill>
              </a:rPr>
              <a:t>Data Management - Administration  </a:t>
            </a:r>
            <a:r>
              <a:rPr lang="en-US" b="1" dirty="0">
                <a:solidFill>
                  <a:schemeClr val="tx1"/>
                </a:solidFill>
              </a:rPr>
              <a:t>(</a:t>
            </a:r>
            <a:r>
              <a:rPr lang="en-US" b="1" dirty="0">
                <a:solidFill>
                  <a:srgbClr val="FF0000"/>
                </a:solidFill>
              </a:rPr>
              <a:t>1</a:t>
            </a:r>
            <a:r>
              <a:rPr lang="en-US" b="1" dirty="0">
                <a:solidFill>
                  <a:schemeClr val="tx1"/>
                </a:solidFill>
              </a:rPr>
              <a:t>+1)</a:t>
            </a:r>
          </a:p>
          <a:p>
            <a:pPr algn="ctr">
              <a:defRPr/>
            </a:pPr>
            <a:r>
              <a:rPr lang="en-US" dirty="0" err="1"/>
              <a:t>n</a:t>
            </a:r>
            <a:endParaRPr lang="en-US" dirty="0"/>
          </a:p>
        </p:txBody>
      </p:sp>
      <p:sp>
        <p:nvSpPr>
          <p:cNvPr id="56" name="Rectangle 55"/>
          <p:cNvSpPr/>
          <p:nvPr/>
        </p:nvSpPr>
        <p:spPr>
          <a:xfrm rot="10800000" flipV="1">
            <a:off x="3810000" y="5867400"/>
            <a:ext cx="3962400" cy="762000"/>
          </a:xfrm>
          <a:prstGeom prst="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dirty="0" err="1"/>
              <a:t>v</a:t>
            </a:r>
            <a:r>
              <a:rPr lang="en-US" b="1" baseline="-25000" dirty="0"/>
              <a:t> Ban </a:t>
            </a:r>
            <a:endParaRPr lang="en-US" dirty="0" smtClean="0"/>
          </a:p>
          <a:p>
            <a:pPr algn="ctr">
              <a:defRPr/>
            </a:pPr>
            <a:r>
              <a:rPr lang="en-US" b="1" dirty="0" smtClean="0">
                <a:solidFill>
                  <a:schemeClr val="tx1"/>
                </a:solidFill>
              </a:rPr>
              <a:t>REDD+ consulting committee (</a:t>
            </a:r>
            <a:r>
              <a:rPr lang="en-US" b="1" dirty="0">
                <a:solidFill>
                  <a:srgbClr val="FF0000"/>
                </a:solidFill>
              </a:rPr>
              <a:t>1</a:t>
            </a:r>
            <a:r>
              <a:rPr lang="en-US" b="1" dirty="0">
                <a:solidFill>
                  <a:schemeClr val="tx1"/>
                </a:solidFill>
              </a:rPr>
              <a:t>+19)</a:t>
            </a:r>
          </a:p>
          <a:p>
            <a:pPr algn="ctr">
              <a:defRPr/>
            </a:pPr>
            <a:endParaRPr lang="en-US" dirty="0"/>
          </a:p>
        </p:txBody>
      </p:sp>
      <p:sp>
        <p:nvSpPr>
          <p:cNvPr id="58" name="Rectangle 57"/>
          <p:cNvSpPr/>
          <p:nvPr/>
        </p:nvSpPr>
        <p:spPr>
          <a:xfrm>
            <a:off x="1524000" y="3733800"/>
            <a:ext cx="1752600" cy="2895600"/>
          </a:xfrm>
          <a:prstGeom prst="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smtClean="0">
                <a:solidFill>
                  <a:schemeClr val="tx1"/>
                </a:solidFill>
              </a:rPr>
              <a:t>Board chairman</a:t>
            </a:r>
          </a:p>
          <a:p>
            <a:pPr algn="ctr">
              <a:defRPr/>
            </a:pPr>
            <a:r>
              <a:rPr lang="en-US" b="1" dirty="0" smtClean="0">
                <a:solidFill>
                  <a:schemeClr val="tx1"/>
                </a:solidFill>
              </a:rPr>
              <a:t>(20 cooperative member representative/20 communes) + 6 (village representative)</a:t>
            </a:r>
            <a:endParaRPr lang="en-US" b="1" dirty="0">
              <a:solidFill>
                <a:schemeClr val="tx1"/>
              </a:solidFill>
            </a:endParaRPr>
          </a:p>
        </p:txBody>
      </p:sp>
      <p:cxnSp>
        <p:nvCxnSpPr>
          <p:cNvPr id="60" name="Straight Connector 59"/>
          <p:cNvCxnSpPr/>
          <p:nvPr/>
        </p:nvCxnSpPr>
        <p:spPr>
          <a:xfrm rot="5400000">
            <a:off x="2476501" y="5143500"/>
            <a:ext cx="2057400" cy="317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a:off x="3505200" y="4114800"/>
            <a:ext cx="304800" cy="158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a:off x="3505200" y="6172200"/>
            <a:ext cx="304800" cy="158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a:off x="3505200" y="5410200"/>
            <a:ext cx="304800" cy="158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a:off x="3505200" y="4800600"/>
            <a:ext cx="304800" cy="158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a:stCxn id="58" idx="3"/>
          </p:cNvCxnSpPr>
          <p:nvPr/>
        </p:nvCxnSpPr>
        <p:spPr>
          <a:xfrm>
            <a:off x="3276600" y="5181600"/>
            <a:ext cx="228600" cy="158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3339" name="Rectangle 27"/>
          <p:cNvSpPr>
            <a:spLocks noChangeArrowheads="1"/>
          </p:cNvSpPr>
          <p:nvPr/>
        </p:nvSpPr>
        <p:spPr bwMode="auto">
          <a:xfrm>
            <a:off x="304800" y="228600"/>
            <a:ext cx="8382000" cy="969496"/>
          </a:xfrm>
          <a:prstGeom prst="rect">
            <a:avLst/>
          </a:prstGeom>
          <a:noFill/>
          <a:ln w="9525">
            <a:noFill/>
            <a:miter lim="800000"/>
            <a:headEnd/>
            <a:tailEnd/>
          </a:ln>
        </p:spPr>
        <p:txBody>
          <a:bodyPr>
            <a:spAutoFit/>
          </a:bodyPr>
          <a:lstStyle/>
          <a:p>
            <a:pPr>
              <a:spcBef>
                <a:spcPts val="1200"/>
              </a:spcBef>
            </a:pPr>
            <a:r>
              <a:rPr lang="en-US" sz="1700" dirty="0">
                <a:solidFill>
                  <a:srgbClr val="000000"/>
                </a:solidFill>
              </a:rPr>
              <a:t>3)</a:t>
            </a:r>
            <a:r>
              <a:rPr lang="en-US" sz="1700" dirty="0" smtClean="0">
                <a:solidFill>
                  <a:srgbClr val="000000"/>
                </a:solidFill>
              </a:rPr>
              <a:t> </a:t>
            </a:r>
            <a:r>
              <a:rPr lang="en-US" sz="2000" dirty="0" smtClean="0">
                <a:solidFill>
                  <a:srgbClr val="000000"/>
                </a:solidFill>
              </a:rPr>
              <a:t>Cooperative Agriculture, Forestry and Environment (cont)</a:t>
            </a:r>
          </a:p>
          <a:p>
            <a:pPr>
              <a:spcBef>
                <a:spcPts val="600"/>
              </a:spcBef>
              <a:spcAft>
                <a:spcPts val="1200"/>
              </a:spcAft>
            </a:pPr>
            <a:r>
              <a:rPr lang="en-US" sz="1600" dirty="0" err="1" smtClean="0">
                <a:solidFill>
                  <a:srgbClr val="000000"/>
                </a:solidFill>
              </a:rPr>
              <a:t>b</a:t>
            </a:r>
            <a:r>
              <a:rPr lang="en-US" sz="1600" dirty="0" smtClean="0">
                <a:solidFill>
                  <a:srgbClr val="000000"/>
                </a:solidFill>
              </a:rPr>
              <a:t>. Cooperative organization and structure of the system to direct the implementation and supervision at each level</a:t>
            </a:r>
            <a:endParaRPr lang="en-US" sz="1600" dirty="0">
              <a:solidFill>
                <a:srgbClr val="000000"/>
              </a:solidFill>
            </a:endParaRPr>
          </a:p>
        </p:txBody>
      </p:sp>
      <p:sp>
        <p:nvSpPr>
          <p:cNvPr id="28" name="Rounded Rectangle 27"/>
          <p:cNvSpPr/>
          <p:nvPr/>
        </p:nvSpPr>
        <p:spPr>
          <a:xfrm>
            <a:off x="457200" y="2743200"/>
            <a:ext cx="914400" cy="1524000"/>
          </a:xfrm>
          <a:prstGeom prst="round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wrap="square" anchor="ctr"/>
          <a:lstStyle/>
          <a:p>
            <a:pPr algn="ctr">
              <a:defRPr/>
            </a:pPr>
            <a:r>
              <a:rPr lang="en-US" sz="1600" b="1" dirty="0" smtClean="0">
                <a:solidFill>
                  <a:schemeClr val="tx1"/>
                </a:solidFill>
              </a:rPr>
              <a:t>Community </a:t>
            </a:r>
            <a:r>
              <a:rPr lang="en-US" sz="1600" b="1" dirty="0" smtClean="0">
                <a:solidFill>
                  <a:srgbClr val="000000"/>
                </a:solidFill>
              </a:rPr>
              <a:t>over</a:t>
            </a:r>
          </a:p>
          <a:p>
            <a:pPr algn="ctr">
              <a:defRPr/>
            </a:pPr>
            <a:r>
              <a:rPr lang="en-US" sz="1600" b="1" dirty="0" smtClean="0">
                <a:solidFill>
                  <a:srgbClr val="000000"/>
                </a:solidFill>
              </a:rPr>
              <a:t>sight </a:t>
            </a:r>
            <a:r>
              <a:rPr lang="en-US" sz="1600" b="1" dirty="0" smtClean="0">
                <a:solidFill>
                  <a:schemeClr val="tx1"/>
                </a:solidFill>
              </a:rPr>
              <a:t>board</a:t>
            </a:r>
            <a:endParaRPr lang="en-US" sz="1600" b="1" dirty="0">
              <a:solidFill>
                <a:schemeClr val="tx1"/>
              </a:solidFill>
            </a:endParaRPr>
          </a:p>
        </p:txBody>
      </p:sp>
      <p:cxnSp>
        <p:nvCxnSpPr>
          <p:cNvPr id="32" name="Straight Connector 31"/>
          <p:cNvCxnSpPr/>
          <p:nvPr/>
        </p:nvCxnSpPr>
        <p:spPr>
          <a:xfrm rot="5400000">
            <a:off x="569913" y="4457700"/>
            <a:ext cx="382588" cy="1587"/>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p:nvPr/>
        </p:nvCxnSpPr>
        <p:spPr>
          <a:xfrm>
            <a:off x="762000" y="4648200"/>
            <a:ext cx="762000" cy="1588"/>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338" name="Title 1"/>
          <p:cNvSpPr>
            <a:spLocks noGrp="1"/>
          </p:cNvSpPr>
          <p:nvPr>
            <p:ph type="title"/>
          </p:nvPr>
        </p:nvSpPr>
        <p:spPr>
          <a:xfrm>
            <a:off x="457200" y="304800"/>
            <a:ext cx="8534400" cy="914400"/>
          </a:xfrm>
        </p:spPr>
        <p:txBody>
          <a:bodyPr/>
          <a:lstStyle/>
          <a:p>
            <a:r>
              <a:rPr lang="en-US" sz="2400" dirty="0" smtClean="0"/>
              <a:t/>
            </a:r>
            <a:br>
              <a:rPr lang="en-US" sz="2400" dirty="0" smtClean="0"/>
            </a:br>
            <a:r>
              <a:rPr lang="en-US" sz="2400" dirty="0" smtClean="0"/>
              <a:t> </a:t>
            </a:r>
            <a:br>
              <a:rPr lang="en-US" sz="2400" dirty="0" smtClean="0"/>
            </a:br>
            <a:r>
              <a:rPr lang="en-US" sz="2400" dirty="0" smtClean="0"/>
              <a:t/>
            </a:r>
            <a:br>
              <a:rPr lang="en-US" sz="2400" dirty="0" smtClean="0"/>
            </a:br>
            <a:r>
              <a:rPr lang="en-US" sz="2800" dirty="0" smtClean="0"/>
              <a:t>3) Cooperative Agriculture, Forestry and Environment (cont)</a:t>
            </a:r>
            <a:br>
              <a:rPr lang="en-US" sz="2800" dirty="0" smtClean="0"/>
            </a:br>
            <a:r>
              <a:rPr lang="en-US" sz="3200" dirty="0" smtClean="0"/>
              <a:t/>
            </a:r>
            <a:br>
              <a:rPr lang="en-US" sz="3200" dirty="0" smtClean="0"/>
            </a:br>
            <a:endParaRPr lang="en-US" dirty="0" smtClean="0"/>
          </a:p>
        </p:txBody>
      </p:sp>
      <p:sp>
        <p:nvSpPr>
          <p:cNvPr id="14339" name="Content Placeholder 2"/>
          <p:cNvSpPr>
            <a:spLocks noGrp="1"/>
          </p:cNvSpPr>
          <p:nvPr>
            <p:ph idx="1"/>
          </p:nvPr>
        </p:nvSpPr>
        <p:spPr>
          <a:xfrm>
            <a:off x="228600" y="1066800"/>
            <a:ext cx="8610600" cy="5791200"/>
          </a:xfrm>
        </p:spPr>
        <p:txBody>
          <a:bodyPr/>
          <a:lstStyle/>
          <a:p>
            <a:pPr lvl="1">
              <a:buFont typeface="Arial" charset="0"/>
              <a:buNone/>
            </a:pPr>
            <a:r>
              <a:rPr lang="en-US" sz="2400" dirty="0" err="1" smtClean="0">
                <a:solidFill>
                  <a:srgbClr val="000000"/>
                </a:solidFill>
              </a:rPr>
              <a:t>c</a:t>
            </a:r>
            <a:r>
              <a:rPr lang="en-US" sz="2400" dirty="0" smtClean="0">
                <a:solidFill>
                  <a:srgbClr val="000000"/>
                </a:solidFill>
              </a:rPr>
              <a:t>. </a:t>
            </a:r>
            <a:r>
              <a:rPr lang="en-US" sz="2400" u="sng" dirty="0" smtClean="0">
                <a:solidFill>
                  <a:srgbClr val="000000"/>
                </a:solidFill>
              </a:rPr>
              <a:t>How do households participating in cooperative? </a:t>
            </a:r>
          </a:p>
          <a:p>
            <a:pPr lvl="1"/>
            <a:r>
              <a:rPr lang="en-US" sz="2300" dirty="0" smtClean="0">
                <a:solidFill>
                  <a:srgbClr val="000000"/>
                </a:solidFill>
              </a:rPr>
              <a:t>Voluntary</a:t>
            </a:r>
          </a:p>
          <a:p>
            <a:pPr lvl="1"/>
            <a:r>
              <a:rPr lang="en-US" sz="2300" dirty="0" smtClean="0">
                <a:solidFill>
                  <a:srgbClr val="000000"/>
                </a:solidFill>
              </a:rPr>
              <a:t>Participate with forest land assigned by </a:t>
            </a:r>
            <a:r>
              <a:rPr lang="en-US" sz="2300" dirty="0" err="1" smtClean="0">
                <a:solidFill>
                  <a:srgbClr val="000000"/>
                </a:solidFill>
              </a:rPr>
              <a:t>Govt</a:t>
            </a:r>
            <a:r>
              <a:rPr lang="en-US" sz="2300" dirty="0" smtClean="0">
                <a:solidFill>
                  <a:srgbClr val="000000"/>
                </a:solidFill>
              </a:rPr>
              <a:t>:  have or don’t have red book with a condition that can be no internal disputes over the using area, recognized by the government and people in the villages and communes. Meet 3 criteria of (+) of REDD+. Forest area involved will be at the disposal of household, non-cooperative</a:t>
            </a:r>
          </a:p>
          <a:p>
            <a:pPr lvl="1"/>
            <a:r>
              <a:rPr lang="en-US" sz="2300" dirty="0" smtClean="0">
                <a:solidFill>
                  <a:srgbClr val="000000"/>
                </a:solidFill>
              </a:rPr>
              <a:t>Participate in forest protection and development of full social scale by participating in the formulation and implementation of financial regulation and system protection level (based on law), village level, organizational level (based on Law and customary laws proposed by communities and government through)</a:t>
            </a:r>
          </a:p>
          <a:p>
            <a:pPr lvl="1"/>
            <a:r>
              <a:rPr lang="en-US" sz="2300" dirty="0" smtClean="0">
                <a:solidFill>
                  <a:srgbClr val="000000"/>
                </a:solidFill>
              </a:rPr>
              <a:t>Ownership responsibility</a:t>
            </a:r>
          </a:p>
          <a:p>
            <a:endParaRPr lang="en-US" sz="2300" dirty="0" smtClean="0">
              <a:solidFill>
                <a:srgbClr val="000000"/>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362" name="Title 1"/>
          <p:cNvSpPr>
            <a:spLocks noGrp="1"/>
          </p:cNvSpPr>
          <p:nvPr>
            <p:ph type="title"/>
          </p:nvPr>
        </p:nvSpPr>
        <p:spPr>
          <a:xfrm>
            <a:off x="457200" y="274638"/>
            <a:ext cx="8504238" cy="792162"/>
          </a:xfrm>
        </p:spPr>
        <p:txBody>
          <a:bodyPr/>
          <a:lstStyle/>
          <a:p>
            <a:r>
              <a:rPr lang="en-US" sz="2800" dirty="0" smtClean="0"/>
              <a:t/>
            </a:r>
            <a:br>
              <a:rPr lang="en-US" sz="2800" dirty="0" smtClean="0"/>
            </a:br>
            <a:r>
              <a:rPr lang="en-US" sz="2800" dirty="0" smtClean="0"/>
              <a:t> </a:t>
            </a:r>
            <a:br>
              <a:rPr lang="en-US" sz="2800" dirty="0" smtClean="0"/>
            </a:br>
            <a:r>
              <a:rPr lang="en-US" sz="2800" dirty="0" smtClean="0"/>
              <a:t/>
            </a:r>
            <a:br>
              <a:rPr lang="en-US" sz="2800" dirty="0" smtClean="0"/>
            </a:br>
            <a:r>
              <a:rPr lang="en-US" sz="2800" dirty="0" smtClean="0"/>
              <a:t>3) Cooperative Agriculture, Forestry and Environment (cont) </a:t>
            </a:r>
            <a:br>
              <a:rPr lang="en-US" sz="2800" dirty="0" smtClean="0"/>
            </a:br>
            <a:r>
              <a:rPr lang="en-US" dirty="0" smtClean="0"/>
              <a:t/>
            </a:r>
            <a:br>
              <a:rPr lang="en-US" dirty="0" smtClean="0"/>
            </a:br>
            <a:endParaRPr lang="en-US" dirty="0" smtClean="0"/>
          </a:p>
        </p:txBody>
      </p:sp>
      <p:sp>
        <p:nvSpPr>
          <p:cNvPr id="15363" name="Content Placeholder 2"/>
          <p:cNvSpPr>
            <a:spLocks noGrp="1"/>
          </p:cNvSpPr>
          <p:nvPr>
            <p:ph idx="1"/>
          </p:nvPr>
        </p:nvSpPr>
        <p:spPr>
          <a:xfrm>
            <a:off x="457200" y="1219200"/>
            <a:ext cx="8229600" cy="5334000"/>
          </a:xfrm>
        </p:spPr>
        <p:txBody>
          <a:bodyPr/>
          <a:lstStyle/>
          <a:p>
            <a:pPr>
              <a:buFont typeface="Arial" charset="0"/>
              <a:buNone/>
            </a:pPr>
            <a:r>
              <a:rPr lang="en-US" sz="2400" dirty="0" smtClean="0">
                <a:solidFill>
                  <a:srgbClr val="000000"/>
                </a:solidFill>
              </a:rPr>
              <a:t>d. </a:t>
            </a:r>
            <a:r>
              <a:rPr lang="en-US" sz="2400" u="sng" dirty="0" smtClean="0">
                <a:solidFill>
                  <a:srgbClr val="000000"/>
                </a:solidFill>
              </a:rPr>
              <a:t>Types of revenue sources for cooperative members through cooperative</a:t>
            </a:r>
            <a:endParaRPr lang="en-US" sz="2600" u="sng" dirty="0" smtClean="0">
              <a:solidFill>
                <a:srgbClr val="000000"/>
              </a:solidFill>
            </a:endParaRPr>
          </a:p>
          <a:p>
            <a:pPr>
              <a:buFont typeface="Calibri" pitchFamily="34" charset="0"/>
              <a:buChar char="–"/>
            </a:pPr>
            <a:r>
              <a:rPr lang="en-US" sz="2300" dirty="0" smtClean="0">
                <a:solidFill>
                  <a:srgbClr val="000000"/>
                </a:solidFill>
              </a:rPr>
              <a:t>Commodity products from agriculture, forestry, processing…(to reduce pressure on forests)</a:t>
            </a:r>
          </a:p>
          <a:p>
            <a:pPr>
              <a:buFont typeface="Calibri" pitchFamily="34" charset="0"/>
              <a:buChar char="–"/>
            </a:pPr>
            <a:r>
              <a:rPr lang="en-US" sz="2300" dirty="0" smtClean="0">
                <a:solidFill>
                  <a:srgbClr val="000000"/>
                </a:solidFill>
              </a:rPr>
              <a:t>Non-timber products (as goods)</a:t>
            </a:r>
          </a:p>
          <a:p>
            <a:pPr>
              <a:buFont typeface="Calibri" pitchFamily="34" charset="0"/>
              <a:buChar char="–"/>
            </a:pPr>
            <a:r>
              <a:rPr lang="en-US" sz="2300" dirty="0" smtClean="0">
                <a:solidFill>
                  <a:srgbClr val="000000"/>
                </a:solidFill>
              </a:rPr>
              <a:t>FSC wood certificate</a:t>
            </a:r>
          </a:p>
          <a:p>
            <a:pPr>
              <a:buFont typeface="Calibri" pitchFamily="34" charset="0"/>
              <a:buChar char="–"/>
            </a:pPr>
            <a:r>
              <a:rPr lang="en-US" sz="2300" dirty="0" smtClean="0">
                <a:solidFill>
                  <a:srgbClr val="000000"/>
                </a:solidFill>
              </a:rPr>
              <a:t>Revenues from environmental services of forests: from carbon…</a:t>
            </a:r>
          </a:p>
          <a:p>
            <a:pPr>
              <a:buFont typeface="Calibri" pitchFamily="34" charset="0"/>
              <a:buChar char="–"/>
            </a:pPr>
            <a:r>
              <a:rPr lang="en-US" sz="2300" dirty="0" smtClean="0">
                <a:solidFill>
                  <a:srgbClr val="000000"/>
                </a:solidFill>
              </a:rPr>
              <a:t>Collect fees from providing environmental services of forests to  communities and individuals of forest but not participate in REDD+, households with deforestation due to subjective reasons, these individuals have no forest+ is not insured Forest (perform at community and local government choices and implementation, currently not implemented)</a:t>
            </a: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6386" name="Content Placeholder 2"/>
          <p:cNvSpPr>
            <a:spLocks noGrp="1"/>
          </p:cNvSpPr>
          <p:nvPr>
            <p:ph idx="1"/>
          </p:nvPr>
        </p:nvSpPr>
        <p:spPr>
          <a:xfrm>
            <a:off x="457200" y="914400"/>
            <a:ext cx="8229600" cy="5211763"/>
          </a:xfrm>
        </p:spPr>
        <p:txBody>
          <a:bodyPr/>
          <a:lstStyle/>
          <a:p>
            <a:pPr algn="ctr">
              <a:buFont typeface="Arial" charset="0"/>
              <a:buNone/>
            </a:pPr>
            <a:r>
              <a:rPr lang="en-US" sz="4800" dirty="0" smtClean="0"/>
              <a:t>B. Organizational structure of</a:t>
            </a:r>
          </a:p>
          <a:p>
            <a:pPr algn="ctr">
              <a:buFont typeface="Arial" charset="0"/>
              <a:buNone/>
            </a:pPr>
            <a:r>
              <a:rPr lang="en-US" sz="4800" dirty="0" smtClean="0"/>
              <a:t>MRV for REDD+ at commune level</a:t>
            </a:r>
          </a:p>
          <a:p>
            <a:pPr algn="ctr">
              <a:buFont typeface="Arial" charset="0"/>
              <a:buNone/>
            </a:pPr>
            <a:r>
              <a:rPr lang="en-US" sz="4800" dirty="0" smtClean="0"/>
              <a:t>Feedback and comments on policy</a:t>
            </a:r>
            <a:endParaRPr lang="en-US" sz="4400" dirty="0" smtClean="0"/>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7410" name="Title 1"/>
          <p:cNvSpPr>
            <a:spLocks noGrp="1"/>
          </p:cNvSpPr>
          <p:nvPr>
            <p:ph type="title"/>
          </p:nvPr>
        </p:nvSpPr>
        <p:spPr>
          <a:xfrm>
            <a:off x="457200" y="0"/>
            <a:ext cx="8229600" cy="1066800"/>
          </a:xfrm>
          <a:solidFill>
            <a:schemeClr val="bg1"/>
          </a:solidFill>
        </p:spPr>
        <p:txBody>
          <a:bodyPr/>
          <a:lstStyle/>
          <a:p>
            <a:r>
              <a:rPr lang="en-US" sz="2400" dirty="0" smtClean="0"/>
              <a:t>Organizational structure of MRV for REDD+ at commune level</a:t>
            </a:r>
            <a:r>
              <a:rPr lang="en-US" sz="2600" dirty="0" smtClean="0"/>
              <a:t/>
            </a:r>
            <a:br>
              <a:rPr lang="en-US" sz="2600" dirty="0" smtClean="0"/>
            </a:br>
            <a:r>
              <a:rPr lang="en-US" sz="2600" dirty="0" smtClean="0"/>
              <a:t>Feedback and comments on policy</a:t>
            </a:r>
          </a:p>
        </p:txBody>
      </p:sp>
      <p:sp>
        <p:nvSpPr>
          <p:cNvPr id="6" name="Rectangle 5"/>
          <p:cNvSpPr/>
          <p:nvPr/>
        </p:nvSpPr>
        <p:spPr>
          <a:xfrm>
            <a:off x="3352800" y="1600200"/>
            <a:ext cx="1143000" cy="419100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b="1" dirty="0" smtClean="0">
                <a:solidFill>
                  <a:schemeClr val="tx1"/>
                </a:solidFill>
              </a:rPr>
              <a:t>Steering committee for implementation of REDD+ at commune level</a:t>
            </a:r>
            <a:endParaRPr lang="en-US" sz="1600" b="1" dirty="0">
              <a:solidFill>
                <a:schemeClr val="tx1"/>
              </a:solidFill>
            </a:endParaRPr>
          </a:p>
          <a:p>
            <a:pPr algn="ctr">
              <a:defRPr/>
            </a:pPr>
            <a:r>
              <a:rPr lang="en-US" sz="1600" b="1" dirty="0">
                <a:solidFill>
                  <a:schemeClr val="tx1"/>
                </a:solidFill>
              </a:rPr>
              <a:t>========</a:t>
            </a:r>
          </a:p>
          <a:p>
            <a:pPr algn="ctr">
              <a:defRPr/>
            </a:pPr>
            <a:r>
              <a:rPr lang="en-US" sz="1600" b="1" dirty="0" smtClean="0">
                <a:solidFill>
                  <a:schemeClr val="tx1"/>
                </a:solidFill>
              </a:rPr>
              <a:t>Management board: cooperative Agro-Forestry and Environment</a:t>
            </a:r>
            <a:endParaRPr lang="en-US" sz="1600" b="1" dirty="0">
              <a:solidFill>
                <a:schemeClr val="tx1"/>
              </a:solidFill>
            </a:endParaRPr>
          </a:p>
        </p:txBody>
      </p:sp>
      <p:sp>
        <p:nvSpPr>
          <p:cNvPr id="7" name="Rectangle 6"/>
          <p:cNvSpPr/>
          <p:nvPr/>
        </p:nvSpPr>
        <p:spPr>
          <a:xfrm>
            <a:off x="5562600" y="4419600"/>
            <a:ext cx="1295400" cy="990600"/>
          </a:xfrm>
          <a:prstGeom prst="rect">
            <a:avLst/>
          </a:prstGeom>
          <a:solidFill>
            <a:srgbClr val="CCFFFF"/>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smtClean="0">
                <a:solidFill>
                  <a:schemeClr val="tx1"/>
                </a:solidFill>
              </a:rPr>
              <a:t>People’s inspection board</a:t>
            </a:r>
            <a:endParaRPr lang="en-US" dirty="0">
              <a:solidFill>
                <a:schemeClr val="tx1"/>
              </a:solidFill>
            </a:endParaRPr>
          </a:p>
        </p:txBody>
      </p:sp>
      <p:sp>
        <p:nvSpPr>
          <p:cNvPr id="8" name="Rectangle 7"/>
          <p:cNvSpPr/>
          <p:nvPr/>
        </p:nvSpPr>
        <p:spPr>
          <a:xfrm>
            <a:off x="5562600" y="3048000"/>
            <a:ext cx="1219200" cy="990600"/>
          </a:xfrm>
          <a:prstGeom prst="rect">
            <a:avLst/>
          </a:prstGeom>
          <a:solidFill>
            <a:srgbClr val="CCFFFF"/>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smtClean="0">
                <a:solidFill>
                  <a:schemeClr val="tx1"/>
                </a:solidFill>
              </a:rPr>
              <a:t>Union</a:t>
            </a:r>
            <a:endParaRPr lang="en-US" dirty="0">
              <a:solidFill>
                <a:schemeClr val="tx1"/>
              </a:solidFill>
            </a:endParaRPr>
          </a:p>
        </p:txBody>
      </p:sp>
      <p:sp>
        <p:nvSpPr>
          <p:cNvPr id="9" name="Rectangle 8"/>
          <p:cNvSpPr/>
          <p:nvPr/>
        </p:nvSpPr>
        <p:spPr>
          <a:xfrm>
            <a:off x="5562600" y="1828800"/>
            <a:ext cx="1219200" cy="914400"/>
          </a:xfrm>
          <a:prstGeom prst="rect">
            <a:avLst/>
          </a:prstGeom>
          <a:solidFill>
            <a:srgbClr val="CCFFFF"/>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smtClean="0">
                <a:solidFill>
                  <a:schemeClr val="tx1"/>
                </a:solidFill>
              </a:rPr>
              <a:t>People’s council</a:t>
            </a:r>
            <a:endParaRPr lang="en-US" dirty="0">
              <a:solidFill>
                <a:schemeClr val="tx1"/>
              </a:solidFill>
            </a:endParaRPr>
          </a:p>
        </p:txBody>
      </p:sp>
      <p:sp>
        <p:nvSpPr>
          <p:cNvPr id="10" name="Rectangle 9"/>
          <p:cNvSpPr/>
          <p:nvPr/>
        </p:nvSpPr>
        <p:spPr>
          <a:xfrm>
            <a:off x="7848600" y="3581400"/>
            <a:ext cx="914400" cy="2743200"/>
          </a:xfrm>
          <a:prstGeom prst="rect">
            <a:avLst/>
          </a:prstGeom>
          <a:solidFill>
            <a:srgbClr val="FFFF99"/>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smtClean="0">
                <a:solidFill>
                  <a:schemeClr val="tx1"/>
                </a:solidFill>
              </a:rPr>
              <a:t>Organizations &amp; individual, donors, carbon buyers</a:t>
            </a:r>
            <a:endParaRPr lang="en-US" dirty="0">
              <a:solidFill>
                <a:schemeClr val="tx1"/>
              </a:solidFill>
            </a:endParaRPr>
          </a:p>
        </p:txBody>
      </p:sp>
      <p:sp>
        <p:nvSpPr>
          <p:cNvPr id="11" name="Rectangle 10"/>
          <p:cNvSpPr/>
          <p:nvPr/>
        </p:nvSpPr>
        <p:spPr>
          <a:xfrm>
            <a:off x="7848600" y="1600200"/>
            <a:ext cx="914400" cy="1828800"/>
          </a:xfrm>
          <a:prstGeom prst="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smtClean="0">
                <a:solidFill>
                  <a:schemeClr val="tx1"/>
                </a:solidFill>
              </a:rPr>
              <a:t>Cooperative members, self-management</a:t>
            </a:r>
            <a:endParaRPr lang="en-US" dirty="0">
              <a:solidFill>
                <a:schemeClr val="tx1"/>
              </a:solidFill>
            </a:endParaRPr>
          </a:p>
        </p:txBody>
      </p:sp>
      <p:cxnSp>
        <p:nvCxnSpPr>
          <p:cNvPr id="13" name="Straight Connector 12"/>
          <p:cNvCxnSpPr/>
          <p:nvPr/>
        </p:nvCxnSpPr>
        <p:spPr>
          <a:xfrm>
            <a:off x="4038600" y="1143000"/>
            <a:ext cx="4191000"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rot="5400000">
            <a:off x="3849688" y="1333500"/>
            <a:ext cx="379412" cy="1588"/>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rot="5400000">
            <a:off x="8040688" y="1333500"/>
            <a:ext cx="379412" cy="1588"/>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4038600" y="6629400"/>
            <a:ext cx="4191000"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rot="5400000" flipH="1" flipV="1">
            <a:off x="3617913" y="6210300"/>
            <a:ext cx="839788" cy="1587"/>
          </a:xfrm>
          <a:prstGeom prst="straightConnector1">
            <a:avLst/>
          </a:prstGeom>
          <a:ln w="28575">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p:nvPr/>
        </p:nvCxnSpPr>
        <p:spPr>
          <a:xfrm rot="5400000" flipH="1" flipV="1">
            <a:off x="8113713" y="6515100"/>
            <a:ext cx="230188" cy="1587"/>
          </a:xfrm>
          <a:prstGeom prst="straightConnector1">
            <a:avLst/>
          </a:prstGeom>
          <a:ln w="28575">
            <a:solidFill>
              <a:srgbClr val="002060"/>
            </a:solidFill>
            <a:tailEnd type="arrow"/>
          </a:ln>
        </p:spPr>
        <p:style>
          <a:lnRef idx="1">
            <a:schemeClr val="accent1"/>
          </a:lnRef>
          <a:fillRef idx="0">
            <a:schemeClr val="accent1"/>
          </a:fillRef>
          <a:effectRef idx="0">
            <a:schemeClr val="accent1"/>
          </a:effectRef>
          <a:fontRef idx="minor">
            <a:schemeClr val="tx1"/>
          </a:fontRef>
        </p:style>
      </p:cxnSp>
      <p:sp>
        <p:nvSpPr>
          <p:cNvPr id="39" name="Oval Callout 38"/>
          <p:cNvSpPr/>
          <p:nvPr/>
        </p:nvSpPr>
        <p:spPr>
          <a:xfrm>
            <a:off x="228600" y="2286000"/>
            <a:ext cx="2590800" cy="3505200"/>
          </a:xfrm>
          <a:prstGeom prst="wedgeEllipseCallout">
            <a:avLst>
              <a:gd name="adj1" fmla="val 71742"/>
              <a:gd name="adj2" fmla="val -3075"/>
            </a:avLst>
          </a:prstGeom>
          <a:solidFill>
            <a:srgbClr val="FFFFCC"/>
          </a:solidFill>
          <a:ln>
            <a:solidFill>
              <a:schemeClr val="tx2"/>
            </a:solidFill>
          </a:ln>
        </p:spPr>
        <p:style>
          <a:lnRef idx="2">
            <a:schemeClr val="accent6"/>
          </a:lnRef>
          <a:fillRef idx="1">
            <a:schemeClr val="lt1"/>
          </a:fillRef>
          <a:effectRef idx="0">
            <a:schemeClr val="accent6"/>
          </a:effectRef>
          <a:fontRef idx="minor">
            <a:schemeClr val="dk1"/>
          </a:fontRef>
        </p:style>
        <p:txBody>
          <a:bodyPr anchor="ctr"/>
          <a:lstStyle/>
          <a:p>
            <a:pPr algn="ctr">
              <a:defRPr/>
            </a:pPr>
            <a:r>
              <a:rPr lang="en-US" b="1" dirty="0">
                <a:solidFill>
                  <a:schemeClr val="tx1"/>
                </a:solidFill>
              </a:rPr>
              <a:t> </a:t>
            </a:r>
            <a:r>
              <a:rPr lang="en-US" b="1" dirty="0" smtClean="0">
                <a:solidFill>
                  <a:schemeClr val="tx1"/>
                </a:solidFill>
              </a:rPr>
              <a:t>Task</a:t>
            </a:r>
            <a:endParaRPr lang="en-US" dirty="0">
              <a:solidFill>
                <a:schemeClr val="tx1"/>
              </a:solidFill>
            </a:endParaRPr>
          </a:p>
          <a:p>
            <a:pPr algn="ctr">
              <a:defRPr/>
            </a:pPr>
            <a:r>
              <a:rPr lang="en-US" dirty="0" smtClean="0">
                <a:solidFill>
                  <a:schemeClr val="tx1"/>
                </a:solidFill>
              </a:rPr>
              <a:t>Periodically report of MRV to concerned parties</a:t>
            </a:r>
            <a:endParaRPr lang="en-US" dirty="0">
              <a:solidFill>
                <a:schemeClr val="tx1"/>
              </a:solidFill>
            </a:endParaRPr>
          </a:p>
          <a:p>
            <a:pPr algn="ctr">
              <a:defRPr/>
            </a:pPr>
            <a:r>
              <a:rPr lang="en-US" b="1" dirty="0" smtClean="0">
                <a:solidFill>
                  <a:schemeClr val="tx1"/>
                </a:solidFill>
              </a:rPr>
              <a:t>Explain &amp; answer </a:t>
            </a:r>
            <a:r>
              <a:rPr lang="en-US" dirty="0" smtClean="0">
                <a:solidFill>
                  <a:schemeClr val="tx1"/>
                </a:solidFill>
              </a:rPr>
              <a:t>public all inquiries, questions and complaints within required time</a:t>
            </a:r>
            <a:endParaRPr lang="en-US" dirty="0"/>
          </a:p>
        </p:txBody>
      </p:sp>
      <p:cxnSp>
        <p:nvCxnSpPr>
          <p:cNvPr id="41" name="Straight Connector 40"/>
          <p:cNvCxnSpPr/>
          <p:nvPr/>
        </p:nvCxnSpPr>
        <p:spPr>
          <a:xfrm rot="5400000">
            <a:off x="3846513" y="3619500"/>
            <a:ext cx="2668588" cy="158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rot="5400000">
            <a:off x="5829300" y="3619500"/>
            <a:ext cx="2668588"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a:endCxn id="9" idx="1"/>
          </p:cNvCxnSpPr>
          <p:nvPr/>
        </p:nvCxnSpPr>
        <p:spPr>
          <a:xfrm>
            <a:off x="5181600" y="2286000"/>
            <a:ext cx="381000"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6781800" y="2286000"/>
            <a:ext cx="381000"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a:off x="5181600" y="4953000"/>
            <a:ext cx="381000"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a:off x="5638800" y="2743200"/>
            <a:ext cx="3810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5181600" y="3505200"/>
            <a:ext cx="381000"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a:off x="5943600" y="3048000"/>
            <a:ext cx="3810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a:off x="6781800" y="3505200"/>
            <a:ext cx="381000"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a:off x="6781800" y="4953000"/>
            <a:ext cx="381000"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Straight Arrow Connector 56"/>
          <p:cNvCxnSpPr/>
          <p:nvPr/>
        </p:nvCxnSpPr>
        <p:spPr>
          <a:xfrm>
            <a:off x="4572000" y="3505200"/>
            <a:ext cx="609600" cy="1588"/>
          </a:xfrm>
          <a:prstGeom prst="straightConnector1">
            <a:avLst/>
          </a:prstGeom>
          <a:ln w="28575">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59" name="Straight Arrow Connector 58"/>
          <p:cNvCxnSpPr/>
          <p:nvPr/>
        </p:nvCxnSpPr>
        <p:spPr>
          <a:xfrm>
            <a:off x="7162800" y="4495800"/>
            <a:ext cx="685800" cy="1588"/>
          </a:xfrm>
          <a:prstGeom prst="straightConnector1">
            <a:avLst/>
          </a:prstGeom>
          <a:ln w="28575">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60" name="Straight Arrow Connector 59"/>
          <p:cNvCxnSpPr/>
          <p:nvPr/>
        </p:nvCxnSpPr>
        <p:spPr>
          <a:xfrm>
            <a:off x="7162800" y="2971800"/>
            <a:ext cx="685800" cy="1588"/>
          </a:xfrm>
          <a:prstGeom prst="straightConnector1">
            <a:avLst/>
          </a:prstGeom>
          <a:ln w="28575">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17437" name="TextBox 61"/>
          <p:cNvSpPr txBox="1">
            <a:spLocks noChangeArrowheads="1"/>
          </p:cNvSpPr>
          <p:nvPr/>
        </p:nvSpPr>
        <p:spPr bwMode="auto">
          <a:xfrm>
            <a:off x="152400" y="5791200"/>
            <a:ext cx="3886200" cy="830997"/>
          </a:xfrm>
          <a:prstGeom prst="rect">
            <a:avLst/>
          </a:prstGeom>
          <a:noFill/>
          <a:ln w="28575">
            <a:noFill/>
            <a:miter lim="800000"/>
            <a:headEnd/>
            <a:tailEnd/>
          </a:ln>
        </p:spPr>
        <p:txBody>
          <a:bodyPr>
            <a:spAutoFit/>
          </a:bodyPr>
          <a:lstStyle/>
          <a:p>
            <a:r>
              <a:rPr lang="en-US" sz="1600" i="1" dirty="0" smtClean="0"/>
              <a:t>Note: </a:t>
            </a:r>
            <a:r>
              <a:rPr lang="en-US" sz="1600" dirty="0" smtClean="0"/>
              <a:t>MRV indicators will be developed to meet the international and national criteria</a:t>
            </a:r>
            <a:endParaRPr lang="en-US" sz="1600" dirty="0"/>
          </a:p>
        </p:txBody>
      </p:sp>
      <p:sp>
        <p:nvSpPr>
          <p:cNvPr id="32" name="Oval Callout 31"/>
          <p:cNvSpPr/>
          <p:nvPr/>
        </p:nvSpPr>
        <p:spPr>
          <a:xfrm>
            <a:off x="228600" y="1143000"/>
            <a:ext cx="2895600" cy="1066800"/>
          </a:xfrm>
          <a:prstGeom prst="wedgeEllipseCallout">
            <a:avLst>
              <a:gd name="adj1" fmla="val 58001"/>
              <a:gd name="adj2" fmla="val 30998"/>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smtClean="0">
                <a:solidFill>
                  <a:schemeClr val="tx1"/>
                </a:solidFill>
              </a:rPr>
              <a:t>Contributions and feedback to policy makers</a:t>
            </a:r>
            <a:endParaRPr lang="en-US" dirty="0">
              <a:solidFill>
                <a:schemeClr val="tx1"/>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8434" name="Title 1"/>
          <p:cNvSpPr>
            <a:spLocks noGrp="1"/>
          </p:cNvSpPr>
          <p:nvPr>
            <p:ph type="title"/>
          </p:nvPr>
        </p:nvSpPr>
        <p:spPr>
          <a:xfrm>
            <a:off x="457200" y="0"/>
            <a:ext cx="8229600" cy="1143000"/>
          </a:xfrm>
        </p:spPr>
        <p:txBody>
          <a:bodyPr/>
          <a:lstStyle/>
          <a:p>
            <a:r>
              <a:rPr lang="en-US" sz="2800" dirty="0" smtClean="0"/>
              <a:t>Formation &amp; operation of financial regulation &amp; system protection &amp; development of communal forest</a:t>
            </a:r>
          </a:p>
        </p:txBody>
      </p:sp>
      <p:sp>
        <p:nvSpPr>
          <p:cNvPr id="18435" name="Content Placeholder 2"/>
          <p:cNvSpPr>
            <a:spLocks noGrp="1"/>
          </p:cNvSpPr>
          <p:nvPr>
            <p:ph idx="1"/>
          </p:nvPr>
        </p:nvSpPr>
        <p:spPr>
          <a:xfrm>
            <a:off x="0" y="1066800"/>
            <a:ext cx="9144000" cy="5791200"/>
          </a:xfrm>
        </p:spPr>
        <p:txBody>
          <a:bodyPr/>
          <a:lstStyle/>
          <a:p>
            <a:pPr>
              <a:buFont typeface="Arial" charset="0"/>
              <a:buNone/>
            </a:pPr>
            <a:r>
              <a:rPr lang="en-US" dirty="0" smtClean="0"/>
              <a:t> </a:t>
            </a:r>
          </a:p>
          <a:p>
            <a:pPr>
              <a:buFont typeface="Arial" charset="0"/>
              <a:buNone/>
            </a:pPr>
            <a:endParaRPr lang="en-US" sz="3600" dirty="0" smtClean="0"/>
          </a:p>
        </p:txBody>
      </p:sp>
      <p:sp>
        <p:nvSpPr>
          <p:cNvPr id="4" name="Rectangle 3"/>
          <p:cNvSpPr/>
          <p:nvPr/>
        </p:nvSpPr>
        <p:spPr>
          <a:xfrm>
            <a:off x="1447800" y="1219200"/>
            <a:ext cx="5791200" cy="1371600"/>
          </a:xfrm>
          <a:prstGeom prst="rect">
            <a:avLst/>
          </a:prstGeom>
          <a:solidFill>
            <a:srgbClr val="FFFFCC"/>
          </a:solid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u="sng" dirty="0"/>
          </a:p>
          <a:p>
            <a:pPr algn="ctr">
              <a:defRPr/>
            </a:pPr>
            <a:r>
              <a:rPr lang="en-US" sz="2800" dirty="0" smtClean="0">
                <a:solidFill>
                  <a:schemeClr val="tx1"/>
                </a:solidFill>
              </a:rPr>
              <a:t>Develop &amp; implement financial regulation &amp; system protection and forest development at commune level</a:t>
            </a:r>
            <a:endParaRPr lang="en-US" sz="2800" dirty="0">
              <a:solidFill>
                <a:schemeClr val="tx1"/>
              </a:solidFill>
            </a:endParaRPr>
          </a:p>
          <a:p>
            <a:pPr algn="ctr">
              <a:defRPr/>
            </a:pPr>
            <a:endParaRPr lang="en-US" dirty="0"/>
          </a:p>
        </p:txBody>
      </p:sp>
      <p:sp>
        <p:nvSpPr>
          <p:cNvPr id="5" name="Rectangle 4"/>
          <p:cNvSpPr/>
          <p:nvPr/>
        </p:nvSpPr>
        <p:spPr>
          <a:xfrm>
            <a:off x="1524000" y="2895600"/>
            <a:ext cx="5486400" cy="838200"/>
          </a:xfrm>
          <a:prstGeom prst="rect">
            <a:avLst/>
          </a:prstGeom>
          <a:solidFill>
            <a:srgbClr val="CCFFCC"/>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u="sng" dirty="0"/>
          </a:p>
          <a:p>
            <a:pPr>
              <a:defRPr/>
            </a:pPr>
            <a:r>
              <a:rPr lang="en-US" dirty="0"/>
              <a:t>              </a:t>
            </a:r>
          </a:p>
          <a:p>
            <a:pPr algn="ctr">
              <a:spcAft>
                <a:spcPts val="1200"/>
              </a:spcAft>
              <a:defRPr/>
            </a:pPr>
            <a:r>
              <a:rPr lang="en-US" sz="2400" dirty="0"/>
              <a:t>     </a:t>
            </a:r>
            <a:r>
              <a:rPr lang="en-US" sz="2800" dirty="0" smtClean="0">
                <a:solidFill>
                  <a:schemeClr val="tx1"/>
                </a:solidFill>
              </a:rPr>
              <a:t>Commune level (based on law)</a:t>
            </a:r>
            <a:endParaRPr lang="en-US" sz="2400" dirty="0">
              <a:solidFill>
                <a:schemeClr val="tx1"/>
              </a:solidFill>
            </a:endParaRPr>
          </a:p>
          <a:p>
            <a:pPr algn="ctr">
              <a:defRPr/>
            </a:pPr>
            <a:endParaRPr lang="en-US" dirty="0"/>
          </a:p>
        </p:txBody>
      </p:sp>
      <p:sp>
        <p:nvSpPr>
          <p:cNvPr id="6" name="Rectangle 5"/>
          <p:cNvSpPr/>
          <p:nvPr/>
        </p:nvSpPr>
        <p:spPr>
          <a:xfrm>
            <a:off x="1600200" y="4114800"/>
            <a:ext cx="5486400" cy="914400"/>
          </a:xfrm>
          <a:prstGeom prst="rect">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ts val="0"/>
              </a:spcAft>
              <a:defRPr/>
            </a:pPr>
            <a:r>
              <a:rPr lang="en-US" sz="2800" dirty="0" smtClean="0">
                <a:solidFill>
                  <a:schemeClr val="tx1"/>
                </a:solidFill>
              </a:rPr>
              <a:t>Village level (based on law &amp; community regulation)</a:t>
            </a:r>
            <a:endParaRPr lang="en-US" sz="2800" dirty="0">
              <a:solidFill>
                <a:schemeClr val="tx1"/>
              </a:solidFill>
            </a:endParaRPr>
          </a:p>
        </p:txBody>
      </p:sp>
      <p:sp>
        <p:nvSpPr>
          <p:cNvPr id="7" name="Rectangle 6"/>
          <p:cNvSpPr/>
          <p:nvPr/>
        </p:nvSpPr>
        <p:spPr>
          <a:xfrm>
            <a:off x="1600200" y="5334000"/>
            <a:ext cx="5562600" cy="838200"/>
          </a:xfrm>
          <a:prstGeom prst="rect">
            <a:avLst/>
          </a:prstGeom>
          <a:solidFill>
            <a:srgbClr val="FFCCFF"/>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dirty="0" smtClean="0">
                <a:solidFill>
                  <a:schemeClr val="tx1"/>
                </a:solidFill>
              </a:rPr>
              <a:t>Self-manage team (based on law &amp; community regulation)</a:t>
            </a:r>
            <a:endParaRPr lang="en-US" sz="2800" dirty="0">
              <a:solidFill>
                <a:schemeClr val="tx1"/>
              </a:solidFill>
            </a:endParaRPr>
          </a:p>
        </p:txBody>
      </p:sp>
      <p:cxnSp>
        <p:nvCxnSpPr>
          <p:cNvPr id="10" name="Straight Connector 9"/>
          <p:cNvCxnSpPr/>
          <p:nvPr/>
        </p:nvCxnSpPr>
        <p:spPr>
          <a:xfrm rot="5400000">
            <a:off x="6020594" y="3885406"/>
            <a:ext cx="3810000" cy="1588"/>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rot="5400000">
            <a:off x="-1293812" y="3884612"/>
            <a:ext cx="3962400" cy="3175"/>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685800" y="5867400"/>
            <a:ext cx="914400" cy="1588"/>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p:nvPr/>
        </p:nvCxnSpPr>
        <p:spPr>
          <a:xfrm>
            <a:off x="685800" y="1905000"/>
            <a:ext cx="762000" cy="1588"/>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46" name="Straight Arrow Connector 45"/>
          <p:cNvCxnSpPr/>
          <p:nvPr/>
        </p:nvCxnSpPr>
        <p:spPr>
          <a:xfrm>
            <a:off x="7239000" y="1981200"/>
            <a:ext cx="685800" cy="1588"/>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66" name="Straight Arrow Connector 65"/>
          <p:cNvCxnSpPr>
            <a:stCxn id="6" idx="1"/>
          </p:cNvCxnSpPr>
          <p:nvPr/>
        </p:nvCxnSpPr>
        <p:spPr>
          <a:xfrm rot="10800000">
            <a:off x="685800" y="4572000"/>
            <a:ext cx="914400" cy="1588"/>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67" name="Straight Arrow Connector 66"/>
          <p:cNvCxnSpPr/>
          <p:nvPr/>
        </p:nvCxnSpPr>
        <p:spPr>
          <a:xfrm rot="10800000">
            <a:off x="685800" y="3276600"/>
            <a:ext cx="838200" cy="1588"/>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75" name="Straight Arrow Connector 74"/>
          <p:cNvCxnSpPr/>
          <p:nvPr/>
        </p:nvCxnSpPr>
        <p:spPr>
          <a:xfrm rot="10800000">
            <a:off x="685800" y="5867400"/>
            <a:ext cx="914400" cy="1588"/>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76" name="Straight Arrow Connector 75"/>
          <p:cNvCxnSpPr/>
          <p:nvPr/>
        </p:nvCxnSpPr>
        <p:spPr>
          <a:xfrm rot="10800000">
            <a:off x="7086600" y="4648200"/>
            <a:ext cx="838200" cy="1588"/>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77" name="Straight Arrow Connector 76"/>
          <p:cNvCxnSpPr/>
          <p:nvPr/>
        </p:nvCxnSpPr>
        <p:spPr>
          <a:xfrm rot="10800000">
            <a:off x="7010400" y="3276600"/>
            <a:ext cx="914400" cy="1588"/>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79" name="Straight Arrow Connector 78"/>
          <p:cNvCxnSpPr/>
          <p:nvPr/>
        </p:nvCxnSpPr>
        <p:spPr>
          <a:xfrm rot="10800000">
            <a:off x="7162800" y="5791200"/>
            <a:ext cx="762000" cy="1588"/>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18451" name="TextBox 81"/>
          <p:cNvSpPr txBox="1">
            <a:spLocks noChangeArrowheads="1"/>
          </p:cNvSpPr>
          <p:nvPr/>
        </p:nvSpPr>
        <p:spPr bwMode="auto">
          <a:xfrm>
            <a:off x="0" y="2133600"/>
            <a:ext cx="1143000" cy="369332"/>
          </a:xfrm>
          <a:prstGeom prst="rect">
            <a:avLst/>
          </a:prstGeom>
          <a:noFill/>
          <a:ln w="9525">
            <a:noFill/>
            <a:miter lim="800000"/>
            <a:headEnd/>
            <a:tailEnd/>
          </a:ln>
        </p:spPr>
        <p:txBody>
          <a:bodyPr wrap="square">
            <a:spAutoFit/>
          </a:bodyPr>
          <a:lstStyle/>
          <a:p>
            <a:r>
              <a:rPr lang="en-US" dirty="0" smtClean="0"/>
              <a:t>Develop</a:t>
            </a:r>
            <a:endParaRPr lang="en-US" dirty="0"/>
          </a:p>
        </p:txBody>
      </p:sp>
      <p:sp>
        <p:nvSpPr>
          <p:cNvPr id="18452" name="TextBox 83"/>
          <p:cNvSpPr txBox="1">
            <a:spLocks noChangeArrowheads="1"/>
          </p:cNvSpPr>
          <p:nvPr/>
        </p:nvSpPr>
        <p:spPr bwMode="auto">
          <a:xfrm>
            <a:off x="7924800" y="2362200"/>
            <a:ext cx="1219200" cy="646331"/>
          </a:xfrm>
          <a:prstGeom prst="rect">
            <a:avLst/>
          </a:prstGeom>
          <a:noFill/>
          <a:ln w="9525">
            <a:noFill/>
            <a:miter lim="800000"/>
            <a:headEnd/>
            <a:tailEnd/>
          </a:ln>
        </p:spPr>
        <p:txBody>
          <a:bodyPr wrap="square">
            <a:spAutoFit/>
          </a:bodyPr>
          <a:lstStyle/>
          <a:p>
            <a:r>
              <a:rPr lang="en-US" dirty="0" smtClean="0"/>
              <a:t>Implementation</a:t>
            </a:r>
            <a:endParaRPr lang="en-US" dirty="0"/>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9458" name="Content Placeholder 2"/>
          <p:cNvSpPr>
            <a:spLocks noGrp="1"/>
          </p:cNvSpPr>
          <p:nvPr>
            <p:ph idx="1"/>
          </p:nvPr>
        </p:nvSpPr>
        <p:spPr>
          <a:xfrm>
            <a:off x="457200" y="1066800"/>
            <a:ext cx="8229600" cy="5059363"/>
          </a:xfrm>
        </p:spPr>
        <p:txBody>
          <a:bodyPr/>
          <a:lstStyle/>
          <a:p>
            <a:pPr algn="ctr">
              <a:buFont typeface="Arial" charset="0"/>
              <a:buNone/>
            </a:pPr>
            <a:r>
              <a:rPr lang="en-US" dirty="0" smtClean="0"/>
              <a:t>          </a:t>
            </a:r>
          </a:p>
          <a:p>
            <a:pPr algn="ctr">
              <a:buFont typeface="Arial" charset="0"/>
              <a:buNone/>
            </a:pPr>
            <a:r>
              <a:rPr lang="en-US" sz="6600" dirty="0" smtClean="0"/>
              <a:t>C. BDS from Carbon</a:t>
            </a: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0482" name="Title 1"/>
          <p:cNvSpPr>
            <a:spLocks noGrp="1"/>
          </p:cNvSpPr>
          <p:nvPr>
            <p:ph type="title"/>
          </p:nvPr>
        </p:nvSpPr>
        <p:spPr>
          <a:xfrm>
            <a:off x="457200" y="304800"/>
            <a:ext cx="8229600" cy="1447800"/>
          </a:xfrm>
        </p:spPr>
        <p:txBody>
          <a:bodyPr/>
          <a:lstStyle/>
          <a:p>
            <a:r>
              <a:rPr lang="en-US" dirty="0" smtClean="0"/>
              <a:t/>
            </a:r>
            <a:br>
              <a:rPr lang="en-US" dirty="0" smtClean="0"/>
            </a:br>
            <a:r>
              <a:rPr lang="en-US" sz="3600" b="1" dirty="0" smtClean="0"/>
              <a:t>BDS from Carbon</a:t>
            </a:r>
            <a:r>
              <a:rPr lang="en-US" sz="3600" dirty="0" smtClean="0"/>
              <a:t/>
            </a:r>
            <a:br>
              <a:rPr lang="en-US" sz="3600" dirty="0" smtClean="0"/>
            </a:br>
            <a:r>
              <a:rPr lang="en-US" sz="2400" i="1" dirty="0" smtClean="0"/>
              <a:t>Applied to the current forest land use in </a:t>
            </a:r>
            <a:r>
              <a:rPr lang="en-US" sz="2400" i="1" dirty="0" err="1" smtClean="0"/>
              <a:t>Binh</a:t>
            </a:r>
            <a:r>
              <a:rPr lang="en-US" sz="2400" i="1" dirty="0" smtClean="0"/>
              <a:t> Long Commune</a:t>
            </a:r>
            <a:r>
              <a:rPr lang="en-US" dirty="0" smtClean="0"/>
              <a:t/>
            </a:r>
            <a:br>
              <a:rPr lang="en-US" dirty="0" smtClean="0"/>
            </a:br>
            <a:endParaRPr lang="en-US" dirty="0" smtClean="0"/>
          </a:p>
        </p:txBody>
      </p:sp>
      <p:sp>
        <p:nvSpPr>
          <p:cNvPr id="20483" name="Content Placeholder 2"/>
          <p:cNvSpPr>
            <a:spLocks noGrp="1"/>
          </p:cNvSpPr>
          <p:nvPr>
            <p:ph idx="1"/>
          </p:nvPr>
        </p:nvSpPr>
        <p:spPr>
          <a:xfrm>
            <a:off x="228600" y="1905000"/>
            <a:ext cx="8763000" cy="4648200"/>
          </a:xfrm>
        </p:spPr>
        <p:txBody>
          <a:bodyPr/>
          <a:lstStyle/>
          <a:p>
            <a:pPr marL="514350" indent="-514350">
              <a:buFont typeface="Arial" charset="0"/>
              <a:buNone/>
            </a:pPr>
            <a:r>
              <a:rPr lang="en-US" sz="2800" dirty="0" smtClean="0"/>
              <a:t>Content: </a:t>
            </a:r>
          </a:p>
          <a:p>
            <a:pPr marL="514350" indent="-514350">
              <a:buFont typeface="Arial" charset="0"/>
              <a:buAutoNum type="arabicPeriod"/>
            </a:pPr>
            <a:r>
              <a:rPr lang="en-US" sz="2400" dirty="0" smtClean="0"/>
              <a:t>Beneficiaries of BDS from carbon</a:t>
            </a:r>
          </a:p>
          <a:p>
            <a:pPr marL="514350" indent="-514350">
              <a:buFont typeface="Arial" charset="0"/>
              <a:buAutoNum type="arabicPeriod"/>
            </a:pPr>
            <a:r>
              <a:rPr lang="en-US" sz="2400" dirty="0" smtClean="0"/>
              <a:t>Forest types available for REDD+  project site</a:t>
            </a:r>
          </a:p>
          <a:p>
            <a:pPr marL="514350" indent="-514350">
              <a:buFont typeface="Arial" charset="0"/>
              <a:buAutoNum type="arabicPeriod"/>
            </a:pPr>
            <a:r>
              <a:rPr lang="en-US" sz="2400" dirty="0" smtClean="0"/>
              <a:t>Conditions to receive benefit from carbon removal </a:t>
            </a:r>
          </a:p>
          <a:p>
            <a:pPr marL="514350" indent="-514350">
              <a:buFont typeface="Arial" charset="0"/>
              <a:buAutoNum type="arabicPeriod"/>
            </a:pPr>
            <a:r>
              <a:rPr lang="en-US" sz="2400" dirty="0" smtClean="0"/>
              <a:t>Formation and operation of community forest development fund</a:t>
            </a:r>
          </a:p>
          <a:p>
            <a:pPr marL="514350" indent="-514350">
              <a:buFont typeface="Arial" charset="0"/>
              <a:buAutoNum type="arabicPeriod"/>
            </a:pPr>
            <a:r>
              <a:rPr lang="en-US" sz="2400" dirty="0" smtClean="0"/>
              <a:t>Calculation of annual growth of carbon removal </a:t>
            </a:r>
          </a:p>
          <a:p>
            <a:pPr marL="514350" indent="-514350">
              <a:buFont typeface="Arial" charset="0"/>
              <a:buAutoNum type="arabicPeriod"/>
            </a:pPr>
            <a:r>
              <a:rPr lang="en-US" sz="2400" dirty="0" smtClean="0"/>
              <a:t>Obligations of premiums based on income from carbon</a:t>
            </a:r>
          </a:p>
          <a:p>
            <a:pPr marL="514350" indent="-514350">
              <a:buFont typeface="Arial" charset="0"/>
              <a:buAutoNum type="arabicPeriod"/>
            </a:pPr>
            <a:r>
              <a:rPr lang="en-US" sz="2400" dirty="0" smtClean="0"/>
              <a:t>Salary payment for cooperative management members </a:t>
            </a:r>
          </a:p>
          <a:p>
            <a:pPr marL="514350" indent="-514350">
              <a:buFont typeface="Arial" charset="0"/>
              <a:buAutoNum type="arabicPeriod"/>
            </a:pPr>
            <a:r>
              <a:rPr lang="en-US" sz="2400" dirty="0" smtClean="0"/>
              <a:t>Rewards; Community welfare and community initiatives</a:t>
            </a: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pPr eaLnBrk="1" hangingPunct="1"/>
            <a:r>
              <a:rPr lang="en-US" sz="4000" dirty="0" smtClean="0"/>
              <a:t>The Centre of Research &amp; Development in Upland Areas (CERDA) </a:t>
            </a:r>
          </a:p>
        </p:txBody>
      </p:sp>
      <p:sp>
        <p:nvSpPr>
          <p:cNvPr id="3" name="Content Placeholder 2"/>
          <p:cNvSpPr>
            <a:spLocks noGrp="1"/>
          </p:cNvSpPr>
          <p:nvPr>
            <p:ph idx="1"/>
          </p:nvPr>
        </p:nvSpPr>
        <p:spPr>
          <a:xfrm>
            <a:off x="533400" y="1752600"/>
            <a:ext cx="7772400" cy="4648200"/>
          </a:xfrm>
        </p:spPr>
        <p:txBody>
          <a:bodyPr rtlCol="0">
            <a:normAutofit/>
          </a:bodyPr>
          <a:lstStyle/>
          <a:p>
            <a:pPr eaLnBrk="1" fontAlgn="auto" hangingPunct="1">
              <a:spcBef>
                <a:spcPts val="1200"/>
              </a:spcBef>
              <a:spcAft>
                <a:spcPts val="0"/>
              </a:spcAft>
              <a:buFont typeface="Calibri" pitchFamily="34" charset="0"/>
              <a:buChar char="–"/>
              <a:defRPr/>
            </a:pPr>
            <a:r>
              <a:rPr lang="en-US" sz="2000" dirty="0" smtClean="0"/>
              <a:t>Founded in 2004, under VUSTA, operation license by the Ministry of Science &amp; Technology 2/2004</a:t>
            </a:r>
          </a:p>
          <a:p>
            <a:pPr eaLnBrk="1" fontAlgn="auto" hangingPunct="1">
              <a:spcBef>
                <a:spcPts val="1200"/>
              </a:spcBef>
              <a:spcAft>
                <a:spcPts val="0"/>
              </a:spcAft>
              <a:buFont typeface="Calibri" pitchFamily="34" charset="0"/>
              <a:buChar char="–"/>
              <a:defRPr/>
            </a:pPr>
            <a:r>
              <a:rPr lang="en-US" sz="2000" dirty="0" smtClean="0"/>
              <a:t>Implementation of development projects in Lao </a:t>
            </a:r>
            <a:r>
              <a:rPr lang="en-US" sz="2000" dirty="0" err="1" smtClean="0"/>
              <a:t>Cai</a:t>
            </a:r>
            <a:r>
              <a:rPr lang="en-US" sz="2000" dirty="0" smtClean="0"/>
              <a:t>, Lang Son &amp; Thai Nguyen provinces</a:t>
            </a:r>
          </a:p>
          <a:p>
            <a:pPr eaLnBrk="1" fontAlgn="auto" hangingPunct="1">
              <a:spcBef>
                <a:spcPts val="1200"/>
              </a:spcBef>
              <a:spcAft>
                <a:spcPts val="0"/>
              </a:spcAft>
              <a:buFont typeface="Calibri" pitchFamily="34" charset="0"/>
              <a:buChar char="–"/>
              <a:defRPr/>
            </a:pPr>
            <a:r>
              <a:rPr lang="en-US" sz="2000" dirty="0" smtClean="0"/>
              <a:t>Beneficiaries of project: ethnic minority communities</a:t>
            </a:r>
          </a:p>
          <a:p>
            <a:pPr eaLnBrk="1" fontAlgn="auto" hangingPunct="1">
              <a:spcBef>
                <a:spcPts val="1200"/>
              </a:spcBef>
              <a:spcAft>
                <a:spcPts val="0"/>
              </a:spcAft>
              <a:buFont typeface="Calibri" pitchFamily="34" charset="0"/>
              <a:buChar char="–"/>
              <a:defRPr/>
            </a:pPr>
            <a:r>
              <a:rPr lang="en-US" sz="2000" dirty="0" smtClean="0"/>
              <a:t>Research on policy (in collaboration with International &amp; domestic organizations)</a:t>
            </a:r>
          </a:p>
          <a:p>
            <a:pPr eaLnBrk="1" fontAlgn="auto" hangingPunct="1">
              <a:spcBef>
                <a:spcPts val="1200"/>
              </a:spcBef>
              <a:spcAft>
                <a:spcPts val="0"/>
              </a:spcAft>
              <a:buFont typeface="Calibri" pitchFamily="34" charset="0"/>
              <a:buChar char="–"/>
              <a:defRPr/>
            </a:pPr>
            <a:r>
              <a:rPr lang="en-US" sz="2000" dirty="0" smtClean="0"/>
              <a:t>Finance: funded by 4 international donors</a:t>
            </a:r>
          </a:p>
          <a:p>
            <a:pPr eaLnBrk="1" fontAlgn="auto" hangingPunct="1">
              <a:spcBef>
                <a:spcPts val="1200"/>
              </a:spcBef>
              <a:spcAft>
                <a:spcPts val="0"/>
              </a:spcAft>
              <a:buFont typeface="Calibri" pitchFamily="34" charset="0"/>
              <a:buChar char="–"/>
              <a:defRPr/>
            </a:pPr>
            <a:r>
              <a:rPr lang="en-US" sz="2000" dirty="0" smtClean="0"/>
              <a:t>Network: WAPI, Climate change of VGNO, UN-REDD, FSSC, IIPCCSD</a:t>
            </a:r>
          </a:p>
          <a:p>
            <a:pPr eaLnBrk="1" fontAlgn="auto" hangingPunct="1">
              <a:spcAft>
                <a:spcPts val="0"/>
              </a:spcAft>
              <a:buFont typeface="Arial" pitchFamily="34" charset="0"/>
              <a:buNone/>
              <a:defRPr/>
            </a:pPr>
            <a:endParaRPr lang="en-US" sz="2000" dirty="0" smtClean="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1506" name="Title 1"/>
          <p:cNvSpPr>
            <a:spLocks noGrp="1"/>
          </p:cNvSpPr>
          <p:nvPr>
            <p:ph type="title"/>
          </p:nvPr>
        </p:nvSpPr>
        <p:spPr>
          <a:xfrm>
            <a:off x="457200" y="274638"/>
            <a:ext cx="8229600" cy="1096962"/>
          </a:xfrm>
        </p:spPr>
        <p:txBody>
          <a:bodyPr/>
          <a:lstStyle/>
          <a:p>
            <a:pPr marL="457200" indent="-457200"/>
            <a:r>
              <a:rPr lang="en-US" sz="3600" b="1" dirty="0" smtClean="0"/>
              <a:t>1. Beneficiaries of BDS from carbon</a:t>
            </a:r>
          </a:p>
        </p:txBody>
      </p:sp>
      <p:sp>
        <p:nvSpPr>
          <p:cNvPr id="21507" name="Content Placeholder 2"/>
          <p:cNvSpPr>
            <a:spLocks noGrp="1"/>
          </p:cNvSpPr>
          <p:nvPr>
            <p:ph idx="1"/>
          </p:nvPr>
        </p:nvSpPr>
        <p:spPr>
          <a:xfrm>
            <a:off x="304800" y="1295400"/>
            <a:ext cx="8458200" cy="5181600"/>
          </a:xfrm>
        </p:spPr>
        <p:txBody>
          <a:bodyPr/>
          <a:lstStyle/>
          <a:p>
            <a:pPr marL="857250" lvl="1" indent="-457200"/>
            <a:r>
              <a:rPr lang="en-US" sz="2500" dirty="0" smtClean="0"/>
              <a:t>Voluntary </a:t>
            </a:r>
          </a:p>
          <a:p>
            <a:pPr marL="857250" lvl="1" indent="-457200"/>
            <a:r>
              <a:rPr lang="en-US" sz="2500" dirty="0" smtClean="0"/>
              <a:t>Member of self-management team and cooperative member</a:t>
            </a:r>
          </a:p>
          <a:p>
            <a:pPr marL="857250" lvl="1" indent="-457200"/>
            <a:r>
              <a:rPr lang="en-US" sz="2500" dirty="0" smtClean="0"/>
              <a:t>Have permanent residence address and frequently living in the commune</a:t>
            </a:r>
          </a:p>
          <a:p>
            <a:pPr marL="857250" lvl="1" indent="-457200"/>
            <a:r>
              <a:rPr lang="en-US" sz="2500" dirty="0" smtClean="0"/>
              <a:t>Forest land has red book</a:t>
            </a:r>
          </a:p>
          <a:p>
            <a:pPr marL="857250" lvl="1" indent="-457200"/>
            <a:r>
              <a:rPr lang="en-US" sz="2500" dirty="0" smtClean="0"/>
              <a:t>Household use forest land without the red book, but no disputes over land boundary, recognize by the government and people (note: local government and community manage the land and natural resources by mapping tool)</a:t>
            </a:r>
            <a:endParaRPr lang="en-US" sz="2500" i="1" dirty="0" smtClean="0"/>
          </a:p>
          <a:p>
            <a:pPr marL="857250" lvl="1" indent="-457200"/>
            <a:r>
              <a:rPr lang="en-US" sz="2500" dirty="0" smtClean="0"/>
              <a:t>Household without forest land</a:t>
            </a:r>
          </a:p>
          <a:p>
            <a:pPr marL="457200" indent="-457200">
              <a:buFont typeface="Arial" charset="0"/>
              <a:buNone/>
            </a:pPr>
            <a:endParaRPr lang="en-US" sz="2800" b="1" dirty="0" smtClean="0"/>
          </a:p>
          <a:p>
            <a:pPr marL="857250" lvl="1" indent="-457200">
              <a:buFont typeface="Arial" charset="0"/>
              <a:buNone/>
            </a:pPr>
            <a:endParaRPr lang="en-US" sz="2000" dirty="0" smtClean="0"/>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r>
              <a:rPr lang="en-US" sz="3600" b="1" dirty="0" smtClean="0"/>
              <a:t>2. Forest types available for REDD+ of project site</a:t>
            </a:r>
          </a:p>
        </p:txBody>
      </p:sp>
      <p:sp>
        <p:nvSpPr>
          <p:cNvPr id="22531" name="Content Placeholder 2"/>
          <p:cNvSpPr>
            <a:spLocks noGrp="1"/>
          </p:cNvSpPr>
          <p:nvPr>
            <p:ph idx="1"/>
          </p:nvPr>
        </p:nvSpPr>
        <p:spPr/>
        <p:txBody>
          <a:bodyPr/>
          <a:lstStyle/>
          <a:p>
            <a:pPr lvl="2" indent="-633413">
              <a:buFont typeface="Calibri" pitchFamily="34" charset="0"/>
              <a:buChar char="–"/>
            </a:pPr>
            <a:r>
              <a:rPr lang="en-US" sz="4000" dirty="0" smtClean="0"/>
              <a:t>Production forests (only in </a:t>
            </a:r>
            <a:r>
              <a:rPr lang="en-US" sz="4000" dirty="0" err="1" smtClean="0"/>
              <a:t>Binh</a:t>
            </a:r>
            <a:r>
              <a:rPr lang="en-US" sz="4000" dirty="0" smtClean="0"/>
              <a:t> Long commune)</a:t>
            </a:r>
          </a:p>
          <a:p>
            <a:pPr lvl="2" indent="-633413">
              <a:buFont typeface="Calibri" pitchFamily="34" charset="0"/>
              <a:buChar char="–"/>
            </a:pPr>
            <a:r>
              <a:rPr lang="en-US" sz="4000" dirty="0" smtClean="0"/>
              <a:t>Forest that meet 3 criteria of (+) of REDD+ for all forest types (by quality)</a:t>
            </a:r>
            <a:endParaRPr lang="en-US" dirty="0" smtClean="0"/>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3554" name="Title 1"/>
          <p:cNvSpPr>
            <a:spLocks noGrp="1"/>
          </p:cNvSpPr>
          <p:nvPr>
            <p:ph type="title"/>
          </p:nvPr>
        </p:nvSpPr>
        <p:spPr>
          <a:xfrm>
            <a:off x="304800" y="304800"/>
            <a:ext cx="8305800" cy="914400"/>
          </a:xfrm>
        </p:spPr>
        <p:txBody>
          <a:bodyPr/>
          <a:lstStyle/>
          <a:p>
            <a:r>
              <a:rPr lang="en-US" sz="3200" b="1" dirty="0" smtClean="0"/>
              <a:t>3. Conditions to receive benefit from carbon removal </a:t>
            </a:r>
          </a:p>
        </p:txBody>
      </p:sp>
      <p:sp>
        <p:nvSpPr>
          <p:cNvPr id="23555" name="Content Placeholder 2"/>
          <p:cNvSpPr>
            <a:spLocks noGrp="1"/>
          </p:cNvSpPr>
          <p:nvPr>
            <p:ph idx="1"/>
          </p:nvPr>
        </p:nvSpPr>
        <p:spPr>
          <a:xfrm>
            <a:off x="533400" y="1295400"/>
            <a:ext cx="8229600" cy="5181600"/>
          </a:xfrm>
        </p:spPr>
        <p:txBody>
          <a:bodyPr/>
          <a:lstStyle/>
          <a:p>
            <a:pPr>
              <a:buFont typeface="Arial" charset="0"/>
              <a:buNone/>
            </a:pPr>
            <a:r>
              <a:rPr lang="en-US" sz="2400" dirty="0" smtClean="0">
                <a:solidFill>
                  <a:srgbClr val="000000"/>
                </a:solidFill>
              </a:rPr>
              <a:t>a</a:t>
            </a:r>
            <a:r>
              <a:rPr lang="en-US" sz="2800" dirty="0" smtClean="0">
                <a:solidFill>
                  <a:srgbClr val="000000"/>
                </a:solidFill>
              </a:rPr>
              <a:t>) Responsibly of members to participate in forest protection at communal level:</a:t>
            </a:r>
          </a:p>
          <a:p>
            <a:pPr lvl="1"/>
            <a:r>
              <a:rPr lang="en-US" dirty="0" smtClean="0">
                <a:solidFill>
                  <a:srgbClr val="000000"/>
                </a:solidFill>
              </a:rPr>
              <a:t>Participate in building regulations &amp; forest protection enforcement  </a:t>
            </a:r>
          </a:p>
          <a:p>
            <a:pPr lvl="2">
              <a:buFont typeface="Wingdings" pitchFamily="2" charset="2"/>
              <a:buChar char="ü"/>
            </a:pPr>
            <a:r>
              <a:rPr lang="en-US" sz="2800" dirty="0" smtClean="0">
                <a:solidFill>
                  <a:srgbClr val="000000"/>
                </a:solidFill>
              </a:rPr>
              <a:t>Communal (based on law)</a:t>
            </a:r>
          </a:p>
          <a:p>
            <a:pPr lvl="2">
              <a:buFont typeface="Wingdings" pitchFamily="2" charset="2"/>
              <a:buChar char="ü"/>
            </a:pPr>
            <a:r>
              <a:rPr lang="en-US" sz="2800" dirty="0" smtClean="0">
                <a:solidFill>
                  <a:srgbClr val="000000"/>
                </a:solidFill>
              </a:rPr>
              <a:t>Village level (based on law &amp; community regulation)</a:t>
            </a:r>
          </a:p>
          <a:p>
            <a:pPr lvl="2">
              <a:buFont typeface="Wingdings" pitchFamily="2" charset="2"/>
              <a:buChar char="ü"/>
            </a:pPr>
            <a:r>
              <a:rPr lang="en-US" sz="2800" dirty="0" smtClean="0">
                <a:solidFill>
                  <a:srgbClr val="000000"/>
                </a:solidFill>
              </a:rPr>
              <a:t>Self-management team (based on law &amp; community regulation)</a:t>
            </a:r>
          </a:p>
          <a:p>
            <a:pPr lvl="1"/>
            <a:r>
              <a:rPr lang="en-US" dirty="0" smtClean="0">
                <a:solidFill>
                  <a:srgbClr val="000000"/>
                </a:solidFill>
              </a:rPr>
              <a:t>Implementation of regulations, enforcement of forest protection </a:t>
            </a: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lstStyle/>
          <a:p>
            <a:r>
              <a:rPr lang="en-US" sz="3600" b="1" dirty="0" smtClean="0"/>
              <a:t>3. Conditions to receive benefit from carbon removal (cont.)</a:t>
            </a:r>
          </a:p>
        </p:txBody>
      </p:sp>
      <p:sp>
        <p:nvSpPr>
          <p:cNvPr id="24579" name="Content Placeholder 2"/>
          <p:cNvSpPr>
            <a:spLocks noGrp="1"/>
          </p:cNvSpPr>
          <p:nvPr>
            <p:ph idx="1"/>
          </p:nvPr>
        </p:nvSpPr>
        <p:spPr/>
        <p:txBody>
          <a:bodyPr/>
          <a:lstStyle/>
          <a:p>
            <a:pPr>
              <a:buFont typeface="Arial" charset="0"/>
              <a:buNone/>
            </a:pPr>
            <a:r>
              <a:rPr lang="en-US" dirty="0" smtClean="0"/>
              <a:t>b)Forest area of cooperative members participate in REDD+ (mountain forest land) and self-management team (rocky mountain forest)</a:t>
            </a:r>
          </a:p>
          <a:p>
            <a:pPr>
              <a:buFont typeface="Arial" charset="0"/>
              <a:buNone/>
            </a:pPr>
            <a:r>
              <a:rPr lang="en-US" dirty="0" smtClean="0"/>
              <a:t>c) Income rate from carbon removal for different forest types (calculation will be present later).  Income coefficient calculated and adjusted annually</a:t>
            </a:r>
          </a:p>
          <a:p>
            <a:endParaRPr lang="en-US" dirty="0" smtClean="0"/>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r>
              <a:rPr lang="en-US" b="1" dirty="0" smtClean="0"/>
              <a:t> </a:t>
            </a:r>
            <a:br>
              <a:rPr lang="en-US" b="1" dirty="0" smtClean="0"/>
            </a:br>
            <a:r>
              <a:rPr lang="en-US" sz="3200" b="1" dirty="0" smtClean="0"/>
              <a:t> 4. Formation and operation of community forest development fund</a:t>
            </a:r>
            <a:r>
              <a:rPr lang="en-US" b="1" dirty="0" smtClean="0"/>
              <a:t/>
            </a:r>
            <a:br>
              <a:rPr lang="en-US" b="1" dirty="0" smtClean="0"/>
            </a:br>
            <a:endParaRPr lang="en-US" b="1" dirty="0" smtClean="0"/>
          </a:p>
        </p:txBody>
      </p:sp>
      <p:sp>
        <p:nvSpPr>
          <p:cNvPr id="25603" name="Content Placeholder 2"/>
          <p:cNvSpPr>
            <a:spLocks noGrp="1"/>
          </p:cNvSpPr>
          <p:nvPr>
            <p:ph idx="1"/>
          </p:nvPr>
        </p:nvSpPr>
        <p:spPr>
          <a:xfrm>
            <a:off x="457200" y="1600200"/>
            <a:ext cx="8229600" cy="4953000"/>
          </a:xfrm>
        </p:spPr>
        <p:txBody>
          <a:bodyPr/>
          <a:lstStyle/>
          <a:p>
            <a:pPr>
              <a:buFont typeface="Arial" charset="0"/>
              <a:buNone/>
            </a:pPr>
            <a:r>
              <a:rPr lang="en-US" sz="3000" b="1" dirty="0" smtClean="0">
                <a:solidFill>
                  <a:srgbClr val="000000"/>
                </a:solidFill>
              </a:rPr>
              <a:t>a) Operation principles of community forest development fund</a:t>
            </a:r>
          </a:p>
          <a:p>
            <a:pPr>
              <a:buFont typeface="Calibri" pitchFamily="34" charset="0"/>
              <a:buChar char="–"/>
            </a:pPr>
            <a:r>
              <a:rPr lang="en-US" sz="2800" dirty="0" smtClean="0">
                <a:solidFill>
                  <a:srgbClr val="000000"/>
                </a:solidFill>
              </a:rPr>
              <a:t> Self-financing </a:t>
            </a:r>
          </a:p>
          <a:p>
            <a:pPr>
              <a:buFont typeface="Calibri" pitchFamily="34" charset="0"/>
              <a:buChar char="–"/>
            </a:pPr>
            <a:r>
              <a:rPr lang="en-US" sz="2800" dirty="0" smtClean="0">
                <a:solidFill>
                  <a:srgbClr val="000000"/>
                </a:solidFill>
              </a:rPr>
              <a:t> Cooperative Agro-Forestry-Environment manage on behalf of all cooperative members</a:t>
            </a:r>
          </a:p>
          <a:p>
            <a:pPr>
              <a:buFont typeface="Calibri" pitchFamily="34" charset="0"/>
              <a:buChar char="–"/>
            </a:pPr>
            <a:r>
              <a:rPr lang="en-US" sz="2800" dirty="0" smtClean="0">
                <a:solidFill>
                  <a:srgbClr val="000000"/>
                </a:solidFill>
              </a:rPr>
              <a:t> Fund distribution principles based on plans by the cooperative administration and members decision</a:t>
            </a:r>
          </a:p>
          <a:p>
            <a:pPr>
              <a:buFont typeface="Calibri" pitchFamily="34" charset="0"/>
              <a:buChar char="–"/>
            </a:pPr>
            <a:r>
              <a:rPr lang="en-US" sz="2800" dirty="0" smtClean="0">
                <a:solidFill>
                  <a:srgbClr val="000000"/>
                </a:solidFill>
              </a:rPr>
              <a:t>Transparency and accountability </a:t>
            </a:r>
          </a:p>
          <a:p>
            <a:pPr>
              <a:buFont typeface="Calibri" pitchFamily="34" charset="0"/>
              <a:buChar char="–"/>
            </a:pPr>
            <a:r>
              <a:rPr lang="en-US" sz="2800" dirty="0" smtClean="0">
                <a:solidFill>
                  <a:srgbClr val="000000"/>
                </a:solidFill>
              </a:rPr>
              <a:t>Implementation of financial regulations and audit (based on cooperative laws)</a:t>
            </a: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6626" name="Title 1"/>
          <p:cNvSpPr>
            <a:spLocks noGrp="1"/>
          </p:cNvSpPr>
          <p:nvPr>
            <p:ph type="title"/>
          </p:nvPr>
        </p:nvSpPr>
        <p:spPr/>
        <p:txBody>
          <a:bodyPr/>
          <a:lstStyle/>
          <a:p>
            <a:r>
              <a:rPr lang="en-US" sz="3200" b="1" dirty="0" smtClean="0"/>
              <a:t>4. Formation and operation of community forest development fund (cont.)</a:t>
            </a:r>
            <a:endParaRPr lang="en-US" sz="3200" dirty="0" smtClean="0"/>
          </a:p>
        </p:txBody>
      </p:sp>
      <p:sp>
        <p:nvSpPr>
          <p:cNvPr id="26627" name="Content Placeholder 2"/>
          <p:cNvSpPr>
            <a:spLocks noGrp="1"/>
          </p:cNvSpPr>
          <p:nvPr>
            <p:ph idx="1"/>
          </p:nvPr>
        </p:nvSpPr>
        <p:spPr>
          <a:xfrm>
            <a:off x="457200" y="1447800"/>
            <a:ext cx="8229600" cy="5029200"/>
          </a:xfrm>
        </p:spPr>
        <p:txBody>
          <a:bodyPr/>
          <a:lstStyle/>
          <a:p>
            <a:pPr>
              <a:buFont typeface="Arial" charset="0"/>
              <a:buNone/>
            </a:pPr>
            <a:r>
              <a:rPr lang="en-US" sz="2800" b="1" dirty="0" smtClean="0">
                <a:solidFill>
                  <a:srgbClr val="000000"/>
                </a:solidFill>
              </a:rPr>
              <a:t> b) Income fund based on:</a:t>
            </a:r>
          </a:p>
          <a:p>
            <a:pPr>
              <a:buFont typeface="Calibri" pitchFamily="34" charset="0"/>
              <a:buChar char="–"/>
            </a:pPr>
            <a:r>
              <a:rPr lang="en-US" sz="2400" dirty="0" smtClean="0">
                <a:solidFill>
                  <a:srgbClr val="000000"/>
                </a:solidFill>
              </a:rPr>
              <a:t>Members’ premiums from income from carbon based on forest area participate in REDD+</a:t>
            </a:r>
          </a:p>
          <a:p>
            <a:pPr>
              <a:buFont typeface="Calibri" pitchFamily="34" charset="0"/>
              <a:buChar char="–"/>
            </a:pPr>
            <a:r>
              <a:rPr lang="en-US" sz="2400" dirty="0" smtClean="0">
                <a:solidFill>
                  <a:srgbClr val="000000"/>
                </a:solidFill>
              </a:rPr>
              <a:t>Fee from revenue of selling wood with FSC certificate</a:t>
            </a:r>
          </a:p>
          <a:p>
            <a:pPr>
              <a:buFont typeface="Calibri" pitchFamily="34" charset="0"/>
              <a:buChar char="–"/>
            </a:pPr>
            <a:r>
              <a:rPr lang="en-US" sz="2400" dirty="0" smtClean="0">
                <a:solidFill>
                  <a:srgbClr val="000000"/>
                </a:solidFill>
              </a:rPr>
              <a:t>Organization and management fees from agricultural and forestry production processing a large amount…by cooperative members (reduce pressure on forest)</a:t>
            </a:r>
          </a:p>
          <a:p>
            <a:pPr>
              <a:buFont typeface="Calibri" pitchFamily="34" charset="0"/>
              <a:buChar char="–"/>
            </a:pPr>
            <a:r>
              <a:rPr lang="en-US" sz="2400" dirty="0" smtClean="0">
                <a:solidFill>
                  <a:srgbClr val="000000"/>
                </a:solidFill>
              </a:rPr>
              <a:t>Revenue from payment of forest environmental services by communities to households with forest but do not participate in REDD+, households with forest land destroy by subjective reasoning, household do not participate in forest protection (currently not yet implemented)</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7650" name="Title 1"/>
          <p:cNvSpPr>
            <a:spLocks noGrp="1"/>
          </p:cNvSpPr>
          <p:nvPr>
            <p:ph type="title"/>
          </p:nvPr>
        </p:nvSpPr>
        <p:spPr/>
        <p:txBody>
          <a:bodyPr/>
          <a:lstStyle/>
          <a:p>
            <a:r>
              <a:rPr lang="en-US" sz="3600" b="1" dirty="0" smtClean="0"/>
              <a:t>4. Formation and operation of community forest development fund (cont.)</a:t>
            </a:r>
            <a:endParaRPr lang="en-US" sz="3600" dirty="0" smtClean="0"/>
          </a:p>
        </p:txBody>
      </p:sp>
      <p:sp>
        <p:nvSpPr>
          <p:cNvPr id="27651" name="Content Placeholder 2"/>
          <p:cNvSpPr>
            <a:spLocks noGrp="1"/>
          </p:cNvSpPr>
          <p:nvPr>
            <p:ph idx="1"/>
          </p:nvPr>
        </p:nvSpPr>
        <p:spPr>
          <a:xfrm>
            <a:off x="304800" y="1447800"/>
            <a:ext cx="8534400" cy="5181600"/>
          </a:xfrm>
        </p:spPr>
        <p:txBody>
          <a:bodyPr/>
          <a:lstStyle/>
          <a:p>
            <a:pPr>
              <a:buNone/>
            </a:pPr>
            <a:r>
              <a:rPr lang="en-US" sz="2800" b="1" dirty="0" smtClean="0"/>
              <a:t>c</a:t>
            </a:r>
            <a:r>
              <a:rPr lang="en-US" sz="2800" dirty="0" smtClean="0"/>
              <a:t>) </a:t>
            </a:r>
            <a:r>
              <a:rPr lang="en-US" sz="2800" b="1" dirty="0" smtClean="0"/>
              <a:t>Fund expenditures: </a:t>
            </a:r>
            <a:r>
              <a:rPr lang="en-US" sz="2800" dirty="0" smtClean="0"/>
              <a:t>for the following 5 items</a:t>
            </a:r>
          </a:p>
          <a:p>
            <a:pPr>
              <a:buFont typeface="Calibri" pitchFamily="34" charset="0"/>
              <a:buChar char="–"/>
            </a:pPr>
            <a:r>
              <a:rPr lang="en-US" sz="2600" dirty="0" smtClean="0"/>
              <a:t>Salary payments for cooperative member management board – who provide services to implement REDD+, provide information and organize the production of goods for cooperative members (as described in their TORs)</a:t>
            </a:r>
          </a:p>
          <a:p>
            <a:pPr>
              <a:buFont typeface="Calibri" pitchFamily="34" charset="0"/>
              <a:buChar char="–"/>
            </a:pPr>
            <a:r>
              <a:rPr lang="en-US" sz="2600" dirty="0" smtClean="0"/>
              <a:t>Office expenses, depreciation, taxes</a:t>
            </a:r>
          </a:p>
          <a:p>
            <a:pPr>
              <a:buFont typeface="Calibri" pitchFamily="34" charset="0"/>
              <a:buChar char="–"/>
            </a:pPr>
            <a:r>
              <a:rPr lang="en-US" sz="2600" dirty="0" smtClean="0"/>
              <a:t>Carbon offset money for household with poor mountain land area of less than 1.2 ha</a:t>
            </a:r>
          </a:p>
          <a:p>
            <a:pPr>
              <a:buFont typeface="Calibri" pitchFamily="34" charset="0"/>
              <a:buChar char="–"/>
            </a:pPr>
            <a:r>
              <a:rPr lang="en-US" sz="2600" dirty="0" smtClean="0"/>
              <a:t>Reward money for households, self-gain high achievement in protecting and managing forest. </a:t>
            </a:r>
          </a:p>
          <a:p>
            <a:pPr>
              <a:buFont typeface="Calibri" pitchFamily="34" charset="0"/>
              <a:buChar char="–"/>
            </a:pPr>
            <a:r>
              <a:rPr lang="en-US" sz="2600" dirty="0" smtClean="0"/>
              <a:t> Community initiatives and welfare</a:t>
            </a:r>
          </a:p>
          <a:p>
            <a:pPr>
              <a:buFont typeface="Arial" charset="0"/>
              <a:buNone/>
            </a:pPr>
            <a:endParaRPr lang="en-US" dirty="0" smtClean="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8674" name="Title 1"/>
          <p:cNvSpPr>
            <a:spLocks noGrp="1"/>
          </p:cNvSpPr>
          <p:nvPr>
            <p:ph type="title"/>
          </p:nvPr>
        </p:nvSpPr>
        <p:spPr>
          <a:xfrm>
            <a:off x="457200" y="152400"/>
            <a:ext cx="8229600" cy="1219200"/>
          </a:xfrm>
        </p:spPr>
        <p:txBody>
          <a:bodyPr/>
          <a:lstStyle/>
          <a:p>
            <a:r>
              <a:rPr lang="en-US" sz="3200" b="1" dirty="0" smtClean="0"/>
              <a:t>5. Calculation of annual growth of carbon removal </a:t>
            </a:r>
            <a:endParaRPr lang="en-US" sz="3600" b="1" dirty="0" smtClean="0"/>
          </a:p>
        </p:txBody>
      </p:sp>
      <p:sp>
        <p:nvSpPr>
          <p:cNvPr id="27651" name="Content Placeholder 2"/>
          <p:cNvSpPr>
            <a:spLocks noGrp="1"/>
          </p:cNvSpPr>
          <p:nvPr>
            <p:ph idx="1"/>
          </p:nvPr>
        </p:nvSpPr>
        <p:spPr>
          <a:xfrm>
            <a:off x="457200" y="1676400"/>
            <a:ext cx="8229600" cy="4419600"/>
          </a:xfrm>
        </p:spPr>
        <p:txBody>
          <a:bodyPr/>
          <a:lstStyle/>
          <a:p>
            <a:pPr marL="514350" indent="-514350">
              <a:buFont typeface="Arial" charset="0"/>
              <a:buAutoNum type="alphaLcParenR"/>
              <a:defRPr/>
            </a:pPr>
            <a:r>
              <a:rPr lang="en-US" b="1" dirty="0" smtClean="0"/>
              <a:t>Principles to calculate income from carbon removal</a:t>
            </a:r>
          </a:p>
          <a:p>
            <a:pPr marL="514350" indent="-514350">
              <a:buFont typeface="Wingdings" pitchFamily="2" charset="2"/>
              <a:buChar char="v"/>
              <a:defRPr/>
            </a:pPr>
            <a:r>
              <a:rPr lang="en-US" i="1" u="sng" dirty="0" smtClean="0"/>
              <a:t>Apply to </a:t>
            </a:r>
            <a:r>
              <a:rPr lang="en-US" b="1" i="1" u="sng" dirty="0" smtClean="0"/>
              <a:t>rocky mountain forest</a:t>
            </a:r>
            <a:endParaRPr lang="en-US" sz="3600" b="1" i="1" u="sng" dirty="0" smtClean="0"/>
          </a:p>
          <a:p>
            <a:pPr>
              <a:buFont typeface="Calibri" pitchFamily="34" charset="0"/>
              <a:buChar char="–"/>
              <a:defRPr/>
            </a:pPr>
            <a:r>
              <a:rPr lang="en-US" dirty="0" smtClean="0"/>
              <a:t> Based on amount of annual growth of carbon removal/area of forest manage by self-management team</a:t>
            </a:r>
          </a:p>
          <a:p>
            <a:pPr>
              <a:buFont typeface="Calibri" pitchFamily="34" charset="0"/>
              <a:buChar char="–"/>
              <a:defRPr/>
            </a:pPr>
            <a:r>
              <a:rPr lang="en-US" dirty="0" smtClean="0">
                <a:solidFill>
                  <a:srgbClr val="000000"/>
                </a:solidFill>
              </a:rPr>
              <a:t>Equal distribution for households in the self-management team </a:t>
            </a: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9698" name="Title 1"/>
          <p:cNvSpPr>
            <a:spLocks noGrp="1"/>
          </p:cNvSpPr>
          <p:nvPr>
            <p:ph type="title"/>
          </p:nvPr>
        </p:nvSpPr>
        <p:spPr>
          <a:xfrm>
            <a:off x="457200" y="0"/>
            <a:ext cx="8229600" cy="1143000"/>
          </a:xfrm>
        </p:spPr>
        <p:txBody>
          <a:bodyPr/>
          <a:lstStyle/>
          <a:p>
            <a:r>
              <a:rPr lang="en-US" sz="3200" b="1" dirty="0" smtClean="0"/>
              <a:t>5. Calculation of annual growth of carbon removal  (cont.)</a:t>
            </a:r>
            <a:endParaRPr lang="en-US" sz="3200" dirty="0" smtClean="0"/>
          </a:p>
        </p:txBody>
      </p:sp>
      <p:sp>
        <p:nvSpPr>
          <p:cNvPr id="29699" name="Content Placeholder 2"/>
          <p:cNvSpPr>
            <a:spLocks noGrp="1"/>
          </p:cNvSpPr>
          <p:nvPr>
            <p:ph idx="1"/>
          </p:nvPr>
        </p:nvSpPr>
        <p:spPr>
          <a:xfrm>
            <a:off x="304800" y="1143000"/>
            <a:ext cx="8686800" cy="5562600"/>
          </a:xfrm>
        </p:spPr>
        <p:txBody>
          <a:bodyPr/>
          <a:lstStyle/>
          <a:p>
            <a:pPr marL="514350" indent="-514350">
              <a:buFont typeface="Arial" charset="0"/>
              <a:buAutoNum type="alphaLcParenR"/>
              <a:defRPr/>
            </a:pPr>
            <a:r>
              <a:rPr lang="en-US" sz="2800" b="1" dirty="0" smtClean="0">
                <a:solidFill>
                  <a:srgbClr val="000000"/>
                </a:solidFill>
              </a:rPr>
              <a:t>Principles to calculate income from carbon removal (cont.)</a:t>
            </a:r>
          </a:p>
          <a:p>
            <a:pPr>
              <a:spcBef>
                <a:spcPts val="1200"/>
              </a:spcBef>
              <a:buFont typeface="Wingdings" pitchFamily="2" charset="2"/>
              <a:buChar char="v"/>
              <a:defRPr/>
            </a:pPr>
            <a:r>
              <a:rPr lang="en-US" sz="2800" i="1" u="sng" dirty="0" smtClean="0">
                <a:solidFill>
                  <a:srgbClr val="000000"/>
                </a:solidFill>
              </a:rPr>
              <a:t> Apply to </a:t>
            </a:r>
            <a:r>
              <a:rPr lang="en-US" sz="2800" b="1" i="1" u="sng" dirty="0" smtClean="0">
                <a:solidFill>
                  <a:srgbClr val="000000"/>
                </a:solidFill>
              </a:rPr>
              <a:t>mountain forest land</a:t>
            </a:r>
            <a:r>
              <a:rPr lang="en-US" sz="2800" i="1" u="sng" dirty="0" smtClean="0">
                <a:solidFill>
                  <a:srgbClr val="000000"/>
                </a:solidFill>
              </a:rPr>
              <a:t>:</a:t>
            </a:r>
            <a:endParaRPr lang="en-US" sz="2800" b="1" i="1" u="sng" dirty="0" smtClean="0">
              <a:solidFill>
                <a:srgbClr val="000000"/>
              </a:solidFill>
            </a:endParaRPr>
          </a:p>
          <a:p>
            <a:pPr>
              <a:buFont typeface="Calibri" pitchFamily="34" charset="0"/>
              <a:buChar char="–"/>
              <a:defRPr/>
            </a:pPr>
            <a:r>
              <a:rPr lang="en-US" sz="2600" dirty="0" smtClean="0">
                <a:solidFill>
                  <a:srgbClr val="000000"/>
                </a:solidFill>
              </a:rPr>
              <a:t>Based on revenue from the </a:t>
            </a:r>
          </a:p>
          <a:p>
            <a:pPr>
              <a:buFont typeface="Calibri" pitchFamily="34" charset="0"/>
              <a:buChar char="–"/>
              <a:defRPr/>
            </a:pPr>
            <a:r>
              <a:rPr lang="en-US" sz="2600" dirty="0" smtClean="0">
                <a:solidFill>
                  <a:srgbClr val="000000"/>
                </a:solidFill>
              </a:rPr>
              <a:t>Compensate for household that have little or no forest land</a:t>
            </a:r>
          </a:p>
          <a:p>
            <a:pPr lvl="1">
              <a:buFont typeface="Wingdings" pitchFamily="2" charset="2"/>
              <a:buChar char="Ø"/>
              <a:defRPr/>
            </a:pPr>
            <a:r>
              <a:rPr lang="en-US" sz="2600" dirty="0" smtClean="0">
                <a:solidFill>
                  <a:srgbClr val="000000"/>
                </a:solidFill>
              </a:rPr>
              <a:t> No forest land: the compensation is equivalent to 1,2ha (income coefficient: 1)</a:t>
            </a:r>
          </a:p>
          <a:p>
            <a:pPr lvl="1">
              <a:buFont typeface="Wingdings" pitchFamily="2" charset="2"/>
              <a:buChar char="Ø"/>
              <a:defRPr/>
            </a:pPr>
            <a:r>
              <a:rPr lang="en-US" sz="2600" dirty="0" smtClean="0">
                <a:solidFill>
                  <a:srgbClr val="000000"/>
                </a:solidFill>
              </a:rPr>
              <a:t>Forest land less than 1,2ha: makeup for the short fall of 1,2 ha (income coefficient: 1), while the forest land area of household has growth of carbon removal</a:t>
            </a:r>
          </a:p>
          <a:p>
            <a:pPr marL="342900" lvl="1" indent="-342900">
              <a:buFont typeface="Wingdings" pitchFamily="2" charset="2"/>
              <a:buChar char="v"/>
              <a:defRPr/>
            </a:pPr>
            <a:r>
              <a:rPr lang="en-US" sz="3200" i="1" u="sng" dirty="0" smtClean="0">
                <a:solidFill>
                  <a:srgbClr val="000000"/>
                </a:solidFill>
              </a:rPr>
              <a:t> Obligation to </a:t>
            </a:r>
            <a:r>
              <a:rPr lang="en-US" i="1" u="sng" dirty="0" smtClean="0">
                <a:solidFill>
                  <a:srgbClr val="000000"/>
                </a:solidFill>
              </a:rPr>
              <a:t>revenue payment from carbon removal income </a:t>
            </a:r>
          </a:p>
          <a:p>
            <a:pPr lvl="1">
              <a:buFont typeface="Arial" charset="0"/>
              <a:buNone/>
              <a:defRPr/>
            </a:pPr>
            <a:endParaRPr lang="en-US" dirty="0" smtClean="0">
              <a:solidFill>
                <a:srgbClr val="000000"/>
              </a:solidFill>
            </a:endParaRPr>
          </a:p>
          <a:p>
            <a:pPr>
              <a:defRPr/>
            </a:pPr>
            <a:endParaRPr lang="en-US" dirty="0" smtClean="0">
              <a:solidFill>
                <a:srgbClr val="000000"/>
              </a:solidFill>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0722" name="Title 1"/>
          <p:cNvSpPr>
            <a:spLocks noGrp="1"/>
          </p:cNvSpPr>
          <p:nvPr>
            <p:ph type="title"/>
          </p:nvPr>
        </p:nvSpPr>
        <p:spPr>
          <a:xfrm>
            <a:off x="457200" y="274638"/>
            <a:ext cx="8229600" cy="944562"/>
          </a:xfrm>
        </p:spPr>
        <p:txBody>
          <a:bodyPr/>
          <a:lstStyle/>
          <a:p>
            <a:r>
              <a:rPr lang="en-US" sz="3200" b="1" dirty="0" smtClean="0"/>
              <a:t>5. Calculation of annual growth of carbon removal  (cont.)</a:t>
            </a:r>
            <a:endParaRPr lang="en-US" sz="3200" dirty="0" smtClean="0"/>
          </a:p>
        </p:txBody>
      </p:sp>
      <p:sp>
        <p:nvSpPr>
          <p:cNvPr id="30723" name="Content Placeholder 2"/>
          <p:cNvSpPr>
            <a:spLocks noGrp="1"/>
          </p:cNvSpPr>
          <p:nvPr>
            <p:ph idx="1"/>
          </p:nvPr>
        </p:nvSpPr>
        <p:spPr>
          <a:xfrm>
            <a:off x="381000" y="1219200"/>
            <a:ext cx="8229600" cy="5638800"/>
          </a:xfrm>
        </p:spPr>
        <p:txBody>
          <a:bodyPr/>
          <a:lstStyle/>
          <a:p>
            <a:pPr>
              <a:buFont typeface="Arial" charset="0"/>
              <a:buNone/>
            </a:pPr>
            <a:r>
              <a:rPr lang="en-US" sz="2600" b="1" dirty="0" smtClean="0"/>
              <a:t>b) Income levels and income compensation</a:t>
            </a:r>
          </a:p>
          <a:p>
            <a:pPr>
              <a:buFont typeface="Arial" charset="0"/>
              <a:buNone/>
            </a:pPr>
            <a:endParaRPr lang="en-US" dirty="0" smtClean="0"/>
          </a:p>
        </p:txBody>
      </p:sp>
      <p:graphicFrame>
        <p:nvGraphicFramePr>
          <p:cNvPr id="4" name="Table 3"/>
          <p:cNvGraphicFramePr>
            <a:graphicFrameLocks noGrp="1"/>
          </p:cNvGraphicFramePr>
          <p:nvPr/>
        </p:nvGraphicFramePr>
        <p:xfrm>
          <a:off x="381000" y="1828800"/>
          <a:ext cx="8458200" cy="4632960"/>
        </p:xfrm>
        <a:graphic>
          <a:graphicData uri="http://schemas.openxmlformats.org/drawingml/2006/table">
            <a:tbl>
              <a:tblPr firstRow="1" bandRow="1">
                <a:tableStyleId>{93296810-A885-4BE3-A3E7-6D5BEEA58F35}</a:tableStyleId>
              </a:tblPr>
              <a:tblGrid>
                <a:gridCol w="563880"/>
                <a:gridCol w="2179320"/>
                <a:gridCol w="5715000"/>
              </a:tblGrid>
              <a:tr h="397570">
                <a:tc>
                  <a:txBody>
                    <a:bodyPr/>
                    <a:lstStyle/>
                    <a:p>
                      <a:pPr algn="ctr"/>
                      <a:r>
                        <a:rPr lang="en-US" i="1" dirty="0" smtClean="0">
                          <a:solidFill>
                            <a:schemeClr val="tx1"/>
                          </a:solidFill>
                        </a:rPr>
                        <a:t>TT</a:t>
                      </a:r>
                      <a:endParaRPr lang="en-US" i="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i="1" dirty="0" smtClean="0">
                          <a:solidFill>
                            <a:schemeClr val="tx1"/>
                          </a:solidFill>
                        </a:rPr>
                        <a:t>Forest area/household</a:t>
                      </a:r>
                      <a:endParaRPr lang="en-US" i="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i="1" dirty="0" smtClean="0">
                          <a:solidFill>
                            <a:schemeClr val="tx1"/>
                          </a:solidFill>
                        </a:rPr>
                        <a:t>Income calculation </a:t>
                      </a:r>
                      <a:r>
                        <a:rPr lang="en-US" i="1" baseline="0" dirty="0" smtClean="0">
                          <a:solidFill>
                            <a:schemeClr val="tx1"/>
                          </a:solidFill>
                        </a:rPr>
                        <a:t>(before tax)</a:t>
                      </a:r>
                      <a:endParaRPr lang="en-US" i="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821630">
                <a:tc>
                  <a:txBody>
                    <a:bodyPr/>
                    <a:lstStyle/>
                    <a:p>
                      <a:r>
                        <a:rPr lang="en-US" smtClean="0">
                          <a:solidFill>
                            <a:schemeClr val="tx1"/>
                          </a:solidFill>
                        </a:rPr>
                        <a:t>A</a:t>
                      </a:r>
                      <a:endParaRPr lang="en-US">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600" dirty="0" smtClean="0">
                          <a:solidFill>
                            <a:schemeClr val="tx1"/>
                          </a:solidFill>
                        </a:rPr>
                        <a:t>Production rocky forest land </a:t>
                      </a:r>
                      <a:r>
                        <a:rPr lang="en-US" sz="1600" baseline="0" dirty="0" smtClean="0">
                          <a:solidFill>
                            <a:schemeClr val="tx1"/>
                          </a:solidFill>
                        </a:rPr>
                        <a:t>(0,47 ha/household)</a:t>
                      </a:r>
                      <a:endParaRPr lang="en-US" sz="16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600" dirty="0" smtClean="0"/>
                        <a:t>Based on amount of annual growth of carbon removal/area of forest manage by self-management team</a:t>
                      </a:r>
                    </a:p>
                    <a:p>
                      <a:pPr>
                        <a:buFont typeface="Calibri" pitchFamily="34" charset="0"/>
                        <a:buNone/>
                        <a:defRPr/>
                      </a:pPr>
                      <a:r>
                        <a:rPr lang="en-US" sz="1600" dirty="0" smtClean="0">
                          <a:solidFill>
                            <a:srgbClr val="000000"/>
                          </a:solidFill>
                        </a:rPr>
                        <a:t>Equally distribution for households in the self-management team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760670">
                <a:tc>
                  <a:txBody>
                    <a:bodyPr/>
                    <a:lstStyle/>
                    <a:p>
                      <a:r>
                        <a:rPr lang="en-US" smtClean="0">
                          <a:solidFill>
                            <a:schemeClr val="tx1"/>
                          </a:solidFill>
                        </a:rPr>
                        <a:t>B</a:t>
                      </a:r>
                      <a:endParaRPr lang="en-US">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600" dirty="0" smtClean="0">
                          <a:solidFill>
                            <a:schemeClr val="tx1"/>
                          </a:solidFill>
                        </a:rPr>
                        <a:t>Production mountain forest land</a:t>
                      </a:r>
                      <a:endParaRPr lang="en-US" sz="16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6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43290">
                <a:tc>
                  <a:txBody>
                    <a:bodyPr/>
                    <a:lstStyle/>
                    <a:p>
                      <a:r>
                        <a:rPr lang="en-US" smtClean="0">
                          <a:solidFill>
                            <a:schemeClr val="tx1"/>
                          </a:solidFill>
                        </a:rPr>
                        <a:t>1</a:t>
                      </a:r>
                      <a:endParaRPr lang="en-US">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600" dirty="0" smtClean="0">
                          <a:solidFill>
                            <a:schemeClr val="tx1"/>
                          </a:solidFill>
                        </a:rPr>
                        <a:t>0</a:t>
                      </a:r>
                      <a:r>
                        <a:rPr lang="en-US" sz="1600" baseline="0" dirty="0" smtClean="0">
                          <a:solidFill>
                            <a:schemeClr val="tx1"/>
                          </a:solidFill>
                        </a:rPr>
                        <a:t> ha</a:t>
                      </a:r>
                      <a:endParaRPr lang="en-US" sz="16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t>the compensation is equivalent to 1,2ha (income coefficient: 1)</a:t>
                      </a:r>
                      <a:endParaRPr lang="en-US" sz="1600"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143000">
                <a:tc>
                  <a:txBody>
                    <a:bodyPr/>
                    <a:lstStyle/>
                    <a:p>
                      <a:r>
                        <a:rPr lang="en-US" dirty="0" smtClean="0">
                          <a:solidFill>
                            <a:schemeClr val="tx1"/>
                          </a:solidFill>
                        </a:rPr>
                        <a:t>2</a:t>
                      </a:r>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600" dirty="0" smtClean="0">
                          <a:solidFill>
                            <a:schemeClr val="tx1"/>
                          </a:solidFill>
                        </a:rPr>
                        <a:t>&gt; </a:t>
                      </a:r>
                      <a:r>
                        <a:rPr lang="en-US" sz="1600" baseline="0" dirty="0" smtClean="0">
                          <a:solidFill>
                            <a:schemeClr val="tx1"/>
                          </a:solidFill>
                        </a:rPr>
                        <a:t>1,2 ha</a:t>
                      </a:r>
                      <a:endParaRPr lang="en-US" sz="16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600" kern="1200" dirty="0" smtClean="0">
                          <a:solidFill>
                            <a:schemeClr val="dk1"/>
                          </a:solidFill>
                          <a:latin typeface="+mn-lt"/>
                          <a:ea typeface="+mn-ea"/>
                          <a:cs typeface="+mn-cs"/>
                        </a:rPr>
                        <a:t>Based on carbon removal</a:t>
                      </a:r>
                      <a:r>
                        <a:rPr lang="en-US" sz="1600" kern="1200" baseline="0" dirty="0" smtClean="0">
                          <a:solidFill>
                            <a:schemeClr val="dk1"/>
                          </a:solidFill>
                          <a:latin typeface="+mn-lt"/>
                          <a:ea typeface="+mn-ea"/>
                          <a:cs typeface="+mn-cs"/>
                        </a:rPr>
                        <a:t> growth/area of forest land manage by cooperative member corresponding to forest type</a:t>
                      </a:r>
                      <a:endParaRPr lang="en-US" sz="1600" kern="1200" dirty="0" smtClean="0">
                        <a:solidFill>
                          <a:schemeClr val="dk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t>Makeup for the short fall of 1,2 ha (income coefficient: 1), while the forest land area of household has growth of carbon removal</a:t>
                      </a:r>
                      <a:endParaRPr lang="en-US" sz="1600"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685800">
                <a:tc>
                  <a:txBody>
                    <a:bodyPr/>
                    <a:lstStyle/>
                    <a:p>
                      <a:r>
                        <a:rPr lang="en-US" smtClean="0">
                          <a:solidFill>
                            <a:schemeClr val="tx1"/>
                          </a:solidFill>
                        </a:rPr>
                        <a:t>3</a:t>
                      </a:r>
                      <a:endParaRPr lang="en-US">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600" dirty="0" smtClean="0">
                          <a:solidFill>
                            <a:schemeClr val="tx1"/>
                          </a:solidFill>
                        </a:rPr>
                        <a:t>≤</a:t>
                      </a:r>
                      <a:r>
                        <a:rPr lang="en-US" sz="1600" baseline="0" dirty="0" smtClean="0">
                          <a:solidFill>
                            <a:schemeClr val="tx1"/>
                          </a:solidFill>
                        </a:rPr>
                        <a:t> 1,2 ha</a:t>
                      </a:r>
                      <a:endParaRPr lang="en-US" sz="16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600" kern="1200" dirty="0" smtClean="0">
                          <a:solidFill>
                            <a:schemeClr val="dk1"/>
                          </a:solidFill>
                          <a:latin typeface="+mn-lt"/>
                          <a:ea typeface="+mn-ea"/>
                          <a:cs typeface="+mn-cs"/>
                        </a:rPr>
                        <a:t>Income</a:t>
                      </a:r>
                      <a:r>
                        <a:rPr lang="en-US" sz="1600" kern="1200" baseline="0" dirty="0" smtClean="0">
                          <a:solidFill>
                            <a:schemeClr val="dk1"/>
                          </a:solidFill>
                          <a:latin typeface="+mn-lt"/>
                          <a:ea typeface="+mn-ea"/>
                          <a:cs typeface="+mn-cs"/>
                        </a:rPr>
                        <a:t> based on amount of annual carbon removal growth on the area of  forest land  manage by the cooperative member, corresponding to forest type</a:t>
                      </a:r>
                      <a:endParaRPr lang="en-US" sz="16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US" dirty="0" smtClean="0"/>
              <a:t>Project</a:t>
            </a:r>
          </a:p>
        </p:txBody>
      </p:sp>
      <p:sp>
        <p:nvSpPr>
          <p:cNvPr id="4099" name="Content Placeholder 2"/>
          <p:cNvSpPr>
            <a:spLocks noGrp="1"/>
          </p:cNvSpPr>
          <p:nvPr>
            <p:ph idx="1"/>
          </p:nvPr>
        </p:nvSpPr>
        <p:spPr>
          <a:xfrm>
            <a:off x="304800" y="1447800"/>
            <a:ext cx="8229600" cy="4754563"/>
          </a:xfrm>
        </p:spPr>
        <p:txBody>
          <a:bodyPr/>
          <a:lstStyle/>
          <a:p>
            <a:pPr algn="ctr">
              <a:buFont typeface="Arial" charset="0"/>
              <a:buNone/>
            </a:pPr>
            <a:r>
              <a:rPr lang="en-US" dirty="0" smtClean="0"/>
              <a:t>“Pilot project: capacity building for ethnic minority to get ready to participate in reducing emission from deforestation &amp; forest degradation (REDD+)” in </a:t>
            </a:r>
            <a:r>
              <a:rPr lang="en-US" dirty="0" err="1" smtClean="0"/>
              <a:t>Binh</a:t>
            </a:r>
            <a:r>
              <a:rPr lang="en-US" dirty="0" smtClean="0"/>
              <a:t> Long Commune, Vo </a:t>
            </a:r>
            <a:r>
              <a:rPr lang="en-US" dirty="0" err="1" smtClean="0"/>
              <a:t>Nhai</a:t>
            </a:r>
            <a:r>
              <a:rPr lang="en-US" dirty="0" smtClean="0"/>
              <a:t> District, Thai Nguyen Province. </a:t>
            </a:r>
          </a:p>
          <a:p>
            <a:pPr algn="ctr">
              <a:buFont typeface="Arial" charset="0"/>
              <a:buNone/>
            </a:pPr>
            <a:r>
              <a:rPr lang="en-US" sz="2800" i="1" dirty="0" smtClean="0"/>
              <a:t>Period: 2011-2013</a:t>
            </a:r>
          </a:p>
          <a:p>
            <a:pPr algn="ctr">
              <a:buFont typeface="Arial" charset="0"/>
              <a:buNone/>
            </a:pPr>
            <a:r>
              <a:rPr lang="en-US" sz="2800" i="1" dirty="0" smtClean="0"/>
              <a:t>Funded: </a:t>
            </a:r>
            <a:r>
              <a:rPr lang="en-US" sz="2800" i="1" dirty="0" err="1" smtClean="0"/>
              <a:t>Norad</a:t>
            </a:r>
            <a:r>
              <a:rPr lang="en-US" sz="2800" i="1" dirty="0" smtClean="0"/>
              <a:t> – </a:t>
            </a:r>
            <a:r>
              <a:rPr lang="en-US" sz="2800" i="1" dirty="0" err="1" smtClean="0"/>
              <a:t>Tebtebba</a:t>
            </a:r>
            <a:endParaRPr lang="en-US" sz="2800" i="1" dirty="0" smtClean="0"/>
          </a:p>
          <a:p>
            <a:pPr algn="ctr">
              <a:buFont typeface="Arial" charset="0"/>
              <a:buNone/>
            </a:pPr>
            <a:r>
              <a:rPr lang="en-US" sz="2800" i="1" dirty="0" smtClean="0"/>
              <a:t>Budget: 300.000 USD</a:t>
            </a:r>
          </a:p>
          <a:p>
            <a:pPr>
              <a:buFont typeface="Arial" charset="0"/>
              <a:buNone/>
            </a:pPr>
            <a:endParaRPr lang="en-US" dirty="0" smtClean="0"/>
          </a:p>
          <a:p>
            <a:pPr>
              <a:buFont typeface="Arial" charset="0"/>
              <a:buNone/>
            </a:pPr>
            <a:endParaRPr lang="en-US" dirty="0" smtClean="0"/>
          </a:p>
          <a:p>
            <a:pPr>
              <a:buFont typeface="Arial" charset="0"/>
              <a:buNone/>
            </a:pPr>
            <a:endParaRPr lang="en-US" dirty="0" smtClean="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1746" name="Title 1"/>
          <p:cNvSpPr>
            <a:spLocks noGrp="1"/>
          </p:cNvSpPr>
          <p:nvPr>
            <p:ph type="title"/>
          </p:nvPr>
        </p:nvSpPr>
        <p:spPr>
          <a:xfrm>
            <a:off x="457200" y="274638"/>
            <a:ext cx="8229600" cy="944562"/>
          </a:xfrm>
        </p:spPr>
        <p:txBody>
          <a:bodyPr/>
          <a:lstStyle/>
          <a:p>
            <a:r>
              <a:rPr lang="en-US" sz="3200" b="1" dirty="0" smtClean="0"/>
              <a:t>5. Calculation of annual growth of carbon removal  (cont.)</a:t>
            </a:r>
            <a:endParaRPr lang="en-US" sz="3200" dirty="0" smtClean="0"/>
          </a:p>
        </p:txBody>
      </p:sp>
      <p:graphicFrame>
        <p:nvGraphicFramePr>
          <p:cNvPr id="4" name="Content Placeholder 3"/>
          <p:cNvGraphicFramePr>
            <a:graphicFrameLocks noGrp="1"/>
          </p:cNvGraphicFramePr>
          <p:nvPr>
            <p:ph idx="1"/>
          </p:nvPr>
        </p:nvGraphicFramePr>
        <p:xfrm>
          <a:off x="304800" y="2209800"/>
          <a:ext cx="8610600" cy="4148531"/>
        </p:xfrm>
        <a:graphic>
          <a:graphicData uri="http://schemas.openxmlformats.org/drawingml/2006/table">
            <a:tbl>
              <a:tblPr firstRow="1" bandRow="1">
                <a:tableStyleId>{7DF18680-E054-41AD-8BC1-D1AEF772440D}</a:tableStyleId>
              </a:tblPr>
              <a:tblGrid>
                <a:gridCol w="1754011"/>
                <a:gridCol w="608189"/>
                <a:gridCol w="1676400"/>
                <a:gridCol w="1524000"/>
                <a:gridCol w="1524000"/>
                <a:gridCol w="1524000"/>
              </a:tblGrid>
              <a:tr h="968604">
                <a:tc>
                  <a:txBody>
                    <a:bodyPr/>
                    <a:lstStyle/>
                    <a:p>
                      <a:pPr algn="ctr">
                        <a:lnSpc>
                          <a:spcPts val="1800"/>
                        </a:lnSpc>
                        <a:spcAft>
                          <a:spcPts val="0"/>
                        </a:spcAft>
                        <a:tabLst>
                          <a:tab pos="1786255" algn="l"/>
                        </a:tabLst>
                      </a:pPr>
                      <a:r>
                        <a:rPr lang="en-US" sz="1700" dirty="0">
                          <a:solidFill>
                            <a:schemeClr val="tx1"/>
                          </a:solidFill>
                        </a:rPr>
                        <a:t>    </a:t>
                      </a:r>
                      <a:endParaRPr lang="en-US" sz="1700" dirty="0" smtClean="0">
                        <a:solidFill>
                          <a:schemeClr val="tx1"/>
                        </a:solidFill>
                      </a:endParaRPr>
                    </a:p>
                    <a:p>
                      <a:pPr algn="ctr">
                        <a:lnSpc>
                          <a:spcPts val="1800"/>
                        </a:lnSpc>
                        <a:spcAft>
                          <a:spcPts val="0"/>
                        </a:spcAft>
                        <a:tabLst>
                          <a:tab pos="1786255" algn="l"/>
                        </a:tabLst>
                      </a:pPr>
                      <a:r>
                        <a:rPr lang="en-US" sz="1700" dirty="0" smtClean="0">
                          <a:solidFill>
                            <a:schemeClr val="tx1"/>
                          </a:solidFill>
                        </a:rPr>
                        <a:t>Forest land</a:t>
                      </a:r>
                      <a:r>
                        <a:rPr lang="en-US" sz="1700" baseline="0" dirty="0" smtClean="0">
                          <a:solidFill>
                            <a:schemeClr val="tx1"/>
                          </a:solidFill>
                        </a:rPr>
                        <a:t> &amp; forest types (K)</a:t>
                      </a:r>
                      <a:endParaRPr lang="en-US" sz="1700" dirty="0" smtClean="0">
                        <a:solidFill>
                          <a:schemeClr val="tx1"/>
                        </a:solidFill>
                      </a:endParaRPr>
                    </a:p>
                    <a:p>
                      <a:pPr algn="ctr">
                        <a:lnSpc>
                          <a:spcPts val="1800"/>
                        </a:lnSpc>
                        <a:spcAft>
                          <a:spcPts val="0"/>
                        </a:spcAft>
                        <a:tabLst>
                          <a:tab pos="1786255" algn="l"/>
                        </a:tabLst>
                      </a:pPr>
                      <a:endParaRPr lang="en-US" sz="1700" dirty="0">
                        <a:solidFill>
                          <a:schemeClr val="tx1"/>
                        </a:solidFill>
                        <a:latin typeface="Times New Roman"/>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ts val="1800"/>
                        </a:lnSpc>
                        <a:spcAft>
                          <a:spcPts val="0"/>
                        </a:spcAft>
                        <a:tabLst>
                          <a:tab pos="1786255" algn="l"/>
                        </a:tabLst>
                      </a:pPr>
                      <a:endParaRPr lang="en-US" sz="1700" dirty="0" smtClean="0">
                        <a:solidFill>
                          <a:schemeClr val="tx1"/>
                        </a:solidFill>
                      </a:endParaRPr>
                    </a:p>
                    <a:p>
                      <a:pPr algn="ctr">
                        <a:lnSpc>
                          <a:spcPts val="1800"/>
                        </a:lnSpc>
                        <a:spcAft>
                          <a:spcPts val="0"/>
                        </a:spcAft>
                        <a:tabLst>
                          <a:tab pos="1786255" algn="l"/>
                        </a:tabLst>
                      </a:pPr>
                      <a:r>
                        <a:rPr lang="en-US" sz="1700" dirty="0" smtClean="0">
                          <a:solidFill>
                            <a:schemeClr val="tx1"/>
                          </a:solidFill>
                        </a:rPr>
                        <a:t>Area</a:t>
                      </a:r>
                      <a:endParaRPr lang="en-US" sz="1700" dirty="0">
                        <a:solidFill>
                          <a:schemeClr val="tx1"/>
                        </a:solidFill>
                        <a:latin typeface="Times New Roman"/>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700" kern="1200" dirty="0" smtClean="0">
                          <a:solidFill>
                            <a:schemeClr val="tx1"/>
                          </a:solidFill>
                        </a:rPr>
                        <a:t>Estimated total revenue(T)</a:t>
                      </a:r>
                    </a:p>
                    <a:p>
                      <a:pPr algn="ctr"/>
                      <a:r>
                        <a:rPr lang="en-US" sz="1700" kern="1200" dirty="0" smtClean="0">
                          <a:solidFill>
                            <a:schemeClr val="tx1"/>
                          </a:solidFill>
                        </a:rPr>
                        <a:t>&amp; ranking</a:t>
                      </a:r>
                      <a:endParaRPr lang="en-US" sz="17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700" kern="1200" dirty="0" smtClean="0">
                          <a:solidFill>
                            <a:schemeClr val="tx1"/>
                          </a:solidFill>
                        </a:rPr>
                        <a:t>Estimated total cost</a:t>
                      </a:r>
                      <a:r>
                        <a:rPr lang="en-US" sz="1700" kern="1200" baseline="0" dirty="0" smtClean="0">
                          <a:solidFill>
                            <a:schemeClr val="tx1"/>
                          </a:solidFill>
                        </a:rPr>
                        <a:t> (C)</a:t>
                      </a:r>
                      <a:endParaRPr lang="en-US" sz="1700" kern="1200" dirty="0" smtClean="0">
                        <a:solidFill>
                          <a:schemeClr val="tx1"/>
                        </a:solidFill>
                      </a:endParaRPr>
                    </a:p>
                    <a:p>
                      <a:pPr algn="ctr"/>
                      <a:r>
                        <a:rPr lang="en-US" sz="1700" kern="1200" dirty="0" smtClean="0">
                          <a:solidFill>
                            <a:schemeClr val="tx1"/>
                          </a:solidFill>
                        </a:rPr>
                        <a:t>&amp; ranking </a:t>
                      </a:r>
                      <a:endParaRPr lang="en-US" sz="17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700" kern="1200" dirty="0" smtClean="0">
                          <a:solidFill>
                            <a:schemeClr val="tx1"/>
                          </a:solidFill>
                        </a:rPr>
                        <a:t>Estimated profit (L) &amp; ranking</a:t>
                      </a:r>
                      <a:endParaRPr lang="en-US" sz="17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700" kern="1200" dirty="0" smtClean="0">
                          <a:solidFill>
                            <a:schemeClr val="tx1"/>
                          </a:solidFill>
                        </a:rPr>
                        <a:t>Income coefficient /ton carbon(Y)</a:t>
                      </a:r>
                      <a:endParaRPr lang="en-US" sz="17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808987">
                <a:tc>
                  <a:txBody>
                    <a:bodyPr/>
                    <a:lstStyle/>
                    <a:p>
                      <a:pPr algn="ctr">
                        <a:lnSpc>
                          <a:spcPts val="1800"/>
                        </a:lnSpc>
                        <a:spcBef>
                          <a:spcPts val="600"/>
                        </a:spcBef>
                        <a:spcAft>
                          <a:spcPts val="0"/>
                        </a:spcAft>
                        <a:tabLst>
                          <a:tab pos="1786255" algn="l"/>
                        </a:tabLst>
                      </a:pPr>
                      <a:r>
                        <a:rPr lang="en-US" sz="1600" dirty="0" smtClean="0"/>
                        <a:t>K1 </a:t>
                      </a:r>
                    </a:p>
                    <a:p>
                      <a:pPr algn="ctr">
                        <a:lnSpc>
                          <a:spcPts val="1800"/>
                        </a:lnSpc>
                        <a:spcBef>
                          <a:spcPts val="600"/>
                        </a:spcBef>
                        <a:spcAft>
                          <a:spcPts val="0"/>
                        </a:spcAft>
                        <a:tabLst>
                          <a:tab pos="1786255" algn="l"/>
                        </a:tabLst>
                      </a:pPr>
                      <a:r>
                        <a:rPr lang="en-US" sz="1400" dirty="0" smtClean="0"/>
                        <a:t>(Rocky mountain</a:t>
                      </a:r>
                      <a:r>
                        <a:rPr lang="en-US" sz="1400" baseline="0" dirty="0" smtClean="0"/>
                        <a:t> </a:t>
                      </a:r>
                      <a:r>
                        <a:rPr lang="en-US" sz="1400" dirty="0" smtClean="0"/>
                        <a:t>forest regeneration)</a:t>
                      </a:r>
                      <a:endParaRPr lang="en-US" sz="1400" dirty="0">
                        <a:latin typeface="Times New Roman"/>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ts val="1800"/>
                        </a:lnSpc>
                        <a:spcAft>
                          <a:spcPts val="0"/>
                        </a:spcAft>
                        <a:tabLst>
                          <a:tab pos="1786255" algn="l"/>
                        </a:tabLst>
                      </a:pPr>
                      <a:endParaRPr lang="en-US" sz="1600" dirty="0" smtClean="0"/>
                    </a:p>
                    <a:p>
                      <a:pPr algn="ctr">
                        <a:lnSpc>
                          <a:spcPts val="1800"/>
                        </a:lnSpc>
                        <a:spcAft>
                          <a:spcPts val="0"/>
                        </a:spcAft>
                        <a:tabLst>
                          <a:tab pos="1786255" algn="l"/>
                        </a:tabLst>
                      </a:pPr>
                      <a:r>
                        <a:rPr lang="en-US" sz="1600" dirty="0" smtClean="0"/>
                        <a:t>1 </a:t>
                      </a:r>
                      <a:r>
                        <a:rPr lang="en-US" sz="1600" dirty="0"/>
                        <a:t>ha</a:t>
                      </a:r>
                      <a:endParaRPr lang="en-US" sz="1600" dirty="0">
                        <a:latin typeface="Times New Roman"/>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ts val="1800"/>
                        </a:lnSpc>
                        <a:spcAft>
                          <a:spcPts val="0"/>
                        </a:spcAft>
                        <a:tabLst>
                          <a:tab pos="1786255" algn="l"/>
                        </a:tabLst>
                      </a:pPr>
                      <a:r>
                        <a:rPr lang="en-US" sz="1600" dirty="0"/>
                        <a:t> </a:t>
                      </a:r>
                      <a:endParaRPr lang="en-US" sz="1600" dirty="0" smtClean="0"/>
                    </a:p>
                    <a:p>
                      <a:pPr algn="ctr">
                        <a:lnSpc>
                          <a:spcPts val="1800"/>
                        </a:lnSpc>
                        <a:spcAft>
                          <a:spcPts val="0"/>
                        </a:spcAft>
                        <a:tabLst>
                          <a:tab pos="1786255" algn="l"/>
                        </a:tabLst>
                      </a:pPr>
                      <a:r>
                        <a:rPr lang="en-US" sz="1600" dirty="0" smtClean="0"/>
                        <a:t>T1  (4)</a:t>
                      </a:r>
                      <a:endParaRPr lang="en-US" sz="1600" dirty="0">
                        <a:latin typeface="Times New Roman"/>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ts val="1800"/>
                        </a:lnSpc>
                        <a:spcAft>
                          <a:spcPts val="0"/>
                        </a:spcAft>
                        <a:tabLst>
                          <a:tab pos="1786255" algn="l"/>
                        </a:tabLst>
                      </a:pPr>
                      <a:endParaRPr lang="en-US" sz="1600" dirty="0" smtClean="0"/>
                    </a:p>
                    <a:p>
                      <a:pPr algn="ctr">
                        <a:lnSpc>
                          <a:spcPts val="1800"/>
                        </a:lnSpc>
                        <a:spcAft>
                          <a:spcPts val="0"/>
                        </a:spcAft>
                        <a:tabLst>
                          <a:tab pos="1786255" algn="l"/>
                        </a:tabLst>
                      </a:pPr>
                      <a:r>
                        <a:rPr lang="en-US" sz="1600" dirty="0" smtClean="0"/>
                        <a:t>C1 (4)</a:t>
                      </a:r>
                      <a:endParaRPr lang="en-US" sz="1600" dirty="0">
                        <a:latin typeface="Times New Roman"/>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ts val="1800"/>
                        </a:lnSpc>
                        <a:spcAft>
                          <a:spcPts val="0"/>
                        </a:spcAft>
                      </a:pPr>
                      <a:endParaRPr lang="en-US" sz="1600" dirty="0" smtClean="0"/>
                    </a:p>
                    <a:p>
                      <a:pPr algn="ctr">
                        <a:lnSpc>
                          <a:spcPts val="1800"/>
                        </a:lnSpc>
                        <a:spcAft>
                          <a:spcPts val="0"/>
                        </a:spcAft>
                      </a:pPr>
                      <a:r>
                        <a:rPr lang="en-US" sz="1600" dirty="0" smtClean="0"/>
                        <a:t>L1 </a:t>
                      </a:r>
                      <a:r>
                        <a:rPr lang="en-US" sz="1600" dirty="0"/>
                        <a:t>= </a:t>
                      </a:r>
                      <a:r>
                        <a:rPr lang="en-US" sz="1600" dirty="0" smtClean="0"/>
                        <a:t>T1–C1 (4)</a:t>
                      </a:r>
                      <a:endParaRPr lang="en-US" sz="1600" dirty="0">
                        <a:latin typeface="Times New Roman"/>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ts val="1800"/>
                        </a:lnSpc>
                        <a:spcAft>
                          <a:spcPts val="0"/>
                        </a:spcAft>
                        <a:tabLst>
                          <a:tab pos="1786255" algn="l"/>
                        </a:tabLst>
                      </a:pPr>
                      <a:endParaRPr lang="en-US" sz="1600" dirty="0" smtClean="0">
                        <a:solidFill>
                          <a:srgbClr val="FF0000"/>
                        </a:solidFill>
                      </a:endParaRPr>
                    </a:p>
                    <a:p>
                      <a:pPr algn="ctr">
                        <a:lnSpc>
                          <a:spcPts val="1800"/>
                        </a:lnSpc>
                        <a:spcAft>
                          <a:spcPts val="0"/>
                        </a:spcAft>
                        <a:tabLst>
                          <a:tab pos="1786255" algn="l"/>
                        </a:tabLst>
                      </a:pPr>
                      <a:r>
                        <a:rPr lang="en-US" sz="1600" dirty="0" smtClean="0">
                          <a:solidFill>
                            <a:srgbClr val="FF0000"/>
                          </a:solidFill>
                        </a:rPr>
                        <a:t>  </a:t>
                      </a:r>
                      <a:r>
                        <a:rPr lang="en-US" sz="1600" dirty="0" smtClean="0">
                          <a:solidFill>
                            <a:schemeClr val="tx1"/>
                          </a:solidFill>
                        </a:rPr>
                        <a:t>Y1</a:t>
                      </a:r>
                      <a:r>
                        <a:rPr lang="en-US" sz="1600" baseline="0" dirty="0" smtClean="0">
                          <a:solidFill>
                            <a:schemeClr val="tx1"/>
                          </a:solidFill>
                        </a:rPr>
                        <a:t> = Y4/L1</a:t>
                      </a:r>
                    </a:p>
                    <a:p>
                      <a:pPr algn="ctr">
                        <a:lnSpc>
                          <a:spcPts val="1800"/>
                        </a:lnSpc>
                        <a:spcAft>
                          <a:spcPts val="0"/>
                        </a:spcAft>
                        <a:tabLst>
                          <a:tab pos="1786255" algn="l"/>
                        </a:tabLst>
                      </a:pPr>
                      <a:r>
                        <a:rPr lang="en-US" sz="1600" baseline="0" dirty="0" smtClean="0">
                          <a:solidFill>
                            <a:schemeClr val="tx1"/>
                          </a:solidFill>
                        </a:rPr>
                        <a:t>(&lt;1 )</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728270">
                <a:tc>
                  <a:txBody>
                    <a:bodyPr/>
                    <a:lstStyle/>
                    <a:p>
                      <a:pPr algn="ctr">
                        <a:lnSpc>
                          <a:spcPts val="1800"/>
                        </a:lnSpc>
                        <a:spcAft>
                          <a:spcPts val="0"/>
                        </a:spcAft>
                        <a:tabLst>
                          <a:tab pos="1786255" algn="l"/>
                        </a:tabLst>
                      </a:pPr>
                      <a:endParaRPr lang="en-US" sz="1600" dirty="0" smtClean="0"/>
                    </a:p>
                    <a:p>
                      <a:pPr algn="ctr">
                        <a:lnSpc>
                          <a:spcPts val="1800"/>
                        </a:lnSpc>
                        <a:spcAft>
                          <a:spcPts val="0"/>
                        </a:spcAft>
                        <a:tabLst>
                          <a:tab pos="1786255" algn="l"/>
                        </a:tabLst>
                      </a:pPr>
                      <a:r>
                        <a:rPr lang="en-US" sz="1600" dirty="0" smtClean="0"/>
                        <a:t>K2 </a:t>
                      </a:r>
                    </a:p>
                    <a:p>
                      <a:pPr algn="ctr">
                        <a:lnSpc>
                          <a:spcPts val="1800"/>
                        </a:lnSpc>
                        <a:spcAft>
                          <a:spcPts val="0"/>
                        </a:spcAft>
                        <a:tabLst>
                          <a:tab pos="1786255" algn="l"/>
                        </a:tabLst>
                      </a:pPr>
                      <a:r>
                        <a:rPr lang="en-US" sz="1400" dirty="0" smtClean="0"/>
                        <a:t>(Vacant land…)</a:t>
                      </a:r>
                      <a:endParaRPr lang="en-US" sz="1400" dirty="0">
                        <a:latin typeface="Times New Roman"/>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ts val="1800"/>
                        </a:lnSpc>
                        <a:spcAft>
                          <a:spcPts val="0"/>
                        </a:spcAft>
                        <a:tabLst>
                          <a:tab pos="1786255" algn="l"/>
                        </a:tabLst>
                      </a:pPr>
                      <a:endParaRPr lang="en-US" sz="1600" smtClean="0"/>
                    </a:p>
                    <a:p>
                      <a:pPr algn="ctr">
                        <a:lnSpc>
                          <a:spcPts val="1800"/>
                        </a:lnSpc>
                        <a:spcAft>
                          <a:spcPts val="0"/>
                        </a:spcAft>
                        <a:tabLst>
                          <a:tab pos="1786255" algn="l"/>
                        </a:tabLst>
                      </a:pPr>
                      <a:r>
                        <a:rPr lang="en-US" sz="1600" smtClean="0"/>
                        <a:t>1 </a:t>
                      </a:r>
                      <a:r>
                        <a:rPr lang="en-US" sz="1600"/>
                        <a:t>ha</a:t>
                      </a:r>
                      <a:endParaRPr lang="en-US" sz="1600">
                        <a:latin typeface="Times New Roman"/>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ts val="1800"/>
                        </a:lnSpc>
                        <a:spcAft>
                          <a:spcPts val="0"/>
                        </a:spcAft>
                        <a:tabLst>
                          <a:tab pos="1786255" algn="l"/>
                        </a:tabLst>
                      </a:pPr>
                      <a:endParaRPr lang="en-US" sz="1600" dirty="0" smtClean="0"/>
                    </a:p>
                    <a:p>
                      <a:pPr algn="ctr">
                        <a:lnSpc>
                          <a:spcPts val="1800"/>
                        </a:lnSpc>
                        <a:spcAft>
                          <a:spcPts val="0"/>
                        </a:spcAft>
                        <a:tabLst>
                          <a:tab pos="1786255" algn="l"/>
                        </a:tabLst>
                      </a:pPr>
                      <a:r>
                        <a:rPr lang="en-US" sz="1600" dirty="0" smtClean="0"/>
                        <a:t>T2  (3)</a:t>
                      </a:r>
                      <a:endParaRPr lang="en-US" sz="1600" dirty="0">
                        <a:latin typeface="Times New Roman"/>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ts val="1800"/>
                        </a:lnSpc>
                        <a:spcAft>
                          <a:spcPts val="0"/>
                        </a:spcAft>
                        <a:tabLst>
                          <a:tab pos="1786255" algn="l"/>
                        </a:tabLst>
                      </a:pPr>
                      <a:endParaRPr lang="en-US" sz="1600" dirty="0" smtClean="0"/>
                    </a:p>
                    <a:p>
                      <a:pPr algn="ctr">
                        <a:lnSpc>
                          <a:spcPts val="1800"/>
                        </a:lnSpc>
                        <a:spcAft>
                          <a:spcPts val="0"/>
                        </a:spcAft>
                        <a:tabLst>
                          <a:tab pos="1786255" algn="l"/>
                        </a:tabLst>
                      </a:pPr>
                      <a:r>
                        <a:rPr lang="en-US" sz="1600" dirty="0" smtClean="0"/>
                        <a:t>C2 (1)</a:t>
                      </a:r>
                      <a:endParaRPr lang="en-US" sz="1600" dirty="0">
                        <a:latin typeface="Times New Roman"/>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ts val="1800"/>
                        </a:lnSpc>
                        <a:spcAft>
                          <a:spcPts val="0"/>
                        </a:spcAft>
                      </a:pPr>
                      <a:endParaRPr lang="en-US" sz="1600" dirty="0" smtClean="0"/>
                    </a:p>
                    <a:p>
                      <a:pPr algn="ctr">
                        <a:lnSpc>
                          <a:spcPts val="1800"/>
                        </a:lnSpc>
                        <a:spcAft>
                          <a:spcPts val="0"/>
                        </a:spcAft>
                      </a:pPr>
                      <a:r>
                        <a:rPr lang="en-US" sz="1600" dirty="0" smtClean="0"/>
                        <a:t>L2 </a:t>
                      </a:r>
                      <a:r>
                        <a:rPr lang="en-US" sz="1600" dirty="0"/>
                        <a:t>= T2-C2  </a:t>
                      </a:r>
                      <a:r>
                        <a:rPr lang="en-US" sz="1600" dirty="0" smtClean="0"/>
                        <a:t>(3)     </a:t>
                      </a:r>
                      <a:endParaRPr lang="en-US" sz="1600" dirty="0">
                        <a:latin typeface="Times New Roman"/>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ts val="1800"/>
                        </a:lnSpc>
                        <a:spcAft>
                          <a:spcPts val="0"/>
                        </a:spcAft>
                        <a:tabLst>
                          <a:tab pos="1786255" algn="l"/>
                        </a:tabLst>
                      </a:pPr>
                      <a:endParaRPr lang="en-US" sz="1600" dirty="0" smtClean="0"/>
                    </a:p>
                    <a:p>
                      <a:pPr algn="ctr">
                        <a:lnSpc>
                          <a:spcPts val="1800"/>
                        </a:lnSpc>
                        <a:spcAft>
                          <a:spcPts val="0"/>
                        </a:spcAft>
                        <a:tabLst>
                          <a:tab pos="1786255" algn="l"/>
                        </a:tabLst>
                      </a:pPr>
                      <a:r>
                        <a:rPr lang="en-US" sz="1600" dirty="0" smtClean="0"/>
                        <a:t>Y2 </a:t>
                      </a:r>
                      <a:r>
                        <a:rPr lang="en-US" sz="1600" dirty="0"/>
                        <a:t>= L4/L2 (&gt;&gt;1)</a:t>
                      </a:r>
                      <a:endParaRPr lang="en-US" sz="1600" dirty="0">
                        <a:latin typeface="Times New Roman"/>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728270">
                <a:tc>
                  <a:txBody>
                    <a:bodyPr/>
                    <a:lstStyle/>
                    <a:p>
                      <a:pPr algn="ctr">
                        <a:lnSpc>
                          <a:spcPts val="1800"/>
                        </a:lnSpc>
                        <a:spcAft>
                          <a:spcPts val="0"/>
                        </a:spcAft>
                        <a:tabLst>
                          <a:tab pos="1786255" algn="l"/>
                        </a:tabLst>
                      </a:pPr>
                      <a:endParaRPr lang="en-US" sz="1600" dirty="0" smtClean="0"/>
                    </a:p>
                    <a:p>
                      <a:pPr algn="ctr">
                        <a:lnSpc>
                          <a:spcPts val="1800"/>
                        </a:lnSpc>
                        <a:spcAft>
                          <a:spcPts val="0"/>
                        </a:spcAft>
                        <a:tabLst>
                          <a:tab pos="1786255" algn="l"/>
                        </a:tabLst>
                      </a:pPr>
                      <a:r>
                        <a:rPr lang="en-US" sz="1600" dirty="0" smtClean="0"/>
                        <a:t>K3 </a:t>
                      </a:r>
                    </a:p>
                    <a:p>
                      <a:pPr algn="ctr">
                        <a:lnSpc>
                          <a:spcPts val="1800"/>
                        </a:lnSpc>
                        <a:spcAft>
                          <a:spcPts val="0"/>
                        </a:spcAft>
                        <a:tabLst>
                          <a:tab pos="1786255" algn="l"/>
                        </a:tabLst>
                      </a:pPr>
                      <a:r>
                        <a:rPr lang="en-US" sz="1400" dirty="0" smtClean="0"/>
                        <a:t>(Native species plantation)</a:t>
                      </a:r>
                      <a:endParaRPr lang="en-US" sz="1400" dirty="0">
                        <a:latin typeface="Times New Roman"/>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ts val="1800"/>
                        </a:lnSpc>
                        <a:spcAft>
                          <a:spcPts val="0"/>
                        </a:spcAft>
                        <a:tabLst>
                          <a:tab pos="1786255" algn="l"/>
                        </a:tabLst>
                      </a:pPr>
                      <a:endParaRPr lang="en-US" sz="1600" smtClean="0"/>
                    </a:p>
                    <a:p>
                      <a:pPr algn="ctr">
                        <a:lnSpc>
                          <a:spcPts val="1800"/>
                        </a:lnSpc>
                        <a:spcAft>
                          <a:spcPts val="0"/>
                        </a:spcAft>
                        <a:tabLst>
                          <a:tab pos="1786255" algn="l"/>
                        </a:tabLst>
                      </a:pPr>
                      <a:r>
                        <a:rPr lang="en-US" sz="1600" smtClean="0"/>
                        <a:t>1 </a:t>
                      </a:r>
                      <a:r>
                        <a:rPr lang="en-US" sz="1600"/>
                        <a:t>ha</a:t>
                      </a:r>
                      <a:endParaRPr lang="en-US" sz="1600">
                        <a:latin typeface="Times New Roman"/>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ts val="1800"/>
                        </a:lnSpc>
                        <a:spcAft>
                          <a:spcPts val="0"/>
                        </a:spcAft>
                        <a:tabLst>
                          <a:tab pos="1786255" algn="l"/>
                        </a:tabLst>
                      </a:pPr>
                      <a:endParaRPr lang="en-US" sz="1600" dirty="0" smtClean="0"/>
                    </a:p>
                    <a:p>
                      <a:pPr algn="ctr">
                        <a:lnSpc>
                          <a:spcPts val="1800"/>
                        </a:lnSpc>
                        <a:spcAft>
                          <a:spcPts val="0"/>
                        </a:spcAft>
                        <a:tabLst>
                          <a:tab pos="1786255" algn="l"/>
                        </a:tabLst>
                      </a:pPr>
                      <a:r>
                        <a:rPr lang="en-US" sz="1600" dirty="0" smtClean="0"/>
                        <a:t>T3 (2)</a:t>
                      </a:r>
                      <a:endParaRPr lang="en-US" sz="1600" dirty="0">
                        <a:latin typeface="Times New Roman"/>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ts val="1800"/>
                        </a:lnSpc>
                        <a:spcAft>
                          <a:spcPts val="0"/>
                        </a:spcAft>
                        <a:tabLst>
                          <a:tab pos="1786255" algn="l"/>
                        </a:tabLst>
                      </a:pPr>
                      <a:endParaRPr lang="en-US" sz="1600" dirty="0" smtClean="0"/>
                    </a:p>
                    <a:p>
                      <a:pPr algn="ctr">
                        <a:lnSpc>
                          <a:spcPts val="1800"/>
                        </a:lnSpc>
                        <a:spcAft>
                          <a:spcPts val="0"/>
                        </a:spcAft>
                        <a:tabLst>
                          <a:tab pos="1786255" algn="l"/>
                        </a:tabLst>
                      </a:pPr>
                      <a:r>
                        <a:rPr lang="en-US" sz="1600" dirty="0" smtClean="0"/>
                        <a:t>C3  (2)</a:t>
                      </a:r>
                      <a:endParaRPr lang="en-US" sz="1600" dirty="0">
                        <a:latin typeface="Times New Roman"/>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ts val="1800"/>
                        </a:lnSpc>
                        <a:spcAft>
                          <a:spcPts val="0"/>
                        </a:spcAft>
                      </a:pPr>
                      <a:endParaRPr lang="en-US" sz="1600" dirty="0" smtClean="0"/>
                    </a:p>
                    <a:p>
                      <a:pPr algn="ctr">
                        <a:lnSpc>
                          <a:spcPts val="1800"/>
                        </a:lnSpc>
                        <a:spcAft>
                          <a:spcPts val="0"/>
                        </a:spcAft>
                      </a:pPr>
                      <a:r>
                        <a:rPr lang="en-US" sz="1600" dirty="0" smtClean="0"/>
                        <a:t>L3</a:t>
                      </a:r>
                      <a:r>
                        <a:rPr lang="en-US" sz="1600" dirty="0"/>
                        <a:t>= T3–C3  </a:t>
                      </a:r>
                      <a:r>
                        <a:rPr lang="en-US" sz="1600" dirty="0" smtClean="0"/>
                        <a:t>(2)  </a:t>
                      </a:r>
                      <a:endParaRPr lang="en-US" sz="1600" dirty="0">
                        <a:latin typeface="Times New Roman"/>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ts val="1800"/>
                        </a:lnSpc>
                        <a:spcAft>
                          <a:spcPts val="0"/>
                        </a:spcAft>
                        <a:tabLst>
                          <a:tab pos="1786255" algn="l"/>
                        </a:tabLst>
                      </a:pPr>
                      <a:endParaRPr lang="en-US" sz="1600" dirty="0" smtClean="0"/>
                    </a:p>
                    <a:p>
                      <a:pPr algn="ctr">
                        <a:lnSpc>
                          <a:spcPts val="1800"/>
                        </a:lnSpc>
                        <a:spcAft>
                          <a:spcPts val="0"/>
                        </a:spcAft>
                        <a:tabLst>
                          <a:tab pos="1786255" algn="l"/>
                        </a:tabLst>
                      </a:pPr>
                      <a:r>
                        <a:rPr lang="en-US" sz="1600" dirty="0" smtClean="0"/>
                        <a:t>Y3 </a:t>
                      </a:r>
                      <a:r>
                        <a:rPr lang="en-US" sz="1600" dirty="0"/>
                        <a:t>= L4/L3 (&gt;1)</a:t>
                      </a:r>
                      <a:endParaRPr lang="en-US" sz="1600" dirty="0">
                        <a:latin typeface="Times New Roman"/>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728270">
                <a:tc>
                  <a:txBody>
                    <a:bodyPr/>
                    <a:lstStyle/>
                    <a:p>
                      <a:pPr algn="ctr">
                        <a:lnSpc>
                          <a:spcPts val="1800"/>
                        </a:lnSpc>
                        <a:spcAft>
                          <a:spcPts val="0"/>
                        </a:spcAft>
                        <a:tabLst>
                          <a:tab pos="1786255" algn="l"/>
                        </a:tabLst>
                      </a:pPr>
                      <a:endParaRPr lang="en-US" sz="1600" dirty="0" smtClean="0"/>
                    </a:p>
                    <a:p>
                      <a:pPr algn="ctr">
                        <a:lnSpc>
                          <a:spcPts val="1800"/>
                        </a:lnSpc>
                        <a:spcAft>
                          <a:spcPts val="0"/>
                        </a:spcAft>
                        <a:tabLst>
                          <a:tab pos="1786255" algn="l"/>
                        </a:tabLst>
                      </a:pPr>
                      <a:r>
                        <a:rPr lang="en-US" sz="1600" dirty="0" smtClean="0"/>
                        <a:t>K4</a:t>
                      </a:r>
                      <a:r>
                        <a:rPr lang="en-US" sz="1400" dirty="0" smtClean="0"/>
                        <a:t>(Mountain forest land)</a:t>
                      </a:r>
                      <a:endParaRPr lang="en-US" sz="1400" dirty="0">
                        <a:latin typeface="Times New Roman"/>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ts val="1800"/>
                        </a:lnSpc>
                        <a:spcAft>
                          <a:spcPts val="0"/>
                        </a:spcAft>
                        <a:tabLst>
                          <a:tab pos="1786255" algn="l"/>
                        </a:tabLst>
                      </a:pPr>
                      <a:endParaRPr lang="en-US" sz="1600" dirty="0" smtClean="0"/>
                    </a:p>
                    <a:p>
                      <a:pPr algn="ctr">
                        <a:lnSpc>
                          <a:spcPts val="1800"/>
                        </a:lnSpc>
                        <a:spcAft>
                          <a:spcPts val="0"/>
                        </a:spcAft>
                        <a:tabLst>
                          <a:tab pos="1786255" algn="l"/>
                        </a:tabLst>
                      </a:pPr>
                      <a:r>
                        <a:rPr lang="en-US" sz="1600" dirty="0" smtClean="0"/>
                        <a:t>1 </a:t>
                      </a:r>
                      <a:r>
                        <a:rPr lang="en-US" sz="1600" dirty="0"/>
                        <a:t>ha</a:t>
                      </a:r>
                      <a:endParaRPr lang="en-US" sz="1600" dirty="0">
                        <a:latin typeface="Times New Roman"/>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ts val="1800"/>
                        </a:lnSpc>
                        <a:spcAft>
                          <a:spcPts val="0"/>
                        </a:spcAft>
                        <a:tabLst>
                          <a:tab pos="1786255" algn="l"/>
                        </a:tabLst>
                      </a:pPr>
                      <a:endParaRPr lang="en-US" sz="1600" dirty="0" smtClean="0"/>
                    </a:p>
                    <a:p>
                      <a:pPr algn="ctr">
                        <a:lnSpc>
                          <a:spcPts val="1800"/>
                        </a:lnSpc>
                        <a:spcAft>
                          <a:spcPts val="0"/>
                        </a:spcAft>
                        <a:tabLst>
                          <a:tab pos="1786255" algn="l"/>
                        </a:tabLst>
                      </a:pPr>
                      <a:r>
                        <a:rPr lang="en-US" sz="1600" dirty="0" smtClean="0"/>
                        <a:t>T4 (1) </a:t>
                      </a:r>
                      <a:endParaRPr lang="en-US" sz="1600" dirty="0">
                        <a:latin typeface="Times New Roman"/>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ts val="1800"/>
                        </a:lnSpc>
                        <a:spcAft>
                          <a:spcPts val="0"/>
                        </a:spcAft>
                        <a:tabLst>
                          <a:tab pos="1786255" algn="l"/>
                        </a:tabLst>
                      </a:pPr>
                      <a:endParaRPr lang="en-US" sz="1600" dirty="0" smtClean="0"/>
                    </a:p>
                    <a:p>
                      <a:pPr algn="ctr">
                        <a:lnSpc>
                          <a:spcPts val="1800"/>
                        </a:lnSpc>
                        <a:spcAft>
                          <a:spcPts val="0"/>
                        </a:spcAft>
                        <a:tabLst>
                          <a:tab pos="1786255" algn="l"/>
                        </a:tabLst>
                      </a:pPr>
                      <a:r>
                        <a:rPr lang="en-US" sz="1600" dirty="0" smtClean="0"/>
                        <a:t>C4  (3)</a:t>
                      </a:r>
                      <a:endParaRPr lang="en-US" sz="1600" dirty="0">
                        <a:latin typeface="Times New Roman"/>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ts val="1800"/>
                        </a:lnSpc>
                        <a:spcAft>
                          <a:spcPts val="0"/>
                        </a:spcAft>
                      </a:pPr>
                      <a:endParaRPr lang="en-US" sz="1600" dirty="0" smtClean="0"/>
                    </a:p>
                    <a:p>
                      <a:pPr algn="ctr">
                        <a:lnSpc>
                          <a:spcPts val="1800"/>
                        </a:lnSpc>
                        <a:spcAft>
                          <a:spcPts val="0"/>
                        </a:spcAft>
                      </a:pPr>
                      <a:r>
                        <a:rPr lang="en-US" sz="1600" dirty="0" smtClean="0"/>
                        <a:t>L4 </a:t>
                      </a:r>
                      <a:r>
                        <a:rPr lang="en-US" sz="1600" dirty="0"/>
                        <a:t>= T4–C4 </a:t>
                      </a:r>
                      <a:r>
                        <a:rPr lang="en-US" sz="1600" dirty="0" smtClean="0"/>
                        <a:t> (1)    </a:t>
                      </a:r>
                      <a:endParaRPr lang="en-US" sz="1600" dirty="0">
                        <a:latin typeface="Times New Roman"/>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ts val="1800"/>
                        </a:lnSpc>
                        <a:spcAft>
                          <a:spcPts val="0"/>
                        </a:spcAft>
                        <a:tabLst>
                          <a:tab pos="1786255" algn="l"/>
                        </a:tabLst>
                      </a:pPr>
                      <a:endParaRPr lang="en-US" sz="1600" dirty="0" smtClean="0"/>
                    </a:p>
                    <a:p>
                      <a:pPr algn="ctr">
                        <a:lnSpc>
                          <a:spcPts val="1800"/>
                        </a:lnSpc>
                        <a:spcAft>
                          <a:spcPts val="0"/>
                        </a:spcAft>
                        <a:tabLst>
                          <a:tab pos="1786255" algn="l"/>
                        </a:tabLst>
                      </a:pPr>
                      <a:r>
                        <a:rPr lang="en-US" sz="1600" dirty="0" smtClean="0"/>
                        <a:t>Y4</a:t>
                      </a:r>
                      <a:r>
                        <a:rPr lang="en-US" sz="1600" dirty="0"/>
                        <a:t>= 1</a:t>
                      </a:r>
                      <a:endParaRPr lang="en-US" sz="1600" dirty="0">
                        <a:latin typeface="Times New Roman"/>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31791" name="TextBox 4"/>
          <p:cNvSpPr txBox="1">
            <a:spLocks noChangeArrowheads="1"/>
          </p:cNvSpPr>
          <p:nvPr/>
        </p:nvSpPr>
        <p:spPr bwMode="auto">
          <a:xfrm>
            <a:off x="381000" y="6248400"/>
            <a:ext cx="7848600" cy="369888"/>
          </a:xfrm>
          <a:prstGeom prst="rect">
            <a:avLst/>
          </a:prstGeom>
          <a:noFill/>
          <a:ln w="9525">
            <a:noFill/>
            <a:miter lim="800000"/>
            <a:headEnd/>
            <a:tailEnd/>
          </a:ln>
        </p:spPr>
        <p:txBody>
          <a:bodyPr>
            <a:spAutoFit/>
          </a:bodyPr>
          <a:lstStyle/>
          <a:p>
            <a:r>
              <a:rPr lang="en-US" i="1" dirty="0" smtClean="0"/>
              <a:t>Note: </a:t>
            </a:r>
            <a:r>
              <a:rPr lang="en-US" dirty="0" smtClean="0"/>
              <a:t>Ranking: </a:t>
            </a:r>
            <a:r>
              <a:rPr lang="en-US" dirty="0"/>
              <a:t>1, 2, 3, </a:t>
            </a:r>
            <a:r>
              <a:rPr lang="en-US" dirty="0" smtClean="0"/>
              <a:t>4. Highest: </a:t>
            </a:r>
            <a:r>
              <a:rPr lang="en-US" dirty="0"/>
              <a:t>(1); </a:t>
            </a:r>
            <a:r>
              <a:rPr lang="en-US" dirty="0" smtClean="0"/>
              <a:t>Lowest: </a:t>
            </a:r>
            <a:r>
              <a:rPr lang="en-US" dirty="0"/>
              <a:t>(4)</a:t>
            </a:r>
          </a:p>
        </p:txBody>
      </p:sp>
      <p:sp>
        <p:nvSpPr>
          <p:cNvPr id="31792" name="Rectangle 5"/>
          <p:cNvSpPr>
            <a:spLocks noChangeArrowheads="1"/>
          </p:cNvSpPr>
          <p:nvPr/>
        </p:nvSpPr>
        <p:spPr bwMode="auto">
          <a:xfrm>
            <a:off x="228600" y="1295400"/>
            <a:ext cx="8610600" cy="707886"/>
          </a:xfrm>
          <a:prstGeom prst="rect">
            <a:avLst/>
          </a:prstGeom>
          <a:noFill/>
          <a:ln w="9525">
            <a:noFill/>
            <a:miter lim="800000"/>
            <a:headEnd/>
            <a:tailEnd/>
          </a:ln>
        </p:spPr>
        <p:txBody>
          <a:bodyPr>
            <a:spAutoFit/>
          </a:bodyPr>
          <a:lstStyle/>
          <a:p>
            <a:pPr>
              <a:spcBef>
                <a:spcPts val="600"/>
              </a:spcBef>
            </a:pPr>
            <a:r>
              <a:rPr lang="en-US" sz="2000" dirty="0"/>
              <a:t>c) </a:t>
            </a:r>
            <a:r>
              <a:rPr lang="en-US" sz="2000" dirty="0" smtClean="0"/>
              <a:t>Score sheet income/1 ton of carbon for each forest type (after 1 year impact)</a:t>
            </a:r>
            <a:endParaRPr lang="en-US" sz="2000"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2771" name="Content Placeholder 2"/>
          <p:cNvSpPr>
            <a:spLocks noGrp="1"/>
          </p:cNvSpPr>
          <p:nvPr>
            <p:ph idx="1"/>
          </p:nvPr>
        </p:nvSpPr>
        <p:spPr>
          <a:xfrm>
            <a:off x="457200" y="1752600"/>
            <a:ext cx="8229600" cy="4800600"/>
          </a:xfrm>
        </p:spPr>
        <p:txBody>
          <a:bodyPr/>
          <a:lstStyle/>
          <a:p>
            <a:pPr>
              <a:buFont typeface="Arial" charset="0"/>
              <a:buNone/>
            </a:pPr>
            <a:r>
              <a:rPr lang="en-US" sz="3000" dirty="0" smtClean="0"/>
              <a:t>a) Obligation premiums</a:t>
            </a:r>
          </a:p>
          <a:p>
            <a:pPr>
              <a:buFont typeface="Calibri" pitchFamily="34" charset="0"/>
              <a:buChar char="–"/>
            </a:pPr>
            <a:r>
              <a:rPr lang="en-US" sz="2800" dirty="0" smtClean="0"/>
              <a:t>Rocky mountain forest: only 1 general level</a:t>
            </a:r>
          </a:p>
          <a:p>
            <a:pPr>
              <a:buFont typeface="Calibri" pitchFamily="34" charset="0"/>
              <a:buChar char="–"/>
            </a:pPr>
            <a:r>
              <a:rPr lang="en-US" sz="2800" dirty="0" smtClean="0"/>
              <a:t>Mountain forest land: based on</a:t>
            </a:r>
          </a:p>
          <a:p>
            <a:pPr marL="914400" lvl="1" indent="-514350">
              <a:buFont typeface="Arial" charset="0"/>
              <a:buNone/>
            </a:pPr>
            <a:r>
              <a:rPr lang="en-US" dirty="0" smtClean="0"/>
              <a:t>1) Forest land area/household </a:t>
            </a:r>
          </a:p>
          <a:p>
            <a:pPr marL="914400" lvl="1" indent="-514350">
              <a:buFont typeface="Arial" charset="0"/>
              <a:buNone/>
            </a:pPr>
            <a:r>
              <a:rPr lang="en-US" dirty="0" smtClean="0"/>
              <a:t>2) Income from carbon removal per year by household</a:t>
            </a:r>
          </a:p>
          <a:p>
            <a:pPr>
              <a:buFont typeface="Arial" charset="0"/>
              <a:buNone/>
            </a:pPr>
            <a:r>
              <a:rPr lang="en-US" sz="2800" dirty="0" smtClean="0"/>
              <a:t>-   Premiums rates are calculated and adjusted annually, rates sufficient to cover expenses for 5 payments decided by cooperative members congress</a:t>
            </a:r>
          </a:p>
        </p:txBody>
      </p:sp>
      <p:sp>
        <p:nvSpPr>
          <p:cNvPr id="4" name="Title 3"/>
          <p:cNvSpPr>
            <a:spLocks noGrp="1"/>
          </p:cNvSpPr>
          <p:nvPr>
            <p:ph type="title"/>
          </p:nvPr>
        </p:nvSpPr>
        <p:spPr/>
        <p:txBody>
          <a:bodyPr/>
          <a:lstStyle/>
          <a:p>
            <a:r>
              <a:rPr lang="en-US" sz="3200" b="1" dirty="0" smtClean="0"/>
              <a:t>6. Obligations of premiums based on income from carbon</a:t>
            </a:r>
            <a:endParaRPr lang="en-US" sz="3200" b="1"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3794" name="Title 1"/>
          <p:cNvSpPr>
            <a:spLocks noGrp="1"/>
          </p:cNvSpPr>
          <p:nvPr>
            <p:ph type="title"/>
          </p:nvPr>
        </p:nvSpPr>
        <p:spPr>
          <a:xfrm>
            <a:off x="457200" y="0"/>
            <a:ext cx="8229600" cy="1143000"/>
          </a:xfrm>
        </p:spPr>
        <p:txBody>
          <a:bodyPr/>
          <a:lstStyle/>
          <a:p>
            <a:r>
              <a:rPr lang="en-US" sz="3200" b="1" dirty="0" smtClean="0"/>
              <a:t>6. Obligations of premiums based on income from carbon (cont.)</a:t>
            </a:r>
            <a:endParaRPr lang="en-US" sz="3200" dirty="0" smtClean="0"/>
          </a:p>
        </p:txBody>
      </p:sp>
      <p:sp>
        <p:nvSpPr>
          <p:cNvPr id="33795" name="Content Placeholder 2"/>
          <p:cNvSpPr>
            <a:spLocks noGrp="1"/>
          </p:cNvSpPr>
          <p:nvPr>
            <p:ph idx="1"/>
          </p:nvPr>
        </p:nvSpPr>
        <p:spPr>
          <a:xfrm>
            <a:off x="457200" y="1066800"/>
            <a:ext cx="8229600" cy="5791200"/>
          </a:xfrm>
        </p:spPr>
        <p:txBody>
          <a:bodyPr/>
          <a:lstStyle/>
          <a:p>
            <a:pPr>
              <a:buFont typeface="Arial" charset="0"/>
              <a:buNone/>
            </a:pPr>
            <a:r>
              <a:rPr lang="en-US" sz="2400" dirty="0" smtClean="0"/>
              <a:t> </a:t>
            </a:r>
            <a:r>
              <a:rPr lang="en-US" sz="2800" dirty="0" smtClean="0"/>
              <a:t>b) </a:t>
            </a:r>
            <a:r>
              <a:rPr lang="en-US" sz="2800" u="sng" dirty="0" smtClean="0"/>
              <a:t>Obligation premiums of mountain forest land:</a:t>
            </a:r>
            <a:endParaRPr lang="en-US" sz="2400" u="sng" dirty="0" smtClean="0"/>
          </a:p>
          <a:p>
            <a:pPr>
              <a:buFont typeface="Arial" charset="0"/>
              <a:buNone/>
            </a:pPr>
            <a:r>
              <a:rPr lang="en-US" sz="2400" dirty="0" smtClean="0"/>
              <a:t>              </a:t>
            </a:r>
            <a:r>
              <a:rPr lang="en-US" sz="2400" i="1" dirty="0" smtClean="0"/>
              <a:t>Principles</a:t>
            </a:r>
            <a:r>
              <a:rPr lang="en-US" sz="2400" dirty="0" smtClean="0"/>
              <a:t>:</a:t>
            </a:r>
          </a:p>
          <a:p>
            <a:pPr>
              <a:spcBef>
                <a:spcPts val="300"/>
              </a:spcBef>
              <a:buFont typeface="Calibri" pitchFamily="34" charset="0"/>
              <a:buChar char="–"/>
            </a:pPr>
            <a:r>
              <a:rPr lang="en-US" sz="2400" dirty="0" smtClean="0"/>
              <a:t>Differences between premium level is 1ha</a:t>
            </a:r>
          </a:p>
          <a:p>
            <a:pPr>
              <a:spcBef>
                <a:spcPts val="300"/>
              </a:spcBef>
              <a:buFont typeface="Calibri" pitchFamily="34" charset="0"/>
              <a:buChar char="–"/>
            </a:pPr>
            <a:r>
              <a:rPr lang="en-US" sz="2400" dirty="0" smtClean="0"/>
              <a:t>Premiums increase based on ascending step difference (5%), from step 2</a:t>
            </a:r>
          </a:p>
          <a:p>
            <a:pPr>
              <a:spcBef>
                <a:spcPts val="300"/>
              </a:spcBef>
              <a:buFont typeface="Calibri" pitchFamily="34" charset="0"/>
              <a:buChar char="–"/>
            </a:pPr>
            <a:r>
              <a:rPr lang="en-US" sz="2400" dirty="0" smtClean="0"/>
              <a:t>Rounding applied to forest land and differences</a:t>
            </a:r>
          </a:p>
          <a:p>
            <a:pPr>
              <a:spcBef>
                <a:spcPts val="300"/>
              </a:spcBef>
              <a:buFont typeface="Calibri" pitchFamily="34" charset="0"/>
              <a:buChar char="–"/>
            </a:pPr>
            <a:r>
              <a:rPr lang="en-US" sz="2400" dirty="0" smtClean="0"/>
              <a:t>Baselines to calculate premiums for 1 step difference = average income from carbon on 1 ha of household per year</a:t>
            </a:r>
          </a:p>
          <a:p>
            <a:pPr>
              <a:spcBef>
                <a:spcPts val="300"/>
              </a:spcBef>
              <a:buFont typeface="Calibri" pitchFamily="34" charset="0"/>
              <a:buChar char="–"/>
            </a:pPr>
            <a:r>
              <a:rPr lang="en-US" sz="2400" dirty="0" smtClean="0"/>
              <a:t>Obligation premiums/1 step difference with average income form carbon per hectare:</a:t>
            </a:r>
          </a:p>
          <a:p>
            <a:pPr>
              <a:spcBef>
                <a:spcPts val="300"/>
              </a:spcBef>
              <a:buFont typeface="Arial" charset="0"/>
              <a:buNone/>
            </a:pPr>
            <a:r>
              <a:rPr lang="en-US" sz="2400" dirty="0" smtClean="0"/>
              <a:t>     + Highest 70%  (annually adjustable)</a:t>
            </a:r>
          </a:p>
          <a:p>
            <a:pPr>
              <a:spcBef>
                <a:spcPts val="300"/>
              </a:spcBef>
              <a:buFont typeface="Arial" charset="0"/>
              <a:buNone/>
            </a:pPr>
            <a:r>
              <a:rPr lang="en-US" sz="2400" dirty="0" smtClean="0"/>
              <a:t>     + Lowest 50% (annually adjustable)</a:t>
            </a:r>
          </a:p>
          <a:p>
            <a:pPr>
              <a:spcBef>
                <a:spcPts val="300"/>
              </a:spcBef>
              <a:buFont typeface="Calibri" pitchFamily="34" charset="0"/>
              <a:buChar char="–"/>
            </a:pPr>
            <a:r>
              <a:rPr lang="en-US" sz="2400" dirty="0" smtClean="0"/>
              <a:t>Households can calculate  and monitoring their own premium</a:t>
            </a:r>
            <a:endParaRPr lang="en-US" sz="2000" dirty="0" smtClean="0"/>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4818" name="Title 1"/>
          <p:cNvSpPr>
            <a:spLocks noGrp="1"/>
          </p:cNvSpPr>
          <p:nvPr>
            <p:ph type="title"/>
          </p:nvPr>
        </p:nvSpPr>
        <p:spPr/>
        <p:txBody>
          <a:bodyPr/>
          <a:lstStyle/>
          <a:p>
            <a:r>
              <a:rPr lang="en-US" sz="3200" b="1" dirty="0" smtClean="0"/>
              <a:t>6. Obligations of premiums based on income from carbon (cont.)</a:t>
            </a:r>
            <a:endParaRPr lang="en-US" sz="3200" dirty="0" smtClean="0"/>
          </a:p>
        </p:txBody>
      </p:sp>
      <p:sp>
        <p:nvSpPr>
          <p:cNvPr id="34819" name="Content Placeholder 2"/>
          <p:cNvSpPr>
            <a:spLocks noGrp="1"/>
          </p:cNvSpPr>
          <p:nvPr>
            <p:ph idx="1"/>
          </p:nvPr>
        </p:nvSpPr>
        <p:spPr>
          <a:xfrm>
            <a:off x="152400" y="1447800"/>
            <a:ext cx="8839200" cy="2590800"/>
          </a:xfrm>
        </p:spPr>
        <p:txBody>
          <a:bodyPr/>
          <a:lstStyle/>
          <a:p>
            <a:pPr>
              <a:buFont typeface="Arial" charset="0"/>
              <a:buNone/>
            </a:pPr>
            <a:r>
              <a:rPr lang="en-US" sz="2800" dirty="0" smtClean="0"/>
              <a:t> c) Premiums table (apply to both rocky and soil mountain)</a:t>
            </a:r>
          </a:p>
        </p:txBody>
      </p:sp>
      <p:graphicFrame>
        <p:nvGraphicFramePr>
          <p:cNvPr id="5" name="Table 4"/>
          <p:cNvGraphicFramePr>
            <a:graphicFrameLocks noGrp="1"/>
          </p:cNvGraphicFramePr>
          <p:nvPr/>
        </p:nvGraphicFramePr>
        <p:xfrm>
          <a:off x="381000" y="2057400"/>
          <a:ext cx="8610599" cy="2209800"/>
        </p:xfrm>
        <a:graphic>
          <a:graphicData uri="http://schemas.openxmlformats.org/drawingml/2006/table">
            <a:tbl>
              <a:tblPr firstRow="1" bandRow="1">
                <a:tableStyleId>{93296810-A885-4BE3-A3E7-6D5BEEA58F35}</a:tableStyleId>
              </a:tblPr>
              <a:tblGrid>
                <a:gridCol w="1514827"/>
                <a:gridCol w="956734"/>
                <a:gridCol w="1126018"/>
                <a:gridCol w="1002604"/>
                <a:gridCol w="1002604"/>
                <a:gridCol w="1002604"/>
                <a:gridCol w="1021140"/>
                <a:gridCol w="984068"/>
              </a:tblGrid>
              <a:tr h="736600">
                <a:tc>
                  <a:txBody>
                    <a:bodyPr/>
                    <a:lstStyle/>
                    <a:p>
                      <a:pPr algn="ctr"/>
                      <a:r>
                        <a:rPr lang="en-US" sz="2000" dirty="0" smtClean="0">
                          <a:solidFill>
                            <a:schemeClr val="tx1"/>
                          </a:solidFill>
                        </a:rPr>
                        <a:t>Forest area </a:t>
                      </a:r>
                      <a:r>
                        <a:rPr lang="en-US" sz="2000" baseline="0" dirty="0" smtClean="0">
                          <a:solidFill>
                            <a:schemeClr val="tx1"/>
                          </a:solidFill>
                        </a:rPr>
                        <a:t>(ha) </a:t>
                      </a:r>
                      <a:endParaRPr lang="en-US" sz="2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000" dirty="0" smtClean="0">
                          <a:solidFill>
                            <a:schemeClr val="tx1"/>
                          </a:solidFill>
                        </a:rPr>
                        <a:t>  ≤ </a:t>
                      </a:r>
                      <a:r>
                        <a:rPr lang="en-US" sz="2000" baseline="0" dirty="0" smtClean="0">
                          <a:solidFill>
                            <a:schemeClr val="tx1"/>
                          </a:solidFill>
                        </a:rPr>
                        <a:t>1</a:t>
                      </a:r>
                      <a:endParaRPr lang="en-US" sz="2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000" dirty="0" smtClean="0">
                          <a:solidFill>
                            <a:schemeClr val="tx1"/>
                          </a:solidFill>
                        </a:rPr>
                        <a:t> ≤ </a:t>
                      </a:r>
                      <a:r>
                        <a:rPr lang="en-US" sz="2000" baseline="0" dirty="0" smtClean="0">
                          <a:solidFill>
                            <a:schemeClr val="tx1"/>
                          </a:solidFill>
                        </a:rPr>
                        <a:t>2</a:t>
                      </a:r>
                      <a:endParaRPr lang="en-US" sz="2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000" dirty="0" smtClean="0">
                          <a:solidFill>
                            <a:schemeClr val="tx1"/>
                          </a:solidFill>
                        </a:rPr>
                        <a:t> ≤</a:t>
                      </a:r>
                      <a:r>
                        <a:rPr lang="en-US" sz="2000" baseline="0" dirty="0" smtClean="0">
                          <a:solidFill>
                            <a:schemeClr val="tx1"/>
                          </a:solidFill>
                        </a:rPr>
                        <a:t> 3</a:t>
                      </a:r>
                      <a:endParaRPr lang="en-US" sz="2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000" dirty="0" smtClean="0">
                          <a:solidFill>
                            <a:schemeClr val="tx1"/>
                          </a:solidFill>
                        </a:rPr>
                        <a:t>  ≤</a:t>
                      </a:r>
                      <a:r>
                        <a:rPr lang="en-US" sz="2000" baseline="0" dirty="0" smtClean="0">
                          <a:solidFill>
                            <a:schemeClr val="tx1"/>
                          </a:solidFill>
                        </a:rPr>
                        <a:t>  4</a:t>
                      </a:r>
                      <a:endParaRPr lang="en-US" sz="2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000" dirty="0" smtClean="0">
                          <a:solidFill>
                            <a:schemeClr val="tx1"/>
                          </a:solidFill>
                        </a:rPr>
                        <a:t> ≤</a:t>
                      </a:r>
                      <a:r>
                        <a:rPr lang="en-US" sz="2000" baseline="0" dirty="0" smtClean="0">
                          <a:solidFill>
                            <a:schemeClr val="tx1"/>
                          </a:solidFill>
                        </a:rPr>
                        <a:t> 5</a:t>
                      </a:r>
                      <a:endParaRPr lang="en-US" sz="2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000" dirty="0" smtClean="0">
                          <a:solidFill>
                            <a:schemeClr val="tx1"/>
                          </a:solidFill>
                        </a:rPr>
                        <a:t> ≤ 6</a:t>
                      </a:r>
                      <a:endParaRPr lang="en-US" sz="2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000" dirty="0" smtClean="0">
                          <a:solidFill>
                            <a:schemeClr val="tx1"/>
                          </a:solidFill>
                        </a:rPr>
                        <a:t>   ≤</a:t>
                      </a:r>
                      <a:r>
                        <a:rPr lang="en-US" sz="2000" baseline="0" dirty="0" smtClean="0">
                          <a:solidFill>
                            <a:schemeClr val="tx1"/>
                          </a:solidFill>
                        </a:rPr>
                        <a:t>  …</a:t>
                      </a:r>
                      <a:endParaRPr lang="en-US" sz="2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736600">
                <a:tc>
                  <a:txBody>
                    <a:bodyPr/>
                    <a:lstStyle/>
                    <a:p>
                      <a:pPr algn="ctr"/>
                      <a:r>
                        <a:rPr lang="en-US" sz="2000" b="1" dirty="0" smtClean="0">
                          <a:solidFill>
                            <a:schemeClr val="tx1"/>
                          </a:solidFill>
                        </a:rPr>
                        <a:t>Difference</a:t>
                      </a:r>
                      <a:r>
                        <a:rPr lang="en-US" sz="2000" b="1" baseline="0" dirty="0" smtClean="0">
                          <a:solidFill>
                            <a:schemeClr val="tx1"/>
                          </a:solidFill>
                        </a:rPr>
                        <a:t> (ha)</a:t>
                      </a:r>
                      <a:endParaRPr lang="en-US"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smtClean="0"/>
                        <a:t>  1</a:t>
                      </a:r>
                      <a:endParaRPr lang="en-US" sz="2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smtClean="0"/>
                        <a:t>1</a:t>
                      </a:r>
                      <a:endParaRPr lang="en-US" sz="2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smtClean="0"/>
                        <a:t>1</a:t>
                      </a:r>
                      <a:endParaRPr lang="en-US" sz="2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smtClean="0"/>
                        <a:t>1</a:t>
                      </a:r>
                      <a:endParaRPr lang="en-US" sz="2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smtClean="0"/>
                        <a:t>1</a:t>
                      </a:r>
                      <a:endParaRPr lang="en-US" sz="2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smtClean="0"/>
                        <a:t>1</a:t>
                      </a:r>
                      <a:endParaRPr lang="en-US" sz="2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smtClean="0"/>
                        <a:t>1</a:t>
                      </a:r>
                      <a:endParaRPr lang="en-US" sz="2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736600">
                <a:tc>
                  <a:txBody>
                    <a:bodyPr/>
                    <a:lstStyle/>
                    <a:p>
                      <a:pPr algn="ctr"/>
                      <a:r>
                        <a:rPr lang="en-US" sz="2000" b="1" dirty="0" smtClean="0">
                          <a:solidFill>
                            <a:schemeClr val="tx1"/>
                          </a:solidFill>
                        </a:rPr>
                        <a:t>% premiums</a:t>
                      </a:r>
                      <a:endParaRPr lang="en-US"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000" baseline="0" dirty="0" smtClean="0"/>
                        <a:t>50</a:t>
                      </a: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000" dirty="0" smtClean="0"/>
                        <a:t>50</a:t>
                      </a: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000" dirty="0" smtClean="0"/>
                        <a:t>55</a:t>
                      </a: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000" dirty="0" smtClean="0"/>
                        <a:t>60</a:t>
                      </a: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000" dirty="0" smtClean="0"/>
                        <a:t>65</a:t>
                      </a: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000" dirty="0" smtClean="0"/>
                        <a:t>70</a:t>
                      </a: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000" dirty="0" smtClean="0"/>
                        <a:t>….70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6" name="Rectangle 5"/>
          <p:cNvSpPr/>
          <p:nvPr/>
        </p:nvSpPr>
        <p:spPr>
          <a:xfrm>
            <a:off x="228600" y="4343400"/>
            <a:ext cx="8686800" cy="228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sz="2400" i="1" dirty="0">
              <a:solidFill>
                <a:schemeClr val="tx1"/>
              </a:solidFill>
            </a:endParaRPr>
          </a:p>
          <a:p>
            <a:pPr>
              <a:defRPr/>
            </a:pPr>
            <a:r>
              <a:rPr lang="en-US" sz="2500" i="1" dirty="0" smtClean="0">
                <a:solidFill>
                  <a:schemeClr val="tx1"/>
                </a:solidFill>
              </a:rPr>
              <a:t>Note: Average area of forest land/households in </a:t>
            </a:r>
            <a:r>
              <a:rPr lang="en-US" sz="2500" i="1" dirty="0" err="1" smtClean="0">
                <a:solidFill>
                  <a:schemeClr val="tx1"/>
                </a:solidFill>
              </a:rPr>
              <a:t>Binh</a:t>
            </a:r>
            <a:r>
              <a:rPr lang="en-US" sz="2500" i="1" dirty="0" smtClean="0">
                <a:solidFill>
                  <a:schemeClr val="tx1"/>
                </a:solidFill>
              </a:rPr>
              <a:t> Long</a:t>
            </a:r>
            <a:endParaRPr lang="en-US" sz="2500" dirty="0">
              <a:solidFill>
                <a:schemeClr val="tx1"/>
              </a:solidFill>
            </a:endParaRPr>
          </a:p>
          <a:p>
            <a:pPr>
              <a:defRPr/>
            </a:pPr>
            <a:r>
              <a:rPr lang="en-US" sz="2500" dirty="0"/>
              <a:t>-</a:t>
            </a:r>
            <a:r>
              <a:rPr lang="en-US" sz="2500" dirty="0">
                <a:solidFill>
                  <a:schemeClr val="tx1"/>
                </a:solidFill>
              </a:rPr>
              <a:t>- </a:t>
            </a:r>
            <a:r>
              <a:rPr lang="en-US" sz="2500" dirty="0" smtClean="0">
                <a:solidFill>
                  <a:schemeClr val="tx1"/>
                </a:solidFill>
              </a:rPr>
              <a:t>Average area of rocky forest land /household: </a:t>
            </a:r>
            <a:r>
              <a:rPr lang="en-US" sz="2500" dirty="0">
                <a:solidFill>
                  <a:schemeClr val="tx1"/>
                </a:solidFill>
              </a:rPr>
              <a:t>0,47 ha</a:t>
            </a:r>
          </a:p>
          <a:p>
            <a:pPr>
              <a:defRPr/>
            </a:pPr>
            <a:r>
              <a:rPr lang="en-US" sz="2500" dirty="0">
                <a:solidFill>
                  <a:schemeClr val="tx1"/>
                </a:solidFill>
              </a:rPr>
              <a:t>  - </a:t>
            </a:r>
            <a:r>
              <a:rPr lang="en-US" sz="2500" dirty="0" smtClean="0">
                <a:solidFill>
                  <a:schemeClr val="tx1"/>
                </a:solidFill>
              </a:rPr>
              <a:t>Average area  of mountain forest land/household (groups)</a:t>
            </a:r>
            <a:endParaRPr lang="en-US" sz="2500" dirty="0">
              <a:solidFill>
                <a:schemeClr val="tx1"/>
              </a:solidFill>
            </a:endParaRPr>
          </a:p>
          <a:p>
            <a:pPr>
              <a:defRPr/>
            </a:pPr>
            <a:r>
              <a:rPr lang="en-US" sz="2500" dirty="0">
                <a:solidFill>
                  <a:schemeClr val="tx1"/>
                </a:solidFill>
              </a:rPr>
              <a:t>     *  O ha (729 </a:t>
            </a:r>
            <a:r>
              <a:rPr lang="en-US" sz="2500" dirty="0" smtClean="0">
                <a:solidFill>
                  <a:schemeClr val="tx1"/>
                </a:solidFill>
              </a:rPr>
              <a:t>households);        </a:t>
            </a:r>
            <a:r>
              <a:rPr lang="en-US" sz="2500" dirty="0">
                <a:solidFill>
                  <a:schemeClr val="tx1"/>
                </a:solidFill>
              </a:rPr>
              <a:t>*  2,83 ha (173 </a:t>
            </a:r>
            <a:r>
              <a:rPr lang="en-US" sz="2500" dirty="0" smtClean="0">
                <a:solidFill>
                  <a:schemeClr val="tx1"/>
                </a:solidFill>
              </a:rPr>
              <a:t>households); </a:t>
            </a:r>
            <a:endParaRPr lang="en-US" sz="2500" dirty="0">
              <a:solidFill>
                <a:schemeClr val="tx1"/>
              </a:solidFill>
            </a:endParaRPr>
          </a:p>
          <a:p>
            <a:pPr>
              <a:defRPr/>
            </a:pPr>
            <a:r>
              <a:rPr lang="en-US" sz="2500" dirty="0">
                <a:solidFill>
                  <a:schemeClr val="tx1"/>
                </a:solidFill>
              </a:rPr>
              <a:t>     *  0,52 ha (378 </a:t>
            </a:r>
            <a:r>
              <a:rPr lang="en-US" sz="2500" dirty="0" smtClean="0">
                <a:solidFill>
                  <a:schemeClr val="tx1"/>
                </a:solidFill>
              </a:rPr>
              <a:t>households);    </a:t>
            </a:r>
            <a:r>
              <a:rPr lang="en-US" sz="2500" dirty="0">
                <a:solidFill>
                  <a:schemeClr val="tx1"/>
                </a:solidFill>
              </a:rPr>
              <a:t>* 6,73 ha (64 </a:t>
            </a:r>
            <a:r>
              <a:rPr lang="en-US" sz="2500" dirty="0" smtClean="0">
                <a:solidFill>
                  <a:schemeClr val="tx1"/>
                </a:solidFill>
              </a:rPr>
              <a:t>households). </a:t>
            </a:r>
            <a:endParaRPr lang="en-US" sz="2500" dirty="0">
              <a:solidFill>
                <a:schemeClr val="tx1"/>
              </a:solidFill>
            </a:endParaRPr>
          </a:p>
          <a:p>
            <a:pPr>
              <a:defRPr/>
            </a:pPr>
            <a:r>
              <a:rPr lang="en-US" sz="2400" dirty="0"/>
              <a:t> </a:t>
            </a:r>
            <a:endParaRPr lang="en-US" sz="2400" dirty="0">
              <a:solidFill>
                <a:schemeClr val="tx1"/>
              </a:solidFill>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5842" name="Title 1"/>
          <p:cNvSpPr>
            <a:spLocks noGrp="1"/>
          </p:cNvSpPr>
          <p:nvPr>
            <p:ph type="title"/>
          </p:nvPr>
        </p:nvSpPr>
        <p:spPr>
          <a:xfrm>
            <a:off x="304800" y="304800"/>
            <a:ext cx="8229600" cy="1676400"/>
          </a:xfrm>
        </p:spPr>
        <p:txBody>
          <a:bodyPr/>
          <a:lstStyle/>
          <a:p>
            <a:pPr marL="514350" indent="-514350"/>
            <a:r>
              <a:rPr lang="en-US" sz="3200" b="1" dirty="0" smtClean="0"/>
              <a:t>7. Salary payment for cooperative management members </a:t>
            </a:r>
          </a:p>
        </p:txBody>
      </p:sp>
      <p:sp>
        <p:nvSpPr>
          <p:cNvPr id="35843" name="Content Placeholder 2"/>
          <p:cNvSpPr>
            <a:spLocks noGrp="1"/>
          </p:cNvSpPr>
          <p:nvPr>
            <p:ph idx="1"/>
          </p:nvPr>
        </p:nvSpPr>
        <p:spPr>
          <a:xfrm>
            <a:off x="457200" y="2133600"/>
            <a:ext cx="8229600" cy="3992563"/>
          </a:xfrm>
        </p:spPr>
        <p:txBody>
          <a:bodyPr/>
          <a:lstStyle/>
          <a:p>
            <a:pPr>
              <a:buFont typeface="Calibri" pitchFamily="34" charset="0"/>
              <a:buChar char="–"/>
            </a:pPr>
            <a:r>
              <a:rPr lang="en-US" dirty="0" smtClean="0"/>
              <a:t>Record working days and paid monthly</a:t>
            </a:r>
          </a:p>
          <a:p>
            <a:pPr>
              <a:buFont typeface="Calibri" pitchFamily="34" charset="0"/>
              <a:buChar char="–"/>
            </a:pPr>
            <a:r>
              <a:rPr lang="en-US" dirty="0" smtClean="0"/>
              <a:t>1 day= 8 hours of work; </a:t>
            </a:r>
          </a:p>
          <a:p>
            <a:pPr>
              <a:buFont typeface="Calibri" pitchFamily="34" charset="0"/>
              <a:buChar char="–"/>
            </a:pPr>
            <a:r>
              <a:rPr lang="en-US" dirty="0" smtClean="0"/>
              <a:t>Record working hours</a:t>
            </a:r>
          </a:p>
          <a:p>
            <a:pPr>
              <a:buFont typeface="Calibri" pitchFamily="34" charset="0"/>
              <a:buChar char="–"/>
            </a:pPr>
            <a:r>
              <a:rPr lang="en-US" dirty="0" smtClean="0"/>
              <a:t>Wages/day  = skilled labor wage is equivalent to an average day labor at the local level</a:t>
            </a: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6866" name="Title 1"/>
          <p:cNvSpPr>
            <a:spLocks noGrp="1"/>
          </p:cNvSpPr>
          <p:nvPr>
            <p:ph type="title"/>
          </p:nvPr>
        </p:nvSpPr>
        <p:spPr>
          <a:xfrm>
            <a:off x="457200" y="274638"/>
            <a:ext cx="8229600" cy="1020762"/>
          </a:xfrm>
        </p:spPr>
        <p:txBody>
          <a:bodyPr/>
          <a:lstStyle/>
          <a:p>
            <a:r>
              <a:rPr lang="en-US" sz="3200" b="1" dirty="0" smtClean="0"/>
              <a:t/>
            </a:r>
            <a:br>
              <a:rPr lang="en-US" sz="3200" b="1" dirty="0" smtClean="0"/>
            </a:br>
            <a:r>
              <a:rPr lang="en-US" sz="3200" b="1" dirty="0" smtClean="0"/>
              <a:t>8. Rewards; Community welfare and community initiatives</a:t>
            </a:r>
            <a:br>
              <a:rPr lang="en-US" sz="3200" b="1" dirty="0" smtClean="0"/>
            </a:br>
            <a:endParaRPr lang="en-US" sz="3200" b="1" dirty="0" smtClean="0"/>
          </a:p>
        </p:txBody>
      </p:sp>
      <p:sp>
        <p:nvSpPr>
          <p:cNvPr id="36867" name="Content Placeholder 2"/>
          <p:cNvSpPr>
            <a:spLocks noGrp="1"/>
          </p:cNvSpPr>
          <p:nvPr>
            <p:ph idx="1"/>
          </p:nvPr>
        </p:nvSpPr>
        <p:spPr>
          <a:xfrm>
            <a:off x="152400" y="1371600"/>
            <a:ext cx="8763000" cy="5257800"/>
          </a:xfrm>
        </p:spPr>
        <p:txBody>
          <a:bodyPr/>
          <a:lstStyle/>
          <a:p>
            <a:pPr lvl="1"/>
            <a:r>
              <a:rPr lang="en-US" sz="2500" dirty="0" smtClean="0">
                <a:solidFill>
                  <a:srgbClr val="000000"/>
                </a:solidFill>
              </a:rPr>
              <a:t>Bonus for households, self-management team with high achievement: maintain good number of perennial native species, biodiversity, increasing forest area, carbon removal growth, active in forest protection activities. Bonus level  decide by the community annually. </a:t>
            </a:r>
          </a:p>
          <a:p>
            <a:pPr lvl="1">
              <a:buFont typeface="Arial" charset="0"/>
              <a:buNone/>
            </a:pPr>
            <a:r>
              <a:rPr lang="en-US" sz="2500" dirty="0" smtClean="0">
                <a:solidFill>
                  <a:srgbClr val="000000"/>
                </a:solidFill>
              </a:rPr>
              <a:t>-   Support families have disabled/sick people, orphans, poor women…</a:t>
            </a:r>
          </a:p>
          <a:p>
            <a:pPr lvl="1"/>
            <a:r>
              <a:rPr lang="en-US" sz="2500" dirty="0" smtClean="0">
                <a:solidFill>
                  <a:srgbClr val="000000"/>
                </a:solidFill>
              </a:rPr>
              <a:t>Community initiatives discuss by self-management team/inner-group discuss in the village to prioritize activities for forest protection and development</a:t>
            </a:r>
          </a:p>
          <a:p>
            <a:pPr lvl="1"/>
            <a:r>
              <a:rPr lang="en-US" sz="2500" dirty="0" smtClean="0">
                <a:solidFill>
                  <a:srgbClr val="000000"/>
                </a:solidFill>
              </a:rPr>
              <a:t>Priority ranking according to criteria and consensus of community members </a:t>
            </a: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7890" name="Title 1"/>
          <p:cNvSpPr>
            <a:spLocks noGrp="1"/>
          </p:cNvSpPr>
          <p:nvPr>
            <p:ph type="title"/>
          </p:nvPr>
        </p:nvSpPr>
        <p:spPr>
          <a:xfrm>
            <a:off x="457200" y="228600"/>
            <a:ext cx="8229600" cy="762000"/>
          </a:xfrm>
        </p:spPr>
        <p:txBody>
          <a:bodyPr/>
          <a:lstStyle/>
          <a:p>
            <a:r>
              <a:rPr lang="en-US" sz="3200" b="1" dirty="0" smtClean="0"/>
              <a:t/>
            </a:r>
            <a:br>
              <a:rPr lang="en-US" sz="3200" b="1" dirty="0" smtClean="0"/>
            </a:br>
            <a:r>
              <a:rPr lang="en-US" sz="3200" b="1" dirty="0" smtClean="0"/>
              <a:t>Capacity Building</a:t>
            </a:r>
            <a:br>
              <a:rPr lang="en-US" sz="3200" b="1" dirty="0" smtClean="0"/>
            </a:br>
            <a:endParaRPr lang="en-US" sz="3200" b="1" dirty="0" smtClean="0"/>
          </a:p>
        </p:txBody>
      </p:sp>
      <p:sp>
        <p:nvSpPr>
          <p:cNvPr id="37891" name="Content Placeholder 2"/>
          <p:cNvSpPr>
            <a:spLocks noGrp="1"/>
          </p:cNvSpPr>
          <p:nvPr>
            <p:ph idx="1"/>
          </p:nvPr>
        </p:nvSpPr>
        <p:spPr>
          <a:xfrm>
            <a:off x="457200" y="838200"/>
            <a:ext cx="8229600" cy="6019800"/>
          </a:xfrm>
        </p:spPr>
        <p:txBody>
          <a:bodyPr/>
          <a:lstStyle/>
          <a:p>
            <a:pPr>
              <a:buFont typeface="Arial" charset="0"/>
              <a:buNone/>
            </a:pPr>
            <a:r>
              <a:rPr lang="en-US" sz="2800" dirty="0" smtClean="0"/>
              <a:t>  * Training based on different tasks:</a:t>
            </a:r>
          </a:p>
          <a:p>
            <a:pPr>
              <a:buFont typeface="Calibri" pitchFamily="34" charset="0"/>
              <a:buChar char="–"/>
            </a:pPr>
            <a:r>
              <a:rPr lang="en-US" sz="2500" dirty="0" smtClean="0"/>
              <a:t>Steering committee of REDD implementation at commune level (include: CPC and other members)</a:t>
            </a:r>
          </a:p>
          <a:p>
            <a:pPr>
              <a:buFont typeface="Calibri" pitchFamily="34" charset="0"/>
              <a:buChar char="–"/>
            </a:pPr>
            <a:r>
              <a:rPr lang="en-US" sz="2500" dirty="0" smtClean="0"/>
              <a:t>Board of Cooperative management (26 people)</a:t>
            </a:r>
          </a:p>
          <a:p>
            <a:pPr>
              <a:buFont typeface="Calibri" pitchFamily="34" charset="0"/>
              <a:buChar char="–"/>
            </a:pPr>
            <a:r>
              <a:rPr lang="en-US" sz="2500" dirty="0" smtClean="0"/>
              <a:t>Head of residential self-management team (58 people)</a:t>
            </a:r>
          </a:p>
          <a:p>
            <a:pPr>
              <a:buFont typeface="Calibri" pitchFamily="34" charset="0"/>
              <a:buChar char="–"/>
            </a:pPr>
            <a:r>
              <a:rPr lang="en-US" sz="2500" dirty="0" smtClean="0"/>
              <a:t>People’s councils, Father Front, Union, and the commune people’s inspection </a:t>
            </a:r>
          </a:p>
          <a:p>
            <a:pPr>
              <a:buFont typeface="Calibri" pitchFamily="34" charset="0"/>
              <a:buChar char="–"/>
            </a:pPr>
            <a:r>
              <a:rPr lang="en-US" sz="2500" dirty="0" smtClean="0"/>
              <a:t>Community oversight board</a:t>
            </a:r>
          </a:p>
          <a:p>
            <a:pPr>
              <a:buFont typeface="Calibri" pitchFamily="34" charset="0"/>
              <a:buChar char="–"/>
            </a:pPr>
            <a:r>
              <a:rPr lang="en-US" sz="2500" dirty="0" smtClean="0"/>
              <a:t>People (mainly trained by the head of self-management and cooperative member of the managing board, provided feedback and guidance and counseling)</a:t>
            </a:r>
          </a:p>
          <a:p>
            <a:pPr>
              <a:buFont typeface="Calibri" pitchFamily="34" charset="0"/>
              <a:buChar char="–"/>
            </a:pPr>
            <a:r>
              <a:rPr lang="en-US" sz="2500" dirty="0" smtClean="0"/>
              <a:t>Commune level REDD working team</a:t>
            </a:r>
          </a:p>
          <a:p>
            <a:pPr>
              <a:buFont typeface="Arial" charset="0"/>
              <a:buNone/>
            </a:pPr>
            <a:endParaRPr lang="en-US" sz="2500" dirty="0" smtClean="0"/>
          </a:p>
          <a:p>
            <a:endParaRPr lang="en-US" sz="2800" dirty="0" smtClean="0"/>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8914" name="Content Placeholder 2"/>
          <p:cNvSpPr>
            <a:spLocks noGrp="1"/>
          </p:cNvSpPr>
          <p:nvPr>
            <p:ph idx="1"/>
          </p:nvPr>
        </p:nvSpPr>
        <p:spPr>
          <a:xfrm>
            <a:off x="457200" y="914400"/>
            <a:ext cx="8229600" cy="5211763"/>
          </a:xfrm>
        </p:spPr>
        <p:txBody>
          <a:bodyPr/>
          <a:lstStyle/>
          <a:p>
            <a:pPr>
              <a:buFont typeface="Arial" charset="0"/>
              <a:buNone/>
            </a:pPr>
            <a:endParaRPr lang="en-US" dirty="0" smtClean="0"/>
          </a:p>
          <a:p>
            <a:pPr algn="ctr">
              <a:buFont typeface="Arial" charset="0"/>
              <a:buNone/>
            </a:pPr>
            <a:r>
              <a:rPr lang="en-US" dirty="0" smtClean="0"/>
              <a:t>Thank you for you attention! </a:t>
            </a:r>
            <a:endParaRPr lang="en-US" sz="4400" dirty="0" smtClean="0"/>
          </a:p>
        </p:txBody>
      </p:sp>
    </p:spTree>
  </p:cSld>
  <p:clrMapOvr>
    <a:masterClrMapping/>
  </p:clrMapOvr>
  <p:transition>
    <p:wedge/>
  </p:transition>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smtClean="0"/>
              <a:t>Project objective</a:t>
            </a:r>
          </a:p>
        </p:txBody>
      </p:sp>
      <p:sp>
        <p:nvSpPr>
          <p:cNvPr id="5123" name="Content Placeholder 2"/>
          <p:cNvSpPr>
            <a:spLocks noGrp="1"/>
          </p:cNvSpPr>
          <p:nvPr>
            <p:ph idx="1"/>
          </p:nvPr>
        </p:nvSpPr>
        <p:spPr/>
        <p:txBody>
          <a:bodyPr/>
          <a:lstStyle/>
          <a:p>
            <a:pPr>
              <a:buFont typeface="Arial" charset="0"/>
              <a:buNone/>
            </a:pPr>
            <a:r>
              <a:rPr lang="en-US" sz="2800" dirty="0" smtClean="0"/>
              <a:t>“The ethnic minority communities in the project area will be capable of participating in the </a:t>
            </a:r>
            <a:r>
              <a:rPr lang="en-US" sz="2800" dirty="0" err="1" smtClean="0"/>
              <a:t>Programme</a:t>
            </a:r>
            <a:r>
              <a:rPr lang="en-US" sz="2800" dirty="0" smtClean="0"/>
              <a:t> on Reducing Emissions from Deforestation and Forest Degradation in Viet Nam – REDD+; with equal participation and benefits for all groups; results of the pilot project will be shared at the national level contributing to the development of REDD+ policies  creating a better forest management tool in the highlands of Viet Nam.” </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r>
              <a:rPr lang="en-US" sz="4000" dirty="0" smtClean="0"/>
              <a:t>Information about project in </a:t>
            </a:r>
            <a:r>
              <a:rPr lang="en-US" sz="4000" dirty="0" err="1" smtClean="0"/>
              <a:t>Binh</a:t>
            </a:r>
            <a:r>
              <a:rPr lang="en-US" sz="4000" dirty="0" smtClean="0"/>
              <a:t> Long</a:t>
            </a:r>
          </a:p>
        </p:txBody>
      </p:sp>
      <p:sp>
        <p:nvSpPr>
          <p:cNvPr id="6147" name="Content Placeholder 2"/>
          <p:cNvSpPr>
            <a:spLocks noGrp="1"/>
          </p:cNvSpPr>
          <p:nvPr>
            <p:ph idx="1"/>
          </p:nvPr>
        </p:nvSpPr>
        <p:spPr>
          <a:xfrm>
            <a:off x="457200" y="1295400"/>
            <a:ext cx="8229600" cy="5105400"/>
          </a:xfrm>
        </p:spPr>
        <p:txBody>
          <a:bodyPr/>
          <a:lstStyle/>
          <a:p>
            <a:r>
              <a:rPr lang="en-US" sz="2400" dirty="0" smtClean="0"/>
              <a:t>Population: 5.913; households: 1.320</a:t>
            </a:r>
          </a:p>
          <a:p>
            <a:r>
              <a:rPr lang="en-US" sz="2400" dirty="0" smtClean="0"/>
              <a:t>Ethnic: </a:t>
            </a:r>
            <a:r>
              <a:rPr lang="en-US" sz="2400" dirty="0" err="1" smtClean="0"/>
              <a:t>Tày</a:t>
            </a:r>
            <a:r>
              <a:rPr lang="en-US" sz="2400" dirty="0" smtClean="0"/>
              <a:t>, </a:t>
            </a:r>
            <a:r>
              <a:rPr lang="en-US" sz="2400" dirty="0" err="1" smtClean="0"/>
              <a:t>Nùng</a:t>
            </a:r>
            <a:r>
              <a:rPr lang="en-US" sz="2400" dirty="0" smtClean="0"/>
              <a:t>, Dao, Cao </a:t>
            </a:r>
            <a:r>
              <a:rPr lang="en-US" sz="2400" dirty="0" err="1" smtClean="0"/>
              <a:t>Lan</a:t>
            </a:r>
            <a:r>
              <a:rPr lang="en-US" sz="2400" dirty="0" smtClean="0"/>
              <a:t>, </a:t>
            </a:r>
            <a:r>
              <a:rPr lang="en-US" sz="2400" dirty="0" err="1" smtClean="0"/>
              <a:t>Sán</a:t>
            </a:r>
            <a:r>
              <a:rPr lang="en-US" sz="2400" dirty="0" smtClean="0"/>
              <a:t> </a:t>
            </a:r>
            <a:r>
              <a:rPr lang="en-US" sz="2400" dirty="0" err="1" smtClean="0"/>
              <a:t>Chí</a:t>
            </a:r>
            <a:r>
              <a:rPr lang="en-US" sz="2400" dirty="0" smtClean="0"/>
              <a:t>, </a:t>
            </a:r>
            <a:r>
              <a:rPr lang="en-US" sz="2400" dirty="0" err="1" smtClean="0"/>
              <a:t>Kinh</a:t>
            </a:r>
            <a:endParaRPr lang="en-US" sz="2400" dirty="0" smtClean="0"/>
          </a:p>
          <a:p>
            <a:r>
              <a:rPr lang="en-US" sz="2400" dirty="0" smtClean="0"/>
              <a:t>Poverty rate: 55%, 746 household</a:t>
            </a:r>
          </a:p>
          <a:p>
            <a:r>
              <a:rPr lang="en-US" sz="2400" dirty="0" smtClean="0"/>
              <a:t>Total natural land area: 2.820,17 ha</a:t>
            </a:r>
          </a:p>
          <a:p>
            <a:r>
              <a:rPr lang="en-US" sz="2400" dirty="0" smtClean="0"/>
              <a:t>Area of forest land</a:t>
            </a:r>
          </a:p>
          <a:p>
            <a:pPr lvl="1"/>
            <a:r>
              <a:rPr lang="en-US" sz="2400" dirty="0" smtClean="0"/>
              <a:t>Production mountain forest land: 1.726 ha</a:t>
            </a:r>
          </a:p>
          <a:p>
            <a:pPr lvl="1"/>
            <a:r>
              <a:rPr lang="en-US" sz="2400" dirty="0" smtClean="0"/>
              <a:t>Production rocky mountain forest: 620 ha </a:t>
            </a:r>
          </a:p>
          <a:p>
            <a:r>
              <a:rPr lang="en-US" sz="2400" dirty="0" smtClean="0"/>
              <a:t>Status of forest &amp; forest land</a:t>
            </a:r>
          </a:p>
          <a:p>
            <a:pPr lvl="1"/>
            <a:r>
              <a:rPr lang="en-US" sz="2400" dirty="0" smtClean="0"/>
              <a:t> Pure plantation Acacia &amp; Eucalyptus: 300 ha,</a:t>
            </a:r>
          </a:p>
          <a:p>
            <a:pPr lvl="1"/>
            <a:r>
              <a:rPr lang="en-US" sz="2400" dirty="0" smtClean="0"/>
              <a:t> Natural forest regeneration after harvesting: 1.121 ha, </a:t>
            </a:r>
          </a:p>
          <a:p>
            <a:pPr lvl="1"/>
            <a:r>
              <a:rPr lang="en-US" sz="2400" dirty="0" smtClean="0"/>
              <a:t> Barren hills: 305 ha.</a:t>
            </a:r>
          </a:p>
          <a:p>
            <a:pPr lvl="1"/>
            <a:endParaRPr lang="en-US" dirty="0" smtClean="0"/>
          </a:p>
          <a:p>
            <a:endParaRPr lang="en-US" dirty="0" smtClean="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170" name="Title 1"/>
          <p:cNvSpPr>
            <a:spLocks noGrp="1"/>
          </p:cNvSpPr>
          <p:nvPr>
            <p:ph type="title"/>
          </p:nvPr>
        </p:nvSpPr>
        <p:spPr>
          <a:xfrm>
            <a:off x="457200" y="274638"/>
            <a:ext cx="8229600" cy="944562"/>
          </a:xfrm>
        </p:spPr>
        <p:txBody>
          <a:bodyPr/>
          <a:lstStyle/>
          <a:p>
            <a:r>
              <a:rPr lang="en-US" sz="3600" dirty="0" smtClean="0"/>
              <a:t>Information about project in </a:t>
            </a:r>
            <a:r>
              <a:rPr lang="en-US" sz="3600" dirty="0" err="1" smtClean="0"/>
              <a:t>Binh</a:t>
            </a:r>
            <a:r>
              <a:rPr lang="en-US" sz="3600" dirty="0" smtClean="0"/>
              <a:t> Long</a:t>
            </a:r>
          </a:p>
        </p:txBody>
      </p:sp>
      <p:sp>
        <p:nvSpPr>
          <p:cNvPr id="7171" name="Content Placeholder 2"/>
          <p:cNvSpPr>
            <a:spLocks noGrp="1"/>
          </p:cNvSpPr>
          <p:nvPr>
            <p:ph idx="1"/>
          </p:nvPr>
        </p:nvSpPr>
        <p:spPr>
          <a:xfrm>
            <a:off x="457200" y="1219200"/>
            <a:ext cx="8153400" cy="5334000"/>
          </a:xfrm>
        </p:spPr>
        <p:txBody>
          <a:bodyPr/>
          <a:lstStyle/>
          <a:p>
            <a:pPr>
              <a:buFont typeface="Wingdings" pitchFamily="2" charset="2"/>
              <a:buChar char="§"/>
            </a:pPr>
            <a:r>
              <a:rPr lang="en-US" sz="2800" dirty="0" smtClean="0">
                <a:solidFill>
                  <a:srgbClr val="000000"/>
                </a:solidFill>
              </a:rPr>
              <a:t>Current use of forest land</a:t>
            </a:r>
          </a:p>
          <a:p>
            <a:pPr lvl="1">
              <a:buNone/>
            </a:pPr>
            <a:r>
              <a:rPr lang="en-US" sz="2400" dirty="0" smtClean="0">
                <a:solidFill>
                  <a:srgbClr val="000000"/>
                </a:solidFill>
              </a:rPr>
              <a:t> a) Production on mountain forest land</a:t>
            </a:r>
            <a:endParaRPr lang="en-US" sz="2400" b="1" dirty="0" smtClean="0">
              <a:solidFill>
                <a:srgbClr val="000000"/>
              </a:solidFill>
            </a:endParaRPr>
          </a:p>
          <a:p>
            <a:pPr lvl="1">
              <a:buFont typeface="Arial" charset="0"/>
              <a:buNone/>
            </a:pPr>
            <a:r>
              <a:rPr lang="en-US" sz="2400" dirty="0" smtClean="0">
                <a:solidFill>
                  <a:srgbClr val="000000"/>
                </a:solidFill>
              </a:rPr>
              <a:t>-   Percentage of households are allocated:  45%</a:t>
            </a:r>
          </a:p>
          <a:p>
            <a:pPr lvl="1">
              <a:buFont typeface="Calibri" pitchFamily="34" charset="0"/>
              <a:buChar char="–"/>
            </a:pPr>
            <a:r>
              <a:rPr lang="en-US" sz="2400" dirty="0" smtClean="0">
                <a:solidFill>
                  <a:srgbClr val="000000"/>
                </a:solidFill>
              </a:rPr>
              <a:t>Area ranges from 750m2 to 10 hectares per household.</a:t>
            </a:r>
          </a:p>
          <a:p>
            <a:pPr lvl="1">
              <a:buFont typeface="Calibri" pitchFamily="34" charset="0"/>
              <a:buChar char="–"/>
            </a:pPr>
            <a:r>
              <a:rPr lang="en-US" sz="2400" dirty="0" smtClean="0">
                <a:solidFill>
                  <a:srgbClr val="000000"/>
                </a:solidFill>
              </a:rPr>
              <a:t>Rate of households have GCNQSDĐ/total households have mountain forest land: 29,6%</a:t>
            </a:r>
          </a:p>
          <a:p>
            <a:pPr lvl="1">
              <a:buFont typeface="Calibri" pitchFamily="34" charset="0"/>
              <a:buChar char="–"/>
            </a:pPr>
            <a:r>
              <a:rPr lang="en-US" sz="2400" dirty="0" smtClean="0">
                <a:solidFill>
                  <a:srgbClr val="000000"/>
                </a:solidFill>
              </a:rPr>
              <a:t>Rate of area that had red book/total area of mountain land: 12,7%</a:t>
            </a:r>
          </a:p>
          <a:p>
            <a:pPr lvl="1">
              <a:buNone/>
            </a:pPr>
            <a:r>
              <a:rPr lang="en-US" sz="2400" dirty="0" err="1" smtClean="0">
                <a:solidFill>
                  <a:srgbClr val="000000"/>
                </a:solidFill>
              </a:rPr>
              <a:t>b</a:t>
            </a:r>
            <a:r>
              <a:rPr lang="en-US" sz="2400" dirty="0" smtClean="0">
                <a:solidFill>
                  <a:srgbClr val="000000"/>
                </a:solidFill>
              </a:rPr>
              <a:t>)</a:t>
            </a:r>
            <a:r>
              <a:rPr lang="en-US" sz="2400" b="1" dirty="0" smtClean="0">
                <a:solidFill>
                  <a:srgbClr val="000000"/>
                </a:solidFill>
              </a:rPr>
              <a:t> </a:t>
            </a:r>
            <a:r>
              <a:rPr lang="en-US" sz="2400" dirty="0" smtClean="0">
                <a:solidFill>
                  <a:srgbClr val="000000"/>
                </a:solidFill>
              </a:rPr>
              <a:t>Production rocky mountain forest: managed by the people’s committee, plans to assign 100% of households in the commune (average area of 0,49 ha/household, group households/self-management households)</a:t>
            </a:r>
            <a:r>
              <a:rPr lang="en-US" sz="2400" dirty="0" smtClean="0">
                <a:solidFill>
                  <a:srgbClr val="000000"/>
                </a:solidFill>
              </a:rPr>
              <a:t> </a:t>
            </a:r>
            <a:endParaRPr lang="en-US" sz="2400" dirty="0" smtClean="0">
              <a:solidFill>
                <a:srgbClr val="000000"/>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194" name="Title 1"/>
          <p:cNvSpPr>
            <a:spLocks noGrp="1"/>
          </p:cNvSpPr>
          <p:nvPr>
            <p:ph type="title"/>
          </p:nvPr>
        </p:nvSpPr>
        <p:spPr>
          <a:xfrm>
            <a:off x="457200" y="0"/>
            <a:ext cx="8229600" cy="1143000"/>
          </a:xfrm>
        </p:spPr>
        <p:txBody>
          <a:bodyPr/>
          <a:lstStyle/>
          <a:p>
            <a:r>
              <a:rPr lang="en-US" sz="3600" dirty="0" smtClean="0"/>
              <a:t>Information about project in </a:t>
            </a:r>
            <a:r>
              <a:rPr lang="en-US" sz="3600" dirty="0" err="1" smtClean="0"/>
              <a:t>Binh</a:t>
            </a:r>
            <a:r>
              <a:rPr lang="en-US" sz="3600" dirty="0" smtClean="0"/>
              <a:t> Long (Cont.)</a:t>
            </a:r>
          </a:p>
        </p:txBody>
      </p:sp>
      <p:sp>
        <p:nvSpPr>
          <p:cNvPr id="8195" name="Content Placeholder 2"/>
          <p:cNvSpPr>
            <a:spLocks noGrp="1"/>
          </p:cNvSpPr>
          <p:nvPr>
            <p:ph idx="1"/>
          </p:nvPr>
        </p:nvSpPr>
        <p:spPr>
          <a:xfrm>
            <a:off x="457200" y="1143000"/>
            <a:ext cx="8534400" cy="5562600"/>
          </a:xfrm>
        </p:spPr>
        <p:txBody>
          <a:bodyPr/>
          <a:lstStyle/>
          <a:p>
            <a:pPr algn="ctr">
              <a:buNone/>
            </a:pPr>
            <a:r>
              <a:rPr lang="en-US" sz="2600" b="1" dirty="0" smtClean="0">
                <a:solidFill>
                  <a:srgbClr val="000000"/>
                </a:solidFill>
              </a:rPr>
              <a:t>Impacts of Climate Change on local community</a:t>
            </a:r>
          </a:p>
          <a:p>
            <a:pPr>
              <a:spcBef>
                <a:spcPts val="1200"/>
              </a:spcBef>
              <a:buFont typeface="Calibri" pitchFamily="34" charset="0"/>
              <a:buChar char="–"/>
            </a:pPr>
            <a:r>
              <a:rPr lang="en-US" sz="2400" dirty="0" smtClean="0">
                <a:solidFill>
                  <a:srgbClr val="000000"/>
                </a:solidFill>
              </a:rPr>
              <a:t>Long periods of cold weather, temperature can be below 10 degrees </a:t>
            </a:r>
          </a:p>
          <a:p>
            <a:pPr>
              <a:spcBef>
                <a:spcPts val="600"/>
              </a:spcBef>
              <a:buFont typeface="Calibri" pitchFamily="34" charset="0"/>
              <a:buChar char="–"/>
            </a:pPr>
            <a:r>
              <a:rPr lang="en-US" sz="2400" dirty="0" smtClean="0">
                <a:solidFill>
                  <a:srgbClr val="000000"/>
                </a:solidFill>
              </a:rPr>
              <a:t>Hot temperatures with drought. Lack of water for living and production</a:t>
            </a:r>
          </a:p>
          <a:p>
            <a:pPr>
              <a:buFont typeface="Calibri" pitchFamily="34" charset="0"/>
              <a:buChar char="–"/>
            </a:pPr>
            <a:r>
              <a:rPr lang="en-US" sz="2400" dirty="0" smtClean="0">
                <a:solidFill>
                  <a:srgbClr val="000000"/>
                </a:solidFill>
              </a:rPr>
              <a:t>Sunshine, rain and wind fluctuations affect crop yields</a:t>
            </a:r>
          </a:p>
          <a:p>
            <a:pPr>
              <a:buFont typeface="Calibri" pitchFamily="34" charset="0"/>
              <a:buChar char="–"/>
            </a:pPr>
            <a:r>
              <a:rPr lang="en-US" sz="2400" dirty="0" smtClean="0">
                <a:solidFill>
                  <a:srgbClr val="000000"/>
                </a:solidFill>
              </a:rPr>
              <a:t>Heavy rains cause flash floods, landslides, cause damage  on transport &amp; irrigation systems</a:t>
            </a:r>
          </a:p>
          <a:p>
            <a:pPr>
              <a:buFont typeface="Calibri" pitchFamily="34" charset="0"/>
              <a:buChar char="–"/>
            </a:pPr>
            <a:r>
              <a:rPr lang="en-US" sz="2400" dirty="0" smtClean="0">
                <a:solidFill>
                  <a:srgbClr val="000000"/>
                </a:solidFill>
              </a:rPr>
              <a:t>Forest land and hills become eroded, losing top soil, producing a thinner soil of layer for farming</a:t>
            </a:r>
          </a:p>
          <a:p>
            <a:pPr>
              <a:buFont typeface="Calibri" pitchFamily="34" charset="0"/>
              <a:buChar char="–"/>
            </a:pPr>
            <a:r>
              <a:rPr lang="en-US" sz="2400" dirty="0" smtClean="0">
                <a:solidFill>
                  <a:srgbClr val="000000"/>
                </a:solidFill>
              </a:rPr>
              <a:t>Agriculture: cultivation problems: crops, pets, high investment costs.</a:t>
            </a:r>
          </a:p>
          <a:p>
            <a:pPr>
              <a:buFont typeface="Calibri" pitchFamily="34" charset="0"/>
              <a:buChar char="–"/>
            </a:pPr>
            <a:r>
              <a:rPr lang="en-US" sz="2400" dirty="0" smtClean="0">
                <a:solidFill>
                  <a:srgbClr val="000000"/>
                </a:solidFill>
              </a:rPr>
              <a:t>Livestock: disease, freezing, starvation due to lack of grass</a:t>
            </a:r>
          </a:p>
          <a:p>
            <a:endParaRPr lang="en-US" dirty="0" smtClean="0">
              <a:solidFill>
                <a:srgbClr val="000000"/>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218" name="Title 1"/>
          <p:cNvSpPr>
            <a:spLocks noGrp="1"/>
          </p:cNvSpPr>
          <p:nvPr>
            <p:ph type="title"/>
          </p:nvPr>
        </p:nvSpPr>
        <p:spPr>
          <a:xfrm>
            <a:off x="457200" y="274638"/>
            <a:ext cx="8229600" cy="1706562"/>
          </a:xfrm>
        </p:spPr>
        <p:txBody>
          <a:bodyPr/>
          <a:lstStyle/>
          <a:p>
            <a:r>
              <a:rPr lang="en-US" sz="3600" smtClean="0"/>
              <a:t/>
            </a:r>
            <a:br>
              <a:rPr lang="en-US" sz="3600" smtClean="0"/>
            </a:br>
            <a:endParaRPr lang="en-US" sz="3600" smtClean="0"/>
          </a:p>
        </p:txBody>
      </p:sp>
      <p:sp>
        <p:nvSpPr>
          <p:cNvPr id="9219" name="Content Placeholder 2"/>
          <p:cNvSpPr>
            <a:spLocks noGrp="1"/>
          </p:cNvSpPr>
          <p:nvPr>
            <p:ph idx="1"/>
          </p:nvPr>
        </p:nvSpPr>
        <p:spPr>
          <a:xfrm>
            <a:off x="457200" y="381000"/>
            <a:ext cx="8229600" cy="6156325"/>
          </a:xfrm>
        </p:spPr>
        <p:txBody>
          <a:bodyPr/>
          <a:lstStyle/>
          <a:p>
            <a:pPr algn="ctr">
              <a:buFont typeface="Arial" charset="0"/>
              <a:buNone/>
              <a:defRPr/>
            </a:pPr>
            <a:r>
              <a:rPr lang="en-US" b="1" dirty="0" smtClean="0">
                <a:solidFill>
                  <a:srgbClr val="000000"/>
                </a:solidFill>
              </a:rPr>
              <a:t>Implementation of REDD+ and Benefit-sharing mechanism from carbon</a:t>
            </a:r>
          </a:p>
          <a:p>
            <a:pPr marL="514350" indent="-514350">
              <a:buFont typeface="Arial" charset="0"/>
              <a:buNone/>
              <a:defRPr/>
            </a:pPr>
            <a:r>
              <a:rPr lang="en-US" dirty="0" smtClean="0">
                <a:solidFill>
                  <a:srgbClr val="000000"/>
                </a:solidFill>
              </a:rPr>
              <a:t>A.  Institutional and implementation structure</a:t>
            </a:r>
          </a:p>
          <a:p>
            <a:pPr marL="514350" indent="-514350">
              <a:buFont typeface="Arial" charset="0"/>
              <a:buNone/>
              <a:defRPr/>
            </a:pPr>
            <a:r>
              <a:rPr lang="en-US" dirty="0" smtClean="0">
                <a:solidFill>
                  <a:srgbClr val="000000"/>
                </a:solidFill>
              </a:rPr>
              <a:t>B.  Measurement, Reporting and Verification from REDD+</a:t>
            </a:r>
          </a:p>
          <a:p>
            <a:pPr marL="514350" indent="-514350">
              <a:buFont typeface="Arial" charset="0"/>
              <a:buNone/>
              <a:defRPr/>
            </a:pPr>
            <a:r>
              <a:rPr lang="en-US" dirty="0" smtClean="0">
                <a:solidFill>
                  <a:srgbClr val="000000"/>
                </a:solidFill>
              </a:rPr>
              <a:t>C. Mechanisms for benefit sharing from carbon</a:t>
            </a:r>
          </a:p>
          <a:p>
            <a:pPr>
              <a:buFont typeface="Arial" charset="0"/>
              <a:buNone/>
              <a:defRPr/>
            </a:pPr>
            <a:r>
              <a:rPr lang="en-US" dirty="0" smtClean="0">
                <a:solidFill>
                  <a:srgbClr val="000000"/>
                </a:solidFill>
              </a:rPr>
              <a:t>    </a:t>
            </a:r>
            <a:r>
              <a:rPr lang="en-US" sz="2800" dirty="0" smtClean="0">
                <a:solidFill>
                  <a:srgbClr val="000000"/>
                </a:solidFill>
              </a:rPr>
              <a:t>The following information was gathered with consultation of local government, agencies at the district and commune level, and the community </a:t>
            </a:r>
            <a:endParaRPr lang="en-US" dirty="0" smtClean="0">
              <a:solidFill>
                <a:srgbClr val="000000"/>
              </a:solidFill>
            </a:endParaRPr>
          </a:p>
          <a:p>
            <a:pPr>
              <a:defRPr/>
            </a:pPr>
            <a:endParaRPr lang="en-US" dirty="0" smtClean="0">
              <a:solidFill>
                <a:srgbClr val="000000"/>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242" name="Content Placeholder 2"/>
          <p:cNvSpPr>
            <a:spLocks noGrp="1"/>
          </p:cNvSpPr>
          <p:nvPr>
            <p:ph idx="1"/>
          </p:nvPr>
        </p:nvSpPr>
        <p:spPr>
          <a:xfrm>
            <a:off x="457200" y="1447800"/>
            <a:ext cx="8077200" cy="4678363"/>
          </a:xfrm>
        </p:spPr>
        <p:txBody>
          <a:bodyPr/>
          <a:lstStyle/>
          <a:p>
            <a:pPr>
              <a:buFont typeface="Arial" charset="0"/>
              <a:buNone/>
            </a:pPr>
            <a:r>
              <a:rPr lang="en-US" dirty="0" smtClean="0"/>
              <a:t>           </a:t>
            </a:r>
          </a:p>
          <a:p>
            <a:pPr algn="ctr">
              <a:buFont typeface="Arial" charset="0"/>
              <a:buNone/>
            </a:pPr>
            <a:r>
              <a:rPr lang="en-US" sz="4800" dirty="0" smtClean="0"/>
              <a:t>   A</a:t>
            </a:r>
            <a:r>
              <a:rPr lang="en-US" dirty="0" smtClean="0"/>
              <a:t>. </a:t>
            </a:r>
            <a:r>
              <a:rPr lang="en-US" sz="4400" dirty="0" smtClean="0"/>
              <a:t>Institutional, Organizational structure implementation of REDD+</a:t>
            </a:r>
            <a:endParaRPr lang="en-US" dirty="0" smtClean="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2317</TotalTime>
  <Words>3202</Words>
  <Application>Microsoft Macintosh PowerPoint</Application>
  <PresentationFormat>On-screen Show (4:3)</PresentationFormat>
  <Paragraphs>371</Paragraphs>
  <Slides>37</Slides>
  <Notes>1</Notes>
  <HiddenSlides>0</HiddenSlides>
  <MMClips>0</MMClips>
  <ScaleCrop>false</ScaleCrop>
  <HeadingPairs>
    <vt:vector size="4" baseType="variant">
      <vt:variant>
        <vt:lpstr>Design Template</vt:lpstr>
      </vt:variant>
      <vt:variant>
        <vt:i4>1</vt:i4>
      </vt:variant>
      <vt:variant>
        <vt:lpstr>Slide Titles</vt:lpstr>
      </vt:variant>
      <vt:variant>
        <vt:i4>37</vt:i4>
      </vt:variant>
    </vt:vector>
  </HeadingPairs>
  <TitlesOfParts>
    <vt:vector size="38" baseType="lpstr">
      <vt:lpstr>Office Theme</vt:lpstr>
      <vt:lpstr>Consultation Plans on sharing Benefits from Carbon at Commune level  REDD+ pilot project site, Binh Long Commune, Vo Nhai District, Thai Nguyen Province, 2010 – 2013 , Project implemented by The Centre of Research &amp; Development in Upland Areas (CERDA)  Funded by: Norad –Tebtebba</vt:lpstr>
      <vt:lpstr>The Centre of Research &amp; Development in Upland Areas (CERDA) </vt:lpstr>
      <vt:lpstr>Project</vt:lpstr>
      <vt:lpstr>Project objective</vt:lpstr>
      <vt:lpstr>Information about project in Binh Long</vt:lpstr>
      <vt:lpstr>Information about project in Binh Long</vt:lpstr>
      <vt:lpstr>Information about project in Binh Long (Cont.)</vt:lpstr>
      <vt:lpstr> </vt:lpstr>
      <vt:lpstr>Slide 9</vt:lpstr>
      <vt:lpstr>A. Institutional, organizational structure to implement REDD+ at commune level</vt:lpstr>
      <vt:lpstr>  A. Institutional, organizational structure to implement REDD+ at the commune level (cont.) </vt:lpstr>
      <vt:lpstr>  </vt:lpstr>
      <vt:lpstr>    3) Cooperative Agriculture, Forestry and Environment (cont)  </vt:lpstr>
      <vt:lpstr>    3) Cooperative Agriculture, Forestry and Environment (cont)   </vt:lpstr>
      <vt:lpstr>Slide 15</vt:lpstr>
      <vt:lpstr>Organizational structure of MRV for REDD+ at commune level Feedback and comments on policy</vt:lpstr>
      <vt:lpstr>Formation &amp; operation of financial regulation &amp; system protection &amp; development of communal forest</vt:lpstr>
      <vt:lpstr>Slide 18</vt:lpstr>
      <vt:lpstr> BDS from Carbon Applied to the current forest land use in Binh Long Commune </vt:lpstr>
      <vt:lpstr>1. Beneficiaries of BDS from carbon</vt:lpstr>
      <vt:lpstr>2. Forest types available for REDD+ of project site</vt:lpstr>
      <vt:lpstr>3. Conditions to receive benefit from carbon removal </vt:lpstr>
      <vt:lpstr>3. Conditions to receive benefit from carbon removal (cont.)</vt:lpstr>
      <vt:lpstr>   4. Formation and operation of community forest development fund </vt:lpstr>
      <vt:lpstr>4. Formation and operation of community forest development fund (cont.)</vt:lpstr>
      <vt:lpstr>4. Formation and operation of community forest development fund (cont.)</vt:lpstr>
      <vt:lpstr>5. Calculation of annual growth of carbon removal </vt:lpstr>
      <vt:lpstr>5. Calculation of annual growth of carbon removal  (cont.)</vt:lpstr>
      <vt:lpstr>5. Calculation of annual growth of carbon removal  (cont.)</vt:lpstr>
      <vt:lpstr>5. Calculation of annual growth of carbon removal  (cont.)</vt:lpstr>
      <vt:lpstr>6. Obligations of premiums based on income from carbon</vt:lpstr>
      <vt:lpstr>6. Obligations of premiums based on income from carbon (cont.)</vt:lpstr>
      <vt:lpstr>6. Obligations of premiums based on income from carbon (cont.)</vt:lpstr>
      <vt:lpstr>7. Salary payment for cooperative management members </vt:lpstr>
      <vt:lpstr> 8. Rewards; Community welfare and community initiatives </vt:lpstr>
      <vt:lpstr> Capacity Building </vt:lpstr>
      <vt:lpstr>Slide 37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ADMIN</dc:creator>
  <cp:lastModifiedBy>Phuong Hoang</cp:lastModifiedBy>
  <cp:revision>520</cp:revision>
  <dcterms:created xsi:type="dcterms:W3CDTF">2011-05-13T13:54:32Z</dcterms:created>
  <dcterms:modified xsi:type="dcterms:W3CDTF">2011-05-13T13:58:13Z</dcterms:modified>
</cp:coreProperties>
</file>