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8" autoAdjust="0"/>
  </p:normalViewPr>
  <p:slideViewPr>
    <p:cSldViewPr>
      <p:cViewPr varScale="1">
        <p:scale>
          <a:sx n="66" d="100"/>
          <a:sy n="66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8800" y="2767013"/>
            <a:ext cx="556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595959"/>
                </a:solidFill>
                <a:latin typeface="Franklin Gothic Book" pitchFamily="34" charset="0"/>
              </a:rPr>
              <a:t>Thank you for listening!</a:t>
            </a:r>
            <a:endParaRPr lang="en-GB" sz="4000" b="1">
              <a:solidFill>
                <a:srgbClr val="595959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00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47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49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7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1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58800" y="2767013"/>
            <a:ext cx="556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595959"/>
                </a:solidFill>
                <a:latin typeface="Franklin Gothic Book" pitchFamily="34" charset="0"/>
              </a:rPr>
              <a:t>For more information…</a:t>
            </a:r>
            <a:endParaRPr lang="en-GB" sz="4000" b="1">
              <a:solidFill>
                <a:srgbClr val="595959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792" y="2115745"/>
            <a:ext cx="7711808" cy="1362075"/>
          </a:xfrm>
        </p:spPr>
        <p:txBody>
          <a:bodyPr/>
          <a:lstStyle/>
          <a:p>
            <a:r>
              <a:rPr lang="en-US" dirty="0"/>
              <a:t>Community level data collection</a:t>
            </a:r>
            <a:br>
              <a:rPr lang="en-US" dirty="0"/>
            </a:br>
            <a:r>
              <a:rPr lang="en-US" dirty="0"/>
              <a:t>and data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Van Laake</a:t>
            </a:r>
          </a:p>
          <a:p>
            <a:r>
              <a:rPr lang="nl-NL" dirty="0" smtClean="0"/>
              <a:t>UN-REDD Viet Nam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data that is being delivered from the field needs to be processed in order to be </a:t>
            </a:r>
            <a:r>
              <a:rPr lang="en-US" sz="2400" dirty="0" smtClean="0"/>
              <a:t>useful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This requires a very professional design of the data management system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Data </a:t>
            </a:r>
            <a:r>
              <a:rPr lang="en-US" sz="2400" dirty="0"/>
              <a:t>analysis is a continuous process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 data as it is received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accumulate data until a report to the UNFCCC is due</a:t>
            </a:r>
            <a:r>
              <a:rPr lang="en-US" sz="20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In Viet Nam data analysis can be in stages</a:t>
            </a:r>
          </a:p>
          <a:p>
            <a:pPr lvl="1">
              <a:lnSpc>
                <a:spcPct val="90000"/>
              </a:lnSpc>
            </a:pPr>
            <a:r>
              <a:rPr lang="nl-NL" sz="2000" dirty="0" smtClean="0"/>
              <a:t>Data quality control at the district level</a:t>
            </a:r>
          </a:p>
          <a:p>
            <a:pPr lvl="1">
              <a:lnSpc>
                <a:spcPct val="90000"/>
              </a:lnSpc>
            </a:pPr>
            <a:r>
              <a:rPr lang="nl-NL" dirty="0" smtClean="0"/>
              <a:t>Provincial level to analyze performance</a:t>
            </a:r>
          </a:p>
          <a:p>
            <a:pPr lvl="1">
              <a:lnSpc>
                <a:spcPct val="90000"/>
              </a:lnSpc>
            </a:pPr>
            <a:r>
              <a:rPr lang="nl-NL" sz="2000" dirty="0" smtClean="0"/>
              <a:t>National level for reporting and benefit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3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Data has to be checked for consistency over time and spatially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Remove measurement or reporting errors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Check if there are consistent errors from a location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Is the stratification wrong?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Does the community receive support or training?</a:t>
            </a:r>
          </a:p>
          <a:p>
            <a:pPr>
              <a:lnSpc>
                <a:spcPct val="80000"/>
              </a:lnSpc>
            </a:pPr>
            <a:r>
              <a:rPr lang="en-US" dirty="0"/>
              <a:t>Data are grouped in large homogeneous units for reporting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Multiple measurements give indication of variability and accuracy of the measurement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the accuracy is too low: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Refine the stratification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Add more measurements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Improve quality of measurements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Data coming from communities may be of low quality (completeness) but there is a lot of it, making data quality assurance possible</a:t>
            </a:r>
            <a:endParaRPr lang="en-US" sz="20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4082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Even if all the data is uploaded to a national database, access should be given to third parties to support their efforts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Provincial Forest </a:t>
            </a:r>
            <a:r>
              <a:rPr lang="en-US" sz="1800" dirty="0" smtClean="0"/>
              <a:t>sub-Department at DARD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Planning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Evaluation of performance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Distribution of benefits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Forest Protection Department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Planning of activities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Support for communities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Communities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Overview of performance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Insight in benefits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Society at large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Overview of achievements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Access can be provided through a web site or with brochures, newsletters,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to data</a:t>
            </a:r>
          </a:p>
        </p:txBody>
      </p:sp>
    </p:spTree>
    <p:extLst>
      <p:ext uri="{BB962C8B-B14F-4D97-AF65-F5344CB8AC3E}">
        <p14:creationId xmlns:p14="http://schemas.microsoft.com/office/powerpoint/2010/main" val="17318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articipatory Carbon Forestry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management of local forest resources by organized community groups has proven to be very successful</a:t>
            </a:r>
          </a:p>
          <a:p>
            <a:pPr lvl="1"/>
            <a:r>
              <a:rPr lang="en-US" dirty="0"/>
              <a:t>Ownership</a:t>
            </a:r>
          </a:p>
          <a:p>
            <a:pPr lvl="1"/>
            <a:r>
              <a:rPr lang="en-US" dirty="0"/>
              <a:t>Long-term commitment</a:t>
            </a:r>
          </a:p>
          <a:p>
            <a:pPr lvl="1"/>
            <a:r>
              <a:rPr lang="en-US" dirty="0"/>
              <a:t>Social / </a:t>
            </a:r>
            <a:r>
              <a:rPr lang="en-US" dirty="0" smtClean="0"/>
              <a:t>Cultural pressure </a:t>
            </a:r>
            <a:r>
              <a:rPr lang="en-US" dirty="0"/>
              <a:t>to </a:t>
            </a:r>
            <a:r>
              <a:rPr lang="en-US" dirty="0" smtClean="0"/>
              <a:t>protect the </a:t>
            </a:r>
            <a:r>
              <a:rPr lang="en-US" dirty="0"/>
              <a:t>forest</a:t>
            </a:r>
          </a:p>
        </p:txBody>
      </p:sp>
    </p:spTree>
    <p:extLst>
      <p:ext uri="{BB962C8B-B14F-4D97-AF65-F5344CB8AC3E}">
        <p14:creationId xmlns:p14="http://schemas.microsoft.com/office/powerpoint/2010/main" val="3404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857364"/>
            <a:ext cx="4962556" cy="46434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Many communities rely on the forest for sustenance or livelihood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Such uses may be combined with </a:t>
            </a:r>
            <a:r>
              <a:rPr lang="en-US" sz="2400" dirty="0" smtClean="0"/>
              <a:t>REDD+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They may be complimentary – non-durable goods such as fruits, herbs, leaves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They can increase the “productivity” of the forest – higher total income from the forest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Together they can be a viable alternative for deforestation or forest degradation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uses of the forest</a:t>
            </a:r>
          </a:p>
        </p:txBody>
      </p:sp>
      <p:pic>
        <p:nvPicPr>
          <p:cNvPr id="13316" name="Picture 4" descr="IMG_5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3" y="1828800"/>
            <a:ext cx="36562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85720" y="1857364"/>
            <a:ext cx="4895880" cy="46434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With very little </a:t>
            </a:r>
            <a:r>
              <a:rPr lang="en-US" dirty="0" smtClean="0"/>
              <a:t>training and </a:t>
            </a:r>
            <a:r>
              <a:rPr lang="en-US" dirty="0"/>
              <a:t>support, </a:t>
            </a:r>
            <a:r>
              <a:rPr lang="en-US" dirty="0" smtClean="0"/>
              <a:t>communities can </a:t>
            </a:r>
            <a:r>
              <a:rPr lang="en-US" dirty="0"/>
              <a:t>accurately </a:t>
            </a:r>
            <a:r>
              <a:rPr lang="en-US" dirty="0" smtClean="0"/>
              <a:t>assess basic </a:t>
            </a:r>
            <a:r>
              <a:rPr lang="en-US" dirty="0"/>
              <a:t>parameters of </a:t>
            </a:r>
            <a:r>
              <a:rPr lang="en-US" dirty="0" smtClean="0"/>
              <a:t>the forest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Tree count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Species identification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DBH measurement</a:t>
            </a:r>
          </a:p>
          <a:p>
            <a:pPr>
              <a:lnSpc>
                <a:spcPct val="90000"/>
              </a:lnSpc>
            </a:pPr>
            <a:r>
              <a:rPr lang="en-US" dirty="0"/>
              <a:t>Cost of assessment </a:t>
            </a:r>
            <a:r>
              <a:rPr lang="en-US" dirty="0" smtClean="0"/>
              <a:t>is between </a:t>
            </a:r>
            <a:r>
              <a:rPr lang="en-US" dirty="0"/>
              <a:t>$1 ~ $4 </a:t>
            </a:r>
            <a:r>
              <a:rPr lang="en-US" dirty="0" smtClean="0"/>
              <a:t>per hectare </a:t>
            </a:r>
            <a:r>
              <a:rPr lang="en-US" dirty="0"/>
              <a:t>per year</a:t>
            </a:r>
          </a:p>
          <a:p>
            <a:pPr>
              <a:lnSpc>
                <a:spcPct val="90000"/>
              </a:lnSpc>
            </a:pPr>
            <a:r>
              <a:rPr lang="en-US" dirty="0"/>
              <a:t>Potential for </a:t>
            </a:r>
            <a:r>
              <a:rPr lang="en-US" dirty="0" smtClean="0"/>
              <a:t>collecting large </a:t>
            </a:r>
            <a:r>
              <a:rPr lang="en-US" dirty="0"/>
              <a:t>volumes of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assessment by communities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5EE5A3AA-A5D5-4197-B5B9-C22D2A6F56EF}" type="slidenum">
              <a:rPr lang="en-US"/>
              <a:pPr/>
              <a:t>4</a:t>
            </a:fld>
            <a:endParaRPr lang="en-US"/>
          </a:p>
        </p:txBody>
      </p:sp>
      <p:pic>
        <p:nvPicPr>
          <p:cNvPr id="14338" name="Picture 2" descr="IMG_0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74505"/>
            <a:ext cx="3721100" cy="49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Supplementary 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data that the communities collect is relatively basic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Supplementary services and data collection by a professional party can increase accuracy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Stratification of the forest, determination of number and location of sampling plots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Wood density, free branch height, total tree height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Development of allometric equations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Large-scale data collection opens up opportunities for statistical analysis and filtering of data</a:t>
            </a:r>
          </a:p>
        </p:txBody>
      </p:sp>
    </p:spTree>
    <p:extLst>
      <p:ext uri="{BB962C8B-B14F-4D97-AF65-F5344CB8AC3E}">
        <p14:creationId xmlns:p14="http://schemas.microsoft.com/office/powerpoint/2010/main" val="257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Communities do not need much training to collect data</a:t>
            </a:r>
          </a:p>
          <a:p>
            <a:pPr>
              <a:lnSpc>
                <a:spcPct val="90000"/>
              </a:lnSpc>
            </a:pPr>
            <a:r>
              <a:rPr lang="en-US" sz="2400"/>
              <a:t>Plot and data management requires support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Support can be provided by NGOs that serve multiple communities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Equipment to support data</a:t>
            </a:r>
            <a:br>
              <a:rPr lang="en-US" sz="2000"/>
            </a:br>
            <a:r>
              <a:rPr lang="en-US" sz="2000"/>
              <a:t>collection is ever more</a:t>
            </a:r>
            <a:br>
              <a:rPr lang="en-US" sz="2000"/>
            </a:br>
            <a:r>
              <a:rPr lang="en-US" sz="2000"/>
              <a:t>accessible and affordable:</a:t>
            </a:r>
            <a:br>
              <a:rPr lang="en-US" sz="2000"/>
            </a:br>
            <a:r>
              <a:rPr lang="en-US" sz="2000"/>
              <a:t>GPS, PDA, smart phone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NGOs can help share</a:t>
            </a:r>
            <a:br>
              <a:rPr lang="en-US" sz="2000"/>
            </a:br>
            <a:r>
              <a:rPr lang="en-US" sz="2000"/>
              <a:t>knowledge and equipment</a:t>
            </a:r>
            <a:br>
              <a:rPr lang="en-US" sz="2000"/>
            </a:br>
            <a:r>
              <a:rPr lang="en-US" sz="2000"/>
              <a:t>between communities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procedures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367DC296-A104-44CB-B166-EB251D07D50E}" type="slidenum">
              <a:rPr lang="en-US"/>
              <a:pPr/>
              <a:t>6</a:t>
            </a:fld>
            <a:endParaRPr lang="en-US"/>
          </a:p>
        </p:txBody>
      </p:sp>
      <p:pic>
        <p:nvPicPr>
          <p:cNvPr id="15364" name="Picture 4" descr="2004-09-Ghana0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287837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Typical </a:t>
            </a:r>
            <a:r>
              <a:rPr lang="en-US" sz="2000" dirty="0"/>
              <a:t>data are: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Diameter at breast height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Tree </a:t>
            </a:r>
            <a:r>
              <a:rPr lang="en-US" sz="1800" dirty="0" smtClean="0"/>
              <a:t>count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Tree species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Data </a:t>
            </a:r>
            <a:r>
              <a:rPr lang="en-US" sz="2000" dirty="0"/>
              <a:t>should be collected in sampling plots to which the local community already has access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Provide </a:t>
            </a:r>
            <a:r>
              <a:rPr lang="en-US" sz="1800" dirty="0" err="1"/>
              <a:t>labour</a:t>
            </a:r>
            <a:r>
              <a:rPr lang="en-US" sz="1800" dirty="0"/>
              <a:t> in return for benefits – money, use of forest resources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This depends very much on </a:t>
            </a:r>
            <a:r>
              <a:rPr lang="en-US" sz="1800" dirty="0" smtClean="0"/>
              <a:t>land use rights</a:t>
            </a:r>
            <a:r>
              <a:rPr lang="en-US" sz="1800" dirty="0"/>
              <a:t>, economic opportunity, </a:t>
            </a:r>
            <a:r>
              <a:rPr lang="en-US" sz="1800" dirty="0" err="1"/>
              <a:t>etc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Data can be collected on a regular basis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is preferable to do so more often than strictly required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Create awareness, maintain involvement and experience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Extra data can be used for quality control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Other data should be collected as well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of the forest resources by the local population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Substitution of non-renewable resources by forest products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Ownership, use rights, cultural and social importance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to be collected</a:t>
            </a:r>
          </a:p>
        </p:txBody>
      </p:sp>
    </p:spTree>
    <p:extLst>
      <p:ext uri="{BB962C8B-B14F-4D97-AF65-F5344CB8AC3E}">
        <p14:creationId xmlns:p14="http://schemas.microsoft.com/office/powerpoint/2010/main" val="33839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volume of data that will be collected on a national scale is likely to be </a:t>
            </a:r>
            <a:r>
              <a:rPr lang="en-US" sz="2400" dirty="0" smtClean="0"/>
              <a:t>enormous</a:t>
            </a:r>
          </a:p>
          <a:p>
            <a:pPr lvl="1"/>
            <a:r>
              <a:rPr lang="nl-NL" sz="2000" dirty="0" smtClean="0"/>
              <a:t>Can be millions of samples per year for Viet Nam</a:t>
            </a:r>
            <a:endParaRPr lang="en-US" sz="2000" dirty="0"/>
          </a:p>
          <a:p>
            <a:r>
              <a:rPr lang="en-US" sz="2400" dirty="0" smtClean="0"/>
              <a:t>MARD needs </a:t>
            </a:r>
            <a:r>
              <a:rPr lang="en-US" sz="2400" dirty="0"/>
              <a:t>to set up </a:t>
            </a:r>
            <a:r>
              <a:rPr lang="en-US" sz="2400" dirty="0" smtClean="0"/>
              <a:t>professional computer and internet infrastructure </a:t>
            </a:r>
            <a:r>
              <a:rPr lang="en-US" sz="2400" dirty="0"/>
              <a:t>to manage the data</a:t>
            </a:r>
          </a:p>
          <a:p>
            <a:pPr lvl="1"/>
            <a:r>
              <a:rPr lang="en-US" sz="2000" dirty="0"/>
              <a:t>Specially trained and dedicated staff will be necessary to operate the data management system</a:t>
            </a:r>
          </a:p>
          <a:p>
            <a:pPr lvl="1"/>
            <a:r>
              <a:rPr lang="en-US" sz="2000" dirty="0"/>
              <a:t>Unless the data management system is properly designed, analysis, quality assurance and reporting will be very difficult or impossible</a:t>
            </a:r>
          </a:p>
          <a:p>
            <a:pPr lvl="1"/>
            <a:r>
              <a:rPr lang="en-US" sz="2000" dirty="0"/>
              <a:t>UNFCCC will likely have stringent reporting guidelines and validation may require reviewing of raw data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data</a:t>
            </a:r>
          </a:p>
        </p:txBody>
      </p:sp>
    </p:spTree>
    <p:extLst>
      <p:ext uri="{BB962C8B-B14F-4D97-AF65-F5344CB8AC3E}">
        <p14:creationId xmlns:p14="http://schemas.microsoft.com/office/powerpoint/2010/main" val="5136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will come from everywhere</a:t>
            </a:r>
          </a:p>
          <a:p>
            <a:pPr lvl="1"/>
            <a:r>
              <a:rPr lang="en-US" sz="2000" dirty="0"/>
              <a:t>Paper records</a:t>
            </a:r>
          </a:p>
          <a:p>
            <a:pPr lvl="2"/>
            <a:r>
              <a:rPr lang="en-US" sz="1800" dirty="0"/>
              <a:t>Process in a field office and send through internet</a:t>
            </a:r>
          </a:p>
          <a:p>
            <a:pPr lvl="1"/>
            <a:r>
              <a:rPr lang="en-US" sz="2000" dirty="0"/>
              <a:t>Field data computers</a:t>
            </a:r>
          </a:p>
          <a:p>
            <a:pPr lvl="2"/>
            <a:r>
              <a:rPr lang="en-US" sz="1800" dirty="0"/>
              <a:t>Upload through internet from field office</a:t>
            </a:r>
          </a:p>
          <a:p>
            <a:pPr lvl="1"/>
            <a:r>
              <a:rPr lang="en-US" sz="2000" dirty="0"/>
              <a:t>Smart phones</a:t>
            </a:r>
          </a:p>
          <a:p>
            <a:pPr lvl="2"/>
            <a:r>
              <a:rPr lang="en-US" sz="1800" dirty="0"/>
              <a:t>Direct upload in standard format</a:t>
            </a:r>
          </a:p>
          <a:p>
            <a:pPr lvl="1"/>
            <a:r>
              <a:rPr lang="en-US" sz="2000" dirty="0"/>
              <a:t>Standard forest inventory </a:t>
            </a:r>
          </a:p>
          <a:p>
            <a:pPr lvl="2"/>
            <a:r>
              <a:rPr lang="en-US" sz="1800" dirty="0"/>
              <a:t>This will be non-standard data that has to be dealt with in a special way</a:t>
            </a:r>
          </a:p>
          <a:p>
            <a:r>
              <a:rPr lang="en-US" sz="2400" dirty="0" smtClean="0"/>
              <a:t>Different stakeholders will use different data delivery methods</a:t>
            </a:r>
            <a:endParaRPr lang="en-US" sz="2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delivery</a:t>
            </a:r>
          </a:p>
        </p:txBody>
      </p:sp>
    </p:spTree>
    <p:extLst>
      <p:ext uri="{BB962C8B-B14F-4D97-AF65-F5344CB8AC3E}">
        <p14:creationId xmlns:p14="http://schemas.microsoft.com/office/powerpoint/2010/main" val="38367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llpp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smallppt</Template>
  <TotalTime>21</TotalTime>
  <Words>789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smallppt</vt:lpstr>
      <vt:lpstr>Community level data collection and data management</vt:lpstr>
      <vt:lpstr>Participatory Carbon Forestry</vt:lpstr>
      <vt:lpstr>Secondary uses of the forest</vt:lpstr>
      <vt:lpstr>Carbon assessment by communities</vt:lpstr>
      <vt:lpstr>Supplementary data</vt:lpstr>
      <vt:lpstr>Data collection procedures</vt:lpstr>
      <vt:lpstr>Data to be collected</vt:lpstr>
      <vt:lpstr>Managing data</vt:lpstr>
      <vt:lpstr>Data delivery</vt:lpstr>
      <vt:lpstr>Data analysis</vt:lpstr>
      <vt:lpstr>Data quality assurance</vt:lpstr>
      <vt:lpstr>Access to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level data collection and data management</dc:title>
  <dc:creator>Patrick Van Laake</dc:creator>
  <cp:lastModifiedBy>Patrick Van Laake</cp:lastModifiedBy>
  <cp:revision>4</cp:revision>
  <dcterms:created xsi:type="dcterms:W3CDTF">2010-08-24T09:01:17Z</dcterms:created>
  <dcterms:modified xsi:type="dcterms:W3CDTF">2010-08-24T09:23:44Z</dcterms:modified>
</cp:coreProperties>
</file>