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69093" autoAdjust="0"/>
  </p:normalViewPr>
  <p:slideViewPr>
    <p:cSldViewPr snapToGrid="0">
      <p:cViewPr varScale="1">
        <p:scale>
          <a:sx n="49" d="100"/>
          <a:sy n="49" d="100"/>
        </p:scale>
        <p:origin x="6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4EF5E-6707-40DC-B780-2DDF22D19FC7}" type="datetimeFigureOut">
              <a:rPr lang="en-US" smtClean="0"/>
              <a:t>5/21/2015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0CDF5-DBE2-48CB-9EE8-6E60AF8C6F21}" type="slidenum">
              <a:rPr lang="en-US" smtClean="0"/>
              <a:t>‹#›</a:t>
            </a:fld>
            <a:endParaRPr lang="en-US"/>
          </a:p>
        </p:txBody>
      </p:sp>
    </p:spTree>
    <p:extLst>
      <p:ext uri="{BB962C8B-B14F-4D97-AF65-F5344CB8AC3E}">
        <p14:creationId xmlns:p14="http://schemas.microsoft.com/office/powerpoint/2010/main" val="22930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a:t>
            </a:r>
            <a:r>
              <a:rPr lang="en-US" baseline="0" dirty="0" smtClean="0"/>
              <a:t> methodology and workplan. Still in planning stage. Malawi just received CNA and TS at the end of April, 2015.</a:t>
            </a:r>
            <a:endParaRPr lang="en-US" dirty="0"/>
          </a:p>
        </p:txBody>
      </p:sp>
      <p:sp>
        <p:nvSpPr>
          <p:cNvPr id="4" name="Slide Number Placeholder 3"/>
          <p:cNvSpPr>
            <a:spLocks noGrp="1"/>
          </p:cNvSpPr>
          <p:nvPr>
            <p:ph type="sldNum" sz="quarter" idx="10"/>
          </p:nvPr>
        </p:nvSpPr>
        <p:spPr/>
        <p:txBody>
          <a:bodyPr/>
          <a:lstStyle/>
          <a:p>
            <a:fld id="{20E0CDF5-DBE2-48CB-9EE8-6E60AF8C6F21}" type="slidenum">
              <a:rPr lang="en-US" smtClean="0"/>
              <a:t>1</a:t>
            </a:fld>
            <a:endParaRPr lang="en-US"/>
          </a:p>
        </p:txBody>
      </p:sp>
    </p:spTree>
    <p:extLst>
      <p:ext uri="{BB962C8B-B14F-4D97-AF65-F5344CB8AC3E}">
        <p14:creationId xmlns:p14="http://schemas.microsoft.com/office/powerpoint/2010/main" val="309307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CNA is not the first readiness wave. Many areas of support prior</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CNA. </a:t>
            </a:r>
          </a:p>
          <a:p>
            <a:r>
              <a:rPr lang="en-US" sz="1200" kern="1200" dirty="0" smtClean="0">
                <a:solidFill>
                  <a:schemeClr val="tx1"/>
                </a:solidFill>
                <a:effectLst/>
                <a:latin typeface="+mn-lt"/>
                <a:ea typeface="+mn-ea"/>
                <a:cs typeface="+mn-cs"/>
              </a:rPr>
              <a:t>As Jose Carlos explained, the main challenge for any CNA is to address current status</a:t>
            </a:r>
            <a:r>
              <a:rPr lang="en-US" sz="1200" kern="1200" baseline="0" dirty="0" smtClean="0">
                <a:solidFill>
                  <a:schemeClr val="tx1"/>
                </a:solidFill>
                <a:effectLst/>
                <a:latin typeface="+mn-lt"/>
                <a:ea typeface="+mn-ea"/>
                <a:cs typeface="+mn-cs"/>
              </a:rPr>
              <a:t> while</a:t>
            </a:r>
            <a:r>
              <a:rPr lang="en-US" sz="1200" kern="1200" dirty="0" smtClean="0">
                <a:solidFill>
                  <a:schemeClr val="tx1"/>
                </a:solidFill>
                <a:effectLst/>
                <a:latin typeface="+mn-lt"/>
                <a:ea typeface="+mn-ea"/>
                <a:cs typeface="+mn-cs"/>
              </a:rPr>
              <a:t> coordinating and incorporating ongoing work into</a:t>
            </a:r>
            <a:r>
              <a:rPr lang="en-US" sz="1200" kern="1200" baseline="0" dirty="0" smtClean="0">
                <a:solidFill>
                  <a:schemeClr val="tx1"/>
                </a:solidFill>
                <a:effectLst/>
                <a:latin typeface="+mn-lt"/>
                <a:ea typeface="+mn-ea"/>
                <a:cs typeface="+mn-cs"/>
              </a:rPr>
              <a:t> the CNA</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Background on Malawi: Rationale for a narrow approach speaks to the fact that there are other initiatives</a:t>
            </a:r>
            <a:r>
              <a:rPr lang="en-US" sz="1200" kern="1200" baseline="0" dirty="0" smtClean="0">
                <a:solidFill>
                  <a:schemeClr val="tx1"/>
                </a:solidFill>
                <a:effectLst/>
                <a:latin typeface="+mn-lt"/>
                <a:ea typeface="+mn-ea"/>
                <a:cs typeface="+mn-cs"/>
              </a:rPr>
              <a:t> (bilateral, multilateral)</a:t>
            </a:r>
            <a:r>
              <a:rPr lang="en-US" sz="1200" kern="1200" dirty="0" smtClean="0">
                <a:solidFill>
                  <a:schemeClr val="tx1"/>
                </a:solidFill>
                <a:effectLst/>
                <a:latin typeface="+mn-lt"/>
                <a:ea typeface="+mn-ea"/>
                <a:cs typeface="+mn-cs"/>
              </a:rPr>
              <a:t> already addressing other gaps. Roadmap speaks to the need to better sequence and coordinate what is coming out.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Malawi, CNA</a:t>
            </a:r>
            <a:r>
              <a:rPr lang="en-US" sz="1200" kern="1200" dirty="0" smtClean="0">
                <a:solidFill>
                  <a:schemeClr val="tx1"/>
                </a:solidFill>
                <a:effectLst/>
                <a:latin typeface="+mn-lt"/>
                <a:ea typeface="+mn-ea"/>
                <a:cs typeface="+mn-cs"/>
              </a:rPr>
              <a:t> started very ambitious and </a:t>
            </a:r>
            <a:r>
              <a:rPr lang="en-US" sz="1200" kern="1200" dirty="0" smtClean="0">
                <a:solidFill>
                  <a:schemeClr val="tx1"/>
                </a:solidFill>
                <a:effectLst/>
                <a:latin typeface="+mn-lt"/>
                <a:ea typeface="+mn-ea"/>
                <a:cs typeface="+mn-cs"/>
              </a:rPr>
              <a:t>broad.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a:t>
            </a:r>
            <a:r>
              <a:rPr lang="en-US" sz="1200" kern="1200" dirty="0" smtClean="0">
                <a:solidFill>
                  <a:schemeClr val="tx1"/>
                </a:solidFill>
                <a:effectLst/>
                <a:latin typeface="+mn-lt"/>
                <a:ea typeface="+mn-ea"/>
                <a:cs typeface="+mn-cs"/>
              </a:rPr>
              <a:t>after Targeted Support came through, narrowed into specific components to address some remaining gaps. Limited resources</a:t>
            </a:r>
            <a:r>
              <a:rPr lang="en-US" sz="1200" kern="1200" baseline="0" dirty="0" smtClean="0">
                <a:solidFill>
                  <a:schemeClr val="tx1"/>
                </a:solidFill>
                <a:effectLst/>
                <a:latin typeface="+mn-lt"/>
                <a:ea typeface="+mn-ea"/>
                <a:cs typeface="+mn-cs"/>
              </a:rPr>
              <a:t> for CNA, so had to choose wisely.</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E0CDF5-DBE2-48CB-9EE8-6E60AF8C6F21}" type="slidenum">
              <a:rPr lang="en-US" smtClean="0"/>
              <a:t>2</a:t>
            </a:fld>
            <a:endParaRPr lang="en-US"/>
          </a:p>
        </p:txBody>
      </p:sp>
    </p:spTree>
    <p:extLst>
      <p:ext uri="{BB962C8B-B14F-4D97-AF65-F5344CB8AC3E}">
        <p14:creationId xmlns:p14="http://schemas.microsoft.com/office/powerpoint/2010/main" val="184445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Interesting aspects of each framework:</a:t>
            </a:r>
          </a:p>
          <a:p>
            <a:r>
              <a:rPr lang="en-US" baseline="0" dirty="0" smtClean="0"/>
              <a:t>-</a:t>
            </a:r>
            <a:r>
              <a:rPr lang="en-US" b="1" baseline="0" dirty="0" smtClean="0"/>
              <a:t>PROFOR:</a:t>
            </a:r>
            <a:r>
              <a:rPr lang="en-US" baseline="0" dirty="0" smtClean="0"/>
              <a:t> provides a frame of reference for organizing governance-relevant information that can be used within and across countries. Minimizes unnecessary duplication of forest governance monitoring and assessment efforts</a:t>
            </a:r>
          </a:p>
          <a:p>
            <a:r>
              <a:rPr lang="en-US" baseline="0" dirty="0" smtClean="0"/>
              <a:t>-</a:t>
            </a:r>
            <a:r>
              <a:rPr lang="en-US" b="1" baseline="0" dirty="0" smtClean="0"/>
              <a:t>UN-REDD PGA: </a:t>
            </a:r>
            <a:r>
              <a:rPr lang="en-US" baseline="0" dirty="0" smtClean="0"/>
              <a:t>Identify potential end-users of the information, asks how to best communicate results and which institution will be best placed to update PGA data regularly in the long run</a:t>
            </a:r>
          </a:p>
          <a:p>
            <a:r>
              <a:rPr lang="en-US" baseline="0" dirty="0" smtClean="0"/>
              <a:t>-</a:t>
            </a:r>
            <a:r>
              <a:rPr lang="en-US" b="1" baseline="0" dirty="0" smtClean="0"/>
              <a:t>WRI’s GFI: </a:t>
            </a:r>
            <a:r>
              <a:rPr lang="en-US" baseline="0" dirty="0" smtClean="0"/>
              <a:t>Actors, Rules, and Practices. indicators assess how actors develop and apply rules to drive practices at an operational level.</a:t>
            </a:r>
            <a:endParaRPr lang="en-US" dirty="0"/>
          </a:p>
        </p:txBody>
      </p:sp>
      <p:sp>
        <p:nvSpPr>
          <p:cNvPr id="4" name="Slide Number Placeholder 3"/>
          <p:cNvSpPr>
            <a:spLocks noGrp="1"/>
          </p:cNvSpPr>
          <p:nvPr>
            <p:ph type="sldNum" sz="quarter" idx="10"/>
          </p:nvPr>
        </p:nvSpPr>
        <p:spPr/>
        <p:txBody>
          <a:bodyPr/>
          <a:lstStyle/>
          <a:p>
            <a:fld id="{20E0CDF5-DBE2-48CB-9EE8-6E60AF8C6F21}" type="slidenum">
              <a:rPr lang="en-US" smtClean="0"/>
              <a:t>3</a:t>
            </a:fld>
            <a:endParaRPr lang="en-US"/>
          </a:p>
        </p:txBody>
      </p:sp>
    </p:spTree>
    <p:extLst>
      <p:ext uri="{BB962C8B-B14F-4D97-AF65-F5344CB8AC3E}">
        <p14:creationId xmlns:p14="http://schemas.microsoft.com/office/powerpoint/2010/main" val="394823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Roadmap</a:t>
            </a:r>
            <a:r>
              <a:rPr lang="en-US" baseline="0" dirty="0" smtClean="0"/>
              <a:t> is essentially a response plan that informs how, given all the policy and technical capacities identified through CNA and TS, what are the national appropriate steps to build a long-term National Strategy?</a:t>
            </a:r>
          </a:p>
          <a:p>
            <a:endParaRPr lang="en-US" baseline="0" dirty="0" smtClean="0"/>
          </a:p>
          <a:p>
            <a:r>
              <a:rPr lang="en-US" b="1" dirty="0" smtClean="0"/>
              <a:t>Stakeholder Interviews: </a:t>
            </a:r>
            <a:r>
              <a:rPr lang="en-US" dirty="0" smtClean="0"/>
              <a:t>This will include (but not necessarily be limited to): representatives from the Department of Forestry; the Department of Environment and Natural Resources; the Ministry of Agriculture, Irrigation and Water Development; the Department of Lands Management in the Ministry of Lands, Housing and Urban Development; the Ministry of Local Government and Rural Development; as well as individuals representing research facilities, civil society, and the private sector.  An initial list of stakeholders for interviews is currently being developed and will be vetted with counterparts at the </a:t>
            </a:r>
            <a:r>
              <a:rPr lang="en-US" dirty="0" err="1" smtClean="0"/>
              <a:t>DoF</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0E0CDF5-DBE2-48CB-9EE8-6E60AF8C6F21}" type="slidenum">
              <a:rPr lang="en-US" smtClean="0"/>
              <a:t>5</a:t>
            </a:fld>
            <a:endParaRPr lang="en-US"/>
          </a:p>
        </p:txBody>
      </p:sp>
    </p:spTree>
    <p:extLst>
      <p:ext uri="{BB962C8B-B14F-4D97-AF65-F5344CB8AC3E}">
        <p14:creationId xmlns:p14="http://schemas.microsoft.com/office/powerpoint/2010/main" val="157812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957E60-9EA7-4E3A-9749-649E3D9611B6}"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148691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57E60-9EA7-4E3A-9749-649E3D9611B6}"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311686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57E60-9EA7-4E3A-9749-649E3D9611B6}"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119826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57E60-9EA7-4E3A-9749-649E3D9611B6}"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165497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57E60-9EA7-4E3A-9749-649E3D9611B6}"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24447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57E60-9EA7-4E3A-9749-649E3D9611B6}"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259795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57E60-9EA7-4E3A-9749-649E3D9611B6}" type="datetimeFigureOut">
              <a:rPr lang="en-US" smtClean="0"/>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202834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57E60-9EA7-4E3A-9749-649E3D9611B6}" type="datetimeFigureOut">
              <a:rPr lang="en-US" smtClean="0"/>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234634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57E60-9EA7-4E3A-9749-649E3D9611B6}" type="datetimeFigureOut">
              <a:rPr lang="en-US" smtClean="0"/>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418165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57E60-9EA7-4E3A-9749-649E3D9611B6}"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112567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57E60-9EA7-4E3A-9749-649E3D9611B6}"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B1D79-2EB6-430B-A26B-9B07135FFFFF}" type="slidenum">
              <a:rPr lang="en-US" smtClean="0"/>
              <a:t>‹#›</a:t>
            </a:fld>
            <a:endParaRPr lang="en-US"/>
          </a:p>
        </p:txBody>
      </p:sp>
    </p:spTree>
    <p:extLst>
      <p:ext uri="{BB962C8B-B14F-4D97-AF65-F5344CB8AC3E}">
        <p14:creationId xmlns:p14="http://schemas.microsoft.com/office/powerpoint/2010/main" val="148569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57E60-9EA7-4E3A-9749-649E3D9611B6}" type="datetimeFigureOut">
              <a:rPr lang="en-US" smtClean="0"/>
              <a:t>5/21/2015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1D79-2EB6-430B-A26B-9B07135FFFFF}" type="slidenum">
              <a:rPr lang="en-US" smtClean="0"/>
              <a:t>‹#›</a:t>
            </a:fld>
            <a:endParaRPr lang="en-US"/>
          </a:p>
        </p:txBody>
      </p:sp>
    </p:spTree>
    <p:extLst>
      <p:ext uri="{BB962C8B-B14F-4D97-AF65-F5344CB8AC3E}">
        <p14:creationId xmlns:p14="http://schemas.microsoft.com/office/powerpoint/2010/main" val="382479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300"/>
            <a:ext cx="9144000" cy="2387600"/>
          </a:xfrm>
        </p:spPr>
        <p:txBody>
          <a:bodyPr/>
          <a:lstStyle/>
          <a:p>
            <a:r>
              <a:rPr lang="en-US" b="1" dirty="0" smtClean="0"/>
              <a:t>Malawi Country Needs Assessment</a:t>
            </a:r>
            <a:endParaRPr lang="en-US" b="1" dirty="0"/>
          </a:p>
        </p:txBody>
      </p:sp>
      <p:sp>
        <p:nvSpPr>
          <p:cNvPr id="3" name="Subtitle 2"/>
          <p:cNvSpPr>
            <a:spLocks noGrp="1"/>
          </p:cNvSpPr>
          <p:nvPr>
            <p:ph type="subTitle" idx="1"/>
          </p:nvPr>
        </p:nvSpPr>
        <p:spPr>
          <a:xfrm>
            <a:off x="1524000" y="2725274"/>
            <a:ext cx="9144000" cy="1655762"/>
          </a:xfrm>
        </p:spPr>
        <p:txBody>
          <a:bodyPr>
            <a:normAutofit/>
          </a:bodyPr>
          <a:lstStyle/>
          <a:p>
            <a:r>
              <a:rPr lang="en-US" sz="2800" b="1" dirty="0" smtClean="0"/>
              <a:t>Draft</a:t>
            </a:r>
            <a:r>
              <a:rPr lang="en-US" sz="2800" dirty="0" smtClean="0"/>
              <a:t> </a:t>
            </a:r>
            <a:r>
              <a:rPr lang="en-US" sz="2800" dirty="0" smtClean="0"/>
              <a:t>Methodology </a:t>
            </a:r>
            <a:r>
              <a:rPr lang="en-US" sz="2800" dirty="0" smtClean="0"/>
              <a:t>&amp; Workplan </a:t>
            </a:r>
          </a:p>
        </p:txBody>
      </p:sp>
      <p:pic>
        <p:nvPicPr>
          <p:cNvPr id="4" name="Picture 3"/>
          <p:cNvPicPr>
            <a:picLocks noChangeAspect="1"/>
          </p:cNvPicPr>
          <p:nvPr/>
        </p:nvPicPr>
        <p:blipFill>
          <a:blip r:embed="rId3"/>
          <a:stretch>
            <a:fillRect/>
          </a:stretch>
        </p:blipFill>
        <p:spPr>
          <a:xfrm>
            <a:off x="316491" y="3318023"/>
            <a:ext cx="11559018" cy="3279932"/>
          </a:xfrm>
          <a:prstGeom prst="rect">
            <a:avLst/>
          </a:prstGeom>
        </p:spPr>
      </p:pic>
    </p:spTree>
    <p:extLst>
      <p:ext uri="{BB962C8B-B14F-4D97-AF65-F5344CB8AC3E}">
        <p14:creationId xmlns:p14="http://schemas.microsoft.com/office/powerpoint/2010/main" val="286933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02"/>
            <a:ext cx="10515600" cy="1325563"/>
          </a:xfrm>
        </p:spPr>
        <p:txBody>
          <a:bodyPr/>
          <a:lstStyle/>
          <a:p>
            <a:pPr algn="ctr"/>
            <a:r>
              <a:rPr lang="en-US" b="1" dirty="0" smtClean="0"/>
              <a:t>Rationale and Focus of Malawi’s CNA</a:t>
            </a:r>
            <a:endParaRPr lang="en-US" b="1" dirty="0"/>
          </a:p>
        </p:txBody>
      </p:sp>
      <p:sp>
        <p:nvSpPr>
          <p:cNvPr id="3" name="Content Placeholder 2"/>
          <p:cNvSpPr>
            <a:spLocks noGrp="1"/>
          </p:cNvSpPr>
          <p:nvPr>
            <p:ph idx="1"/>
          </p:nvPr>
        </p:nvSpPr>
        <p:spPr>
          <a:xfrm>
            <a:off x="838200" y="1459864"/>
            <a:ext cx="5689011" cy="4653553"/>
          </a:xfrm>
        </p:spPr>
        <p:txBody>
          <a:bodyPr>
            <a:normAutofit/>
          </a:bodyPr>
          <a:lstStyle/>
          <a:p>
            <a:pPr marL="0" indent="0">
              <a:buNone/>
            </a:pPr>
            <a:r>
              <a:rPr lang="en-US" dirty="0"/>
              <a:t>E</a:t>
            </a:r>
            <a:r>
              <a:rPr lang="en-US" dirty="0" smtClean="0"/>
              <a:t>xisting initiatives address gaps in various elements of technical knowledge, for </a:t>
            </a:r>
            <a:r>
              <a:rPr lang="en-US" dirty="0" smtClean="0"/>
              <a:t>example:</a:t>
            </a:r>
          </a:p>
          <a:p>
            <a:r>
              <a:rPr lang="en-US" dirty="0" smtClean="0"/>
              <a:t>USFS-led </a:t>
            </a:r>
            <a:r>
              <a:rPr lang="en-US" dirty="0" smtClean="0"/>
              <a:t>assessments in NFI, GIS/RS, Carbon Pool Measurement, LULC, Drivers, Communications</a:t>
            </a:r>
          </a:p>
          <a:p>
            <a:r>
              <a:rPr lang="en-US" dirty="0" smtClean="0"/>
              <a:t>UN-REDD Targeted Support (NFMS, Tenure, Stakeholder Mapping, Corruption Risk</a:t>
            </a:r>
            <a:r>
              <a:rPr lang="en-US" dirty="0" smtClean="0"/>
              <a:t>)</a:t>
            </a:r>
            <a:endParaRPr lang="en-US" dirty="0" smtClean="0"/>
          </a:p>
        </p:txBody>
      </p:sp>
      <p:sp>
        <p:nvSpPr>
          <p:cNvPr id="5" name="TextBox 4"/>
          <p:cNvSpPr txBox="1"/>
          <p:nvPr/>
        </p:nvSpPr>
        <p:spPr>
          <a:xfrm>
            <a:off x="838200" y="4219302"/>
            <a:ext cx="9836332" cy="2246769"/>
          </a:xfrm>
          <a:prstGeom prst="rect">
            <a:avLst/>
          </a:prstGeom>
          <a:noFill/>
        </p:spPr>
        <p:txBody>
          <a:bodyPr wrap="square" rtlCol="0">
            <a:spAutoFit/>
          </a:bodyPr>
          <a:lstStyle/>
          <a:p>
            <a:r>
              <a:rPr lang="en-US" sz="2800" dirty="0"/>
              <a:t>Where are the gaps?</a:t>
            </a:r>
          </a:p>
          <a:p>
            <a:pPr marL="457200" indent="-457200">
              <a:buFont typeface="Arial" panose="020B0604020202020204" pitchFamily="34" charset="0"/>
              <a:buChar char="•"/>
            </a:pPr>
            <a:r>
              <a:rPr lang="en-US" sz="2800" b="1" dirty="0"/>
              <a:t>Policy and Legal Frameworks:</a:t>
            </a:r>
            <a:r>
              <a:rPr lang="en-US" sz="2800" dirty="0"/>
              <a:t> Foundational to REDD+</a:t>
            </a:r>
          </a:p>
          <a:p>
            <a:pPr marL="457200" indent="-457200">
              <a:buFont typeface="Arial" panose="020B0604020202020204" pitchFamily="34" charset="0"/>
              <a:buChar char="•"/>
            </a:pPr>
            <a:r>
              <a:rPr lang="en-US" sz="2800" b="1" dirty="0"/>
              <a:t>Roadmap to a National Strategy: </a:t>
            </a:r>
            <a:r>
              <a:rPr lang="en-US" sz="2800" dirty="0"/>
              <a:t>To better sequence and coordinate this new knowledge into a Strategy</a:t>
            </a:r>
            <a:endParaRPr lang="en-US" sz="2800" b="1" dirty="0"/>
          </a:p>
          <a:p>
            <a:endParaRPr lang="en-US" sz="2800" dirty="0"/>
          </a:p>
        </p:txBody>
      </p:sp>
      <p:pic>
        <p:nvPicPr>
          <p:cNvPr id="6" name="Picture 5"/>
          <p:cNvPicPr>
            <a:picLocks noChangeAspect="1"/>
          </p:cNvPicPr>
          <p:nvPr/>
        </p:nvPicPr>
        <p:blipFill>
          <a:blip r:embed="rId3"/>
          <a:stretch>
            <a:fillRect/>
          </a:stretch>
        </p:blipFill>
        <p:spPr>
          <a:xfrm>
            <a:off x="6858647" y="1459864"/>
            <a:ext cx="4510743" cy="4496799"/>
          </a:xfrm>
          <a:prstGeom prst="rect">
            <a:avLst/>
          </a:prstGeom>
        </p:spPr>
      </p:pic>
      <p:pic>
        <p:nvPicPr>
          <p:cNvPr id="7" name="Picture 6"/>
          <p:cNvPicPr>
            <a:picLocks noChangeAspect="1"/>
          </p:cNvPicPr>
          <p:nvPr/>
        </p:nvPicPr>
        <p:blipFill>
          <a:blip r:embed="rId4"/>
          <a:stretch>
            <a:fillRect/>
          </a:stretch>
        </p:blipFill>
        <p:spPr>
          <a:xfrm rot="16200000">
            <a:off x="4612683" y="416091"/>
            <a:ext cx="2887320" cy="4719106"/>
          </a:xfrm>
          <a:prstGeom prst="rect">
            <a:avLst/>
          </a:prstGeom>
        </p:spPr>
      </p:pic>
    </p:spTree>
    <p:extLst>
      <p:ext uri="{BB962C8B-B14F-4D97-AF65-F5344CB8AC3E}">
        <p14:creationId xmlns:p14="http://schemas.microsoft.com/office/powerpoint/2010/main" val="34055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
            <a:ext cx="10515600" cy="1325563"/>
          </a:xfrm>
        </p:spPr>
        <p:txBody>
          <a:bodyPr/>
          <a:lstStyle/>
          <a:p>
            <a:pPr algn="ctr"/>
            <a:r>
              <a:rPr lang="en-US" b="1" dirty="0" smtClean="0"/>
              <a:t>Methodology for Policy and Legal Frameworks</a:t>
            </a:r>
            <a:endParaRPr lang="en-US" b="1" dirty="0"/>
          </a:p>
        </p:txBody>
      </p:sp>
      <p:sp>
        <p:nvSpPr>
          <p:cNvPr id="3" name="Content Placeholder 2"/>
          <p:cNvSpPr>
            <a:spLocks noGrp="1"/>
          </p:cNvSpPr>
          <p:nvPr>
            <p:ph idx="1"/>
          </p:nvPr>
        </p:nvSpPr>
        <p:spPr>
          <a:xfrm>
            <a:off x="838200" y="1326697"/>
            <a:ext cx="10515600" cy="4351338"/>
          </a:xfrm>
        </p:spPr>
        <p:txBody>
          <a:bodyPr/>
          <a:lstStyle/>
          <a:p>
            <a:pPr marL="0" indent="0">
              <a:buNone/>
            </a:pPr>
            <a:r>
              <a:rPr lang="en-US" b="1" dirty="0" smtClean="0"/>
              <a:t>Governance Assessment Frameworks </a:t>
            </a:r>
            <a:r>
              <a:rPr lang="en-US" dirty="0" smtClean="0"/>
              <a:t>inform development of research questions and indicators:</a:t>
            </a:r>
          </a:p>
          <a:p>
            <a:r>
              <a:rPr lang="en-US" dirty="0" smtClean="0"/>
              <a:t>FAO/PROFOR’s “Framework for Assessing and Monitoring Forest Governance” and its accompanying guidance</a:t>
            </a:r>
          </a:p>
          <a:p>
            <a:r>
              <a:rPr lang="en-US" dirty="0" smtClean="0"/>
              <a:t>UN-REDD’s “Practical Guide to Participatory Governance Assessment for REDD+”</a:t>
            </a:r>
          </a:p>
          <a:p>
            <a:r>
              <a:rPr lang="en-US" dirty="0" smtClean="0"/>
              <a:t>WRI’s “Governance of Forests Initiative Indicator Framework”</a:t>
            </a:r>
            <a:endParaRPr lang="en-US" dirty="0"/>
          </a:p>
        </p:txBody>
      </p:sp>
      <p:pic>
        <p:nvPicPr>
          <p:cNvPr id="5" name="Picture 4"/>
          <p:cNvPicPr>
            <a:picLocks noChangeAspect="1"/>
          </p:cNvPicPr>
          <p:nvPr/>
        </p:nvPicPr>
        <p:blipFill>
          <a:blip r:embed="rId3"/>
          <a:stretch>
            <a:fillRect/>
          </a:stretch>
        </p:blipFill>
        <p:spPr>
          <a:xfrm>
            <a:off x="2730137" y="4650246"/>
            <a:ext cx="7336686" cy="1956931"/>
          </a:xfrm>
          <a:prstGeom prst="rect">
            <a:avLst/>
          </a:prstGeom>
        </p:spPr>
      </p:pic>
    </p:spTree>
    <p:extLst>
      <p:ext uri="{BB962C8B-B14F-4D97-AF65-F5344CB8AC3E}">
        <p14:creationId xmlns:p14="http://schemas.microsoft.com/office/powerpoint/2010/main" val="15786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Methodology for Policy and Legal Frameworks </a:t>
            </a:r>
            <a:endParaRPr lang="en-US" b="1" dirty="0"/>
          </a:p>
        </p:txBody>
      </p:sp>
      <p:sp>
        <p:nvSpPr>
          <p:cNvPr id="3" name="Content Placeholder 2"/>
          <p:cNvSpPr>
            <a:spLocks noGrp="1"/>
          </p:cNvSpPr>
          <p:nvPr>
            <p:ph idx="1"/>
          </p:nvPr>
        </p:nvSpPr>
        <p:spPr>
          <a:xfrm>
            <a:off x="838200" y="1224733"/>
            <a:ext cx="10515600" cy="4351338"/>
          </a:xfrm>
        </p:spPr>
        <p:txBody>
          <a:bodyPr/>
          <a:lstStyle/>
          <a:p>
            <a:pPr marL="0" indent="0">
              <a:buNone/>
            </a:pPr>
            <a:r>
              <a:rPr lang="en-US" b="1" dirty="0" smtClean="0"/>
              <a:t>Literature Review</a:t>
            </a:r>
            <a:endParaRPr lang="en-US" b="1" dirty="0"/>
          </a:p>
          <a:p>
            <a:r>
              <a:rPr lang="en-US" dirty="0" smtClean="0"/>
              <a:t>Policies, laws, regulations (PLRs), programs and institutional mechanisms relevant to REDD+ and sustainable forestry management in Malawi; </a:t>
            </a:r>
          </a:p>
          <a:p>
            <a:r>
              <a:rPr lang="en-US" dirty="0" smtClean="0"/>
              <a:t>Relevant studies conducted on REDD+ and forest governance in other countries for comparative purposes;</a:t>
            </a:r>
          </a:p>
          <a:p>
            <a:r>
              <a:rPr lang="en-US" dirty="0" smtClean="0"/>
              <a:t>International documentation on REDD+ implementation and other applicable scholarly work.</a:t>
            </a:r>
          </a:p>
          <a:p>
            <a:pPr marL="0" indent="0">
              <a:buNone/>
            </a:pPr>
            <a:endParaRPr lang="en-US" dirty="0"/>
          </a:p>
        </p:txBody>
      </p:sp>
      <p:pic>
        <p:nvPicPr>
          <p:cNvPr id="4" name="Picture 3"/>
          <p:cNvPicPr>
            <a:picLocks noChangeAspect="1"/>
          </p:cNvPicPr>
          <p:nvPr/>
        </p:nvPicPr>
        <p:blipFill>
          <a:blip r:embed="rId2"/>
          <a:stretch>
            <a:fillRect/>
          </a:stretch>
        </p:blipFill>
        <p:spPr>
          <a:xfrm>
            <a:off x="2695398" y="4922451"/>
            <a:ext cx="6801203" cy="1713481"/>
          </a:xfrm>
          <a:prstGeom prst="rect">
            <a:avLst/>
          </a:prstGeom>
        </p:spPr>
      </p:pic>
    </p:spTree>
    <p:extLst>
      <p:ext uri="{BB962C8B-B14F-4D97-AF65-F5344CB8AC3E}">
        <p14:creationId xmlns:p14="http://schemas.microsoft.com/office/powerpoint/2010/main" val="1672630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246"/>
            <a:ext cx="10515600" cy="1325563"/>
          </a:xfrm>
        </p:spPr>
        <p:txBody>
          <a:bodyPr/>
          <a:lstStyle/>
          <a:p>
            <a:r>
              <a:rPr lang="en-US" b="1" dirty="0" smtClean="0"/>
              <a:t>Informing the National Strategy Roadmap</a:t>
            </a:r>
            <a:endParaRPr lang="en-US" b="1" dirty="0"/>
          </a:p>
        </p:txBody>
      </p:sp>
      <p:sp>
        <p:nvSpPr>
          <p:cNvPr id="3" name="Content Placeholder 2"/>
          <p:cNvSpPr>
            <a:spLocks noGrp="1"/>
          </p:cNvSpPr>
          <p:nvPr>
            <p:ph idx="1"/>
          </p:nvPr>
        </p:nvSpPr>
        <p:spPr>
          <a:xfrm>
            <a:off x="838200" y="1864813"/>
            <a:ext cx="10515600" cy="4351338"/>
          </a:xfrm>
        </p:spPr>
        <p:txBody>
          <a:bodyPr/>
          <a:lstStyle/>
          <a:p>
            <a:pPr marL="0" indent="0">
              <a:buNone/>
            </a:pPr>
            <a:r>
              <a:rPr lang="en-US" b="1" dirty="0" smtClean="0"/>
              <a:t>Stakeholder Interviews and Workshop</a:t>
            </a:r>
          </a:p>
          <a:p>
            <a:r>
              <a:rPr lang="en-US" dirty="0" smtClean="0"/>
              <a:t>Linked to Targeted Support ICA, except it assesses capacity of policy-making institutions rather than the relative power amongst all stakeholders</a:t>
            </a:r>
          </a:p>
          <a:p>
            <a:r>
              <a:rPr lang="en-US" dirty="0"/>
              <a:t>I</a:t>
            </a:r>
            <a:r>
              <a:rPr lang="en-US" dirty="0" smtClean="0"/>
              <a:t>dentification of sites for visits done in conjunction with </a:t>
            </a:r>
            <a:r>
              <a:rPr lang="en-US" dirty="0"/>
              <a:t>T</a:t>
            </a:r>
            <a:r>
              <a:rPr lang="en-US" dirty="0" smtClean="0"/>
              <a:t>enure </a:t>
            </a:r>
            <a:r>
              <a:rPr lang="en-US" dirty="0"/>
              <a:t>A</a:t>
            </a:r>
            <a:r>
              <a:rPr lang="en-US" dirty="0" smtClean="0"/>
              <a:t>ssessment</a:t>
            </a:r>
          </a:p>
          <a:p>
            <a:r>
              <a:rPr lang="en-US" dirty="0" smtClean="0"/>
              <a:t>Stakeholder workshop aims to prioritize </a:t>
            </a:r>
            <a:r>
              <a:rPr lang="en-US" dirty="0"/>
              <a:t>issues for the development of a </a:t>
            </a:r>
            <a:r>
              <a:rPr lang="en-US" dirty="0" smtClean="0"/>
              <a:t>roadmap (August/September </a:t>
            </a:r>
            <a:r>
              <a:rPr lang="en-US" dirty="0"/>
              <a:t>2015)</a:t>
            </a:r>
          </a:p>
          <a:p>
            <a:endParaRPr lang="en-US" dirty="0"/>
          </a:p>
        </p:txBody>
      </p:sp>
    </p:spTree>
    <p:extLst>
      <p:ext uri="{BB962C8B-B14F-4D97-AF65-F5344CB8AC3E}">
        <p14:creationId xmlns:p14="http://schemas.microsoft.com/office/powerpoint/2010/main" val="422665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Assessment </a:t>
            </a:r>
            <a:r>
              <a:rPr lang="en-US" b="1" dirty="0"/>
              <a:t>Report </a:t>
            </a:r>
            <a:r>
              <a:rPr lang="en-US" b="1" dirty="0" smtClean="0"/>
              <a:t>will:</a:t>
            </a:r>
          </a:p>
          <a:p>
            <a:r>
              <a:rPr lang="en-US" dirty="0" smtClean="0"/>
              <a:t>Identify </a:t>
            </a:r>
            <a:r>
              <a:rPr lang="en-US" dirty="0"/>
              <a:t>and </a:t>
            </a:r>
            <a:r>
              <a:rPr lang="en-US" dirty="0" smtClean="0"/>
              <a:t>prioritize needs </a:t>
            </a:r>
            <a:r>
              <a:rPr lang="en-US" dirty="0"/>
              <a:t>for </a:t>
            </a:r>
            <a:r>
              <a:rPr lang="en-US" dirty="0" smtClean="0"/>
              <a:t>strengthening provisions (PLRs) </a:t>
            </a:r>
            <a:r>
              <a:rPr lang="en-US" dirty="0"/>
              <a:t>conducive to REDD+ and the </a:t>
            </a:r>
            <a:r>
              <a:rPr lang="en-US" dirty="0" smtClean="0"/>
              <a:t>broader sector</a:t>
            </a:r>
          </a:p>
          <a:p>
            <a:r>
              <a:rPr lang="en-US" dirty="0" smtClean="0"/>
              <a:t>Address </a:t>
            </a:r>
            <a:r>
              <a:rPr lang="en-US" dirty="0"/>
              <a:t>policy and legal gaps and overlaps  based on input from a wide range of </a:t>
            </a:r>
            <a:r>
              <a:rPr lang="en-US" dirty="0" smtClean="0"/>
              <a:t>stakeholders</a:t>
            </a:r>
            <a:endParaRPr lang="en-US" dirty="0"/>
          </a:p>
        </p:txBody>
      </p:sp>
      <p:pic>
        <p:nvPicPr>
          <p:cNvPr id="5" name="Picture 4"/>
          <p:cNvPicPr>
            <a:picLocks noChangeAspect="1"/>
          </p:cNvPicPr>
          <p:nvPr/>
        </p:nvPicPr>
        <p:blipFill>
          <a:blip r:embed="rId2"/>
          <a:stretch>
            <a:fillRect/>
          </a:stretch>
        </p:blipFill>
        <p:spPr>
          <a:xfrm>
            <a:off x="1487024" y="4360198"/>
            <a:ext cx="9217951" cy="1816765"/>
          </a:xfrm>
          <a:prstGeom prst="rect">
            <a:avLst/>
          </a:prstGeom>
        </p:spPr>
      </p:pic>
    </p:spTree>
    <p:extLst>
      <p:ext uri="{BB962C8B-B14F-4D97-AF65-F5344CB8AC3E}">
        <p14:creationId xmlns:p14="http://schemas.microsoft.com/office/powerpoint/2010/main" val="263587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598</Words>
  <Application>Microsoft Office PowerPoint</Application>
  <PresentationFormat>Widescreen</PresentationFormat>
  <Paragraphs>47</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Malawi Country Needs Assessment</vt:lpstr>
      <vt:lpstr>Rationale and Focus of Malawi’s CNA</vt:lpstr>
      <vt:lpstr>Methodology for Policy and Legal Frameworks</vt:lpstr>
      <vt:lpstr>Methodology for Policy and Legal Frameworks </vt:lpstr>
      <vt:lpstr>Informing the National Strategy Roadmap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Malawi Country Needs Assessment</dc:title>
  <dc:creator>Yoel Kirschner</dc:creator>
  <cp:lastModifiedBy>Yoel Kirschner</cp:lastModifiedBy>
  <cp:revision>26</cp:revision>
  <dcterms:created xsi:type="dcterms:W3CDTF">2015-05-16T10:22:12Z</dcterms:created>
  <dcterms:modified xsi:type="dcterms:W3CDTF">2015-05-21T19:58:51Z</dcterms:modified>
</cp:coreProperties>
</file>