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1" r:id="rId2"/>
    <p:sldMasterId id="2147483795" r:id="rId3"/>
    <p:sldMasterId id="2147483783" r:id="rId4"/>
    <p:sldMasterId id="2147483819" r:id="rId5"/>
    <p:sldMasterId id="2147483831" r:id="rId6"/>
    <p:sldMasterId id="2147483807" r:id="rId7"/>
    <p:sldMasterId id="2147483735" r:id="rId8"/>
    <p:sldMasterId id="2147483698" r:id="rId9"/>
    <p:sldMasterId id="2147483660" r:id="rId10"/>
    <p:sldMasterId id="2147483843" r:id="rId11"/>
    <p:sldMasterId id="2147483850" r:id="rId12"/>
    <p:sldMasterId id="2147483854" r:id="rId13"/>
    <p:sldMasterId id="2147484129" r:id="rId14"/>
    <p:sldMasterId id="2147484133" r:id="rId15"/>
  </p:sldMasterIdLst>
  <p:notesMasterIdLst>
    <p:notesMasterId r:id="rId50"/>
  </p:notesMasterIdLst>
  <p:sldIdLst>
    <p:sldId id="256" r:id="rId16"/>
    <p:sldId id="344" r:id="rId17"/>
    <p:sldId id="346" r:id="rId18"/>
    <p:sldId id="345" r:id="rId19"/>
    <p:sldId id="347" r:id="rId20"/>
    <p:sldId id="348" r:id="rId21"/>
    <p:sldId id="307" r:id="rId22"/>
    <p:sldId id="308" r:id="rId23"/>
    <p:sldId id="309" r:id="rId24"/>
    <p:sldId id="310" r:id="rId25"/>
    <p:sldId id="311" r:id="rId26"/>
    <p:sldId id="312" r:id="rId27"/>
    <p:sldId id="329" r:id="rId28"/>
    <p:sldId id="353" r:id="rId29"/>
    <p:sldId id="354" r:id="rId30"/>
    <p:sldId id="355" r:id="rId31"/>
    <p:sldId id="356" r:id="rId32"/>
    <p:sldId id="357" r:id="rId33"/>
    <p:sldId id="358" r:id="rId34"/>
    <p:sldId id="359" r:id="rId35"/>
    <p:sldId id="360" r:id="rId36"/>
    <p:sldId id="349" r:id="rId37"/>
    <p:sldId id="341" r:id="rId38"/>
    <p:sldId id="338" r:id="rId39"/>
    <p:sldId id="339" r:id="rId40"/>
    <p:sldId id="340" r:id="rId41"/>
    <p:sldId id="350" r:id="rId42"/>
    <p:sldId id="351" r:id="rId43"/>
    <p:sldId id="352" r:id="rId44"/>
    <p:sldId id="297" r:id="rId45"/>
    <p:sldId id="318" r:id="rId46"/>
    <p:sldId id="320" r:id="rId47"/>
    <p:sldId id="330" r:id="rId48"/>
    <p:sldId id="259"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4676" autoAdjust="0"/>
  </p:normalViewPr>
  <p:slideViewPr>
    <p:cSldViewPr>
      <p:cViewPr varScale="1">
        <p:scale>
          <a:sx n="66" d="100"/>
          <a:sy n="66" d="100"/>
        </p:scale>
        <p:origin x="-151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ghyman\Dropbox\UNREDD%20Panama\ABACUS\Final_MOD_RASTROJO\ver3\Emission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42782152230987"/>
          <c:y val="0.12156940799066783"/>
          <c:w val="0.69835090722355386"/>
          <c:h val="0.62653476140982944"/>
        </c:manualLayout>
      </c:layout>
      <c:lineChart>
        <c:grouping val="standard"/>
        <c:varyColors val="0"/>
        <c:ser>
          <c:idx val="0"/>
          <c:order val="0"/>
          <c:tx>
            <c:strRef>
              <c:f>hayr!$H$2</c:f>
              <c:strCache>
                <c:ptCount val="1"/>
                <c:pt idx="0">
                  <c:v>ERE</c:v>
                </c:pt>
              </c:strCache>
            </c:strRef>
          </c:tx>
          <c:spPr>
            <a:ln w="76200"/>
          </c:spPr>
          <c:marker>
            <c:symbol val="none"/>
          </c:marker>
          <c:cat>
            <c:strRef>
              <c:f>hayr!$I$1:$M$1</c:f>
              <c:strCache>
                <c:ptCount val="5"/>
                <c:pt idx="0">
                  <c:v>1992-2000</c:v>
                </c:pt>
                <c:pt idx="1">
                  <c:v>2000-2008</c:v>
                </c:pt>
                <c:pt idx="2">
                  <c:v>2008-2016</c:v>
                </c:pt>
                <c:pt idx="3">
                  <c:v>2016-2024</c:v>
                </c:pt>
                <c:pt idx="4">
                  <c:v>2024-2032</c:v>
                </c:pt>
              </c:strCache>
            </c:strRef>
          </c:cat>
          <c:val>
            <c:numRef>
              <c:f>hayr!$I$2:$M$2</c:f>
              <c:numCache>
                <c:formatCode>General</c:formatCode>
                <c:ptCount val="5"/>
                <c:pt idx="0">
                  <c:v>2.0982285804786676</c:v>
                </c:pt>
                <c:pt idx="1">
                  <c:v>4.5303725935257599</c:v>
                </c:pt>
                <c:pt idx="2">
                  <c:v>6.2835496037543779</c:v>
                </c:pt>
                <c:pt idx="3">
                  <c:v>8.019296261622241</c:v>
                </c:pt>
                <c:pt idx="4">
                  <c:v>9.4670244506250008</c:v>
                </c:pt>
              </c:numCache>
            </c:numRef>
          </c:val>
          <c:smooth val="0"/>
        </c:ser>
        <c:ser>
          <c:idx val="1"/>
          <c:order val="1"/>
          <c:tx>
            <c:strRef>
              <c:f>hayr!$H$3</c:f>
              <c:strCache>
                <c:ptCount val="1"/>
                <c:pt idx="0">
                  <c:v>HISTORICO</c:v>
                </c:pt>
              </c:strCache>
            </c:strRef>
          </c:tx>
          <c:spPr>
            <a:ln w="76200"/>
          </c:spPr>
          <c:marker>
            <c:symbol val="none"/>
          </c:marker>
          <c:cat>
            <c:strRef>
              <c:f>hayr!$I$1:$M$1</c:f>
              <c:strCache>
                <c:ptCount val="5"/>
                <c:pt idx="0">
                  <c:v>1992-2000</c:v>
                </c:pt>
                <c:pt idx="1">
                  <c:v>2000-2008</c:v>
                </c:pt>
                <c:pt idx="2">
                  <c:v>2008-2016</c:v>
                </c:pt>
                <c:pt idx="3">
                  <c:v>2016-2024</c:v>
                </c:pt>
                <c:pt idx="4">
                  <c:v>2024-2032</c:v>
                </c:pt>
              </c:strCache>
            </c:strRef>
          </c:cat>
          <c:val>
            <c:numRef>
              <c:f>hayr!$I$3:$M$3</c:f>
              <c:numCache>
                <c:formatCode>General</c:formatCode>
                <c:ptCount val="5"/>
                <c:pt idx="0">
                  <c:v>2.0982285804786676</c:v>
                </c:pt>
                <c:pt idx="1">
                  <c:v>4.5303725935257599</c:v>
                </c:pt>
                <c:pt idx="2">
                  <c:v>6.2835496037543779</c:v>
                </c:pt>
                <c:pt idx="3">
                  <c:v>7.7972952878848645</c:v>
                </c:pt>
                <c:pt idx="4">
                  <c:v>9.132320360631482</c:v>
                </c:pt>
              </c:numCache>
            </c:numRef>
          </c:val>
          <c:smooth val="0"/>
        </c:ser>
        <c:ser>
          <c:idx val="2"/>
          <c:order val="2"/>
          <c:tx>
            <c:strRef>
              <c:f>hayr!$H$4</c:f>
              <c:strCache>
                <c:ptCount val="1"/>
                <c:pt idx="0">
                  <c:v>REDD+</c:v>
                </c:pt>
              </c:strCache>
            </c:strRef>
          </c:tx>
          <c:spPr>
            <a:ln w="76200"/>
          </c:spPr>
          <c:marker>
            <c:symbol val="none"/>
          </c:marker>
          <c:cat>
            <c:strRef>
              <c:f>hayr!$I$1:$M$1</c:f>
              <c:strCache>
                <c:ptCount val="5"/>
                <c:pt idx="0">
                  <c:v>1992-2000</c:v>
                </c:pt>
                <c:pt idx="1">
                  <c:v>2000-2008</c:v>
                </c:pt>
                <c:pt idx="2">
                  <c:v>2008-2016</c:v>
                </c:pt>
                <c:pt idx="3">
                  <c:v>2016-2024</c:v>
                </c:pt>
                <c:pt idx="4">
                  <c:v>2024-2032</c:v>
                </c:pt>
              </c:strCache>
            </c:strRef>
          </c:cat>
          <c:val>
            <c:numRef>
              <c:f>hayr!$I$4:$M$4</c:f>
              <c:numCache>
                <c:formatCode>General</c:formatCode>
                <c:ptCount val="5"/>
                <c:pt idx="0">
                  <c:v>2.0982285804786676</c:v>
                </c:pt>
                <c:pt idx="1">
                  <c:v>4.5303725935257599</c:v>
                </c:pt>
                <c:pt idx="2">
                  <c:v>6.2835496037543779</c:v>
                </c:pt>
                <c:pt idx="3">
                  <c:v>6.8672743286248155</c:v>
                </c:pt>
                <c:pt idx="4">
                  <c:v>6.9814971023729058</c:v>
                </c:pt>
              </c:numCache>
            </c:numRef>
          </c:val>
          <c:smooth val="0"/>
        </c:ser>
        <c:ser>
          <c:idx val="3"/>
          <c:order val="3"/>
          <c:tx>
            <c:strRef>
              <c:f>hayr!$H$5</c:f>
              <c:strCache>
                <c:ptCount val="1"/>
                <c:pt idx="0">
                  <c:v>REDD++</c:v>
                </c:pt>
              </c:strCache>
            </c:strRef>
          </c:tx>
          <c:spPr>
            <a:ln w="76200"/>
          </c:spPr>
          <c:marker>
            <c:symbol val="none"/>
          </c:marker>
          <c:cat>
            <c:strRef>
              <c:f>hayr!$I$1:$M$1</c:f>
              <c:strCache>
                <c:ptCount val="5"/>
                <c:pt idx="0">
                  <c:v>1992-2000</c:v>
                </c:pt>
                <c:pt idx="1">
                  <c:v>2000-2008</c:v>
                </c:pt>
                <c:pt idx="2">
                  <c:v>2008-2016</c:v>
                </c:pt>
                <c:pt idx="3">
                  <c:v>2016-2024</c:v>
                </c:pt>
                <c:pt idx="4">
                  <c:v>2024-2032</c:v>
                </c:pt>
              </c:strCache>
            </c:strRef>
          </c:cat>
          <c:val>
            <c:numRef>
              <c:f>hayr!$I$5:$M$5</c:f>
              <c:numCache>
                <c:formatCode>General</c:formatCode>
                <c:ptCount val="5"/>
                <c:pt idx="0">
                  <c:v>2.0982285804786676</c:v>
                </c:pt>
                <c:pt idx="1">
                  <c:v>4.5303725935257599</c:v>
                </c:pt>
                <c:pt idx="2">
                  <c:v>6.2835496037543779</c:v>
                </c:pt>
                <c:pt idx="3">
                  <c:v>6.4182245063250454</c:v>
                </c:pt>
                <c:pt idx="4">
                  <c:v>5.5846651637963101</c:v>
                </c:pt>
              </c:numCache>
            </c:numRef>
          </c:val>
          <c:smooth val="0"/>
        </c:ser>
        <c:dLbls>
          <c:showLegendKey val="0"/>
          <c:showVal val="0"/>
          <c:showCatName val="0"/>
          <c:showSerName val="0"/>
          <c:showPercent val="0"/>
          <c:showBubbleSize val="0"/>
        </c:dLbls>
        <c:marker val="1"/>
        <c:smooth val="0"/>
        <c:axId val="135422336"/>
        <c:axId val="135424256"/>
      </c:lineChart>
      <c:catAx>
        <c:axId val="135422336"/>
        <c:scaling>
          <c:orientation val="minMax"/>
        </c:scaling>
        <c:delete val="0"/>
        <c:axPos val="b"/>
        <c:title>
          <c:tx>
            <c:rich>
              <a:bodyPr/>
              <a:lstStyle/>
              <a:p>
                <a:pPr>
                  <a:defRPr/>
                </a:pPr>
                <a:r>
                  <a:rPr lang="es-CO" dirty="0" err="1" smtClean="0"/>
                  <a:t>Analysis</a:t>
                </a:r>
                <a:r>
                  <a:rPr lang="es-CO" baseline="0" dirty="0" smtClean="0"/>
                  <a:t> </a:t>
                </a:r>
                <a:r>
                  <a:rPr lang="es-CO" baseline="0" dirty="0" err="1" smtClean="0"/>
                  <a:t>Period</a:t>
                </a:r>
                <a:endParaRPr lang="es-CO" dirty="0"/>
              </a:p>
            </c:rich>
          </c:tx>
          <c:layout/>
          <c:overlay val="0"/>
        </c:title>
        <c:majorTickMark val="in"/>
        <c:minorTickMark val="in"/>
        <c:tickLblPos val="nextTo"/>
        <c:txPr>
          <a:bodyPr rot="2700000" vert="horz" anchor="t" anchorCtr="1"/>
          <a:lstStyle/>
          <a:p>
            <a:pPr>
              <a:defRPr sz="1800"/>
            </a:pPr>
            <a:endParaRPr lang="en-US"/>
          </a:p>
        </c:txPr>
        <c:crossAx val="135424256"/>
        <c:crosses val="autoZero"/>
        <c:auto val="1"/>
        <c:lblAlgn val="ctr"/>
        <c:lblOffset val="100"/>
        <c:noMultiLvlLbl val="0"/>
      </c:catAx>
      <c:valAx>
        <c:axId val="135424256"/>
        <c:scaling>
          <c:orientation val="minMax"/>
        </c:scaling>
        <c:delete val="0"/>
        <c:axPos val="l"/>
        <c:majorGridlines/>
        <c:title>
          <c:tx>
            <c:rich>
              <a:bodyPr rot="5400000" vert="horz"/>
              <a:lstStyle/>
              <a:p>
                <a:pPr>
                  <a:defRPr sz="1800"/>
                </a:pPr>
                <a:r>
                  <a:rPr lang="es-CO" sz="1800" dirty="0" err="1" smtClean="0"/>
                  <a:t>Cumulative</a:t>
                </a:r>
                <a:r>
                  <a:rPr lang="es-CO" sz="1800" baseline="0" dirty="0" smtClean="0"/>
                  <a:t> net </a:t>
                </a:r>
                <a:r>
                  <a:rPr lang="es-CO" sz="1800" baseline="0" dirty="0" err="1" smtClean="0"/>
                  <a:t>emissions</a:t>
                </a:r>
                <a:r>
                  <a:rPr lang="es-CO" sz="1800" baseline="0" dirty="0" smtClean="0"/>
                  <a:t> </a:t>
                </a:r>
                <a:endParaRPr lang="es-CO" sz="1800" dirty="0"/>
              </a:p>
              <a:p>
                <a:pPr>
                  <a:defRPr sz="1800"/>
                </a:pPr>
                <a:r>
                  <a:rPr lang="es-CO" sz="1800" dirty="0"/>
                  <a:t> (ton CO2-eq/</a:t>
                </a:r>
                <a:r>
                  <a:rPr lang="es-CO" sz="1800" dirty="0" err="1"/>
                  <a:t>ha.year</a:t>
                </a:r>
                <a:r>
                  <a:rPr lang="es-CO" sz="1800" dirty="0"/>
                  <a:t>)</a:t>
                </a:r>
              </a:p>
            </c:rich>
          </c:tx>
          <c:layout/>
          <c:overlay val="0"/>
        </c:title>
        <c:numFmt formatCode="General" sourceLinked="1"/>
        <c:majorTickMark val="in"/>
        <c:minorTickMark val="in"/>
        <c:tickLblPos val="nextTo"/>
        <c:txPr>
          <a:bodyPr/>
          <a:lstStyle/>
          <a:p>
            <a:pPr>
              <a:defRPr sz="1800"/>
            </a:pPr>
            <a:endParaRPr lang="en-US"/>
          </a:p>
        </c:txPr>
        <c:crossAx val="135422336"/>
        <c:crosses val="autoZero"/>
        <c:crossBetween val="between"/>
      </c:valAx>
      <c:spPr>
        <a:noFill/>
        <a:ln w="25400">
          <a:noFill/>
        </a:ln>
      </c:spPr>
    </c:plotArea>
    <c:legend>
      <c:legendPos val="r"/>
      <c:layout>
        <c:manualLayout>
          <c:xMode val="edge"/>
          <c:yMode val="edge"/>
          <c:x val="0.70099099099099094"/>
          <c:y val="0.42466637092898613"/>
          <c:w val="0.26665484382019816"/>
          <c:h val="0.25927442403032924"/>
        </c:manualLayout>
      </c:layout>
      <c:overlay val="0"/>
      <c:spPr>
        <a:solidFill>
          <a:schemeClr val="bg1"/>
        </a:solidFill>
        <a:ln>
          <a:solidFill>
            <a:schemeClr val="accent1">
              <a:shade val="95000"/>
              <a:satMod val="105000"/>
            </a:schemeClr>
          </a:solidFill>
        </a:ln>
      </c:spPr>
    </c:legend>
    <c:plotVisOnly val="1"/>
    <c:dispBlanksAs val="gap"/>
    <c:showDLblsOverMax val="0"/>
  </c:chart>
  <c:txPr>
    <a:bodyPr/>
    <a:lstStyle/>
    <a:p>
      <a:pPr>
        <a:defRPr sz="24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0.03478</cdr:x>
      <cdr:y>0.02294</cdr:y>
    </cdr:from>
    <cdr:to>
      <cdr:x>0.13913</cdr:x>
      <cdr:y>0.15627</cdr:y>
    </cdr:to>
    <cdr:sp macro="" textlink="">
      <cdr:nvSpPr>
        <cdr:cNvPr id="2" name="TextBox 1"/>
        <cdr:cNvSpPr txBox="1"/>
      </cdr:nvSpPr>
      <cdr:spPr>
        <a:xfrm xmlns:a="http://schemas.openxmlformats.org/drawingml/2006/main">
          <a:off x="304800" y="1573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t>Cumulative Net Emissions in Panama 1992 – 2032, by Scenario</a:t>
          </a:r>
          <a:endParaRPr lang="es-CO" sz="1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772BC85-D13B-4BD4-8071-AF1FC43D1B90}" type="datetimeFigureOut">
              <a:rPr lang="en-US"/>
              <a:pPr>
                <a:defRPr/>
              </a:pPr>
              <a:t>12/02/2014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866A142-547A-45FC-ABC3-6983148A3429}" type="slidenum">
              <a:rPr lang="en-US"/>
              <a:pPr>
                <a:defRPr/>
              </a:pPr>
              <a:t>‹#›</a:t>
            </a:fld>
            <a:endParaRPr lang="en-US"/>
          </a:p>
        </p:txBody>
      </p:sp>
    </p:spTree>
    <p:extLst>
      <p:ext uri="{BB962C8B-B14F-4D97-AF65-F5344CB8AC3E}">
        <p14:creationId xmlns:p14="http://schemas.microsoft.com/office/powerpoint/2010/main" val="7103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p:spPr>
      </p:sp>
      <p:sp>
        <p:nvSpPr>
          <p:cNvPr id="13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p>
        </p:txBody>
      </p:sp>
      <p:sp>
        <p:nvSpPr>
          <p:cNvPr id="13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686848-0C62-453D-9444-648B8321B622}" type="slidenum">
              <a:rPr lang="en-US" altLang="en-US">
                <a:latin typeface="Arial" charset="0"/>
                <a:cs typeface="Arial" charset="0"/>
              </a:rPr>
              <a:pPr fontAlgn="base">
                <a:spcBef>
                  <a:spcPct val="0"/>
                </a:spcBef>
                <a:spcAft>
                  <a:spcPct val="0"/>
                </a:spcAft>
              </a:pPr>
              <a:t>22</a:t>
            </a:fld>
            <a:endParaRPr lang="en-US" altLang="en-US">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FA490F7-4BEC-4BA3-BB4E-AECF849D103C}" type="slidenum">
              <a:rPr lang="en-US" altLang="en-US" smtClean="0">
                <a:solidFill>
                  <a:prstClr val="black"/>
                </a:solidFill>
              </a:rPr>
              <a:pPr eaLnBrk="1" hangingPunct="1"/>
              <a:t>24</a:t>
            </a:fld>
            <a:endParaRPr lang="en-US" alt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DB45CE-AABE-4808-8C98-AB250642EA21}"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4AE8E7-6530-4D52-BC7E-C5AC4C17F71B}" type="slidenum">
              <a:rPr lang="en-US"/>
              <a:pPr>
                <a:defRPr/>
              </a:pPr>
              <a:t>‹#›</a:t>
            </a:fld>
            <a:endParaRPr lang="en-US"/>
          </a:p>
        </p:txBody>
      </p:sp>
    </p:spTree>
    <p:extLst>
      <p:ext uri="{BB962C8B-B14F-4D97-AF65-F5344CB8AC3E}">
        <p14:creationId xmlns:p14="http://schemas.microsoft.com/office/powerpoint/2010/main" val="107821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3712" y="392991"/>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FD891E-5356-40BB-94A9-B506F9EE40E9}"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96FF91-28F7-418C-9595-4D1A2DE852C3}" type="slidenum">
              <a:rPr lang="en-US"/>
              <a:pPr>
                <a:defRPr/>
              </a:pPr>
              <a:t>‹#›</a:t>
            </a:fld>
            <a:endParaRPr lang="en-US"/>
          </a:p>
        </p:txBody>
      </p:sp>
    </p:spTree>
    <p:extLst>
      <p:ext uri="{BB962C8B-B14F-4D97-AF65-F5344CB8AC3E}">
        <p14:creationId xmlns:p14="http://schemas.microsoft.com/office/powerpoint/2010/main" val="25577862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CEFD511-5DC4-493B-A697-F735CA27B0D9}"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045A55-F13E-40CE-8C0E-6A2DF5810AEE}" type="slidenum">
              <a:rPr lang="en-US"/>
              <a:pPr>
                <a:defRPr/>
              </a:pPr>
              <a:t>‹#›</a:t>
            </a:fld>
            <a:endParaRPr lang="en-US"/>
          </a:p>
        </p:txBody>
      </p:sp>
    </p:spTree>
    <p:extLst>
      <p:ext uri="{BB962C8B-B14F-4D97-AF65-F5344CB8AC3E}">
        <p14:creationId xmlns:p14="http://schemas.microsoft.com/office/powerpoint/2010/main" val="13979852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9E0674-15E0-4B9F-B7A1-8D578723DDB5}"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C55FAB-CC02-4F92-AA92-248272DF5026}" type="slidenum">
              <a:rPr lang="en-US"/>
              <a:pPr>
                <a:defRPr/>
              </a:pPr>
              <a:t>‹#›</a:t>
            </a:fld>
            <a:endParaRPr lang="en-US"/>
          </a:p>
        </p:txBody>
      </p:sp>
    </p:spTree>
    <p:extLst>
      <p:ext uri="{BB962C8B-B14F-4D97-AF65-F5344CB8AC3E}">
        <p14:creationId xmlns:p14="http://schemas.microsoft.com/office/powerpoint/2010/main" val="16155566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094934E-2507-43BD-884A-E55A4C631D05}"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946444-D454-4D32-9589-1E440F920416}" type="slidenum">
              <a:rPr lang="en-US"/>
              <a:pPr>
                <a:defRPr/>
              </a:pPr>
              <a:t>‹#›</a:t>
            </a:fld>
            <a:endParaRPr lang="en-US"/>
          </a:p>
        </p:txBody>
      </p:sp>
    </p:spTree>
    <p:extLst>
      <p:ext uri="{BB962C8B-B14F-4D97-AF65-F5344CB8AC3E}">
        <p14:creationId xmlns:p14="http://schemas.microsoft.com/office/powerpoint/2010/main" val="637970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122AA9-CB5F-431A-933D-A056E3D87276}"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398985-934E-4218-9B42-E90F767F4B56}" type="slidenum">
              <a:rPr lang="en-US"/>
              <a:pPr>
                <a:defRPr/>
              </a:pPr>
              <a:t>‹#›</a:t>
            </a:fld>
            <a:endParaRPr lang="en-US"/>
          </a:p>
        </p:txBody>
      </p:sp>
    </p:spTree>
    <p:extLst>
      <p:ext uri="{BB962C8B-B14F-4D97-AF65-F5344CB8AC3E}">
        <p14:creationId xmlns:p14="http://schemas.microsoft.com/office/powerpoint/2010/main" val="18092694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562B44A1-4AD5-44BF-8F0F-5E5208946C36}"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70CD4E-CE0E-45FA-BA42-D8BF224E052C}" type="slidenum">
              <a:rPr lang="en-US"/>
              <a:pPr>
                <a:defRPr/>
              </a:pPr>
              <a:t>‹#›</a:t>
            </a:fld>
            <a:endParaRPr lang="en-US"/>
          </a:p>
        </p:txBody>
      </p:sp>
    </p:spTree>
    <p:extLst>
      <p:ext uri="{BB962C8B-B14F-4D97-AF65-F5344CB8AC3E}">
        <p14:creationId xmlns:p14="http://schemas.microsoft.com/office/powerpoint/2010/main" val="3936768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0E0FDB7-AA47-4343-9A3C-71FEA3B90A3C}"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8776BAF-47E1-42C5-9D9C-76F90053E38E}" type="slidenum">
              <a:rPr lang="en-US"/>
              <a:pPr>
                <a:defRPr/>
              </a:pPr>
              <a:t>‹#›</a:t>
            </a:fld>
            <a:endParaRPr lang="en-US"/>
          </a:p>
        </p:txBody>
      </p:sp>
    </p:spTree>
    <p:extLst>
      <p:ext uri="{BB962C8B-B14F-4D97-AF65-F5344CB8AC3E}">
        <p14:creationId xmlns:p14="http://schemas.microsoft.com/office/powerpoint/2010/main" val="1228020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691C84D-F3A8-4DAB-A096-5B83C07FBCE1}"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024EDC1-9B55-4884-93B6-04167B91EE81}" type="slidenum">
              <a:rPr lang="en-US"/>
              <a:pPr>
                <a:defRPr/>
              </a:pPr>
              <a:t>‹#›</a:t>
            </a:fld>
            <a:endParaRPr lang="en-US"/>
          </a:p>
        </p:txBody>
      </p:sp>
    </p:spTree>
    <p:extLst>
      <p:ext uri="{BB962C8B-B14F-4D97-AF65-F5344CB8AC3E}">
        <p14:creationId xmlns:p14="http://schemas.microsoft.com/office/powerpoint/2010/main" val="3036137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549246-EBB6-4DD3-A33C-9254E991B8E9}"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C752D6-91A0-439F-A295-0F62F21F9081}" type="slidenum">
              <a:rPr lang="en-US"/>
              <a:pPr>
                <a:defRPr/>
              </a:pPr>
              <a:t>‹#›</a:t>
            </a:fld>
            <a:endParaRPr lang="en-US"/>
          </a:p>
        </p:txBody>
      </p:sp>
    </p:spTree>
    <p:extLst>
      <p:ext uri="{BB962C8B-B14F-4D97-AF65-F5344CB8AC3E}">
        <p14:creationId xmlns:p14="http://schemas.microsoft.com/office/powerpoint/2010/main" val="30740206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F05C0C-9749-4F77-862C-7A01FAF29B53}"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B19C25-2FCC-4E7E-AC5A-B7537F744C4A}" type="slidenum">
              <a:rPr lang="en-US"/>
              <a:pPr>
                <a:defRPr/>
              </a:pPr>
              <a:t>‹#›</a:t>
            </a:fld>
            <a:endParaRPr lang="en-US"/>
          </a:p>
        </p:txBody>
      </p:sp>
    </p:spTree>
    <p:extLst>
      <p:ext uri="{BB962C8B-B14F-4D97-AF65-F5344CB8AC3E}">
        <p14:creationId xmlns:p14="http://schemas.microsoft.com/office/powerpoint/2010/main" val="17965844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6BBB2B-58F0-4ACE-8709-D4065B4CF32E}"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16B411-8DD3-4908-BEBD-05F853FFC973}" type="slidenum">
              <a:rPr lang="en-US"/>
              <a:pPr>
                <a:defRPr/>
              </a:pPr>
              <a:t>‹#›</a:t>
            </a:fld>
            <a:endParaRPr lang="en-US"/>
          </a:p>
        </p:txBody>
      </p:sp>
    </p:spTree>
    <p:extLst>
      <p:ext uri="{BB962C8B-B14F-4D97-AF65-F5344CB8AC3E}">
        <p14:creationId xmlns:p14="http://schemas.microsoft.com/office/powerpoint/2010/main" val="348782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D9E871-5227-49FF-9607-9249F31CF592}"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4255FE-9D6C-4E00-AB10-9B403BA700AB}" type="slidenum">
              <a:rPr lang="en-US"/>
              <a:pPr>
                <a:defRPr/>
              </a:pPr>
              <a:t>‹#›</a:t>
            </a:fld>
            <a:endParaRPr lang="en-US"/>
          </a:p>
        </p:txBody>
      </p:sp>
    </p:spTree>
    <p:extLst>
      <p:ext uri="{BB962C8B-B14F-4D97-AF65-F5344CB8AC3E}">
        <p14:creationId xmlns:p14="http://schemas.microsoft.com/office/powerpoint/2010/main" val="13211195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19EBCC-0A7E-4672-8B76-D89A2B34AE41}"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02C3DB-6213-4732-A3F8-42E3B7ECB101}" type="slidenum">
              <a:rPr lang="en-US"/>
              <a:pPr>
                <a:defRPr/>
              </a:pPr>
              <a:t>‹#›</a:t>
            </a:fld>
            <a:endParaRPr lang="en-US"/>
          </a:p>
        </p:txBody>
      </p:sp>
    </p:spTree>
    <p:extLst>
      <p:ext uri="{BB962C8B-B14F-4D97-AF65-F5344CB8AC3E}">
        <p14:creationId xmlns:p14="http://schemas.microsoft.com/office/powerpoint/2010/main" val="28844944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1D6110-C211-4A43-9271-08569E676DBF}"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A9AFAE-7562-44CF-A06B-B6DFFDC93D45}" type="slidenum">
              <a:rPr lang="en-US"/>
              <a:pPr>
                <a:defRPr/>
              </a:pPr>
              <a:t>‹#›</a:t>
            </a:fld>
            <a:endParaRPr lang="en-US"/>
          </a:p>
        </p:txBody>
      </p:sp>
    </p:spTree>
    <p:extLst>
      <p:ext uri="{BB962C8B-B14F-4D97-AF65-F5344CB8AC3E}">
        <p14:creationId xmlns:p14="http://schemas.microsoft.com/office/powerpoint/2010/main" val="2316147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9065447-D681-49B1-9BE5-C3D3013728CB}"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D82C3A-4213-4702-B0D5-D2ED5FEF5C1C}" type="slidenum">
              <a:rPr lang="en-US"/>
              <a:pPr>
                <a:defRPr/>
              </a:pPr>
              <a:t>‹#›</a:t>
            </a:fld>
            <a:endParaRPr lang="en-US"/>
          </a:p>
        </p:txBody>
      </p:sp>
    </p:spTree>
    <p:extLst>
      <p:ext uri="{BB962C8B-B14F-4D97-AF65-F5344CB8AC3E}">
        <p14:creationId xmlns:p14="http://schemas.microsoft.com/office/powerpoint/2010/main" val="11879210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660DF8-2314-4701-835E-4964294734A4}"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E45CB8-9E6E-470E-B01E-8E9B18E9DF35}" type="slidenum">
              <a:rPr lang="en-US"/>
              <a:pPr>
                <a:defRPr/>
              </a:pPr>
              <a:t>‹#›</a:t>
            </a:fld>
            <a:endParaRPr lang="en-US"/>
          </a:p>
        </p:txBody>
      </p:sp>
    </p:spTree>
    <p:extLst>
      <p:ext uri="{BB962C8B-B14F-4D97-AF65-F5344CB8AC3E}">
        <p14:creationId xmlns:p14="http://schemas.microsoft.com/office/powerpoint/2010/main" val="10154239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27D587-87FF-4B46-A3F4-CAA3B21F4F68}"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A17E9FD-AA85-4915-874E-10523E48BA9C}" type="slidenum">
              <a:rPr lang="en-US"/>
              <a:pPr>
                <a:defRPr/>
              </a:pPr>
              <a:t>‹#›</a:t>
            </a:fld>
            <a:endParaRPr lang="en-US"/>
          </a:p>
        </p:txBody>
      </p:sp>
    </p:spTree>
    <p:extLst>
      <p:ext uri="{BB962C8B-B14F-4D97-AF65-F5344CB8AC3E}">
        <p14:creationId xmlns:p14="http://schemas.microsoft.com/office/powerpoint/2010/main" val="5862727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02D829-7287-47BF-9FB1-69B29D817C7F}"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6B4404-1683-44FA-91A7-8E0C716C85C2}" type="slidenum">
              <a:rPr lang="en-US"/>
              <a:pPr>
                <a:defRPr/>
              </a:pPr>
              <a:t>‹#›</a:t>
            </a:fld>
            <a:endParaRPr lang="en-US"/>
          </a:p>
        </p:txBody>
      </p:sp>
    </p:spTree>
    <p:extLst>
      <p:ext uri="{BB962C8B-B14F-4D97-AF65-F5344CB8AC3E}">
        <p14:creationId xmlns:p14="http://schemas.microsoft.com/office/powerpoint/2010/main" val="33642403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CA8268-A9FD-48F0-8E5D-92E22970E634}"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B5ADDF-58D2-4490-AA56-FDFDF9ABFB5C}" type="slidenum">
              <a:rPr lang="en-US"/>
              <a:pPr>
                <a:defRPr/>
              </a:pPr>
              <a:t>‹#›</a:t>
            </a:fld>
            <a:endParaRPr lang="en-US"/>
          </a:p>
        </p:txBody>
      </p:sp>
    </p:spTree>
    <p:extLst>
      <p:ext uri="{BB962C8B-B14F-4D97-AF65-F5344CB8AC3E}">
        <p14:creationId xmlns:p14="http://schemas.microsoft.com/office/powerpoint/2010/main" val="11108385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843BAF-2D23-459A-8CE6-9F22A6033F69}"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1782C6-4C78-45A8-9BBD-64818D7C0495}" type="slidenum">
              <a:rPr lang="en-US"/>
              <a:pPr>
                <a:defRPr/>
              </a:pPr>
              <a:t>‹#›</a:t>
            </a:fld>
            <a:endParaRPr lang="en-US"/>
          </a:p>
        </p:txBody>
      </p:sp>
    </p:spTree>
    <p:extLst>
      <p:ext uri="{BB962C8B-B14F-4D97-AF65-F5344CB8AC3E}">
        <p14:creationId xmlns:p14="http://schemas.microsoft.com/office/powerpoint/2010/main" val="23538543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EA778F9-0B9C-438D-976C-54485AFCCE05}"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035358-2185-44B0-9744-876761247358}" type="slidenum">
              <a:rPr lang="en-US"/>
              <a:pPr>
                <a:defRPr/>
              </a:pPr>
              <a:t>‹#›</a:t>
            </a:fld>
            <a:endParaRPr lang="en-US"/>
          </a:p>
        </p:txBody>
      </p:sp>
    </p:spTree>
    <p:extLst>
      <p:ext uri="{BB962C8B-B14F-4D97-AF65-F5344CB8AC3E}">
        <p14:creationId xmlns:p14="http://schemas.microsoft.com/office/powerpoint/2010/main" val="31939377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9D5A26-F959-4C5D-8008-71052C45C0AC}"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3E8F9F-3D56-47FC-96E3-E77234C483FD}" type="slidenum">
              <a:rPr lang="en-US"/>
              <a:pPr>
                <a:defRPr/>
              </a:pPr>
              <a:t>‹#›</a:t>
            </a:fld>
            <a:endParaRPr lang="en-US"/>
          </a:p>
        </p:txBody>
      </p:sp>
    </p:spTree>
    <p:extLst>
      <p:ext uri="{BB962C8B-B14F-4D97-AF65-F5344CB8AC3E}">
        <p14:creationId xmlns:p14="http://schemas.microsoft.com/office/powerpoint/2010/main" val="3418533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C15CA9-06F8-46A5-8701-E83C2B8AFF1F}"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881753-8B35-4693-9F2E-D1296CB40CDA}" type="slidenum">
              <a:rPr lang="en-US"/>
              <a:pPr>
                <a:defRPr/>
              </a:pPr>
              <a:t>‹#›</a:t>
            </a:fld>
            <a:endParaRPr lang="en-US"/>
          </a:p>
        </p:txBody>
      </p:sp>
    </p:spTree>
    <p:extLst>
      <p:ext uri="{BB962C8B-B14F-4D97-AF65-F5344CB8AC3E}">
        <p14:creationId xmlns:p14="http://schemas.microsoft.com/office/powerpoint/2010/main" val="33967002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2EE7626-FCAD-4ED2-ABE7-135908A5D8C8}"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A0006-1A95-44BC-BD7D-D21474506643}" type="slidenum">
              <a:rPr lang="en-US"/>
              <a:pPr>
                <a:defRPr/>
              </a:pPr>
              <a:t>‹#›</a:t>
            </a:fld>
            <a:endParaRPr lang="en-US"/>
          </a:p>
        </p:txBody>
      </p:sp>
    </p:spTree>
    <p:extLst>
      <p:ext uri="{BB962C8B-B14F-4D97-AF65-F5344CB8AC3E}">
        <p14:creationId xmlns:p14="http://schemas.microsoft.com/office/powerpoint/2010/main" val="7427117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EBA3C5-3788-40E4-A1AF-659195BB89BE}"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EE3922-FC63-49C6-944F-4E84E3D2D2F8}" type="slidenum">
              <a:rPr lang="en-US"/>
              <a:pPr>
                <a:defRPr/>
              </a:pPr>
              <a:t>‹#›</a:t>
            </a:fld>
            <a:endParaRPr lang="en-US"/>
          </a:p>
        </p:txBody>
      </p:sp>
    </p:spTree>
    <p:extLst>
      <p:ext uri="{BB962C8B-B14F-4D97-AF65-F5344CB8AC3E}">
        <p14:creationId xmlns:p14="http://schemas.microsoft.com/office/powerpoint/2010/main" val="546908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F6E5876-B956-4ADE-AB49-36FAE7F27C95}"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62E969-7802-42D1-83BB-F940AD5BBF65}" type="slidenum">
              <a:rPr lang="en-US"/>
              <a:pPr>
                <a:defRPr/>
              </a:pPr>
              <a:t>‹#›</a:t>
            </a:fld>
            <a:endParaRPr lang="en-US"/>
          </a:p>
        </p:txBody>
      </p:sp>
    </p:spTree>
    <p:extLst>
      <p:ext uri="{BB962C8B-B14F-4D97-AF65-F5344CB8AC3E}">
        <p14:creationId xmlns:p14="http://schemas.microsoft.com/office/powerpoint/2010/main" val="36837316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E5FDDEF-0BE4-4EAF-878D-47C96A56AB95}"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19B349-B25B-47B0-A09D-166FA19B4674}" type="slidenum">
              <a:rPr lang="en-US"/>
              <a:pPr>
                <a:defRPr/>
              </a:pPr>
              <a:t>‹#›</a:t>
            </a:fld>
            <a:endParaRPr lang="en-US"/>
          </a:p>
        </p:txBody>
      </p:sp>
    </p:spTree>
    <p:extLst>
      <p:ext uri="{BB962C8B-B14F-4D97-AF65-F5344CB8AC3E}">
        <p14:creationId xmlns:p14="http://schemas.microsoft.com/office/powerpoint/2010/main" val="8708492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686E5E-CAEE-420B-B0E7-4D7EB27EBFB0}"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D42528-672D-4AD2-9F24-17A07CBBCC98}" type="slidenum">
              <a:rPr lang="en-US"/>
              <a:pPr>
                <a:defRPr/>
              </a:pPr>
              <a:t>‹#›</a:t>
            </a:fld>
            <a:endParaRPr lang="en-US"/>
          </a:p>
        </p:txBody>
      </p:sp>
    </p:spTree>
    <p:extLst>
      <p:ext uri="{BB962C8B-B14F-4D97-AF65-F5344CB8AC3E}">
        <p14:creationId xmlns:p14="http://schemas.microsoft.com/office/powerpoint/2010/main" val="2075455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D6ABBF2-019F-4E42-82BA-27A279492172}"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D1103B-ACBF-4937-AD39-D84C34543940}" type="slidenum">
              <a:rPr lang="en-US"/>
              <a:pPr>
                <a:defRPr/>
              </a:pPr>
              <a:t>‹#›</a:t>
            </a:fld>
            <a:endParaRPr lang="en-US"/>
          </a:p>
        </p:txBody>
      </p:sp>
    </p:spTree>
    <p:extLst>
      <p:ext uri="{BB962C8B-B14F-4D97-AF65-F5344CB8AC3E}">
        <p14:creationId xmlns:p14="http://schemas.microsoft.com/office/powerpoint/2010/main" val="4074088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7D3684A-EE6E-42E1-995E-8F1822CDC301}"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EA6A99-2BAD-4F37-9159-4CA16355F88A}" type="slidenum">
              <a:rPr lang="en-US"/>
              <a:pPr>
                <a:defRPr/>
              </a:pPr>
              <a:t>‹#›</a:t>
            </a:fld>
            <a:endParaRPr lang="en-US"/>
          </a:p>
        </p:txBody>
      </p:sp>
    </p:spTree>
    <p:extLst>
      <p:ext uri="{BB962C8B-B14F-4D97-AF65-F5344CB8AC3E}">
        <p14:creationId xmlns:p14="http://schemas.microsoft.com/office/powerpoint/2010/main" val="839992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D3461F-8306-4E61-9A86-268C4A23F092}"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863630-1893-4BCA-968C-E2EAC4CBF66A}" type="slidenum">
              <a:rPr lang="en-US"/>
              <a:pPr>
                <a:defRPr/>
              </a:pPr>
              <a:t>‹#›</a:t>
            </a:fld>
            <a:endParaRPr lang="en-US"/>
          </a:p>
        </p:txBody>
      </p:sp>
    </p:spTree>
    <p:extLst>
      <p:ext uri="{BB962C8B-B14F-4D97-AF65-F5344CB8AC3E}">
        <p14:creationId xmlns:p14="http://schemas.microsoft.com/office/powerpoint/2010/main" val="337088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BA524B-4F14-4E19-A58B-D9399CDB100D}"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877CAE-39FF-4090-AD39-42B1692D8A48}" type="slidenum">
              <a:rPr lang="en-US"/>
              <a:pPr>
                <a:defRPr/>
              </a:pPr>
              <a:t>‹#›</a:t>
            </a:fld>
            <a:endParaRPr lang="en-US"/>
          </a:p>
        </p:txBody>
      </p:sp>
    </p:spTree>
    <p:extLst>
      <p:ext uri="{BB962C8B-B14F-4D97-AF65-F5344CB8AC3E}">
        <p14:creationId xmlns:p14="http://schemas.microsoft.com/office/powerpoint/2010/main" val="28433964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4B14A4-3563-434E-961D-C1FB82994916}"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072EBD-77A5-4673-B3D5-43B71D6D2B95}" type="slidenum">
              <a:rPr lang="en-US"/>
              <a:pPr>
                <a:defRPr/>
              </a:pPr>
              <a:t>‹#›</a:t>
            </a:fld>
            <a:endParaRPr lang="en-US"/>
          </a:p>
        </p:txBody>
      </p:sp>
    </p:spTree>
    <p:extLst>
      <p:ext uri="{BB962C8B-B14F-4D97-AF65-F5344CB8AC3E}">
        <p14:creationId xmlns:p14="http://schemas.microsoft.com/office/powerpoint/2010/main" val="4043180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CCCA43-27EA-480B-9ECB-7F9A582DF857}"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D6EF90-D5DE-4B1A-A0AB-B3AB7BF3CDD3}" type="slidenum">
              <a:rPr lang="en-US"/>
              <a:pPr>
                <a:defRPr/>
              </a:pPr>
              <a:t>‹#›</a:t>
            </a:fld>
            <a:endParaRPr lang="en-US"/>
          </a:p>
        </p:txBody>
      </p:sp>
    </p:spTree>
    <p:extLst>
      <p:ext uri="{BB962C8B-B14F-4D97-AF65-F5344CB8AC3E}">
        <p14:creationId xmlns:p14="http://schemas.microsoft.com/office/powerpoint/2010/main" val="1504234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259A8B-CF09-457B-B46F-83FA195B766A}"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DE533A-7917-4D1B-833C-944E4151E5D8}" type="slidenum">
              <a:rPr lang="en-US"/>
              <a:pPr>
                <a:defRPr/>
              </a:pPr>
              <a:t>‹#›</a:t>
            </a:fld>
            <a:endParaRPr lang="en-US"/>
          </a:p>
        </p:txBody>
      </p:sp>
    </p:spTree>
    <p:extLst>
      <p:ext uri="{BB962C8B-B14F-4D97-AF65-F5344CB8AC3E}">
        <p14:creationId xmlns:p14="http://schemas.microsoft.com/office/powerpoint/2010/main" val="15784021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73EF2-3846-4EE4-8945-D4DD53CBC62D}" type="datetimeFigureOut">
              <a:rPr lang="en-US" smtClean="0">
                <a:solidFill>
                  <a:prstClr val="black">
                    <a:tint val="75000"/>
                  </a:prstClr>
                </a:solidFill>
              </a:rPr>
              <a:pPr/>
              <a:t>12/02/2014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5470E9-CD58-4B1E-AD27-812AEDC7E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86840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273EF2-3846-4EE4-8945-D4DD53CBC62D}" type="datetimeFigureOut">
              <a:rPr lang="en-US" smtClean="0">
                <a:solidFill>
                  <a:prstClr val="black">
                    <a:tint val="75000"/>
                  </a:prstClr>
                </a:solidFill>
              </a:rPr>
              <a:pPr/>
              <a:t>12/02/2014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5470E9-CD58-4B1E-AD27-812AEDC7E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99939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273EF2-3846-4EE4-8945-D4DD53CBC62D}" type="datetimeFigureOut">
              <a:rPr lang="en-US" smtClean="0">
                <a:solidFill>
                  <a:prstClr val="black">
                    <a:tint val="75000"/>
                  </a:prstClr>
                </a:solidFill>
              </a:rPr>
              <a:pPr/>
              <a:t>12/02/2014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5470E9-CD58-4B1E-AD27-812AEDC7E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4272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73EF2-3846-4EE4-8945-D4DD53CBC62D}" type="datetimeFigureOut">
              <a:rPr lang="en-US" smtClean="0">
                <a:solidFill>
                  <a:prstClr val="black">
                    <a:tint val="75000"/>
                  </a:prstClr>
                </a:solidFill>
              </a:rPr>
              <a:pPr/>
              <a:t>12/02/2014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5470E9-CD58-4B1E-AD27-812AEDC7E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70181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273EF2-3846-4EE4-8945-D4DD53CBC62D}" type="datetimeFigureOut">
              <a:rPr lang="en-US" smtClean="0">
                <a:solidFill>
                  <a:prstClr val="black">
                    <a:tint val="75000"/>
                  </a:prstClr>
                </a:solidFill>
              </a:rPr>
              <a:pPr/>
              <a:t>12/02/2014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5470E9-CD58-4B1E-AD27-812AEDC7E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5078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273EF2-3846-4EE4-8945-D4DD53CBC62D}" type="datetimeFigureOut">
              <a:rPr lang="en-US" smtClean="0">
                <a:solidFill>
                  <a:prstClr val="black">
                    <a:tint val="75000"/>
                  </a:prstClr>
                </a:solidFill>
              </a:rPr>
              <a:pPr/>
              <a:t>12/02/2014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5470E9-CD58-4B1E-AD27-812AEDC7E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031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EC0372-8B27-4A06-B245-234F67C0B095}"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5621F4-CE9D-4AFC-9FFE-7A155D024B45}" type="slidenum">
              <a:rPr lang="en-US"/>
              <a:pPr>
                <a:defRPr/>
              </a:pPr>
              <a:t>‹#›</a:t>
            </a:fld>
            <a:endParaRPr lang="en-US"/>
          </a:p>
        </p:txBody>
      </p:sp>
    </p:spTree>
    <p:extLst>
      <p:ext uri="{BB962C8B-B14F-4D97-AF65-F5344CB8AC3E}">
        <p14:creationId xmlns:p14="http://schemas.microsoft.com/office/powerpoint/2010/main" val="3636064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3F2AF43-3C84-4B12-B9C3-DA6145FA81EB}"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DBBEA5-25C9-476A-9991-AB6E0673D82D}" type="slidenum">
              <a:rPr lang="en-US"/>
              <a:pPr>
                <a:defRPr/>
              </a:pPr>
              <a:t>‹#›</a:t>
            </a:fld>
            <a:endParaRPr lang="en-US"/>
          </a:p>
        </p:txBody>
      </p:sp>
    </p:spTree>
    <p:extLst>
      <p:ext uri="{BB962C8B-B14F-4D97-AF65-F5344CB8AC3E}">
        <p14:creationId xmlns:p14="http://schemas.microsoft.com/office/powerpoint/2010/main" val="188922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EBA3DFE-3F0E-480F-B55A-380E35EB9DD2}"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5BF809A-D340-45BA-B299-AC2E27EE7739}" type="slidenum">
              <a:rPr lang="en-US"/>
              <a:pPr>
                <a:defRPr/>
              </a:pPr>
              <a:t>‹#›</a:t>
            </a:fld>
            <a:endParaRPr lang="en-US"/>
          </a:p>
        </p:txBody>
      </p:sp>
    </p:spTree>
    <p:extLst>
      <p:ext uri="{BB962C8B-B14F-4D97-AF65-F5344CB8AC3E}">
        <p14:creationId xmlns:p14="http://schemas.microsoft.com/office/powerpoint/2010/main" val="1583234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4FE2B99-EFD5-4C3D-8628-782E290E5A02}"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A843C77-D56C-47EF-BE40-28256B6952ED}" type="slidenum">
              <a:rPr lang="en-US"/>
              <a:pPr>
                <a:defRPr/>
              </a:pPr>
              <a:t>‹#›</a:t>
            </a:fld>
            <a:endParaRPr lang="en-US"/>
          </a:p>
        </p:txBody>
      </p:sp>
    </p:spTree>
    <p:extLst>
      <p:ext uri="{BB962C8B-B14F-4D97-AF65-F5344CB8AC3E}">
        <p14:creationId xmlns:p14="http://schemas.microsoft.com/office/powerpoint/2010/main" val="519482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3FFFCE-7AF7-4D46-B17A-E39AA760C95D}"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4E3E000-FF21-45B9-9F2A-DD80527E9FCC}" type="slidenum">
              <a:rPr lang="en-US"/>
              <a:pPr>
                <a:defRPr/>
              </a:pPr>
              <a:t>‹#›</a:t>
            </a:fld>
            <a:endParaRPr lang="en-US"/>
          </a:p>
        </p:txBody>
      </p:sp>
    </p:spTree>
    <p:extLst>
      <p:ext uri="{BB962C8B-B14F-4D97-AF65-F5344CB8AC3E}">
        <p14:creationId xmlns:p14="http://schemas.microsoft.com/office/powerpoint/2010/main" val="1781371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91D208-9D2C-46C2-A9A1-26A56E9556AA}"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6EF9B9-679D-4102-9737-2D3A6102BD22}" type="slidenum">
              <a:rPr lang="en-US"/>
              <a:pPr>
                <a:defRPr/>
              </a:pPr>
              <a:t>‹#›</a:t>
            </a:fld>
            <a:endParaRPr lang="en-US"/>
          </a:p>
        </p:txBody>
      </p:sp>
    </p:spTree>
    <p:extLst>
      <p:ext uri="{BB962C8B-B14F-4D97-AF65-F5344CB8AC3E}">
        <p14:creationId xmlns:p14="http://schemas.microsoft.com/office/powerpoint/2010/main" val="111652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12" y="392991"/>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E0E6C0-B44C-4ED1-9DCA-23D2CA8645F4}"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F87B3F-C98D-4CE4-82C5-910602BCFAD6}" type="slidenum">
              <a:rPr lang="en-US"/>
              <a:pPr>
                <a:defRPr/>
              </a:pPr>
              <a:t>‹#›</a:t>
            </a:fld>
            <a:endParaRPr lang="en-US"/>
          </a:p>
        </p:txBody>
      </p:sp>
    </p:spTree>
    <p:extLst>
      <p:ext uri="{BB962C8B-B14F-4D97-AF65-F5344CB8AC3E}">
        <p14:creationId xmlns:p14="http://schemas.microsoft.com/office/powerpoint/2010/main" val="318177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431511C-F459-4DF0-A787-73743921BF18}"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433527-CF63-48CA-81AC-6838E4A6EA7D}" type="slidenum">
              <a:rPr lang="en-US"/>
              <a:pPr>
                <a:defRPr/>
              </a:pPr>
              <a:t>‹#›</a:t>
            </a:fld>
            <a:endParaRPr lang="en-US"/>
          </a:p>
        </p:txBody>
      </p:sp>
    </p:spTree>
    <p:extLst>
      <p:ext uri="{BB962C8B-B14F-4D97-AF65-F5344CB8AC3E}">
        <p14:creationId xmlns:p14="http://schemas.microsoft.com/office/powerpoint/2010/main" val="2363544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9831B3-223E-4003-B0AC-C461120727C4}"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8E81D7-A07D-4F8D-AA5F-721FB596F1D7}" type="slidenum">
              <a:rPr lang="en-US"/>
              <a:pPr>
                <a:defRPr/>
              </a:pPr>
              <a:t>‹#›</a:t>
            </a:fld>
            <a:endParaRPr lang="en-US"/>
          </a:p>
        </p:txBody>
      </p:sp>
    </p:spTree>
    <p:extLst>
      <p:ext uri="{BB962C8B-B14F-4D97-AF65-F5344CB8AC3E}">
        <p14:creationId xmlns:p14="http://schemas.microsoft.com/office/powerpoint/2010/main" val="2488620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64EC7A-3544-43E0-B33C-1ADFAC221E48}"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282F96-864C-4C68-A044-743DB5012D7A}" type="slidenum">
              <a:rPr lang="en-US"/>
              <a:pPr>
                <a:defRPr/>
              </a:pPr>
              <a:t>‹#›</a:t>
            </a:fld>
            <a:endParaRPr lang="en-US"/>
          </a:p>
        </p:txBody>
      </p:sp>
    </p:spTree>
    <p:extLst>
      <p:ext uri="{BB962C8B-B14F-4D97-AF65-F5344CB8AC3E}">
        <p14:creationId xmlns:p14="http://schemas.microsoft.com/office/powerpoint/2010/main" val="2030982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45406F7-9CFB-4141-8EF6-7EB9BCB3FDE4}"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D1AA4B-D7CA-4E35-B9E9-C1315A0BDCE0}" type="slidenum">
              <a:rPr lang="en-US"/>
              <a:pPr>
                <a:defRPr/>
              </a:pPr>
              <a:t>‹#›</a:t>
            </a:fld>
            <a:endParaRPr lang="en-US"/>
          </a:p>
        </p:txBody>
      </p:sp>
    </p:spTree>
    <p:extLst>
      <p:ext uri="{BB962C8B-B14F-4D97-AF65-F5344CB8AC3E}">
        <p14:creationId xmlns:p14="http://schemas.microsoft.com/office/powerpoint/2010/main" val="513944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EF9AFE-8C38-4496-BE68-F3034BF5E5AE}"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464FB9-0877-455F-A039-BE947E3E9C2D}" type="slidenum">
              <a:rPr lang="en-US"/>
              <a:pPr>
                <a:defRPr/>
              </a:pPr>
              <a:t>‹#›</a:t>
            </a:fld>
            <a:endParaRPr lang="en-US"/>
          </a:p>
        </p:txBody>
      </p:sp>
    </p:spTree>
    <p:extLst>
      <p:ext uri="{BB962C8B-B14F-4D97-AF65-F5344CB8AC3E}">
        <p14:creationId xmlns:p14="http://schemas.microsoft.com/office/powerpoint/2010/main" val="1516627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2BF001C-E20C-4F0A-9A3E-140865FA84EE}"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E898A2-00D2-4765-A63B-6B44F2FFF253}" type="slidenum">
              <a:rPr lang="en-US"/>
              <a:pPr>
                <a:defRPr/>
              </a:pPr>
              <a:t>‹#›</a:t>
            </a:fld>
            <a:endParaRPr lang="en-US"/>
          </a:p>
        </p:txBody>
      </p:sp>
    </p:spTree>
    <p:extLst>
      <p:ext uri="{BB962C8B-B14F-4D97-AF65-F5344CB8AC3E}">
        <p14:creationId xmlns:p14="http://schemas.microsoft.com/office/powerpoint/2010/main" val="225843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5BF8F22-984C-4049-BF92-F1697B588FAE}"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4C2339-FB73-4A62-AC5C-EA3D6B9463A7}" type="slidenum">
              <a:rPr lang="en-US"/>
              <a:pPr>
                <a:defRPr/>
              </a:pPr>
              <a:t>‹#›</a:t>
            </a:fld>
            <a:endParaRPr lang="en-US"/>
          </a:p>
        </p:txBody>
      </p:sp>
    </p:spTree>
    <p:extLst>
      <p:ext uri="{BB962C8B-B14F-4D97-AF65-F5344CB8AC3E}">
        <p14:creationId xmlns:p14="http://schemas.microsoft.com/office/powerpoint/2010/main" val="3077650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0B9C288-3A81-4C62-BC1B-BF6A00DB06AF}"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CB16D5-DCA0-4A57-9FA4-077D631C14F8}" type="slidenum">
              <a:rPr lang="en-US"/>
              <a:pPr>
                <a:defRPr/>
              </a:pPr>
              <a:t>‹#›</a:t>
            </a:fld>
            <a:endParaRPr lang="en-US"/>
          </a:p>
        </p:txBody>
      </p:sp>
    </p:spTree>
    <p:extLst>
      <p:ext uri="{BB962C8B-B14F-4D97-AF65-F5344CB8AC3E}">
        <p14:creationId xmlns:p14="http://schemas.microsoft.com/office/powerpoint/2010/main" val="353355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33F7793-D175-45F1-B5C1-E8FC1F3EB17B}"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D66EFF6-44F3-4A84-9ABE-0CFFD1B720A7}" type="slidenum">
              <a:rPr lang="en-US"/>
              <a:pPr>
                <a:defRPr/>
              </a:pPr>
              <a:t>‹#›</a:t>
            </a:fld>
            <a:endParaRPr lang="en-US"/>
          </a:p>
        </p:txBody>
      </p:sp>
    </p:spTree>
    <p:extLst>
      <p:ext uri="{BB962C8B-B14F-4D97-AF65-F5344CB8AC3E}">
        <p14:creationId xmlns:p14="http://schemas.microsoft.com/office/powerpoint/2010/main" val="2717882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16F0E7-0455-4025-93E7-78D82B84DC6C}"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7027785-1B53-4F39-801E-EC3DDDA314B0}" type="slidenum">
              <a:rPr lang="en-US"/>
              <a:pPr>
                <a:defRPr/>
              </a:pPr>
              <a:t>‹#›</a:t>
            </a:fld>
            <a:endParaRPr lang="en-US"/>
          </a:p>
        </p:txBody>
      </p:sp>
    </p:spTree>
    <p:extLst>
      <p:ext uri="{BB962C8B-B14F-4D97-AF65-F5344CB8AC3E}">
        <p14:creationId xmlns:p14="http://schemas.microsoft.com/office/powerpoint/2010/main" val="106631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63398A-DE62-4667-A940-4D7AF890FCDE}"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4BC4F3-7B51-4734-8BE9-B081950AF159}" type="slidenum">
              <a:rPr lang="en-US"/>
              <a:pPr>
                <a:defRPr/>
              </a:pPr>
              <a:t>‹#›</a:t>
            </a:fld>
            <a:endParaRPr lang="en-US"/>
          </a:p>
        </p:txBody>
      </p:sp>
    </p:spTree>
    <p:extLst>
      <p:ext uri="{BB962C8B-B14F-4D97-AF65-F5344CB8AC3E}">
        <p14:creationId xmlns:p14="http://schemas.microsoft.com/office/powerpoint/2010/main" val="4013242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6AD2E1-265A-4CE1-B14D-EDCA24E024B4}"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45D4AB-1FB0-486D-AF84-40A7C1D1EA07}" type="slidenum">
              <a:rPr lang="en-US"/>
              <a:pPr>
                <a:defRPr/>
              </a:pPr>
              <a:t>‹#›</a:t>
            </a:fld>
            <a:endParaRPr lang="en-US"/>
          </a:p>
        </p:txBody>
      </p:sp>
    </p:spTree>
    <p:extLst>
      <p:ext uri="{BB962C8B-B14F-4D97-AF65-F5344CB8AC3E}">
        <p14:creationId xmlns:p14="http://schemas.microsoft.com/office/powerpoint/2010/main" val="474710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32DDD6-C2F8-48A0-A0D7-3FBA5A4CF03D}"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207DF2-47AC-43DE-A984-6EAC2FD882BC}" type="slidenum">
              <a:rPr lang="en-US"/>
              <a:pPr>
                <a:defRPr/>
              </a:pPr>
              <a:t>‹#›</a:t>
            </a:fld>
            <a:endParaRPr lang="en-US"/>
          </a:p>
        </p:txBody>
      </p:sp>
    </p:spTree>
    <p:extLst>
      <p:ext uri="{BB962C8B-B14F-4D97-AF65-F5344CB8AC3E}">
        <p14:creationId xmlns:p14="http://schemas.microsoft.com/office/powerpoint/2010/main" val="3865612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0FD84B-17CB-421F-99A7-EF4B34D16FDB}"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0031AA-FE84-4447-898C-EA260F3D555A}" type="slidenum">
              <a:rPr lang="en-US"/>
              <a:pPr>
                <a:defRPr/>
              </a:pPr>
              <a:t>‹#›</a:t>
            </a:fld>
            <a:endParaRPr lang="en-US"/>
          </a:p>
        </p:txBody>
      </p:sp>
    </p:spTree>
    <p:extLst>
      <p:ext uri="{BB962C8B-B14F-4D97-AF65-F5344CB8AC3E}">
        <p14:creationId xmlns:p14="http://schemas.microsoft.com/office/powerpoint/2010/main" val="1519784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EEE821-47BF-4C68-AA9F-A547273F74AF}"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366E34-E807-470E-88C4-A4A5F1C340BF}" type="slidenum">
              <a:rPr lang="en-US"/>
              <a:pPr>
                <a:defRPr/>
              </a:pPr>
              <a:t>‹#›</a:t>
            </a:fld>
            <a:endParaRPr lang="en-US"/>
          </a:p>
        </p:txBody>
      </p:sp>
    </p:spTree>
    <p:extLst>
      <p:ext uri="{BB962C8B-B14F-4D97-AF65-F5344CB8AC3E}">
        <p14:creationId xmlns:p14="http://schemas.microsoft.com/office/powerpoint/2010/main" val="3516666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625BF55-0A67-4AA0-9FD8-FAC6C344BC62}"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D95F17-C1A5-4ABA-BC40-B4567AA03D89}" type="slidenum">
              <a:rPr lang="en-US"/>
              <a:pPr>
                <a:defRPr/>
              </a:pPr>
              <a:t>‹#›</a:t>
            </a:fld>
            <a:endParaRPr lang="en-US"/>
          </a:p>
        </p:txBody>
      </p:sp>
    </p:spTree>
    <p:extLst>
      <p:ext uri="{BB962C8B-B14F-4D97-AF65-F5344CB8AC3E}">
        <p14:creationId xmlns:p14="http://schemas.microsoft.com/office/powerpoint/2010/main" val="166310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420588-4275-4D59-9689-2D6411DE6D8B}"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AED871-F71C-4CF1-B803-60D81EBACDB6}" type="slidenum">
              <a:rPr lang="en-US"/>
              <a:pPr>
                <a:defRPr/>
              </a:pPr>
              <a:t>‹#›</a:t>
            </a:fld>
            <a:endParaRPr lang="en-US"/>
          </a:p>
        </p:txBody>
      </p:sp>
    </p:spTree>
    <p:extLst>
      <p:ext uri="{BB962C8B-B14F-4D97-AF65-F5344CB8AC3E}">
        <p14:creationId xmlns:p14="http://schemas.microsoft.com/office/powerpoint/2010/main" val="3129772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C51C5E5-0F6B-4AA3-A01A-9B51D5912302}"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4514F8-0F00-493D-9B6B-FCA449F35AA3}" type="slidenum">
              <a:rPr lang="en-US"/>
              <a:pPr>
                <a:defRPr/>
              </a:pPr>
              <a:t>‹#›</a:t>
            </a:fld>
            <a:endParaRPr lang="en-US"/>
          </a:p>
        </p:txBody>
      </p:sp>
    </p:spTree>
    <p:extLst>
      <p:ext uri="{BB962C8B-B14F-4D97-AF65-F5344CB8AC3E}">
        <p14:creationId xmlns:p14="http://schemas.microsoft.com/office/powerpoint/2010/main" val="2630510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0D08CB-9DB7-4D11-872A-4B235DCC1A92}"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9626FA-39D4-49E5-A6D7-AE7FF99434A6}" type="slidenum">
              <a:rPr lang="en-US"/>
              <a:pPr>
                <a:defRPr/>
              </a:pPr>
              <a:t>‹#›</a:t>
            </a:fld>
            <a:endParaRPr lang="en-US"/>
          </a:p>
        </p:txBody>
      </p:sp>
    </p:spTree>
    <p:extLst>
      <p:ext uri="{BB962C8B-B14F-4D97-AF65-F5344CB8AC3E}">
        <p14:creationId xmlns:p14="http://schemas.microsoft.com/office/powerpoint/2010/main" val="979116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B64200-E54F-45EF-A5CD-2469BDF11AEF}"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74E8DC-6EB3-4DF1-A950-AEF09A71A363}" type="slidenum">
              <a:rPr lang="en-US"/>
              <a:pPr>
                <a:defRPr/>
              </a:pPr>
              <a:t>‹#›</a:t>
            </a:fld>
            <a:endParaRPr lang="en-US"/>
          </a:p>
        </p:txBody>
      </p:sp>
    </p:spTree>
    <p:extLst>
      <p:ext uri="{BB962C8B-B14F-4D97-AF65-F5344CB8AC3E}">
        <p14:creationId xmlns:p14="http://schemas.microsoft.com/office/powerpoint/2010/main" val="3519248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5F952F-4342-46EE-9469-0CF9C43BF405}"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BF5D74-BB36-4D1D-8651-B9FEF760C4E8}" type="slidenum">
              <a:rPr lang="en-US"/>
              <a:pPr>
                <a:defRPr/>
              </a:pPr>
              <a:t>‹#›</a:t>
            </a:fld>
            <a:endParaRPr lang="en-US"/>
          </a:p>
        </p:txBody>
      </p:sp>
    </p:spTree>
    <p:extLst>
      <p:ext uri="{BB962C8B-B14F-4D97-AF65-F5344CB8AC3E}">
        <p14:creationId xmlns:p14="http://schemas.microsoft.com/office/powerpoint/2010/main" val="409109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12" y="392991"/>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74FB4A5-C851-4E7C-A28F-58C0A1E25246}"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11F11E-3119-42B5-9A3C-F51623CEFF2A}" type="slidenum">
              <a:rPr lang="en-US"/>
              <a:pPr>
                <a:defRPr/>
              </a:pPr>
              <a:t>‹#›</a:t>
            </a:fld>
            <a:endParaRPr lang="en-US"/>
          </a:p>
        </p:txBody>
      </p:sp>
    </p:spTree>
    <p:extLst>
      <p:ext uri="{BB962C8B-B14F-4D97-AF65-F5344CB8AC3E}">
        <p14:creationId xmlns:p14="http://schemas.microsoft.com/office/powerpoint/2010/main" val="466233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47BE24-E084-4B33-BA7D-C5F9123F2397}"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B4192A-FCF8-426E-8C96-64D591C6099A}" type="slidenum">
              <a:rPr lang="en-US"/>
              <a:pPr>
                <a:defRPr/>
              </a:pPr>
              <a:t>‹#›</a:t>
            </a:fld>
            <a:endParaRPr lang="en-US"/>
          </a:p>
        </p:txBody>
      </p:sp>
    </p:spTree>
    <p:extLst>
      <p:ext uri="{BB962C8B-B14F-4D97-AF65-F5344CB8AC3E}">
        <p14:creationId xmlns:p14="http://schemas.microsoft.com/office/powerpoint/2010/main" val="322285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16E93D-0A60-461F-8648-6065B9BFE2D9}"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594F72-1A17-472F-9F7A-61B96B130DAF}" type="slidenum">
              <a:rPr lang="en-US"/>
              <a:pPr>
                <a:defRPr/>
              </a:pPr>
              <a:t>‹#›</a:t>
            </a:fld>
            <a:endParaRPr lang="en-US"/>
          </a:p>
        </p:txBody>
      </p:sp>
    </p:spTree>
    <p:extLst>
      <p:ext uri="{BB962C8B-B14F-4D97-AF65-F5344CB8AC3E}">
        <p14:creationId xmlns:p14="http://schemas.microsoft.com/office/powerpoint/2010/main" val="2873131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5865F0-1558-4F37-BE49-6D0FAA46E524}"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3E4365-F09E-473C-BC71-48FDA81CC28E}" type="slidenum">
              <a:rPr lang="en-US"/>
              <a:pPr>
                <a:defRPr/>
              </a:pPr>
              <a:t>‹#›</a:t>
            </a:fld>
            <a:endParaRPr lang="en-US"/>
          </a:p>
        </p:txBody>
      </p:sp>
    </p:spTree>
    <p:extLst>
      <p:ext uri="{BB962C8B-B14F-4D97-AF65-F5344CB8AC3E}">
        <p14:creationId xmlns:p14="http://schemas.microsoft.com/office/powerpoint/2010/main" val="2848839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39000" y="655638"/>
            <a:ext cx="1371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79B85E4-0280-41AD-A204-02A75F69176F}"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E29F2B-F1F8-40C4-8527-8295BF548F14}" type="slidenum">
              <a:rPr lang="en-US"/>
              <a:pPr>
                <a:defRPr/>
              </a:pPr>
              <a:t>‹#›</a:t>
            </a:fld>
            <a:endParaRPr lang="en-US"/>
          </a:p>
        </p:txBody>
      </p:sp>
    </p:spTree>
    <p:extLst>
      <p:ext uri="{BB962C8B-B14F-4D97-AF65-F5344CB8AC3E}">
        <p14:creationId xmlns:p14="http://schemas.microsoft.com/office/powerpoint/2010/main" val="1031635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AFD1E4-DC21-4FE8-BB5B-011986AB1A2E}"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70AA75-DE28-432D-9262-415411004147}" type="slidenum">
              <a:rPr lang="en-US"/>
              <a:pPr>
                <a:defRPr/>
              </a:pPr>
              <a:t>‹#›</a:t>
            </a:fld>
            <a:endParaRPr lang="en-US"/>
          </a:p>
        </p:txBody>
      </p:sp>
    </p:spTree>
    <p:extLst>
      <p:ext uri="{BB962C8B-B14F-4D97-AF65-F5344CB8AC3E}">
        <p14:creationId xmlns:p14="http://schemas.microsoft.com/office/powerpoint/2010/main" val="1052380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107D4AC-E38E-4CF1-AD13-D5FA0E3DC6AD}"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ED3E86-3407-44EB-A5FF-B01DE4C341EC}" type="slidenum">
              <a:rPr lang="en-US"/>
              <a:pPr>
                <a:defRPr/>
              </a:pPr>
              <a:t>‹#›</a:t>
            </a:fld>
            <a:endParaRPr lang="en-US"/>
          </a:p>
        </p:txBody>
      </p:sp>
    </p:spTree>
    <p:extLst>
      <p:ext uri="{BB962C8B-B14F-4D97-AF65-F5344CB8AC3E}">
        <p14:creationId xmlns:p14="http://schemas.microsoft.com/office/powerpoint/2010/main" val="802208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356525-C12D-48E8-B069-9B429DC0D0CC}"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A2FE16-C137-486D-8466-CDFAD1DEC803}" type="slidenum">
              <a:rPr lang="en-US"/>
              <a:pPr>
                <a:defRPr/>
              </a:pPr>
              <a:t>‹#›</a:t>
            </a:fld>
            <a:endParaRPr lang="en-US"/>
          </a:p>
        </p:txBody>
      </p:sp>
    </p:spTree>
    <p:extLst>
      <p:ext uri="{BB962C8B-B14F-4D97-AF65-F5344CB8AC3E}">
        <p14:creationId xmlns:p14="http://schemas.microsoft.com/office/powerpoint/2010/main" val="3661842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FD12D1B-A3F9-469E-9DEF-2FA61971E9C5}"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898A84-A1BB-48CC-AB80-9588F14B8D74}" type="slidenum">
              <a:rPr lang="en-US"/>
              <a:pPr>
                <a:defRPr/>
              </a:pPr>
              <a:t>‹#›</a:t>
            </a:fld>
            <a:endParaRPr lang="en-US"/>
          </a:p>
        </p:txBody>
      </p:sp>
    </p:spTree>
    <p:extLst>
      <p:ext uri="{BB962C8B-B14F-4D97-AF65-F5344CB8AC3E}">
        <p14:creationId xmlns:p14="http://schemas.microsoft.com/office/powerpoint/2010/main" val="759312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EA2FA89-F43B-4654-B266-089BB17290D3}"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03037B-65A1-4102-9E86-06B463CA9B34}" type="slidenum">
              <a:rPr lang="en-US"/>
              <a:pPr>
                <a:defRPr/>
              </a:pPr>
              <a:t>‹#›</a:t>
            </a:fld>
            <a:endParaRPr lang="en-US"/>
          </a:p>
        </p:txBody>
      </p:sp>
    </p:spTree>
    <p:extLst>
      <p:ext uri="{BB962C8B-B14F-4D97-AF65-F5344CB8AC3E}">
        <p14:creationId xmlns:p14="http://schemas.microsoft.com/office/powerpoint/2010/main" val="157452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53E545-8C86-4D9F-AE8A-5C15C125A2C5}"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BF0C59-812B-4393-A56D-1CA6170C265F}" type="slidenum">
              <a:rPr lang="en-US"/>
              <a:pPr>
                <a:defRPr/>
              </a:pPr>
              <a:t>‹#›</a:t>
            </a:fld>
            <a:endParaRPr lang="en-US"/>
          </a:p>
        </p:txBody>
      </p:sp>
    </p:spTree>
    <p:extLst>
      <p:ext uri="{BB962C8B-B14F-4D97-AF65-F5344CB8AC3E}">
        <p14:creationId xmlns:p14="http://schemas.microsoft.com/office/powerpoint/2010/main" val="427566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12" y="392991"/>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A67E928-E248-424E-BB26-541E4F271CFD}"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7DD9BB6-F529-425A-AAA6-EC91C710DF77}" type="slidenum">
              <a:rPr lang="en-US"/>
              <a:pPr>
                <a:defRPr/>
              </a:pPr>
              <a:t>‹#›</a:t>
            </a:fld>
            <a:endParaRPr lang="en-US"/>
          </a:p>
        </p:txBody>
      </p:sp>
    </p:spTree>
    <p:extLst>
      <p:ext uri="{BB962C8B-B14F-4D97-AF65-F5344CB8AC3E}">
        <p14:creationId xmlns:p14="http://schemas.microsoft.com/office/powerpoint/2010/main" val="3538105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B7669F-1369-41DF-9925-F14C3C8AEF0D}"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2C85E7-D8EB-45A3-B5C3-3D701A17CD35}" type="slidenum">
              <a:rPr lang="en-US"/>
              <a:pPr>
                <a:defRPr/>
              </a:pPr>
              <a:t>‹#›</a:t>
            </a:fld>
            <a:endParaRPr lang="en-US"/>
          </a:p>
        </p:txBody>
      </p:sp>
    </p:spTree>
    <p:extLst>
      <p:ext uri="{BB962C8B-B14F-4D97-AF65-F5344CB8AC3E}">
        <p14:creationId xmlns:p14="http://schemas.microsoft.com/office/powerpoint/2010/main" val="3737816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F0476E-F3BD-4DBD-B7FA-361F55200A5E}"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0AC32AE-B366-4943-A3DD-8E5FC07F4333}" type="slidenum">
              <a:rPr lang="en-US"/>
              <a:pPr>
                <a:defRPr/>
              </a:pPr>
              <a:t>‹#›</a:t>
            </a:fld>
            <a:endParaRPr lang="en-US"/>
          </a:p>
        </p:txBody>
      </p:sp>
    </p:spTree>
    <p:extLst>
      <p:ext uri="{BB962C8B-B14F-4D97-AF65-F5344CB8AC3E}">
        <p14:creationId xmlns:p14="http://schemas.microsoft.com/office/powerpoint/2010/main" val="3860224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E2142F-81B4-48B9-9279-C2F4918DA0AD}"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CA0F4B-4759-4D8A-B9BA-28AF34D90939}" type="slidenum">
              <a:rPr lang="en-US"/>
              <a:pPr>
                <a:defRPr/>
              </a:pPr>
              <a:t>‹#›</a:t>
            </a:fld>
            <a:endParaRPr lang="en-US"/>
          </a:p>
        </p:txBody>
      </p:sp>
    </p:spTree>
    <p:extLst>
      <p:ext uri="{BB962C8B-B14F-4D97-AF65-F5344CB8AC3E}">
        <p14:creationId xmlns:p14="http://schemas.microsoft.com/office/powerpoint/2010/main" val="3026152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9273EF-9283-4B3A-B5A0-F8A93D337325}"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638461-6519-42FB-8C0E-BDD0CB0311E3}" type="slidenum">
              <a:rPr lang="en-US"/>
              <a:pPr>
                <a:defRPr/>
              </a:pPr>
              <a:t>‹#›</a:t>
            </a:fld>
            <a:endParaRPr lang="en-US"/>
          </a:p>
        </p:txBody>
      </p:sp>
    </p:spTree>
    <p:extLst>
      <p:ext uri="{BB962C8B-B14F-4D97-AF65-F5344CB8AC3E}">
        <p14:creationId xmlns:p14="http://schemas.microsoft.com/office/powerpoint/2010/main" val="712283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7EDEFA-C4CD-469C-85FB-778E587912B5}"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540116-04E9-4686-A378-0341C084EC63}" type="slidenum">
              <a:rPr lang="en-US"/>
              <a:pPr>
                <a:defRPr/>
              </a:pPr>
              <a:t>‹#›</a:t>
            </a:fld>
            <a:endParaRPr lang="en-US"/>
          </a:p>
        </p:txBody>
      </p:sp>
    </p:spTree>
    <p:extLst>
      <p:ext uri="{BB962C8B-B14F-4D97-AF65-F5344CB8AC3E}">
        <p14:creationId xmlns:p14="http://schemas.microsoft.com/office/powerpoint/2010/main" val="1364268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93835F-1F85-45A8-859B-EE255E683C19}"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8293EB-7A7A-4326-A54E-EA1088E927BF}" type="slidenum">
              <a:rPr lang="en-US"/>
              <a:pPr>
                <a:defRPr/>
              </a:pPr>
              <a:t>‹#›</a:t>
            </a:fld>
            <a:endParaRPr lang="en-US"/>
          </a:p>
        </p:txBody>
      </p:sp>
    </p:spTree>
    <p:extLst>
      <p:ext uri="{BB962C8B-B14F-4D97-AF65-F5344CB8AC3E}">
        <p14:creationId xmlns:p14="http://schemas.microsoft.com/office/powerpoint/2010/main" val="125213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2719E24-785D-47DA-B3C7-7137DEA963FB}"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6A6395-CE1D-48BD-8368-6A79888FD7D9}" type="slidenum">
              <a:rPr lang="en-US"/>
              <a:pPr>
                <a:defRPr/>
              </a:pPr>
              <a:t>‹#›</a:t>
            </a:fld>
            <a:endParaRPr lang="en-US"/>
          </a:p>
        </p:txBody>
      </p:sp>
    </p:spTree>
    <p:extLst>
      <p:ext uri="{BB962C8B-B14F-4D97-AF65-F5344CB8AC3E}">
        <p14:creationId xmlns:p14="http://schemas.microsoft.com/office/powerpoint/2010/main" val="3521152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26503A-F0B4-487E-B5B2-6D4DE9CE0BCE}"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0CBC61-E366-4AC7-AD5A-B3563AF23E7B}" type="slidenum">
              <a:rPr lang="en-US"/>
              <a:pPr>
                <a:defRPr/>
              </a:pPr>
              <a:t>‹#›</a:t>
            </a:fld>
            <a:endParaRPr lang="en-US"/>
          </a:p>
        </p:txBody>
      </p:sp>
    </p:spTree>
    <p:extLst>
      <p:ext uri="{BB962C8B-B14F-4D97-AF65-F5344CB8AC3E}">
        <p14:creationId xmlns:p14="http://schemas.microsoft.com/office/powerpoint/2010/main" val="6629581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8665AD-9958-4290-86C2-40A77F9CC249}"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186C50-A5F6-491F-8419-3704ED182FEE}" type="slidenum">
              <a:rPr lang="en-US"/>
              <a:pPr>
                <a:defRPr/>
              </a:pPr>
              <a:t>‹#›</a:t>
            </a:fld>
            <a:endParaRPr lang="en-US"/>
          </a:p>
        </p:txBody>
      </p:sp>
    </p:spTree>
    <p:extLst>
      <p:ext uri="{BB962C8B-B14F-4D97-AF65-F5344CB8AC3E}">
        <p14:creationId xmlns:p14="http://schemas.microsoft.com/office/powerpoint/2010/main" val="1833135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5F04706-6C69-41F3-A36A-AD25482B6920}"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8618EF-2061-4DA3-BC79-E4FE38665A18}" type="slidenum">
              <a:rPr lang="en-US"/>
              <a:pPr>
                <a:defRPr/>
              </a:pPr>
              <a:t>‹#›</a:t>
            </a:fld>
            <a:endParaRPr lang="en-US"/>
          </a:p>
        </p:txBody>
      </p:sp>
    </p:spTree>
    <p:extLst>
      <p:ext uri="{BB962C8B-B14F-4D97-AF65-F5344CB8AC3E}">
        <p14:creationId xmlns:p14="http://schemas.microsoft.com/office/powerpoint/2010/main" val="595247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3712" y="392991"/>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3A6D8AA-B6D7-48B6-AFE3-8D4E061B32FA}"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12F6475-3CEA-4455-9C2E-595A933426D6}" type="slidenum">
              <a:rPr lang="en-US"/>
              <a:pPr>
                <a:defRPr/>
              </a:pPr>
              <a:t>‹#›</a:t>
            </a:fld>
            <a:endParaRPr lang="en-US"/>
          </a:p>
        </p:txBody>
      </p:sp>
    </p:spTree>
    <p:extLst>
      <p:ext uri="{BB962C8B-B14F-4D97-AF65-F5344CB8AC3E}">
        <p14:creationId xmlns:p14="http://schemas.microsoft.com/office/powerpoint/2010/main" val="3215211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447FEC-2935-430A-88BF-135FE9057FA6}"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CD7578E-1062-4659-9CF7-E78A62D8E6D9}" type="slidenum">
              <a:rPr lang="en-US"/>
              <a:pPr>
                <a:defRPr/>
              </a:pPr>
              <a:t>‹#›</a:t>
            </a:fld>
            <a:endParaRPr lang="en-US"/>
          </a:p>
        </p:txBody>
      </p:sp>
    </p:spTree>
    <p:extLst>
      <p:ext uri="{BB962C8B-B14F-4D97-AF65-F5344CB8AC3E}">
        <p14:creationId xmlns:p14="http://schemas.microsoft.com/office/powerpoint/2010/main" val="1166288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B254BA-67F7-4AC7-9CDC-21B12C180A86}"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7A4602-C4FB-44C4-9687-5CEF22350B31}" type="slidenum">
              <a:rPr lang="en-US"/>
              <a:pPr>
                <a:defRPr/>
              </a:pPr>
              <a:t>‹#›</a:t>
            </a:fld>
            <a:endParaRPr lang="en-US"/>
          </a:p>
        </p:txBody>
      </p:sp>
    </p:spTree>
    <p:extLst>
      <p:ext uri="{BB962C8B-B14F-4D97-AF65-F5344CB8AC3E}">
        <p14:creationId xmlns:p14="http://schemas.microsoft.com/office/powerpoint/2010/main" val="2327516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B5EE3B-862B-4E07-9C4F-B68A9571A8BF}"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E70B52-91EF-4C1B-BF76-A6B1549287D6}" type="slidenum">
              <a:rPr lang="en-US"/>
              <a:pPr>
                <a:defRPr/>
              </a:pPr>
              <a:t>‹#›</a:t>
            </a:fld>
            <a:endParaRPr lang="en-US"/>
          </a:p>
        </p:txBody>
      </p:sp>
    </p:spTree>
    <p:extLst>
      <p:ext uri="{BB962C8B-B14F-4D97-AF65-F5344CB8AC3E}">
        <p14:creationId xmlns:p14="http://schemas.microsoft.com/office/powerpoint/2010/main" val="1061684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6509BC8-A430-4193-9314-D94D7AE25602}"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7C046F-389B-4D6E-B037-D6A24F4D63EC}" type="slidenum">
              <a:rPr lang="en-US"/>
              <a:pPr>
                <a:defRPr/>
              </a:pPr>
              <a:t>‹#›</a:t>
            </a:fld>
            <a:endParaRPr lang="en-US"/>
          </a:p>
        </p:txBody>
      </p:sp>
    </p:spTree>
    <p:extLst>
      <p:ext uri="{BB962C8B-B14F-4D97-AF65-F5344CB8AC3E}">
        <p14:creationId xmlns:p14="http://schemas.microsoft.com/office/powerpoint/2010/main" val="1211912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F315E2-3A88-4261-8933-C5A85C9C9ABD}"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F9FF51-CA4D-4E1C-B320-702FA852A872}" type="slidenum">
              <a:rPr lang="en-US"/>
              <a:pPr>
                <a:defRPr/>
              </a:pPr>
              <a:t>‹#›</a:t>
            </a:fld>
            <a:endParaRPr lang="en-US"/>
          </a:p>
        </p:txBody>
      </p:sp>
    </p:spTree>
    <p:extLst>
      <p:ext uri="{BB962C8B-B14F-4D97-AF65-F5344CB8AC3E}">
        <p14:creationId xmlns:p14="http://schemas.microsoft.com/office/powerpoint/2010/main" val="390404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0F95E-DCA4-475D-B57F-EF86C174AE05}"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8127F5-219E-403C-9B5B-5713F3E87427}" type="slidenum">
              <a:rPr lang="en-US"/>
              <a:pPr>
                <a:defRPr/>
              </a:pPr>
              <a:t>‹#›</a:t>
            </a:fld>
            <a:endParaRPr lang="en-US"/>
          </a:p>
        </p:txBody>
      </p:sp>
    </p:spTree>
    <p:extLst>
      <p:ext uri="{BB962C8B-B14F-4D97-AF65-F5344CB8AC3E}">
        <p14:creationId xmlns:p14="http://schemas.microsoft.com/office/powerpoint/2010/main" val="945780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DA8C61-C713-43D7-BD4B-0491D4A00777}"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2BB4DE-CD1F-4097-A2DF-FEB065B2CDDB}" type="slidenum">
              <a:rPr lang="en-US"/>
              <a:pPr>
                <a:defRPr/>
              </a:pPr>
              <a:t>‹#›</a:t>
            </a:fld>
            <a:endParaRPr lang="en-US"/>
          </a:p>
        </p:txBody>
      </p:sp>
    </p:spTree>
    <p:extLst>
      <p:ext uri="{BB962C8B-B14F-4D97-AF65-F5344CB8AC3E}">
        <p14:creationId xmlns:p14="http://schemas.microsoft.com/office/powerpoint/2010/main" val="28814402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E1E38E-48D8-47A5-8D34-D5B3AF87B72A}"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674C08-BC70-458A-AC27-F956DAF75CAC}" type="slidenum">
              <a:rPr lang="en-US"/>
              <a:pPr>
                <a:defRPr/>
              </a:pPr>
              <a:t>‹#›</a:t>
            </a:fld>
            <a:endParaRPr lang="en-US"/>
          </a:p>
        </p:txBody>
      </p:sp>
    </p:spTree>
    <p:extLst>
      <p:ext uri="{BB962C8B-B14F-4D97-AF65-F5344CB8AC3E}">
        <p14:creationId xmlns:p14="http://schemas.microsoft.com/office/powerpoint/2010/main" val="1600930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DD7652-A9AC-4BF7-8329-60D1E3603881}"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D9CF45-138A-4A80-85F7-A5E32D5BA327}" type="slidenum">
              <a:rPr lang="en-US"/>
              <a:pPr>
                <a:defRPr/>
              </a:pPr>
              <a:t>‹#›</a:t>
            </a:fld>
            <a:endParaRPr lang="en-US"/>
          </a:p>
        </p:txBody>
      </p:sp>
    </p:spTree>
    <p:extLst>
      <p:ext uri="{BB962C8B-B14F-4D97-AF65-F5344CB8AC3E}">
        <p14:creationId xmlns:p14="http://schemas.microsoft.com/office/powerpoint/2010/main" val="548368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93439E-DEA6-4237-BEF4-810C483D831F}"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5DE6AD-5CEE-46D9-8C11-ECAA6B12E3AB}" type="slidenum">
              <a:rPr lang="en-US"/>
              <a:pPr>
                <a:defRPr/>
              </a:pPr>
              <a:t>‹#›</a:t>
            </a:fld>
            <a:endParaRPr lang="en-US"/>
          </a:p>
        </p:txBody>
      </p:sp>
    </p:spTree>
    <p:extLst>
      <p:ext uri="{BB962C8B-B14F-4D97-AF65-F5344CB8AC3E}">
        <p14:creationId xmlns:p14="http://schemas.microsoft.com/office/powerpoint/2010/main" val="157999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422C15E-07E5-4D74-B059-E266C5E8ABD4}"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804A072-31AC-4CF1-A104-2C13345EA5DB}" type="slidenum">
              <a:rPr lang="en-US"/>
              <a:pPr>
                <a:defRPr/>
              </a:pPr>
              <a:t>‹#›</a:t>
            </a:fld>
            <a:endParaRPr lang="en-US"/>
          </a:p>
        </p:txBody>
      </p:sp>
    </p:spTree>
    <p:extLst>
      <p:ext uri="{BB962C8B-B14F-4D97-AF65-F5344CB8AC3E}">
        <p14:creationId xmlns:p14="http://schemas.microsoft.com/office/powerpoint/2010/main" val="34065332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F2BD7E-4251-44CA-A231-92888F986D59}"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C705D2-A23E-431E-9357-ABE7E83A17A7}" type="slidenum">
              <a:rPr lang="en-US"/>
              <a:pPr>
                <a:defRPr/>
              </a:pPr>
              <a:t>‹#›</a:t>
            </a:fld>
            <a:endParaRPr lang="en-US"/>
          </a:p>
        </p:txBody>
      </p:sp>
    </p:spTree>
    <p:extLst>
      <p:ext uri="{BB962C8B-B14F-4D97-AF65-F5344CB8AC3E}">
        <p14:creationId xmlns:p14="http://schemas.microsoft.com/office/powerpoint/2010/main" val="9186459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170C10B-EF9B-4B87-983B-0FCC74931FA3}"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E692630-0424-48EF-8756-91ABB9EF7422}" type="slidenum">
              <a:rPr lang="en-US"/>
              <a:pPr>
                <a:defRPr/>
              </a:pPr>
              <a:t>‹#›</a:t>
            </a:fld>
            <a:endParaRPr lang="en-US"/>
          </a:p>
        </p:txBody>
      </p:sp>
    </p:spTree>
    <p:extLst>
      <p:ext uri="{BB962C8B-B14F-4D97-AF65-F5344CB8AC3E}">
        <p14:creationId xmlns:p14="http://schemas.microsoft.com/office/powerpoint/2010/main" val="2587883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B5E94FE-2D31-4036-9AE9-137E8DF7472D}"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CE6760-907F-4319-A345-9E32B057E30D}" type="slidenum">
              <a:rPr lang="en-US"/>
              <a:pPr>
                <a:defRPr/>
              </a:pPr>
              <a:t>‹#›</a:t>
            </a:fld>
            <a:endParaRPr lang="en-US"/>
          </a:p>
        </p:txBody>
      </p:sp>
    </p:spTree>
    <p:extLst>
      <p:ext uri="{BB962C8B-B14F-4D97-AF65-F5344CB8AC3E}">
        <p14:creationId xmlns:p14="http://schemas.microsoft.com/office/powerpoint/2010/main" val="4258415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109176-7DBE-45D7-95C4-78803A032363}"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12FFA7-74F1-4787-B1F6-7BA496C0FACF}" type="slidenum">
              <a:rPr lang="en-US"/>
              <a:pPr>
                <a:defRPr/>
              </a:pPr>
              <a:t>‹#›</a:t>
            </a:fld>
            <a:endParaRPr lang="en-US"/>
          </a:p>
        </p:txBody>
      </p:sp>
    </p:spTree>
    <p:extLst>
      <p:ext uri="{BB962C8B-B14F-4D97-AF65-F5344CB8AC3E}">
        <p14:creationId xmlns:p14="http://schemas.microsoft.com/office/powerpoint/2010/main" val="16043291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A0DC30C-9644-4BA2-9171-E81D7F6FCFCA}"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0E8DD7-CEF2-4B17-B346-07A847AE5437}" type="slidenum">
              <a:rPr lang="en-US"/>
              <a:pPr>
                <a:defRPr/>
              </a:pPr>
              <a:t>‹#›</a:t>
            </a:fld>
            <a:endParaRPr lang="en-US"/>
          </a:p>
        </p:txBody>
      </p:sp>
    </p:spTree>
    <p:extLst>
      <p:ext uri="{BB962C8B-B14F-4D97-AF65-F5344CB8AC3E}">
        <p14:creationId xmlns:p14="http://schemas.microsoft.com/office/powerpoint/2010/main" val="3955914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281781-7686-4C0F-A9E5-77DCCB706F74}"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1A7ABF-896A-48FD-A2E9-BD46B7963680}" type="slidenum">
              <a:rPr lang="en-US"/>
              <a:pPr>
                <a:defRPr/>
              </a:pPr>
              <a:t>‹#›</a:t>
            </a:fld>
            <a:endParaRPr lang="en-US"/>
          </a:p>
        </p:txBody>
      </p:sp>
    </p:spTree>
    <p:extLst>
      <p:ext uri="{BB962C8B-B14F-4D97-AF65-F5344CB8AC3E}">
        <p14:creationId xmlns:p14="http://schemas.microsoft.com/office/powerpoint/2010/main" val="844313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D0AB99-A1AE-4A98-833E-95B2C1D4874E}"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B7C461-4423-480F-BF41-0E8B6DA95A21}" type="slidenum">
              <a:rPr lang="en-US"/>
              <a:pPr>
                <a:defRPr/>
              </a:pPr>
              <a:t>‹#›</a:t>
            </a:fld>
            <a:endParaRPr lang="en-US"/>
          </a:p>
        </p:txBody>
      </p:sp>
    </p:spTree>
    <p:extLst>
      <p:ext uri="{BB962C8B-B14F-4D97-AF65-F5344CB8AC3E}">
        <p14:creationId xmlns:p14="http://schemas.microsoft.com/office/powerpoint/2010/main" val="236610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E05D1C-DCE6-4BEC-801C-70AE72A7C0A4}"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887833-587B-46F4-A471-0BCB3AFFBB0F}" type="slidenum">
              <a:rPr lang="en-US"/>
              <a:pPr>
                <a:defRPr/>
              </a:pPr>
              <a:t>‹#›</a:t>
            </a:fld>
            <a:endParaRPr lang="en-US"/>
          </a:p>
        </p:txBody>
      </p:sp>
    </p:spTree>
    <p:extLst>
      <p:ext uri="{BB962C8B-B14F-4D97-AF65-F5344CB8AC3E}">
        <p14:creationId xmlns:p14="http://schemas.microsoft.com/office/powerpoint/2010/main" val="36195686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E86D2B-7D5D-4D4C-937A-BF2E4CF2F1C1}"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73884D-996B-4D9F-86F8-13AF2B4CB243}" type="slidenum">
              <a:rPr lang="en-US"/>
              <a:pPr>
                <a:defRPr/>
              </a:pPr>
              <a:t>‹#›</a:t>
            </a:fld>
            <a:endParaRPr lang="en-US"/>
          </a:p>
        </p:txBody>
      </p:sp>
    </p:spTree>
    <p:extLst>
      <p:ext uri="{BB962C8B-B14F-4D97-AF65-F5344CB8AC3E}">
        <p14:creationId xmlns:p14="http://schemas.microsoft.com/office/powerpoint/2010/main" val="32835867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6C8CD8-194D-4FF2-B74D-5557B930B165}"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CCDD2-8214-4217-9307-B114DA63C8D8}" type="slidenum">
              <a:rPr lang="en-US"/>
              <a:pPr>
                <a:defRPr/>
              </a:pPr>
              <a:t>‹#›</a:t>
            </a:fld>
            <a:endParaRPr lang="en-US"/>
          </a:p>
        </p:txBody>
      </p:sp>
    </p:spTree>
    <p:extLst>
      <p:ext uri="{BB962C8B-B14F-4D97-AF65-F5344CB8AC3E}">
        <p14:creationId xmlns:p14="http://schemas.microsoft.com/office/powerpoint/2010/main" val="2782730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0C91EF-721F-4D30-A67C-34C6065F7EFF}"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44C7C9-7235-47FF-8870-988255961620}" type="slidenum">
              <a:rPr lang="en-US"/>
              <a:pPr>
                <a:defRPr/>
              </a:pPr>
              <a:t>‹#›</a:t>
            </a:fld>
            <a:endParaRPr lang="en-US"/>
          </a:p>
        </p:txBody>
      </p:sp>
    </p:spTree>
    <p:extLst>
      <p:ext uri="{BB962C8B-B14F-4D97-AF65-F5344CB8AC3E}">
        <p14:creationId xmlns:p14="http://schemas.microsoft.com/office/powerpoint/2010/main" val="830403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4CCE85-85E0-4781-9A8E-D586D15E1E99}"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D88D1A-92B1-4904-AC8E-0DC5BF790464}" type="slidenum">
              <a:rPr lang="en-US"/>
              <a:pPr>
                <a:defRPr/>
              </a:pPr>
              <a:t>‹#›</a:t>
            </a:fld>
            <a:endParaRPr lang="en-US"/>
          </a:p>
        </p:txBody>
      </p:sp>
    </p:spTree>
    <p:extLst>
      <p:ext uri="{BB962C8B-B14F-4D97-AF65-F5344CB8AC3E}">
        <p14:creationId xmlns:p14="http://schemas.microsoft.com/office/powerpoint/2010/main" val="22230047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F4B0B57-E91F-4FA0-AAAE-915BF6B8BCE2}"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B1903A-3F64-4E50-A5A0-0FBAFD32644F}" type="slidenum">
              <a:rPr lang="en-US"/>
              <a:pPr>
                <a:defRPr/>
              </a:pPr>
              <a:t>‹#›</a:t>
            </a:fld>
            <a:endParaRPr lang="en-US"/>
          </a:p>
        </p:txBody>
      </p:sp>
    </p:spTree>
    <p:extLst>
      <p:ext uri="{BB962C8B-B14F-4D97-AF65-F5344CB8AC3E}">
        <p14:creationId xmlns:p14="http://schemas.microsoft.com/office/powerpoint/2010/main" val="2409693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2622D44-414E-4989-ACA2-4E9CD13300D8}"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561E15A-FC9C-4BC7-866A-E3C2AAEAFCFA}" type="slidenum">
              <a:rPr lang="en-US"/>
              <a:pPr>
                <a:defRPr/>
              </a:pPr>
              <a:t>‹#›</a:t>
            </a:fld>
            <a:endParaRPr lang="en-US"/>
          </a:p>
        </p:txBody>
      </p:sp>
    </p:spTree>
    <p:extLst>
      <p:ext uri="{BB962C8B-B14F-4D97-AF65-F5344CB8AC3E}">
        <p14:creationId xmlns:p14="http://schemas.microsoft.com/office/powerpoint/2010/main" val="21583777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132F79-C881-4C0E-912B-D32DCC56917A}"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FA7462-69E6-4039-9527-400064A58BE7}" type="slidenum">
              <a:rPr lang="en-US"/>
              <a:pPr>
                <a:defRPr/>
              </a:pPr>
              <a:t>‹#›</a:t>
            </a:fld>
            <a:endParaRPr lang="en-US"/>
          </a:p>
        </p:txBody>
      </p:sp>
    </p:spTree>
    <p:extLst>
      <p:ext uri="{BB962C8B-B14F-4D97-AF65-F5344CB8AC3E}">
        <p14:creationId xmlns:p14="http://schemas.microsoft.com/office/powerpoint/2010/main" val="2390262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69FD8A1-DF1B-4F0F-B2FD-1791FA150E92}"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CE12EA-0318-46C0-A71D-B69B9B74C350}" type="slidenum">
              <a:rPr lang="en-US"/>
              <a:pPr>
                <a:defRPr/>
              </a:pPr>
              <a:t>‹#›</a:t>
            </a:fld>
            <a:endParaRPr lang="en-US"/>
          </a:p>
        </p:txBody>
      </p:sp>
    </p:spTree>
    <p:extLst>
      <p:ext uri="{BB962C8B-B14F-4D97-AF65-F5344CB8AC3E}">
        <p14:creationId xmlns:p14="http://schemas.microsoft.com/office/powerpoint/2010/main" val="10467223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8F8551-E65E-4DFE-A0C7-C00958E6AB8A}"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5F4604-3398-48A5-9862-D924D5D4FEF1}" type="slidenum">
              <a:rPr lang="en-US"/>
              <a:pPr>
                <a:defRPr/>
              </a:pPr>
              <a:t>‹#›</a:t>
            </a:fld>
            <a:endParaRPr lang="en-US"/>
          </a:p>
        </p:txBody>
      </p:sp>
    </p:spTree>
    <p:extLst>
      <p:ext uri="{BB962C8B-B14F-4D97-AF65-F5344CB8AC3E}">
        <p14:creationId xmlns:p14="http://schemas.microsoft.com/office/powerpoint/2010/main" val="24224991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37BFB9-5F72-4D25-A473-8B4690DE7839}"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353197-7AEB-45B0-B5ED-4EFA2DAD3C1B}" type="slidenum">
              <a:rPr lang="en-US"/>
              <a:pPr>
                <a:defRPr/>
              </a:pPr>
              <a:t>‹#›</a:t>
            </a:fld>
            <a:endParaRPr lang="en-US"/>
          </a:p>
        </p:txBody>
      </p:sp>
    </p:spTree>
    <p:extLst>
      <p:ext uri="{BB962C8B-B14F-4D97-AF65-F5344CB8AC3E}">
        <p14:creationId xmlns:p14="http://schemas.microsoft.com/office/powerpoint/2010/main" val="837607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875608-C3E9-47C9-97C1-66C1179D1FEA}"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33EE4E-E5DF-4162-8829-0E4FDA2C33E1}" type="slidenum">
              <a:rPr lang="en-US"/>
              <a:pPr>
                <a:defRPr/>
              </a:pPr>
              <a:t>‹#›</a:t>
            </a:fld>
            <a:endParaRPr lang="en-US"/>
          </a:p>
        </p:txBody>
      </p:sp>
    </p:spTree>
    <p:extLst>
      <p:ext uri="{BB962C8B-B14F-4D97-AF65-F5344CB8AC3E}">
        <p14:creationId xmlns:p14="http://schemas.microsoft.com/office/powerpoint/2010/main" val="4810207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B076F9-1760-4EAA-97C5-EB702CF2EE9D}"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C972B9-9D1E-46B7-96B6-ABE464DB813E}" type="slidenum">
              <a:rPr lang="en-US"/>
              <a:pPr>
                <a:defRPr/>
              </a:pPr>
              <a:t>‹#›</a:t>
            </a:fld>
            <a:endParaRPr lang="en-US"/>
          </a:p>
        </p:txBody>
      </p:sp>
    </p:spTree>
    <p:extLst>
      <p:ext uri="{BB962C8B-B14F-4D97-AF65-F5344CB8AC3E}">
        <p14:creationId xmlns:p14="http://schemas.microsoft.com/office/powerpoint/2010/main" val="3926709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41CEECE-D7B9-48F4-9448-8AB25CF2EFD0}"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3EB30F-8640-477A-B709-ECA36AFDA8F0}" type="slidenum">
              <a:rPr lang="en-US"/>
              <a:pPr>
                <a:defRPr/>
              </a:pPr>
              <a:t>‹#›</a:t>
            </a:fld>
            <a:endParaRPr lang="en-US"/>
          </a:p>
        </p:txBody>
      </p:sp>
    </p:spTree>
    <p:extLst>
      <p:ext uri="{BB962C8B-B14F-4D97-AF65-F5344CB8AC3E}">
        <p14:creationId xmlns:p14="http://schemas.microsoft.com/office/powerpoint/2010/main" val="957980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A978A2-DFEC-453F-B803-73DC224EBE1A}"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296293-40E7-4654-B30B-7F9AB5667F5E}" type="slidenum">
              <a:rPr lang="en-US"/>
              <a:pPr>
                <a:defRPr/>
              </a:pPr>
              <a:t>‹#›</a:t>
            </a:fld>
            <a:endParaRPr lang="en-US"/>
          </a:p>
        </p:txBody>
      </p:sp>
    </p:spTree>
    <p:extLst>
      <p:ext uri="{BB962C8B-B14F-4D97-AF65-F5344CB8AC3E}">
        <p14:creationId xmlns:p14="http://schemas.microsoft.com/office/powerpoint/2010/main" val="5396572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1C04EF-E415-4C80-B913-AC683FCCF607}"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92BFD-F181-4E25-8217-56BC9973067A}" type="slidenum">
              <a:rPr lang="en-US"/>
              <a:pPr>
                <a:defRPr/>
              </a:pPr>
              <a:t>‹#›</a:t>
            </a:fld>
            <a:endParaRPr lang="en-US"/>
          </a:p>
        </p:txBody>
      </p:sp>
    </p:spTree>
    <p:extLst>
      <p:ext uri="{BB962C8B-B14F-4D97-AF65-F5344CB8AC3E}">
        <p14:creationId xmlns:p14="http://schemas.microsoft.com/office/powerpoint/2010/main" val="972950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F105ED5-6D98-45C0-BF3D-EB63D25BABE0}"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4816A7-08CF-44DC-A28E-26A36D67DE7A}" type="slidenum">
              <a:rPr lang="en-US"/>
              <a:pPr>
                <a:defRPr/>
              </a:pPr>
              <a:t>‹#›</a:t>
            </a:fld>
            <a:endParaRPr lang="en-US"/>
          </a:p>
        </p:txBody>
      </p:sp>
    </p:spTree>
    <p:extLst>
      <p:ext uri="{BB962C8B-B14F-4D97-AF65-F5344CB8AC3E}">
        <p14:creationId xmlns:p14="http://schemas.microsoft.com/office/powerpoint/2010/main" val="3306761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7DBB0D-BD32-4091-9D15-97B7A9E4520E}"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415078-978F-4DF6-A46E-F02E456FACA9}" type="slidenum">
              <a:rPr lang="en-US"/>
              <a:pPr>
                <a:defRPr/>
              </a:pPr>
              <a:t>‹#›</a:t>
            </a:fld>
            <a:endParaRPr lang="en-US"/>
          </a:p>
        </p:txBody>
      </p:sp>
    </p:spTree>
    <p:extLst>
      <p:ext uri="{BB962C8B-B14F-4D97-AF65-F5344CB8AC3E}">
        <p14:creationId xmlns:p14="http://schemas.microsoft.com/office/powerpoint/2010/main" val="2204113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F1D79E-7C82-4225-BAF8-71686D4BD382}" type="datetimeFigureOut">
              <a:rPr lang="en-US"/>
              <a:pPr>
                <a:defRPr/>
              </a:pPr>
              <a:t>12/02/2014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09BFB82-9434-471B-9107-9BACBA22768C}" type="slidenum">
              <a:rPr lang="en-US"/>
              <a:pPr>
                <a:defRPr/>
              </a:pPr>
              <a:t>‹#›</a:t>
            </a:fld>
            <a:endParaRPr lang="en-US"/>
          </a:p>
        </p:txBody>
      </p:sp>
    </p:spTree>
    <p:extLst>
      <p:ext uri="{BB962C8B-B14F-4D97-AF65-F5344CB8AC3E}">
        <p14:creationId xmlns:p14="http://schemas.microsoft.com/office/powerpoint/2010/main" val="25256422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9D326FA-029A-4453-B6A0-D92E409CEE88}" type="datetimeFigureOut">
              <a:rPr lang="en-US"/>
              <a:pPr>
                <a:defRPr/>
              </a:pPr>
              <a:t>12/02/2014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7F94DC-EC39-4FFA-9DDC-512B4B39DFE4}" type="slidenum">
              <a:rPr lang="en-US"/>
              <a:pPr>
                <a:defRPr/>
              </a:pPr>
              <a:t>‹#›</a:t>
            </a:fld>
            <a:endParaRPr lang="en-US"/>
          </a:p>
        </p:txBody>
      </p:sp>
    </p:spTree>
    <p:extLst>
      <p:ext uri="{BB962C8B-B14F-4D97-AF65-F5344CB8AC3E}">
        <p14:creationId xmlns:p14="http://schemas.microsoft.com/office/powerpoint/2010/main" val="17212060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22C76D-49A3-4CB6-8250-91E14AEAC30B}" type="datetimeFigureOut">
              <a:rPr lang="en-US"/>
              <a:pPr>
                <a:defRPr/>
              </a:pPr>
              <a:t>12/02/2014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2B2B0F8-41B6-449C-996A-7FEB2756D300}" type="slidenum">
              <a:rPr lang="en-US"/>
              <a:pPr>
                <a:defRPr/>
              </a:pPr>
              <a:t>‹#›</a:t>
            </a:fld>
            <a:endParaRPr lang="en-US"/>
          </a:p>
        </p:txBody>
      </p:sp>
    </p:spTree>
    <p:extLst>
      <p:ext uri="{BB962C8B-B14F-4D97-AF65-F5344CB8AC3E}">
        <p14:creationId xmlns:p14="http://schemas.microsoft.com/office/powerpoint/2010/main" val="28843473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DECFAE-9B20-4928-9772-CBFD50AE9D2F}"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64F8BA-E49C-451B-A19C-68CCAAC5049C}" type="slidenum">
              <a:rPr lang="en-US"/>
              <a:pPr>
                <a:defRPr/>
              </a:pPr>
              <a:t>‹#›</a:t>
            </a:fld>
            <a:endParaRPr lang="en-US"/>
          </a:p>
        </p:txBody>
      </p:sp>
    </p:spTree>
    <p:extLst>
      <p:ext uri="{BB962C8B-B14F-4D97-AF65-F5344CB8AC3E}">
        <p14:creationId xmlns:p14="http://schemas.microsoft.com/office/powerpoint/2010/main" val="28462998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CF5172-3456-49AE-9FCC-D0D840EBC5C2}" type="datetimeFigureOut">
              <a:rPr lang="en-US"/>
              <a:pPr>
                <a:defRPr/>
              </a:pPr>
              <a:t>12/02/2014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9C9A1A-AF35-41AE-9D87-FBF75DB6B0D6}" type="slidenum">
              <a:rPr lang="en-US"/>
              <a:pPr>
                <a:defRPr/>
              </a:pPr>
              <a:t>‹#›</a:t>
            </a:fld>
            <a:endParaRPr lang="en-US"/>
          </a:p>
        </p:txBody>
      </p:sp>
    </p:spTree>
    <p:extLst>
      <p:ext uri="{BB962C8B-B14F-4D97-AF65-F5344CB8AC3E}">
        <p14:creationId xmlns:p14="http://schemas.microsoft.com/office/powerpoint/2010/main" val="40679204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5F60C2-EA7C-49F6-A08F-8CF2D57F7AF0}"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DF0BA0-FF7E-49F4-BFA9-DD402073AE13}" type="slidenum">
              <a:rPr lang="en-US"/>
              <a:pPr>
                <a:defRPr/>
              </a:pPr>
              <a:t>‹#›</a:t>
            </a:fld>
            <a:endParaRPr lang="en-US"/>
          </a:p>
        </p:txBody>
      </p:sp>
    </p:spTree>
    <p:extLst>
      <p:ext uri="{BB962C8B-B14F-4D97-AF65-F5344CB8AC3E}">
        <p14:creationId xmlns:p14="http://schemas.microsoft.com/office/powerpoint/2010/main" val="29280834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EADC9A-35A3-4503-8999-068893E5FFC8}" type="datetimeFigureOut">
              <a:rPr lang="en-US"/>
              <a:pPr>
                <a:defRPr/>
              </a:pPr>
              <a:t>12/02/2014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D57288-AE96-4C50-BADC-BF5179B736A0}" type="slidenum">
              <a:rPr lang="en-US"/>
              <a:pPr>
                <a:defRPr/>
              </a:pPr>
              <a:t>‹#›</a:t>
            </a:fld>
            <a:endParaRPr lang="en-US"/>
          </a:p>
        </p:txBody>
      </p:sp>
    </p:spTree>
    <p:extLst>
      <p:ext uri="{BB962C8B-B14F-4D97-AF65-F5344CB8AC3E}">
        <p14:creationId xmlns:p14="http://schemas.microsoft.com/office/powerpoint/2010/main" val="3326112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3.xml"/><Relationship Id="rId7"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4.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3.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5" Type="http://schemas.openxmlformats.org/officeDocument/2006/relationships/image" Target="../media/image8.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5" Type="http://schemas.openxmlformats.org/officeDocument/2006/relationships/image" Target="../media/image8.png"/><Relationship Id="rId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6.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2.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6.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2286000"/>
            <a:ext cx="82296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5FD8B6-E59B-47CB-854E-F4A14C6D84A8}"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4E1F143-BA06-485B-A034-EF47F3FBE183}" type="slidenum">
              <a:rPr lang="en-US"/>
              <a:pPr>
                <a:defRPr/>
              </a:pPr>
              <a:t>‹#›</a:t>
            </a:fld>
            <a:endParaRPr lang="en-US"/>
          </a:p>
        </p:txBody>
      </p:sp>
      <p:pic>
        <p:nvPicPr>
          <p:cNvPr id="1030" name="Picture 1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7200" y="508000"/>
            <a:ext cx="1865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userDrawn="1"/>
        </p:nvSpPr>
        <p:spPr>
          <a:xfrm flipV="1">
            <a:off x="-11113" y="0"/>
            <a:ext cx="9155113"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userDrawn="1"/>
        </p:nvSpPr>
        <p:spPr>
          <a:xfrm>
            <a:off x="457200" y="1285875"/>
            <a:ext cx="8229600" cy="95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3" name="Picture 20"/>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457200"/>
            <a:ext cx="1371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23"/>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005388"/>
            <a:ext cx="91440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FCFA0A5-215F-44AD-BD09-1F909D7A8145}"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35772FF-6472-4FA1-8D17-4881C3F3B4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28F2C1D-C19B-4D8E-998D-FD13F9A94CC6}"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824C46B-987C-4417-A4D2-A59EACEF6C92}" type="slidenum">
              <a:rPr lang="en-US"/>
              <a:pPr>
                <a:defRPr/>
              </a:pPr>
              <a:t>‹#›</a:t>
            </a:fld>
            <a:endParaRPr lang="en-US"/>
          </a:p>
        </p:txBody>
      </p:sp>
      <p:sp>
        <p:nvSpPr>
          <p:cNvPr id="11" name="Rectangle 10"/>
          <p:cNvSpPr/>
          <p:nvPr userDrawn="1"/>
        </p:nvSpPr>
        <p:spPr>
          <a:xfrm flipV="1">
            <a:off x="0" y="0"/>
            <a:ext cx="9144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userDrawn="1"/>
        </p:nvSpPr>
        <p:spPr>
          <a:xfrm>
            <a:off x="0" y="295275"/>
            <a:ext cx="9144000"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1273" name="Picture 7"/>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61963" y="396875"/>
            <a:ext cx="1214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77E7D43-7EF8-4D8B-BA84-23EF8A4006B5}"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F431D4C-F8D3-46B6-A8AD-3C984315CFC9}" type="slidenum">
              <a:rPr lang="en-US"/>
              <a:pPr>
                <a:defRPr/>
              </a:pPr>
              <a:t>‹#›</a:t>
            </a:fld>
            <a:endParaRPr lang="en-US"/>
          </a:p>
        </p:txBody>
      </p:sp>
      <p:sp>
        <p:nvSpPr>
          <p:cNvPr id="11" name="Rectangle 10"/>
          <p:cNvSpPr/>
          <p:nvPr userDrawn="1"/>
        </p:nvSpPr>
        <p:spPr>
          <a:xfrm flipV="1">
            <a:off x="0" y="0"/>
            <a:ext cx="9144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userDrawn="1"/>
        </p:nvSpPr>
        <p:spPr>
          <a:xfrm>
            <a:off x="0" y="295275"/>
            <a:ext cx="9144000"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2297" name="Picture 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61963" y="396875"/>
            <a:ext cx="1214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93E6389-3EB5-4320-9C6A-6FD5F2DBE95F}"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1C0CDCA-5EFD-4E6F-A227-CC0B0A7BD8EB}" type="slidenum">
              <a:rPr lang="en-US"/>
              <a:pPr>
                <a:defRPr/>
              </a:pPr>
              <a:t>‹#›</a:t>
            </a:fld>
            <a:endParaRPr lang="en-US"/>
          </a:p>
        </p:txBody>
      </p:sp>
      <p:pic>
        <p:nvPicPr>
          <p:cNvPr id="13319" name="Picture 1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5613" y="457200"/>
            <a:ext cx="164623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flipV="1">
            <a:off x="0" y="0"/>
            <a:ext cx="9144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userDrawn="1"/>
        </p:nvSpPr>
        <p:spPr>
          <a:xfrm>
            <a:off x="0" y="295275"/>
            <a:ext cx="9144000"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3322" name="Picture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457200"/>
            <a:ext cx="1371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4"/>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005388"/>
            <a:ext cx="91440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604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1273EF2-3846-4EE4-8945-D4DD53CBC62D}" type="datetimeFigureOut">
              <a:rPr lang="en-US" smtClean="0">
                <a:solidFill>
                  <a:prstClr val="black">
                    <a:tint val="75000"/>
                  </a:prstClr>
                </a:solidFill>
                <a:latin typeface="Calibri"/>
                <a:cs typeface="+mn-cs"/>
              </a:rPr>
              <a:pPr fontAlgn="auto">
                <a:spcBef>
                  <a:spcPts val="0"/>
                </a:spcBef>
                <a:spcAft>
                  <a:spcPts val="0"/>
                </a:spcAft>
              </a:pPr>
              <a:t>12/02/2014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5470E9-CD58-4B1E-AD27-812AEDC7ECF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
        <p:nvSpPr>
          <p:cNvPr id="11" name="Rectangle 10"/>
          <p:cNvSpPr/>
          <p:nvPr userDrawn="1"/>
        </p:nvSpPr>
        <p:spPr>
          <a:xfrm flipV="1">
            <a:off x="0" y="2"/>
            <a:ext cx="9144000" cy="2285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Rectangle 12"/>
          <p:cNvSpPr/>
          <p:nvPr userDrawn="1"/>
        </p:nvSpPr>
        <p:spPr>
          <a:xfrm>
            <a:off x="0" y="295654"/>
            <a:ext cx="9143998" cy="9144"/>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1803" y="396240"/>
            <a:ext cx="1214597" cy="914400"/>
          </a:xfrm>
          <a:prstGeom prst="rect">
            <a:avLst/>
          </a:prstGeom>
        </p:spPr>
      </p:pic>
    </p:spTree>
    <p:extLst>
      <p:ext uri="{BB962C8B-B14F-4D97-AF65-F5344CB8AC3E}">
        <p14:creationId xmlns:p14="http://schemas.microsoft.com/office/powerpoint/2010/main" val="827265758"/>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604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1273EF2-3846-4EE4-8945-D4DD53CBC62D}" type="datetimeFigureOut">
              <a:rPr lang="en-US" smtClean="0">
                <a:solidFill>
                  <a:prstClr val="black">
                    <a:tint val="75000"/>
                  </a:prstClr>
                </a:solidFill>
                <a:latin typeface="Calibri"/>
                <a:cs typeface="+mn-cs"/>
              </a:rPr>
              <a:pPr fontAlgn="auto">
                <a:spcBef>
                  <a:spcPts val="0"/>
                </a:spcBef>
                <a:spcAft>
                  <a:spcPts val="0"/>
                </a:spcAft>
              </a:pPr>
              <a:t>12/02/2014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5470E9-CD58-4B1E-AD27-812AEDC7ECF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
        <p:nvSpPr>
          <p:cNvPr id="11" name="Rectangle 10"/>
          <p:cNvSpPr/>
          <p:nvPr userDrawn="1"/>
        </p:nvSpPr>
        <p:spPr>
          <a:xfrm flipV="1">
            <a:off x="0" y="2"/>
            <a:ext cx="9144000" cy="2285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Rectangle 12"/>
          <p:cNvSpPr/>
          <p:nvPr userDrawn="1"/>
        </p:nvSpPr>
        <p:spPr>
          <a:xfrm>
            <a:off x="0" y="295654"/>
            <a:ext cx="9143998" cy="9144"/>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1803" y="396240"/>
            <a:ext cx="1214597" cy="914400"/>
          </a:xfrm>
          <a:prstGeom prst="rect">
            <a:avLst/>
          </a:prstGeom>
        </p:spPr>
      </p:pic>
    </p:spTree>
    <p:extLst>
      <p:ext uri="{BB962C8B-B14F-4D97-AF65-F5344CB8AC3E}">
        <p14:creationId xmlns:p14="http://schemas.microsoft.com/office/powerpoint/2010/main" val="2558836613"/>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853192-97C5-49FA-ADDA-1F8713DF0A7B}"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555CB67-E61D-4081-B453-8ADEB1E74066}" type="slidenum">
              <a:rPr lang="en-US"/>
              <a:pPr>
                <a:defRPr/>
              </a:pPr>
              <a:t>‹#›</a:t>
            </a:fld>
            <a:endParaRPr lang="en-US"/>
          </a:p>
        </p:txBody>
      </p:sp>
      <p:sp>
        <p:nvSpPr>
          <p:cNvPr id="8" name="Rectangle 7"/>
          <p:cNvSpPr/>
          <p:nvPr userDrawn="1"/>
        </p:nvSpPr>
        <p:spPr>
          <a:xfrm>
            <a:off x="0" y="295275"/>
            <a:ext cx="6937375"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56" name="Picture 1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2800" y="125413"/>
            <a:ext cx="16462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flipV="1">
            <a:off x="0" y="0"/>
            <a:ext cx="69342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8" name="Picture 1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39000" y="655638"/>
            <a:ext cx="1371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5"/>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005388"/>
            <a:ext cx="91440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6061B3F-729A-4735-A7BD-F41EE9D8C3ED}"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0C99481-2254-464C-8C76-6D6F5893CC70}" type="slidenum">
              <a:rPr lang="en-US"/>
              <a:pPr>
                <a:defRPr/>
              </a:pPr>
              <a:t>‹#›</a:t>
            </a:fld>
            <a:endParaRPr lang="en-US"/>
          </a:p>
        </p:txBody>
      </p:sp>
      <p:sp>
        <p:nvSpPr>
          <p:cNvPr id="8" name="Rectangle 7"/>
          <p:cNvSpPr/>
          <p:nvPr userDrawn="1"/>
        </p:nvSpPr>
        <p:spPr>
          <a:xfrm>
            <a:off x="457200" y="304800"/>
            <a:ext cx="6492875"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080" name="Picture 1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2800" y="125413"/>
            <a:ext cx="16462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39000" y="655638"/>
            <a:ext cx="1371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4"/>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005388"/>
            <a:ext cx="91440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0D3E9A5-0BD6-4C98-A501-D29F8904CC33}"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CE4E9E1-7220-4933-BB8E-F5F632DCF345}" type="slidenum">
              <a:rPr lang="en-US"/>
              <a:pPr>
                <a:defRPr/>
              </a:pPr>
              <a:t>‹#›</a:t>
            </a:fld>
            <a:endParaRPr lang="en-US"/>
          </a:p>
        </p:txBody>
      </p:sp>
      <p:pic>
        <p:nvPicPr>
          <p:cNvPr id="4103" name="Picture 1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2800" y="125413"/>
            <a:ext cx="16462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3"/>
          <p:cNvPicPr>
            <a:picLocks noChangeAspect="1"/>
          </p:cNvPicPr>
          <p:nvPr userDrawn="1"/>
        </p:nvPicPr>
        <p:blipFill>
          <a:blip r:embed="rId14">
            <a:extLst>
              <a:ext uri="{28A0092B-C50C-407E-A947-70E740481C1C}">
                <a14:useLocalDpi xmlns:a14="http://schemas.microsoft.com/office/drawing/2010/main" val="0"/>
              </a:ext>
            </a:extLst>
          </a:blip>
          <a:srcRect l="24052" r="2"/>
          <a:stretch>
            <a:fillRect/>
          </a:stretch>
        </p:blipFill>
        <p:spPr bwMode="auto">
          <a:xfrm>
            <a:off x="2130425" y="5357813"/>
            <a:ext cx="7013575"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8"/>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130425" y="457200"/>
            <a:ext cx="84138"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flipV="1">
            <a:off x="0" y="0"/>
            <a:ext cx="6994525"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userDrawn="1"/>
        </p:nvSpPr>
        <p:spPr>
          <a:xfrm>
            <a:off x="0" y="295275"/>
            <a:ext cx="6994525"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108" name="Picture 14"/>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39000" y="655638"/>
            <a:ext cx="1371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128" r:id="rId10"/>
    <p:sldLayoutId id="2147484041"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6796025-7B50-42C5-850A-A35E8800E96B}"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5702899-988D-40AC-B601-290C7A698652}" type="slidenum">
              <a:rPr lang="en-US"/>
              <a:pPr>
                <a:defRPr/>
              </a:pPr>
              <a:t>‹#›</a:t>
            </a:fld>
            <a:endParaRPr lang="en-US"/>
          </a:p>
        </p:txBody>
      </p:sp>
      <p:pic>
        <p:nvPicPr>
          <p:cNvPr id="5127" name="Picture 1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5613" y="457200"/>
            <a:ext cx="164623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flipV="1">
            <a:off x="0" y="0"/>
            <a:ext cx="9144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userDrawn="1"/>
        </p:nvSpPr>
        <p:spPr>
          <a:xfrm>
            <a:off x="0" y="295275"/>
            <a:ext cx="9144000"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130" name="Picture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457200"/>
            <a:ext cx="1371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4"/>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005388"/>
            <a:ext cx="91440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C6EF08-CD92-442A-B22D-00AE4AADB52D}"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4CEFB6F-36DA-435C-ABAE-8CB9A6485E2D}" type="slidenum">
              <a:rPr lang="en-US"/>
              <a:pPr>
                <a:defRPr/>
              </a:pPr>
              <a:t>‹#›</a:t>
            </a:fld>
            <a:endParaRPr lang="en-US"/>
          </a:p>
        </p:txBody>
      </p:sp>
      <p:pic>
        <p:nvPicPr>
          <p:cNvPr id="6151" name="Picture 1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5613" y="457200"/>
            <a:ext cx="164623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a:off x="455613" y="258763"/>
            <a:ext cx="8231187"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153" name="Picture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457200"/>
            <a:ext cx="1371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4"/>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005388"/>
            <a:ext cx="91440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4572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B48010-3EE8-4DF0-855E-D31AAD2CC204}"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902317A-8213-4C49-A0AF-BF18C0CD187D}" type="slidenum">
              <a:rPr lang="en-US"/>
              <a:pPr>
                <a:defRPr/>
              </a:pPr>
              <a:t>‹#›</a:t>
            </a:fld>
            <a:endParaRPr lang="en-US"/>
          </a:p>
        </p:txBody>
      </p:sp>
      <p:sp>
        <p:nvSpPr>
          <p:cNvPr id="10" name="Rectangle 9"/>
          <p:cNvSpPr/>
          <p:nvPr userDrawn="1"/>
        </p:nvSpPr>
        <p:spPr>
          <a:xfrm>
            <a:off x="457200" y="295275"/>
            <a:ext cx="6492875" cy="952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176" name="Picture 1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2800" y="125413"/>
            <a:ext cx="16462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3"/>
          <p:cNvPicPr>
            <a:picLocks noChangeAspect="1"/>
          </p:cNvPicPr>
          <p:nvPr userDrawn="1"/>
        </p:nvPicPr>
        <p:blipFill>
          <a:blip r:embed="rId14">
            <a:extLst>
              <a:ext uri="{28A0092B-C50C-407E-A947-70E740481C1C}">
                <a14:useLocalDpi xmlns:a14="http://schemas.microsoft.com/office/drawing/2010/main" val="0"/>
              </a:ext>
            </a:extLst>
          </a:blip>
          <a:srcRect l="23630"/>
          <a:stretch>
            <a:fillRect/>
          </a:stretch>
        </p:blipFill>
        <p:spPr bwMode="auto">
          <a:xfrm>
            <a:off x="2214563" y="5562600"/>
            <a:ext cx="7158037"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8"/>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130425" y="457200"/>
            <a:ext cx="84138"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39000" y="655638"/>
            <a:ext cx="1371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71F3962-98DC-462F-95B5-FEDF7582678B}"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F63B509-AA02-41EB-ABA0-F27F0A6077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F119028-492E-4EE1-BE97-9202EF8D3D98}" type="datetimeFigureOut">
              <a:rPr lang="en-US"/>
              <a:pPr>
                <a:defRPr/>
              </a:pPr>
              <a:t>12/02/2014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F0E02BC-707F-4211-AE79-85B8A2D287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hyperlink" Target="http://www.un-redd.org/" TargetMode="External"/><Relationship Id="rId2" Type="http://schemas.openxmlformats.org/officeDocument/2006/relationships/hyperlink" Target="mailto:Tim.Christophersen@unep.org"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52600"/>
            <a:ext cx="9144000" cy="3200400"/>
          </a:xfrm>
        </p:spPr>
        <p:txBody>
          <a:bodyPr rtlCol="0">
            <a:normAutofit fontScale="85000" lnSpcReduction="20000"/>
          </a:bodyPr>
          <a:lstStyle/>
          <a:p>
            <a:pPr eaLnBrk="1" fontAlgn="auto" hangingPunct="1">
              <a:spcAft>
                <a:spcPts val="0"/>
              </a:spcAft>
              <a:defRPr/>
            </a:pPr>
            <a:r>
              <a:rPr lang="en-US" sz="4600" b="1" dirty="0" smtClean="0">
                <a:solidFill>
                  <a:schemeClr val="tx1">
                    <a:lumMod val="85000"/>
                    <a:lumOff val="15000"/>
                  </a:schemeClr>
                </a:solidFill>
                <a:latin typeface="Helvetica" pitchFamily="34" charset="0"/>
              </a:rPr>
              <a:t>2014/2015 Outlook and Budget </a:t>
            </a:r>
          </a:p>
          <a:p>
            <a:pPr eaLnBrk="1" fontAlgn="auto" hangingPunct="1">
              <a:spcAft>
                <a:spcPts val="0"/>
              </a:spcAft>
              <a:defRPr/>
            </a:pPr>
            <a:endParaRPr lang="en-US" sz="3600" b="1" dirty="0">
              <a:solidFill>
                <a:schemeClr val="tx1">
                  <a:lumMod val="85000"/>
                  <a:lumOff val="15000"/>
                </a:schemeClr>
              </a:solidFill>
              <a:latin typeface="Helvetica" pitchFamily="34" charset="0"/>
            </a:endParaRPr>
          </a:p>
          <a:p>
            <a:pPr eaLnBrk="1" fontAlgn="auto" hangingPunct="1">
              <a:spcAft>
                <a:spcPts val="0"/>
              </a:spcAft>
              <a:defRPr/>
            </a:pPr>
            <a:r>
              <a:rPr lang="en-US" sz="3600" b="1" dirty="0" smtClean="0">
                <a:solidFill>
                  <a:schemeClr val="tx1">
                    <a:lumMod val="85000"/>
                    <a:lumOff val="15000"/>
                  </a:schemeClr>
                </a:solidFill>
                <a:latin typeface="Helvetica" pitchFamily="34" charset="0"/>
              </a:rPr>
              <a:t>Update to UN-REDD Management Group</a:t>
            </a:r>
          </a:p>
          <a:p>
            <a:pPr eaLnBrk="1" fontAlgn="auto" hangingPunct="1">
              <a:spcAft>
                <a:spcPts val="0"/>
              </a:spcAft>
              <a:defRPr/>
            </a:pPr>
            <a:r>
              <a:rPr lang="en-US" sz="3600" b="1" dirty="0" smtClean="0">
                <a:solidFill>
                  <a:schemeClr val="tx1">
                    <a:lumMod val="85000"/>
                    <a:lumOff val="15000"/>
                  </a:schemeClr>
                </a:solidFill>
                <a:latin typeface="Helvetica" pitchFamily="34" charset="0"/>
              </a:rPr>
              <a:t/>
            </a:r>
            <a:br>
              <a:rPr lang="en-US" sz="3600" b="1" dirty="0" smtClean="0">
                <a:solidFill>
                  <a:schemeClr val="tx1">
                    <a:lumMod val="85000"/>
                    <a:lumOff val="15000"/>
                  </a:schemeClr>
                </a:solidFill>
                <a:latin typeface="Helvetica" pitchFamily="34" charset="0"/>
              </a:rPr>
            </a:br>
            <a:r>
              <a:rPr lang="en-US" b="1" dirty="0" smtClean="0">
                <a:solidFill>
                  <a:schemeClr val="tx1">
                    <a:lumMod val="85000"/>
                    <a:lumOff val="15000"/>
                  </a:schemeClr>
                </a:solidFill>
                <a:latin typeface="Helvetica" pitchFamily="34" charset="0"/>
              </a:rPr>
              <a:t>Geneva, Switzerland</a:t>
            </a:r>
            <a:endParaRPr lang="en-US" sz="2800" b="1" dirty="0" smtClean="0">
              <a:solidFill>
                <a:schemeClr val="tx1">
                  <a:lumMod val="85000"/>
                  <a:lumOff val="15000"/>
                </a:schemeClr>
              </a:solidFill>
              <a:latin typeface="Helvetica" pitchFamily="34" charset="0"/>
            </a:endParaRPr>
          </a:p>
          <a:p>
            <a:pPr eaLnBrk="1" fontAlgn="auto" hangingPunct="1">
              <a:spcAft>
                <a:spcPts val="0"/>
              </a:spcAft>
              <a:defRPr/>
            </a:pPr>
            <a:endParaRPr lang="en-US" sz="2800" b="1" dirty="0" smtClean="0">
              <a:solidFill>
                <a:schemeClr val="tx1">
                  <a:lumMod val="85000"/>
                  <a:lumOff val="15000"/>
                </a:schemeClr>
              </a:solidFill>
              <a:latin typeface="Helvetica" pitchFamily="34" charset="0"/>
            </a:endParaRPr>
          </a:p>
          <a:p>
            <a:pPr eaLnBrk="1" fontAlgn="auto" hangingPunct="1">
              <a:spcAft>
                <a:spcPts val="0"/>
              </a:spcAft>
              <a:defRPr/>
            </a:pPr>
            <a:r>
              <a:rPr lang="en-US" sz="2800" dirty="0" smtClean="0">
                <a:solidFill>
                  <a:schemeClr val="tx1">
                    <a:lumMod val="85000"/>
                    <a:lumOff val="15000"/>
                  </a:schemeClr>
                </a:solidFill>
                <a:latin typeface="Helvetica" pitchFamily="34" charset="0"/>
              </a:rPr>
              <a:t>11 February 2014</a:t>
            </a:r>
          </a:p>
          <a:p>
            <a:pPr eaLnBrk="1" fontAlgn="auto" hangingPunct="1">
              <a:spcAft>
                <a:spcPts val="0"/>
              </a:spcAft>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28" y="1524000"/>
            <a:ext cx="8810171" cy="3429000"/>
          </a:xfrm>
        </p:spPr>
        <p:txBody>
          <a:bodyPr rtlCol="0">
            <a:normAutofit fontScale="25000" lnSpcReduction="20000"/>
          </a:bodyPr>
          <a:lstStyle/>
          <a:p>
            <a:pPr lvl="3" indent="-1255713" algn="l">
              <a:spcAft>
                <a:spcPts val="600"/>
              </a:spcAft>
            </a:pPr>
            <a:r>
              <a:rPr lang="en-GB" sz="12800" b="1" dirty="0" smtClean="0">
                <a:solidFill>
                  <a:schemeClr val="tx1"/>
                </a:solidFill>
              </a:rPr>
              <a:t>Outcome </a:t>
            </a:r>
            <a:r>
              <a:rPr lang="en-GB" sz="12800" b="1" dirty="0">
                <a:solidFill>
                  <a:schemeClr val="tx1"/>
                </a:solidFill>
              </a:rPr>
              <a:t>5 (regional/global level): </a:t>
            </a:r>
          </a:p>
          <a:p>
            <a:pPr marL="347663" lvl="3" indent="-173038" algn="l">
              <a:buFont typeface="Arial" pitchFamily="34" charset="0"/>
              <a:buChar char="•"/>
            </a:pPr>
            <a:r>
              <a:rPr lang="en-GB" sz="9600" i="1" dirty="0" smtClean="0">
                <a:solidFill>
                  <a:schemeClr val="tx1"/>
                </a:solidFill>
              </a:rPr>
              <a:t>Upgrade </a:t>
            </a:r>
            <a:r>
              <a:rPr lang="en-GB" sz="9600" i="1" dirty="0">
                <a:solidFill>
                  <a:schemeClr val="tx1"/>
                </a:solidFill>
              </a:rPr>
              <a:t>the </a:t>
            </a:r>
            <a:r>
              <a:rPr lang="en-GB" sz="9600" b="1" i="1" dirty="0">
                <a:solidFill>
                  <a:schemeClr val="tx1"/>
                </a:solidFill>
              </a:rPr>
              <a:t>multiple benefits website </a:t>
            </a:r>
            <a:r>
              <a:rPr lang="en-GB" sz="9600" i="1" dirty="0">
                <a:solidFill>
                  <a:schemeClr val="tx1"/>
                </a:solidFill>
              </a:rPr>
              <a:t>(online guide to relevant tools and resources)</a:t>
            </a:r>
            <a:endParaRPr lang="en-US" sz="9600" dirty="0">
              <a:solidFill>
                <a:schemeClr val="tx1"/>
              </a:solidFill>
            </a:endParaRPr>
          </a:p>
          <a:p>
            <a:pPr marL="347663" lvl="3" indent="-173038" algn="l">
              <a:buFont typeface="Arial" pitchFamily="34" charset="0"/>
              <a:buChar char="•"/>
            </a:pPr>
            <a:r>
              <a:rPr lang="en-GB" sz="9200" i="1" dirty="0" smtClean="0">
                <a:solidFill>
                  <a:schemeClr val="tx1"/>
                </a:solidFill>
              </a:rPr>
              <a:t>Provide support to UNEP regional staff on </a:t>
            </a:r>
            <a:r>
              <a:rPr lang="en-GB" sz="9200" b="1" i="1" dirty="0" smtClean="0">
                <a:solidFill>
                  <a:schemeClr val="tx1"/>
                </a:solidFill>
              </a:rPr>
              <a:t>Congo Basin </a:t>
            </a:r>
            <a:r>
              <a:rPr lang="en-GB" sz="9200" i="1" dirty="0" smtClean="0">
                <a:solidFill>
                  <a:schemeClr val="tx1"/>
                </a:solidFill>
              </a:rPr>
              <a:t>issues and communication</a:t>
            </a:r>
          </a:p>
          <a:p>
            <a:pPr marL="347663" lvl="3" indent="-173038" algn="l">
              <a:buFont typeface="Arial" pitchFamily="34" charset="0"/>
              <a:buChar char="•"/>
            </a:pPr>
            <a:r>
              <a:rPr lang="en-GB" sz="9200" i="1" dirty="0" smtClean="0">
                <a:solidFill>
                  <a:schemeClr val="tx1"/>
                </a:solidFill>
              </a:rPr>
              <a:t>Develop </a:t>
            </a:r>
            <a:r>
              <a:rPr lang="en-GB" sz="9200" i="1" dirty="0">
                <a:solidFill>
                  <a:schemeClr val="tx1"/>
                </a:solidFill>
              </a:rPr>
              <a:t>and communicate a shared understanding with UNDP and UNEP DEPI on the contribution of REDD+ to ecosystem-based (societal) </a:t>
            </a:r>
            <a:r>
              <a:rPr lang="en-GB" sz="9200" b="1" i="1" dirty="0">
                <a:solidFill>
                  <a:schemeClr val="tx1"/>
                </a:solidFill>
              </a:rPr>
              <a:t>adaptation to climate </a:t>
            </a:r>
            <a:r>
              <a:rPr lang="en-GB" sz="9200" b="1" i="1" dirty="0" smtClean="0">
                <a:solidFill>
                  <a:schemeClr val="tx1"/>
                </a:solidFill>
              </a:rPr>
              <a:t>change</a:t>
            </a:r>
            <a:endParaRPr lang="en-US" sz="9200" b="1" dirty="0">
              <a:solidFill>
                <a:schemeClr val="tx1"/>
              </a:solidFill>
            </a:endParaRPr>
          </a:p>
          <a:p>
            <a:pPr marL="347663" lvl="3" indent="-173038" algn="l">
              <a:buFont typeface="Arial" pitchFamily="34" charset="0"/>
              <a:buChar char="•"/>
            </a:pPr>
            <a:r>
              <a:rPr lang="en-GB" sz="9200" i="1" dirty="0">
                <a:solidFill>
                  <a:schemeClr val="tx1"/>
                </a:solidFill>
              </a:rPr>
              <a:t>Provide written and oral (e.g. through presentations and updates) feedback and communication to UN-REDD Programme partner countries and collaborators at key junctures and global events</a:t>
            </a:r>
            <a:endParaRPr lang="en-GB" sz="9200" dirty="0">
              <a:solidFill>
                <a:schemeClr val="tx1"/>
              </a:solidFill>
            </a:endParaRPr>
          </a:p>
          <a:p>
            <a:pPr marL="347663" lvl="3" indent="-173038" algn="l">
              <a:buFont typeface="Arial" pitchFamily="34" charset="0"/>
              <a:buChar char="•"/>
            </a:pPr>
            <a:r>
              <a:rPr lang="en-GB" sz="9200" i="1" dirty="0">
                <a:solidFill>
                  <a:schemeClr val="tx1"/>
                </a:solidFill>
              </a:rPr>
              <a:t>Provide technical support to the UN-REDD Programme on multiple benefits</a:t>
            </a:r>
            <a:endParaRPr lang="en-US" sz="9200" b="1" dirty="0">
              <a:solidFill>
                <a:schemeClr val="tx1">
                  <a:lumMod val="85000"/>
                  <a:lumOff val="15000"/>
                </a:schemeClr>
              </a:solidFill>
              <a:latin typeface="Helvetica" pitchFamily="34" charset="0"/>
            </a:endParaRPr>
          </a:p>
          <a:p>
            <a:pPr marL="290513" indent="-174625" eaLnBrk="1" fontAlgn="auto" hangingPunct="1">
              <a:spcAft>
                <a:spcPts val="0"/>
              </a:spcAft>
              <a:defRPr/>
            </a:pPr>
            <a:endParaRPr lang="en-US" sz="8800" dirty="0" smtClean="0">
              <a:solidFill>
                <a:schemeClr val="tx1">
                  <a:lumMod val="85000"/>
                  <a:lumOff val="15000"/>
                </a:schemeClr>
              </a:solidFill>
              <a:latin typeface="Helvetica" pitchFamily="34" charset="0"/>
            </a:endParaRPr>
          </a:p>
          <a:p>
            <a:pPr marL="290513" indent="-174625" eaLnBrk="1" fontAlgn="auto" hangingPunct="1">
              <a:spcAft>
                <a:spcPts val="0"/>
              </a:spcAft>
              <a:defRPr/>
            </a:pPr>
            <a:endParaRPr lang="en-US" sz="8800" dirty="0"/>
          </a:p>
        </p:txBody>
      </p:sp>
    </p:spTree>
    <p:extLst>
      <p:ext uri="{BB962C8B-B14F-4D97-AF65-F5344CB8AC3E}">
        <p14:creationId xmlns:p14="http://schemas.microsoft.com/office/powerpoint/2010/main" val="1695909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47800"/>
            <a:ext cx="8810171" cy="3429000"/>
          </a:xfrm>
        </p:spPr>
        <p:txBody>
          <a:bodyPr rtlCol="0">
            <a:normAutofit fontScale="25000" lnSpcReduction="20000"/>
          </a:bodyPr>
          <a:lstStyle/>
          <a:p>
            <a:pPr lvl="2" indent="-798513" algn="l">
              <a:spcAft>
                <a:spcPts val="600"/>
              </a:spcAft>
            </a:pPr>
            <a:r>
              <a:rPr lang="en-US" sz="12800" b="1" dirty="0" smtClean="0">
                <a:solidFill>
                  <a:schemeClr val="tx1"/>
                </a:solidFill>
              </a:rPr>
              <a:t>Outcomes 4 and 6:</a:t>
            </a:r>
            <a:endParaRPr lang="en-US" sz="12800" dirty="0" smtClean="0">
              <a:solidFill>
                <a:schemeClr val="tx1"/>
              </a:solidFill>
            </a:endParaRPr>
          </a:p>
          <a:p>
            <a:pPr marL="347663" lvl="3" indent="-173038" algn="l">
              <a:buFont typeface="Arial" pitchFamily="34" charset="0"/>
              <a:buChar char="•"/>
              <a:tabLst>
                <a:tab pos="174625" algn="l"/>
              </a:tabLst>
            </a:pPr>
            <a:r>
              <a:rPr lang="en-US" sz="9000" i="1" dirty="0">
                <a:solidFill>
                  <a:schemeClr val="tx1"/>
                </a:solidFill>
              </a:rPr>
              <a:t>D</a:t>
            </a:r>
            <a:r>
              <a:rPr lang="en-US" sz="9000" i="1" dirty="0" smtClean="0">
                <a:solidFill>
                  <a:schemeClr val="tx1"/>
                </a:solidFill>
              </a:rPr>
              <a:t>evelop </a:t>
            </a:r>
            <a:r>
              <a:rPr lang="en-US" sz="9000" i="1" dirty="0">
                <a:solidFill>
                  <a:schemeClr val="tx1"/>
                </a:solidFill>
              </a:rPr>
              <a:t>a </a:t>
            </a:r>
            <a:r>
              <a:rPr lang="en-US" sz="9000" b="1" i="1" dirty="0">
                <a:solidFill>
                  <a:schemeClr val="tx1"/>
                </a:solidFill>
              </a:rPr>
              <a:t>private sector engagement strategy </a:t>
            </a:r>
            <a:r>
              <a:rPr lang="en-US" sz="9000" i="1" dirty="0">
                <a:solidFill>
                  <a:schemeClr val="tx1"/>
                </a:solidFill>
              </a:rPr>
              <a:t>for the UN-REDD Programme in consultation with the other UN-REDD Programme agencies (finalized strategy by </a:t>
            </a:r>
            <a:r>
              <a:rPr lang="en-US" sz="9000" i="1" dirty="0" smtClean="0">
                <a:solidFill>
                  <a:schemeClr val="tx1"/>
                </a:solidFill>
              </a:rPr>
              <a:t>November </a:t>
            </a:r>
            <a:r>
              <a:rPr lang="en-US" sz="9000" i="1" dirty="0">
                <a:solidFill>
                  <a:schemeClr val="tx1"/>
                </a:solidFill>
              </a:rPr>
              <a:t>2014</a:t>
            </a:r>
            <a:r>
              <a:rPr lang="en-US" sz="9000" i="1" dirty="0" smtClean="0">
                <a:solidFill>
                  <a:schemeClr val="tx1"/>
                </a:solidFill>
              </a:rPr>
              <a:t>)</a:t>
            </a:r>
          </a:p>
          <a:p>
            <a:pPr marL="347663" lvl="3" indent="-173038" algn="l">
              <a:buFont typeface="Arial" pitchFamily="34" charset="0"/>
              <a:buChar char="•"/>
              <a:tabLst>
                <a:tab pos="174625" algn="l"/>
              </a:tabLst>
            </a:pPr>
            <a:r>
              <a:rPr lang="en-US" sz="9000" i="1" dirty="0" smtClean="0">
                <a:solidFill>
                  <a:schemeClr val="tx1"/>
                </a:solidFill>
              </a:rPr>
              <a:t>Raise awareness of UNEP FI members about </a:t>
            </a:r>
            <a:r>
              <a:rPr lang="en-US" sz="9000" i="1" dirty="0">
                <a:solidFill>
                  <a:schemeClr val="tx1"/>
                </a:solidFill>
              </a:rPr>
              <a:t>the </a:t>
            </a:r>
            <a:r>
              <a:rPr lang="en-US" sz="9000" b="1" i="1" dirty="0">
                <a:solidFill>
                  <a:schemeClr val="tx1"/>
                </a:solidFill>
              </a:rPr>
              <a:t>scope and reach of REDD+ </a:t>
            </a:r>
            <a:r>
              <a:rPr lang="en-US" sz="9000" i="1" dirty="0">
                <a:solidFill>
                  <a:schemeClr val="tx1"/>
                </a:solidFill>
              </a:rPr>
              <a:t>and to document their needs as they relate to national REDD+ policy </a:t>
            </a:r>
            <a:r>
              <a:rPr lang="en-US" sz="9000" i="1" dirty="0" smtClean="0">
                <a:solidFill>
                  <a:schemeClr val="tx1"/>
                </a:solidFill>
              </a:rPr>
              <a:t>frameworks</a:t>
            </a:r>
          </a:p>
          <a:p>
            <a:pPr marL="347663" lvl="3" indent="-173038" algn="l">
              <a:buFont typeface="Arial" pitchFamily="34" charset="0"/>
              <a:buChar char="•"/>
              <a:tabLst>
                <a:tab pos="174625" algn="l"/>
              </a:tabLst>
            </a:pPr>
            <a:r>
              <a:rPr lang="en-US" sz="9000" i="1" dirty="0" smtClean="0">
                <a:solidFill>
                  <a:schemeClr val="tx1"/>
                </a:solidFill>
              </a:rPr>
              <a:t>Scope </a:t>
            </a:r>
            <a:r>
              <a:rPr lang="en-US" sz="9000" i="1" dirty="0">
                <a:solidFill>
                  <a:schemeClr val="tx1"/>
                </a:solidFill>
              </a:rPr>
              <a:t>and analyze the different ways through which UN-REDD Programme countries can engage and/or partner with the private sector for REDD+ </a:t>
            </a:r>
            <a:r>
              <a:rPr lang="en-US" sz="9000" i="1" dirty="0" smtClean="0">
                <a:solidFill>
                  <a:schemeClr val="tx1"/>
                </a:solidFill>
              </a:rPr>
              <a:t>readiness</a:t>
            </a:r>
          </a:p>
          <a:p>
            <a:pPr marL="347663" lvl="3" indent="-173038" algn="l">
              <a:buFont typeface="Arial" pitchFamily="34" charset="0"/>
              <a:buChar char="•"/>
              <a:tabLst>
                <a:tab pos="174625" algn="l"/>
              </a:tabLst>
            </a:pPr>
            <a:r>
              <a:rPr lang="en-US" sz="9000" i="1" dirty="0" smtClean="0">
                <a:solidFill>
                  <a:schemeClr val="tx1"/>
                </a:solidFill>
              </a:rPr>
              <a:t>Organize </a:t>
            </a:r>
            <a:r>
              <a:rPr lang="en-US" sz="9000" i="1" dirty="0">
                <a:solidFill>
                  <a:schemeClr val="tx1"/>
                </a:solidFill>
              </a:rPr>
              <a:t>at </a:t>
            </a:r>
            <a:r>
              <a:rPr lang="en-US" sz="9000" b="1" i="1" dirty="0">
                <a:solidFill>
                  <a:schemeClr val="tx1"/>
                </a:solidFill>
              </a:rPr>
              <a:t>least seven national workshops </a:t>
            </a:r>
            <a:r>
              <a:rPr lang="en-US" sz="9000" i="1" dirty="0">
                <a:solidFill>
                  <a:schemeClr val="tx1"/>
                </a:solidFill>
              </a:rPr>
              <a:t>(upon country request) on the role of the private sector in the implementation and financing of REDD+/Sustainable land use activities in the context of national REDD+ </a:t>
            </a:r>
            <a:r>
              <a:rPr lang="en-US" sz="9000" i="1" dirty="0" err="1">
                <a:solidFill>
                  <a:schemeClr val="tx1"/>
                </a:solidFill>
              </a:rPr>
              <a:t>programmes</a:t>
            </a:r>
            <a:r>
              <a:rPr lang="en-US" sz="9000" i="1" dirty="0">
                <a:solidFill>
                  <a:schemeClr val="tx1"/>
                </a:solidFill>
              </a:rPr>
              <a:t> </a:t>
            </a:r>
          </a:p>
          <a:p>
            <a:pPr marL="347663" lvl="3" indent="-173038" algn="l">
              <a:buFont typeface="Arial" pitchFamily="34" charset="0"/>
              <a:buChar char="•"/>
              <a:tabLst>
                <a:tab pos="174625" algn="l"/>
              </a:tabLst>
            </a:pPr>
            <a:endParaRPr lang="en-US" sz="9000" i="1" dirty="0" smtClean="0">
              <a:solidFill>
                <a:schemeClr val="tx1"/>
              </a:solidFill>
            </a:endParaRPr>
          </a:p>
          <a:p>
            <a:pPr marL="290513" indent="-174625" eaLnBrk="1" fontAlgn="auto" hangingPunct="1">
              <a:spcAft>
                <a:spcPts val="0"/>
              </a:spcAft>
              <a:defRPr/>
            </a:pPr>
            <a:endParaRPr lang="en-US" sz="8800" dirty="0"/>
          </a:p>
        </p:txBody>
      </p:sp>
    </p:spTree>
    <p:extLst>
      <p:ext uri="{BB962C8B-B14F-4D97-AF65-F5344CB8AC3E}">
        <p14:creationId xmlns:p14="http://schemas.microsoft.com/office/powerpoint/2010/main" val="3597554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28" y="1447800"/>
            <a:ext cx="8810171" cy="3429000"/>
          </a:xfrm>
        </p:spPr>
        <p:txBody>
          <a:bodyPr rtlCol="0">
            <a:normAutofit fontScale="25000" lnSpcReduction="20000"/>
          </a:bodyPr>
          <a:lstStyle/>
          <a:p>
            <a:pPr lvl="2" indent="-798513" algn="l">
              <a:spcAft>
                <a:spcPts val="600"/>
              </a:spcAft>
            </a:pPr>
            <a:r>
              <a:rPr lang="en-US" sz="12800" b="1" dirty="0" smtClean="0">
                <a:solidFill>
                  <a:schemeClr val="tx1"/>
                </a:solidFill>
              </a:rPr>
              <a:t>Outcomes 4 and 6:</a:t>
            </a:r>
            <a:endParaRPr lang="en-US" sz="12800" dirty="0" smtClean="0">
              <a:solidFill>
                <a:schemeClr val="tx1"/>
              </a:solidFill>
            </a:endParaRPr>
          </a:p>
          <a:p>
            <a:pPr marL="347663" lvl="3" indent="-173038" algn="l">
              <a:buFont typeface="Arial" pitchFamily="34" charset="0"/>
              <a:buChar char="•"/>
              <a:tabLst>
                <a:tab pos="174625" algn="l"/>
              </a:tabLst>
            </a:pPr>
            <a:r>
              <a:rPr lang="en-US" sz="9000" i="1" dirty="0" smtClean="0">
                <a:solidFill>
                  <a:schemeClr val="tx1"/>
                </a:solidFill>
              </a:rPr>
              <a:t>Organize </a:t>
            </a:r>
            <a:r>
              <a:rPr lang="en-US" sz="9000" i="1" dirty="0">
                <a:solidFill>
                  <a:schemeClr val="tx1"/>
                </a:solidFill>
              </a:rPr>
              <a:t>at least </a:t>
            </a:r>
            <a:r>
              <a:rPr lang="en-US" sz="9000" b="1" i="1" dirty="0">
                <a:solidFill>
                  <a:schemeClr val="tx1"/>
                </a:solidFill>
              </a:rPr>
              <a:t>two public-private policy dialogues at international level </a:t>
            </a:r>
            <a:r>
              <a:rPr lang="en-US" sz="9000" i="1" dirty="0" smtClean="0">
                <a:solidFill>
                  <a:schemeClr val="tx1"/>
                </a:solidFill>
              </a:rPr>
              <a:t>on </a:t>
            </a:r>
            <a:r>
              <a:rPr lang="en-US" sz="9000" i="1" dirty="0">
                <a:solidFill>
                  <a:schemeClr val="tx1"/>
                </a:solidFill>
              </a:rPr>
              <a:t>successful economic incentives and related disincentives for reducing deforestation and forest degradation, and on mobilizing public and private REDD+ </a:t>
            </a:r>
            <a:r>
              <a:rPr lang="en-US" sz="9000" i="1" dirty="0" smtClean="0">
                <a:solidFill>
                  <a:schemeClr val="tx1"/>
                </a:solidFill>
              </a:rPr>
              <a:t>investment </a:t>
            </a:r>
          </a:p>
          <a:p>
            <a:pPr marL="347663" lvl="3" indent="-173038" algn="l">
              <a:buFont typeface="Arial" pitchFamily="34" charset="0"/>
              <a:buChar char="•"/>
              <a:tabLst>
                <a:tab pos="174625" algn="l"/>
              </a:tabLst>
            </a:pPr>
            <a:r>
              <a:rPr lang="en-US" sz="9000" i="1" dirty="0" smtClean="0">
                <a:solidFill>
                  <a:schemeClr val="tx1"/>
                </a:solidFill>
              </a:rPr>
              <a:t>Contribute to </a:t>
            </a:r>
            <a:r>
              <a:rPr lang="en-US" sz="9000" i="1" dirty="0">
                <a:solidFill>
                  <a:schemeClr val="tx1"/>
                </a:solidFill>
              </a:rPr>
              <a:t>the organization of at </a:t>
            </a:r>
            <a:r>
              <a:rPr lang="en-US" sz="9000" b="1" i="1" dirty="0">
                <a:solidFill>
                  <a:schemeClr val="tx1"/>
                </a:solidFill>
              </a:rPr>
              <a:t>least two public-private dialogues at a regional level</a:t>
            </a:r>
            <a:r>
              <a:rPr lang="en-US" sz="9000" i="1" dirty="0">
                <a:solidFill>
                  <a:schemeClr val="tx1"/>
                </a:solidFill>
              </a:rPr>
              <a:t> (in the LAC Region) on successful economic incentives and related disincentives for reducing deforestation and forest degradation, and on mobilizing public and private REDD+ investment. </a:t>
            </a:r>
            <a:endParaRPr lang="en-US" sz="9000" i="1" dirty="0" smtClean="0">
              <a:solidFill>
                <a:schemeClr val="tx1"/>
              </a:solidFill>
            </a:endParaRPr>
          </a:p>
          <a:p>
            <a:pPr marL="347663" lvl="3" indent="-173038" algn="l">
              <a:buFont typeface="Arial" pitchFamily="34" charset="0"/>
              <a:buChar char="•"/>
              <a:tabLst>
                <a:tab pos="174625" algn="l"/>
              </a:tabLst>
            </a:pPr>
            <a:r>
              <a:rPr lang="en-US" sz="9000" i="1" dirty="0" smtClean="0">
                <a:solidFill>
                  <a:schemeClr val="tx1"/>
                </a:solidFill>
              </a:rPr>
              <a:t>Prepare </a:t>
            </a:r>
            <a:r>
              <a:rPr lang="en-US" sz="9000" i="1" dirty="0">
                <a:solidFill>
                  <a:schemeClr val="tx1"/>
                </a:solidFill>
              </a:rPr>
              <a:t>a </a:t>
            </a:r>
            <a:r>
              <a:rPr lang="en-US" sz="9000" i="1" dirty="0" err="1">
                <a:solidFill>
                  <a:schemeClr val="tx1"/>
                </a:solidFill>
              </a:rPr>
              <a:t>programme</a:t>
            </a:r>
            <a:r>
              <a:rPr lang="en-US" sz="9000" i="1" dirty="0">
                <a:solidFill>
                  <a:schemeClr val="tx1"/>
                </a:solidFill>
              </a:rPr>
              <a:t> of activities on REDD+ private sector engagement with a </a:t>
            </a:r>
            <a:r>
              <a:rPr lang="en-US" sz="9000" b="1" i="1" dirty="0">
                <a:solidFill>
                  <a:schemeClr val="tx1"/>
                </a:solidFill>
              </a:rPr>
              <a:t>2-3 year time horizon</a:t>
            </a:r>
            <a:r>
              <a:rPr lang="en-US" sz="9000" i="1" dirty="0">
                <a:solidFill>
                  <a:schemeClr val="tx1"/>
                </a:solidFill>
              </a:rPr>
              <a:t>, building on the activities in this </a:t>
            </a:r>
            <a:r>
              <a:rPr lang="en-US" sz="9000" i="1" dirty="0" smtClean="0">
                <a:solidFill>
                  <a:schemeClr val="tx1"/>
                </a:solidFill>
              </a:rPr>
              <a:t>ICA</a:t>
            </a:r>
            <a:endParaRPr lang="en-US" sz="9000" dirty="0"/>
          </a:p>
        </p:txBody>
      </p:sp>
    </p:spTree>
    <p:extLst>
      <p:ext uri="{BB962C8B-B14F-4D97-AF65-F5344CB8AC3E}">
        <p14:creationId xmlns:p14="http://schemas.microsoft.com/office/powerpoint/2010/main" val="249768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28" y="1447800"/>
            <a:ext cx="8810171" cy="3429000"/>
          </a:xfrm>
        </p:spPr>
        <p:txBody>
          <a:bodyPr rtlCol="0">
            <a:normAutofit fontScale="25000" lnSpcReduction="20000"/>
          </a:bodyPr>
          <a:lstStyle/>
          <a:p>
            <a:pPr lvl="2" indent="-798513" algn="l">
              <a:spcAft>
                <a:spcPts val="600"/>
              </a:spcAft>
            </a:pPr>
            <a:r>
              <a:rPr lang="en-US" sz="12800" b="1" dirty="0" smtClean="0">
                <a:solidFill>
                  <a:schemeClr val="tx1"/>
                </a:solidFill>
              </a:rPr>
              <a:t>Outcome 7, REDD+ Academy:</a:t>
            </a:r>
            <a:endParaRPr lang="en-US" sz="12800" dirty="0" smtClean="0">
              <a:solidFill>
                <a:schemeClr val="tx1"/>
              </a:solidFill>
            </a:endParaRPr>
          </a:p>
          <a:p>
            <a:pPr marL="347663" lvl="3" indent="-173038" algn="l">
              <a:buFont typeface="Arial" pitchFamily="34" charset="0"/>
              <a:buChar char="•"/>
              <a:tabLst>
                <a:tab pos="174625" algn="l"/>
              </a:tabLst>
            </a:pPr>
            <a:r>
              <a:rPr lang="en-US" sz="9600" i="1" dirty="0" smtClean="0">
                <a:solidFill>
                  <a:schemeClr val="tx1"/>
                </a:solidFill>
              </a:rPr>
              <a:t>Steering Committee (FAO, UNDP, UNEP, 3 regional and 1 IP representative), to be established </a:t>
            </a:r>
          </a:p>
          <a:p>
            <a:pPr marL="347663" lvl="3" indent="-173038" algn="l">
              <a:buFont typeface="Arial" pitchFamily="34" charset="0"/>
              <a:buChar char="•"/>
              <a:tabLst>
                <a:tab pos="174625" algn="l"/>
              </a:tabLst>
            </a:pPr>
            <a:r>
              <a:rPr lang="en-US" sz="9600" i="1" dirty="0" smtClean="0">
                <a:solidFill>
                  <a:schemeClr val="tx1"/>
                </a:solidFill>
              </a:rPr>
              <a:t>Advisory Group to be established March 2014: World Bank, IUFRO, IUCN, CI, WWF, CIFOR, GCP, UNORCID, Norway</a:t>
            </a:r>
          </a:p>
          <a:p>
            <a:pPr marL="347663" lvl="3" indent="-173038" algn="l">
              <a:buFont typeface="Arial" pitchFamily="34" charset="0"/>
              <a:buChar char="•"/>
              <a:tabLst>
                <a:tab pos="174625" algn="l"/>
              </a:tabLst>
            </a:pPr>
            <a:r>
              <a:rPr lang="en-US" sz="9600" i="1" dirty="0" smtClean="0">
                <a:solidFill>
                  <a:schemeClr val="tx1"/>
                </a:solidFill>
              </a:rPr>
              <a:t>Asia Design Workshop on 7 May, Jakarta</a:t>
            </a:r>
          </a:p>
          <a:p>
            <a:pPr marL="347663" lvl="3" indent="-173038" algn="l">
              <a:buFont typeface="Arial" pitchFamily="34" charset="0"/>
              <a:buChar char="•"/>
              <a:tabLst>
                <a:tab pos="174625" algn="l"/>
              </a:tabLst>
            </a:pPr>
            <a:r>
              <a:rPr lang="en-US" sz="9600" i="1" dirty="0" smtClean="0">
                <a:solidFill>
                  <a:schemeClr val="tx1"/>
                </a:solidFill>
              </a:rPr>
              <a:t>Africa Design Workshop on 16 May, Nairobi</a:t>
            </a:r>
          </a:p>
          <a:p>
            <a:pPr marL="347663" lvl="3" indent="-173038" algn="l">
              <a:buFont typeface="Arial" pitchFamily="34" charset="0"/>
              <a:buChar char="•"/>
              <a:tabLst>
                <a:tab pos="174625" algn="l"/>
              </a:tabLst>
            </a:pPr>
            <a:r>
              <a:rPr lang="en-US" sz="9600" i="1" dirty="0" smtClean="0">
                <a:solidFill>
                  <a:schemeClr val="tx1"/>
                </a:solidFill>
              </a:rPr>
              <a:t>LAC workshop date to be decided</a:t>
            </a:r>
          </a:p>
          <a:p>
            <a:pPr marL="347663" lvl="3" indent="-173038" algn="l">
              <a:buFont typeface="Arial" pitchFamily="34" charset="0"/>
              <a:buChar char="•"/>
              <a:tabLst>
                <a:tab pos="174625" algn="l"/>
              </a:tabLst>
            </a:pPr>
            <a:r>
              <a:rPr lang="en-US" sz="9600" i="1" dirty="0" smtClean="0">
                <a:solidFill>
                  <a:schemeClr val="tx1"/>
                </a:solidFill>
              </a:rPr>
              <a:t>Discussions with Yale University as main module developer</a:t>
            </a:r>
          </a:p>
          <a:p>
            <a:pPr marL="347663" lvl="3" indent="-173038" algn="l">
              <a:buFont typeface="Arial" pitchFamily="34" charset="0"/>
              <a:buChar char="•"/>
              <a:tabLst>
                <a:tab pos="174625" algn="l"/>
              </a:tabLst>
            </a:pPr>
            <a:r>
              <a:rPr lang="en-US" sz="9600" i="1" dirty="0" smtClean="0">
                <a:solidFill>
                  <a:schemeClr val="tx1"/>
                </a:solidFill>
              </a:rPr>
              <a:t>Nigeria and Indonesia offered to host first regional Academy sessions</a:t>
            </a:r>
          </a:p>
          <a:p>
            <a:pPr marL="347663" lvl="3" indent="-173038" algn="l">
              <a:buFont typeface="Arial" pitchFamily="34" charset="0"/>
              <a:buChar char="•"/>
              <a:tabLst>
                <a:tab pos="174625" algn="l"/>
              </a:tabLst>
            </a:pPr>
            <a:r>
              <a:rPr lang="en-US" sz="9600" i="1" dirty="0" smtClean="0">
                <a:solidFill>
                  <a:schemeClr val="tx1"/>
                </a:solidFill>
              </a:rPr>
              <a:t>First Academy sessions in January 2015</a:t>
            </a:r>
          </a:p>
        </p:txBody>
      </p:sp>
    </p:spTree>
    <p:extLst>
      <p:ext uri="{BB962C8B-B14F-4D97-AF65-F5344CB8AC3E}">
        <p14:creationId xmlns:p14="http://schemas.microsoft.com/office/powerpoint/2010/main" val="3280075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270363" y="504912"/>
            <a:ext cx="6603274" cy="584775"/>
          </a:xfrm>
          <a:prstGeom prst="rect">
            <a:avLst/>
          </a:prstGeom>
        </p:spPr>
        <p:txBody>
          <a:bodyPr wrap="square">
            <a:spAutoFit/>
          </a:bodyPr>
          <a:lstStyle/>
          <a:p>
            <a:pPr algn="ctr"/>
            <a:r>
              <a:rPr lang="en-US" sz="3200" b="1" dirty="0" smtClean="0"/>
              <a:t>SNA highlights in coming 12 months</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9362735"/>
              </p:ext>
            </p:extLst>
          </p:nvPr>
        </p:nvGraphicFramePr>
        <p:xfrm>
          <a:off x="381000" y="1427480"/>
          <a:ext cx="8458200" cy="5120640"/>
        </p:xfrm>
        <a:graphic>
          <a:graphicData uri="http://schemas.openxmlformats.org/drawingml/2006/table">
            <a:tbl>
              <a:tblPr firstRow="1" bandRow="1">
                <a:tableStyleId>{5C22544A-7EE6-4342-B048-85BDC9FD1C3A}</a:tableStyleId>
              </a:tblPr>
              <a:tblGrid>
                <a:gridCol w="2093614"/>
                <a:gridCol w="1716386"/>
                <a:gridCol w="4648200"/>
              </a:tblGrid>
              <a:tr h="370840">
                <a:tc>
                  <a:txBody>
                    <a:bodyPr/>
                    <a:lstStyle/>
                    <a:p>
                      <a:r>
                        <a:rPr lang="en-US" sz="2000" b="1" dirty="0" smtClean="0"/>
                        <a:t>Product</a:t>
                      </a:r>
                      <a:endParaRPr lang="en-US" sz="2000" b="1" dirty="0"/>
                    </a:p>
                  </a:txBody>
                  <a:tcPr/>
                </a:tc>
                <a:tc>
                  <a:txBody>
                    <a:bodyPr/>
                    <a:lstStyle/>
                    <a:p>
                      <a:r>
                        <a:rPr lang="en-US" sz="2000" b="1" dirty="0" smtClean="0"/>
                        <a:t>Launch date</a:t>
                      </a:r>
                      <a:endParaRPr lang="en-US" sz="2000" b="1" dirty="0"/>
                    </a:p>
                  </a:txBody>
                  <a:tcPr/>
                </a:tc>
                <a:tc>
                  <a:txBody>
                    <a:bodyPr/>
                    <a:lstStyle/>
                    <a:p>
                      <a:r>
                        <a:rPr lang="en-US" sz="2000" b="1" dirty="0" smtClean="0"/>
                        <a:t>Summary</a:t>
                      </a:r>
                      <a:endParaRPr lang="en-US" sz="2000" b="1" dirty="0"/>
                    </a:p>
                  </a:txBody>
                  <a:tcPr/>
                </a:tc>
              </a:tr>
              <a:tr h="370840">
                <a:tc gridSpan="3">
                  <a:txBody>
                    <a:bodyPr/>
                    <a:lstStyle/>
                    <a:p>
                      <a:r>
                        <a:rPr lang="en-GB" sz="1400" noProof="0" dirty="0" smtClean="0"/>
                        <a:t>Using spatial information to support decisions on safeguards and multiple benefits for REDD+ - </a:t>
                      </a:r>
                      <a:r>
                        <a:rPr lang="en-US" sz="1400" b="1" noProof="0" dirty="0" smtClean="0"/>
                        <a:t>Step-by-step </a:t>
                      </a:r>
                      <a:r>
                        <a:rPr lang="en-GB" sz="1400" b="1" noProof="0" dirty="0" smtClean="0"/>
                        <a:t>tutorials</a:t>
                      </a:r>
                      <a:endParaRPr lang="en-US" sz="1400" noProof="0" dirty="0" smtClean="0"/>
                    </a:p>
                  </a:txBody>
                  <a:tcPr/>
                </a:tc>
                <a:tc hMerge="1">
                  <a:txBody>
                    <a:bodyPr/>
                    <a:lstStyle/>
                    <a:p>
                      <a:endParaRPr lang="en-US" sz="1400" dirty="0"/>
                    </a:p>
                  </a:txBody>
                  <a:tcPr/>
                </a:tc>
                <a:tc hMerge="1">
                  <a:txBody>
                    <a:bodyPr/>
                    <a:lstStyle/>
                    <a:p>
                      <a:endParaRPr lang="en-US" sz="1400" dirty="0"/>
                    </a:p>
                  </a:txBody>
                  <a:tcPr/>
                </a:tc>
              </a:tr>
              <a:tr h="370840">
                <a:tc>
                  <a:txBody>
                    <a:bodyPr/>
                    <a:lstStyle/>
                    <a:p>
                      <a:r>
                        <a:rPr lang="en-US" sz="1400" noProof="0" dirty="0" smtClean="0"/>
                        <a:t>Introduction to QGIS – the basics &amp; Getting started with open source using QGIS 1.8</a:t>
                      </a:r>
                      <a:r>
                        <a:rPr lang="en-US" sz="1400" baseline="0" noProof="0" dirty="0" smtClean="0"/>
                        <a:t> </a:t>
                      </a:r>
                      <a:r>
                        <a:rPr lang="en-US" sz="1400" noProof="0" dirty="0" smtClean="0"/>
                        <a:t>(Training</a:t>
                      </a:r>
                      <a:r>
                        <a:rPr lang="en-US" sz="1400" baseline="0" noProof="0" dirty="0" smtClean="0"/>
                        <a:t> mat.)</a:t>
                      </a:r>
                      <a:endParaRPr lang="en-GB" sz="1400" noProof="0" dirty="0"/>
                    </a:p>
                  </a:txBody>
                  <a:tcPr/>
                </a:tc>
                <a:tc>
                  <a:txBody>
                    <a:bodyPr/>
                    <a:lstStyle/>
                    <a:p>
                      <a:r>
                        <a:rPr lang="en-US" sz="1400" dirty="0" smtClean="0"/>
                        <a:t>February 2014</a:t>
                      </a:r>
                      <a:endParaRPr lang="en-US" sz="1400" dirty="0"/>
                    </a:p>
                  </a:txBody>
                  <a:tcPr/>
                </a:tc>
                <a:tc>
                  <a:txBody>
                    <a:bodyPr/>
                    <a:lstStyle/>
                    <a:p>
                      <a:r>
                        <a:rPr lang="en-GB" sz="1400" dirty="0" smtClean="0"/>
                        <a:t>Open Source GIS software can be used to undertake spatial analysis of datasets of relevance to multiple benefits and environmental safeguards for REDD+. This tutorial provides a brief introduction to QGIS, a desktop GIS software, and will help users get started with using QGIS.</a:t>
                      </a:r>
                      <a:endParaRPr lang="en-US" sz="1400" dirty="0"/>
                    </a:p>
                  </a:txBody>
                  <a:tcPr/>
                </a:tc>
              </a:tr>
              <a:tr h="370840">
                <a:tc>
                  <a:txBody>
                    <a:bodyPr/>
                    <a:lstStyle/>
                    <a:p>
                      <a:r>
                        <a:rPr lang="en-GB" sz="1400" noProof="0" dirty="0" smtClean="0"/>
                        <a:t>Creating an Open </a:t>
                      </a:r>
                      <a:r>
                        <a:rPr lang="en-GB" sz="1400" noProof="0" dirty="0" err="1" smtClean="0"/>
                        <a:t>Foris</a:t>
                      </a:r>
                      <a:r>
                        <a:rPr lang="en-GB" sz="1400" noProof="0" dirty="0" smtClean="0"/>
                        <a:t> </a:t>
                      </a:r>
                      <a:r>
                        <a:rPr lang="en-GB" sz="1400" noProof="0" dirty="0" err="1" smtClean="0"/>
                        <a:t>Xubuntu</a:t>
                      </a:r>
                      <a:r>
                        <a:rPr lang="en-GB" sz="1400" noProof="0" dirty="0" smtClean="0"/>
                        <a:t> live USB-The Basics &amp; Getting started with open source (Training  material) </a:t>
                      </a:r>
                    </a:p>
                  </a:txBody>
                  <a:tcPr/>
                </a:tc>
                <a:tc>
                  <a:txBody>
                    <a:bodyPr/>
                    <a:lstStyle/>
                    <a:p>
                      <a:r>
                        <a:rPr lang="en-US" sz="1400" dirty="0" smtClean="0"/>
                        <a:t>February 2014</a:t>
                      </a:r>
                      <a:endParaRPr lang="en-US" sz="1400" dirty="0"/>
                    </a:p>
                  </a:txBody>
                  <a:tcPr/>
                </a:tc>
                <a:tc>
                  <a:txBody>
                    <a:bodyPr/>
                    <a:lstStyle/>
                    <a:p>
                      <a:r>
                        <a:rPr lang="en-GB" sz="1400" dirty="0" smtClean="0"/>
                        <a:t>How to prepare a Live Linux USB key with pre-installed GIS , image processing and other open source software. This provides a lightweight and standardized computing environment that can be particularly useful during training sessions. </a:t>
                      </a:r>
                      <a:endParaRPr lang="en-US" sz="1400" dirty="0"/>
                    </a:p>
                  </a:txBody>
                  <a:tcPr/>
                </a:tc>
              </a:tr>
              <a:tr h="370840">
                <a:tc>
                  <a:txBody>
                    <a:bodyPr/>
                    <a:lstStyle/>
                    <a:p>
                      <a:r>
                        <a:rPr lang="en-US" sz="1400" noProof="0" dirty="0" smtClean="0"/>
                        <a:t>How to </a:t>
                      </a:r>
                      <a:r>
                        <a:rPr lang="en-US" sz="1400" noProof="0" dirty="0" err="1" smtClean="0"/>
                        <a:t>georeference</a:t>
                      </a:r>
                      <a:r>
                        <a:rPr lang="en-US" sz="1400" noProof="0" dirty="0" smtClean="0"/>
                        <a:t> a scanned map or image with open source &amp; using </a:t>
                      </a:r>
                      <a:r>
                        <a:rPr lang="en-US" sz="1400" noProof="0" dirty="0" err="1" smtClean="0"/>
                        <a:t>Xubuntu</a:t>
                      </a:r>
                      <a:r>
                        <a:rPr lang="en-US" sz="1400" noProof="0" dirty="0" smtClean="0"/>
                        <a:t> and QGIS 1.8.</a:t>
                      </a:r>
                    </a:p>
                  </a:txBody>
                  <a:tcPr/>
                </a:tc>
                <a:tc>
                  <a:txBody>
                    <a:bodyPr/>
                    <a:lstStyle/>
                    <a:p>
                      <a:r>
                        <a:rPr lang="en-US" sz="1400" dirty="0" smtClean="0"/>
                        <a:t>February 2014</a:t>
                      </a:r>
                      <a:endParaRPr lang="en-US" sz="1400" dirty="0"/>
                    </a:p>
                  </a:txBody>
                  <a:tcPr/>
                </a:tc>
                <a:tc>
                  <a:txBody>
                    <a:bodyPr/>
                    <a:lstStyle/>
                    <a:p>
                      <a:r>
                        <a:rPr lang="en-GB" sz="1400" dirty="0" smtClean="0"/>
                        <a:t>How to </a:t>
                      </a:r>
                      <a:r>
                        <a:rPr lang="en-GB" sz="1400" dirty="0" err="1" smtClean="0"/>
                        <a:t>georeference</a:t>
                      </a:r>
                      <a:r>
                        <a:rPr lang="en-GB" sz="1400" dirty="0" smtClean="0"/>
                        <a:t> a scanned map or image in QGIS to enable it to be displayed with other spatial dataset and allows important information to be extracted.</a:t>
                      </a:r>
                      <a:endParaRPr lang="en-US" sz="1400" dirty="0"/>
                    </a:p>
                  </a:txBody>
                  <a:tcPr/>
                </a:tc>
              </a:tr>
              <a:tr h="370840">
                <a:tc>
                  <a:txBody>
                    <a:bodyPr/>
                    <a:lstStyle/>
                    <a:p>
                      <a:r>
                        <a:rPr lang="en-US" sz="1400" noProof="0" dirty="0" smtClean="0"/>
                        <a:t>Step-by-step tutorial: Extracting and processing IUCN red list species data using QGIS 1.8. </a:t>
                      </a:r>
                      <a:endParaRPr lang="en-GB" sz="1400" noProof="0" dirty="0"/>
                    </a:p>
                  </a:txBody>
                  <a:tcPr/>
                </a:tc>
                <a:tc>
                  <a:txBody>
                    <a:bodyPr/>
                    <a:lstStyle/>
                    <a:p>
                      <a:r>
                        <a:rPr lang="en-US" sz="1400" dirty="0" smtClean="0"/>
                        <a:t>February 2014</a:t>
                      </a:r>
                      <a:endParaRPr lang="en-US" sz="1400" dirty="0"/>
                    </a:p>
                  </a:txBody>
                  <a:tcPr/>
                </a:tc>
                <a:tc>
                  <a:txBody>
                    <a:bodyPr/>
                    <a:lstStyle/>
                    <a:p>
                      <a:r>
                        <a:rPr lang="en-GB" sz="1400" dirty="0" smtClean="0"/>
                        <a:t>How to extract species data from the IUCN Red List website and  further analyze the information alongside the IUCN spatial data using QGIS, an open-source desktop GIS software to create a species richness map. </a:t>
                      </a:r>
                      <a:endParaRPr lang="en-US" sz="1400" dirty="0"/>
                    </a:p>
                  </a:txBody>
                  <a:tcPr/>
                </a:tc>
              </a:tr>
            </a:tbl>
          </a:graphicData>
        </a:graphic>
      </p:graphicFrame>
    </p:spTree>
    <p:extLst>
      <p:ext uri="{BB962C8B-B14F-4D97-AF65-F5344CB8AC3E}">
        <p14:creationId xmlns:p14="http://schemas.microsoft.com/office/powerpoint/2010/main" val="2184674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50192853"/>
              </p:ext>
            </p:extLst>
          </p:nvPr>
        </p:nvGraphicFramePr>
        <p:xfrm>
          <a:off x="381000" y="1427480"/>
          <a:ext cx="8458200" cy="5029200"/>
        </p:xfrm>
        <a:graphic>
          <a:graphicData uri="http://schemas.openxmlformats.org/drawingml/2006/table">
            <a:tbl>
              <a:tblPr firstRow="1" bandRow="1">
                <a:tableStyleId>{5C22544A-7EE6-4342-B048-85BDC9FD1C3A}</a:tableStyleId>
              </a:tblPr>
              <a:tblGrid>
                <a:gridCol w="2093614"/>
                <a:gridCol w="1716386"/>
                <a:gridCol w="4648200"/>
              </a:tblGrid>
              <a:tr h="370840">
                <a:tc>
                  <a:txBody>
                    <a:bodyPr/>
                    <a:lstStyle/>
                    <a:p>
                      <a:r>
                        <a:rPr lang="en-US" sz="2000" b="1" dirty="0" smtClean="0"/>
                        <a:t>Product</a:t>
                      </a:r>
                      <a:endParaRPr lang="en-US" sz="2000" b="1" dirty="0"/>
                    </a:p>
                  </a:txBody>
                  <a:tcPr/>
                </a:tc>
                <a:tc>
                  <a:txBody>
                    <a:bodyPr/>
                    <a:lstStyle/>
                    <a:p>
                      <a:r>
                        <a:rPr lang="en-US" sz="2000" b="1" dirty="0" smtClean="0"/>
                        <a:t>Launch date</a:t>
                      </a:r>
                      <a:endParaRPr lang="en-US" sz="2000" b="1" dirty="0"/>
                    </a:p>
                  </a:txBody>
                  <a:tcPr/>
                </a:tc>
                <a:tc>
                  <a:txBody>
                    <a:bodyPr/>
                    <a:lstStyle/>
                    <a:p>
                      <a:r>
                        <a:rPr lang="en-US" sz="2000" b="1" dirty="0" smtClean="0"/>
                        <a:t>Summary</a:t>
                      </a:r>
                      <a:endParaRPr lang="en-US" sz="2000" b="1" dirty="0"/>
                    </a:p>
                  </a:txBody>
                  <a:tcPr/>
                </a:tc>
              </a:tr>
              <a:tr h="370840">
                <a:tc>
                  <a:txBody>
                    <a:bodyPr/>
                    <a:lstStyle/>
                    <a:p>
                      <a:r>
                        <a:rPr lang="en-US" sz="1400" noProof="0" dirty="0" smtClean="0"/>
                        <a:t>Integrating Biodiversity and Ecosystem Services, and their impact on people, into REDD+ decision making:  A manual for the UN-REDD spatial planning GIS toolbox (Training Material)</a:t>
                      </a:r>
                    </a:p>
                  </a:txBody>
                  <a:tcPr/>
                </a:tc>
                <a:tc>
                  <a:txBody>
                    <a:bodyPr/>
                    <a:lstStyle/>
                    <a:p>
                      <a:r>
                        <a:rPr lang="en-US" sz="1400" dirty="0" smtClean="0"/>
                        <a:t>February 2014</a:t>
                      </a:r>
                      <a:endParaRPr lang="en-US" sz="1400" dirty="0"/>
                    </a:p>
                  </a:txBody>
                  <a:tcPr/>
                </a:tc>
                <a:tc>
                  <a:txBody>
                    <a:bodyPr/>
                    <a:lstStyle/>
                    <a:p>
                      <a:r>
                        <a:rPr lang="en-GB" sz="1400" dirty="0" smtClean="0"/>
                        <a:t>This manual contains information on how spatial analysis can be used for REDD+ planning. It aims to help technicians to undertake spatial analysis that can support REDD+ decision making, help policy makers under the need for spatial analysis for REDD+ and understand the resource requirements for spatial analysis that can support REDD+ decision making.</a:t>
                      </a:r>
                      <a:endParaRPr lang="en-US" sz="1400" dirty="0"/>
                    </a:p>
                  </a:txBody>
                  <a:tcPr/>
                </a:tc>
              </a:tr>
              <a:tr h="370840">
                <a:tc>
                  <a:txBody>
                    <a:bodyPr/>
                    <a:lstStyle/>
                    <a:p>
                      <a:r>
                        <a:rPr lang="en-US" sz="1400" dirty="0" smtClean="0"/>
                        <a:t>Supporting countries in integrating multiple benefits into their REDD+ strategies and development plans (Flier)</a:t>
                      </a:r>
                      <a:endParaRPr lang="en-US" sz="1400" dirty="0"/>
                    </a:p>
                  </a:txBody>
                  <a:tcPr/>
                </a:tc>
                <a:tc>
                  <a:txBody>
                    <a:bodyPr/>
                    <a:lstStyle/>
                    <a:p>
                      <a:r>
                        <a:rPr lang="en-US" sz="1400" dirty="0" smtClean="0"/>
                        <a:t>February 2014</a:t>
                      </a:r>
                      <a:endParaRPr lang="en-US" sz="1400" dirty="0"/>
                    </a:p>
                  </a:txBody>
                  <a:tcPr/>
                </a:tc>
                <a:tc>
                  <a:txBody>
                    <a:bodyPr/>
                    <a:lstStyle/>
                    <a:p>
                      <a:r>
                        <a:rPr lang="en-US" sz="1400" dirty="0" smtClean="0"/>
                        <a:t>This flier</a:t>
                      </a:r>
                      <a:r>
                        <a:rPr lang="en-US" sz="1400" baseline="0" dirty="0" smtClean="0"/>
                        <a:t> outlines steps for integrating multiple benefits into REDD+ planning and describes the support that the UN-REDD Programme provides to countries in relation to planning for multiple benefits.</a:t>
                      </a:r>
                      <a:endParaRPr lang="en-US" sz="1400" dirty="0"/>
                    </a:p>
                  </a:txBody>
                  <a:tcPr/>
                </a:tc>
              </a:tr>
              <a:tr h="370840">
                <a:tc>
                  <a:txBody>
                    <a:bodyPr/>
                    <a:lstStyle/>
                    <a:p>
                      <a:r>
                        <a:rPr lang="en-US" sz="1400" noProof="0" dirty="0" smtClean="0"/>
                        <a:t>Using spatial planning software to support REDD+ decisions: an application of </a:t>
                      </a:r>
                      <a:r>
                        <a:rPr lang="en-US" sz="1400" noProof="0" dirty="0" err="1" smtClean="0"/>
                        <a:t>Marxan</a:t>
                      </a:r>
                      <a:endParaRPr lang="en-US" sz="1400" noProof="0" dirty="0" smtClean="0"/>
                    </a:p>
                  </a:txBody>
                  <a:tcPr/>
                </a:tc>
                <a:tc>
                  <a:txBody>
                    <a:bodyPr/>
                    <a:lstStyle/>
                    <a:p>
                      <a:r>
                        <a:rPr lang="en-US" sz="1400" dirty="0" smtClean="0"/>
                        <a:t>March 2014 </a:t>
                      </a:r>
                    </a:p>
                    <a:p>
                      <a:r>
                        <a:rPr lang="en-US" sz="1400" dirty="0" smtClean="0"/>
                        <a:t>(French &amp;</a:t>
                      </a:r>
                      <a:r>
                        <a:rPr lang="en-US" sz="1400" baseline="0" dirty="0" smtClean="0"/>
                        <a:t> English</a:t>
                      </a:r>
                      <a:r>
                        <a:rPr lang="en-US" sz="1400" dirty="0" smtClean="0"/>
                        <a:t>)</a:t>
                      </a:r>
                      <a:endParaRPr lang="en-US" sz="1400" dirty="0"/>
                    </a:p>
                  </a:txBody>
                  <a:tcPr/>
                </a:tc>
                <a:tc>
                  <a:txBody>
                    <a:bodyPr/>
                    <a:lstStyle/>
                    <a:p>
                      <a:r>
                        <a:rPr lang="en-GB" sz="1400" dirty="0" smtClean="0"/>
                        <a:t>Illustrates how the spatial planning software Marxan can be used to identify priority areas for one potential REDD+ action (the expansion of forest protected areas) in the Democratic Republic of the Congo. </a:t>
                      </a:r>
                      <a:endParaRPr lang="en-US" sz="1400" dirty="0"/>
                    </a:p>
                  </a:txBody>
                  <a:tcPr/>
                </a:tc>
              </a:tr>
              <a:tr h="370840">
                <a:tc>
                  <a:txBody>
                    <a:bodyPr/>
                    <a:lstStyle/>
                    <a:p>
                      <a:r>
                        <a:rPr lang="en-GB" sz="1400" noProof="0" dirty="0" smtClean="0"/>
                        <a:t>T21 model for DRC</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21 March</a:t>
                      </a:r>
                      <a:r>
                        <a:rPr lang="en-GB" sz="1400" baseline="0" noProof="0" dirty="0" smtClean="0"/>
                        <a:t> 2014</a:t>
                      </a:r>
                      <a:endParaRPr lang="en-GB" sz="1400" noProof="0" dirty="0" smtClean="0"/>
                    </a:p>
                  </a:txBody>
                  <a:tcPr/>
                </a:tc>
                <a:tc>
                  <a:txBody>
                    <a:bodyPr/>
                    <a:lstStyle/>
                    <a:p>
                      <a:r>
                        <a:rPr lang="en-GB" sz="1400" noProof="0" dirty="0" smtClean="0"/>
                        <a:t>Sustainable development</a:t>
                      </a:r>
                      <a:r>
                        <a:rPr lang="en-GB" sz="1400" baseline="0" noProof="0" dirty="0" smtClean="0"/>
                        <a:t> scenarios for DRC with and without REDD+</a:t>
                      </a:r>
                      <a:endParaRPr lang="en-GB" sz="1400" noProof="0" dirty="0"/>
                    </a:p>
                  </a:txBody>
                  <a:tcPr/>
                </a:tc>
              </a:tr>
            </a:tbl>
          </a:graphicData>
        </a:graphic>
      </p:graphicFrame>
      <p:sp>
        <p:nvSpPr>
          <p:cNvPr id="5" name="Rectangle 4"/>
          <p:cNvSpPr/>
          <p:nvPr/>
        </p:nvSpPr>
        <p:spPr>
          <a:xfrm>
            <a:off x="1270363" y="504912"/>
            <a:ext cx="6603274" cy="584775"/>
          </a:xfrm>
          <a:prstGeom prst="rect">
            <a:avLst/>
          </a:prstGeom>
        </p:spPr>
        <p:txBody>
          <a:bodyPr wrap="square">
            <a:spAutoFit/>
          </a:bodyPr>
          <a:lstStyle/>
          <a:p>
            <a:pPr algn="ctr"/>
            <a:r>
              <a:rPr lang="en-US" sz="3200" b="1" dirty="0" smtClean="0"/>
              <a:t>SNA highlights in coming 12 months</a:t>
            </a:r>
            <a:endParaRPr lang="en-US" sz="3200" b="1" dirty="0"/>
          </a:p>
        </p:txBody>
      </p:sp>
    </p:spTree>
    <p:extLst>
      <p:ext uri="{BB962C8B-B14F-4D97-AF65-F5344CB8AC3E}">
        <p14:creationId xmlns:p14="http://schemas.microsoft.com/office/powerpoint/2010/main" val="453082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25683919"/>
              </p:ext>
            </p:extLst>
          </p:nvPr>
        </p:nvGraphicFramePr>
        <p:xfrm>
          <a:off x="381000" y="1427480"/>
          <a:ext cx="8458200" cy="5212080"/>
        </p:xfrm>
        <a:graphic>
          <a:graphicData uri="http://schemas.openxmlformats.org/drawingml/2006/table">
            <a:tbl>
              <a:tblPr firstRow="1" bandRow="1">
                <a:tableStyleId>{5C22544A-7EE6-4342-B048-85BDC9FD1C3A}</a:tableStyleId>
              </a:tblPr>
              <a:tblGrid>
                <a:gridCol w="2093614"/>
                <a:gridCol w="1716386"/>
                <a:gridCol w="4648200"/>
              </a:tblGrid>
              <a:tr h="370840">
                <a:tc>
                  <a:txBody>
                    <a:bodyPr/>
                    <a:lstStyle/>
                    <a:p>
                      <a:r>
                        <a:rPr lang="en-US" sz="2000" b="1" dirty="0" smtClean="0"/>
                        <a:t>Product</a:t>
                      </a:r>
                      <a:endParaRPr lang="en-US" sz="2000" b="1" dirty="0"/>
                    </a:p>
                  </a:txBody>
                  <a:tcPr/>
                </a:tc>
                <a:tc>
                  <a:txBody>
                    <a:bodyPr/>
                    <a:lstStyle/>
                    <a:p>
                      <a:r>
                        <a:rPr lang="en-US" sz="2000" b="1" dirty="0" smtClean="0"/>
                        <a:t>Launch date</a:t>
                      </a:r>
                      <a:endParaRPr lang="en-US" sz="2000" b="1" dirty="0"/>
                    </a:p>
                  </a:txBody>
                  <a:tcPr/>
                </a:tc>
                <a:tc>
                  <a:txBody>
                    <a:bodyPr/>
                    <a:lstStyle/>
                    <a:p>
                      <a:r>
                        <a:rPr lang="en-US" sz="2000" b="1" dirty="0" smtClean="0"/>
                        <a:t>Summary</a:t>
                      </a:r>
                      <a:endParaRPr lang="en-US" sz="2000" b="1" dirty="0"/>
                    </a:p>
                  </a:txBody>
                  <a:tcPr/>
                </a:tc>
              </a:tr>
              <a:tr h="370840">
                <a:tc>
                  <a:txBody>
                    <a:bodyPr/>
                    <a:lstStyle/>
                    <a:p>
                      <a:r>
                        <a:rPr lang="en-GB" sz="1400" noProof="0" dirty="0" smtClean="0"/>
                        <a:t>Building Natural Capital:</a:t>
                      </a:r>
                      <a:r>
                        <a:rPr lang="en-GB" sz="1400" baseline="0" noProof="0" dirty="0" smtClean="0"/>
                        <a:t> How REDD+ Can Support a Green Economy</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21 March</a:t>
                      </a:r>
                      <a:r>
                        <a:rPr lang="en-GB" sz="1400" baseline="0" noProof="0" dirty="0" smtClean="0"/>
                        <a:t> 2014</a:t>
                      </a:r>
                      <a:endParaRPr lang="en-GB" sz="1400" noProof="0" dirty="0" smtClean="0"/>
                    </a:p>
                  </a:txBody>
                  <a:tcPr/>
                </a:tc>
                <a:tc>
                  <a:txBody>
                    <a:bodyPr/>
                    <a:lstStyle/>
                    <a:p>
                      <a:r>
                        <a:rPr lang="en-GB" sz="1400" noProof="0" dirty="0" smtClean="0"/>
                        <a:t>Flagship publication</a:t>
                      </a:r>
                      <a:r>
                        <a:rPr lang="en-GB" sz="1400" baseline="0" noProof="0" dirty="0" smtClean="0"/>
                        <a:t> for REDD+/GE linkages, and first in series of publications and support tools for national level REDD+/Green Economy synergies </a:t>
                      </a:r>
                      <a:endParaRPr lang="en-GB" sz="1400" noProof="0" dirty="0"/>
                    </a:p>
                  </a:txBody>
                  <a:tcPr/>
                </a:tc>
              </a:tr>
              <a:tr h="370840">
                <a:tc>
                  <a:txBody>
                    <a:bodyPr/>
                    <a:lstStyle/>
                    <a:p>
                      <a:r>
                        <a:rPr lang="en-GB" sz="1400" noProof="0" dirty="0" smtClean="0"/>
                        <a:t>Business Case for Sustainable Landscape</a:t>
                      </a:r>
                      <a:r>
                        <a:rPr lang="en-GB" sz="1400" baseline="0" noProof="0" dirty="0" smtClean="0"/>
                        <a:t> Investments</a:t>
                      </a:r>
                      <a:endParaRPr lang="en-GB" sz="1400" noProof="0" dirty="0"/>
                    </a:p>
                  </a:txBody>
                  <a:tcPr/>
                </a:tc>
                <a:tc>
                  <a:txBody>
                    <a:bodyPr/>
                    <a:lstStyle/>
                    <a:p>
                      <a:r>
                        <a:rPr lang="en-GB" sz="1400" noProof="0" dirty="0" smtClean="0"/>
                        <a:t>March 2014</a:t>
                      </a:r>
                      <a:endParaRPr lang="en-GB" sz="1400" noProof="0" dirty="0"/>
                    </a:p>
                  </a:txBody>
                  <a:tcPr/>
                </a:tc>
                <a:tc>
                  <a:txBody>
                    <a:bodyPr/>
                    <a:lstStyle/>
                    <a:p>
                      <a:r>
                        <a:rPr lang="en-GB" sz="1400" noProof="0" dirty="0" smtClean="0"/>
                        <a:t>Study with </a:t>
                      </a:r>
                      <a:r>
                        <a:rPr lang="en-GB" sz="1400" noProof="0" dirty="0" err="1" smtClean="0"/>
                        <a:t>EcoAgriculture</a:t>
                      </a:r>
                      <a:r>
                        <a:rPr lang="en-GB" sz="1400" noProof="0" dirty="0" smtClean="0"/>
                        <a:t> Partners on economic</a:t>
                      </a:r>
                      <a:r>
                        <a:rPr lang="en-GB" sz="1400" baseline="0" noProof="0" dirty="0" smtClean="0"/>
                        <a:t> viability of integrated landscape management</a:t>
                      </a:r>
                      <a:endParaRPr lang="en-GB" sz="1400" noProof="0" dirty="0"/>
                    </a:p>
                  </a:txBody>
                  <a:tcPr/>
                </a:tc>
              </a:tr>
              <a:tr h="370840">
                <a:tc>
                  <a:txBody>
                    <a:bodyPr/>
                    <a:lstStyle/>
                    <a:p>
                      <a:r>
                        <a:rPr lang="en-US" sz="1400" noProof="0" dirty="0" smtClean="0"/>
                        <a:t>Assessment of Carbon Pools and Multiple Benefits of Mangroves in Central Africa for REDD+</a:t>
                      </a:r>
                      <a:endParaRPr lang="en-GB" sz="1400" noProof="0" dirty="0"/>
                    </a:p>
                  </a:txBody>
                  <a:tcPr/>
                </a:tc>
                <a:tc>
                  <a:txBody>
                    <a:bodyPr/>
                    <a:lstStyle/>
                    <a:p>
                      <a:r>
                        <a:rPr lang="en-GB" sz="1400" noProof="0" dirty="0" smtClean="0"/>
                        <a:t>March 2014</a:t>
                      </a:r>
                      <a:endParaRPr lang="en-GB" sz="1400" noProof="0" dirty="0"/>
                    </a:p>
                  </a:txBody>
                  <a:tcPr/>
                </a:tc>
                <a:tc>
                  <a:txBody>
                    <a:bodyPr/>
                    <a:lstStyle/>
                    <a:p>
                      <a:r>
                        <a:rPr lang="en-US" sz="1400" noProof="0" dirty="0" smtClean="0"/>
                        <a:t>This report presents research on carbon stocks and sequestration, as well as ecosystem services, of mangroves in Central Africa (Cameroon, DRC, </a:t>
                      </a:r>
                      <a:r>
                        <a:rPr lang="en-US" sz="1400" noProof="0" dirty="0" err="1" smtClean="0"/>
                        <a:t>RoC</a:t>
                      </a:r>
                      <a:r>
                        <a:rPr lang="en-US" sz="1400" noProof="0" dirty="0" smtClean="0"/>
                        <a:t>, Gabon); and makes recommendations for their inclusion in national REDD+ strategies.</a:t>
                      </a:r>
                      <a:endParaRPr lang="en-GB" sz="1400" noProof="0" dirty="0"/>
                    </a:p>
                  </a:txBody>
                  <a:tcPr/>
                </a:tc>
              </a:tr>
              <a:tr h="370840">
                <a:tc>
                  <a:txBody>
                    <a:bodyPr/>
                    <a:lstStyle/>
                    <a:p>
                      <a:r>
                        <a:rPr lang="en-GB" sz="1400" noProof="0" dirty="0" smtClean="0"/>
                        <a:t>Los </a:t>
                      </a:r>
                      <a:r>
                        <a:rPr lang="en-GB" sz="1400" noProof="0" dirty="0" err="1" smtClean="0"/>
                        <a:t>Beneficios</a:t>
                      </a:r>
                      <a:r>
                        <a:rPr lang="en-GB" sz="1400" noProof="0" dirty="0" smtClean="0"/>
                        <a:t> </a:t>
                      </a:r>
                      <a:r>
                        <a:rPr lang="en-GB" sz="1400" noProof="0" dirty="0" err="1" smtClean="0"/>
                        <a:t>Múltiples</a:t>
                      </a:r>
                      <a:r>
                        <a:rPr lang="en-GB" sz="1400" noProof="0" dirty="0" smtClean="0"/>
                        <a:t> de REDD+: Material </a:t>
                      </a:r>
                      <a:r>
                        <a:rPr lang="en-GB" sz="1400" noProof="0" dirty="0" err="1" smtClean="0"/>
                        <a:t>Informativo</a:t>
                      </a:r>
                      <a:r>
                        <a:rPr lang="en-GB" sz="1400" noProof="0" dirty="0" smtClean="0"/>
                        <a:t> </a:t>
                      </a:r>
                      <a:r>
                        <a:rPr lang="en-GB" sz="1400" noProof="0" dirty="0" err="1" smtClean="0"/>
                        <a:t>para</a:t>
                      </a:r>
                      <a:r>
                        <a:rPr lang="en-GB" sz="1400" noProof="0" dirty="0" smtClean="0"/>
                        <a:t> </a:t>
                      </a:r>
                      <a:r>
                        <a:rPr lang="en-GB" sz="1400" noProof="0" dirty="0" err="1" smtClean="0"/>
                        <a:t>Comunidades</a:t>
                      </a:r>
                      <a:r>
                        <a:rPr lang="en-GB" sz="1400" noProof="0" dirty="0" smtClean="0"/>
                        <a:t> (Booklet for communities)</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March 2014</a:t>
                      </a:r>
                    </a:p>
                    <a:p>
                      <a:endParaRPr lang="en-GB" sz="1400" noProof="0" dirty="0"/>
                    </a:p>
                  </a:txBody>
                  <a:tcPr/>
                </a:tc>
                <a:tc>
                  <a:txBody>
                    <a:bodyPr/>
                    <a:lstStyle/>
                    <a:p>
                      <a:r>
                        <a:rPr lang="en-GB" sz="1400" noProof="0" dirty="0" smtClean="0"/>
                        <a:t>This information bookle</a:t>
                      </a:r>
                      <a:r>
                        <a:rPr lang="en-GB" sz="1400" baseline="0" noProof="0" dirty="0" smtClean="0"/>
                        <a:t>t, designed for local communities in Ecuador,  introduces REDD+ and some of the multiple benefits it can achieve. </a:t>
                      </a:r>
                      <a:endParaRPr lang="en-GB" sz="1400" noProof="0" dirty="0"/>
                    </a:p>
                  </a:txBody>
                  <a:tcPr/>
                </a:tc>
              </a:tr>
              <a:tr h="370840">
                <a:tc>
                  <a:txBody>
                    <a:bodyPr/>
                    <a:lstStyle/>
                    <a:p>
                      <a:r>
                        <a:rPr lang="en-GB" sz="1400" noProof="0" dirty="0" smtClean="0"/>
                        <a:t>REDD+ Legal</a:t>
                      </a:r>
                      <a:r>
                        <a:rPr lang="en-GB" sz="1400" baseline="0" noProof="0" dirty="0" smtClean="0"/>
                        <a:t> Preparedness Manual</a:t>
                      </a:r>
                      <a:endParaRPr lang="en-GB" sz="1400" noProof="0" dirty="0"/>
                    </a:p>
                  </a:txBody>
                  <a:tcPr/>
                </a:tc>
                <a:tc>
                  <a:txBody>
                    <a:bodyPr/>
                    <a:lstStyle/>
                    <a:p>
                      <a:r>
                        <a:rPr lang="en-GB" sz="1400" noProof="0" dirty="0" smtClean="0"/>
                        <a:t>March/April</a:t>
                      </a:r>
                      <a:r>
                        <a:rPr lang="en-GB" sz="1400" baseline="0" noProof="0" dirty="0" smtClean="0"/>
                        <a:t> 2014</a:t>
                      </a:r>
                      <a:endParaRPr lang="en-GB" sz="1400" noProof="0" dirty="0"/>
                    </a:p>
                  </a:txBody>
                  <a:tcPr/>
                </a:tc>
                <a:tc>
                  <a:txBody>
                    <a:bodyPr/>
                    <a:lstStyle/>
                    <a:p>
                      <a:r>
                        <a:rPr lang="en-GB" sz="1400" noProof="0" dirty="0" smtClean="0"/>
                        <a:t>Basic</a:t>
                      </a:r>
                      <a:r>
                        <a:rPr lang="en-GB" sz="1400" baseline="0" noProof="0" dirty="0" smtClean="0"/>
                        <a:t> guide for legal practitioners and Parliamentarians on REDD+ legal reforms</a:t>
                      </a:r>
                      <a:endParaRPr lang="en-GB" sz="1400" noProof="0" dirty="0"/>
                    </a:p>
                  </a:txBody>
                  <a:tcPr/>
                </a:tc>
              </a:tr>
              <a:tr h="370840">
                <a:tc>
                  <a:txBody>
                    <a:bodyPr/>
                    <a:lstStyle/>
                    <a:p>
                      <a:r>
                        <a:rPr lang="en-GB" sz="1400" noProof="0" dirty="0" smtClean="0"/>
                        <a:t>REDD+ Sourcebook</a:t>
                      </a:r>
                      <a:endParaRPr lang="en-GB" sz="1400" noProof="0" dirty="0"/>
                    </a:p>
                  </a:txBody>
                  <a:tcPr/>
                </a:tc>
                <a:tc>
                  <a:txBody>
                    <a:bodyPr/>
                    <a:lstStyle/>
                    <a:p>
                      <a:r>
                        <a:rPr lang="en-GB" sz="1400" noProof="0" dirty="0" smtClean="0"/>
                        <a:t>April 2014</a:t>
                      </a:r>
                      <a:endParaRPr lang="en-GB" sz="1400" noProof="0" dirty="0"/>
                    </a:p>
                  </a:txBody>
                  <a:tcPr/>
                </a:tc>
                <a:tc>
                  <a:txBody>
                    <a:bodyPr/>
                    <a:lstStyle/>
                    <a:p>
                      <a:r>
                        <a:rPr lang="en-GB" sz="1400" noProof="0" dirty="0" smtClean="0"/>
                        <a:t>Course material</a:t>
                      </a:r>
                      <a:r>
                        <a:rPr lang="en-GB" sz="1400" baseline="0" noProof="0" dirty="0" smtClean="0"/>
                        <a:t> for Universities on REDD+; to be used by UNEP’s 370 partner Universities</a:t>
                      </a:r>
                      <a:endParaRPr lang="en-GB" sz="1400" noProof="0" dirty="0"/>
                    </a:p>
                  </a:txBody>
                  <a:tcPr/>
                </a:tc>
              </a:tr>
            </a:tbl>
          </a:graphicData>
        </a:graphic>
      </p:graphicFrame>
      <p:sp>
        <p:nvSpPr>
          <p:cNvPr id="5" name="Rectangle 4"/>
          <p:cNvSpPr/>
          <p:nvPr/>
        </p:nvSpPr>
        <p:spPr>
          <a:xfrm>
            <a:off x="1270363" y="504912"/>
            <a:ext cx="6603274" cy="584775"/>
          </a:xfrm>
          <a:prstGeom prst="rect">
            <a:avLst/>
          </a:prstGeom>
        </p:spPr>
        <p:txBody>
          <a:bodyPr wrap="square">
            <a:spAutoFit/>
          </a:bodyPr>
          <a:lstStyle/>
          <a:p>
            <a:pPr algn="ctr"/>
            <a:r>
              <a:rPr lang="en-US" sz="3200" b="1" dirty="0" smtClean="0"/>
              <a:t>SNA highlights in coming 12 months</a:t>
            </a:r>
            <a:endParaRPr lang="en-US" sz="3200" b="1" dirty="0"/>
          </a:p>
        </p:txBody>
      </p:sp>
    </p:spTree>
    <p:extLst>
      <p:ext uri="{BB962C8B-B14F-4D97-AF65-F5344CB8AC3E}">
        <p14:creationId xmlns:p14="http://schemas.microsoft.com/office/powerpoint/2010/main" val="1186833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79054734"/>
              </p:ext>
            </p:extLst>
          </p:nvPr>
        </p:nvGraphicFramePr>
        <p:xfrm>
          <a:off x="457200" y="1005840"/>
          <a:ext cx="8458200" cy="5638800"/>
        </p:xfrm>
        <a:graphic>
          <a:graphicData uri="http://schemas.openxmlformats.org/drawingml/2006/table">
            <a:tbl>
              <a:tblPr firstRow="1" bandRow="1">
                <a:tableStyleId>{5C22544A-7EE6-4342-B048-85BDC9FD1C3A}</a:tableStyleId>
              </a:tblPr>
              <a:tblGrid>
                <a:gridCol w="2093614"/>
                <a:gridCol w="1716386"/>
                <a:gridCol w="4648200"/>
              </a:tblGrid>
              <a:tr h="370840">
                <a:tc>
                  <a:txBody>
                    <a:bodyPr/>
                    <a:lstStyle/>
                    <a:p>
                      <a:r>
                        <a:rPr lang="en-US" sz="2000" b="1" dirty="0" smtClean="0"/>
                        <a:t>Product</a:t>
                      </a:r>
                      <a:endParaRPr lang="en-US" sz="2000" b="1" dirty="0"/>
                    </a:p>
                  </a:txBody>
                  <a:tcPr/>
                </a:tc>
                <a:tc>
                  <a:txBody>
                    <a:bodyPr/>
                    <a:lstStyle/>
                    <a:p>
                      <a:r>
                        <a:rPr lang="en-US" sz="2000" b="1" dirty="0" smtClean="0"/>
                        <a:t>Launch date</a:t>
                      </a:r>
                      <a:endParaRPr lang="en-US" sz="2000" b="1" dirty="0"/>
                    </a:p>
                  </a:txBody>
                  <a:tcPr/>
                </a:tc>
                <a:tc>
                  <a:txBody>
                    <a:bodyPr/>
                    <a:lstStyle/>
                    <a:p>
                      <a:r>
                        <a:rPr lang="en-US" sz="2000" b="1" dirty="0" smtClean="0"/>
                        <a:t>Summary</a:t>
                      </a:r>
                      <a:endParaRPr lang="en-US" sz="2000" b="1" dirty="0"/>
                    </a:p>
                  </a:txBody>
                  <a:tcPr/>
                </a:tc>
              </a:tr>
              <a:tr h="370840">
                <a:tc>
                  <a:txBody>
                    <a:bodyPr/>
                    <a:lstStyle/>
                    <a:p>
                      <a:r>
                        <a:rPr lang="es-ES" sz="1400" noProof="0" dirty="0" smtClean="0"/>
                        <a:t>Beneficios múltiples de REDD+ en Ecuador </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April 2014</a:t>
                      </a:r>
                    </a:p>
                  </a:txBody>
                  <a:tcPr/>
                </a:tc>
                <a:tc>
                  <a:txBody>
                    <a:bodyPr/>
                    <a:lstStyle/>
                    <a:p>
                      <a:r>
                        <a:rPr lang="en-GB" sz="1400" noProof="0" dirty="0" smtClean="0"/>
                        <a:t>An overview of the work on multiple benefits that has been carried out in Ecuador under the UN-REDD NJP, within the context of the National REDD+ Programme. Also describes the</a:t>
                      </a:r>
                      <a:r>
                        <a:rPr lang="en-GB" sz="1400" baseline="0" noProof="0" dirty="0" smtClean="0"/>
                        <a:t> uses of </a:t>
                      </a:r>
                      <a:r>
                        <a:rPr lang="en-GB" sz="1400" noProof="0" dirty="0" smtClean="0"/>
                        <a:t>spatial information in supporting REDD+ planning.</a:t>
                      </a:r>
                      <a:endParaRPr lang="en-GB" sz="1400" noProof="0" dirty="0"/>
                    </a:p>
                  </a:txBody>
                  <a:tcPr/>
                </a:tc>
              </a:tr>
              <a:tr h="370840">
                <a:tc>
                  <a:txBody>
                    <a:bodyPr/>
                    <a:lstStyle/>
                    <a:p>
                      <a:r>
                        <a:rPr lang="en-GB" sz="1400" noProof="0" dirty="0" smtClean="0"/>
                        <a:t>Economic Analyses for REDD+</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April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smtClean="0"/>
                    </a:p>
                  </a:txBody>
                  <a:tcPr/>
                </a:tc>
                <a:tc>
                  <a:txBody>
                    <a:bodyPr/>
                    <a:lstStyle/>
                    <a:p>
                      <a:r>
                        <a:rPr lang="en-GB" sz="1400" noProof="0" dirty="0" smtClean="0"/>
                        <a:t>Outlines why and how economic analyses of REDD+ options can support national planning that delivers multiple benefits.</a:t>
                      </a:r>
                      <a:endParaRPr lang="en-GB" sz="1400" noProof="0" dirty="0"/>
                    </a:p>
                  </a:txBody>
                  <a:tcPr/>
                </a:tc>
              </a:tr>
              <a:tr h="370840">
                <a:tc>
                  <a:txBody>
                    <a:bodyPr/>
                    <a:lstStyle/>
                    <a:p>
                      <a:r>
                        <a:rPr lang="en-GB" sz="1400" noProof="0" dirty="0" smtClean="0"/>
                        <a:t>Supporting land-use planning for REDD+ in Panama that integrates multiple benefits: the role of spatial analysis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April  2014</a:t>
                      </a:r>
                    </a:p>
                  </a:txBody>
                  <a:tcPr/>
                </a:tc>
                <a:tc>
                  <a:txBody>
                    <a:bodyPr/>
                    <a:lstStyle/>
                    <a:p>
                      <a:r>
                        <a:rPr lang="en-GB" sz="1400" noProof="0" dirty="0" smtClean="0"/>
                        <a:t>This report presents spatial analyses that aim to support land use planning for REDD+ in Panama by helping to identify areas with potential to deliver multiple benefits from REDD+, as well as locations under pressure from deforestation.</a:t>
                      </a:r>
                      <a:endParaRPr lang="en-GB" sz="1400" noProof="0" dirty="0"/>
                    </a:p>
                  </a:txBody>
                  <a:tcPr/>
                </a:tc>
              </a:tr>
              <a:tr h="370840">
                <a:tc>
                  <a:txBody>
                    <a:bodyPr/>
                    <a:lstStyle/>
                    <a:p>
                      <a:r>
                        <a:rPr lang="en-GB" sz="1400" noProof="0" dirty="0" smtClean="0"/>
                        <a:t>Public Private Collaboration</a:t>
                      </a:r>
                      <a:r>
                        <a:rPr lang="en-GB" sz="1400" baseline="0" noProof="0" dirty="0" smtClean="0"/>
                        <a:t>s to Deliver REDD+ (Policy Brief)</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May 2014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This brief aims to better define PPCs (which includes PPPs) in the REDD+ context</a:t>
                      </a:r>
                      <a:r>
                        <a:rPr lang="en-GB" sz="1400" kern="1200" baseline="0" dirty="0" smtClean="0">
                          <a:solidFill>
                            <a:schemeClr val="dk1"/>
                          </a:solidFill>
                          <a:effectLst/>
                          <a:latin typeface="+mn-lt"/>
                          <a:ea typeface="+mn-ea"/>
                          <a:cs typeface="+mn-cs"/>
                        </a:rPr>
                        <a:t> and will </a:t>
                      </a:r>
                      <a:r>
                        <a:rPr lang="en-GB" sz="1400" kern="1200" dirty="0" smtClean="0">
                          <a:solidFill>
                            <a:schemeClr val="dk1"/>
                          </a:solidFill>
                          <a:effectLst/>
                          <a:latin typeface="+mn-lt"/>
                          <a:ea typeface="+mn-ea"/>
                          <a:cs typeface="+mn-cs"/>
                        </a:rPr>
                        <a:t>propose a framework for an objective understanding and analysis of the range of PPCs.</a:t>
                      </a:r>
                    </a:p>
                  </a:txBody>
                  <a:tcPr/>
                </a:tc>
              </a:tr>
              <a:tr h="370840">
                <a:tc>
                  <a:txBody>
                    <a:bodyPr/>
                    <a:lstStyle/>
                    <a:p>
                      <a:r>
                        <a:rPr lang="en-GB" sz="1400" noProof="0" dirty="0" smtClean="0"/>
                        <a:t>Multiple</a:t>
                      </a:r>
                      <a:r>
                        <a:rPr lang="en-GB" sz="1400" baseline="0" noProof="0" dirty="0" smtClean="0"/>
                        <a:t> Benefits – Panama</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May 2014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The report</a:t>
                      </a:r>
                      <a:r>
                        <a:rPr lang="en-GB" sz="1400" baseline="0" noProof="0" dirty="0" smtClean="0"/>
                        <a:t> identifies MBs from REDD+ in Panama and prioritizes areas under different development scenarios</a:t>
                      </a:r>
                      <a:endParaRPr lang="en-GB" sz="1400" noProof="0" dirty="0" smtClean="0"/>
                    </a:p>
                    <a:p>
                      <a:endParaRPr lang="en-GB" sz="1400" noProof="0" dirty="0"/>
                    </a:p>
                  </a:txBody>
                  <a:tcPr/>
                </a:tc>
              </a:tr>
              <a:tr h="370840">
                <a:tc>
                  <a:txBody>
                    <a:bodyPr/>
                    <a:lstStyle/>
                    <a:p>
                      <a:r>
                        <a:rPr lang="en-US" sz="1400" noProof="0" dirty="0" smtClean="0"/>
                        <a:t>Multiple benefits of REDD+ in Paraguay: incorporating spatial analysis into planning for REDD+</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June 2014</a:t>
                      </a:r>
                    </a:p>
                  </a:txBody>
                  <a:tcPr/>
                </a:tc>
                <a:tc>
                  <a:txBody>
                    <a:bodyPr/>
                    <a:lstStyle/>
                    <a:p>
                      <a:r>
                        <a:rPr lang="en-GB" sz="1400" noProof="0" dirty="0" smtClean="0"/>
                        <a:t>This report presents spatial analyses that aim to support land use planning for REDD+ in Paraguay. Helps to identify areas with potential to deliver multiple benefits from REDD+ activities, which include reducing emissions from deforestation and forest restoration.</a:t>
                      </a:r>
                      <a:endParaRPr lang="en-GB" sz="1400" noProof="0" dirty="0"/>
                    </a:p>
                  </a:txBody>
                  <a:tcPr/>
                </a:tc>
              </a:tr>
            </a:tbl>
          </a:graphicData>
        </a:graphic>
      </p:graphicFrame>
      <p:sp>
        <p:nvSpPr>
          <p:cNvPr id="5" name="Rectangle 4"/>
          <p:cNvSpPr/>
          <p:nvPr/>
        </p:nvSpPr>
        <p:spPr>
          <a:xfrm>
            <a:off x="1270363" y="304800"/>
            <a:ext cx="6603274" cy="584775"/>
          </a:xfrm>
          <a:prstGeom prst="rect">
            <a:avLst/>
          </a:prstGeom>
        </p:spPr>
        <p:txBody>
          <a:bodyPr wrap="square">
            <a:spAutoFit/>
          </a:bodyPr>
          <a:lstStyle/>
          <a:p>
            <a:pPr algn="ctr"/>
            <a:r>
              <a:rPr lang="en-US" sz="3200" b="1" dirty="0" smtClean="0"/>
              <a:t>SNA highlights in coming 12 months</a:t>
            </a:r>
            <a:endParaRPr lang="en-US" sz="3200" b="1" dirty="0"/>
          </a:p>
        </p:txBody>
      </p:sp>
    </p:spTree>
    <p:extLst>
      <p:ext uri="{BB962C8B-B14F-4D97-AF65-F5344CB8AC3E}">
        <p14:creationId xmlns:p14="http://schemas.microsoft.com/office/powerpoint/2010/main" val="2855486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01899106"/>
              </p:ext>
            </p:extLst>
          </p:nvPr>
        </p:nvGraphicFramePr>
        <p:xfrm>
          <a:off x="381000" y="1427480"/>
          <a:ext cx="8458200" cy="4785360"/>
        </p:xfrm>
        <a:graphic>
          <a:graphicData uri="http://schemas.openxmlformats.org/drawingml/2006/table">
            <a:tbl>
              <a:tblPr firstRow="1" bandRow="1">
                <a:tableStyleId>{5C22544A-7EE6-4342-B048-85BDC9FD1C3A}</a:tableStyleId>
              </a:tblPr>
              <a:tblGrid>
                <a:gridCol w="2093614"/>
                <a:gridCol w="1716386"/>
                <a:gridCol w="4648200"/>
              </a:tblGrid>
              <a:tr h="370840">
                <a:tc>
                  <a:txBody>
                    <a:bodyPr/>
                    <a:lstStyle/>
                    <a:p>
                      <a:r>
                        <a:rPr lang="en-US" sz="2000" b="1" dirty="0" smtClean="0"/>
                        <a:t>Product</a:t>
                      </a:r>
                      <a:endParaRPr lang="en-US" sz="2000" b="1" dirty="0"/>
                    </a:p>
                  </a:txBody>
                  <a:tcPr/>
                </a:tc>
                <a:tc>
                  <a:txBody>
                    <a:bodyPr/>
                    <a:lstStyle/>
                    <a:p>
                      <a:r>
                        <a:rPr lang="en-US" sz="2000" b="1" dirty="0" smtClean="0"/>
                        <a:t>Launch date</a:t>
                      </a:r>
                      <a:endParaRPr lang="en-US" sz="2000" b="1" dirty="0"/>
                    </a:p>
                  </a:txBody>
                  <a:tcPr/>
                </a:tc>
                <a:tc>
                  <a:txBody>
                    <a:bodyPr/>
                    <a:lstStyle/>
                    <a:p>
                      <a:r>
                        <a:rPr lang="en-US" sz="2000" b="1" dirty="0" smtClean="0"/>
                        <a:t>Summary</a:t>
                      </a:r>
                      <a:endParaRPr lang="en-US" sz="2000" b="1" dirty="0"/>
                    </a:p>
                  </a:txBody>
                  <a:tcPr/>
                </a:tc>
              </a:tr>
              <a:tr h="370840">
                <a:tc>
                  <a:txBody>
                    <a:bodyPr/>
                    <a:lstStyle/>
                    <a:p>
                      <a:r>
                        <a:rPr lang="en-GB" sz="1400" noProof="0" dirty="0" smtClean="0"/>
                        <a:t>Opportunity costs and income flows from REDD+</a:t>
                      </a:r>
                      <a:r>
                        <a:rPr lang="en-GB" sz="1400" baseline="0" noProof="0" dirty="0" smtClean="0"/>
                        <a:t> to Panama</a:t>
                      </a:r>
                      <a:endParaRPr lang="en-GB" sz="1400" noProof="0" dirty="0"/>
                    </a:p>
                  </a:txBody>
                  <a:tcPr/>
                </a:tc>
                <a:tc>
                  <a:txBody>
                    <a:bodyPr/>
                    <a:lstStyle/>
                    <a:p>
                      <a:r>
                        <a:rPr lang="en-GB" sz="1400" noProof="0" dirty="0" smtClean="0"/>
                        <a:t>June</a:t>
                      </a:r>
                      <a:r>
                        <a:rPr lang="en-GB" sz="1400" baseline="0" noProof="0" dirty="0" smtClean="0"/>
                        <a:t> 2014</a:t>
                      </a:r>
                      <a:endParaRPr lang="en-GB" sz="1400" noProof="0" dirty="0"/>
                    </a:p>
                  </a:txBody>
                  <a:tcPr/>
                </a:tc>
                <a:tc>
                  <a:txBody>
                    <a:bodyPr/>
                    <a:lstStyle/>
                    <a:p>
                      <a:r>
                        <a:rPr lang="en-GB" sz="1400" noProof="0" dirty="0" smtClean="0"/>
                        <a:t>The report</a:t>
                      </a:r>
                      <a:r>
                        <a:rPr lang="en-GB" sz="1400" baseline="0" noProof="0" dirty="0" smtClean="0"/>
                        <a:t> estimates the opportunity, implementation and transaction costs of REDD+ in Panama. It also provides estimations of net and gross income flows to Panama from a REDD+ programme</a:t>
                      </a:r>
                      <a:endParaRPr lang="en-GB" sz="1400" noProof="0" dirty="0"/>
                    </a:p>
                  </a:txBody>
                  <a:tcPr/>
                </a:tc>
              </a:tr>
              <a:tr h="370840">
                <a:tc>
                  <a:txBody>
                    <a:bodyPr/>
                    <a:lstStyle/>
                    <a:p>
                      <a:r>
                        <a:rPr lang="en-GB" sz="1400" noProof="0" dirty="0" smtClean="0"/>
                        <a:t>Land</a:t>
                      </a:r>
                      <a:r>
                        <a:rPr lang="en-GB" sz="1400" baseline="0" noProof="0" dirty="0" smtClean="0"/>
                        <a:t> use change in Panama 2016-2032</a:t>
                      </a:r>
                      <a:endParaRPr lang="en-GB" sz="1400" noProof="0" dirty="0"/>
                    </a:p>
                  </a:txBody>
                  <a:tcPr/>
                </a:tc>
                <a:tc>
                  <a:txBody>
                    <a:bodyPr/>
                    <a:lstStyle/>
                    <a:p>
                      <a:r>
                        <a:rPr lang="en-GB" sz="1400" noProof="0" dirty="0" smtClean="0"/>
                        <a:t>June 2014</a:t>
                      </a:r>
                      <a:endParaRPr lang="en-GB" sz="1400" noProof="0" dirty="0"/>
                    </a:p>
                  </a:txBody>
                  <a:tcPr/>
                </a:tc>
                <a:tc>
                  <a:txBody>
                    <a:bodyPr/>
                    <a:lstStyle/>
                    <a:p>
                      <a:r>
                        <a:rPr lang="en-GB" sz="1400" noProof="0" dirty="0" smtClean="0"/>
                        <a:t>The report</a:t>
                      </a:r>
                      <a:r>
                        <a:rPr lang="en-GB" sz="1400" baseline="0" noProof="0" dirty="0" smtClean="0"/>
                        <a:t> shows the estimated land use change in Panama according to different development scenarios identifying areas most at risk</a:t>
                      </a:r>
                      <a:endParaRPr lang="en-GB" sz="1400" noProof="0" dirty="0"/>
                    </a:p>
                  </a:txBody>
                  <a:tcPr/>
                </a:tc>
              </a:tr>
              <a:tr h="370840">
                <a:tc>
                  <a:txBody>
                    <a:bodyPr/>
                    <a:lstStyle/>
                    <a:p>
                      <a:r>
                        <a:rPr lang="en-GB" sz="1400" noProof="0" dirty="0" smtClean="0"/>
                        <a:t>Opportunity</a:t>
                      </a:r>
                      <a:r>
                        <a:rPr lang="en-GB" sz="1400" baseline="0" noProof="0" dirty="0" smtClean="0"/>
                        <a:t> cost of REDD+ in Paraguay</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June 2014</a:t>
                      </a:r>
                    </a:p>
                  </a:txBody>
                  <a:tcPr/>
                </a:tc>
                <a:tc>
                  <a:txBody>
                    <a:bodyPr/>
                    <a:lstStyle/>
                    <a:p>
                      <a:r>
                        <a:rPr lang="en-GB" sz="1400" noProof="0" dirty="0" smtClean="0"/>
                        <a:t>The report</a:t>
                      </a:r>
                      <a:r>
                        <a:rPr lang="en-GB" sz="1400" baseline="0" noProof="0" dirty="0" smtClean="0"/>
                        <a:t> estimates the opportunity, implementation and transaction costs of REDD+ in Paraguay </a:t>
                      </a:r>
                      <a:endParaRPr lang="en-GB" sz="1400" noProof="0" dirty="0"/>
                    </a:p>
                  </a:txBody>
                  <a:tcPr/>
                </a:tc>
              </a:tr>
              <a:tr h="370840">
                <a:tc>
                  <a:txBody>
                    <a:bodyPr/>
                    <a:lstStyle/>
                    <a:p>
                      <a:r>
                        <a:rPr lang="en-US" sz="1400" noProof="0" dirty="0" smtClean="0"/>
                        <a:t>Bank and Investor Risk Policies for Soft Commodities</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June 2014</a:t>
                      </a:r>
                    </a:p>
                  </a:txBody>
                  <a:tcPr/>
                </a:tc>
                <a:tc>
                  <a:txBody>
                    <a:bodyPr/>
                    <a:lstStyle/>
                    <a:p>
                      <a:r>
                        <a:rPr lang="en-GB" sz="1400" baseline="0" noProof="0" dirty="0" smtClean="0"/>
                        <a:t>Report that will look at the status and best practices of financial risk policies in forest risk commodities and outline how deforestation in lending portfolios can affect financial risk</a:t>
                      </a:r>
                      <a:endParaRPr lang="en-GB" sz="1400" noProof="0" dirty="0"/>
                    </a:p>
                  </a:txBody>
                  <a:tcPr/>
                </a:tc>
              </a:tr>
              <a:tr h="370840">
                <a:tc>
                  <a:txBody>
                    <a:bodyPr/>
                    <a:lstStyle/>
                    <a:p>
                      <a:r>
                        <a:rPr lang="en-US" sz="1400" noProof="0" dirty="0" smtClean="0"/>
                        <a:t>Forest and Agricultural Hidden Risks in REDD+: Scoping Study</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June 2014</a:t>
                      </a:r>
                    </a:p>
                  </a:txBody>
                  <a:tcPr/>
                </a:tc>
                <a:tc>
                  <a:txBody>
                    <a:bodyPr/>
                    <a:lstStyle/>
                    <a:p>
                      <a:r>
                        <a:rPr lang="en-GB" sz="1400" noProof="0" dirty="0" smtClean="0"/>
                        <a:t>Report that</a:t>
                      </a:r>
                      <a:r>
                        <a:rPr lang="en-GB" sz="1400" baseline="0" noProof="0" dirty="0" smtClean="0"/>
                        <a:t> will apply the Carbon Tracker methodology, which looks at currently unpriced risks (such as stranded assets) to landscapes.</a:t>
                      </a:r>
                      <a:endParaRPr lang="en-GB" sz="1400" noProof="0" dirty="0"/>
                    </a:p>
                  </a:txBody>
                  <a:tcPr/>
                </a:tc>
              </a:tr>
              <a:tr h="370840">
                <a:tc>
                  <a:txBody>
                    <a:bodyPr/>
                    <a:lstStyle/>
                    <a:p>
                      <a:r>
                        <a:rPr lang="en-GB" sz="1400" noProof="0" dirty="0" smtClean="0"/>
                        <a:t>National forest ecosystem valuation</a:t>
                      </a:r>
                      <a:r>
                        <a:rPr lang="en-GB" sz="1400" baseline="0" noProof="0" dirty="0" smtClean="0"/>
                        <a:t> studies</a:t>
                      </a:r>
                      <a:endParaRPr lang="en-GB" sz="1400" noProof="0" dirty="0"/>
                    </a:p>
                  </a:txBody>
                  <a:tcPr/>
                </a:tc>
                <a:tc>
                  <a:txBody>
                    <a:bodyPr/>
                    <a:lstStyle/>
                    <a:p>
                      <a:r>
                        <a:rPr lang="en-GB" sz="1400" noProof="0" dirty="0" smtClean="0"/>
                        <a:t>June –  October 2014 </a:t>
                      </a:r>
                      <a:endParaRPr lang="en-GB" sz="1400" noProof="0" dirty="0"/>
                    </a:p>
                  </a:txBody>
                  <a:tcPr/>
                </a:tc>
                <a:tc>
                  <a:txBody>
                    <a:bodyPr/>
                    <a:lstStyle/>
                    <a:p>
                      <a:r>
                        <a:rPr lang="en-GB" sz="1400" noProof="0" dirty="0" smtClean="0"/>
                        <a:t>Zambia, Tanzania, </a:t>
                      </a:r>
                      <a:r>
                        <a:rPr lang="en-GB" sz="1400" noProof="0" dirty="0" err="1" smtClean="0"/>
                        <a:t>RoC</a:t>
                      </a:r>
                      <a:r>
                        <a:rPr lang="en-GB" sz="1400" noProof="0" dirty="0" smtClean="0"/>
                        <a:t>, Indonesia, Panama:</a:t>
                      </a:r>
                      <a:r>
                        <a:rPr lang="en-GB" sz="1400" baseline="0" noProof="0" dirty="0" smtClean="0"/>
                        <a:t> making the economic case for REDD+ and forest conservation/SFM</a:t>
                      </a:r>
                      <a:endParaRPr lang="en-GB" sz="1400" noProof="0" dirty="0"/>
                    </a:p>
                  </a:txBody>
                  <a:tcPr/>
                </a:tc>
              </a:tr>
            </a:tbl>
          </a:graphicData>
        </a:graphic>
      </p:graphicFrame>
      <p:sp>
        <p:nvSpPr>
          <p:cNvPr id="5" name="Rectangle 4"/>
          <p:cNvSpPr/>
          <p:nvPr/>
        </p:nvSpPr>
        <p:spPr>
          <a:xfrm>
            <a:off x="1270363" y="504912"/>
            <a:ext cx="6603274" cy="584775"/>
          </a:xfrm>
          <a:prstGeom prst="rect">
            <a:avLst/>
          </a:prstGeom>
        </p:spPr>
        <p:txBody>
          <a:bodyPr wrap="square">
            <a:spAutoFit/>
          </a:bodyPr>
          <a:lstStyle/>
          <a:p>
            <a:pPr algn="ctr"/>
            <a:r>
              <a:rPr lang="en-US" sz="3200" b="1" dirty="0" smtClean="0"/>
              <a:t>SNA highlights in coming 12 months</a:t>
            </a:r>
            <a:endParaRPr lang="en-US" sz="3200" b="1" dirty="0"/>
          </a:p>
        </p:txBody>
      </p:sp>
    </p:spTree>
    <p:extLst>
      <p:ext uri="{BB962C8B-B14F-4D97-AF65-F5344CB8AC3E}">
        <p14:creationId xmlns:p14="http://schemas.microsoft.com/office/powerpoint/2010/main" val="506330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69150598"/>
              </p:ext>
            </p:extLst>
          </p:nvPr>
        </p:nvGraphicFramePr>
        <p:xfrm>
          <a:off x="342900" y="1219200"/>
          <a:ext cx="8458200" cy="5425440"/>
        </p:xfrm>
        <a:graphic>
          <a:graphicData uri="http://schemas.openxmlformats.org/drawingml/2006/table">
            <a:tbl>
              <a:tblPr firstRow="1" bandRow="1">
                <a:tableStyleId>{5C22544A-7EE6-4342-B048-85BDC9FD1C3A}</a:tableStyleId>
              </a:tblPr>
              <a:tblGrid>
                <a:gridCol w="2093614"/>
                <a:gridCol w="1716386"/>
                <a:gridCol w="4648200"/>
              </a:tblGrid>
              <a:tr h="370840">
                <a:tc>
                  <a:txBody>
                    <a:bodyPr/>
                    <a:lstStyle/>
                    <a:p>
                      <a:r>
                        <a:rPr lang="en-US" sz="2000" b="1" dirty="0" smtClean="0"/>
                        <a:t>Product</a:t>
                      </a:r>
                      <a:endParaRPr lang="en-US" sz="2000" b="1" dirty="0"/>
                    </a:p>
                  </a:txBody>
                  <a:tcPr/>
                </a:tc>
                <a:tc>
                  <a:txBody>
                    <a:bodyPr/>
                    <a:lstStyle/>
                    <a:p>
                      <a:r>
                        <a:rPr lang="en-US" sz="2000" b="1" dirty="0" smtClean="0"/>
                        <a:t>Launch date</a:t>
                      </a:r>
                      <a:endParaRPr lang="en-US" sz="2000" b="1" dirty="0"/>
                    </a:p>
                  </a:txBody>
                  <a:tcPr/>
                </a:tc>
                <a:tc>
                  <a:txBody>
                    <a:bodyPr/>
                    <a:lstStyle/>
                    <a:p>
                      <a:r>
                        <a:rPr lang="en-US" sz="2000" b="1" dirty="0" smtClean="0"/>
                        <a:t>Summary</a:t>
                      </a:r>
                      <a:endParaRPr lang="en-US" sz="2000" b="1" dirty="0"/>
                    </a:p>
                  </a:txBody>
                  <a:tcPr/>
                </a:tc>
              </a:tr>
              <a:tr h="370840">
                <a:tc>
                  <a:txBody>
                    <a:bodyPr/>
                    <a:lstStyle/>
                    <a:p>
                      <a:r>
                        <a:rPr lang="en-US" sz="1400" noProof="0" dirty="0" smtClean="0"/>
                        <a:t>Understanding the role of subsidies in driving investment in land-use change: a review of 4 commodities</a:t>
                      </a:r>
                      <a:endParaRPr lang="en-GB" sz="1400" noProof="0" dirty="0"/>
                    </a:p>
                  </a:txBody>
                  <a:tcPr/>
                </a:tc>
                <a:tc>
                  <a:txBody>
                    <a:bodyPr/>
                    <a:lstStyle/>
                    <a:p>
                      <a:r>
                        <a:rPr lang="en-GB" sz="1400" noProof="0" dirty="0" smtClean="0"/>
                        <a:t>September</a:t>
                      </a:r>
                      <a:r>
                        <a:rPr lang="en-GB" sz="1400" baseline="0" noProof="0" dirty="0" smtClean="0"/>
                        <a:t> 2014</a:t>
                      </a:r>
                      <a:endParaRPr lang="en-GB" sz="1400" noProof="0" dirty="0"/>
                    </a:p>
                  </a:txBody>
                  <a:tcPr/>
                </a:tc>
                <a:tc>
                  <a:txBody>
                    <a:bodyPr/>
                    <a:lstStyle/>
                    <a:p>
                      <a:r>
                        <a:rPr lang="en-GB" sz="1400" noProof="0" dirty="0" smtClean="0"/>
                        <a:t>The role of subsidies</a:t>
                      </a:r>
                      <a:r>
                        <a:rPr lang="en-GB" sz="1400" baseline="0" noProof="0" dirty="0" smtClean="0"/>
                        <a:t> and incentives in climate finance is considerably better understood than in the land use space. This first report will attempt to categorise and quantify the key agricultural incentives that cause land use change using two forest countries as initial case studies.</a:t>
                      </a:r>
                      <a:endParaRPr lang="en-GB" sz="1400" noProof="0" dirty="0"/>
                    </a:p>
                  </a:txBody>
                  <a:tcPr/>
                </a:tc>
              </a:tr>
              <a:tr h="370840">
                <a:tc>
                  <a:txBody>
                    <a:bodyPr/>
                    <a:lstStyle/>
                    <a:p>
                      <a:r>
                        <a:rPr lang="en-GB" sz="1400" noProof="0" dirty="0" smtClean="0"/>
                        <a:t>Demystifying Private REDD+ Finance</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September</a:t>
                      </a:r>
                      <a:r>
                        <a:rPr lang="en-GB" sz="1400" baseline="0" noProof="0" dirty="0" smtClean="0"/>
                        <a:t> 2014</a:t>
                      </a:r>
                      <a:endParaRPr lang="en-GB" sz="1400" noProof="0" dirty="0" smtClean="0"/>
                    </a:p>
                  </a:txBody>
                  <a:tcPr/>
                </a:tc>
                <a:tc>
                  <a:txBody>
                    <a:bodyPr/>
                    <a:lstStyle/>
                    <a:p>
                      <a:r>
                        <a:rPr lang="en-GB" sz="1400" noProof="0" dirty="0" smtClean="0"/>
                        <a:t>This report will take a bottom up approach to REDD+ finance: what are the activities that need</a:t>
                      </a:r>
                      <a:r>
                        <a:rPr lang="en-GB" sz="1400" baseline="0" noProof="0" dirty="0" smtClean="0"/>
                        <a:t> funding? do they require private sector finance? why are they not receiving it etc.?</a:t>
                      </a:r>
                      <a:endParaRPr lang="en-GB" sz="1400" noProof="0" dirty="0"/>
                    </a:p>
                  </a:txBody>
                  <a:tcPr/>
                </a:tc>
              </a:tr>
              <a:tr h="370840">
                <a:tc>
                  <a:txBody>
                    <a:bodyPr/>
                    <a:lstStyle/>
                    <a:p>
                      <a:r>
                        <a:rPr lang="en-US" sz="1400" noProof="0" dirty="0" smtClean="0"/>
                        <a:t>The Business Case for REDD+</a:t>
                      </a:r>
                      <a:endParaRPr lang="en-GB" sz="14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November</a:t>
                      </a:r>
                      <a:r>
                        <a:rPr lang="en-GB" sz="1400" baseline="0" noProof="0" dirty="0" smtClean="0"/>
                        <a:t> 2014</a:t>
                      </a:r>
                      <a:endParaRPr lang="en-GB" sz="1400" noProof="0" dirty="0" smtClean="0"/>
                    </a:p>
                  </a:txBody>
                  <a:tcPr/>
                </a:tc>
                <a:tc>
                  <a:txBody>
                    <a:bodyPr/>
                    <a:lstStyle/>
                    <a:p>
                      <a:r>
                        <a:rPr lang="en-GB" sz="1400" noProof="0" dirty="0" smtClean="0"/>
                        <a:t>This report will articulate the business case for REDD+ for</a:t>
                      </a:r>
                      <a:r>
                        <a:rPr lang="en-GB" sz="1400" baseline="0" noProof="0" dirty="0" smtClean="0"/>
                        <a:t> both private sector and forest countries at national level and in the short term.</a:t>
                      </a:r>
                      <a:endParaRPr lang="en-GB" sz="1400" noProof="0" dirty="0"/>
                    </a:p>
                  </a:txBody>
                  <a:tcPr/>
                </a:tc>
              </a:tr>
              <a:tr h="370840">
                <a:tc>
                  <a:txBody>
                    <a:bodyPr/>
                    <a:lstStyle/>
                    <a:p>
                      <a:r>
                        <a:rPr lang="en-GB" sz="1400" noProof="0" dirty="0" smtClean="0"/>
                        <a:t>Forests</a:t>
                      </a:r>
                      <a:r>
                        <a:rPr lang="en-GB" sz="1400" baseline="0" noProof="0" dirty="0" smtClean="0"/>
                        <a:t> for a Green Economy: Africa report</a:t>
                      </a:r>
                      <a:endParaRPr lang="en-GB" sz="1400" noProof="0" dirty="0"/>
                    </a:p>
                  </a:txBody>
                  <a:tcPr/>
                </a:tc>
                <a:tc>
                  <a:txBody>
                    <a:bodyPr/>
                    <a:lstStyle/>
                    <a:p>
                      <a:r>
                        <a:rPr lang="en-GB" sz="1400" noProof="0" dirty="0" smtClean="0"/>
                        <a:t>December</a:t>
                      </a:r>
                      <a:r>
                        <a:rPr lang="en-GB" sz="1400" baseline="0" noProof="0" dirty="0" smtClean="0"/>
                        <a:t> 2014</a:t>
                      </a:r>
                      <a:endParaRPr lang="en-GB" sz="1400" noProof="0" dirty="0"/>
                    </a:p>
                  </a:txBody>
                  <a:tcPr/>
                </a:tc>
                <a:tc>
                  <a:txBody>
                    <a:bodyPr/>
                    <a:lstStyle/>
                    <a:p>
                      <a:r>
                        <a:rPr lang="en-GB" sz="1400" noProof="0" dirty="0" smtClean="0"/>
                        <a:t>Building on UNEP</a:t>
                      </a:r>
                      <a:r>
                        <a:rPr lang="en-GB" sz="1400" baseline="0" noProof="0" dirty="0" smtClean="0"/>
                        <a:t> Green Economy report/forest chapter: economic opportunities for Africa</a:t>
                      </a:r>
                      <a:endParaRPr lang="en-GB" sz="1400" noProof="0" dirty="0"/>
                    </a:p>
                  </a:txBody>
                  <a:tcPr/>
                </a:tc>
              </a:tr>
              <a:tr h="370840">
                <a:tc>
                  <a:txBody>
                    <a:bodyPr/>
                    <a:lstStyle/>
                    <a:p>
                      <a:r>
                        <a:rPr lang="en-US" sz="1400" noProof="0" dirty="0" smtClean="0"/>
                        <a:t>Mapping Agricultural Supply Chains in Latin America (country TBD)</a:t>
                      </a:r>
                      <a:endParaRPr lang="en-GB" sz="1400" noProof="0" dirty="0"/>
                    </a:p>
                  </a:txBody>
                  <a:tcPr/>
                </a:tc>
                <a:tc>
                  <a:txBody>
                    <a:bodyPr/>
                    <a:lstStyle/>
                    <a:p>
                      <a:r>
                        <a:rPr lang="en-GB" sz="1400" noProof="0" dirty="0" smtClean="0"/>
                        <a:t>December</a:t>
                      </a:r>
                      <a:r>
                        <a:rPr lang="en-GB" sz="1400" baseline="0" noProof="0" dirty="0" smtClean="0"/>
                        <a:t> 2014</a:t>
                      </a:r>
                      <a:endParaRPr lang="en-GB" sz="1400" noProof="0" dirty="0"/>
                    </a:p>
                  </a:txBody>
                  <a:tcPr/>
                </a:tc>
                <a:tc>
                  <a:txBody>
                    <a:bodyPr/>
                    <a:lstStyle/>
                    <a:p>
                      <a:r>
                        <a:rPr lang="en-GB" sz="1400" noProof="0" dirty="0" smtClean="0"/>
                        <a:t>This report will</a:t>
                      </a:r>
                      <a:r>
                        <a:rPr lang="en-GB" sz="1400" baseline="0" noProof="0" dirty="0" smtClean="0"/>
                        <a:t> map the main actors involved in financing the supply chain of forest risk commodities (commodities will be country dependent) identifying financing gaps and intervention points to transition to more sustainable land uses.</a:t>
                      </a:r>
                      <a:endParaRPr lang="en-GB" sz="1400" noProof="0" dirty="0"/>
                    </a:p>
                  </a:txBody>
                  <a:tcPr/>
                </a:tc>
              </a:tr>
              <a:tr h="370840">
                <a:tc>
                  <a:txBody>
                    <a:bodyPr/>
                    <a:lstStyle/>
                    <a:p>
                      <a:r>
                        <a:rPr lang="en-US" sz="1400" noProof="0" dirty="0" smtClean="0"/>
                        <a:t>Subsidies Driving Land Use Change in Latin America (country TBD)</a:t>
                      </a:r>
                      <a:endParaRPr lang="en-GB" sz="1400" noProof="0" dirty="0"/>
                    </a:p>
                  </a:txBody>
                  <a:tcPr/>
                </a:tc>
                <a:tc>
                  <a:txBody>
                    <a:bodyPr/>
                    <a:lstStyle/>
                    <a:p>
                      <a:r>
                        <a:rPr lang="en-GB" sz="1400" noProof="0" smtClean="0"/>
                        <a:t>December</a:t>
                      </a:r>
                      <a:r>
                        <a:rPr lang="en-GB" sz="1400" baseline="0" noProof="0" smtClean="0"/>
                        <a:t> 2014</a:t>
                      </a:r>
                      <a:endParaRPr lang="en-GB" sz="1400" noProof="0" dirty="0"/>
                    </a:p>
                  </a:txBody>
                  <a:tcPr/>
                </a:tc>
                <a:tc>
                  <a:txBody>
                    <a:bodyPr/>
                    <a:lstStyle/>
                    <a:p>
                      <a:r>
                        <a:rPr lang="en-GB" sz="1400" noProof="0" dirty="0" smtClean="0"/>
                        <a:t>Report examining the</a:t>
                      </a:r>
                      <a:r>
                        <a:rPr lang="en-GB" sz="1400" baseline="0" noProof="0" dirty="0" smtClean="0"/>
                        <a:t> compatibility of subsidies and other instruments of fiscal policy with REDD+ objectives (country to be decided). Report will build on earlier study. </a:t>
                      </a:r>
                      <a:endParaRPr lang="en-GB" sz="1400" noProof="0" dirty="0"/>
                    </a:p>
                  </a:txBody>
                  <a:tcPr/>
                </a:tc>
              </a:tr>
            </a:tbl>
          </a:graphicData>
        </a:graphic>
      </p:graphicFrame>
      <p:sp>
        <p:nvSpPr>
          <p:cNvPr id="5" name="Rectangle 4"/>
          <p:cNvSpPr/>
          <p:nvPr/>
        </p:nvSpPr>
        <p:spPr>
          <a:xfrm>
            <a:off x="1270363" y="504912"/>
            <a:ext cx="6603274" cy="584775"/>
          </a:xfrm>
          <a:prstGeom prst="rect">
            <a:avLst/>
          </a:prstGeom>
        </p:spPr>
        <p:txBody>
          <a:bodyPr wrap="square">
            <a:spAutoFit/>
          </a:bodyPr>
          <a:lstStyle/>
          <a:p>
            <a:pPr algn="ctr"/>
            <a:r>
              <a:rPr lang="en-US" sz="3200" b="1" dirty="0" smtClean="0"/>
              <a:t>SNA highlights in coming 12 months</a:t>
            </a:r>
            <a:endParaRPr lang="en-US" sz="3200" b="1" dirty="0"/>
          </a:p>
        </p:txBody>
      </p:sp>
    </p:spTree>
    <p:extLst>
      <p:ext uri="{BB962C8B-B14F-4D97-AF65-F5344CB8AC3E}">
        <p14:creationId xmlns:p14="http://schemas.microsoft.com/office/powerpoint/2010/main" val="3550673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0813"/>
            <a:ext cx="9220200" cy="672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00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96806707"/>
              </p:ext>
            </p:extLst>
          </p:nvPr>
        </p:nvGraphicFramePr>
        <p:xfrm>
          <a:off x="342900" y="1219200"/>
          <a:ext cx="8458200" cy="5425440"/>
        </p:xfrm>
        <a:graphic>
          <a:graphicData uri="http://schemas.openxmlformats.org/drawingml/2006/table">
            <a:tbl>
              <a:tblPr firstRow="1" bandRow="1">
                <a:tableStyleId>{5C22544A-7EE6-4342-B048-85BDC9FD1C3A}</a:tableStyleId>
              </a:tblPr>
              <a:tblGrid>
                <a:gridCol w="2093614"/>
                <a:gridCol w="1716386"/>
                <a:gridCol w="4648200"/>
              </a:tblGrid>
              <a:tr h="370840">
                <a:tc>
                  <a:txBody>
                    <a:bodyPr/>
                    <a:lstStyle/>
                    <a:p>
                      <a:r>
                        <a:rPr lang="en-US" sz="2000" b="1" dirty="0" smtClean="0"/>
                        <a:t>Product</a:t>
                      </a:r>
                      <a:endParaRPr lang="en-US" sz="2000" b="1" dirty="0"/>
                    </a:p>
                  </a:txBody>
                  <a:tcPr/>
                </a:tc>
                <a:tc>
                  <a:txBody>
                    <a:bodyPr/>
                    <a:lstStyle/>
                    <a:p>
                      <a:r>
                        <a:rPr lang="en-US" sz="2000" b="1" dirty="0" smtClean="0"/>
                        <a:t>Launch date</a:t>
                      </a:r>
                      <a:endParaRPr lang="en-US" sz="2000" b="1" dirty="0"/>
                    </a:p>
                  </a:txBody>
                  <a:tcPr/>
                </a:tc>
                <a:tc>
                  <a:txBody>
                    <a:bodyPr/>
                    <a:lstStyle/>
                    <a:p>
                      <a:r>
                        <a:rPr lang="en-US" sz="2000" b="1" dirty="0" smtClean="0"/>
                        <a:t>Summary</a:t>
                      </a:r>
                      <a:endParaRPr lang="en-US" sz="2000" b="1" dirty="0"/>
                    </a:p>
                  </a:txBody>
                  <a:tcPr/>
                </a:tc>
              </a:tr>
              <a:tr h="370840">
                <a:tc>
                  <a:txBody>
                    <a:bodyPr/>
                    <a:lstStyle/>
                    <a:p>
                      <a:r>
                        <a:rPr lang="en-US" sz="1400" noProof="0" dirty="0" smtClean="0"/>
                        <a:t>Innovative Models for Results-Based Finance in REDD+</a:t>
                      </a:r>
                      <a:endParaRPr lang="en-GB" sz="1400" noProof="0" dirty="0"/>
                    </a:p>
                  </a:txBody>
                  <a:tcPr/>
                </a:tc>
                <a:tc>
                  <a:txBody>
                    <a:bodyPr/>
                    <a:lstStyle/>
                    <a:p>
                      <a:r>
                        <a:rPr lang="en-GB" sz="1400" noProof="0" dirty="0" smtClean="0"/>
                        <a:t>December</a:t>
                      </a:r>
                      <a:r>
                        <a:rPr lang="en-GB" sz="1400" baseline="0" noProof="0" dirty="0" smtClean="0"/>
                        <a:t> 2014</a:t>
                      </a:r>
                      <a:endParaRPr lang="en-GB" sz="1400" noProof="0" dirty="0"/>
                    </a:p>
                  </a:txBody>
                  <a:tcPr/>
                </a:tc>
                <a:tc>
                  <a:txBody>
                    <a:bodyPr/>
                    <a:lstStyle/>
                    <a:p>
                      <a:r>
                        <a:rPr lang="en-GB" sz="1400" noProof="0" dirty="0" smtClean="0"/>
                        <a:t>Report will look at the Social and Development Impact Bond</a:t>
                      </a:r>
                      <a:r>
                        <a:rPr lang="en-GB" sz="1400" baseline="0" noProof="0" dirty="0" smtClean="0"/>
                        <a:t> model which has caused a large degree of interest in the social and development finance world and ascertain if any lessons can be learnt for REDD+</a:t>
                      </a:r>
                      <a:endParaRPr lang="en-GB" sz="1400" noProof="0" dirty="0"/>
                    </a:p>
                  </a:txBody>
                  <a:tcPr/>
                </a:tc>
              </a:tr>
              <a:tr h="370840">
                <a:tc>
                  <a:txBody>
                    <a:bodyPr/>
                    <a:lstStyle/>
                    <a:p>
                      <a:r>
                        <a:rPr lang="en-GB" sz="1400" noProof="0" dirty="0" err="1" smtClean="0"/>
                        <a:t>Catalyzing</a:t>
                      </a:r>
                      <a:r>
                        <a:rPr lang="en-GB" sz="1400" noProof="0" dirty="0" smtClean="0"/>
                        <a:t> Long-Term Smallholder Finance </a:t>
                      </a:r>
                      <a:endParaRPr lang="en-GB" sz="1400" noProof="0" dirty="0"/>
                    </a:p>
                  </a:txBody>
                  <a:tcPr/>
                </a:tc>
                <a:tc>
                  <a:txBody>
                    <a:bodyPr/>
                    <a:lstStyle/>
                    <a:p>
                      <a:r>
                        <a:rPr lang="en-GB" sz="1400" noProof="0" dirty="0" smtClean="0"/>
                        <a:t>December</a:t>
                      </a:r>
                      <a:r>
                        <a:rPr lang="en-GB" sz="1400" baseline="0" noProof="0" dirty="0" smtClean="0"/>
                        <a:t> 2014</a:t>
                      </a:r>
                      <a:endParaRPr lang="en-GB" sz="1400" noProof="0" dirty="0"/>
                    </a:p>
                  </a:txBody>
                  <a:tcPr/>
                </a:tc>
                <a:tc>
                  <a:txBody>
                    <a:bodyPr/>
                    <a:lstStyle/>
                    <a:p>
                      <a:r>
                        <a:rPr lang="en-GB" sz="1400" noProof="0" dirty="0" smtClean="0"/>
                        <a:t>Finance, in the form</a:t>
                      </a:r>
                      <a:r>
                        <a:rPr lang="en-GB" sz="1400" baseline="0" noProof="0" dirty="0" smtClean="0"/>
                        <a:t> of the capital expenditure required to buy new stock or machinery is a real challenge for many farmers. This paper will look at different financing models for long term (&gt;1 year) finance.</a:t>
                      </a:r>
                      <a:endParaRPr lang="en-GB" sz="1400" noProof="0" dirty="0"/>
                    </a:p>
                  </a:txBody>
                  <a:tcPr/>
                </a:tc>
              </a:tr>
              <a:tr h="370840">
                <a:tc>
                  <a:txBody>
                    <a:bodyPr/>
                    <a:lstStyle/>
                    <a:p>
                      <a:r>
                        <a:rPr lang="en-US" sz="1400" noProof="0" dirty="0" smtClean="0"/>
                        <a:t>Mobilizing Capital to Deliver on REDD+: 'zero-net deforestation' equity indexes</a:t>
                      </a:r>
                      <a:endParaRPr lang="en-GB" sz="1400" noProof="0" dirty="0"/>
                    </a:p>
                  </a:txBody>
                  <a:tcPr/>
                </a:tc>
                <a:tc>
                  <a:txBody>
                    <a:bodyPr/>
                    <a:lstStyle/>
                    <a:p>
                      <a:r>
                        <a:rPr lang="en-GB" sz="1400" noProof="0" dirty="0" smtClean="0"/>
                        <a:t>December</a:t>
                      </a:r>
                      <a:r>
                        <a:rPr lang="en-GB" sz="1400" baseline="0" noProof="0" dirty="0" smtClean="0"/>
                        <a:t> 2014</a:t>
                      </a:r>
                      <a:endParaRPr lang="en-GB" sz="1400" noProof="0" dirty="0"/>
                    </a:p>
                  </a:txBody>
                  <a:tcPr/>
                </a:tc>
                <a:tc>
                  <a:txBody>
                    <a:bodyPr/>
                    <a:lstStyle/>
                    <a:p>
                      <a:r>
                        <a:rPr lang="en-GB" sz="1400" noProof="0" dirty="0" smtClean="0"/>
                        <a:t>A report outlining the methodology</a:t>
                      </a:r>
                      <a:r>
                        <a:rPr lang="en-GB" sz="1400" baseline="0" noProof="0" dirty="0" smtClean="0"/>
                        <a:t> to develop a ‘zero-net deforestation’ equity investment index. </a:t>
                      </a:r>
                      <a:endParaRPr lang="en-GB" sz="1400" noProof="0" dirty="0"/>
                    </a:p>
                  </a:txBody>
                  <a:tcPr/>
                </a:tc>
              </a:tr>
              <a:tr h="370840">
                <a:tc>
                  <a:txBody>
                    <a:bodyPr/>
                    <a:lstStyle/>
                    <a:p>
                      <a:r>
                        <a:rPr lang="en-US" sz="1400" noProof="0" dirty="0" smtClean="0"/>
                        <a:t>Uncovering hidden risk in forest risk commodity supply chains- equity portfolios </a:t>
                      </a:r>
                      <a:endParaRPr lang="en-GB" sz="1400" noProof="0" dirty="0"/>
                    </a:p>
                  </a:txBody>
                  <a:tcPr/>
                </a:tc>
                <a:tc>
                  <a:txBody>
                    <a:bodyPr/>
                    <a:lstStyle/>
                    <a:p>
                      <a:r>
                        <a:rPr lang="en-GB" sz="1400" noProof="0" dirty="0" smtClean="0"/>
                        <a:t>December</a:t>
                      </a:r>
                      <a:r>
                        <a:rPr lang="en-GB" sz="1400" baseline="0" noProof="0" dirty="0" smtClean="0"/>
                        <a:t> 2014</a:t>
                      </a:r>
                      <a:endParaRPr lang="en-GB" sz="1400" noProof="0" dirty="0"/>
                    </a:p>
                  </a:txBody>
                  <a:tcPr/>
                </a:tc>
                <a:tc>
                  <a:txBody>
                    <a:bodyPr/>
                    <a:lstStyle/>
                    <a:p>
                      <a:r>
                        <a:rPr lang="en-GB" sz="1400" noProof="0" dirty="0" smtClean="0"/>
                        <a:t>Builds on earlier paper with more case</a:t>
                      </a:r>
                      <a:r>
                        <a:rPr lang="en-GB" sz="1400" baseline="0" noProof="0" dirty="0" smtClean="0"/>
                        <a:t> studies and a more quantitative  slant to it.</a:t>
                      </a:r>
                      <a:endParaRPr lang="en-GB" sz="1400" noProof="0" dirty="0"/>
                    </a:p>
                  </a:txBody>
                  <a:tcPr/>
                </a:tc>
              </a:tr>
              <a:tr h="370840">
                <a:tc>
                  <a:txBody>
                    <a:bodyPr/>
                    <a:lstStyle/>
                    <a:p>
                      <a:r>
                        <a:rPr lang="en-US" sz="1400" noProof="0" dirty="0" smtClean="0"/>
                        <a:t>Demystifying Finance for REDD+ Practitioners (videos)</a:t>
                      </a:r>
                      <a:endParaRPr lang="en-GB" sz="1400" noProof="0" dirty="0"/>
                    </a:p>
                  </a:txBody>
                  <a:tcPr/>
                </a:tc>
                <a:tc>
                  <a:txBody>
                    <a:bodyPr/>
                    <a:lstStyle/>
                    <a:p>
                      <a:r>
                        <a:rPr lang="en-GB" sz="1400" noProof="0" dirty="0" smtClean="0"/>
                        <a:t>December</a:t>
                      </a:r>
                      <a:r>
                        <a:rPr lang="en-GB" sz="1400" baseline="0" noProof="0" dirty="0" smtClean="0"/>
                        <a:t> 2014</a:t>
                      </a:r>
                      <a:endParaRPr lang="en-GB" sz="1400" noProof="0" dirty="0"/>
                    </a:p>
                  </a:txBody>
                  <a:tcPr/>
                </a:tc>
                <a:tc>
                  <a:txBody>
                    <a:bodyPr/>
                    <a:lstStyle/>
                    <a:p>
                      <a:r>
                        <a:rPr lang="en-GB" sz="1400" noProof="0" dirty="0" smtClean="0"/>
                        <a:t>Three</a:t>
                      </a:r>
                      <a:r>
                        <a:rPr lang="en-GB" sz="1400" baseline="0" noProof="0" dirty="0" smtClean="0"/>
                        <a:t> short five minutes videos explaining core concepts in a visual, simple manner in multiple languages</a:t>
                      </a:r>
                      <a:endParaRPr lang="en-GB" sz="1400" noProof="0" dirty="0"/>
                    </a:p>
                  </a:txBody>
                  <a:tcPr/>
                </a:tc>
              </a:tr>
              <a:tr h="370840">
                <a:tc>
                  <a:txBody>
                    <a:bodyPr/>
                    <a:lstStyle/>
                    <a:p>
                      <a:r>
                        <a:rPr lang="en-US" sz="1400" noProof="0" dirty="0" smtClean="0"/>
                        <a:t>Investment Grade Policy for REDD+</a:t>
                      </a:r>
                      <a:endParaRPr lang="en-GB" sz="1400" noProof="0" dirty="0"/>
                    </a:p>
                  </a:txBody>
                  <a:tcPr/>
                </a:tc>
                <a:tc>
                  <a:txBody>
                    <a:bodyPr/>
                    <a:lstStyle/>
                    <a:p>
                      <a:r>
                        <a:rPr lang="en-GB" sz="1400" noProof="0" dirty="0" smtClean="0"/>
                        <a:t>December</a:t>
                      </a:r>
                      <a:r>
                        <a:rPr lang="en-GB" sz="1400" baseline="0" noProof="0" dirty="0" smtClean="0"/>
                        <a:t> 2014</a:t>
                      </a:r>
                      <a:endParaRPr lang="en-GB" sz="1400" noProof="0" dirty="0"/>
                    </a:p>
                  </a:txBody>
                  <a:tcPr/>
                </a:tc>
                <a:tc>
                  <a:txBody>
                    <a:bodyPr/>
                    <a:lstStyle/>
                    <a:p>
                      <a:r>
                        <a:rPr lang="en-GB" sz="1400" noProof="0" dirty="0" smtClean="0"/>
                        <a:t>Report</a:t>
                      </a:r>
                      <a:r>
                        <a:rPr lang="en-GB" sz="1400" baseline="0" noProof="0" dirty="0" smtClean="0"/>
                        <a:t> examining what are the key policies that can attract finance and investment into REDD+ and sustainable land use.</a:t>
                      </a:r>
                      <a:endParaRPr lang="en-GB" sz="1400" noProof="0" dirty="0"/>
                    </a:p>
                  </a:txBody>
                  <a:tcPr/>
                </a:tc>
              </a:tr>
            </a:tbl>
          </a:graphicData>
        </a:graphic>
      </p:graphicFrame>
      <p:sp>
        <p:nvSpPr>
          <p:cNvPr id="5" name="Rectangle 4"/>
          <p:cNvSpPr/>
          <p:nvPr/>
        </p:nvSpPr>
        <p:spPr>
          <a:xfrm>
            <a:off x="1270363" y="504912"/>
            <a:ext cx="6603274" cy="584775"/>
          </a:xfrm>
          <a:prstGeom prst="rect">
            <a:avLst/>
          </a:prstGeom>
        </p:spPr>
        <p:txBody>
          <a:bodyPr wrap="square">
            <a:spAutoFit/>
          </a:bodyPr>
          <a:lstStyle/>
          <a:p>
            <a:pPr algn="ctr"/>
            <a:r>
              <a:rPr lang="en-US" sz="3200" b="1" dirty="0" smtClean="0"/>
              <a:t>SNA highlights in coming 12 months</a:t>
            </a:r>
            <a:endParaRPr lang="en-US" sz="3200" b="1" dirty="0"/>
          </a:p>
        </p:txBody>
      </p:sp>
    </p:spTree>
    <p:extLst>
      <p:ext uri="{BB962C8B-B14F-4D97-AF65-F5344CB8AC3E}">
        <p14:creationId xmlns:p14="http://schemas.microsoft.com/office/powerpoint/2010/main" val="2963769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16423822"/>
              </p:ext>
            </p:extLst>
          </p:nvPr>
        </p:nvGraphicFramePr>
        <p:xfrm>
          <a:off x="342900" y="1219200"/>
          <a:ext cx="8458200" cy="1645920"/>
        </p:xfrm>
        <a:graphic>
          <a:graphicData uri="http://schemas.openxmlformats.org/drawingml/2006/table">
            <a:tbl>
              <a:tblPr firstRow="1" bandRow="1">
                <a:tableStyleId>{5C22544A-7EE6-4342-B048-85BDC9FD1C3A}</a:tableStyleId>
              </a:tblPr>
              <a:tblGrid>
                <a:gridCol w="2093614"/>
                <a:gridCol w="1716386"/>
                <a:gridCol w="4648200"/>
              </a:tblGrid>
              <a:tr h="370840">
                <a:tc>
                  <a:txBody>
                    <a:bodyPr/>
                    <a:lstStyle/>
                    <a:p>
                      <a:r>
                        <a:rPr lang="en-US" sz="2000" b="1" dirty="0" smtClean="0"/>
                        <a:t>Product</a:t>
                      </a:r>
                      <a:endParaRPr lang="en-US" sz="2000" b="1" dirty="0"/>
                    </a:p>
                  </a:txBody>
                  <a:tcPr/>
                </a:tc>
                <a:tc>
                  <a:txBody>
                    <a:bodyPr/>
                    <a:lstStyle/>
                    <a:p>
                      <a:r>
                        <a:rPr lang="en-US" sz="2000" b="1" dirty="0" smtClean="0"/>
                        <a:t>Launch date</a:t>
                      </a:r>
                      <a:endParaRPr lang="en-US" sz="2000" b="1" dirty="0"/>
                    </a:p>
                  </a:txBody>
                  <a:tcPr/>
                </a:tc>
                <a:tc>
                  <a:txBody>
                    <a:bodyPr/>
                    <a:lstStyle/>
                    <a:p>
                      <a:r>
                        <a:rPr lang="en-US" sz="2000" b="1" dirty="0" smtClean="0"/>
                        <a:t>Summary</a:t>
                      </a:r>
                      <a:endParaRPr lang="en-US" sz="2000" b="1" dirty="0"/>
                    </a:p>
                  </a:txBody>
                  <a:tcPr/>
                </a:tc>
              </a:tr>
              <a:tr h="370840">
                <a:tc>
                  <a:txBody>
                    <a:bodyPr/>
                    <a:lstStyle/>
                    <a:p>
                      <a:r>
                        <a:rPr lang="en-US" sz="1400" noProof="0" dirty="0" smtClean="0"/>
                        <a:t>Decision support on safeguards and multiple benefits of REDD+</a:t>
                      </a:r>
                      <a:endParaRPr lang="en-GB" sz="1400" noProof="0" dirty="0"/>
                    </a:p>
                  </a:txBody>
                  <a:tcPr/>
                </a:tc>
                <a:tc>
                  <a:txBody>
                    <a:bodyPr/>
                    <a:lstStyle/>
                    <a:p>
                      <a:r>
                        <a:rPr lang="en-GB" sz="1400" noProof="0" dirty="0" smtClean="0"/>
                        <a:t>TBD</a:t>
                      </a:r>
                      <a:endParaRPr lang="en-GB" sz="1400" noProof="0" dirty="0"/>
                    </a:p>
                  </a:txBody>
                  <a:tcPr/>
                </a:tc>
                <a:tc>
                  <a:txBody>
                    <a:bodyPr/>
                    <a:lstStyle/>
                    <a:p>
                      <a:r>
                        <a:rPr lang="en-GB" sz="1400" noProof="0" dirty="0" smtClean="0"/>
                        <a:t>Safeguards and</a:t>
                      </a:r>
                      <a:r>
                        <a:rPr lang="en-GB" sz="1400" baseline="0" noProof="0" dirty="0" smtClean="0"/>
                        <a:t> multiple benefits webpage.</a:t>
                      </a:r>
                      <a:endParaRPr lang="en-GB" sz="1400" noProof="0" dirty="0"/>
                    </a:p>
                  </a:txBody>
                  <a:tcPr/>
                </a:tc>
              </a:tr>
              <a:tr h="370840">
                <a:tc>
                  <a:txBody>
                    <a:bodyPr/>
                    <a:lstStyle/>
                    <a:p>
                      <a:r>
                        <a:rPr lang="en-US" sz="1400" noProof="0" dirty="0" smtClean="0"/>
                        <a:t>Natural forest definitions and the REDD+ safeguards</a:t>
                      </a:r>
                      <a:endParaRPr lang="en-GB" sz="1400" noProof="0" dirty="0"/>
                    </a:p>
                  </a:txBody>
                  <a:tcPr/>
                </a:tc>
                <a:tc>
                  <a:txBody>
                    <a:bodyPr/>
                    <a:lstStyle/>
                    <a:p>
                      <a:r>
                        <a:rPr lang="en-GB" sz="1400" noProof="0" dirty="0" smtClean="0"/>
                        <a:t>Q.2</a:t>
                      </a:r>
                      <a:endParaRPr lang="en-GB" sz="1400" noProof="0" dirty="0"/>
                    </a:p>
                  </a:txBody>
                  <a:tcPr/>
                </a:tc>
                <a:tc>
                  <a:txBody>
                    <a:bodyPr/>
                    <a:lstStyle/>
                    <a:p>
                      <a:r>
                        <a:rPr lang="en-US" sz="1400" noProof="0" dirty="0" smtClean="0"/>
                        <a:t>A technical paper on natural forest definitions based</a:t>
                      </a:r>
                      <a:r>
                        <a:rPr lang="en-US" sz="1400" baseline="0" noProof="0" dirty="0" smtClean="0"/>
                        <a:t> on </a:t>
                      </a:r>
                      <a:r>
                        <a:rPr lang="en-US" sz="1400" noProof="0" dirty="0" smtClean="0"/>
                        <a:t>the experience in Tanzania</a:t>
                      </a:r>
                      <a:endParaRPr lang="en-GB" sz="1400" noProof="0" dirty="0"/>
                    </a:p>
                  </a:txBody>
                  <a:tcPr/>
                </a:tc>
              </a:tr>
            </a:tbl>
          </a:graphicData>
        </a:graphic>
      </p:graphicFrame>
      <p:sp>
        <p:nvSpPr>
          <p:cNvPr id="5" name="Rectangle 4"/>
          <p:cNvSpPr/>
          <p:nvPr/>
        </p:nvSpPr>
        <p:spPr>
          <a:xfrm>
            <a:off x="1270363" y="504912"/>
            <a:ext cx="6603274" cy="584775"/>
          </a:xfrm>
          <a:prstGeom prst="rect">
            <a:avLst/>
          </a:prstGeom>
        </p:spPr>
        <p:txBody>
          <a:bodyPr wrap="square">
            <a:spAutoFit/>
          </a:bodyPr>
          <a:lstStyle/>
          <a:p>
            <a:pPr algn="ctr"/>
            <a:r>
              <a:rPr lang="en-US" sz="3200" b="1" dirty="0" smtClean="0"/>
              <a:t>SNA highlights in coming 12 months</a:t>
            </a:r>
            <a:endParaRPr lang="en-US" sz="3200" b="1" dirty="0"/>
          </a:p>
        </p:txBody>
      </p:sp>
    </p:spTree>
    <p:extLst>
      <p:ext uri="{BB962C8B-B14F-4D97-AF65-F5344CB8AC3E}">
        <p14:creationId xmlns:p14="http://schemas.microsoft.com/office/powerpoint/2010/main" val="1290053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p:cNvSpPr>
          <p:nvPr/>
        </p:nvSpPr>
        <p:spPr bwMode="auto">
          <a:xfrm>
            <a:off x="762000" y="333375"/>
            <a:ext cx="8229600" cy="719138"/>
          </a:xfrm>
          <a:prstGeom prst="rect">
            <a:avLst/>
          </a:prstGeom>
          <a:noFill/>
          <a:ln w="9525">
            <a:noFill/>
            <a:miter lim="800000"/>
            <a:headEnd/>
            <a:tailEnd/>
          </a:ln>
        </p:spPr>
        <p:txBody>
          <a:bodyPr/>
          <a:lstStyle/>
          <a:p>
            <a:pPr algn="ctr"/>
            <a:r>
              <a:rPr lang="en-US" altLang="en-US" sz="3200" b="1" dirty="0">
                <a:latin typeface="Calibri" pitchFamily="34" charset="0"/>
              </a:rPr>
              <a:t>Highlights in Asia</a:t>
            </a:r>
          </a:p>
        </p:txBody>
      </p:sp>
      <p:graphicFrame>
        <p:nvGraphicFramePr>
          <p:cNvPr id="12360" name="Group 72"/>
          <p:cNvGraphicFramePr>
            <a:graphicFrameLocks noGrp="1"/>
          </p:cNvGraphicFramePr>
          <p:nvPr/>
        </p:nvGraphicFramePr>
        <p:xfrm>
          <a:off x="519113" y="1524000"/>
          <a:ext cx="8229600" cy="5217777"/>
        </p:xfrm>
        <a:graphic>
          <a:graphicData uri="http://schemas.openxmlformats.org/drawingml/2006/table">
            <a:tbl>
              <a:tblPr/>
              <a:tblGrid>
                <a:gridCol w="1244600"/>
                <a:gridCol w="69850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cs typeface="Arial" charset="0"/>
                        </a:rPr>
                        <a:t>Country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cs typeface="Arial" charset="0"/>
                        </a:rPr>
                        <a:t>Milestone/Highlight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Cambodia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Calibri" pitchFamily="34" charset="0"/>
                          <a:cs typeface="Arial" charset="0"/>
                        </a:rPr>
                        <a:t>Draft review of safeguards for REDD+ (jointly with UNDP)</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Calibri" pitchFamily="34" charset="0"/>
                          <a:cs typeface="Arial" charset="0"/>
                        </a:rPr>
                        <a:t>Forest valuation work will start with an initial workshop in early April 2014</a:t>
                      </a:r>
                    </a:p>
                  </a:txBody>
                  <a:tcPr marL="91432" marR="91432"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Indonesia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Multiple benefits brochures completed and downloaded over 10,000 times; one-day event on Indonesia and GE, held alongside GE Symposium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Philippines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Development of a safeguards framework and guidelines completed in April 2013. Follow up work by GIZ funded project.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Sri Lanka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Development of communication strategy and a variety of awareness-raising materials during the first quarter of 2014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Viet Nam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(Phase II)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Calibri" pitchFamily="34" charset="0"/>
                          <a:cs typeface="Arial" charset="0"/>
                        </a:rPr>
                        <a:t>Development of framework and indicators for </a:t>
                      </a:r>
                      <a:r>
                        <a:rPr kumimoji="0" lang="en-US" altLang="en-US" sz="1800" b="0" i="0" u="none" strike="noStrike" cap="none" normalizeH="0" baseline="0" smtClean="0">
                          <a:ln>
                            <a:noFill/>
                          </a:ln>
                          <a:solidFill>
                            <a:srgbClr val="000000"/>
                          </a:solidFill>
                          <a:effectLst/>
                          <a:latin typeface="Calibri" pitchFamily="34" charset="0"/>
                          <a:cs typeface="Arial" charset="0"/>
                        </a:rPr>
                        <a:t>safeguards: 2</a:t>
                      </a:r>
                      <a:r>
                        <a:rPr kumimoji="0" lang="en-US" altLang="en-US" sz="1800" b="0" i="0" u="none" strike="noStrike" cap="none" normalizeH="0" baseline="30000" smtClean="0">
                          <a:ln>
                            <a:noFill/>
                          </a:ln>
                          <a:solidFill>
                            <a:srgbClr val="000000"/>
                          </a:solidFill>
                          <a:effectLst/>
                          <a:latin typeface="Calibri" pitchFamily="34" charset="0"/>
                          <a:cs typeface="Arial" charset="0"/>
                        </a:rPr>
                        <a:t>nd</a:t>
                      </a:r>
                      <a:r>
                        <a:rPr kumimoji="0" lang="en-US" altLang="en-US" sz="1800" b="0" i="0" u="none" strike="noStrike" cap="none" normalizeH="0" baseline="0" smtClean="0">
                          <a:ln>
                            <a:noFill/>
                          </a:ln>
                          <a:solidFill>
                            <a:srgbClr val="000000"/>
                          </a:solidFill>
                          <a:effectLst/>
                          <a:latin typeface="Calibri" pitchFamily="34" charset="0"/>
                          <a:cs typeface="Arial" charset="0"/>
                        </a:rPr>
                        <a:t> draft roadmap for safeguards available (originally SNV took the lead on this, with UNEP and UNDP continuing)</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Calibri" pitchFamily="34" charset="0"/>
                          <a:cs typeface="Arial" charset="0"/>
                        </a:rPr>
                        <a:t>Strategy for awareness raising at provincial and national levels</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Calibri" pitchFamily="34" charset="0"/>
                          <a:cs typeface="Arial" charset="0"/>
                        </a:rPr>
                        <a:t>Enhanced </a:t>
                      </a:r>
                      <a:r>
                        <a:rPr kumimoji="0" lang="en-US" altLang="en-US" sz="1800" b="0" i="0" u="none" strike="noStrike" cap="none" normalizeH="0" baseline="0" smtClean="0">
                          <a:ln>
                            <a:noFill/>
                          </a:ln>
                          <a:solidFill>
                            <a:schemeClr val="tx1"/>
                          </a:solidFill>
                          <a:effectLst/>
                          <a:latin typeface="Calibri" pitchFamily="34" charset="0"/>
                        </a:rPr>
                        <a:t>Lower Mekong Sub-regional collaboration on enhancing biodiversity conservation through REDD+</a:t>
                      </a:r>
                      <a:endParaRPr kumimoji="0" lang="en-US" sz="1800" b="0"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r>
            </a:tbl>
          </a:graphicData>
        </a:graphic>
      </p:graphicFrame>
    </p:spTree>
    <p:extLst>
      <p:ext uri="{BB962C8B-B14F-4D97-AF65-F5344CB8AC3E}">
        <p14:creationId xmlns:p14="http://schemas.microsoft.com/office/powerpoint/2010/main" val="2535100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2209800" y="605135"/>
            <a:ext cx="6252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smtClean="0">
                <a:solidFill>
                  <a:srgbClr val="000000"/>
                </a:solidFill>
              </a:rPr>
              <a:t>Highlights in Africa</a:t>
            </a:r>
            <a:endParaRPr lang="en-US" sz="2800" b="1" dirty="0">
              <a:solidFill>
                <a:srgbClr val="0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00683044"/>
              </p:ext>
            </p:extLst>
          </p:nvPr>
        </p:nvGraphicFramePr>
        <p:xfrm>
          <a:off x="381000" y="1600200"/>
          <a:ext cx="8229600" cy="4490702"/>
        </p:xfrm>
        <a:graphic>
          <a:graphicData uri="http://schemas.openxmlformats.org/drawingml/2006/table">
            <a:tbl>
              <a:tblPr firstRow="1" bandRow="1">
                <a:tableStyleId>{F5AB1C69-6EDB-4FF4-983F-18BD219EF322}</a:tableStyleId>
              </a:tblPr>
              <a:tblGrid>
                <a:gridCol w="1905000"/>
                <a:gridCol w="6324600"/>
              </a:tblGrid>
              <a:tr h="370840">
                <a:tc>
                  <a:txBody>
                    <a:bodyPr/>
                    <a:lstStyle/>
                    <a:p>
                      <a:r>
                        <a:rPr lang="en-US" sz="1800" dirty="0" smtClean="0"/>
                        <a:t>Country</a:t>
                      </a:r>
                      <a:endParaRPr lang="en-US" sz="1800" dirty="0"/>
                    </a:p>
                  </a:txBody>
                  <a:tcPr/>
                </a:tc>
                <a:tc>
                  <a:txBody>
                    <a:bodyPr/>
                    <a:lstStyle/>
                    <a:p>
                      <a:r>
                        <a:rPr lang="en-US" sz="1800" dirty="0" smtClean="0"/>
                        <a:t>Milestone</a:t>
                      </a:r>
                      <a:endParaRPr lang="en-US" sz="1800" dirty="0"/>
                    </a:p>
                  </a:txBody>
                  <a:tcPr/>
                </a:tc>
              </a:tr>
              <a:tr h="370840">
                <a:tc>
                  <a:txBody>
                    <a:bodyPr/>
                    <a:lstStyle/>
                    <a:p>
                      <a:r>
                        <a:rPr lang="en-US" sz="1800" dirty="0" smtClean="0"/>
                        <a:t>Uganda</a:t>
                      </a:r>
                      <a:endParaRPr lang="en-US" sz="1800" dirty="0"/>
                    </a:p>
                  </a:txBody>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800" u="none" strike="noStrike" cap="none" normalizeH="0" baseline="0" dirty="0" smtClean="0">
                          <a:ln>
                            <a:noFill/>
                          </a:ln>
                          <a:effectLst/>
                        </a:rPr>
                        <a:t>Delivery of TS on multiple benefits/safeguards and support to NP development</a:t>
                      </a:r>
                      <a:endParaRPr kumimoji="0" lang="en-US" altLang="en-US" sz="1800" b="0" i="0" u="none" strike="noStrike" cap="none" normalizeH="0" baseline="0" dirty="0" smtClean="0">
                        <a:ln>
                          <a:noFill/>
                        </a:ln>
                        <a:solidFill>
                          <a:srgbClr val="000000"/>
                        </a:solidFill>
                        <a:effectLst/>
                        <a:latin typeface="Calibri" pitchFamily="34" charset="0"/>
                        <a:cs typeface="Arial" pitchFamily="34" charset="0"/>
                      </a:endParaRPr>
                    </a:p>
                  </a:txBody>
                  <a:tcPr marL="91432" marR="91432" marT="45711" marB="45711" horzOverflow="overflow"/>
                </a:tc>
              </a:tr>
              <a:tr h="370840">
                <a:tc>
                  <a:txBody>
                    <a:bodyPr/>
                    <a:lstStyle/>
                    <a:p>
                      <a:r>
                        <a:rPr lang="en-US" sz="1800" dirty="0" smtClean="0"/>
                        <a:t>Nigeria</a:t>
                      </a:r>
                      <a:endParaRPr lang="en-US" sz="1800" dirty="0"/>
                    </a:p>
                  </a:txBody>
                  <a:tcPr/>
                </a:tc>
                <a:tc>
                  <a:txBody>
                    <a:bodyPr/>
                    <a:lstStyle/>
                    <a:p>
                      <a:r>
                        <a:rPr lang="en-US" sz="1800" dirty="0" smtClean="0"/>
                        <a:t>Multiple benefits analysis undertaken;</a:t>
                      </a:r>
                      <a:r>
                        <a:rPr lang="en-US" sz="1800" baseline="0" dirty="0" smtClean="0"/>
                        <a:t> fully functional and supported Safeguards Task Team; Scoping study: Private sector REDD+ investment opportunities in Nigeria undertaken</a:t>
                      </a:r>
                      <a:endParaRPr lang="en-US" sz="1800" dirty="0"/>
                    </a:p>
                  </a:txBody>
                  <a:tcPr/>
                </a:tc>
              </a:tr>
              <a:tr h="370840">
                <a:tc>
                  <a:txBody>
                    <a:bodyPr/>
                    <a:lstStyle/>
                    <a:p>
                      <a:r>
                        <a:rPr lang="en-US" sz="1800" dirty="0" smtClean="0"/>
                        <a:t>DRC</a:t>
                      </a:r>
                      <a:endParaRPr lang="en-US" sz="1800" dirty="0"/>
                    </a:p>
                  </a:txBody>
                  <a:tcPr/>
                </a:tc>
                <a:tc>
                  <a:txBody>
                    <a:bodyPr/>
                    <a:lstStyle/>
                    <a:p>
                      <a:r>
                        <a:rPr lang="en-US" sz="1800" dirty="0" smtClean="0"/>
                        <a:t>Launch of T-21 model which demonstrated the potential for</a:t>
                      </a:r>
                      <a:r>
                        <a:rPr lang="en-US" sz="1800" baseline="0" dirty="0" smtClean="0"/>
                        <a:t> positive economic, social and environmental outcomes from applying REDD+/GE</a:t>
                      </a:r>
                      <a:endParaRPr lang="en-US" sz="1800" dirty="0"/>
                    </a:p>
                  </a:txBody>
                  <a:tcPr/>
                </a:tc>
              </a:tr>
              <a:tr h="370840">
                <a:tc>
                  <a:txBody>
                    <a:bodyPr/>
                    <a:lstStyle/>
                    <a:p>
                      <a:r>
                        <a:rPr lang="en-US" sz="1800" dirty="0" err="1" smtClean="0"/>
                        <a:t>RoC</a:t>
                      </a:r>
                      <a:endParaRPr lang="en-US" sz="1800" dirty="0"/>
                    </a:p>
                  </a:txBody>
                  <a:tcPr/>
                </a:tc>
                <a:tc>
                  <a:txBody>
                    <a:bodyPr/>
                    <a:lstStyle/>
                    <a:p>
                      <a:r>
                        <a:rPr lang="en-US" sz="1800" dirty="0" smtClean="0"/>
                        <a:t>Launch of Phases 1 and 2 of Economic</a:t>
                      </a:r>
                      <a:r>
                        <a:rPr lang="en-US" sz="1800" baseline="0" dirty="0" smtClean="0"/>
                        <a:t> valuation of forests contribution to the national economy studies</a:t>
                      </a:r>
                      <a:endParaRPr lang="en-US" sz="1800" dirty="0"/>
                    </a:p>
                  </a:txBody>
                  <a:tcPr/>
                </a:tc>
              </a:tr>
              <a:tr h="370840">
                <a:tc>
                  <a:txBody>
                    <a:bodyPr/>
                    <a:lstStyle/>
                    <a:p>
                      <a:r>
                        <a:rPr lang="en-US" sz="1800" dirty="0" smtClean="0"/>
                        <a:t>Kenya</a:t>
                      </a:r>
                      <a:endParaRPr lang="en-US" sz="1800" dirty="0"/>
                    </a:p>
                  </a:txBody>
                  <a:tcPr/>
                </a:tc>
                <a:tc>
                  <a:txBody>
                    <a:bodyPr/>
                    <a:lstStyle/>
                    <a:p>
                      <a:r>
                        <a:rPr lang="en-US" sz="1800" dirty="0" smtClean="0"/>
                        <a:t>2</a:t>
                      </a:r>
                      <a:r>
                        <a:rPr lang="en-US" sz="1800" baseline="30000" dirty="0" smtClean="0"/>
                        <a:t>nd</a:t>
                      </a:r>
                      <a:r>
                        <a:rPr lang="en-US" sz="1800" dirty="0" smtClean="0"/>
                        <a:t> phase of targeted support to further</a:t>
                      </a:r>
                      <a:r>
                        <a:rPr lang="en-US" sz="1800" baseline="0" dirty="0" smtClean="0"/>
                        <a:t> GE work and undertake spatial analysis</a:t>
                      </a:r>
                      <a:endParaRPr lang="en-US" sz="1800" dirty="0"/>
                    </a:p>
                  </a:txBody>
                  <a:tcPr/>
                </a:tc>
              </a:tr>
              <a:tr h="370840">
                <a:tc>
                  <a:txBody>
                    <a:bodyPr/>
                    <a:lstStyle/>
                    <a:p>
                      <a:r>
                        <a:rPr lang="en-US" sz="1800" dirty="0" smtClean="0"/>
                        <a:t>Cote d’Ivoire</a:t>
                      </a:r>
                      <a:endParaRPr lang="en-US" sz="1800" dirty="0"/>
                    </a:p>
                  </a:txBody>
                  <a:tcPr/>
                </a:tc>
                <a:tc>
                  <a:txBody>
                    <a:bodyPr/>
                    <a:lstStyle/>
                    <a:p>
                      <a:r>
                        <a:rPr lang="en-US" sz="1800" dirty="0" smtClean="0"/>
                        <a:t>Signed National </a:t>
                      </a:r>
                      <a:r>
                        <a:rPr lang="en-US" sz="1800" dirty="0" err="1" smtClean="0"/>
                        <a:t>Programme</a:t>
                      </a:r>
                      <a:r>
                        <a:rPr lang="en-US" sz="1800" dirty="0" smtClean="0"/>
                        <a:t> and begin implementation</a:t>
                      </a:r>
                      <a:endParaRPr lang="en-US" sz="1800" dirty="0"/>
                    </a:p>
                  </a:txBody>
                  <a:tcPr/>
                </a:tc>
              </a:tr>
            </a:tbl>
          </a:graphicData>
        </a:graphic>
      </p:graphicFrame>
    </p:spTree>
    <p:extLst>
      <p:ext uri="{BB962C8B-B14F-4D97-AF65-F5344CB8AC3E}">
        <p14:creationId xmlns:p14="http://schemas.microsoft.com/office/powerpoint/2010/main" val="4246244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p:cNvSpPr>
          <p:nvPr/>
        </p:nvSpPr>
        <p:spPr bwMode="auto">
          <a:xfrm>
            <a:off x="762000" y="333375"/>
            <a:ext cx="8229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pPr>
            <a:r>
              <a:rPr lang="en-US" altLang="en-US" sz="4000" dirty="0" smtClean="0">
                <a:solidFill>
                  <a:prstClr val="black"/>
                </a:solidFill>
                <a:cs typeface="+mn-cs"/>
              </a:rPr>
              <a:t>Highlights in LAC</a:t>
            </a:r>
            <a:endParaRPr lang="en-US" altLang="en-US" sz="4000" dirty="0">
              <a:solidFill>
                <a:prstClr val="black"/>
              </a:solidFill>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108096040"/>
              </p:ext>
            </p:extLst>
          </p:nvPr>
        </p:nvGraphicFramePr>
        <p:xfrm>
          <a:off x="304800" y="1524000"/>
          <a:ext cx="8534400" cy="4947902"/>
        </p:xfrm>
        <a:graphic>
          <a:graphicData uri="http://schemas.openxmlformats.org/drawingml/2006/table">
            <a:tbl>
              <a:tblPr firstRow="1" bandRow="1">
                <a:tableStyleId>{21E4AEA4-8DFA-4A89-87EB-49C32662AFE0}</a:tableStyleId>
              </a:tblPr>
              <a:tblGrid>
                <a:gridCol w="1676400"/>
                <a:gridCol w="6858000"/>
              </a:tblGrid>
              <a:tr h="370840">
                <a:tc>
                  <a:txBody>
                    <a:bodyPr/>
                    <a:lstStyle/>
                    <a:p>
                      <a:r>
                        <a:rPr lang="en-US" dirty="0" smtClean="0"/>
                        <a:t>Country</a:t>
                      </a:r>
                      <a:endParaRPr lang="en-US" dirty="0"/>
                    </a:p>
                  </a:txBody>
                  <a:tcPr/>
                </a:tc>
                <a:tc>
                  <a:txBody>
                    <a:bodyPr/>
                    <a:lstStyle/>
                    <a:p>
                      <a:r>
                        <a:rPr lang="en-US" dirty="0" smtClean="0"/>
                        <a:t>Milestone/Highlight</a:t>
                      </a:r>
                      <a:endParaRPr lang="en-US" dirty="0"/>
                    </a:p>
                  </a:txBody>
                  <a:tcPr/>
                </a:tc>
              </a:tr>
              <a:tr h="370840">
                <a:tc>
                  <a:txBody>
                    <a:bodyPr/>
                    <a:lstStyle/>
                    <a:p>
                      <a:r>
                        <a:rPr lang="en-US" sz="1600" dirty="0" smtClean="0"/>
                        <a:t>Ecuador</a:t>
                      </a:r>
                      <a:endParaRPr lang="en-US" sz="1600" dirty="0"/>
                    </a:p>
                  </a:txBody>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600" u="none" strike="noStrike" cap="none" normalizeH="0" baseline="0" dirty="0" smtClean="0">
                          <a:ln>
                            <a:noFill/>
                          </a:ln>
                          <a:effectLst/>
                        </a:rPr>
                        <a:t>(</a:t>
                      </a:r>
                      <a:r>
                        <a:rPr kumimoji="0" lang="en-US" altLang="en-US" sz="1600" u="none" strike="noStrike" cap="none" normalizeH="0" baseline="0" dirty="0" err="1" smtClean="0">
                          <a:ln>
                            <a:noFill/>
                          </a:ln>
                          <a:effectLst/>
                        </a:rPr>
                        <a:t>i</a:t>
                      </a:r>
                      <a:r>
                        <a:rPr kumimoji="0" lang="en-US" altLang="en-US" sz="1600" u="none" strike="noStrike" cap="none" normalizeH="0" baseline="0" dirty="0" smtClean="0">
                          <a:ln>
                            <a:noFill/>
                          </a:ln>
                          <a:effectLst/>
                        </a:rPr>
                        <a:t>) Completion of the combined work on multiple benefits, safeguards, costs of REDD+ and REDD+ scenarios. (ii) Integration of private sector and Green Economy policies in REDD+.</a:t>
                      </a:r>
                      <a:endParaRPr kumimoji="0" lang="en-US" altLang="en-US" sz="1600" b="0" i="0" u="none" strike="noStrike" cap="none" normalizeH="0" baseline="0" dirty="0" smtClean="0">
                        <a:ln>
                          <a:noFill/>
                        </a:ln>
                        <a:solidFill>
                          <a:srgbClr val="000000"/>
                        </a:solidFill>
                        <a:effectLst/>
                        <a:latin typeface="Calibri" pitchFamily="34" charset="0"/>
                        <a:cs typeface="Arial" pitchFamily="34" charset="0"/>
                      </a:endParaRPr>
                    </a:p>
                  </a:txBody>
                  <a:tcPr marL="91432" marR="91432" marT="45711" marB="45711" horzOverflow="overflow"/>
                </a:tc>
              </a:tr>
              <a:tr h="370840">
                <a:tc>
                  <a:txBody>
                    <a:bodyPr/>
                    <a:lstStyle/>
                    <a:p>
                      <a:r>
                        <a:rPr lang="en-US" sz="1600" dirty="0" smtClean="0"/>
                        <a:t>Paraguay</a:t>
                      </a:r>
                      <a:endParaRPr lang="en-US" sz="1600" dirty="0"/>
                    </a:p>
                  </a:txBody>
                  <a:tcPr/>
                </a:tc>
                <a:tc>
                  <a:txBody>
                    <a:bodyPr/>
                    <a:lstStyle/>
                    <a:p>
                      <a:r>
                        <a:rPr kumimoji="0" lang="en-US" altLang="en-US" sz="1600" u="none" strike="noStrike" cap="none" normalizeH="0" baseline="0" dirty="0" smtClean="0">
                          <a:ln>
                            <a:noFill/>
                          </a:ln>
                          <a:effectLst/>
                        </a:rPr>
                        <a:t>(</a:t>
                      </a:r>
                      <a:r>
                        <a:rPr kumimoji="0" lang="en-US" altLang="en-US" sz="1600" u="none" strike="noStrike" cap="none" normalizeH="0" baseline="0" dirty="0" err="1" smtClean="0">
                          <a:ln>
                            <a:noFill/>
                          </a:ln>
                          <a:effectLst/>
                        </a:rPr>
                        <a:t>i</a:t>
                      </a:r>
                      <a:r>
                        <a:rPr kumimoji="0" lang="en-US" altLang="en-US" sz="1600" u="none" strike="noStrike" cap="none" normalizeH="0" baseline="0" dirty="0" smtClean="0">
                          <a:ln>
                            <a:noFill/>
                          </a:ln>
                          <a:effectLst/>
                        </a:rPr>
                        <a:t>) Completion of the combined work on multiple benefits, safeguards, costs of REDD+ and REDD+ scenarios.  (ii) Support to the government proposal for a local trading system for land compensation permits and its alignment with REDD+.</a:t>
                      </a:r>
                      <a:endParaRPr lang="en-US" sz="1600" dirty="0"/>
                    </a:p>
                  </a:txBody>
                  <a:tcPr/>
                </a:tc>
              </a:tr>
              <a:tr h="370840">
                <a:tc>
                  <a:txBody>
                    <a:bodyPr/>
                    <a:lstStyle/>
                    <a:p>
                      <a:r>
                        <a:rPr lang="en-US" sz="1600" dirty="0" smtClean="0"/>
                        <a:t>Costa Rica</a:t>
                      </a:r>
                      <a:endParaRPr lang="en-US" sz="1600" dirty="0"/>
                    </a:p>
                  </a:txBody>
                  <a:tcPr/>
                </a:tc>
                <a:tc>
                  <a:txBody>
                    <a:bodyPr/>
                    <a:lstStyle/>
                    <a:p>
                      <a:r>
                        <a:rPr lang="en-US" sz="1600" dirty="0" smtClean="0"/>
                        <a:t>Completion</a:t>
                      </a:r>
                      <a:r>
                        <a:rPr lang="en-US" sz="1600" baseline="0" dirty="0" smtClean="0"/>
                        <a:t> of the i</a:t>
                      </a:r>
                      <a:r>
                        <a:rPr lang="en-US" sz="1600" dirty="0" smtClean="0"/>
                        <a:t>nter-agency targeted</a:t>
                      </a:r>
                      <a:r>
                        <a:rPr lang="en-US" sz="1600" baseline="0" dirty="0" smtClean="0"/>
                        <a:t> support on safeguards and SIS development</a:t>
                      </a:r>
                      <a:endParaRPr lang="en-US" sz="1600" dirty="0"/>
                    </a:p>
                  </a:txBody>
                  <a:tcPr/>
                </a:tc>
              </a:tr>
              <a:tr h="370840">
                <a:tc>
                  <a:txBody>
                    <a:bodyPr/>
                    <a:lstStyle/>
                    <a:p>
                      <a:r>
                        <a:rPr lang="en-US" sz="1600" dirty="0" smtClean="0"/>
                        <a:t>Panama</a:t>
                      </a:r>
                      <a:endParaRPr lang="en-US" sz="1600" dirty="0"/>
                    </a:p>
                  </a:txBody>
                  <a:tcPr/>
                </a:tc>
                <a:tc>
                  <a:txBody>
                    <a:bodyPr/>
                    <a:lstStyle/>
                    <a:p>
                      <a:r>
                        <a:rPr lang="en-US" sz="1600" dirty="0" smtClean="0"/>
                        <a:t>(</a:t>
                      </a:r>
                      <a:r>
                        <a:rPr lang="en-US" sz="1600" dirty="0" err="1" smtClean="0"/>
                        <a:t>i</a:t>
                      </a:r>
                      <a:r>
                        <a:rPr lang="en-US" sz="1600" dirty="0" smtClean="0"/>
                        <a:t>) Integration</a:t>
                      </a:r>
                      <a:r>
                        <a:rPr lang="en-US" sz="1600" baseline="0" dirty="0" smtClean="0"/>
                        <a:t> of the combined work on o</a:t>
                      </a:r>
                      <a:r>
                        <a:rPr lang="en-US" sz="1600" dirty="0" smtClean="0"/>
                        <a:t>pportunity costs,</a:t>
                      </a:r>
                      <a:r>
                        <a:rPr lang="en-US" sz="1600" baseline="0" dirty="0" smtClean="0"/>
                        <a:t> multiple benefits and </a:t>
                      </a:r>
                      <a:r>
                        <a:rPr lang="en-US" sz="1600" dirty="0" smtClean="0"/>
                        <a:t>REDD+ scenarios into the National</a:t>
                      </a:r>
                      <a:r>
                        <a:rPr lang="en-US" sz="1600" baseline="0" dirty="0" smtClean="0"/>
                        <a:t> REDD+ Strategy. (ii) At least 2 REDD+ investment proposals to ANAM from private sector developed and agreed.</a:t>
                      </a:r>
                      <a:endParaRPr lang="en-US" sz="1600" dirty="0"/>
                    </a:p>
                  </a:txBody>
                  <a:tcPr/>
                </a:tc>
              </a:tr>
              <a:tr h="370840">
                <a:tc>
                  <a:txBody>
                    <a:bodyPr/>
                    <a:lstStyle/>
                    <a:p>
                      <a:r>
                        <a:rPr lang="es-PA" sz="1600" dirty="0" smtClean="0"/>
                        <a:t>Colombia</a:t>
                      </a:r>
                      <a:endParaRPr lang="en-US" sz="1600" dirty="0"/>
                    </a:p>
                  </a:txBody>
                  <a:tcPr/>
                </a:tc>
                <a:tc>
                  <a:txBody>
                    <a:bodyPr/>
                    <a:lstStyle/>
                    <a:p>
                      <a:r>
                        <a:rPr lang="es-PA" sz="1600" dirty="0" err="1" smtClean="0"/>
                        <a:t>Implementation</a:t>
                      </a:r>
                      <a:r>
                        <a:rPr lang="es-PA" sz="1600" dirty="0" smtClean="0"/>
                        <a:t> of </a:t>
                      </a:r>
                      <a:r>
                        <a:rPr lang="es-PA" sz="1600" dirty="0" err="1" smtClean="0"/>
                        <a:t>activities</a:t>
                      </a:r>
                      <a:r>
                        <a:rPr lang="es-PA" sz="1600" dirty="0" smtClean="0"/>
                        <a:t> </a:t>
                      </a:r>
                      <a:r>
                        <a:rPr lang="es-PA" sz="1600" dirty="0" err="1" smtClean="0"/>
                        <a:t>begins</a:t>
                      </a:r>
                      <a:r>
                        <a:rPr lang="es-PA" sz="1600" dirty="0" smtClean="0"/>
                        <a:t> </a:t>
                      </a:r>
                      <a:r>
                        <a:rPr lang="es-PA" sz="1600" dirty="0" err="1" smtClean="0"/>
                        <a:t>by</a:t>
                      </a:r>
                      <a:r>
                        <a:rPr lang="es-PA" sz="1600" dirty="0" smtClean="0"/>
                        <a:t> </a:t>
                      </a:r>
                      <a:r>
                        <a:rPr lang="es-PA" sz="1600" dirty="0" err="1" smtClean="0"/>
                        <a:t>the</a:t>
                      </a:r>
                      <a:r>
                        <a:rPr lang="es-PA" sz="1600" dirty="0" smtClean="0"/>
                        <a:t> 2nd </a:t>
                      </a:r>
                      <a:r>
                        <a:rPr lang="es-PA" sz="1600" dirty="0" err="1" smtClean="0"/>
                        <a:t>quarter</a:t>
                      </a:r>
                      <a:r>
                        <a:rPr lang="es-PA" sz="1600" baseline="0" dirty="0" smtClean="0"/>
                        <a:t> 2014</a:t>
                      </a:r>
                      <a:endParaRPr lang="en-US" sz="1600" dirty="0"/>
                    </a:p>
                  </a:txBody>
                  <a:tcPr/>
                </a:tc>
              </a:tr>
              <a:tr h="370840">
                <a:tc>
                  <a:txBody>
                    <a:bodyPr/>
                    <a:lstStyle/>
                    <a:p>
                      <a:r>
                        <a:rPr lang="en-US" sz="1600" dirty="0" smtClean="0"/>
                        <a:t>Argentina</a:t>
                      </a:r>
                      <a:endParaRPr lang="en-US" sz="1600" dirty="0"/>
                    </a:p>
                  </a:txBody>
                  <a:tcPr/>
                </a:tc>
                <a:tc>
                  <a:txBody>
                    <a:bodyPr/>
                    <a:lstStyle/>
                    <a:p>
                      <a:r>
                        <a:rPr lang="en-US" sz="1600" dirty="0" smtClean="0"/>
                        <a:t>(</a:t>
                      </a:r>
                      <a:r>
                        <a:rPr lang="en-US" sz="1600" dirty="0" err="1" smtClean="0"/>
                        <a:t>i</a:t>
                      </a:r>
                      <a:r>
                        <a:rPr lang="en-US" sz="1600" dirty="0" smtClean="0"/>
                        <a:t>) Targeted support</a:t>
                      </a:r>
                      <a:r>
                        <a:rPr lang="en-US" sz="1600" baseline="0" dirty="0" smtClean="0"/>
                        <a:t> on Safeguards completed. (ii) Approval of NJP by June 2014 and implementation begins by 4</a:t>
                      </a:r>
                      <a:r>
                        <a:rPr lang="en-US" sz="1600" baseline="30000" dirty="0" smtClean="0"/>
                        <a:t>th</a:t>
                      </a:r>
                      <a:r>
                        <a:rPr lang="en-US" sz="1600" baseline="0" dirty="0" smtClean="0"/>
                        <a:t> Quarter  2014.</a:t>
                      </a:r>
                      <a:endParaRPr lang="en-US" sz="1600" dirty="0"/>
                    </a:p>
                  </a:txBody>
                  <a:tcPr/>
                </a:tc>
              </a:tr>
              <a:tr h="370840">
                <a:tc>
                  <a:txBody>
                    <a:bodyPr/>
                    <a:lstStyle/>
                    <a:p>
                      <a:r>
                        <a:rPr lang="es-PA" sz="1600" dirty="0" err="1" smtClean="0"/>
                        <a:t>Implementation</a:t>
                      </a:r>
                      <a:r>
                        <a:rPr lang="es-PA" sz="1600" dirty="0" smtClean="0"/>
                        <a:t> </a:t>
                      </a:r>
                      <a:r>
                        <a:rPr lang="es-PA" sz="1600" dirty="0" err="1" smtClean="0"/>
                        <a:t>rates</a:t>
                      </a:r>
                      <a:endParaRPr lang="en-US" sz="1600" dirty="0"/>
                    </a:p>
                  </a:txBody>
                  <a:tcPr/>
                </a:tc>
                <a:tc>
                  <a:txBody>
                    <a:bodyPr/>
                    <a:lstStyle/>
                    <a:p>
                      <a:r>
                        <a:rPr lang="es-PA" sz="1600" dirty="0" err="1" smtClean="0"/>
                        <a:t>Overall</a:t>
                      </a:r>
                      <a:r>
                        <a:rPr lang="es-PA" sz="1600" dirty="0" smtClean="0"/>
                        <a:t> </a:t>
                      </a:r>
                      <a:r>
                        <a:rPr lang="es-PA" sz="1600" dirty="0" err="1" smtClean="0"/>
                        <a:t>rate</a:t>
                      </a:r>
                      <a:r>
                        <a:rPr lang="es-PA" sz="1600" dirty="0" smtClean="0"/>
                        <a:t> of </a:t>
                      </a:r>
                      <a:r>
                        <a:rPr lang="es-PA" sz="1600" dirty="0" err="1" smtClean="0"/>
                        <a:t>implementation</a:t>
                      </a:r>
                      <a:r>
                        <a:rPr lang="es-PA" sz="1600" dirty="0" smtClean="0"/>
                        <a:t> </a:t>
                      </a:r>
                      <a:r>
                        <a:rPr lang="es-PA" sz="1600" dirty="0" err="1" smtClean="0"/>
                        <a:t>for</a:t>
                      </a:r>
                      <a:r>
                        <a:rPr lang="es-PA" sz="1600" dirty="0" smtClean="0"/>
                        <a:t> </a:t>
                      </a:r>
                      <a:r>
                        <a:rPr lang="es-PA" sz="1600" dirty="0" err="1" smtClean="0"/>
                        <a:t>the</a:t>
                      </a:r>
                      <a:r>
                        <a:rPr lang="es-PA" sz="1600" dirty="0" smtClean="0"/>
                        <a:t> portfolio </a:t>
                      </a:r>
                      <a:r>
                        <a:rPr lang="es-PA" sz="1600" u="sng" dirty="0" err="1" smtClean="0"/>
                        <a:t>above</a:t>
                      </a:r>
                      <a:r>
                        <a:rPr lang="es-PA" sz="1600" u="sng" baseline="0" dirty="0" smtClean="0"/>
                        <a:t> 75%</a:t>
                      </a:r>
                      <a:endParaRPr lang="en-US" sz="1600" u="sng" dirty="0"/>
                    </a:p>
                  </a:txBody>
                  <a:tcPr/>
                </a:tc>
              </a:tr>
            </a:tbl>
          </a:graphicData>
        </a:graphic>
      </p:graphicFrame>
    </p:spTree>
    <p:extLst>
      <p:ext uri="{BB962C8B-B14F-4D97-AF65-F5344CB8AC3E}">
        <p14:creationId xmlns:p14="http://schemas.microsoft.com/office/powerpoint/2010/main" val="3477296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304800"/>
            <a:ext cx="8001000" cy="1077218"/>
          </a:xfrm>
          <a:prstGeom prst="rect">
            <a:avLst/>
          </a:prstGeom>
        </p:spPr>
        <p:txBody>
          <a:bodyPr wrap="square">
            <a:spAutoFit/>
          </a:bodyPr>
          <a:lstStyle/>
          <a:p>
            <a:pPr algn="ctr" fontAlgn="auto">
              <a:spcBef>
                <a:spcPts val="0"/>
              </a:spcBef>
              <a:spcAft>
                <a:spcPts val="0"/>
              </a:spcAft>
            </a:pPr>
            <a:r>
              <a:rPr lang="es-ES" sz="3200" b="1" dirty="0" err="1" smtClean="0">
                <a:solidFill>
                  <a:prstClr val="black"/>
                </a:solidFill>
                <a:latin typeface="Calibri"/>
                <a:cs typeface="+mn-cs"/>
              </a:rPr>
              <a:t>Example</a:t>
            </a:r>
            <a:r>
              <a:rPr lang="es-ES" sz="3200" b="1" dirty="0" smtClean="0">
                <a:solidFill>
                  <a:prstClr val="black"/>
                </a:solidFill>
                <a:latin typeface="Calibri"/>
                <a:cs typeface="+mn-cs"/>
              </a:rPr>
              <a:t> 1: REDD+ </a:t>
            </a:r>
            <a:r>
              <a:rPr lang="es-ES" sz="3200" b="1" dirty="0" err="1" smtClean="0">
                <a:solidFill>
                  <a:prstClr val="black"/>
                </a:solidFill>
                <a:latin typeface="Calibri"/>
                <a:cs typeface="+mn-cs"/>
              </a:rPr>
              <a:t>could</a:t>
            </a:r>
            <a:r>
              <a:rPr lang="es-ES" sz="3200" b="1" dirty="0" smtClean="0">
                <a:solidFill>
                  <a:prstClr val="black"/>
                </a:solidFill>
                <a:latin typeface="Calibri"/>
                <a:cs typeface="+mn-cs"/>
              </a:rPr>
              <a:t> </a:t>
            </a:r>
            <a:r>
              <a:rPr lang="es-ES" sz="3200" b="1" dirty="0" err="1" smtClean="0">
                <a:solidFill>
                  <a:prstClr val="black"/>
                </a:solidFill>
                <a:latin typeface="Calibri"/>
                <a:cs typeface="+mn-cs"/>
              </a:rPr>
              <a:t>achieve</a:t>
            </a:r>
            <a:r>
              <a:rPr lang="es-ES" sz="3200" b="1" dirty="0" smtClean="0">
                <a:solidFill>
                  <a:prstClr val="black"/>
                </a:solidFill>
                <a:latin typeface="Calibri"/>
                <a:cs typeface="+mn-cs"/>
              </a:rPr>
              <a:t> </a:t>
            </a:r>
          </a:p>
          <a:p>
            <a:pPr algn="ctr" fontAlgn="auto">
              <a:spcBef>
                <a:spcPts val="0"/>
              </a:spcBef>
              <a:spcAft>
                <a:spcPts val="0"/>
              </a:spcAft>
            </a:pPr>
            <a:r>
              <a:rPr lang="es-ES" sz="3200" b="1" dirty="0" err="1" smtClean="0">
                <a:solidFill>
                  <a:prstClr val="black"/>
                </a:solidFill>
                <a:latin typeface="Calibri"/>
                <a:cs typeface="+mn-cs"/>
              </a:rPr>
              <a:t>important</a:t>
            </a:r>
            <a:r>
              <a:rPr lang="es-ES" sz="3200" b="1" dirty="0" smtClean="0">
                <a:solidFill>
                  <a:prstClr val="black"/>
                </a:solidFill>
                <a:latin typeface="Calibri"/>
                <a:cs typeface="+mn-cs"/>
              </a:rPr>
              <a:t> </a:t>
            </a:r>
            <a:r>
              <a:rPr lang="es-ES" sz="3200" b="1" dirty="0" err="1" smtClean="0">
                <a:solidFill>
                  <a:prstClr val="black"/>
                </a:solidFill>
                <a:latin typeface="Calibri"/>
                <a:cs typeface="+mn-cs"/>
              </a:rPr>
              <a:t>results</a:t>
            </a:r>
            <a:endParaRPr lang="es-ES" sz="3200" b="1" dirty="0" smtClean="0">
              <a:solidFill>
                <a:prstClr val="black"/>
              </a:solidFill>
              <a:latin typeface="Calibri"/>
              <a:cs typeface="+mn-cs"/>
            </a:endParaRPr>
          </a:p>
        </p:txBody>
      </p:sp>
      <p:sp>
        <p:nvSpPr>
          <p:cNvPr id="7" name="TextBox 6"/>
          <p:cNvSpPr txBox="1"/>
          <p:nvPr/>
        </p:nvSpPr>
        <p:spPr>
          <a:xfrm>
            <a:off x="533400" y="1981200"/>
            <a:ext cx="184731" cy="369332"/>
          </a:xfrm>
          <a:prstGeom prst="rect">
            <a:avLst/>
          </a:prstGeom>
          <a:noFill/>
        </p:spPr>
        <p:txBody>
          <a:bodyPr wrap="none" rtlCol="0">
            <a:spAutoFit/>
          </a:bodyPr>
          <a:lstStyle/>
          <a:p>
            <a:pPr fontAlgn="auto">
              <a:spcBef>
                <a:spcPts val="0"/>
              </a:spcBef>
              <a:spcAft>
                <a:spcPts val="0"/>
              </a:spcAft>
            </a:pPr>
            <a:endParaRPr lang="en-US">
              <a:solidFill>
                <a:prstClr val="black"/>
              </a:solidFill>
              <a:latin typeface="Calibri"/>
              <a:cs typeface="+mn-cs"/>
            </a:endParaRPr>
          </a:p>
        </p:txBody>
      </p:sp>
      <p:graphicFrame>
        <p:nvGraphicFramePr>
          <p:cNvPr id="8" name="Chart 7"/>
          <p:cNvGraphicFramePr>
            <a:graphicFrameLocks/>
          </p:cNvGraphicFramePr>
          <p:nvPr>
            <p:extLst>
              <p:ext uri="{D42A27DB-BD31-4B8C-83A1-F6EECF244321}">
                <p14:modId xmlns:p14="http://schemas.microsoft.com/office/powerpoint/2010/main" val="3054213646"/>
              </p:ext>
            </p:extLst>
          </p:nvPr>
        </p:nvGraphicFramePr>
        <p:xfrm>
          <a:off x="625765" y="1524000"/>
          <a:ext cx="78486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9583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1000" y="939225"/>
            <a:ext cx="8534400" cy="1077218"/>
          </a:xfrm>
          <a:prstGeom prst="rect">
            <a:avLst/>
          </a:prstGeom>
        </p:spPr>
        <p:txBody>
          <a:bodyPr wrap="square">
            <a:spAutoFit/>
          </a:bodyPr>
          <a:lstStyle/>
          <a:p>
            <a:pPr algn="ctr" fontAlgn="auto">
              <a:spcBef>
                <a:spcPts val="0"/>
              </a:spcBef>
              <a:spcAft>
                <a:spcPts val="0"/>
              </a:spcAft>
            </a:pPr>
            <a:r>
              <a:rPr lang="es-ES" sz="3200" b="1" dirty="0" err="1" smtClean="0">
                <a:solidFill>
                  <a:prstClr val="black"/>
                </a:solidFill>
                <a:latin typeface="Calibri"/>
                <a:cs typeface="+mn-cs"/>
              </a:rPr>
              <a:t>Example</a:t>
            </a:r>
            <a:r>
              <a:rPr lang="es-ES" sz="3200" b="1" dirty="0" smtClean="0">
                <a:solidFill>
                  <a:prstClr val="black"/>
                </a:solidFill>
                <a:latin typeface="Calibri"/>
                <a:cs typeface="+mn-cs"/>
              </a:rPr>
              <a:t> 2: REDD+ </a:t>
            </a:r>
            <a:r>
              <a:rPr lang="es-ES" sz="3200" b="1" dirty="0" err="1" smtClean="0">
                <a:solidFill>
                  <a:prstClr val="black"/>
                </a:solidFill>
                <a:latin typeface="Calibri"/>
                <a:cs typeface="+mn-cs"/>
              </a:rPr>
              <a:t>could</a:t>
            </a:r>
            <a:r>
              <a:rPr lang="es-ES" sz="3200" b="1" dirty="0" smtClean="0">
                <a:solidFill>
                  <a:prstClr val="black"/>
                </a:solidFill>
                <a:latin typeface="Calibri"/>
                <a:cs typeface="+mn-cs"/>
              </a:rPr>
              <a:t> </a:t>
            </a:r>
            <a:r>
              <a:rPr lang="es-ES" sz="3200" b="1" dirty="0" err="1" smtClean="0">
                <a:solidFill>
                  <a:prstClr val="black"/>
                </a:solidFill>
                <a:latin typeface="Calibri"/>
                <a:cs typeface="+mn-cs"/>
              </a:rPr>
              <a:t>provide</a:t>
            </a:r>
            <a:r>
              <a:rPr lang="es-ES" sz="3200" b="1" dirty="0" smtClean="0">
                <a:solidFill>
                  <a:prstClr val="black"/>
                </a:solidFill>
                <a:latin typeface="Calibri"/>
                <a:cs typeface="+mn-cs"/>
              </a:rPr>
              <a:t> </a:t>
            </a:r>
          </a:p>
          <a:p>
            <a:pPr algn="ctr" fontAlgn="auto">
              <a:spcBef>
                <a:spcPts val="0"/>
              </a:spcBef>
              <a:spcAft>
                <a:spcPts val="0"/>
              </a:spcAft>
            </a:pPr>
            <a:r>
              <a:rPr lang="es-ES" sz="3200" b="1" dirty="0" err="1" smtClean="0">
                <a:solidFill>
                  <a:prstClr val="black"/>
                </a:solidFill>
                <a:latin typeface="Calibri"/>
                <a:cs typeface="+mn-cs"/>
              </a:rPr>
              <a:t>important</a:t>
            </a:r>
            <a:r>
              <a:rPr lang="es-ES" sz="3200" b="1" dirty="0" smtClean="0">
                <a:solidFill>
                  <a:prstClr val="black"/>
                </a:solidFill>
                <a:latin typeface="Calibri"/>
                <a:cs typeface="+mn-cs"/>
              </a:rPr>
              <a:t> incentives</a:t>
            </a:r>
          </a:p>
        </p:txBody>
      </p:sp>
      <p:sp>
        <p:nvSpPr>
          <p:cNvPr id="7" name="TextBox 6"/>
          <p:cNvSpPr txBox="1"/>
          <p:nvPr/>
        </p:nvSpPr>
        <p:spPr>
          <a:xfrm>
            <a:off x="533400" y="1981200"/>
            <a:ext cx="184731" cy="369332"/>
          </a:xfrm>
          <a:prstGeom prst="rect">
            <a:avLst/>
          </a:prstGeom>
          <a:noFill/>
        </p:spPr>
        <p:txBody>
          <a:bodyPr wrap="none" rtlCol="0">
            <a:spAutoFit/>
          </a:bodyPr>
          <a:lstStyle/>
          <a:p>
            <a:pPr fontAlgn="auto">
              <a:spcBef>
                <a:spcPts val="0"/>
              </a:spcBef>
              <a:spcAft>
                <a:spcPts val="0"/>
              </a:spcAft>
            </a:pPr>
            <a:endParaRPr lang="en-US">
              <a:solidFill>
                <a:prstClr val="black"/>
              </a:solidFill>
              <a:latin typeface="Calibri"/>
              <a:cs typeface="+mn-cs"/>
            </a:endParaRPr>
          </a:p>
        </p:txBody>
      </p:sp>
      <p:pic>
        <p:nvPicPr>
          <p:cNvPr id="5" name="Picture 4"/>
          <p:cNvPicPr/>
          <p:nvPr/>
        </p:nvPicPr>
        <p:blipFill>
          <a:blip r:embed="rId2" cstate="print"/>
          <a:srcRect/>
          <a:stretch>
            <a:fillRect/>
          </a:stretch>
        </p:blipFill>
        <p:spPr bwMode="auto">
          <a:xfrm>
            <a:off x="533400" y="1940242"/>
            <a:ext cx="7848600" cy="4612958"/>
          </a:xfrm>
          <a:prstGeom prst="rect">
            <a:avLst/>
          </a:prstGeom>
          <a:noFill/>
          <a:ln w="9525">
            <a:noFill/>
            <a:miter lim="800000"/>
            <a:headEnd/>
            <a:tailEnd/>
          </a:ln>
        </p:spPr>
      </p:pic>
      <p:sp>
        <p:nvSpPr>
          <p:cNvPr id="2" name="TextBox 1"/>
          <p:cNvSpPr txBox="1"/>
          <p:nvPr/>
        </p:nvSpPr>
        <p:spPr>
          <a:xfrm>
            <a:off x="2590800" y="1981199"/>
            <a:ext cx="1676400" cy="1169551"/>
          </a:xfrm>
          <a:prstGeom prst="rect">
            <a:avLst/>
          </a:prstGeom>
          <a:solidFill>
            <a:schemeClr val="bg1"/>
          </a:solidFill>
        </p:spPr>
        <p:txBody>
          <a:bodyPr wrap="square" rtlCol="0">
            <a:spAutoFit/>
          </a:bodyPr>
          <a:lstStyle/>
          <a:p>
            <a:pPr fontAlgn="auto">
              <a:spcBef>
                <a:spcPts val="0"/>
              </a:spcBef>
              <a:spcAft>
                <a:spcPts val="0"/>
              </a:spcAft>
            </a:pPr>
            <a:r>
              <a:rPr lang="en-US" sz="1400" dirty="0" smtClean="0">
                <a:solidFill>
                  <a:prstClr val="black"/>
                </a:solidFill>
                <a:latin typeface="Calibri"/>
                <a:cs typeface="+mn-cs"/>
              </a:rPr>
              <a:t>Gross Income</a:t>
            </a:r>
          </a:p>
          <a:p>
            <a:pPr fontAlgn="auto">
              <a:spcBef>
                <a:spcPts val="0"/>
              </a:spcBef>
              <a:spcAft>
                <a:spcPts val="0"/>
              </a:spcAft>
            </a:pPr>
            <a:r>
              <a:rPr lang="en-US" sz="1400" dirty="0" smtClean="0">
                <a:solidFill>
                  <a:prstClr val="black"/>
                </a:solidFill>
                <a:latin typeface="Calibri"/>
                <a:cs typeface="+mn-cs"/>
              </a:rPr>
              <a:t>Annual costs (+)</a:t>
            </a:r>
          </a:p>
          <a:p>
            <a:pPr fontAlgn="auto">
              <a:spcBef>
                <a:spcPts val="0"/>
              </a:spcBef>
              <a:spcAft>
                <a:spcPts val="0"/>
              </a:spcAft>
            </a:pPr>
            <a:r>
              <a:rPr lang="en-US" sz="1400" dirty="0" smtClean="0">
                <a:solidFill>
                  <a:prstClr val="black"/>
                </a:solidFill>
                <a:latin typeface="Calibri"/>
                <a:cs typeface="+mn-cs"/>
              </a:rPr>
              <a:t>Annual costs (+/-)</a:t>
            </a:r>
          </a:p>
          <a:p>
            <a:pPr fontAlgn="auto">
              <a:spcBef>
                <a:spcPts val="0"/>
              </a:spcBef>
              <a:spcAft>
                <a:spcPts val="0"/>
              </a:spcAft>
            </a:pPr>
            <a:r>
              <a:rPr lang="en-US" sz="1400" dirty="0" smtClean="0">
                <a:solidFill>
                  <a:prstClr val="black"/>
                </a:solidFill>
                <a:latin typeface="Calibri"/>
                <a:cs typeface="+mn-cs"/>
              </a:rPr>
              <a:t>Net income</a:t>
            </a:r>
          </a:p>
          <a:p>
            <a:pPr fontAlgn="auto">
              <a:spcBef>
                <a:spcPts val="0"/>
              </a:spcBef>
              <a:spcAft>
                <a:spcPts val="0"/>
              </a:spcAft>
            </a:pPr>
            <a:r>
              <a:rPr lang="en-US" sz="1400" dirty="0" smtClean="0">
                <a:solidFill>
                  <a:prstClr val="black"/>
                </a:solidFill>
                <a:latin typeface="Calibri"/>
                <a:cs typeface="+mn-cs"/>
              </a:rPr>
              <a:t>Net income*</a:t>
            </a:r>
            <a:endParaRPr lang="en-US" sz="1400" dirty="0">
              <a:solidFill>
                <a:prstClr val="black"/>
              </a:solidFill>
              <a:latin typeface="Calibri"/>
              <a:cs typeface="+mn-cs"/>
            </a:endParaRPr>
          </a:p>
        </p:txBody>
      </p:sp>
    </p:spTree>
    <p:extLst>
      <p:ext uri="{BB962C8B-B14F-4D97-AF65-F5344CB8AC3E}">
        <p14:creationId xmlns:p14="http://schemas.microsoft.com/office/powerpoint/2010/main" val="3310840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2209800" y="605135"/>
            <a:ext cx="625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000000"/>
                </a:solidFill>
              </a:rPr>
              <a:t>UNEP TS overview and pipeline</a:t>
            </a:r>
            <a:endParaRPr lang="en-US" sz="2400" b="1" dirty="0">
              <a:solidFill>
                <a:srgbClr val="0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74244679"/>
              </p:ext>
            </p:extLst>
          </p:nvPr>
        </p:nvGraphicFramePr>
        <p:xfrm>
          <a:off x="304800" y="1295400"/>
          <a:ext cx="8556071" cy="5363709"/>
        </p:xfrm>
        <a:graphic>
          <a:graphicData uri="http://schemas.openxmlformats.org/drawingml/2006/table">
            <a:tbl>
              <a:tblPr>
                <a:tableStyleId>{3C2FFA5D-87B4-456A-9821-1D502468CF0F}</a:tableStyleId>
              </a:tblPr>
              <a:tblGrid>
                <a:gridCol w="764641"/>
                <a:gridCol w="3003625"/>
                <a:gridCol w="1762458"/>
                <a:gridCol w="1196547"/>
                <a:gridCol w="1167878"/>
                <a:gridCol w="660922"/>
              </a:tblGrid>
              <a:tr h="324916">
                <a:tc>
                  <a:txBody>
                    <a:bodyPr/>
                    <a:lstStyle/>
                    <a:p>
                      <a:pPr algn="ctr" fontAlgn="ctr"/>
                      <a:r>
                        <a:rPr lang="en-US" sz="1100" u="none" strike="noStrike" dirty="0">
                          <a:effectLst/>
                        </a:rPr>
                        <a:t>COUNTRY</a:t>
                      </a:r>
                      <a:endParaRPr lang="en-US" sz="1100" b="0" i="0" u="none" strike="noStrike" dirty="0">
                        <a:solidFill>
                          <a:srgbClr val="000000"/>
                        </a:solidFill>
                        <a:effectLst/>
                        <a:latin typeface="Calibri"/>
                      </a:endParaRPr>
                    </a:p>
                  </a:txBody>
                  <a:tcPr marL="6083" marR="6083" marT="6083" marB="0" anchor="ctr">
                    <a:solidFill>
                      <a:schemeClr val="tx2">
                        <a:lumMod val="60000"/>
                        <a:lumOff val="40000"/>
                      </a:schemeClr>
                    </a:solidFill>
                  </a:tcPr>
                </a:tc>
                <a:tc>
                  <a:txBody>
                    <a:bodyPr/>
                    <a:lstStyle/>
                    <a:p>
                      <a:pPr algn="ctr" fontAlgn="ctr"/>
                      <a:r>
                        <a:rPr lang="en-US" sz="1100" u="none" strike="noStrike" dirty="0">
                          <a:effectLst/>
                        </a:rPr>
                        <a:t>DESCRIPTION OF TARGETED SUPPORT </a:t>
                      </a:r>
                      <a:endParaRPr lang="en-US" sz="1100" b="0" i="0" u="none" strike="noStrike" dirty="0">
                        <a:solidFill>
                          <a:srgbClr val="000000"/>
                        </a:solidFill>
                        <a:effectLst/>
                        <a:latin typeface="Calibri"/>
                      </a:endParaRPr>
                    </a:p>
                  </a:txBody>
                  <a:tcPr marL="6083" marR="6083" marT="6083" marB="0" anchor="ctr">
                    <a:solidFill>
                      <a:schemeClr val="tx2">
                        <a:lumMod val="60000"/>
                        <a:lumOff val="40000"/>
                      </a:schemeClr>
                    </a:solidFill>
                  </a:tcPr>
                </a:tc>
                <a:tc>
                  <a:txBody>
                    <a:bodyPr/>
                    <a:lstStyle/>
                    <a:p>
                      <a:pPr algn="ctr" fontAlgn="ctr"/>
                      <a:r>
                        <a:rPr lang="en-US" sz="1100" u="none" strike="noStrike" dirty="0">
                          <a:effectLst/>
                        </a:rPr>
                        <a:t>Progress</a:t>
                      </a:r>
                      <a:endParaRPr lang="en-US" sz="1100" b="0" i="0" u="none" strike="noStrike" dirty="0">
                        <a:solidFill>
                          <a:srgbClr val="000000"/>
                        </a:solidFill>
                        <a:effectLst/>
                        <a:latin typeface="Calibri"/>
                      </a:endParaRPr>
                    </a:p>
                  </a:txBody>
                  <a:tcPr marL="6083" marR="6083" marT="6083" marB="0" anchor="ctr">
                    <a:solidFill>
                      <a:schemeClr val="tx2">
                        <a:lumMod val="60000"/>
                        <a:lumOff val="40000"/>
                      </a:schemeClr>
                    </a:solidFill>
                  </a:tcPr>
                </a:tc>
                <a:tc>
                  <a:txBody>
                    <a:bodyPr/>
                    <a:lstStyle/>
                    <a:p>
                      <a:pPr algn="ctr" fontAlgn="ctr"/>
                      <a:r>
                        <a:rPr lang="en-US" sz="1100" u="none" strike="noStrike" dirty="0">
                          <a:effectLst/>
                        </a:rPr>
                        <a:t>SNA/GLOBAL PROGRAMME WORK AREAS</a:t>
                      </a:r>
                      <a:endParaRPr lang="en-US" sz="1100" b="0" i="0" u="none" strike="noStrike" dirty="0">
                        <a:solidFill>
                          <a:srgbClr val="000000"/>
                        </a:solidFill>
                        <a:effectLst/>
                        <a:latin typeface="Calibri"/>
                      </a:endParaRPr>
                    </a:p>
                  </a:txBody>
                  <a:tcPr marL="6083" marR="6083" marT="6083" marB="0" anchor="ctr">
                    <a:solidFill>
                      <a:schemeClr val="tx2">
                        <a:lumMod val="60000"/>
                        <a:lumOff val="40000"/>
                      </a:schemeClr>
                    </a:solidFill>
                  </a:tcPr>
                </a:tc>
                <a:tc>
                  <a:txBody>
                    <a:bodyPr/>
                    <a:lstStyle/>
                    <a:p>
                      <a:pPr algn="ctr" fontAlgn="ctr"/>
                      <a:r>
                        <a:rPr lang="en-US" sz="1100" u="none" strike="noStrike" dirty="0">
                          <a:effectLst/>
                        </a:rPr>
                        <a:t>BUDGET (US$)</a:t>
                      </a:r>
                      <a:endParaRPr lang="en-US" sz="1100" b="0" i="0" u="none" strike="noStrike" dirty="0">
                        <a:solidFill>
                          <a:srgbClr val="000000"/>
                        </a:solidFill>
                        <a:effectLst/>
                        <a:latin typeface="Calibri"/>
                      </a:endParaRPr>
                    </a:p>
                  </a:txBody>
                  <a:tcPr marL="6083" marR="6083" marT="6083" marB="0" anchor="ctr">
                    <a:solidFill>
                      <a:schemeClr val="tx2">
                        <a:lumMod val="60000"/>
                        <a:lumOff val="40000"/>
                      </a:schemeClr>
                    </a:solidFill>
                  </a:tcPr>
                </a:tc>
                <a:tc>
                  <a:txBody>
                    <a:bodyPr/>
                    <a:lstStyle/>
                    <a:p>
                      <a:pPr algn="ctr" fontAlgn="t"/>
                      <a:r>
                        <a:rPr lang="en-US" sz="1100" u="none" strike="noStrike" dirty="0">
                          <a:effectLst/>
                        </a:rPr>
                        <a:t>Other agencies with TS?</a:t>
                      </a:r>
                      <a:endParaRPr lang="en-US" sz="1100" b="0" i="0" u="none" strike="noStrike" dirty="0">
                        <a:solidFill>
                          <a:srgbClr val="000000"/>
                        </a:solidFill>
                        <a:effectLst/>
                        <a:latin typeface="Calibri"/>
                      </a:endParaRPr>
                    </a:p>
                  </a:txBody>
                  <a:tcPr marL="6083" marR="6083" marT="6083" marB="0">
                    <a:solidFill>
                      <a:schemeClr val="tx2">
                        <a:lumMod val="60000"/>
                        <a:lumOff val="40000"/>
                      </a:schemeClr>
                    </a:solidFill>
                  </a:tcPr>
                </a:tc>
              </a:tr>
              <a:tr h="938797">
                <a:tc>
                  <a:txBody>
                    <a:bodyPr/>
                    <a:lstStyle/>
                    <a:p>
                      <a:pPr algn="ctr" fontAlgn="ctr"/>
                      <a:r>
                        <a:rPr lang="en-US" sz="1100" u="none" strike="noStrike" dirty="0">
                          <a:effectLst/>
                        </a:rPr>
                        <a:t>Argentina</a:t>
                      </a:r>
                      <a:endParaRPr lang="en-US" sz="1100" b="0" i="0" u="none" strike="noStrike" dirty="0">
                        <a:solidFill>
                          <a:srgbClr val="000000"/>
                        </a:solidFill>
                        <a:effectLst/>
                        <a:latin typeface="Calibri"/>
                      </a:endParaRPr>
                    </a:p>
                  </a:txBody>
                  <a:tcPr marL="6083" marR="6083" marT="6083" marB="0" anchor="ctr"/>
                </a:tc>
                <a:tc>
                  <a:txBody>
                    <a:bodyPr/>
                    <a:lstStyle/>
                    <a:p>
                      <a:pPr algn="l" fontAlgn="t"/>
                      <a:r>
                        <a:rPr lang="en-US" sz="1100" u="none" strike="noStrike" dirty="0">
                          <a:effectLst/>
                        </a:rPr>
                        <a:t>Support to the incorporation of environmental and social safeguards for REDD+ </a:t>
                      </a:r>
                      <a:r>
                        <a:rPr lang="en-US" sz="1100" u="none" strike="noStrike" dirty="0" err="1">
                          <a:effectLst/>
                        </a:rPr>
                        <a:t>Programme</a:t>
                      </a:r>
                      <a:r>
                        <a:rPr lang="en-US" sz="1100" u="none" strike="noStrike" dirty="0">
                          <a:effectLst/>
                        </a:rPr>
                        <a:t> following a process of strategic environmental and social assessments and meet the standards set out in the “Social and Environmental Principles and Criteria. </a:t>
                      </a: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dirty="0">
                          <a:effectLst/>
                        </a:rPr>
                        <a:t>In progress</a:t>
                      </a: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dirty="0">
                          <a:effectLst/>
                        </a:rPr>
                        <a:t>5 and 6. Multiple Benefits and Green Economy</a:t>
                      </a:r>
                      <a:endParaRPr lang="en-US" sz="1100" b="0" i="0" u="none" strike="noStrike" dirty="0">
                        <a:solidFill>
                          <a:srgbClr val="000000"/>
                        </a:solidFill>
                        <a:effectLst/>
                        <a:latin typeface="Calibri"/>
                      </a:endParaRPr>
                    </a:p>
                  </a:txBody>
                  <a:tcPr marL="6083" marR="6083" marT="6083" marB="0"/>
                </a:tc>
                <a:tc>
                  <a:txBody>
                    <a:bodyPr/>
                    <a:lstStyle/>
                    <a:p>
                      <a:pPr algn="r" fontAlgn="ctr"/>
                      <a:r>
                        <a:rPr lang="en-US" sz="1100" u="none" strike="noStrike" dirty="0">
                          <a:effectLst/>
                        </a:rPr>
                        <a:t>91,512</a:t>
                      </a:r>
                      <a:endParaRPr lang="en-US" sz="1100" b="0" i="0" u="none" strike="noStrike" dirty="0">
                        <a:solidFill>
                          <a:srgbClr val="000000"/>
                        </a:solidFill>
                        <a:effectLst/>
                        <a:latin typeface="Calibri"/>
                      </a:endParaRPr>
                    </a:p>
                  </a:txBody>
                  <a:tcPr marL="6083" marR="6083" marT="6083" marB="0" anchor="ctr"/>
                </a:tc>
                <a:tc>
                  <a:txBody>
                    <a:bodyPr/>
                    <a:lstStyle/>
                    <a:p>
                      <a:pPr algn="r" fontAlgn="ctr"/>
                      <a:r>
                        <a:rPr lang="en-US" sz="1100" u="none" strike="noStrike" dirty="0">
                          <a:effectLst/>
                        </a:rPr>
                        <a:t>FAO</a:t>
                      </a:r>
                      <a:endParaRPr lang="en-US" sz="1100" b="0" i="0" u="none" strike="noStrike" dirty="0">
                        <a:solidFill>
                          <a:srgbClr val="000000"/>
                        </a:solidFill>
                        <a:effectLst/>
                        <a:latin typeface="Calibri"/>
                      </a:endParaRPr>
                    </a:p>
                  </a:txBody>
                  <a:tcPr marL="6083" marR="6083" marT="6083" marB="0" anchor="ctr"/>
                </a:tc>
              </a:tr>
              <a:tr h="422940">
                <a:tc>
                  <a:txBody>
                    <a:bodyPr/>
                    <a:lstStyle/>
                    <a:p>
                      <a:pPr algn="ctr" fontAlgn="ctr"/>
                      <a:r>
                        <a:rPr lang="en-US" sz="1100" u="none" strike="noStrike">
                          <a:effectLst/>
                        </a:rPr>
                        <a:t>Benin</a:t>
                      </a:r>
                      <a:endParaRPr lang="en-US" sz="1100" b="0" i="0" u="none" strike="noStrike">
                        <a:solidFill>
                          <a:srgbClr val="000000"/>
                        </a:solidFill>
                        <a:effectLst/>
                        <a:latin typeface="Calibri"/>
                      </a:endParaRPr>
                    </a:p>
                  </a:txBody>
                  <a:tcPr marL="6083" marR="6083" marT="6083" marB="0" anchor="ctr">
                    <a:solidFill>
                      <a:schemeClr val="accent2">
                        <a:lumMod val="40000"/>
                        <a:lumOff val="60000"/>
                        <a:alpha val="68000"/>
                      </a:schemeClr>
                    </a:solidFill>
                  </a:tcPr>
                </a:tc>
                <a:tc>
                  <a:txBody>
                    <a:bodyPr/>
                    <a:lstStyle/>
                    <a:p>
                      <a:pPr algn="l" fontAlgn="t"/>
                      <a:r>
                        <a:rPr lang="en-US" sz="1100" u="none" strike="noStrike">
                          <a:effectLst/>
                        </a:rPr>
                        <a:t>General support on the development of REDD+ in country, with some specifics on work on multiple benefits and safeguards</a:t>
                      </a:r>
                      <a:endParaRPr lang="en-US" sz="1100" b="0" i="0" u="none" strike="noStrike">
                        <a:solidFill>
                          <a:srgbClr val="000000"/>
                        </a:solidFill>
                        <a:effectLst/>
                        <a:latin typeface="Calibri"/>
                      </a:endParaRPr>
                    </a:p>
                  </a:txBody>
                  <a:tcPr marL="6083" marR="6083" marT="6083" marB="0">
                    <a:solidFill>
                      <a:schemeClr val="accent2">
                        <a:lumMod val="40000"/>
                        <a:lumOff val="60000"/>
                        <a:alpha val="68000"/>
                      </a:schemeClr>
                    </a:solidFill>
                  </a:tcPr>
                </a:tc>
                <a:tc>
                  <a:txBody>
                    <a:bodyPr/>
                    <a:lstStyle/>
                    <a:p>
                      <a:pPr algn="l" fontAlgn="t"/>
                      <a:r>
                        <a:rPr lang="en-US" sz="1100" u="none" strike="noStrike" dirty="0">
                          <a:effectLst/>
                        </a:rPr>
                        <a:t>Government sent concept note </a:t>
                      </a:r>
                      <a:r>
                        <a:rPr lang="en-US" sz="1100" u="none" strike="noStrike" dirty="0" smtClean="0">
                          <a:effectLst/>
                        </a:rPr>
                        <a:t>to UNEP as </a:t>
                      </a:r>
                      <a:r>
                        <a:rPr lang="en-US" sz="1100" u="none" strike="noStrike" dirty="0">
                          <a:effectLst/>
                        </a:rPr>
                        <a:t>follow up to regional workshop</a:t>
                      </a:r>
                      <a:endParaRPr lang="en-US" sz="1100" b="0" i="0" u="none" strike="noStrike" dirty="0">
                        <a:solidFill>
                          <a:srgbClr val="000000"/>
                        </a:solidFill>
                        <a:effectLst/>
                        <a:latin typeface="Calibri"/>
                      </a:endParaRPr>
                    </a:p>
                  </a:txBody>
                  <a:tcPr marL="6083" marR="6083" marT="6083" marB="0">
                    <a:solidFill>
                      <a:schemeClr val="accent2">
                        <a:lumMod val="40000"/>
                        <a:lumOff val="60000"/>
                        <a:alpha val="68000"/>
                      </a:schemeClr>
                    </a:solidFill>
                  </a:tcPr>
                </a:tc>
                <a:tc>
                  <a:txBody>
                    <a:bodyPr/>
                    <a:lstStyle/>
                    <a:p>
                      <a:pPr algn="l" fontAlgn="t"/>
                      <a:r>
                        <a:rPr lang="en-US" sz="1100" u="none" strike="noStrike" dirty="0">
                          <a:effectLst/>
                        </a:rPr>
                        <a:t>MB</a:t>
                      </a:r>
                      <a:endParaRPr lang="en-US" sz="1100" b="0" i="0" u="none" strike="noStrike" dirty="0">
                        <a:solidFill>
                          <a:srgbClr val="000000"/>
                        </a:solidFill>
                        <a:effectLst/>
                        <a:latin typeface="Calibri"/>
                      </a:endParaRPr>
                    </a:p>
                  </a:txBody>
                  <a:tcPr marL="6083" marR="6083" marT="6083" marB="0">
                    <a:solidFill>
                      <a:schemeClr val="accent2">
                        <a:lumMod val="40000"/>
                        <a:lumOff val="60000"/>
                        <a:alpha val="68000"/>
                      </a:schemeClr>
                    </a:solidFill>
                  </a:tcPr>
                </a:tc>
                <a:tc>
                  <a:txBody>
                    <a:bodyPr/>
                    <a:lstStyle/>
                    <a:p>
                      <a:pPr algn="r" fontAlgn="ctr"/>
                      <a:r>
                        <a:rPr lang="en-US" sz="1100" u="none" strike="noStrike" dirty="0">
                          <a:effectLst/>
                        </a:rPr>
                        <a:t> </a:t>
                      </a:r>
                      <a:endParaRPr lang="en-US" sz="1100" b="0" i="0" u="none" strike="noStrike" dirty="0">
                        <a:solidFill>
                          <a:srgbClr val="000000"/>
                        </a:solidFill>
                        <a:effectLst/>
                        <a:latin typeface="Calibri"/>
                      </a:endParaRPr>
                    </a:p>
                  </a:txBody>
                  <a:tcPr marL="6083" marR="6083" marT="6083" marB="0" anchor="ctr">
                    <a:solidFill>
                      <a:schemeClr val="accent2">
                        <a:lumMod val="40000"/>
                        <a:lumOff val="60000"/>
                        <a:alpha val="68000"/>
                      </a:schemeClr>
                    </a:solidFill>
                  </a:tcPr>
                </a:tc>
                <a:tc>
                  <a:txBody>
                    <a:bodyPr/>
                    <a:lstStyle/>
                    <a:p>
                      <a:pPr algn="r" fontAlgn="ctr"/>
                      <a:r>
                        <a:rPr lang="en-US" sz="1100" u="none" strike="noStrike" dirty="0">
                          <a:effectLst/>
                        </a:rPr>
                        <a:t> </a:t>
                      </a:r>
                      <a:endParaRPr lang="en-US" sz="1100" b="0" i="0" u="none" strike="noStrike" dirty="0">
                        <a:solidFill>
                          <a:srgbClr val="000000"/>
                        </a:solidFill>
                        <a:effectLst/>
                        <a:latin typeface="Calibri"/>
                      </a:endParaRPr>
                    </a:p>
                  </a:txBody>
                  <a:tcPr marL="6083" marR="6083" marT="6083" marB="0" anchor="ctr">
                    <a:solidFill>
                      <a:schemeClr val="accent2">
                        <a:lumMod val="40000"/>
                        <a:lumOff val="60000"/>
                        <a:alpha val="68000"/>
                      </a:schemeClr>
                    </a:solidFill>
                  </a:tcPr>
                </a:tc>
              </a:tr>
              <a:tr h="379236">
                <a:tc>
                  <a:txBody>
                    <a:bodyPr/>
                    <a:lstStyle/>
                    <a:p>
                      <a:pPr algn="ctr" fontAlgn="ctr"/>
                      <a:r>
                        <a:rPr lang="en-US" sz="1100" u="none" strike="noStrike" dirty="0">
                          <a:effectLst/>
                        </a:rPr>
                        <a:t>Bhutan</a:t>
                      </a:r>
                      <a:endParaRPr lang="en-US" sz="1100" b="0" i="0" u="none" strike="noStrike" dirty="0">
                        <a:solidFill>
                          <a:srgbClr val="000000"/>
                        </a:solidFill>
                        <a:effectLst/>
                        <a:latin typeface="Calibri"/>
                      </a:endParaRPr>
                    </a:p>
                  </a:txBody>
                  <a:tcPr marL="6083" marR="6083" marT="6083" marB="0" anchor="ctr"/>
                </a:tc>
                <a:tc>
                  <a:txBody>
                    <a:bodyPr/>
                    <a:lstStyle/>
                    <a:p>
                      <a:pPr algn="l" fontAlgn="t"/>
                      <a:r>
                        <a:rPr lang="en-US" sz="1100" u="none" strike="noStrike" dirty="0">
                          <a:effectLst/>
                        </a:rPr>
                        <a:t>Developing REDD+ Readiness in Bhutan – Ensuring Multiple Benefits of Forests</a:t>
                      </a:r>
                      <a:br>
                        <a:rPr lang="en-US" sz="1100" u="none" strike="noStrike" dirty="0">
                          <a:effectLst/>
                        </a:rPr>
                      </a:b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dirty="0">
                          <a:effectLst/>
                        </a:rPr>
                        <a:t>Completed</a:t>
                      </a: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dirty="0">
                          <a:effectLst/>
                        </a:rPr>
                        <a:t>5.MB (Ensuring Multiple Benefits of Forests)</a:t>
                      </a:r>
                      <a:endParaRPr lang="en-US" sz="1100" b="0" i="0" u="none" strike="noStrike" dirty="0">
                        <a:solidFill>
                          <a:srgbClr val="000000"/>
                        </a:solidFill>
                        <a:effectLst/>
                        <a:latin typeface="Calibri"/>
                      </a:endParaRPr>
                    </a:p>
                  </a:txBody>
                  <a:tcPr marL="6083" marR="6083" marT="6083" marB="0"/>
                </a:tc>
                <a:tc>
                  <a:txBody>
                    <a:bodyPr/>
                    <a:lstStyle/>
                    <a:p>
                      <a:pPr algn="r" fontAlgn="ctr"/>
                      <a:r>
                        <a:rPr lang="en-US" sz="1100" u="none" strike="noStrike" dirty="0">
                          <a:effectLst/>
                        </a:rPr>
                        <a:t>23,250</a:t>
                      </a:r>
                      <a:endParaRPr lang="en-US" sz="1100" b="0" i="0" u="none" strike="noStrike" dirty="0">
                        <a:solidFill>
                          <a:srgbClr val="000000"/>
                        </a:solidFill>
                        <a:effectLst/>
                        <a:latin typeface="Calibri"/>
                      </a:endParaRPr>
                    </a:p>
                  </a:txBody>
                  <a:tcPr marL="6083" marR="6083" marT="6083" marB="0" anchor="ctr"/>
                </a:tc>
                <a:tc>
                  <a:txBody>
                    <a:bodyPr/>
                    <a:lstStyle/>
                    <a:p>
                      <a:pPr algn="r" fontAlgn="ctr"/>
                      <a:r>
                        <a:rPr lang="en-US" sz="1100" u="none" strike="noStrike" dirty="0">
                          <a:effectLst/>
                        </a:rPr>
                        <a:t>UNDP and FAO</a:t>
                      </a:r>
                      <a:endParaRPr lang="en-US" sz="1100" b="0" i="0" u="none" strike="noStrike" dirty="0">
                        <a:solidFill>
                          <a:srgbClr val="000000"/>
                        </a:solidFill>
                        <a:effectLst/>
                        <a:latin typeface="Calibri"/>
                      </a:endParaRPr>
                    </a:p>
                  </a:txBody>
                  <a:tcPr marL="6083" marR="6083" marT="6083" marB="0" anchor="ctr"/>
                </a:tc>
              </a:tr>
              <a:tr h="324254">
                <a:tc>
                  <a:txBody>
                    <a:bodyPr/>
                    <a:lstStyle/>
                    <a:p>
                      <a:pPr algn="ctr" fontAlgn="ctr"/>
                      <a:r>
                        <a:rPr lang="en-US" sz="1100" u="none" strike="noStrike">
                          <a:effectLst/>
                        </a:rPr>
                        <a:t>Bhutan</a:t>
                      </a:r>
                      <a:endParaRPr lang="en-US" sz="1100" b="0" i="0" u="none" strike="noStrike">
                        <a:solidFill>
                          <a:srgbClr val="000000"/>
                        </a:solidFill>
                        <a:effectLst/>
                        <a:latin typeface="Calibri"/>
                      </a:endParaRPr>
                    </a:p>
                  </a:txBody>
                  <a:tcPr marL="6083" marR="6083" marT="6083" marB="0" anchor="ctr"/>
                </a:tc>
                <a:tc>
                  <a:txBody>
                    <a:bodyPr/>
                    <a:lstStyle/>
                    <a:p>
                      <a:pPr algn="l" fontAlgn="t"/>
                      <a:r>
                        <a:rPr lang="en-US" sz="1100" u="none" strike="noStrike" dirty="0">
                          <a:effectLst/>
                        </a:rPr>
                        <a:t>Development of a country appropriate safeguards approach</a:t>
                      </a: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dirty="0">
                          <a:effectLst/>
                        </a:rPr>
                        <a:t>Request submitted on 28 January 2014</a:t>
                      </a: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a:effectLst/>
                        </a:rPr>
                        <a:t>5.MB (Ensuring Multiple Benefits of Forests)</a:t>
                      </a:r>
                      <a:endParaRPr lang="en-US" sz="1100" b="0" i="0" u="none" strike="noStrike">
                        <a:solidFill>
                          <a:srgbClr val="000000"/>
                        </a:solidFill>
                        <a:effectLst/>
                        <a:latin typeface="Calibri"/>
                      </a:endParaRPr>
                    </a:p>
                  </a:txBody>
                  <a:tcPr marL="6083" marR="6083" marT="6083" marB="0"/>
                </a:tc>
                <a:tc>
                  <a:txBody>
                    <a:bodyPr/>
                    <a:lstStyle/>
                    <a:p>
                      <a:pPr algn="r" fontAlgn="ctr"/>
                      <a:r>
                        <a:rPr lang="en-US" sz="1100" u="none" strike="noStrike" dirty="0">
                          <a:effectLst/>
                        </a:rPr>
                        <a:t>45,000</a:t>
                      </a:r>
                      <a:endParaRPr lang="en-US" sz="1100" b="0" i="0" u="none" strike="noStrike" dirty="0">
                        <a:solidFill>
                          <a:srgbClr val="000000"/>
                        </a:solidFill>
                        <a:effectLst/>
                        <a:latin typeface="Calibri"/>
                      </a:endParaRPr>
                    </a:p>
                  </a:txBody>
                  <a:tcPr marL="6083" marR="6083" marT="6083" marB="0" anchor="ctr"/>
                </a:tc>
                <a:tc>
                  <a:txBody>
                    <a:bodyPr/>
                    <a:lstStyle/>
                    <a:p>
                      <a:pPr algn="r" fontAlgn="ctr"/>
                      <a:r>
                        <a:rPr lang="en-US" sz="1100" u="none" strike="noStrike" dirty="0">
                          <a:effectLst/>
                        </a:rPr>
                        <a:t>UNDP and FAO</a:t>
                      </a:r>
                      <a:endParaRPr lang="en-US" sz="1100" b="0" i="0" u="none" strike="noStrike" dirty="0">
                        <a:solidFill>
                          <a:srgbClr val="000000"/>
                        </a:solidFill>
                        <a:effectLst/>
                        <a:latin typeface="Calibri"/>
                      </a:endParaRPr>
                    </a:p>
                  </a:txBody>
                  <a:tcPr marL="6083" marR="6083" marT="6083" marB="0" anchor="ctr"/>
                </a:tc>
              </a:tr>
              <a:tr h="606591">
                <a:tc>
                  <a:txBody>
                    <a:bodyPr/>
                    <a:lstStyle/>
                    <a:p>
                      <a:pPr algn="ctr" fontAlgn="ctr"/>
                      <a:r>
                        <a:rPr lang="en-US" sz="1100" u="none" strike="noStrike" dirty="0">
                          <a:effectLst/>
                        </a:rPr>
                        <a:t>Costa Rica</a:t>
                      </a:r>
                      <a:endParaRPr lang="en-US" sz="1100" b="0" i="0" u="none" strike="noStrike" dirty="0">
                        <a:solidFill>
                          <a:srgbClr val="000000"/>
                        </a:solidFill>
                        <a:effectLst/>
                        <a:latin typeface="Calibri"/>
                      </a:endParaRPr>
                    </a:p>
                  </a:txBody>
                  <a:tcPr marL="6083" marR="6083" marT="6083" marB="0" anchor="ctr"/>
                </a:tc>
                <a:tc>
                  <a:txBody>
                    <a:bodyPr/>
                    <a:lstStyle/>
                    <a:p>
                      <a:pPr algn="l" fontAlgn="t"/>
                      <a:r>
                        <a:rPr lang="en-US" sz="1100" u="none" strike="noStrike" dirty="0">
                          <a:effectLst/>
                        </a:rPr>
                        <a:t>Development and implementation of a safeguard information system integrating the UN-REDD SEPC into the REDD+ strategy in Costa Rica.  </a:t>
                      </a: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a:effectLst/>
                        </a:rPr>
                        <a:t>In progress</a:t>
                      </a:r>
                      <a:endParaRPr lang="en-US" sz="1100" b="0" i="0" u="none" strike="noStrike">
                        <a:solidFill>
                          <a:srgbClr val="000000"/>
                        </a:solidFill>
                        <a:effectLst/>
                        <a:latin typeface="Calibri"/>
                      </a:endParaRPr>
                    </a:p>
                  </a:txBody>
                  <a:tcPr marL="6083" marR="6083" marT="6083" marB="0"/>
                </a:tc>
                <a:tc>
                  <a:txBody>
                    <a:bodyPr/>
                    <a:lstStyle/>
                    <a:p>
                      <a:pPr algn="l" fontAlgn="t"/>
                      <a:r>
                        <a:rPr lang="en-US" sz="1100" u="none" strike="noStrike">
                          <a:effectLst/>
                        </a:rPr>
                        <a:t> 5.MB.</a:t>
                      </a:r>
                      <a:endParaRPr lang="en-US" sz="1100" b="0" i="0" u="none" strike="noStrike">
                        <a:solidFill>
                          <a:srgbClr val="000000"/>
                        </a:solidFill>
                        <a:effectLst/>
                        <a:latin typeface="Calibri"/>
                      </a:endParaRPr>
                    </a:p>
                  </a:txBody>
                  <a:tcPr marL="6083" marR="6083" marT="6083" marB="0"/>
                </a:tc>
                <a:tc>
                  <a:txBody>
                    <a:bodyPr/>
                    <a:lstStyle/>
                    <a:p>
                      <a:pPr algn="r" fontAlgn="ctr"/>
                      <a:r>
                        <a:rPr lang="en-US" sz="1100" u="none" strike="noStrike">
                          <a:effectLst/>
                        </a:rPr>
                        <a:t>115,000</a:t>
                      </a:r>
                      <a:endParaRPr lang="en-US" sz="1100" b="0" i="0" u="none" strike="noStrike">
                        <a:solidFill>
                          <a:srgbClr val="000000"/>
                        </a:solidFill>
                        <a:effectLst/>
                        <a:latin typeface="Calibri"/>
                      </a:endParaRPr>
                    </a:p>
                  </a:txBody>
                  <a:tcPr marL="6083" marR="6083" marT="6083" marB="0" anchor="ctr"/>
                </a:tc>
                <a:tc>
                  <a:txBody>
                    <a:bodyPr/>
                    <a:lstStyle/>
                    <a:p>
                      <a:pPr algn="r" fontAlgn="ctr"/>
                      <a:r>
                        <a:rPr lang="en-US" sz="1100" u="none" strike="noStrike" dirty="0">
                          <a:effectLst/>
                        </a:rPr>
                        <a:t>UNDP and FAO</a:t>
                      </a:r>
                      <a:endParaRPr lang="en-US" sz="1100" b="0" i="0" u="none" strike="noStrike" dirty="0">
                        <a:solidFill>
                          <a:srgbClr val="000000"/>
                        </a:solidFill>
                        <a:effectLst/>
                        <a:latin typeface="Calibri"/>
                      </a:endParaRPr>
                    </a:p>
                  </a:txBody>
                  <a:tcPr marL="6083" marR="6083" marT="6083" marB="0" anchor="ctr"/>
                </a:tc>
              </a:tr>
              <a:tr h="281959">
                <a:tc>
                  <a:txBody>
                    <a:bodyPr/>
                    <a:lstStyle/>
                    <a:p>
                      <a:pPr algn="ctr" fontAlgn="ctr"/>
                      <a:r>
                        <a:rPr lang="en-US" sz="1100" u="none" strike="noStrike">
                          <a:effectLst/>
                        </a:rPr>
                        <a:t>Cote d'Ivoire</a:t>
                      </a:r>
                      <a:endParaRPr lang="en-US" sz="1100" b="0" i="0" u="none" strike="noStrike">
                        <a:solidFill>
                          <a:srgbClr val="000000"/>
                        </a:solidFill>
                        <a:effectLst/>
                        <a:latin typeface="Calibri"/>
                      </a:endParaRPr>
                    </a:p>
                  </a:txBody>
                  <a:tcPr marL="6083" marR="6083" marT="6083" marB="0" anchor="ctr">
                    <a:solidFill>
                      <a:schemeClr val="accent2">
                        <a:lumMod val="40000"/>
                        <a:lumOff val="60000"/>
                        <a:alpha val="50000"/>
                      </a:schemeClr>
                    </a:solidFill>
                  </a:tcPr>
                </a:tc>
                <a:tc>
                  <a:txBody>
                    <a:bodyPr/>
                    <a:lstStyle/>
                    <a:p>
                      <a:pPr algn="l" fontAlgn="t"/>
                      <a:r>
                        <a:rPr lang="en-US" sz="1100" u="none" strike="noStrike">
                          <a:effectLst/>
                        </a:rPr>
                        <a:t>Request for support on PLR review for safeguards and potential for PES</a:t>
                      </a:r>
                      <a:endParaRPr lang="en-US" sz="1100" b="0" i="0" u="none" strike="noStrike">
                        <a:solidFill>
                          <a:srgbClr val="000000"/>
                        </a:solidFill>
                        <a:effectLst/>
                        <a:latin typeface="Calibri"/>
                      </a:endParaRPr>
                    </a:p>
                  </a:txBody>
                  <a:tcPr marL="6083" marR="6083" marT="6083" marB="0">
                    <a:solidFill>
                      <a:schemeClr val="accent2">
                        <a:lumMod val="40000"/>
                        <a:lumOff val="60000"/>
                        <a:alpha val="50000"/>
                      </a:schemeClr>
                    </a:solidFill>
                  </a:tcPr>
                </a:tc>
                <a:tc>
                  <a:txBody>
                    <a:bodyPr/>
                    <a:lstStyle/>
                    <a:p>
                      <a:pPr algn="l" fontAlgn="t"/>
                      <a:r>
                        <a:rPr lang="en-US" sz="1100" u="none" strike="noStrike" dirty="0">
                          <a:effectLst/>
                        </a:rPr>
                        <a:t>In discussion with </a:t>
                      </a:r>
                      <a:r>
                        <a:rPr lang="en-US" sz="1100" u="none" strike="noStrike" dirty="0" smtClean="0">
                          <a:effectLst/>
                        </a:rPr>
                        <a:t>government following regional workshop, may be integrated into NP</a:t>
                      </a:r>
                      <a:endParaRPr lang="en-US" sz="1100" b="0" i="0" u="none" strike="noStrike" dirty="0">
                        <a:solidFill>
                          <a:srgbClr val="000000"/>
                        </a:solidFill>
                        <a:effectLst/>
                        <a:latin typeface="Calibri"/>
                      </a:endParaRPr>
                    </a:p>
                  </a:txBody>
                  <a:tcPr marL="6083" marR="6083" marT="6083" marB="0">
                    <a:solidFill>
                      <a:schemeClr val="accent2">
                        <a:lumMod val="40000"/>
                        <a:lumOff val="60000"/>
                        <a:alpha val="50000"/>
                      </a:schemeClr>
                    </a:solidFill>
                  </a:tcPr>
                </a:tc>
                <a:tc>
                  <a:txBody>
                    <a:bodyPr/>
                    <a:lstStyle/>
                    <a:p>
                      <a:pPr algn="l" fontAlgn="t"/>
                      <a:r>
                        <a:rPr lang="en-US" sz="1100" u="none" strike="noStrike">
                          <a:effectLst/>
                        </a:rPr>
                        <a:t>MB</a:t>
                      </a:r>
                      <a:endParaRPr lang="en-US" sz="1100" b="0" i="0" u="none" strike="noStrike">
                        <a:solidFill>
                          <a:srgbClr val="000000"/>
                        </a:solidFill>
                        <a:effectLst/>
                        <a:latin typeface="Calibri"/>
                      </a:endParaRPr>
                    </a:p>
                  </a:txBody>
                  <a:tcPr marL="6083" marR="6083" marT="6083" marB="0">
                    <a:solidFill>
                      <a:schemeClr val="accent2">
                        <a:lumMod val="40000"/>
                        <a:lumOff val="60000"/>
                        <a:alpha val="50000"/>
                      </a:schemeClr>
                    </a:solidFill>
                  </a:tcPr>
                </a:tc>
                <a:tc>
                  <a:txBody>
                    <a:bodyPr/>
                    <a:lstStyle/>
                    <a:p>
                      <a:pPr algn="r" fontAlgn="ctr"/>
                      <a:r>
                        <a:rPr lang="en-US" sz="1100" u="none" strike="noStrike">
                          <a:effectLst/>
                        </a:rPr>
                        <a:t> </a:t>
                      </a:r>
                      <a:endParaRPr lang="en-US" sz="1100" b="0" i="0" u="none" strike="noStrike">
                        <a:solidFill>
                          <a:srgbClr val="000000"/>
                        </a:solidFill>
                        <a:effectLst/>
                        <a:latin typeface="Calibri"/>
                      </a:endParaRPr>
                    </a:p>
                  </a:txBody>
                  <a:tcPr marL="6083" marR="6083" marT="6083" marB="0" anchor="ctr">
                    <a:solidFill>
                      <a:schemeClr val="accent2">
                        <a:lumMod val="40000"/>
                        <a:lumOff val="60000"/>
                        <a:alpha val="50000"/>
                      </a:schemeClr>
                    </a:solidFill>
                  </a:tcPr>
                </a:tc>
                <a:tc>
                  <a:txBody>
                    <a:bodyPr/>
                    <a:lstStyle/>
                    <a:p>
                      <a:pPr algn="r" fontAlgn="ctr"/>
                      <a:r>
                        <a:rPr lang="en-US" sz="1100" u="none" strike="noStrike" dirty="0">
                          <a:effectLst/>
                        </a:rPr>
                        <a:t>UNDP and FAO</a:t>
                      </a:r>
                      <a:endParaRPr lang="en-US" sz="1100" b="0" i="0" u="none" strike="noStrike" dirty="0">
                        <a:solidFill>
                          <a:srgbClr val="000000"/>
                        </a:solidFill>
                        <a:effectLst/>
                        <a:latin typeface="Calibri"/>
                      </a:endParaRPr>
                    </a:p>
                  </a:txBody>
                  <a:tcPr marL="6083" marR="6083" marT="6083" marB="0" anchor="ctr">
                    <a:solidFill>
                      <a:schemeClr val="accent2">
                        <a:lumMod val="40000"/>
                        <a:lumOff val="60000"/>
                        <a:alpha val="50000"/>
                      </a:schemeClr>
                    </a:solidFill>
                  </a:tcPr>
                </a:tc>
              </a:tr>
              <a:tr h="281959">
                <a:tc>
                  <a:txBody>
                    <a:bodyPr/>
                    <a:lstStyle/>
                    <a:p>
                      <a:pPr algn="ctr" fontAlgn="ctr"/>
                      <a:r>
                        <a:rPr lang="en-US" sz="1100" u="none" strike="noStrike">
                          <a:effectLst/>
                        </a:rPr>
                        <a:t>Indonesia</a:t>
                      </a:r>
                      <a:endParaRPr lang="en-US" sz="1100" b="0" i="0" u="none" strike="noStrike">
                        <a:solidFill>
                          <a:srgbClr val="000000"/>
                        </a:solidFill>
                        <a:effectLst/>
                        <a:latin typeface="Calibri"/>
                      </a:endParaRPr>
                    </a:p>
                  </a:txBody>
                  <a:tcPr marL="6083" marR="6083" marT="6083" marB="0" anchor="ctr"/>
                </a:tc>
                <a:tc>
                  <a:txBody>
                    <a:bodyPr/>
                    <a:lstStyle/>
                    <a:p>
                      <a:pPr algn="l" fontAlgn="t"/>
                      <a:r>
                        <a:rPr lang="en-US" sz="1100" u="none" strike="noStrike" dirty="0">
                          <a:effectLst/>
                        </a:rPr>
                        <a:t> </a:t>
                      </a:r>
                      <a:r>
                        <a:rPr lang="en-US" sz="1100" u="none" strike="noStrike" dirty="0" smtClean="0">
                          <a:effectLst/>
                        </a:rPr>
                        <a:t>Support</a:t>
                      </a:r>
                      <a:r>
                        <a:rPr lang="en-US" sz="1100" u="none" strike="noStrike" baseline="0" dirty="0" smtClean="0">
                          <a:effectLst/>
                        </a:rPr>
                        <a:t> on integrating REDD+ and GE into national development plans</a:t>
                      </a: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dirty="0">
                          <a:effectLst/>
                        </a:rPr>
                        <a:t>Letter to be sent to the Secretariat</a:t>
                      </a:r>
                      <a:endParaRPr lang="en-US" sz="1100" b="0" i="0" u="none" strike="noStrike" dirty="0">
                        <a:solidFill>
                          <a:srgbClr val="000000"/>
                        </a:solidFill>
                        <a:effectLst/>
                        <a:latin typeface="Calibri"/>
                      </a:endParaRPr>
                    </a:p>
                  </a:txBody>
                  <a:tcPr marL="6083" marR="6083" marT="6083" marB="0"/>
                </a:tc>
                <a:tc>
                  <a:txBody>
                    <a:bodyPr/>
                    <a:lstStyle/>
                    <a:p>
                      <a:pPr algn="l" fontAlgn="t"/>
                      <a:r>
                        <a:rPr lang="en-US" sz="1100" u="none" strike="noStrike">
                          <a:effectLst/>
                        </a:rPr>
                        <a:t>6. Green Economy</a:t>
                      </a:r>
                      <a:endParaRPr lang="en-US" sz="1100" b="0" i="0" u="none" strike="noStrike">
                        <a:solidFill>
                          <a:srgbClr val="000000"/>
                        </a:solidFill>
                        <a:effectLst/>
                        <a:latin typeface="Calibri"/>
                      </a:endParaRPr>
                    </a:p>
                  </a:txBody>
                  <a:tcPr marL="6083" marR="6083" marT="6083" marB="0"/>
                </a:tc>
                <a:tc>
                  <a:txBody>
                    <a:bodyPr/>
                    <a:lstStyle/>
                    <a:p>
                      <a:pPr algn="r" fontAlgn="ctr"/>
                      <a:r>
                        <a:rPr lang="en-US" sz="1100" u="none" strike="noStrike">
                          <a:effectLst/>
                        </a:rPr>
                        <a:t>200,000</a:t>
                      </a:r>
                      <a:endParaRPr lang="en-US" sz="1100" b="0" i="0" u="none" strike="noStrike">
                        <a:solidFill>
                          <a:srgbClr val="000000"/>
                        </a:solidFill>
                        <a:effectLst/>
                        <a:latin typeface="Calibri"/>
                      </a:endParaRPr>
                    </a:p>
                  </a:txBody>
                  <a:tcPr marL="6083" marR="6083" marT="6083" marB="0" anchor="ctr"/>
                </a:tc>
                <a:tc>
                  <a:txBody>
                    <a:bodyPr/>
                    <a:lstStyle/>
                    <a:p>
                      <a:pPr algn="r" fontAlgn="ctr"/>
                      <a:r>
                        <a:rPr lang="en-US" sz="1100" u="none" strike="noStrike" dirty="0">
                          <a:effectLst/>
                        </a:rPr>
                        <a:t> </a:t>
                      </a:r>
                      <a:endParaRPr lang="en-US" sz="1100" b="0" i="0" u="none" strike="noStrike" dirty="0">
                        <a:solidFill>
                          <a:srgbClr val="000000"/>
                        </a:solidFill>
                        <a:effectLst/>
                        <a:latin typeface="Calibri"/>
                      </a:endParaRPr>
                    </a:p>
                  </a:txBody>
                  <a:tcPr marL="6083" marR="6083" marT="6083" marB="0" anchor="ctr"/>
                </a:tc>
              </a:tr>
              <a:tr h="422940">
                <a:tc>
                  <a:txBody>
                    <a:bodyPr/>
                    <a:lstStyle/>
                    <a:p>
                      <a:pPr algn="ctr" fontAlgn="ctr"/>
                      <a:r>
                        <a:rPr lang="en-US" sz="1100" u="none" strike="noStrike">
                          <a:effectLst/>
                        </a:rPr>
                        <a:t>Kenya</a:t>
                      </a:r>
                      <a:endParaRPr lang="en-US" sz="1100" b="0" i="0" u="none" strike="noStrike">
                        <a:solidFill>
                          <a:srgbClr val="000000"/>
                        </a:solidFill>
                        <a:effectLst/>
                        <a:latin typeface="Calibri"/>
                      </a:endParaRPr>
                    </a:p>
                  </a:txBody>
                  <a:tcPr marL="6083" marR="6083" marT="6083" marB="0" anchor="ctr"/>
                </a:tc>
                <a:tc>
                  <a:txBody>
                    <a:bodyPr/>
                    <a:lstStyle/>
                    <a:p>
                      <a:pPr algn="l" fontAlgn="t"/>
                      <a:r>
                        <a:rPr lang="en-US" sz="1100" u="none" strike="noStrike">
                          <a:effectLst/>
                        </a:rPr>
                        <a:t>First request/approval: Workshop and High-level Panel on Green Economy Investments in Forests.</a:t>
                      </a:r>
                      <a:endParaRPr lang="en-US" sz="1100" b="0" i="0" u="none" strike="noStrike">
                        <a:solidFill>
                          <a:srgbClr val="000000"/>
                        </a:solidFill>
                        <a:effectLst/>
                        <a:latin typeface="Calibri"/>
                      </a:endParaRPr>
                    </a:p>
                  </a:txBody>
                  <a:tcPr marL="6083" marR="6083" marT="6083" marB="0"/>
                </a:tc>
                <a:tc>
                  <a:txBody>
                    <a:bodyPr/>
                    <a:lstStyle/>
                    <a:p>
                      <a:pPr algn="l" fontAlgn="t"/>
                      <a:r>
                        <a:rPr lang="en-US" sz="1100" u="none" strike="noStrike">
                          <a:effectLst/>
                        </a:rPr>
                        <a:t>In progress - workshop completed, part of resource efficiency study</a:t>
                      </a:r>
                      <a:endParaRPr lang="en-US" sz="1100" b="0" i="0" u="none" strike="noStrike">
                        <a:solidFill>
                          <a:srgbClr val="000000"/>
                        </a:solidFill>
                        <a:effectLst/>
                        <a:latin typeface="Calibri"/>
                      </a:endParaRPr>
                    </a:p>
                  </a:txBody>
                  <a:tcPr marL="6083" marR="6083" marT="6083" marB="0"/>
                </a:tc>
                <a:tc>
                  <a:txBody>
                    <a:bodyPr/>
                    <a:lstStyle/>
                    <a:p>
                      <a:pPr algn="l" fontAlgn="t"/>
                      <a:r>
                        <a:rPr lang="en-US" sz="1100" u="none" strike="noStrike">
                          <a:effectLst/>
                        </a:rPr>
                        <a:t>6. Green Economy</a:t>
                      </a:r>
                      <a:endParaRPr lang="en-US" sz="1100" b="0" i="0" u="none" strike="noStrike">
                        <a:solidFill>
                          <a:srgbClr val="000000"/>
                        </a:solidFill>
                        <a:effectLst/>
                        <a:latin typeface="Calibri"/>
                      </a:endParaRPr>
                    </a:p>
                  </a:txBody>
                  <a:tcPr marL="6083" marR="6083" marT="6083" marB="0"/>
                </a:tc>
                <a:tc>
                  <a:txBody>
                    <a:bodyPr/>
                    <a:lstStyle/>
                    <a:p>
                      <a:pPr algn="r" fontAlgn="ctr"/>
                      <a:r>
                        <a:rPr lang="en-US" sz="1100" u="none" strike="noStrike">
                          <a:effectLst/>
                        </a:rPr>
                        <a:t>55,800</a:t>
                      </a:r>
                      <a:endParaRPr lang="en-US" sz="1100" b="0" i="0" u="none" strike="noStrike">
                        <a:solidFill>
                          <a:srgbClr val="000000"/>
                        </a:solidFill>
                        <a:effectLst/>
                        <a:latin typeface="Calibri"/>
                      </a:endParaRPr>
                    </a:p>
                  </a:txBody>
                  <a:tcPr marL="6083" marR="6083" marT="6083" marB="0" anchor="ctr"/>
                </a:tc>
                <a:tc>
                  <a:txBody>
                    <a:bodyPr/>
                    <a:lstStyle/>
                    <a:p>
                      <a:pPr algn="r" fontAlgn="ctr"/>
                      <a:r>
                        <a:rPr lang="en-US" sz="1100" u="none" strike="noStrike" dirty="0">
                          <a:effectLst/>
                        </a:rPr>
                        <a:t>UNDP and FAO</a:t>
                      </a:r>
                      <a:endParaRPr lang="en-US" sz="1100" b="0" i="0" u="none" strike="noStrike" dirty="0">
                        <a:solidFill>
                          <a:srgbClr val="000000"/>
                        </a:solidFill>
                        <a:effectLst/>
                        <a:latin typeface="Calibri"/>
                      </a:endParaRPr>
                    </a:p>
                  </a:txBody>
                  <a:tcPr marL="6083" marR="6083" marT="6083" marB="0" anchor="ctr"/>
                </a:tc>
              </a:tr>
              <a:tr h="422940">
                <a:tc>
                  <a:txBody>
                    <a:bodyPr/>
                    <a:lstStyle/>
                    <a:p>
                      <a:pPr algn="ctr" fontAlgn="ctr"/>
                      <a:r>
                        <a:rPr lang="en-US" sz="1100" u="none" strike="noStrike">
                          <a:effectLst/>
                        </a:rPr>
                        <a:t>Kenya</a:t>
                      </a:r>
                      <a:endParaRPr lang="en-US" sz="1100" b="0" i="0" u="none" strike="noStrike">
                        <a:solidFill>
                          <a:srgbClr val="000000"/>
                        </a:solidFill>
                        <a:effectLst/>
                        <a:latin typeface="Calibri"/>
                      </a:endParaRPr>
                    </a:p>
                  </a:txBody>
                  <a:tcPr marL="6083" marR="6083" marT="6083" marB="0" anchor="ctr">
                    <a:solidFill>
                      <a:schemeClr val="accent2">
                        <a:lumMod val="40000"/>
                        <a:lumOff val="60000"/>
                        <a:alpha val="50000"/>
                      </a:schemeClr>
                    </a:solidFill>
                  </a:tcPr>
                </a:tc>
                <a:tc>
                  <a:txBody>
                    <a:bodyPr/>
                    <a:lstStyle/>
                    <a:p>
                      <a:pPr algn="l" fontAlgn="t"/>
                      <a:r>
                        <a:rPr lang="en-US" sz="1100" u="none" strike="noStrike">
                          <a:effectLst/>
                        </a:rPr>
                        <a:t>2nd request for the rest of the resource efficiency study and for multiple benefits spatial analysis work</a:t>
                      </a:r>
                      <a:endParaRPr lang="en-US" sz="1100" b="0" i="0" u="none" strike="noStrike">
                        <a:solidFill>
                          <a:srgbClr val="000000"/>
                        </a:solidFill>
                        <a:effectLst/>
                        <a:latin typeface="Calibri"/>
                      </a:endParaRPr>
                    </a:p>
                  </a:txBody>
                  <a:tcPr marL="6083" marR="6083" marT="6083" marB="0">
                    <a:solidFill>
                      <a:schemeClr val="accent2">
                        <a:lumMod val="40000"/>
                        <a:lumOff val="60000"/>
                        <a:alpha val="50000"/>
                      </a:schemeClr>
                    </a:solidFill>
                  </a:tcPr>
                </a:tc>
                <a:tc>
                  <a:txBody>
                    <a:bodyPr/>
                    <a:lstStyle/>
                    <a:p>
                      <a:pPr algn="l" fontAlgn="t"/>
                      <a:r>
                        <a:rPr lang="en-US" sz="1100" u="none" strike="noStrike">
                          <a:effectLst/>
                        </a:rPr>
                        <a:t>Letter to be sent to the Secretariat</a:t>
                      </a:r>
                      <a:endParaRPr lang="en-US" sz="1100" b="0" i="0" u="none" strike="noStrike">
                        <a:solidFill>
                          <a:srgbClr val="000000"/>
                        </a:solidFill>
                        <a:effectLst/>
                        <a:latin typeface="Calibri"/>
                      </a:endParaRPr>
                    </a:p>
                  </a:txBody>
                  <a:tcPr marL="6083" marR="6083" marT="6083" marB="0">
                    <a:solidFill>
                      <a:schemeClr val="accent2">
                        <a:lumMod val="40000"/>
                        <a:lumOff val="60000"/>
                        <a:alpha val="50000"/>
                      </a:schemeClr>
                    </a:solidFill>
                  </a:tcPr>
                </a:tc>
                <a:tc>
                  <a:txBody>
                    <a:bodyPr/>
                    <a:lstStyle/>
                    <a:p>
                      <a:pPr algn="l" fontAlgn="t"/>
                      <a:r>
                        <a:rPr lang="en-US" sz="1100" u="none" strike="noStrike">
                          <a:effectLst/>
                        </a:rPr>
                        <a:t>5. MB and 6. Green Economy</a:t>
                      </a:r>
                      <a:endParaRPr lang="en-US" sz="1100" b="0" i="0" u="none" strike="noStrike">
                        <a:solidFill>
                          <a:srgbClr val="000000"/>
                        </a:solidFill>
                        <a:effectLst/>
                        <a:latin typeface="Calibri"/>
                      </a:endParaRPr>
                    </a:p>
                  </a:txBody>
                  <a:tcPr marL="6083" marR="6083" marT="6083" marB="0">
                    <a:solidFill>
                      <a:schemeClr val="accent2">
                        <a:lumMod val="40000"/>
                        <a:lumOff val="60000"/>
                        <a:alpha val="50000"/>
                      </a:schemeClr>
                    </a:solidFill>
                  </a:tcPr>
                </a:tc>
                <a:tc>
                  <a:txBody>
                    <a:bodyPr/>
                    <a:lstStyle/>
                    <a:p>
                      <a:pPr algn="r" fontAlgn="ctr"/>
                      <a:r>
                        <a:rPr lang="en-US" sz="1100" u="none" strike="noStrike" dirty="0" smtClean="0">
                          <a:effectLst/>
                        </a:rPr>
                        <a:t>1920,00</a:t>
                      </a:r>
                      <a:endParaRPr lang="en-US" sz="1100" b="0" i="0" u="none" strike="noStrike" dirty="0">
                        <a:solidFill>
                          <a:srgbClr val="000000"/>
                        </a:solidFill>
                        <a:effectLst/>
                        <a:latin typeface="Calibri"/>
                      </a:endParaRPr>
                    </a:p>
                  </a:txBody>
                  <a:tcPr marL="6083" marR="6083" marT="6083" marB="0" anchor="ctr">
                    <a:solidFill>
                      <a:schemeClr val="accent2">
                        <a:lumMod val="40000"/>
                        <a:lumOff val="60000"/>
                        <a:alpha val="50000"/>
                      </a:schemeClr>
                    </a:solidFill>
                  </a:tcPr>
                </a:tc>
                <a:tc>
                  <a:txBody>
                    <a:bodyPr/>
                    <a:lstStyle/>
                    <a:p>
                      <a:pPr algn="r" fontAlgn="ctr"/>
                      <a:r>
                        <a:rPr lang="en-US" sz="1100" u="none" strike="noStrike" dirty="0">
                          <a:effectLst/>
                        </a:rPr>
                        <a:t> </a:t>
                      </a:r>
                      <a:endParaRPr lang="en-US" sz="1100" b="0" i="0" u="none" strike="noStrike" dirty="0">
                        <a:solidFill>
                          <a:srgbClr val="000000"/>
                        </a:solidFill>
                        <a:effectLst/>
                        <a:latin typeface="Calibri"/>
                      </a:endParaRPr>
                    </a:p>
                  </a:txBody>
                  <a:tcPr marL="6083" marR="6083" marT="6083" marB="0" anchor="ctr">
                    <a:solidFill>
                      <a:schemeClr val="accent2">
                        <a:lumMod val="40000"/>
                        <a:lumOff val="60000"/>
                        <a:alpha val="50000"/>
                      </a:schemeClr>
                    </a:solidFill>
                  </a:tcPr>
                </a:tc>
              </a:tr>
            </a:tbl>
          </a:graphicData>
        </a:graphic>
      </p:graphicFrame>
    </p:spTree>
    <p:extLst>
      <p:ext uri="{BB962C8B-B14F-4D97-AF65-F5344CB8AC3E}">
        <p14:creationId xmlns:p14="http://schemas.microsoft.com/office/powerpoint/2010/main" val="1149450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2286000" y="605135"/>
            <a:ext cx="625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000000"/>
                </a:solidFill>
              </a:rPr>
              <a:t>UNEP TS overview and pipeline</a:t>
            </a:r>
            <a:endParaRPr lang="en-US" sz="2400" b="1" dirty="0">
              <a:solidFill>
                <a:srgbClr val="0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203444585"/>
              </p:ext>
            </p:extLst>
          </p:nvPr>
        </p:nvGraphicFramePr>
        <p:xfrm>
          <a:off x="304800" y="1371600"/>
          <a:ext cx="8628912" cy="5314891"/>
        </p:xfrm>
        <a:graphic>
          <a:graphicData uri="http://schemas.openxmlformats.org/drawingml/2006/table">
            <a:tbl>
              <a:tblPr>
                <a:tableStyleId>{3C2FFA5D-87B4-456A-9821-1D502468CF0F}</a:tableStyleId>
              </a:tblPr>
              <a:tblGrid>
                <a:gridCol w="820913"/>
                <a:gridCol w="3010013"/>
                <a:gridCol w="1766206"/>
                <a:gridCol w="1408611"/>
                <a:gridCol w="960841"/>
                <a:gridCol w="662328"/>
              </a:tblGrid>
              <a:tr h="264367">
                <a:tc>
                  <a:txBody>
                    <a:bodyPr/>
                    <a:lstStyle/>
                    <a:p>
                      <a:pPr algn="ctr" fontAlgn="ctr"/>
                      <a:r>
                        <a:rPr lang="en-US" sz="1100" u="none" strike="noStrike" dirty="0">
                          <a:effectLst/>
                        </a:rPr>
                        <a:t>Mexico</a:t>
                      </a:r>
                      <a:endParaRPr lang="en-US" sz="1100" b="0" i="0" u="none" strike="noStrike" dirty="0">
                        <a:solidFill>
                          <a:srgbClr val="000000"/>
                        </a:solidFill>
                        <a:effectLst/>
                        <a:latin typeface="Calibri"/>
                      </a:endParaRPr>
                    </a:p>
                  </a:txBody>
                  <a:tcPr marL="5773" marR="5773" marT="5773" marB="0" anchor="ctr"/>
                </a:tc>
                <a:tc>
                  <a:txBody>
                    <a:bodyPr/>
                    <a:lstStyle/>
                    <a:p>
                      <a:pPr algn="l" fontAlgn="t"/>
                      <a:r>
                        <a:rPr lang="en-US" sz="1100" u="none" strike="noStrike">
                          <a:effectLst/>
                        </a:rPr>
                        <a:t>Support on the development of indicators for SIS and linking to relevant international agreements</a:t>
                      </a:r>
                      <a:endParaRPr lang="en-US" sz="1100" b="0" i="0" u="none" strike="noStrike">
                        <a:solidFill>
                          <a:srgbClr val="000000"/>
                        </a:solidFill>
                        <a:effectLst/>
                        <a:latin typeface="Calibri"/>
                      </a:endParaRPr>
                    </a:p>
                  </a:txBody>
                  <a:tcPr marL="5773" marR="5773" marT="5773" marB="0"/>
                </a:tc>
                <a:tc>
                  <a:txBody>
                    <a:bodyPr/>
                    <a:lstStyle/>
                    <a:p>
                      <a:pPr algn="l" fontAlgn="t"/>
                      <a:r>
                        <a:rPr lang="en-US" sz="1100" u="none" strike="noStrike">
                          <a:effectLst/>
                        </a:rPr>
                        <a:t>Inter-agency proposal agreed with government</a:t>
                      </a:r>
                      <a:endParaRPr lang="en-US" sz="1100" b="0" i="0" u="none" strike="noStrike">
                        <a:solidFill>
                          <a:srgbClr val="000000"/>
                        </a:solidFill>
                        <a:effectLst/>
                        <a:latin typeface="Calibri"/>
                      </a:endParaRPr>
                    </a:p>
                  </a:txBody>
                  <a:tcPr marL="5773" marR="5773" marT="5773" marB="0"/>
                </a:tc>
                <a:tc>
                  <a:txBody>
                    <a:bodyPr/>
                    <a:lstStyle/>
                    <a:p>
                      <a:pPr algn="l" fontAlgn="t"/>
                      <a:r>
                        <a:rPr lang="en-US" sz="1100" u="none" strike="noStrike">
                          <a:effectLst/>
                        </a:rPr>
                        <a:t>5. MB</a:t>
                      </a:r>
                      <a:endParaRPr lang="en-US" sz="1100" b="0" i="0" u="none" strike="noStrike">
                        <a:solidFill>
                          <a:srgbClr val="000000"/>
                        </a:solidFill>
                        <a:effectLst/>
                        <a:latin typeface="Calibri"/>
                      </a:endParaRPr>
                    </a:p>
                  </a:txBody>
                  <a:tcPr marL="5773" marR="5773" marT="5773" marB="0"/>
                </a:tc>
                <a:tc>
                  <a:txBody>
                    <a:bodyPr/>
                    <a:lstStyle/>
                    <a:p>
                      <a:pPr algn="r" fontAlgn="ctr"/>
                      <a:r>
                        <a:rPr lang="en-US" sz="1100" u="none" strike="noStrike">
                          <a:effectLst/>
                        </a:rPr>
                        <a:t>100,000</a:t>
                      </a:r>
                      <a:endParaRPr lang="en-US" sz="1100" b="0" i="0" u="none" strike="noStrike">
                        <a:solidFill>
                          <a:srgbClr val="000000"/>
                        </a:solidFill>
                        <a:effectLst/>
                        <a:latin typeface="Calibri"/>
                      </a:endParaRPr>
                    </a:p>
                  </a:txBody>
                  <a:tcPr marL="5773" marR="5773" marT="5773" marB="0" anchor="ctr"/>
                </a:tc>
                <a:tc>
                  <a:txBody>
                    <a:bodyPr/>
                    <a:lstStyle/>
                    <a:p>
                      <a:pPr algn="r" fontAlgn="ctr"/>
                      <a:r>
                        <a:rPr lang="en-US" sz="1100" u="none" strike="noStrike">
                          <a:effectLst/>
                        </a:rPr>
                        <a:t>UNDP and FAO</a:t>
                      </a:r>
                      <a:endParaRPr lang="en-US" sz="1100" b="0" i="0" u="none" strike="noStrike">
                        <a:solidFill>
                          <a:srgbClr val="000000"/>
                        </a:solidFill>
                        <a:effectLst/>
                        <a:latin typeface="Calibri"/>
                      </a:endParaRPr>
                    </a:p>
                  </a:txBody>
                  <a:tcPr marL="5773" marR="5773" marT="5773" marB="0" anchor="ctr"/>
                </a:tc>
              </a:tr>
              <a:tr h="819539">
                <a:tc>
                  <a:txBody>
                    <a:bodyPr/>
                    <a:lstStyle/>
                    <a:p>
                      <a:pPr algn="ctr" fontAlgn="ctr"/>
                      <a:r>
                        <a:rPr lang="en-US" sz="1100" u="none" strike="noStrike" dirty="0">
                          <a:effectLst/>
                        </a:rPr>
                        <a:t>Mongolia</a:t>
                      </a:r>
                      <a:endParaRPr lang="en-US" sz="1100" b="0" i="0" u="none" strike="noStrike" dirty="0">
                        <a:solidFill>
                          <a:srgbClr val="000000"/>
                        </a:solidFill>
                        <a:effectLst/>
                        <a:latin typeface="Calibri"/>
                      </a:endParaRPr>
                    </a:p>
                  </a:txBody>
                  <a:tcPr marL="5773" marR="5773" marT="5773" marB="0" anchor="ctr">
                    <a:solidFill>
                      <a:schemeClr val="accent2">
                        <a:lumMod val="60000"/>
                        <a:lumOff val="40000"/>
                        <a:alpha val="50000"/>
                      </a:schemeClr>
                    </a:solidFill>
                  </a:tcPr>
                </a:tc>
                <a:tc>
                  <a:txBody>
                    <a:bodyPr/>
                    <a:lstStyle/>
                    <a:p>
                      <a:pPr algn="l" fontAlgn="t"/>
                      <a:r>
                        <a:rPr lang="en-US" sz="1100" u="none" strike="noStrike" dirty="0">
                          <a:effectLst/>
                        </a:rPr>
                        <a:t>Support on planning for multiple benefits from REDD+ and support for green economy planning</a:t>
                      </a:r>
                      <a:endParaRPr lang="en-US" sz="1100" b="0" i="0" u="none" strike="noStrike" dirty="0">
                        <a:solidFill>
                          <a:srgbClr val="000000"/>
                        </a:solidFill>
                        <a:effectLst/>
                        <a:latin typeface="Calibri"/>
                      </a:endParaRPr>
                    </a:p>
                  </a:txBody>
                  <a:tcPr marL="5773" marR="5773" marT="5773" marB="0">
                    <a:solidFill>
                      <a:schemeClr val="accent2">
                        <a:lumMod val="60000"/>
                        <a:lumOff val="40000"/>
                        <a:alpha val="50000"/>
                      </a:schemeClr>
                    </a:solidFill>
                  </a:tcPr>
                </a:tc>
                <a:tc>
                  <a:txBody>
                    <a:bodyPr/>
                    <a:lstStyle/>
                    <a:p>
                      <a:pPr algn="l" fontAlgn="t"/>
                      <a:r>
                        <a:rPr lang="en-US" sz="1100" u="none" strike="noStrike" dirty="0">
                          <a:effectLst/>
                        </a:rPr>
                        <a:t>Draft concept note </a:t>
                      </a:r>
                      <a:r>
                        <a:rPr lang="en-US" sz="1100" u="none" strike="noStrike" dirty="0" smtClean="0">
                          <a:effectLst/>
                        </a:rPr>
                        <a:t>discussed</a:t>
                      </a:r>
                      <a:r>
                        <a:rPr lang="en-US" sz="1100" u="none" strike="noStrike" baseline="0" dirty="0" smtClean="0">
                          <a:effectLst/>
                        </a:rPr>
                        <a:t> with</a:t>
                      </a:r>
                      <a:r>
                        <a:rPr lang="en-US" sz="1100" u="none" strike="noStrike" dirty="0" smtClean="0">
                          <a:effectLst/>
                        </a:rPr>
                        <a:t> </a:t>
                      </a:r>
                      <a:r>
                        <a:rPr lang="en-US" sz="1100" u="none" strike="noStrike" dirty="0">
                          <a:effectLst/>
                        </a:rPr>
                        <a:t>government; discussions with government on GE work</a:t>
                      </a:r>
                      <a:endParaRPr lang="en-US" sz="1100" b="0" i="0" u="none" strike="noStrike" dirty="0">
                        <a:solidFill>
                          <a:srgbClr val="000000"/>
                        </a:solidFill>
                        <a:effectLst/>
                        <a:latin typeface="Calibri"/>
                      </a:endParaRPr>
                    </a:p>
                  </a:txBody>
                  <a:tcPr marL="5773" marR="5773" marT="5773" marB="0">
                    <a:solidFill>
                      <a:schemeClr val="accent2">
                        <a:lumMod val="60000"/>
                        <a:lumOff val="40000"/>
                        <a:alpha val="50000"/>
                      </a:schemeClr>
                    </a:solidFill>
                  </a:tcPr>
                </a:tc>
                <a:tc>
                  <a:txBody>
                    <a:bodyPr/>
                    <a:lstStyle/>
                    <a:p>
                      <a:pPr algn="l" fontAlgn="t"/>
                      <a:r>
                        <a:rPr lang="en-US" sz="1100" u="none" strike="noStrike">
                          <a:effectLst/>
                        </a:rPr>
                        <a:t>5. MB and 6. Green Economy</a:t>
                      </a:r>
                      <a:endParaRPr lang="en-US" sz="1100" b="0" i="0" u="none" strike="noStrike">
                        <a:solidFill>
                          <a:srgbClr val="000000"/>
                        </a:solidFill>
                        <a:effectLst/>
                        <a:latin typeface="Calibri"/>
                      </a:endParaRPr>
                    </a:p>
                  </a:txBody>
                  <a:tcPr marL="5773" marR="5773" marT="5773" marB="0">
                    <a:solidFill>
                      <a:schemeClr val="accent2">
                        <a:lumMod val="60000"/>
                        <a:lumOff val="40000"/>
                        <a:alpha val="50000"/>
                      </a:schemeClr>
                    </a:solidFill>
                  </a:tcPr>
                </a:tc>
                <a:tc>
                  <a:txBody>
                    <a:bodyPr/>
                    <a:lstStyle/>
                    <a:p>
                      <a:pPr algn="r" fontAlgn="ctr"/>
                      <a:r>
                        <a:rPr lang="en-US" sz="1100" u="none" strike="noStrike">
                          <a:effectLst/>
                        </a:rPr>
                        <a:t>95000 + GE work</a:t>
                      </a:r>
                      <a:endParaRPr lang="en-US" sz="1100" b="0" i="0" u="none" strike="noStrike">
                        <a:solidFill>
                          <a:srgbClr val="000000"/>
                        </a:solidFill>
                        <a:effectLst/>
                        <a:latin typeface="Calibri"/>
                      </a:endParaRPr>
                    </a:p>
                  </a:txBody>
                  <a:tcPr marL="5773" marR="5773" marT="5773" marB="0" anchor="ctr">
                    <a:solidFill>
                      <a:schemeClr val="accent2">
                        <a:lumMod val="60000"/>
                        <a:lumOff val="40000"/>
                        <a:alpha val="50000"/>
                      </a:schemeClr>
                    </a:solidFill>
                  </a:tcPr>
                </a:tc>
                <a:tc>
                  <a:txBody>
                    <a:bodyPr/>
                    <a:lstStyle/>
                    <a:p>
                      <a:pPr algn="r" fontAlgn="ctr"/>
                      <a:r>
                        <a:rPr lang="en-US" sz="1100" u="none" strike="noStrike" dirty="0">
                          <a:effectLst/>
                        </a:rPr>
                        <a:t> </a:t>
                      </a:r>
                      <a:endParaRPr lang="en-US" sz="1100" b="0" i="0" u="none" strike="noStrike" dirty="0">
                        <a:solidFill>
                          <a:srgbClr val="000000"/>
                        </a:solidFill>
                        <a:effectLst/>
                        <a:latin typeface="Calibri"/>
                      </a:endParaRPr>
                    </a:p>
                  </a:txBody>
                  <a:tcPr marL="5773" marR="5773" marT="5773" marB="0" anchor="ctr">
                    <a:solidFill>
                      <a:schemeClr val="accent2">
                        <a:lumMod val="60000"/>
                        <a:lumOff val="40000"/>
                        <a:alpha val="50000"/>
                      </a:schemeClr>
                    </a:solidFill>
                  </a:tcPr>
                </a:tc>
              </a:tr>
              <a:tr h="396551">
                <a:tc>
                  <a:txBody>
                    <a:bodyPr/>
                    <a:lstStyle/>
                    <a:p>
                      <a:pPr algn="ctr" fontAlgn="ctr"/>
                      <a:r>
                        <a:rPr lang="en-US" sz="1100" u="none" strike="noStrike">
                          <a:effectLst/>
                        </a:rPr>
                        <a:t>Myanmar</a:t>
                      </a:r>
                      <a:endParaRPr lang="en-US" sz="1100" b="0" i="0" u="none" strike="noStrike">
                        <a:solidFill>
                          <a:srgbClr val="000000"/>
                        </a:solidFill>
                        <a:effectLst/>
                        <a:latin typeface="Calibri"/>
                      </a:endParaRPr>
                    </a:p>
                  </a:txBody>
                  <a:tcPr marL="5773" marR="5773" marT="5773" marB="0" anchor="ctr"/>
                </a:tc>
                <a:tc>
                  <a:txBody>
                    <a:bodyPr/>
                    <a:lstStyle/>
                    <a:p>
                      <a:pPr algn="l" fontAlgn="t"/>
                      <a:r>
                        <a:rPr lang="en-US" sz="1100" u="none" strike="noStrike" dirty="0">
                          <a:effectLst/>
                        </a:rPr>
                        <a:t>Support to development of a National REDD+ Strategy. This is linked to the proposal in the line above. Strictly speaking this is not TS but Tier II.</a:t>
                      </a:r>
                      <a:endParaRPr lang="en-US" sz="1100" b="0" i="0" u="none" strike="noStrike" dirty="0">
                        <a:solidFill>
                          <a:srgbClr val="000000"/>
                        </a:solidFill>
                        <a:effectLst/>
                        <a:latin typeface="Calibri"/>
                      </a:endParaRPr>
                    </a:p>
                  </a:txBody>
                  <a:tcPr marL="5773" marR="5773" marT="5773" marB="0"/>
                </a:tc>
                <a:tc>
                  <a:txBody>
                    <a:bodyPr/>
                    <a:lstStyle/>
                    <a:p>
                      <a:pPr algn="l" fontAlgn="t"/>
                      <a:r>
                        <a:rPr lang="en-US" sz="1100" u="none" strike="noStrike">
                          <a:effectLst/>
                        </a:rPr>
                        <a:t>Request submitted to the UNRC on 03 January 2014. </a:t>
                      </a:r>
                      <a:endParaRPr lang="en-US" sz="1100" b="0" i="0" u="none" strike="noStrike">
                        <a:solidFill>
                          <a:srgbClr val="000000"/>
                        </a:solidFill>
                        <a:effectLst/>
                        <a:latin typeface="Calibri"/>
                      </a:endParaRPr>
                    </a:p>
                  </a:txBody>
                  <a:tcPr marL="5773" marR="5773" marT="5773" marB="0"/>
                </a:tc>
                <a:tc>
                  <a:txBody>
                    <a:bodyPr/>
                    <a:lstStyle/>
                    <a:p>
                      <a:pPr algn="l" fontAlgn="t"/>
                      <a:r>
                        <a:rPr lang="en-US" sz="1100" u="none" strike="noStrike">
                          <a:effectLst/>
                        </a:rPr>
                        <a:t>5. MB and 6. Green Economy</a:t>
                      </a:r>
                      <a:endParaRPr lang="en-US" sz="1100" b="0" i="0" u="none" strike="noStrike">
                        <a:solidFill>
                          <a:srgbClr val="000000"/>
                        </a:solidFill>
                        <a:effectLst/>
                        <a:latin typeface="Calibri"/>
                      </a:endParaRPr>
                    </a:p>
                  </a:txBody>
                  <a:tcPr marL="5773" marR="5773" marT="5773" marB="0"/>
                </a:tc>
                <a:tc>
                  <a:txBody>
                    <a:bodyPr/>
                    <a:lstStyle/>
                    <a:p>
                      <a:pPr algn="r" fontAlgn="ctr"/>
                      <a:r>
                        <a:rPr lang="en-US" sz="1100" u="none" strike="noStrike">
                          <a:effectLst/>
                        </a:rPr>
                        <a:t>176,000</a:t>
                      </a:r>
                      <a:endParaRPr lang="en-US" sz="1100" b="0" i="0" u="none" strike="noStrike">
                        <a:solidFill>
                          <a:srgbClr val="000000"/>
                        </a:solidFill>
                        <a:effectLst/>
                        <a:latin typeface="Calibri"/>
                      </a:endParaRPr>
                    </a:p>
                  </a:txBody>
                  <a:tcPr marL="5773" marR="51956" marT="5773" marB="0" anchor="ctr"/>
                </a:tc>
                <a:tc>
                  <a:txBody>
                    <a:bodyPr/>
                    <a:lstStyle/>
                    <a:p>
                      <a:pPr algn="r" fontAlgn="ctr"/>
                      <a:r>
                        <a:rPr lang="en-US" sz="1100" u="none" strike="noStrike">
                          <a:effectLst/>
                        </a:rPr>
                        <a:t>UNDP and FAO</a:t>
                      </a:r>
                      <a:endParaRPr lang="en-US" sz="1100" b="0" i="0" u="none" strike="noStrike">
                        <a:solidFill>
                          <a:srgbClr val="000000"/>
                        </a:solidFill>
                        <a:effectLst/>
                        <a:latin typeface="Calibri"/>
                      </a:endParaRPr>
                    </a:p>
                  </a:txBody>
                  <a:tcPr marL="5773" marR="51956" marT="5773" marB="0" anchor="ctr"/>
                </a:tc>
              </a:tr>
              <a:tr h="1057470">
                <a:tc>
                  <a:txBody>
                    <a:bodyPr/>
                    <a:lstStyle/>
                    <a:p>
                      <a:pPr algn="ctr" fontAlgn="ctr"/>
                      <a:r>
                        <a:rPr lang="en-US" sz="1100" u="none" strike="noStrike">
                          <a:effectLst/>
                        </a:rPr>
                        <a:t>Nepal</a:t>
                      </a:r>
                      <a:endParaRPr lang="en-US" sz="1100" b="0" i="0" u="none" strike="noStrike">
                        <a:solidFill>
                          <a:srgbClr val="000000"/>
                        </a:solidFill>
                        <a:effectLst/>
                        <a:latin typeface="Calibri"/>
                      </a:endParaRPr>
                    </a:p>
                  </a:txBody>
                  <a:tcPr marL="5773" marR="5773" marT="5773" marB="0" anchor="ctr"/>
                </a:tc>
                <a:tc>
                  <a:txBody>
                    <a:bodyPr/>
                    <a:lstStyle/>
                    <a:p>
                      <a:pPr algn="l" fontAlgn="t"/>
                      <a:r>
                        <a:rPr lang="en-US" sz="1100" u="none" strike="noStrike" dirty="0">
                          <a:effectLst/>
                        </a:rPr>
                        <a:t>Environmental Accounting</a:t>
                      </a:r>
                      <a:endParaRPr lang="en-US" sz="1100" b="0" i="0" u="none" strike="noStrike" dirty="0">
                        <a:solidFill>
                          <a:srgbClr val="000000"/>
                        </a:solidFill>
                        <a:effectLst/>
                        <a:latin typeface="Calibri"/>
                      </a:endParaRPr>
                    </a:p>
                  </a:txBody>
                  <a:tcPr marL="5773" marR="5773" marT="5773" marB="0"/>
                </a:tc>
                <a:tc>
                  <a:txBody>
                    <a:bodyPr/>
                    <a:lstStyle/>
                    <a:p>
                      <a:pPr algn="l" fontAlgn="t"/>
                      <a:r>
                        <a:rPr lang="en-US" sz="1100" u="none" strike="noStrike" dirty="0" smtClean="0">
                          <a:effectLst/>
                        </a:rPr>
                        <a:t>Request </a:t>
                      </a:r>
                      <a:r>
                        <a:rPr lang="en-US" sz="1100" u="none" strike="noStrike" dirty="0">
                          <a:effectLst/>
                        </a:rPr>
                        <a:t>received on 15 January 2014 without a proposal. Proposal will have to be discussed further with UNDP and </a:t>
                      </a:r>
                      <a:r>
                        <a:rPr lang="en-US" sz="1100" u="none" strike="noStrike" dirty="0" smtClean="0">
                          <a:effectLst/>
                        </a:rPr>
                        <a:t>PEI</a:t>
                      </a:r>
                      <a:endParaRPr lang="en-US" sz="1100" b="0" i="0" u="none" strike="noStrike" dirty="0">
                        <a:solidFill>
                          <a:srgbClr val="000000"/>
                        </a:solidFill>
                        <a:effectLst/>
                        <a:latin typeface="Calibri"/>
                      </a:endParaRPr>
                    </a:p>
                  </a:txBody>
                  <a:tcPr marL="5773" marR="5773" marT="5773" marB="0"/>
                </a:tc>
                <a:tc>
                  <a:txBody>
                    <a:bodyPr/>
                    <a:lstStyle/>
                    <a:p>
                      <a:pPr algn="l" fontAlgn="t"/>
                      <a:r>
                        <a:rPr lang="en-US" sz="1100" u="none" strike="noStrike" dirty="0">
                          <a:effectLst/>
                        </a:rPr>
                        <a:t>6. Green Economy</a:t>
                      </a:r>
                      <a:endParaRPr lang="en-US" sz="1100" b="0" i="0" u="none" strike="noStrike" dirty="0">
                        <a:solidFill>
                          <a:srgbClr val="000000"/>
                        </a:solidFill>
                        <a:effectLst/>
                        <a:latin typeface="Calibri"/>
                      </a:endParaRPr>
                    </a:p>
                  </a:txBody>
                  <a:tcPr marL="5773" marR="5773" marT="5773" marB="0"/>
                </a:tc>
                <a:tc>
                  <a:txBody>
                    <a:bodyPr/>
                    <a:lstStyle/>
                    <a:p>
                      <a:pPr algn="r" fontAlgn="ctr"/>
                      <a:r>
                        <a:rPr lang="en-US" sz="1100" u="none" strike="noStrike">
                          <a:effectLst/>
                        </a:rPr>
                        <a:t>200,000</a:t>
                      </a:r>
                      <a:endParaRPr lang="en-US" sz="1100" b="0" i="0" u="none" strike="noStrike">
                        <a:solidFill>
                          <a:srgbClr val="000000"/>
                        </a:solidFill>
                        <a:effectLst/>
                        <a:latin typeface="Calibri"/>
                      </a:endParaRPr>
                    </a:p>
                  </a:txBody>
                  <a:tcPr marL="5773" marR="5773" marT="5773" marB="0" anchor="ctr"/>
                </a:tc>
                <a:tc>
                  <a:txBody>
                    <a:bodyPr/>
                    <a:lstStyle/>
                    <a:p>
                      <a:pPr algn="r" fontAlgn="ctr"/>
                      <a:r>
                        <a:rPr lang="en-US" sz="1100" u="none" strike="noStrike">
                          <a:effectLst/>
                        </a:rPr>
                        <a:t>UNDP </a:t>
                      </a:r>
                      <a:endParaRPr lang="en-US" sz="1100" b="0" i="0" u="none" strike="noStrike">
                        <a:solidFill>
                          <a:srgbClr val="000000"/>
                        </a:solidFill>
                        <a:effectLst/>
                        <a:latin typeface="Calibri"/>
                      </a:endParaRPr>
                    </a:p>
                  </a:txBody>
                  <a:tcPr marL="5773" marR="5773" marT="5773" marB="0" anchor="ctr"/>
                </a:tc>
              </a:tr>
              <a:tr h="1083245">
                <a:tc>
                  <a:txBody>
                    <a:bodyPr/>
                    <a:lstStyle/>
                    <a:p>
                      <a:pPr algn="ctr" fontAlgn="ctr"/>
                      <a:r>
                        <a:rPr lang="en-US" sz="1100" u="none" strike="noStrike">
                          <a:effectLst/>
                        </a:rPr>
                        <a:t>Solomon Islands</a:t>
                      </a:r>
                      <a:endParaRPr lang="en-US" sz="1100" b="0" i="0" u="none" strike="noStrike">
                        <a:solidFill>
                          <a:srgbClr val="000000"/>
                        </a:solidFill>
                        <a:effectLst/>
                        <a:latin typeface="Calibri"/>
                      </a:endParaRPr>
                    </a:p>
                  </a:txBody>
                  <a:tcPr marL="5773" marR="5773" marT="5773" marB="0" anchor="ctr">
                    <a:solidFill>
                      <a:schemeClr val="accent2">
                        <a:lumMod val="60000"/>
                        <a:lumOff val="40000"/>
                        <a:alpha val="50000"/>
                      </a:schemeClr>
                    </a:solidFill>
                  </a:tcPr>
                </a:tc>
                <a:tc>
                  <a:txBody>
                    <a:bodyPr/>
                    <a:lstStyle/>
                    <a:p>
                      <a:pPr algn="l" fontAlgn="t"/>
                      <a:r>
                        <a:rPr lang="en-US" sz="1100" u="none" strike="noStrike" dirty="0">
                          <a:effectLst/>
                        </a:rPr>
                        <a:t> </a:t>
                      </a:r>
                      <a:endParaRPr lang="en-US" sz="1100" b="0" i="0" u="none" strike="noStrike" dirty="0">
                        <a:solidFill>
                          <a:srgbClr val="000000"/>
                        </a:solidFill>
                        <a:effectLst/>
                        <a:latin typeface="Calibri"/>
                      </a:endParaRPr>
                    </a:p>
                  </a:txBody>
                  <a:tcPr marL="5773" marR="5773" marT="5773" marB="0">
                    <a:solidFill>
                      <a:schemeClr val="accent2">
                        <a:lumMod val="60000"/>
                        <a:lumOff val="40000"/>
                        <a:alpha val="50000"/>
                      </a:schemeClr>
                    </a:solidFill>
                  </a:tcPr>
                </a:tc>
                <a:tc>
                  <a:txBody>
                    <a:bodyPr/>
                    <a:lstStyle/>
                    <a:p>
                      <a:pPr algn="l" fontAlgn="t"/>
                      <a:r>
                        <a:rPr lang="en-US" sz="1100" u="none" strike="noStrike" dirty="0">
                          <a:effectLst/>
                        </a:rPr>
                        <a:t>Government has indicated an interest in working on green economy. Work postponed </a:t>
                      </a:r>
                      <a:endParaRPr lang="en-US" sz="1100" u="none" strike="noStrike" dirty="0" smtClean="0">
                        <a:effectLst/>
                      </a:endParaRPr>
                    </a:p>
                    <a:p>
                      <a:pPr algn="l" fontAlgn="t"/>
                      <a:r>
                        <a:rPr lang="en-US" sz="1100" u="none" strike="noStrike" dirty="0" smtClean="0">
                          <a:effectLst/>
                        </a:rPr>
                        <a:t>as </a:t>
                      </a:r>
                      <a:r>
                        <a:rPr lang="en-US" sz="1100" u="none" strike="noStrike" dirty="0">
                          <a:effectLst/>
                        </a:rPr>
                        <a:t>the government intends to focus on the development of a REDD+ road </a:t>
                      </a:r>
                      <a:r>
                        <a:rPr lang="en-US" sz="1100" u="none" strike="noStrike" dirty="0" smtClean="0">
                          <a:effectLst/>
                        </a:rPr>
                        <a:t>map</a:t>
                      </a:r>
                      <a:endParaRPr lang="en-US" sz="1100" b="0" i="0" u="none" strike="noStrike" dirty="0">
                        <a:solidFill>
                          <a:srgbClr val="000000"/>
                        </a:solidFill>
                        <a:effectLst/>
                        <a:latin typeface="Calibri"/>
                      </a:endParaRPr>
                    </a:p>
                  </a:txBody>
                  <a:tcPr marL="5773" marR="5773" marT="5773" marB="0">
                    <a:solidFill>
                      <a:schemeClr val="accent2">
                        <a:lumMod val="60000"/>
                        <a:lumOff val="40000"/>
                        <a:alpha val="50000"/>
                      </a:schemeClr>
                    </a:solidFill>
                  </a:tcPr>
                </a:tc>
                <a:tc>
                  <a:txBody>
                    <a:bodyPr/>
                    <a:lstStyle/>
                    <a:p>
                      <a:pPr algn="l" fontAlgn="t"/>
                      <a:r>
                        <a:rPr lang="en-US" sz="1100" u="none" strike="noStrike" dirty="0">
                          <a:effectLst/>
                        </a:rPr>
                        <a:t>6. Green Economy</a:t>
                      </a:r>
                      <a:endParaRPr lang="en-US" sz="1100" b="0" i="0" u="none" strike="noStrike" dirty="0">
                        <a:solidFill>
                          <a:srgbClr val="000000"/>
                        </a:solidFill>
                        <a:effectLst/>
                        <a:latin typeface="Calibri"/>
                      </a:endParaRPr>
                    </a:p>
                  </a:txBody>
                  <a:tcPr marL="5773" marR="5773" marT="5773" marB="0">
                    <a:solidFill>
                      <a:schemeClr val="accent2">
                        <a:lumMod val="60000"/>
                        <a:lumOff val="40000"/>
                        <a:alpha val="50000"/>
                      </a:schemeClr>
                    </a:solidFill>
                  </a:tcPr>
                </a:tc>
                <a:tc>
                  <a:txBody>
                    <a:bodyPr/>
                    <a:lstStyle/>
                    <a:p>
                      <a:pPr algn="r" fontAlgn="ctr"/>
                      <a:r>
                        <a:rPr lang="en-US" sz="1100" u="none" strike="noStrike" dirty="0">
                          <a:effectLst/>
                        </a:rPr>
                        <a:t> </a:t>
                      </a:r>
                      <a:endParaRPr lang="en-US" sz="1100" b="0" i="0" u="none" strike="noStrike" dirty="0">
                        <a:solidFill>
                          <a:srgbClr val="000000"/>
                        </a:solidFill>
                        <a:effectLst/>
                        <a:latin typeface="Calibri"/>
                      </a:endParaRPr>
                    </a:p>
                  </a:txBody>
                  <a:tcPr marL="5773" marR="5773" marT="5773" marB="0" anchor="ctr">
                    <a:solidFill>
                      <a:schemeClr val="accent2">
                        <a:lumMod val="60000"/>
                        <a:lumOff val="40000"/>
                        <a:alpha val="50000"/>
                      </a:schemeClr>
                    </a:solidFill>
                  </a:tcPr>
                </a:tc>
                <a:tc>
                  <a:txBody>
                    <a:bodyPr/>
                    <a:lstStyle/>
                    <a:p>
                      <a:pPr algn="r" fontAlgn="ctr"/>
                      <a:r>
                        <a:rPr lang="en-US" sz="1100" u="none" strike="noStrike" dirty="0">
                          <a:effectLst/>
                        </a:rPr>
                        <a:t> </a:t>
                      </a:r>
                      <a:endParaRPr lang="en-US" sz="1100" b="0" i="0" u="none" strike="noStrike" dirty="0">
                        <a:solidFill>
                          <a:srgbClr val="000000"/>
                        </a:solidFill>
                        <a:effectLst/>
                        <a:latin typeface="Calibri"/>
                      </a:endParaRPr>
                    </a:p>
                  </a:txBody>
                  <a:tcPr marL="5773" marR="5773" marT="5773" marB="0" anchor="ctr">
                    <a:solidFill>
                      <a:schemeClr val="accent2">
                        <a:lumMod val="60000"/>
                        <a:lumOff val="40000"/>
                        <a:alpha val="50000"/>
                      </a:schemeClr>
                    </a:solidFill>
                  </a:tcPr>
                </a:tc>
              </a:tr>
              <a:tr h="660918">
                <a:tc>
                  <a:txBody>
                    <a:bodyPr/>
                    <a:lstStyle/>
                    <a:p>
                      <a:pPr algn="ctr" fontAlgn="ctr"/>
                      <a:r>
                        <a:rPr lang="en-US" sz="1100" u="none" strike="noStrike">
                          <a:effectLst/>
                        </a:rPr>
                        <a:t>Sudan (The Rep of the Sudan)</a:t>
                      </a:r>
                      <a:endParaRPr lang="en-US" sz="1100" b="0" i="0" u="none" strike="noStrike">
                        <a:solidFill>
                          <a:srgbClr val="000000"/>
                        </a:solidFill>
                        <a:effectLst/>
                        <a:latin typeface="Calibri"/>
                      </a:endParaRPr>
                    </a:p>
                  </a:txBody>
                  <a:tcPr marL="5773" marR="5773" marT="5773" marB="0" anchor="ctr"/>
                </a:tc>
                <a:tc>
                  <a:txBody>
                    <a:bodyPr/>
                    <a:lstStyle/>
                    <a:p>
                      <a:pPr algn="l" fontAlgn="t"/>
                      <a:r>
                        <a:rPr lang="en-US" sz="1100" u="none" strike="noStrike" dirty="0">
                          <a:effectLst/>
                        </a:rPr>
                        <a:t>Support of capacity building on technical aspects of </a:t>
                      </a:r>
                      <a:r>
                        <a:rPr lang="en-US" sz="1100" u="none" strike="noStrike" dirty="0" smtClean="0">
                          <a:effectLst/>
                        </a:rPr>
                        <a:t>REDD+</a:t>
                      </a:r>
                      <a:r>
                        <a:rPr lang="en-US" sz="1100" u="none" strike="noStrike" baseline="0" dirty="0" smtClean="0">
                          <a:effectLst/>
                        </a:rPr>
                        <a:t> </a:t>
                      </a:r>
                      <a:r>
                        <a:rPr lang="en-US" sz="1100" u="none" strike="noStrike" dirty="0" smtClean="0">
                          <a:effectLst/>
                        </a:rPr>
                        <a:t>and </a:t>
                      </a:r>
                      <a:r>
                        <a:rPr lang="en-US" sz="1100" u="none" strike="noStrike" dirty="0">
                          <a:effectLst/>
                        </a:rPr>
                        <a:t>supporting the drafting of a roadmap for work to be undertaken in preparing for REDD+.</a:t>
                      </a:r>
                      <a:endParaRPr lang="en-US" sz="1100" b="0" i="0" u="none" strike="noStrike" dirty="0">
                        <a:solidFill>
                          <a:srgbClr val="000000"/>
                        </a:solidFill>
                        <a:effectLst/>
                        <a:latin typeface="Calibri"/>
                      </a:endParaRPr>
                    </a:p>
                  </a:txBody>
                  <a:tcPr marL="5773" marR="5773" marT="5773" marB="0"/>
                </a:tc>
                <a:tc>
                  <a:txBody>
                    <a:bodyPr/>
                    <a:lstStyle/>
                    <a:p>
                      <a:pPr algn="l" fontAlgn="t"/>
                      <a:r>
                        <a:rPr lang="en-US" sz="1100" u="none" strike="noStrike" dirty="0">
                          <a:effectLst/>
                        </a:rPr>
                        <a:t>In progress - workshop to be held in February 2014</a:t>
                      </a:r>
                      <a:endParaRPr lang="en-US" sz="1100" b="0" i="0" u="none" strike="noStrike" dirty="0">
                        <a:solidFill>
                          <a:srgbClr val="000000"/>
                        </a:solidFill>
                        <a:effectLst/>
                        <a:latin typeface="Calibri"/>
                      </a:endParaRPr>
                    </a:p>
                  </a:txBody>
                  <a:tcPr marL="5773" marR="5773" marT="5773" marB="0"/>
                </a:tc>
                <a:tc>
                  <a:txBody>
                    <a:bodyPr/>
                    <a:lstStyle/>
                    <a:p>
                      <a:pPr algn="l" fontAlgn="t"/>
                      <a:r>
                        <a:rPr lang="en-US" sz="1100" u="none" strike="noStrike" dirty="0">
                          <a:effectLst/>
                        </a:rPr>
                        <a:t>5 and 6. </a:t>
                      </a:r>
                      <a:endParaRPr lang="en-US" sz="1100" b="0" i="0" u="none" strike="noStrike" dirty="0">
                        <a:solidFill>
                          <a:srgbClr val="000000"/>
                        </a:solidFill>
                        <a:effectLst/>
                        <a:latin typeface="Calibri"/>
                      </a:endParaRPr>
                    </a:p>
                  </a:txBody>
                  <a:tcPr marL="5773" marR="5773" marT="5773" marB="0"/>
                </a:tc>
                <a:tc>
                  <a:txBody>
                    <a:bodyPr/>
                    <a:lstStyle/>
                    <a:p>
                      <a:pPr algn="r" fontAlgn="ctr"/>
                      <a:r>
                        <a:rPr lang="en-US" sz="1100" u="none" strike="noStrike" dirty="0">
                          <a:effectLst/>
                        </a:rPr>
                        <a:t>27,900</a:t>
                      </a:r>
                      <a:endParaRPr lang="en-US" sz="1100" b="0" i="0" u="none" strike="noStrike" dirty="0">
                        <a:solidFill>
                          <a:srgbClr val="000000"/>
                        </a:solidFill>
                        <a:effectLst/>
                        <a:latin typeface="Calibri"/>
                      </a:endParaRPr>
                    </a:p>
                  </a:txBody>
                  <a:tcPr marL="5773" marR="5773" marT="5773" marB="0" anchor="ctr"/>
                </a:tc>
                <a:tc>
                  <a:txBody>
                    <a:bodyPr/>
                    <a:lstStyle/>
                    <a:p>
                      <a:pPr algn="r" fontAlgn="ctr"/>
                      <a:r>
                        <a:rPr lang="en-US" sz="1100" u="none" strike="noStrike" dirty="0">
                          <a:effectLst/>
                        </a:rPr>
                        <a:t> </a:t>
                      </a:r>
                      <a:endParaRPr lang="en-US" sz="1100" b="0" i="0" u="none" strike="noStrike" dirty="0">
                        <a:solidFill>
                          <a:srgbClr val="000000"/>
                        </a:solidFill>
                        <a:effectLst/>
                        <a:latin typeface="Calibri"/>
                      </a:endParaRPr>
                    </a:p>
                  </a:txBody>
                  <a:tcPr marL="5773" marR="5773" marT="5773" marB="0" anchor="ctr"/>
                </a:tc>
              </a:tr>
              <a:tr h="660918">
                <a:tc>
                  <a:txBody>
                    <a:bodyPr/>
                    <a:lstStyle/>
                    <a:p>
                      <a:pPr algn="ctr" fontAlgn="b"/>
                      <a:r>
                        <a:rPr lang="en-US" sz="1100" u="none" strike="noStrike" dirty="0">
                          <a:effectLst/>
                        </a:rPr>
                        <a:t>Uganda</a:t>
                      </a:r>
                      <a:endParaRPr lang="en-US" sz="1100" b="0" i="0" u="none" strike="noStrike" dirty="0">
                        <a:solidFill>
                          <a:srgbClr val="000000"/>
                        </a:solidFill>
                        <a:effectLst/>
                        <a:latin typeface="Calibri"/>
                      </a:endParaRPr>
                    </a:p>
                  </a:txBody>
                  <a:tcPr marL="5773" marR="5773" marT="5773" marB="0" anchor="ctr"/>
                </a:tc>
                <a:tc>
                  <a:txBody>
                    <a:bodyPr/>
                    <a:lstStyle/>
                    <a:p>
                      <a:pPr algn="l" fontAlgn="t"/>
                      <a:r>
                        <a:rPr lang="en-US" sz="1100" u="none" strike="noStrike" dirty="0">
                          <a:effectLst/>
                        </a:rPr>
                        <a:t>Support on multiple benefits and safeguards</a:t>
                      </a:r>
                      <a:endParaRPr lang="en-US" sz="1100" b="0" i="0" u="none" strike="noStrike" dirty="0">
                        <a:solidFill>
                          <a:srgbClr val="000000"/>
                        </a:solidFill>
                        <a:effectLst/>
                        <a:latin typeface="Calibri"/>
                      </a:endParaRPr>
                    </a:p>
                  </a:txBody>
                  <a:tcPr marL="5773" marR="5773" marT="5773" marB="0"/>
                </a:tc>
                <a:tc>
                  <a:txBody>
                    <a:bodyPr/>
                    <a:lstStyle/>
                    <a:p>
                      <a:pPr algn="l" fontAlgn="t"/>
                      <a:r>
                        <a:rPr lang="en-US" sz="1100" u="none" strike="noStrike">
                          <a:effectLst/>
                        </a:rPr>
                        <a:t>Letter sent to the Secretariat</a:t>
                      </a:r>
                      <a:endParaRPr lang="en-US" sz="1100" b="0" i="0" u="none" strike="noStrike">
                        <a:solidFill>
                          <a:srgbClr val="000000"/>
                        </a:solidFill>
                        <a:effectLst/>
                        <a:latin typeface="Calibri"/>
                      </a:endParaRPr>
                    </a:p>
                  </a:txBody>
                  <a:tcPr marL="5773" marR="5773" marT="5773" marB="0"/>
                </a:tc>
                <a:tc>
                  <a:txBody>
                    <a:bodyPr/>
                    <a:lstStyle/>
                    <a:p>
                      <a:pPr algn="l" fontAlgn="t"/>
                      <a:r>
                        <a:rPr lang="en-US" sz="1100" u="none" strike="noStrike">
                          <a:effectLst/>
                        </a:rPr>
                        <a:t>5. MB</a:t>
                      </a:r>
                      <a:endParaRPr lang="en-US" sz="1100" b="0" i="0" u="none" strike="noStrike">
                        <a:solidFill>
                          <a:srgbClr val="000000"/>
                        </a:solidFill>
                        <a:effectLst/>
                        <a:latin typeface="Calibri"/>
                      </a:endParaRPr>
                    </a:p>
                  </a:txBody>
                  <a:tcPr marL="5773" marR="5773" marT="5773" marB="0"/>
                </a:tc>
                <a:tc>
                  <a:txBody>
                    <a:bodyPr/>
                    <a:lstStyle/>
                    <a:p>
                      <a:pPr algn="r" fontAlgn="b"/>
                      <a:r>
                        <a:rPr lang="en-US" sz="1100" u="none" strike="noStrike" dirty="0">
                          <a:effectLst/>
                        </a:rPr>
                        <a:t>75,000</a:t>
                      </a:r>
                      <a:endParaRPr lang="en-US" sz="1100" b="0" i="0" u="none" strike="noStrike" dirty="0">
                        <a:solidFill>
                          <a:srgbClr val="000000"/>
                        </a:solidFill>
                        <a:effectLst/>
                        <a:latin typeface="Calibri"/>
                      </a:endParaRPr>
                    </a:p>
                  </a:txBody>
                  <a:tcPr marL="5773" marR="5773" marT="5773" marB="0" anchor="b"/>
                </a:tc>
                <a:tc>
                  <a:txBody>
                    <a:bodyPr/>
                    <a:lstStyle/>
                    <a:p>
                      <a:pPr algn="l" fontAlgn="b"/>
                      <a:r>
                        <a:rPr lang="en-US" sz="1100" u="none" strike="noStrike" dirty="0">
                          <a:effectLst/>
                        </a:rPr>
                        <a:t>FAO and UNDP requested in letter as well</a:t>
                      </a:r>
                      <a:endParaRPr lang="en-US" sz="1100" b="0" i="0" u="none" strike="noStrike" dirty="0">
                        <a:solidFill>
                          <a:srgbClr val="000000"/>
                        </a:solidFill>
                        <a:effectLst/>
                        <a:latin typeface="Calibri"/>
                      </a:endParaRPr>
                    </a:p>
                  </a:txBody>
                  <a:tcPr marL="5773" marR="5773" marT="5773" marB="0" anchor="b"/>
                </a:tc>
              </a:tr>
            </a:tbl>
          </a:graphicData>
        </a:graphic>
      </p:graphicFrame>
    </p:spTree>
    <p:extLst>
      <p:ext uri="{BB962C8B-B14F-4D97-AF65-F5344CB8AC3E}">
        <p14:creationId xmlns:p14="http://schemas.microsoft.com/office/powerpoint/2010/main" val="1938732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ChangeArrowheads="1"/>
          </p:cNvSpPr>
          <p:nvPr/>
        </p:nvSpPr>
        <p:spPr bwMode="auto">
          <a:xfrm>
            <a:off x="2209800" y="4826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00"/>
                </a:solidFill>
              </a:rPr>
              <a:t>New staff capacity (Regional staff)</a:t>
            </a:r>
          </a:p>
        </p:txBody>
      </p:sp>
      <p:graphicFrame>
        <p:nvGraphicFramePr>
          <p:cNvPr id="4" name="Table 3"/>
          <p:cNvGraphicFramePr>
            <a:graphicFrameLocks noGrp="1"/>
          </p:cNvGraphicFramePr>
          <p:nvPr/>
        </p:nvGraphicFramePr>
        <p:xfrm>
          <a:off x="304800" y="1447800"/>
          <a:ext cx="8305800" cy="5089525"/>
        </p:xfrm>
        <a:graphic>
          <a:graphicData uri="http://schemas.openxmlformats.org/drawingml/2006/table">
            <a:tbl>
              <a:tblPr firstRow="1" bandRow="1">
                <a:tableStyleId>{5C22544A-7EE6-4342-B048-85BDC9FD1C3A}</a:tableStyleId>
              </a:tblPr>
              <a:tblGrid>
                <a:gridCol w="1676400"/>
                <a:gridCol w="990600"/>
                <a:gridCol w="4191000"/>
                <a:gridCol w="1447800"/>
              </a:tblGrid>
              <a:tr h="518238">
                <a:tc>
                  <a:txBody>
                    <a:bodyPr/>
                    <a:lstStyle/>
                    <a:p>
                      <a:r>
                        <a:rPr lang="en-US" sz="1400" dirty="0" smtClean="0">
                          <a:latin typeface="Arial" pitchFamily="34" charset="0"/>
                          <a:cs typeface="Arial" pitchFamily="34" charset="0"/>
                        </a:rPr>
                        <a:t>Post</a:t>
                      </a:r>
                      <a:endParaRPr lang="en-US" sz="1400" dirty="0">
                        <a:latin typeface="Arial" pitchFamily="34" charset="0"/>
                        <a:cs typeface="Arial" pitchFamily="34" charset="0"/>
                      </a:endParaRPr>
                    </a:p>
                  </a:txBody>
                  <a:tcPr marT="45730" marB="45730"/>
                </a:tc>
                <a:tc>
                  <a:txBody>
                    <a:bodyPr/>
                    <a:lstStyle/>
                    <a:p>
                      <a:r>
                        <a:rPr lang="en-US" sz="1400" dirty="0" smtClean="0">
                          <a:latin typeface="Arial" pitchFamily="34" charset="0"/>
                          <a:cs typeface="Arial" pitchFamily="34" charset="0"/>
                        </a:rPr>
                        <a:t>Incumbent</a:t>
                      </a:r>
                      <a:endParaRPr lang="en-US" sz="1400" dirty="0">
                        <a:latin typeface="Arial" pitchFamily="34" charset="0"/>
                        <a:cs typeface="Arial" pitchFamily="34" charset="0"/>
                      </a:endParaRPr>
                    </a:p>
                  </a:txBody>
                  <a:tcPr marT="45730" marB="45730"/>
                </a:tc>
                <a:tc>
                  <a:txBody>
                    <a:bodyPr/>
                    <a:lstStyle/>
                    <a:p>
                      <a:r>
                        <a:rPr lang="en-US" sz="1400" dirty="0" smtClean="0">
                          <a:latin typeface="Arial" pitchFamily="34" charset="0"/>
                          <a:cs typeface="Arial" pitchFamily="34" charset="0"/>
                        </a:rPr>
                        <a:t>Main responsibilities</a:t>
                      </a:r>
                      <a:endParaRPr lang="en-US" sz="1400" dirty="0">
                        <a:latin typeface="Arial" pitchFamily="34" charset="0"/>
                        <a:cs typeface="Arial" pitchFamily="34" charset="0"/>
                      </a:endParaRPr>
                    </a:p>
                  </a:txBody>
                  <a:tcPr marT="45730" marB="45730"/>
                </a:tc>
                <a:tc>
                  <a:txBody>
                    <a:bodyPr/>
                    <a:lstStyle/>
                    <a:p>
                      <a:r>
                        <a:rPr lang="en-US" sz="1400" dirty="0" smtClean="0">
                          <a:latin typeface="Arial" pitchFamily="34" charset="0"/>
                          <a:cs typeface="Arial" pitchFamily="34" charset="0"/>
                        </a:rPr>
                        <a:t>Reporting</a:t>
                      </a:r>
                      <a:endParaRPr lang="en-US" sz="1400" dirty="0">
                        <a:latin typeface="Arial" pitchFamily="34" charset="0"/>
                        <a:cs typeface="Arial" pitchFamily="34" charset="0"/>
                      </a:endParaRPr>
                    </a:p>
                  </a:txBody>
                  <a:tcPr marT="45730" marB="45730"/>
                </a:tc>
              </a:tr>
              <a:tr h="472496">
                <a:tc>
                  <a:txBody>
                    <a:bodyPr/>
                    <a:lstStyle/>
                    <a:p>
                      <a:r>
                        <a:rPr lang="en-US" sz="1100" dirty="0" smtClean="0">
                          <a:latin typeface="Arial" pitchFamily="34" charset="0"/>
                          <a:cs typeface="Arial" pitchFamily="34" charset="0"/>
                        </a:rPr>
                        <a:t>Regional Technical Advisor, Africa, P4</a:t>
                      </a:r>
                      <a:endParaRPr lang="en-US" sz="1100" dirty="0">
                        <a:latin typeface="Arial" pitchFamily="34" charset="0"/>
                        <a:cs typeface="Arial" pitchFamily="34" charset="0"/>
                      </a:endParaRPr>
                    </a:p>
                  </a:txBody>
                  <a:tcPr marT="45730" marB="45730"/>
                </a:tc>
                <a:tc>
                  <a:txBody>
                    <a:bodyPr/>
                    <a:lstStyle/>
                    <a:p>
                      <a:r>
                        <a:rPr lang="en-US" sz="1100" dirty="0" smtClean="0">
                          <a:latin typeface="Arial" pitchFamily="34" charset="0"/>
                          <a:cs typeface="Arial" pitchFamily="34" charset="0"/>
                        </a:rPr>
                        <a:t>Daniel </a:t>
                      </a:r>
                      <a:r>
                        <a:rPr lang="en-US" sz="1100" dirty="0" err="1" smtClean="0">
                          <a:latin typeface="Arial" pitchFamily="34" charset="0"/>
                          <a:cs typeface="Arial" pitchFamily="34" charset="0"/>
                        </a:rPr>
                        <a:t>Pouakouyou</a:t>
                      </a:r>
                      <a:r>
                        <a:rPr lang="en-US" sz="1100" baseline="0" dirty="0">
                          <a:latin typeface="Arial" pitchFamily="34" charset="0"/>
                          <a:cs typeface="Arial" pitchFamily="34" charset="0"/>
                        </a:rPr>
                        <a:t> </a:t>
                      </a:r>
                      <a:endParaRPr lang="en-US" sz="1100" dirty="0" smtClean="0">
                        <a:latin typeface="Arial" pitchFamily="34" charset="0"/>
                        <a:cs typeface="Arial" pitchFamily="34" charset="0"/>
                      </a:endParaRPr>
                    </a:p>
                  </a:txBody>
                  <a:tcPr marT="45730" marB="45730"/>
                </a:tc>
                <a:tc>
                  <a:txBody>
                    <a:bodyPr/>
                    <a:lstStyle/>
                    <a:p>
                      <a:r>
                        <a:rPr lang="en-US" sz="1100" dirty="0" smtClean="0">
                          <a:latin typeface="Arial" pitchFamily="34" charset="0"/>
                          <a:cs typeface="Arial" pitchFamily="34" charset="0"/>
                        </a:rPr>
                        <a:t>Coordinate</a:t>
                      </a:r>
                      <a:r>
                        <a:rPr lang="en-US" sz="1100" baseline="0" dirty="0" smtClean="0">
                          <a:latin typeface="Arial" pitchFamily="34" charset="0"/>
                          <a:cs typeface="Arial" pitchFamily="34" charset="0"/>
                        </a:rPr>
                        <a:t> support to African countries (National </a:t>
                      </a:r>
                      <a:r>
                        <a:rPr lang="en-US" sz="1100" baseline="0" dirty="0" err="1" smtClean="0">
                          <a:latin typeface="Arial" pitchFamily="34" charset="0"/>
                          <a:cs typeface="Arial" pitchFamily="34" charset="0"/>
                        </a:rPr>
                        <a:t>Programmes</a:t>
                      </a:r>
                      <a:r>
                        <a:rPr lang="en-US" sz="1100" baseline="0" dirty="0" smtClean="0">
                          <a:latin typeface="Arial" pitchFamily="34" charset="0"/>
                          <a:cs typeface="Arial" pitchFamily="34" charset="0"/>
                        </a:rPr>
                        <a:t> and Targeted Support) / Nairobi</a:t>
                      </a:r>
                      <a:endParaRPr lang="en-US" sz="1100" dirty="0">
                        <a:latin typeface="Arial" pitchFamily="34" charset="0"/>
                        <a:cs typeface="Arial" pitchFamily="34" charset="0"/>
                      </a:endParaRPr>
                    </a:p>
                  </a:txBody>
                  <a:tcPr marT="45730" marB="45730"/>
                </a:tc>
                <a:tc>
                  <a:txBody>
                    <a:bodyPr/>
                    <a:lstStyle/>
                    <a:p>
                      <a:r>
                        <a:rPr lang="en-US" sz="1100" dirty="0" err="1" smtClean="0">
                          <a:latin typeface="Arial" pitchFamily="34" charset="0"/>
                          <a:cs typeface="Arial" pitchFamily="34" charset="0"/>
                        </a:rPr>
                        <a:t>Desta</a:t>
                      </a:r>
                      <a:r>
                        <a:rPr lang="en-US" sz="1100" dirty="0" smtClean="0">
                          <a:latin typeface="Arial" pitchFamily="34" charset="0"/>
                          <a:cs typeface="Arial" pitchFamily="34" charset="0"/>
                        </a:rPr>
                        <a:t> </a:t>
                      </a:r>
                      <a:r>
                        <a:rPr lang="en-US" sz="1100" dirty="0" err="1" smtClean="0">
                          <a:latin typeface="Arial" pitchFamily="34" charset="0"/>
                          <a:cs typeface="Arial" pitchFamily="34" charset="0"/>
                        </a:rPr>
                        <a:t>Mebratu</a:t>
                      </a:r>
                      <a:r>
                        <a:rPr lang="en-US" sz="1100" dirty="0" smtClean="0">
                          <a:latin typeface="Arial" pitchFamily="34" charset="0"/>
                          <a:cs typeface="Arial" pitchFamily="34" charset="0"/>
                        </a:rPr>
                        <a:t> (ROA) and Tim</a:t>
                      </a:r>
                      <a:r>
                        <a:rPr lang="en-US" sz="1100" baseline="0" dirty="0" smtClean="0">
                          <a:latin typeface="Arial" pitchFamily="34" charset="0"/>
                          <a:cs typeface="Arial" pitchFamily="34" charset="0"/>
                        </a:rPr>
                        <a:t> C. </a:t>
                      </a:r>
                      <a:endParaRPr lang="en-US" sz="1100" dirty="0">
                        <a:latin typeface="Arial" pitchFamily="34" charset="0"/>
                        <a:cs typeface="Arial" pitchFamily="34" charset="0"/>
                      </a:endParaRPr>
                    </a:p>
                  </a:txBody>
                  <a:tcPr marT="45730" marB="45730"/>
                </a:tc>
              </a:tr>
              <a:tr h="431336">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Regional</a:t>
                      </a:r>
                      <a:r>
                        <a:rPr lang="en-US" sz="1100" kern="1200" baseline="0" dirty="0" smtClean="0">
                          <a:solidFill>
                            <a:schemeClr val="dk1"/>
                          </a:solidFill>
                          <a:latin typeface="Arial" pitchFamily="34" charset="0"/>
                          <a:ea typeface="+mn-ea"/>
                          <a:cs typeface="Arial" pitchFamily="34" charset="0"/>
                        </a:rPr>
                        <a:t> Programme Officer, P3 (temp. post)</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To be recruited</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Support</a:t>
                      </a:r>
                      <a:r>
                        <a:rPr lang="en-US" sz="1100" kern="1200" baseline="0" dirty="0" smtClean="0">
                          <a:solidFill>
                            <a:schemeClr val="dk1"/>
                          </a:solidFill>
                          <a:latin typeface="Arial" pitchFamily="34" charset="0"/>
                          <a:ea typeface="+mn-ea"/>
                          <a:cs typeface="Arial" pitchFamily="34" charset="0"/>
                        </a:rPr>
                        <a:t> NPs and TS in LAC / Panama City</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Gabriel </a:t>
                      </a:r>
                      <a:r>
                        <a:rPr lang="en-US" sz="1100" kern="1200" dirty="0" err="1" smtClean="0">
                          <a:solidFill>
                            <a:schemeClr val="dk1"/>
                          </a:solidFill>
                          <a:latin typeface="Arial" pitchFamily="34" charset="0"/>
                          <a:ea typeface="+mn-ea"/>
                          <a:cs typeface="Arial" pitchFamily="34" charset="0"/>
                        </a:rPr>
                        <a:t>Labbate</a:t>
                      </a:r>
                      <a:endParaRPr lang="en-US" sz="1100" kern="1200" dirty="0">
                        <a:solidFill>
                          <a:schemeClr val="dk1"/>
                        </a:solidFill>
                        <a:latin typeface="Arial" pitchFamily="34" charset="0"/>
                        <a:ea typeface="+mn-ea"/>
                        <a:cs typeface="Arial" pitchFamily="34" charset="0"/>
                      </a:endParaRPr>
                    </a:p>
                  </a:txBody>
                  <a:tcPr marT="45730" marB="45730"/>
                </a:tc>
              </a:tr>
              <a:tr h="431336">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Consultant (Quito)</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Daniela Carrion</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Support RTA in LAC, and support NP and TS</a:t>
                      </a:r>
                      <a:r>
                        <a:rPr lang="en-US" sz="1100" kern="1200" baseline="0" dirty="0" smtClean="0">
                          <a:solidFill>
                            <a:schemeClr val="dk1"/>
                          </a:solidFill>
                          <a:latin typeface="Arial" pitchFamily="34" charset="0"/>
                          <a:ea typeface="+mn-ea"/>
                          <a:cs typeface="Arial" pitchFamily="34" charset="0"/>
                        </a:rPr>
                        <a:t> </a:t>
                      </a:r>
                      <a:r>
                        <a:rPr lang="en-US" sz="1100" kern="1200" dirty="0" smtClean="0">
                          <a:solidFill>
                            <a:schemeClr val="dk1"/>
                          </a:solidFill>
                          <a:latin typeface="Arial" pitchFamily="34" charset="0"/>
                          <a:ea typeface="+mn-ea"/>
                          <a:cs typeface="Arial" pitchFamily="34" charset="0"/>
                        </a:rPr>
                        <a:t>(Tier 2) activities in Ecuador / Quito</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Gabriel </a:t>
                      </a:r>
                      <a:r>
                        <a:rPr lang="en-US" sz="1100" kern="1200" dirty="0" err="1" smtClean="0">
                          <a:solidFill>
                            <a:schemeClr val="dk1"/>
                          </a:solidFill>
                          <a:latin typeface="Arial" pitchFamily="34" charset="0"/>
                          <a:ea typeface="+mn-ea"/>
                          <a:cs typeface="Arial" pitchFamily="34" charset="0"/>
                        </a:rPr>
                        <a:t>Labbate</a:t>
                      </a:r>
                      <a:endParaRPr lang="en-US" sz="1100" kern="1200" dirty="0">
                        <a:solidFill>
                          <a:schemeClr val="dk1"/>
                        </a:solidFill>
                        <a:latin typeface="Arial" pitchFamily="34" charset="0"/>
                        <a:ea typeface="+mn-ea"/>
                        <a:cs typeface="Arial" pitchFamily="34" charset="0"/>
                      </a:endParaRPr>
                    </a:p>
                  </a:txBody>
                  <a:tcPr marT="45730" marB="45730"/>
                </a:tc>
              </a:tr>
              <a:tr h="594492">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Regional Programme Officer, P3 (temporary post)</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To be recruited</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Arial" pitchFamily="34" charset="0"/>
                          <a:ea typeface="+mn-ea"/>
                          <a:cs typeface="Arial" pitchFamily="34" charset="0"/>
                        </a:rPr>
                        <a:t>Support NPs</a:t>
                      </a:r>
                      <a:r>
                        <a:rPr lang="en-US" sz="1100" kern="1200" baseline="0" dirty="0" smtClean="0">
                          <a:solidFill>
                            <a:schemeClr val="dk1"/>
                          </a:solidFill>
                          <a:latin typeface="Arial" pitchFamily="34" charset="0"/>
                          <a:ea typeface="+mn-ea"/>
                          <a:cs typeface="Arial" pitchFamily="34" charset="0"/>
                        </a:rPr>
                        <a:t> and TS</a:t>
                      </a:r>
                      <a:r>
                        <a:rPr lang="en-US" sz="1100" kern="1200" dirty="0" smtClean="0">
                          <a:solidFill>
                            <a:schemeClr val="dk1"/>
                          </a:solidFill>
                          <a:latin typeface="Arial" pitchFamily="34" charset="0"/>
                          <a:ea typeface="+mn-ea"/>
                          <a:cs typeface="Arial" pitchFamily="34" charset="0"/>
                        </a:rPr>
                        <a:t> in AP/Bangkok</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Thomas Enters</a:t>
                      </a:r>
                      <a:endParaRPr lang="en-US" sz="1100" kern="1200" dirty="0">
                        <a:solidFill>
                          <a:schemeClr val="dk1"/>
                        </a:solidFill>
                        <a:latin typeface="Arial" pitchFamily="34" charset="0"/>
                        <a:ea typeface="+mn-ea"/>
                        <a:cs typeface="Arial" pitchFamily="34" charset="0"/>
                      </a:endParaRPr>
                    </a:p>
                  </a:txBody>
                  <a:tcPr marT="45730" marB="45730"/>
                </a:tc>
              </a:tr>
              <a:tr h="594492">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Regional Programme Officer, P2</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Thais </a:t>
                      </a:r>
                      <a:r>
                        <a:rPr lang="en-US" sz="1100" kern="1200" dirty="0" err="1" smtClean="0">
                          <a:solidFill>
                            <a:schemeClr val="dk1"/>
                          </a:solidFill>
                          <a:latin typeface="Arial" pitchFamily="34" charset="0"/>
                          <a:ea typeface="+mn-ea"/>
                          <a:cs typeface="Arial" pitchFamily="34" charset="0"/>
                        </a:rPr>
                        <a:t>Narciso</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Arial" pitchFamily="34" charset="0"/>
                          <a:ea typeface="+mn-ea"/>
                          <a:cs typeface="Arial" pitchFamily="34" charset="0"/>
                        </a:rPr>
                        <a:t>Support NPs and TS in Africa and support Legal Preparedness and Special Events (HQ functions)</a:t>
                      </a:r>
                    </a:p>
                    <a:p>
                      <a:pPr marL="0" algn="l" defTabSz="914400" rtl="0" eaLnBrk="1" latinLnBrk="0" hangingPunct="1"/>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Daniel </a:t>
                      </a:r>
                      <a:r>
                        <a:rPr lang="en-US" sz="1100" kern="1200" dirty="0" err="1" smtClean="0">
                          <a:solidFill>
                            <a:schemeClr val="dk1"/>
                          </a:solidFill>
                          <a:latin typeface="Arial" pitchFamily="34" charset="0"/>
                          <a:ea typeface="+mn-ea"/>
                          <a:cs typeface="Arial" pitchFamily="34" charset="0"/>
                        </a:rPr>
                        <a:t>Pouakouyou</a:t>
                      </a:r>
                      <a:r>
                        <a:rPr lang="en-US" sz="1100" kern="1200" dirty="0" smtClean="0">
                          <a:solidFill>
                            <a:schemeClr val="dk1"/>
                          </a:solidFill>
                          <a:latin typeface="Arial" pitchFamily="34" charset="0"/>
                          <a:ea typeface="+mn-ea"/>
                          <a:cs typeface="Arial" pitchFamily="34" charset="0"/>
                        </a:rPr>
                        <a:t> and Tim C.</a:t>
                      </a:r>
                      <a:endParaRPr lang="en-US" sz="1100" kern="1200" dirty="0">
                        <a:solidFill>
                          <a:schemeClr val="dk1"/>
                        </a:solidFill>
                        <a:latin typeface="Arial" pitchFamily="34" charset="0"/>
                        <a:ea typeface="+mn-ea"/>
                        <a:cs typeface="Arial" pitchFamily="34" charset="0"/>
                      </a:endParaRPr>
                    </a:p>
                  </a:txBody>
                  <a:tcPr marT="45730" marB="45730"/>
                </a:tc>
              </a:tr>
              <a:tr h="431336">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National Officer, Viet Nam</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Phuong </a:t>
                      </a:r>
                      <a:r>
                        <a:rPr lang="en-US" sz="1100" kern="1200" dirty="0" err="1" smtClean="0">
                          <a:solidFill>
                            <a:schemeClr val="dk1"/>
                          </a:solidFill>
                          <a:latin typeface="Arial" pitchFamily="34" charset="0"/>
                          <a:ea typeface="+mn-ea"/>
                          <a:cs typeface="Arial" pitchFamily="34" charset="0"/>
                        </a:rPr>
                        <a:t>Ngyuen</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Support Phase 2/Tier 2 project in Viet Nam</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Thomas Enters</a:t>
                      </a:r>
                      <a:endParaRPr lang="en-US" sz="1100" kern="1200" dirty="0">
                        <a:solidFill>
                          <a:schemeClr val="dk1"/>
                        </a:solidFill>
                        <a:latin typeface="Arial" pitchFamily="34" charset="0"/>
                        <a:ea typeface="+mn-ea"/>
                        <a:cs typeface="Arial" pitchFamily="34" charset="0"/>
                      </a:endParaRPr>
                    </a:p>
                  </a:txBody>
                  <a:tcPr marT="45730" marB="45730"/>
                </a:tc>
              </a:tr>
              <a:tr h="426815">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Programme Officer, P3</a:t>
                      </a:r>
                      <a:r>
                        <a:rPr lang="en-US" sz="1100" kern="1200" baseline="0" dirty="0" smtClean="0">
                          <a:solidFill>
                            <a:schemeClr val="dk1"/>
                          </a:solidFill>
                          <a:latin typeface="Arial" pitchFamily="34" charset="0"/>
                          <a:ea typeface="+mn-ea"/>
                          <a:cs typeface="Arial" pitchFamily="34" charset="0"/>
                        </a:rPr>
                        <a:t> (temp. post)</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To be recruited</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Support NJP in Rep. of Congo; support regional activities / Brazzaville</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Daniel </a:t>
                      </a:r>
                      <a:r>
                        <a:rPr lang="en-US" sz="1100" kern="1200" dirty="0" err="1" smtClean="0">
                          <a:solidFill>
                            <a:schemeClr val="dk1"/>
                          </a:solidFill>
                          <a:latin typeface="Arial" pitchFamily="34" charset="0"/>
                          <a:ea typeface="+mn-ea"/>
                          <a:cs typeface="Arial" pitchFamily="34" charset="0"/>
                        </a:rPr>
                        <a:t>Pouakouyou</a:t>
                      </a:r>
                      <a:endParaRPr lang="en-US" sz="1100" kern="1200" dirty="0">
                        <a:solidFill>
                          <a:schemeClr val="dk1"/>
                        </a:solidFill>
                        <a:latin typeface="Arial" pitchFamily="34" charset="0"/>
                        <a:ea typeface="+mn-ea"/>
                        <a:cs typeface="Arial" pitchFamily="34" charset="0"/>
                      </a:endParaRPr>
                    </a:p>
                  </a:txBody>
                  <a:tcPr marT="45730" marB="45730"/>
                </a:tc>
              </a:tr>
              <a:tr h="5944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Arial" pitchFamily="34" charset="0"/>
                          <a:ea typeface="+mn-ea"/>
                          <a:cs typeface="Arial" pitchFamily="34" charset="0"/>
                        </a:rPr>
                        <a:t>Programme</a:t>
                      </a:r>
                      <a:r>
                        <a:rPr lang="en-US" sz="1100" kern="1200" baseline="0" dirty="0" smtClean="0">
                          <a:solidFill>
                            <a:schemeClr val="dk1"/>
                          </a:solidFill>
                          <a:latin typeface="Arial" pitchFamily="34" charset="0"/>
                          <a:ea typeface="+mn-ea"/>
                          <a:cs typeface="Arial" pitchFamily="34" charset="0"/>
                        </a:rPr>
                        <a:t> Officer, P4 </a:t>
                      </a:r>
                      <a:r>
                        <a:rPr lang="en-US" sz="1100" kern="1200" dirty="0" smtClean="0">
                          <a:solidFill>
                            <a:schemeClr val="dk1"/>
                          </a:solidFill>
                          <a:latin typeface="Arial" pitchFamily="34" charset="0"/>
                          <a:ea typeface="+mn-ea"/>
                          <a:cs typeface="Arial" pitchFamily="34" charset="0"/>
                        </a:rPr>
                        <a:t>(temporary post)</a:t>
                      </a:r>
                    </a:p>
                    <a:p>
                      <a:pPr marL="0" algn="l" defTabSz="914400" rtl="0" eaLnBrk="1" latinLnBrk="0" hangingPunct="1"/>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To be recruited</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Support activities in</a:t>
                      </a:r>
                      <a:r>
                        <a:rPr lang="en-US" sz="1100" kern="1200" baseline="0" dirty="0" smtClean="0">
                          <a:solidFill>
                            <a:schemeClr val="dk1"/>
                          </a:solidFill>
                          <a:latin typeface="Arial" pitchFamily="34" charset="0"/>
                          <a:ea typeface="+mn-ea"/>
                          <a:cs typeface="Arial" pitchFamily="34" charset="0"/>
                        </a:rPr>
                        <a:t> Congo Basin / Nairobi</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Daniel </a:t>
                      </a:r>
                      <a:r>
                        <a:rPr lang="en-US" sz="1100" kern="1200" dirty="0" err="1" smtClean="0">
                          <a:solidFill>
                            <a:schemeClr val="dk1"/>
                          </a:solidFill>
                          <a:latin typeface="Arial" pitchFamily="34" charset="0"/>
                          <a:ea typeface="+mn-ea"/>
                          <a:cs typeface="Arial" pitchFamily="34" charset="0"/>
                        </a:rPr>
                        <a:t>Pouakouyou</a:t>
                      </a:r>
                      <a:endParaRPr lang="en-US" sz="1100" kern="1200" dirty="0">
                        <a:solidFill>
                          <a:schemeClr val="dk1"/>
                        </a:solidFill>
                        <a:latin typeface="Arial" pitchFamily="34" charset="0"/>
                        <a:ea typeface="+mn-ea"/>
                        <a:cs typeface="Arial" pitchFamily="34" charset="0"/>
                      </a:endParaRPr>
                    </a:p>
                  </a:txBody>
                  <a:tcPr marT="45730" marB="45730"/>
                </a:tc>
              </a:tr>
              <a:tr h="594492">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Senior Programme Officer, P5</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Johan </a:t>
                      </a:r>
                      <a:r>
                        <a:rPr lang="en-US" sz="1100" kern="1200" dirty="0" err="1" smtClean="0">
                          <a:solidFill>
                            <a:schemeClr val="dk1"/>
                          </a:solidFill>
                          <a:latin typeface="Arial" pitchFamily="34" charset="0"/>
                          <a:ea typeface="+mn-ea"/>
                          <a:cs typeface="Arial" pitchFamily="34" charset="0"/>
                        </a:rPr>
                        <a:t>Kieft</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UNORCID</a:t>
                      </a:r>
                      <a:r>
                        <a:rPr lang="en-US" sz="1100" kern="1200" baseline="0" dirty="0" smtClean="0">
                          <a:solidFill>
                            <a:schemeClr val="dk1"/>
                          </a:solidFill>
                          <a:latin typeface="Arial" pitchFamily="34" charset="0"/>
                          <a:ea typeface="+mn-ea"/>
                          <a:cs typeface="Arial" pitchFamily="34" charset="0"/>
                        </a:rPr>
                        <a:t> staff (</a:t>
                      </a:r>
                      <a:r>
                        <a:rPr lang="en-US" sz="1100" kern="1200" baseline="0" dirty="0" err="1" smtClean="0">
                          <a:solidFill>
                            <a:schemeClr val="dk1"/>
                          </a:solidFill>
                          <a:latin typeface="Arial" pitchFamily="34" charset="0"/>
                          <a:ea typeface="+mn-ea"/>
                          <a:cs typeface="Arial" pitchFamily="34" charset="0"/>
                        </a:rPr>
                        <a:t>secondment</a:t>
                      </a:r>
                      <a:r>
                        <a:rPr lang="en-US" sz="1100" kern="1200" baseline="0" dirty="0" smtClean="0">
                          <a:solidFill>
                            <a:schemeClr val="dk1"/>
                          </a:solidFill>
                          <a:latin typeface="Arial" pitchFamily="34" charset="0"/>
                          <a:ea typeface="+mn-ea"/>
                          <a:cs typeface="Arial" pitchFamily="34" charset="0"/>
                        </a:rPr>
                        <a:t>): Head of Green Economy Unit</a:t>
                      </a:r>
                      <a:endParaRPr lang="en-US" sz="1100" kern="1200" dirty="0">
                        <a:solidFill>
                          <a:schemeClr val="dk1"/>
                        </a:solidFill>
                        <a:latin typeface="Arial" pitchFamily="34" charset="0"/>
                        <a:ea typeface="+mn-ea"/>
                        <a:cs typeface="Arial" pitchFamily="34" charset="0"/>
                      </a:endParaRPr>
                    </a:p>
                  </a:txBody>
                  <a:tcPr marT="45730" marB="45730"/>
                </a:tc>
                <a:tc>
                  <a:txBody>
                    <a:bodyPr/>
                    <a:lstStyle/>
                    <a:p>
                      <a:pPr marL="0" algn="l" defTabSz="914400" rtl="0" eaLnBrk="1" latinLnBrk="0" hangingPunct="1"/>
                      <a:r>
                        <a:rPr lang="en-US" sz="1100" kern="1200" dirty="0" err="1" smtClean="0">
                          <a:solidFill>
                            <a:schemeClr val="dk1"/>
                          </a:solidFill>
                          <a:latin typeface="Arial" pitchFamily="34" charset="0"/>
                          <a:ea typeface="+mn-ea"/>
                          <a:cs typeface="Arial" pitchFamily="34" charset="0"/>
                        </a:rPr>
                        <a:t>Satya</a:t>
                      </a:r>
                      <a:r>
                        <a:rPr lang="en-US" sz="1100" kern="1200" dirty="0" smtClean="0">
                          <a:solidFill>
                            <a:schemeClr val="dk1"/>
                          </a:solidFill>
                          <a:latin typeface="Arial" pitchFamily="34" charset="0"/>
                          <a:ea typeface="+mn-ea"/>
                          <a:cs typeface="Arial" pitchFamily="34" charset="0"/>
                        </a:rPr>
                        <a:t> </a:t>
                      </a:r>
                      <a:r>
                        <a:rPr lang="en-US" sz="1100" kern="1200" dirty="0" err="1" smtClean="0">
                          <a:solidFill>
                            <a:schemeClr val="dk1"/>
                          </a:solidFill>
                          <a:latin typeface="Arial" pitchFamily="34" charset="0"/>
                          <a:ea typeface="+mn-ea"/>
                          <a:cs typeface="Arial" pitchFamily="34" charset="0"/>
                        </a:rPr>
                        <a:t>Tripathi</a:t>
                      </a:r>
                      <a:r>
                        <a:rPr lang="en-US" sz="1100" kern="1200" baseline="0" dirty="0" smtClean="0">
                          <a:solidFill>
                            <a:schemeClr val="dk1"/>
                          </a:solidFill>
                          <a:latin typeface="Arial" pitchFamily="34" charset="0"/>
                          <a:ea typeface="+mn-ea"/>
                          <a:cs typeface="Arial" pitchFamily="34" charset="0"/>
                        </a:rPr>
                        <a:t> (Director, UNORCID)</a:t>
                      </a:r>
                      <a:endParaRPr lang="en-US" sz="1100" kern="1200" dirty="0">
                        <a:solidFill>
                          <a:schemeClr val="dk1"/>
                        </a:solidFill>
                        <a:latin typeface="Arial" pitchFamily="34" charset="0"/>
                        <a:ea typeface="+mn-ea"/>
                        <a:cs typeface="Arial" pitchFamily="34" charset="0"/>
                      </a:endParaRPr>
                    </a:p>
                  </a:txBody>
                  <a:tcPr marT="45730" marB="45730"/>
                </a:tc>
              </a:tr>
            </a:tbl>
          </a:graphicData>
        </a:graphic>
      </p:graphicFrame>
    </p:spTree>
    <p:extLst>
      <p:ext uri="{BB962C8B-B14F-4D97-AF65-F5344CB8AC3E}">
        <p14:creationId xmlns:p14="http://schemas.microsoft.com/office/powerpoint/2010/main" val="2985066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821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586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ChangeArrowheads="1"/>
          </p:cNvSpPr>
          <p:nvPr/>
        </p:nvSpPr>
        <p:spPr bwMode="auto">
          <a:xfrm>
            <a:off x="2286000" y="4826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00"/>
                </a:solidFill>
              </a:rPr>
              <a:t>New staff capacity (SNA staff)</a:t>
            </a:r>
          </a:p>
        </p:txBody>
      </p:sp>
      <p:graphicFrame>
        <p:nvGraphicFramePr>
          <p:cNvPr id="4" name="Table 3"/>
          <p:cNvGraphicFramePr>
            <a:graphicFrameLocks noGrp="1"/>
          </p:cNvGraphicFramePr>
          <p:nvPr/>
        </p:nvGraphicFramePr>
        <p:xfrm>
          <a:off x="457200" y="1447800"/>
          <a:ext cx="8305800" cy="4854956"/>
        </p:xfrm>
        <a:graphic>
          <a:graphicData uri="http://schemas.openxmlformats.org/drawingml/2006/table">
            <a:tbl>
              <a:tblPr firstRow="1" bandRow="1">
                <a:tableStyleId>{5C22544A-7EE6-4342-B048-85BDC9FD1C3A}</a:tableStyleId>
              </a:tblPr>
              <a:tblGrid>
                <a:gridCol w="1573731"/>
                <a:gridCol w="1093269"/>
                <a:gridCol w="4191000"/>
                <a:gridCol w="1447800"/>
              </a:tblGrid>
              <a:tr h="431122">
                <a:tc>
                  <a:txBody>
                    <a:bodyPr/>
                    <a:lstStyle/>
                    <a:p>
                      <a:r>
                        <a:rPr lang="en-US" sz="1200" dirty="0" smtClean="0">
                          <a:latin typeface="Arial" pitchFamily="34" charset="0"/>
                          <a:cs typeface="Arial" pitchFamily="34" charset="0"/>
                        </a:rPr>
                        <a:t>Post</a:t>
                      </a:r>
                      <a:endParaRPr lang="en-US" sz="1200" dirty="0">
                        <a:latin typeface="Arial" pitchFamily="34" charset="0"/>
                        <a:cs typeface="Arial" pitchFamily="34" charset="0"/>
                      </a:endParaRPr>
                    </a:p>
                  </a:txBody>
                  <a:tcPr marT="45708" marB="45708"/>
                </a:tc>
                <a:tc>
                  <a:txBody>
                    <a:bodyPr/>
                    <a:lstStyle/>
                    <a:p>
                      <a:r>
                        <a:rPr lang="en-US" sz="1200" dirty="0" smtClean="0">
                          <a:latin typeface="Arial" pitchFamily="34" charset="0"/>
                          <a:cs typeface="Arial" pitchFamily="34" charset="0"/>
                        </a:rPr>
                        <a:t>Incumbent</a:t>
                      </a:r>
                      <a:endParaRPr lang="en-US" sz="1200" dirty="0">
                        <a:latin typeface="Arial" pitchFamily="34" charset="0"/>
                        <a:cs typeface="Arial" pitchFamily="34" charset="0"/>
                      </a:endParaRPr>
                    </a:p>
                  </a:txBody>
                  <a:tcPr marT="45708" marB="45708"/>
                </a:tc>
                <a:tc>
                  <a:txBody>
                    <a:bodyPr/>
                    <a:lstStyle/>
                    <a:p>
                      <a:r>
                        <a:rPr lang="en-US" sz="1200" dirty="0" smtClean="0">
                          <a:latin typeface="Arial" pitchFamily="34" charset="0"/>
                          <a:cs typeface="Arial" pitchFamily="34" charset="0"/>
                        </a:rPr>
                        <a:t>Main responsibilities</a:t>
                      </a:r>
                      <a:endParaRPr lang="en-US" sz="1200" dirty="0">
                        <a:latin typeface="Arial" pitchFamily="34" charset="0"/>
                        <a:cs typeface="Arial" pitchFamily="34" charset="0"/>
                      </a:endParaRPr>
                    </a:p>
                  </a:txBody>
                  <a:tcPr marT="45708" marB="45708"/>
                </a:tc>
                <a:tc>
                  <a:txBody>
                    <a:bodyPr/>
                    <a:lstStyle/>
                    <a:p>
                      <a:r>
                        <a:rPr lang="en-US" sz="1200" dirty="0" smtClean="0">
                          <a:latin typeface="Arial" pitchFamily="34" charset="0"/>
                          <a:cs typeface="Arial" pitchFamily="34" charset="0"/>
                        </a:rPr>
                        <a:t>Reporting</a:t>
                      </a:r>
                      <a:endParaRPr lang="en-US" sz="1200" dirty="0">
                        <a:latin typeface="Arial" pitchFamily="34" charset="0"/>
                        <a:cs typeface="Arial" pitchFamily="34" charset="0"/>
                      </a:endParaRPr>
                    </a:p>
                  </a:txBody>
                  <a:tcPr marT="45708" marB="45708"/>
                </a:tc>
              </a:tr>
              <a:tr h="761900">
                <a:tc>
                  <a:txBody>
                    <a:bodyPr/>
                    <a:lstStyle/>
                    <a:p>
                      <a:r>
                        <a:rPr lang="en-US" sz="1100" dirty="0" smtClean="0">
                          <a:latin typeface="Arial" pitchFamily="34" charset="0"/>
                          <a:cs typeface="Arial" pitchFamily="34" charset="0"/>
                        </a:rPr>
                        <a:t>Green</a:t>
                      </a:r>
                      <a:r>
                        <a:rPr lang="en-US" sz="1100" baseline="0" dirty="0" smtClean="0">
                          <a:latin typeface="Arial" pitchFamily="34" charset="0"/>
                          <a:cs typeface="Arial" pitchFamily="34" charset="0"/>
                        </a:rPr>
                        <a:t> Economy Advisor, P4</a:t>
                      </a:r>
                      <a:endParaRPr lang="en-US" sz="1100" dirty="0">
                        <a:latin typeface="Arial" pitchFamily="34" charset="0"/>
                        <a:cs typeface="Arial" pitchFamily="34" charset="0"/>
                      </a:endParaRPr>
                    </a:p>
                  </a:txBody>
                  <a:tcPr marT="45708" marB="45708"/>
                </a:tc>
                <a:tc>
                  <a:txBody>
                    <a:bodyPr/>
                    <a:lstStyle/>
                    <a:p>
                      <a:r>
                        <a:rPr lang="en-US" sz="1100" dirty="0" smtClean="0">
                          <a:latin typeface="Arial" pitchFamily="34" charset="0"/>
                          <a:cs typeface="Arial" pitchFamily="34" charset="0"/>
                        </a:rPr>
                        <a:t>To be announced</a:t>
                      </a:r>
                      <a:endParaRPr lang="en-US" sz="1100" dirty="0">
                        <a:latin typeface="Arial" pitchFamily="34" charset="0"/>
                        <a:cs typeface="Arial" pitchFamily="34" charset="0"/>
                      </a:endParaRPr>
                    </a:p>
                  </a:txBody>
                  <a:tcPr marT="45708" marB="45708"/>
                </a:tc>
                <a:tc>
                  <a:txBody>
                    <a:bodyPr/>
                    <a:lstStyle/>
                    <a:p>
                      <a:r>
                        <a:rPr lang="en-US" sz="1100" dirty="0" smtClean="0">
                          <a:latin typeface="Arial" pitchFamily="34" charset="0"/>
                          <a:cs typeface="Arial" pitchFamily="34" charset="0"/>
                        </a:rPr>
                        <a:t>Lead Green Economy (Work Area 6)</a:t>
                      </a:r>
                      <a:r>
                        <a:rPr lang="en-US" sz="1100" baseline="0" dirty="0" smtClean="0">
                          <a:latin typeface="Arial" pitchFamily="34" charset="0"/>
                          <a:cs typeface="Arial" pitchFamily="34" charset="0"/>
                        </a:rPr>
                        <a:t> and support Private Sector Engagement / Nairobi</a:t>
                      </a:r>
                      <a:endParaRPr lang="en-US" sz="1100" dirty="0">
                        <a:latin typeface="Arial" pitchFamily="34" charset="0"/>
                        <a:cs typeface="Arial" pitchFamily="34" charset="0"/>
                      </a:endParaRPr>
                    </a:p>
                  </a:txBody>
                  <a:tcPr marT="45708" marB="45708"/>
                </a:tc>
                <a:tc>
                  <a:txBody>
                    <a:bodyPr/>
                    <a:lstStyle/>
                    <a:p>
                      <a:r>
                        <a:rPr lang="en-US" sz="1100" dirty="0" smtClean="0">
                          <a:latin typeface="Arial" pitchFamily="34" charset="0"/>
                          <a:cs typeface="Arial" pitchFamily="34" charset="0"/>
                        </a:rPr>
                        <a:t>Tim C. and </a:t>
                      </a:r>
                      <a:r>
                        <a:rPr lang="en-US" sz="1100" dirty="0" err="1" smtClean="0">
                          <a:latin typeface="Arial" pitchFamily="34" charset="0"/>
                          <a:cs typeface="Arial" pitchFamily="34" charset="0"/>
                        </a:rPr>
                        <a:t>Pushpam</a:t>
                      </a:r>
                      <a:r>
                        <a:rPr lang="en-US" sz="1100" baseline="0" dirty="0" smtClean="0">
                          <a:latin typeface="Arial" pitchFamily="34" charset="0"/>
                          <a:cs typeface="Arial" pitchFamily="34" charset="0"/>
                        </a:rPr>
                        <a:t> Kumar (Ecosystem </a:t>
                      </a:r>
                      <a:r>
                        <a:rPr lang="en-US" sz="1100" baseline="0" dirty="0" err="1" smtClean="0">
                          <a:latin typeface="Arial" pitchFamily="34" charset="0"/>
                          <a:cs typeface="Arial" pitchFamily="34" charset="0"/>
                        </a:rPr>
                        <a:t>Econmics</a:t>
                      </a:r>
                      <a:r>
                        <a:rPr lang="en-US" sz="1100" baseline="0" dirty="0" smtClean="0">
                          <a:latin typeface="Arial" pitchFamily="34" charset="0"/>
                          <a:cs typeface="Arial" pitchFamily="34" charset="0"/>
                        </a:rPr>
                        <a:t> Unit)</a:t>
                      </a:r>
                      <a:endParaRPr lang="en-US" sz="1100" dirty="0">
                        <a:latin typeface="Arial" pitchFamily="34" charset="0"/>
                        <a:cs typeface="Arial" pitchFamily="34" charset="0"/>
                      </a:endParaRPr>
                    </a:p>
                  </a:txBody>
                  <a:tcPr marT="45708" marB="45708"/>
                </a:tc>
              </a:tr>
              <a:tr h="594279">
                <a:tc>
                  <a:txBody>
                    <a:bodyPr/>
                    <a:lstStyle/>
                    <a:p>
                      <a:r>
                        <a:rPr lang="en-US" sz="1100" dirty="0" smtClean="0">
                          <a:latin typeface="Arial" pitchFamily="34" charset="0"/>
                          <a:cs typeface="Arial" pitchFamily="34" charset="0"/>
                        </a:rPr>
                        <a:t>Safeguards</a:t>
                      </a:r>
                      <a:r>
                        <a:rPr lang="en-US" sz="1100" baseline="0" dirty="0" smtClean="0">
                          <a:latin typeface="Arial" pitchFamily="34" charset="0"/>
                          <a:cs typeface="Arial" pitchFamily="34" charset="0"/>
                        </a:rPr>
                        <a:t> Coordinator, P4 (temporary post)</a:t>
                      </a:r>
                      <a:endParaRPr lang="en-US" sz="1100" dirty="0">
                        <a:latin typeface="Arial" pitchFamily="34" charset="0"/>
                        <a:cs typeface="Arial" pitchFamily="34" charset="0"/>
                      </a:endParaRPr>
                    </a:p>
                  </a:txBody>
                  <a:tcPr marT="45708" marB="45708"/>
                </a:tc>
                <a:tc>
                  <a:txBody>
                    <a:bodyPr/>
                    <a:lstStyle/>
                    <a:p>
                      <a:r>
                        <a:rPr lang="en-US" sz="1100" dirty="0" smtClean="0">
                          <a:latin typeface="Arial" pitchFamily="34" charset="0"/>
                          <a:cs typeface="Arial" pitchFamily="34" charset="0"/>
                        </a:rPr>
                        <a:t>To be recruited</a:t>
                      </a:r>
                      <a:endParaRPr lang="en-US" sz="1100" dirty="0">
                        <a:latin typeface="Arial" pitchFamily="34" charset="0"/>
                        <a:cs typeface="Arial" pitchFamily="34" charset="0"/>
                      </a:endParaRPr>
                    </a:p>
                  </a:txBody>
                  <a:tcPr marT="45708" marB="45708"/>
                </a:tc>
                <a:tc>
                  <a:txBody>
                    <a:bodyPr/>
                    <a:lstStyle/>
                    <a:p>
                      <a:r>
                        <a:rPr lang="en-US" sz="1100" dirty="0" smtClean="0">
                          <a:latin typeface="Arial" pitchFamily="34" charset="0"/>
                          <a:cs typeface="Arial" pitchFamily="34" charset="0"/>
                        </a:rPr>
                        <a:t>Coordinate</a:t>
                      </a:r>
                      <a:r>
                        <a:rPr lang="en-US" sz="1100" baseline="0" dirty="0" smtClean="0">
                          <a:latin typeface="Arial" pitchFamily="34" charset="0"/>
                          <a:cs typeface="Arial" pitchFamily="34" charset="0"/>
                        </a:rPr>
                        <a:t> UN-REDD work on safeguards / Geneva</a:t>
                      </a:r>
                      <a:endParaRPr lang="en-US" sz="1100" dirty="0">
                        <a:latin typeface="Arial" pitchFamily="34" charset="0"/>
                        <a:cs typeface="Arial" pitchFamily="34" charset="0"/>
                      </a:endParaRPr>
                    </a:p>
                  </a:txBody>
                  <a:tcPr marT="45708" marB="45708"/>
                </a:tc>
                <a:tc>
                  <a:txBody>
                    <a:bodyPr/>
                    <a:lstStyle/>
                    <a:p>
                      <a:r>
                        <a:rPr lang="en-US" sz="1100" dirty="0" smtClean="0">
                          <a:latin typeface="Arial" pitchFamily="34" charset="0"/>
                          <a:cs typeface="Arial" pitchFamily="34" charset="0"/>
                        </a:rPr>
                        <a:t>Tim C. </a:t>
                      </a:r>
                      <a:endParaRPr lang="en-US" sz="1100" dirty="0">
                        <a:latin typeface="Arial" pitchFamily="34" charset="0"/>
                        <a:cs typeface="Arial" pitchFamily="34" charset="0"/>
                      </a:endParaRPr>
                    </a:p>
                  </a:txBody>
                  <a:tcPr marT="45708" marB="45708"/>
                </a:tc>
              </a:tr>
              <a:tr h="594279">
                <a:tc>
                  <a:txBody>
                    <a:bodyPr/>
                    <a:lstStyle/>
                    <a:p>
                      <a:r>
                        <a:rPr lang="en-US" sz="1100" dirty="0" smtClean="0">
                          <a:latin typeface="Arial" pitchFamily="34" charset="0"/>
                          <a:cs typeface="Arial" pitchFamily="34" charset="0"/>
                        </a:rPr>
                        <a:t>Knowledge Management Officer,</a:t>
                      </a:r>
                      <a:r>
                        <a:rPr lang="en-US" sz="1100" baseline="0" dirty="0" smtClean="0">
                          <a:latin typeface="Arial" pitchFamily="34" charset="0"/>
                          <a:cs typeface="Arial" pitchFamily="34" charset="0"/>
                        </a:rPr>
                        <a:t> P3 </a:t>
                      </a:r>
                      <a:r>
                        <a:rPr lang="en-US" sz="1100" dirty="0" smtClean="0">
                          <a:latin typeface="Arial" pitchFamily="34" charset="0"/>
                          <a:cs typeface="Arial" pitchFamily="34" charset="0"/>
                        </a:rPr>
                        <a:t>(temporary post)</a:t>
                      </a:r>
                      <a:endParaRPr lang="en-US" sz="1100" dirty="0">
                        <a:latin typeface="Arial" pitchFamily="34" charset="0"/>
                        <a:cs typeface="Arial" pitchFamily="34" charset="0"/>
                      </a:endParaRPr>
                    </a:p>
                  </a:txBody>
                  <a:tcPr marT="45708" marB="45708"/>
                </a:tc>
                <a:tc>
                  <a:txBody>
                    <a:bodyPr/>
                    <a:lstStyle/>
                    <a:p>
                      <a:r>
                        <a:rPr lang="en-US" sz="1100" dirty="0" err="1" smtClean="0">
                          <a:latin typeface="Arial" pitchFamily="34" charset="0"/>
                          <a:cs typeface="Arial" pitchFamily="34" charset="0"/>
                        </a:rPr>
                        <a:t>Suzannah</a:t>
                      </a:r>
                      <a:r>
                        <a:rPr lang="en-US" sz="1100" dirty="0" smtClean="0">
                          <a:latin typeface="Arial" pitchFamily="34" charset="0"/>
                          <a:cs typeface="Arial" pitchFamily="34" charset="0"/>
                        </a:rPr>
                        <a:t> Goss</a:t>
                      </a:r>
                      <a:endParaRPr lang="en-US" sz="1100" dirty="0">
                        <a:latin typeface="Arial" pitchFamily="34" charset="0"/>
                        <a:cs typeface="Arial" pitchFamily="34" charset="0"/>
                      </a:endParaRPr>
                    </a:p>
                  </a:txBody>
                  <a:tcPr marT="45708" marB="45708"/>
                </a:tc>
                <a:tc>
                  <a:txBody>
                    <a:bodyPr/>
                    <a:lstStyle/>
                    <a:p>
                      <a:r>
                        <a:rPr lang="en-US" sz="1100" dirty="0" smtClean="0">
                          <a:latin typeface="Arial" pitchFamily="34" charset="0"/>
                          <a:cs typeface="Arial" pitchFamily="34" charset="0"/>
                        </a:rPr>
                        <a:t>Communicate Programme products and progress</a:t>
                      </a:r>
                      <a:r>
                        <a:rPr lang="en-US" sz="1100" baseline="0" dirty="0" smtClean="0">
                          <a:latin typeface="Arial" pitchFamily="34" charset="0"/>
                          <a:cs typeface="Arial" pitchFamily="34" charset="0"/>
                        </a:rPr>
                        <a:t> widely; coordinate knowledge management</a:t>
                      </a:r>
                      <a:endParaRPr lang="en-US" sz="1100" dirty="0">
                        <a:latin typeface="Arial" pitchFamily="34" charset="0"/>
                        <a:cs typeface="Arial" pitchFamily="34" charset="0"/>
                      </a:endParaRPr>
                    </a:p>
                  </a:txBody>
                  <a:tcPr marT="45708" marB="45708"/>
                </a:tc>
                <a:tc>
                  <a:txBody>
                    <a:bodyPr/>
                    <a:lstStyle/>
                    <a:p>
                      <a:r>
                        <a:rPr lang="en-US" sz="1100" dirty="0" smtClean="0">
                          <a:latin typeface="Arial" pitchFamily="34" charset="0"/>
                          <a:cs typeface="Arial" pitchFamily="34" charset="0"/>
                        </a:rPr>
                        <a:t>Tim C. </a:t>
                      </a:r>
                      <a:endParaRPr lang="en-US" sz="1100" dirty="0">
                        <a:latin typeface="Arial" pitchFamily="34" charset="0"/>
                        <a:cs typeface="Arial" pitchFamily="34" charset="0"/>
                      </a:endParaRPr>
                    </a:p>
                  </a:txBody>
                  <a:tcPr marT="45708" marB="45708"/>
                </a:tc>
              </a:tr>
              <a:tr h="594279">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Programme Officer,</a:t>
                      </a:r>
                      <a:r>
                        <a:rPr lang="en-US" sz="1100" kern="1200" baseline="0" dirty="0" smtClean="0">
                          <a:solidFill>
                            <a:schemeClr val="dk1"/>
                          </a:solidFill>
                          <a:latin typeface="Arial" pitchFamily="34" charset="0"/>
                          <a:ea typeface="+mn-ea"/>
                          <a:cs typeface="Arial" pitchFamily="34" charset="0"/>
                        </a:rPr>
                        <a:t> P3 </a:t>
                      </a:r>
                      <a:r>
                        <a:rPr lang="en-US" sz="1100" kern="1200" dirty="0" smtClean="0">
                          <a:solidFill>
                            <a:schemeClr val="dk1"/>
                          </a:solidFill>
                          <a:latin typeface="Arial" pitchFamily="34" charset="0"/>
                          <a:ea typeface="+mn-ea"/>
                          <a:cs typeface="Arial" pitchFamily="34" charset="0"/>
                        </a:rPr>
                        <a:t>(UNEP FI,</a:t>
                      </a:r>
                      <a:r>
                        <a:rPr lang="en-US" sz="1100" kern="1200" baseline="0" dirty="0" smtClean="0">
                          <a:solidFill>
                            <a:schemeClr val="dk1"/>
                          </a:solidFill>
                          <a:latin typeface="Arial" pitchFamily="34" charset="0"/>
                          <a:ea typeface="+mn-ea"/>
                          <a:cs typeface="Arial" pitchFamily="34" charset="0"/>
                        </a:rPr>
                        <a:t> temporary post)</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To be recruited</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Implement Privat</a:t>
                      </a:r>
                      <a:r>
                        <a:rPr lang="en-US" sz="1100" kern="1200" baseline="0" dirty="0" smtClean="0">
                          <a:solidFill>
                            <a:schemeClr val="dk1"/>
                          </a:solidFill>
                          <a:latin typeface="Arial" pitchFamily="34" charset="0"/>
                          <a:ea typeface="+mn-ea"/>
                          <a:cs typeface="Arial" pitchFamily="34" charset="0"/>
                        </a:rPr>
                        <a:t>e Sector Engagement work stream</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Head, UNEP FI</a:t>
                      </a:r>
                      <a:endParaRPr lang="en-US" sz="1100" kern="1200" dirty="0">
                        <a:solidFill>
                          <a:schemeClr val="dk1"/>
                        </a:solidFill>
                        <a:latin typeface="Arial" pitchFamily="34" charset="0"/>
                        <a:ea typeface="+mn-ea"/>
                        <a:cs typeface="Arial" pitchFamily="34" charset="0"/>
                      </a:endParaRPr>
                    </a:p>
                  </a:txBody>
                  <a:tcPr marT="45708" marB="45708"/>
                </a:tc>
              </a:tr>
              <a:tr h="594279">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Associate</a:t>
                      </a:r>
                      <a:r>
                        <a:rPr lang="en-US" sz="1100" kern="1200" baseline="0" dirty="0" smtClean="0">
                          <a:solidFill>
                            <a:schemeClr val="dk1"/>
                          </a:solidFill>
                          <a:latin typeface="Arial" pitchFamily="34" charset="0"/>
                          <a:ea typeface="+mn-ea"/>
                          <a:cs typeface="Arial" pitchFamily="34" charset="0"/>
                        </a:rPr>
                        <a:t> </a:t>
                      </a:r>
                      <a:r>
                        <a:rPr lang="en-US" sz="1100" kern="1200" dirty="0" smtClean="0">
                          <a:solidFill>
                            <a:schemeClr val="dk1"/>
                          </a:solidFill>
                          <a:latin typeface="Arial" pitchFamily="34" charset="0"/>
                          <a:ea typeface="+mn-ea"/>
                          <a:cs typeface="Arial" pitchFamily="34" charset="0"/>
                        </a:rPr>
                        <a:t>Programme Officer,</a:t>
                      </a:r>
                      <a:r>
                        <a:rPr lang="en-US" sz="1100" kern="1200" baseline="0" dirty="0" smtClean="0">
                          <a:solidFill>
                            <a:schemeClr val="dk1"/>
                          </a:solidFill>
                          <a:latin typeface="Arial" pitchFamily="34" charset="0"/>
                          <a:ea typeface="+mn-ea"/>
                          <a:cs typeface="Arial" pitchFamily="34" charset="0"/>
                        </a:rPr>
                        <a:t> P2 </a:t>
                      </a:r>
                      <a:r>
                        <a:rPr lang="en-US" sz="1100" kern="1200" dirty="0" smtClean="0">
                          <a:solidFill>
                            <a:schemeClr val="dk1"/>
                          </a:solidFill>
                          <a:latin typeface="Arial" pitchFamily="34" charset="0"/>
                          <a:ea typeface="+mn-ea"/>
                          <a:cs typeface="Arial" pitchFamily="34" charset="0"/>
                        </a:rPr>
                        <a:t>(UNEP FI,</a:t>
                      </a:r>
                      <a:r>
                        <a:rPr lang="en-US" sz="1100" kern="1200" baseline="0" dirty="0" smtClean="0">
                          <a:solidFill>
                            <a:schemeClr val="dk1"/>
                          </a:solidFill>
                          <a:latin typeface="Arial" pitchFamily="34" charset="0"/>
                          <a:ea typeface="+mn-ea"/>
                          <a:cs typeface="Arial" pitchFamily="34" charset="0"/>
                        </a:rPr>
                        <a:t> temporary post)</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To be recruited</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Arial" pitchFamily="34" charset="0"/>
                          <a:ea typeface="+mn-ea"/>
                          <a:cs typeface="Arial" pitchFamily="34" charset="0"/>
                        </a:rPr>
                        <a:t>Implement Privat</a:t>
                      </a:r>
                      <a:r>
                        <a:rPr lang="en-US" sz="1100" kern="1200" baseline="0" dirty="0" smtClean="0">
                          <a:solidFill>
                            <a:schemeClr val="dk1"/>
                          </a:solidFill>
                          <a:latin typeface="Arial" pitchFamily="34" charset="0"/>
                          <a:ea typeface="+mn-ea"/>
                          <a:cs typeface="Arial" pitchFamily="34" charset="0"/>
                        </a:rPr>
                        <a:t>e Sector Engagement work stream</a:t>
                      </a:r>
                      <a:endParaRPr lang="en-US" sz="1100" kern="1200" dirty="0" smtClean="0">
                        <a:solidFill>
                          <a:schemeClr val="dk1"/>
                        </a:solidFill>
                        <a:latin typeface="Arial" pitchFamily="34" charset="0"/>
                        <a:ea typeface="+mn-ea"/>
                        <a:cs typeface="Arial" pitchFamily="34" charset="0"/>
                      </a:endParaRPr>
                    </a:p>
                    <a:p>
                      <a:pPr marL="0" algn="l" defTabSz="914400" rtl="0" eaLnBrk="1" latinLnBrk="0" hangingPunct="1"/>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Head, UNEP FI</a:t>
                      </a:r>
                      <a:endParaRPr lang="en-US" sz="1100" kern="1200" dirty="0">
                        <a:solidFill>
                          <a:schemeClr val="dk1"/>
                        </a:solidFill>
                        <a:latin typeface="Arial" pitchFamily="34" charset="0"/>
                        <a:ea typeface="+mn-ea"/>
                        <a:cs typeface="Arial" pitchFamily="34" charset="0"/>
                      </a:endParaRPr>
                    </a:p>
                  </a:txBody>
                  <a:tcPr marT="45708" marB="45708"/>
                </a:tc>
              </a:tr>
              <a:tr h="431122">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Programme</a:t>
                      </a:r>
                      <a:r>
                        <a:rPr lang="en-US" sz="1100" kern="1200" baseline="0" dirty="0" smtClean="0">
                          <a:solidFill>
                            <a:schemeClr val="dk1"/>
                          </a:solidFill>
                          <a:latin typeface="Arial" pitchFamily="34" charset="0"/>
                          <a:ea typeface="+mn-ea"/>
                          <a:cs typeface="Arial" pitchFamily="34" charset="0"/>
                        </a:rPr>
                        <a:t> Officer, P4(temporary post)</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To</a:t>
                      </a:r>
                      <a:r>
                        <a:rPr lang="en-US" sz="1100" kern="1200" baseline="0" dirty="0" smtClean="0">
                          <a:solidFill>
                            <a:schemeClr val="dk1"/>
                          </a:solidFill>
                          <a:latin typeface="Arial" pitchFamily="34" charset="0"/>
                          <a:ea typeface="+mn-ea"/>
                          <a:cs typeface="Arial" pitchFamily="34" charset="0"/>
                        </a:rPr>
                        <a:t> be recruited</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Coordinator,</a:t>
                      </a:r>
                      <a:r>
                        <a:rPr lang="en-US" sz="1100" kern="1200" baseline="0" dirty="0" smtClean="0">
                          <a:solidFill>
                            <a:schemeClr val="dk1"/>
                          </a:solidFill>
                          <a:latin typeface="Arial" pitchFamily="34" charset="0"/>
                          <a:ea typeface="+mn-ea"/>
                          <a:cs typeface="Arial" pitchFamily="34" charset="0"/>
                        </a:rPr>
                        <a:t> REDD+ Academy</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Mahesh </a:t>
                      </a:r>
                      <a:r>
                        <a:rPr lang="en-US" sz="1100" kern="1200" dirty="0" err="1" smtClean="0">
                          <a:solidFill>
                            <a:schemeClr val="dk1"/>
                          </a:solidFill>
                          <a:latin typeface="Arial" pitchFamily="34" charset="0"/>
                          <a:ea typeface="+mn-ea"/>
                          <a:cs typeface="Arial" pitchFamily="34" charset="0"/>
                        </a:rPr>
                        <a:t>Pradhan</a:t>
                      </a:r>
                      <a:r>
                        <a:rPr lang="en-US" sz="1100" kern="1200" dirty="0" smtClean="0">
                          <a:solidFill>
                            <a:schemeClr val="dk1"/>
                          </a:solidFill>
                          <a:latin typeface="Arial" pitchFamily="34" charset="0"/>
                          <a:ea typeface="+mn-ea"/>
                          <a:cs typeface="Arial" pitchFamily="34" charset="0"/>
                        </a:rPr>
                        <a:t> </a:t>
                      </a:r>
                      <a:endParaRPr lang="en-US" sz="1100" kern="1200" dirty="0">
                        <a:solidFill>
                          <a:schemeClr val="dk1"/>
                        </a:solidFill>
                        <a:latin typeface="Arial" pitchFamily="34" charset="0"/>
                        <a:ea typeface="+mn-ea"/>
                        <a:cs typeface="Arial" pitchFamily="34" charset="0"/>
                      </a:endParaRPr>
                    </a:p>
                  </a:txBody>
                  <a:tcPr marT="45708" marB="45708"/>
                </a:tc>
              </a:tr>
              <a:tr h="426658">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Finance Officer,</a:t>
                      </a:r>
                      <a:r>
                        <a:rPr lang="en-US" sz="1100" kern="1200" baseline="0" dirty="0" smtClean="0">
                          <a:solidFill>
                            <a:schemeClr val="dk1"/>
                          </a:solidFill>
                          <a:latin typeface="Arial" pitchFamily="34" charset="0"/>
                          <a:ea typeface="+mn-ea"/>
                          <a:cs typeface="Arial" pitchFamily="34" charset="0"/>
                        </a:rPr>
                        <a:t> P2 </a:t>
                      </a:r>
                      <a:r>
                        <a:rPr lang="en-US" sz="1100" kern="1200" dirty="0" smtClean="0">
                          <a:solidFill>
                            <a:schemeClr val="dk1"/>
                          </a:solidFill>
                          <a:latin typeface="Arial" pitchFamily="34" charset="0"/>
                          <a:ea typeface="+mn-ea"/>
                          <a:cs typeface="Arial" pitchFamily="34" charset="0"/>
                        </a:rPr>
                        <a:t>(temporary post)</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To be recruited</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Coordinate finance and HR</a:t>
                      </a:r>
                      <a:r>
                        <a:rPr lang="en-US" sz="1100" kern="1200" baseline="0" dirty="0" smtClean="0">
                          <a:solidFill>
                            <a:schemeClr val="dk1"/>
                          </a:solidFill>
                          <a:latin typeface="Arial" pitchFamily="34" charset="0"/>
                          <a:ea typeface="+mn-ea"/>
                          <a:cs typeface="Arial" pitchFamily="34" charset="0"/>
                        </a:rPr>
                        <a:t> </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Tim C.</a:t>
                      </a:r>
                      <a:endParaRPr lang="en-US" sz="1100" kern="1200" dirty="0">
                        <a:solidFill>
                          <a:schemeClr val="dk1"/>
                        </a:solidFill>
                        <a:latin typeface="Arial" pitchFamily="34" charset="0"/>
                        <a:ea typeface="+mn-ea"/>
                        <a:cs typeface="Arial" pitchFamily="34" charset="0"/>
                      </a:endParaRPr>
                    </a:p>
                  </a:txBody>
                  <a:tcPr marT="45708" marB="45708"/>
                </a:tc>
              </a:tr>
              <a:tr h="426658">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UNEP</a:t>
                      </a:r>
                      <a:r>
                        <a:rPr lang="en-US" sz="1100" kern="1200" baseline="0" dirty="0" smtClean="0">
                          <a:solidFill>
                            <a:schemeClr val="dk1"/>
                          </a:solidFill>
                          <a:latin typeface="Arial" pitchFamily="34" charset="0"/>
                          <a:ea typeface="+mn-ea"/>
                          <a:cs typeface="Arial" pitchFamily="34" charset="0"/>
                        </a:rPr>
                        <a:t>-WCMC </a:t>
                      </a:r>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endParaRPr lang="en-US" sz="1100"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i="1" kern="1200" dirty="0" smtClean="0">
                          <a:solidFill>
                            <a:schemeClr val="dk1"/>
                          </a:solidFill>
                          <a:latin typeface="Arial" pitchFamily="34" charset="0"/>
                          <a:ea typeface="+mn-ea"/>
                          <a:cs typeface="Arial" pitchFamily="34" charset="0"/>
                        </a:rPr>
                        <a:t>See update from UNEP-WCMC</a:t>
                      </a:r>
                      <a:endParaRPr lang="en-US" sz="1100" i="1" kern="1200" dirty="0">
                        <a:solidFill>
                          <a:schemeClr val="dk1"/>
                        </a:solidFill>
                        <a:latin typeface="Arial" pitchFamily="34" charset="0"/>
                        <a:ea typeface="+mn-ea"/>
                        <a:cs typeface="Arial" pitchFamily="34" charset="0"/>
                      </a:endParaRPr>
                    </a:p>
                  </a:txBody>
                  <a:tcPr marT="45708" marB="4570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Val </a:t>
                      </a:r>
                      <a:r>
                        <a:rPr lang="en-US" sz="1100" kern="1200" dirty="0" err="1" smtClean="0">
                          <a:solidFill>
                            <a:schemeClr val="dk1"/>
                          </a:solidFill>
                          <a:latin typeface="Arial" pitchFamily="34" charset="0"/>
                          <a:ea typeface="+mn-ea"/>
                          <a:cs typeface="Arial" pitchFamily="34" charset="0"/>
                        </a:rPr>
                        <a:t>Kapos</a:t>
                      </a:r>
                      <a:r>
                        <a:rPr lang="en-US" sz="1100" kern="1200" dirty="0" smtClean="0">
                          <a:solidFill>
                            <a:schemeClr val="dk1"/>
                          </a:solidFill>
                          <a:latin typeface="Arial" pitchFamily="34" charset="0"/>
                          <a:ea typeface="+mn-ea"/>
                          <a:cs typeface="Arial" pitchFamily="34" charset="0"/>
                        </a:rPr>
                        <a:t>/</a:t>
                      </a:r>
                      <a:r>
                        <a:rPr lang="en-US" sz="1100" kern="1200" dirty="0" err="1" smtClean="0">
                          <a:solidFill>
                            <a:schemeClr val="dk1"/>
                          </a:solidFill>
                          <a:latin typeface="Arial" pitchFamily="34" charset="0"/>
                          <a:ea typeface="+mn-ea"/>
                          <a:cs typeface="Arial" pitchFamily="34" charset="0"/>
                        </a:rPr>
                        <a:t>Lera</a:t>
                      </a:r>
                      <a:r>
                        <a:rPr lang="en-US" sz="1100" kern="1200" dirty="0" smtClean="0">
                          <a:solidFill>
                            <a:schemeClr val="dk1"/>
                          </a:solidFill>
                          <a:latin typeface="Arial" pitchFamily="34" charset="0"/>
                          <a:ea typeface="+mn-ea"/>
                          <a:cs typeface="Arial" pitchFamily="34" charset="0"/>
                        </a:rPr>
                        <a:t> Miles</a:t>
                      </a:r>
                      <a:endParaRPr lang="en-US" sz="1100" kern="1200" dirty="0">
                        <a:solidFill>
                          <a:schemeClr val="dk1"/>
                        </a:solidFill>
                        <a:latin typeface="Arial" pitchFamily="34" charset="0"/>
                        <a:ea typeface="+mn-ea"/>
                        <a:cs typeface="Arial" pitchFamily="34" charset="0"/>
                      </a:endParaRPr>
                    </a:p>
                  </a:txBody>
                  <a:tcPr marT="45708" marB="45708"/>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p:cNvSpPr>
            <a:spLocks noChangeArrowheads="1"/>
          </p:cNvSpPr>
          <p:nvPr/>
        </p:nvSpPr>
        <p:spPr bwMode="auto">
          <a:xfrm>
            <a:off x="2209800" y="605135"/>
            <a:ext cx="625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a:solidFill>
                  <a:srgbClr val="000000"/>
                </a:solidFill>
              </a:rPr>
              <a:t>UNEP-WCMC staff working &gt; 30% on UN-REDD</a:t>
            </a:r>
          </a:p>
        </p:txBody>
      </p:sp>
      <p:graphicFrame>
        <p:nvGraphicFramePr>
          <p:cNvPr id="4" name="Table 3"/>
          <p:cNvGraphicFramePr>
            <a:graphicFrameLocks noGrp="1"/>
          </p:cNvGraphicFramePr>
          <p:nvPr>
            <p:extLst>
              <p:ext uri="{D42A27DB-BD31-4B8C-83A1-F6EECF244321}">
                <p14:modId xmlns:p14="http://schemas.microsoft.com/office/powerpoint/2010/main" val="1250796593"/>
              </p:ext>
            </p:extLst>
          </p:nvPr>
        </p:nvGraphicFramePr>
        <p:xfrm>
          <a:off x="533400" y="1447800"/>
          <a:ext cx="8305800" cy="4695824"/>
        </p:xfrm>
        <a:graphic>
          <a:graphicData uri="http://schemas.openxmlformats.org/drawingml/2006/table">
            <a:tbl>
              <a:tblPr firstRow="1" bandRow="1">
                <a:tableStyleId>{5C22544A-7EE6-4342-B048-85BDC9FD1C3A}</a:tableStyleId>
              </a:tblPr>
              <a:tblGrid>
                <a:gridCol w="1676400"/>
                <a:gridCol w="1219200"/>
                <a:gridCol w="3962400"/>
                <a:gridCol w="1447800"/>
              </a:tblGrid>
              <a:tr h="731600">
                <a:tc>
                  <a:txBody>
                    <a:bodyPr/>
                    <a:lstStyle/>
                    <a:p>
                      <a:r>
                        <a:rPr lang="en-US" sz="1400" dirty="0" smtClean="0">
                          <a:latin typeface="Arial" pitchFamily="34" charset="0"/>
                          <a:cs typeface="Arial" pitchFamily="34" charset="0"/>
                        </a:rPr>
                        <a:t>Post</a:t>
                      </a:r>
                      <a:endParaRPr lang="en-US" sz="1400" dirty="0">
                        <a:latin typeface="Arial" pitchFamily="34" charset="0"/>
                        <a:cs typeface="Arial" pitchFamily="34" charset="0"/>
                      </a:endParaRPr>
                    </a:p>
                  </a:txBody>
                  <a:tcPr marT="45728" marB="45728"/>
                </a:tc>
                <a:tc>
                  <a:txBody>
                    <a:bodyPr/>
                    <a:lstStyle/>
                    <a:p>
                      <a:r>
                        <a:rPr lang="en-US" sz="1400" dirty="0" smtClean="0">
                          <a:latin typeface="Arial" pitchFamily="34" charset="0"/>
                          <a:cs typeface="Arial" pitchFamily="34" charset="0"/>
                        </a:rPr>
                        <a:t>Incumbent</a:t>
                      </a:r>
                      <a:endParaRPr lang="en-US" sz="1400" dirty="0">
                        <a:latin typeface="Arial" pitchFamily="34" charset="0"/>
                        <a:cs typeface="Arial" pitchFamily="34" charset="0"/>
                      </a:endParaRPr>
                    </a:p>
                  </a:txBody>
                  <a:tcPr marT="45728" marB="45728"/>
                </a:tc>
                <a:tc>
                  <a:txBody>
                    <a:bodyPr/>
                    <a:lstStyle/>
                    <a:p>
                      <a:r>
                        <a:rPr lang="en-US" sz="1400" dirty="0" smtClean="0">
                          <a:latin typeface="Arial" pitchFamily="34" charset="0"/>
                          <a:cs typeface="Arial" pitchFamily="34" charset="0"/>
                        </a:rPr>
                        <a:t>Main responsibilities</a:t>
                      </a:r>
                      <a:endParaRPr lang="en-US" sz="1400" dirty="0">
                        <a:latin typeface="Arial" pitchFamily="34" charset="0"/>
                        <a:cs typeface="Arial" pitchFamily="34" charset="0"/>
                      </a:endParaRPr>
                    </a:p>
                  </a:txBody>
                  <a:tcPr marT="45728" marB="45728"/>
                </a:tc>
                <a:tc>
                  <a:txBody>
                    <a:bodyPr/>
                    <a:lstStyle/>
                    <a:p>
                      <a:r>
                        <a:rPr lang="en-US" sz="1400" dirty="0" smtClean="0">
                          <a:latin typeface="Arial" pitchFamily="34" charset="0"/>
                          <a:cs typeface="Arial" pitchFamily="34" charset="0"/>
                        </a:rPr>
                        <a:t>Focal Point for UN-REDD countries</a:t>
                      </a:r>
                      <a:endParaRPr lang="en-US" sz="1400" dirty="0">
                        <a:latin typeface="Arial" pitchFamily="34" charset="0"/>
                        <a:cs typeface="Arial" pitchFamily="34" charset="0"/>
                      </a:endParaRPr>
                    </a:p>
                  </a:txBody>
                  <a:tcPr marT="45728" marB="45728"/>
                </a:tc>
              </a:tr>
              <a:tr h="460055">
                <a:tc>
                  <a:txBody>
                    <a:bodyPr/>
                    <a:lstStyle/>
                    <a:p>
                      <a:r>
                        <a:rPr lang="en-US" sz="1100" dirty="0" smtClean="0">
                          <a:latin typeface="Arial" pitchFamily="34" charset="0"/>
                          <a:cs typeface="Arial" pitchFamily="34" charset="0"/>
                        </a:rPr>
                        <a:t>Head of </a:t>
                      </a:r>
                      <a:r>
                        <a:rPr lang="en-US" sz="1100" dirty="0" err="1" smtClean="0">
                          <a:latin typeface="Arial" pitchFamily="34" charset="0"/>
                          <a:cs typeface="Arial" pitchFamily="34" charset="0"/>
                        </a:rPr>
                        <a:t>Programme</a:t>
                      </a:r>
                      <a:endParaRPr lang="en-US" sz="1100" dirty="0">
                        <a:latin typeface="Arial" pitchFamily="34" charset="0"/>
                        <a:cs typeface="Arial" pitchFamily="34" charset="0"/>
                      </a:endParaRPr>
                    </a:p>
                  </a:txBody>
                  <a:tcPr marT="45728" marB="45728"/>
                </a:tc>
                <a:tc>
                  <a:txBody>
                    <a:bodyPr/>
                    <a:lstStyle/>
                    <a:p>
                      <a:r>
                        <a:rPr lang="en-US" sz="1100" dirty="0" smtClean="0">
                          <a:latin typeface="Arial" pitchFamily="34" charset="0"/>
                          <a:cs typeface="Arial" pitchFamily="34" charset="0"/>
                        </a:rPr>
                        <a:t>Valerie Kapos </a:t>
                      </a:r>
                    </a:p>
                  </a:txBody>
                  <a:tcPr marT="45728" marB="45728"/>
                </a:tc>
                <a:tc>
                  <a:txBody>
                    <a:bodyPr/>
                    <a:lstStyle/>
                    <a:p>
                      <a:r>
                        <a:rPr lang="en-GB" sz="1100" dirty="0" smtClean="0">
                          <a:latin typeface="Arial" pitchFamily="34" charset="0"/>
                          <a:cs typeface="Arial" pitchFamily="34" charset="0"/>
                        </a:rPr>
                        <a:t>Oversee all Climate Change and Biodiversity Programme  work on REDD+</a:t>
                      </a:r>
                      <a:endParaRPr lang="en-US" sz="1100" dirty="0">
                        <a:latin typeface="Arial" pitchFamily="34" charset="0"/>
                        <a:cs typeface="Arial" pitchFamily="34" charset="0"/>
                      </a:endParaRPr>
                    </a:p>
                  </a:txBody>
                  <a:tcPr marT="45728" marB="45728"/>
                </a:tc>
                <a:tc>
                  <a:txBody>
                    <a:bodyPr/>
                    <a:lstStyle/>
                    <a:p>
                      <a:r>
                        <a:rPr lang="en-US" sz="1100" dirty="0" smtClean="0">
                          <a:latin typeface="Arial" pitchFamily="34" charset="0"/>
                          <a:cs typeface="Arial" pitchFamily="34" charset="0"/>
                        </a:rPr>
                        <a:t>Panama</a:t>
                      </a:r>
                      <a:endParaRPr lang="en-US" sz="1100" dirty="0">
                        <a:latin typeface="Arial" pitchFamily="34" charset="0"/>
                        <a:cs typeface="Arial" pitchFamily="34" charset="0"/>
                      </a:endParaRPr>
                    </a:p>
                  </a:txBody>
                  <a:tcPr marT="45728" marB="45728"/>
                </a:tc>
              </a:tr>
              <a:tr h="594426">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Senior </a:t>
                      </a:r>
                      <a:r>
                        <a:rPr lang="en-US" sz="1100" kern="1200" dirty="0" err="1" smtClean="0">
                          <a:solidFill>
                            <a:schemeClr val="dk1"/>
                          </a:solidFill>
                          <a:latin typeface="Arial" pitchFamily="34" charset="0"/>
                          <a:ea typeface="+mn-ea"/>
                          <a:cs typeface="Arial" pitchFamily="34" charset="0"/>
                        </a:rPr>
                        <a:t>Programme</a:t>
                      </a:r>
                      <a:r>
                        <a:rPr lang="en-US" sz="1100" kern="1200" dirty="0" smtClean="0">
                          <a:solidFill>
                            <a:schemeClr val="dk1"/>
                          </a:solidFill>
                          <a:latin typeface="Arial" pitchFamily="34" charset="0"/>
                          <a:ea typeface="+mn-ea"/>
                          <a:cs typeface="Arial" pitchFamily="34" charset="0"/>
                        </a:rPr>
                        <a:t> Officer</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Lera Miles </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GB" sz="1100" kern="1200" dirty="0" smtClean="0">
                          <a:solidFill>
                            <a:schemeClr val="dk1"/>
                          </a:solidFill>
                          <a:latin typeface="Arial" pitchFamily="34" charset="0"/>
                          <a:ea typeface="+mn-ea"/>
                          <a:cs typeface="Arial" pitchFamily="34" charset="0"/>
                        </a:rPr>
                        <a:t>Oversee all UN-REDD work, lead GP-SNA work. SEPC, </a:t>
                      </a:r>
                      <a:r>
                        <a:rPr lang="en-GB" sz="1100" kern="1200" dirty="0" err="1" smtClean="0">
                          <a:solidFill>
                            <a:schemeClr val="dk1"/>
                          </a:solidFill>
                          <a:latin typeface="Arial" pitchFamily="34" charset="0"/>
                          <a:ea typeface="+mn-ea"/>
                          <a:cs typeface="Arial" pitchFamily="34" charset="0"/>
                        </a:rPr>
                        <a:t>BeRT</a:t>
                      </a:r>
                      <a:r>
                        <a:rPr lang="en-GB" sz="1100" kern="1200" dirty="0" smtClean="0">
                          <a:solidFill>
                            <a:schemeClr val="dk1"/>
                          </a:solidFill>
                          <a:latin typeface="Arial" pitchFamily="34" charset="0"/>
                          <a:ea typeface="+mn-ea"/>
                          <a:cs typeface="Arial" pitchFamily="34" charset="0"/>
                        </a:rPr>
                        <a:t> (Benefits and Risks Tool). Safeguards Coordination Group; Participatory Monitoring group.</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ctr" defTabSz="914400" rtl="0" eaLnBrk="1" latinLnBrk="0" hangingPunct="1"/>
                      <a:r>
                        <a:rPr lang="en-US" sz="1100" kern="1200" dirty="0" smtClean="0">
                          <a:solidFill>
                            <a:schemeClr val="dk1"/>
                          </a:solidFill>
                          <a:latin typeface="Arial" pitchFamily="34" charset="0"/>
                          <a:ea typeface="+mn-ea"/>
                          <a:cs typeface="Arial" pitchFamily="34" charset="0"/>
                        </a:rPr>
                        <a:t>-  </a:t>
                      </a:r>
                      <a:endParaRPr lang="en-US" sz="1100" kern="1200" dirty="0">
                        <a:solidFill>
                          <a:schemeClr val="dk1"/>
                        </a:solidFill>
                        <a:latin typeface="Arial" pitchFamily="34" charset="0"/>
                        <a:ea typeface="+mn-ea"/>
                        <a:cs typeface="Arial" pitchFamily="34" charset="0"/>
                      </a:endParaRPr>
                    </a:p>
                  </a:txBody>
                  <a:tcPr marT="45728" marB="45728" anchor="ctr"/>
                </a:tc>
              </a:tr>
              <a:tr h="578840">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Senior GIS Officer</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Corinna Ravilious </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smtClean="0">
                          <a:solidFill>
                            <a:schemeClr val="dk1"/>
                          </a:solidFill>
                          <a:latin typeface="Arial" pitchFamily="34" charset="0"/>
                          <a:ea typeface="+mn-ea"/>
                          <a:cs typeface="Arial" pitchFamily="34" charset="0"/>
                        </a:rPr>
                        <a:t>Lead technical work on mapping</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ctr" defTabSz="914400" rtl="0" eaLnBrk="1" latinLnBrk="0" hangingPunct="1"/>
                      <a:r>
                        <a:rPr lang="en-US" sz="1100" kern="1200" dirty="0" smtClean="0">
                          <a:solidFill>
                            <a:schemeClr val="dk1"/>
                          </a:solidFill>
                          <a:latin typeface="Arial" pitchFamily="34" charset="0"/>
                          <a:ea typeface="+mn-ea"/>
                          <a:cs typeface="Arial" pitchFamily="34" charset="0"/>
                        </a:rPr>
                        <a:t>-</a:t>
                      </a:r>
                      <a:endParaRPr lang="en-US" sz="1100" kern="1200" dirty="0">
                        <a:solidFill>
                          <a:schemeClr val="dk1"/>
                        </a:solidFill>
                        <a:latin typeface="Arial" pitchFamily="34" charset="0"/>
                        <a:ea typeface="+mn-ea"/>
                        <a:cs typeface="Arial" pitchFamily="34" charset="0"/>
                      </a:endParaRPr>
                    </a:p>
                  </a:txBody>
                  <a:tcPr marT="45728" marB="45728" anchor="ctr"/>
                </a:tc>
              </a:tr>
              <a:tr h="578797">
                <a:tc>
                  <a:txBody>
                    <a:bodyPr/>
                    <a:lstStyle/>
                    <a:p>
                      <a:pPr marL="0" algn="l" defTabSz="914400" rtl="0" eaLnBrk="1" latinLnBrk="0" hangingPunct="1"/>
                      <a:r>
                        <a:rPr lang="en-US" sz="1100" kern="1200" dirty="0" err="1" smtClean="0">
                          <a:solidFill>
                            <a:schemeClr val="dk1"/>
                          </a:solidFill>
                          <a:latin typeface="Arial" pitchFamily="34" charset="0"/>
                          <a:ea typeface="+mn-ea"/>
                          <a:cs typeface="Arial" pitchFamily="34" charset="0"/>
                        </a:rPr>
                        <a:t>Programme</a:t>
                      </a:r>
                      <a:r>
                        <a:rPr lang="en-US" sz="1100" kern="1200" dirty="0" smtClean="0">
                          <a:solidFill>
                            <a:schemeClr val="dk1"/>
                          </a:solidFill>
                          <a:latin typeface="Arial" pitchFamily="34" charset="0"/>
                          <a:ea typeface="+mn-ea"/>
                          <a:cs typeface="Arial" pitchFamily="34" charset="0"/>
                        </a:rPr>
                        <a:t> Officer</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Cordula Epple</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GB" sz="1100" kern="1200" dirty="0" smtClean="0">
                          <a:solidFill>
                            <a:schemeClr val="dk1"/>
                          </a:solidFill>
                          <a:latin typeface="Arial" pitchFamily="34" charset="0"/>
                          <a:ea typeface="+mn-ea"/>
                          <a:cs typeface="Arial" pitchFamily="34" charset="0"/>
                        </a:rPr>
                        <a:t>Decisions/ mapping for multiple benefits; development of safeguards information systems</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Ecuador,</a:t>
                      </a:r>
                      <a:r>
                        <a:rPr lang="en-US" sz="1100" kern="1200" baseline="0" dirty="0" smtClean="0">
                          <a:solidFill>
                            <a:schemeClr val="dk1"/>
                          </a:solidFill>
                          <a:latin typeface="Arial" pitchFamily="34" charset="0"/>
                          <a:ea typeface="+mn-ea"/>
                          <a:cs typeface="Arial" pitchFamily="34" charset="0"/>
                        </a:rPr>
                        <a:t> </a:t>
                      </a:r>
                      <a:r>
                        <a:rPr lang="en-US" sz="1100" kern="1200" dirty="0" smtClean="0">
                          <a:solidFill>
                            <a:schemeClr val="dk1"/>
                          </a:solidFill>
                          <a:latin typeface="Arial" pitchFamily="34" charset="0"/>
                          <a:ea typeface="+mn-ea"/>
                          <a:cs typeface="Arial" pitchFamily="34" charset="0"/>
                        </a:rPr>
                        <a:t>Indonesia, Peru</a:t>
                      </a:r>
                      <a:endParaRPr lang="en-US" sz="1100" kern="1200" dirty="0">
                        <a:solidFill>
                          <a:schemeClr val="dk1"/>
                        </a:solidFill>
                        <a:latin typeface="Arial" pitchFamily="34" charset="0"/>
                        <a:ea typeface="+mn-ea"/>
                        <a:cs typeface="Arial" pitchFamily="34" charset="0"/>
                      </a:endParaRPr>
                    </a:p>
                  </a:txBody>
                  <a:tcPr marT="45728" marB="45728"/>
                </a:tc>
              </a:tr>
              <a:tr h="594426">
                <a:tc>
                  <a:txBody>
                    <a:bodyPr/>
                    <a:lstStyle/>
                    <a:p>
                      <a:pPr marL="0" algn="l" defTabSz="914400" rtl="0" eaLnBrk="1" latinLnBrk="0" hangingPunct="1"/>
                      <a:r>
                        <a:rPr lang="en-US" sz="1100" kern="1200" dirty="0" err="1" smtClean="0">
                          <a:solidFill>
                            <a:schemeClr val="dk1"/>
                          </a:solidFill>
                          <a:latin typeface="Arial" pitchFamily="34" charset="0"/>
                          <a:ea typeface="+mn-ea"/>
                          <a:cs typeface="Arial" pitchFamily="34" charset="0"/>
                        </a:rPr>
                        <a:t>Programme</a:t>
                      </a:r>
                      <a:r>
                        <a:rPr lang="en-US" sz="1100" kern="1200" dirty="0" smtClean="0">
                          <a:solidFill>
                            <a:schemeClr val="dk1"/>
                          </a:solidFill>
                          <a:latin typeface="Arial" pitchFamily="34" charset="0"/>
                          <a:ea typeface="+mn-ea"/>
                          <a:cs typeface="Arial" pitchFamily="34" charset="0"/>
                        </a:rPr>
                        <a:t> Officer</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Lucy Goodman</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GB" sz="1100" kern="1200" dirty="0" smtClean="0">
                          <a:solidFill>
                            <a:schemeClr val="dk1"/>
                          </a:solidFill>
                          <a:latin typeface="Arial" pitchFamily="34" charset="0"/>
                          <a:ea typeface="+mn-ea"/>
                          <a:cs typeface="Arial" pitchFamily="34" charset="0"/>
                        </a:rPr>
                        <a:t>Coordinating regional workshops; developing and leading interactive workshop sessions, mapping and trialling </a:t>
                      </a:r>
                      <a:r>
                        <a:rPr lang="en-GB" sz="1100" kern="1200" dirty="0" err="1" smtClean="0">
                          <a:solidFill>
                            <a:schemeClr val="dk1"/>
                          </a:solidFill>
                          <a:latin typeface="Arial" pitchFamily="34" charset="0"/>
                          <a:ea typeface="+mn-ea"/>
                          <a:cs typeface="Arial" pitchFamily="34" charset="0"/>
                        </a:rPr>
                        <a:t>Marxan</a:t>
                      </a:r>
                      <a:r>
                        <a:rPr lang="en-GB" sz="1100" kern="1200" dirty="0" smtClean="0">
                          <a:solidFill>
                            <a:schemeClr val="dk1"/>
                          </a:solidFill>
                          <a:latin typeface="Arial" pitchFamily="34" charset="0"/>
                          <a:ea typeface="+mn-ea"/>
                          <a:cs typeface="Arial" pitchFamily="34" charset="0"/>
                        </a:rPr>
                        <a:t>. Support on UN-REDD project management.</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Argentina, Nigeria, Philippines</a:t>
                      </a:r>
                      <a:endParaRPr lang="en-US" sz="1100" kern="1200" dirty="0">
                        <a:solidFill>
                          <a:schemeClr val="dk1"/>
                        </a:solidFill>
                        <a:latin typeface="Arial" pitchFamily="34" charset="0"/>
                        <a:ea typeface="+mn-ea"/>
                        <a:cs typeface="Arial" pitchFamily="34" charset="0"/>
                      </a:endParaRPr>
                    </a:p>
                  </a:txBody>
                  <a:tcPr marT="45728" marB="45728"/>
                </a:tc>
              </a:tr>
              <a:tr h="578840">
                <a:tc>
                  <a:txBody>
                    <a:bodyPr/>
                    <a:lstStyle/>
                    <a:p>
                      <a:pPr marL="0" algn="l" defTabSz="914400" rtl="0" eaLnBrk="1" latinLnBrk="0" hangingPunct="1"/>
                      <a:r>
                        <a:rPr lang="en-US" sz="1100" kern="1200" dirty="0" err="1" smtClean="0">
                          <a:solidFill>
                            <a:schemeClr val="dk1"/>
                          </a:solidFill>
                          <a:latin typeface="Arial" pitchFamily="34" charset="0"/>
                          <a:ea typeface="+mn-ea"/>
                          <a:cs typeface="Arial" pitchFamily="34" charset="0"/>
                        </a:rPr>
                        <a:t>Programme</a:t>
                      </a:r>
                      <a:r>
                        <a:rPr lang="en-US" sz="1100" kern="1200" dirty="0" smtClean="0">
                          <a:solidFill>
                            <a:schemeClr val="dk1"/>
                          </a:solidFill>
                          <a:latin typeface="Arial" pitchFamily="34" charset="0"/>
                          <a:ea typeface="+mn-ea"/>
                          <a:cs typeface="Arial" pitchFamily="34" charset="0"/>
                        </a:rPr>
                        <a:t> Officer</a:t>
                      </a:r>
                    </a:p>
                    <a:p>
                      <a:pPr marL="0" algn="l" defTabSz="914400" rtl="0" eaLnBrk="1" latinLnBrk="0" hangingPunct="1"/>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Lisen Runsten</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GB" sz="1100" kern="1200" dirty="0" smtClean="0">
                          <a:solidFill>
                            <a:schemeClr val="dk1"/>
                          </a:solidFill>
                          <a:latin typeface="Arial" pitchFamily="34" charset="0"/>
                          <a:ea typeface="+mn-ea"/>
                          <a:cs typeface="Arial" pitchFamily="34" charset="0"/>
                        </a:rPr>
                        <a:t>Linking Aichi targets and multiple benefits/ safeguards; </a:t>
                      </a:r>
                      <a:r>
                        <a:rPr lang="en-GB" sz="1100" kern="1200" dirty="0" err="1" smtClean="0">
                          <a:solidFill>
                            <a:schemeClr val="dk1"/>
                          </a:solidFill>
                          <a:latin typeface="Arial" pitchFamily="34" charset="0"/>
                          <a:ea typeface="+mn-ea"/>
                          <a:cs typeface="Arial" pitchFamily="34" charset="0"/>
                        </a:rPr>
                        <a:t>targetted</a:t>
                      </a:r>
                      <a:r>
                        <a:rPr lang="en-GB" sz="1100" kern="1200" dirty="0" smtClean="0">
                          <a:solidFill>
                            <a:schemeClr val="dk1"/>
                          </a:solidFill>
                          <a:latin typeface="Arial" pitchFamily="34" charset="0"/>
                          <a:ea typeface="+mn-ea"/>
                          <a:cs typeface="Arial" pitchFamily="34" charset="0"/>
                        </a:rPr>
                        <a:t> support; NFMS links to SIS</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Tanzania, Uganda, Kenya</a:t>
                      </a:r>
                      <a:endParaRPr lang="en-US" sz="1100" kern="1200" dirty="0">
                        <a:solidFill>
                          <a:schemeClr val="dk1"/>
                        </a:solidFill>
                        <a:latin typeface="Arial" pitchFamily="34" charset="0"/>
                        <a:ea typeface="+mn-ea"/>
                        <a:cs typeface="Arial" pitchFamily="34" charset="0"/>
                      </a:endParaRPr>
                    </a:p>
                  </a:txBody>
                  <a:tcPr marT="45728" marB="45728"/>
                </a:tc>
              </a:tr>
              <a:tr h="578840">
                <a:tc>
                  <a:txBody>
                    <a:bodyPr/>
                    <a:lstStyle/>
                    <a:p>
                      <a:pPr marL="0" algn="l" defTabSz="914400" rtl="0" eaLnBrk="1" latinLnBrk="0" hangingPunct="1"/>
                      <a:r>
                        <a:rPr lang="en-US" sz="1100" kern="1200" dirty="0" err="1" smtClean="0">
                          <a:solidFill>
                            <a:schemeClr val="dk1"/>
                          </a:solidFill>
                          <a:latin typeface="Arial" pitchFamily="34" charset="0"/>
                          <a:ea typeface="+mn-ea"/>
                          <a:cs typeface="Arial" pitchFamily="34" charset="0"/>
                        </a:rPr>
                        <a:t>Programme</a:t>
                      </a:r>
                      <a:r>
                        <a:rPr lang="en-US" sz="1100" kern="1200" dirty="0" smtClean="0">
                          <a:solidFill>
                            <a:schemeClr val="dk1"/>
                          </a:solidFill>
                          <a:latin typeface="Arial" pitchFamily="34" charset="0"/>
                          <a:ea typeface="+mn-ea"/>
                          <a:cs typeface="Arial" pitchFamily="34" charset="0"/>
                        </a:rPr>
                        <a:t> Officer</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Robert Munroe</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GB" sz="1100" kern="1200" dirty="0" smtClean="0">
                          <a:solidFill>
                            <a:schemeClr val="dk1"/>
                          </a:solidFill>
                          <a:latin typeface="Arial" pitchFamily="34" charset="0"/>
                          <a:ea typeface="+mn-ea"/>
                          <a:cs typeface="Arial" pitchFamily="34" charset="0"/>
                        </a:rPr>
                        <a:t>Benefits and Risks Tool  (</a:t>
                      </a:r>
                      <a:r>
                        <a:rPr lang="en-GB" sz="1100" kern="1200" dirty="0" err="1" smtClean="0">
                          <a:solidFill>
                            <a:schemeClr val="dk1"/>
                          </a:solidFill>
                          <a:latin typeface="Arial" pitchFamily="34" charset="0"/>
                          <a:ea typeface="+mn-ea"/>
                          <a:cs typeface="Arial" pitchFamily="34" charset="0"/>
                        </a:rPr>
                        <a:t>BeRT</a:t>
                      </a:r>
                      <a:r>
                        <a:rPr lang="en-GB" sz="1100" kern="1200" dirty="0" smtClean="0">
                          <a:solidFill>
                            <a:schemeClr val="dk1"/>
                          </a:solidFill>
                          <a:latin typeface="Arial" pitchFamily="34" charset="0"/>
                          <a:ea typeface="+mn-ea"/>
                          <a:cs typeface="Arial" pitchFamily="34" charset="0"/>
                        </a:rPr>
                        <a:t>); regional workshop (Asia-Pacific). Safeguards coordination group alternate</a:t>
                      </a:r>
                      <a:endParaRPr lang="en-US" sz="1100" kern="1200" dirty="0">
                        <a:solidFill>
                          <a:schemeClr val="dk1"/>
                        </a:solidFill>
                        <a:latin typeface="Arial" pitchFamily="34" charset="0"/>
                        <a:ea typeface="+mn-ea"/>
                        <a:cs typeface="Arial" pitchFamily="34" charset="0"/>
                      </a:endParaRPr>
                    </a:p>
                  </a:txBody>
                  <a:tcPr marT="45728" marB="45728"/>
                </a:tc>
                <a:tc>
                  <a:txBody>
                    <a:bodyPr/>
                    <a:lstStyle/>
                    <a:p>
                      <a:pPr marL="0" algn="l" defTabSz="914400" rtl="0" eaLnBrk="1" latinLnBrk="0" hangingPunct="1"/>
                      <a:r>
                        <a:rPr lang="en-US" sz="1100" kern="1200" dirty="0" smtClean="0">
                          <a:solidFill>
                            <a:schemeClr val="dk1"/>
                          </a:solidFill>
                          <a:latin typeface="Arial" pitchFamily="34" charset="0"/>
                          <a:ea typeface="+mn-ea"/>
                          <a:cs typeface="Arial" pitchFamily="34" charset="0"/>
                        </a:rPr>
                        <a:t>Viet Nam</a:t>
                      </a:r>
                      <a:endParaRPr lang="en-US" sz="1100" kern="1200" dirty="0">
                        <a:solidFill>
                          <a:schemeClr val="dk1"/>
                        </a:solidFill>
                        <a:latin typeface="Arial" pitchFamily="34" charset="0"/>
                        <a:ea typeface="+mn-ea"/>
                        <a:cs typeface="Arial" pitchFamily="34" charset="0"/>
                      </a:endParaRPr>
                    </a:p>
                  </a:txBody>
                  <a:tcPr marT="45728" marB="45728"/>
                </a:tc>
              </a:tr>
            </a:tbl>
          </a:graphicData>
        </a:graphic>
      </p:graphicFrame>
    </p:spTree>
    <p:extLst>
      <p:ext uri="{BB962C8B-B14F-4D97-AF65-F5344CB8AC3E}">
        <p14:creationId xmlns:p14="http://schemas.microsoft.com/office/powerpoint/2010/main" val="1276453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1"/>
          <p:cNvGrpSpPr>
            <a:grpSpLocks/>
          </p:cNvGrpSpPr>
          <p:nvPr/>
        </p:nvGrpSpPr>
        <p:grpSpPr bwMode="auto">
          <a:xfrm>
            <a:off x="1752600" y="685800"/>
            <a:ext cx="5867400" cy="942975"/>
            <a:chOff x="3465" y="796"/>
            <a:chExt cx="9240" cy="1486"/>
          </a:xfrm>
          <a:noFill/>
        </p:grpSpPr>
        <p:sp>
          <p:nvSpPr>
            <p:cNvPr id="5" name="Rectangle 41"/>
            <p:cNvSpPr>
              <a:spLocks noChangeArrowheads="1"/>
            </p:cNvSpPr>
            <p:nvPr/>
          </p:nvSpPr>
          <p:spPr bwMode="auto">
            <a:xfrm>
              <a:off x="3465" y="796"/>
              <a:ext cx="9240" cy="435"/>
            </a:xfrm>
            <a:prstGeom prst="rect">
              <a:avLst/>
            </a:prstGeom>
            <a:grp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Calibri" pitchFamily="34" charset="0"/>
                  <a:ea typeface="Calibri" pitchFamily="34" charset="0"/>
                  <a:cs typeface="Arial" pitchFamily="34" charset="0"/>
                </a:rPr>
                <a:t>DEPI Director (ad interim: Elizabeth </a:t>
              </a:r>
              <a:r>
                <a:rPr kumimoji="0" lang="en-US" sz="1200" b="1" i="0" u="none" strike="noStrike" cap="none" normalizeH="0" baseline="0" dirty="0" err="1" smtClean="0">
                  <a:ln>
                    <a:noFill/>
                  </a:ln>
                  <a:effectLst/>
                  <a:latin typeface="Calibri" pitchFamily="34" charset="0"/>
                  <a:ea typeface="Calibri" pitchFamily="34" charset="0"/>
                  <a:cs typeface="Arial" pitchFamily="34" charset="0"/>
                </a:rPr>
                <a:t>Mrema</a:t>
              </a:r>
              <a:r>
                <a:rPr kumimoji="0" lang="en-US" sz="1200" b="1" i="0" u="none" strike="noStrike" cap="none" normalizeH="0" baseline="0" dirty="0" smtClean="0">
                  <a:ln>
                    <a:noFill/>
                  </a:ln>
                  <a:effectLst/>
                  <a:latin typeface="Calibri" pitchFamily="34" charset="0"/>
                  <a:ea typeface="Calibri" pitchFamily="34" charset="0"/>
                  <a:cs typeface="Arial" pitchFamily="34" charset="0"/>
                </a:rPr>
                <a:t>)  –  Strategic Group member</a:t>
              </a:r>
              <a:endParaRPr kumimoji="0" lang="en-US" sz="2000" b="0" i="0" u="none" strike="noStrike" cap="none" normalizeH="0" baseline="0" dirty="0" smtClean="0">
                <a:ln>
                  <a:noFill/>
                </a:ln>
                <a:effectLst/>
                <a:latin typeface="Calibri" pitchFamily="34" charset="0"/>
                <a:cs typeface="Arial" pitchFamily="34" charset="0"/>
              </a:endParaRPr>
            </a:p>
          </p:txBody>
        </p:sp>
        <p:sp>
          <p:nvSpPr>
            <p:cNvPr id="6" name="Rectangle 23"/>
            <p:cNvSpPr>
              <a:spLocks noChangeArrowheads="1"/>
            </p:cNvSpPr>
            <p:nvPr/>
          </p:nvSpPr>
          <p:spPr bwMode="auto">
            <a:xfrm>
              <a:off x="3465" y="1321"/>
              <a:ext cx="9240" cy="435"/>
            </a:xfrm>
            <a:prstGeom prst="rect">
              <a:avLst/>
            </a:prstGeom>
            <a:grp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Calibri" pitchFamily="34" charset="0"/>
                  <a:ea typeface="Calibri" pitchFamily="34" charset="0"/>
                  <a:cs typeface="Arial" pitchFamily="34" charset="0"/>
                </a:rPr>
                <a:t>Edoardo </a:t>
              </a:r>
              <a:r>
                <a:rPr kumimoji="0" lang="en-US" sz="1200" b="1" i="0" u="none" strike="noStrike" cap="none" normalizeH="0" baseline="0" dirty="0" err="1" smtClean="0">
                  <a:ln>
                    <a:noFill/>
                  </a:ln>
                  <a:effectLst/>
                  <a:latin typeface="Calibri" pitchFamily="34" charset="0"/>
                  <a:ea typeface="Calibri" pitchFamily="34" charset="0"/>
                  <a:cs typeface="Arial" pitchFamily="34" charset="0"/>
                </a:rPr>
                <a:t>Zandri</a:t>
              </a:r>
              <a:r>
                <a:rPr kumimoji="0" lang="en-US" sz="1200" b="1" i="0" u="none" strike="noStrike" cap="none" normalizeH="0" baseline="0" dirty="0" smtClean="0">
                  <a:ln>
                    <a:noFill/>
                  </a:ln>
                  <a:effectLst/>
                  <a:latin typeface="Calibri" pitchFamily="34" charset="0"/>
                  <a:ea typeface="Calibri" pitchFamily="34" charset="0"/>
                  <a:cs typeface="Arial" pitchFamily="34" charset="0"/>
                </a:rPr>
                <a:t>, Chief, TEU – MG Member </a:t>
              </a:r>
              <a:endParaRPr kumimoji="0" lang="en-US" sz="2000" b="0" i="0" u="none" strike="noStrike" cap="none" normalizeH="0" baseline="0" dirty="0" smtClean="0">
                <a:ln>
                  <a:noFill/>
                </a:ln>
                <a:effectLst/>
                <a:latin typeface="Calibri" pitchFamily="34" charset="0"/>
                <a:cs typeface="Arial" pitchFamily="34" charset="0"/>
              </a:endParaRPr>
            </a:p>
          </p:txBody>
        </p:sp>
        <p:sp>
          <p:nvSpPr>
            <p:cNvPr id="7" name="Rectangle 26"/>
            <p:cNvSpPr>
              <a:spLocks noChangeArrowheads="1"/>
            </p:cNvSpPr>
            <p:nvPr/>
          </p:nvSpPr>
          <p:spPr bwMode="auto">
            <a:xfrm>
              <a:off x="3465" y="1847"/>
              <a:ext cx="9240" cy="435"/>
            </a:xfrm>
            <a:prstGeom prst="rect">
              <a:avLst/>
            </a:prstGeom>
            <a:grp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Calibri" pitchFamily="34" charset="0"/>
                  <a:ea typeface="Calibri" pitchFamily="34" charset="0"/>
                  <a:cs typeface="Arial" pitchFamily="34" charset="0"/>
                </a:rPr>
                <a:t>Tim Christophersen, UNEP UN-REDD Team Leader – MG member</a:t>
              </a:r>
              <a:endParaRPr kumimoji="0" lang="en-US" sz="1200" b="0" i="0" u="none" strike="noStrike" cap="none" normalizeH="0" baseline="0" dirty="0" smtClean="0">
                <a:ln>
                  <a:noFill/>
                </a:ln>
                <a:effectLst/>
                <a:latin typeface="Calibri" pitchFamily="34" charset="0"/>
                <a:cs typeface="Arial" pitchFamily="34" charset="0"/>
              </a:endParaRPr>
            </a:p>
          </p:txBody>
        </p:sp>
      </p:grpSp>
      <p:sp>
        <p:nvSpPr>
          <p:cNvPr id="8" name="Rectangle 54"/>
          <p:cNvSpPr>
            <a:spLocks noChangeArrowheads="1"/>
          </p:cNvSpPr>
          <p:nvPr/>
        </p:nvSpPr>
        <p:spPr bwMode="auto">
          <a:xfrm>
            <a:off x="5086350" y="2759075"/>
            <a:ext cx="1149350" cy="360363"/>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Gabriel Labbate (Panama)</a:t>
            </a:r>
            <a:endParaRPr kumimoji="0" lang="en-US" sz="1800" b="0" i="0" u="none" strike="noStrike" cap="none" normalizeH="0" baseline="0" smtClean="0">
              <a:ln>
                <a:noFill/>
              </a:ln>
              <a:effectLst/>
              <a:latin typeface="Calibri" pitchFamily="34" charset="0"/>
              <a:cs typeface="Arial" pitchFamily="34" charset="0"/>
            </a:endParaRPr>
          </a:p>
        </p:txBody>
      </p:sp>
      <p:sp>
        <p:nvSpPr>
          <p:cNvPr id="10" name="Rectangle 32"/>
          <p:cNvSpPr>
            <a:spLocks noChangeArrowheads="1"/>
          </p:cNvSpPr>
          <p:nvPr/>
        </p:nvSpPr>
        <p:spPr bwMode="auto">
          <a:xfrm>
            <a:off x="247650" y="5114925"/>
            <a:ext cx="1193800" cy="47625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Communications and Special Events</a:t>
            </a:r>
            <a:endParaRPr kumimoji="0" lang="en-US" sz="1800" b="0" i="0" u="none" strike="noStrike" cap="none" normalizeH="0" baseline="0" smtClean="0">
              <a:ln>
                <a:noFill/>
              </a:ln>
              <a:effectLst/>
              <a:latin typeface="Calibri" pitchFamily="34" charset="0"/>
              <a:cs typeface="Arial" pitchFamily="34" charset="0"/>
            </a:endParaRPr>
          </a:p>
        </p:txBody>
      </p:sp>
      <p:sp>
        <p:nvSpPr>
          <p:cNvPr id="11" name="Rectangle 33"/>
          <p:cNvSpPr>
            <a:spLocks noChangeArrowheads="1"/>
          </p:cNvSpPr>
          <p:nvPr/>
        </p:nvSpPr>
        <p:spPr bwMode="auto">
          <a:xfrm>
            <a:off x="247650" y="5562600"/>
            <a:ext cx="1193800" cy="371475"/>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smtClean="0">
                <a:ln>
                  <a:noFill/>
                </a:ln>
                <a:effectLst/>
                <a:latin typeface="Calibri" pitchFamily="34" charset="0"/>
                <a:ea typeface="Calibri" pitchFamily="34" charset="0"/>
                <a:cs typeface="Arial" pitchFamily="34" charset="0"/>
              </a:rPr>
              <a:t>Suzannah</a:t>
            </a:r>
            <a:r>
              <a:rPr kumimoji="0" lang="en-US" sz="1100" b="0" i="0" u="none" strike="noStrike" cap="none" normalizeH="0" baseline="0" dirty="0" smtClean="0">
                <a:ln>
                  <a:noFill/>
                </a:ln>
                <a:effectLst/>
                <a:latin typeface="Calibri" pitchFamily="34" charset="0"/>
                <a:ea typeface="Calibri" pitchFamily="34" charset="0"/>
                <a:cs typeface="Arial" pitchFamily="34" charset="0"/>
              </a:rPr>
              <a:t> Goss</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2" name="Rectangle 62"/>
          <p:cNvSpPr>
            <a:spLocks noChangeArrowheads="1"/>
          </p:cNvSpPr>
          <p:nvPr/>
        </p:nvSpPr>
        <p:spPr bwMode="auto">
          <a:xfrm>
            <a:off x="247650" y="5962650"/>
            <a:ext cx="1193800" cy="36195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Thais </a:t>
            </a:r>
            <a:r>
              <a:rPr kumimoji="0" lang="en-US" sz="1100" b="0" i="0" u="none" strike="noStrike" cap="none" normalizeH="0" baseline="0" dirty="0" err="1" smtClean="0">
                <a:ln>
                  <a:noFill/>
                </a:ln>
                <a:effectLst/>
                <a:latin typeface="Calibri" pitchFamily="34" charset="0"/>
                <a:ea typeface="Calibri" pitchFamily="34" charset="0"/>
                <a:cs typeface="Arial" pitchFamily="34" charset="0"/>
              </a:rPr>
              <a:t>Narciso</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3" name="Rectangle 45"/>
          <p:cNvSpPr>
            <a:spLocks noChangeArrowheads="1"/>
          </p:cNvSpPr>
          <p:nvPr/>
        </p:nvSpPr>
        <p:spPr bwMode="auto">
          <a:xfrm>
            <a:off x="247650" y="6324600"/>
            <a:ext cx="1193800" cy="41910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Intern </a:t>
            </a:r>
            <a:r>
              <a:rPr kumimoji="0" lang="en-US" sz="1100" b="0" i="1" u="none" strike="noStrike" cap="none" normalizeH="0" baseline="0" dirty="0" smtClean="0">
                <a:ln>
                  <a:noFill/>
                </a:ln>
                <a:effectLst/>
                <a:latin typeface="Calibri" pitchFamily="34" charset="0"/>
                <a:ea typeface="Calibri" pitchFamily="34" charset="0"/>
                <a:cs typeface="Arial" pitchFamily="34" charset="0"/>
              </a:rPr>
              <a:t> </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effectLst/>
                <a:latin typeface="Calibri" pitchFamily="34" charset="0"/>
                <a:ea typeface="Calibri" pitchFamily="34" charset="0"/>
                <a:cs typeface="Arial" pitchFamily="34" charset="0"/>
              </a:rPr>
              <a:t>(to be recruited)</a:t>
            </a:r>
            <a:endParaRPr kumimoji="0" lang="en-US" sz="1800" b="0" i="0" u="none" strike="noStrike" cap="none" normalizeH="0" baseline="0" dirty="0" smtClean="0">
              <a:ln>
                <a:noFill/>
              </a:ln>
              <a:effectLst/>
              <a:latin typeface="Calibri" pitchFamily="34" charset="0"/>
              <a:cs typeface="Arial" pitchFamily="34" charset="0"/>
            </a:endParaRPr>
          </a:p>
        </p:txBody>
      </p:sp>
      <p:grpSp>
        <p:nvGrpSpPr>
          <p:cNvPr id="14" name="Group 57"/>
          <p:cNvGrpSpPr>
            <a:grpSpLocks/>
          </p:cNvGrpSpPr>
          <p:nvPr/>
        </p:nvGrpSpPr>
        <p:grpSpPr bwMode="auto">
          <a:xfrm>
            <a:off x="6254750" y="5106988"/>
            <a:ext cx="1162050" cy="892175"/>
            <a:chOff x="10779" y="7909"/>
            <a:chExt cx="1830" cy="1406"/>
          </a:xfrm>
          <a:noFill/>
        </p:grpSpPr>
        <p:sp>
          <p:nvSpPr>
            <p:cNvPr id="15" name="Rectangle 75"/>
            <p:cNvSpPr>
              <a:spLocks noChangeArrowheads="1"/>
            </p:cNvSpPr>
            <p:nvPr/>
          </p:nvSpPr>
          <p:spPr bwMode="auto">
            <a:xfrm>
              <a:off x="10779" y="7909"/>
              <a:ext cx="1830" cy="88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Synergies with GEF and UNEP Forest Network</a:t>
              </a:r>
              <a:endParaRPr kumimoji="0" lang="en-US" sz="1800" b="0" i="0" u="none" strike="noStrike" cap="none" normalizeH="0" baseline="0" smtClean="0">
                <a:ln>
                  <a:noFill/>
                </a:ln>
                <a:effectLst/>
                <a:latin typeface="Calibri" pitchFamily="34" charset="0"/>
                <a:cs typeface="Arial" pitchFamily="34" charset="0"/>
              </a:endParaRPr>
            </a:p>
          </p:txBody>
        </p:sp>
        <p:sp>
          <p:nvSpPr>
            <p:cNvPr id="16" name="Rectangle 77"/>
            <p:cNvSpPr>
              <a:spLocks noChangeArrowheads="1"/>
            </p:cNvSpPr>
            <p:nvPr/>
          </p:nvSpPr>
          <p:spPr bwMode="auto">
            <a:xfrm>
              <a:off x="10779" y="8794"/>
              <a:ext cx="1830" cy="521"/>
            </a:xfrm>
            <a:prstGeom prst="rect">
              <a:avLst/>
            </a:prstGeom>
            <a:grp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Niklas Hagelberg</a:t>
              </a:r>
              <a:endParaRPr kumimoji="0" lang="en-US" sz="1800" b="0" i="0" u="none" strike="noStrike" cap="none" normalizeH="0" baseline="0" smtClean="0">
                <a:ln>
                  <a:noFill/>
                </a:ln>
                <a:effectLst/>
                <a:latin typeface="Calibri" pitchFamily="34" charset="0"/>
                <a:cs typeface="Arial" pitchFamily="34" charset="0"/>
              </a:endParaRPr>
            </a:p>
          </p:txBody>
        </p:sp>
      </p:grpSp>
      <p:sp>
        <p:nvSpPr>
          <p:cNvPr id="17" name="Rectangle 79"/>
          <p:cNvSpPr>
            <a:spLocks noChangeArrowheads="1"/>
          </p:cNvSpPr>
          <p:nvPr/>
        </p:nvSpPr>
        <p:spPr bwMode="auto">
          <a:xfrm>
            <a:off x="247650" y="4752975"/>
            <a:ext cx="8543925" cy="355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Calibri" pitchFamily="34" charset="0"/>
              <a:ea typeface="Calibri" pitchFamily="34" charset="0"/>
              <a:cs typeface="Arial" pitchFamily="34" charset="0"/>
              <a:sym typeface="Wingdings" pitchFamily="2"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ea typeface="Calibri" pitchFamily="34" charset="0"/>
                <a:cs typeface="Arial" pitchFamily="34" charset="0"/>
                <a:sym typeface="Wingdings" pitchFamily="2" charset="2"/>
              </a:rPr>
              <a:t></a:t>
            </a:r>
            <a:r>
              <a:rPr kumimoji="0" lang="en-US" sz="1400" b="1" i="0" u="none" strike="noStrike" cap="none" normalizeH="0" baseline="0" dirty="0" smtClean="0">
                <a:ln>
                  <a:noFill/>
                </a:ln>
                <a:effectLst/>
                <a:latin typeface="Calibri" pitchFamily="34" charset="0"/>
                <a:ea typeface="Calibri" pitchFamily="34" charset="0"/>
                <a:cs typeface="Arial" pitchFamily="34" charset="0"/>
              </a:rPr>
              <a:t> Cross-cutting </a:t>
            </a:r>
            <a:r>
              <a:rPr kumimoji="0" lang="en-US" sz="1400" b="1" i="0" u="none" strike="noStrike" cap="none" normalizeH="0" baseline="0" dirty="0" smtClean="0">
                <a:ln>
                  <a:noFill/>
                </a:ln>
                <a:effectLst/>
                <a:latin typeface="Calibri" pitchFamily="34" charset="0"/>
                <a:ea typeface="Calibri" pitchFamily="34" charset="0"/>
                <a:cs typeface="Arial" pitchFamily="34" charset="0"/>
                <a:sym typeface="Wingdings" pitchFamily="2" charset="2"/>
              </a:rPr>
              <a:t></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Calibri" pitchFamily="34" charset="0"/>
              <a:ea typeface="Calibri" pitchFamily="34" charset="0"/>
              <a:cs typeface="Arial" pitchFamily="34" charset="0"/>
              <a:sym typeface="Wingdings" pitchFamily="2" charset="2"/>
            </a:endParaRPr>
          </a:p>
        </p:txBody>
      </p:sp>
      <p:sp>
        <p:nvSpPr>
          <p:cNvPr id="19" name="Rectangle 82"/>
          <p:cNvSpPr>
            <a:spLocks noChangeArrowheads="1"/>
          </p:cNvSpPr>
          <p:nvPr/>
        </p:nvSpPr>
        <p:spPr bwMode="auto">
          <a:xfrm>
            <a:off x="7629525" y="5114925"/>
            <a:ext cx="1162050" cy="636131"/>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Global Initiative on Illegal Wildlife and Timber / UNODC </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20" name="Rectangle 83"/>
          <p:cNvSpPr>
            <a:spLocks noChangeArrowheads="1"/>
          </p:cNvSpPr>
          <p:nvPr/>
        </p:nvSpPr>
        <p:spPr bwMode="auto">
          <a:xfrm>
            <a:off x="7629525" y="5707316"/>
            <a:ext cx="1162050" cy="390440"/>
          </a:xfrm>
          <a:prstGeom prst="rect">
            <a:avLst/>
          </a:prstGeom>
          <a:no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100" dirty="0" err="1" smtClean="0"/>
              <a:t>Niklas</a:t>
            </a:r>
            <a:r>
              <a:rPr lang="en-US" sz="1100" dirty="0" smtClean="0"/>
              <a:t> </a:t>
            </a:r>
            <a:r>
              <a:rPr lang="en-US" sz="1100" dirty="0" err="1" smtClean="0"/>
              <a:t>Hagelberg</a:t>
            </a:r>
            <a:endParaRPr kumimoji="0" lang="en-US" sz="1800" b="0" i="0" u="none" strike="noStrike" cap="none" normalizeH="0" baseline="0" dirty="0" smtClean="0">
              <a:ln>
                <a:noFill/>
              </a:ln>
              <a:effectLst/>
            </a:endParaRPr>
          </a:p>
        </p:txBody>
      </p:sp>
      <p:sp>
        <p:nvSpPr>
          <p:cNvPr id="21" name="Rectangle 53"/>
          <p:cNvSpPr>
            <a:spLocks noChangeArrowheads="1"/>
          </p:cNvSpPr>
          <p:nvPr/>
        </p:nvSpPr>
        <p:spPr bwMode="auto">
          <a:xfrm>
            <a:off x="7629525" y="6400800"/>
            <a:ext cx="1162050" cy="416469"/>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effectLst/>
              <a:latin typeface="Calibri"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effectLst/>
              <a:latin typeface="Calibri"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Consultants </a:t>
            </a:r>
            <a:r>
              <a:rPr kumimoji="0" lang="en-US" sz="1100" b="0" i="1" u="none" strike="noStrike" cap="none" normalizeH="0" baseline="0" dirty="0" smtClean="0">
                <a:ln>
                  <a:noFill/>
                </a:ln>
                <a:effectLst/>
                <a:latin typeface="Calibri" pitchFamily="34" charset="0"/>
                <a:ea typeface="Calibri" pitchFamily="34" charset="0"/>
                <a:cs typeface="Arial" pitchFamily="34" charset="0"/>
              </a:rPr>
              <a:t>(to be recruited)</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Calibri" pitchFamily="34" charset="0"/>
              <a:cs typeface="Arial" pitchFamily="34" charset="0"/>
            </a:endParaRPr>
          </a:p>
        </p:txBody>
      </p:sp>
      <p:grpSp>
        <p:nvGrpSpPr>
          <p:cNvPr id="22" name="Group 47"/>
          <p:cNvGrpSpPr>
            <a:grpSpLocks/>
          </p:cNvGrpSpPr>
          <p:nvPr/>
        </p:nvGrpSpPr>
        <p:grpSpPr bwMode="auto">
          <a:xfrm>
            <a:off x="3211513" y="5114925"/>
            <a:ext cx="1314450" cy="1514475"/>
            <a:chOff x="5850" y="7920"/>
            <a:chExt cx="2070" cy="2385"/>
          </a:xfrm>
          <a:noFill/>
        </p:grpSpPr>
        <p:sp>
          <p:nvSpPr>
            <p:cNvPr id="23" name="Rectangle 28"/>
            <p:cNvSpPr>
              <a:spLocks noChangeArrowheads="1"/>
            </p:cNvSpPr>
            <p:nvPr/>
          </p:nvSpPr>
          <p:spPr bwMode="auto">
            <a:xfrm>
              <a:off x="5850" y="7920"/>
              <a:ext cx="2070" cy="780"/>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Admin/Finance                            and HR Liaison</a:t>
              </a:r>
              <a:endParaRPr kumimoji="0" lang="en-US" sz="1800" b="0" i="0" u="none" strike="noStrike" cap="none" normalizeH="0" baseline="0" smtClean="0">
                <a:ln>
                  <a:noFill/>
                </a:ln>
                <a:effectLst/>
                <a:latin typeface="Calibri" pitchFamily="34" charset="0"/>
                <a:cs typeface="Arial" pitchFamily="34" charset="0"/>
              </a:endParaRPr>
            </a:p>
          </p:txBody>
        </p:sp>
        <p:sp>
          <p:nvSpPr>
            <p:cNvPr id="24" name="Rectangle 29"/>
            <p:cNvSpPr>
              <a:spLocks noChangeArrowheads="1"/>
            </p:cNvSpPr>
            <p:nvPr/>
          </p:nvSpPr>
          <p:spPr bwMode="auto">
            <a:xfrm>
              <a:off x="5850" y="8715"/>
              <a:ext cx="2070" cy="46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Florence Kahiro</a:t>
              </a:r>
              <a:endParaRPr kumimoji="0" lang="en-US" sz="1800" b="0" i="0" u="none" strike="noStrike" cap="none" normalizeH="0" baseline="0" smtClean="0">
                <a:ln>
                  <a:noFill/>
                </a:ln>
                <a:effectLst/>
                <a:latin typeface="Calibri" pitchFamily="34" charset="0"/>
                <a:cs typeface="Arial" pitchFamily="34" charset="0"/>
              </a:endParaRPr>
            </a:p>
          </p:txBody>
        </p:sp>
        <p:sp>
          <p:nvSpPr>
            <p:cNvPr id="25" name="Rectangle 30"/>
            <p:cNvSpPr>
              <a:spLocks noChangeArrowheads="1"/>
            </p:cNvSpPr>
            <p:nvPr/>
          </p:nvSpPr>
          <p:spPr bwMode="auto">
            <a:xfrm>
              <a:off x="5850" y="9180"/>
              <a:ext cx="2070" cy="570"/>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Noella Muribora</a:t>
              </a:r>
              <a:endParaRPr kumimoji="0" lang="en-US" sz="1800" b="0" i="0" u="none" strike="noStrike" cap="none" normalizeH="0" baseline="0" smtClean="0">
                <a:ln>
                  <a:noFill/>
                </a:ln>
                <a:effectLst/>
                <a:latin typeface="Calibri" pitchFamily="34" charset="0"/>
                <a:cs typeface="Arial" pitchFamily="34" charset="0"/>
              </a:endParaRPr>
            </a:p>
          </p:txBody>
        </p:sp>
        <p:sp>
          <p:nvSpPr>
            <p:cNvPr id="26" name="Rectangle 31"/>
            <p:cNvSpPr>
              <a:spLocks noChangeArrowheads="1"/>
            </p:cNvSpPr>
            <p:nvPr/>
          </p:nvSpPr>
          <p:spPr bwMode="auto">
            <a:xfrm>
              <a:off x="5850" y="9750"/>
              <a:ext cx="2070" cy="55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Mwanaisha Hassan</a:t>
              </a:r>
              <a:endParaRPr kumimoji="0" lang="en-US" sz="1800" b="0" i="0" u="none" strike="noStrike" cap="none" normalizeH="0" baseline="0" smtClean="0">
                <a:ln>
                  <a:noFill/>
                </a:ln>
                <a:effectLst/>
                <a:latin typeface="Calibri" pitchFamily="34" charset="0"/>
                <a:cs typeface="Arial" pitchFamily="34" charset="0"/>
              </a:endParaRPr>
            </a:p>
          </p:txBody>
        </p:sp>
      </p:grpSp>
      <p:grpSp>
        <p:nvGrpSpPr>
          <p:cNvPr id="27" name="Group 42"/>
          <p:cNvGrpSpPr>
            <a:grpSpLocks/>
          </p:cNvGrpSpPr>
          <p:nvPr/>
        </p:nvGrpSpPr>
        <p:grpSpPr bwMode="auto">
          <a:xfrm>
            <a:off x="1654175" y="5114925"/>
            <a:ext cx="1346200" cy="1552575"/>
            <a:chOff x="3505" y="7920"/>
            <a:chExt cx="2120" cy="2445"/>
          </a:xfrm>
          <a:noFill/>
        </p:grpSpPr>
        <p:sp>
          <p:nvSpPr>
            <p:cNvPr id="28" name="Rectangle 35"/>
            <p:cNvSpPr>
              <a:spLocks noChangeArrowheads="1"/>
            </p:cNvSpPr>
            <p:nvPr/>
          </p:nvSpPr>
          <p:spPr bwMode="auto">
            <a:xfrm>
              <a:off x="3505" y="7920"/>
              <a:ext cx="2120" cy="750"/>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Monitoring/Reporting</a:t>
              </a:r>
              <a:endParaRPr kumimoji="0" lang="en-US" sz="1800" b="0" i="0" u="none" strike="noStrike" cap="none" normalizeH="0" baseline="0" smtClean="0">
                <a:ln>
                  <a:noFill/>
                </a:ln>
                <a:effectLst/>
                <a:latin typeface="Calibri" pitchFamily="34" charset="0"/>
                <a:cs typeface="Arial" pitchFamily="34" charset="0"/>
              </a:endParaRPr>
            </a:p>
          </p:txBody>
        </p:sp>
        <p:sp>
          <p:nvSpPr>
            <p:cNvPr id="29" name="Rectangle 36"/>
            <p:cNvSpPr>
              <a:spLocks noChangeArrowheads="1"/>
            </p:cNvSpPr>
            <p:nvPr/>
          </p:nvSpPr>
          <p:spPr bwMode="auto">
            <a:xfrm>
              <a:off x="3505" y="8685"/>
              <a:ext cx="2120" cy="58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Julie Greenwalt</a:t>
              </a:r>
              <a:endParaRPr kumimoji="0" lang="en-US" sz="1800" b="0" i="0" u="none" strike="noStrike" cap="none" normalizeH="0" baseline="0" smtClean="0">
                <a:ln>
                  <a:noFill/>
                </a:ln>
                <a:effectLst/>
                <a:latin typeface="Calibri" pitchFamily="34" charset="0"/>
                <a:cs typeface="Arial" pitchFamily="34" charset="0"/>
              </a:endParaRPr>
            </a:p>
          </p:txBody>
        </p:sp>
        <p:sp>
          <p:nvSpPr>
            <p:cNvPr id="30" name="Rectangle 38"/>
            <p:cNvSpPr>
              <a:spLocks noChangeArrowheads="1"/>
            </p:cNvSpPr>
            <p:nvPr/>
          </p:nvSpPr>
          <p:spPr bwMode="auto">
            <a:xfrm>
              <a:off x="3505" y="9780"/>
              <a:ext cx="2120" cy="58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Florence Kahiro</a:t>
              </a:r>
              <a:endParaRPr kumimoji="0" lang="en-US" sz="1800" b="0" i="0" u="none" strike="noStrike" cap="none" normalizeH="0" baseline="0" smtClean="0">
                <a:ln>
                  <a:noFill/>
                </a:ln>
                <a:effectLst/>
                <a:latin typeface="Calibri" pitchFamily="34" charset="0"/>
                <a:cs typeface="Arial" pitchFamily="34" charset="0"/>
              </a:endParaRPr>
            </a:p>
          </p:txBody>
        </p:sp>
        <p:sp>
          <p:nvSpPr>
            <p:cNvPr id="31" name="Rectangle 80"/>
            <p:cNvSpPr>
              <a:spLocks noChangeArrowheads="1"/>
            </p:cNvSpPr>
            <p:nvPr/>
          </p:nvSpPr>
          <p:spPr bwMode="auto">
            <a:xfrm>
              <a:off x="3505" y="9285"/>
              <a:ext cx="2120" cy="49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John Prydz</a:t>
              </a:r>
              <a:endParaRPr kumimoji="0" lang="en-US" sz="1800" b="0" i="0" u="none" strike="noStrike" cap="none" normalizeH="0" baseline="0" smtClean="0">
                <a:ln>
                  <a:noFill/>
                </a:ln>
                <a:effectLst/>
                <a:latin typeface="Calibri" pitchFamily="34" charset="0"/>
                <a:cs typeface="Arial" pitchFamily="34" charset="0"/>
              </a:endParaRPr>
            </a:p>
          </p:txBody>
        </p:sp>
      </p:grpSp>
      <p:grpSp>
        <p:nvGrpSpPr>
          <p:cNvPr id="15360" name="Group 39"/>
          <p:cNvGrpSpPr>
            <a:grpSpLocks/>
          </p:cNvGrpSpPr>
          <p:nvPr/>
        </p:nvGrpSpPr>
        <p:grpSpPr bwMode="auto">
          <a:xfrm>
            <a:off x="4738688" y="5114925"/>
            <a:ext cx="1304925" cy="969963"/>
            <a:chOff x="8422" y="8115"/>
            <a:chExt cx="2055" cy="1527"/>
          </a:xfrm>
          <a:noFill/>
        </p:grpSpPr>
        <p:sp>
          <p:nvSpPr>
            <p:cNvPr id="15361" name="Rectangle 75"/>
            <p:cNvSpPr>
              <a:spLocks noChangeArrowheads="1"/>
            </p:cNvSpPr>
            <p:nvPr/>
          </p:nvSpPr>
          <p:spPr bwMode="auto">
            <a:xfrm>
              <a:off x="8422" y="8115"/>
              <a:ext cx="2055" cy="85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REDD+ Academy and Capacity Building</a:t>
              </a:r>
              <a:endParaRPr kumimoji="0" lang="en-US" sz="1800" b="0" i="0" u="none" strike="noStrike" cap="none" normalizeH="0" baseline="0" smtClean="0">
                <a:ln>
                  <a:noFill/>
                </a:ln>
                <a:effectLst/>
                <a:latin typeface="Calibri" pitchFamily="34" charset="0"/>
                <a:cs typeface="Arial" pitchFamily="34" charset="0"/>
              </a:endParaRPr>
            </a:p>
          </p:txBody>
        </p:sp>
        <p:sp>
          <p:nvSpPr>
            <p:cNvPr id="15363" name="Rectangle 40"/>
            <p:cNvSpPr>
              <a:spLocks noChangeArrowheads="1"/>
            </p:cNvSpPr>
            <p:nvPr/>
          </p:nvSpPr>
          <p:spPr bwMode="auto">
            <a:xfrm>
              <a:off x="8422" y="8986"/>
              <a:ext cx="2055" cy="656"/>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Temporary PO</a:t>
              </a:r>
              <a:endParaRPr kumimoji="0" lang="en-US" sz="900" b="0" i="0" u="none" strike="noStrike" cap="none" normalizeH="0" baseline="0" smtClean="0">
                <a:ln>
                  <a:noFill/>
                </a:ln>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effectLst/>
                <a:latin typeface="Calibri" pitchFamily="34" charset="0"/>
                <a:cs typeface="Arial" pitchFamily="34" charset="0"/>
              </a:endParaRPr>
            </a:p>
          </p:txBody>
        </p:sp>
      </p:grpSp>
      <p:sp>
        <p:nvSpPr>
          <p:cNvPr id="15364" name="Rectangle 34"/>
          <p:cNvSpPr>
            <a:spLocks noChangeArrowheads="1"/>
          </p:cNvSpPr>
          <p:nvPr/>
        </p:nvSpPr>
        <p:spPr bwMode="auto">
          <a:xfrm>
            <a:off x="447675" y="3475038"/>
            <a:ext cx="895350" cy="314325"/>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Thais Narciso</a:t>
            </a:r>
            <a:endParaRPr kumimoji="0" lang="en-US" sz="1800" b="0" i="0" u="none" strike="noStrike" cap="none" normalizeH="0" baseline="0" smtClean="0">
              <a:ln>
                <a:noFill/>
              </a:ln>
              <a:effectLst/>
              <a:latin typeface="Calibri" pitchFamily="34" charset="0"/>
              <a:cs typeface="Arial" pitchFamily="34" charset="0"/>
            </a:endParaRPr>
          </a:p>
        </p:txBody>
      </p:sp>
      <p:sp>
        <p:nvSpPr>
          <p:cNvPr id="15365" name="Rectangle 38"/>
          <p:cNvSpPr>
            <a:spLocks noChangeArrowheads="1"/>
          </p:cNvSpPr>
          <p:nvPr/>
        </p:nvSpPr>
        <p:spPr bwMode="auto">
          <a:xfrm>
            <a:off x="4738688" y="6083300"/>
            <a:ext cx="1304925" cy="390525"/>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Jaime Webbe (consultant)</a:t>
            </a:r>
            <a:endParaRPr kumimoji="0" lang="en-US" sz="1800" b="0" i="0" u="none" strike="noStrike" cap="none" normalizeH="0" baseline="0" smtClean="0">
              <a:ln>
                <a:noFill/>
              </a:ln>
              <a:effectLst/>
              <a:latin typeface="Calibri" pitchFamily="34" charset="0"/>
              <a:cs typeface="Arial" pitchFamily="34" charset="0"/>
            </a:endParaRPr>
          </a:p>
        </p:txBody>
      </p:sp>
      <p:sp>
        <p:nvSpPr>
          <p:cNvPr id="15370" name="Rectangle 52"/>
          <p:cNvSpPr>
            <a:spLocks noChangeArrowheads="1"/>
          </p:cNvSpPr>
          <p:nvPr/>
        </p:nvSpPr>
        <p:spPr bwMode="auto">
          <a:xfrm>
            <a:off x="6343650" y="2743200"/>
            <a:ext cx="1114425" cy="369888"/>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Thomas Enters</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5371" name="Rectangle 13"/>
          <p:cNvSpPr>
            <a:spLocks noChangeArrowheads="1"/>
          </p:cNvSpPr>
          <p:nvPr/>
        </p:nvSpPr>
        <p:spPr bwMode="auto">
          <a:xfrm>
            <a:off x="5086350" y="2257425"/>
            <a:ext cx="1149350" cy="485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effectLst/>
                <a:latin typeface="Calibri" pitchFamily="34" charset="0"/>
                <a:ea typeface="Calibri" pitchFamily="34" charset="0"/>
                <a:cs typeface="Arial" pitchFamily="34" charset="0"/>
              </a:rPr>
              <a:t>Latin America and Caribbean </a:t>
            </a:r>
            <a:endParaRPr kumimoji="0" lang="en-US" sz="1800" b="1" i="0" u="none" strike="noStrike" cap="none" normalizeH="0" baseline="0" dirty="0" smtClean="0">
              <a:ln>
                <a:noFill/>
              </a:ln>
              <a:effectLst/>
              <a:latin typeface="Calibri" pitchFamily="34" charset="0"/>
              <a:cs typeface="Arial" pitchFamily="34" charset="0"/>
            </a:endParaRPr>
          </a:p>
        </p:txBody>
      </p:sp>
      <p:sp>
        <p:nvSpPr>
          <p:cNvPr id="15372" name="Rectangle 56"/>
          <p:cNvSpPr>
            <a:spLocks noChangeArrowheads="1"/>
          </p:cNvSpPr>
          <p:nvPr/>
        </p:nvSpPr>
        <p:spPr bwMode="auto">
          <a:xfrm>
            <a:off x="6345238" y="2247900"/>
            <a:ext cx="1114425" cy="485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effectLst/>
                <a:latin typeface="Calibri" pitchFamily="34" charset="0"/>
                <a:ea typeface="Calibri" pitchFamily="34" charset="0"/>
                <a:cs typeface="Arial" pitchFamily="34" charset="0"/>
              </a:rPr>
              <a:t>Asia-Pacific</a:t>
            </a:r>
            <a:r>
              <a:rPr kumimoji="0" lang="en-US" sz="1100" b="0" i="0" u="none" strike="noStrike" cap="none" normalizeH="0" baseline="0" dirty="0" smtClean="0">
                <a:ln>
                  <a:noFill/>
                </a:ln>
                <a:effectLst/>
                <a:latin typeface="Calibri" pitchFamily="34" charset="0"/>
                <a:ea typeface="Calibri" pitchFamily="34" charset="0"/>
                <a:cs typeface="Arial" pitchFamily="34" charset="0"/>
              </a:rPr>
              <a:t> </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5373" name="Rectangle 53"/>
          <p:cNvSpPr>
            <a:spLocks noChangeArrowheads="1"/>
          </p:cNvSpPr>
          <p:nvPr/>
        </p:nvSpPr>
        <p:spPr bwMode="auto">
          <a:xfrm>
            <a:off x="5086350" y="3125788"/>
            <a:ext cx="1149350" cy="40005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Diego Martino (Uruguay)</a:t>
            </a:r>
            <a:endParaRPr kumimoji="0" lang="en-US" sz="1800" b="0" i="0" u="none" strike="noStrike" cap="none" normalizeH="0" baseline="0" smtClean="0">
              <a:ln>
                <a:noFill/>
              </a:ln>
              <a:effectLst/>
              <a:latin typeface="Calibri" pitchFamily="34" charset="0"/>
              <a:cs typeface="Arial" pitchFamily="34" charset="0"/>
            </a:endParaRPr>
          </a:p>
        </p:txBody>
      </p:sp>
      <p:sp>
        <p:nvSpPr>
          <p:cNvPr id="15374" name="Rectangle 57"/>
          <p:cNvSpPr>
            <a:spLocks noChangeArrowheads="1"/>
          </p:cNvSpPr>
          <p:nvPr/>
        </p:nvSpPr>
        <p:spPr bwMode="auto">
          <a:xfrm>
            <a:off x="7573963" y="2257425"/>
            <a:ext cx="1076325" cy="485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effectLst/>
                <a:latin typeface="Calibri" pitchFamily="34" charset="0"/>
                <a:ea typeface="Calibri" pitchFamily="34" charset="0"/>
                <a:cs typeface="Arial" pitchFamily="34" charset="0"/>
              </a:rPr>
              <a:t>Africa</a:t>
            </a:r>
            <a:r>
              <a:rPr kumimoji="0" lang="en-US" sz="1100" b="0" i="0" u="none" strike="noStrike" cap="none" normalizeH="0" baseline="0" dirty="0" smtClean="0">
                <a:ln>
                  <a:noFill/>
                </a:ln>
                <a:effectLst/>
                <a:latin typeface="Calibri" pitchFamily="34" charset="0"/>
                <a:ea typeface="Calibri" pitchFamily="34" charset="0"/>
                <a:cs typeface="Arial" pitchFamily="34" charset="0"/>
              </a:rPr>
              <a:t> </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5375" name="Rectangle 72"/>
          <p:cNvSpPr>
            <a:spLocks noChangeArrowheads="1"/>
          </p:cNvSpPr>
          <p:nvPr/>
        </p:nvSpPr>
        <p:spPr bwMode="auto">
          <a:xfrm>
            <a:off x="5086350" y="1763713"/>
            <a:ext cx="3562350" cy="485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effectLst/>
                <a:latin typeface="Calibri" pitchFamily="34" charset="0"/>
                <a:ea typeface="Calibri" pitchFamily="34" charset="0"/>
                <a:cs typeface="Arial" pitchFamily="34" charset="0"/>
              </a:rPr>
              <a:t>Regional Teams (through UNEP Regional Offices)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effectLst/>
                <a:latin typeface="Calibri" pitchFamily="34" charset="0"/>
                <a:ea typeface="Calibri" pitchFamily="34" charset="0"/>
                <a:cs typeface="Arial" pitchFamily="34" charset="0"/>
              </a:rPr>
              <a:t>National Programme Coordination: Julie </a:t>
            </a:r>
            <a:r>
              <a:rPr kumimoji="0" lang="en-US" sz="1100" b="1" i="1" u="none" strike="noStrike" cap="none" normalizeH="0" baseline="0" dirty="0" err="1" smtClean="0">
                <a:ln>
                  <a:noFill/>
                </a:ln>
                <a:effectLst/>
                <a:latin typeface="Calibri" pitchFamily="34" charset="0"/>
                <a:ea typeface="Calibri" pitchFamily="34" charset="0"/>
                <a:cs typeface="Arial" pitchFamily="34" charset="0"/>
              </a:rPr>
              <a:t>Greenwalt</a:t>
            </a:r>
            <a:endParaRPr kumimoji="0" lang="en-US" sz="900" b="1" i="0" u="none" strike="noStrike" cap="none" normalizeH="0" baseline="0" dirty="0" smtClean="0">
              <a:ln>
                <a:noFill/>
              </a:ln>
              <a:effectLst/>
              <a:latin typeface="Calibri" pitchFamily="34" charset="0"/>
              <a:cs typeface="Arial" pitchFamily="34" charset="0"/>
            </a:endParaRPr>
          </a:p>
        </p:txBody>
      </p:sp>
      <p:sp>
        <p:nvSpPr>
          <p:cNvPr id="15376" name="Rectangle 60"/>
          <p:cNvSpPr>
            <a:spLocks noChangeArrowheads="1"/>
          </p:cNvSpPr>
          <p:nvPr/>
        </p:nvSpPr>
        <p:spPr bwMode="auto">
          <a:xfrm>
            <a:off x="7573963" y="2733675"/>
            <a:ext cx="1076325" cy="45720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effectLst/>
              <a:latin typeface="Calibri"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Regional Advisor              </a:t>
            </a:r>
            <a:r>
              <a:rPr kumimoji="0" lang="en-US" sz="1100" b="0" i="1" u="none" strike="noStrike" cap="none" normalizeH="0" baseline="0" dirty="0" smtClean="0">
                <a:ln>
                  <a:noFill/>
                </a:ln>
                <a:effectLst/>
                <a:latin typeface="Calibri" pitchFamily="34" charset="0"/>
                <a:ea typeface="Calibri" pitchFamily="34" charset="0"/>
                <a:cs typeface="Arial" pitchFamily="34" charset="0"/>
              </a:rPr>
              <a:t>(to be recruited)</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Calibri" pitchFamily="34" charset="0"/>
              <a:cs typeface="Arial" pitchFamily="34" charset="0"/>
            </a:endParaRPr>
          </a:p>
        </p:txBody>
      </p:sp>
      <p:sp>
        <p:nvSpPr>
          <p:cNvPr id="15377" name="Rectangle 67"/>
          <p:cNvSpPr>
            <a:spLocks noChangeArrowheads="1"/>
          </p:cNvSpPr>
          <p:nvPr/>
        </p:nvSpPr>
        <p:spPr bwMode="auto">
          <a:xfrm>
            <a:off x="7573963" y="3200400"/>
            <a:ext cx="1076325" cy="333375"/>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Thais Narciso</a:t>
            </a:r>
            <a:endParaRPr kumimoji="0" lang="en-US" sz="1800" b="0" i="0" u="none" strike="noStrike" cap="none" normalizeH="0" baseline="0" smtClean="0">
              <a:ln>
                <a:noFill/>
              </a:ln>
              <a:effectLst/>
              <a:latin typeface="Calibri" pitchFamily="34" charset="0"/>
              <a:cs typeface="Arial" pitchFamily="34" charset="0"/>
            </a:endParaRPr>
          </a:p>
        </p:txBody>
      </p:sp>
      <p:sp>
        <p:nvSpPr>
          <p:cNvPr id="15378" name="Rectangle 68"/>
          <p:cNvSpPr>
            <a:spLocks noChangeArrowheads="1"/>
          </p:cNvSpPr>
          <p:nvPr/>
        </p:nvSpPr>
        <p:spPr bwMode="auto">
          <a:xfrm>
            <a:off x="7573963" y="3990975"/>
            <a:ext cx="1076325" cy="45720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National Officer, Brazzaville</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5379" name="Rectangle 70"/>
          <p:cNvSpPr>
            <a:spLocks noChangeArrowheads="1"/>
          </p:cNvSpPr>
          <p:nvPr/>
        </p:nvSpPr>
        <p:spPr bwMode="auto">
          <a:xfrm>
            <a:off x="6345238" y="3524250"/>
            <a:ext cx="1114425" cy="466725"/>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Phuong Nguyen (Viet Nam)</a:t>
            </a:r>
            <a:endParaRPr kumimoji="0" lang="en-US" sz="1800" b="0" i="0" u="none" strike="noStrike" cap="none" normalizeH="0" baseline="0" smtClean="0">
              <a:ln>
                <a:noFill/>
              </a:ln>
              <a:effectLst/>
              <a:latin typeface="Calibri" pitchFamily="34" charset="0"/>
              <a:cs typeface="Arial" pitchFamily="34" charset="0"/>
            </a:endParaRPr>
          </a:p>
        </p:txBody>
      </p:sp>
      <p:sp>
        <p:nvSpPr>
          <p:cNvPr id="15380" name="Rectangle 73"/>
          <p:cNvSpPr>
            <a:spLocks noChangeArrowheads="1"/>
          </p:cNvSpPr>
          <p:nvPr/>
        </p:nvSpPr>
        <p:spPr bwMode="auto">
          <a:xfrm>
            <a:off x="5086350" y="3541713"/>
            <a:ext cx="1149350" cy="49530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effectLst/>
              <a:latin typeface="Calibri"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Daniela Carrion</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(Ecuador)</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Calibri" pitchFamily="34" charset="0"/>
              <a:cs typeface="Arial" pitchFamily="34" charset="0"/>
            </a:endParaRPr>
          </a:p>
        </p:txBody>
      </p:sp>
      <p:sp>
        <p:nvSpPr>
          <p:cNvPr id="15381" name="Rectangle 74"/>
          <p:cNvSpPr>
            <a:spLocks noChangeArrowheads="1"/>
          </p:cNvSpPr>
          <p:nvPr/>
        </p:nvSpPr>
        <p:spPr bwMode="auto">
          <a:xfrm>
            <a:off x="6345238" y="3114675"/>
            <a:ext cx="1114425" cy="40005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US" sz="11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Regional</a:t>
            </a:r>
            <a:r>
              <a:rPr kumimoji="0" lang="en-US" sz="1100" b="0" i="0" u="none" strike="noStrike" cap="none" normalizeH="0" dirty="0" smtClean="0">
                <a:ln>
                  <a:noFill/>
                </a:ln>
                <a:effectLst/>
                <a:latin typeface="Calibri" pitchFamily="34" charset="0"/>
                <a:ea typeface="Calibri" pitchFamily="34" charset="0"/>
                <a:cs typeface="Arial" pitchFamily="34" charset="0"/>
              </a:rPr>
              <a:t> Officer (P3)</a:t>
            </a:r>
            <a:r>
              <a:rPr kumimoji="0" lang="en-US" sz="1100" b="0" i="0" u="none" strike="noStrike" cap="none" normalizeH="0" baseline="0" dirty="0" smtClean="0">
                <a:ln>
                  <a:noFill/>
                </a:ln>
                <a:effectLst/>
                <a:latin typeface="Calibri" pitchFamily="34" charset="0"/>
                <a:ea typeface="Calibri" pitchFamily="34" charset="0"/>
                <a:cs typeface="Arial" pitchFamily="34" charset="0"/>
              </a:rPr>
              <a:t> </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Calibri" pitchFamily="34" charset="0"/>
              <a:cs typeface="Arial" pitchFamily="34" charset="0"/>
            </a:endParaRPr>
          </a:p>
        </p:txBody>
      </p:sp>
      <p:sp>
        <p:nvSpPr>
          <p:cNvPr id="15382" name="Rectangle 59"/>
          <p:cNvSpPr>
            <a:spLocks noChangeArrowheads="1"/>
          </p:cNvSpPr>
          <p:nvPr/>
        </p:nvSpPr>
        <p:spPr bwMode="auto">
          <a:xfrm>
            <a:off x="6345238" y="4000500"/>
            <a:ext cx="1114425" cy="485775"/>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Johan Kieft (Senior Officer, UNORCID)</a:t>
            </a:r>
            <a:endParaRPr kumimoji="0" lang="en-US" sz="1800" b="0" i="0" u="none" strike="noStrike" cap="none" normalizeH="0" baseline="0" smtClean="0">
              <a:ln>
                <a:noFill/>
              </a:ln>
              <a:effectLst/>
              <a:latin typeface="Calibri" pitchFamily="34" charset="0"/>
              <a:cs typeface="Arial" pitchFamily="34" charset="0"/>
            </a:endParaRPr>
          </a:p>
        </p:txBody>
      </p:sp>
      <p:sp>
        <p:nvSpPr>
          <p:cNvPr id="15383" name="Rectangle 7"/>
          <p:cNvSpPr>
            <a:spLocks noChangeArrowheads="1"/>
          </p:cNvSpPr>
          <p:nvPr/>
        </p:nvSpPr>
        <p:spPr bwMode="auto">
          <a:xfrm>
            <a:off x="7573963" y="3524250"/>
            <a:ext cx="1076325" cy="45720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Temporary PO, Congo Basin</a:t>
            </a:r>
            <a:endParaRPr kumimoji="0" lang="en-US" sz="1800" b="0" i="0" u="none" strike="noStrike" cap="none" normalizeH="0" baseline="0" smtClean="0">
              <a:ln>
                <a:noFill/>
              </a:ln>
              <a:effectLst/>
              <a:latin typeface="Calibri" pitchFamily="34" charset="0"/>
              <a:cs typeface="Arial" pitchFamily="34" charset="0"/>
            </a:endParaRPr>
          </a:p>
        </p:txBody>
      </p:sp>
      <p:sp>
        <p:nvSpPr>
          <p:cNvPr id="15384" name="Rectangle 81"/>
          <p:cNvSpPr>
            <a:spLocks noChangeArrowheads="1"/>
          </p:cNvSpPr>
          <p:nvPr/>
        </p:nvSpPr>
        <p:spPr bwMode="auto">
          <a:xfrm>
            <a:off x="447675" y="1782763"/>
            <a:ext cx="4229100" cy="485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effectLst/>
                <a:latin typeface="Calibri" pitchFamily="34" charset="0"/>
                <a:ea typeface="Calibri" pitchFamily="34" charset="0"/>
                <a:cs typeface="Arial" pitchFamily="34" charset="0"/>
              </a:rPr>
              <a:t>Global Programme Coordination: Tim Christophersen (Collaboration with DTIE, DCPI and DEPI Units, in particular ESE and Adaptation)</a:t>
            </a:r>
            <a:endParaRPr kumimoji="0" lang="en-US" sz="1800" b="1" i="0" u="none" strike="noStrike" cap="none" normalizeH="0" baseline="0" dirty="0" smtClean="0">
              <a:ln>
                <a:noFill/>
              </a:ln>
              <a:effectLst/>
              <a:latin typeface="Calibri" pitchFamily="34" charset="0"/>
              <a:cs typeface="Arial" pitchFamily="34" charset="0"/>
            </a:endParaRPr>
          </a:p>
        </p:txBody>
      </p:sp>
      <p:sp>
        <p:nvSpPr>
          <p:cNvPr id="15385" name="Rectangle 22"/>
          <p:cNvSpPr>
            <a:spLocks noChangeArrowheads="1"/>
          </p:cNvSpPr>
          <p:nvPr/>
        </p:nvSpPr>
        <p:spPr bwMode="auto">
          <a:xfrm>
            <a:off x="1476375" y="4114800"/>
            <a:ext cx="1552575" cy="53340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UNEP FI                                        (I. Mulder, Iain Henderson                     and Jacinto </a:t>
            </a:r>
            <a:r>
              <a:rPr kumimoji="0" lang="en-US" sz="1100" b="0" i="0" u="none" strike="noStrike" cap="none" normalizeH="0" baseline="0" dirty="0" err="1" smtClean="0">
                <a:ln>
                  <a:noFill/>
                </a:ln>
                <a:effectLst/>
                <a:latin typeface="Calibri" pitchFamily="34" charset="0"/>
                <a:ea typeface="Calibri" pitchFamily="34" charset="0"/>
                <a:cs typeface="Arial" pitchFamily="34" charset="0"/>
              </a:rPr>
              <a:t>Coello</a:t>
            </a:r>
            <a:r>
              <a:rPr kumimoji="0" lang="en-US" sz="1100" b="0" i="0" u="none" strike="noStrike" cap="none" normalizeH="0" baseline="0" dirty="0" smtClean="0">
                <a:ln>
                  <a:noFill/>
                </a:ln>
                <a:effectLst/>
                <a:latin typeface="Calibri" pitchFamily="34" charset="0"/>
                <a:ea typeface="Calibri" pitchFamily="34" charset="0"/>
                <a:cs typeface="Arial" pitchFamily="34" charset="0"/>
              </a:rPr>
              <a:t>)</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5386" name="Rectangle 17"/>
          <p:cNvSpPr>
            <a:spLocks noChangeArrowheads="1"/>
          </p:cNvSpPr>
          <p:nvPr/>
        </p:nvSpPr>
        <p:spPr bwMode="auto">
          <a:xfrm>
            <a:off x="1476375" y="3810000"/>
            <a:ext cx="1552575" cy="287338"/>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John </a:t>
            </a:r>
            <a:r>
              <a:rPr kumimoji="0" lang="en-US" sz="1100" b="0" i="0" u="none" strike="noStrike" cap="none" normalizeH="0" baseline="0" dirty="0" err="1" smtClean="0">
                <a:ln>
                  <a:noFill/>
                </a:ln>
                <a:effectLst/>
                <a:latin typeface="Calibri" pitchFamily="34" charset="0"/>
                <a:ea typeface="Calibri" pitchFamily="34" charset="0"/>
                <a:cs typeface="Arial" pitchFamily="34" charset="0"/>
              </a:rPr>
              <a:t>Prydz</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5387" name="Rectangle 42"/>
          <p:cNvSpPr>
            <a:spLocks noChangeArrowheads="1"/>
          </p:cNvSpPr>
          <p:nvPr/>
        </p:nvSpPr>
        <p:spPr bwMode="auto">
          <a:xfrm>
            <a:off x="1476375" y="2857500"/>
            <a:ext cx="1552575" cy="51435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effectLst/>
              <a:latin typeface="Calibri"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Environmental Economist              </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effectLst/>
                <a:latin typeface="Calibri" pitchFamily="34" charset="0"/>
                <a:ea typeface="Calibri" pitchFamily="34" charset="0"/>
                <a:cs typeface="Arial" pitchFamily="34" charset="0"/>
              </a:rPr>
              <a:t>(to be recruited)</a:t>
            </a:r>
            <a:endParaRPr kumimoji="0" lang="en-US" sz="900" b="0" i="0" u="none" strike="noStrike" cap="none" normalizeH="0" baseline="0" dirty="0" smtClean="0">
              <a:ln>
                <a:noFill/>
              </a:ln>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Calibri" pitchFamily="34" charset="0"/>
              <a:cs typeface="Arial" pitchFamily="34" charset="0"/>
            </a:endParaRPr>
          </a:p>
        </p:txBody>
      </p:sp>
      <p:sp>
        <p:nvSpPr>
          <p:cNvPr id="15388" name="Rectangle 47"/>
          <p:cNvSpPr>
            <a:spLocks noChangeArrowheads="1"/>
          </p:cNvSpPr>
          <p:nvPr/>
        </p:nvSpPr>
        <p:spPr bwMode="auto">
          <a:xfrm>
            <a:off x="1476375" y="2257425"/>
            <a:ext cx="1552575" cy="5905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effectLst/>
                <a:latin typeface="Calibri" pitchFamily="34" charset="0"/>
                <a:ea typeface="Calibri" pitchFamily="34" charset="0"/>
                <a:cs typeface="Arial" pitchFamily="34" charset="0"/>
              </a:rPr>
              <a:t>Work Areas 4 and 6: Green Economy &amp; Private Sector </a:t>
            </a:r>
            <a:endParaRPr kumimoji="0" lang="en-US" sz="1800" b="1" i="0" u="none" strike="noStrike" cap="none" normalizeH="0" baseline="0" dirty="0" smtClean="0">
              <a:ln>
                <a:noFill/>
              </a:ln>
              <a:effectLst/>
              <a:latin typeface="Calibri" pitchFamily="34" charset="0"/>
              <a:cs typeface="Arial" pitchFamily="34" charset="0"/>
            </a:endParaRPr>
          </a:p>
        </p:txBody>
      </p:sp>
      <p:sp>
        <p:nvSpPr>
          <p:cNvPr id="15389" name="Rectangle 58"/>
          <p:cNvSpPr>
            <a:spLocks noChangeArrowheads="1"/>
          </p:cNvSpPr>
          <p:nvPr/>
        </p:nvSpPr>
        <p:spPr bwMode="auto">
          <a:xfrm>
            <a:off x="1476375" y="3352800"/>
            <a:ext cx="1552575" cy="438150"/>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Calibri" pitchFamily="34" charset="0"/>
                <a:ea typeface="Calibri" pitchFamily="34" charset="0"/>
                <a:cs typeface="Arial" pitchFamily="34" charset="0"/>
              </a:rPr>
              <a:t>Tim Christophersen and            </a:t>
            </a:r>
            <a:r>
              <a:rPr kumimoji="0" lang="en-US" sz="1100" b="0" i="0" u="none" strike="noStrike" cap="none" normalizeH="0" baseline="0" dirty="0" err="1" smtClean="0">
                <a:ln>
                  <a:noFill/>
                </a:ln>
                <a:effectLst/>
                <a:latin typeface="Calibri" pitchFamily="34" charset="0"/>
                <a:ea typeface="Calibri" pitchFamily="34" charset="0"/>
                <a:cs typeface="Arial" pitchFamily="34" charset="0"/>
              </a:rPr>
              <a:t>Niklas</a:t>
            </a:r>
            <a:r>
              <a:rPr kumimoji="0" lang="en-US" sz="1100" b="0" i="0" u="none" strike="noStrike" cap="none" normalizeH="0" baseline="0" dirty="0" smtClean="0">
                <a:ln>
                  <a:noFill/>
                </a:ln>
                <a:effectLst/>
                <a:latin typeface="Calibri" pitchFamily="34" charset="0"/>
                <a:ea typeface="Calibri" pitchFamily="34" charset="0"/>
                <a:cs typeface="Arial" pitchFamily="34" charset="0"/>
              </a:rPr>
              <a:t> </a:t>
            </a:r>
            <a:r>
              <a:rPr kumimoji="0" lang="en-US" sz="1100" b="0" i="0" u="none" strike="noStrike" cap="none" normalizeH="0" baseline="0" dirty="0" err="1" smtClean="0">
                <a:ln>
                  <a:noFill/>
                </a:ln>
                <a:effectLst/>
                <a:latin typeface="Calibri" pitchFamily="34" charset="0"/>
                <a:ea typeface="Calibri" pitchFamily="34" charset="0"/>
                <a:cs typeface="Arial" pitchFamily="34" charset="0"/>
              </a:rPr>
              <a:t>Hagelberg</a:t>
            </a:r>
            <a:endParaRPr kumimoji="0" lang="en-US" sz="1800" b="0" i="0" u="none" strike="noStrike" cap="none" normalizeH="0" baseline="0" dirty="0" smtClean="0">
              <a:ln>
                <a:noFill/>
              </a:ln>
              <a:effectLst/>
              <a:latin typeface="Calibri" pitchFamily="34" charset="0"/>
              <a:cs typeface="Arial" pitchFamily="34" charset="0"/>
            </a:endParaRPr>
          </a:p>
        </p:txBody>
      </p:sp>
      <p:sp>
        <p:nvSpPr>
          <p:cNvPr id="15390" name="Rectangle 48"/>
          <p:cNvSpPr>
            <a:spLocks noChangeArrowheads="1"/>
          </p:cNvSpPr>
          <p:nvPr/>
        </p:nvSpPr>
        <p:spPr bwMode="auto">
          <a:xfrm>
            <a:off x="3162300" y="2257425"/>
            <a:ext cx="1514475" cy="58102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effectLst/>
                <a:latin typeface="Calibri" pitchFamily="34" charset="0"/>
                <a:ea typeface="Calibri" pitchFamily="34" charset="0"/>
                <a:cs typeface="Arial" pitchFamily="34" charset="0"/>
              </a:rPr>
              <a:t>Work Area 5: Multiple Benefits and Safeguards</a:t>
            </a:r>
            <a:endParaRPr kumimoji="0" lang="en-US" sz="1800" b="1" i="0" u="none" strike="noStrike" cap="none" normalizeH="0" baseline="0" dirty="0" smtClean="0">
              <a:ln>
                <a:noFill/>
              </a:ln>
              <a:effectLst/>
              <a:latin typeface="Calibri" pitchFamily="34" charset="0"/>
              <a:cs typeface="Arial" pitchFamily="34" charset="0"/>
            </a:endParaRPr>
          </a:p>
        </p:txBody>
      </p:sp>
      <p:sp>
        <p:nvSpPr>
          <p:cNvPr id="15391" name="Rectangle 27"/>
          <p:cNvSpPr>
            <a:spLocks noChangeArrowheads="1"/>
          </p:cNvSpPr>
          <p:nvPr/>
        </p:nvSpPr>
        <p:spPr bwMode="auto">
          <a:xfrm>
            <a:off x="3162300" y="3844925"/>
            <a:ext cx="1514475" cy="619125"/>
          </a:xfrm>
          <a:prstGeom prst="rect">
            <a:avLst/>
          </a:prstGeom>
          <a:no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UNEP WCMC                         (Lead: Val Kapos and             Lera Miles)</a:t>
            </a:r>
            <a:endParaRPr kumimoji="0" lang="en-US" sz="1800" b="0" i="0" u="none" strike="noStrike" cap="none" normalizeH="0" baseline="0" smtClean="0">
              <a:ln>
                <a:noFill/>
              </a:ln>
              <a:effectLst/>
              <a:latin typeface="Calibri" pitchFamily="34" charset="0"/>
              <a:cs typeface="Arial" pitchFamily="34" charset="0"/>
            </a:endParaRPr>
          </a:p>
        </p:txBody>
      </p:sp>
      <p:sp>
        <p:nvSpPr>
          <p:cNvPr id="15392" name="Rectangle 7"/>
          <p:cNvSpPr>
            <a:spLocks noChangeArrowheads="1"/>
          </p:cNvSpPr>
          <p:nvPr/>
        </p:nvSpPr>
        <p:spPr bwMode="auto">
          <a:xfrm>
            <a:off x="3162300" y="2847975"/>
            <a:ext cx="1514475" cy="361950"/>
          </a:xfrm>
          <a:prstGeom prst="rect">
            <a:avLst/>
          </a:prstGeom>
          <a:no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Julie Greenwalt</a:t>
            </a:r>
            <a:endParaRPr kumimoji="0" lang="en-US" sz="1800" b="0" i="0" u="none" strike="noStrike" cap="none" normalizeH="0" baseline="0" smtClean="0">
              <a:ln>
                <a:noFill/>
              </a:ln>
              <a:effectLst/>
              <a:latin typeface="Calibri" pitchFamily="34" charset="0"/>
              <a:cs typeface="Arial" pitchFamily="34" charset="0"/>
            </a:endParaRPr>
          </a:p>
        </p:txBody>
      </p:sp>
      <p:grpSp>
        <p:nvGrpSpPr>
          <p:cNvPr id="15393" name="Group 23"/>
          <p:cNvGrpSpPr>
            <a:grpSpLocks/>
          </p:cNvGrpSpPr>
          <p:nvPr/>
        </p:nvGrpSpPr>
        <p:grpSpPr bwMode="auto">
          <a:xfrm>
            <a:off x="447675" y="2265363"/>
            <a:ext cx="895350" cy="1209675"/>
            <a:chOff x="1665" y="3629"/>
            <a:chExt cx="1410" cy="1905"/>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5394" name="Rectangle 24"/>
            <p:cNvSpPr>
              <a:spLocks noChangeArrowheads="1"/>
            </p:cNvSpPr>
            <p:nvPr/>
          </p:nvSpPr>
          <p:spPr bwMode="auto">
            <a:xfrm>
              <a:off x="1665" y="3629"/>
              <a:ext cx="1410" cy="130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effectLst/>
                  <a:latin typeface="Calibri" pitchFamily="34" charset="0"/>
                  <a:ea typeface="Calibri" pitchFamily="34" charset="0"/>
                  <a:cs typeface="Arial" pitchFamily="34" charset="0"/>
                </a:rPr>
                <a:t>Work Area 2: Governance (Legal Preparedness)</a:t>
              </a:r>
              <a:endParaRPr kumimoji="0" lang="en-US" sz="1800" b="1" i="0" u="none" strike="noStrike" cap="none" normalizeH="0" baseline="0" dirty="0" smtClean="0">
                <a:ln>
                  <a:noFill/>
                </a:ln>
                <a:effectLst/>
                <a:latin typeface="Calibri" pitchFamily="34" charset="0"/>
                <a:cs typeface="Arial" pitchFamily="34" charset="0"/>
              </a:endParaRPr>
            </a:p>
          </p:txBody>
        </p:sp>
        <p:sp>
          <p:nvSpPr>
            <p:cNvPr id="15395" name="Rectangle 25"/>
            <p:cNvSpPr>
              <a:spLocks noChangeArrowheads="1"/>
            </p:cNvSpPr>
            <p:nvPr/>
          </p:nvSpPr>
          <p:spPr bwMode="auto">
            <a:xfrm>
              <a:off x="1665" y="4949"/>
              <a:ext cx="1410" cy="585"/>
            </a:xfrm>
            <a:prstGeom prst="rect">
              <a:avLst/>
            </a:prstGeom>
            <a:grpFill/>
            <a:ln w="6350">
              <a:solidFill>
                <a:srgbClr val="385D8A"/>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John Prydz</a:t>
              </a:r>
              <a:endParaRPr kumimoji="0" lang="en-US" sz="1800" b="0" i="0" u="none" strike="noStrike" cap="none" normalizeH="0" baseline="0" smtClean="0">
                <a:ln>
                  <a:noFill/>
                </a:ln>
                <a:effectLst/>
                <a:latin typeface="Calibri" pitchFamily="34" charset="0"/>
                <a:cs typeface="Arial" pitchFamily="34" charset="0"/>
              </a:endParaRPr>
            </a:p>
          </p:txBody>
        </p:sp>
      </p:grpSp>
      <p:sp>
        <p:nvSpPr>
          <p:cNvPr id="15396" name="Rectangle 22"/>
          <p:cNvSpPr>
            <a:spLocks noChangeArrowheads="1"/>
          </p:cNvSpPr>
          <p:nvPr/>
        </p:nvSpPr>
        <p:spPr bwMode="auto">
          <a:xfrm>
            <a:off x="3162300" y="3200400"/>
            <a:ext cx="1514475" cy="644525"/>
          </a:xfrm>
          <a:prstGeom prst="rect">
            <a:avLst/>
          </a:prstGeom>
          <a:noFill/>
          <a:ln w="635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effectLst/>
                <a:latin typeface="Calibri" pitchFamily="34" charset="0"/>
                <a:ea typeface="Calibri" pitchFamily="34" charset="0"/>
                <a:cs typeface="Arial" pitchFamily="34" charset="0"/>
              </a:rPr>
              <a:t>Temporary PO (Safeguards Coordinator)</a:t>
            </a:r>
            <a:endParaRPr kumimoji="0" lang="en-US" sz="1800" b="0" i="0" u="none" strike="noStrike" cap="none" normalizeH="0" baseline="0" smtClean="0">
              <a:ln>
                <a:noFill/>
              </a:ln>
              <a:effectLst/>
              <a:latin typeface="Calibri" pitchFamily="34" charset="0"/>
              <a:cs typeface="Arial" pitchFamily="34" charset="0"/>
            </a:endParaRPr>
          </a:p>
        </p:txBody>
      </p:sp>
      <p:sp>
        <p:nvSpPr>
          <p:cNvPr id="15397" name="Rectangle 66"/>
          <p:cNvSpPr>
            <a:spLocks noChangeArrowheads="1"/>
          </p:cNvSpPr>
          <p:nvPr/>
        </p:nvSpPr>
        <p:spPr bwMode="auto">
          <a:xfrm>
            <a:off x="1609431" y="106234"/>
            <a:ext cx="6162969" cy="461665"/>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lgn="ctr"/>
            <a:r>
              <a:rPr lang="en-US" sz="2400" b="1" dirty="0" smtClean="0"/>
              <a:t>UNEP UN-REDD Team Map as of February 2014</a:t>
            </a:r>
            <a:endParaRPr lang="en-US" sz="2400" b="1" dirty="0"/>
          </a:p>
        </p:txBody>
      </p:sp>
      <p:sp>
        <p:nvSpPr>
          <p:cNvPr id="15398" name="Rectangle 119"/>
          <p:cNvSpPr>
            <a:spLocks noChangeArrowheads="1"/>
          </p:cNvSpPr>
          <p:nvPr/>
        </p:nvSpPr>
        <p:spPr bwMode="auto">
          <a:xfrm>
            <a:off x="304800" y="691634"/>
            <a:ext cx="184731" cy="369332"/>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effectLst/>
              <a:latin typeface="Calibri" pitchFamily="34" charset="0"/>
              <a:cs typeface="Arial" pitchFamily="34" charset="0"/>
            </a:endParaRPr>
          </a:p>
        </p:txBody>
      </p:sp>
      <p:sp>
        <p:nvSpPr>
          <p:cNvPr id="15533" name="Rectangle 83"/>
          <p:cNvSpPr>
            <a:spLocks noChangeArrowheads="1"/>
          </p:cNvSpPr>
          <p:nvPr/>
        </p:nvSpPr>
        <p:spPr bwMode="auto">
          <a:xfrm>
            <a:off x="7629525" y="6054016"/>
            <a:ext cx="1162050" cy="390525"/>
          </a:xfrm>
          <a:prstGeom prst="rect">
            <a:avLst/>
          </a:prstGeom>
          <a:noFill/>
          <a:ln w="6350" algn="ctr">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effectLst/>
                <a:latin typeface="Calibri" pitchFamily="34" charset="0"/>
                <a:cs typeface="Arial" pitchFamily="34" charset="0"/>
              </a:rPr>
              <a:t>Isabelle </a:t>
            </a:r>
            <a:r>
              <a:rPr kumimoji="0" lang="en-US" sz="1100" b="0" i="0" u="none" strike="noStrike" cap="none" normalizeH="0" baseline="0" dirty="0" err="1" smtClean="0">
                <a:ln>
                  <a:noFill/>
                </a:ln>
                <a:effectLst/>
                <a:latin typeface="Calibri" pitchFamily="34" charset="0"/>
                <a:cs typeface="Arial" pitchFamily="34" charset="0"/>
              </a:rPr>
              <a:t>Pierrard</a:t>
            </a:r>
            <a:endParaRPr kumimoji="0" lang="en-US" sz="1800" b="0" i="0" u="none" strike="noStrike" cap="none" normalizeH="0" baseline="0" dirty="0" smtClean="0">
              <a:ln>
                <a:noFill/>
              </a:ln>
              <a:effectLst/>
              <a:latin typeface="Calibri" pitchFamily="34" charset="0"/>
              <a:cs typeface="Arial" pitchFamily="34" charset="0"/>
            </a:endParaRPr>
          </a:p>
        </p:txBody>
      </p:sp>
    </p:spTree>
    <p:extLst>
      <p:ext uri="{BB962C8B-B14F-4D97-AF65-F5344CB8AC3E}">
        <p14:creationId xmlns:p14="http://schemas.microsoft.com/office/powerpoint/2010/main" val="83090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2209800" y="605135"/>
            <a:ext cx="625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000000"/>
                </a:solidFill>
              </a:rPr>
              <a:t>2015 Budget </a:t>
            </a:r>
            <a:endParaRPr lang="en-US" sz="2400" b="1" dirty="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582013766"/>
              </p:ext>
            </p:extLst>
          </p:nvPr>
        </p:nvGraphicFramePr>
        <p:xfrm>
          <a:off x="609600" y="1493520"/>
          <a:ext cx="7852228" cy="4907280"/>
        </p:xfrm>
        <a:graphic>
          <a:graphicData uri="http://schemas.openxmlformats.org/drawingml/2006/table">
            <a:tbl>
              <a:tblPr firstRow="1" bandRow="1">
                <a:tableStyleId>{5C22544A-7EE6-4342-B048-85BDC9FD1C3A}</a:tableStyleId>
              </a:tblPr>
              <a:tblGrid>
                <a:gridCol w="1963057"/>
                <a:gridCol w="1963057"/>
                <a:gridCol w="1963057"/>
                <a:gridCol w="1963057"/>
              </a:tblGrid>
              <a:tr h="817880">
                <a:tc>
                  <a:txBody>
                    <a:bodyPr/>
                    <a:lstStyle/>
                    <a:p>
                      <a:r>
                        <a:rPr lang="en-US" b="1" dirty="0" smtClean="0"/>
                        <a:t>Work area</a:t>
                      </a:r>
                      <a:endParaRPr lang="en-US" b="1" dirty="0"/>
                    </a:p>
                  </a:txBody>
                  <a:tcPr/>
                </a:tc>
                <a:tc>
                  <a:txBody>
                    <a:bodyPr/>
                    <a:lstStyle/>
                    <a:p>
                      <a:r>
                        <a:rPr lang="en-US" b="1" dirty="0" smtClean="0"/>
                        <a:t>Amount </a:t>
                      </a:r>
                      <a:endParaRPr lang="en-US" b="1" dirty="0"/>
                    </a:p>
                  </a:txBody>
                  <a:tcPr/>
                </a:tc>
                <a:tc>
                  <a:txBody>
                    <a:bodyPr/>
                    <a:lstStyle/>
                    <a:p>
                      <a:r>
                        <a:rPr lang="en-US" b="1" dirty="0" smtClean="0"/>
                        <a:t>Already secured (Norway 2014)</a:t>
                      </a:r>
                      <a:endParaRPr lang="en-US" b="1" dirty="0"/>
                    </a:p>
                  </a:txBody>
                  <a:tcPr/>
                </a:tc>
                <a:tc>
                  <a:txBody>
                    <a:bodyPr/>
                    <a:lstStyle/>
                    <a:p>
                      <a:r>
                        <a:rPr lang="en-US" b="1" dirty="0" smtClean="0"/>
                        <a:t>Required </a:t>
                      </a:r>
                      <a:endParaRPr lang="en-US" b="1" dirty="0"/>
                    </a:p>
                  </a:txBody>
                  <a:tcPr/>
                </a:tc>
              </a:tr>
              <a:tr h="817880">
                <a:tc>
                  <a:txBody>
                    <a:bodyPr/>
                    <a:lstStyle/>
                    <a:p>
                      <a:r>
                        <a:rPr lang="en-US" b="1" dirty="0" smtClean="0"/>
                        <a:t>4.5</a:t>
                      </a:r>
                      <a:endParaRPr lang="en-US" b="1" dirty="0"/>
                    </a:p>
                  </a:txBody>
                  <a:tcPr/>
                </a:tc>
                <a:tc>
                  <a:txBody>
                    <a:bodyPr/>
                    <a:lstStyle/>
                    <a:p>
                      <a:r>
                        <a:rPr lang="en-US" b="1" dirty="0" smtClean="0"/>
                        <a:t>1.2</a:t>
                      </a:r>
                      <a:endParaRPr lang="en-US" b="1" dirty="0"/>
                    </a:p>
                  </a:txBody>
                  <a:tcPr/>
                </a:tc>
                <a:tc>
                  <a:txBody>
                    <a:bodyPr/>
                    <a:lstStyle/>
                    <a:p>
                      <a:r>
                        <a:rPr lang="en-US" b="1" dirty="0" smtClean="0"/>
                        <a:t>0.7</a:t>
                      </a:r>
                      <a:endParaRPr lang="en-US" b="1" dirty="0"/>
                    </a:p>
                  </a:txBody>
                  <a:tcPr/>
                </a:tc>
                <a:tc>
                  <a:txBody>
                    <a:bodyPr/>
                    <a:lstStyle/>
                    <a:p>
                      <a:r>
                        <a:rPr lang="en-US" b="1" dirty="0" smtClean="0"/>
                        <a:t>0.5</a:t>
                      </a:r>
                      <a:endParaRPr lang="en-US" b="1" dirty="0"/>
                    </a:p>
                  </a:txBody>
                  <a:tcPr/>
                </a:tc>
              </a:tr>
              <a:tr h="817880">
                <a:tc>
                  <a:txBody>
                    <a:bodyPr/>
                    <a:lstStyle/>
                    <a:p>
                      <a:r>
                        <a:rPr lang="en-US" b="1" dirty="0" smtClean="0"/>
                        <a:t>5</a:t>
                      </a:r>
                      <a:endParaRPr lang="en-US" b="1" dirty="0"/>
                    </a:p>
                  </a:txBody>
                  <a:tcPr/>
                </a:tc>
                <a:tc>
                  <a:txBody>
                    <a:bodyPr/>
                    <a:lstStyle/>
                    <a:p>
                      <a:r>
                        <a:rPr lang="en-US" b="1" dirty="0" smtClean="0"/>
                        <a:t>2.6</a:t>
                      </a:r>
                      <a:endParaRPr lang="en-US" b="1" dirty="0"/>
                    </a:p>
                  </a:txBody>
                  <a:tcPr/>
                </a:tc>
                <a:tc>
                  <a:txBody>
                    <a:bodyPr/>
                    <a:lstStyle/>
                    <a:p>
                      <a:r>
                        <a:rPr lang="en-US" b="1" dirty="0" smtClean="0"/>
                        <a:t>0.2</a:t>
                      </a:r>
                      <a:endParaRPr lang="en-US" b="1" dirty="0"/>
                    </a:p>
                  </a:txBody>
                  <a:tcPr/>
                </a:tc>
                <a:tc>
                  <a:txBody>
                    <a:bodyPr/>
                    <a:lstStyle/>
                    <a:p>
                      <a:r>
                        <a:rPr lang="en-US" b="1" dirty="0" smtClean="0"/>
                        <a:t>2.4</a:t>
                      </a:r>
                      <a:endParaRPr lang="en-US" b="1" dirty="0"/>
                    </a:p>
                  </a:txBody>
                  <a:tcPr/>
                </a:tc>
              </a:tr>
              <a:tr h="817880">
                <a:tc>
                  <a:txBody>
                    <a:bodyPr/>
                    <a:lstStyle/>
                    <a:p>
                      <a:r>
                        <a:rPr lang="en-US" b="1" dirty="0" smtClean="0"/>
                        <a:t>6</a:t>
                      </a:r>
                      <a:endParaRPr lang="en-US" b="1" dirty="0"/>
                    </a:p>
                  </a:txBody>
                  <a:tcPr/>
                </a:tc>
                <a:tc>
                  <a:txBody>
                    <a:bodyPr/>
                    <a:lstStyle/>
                    <a:p>
                      <a:r>
                        <a:rPr lang="en-US" b="1" dirty="0" smtClean="0"/>
                        <a:t>2.6</a:t>
                      </a:r>
                      <a:endParaRPr lang="en-US" b="1" dirty="0"/>
                    </a:p>
                  </a:txBody>
                  <a:tcPr/>
                </a:tc>
                <a:tc>
                  <a:txBody>
                    <a:bodyPr/>
                    <a:lstStyle/>
                    <a:p>
                      <a:r>
                        <a:rPr lang="en-US" b="1" dirty="0" smtClean="0"/>
                        <a:t>0.3</a:t>
                      </a:r>
                      <a:endParaRPr lang="en-US" b="1" dirty="0"/>
                    </a:p>
                  </a:txBody>
                  <a:tcPr/>
                </a:tc>
                <a:tc>
                  <a:txBody>
                    <a:bodyPr/>
                    <a:lstStyle/>
                    <a:p>
                      <a:r>
                        <a:rPr lang="en-US" b="1" dirty="0" smtClean="0"/>
                        <a:t>2.3</a:t>
                      </a:r>
                      <a:endParaRPr lang="en-US" b="1" dirty="0"/>
                    </a:p>
                  </a:txBody>
                  <a:tcPr/>
                </a:tc>
              </a:tr>
              <a:tr h="817880">
                <a:tc>
                  <a:txBody>
                    <a:bodyPr/>
                    <a:lstStyle/>
                    <a:p>
                      <a:r>
                        <a:rPr lang="en-US" b="1" dirty="0" smtClean="0"/>
                        <a:t>7</a:t>
                      </a:r>
                      <a:endParaRPr lang="en-US" b="1" dirty="0"/>
                    </a:p>
                  </a:txBody>
                  <a:tcPr/>
                </a:tc>
                <a:tc>
                  <a:txBody>
                    <a:bodyPr/>
                    <a:lstStyle/>
                    <a:p>
                      <a:r>
                        <a:rPr lang="en-US" b="1" dirty="0" smtClean="0"/>
                        <a:t>1.5</a:t>
                      </a:r>
                      <a:endParaRPr lang="en-US" b="1" dirty="0"/>
                    </a:p>
                  </a:txBody>
                  <a:tcPr/>
                </a:tc>
                <a:tc>
                  <a:txBody>
                    <a:bodyPr/>
                    <a:lstStyle/>
                    <a:p>
                      <a:r>
                        <a:rPr lang="en-US" b="1" dirty="0" smtClean="0"/>
                        <a:t>0.5</a:t>
                      </a:r>
                      <a:endParaRPr lang="en-US" b="1" dirty="0"/>
                    </a:p>
                  </a:txBody>
                  <a:tcPr/>
                </a:tc>
                <a:tc>
                  <a:txBody>
                    <a:bodyPr/>
                    <a:lstStyle/>
                    <a:p>
                      <a:r>
                        <a:rPr lang="en-US" b="1" dirty="0" smtClean="0"/>
                        <a:t>1.0</a:t>
                      </a:r>
                      <a:endParaRPr lang="en-US" b="1" dirty="0"/>
                    </a:p>
                  </a:txBody>
                  <a:tcPr/>
                </a:tc>
              </a:tr>
              <a:tr h="817880">
                <a:tc>
                  <a:txBody>
                    <a:bodyPr/>
                    <a:lstStyle/>
                    <a:p>
                      <a:r>
                        <a:rPr lang="en-US" b="1" dirty="0" smtClean="0"/>
                        <a:t>Total</a:t>
                      </a:r>
                      <a:endParaRPr lang="en-US" b="1" dirty="0"/>
                    </a:p>
                  </a:txBody>
                  <a:tcPr/>
                </a:tc>
                <a:tc>
                  <a:txBody>
                    <a:bodyPr/>
                    <a:lstStyle/>
                    <a:p>
                      <a:r>
                        <a:rPr lang="en-US" b="1" smtClean="0"/>
                        <a:t>7.9</a:t>
                      </a:r>
                      <a:endParaRPr lang="en-US" b="1" dirty="0"/>
                    </a:p>
                  </a:txBody>
                  <a:tcPr/>
                </a:tc>
                <a:tc>
                  <a:txBody>
                    <a:bodyPr/>
                    <a:lstStyle/>
                    <a:p>
                      <a:r>
                        <a:rPr lang="en-US" b="1" dirty="0" smtClean="0"/>
                        <a:t>1.7</a:t>
                      </a:r>
                      <a:endParaRPr lang="en-US" b="1" dirty="0"/>
                    </a:p>
                  </a:txBody>
                  <a:tcPr/>
                </a:tc>
                <a:tc>
                  <a:txBody>
                    <a:bodyPr/>
                    <a:lstStyle/>
                    <a:p>
                      <a:r>
                        <a:rPr lang="en-US" b="1" dirty="0" smtClean="0"/>
                        <a:t>6.2</a:t>
                      </a:r>
                      <a:endParaRPr lang="en-US" b="1" dirty="0"/>
                    </a:p>
                  </a:txBody>
                  <a:tcPr/>
                </a:tc>
              </a:tr>
            </a:tbl>
          </a:graphicData>
        </a:graphic>
      </p:graphicFrame>
    </p:spTree>
    <p:extLst>
      <p:ext uri="{BB962C8B-B14F-4D97-AF65-F5344CB8AC3E}">
        <p14:creationId xmlns:p14="http://schemas.microsoft.com/office/powerpoint/2010/main" val="119302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371600"/>
            <a:ext cx="9144000" cy="3581400"/>
          </a:xfrm>
        </p:spPr>
        <p:txBody>
          <a:bodyPr rtlCol="0">
            <a:normAutofit fontScale="92500" lnSpcReduction="20000"/>
          </a:bodyPr>
          <a:lstStyle/>
          <a:p>
            <a:pPr eaLnBrk="1" fontAlgn="auto" hangingPunct="1">
              <a:spcAft>
                <a:spcPts val="0"/>
              </a:spcAft>
              <a:defRPr/>
            </a:pPr>
            <a:endParaRPr lang="en-US" b="1" dirty="0" smtClean="0">
              <a:solidFill>
                <a:schemeClr val="tx1"/>
              </a:solidFill>
              <a:latin typeface="Frutiger Linotype" pitchFamily="34" charset="0"/>
            </a:endParaRPr>
          </a:p>
          <a:p>
            <a:pPr eaLnBrk="1" fontAlgn="auto" hangingPunct="1">
              <a:spcAft>
                <a:spcPts val="0"/>
              </a:spcAft>
              <a:defRPr/>
            </a:pPr>
            <a:r>
              <a:rPr lang="en-US" sz="2400" dirty="0" smtClean="0">
                <a:solidFill>
                  <a:schemeClr val="tx1"/>
                </a:solidFill>
                <a:latin typeface="Helvetica" pitchFamily="34" charset="0"/>
              </a:rPr>
              <a:t>Edoardo </a:t>
            </a:r>
            <a:r>
              <a:rPr lang="en-US" sz="2400" dirty="0" err="1" smtClean="0">
                <a:solidFill>
                  <a:schemeClr val="tx1"/>
                </a:solidFill>
                <a:latin typeface="Helvetica" pitchFamily="34" charset="0"/>
              </a:rPr>
              <a:t>Zandri</a:t>
            </a:r>
            <a:endParaRPr lang="en-US" sz="2400" dirty="0" smtClean="0">
              <a:solidFill>
                <a:schemeClr val="tx1"/>
              </a:solidFill>
              <a:latin typeface="Helvetica" pitchFamily="34" charset="0"/>
            </a:endParaRPr>
          </a:p>
          <a:p>
            <a:pPr eaLnBrk="1" fontAlgn="auto" hangingPunct="1">
              <a:spcAft>
                <a:spcPts val="0"/>
              </a:spcAft>
              <a:defRPr/>
            </a:pPr>
            <a:r>
              <a:rPr lang="en-US" sz="2400" dirty="0" smtClean="0">
                <a:solidFill>
                  <a:schemeClr val="tx1"/>
                </a:solidFill>
                <a:latin typeface="Helvetica" pitchFamily="34" charset="0"/>
              </a:rPr>
              <a:t>Tim Christophersen </a:t>
            </a:r>
          </a:p>
          <a:p>
            <a:pPr eaLnBrk="1" fontAlgn="auto" hangingPunct="1">
              <a:spcAft>
                <a:spcPts val="0"/>
              </a:spcAft>
              <a:defRPr/>
            </a:pPr>
            <a:endParaRPr lang="en-US" sz="1600" dirty="0" smtClean="0">
              <a:solidFill>
                <a:schemeClr val="tx1"/>
              </a:solidFill>
              <a:latin typeface="Helvetica" pitchFamily="34" charset="0"/>
            </a:endParaRPr>
          </a:p>
          <a:p>
            <a:pPr eaLnBrk="1" fontAlgn="auto" hangingPunct="1">
              <a:spcAft>
                <a:spcPts val="0"/>
              </a:spcAft>
              <a:defRPr/>
            </a:pPr>
            <a:r>
              <a:rPr lang="en-US" sz="2400" dirty="0" smtClean="0">
                <a:solidFill>
                  <a:schemeClr val="tx1"/>
                </a:solidFill>
                <a:latin typeface="Helvetica" pitchFamily="34" charset="0"/>
                <a:hlinkClick r:id="rId2"/>
              </a:rPr>
              <a:t>Edoardo.Zandri@unep.org</a:t>
            </a:r>
          </a:p>
          <a:p>
            <a:pPr eaLnBrk="1" fontAlgn="auto" hangingPunct="1">
              <a:spcAft>
                <a:spcPts val="0"/>
              </a:spcAft>
              <a:defRPr/>
            </a:pPr>
            <a:r>
              <a:rPr lang="en-US" sz="2400" dirty="0" smtClean="0">
                <a:solidFill>
                  <a:schemeClr val="tx1"/>
                </a:solidFill>
                <a:latin typeface="Helvetica" pitchFamily="34" charset="0"/>
                <a:hlinkClick r:id="rId2"/>
              </a:rPr>
              <a:t>Tim.Christophersen@unep.org</a:t>
            </a:r>
            <a:endParaRPr lang="en-US" sz="2400" dirty="0" smtClean="0">
              <a:solidFill>
                <a:schemeClr val="tx1"/>
              </a:solidFill>
              <a:latin typeface="Helvetica" pitchFamily="34" charset="0"/>
            </a:endParaRPr>
          </a:p>
          <a:p>
            <a:pPr eaLnBrk="1" fontAlgn="auto" hangingPunct="1">
              <a:spcAft>
                <a:spcPts val="0"/>
              </a:spcAft>
              <a:defRPr/>
            </a:pPr>
            <a:r>
              <a:rPr lang="en-US" sz="2400" dirty="0" smtClean="0">
                <a:solidFill>
                  <a:schemeClr val="tx1"/>
                </a:solidFill>
                <a:latin typeface="Helvetica" pitchFamily="34" charset="0"/>
              </a:rPr>
              <a:t> </a:t>
            </a:r>
            <a:endParaRPr lang="en-US" sz="1800" dirty="0" smtClean="0">
              <a:solidFill>
                <a:schemeClr val="tx1"/>
              </a:solidFill>
              <a:latin typeface="Helvetica" pitchFamily="34" charset="0"/>
            </a:endParaRPr>
          </a:p>
          <a:p>
            <a:pPr eaLnBrk="1" fontAlgn="auto" hangingPunct="1">
              <a:spcAft>
                <a:spcPts val="0"/>
              </a:spcAft>
              <a:defRPr/>
            </a:pPr>
            <a:endParaRPr lang="en-US" sz="1800" b="1" dirty="0" smtClean="0">
              <a:solidFill>
                <a:schemeClr val="tx1"/>
              </a:solidFill>
              <a:latin typeface="Helvetica" pitchFamily="34" charset="0"/>
            </a:endParaRPr>
          </a:p>
          <a:p>
            <a:pPr eaLnBrk="1" fontAlgn="auto" hangingPunct="1">
              <a:spcAft>
                <a:spcPts val="0"/>
              </a:spcAft>
              <a:defRPr/>
            </a:pPr>
            <a:r>
              <a:rPr lang="en-US" b="1" dirty="0" smtClean="0">
                <a:solidFill>
                  <a:schemeClr val="tx1"/>
                </a:solidFill>
                <a:latin typeface="Helvetica" pitchFamily="34" charset="0"/>
              </a:rPr>
              <a:t>Thank You</a:t>
            </a:r>
          </a:p>
          <a:p>
            <a:pPr eaLnBrk="1" fontAlgn="auto" hangingPunct="1">
              <a:spcAft>
                <a:spcPts val="0"/>
              </a:spcAft>
              <a:defRPr/>
            </a:pPr>
            <a:r>
              <a:rPr lang="en-US" sz="1600" dirty="0" smtClean="0">
                <a:latin typeface="Helvetica" pitchFamily="34" charset="0"/>
                <a:hlinkClick r:id="rId3"/>
              </a:rPr>
              <a:t/>
            </a:r>
            <a:br>
              <a:rPr lang="en-US" sz="1600" dirty="0" smtClean="0">
                <a:latin typeface="Helvetica" pitchFamily="34" charset="0"/>
                <a:hlinkClick r:id="rId3"/>
              </a:rPr>
            </a:br>
            <a:r>
              <a:rPr lang="en-US" sz="1600" dirty="0" smtClean="0">
                <a:solidFill>
                  <a:schemeClr val="tx1"/>
                </a:solidFill>
                <a:latin typeface="Helvetica" pitchFamily="34" charset="0"/>
              </a:rPr>
              <a:t>Website: </a:t>
            </a:r>
            <a:r>
              <a:rPr lang="en-US" sz="1600" dirty="0" smtClean="0">
                <a:latin typeface="Helvetica" pitchFamily="34" charset="0"/>
                <a:hlinkClick r:id="rId3"/>
              </a:rPr>
              <a:t>http://www.un-redd.org</a:t>
            </a:r>
            <a:endParaRPr lang="en-US" sz="1600" dirty="0">
              <a:solidFill>
                <a:schemeClr val="tx1"/>
              </a:solidFill>
              <a:latin typeface="Helvetic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304800"/>
            <a:ext cx="92376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04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696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611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 y="1371600"/>
            <a:ext cx="8610600" cy="4267200"/>
          </a:xfrm>
        </p:spPr>
        <p:txBody>
          <a:bodyPr rtlCol="0">
            <a:normAutofit fontScale="92500" lnSpcReduction="20000"/>
          </a:bodyPr>
          <a:lstStyle/>
          <a:p>
            <a:pPr eaLnBrk="1" fontAlgn="auto" hangingPunct="1">
              <a:spcAft>
                <a:spcPts val="600"/>
              </a:spcAft>
              <a:defRPr/>
            </a:pPr>
            <a:r>
              <a:rPr lang="en-US" sz="4800" b="1" dirty="0" smtClean="0">
                <a:solidFill>
                  <a:schemeClr val="tx1">
                    <a:lumMod val="85000"/>
                    <a:lumOff val="15000"/>
                  </a:schemeClr>
                </a:solidFill>
              </a:rPr>
              <a:t>UNEP Priorities for 2014 and 2015:</a:t>
            </a:r>
          </a:p>
          <a:p>
            <a:pPr marL="457200" indent="-457200" algn="l" eaLnBrk="1" fontAlgn="auto" hangingPunct="1">
              <a:spcAft>
                <a:spcPts val="0"/>
              </a:spcAft>
              <a:buFont typeface="+mj-lt"/>
              <a:buAutoNum type="arabicPeriod"/>
              <a:defRPr/>
            </a:pPr>
            <a:r>
              <a:rPr lang="en-US" sz="3000" dirty="0" smtClean="0">
                <a:solidFill>
                  <a:schemeClr val="tx1">
                    <a:lumMod val="85000"/>
                    <a:lumOff val="15000"/>
                  </a:schemeClr>
                </a:solidFill>
              </a:rPr>
              <a:t>Provide </a:t>
            </a:r>
            <a:r>
              <a:rPr lang="en-US" sz="3000" dirty="0">
                <a:solidFill>
                  <a:schemeClr val="tx1">
                    <a:lumMod val="85000"/>
                    <a:lumOff val="15000"/>
                  </a:schemeClr>
                </a:solidFill>
              </a:rPr>
              <a:t>comprehensive and seamless </a:t>
            </a:r>
            <a:r>
              <a:rPr lang="en-US" sz="3000" dirty="0" smtClean="0">
                <a:solidFill>
                  <a:schemeClr val="tx1">
                    <a:lumMod val="85000"/>
                    <a:lumOff val="15000"/>
                  </a:schemeClr>
                </a:solidFill>
              </a:rPr>
              <a:t>country support </a:t>
            </a:r>
            <a:r>
              <a:rPr lang="en-US" sz="3000" dirty="0">
                <a:solidFill>
                  <a:schemeClr val="tx1">
                    <a:lumMod val="85000"/>
                    <a:lumOff val="15000"/>
                  </a:schemeClr>
                </a:solidFill>
              </a:rPr>
              <a:t>on safeguards, </a:t>
            </a:r>
            <a:r>
              <a:rPr lang="en-US" sz="3000" dirty="0" smtClean="0">
                <a:solidFill>
                  <a:schemeClr val="tx1">
                    <a:lumMod val="85000"/>
                    <a:lumOff val="15000"/>
                  </a:schemeClr>
                </a:solidFill>
              </a:rPr>
              <a:t>spatial REDD+ planning, and </a:t>
            </a:r>
            <a:r>
              <a:rPr lang="en-US" sz="3000" dirty="0">
                <a:solidFill>
                  <a:schemeClr val="tx1">
                    <a:lumMod val="85000"/>
                    <a:lumOff val="15000"/>
                  </a:schemeClr>
                </a:solidFill>
              </a:rPr>
              <a:t>Green Economy </a:t>
            </a:r>
            <a:r>
              <a:rPr lang="en-US" sz="3000" dirty="0" smtClean="0">
                <a:solidFill>
                  <a:schemeClr val="tx1">
                    <a:lumMod val="85000"/>
                    <a:lumOff val="15000"/>
                  </a:schemeClr>
                </a:solidFill>
              </a:rPr>
              <a:t>linkages</a:t>
            </a:r>
            <a:endParaRPr lang="en-US" sz="3000" dirty="0">
              <a:solidFill>
                <a:schemeClr val="tx1">
                  <a:lumMod val="85000"/>
                  <a:lumOff val="15000"/>
                </a:schemeClr>
              </a:solidFill>
            </a:endParaRPr>
          </a:p>
          <a:p>
            <a:pPr marL="457200" indent="-457200" algn="l" eaLnBrk="1" fontAlgn="auto" hangingPunct="1">
              <a:spcAft>
                <a:spcPts val="0"/>
              </a:spcAft>
              <a:buFont typeface="+mj-lt"/>
              <a:buAutoNum type="arabicPeriod"/>
              <a:defRPr/>
            </a:pPr>
            <a:r>
              <a:rPr lang="en-US" sz="3000" dirty="0" smtClean="0">
                <a:solidFill>
                  <a:schemeClr val="tx1">
                    <a:lumMod val="85000"/>
                    <a:lumOff val="15000"/>
                  </a:schemeClr>
                </a:solidFill>
              </a:rPr>
              <a:t>Build a clear socio-economic case for public REDD+ investments, with a focus on National Strategies and Funds, incentive frameworks, and SEEA</a:t>
            </a:r>
          </a:p>
          <a:p>
            <a:pPr marL="457200" indent="-457200" algn="l" eaLnBrk="1" fontAlgn="auto" hangingPunct="1">
              <a:spcAft>
                <a:spcPts val="0"/>
              </a:spcAft>
              <a:buFont typeface="+mj-lt"/>
              <a:buAutoNum type="arabicPeriod"/>
              <a:defRPr/>
            </a:pPr>
            <a:r>
              <a:rPr lang="en-US" sz="3000" dirty="0" smtClean="0">
                <a:solidFill>
                  <a:schemeClr val="tx1">
                    <a:lumMod val="85000"/>
                    <a:lumOff val="15000"/>
                  </a:schemeClr>
                </a:solidFill>
              </a:rPr>
              <a:t>Build a clear business case for private REDD+ investments, and develop options for addressing private sector drivers of deforestation</a:t>
            </a:r>
          </a:p>
          <a:p>
            <a:pPr marL="457200" indent="-457200" eaLnBrk="1" fontAlgn="auto" hangingPunct="1">
              <a:spcAft>
                <a:spcPts val="0"/>
              </a:spcAft>
              <a:buFontTx/>
              <a:buChar char="-"/>
              <a:defRPr/>
            </a:pPr>
            <a:endParaRPr lang="en-US" sz="2800" b="1" dirty="0" smtClean="0">
              <a:solidFill>
                <a:schemeClr val="tx1">
                  <a:lumMod val="85000"/>
                  <a:lumOff val="15000"/>
                </a:schemeClr>
              </a:solidFill>
              <a:latin typeface="Helvetica" pitchFamily="34" charset="0"/>
            </a:endParaRPr>
          </a:p>
          <a:p>
            <a:pPr eaLnBrk="1" fontAlgn="auto" hangingPunct="1">
              <a:spcAft>
                <a:spcPts val="0"/>
              </a:spcAft>
              <a:defRPr/>
            </a:pPr>
            <a:endParaRPr lang="en-US" sz="1400" dirty="0" smtClean="0">
              <a:solidFill>
                <a:schemeClr val="tx1">
                  <a:lumMod val="85000"/>
                  <a:lumOff val="15000"/>
                </a:schemeClr>
              </a:solidFill>
              <a:latin typeface="Helvetica" pitchFamily="34" charset="0"/>
            </a:endParaRPr>
          </a:p>
          <a:p>
            <a:pPr eaLnBrk="1" fontAlgn="auto" hangingPunct="1">
              <a:spcAft>
                <a:spcPts val="0"/>
              </a:spcAft>
              <a:defRPr/>
            </a:pPr>
            <a:endParaRPr lang="en-US" dirty="0"/>
          </a:p>
        </p:txBody>
      </p:sp>
    </p:spTree>
    <p:extLst>
      <p:ext uri="{BB962C8B-B14F-4D97-AF65-F5344CB8AC3E}">
        <p14:creationId xmlns:p14="http://schemas.microsoft.com/office/powerpoint/2010/main" val="2481586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 y="1371600"/>
            <a:ext cx="8610600" cy="3429000"/>
          </a:xfrm>
        </p:spPr>
        <p:txBody>
          <a:bodyPr rtlCol="0">
            <a:normAutofit fontScale="25000" lnSpcReduction="20000"/>
          </a:bodyPr>
          <a:lstStyle/>
          <a:p>
            <a:pPr lvl="3" indent="-1255713" algn="l">
              <a:spcAft>
                <a:spcPts val="600"/>
              </a:spcAft>
            </a:pPr>
            <a:r>
              <a:rPr lang="en-GB" sz="12800" b="1" dirty="0" smtClean="0">
                <a:solidFill>
                  <a:schemeClr val="tx1"/>
                </a:solidFill>
              </a:rPr>
              <a:t>Outcome 5 (national level): </a:t>
            </a:r>
          </a:p>
          <a:p>
            <a:pPr marL="290513" lvl="3" indent="-174625" algn="l">
              <a:buFont typeface="Arial" pitchFamily="34" charset="0"/>
              <a:buChar char="•"/>
            </a:pPr>
            <a:r>
              <a:rPr lang="en-GB" sz="9200" b="1" i="1" dirty="0" smtClean="0">
                <a:solidFill>
                  <a:schemeClr val="tx1"/>
                </a:solidFill>
              </a:rPr>
              <a:t>Technical support</a:t>
            </a:r>
            <a:r>
              <a:rPr lang="en-GB" sz="9200" i="1" dirty="0" smtClean="0">
                <a:solidFill>
                  <a:schemeClr val="tx1"/>
                </a:solidFill>
              </a:rPr>
              <a:t> </a:t>
            </a:r>
            <a:r>
              <a:rPr lang="en-GB" sz="9200" i="1" dirty="0">
                <a:solidFill>
                  <a:schemeClr val="tx1"/>
                </a:solidFill>
              </a:rPr>
              <a:t>to at least three UN-REDD partner countries on </a:t>
            </a:r>
            <a:r>
              <a:rPr lang="en-GB" sz="9200" b="1" i="1" dirty="0">
                <a:solidFill>
                  <a:schemeClr val="tx1"/>
                </a:solidFill>
              </a:rPr>
              <a:t>multiple benefits assessment for land-use </a:t>
            </a:r>
            <a:r>
              <a:rPr lang="en-GB" sz="9200" b="1" i="1" dirty="0" smtClean="0">
                <a:solidFill>
                  <a:schemeClr val="tx1"/>
                </a:solidFill>
              </a:rPr>
              <a:t>planning</a:t>
            </a:r>
            <a:endParaRPr lang="en-GB" sz="9200" b="1" dirty="0">
              <a:solidFill>
                <a:schemeClr val="tx1"/>
              </a:solidFill>
            </a:endParaRPr>
          </a:p>
          <a:p>
            <a:pPr marL="290513" lvl="3" indent="-174625" algn="l">
              <a:buFont typeface="Arial" pitchFamily="34" charset="0"/>
              <a:buChar char="•"/>
            </a:pPr>
            <a:r>
              <a:rPr lang="en-GB" sz="9200" i="1" dirty="0" smtClean="0">
                <a:solidFill>
                  <a:schemeClr val="tx1"/>
                </a:solidFill>
              </a:rPr>
              <a:t>Provide </a:t>
            </a:r>
            <a:r>
              <a:rPr lang="en-GB" sz="9200" i="1" dirty="0">
                <a:solidFill>
                  <a:schemeClr val="tx1"/>
                </a:solidFill>
              </a:rPr>
              <a:t>technical support to two UN-REDD partner countries on </a:t>
            </a:r>
            <a:r>
              <a:rPr lang="en-GB" sz="9200" b="1" i="1" dirty="0">
                <a:solidFill>
                  <a:schemeClr val="tx1"/>
                </a:solidFill>
              </a:rPr>
              <a:t>valuation of forest biodiversity</a:t>
            </a:r>
            <a:r>
              <a:rPr lang="en-GB" sz="9200" i="1" dirty="0">
                <a:solidFill>
                  <a:schemeClr val="tx1"/>
                </a:solidFill>
              </a:rPr>
              <a:t> and ecosystem services at the sub-national </a:t>
            </a:r>
            <a:r>
              <a:rPr lang="en-GB" sz="9200" i="1" dirty="0" smtClean="0">
                <a:solidFill>
                  <a:schemeClr val="tx1"/>
                </a:solidFill>
              </a:rPr>
              <a:t>scale</a:t>
            </a:r>
          </a:p>
          <a:p>
            <a:pPr marL="290513" lvl="3" indent="-174625" algn="l">
              <a:buFont typeface="Arial" pitchFamily="34" charset="0"/>
              <a:buChar char="•"/>
            </a:pPr>
            <a:r>
              <a:rPr lang="en-GB" sz="9200" i="1" dirty="0" smtClean="0">
                <a:solidFill>
                  <a:schemeClr val="tx1"/>
                </a:solidFill>
              </a:rPr>
              <a:t>Undertake </a:t>
            </a:r>
            <a:r>
              <a:rPr lang="en-GB" sz="9200" b="1" i="1" dirty="0">
                <a:solidFill>
                  <a:schemeClr val="tx1"/>
                </a:solidFill>
              </a:rPr>
              <a:t>economics analysis</a:t>
            </a:r>
            <a:r>
              <a:rPr lang="en-GB" sz="9200" i="1" dirty="0">
                <a:solidFill>
                  <a:schemeClr val="tx1"/>
                </a:solidFill>
              </a:rPr>
              <a:t> on the cost of recent (10-50 years) deforestation in terms of ecosystem service and natural </a:t>
            </a:r>
            <a:r>
              <a:rPr lang="en-GB" sz="9200" i="1" dirty="0" smtClean="0">
                <a:solidFill>
                  <a:schemeClr val="tx1"/>
                </a:solidFill>
              </a:rPr>
              <a:t>capital loss</a:t>
            </a:r>
            <a:r>
              <a:rPr lang="en-GB" sz="9200" i="1" dirty="0">
                <a:solidFill>
                  <a:schemeClr val="tx1"/>
                </a:solidFill>
              </a:rPr>
              <a:t>, and compare this with the economic </a:t>
            </a:r>
            <a:r>
              <a:rPr lang="en-GB" sz="9200" i="1" dirty="0" smtClean="0">
                <a:solidFill>
                  <a:schemeClr val="tx1"/>
                </a:solidFill>
              </a:rPr>
              <a:t>gains</a:t>
            </a:r>
            <a:endParaRPr lang="en-GB" sz="9200" dirty="0">
              <a:solidFill>
                <a:schemeClr val="tx1"/>
              </a:solidFill>
            </a:endParaRPr>
          </a:p>
          <a:p>
            <a:pPr marL="290513" lvl="3" indent="-174625" algn="l">
              <a:buFont typeface="Arial" pitchFamily="34" charset="0"/>
              <a:buChar char="•"/>
            </a:pPr>
            <a:r>
              <a:rPr lang="en-GB" sz="9200" i="1" dirty="0" smtClean="0">
                <a:solidFill>
                  <a:schemeClr val="tx1"/>
                </a:solidFill>
              </a:rPr>
              <a:t>Provide </a:t>
            </a:r>
            <a:r>
              <a:rPr lang="en-GB" sz="9200" i="1" dirty="0">
                <a:solidFill>
                  <a:schemeClr val="tx1"/>
                </a:solidFill>
              </a:rPr>
              <a:t>technical support to at least four UN-REDD partner countries on </a:t>
            </a:r>
            <a:r>
              <a:rPr lang="en-GB" sz="9200" b="1" i="1" dirty="0">
                <a:solidFill>
                  <a:schemeClr val="tx1"/>
                </a:solidFill>
              </a:rPr>
              <a:t>safeguards and/or Safeguard Information </a:t>
            </a:r>
            <a:r>
              <a:rPr lang="en-GB" sz="9200" b="1" i="1" dirty="0" smtClean="0">
                <a:solidFill>
                  <a:schemeClr val="tx1"/>
                </a:solidFill>
              </a:rPr>
              <a:t>Systems</a:t>
            </a:r>
            <a:endParaRPr lang="en-GB" sz="9200" b="1" dirty="0">
              <a:solidFill>
                <a:schemeClr val="tx1"/>
              </a:solidFill>
            </a:endParaRPr>
          </a:p>
          <a:p>
            <a:pPr marL="290513" lvl="3" indent="-174625" algn="l">
              <a:buFont typeface="Arial" pitchFamily="34" charset="0"/>
              <a:buChar char="•"/>
            </a:pPr>
            <a:r>
              <a:rPr lang="en-GB" sz="9200" i="1" dirty="0" smtClean="0">
                <a:solidFill>
                  <a:schemeClr val="tx1"/>
                </a:solidFill>
              </a:rPr>
              <a:t>Support </a:t>
            </a:r>
            <a:r>
              <a:rPr lang="en-GB" sz="9200" i="1" dirty="0">
                <a:solidFill>
                  <a:schemeClr val="tx1"/>
                </a:solidFill>
              </a:rPr>
              <a:t>Viet Nam in </a:t>
            </a:r>
            <a:r>
              <a:rPr lang="en-GB" sz="9200" b="1" i="1" dirty="0">
                <a:solidFill>
                  <a:schemeClr val="tx1"/>
                </a:solidFill>
              </a:rPr>
              <a:t>provincial scale </a:t>
            </a:r>
            <a:r>
              <a:rPr lang="en-GB" sz="9200" b="1" i="1" dirty="0" smtClean="0">
                <a:solidFill>
                  <a:schemeClr val="tx1"/>
                </a:solidFill>
              </a:rPr>
              <a:t>mapping</a:t>
            </a:r>
          </a:p>
          <a:p>
            <a:pPr marL="290513" indent="-174625" eaLnBrk="1" fontAlgn="auto" hangingPunct="1">
              <a:spcAft>
                <a:spcPts val="0"/>
              </a:spcAft>
              <a:defRPr/>
            </a:pPr>
            <a:endParaRPr lang="en-US" sz="8800" dirty="0" smtClean="0">
              <a:solidFill>
                <a:schemeClr val="tx1">
                  <a:lumMod val="85000"/>
                  <a:lumOff val="15000"/>
                </a:schemeClr>
              </a:solidFill>
              <a:latin typeface="Helvetica" pitchFamily="34" charset="0"/>
            </a:endParaRPr>
          </a:p>
          <a:p>
            <a:pPr marL="290513" indent="-174625" eaLnBrk="1" fontAlgn="auto" hangingPunct="1">
              <a:spcAft>
                <a:spcPts val="0"/>
              </a:spcAft>
              <a:defRPr/>
            </a:pPr>
            <a:endParaRPr lang="en-US" sz="8800" dirty="0"/>
          </a:p>
        </p:txBody>
      </p:sp>
    </p:spTree>
    <p:extLst>
      <p:ext uri="{BB962C8B-B14F-4D97-AF65-F5344CB8AC3E}">
        <p14:creationId xmlns:p14="http://schemas.microsoft.com/office/powerpoint/2010/main" val="4118946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28" y="1447800"/>
            <a:ext cx="8962572" cy="3429000"/>
          </a:xfrm>
        </p:spPr>
        <p:txBody>
          <a:bodyPr rtlCol="0">
            <a:normAutofit fontScale="25000" lnSpcReduction="20000"/>
          </a:bodyPr>
          <a:lstStyle/>
          <a:p>
            <a:pPr lvl="3" indent="-1255713" algn="l">
              <a:spcAft>
                <a:spcPts val="600"/>
              </a:spcAft>
            </a:pPr>
            <a:r>
              <a:rPr lang="en-GB" sz="12800" b="1" dirty="0" smtClean="0">
                <a:solidFill>
                  <a:schemeClr val="tx1"/>
                </a:solidFill>
              </a:rPr>
              <a:t>Outcome </a:t>
            </a:r>
            <a:r>
              <a:rPr lang="en-GB" sz="12800" b="1" dirty="0">
                <a:solidFill>
                  <a:schemeClr val="tx1"/>
                </a:solidFill>
              </a:rPr>
              <a:t>5 </a:t>
            </a:r>
            <a:r>
              <a:rPr lang="en-GB" sz="12800" b="1" dirty="0" smtClean="0">
                <a:solidFill>
                  <a:schemeClr val="tx1"/>
                </a:solidFill>
              </a:rPr>
              <a:t>(regional/global level</a:t>
            </a:r>
            <a:r>
              <a:rPr lang="en-GB" sz="12800" b="1" dirty="0">
                <a:solidFill>
                  <a:schemeClr val="tx1"/>
                </a:solidFill>
              </a:rPr>
              <a:t>): </a:t>
            </a:r>
          </a:p>
          <a:p>
            <a:pPr marL="347663" lvl="3" indent="-173038" algn="l">
              <a:buFont typeface="Arial" pitchFamily="34" charset="0"/>
              <a:buChar char="•"/>
            </a:pPr>
            <a:r>
              <a:rPr lang="en-GB" sz="9200" b="1" i="1" dirty="0">
                <a:solidFill>
                  <a:schemeClr val="tx1"/>
                </a:solidFill>
              </a:rPr>
              <a:t>R</a:t>
            </a:r>
            <a:r>
              <a:rPr lang="en-GB" sz="9200" b="1" i="1" dirty="0" smtClean="0">
                <a:solidFill>
                  <a:schemeClr val="tx1"/>
                </a:solidFill>
              </a:rPr>
              <a:t>egional </a:t>
            </a:r>
            <a:r>
              <a:rPr lang="en-GB" sz="9200" b="1" i="1" dirty="0">
                <a:solidFill>
                  <a:schemeClr val="tx1"/>
                </a:solidFill>
              </a:rPr>
              <a:t>workshop </a:t>
            </a:r>
            <a:r>
              <a:rPr lang="en-GB" sz="9200" i="1" dirty="0">
                <a:solidFill>
                  <a:schemeClr val="tx1"/>
                </a:solidFill>
              </a:rPr>
              <a:t>for experience sharing and capacity building in Latin America, in Quarter 2 of 2014</a:t>
            </a:r>
            <a:endParaRPr lang="en-GB" sz="9200" dirty="0">
              <a:solidFill>
                <a:schemeClr val="tx1"/>
              </a:solidFill>
            </a:endParaRPr>
          </a:p>
          <a:p>
            <a:pPr marL="347663" lvl="3" indent="-173038" algn="l">
              <a:buFont typeface="Arial" pitchFamily="34" charset="0"/>
              <a:buChar char="•"/>
            </a:pPr>
            <a:r>
              <a:rPr lang="en-GB" sz="9200" b="1" i="1" dirty="0" smtClean="0">
                <a:solidFill>
                  <a:schemeClr val="tx1"/>
                </a:solidFill>
              </a:rPr>
              <a:t>Global </a:t>
            </a:r>
            <a:r>
              <a:rPr lang="en-GB" sz="9200" b="1" i="1" dirty="0">
                <a:solidFill>
                  <a:schemeClr val="tx1"/>
                </a:solidFill>
              </a:rPr>
              <a:t>learning workshop </a:t>
            </a:r>
            <a:r>
              <a:rPr lang="en-GB" sz="9200" i="1" dirty="0">
                <a:solidFill>
                  <a:schemeClr val="tx1"/>
                </a:solidFill>
              </a:rPr>
              <a:t>in Quarter 3 to bring together REDD+ countries (and partner agencies)</a:t>
            </a:r>
          </a:p>
          <a:p>
            <a:pPr marL="347663" lvl="3" indent="-173038" algn="l">
              <a:buFont typeface="Arial" pitchFamily="34" charset="0"/>
              <a:buChar char="•"/>
            </a:pPr>
            <a:r>
              <a:rPr lang="en-GB" sz="9200" i="1" dirty="0">
                <a:solidFill>
                  <a:schemeClr val="tx1"/>
                </a:solidFill>
              </a:rPr>
              <a:t>Development of </a:t>
            </a:r>
            <a:r>
              <a:rPr lang="en-GB" sz="9200" b="1" i="1" dirty="0">
                <a:solidFill>
                  <a:schemeClr val="tx1"/>
                </a:solidFill>
              </a:rPr>
              <a:t>GIS modules and training materials </a:t>
            </a:r>
            <a:r>
              <a:rPr lang="en-GB" sz="9200" i="1" dirty="0">
                <a:solidFill>
                  <a:schemeClr val="tx1"/>
                </a:solidFill>
              </a:rPr>
              <a:t>to facilitate land-use planning</a:t>
            </a:r>
            <a:endParaRPr lang="en-US" sz="9200" dirty="0">
              <a:solidFill>
                <a:schemeClr val="tx1"/>
              </a:solidFill>
            </a:endParaRPr>
          </a:p>
          <a:p>
            <a:pPr marL="347663" lvl="3" indent="-173038" algn="l">
              <a:buFont typeface="Arial" pitchFamily="34" charset="0"/>
              <a:buChar char="•"/>
            </a:pPr>
            <a:r>
              <a:rPr lang="en-GB" sz="9200" i="1" dirty="0">
                <a:solidFill>
                  <a:schemeClr val="tx1"/>
                </a:solidFill>
              </a:rPr>
              <a:t>Scoping and drafting of </a:t>
            </a:r>
            <a:r>
              <a:rPr lang="en-GB" sz="9200" b="1" i="1" dirty="0">
                <a:solidFill>
                  <a:schemeClr val="tx1"/>
                </a:solidFill>
              </a:rPr>
              <a:t>visualization tool</a:t>
            </a:r>
            <a:endParaRPr lang="en-US" sz="9200" i="1" dirty="0">
              <a:solidFill>
                <a:schemeClr val="tx1"/>
              </a:solidFill>
            </a:endParaRPr>
          </a:p>
          <a:p>
            <a:pPr marL="347663" lvl="3" indent="-173038" algn="l">
              <a:buFont typeface="Arial" pitchFamily="34" charset="0"/>
              <a:buChar char="•"/>
            </a:pPr>
            <a:r>
              <a:rPr lang="en-GB" sz="9200" i="1" dirty="0" err="1" smtClean="0">
                <a:solidFill>
                  <a:schemeClr val="tx1"/>
                </a:solidFill>
              </a:rPr>
              <a:t>Ongoing</a:t>
            </a:r>
            <a:r>
              <a:rPr lang="en-GB" sz="9200" i="1" dirty="0" smtClean="0">
                <a:solidFill>
                  <a:schemeClr val="tx1"/>
                </a:solidFill>
              </a:rPr>
              <a:t> </a:t>
            </a:r>
            <a:r>
              <a:rPr lang="en-GB" sz="9200" i="1" dirty="0">
                <a:solidFill>
                  <a:schemeClr val="tx1"/>
                </a:solidFill>
              </a:rPr>
              <a:t>work on </a:t>
            </a:r>
            <a:r>
              <a:rPr lang="en-GB" sz="9200" b="1" i="1" dirty="0">
                <a:solidFill>
                  <a:schemeClr val="tx1"/>
                </a:solidFill>
              </a:rPr>
              <a:t>tools/ guidance </a:t>
            </a:r>
            <a:r>
              <a:rPr lang="en-GB" sz="9200" i="1" dirty="0">
                <a:solidFill>
                  <a:schemeClr val="tx1"/>
                </a:solidFill>
              </a:rPr>
              <a:t>to support countries on </a:t>
            </a:r>
            <a:r>
              <a:rPr lang="en-GB" sz="9200" i="1" dirty="0" smtClean="0">
                <a:solidFill>
                  <a:schemeClr val="tx1"/>
                </a:solidFill>
              </a:rPr>
              <a:t>Safeguards</a:t>
            </a:r>
            <a:endParaRPr lang="en-GB" sz="9200" i="1" dirty="0">
              <a:solidFill>
                <a:schemeClr val="tx1"/>
              </a:solidFill>
            </a:endParaRPr>
          </a:p>
          <a:p>
            <a:pPr marL="347663" lvl="3" indent="-173038" algn="l">
              <a:buFont typeface="Arial" pitchFamily="34" charset="0"/>
              <a:buChar char="•"/>
            </a:pPr>
            <a:r>
              <a:rPr lang="en-GB" sz="9200" i="1" dirty="0" smtClean="0">
                <a:solidFill>
                  <a:schemeClr val="tx1"/>
                </a:solidFill>
              </a:rPr>
              <a:t>Work </a:t>
            </a:r>
            <a:r>
              <a:rPr lang="en-GB" sz="9200" i="1" dirty="0">
                <a:solidFill>
                  <a:schemeClr val="tx1"/>
                </a:solidFill>
              </a:rPr>
              <a:t>closely with UNDP and FAO to ensure coordination on the UN-REDD Programme’s approach to social and environmental issues, including on participatory monitoring</a:t>
            </a:r>
            <a:endParaRPr lang="en-GB" sz="9200" dirty="0">
              <a:solidFill>
                <a:schemeClr val="tx1"/>
              </a:solidFill>
            </a:endParaRPr>
          </a:p>
          <a:p>
            <a:pPr marL="290513" indent="-174625" eaLnBrk="1" fontAlgn="auto" hangingPunct="1">
              <a:spcAft>
                <a:spcPts val="0"/>
              </a:spcAft>
              <a:defRPr/>
            </a:pPr>
            <a:endParaRPr lang="en-US" sz="8800" dirty="0" smtClean="0">
              <a:solidFill>
                <a:schemeClr val="tx1">
                  <a:lumMod val="85000"/>
                  <a:lumOff val="15000"/>
                </a:schemeClr>
              </a:solidFill>
              <a:latin typeface="Helvetica" pitchFamily="34" charset="0"/>
            </a:endParaRPr>
          </a:p>
          <a:p>
            <a:pPr marL="290513" indent="-174625" eaLnBrk="1" fontAlgn="auto" hangingPunct="1">
              <a:spcAft>
                <a:spcPts val="0"/>
              </a:spcAft>
              <a:defRPr/>
            </a:pPr>
            <a:endParaRPr lang="en-US" sz="8800" dirty="0"/>
          </a:p>
        </p:txBody>
      </p:sp>
    </p:spTree>
    <p:extLst>
      <p:ext uri="{BB962C8B-B14F-4D97-AF65-F5344CB8AC3E}">
        <p14:creationId xmlns:p14="http://schemas.microsoft.com/office/powerpoint/2010/main" val="286985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17548</TotalTime>
  <Words>4399</Words>
  <Application>Microsoft Office PowerPoint</Application>
  <PresentationFormat>On-screen Show (4:3)</PresentationFormat>
  <Paragraphs>582</Paragraphs>
  <Slides>34</Slides>
  <Notes>2</Notes>
  <HiddenSlides>0</HiddenSlides>
  <MMClips>0</MMClips>
  <ScaleCrop>false</ScaleCrop>
  <HeadingPairs>
    <vt:vector size="4" baseType="variant">
      <vt:variant>
        <vt:lpstr>Theme</vt:lpstr>
      </vt:variant>
      <vt:variant>
        <vt:i4>15</vt:i4>
      </vt:variant>
      <vt:variant>
        <vt:lpstr>Slide Titles</vt:lpstr>
      </vt:variant>
      <vt:variant>
        <vt:i4>34</vt:i4>
      </vt:variant>
    </vt:vector>
  </HeadingPairs>
  <TitlesOfParts>
    <vt:vector size="49" baseType="lpstr">
      <vt:lpstr>Office Theme</vt:lpstr>
      <vt:lpstr>2_Custom Design</vt:lpstr>
      <vt:lpstr>8_Custom Design</vt:lpstr>
      <vt:lpstr>7_Custom Design</vt:lpstr>
      <vt:lpstr>10_Custom Design</vt:lpstr>
      <vt:lpstr>11_Custom Design</vt:lpstr>
      <vt:lpstr>9_Custom Design</vt:lpstr>
      <vt:lpstr>6_Custom Design</vt:lpstr>
      <vt:lpstr>3_Custom Design</vt:lpstr>
      <vt:lpstr>Custom Design</vt:lpstr>
      <vt:lpstr>12_Custom Design</vt:lpstr>
      <vt:lpstr>13_Custom Design</vt:lpstr>
      <vt:lpstr>14_Custom Design</vt:lpstr>
      <vt:lpstr>15_Custom Design</vt:lpstr>
      <vt:lpstr>16_Custom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Mumoki</dc:creator>
  <cp:lastModifiedBy>Tim Christophersen</cp:lastModifiedBy>
  <cp:revision>135</cp:revision>
  <dcterms:created xsi:type="dcterms:W3CDTF">2012-09-11T07:20:24Z</dcterms:created>
  <dcterms:modified xsi:type="dcterms:W3CDTF">2014-02-12T08:35:46Z</dcterms:modified>
</cp:coreProperties>
</file>