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500" autoAdjust="0"/>
  </p:normalViewPr>
  <p:slideViewPr>
    <p:cSldViewPr>
      <p:cViewPr varScale="1">
        <p:scale>
          <a:sx n="68" d="100"/>
          <a:sy n="68" d="100"/>
        </p:scale>
        <p:origin x="-12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0000%20Estelle%20UN-REDD\Workspace\Stats\Stats%20january%202010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0000%20Estelle%20UN-REDD\Workspace\Stats\Stats%20january%2020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>
        <c:manualLayout>
          <c:layoutTarget val="inner"/>
          <c:xMode val="edge"/>
          <c:yMode val="edge"/>
          <c:x val="5.9436210179609962E-2"/>
          <c:y val="0.12468424401495279"/>
          <c:w val="0.48570274303947347"/>
          <c:h val="0.75063151197009526"/>
        </c:manualLayout>
      </c:layout>
      <c:pieChart>
        <c:varyColors val="1"/>
        <c:ser>
          <c:idx val="0"/>
          <c:order val="0"/>
          <c:explosion val="4"/>
          <c:dLbls>
            <c:showVal val="1"/>
            <c:showLeaderLines val="1"/>
          </c:dLbls>
          <c:cat>
            <c:strRef>
              <c:f>Sheet1!$C$2:$C$4</c:f>
              <c:strCache>
                <c:ptCount val="3"/>
                <c:pt idx="0">
                  <c:v>Africa</c:v>
                </c:pt>
                <c:pt idx="1">
                  <c:v>Asia Pacific</c:v>
                </c:pt>
                <c:pt idx="2">
                  <c:v>Latin America and the Carribean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84</c:v>
                </c:pt>
                <c:pt idx="1">
                  <c:v>147</c:v>
                </c:pt>
                <c:pt idx="2">
                  <c:v>46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8030686789151353"/>
          <c:y val="0.30440398075240643"/>
          <c:w val="0.29469313210848624"/>
          <c:h val="0.41896981627296626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/>
              <a:t>Users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Sheet1!$D$23</c:f>
              <c:strCache>
                <c:ptCount val="1"/>
                <c:pt idx="0">
                  <c:v>Number</c:v>
                </c:pt>
              </c:strCache>
            </c:strRef>
          </c:tx>
          <c:dLbls>
            <c:showVal val="1"/>
          </c:dLbls>
          <c:cat>
            <c:strRef>
              <c:f>Sheet1!$C$24:$C$27</c:f>
              <c:strCache>
                <c:ptCount val="4"/>
                <c:pt idx="0">
                  <c:v>HQ</c:v>
                </c:pt>
                <c:pt idx="1">
                  <c:v>RTAs + CO</c:v>
                </c:pt>
                <c:pt idx="2">
                  <c:v>Partners</c:v>
                </c:pt>
                <c:pt idx="3">
                  <c:v>Governments</c:v>
                </c:pt>
              </c:strCache>
            </c:strRef>
          </c:cat>
          <c:val>
            <c:numRef>
              <c:f>Sheet1!$D$24:$D$27</c:f>
              <c:numCache>
                <c:formatCode>General</c:formatCode>
                <c:ptCount val="4"/>
                <c:pt idx="0">
                  <c:v>62</c:v>
                </c:pt>
                <c:pt idx="1">
                  <c:v>119</c:v>
                </c:pt>
                <c:pt idx="2">
                  <c:v>72</c:v>
                </c:pt>
                <c:pt idx="3">
                  <c:v>82</c:v>
                </c:pt>
              </c:numCache>
            </c:numRef>
          </c:val>
        </c:ser>
        <c:gapWidth val="20"/>
        <c:overlap val="-68"/>
        <c:axId val="69963136"/>
        <c:axId val="69981312"/>
      </c:barChart>
      <c:catAx>
        <c:axId val="69963136"/>
        <c:scaling>
          <c:orientation val="minMax"/>
        </c:scaling>
        <c:axPos val="b"/>
        <c:tickLblPos val="nextTo"/>
        <c:crossAx val="69981312"/>
        <c:crosses val="autoZero"/>
        <c:auto val="1"/>
        <c:lblAlgn val="ctr"/>
        <c:lblOffset val="100"/>
      </c:catAx>
      <c:valAx>
        <c:axId val="69981312"/>
        <c:scaling>
          <c:orientation val="minMax"/>
        </c:scaling>
        <c:axPos val="l"/>
        <c:numFmt formatCode="General" sourceLinked="1"/>
        <c:tickLblPos val="nextTo"/>
        <c:crossAx val="69963136"/>
        <c:crosses val="autoZero"/>
        <c:crossBetween val="between"/>
      </c:valAx>
    </c:plotArea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0.22785</cdr:x>
      <cdr:y>0.72222</cdr:y>
    </cdr:from>
    <cdr:to>
      <cdr:x>0.88608</cdr:x>
      <cdr:y>0.86111</cdr:y>
    </cdr:to>
    <cdr:sp macro="" textlink="">
      <cdr:nvSpPr>
        <cdr:cNvPr id="4" name="Straight Arrow Connector 3"/>
        <cdr:cNvSpPr/>
      </cdr:nvSpPr>
      <cdr:spPr>
        <a:xfrm xmlns:a="http://schemas.openxmlformats.org/drawingml/2006/main">
          <a:off x="685800" y="1981200"/>
          <a:ext cx="1981200" cy="381000"/>
        </a:xfrm>
        <a:prstGeom xmlns:a="http://schemas.openxmlformats.org/drawingml/2006/main" prst="straightConnector1">
          <a:avLst/>
        </a:prstGeom>
        <a:ln xmlns:a="http://schemas.openxmlformats.org/drawingml/2006/main" w="25400">
          <a:solidFill>
            <a:srgbClr val="C0000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968153-1451-4E1D-8780-1BA3E8E43FB9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BF436F-4236-4927-89D3-BCA8864716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D2F67-E342-441F-B6DF-D7226E01B61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F436F-4236-4927-89D3-BCA88647168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average 20-30</a:t>
            </a:r>
            <a:r>
              <a:rPr lang="en-US" baseline="0" dirty="0" smtClean="0"/>
              <a:t> users a day</a:t>
            </a:r>
          </a:p>
          <a:p>
            <a:r>
              <a:rPr lang="en-US" baseline="0" dirty="0" smtClean="0"/>
              <a:t>Visits: high 1300 a month (September), average 550 since May</a:t>
            </a:r>
          </a:p>
          <a:p>
            <a:r>
              <a:rPr lang="en-US" baseline="0" dirty="0" smtClean="0"/>
              <a:t>(Norway  : 28 visits per month over the last 5 months)</a:t>
            </a:r>
          </a:p>
          <a:p>
            <a:r>
              <a:rPr lang="en-US" dirty="0" smtClean="0"/>
              <a:t>Countries</a:t>
            </a:r>
            <a:r>
              <a:rPr lang="en-US" baseline="0" dirty="0" smtClean="0"/>
              <a:t> visiting most: (Thailand), Indonesia, Viet Nam, Panama - language</a:t>
            </a:r>
            <a:endParaRPr lang="en-US" dirty="0" smtClean="0"/>
          </a:p>
          <a:p>
            <a:r>
              <a:rPr lang="en-US" dirty="0" smtClean="0"/>
              <a:t>Mission reports: DRC 986, Tanzania 796, Bolivia 676</a:t>
            </a:r>
          </a:p>
          <a:p>
            <a:r>
              <a:rPr lang="en-US" dirty="0" smtClean="0"/>
              <a:t>Request to participate</a:t>
            </a:r>
            <a:r>
              <a:rPr lang="en-US" baseline="0" dirty="0" smtClean="0"/>
              <a:t> : 1663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F436F-4236-4927-89D3-BCA88647168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V="1">
            <a:off x="2422525" y="119063"/>
            <a:ext cx="6615113" cy="6626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0" y="828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 </a:t>
            </a:r>
            <a:endParaRPr lang="fr-FR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1295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1600">
                <a:ea typeface="Calibri" pitchFamily="34" charset="0"/>
                <a:cs typeface="Times New Roman" pitchFamily="18" charset="0"/>
              </a:rPr>
              <a:t>    </a:t>
            </a:r>
            <a:endParaRPr lang="fr-FR"/>
          </a:p>
        </p:txBody>
      </p:sp>
      <p:sp>
        <p:nvSpPr>
          <p:cNvPr id="8" name="Freeform 7"/>
          <p:cNvSpPr/>
          <p:nvPr userDrawn="1"/>
        </p:nvSpPr>
        <p:spPr>
          <a:xfrm flipH="1">
            <a:off x="500063" y="3506788"/>
            <a:ext cx="8358187" cy="214312"/>
          </a:xfrm>
          <a:custGeom>
            <a:avLst/>
            <a:gdLst>
              <a:gd name="connsiteX0" fmla="*/ 0 w 4781550"/>
              <a:gd name="connsiteY0" fmla="*/ 0 h 352425"/>
              <a:gd name="connsiteX1" fmla="*/ 4781550 w 4781550"/>
              <a:gd name="connsiteY1" fmla="*/ 9525 h 352425"/>
              <a:gd name="connsiteX2" fmla="*/ 4781550 w 4781550"/>
              <a:gd name="connsiteY2" fmla="*/ 352425 h 352425"/>
              <a:gd name="connsiteX3" fmla="*/ 0 w 4781550"/>
              <a:gd name="connsiteY3" fmla="*/ 0 h 352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81550" h="352425">
                <a:moveTo>
                  <a:pt x="0" y="0"/>
                </a:moveTo>
                <a:lnTo>
                  <a:pt x="4781550" y="9525"/>
                </a:lnTo>
                <a:lnTo>
                  <a:pt x="4781550" y="352425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9" name="Picture 2" descr="F:\low res images\10055131-Venezuela-Lineai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75" y="3508375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 descr="F:\low res images\Biodiversity---Frog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963" y="5218113"/>
            <a:ext cx="228600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8" descr="F:\low res images\Technical-Capacity-Building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075" y="1785938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2" descr="C:\Documents and Settings\Isabelle\Desktop\UNEP\UN-REDD Programme Communication Strategy\UNEP Pictures\High Resolution Images\Low Res iStock_copy.JP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075" y="76200"/>
            <a:ext cx="22860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C:\Documents and Settings\Isabelle\Desktop\UNEP\UN-REDD Programme Communication Strategy\Logos\Low Res Logos\FAO,UNEP and UNDP logos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50038" y="5741988"/>
            <a:ext cx="2043112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 descr="C:\Documents and Settings\Isabelle\Desktop\UNEP\UN-REDD Programme Communication Strategy\Logos\Low Res Logos\UN-REDD logo.jp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11913" y="246063"/>
            <a:ext cx="2360612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2522862" y="2060661"/>
            <a:ext cx="6389783" cy="1362075"/>
          </a:xfrm>
        </p:spPr>
        <p:txBody>
          <a:bodyPr anchor="b">
            <a:noAutofit/>
          </a:bodyPr>
          <a:lstStyle>
            <a:lvl1pPr algn="l">
              <a:defRPr sz="4000" b="1" cap="none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2" name="Text Placeholder 2"/>
          <p:cNvSpPr>
            <a:spLocks noGrp="1"/>
          </p:cNvSpPr>
          <p:nvPr>
            <p:ph type="body" idx="1"/>
          </p:nvPr>
        </p:nvSpPr>
        <p:spPr>
          <a:xfrm>
            <a:off x="2563538" y="3786201"/>
            <a:ext cx="5272070" cy="57149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39BC6-6581-48FE-8E2D-FCC30618B344}" type="datetimeFigureOut">
              <a:rPr lang="en-US" smtClean="0"/>
              <a:pPr/>
              <a:t>2/3/2010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5365B-E620-4488-B047-7E0513F07A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522538" y="2060575"/>
            <a:ext cx="6389687" cy="1362075"/>
          </a:xfrm>
        </p:spPr>
        <p:txBody>
          <a:bodyPr/>
          <a:lstStyle/>
          <a:p>
            <a:r>
              <a:rPr lang="en-GB" dirty="0" smtClean="0"/>
              <a:t>Managing Knowledge</a:t>
            </a:r>
            <a:endParaRPr lang="en-GB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3813" y="3786188"/>
            <a:ext cx="5272087" cy="5715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3 </a:t>
            </a:r>
            <a:r>
              <a:rPr lang="en-GB" dirty="0" smtClean="0"/>
              <a:t>F</a:t>
            </a:r>
            <a:r>
              <a:rPr lang="en-GB" dirty="0" smtClean="0"/>
              <a:t>ebruary 2010 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38750" t="38000" r="41304" b="38087"/>
          <a:stretch>
            <a:fillRect/>
          </a:stretch>
        </p:blipFill>
        <p:spPr bwMode="auto">
          <a:xfrm>
            <a:off x="124968" y="76200"/>
            <a:ext cx="2237232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The Workspace 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Flexible </a:t>
            </a:r>
          </a:p>
          <a:p>
            <a:r>
              <a:rPr lang="en-US" dirty="0" smtClean="0"/>
              <a:t>Internal </a:t>
            </a:r>
            <a:r>
              <a:rPr lang="en-US" dirty="0" smtClean="0"/>
              <a:t>Collaborative </a:t>
            </a:r>
            <a:r>
              <a:rPr lang="en-US" dirty="0"/>
              <a:t>P</a:t>
            </a:r>
            <a:r>
              <a:rPr lang="en-US" dirty="0" smtClean="0"/>
              <a:t>latform</a:t>
            </a:r>
          </a:p>
          <a:p>
            <a:pPr lvl="1"/>
            <a:r>
              <a:rPr lang="en-US" dirty="0" smtClean="0"/>
              <a:t>Global level</a:t>
            </a:r>
          </a:p>
          <a:p>
            <a:pPr lvl="1"/>
            <a:r>
              <a:rPr lang="en-US" dirty="0" smtClean="0"/>
              <a:t>National </a:t>
            </a:r>
            <a:r>
              <a:rPr lang="en-US" dirty="0" smtClean="0"/>
              <a:t>level</a:t>
            </a:r>
            <a:endParaRPr lang="en-US" dirty="0" smtClean="0"/>
          </a:p>
          <a:p>
            <a:r>
              <a:rPr lang="en-US" dirty="0" smtClean="0"/>
              <a:t>Link to the outside</a:t>
            </a:r>
          </a:p>
          <a:p>
            <a:pPr lvl="1"/>
            <a:r>
              <a:rPr lang="en-US" dirty="0" smtClean="0"/>
              <a:t>Into UN-REDD web site</a:t>
            </a:r>
          </a:p>
          <a:p>
            <a:pPr lvl="1"/>
            <a:r>
              <a:rPr lang="en-US" dirty="0" smtClean="0"/>
              <a:t>Into other platforms</a:t>
            </a:r>
          </a:p>
          <a:p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 l="38750" t="38000" r="40625" b="37000"/>
          <a:stretch>
            <a:fillRect/>
          </a:stretch>
        </p:blipFill>
        <p:spPr bwMode="auto">
          <a:xfrm>
            <a:off x="0" y="1"/>
            <a:ext cx="1905000" cy="14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ATT1021832.jpg"/>
          <p:cNvPicPr>
            <a:picLocks noChangeAspect="1"/>
          </p:cNvPicPr>
          <p:nvPr/>
        </p:nvPicPr>
        <p:blipFill>
          <a:blip r:embed="rId3" cstate="print"/>
          <a:srcRect t="5263" b="57895"/>
          <a:stretch>
            <a:fillRect/>
          </a:stretch>
        </p:blipFill>
        <p:spPr>
          <a:xfrm>
            <a:off x="7534275" y="6324600"/>
            <a:ext cx="1609725" cy="5334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1447800"/>
            <a:ext cx="9144000" cy="762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Workspace 101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10625" t="16000" r="14375" b="6000"/>
          <a:stretch>
            <a:fillRect/>
          </a:stretch>
        </p:blipFill>
        <p:spPr bwMode="auto">
          <a:xfrm>
            <a:off x="0" y="160020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l="38750" t="38000" r="40625" b="37000"/>
          <a:stretch>
            <a:fillRect/>
          </a:stretch>
        </p:blipFill>
        <p:spPr bwMode="auto">
          <a:xfrm>
            <a:off x="0" y="1"/>
            <a:ext cx="1905000" cy="14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1447800"/>
            <a:ext cx="9144000" cy="762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		What </a:t>
            </a:r>
            <a:r>
              <a:rPr lang="en-US" dirty="0" smtClean="0"/>
              <a:t>works, what doesn’t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486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ym typeface="Wingdings"/>
              </a:rPr>
              <a:t> </a:t>
            </a:r>
            <a:r>
              <a:rPr lang="en-US" dirty="0" smtClean="0"/>
              <a:t>350 users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 Membership and stable usage </a:t>
            </a:r>
            <a:r>
              <a:rPr lang="en-US" dirty="0" smtClean="0"/>
              <a:t> </a:t>
            </a:r>
          </a:p>
          <a:p>
            <a:pPr>
              <a:buFont typeface="Wingdings"/>
              <a:buChar char="A"/>
            </a:pPr>
            <a:r>
              <a:rPr lang="en-US" dirty="0" smtClean="0">
                <a:sym typeface="Wingdings"/>
              </a:rPr>
              <a:t>Documents </a:t>
            </a:r>
          </a:p>
          <a:p>
            <a:pPr lvl="1">
              <a:buFontTx/>
              <a:buChar char="-"/>
            </a:pPr>
            <a:r>
              <a:rPr lang="en-US" dirty="0" smtClean="0"/>
              <a:t>Country-specific : 277 documents</a:t>
            </a:r>
          </a:p>
          <a:p>
            <a:pPr lvl="1">
              <a:buFontTx/>
              <a:buChar char="-"/>
            </a:pPr>
            <a:r>
              <a:rPr lang="en-US" dirty="0" smtClean="0"/>
              <a:t>Downloads</a:t>
            </a:r>
          </a:p>
          <a:p>
            <a:pPr lvl="2"/>
            <a:r>
              <a:rPr lang="en-US" dirty="0" smtClean="0"/>
              <a:t>Workspace exclusive record:  178</a:t>
            </a:r>
          </a:p>
          <a:p>
            <a:pPr lvl="2"/>
            <a:r>
              <a:rPr lang="en-US" dirty="0" smtClean="0"/>
              <a:t>Linked to website : </a:t>
            </a:r>
          </a:p>
          <a:p>
            <a:pPr lvl="3"/>
            <a:r>
              <a:rPr lang="en-US" dirty="0" smtClean="0"/>
              <a:t>Mission reports (986)</a:t>
            </a:r>
          </a:p>
          <a:p>
            <a:pPr lvl="3"/>
            <a:r>
              <a:rPr lang="en-US" dirty="0" smtClean="0"/>
              <a:t>Request to participate (1663) 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</a:t>
            </a:r>
            <a:r>
              <a:rPr lang="en-US" dirty="0" smtClean="0"/>
              <a:t>Calendar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 </a:t>
            </a:r>
            <a:r>
              <a:rPr lang="en-US" dirty="0" smtClean="0"/>
              <a:t>Country pages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 Country wiki pages </a:t>
            </a:r>
          </a:p>
          <a:p>
            <a:pPr>
              <a:buNone/>
            </a:pPr>
            <a:r>
              <a:rPr lang="en-US" dirty="0" smtClean="0">
                <a:sym typeface="Wingdings"/>
              </a:rPr>
              <a:t> </a:t>
            </a:r>
            <a:r>
              <a:rPr lang="en-US" dirty="0" smtClean="0"/>
              <a:t>Discussion forum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5562600" y="3276600"/>
          <a:ext cx="4191000" cy="2362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5181600" y="838200"/>
          <a:ext cx="30099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 l="38750" t="38000" r="40625" b="37000"/>
          <a:stretch>
            <a:fillRect/>
          </a:stretch>
        </p:blipFill>
        <p:spPr bwMode="auto">
          <a:xfrm>
            <a:off x="0" y="1"/>
            <a:ext cx="1905000" cy="14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ATT1021832.jpg"/>
          <p:cNvPicPr>
            <a:picLocks noChangeAspect="1"/>
          </p:cNvPicPr>
          <p:nvPr/>
        </p:nvPicPr>
        <p:blipFill>
          <a:blip r:embed="rId6" cstate="print"/>
          <a:srcRect t="5263" b="57895"/>
          <a:stretch>
            <a:fillRect/>
          </a:stretch>
        </p:blipFill>
        <p:spPr>
          <a:xfrm>
            <a:off x="7534275" y="6324600"/>
            <a:ext cx="1609725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 Sharing</a:t>
            </a:r>
          </a:p>
          <a:p>
            <a:pPr lvl="1"/>
            <a:r>
              <a:rPr lang="en-US" dirty="0" smtClean="0"/>
              <a:t>Thematic Spaces</a:t>
            </a:r>
          </a:p>
          <a:p>
            <a:pPr lvl="1"/>
            <a:r>
              <a:rPr lang="en-US" dirty="0" smtClean="0"/>
              <a:t>Country workspaces and websites</a:t>
            </a:r>
          </a:p>
          <a:p>
            <a:pPr lvl="1"/>
            <a:r>
              <a:rPr lang="en-US" dirty="0" smtClean="0"/>
              <a:t>Facilitating linkages</a:t>
            </a:r>
          </a:p>
          <a:p>
            <a:pPr lvl="2"/>
            <a:r>
              <a:rPr lang="en-US" dirty="0" smtClean="0"/>
              <a:t>To web site</a:t>
            </a:r>
          </a:p>
          <a:p>
            <a:pPr lvl="2"/>
            <a:r>
              <a:rPr lang="en-US" dirty="0" smtClean="0"/>
              <a:t>To country offices website</a:t>
            </a:r>
          </a:p>
          <a:p>
            <a:pPr lvl="2"/>
            <a:r>
              <a:rPr lang="en-US" dirty="0" smtClean="0"/>
              <a:t>To other knowledge platforms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Theredddes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00700" y="4419600"/>
            <a:ext cx="2095500" cy="53340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 l="38750" t="38000" r="40625" b="37000"/>
          <a:stretch>
            <a:fillRect/>
          </a:stretch>
        </p:blipFill>
        <p:spPr bwMode="auto">
          <a:xfrm>
            <a:off x="0" y="1"/>
            <a:ext cx="1905000" cy="14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ATT1021832.jpg"/>
          <p:cNvPicPr>
            <a:picLocks noChangeAspect="1"/>
          </p:cNvPicPr>
          <p:nvPr/>
        </p:nvPicPr>
        <p:blipFill>
          <a:blip r:embed="rId4" cstate="print"/>
          <a:srcRect t="5263" b="57895"/>
          <a:stretch>
            <a:fillRect/>
          </a:stretch>
        </p:blipFill>
        <p:spPr>
          <a:xfrm>
            <a:off x="7534275" y="6324600"/>
            <a:ext cx="1609725" cy="533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1447800"/>
            <a:ext cx="9144000" cy="762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Regional exchanges and lessons learned</a:t>
            </a:r>
          </a:p>
          <a:p>
            <a:pPr lvl="1"/>
            <a:r>
              <a:rPr lang="en-US" sz="2400" dirty="0" smtClean="0"/>
              <a:t>Within partnership </a:t>
            </a:r>
          </a:p>
          <a:p>
            <a:pPr lvl="1"/>
            <a:r>
              <a:rPr lang="en-US" sz="2400" smtClean="0"/>
              <a:t>With </a:t>
            </a:r>
            <a:r>
              <a:rPr lang="en-US" sz="2400" smtClean="0"/>
              <a:t>close </a:t>
            </a:r>
            <a:r>
              <a:rPr lang="en-US" sz="2400" smtClean="0"/>
              <a:t>constituency </a:t>
            </a:r>
            <a:r>
              <a:rPr lang="en-US" sz="2400" dirty="0" smtClean="0"/>
              <a:t>(Policy Board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Externally</a:t>
            </a:r>
            <a:endParaRPr lang="en-US" dirty="0" smtClean="0"/>
          </a:p>
          <a:p>
            <a:r>
              <a:rPr lang="en-US" dirty="0" smtClean="0"/>
              <a:t>Analytical Framework for readiness</a:t>
            </a:r>
          </a:p>
          <a:p>
            <a:pPr lvl="1"/>
            <a:r>
              <a:rPr lang="en-US" sz="2400" dirty="0" smtClean="0"/>
              <a:t>Components of Readiness</a:t>
            </a:r>
          </a:p>
          <a:p>
            <a:pPr lvl="1"/>
            <a:r>
              <a:rPr lang="en-US" sz="2400" dirty="0" smtClean="0"/>
              <a:t>Phase of readiness</a:t>
            </a:r>
          </a:p>
          <a:p>
            <a:r>
              <a:rPr lang="en-US" dirty="0" smtClean="0"/>
              <a:t>Case studies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Moving forward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38750" t="38000" r="40625" b="37000"/>
          <a:stretch>
            <a:fillRect/>
          </a:stretch>
        </p:blipFill>
        <p:spPr bwMode="auto">
          <a:xfrm>
            <a:off x="0" y="1"/>
            <a:ext cx="1905000" cy="14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ATT1021832.jpg"/>
          <p:cNvPicPr>
            <a:picLocks noChangeAspect="1"/>
          </p:cNvPicPr>
          <p:nvPr/>
        </p:nvPicPr>
        <p:blipFill>
          <a:blip r:embed="rId3" cstate="print"/>
          <a:srcRect t="5263" b="57895"/>
          <a:stretch>
            <a:fillRect/>
          </a:stretch>
        </p:blipFill>
        <p:spPr>
          <a:xfrm>
            <a:off x="7534275" y="6324600"/>
            <a:ext cx="1609725" cy="5334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1447800"/>
            <a:ext cx="9144000" cy="7620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3811</TotalTime>
  <Words>193</Words>
  <Application>Microsoft Office PowerPoint</Application>
  <PresentationFormat>On-screen Show (4:3)</PresentationFormat>
  <Paragraphs>53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Managing Knowledge</vt:lpstr>
      <vt:lpstr>The Workspace </vt:lpstr>
      <vt:lpstr>Workspace 101</vt:lpstr>
      <vt:lpstr>  What works, what doesn’t</vt:lpstr>
      <vt:lpstr>Moving forward</vt:lpstr>
      <vt:lpstr>Slide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</dc:title>
  <dc:creator>Estelle Fach</dc:creator>
  <cp:lastModifiedBy>Estelle Fach</cp:lastModifiedBy>
  <cp:revision>55</cp:revision>
  <dcterms:created xsi:type="dcterms:W3CDTF">2010-01-27T15:59:56Z</dcterms:created>
  <dcterms:modified xsi:type="dcterms:W3CDTF">2010-02-03T17:19:56Z</dcterms:modified>
</cp:coreProperties>
</file>