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83" r:id="rId4"/>
    <p:sldId id="276" r:id="rId5"/>
    <p:sldId id="284" r:id="rId6"/>
    <p:sldId id="281" r:id="rId7"/>
    <p:sldId id="274" r:id="rId8"/>
    <p:sldId id="272" r:id="rId9"/>
  </p:sldIdLst>
  <p:sldSz cx="9144000" cy="5143500" type="screen16x9"/>
  <p:notesSz cx="6648450" cy="98504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3">
          <p15:clr>
            <a:srgbClr val="A4A3A4"/>
          </p15:clr>
        </p15:guide>
        <p15:guide id="2" pos="209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BCB"/>
    <a:srgbClr val="D2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17" autoAdjust="0"/>
    <p:restoredTop sz="97458" autoAdjust="0"/>
  </p:normalViewPr>
  <p:slideViewPr>
    <p:cSldViewPr>
      <p:cViewPr varScale="1">
        <p:scale>
          <a:sx n="81" d="100"/>
          <a:sy n="81" d="100"/>
        </p:scale>
        <p:origin x="-120" y="-20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74" y="-114"/>
      </p:cViewPr>
      <p:guideLst>
        <p:guide orient="horz" pos="3103"/>
        <p:guide pos="20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08/10/15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08/10/15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275" y="738188"/>
            <a:ext cx="6565900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39456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139952" y="1707654"/>
            <a:ext cx="792088" cy="720080"/>
          </a:xfrm>
          <a:prstGeom prst="rect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4000" dirty="0" smtClean="0">
                <a:latin typeface="Bebas Neue" pitchFamily="34" charset="0"/>
                <a:ea typeface="Open Sans" pitchFamily="34" charset="0"/>
                <a:cs typeface="Open Sans" pitchFamily="34" charset="0"/>
              </a:rPr>
              <a:t>6</a:t>
            </a:r>
            <a:endParaRPr lang="fr-CH" sz="4000" dirty="0">
              <a:latin typeface="Bebas Neue" pitchFamily="34" charset="0"/>
              <a:ea typeface="Open Sans" pitchFamily="34" charset="0"/>
              <a:cs typeface="Open Sans" pitchFamily="34" charset="0"/>
            </a:endParaRPr>
          </a:p>
        </p:txBody>
      </p:sp>
      <p:pic>
        <p:nvPicPr>
          <p:cNvPr id="6" name="Picture 5" descr="UN-REDD_full_logo_ES2 whit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39502"/>
            <a:ext cx="4896544" cy="677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9512" y="627534"/>
            <a:ext cx="4701527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Objetivos</a:t>
            </a: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</a:t>
            </a:r>
            <a:r>
              <a:rPr kumimoji="0" lang="de-CH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aprendizaje</a:t>
            </a: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5004048" y="618823"/>
            <a:ext cx="2534267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Puntos</a:t>
            </a: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CH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clave</a:t>
            </a: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4716016" y="618823"/>
            <a:ext cx="3903633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Agenda de la </a:t>
            </a:r>
            <a:r>
              <a:rPr kumimoji="0" lang="de-CH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sesión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979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err="1" smtClean="0"/>
              <a:t>Niveles</a:t>
            </a:r>
            <a:r>
              <a:rPr lang="en-US" dirty="0" smtClean="0"/>
              <a:t> de </a:t>
            </a:r>
            <a:r>
              <a:rPr lang="en-US" dirty="0" err="1" smtClean="0"/>
              <a:t>referencia</a:t>
            </a:r>
            <a:r>
              <a:rPr lang="en-US" dirty="0" smtClean="0"/>
              <a:t>  </a:t>
            </a:r>
            <a:r>
              <a:rPr lang="en-US" dirty="0" err="1" smtClean="0"/>
              <a:t>forestal</a:t>
            </a:r>
            <a:r>
              <a:rPr lang="en-US" dirty="0" smtClean="0"/>
              <a:t> 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err="1" smtClean="0"/>
              <a:t>Nieles</a:t>
            </a:r>
            <a:r>
              <a:rPr lang="en-US" dirty="0" smtClean="0"/>
              <a:t> de </a:t>
            </a:r>
            <a:r>
              <a:rPr lang="en-US" dirty="0" err="1" smtClean="0"/>
              <a:t>referencia</a:t>
            </a:r>
            <a:r>
              <a:rPr lang="en-US" dirty="0" smtClean="0"/>
              <a:t> </a:t>
            </a:r>
            <a:r>
              <a:rPr lang="en-US" dirty="0" err="1" smtClean="0"/>
              <a:t>forestal</a:t>
            </a:r>
            <a:r>
              <a:rPr lang="en-US" dirty="0" smtClean="0"/>
              <a:t> 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08/10/15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64" r:id="rId4"/>
    <p:sldLayoutId id="2147483650" r:id="rId5"/>
    <p:sldLayoutId id="2147483660" r:id="rId6"/>
    <p:sldLayoutId id="2147483661" r:id="rId7"/>
    <p:sldLayoutId id="2147483662" r:id="rId8"/>
    <p:sldLayoutId id="2147483655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683568" y="257175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de-CH" dirty="0" err="1" smtClean="0"/>
              <a:t>Niveles</a:t>
            </a:r>
            <a:r>
              <a:rPr lang="de-CH" dirty="0" smtClean="0"/>
              <a:t> de </a:t>
            </a:r>
            <a:r>
              <a:rPr lang="de-CH" dirty="0" err="1" smtClean="0"/>
              <a:t>Referencia</a:t>
            </a:r>
            <a:r>
              <a:rPr lang="de-CH" dirty="0" smtClean="0"/>
              <a:t> de </a:t>
            </a:r>
            <a:r>
              <a:rPr lang="de-CH" dirty="0" err="1" smtClean="0"/>
              <a:t>Emisiones</a:t>
            </a:r>
            <a:r>
              <a:rPr lang="de-CH" dirty="0" smtClean="0"/>
              <a:t> </a:t>
            </a:r>
            <a:r>
              <a:rPr lang="de-CH" dirty="0" err="1" smtClean="0"/>
              <a:t>Forestales</a:t>
            </a:r>
            <a:r>
              <a:rPr lang="de-CH" dirty="0" smtClean="0"/>
              <a:t>  (NREF) </a:t>
            </a:r>
            <a:r>
              <a:rPr lang="de-CH" dirty="0" err="1" smtClean="0"/>
              <a:t>y</a:t>
            </a:r>
            <a:r>
              <a:rPr lang="de-CH" dirty="0" smtClean="0"/>
              <a:t> </a:t>
            </a:r>
            <a:r>
              <a:rPr lang="de-CH" dirty="0" err="1" smtClean="0"/>
              <a:t>Niveles</a:t>
            </a:r>
            <a:r>
              <a:rPr lang="de-CH" dirty="0" smtClean="0"/>
              <a:t> de </a:t>
            </a:r>
            <a:r>
              <a:rPr lang="de-CH" dirty="0" err="1" smtClean="0"/>
              <a:t>Referencia</a:t>
            </a:r>
            <a:r>
              <a:rPr lang="de-CH" dirty="0" smtClean="0"/>
              <a:t> </a:t>
            </a:r>
            <a:r>
              <a:rPr lang="de-CH" dirty="0" err="1" smtClean="0"/>
              <a:t>Forestal</a:t>
            </a:r>
            <a:r>
              <a:rPr lang="de-CH" dirty="0" smtClean="0"/>
              <a:t> </a:t>
            </a:r>
            <a:endParaRPr lang="de-CH" dirty="0"/>
          </a:p>
        </p:txBody>
      </p:sp>
      <p:pic>
        <p:nvPicPr>
          <p:cNvPr id="3" name="Picture 2" descr="UN REDD LOGO-WHITE-WITH-UNDP-BLUE-ES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88"/>
          <a:stretch/>
        </p:blipFill>
        <p:spPr>
          <a:xfrm>
            <a:off x="3995936" y="3723878"/>
            <a:ext cx="4392488" cy="16654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251520" y="1419622"/>
            <a:ext cx="4032448" cy="295275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600" dirty="0" smtClean="0"/>
              <a:t>Para el final de </a:t>
            </a:r>
            <a:r>
              <a:rPr lang="en-GB" sz="1600" dirty="0" err="1" smtClean="0"/>
              <a:t>este</a:t>
            </a:r>
            <a:r>
              <a:rPr lang="en-GB" sz="1600" dirty="0" smtClean="0"/>
              <a:t> </a:t>
            </a:r>
            <a:r>
              <a:rPr lang="en-GB" sz="1600" dirty="0" err="1" smtClean="0"/>
              <a:t>módulo</a:t>
            </a:r>
            <a:r>
              <a:rPr lang="en-GB" sz="1600" dirty="0" smtClean="0"/>
              <a:t> </a:t>
            </a:r>
            <a:r>
              <a:rPr lang="en-GB" sz="1600" dirty="0" err="1" smtClean="0"/>
              <a:t>usted</a:t>
            </a:r>
            <a:r>
              <a:rPr lang="en-GB" sz="1600" dirty="0" smtClean="0"/>
              <a:t> </a:t>
            </a:r>
            <a:r>
              <a:rPr lang="en-GB" sz="1600" dirty="0" err="1" smtClean="0"/>
              <a:t>podrá</a:t>
            </a:r>
            <a:r>
              <a:rPr lang="en-GB" sz="1600" dirty="0" smtClean="0"/>
              <a:t>:</a:t>
            </a:r>
            <a:endParaRPr lang="en-GB" sz="1600" dirty="0"/>
          </a:p>
          <a:p>
            <a:pPr marL="228600" indent="-228600">
              <a:buAutoNum type="arabicPeriod"/>
            </a:pPr>
            <a:r>
              <a:rPr lang="en-US" sz="1600" dirty="0" err="1" smtClean="0"/>
              <a:t>Describir</a:t>
            </a:r>
            <a:r>
              <a:rPr lang="en-US" sz="1600" dirty="0" smtClean="0"/>
              <a:t> </a:t>
            </a:r>
            <a:r>
              <a:rPr lang="en-US" sz="1600" dirty="0" err="1" smtClean="0"/>
              <a:t>que</a:t>
            </a:r>
            <a:r>
              <a:rPr lang="en-US" sz="1600" dirty="0" smtClean="0"/>
              <a:t> son los NREFL y NRF</a:t>
            </a:r>
            <a:r>
              <a:rPr lang="en-GB" sz="1600" dirty="0" smtClean="0"/>
              <a:t>;</a:t>
            </a:r>
            <a:endParaRPr lang="en-GB" sz="1600" dirty="0"/>
          </a:p>
          <a:p>
            <a:pPr marL="228600" indent="-228600">
              <a:buAutoNum type="arabicPeriod"/>
            </a:pPr>
            <a:r>
              <a:rPr lang="en-US" sz="1600" dirty="0" err="1" smtClean="0"/>
              <a:t>Explicar</a:t>
            </a:r>
            <a:r>
              <a:rPr lang="en-US" sz="1600" dirty="0" smtClean="0"/>
              <a:t> la </a:t>
            </a:r>
            <a:r>
              <a:rPr lang="en-US" sz="1600" dirty="0" err="1" smtClean="0"/>
              <a:t>importancia</a:t>
            </a:r>
            <a:r>
              <a:rPr lang="en-US" sz="1600" dirty="0" smtClean="0"/>
              <a:t> del NREF/NRF;</a:t>
            </a:r>
            <a:endParaRPr lang="en-US" sz="1600" dirty="0"/>
          </a:p>
          <a:p>
            <a:pPr marL="228600" indent="-228600">
              <a:buAutoNum type="arabicPeriod"/>
            </a:pPr>
            <a:r>
              <a:rPr lang="en-US" sz="1600" dirty="0" err="1" smtClean="0"/>
              <a:t>Describir</a:t>
            </a:r>
            <a:r>
              <a:rPr lang="en-US" sz="1600" dirty="0" smtClean="0"/>
              <a:t> el </a:t>
            </a:r>
            <a:r>
              <a:rPr lang="en-US" sz="1600" dirty="0" err="1" smtClean="0"/>
              <a:t>proceso</a:t>
            </a:r>
            <a:r>
              <a:rPr lang="en-US" sz="1600" dirty="0" smtClean="0"/>
              <a:t> de </a:t>
            </a:r>
            <a:r>
              <a:rPr lang="en-US" sz="1600" dirty="0" err="1" smtClean="0"/>
              <a:t>construcción</a:t>
            </a:r>
            <a:r>
              <a:rPr lang="en-US" sz="1600" dirty="0" smtClean="0"/>
              <a:t> y </a:t>
            </a:r>
            <a:r>
              <a:rPr lang="en-US" sz="1600" dirty="0" err="1" smtClean="0"/>
              <a:t>remisión</a:t>
            </a:r>
            <a:r>
              <a:rPr lang="en-US" sz="1600" dirty="0" smtClean="0"/>
              <a:t> de los </a:t>
            </a:r>
            <a:r>
              <a:rPr lang="en-US" sz="1600" dirty="0" err="1" smtClean="0"/>
              <a:t>NREFy</a:t>
            </a:r>
            <a:r>
              <a:rPr lang="en-US" sz="1600" dirty="0" smtClean="0"/>
              <a:t>/o NRF ; </a:t>
            </a:r>
            <a:endParaRPr lang="en-US" sz="1600" dirty="0"/>
          </a:p>
          <a:p>
            <a:pPr marL="228600" indent="-228600">
              <a:buAutoNum type="arabicPeriod"/>
            </a:pPr>
            <a:r>
              <a:rPr lang="en-GB" sz="1600" dirty="0" err="1" smtClean="0"/>
              <a:t>Explicar</a:t>
            </a:r>
            <a:r>
              <a:rPr lang="en-GB" sz="1600" dirty="0" smtClean="0"/>
              <a:t> </a:t>
            </a:r>
            <a:r>
              <a:rPr lang="en-GB" sz="1600" dirty="0" err="1" smtClean="0"/>
              <a:t>porqué</a:t>
            </a:r>
            <a:r>
              <a:rPr lang="en-GB" sz="1600" dirty="0" smtClean="0"/>
              <a:t> y </a:t>
            </a:r>
            <a:r>
              <a:rPr lang="en-GB" sz="1600" dirty="0" err="1" smtClean="0"/>
              <a:t>cómo</a:t>
            </a:r>
            <a:r>
              <a:rPr lang="en-GB" sz="1600" dirty="0" smtClean="0"/>
              <a:t> las </a:t>
            </a:r>
            <a:r>
              <a:rPr lang="en-GB" sz="1600" dirty="0" err="1" smtClean="0"/>
              <a:t>circunstancias</a:t>
            </a:r>
            <a:r>
              <a:rPr lang="en-GB" sz="1600" dirty="0" smtClean="0"/>
              <a:t> </a:t>
            </a:r>
            <a:r>
              <a:rPr lang="en-GB" sz="1600" dirty="0" err="1" smtClean="0"/>
              <a:t>nacionales</a:t>
            </a:r>
            <a:r>
              <a:rPr lang="en-GB" sz="1600" dirty="0" smtClean="0"/>
              <a:t> </a:t>
            </a:r>
            <a:r>
              <a:rPr lang="en-GB" sz="1600" dirty="0" err="1" smtClean="0"/>
              <a:t>pueden</a:t>
            </a:r>
            <a:r>
              <a:rPr lang="en-GB" sz="1600" dirty="0" smtClean="0"/>
              <a:t> </a:t>
            </a:r>
            <a:r>
              <a:rPr lang="en-GB" sz="1600" dirty="0" err="1" smtClean="0"/>
              <a:t>ser</a:t>
            </a:r>
            <a:r>
              <a:rPr lang="en-GB" sz="1600" dirty="0" smtClean="0"/>
              <a:t> </a:t>
            </a:r>
            <a:r>
              <a:rPr lang="en-GB" sz="1600" dirty="0" err="1" smtClean="0"/>
              <a:t>tenidas</a:t>
            </a:r>
            <a:r>
              <a:rPr lang="en-GB" sz="1600" dirty="0" smtClean="0"/>
              <a:t> en </a:t>
            </a:r>
            <a:r>
              <a:rPr lang="en-GB" sz="1600" dirty="0" err="1" smtClean="0"/>
              <a:t>consideración</a:t>
            </a:r>
            <a:r>
              <a:rPr lang="en-GB" sz="1600" dirty="0" smtClean="0"/>
              <a:t> </a:t>
            </a:r>
            <a:endParaRPr lang="de-CH" sz="1600" dirty="0"/>
          </a:p>
          <a:p>
            <a:pPr>
              <a:buNone/>
            </a:pPr>
            <a:endParaRPr lang="de-CH" dirty="0" smtClean="0"/>
          </a:p>
          <a:p>
            <a:endParaRPr lang="fr-CH" dirty="0" smtClean="0"/>
          </a:p>
          <a:p>
            <a:endParaRPr lang="fr-CH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CH" dirty="0" smtClean="0"/>
              <a:t> </a:t>
            </a:r>
            <a:r>
              <a:rPr lang="de-CH" dirty="0" err="1" smtClean="0"/>
              <a:t>Introducción</a:t>
            </a:r>
            <a:r>
              <a:rPr lang="de-CH" dirty="0" smtClean="0"/>
              <a:t> a los NREF/NRF </a:t>
            </a:r>
          </a:p>
          <a:p>
            <a:endParaRPr lang="de-CH" dirty="0"/>
          </a:p>
          <a:p>
            <a:r>
              <a:rPr lang="de-CH" dirty="0" err="1" smtClean="0"/>
              <a:t>Estudio</a:t>
            </a:r>
            <a:r>
              <a:rPr lang="de-CH" dirty="0" smtClean="0"/>
              <a:t> de </a:t>
            </a:r>
            <a:r>
              <a:rPr lang="de-CH" dirty="0" err="1" smtClean="0"/>
              <a:t>caso</a:t>
            </a:r>
            <a:r>
              <a:rPr lang="de-CH" dirty="0" smtClean="0"/>
              <a:t> de los </a:t>
            </a:r>
            <a:r>
              <a:rPr lang="de-CH" dirty="0" err="1" smtClean="0"/>
              <a:t>países</a:t>
            </a:r>
            <a:r>
              <a:rPr lang="de-CH" dirty="0" smtClean="0"/>
              <a:t> </a:t>
            </a:r>
          </a:p>
          <a:p>
            <a:endParaRPr lang="de-CH" dirty="0"/>
          </a:p>
          <a:p>
            <a:r>
              <a:rPr lang="de-CH" dirty="0" err="1" smtClean="0"/>
              <a:t>Ejercicio</a:t>
            </a:r>
            <a:r>
              <a:rPr lang="de-CH" dirty="0" smtClean="0"/>
              <a:t> de </a:t>
            </a:r>
            <a:r>
              <a:rPr lang="de-CH" dirty="0" err="1" smtClean="0"/>
              <a:t>evaluación</a:t>
            </a:r>
            <a:r>
              <a:rPr lang="de-CH" dirty="0" smtClean="0"/>
              <a:t> de </a:t>
            </a:r>
            <a:r>
              <a:rPr lang="de-CH" dirty="0" err="1" smtClean="0"/>
              <a:t>su</a:t>
            </a:r>
            <a:r>
              <a:rPr lang="de-CH" dirty="0" smtClean="0"/>
              <a:t> </a:t>
            </a:r>
            <a:r>
              <a:rPr lang="de-CH" dirty="0" err="1" smtClean="0"/>
              <a:t>país</a:t>
            </a:r>
            <a:r>
              <a:rPr lang="de-CH" dirty="0" smtClean="0"/>
              <a:t>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54740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sz="2800" dirty="0" err="1"/>
              <a:t>Qué</a:t>
            </a:r>
            <a:r>
              <a:rPr lang="en-GB" sz="2800" dirty="0"/>
              <a:t> </a:t>
            </a:r>
            <a:r>
              <a:rPr lang="en-GB" sz="2800" dirty="0" smtClean="0"/>
              <a:t>son los </a:t>
            </a:r>
            <a:r>
              <a:rPr lang="en-GB" sz="2800" dirty="0" err="1"/>
              <a:t>N</a:t>
            </a:r>
            <a:r>
              <a:rPr lang="en-GB" sz="2800" dirty="0" err="1" smtClean="0"/>
              <a:t>iveles</a:t>
            </a:r>
            <a:r>
              <a:rPr lang="en-GB" sz="2800" dirty="0" smtClean="0"/>
              <a:t> de </a:t>
            </a:r>
            <a:r>
              <a:rPr lang="en-GB" sz="2800" dirty="0" err="1"/>
              <a:t>R</a:t>
            </a:r>
            <a:r>
              <a:rPr lang="en-GB" sz="2800" dirty="0" err="1" smtClean="0"/>
              <a:t>eferencia</a:t>
            </a:r>
            <a:r>
              <a:rPr lang="en-GB" sz="2800" dirty="0" smtClean="0"/>
              <a:t> de </a:t>
            </a:r>
            <a:r>
              <a:rPr lang="en-GB" sz="2800" dirty="0" err="1" smtClean="0"/>
              <a:t>Emisiones</a:t>
            </a:r>
            <a:r>
              <a:rPr lang="en-GB" sz="2800" dirty="0" smtClean="0"/>
              <a:t>  </a:t>
            </a:r>
          </a:p>
          <a:p>
            <a:r>
              <a:rPr lang="en-GB" sz="2800" dirty="0" err="1" smtClean="0"/>
              <a:t>Forestales</a:t>
            </a:r>
            <a:r>
              <a:rPr lang="en-GB" sz="2800" dirty="0" smtClean="0"/>
              <a:t>? / </a:t>
            </a:r>
            <a:r>
              <a:rPr lang="en-GB" sz="2800" dirty="0" err="1" smtClean="0"/>
              <a:t>Niveles</a:t>
            </a:r>
            <a:r>
              <a:rPr lang="en-GB" sz="2800" dirty="0" smtClean="0"/>
              <a:t> de </a:t>
            </a:r>
            <a:r>
              <a:rPr lang="en-GB" sz="2800" dirty="0" err="1" smtClean="0"/>
              <a:t>Referencia</a:t>
            </a:r>
            <a:r>
              <a:rPr lang="en-GB" sz="2800" dirty="0" smtClean="0"/>
              <a:t> </a:t>
            </a:r>
            <a:r>
              <a:rPr lang="en-GB" sz="2800" dirty="0" err="1" smtClean="0"/>
              <a:t>Forestal</a:t>
            </a:r>
            <a:r>
              <a:rPr lang="en-GB" sz="2800" dirty="0" smtClean="0"/>
              <a:t>  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 err="1" smtClean="0"/>
              <a:t>Niveles</a:t>
            </a:r>
            <a:r>
              <a:rPr lang="en-GB" dirty="0" smtClean="0"/>
              <a:t> de </a:t>
            </a:r>
            <a:r>
              <a:rPr lang="en-GB" dirty="0" err="1" smtClean="0"/>
              <a:t>Referencia</a:t>
            </a:r>
            <a:r>
              <a:rPr lang="en-GB" dirty="0" smtClean="0"/>
              <a:t>  </a:t>
            </a:r>
            <a:r>
              <a:rPr lang="en-GB" dirty="0" err="1" smtClean="0"/>
              <a:t>Forestal</a:t>
            </a:r>
            <a:r>
              <a:rPr lang="en-GB" dirty="0" smtClean="0"/>
              <a:t> </a:t>
            </a:r>
            <a:endParaRPr lang="fr-CH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917633"/>
              </p:ext>
            </p:extLst>
          </p:nvPr>
        </p:nvGraphicFramePr>
        <p:xfrm>
          <a:off x="457200" y="1131589"/>
          <a:ext cx="3962400" cy="3427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/>
              </a:tblGrid>
              <a:tr h="7024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err="1" smtClean="0"/>
                        <a:t>Niveles</a:t>
                      </a:r>
                      <a:r>
                        <a:rPr lang="en-US" sz="2000" b="1" dirty="0" smtClean="0"/>
                        <a:t> de </a:t>
                      </a:r>
                      <a:r>
                        <a:rPr lang="en-US" sz="2000" b="1" dirty="0" err="1" smtClean="0"/>
                        <a:t>Referencia</a:t>
                      </a:r>
                      <a:r>
                        <a:rPr lang="en-US" sz="2000" b="1" baseline="0" dirty="0" smtClean="0"/>
                        <a:t> de </a:t>
                      </a:r>
                      <a:r>
                        <a:rPr lang="en-US" sz="2000" b="1" baseline="0" dirty="0" err="1" smtClean="0"/>
                        <a:t>Emisiones</a:t>
                      </a:r>
                      <a:r>
                        <a:rPr lang="en-US" sz="2000" b="1" baseline="0" dirty="0" smtClean="0"/>
                        <a:t> </a:t>
                      </a:r>
                      <a:r>
                        <a:rPr lang="en-US" sz="2000" b="1" baseline="0" dirty="0" err="1" smtClean="0"/>
                        <a:t>Forestales</a:t>
                      </a:r>
                      <a:r>
                        <a:rPr lang="en-US" sz="2000" b="1" baseline="0" dirty="0" smtClean="0"/>
                        <a:t> </a:t>
                      </a:r>
                      <a:r>
                        <a:rPr lang="en-US" sz="2000" b="1" dirty="0" smtClean="0"/>
                        <a:t> (NREF)</a:t>
                      </a:r>
                    </a:p>
                  </a:txBody>
                  <a:tcPr/>
                </a:tc>
              </a:tr>
              <a:tr h="2684723">
                <a:tc>
                  <a:txBody>
                    <a:bodyPr/>
                    <a:lstStyle/>
                    <a:p>
                      <a:pPr marL="171450" lvl="0" indent="0" algn="l" defTabSz="914400" rtl="0" eaLnBrk="1" latinLnBrk="0" hangingPunct="1">
                        <a:spcBef>
                          <a:spcPct val="20000"/>
                        </a:spcBef>
                        <a:buFont typeface="Arial" pitchFamily="34" charset="0"/>
                        <a:buNone/>
                      </a:pPr>
                      <a:r>
                        <a:rPr lang="en-US" sz="1800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Emisiones</a:t>
                      </a:r>
                      <a:r>
                        <a:rPr lang="en-US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netas</a:t>
                      </a:r>
                      <a:r>
                        <a:rPr lang="en-US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por</a:t>
                      </a:r>
                      <a:r>
                        <a:rPr lang="en-US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deforestación</a:t>
                      </a:r>
                      <a:r>
                        <a:rPr lang="en-US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n-US" sz="1800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degradación</a:t>
                      </a:r>
                      <a:r>
                        <a:rPr lang="en-US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171450" lvl="0" indent="0" algn="l" defTabSz="914400" rtl="0" eaLnBrk="1" latinLnBrk="0" hangingPunct="1">
                        <a:spcBef>
                          <a:spcPct val="20000"/>
                        </a:spcBef>
                        <a:buFont typeface="Arial" pitchFamily="34" charset="0"/>
                        <a:buNone/>
                      </a:pP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Solamente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actividades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que “</a:t>
                      </a:r>
                      <a:r>
                        <a:rPr lang="en-US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reducen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emisiones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”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800100" lvl="2" indent="-342900" algn="l" defTabSz="914400" rtl="0" eaLnBrk="1" latinLnBrk="0" hangingPunct="1">
                        <a:spcBef>
                          <a:spcPct val="20000"/>
                        </a:spcBef>
                        <a:buFont typeface="Arial" pitchFamily="34" charset="0"/>
                        <a:buChar char="•"/>
                      </a:pP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Reducción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emisiones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por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deforestación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800100" lvl="2" indent="-342900" algn="l" defTabSz="914400" rtl="0" eaLnBrk="1" latinLnBrk="0" hangingPunct="1">
                        <a:spcBef>
                          <a:spcPct val="20000"/>
                        </a:spcBef>
                        <a:buFont typeface="Arial" pitchFamily="34" charset="0"/>
                        <a:buChar char="•"/>
                      </a:pP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Reducción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emisiones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por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degradación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449364"/>
              </p:ext>
            </p:extLst>
          </p:nvPr>
        </p:nvGraphicFramePr>
        <p:xfrm>
          <a:off x="4643611" y="1130647"/>
          <a:ext cx="3962400" cy="3454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/>
              </a:tblGrid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err="1" smtClean="0"/>
                        <a:t>Niveles</a:t>
                      </a:r>
                      <a:r>
                        <a:rPr lang="en-US" sz="2000" b="1" dirty="0" smtClean="0"/>
                        <a:t> de </a:t>
                      </a:r>
                      <a:r>
                        <a:rPr lang="en-US" sz="2000" b="1" dirty="0" err="1" smtClean="0"/>
                        <a:t>referencia</a:t>
                      </a:r>
                      <a:r>
                        <a:rPr lang="en-US" sz="2000" b="1" dirty="0" smtClean="0"/>
                        <a:t> </a:t>
                      </a:r>
                      <a:r>
                        <a:rPr lang="en-US" sz="2000" b="1" dirty="0" err="1" smtClean="0"/>
                        <a:t>forestal</a:t>
                      </a:r>
                      <a:r>
                        <a:rPr lang="en-US" sz="2000" b="1" dirty="0" smtClean="0"/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(NRF)</a:t>
                      </a:r>
                    </a:p>
                  </a:txBody>
                  <a:tcPr/>
                </a:tc>
              </a:tr>
              <a:tr h="2662751">
                <a:tc>
                  <a:txBody>
                    <a:bodyPr/>
                    <a:lstStyle/>
                    <a:p>
                      <a:pPr marL="171450" lvl="1" indent="0" algn="l" defTabSz="914400" rtl="0" eaLnBrk="1" latinLnBrk="0" hangingPunct="1">
                        <a:spcBef>
                          <a:spcPct val="20000"/>
                        </a:spcBef>
                        <a:buFont typeface="Arial" pitchFamily="34" charset="0"/>
                        <a:buNone/>
                      </a:pPr>
                      <a:r>
                        <a:rPr lang="en-US" sz="1800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Incluye</a:t>
                      </a:r>
                      <a:r>
                        <a:rPr lang="en-US" sz="18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remociones</a:t>
                      </a:r>
                      <a:r>
                        <a:rPr lang="en-US" sz="18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como</a:t>
                      </a:r>
                      <a:r>
                        <a:rPr lang="en-US" sz="18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actividades</a:t>
                      </a:r>
                      <a:r>
                        <a:rPr lang="en-US" sz="18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que</a:t>
                      </a:r>
                      <a:r>
                        <a:rPr lang="en-US" sz="18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incrementan</a:t>
                      </a:r>
                      <a:r>
                        <a:rPr lang="en-US" sz="18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 </a:t>
                      </a:r>
                      <a:r>
                        <a:rPr lang="en-US" sz="1800" b="1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mejoran</a:t>
                      </a:r>
                      <a:r>
                        <a:rPr lang="en-US" sz="18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los </a:t>
                      </a:r>
                      <a:r>
                        <a:rPr lang="en-US" sz="1800" b="1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depósitos</a:t>
                      </a:r>
                      <a:r>
                        <a:rPr lang="en-US" sz="18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800" b="1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carbono</a:t>
                      </a:r>
                      <a:r>
                        <a:rPr lang="en-US" sz="18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800" b="1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mejora</a:t>
                      </a:r>
                      <a:r>
                        <a:rPr lang="en-US" sz="18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la </a:t>
                      </a:r>
                      <a:r>
                        <a:rPr lang="en-US" sz="1800" b="1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regeneración</a:t>
                      </a:r>
                      <a:r>
                        <a:rPr lang="en-US" sz="18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restauración</a:t>
                      </a:r>
                      <a:r>
                        <a:rPr lang="en-US" sz="18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etc</a:t>
                      </a:r>
                      <a:r>
                        <a:rPr lang="en-US" sz="18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en-US" sz="1800" b="1" u="non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1" indent="0" algn="l" defTabSz="914400" rtl="0" eaLnBrk="1" latinLnBrk="0" hangingPunct="1">
                        <a:spcBef>
                          <a:spcPct val="20000"/>
                        </a:spcBef>
                        <a:buFont typeface="Arial" pitchFamily="34" charset="0"/>
                        <a:buNone/>
                      </a:pPr>
                      <a:endParaRPr lang="en-US" sz="1800" b="1" u="non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4097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Porqué</a:t>
            </a:r>
            <a:r>
              <a:rPr lang="en-GB" sz="2800" dirty="0" smtClean="0"/>
              <a:t> </a:t>
            </a:r>
            <a:r>
              <a:rPr lang="en-GB" sz="2800" dirty="0" err="1"/>
              <a:t>d</a:t>
            </a:r>
            <a:r>
              <a:rPr lang="en-GB" sz="2800" dirty="0" err="1" smtClean="0"/>
              <a:t>esarrollar</a:t>
            </a:r>
            <a:r>
              <a:rPr lang="en-GB" sz="2800" dirty="0" smtClean="0"/>
              <a:t> un NREF o un NRF? 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 err="1" smtClean="0"/>
              <a:t>Niveles</a:t>
            </a:r>
            <a:r>
              <a:rPr lang="en-GB" dirty="0" smtClean="0"/>
              <a:t> de </a:t>
            </a:r>
            <a:r>
              <a:rPr lang="en-GB" dirty="0" err="1" smtClean="0"/>
              <a:t>Referencia</a:t>
            </a:r>
            <a:r>
              <a:rPr lang="en-GB" dirty="0" smtClean="0"/>
              <a:t> </a:t>
            </a:r>
            <a:r>
              <a:rPr lang="en-GB" dirty="0" err="1" smtClean="0"/>
              <a:t>Forestal</a:t>
            </a:r>
            <a:r>
              <a:rPr lang="en-GB" dirty="0" smtClean="0"/>
              <a:t> </a:t>
            </a:r>
            <a:endParaRPr lang="fr-CH" dirty="0"/>
          </a:p>
        </p:txBody>
      </p:sp>
      <p:sp>
        <p:nvSpPr>
          <p:cNvPr id="2" name="TextBox 1"/>
          <p:cNvSpPr txBox="1"/>
          <p:nvPr/>
        </p:nvSpPr>
        <p:spPr>
          <a:xfrm>
            <a:off x="539552" y="1491630"/>
            <a:ext cx="70567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Si los </a:t>
            </a:r>
            <a:r>
              <a:rPr lang="en-GB" sz="1600" dirty="0" err="1" smtClean="0"/>
              <a:t>países</a:t>
            </a:r>
            <a:r>
              <a:rPr lang="en-GB" sz="1600" dirty="0" smtClean="0"/>
              <a:t> </a:t>
            </a:r>
            <a:r>
              <a:rPr lang="en-GB" sz="1600" dirty="0" err="1" smtClean="0"/>
              <a:t>desean</a:t>
            </a:r>
            <a:r>
              <a:rPr lang="en-GB" sz="1600" dirty="0" smtClean="0"/>
              <a:t> </a:t>
            </a:r>
            <a:r>
              <a:rPr lang="en-GB" sz="1600" dirty="0" err="1" smtClean="0"/>
              <a:t>expresar</a:t>
            </a:r>
            <a:r>
              <a:rPr lang="en-GB" sz="1600" dirty="0" smtClean="0"/>
              <a:t> </a:t>
            </a:r>
            <a:r>
              <a:rPr lang="en-GB" sz="1600" dirty="0" err="1" smtClean="0"/>
              <a:t>su</a:t>
            </a:r>
            <a:r>
              <a:rPr lang="en-GB" sz="1600" dirty="0" smtClean="0"/>
              <a:t> </a:t>
            </a:r>
            <a:r>
              <a:rPr lang="en-GB" sz="1600" dirty="0" err="1" smtClean="0"/>
              <a:t>contribución</a:t>
            </a:r>
            <a:r>
              <a:rPr lang="en-GB" sz="1600" dirty="0" smtClean="0"/>
              <a:t> a los </a:t>
            </a:r>
            <a:r>
              <a:rPr lang="en-GB" sz="1600" dirty="0" err="1" smtClean="0"/>
              <a:t>esfuerzos</a:t>
            </a:r>
            <a:r>
              <a:rPr lang="en-GB" sz="1600" dirty="0" smtClean="0"/>
              <a:t> </a:t>
            </a:r>
            <a:r>
              <a:rPr lang="en-GB" sz="1600" dirty="0" err="1" smtClean="0"/>
              <a:t>internacionales</a:t>
            </a:r>
            <a:r>
              <a:rPr lang="en-GB" sz="1600" dirty="0" smtClean="0"/>
              <a:t> de </a:t>
            </a:r>
            <a:r>
              <a:rPr lang="en-GB" sz="1600" dirty="0" err="1" smtClean="0"/>
              <a:t>mitigación</a:t>
            </a:r>
            <a:r>
              <a:rPr lang="en-GB" sz="1600" dirty="0" smtClean="0"/>
              <a:t> a </a:t>
            </a:r>
            <a:r>
              <a:rPr lang="en-GB" sz="1600" dirty="0" err="1" smtClean="0"/>
              <a:t>través</a:t>
            </a:r>
            <a:r>
              <a:rPr lang="en-GB" sz="1600" dirty="0" smtClean="0"/>
              <a:t> de </a:t>
            </a:r>
            <a:r>
              <a:rPr lang="en-GB" sz="1600" dirty="0" err="1" smtClean="0"/>
              <a:t>las</a:t>
            </a:r>
            <a:r>
              <a:rPr lang="en-GB" sz="1600" dirty="0" smtClean="0"/>
              <a:t> </a:t>
            </a:r>
            <a:r>
              <a:rPr lang="en-GB" sz="1600" dirty="0" err="1" smtClean="0"/>
              <a:t>acciones</a:t>
            </a:r>
            <a:r>
              <a:rPr lang="en-GB" sz="1600" dirty="0" smtClean="0"/>
              <a:t> REDD+ </a:t>
            </a:r>
            <a:r>
              <a:rPr lang="en-GB" sz="1600" dirty="0" err="1" smtClean="0"/>
              <a:t>bajo</a:t>
            </a:r>
            <a:r>
              <a:rPr lang="en-GB" sz="1600" dirty="0" smtClean="0"/>
              <a:t> la CMNUCC;</a:t>
            </a:r>
            <a:endParaRPr lang="fr-CH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Los </a:t>
            </a:r>
            <a:r>
              <a:rPr lang="en-GB" sz="1600" dirty="0" err="1" smtClean="0"/>
              <a:t>países</a:t>
            </a:r>
            <a:r>
              <a:rPr lang="en-GB" sz="1600" dirty="0" smtClean="0"/>
              <a:t> </a:t>
            </a:r>
            <a:r>
              <a:rPr lang="en-GB" sz="1600" dirty="0" err="1" smtClean="0"/>
              <a:t>desean</a:t>
            </a:r>
            <a:r>
              <a:rPr lang="en-GB" sz="1600" dirty="0" smtClean="0"/>
              <a:t> </a:t>
            </a:r>
            <a:r>
              <a:rPr lang="en-GB" sz="1600" dirty="0" err="1" smtClean="0"/>
              <a:t>evaluar</a:t>
            </a:r>
            <a:r>
              <a:rPr lang="en-GB" sz="1600" dirty="0" smtClean="0"/>
              <a:t> </a:t>
            </a:r>
            <a:r>
              <a:rPr lang="en-GB" sz="1600" dirty="0" err="1" smtClean="0"/>
              <a:t>su</a:t>
            </a:r>
            <a:r>
              <a:rPr lang="en-GB" sz="1600" dirty="0" smtClean="0"/>
              <a:t> </a:t>
            </a:r>
            <a:r>
              <a:rPr lang="en-GB" sz="1600" dirty="0" err="1" smtClean="0"/>
              <a:t>progreso</a:t>
            </a:r>
            <a:r>
              <a:rPr lang="en-GB" sz="1600" dirty="0" smtClean="0"/>
              <a:t> en </a:t>
            </a:r>
            <a:r>
              <a:rPr lang="en-GB" sz="1600" dirty="0" err="1" smtClean="0"/>
              <a:t>relación</a:t>
            </a:r>
            <a:r>
              <a:rPr lang="en-GB" sz="1600" dirty="0" smtClean="0"/>
              <a:t> a </a:t>
            </a:r>
            <a:r>
              <a:rPr lang="en-GB" sz="1600" dirty="0" err="1" smtClean="0"/>
              <a:t>las</a:t>
            </a:r>
            <a:r>
              <a:rPr lang="en-GB" sz="1600" dirty="0" smtClean="0"/>
              <a:t> </a:t>
            </a:r>
            <a:r>
              <a:rPr lang="en-GB" sz="1600" dirty="0" err="1" smtClean="0"/>
              <a:t>políticas</a:t>
            </a:r>
            <a:r>
              <a:rPr lang="en-GB" sz="1600" dirty="0" smtClean="0"/>
              <a:t> y </a:t>
            </a:r>
            <a:r>
              <a:rPr lang="en-GB" sz="1600" dirty="0" err="1" smtClean="0"/>
              <a:t>medidas</a:t>
            </a:r>
            <a:r>
              <a:rPr lang="en-GB" sz="1600" dirty="0" smtClean="0"/>
              <a:t> </a:t>
            </a:r>
            <a:r>
              <a:rPr lang="en-GB" sz="1600" dirty="0" err="1" smtClean="0"/>
              <a:t>tomadas</a:t>
            </a:r>
            <a:r>
              <a:rPr lang="en-GB" sz="1600" dirty="0" smtClean="0"/>
              <a:t> </a:t>
            </a:r>
            <a:r>
              <a:rPr lang="en-GB" sz="1600" dirty="0" err="1" smtClean="0"/>
              <a:t>para</a:t>
            </a:r>
            <a:r>
              <a:rPr lang="en-GB" sz="1600" dirty="0" smtClean="0"/>
              <a:t> </a:t>
            </a:r>
            <a:r>
              <a:rPr lang="en-GB" sz="1600" dirty="0" err="1" smtClean="0"/>
              <a:t>mitigar</a:t>
            </a:r>
            <a:r>
              <a:rPr lang="en-GB" sz="1600" dirty="0" smtClean="0"/>
              <a:t> el CC en el sector </a:t>
            </a:r>
            <a:r>
              <a:rPr lang="en-GB" sz="1600" dirty="0" err="1" smtClean="0"/>
              <a:t>forestal</a:t>
            </a:r>
            <a:r>
              <a:rPr lang="en-GB" sz="1600" dirty="0" smtClean="0"/>
              <a:t> </a:t>
            </a:r>
            <a:endParaRPr lang="fr-CH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Los </a:t>
            </a:r>
            <a:r>
              <a:rPr lang="en-GB" sz="1600" dirty="0" err="1" smtClean="0"/>
              <a:t>paises</a:t>
            </a:r>
            <a:r>
              <a:rPr lang="en-GB" sz="1600" dirty="0" smtClean="0"/>
              <a:t> </a:t>
            </a:r>
            <a:r>
              <a:rPr lang="en-GB" sz="1600" dirty="0" err="1" smtClean="0"/>
              <a:t>desean</a:t>
            </a:r>
            <a:r>
              <a:rPr lang="en-GB" sz="1600" dirty="0" smtClean="0"/>
              <a:t> </a:t>
            </a:r>
            <a:r>
              <a:rPr lang="en-GB" sz="1600" dirty="0" err="1" smtClean="0"/>
              <a:t>acceder</a:t>
            </a:r>
            <a:r>
              <a:rPr lang="en-GB" sz="1600" dirty="0" smtClean="0"/>
              <a:t> a </a:t>
            </a:r>
            <a:r>
              <a:rPr lang="en-GB" sz="1600" dirty="0" err="1" smtClean="0"/>
              <a:t>pagos</a:t>
            </a:r>
            <a:r>
              <a:rPr lang="en-GB" sz="1600" dirty="0" smtClean="0"/>
              <a:t> </a:t>
            </a:r>
            <a:r>
              <a:rPr lang="en-GB" sz="1600" dirty="0" err="1" smtClean="0"/>
              <a:t>basados</a:t>
            </a:r>
            <a:r>
              <a:rPr lang="en-GB" sz="1600" dirty="0" smtClean="0"/>
              <a:t> en </a:t>
            </a:r>
            <a:r>
              <a:rPr lang="en-GB" sz="1600" dirty="0" err="1" smtClean="0"/>
              <a:t>resultados</a:t>
            </a:r>
            <a:r>
              <a:rPr lang="en-GB" sz="1600" dirty="0" smtClean="0"/>
              <a:t>. De </a:t>
            </a:r>
            <a:r>
              <a:rPr lang="en-GB" sz="1600" dirty="0" err="1" smtClean="0"/>
              <a:t>acuerdo</a:t>
            </a:r>
            <a:r>
              <a:rPr lang="en-GB" sz="1600" dirty="0" smtClean="0"/>
              <a:t> con las </a:t>
            </a:r>
            <a:r>
              <a:rPr lang="en-GB" sz="1600" dirty="0" err="1" smtClean="0"/>
              <a:t>decisiones</a:t>
            </a:r>
            <a:r>
              <a:rPr lang="en-GB" sz="1600" dirty="0" smtClean="0"/>
              <a:t> de la CMNUCC para </a:t>
            </a:r>
            <a:r>
              <a:rPr lang="en-GB" sz="1600" dirty="0" err="1" smtClean="0"/>
              <a:t>acceder</a:t>
            </a:r>
            <a:r>
              <a:rPr lang="en-GB" sz="1600" dirty="0" smtClean="0"/>
              <a:t> a los </a:t>
            </a:r>
            <a:r>
              <a:rPr lang="en-GB" sz="1600" dirty="0" err="1" smtClean="0"/>
              <a:t>pagos</a:t>
            </a:r>
            <a:r>
              <a:rPr lang="en-GB" sz="1600" dirty="0" smtClean="0"/>
              <a:t> </a:t>
            </a:r>
            <a:r>
              <a:rPr lang="en-GB" sz="1600" dirty="0" err="1" smtClean="0"/>
              <a:t>basados</a:t>
            </a:r>
            <a:r>
              <a:rPr lang="en-GB" sz="1600" dirty="0" smtClean="0"/>
              <a:t> en </a:t>
            </a:r>
            <a:r>
              <a:rPr lang="en-GB" sz="1600" dirty="0" err="1" smtClean="0"/>
              <a:t>resultados</a:t>
            </a:r>
            <a:r>
              <a:rPr lang="en-GB" sz="1600" dirty="0" smtClean="0"/>
              <a:t> un </a:t>
            </a:r>
            <a:r>
              <a:rPr lang="en-GB" sz="1600" dirty="0" err="1" smtClean="0"/>
              <a:t>país</a:t>
            </a:r>
            <a:r>
              <a:rPr lang="en-GB" sz="1600" dirty="0" smtClean="0"/>
              <a:t> </a:t>
            </a:r>
            <a:r>
              <a:rPr lang="en-GB" sz="1600" dirty="0" err="1" smtClean="0"/>
              <a:t>debe</a:t>
            </a:r>
            <a:r>
              <a:rPr lang="en-GB" sz="1600" dirty="0" smtClean="0"/>
              <a:t> </a:t>
            </a:r>
            <a:r>
              <a:rPr lang="en-GB" sz="1600" dirty="0" err="1" smtClean="0"/>
              <a:t>tener</a:t>
            </a:r>
            <a:r>
              <a:rPr lang="en-GB" sz="1600" dirty="0" smtClean="0"/>
              <a:t> un NREF/NRF </a:t>
            </a:r>
            <a:r>
              <a:rPr lang="en-GB" sz="1600" dirty="0" err="1" smtClean="0"/>
              <a:t>evaluado</a:t>
            </a:r>
            <a:r>
              <a:rPr lang="en-GB" sz="1600" dirty="0" smtClean="0"/>
              <a:t> </a:t>
            </a:r>
            <a:r>
              <a:rPr lang="en-GB" sz="1600" dirty="0" err="1" smtClean="0"/>
              <a:t>por</a:t>
            </a:r>
            <a:r>
              <a:rPr lang="en-GB" sz="1600" dirty="0" smtClean="0"/>
              <a:t> los </a:t>
            </a:r>
            <a:r>
              <a:rPr lang="en-GB" sz="1600" dirty="0" err="1" smtClean="0"/>
              <a:t>expertos</a:t>
            </a:r>
            <a:r>
              <a:rPr lang="en-GB" sz="1600" dirty="0" smtClean="0"/>
              <a:t> </a:t>
            </a:r>
            <a:r>
              <a:rPr lang="en-GB" sz="1600" dirty="0" err="1" smtClean="0"/>
              <a:t>designados</a:t>
            </a:r>
            <a:r>
              <a:rPr lang="en-GB" sz="1600" dirty="0" smtClean="0"/>
              <a:t> </a:t>
            </a:r>
            <a:r>
              <a:rPr lang="en-GB" sz="1600" dirty="0" err="1" smtClean="0"/>
              <a:t>por</a:t>
            </a:r>
            <a:r>
              <a:rPr lang="en-GB" sz="1600" dirty="0" smtClean="0"/>
              <a:t> la CMNUCC</a:t>
            </a:r>
            <a:endParaRPr lang="fr-CH" sz="1600" dirty="0"/>
          </a:p>
          <a:p>
            <a:endParaRPr lang="fr-CH" sz="1600" dirty="0"/>
          </a:p>
        </p:txBody>
      </p:sp>
    </p:spTree>
    <p:extLst>
      <p:ext uri="{BB962C8B-B14F-4D97-AF65-F5344CB8AC3E}">
        <p14:creationId xmlns:p14="http://schemas.microsoft.com/office/powerpoint/2010/main" val="1362979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Cómo</a:t>
            </a:r>
            <a:r>
              <a:rPr lang="en-GB" sz="2800" dirty="0" smtClean="0"/>
              <a:t> </a:t>
            </a:r>
            <a:r>
              <a:rPr lang="en-GB" sz="2800" dirty="0" err="1" smtClean="0"/>
              <a:t>desarrollar</a:t>
            </a:r>
            <a:r>
              <a:rPr lang="en-GB" sz="2800" dirty="0" smtClean="0"/>
              <a:t> un NREF/NRF 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 err="1" smtClean="0"/>
              <a:t>Niveles</a:t>
            </a:r>
            <a:r>
              <a:rPr lang="en-GB" dirty="0" smtClean="0"/>
              <a:t> de </a:t>
            </a:r>
            <a:r>
              <a:rPr lang="en-GB" dirty="0" err="1" smtClean="0"/>
              <a:t>Referencia</a:t>
            </a:r>
            <a:r>
              <a:rPr lang="en-GB" dirty="0" smtClean="0"/>
              <a:t> </a:t>
            </a:r>
            <a:r>
              <a:rPr lang="en-GB" dirty="0" err="1" smtClean="0"/>
              <a:t>Forestal</a:t>
            </a:r>
            <a:r>
              <a:rPr lang="en-GB" dirty="0" smtClean="0"/>
              <a:t> </a:t>
            </a:r>
            <a:endParaRPr lang="fr-CH" dirty="0"/>
          </a:p>
        </p:txBody>
      </p:sp>
      <p:sp>
        <p:nvSpPr>
          <p:cNvPr id="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grpSp>
        <p:nvGrpSpPr>
          <p:cNvPr id="3" name="Group 290"/>
          <p:cNvGrpSpPr>
            <a:grpSpLocks/>
          </p:cNvGrpSpPr>
          <p:nvPr/>
        </p:nvGrpSpPr>
        <p:grpSpPr bwMode="auto">
          <a:xfrm>
            <a:off x="2191389" y="1062851"/>
            <a:ext cx="5132367" cy="3689667"/>
            <a:chOff x="1446" y="2357"/>
            <a:chExt cx="8875" cy="6741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4326" y="7222"/>
              <a:ext cx="4073" cy="1002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Ana</a:t>
              </a:r>
              <a:r>
                <a:rPr lang="en-US" altLang="fr-FR" sz="1000" b="1" dirty="0" err="1" smtClean="0"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lisis</a:t>
              </a:r>
              <a:r>
                <a:rPr lang="en-US" altLang="fr-FR" sz="1000" b="1" dirty="0" smtClean="0"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de </a:t>
              </a:r>
              <a:r>
                <a:rPr lang="en-US" altLang="fr-FR" sz="1000" b="1" dirty="0" err="1" smtClean="0"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las</a:t>
              </a:r>
              <a:r>
                <a:rPr lang="en-US" altLang="fr-FR" sz="1000" b="1" dirty="0" smtClean="0"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</a:t>
              </a:r>
              <a:r>
                <a:rPr lang="en-US" altLang="fr-FR" sz="1000" b="1" dirty="0" err="1" smtClean="0"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circunstancias</a:t>
              </a:r>
              <a:r>
                <a:rPr lang="en-US" altLang="fr-FR" sz="1000" b="1" dirty="0" smtClean="0"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</a:t>
              </a:r>
              <a:r>
                <a:rPr lang="en-US" altLang="fr-FR" sz="1000" b="1" dirty="0" err="1" smtClean="0"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nacionales</a:t>
              </a:r>
              <a:r>
                <a:rPr lang="en-US" altLang="fr-FR" sz="1000" b="1" dirty="0" smtClean="0"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</a:t>
              </a:r>
              <a:endParaRPr kumimoji="0" lang="en-US" alt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El </a:t>
              </a:r>
              <a:r>
                <a:rPr kumimoji="0" lang="en-US" altLang="fr-FR" sz="1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pais</a:t>
              </a:r>
              <a:r>
                <a:rPr kumimoji="0" lang="en-US" altLang="fr-FR" sz="1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</a:t>
              </a:r>
              <a:r>
                <a:rPr kumimoji="0" lang="en-US" altLang="fr-FR" sz="1000" b="0" i="0" u="none" strike="noStrike" cap="none" normalizeH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desea</a:t>
              </a:r>
              <a:r>
                <a:rPr kumimoji="0" lang="en-US" altLang="fr-FR" sz="1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</a:t>
              </a:r>
              <a:r>
                <a:rPr kumimoji="0" lang="en-US" altLang="fr-FR" sz="1000" b="0" i="0" u="none" strike="noStrike" cap="none" normalizeH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ajustar</a:t>
              </a:r>
              <a:r>
                <a:rPr kumimoji="0" lang="en-US" altLang="fr-FR" sz="1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los </a:t>
              </a:r>
              <a:r>
                <a:rPr kumimoji="0" lang="en-US" altLang="fr-FR" sz="1000" b="0" i="0" u="none" strike="noStrike" cap="none" normalizeH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promedios</a:t>
              </a:r>
              <a:r>
                <a:rPr kumimoji="0" lang="en-US" altLang="fr-FR" sz="1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</a:t>
              </a:r>
              <a:r>
                <a:rPr kumimoji="0" lang="en-US" altLang="fr-FR" sz="1000" b="0" i="0" u="none" strike="noStrike" cap="none" normalizeH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históricos</a:t>
              </a:r>
              <a:r>
                <a:rPr kumimoji="0" lang="en-US" altLang="fr-FR" sz="1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?</a:t>
              </a:r>
              <a:endParaRPr kumimoji="0" lang="en-US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Straight Arrow Connector 13"/>
            <p:cNvSpPr>
              <a:spLocks noChangeShapeType="1"/>
            </p:cNvSpPr>
            <p:nvPr/>
          </p:nvSpPr>
          <p:spPr bwMode="auto">
            <a:xfrm>
              <a:off x="3105" y="4505"/>
              <a:ext cx="33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8" name="Straight Arrow Connector 5"/>
            <p:cNvSpPr>
              <a:spLocks noChangeShapeType="1"/>
            </p:cNvSpPr>
            <p:nvPr/>
          </p:nvSpPr>
          <p:spPr bwMode="auto">
            <a:xfrm flipH="1">
              <a:off x="5264" y="4504"/>
              <a:ext cx="426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9" name="Text Box 3"/>
            <p:cNvSpPr txBox="1">
              <a:spLocks noChangeArrowheads="1"/>
            </p:cNvSpPr>
            <p:nvPr/>
          </p:nvSpPr>
          <p:spPr bwMode="auto">
            <a:xfrm>
              <a:off x="1486" y="4065"/>
              <a:ext cx="1555" cy="966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Definición</a:t>
              </a:r>
              <a:r>
                <a:rPr kumimoji="0" lang="en-US" altLang="fr-FR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de </a:t>
              </a:r>
              <a:r>
                <a:rPr kumimoji="0" lang="en-US" altLang="fr-FR" sz="1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bosque</a:t>
              </a:r>
              <a:r>
                <a:rPr kumimoji="0" lang="en-US" altLang="fr-FR" sz="10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</a:t>
              </a:r>
              <a:endParaRPr kumimoji="0" lang="en-US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 Box 12"/>
            <p:cNvSpPr txBox="1">
              <a:spLocks noChangeArrowheads="1"/>
            </p:cNvSpPr>
            <p:nvPr/>
          </p:nvSpPr>
          <p:spPr bwMode="auto">
            <a:xfrm>
              <a:off x="5779" y="4069"/>
              <a:ext cx="2051" cy="1051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Alcance</a:t>
              </a:r>
              <a:r>
                <a:rPr kumimoji="0" lang="en-US" altLang="fr-FR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, </a:t>
              </a:r>
              <a:r>
                <a:rPr kumimoji="0" lang="en-US" altLang="fr-FR" sz="1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actividades</a:t>
              </a:r>
              <a:r>
                <a:rPr kumimoji="0" lang="en-US" altLang="fr-FR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, gases</a:t>
              </a:r>
              <a:endParaRPr kumimoji="0" lang="en-US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3570" y="4062"/>
              <a:ext cx="1546" cy="969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Selección</a:t>
              </a:r>
              <a:r>
                <a:rPr kumimoji="0" lang="en-US" altLang="fr-FR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de </a:t>
              </a:r>
              <a:r>
                <a:rPr kumimoji="0" lang="en-US" altLang="fr-FR" sz="1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datos</a:t>
              </a:r>
              <a:r>
                <a:rPr kumimoji="0" lang="en-US" altLang="fr-FR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(DA y </a:t>
              </a:r>
              <a:r>
                <a:rPr kumimoji="0" lang="en-US" altLang="fr-FR" sz="10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</a:t>
              </a:r>
              <a:r>
                <a:rPr kumimoji="0" lang="en-US" altLang="fr-FR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FE) </a:t>
              </a:r>
              <a:endParaRPr kumimoji="0" lang="en-US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8088" y="4069"/>
              <a:ext cx="1617" cy="1048"/>
            </a:xfrm>
            <a:prstGeom prst="rect">
              <a:avLst/>
            </a:prstGeom>
            <a:noFill/>
            <a:ln w="31750">
              <a:solidFill>
                <a:srgbClr val="4F81BD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Elección</a:t>
              </a:r>
              <a:r>
                <a:rPr kumimoji="0" lang="en-US" altLang="fr-F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de la </a:t>
              </a:r>
              <a:r>
                <a:rPr lang="en-US" altLang="fr-FR" sz="1000" dirty="0" err="1"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e</a:t>
              </a:r>
              <a:r>
                <a:rPr kumimoji="0" lang="en-US" altLang="fr-FR" sz="1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scala</a:t>
              </a:r>
              <a:r>
                <a:rPr kumimoji="0" lang="en-US" altLang="fr-F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</a:t>
              </a:r>
              <a:endParaRPr kumimoji="0" lang="en-US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1619" y="8554"/>
              <a:ext cx="2020" cy="544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fr-FR" dirty="0" smtClean="0"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NREF/NRF</a:t>
              </a:r>
              <a:endParaRPr kumimoji="0" lang="en-US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Straight Arrow Connector 7"/>
            <p:cNvSpPr>
              <a:spLocks noChangeShapeType="1"/>
            </p:cNvSpPr>
            <p:nvPr/>
          </p:nvSpPr>
          <p:spPr bwMode="auto">
            <a:xfrm flipH="1">
              <a:off x="3840" y="6269"/>
              <a:ext cx="378" cy="28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1746" y="2360"/>
              <a:ext cx="4487" cy="7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Sistema</a:t>
              </a:r>
              <a:r>
                <a:rPr kumimoji="0" lang="en-US" altLang="fr-FR" sz="10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Nacional de </a:t>
              </a:r>
              <a:r>
                <a:rPr kumimoji="0" lang="en-US" altLang="fr-FR" sz="1000" b="1" i="0" u="none" strike="noStrike" cap="none" normalizeH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Monitoreo</a:t>
              </a:r>
              <a:r>
                <a:rPr kumimoji="0" lang="en-US" altLang="fr-FR" sz="10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de </a:t>
              </a:r>
              <a:r>
                <a:rPr kumimoji="0" lang="en-US" altLang="fr-FR" sz="1000" b="1" i="0" u="none" strike="noStrike" cap="none" normalizeH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Bosques</a:t>
              </a:r>
              <a:r>
                <a:rPr kumimoji="0" lang="en-US" altLang="fr-FR" sz="10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</a:t>
              </a:r>
              <a:endParaRPr kumimoji="0" lang="en-US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6933" y="2357"/>
              <a:ext cx="3388" cy="7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Estrategia</a:t>
              </a:r>
              <a:r>
                <a:rPr kumimoji="0" lang="en-US" altLang="fr-FR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</a:t>
              </a:r>
              <a:r>
                <a:rPr kumimoji="0" lang="en-US" altLang="fr-FR" sz="1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Nacional</a:t>
              </a:r>
              <a:r>
                <a:rPr kumimoji="0" lang="en-US" altLang="fr-FR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o Plan</a:t>
              </a:r>
              <a:r>
                <a:rPr kumimoji="0" lang="en-US" altLang="fr-FR" sz="10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de </a:t>
              </a:r>
              <a:r>
                <a:rPr kumimoji="0" lang="en-US" altLang="fr-FR" sz="1000" b="1" i="0" u="none" strike="noStrike" cap="none" normalizeH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Acción</a:t>
              </a:r>
              <a:r>
                <a:rPr kumimoji="0" lang="en-US" altLang="fr-FR" sz="10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</a:t>
              </a:r>
              <a:endParaRPr kumimoji="0" lang="en-US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Straight Arrow Connector 19"/>
            <p:cNvSpPr>
              <a:spLocks noChangeShapeType="1"/>
            </p:cNvSpPr>
            <p:nvPr/>
          </p:nvSpPr>
          <p:spPr bwMode="auto">
            <a:xfrm>
              <a:off x="4528" y="5089"/>
              <a:ext cx="1" cy="5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1446" y="4062"/>
              <a:ext cx="8636" cy="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4F81BD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19" name="Straight Arrow Connector 18"/>
            <p:cNvSpPr>
              <a:spLocks noChangeShapeType="1"/>
            </p:cNvSpPr>
            <p:nvPr/>
          </p:nvSpPr>
          <p:spPr bwMode="auto">
            <a:xfrm>
              <a:off x="4324" y="3122"/>
              <a:ext cx="0" cy="85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20" name="Straight Arrow Connector 10"/>
            <p:cNvSpPr>
              <a:spLocks noChangeShapeType="1"/>
            </p:cNvSpPr>
            <p:nvPr/>
          </p:nvSpPr>
          <p:spPr bwMode="auto">
            <a:xfrm>
              <a:off x="8882" y="3122"/>
              <a:ext cx="0" cy="85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21" name="Straight Arrow Connector 11"/>
            <p:cNvSpPr>
              <a:spLocks noChangeShapeType="1"/>
            </p:cNvSpPr>
            <p:nvPr/>
          </p:nvSpPr>
          <p:spPr bwMode="auto">
            <a:xfrm>
              <a:off x="7327" y="3122"/>
              <a:ext cx="0" cy="85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22" name="Straight Arrow Connector 15"/>
            <p:cNvSpPr>
              <a:spLocks noChangeShapeType="1"/>
            </p:cNvSpPr>
            <p:nvPr/>
          </p:nvSpPr>
          <p:spPr bwMode="auto">
            <a:xfrm>
              <a:off x="2361" y="3134"/>
              <a:ext cx="0" cy="85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23" name="Straight Arrow Connector 14"/>
            <p:cNvSpPr>
              <a:spLocks noChangeShapeType="1"/>
            </p:cNvSpPr>
            <p:nvPr/>
          </p:nvSpPr>
          <p:spPr bwMode="auto">
            <a:xfrm>
              <a:off x="6094" y="3122"/>
              <a:ext cx="0" cy="85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24" name="Text Box 20"/>
            <p:cNvSpPr txBox="1">
              <a:spLocks noChangeArrowheads="1"/>
            </p:cNvSpPr>
            <p:nvPr/>
          </p:nvSpPr>
          <p:spPr bwMode="auto">
            <a:xfrm>
              <a:off x="4304" y="5662"/>
              <a:ext cx="4084" cy="1002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Analisis</a:t>
              </a:r>
              <a:r>
                <a:rPr kumimoji="0" lang="en-US" altLang="fr-FR" sz="10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de los </a:t>
              </a:r>
              <a:r>
                <a:rPr kumimoji="0" lang="en-US" altLang="fr-FR" sz="1000" b="1" i="0" u="none" strike="noStrike" cap="none" normalizeH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datos</a:t>
              </a:r>
              <a:r>
                <a:rPr kumimoji="0" lang="en-US" altLang="fr-FR" sz="10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</a:t>
              </a:r>
              <a:r>
                <a:rPr kumimoji="0" lang="en-US" altLang="fr-FR" sz="1000" b="1" i="0" u="none" strike="noStrike" cap="none" normalizeH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históricos</a:t>
              </a:r>
              <a:r>
                <a:rPr kumimoji="0" lang="en-US" altLang="fr-FR" sz="10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</a:t>
              </a:r>
              <a:endParaRPr kumimoji="0" lang="en-US" alt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La CMNUCC </a:t>
              </a:r>
              <a:r>
                <a:rPr kumimoji="0" lang="en-US" altLang="fr-FR" sz="1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requiere</a:t>
              </a:r>
              <a:r>
                <a:rPr kumimoji="0" lang="en-US" altLang="fr-F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</a:t>
              </a:r>
              <a:r>
                <a:rPr kumimoji="0" lang="en-US" altLang="fr-FR" sz="1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que</a:t>
              </a:r>
              <a:r>
                <a:rPr kumimoji="0" lang="en-US" altLang="fr-FR" sz="1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los </a:t>
              </a:r>
              <a:r>
                <a:rPr kumimoji="0" lang="en-US" altLang="fr-FR" sz="1000" b="0" i="0" u="none" strike="noStrike" cap="none" normalizeH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paises</a:t>
              </a:r>
              <a:r>
                <a:rPr kumimoji="0" lang="en-US" altLang="fr-FR" sz="1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</a:t>
              </a:r>
              <a:r>
                <a:rPr kumimoji="0" lang="en-US" altLang="fr-FR" sz="1000" b="0" i="0" u="none" strike="noStrike" cap="none" normalizeH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tengan</a:t>
              </a:r>
              <a:r>
                <a:rPr kumimoji="0" lang="en-US" altLang="fr-FR" sz="1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en </a:t>
              </a:r>
              <a:r>
                <a:rPr kumimoji="0" lang="en-US" altLang="fr-FR" sz="1000" b="0" i="0" u="none" strike="noStrike" cap="none" normalizeH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cuenta</a:t>
              </a:r>
              <a:r>
                <a:rPr kumimoji="0" lang="en-US" altLang="fr-FR" sz="1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</a:t>
              </a:r>
              <a:r>
                <a:rPr kumimoji="0" lang="en-US" altLang="fr-FR" sz="1000" b="0" i="0" u="none" strike="noStrike" cap="none" normalizeH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datos</a:t>
              </a:r>
              <a:r>
                <a:rPr kumimoji="0" lang="en-US" altLang="fr-FR" sz="1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</a:t>
              </a:r>
              <a:r>
                <a:rPr kumimoji="0" lang="en-US" altLang="fr-FR" sz="1000" b="0" i="0" u="none" strike="noStrike" cap="none" normalizeH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históricos</a:t>
              </a:r>
              <a:r>
                <a:rPr kumimoji="0" lang="en-US" altLang="fr-FR" sz="1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</a:t>
              </a:r>
              <a:endParaRPr kumimoji="0" lang="en-US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 Box 21"/>
            <p:cNvSpPr txBox="1">
              <a:spLocks noChangeArrowheads="1"/>
            </p:cNvSpPr>
            <p:nvPr/>
          </p:nvSpPr>
          <p:spPr bwMode="auto">
            <a:xfrm>
              <a:off x="1476" y="6200"/>
              <a:ext cx="2303" cy="1304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fr-FR" sz="1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Elección</a:t>
              </a:r>
              <a:r>
                <a:rPr kumimoji="0" lang="en-US" altLang="fr-F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del </a:t>
              </a:r>
              <a:r>
                <a:rPr kumimoji="0" lang="en-US" altLang="fr-FR" sz="1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enfoque</a:t>
              </a:r>
              <a:r>
                <a:rPr kumimoji="0" lang="en-US" altLang="fr-F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de </a:t>
              </a:r>
              <a:r>
                <a:rPr kumimoji="0" lang="en-US" altLang="fr-FR" sz="1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construcción</a:t>
              </a:r>
              <a:r>
                <a:rPr kumimoji="0" lang="en-US" altLang="fr-F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</a:t>
              </a:r>
              <a:r>
                <a:rPr lang="en-US" altLang="fr-FR" sz="1000" dirty="0" smtClean="0"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para el </a:t>
              </a:r>
              <a:r>
                <a:rPr kumimoji="0" lang="en-US" altLang="fr-F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MS Mincho" pitchFamily="49" charset="-128"/>
                  <a:cs typeface="Times New Roman" pitchFamily="18" charset="0"/>
                </a:rPr>
                <a:t> NREF/NRF</a:t>
              </a:r>
              <a:endParaRPr kumimoji="0" lang="en-US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Straight Arrow Connector 23"/>
            <p:cNvSpPr>
              <a:spLocks noChangeShapeType="1"/>
            </p:cNvSpPr>
            <p:nvPr/>
          </p:nvSpPr>
          <p:spPr bwMode="auto">
            <a:xfrm>
              <a:off x="2563" y="7557"/>
              <a:ext cx="0" cy="89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27" name="Straight Arrow Connector 24"/>
            <p:cNvSpPr>
              <a:spLocks noChangeShapeType="1"/>
            </p:cNvSpPr>
            <p:nvPr/>
          </p:nvSpPr>
          <p:spPr bwMode="auto">
            <a:xfrm flipH="1" flipV="1">
              <a:off x="3840" y="7193"/>
              <a:ext cx="378" cy="31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28" name="Straight Arrow Connector 29"/>
            <p:cNvSpPr>
              <a:spLocks noChangeShapeType="1"/>
            </p:cNvSpPr>
            <p:nvPr/>
          </p:nvSpPr>
          <p:spPr bwMode="auto">
            <a:xfrm flipV="1">
              <a:off x="9990" y="3131"/>
              <a:ext cx="0" cy="442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29" name="Straight Arrow Connector 29"/>
            <p:cNvSpPr>
              <a:spLocks noChangeShapeType="1"/>
            </p:cNvSpPr>
            <p:nvPr/>
          </p:nvSpPr>
          <p:spPr bwMode="auto">
            <a:xfrm rot="5400000">
              <a:off x="5972" y="6930"/>
              <a:ext cx="524" cy="1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prstDash val="dash"/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</p:grpSp>
    </p:spTree>
    <p:extLst>
      <p:ext uri="{BB962C8B-B14F-4D97-AF65-F5344CB8AC3E}">
        <p14:creationId xmlns:p14="http://schemas.microsoft.com/office/powerpoint/2010/main" val="1878737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Presentando</a:t>
            </a:r>
            <a:r>
              <a:rPr lang="en-GB" sz="2800" dirty="0" smtClean="0"/>
              <a:t> un NREF/NRF 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 err="1" smtClean="0"/>
              <a:t>Niveles</a:t>
            </a:r>
            <a:r>
              <a:rPr lang="en-GB" dirty="0" smtClean="0"/>
              <a:t> de </a:t>
            </a:r>
            <a:r>
              <a:rPr lang="en-GB" dirty="0" err="1" smtClean="0"/>
              <a:t>Referencia</a:t>
            </a:r>
            <a:r>
              <a:rPr lang="en-GB" dirty="0" smtClean="0"/>
              <a:t> </a:t>
            </a:r>
            <a:r>
              <a:rPr lang="en-GB" dirty="0" err="1" smtClean="0"/>
              <a:t>Forestal</a:t>
            </a:r>
            <a:r>
              <a:rPr lang="en-GB" dirty="0" smtClean="0"/>
              <a:t> </a:t>
            </a:r>
            <a:endParaRPr lang="fr-CH" dirty="0"/>
          </a:p>
        </p:txBody>
      </p:sp>
      <p:graphicFrame>
        <p:nvGraphicFramePr>
          <p:cNvPr id="8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427883"/>
              </p:ext>
            </p:extLst>
          </p:nvPr>
        </p:nvGraphicFramePr>
        <p:xfrm>
          <a:off x="1835696" y="555526"/>
          <a:ext cx="6840760" cy="48656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Documento" r:id="rId4" imgW="6464300" imgH="4597400" progId="Word.Document.12">
                  <p:embed/>
                </p:oleObj>
              </mc:Choice>
              <mc:Fallback>
                <p:oleObj name="Documento" r:id="rId4" imgW="6464300" imgH="4597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35696" y="555526"/>
                        <a:ext cx="6840760" cy="48656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8933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572000" y="1275606"/>
            <a:ext cx="4283968" cy="3867894"/>
          </a:xfrm>
        </p:spPr>
        <p:txBody>
          <a:bodyPr>
            <a:normAutofit fontScale="92500" lnSpcReduction="20000"/>
          </a:bodyPr>
          <a:lstStyle/>
          <a:p>
            <a:r>
              <a:rPr lang="en-GB" sz="1800" dirty="0"/>
              <a:t>L</a:t>
            </a:r>
            <a:r>
              <a:rPr lang="en-GB" sz="1800" dirty="0" smtClean="0"/>
              <a:t>os NREF/NRF </a:t>
            </a:r>
            <a:r>
              <a:rPr lang="en-GB" sz="1800" dirty="0" err="1" smtClean="0"/>
              <a:t>proveen</a:t>
            </a:r>
            <a:r>
              <a:rPr lang="en-GB" sz="1800" dirty="0" smtClean="0"/>
              <a:t> </a:t>
            </a:r>
            <a:r>
              <a:rPr lang="en-GB" sz="1800" dirty="0" err="1" smtClean="0"/>
              <a:t>una</a:t>
            </a:r>
            <a:r>
              <a:rPr lang="en-GB" sz="1800" dirty="0" smtClean="0"/>
              <a:t> </a:t>
            </a:r>
            <a:r>
              <a:rPr lang="en-GB" sz="1800" dirty="0" err="1" smtClean="0"/>
              <a:t>referencia</a:t>
            </a:r>
            <a:r>
              <a:rPr lang="en-GB" sz="1800" dirty="0" smtClean="0"/>
              <a:t> </a:t>
            </a:r>
            <a:r>
              <a:rPr lang="en-GB" sz="1800" dirty="0" err="1" smtClean="0"/>
              <a:t>para</a:t>
            </a:r>
            <a:r>
              <a:rPr lang="en-GB" sz="1800" dirty="0" smtClean="0"/>
              <a:t> </a:t>
            </a:r>
            <a:r>
              <a:rPr lang="en-GB" sz="1800" dirty="0" err="1" smtClean="0"/>
              <a:t>medir</a:t>
            </a:r>
            <a:r>
              <a:rPr lang="en-GB" sz="1800" dirty="0" smtClean="0"/>
              <a:t> los </a:t>
            </a:r>
            <a:r>
              <a:rPr lang="en-GB" sz="1800" dirty="0" err="1" smtClean="0"/>
              <a:t>cambios</a:t>
            </a:r>
            <a:r>
              <a:rPr lang="en-GB" sz="1800" dirty="0" smtClean="0"/>
              <a:t>  en </a:t>
            </a:r>
            <a:r>
              <a:rPr lang="en-GB" sz="1800" dirty="0" err="1" smtClean="0"/>
              <a:t>las</a:t>
            </a:r>
            <a:r>
              <a:rPr lang="en-GB" sz="1800" dirty="0" smtClean="0"/>
              <a:t> </a:t>
            </a:r>
            <a:r>
              <a:rPr lang="en-GB" sz="1800" dirty="0" err="1" smtClean="0"/>
              <a:t>emisiones</a:t>
            </a:r>
            <a:r>
              <a:rPr lang="en-GB" sz="1800" dirty="0" smtClean="0"/>
              <a:t> </a:t>
            </a:r>
            <a:r>
              <a:rPr lang="en-GB" sz="1800" dirty="0" err="1" smtClean="0"/>
              <a:t>debidas</a:t>
            </a:r>
            <a:r>
              <a:rPr lang="en-GB" sz="1800" dirty="0" smtClean="0"/>
              <a:t> a la </a:t>
            </a:r>
            <a:r>
              <a:rPr lang="en-GB" sz="1800" dirty="0" err="1" smtClean="0"/>
              <a:t>implementación</a:t>
            </a:r>
            <a:r>
              <a:rPr lang="en-GB" sz="1800" dirty="0" smtClean="0"/>
              <a:t> de </a:t>
            </a:r>
            <a:r>
              <a:rPr lang="en-GB" sz="1800" dirty="0" err="1" smtClean="0"/>
              <a:t>politicas</a:t>
            </a:r>
            <a:r>
              <a:rPr lang="en-GB" sz="1800" dirty="0" smtClean="0"/>
              <a:t> y </a:t>
            </a:r>
            <a:r>
              <a:rPr lang="en-GB" sz="1800" dirty="0" err="1" smtClean="0"/>
              <a:t>medidas</a:t>
            </a:r>
            <a:endParaRPr lang="en-GB" sz="1800" dirty="0" smtClean="0"/>
          </a:p>
          <a:p>
            <a:endParaRPr lang="en-GB" sz="1800" dirty="0"/>
          </a:p>
          <a:p>
            <a:r>
              <a:rPr lang="en-GB" sz="1800" dirty="0" err="1" smtClean="0"/>
              <a:t>Definir</a:t>
            </a:r>
            <a:r>
              <a:rPr lang="en-GB" sz="1800" dirty="0" smtClean="0"/>
              <a:t> </a:t>
            </a:r>
            <a:r>
              <a:rPr lang="en-GB" sz="1800" dirty="0" err="1" smtClean="0"/>
              <a:t>bosque</a:t>
            </a:r>
            <a:r>
              <a:rPr lang="en-GB" sz="1800" dirty="0" smtClean="0"/>
              <a:t> de </a:t>
            </a:r>
            <a:r>
              <a:rPr lang="en-GB" sz="1800" dirty="0" err="1" smtClean="0"/>
              <a:t>manera</a:t>
            </a:r>
            <a:r>
              <a:rPr lang="en-GB" sz="1800" dirty="0" smtClean="0"/>
              <a:t> </a:t>
            </a:r>
            <a:r>
              <a:rPr lang="en-GB" sz="1800" dirty="0" err="1" smtClean="0"/>
              <a:t>apropiada</a:t>
            </a:r>
            <a:r>
              <a:rPr lang="en-GB" sz="1800" dirty="0" smtClean="0"/>
              <a:t> </a:t>
            </a:r>
            <a:r>
              <a:rPr lang="en-GB" sz="1800" dirty="0" err="1" smtClean="0"/>
              <a:t>es</a:t>
            </a:r>
            <a:r>
              <a:rPr lang="en-GB" sz="1800" dirty="0" smtClean="0"/>
              <a:t> crucial </a:t>
            </a:r>
          </a:p>
          <a:p>
            <a:endParaRPr lang="en-GB" sz="1800" dirty="0"/>
          </a:p>
          <a:p>
            <a:r>
              <a:rPr lang="en-GB" sz="1800" dirty="0" err="1" smtClean="0"/>
              <a:t>Puede</a:t>
            </a:r>
            <a:r>
              <a:rPr lang="en-GB" sz="1800" dirty="0" smtClean="0"/>
              <a:t> </a:t>
            </a:r>
            <a:r>
              <a:rPr lang="en-GB" sz="1800" dirty="0" err="1" smtClean="0"/>
              <a:t>ser</a:t>
            </a:r>
            <a:r>
              <a:rPr lang="en-GB" sz="1800" dirty="0" smtClean="0"/>
              <a:t> </a:t>
            </a:r>
            <a:r>
              <a:rPr lang="en-GB" sz="1800" dirty="0" err="1" smtClean="0"/>
              <a:t>implementado</a:t>
            </a:r>
            <a:r>
              <a:rPr lang="en-GB" sz="1800" dirty="0" smtClean="0"/>
              <a:t> a </a:t>
            </a:r>
            <a:r>
              <a:rPr lang="en-GB" sz="1800" dirty="0" err="1" smtClean="0"/>
              <a:t>escala</a:t>
            </a:r>
            <a:r>
              <a:rPr lang="en-GB" sz="1800" dirty="0" smtClean="0"/>
              <a:t> </a:t>
            </a:r>
            <a:r>
              <a:rPr lang="en-GB" sz="1800" dirty="0" err="1" smtClean="0"/>
              <a:t>subnacional</a:t>
            </a:r>
            <a:r>
              <a:rPr lang="en-GB" sz="1800" dirty="0" smtClean="0"/>
              <a:t> </a:t>
            </a:r>
            <a:r>
              <a:rPr lang="en-GB" sz="1800" dirty="0" err="1" smtClean="0"/>
              <a:t>pero</a:t>
            </a:r>
            <a:r>
              <a:rPr lang="en-GB" sz="1800" dirty="0" smtClean="0"/>
              <a:t> al final </a:t>
            </a:r>
            <a:r>
              <a:rPr lang="en-GB" sz="1800" dirty="0" err="1" smtClean="0"/>
              <a:t>deber</a:t>
            </a:r>
            <a:r>
              <a:rPr lang="en-GB" sz="1800" dirty="0" smtClean="0"/>
              <a:t> </a:t>
            </a:r>
            <a:r>
              <a:rPr lang="en-GB" sz="1800" dirty="0" err="1" smtClean="0"/>
              <a:t>ser</a:t>
            </a:r>
            <a:r>
              <a:rPr lang="en-GB" sz="1800" dirty="0" smtClean="0"/>
              <a:t> </a:t>
            </a:r>
            <a:r>
              <a:rPr lang="en-GB" sz="1800" dirty="0" err="1" smtClean="0"/>
              <a:t>nacional</a:t>
            </a:r>
            <a:r>
              <a:rPr lang="en-GB" sz="1800" dirty="0" smtClean="0"/>
              <a:t> </a:t>
            </a:r>
          </a:p>
          <a:p>
            <a:endParaRPr lang="en-GB" sz="1800" dirty="0"/>
          </a:p>
          <a:p>
            <a:r>
              <a:rPr lang="en-GB" sz="1800" dirty="0" smtClean="0"/>
              <a:t>Las </a:t>
            </a:r>
            <a:r>
              <a:rPr lang="en-GB" sz="1800" dirty="0" err="1" smtClean="0"/>
              <a:t>circunstancias</a:t>
            </a:r>
            <a:r>
              <a:rPr lang="en-GB" sz="1800" dirty="0" smtClean="0"/>
              <a:t> </a:t>
            </a:r>
            <a:r>
              <a:rPr lang="en-GB" sz="1800" dirty="0" err="1" smtClean="0"/>
              <a:t>nacionales</a:t>
            </a:r>
            <a:r>
              <a:rPr lang="en-GB" sz="1800" dirty="0" smtClean="0"/>
              <a:t> </a:t>
            </a:r>
            <a:r>
              <a:rPr lang="en-GB" sz="1800" dirty="0" err="1" smtClean="0"/>
              <a:t>deben</a:t>
            </a:r>
            <a:r>
              <a:rPr lang="en-GB" sz="1800" dirty="0" smtClean="0"/>
              <a:t> </a:t>
            </a:r>
            <a:r>
              <a:rPr lang="en-GB" sz="1800" dirty="0" err="1" smtClean="0"/>
              <a:t>ser</a:t>
            </a:r>
            <a:r>
              <a:rPr lang="en-GB" sz="1800" dirty="0" smtClean="0"/>
              <a:t> </a:t>
            </a:r>
            <a:r>
              <a:rPr lang="en-GB" sz="1800" dirty="0" err="1" smtClean="0"/>
              <a:t>tenidas</a:t>
            </a:r>
            <a:r>
              <a:rPr lang="en-GB" sz="1800" dirty="0" smtClean="0"/>
              <a:t> en </a:t>
            </a:r>
            <a:r>
              <a:rPr lang="en-GB" sz="1800" dirty="0" err="1" smtClean="0"/>
              <a:t>consideración</a:t>
            </a:r>
            <a:r>
              <a:rPr lang="en-GB" sz="1800" dirty="0" smtClean="0"/>
              <a:t> </a:t>
            </a:r>
            <a:r>
              <a:rPr lang="en-GB" sz="1800" dirty="0" err="1" smtClean="0"/>
              <a:t>cuando</a:t>
            </a:r>
            <a:r>
              <a:rPr lang="en-GB" sz="1800" dirty="0" smtClean="0"/>
              <a:t> se </a:t>
            </a:r>
            <a:r>
              <a:rPr lang="en-GB" sz="1800" dirty="0" err="1" smtClean="0"/>
              <a:t>determinan</a:t>
            </a:r>
            <a:r>
              <a:rPr lang="en-GB" sz="1800" dirty="0" smtClean="0"/>
              <a:t> los NREF/NRF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439251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6186</TotalTime>
  <Words>414</Words>
  <Application>Microsoft Macintosh PowerPoint</Application>
  <PresentationFormat>On-screen Show (16:9)</PresentationFormat>
  <Paragraphs>52</Paragraphs>
  <Slides>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Chapter1</vt:lpstr>
      <vt:lpstr>Documento</vt:lpstr>
      <vt:lpstr>Niveles de Referencia de Emisiones Forestales  (NREF) y Niveles de Referencia Forestal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Mihaela Secrieru</cp:lastModifiedBy>
  <cp:revision>61</cp:revision>
  <cp:lastPrinted>2015-07-17T14:14:14Z</cp:lastPrinted>
  <dcterms:created xsi:type="dcterms:W3CDTF">2015-06-03T08:03:08Z</dcterms:created>
  <dcterms:modified xsi:type="dcterms:W3CDTF">2015-10-08T19:50:16Z</dcterms:modified>
</cp:coreProperties>
</file>