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7" r:id="rId2"/>
    <p:sldId id="259" r:id="rId3"/>
    <p:sldId id="260" r:id="rId4"/>
    <p:sldId id="276" r:id="rId5"/>
    <p:sldId id="262" r:id="rId6"/>
    <p:sldId id="273" r:id="rId7"/>
    <p:sldId id="272" r:id="rId8"/>
    <p:sldId id="266" r:id="rId9"/>
    <p:sldId id="274" r:id="rId10"/>
    <p:sldId id="275" r:id="rId11"/>
    <p:sldId id="267" r:id="rId12"/>
    <p:sldId id="277" r:id="rId13"/>
    <p:sldId id="269" r:id="rId14"/>
    <p:sldId id="27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32" autoAdjust="0"/>
    <p:restoredTop sz="88142" autoAdjust="0"/>
  </p:normalViewPr>
  <p:slideViewPr>
    <p:cSldViewPr>
      <p:cViewPr>
        <p:scale>
          <a:sx n="80" d="100"/>
          <a:sy n="80" d="100"/>
        </p:scale>
        <p:origin x="-656" y="-8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402FEA-D6BC-430E-A7CE-A0E224499626}" type="doc">
      <dgm:prSet loTypeId="urn:microsoft.com/office/officeart/2005/8/layout/hProcess9" loCatId="process" qsTypeId="urn:microsoft.com/office/officeart/2005/8/quickstyle/simple1" qsCatId="simple" csTypeId="urn:microsoft.com/office/officeart/2005/8/colors/accent1_2" csCatId="accent1" phldr="1"/>
      <dgm:spPr/>
    </dgm:pt>
    <dgm:pt modelId="{B54EE36F-6189-4835-835C-838B2A7AE648}">
      <dgm:prSet phldrT="[Text]"/>
      <dgm:spPr/>
      <dgm:t>
        <a:bodyPr/>
        <a:lstStyle/>
        <a:p>
          <a:r>
            <a:rPr lang="es-ES" noProof="0" dirty="0" smtClean="0">
              <a:latin typeface="Gill Sans Light"/>
            </a:rPr>
            <a:t>Preparación </a:t>
          </a:r>
          <a:endParaRPr lang="es-ES" noProof="0" dirty="0">
            <a:latin typeface="Gill Sans Light"/>
          </a:endParaRPr>
        </a:p>
      </dgm:t>
    </dgm:pt>
    <dgm:pt modelId="{2338DDEB-9F03-40F3-90CB-07BFF1FD7BC4}" type="parTrans" cxnId="{16390701-4583-4B8E-8236-A4B3BF515606}">
      <dgm:prSet/>
      <dgm:spPr/>
      <dgm:t>
        <a:bodyPr/>
        <a:lstStyle/>
        <a:p>
          <a:endParaRPr lang="en-GB"/>
        </a:p>
      </dgm:t>
    </dgm:pt>
    <dgm:pt modelId="{C5F9245C-305F-4C03-B01F-5A0B83D70045}" type="sibTrans" cxnId="{16390701-4583-4B8E-8236-A4B3BF515606}">
      <dgm:prSet/>
      <dgm:spPr/>
      <dgm:t>
        <a:bodyPr/>
        <a:lstStyle/>
        <a:p>
          <a:endParaRPr lang="en-GB" dirty="0"/>
        </a:p>
      </dgm:t>
    </dgm:pt>
    <dgm:pt modelId="{E05D075E-4BC8-4F35-A6B5-46476313F82E}">
      <dgm:prSet phldrT="[Text]"/>
      <dgm:spPr/>
      <dgm:t>
        <a:bodyPr/>
        <a:lstStyle/>
        <a:p>
          <a:r>
            <a:rPr lang="es-ES" noProof="0" dirty="0" smtClean="0">
              <a:latin typeface="Gill Sans Light"/>
            </a:rPr>
            <a:t>Implementación </a:t>
          </a:r>
          <a:endParaRPr lang="es-ES" noProof="0" dirty="0">
            <a:latin typeface="Gill Sans Light"/>
          </a:endParaRPr>
        </a:p>
      </dgm:t>
    </dgm:pt>
    <dgm:pt modelId="{30BEB81E-20CA-4DB2-B072-2C476ADAB610}" type="parTrans" cxnId="{F5264444-F640-4E53-AE34-2FC7426A5872}">
      <dgm:prSet/>
      <dgm:spPr/>
      <dgm:t>
        <a:bodyPr/>
        <a:lstStyle/>
        <a:p>
          <a:endParaRPr lang="en-GB"/>
        </a:p>
      </dgm:t>
    </dgm:pt>
    <dgm:pt modelId="{644A8CAC-D451-4799-BE9B-C741E4FB6F57}" type="sibTrans" cxnId="{F5264444-F640-4E53-AE34-2FC7426A5872}">
      <dgm:prSet/>
      <dgm:spPr/>
      <dgm:t>
        <a:bodyPr/>
        <a:lstStyle/>
        <a:p>
          <a:endParaRPr lang="en-GB"/>
        </a:p>
      </dgm:t>
    </dgm:pt>
    <dgm:pt modelId="{7A1CBB59-6B2E-4DCB-84A2-B60B6432B628}">
      <dgm:prSet phldrT="[Text]"/>
      <dgm:spPr/>
      <dgm:t>
        <a:bodyPr/>
        <a:lstStyle/>
        <a:p>
          <a:r>
            <a:rPr lang="es-ES" noProof="0" dirty="0" smtClean="0">
              <a:latin typeface="Gill Sans Light"/>
            </a:rPr>
            <a:t>Acciones basadas en resultados</a:t>
          </a:r>
          <a:endParaRPr lang="es-ES" noProof="0" dirty="0">
            <a:latin typeface="Gill Sans Light"/>
          </a:endParaRPr>
        </a:p>
      </dgm:t>
    </dgm:pt>
    <dgm:pt modelId="{FCD70BE2-96C7-46EF-91BF-DE1224A4DF7F}" type="parTrans" cxnId="{B4AE0B9D-84FC-4881-821B-40DF6EB95B2A}">
      <dgm:prSet/>
      <dgm:spPr/>
      <dgm:t>
        <a:bodyPr/>
        <a:lstStyle/>
        <a:p>
          <a:endParaRPr lang="en-GB"/>
        </a:p>
      </dgm:t>
    </dgm:pt>
    <dgm:pt modelId="{0DA5E807-DFC7-471C-AE91-3E3417AA2EEF}" type="sibTrans" cxnId="{B4AE0B9D-84FC-4881-821B-40DF6EB95B2A}">
      <dgm:prSet/>
      <dgm:spPr/>
      <dgm:t>
        <a:bodyPr/>
        <a:lstStyle/>
        <a:p>
          <a:endParaRPr lang="en-GB"/>
        </a:p>
      </dgm:t>
    </dgm:pt>
    <dgm:pt modelId="{A85F73F8-6FF4-44F5-8D66-BE8315F8F19B}">
      <dgm:prSet phldrT="[Text]"/>
      <dgm:spPr/>
      <dgm:t>
        <a:bodyPr/>
        <a:lstStyle/>
        <a:p>
          <a:r>
            <a:rPr lang="es-ES" noProof="0" dirty="0" smtClean="0">
              <a:latin typeface="Gill Sans Light"/>
            </a:rPr>
            <a:t>Estrategia nacional/plan de acción REDD+</a:t>
          </a:r>
          <a:endParaRPr lang="es-ES" noProof="0" dirty="0">
            <a:latin typeface="Gill Sans Light"/>
          </a:endParaRPr>
        </a:p>
      </dgm:t>
    </dgm:pt>
    <dgm:pt modelId="{FB879E5A-7AC2-4B11-A143-E0126127C18E}" type="parTrans" cxnId="{D2AA8127-7D51-4E1F-B353-317B068D4856}">
      <dgm:prSet/>
      <dgm:spPr/>
      <dgm:t>
        <a:bodyPr/>
        <a:lstStyle/>
        <a:p>
          <a:endParaRPr lang="en-GB"/>
        </a:p>
      </dgm:t>
    </dgm:pt>
    <dgm:pt modelId="{BE25691B-B190-4945-BB2B-EDFC773F7589}" type="sibTrans" cxnId="{D2AA8127-7D51-4E1F-B353-317B068D4856}">
      <dgm:prSet/>
      <dgm:spPr/>
      <dgm:t>
        <a:bodyPr/>
        <a:lstStyle/>
        <a:p>
          <a:endParaRPr lang="en-GB"/>
        </a:p>
      </dgm:t>
    </dgm:pt>
    <dgm:pt modelId="{36495C48-733A-4432-97D3-9611F138729A}">
      <dgm:prSet phldrT="[Text]"/>
      <dgm:spPr/>
      <dgm:t>
        <a:bodyPr/>
        <a:lstStyle/>
        <a:p>
          <a:r>
            <a:rPr lang="es-ES" noProof="0" dirty="0" smtClean="0">
              <a:latin typeface="Gill Sans Light"/>
            </a:rPr>
            <a:t>Desarrollo de capacidades </a:t>
          </a:r>
          <a:endParaRPr lang="es-ES" noProof="0" dirty="0">
            <a:latin typeface="Gill Sans Light"/>
          </a:endParaRPr>
        </a:p>
      </dgm:t>
    </dgm:pt>
    <dgm:pt modelId="{60022668-32ED-4C74-90B5-D1198B711B7E}" type="parTrans" cxnId="{9F418CE4-6480-481D-B2E5-D186F364EBCC}">
      <dgm:prSet/>
      <dgm:spPr/>
      <dgm:t>
        <a:bodyPr/>
        <a:lstStyle/>
        <a:p>
          <a:endParaRPr lang="en-GB"/>
        </a:p>
      </dgm:t>
    </dgm:pt>
    <dgm:pt modelId="{9DBF7887-984B-4840-BFDD-B18F4DABBEE7}" type="sibTrans" cxnId="{9F418CE4-6480-481D-B2E5-D186F364EBCC}">
      <dgm:prSet/>
      <dgm:spPr/>
      <dgm:t>
        <a:bodyPr/>
        <a:lstStyle/>
        <a:p>
          <a:endParaRPr lang="en-GB"/>
        </a:p>
      </dgm:t>
    </dgm:pt>
    <dgm:pt modelId="{628AFB7E-66E1-4359-A1E5-38C2ACF3799F}">
      <dgm:prSet phldrT="[Text]"/>
      <dgm:spPr/>
      <dgm:t>
        <a:bodyPr/>
        <a:lstStyle/>
        <a:p>
          <a:r>
            <a:rPr lang="es-ES" noProof="0" dirty="0" smtClean="0">
              <a:latin typeface="Gill Sans Light"/>
            </a:rPr>
            <a:t>Diseño de políticas y medidas</a:t>
          </a:r>
          <a:endParaRPr lang="es-ES" noProof="0" dirty="0">
            <a:latin typeface="Gill Sans Light"/>
          </a:endParaRPr>
        </a:p>
      </dgm:t>
    </dgm:pt>
    <dgm:pt modelId="{76CD2391-1E9B-4454-B22C-60A25816614F}" type="parTrans" cxnId="{B3241E4C-2D5E-421B-905F-C55D8EF4D080}">
      <dgm:prSet/>
      <dgm:spPr/>
      <dgm:t>
        <a:bodyPr/>
        <a:lstStyle/>
        <a:p>
          <a:endParaRPr lang="en-GB"/>
        </a:p>
      </dgm:t>
    </dgm:pt>
    <dgm:pt modelId="{FE099B56-857D-41DF-B50D-8B04BFF7B748}" type="sibTrans" cxnId="{B3241E4C-2D5E-421B-905F-C55D8EF4D080}">
      <dgm:prSet/>
      <dgm:spPr/>
      <dgm:t>
        <a:bodyPr/>
        <a:lstStyle/>
        <a:p>
          <a:endParaRPr lang="en-GB"/>
        </a:p>
      </dgm:t>
    </dgm:pt>
    <dgm:pt modelId="{FD182A12-F143-48D4-B3DD-A48B25645A6D}">
      <dgm:prSet phldrT="[Text]"/>
      <dgm:spPr/>
      <dgm:t>
        <a:bodyPr/>
        <a:lstStyle/>
        <a:p>
          <a:r>
            <a:rPr lang="es-ES" noProof="0" dirty="0" smtClean="0">
              <a:latin typeface="Gill Sans Light"/>
            </a:rPr>
            <a:t>Implementación de las políticas y medidas para atacar las causas de la deforestación</a:t>
          </a:r>
          <a:endParaRPr lang="es-ES" noProof="0" dirty="0">
            <a:latin typeface="Gill Sans Light"/>
          </a:endParaRPr>
        </a:p>
      </dgm:t>
    </dgm:pt>
    <dgm:pt modelId="{FA7DEC52-D3B2-40EE-AD71-B4F9D24AFF99}" type="parTrans" cxnId="{6421037E-84B1-4540-A734-5648638A9066}">
      <dgm:prSet/>
      <dgm:spPr/>
      <dgm:t>
        <a:bodyPr/>
        <a:lstStyle/>
        <a:p>
          <a:endParaRPr lang="en-GB"/>
        </a:p>
      </dgm:t>
    </dgm:pt>
    <dgm:pt modelId="{CA9F4FD1-0991-4130-A3AA-24A3BCE91AD2}" type="sibTrans" cxnId="{6421037E-84B1-4540-A734-5648638A9066}">
      <dgm:prSet/>
      <dgm:spPr/>
      <dgm:t>
        <a:bodyPr/>
        <a:lstStyle/>
        <a:p>
          <a:endParaRPr lang="en-GB"/>
        </a:p>
      </dgm:t>
    </dgm:pt>
    <dgm:pt modelId="{D3BE11D3-428E-4293-B901-D1B2D88BCEA0}">
      <dgm:prSet phldrT="[Text]"/>
      <dgm:spPr/>
      <dgm:t>
        <a:bodyPr/>
        <a:lstStyle/>
        <a:p>
          <a:endParaRPr lang="es-ES" noProof="0" dirty="0">
            <a:latin typeface="Gill Sans Light"/>
          </a:endParaRPr>
        </a:p>
      </dgm:t>
    </dgm:pt>
    <dgm:pt modelId="{0098040C-921D-4AD7-BF6A-DBD7805B2EEB}" type="parTrans" cxnId="{8F51D357-4AE0-402D-A088-3C6BD9FA7656}">
      <dgm:prSet/>
      <dgm:spPr/>
      <dgm:t>
        <a:bodyPr/>
        <a:lstStyle/>
        <a:p>
          <a:endParaRPr lang="en-GB"/>
        </a:p>
      </dgm:t>
    </dgm:pt>
    <dgm:pt modelId="{EFCCEE77-10A8-40A7-B218-34FF17F378DC}" type="sibTrans" cxnId="{8F51D357-4AE0-402D-A088-3C6BD9FA7656}">
      <dgm:prSet/>
      <dgm:spPr/>
      <dgm:t>
        <a:bodyPr/>
        <a:lstStyle/>
        <a:p>
          <a:endParaRPr lang="en-GB"/>
        </a:p>
      </dgm:t>
    </dgm:pt>
    <dgm:pt modelId="{981947EB-EABD-438D-9CC3-960C98D3CAE2}">
      <dgm:prSet phldrT="[Text]"/>
      <dgm:spPr/>
      <dgm:t>
        <a:bodyPr/>
        <a:lstStyle/>
        <a:p>
          <a:r>
            <a:rPr lang="es-ES" noProof="0" dirty="0" smtClean="0">
              <a:latin typeface="Gill Sans Light"/>
            </a:rPr>
            <a:t>Demostrados mediante medición, reporte y verificación </a:t>
          </a:r>
          <a:endParaRPr lang="es-ES" noProof="0" dirty="0">
            <a:latin typeface="Gill Sans Light"/>
          </a:endParaRPr>
        </a:p>
      </dgm:t>
    </dgm:pt>
    <dgm:pt modelId="{451B753D-C5CA-447E-8537-DA10C0DDBB3C}" type="parTrans" cxnId="{E09E949B-777C-47FD-8577-B610BE171FE0}">
      <dgm:prSet/>
      <dgm:spPr/>
      <dgm:t>
        <a:bodyPr/>
        <a:lstStyle/>
        <a:p>
          <a:endParaRPr lang="en-GB"/>
        </a:p>
      </dgm:t>
    </dgm:pt>
    <dgm:pt modelId="{DA86AB6C-11E5-4249-BE93-ECE6C1537D27}" type="sibTrans" cxnId="{E09E949B-777C-47FD-8577-B610BE171FE0}">
      <dgm:prSet/>
      <dgm:spPr/>
      <dgm:t>
        <a:bodyPr/>
        <a:lstStyle/>
        <a:p>
          <a:endParaRPr lang="en-GB"/>
        </a:p>
      </dgm:t>
    </dgm:pt>
    <dgm:pt modelId="{F0444E99-50D8-4966-94E6-F4CF814DB79E}" type="pres">
      <dgm:prSet presAssocID="{21402FEA-D6BC-430E-A7CE-A0E224499626}" presName="CompostProcess" presStyleCnt="0">
        <dgm:presLayoutVars>
          <dgm:dir/>
          <dgm:resizeHandles val="exact"/>
        </dgm:presLayoutVars>
      </dgm:prSet>
      <dgm:spPr/>
    </dgm:pt>
    <dgm:pt modelId="{2190F70E-E147-44CD-B52A-950B8072F5E5}" type="pres">
      <dgm:prSet presAssocID="{21402FEA-D6BC-430E-A7CE-A0E224499626}" presName="arrow" presStyleLbl="bgShp" presStyleIdx="0" presStyleCnt="1" custScaleX="111455" custLinFactNeighborX="0"/>
      <dgm:spPr>
        <a:prstGeom prst="rightArrow">
          <a:avLst/>
        </a:prstGeom>
      </dgm:spPr>
    </dgm:pt>
    <dgm:pt modelId="{E97EB480-C8B7-42E0-9750-4B415832A361}" type="pres">
      <dgm:prSet presAssocID="{21402FEA-D6BC-430E-A7CE-A0E224499626}" presName="linearProcess" presStyleCnt="0"/>
      <dgm:spPr/>
    </dgm:pt>
    <dgm:pt modelId="{DB115452-38E9-4455-ADF2-A04283AD225A}" type="pres">
      <dgm:prSet presAssocID="{B54EE36F-6189-4835-835C-838B2A7AE648}" presName="textNode" presStyleLbl="node1" presStyleIdx="0" presStyleCnt="3" custScaleX="82645" custScaleY="177156" custLinFactNeighborX="11218">
        <dgm:presLayoutVars>
          <dgm:bulletEnabled val="1"/>
        </dgm:presLayoutVars>
      </dgm:prSet>
      <dgm:spPr/>
      <dgm:t>
        <a:bodyPr/>
        <a:lstStyle/>
        <a:p>
          <a:endParaRPr lang="en-GB"/>
        </a:p>
      </dgm:t>
    </dgm:pt>
    <dgm:pt modelId="{58C4C40E-0571-47A3-B27D-C1B4EFAD0B8A}" type="pres">
      <dgm:prSet presAssocID="{C5F9245C-305F-4C03-B01F-5A0B83D70045}" presName="sibTrans" presStyleCnt="0"/>
      <dgm:spPr/>
    </dgm:pt>
    <dgm:pt modelId="{1048CD7A-FDBD-4E68-8213-09AAE5DE1FE5}" type="pres">
      <dgm:prSet presAssocID="{E05D075E-4BC8-4F35-A6B5-46476313F82E}" presName="textNode" presStyleLbl="node1" presStyleIdx="1" presStyleCnt="3" custScaleX="82645" custScaleY="177156" custLinFactNeighborX="5444">
        <dgm:presLayoutVars>
          <dgm:bulletEnabled val="1"/>
        </dgm:presLayoutVars>
      </dgm:prSet>
      <dgm:spPr/>
      <dgm:t>
        <a:bodyPr/>
        <a:lstStyle/>
        <a:p>
          <a:endParaRPr lang="en-GB"/>
        </a:p>
      </dgm:t>
    </dgm:pt>
    <dgm:pt modelId="{60B36947-8FB8-444F-9E96-41852773C470}" type="pres">
      <dgm:prSet presAssocID="{644A8CAC-D451-4799-BE9B-C741E4FB6F57}" presName="sibTrans" presStyleCnt="0"/>
      <dgm:spPr/>
    </dgm:pt>
    <dgm:pt modelId="{C96FA987-8632-491A-92EC-70698CCBBBD6}" type="pres">
      <dgm:prSet presAssocID="{7A1CBB59-6B2E-4DCB-84A2-B60B6432B628}" presName="textNode" presStyleLbl="node1" presStyleIdx="2" presStyleCnt="3" custScaleX="82645" custScaleY="177156">
        <dgm:presLayoutVars>
          <dgm:bulletEnabled val="1"/>
        </dgm:presLayoutVars>
      </dgm:prSet>
      <dgm:spPr/>
      <dgm:t>
        <a:bodyPr/>
        <a:lstStyle/>
        <a:p>
          <a:endParaRPr lang="en-GB"/>
        </a:p>
      </dgm:t>
    </dgm:pt>
  </dgm:ptLst>
  <dgm:cxnLst>
    <dgm:cxn modelId="{D2AA8127-7D51-4E1F-B353-317B068D4856}" srcId="{B54EE36F-6189-4835-835C-838B2A7AE648}" destId="{A85F73F8-6FF4-44F5-8D66-BE8315F8F19B}" srcOrd="0" destOrd="0" parTransId="{FB879E5A-7AC2-4B11-A143-E0126127C18E}" sibTransId="{BE25691B-B190-4945-BB2B-EDFC773F7589}"/>
    <dgm:cxn modelId="{B4AE0B9D-84FC-4881-821B-40DF6EB95B2A}" srcId="{21402FEA-D6BC-430E-A7CE-A0E224499626}" destId="{7A1CBB59-6B2E-4DCB-84A2-B60B6432B628}" srcOrd="2" destOrd="0" parTransId="{FCD70BE2-96C7-46EF-91BF-DE1224A4DF7F}" sibTransId="{0DA5E807-DFC7-471C-AE91-3E3417AA2EEF}"/>
    <dgm:cxn modelId="{E09E949B-777C-47FD-8577-B610BE171FE0}" srcId="{7A1CBB59-6B2E-4DCB-84A2-B60B6432B628}" destId="{981947EB-EABD-438D-9CC3-960C98D3CAE2}" srcOrd="0" destOrd="0" parTransId="{451B753D-C5CA-447E-8537-DA10C0DDBB3C}" sibTransId="{DA86AB6C-11E5-4249-BE93-ECE6C1537D27}"/>
    <dgm:cxn modelId="{B3241E4C-2D5E-421B-905F-C55D8EF4D080}" srcId="{B54EE36F-6189-4835-835C-838B2A7AE648}" destId="{628AFB7E-66E1-4359-A1E5-38C2ACF3799F}" srcOrd="2" destOrd="0" parTransId="{76CD2391-1E9B-4454-B22C-60A25816614F}" sibTransId="{FE099B56-857D-41DF-B50D-8B04BFF7B748}"/>
    <dgm:cxn modelId="{16390701-4583-4B8E-8236-A4B3BF515606}" srcId="{21402FEA-D6BC-430E-A7CE-A0E224499626}" destId="{B54EE36F-6189-4835-835C-838B2A7AE648}" srcOrd="0" destOrd="0" parTransId="{2338DDEB-9F03-40F3-90CB-07BFF1FD7BC4}" sibTransId="{C5F9245C-305F-4C03-B01F-5A0B83D70045}"/>
    <dgm:cxn modelId="{AB9685C7-22F1-40B7-BBC8-A0B6C7FC95DC}" type="presOf" srcId="{981947EB-EABD-438D-9CC3-960C98D3CAE2}" destId="{C96FA987-8632-491A-92EC-70698CCBBBD6}" srcOrd="0" destOrd="1" presId="urn:microsoft.com/office/officeart/2005/8/layout/hProcess9"/>
    <dgm:cxn modelId="{21CFDD4E-D3A9-4EA3-8371-4F8C684F2486}" type="presOf" srcId="{B54EE36F-6189-4835-835C-838B2A7AE648}" destId="{DB115452-38E9-4455-ADF2-A04283AD225A}" srcOrd="0" destOrd="0" presId="urn:microsoft.com/office/officeart/2005/8/layout/hProcess9"/>
    <dgm:cxn modelId="{7DAFF4C9-400D-41F2-A3AC-0D10205C4478}" type="presOf" srcId="{D3BE11D3-428E-4293-B901-D1B2D88BCEA0}" destId="{1048CD7A-FDBD-4E68-8213-09AAE5DE1FE5}" srcOrd="0" destOrd="2" presId="urn:microsoft.com/office/officeart/2005/8/layout/hProcess9"/>
    <dgm:cxn modelId="{3E600127-F0FA-464F-88C9-365D367F98BE}" type="presOf" srcId="{7A1CBB59-6B2E-4DCB-84A2-B60B6432B628}" destId="{C96FA987-8632-491A-92EC-70698CCBBBD6}" srcOrd="0" destOrd="0" presId="urn:microsoft.com/office/officeart/2005/8/layout/hProcess9"/>
    <dgm:cxn modelId="{C6832888-1B30-4A38-AD8A-3C9A7A627D0F}" type="presOf" srcId="{628AFB7E-66E1-4359-A1E5-38C2ACF3799F}" destId="{DB115452-38E9-4455-ADF2-A04283AD225A}" srcOrd="0" destOrd="3" presId="urn:microsoft.com/office/officeart/2005/8/layout/hProcess9"/>
    <dgm:cxn modelId="{4D82497E-C0D4-4793-9F49-D3EA24794B68}" type="presOf" srcId="{E05D075E-4BC8-4F35-A6B5-46476313F82E}" destId="{1048CD7A-FDBD-4E68-8213-09AAE5DE1FE5}" srcOrd="0" destOrd="0" presId="urn:microsoft.com/office/officeart/2005/8/layout/hProcess9"/>
    <dgm:cxn modelId="{99C4E75F-2841-4E61-991D-E98504C8329E}" type="presOf" srcId="{A85F73F8-6FF4-44F5-8D66-BE8315F8F19B}" destId="{DB115452-38E9-4455-ADF2-A04283AD225A}" srcOrd="0" destOrd="1" presId="urn:microsoft.com/office/officeart/2005/8/layout/hProcess9"/>
    <dgm:cxn modelId="{8F51D357-4AE0-402D-A088-3C6BD9FA7656}" srcId="{E05D075E-4BC8-4F35-A6B5-46476313F82E}" destId="{D3BE11D3-428E-4293-B901-D1B2D88BCEA0}" srcOrd="1" destOrd="0" parTransId="{0098040C-921D-4AD7-BF6A-DBD7805B2EEB}" sibTransId="{EFCCEE77-10A8-40A7-B218-34FF17F378DC}"/>
    <dgm:cxn modelId="{D77D794E-5D8E-4C50-ADED-02481914E0AA}" type="presOf" srcId="{FD182A12-F143-48D4-B3DD-A48B25645A6D}" destId="{1048CD7A-FDBD-4E68-8213-09AAE5DE1FE5}" srcOrd="0" destOrd="1" presId="urn:microsoft.com/office/officeart/2005/8/layout/hProcess9"/>
    <dgm:cxn modelId="{6421037E-84B1-4540-A734-5648638A9066}" srcId="{E05D075E-4BC8-4F35-A6B5-46476313F82E}" destId="{FD182A12-F143-48D4-B3DD-A48B25645A6D}" srcOrd="0" destOrd="0" parTransId="{FA7DEC52-D3B2-40EE-AD71-B4F9D24AFF99}" sibTransId="{CA9F4FD1-0991-4130-A3AA-24A3BCE91AD2}"/>
    <dgm:cxn modelId="{E04AFF05-138C-4F5A-87D6-B8A4AEF6B0C1}" type="presOf" srcId="{21402FEA-D6BC-430E-A7CE-A0E224499626}" destId="{F0444E99-50D8-4966-94E6-F4CF814DB79E}" srcOrd="0" destOrd="0" presId="urn:microsoft.com/office/officeart/2005/8/layout/hProcess9"/>
    <dgm:cxn modelId="{9F418CE4-6480-481D-B2E5-D186F364EBCC}" srcId="{B54EE36F-6189-4835-835C-838B2A7AE648}" destId="{36495C48-733A-4432-97D3-9611F138729A}" srcOrd="1" destOrd="0" parTransId="{60022668-32ED-4C74-90B5-D1198B711B7E}" sibTransId="{9DBF7887-984B-4840-BFDD-B18F4DABBEE7}"/>
    <dgm:cxn modelId="{F5264444-F640-4E53-AE34-2FC7426A5872}" srcId="{21402FEA-D6BC-430E-A7CE-A0E224499626}" destId="{E05D075E-4BC8-4F35-A6B5-46476313F82E}" srcOrd="1" destOrd="0" parTransId="{30BEB81E-20CA-4DB2-B072-2C476ADAB610}" sibTransId="{644A8CAC-D451-4799-BE9B-C741E4FB6F57}"/>
    <dgm:cxn modelId="{36F1F59D-93E4-4344-8376-C0F98DD03183}" type="presOf" srcId="{36495C48-733A-4432-97D3-9611F138729A}" destId="{DB115452-38E9-4455-ADF2-A04283AD225A}" srcOrd="0" destOrd="2" presId="urn:microsoft.com/office/officeart/2005/8/layout/hProcess9"/>
    <dgm:cxn modelId="{3ABADB2F-0651-42B6-938F-F7E5D9CC2C27}" type="presParOf" srcId="{F0444E99-50D8-4966-94E6-F4CF814DB79E}" destId="{2190F70E-E147-44CD-B52A-950B8072F5E5}" srcOrd="0" destOrd="0" presId="urn:microsoft.com/office/officeart/2005/8/layout/hProcess9"/>
    <dgm:cxn modelId="{33C81C88-E12E-4201-AF19-3645E1BE0085}" type="presParOf" srcId="{F0444E99-50D8-4966-94E6-F4CF814DB79E}" destId="{E97EB480-C8B7-42E0-9750-4B415832A361}" srcOrd="1" destOrd="0" presId="urn:microsoft.com/office/officeart/2005/8/layout/hProcess9"/>
    <dgm:cxn modelId="{B6E1A216-2C3C-44E4-8EC3-886027F752E9}" type="presParOf" srcId="{E97EB480-C8B7-42E0-9750-4B415832A361}" destId="{DB115452-38E9-4455-ADF2-A04283AD225A}" srcOrd="0" destOrd="0" presId="urn:microsoft.com/office/officeart/2005/8/layout/hProcess9"/>
    <dgm:cxn modelId="{612D585C-104D-4426-97E9-D77768B58209}" type="presParOf" srcId="{E97EB480-C8B7-42E0-9750-4B415832A361}" destId="{58C4C40E-0571-47A3-B27D-C1B4EFAD0B8A}" srcOrd="1" destOrd="0" presId="urn:microsoft.com/office/officeart/2005/8/layout/hProcess9"/>
    <dgm:cxn modelId="{6868DD39-B8FF-4D69-B90F-3F24A4C49A04}" type="presParOf" srcId="{E97EB480-C8B7-42E0-9750-4B415832A361}" destId="{1048CD7A-FDBD-4E68-8213-09AAE5DE1FE5}" srcOrd="2" destOrd="0" presId="urn:microsoft.com/office/officeart/2005/8/layout/hProcess9"/>
    <dgm:cxn modelId="{B486451F-473A-480E-AED0-BF4AE5206B31}" type="presParOf" srcId="{E97EB480-C8B7-42E0-9750-4B415832A361}" destId="{60B36947-8FB8-444F-9E96-41852773C470}" srcOrd="3" destOrd="0" presId="urn:microsoft.com/office/officeart/2005/8/layout/hProcess9"/>
    <dgm:cxn modelId="{8EC8C83C-4780-4BBB-93A8-B961FBCE2EC9}" type="presParOf" srcId="{E97EB480-C8B7-42E0-9750-4B415832A361}" destId="{C96FA987-8632-491A-92EC-70698CCBBBD6}"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DFEEB4-8957-184B-97CB-DCDB38C5D614}" type="doc">
      <dgm:prSet loTypeId="urn:microsoft.com/office/officeart/2005/8/layout/vProcess5" loCatId="" qsTypeId="urn:microsoft.com/office/officeart/2005/8/quickstyle/simple2" qsCatId="simple" csTypeId="urn:microsoft.com/office/officeart/2005/8/colors/accent5_1" csCatId="accent5" phldr="1"/>
      <dgm:spPr/>
      <dgm:t>
        <a:bodyPr/>
        <a:lstStyle/>
        <a:p>
          <a:endParaRPr lang="en-US"/>
        </a:p>
      </dgm:t>
    </dgm:pt>
    <dgm:pt modelId="{4FFF6C67-6A76-5740-B2F2-5930975569A7}">
      <dgm:prSet phldrT="[Text]"/>
      <dgm:spPr/>
      <dgm:t>
        <a:bodyPr/>
        <a:lstStyle/>
        <a:p>
          <a:r>
            <a:rPr lang="es-EC" dirty="0" smtClean="0"/>
            <a:t>Preparación REDD+: Definición de las políticas y medidas REDD+ (</a:t>
          </a:r>
          <a:r>
            <a:rPr lang="es-EC" dirty="0" err="1" smtClean="0"/>
            <a:t>PAMs</a:t>
          </a:r>
          <a:r>
            <a:rPr lang="es-EC" dirty="0" smtClean="0"/>
            <a:t>)</a:t>
          </a:r>
          <a:endParaRPr lang="en-US" dirty="0"/>
        </a:p>
      </dgm:t>
    </dgm:pt>
    <dgm:pt modelId="{966C2A21-3D65-9744-B749-546718FD6C16}" type="parTrans" cxnId="{18003B23-A6A8-F84B-8D74-D0C34CC71D8C}">
      <dgm:prSet/>
      <dgm:spPr/>
      <dgm:t>
        <a:bodyPr/>
        <a:lstStyle/>
        <a:p>
          <a:endParaRPr lang="en-US"/>
        </a:p>
      </dgm:t>
    </dgm:pt>
    <dgm:pt modelId="{67C631A7-16B7-094C-8A3D-6B4E2CA18A70}" type="sibTrans" cxnId="{18003B23-A6A8-F84B-8D74-D0C34CC71D8C}">
      <dgm:prSet/>
      <dgm:spPr/>
      <dgm:t>
        <a:bodyPr/>
        <a:lstStyle/>
        <a:p>
          <a:endParaRPr lang="en-US"/>
        </a:p>
      </dgm:t>
    </dgm:pt>
    <dgm:pt modelId="{8D2355C6-ADA5-634D-9A6A-E31482BABC5E}">
      <dgm:prSet phldrT="[Text]"/>
      <dgm:spPr/>
      <dgm:t>
        <a:bodyPr/>
        <a:lstStyle/>
        <a:p>
          <a:pPr algn="l"/>
          <a:r>
            <a:rPr lang="es-EC" dirty="0" smtClean="0"/>
            <a:t>Evaluación de las necesidades financieras para la implementación de las </a:t>
          </a:r>
          <a:r>
            <a:rPr lang="es-EC" dirty="0" err="1" smtClean="0"/>
            <a:t>PAMs</a:t>
          </a:r>
          <a:endParaRPr lang="es-EC" dirty="0" smtClean="0"/>
        </a:p>
      </dgm:t>
    </dgm:pt>
    <dgm:pt modelId="{6CC98EFC-F236-3241-B9D6-B2D03720E018}" type="parTrans" cxnId="{EF272A7C-B94D-F245-A26D-33B903C18A17}">
      <dgm:prSet/>
      <dgm:spPr/>
      <dgm:t>
        <a:bodyPr/>
        <a:lstStyle/>
        <a:p>
          <a:endParaRPr lang="en-US"/>
        </a:p>
      </dgm:t>
    </dgm:pt>
    <dgm:pt modelId="{AB872A87-9E29-1F4E-AEC6-62928592D540}" type="sibTrans" cxnId="{EF272A7C-B94D-F245-A26D-33B903C18A17}">
      <dgm:prSet/>
      <dgm:spPr/>
      <dgm:t>
        <a:bodyPr/>
        <a:lstStyle/>
        <a:p>
          <a:endParaRPr lang="en-US"/>
        </a:p>
      </dgm:t>
    </dgm:pt>
    <dgm:pt modelId="{CC2D0033-B37A-B047-9504-37B62307550F}">
      <dgm:prSet phldrT="[Text]"/>
      <dgm:spPr/>
      <dgm:t>
        <a:bodyPr/>
        <a:lstStyle/>
        <a:p>
          <a:pPr algn="l"/>
          <a:r>
            <a:rPr lang="es-EC" dirty="0" smtClean="0"/>
            <a:t>Evaluar las potenciales fuentes de financiamiento para pago por resultados REDD+</a:t>
          </a:r>
        </a:p>
      </dgm:t>
    </dgm:pt>
    <dgm:pt modelId="{78E06725-4AF1-1B48-AB36-262A9D5E615D}" type="parTrans" cxnId="{08CBA371-5B97-F54B-92C8-3ED7EC440F10}">
      <dgm:prSet/>
      <dgm:spPr/>
      <dgm:t>
        <a:bodyPr/>
        <a:lstStyle/>
        <a:p>
          <a:endParaRPr lang="en-US"/>
        </a:p>
      </dgm:t>
    </dgm:pt>
    <dgm:pt modelId="{4AD9D0EF-0F4E-C04E-AAB9-AC08CE6ADD5C}" type="sibTrans" cxnId="{08CBA371-5B97-F54B-92C8-3ED7EC440F10}">
      <dgm:prSet/>
      <dgm:spPr/>
      <dgm:t>
        <a:bodyPr/>
        <a:lstStyle/>
        <a:p>
          <a:endParaRPr lang="en-US"/>
        </a:p>
      </dgm:t>
    </dgm:pt>
    <dgm:pt modelId="{3F6B1840-83B3-AD46-B7F7-F8BBEDF92E5B}">
      <dgm:prSet/>
      <dgm:spPr/>
      <dgm:t>
        <a:bodyPr/>
        <a:lstStyle/>
        <a:p>
          <a:pPr algn="l"/>
          <a:r>
            <a:rPr lang="es-EC" b="0" dirty="0" smtClean="0"/>
            <a:t>Desarrollar los arreglos requeridos para acceder a fuentes de financiamiento (</a:t>
          </a:r>
          <a:r>
            <a:rPr lang="es-EC" b="0" dirty="0" err="1" smtClean="0"/>
            <a:t>p.e</a:t>
          </a:r>
          <a:r>
            <a:rPr lang="es-EC" b="0" dirty="0" smtClean="0"/>
            <a:t>. legales, institucionales, </a:t>
          </a:r>
          <a:r>
            <a:rPr lang="es-EC" b="0" dirty="0" err="1" smtClean="0"/>
            <a:t>etc</a:t>
          </a:r>
          <a:r>
            <a:rPr lang="es-EC" b="0" dirty="0" smtClean="0"/>
            <a:t>)</a:t>
          </a:r>
        </a:p>
      </dgm:t>
    </dgm:pt>
    <dgm:pt modelId="{DE85194F-F0BB-0E4F-9636-E1742266862E}" type="parTrans" cxnId="{B2903B8D-423C-C14A-8533-F9DDBC32D9E3}">
      <dgm:prSet/>
      <dgm:spPr/>
      <dgm:t>
        <a:bodyPr/>
        <a:lstStyle/>
        <a:p>
          <a:endParaRPr lang="en-US"/>
        </a:p>
      </dgm:t>
    </dgm:pt>
    <dgm:pt modelId="{39BF0804-D24F-874D-9968-C3CADB312B0F}" type="sibTrans" cxnId="{B2903B8D-423C-C14A-8533-F9DDBC32D9E3}">
      <dgm:prSet/>
      <dgm:spPr/>
      <dgm:t>
        <a:bodyPr/>
        <a:lstStyle/>
        <a:p>
          <a:endParaRPr lang="en-US"/>
        </a:p>
      </dgm:t>
    </dgm:pt>
    <dgm:pt modelId="{4B5605D0-AFF0-A241-8D9F-D5A18F68E4A4}" type="pres">
      <dgm:prSet presAssocID="{33DFEEB4-8957-184B-97CB-DCDB38C5D614}" presName="outerComposite" presStyleCnt="0">
        <dgm:presLayoutVars>
          <dgm:chMax val="5"/>
          <dgm:dir/>
          <dgm:resizeHandles val="exact"/>
        </dgm:presLayoutVars>
      </dgm:prSet>
      <dgm:spPr/>
      <dgm:t>
        <a:bodyPr/>
        <a:lstStyle/>
        <a:p>
          <a:endParaRPr lang="en-US"/>
        </a:p>
      </dgm:t>
    </dgm:pt>
    <dgm:pt modelId="{495A6C3C-A9EE-DF49-AA9A-BE005327E2C5}" type="pres">
      <dgm:prSet presAssocID="{33DFEEB4-8957-184B-97CB-DCDB38C5D614}" presName="dummyMaxCanvas" presStyleCnt="0">
        <dgm:presLayoutVars/>
      </dgm:prSet>
      <dgm:spPr/>
      <dgm:t>
        <a:bodyPr/>
        <a:lstStyle/>
        <a:p>
          <a:endParaRPr lang="en-US"/>
        </a:p>
      </dgm:t>
    </dgm:pt>
    <dgm:pt modelId="{5AAA2B0C-3D7F-EC4D-B399-50CABBBC6D88}" type="pres">
      <dgm:prSet presAssocID="{33DFEEB4-8957-184B-97CB-DCDB38C5D614}" presName="FourNodes_1" presStyleLbl="node1" presStyleIdx="0" presStyleCnt="4" custLinFactNeighborX="24926">
        <dgm:presLayoutVars>
          <dgm:bulletEnabled val="1"/>
        </dgm:presLayoutVars>
      </dgm:prSet>
      <dgm:spPr/>
      <dgm:t>
        <a:bodyPr/>
        <a:lstStyle/>
        <a:p>
          <a:endParaRPr lang="en-US"/>
        </a:p>
      </dgm:t>
    </dgm:pt>
    <dgm:pt modelId="{3A08F319-450F-2B4A-967D-74BDB8804FDB}" type="pres">
      <dgm:prSet presAssocID="{33DFEEB4-8957-184B-97CB-DCDB38C5D614}" presName="FourNodes_2" presStyleLbl="node1" presStyleIdx="1" presStyleCnt="4" custLinFactNeighborX="16383">
        <dgm:presLayoutVars>
          <dgm:bulletEnabled val="1"/>
        </dgm:presLayoutVars>
      </dgm:prSet>
      <dgm:spPr/>
      <dgm:t>
        <a:bodyPr/>
        <a:lstStyle/>
        <a:p>
          <a:endParaRPr lang="en-US"/>
        </a:p>
      </dgm:t>
    </dgm:pt>
    <dgm:pt modelId="{7C14BDF8-321A-8E46-9B8C-5BD215F02370}" type="pres">
      <dgm:prSet presAssocID="{33DFEEB4-8957-184B-97CB-DCDB38C5D614}" presName="FourNodes_3" presStyleLbl="node1" presStyleIdx="2" presStyleCnt="4" custLinFactNeighborX="8617">
        <dgm:presLayoutVars>
          <dgm:bulletEnabled val="1"/>
        </dgm:presLayoutVars>
      </dgm:prSet>
      <dgm:spPr/>
      <dgm:t>
        <a:bodyPr/>
        <a:lstStyle/>
        <a:p>
          <a:endParaRPr lang="en-US"/>
        </a:p>
      </dgm:t>
    </dgm:pt>
    <dgm:pt modelId="{B934380C-4B33-7F44-96C2-A18FBA906406}" type="pres">
      <dgm:prSet presAssocID="{33DFEEB4-8957-184B-97CB-DCDB38C5D614}" presName="FourNodes_4" presStyleLbl="node1" presStyleIdx="3" presStyleCnt="4">
        <dgm:presLayoutVars>
          <dgm:bulletEnabled val="1"/>
        </dgm:presLayoutVars>
      </dgm:prSet>
      <dgm:spPr/>
      <dgm:t>
        <a:bodyPr/>
        <a:lstStyle/>
        <a:p>
          <a:endParaRPr lang="en-US"/>
        </a:p>
      </dgm:t>
    </dgm:pt>
    <dgm:pt modelId="{23BEBA8E-F56D-0044-B48B-A128C02C377A}" type="pres">
      <dgm:prSet presAssocID="{33DFEEB4-8957-184B-97CB-DCDB38C5D614}" presName="FourConn_1-2" presStyleLbl="fgAccFollowNode1" presStyleIdx="0" presStyleCnt="3" custLinFactX="32822" custLinFactNeighborX="100000" custLinFactNeighborY="-2108">
        <dgm:presLayoutVars>
          <dgm:bulletEnabled val="1"/>
        </dgm:presLayoutVars>
      </dgm:prSet>
      <dgm:spPr/>
      <dgm:t>
        <a:bodyPr/>
        <a:lstStyle/>
        <a:p>
          <a:endParaRPr lang="en-US"/>
        </a:p>
      </dgm:t>
    </dgm:pt>
    <dgm:pt modelId="{33309289-790A-1B47-84E3-F517BC937156}" type="pres">
      <dgm:prSet presAssocID="{33DFEEB4-8957-184B-97CB-DCDB38C5D614}" presName="FourConn_2-3" presStyleLbl="fgAccFollowNode1" presStyleIdx="1" presStyleCnt="3" custLinFactNeighborX="65357" custLinFactNeighborY="0">
        <dgm:presLayoutVars>
          <dgm:bulletEnabled val="1"/>
        </dgm:presLayoutVars>
      </dgm:prSet>
      <dgm:spPr/>
      <dgm:t>
        <a:bodyPr/>
        <a:lstStyle/>
        <a:p>
          <a:endParaRPr lang="en-US"/>
        </a:p>
      </dgm:t>
    </dgm:pt>
    <dgm:pt modelId="{A471742B-468F-1344-8383-64C48847F040}" type="pres">
      <dgm:prSet presAssocID="{33DFEEB4-8957-184B-97CB-DCDB38C5D614}" presName="FourConn_3-4" presStyleLbl="fgAccFollowNode1" presStyleIdx="2" presStyleCnt="3">
        <dgm:presLayoutVars>
          <dgm:bulletEnabled val="1"/>
        </dgm:presLayoutVars>
      </dgm:prSet>
      <dgm:spPr/>
      <dgm:t>
        <a:bodyPr/>
        <a:lstStyle/>
        <a:p>
          <a:endParaRPr lang="en-US"/>
        </a:p>
      </dgm:t>
    </dgm:pt>
    <dgm:pt modelId="{F8C9B29E-13E3-854E-A992-5A8326CBFD7D}" type="pres">
      <dgm:prSet presAssocID="{33DFEEB4-8957-184B-97CB-DCDB38C5D614}" presName="FourNodes_1_text" presStyleLbl="node1" presStyleIdx="3" presStyleCnt="4">
        <dgm:presLayoutVars>
          <dgm:bulletEnabled val="1"/>
        </dgm:presLayoutVars>
      </dgm:prSet>
      <dgm:spPr/>
      <dgm:t>
        <a:bodyPr/>
        <a:lstStyle/>
        <a:p>
          <a:endParaRPr lang="en-US"/>
        </a:p>
      </dgm:t>
    </dgm:pt>
    <dgm:pt modelId="{221A6F38-329F-E84E-8FF3-5610CEC99E4D}" type="pres">
      <dgm:prSet presAssocID="{33DFEEB4-8957-184B-97CB-DCDB38C5D614}" presName="FourNodes_2_text" presStyleLbl="node1" presStyleIdx="3" presStyleCnt="4">
        <dgm:presLayoutVars>
          <dgm:bulletEnabled val="1"/>
        </dgm:presLayoutVars>
      </dgm:prSet>
      <dgm:spPr/>
      <dgm:t>
        <a:bodyPr/>
        <a:lstStyle/>
        <a:p>
          <a:endParaRPr lang="en-US"/>
        </a:p>
      </dgm:t>
    </dgm:pt>
    <dgm:pt modelId="{FFFD4E8D-A129-A34F-9ABF-3D46108E7F14}" type="pres">
      <dgm:prSet presAssocID="{33DFEEB4-8957-184B-97CB-DCDB38C5D614}" presName="FourNodes_3_text" presStyleLbl="node1" presStyleIdx="3" presStyleCnt="4">
        <dgm:presLayoutVars>
          <dgm:bulletEnabled val="1"/>
        </dgm:presLayoutVars>
      </dgm:prSet>
      <dgm:spPr/>
      <dgm:t>
        <a:bodyPr/>
        <a:lstStyle/>
        <a:p>
          <a:endParaRPr lang="en-US"/>
        </a:p>
      </dgm:t>
    </dgm:pt>
    <dgm:pt modelId="{36AB5AA4-1B08-AC46-BF90-86B7F1A39544}" type="pres">
      <dgm:prSet presAssocID="{33DFEEB4-8957-184B-97CB-DCDB38C5D614}" presName="FourNodes_4_text" presStyleLbl="node1" presStyleIdx="3" presStyleCnt="4">
        <dgm:presLayoutVars>
          <dgm:bulletEnabled val="1"/>
        </dgm:presLayoutVars>
      </dgm:prSet>
      <dgm:spPr/>
      <dgm:t>
        <a:bodyPr/>
        <a:lstStyle/>
        <a:p>
          <a:endParaRPr lang="en-US"/>
        </a:p>
      </dgm:t>
    </dgm:pt>
  </dgm:ptLst>
  <dgm:cxnLst>
    <dgm:cxn modelId="{D9F66E9B-A416-45F3-B0CD-4C2D21ABCF03}" type="presOf" srcId="{33DFEEB4-8957-184B-97CB-DCDB38C5D614}" destId="{4B5605D0-AFF0-A241-8D9F-D5A18F68E4A4}" srcOrd="0" destOrd="0" presId="urn:microsoft.com/office/officeart/2005/8/layout/vProcess5"/>
    <dgm:cxn modelId="{6C478DDC-A83E-4B41-AAAB-E7D14C3193F3}" type="presOf" srcId="{CC2D0033-B37A-B047-9504-37B62307550F}" destId="{7C14BDF8-321A-8E46-9B8C-5BD215F02370}" srcOrd="0" destOrd="0" presId="urn:microsoft.com/office/officeart/2005/8/layout/vProcess5"/>
    <dgm:cxn modelId="{EF272A7C-B94D-F245-A26D-33B903C18A17}" srcId="{33DFEEB4-8957-184B-97CB-DCDB38C5D614}" destId="{8D2355C6-ADA5-634D-9A6A-E31482BABC5E}" srcOrd="1" destOrd="0" parTransId="{6CC98EFC-F236-3241-B9D6-B2D03720E018}" sibTransId="{AB872A87-9E29-1F4E-AEC6-62928592D540}"/>
    <dgm:cxn modelId="{14380C64-1BDD-4448-9897-27B4A7E8BE94}" type="presOf" srcId="{3F6B1840-83B3-AD46-B7F7-F8BBEDF92E5B}" destId="{B934380C-4B33-7F44-96C2-A18FBA906406}" srcOrd="0" destOrd="0" presId="urn:microsoft.com/office/officeart/2005/8/layout/vProcess5"/>
    <dgm:cxn modelId="{08CBA371-5B97-F54B-92C8-3ED7EC440F10}" srcId="{33DFEEB4-8957-184B-97CB-DCDB38C5D614}" destId="{CC2D0033-B37A-B047-9504-37B62307550F}" srcOrd="2" destOrd="0" parTransId="{78E06725-4AF1-1B48-AB36-262A9D5E615D}" sibTransId="{4AD9D0EF-0F4E-C04E-AAB9-AC08CE6ADD5C}"/>
    <dgm:cxn modelId="{18003B23-A6A8-F84B-8D74-D0C34CC71D8C}" srcId="{33DFEEB4-8957-184B-97CB-DCDB38C5D614}" destId="{4FFF6C67-6A76-5740-B2F2-5930975569A7}" srcOrd="0" destOrd="0" parTransId="{966C2A21-3D65-9744-B749-546718FD6C16}" sibTransId="{67C631A7-16B7-094C-8A3D-6B4E2CA18A70}"/>
    <dgm:cxn modelId="{02303886-6FD2-4556-B040-6DFB3D16AA9F}" type="presOf" srcId="{4FFF6C67-6A76-5740-B2F2-5930975569A7}" destId="{5AAA2B0C-3D7F-EC4D-B399-50CABBBC6D88}" srcOrd="0" destOrd="0" presId="urn:microsoft.com/office/officeart/2005/8/layout/vProcess5"/>
    <dgm:cxn modelId="{EB1D6844-E6D5-4609-8FD1-457BE549315F}" type="presOf" srcId="{AB872A87-9E29-1F4E-AEC6-62928592D540}" destId="{33309289-790A-1B47-84E3-F517BC937156}" srcOrd="0" destOrd="0" presId="urn:microsoft.com/office/officeart/2005/8/layout/vProcess5"/>
    <dgm:cxn modelId="{89D1E8F0-8CF0-4326-913E-46375DF7DAA4}" type="presOf" srcId="{8D2355C6-ADA5-634D-9A6A-E31482BABC5E}" destId="{3A08F319-450F-2B4A-967D-74BDB8804FDB}" srcOrd="0" destOrd="0" presId="urn:microsoft.com/office/officeart/2005/8/layout/vProcess5"/>
    <dgm:cxn modelId="{B2903B8D-423C-C14A-8533-F9DDBC32D9E3}" srcId="{33DFEEB4-8957-184B-97CB-DCDB38C5D614}" destId="{3F6B1840-83B3-AD46-B7F7-F8BBEDF92E5B}" srcOrd="3" destOrd="0" parTransId="{DE85194F-F0BB-0E4F-9636-E1742266862E}" sibTransId="{39BF0804-D24F-874D-9968-C3CADB312B0F}"/>
    <dgm:cxn modelId="{36505CF5-D1BD-4958-B188-7019407F9779}" type="presOf" srcId="{4FFF6C67-6A76-5740-B2F2-5930975569A7}" destId="{F8C9B29E-13E3-854E-A992-5A8326CBFD7D}" srcOrd="1" destOrd="0" presId="urn:microsoft.com/office/officeart/2005/8/layout/vProcess5"/>
    <dgm:cxn modelId="{E398BE22-82E6-496A-9B8F-345290AB363A}" type="presOf" srcId="{4AD9D0EF-0F4E-C04E-AAB9-AC08CE6ADD5C}" destId="{A471742B-468F-1344-8383-64C48847F040}" srcOrd="0" destOrd="0" presId="urn:microsoft.com/office/officeart/2005/8/layout/vProcess5"/>
    <dgm:cxn modelId="{3FD33C20-BDE6-4EE3-BAA2-5EA6C8EFF013}" type="presOf" srcId="{3F6B1840-83B3-AD46-B7F7-F8BBEDF92E5B}" destId="{36AB5AA4-1B08-AC46-BF90-86B7F1A39544}" srcOrd="1" destOrd="0" presId="urn:microsoft.com/office/officeart/2005/8/layout/vProcess5"/>
    <dgm:cxn modelId="{618B9802-83A0-4E5C-8993-CD24C97D2BB0}" type="presOf" srcId="{67C631A7-16B7-094C-8A3D-6B4E2CA18A70}" destId="{23BEBA8E-F56D-0044-B48B-A128C02C377A}" srcOrd="0" destOrd="0" presId="urn:microsoft.com/office/officeart/2005/8/layout/vProcess5"/>
    <dgm:cxn modelId="{8B8023EB-846A-4D68-A30F-57DCACA25AFB}" type="presOf" srcId="{CC2D0033-B37A-B047-9504-37B62307550F}" destId="{FFFD4E8D-A129-A34F-9ABF-3D46108E7F14}" srcOrd="1" destOrd="0" presId="urn:microsoft.com/office/officeart/2005/8/layout/vProcess5"/>
    <dgm:cxn modelId="{091F2846-D6AB-435A-A179-FA39A08C9CD3}" type="presOf" srcId="{8D2355C6-ADA5-634D-9A6A-E31482BABC5E}" destId="{221A6F38-329F-E84E-8FF3-5610CEC99E4D}" srcOrd="1" destOrd="0" presId="urn:microsoft.com/office/officeart/2005/8/layout/vProcess5"/>
    <dgm:cxn modelId="{43838595-8465-4597-B6C3-C2BB3FE72DB9}" type="presParOf" srcId="{4B5605D0-AFF0-A241-8D9F-D5A18F68E4A4}" destId="{495A6C3C-A9EE-DF49-AA9A-BE005327E2C5}" srcOrd="0" destOrd="0" presId="urn:microsoft.com/office/officeart/2005/8/layout/vProcess5"/>
    <dgm:cxn modelId="{9A18738E-FBCA-4CD2-910B-08681CA0097D}" type="presParOf" srcId="{4B5605D0-AFF0-A241-8D9F-D5A18F68E4A4}" destId="{5AAA2B0C-3D7F-EC4D-B399-50CABBBC6D88}" srcOrd="1" destOrd="0" presId="urn:microsoft.com/office/officeart/2005/8/layout/vProcess5"/>
    <dgm:cxn modelId="{3386B927-7D02-4752-A24C-B9867F96D2AC}" type="presParOf" srcId="{4B5605D0-AFF0-A241-8D9F-D5A18F68E4A4}" destId="{3A08F319-450F-2B4A-967D-74BDB8804FDB}" srcOrd="2" destOrd="0" presId="urn:microsoft.com/office/officeart/2005/8/layout/vProcess5"/>
    <dgm:cxn modelId="{A0D462FE-B9DC-49B0-9D7C-168A818348B0}" type="presParOf" srcId="{4B5605D0-AFF0-A241-8D9F-D5A18F68E4A4}" destId="{7C14BDF8-321A-8E46-9B8C-5BD215F02370}" srcOrd="3" destOrd="0" presId="urn:microsoft.com/office/officeart/2005/8/layout/vProcess5"/>
    <dgm:cxn modelId="{A078F4DE-624F-4095-BCDA-9DA8209C047B}" type="presParOf" srcId="{4B5605D0-AFF0-A241-8D9F-D5A18F68E4A4}" destId="{B934380C-4B33-7F44-96C2-A18FBA906406}" srcOrd="4" destOrd="0" presId="urn:microsoft.com/office/officeart/2005/8/layout/vProcess5"/>
    <dgm:cxn modelId="{BE38CD17-09D4-40DA-A305-A34E922F3F57}" type="presParOf" srcId="{4B5605D0-AFF0-A241-8D9F-D5A18F68E4A4}" destId="{23BEBA8E-F56D-0044-B48B-A128C02C377A}" srcOrd="5" destOrd="0" presId="urn:microsoft.com/office/officeart/2005/8/layout/vProcess5"/>
    <dgm:cxn modelId="{E3A83190-52C0-44C7-B04A-9E081FC70534}" type="presParOf" srcId="{4B5605D0-AFF0-A241-8D9F-D5A18F68E4A4}" destId="{33309289-790A-1B47-84E3-F517BC937156}" srcOrd="6" destOrd="0" presId="urn:microsoft.com/office/officeart/2005/8/layout/vProcess5"/>
    <dgm:cxn modelId="{2A446010-2F97-4CB1-B989-722687D077B7}" type="presParOf" srcId="{4B5605D0-AFF0-A241-8D9F-D5A18F68E4A4}" destId="{A471742B-468F-1344-8383-64C48847F040}" srcOrd="7" destOrd="0" presId="urn:microsoft.com/office/officeart/2005/8/layout/vProcess5"/>
    <dgm:cxn modelId="{1C172971-3AF1-43E7-A8AE-7CFE16517960}" type="presParOf" srcId="{4B5605D0-AFF0-A241-8D9F-D5A18F68E4A4}" destId="{F8C9B29E-13E3-854E-A992-5A8326CBFD7D}" srcOrd="8" destOrd="0" presId="urn:microsoft.com/office/officeart/2005/8/layout/vProcess5"/>
    <dgm:cxn modelId="{6032DA73-706E-4202-895D-F4AAFD08E850}" type="presParOf" srcId="{4B5605D0-AFF0-A241-8D9F-D5A18F68E4A4}" destId="{221A6F38-329F-E84E-8FF3-5610CEC99E4D}" srcOrd="9" destOrd="0" presId="urn:microsoft.com/office/officeart/2005/8/layout/vProcess5"/>
    <dgm:cxn modelId="{CF4237FB-DE90-422F-886C-B1649A007DDA}" type="presParOf" srcId="{4B5605D0-AFF0-A241-8D9F-D5A18F68E4A4}" destId="{FFFD4E8D-A129-A34F-9ABF-3D46108E7F14}" srcOrd="10" destOrd="0" presId="urn:microsoft.com/office/officeart/2005/8/layout/vProcess5"/>
    <dgm:cxn modelId="{6AFF76AF-84CB-4BA8-A859-F24D53E48870}" type="presParOf" srcId="{4B5605D0-AFF0-A241-8D9F-D5A18F68E4A4}" destId="{36AB5AA4-1B08-AC46-BF90-86B7F1A39544}"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90F70E-E147-44CD-B52A-950B8072F5E5}">
      <dsp:nvSpPr>
        <dsp:cNvPr id="0" name=""/>
        <dsp:cNvSpPr/>
      </dsp:nvSpPr>
      <dsp:spPr>
        <a:xfrm>
          <a:off x="216027" y="0"/>
          <a:ext cx="7776856" cy="3312368"/>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115452-38E9-4455-ADF2-A04283AD225A}">
      <dsp:nvSpPr>
        <dsp:cNvPr id="0" name=""/>
        <dsp:cNvSpPr/>
      </dsp:nvSpPr>
      <dsp:spPr>
        <a:xfrm>
          <a:off x="128346" y="482572"/>
          <a:ext cx="2466725" cy="234722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ES" sz="1800" kern="1200" noProof="0" dirty="0" smtClean="0">
              <a:latin typeface="Gill Sans Light"/>
            </a:rPr>
            <a:t>Preparación </a:t>
          </a:r>
          <a:endParaRPr lang="es-ES" sz="1800" kern="1200" noProof="0" dirty="0">
            <a:latin typeface="Gill Sans Light"/>
          </a:endParaRPr>
        </a:p>
        <a:p>
          <a:pPr marL="114300" lvl="1" indent="-114300" algn="l" defTabSz="622300">
            <a:lnSpc>
              <a:spcPct val="90000"/>
            </a:lnSpc>
            <a:spcBef>
              <a:spcPct val="0"/>
            </a:spcBef>
            <a:spcAft>
              <a:spcPct val="15000"/>
            </a:spcAft>
            <a:buChar char="••"/>
          </a:pPr>
          <a:r>
            <a:rPr lang="es-ES" sz="1400" kern="1200" noProof="0" dirty="0" smtClean="0">
              <a:latin typeface="Gill Sans Light"/>
            </a:rPr>
            <a:t>Estrategia nacional/plan de acción REDD+</a:t>
          </a:r>
          <a:endParaRPr lang="es-ES" sz="1400" kern="1200" noProof="0" dirty="0">
            <a:latin typeface="Gill Sans Light"/>
          </a:endParaRPr>
        </a:p>
        <a:p>
          <a:pPr marL="114300" lvl="1" indent="-114300" algn="l" defTabSz="622300">
            <a:lnSpc>
              <a:spcPct val="90000"/>
            </a:lnSpc>
            <a:spcBef>
              <a:spcPct val="0"/>
            </a:spcBef>
            <a:spcAft>
              <a:spcPct val="15000"/>
            </a:spcAft>
            <a:buChar char="••"/>
          </a:pPr>
          <a:r>
            <a:rPr lang="es-ES" sz="1400" kern="1200" noProof="0" dirty="0" smtClean="0">
              <a:latin typeface="Gill Sans Light"/>
            </a:rPr>
            <a:t>Desarrollo de capacidades </a:t>
          </a:r>
          <a:endParaRPr lang="es-ES" sz="1400" kern="1200" noProof="0" dirty="0">
            <a:latin typeface="Gill Sans Light"/>
          </a:endParaRPr>
        </a:p>
        <a:p>
          <a:pPr marL="114300" lvl="1" indent="-114300" algn="l" defTabSz="622300">
            <a:lnSpc>
              <a:spcPct val="90000"/>
            </a:lnSpc>
            <a:spcBef>
              <a:spcPct val="0"/>
            </a:spcBef>
            <a:spcAft>
              <a:spcPct val="15000"/>
            </a:spcAft>
            <a:buChar char="••"/>
          </a:pPr>
          <a:r>
            <a:rPr lang="es-ES" sz="1400" kern="1200" noProof="0" dirty="0" smtClean="0">
              <a:latin typeface="Gill Sans Light"/>
            </a:rPr>
            <a:t>Diseño de políticas y medidas</a:t>
          </a:r>
          <a:endParaRPr lang="es-ES" sz="1400" kern="1200" noProof="0" dirty="0">
            <a:latin typeface="Gill Sans Light"/>
          </a:endParaRPr>
        </a:p>
      </dsp:txBody>
      <dsp:txXfrm>
        <a:off x="242928" y="597154"/>
        <a:ext cx="2237561" cy="2118059"/>
      </dsp:txXfrm>
    </dsp:sp>
    <dsp:sp modelId="{1048CD7A-FDBD-4E68-8213-09AAE5DE1FE5}">
      <dsp:nvSpPr>
        <dsp:cNvPr id="0" name=""/>
        <dsp:cNvSpPr/>
      </dsp:nvSpPr>
      <dsp:spPr>
        <a:xfrm>
          <a:off x="2744822" y="482572"/>
          <a:ext cx="2601648" cy="234722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ES" sz="1800" kern="1200" noProof="0" dirty="0" smtClean="0">
              <a:latin typeface="Gill Sans Light"/>
            </a:rPr>
            <a:t>Implementación </a:t>
          </a:r>
          <a:endParaRPr lang="es-ES" sz="1800" kern="1200" noProof="0" dirty="0">
            <a:latin typeface="Gill Sans Light"/>
          </a:endParaRPr>
        </a:p>
        <a:p>
          <a:pPr marL="114300" lvl="1" indent="-114300" algn="l" defTabSz="622300">
            <a:lnSpc>
              <a:spcPct val="90000"/>
            </a:lnSpc>
            <a:spcBef>
              <a:spcPct val="0"/>
            </a:spcBef>
            <a:spcAft>
              <a:spcPct val="15000"/>
            </a:spcAft>
            <a:buChar char="••"/>
          </a:pPr>
          <a:r>
            <a:rPr lang="es-ES" sz="1400" kern="1200" noProof="0" dirty="0" smtClean="0">
              <a:latin typeface="Gill Sans Light"/>
            </a:rPr>
            <a:t>Implementación de las políticas y medidas para atacar las causas de la deforestación</a:t>
          </a:r>
          <a:endParaRPr lang="es-ES" sz="1400" kern="1200" noProof="0" dirty="0">
            <a:latin typeface="Gill Sans Light"/>
          </a:endParaRPr>
        </a:p>
        <a:p>
          <a:pPr marL="114300" lvl="1" indent="-114300" algn="l" defTabSz="622300">
            <a:lnSpc>
              <a:spcPct val="90000"/>
            </a:lnSpc>
            <a:spcBef>
              <a:spcPct val="0"/>
            </a:spcBef>
            <a:spcAft>
              <a:spcPct val="15000"/>
            </a:spcAft>
            <a:buChar char="••"/>
          </a:pPr>
          <a:endParaRPr lang="es-ES" sz="1400" kern="1200" noProof="0" dirty="0">
            <a:latin typeface="Gill Sans Light"/>
          </a:endParaRPr>
        </a:p>
      </dsp:txBody>
      <dsp:txXfrm>
        <a:off x="2859404" y="597154"/>
        <a:ext cx="2372484" cy="2118059"/>
      </dsp:txXfrm>
    </dsp:sp>
    <dsp:sp modelId="{C96FA987-8632-491A-92EC-70698CCBBBD6}">
      <dsp:nvSpPr>
        <dsp:cNvPr id="0" name=""/>
        <dsp:cNvSpPr/>
      </dsp:nvSpPr>
      <dsp:spPr>
        <a:xfrm>
          <a:off x="5496746" y="482572"/>
          <a:ext cx="2601648" cy="234722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ES" sz="1800" kern="1200" noProof="0" dirty="0" smtClean="0">
              <a:latin typeface="Gill Sans Light"/>
            </a:rPr>
            <a:t>Acciones basadas en resultados</a:t>
          </a:r>
          <a:endParaRPr lang="es-ES" sz="1800" kern="1200" noProof="0" dirty="0">
            <a:latin typeface="Gill Sans Light"/>
          </a:endParaRPr>
        </a:p>
        <a:p>
          <a:pPr marL="114300" lvl="1" indent="-114300" algn="l" defTabSz="622300">
            <a:lnSpc>
              <a:spcPct val="90000"/>
            </a:lnSpc>
            <a:spcBef>
              <a:spcPct val="0"/>
            </a:spcBef>
            <a:spcAft>
              <a:spcPct val="15000"/>
            </a:spcAft>
            <a:buChar char="••"/>
          </a:pPr>
          <a:r>
            <a:rPr lang="es-ES" sz="1400" kern="1200" noProof="0" dirty="0" smtClean="0">
              <a:latin typeface="Gill Sans Light"/>
            </a:rPr>
            <a:t>Demostrados mediante medición, reporte y verificación </a:t>
          </a:r>
          <a:endParaRPr lang="es-ES" sz="1400" kern="1200" noProof="0" dirty="0">
            <a:latin typeface="Gill Sans Light"/>
          </a:endParaRPr>
        </a:p>
      </dsp:txBody>
      <dsp:txXfrm>
        <a:off x="5611328" y="597154"/>
        <a:ext cx="2372484" cy="21180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AA2B0C-3D7F-EC4D-B399-50CABBBC6D88}">
      <dsp:nvSpPr>
        <dsp:cNvPr id="0" name=""/>
        <dsp:cNvSpPr/>
      </dsp:nvSpPr>
      <dsp:spPr>
        <a:xfrm>
          <a:off x="998913" y="0"/>
          <a:ext cx="4007516" cy="982310"/>
        </a:xfrm>
        <a:prstGeom prst="roundRect">
          <a:avLst>
            <a:gd name="adj" fmla="val 10000"/>
          </a:avLst>
        </a:prstGeom>
        <a:solidFill>
          <a:schemeClr val="lt1">
            <a:hueOff val="0"/>
            <a:satOff val="0"/>
            <a:lumOff val="0"/>
            <a:alphaOff val="0"/>
          </a:schemeClr>
        </a:solidFill>
        <a:ln w="38100" cap="flat" cmpd="sng" algn="ctr">
          <a:solidFill>
            <a:schemeClr val="accent5">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EC" sz="1400" kern="1200" dirty="0" smtClean="0"/>
            <a:t>Preparación REDD+: Definición de las políticas y medidas REDD+ (</a:t>
          </a:r>
          <a:r>
            <a:rPr lang="es-EC" sz="1400" kern="1200" dirty="0" err="1" smtClean="0"/>
            <a:t>PAMs</a:t>
          </a:r>
          <a:r>
            <a:rPr lang="es-EC" sz="1400" kern="1200" dirty="0" smtClean="0"/>
            <a:t>)</a:t>
          </a:r>
          <a:endParaRPr lang="en-US" sz="1400" kern="1200" dirty="0"/>
        </a:p>
      </dsp:txBody>
      <dsp:txXfrm>
        <a:off x="1027684" y="28771"/>
        <a:ext cx="2864521" cy="924768"/>
      </dsp:txXfrm>
    </dsp:sp>
    <dsp:sp modelId="{3A08F319-450F-2B4A-967D-74BDB8804FDB}">
      <dsp:nvSpPr>
        <dsp:cNvPr id="0" name=""/>
        <dsp:cNvSpPr/>
      </dsp:nvSpPr>
      <dsp:spPr>
        <a:xfrm>
          <a:off x="992180" y="1160912"/>
          <a:ext cx="4007516" cy="982310"/>
        </a:xfrm>
        <a:prstGeom prst="roundRect">
          <a:avLst>
            <a:gd name="adj" fmla="val 10000"/>
          </a:avLst>
        </a:prstGeom>
        <a:solidFill>
          <a:schemeClr val="lt1">
            <a:hueOff val="0"/>
            <a:satOff val="0"/>
            <a:lumOff val="0"/>
            <a:alphaOff val="0"/>
          </a:schemeClr>
        </a:solidFill>
        <a:ln w="38100" cap="flat" cmpd="sng" algn="ctr">
          <a:solidFill>
            <a:schemeClr val="accent5">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EC" sz="1400" kern="1200" dirty="0" smtClean="0"/>
            <a:t>Evaluación de las necesidades financieras para la implementación de las </a:t>
          </a:r>
          <a:r>
            <a:rPr lang="es-EC" sz="1400" kern="1200" dirty="0" err="1" smtClean="0"/>
            <a:t>PAMs</a:t>
          </a:r>
          <a:endParaRPr lang="es-EC" sz="1400" kern="1200" dirty="0" smtClean="0"/>
        </a:p>
      </dsp:txBody>
      <dsp:txXfrm>
        <a:off x="1020951" y="1189683"/>
        <a:ext cx="2975842" cy="924768"/>
      </dsp:txXfrm>
    </dsp:sp>
    <dsp:sp modelId="{7C14BDF8-321A-8E46-9B8C-5BD215F02370}">
      <dsp:nvSpPr>
        <dsp:cNvPr id="0" name=""/>
        <dsp:cNvSpPr/>
      </dsp:nvSpPr>
      <dsp:spPr>
        <a:xfrm>
          <a:off x="1001878" y="2321824"/>
          <a:ext cx="4007516" cy="982310"/>
        </a:xfrm>
        <a:prstGeom prst="roundRect">
          <a:avLst>
            <a:gd name="adj" fmla="val 10000"/>
          </a:avLst>
        </a:prstGeom>
        <a:solidFill>
          <a:schemeClr val="lt1">
            <a:hueOff val="0"/>
            <a:satOff val="0"/>
            <a:lumOff val="0"/>
            <a:alphaOff val="0"/>
          </a:schemeClr>
        </a:solidFill>
        <a:ln w="38100" cap="flat" cmpd="sng" algn="ctr">
          <a:solidFill>
            <a:schemeClr val="accent5">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EC" sz="1400" kern="1200" dirty="0" smtClean="0"/>
            <a:t>Evaluar las potenciales fuentes de financiamiento para pago por resultados REDD+</a:t>
          </a:r>
        </a:p>
      </dsp:txBody>
      <dsp:txXfrm>
        <a:off x="1030649" y="2350595"/>
        <a:ext cx="2980852" cy="924768"/>
      </dsp:txXfrm>
    </dsp:sp>
    <dsp:sp modelId="{B934380C-4B33-7F44-96C2-A18FBA906406}">
      <dsp:nvSpPr>
        <dsp:cNvPr id="0" name=""/>
        <dsp:cNvSpPr/>
      </dsp:nvSpPr>
      <dsp:spPr>
        <a:xfrm>
          <a:off x="1001878" y="3482736"/>
          <a:ext cx="4007516" cy="982310"/>
        </a:xfrm>
        <a:prstGeom prst="roundRect">
          <a:avLst>
            <a:gd name="adj" fmla="val 10000"/>
          </a:avLst>
        </a:prstGeom>
        <a:solidFill>
          <a:schemeClr val="lt1">
            <a:hueOff val="0"/>
            <a:satOff val="0"/>
            <a:lumOff val="0"/>
            <a:alphaOff val="0"/>
          </a:schemeClr>
        </a:solidFill>
        <a:ln w="38100" cap="flat" cmpd="sng" algn="ctr">
          <a:solidFill>
            <a:schemeClr val="accent5">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EC" sz="1400" b="0" kern="1200" dirty="0" smtClean="0"/>
            <a:t>Desarrollar los arreglos requeridos para acceder a fuentes de financiamiento (</a:t>
          </a:r>
          <a:r>
            <a:rPr lang="es-EC" sz="1400" b="0" kern="1200" dirty="0" err="1" smtClean="0"/>
            <a:t>p.e</a:t>
          </a:r>
          <a:r>
            <a:rPr lang="es-EC" sz="1400" b="0" kern="1200" dirty="0" smtClean="0"/>
            <a:t>. legales, institucionales, </a:t>
          </a:r>
          <a:r>
            <a:rPr lang="es-EC" sz="1400" b="0" kern="1200" dirty="0" err="1" smtClean="0"/>
            <a:t>etc</a:t>
          </a:r>
          <a:r>
            <a:rPr lang="es-EC" sz="1400" b="0" kern="1200" dirty="0" smtClean="0"/>
            <a:t>)</a:t>
          </a:r>
        </a:p>
      </dsp:txBody>
      <dsp:txXfrm>
        <a:off x="1030649" y="3511507"/>
        <a:ext cx="2975842" cy="924768"/>
      </dsp:txXfrm>
    </dsp:sp>
    <dsp:sp modelId="{23BEBA8E-F56D-0044-B48B-A128C02C377A}">
      <dsp:nvSpPr>
        <dsp:cNvPr id="0" name=""/>
        <dsp:cNvSpPr/>
      </dsp:nvSpPr>
      <dsp:spPr>
        <a:xfrm>
          <a:off x="4217085" y="738900"/>
          <a:ext cx="638501" cy="638501"/>
        </a:xfrm>
        <a:prstGeom prst="downArrow">
          <a:avLst>
            <a:gd name="adj1" fmla="val 55000"/>
            <a:gd name="adj2" fmla="val 45000"/>
          </a:avLst>
        </a:prstGeom>
        <a:solidFill>
          <a:schemeClr val="lt1">
            <a:alpha val="90000"/>
            <a:tint val="40000"/>
            <a:hueOff val="0"/>
            <a:satOff val="0"/>
            <a:lumOff val="0"/>
            <a:alphaOff val="0"/>
          </a:schemeClr>
        </a:solidFill>
        <a:ln w="25400" cap="flat" cmpd="sng" algn="ctr">
          <a:solidFill>
            <a:schemeClr val="accent5">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4360748" y="738900"/>
        <a:ext cx="351175" cy="480472"/>
      </dsp:txXfrm>
    </dsp:sp>
    <dsp:sp modelId="{33309289-790A-1B47-84E3-F517BC937156}">
      <dsp:nvSpPr>
        <dsp:cNvPr id="0" name=""/>
        <dsp:cNvSpPr/>
      </dsp:nvSpPr>
      <dsp:spPr>
        <a:xfrm>
          <a:off x="4121949" y="1913272"/>
          <a:ext cx="638501" cy="638501"/>
        </a:xfrm>
        <a:prstGeom prst="downArrow">
          <a:avLst>
            <a:gd name="adj1" fmla="val 55000"/>
            <a:gd name="adj2" fmla="val 45000"/>
          </a:avLst>
        </a:prstGeom>
        <a:solidFill>
          <a:schemeClr val="lt1">
            <a:alpha val="90000"/>
            <a:tint val="40000"/>
            <a:hueOff val="0"/>
            <a:satOff val="0"/>
            <a:lumOff val="0"/>
            <a:alphaOff val="0"/>
          </a:schemeClr>
        </a:solidFill>
        <a:ln w="25400" cap="flat" cmpd="sng" algn="ctr">
          <a:solidFill>
            <a:schemeClr val="accent5">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4265612" y="1913272"/>
        <a:ext cx="351175" cy="480472"/>
      </dsp:txXfrm>
    </dsp:sp>
    <dsp:sp modelId="{A471742B-468F-1344-8383-64C48847F040}">
      <dsp:nvSpPr>
        <dsp:cNvPr id="0" name=""/>
        <dsp:cNvSpPr/>
      </dsp:nvSpPr>
      <dsp:spPr>
        <a:xfrm>
          <a:off x="4035263" y="3074184"/>
          <a:ext cx="638501" cy="638501"/>
        </a:xfrm>
        <a:prstGeom prst="downArrow">
          <a:avLst>
            <a:gd name="adj1" fmla="val 55000"/>
            <a:gd name="adj2" fmla="val 45000"/>
          </a:avLst>
        </a:prstGeom>
        <a:solidFill>
          <a:schemeClr val="lt1">
            <a:alpha val="90000"/>
            <a:tint val="40000"/>
            <a:hueOff val="0"/>
            <a:satOff val="0"/>
            <a:lumOff val="0"/>
            <a:alphaOff val="0"/>
          </a:schemeClr>
        </a:solidFill>
        <a:ln w="25400" cap="flat" cmpd="sng" algn="ctr">
          <a:solidFill>
            <a:schemeClr val="accent5">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4178926" y="3074184"/>
        <a:ext cx="351175" cy="48047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416778-58C9-4720-9EE0-5CDCC939C186}" type="datetimeFigureOut">
              <a:rPr lang="en-GB" smtClean="0"/>
              <a:t>08/10/15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42F5C5-56D0-4940-A103-8D115B650127}" type="slidenum">
              <a:rPr lang="en-GB" smtClean="0"/>
              <a:t>‹#›</a:t>
            </a:fld>
            <a:endParaRPr lang="en-GB"/>
          </a:p>
        </p:txBody>
      </p:sp>
    </p:spTree>
    <p:extLst>
      <p:ext uri="{BB962C8B-B14F-4D97-AF65-F5344CB8AC3E}">
        <p14:creationId xmlns:p14="http://schemas.microsoft.com/office/powerpoint/2010/main" val="2634149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D48407C-37F9-4656-9556-9EF7322BA1FF}" type="slidenum">
              <a:rPr lang="fr-CH" smtClean="0">
                <a:solidFill>
                  <a:prstClr val="black"/>
                </a:solidFill>
              </a:rPr>
              <a:pPr/>
              <a:t>1</a:t>
            </a:fld>
            <a:endParaRPr lang="fr-CH">
              <a:solidFill>
                <a:prstClr val="black"/>
              </a:solidFill>
            </a:endParaRPr>
          </a:p>
        </p:txBody>
      </p:sp>
    </p:spTree>
    <p:extLst>
      <p:ext uri="{BB962C8B-B14F-4D97-AF65-F5344CB8AC3E}">
        <p14:creationId xmlns:p14="http://schemas.microsoft.com/office/powerpoint/2010/main" val="615634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endParaRPr lang="en-US" sz="1200"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p:txBody>
      </p:sp>
      <p:sp>
        <p:nvSpPr>
          <p:cNvPr id="4" name="Slide Number Placeholder 3"/>
          <p:cNvSpPr>
            <a:spLocks noGrp="1"/>
          </p:cNvSpPr>
          <p:nvPr>
            <p:ph type="sldNum" sz="quarter" idx="10"/>
          </p:nvPr>
        </p:nvSpPr>
        <p:spPr/>
        <p:txBody>
          <a:bodyPr/>
          <a:lstStyle/>
          <a:p>
            <a:fld id="{AD48407C-37F9-4656-9556-9EF7322BA1FF}" type="slidenum">
              <a:rPr lang="fr-CH" smtClean="0">
                <a:solidFill>
                  <a:prstClr val="black"/>
                </a:solidFill>
              </a:rPr>
              <a:pPr/>
              <a:t>2</a:t>
            </a:fld>
            <a:endParaRPr lang="fr-CH">
              <a:solidFill>
                <a:prstClr val="black"/>
              </a:solidFill>
            </a:endParaRPr>
          </a:p>
        </p:txBody>
      </p:sp>
    </p:spTree>
    <p:extLst>
      <p:ext uri="{BB962C8B-B14F-4D97-AF65-F5344CB8AC3E}">
        <p14:creationId xmlns:p14="http://schemas.microsoft.com/office/powerpoint/2010/main" val="3282697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342F5C5-56D0-4940-A103-8D115B650127}" type="slidenum">
              <a:rPr lang="en-GB" smtClean="0"/>
              <a:t>4</a:t>
            </a:fld>
            <a:endParaRPr lang="en-GB"/>
          </a:p>
        </p:txBody>
      </p:sp>
    </p:spTree>
    <p:extLst>
      <p:ext uri="{BB962C8B-B14F-4D97-AF65-F5344CB8AC3E}">
        <p14:creationId xmlns:p14="http://schemas.microsoft.com/office/powerpoint/2010/main" val="13925553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C" sz="1200" dirty="0" smtClean="0">
              <a:latin typeface="Gill Sans Light"/>
            </a:endParaRPr>
          </a:p>
        </p:txBody>
      </p:sp>
      <p:sp>
        <p:nvSpPr>
          <p:cNvPr id="4" name="Slide Number Placeholder 3"/>
          <p:cNvSpPr>
            <a:spLocks noGrp="1"/>
          </p:cNvSpPr>
          <p:nvPr>
            <p:ph type="sldNum" sz="quarter" idx="10"/>
          </p:nvPr>
        </p:nvSpPr>
        <p:spPr/>
        <p:txBody>
          <a:bodyPr/>
          <a:lstStyle/>
          <a:p>
            <a:fld id="{9342F5C5-56D0-4940-A103-8D115B650127}" type="slidenum">
              <a:rPr lang="en-GB" smtClean="0"/>
              <a:t>5</a:t>
            </a:fld>
            <a:endParaRPr lang="en-GB"/>
          </a:p>
        </p:txBody>
      </p:sp>
    </p:spTree>
    <p:extLst>
      <p:ext uri="{BB962C8B-B14F-4D97-AF65-F5344CB8AC3E}">
        <p14:creationId xmlns:p14="http://schemas.microsoft.com/office/powerpoint/2010/main" val="19229023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342F5C5-56D0-4940-A103-8D115B650127}" type="slidenum">
              <a:rPr lang="en-GB" smtClean="0"/>
              <a:t>12</a:t>
            </a:fld>
            <a:endParaRPr lang="en-GB"/>
          </a:p>
        </p:txBody>
      </p:sp>
    </p:spTree>
    <p:extLst>
      <p:ext uri="{BB962C8B-B14F-4D97-AF65-F5344CB8AC3E}">
        <p14:creationId xmlns:p14="http://schemas.microsoft.com/office/powerpoint/2010/main" val="3604924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342F5C5-56D0-4940-A103-8D115B650127}" type="slidenum">
              <a:rPr lang="en-GB" smtClean="0"/>
              <a:t>14</a:t>
            </a:fld>
            <a:endParaRPr lang="en-GB"/>
          </a:p>
        </p:txBody>
      </p:sp>
    </p:spTree>
    <p:extLst>
      <p:ext uri="{BB962C8B-B14F-4D97-AF65-F5344CB8AC3E}">
        <p14:creationId xmlns:p14="http://schemas.microsoft.com/office/powerpoint/2010/main" val="3604924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2" descr="C:\Users\MDP14-1\Desktop\160690.jpg"/>
          <p:cNvPicPr>
            <a:picLocks noChangeAspect="1" noChangeArrowheads="1"/>
          </p:cNvPicPr>
          <p:nvPr userDrawn="1"/>
        </p:nvPicPr>
        <p:blipFill>
          <a:blip r:embed="rId2" cstate="print"/>
          <a:srcRect t="14325" b="48175"/>
          <a:stretch>
            <a:fillRect/>
          </a:stretch>
        </p:blipFill>
        <p:spPr bwMode="auto">
          <a:xfrm>
            <a:off x="0" y="0"/>
            <a:ext cx="9144000" cy="6858000"/>
          </a:xfrm>
          <a:prstGeom prst="rect">
            <a:avLst/>
          </a:prstGeom>
          <a:noFill/>
        </p:spPr>
      </p:pic>
      <p:sp>
        <p:nvSpPr>
          <p:cNvPr id="8" name="Rectangle 7"/>
          <p:cNvSpPr/>
          <p:nvPr userDrawn="1"/>
        </p:nvSpPr>
        <p:spPr>
          <a:xfrm>
            <a:off x="0" y="-27384"/>
            <a:ext cx="9144000" cy="68580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prstClr val="white"/>
              </a:solidFill>
            </a:endParaRPr>
          </a:p>
        </p:txBody>
      </p:sp>
      <p:sp>
        <p:nvSpPr>
          <p:cNvPr id="2" name="Title 1"/>
          <p:cNvSpPr>
            <a:spLocks noGrp="1"/>
          </p:cNvSpPr>
          <p:nvPr>
            <p:ph type="ctrTitle"/>
          </p:nvPr>
        </p:nvSpPr>
        <p:spPr>
          <a:xfrm>
            <a:off x="723528" y="3140969"/>
            <a:ext cx="7772400" cy="1470025"/>
          </a:xfrm>
        </p:spPr>
        <p:txBody>
          <a:bodyPr>
            <a:normAutofit/>
          </a:bodyPr>
          <a:lstStyle>
            <a:lvl1pPr algn="ctr">
              <a:defRPr sz="3200">
                <a:solidFill>
                  <a:schemeClr val="bg1"/>
                </a:solidFill>
                <a:latin typeface="Bebas Neue" pitchFamily="34" charset="0"/>
              </a:defRPr>
            </a:lvl1pPr>
          </a:lstStyle>
          <a:p>
            <a:r>
              <a:rPr lang="en-US" dirty="0" smtClean="0"/>
              <a:t>Click to edit Master title style</a:t>
            </a:r>
            <a:endParaRPr lang="fr-CH" dirty="0"/>
          </a:p>
        </p:txBody>
      </p:sp>
      <p:sp>
        <p:nvSpPr>
          <p:cNvPr id="3" name="Subtitle 2"/>
          <p:cNvSpPr>
            <a:spLocks noGrp="1"/>
          </p:cNvSpPr>
          <p:nvPr>
            <p:ph type="subTitle" idx="1"/>
          </p:nvPr>
        </p:nvSpPr>
        <p:spPr>
          <a:xfrm>
            <a:off x="683568" y="4940763"/>
            <a:ext cx="7812360" cy="1752600"/>
          </a:xfrm>
        </p:spPr>
        <p:txBody>
          <a:bodyPr>
            <a:normAutofit/>
          </a:bodyPr>
          <a:lstStyle>
            <a:lvl1pPr marL="0" indent="0" algn="ctr">
              <a:buNone/>
              <a:defRPr sz="1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fr-CH" dirty="0"/>
          </a:p>
        </p:txBody>
      </p:sp>
      <p:sp>
        <p:nvSpPr>
          <p:cNvPr id="9" name="Rectangle 8"/>
          <p:cNvSpPr/>
          <p:nvPr userDrawn="1"/>
        </p:nvSpPr>
        <p:spPr>
          <a:xfrm>
            <a:off x="4139952" y="2276872"/>
            <a:ext cx="792088" cy="960107"/>
          </a:xfrm>
          <a:prstGeom prst="rect">
            <a:avLst/>
          </a:prstGeom>
          <a:solidFill>
            <a:srgbClr val="D223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4000" dirty="0">
                <a:solidFill>
                  <a:prstClr val="white"/>
                </a:solidFill>
                <a:latin typeface="Bebas Neue" pitchFamily="34" charset="0"/>
                <a:ea typeface="Open Sans" pitchFamily="34" charset="0"/>
                <a:cs typeface="Open Sans" pitchFamily="34" charset="0"/>
              </a:rPr>
              <a:t>9</a:t>
            </a:r>
          </a:p>
        </p:txBody>
      </p:sp>
      <p:pic>
        <p:nvPicPr>
          <p:cNvPr id="14" name="Picture 13" descr="UN-REDD_full_logo_ES2 whit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91680" y="764704"/>
            <a:ext cx="6380408" cy="883049"/>
          </a:xfrm>
          <a:prstGeom prst="rect">
            <a:avLst/>
          </a:prstGeom>
        </p:spPr>
      </p:pic>
    </p:spTree>
    <p:extLst>
      <p:ext uri="{BB962C8B-B14F-4D97-AF65-F5344CB8AC3E}">
        <p14:creationId xmlns:p14="http://schemas.microsoft.com/office/powerpoint/2010/main" val="4097045585"/>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3073EAA-3496-4F18-B95F-18F7EC4399B7}" type="datetimeFigureOut">
              <a:rPr lang="en-GB" smtClean="0"/>
              <a:t>08/10/15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F7A5F14-6EFE-46B8-9E91-770B45E6B541}" type="slidenum">
              <a:rPr lang="en-GB" smtClean="0"/>
              <a:t>‹#›</a:t>
            </a:fld>
            <a:endParaRPr lang="en-GB"/>
          </a:p>
        </p:txBody>
      </p:sp>
      <p:sp>
        <p:nvSpPr>
          <p:cNvPr id="8" name="Rectangle 7"/>
          <p:cNvSpPr/>
          <p:nvPr userDrawn="1"/>
        </p:nvSpPr>
        <p:spPr>
          <a:xfrm>
            <a:off x="8594923" y="235248"/>
            <a:ext cx="288032" cy="384043"/>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F0146B80-9344-4005-AD81-41A45D584E6F}" type="slidenum">
              <a:rPr lang="fr-CH" sz="1100" smtClean="0">
                <a:solidFill>
                  <a:srgbClr val="CBCBCB"/>
                </a:solidFill>
              </a:rPr>
              <a:pPr/>
              <a:t>‹#›</a:t>
            </a:fld>
            <a:endParaRPr lang="fr-CH" sz="1100" dirty="0">
              <a:solidFill>
                <a:prstClr val="white"/>
              </a:solidFill>
            </a:endParaRPr>
          </a:p>
        </p:txBody>
      </p:sp>
    </p:spTree>
    <p:extLst>
      <p:ext uri="{BB962C8B-B14F-4D97-AF65-F5344CB8AC3E}">
        <p14:creationId xmlns:p14="http://schemas.microsoft.com/office/powerpoint/2010/main" val="1383379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pic>
        <p:nvPicPr>
          <p:cNvPr id="7" name="Picture 2" descr="C:\Users\MDP14-1\Desktop\160690.jpg"/>
          <p:cNvPicPr>
            <a:picLocks noChangeAspect="1" noChangeArrowheads="1"/>
          </p:cNvPicPr>
          <p:nvPr userDrawn="1"/>
        </p:nvPicPr>
        <p:blipFill>
          <a:blip r:embed="rId2" cstate="print"/>
          <a:srcRect t="14325" b="48175"/>
          <a:stretch>
            <a:fillRect/>
          </a:stretch>
        </p:blipFill>
        <p:spPr bwMode="auto">
          <a:xfrm>
            <a:off x="0" y="0"/>
            <a:ext cx="9144000" cy="6858000"/>
          </a:xfrm>
          <a:prstGeom prst="rect">
            <a:avLst/>
          </a:prstGeom>
          <a:noFill/>
        </p:spPr>
      </p:pic>
      <p:sp>
        <p:nvSpPr>
          <p:cNvPr id="8" name="Rectangle 7"/>
          <p:cNvSpPr/>
          <p:nvPr userDrawn="1"/>
        </p:nvSpPr>
        <p:spPr>
          <a:xfrm>
            <a:off x="0" y="0"/>
            <a:ext cx="9144000" cy="68580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noProof="0" dirty="0">
              <a:solidFill>
                <a:prstClr val="white"/>
              </a:solidFill>
            </a:endParaRPr>
          </a:p>
        </p:txBody>
      </p:sp>
      <p:sp>
        <p:nvSpPr>
          <p:cNvPr id="14" name="Freeform 13"/>
          <p:cNvSpPr/>
          <p:nvPr userDrawn="1"/>
        </p:nvSpPr>
        <p:spPr>
          <a:xfrm>
            <a:off x="-108520" y="0"/>
            <a:ext cx="6927656" cy="6990080"/>
          </a:xfrm>
          <a:custGeom>
            <a:avLst/>
            <a:gdLst>
              <a:gd name="connsiteX0" fmla="*/ 60960 w 6720840"/>
              <a:gd name="connsiteY0" fmla="*/ 0 h 5242560"/>
              <a:gd name="connsiteX1" fmla="*/ 6720840 w 6720840"/>
              <a:gd name="connsiteY1" fmla="*/ 0 h 5242560"/>
              <a:gd name="connsiteX2" fmla="*/ 3505200 w 6720840"/>
              <a:gd name="connsiteY2" fmla="*/ 5242560 h 5242560"/>
              <a:gd name="connsiteX3" fmla="*/ 0 w 6720840"/>
              <a:gd name="connsiteY3" fmla="*/ 5242560 h 5242560"/>
              <a:gd name="connsiteX4" fmla="*/ 60960 w 6720840"/>
              <a:gd name="connsiteY4" fmla="*/ 0 h 5242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20840" h="5242560">
                <a:moveTo>
                  <a:pt x="60960" y="0"/>
                </a:moveTo>
                <a:lnTo>
                  <a:pt x="6720840" y="0"/>
                </a:lnTo>
                <a:lnTo>
                  <a:pt x="3505200" y="5242560"/>
                </a:lnTo>
                <a:lnTo>
                  <a:pt x="0" y="5242560"/>
                </a:lnTo>
                <a:lnTo>
                  <a:pt x="6096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noProof="0" dirty="0">
              <a:solidFill>
                <a:prstClr val="white"/>
              </a:solidFill>
            </a:endParaRPr>
          </a:p>
        </p:txBody>
      </p:sp>
      <p:grpSp>
        <p:nvGrpSpPr>
          <p:cNvPr id="4" name="Group 9"/>
          <p:cNvGrpSpPr/>
          <p:nvPr userDrawn="1"/>
        </p:nvGrpSpPr>
        <p:grpSpPr>
          <a:xfrm>
            <a:off x="6012160" y="5996600"/>
            <a:ext cx="3312368" cy="504741"/>
            <a:chOff x="2051720" y="2283718"/>
            <a:chExt cx="5040560" cy="576064"/>
          </a:xfrm>
        </p:grpSpPr>
        <p:pic>
          <p:nvPicPr>
            <p:cNvPr id="11" name="Picture 3" descr="C:\Users\MDP14-1\Desktop\CCP\REDD+ academy learning journal\links\unredd-white.png"/>
            <p:cNvPicPr>
              <a:picLocks noChangeAspect="1" noChangeArrowheads="1"/>
            </p:cNvPicPr>
            <p:nvPr/>
          </p:nvPicPr>
          <p:blipFill>
            <a:blip r:embed="rId3" cstate="print"/>
            <a:srcRect/>
            <a:stretch>
              <a:fillRect/>
            </a:stretch>
          </p:blipFill>
          <p:spPr bwMode="auto">
            <a:xfrm>
              <a:off x="2051720" y="2283718"/>
              <a:ext cx="2049218" cy="535813"/>
            </a:xfrm>
            <a:prstGeom prst="rect">
              <a:avLst/>
            </a:prstGeom>
            <a:noFill/>
          </p:spPr>
        </p:pic>
        <p:sp>
          <p:nvSpPr>
            <p:cNvPr id="12" name="TextBox 11"/>
            <p:cNvSpPr txBox="1"/>
            <p:nvPr/>
          </p:nvSpPr>
          <p:spPr>
            <a:xfrm>
              <a:off x="4211960" y="2355728"/>
              <a:ext cx="2880320" cy="316141"/>
            </a:xfrm>
            <a:prstGeom prst="rect">
              <a:avLst/>
            </a:prstGeom>
            <a:noFill/>
          </p:spPr>
          <p:txBody>
            <a:bodyPr wrap="square" rtlCol="0">
              <a:spAutoFit/>
            </a:bodyPr>
            <a:lstStyle/>
            <a:p>
              <a:r>
                <a:rPr lang="es-ES" sz="1200" b="1" noProof="0" dirty="0" smtClean="0">
                  <a:solidFill>
                    <a:prstClr val="white"/>
                  </a:solidFill>
                  <a:latin typeface="Arial" pitchFamily="34" charset="0"/>
                  <a:cs typeface="Arial" pitchFamily="34" charset="0"/>
                </a:rPr>
                <a:t>REDD+ </a:t>
              </a:r>
              <a:r>
                <a:rPr lang="es-ES" sz="1200" noProof="0" dirty="0" smtClean="0">
                  <a:solidFill>
                    <a:prstClr val="white"/>
                  </a:solidFill>
                  <a:latin typeface="Arial" pitchFamily="34" charset="0"/>
                  <a:cs typeface="Arial" pitchFamily="34" charset="0"/>
                </a:rPr>
                <a:t>ACADEMY</a:t>
              </a:r>
              <a:endParaRPr lang="es-ES" sz="1200" noProof="0" dirty="0">
                <a:solidFill>
                  <a:prstClr val="white"/>
                </a:solidFill>
                <a:latin typeface="Arial" pitchFamily="34" charset="0"/>
                <a:cs typeface="Arial" pitchFamily="34" charset="0"/>
              </a:endParaRPr>
            </a:p>
          </p:txBody>
        </p:sp>
        <p:cxnSp>
          <p:nvCxnSpPr>
            <p:cNvPr id="13" name="Straight Connector 12"/>
            <p:cNvCxnSpPr/>
            <p:nvPr/>
          </p:nvCxnSpPr>
          <p:spPr>
            <a:xfrm>
              <a:off x="4211960" y="2283718"/>
              <a:ext cx="0" cy="57606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Parallelogram 16"/>
          <p:cNvSpPr/>
          <p:nvPr userDrawn="1"/>
        </p:nvSpPr>
        <p:spPr>
          <a:xfrm rot="18187746">
            <a:off x="325176" y="3413167"/>
            <a:ext cx="9583999" cy="217993"/>
          </a:xfrm>
          <a:prstGeom prst="parallelogram">
            <a:avLst/>
          </a:prstGeom>
          <a:solidFill>
            <a:srgbClr val="D223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noProof="0" dirty="0">
              <a:solidFill>
                <a:prstClr val="white"/>
              </a:solidFill>
            </a:endParaRPr>
          </a:p>
        </p:txBody>
      </p:sp>
      <p:sp>
        <p:nvSpPr>
          <p:cNvPr id="22" name="Text Placeholder 21"/>
          <p:cNvSpPr>
            <a:spLocks noGrp="1"/>
          </p:cNvSpPr>
          <p:nvPr>
            <p:ph type="body" sz="quarter" idx="11"/>
          </p:nvPr>
        </p:nvSpPr>
        <p:spPr>
          <a:xfrm>
            <a:off x="251520" y="2084917"/>
            <a:ext cx="3816350" cy="3937000"/>
          </a:xfrm>
        </p:spPr>
        <p:txBody>
          <a:bodyPr>
            <a:normAutofit/>
          </a:bodyPr>
          <a:lstStyle>
            <a:lvl1pPr>
              <a:buClr>
                <a:srgbClr val="D2232A"/>
              </a:buClr>
              <a:buFont typeface="Arial" pitchFamily="34" charset="0"/>
              <a:buChar char="•"/>
              <a:defRPr sz="1400"/>
            </a:lvl1pPr>
          </a:lstStyle>
          <a:p>
            <a:pPr lvl="0"/>
            <a:endParaRPr lang="es-ES" noProof="0" dirty="0" smtClean="0"/>
          </a:p>
        </p:txBody>
      </p:sp>
      <p:sp>
        <p:nvSpPr>
          <p:cNvPr id="15" name="Rectangle 14"/>
          <p:cNvSpPr/>
          <p:nvPr userDrawn="1"/>
        </p:nvSpPr>
        <p:spPr>
          <a:xfrm>
            <a:off x="179512" y="836713"/>
            <a:ext cx="4701527" cy="584776"/>
          </a:xfrm>
          <a:prstGeom prst="rect">
            <a:avLst/>
          </a:prstGeom>
        </p:spPr>
        <p:txBody>
          <a:bodyPr wrap="none">
            <a:spAutoFit/>
          </a:bodyPr>
          <a:lstStyle/>
          <a:p>
            <a:pPr marL="342900" indent="-342900">
              <a:spcBef>
                <a:spcPct val="20000"/>
              </a:spcBef>
              <a:buFont typeface="Arial" pitchFamily="34" charset="0"/>
              <a:buNone/>
              <a:defRPr/>
            </a:pPr>
            <a:r>
              <a:rPr lang="es-ES" sz="3200" noProof="0" dirty="0" smtClean="0">
                <a:solidFill>
                  <a:prstClr val="black">
                    <a:lumMod val="65000"/>
                    <a:lumOff val="35000"/>
                  </a:prstClr>
                </a:solidFill>
              </a:rPr>
              <a:t>Objetivos </a:t>
            </a:r>
            <a:r>
              <a:rPr lang="es-ES" sz="3200" noProof="0" smtClean="0">
                <a:solidFill>
                  <a:prstClr val="black">
                    <a:lumMod val="65000"/>
                    <a:lumOff val="35000"/>
                  </a:prstClr>
                </a:solidFill>
              </a:rPr>
              <a:t>de aprendizaje</a:t>
            </a:r>
            <a:endParaRPr lang="es-ES" sz="3200" noProof="0" dirty="0">
              <a:solidFill>
                <a:prstClr val="black">
                  <a:lumMod val="65000"/>
                  <a:lumOff val="35000"/>
                </a:prstClr>
              </a:solidFill>
            </a:endParaRPr>
          </a:p>
        </p:txBody>
      </p:sp>
    </p:spTree>
    <p:extLst>
      <p:ext uri="{BB962C8B-B14F-4D97-AF65-F5344CB8AC3E}">
        <p14:creationId xmlns:p14="http://schemas.microsoft.com/office/powerpoint/2010/main" val="3889561600"/>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7" name="Picture 2" descr="C:\Users\MDP14-1\Desktop\160690.jpg"/>
          <p:cNvPicPr>
            <a:picLocks noChangeAspect="1" noChangeArrowheads="1"/>
          </p:cNvPicPr>
          <p:nvPr userDrawn="1"/>
        </p:nvPicPr>
        <p:blipFill>
          <a:blip r:embed="rId2" cstate="print"/>
          <a:srcRect t="14325" b="48175"/>
          <a:stretch>
            <a:fillRect/>
          </a:stretch>
        </p:blipFill>
        <p:spPr bwMode="auto">
          <a:xfrm>
            <a:off x="0" y="0"/>
            <a:ext cx="9144000" cy="6858000"/>
          </a:xfrm>
          <a:prstGeom prst="rect">
            <a:avLst/>
          </a:prstGeom>
          <a:noFill/>
        </p:spPr>
      </p:pic>
      <p:sp>
        <p:nvSpPr>
          <p:cNvPr id="19" name="Rectangle 18"/>
          <p:cNvSpPr/>
          <p:nvPr userDrawn="1"/>
        </p:nvSpPr>
        <p:spPr>
          <a:xfrm>
            <a:off x="0" y="0"/>
            <a:ext cx="9144000" cy="68580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prstClr val="white"/>
              </a:solidFill>
            </a:endParaRPr>
          </a:p>
        </p:txBody>
      </p:sp>
      <p:sp>
        <p:nvSpPr>
          <p:cNvPr id="35" name="Freeform 34"/>
          <p:cNvSpPr/>
          <p:nvPr userDrawn="1"/>
        </p:nvSpPr>
        <p:spPr>
          <a:xfrm>
            <a:off x="2468880" y="-182880"/>
            <a:ext cx="6979920" cy="7294880"/>
          </a:xfrm>
          <a:custGeom>
            <a:avLst/>
            <a:gdLst>
              <a:gd name="connsiteX0" fmla="*/ 2392680 w 6979920"/>
              <a:gd name="connsiteY0" fmla="*/ 0 h 5471160"/>
              <a:gd name="connsiteX1" fmla="*/ 6979920 w 6979920"/>
              <a:gd name="connsiteY1" fmla="*/ 45720 h 5471160"/>
              <a:gd name="connsiteX2" fmla="*/ 6903720 w 6979920"/>
              <a:gd name="connsiteY2" fmla="*/ 5471160 h 5471160"/>
              <a:gd name="connsiteX3" fmla="*/ 0 w 6979920"/>
              <a:gd name="connsiteY3" fmla="*/ 5471160 h 5471160"/>
              <a:gd name="connsiteX4" fmla="*/ 2392680 w 6979920"/>
              <a:gd name="connsiteY4" fmla="*/ 0 h 5471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9920" h="5471160">
                <a:moveTo>
                  <a:pt x="2392680" y="0"/>
                </a:moveTo>
                <a:lnTo>
                  <a:pt x="6979920" y="45720"/>
                </a:lnTo>
                <a:lnTo>
                  <a:pt x="6903720" y="5471160"/>
                </a:lnTo>
                <a:lnTo>
                  <a:pt x="0" y="5471160"/>
                </a:lnTo>
                <a:lnTo>
                  <a:pt x="239268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prstClr val="white"/>
              </a:solidFill>
            </a:endParaRPr>
          </a:p>
        </p:txBody>
      </p:sp>
      <p:grpSp>
        <p:nvGrpSpPr>
          <p:cNvPr id="27" name="Group 9"/>
          <p:cNvGrpSpPr/>
          <p:nvPr userDrawn="1"/>
        </p:nvGrpSpPr>
        <p:grpSpPr>
          <a:xfrm>
            <a:off x="6012160" y="5996600"/>
            <a:ext cx="3312368" cy="504741"/>
            <a:chOff x="2051720" y="2283718"/>
            <a:chExt cx="5040560" cy="576064"/>
          </a:xfrm>
        </p:grpSpPr>
        <p:pic>
          <p:nvPicPr>
            <p:cNvPr id="28" name="Picture 3" descr="C:\Users\MDP14-1\Desktop\CCP\REDD+ academy learning journal\links\unredd-white.png"/>
            <p:cNvPicPr>
              <a:picLocks noChangeAspect="1" noChangeArrowheads="1"/>
            </p:cNvPicPr>
            <p:nvPr/>
          </p:nvPicPr>
          <p:blipFill>
            <a:blip r:embed="rId3" cstate="print"/>
            <a:srcRect/>
            <a:stretch>
              <a:fillRect/>
            </a:stretch>
          </p:blipFill>
          <p:spPr bwMode="auto">
            <a:xfrm>
              <a:off x="2051720" y="2283718"/>
              <a:ext cx="2049218" cy="535813"/>
            </a:xfrm>
            <a:prstGeom prst="rect">
              <a:avLst/>
            </a:prstGeom>
            <a:noFill/>
          </p:spPr>
        </p:pic>
        <p:sp>
          <p:nvSpPr>
            <p:cNvPr id="29" name="TextBox 28"/>
            <p:cNvSpPr txBox="1"/>
            <p:nvPr/>
          </p:nvSpPr>
          <p:spPr>
            <a:xfrm>
              <a:off x="4211960" y="2355728"/>
              <a:ext cx="2880320" cy="316141"/>
            </a:xfrm>
            <a:prstGeom prst="rect">
              <a:avLst/>
            </a:prstGeom>
            <a:noFill/>
          </p:spPr>
          <p:txBody>
            <a:bodyPr wrap="square" rtlCol="0">
              <a:spAutoFit/>
            </a:bodyPr>
            <a:lstStyle/>
            <a:p>
              <a:r>
                <a:rPr lang="de-CH" sz="1200" b="1" dirty="0">
                  <a:solidFill>
                    <a:prstClr val="white"/>
                  </a:solidFill>
                  <a:latin typeface="Arial" pitchFamily="34" charset="0"/>
                  <a:cs typeface="Arial" pitchFamily="34" charset="0"/>
                </a:rPr>
                <a:t>REDD+ </a:t>
              </a:r>
              <a:r>
                <a:rPr lang="de-CH" sz="1200" dirty="0">
                  <a:solidFill>
                    <a:prstClr val="white"/>
                  </a:solidFill>
                  <a:latin typeface="Arial" pitchFamily="34" charset="0"/>
                  <a:cs typeface="Arial" pitchFamily="34" charset="0"/>
                </a:rPr>
                <a:t>ACADEMY</a:t>
              </a:r>
              <a:endParaRPr lang="fr-CH" sz="1200" dirty="0">
                <a:solidFill>
                  <a:prstClr val="white"/>
                </a:solidFill>
                <a:latin typeface="Arial" pitchFamily="34" charset="0"/>
                <a:cs typeface="Arial" pitchFamily="34" charset="0"/>
              </a:endParaRPr>
            </a:p>
          </p:txBody>
        </p:sp>
        <p:cxnSp>
          <p:nvCxnSpPr>
            <p:cNvPr id="30" name="Straight Connector 29"/>
            <p:cNvCxnSpPr/>
            <p:nvPr/>
          </p:nvCxnSpPr>
          <p:spPr>
            <a:xfrm>
              <a:off x="4211960" y="2283718"/>
              <a:ext cx="0" cy="57606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Parallelogram 30"/>
          <p:cNvSpPr/>
          <p:nvPr userDrawn="1"/>
        </p:nvSpPr>
        <p:spPr>
          <a:xfrm rot="17606102">
            <a:off x="-1066892" y="3262017"/>
            <a:ext cx="9583999" cy="217993"/>
          </a:xfrm>
          <a:prstGeom prst="parallelogram">
            <a:avLst/>
          </a:prstGeom>
          <a:solidFill>
            <a:srgbClr val="D223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prstClr val="white"/>
              </a:solidFill>
            </a:endParaRPr>
          </a:p>
        </p:txBody>
      </p:sp>
      <p:sp>
        <p:nvSpPr>
          <p:cNvPr id="32" name="Text Placeholder 21"/>
          <p:cNvSpPr>
            <a:spLocks noGrp="1"/>
          </p:cNvSpPr>
          <p:nvPr>
            <p:ph type="body" sz="quarter" idx="11"/>
          </p:nvPr>
        </p:nvSpPr>
        <p:spPr>
          <a:xfrm>
            <a:off x="4644008" y="1700808"/>
            <a:ext cx="4248472" cy="4896544"/>
          </a:xfrm>
        </p:spPr>
        <p:txBody>
          <a:bodyPr>
            <a:normAutofit/>
          </a:bodyPr>
          <a:lstStyle>
            <a:lvl1pPr>
              <a:buClr>
                <a:srgbClr val="D2232A"/>
              </a:buClr>
              <a:buFont typeface="Arial" pitchFamily="34" charset="0"/>
              <a:buChar char="•"/>
              <a:defRPr sz="1400"/>
            </a:lvl1pPr>
          </a:lstStyle>
          <a:p>
            <a:pPr lvl="0"/>
            <a:endParaRPr lang="de-CH" dirty="0" smtClean="0"/>
          </a:p>
        </p:txBody>
      </p:sp>
      <p:sp>
        <p:nvSpPr>
          <p:cNvPr id="33" name="Rectangle 32"/>
          <p:cNvSpPr/>
          <p:nvPr userDrawn="1"/>
        </p:nvSpPr>
        <p:spPr>
          <a:xfrm>
            <a:off x="5004049" y="825098"/>
            <a:ext cx="2531462" cy="584775"/>
          </a:xfrm>
          <a:prstGeom prst="rect">
            <a:avLst/>
          </a:prstGeom>
        </p:spPr>
        <p:txBody>
          <a:bodyPr wrap="none">
            <a:spAutoFit/>
          </a:bodyPr>
          <a:lstStyle/>
          <a:p>
            <a:pPr marL="342900" indent="-342900">
              <a:spcBef>
                <a:spcPct val="20000"/>
              </a:spcBef>
              <a:buFont typeface="Arial" pitchFamily="34" charset="0"/>
              <a:buNone/>
              <a:defRPr/>
            </a:pPr>
            <a:r>
              <a:rPr lang="de-CH" sz="3200" dirty="0" err="1" smtClean="0">
                <a:solidFill>
                  <a:prstClr val="black">
                    <a:lumMod val="65000"/>
                    <a:lumOff val="35000"/>
                  </a:prstClr>
                </a:solidFill>
              </a:rPr>
              <a:t>Puntos</a:t>
            </a:r>
            <a:r>
              <a:rPr lang="de-CH" sz="3200" baseline="0" dirty="0" smtClean="0">
                <a:solidFill>
                  <a:prstClr val="black">
                    <a:lumMod val="65000"/>
                    <a:lumOff val="35000"/>
                  </a:prstClr>
                </a:solidFill>
              </a:rPr>
              <a:t> </a:t>
            </a:r>
            <a:r>
              <a:rPr lang="de-CH" sz="3200" baseline="0" dirty="0" err="1" smtClean="0">
                <a:solidFill>
                  <a:prstClr val="black">
                    <a:lumMod val="65000"/>
                    <a:lumOff val="35000"/>
                  </a:prstClr>
                </a:solidFill>
              </a:rPr>
              <a:t>clave</a:t>
            </a:r>
            <a:endParaRPr lang="fr-CH" sz="3200" dirty="0">
              <a:solidFill>
                <a:prstClr val="black">
                  <a:lumMod val="65000"/>
                  <a:lumOff val="35000"/>
                </a:prstClr>
              </a:solidFill>
            </a:endParaRPr>
          </a:p>
        </p:txBody>
      </p:sp>
      <p:sp>
        <p:nvSpPr>
          <p:cNvPr id="36" name="Rectangle 35"/>
          <p:cNvSpPr/>
          <p:nvPr userDrawn="1"/>
        </p:nvSpPr>
        <p:spPr>
          <a:xfrm>
            <a:off x="8594923" y="235248"/>
            <a:ext cx="288032" cy="384043"/>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solidFill>
                <a:prstClr val="white"/>
              </a:solidFill>
            </a:endParaRPr>
          </a:p>
        </p:txBody>
      </p:sp>
      <p:sp>
        <p:nvSpPr>
          <p:cNvPr id="37" name="Rectangle 36"/>
          <p:cNvSpPr/>
          <p:nvPr userDrawn="1"/>
        </p:nvSpPr>
        <p:spPr>
          <a:xfrm>
            <a:off x="8598510" y="242847"/>
            <a:ext cx="372218" cy="276999"/>
          </a:xfrm>
          <a:prstGeom prst="rect">
            <a:avLst/>
          </a:prstGeom>
        </p:spPr>
        <p:txBody>
          <a:bodyPr wrap="none">
            <a:spAutoFit/>
          </a:bodyPr>
          <a:lstStyle/>
          <a:p>
            <a:fld id="{F0146B80-9344-4005-AD81-41A45D584E6F}" type="slidenum">
              <a:rPr lang="fr-CH" sz="1200">
                <a:solidFill>
                  <a:srgbClr val="CBCBCB"/>
                </a:solidFill>
              </a:rPr>
              <a:pPr/>
              <a:t>‹#›</a:t>
            </a:fld>
            <a:endParaRPr lang="fr-CH" sz="1200" dirty="0">
              <a:solidFill>
                <a:srgbClr val="CBCBCB"/>
              </a:solidFill>
            </a:endParaRPr>
          </a:p>
        </p:txBody>
      </p:sp>
    </p:spTree>
    <p:extLst>
      <p:ext uri="{BB962C8B-B14F-4D97-AF65-F5344CB8AC3E}">
        <p14:creationId xmlns:p14="http://schemas.microsoft.com/office/powerpoint/2010/main" val="1015973205"/>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17" name="Picture 2" descr="C:\Users\MDP14-1\Desktop\160690.jpg"/>
          <p:cNvPicPr>
            <a:picLocks noChangeAspect="1" noChangeArrowheads="1"/>
          </p:cNvPicPr>
          <p:nvPr userDrawn="1"/>
        </p:nvPicPr>
        <p:blipFill>
          <a:blip r:embed="rId2" cstate="print"/>
          <a:srcRect t="14325" b="48175"/>
          <a:stretch>
            <a:fillRect/>
          </a:stretch>
        </p:blipFill>
        <p:spPr bwMode="auto">
          <a:xfrm>
            <a:off x="0" y="0"/>
            <a:ext cx="9144000" cy="6858000"/>
          </a:xfrm>
          <a:prstGeom prst="rect">
            <a:avLst/>
          </a:prstGeom>
          <a:noFill/>
        </p:spPr>
      </p:pic>
      <p:sp>
        <p:nvSpPr>
          <p:cNvPr id="19" name="Rectangle 18"/>
          <p:cNvSpPr/>
          <p:nvPr userDrawn="1"/>
        </p:nvSpPr>
        <p:spPr>
          <a:xfrm>
            <a:off x="0" y="0"/>
            <a:ext cx="9144000" cy="6858000"/>
          </a:xfrm>
          <a:prstGeom prst="rect">
            <a:avLst/>
          </a:prstGeom>
          <a:solidFill>
            <a:schemeClr val="tx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prstClr val="white"/>
              </a:solidFill>
            </a:endParaRPr>
          </a:p>
        </p:txBody>
      </p:sp>
      <p:sp>
        <p:nvSpPr>
          <p:cNvPr id="35" name="Freeform 34"/>
          <p:cNvSpPr/>
          <p:nvPr userDrawn="1"/>
        </p:nvSpPr>
        <p:spPr>
          <a:xfrm>
            <a:off x="2468880" y="-182880"/>
            <a:ext cx="6979920" cy="7294880"/>
          </a:xfrm>
          <a:custGeom>
            <a:avLst/>
            <a:gdLst>
              <a:gd name="connsiteX0" fmla="*/ 2392680 w 6979920"/>
              <a:gd name="connsiteY0" fmla="*/ 0 h 5471160"/>
              <a:gd name="connsiteX1" fmla="*/ 6979920 w 6979920"/>
              <a:gd name="connsiteY1" fmla="*/ 45720 h 5471160"/>
              <a:gd name="connsiteX2" fmla="*/ 6903720 w 6979920"/>
              <a:gd name="connsiteY2" fmla="*/ 5471160 h 5471160"/>
              <a:gd name="connsiteX3" fmla="*/ 0 w 6979920"/>
              <a:gd name="connsiteY3" fmla="*/ 5471160 h 5471160"/>
              <a:gd name="connsiteX4" fmla="*/ 2392680 w 6979920"/>
              <a:gd name="connsiteY4" fmla="*/ 0 h 5471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9920" h="5471160">
                <a:moveTo>
                  <a:pt x="2392680" y="0"/>
                </a:moveTo>
                <a:lnTo>
                  <a:pt x="6979920" y="45720"/>
                </a:lnTo>
                <a:lnTo>
                  <a:pt x="6903720" y="5471160"/>
                </a:lnTo>
                <a:lnTo>
                  <a:pt x="0" y="5471160"/>
                </a:lnTo>
                <a:lnTo>
                  <a:pt x="239268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prstClr val="white"/>
              </a:solidFill>
            </a:endParaRPr>
          </a:p>
        </p:txBody>
      </p:sp>
      <p:grpSp>
        <p:nvGrpSpPr>
          <p:cNvPr id="27" name="Group 9"/>
          <p:cNvGrpSpPr/>
          <p:nvPr userDrawn="1"/>
        </p:nvGrpSpPr>
        <p:grpSpPr>
          <a:xfrm>
            <a:off x="6012160" y="5996600"/>
            <a:ext cx="3312368" cy="504741"/>
            <a:chOff x="2051720" y="2283718"/>
            <a:chExt cx="5040560" cy="576064"/>
          </a:xfrm>
        </p:grpSpPr>
        <p:pic>
          <p:nvPicPr>
            <p:cNvPr id="28" name="Picture 3" descr="C:\Users\MDP14-1\Desktop\CCP\REDD+ academy learning journal\links\unredd-white.png"/>
            <p:cNvPicPr>
              <a:picLocks noChangeAspect="1" noChangeArrowheads="1"/>
            </p:cNvPicPr>
            <p:nvPr/>
          </p:nvPicPr>
          <p:blipFill>
            <a:blip r:embed="rId3" cstate="print"/>
            <a:srcRect/>
            <a:stretch>
              <a:fillRect/>
            </a:stretch>
          </p:blipFill>
          <p:spPr bwMode="auto">
            <a:xfrm>
              <a:off x="2051720" y="2283718"/>
              <a:ext cx="2049218" cy="535813"/>
            </a:xfrm>
            <a:prstGeom prst="rect">
              <a:avLst/>
            </a:prstGeom>
            <a:noFill/>
          </p:spPr>
        </p:pic>
        <p:sp>
          <p:nvSpPr>
            <p:cNvPr id="29" name="TextBox 28"/>
            <p:cNvSpPr txBox="1"/>
            <p:nvPr/>
          </p:nvSpPr>
          <p:spPr>
            <a:xfrm>
              <a:off x="4211960" y="2355728"/>
              <a:ext cx="2880320" cy="316141"/>
            </a:xfrm>
            <a:prstGeom prst="rect">
              <a:avLst/>
            </a:prstGeom>
            <a:noFill/>
          </p:spPr>
          <p:txBody>
            <a:bodyPr wrap="square" rtlCol="0">
              <a:spAutoFit/>
            </a:bodyPr>
            <a:lstStyle/>
            <a:p>
              <a:r>
                <a:rPr lang="de-CH" sz="1200" b="1" dirty="0">
                  <a:solidFill>
                    <a:prstClr val="white"/>
                  </a:solidFill>
                  <a:latin typeface="Arial" pitchFamily="34" charset="0"/>
                  <a:cs typeface="Arial" pitchFamily="34" charset="0"/>
                </a:rPr>
                <a:t>REDD+ </a:t>
              </a:r>
              <a:r>
                <a:rPr lang="de-CH" sz="1200" dirty="0">
                  <a:solidFill>
                    <a:prstClr val="white"/>
                  </a:solidFill>
                  <a:latin typeface="Arial" pitchFamily="34" charset="0"/>
                  <a:cs typeface="Arial" pitchFamily="34" charset="0"/>
                </a:rPr>
                <a:t>ACADEMY</a:t>
              </a:r>
              <a:endParaRPr lang="fr-CH" sz="1200" dirty="0">
                <a:solidFill>
                  <a:prstClr val="white"/>
                </a:solidFill>
                <a:latin typeface="Arial" pitchFamily="34" charset="0"/>
                <a:cs typeface="Arial" pitchFamily="34" charset="0"/>
              </a:endParaRPr>
            </a:p>
          </p:txBody>
        </p:sp>
        <p:cxnSp>
          <p:nvCxnSpPr>
            <p:cNvPr id="30" name="Straight Connector 29"/>
            <p:cNvCxnSpPr/>
            <p:nvPr/>
          </p:nvCxnSpPr>
          <p:spPr>
            <a:xfrm>
              <a:off x="4211960" y="2283718"/>
              <a:ext cx="0" cy="57606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Parallelogram 30"/>
          <p:cNvSpPr/>
          <p:nvPr userDrawn="1"/>
        </p:nvSpPr>
        <p:spPr>
          <a:xfrm rot="17606102">
            <a:off x="-1066892" y="3262017"/>
            <a:ext cx="9583999" cy="217993"/>
          </a:xfrm>
          <a:prstGeom prst="parallelogram">
            <a:avLst/>
          </a:prstGeom>
          <a:solidFill>
            <a:srgbClr val="D223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prstClr val="white"/>
              </a:solidFill>
            </a:endParaRPr>
          </a:p>
        </p:txBody>
      </p:sp>
      <p:sp>
        <p:nvSpPr>
          <p:cNvPr id="32" name="Text Placeholder 21"/>
          <p:cNvSpPr>
            <a:spLocks noGrp="1"/>
          </p:cNvSpPr>
          <p:nvPr>
            <p:ph type="body" sz="quarter" idx="11"/>
          </p:nvPr>
        </p:nvSpPr>
        <p:spPr>
          <a:xfrm>
            <a:off x="4644008" y="1700808"/>
            <a:ext cx="4248472" cy="4896544"/>
          </a:xfrm>
        </p:spPr>
        <p:txBody>
          <a:bodyPr>
            <a:normAutofit/>
          </a:bodyPr>
          <a:lstStyle>
            <a:lvl1pPr>
              <a:buClr>
                <a:srgbClr val="D2232A"/>
              </a:buClr>
              <a:buFont typeface="Arial" pitchFamily="34" charset="0"/>
              <a:buChar char="•"/>
              <a:defRPr sz="1400"/>
            </a:lvl1pPr>
          </a:lstStyle>
          <a:p>
            <a:pPr lvl="0"/>
            <a:endParaRPr lang="de-CH" dirty="0" smtClean="0"/>
          </a:p>
        </p:txBody>
      </p:sp>
      <p:sp>
        <p:nvSpPr>
          <p:cNvPr id="33" name="Rectangle 32"/>
          <p:cNvSpPr/>
          <p:nvPr userDrawn="1"/>
        </p:nvSpPr>
        <p:spPr>
          <a:xfrm>
            <a:off x="4716016" y="825098"/>
            <a:ext cx="3897221" cy="584775"/>
          </a:xfrm>
          <a:prstGeom prst="rect">
            <a:avLst/>
          </a:prstGeom>
        </p:spPr>
        <p:txBody>
          <a:bodyPr wrap="none">
            <a:spAutoFit/>
          </a:bodyPr>
          <a:lstStyle/>
          <a:p>
            <a:pPr marL="342900" indent="-342900">
              <a:spcBef>
                <a:spcPct val="20000"/>
              </a:spcBef>
              <a:buFont typeface="Arial" pitchFamily="34" charset="0"/>
              <a:buNone/>
              <a:defRPr/>
            </a:pPr>
            <a:r>
              <a:rPr lang="de-CH" sz="3200" dirty="0" smtClean="0">
                <a:solidFill>
                  <a:prstClr val="black">
                    <a:lumMod val="65000"/>
                    <a:lumOff val="35000"/>
                  </a:prstClr>
                </a:solidFill>
              </a:rPr>
              <a:t>Agenda</a:t>
            </a:r>
            <a:r>
              <a:rPr lang="de-CH" sz="3200" baseline="0" dirty="0" smtClean="0">
                <a:solidFill>
                  <a:prstClr val="black">
                    <a:lumMod val="65000"/>
                    <a:lumOff val="35000"/>
                  </a:prstClr>
                </a:solidFill>
              </a:rPr>
              <a:t> de la </a:t>
            </a:r>
            <a:r>
              <a:rPr lang="de-CH" sz="3200" baseline="0" dirty="0" err="1" smtClean="0">
                <a:solidFill>
                  <a:prstClr val="black">
                    <a:lumMod val="65000"/>
                    <a:lumOff val="35000"/>
                  </a:prstClr>
                </a:solidFill>
              </a:rPr>
              <a:t>sesi</a:t>
            </a:r>
            <a:r>
              <a:rPr lang="es-ES" sz="3200" baseline="0" dirty="0" err="1" smtClean="0">
                <a:solidFill>
                  <a:prstClr val="black">
                    <a:lumMod val="65000"/>
                    <a:lumOff val="35000"/>
                  </a:prstClr>
                </a:solidFill>
              </a:rPr>
              <a:t>ón</a:t>
            </a:r>
            <a:endParaRPr lang="fr-CH" sz="3200" dirty="0">
              <a:solidFill>
                <a:prstClr val="black">
                  <a:lumMod val="65000"/>
                  <a:lumOff val="35000"/>
                </a:prstClr>
              </a:solidFill>
            </a:endParaRPr>
          </a:p>
        </p:txBody>
      </p:sp>
      <p:sp>
        <p:nvSpPr>
          <p:cNvPr id="36" name="Rectangle 35"/>
          <p:cNvSpPr/>
          <p:nvPr userDrawn="1"/>
        </p:nvSpPr>
        <p:spPr>
          <a:xfrm>
            <a:off x="8594923" y="235248"/>
            <a:ext cx="288032" cy="384043"/>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solidFill>
                <a:prstClr val="white"/>
              </a:solidFill>
            </a:endParaRPr>
          </a:p>
        </p:txBody>
      </p:sp>
      <p:sp>
        <p:nvSpPr>
          <p:cNvPr id="37" name="Rectangle 36"/>
          <p:cNvSpPr/>
          <p:nvPr userDrawn="1"/>
        </p:nvSpPr>
        <p:spPr>
          <a:xfrm>
            <a:off x="8598510" y="242847"/>
            <a:ext cx="372218" cy="276999"/>
          </a:xfrm>
          <a:prstGeom prst="rect">
            <a:avLst/>
          </a:prstGeom>
        </p:spPr>
        <p:txBody>
          <a:bodyPr wrap="none">
            <a:spAutoFit/>
          </a:bodyPr>
          <a:lstStyle/>
          <a:p>
            <a:fld id="{F0146B80-9344-4005-AD81-41A45D584E6F}" type="slidenum">
              <a:rPr lang="fr-CH" sz="1200">
                <a:solidFill>
                  <a:srgbClr val="CBCBCB"/>
                </a:solidFill>
              </a:rPr>
              <a:pPr/>
              <a:t>‹#›</a:t>
            </a:fld>
            <a:endParaRPr lang="fr-CH" sz="1200" dirty="0">
              <a:solidFill>
                <a:srgbClr val="CBCBCB"/>
              </a:solidFill>
            </a:endParaRPr>
          </a:p>
        </p:txBody>
      </p:sp>
    </p:spTree>
    <p:extLst>
      <p:ext uri="{BB962C8B-B14F-4D97-AF65-F5344CB8AC3E}">
        <p14:creationId xmlns:p14="http://schemas.microsoft.com/office/powerpoint/2010/main" val="49360494"/>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in One Column">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251520" y="1701801"/>
            <a:ext cx="8570342" cy="4415367"/>
          </a:xfrm>
        </p:spPr>
        <p:txBody>
          <a:bodyPr>
            <a:norm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12" name="Rectangle 11"/>
          <p:cNvSpPr/>
          <p:nvPr userDrawn="1"/>
        </p:nvSpPr>
        <p:spPr>
          <a:xfrm>
            <a:off x="8594923" y="235248"/>
            <a:ext cx="288032" cy="384043"/>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solidFill>
                <a:prstClr val="white"/>
              </a:solidFill>
            </a:endParaRPr>
          </a:p>
        </p:txBody>
      </p:sp>
      <p:sp>
        <p:nvSpPr>
          <p:cNvPr id="20" name="Rectangle 19"/>
          <p:cNvSpPr/>
          <p:nvPr userDrawn="1"/>
        </p:nvSpPr>
        <p:spPr>
          <a:xfrm>
            <a:off x="8598510" y="242847"/>
            <a:ext cx="372218" cy="276999"/>
          </a:xfrm>
          <a:prstGeom prst="rect">
            <a:avLst/>
          </a:prstGeom>
        </p:spPr>
        <p:txBody>
          <a:bodyPr wrap="none">
            <a:spAutoFit/>
          </a:bodyPr>
          <a:lstStyle/>
          <a:p>
            <a:fld id="{F0146B80-9344-4005-AD81-41A45D584E6F}" type="slidenum">
              <a:rPr lang="fr-CH" sz="1200">
                <a:solidFill>
                  <a:srgbClr val="CBCBCB"/>
                </a:solidFill>
              </a:rPr>
              <a:pPr/>
              <a:t>‹#›</a:t>
            </a:fld>
            <a:endParaRPr lang="fr-CH" sz="1200" dirty="0">
              <a:solidFill>
                <a:srgbClr val="CBCBCB"/>
              </a:solidFill>
            </a:endParaRPr>
          </a:p>
        </p:txBody>
      </p:sp>
      <p:pic>
        <p:nvPicPr>
          <p:cNvPr id="3074" name="Picture 2" descr="C:\Users\MDP14-1\Desktop\UNREDD-logo-grey.png"/>
          <p:cNvPicPr>
            <a:picLocks noChangeAspect="1" noChangeArrowheads="1"/>
          </p:cNvPicPr>
          <p:nvPr userDrawn="1"/>
        </p:nvPicPr>
        <p:blipFill>
          <a:blip r:embed="rId2" cstate="print"/>
          <a:srcRect/>
          <a:stretch>
            <a:fillRect/>
          </a:stretch>
        </p:blipFill>
        <p:spPr bwMode="auto">
          <a:xfrm>
            <a:off x="251520" y="6213310"/>
            <a:ext cx="1296144" cy="477697"/>
          </a:xfrm>
          <a:prstGeom prst="rect">
            <a:avLst/>
          </a:prstGeom>
          <a:noFill/>
        </p:spPr>
      </p:pic>
      <p:cxnSp>
        <p:nvCxnSpPr>
          <p:cNvPr id="23" name="Straight Connector 22"/>
          <p:cNvCxnSpPr/>
          <p:nvPr userDrawn="1"/>
        </p:nvCxnSpPr>
        <p:spPr>
          <a:xfrm>
            <a:off x="1691680" y="6213310"/>
            <a:ext cx="0" cy="480053"/>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24" name="Rectangle 23"/>
          <p:cNvSpPr/>
          <p:nvPr userDrawn="1"/>
        </p:nvSpPr>
        <p:spPr>
          <a:xfrm>
            <a:off x="1706538" y="6285931"/>
            <a:ext cx="1511952" cy="276999"/>
          </a:xfrm>
          <a:prstGeom prst="rect">
            <a:avLst/>
          </a:prstGeom>
        </p:spPr>
        <p:txBody>
          <a:bodyPr wrap="none">
            <a:spAutoFit/>
          </a:bodyPr>
          <a:lstStyle/>
          <a:p>
            <a:r>
              <a:rPr lang="de-CH" sz="1200" b="1" dirty="0">
                <a:solidFill>
                  <a:srgbClr val="CBCBCB"/>
                </a:solidFill>
                <a:latin typeface="Arial" pitchFamily="34" charset="0"/>
                <a:cs typeface="Arial" pitchFamily="34" charset="0"/>
              </a:rPr>
              <a:t>REDD+ </a:t>
            </a:r>
            <a:r>
              <a:rPr lang="de-CH" sz="1200" dirty="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29" name="Text Placeholder 28"/>
          <p:cNvSpPr>
            <a:spLocks noGrp="1"/>
          </p:cNvSpPr>
          <p:nvPr>
            <p:ph type="body" sz="quarter" idx="14" hasCustomPrompt="1"/>
          </p:nvPr>
        </p:nvSpPr>
        <p:spPr>
          <a:xfrm>
            <a:off x="233190" y="548681"/>
            <a:ext cx="7651179" cy="958849"/>
          </a:xfrm>
        </p:spPr>
        <p:txBody>
          <a:bodyPr/>
          <a:lstStyle>
            <a:lvl1pPr>
              <a:buNone/>
              <a:defRPr>
                <a:solidFill>
                  <a:schemeClr val="tx1">
                    <a:lumMod val="65000"/>
                    <a:lumOff val="35000"/>
                  </a:schemeClr>
                </a:solidFill>
              </a:defRPr>
            </a:lvl1pPr>
          </a:lstStyle>
          <a:p>
            <a:r>
              <a:rPr lang="de-CH" sz="3200" dirty="0" smtClean="0">
                <a:solidFill>
                  <a:schemeClr val="tx1">
                    <a:lumMod val="65000"/>
                    <a:lumOff val="35000"/>
                  </a:schemeClr>
                </a:solidFill>
                <a:latin typeface="Open Sans" pitchFamily="34" charset="0"/>
                <a:ea typeface="Open Sans" pitchFamily="34" charset="0"/>
                <a:cs typeface="Open Sans" pitchFamily="34" charset="0"/>
              </a:rPr>
              <a:t>Slide title </a:t>
            </a:r>
            <a:endParaRPr lang="fr-CH" sz="3200" dirty="0"/>
          </a:p>
        </p:txBody>
      </p:sp>
      <p:sp>
        <p:nvSpPr>
          <p:cNvPr id="32" name="Text Placeholder 31"/>
          <p:cNvSpPr>
            <a:spLocks noGrp="1"/>
          </p:cNvSpPr>
          <p:nvPr>
            <p:ph type="body" sz="quarter" idx="15" hasCustomPrompt="1"/>
          </p:nvPr>
        </p:nvSpPr>
        <p:spPr>
          <a:xfrm>
            <a:off x="250826" y="165100"/>
            <a:ext cx="3097213" cy="383117"/>
          </a:xfrm>
        </p:spPr>
        <p:txBody>
          <a:bodyPr>
            <a:normAutofit/>
          </a:bodyPr>
          <a:lstStyle>
            <a:lvl1pPr>
              <a:buNone/>
              <a:defRPr sz="1200" b="1">
                <a:solidFill>
                  <a:srgbClr val="D2232A"/>
                </a:solidFill>
              </a:defRPr>
            </a:lvl1pPr>
          </a:lstStyle>
          <a:p>
            <a:r>
              <a:rPr lang="en-GB" dirty="0" err="1" smtClean="0"/>
              <a:t>Financiamiento</a:t>
            </a:r>
            <a:r>
              <a:rPr lang="en-GB" dirty="0" smtClean="0"/>
              <a:t> REDD+</a:t>
            </a:r>
          </a:p>
          <a:p>
            <a:endParaRPr lang="en-GB" dirty="0"/>
          </a:p>
        </p:txBody>
      </p:sp>
    </p:spTree>
    <p:extLst>
      <p:ext uri="{BB962C8B-B14F-4D97-AF65-F5344CB8AC3E}">
        <p14:creationId xmlns:p14="http://schemas.microsoft.com/office/powerpoint/2010/main" val="959338769"/>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in two columns">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251520" y="1701801"/>
            <a:ext cx="4176464" cy="4415367"/>
          </a:xfrm>
        </p:spPr>
        <p:txBody>
          <a:bodyPr>
            <a:norm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12" name="Rectangle 11"/>
          <p:cNvSpPr/>
          <p:nvPr userDrawn="1"/>
        </p:nvSpPr>
        <p:spPr>
          <a:xfrm>
            <a:off x="8594923" y="235248"/>
            <a:ext cx="288032" cy="384043"/>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solidFill>
                <a:prstClr val="white"/>
              </a:solidFill>
            </a:endParaRPr>
          </a:p>
        </p:txBody>
      </p:sp>
      <p:sp>
        <p:nvSpPr>
          <p:cNvPr id="20" name="Rectangle 19"/>
          <p:cNvSpPr/>
          <p:nvPr userDrawn="1"/>
        </p:nvSpPr>
        <p:spPr>
          <a:xfrm>
            <a:off x="8598510" y="242847"/>
            <a:ext cx="372218" cy="276999"/>
          </a:xfrm>
          <a:prstGeom prst="rect">
            <a:avLst/>
          </a:prstGeom>
        </p:spPr>
        <p:txBody>
          <a:bodyPr wrap="none">
            <a:spAutoFit/>
          </a:bodyPr>
          <a:lstStyle/>
          <a:p>
            <a:fld id="{F0146B80-9344-4005-AD81-41A45D584E6F}" type="slidenum">
              <a:rPr lang="fr-CH" sz="1200">
                <a:solidFill>
                  <a:srgbClr val="CBCBCB"/>
                </a:solidFill>
              </a:rPr>
              <a:pPr/>
              <a:t>‹#›</a:t>
            </a:fld>
            <a:endParaRPr lang="fr-CH" sz="1200" dirty="0">
              <a:solidFill>
                <a:srgbClr val="CBCBCB"/>
              </a:solidFill>
            </a:endParaRPr>
          </a:p>
        </p:txBody>
      </p:sp>
      <p:pic>
        <p:nvPicPr>
          <p:cNvPr id="3074" name="Picture 2" descr="C:\Users\MDP14-1\Desktop\UNREDD-logo-grey.png"/>
          <p:cNvPicPr>
            <a:picLocks noChangeAspect="1" noChangeArrowheads="1"/>
          </p:cNvPicPr>
          <p:nvPr userDrawn="1"/>
        </p:nvPicPr>
        <p:blipFill>
          <a:blip r:embed="rId2" cstate="print"/>
          <a:srcRect/>
          <a:stretch>
            <a:fillRect/>
          </a:stretch>
        </p:blipFill>
        <p:spPr bwMode="auto">
          <a:xfrm>
            <a:off x="251520" y="6213310"/>
            <a:ext cx="1296144" cy="477697"/>
          </a:xfrm>
          <a:prstGeom prst="rect">
            <a:avLst/>
          </a:prstGeom>
          <a:noFill/>
        </p:spPr>
      </p:pic>
      <p:cxnSp>
        <p:nvCxnSpPr>
          <p:cNvPr id="23" name="Straight Connector 22"/>
          <p:cNvCxnSpPr/>
          <p:nvPr userDrawn="1"/>
        </p:nvCxnSpPr>
        <p:spPr>
          <a:xfrm>
            <a:off x="1691680" y="6213310"/>
            <a:ext cx="0" cy="480053"/>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24" name="Rectangle 23"/>
          <p:cNvSpPr/>
          <p:nvPr userDrawn="1"/>
        </p:nvSpPr>
        <p:spPr>
          <a:xfrm>
            <a:off x="1706538" y="6285931"/>
            <a:ext cx="1511952" cy="276999"/>
          </a:xfrm>
          <a:prstGeom prst="rect">
            <a:avLst/>
          </a:prstGeom>
        </p:spPr>
        <p:txBody>
          <a:bodyPr wrap="none">
            <a:spAutoFit/>
          </a:bodyPr>
          <a:lstStyle/>
          <a:p>
            <a:r>
              <a:rPr lang="de-CH" sz="1200" b="1" dirty="0">
                <a:solidFill>
                  <a:srgbClr val="CBCBCB"/>
                </a:solidFill>
                <a:latin typeface="Arial" pitchFamily="34" charset="0"/>
                <a:cs typeface="Arial" pitchFamily="34" charset="0"/>
              </a:rPr>
              <a:t>REDD+ </a:t>
            </a:r>
            <a:r>
              <a:rPr lang="de-CH" sz="1200" dirty="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29" name="Text Placeholder 28"/>
          <p:cNvSpPr>
            <a:spLocks noGrp="1"/>
          </p:cNvSpPr>
          <p:nvPr>
            <p:ph type="body" sz="quarter" idx="14" hasCustomPrompt="1"/>
          </p:nvPr>
        </p:nvSpPr>
        <p:spPr>
          <a:xfrm>
            <a:off x="233190" y="548681"/>
            <a:ext cx="8083227" cy="958849"/>
          </a:xfrm>
        </p:spPr>
        <p:txBody>
          <a:bodyPr/>
          <a:lstStyle>
            <a:lvl1pPr>
              <a:buNone/>
              <a:defRPr>
                <a:solidFill>
                  <a:schemeClr val="tx1">
                    <a:lumMod val="65000"/>
                    <a:lumOff val="35000"/>
                  </a:schemeClr>
                </a:solidFill>
              </a:defRPr>
            </a:lvl1pPr>
          </a:lstStyle>
          <a:p>
            <a:r>
              <a:rPr lang="de-CH" sz="3200" dirty="0" smtClean="0">
                <a:solidFill>
                  <a:schemeClr val="tx1">
                    <a:lumMod val="65000"/>
                    <a:lumOff val="35000"/>
                  </a:schemeClr>
                </a:solidFill>
                <a:latin typeface="Open Sans" pitchFamily="34" charset="0"/>
                <a:ea typeface="Open Sans" pitchFamily="34" charset="0"/>
                <a:cs typeface="Open Sans" pitchFamily="34" charset="0"/>
              </a:rPr>
              <a:t>Slide title </a:t>
            </a:r>
            <a:endParaRPr lang="fr-CH" sz="3200" dirty="0"/>
          </a:p>
        </p:txBody>
      </p:sp>
      <p:sp>
        <p:nvSpPr>
          <p:cNvPr id="32" name="Text Placeholder 31"/>
          <p:cNvSpPr>
            <a:spLocks noGrp="1"/>
          </p:cNvSpPr>
          <p:nvPr>
            <p:ph type="body" sz="quarter" idx="15" hasCustomPrompt="1"/>
          </p:nvPr>
        </p:nvSpPr>
        <p:spPr>
          <a:xfrm>
            <a:off x="250826" y="165100"/>
            <a:ext cx="3097213" cy="383117"/>
          </a:xfrm>
        </p:spPr>
        <p:txBody>
          <a:bodyPr>
            <a:normAutofit/>
          </a:bodyPr>
          <a:lstStyle>
            <a:lvl1pPr>
              <a:buNone/>
              <a:defRPr sz="1200" b="1" baseline="0">
                <a:solidFill>
                  <a:srgbClr val="D2232A"/>
                </a:solidFill>
              </a:defRPr>
            </a:lvl1pPr>
          </a:lstStyle>
          <a:p>
            <a:pPr lvl="0"/>
            <a:r>
              <a:rPr lang="en-US" dirty="0" smtClean="0"/>
              <a:t>CHAPTER TITLE</a:t>
            </a:r>
            <a:endParaRPr lang="fr-CH" dirty="0"/>
          </a:p>
        </p:txBody>
      </p:sp>
      <p:sp>
        <p:nvSpPr>
          <p:cNvPr id="11" name="Content Placeholder 7"/>
          <p:cNvSpPr>
            <a:spLocks noGrp="1"/>
          </p:cNvSpPr>
          <p:nvPr>
            <p:ph sz="quarter" idx="16"/>
          </p:nvPr>
        </p:nvSpPr>
        <p:spPr>
          <a:xfrm>
            <a:off x="4716016" y="1700809"/>
            <a:ext cx="4176464" cy="4415367"/>
          </a:xfrm>
        </p:spPr>
        <p:txBody>
          <a:bodyPr>
            <a:norm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Tree>
    <p:extLst>
      <p:ext uri="{BB962C8B-B14F-4D97-AF65-F5344CB8AC3E}">
        <p14:creationId xmlns:p14="http://schemas.microsoft.com/office/powerpoint/2010/main" val="795258679"/>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12" name="Rectangle 11"/>
          <p:cNvSpPr/>
          <p:nvPr userDrawn="1"/>
        </p:nvSpPr>
        <p:spPr>
          <a:xfrm>
            <a:off x="8594923" y="235248"/>
            <a:ext cx="288032" cy="384043"/>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solidFill>
                <a:prstClr val="white"/>
              </a:solidFill>
            </a:endParaRPr>
          </a:p>
        </p:txBody>
      </p:sp>
      <p:sp>
        <p:nvSpPr>
          <p:cNvPr id="20" name="Rectangle 19"/>
          <p:cNvSpPr/>
          <p:nvPr userDrawn="1"/>
        </p:nvSpPr>
        <p:spPr>
          <a:xfrm>
            <a:off x="8598510" y="242847"/>
            <a:ext cx="372218" cy="276999"/>
          </a:xfrm>
          <a:prstGeom prst="rect">
            <a:avLst/>
          </a:prstGeom>
        </p:spPr>
        <p:txBody>
          <a:bodyPr wrap="none">
            <a:spAutoFit/>
          </a:bodyPr>
          <a:lstStyle/>
          <a:p>
            <a:fld id="{F0146B80-9344-4005-AD81-41A45D584E6F}" type="slidenum">
              <a:rPr lang="fr-CH" sz="1200">
                <a:solidFill>
                  <a:srgbClr val="CBCBCB"/>
                </a:solidFill>
              </a:rPr>
              <a:pPr/>
              <a:t>‹#›</a:t>
            </a:fld>
            <a:endParaRPr lang="fr-CH" sz="1200" dirty="0">
              <a:solidFill>
                <a:srgbClr val="CBCBCB"/>
              </a:solidFill>
            </a:endParaRPr>
          </a:p>
        </p:txBody>
      </p:sp>
      <p:pic>
        <p:nvPicPr>
          <p:cNvPr id="3074" name="Picture 2" descr="C:\Users\MDP14-1\Desktop\UNREDD-logo-grey.png"/>
          <p:cNvPicPr>
            <a:picLocks noChangeAspect="1" noChangeArrowheads="1"/>
          </p:cNvPicPr>
          <p:nvPr userDrawn="1"/>
        </p:nvPicPr>
        <p:blipFill>
          <a:blip r:embed="rId2" cstate="print"/>
          <a:srcRect/>
          <a:stretch>
            <a:fillRect/>
          </a:stretch>
        </p:blipFill>
        <p:spPr bwMode="auto">
          <a:xfrm>
            <a:off x="251520" y="6213310"/>
            <a:ext cx="1296144" cy="477697"/>
          </a:xfrm>
          <a:prstGeom prst="rect">
            <a:avLst/>
          </a:prstGeom>
          <a:noFill/>
        </p:spPr>
      </p:pic>
      <p:cxnSp>
        <p:nvCxnSpPr>
          <p:cNvPr id="23" name="Straight Connector 22"/>
          <p:cNvCxnSpPr/>
          <p:nvPr userDrawn="1"/>
        </p:nvCxnSpPr>
        <p:spPr>
          <a:xfrm>
            <a:off x="1691680" y="6213310"/>
            <a:ext cx="0" cy="480053"/>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24" name="Rectangle 23"/>
          <p:cNvSpPr/>
          <p:nvPr userDrawn="1"/>
        </p:nvSpPr>
        <p:spPr>
          <a:xfrm>
            <a:off x="1706538" y="6285931"/>
            <a:ext cx="1511952" cy="276999"/>
          </a:xfrm>
          <a:prstGeom prst="rect">
            <a:avLst/>
          </a:prstGeom>
        </p:spPr>
        <p:txBody>
          <a:bodyPr wrap="none">
            <a:spAutoFit/>
          </a:bodyPr>
          <a:lstStyle/>
          <a:p>
            <a:r>
              <a:rPr lang="de-CH" sz="1200" b="1" dirty="0">
                <a:solidFill>
                  <a:srgbClr val="CBCBCB"/>
                </a:solidFill>
                <a:latin typeface="Arial" pitchFamily="34" charset="0"/>
                <a:cs typeface="Arial" pitchFamily="34" charset="0"/>
              </a:rPr>
              <a:t>REDD+ </a:t>
            </a:r>
            <a:r>
              <a:rPr lang="de-CH" sz="1200" dirty="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29" name="Text Placeholder 28"/>
          <p:cNvSpPr>
            <a:spLocks noGrp="1"/>
          </p:cNvSpPr>
          <p:nvPr>
            <p:ph type="body" sz="quarter" idx="14" hasCustomPrompt="1"/>
          </p:nvPr>
        </p:nvSpPr>
        <p:spPr>
          <a:xfrm>
            <a:off x="233190" y="645585"/>
            <a:ext cx="8515275" cy="958849"/>
          </a:xfrm>
        </p:spPr>
        <p:txBody>
          <a:bodyPr/>
          <a:lstStyle>
            <a:lvl1pPr>
              <a:buNone/>
              <a:defRPr>
                <a:solidFill>
                  <a:schemeClr val="tx1">
                    <a:lumMod val="65000"/>
                    <a:lumOff val="35000"/>
                  </a:schemeClr>
                </a:solidFill>
              </a:defRPr>
            </a:lvl1pPr>
          </a:lstStyle>
          <a:p>
            <a:r>
              <a:rPr lang="de-CH" sz="3200" dirty="0" smtClean="0">
                <a:solidFill>
                  <a:schemeClr val="tx1">
                    <a:lumMod val="65000"/>
                    <a:lumOff val="35000"/>
                  </a:schemeClr>
                </a:solidFill>
                <a:latin typeface="Open Sans" pitchFamily="34" charset="0"/>
                <a:ea typeface="Open Sans" pitchFamily="34" charset="0"/>
                <a:cs typeface="Open Sans" pitchFamily="34" charset="0"/>
              </a:rPr>
              <a:t>Slide title </a:t>
            </a:r>
            <a:endParaRPr lang="fr-CH" sz="3200" dirty="0"/>
          </a:p>
        </p:txBody>
      </p:sp>
      <p:sp>
        <p:nvSpPr>
          <p:cNvPr id="32" name="Text Placeholder 31"/>
          <p:cNvSpPr>
            <a:spLocks noGrp="1"/>
          </p:cNvSpPr>
          <p:nvPr>
            <p:ph type="body" sz="quarter" idx="15" hasCustomPrompt="1"/>
          </p:nvPr>
        </p:nvSpPr>
        <p:spPr>
          <a:xfrm>
            <a:off x="250826" y="165100"/>
            <a:ext cx="3097213" cy="383117"/>
          </a:xfrm>
        </p:spPr>
        <p:txBody>
          <a:bodyPr>
            <a:normAutofit/>
          </a:bodyPr>
          <a:lstStyle>
            <a:lvl1pPr>
              <a:buNone/>
              <a:defRPr sz="1200" b="1">
                <a:solidFill>
                  <a:srgbClr val="D2232A"/>
                </a:solidFill>
              </a:defRPr>
            </a:lvl1pPr>
          </a:lstStyle>
          <a:p>
            <a:pPr lvl="0"/>
            <a:r>
              <a:rPr lang="en-US" dirty="0" smtClean="0"/>
              <a:t>CHAPTER TITLE</a:t>
            </a:r>
            <a:endParaRPr lang="fr-CH" dirty="0"/>
          </a:p>
        </p:txBody>
      </p:sp>
      <p:sp>
        <p:nvSpPr>
          <p:cNvPr id="14" name="Picture Placeholder 13"/>
          <p:cNvSpPr>
            <a:spLocks noGrp="1"/>
          </p:cNvSpPr>
          <p:nvPr>
            <p:ph type="pic" sz="quarter" idx="16"/>
          </p:nvPr>
        </p:nvSpPr>
        <p:spPr>
          <a:xfrm>
            <a:off x="0" y="1508919"/>
            <a:ext cx="9251950" cy="2688167"/>
          </a:xfrm>
        </p:spPr>
        <p:txBody>
          <a:bodyPr/>
          <a:lstStyle/>
          <a:p>
            <a:endParaRPr lang="fr-CH"/>
          </a:p>
        </p:txBody>
      </p:sp>
      <p:sp>
        <p:nvSpPr>
          <p:cNvPr id="15" name="Content Placeholder 7"/>
          <p:cNvSpPr>
            <a:spLocks noGrp="1"/>
          </p:cNvSpPr>
          <p:nvPr>
            <p:ph sz="quarter" idx="13"/>
          </p:nvPr>
        </p:nvSpPr>
        <p:spPr>
          <a:xfrm>
            <a:off x="251520" y="4389107"/>
            <a:ext cx="8640960" cy="1728060"/>
          </a:xfrm>
        </p:spPr>
        <p:txBody>
          <a:bodyPr>
            <a:no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Tree>
    <p:extLst>
      <p:ext uri="{BB962C8B-B14F-4D97-AF65-F5344CB8AC3E}">
        <p14:creationId xmlns:p14="http://schemas.microsoft.com/office/powerpoint/2010/main" val="285485798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alf image">
    <p:spTree>
      <p:nvGrpSpPr>
        <p:cNvPr id="1" name=""/>
        <p:cNvGrpSpPr/>
        <p:nvPr/>
      </p:nvGrpSpPr>
      <p:grpSpPr>
        <a:xfrm>
          <a:off x="0" y="0"/>
          <a:ext cx="0" cy="0"/>
          <a:chOff x="0" y="0"/>
          <a:chExt cx="0" cy="0"/>
        </a:xfrm>
      </p:grpSpPr>
      <p:sp>
        <p:nvSpPr>
          <p:cNvPr id="12" name="Rectangle 11"/>
          <p:cNvSpPr/>
          <p:nvPr userDrawn="1"/>
        </p:nvSpPr>
        <p:spPr>
          <a:xfrm>
            <a:off x="8594923" y="235248"/>
            <a:ext cx="288032" cy="384043"/>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solidFill>
                <a:prstClr val="white"/>
              </a:solidFill>
            </a:endParaRPr>
          </a:p>
        </p:txBody>
      </p:sp>
      <p:sp>
        <p:nvSpPr>
          <p:cNvPr id="20" name="Rectangle 19"/>
          <p:cNvSpPr/>
          <p:nvPr userDrawn="1"/>
        </p:nvSpPr>
        <p:spPr>
          <a:xfrm>
            <a:off x="8598510" y="242847"/>
            <a:ext cx="372218" cy="276999"/>
          </a:xfrm>
          <a:prstGeom prst="rect">
            <a:avLst/>
          </a:prstGeom>
        </p:spPr>
        <p:txBody>
          <a:bodyPr wrap="none">
            <a:spAutoFit/>
          </a:bodyPr>
          <a:lstStyle/>
          <a:p>
            <a:fld id="{F0146B80-9344-4005-AD81-41A45D584E6F}" type="slidenum">
              <a:rPr lang="fr-CH" sz="1200">
                <a:solidFill>
                  <a:srgbClr val="CBCBCB"/>
                </a:solidFill>
              </a:rPr>
              <a:pPr/>
              <a:t>‹#›</a:t>
            </a:fld>
            <a:endParaRPr lang="fr-CH" sz="1200" dirty="0">
              <a:solidFill>
                <a:srgbClr val="CBCBCB"/>
              </a:solidFill>
            </a:endParaRPr>
          </a:p>
        </p:txBody>
      </p:sp>
      <p:pic>
        <p:nvPicPr>
          <p:cNvPr id="3074" name="Picture 2" descr="C:\Users\MDP14-1\Desktop\UNREDD-logo-grey.png"/>
          <p:cNvPicPr>
            <a:picLocks noChangeAspect="1" noChangeArrowheads="1"/>
          </p:cNvPicPr>
          <p:nvPr userDrawn="1"/>
        </p:nvPicPr>
        <p:blipFill>
          <a:blip r:embed="rId2" cstate="print"/>
          <a:srcRect/>
          <a:stretch>
            <a:fillRect/>
          </a:stretch>
        </p:blipFill>
        <p:spPr bwMode="auto">
          <a:xfrm>
            <a:off x="251520" y="6213310"/>
            <a:ext cx="1296144" cy="477697"/>
          </a:xfrm>
          <a:prstGeom prst="rect">
            <a:avLst/>
          </a:prstGeom>
          <a:noFill/>
        </p:spPr>
      </p:pic>
      <p:cxnSp>
        <p:nvCxnSpPr>
          <p:cNvPr id="23" name="Straight Connector 22"/>
          <p:cNvCxnSpPr/>
          <p:nvPr userDrawn="1"/>
        </p:nvCxnSpPr>
        <p:spPr>
          <a:xfrm>
            <a:off x="1691680" y="6213310"/>
            <a:ext cx="0" cy="480053"/>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24" name="Rectangle 23"/>
          <p:cNvSpPr/>
          <p:nvPr userDrawn="1"/>
        </p:nvSpPr>
        <p:spPr>
          <a:xfrm>
            <a:off x="1706538" y="6285931"/>
            <a:ext cx="1511952" cy="276999"/>
          </a:xfrm>
          <a:prstGeom prst="rect">
            <a:avLst/>
          </a:prstGeom>
        </p:spPr>
        <p:txBody>
          <a:bodyPr wrap="none">
            <a:spAutoFit/>
          </a:bodyPr>
          <a:lstStyle/>
          <a:p>
            <a:r>
              <a:rPr lang="de-CH" sz="1200" b="1" dirty="0">
                <a:solidFill>
                  <a:srgbClr val="CBCBCB"/>
                </a:solidFill>
                <a:latin typeface="Arial" pitchFamily="34" charset="0"/>
                <a:cs typeface="Arial" pitchFamily="34" charset="0"/>
              </a:rPr>
              <a:t>REDD+ </a:t>
            </a:r>
            <a:r>
              <a:rPr lang="de-CH" sz="1200" dirty="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29" name="Text Placeholder 28"/>
          <p:cNvSpPr>
            <a:spLocks noGrp="1"/>
          </p:cNvSpPr>
          <p:nvPr>
            <p:ph type="body" sz="quarter" idx="14" hasCustomPrompt="1"/>
          </p:nvPr>
        </p:nvSpPr>
        <p:spPr>
          <a:xfrm>
            <a:off x="233190" y="645584"/>
            <a:ext cx="4266803" cy="1151235"/>
          </a:xfrm>
        </p:spPr>
        <p:txBody>
          <a:bodyPr/>
          <a:lstStyle>
            <a:lvl1pPr>
              <a:buNone/>
              <a:defRPr>
                <a:solidFill>
                  <a:schemeClr val="tx1">
                    <a:lumMod val="65000"/>
                    <a:lumOff val="35000"/>
                  </a:schemeClr>
                </a:solidFill>
              </a:defRPr>
            </a:lvl1pPr>
          </a:lstStyle>
          <a:p>
            <a:r>
              <a:rPr lang="de-CH" sz="3200" dirty="0" smtClean="0">
                <a:solidFill>
                  <a:schemeClr val="tx1">
                    <a:lumMod val="65000"/>
                    <a:lumOff val="35000"/>
                  </a:schemeClr>
                </a:solidFill>
                <a:latin typeface="Open Sans" pitchFamily="34" charset="0"/>
                <a:ea typeface="Open Sans" pitchFamily="34" charset="0"/>
                <a:cs typeface="Open Sans" pitchFamily="34" charset="0"/>
              </a:rPr>
              <a:t>Slide title </a:t>
            </a:r>
            <a:endParaRPr lang="fr-CH" sz="3200" dirty="0"/>
          </a:p>
        </p:txBody>
      </p:sp>
      <p:sp>
        <p:nvSpPr>
          <p:cNvPr id="32" name="Text Placeholder 31"/>
          <p:cNvSpPr>
            <a:spLocks noGrp="1"/>
          </p:cNvSpPr>
          <p:nvPr>
            <p:ph type="body" sz="quarter" idx="15" hasCustomPrompt="1"/>
          </p:nvPr>
        </p:nvSpPr>
        <p:spPr>
          <a:xfrm>
            <a:off x="250826" y="165100"/>
            <a:ext cx="3097213" cy="383117"/>
          </a:xfrm>
        </p:spPr>
        <p:txBody>
          <a:bodyPr>
            <a:normAutofit/>
          </a:bodyPr>
          <a:lstStyle>
            <a:lvl1pPr>
              <a:buNone/>
              <a:defRPr sz="1200" b="1">
                <a:solidFill>
                  <a:srgbClr val="D2232A"/>
                </a:solidFill>
              </a:defRPr>
            </a:lvl1pPr>
          </a:lstStyle>
          <a:p>
            <a:pPr lvl="0"/>
            <a:r>
              <a:rPr lang="en-US" dirty="0" smtClean="0"/>
              <a:t>CHAPTER TITLE</a:t>
            </a:r>
            <a:endParaRPr lang="fr-CH" dirty="0"/>
          </a:p>
        </p:txBody>
      </p:sp>
      <p:sp>
        <p:nvSpPr>
          <p:cNvPr id="15" name="Content Placeholder 7"/>
          <p:cNvSpPr>
            <a:spLocks noGrp="1"/>
          </p:cNvSpPr>
          <p:nvPr>
            <p:ph sz="quarter" idx="13"/>
          </p:nvPr>
        </p:nvSpPr>
        <p:spPr>
          <a:xfrm>
            <a:off x="251520" y="1892830"/>
            <a:ext cx="4176464" cy="4224337"/>
          </a:xfrm>
        </p:spPr>
        <p:txBody>
          <a:bodyPr>
            <a:normAutofit/>
          </a:bodyPr>
          <a:lstStyle>
            <a:lvl1pPr>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14" name="Picture Placeholder 13"/>
          <p:cNvSpPr>
            <a:spLocks noGrp="1"/>
          </p:cNvSpPr>
          <p:nvPr>
            <p:ph type="pic" sz="quarter" idx="16"/>
          </p:nvPr>
        </p:nvSpPr>
        <p:spPr>
          <a:xfrm>
            <a:off x="4572000" y="1"/>
            <a:ext cx="4679950" cy="6857999"/>
          </a:xfrm>
        </p:spPr>
        <p:txBody>
          <a:bodyPr/>
          <a:lstStyle/>
          <a:p>
            <a:endParaRPr lang="fr-CH" dirty="0"/>
          </a:p>
        </p:txBody>
      </p:sp>
    </p:spTree>
    <p:extLst>
      <p:ext uri="{BB962C8B-B14F-4D97-AF65-F5344CB8AC3E}">
        <p14:creationId xmlns:p14="http://schemas.microsoft.com/office/powerpoint/2010/main" val="2881282789"/>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userDrawn="1"/>
        </p:nvSpPr>
        <p:spPr>
          <a:xfrm>
            <a:off x="8594923" y="235248"/>
            <a:ext cx="288032" cy="384043"/>
          </a:xfrm>
          <a:prstGeom prst="rect">
            <a:avLst/>
          </a:prstGeom>
          <a:noFill/>
          <a:ln>
            <a:solidFill>
              <a:srgbClr val="CBC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100">
              <a:solidFill>
                <a:prstClr val="white"/>
              </a:solidFill>
            </a:endParaRPr>
          </a:p>
        </p:txBody>
      </p:sp>
      <p:sp>
        <p:nvSpPr>
          <p:cNvPr id="6" name="Rectangle 5"/>
          <p:cNvSpPr/>
          <p:nvPr userDrawn="1"/>
        </p:nvSpPr>
        <p:spPr>
          <a:xfrm>
            <a:off x="8598510" y="242847"/>
            <a:ext cx="372218" cy="276999"/>
          </a:xfrm>
          <a:prstGeom prst="rect">
            <a:avLst/>
          </a:prstGeom>
        </p:spPr>
        <p:txBody>
          <a:bodyPr wrap="none">
            <a:spAutoFit/>
          </a:bodyPr>
          <a:lstStyle/>
          <a:p>
            <a:fld id="{F0146B80-9344-4005-AD81-41A45D584E6F}" type="slidenum">
              <a:rPr lang="fr-CH" sz="1200">
                <a:solidFill>
                  <a:srgbClr val="CBCBCB"/>
                </a:solidFill>
              </a:rPr>
              <a:pPr/>
              <a:t>‹#›</a:t>
            </a:fld>
            <a:endParaRPr lang="fr-CH" sz="1200" dirty="0">
              <a:solidFill>
                <a:srgbClr val="CBCBCB"/>
              </a:solidFill>
            </a:endParaRPr>
          </a:p>
        </p:txBody>
      </p:sp>
    </p:spTree>
    <p:extLst>
      <p:ext uri="{BB962C8B-B14F-4D97-AF65-F5344CB8AC3E}">
        <p14:creationId xmlns:p14="http://schemas.microsoft.com/office/powerpoint/2010/main" val="3768860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fr-CH"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CBAE94-BEF5-443E-95DE-0283921E17BF}" type="datetime1">
              <a:rPr lang="fr-CH" smtClean="0">
                <a:solidFill>
                  <a:prstClr val="black">
                    <a:tint val="75000"/>
                  </a:prstClr>
                </a:solidFill>
              </a:rPr>
              <a:pPr/>
              <a:t>08/10/15</a:t>
            </a:fld>
            <a:endParaRPr lang="fr-CH">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solidFill>
                <a:prstClr val="black">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146B80-9344-4005-AD81-41A45D584E6F}" type="slidenum">
              <a:rPr lang="fr-CH" smtClean="0">
                <a:solidFill>
                  <a:prstClr val="black">
                    <a:tint val="75000"/>
                  </a:prstClr>
                </a:solidFill>
              </a:rPr>
              <a:pPr/>
              <a:t>‹#›</a:t>
            </a:fld>
            <a:endParaRPr lang="fr-CH">
              <a:solidFill>
                <a:prstClr val="black">
                  <a:tint val="75000"/>
                </a:prstClr>
              </a:solidFill>
            </a:endParaRPr>
          </a:p>
        </p:txBody>
      </p:sp>
    </p:spTree>
    <p:extLst>
      <p:ext uri="{BB962C8B-B14F-4D97-AF65-F5344CB8AC3E}">
        <p14:creationId xmlns:p14="http://schemas.microsoft.com/office/powerpoint/2010/main" val="40649284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Lst>
  <p:timing>
    <p:tnLst>
      <p:par>
        <p:cTn xmlns:p14="http://schemas.microsoft.com/office/powerpoint/2010/mai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5.xml"/><Relationship Id="rId2"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4.png"/><Relationship Id="rId1" Type="http://schemas.openxmlformats.org/officeDocument/2006/relationships/themeOverride" Target="../theme/themeOverride1.xml"/><Relationship Id="rId2"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688032" y="3236981"/>
            <a:ext cx="7772400" cy="1470025"/>
          </a:xfrm>
        </p:spPr>
        <p:txBody>
          <a:bodyPr/>
          <a:lstStyle/>
          <a:p>
            <a:r>
              <a:rPr lang="es-ES" noProof="0" dirty="0" smtClean="0">
                <a:latin typeface="Open sans"/>
                <a:cs typeface="Open sans"/>
              </a:rPr>
              <a:t>Financiamiento REDD+</a:t>
            </a:r>
            <a:endParaRPr lang="es-ES" noProof="0" dirty="0">
              <a:latin typeface="Open sans"/>
              <a:cs typeface="Open sans"/>
            </a:endParaRPr>
          </a:p>
        </p:txBody>
      </p:sp>
      <p:pic>
        <p:nvPicPr>
          <p:cNvPr id="3" name="Picture 2" descr="UN REDD LOGO-WHITE-WITH-UNDP-BLUE-ES.png"/>
          <p:cNvPicPr>
            <a:picLocks noChangeAspect="1"/>
          </p:cNvPicPr>
          <p:nvPr/>
        </p:nvPicPr>
        <p:blipFill rotWithShape="1">
          <a:blip r:embed="rId3" cstate="print">
            <a:extLst>
              <a:ext uri="{28A0092B-C50C-407E-A947-70E740481C1C}">
                <a14:useLocalDpi xmlns:a14="http://schemas.microsoft.com/office/drawing/2010/main" val="0"/>
              </a:ext>
            </a:extLst>
          </a:blip>
          <a:srcRect t="46988"/>
          <a:stretch/>
        </p:blipFill>
        <p:spPr>
          <a:xfrm>
            <a:off x="3995936" y="4725144"/>
            <a:ext cx="4392488" cy="1665463"/>
          </a:xfrm>
          <a:prstGeom prst="rect">
            <a:avLst/>
          </a:prstGeom>
        </p:spPr>
      </p:pic>
    </p:spTree>
    <p:extLst>
      <p:ext uri="{BB962C8B-B14F-4D97-AF65-F5344CB8AC3E}">
        <p14:creationId xmlns:p14="http://schemas.microsoft.com/office/powerpoint/2010/main" val="401567701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normAutofit fontScale="92500" lnSpcReduction="10000"/>
          </a:bodyPr>
          <a:lstStyle/>
          <a:p>
            <a:r>
              <a:rPr lang="es-ES" dirty="0" smtClean="0">
                <a:latin typeface="Open sans"/>
                <a:cs typeface="Open sans"/>
              </a:rPr>
              <a:t>México – financiamiento para la transición a un desarrollo rural bajo en carbono</a:t>
            </a:r>
            <a:endParaRPr lang="en-GB" dirty="0">
              <a:latin typeface="Open sans"/>
              <a:cs typeface="Open sans"/>
            </a:endParaRPr>
          </a:p>
        </p:txBody>
      </p:sp>
      <p:sp>
        <p:nvSpPr>
          <p:cNvPr id="4" name="Text Placeholder 3"/>
          <p:cNvSpPr>
            <a:spLocks noGrp="1"/>
          </p:cNvSpPr>
          <p:nvPr>
            <p:ph type="body" sz="quarter" idx="15"/>
          </p:nvPr>
        </p:nvSpPr>
        <p:spPr/>
        <p:txBody>
          <a:bodyPr/>
          <a:lstStyle/>
          <a:p>
            <a:endParaRPr lang="en-GB"/>
          </a:p>
        </p:txBody>
      </p:sp>
      <p:pic>
        <p:nvPicPr>
          <p:cNvPr id="1026" name="Picture 2" descr="C:\Users\coello\Desktop\2015-09-30_15574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549216"/>
            <a:ext cx="7488832" cy="4638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408772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233191" y="548681"/>
            <a:ext cx="7651178" cy="792087"/>
          </a:xfrm>
        </p:spPr>
        <p:txBody>
          <a:bodyPr>
            <a:normAutofit/>
          </a:bodyPr>
          <a:lstStyle/>
          <a:p>
            <a:r>
              <a:rPr lang="es-ES" sz="2800" dirty="0">
                <a:latin typeface="Open sans"/>
                <a:cs typeface="Open sans"/>
              </a:rPr>
              <a:t>D</a:t>
            </a:r>
            <a:r>
              <a:rPr lang="es-ES" sz="2800" dirty="0" smtClean="0">
                <a:latin typeface="Open sans"/>
                <a:cs typeface="Open sans"/>
              </a:rPr>
              <a:t>esarrollo de un plan financiero para REDD+</a:t>
            </a:r>
            <a:endParaRPr lang="es-ES" sz="2800" noProof="0" dirty="0">
              <a:latin typeface="Open sans"/>
              <a:cs typeface="Open sans"/>
            </a:endParaRPr>
          </a:p>
        </p:txBody>
      </p:sp>
      <p:sp>
        <p:nvSpPr>
          <p:cNvPr id="10" name="Text Placeholder 3"/>
          <p:cNvSpPr txBox="1">
            <a:spLocks/>
          </p:cNvSpPr>
          <p:nvPr/>
        </p:nvSpPr>
        <p:spPr>
          <a:xfrm>
            <a:off x="251523" y="165564"/>
            <a:ext cx="3097213" cy="38311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None/>
              <a:defRPr sz="1200" b="1" kern="1200">
                <a:solidFill>
                  <a:srgbClr val="D2232A"/>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err="1" smtClean="0"/>
              <a:t>Financiamiento</a:t>
            </a:r>
            <a:r>
              <a:rPr lang="en-GB" dirty="0" smtClean="0"/>
              <a:t> REDD</a:t>
            </a:r>
            <a:r>
              <a:rPr lang="en-GB" dirty="0"/>
              <a:t>+</a:t>
            </a:r>
          </a:p>
        </p:txBody>
      </p:sp>
      <p:graphicFrame>
        <p:nvGraphicFramePr>
          <p:cNvPr id="9" name="Diagram 8"/>
          <p:cNvGraphicFramePr/>
          <p:nvPr>
            <p:extLst>
              <p:ext uri="{D42A27DB-BD31-4B8C-83A1-F6EECF244321}">
                <p14:modId xmlns:p14="http://schemas.microsoft.com/office/powerpoint/2010/main" val="2842542886"/>
              </p:ext>
            </p:extLst>
          </p:nvPr>
        </p:nvGraphicFramePr>
        <p:xfrm>
          <a:off x="1547667" y="1508789"/>
          <a:ext cx="5009395" cy="44650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781132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3"/>
            <p:extLst>
              <p:ext uri="{D42A27DB-BD31-4B8C-83A1-F6EECF244321}">
                <p14:modId xmlns:p14="http://schemas.microsoft.com/office/powerpoint/2010/main" val="3434279263"/>
              </p:ext>
            </p:extLst>
          </p:nvPr>
        </p:nvGraphicFramePr>
        <p:xfrm>
          <a:off x="251520" y="1268760"/>
          <a:ext cx="8713665" cy="4675631"/>
        </p:xfrm>
        <a:graphic>
          <a:graphicData uri="http://schemas.openxmlformats.org/drawingml/2006/table">
            <a:tbl>
              <a:tblPr firstRow="1" bandRow="1">
                <a:tableStyleId>{3C2FFA5D-87B4-456A-9821-1D502468CF0F}</a:tableStyleId>
              </a:tblPr>
              <a:tblGrid>
                <a:gridCol w="2520976"/>
                <a:gridCol w="2664297"/>
                <a:gridCol w="3528392"/>
              </a:tblGrid>
              <a:tr h="579161">
                <a:tc>
                  <a:txBody>
                    <a:bodyPr/>
                    <a:lstStyle/>
                    <a:p>
                      <a:pPr algn="ctr"/>
                      <a:r>
                        <a:rPr lang="en-US" dirty="0" err="1" smtClean="0"/>
                        <a:t>Nivel</a:t>
                      </a:r>
                      <a:r>
                        <a:rPr lang="en-US" dirty="0" smtClean="0"/>
                        <a:t> </a:t>
                      </a:r>
                      <a:endParaRPr lang="en-US" dirty="0"/>
                    </a:p>
                  </a:txBody>
                  <a:tcPr/>
                </a:tc>
                <a:tc>
                  <a:txBody>
                    <a:bodyPr/>
                    <a:lstStyle/>
                    <a:p>
                      <a:r>
                        <a:rPr lang="en-US" dirty="0" err="1" smtClean="0"/>
                        <a:t>Descripción</a:t>
                      </a:r>
                      <a:r>
                        <a:rPr lang="en-US" dirty="0" smtClean="0"/>
                        <a:t> </a:t>
                      </a:r>
                      <a:endParaRPr lang="en-US" dirty="0"/>
                    </a:p>
                  </a:txBody>
                  <a:tcPr/>
                </a:tc>
                <a:tc>
                  <a:txBody>
                    <a:bodyPr/>
                    <a:lstStyle/>
                    <a:p>
                      <a:r>
                        <a:rPr lang="es-ES_tradnl" sz="1800" b="1" kern="1200" dirty="0" smtClean="0">
                          <a:solidFill>
                            <a:schemeClr val="lt1"/>
                          </a:solidFill>
                          <a:effectLst/>
                          <a:latin typeface="+mn-lt"/>
                          <a:ea typeface="+mn-ea"/>
                          <a:cs typeface="+mn-cs"/>
                        </a:rPr>
                        <a:t>Ejemplos de tipos</a:t>
                      </a:r>
                      <a:r>
                        <a:rPr lang="es-ES_tradnl" sz="1800" b="1" kern="1200" baseline="0" dirty="0" smtClean="0">
                          <a:solidFill>
                            <a:schemeClr val="lt1"/>
                          </a:solidFill>
                          <a:effectLst/>
                          <a:latin typeface="+mn-lt"/>
                          <a:ea typeface="+mn-ea"/>
                          <a:cs typeface="+mn-cs"/>
                        </a:rPr>
                        <a:t> de intervención </a:t>
                      </a:r>
                      <a:r>
                        <a:rPr lang="en-US" dirty="0" smtClean="0">
                          <a:effectLst/>
                        </a:rPr>
                        <a:t> </a:t>
                      </a:r>
                      <a:endParaRPr lang="en-US" dirty="0"/>
                    </a:p>
                  </a:txBody>
                  <a:tcPr/>
                </a:tc>
              </a:tr>
              <a:tr h="66603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err="1" smtClean="0"/>
                        <a:t>Administración</a:t>
                      </a:r>
                      <a:r>
                        <a:rPr lang="en-US" sz="1500" dirty="0" smtClean="0"/>
                        <a:t> del </a:t>
                      </a:r>
                      <a:r>
                        <a:rPr lang="en-US" sz="1500" dirty="0" err="1" smtClean="0"/>
                        <a:t>Programa</a:t>
                      </a:r>
                      <a:r>
                        <a:rPr lang="en-US" sz="1500" dirty="0" smtClean="0"/>
                        <a:t> </a:t>
                      </a:r>
                      <a:endParaRPr lang="en-US" sz="15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err="1" smtClean="0"/>
                        <a:t>Costos</a:t>
                      </a:r>
                      <a:r>
                        <a:rPr lang="en-US" sz="1500" dirty="0" smtClean="0"/>
                        <a:t> </a:t>
                      </a:r>
                      <a:r>
                        <a:rPr lang="en-US" sz="1500" dirty="0" err="1" smtClean="0"/>
                        <a:t>operativos</a:t>
                      </a:r>
                      <a:r>
                        <a:rPr lang="en-US" sz="1500" dirty="0" smtClean="0"/>
                        <a:t>/</a:t>
                      </a:r>
                      <a:r>
                        <a:rPr lang="en-US" sz="1500" dirty="0" err="1" smtClean="0"/>
                        <a:t>Administrativos</a:t>
                      </a:r>
                      <a:r>
                        <a:rPr lang="en-US" sz="1500" baseline="0" dirty="0" smtClean="0"/>
                        <a:t> </a:t>
                      </a:r>
                      <a:endParaRPr lang="en-US" sz="1500" dirty="0"/>
                    </a:p>
                  </a:txBody>
                  <a:tcPr/>
                </a:tc>
                <a:tc>
                  <a:txBody>
                    <a:bodyPr/>
                    <a:lstStyle/>
                    <a:p>
                      <a:pPr marL="342900" lvl="0" indent="-342900">
                        <a:lnSpc>
                          <a:spcPct val="115000"/>
                        </a:lnSpc>
                        <a:spcAft>
                          <a:spcPts val="0"/>
                        </a:spcAft>
                        <a:buFont typeface="Calibri Light"/>
                        <a:buChar char="•"/>
                      </a:pPr>
                      <a:r>
                        <a:rPr lang="es-ES_tradnl" sz="1400" dirty="0">
                          <a:solidFill>
                            <a:srgbClr val="000000"/>
                          </a:solidFill>
                          <a:effectLst/>
                          <a:latin typeface="Calibri"/>
                          <a:ea typeface="Times New Roman"/>
                          <a:cs typeface="Calibri"/>
                        </a:rPr>
                        <a:t>Administración de REDD</a:t>
                      </a:r>
                      <a:r>
                        <a:rPr lang="es-ES_tradnl" sz="1400" dirty="0" smtClean="0">
                          <a:solidFill>
                            <a:srgbClr val="000000"/>
                          </a:solidFill>
                          <a:effectLst/>
                          <a:latin typeface="Calibri"/>
                          <a:ea typeface="Times New Roman"/>
                          <a:cs typeface="Calibri"/>
                        </a:rPr>
                        <a:t>+</a:t>
                      </a:r>
                    </a:p>
                    <a:p>
                      <a:pPr marL="342900" marR="0" lvl="0" indent="-342900" algn="l" defTabSz="914400" rtl="0" eaLnBrk="1" fontAlgn="auto" latinLnBrk="0" hangingPunct="1">
                        <a:lnSpc>
                          <a:spcPct val="115000"/>
                        </a:lnSpc>
                        <a:spcBef>
                          <a:spcPts val="0"/>
                        </a:spcBef>
                        <a:spcAft>
                          <a:spcPts val="0"/>
                        </a:spcAft>
                        <a:buClrTx/>
                        <a:buSzTx/>
                        <a:buFont typeface="Calibri Light"/>
                        <a:buChar char="•"/>
                        <a:tabLst/>
                        <a:defRPr/>
                      </a:pPr>
                      <a:r>
                        <a:rPr lang="es-ES_tradnl" sz="1400" dirty="0" smtClean="0">
                          <a:solidFill>
                            <a:srgbClr val="000000"/>
                          </a:solidFill>
                          <a:effectLst/>
                          <a:latin typeface="Calibri"/>
                          <a:ea typeface="Times New Roman"/>
                          <a:cs typeface="Calibri"/>
                        </a:rPr>
                        <a:t>Estrategia REDD+</a:t>
                      </a:r>
                    </a:p>
                    <a:p>
                      <a:pPr marL="342900" marR="0" lvl="0" indent="-342900" algn="l" defTabSz="914400" rtl="0" eaLnBrk="1" fontAlgn="auto" latinLnBrk="0" hangingPunct="1">
                        <a:lnSpc>
                          <a:spcPct val="115000"/>
                        </a:lnSpc>
                        <a:spcBef>
                          <a:spcPts val="0"/>
                        </a:spcBef>
                        <a:spcAft>
                          <a:spcPts val="0"/>
                        </a:spcAft>
                        <a:buClrTx/>
                        <a:buSzTx/>
                        <a:buFont typeface="Calibri Light"/>
                        <a:buChar char="•"/>
                        <a:tabLst/>
                        <a:defRPr/>
                      </a:pPr>
                      <a:r>
                        <a:rPr lang="es-ES_tradnl" sz="1400" dirty="0" smtClean="0">
                          <a:solidFill>
                            <a:srgbClr val="000000"/>
                          </a:solidFill>
                          <a:effectLst/>
                          <a:latin typeface="Calibri"/>
                          <a:ea typeface="Times New Roman"/>
                          <a:cs typeface="Calibri"/>
                        </a:rPr>
                        <a:t>Asesoría legal y financiera</a:t>
                      </a:r>
                      <a:endParaRPr lang="en-US" sz="1400" dirty="0" smtClean="0">
                        <a:effectLst/>
                        <a:latin typeface="Calibri"/>
                        <a:ea typeface="Calibri"/>
                        <a:cs typeface="Calibri"/>
                      </a:endParaRPr>
                    </a:p>
                  </a:txBody>
                  <a:tcPr marL="44450" marR="44450" marT="0" marB="0" anchor="b"/>
                </a:tc>
              </a:tr>
              <a:tr h="9652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err="1" smtClean="0"/>
                        <a:t>Políticas</a:t>
                      </a:r>
                      <a:r>
                        <a:rPr lang="en-US" sz="1500" dirty="0" smtClean="0"/>
                        <a:t> </a:t>
                      </a:r>
                      <a:r>
                        <a:rPr lang="en-US" sz="1500" dirty="0" err="1" smtClean="0"/>
                        <a:t>habilitantes</a:t>
                      </a:r>
                      <a:r>
                        <a:rPr lang="en-US" sz="1500" baseline="0" dirty="0" smtClean="0"/>
                        <a:t> </a:t>
                      </a:r>
                      <a:r>
                        <a:rPr lang="en-US" sz="1500" dirty="0" smtClean="0"/>
                        <a:t> REDD+ </a:t>
                      </a:r>
                      <a:endParaRPr lang="en-US" sz="15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err="1" smtClean="0"/>
                        <a:t>Condiciones</a:t>
                      </a:r>
                      <a:r>
                        <a:rPr lang="en-US" sz="1500" baseline="0" dirty="0" smtClean="0"/>
                        <a:t> </a:t>
                      </a:r>
                      <a:r>
                        <a:rPr lang="en-US" sz="1500" baseline="0" dirty="0" err="1" smtClean="0"/>
                        <a:t>previas</a:t>
                      </a:r>
                      <a:r>
                        <a:rPr lang="en-US" sz="1500" baseline="0" dirty="0" smtClean="0"/>
                        <a:t> </a:t>
                      </a:r>
                      <a:r>
                        <a:rPr lang="en-US" sz="1500" baseline="0" dirty="0" err="1" smtClean="0"/>
                        <a:t>que</a:t>
                      </a:r>
                      <a:r>
                        <a:rPr lang="en-US" sz="1500" baseline="0" dirty="0" smtClean="0"/>
                        <a:t> </a:t>
                      </a:r>
                      <a:r>
                        <a:rPr lang="en-US" sz="1500" baseline="0" dirty="0" err="1" smtClean="0"/>
                        <a:t>permiten</a:t>
                      </a:r>
                      <a:r>
                        <a:rPr lang="en-US" sz="1500" baseline="0" dirty="0" smtClean="0"/>
                        <a:t> </a:t>
                      </a:r>
                      <a:r>
                        <a:rPr lang="en-US" sz="1500" baseline="0" dirty="0" err="1" smtClean="0"/>
                        <a:t>implementar</a:t>
                      </a:r>
                      <a:r>
                        <a:rPr lang="en-US" sz="1500" baseline="0" dirty="0" smtClean="0"/>
                        <a:t> </a:t>
                      </a:r>
                      <a:r>
                        <a:rPr lang="en-US" sz="1500" baseline="0" dirty="0" err="1" smtClean="0"/>
                        <a:t>las</a:t>
                      </a:r>
                      <a:r>
                        <a:rPr lang="en-US" sz="1500" baseline="0" dirty="0" smtClean="0"/>
                        <a:t> </a:t>
                      </a:r>
                      <a:r>
                        <a:rPr lang="en-US" sz="1500" baseline="0" dirty="0" err="1" smtClean="0"/>
                        <a:t>políticas</a:t>
                      </a:r>
                      <a:r>
                        <a:rPr lang="en-US" sz="1500" baseline="0" dirty="0" smtClean="0"/>
                        <a:t> y </a:t>
                      </a:r>
                      <a:r>
                        <a:rPr lang="en-US" sz="1500" baseline="0" dirty="0" err="1" smtClean="0"/>
                        <a:t>medidas</a:t>
                      </a:r>
                      <a:endParaRPr lang="en-US" sz="1500" dirty="0"/>
                    </a:p>
                  </a:txBody>
                  <a:tcPr anchor="ctr"/>
                </a:tc>
                <a:tc>
                  <a:txBody>
                    <a:bodyPr/>
                    <a:lstStyle/>
                    <a:p>
                      <a:pPr marL="285750" lvl="0" indent="-285750">
                        <a:buFont typeface="Arial"/>
                        <a:buChar char="•"/>
                      </a:pPr>
                      <a:r>
                        <a:rPr lang="es-ES_tradnl" sz="1400" kern="1200" dirty="0" smtClean="0">
                          <a:solidFill>
                            <a:schemeClr val="tx1"/>
                          </a:solidFill>
                          <a:effectLst/>
                          <a:latin typeface="Calibri"/>
                          <a:ea typeface="+mn-ea"/>
                          <a:cs typeface="Calibri"/>
                        </a:rPr>
                        <a:t>Ordenamiento territorial, zonificación y legalización de tierras</a:t>
                      </a:r>
                    </a:p>
                    <a:p>
                      <a:pPr marL="285750" lvl="0" indent="-285750">
                        <a:buFont typeface="Arial"/>
                        <a:buChar char="•"/>
                      </a:pPr>
                      <a:r>
                        <a:rPr lang="es-ES_tradnl" sz="1400" kern="1200" dirty="0" smtClean="0">
                          <a:solidFill>
                            <a:schemeClr val="tx1"/>
                          </a:solidFill>
                          <a:effectLst/>
                          <a:latin typeface="Calibri"/>
                          <a:ea typeface="+mn-ea"/>
                          <a:cs typeface="Calibri"/>
                        </a:rPr>
                        <a:t>Coordinación y articulación político institucional</a:t>
                      </a:r>
                    </a:p>
                    <a:p>
                      <a:pPr marL="285750" lvl="0" indent="-285750">
                        <a:buFont typeface="Arial"/>
                        <a:buChar char="•"/>
                      </a:pPr>
                      <a:r>
                        <a:rPr lang="es-ES_tradnl" sz="1400" kern="1200" dirty="0" smtClean="0">
                          <a:solidFill>
                            <a:schemeClr val="tx1"/>
                          </a:solidFill>
                          <a:effectLst/>
                          <a:latin typeface="Calibri"/>
                          <a:ea typeface="+mn-ea"/>
                          <a:cs typeface="Calibri"/>
                        </a:rPr>
                        <a:t>Construcción de capacidades</a:t>
                      </a:r>
                    </a:p>
                  </a:txBody>
                  <a:tcPr marL="44450" marR="44450" marT="0" marB="0" anchor="b"/>
                </a:tc>
              </a:tr>
              <a:tr h="11100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err="1" smtClean="0"/>
                        <a:t>Políticas</a:t>
                      </a:r>
                      <a:r>
                        <a:rPr lang="en-US" sz="1500" dirty="0" smtClean="0"/>
                        <a:t> </a:t>
                      </a:r>
                      <a:r>
                        <a:rPr lang="en-US" sz="1500" dirty="0" err="1" smtClean="0"/>
                        <a:t>directas</a:t>
                      </a:r>
                      <a:r>
                        <a:rPr lang="en-US" sz="1500" dirty="0" smtClean="0"/>
                        <a:t> REDD+ </a:t>
                      </a:r>
                      <a:endParaRPr lang="en-US" sz="1500" dirty="0"/>
                    </a:p>
                  </a:txBody>
                  <a:tcPr/>
                </a:tc>
                <a:tc>
                  <a:txBody>
                    <a:bodyPr/>
                    <a:lstStyle/>
                    <a:p>
                      <a:pPr algn="l"/>
                      <a:r>
                        <a:rPr lang="en-US" sz="1500" dirty="0" err="1" smtClean="0"/>
                        <a:t>Intervenciones</a:t>
                      </a:r>
                      <a:r>
                        <a:rPr lang="en-US" sz="1500" baseline="0" dirty="0" smtClean="0"/>
                        <a:t> </a:t>
                      </a:r>
                      <a:r>
                        <a:rPr lang="en-US" sz="1500" baseline="0" dirty="0" err="1" smtClean="0"/>
                        <a:t>para</a:t>
                      </a:r>
                      <a:r>
                        <a:rPr lang="en-US" sz="1500" baseline="0" dirty="0" smtClean="0"/>
                        <a:t> </a:t>
                      </a:r>
                      <a:r>
                        <a:rPr lang="en-US" sz="1500" baseline="0" dirty="0" err="1" smtClean="0"/>
                        <a:t>hacer</a:t>
                      </a:r>
                      <a:r>
                        <a:rPr lang="en-US" sz="1500" baseline="0" dirty="0" smtClean="0"/>
                        <a:t> </a:t>
                      </a:r>
                      <a:r>
                        <a:rPr lang="en-US" sz="1500" baseline="0" dirty="0" err="1" smtClean="0"/>
                        <a:t>frente</a:t>
                      </a:r>
                      <a:r>
                        <a:rPr lang="en-US" sz="1500" baseline="0" dirty="0" smtClean="0"/>
                        <a:t> a los </a:t>
                      </a:r>
                      <a:r>
                        <a:rPr lang="en-US" sz="1500" baseline="0" dirty="0" err="1" smtClean="0"/>
                        <a:t>impulsores</a:t>
                      </a:r>
                      <a:r>
                        <a:rPr lang="en-US" sz="1500" baseline="0" dirty="0" smtClean="0"/>
                        <a:t> de la </a:t>
                      </a:r>
                      <a:r>
                        <a:rPr lang="en-US" sz="1500" baseline="0" dirty="0" err="1" smtClean="0"/>
                        <a:t>deforestación</a:t>
                      </a:r>
                      <a:r>
                        <a:rPr lang="en-US" sz="1500" baseline="0" dirty="0" smtClean="0"/>
                        <a:t>  </a:t>
                      </a:r>
                      <a:endParaRPr lang="en-US" sz="1500" dirty="0"/>
                    </a:p>
                  </a:txBody>
                  <a:tcPr/>
                </a:tc>
                <a:tc>
                  <a:txBody>
                    <a:bodyPr/>
                    <a:lstStyle/>
                    <a:p>
                      <a:pPr marL="285750" lvl="0" indent="-285750">
                        <a:lnSpc>
                          <a:spcPct val="115000"/>
                        </a:lnSpc>
                        <a:spcAft>
                          <a:spcPts val="0"/>
                        </a:spcAft>
                        <a:buFont typeface="Arial"/>
                        <a:buChar char="•"/>
                      </a:pPr>
                      <a:r>
                        <a:rPr lang="en-US" sz="1400" dirty="0" err="1" smtClean="0">
                          <a:effectLst/>
                          <a:latin typeface="Calibri"/>
                          <a:ea typeface="Calibri"/>
                          <a:cs typeface="Calibri"/>
                        </a:rPr>
                        <a:t>Incremento</a:t>
                      </a:r>
                      <a:r>
                        <a:rPr lang="en-US" sz="1400" dirty="0" smtClean="0">
                          <a:effectLst/>
                          <a:latin typeface="Calibri"/>
                          <a:ea typeface="Calibri"/>
                          <a:cs typeface="Calibri"/>
                        </a:rPr>
                        <a:t> de la </a:t>
                      </a:r>
                      <a:r>
                        <a:rPr lang="en-US" sz="1400" dirty="0" err="1" smtClean="0">
                          <a:effectLst/>
                          <a:latin typeface="Calibri"/>
                          <a:ea typeface="Calibri"/>
                          <a:cs typeface="Calibri"/>
                        </a:rPr>
                        <a:t>capacidad</a:t>
                      </a:r>
                      <a:r>
                        <a:rPr lang="en-US" sz="1400" dirty="0" smtClean="0">
                          <a:effectLst/>
                          <a:latin typeface="Calibri"/>
                          <a:ea typeface="Calibri"/>
                          <a:cs typeface="Calibri"/>
                        </a:rPr>
                        <a:t> de </a:t>
                      </a:r>
                      <a:r>
                        <a:rPr lang="en-US" sz="1400" dirty="0" err="1" smtClean="0">
                          <a:effectLst/>
                          <a:latin typeface="Calibri"/>
                          <a:ea typeface="Calibri"/>
                          <a:cs typeface="Calibri"/>
                        </a:rPr>
                        <a:t>gobernanza</a:t>
                      </a:r>
                      <a:endParaRPr lang="en-US" sz="1400" dirty="0" smtClean="0">
                        <a:effectLst/>
                        <a:latin typeface="Calibri"/>
                        <a:ea typeface="Calibri"/>
                        <a:cs typeface="Calibri"/>
                      </a:endParaRPr>
                    </a:p>
                    <a:p>
                      <a:pPr marL="285750" lvl="0" indent="-285750">
                        <a:lnSpc>
                          <a:spcPct val="115000"/>
                        </a:lnSpc>
                        <a:spcAft>
                          <a:spcPts val="0"/>
                        </a:spcAft>
                        <a:buFont typeface="Arial"/>
                        <a:buChar char="•"/>
                      </a:pPr>
                      <a:r>
                        <a:rPr lang="en-US" sz="1400" dirty="0" smtClean="0">
                          <a:effectLst/>
                          <a:latin typeface="Calibri"/>
                          <a:ea typeface="Calibri"/>
                          <a:cs typeface="Calibri"/>
                        </a:rPr>
                        <a:t>Planes de </a:t>
                      </a:r>
                      <a:r>
                        <a:rPr lang="en-US" sz="1400" dirty="0" err="1" smtClean="0">
                          <a:effectLst/>
                          <a:latin typeface="Calibri"/>
                          <a:ea typeface="Calibri"/>
                          <a:cs typeface="Calibri"/>
                        </a:rPr>
                        <a:t>manejo</a:t>
                      </a:r>
                      <a:endParaRPr lang="en-US" sz="1400" dirty="0" smtClean="0">
                        <a:effectLst/>
                        <a:latin typeface="Calibri"/>
                        <a:ea typeface="Calibri"/>
                        <a:cs typeface="Calibri"/>
                      </a:endParaRPr>
                    </a:p>
                    <a:p>
                      <a:pPr marL="285750" lvl="0" indent="-285750">
                        <a:lnSpc>
                          <a:spcPct val="115000"/>
                        </a:lnSpc>
                        <a:spcAft>
                          <a:spcPts val="0"/>
                        </a:spcAft>
                        <a:buFont typeface="Arial"/>
                        <a:buChar char="•"/>
                      </a:pPr>
                      <a:r>
                        <a:rPr lang="en-US" sz="1400" dirty="0" err="1" smtClean="0">
                          <a:effectLst/>
                          <a:latin typeface="Calibri"/>
                          <a:ea typeface="Calibri"/>
                          <a:cs typeface="Calibri"/>
                        </a:rPr>
                        <a:t>Reconocimiento</a:t>
                      </a:r>
                      <a:r>
                        <a:rPr lang="en-US" sz="1400" dirty="0" smtClean="0">
                          <a:effectLst/>
                          <a:latin typeface="Calibri"/>
                          <a:ea typeface="Calibri"/>
                          <a:cs typeface="Calibri"/>
                        </a:rPr>
                        <a:t> de </a:t>
                      </a:r>
                      <a:r>
                        <a:rPr lang="en-US" sz="1400" dirty="0" err="1" smtClean="0">
                          <a:effectLst/>
                          <a:latin typeface="Calibri"/>
                          <a:ea typeface="Calibri"/>
                          <a:cs typeface="Calibri"/>
                        </a:rPr>
                        <a:t>tenencia</a:t>
                      </a:r>
                      <a:endParaRPr lang="en-US" sz="1400" dirty="0" smtClean="0">
                        <a:effectLst/>
                        <a:latin typeface="Calibri"/>
                        <a:ea typeface="Calibri"/>
                        <a:cs typeface="Calibri"/>
                      </a:endParaRPr>
                    </a:p>
                    <a:p>
                      <a:pPr marL="285750" lvl="0" indent="-285750">
                        <a:lnSpc>
                          <a:spcPct val="115000"/>
                        </a:lnSpc>
                        <a:spcAft>
                          <a:spcPts val="0"/>
                        </a:spcAft>
                        <a:buFont typeface="Arial"/>
                        <a:buChar char="•"/>
                      </a:pPr>
                      <a:r>
                        <a:rPr lang="en-US" sz="1400" dirty="0" err="1" smtClean="0">
                          <a:effectLst/>
                          <a:latin typeface="Calibri"/>
                          <a:ea typeface="Calibri"/>
                          <a:cs typeface="Calibri"/>
                        </a:rPr>
                        <a:t>Pagos</a:t>
                      </a:r>
                      <a:r>
                        <a:rPr lang="en-US" sz="1400" dirty="0" smtClean="0">
                          <a:effectLst/>
                          <a:latin typeface="Calibri"/>
                          <a:ea typeface="Calibri"/>
                          <a:cs typeface="Calibri"/>
                        </a:rPr>
                        <a:t> </a:t>
                      </a:r>
                      <a:r>
                        <a:rPr lang="en-US" sz="1400" dirty="0" err="1" smtClean="0">
                          <a:effectLst/>
                          <a:latin typeface="Calibri"/>
                          <a:ea typeface="Calibri"/>
                          <a:cs typeface="Calibri"/>
                        </a:rPr>
                        <a:t>por</a:t>
                      </a:r>
                      <a:r>
                        <a:rPr lang="en-US" sz="1400" dirty="0" smtClean="0">
                          <a:effectLst/>
                          <a:latin typeface="Calibri"/>
                          <a:ea typeface="Calibri"/>
                          <a:cs typeface="Calibri"/>
                        </a:rPr>
                        <a:t> </a:t>
                      </a:r>
                      <a:r>
                        <a:rPr lang="en-US" sz="1400" dirty="0" err="1" smtClean="0">
                          <a:effectLst/>
                          <a:latin typeface="Calibri"/>
                          <a:ea typeface="Calibri"/>
                          <a:cs typeface="Calibri"/>
                        </a:rPr>
                        <a:t>servicios</a:t>
                      </a:r>
                      <a:r>
                        <a:rPr lang="en-US" sz="1400" dirty="0" smtClean="0">
                          <a:effectLst/>
                          <a:latin typeface="Calibri"/>
                          <a:ea typeface="Calibri"/>
                          <a:cs typeface="Calibri"/>
                        </a:rPr>
                        <a:t> </a:t>
                      </a:r>
                      <a:r>
                        <a:rPr lang="en-US" sz="1400" dirty="0" err="1" smtClean="0">
                          <a:effectLst/>
                          <a:latin typeface="Calibri"/>
                          <a:ea typeface="Calibri"/>
                          <a:cs typeface="Calibri"/>
                        </a:rPr>
                        <a:t>ambientales</a:t>
                      </a:r>
                      <a:r>
                        <a:rPr lang="en-US" sz="1400" dirty="0" smtClean="0">
                          <a:effectLst/>
                          <a:latin typeface="Calibri"/>
                          <a:ea typeface="Calibri"/>
                          <a:cs typeface="Calibri"/>
                        </a:rPr>
                        <a:t> (PES)</a:t>
                      </a:r>
                    </a:p>
                    <a:p>
                      <a:pPr marL="285750" lvl="0" indent="-285750">
                        <a:lnSpc>
                          <a:spcPct val="115000"/>
                        </a:lnSpc>
                        <a:spcAft>
                          <a:spcPts val="0"/>
                        </a:spcAft>
                        <a:buFont typeface="Arial"/>
                        <a:buChar char="•"/>
                      </a:pPr>
                      <a:r>
                        <a:rPr lang="en-US" sz="1400" dirty="0" err="1" smtClean="0">
                          <a:effectLst/>
                          <a:latin typeface="Calibri"/>
                          <a:ea typeface="Calibri"/>
                          <a:cs typeface="Calibri"/>
                        </a:rPr>
                        <a:t>Mejoramiento</a:t>
                      </a:r>
                      <a:r>
                        <a:rPr lang="en-US" sz="1400" dirty="0" smtClean="0">
                          <a:effectLst/>
                          <a:latin typeface="Calibri"/>
                          <a:ea typeface="Calibri"/>
                          <a:cs typeface="Calibri"/>
                        </a:rPr>
                        <a:t> a </a:t>
                      </a:r>
                      <a:r>
                        <a:rPr lang="en-US" sz="1400" dirty="0" err="1" smtClean="0">
                          <a:effectLst/>
                          <a:latin typeface="Calibri"/>
                          <a:ea typeface="Calibri"/>
                          <a:cs typeface="Calibri"/>
                        </a:rPr>
                        <a:t>las</a:t>
                      </a:r>
                      <a:r>
                        <a:rPr lang="en-US" sz="1400" dirty="0" smtClean="0">
                          <a:effectLst/>
                          <a:latin typeface="Calibri"/>
                          <a:ea typeface="Calibri"/>
                          <a:cs typeface="Calibri"/>
                        </a:rPr>
                        <a:t> </a:t>
                      </a:r>
                      <a:r>
                        <a:rPr lang="en-US" sz="1400" dirty="0" err="1" smtClean="0">
                          <a:effectLst/>
                          <a:latin typeface="Calibri"/>
                          <a:ea typeface="Calibri"/>
                          <a:cs typeface="Calibri"/>
                        </a:rPr>
                        <a:t>cadenas</a:t>
                      </a:r>
                      <a:r>
                        <a:rPr lang="en-US" sz="1400" dirty="0" smtClean="0">
                          <a:effectLst/>
                          <a:latin typeface="Calibri"/>
                          <a:ea typeface="Calibri"/>
                          <a:cs typeface="Calibri"/>
                        </a:rPr>
                        <a:t> </a:t>
                      </a:r>
                      <a:r>
                        <a:rPr lang="en-US" sz="1400" dirty="0" err="1" smtClean="0">
                          <a:effectLst/>
                          <a:latin typeface="Calibri"/>
                          <a:ea typeface="Calibri"/>
                          <a:cs typeface="Calibri"/>
                        </a:rPr>
                        <a:t>productivas</a:t>
                      </a:r>
                      <a:endParaRPr lang="en-US" sz="1400" dirty="0" smtClean="0">
                        <a:effectLst/>
                        <a:latin typeface="Calibri"/>
                        <a:ea typeface="Calibri"/>
                        <a:cs typeface="Calibri"/>
                      </a:endParaRPr>
                    </a:p>
                  </a:txBody>
                  <a:tcPr marL="44450" marR="44450" marT="0" marB="0"/>
                </a:tc>
              </a:tr>
              <a:tr h="8549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err="1" smtClean="0"/>
                        <a:t>Acciones</a:t>
                      </a:r>
                      <a:endParaRPr lang="en-US" sz="15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err="1" smtClean="0"/>
                        <a:t>Intervenciones</a:t>
                      </a:r>
                      <a:r>
                        <a:rPr lang="en-US" sz="1500" baseline="0" dirty="0" smtClean="0"/>
                        <a:t> </a:t>
                      </a:r>
                      <a:r>
                        <a:rPr lang="en-US" sz="1500" baseline="0" dirty="0" err="1" smtClean="0"/>
                        <a:t>específicas</a:t>
                      </a:r>
                      <a:r>
                        <a:rPr lang="en-US" sz="1500" dirty="0" smtClean="0"/>
                        <a:t> de </a:t>
                      </a:r>
                      <a:r>
                        <a:rPr lang="en-US" sz="1500" dirty="0" err="1" smtClean="0"/>
                        <a:t>uso</a:t>
                      </a:r>
                      <a:r>
                        <a:rPr lang="en-US" sz="1500" dirty="0" smtClean="0"/>
                        <a:t> de la </a:t>
                      </a:r>
                      <a:r>
                        <a:rPr lang="en-US" sz="1500" dirty="0" err="1" smtClean="0"/>
                        <a:t>tierra</a:t>
                      </a:r>
                      <a:r>
                        <a:rPr lang="en-US" sz="1500" dirty="0" smtClean="0"/>
                        <a:t> </a:t>
                      </a:r>
                      <a:r>
                        <a:rPr lang="en-US" sz="1500" dirty="0" err="1" smtClean="0"/>
                        <a:t>para</a:t>
                      </a:r>
                      <a:r>
                        <a:rPr lang="en-US" sz="1500" dirty="0" smtClean="0"/>
                        <a:t> </a:t>
                      </a:r>
                      <a:r>
                        <a:rPr lang="en-US" sz="1500" dirty="0" err="1" smtClean="0"/>
                        <a:t>reducción</a:t>
                      </a:r>
                      <a:r>
                        <a:rPr lang="en-US" sz="1500" dirty="0" smtClean="0"/>
                        <a:t>/</a:t>
                      </a:r>
                      <a:r>
                        <a:rPr lang="en-US" sz="1500" dirty="0" err="1" smtClean="0"/>
                        <a:t>eliminación</a:t>
                      </a:r>
                      <a:r>
                        <a:rPr lang="en-US" sz="1500" dirty="0" smtClean="0"/>
                        <a:t> de </a:t>
                      </a:r>
                      <a:r>
                        <a:rPr lang="en-US" sz="1500" dirty="0" err="1" smtClean="0"/>
                        <a:t>emisiones</a:t>
                      </a:r>
                      <a:r>
                        <a:rPr lang="en-US" sz="1500" dirty="0" smtClean="0"/>
                        <a:t> </a:t>
                      </a:r>
                      <a:endParaRPr lang="en-US" sz="1500" dirty="0"/>
                    </a:p>
                  </a:txBody>
                  <a:tcPr/>
                </a:tc>
                <a:tc>
                  <a:txBody>
                    <a:bodyPr/>
                    <a:lstStyle/>
                    <a:p>
                      <a:pPr marL="285750" lvl="0" indent="-285750">
                        <a:buFont typeface="Arial"/>
                        <a:buChar char="•"/>
                      </a:pPr>
                      <a:r>
                        <a:rPr lang="es-ES_tradnl" sz="1400" kern="1200" dirty="0" smtClean="0">
                          <a:solidFill>
                            <a:schemeClr val="tx1"/>
                          </a:solidFill>
                          <a:effectLst/>
                          <a:latin typeface="Calibri"/>
                          <a:ea typeface="+mn-ea"/>
                          <a:cs typeface="Calibri"/>
                        </a:rPr>
                        <a:t>Control forestal</a:t>
                      </a:r>
                      <a:endParaRPr lang="en-US" sz="1400" kern="1200" dirty="0" smtClean="0">
                        <a:solidFill>
                          <a:schemeClr val="tx1"/>
                        </a:solidFill>
                        <a:effectLst/>
                        <a:latin typeface="Calibri"/>
                        <a:ea typeface="+mn-ea"/>
                        <a:cs typeface="Calibri"/>
                      </a:endParaRPr>
                    </a:p>
                    <a:p>
                      <a:pPr marL="285750" lvl="0" indent="-285750">
                        <a:buFont typeface="Arial"/>
                        <a:buChar char="•"/>
                      </a:pPr>
                      <a:r>
                        <a:rPr lang="es-ES_tradnl" sz="1400" kern="1200" dirty="0" smtClean="0">
                          <a:solidFill>
                            <a:schemeClr val="tx1"/>
                          </a:solidFill>
                          <a:effectLst/>
                          <a:latin typeface="Calibri"/>
                          <a:ea typeface="+mn-ea"/>
                          <a:cs typeface="Calibri"/>
                        </a:rPr>
                        <a:t>Productividad agrícola</a:t>
                      </a:r>
                      <a:endParaRPr lang="en-US" sz="1400" kern="1200" dirty="0" smtClean="0">
                        <a:solidFill>
                          <a:schemeClr val="tx1"/>
                        </a:solidFill>
                        <a:effectLst/>
                        <a:latin typeface="Calibri"/>
                        <a:ea typeface="+mn-ea"/>
                        <a:cs typeface="Calibri"/>
                      </a:endParaRPr>
                    </a:p>
                    <a:p>
                      <a:pPr marL="285750" lvl="0" indent="-285750">
                        <a:buFont typeface="Arial"/>
                        <a:buChar char="•"/>
                      </a:pPr>
                      <a:r>
                        <a:rPr lang="es-ES_tradnl" sz="1400" kern="1200" dirty="0" smtClean="0">
                          <a:solidFill>
                            <a:schemeClr val="tx1"/>
                          </a:solidFill>
                          <a:effectLst/>
                          <a:latin typeface="Calibri"/>
                          <a:ea typeface="+mn-ea"/>
                          <a:cs typeface="Calibri"/>
                        </a:rPr>
                        <a:t>Energía Rural</a:t>
                      </a:r>
                      <a:endParaRPr lang="en-US" sz="1400" kern="1200" dirty="0" smtClean="0">
                        <a:solidFill>
                          <a:schemeClr val="tx1"/>
                        </a:solidFill>
                        <a:effectLst/>
                        <a:latin typeface="Calibri"/>
                        <a:ea typeface="+mn-ea"/>
                        <a:cs typeface="Calibri"/>
                      </a:endParaRPr>
                    </a:p>
                    <a:p>
                      <a:pPr marL="285750" lvl="0" indent="-285750">
                        <a:buFont typeface="Arial"/>
                        <a:buChar char="•"/>
                      </a:pPr>
                      <a:r>
                        <a:rPr lang="es-ES_tradnl" sz="1400" kern="1200" dirty="0" smtClean="0">
                          <a:solidFill>
                            <a:schemeClr val="tx1"/>
                          </a:solidFill>
                          <a:effectLst/>
                          <a:latin typeface="Calibri"/>
                          <a:ea typeface="+mn-ea"/>
                          <a:cs typeface="Calibri"/>
                        </a:rPr>
                        <a:t>Control de incendios</a:t>
                      </a:r>
                      <a:endParaRPr lang="en-US" sz="1400" kern="1200" dirty="0" smtClean="0">
                        <a:solidFill>
                          <a:schemeClr val="tx1"/>
                        </a:solidFill>
                        <a:effectLst/>
                        <a:latin typeface="Calibri"/>
                        <a:ea typeface="+mn-ea"/>
                        <a:cs typeface="Calibri"/>
                      </a:endParaRPr>
                    </a:p>
                  </a:txBody>
                  <a:tcPr/>
                </a:tc>
              </a:tr>
            </a:tbl>
          </a:graphicData>
        </a:graphic>
      </p:graphicFrame>
      <p:sp>
        <p:nvSpPr>
          <p:cNvPr id="3" name="Text Placeholder 2"/>
          <p:cNvSpPr>
            <a:spLocks noGrp="1"/>
          </p:cNvSpPr>
          <p:nvPr>
            <p:ph type="body" sz="quarter" idx="14"/>
          </p:nvPr>
        </p:nvSpPr>
        <p:spPr/>
        <p:txBody>
          <a:bodyPr>
            <a:normAutofit/>
          </a:bodyPr>
          <a:lstStyle/>
          <a:p>
            <a:r>
              <a:rPr lang="en-US" sz="2800" dirty="0" err="1" smtClean="0"/>
              <a:t>Desarrollo</a:t>
            </a:r>
            <a:r>
              <a:rPr lang="en-US" sz="2800" dirty="0" smtClean="0"/>
              <a:t> de un plan </a:t>
            </a:r>
            <a:r>
              <a:rPr lang="en-US" sz="2800" dirty="0" err="1" smtClean="0"/>
              <a:t>financiero</a:t>
            </a:r>
            <a:r>
              <a:rPr lang="en-US" sz="2800" dirty="0" smtClean="0"/>
              <a:t> </a:t>
            </a:r>
            <a:r>
              <a:rPr lang="en-US" sz="2800" dirty="0" err="1" smtClean="0"/>
              <a:t>para</a:t>
            </a:r>
            <a:r>
              <a:rPr lang="en-US" sz="2800" dirty="0" smtClean="0"/>
              <a:t> REDD+</a:t>
            </a:r>
            <a:endParaRPr lang="en-US" sz="2800" dirty="0"/>
          </a:p>
        </p:txBody>
      </p:sp>
      <p:sp>
        <p:nvSpPr>
          <p:cNvPr id="4" name="Text Placeholder 3"/>
          <p:cNvSpPr>
            <a:spLocks noGrp="1"/>
          </p:cNvSpPr>
          <p:nvPr>
            <p:ph type="body" sz="quarter" idx="15"/>
          </p:nvPr>
        </p:nvSpPr>
        <p:spPr/>
        <p:txBody>
          <a:bodyPr/>
          <a:lstStyle/>
          <a:p>
            <a:endParaRPr lang="en-US"/>
          </a:p>
        </p:txBody>
      </p:sp>
    </p:spTree>
    <p:extLst>
      <p:ext uri="{BB962C8B-B14F-4D97-AF65-F5344CB8AC3E}">
        <p14:creationId xmlns:p14="http://schemas.microsoft.com/office/powerpoint/2010/main" val="3182760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4716016" y="1658277"/>
            <a:ext cx="4427984" cy="4896544"/>
          </a:xfrm>
        </p:spPr>
        <p:txBody>
          <a:bodyPr>
            <a:normAutofit/>
          </a:bodyPr>
          <a:lstStyle/>
          <a:p>
            <a:pPr>
              <a:spcBef>
                <a:spcPts val="1200"/>
              </a:spcBef>
            </a:pPr>
            <a:r>
              <a:rPr lang="es-ES" sz="1700" dirty="0">
                <a:latin typeface="Open sans"/>
                <a:cs typeface="Open sans"/>
              </a:rPr>
              <a:t>El financiamiento REDD+ es clave para ayudar a países a transitar a modelos de desarrollo rural bajos en carbono</a:t>
            </a:r>
          </a:p>
          <a:p>
            <a:pPr>
              <a:spcBef>
                <a:spcPts val="1200"/>
              </a:spcBef>
            </a:pPr>
            <a:r>
              <a:rPr lang="es-ES" sz="1700" dirty="0">
                <a:latin typeface="Open sans"/>
                <a:cs typeface="Open sans"/>
              </a:rPr>
              <a:t>Es importante especificar </a:t>
            </a:r>
            <a:r>
              <a:rPr lang="es-ES" sz="1700" dirty="0" smtClean="0">
                <a:latin typeface="Open sans"/>
                <a:cs typeface="Open sans"/>
              </a:rPr>
              <a:t>el </a:t>
            </a:r>
            <a:r>
              <a:rPr lang="es-ES" sz="1700" dirty="0">
                <a:latin typeface="Open sans"/>
                <a:cs typeface="Open sans"/>
              </a:rPr>
              <a:t>contexto en el que se habla de financiamiento </a:t>
            </a:r>
            <a:r>
              <a:rPr lang="es-ES" sz="1700" dirty="0" smtClean="0">
                <a:latin typeface="Open sans"/>
                <a:cs typeface="Open sans"/>
              </a:rPr>
              <a:t>REDD+: pagos </a:t>
            </a:r>
            <a:r>
              <a:rPr lang="es-ES" sz="1700" dirty="0">
                <a:latin typeface="Open sans"/>
                <a:cs typeface="Open sans"/>
              </a:rPr>
              <a:t>por resultados (ex post) o </a:t>
            </a:r>
            <a:r>
              <a:rPr lang="es-ES" sz="1700" dirty="0" smtClean="0">
                <a:latin typeface="Open sans"/>
                <a:cs typeface="Open sans"/>
              </a:rPr>
              <a:t>inversión </a:t>
            </a:r>
            <a:r>
              <a:rPr lang="es-ES" sz="1700" dirty="0">
                <a:latin typeface="Open sans"/>
                <a:cs typeface="Open sans"/>
              </a:rPr>
              <a:t>en implementación (ex </a:t>
            </a:r>
            <a:r>
              <a:rPr lang="es-ES" sz="1700" dirty="0" smtClean="0">
                <a:latin typeface="Open sans"/>
                <a:cs typeface="Open sans"/>
              </a:rPr>
              <a:t>ante). </a:t>
            </a:r>
            <a:endParaRPr lang="es-ES" sz="1700" dirty="0">
              <a:latin typeface="Open sans"/>
              <a:cs typeface="Open sans"/>
            </a:endParaRPr>
          </a:p>
          <a:p>
            <a:pPr>
              <a:spcBef>
                <a:spcPts val="1200"/>
              </a:spcBef>
            </a:pPr>
            <a:r>
              <a:rPr lang="es-ES" sz="1700" dirty="0">
                <a:latin typeface="Open sans"/>
                <a:cs typeface="Open sans"/>
              </a:rPr>
              <a:t>Existen diversas fuentes de financiamiento para inversión como para pilotos de pagos por resultados. El desafío está en construir un plan financiero que permita contar con los recursos para la implementación adecuada de REDD+ a fin de generar los resultados a ser compensados.  </a:t>
            </a:r>
          </a:p>
        </p:txBody>
      </p:sp>
    </p:spTree>
    <p:extLst>
      <p:ext uri="{BB962C8B-B14F-4D97-AF65-F5344CB8AC3E}">
        <p14:creationId xmlns:p14="http://schemas.microsoft.com/office/powerpoint/2010/main" val="347400341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normAutofit lnSpcReduction="10000"/>
          </a:bodyPr>
          <a:lstStyle/>
          <a:p>
            <a:r>
              <a:rPr lang="es-ES" sz="2800" dirty="0" smtClean="0"/>
              <a:t>Ejercicio - Desafíos en la elaboración de </a:t>
            </a:r>
          </a:p>
          <a:p>
            <a:r>
              <a:rPr lang="es-ES" sz="2800" dirty="0" smtClean="0"/>
              <a:t>un plan financiero</a:t>
            </a:r>
            <a:endParaRPr lang="es-ES" sz="2800" dirty="0"/>
          </a:p>
        </p:txBody>
      </p:sp>
      <p:sp>
        <p:nvSpPr>
          <p:cNvPr id="4" name="Text Placeholder 3"/>
          <p:cNvSpPr>
            <a:spLocks noGrp="1"/>
          </p:cNvSpPr>
          <p:nvPr>
            <p:ph type="body" sz="quarter" idx="15"/>
          </p:nvPr>
        </p:nvSpPr>
        <p:spPr/>
        <p:txBody>
          <a:bodyPr/>
          <a:lstStyle/>
          <a:p>
            <a:endParaRPr lang="en-US"/>
          </a:p>
        </p:txBody>
      </p:sp>
      <p:sp>
        <p:nvSpPr>
          <p:cNvPr id="5" name="Content Placeholder 4"/>
          <p:cNvSpPr>
            <a:spLocks noGrp="1"/>
          </p:cNvSpPr>
          <p:nvPr>
            <p:ph sz="quarter" idx="13"/>
          </p:nvPr>
        </p:nvSpPr>
        <p:spPr/>
        <p:txBody>
          <a:bodyPr>
            <a:normAutofit fontScale="92500" lnSpcReduction="10000"/>
          </a:bodyPr>
          <a:lstStyle/>
          <a:p>
            <a:pPr marL="0" indent="0">
              <a:buNone/>
            </a:pPr>
            <a:r>
              <a:rPr lang="es-ES" dirty="0" smtClean="0"/>
              <a:t>A partir de la </a:t>
            </a:r>
            <a:r>
              <a:rPr lang="es-ES" dirty="0" err="1" smtClean="0"/>
              <a:t>PyM</a:t>
            </a:r>
            <a:r>
              <a:rPr lang="es-ES" dirty="0" smtClean="0"/>
              <a:t> priorizada durante el ejercicio de la sesión (8) considerar qué información es necesaria para desarrollar un plan financiero para implementar la política priorizada</a:t>
            </a:r>
          </a:p>
          <a:p>
            <a:pPr marL="457200" lvl="1" indent="0">
              <a:buNone/>
            </a:pPr>
            <a:endParaRPr lang="es-ES" dirty="0" smtClean="0"/>
          </a:p>
          <a:p>
            <a:pPr lvl="1"/>
            <a:r>
              <a:rPr lang="es-ES" dirty="0" smtClean="0"/>
              <a:t>Administración del Programa  (</a:t>
            </a:r>
            <a:r>
              <a:rPr lang="es-ES" dirty="0" err="1" smtClean="0"/>
              <a:t>p.e</a:t>
            </a:r>
            <a:r>
              <a:rPr lang="es-ES" dirty="0" smtClean="0"/>
              <a:t>. personal; costos operativos; equipo </a:t>
            </a:r>
            <a:r>
              <a:rPr lang="es-ES" dirty="0" err="1" smtClean="0"/>
              <a:t>etc</a:t>
            </a:r>
            <a:r>
              <a:rPr lang="es-ES" dirty="0" smtClean="0"/>
              <a:t>)</a:t>
            </a:r>
          </a:p>
          <a:p>
            <a:pPr lvl="1"/>
            <a:endParaRPr lang="es-ES" dirty="0" smtClean="0"/>
          </a:p>
          <a:p>
            <a:pPr lvl="1"/>
            <a:r>
              <a:rPr lang="es-ES" dirty="0" smtClean="0"/>
              <a:t>Políticas habilitantes  REDD+ (</a:t>
            </a:r>
            <a:r>
              <a:rPr lang="es-ES" dirty="0" err="1" smtClean="0"/>
              <a:t>p.e</a:t>
            </a:r>
            <a:r>
              <a:rPr lang="es-ES" dirty="0" smtClean="0"/>
              <a:t>. diseño/modificación de política; discusión y aprobación; costos operativos, </a:t>
            </a:r>
            <a:r>
              <a:rPr lang="es-ES" dirty="0" err="1" smtClean="0"/>
              <a:t>etc</a:t>
            </a:r>
            <a:r>
              <a:rPr lang="es-ES" dirty="0" smtClean="0"/>
              <a:t>)</a:t>
            </a:r>
          </a:p>
          <a:p>
            <a:pPr lvl="1"/>
            <a:endParaRPr lang="es-ES" dirty="0" smtClean="0"/>
          </a:p>
          <a:p>
            <a:pPr lvl="1"/>
            <a:r>
              <a:rPr lang="es-ES" dirty="0" smtClean="0"/>
              <a:t>Políticas directas REDD+ (</a:t>
            </a:r>
            <a:r>
              <a:rPr lang="es-ES" dirty="0" err="1" smtClean="0"/>
              <a:t>p.e</a:t>
            </a:r>
            <a:r>
              <a:rPr lang="es-ES" dirty="0" smtClean="0"/>
              <a:t>. diseño/modificación de política; discusión y aprobación; costos operativos; costos de oportunidad de implementación de políticas;  carga al presupuesto de la creación de nuevos incentivos) </a:t>
            </a:r>
          </a:p>
          <a:p>
            <a:pPr lvl="1"/>
            <a:endParaRPr lang="es-ES" dirty="0" smtClean="0"/>
          </a:p>
          <a:p>
            <a:pPr lvl="1"/>
            <a:r>
              <a:rPr lang="es-ES" dirty="0" smtClean="0"/>
              <a:t>Acciones (asistencia técnica, costos asociados a la implementación de políticas, estimación del costo por reducción o remoción de emisiones </a:t>
            </a:r>
            <a:r>
              <a:rPr lang="es-ES" dirty="0" err="1" smtClean="0"/>
              <a:t>etc</a:t>
            </a:r>
            <a:r>
              <a:rPr lang="es-ES" dirty="0" smtClean="0"/>
              <a:t>)</a:t>
            </a:r>
          </a:p>
          <a:p>
            <a:endParaRPr lang="es-ES" dirty="0" smtClean="0"/>
          </a:p>
          <a:p>
            <a:r>
              <a:rPr lang="es-ES" dirty="0" smtClean="0"/>
              <a:t>Considerar las posibles fuentes de financiamiento para implementar la </a:t>
            </a:r>
            <a:r>
              <a:rPr lang="es-ES" dirty="0" err="1" smtClean="0"/>
              <a:t>PyM</a:t>
            </a:r>
            <a:r>
              <a:rPr lang="es-ES" dirty="0" smtClean="0"/>
              <a:t> para los diferentes niveles (</a:t>
            </a:r>
            <a:r>
              <a:rPr lang="es-ES" dirty="0" err="1" smtClean="0"/>
              <a:t>p.e</a:t>
            </a:r>
            <a:r>
              <a:rPr lang="es-ES" dirty="0" smtClean="0"/>
              <a:t>. Fondo Verde del Clima, Programa ONU-REDD, FCPF Fondo de Carbono, Programa de Inversión Forestal, presupuesto general del Estado, </a:t>
            </a:r>
            <a:r>
              <a:rPr lang="es-ES" dirty="0" err="1" smtClean="0"/>
              <a:t>etc</a:t>
            </a:r>
            <a:r>
              <a:rPr lang="es-ES" dirty="0" smtClean="0"/>
              <a:t>)</a:t>
            </a:r>
          </a:p>
          <a:p>
            <a:pPr lvl="2"/>
            <a:endParaRPr lang="en-US" sz="1500" dirty="0" smtClean="0"/>
          </a:p>
          <a:p>
            <a:pPr lvl="2"/>
            <a:endParaRPr lang="en-US" sz="1500" dirty="0" smtClean="0"/>
          </a:p>
          <a:p>
            <a:pPr lvl="2"/>
            <a:endParaRPr lang="en-US" sz="1500" dirty="0"/>
          </a:p>
          <a:p>
            <a:pPr lvl="1"/>
            <a:endParaRPr lang="en-US" dirty="0" smtClean="0"/>
          </a:p>
          <a:p>
            <a:pPr lvl="1"/>
            <a:endParaRPr lang="en-US" dirty="0" smtClean="0"/>
          </a:p>
        </p:txBody>
      </p:sp>
    </p:spTree>
    <p:extLst>
      <p:ext uri="{BB962C8B-B14F-4D97-AF65-F5344CB8AC3E}">
        <p14:creationId xmlns:p14="http://schemas.microsoft.com/office/powerpoint/2010/main" val="1376966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1"/>
          </p:nvPr>
        </p:nvSpPr>
        <p:spPr>
          <a:xfrm>
            <a:off x="251520" y="1892829"/>
            <a:ext cx="5472608" cy="3937000"/>
          </a:xfrm>
        </p:spPr>
        <p:txBody>
          <a:bodyPr>
            <a:normAutofit/>
          </a:bodyPr>
          <a:lstStyle/>
          <a:p>
            <a:pPr>
              <a:buClr>
                <a:srgbClr val="800000"/>
              </a:buClr>
              <a:buFont typeface="+mj-lt"/>
              <a:buAutoNum type="arabicPeriod"/>
            </a:pPr>
            <a:endParaRPr lang="es-ES" noProof="0" dirty="0" smtClean="0">
              <a:latin typeface="Open sans"/>
              <a:cs typeface="Open sans"/>
            </a:endParaRPr>
          </a:p>
          <a:p>
            <a:pPr>
              <a:buClr>
                <a:srgbClr val="800000"/>
              </a:buClr>
              <a:buFont typeface="+mj-lt"/>
              <a:buAutoNum type="arabicPeriod"/>
            </a:pPr>
            <a:endParaRPr lang="es-ES" noProof="0" dirty="0" smtClean="0">
              <a:latin typeface="Open sans"/>
              <a:cs typeface="Open sans"/>
            </a:endParaRPr>
          </a:p>
          <a:p>
            <a:pPr>
              <a:buClr>
                <a:srgbClr val="800000"/>
              </a:buClr>
              <a:buFont typeface="+mj-lt"/>
              <a:buAutoNum type="arabicPeriod"/>
            </a:pPr>
            <a:endParaRPr lang="es-ES" noProof="0" dirty="0" smtClean="0">
              <a:latin typeface="Open sans"/>
              <a:cs typeface="Open sans"/>
            </a:endParaRPr>
          </a:p>
          <a:p>
            <a:pPr>
              <a:buClr>
                <a:srgbClr val="800000"/>
              </a:buClr>
              <a:buFont typeface="+mj-lt"/>
              <a:buAutoNum type="arabicPeriod"/>
            </a:pPr>
            <a:endParaRPr lang="es-ES" noProof="0" dirty="0" smtClean="0">
              <a:latin typeface="Open sans"/>
              <a:cs typeface="Open sans"/>
            </a:endParaRPr>
          </a:p>
          <a:p>
            <a:pPr>
              <a:buClr>
                <a:srgbClr val="800000"/>
              </a:buClr>
              <a:buFont typeface="+mj-lt"/>
              <a:buAutoNum type="arabicPeriod"/>
            </a:pPr>
            <a:endParaRPr lang="es-ES" noProof="0" dirty="0">
              <a:latin typeface="Open sans"/>
              <a:cs typeface="Open sans"/>
            </a:endParaRPr>
          </a:p>
        </p:txBody>
      </p:sp>
      <p:sp>
        <p:nvSpPr>
          <p:cNvPr id="3" name="Text Placeholder 1"/>
          <p:cNvSpPr txBox="1">
            <a:spLocks/>
          </p:cNvSpPr>
          <p:nvPr/>
        </p:nvSpPr>
        <p:spPr>
          <a:xfrm>
            <a:off x="179512" y="1412776"/>
            <a:ext cx="3888432" cy="45365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rgbClr val="D2232A"/>
              </a:buClr>
              <a:buFont typeface="Arial" pitchFamily="34" charset="0"/>
              <a:buChar char="•"/>
              <a:defRPr sz="1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Clr>
                <a:srgbClr val="FF0000"/>
              </a:buClr>
              <a:buFont typeface="+mj-lt"/>
              <a:buAutoNum type="arabicPeriod"/>
              <a:defRPr/>
            </a:pPr>
            <a:r>
              <a:rPr lang="es-ES" sz="1650" dirty="0" smtClean="0">
                <a:solidFill>
                  <a:prstClr val="black"/>
                </a:solidFill>
              </a:rPr>
              <a:t>Explicar a qué nos referimos cuando hablamos de financiamiento para REDD+ </a:t>
            </a:r>
          </a:p>
          <a:p>
            <a:pPr>
              <a:spcBef>
                <a:spcPts val="0"/>
              </a:spcBef>
              <a:buClr>
                <a:srgbClr val="FF0000"/>
              </a:buClr>
              <a:buFont typeface="+mj-lt"/>
              <a:buAutoNum type="arabicPeriod"/>
              <a:defRPr/>
            </a:pPr>
            <a:endParaRPr lang="es-ES" sz="1650" dirty="0" smtClean="0">
              <a:solidFill>
                <a:prstClr val="black"/>
              </a:solidFill>
            </a:endParaRPr>
          </a:p>
          <a:p>
            <a:pPr>
              <a:spcBef>
                <a:spcPts val="0"/>
              </a:spcBef>
              <a:buClr>
                <a:srgbClr val="FF0000"/>
              </a:buClr>
              <a:buFont typeface="+mj-lt"/>
              <a:buAutoNum type="arabicPeriod"/>
              <a:defRPr/>
            </a:pPr>
            <a:r>
              <a:rPr lang="es-ES" sz="1650" dirty="0" smtClean="0">
                <a:solidFill>
                  <a:prstClr val="black"/>
                </a:solidFill>
              </a:rPr>
              <a:t>Definir los conceptos relativos al financiamiento para REDD+;</a:t>
            </a:r>
          </a:p>
          <a:p>
            <a:pPr>
              <a:spcBef>
                <a:spcPts val="0"/>
              </a:spcBef>
              <a:buClr>
                <a:srgbClr val="FF0000"/>
              </a:buClr>
              <a:buFont typeface="+mj-lt"/>
              <a:buAutoNum type="arabicPeriod"/>
              <a:defRPr/>
            </a:pPr>
            <a:endParaRPr lang="es-ES" sz="1650" dirty="0" smtClean="0">
              <a:solidFill>
                <a:prstClr val="black"/>
              </a:solidFill>
            </a:endParaRPr>
          </a:p>
          <a:p>
            <a:pPr>
              <a:spcBef>
                <a:spcPts val="0"/>
              </a:spcBef>
              <a:buClr>
                <a:srgbClr val="FF0000"/>
              </a:buClr>
              <a:buFont typeface="+mj-lt"/>
              <a:buAutoNum type="arabicPeriod"/>
              <a:defRPr/>
            </a:pPr>
            <a:r>
              <a:rPr lang="es-ES" sz="1650" dirty="0" smtClean="0">
                <a:solidFill>
                  <a:prstClr val="black"/>
                </a:solidFill>
              </a:rPr>
              <a:t>Describir el papel que el financiamiento para REDD+ puede desempeñar para abordar los motores de la deforestación y la degradación forestal;</a:t>
            </a:r>
          </a:p>
          <a:p>
            <a:pPr>
              <a:spcBef>
                <a:spcPts val="0"/>
              </a:spcBef>
              <a:buClr>
                <a:srgbClr val="FF0000"/>
              </a:buClr>
              <a:buFont typeface="+mj-lt"/>
              <a:buAutoNum type="arabicPeriod"/>
              <a:defRPr/>
            </a:pPr>
            <a:endParaRPr lang="es-ES" sz="1650" dirty="0" smtClean="0">
              <a:solidFill>
                <a:prstClr val="black"/>
              </a:solidFill>
            </a:endParaRPr>
          </a:p>
          <a:p>
            <a:pPr>
              <a:spcBef>
                <a:spcPts val="0"/>
              </a:spcBef>
              <a:buClr>
                <a:srgbClr val="FF0000"/>
              </a:buClr>
              <a:buFont typeface="+mj-lt"/>
              <a:buAutoNum type="arabicPeriod"/>
              <a:defRPr/>
            </a:pPr>
            <a:r>
              <a:rPr lang="es-ES" sz="1650" dirty="0" smtClean="0">
                <a:solidFill>
                  <a:prstClr val="black"/>
                </a:solidFill>
              </a:rPr>
              <a:t>Describir los pasos para desarrollar un plan financiero para la implementación de REDD+</a:t>
            </a:r>
          </a:p>
          <a:p>
            <a:pPr>
              <a:spcBef>
                <a:spcPts val="0"/>
              </a:spcBef>
              <a:buClr>
                <a:srgbClr val="FF0000"/>
              </a:buClr>
              <a:buFont typeface="+mj-lt"/>
              <a:buAutoNum type="arabicPeriod"/>
              <a:defRPr/>
            </a:pPr>
            <a:endParaRPr lang="es-ES" sz="1700" dirty="0" smtClean="0">
              <a:solidFill>
                <a:prstClr val="black"/>
              </a:solidFill>
            </a:endParaRPr>
          </a:p>
        </p:txBody>
      </p:sp>
    </p:spTree>
    <p:extLst>
      <p:ext uri="{BB962C8B-B14F-4D97-AF65-F5344CB8AC3E}">
        <p14:creationId xmlns:p14="http://schemas.microsoft.com/office/powerpoint/2010/main" val="118506625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normAutofit/>
          </a:bodyPr>
          <a:lstStyle/>
          <a:p>
            <a:r>
              <a:rPr lang="es-ES" sz="1800" noProof="0" dirty="0" smtClean="0">
                <a:latin typeface="Open sans"/>
                <a:cs typeface="Open sans"/>
              </a:rPr>
              <a:t>Presentación introductoria sobre financiamiento para REDD+ </a:t>
            </a:r>
          </a:p>
          <a:p>
            <a:endParaRPr lang="es-ES" sz="1800" noProof="0" dirty="0" smtClean="0">
              <a:latin typeface="Open sans"/>
              <a:cs typeface="Open sans"/>
            </a:endParaRPr>
          </a:p>
          <a:p>
            <a:r>
              <a:rPr lang="es-ES" sz="1800" noProof="0" dirty="0" smtClean="0">
                <a:latin typeface="Open sans"/>
                <a:cs typeface="Open sans"/>
              </a:rPr>
              <a:t>Actividad - ¿Qué queremos saber? </a:t>
            </a:r>
          </a:p>
          <a:p>
            <a:endParaRPr lang="es-ES" sz="1800" noProof="0" dirty="0" smtClean="0">
              <a:latin typeface="Open sans"/>
              <a:cs typeface="Open sans"/>
            </a:endParaRPr>
          </a:p>
          <a:p>
            <a:r>
              <a:rPr lang="es-ES" sz="1800" noProof="0" dirty="0" smtClean="0">
                <a:latin typeface="Open sans"/>
                <a:cs typeface="Open sans"/>
              </a:rPr>
              <a:t>Desafíos para desarrollar un plan financiero para REDD+</a:t>
            </a:r>
          </a:p>
        </p:txBody>
      </p:sp>
    </p:spTree>
    <p:extLst>
      <p:ext uri="{BB962C8B-B14F-4D97-AF65-F5344CB8AC3E}">
        <p14:creationId xmlns:p14="http://schemas.microsoft.com/office/powerpoint/2010/main" val="213492422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9992" y="1124744"/>
            <a:ext cx="4014282" cy="3978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4"/>
          <p:cNvSpPr>
            <a:spLocks noGrp="1"/>
          </p:cNvSpPr>
          <p:nvPr>
            <p:ph type="body" sz="quarter" idx="14"/>
          </p:nvPr>
        </p:nvSpPr>
        <p:spPr>
          <a:xfrm>
            <a:off x="237885" y="452671"/>
            <a:ext cx="7651179" cy="576063"/>
          </a:xfrm>
        </p:spPr>
        <p:txBody>
          <a:bodyPr>
            <a:normAutofit/>
          </a:bodyPr>
          <a:lstStyle/>
          <a:p>
            <a:r>
              <a:rPr lang="es-ES" sz="2800" noProof="0" dirty="0" smtClean="0">
                <a:latin typeface="Open sans"/>
                <a:cs typeface="Open sans"/>
              </a:rPr>
              <a:t>  Financiamiento REDD+ ¿para qué?</a:t>
            </a:r>
            <a:endParaRPr lang="es-ES" sz="2800" noProof="0" dirty="0">
              <a:latin typeface="Open sans"/>
              <a:cs typeface="Open sans"/>
            </a:endParaRPr>
          </a:p>
        </p:txBody>
      </p:sp>
      <p:sp>
        <p:nvSpPr>
          <p:cNvPr id="10" name="Text Placeholder 3"/>
          <p:cNvSpPr txBox="1">
            <a:spLocks/>
          </p:cNvSpPr>
          <p:nvPr/>
        </p:nvSpPr>
        <p:spPr>
          <a:xfrm>
            <a:off x="251523" y="165564"/>
            <a:ext cx="3097213" cy="38311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None/>
              <a:defRPr sz="1200" b="1" kern="1200">
                <a:solidFill>
                  <a:srgbClr val="D2232A"/>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err="1" smtClean="0"/>
              <a:t>Financiamiento</a:t>
            </a:r>
            <a:r>
              <a:rPr lang="en-GB" dirty="0" smtClean="0"/>
              <a:t> REDD+</a:t>
            </a:r>
            <a:endParaRPr lang="en-GB" dirty="0"/>
          </a:p>
        </p:txBody>
      </p:sp>
      <p:sp>
        <p:nvSpPr>
          <p:cNvPr id="6" name="Text Placeholder 1"/>
          <p:cNvSpPr>
            <a:spLocks noGrp="1"/>
          </p:cNvSpPr>
          <p:nvPr>
            <p:ph type="body" idx="4294967295"/>
          </p:nvPr>
        </p:nvSpPr>
        <p:spPr>
          <a:xfrm>
            <a:off x="251520" y="1604801"/>
            <a:ext cx="4032448" cy="4560503"/>
          </a:xfrm>
          <a:prstGeom prst="rect">
            <a:avLst/>
          </a:prstGeom>
        </p:spPr>
        <p:txBody>
          <a:bodyPr>
            <a:normAutofit/>
          </a:bodyPr>
          <a:lstStyle/>
          <a:p>
            <a:pPr>
              <a:lnSpc>
                <a:spcPct val="110000"/>
              </a:lnSpc>
              <a:spcBef>
                <a:spcPts val="200"/>
              </a:spcBef>
              <a:spcAft>
                <a:spcPct val="40000"/>
              </a:spcAft>
            </a:pPr>
            <a:r>
              <a:rPr lang="es-ES" sz="1800" dirty="0" smtClean="0"/>
              <a:t>El financiamiento para </a:t>
            </a:r>
            <a:r>
              <a:rPr lang="es-ES" sz="1800" dirty="0"/>
              <a:t>REDD+ es crucial para abordar los </a:t>
            </a:r>
            <a:r>
              <a:rPr lang="es-ES" sz="1800" dirty="0" smtClean="0"/>
              <a:t>impulsores </a:t>
            </a:r>
            <a:r>
              <a:rPr lang="es-ES" sz="1800" dirty="0"/>
              <a:t>de la deforestación y para transitar a un desarrollo rural bajo en </a:t>
            </a:r>
            <a:r>
              <a:rPr lang="es-ES" sz="1800" dirty="0" smtClean="0"/>
              <a:t>carbono/economía verde </a:t>
            </a:r>
            <a:endParaRPr lang="es-ES" sz="1800" dirty="0"/>
          </a:p>
          <a:p>
            <a:pPr>
              <a:lnSpc>
                <a:spcPct val="110000"/>
              </a:lnSpc>
              <a:spcBef>
                <a:spcPts val="200"/>
              </a:spcBef>
              <a:spcAft>
                <a:spcPct val="40000"/>
              </a:spcAft>
            </a:pPr>
            <a:r>
              <a:rPr lang="es-ES" sz="1800" dirty="0"/>
              <a:t>Es clave conceptualizar el financiamiento REDD+ en el contexto de impulsores económicos  motores de la deforestación y de la degradación forestal</a:t>
            </a:r>
          </a:p>
          <a:p>
            <a:pPr marL="0" indent="0">
              <a:lnSpc>
                <a:spcPct val="110000"/>
              </a:lnSpc>
              <a:spcBef>
                <a:spcPts val="200"/>
              </a:spcBef>
              <a:spcAft>
                <a:spcPct val="40000"/>
              </a:spcAft>
              <a:buNone/>
            </a:pPr>
            <a:endParaRPr lang="es-ES" sz="1800" noProof="0" dirty="0">
              <a:latin typeface="Open sans"/>
              <a:cs typeface="Open sans"/>
            </a:endParaRPr>
          </a:p>
        </p:txBody>
      </p:sp>
      <p:sp>
        <p:nvSpPr>
          <p:cNvPr id="4" name="Round Diagonal Corner Rectangle 3"/>
          <p:cNvSpPr/>
          <p:nvPr/>
        </p:nvSpPr>
        <p:spPr>
          <a:xfrm>
            <a:off x="4499992" y="5229200"/>
            <a:ext cx="1440160" cy="1368152"/>
          </a:xfrm>
          <a:prstGeom prst="round2DiagRect">
            <a:avLst>
              <a:gd name="adj1" fmla="val 0"/>
              <a:gd name="adj2" fmla="val 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b="1" dirty="0" smtClean="0"/>
              <a:t>Nivel </a:t>
            </a:r>
            <a:r>
              <a:rPr lang="es-ES" sz="1200" b="1" dirty="0"/>
              <a:t>1. </a:t>
            </a:r>
            <a:r>
              <a:rPr lang="es-EC" sz="1200" b="1" dirty="0"/>
              <a:t>Otorgar un precio o valor en el carbono forestal </a:t>
            </a:r>
            <a:endParaRPr lang="en-US" sz="1200" dirty="0"/>
          </a:p>
        </p:txBody>
      </p:sp>
      <p:sp>
        <p:nvSpPr>
          <p:cNvPr id="11" name="Rectangle 10"/>
          <p:cNvSpPr/>
          <p:nvPr/>
        </p:nvSpPr>
        <p:spPr>
          <a:xfrm>
            <a:off x="5940152" y="5229200"/>
            <a:ext cx="1512168" cy="136815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b="1" dirty="0" smtClean="0"/>
              <a:t>Nivel </a:t>
            </a:r>
            <a:r>
              <a:rPr lang="es-ES" sz="1200" b="1" dirty="0"/>
              <a:t>2. Aspectos directos o indirectos que influyen en la deforestación o el estado de los bosques </a:t>
            </a:r>
            <a:endParaRPr lang="en-US" sz="1200" dirty="0"/>
          </a:p>
        </p:txBody>
      </p:sp>
      <p:sp>
        <p:nvSpPr>
          <p:cNvPr id="13" name="Snip Single Corner Rectangle 12"/>
          <p:cNvSpPr/>
          <p:nvPr/>
        </p:nvSpPr>
        <p:spPr>
          <a:xfrm>
            <a:off x="7452320" y="5229200"/>
            <a:ext cx="1512168" cy="1368152"/>
          </a:xfrm>
          <a:prstGeom prst="snip1Rect">
            <a:avLst>
              <a:gd name="adj" fmla="val 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200" b="1" dirty="0" smtClean="0"/>
              <a:t>Nivel </a:t>
            </a:r>
            <a:r>
              <a:rPr lang="es-ES" sz="1200" b="1" dirty="0"/>
              <a:t>3. Influencia de factores externos </a:t>
            </a:r>
            <a:endParaRPr lang="en-US" sz="1200" dirty="0"/>
          </a:p>
        </p:txBody>
      </p:sp>
      <p:sp>
        <p:nvSpPr>
          <p:cNvPr id="15" name="TextBox 14"/>
          <p:cNvSpPr txBox="1"/>
          <p:nvPr/>
        </p:nvSpPr>
        <p:spPr>
          <a:xfrm>
            <a:off x="6732240" y="2915652"/>
            <a:ext cx="216024" cy="369332"/>
          </a:xfrm>
          <a:prstGeom prst="rect">
            <a:avLst/>
          </a:prstGeom>
          <a:noFill/>
        </p:spPr>
        <p:txBody>
          <a:bodyPr wrap="square" rtlCol="0">
            <a:spAutoFit/>
          </a:bodyPr>
          <a:lstStyle/>
          <a:p>
            <a:r>
              <a:rPr lang="en-US" dirty="0" smtClean="0">
                <a:solidFill>
                  <a:schemeClr val="bg1"/>
                </a:solidFill>
              </a:rPr>
              <a:t>1</a:t>
            </a:r>
            <a:endParaRPr lang="en-US" dirty="0"/>
          </a:p>
        </p:txBody>
      </p:sp>
      <p:sp>
        <p:nvSpPr>
          <p:cNvPr id="17" name="TextBox 16"/>
          <p:cNvSpPr txBox="1"/>
          <p:nvPr/>
        </p:nvSpPr>
        <p:spPr>
          <a:xfrm>
            <a:off x="7380312" y="2924944"/>
            <a:ext cx="216024" cy="369332"/>
          </a:xfrm>
          <a:prstGeom prst="rect">
            <a:avLst/>
          </a:prstGeom>
          <a:noFill/>
        </p:spPr>
        <p:txBody>
          <a:bodyPr wrap="square" rtlCol="0">
            <a:spAutoFit/>
          </a:bodyPr>
          <a:lstStyle/>
          <a:p>
            <a:r>
              <a:rPr lang="en-US" dirty="0">
                <a:solidFill>
                  <a:schemeClr val="bg1"/>
                </a:solidFill>
              </a:rPr>
              <a:t>2</a:t>
            </a:r>
            <a:endParaRPr lang="en-US" dirty="0"/>
          </a:p>
        </p:txBody>
      </p:sp>
      <p:sp>
        <p:nvSpPr>
          <p:cNvPr id="18" name="TextBox 17"/>
          <p:cNvSpPr txBox="1"/>
          <p:nvPr/>
        </p:nvSpPr>
        <p:spPr>
          <a:xfrm>
            <a:off x="8244408" y="2924944"/>
            <a:ext cx="216024" cy="369332"/>
          </a:xfrm>
          <a:prstGeom prst="rect">
            <a:avLst/>
          </a:prstGeom>
          <a:noFill/>
        </p:spPr>
        <p:txBody>
          <a:bodyPr wrap="square" rtlCol="0">
            <a:spAutoFit/>
          </a:bodyPr>
          <a:lstStyle/>
          <a:p>
            <a:r>
              <a:rPr lang="en-US" dirty="0">
                <a:solidFill>
                  <a:schemeClr val="bg1"/>
                </a:solidFill>
              </a:rPr>
              <a:t>3</a:t>
            </a:r>
            <a:endParaRPr lang="en-US" dirty="0"/>
          </a:p>
        </p:txBody>
      </p:sp>
    </p:spTree>
    <p:extLst>
      <p:ext uri="{BB962C8B-B14F-4D97-AF65-F5344CB8AC3E}">
        <p14:creationId xmlns:p14="http://schemas.microsoft.com/office/powerpoint/2010/main" val="1847626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ppt_x"/>
                                          </p:val>
                                        </p:tav>
                                        <p:tav tm="100000">
                                          <p:val>
                                            <p:strVal val="#ppt_x"/>
                                          </p:val>
                                        </p:tav>
                                      </p:tavLst>
                                    </p:anim>
                                    <p:anim calcmode="lin" valueType="num">
                                      <p:cBhvr additive="base">
                                        <p:cTn id="8"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3" grpId="0" animBg="1"/>
      <p:bldP spid="15"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p:txBody>
          <a:bodyPr>
            <a:normAutofit/>
          </a:bodyPr>
          <a:lstStyle/>
          <a:p>
            <a:r>
              <a:rPr lang="es-ES" sz="2800" noProof="0" dirty="0" smtClean="0">
                <a:latin typeface="Open sans"/>
                <a:cs typeface="Open sans"/>
              </a:rPr>
              <a:t>¿A qué nos referimos cuando hablamos de financiamiento para REDD+?</a:t>
            </a:r>
          </a:p>
        </p:txBody>
      </p:sp>
      <p:sp>
        <p:nvSpPr>
          <p:cNvPr id="10" name="Text Placeholder 3"/>
          <p:cNvSpPr txBox="1">
            <a:spLocks/>
          </p:cNvSpPr>
          <p:nvPr/>
        </p:nvSpPr>
        <p:spPr>
          <a:xfrm>
            <a:off x="251523" y="165564"/>
            <a:ext cx="3097213" cy="38311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None/>
              <a:defRPr sz="1200" b="1" kern="1200">
                <a:solidFill>
                  <a:srgbClr val="D2232A"/>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err="1" smtClean="0"/>
              <a:t>Financiamiento</a:t>
            </a:r>
            <a:r>
              <a:rPr lang="en-GB" dirty="0" smtClean="0"/>
              <a:t> REDD+</a:t>
            </a:r>
            <a:endParaRPr lang="en-GB" dirty="0"/>
          </a:p>
        </p:txBody>
      </p:sp>
      <p:sp>
        <p:nvSpPr>
          <p:cNvPr id="6" name="Text Placeholder 1"/>
          <p:cNvSpPr>
            <a:spLocks noGrp="1"/>
          </p:cNvSpPr>
          <p:nvPr>
            <p:ph type="body" idx="4294967295"/>
          </p:nvPr>
        </p:nvSpPr>
        <p:spPr>
          <a:xfrm>
            <a:off x="232420" y="1604800"/>
            <a:ext cx="7291908" cy="4416491"/>
          </a:xfrm>
          <a:prstGeom prst="rect">
            <a:avLst/>
          </a:prstGeom>
        </p:spPr>
        <p:txBody>
          <a:bodyPr>
            <a:normAutofit/>
          </a:bodyPr>
          <a:lstStyle/>
          <a:p>
            <a:r>
              <a:rPr lang="es-EC" sz="2000" dirty="0" smtClean="0">
                <a:latin typeface="Open sans"/>
                <a:cs typeface="Open sans"/>
              </a:rPr>
              <a:t>Se habla de financiamiento REDD+ en diferentes contextos:</a:t>
            </a:r>
          </a:p>
          <a:p>
            <a:endParaRPr lang="es-ES" sz="1800" dirty="0" smtClean="0">
              <a:latin typeface="Open sans"/>
              <a:cs typeface="Open sans"/>
            </a:endParaRPr>
          </a:p>
          <a:p>
            <a:pPr lvl="1"/>
            <a:r>
              <a:rPr lang="es-EC" sz="1600" dirty="0" smtClean="0">
                <a:latin typeface="Open sans"/>
                <a:cs typeface="Open sans"/>
              </a:rPr>
              <a:t>Preparación/readiness para REDD+</a:t>
            </a:r>
          </a:p>
          <a:p>
            <a:pPr lvl="1"/>
            <a:endParaRPr lang="es-EC" sz="1600" dirty="0">
              <a:latin typeface="Open sans"/>
              <a:cs typeface="Open sans"/>
            </a:endParaRPr>
          </a:p>
          <a:p>
            <a:pPr lvl="1"/>
            <a:r>
              <a:rPr lang="es-EC" sz="1600" dirty="0" smtClean="0">
                <a:latin typeface="Open sans"/>
                <a:cs typeface="Open sans"/>
              </a:rPr>
              <a:t>Inversión en la implementación de políticas y medidas REDD+. Inversión ex ante.</a:t>
            </a:r>
            <a:endParaRPr lang="es-EC" sz="1600" dirty="0">
              <a:latin typeface="Open sans"/>
              <a:cs typeface="Open sans"/>
            </a:endParaRPr>
          </a:p>
          <a:p>
            <a:pPr lvl="1"/>
            <a:endParaRPr lang="es-EC" sz="1600" dirty="0" smtClean="0">
              <a:latin typeface="Open sans"/>
              <a:cs typeface="Open sans"/>
            </a:endParaRPr>
          </a:p>
          <a:p>
            <a:pPr lvl="1"/>
            <a:r>
              <a:rPr lang="es-EC" sz="1600" dirty="0" smtClean="0">
                <a:latin typeface="Open sans"/>
                <a:cs typeface="Open sans"/>
              </a:rPr>
              <a:t>Pago </a:t>
            </a:r>
            <a:r>
              <a:rPr lang="es-EC" sz="1600" dirty="0">
                <a:latin typeface="Open sans"/>
                <a:cs typeface="Open sans"/>
              </a:rPr>
              <a:t>por resultados ex-post. </a:t>
            </a:r>
            <a:endParaRPr lang="es-EC" sz="1600" dirty="0" smtClean="0">
              <a:latin typeface="Open sans"/>
              <a:cs typeface="Open sans"/>
            </a:endParaRPr>
          </a:p>
          <a:p>
            <a:pPr lvl="1"/>
            <a:endParaRPr lang="es-EC" sz="1400" dirty="0">
              <a:latin typeface="Open sans"/>
              <a:cs typeface="Open sans"/>
            </a:endParaRPr>
          </a:p>
          <a:p>
            <a:r>
              <a:rPr lang="es-EC" sz="2000" dirty="0" smtClean="0">
                <a:latin typeface="Open sans"/>
                <a:cs typeface="Open sans"/>
              </a:rPr>
              <a:t>Es importante clarificar el tipo de financiamiento del que se está hablando</a:t>
            </a:r>
            <a:endParaRPr lang="es-ES" sz="2000" dirty="0">
              <a:latin typeface="Open sans"/>
              <a:cs typeface="Open sans"/>
            </a:endParaRPr>
          </a:p>
          <a:p>
            <a:endParaRPr lang="en-GB" sz="2000" dirty="0">
              <a:latin typeface="Open sans"/>
              <a:cs typeface="Open sans"/>
            </a:endParaRPr>
          </a:p>
          <a:p>
            <a:endParaRPr lang="es-EC" sz="1800" dirty="0" smtClean="0">
              <a:latin typeface="Open sans"/>
              <a:cs typeface="Open sans"/>
            </a:endParaRPr>
          </a:p>
          <a:p>
            <a:pPr>
              <a:spcBef>
                <a:spcPts val="1200"/>
              </a:spcBef>
            </a:pPr>
            <a:endParaRPr lang="es-ES" sz="1800" dirty="0">
              <a:latin typeface="Open sans"/>
              <a:cs typeface="Open sans"/>
            </a:endParaRPr>
          </a:p>
          <a:p>
            <a:pPr>
              <a:spcBef>
                <a:spcPts val="1200"/>
              </a:spcBef>
            </a:pPr>
            <a:endParaRPr lang="es-ES" sz="1800" noProof="0" dirty="0" smtClean="0">
              <a:latin typeface="Open sans"/>
              <a:cs typeface="Open sans"/>
            </a:endParaRPr>
          </a:p>
          <a:p>
            <a:pPr>
              <a:lnSpc>
                <a:spcPct val="110000"/>
              </a:lnSpc>
              <a:spcBef>
                <a:spcPts val="200"/>
              </a:spcBef>
              <a:spcAft>
                <a:spcPct val="40000"/>
              </a:spcAft>
            </a:pPr>
            <a:endParaRPr lang="es-ES" sz="1800" noProof="0" dirty="0" smtClean="0">
              <a:latin typeface="Open sans"/>
              <a:cs typeface="Open sans"/>
            </a:endParaRPr>
          </a:p>
          <a:p>
            <a:pPr>
              <a:lnSpc>
                <a:spcPct val="110000"/>
              </a:lnSpc>
              <a:spcBef>
                <a:spcPts val="200"/>
              </a:spcBef>
              <a:spcAft>
                <a:spcPct val="40000"/>
              </a:spcAft>
            </a:pPr>
            <a:endParaRPr lang="es-ES" sz="2000" noProof="0" dirty="0">
              <a:latin typeface="Open sans"/>
              <a:cs typeface="Open sans"/>
            </a:endParaRPr>
          </a:p>
        </p:txBody>
      </p:sp>
    </p:spTree>
    <p:extLst>
      <p:ext uri="{BB962C8B-B14F-4D97-AF65-F5344CB8AC3E}">
        <p14:creationId xmlns:p14="http://schemas.microsoft.com/office/powerpoint/2010/main" val="423653410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850105"/>
          </a:xfrm>
        </p:spPr>
        <p:txBody>
          <a:bodyPr vert="horz" lIns="91440" tIns="45720" rIns="91440" bIns="45720" rtlCol="0" anchor="ctr">
            <a:normAutofit/>
          </a:bodyPr>
          <a:lstStyle/>
          <a:p>
            <a:pPr marL="342900" indent="-342900" algn="l">
              <a:spcBef>
                <a:spcPct val="20000"/>
              </a:spcBef>
            </a:pPr>
            <a:r>
              <a:rPr lang="es-ES" sz="2800" dirty="0" smtClean="0">
                <a:solidFill>
                  <a:schemeClr val="tx1">
                    <a:lumMod val="65000"/>
                    <a:lumOff val="35000"/>
                  </a:schemeClr>
                </a:solidFill>
                <a:latin typeface="Open sans"/>
                <a:ea typeface="+mn-ea"/>
                <a:cs typeface="Open sans"/>
              </a:rPr>
              <a:t>¿Fondos </a:t>
            </a:r>
            <a:r>
              <a:rPr lang="es-ES" sz="2800" dirty="0">
                <a:solidFill>
                  <a:schemeClr val="tx1">
                    <a:lumMod val="65000"/>
                    <a:lumOff val="35000"/>
                  </a:schemeClr>
                </a:solidFill>
                <a:latin typeface="Open sans"/>
                <a:ea typeface="+mn-ea"/>
                <a:cs typeface="Open sans"/>
              </a:rPr>
              <a:t>y financiamiento para qué?</a:t>
            </a:r>
            <a:endParaRPr lang="en-GB" sz="2800" dirty="0">
              <a:solidFill>
                <a:schemeClr val="tx1">
                  <a:lumMod val="65000"/>
                  <a:lumOff val="35000"/>
                </a:schemeClr>
              </a:solidFill>
              <a:latin typeface="Open sans"/>
              <a:ea typeface="+mn-ea"/>
              <a:cs typeface="Open sans"/>
            </a:endParaRPr>
          </a:p>
        </p:txBody>
      </p:sp>
      <p:graphicFrame>
        <p:nvGraphicFramePr>
          <p:cNvPr id="4" name="Diagram 3"/>
          <p:cNvGraphicFramePr/>
          <p:nvPr>
            <p:extLst>
              <p:ext uri="{D42A27DB-BD31-4B8C-83A1-F6EECF244321}">
                <p14:modId xmlns:p14="http://schemas.microsoft.com/office/powerpoint/2010/main" val="1240663634"/>
              </p:ext>
            </p:extLst>
          </p:nvPr>
        </p:nvGraphicFramePr>
        <p:xfrm>
          <a:off x="435485" y="1412776"/>
          <a:ext cx="8208912" cy="33123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827584" y="4741430"/>
            <a:ext cx="1656184" cy="738664"/>
          </a:xfrm>
          <a:prstGeom prst="rect">
            <a:avLst/>
          </a:prstGeom>
          <a:noFill/>
        </p:spPr>
        <p:txBody>
          <a:bodyPr wrap="square" rtlCol="0">
            <a:spAutoFit/>
          </a:bodyPr>
          <a:lstStyle/>
          <a:p>
            <a:r>
              <a:rPr lang="es-ES" sz="1400" b="1" dirty="0" smtClean="0">
                <a:solidFill>
                  <a:schemeClr val="tx2"/>
                </a:solidFill>
                <a:latin typeface="Gill Sans Light"/>
              </a:rPr>
              <a:t>Asistencia técnica; Ayuda al desarrollo</a:t>
            </a:r>
            <a:endParaRPr lang="en-GB" sz="1400" b="1" dirty="0">
              <a:solidFill>
                <a:schemeClr val="tx2"/>
              </a:solidFill>
              <a:latin typeface="Gill Sans Light"/>
            </a:endParaRPr>
          </a:p>
        </p:txBody>
      </p:sp>
      <p:sp>
        <p:nvSpPr>
          <p:cNvPr id="7" name="TextBox 6"/>
          <p:cNvSpPr txBox="1"/>
          <p:nvPr/>
        </p:nvSpPr>
        <p:spPr>
          <a:xfrm>
            <a:off x="611560" y="1124744"/>
            <a:ext cx="7632848" cy="338554"/>
          </a:xfrm>
          <a:prstGeom prst="rect">
            <a:avLst/>
          </a:prstGeom>
          <a:noFill/>
        </p:spPr>
        <p:txBody>
          <a:bodyPr wrap="square" rtlCol="0">
            <a:spAutoFit/>
          </a:bodyPr>
          <a:lstStyle/>
          <a:p>
            <a:r>
              <a:rPr lang="es-ES" sz="1600" dirty="0" smtClean="0">
                <a:latin typeface="Gill Sans Light"/>
              </a:rPr>
              <a:t>Las 3 fases de REDD+: </a:t>
            </a:r>
            <a:r>
              <a:rPr lang="es-ES" sz="1600" dirty="0">
                <a:latin typeface="Gill Sans Light"/>
              </a:rPr>
              <a:t> diferentes </a:t>
            </a:r>
            <a:r>
              <a:rPr lang="es-ES" sz="1600" dirty="0" smtClean="0">
                <a:latin typeface="Gill Sans Light"/>
              </a:rPr>
              <a:t>necesidades</a:t>
            </a:r>
            <a:r>
              <a:rPr lang="en-GB" sz="1600" dirty="0" smtClean="0">
                <a:latin typeface="Gill Sans Light"/>
              </a:rPr>
              <a:t> y</a:t>
            </a:r>
            <a:r>
              <a:rPr lang="es-ES" sz="1600" dirty="0" smtClean="0">
                <a:latin typeface="Gill Sans Light"/>
              </a:rPr>
              <a:t> financiamiento con diferentes características </a:t>
            </a:r>
            <a:endParaRPr lang="en-GB" sz="1600" dirty="0">
              <a:latin typeface="Gill Sans Light"/>
            </a:endParaRPr>
          </a:p>
        </p:txBody>
      </p:sp>
      <p:sp>
        <p:nvSpPr>
          <p:cNvPr id="9" name="TextBox 8"/>
          <p:cNvSpPr txBox="1"/>
          <p:nvPr/>
        </p:nvSpPr>
        <p:spPr>
          <a:xfrm>
            <a:off x="6444208" y="4869160"/>
            <a:ext cx="1800200" cy="954107"/>
          </a:xfrm>
          <a:prstGeom prst="rect">
            <a:avLst/>
          </a:prstGeom>
          <a:noFill/>
        </p:spPr>
        <p:txBody>
          <a:bodyPr wrap="square" rtlCol="0">
            <a:spAutoFit/>
          </a:bodyPr>
          <a:lstStyle/>
          <a:p>
            <a:r>
              <a:rPr lang="es-ES" sz="1400" b="1" dirty="0" smtClean="0">
                <a:solidFill>
                  <a:schemeClr val="tx2"/>
                </a:solidFill>
                <a:latin typeface="Gill Sans Light"/>
              </a:rPr>
              <a:t>Pago por resultados/compra de reducciones de emisiones?</a:t>
            </a:r>
            <a:endParaRPr lang="en-GB" sz="1400" b="1" dirty="0">
              <a:solidFill>
                <a:schemeClr val="tx2"/>
              </a:solidFill>
              <a:latin typeface="Gill Sans Light"/>
            </a:endParaRPr>
          </a:p>
        </p:txBody>
      </p:sp>
      <p:sp>
        <p:nvSpPr>
          <p:cNvPr id="11" name="TextBox 10"/>
          <p:cNvSpPr txBox="1"/>
          <p:nvPr/>
        </p:nvSpPr>
        <p:spPr>
          <a:xfrm>
            <a:off x="3619127" y="4755724"/>
            <a:ext cx="1656184" cy="523220"/>
          </a:xfrm>
          <a:prstGeom prst="rect">
            <a:avLst/>
          </a:prstGeom>
          <a:noFill/>
        </p:spPr>
        <p:txBody>
          <a:bodyPr wrap="square" rtlCol="0">
            <a:spAutoFit/>
          </a:bodyPr>
          <a:lstStyle/>
          <a:p>
            <a:r>
              <a:rPr lang="es-ES" sz="1400" b="1" dirty="0" smtClean="0">
                <a:solidFill>
                  <a:schemeClr val="tx2"/>
                </a:solidFill>
                <a:latin typeface="Gill Sans Light"/>
              </a:rPr>
              <a:t>Inversión pública o privada </a:t>
            </a:r>
            <a:endParaRPr lang="en-GB" sz="1400" b="1" dirty="0">
              <a:solidFill>
                <a:schemeClr val="tx2"/>
              </a:solidFill>
              <a:latin typeface="Gill Sans Light"/>
            </a:endParaRPr>
          </a:p>
        </p:txBody>
      </p:sp>
      <p:cxnSp>
        <p:nvCxnSpPr>
          <p:cNvPr id="13" name="Straight Arrow Connector 12"/>
          <p:cNvCxnSpPr/>
          <p:nvPr/>
        </p:nvCxnSpPr>
        <p:spPr>
          <a:xfrm flipV="1">
            <a:off x="1979712" y="4221088"/>
            <a:ext cx="504056"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1979712" y="4221088"/>
            <a:ext cx="1639415"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4283968" y="4221088"/>
            <a:ext cx="1" cy="5346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7164288" y="4221088"/>
            <a:ext cx="1" cy="5346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2" name="Picture 2" descr="C:\Users\MDP14-1\Desktop\UNREDD-logo-grey.png"/>
          <p:cNvPicPr>
            <a:picLocks noChangeAspect="1" noChangeArrowheads="1"/>
          </p:cNvPicPr>
          <p:nvPr/>
        </p:nvPicPr>
        <p:blipFill>
          <a:blip r:embed="rId8" cstate="print"/>
          <a:srcRect/>
          <a:stretch>
            <a:fillRect/>
          </a:stretch>
        </p:blipFill>
        <p:spPr bwMode="auto">
          <a:xfrm>
            <a:off x="251520" y="6213310"/>
            <a:ext cx="1296144" cy="477697"/>
          </a:xfrm>
          <a:prstGeom prst="rect">
            <a:avLst/>
          </a:prstGeom>
          <a:noFill/>
        </p:spPr>
      </p:pic>
      <p:cxnSp>
        <p:nvCxnSpPr>
          <p:cNvPr id="14" name="Straight Connector 13"/>
          <p:cNvCxnSpPr/>
          <p:nvPr/>
        </p:nvCxnSpPr>
        <p:spPr>
          <a:xfrm>
            <a:off x="1691680" y="6213310"/>
            <a:ext cx="0" cy="480053"/>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1706538" y="6285931"/>
            <a:ext cx="1511952" cy="276999"/>
          </a:xfrm>
          <a:prstGeom prst="rect">
            <a:avLst/>
          </a:prstGeom>
        </p:spPr>
        <p:txBody>
          <a:bodyPr wrap="none">
            <a:spAutoFit/>
          </a:bodyPr>
          <a:lstStyle/>
          <a:p>
            <a:r>
              <a:rPr lang="de-CH" sz="1200" b="1" dirty="0">
                <a:solidFill>
                  <a:srgbClr val="CBCBCB"/>
                </a:solidFill>
                <a:latin typeface="Arial" pitchFamily="34" charset="0"/>
                <a:cs typeface="Arial" pitchFamily="34" charset="0"/>
              </a:rPr>
              <a:t>REDD+ </a:t>
            </a:r>
            <a:r>
              <a:rPr lang="de-CH" sz="1200" dirty="0">
                <a:solidFill>
                  <a:srgbClr val="CBCBCB"/>
                </a:solidFill>
                <a:latin typeface="Arial" pitchFamily="34" charset="0"/>
                <a:cs typeface="Arial" pitchFamily="34" charset="0"/>
              </a:rPr>
              <a:t>ACADEMY</a:t>
            </a:r>
            <a:endParaRPr lang="fr-CH" sz="1200" dirty="0">
              <a:solidFill>
                <a:srgbClr val="CBCBCB"/>
              </a:solidFill>
              <a:latin typeface="Arial" pitchFamily="34" charset="0"/>
              <a:cs typeface="Arial" pitchFamily="34" charset="0"/>
            </a:endParaRPr>
          </a:p>
        </p:txBody>
      </p:sp>
      <p:sp>
        <p:nvSpPr>
          <p:cNvPr id="17" name="Rectangle 16"/>
          <p:cNvSpPr/>
          <p:nvPr/>
        </p:nvSpPr>
        <p:spPr>
          <a:xfrm>
            <a:off x="611560" y="5733256"/>
            <a:ext cx="8784976" cy="523220"/>
          </a:xfrm>
          <a:prstGeom prst="rect">
            <a:avLst/>
          </a:prstGeom>
        </p:spPr>
        <p:txBody>
          <a:bodyPr wrap="square">
            <a:spAutoFit/>
          </a:bodyPr>
          <a:lstStyle/>
          <a:p>
            <a:r>
              <a:rPr lang="en-US" sz="1400" dirty="0" smtClean="0">
                <a:latin typeface="Open sans"/>
                <a:ea typeface="MS PGothic" charset="0"/>
                <a:cs typeface="Open sans"/>
              </a:rPr>
              <a:t>La </a:t>
            </a:r>
            <a:r>
              <a:rPr lang="en-US" sz="1400" dirty="0" err="1">
                <a:latin typeface="Open sans"/>
                <a:ea typeface="MS PGothic" charset="0"/>
                <a:cs typeface="Open sans"/>
              </a:rPr>
              <a:t>disponibilidad</a:t>
            </a:r>
            <a:r>
              <a:rPr lang="en-US" sz="1400" dirty="0">
                <a:latin typeface="Open sans"/>
                <a:ea typeface="MS PGothic" charset="0"/>
                <a:cs typeface="Open sans"/>
              </a:rPr>
              <a:t> de </a:t>
            </a:r>
            <a:r>
              <a:rPr lang="en-US" sz="1400" dirty="0" err="1">
                <a:latin typeface="Open sans"/>
                <a:ea typeface="MS PGothic" charset="0"/>
                <a:cs typeface="Open sans"/>
              </a:rPr>
              <a:t>inversión</a:t>
            </a:r>
            <a:r>
              <a:rPr lang="en-US" sz="1400" dirty="0">
                <a:latin typeface="Open sans"/>
                <a:ea typeface="MS PGothic" charset="0"/>
                <a:cs typeface="Open sans"/>
              </a:rPr>
              <a:t> </a:t>
            </a:r>
            <a:r>
              <a:rPr lang="en-US" sz="1400" dirty="0" err="1" smtClean="0">
                <a:latin typeface="Open sans"/>
                <a:ea typeface="MS PGothic" charset="0"/>
                <a:cs typeface="Open sans"/>
              </a:rPr>
              <a:t>dependerá</a:t>
            </a:r>
            <a:r>
              <a:rPr lang="en-US" sz="1400" dirty="0" smtClean="0">
                <a:latin typeface="Open sans"/>
                <a:ea typeface="MS PGothic" charset="0"/>
                <a:cs typeface="Open sans"/>
              </a:rPr>
              <a:t> </a:t>
            </a:r>
            <a:r>
              <a:rPr lang="en-US" sz="1400" dirty="0" err="1" smtClean="0">
                <a:latin typeface="Open sans"/>
                <a:ea typeface="MS PGothic" charset="0"/>
                <a:cs typeface="Open sans"/>
              </a:rPr>
              <a:t>en</a:t>
            </a:r>
            <a:r>
              <a:rPr lang="en-US" sz="1400" dirty="0" smtClean="0">
                <a:latin typeface="Open sans"/>
                <a:ea typeface="MS PGothic" charset="0"/>
                <a:cs typeface="Open sans"/>
              </a:rPr>
              <a:t> gran </a:t>
            </a:r>
            <a:r>
              <a:rPr lang="en-US" sz="1400" dirty="0" err="1" smtClean="0">
                <a:latin typeface="Open sans"/>
                <a:ea typeface="MS PGothic" charset="0"/>
                <a:cs typeface="Open sans"/>
              </a:rPr>
              <a:t>medida</a:t>
            </a:r>
            <a:r>
              <a:rPr lang="en-US" sz="1400" dirty="0" smtClean="0">
                <a:latin typeface="Open sans"/>
                <a:ea typeface="MS PGothic" charset="0"/>
                <a:cs typeface="Open sans"/>
              </a:rPr>
              <a:t> </a:t>
            </a:r>
            <a:r>
              <a:rPr lang="en-US" sz="1400" dirty="0">
                <a:latin typeface="Open sans"/>
                <a:ea typeface="MS PGothic" charset="0"/>
                <a:cs typeface="Open sans"/>
              </a:rPr>
              <a:t>de la </a:t>
            </a:r>
            <a:r>
              <a:rPr lang="en-US" sz="1400" dirty="0" err="1">
                <a:latin typeface="Open sans"/>
                <a:ea typeface="MS PGothic" charset="0"/>
                <a:cs typeface="Open sans"/>
              </a:rPr>
              <a:t>existencia</a:t>
            </a:r>
            <a:r>
              <a:rPr lang="en-US" sz="1400" dirty="0">
                <a:latin typeface="Open sans"/>
                <a:ea typeface="MS PGothic" charset="0"/>
                <a:cs typeface="Open sans"/>
              </a:rPr>
              <a:t> </a:t>
            </a:r>
            <a:r>
              <a:rPr lang="en-US" sz="1400" dirty="0" smtClean="0">
                <a:latin typeface="Open sans"/>
                <a:ea typeface="MS PGothic" charset="0"/>
                <a:cs typeface="Open sans"/>
              </a:rPr>
              <a:t>de </a:t>
            </a:r>
            <a:r>
              <a:rPr lang="en-US" sz="1400" dirty="0" err="1" smtClean="0">
                <a:latin typeface="Open sans"/>
                <a:ea typeface="MS PGothic" charset="0"/>
                <a:cs typeface="Open sans"/>
              </a:rPr>
              <a:t>fuentes</a:t>
            </a:r>
            <a:r>
              <a:rPr lang="en-US" sz="1400" dirty="0" smtClean="0">
                <a:latin typeface="Open sans"/>
                <a:ea typeface="MS PGothic" charset="0"/>
                <a:cs typeface="Open sans"/>
              </a:rPr>
              <a:t> </a:t>
            </a:r>
            <a:r>
              <a:rPr lang="en-US" sz="1400" dirty="0" err="1" smtClean="0">
                <a:latin typeface="Open sans"/>
                <a:ea typeface="MS PGothic" charset="0"/>
                <a:cs typeface="Open sans"/>
              </a:rPr>
              <a:t>constantes</a:t>
            </a:r>
            <a:r>
              <a:rPr lang="en-US" sz="1400" dirty="0" smtClean="0">
                <a:latin typeface="Open sans"/>
                <a:ea typeface="MS PGothic" charset="0"/>
                <a:cs typeface="Open sans"/>
              </a:rPr>
              <a:t> y </a:t>
            </a:r>
            <a:r>
              <a:rPr lang="en-US" sz="1400" dirty="0" err="1" smtClean="0">
                <a:latin typeface="Open sans"/>
                <a:ea typeface="MS PGothic" charset="0"/>
                <a:cs typeface="Open sans"/>
              </a:rPr>
              <a:t>predecibles</a:t>
            </a:r>
            <a:r>
              <a:rPr lang="en-US" sz="1400" dirty="0" smtClean="0">
                <a:latin typeface="Open sans"/>
                <a:ea typeface="MS PGothic" charset="0"/>
                <a:cs typeface="Open sans"/>
              </a:rPr>
              <a:t> </a:t>
            </a:r>
            <a:r>
              <a:rPr lang="en-US" sz="1400" dirty="0">
                <a:latin typeface="Open sans"/>
                <a:ea typeface="MS PGothic" charset="0"/>
                <a:cs typeface="Open sans"/>
              </a:rPr>
              <a:t>de </a:t>
            </a:r>
            <a:r>
              <a:rPr lang="en-US" sz="1400" dirty="0" err="1">
                <a:latin typeface="Open sans"/>
                <a:ea typeface="MS PGothic" charset="0"/>
                <a:cs typeface="Open sans"/>
              </a:rPr>
              <a:t>ingreso</a:t>
            </a:r>
            <a:endParaRPr lang="es-ES_tradnl" sz="1400" dirty="0">
              <a:latin typeface="Open sans"/>
              <a:cs typeface="Open sans"/>
            </a:endParaRPr>
          </a:p>
        </p:txBody>
      </p:sp>
      <p:sp>
        <p:nvSpPr>
          <p:cNvPr id="18" name="Text Placeholder 3"/>
          <p:cNvSpPr txBox="1">
            <a:spLocks/>
          </p:cNvSpPr>
          <p:nvPr/>
        </p:nvSpPr>
        <p:spPr>
          <a:xfrm>
            <a:off x="251523" y="165564"/>
            <a:ext cx="3097213" cy="38311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None/>
              <a:defRPr sz="1200" b="1" kern="1200">
                <a:solidFill>
                  <a:srgbClr val="D2232A"/>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err="1" smtClean="0"/>
              <a:t>Financiamiento</a:t>
            </a:r>
            <a:r>
              <a:rPr lang="en-GB" dirty="0" smtClean="0"/>
              <a:t> REDD</a:t>
            </a:r>
            <a:r>
              <a:rPr lang="en-GB" dirty="0"/>
              <a:t>+</a:t>
            </a:r>
          </a:p>
        </p:txBody>
      </p:sp>
    </p:spTree>
    <p:extLst>
      <p:ext uri="{BB962C8B-B14F-4D97-AF65-F5344CB8AC3E}">
        <p14:creationId xmlns:p14="http://schemas.microsoft.com/office/powerpoint/2010/main" val="2493440349"/>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1"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a:xfrm>
            <a:off x="1331520" y="4297243"/>
            <a:ext cx="1440280" cy="862582"/>
          </a:xfrm>
          <a:prstGeom prst="roundRect">
            <a:avLst/>
          </a:prstGeom>
          <a:solidFill>
            <a:schemeClr val="bg1"/>
          </a:solid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ounded Rectangle 3"/>
          <p:cNvSpPr/>
          <p:nvPr/>
        </p:nvSpPr>
        <p:spPr>
          <a:xfrm>
            <a:off x="1382896" y="1340768"/>
            <a:ext cx="1304169" cy="4176464"/>
          </a:xfrm>
          <a:prstGeom prst="roundRect">
            <a:avLst/>
          </a:prstGeom>
          <a:noFill/>
          <a:ln>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ounded Rectangle 2"/>
          <p:cNvSpPr/>
          <p:nvPr/>
        </p:nvSpPr>
        <p:spPr>
          <a:xfrm>
            <a:off x="4118570" y="1340768"/>
            <a:ext cx="1440280" cy="862582"/>
          </a:xfrm>
          <a:prstGeom prst="roundRect">
            <a:avLst/>
          </a:prstGeom>
          <a:solidFill>
            <a:schemeClr val="bg1"/>
          </a:solid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ounded Rectangle 1"/>
          <p:cNvSpPr/>
          <p:nvPr/>
        </p:nvSpPr>
        <p:spPr>
          <a:xfrm>
            <a:off x="7120236" y="3074149"/>
            <a:ext cx="1440160" cy="2831351"/>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14"/>
          </p:nvPr>
        </p:nvSpPr>
        <p:spPr>
          <a:xfrm>
            <a:off x="233190" y="548681"/>
            <a:ext cx="8011218" cy="576063"/>
          </a:xfrm>
        </p:spPr>
        <p:txBody>
          <a:bodyPr>
            <a:normAutofit fontScale="62500" lnSpcReduction="20000"/>
          </a:bodyPr>
          <a:lstStyle/>
          <a:p>
            <a:r>
              <a:rPr lang="es-ES" sz="2800" noProof="0" dirty="0" smtClean="0">
                <a:latin typeface="Open sans"/>
                <a:cs typeface="Open sans"/>
              </a:rPr>
              <a:t>Fuentes potenciales de financiamiento públicas y privadas para REDD+ </a:t>
            </a:r>
            <a:endParaRPr lang="es-ES" sz="2800" noProof="0" dirty="0">
              <a:latin typeface="Open sans"/>
              <a:cs typeface="Open sans"/>
            </a:endParaRPr>
          </a:p>
        </p:txBody>
      </p:sp>
      <p:sp>
        <p:nvSpPr>
          <p:cNvPr id="10" name="Text Placeholder 3"/>
          <p:cNvSpPr txBox="1">
            <a:spLocks/>
          </p:cNvSpPr>
          <p:nvPr/>
        </p:nvSpPr>
        <p:spPr>
          <a:xfrm>
            <a:off x="251523" y="165564"/>
            <a:ext cx="3097213" cy="38311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None/>
              <a:defRPr sz="1200" b="1" kern="1200">
                <a:solidFill>
                  <a:srgbClr val="D2232A"/>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err="1" smtClean="0"/>
              <a:t>Financiamiento</a:t>
            </a:r>
            <a:r>
              <a:rPr lang="en-GB" dirty="0" smtClean="0"/>
              <a:t> REDD</a:t>
            </a:r>
            <a:r>
              <a:rPr lang="en-GB" dirty="0"/>
              <a:t>+</a:t>
            </a:r>
          </a:p>
        </p:txBody>
      </p:sp>
      <p:sp>
        <p:nvSpPr>
          <p:cNvPr id="7" name="Text Box 4"/>
          <p:cNvSpPr txBox="1">
            <a:spLocks noChangeArrowheads="1"/>
          </p:cNvSpPr>
          <p:nvPr/>
        </p:nvSpPr>
        <p:spPr bwMode="auto">
          <a:xfrm>
            <a:off x="7208339" y="6034672"/>
            <a:ext cx="1352057" cy="392283"/>
          </a:xfrm>
          <a:prstGeom prst="rect">
            <a:avLst/>
          </a:prstGeom>
          <a:solidFill>
            <a:srgbClr val="FFFFFF"/>
          </a:solidFill>
          <a:ln w="9525" algn="ctr">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ts val="1000"/>
              </a:spcAft>
              <a:buClrTx/>
              <a:buSzTx/>
              <a:buFontTx/>
              <a:buNone/>
              <a:tabLst/>
            </a:pPr>
            <a:r>
              <a:rPr kumimoji="0" lang="es-ES" altLang="en-US" sz="1200" b="0" i="0" u="none" strike="noStrike" cap="none" normalizeH="0" baseline="0" dirty="0" smtClean="0">
                <a:ln>
                  <a:noFill/>
                </a:ln>
                <a:solidFill>
                  <a:schemeClr val="tx1"/>
                </a:solidFill>
                <a:effectLst/>
                <a:latin typeface="Calibri" pitchFamily="34" charset="0"/>
                <a:cs typeface="Arial" pitchFamily="34" charset="0"/>
              </a:rPr>
              <a:t>Financiamiento nacional</a:t>
            </a:r>
            <a:endParaRPr kumimoji="0" lang="en-US" alt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 Box 4"/>
          <p:cNvSpPr txBox="1">
            <a:spLocks noChangeArrowheads="1"/>
          </p:cNvSpPr>
          <p:nvPr/>
        </p:nvSpPr>
        <p:spPr bwMode="auto">
          <a:xfrm>
            <a:off x="1212529" y="5733256"/>
            <a:ext cx="1487263" cy="392283"/>
          </a:xfrm>
          <a:prstGeom prst="rect">
            <a:avLst/>
          </a:prstGeom>
          <a:solidFill>
            <a:srgbClr val="FFFFFF"/>
          </a:solidFill>
          <a:ln w="9525" algn="ctr">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ts val="1000"/>
              </a:spcAft>
              <a:buClrTx/>
              <a:buSzTx/>
              <a:buFontTx/>
              <a:buNone/>
              <a:tabLst/>
            </a:pPr>
            <a:r>
              <a:rPr kumimoji="0" lang="es-ES" altLang="en-US" sz="1200" b="0" i="0" u="none" strike="noStrike" cap="none" normalizeH="0" baseline="0" dirty="0" smtClean="0">
                <a:ln>
                  <a:noFill/>
                </a:ln>
                <a:solidFill>
                  <a:schemeClr val="tx1"/>
                </a:solidFill>
                <a:effectLst/>
                <a:latin typeface="Calibri" pitchFamily="34" charset="0"/>
                <a:cs typeface="Arial" pitchFamily="34" charset="0"/>
              </a:rPr>
              <a:t>Financiamiento Internacional</a:t>
            </a:r>
            <a:endParaRPr kumimoji="0" lang="en-US" alt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 Box 2"/>
          <p:cNvSpPr txBox="1">
            <a:spLocks noChangeArrowheads="1"/>
          </p:cNvSpPr>
          <p:nvPr/>
        </p:nvSpPr>
        <p:spPr bwMode="auto">
          <a:xfrm>
            <a:off x="569451" y="3483188"/>
            <a:ext cx="730947" cy="425450"/>
          </a:xfrm>
          <a:prstGeom prst="rect">
            <a:avLst/>
          </a:prstGeom>
          <a:solidFill>
            <a:srgbClr val="FFFFFF"/>
          </a:solidFill>
          <a:ln w="9525" algn="ctr">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ts val="1000"/>
              </a:spcAft>
              <a:buClrTx/>
              <a:buSzTx/>
              <a:buFontTx/>
              <a:buNone/>
              <a:tabLst/>
            </a:pPr>
            <a:r>
              <a:rPr kumimoji="0" lang="es-ES" altLang="en-US" sz="1200" b="0" i="0" u="none" strike="noStrike" cap="none" normalizeH="0" baseline="0" dirty="0" smtClean="0">
                <a:ln>
                  <a:noFill/>
                </a:ln>
                <a:solidFill>
                  <a:schemeClr val="tx1"/>
                </a:solidFill>
                <a:effectLst/>
                <a:latin typeface="Calibri" pitchFamily="34" charset="0"/>
                <a:cs typeface="Arial" pitchFamily="34" charset="0"/>
              </a:rPr>
              <a:t>Fuentes Públicas</a:t>
            </a:r>
            <a:endParaRPr kumimoji="0" lang="en-US" altLang="en-US" sz="12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1" name="Straight Connector 10"/>
          <p:cNvCxnSpPr/>
          <p:nvPr/>
        </p:nvCxnSpPr>
        <p:spPr>
          <a:xfrm>
            <a:off x="4860032" y="1485900"/>
            <a:ext cx="0" cy="3959364"/>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701675" y="3493655"/>
            <a:ext cx="7902773"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3" name="Rounded Rectangle 12"/>
          <p:cNvSpPr>
            <a:spLocks/>
          </p:cNvSpPr>
          <p:nvPr/>
        </p:nvSpPr>
        <p:spPr>
          <a:xfrm>
            <a:off x="7314728" y="5085264"/>
            <a:ext cx="1080000" cy="720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EC" sz="1100" dirty="0" smtClean="0"/>
              <a:t>Presupuesto General del Estado</a:t>
            </a:r>
            <a:endParaRPr lang="en-US" sz="1100" dirty="0"/>
          </a:p>
        </p:txBody>
      </p:sp>
      <p:sp>
        <p:nvSpPr>
          <p:cNvPr id="14" name="Text Box 3"/>
          <p:cNvSpPr txBox="1">
            <a:spLocks noChangeArrowheads="1"/>
          </p:cNvSpPr>
          <p:nvPr/>
        </p:nvSpPr>
        <p:spPr bwMode="auto">
          <a:xfrm>
            <a:off x="569140" y="3074149"/>
            <a:ext cx="731258" cy="37718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ts val="1000"/>
              </a:spcAft>
              <a:buClrTx/>
              <a:buSzTx/>
              <a:buFontTx/>
              <a:buNone/>
              <a:tabLst/>
            </a:pPr>
            <a:r>
              <a:rPr kumimoji="0" lang="es-ES" altLang="en-US" sz="1200" b="0" i="0" u="none" strike="noStrike" cap="none" normalizeH="0" baseline="0" dirty="0" smtClean="0">
                <a:ln>
                  <a:noFill/>
                </a:ln>
                <a:solidFill>
                  <a:schemeClr val="tx1"/>
                </a:solidFill>
                <a:effectLst/>
                <a:latin typeface="Calibri" pitchFamily="34" charset="0"/>
                <a:cs typeface="Arial" pitchFamily="34" charset="0"/>
              </a:rPr>
              <a:t>Fuentes Privadas</a:t>
            </a:r>
            <a:endParaRPr kumimoji="0" lang="en-US" alt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ounded Rectangle 14"/>
          <p:cNvSpPr>
            <a:spLocks/>
          </p:cNvSpPr>
          <p:nvPr/>
        </p:nvSpPr>
        <p:spPr>
          <a:xfrm>
            <a:off x="7305493" y="4167563"/>
            <a:ext cx="1080000" cy="720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EC" sz="1100" dirty="0"/>
              <a:t>Incentivos de política fiscal</a:t>
            </a:r>
            <a:endParaRPr lang="en-US" sz="1100" dirty="0"/>
          </a:p>
        </p:txBody>
      </p:sp>
      <p:sp>
        <p:nvSpPr>
          <p:cNvPr id="16" name="Rounded Rectangle 15"/>
          <p:cNvSpPr>
            <a:spLocks/>
          </p:cNvSpPr>
          <p:nvPr/>
        </p:nvSpPr>
        <p:spPr>
          <a:xfrm>
            <a:off x="7308304" y="3303467"/>
            <a:ext cx="1080000" cy="720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EC" sz="1100" dirty="0" smtClean="0"/>
              <a:t>Incentivos financieros</a:t>
            </a:r>
            <a:endParaRPr lang="en-US" sz="1100" dirty="0"/>
          </a:p>
        </p:txBody>
      </p:sp>
      <p:sp>
        <p:nvSpPr>
          <p:cNvPr id="17" name="Rounded Rectangle 16"/>
          <p:cNvSpPr>
            <a:spLocks/>
          </p:cNvSpPr>
          <p:nvPr/>
        </p:nvSpPr>
        <p:spPr>
          <a:xfrm>
            <a:off x="7312826" y="1483350"/>
            <a:ext cx="1080000" cy="720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EC" sz="1100" dirty="0" smtClean="0"/>
              <a:t>Mercados </a:t>
            </a:r>
            <a:r>
              <a:rPr lang="es-ES" sz="1100" dirty="0" smtClean="0"/>
              <a:t>Doméstico</a:t>
            </a:r>
            <a:endParaRPr lang="en-US" sz="1100" dirty="0"/>
          </a:p>
        </p:txBody>
      </p:sp>
      <p:sp>
        <p:nvSpPr>
          <p:cNvPr id="18" name="Rounded Rectangle 17"/>
          <p:cNvSpPr>
            <a:spLocks/>
          </p:cNvSpPr>
          <p:nvPr/>
        </p:nvSpPr>
        <p:spPr>
          <a:xfrm>
            <a:off x="4298710" y="1423004"/>
            <a:ext cx="1080000" cy="720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EC" sz="1100" dirty="0" smtClean="0"/>
              <a:t>Inversión privada</a:t>
            </a:r>
            <a:endParaRPr lang="en-US" sz="1100" dirty="0"/>
          </a:p>
        </p:txBody>
      </p:sp>
      <p:sp>
        <p:nvSpPr>
          <p:cNvPr id="19" name="Rounded Rectangle 18"/>
          <p:cNvSpPr>
            <a:spLocks/>
          </p:cNvSpPr>
          <p:nvPr/>
        </p:nvSpPr>
        <p:spPr>
          <a:xfrm>
            <a:off x="1509256" y="4368534"/>
            <a:ext cx="1080000" cy="720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EC" sz="1100" dirty="0" smtClean="0"/>
              <a:t>Fondos bilaterales y multilaterales</a:t>
            </a:r>
            <a:endParaRPr lang="en-US" sz="1100" dirty="0"/>
          </a:p>
        </p:txBody>
      </p:sp>
      <p:sp>
        <p:nvSpPr>
          <p:cNvPr id="20" name="Rounded Rectangle 19"/>
          <p:cNvSpPr>
            <a:spLocks/>
          </p:cNvSpPr>
          <p:nvPr/>
        </p:nvSpPr>
        <p:spPr>
          <a:xfrm>
            <a:off x="1480538" y="3111939"/>
            <a:ext cx="1080000" cy="720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EC" sz="1100" dirty="0" smtClean="0"/>
              <a:t>Fondo Verde del Clima</a:t>
            </a:r>
            <a:endParaRPr lang="en-US" sz="1100" dirty="0"/>
          </a:p>
        </p:txBody>
      </p:sp>
      <p:sp>
        <p:nvSpPr>
          <p:cNvPr id="21" name="Rounded Rectangle 20"/>
          <p:cNvSpPr>
            <a:spLocks/>
          </p:cNvSpPr>
          <p:nvPr/>
        </p:nvSpPr>
        <p:spPr>
          <a:xfrm>
            <a:off x="1456135" y="1451285"/>
            <a:ext cx="1080000" cy="720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EC" sz="1100" dirty="0" smtClean="0"/>
              <a:t>Nuevos Mecanismos de Mercado</a:t>
            </a:r>
            <a:endParaRPr lang="en-US" sz="1100" dirty="0"/>
          </a:p>
        </p:txBody>
      </p:sp>
      <p:sp>
        <p:nvSpPr>
          <p:cNvPr id="22" name="Rounded Rectangle 21"/>
          <p:cNvSpPr>
            <a:spLocks/>
          </p:cNvSpPr>
          <p:nvPr/>
        </p:nvSpPr>
        <p:spPr>
          <a:xfrm>
            <a:off x="1456135" y="2271797"/>
            <a:ext cx="1080000" cy="720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ES" sz="1100" dirty="0" smtClean="0">
                <a:solidFill>
                  <a:schemeClr val="dk1"/>
                </a:solidFill>
              </a:rPr>
              <a:t>Otras entidades</a:t>
            </a:r>
            <a:endParaRPr lang="en-GB" sz="1100" dirty="0">
              <a:solidFill>
                <a:schemeClr val="dk1"/>
              </a:solidFill>
            </a:endParaRPr>
          </a:p>
        </p:txBody>
      </p:sp>
      <p:sp>
        <p:nvSpPr>
          <p:cNvPr id="23" name="Rounded Rectangle 22"/>
          <p:cNvSpPr>
            <a:spLocks/>
          </p:cNvSpPr>
          <p:nvPr/>
        </p:nvSpPr>
        <p:spPr>
          <a:xfrm>
            <a:off x="2915936" y="2271797"/>
            <a:ext cx="1080000" cy="720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ES" sz="1100" dirty="0" smtClean="0">
                <a:solidFill>
                  <a:schemeClr val="dk1"/>
                </a:solidFill>
              </a:rPr>
              <a:t>Mercados voluntarios</a:t>
            </a:r>
            <a:endParaRPr lang="en-GB" sz="1100" dirty="0">
              <a:solidFill>
                <a:schemeClr val="dk1"/>
              </a:solidFill>
            </a:endParaRPr>
          </a:p>
        </p:txBody>
      </p:sp>
      <p:sp>
        <p:nvSpPr>
          <p:cNvPr id="25" name="Rounded Rectangle 24"/>
          <p:cNvSpPr/>
          <p:nvPr/>
        </p:nvSpPr>
        <p:spPr>
          <a:xfrm>
            <a:off x="3995937" y="1196752"/>
            <a:ext cx="1656184" cy="1152128"/>
          </a:xfrm>
          <a:prstGeom prst="roundRect">
            <a:avLst/>
          </a:prstGeom>
          <a:noFill/>
          <a:ln w="28575">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ounded Rectangle 25"/>
          <p:cNvSpPr/>
          <p:nvPr/>
        </p:nvSpPr>
        <p:spPr>
          <a:xfrm>
            <a:off x="7095850" y="1319656"/>
            <a:ext cx="1505622" cy="1047389"/>
          </a:xfrm>
          <a:prstGeom prst="roundRect">
            <a:avLst/>
          </a:prstGeom>
          <a:noFill/>
          <a:ln>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2</a:t>
            </a:r>
            <a:endParaRPr lang="en-GB" dirty="0"/>
          </a:p>
        </p:txBody>
      </p:sp>
      <p:sp>
        <p:nvSpPr>
          <p:cNvPr id="27" name="Rounded Rectangle 26"/>
          <p:cNvSpPr/>
          <p:nvPr/>
        </p:nvSpPr>
        <p:spPr>
          <a:xfrm>
            <a:off x="2802524" y="2143004"/>
            <a:ext cx="1306945" cy="992262"/>
          </a:xfrm>
          <a:prstGeom prst="roundRect">
            <a:avLst/>
          </a:pr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ounded Rectangle 27"/>
          <p:cNvSpPr/>
          <p:nvPr/>
        </p:nvSpPr>
        <p:spPr>
          <a:xfrm>
            <a:off x="7202398" y="1417507"/>
            <a:ext cx="1275835" cy="851687"/>
          </a:xfrm>
          <a:prstGeom prst="roundRect">
            <a:avLst/>
          </a:pr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4860032" y="5698564"/>
            <a:ext cx="2160240" cy="610424"/>
          </a:xfrm>
          <a:prstGeom prst="rect">
            <a:avLst/>
          </a:prstGeom>
          <a:noFill/>
        </p:spPr>
        <p:txBody>
          <a:bodyPr wrap="square" rtlCol="0">
            <a:spAutoFit/>
          </a:bodyPr>
          <a:lstStyle/>
          <a:p>
            <a:pPr>
              <a:spcBef>
                <a:spcPts val="100"/>
              </a:spcBef>
            </a:pPr>
            <a:r>
              <a:rPr lang="es-ES" sz="800" b="1" dirty="0" smtClean="0"/>
              <a:t>Inversión en </a:t>
            </a:r>
            <a:r>
              <a:rPr lang="es-ES" sz="800" b="1" dirty="0" err="1" smtClean="0"/>
              <a:t>PAMs</a:t>
            </a:r>
            <a:endParaRPr lang="es-ES" sz="800" b="1" dirty="0" smtClean="0"/>
          </a:p>
          <a:p>
            <a:pPr>
              <a:spcBef>
                <a:spcPts val="100"/>
              </a:spcBef>
            </a:pPr>
            <a:r>
              <a:rPr lang="es-ES" sz="800" b="1" dirty="0" err="1" smtClean="0"/>
              <a:t>PPRs</a:t>
            </a:r>
            <a:r>
              <a:rPr lang="es-ES" sz="800" b="1" dirty="0" smtClean="0"/>
              <a:t> dentro de la CMNUCC</a:t>
            </a:r>
          </a:p>
          <a:p>
            <a:pPr>
              <a:spcBef>
                <a:spcPts val="100"/>
              </a:spcBef>
            </a:pPr>
            <a:r>
              <a:rPr lang="es-ES" sz="800" b="1" dirty="0" err="1" smtClean="0"/>
              <a:t>PPRs</a:t>
            </a:r>
            <a:r>
              <a:rPr lang="es-ES" sz="800" b="1" dirty="0" smtClean="0"/>
              <a:t> actualmente no considerados por al CMNUCC en REDD+</a:t>
            </a:r>
          </a:p>
        </p:txBody>
      </p:sp>
      <p:cxnSp>
        <p:nvCxnSpPr>
          <p:cNvPr id="31" name="Straight Connector 30"/>
          <p:cNvCxnSpPr/>
          <p:nvPr/>
        </p:nvCxnSpPr>
        <p:spPr>
          <a:xfrm>
            <a:off x="4572000" y="6093000"/>
            <a:ext cx="288000" cy="0"/>
          </a:xfrm>
          <a:prstGeom prst="line">
            <a:avLst/>
          </a:prstGeom>
          <a:ln w="158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4572000" y="6093000"/>
            <a:ext cx="288000" cy="0"/>
          </a:xfrm>
          <a:prstGeom prst="line">
            <a:avLst/>
          </a:prstGeom>
          <a:ln w="15875">
            <a:solidFill>
              <a:srgbClr val="7030A0"/>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4572000" y="6093000"/>
            <a:ext cx="288000" cy="0"/>
          </a:xfrm>
          <a:prstGeom prst="line">
            <a:avLst/>
          </a:prstGeom>
          <a:ln w="15875">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572000" y="5949280"/>
            <a:ext cx="288000" cy="0"/>
          </a:xfrm>
          <a:prstGeom prst="line">
            <a:avLst/>
          </a:prstGeom>
          <a:ln w="15875">
            <a:solidFill>
              <a:srgbClr val="7030A0"/>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4572000" y="5805264"/>
            <a:ext cx="288000" cy="0"/>
          </a:xfrm>
          <a:prstGeom prst="line">
            <a:avLst/>
          </a:prstGeom>
          <a:ln w="15875">
            <a:solidFill>
              <a:srgbClr val="FF0000"/>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34050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ppt_x"/>
                                          </p:val>
                                        </p:tav>
                                        <p:tav tm="100000">
                                          <p:val>
                                            <p:strVal val="#ppt_x"/>
                                          </p:val>
                                        </p:tav>
                                      </p:tavLst>
                                    </p:anim>
                                    <p:anim calcmode="lin" valueType="num">
                                      <p:cBhvr additive="base">
                                        <p:cTn id="1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ppt_x"/>
                                          </p:val>
                                        </p:tav>
                                        <p:tav tm="100000">
                                          <p:val>
                                            <p:strVal val="#ppt_x"/>
                                          </p:val>
                                        </p:tav>
                                      </p:tavLst>
                                    </p:anim>
                                    <p:anim calcmode="lin" valueType="num">
                                      <p:cBhvr additive="base">
                                        <p:cTn id="22" dur="500" fill="hold"/>
                                        <p:tgtEl>
                                          <p:spTgt spid="25"/>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500" fill="hold"/>
                                        <p:tgtEl>
                                          <p:spTgt spid="26"/>
                                        </p:tgtEl>
                                        <p:attrNameLst>
                                          <p:attrName>ppt_x</p:attrName>
                                        </p:attrNameLst>
                                      </p:cBhvr>
                                      <p:tavLst>
                                        <p:tav tm="0">
                                          <p:val>
                                            <p:strVal val="#ppt_x"/>
                                          </p:val>
                                        </p:tav>
                                        <p:tav tm="100000">
                                          <p:val>
                                            <p:strVal val="#ppt_x"/>
                                          </p:val>
                                        </p:tav>
                                      </p:tavLst>
                                    </p:anim>
                                    <p:anim calcmode="lin" valueType="num">
                                      <p:cBhvr additive="base">
                                        <p:cTn id="3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 grpId="0" animBg="1"/>
      <p:bldP spid="3" grpId="0" animBg="1"/>
      <p:bldP spid="2" grpId="0" animBg="1"/>
      <p:bldP spid="25" grpId="0" animBg="1"/>
      <p:bldP spid="26" grpId="0" animBg="1"/>
      <p:bldP spid="27"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231559" y="357122"/>
            <a:ext cx="7651179" cy="958849"/>
          </a:xfrm>
        </p:spPr>
        <p:txBody>
          <a:bodyPr>
            <a:normAutofit/>
          </a:bodyPr>
          <a:lstStyle/>
          <a:p>
            <a:r>
              <a:rPr lang="es-ES" sz="2400" noProof="0" dirty="0" smtClean="0">
                <a:latin typeface="Open sans"/>
                <a:cs typeface="Open sans"/>
              </a:rPr>
              <a:t>Plan financiero para la implementación de REDD</a:t>
            </a:r>
            <a:r>
              <a:rPr lang="es-ES" sz="2400" dirty="0">
                <a:latin typeface="Open sans"/>
                <a:cs typeface="Open sans"/>
              </a:rPr>
              <a:t>+</a:t>
            </a:r>
          </a:p>
        </p:txBody>
      </p:sp>
      <p:sp>
        <p:nvSpPr>
          <p:cNvPr id="10" name="Text Placeholder 3"/>
          <p:cNvSpPr txBox="1">
            <a:spLocks/>
          </p:cNvSpPr>
          <p:nvPr/>
        </p:nvSpPr>
        <p:spPr>
          <a:xfrm>
            <a:off x="251523" y="165564"/>
            <a:ext cx="3097213" cy="38311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None/>
              <a:defRPr sz="1200" b="1" kern="1200">
                <a:solidFill>
                  <a:srgbClr val="D2232A"/>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err="1" smtClean="0"/>
              <a:t>Financiamiento</a:t>
            </a:r>
            <a:r>
              <a:rPr lang="en-GB" dirty="0" smtClean="0"/>
              <a:t> REDD</a:t>
            </a:r>
            <a:r>
              <a:rPr lang="en-GB" dirty="0"/>
              <a:t>+</a:t>
            </a:r>
          </a:p>
        </p:txBody>
      </p:sp>
      <p:sp>
        <p:nvSpPr>
          <p:cNvPr id="2" name="Rounded Rectangle 1"/>
          <p:cNvSpPr/>
          <p:nvPr/>
        </p:nvSpPr>
        <p:spPr>
          <a:xfrm>
            <a:off x="725705" y="1245050"/>
            <a:ext cx="1074424" cy="609908"/>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tx1"/>
                </a:solidFill>
              </a:rPr>
              <a:t>Proceso REDD+</a:t>
            </a:r>
            <a:endParaRPr lang="es-ES" sz="1200" dirty="0">
              <a:solidFill>
                <a:schemeClr val="tx1"/>
              </a:solidFill>
            </a:endParaRPr>
          </a:p>
        </p:txBody>
      </p:sp>
      <p:sp>
        <p:nvSpPr>
          <p:cNvPr id="3" name="Right Arrow 2"/>
          <p:cNvSpPr/>
          <p:nvPr/>
        </p:nvSpPr>
        <p:spPr>
          <a:xfrm>
            <a:off x="1979712" y="1430778"/>
            <a:ext cx="347909" cy="2520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p:cNvSpPr/>
          <p:nvPr/>
        </p:nvSpPr>
        <p:spPr>
          <a:xfrm>
            <a:off x="2411760" y="1236743"/>
            <a:ext cx="4248472" cy="609908"/>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tx1"/>
                </a:solidFill>
              </a:rPr>
              <a:t>Desarrollo de la Estrategia Nacional REDD</a:t>
            </a:r>
            <a:r>
              <a:rPr lang="en-US" sz="1200" dirty="0" smtClean="0">
                <a:solidFill>
                  <a:schemeClr val="tx1"/>
                </a:solidFill>
              </a:rPr>
              <a:t>+</a:t>
            </a:r>
            <a:endParaRPr lang="en-GB" sz="1200" dirty="0">
              <a:solidFill>
                <a:schemeClr val="tx1"/>
              </a:solidFill>
            </a:endParaRPr>
          </a:p>
        </p:txBody>
      </p:sp>
      <p:sp>
        <p:nvSpPr>
          <p:cNvPr id="8" name="Rounded Rectangle 7"/>
          <p:cNvSpPr/>
          <p:nvPr/>
        </p:nvSpPr>
        <p:spPr>
          <a:xfrm>
            <a:off x="2411760" y="2060848"/>
            <a:ext cx="1074424" cy="504056"/>
          </a:xfrm>
          <a:prstGeom prst="roundRect">
            <a:avLst/>
          </a:prstGeom>
          <a:solidFill>
            <a:schemeClr val="accent1">
              <a:lumMod val="60000"/>
              <a:lumOff val="4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tx1"/>
                </a:solidFill>
              </a:rPr>
              <a:t>¿Por qué?</a:t>
            </a:r>
            <a:endParaRPr lang="en-GB" sz="1200" dirty="0">
              <a:solidFill>
                <a:schemeClr val="tx1"/>
              </a:solidFill>
            </a:endParaRPr>
          </a:p>
        </p:txBody>
      </p:sp>
      <p:sp>
        <p:nvSpPr>
          <p:cNvPr id="9" name="Rounded Rectangle 8"/>
          <p:cNvSpPr/>
          <p:nvPr/>
        </p:nvSpPr>
        <p:spPr>
          <a:xfrm>
            <a:off x="4001632" y="2060848"/>
            <a:ext cx="1074424" cy="504056"/>
          </a:xfrm>
          <a:prstGeom prst="roundRect">
            <a:avLst/>
          </a:prstGeom>
          <a:solidFill>
            <a:schemeClr val="accent1">
              <a:lumMod val="60000"/>
              <a:lumOff val="4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tx1"/>
                </a:solidFill>
              </a:rPr>
              <a:t>¿Qué?</a:t>
            </a:r>
            <a:endParaRPr lang="en-GB" sz="1200" dirty="0">
              <a:solidFill>
                <a:schemeClr val="tx1"/>
              </a:solidFill>
            </a:endParaRPr>
          </a:p>
        </p:txBody>
      </p:sp>
      <p:sp>
        <p:nvSpPr>
          <p:cNvPr id="11" name="Rounded Rectangle 10"/>
          <p:cNvSpPr/>
          <p:nvPr/>
        </p:nvSpPr>
        <p:spPr>
          <a:xfrm>
            <a:off x="5585808" y="2060848"/>
            <a:ext cx="1074424" cy="504056"/>
          </a:xfrm>
          <a:prstGeom prst="roundRect">
            <a:avLst/>
          </a:prstGeom>
          <a:solidFill>
            <a:schemeClr val="accent1">
              <a:lumMod val="60000"/>
              <a:lumOff val="4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tx1"/>
                </a:solidFill>
              </a:rPr>
              <a:t>¿Cómo?</a:t>
            </a:r>
            <a:endParaRPr lang="en-GB" sz="1200" dirty="0">
              <a:solidFill>
                <a:schemeClr val="tx1"/>
              </a:solidFill>
            </a:endParaRPr>
          </a:p>
        </p:txBody>
      </p:sp>
      <p:sp>
        <p:nvSpPr>
          <p:cNvPr id="12" name="Rounded Rectangle 11"/>
          <p:cNvSpPr/>
          <p:nvPr/>
        </p:nvSpPr>
        <p:spPr>
          <a:xfrm>
            <a:off x="2331827" y="2737590"/>
            <a:ext cx="1300053" cy="1267474"/>
          </a:xfrm>
          <a:prstGeom prst="roundRect">
            <a:avLst/>
          </a:prstGeom>
          <a:solidFill>
            <a:schemeClr val="accent1">
              <a:lumMod val="60000"/>
              <a:lumOff val="4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tx1"/>
                </a:solidFill>
              </a:rPr>
              <a:t>Misión, visión, articulación de objetivos</a:t>
            </a:r>
            <a:endParaRPr lang="en-GB" sz="1200" dirty="0">
              <a:solidFill>
                <a:schemeClr val="tx1"/>
              </a:solidFill>
            </a:endParaRPr>
          </a:p>
        </p:txBody>
      </p:sp>
      <p:sp>
        <p:nvSpPr>
          <p:cNvPr id="13" name="Rounded Rectangle 12"/>
          <p:cNvSpPr/>
          <p:nvPr/>
        </p:nvSpPr>
        <p:spPr>
          <a:xfrm>
            <a:off x="3888818" y="2751197"/>
            <a:ext cx="1300053" cy="1267474"/>
          </a:xfrm>
          <a:prstGeom prst="roundRect">
            <a:avLst/>
          </a:prstGeom>
          <a:solidFill>
            <a:schemeClr val="accent1">
              <a:lumMod val="60000"/>
              <a:lumOff val="4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chemeClr val="tx1"/>
                </a:solidFill>
              </a:rPr>
              <a:t>Definición de áreas prioritarias de intervención y de </a:t>
            </a:r>
            <a:r>
              <a:rPr lang="es-ES" sz="1100" dirty="0" err="1" smtClean="0">
                <a:solidFill>
                  <a:schemeClr val="tx1"/>
                </a:solidFill>
              </a:rPr>
              <a:t>PAMs</a:t>
            </a:r>
            <a:r>
              <a:rPr lang="es-ES" sz="1100" dirty="0" smtClean="0">
                <a:solidFill>
                  <a:schemeClr val="tx1"/>
                </a:solidFill>
              </a:rPr>
              <a:t> REDD+</a:t>
            </a:r>
            <a:endParaRPr lang="en-GB" sz="1100" dirty="0">
              <a:solidFill>
                <a:schemeClr val="tx1"/>
              </a:solidFill>
            </a:endParaRPr>
          </a:p>
        </p:txBody>
      </p:sp>
      <p:sp>
        <p:nvSpPr>
          <p:cNvPr id="14" name="Rounded Rectangle 13"/>
          <p:cNvSpPr/>
          <p:nvPr/>
        </p:nvSpPr>
        <p:spPr>
          <a:xfrm>
            <a:off x="5472994" y="2761038"/>
            <a:ext cx="1300053" cy="1267474"/>
          </a:xfrm>
          <a:prstGeom prst="roundRect">
            <a:avLst/>
          </a:prstGeom>
          <a:solidFill>
            <a:schemeClr val="accent1">
              <a:lumMod val="60000"/>
              <a:lumOff val="4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chemeClr val="tx1"/>
                </a:solidFill>
              </a:rPr>
              <a:t>Marco de implementación REDD+</a:t>
            </a:r>
            <a:endParaRPr lang="en-GB" sz="1100" dirty="0">
              <a:solidFill>
                <a:schemeClr val="tx1"/>
              </a:solidFill>
            </a:endParaRPr>
          </a:p>
        </p:txBody>
      </p:sp>
      <p:sp>
        <p:nvSpPr>
          <p:cNvPr id="15" name="Rounded Rectangle 14"/>
          <p:cNvSpPr/>
          <p:nvPr/>
        </p:nvSpPr>
        <p:spPr>
          <a:xfrm>
            <a:off x="7164288" y="907960"/>
            <a:ext cx="1296144" cy="1152888"/>
          </a:xfrm>
          <a:prstGeom prst="roundRect">
            <a:avLst/>
          </a:prstGeom>
          <a:solidFill>
            <a:schemeClr val="bg1">
              <a:lumMod val="6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t>Implementación REDD+</a:t>
            </a:r>
            <a:endParaRPr lang="en-GB" sz="1100" dirty="0"/>
          </a:p>
        </p:txBody>
      </p:sp>
      <p:sp>
        <p:nvSpPr>
          <p:cNvPr id="16" name="Right Arrow 15"/>
          <p:cNvSpPr/>
          <p:nvPr/>
        </p:nvSpPr>
        <p:spPr>
          <a:xfrm>
            <a:off x="6732240" y="1415683"/>
            <a:ext cx="382700" cy="2520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ounded Rectangle 16"/>
          <p:cNvSpPr/>
          <p:nvPr/>
        </p:nvSpPr>
        <p:spPr>
          <a:xfrm>
            <a:off x="7013267" y="2711297"/>
            <a:ext cx="1519173" cy="1394221"/>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1100" dirty="0" smtClean="0">
                <a:solidFill>
                  <a:schemeClr val="tx1"/>
                </a:solidFill>
              </a:rPr>
              <a:t>Implementación de </a:t>
            </a:r>
            <a:r>
              <a:rPr lang="es-ES" sz="1100" dirty="0" err="1" smtClean="0">
                <a:solidFill>
                  <a:schemeClr val="tx1"/>
                </a:solidFill>
              </a:rPr>
              <a:t>PAMs</a:t>
            </a:r>
            <a:r>
              <a:rPr lang="es-ES" sz="1100" dirty="0" smtClean="0">
                <a:solidFill>
                  <a:schemeClr val="tx1"/>
                </a:solidFill>
              </a:rPr>
              <a:t> REDD+</a:t>
            </a:r>
          </a:p>
          <a:p>
            <a:endParaRPr lang="es-ES" sz="1100" dirty="0">
              <a:solidFill>
                <a:schemeClr val="tx1"/>
              </a:solidFill>
            </a:endParaRPr>
          </a:p>
          <a:p>
            <a:r>
              <a:rPr lang="es-ES" sz="1100" dirty="0" smtClean="0">
                <a:solidFill>
                  <a:schemeClr val="tx1"/>
                </a:solidFill>
              </a:rPr>
              <a:t>Sistemas de monitoreo y evaluación </a:t>
            </a:r>
            <a:endParaRPr lang="en-GB" sz="1100" dirty="0">
              <a:solidFill>
                <a:schemeClr val="tx1"/>
              </a:solidFill>
            </a:endParaRPr>
          </a:p>
        </p:txBody>
      </p:sp>
      <p:sp>
        <p:nvSpPr>
          <p:cNvPr id="18" name="Right Arrow 17"/>
          <p:cNvSpPr/>
          <p:nvPr/>
        </p:nvSpPr>
        <p:spPr>
          <a:xfrm rot="5400000">
            <a:off x="7512391" y="2180797"/>
            <a:ext cx="347909" cy="2520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ounded Rectangle 19"/>
          <p:cNvSpPr/>
          <p:nvPr/>
        </p:nvSpPr>
        <p:spPr>
          <a:xfrm>
            <a:off x="7327103" y="5617133"/>
            <a:ext cx="1074424" cy="504056"/>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tx1"/>
                </a:solidFill>
              </a:rPr>
              <a:t>Resultados (tCO2e)</a:t>
            </a:r>
            <a:endParaRPr lang="en-GB" sz="1200" dirty="0">
              <a:solidFill>
                <a:schemeClr val="tx1"/>
              </a:solidFill>
            </a:endParaRPr>
          </a:p>
        </p:txBody>
      </p:sp>
      <p:sp>
        <p:nvSpPr>
          <p:cNvPr id="21" name="Right Arrow 20"/>
          <p:cNvSpPr/>
          <p:nvPr/>
        </p:nvSpPr>
        <p:spPr>
          <a:xfrm rot="5400000">
            <a:off x="7235960" y="4784343"/>
            <a:ext cx="1453304" cy="1564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ight Arrow 22"/>
          <p:cNvSpPr/>
          <p:nvPr/>
        </p:nvSpPr>
        <p:spPr>
          <a:xfrm rot="16200000">
            <a:off x="7163590" y="4262186"/>
            <a:ext cx="420970" cy="156489"/>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ight Arrow 23"/>
          <p:cNvSpPr/>
          <p:nvPr/>
        </p:nvSpPr>
        <p:spPr>
          <a:xfrm rot="16200000">
            <a:off x="5907726" y="4231153"/>
            <a:ext cx="509374" cy="156489"/>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ight Arrow 24"/>
          <p:cNvSpPr/>
          <p:nvPr/>
        </p:nvSpPr>
        <p:spPr>
          <a:xfrm rot="16200000">
            <a:off x="4395557" y="4199342"/>
            <a:ext cx="509374" cy="156489"/>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Bent-Up Arrow 26"/>
          <p:cNvSpPr/>
          <p:nvPr/>
        </p:nvSpPr>
        <p:spPr>
          <a:xfrm rot="5400000">
            <a:off x="6612022" y="5382966"/>
            <a:ext cx="530442" cy="837174"/>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ounded Rectangle 18"/>
          <p:cNvSpPr/>
          <p:nvPr/>
        </p:nvSpPr>
        <p:spPr>
          <a:xfrm>
            <a:off x="2411760" y="4713731"/>
            <a:ext cx="4248472" cy="670899"/>
          </a:xfrm>
          <a:prstGeom prst="roundRect">
            <a:avLst/>
          </a:prstGeom>
          <a:solidFill>
            <a:schemeClr val="bg1">
              <a:lumMod val="6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t>Plan Financiero para REDD+</a:t>
            </a:r>
            <a:endParaRPr lang="es-ES" sz="1200" dirty="0"/>
          </a:p>
        </p:txBody>
      </p:sp>
      <p:sp>
        <p:nvSpPr>
          <p:cNvPr id="22" name="Rounded Rectangle 21"/>
          <p:cNvSpPr/>
          <p:nvPr/>
        </p:nvSpPr>
        <p:spPr>
          <a:xfrm>
            <a:off x="4508753" y="4541592"/>
            <a:ext cx="2975613" cy="344277"/>
          </a:xfrm>
          <a:prstGeom prst="roundRect">
            <a:avLst/>
          </a:prstGeom>
          <a:solidFill>
            <a:schemeClr val="bg1"/>
          </a:solid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tx1"/>
                </a:solidFill>
              </a:rPr>
              <a:t>Inversión</a:t>
            </a:r>
            <a:endParaRPr lang="es-ES" sz="1200" dirty="0">
              <a:solidFill>
                <a:schemeClr val="tx1"/>
              </a:solidFill>
            </a:endParaRPr>
          </a:p>
        </p:txBody>
      </p:sp>
      <p:sp>
        <p:nvSpPr>
          <p:cNvPr id="26" name="Rounded Rectangle 25"/>
          <p:cNvSpPr/>
          <p:nvPr/>
        </p:nvSpPr>
        <p:spPr>
          <a:xfrm>
            <a:off x="4352601" y="5301208"/>
            <a:ext cx="2235623" cy="344277"/>
          </a:xfrm>
          <a:prstGeom prst="roundRect">
            <a:avLst/>
          </a:prstGeom>
          <a:solidFill>
            <a:schemeClr val="bg1"/>
          </a:solid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tx1"/>
                </a:solidFill>
              </a:rPr>
              <a:t>Pagos por resultados</a:t>
            </a:r>
            <a:endParaRPr lang="es-ES" sz="1200" dirty="0">
              <a:solidFill>
                <a:schemeClr val="tx1"/>
              </a:solidFill>
            </a:endParaRPr>
          </a:p>
        </p:txBody>
      </p:sp>
    </p:spTree>
    <p:extLst>
      <p:ext uri="{BB962C8B-B14F-4D97-AF65-F5344CB8AC3E}">
        <p14:creationId xmlns:p14="http://schemas.microsoft.com/office/powerpoint/2010/main" val="139551424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233190" y="548681"/>
            <a:ext cx="8587282" cy="648071"/>
          </a:xfrm>
        </p:spPr>
        <p:txBody>
          <a:bodyPr>
            <a:noAutofit/>
          </a:bodyPr>
          <a:lstStyle/>
          <a:p>
            <a:r>
              <a:rPr lang="es-ES" sz="2400" dirty="0">
                <a:latin typeface="Open sans"/>
                <a:cs typeface="Open sans"/>
              </a:rPr>
              <a:t>Ejemplo Ghana – abordando un motor de la deforestación </a:t>
            </a:r>
            <a:endParaRPr lang="en-GB" sz="2400" dirty="0">
              <a:latin typeface="Open sans"/>
              <a:cs typeface="Open sans"/>
            </a:endParaRPr>
          </a:p>
        </p:txBody>
      </p:sp>
      <p:sp>
        <p:nvSpPr>
          <p:cNvPr id="10" name="Text Placeholder 3"/>
          <p:cNvSpPr txBox="1">
            <a:spLocks/>
          </p:cNvSpPr>
          <p:nvPr/>
        </p:nvSpPr>
        <p:spPr>
          <a:xfrm>
            <a:off x="251523" y="165564"/>
            <a:ext cx="3097213" cy="38311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None/>
              <a:defRPr sz="1200" b="1" kern="1200">
                <a:solidFill>
                  <a:srgbClr val="D2232A"/>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err="1" smtClean="0"/>
              <a:t>Financiamiento</a:t>
            </a:r>
            <a:r>
              <a:rPr lang="en-GB" dirty="0" smtClean="0"/>
              <a:t> REDD</a:t>
            </a:r>
            <a:r>
              <a:rPr lang="en-GB" dirty="0"/>
              <a:t>+</a:t>
            </a:r>
          </a:p>
        </p:txBody>
      </p:sp>
      <p:sp>
        <p:nvSpPr>
          <p:cNvPr id="6" name="Text Placeholder 1"/>
          <p:cNvSpPr>
            <a:spLocks noGrp="1"/>
          </p:cNvSpPr>
          <p:nvPr>
            <p:ph type="body" idx="4294967295"/>
          </p:nvPr>
        </p:nvSpPr>
        <p:spPr>
          <a:xfrm>
            <a:off x="232420" y="1604800"/>
            <a:ext cx="7291908" cy="4416491"/>
          </a:xfrm>
          <a:prstGeom prst="rect">
            <a:avLst/>
          </a:prstGeom>
        </p:spPr>
        <p:txBody>
          <a:bodyPr>
            <a:normAutofit/>
          </a:bodyPr>
          <a:lstStyle/>
          <a:p>
            <a:endParaRPr lang="es-EC" sz="1800" dirty="0" smtClean="0">
              <a:latin typeface="Open sans"/>
              <a:cs typeface="Open sans"/>
            </a:endParaRPr>
          </a:p>
          <a:p>
            <a:pPr>
              <a:spcBef>
                <a:spcPts val="1200"/>
              </a:spcBef>
            </a:pPr>
            <a:endParaRPr lang="es-ES" sz="1800" dirty="0">
              <a:latin typeface="Open sans"/>
              <a:cs typeface="Open sans"/>
            </a:endParaRPr>
          </a:p>
          <a:p>
            <a:pPr>
              <a:spcBef>
                <a:spcPts val="1200"/>
              </a:spcBef>
            </a:pPr>
            <a:endParaRPr lang="es-ES" sz="1800" noProof="0" dirty="0" smtClean="0">
              <a:latin typeface="Open sans"/>
              <a:cs typeface="Open sans"/>
            </a:endParaRPr>
          </a:p>
          <a:p>
            <a:pPr>
              <a:lnSpc>
                <a:spcPct val="110000"/>
              </a:lnSpc>
              <a:spcBef>
                <a:spcPts val="200"/>
              </a:spcBef>
              <a:spcAft>
                <a:spcPct val="40000"/>
              </a:spcAft>
            </a:pPr>
            <a:endParaRPr lang="es-ES" sz="1800" noProof="0" dirty="0" smtClean="0">
              <a:latin typeface="Open sans"/>
              <a:cs typeface="Open sans"/>
            </a:endParaRPr>
          </a:p>
          <a:p>
            <a:pPr>
              <a:lnSpc>
                <a:spcPct val="110000"/>
              </a:lnSpc>
              <a:spcBef>
                <a:spcPts val="200"/>
              </a:spcBef>
              <a:spcAft>
                <a:spcPct val="40000"/>
              </a:spcAft>
            </a:pPr>
            <a:endParaRPr lang="es-ES" sz="2000" noProof="0" dirty="0">
              <a:latin typeface="Open sans"/>
              <a:cs typeface="Open sans"/>
            </a:endParaRPr>
          </a:p>
        </p:txBody>
      </p:sp>
      <p:pic>
        <p:nvPicPr>
          <p:cNvPr id="1026" name="Picture 2" descr="C:\Users\coello\Desktop\Ghan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290" y="1340768"/>
            <a:ext cx="7040507" cy="44911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357690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hapter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EDD">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2819</TotalTime>
  <Words>1009</Words>
  <Application>Microsoft Macintosh PowerPoint</Application>
  <PresentationFormat>On-screen Show (4:3)</PresentationFormat>
  <Paragraphs>161</Paragraphs>
  <Slides>14</Slides>
  <Notes>6</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Chapter1</vt:lpstr>
      <vt:lpstr>Financiamiento REDD+</vt:lpstr>
      <vt:lpstr>PowerPoint Presentation</vt:lpstr>
      <vt:lpstr>PowerPoint Presentation</vt:lpstr>
      <vt:lpstr>PowerPoint Presentation</vt:lpstr>
      <vt:lpstr>PowerPoint Presentation</vt:lpstr>
      <vt:lpstr>¿Fondos y financiamiento para qué?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United Nations Office at Geneva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Financiamiento REDD+</dc:title>
  <dc:creator>ICTS-DK7</dc:creator>
  <cp:lastModifiedBy>Mihaela Secrieru</cp:lastModifiedBy>
  <cp:revision>169</cp:revision>
  <dcterms:created xsi:type="dcterms:W3CDTF">2015-09-18T11:37:49Z</dcterms:created>
  <dcterms:modified xsi:type="dcterms:W3CDTF">2015-10-08T20:05:22Z</dcterms:modified>
</cp:coreProperties>
</file>