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  <p:sldMasterId id="2147483680" r:id="rId3"/>
    <p:sldMasterId id="2147483690" r:id="rId4"/>
  </p:sldMasterIdLst>
  <p:sldIdLst>
    <p:sldId id="257" r:id="rId5"/>
    <p:sldId id="258" r:id="rId6"/>
    <p:sldId id="260" r:id="rId7"/>
    <p:sldId id="261" r:id="rId8"/>
    <p:sldId id="262" r:id="rId9"/>
    <p:sldId id="263" r:id="rId10"/>
    <p:sldId id="265" r:id="rId11"/>
    <p:sldId id="266" r:id="rId12"/>
    <p:sldId id="269" r:id="rId13"/>
    <p:sldId id="267" r:id="rId14"/>
    <p:sldId id="270" r:id="rId15"/>
    <p:sldId id="27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28" y="-1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7384"/>
            <a:ext cx="12192000" cy="68580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4704" y="3140969"/>
            <a:ext cx="10363200" cy="1470025"/>
          </a:xfrm>
        </p:spPr>
        <p:txBody>
          <a:bodyPr>
            <a:normAutofit/>
          </a:bodyPr>
          <a:lstStyle>
            <a:lvl1pPr algn="ctr">
              <a:defRPr sz="4267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1424" y="4940763"/>
            <a:ext cx="1041648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sp>
        <p:nvSpPr>
          <p:cNvPr id="9" name="Rectangle 8"/>
          <p:cNvSpPr/>
          <p:nvPr userDrawn="1"/>
        </p:nvSpPr>
        <p:spPr>
          <a:xfrm>
            <a:off x="5519936" y="2276872"/>
            <a:ext cx="1056117" cy="960107"/>
          </a:xfrm>
          <a:prstGeom prst="rect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333" dirty="0">
                <a:solidFill>
                  <a:prstClr val="white"/>
                </a:solidFill>
                <a:latin typeface="Bebas Neue" pitchFamily="34" charset="0"/>
                <a:ea typeface="Open Sans" pitchFamily="34" charset="0"/>
                <a:cs typeface="Open Sans" pitchFamily="34" charset="0"/>
              </a:rPr>
              <a:t>11</a:t>
            </a:r>
          </a:p>
        </p:txBody>
      </p:sp>
      <p:pic>
        <p:nvPicPr>
          <p:cNvPr id="14" name="Picture 13" descr="UN-REDD_full_logo_ES2 whit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409" y="790223"/>
            <a:ext cx="8324625" cy="115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743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7384"/>
            <a:ext cx="12192000" cy="68580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4704" y="3140969"/>
            <a:ext cx="10363200" cy="1470025"/>
          </a:xfrm>
        </p:spPr>
        <p:txBody>
          <a:bodyPr>
            <a:normAutofit/>
          </a:bodyPr>
          <a:lstStyle>
            <a:lvl1pPr algn="ctr">
              <a:defRPr sz="4267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1424" y="4940763"/>
            <a:ext cx="1041648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sp>
        <p:nvSpPr>
          <p:cNvPr id="9" name="Rectangle 8"/>
          <p:cNvSpPr/>
          <p:nvPr userDrawn="1"/>
        </p:nvSpPr>
        <p:spPr>
          <a:xfrm>
            <a:off x="5519936" y="2276872"/>
            <a:ext cx="1056117" cy="960107"/>
          </a:xfrm>
          <a:prstGeom prst="rect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333" dirty="0">
                <a:solidFill>
                  <a:prstClr val="white"/>
                </a:solidFill>
                <a:latin typeface="Bebas Neue" pitchFamily="34" charset="0"/>
                <a:ea typeface="Open Sans" pitchFamily="34" charset="0"/>
                <a:cs typeface="Open Sans" pitchFamily="34" charset="0"/>
              </a:rPr>
              <a:t>11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3119669" y="932723"/>
            <a:ext cx="6720747" cy="768085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6"/>
              <a:ext cx="2880320" cy="37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667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2667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2667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198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14" name="Freeform 13"/>
          <p:cNvSpPr/>
          <p:nvPr userDrawn="1"/>
        </p:nvSpPr>
        <p:spPr>
          <a:xfrm>
            <a:off x="-144694" y="0"/>
            <a:ext cx="9236875" cy="699008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 dirty="0">
              <a:solidFill>
                <a:prstClr val="white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8016213" y="5996600"/>
            <a:ext cx="4416491" cy="504741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6"/>
              <a:ext cx="2880320" cy="38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6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6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6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2030901" y="3376835"/>
            <a:ext cx="9583999" cy="290657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335360" y="2084917"/>
            <a:ext cx="5088467" cy="393700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867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239349" y="836712"/>
            <a:ext cx="4905510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189" indent="-457189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CH" sz="4267" dirty="0">
                <a:solidFill>
                  <a:prstClr val="black">
                    <a:lumMod val="65000"/>
                    <a:lumOff val="35000"/>
                  </a:prstClr>
                </a:solidFill>
              </a:rPr>
              <a:t>Learning objectives</a:t>
            </a:r>
            <a:endParaRPr lang="fr-CH" sz="4267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6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35" name="Freeform 34"/>
          <p:cNvSpPr/>
          <p:nvPr userDrawn="1"/>
        </p:nvSpPr>
        <p:spPr>
          <a:xfrm>
            <a:off x="3291840" y="-182880"/>
            <a:ext cx="9306560" cy="729488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grpSp>
        <p:nvGrpSpPr>
          <p:cNvPr id="27" name="Group 9"/>
          <p:cNvGrpSpPr/>
          <p:nvPr userDrawn="1"/>
        </p:nvGrpSpPr>
        <p:grpSpPr>
          <a:xfrm>
            <a:off x="8016213" y="5996600"/>
            <a:ext cx="4416491" cy="504741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6"/>
              <a:ext cx="2880320" cy="38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6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6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6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74811" y="3225685"/>
            <a:ext cx="9583999" cy="290657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6192011" y="1700808"/>
            <a:ext cx="5664629" cy="4896544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867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6672065" y="825097"/>
            <a:ext cx="2743059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189" indent="-457189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CH" sz="4267" dirty="0">
                <a:solidFill>
                  <a:prstClr val="black">
                    <a:lumMod val="65000"/>
                    <a:lumOff val="35000"/>
                  </a:prstClr>
                </a:solidFill>
              </a:rPr>
              <a:t>Key points</a:t>
            </a:r>
            <a:endParaRPr lang="fr-CH" sz="4267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45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35" name="Freeform 34"/>
          <p:cNvSpPr/>
          <p:nvPr userDrawn="1"/>
        </p:nvSpPr>
        <p:spPr>
          <a:xfrm>
            <a:off x="3291840" y="-182880"/>
            <a:ext cx="9306560" cy="729488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grpSp>
        <p:nvGrpSpPr>
          <p:cNvPr id="27" name="Group 9"/>
          <p:cNvGrpSpPr/>
          <p:nvPr userDrawn="1"/>
        </p:nvGrpSpPr>
        <p:grpSpPr>
          <a:xfrm>
            <a:off x="8016213" y="5996600"/>
            <a:ext cx="4416491" cy="504741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6"/>
              <a:ext cx="2880320" cy="38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6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6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6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74811" y="3225685"/>
            <a:ext cx="9583999" cy="290657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6192011" y="1700808"/>
            <a:ext cx="5664629" cy="4896544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867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6384032" y="825097"/>
            <a:ext cx="5788764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189" indent="-457189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CH" sz="4267" dirty="0">
                <a:solidFill>
                  <a:prstClr val="black">
                    <a:lumMod val="65000"/>
                    <a:lumOff val="35000"/>
                  </a:prstClr>
                </a:solidFill>
              </a:rPr>
              <a:t>Agenda for the session</a:t>
            </a:r>
            <a:endParaRPr lang="fr-CH" sz="4267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395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5360" y="1701801"/>
            <a:ext cx="11427123" cy="4415367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6213310"/>
            <a:ext cx="1728192" cy="477697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2255573" y="6213310"/>
            <a:ext cx="0" cy="480053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2275385" y="6285931"/>
            <a:ext cx="1952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600" b="1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600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6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310919" y="548681"/>
            <a:ext cx="10201572" cy="958849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426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4267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334434" y="165100"/>
            <a:ext cx="4129617" cy="383117"/>
          </a:xfrm>
        </p:spPr>
        <p:txBody>
          <a:bodyPr>
            <a:normAutofit/>
          </a:bodyPr>
          <a:lstStyle>
            <a:lvl1pPr>
              <a:buNone/>
              <a:defRPr sz="16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782428611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5360" y="1701801"/>
            <a:ext cx="5568619" cy="4415367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6213310"/>
            <a:ext cx="1728192" cy="477697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2255573" y="6213310"/>
            <a:ext cx="0" cy="480053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2275385" y="6285931"/>
            <a:ext cx="1952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600" b="1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600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6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310919" y="548681"/>
            <a:ext cx="10777636" cy="958849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426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4267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334434" y="165100"/>
            <a:ext cx="4129617" cy="383117"/>
          </a:xfrm>
        </p:spPr>
        <p:txBody>
          <a:bodyPr>
            <a:normAutofit/>
          </a:bodyPr>
          <a:lstStyle>
            <a:lvl1pPr>
              <a:buNone/>
              <a:defRPr sz="16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6288021" y="1700809"/>
            <a:ext cx="5568619" cy="4415367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32510951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6213310"/>
            <a:ext cx="1728192" cy="477697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2255573" y="6213310"/>
            <a:ext cx="0" cy="480053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2275385" y="6285931"/>
            <a:ext cx="1952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600" b="1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600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6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310919" y="645585"/>
            <a:ext cx="11353700" cy="958849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426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4267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334434" y="165100"/>
            <a:ext cx="4129617" cy="383117"/>
          </a:xfrm>
        </p:spPr>
        <p:txBody>
          <a:bodyPr>
            <a:normAutofit/>
          </a:bodyPr>
          <a:lstStyle>
            <a:lvl1pPr>
              <a:buNone/>
              <a:defRPr sz="16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508919"/>
            <a:ext cx="12335933" cy="2688167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335360" y="4389107"/>
            <a:ext cx="11521280" cy="1728060"/>
          </a:xfrm>
        </p:spPr>
        <p:txBody>
          <a:bodyPr>
            <a:noAutofit/>
          </a:bodyPr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610982591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6213310"/>
            <a:ext cx="1728192" cy="477697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2255573" y="6213310"/>
            <a:ext cx="0" cy="480053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2275385" y="6285931"/>
            <a:ext cx="1952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600" b="1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600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6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310919" y="645584"/>
            <a:ext cx="5689071" cy="1151235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426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4267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334434" y="165100"/>
            <a:ext cx="4129617" cy="383117"/>
          </a:xfrm>
        </p:spPr>
        <p:txBody>
          <a:bodyPr>
            <a:normAutofit/>
          </a:bodyPr>
          <a:lstStyle>
            <a:lvl1pPr>
              <a:buNone/>
              <a:defRPr sz="16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335360" y="1892830"/>
            <a:ext cx="5568619" cy="4224337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6096000" y="1"/>
            <a:ext cx="6239933" cy="6857999"/>
          </a:xfrm>
        </p:spPr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750337950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3971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7384"/>
            <a:ext cx="12192000" cy="68580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4704" y="3140969"/>
            <a:ext cx="10363200" cy="1470025"/>
          </a:xfrm>
        </p:spPr>
        <p:txBody>
          <a:bodyPr>
            <a:normAutofit/>
          </a:bodyPr>
          <a:lstStyle>
            <a:lvl1pPr algn="ctr">
              <a:defRPr sz="4267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1424" y="4940763"/>
            <a:ext cx="1041648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sp>
        <p:nvSpPr>
          <p:cNvPr id="9" name="Rectangle 8"/>
          <p:cNvSpPr/>
          <p:nvPr userDrawn="1"/>
        </p:nvSpPr>
        <p:spPr>
          <a:xfrm>
            <a:off x="5519936" y="2276872"/>
            <a:ext cx="1056117" cy="960107"/>
          </a:xfrm>
          <a:prstGeom prst="rect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333" dirty="0">
                <a:solidFill>
                  <a:prstClr val="white"/>
                </a:solidFill>
                <a:latin typeface="Bebas Neue" pitchFamily="34" charset="0"/>
                <a:ea typeface="Open Sans" pitchFamily="34" charset="0"/>
                <a:cs typeface="Open Sans" pitchFamily="34" charset="0"/>
              </a:rPr>
              <a:t>11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3119669" y="932723"/>
            <a:ext cx="6720747" cy="768085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6"/>
              <a:ext cx="2880320" cy="37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667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2667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2667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24104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14" name="Freeform 13"/>
          <p:cNvSpPr/>
          <p:nvPr userDrawn="1"/>
        </p:nvSpPr>
        <p:spPr>
          <a:xfrm>
            <a:off x="-144694" y="0"/>
            <a:ext cx="9236875" cy="699008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 dirty="0">
              <a:solidFill>
                <a:prstClr val="white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8016213" y="5996600"/>
            <a:ext cx="4416491" cy="504741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6"/>
              <a:ext cx="2880320" cy="38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6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6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6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2030901" y="3376835"/>
            <a:ext cx="9583999" cy="290657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335360" y="2084917"/>
            <a:ext cx="5088467" cy="393700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867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239349" y="836712"/>
            <a:ext cx="6215163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189" indent="-457189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CH" sz="4267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Objetivos de aprendizaje</a:t>
            </a:r>
            <a:endParaRPr lang="fr-CH" sz="4267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07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14" name="Freeform 13"/>
          <p:cNvSpPr/>
          <p:nvPr userDrawn="1"/>
        </p:nvSpPr>
        <p:spPr>
          <a:xfrm>
            <a:off x="-144694" y="0"/>
            <a:ext cx="9236875" cy="699008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 dirty="0">
              <a:solidFill>
                <a:prstClr val="white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8016213" y="5996600"/>
            <a:ext cx="4416491" cy="504741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6"/>
              <a:ext cx="2880320" cy="38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6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6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6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2030901" y="3376835"/>
            <a:ext cx="9583999" cy="290657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335360" y="2084917"/>
            <a:ext cx="5088467" cy="393700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867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239349" y="836712"/>
            <a:ext cx="4905510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189" indent="-457189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CH" sz="4267" dirty="0">
                <a:solidFill>
                  <a:prstClr val="black">
                    <a:lumMod val="65000"/>
                    <a:lumOff val="35000"/>
                  </a:prstClr>
                </a:solidFill>
              </a:rPr>
              <a:t>Learning objectives</a:t>
            </a:r>
            <a:endParaRPr lang="fr-CH" sz="4267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768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35" name="Freeform 34"/>
          <p:cNvSpPr/>
          <p:nvPr userDrawn="1"/>
        </p:nvSpPr>
        <p:spPr>
          <a:xfrm>
            <a:off x="3291840" y="-182880"/>
            <a:ext cx="9306560" cy="729488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grpSp>
        <p:nvGrpSpPr>
          <p:cNvPr id="27" name="Group 9"/>
          <p:cNvGrpSpPr/>
          <p:nvPr userDrawn="1"/>
        </p:nvGrpSpPr>
        <p:grpSpPr>
          <a:xfrm>
            <a:off x="8016213" y="5996600"/>
            <a:ext cx="4416491" cy="504741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6"/>
              <a:ext cx="2880320" cy="38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6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6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6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74811" y="3225685"/>
            <a:ext cx="9583999" cy="290657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6192011" y="1700808"/>
            <a:ext cx="5664629" cy="4896544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867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6672065" y="825097"/>
            <a:ext cx="2743059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189" indent="-457189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CH" sz="4267" dirty="0">
                <a:solidFill>
                  <a:prstClr val="black">
                    <a:lumMod val="65000"/>
                    <a:lumOff val="35000"/>
                  </a:prstClr>
                </a:solidFill>
              </a:rPr>
              <a:t>Key points</a:t>
            </a:r>
            <a:endParaRPr lang="fr-CH" sz="4267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200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35" name="Freeform 34"/>
          <p:cNvSpPr/>
          <p:nvPr userDrawn="1"/>
        </p:nvSpPr>
        <p:spPr>
          <a:xfrm>
            <a:off x="3291840" y="-182880"/>
            <a:ext cx="9306560" cy="729488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grpSp>
        <p:nvGrpSpPr>
          <p:cNvPr id="27" name="Group 9"/>
          <p:cNvGrpSpPr/>
          <p:nvPr userDrawn="1"/>
        </p:nvGrpSpPr>
        <p:grpSpPr>
          <a:xfrm>
            <a:off x="8016213" y="5996600"/>
            <a:ext cx="4416491" cy="504741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6"/>
              <a:ext cx="2880320" cy="38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6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6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6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74811" y="3225685"/>
            <a:ext cx="9583999" cy="290657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6192011" y="1700808"/>
            <a:ext cx="5664629" cy="4896544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867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6384032" y="825097"/>
            <a:ext cx="5149167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189" indent="-457189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CH" sz="4267" dirty="0">
                <a:solidFill>
                  <a:prstClr val="black">
                    <a:lumMod val="65000"/>
                    <a:lumOff val="35000"/>
                  </a:prstClr>
                </a:solidFill>
              </a:rPr>
              <a:t>Agenda </a:t>
            </a:r>
            <a:r>
              <a:rPr lang="de-CH" sz="4267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de la sesión</a:t>
            </a:r>
            <a:endParaRPr lang="fr-CH" sz="4267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824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5360" y="1701801"/>
            <a:ext cx="11427123" cy="4415367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6213310"/>
            <a:ext cx="1728192" cy="477697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2255573" y="6213310"/>
            <a:ext cx="0" cy="480053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2275385" y="6285931"/>
            <a:ext cx="1952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600" b="1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600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6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310919" y="548681"/>
            <a:ext cx="10201572" cy="958849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426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4267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334434" y="165100"/>
            <a:ext cx="4129617" cy="383117"/>
          </a:xfrm>
        </p:spPr>
        <p:txBody>
          <a:bodyPr>
            <a:normAutofit/>
          </a:bodyPr>
          <a:lstStyle>
            <a:lvl1pPr>
              <a:buNone/>
              <a:defRPr sz="16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493464144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5360" y="1701801"/>
            <a:ext cx="5568619" cy="4415367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6213310"/>
            <a:ext cx="1728192" cy="477697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2255573" y="6213310"/>
            <a:ext cx="0" cy="480053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2275385" y="6285931"/>
            <a:ext cx="1952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600" b="1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600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6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310919" y="548681"/>
            <a:ext cx="10777636" cy="958849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426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4267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334434" y="165100"/>
            <a:ext cx="4129617" cy="383117"/>
          </a:xfrm>
        </p:spPr>
        <p:txBody>
          <a:bodyPr>
            <a:normAutofit/>
          </a:bodyPr>
          <a:lstStyle>
            <a:lvl1pPr>
              <a:buNone/>
              <a:defRPr sz="16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6288021" y="1700809"/>
            <a:ext cx="5568619" cy="4415367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8357321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6213310"/>
            <a:ext cx="1728192" cy="477697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2255573" y="6213310"/>
            <a:ext cx="0" cy="480053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2275385" y="6285931"/>
            <a:ext cx="1952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600" b="1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600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6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310919" y="645585"/>
            <a:ext cx="11353700" cy="958849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426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4267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334434" y="165100"/>
            <a:ext cx="4129617" cy="383117"/>
          </a:xfrm>
        </p:spPr>
        <p:txBody>
          <a:bodyPr>
            <a:normAutofit/>
          </a:bodyPr>
          <a:lstStyle>
            <a:lvl1pPr>
              <a:buNone/>
              <a:defRPr sz="16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508919"/>
            <a:ext cx="12335933" cy="2688167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335360" y="4389107"/>
            <a:ext cx="11521280" cy="1728060"/>
          </a:xfrm>
        </p:spPr>
        <p:txBody>
          <a:bodyPr>
            <a:noAutofit/>
          </a:bodyPr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7652733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6213310"/>
            <a:ext cx="1728192" cy="477697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2255573" y="6213310"/>
            <a:ext cx="0" cy="480053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2275385" y="6285931"/>
            <a:ext cx="1952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600" b="1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600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6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310919" y="645584"/>
            <a:ext cx="5689071" cy="1151235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426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4267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334434" y="165100"/>
            <a:ext cx="4129617" cy="383117"/>
          </a:xfrm>
        </p:spPr>
        <p:txBody>
          <a:bodyPr>
            <a:normAutofit/>
          </a:bodyPr>
          <a:lstStyle>
            <a:lvl1pPr>
              <a:buNone/>
              <a:defRPr sz="16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335360" y="1892830"/>
            <a:ext cx="5568619" cy="4224337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6096000" y="1"/>
            <a:ext cx="6239933" cy="6857999"/>
          </a:xfrm>
        </p:spPr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625632944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8734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7384"/>
            <a:ext cx="12192000" cy="68580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4704" y="3140969"/>
            <a:ext cx="10363200" cy="1470025"/>
          </a:xfrm>
        </p:spPr>
        <p:txBody>
          <a:bodyPr>
            <a:normAutofit/>
          </a:bodyPr>
          <a:lstStyle>
            <a:lvl1pPr algn="ctr">
              <a:defRPr sz="4267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1424" y="4940763"/>
            <a:ext cx="1041648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sp>
        <p:nvSpPr>
          <p:cNvPr id="9" name="Rectangle 8"/>
          <p:cNvSpPr/>
          <p:nvPr userDrawn="1"/>
        </p:nvSpPr>
        <p:spPr>
          <a:xfrm>
            <a:off x="5519936" y="2276872"/>
            <a:ext cx="1056117" cy="960107"/>
          </a:xfrm>
          <a:prstGeom prst="rect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5333" dirty="0">
                <a:solidFill>
                  <a:prstClr val="white"/>
                </a:solidFill>
                <a:latin typeface="Bebas Neue" pitchFamily="34" charset="0"/>
                <a:ea typeface="Open Sans" pitchFamily="34" charset="0"/>
                <a:cs typeface="Open Sans" pitchFamily="34" charset="0"/>
              </a:rPr>
              <a:t>11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3119669" y="932723"/>
            <a:ext cx="6720747" cy="768085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6"/>
              <a:ext cx="2880320" cy="37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667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2667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2667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04863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14" name="Freeform 13"/>
          <p:cNvSpPr/>
          <p:nvPr userDrawn="1"/>
        </p:nvSpPr>
        <p:spPr>
          <a:xfrm>
            <a:off x="-144694" y="0"/>
            <a:ext cx="9236875" cy="699008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 dirty="0">
              <a:solidFill>
                <a:prstClr val="white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8016213" y="5996600"/>
            <a:ext cx="4416491" cy="504741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6"/>
              <a:ext cx="2880320" cy="38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6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6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6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2030901" y="3376835"/>
            <a:ext cx="9583999" cy="290657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335360" y="2084917"/>
            <a:ext cx="5088467" cy="393700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867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239349" y="836712"/>
            <a:ext cx="4905510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189" indent="-457189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CH" sz="4267" dirty="0">
                <a:solidFill>
                  <a:prstClr val="black">
                    <a:lumMod val="65000"/>
                    <a:lumOff val="35000"/>
                  </a:prstClr>
                </a:solidFill>
              </a:rPr>
              <a:t>Learning objectives</a:t>
            </a:r>
            <a:endParaRPr lang="fr-CH" sz="4267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606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35" name="Freeform 34"/>
          <p:cNvSpPr/>
          <p:nvPr userDrawn="1"/>
        </p:nvSpPr>
        <p:spPr>
          <a:xfrm>
            <a:off x="3291840" y="-182880"/>
            <a:ext cx="9306560" cy="729488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grpSp>
        <p:nvGrpSpPr>
          <p:cNvPr id="27" name="Group 9"/>
          <p:cNvGrpSpPr/>
          <p:nvPr userDrawn="1"/>
        </p:nvGrpSpPr>
        <p:grpSpPr>
          <a:xfrm>
            <a:off x="8016213" y="5996600"/>
            <a:ext cx="4416491" cy="504741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6"/>
              <a:ext cx="2880320" cy="38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6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6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6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74811" y="3225685"/>
            <a:ext cx="9583999" cy="290657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6192011" y="1700808"/>
            <a:ext cx="5664629" cy="4896544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867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6672065" y="825097"/>
            <a:ext cx="3959738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189" indent="-457189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CH" sz="4267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Mensajes clave</a:t>
            </a:r>
            <a:endParaRPr lang="fr-CH" sz="4267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502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35" name="Freeform 34"/>
          <p:cNvSpPr/>
          <p:nvPr userDrawn="1"/>
        </p:nvSpPr>
        <p:spPr>
          <a:xfrm>
            <a:off x="3291840" y="-182880"/>
            <a:ext cx="9306560" cy="729488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grpSp>
        <p:nvGrpSpPr>
          <p:cNvPr id="27" name="Group 9"/>
          <p:cNvGrpSpPr/>
          <p:nvPr userDrawn="1"/>
        </p:nvGrpSpPr>
        <p:grpSpPr>
          <a:xfrm>
            <a:off x="8016213" y="5996600"/>
            <a:ext cx="4416491" cy="504741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6"/>
              <a:ext cx="2880320" cy="38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6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6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6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74811" y="3225685"/>
            <a:ext cx="9583999" cy="290657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6192011" y="1700808"/>
            <a:ext cx="5664629" cy="4896544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867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7044456" y="-15708"/>
            <a:ext cx="3959738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189" indent="-457189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CH" sz="4267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Mensajes clave</a:t>
            </a:r>
            <a:endParaRPr lang="fr-CH" sz="4267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374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35" name="Freeform 34"/>
          <p:cNvSpPr/>
          <p:nvPr userDrawn="1"/>
        </p:nvSpPr>
        <p:spPr>
          <a:xfrm>
            <a:off x="3291840" y="-182880"/>
            <a:ext cx="9306560" cy="729488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grpSp>
        <p:nvGrpSpPr>
          <p:cNvPr id="27" name="Group 9"/>
          <p:cNvGrpSpPr/>
          <p:nvPr userDrawn="1"/>
        </p:nvGrpSpPr>
        <p:grpSpPr>
          <a:xfrm>
            <a:off x="8016213" y="5996600"/>
            <a:ext cx="4416491" cy="504741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6"/>
              <a:ext cx="2880320" cy="38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6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6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6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74811" y="3225685"/>
            <a:ext cx="9583999" cy="290657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6192011" y="1700808"/>
            <a:ext cx="5664629" cy="4896544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867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6384032" y="825097"/>
            <a:ext cx="5149167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189" indent="-457189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CH" sz="4267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Agenda de la sesión</a:t>
            </a:r>
            <a:endParaRPr lang="fr-CH" sz="4267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200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5360" y="1701801"/>
            <a:ext cx="11427123" cy="4415367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6213310"/>
            <a:ext cx="1728192" cy="477697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2255573" y="6213310"/>
            <a:ext cx="0" cy="480053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2275385" y="6285931"/>
            <a:ext cx="1952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600" b="1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600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6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310919" y="548681"/>
            <a:ext cx="10201572" cy="958849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426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4267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334434" y="165100"/>
            <a:ext cx="4129617" cy="383117"/>
          </a:xfrm>
        </p:spPr>
        <p:txBody>
          <a:bodyPr>
            <a:normAutofit/>
          </a:bodyPr>
          <a:lstStyle>
            <a:lvl1pPr>
              <a:buNone/>
              <a:defRPr sz="16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29974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5360" y="1701801"/>
            <a:ext cx="5568619" cy="4415367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6213310"/>
            <a:ext cx="1728192" cy="477697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2255573" y="6213310"/>
            <a:ext cx="0" cy="480053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2275385" y="6285931"/>
            <a:ext cx="1952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600" b="1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600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6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310919" y="548681"/>
            <a:ext cx="10777636" cy="958849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426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4267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334434" y="165100"/>
            <a:ext cx="4129617" cy="383117"/>
          </a:xfrm>
        </p:spPr>
        <p:txBody>
          <a:bodyPr>
            <a:normAutofit/>
          </a:bodyPr>
          <a:lstStyle>
            <a:lvl1pPr>
              <a:buNone/>
              <a:defRPr sz="16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6288021" y="1700809"/>
            <a:ext cx="5568619" cy="4415367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52003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6213310"/>
            <a:ext cx="1728192" cy="477697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2255573" y="6213310"/>
            <a:ext cx="0" cy="480053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2275385" y="6285931"/>
            <a:ext cx="1952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600" b="1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600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6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310919" y="645585"/>
            <a:ext cx="11353700" cy="958849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426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4267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334434" y="165100"/>
            <a:ext cx="4129617" cy="383117"/>
          </a:xfrm>
        </p:spPr>
        <p:txBody>
          <a:bodyPr>
            <a:normAutofit/>
          </a:bodyPr>
          <a:lstStyle>
            <a:lvl1pPr>
              <a:buNone/>
              <a:defRPr sz="16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508919"/>
            <a:ext cx="12335933" cy="2688167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335360" y="4389107"/>
            <a:ext cx="11521280" cy="1728060"/>
          </a:xfrm>
        </p:spPr>
        <p:txBody>
          <a:bodyPr>
            <a:noAutofit/>
          </a:bodyPr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24647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6213310"/>
            <a:ext cx="1728192" cy="477697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2255573" y="6213310"/>
            <a:ext cx="0" cy="480053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2275385" y="6285931"/>
            <a:ext cx="1952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600" b="1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600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6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310919" y="645584"/>
            <a:ext cx="5689071" cy="1151235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426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4267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334434" y="165100"/>
            <a:ext cx="4129617" cy="383117"/>
          </a:xfrm>
        </p:spPr>
        <p:txBody>
          <a:bodyPr>
            <a:normAutofit/>
          </a:bodyPr>
          <a:lstStyle>
            <a:lvl1pPr>
              <a:buNone/>
              <a:defRPr sz="16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335360" y="1892830"/>
            <a:ext cx="5568619" cy="4224337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6096000" y="1"/>
            <a:ext cx="6239933" cy="6857999"/>
          </a:xfrm>
        </p:spPr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521624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956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35" name="Freeform 34"/>
          <p:cNvSpPr/>
          <p:nvPr userDrawn="1"/>
        </p:nvSpPr>
        <p:spPr>
          <a:xfrm>
            <a:off x="3291840" y="-182880"/>
            <a:ext cx="9306560" cy="729488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grpSp>
        <p:nvGrpSpPr>
          <p:cNvPr id="27" name="Group 9"/>
          <p:cNvGrpSpPr/>
          <p:nvPr userDrawn="1"/>
        </p:nvGrpSpPr>
        <p:grpSpPr>
          <a:xfrm>
            <a:off x="8016213" y="5996600"/>
            <a:ext cx="4416491" cy="504741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6"/>
              <a:ext cx="2880320" cy="38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6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60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6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74811" y="3225685"/>
            <a:ext cx="9583999" cy="290657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>
              <a:solidFill>
                <a:prstClr val="white"/>
              </a:solidFill>
            </a:endParaRPr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6192011" y="1700808"/>
            <a:ext cx="5664629" cy="4896544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867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6384032" y="825097"/>
            <a:ext cx="5149167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189" indent="-457189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CH" sz="4267" dirty="0">
                <a:solidFill>
                  <a:prstClr val="black">
                    <a:lumMod val="65000"/>
                    <a:lumOff val="35000"/>
                  </a:prstClr>
                </a:solidFill>
              </a:rPr>
              <a:t>Agenda </a:t>
            </a:r>
            <a:r>
              <a:rPr lang="de-CH" sz="4267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de la sesión</a:t>
            </a:r>
            <a:endParaRPr lang="fr-CH" sz="4267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164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5360" y="1701801"/>
            <a:ext cx="11427123" cy="4415367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6213310"/>
            <a:ext cx="1728192" cy="477697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2255573" y="6213310"/>
            <a:ext cx="0" cy="480053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2275385" y="6285931"/>
            <a:ext cx="1952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600" b="1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600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6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310919" y="548681"/>
            <a:ext cx="10201572" cy="958849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426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4267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334434" y="165100"/>
            <a:ext cx="4129617" cy="383117"/>
          </a:xfrm>
        </p:spPr>
        <p:txBody>
          <a:bodyPr>
            <a:normAutofit/>
          </a:bodyPr>
          <a:lstStyle>
            <a:lvl1pPr>
              <a:buNone/>
              <a:defRPr sz="16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26887085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5360" y="1701801"/>
            <a:ext cx="5568619" cy="4415367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6213310"/>
            <a:ext cx="1728192" cy="477697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2255573" y="6213310"/>
            <a:ext cx="0" cy="480053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2275385" y="6285931"/>
            <a:ext cx="1952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600" b="1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600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6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310919" y="548681"/>
            <a:ext cx="10777636" cy="958849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426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4267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334434" y="165100"/>
            <a:ext cx="4129617" cy="383117"/>
          </a:xfrm>
        </p:spPr>
        <p:txBody>
          <a:bodyPr>
            <a:normAutofit/>
          </a:bodyPr>
          <a:lstStyle>
            <a:lvl1pPr>
              <a:buNone/>
              <a:defRPr sz="16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6288021" y="1700809"/>
            <a:ext cx="5568619" cy="4415367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18680241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6213310"/>
            <a:ext cx="1728192" cy="477697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2255573" y="6213310"/>
            <a:ext cx="0" cy="480053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2275385" y="6285931"/>
            <a:ext cx="1952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600" b="1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600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6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310919" y="645585"/>
            <a:ext cx="11353700" cy="958849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426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4267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334434" y="165100"/>
            <a:ext cx="4129617" cy="383117"/>
          </a:xfrm>
        </p:spPr>
        <p:txBody>
          <a:bodyPr>
            <a:normAutofit/>
          </a:bodyPr>
          <a:lstStyle>
            <a:lvl1pPr>
              <a:buNone/>
              <a:defRPr sz="16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508919"/>
            <a:ext cx="12335933" cy="2688167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335360" y="4389107"/>
            <a:ext cx="11521280" cy="1728060"/>
          </a:xfrm>
        </p:spPr>
        <p:txBody>
          <a:bodyPr>
            <a:noAutofit/>
          </a:bodyPr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7707224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6213310"/>
            <a:ext cx="1728192" cy="477697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2255573" y="6213310"/>
            <a:ext cx="0" cy="480053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2275385" y="6285931"/>
            <a:ext cx="1952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600" b="1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600" dirty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6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310919" y="645584"/>
            <a:ext cx="5689071" cy="1151235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4267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4267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334434" y="165100"/>
            <a:ext cx="4129617" cy="383117"/>
          </a:xfrm>
        </p:spPr>
        <p:txBody>
          <a:bodyPr>
            <a:normAutofit/>
          </a:bodyPr>
          <a:lstStyle>
            <a:lvl1pPr>
              <a:buNone/>
              <a:defRPr sz="16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335360" y="1892830"/>
            <a:ext cx="5568619" cy="4224337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6096000" y="1"/>
            <a:ext cx="6239933" cy="6857999"/>
          </a:xfrm>
        </p:spPr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13390700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1459897" y="235248"/>
            <a:ext cx="384043" cy="384043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467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64680" y="242847"/>
            <a:ext cx="436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600">
                <a:solidFill>
                  <a:srgbClr val="CBCBCB"/>
                </a:solidFill>
              </a:rPr>
              <a:pPr/>
              <a:t>‹#›</a:t>
            </a:fld>
            <a:endParaRPr lang="fr-CH" sz="16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176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08/10/15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442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08/10/15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902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08/10/15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401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08/10/15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853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931753" y="3305726"/>
            <a:ext cx="10363200" cy="1470025"/>
          </a:xfrm>
        </p:spPr>
        <p:txBody>
          <a:bodyPr/>
          <a:lstStyle/>
          <a:p>
            <a:r>
              <a:rPr lang="en-GB" dirty="0" err="1" smtClean="0"/>
              <a:t>Introducción</a:t>
            </a:r>
            <a:r>
              <a:rPr lang="en-GB" dirty="0" smtClean="0"/>
              <a:t> a la </a:t>
            </a:r>
            <a:r>
              <a:rPr lang="en-GB" dirty="0" err="1" smtClean="0"/>
              <a:t>Participación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de </a:t>
            </a:r>
            <a:r>
              <a:rPr lang="en-GB" dirty="0" err="1" smtClean="0"/>
              <a:t>Actores</a:t>
            </a:r>
            <a:r>
              <a:rPr lang="en-GB" dirty="0" smtClean="0"/>
              <a:t> </a:t>
            </a:r>
            <a:r>
              <a:rPr lang="en-GB" dirty="0" err="1" smtClean="0"/>
              <a:t>Relevantes</a:t>
            </a:r>
            <a:r>
              <a:rPr lang="en-GB" dirty="0" smtClean="0"/>
              <a:t> </a:t>
            </a:r>
            <a:endParaRPr lang="fr-CH" dirty="0"/>
          </a:p>
        </p:txBody>
      </p:sp>
      <p:pic>
        <p:nvPicPr>
          <p:cNvPr id="3" name="Picture 2" descr="UN REDD LOGO-WHITE-WITH-UNDP-BLUE-ES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88"/>
          <a:stretch/>
        </p:blipFill>
        <p:spPr>
          <a:xfrm>
            <a:off x="6535807" y="5192537"/>
            <a:ext cx="4392488" cy="166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559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020775" y="1354929"/>
            <a:ext cx="6126400" cy="4896544"/>
          </a:xfrm>
        </p:spPr>
        <p:txBody>
          <a:bodyPr>
            <a:noAutofit/>
          </a:bodyPr>
          <a:lstStyle/>
          <a:p>
            <a:pPr>
              <a:spcBef>
                <a:spcPts val="1600"/>
              </a:spcBef>
            </a:pPr>
            <a:r>
              <a:rPr lang="es-ES" sz="2000" dirty="0" smtClean="0"/>
              <a:t>Los actores relevantes son los grupos </a:t>
            </a:r>
            <a:r>
              <a:rPr lang="es-ES" sz="2000" dirty="0"/>
              <a:t>que tienen un interés o derecho </a:t>
            </a:r>
            <a:r>
              <a:rPr lang="es-ES" sz="2000" dirty="0" smtClean="0"/>
              <a:t>sobre </a:t>
            </a:r>
            <a:r>
              <a:rPr lang="es-ES" sz="2000" dirty="0"/>
              <a:t>los bosques y que se </a:t>
            </a:r>
            <a:r>
              <a:rPr lang="es-ES" sz="2000" dirty="0" smtClean="0"/>
              <a:t>verían </a:t>
            </a:r>
            <a:r>
              <a:rPr lang="es-ES" sz="2000" dirty="0"/>
              <a:t>afectados por </a:t>
            </a:r>
            <a:r>
              <a:rPr lang="es-ES" sz="2000" dirty="0" smtClean="0"/>
              <a:t>actividades </a:t>
            </a:r>
            <a:r>
              <a:rPr lang="es-ES" sz="2000" dirty="0"/>
              <a:t>de </a:t>
            </a:r>
            <a:r>
              <a:rPr lang="es-ES" sz="2000" dirty="0" smtClean="0"/>
              <a:t>REDD+</a:t>
            </a:r>
            <a:endParaRPr lang="es-ES" sz="2000" dirty="0"/>
          </a:p>
          <a:p>
            <a:pPr>
              <a:spcBef>
                <a:spcPts val="1600"/>
              </a:spcBef>
            </a:pPr>
            <a:r>
              <a:rPr lang="es-ES" sz="2000" dirty="0" smtClean="0"/>
              <a:t>La participación </a:t>
            </a:r>
            <a:r>
              <a:rPr lang="es-ES" sz="2000" dirty="0"/>
              <a:t>de </a:t>
            </a:r>
            <a:r>
              <a:rPr lang="es-ES" sz="2000" dirty="0" smtClean="0"/>
              <a:t>los actores relevantes </a:t>
            </a:r>
            <a:r>
              <a:rPr lang="es-ES" sz="2000" dirty="0"/>
              <a:t>es importante para garantizar la pertinencia, </a:t>
            </a:r>
            <a:r>
              <a:rPr lang="es-ES" sz="2000" dirty="0" smtClean="0"/>
              <a:t>apropiación, rendición </a:t>
            </a:r>
            <a:r>
              <a:rPr lang="es-ES" sz="2000" dirty="0"/>
              <a:t>de cuentas y </a:t>
            </a:r>
            <a:r>
              <a:rPr lang="es-ES" sz="2000" dirty="0" smtClean="0"/>
              <a:t>para fortalecer </a:t>
            </a:r>
            <a:r>
              <a:rPr lang="es-ES" sz="2000" dirty="0"/>
              <a:t>las </a:t>
            </a:r>
            <a:r>
              <a:rPr lang="es-ES" sz="2000" dirty="0" smtClean="0"/>
              <a:t>relaciones en el proceso REDD+</a:t>
            </a:r>
            <a:endParaRPr lang="es-ES" sz="2000" dirty="0"/>
          </a:p>
          <a:p>
            <a:pPr>
              <a:spcBef>
                <a:spcPts val="1600"/>
              </a:spcBef>
            </a:pPr>
            <a:r>
              <a:rPr lang="es-ES" sz="2000" dirty="0"/>
              <a:t>Hay </a:t>
            </a:r>
            <a:r>
              <a:rPr lang="es-ES" sz="2000" dirty="0" smtClean="0"/>
              <a:t>varias </a:t>
            </a:r>
            <a:r>
              <a:rPr lang="es-ES" sz="2000" dirty="0"/>
              <a:t>herramientas </a:t>
            </a:r>
            <a:r>
              <a:rPr lang="es-ES" sz="2000" dirty="0" smtClean="0"/>
              <a:t>que </a:t>
            </a:r>
            <a:r>
              <a:rPr lang="es-ES" sz="2000" dirty="0"/>
              <a:t>se pueden </a:t>
            </a:r>
            <a:r>
              <a:rPr lang="es-ES" sz="2000" dirty="0" smtClean="0"/>
              <a:t>utilizar </a:t>
            </a:r>
            <a:r>
              <a:rPr lang="es-ES" sz="2000" dirty="0"/>
              <a:t>con fines </a:t>
            </a:r>
            <a:r>
              <a:rPr lang="es-ES" sz="2000" dirty="0" smtClean="0"/>
              <a:t>diversos </a:t>
            </a:r>
            <a:r>
              <a:rPr lang="es-ES" sz="2000" dirty="0"/>
              <a:t>y </a:t>
            </a:r>
            <a:r>
              <a:rPr lang="es-ES" sz="2000" dirty="0" smtClean="0"/>
              <a:t>para asegurar </a:t>
            </a:r>
            <a:r>
              <a:rPr lang="es-ES" sz="2000" dirty="0"/>
              <a:t>diferentes niveles de participación</a:t>
            </a:r>
          </a:p>
          <a:p>
            <a:pPr>
              <a:spcBef>
                <a:spcPts val="1600"/>
              </a:spcBef>
            </a:pPr>
            <a:r>
              <a:rPr lang="es-ES" sz="2000" dirty="0"/>
              <a:t>Obtener el consentimiento libre, previo e informado es </a:t>
            </a:r>
            <a:r>
              <a:rPr lang="es-ES" sz="2000" dirty="0" smtClean="0"/>
              <a:t>esencial (cuando éste amerita su aplicación).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85175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10919" y="548681"/>
            <a:ext cx="11353700" cy="958849"/>
          </a:xfrm>
        </p:spPr>
        <p:txBody>
          <a:bodyPr/>
          <a:lstStyle/>
          <a:p>
            <a:r>
              <a:rPr lang="de-CH" sz="3733" dirty="0" smtClean="0"/>
              <a:t>Ejercicio 1: Identificando actores clave para REDD+</a:t>
            </a:r>
            <a:endParaRPr lang="en-GB" dirty="0"/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335361" y="165563"/>
            <a:ext cx="4129617" cy="383117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err="1"/>
              <a:t>Participación</a:t>
            </a:r>
            <a:r>
              <a:rPr lang="en-GB" sz="1600" dirty="0"/>
              <a:t> de </a:t>
            </a:r>
            <a:r>
              <a:rPr lang="en-GB" sz="1600" dirty="0" err="1"/>
              <a:t>actores</a:t>
            </a:r>
            <a:r>
              <a:rPr lang="en-GB" sz="1600" dirty="0"/>
              <a:t> </a:t>
            </a:r>
            <a:r>
              <a:rPr lang="en-GB" sz="1600" dirty="0" err="1"/>
              <a:t>relevantes</a:t>
            </a:r>
            <a:r>
              <a:rPr lang="en-GB" sz="1600" dirty="0"/>
              <a:t>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972058"/>
              </p:ext>
            </p:extLst>
          </p:nvPr>
        </p:nvGraphicFramePr>
        <p:xfrm>
          <a:off x="440700" y="1224818"/>
          <a:ext cx="10904633" cy="5087721"/>
        </p:xfrm>
        <a:graphic>
          <a:graphicData uri="http://schemas.openxmlformats.org/drawingml/2006/table">
            <a:tbl>
              <a:tblPr firstRow="1" firstCol="1" bandRow="1"/>
              <a:tblGrid>
                <a:gridCol w="2421033"/>
                <a:gridCol w="5037667"/>
                <a:gridCol w="1126067"/>
                <a:gridCol w="1193800"/>
                <a:gridCol w="1126066"/>
              </a:tblGrid>
              <a:tr h="1616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Sectores</a:t>
                      </a:r>
                      <a:endParaRPr lang="x-non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Actores principales por sector </a:t>
                      </a:r>
                      <a:endParaRPr lang="x-non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Alta</a:t>
                      </a:r>
                      <a:endParaRPr lang="x-non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Media</a:t>
                      </a:r>
                      <a:endParaRPr lang="x-non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Baja</a:t>
                      </a:r>
                      <a:endParaRPr lang="x-non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43643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Pueblos Indígenas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2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</a:t>
                      </a:r>
                      <a:endParaRPr lang="x-non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2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x-non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2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x-non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43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Comunidades Afrodescendiente 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43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Comunidades campesinas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43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Pequeños productores agrícolas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43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Mediano productor agrícola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90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Productor agroindustrial 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43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Academia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43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ONG´s</a:t>
                      </a:r>
                      <a:r>
                        <a:rPr lang="es-GT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43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Gobierno 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95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Otros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i="1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86" marR="679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9378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10919" y="548681"/>
            <a:ext cx="11353700" cy="958849"/>
          </a:xfrm>
        </p:spPr>
        <p:txBody>
          <a:bodyPr>
            <a:normAutofit fontScale="92500"/>
          </a:bodyPr>
          <a:lstStyle/>
          <a:p>
            <a:r>
              <a:rPr lang="de-CH" sz="3733" dirty="0" smtClean="0"/>
              <a:t>Ejercicio 2: Determinando niveles y ejes de participación</a:t>
            </a:r>
            <a:endParaRPr lang="en-GB" dirty="0"/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335361" y="165563"/>
            <a:ext cx="4129617" cy="383117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err="1"/>
              <a:t>Participación</a:t>
            </a:r>
            <a:r>
              <a:rPr lang="en-GB" sz="1600" dirty="0"/>
              <a:t> de </a:t>
            </a:r>
            <a:r>
              <a:rPr lang="en-GB" sz="1600" dirty="0" err="1"/>
              <a:t>actores</a:t>
            </a:r>
            <a:r>
              <a:rPr lang="en-GB" sz="1600" dirty="0"/>
              <a:t> </a:t>
            </a:r>
            <a:r>
              <a:rPr lang="en-GB" sz="1600" dirty="0" err="1"/>
              <a:t>relevantes</a:t>
            </a:r>
            <a:r>
              <a:rPr lang="en-GB" sz="1600" dirty="0"/>
              <a:t>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044929"/>
              </p:ext>
            </p:extLst>
          </p:nvPr>
        </p:nvGraphicFramePr>
        <p:xfrm>
          <a:off x="457200" y="1921773"/>
          <a:ext cx="11040533" cy="3196132"/>
        </p:xfrm>
        <a:graphic>
          <a:graphicData uri="http://schemas.openxmlformats.org/drawingml/2006/table">
            <a:tbl>
              <a:tblPr firstRow="1" firstCol="1" bandRow="1"/>
              <a:tblGrid>
                <a:gridCol w="1857245"/>
                <a:gridCol w="987555"/>
                <a:gridCol w="931333"/>
                <a:gridCol w="1481667"/>
                <a:gridCol w="1092200"/>
                <a:gridCol w="1159933"/>
                <a:gridCol w="1151467"/>
                <a:gridCol w="1168400"/>
                <a:gridCol w="1210733"/>
              </a:tblGrid>
              <a:tr h="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Sector / Actor</a:t>
                      </a:r>
                      <a:endParaRPr lang="x-non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EN/PA</a:t>
                      </a:r>
                      <a:endParaRPr lang="x-non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SNMF</a:t>
                      </a:r>
                      <a:endParaRPr lang="x-non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NR</a:t>
                      </a:r>
                      <a:endParaRPr lang="x-non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SIS </a:t>
                      </a:r>
                      <a:endParaRPr lang="x-non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Nivel</a:t>
                      </a:r>
                      <a:endParaRPr lang="x-non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Método</a:t>
                      </a:r>
                      <a:endParaRPr lang="x-non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Nivel</a:t>
                      </a:r>
                      <a:endParaRPr lang="x-non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Método</a:t>
                      </a:r>
                      <a:endParaRPr lang="x-non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Nivel</a:t>
                      </a:r>
                      <a:endParaRPr lang="x-non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Método</a:t>
                      </a:r>
                      <a:endParaRPr lang="x-non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Nivel</a:t>
                      </a:r>
                      <a:endParaRPr lang="x-non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Método</a:t>
                      </a:r>
                      <a:endParaRPr lang="x-non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Sector 1. 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Actor 1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Consulta 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Involucramiento 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Actor 2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Consulta 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Involucramiento 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Información 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Información 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Actor 3. 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Información 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Sector 2 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Actor 1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Información 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Actor 2 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Consulta 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Actor 3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1600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GT" sz="900" dirty="0"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x-non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8680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5949" y="1778010"/>
            <a:ext cx="5447380" cy="4825992"/>
          </a:xfrm>
        </p:spPr>
        <p:txBody>
          <a:bodyPr>
            <a:noAutofit/>
          </a:bodyPr>
          <a:lstStyle/>
          <a:p>
            <a:pPr marL="347663" indent="-347663">
              <a:spcAft>
                <a:spcPts val="1200"/>
              </a:spcAft>
            </a:pPr>
            <a:r>
              <a:rPr lang="es-CO" sz="2000" dirty="0" smtClean="0"/>
              <a:t>Explicar qué significa participación e involucramiento de actores en el contexto de REDD+ </a:t>
            </a:r>
          </a:p>
          <a:p>
            <a:pPr marL="347663" indent="-347663">
              <a:spcAft>
                <a:spcPts val="1200"/>
              </a:spcAft>
            </a:pPr>
            <a:r>
              <a:rPr lang="es-CO" sz="2000" dirty="0" smtClean="0"/>
              <a:t>Describir la importancia de la participación e involucramiento de actores para el éxito de REDD+</a:t>
            </a:r>
          </a:p>
          <a:p>
            <a:pPr marL="347663" indent="-347663">
              <a:spcAft>
                <a:spcPts val="1200"/>
              </a:spcAft>
            </a:pPr>
            <a:r>
              <a:rPr lang="es-CO" sz="2000" dirty="0" smtClean="0"/>
              <a:t>Explicar la aplicación del Consentimiento Libre Previo e Informado (CLPI)</a:t>
            </a:r>
          </a:p>
          <a:p>
            <a:pPr marL="347663" indent="-347663">
              <a:spcAft>
                <a:spcPts val="1200"/>
              </a:spcAft>
            </a:pPr>
            <a:r>
              <a:rPr lang="es-CO" sz="2000" dirty="0" smtClean="0"/>
              <a:t>Describir la importancia de tener sistemas efectivos de atención y respuesta</a:t>
            </a:r>
          </a:p>
        </p:txBody>
      </p:sp>
    </p:spTree>
    <p:extLst>
      <p:ext uri="{BB962C8B-B14F-4D97-AF65-F5344CB8AC3E}">
        <p14:creationId xmlns:p14="http://schemas.microsoft.com/office/powerpoint/2010/main" val="2258146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192011" y="2666006"/>
            <a:ext cx="5779856" cy="3023591"/>
          </a:xfrm>
        </p:spPr>
        <p:txBody>
          <a:bodyPr>
            <a:normAutofit/>
          </a:bodyPr>
          <a:lstStyle/>
          <a:p>
            <a:pPr marL="342900" indent="-342900" defTabSz="914400">
              <a:spcAft>
                <a:spcPts val="1800"/>
              </a:spcAft>
            </a:pPr>
            <a:r>
              <a:rPr lang="fr-CH" sz="1800" dirty="0" err="1" smtClean="0"/>
              <a:t>Presentación</a:t>
            </a:r>
            <a:r>
              <a:rPr lang="fr-CH" sz="1800" dirty="0" smtClean="0"/>
              <a:t> </a:t>
            </a:r>
            <a:r>
              <a:rPr lang="fr-CH" sz="1800" dirty="0" err="1" smtClean="0"/>
              <a:t>introductoria</a:t>
            </a:r>
            <a:r>
              <a:rPr lang="fr-CH" sz="1800" dirty="0" smtClean="0"/>
              <a:t> sobre </a:t>
            </a:r>
            <a:r>
              <a:rPr lang="fr-CH" sz="1800" dirty="0" err="1"/>
              <a:t>participación</a:t>
            </a:r>
            <a:r>
              <a:rPr lang="fr-CH" sz="1800" dirty="0"/>
              <a:t> e </a:t>
            </a:r>
            <a:r>
              <a:rPr lang="fr-CH" sz="1800" dirty="0" err="1"/>
              <a:t>involucramiento</a:t>
            </a:r>
            <a:r>
              <a:rPr lang="fr-CH" sz="1800" dirty="0"/>
              <a:t> de </a:t>
            </a:r>
            <a:r>
              <a:rPr lang="fr-CH" sz="1800" dirty="0" err="1" smtClean="0"/>
              <a:t>actores</a:t>
            </a:r>
            <a:endParaRPr lang="fr-CH" sz="1800" dirty="0"/>
          </a:p>
          <a:p>
            <a:pPr marL="342900" indent="-342900" defTabSz="914400">
              <a:spcAft>
                <a:spcPts val="1800"/>
              </a:spcAft>
            </a:pPr>
            <a:r>
              <a:rPr lang="fr-CH" sz="1800" dirty="0" err="1" smtClean="0"/>
              <a:t>Ejercicio</a:t>
            </a:r>
            <a:r>
              <a:rPr lang="fr-CH" sz="1800" dirty="0" smtClean="0"/>
              <a:t> 1: </a:t>
            </a:r>
            <a:r>
              <a:rPr lang="fr-CH" sz="1800" dirty="0" err="1" smtClean="0"/>
              <a:t>Identificando</a:t>
            </a:r>
            <a:r>
              <a:rPr lang="fr-CH" sz="1800" dirty="0" smtClean="0"/>
              <a:t> </a:t>
            </a:r>
            <a:r>
              <a:rPr lang="fr-CH" sz="1800" dirty="0" err="1" smtClean="0"/>
              <a:t>actores</a:t>
            </a:r>
            <a:r>
              <a:rPr lang="fr-CH" sz="1800" dirty="0" smtClean="0"/>
              <a:t> clave para REDD+</a:t>
            </a:r>
            <a:endParaRPr lang="fr-CH" sz="1800" dirty="0"/>
          </a:p>
          <a:p>
            <a:pPr marL="342900" indent="-342900" defTabSz="914400">
              <a:spcAft>
                <a:spcPts val="1800"/>
              </a:spcAft>
            </a:pPr>
            <a:r>
              <a:rPr lang="fr-CH" sz="1800" dirty="0" err="1" smtClean="0"/>
              <a:t>Ejercicio</a:t>
            </a:r>
            <a:r>
              <a:rPr lang="fr-CH" sz="1800" dirty="0" smtClean="0"/>
              <a:t> 2: </a:t>
            </a:r>
            <a:r>
              <a:rPr lang="fr-CH" sz="1800" dirty="0" err="1" smtClean="0"/>
              <a:t>Determinando</a:t>
            </a:r>
            <a:r>
              <a:rPr lang="fr-CH" sz="1800" dirty="0" smtClean="0"/>
              <a:t> </a:t>
            </a:r>
            <a:r>
              <a:rPr lang="fr-CH" sz="1800" dirty="0" err="1" smtClean="0"/>
              <a:t>niveles</a:t>
            </a:r>
            <a:r>
              <a:rPr lang="fr-CH" sz="1800" dirty="0" smtClean="0"/>
              <a:t> y </a:t>
            </a:r>
            <a:r>
              <a:rPr lang="fr-CH" sz="1800" dirty="0" err="1" smtClean="0"/>
              <a:t>ejes</a:t>
            </a:r>
            <a:r>
              <a:rPr lang="fr-CH" sz="1800" dirty="0" smtClean="0"/>
              <a:t> de </a:t>
            </a:r>
            <a:r>
              <a:rPr lang="fr-CH" sz="1800" dirty="0" err="1" smtClean="0"/>
              <a:t>participación</a:t>
            </a:r>
            <a:endParaRPr lang="fr-CH" sz="1800" dirty="0" smtClean="0"/>
          </a:p>
        </p:txBody>
      </p:sp>
    </p:spTree>
    <p:extLst>
      <p:ext uri="{BB962C8B-B14F-4D97-AF65-F5344CB8AC3E}">
        <p14:creationId xmlns:p14="http://schemas.microsoft.com/office/powerpoint/2010/main" val="943316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10919" y="548681"/>
            <a:ext cx="10898948" cy="958849"/>
          </a:xfrm>
        </p:spPr>
        <p:txBody>
          <a:bodyPr>
            <a:normAutofit fontScale="92500"/>
          </a:bodyPr>
          <a:lstStyle/>
          <a:p>
            <a:r>
              <a:rPr lang="en-GB" sz="3733" dirty="0"/>
              <a:t>¿</a:t>
            </a:r>
            <a:r>
              <a:rPr lang="en-GB" sz="3733" dirty="0" err="1" smtClean="0"/>
              <a:t>Quiénes</a:t>
            </a:r>
            <a:r>
              <a:rPr lang="en-GB" sz="3733" dirty="0" smtClean="0"/>
              <a:t> son </a:t>
            </a:r>
            <a:r>
              <a:rPr lang="en-GB" sz="3733" dirty="0" err="1"/>
              <a:t>a</a:t>
            </a:r>
            <a:r>
              <a:rPr lang="en-GB" sz="3733" dirty="0" err="1" smtClean="0"/>
              <a:t>ctores</a:t>
            </a:r>
            <a:r>
              <a:rPr lang="en-GB" sz="3733" dirty="0" smtClean="0"/>
              <a:t> clave </a:t>
            </a:r>
            <a:r>
              <a:rPr lang="en-GB" sz="3733" dirty="0" err="1" smtClean="0"/>
              <a:t>en</a:t>
            </a:r>
            <a:r>
              <a:rPr lang="en-GB" sz="3733" dirty="0" smtClean="0"/>
              <a:t> </a:t>
            </a:r>
            <a:r>
              <a:rPr lang="en-GB" sz="3733" dirty="0" err="1" smtClean="0"/>
              <a:t>relación</a:t>
            </a:r>
            <a:r>
              <a:rPr lang="en-GB" sz="3733" dirty="0" smtClean="0"/>
              <a:t> a REDD+? </a:t>
            </a:r>
            <a:endParaRPr lang="en-GB" sz="3733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335361" y="165563"/>
            <a:ext cx="4129617" cy="383117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err="1" smtClean="0"/>
              <a:t>Participación</a:t>
            </a:r>
            <a:r>
              <a:rPr lang="en-GB" sz="1600" dirty="0" smtClean="0"/>
              <a:t> de </a:t>
            </a:r>
            <a:r>
              <a:rPr lang="en-GB" sz="1600" dirty="0" err="1" smtClean="0"/>
              <a:t>actores</a:t>
            </a:r>
            <a:r>
              <a:rPr lang="en-GB" sz="1600" dirty="0" smtClean="0"/>
              <a:t> </a:t>
            </a:r>
            <a:r>
              <a:rPr lang="en-GB" sz="1600" dirty="0" err="1" smtClean="0"/>
              <a:t>relevantes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sp>
        <p:nvSpPr>
          <p:cNvPr id="3" name="Rectangle 2"/>
          <p:cNvSpPr/>
          <p:nvPr/>
        </p:nvSpPr>
        <p:spPr>
          <a:xfrm>
            <a:off x="965199" y="1387102"/>
            <a:ext cx="100922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219170">
              <a:spcBef>
                <a:spcPts val="1600"/>
              </a:spcBef>
            </a:pPr>
            <a:r>
              <a:rPr lang="en-US" sz="2400" i="1" dirty="0" err="1">
                <a:solidFill>
                  <a:schemeClr val="accent1"/>
                </a:solidFill>
              </a:rPr>
              <a:t>Actores</a:t>
            </a:r>
            <a:r>
              <a:rPr lang="en-US" sz="2400" i="1" dirty="0">
                <a:solidFill>
                  <a:schemeClr val="accent1"/>
                </a:solidFill>
              </a:rPr>
              <a:t> que </a:t>
            </a:r>
            <a:r>
              <a:rPr lang="en-US" sz="2400" i="1" dirty="0" err="1" smtClean="0">
                <a:solidFill>
                  <a:schemeClr val="accent1"/>
                </a:solidFill>
              </a:rPr>
              <a:t>tienen</a:t>
            </a:r>
            <a:r>
              <a:rPr lang="en-US" sz="2400" i="1" dirty="0" smtClean="0">
                <a:solidFill>
                  <a:schemeClr val="accent1"/>
                </a:solidFill>
              </a:rPr>
              <a:t> </a:t>
            </a:r>
            <a:r>
              <a:rPr lang="en-US" sz="2400" i="1" dirty="0">
                <a:solidFill>
                  <a:schemeClr val="accent1"/>
                </a:solidFill>
              </a:rPr>
              <a:t>un </a:t>
            </a:r>
            <a:r>
              <a:rPr lang="en-US" sz="2400" i="1" dirty="0" err="1">
                <a:solidFill>
                  <a:schemeClr val="accent1"/>
                </a:solidFill>
              </a:rPr>
              <a:t>interés</a:t>
            </a:r>
            <a:r>
              <a:rPr lang="en-US" sz="2400" i="1" dirty="0">
                <a:solidFill>
                  <a:schemeClr val="accent1"/>
                </a:solidFill>
              </a:rPr>
              <a:t> o derecho </a:t>
            </a:r>
            <a:r>
              <a:rPr lang="en-US" sz="2400" i="1" dirty="0" err="1">
                <a:solidFill>
                  <a:schemeClr val="accent1"/>
                </a:solidFill>
              </a:rPr>
              <a:t>sobre</a:t>
            </a:r>
            <a:r>
              <a:rPr lang="en-US" sz="2400" i="1" dirty="0">
                <a:solidFill>
                  <a:schemeClr val="accent1"/>
                </a:solidFill>
              </a:rPr>
              <a:t> el </a:t>
            </a:r>
            <a:r>
              <a:rPr lang="en-US" sz="2400" i="1" dirty="0" err="1">
                <a:solidFill>
                  <a:schemeClr val="accent1"/>
                </a:solidFill>
              </a:rPr>
              <a:t>bosque</a:t>
            </a:r>
            <a:r>
              <a:rPr lang="en-US" sz="2400" i="1" dirty="0">
                <a:solidFill>
                  <a:schemeClr val="accent1"/>
                </a:solidFill>
              </a:rPr>
              <a:t> y </a:t>
            </a:r>
            <a:r>
              <a:rPr lang="en-US" sz="2400" i="1" dirty="0" err="1">
                <a:solidFill>
                  <a:schemeClr val="accent1"/>
                </a:solidFill>
              </a:rPr>
              <a:t>podrían</a:t>
            </a:r>
            <a:r>
              <a:rPr lang="en-US" sz="2400" i="1" dirty="0">
                <a:solidFill>
                  <a:schemeClr val="accent1"/>
                </a:solidFill>
              </a:rPr>
              <a:t> </a:t>
            </a:r>
            <a:r>
              <a:rPr lang="en-US" sz="2400" i="1" dirty="0" err="1">
                <a:solidFill>
                  <a:schemeClr val="accent1"/>
                </a:solidFill>
              </a:rPr>
              <a:t>tener</a:t>
            </a:r>
            <a:r>
              <a:rPr lang="en-US" sz="2400" i="1" dirty="0">
                <a:solidFill>
                  <a:schemeClr val="accent1"/>
                </a:solidFill>
              </a:rPr>
              <a:t> un </a:t>
            </a:r>
            <a:r>
              <a:rPr lang="en-US" sz="2400" i="1" dirty="0" err="1">
                <a:solidFill>
                  <a:schemeClr val="accent1"/>
                </a:solidFill>
              </a:rPr>
              <a:t>impacto</a:t>
            </a:r>
            <a:r>
              <a:rPr lang="en-US" sz="2400" i="1" dirty="0">
                <a:solidFill>
                  <a:schemeClr val="accent1"/>
                </a:solidFill>
              </a:rPr>
              <a:t> </a:t>
            </a:r>
            <a:r>
              <a:rPr lang="en-US" sz="2400" i="1" dirty="0" err="1">
                <a:solidFill>
                  <a:schemeClr val="accent1"/>
                </a:solidFill>
              </a:rPr>
              <a:t>positivo</a:t>
            </a:r>
            <a:r>
              <a:rPr lang="en-US" sz="2400" i="1" dirty="0">
                <a:solidFill>
                  <a:schemeClr val="accent1"/>
                </a:solidFill>
              </a:rPr>
              <a:t> o </a:t>
            </a:r>
            <a:r>
              <a:rPr lang="en-US" sz="2400" i="1" dirty="0" err="1">
                <a:solidFill>
                  <a:schemeClr val="accent1"/>
                </a:solidFill>
              </a:rPr>
              <a:t>negativo</a:t>
            </a:r>
            <a:r>
              <a:rPr lang="en-US" sz="2400" i="1" dirty="0">
                <a:solidFill>
                  <a:schemeClr val="accent1"/>
                </a:solidFill>
              </a:rPr>
              <a:t> </a:t>
            </a:r>
            <a:r>
              <a:rPr lang="en-US" sz="2400" i="1" dirty="0" smtClean="0">
                <a:solidFill>
                  <a:schemeClr val="accent1"/>
                </a:solidFill>
              </a:rPr>
              <a:t>a causa de </a:t>
            </a:r>
            <a:r>
              <a:rPr lang="en-US" sz="2400" i="1" dirty="0">
                <a:solidFill>
                  <a:schemeClr val="accent1"/>
                </a:solidFill>
              </a:rPr>
              <a:t>las </a:t>
            </a:r>
            <a:r>
              <a:rPr lang="en-US" sz="2400" i="1" dirty="0" err="1">
                <a:solidFill>
                  <a:schemeClr val="accent1"/>
                </a:solidFill>
              </a:rPr>
              <a:t>actividades</a:t>
            </a:r>
            <a:r>
              <a:rPr lang="en-US" sz="2400" i="1" dirty="0">
                <a:solidFill>
                  <a:schemeClr val="accent1"/>
                </a:solidFill>
              </a:rPr>
              <a:t> de REDD</a:t>
            </a:r>
            <a:r>
              <a:rPr lang="en-US" sz="2400" i="1" dirty="0" smtClean="0">
                <a:solidFill>
                  <a:schemeClr val="accent1"/>
                </a:solidFill>
              </a:rPr>
              <a:t>+</a:t>
            </a:r>
            <a:r>
              <a:rPr lang="en-US" sz="2400" i="1" dirty="0" smtClean="0">
                <a:solidFill>
                  <a:prstClr val="black"/>
                </a:solidFill>
              </a:rPr>
              <a:t> </a:t>
            </a:r>
            <a:endParaRPr lang="en-US" sz="2400" i="1" dirty="0">
              <a:solidFill>
                <a:prstClr val="black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54199" y="2494881"/>
            <a:ext cx="4157133" cy="101600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600"/>
              </a:spcBef>
            </a:pPr>
            <a:r>
              <a:rPr lang="en-US" sz="2400" dirty="0" err="1"/>
              <a:t>Organizaciones</a:t>
            </a:r>
            <a:r>
              <a:rPr lang="en-US" sz="2400" dirty="0"/>
              <a:t> de </a:t>
            </a:r>
            <a:r>
              <a:rPr lang="en-US" sz="2400" dirty="0" err="1"/>
              <a:t>gobierno</a:t>
            </a:r>
            <a:r>
              <a:rPr lang="en-US" sz="2400" dirty="0"/>
              <a:t> </a:t>
            </a:r>
            <a:r>
              <a:rPr lang="en-US" sz="2400" dirty="0" err="1"/>
              <a:t>pertinentes</a:t>
            </a:r>
            <a:r>
              <a:rPr lang="en-US" sz="2400" dirty="0"/>
              <a:t> 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600201" y="3754523"/>
            <a:ext cx="4157133" cy="101600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600"/>
              </a:spcBef>
            </a:pPr>
            <a:r>
              <a:rPr lang="en-US" sz="2400" dirty="0" err="1"/>
              <a:t>Entidades</a:t>
            </a:r>
            <a:r>
              <a:rPr lang="en-US" sz="2400" dirty="0"/>
              <a:t> del sector </a:t>
            </a:r>
            <a:r>
              <a:rPr lang="en-US" sz="2400" dirty="0" err="1" smtClean="0"/>
              <a:t>privado</a:t>
            </a:r>
            <a:endParaRPr lang="en-US" sz="2400" dirty="0"/>
          </a:p>
        </p:txBody>
      </p:sp>
      <p:sp>
        <p:nvSpPr>
          <p:cNvPr id="12" name="Rounded Rectangle 11"/>
          <p:cNvSpPr/>
          <p:nvPr/>
        </p:nvSpPr>
        <p:spPr>
          <a:xfrm>
            <a:off x="1295350" y="4975737"/>
            <a:ext cx="4157133" cy="101600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600"/>
              </a:spcBef>
            </a:pPr>
            <a:r>
              <a:rPr lang="x-none" sz="2400" dirty="0"/>
              <a:t>Organizaciones de Sociedad Civil (OSC)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6375022" y="2439848"/>
            <a:ext cx="4157133" cy="112606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600"/>
              </a:spcBef>
            </a:pPr>
            <a:r>
              <a:rPr lang="en-US" sz="2400" dirty="0"/>
              <a:t>Pueblos </a:t>
            </a:r>
            <a:r>
              <a:rPr lang="en-US" sz="2400" dirty="0" err="1"/>
              <a:t>Indígenas</a:t>
            </a:r>
            <a:r>
              <a:rPr lang="en-US" sz="2400" dirty="0"/>
              <a:t> (</a:t>
            </a:r>
            <a:r>
              <a:rPr lang="en-US" sz="2400" dirty="0" err="1"/>
              <a:t>mujeres</a:t>
            </a:r>
            <a:r>
              <a:rPr lang="en-US" sz="2400" dirty="0"/>
              <a:t>, hombres y </a:t>
            </a:r>
            <a:r>
              <a:rPr lang="en-US" sz="2400" dirty="0" err="1"/>
              <a:t>jóvenes</a:t>
            </a:r>
            <a:r>
              <a:rPr lang="en-US" sz="2400" dirty="0"/>
              <a:t>)</a:t>
            </a:r>
            <a:endParaRPr lang="x-none" sz="2400" dirty="0"/>
          </a:p>
        </p:txBody>
      </p:sp>
      <p:sp>
        <p:nvSpPr>
          <p:cNvPr id="14" name="Rounded Rectangle 13"/>
          <p:cNvSpPr/>
          <p:nvPr/>
        </p:nvSpPr>
        <p:spPr>
          <a:xfrm>
            <a:off x="6697135" y="3771093"/>
            <a:ext cx="4157133" cy="98286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600"/>
              </a:spcBef>
            </a:pPr>
            <a:r>
              <a:rPr lang="en-US" sz="2400" dirty="0" err="1"/>
              <a:t>Comunidades</a:t>
            </a:r>
            <a:r>
              <a:rPr lang="en-US" sz="2400" dirty="0"/>
              <a:t> </a:t>
            </a:r>
            <a:r>
              <a:rPr lang="en-US" sz="2400" dirty="0" err="1"/>
              <a:t>dependientes</a:t>
            </a:r>
            <a:r>
              <a:rPr lang="en-US" sz="2400" dirty="0"/>
              <a:t> de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bosques</a:t>
            </a:r>
            <a:endParaRPr lang="x-none" sz="2400" dirty="0"/>
          </a:p>
        </p:txBody>
      </p:sp>
      <p:sp>
        <p:nvSpPr>
          <p:cNvPr id="15" name="Rounded Rectangle 14"/>
          <p:cNvSpPr/>
          <p:nvPr/>
        </p:nvSpPr>
        <p:spPr>
          <a:xfrm>
            <a:off x="7121394" y="4984821"/>
            <a:ext cx="4157133" cy="99783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600"/>
              </a:spcBef>
            </a:pPr>
            <a:r>
              <a:rPr lang="en-US" sz="2400" dirty="0" err="1"/>
              <a:t>Pequeños</a:t>
            </a:r>
            <a:r>
              <a:rPr lang="en-US" sz="2400" dirty="0"/>
              <a:t> </a:t>
            </a:r>
            <a:r>
              <a:rPr lang="en-US" sz="2400" dirty="0" err="1" smtClean="0"/>
              <a:t>productores</a:t>
            </a:r>
            <a:endParaRPr lang="en-US" sz="2400" dirty="0"/>
          </a:p>
        </p:txBody>
      </p:sp>
      <p:sp>
        <p:nvSpPr>
          <p:cNvPr id="16" name="Rounded Rectangle 15"/>
          <p:cNvSpPr/>
          <p:nvPr/>
        </p:nvSpPr>
        <p:spPr>
          <a:xfrm>
            <a:off x="5385729" y="6158825"/>
            <a:ext cx="1735665" cy="587239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600"/>
              </a:spcBef>
            </a:pPr>
            <a:r>
              <a:rPr lang="en-US" sz="2400" dirty="0" err="1" smtClean="0"/>
              <a:t>Otros</a:t>
            </a:r>
            <a:r>
              <a:rPr lang="en-US" sz="2400" dirty="0" smtClean="0"/>
              <a:t>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01377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-166877" y="606346"/>
            <a:ext cx="11986344" cy="1148314"/>
          </a:xfrm>
        </p:spPr>
        <p:txBody>
          <a:bodyPr>
            <a:normAutofit/>
          </a:bodyPr>
          <a:lstStyle/>
          <a:p>
            <a:r>
              <a:rPr lang="en-GB" sz="3733" dirty="0" smtClean="0"/>
              <a:t>	</a:t>
            </a:r>
            <a:r>
              <a:rPr lang="en-GB" sz="3733" dirty="0" err="1" smtClean="0"/>
              <a:t>Herramientas</a:t>
            </a:r>
            <a:r>
              <a:rPr lang="en-GB" sz="3733" dirty="0" smtClean="0"/>
              <a:t> para </a:t>
            </a:r>
            <a:r>
              <a:rPr lang="en-GB" sz="3733" dirty="0" err="1" smtClean="0"/>
              <a:t>su</a:t>
            </a:r>
            <a:r>
              <a:rPr lang="en-GB" sz="3733" dirty="0" smtClean="0"/>
              <a:t> </a:t>
            </a:r>
            <a:r>
              <a:rPr lang="en-GB" sz="3733" dirty="0" err="1" smtClean="0"/>
              <a:t>participación</a:t>
            </a:r>
            <a:r>
              <a:rPr lang="en-GB" sz="3733" dirty="0" smtClean="0"/>
              <a:t> e </a:t>
            </a:r>
            <a:r>
              <a:rPr lang="en-GB" sz="3733" dirty="0" err="1" smtClean="0"/>
              <a:t>involucramiento</a:t>
            </a:r>
            <a:endParaRPr lang="en-GB" sz="3733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335361" y="165563"/>
            <a:ext cx="4129617" cy="383117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err="1" smtClean="0"/>
              <a:t>Participación</a:t>
            </a:r>
            <a:r>
              <a:rPr lang="en-GB" sz="1600" dirty="0" smtClean="0"/>
              <a:t> de </a:t>
            </a:r>
            <a:r>
              <a:rPr lang="en-GB" sz="1600" dirty="0" err="1" smtClean="0"/>
              <a:t>actores</a:t>
            </a:r>
            <a:r>
              <a:rPr lang="en-GB" sz="1600" dirty="0" smtClean="0"/>
              <a:t> </a:t>
            </a:r>
            <a:r>
              <a:rPr lang="en-GB" sz="1600" dirty="0" err="1" smtClean="0"/>
              <a:t>relevantes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idx="4294967295"/>
          </p:nvPr>
        </p:nvSpPr>
        <p:spPr>
          <a:xfrm>
            <a:off x="1103446" y="1833398"/>
            <a:ext cx="9318025" cy="37202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1600"/>
              </a:spcBef>
              <a:spcAft>
                <a:spcPts val="1200"/>
              </a:spcAft>
            </a:pPr>
            <a:r>
              <a:rPr lang="es-ES" sz="2400" dirty="0" smtClean="0"/>
              <a:t>Mapeo, caracterización y análisis de actores </a:t>
            </a:r>
          </a:p>
          <a:p>
            <a:pPr>
              <a:spcBef>
                <a:spcPts val="1600"/>
              </a:spcBef>
              <a:spcAft>
                <a:spcPts val="1200"/>
              </a:spcAft>
            </a:pPr>
            <a:r>
              <a:rPr lang="es-ES" sz="2400" dirty="0" smtClean="0"/>
              <a:t>Análisis de género </a:t>
            </a:r>
          </a:p>
          <a:p>
            <a:pPr>
              <a:spcBef>
                <a:spcPts val="1600"/>
              </a:spcBef>
              <a:spcAft>
                <a:spcPts val="1200"/>
              </a:spcAft>
            </a:pPr>
            <a:r>
              <a:rPr lang="es-ES" sz="2400" dirty="0" smtClean="0"/>
              <a:t>Evaluación de necesidades para la formación de capacidades </a:t>
            </a:r>
          </a:p>
          <a:p>
            <a:pPr>
              <a:spcBef>
                <a:spcPts val="1600"/>
              </a:spcBef>
              <a:spcAft>
                <a:spcPts val="1200"/>
              </a:spcAft>
            </a:pPr>
            <a:r>
              <a:rPr lang="es-ES" sz="2400" dirty="0" smtClean="0"/>
              <a:t>Comunicación, consulta e involucramiento </a:t>
            </a:r>
          </a:p>
          <a:p>
            <a:pPr>
              <a:spcBef>
                <a:spcPts val="1600"/>
              </a:spcBef>
              <a:spcAft>
                <a:spcPts val="1200"/>
              </a:spcAft>
            </a:pPr>
            <a:r>
              <a:rPr lang="es-ES" sz="2400" dirty="0" smtClean="0"/>
              <a:t>Planes de participación y consulta </a:t>
            </a:r>
          </a:p>
          <a:p>
            <a:pPr>
              <a:lnSpc>
                <a:spcPct val="110000"/>
              </a:lnSpc>
              <a:spcBef>
                <a:spcPts val="267"/>
              </a:spcBef>
              <a:spcAft>
                <a:spcPct val="40000"/>
              </a:spcAft>
            </a:pPr>
            <a:endParaRPr lang="en-GB" sz="2667" dirty="0"/>
          </a:p>
        </p:txBody>
      </p:sp>
    </p:spTree>
    <p:extLst>
      <p:ext uri="{BB962C8B-B14F-4D97-AF65-F5344CB8AC3E}">
        <p14:creationId xmlns:p14="http://schemas.microsoft.com/office/powerpoint/2010/main" val="663219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/>
          <p:cNvSpPr txBox="1">
            <a:spLocks/>
          </p:cNvSpPr>
          <p:nvPr/>
        </p:nvSpPr>
        <p:spPr>
          <a:xfrm>
            <a:off x="335361" y="165563"/>
            <a:ext cx="4129617" cy="383117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err="1"/>
              <a:t>Participación</a:t>
            </a:r>
            <a:r>
              <a:rPr lang="en-GB" sz="1600" dirty="0"/>
              <a:t> de </a:t>
            </a:r>
            <a:r>
              <a:rPr lang="en-GB" sz="1600" dirty="0" err="1"/>
              <a:t>actores</a:t>
            </a:r>
            <a:r>
              <a:rPr lang="en-GB" sz="1600" dirty="0"/>
              <a:t> </a:t>
            </a:r>
            <a:r>
              <a:rPr lang="en-GB" sz="1600" dirty="0" err="1"/>
              <a:t>relevantes</a:t>
            </a:r>
            <a:r>
              <a:rPr lang="en-GB" sz="1600" dirty="0"/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41157" y="1525545"/>
            <a:ext cx="1219200" cy="3231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500" dirty="0" smtClean="0"/>
              <a:t>Objetivos </a:t>
            </a:r>
            <a:endParaRPr lang="es-CO" sz="1500" dirty="0"/>
          </a:p>
        </p:txBody>
      </p:sp>
      <p:sp>
        <p:nvSpPr>
          <p:cNvPr id="4" name="TextBox 3"/>
          <p:cNvSpPr txBox="1"/>
          <p:nvPr/>
        </p:nvSpPr>
        <p:spPr>
          <a:xfrm>
            <a:off x="3002690" y="1398543"/>
            <a:ext cx="1823378" cy="55399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500" dirty="0" smtClean="0"/>
              <a:t>Fortalecimiento de capacidades </a:t>
            </a:r>
            <a:endParaRPr lang="es-CO" sz="1500" dirty="0"/>
          </a:p>
        </p:txBody>
      </p:sp>
      <p:sp>
        <p:nvSpPr>
          <p:cNvPr id="7" name="TextBox 6"/>
          <p:cNvSpPr txBox="1"/>
          <p:nvPr/>
        </p:nvSpPr>
        <p:spPr>
          <a:xfrm>
            <a:off x="9417050" y="1396091"/>
            <a:ext cx="1333500" cy="55399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500" dirty="0" smtClean="0"/>
              <a:t>Toma de decisiones </a:t>
            </a:r>
            <a:endParaRPr lang="es-CO" sz="1500" dirty="0"/>
          </a:p>
        </p:txBody>
      </p:sp>
      <p:sp>
        <p:nvSpPr>
          <p:cNvPr id="8" name="TextBox 7"/>
          <p:cNvSpPr txBox="1"/>
          <p:nvPr/>
        </p:nvSpPr>
        <p:spPr>
          <a:xfrm>
            <a:off x="406269" y="2142955"/>
            <a:ext cx="1894156" cy="55399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500" dirty="0" smtClean="0"/>
              <a:t>Nivel de Participación </a:t>
            </a:r>
            <a:endParaRPr lang="es-CO" sz="1500" dirty="0"/>
          </a:p>
        </p:txBody>
      </p:sp>
      <p:sp>
        <p:nvSpPr>
          <p:cNvPr id="9" name="TextBox 8"/>
          <p:cNvSpPr txBox="1"/>
          <p:nvPr/>
        </p:nvSpPr>
        <p:spPr>
          <a:xfrm>
            <a:off x="3214364" y="2239469"/>
            <a:ext cx="1422864" cy="3231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500" dirty="0" smtClean="0"/>
              <a:t>Información </a:t>
            </a:r>
            <a:endParaRPr lang="es-CO" sz="1500" dirty="0"/>
          </a:p>
        </p:txBody>
      </p:sp>
      <p:sp>
        <p:nvSpPr>
          <p:cNvPr id="11" name="TextBox 10"/>
          <p:cNvSpPr txBox="1"/>
          <p:nvPr/>
        </p:nvSpPr>
        <p:spPr>
          <a:xfrm>
            <a:off x="5521634" y="2239468"/>
            <a:ext cx="1219200" cy="3231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500" dirty="0" smtClean="0"/>
              <a:t>Consulta </a:t>
            </a:r>
            <a:endParaRPr lang="es-CO" sz="1500" dirty="0"/>
          </a:p>
        </p:txBody>
      </p:sp>
      <p:sp>
        <p:nvSpPr>
          <p:cNvPr id="12" name="TextBox 11"/>
          <p:cNvSpPr txBox="1"/>
          <p:nvPr/>
        </p:nvSpPr>
        <p:spPr>
          <a:xfrm>
            <a:off x="7003661" y="2224679"/>
            <a:ext cx="1803400" cy="3231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500" dirty="0" smtClean="0"/>
              <a:t>Involucramiento</a:t>
            </a:r>
            <a:endParaRPr lang="es-CO" sz="1500" dirty="0"/>
          </a:p>
        </p:txBody>
      </p:sp>
      <p:sp>
        <p:nvSpPr>
          <p:cNvPr id="13" name="TextBox 12"/>
          <p:cNvSpPr txBox="1"/>
          <p:nvPr/>
        </p:nvSpPr>
        <p:spPr>
          <a:xfrm>
            <a:off x="9427508" y="2223794"/>
            <a:ext cx="1320800" cy="3231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500" dirty="0" smtClean="0"/>
              <a:t>Validación </a:t>
            </a:r>
            <a:endParaRPr lang="es-CO" sz="1500" dirty="0"/>
          </a:p>
        </p:txBody>
      </p:sp>
      <p:sp>
        <p:nvSpPr>
          <p:cNvPr id="14" name="TextBox 13"/>
          <p:cNvSpPr txBox="1"/>
          <p:nvPr/>
        </p:nvSpPr>
        <p:spPr>
          <a:xfrm>
            <a:off x="373081" y="3203552"/>
            <a:ext cx="2006600" cy="55399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500" dirty="0" smtClean="0"/>
              <a:t>Herramientas y Actividades </a:t>
            </a:r>
            <a:endParaRPr lang="es-CO" sz="1500" dirty="0"/>
          </a:p>
        </p:txBody>
      </p:sp>
      <p:sp>
        <p:nvSpPr>
          <p:cNvPr id="15" name="TextBox 14"/>
          <p:cNvSpPr txBox="1"/>
          <p:nvPr/>
        </p:nvSpPr>
        <p:spPr>
          <a:xfrm>
            <a:off x="2997207" y="2831006"/>
            <a:ext cx="1760645" cy="124649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s-CO" sz="1500" dirty="0" err="1" smtClean="0"/>
              <a:t>Brochures</a:t>
            </a:r>
            <a:endParaRPr lang="es-CO" sz="1500" dirty="0" smtClean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s-CO" sz="1500" dirty="0" smtClean="0"/>
              <a:t>Radio 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s-CO" sz="1500" dirty="0" smtClean="0"/>
              <a:t>Correo 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s-CO" sz="1500" dirty="0" smtClean="0"/>
              <a:t>Pagina web 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s-CO" sz="1500" dirty="0" smtClean="0"/>
              <a:t>Presentaciones </a:t>
            </a:r>
            <a:endParaRPr lang="es-CO" sz="1500" dirty="0"/>
          </a:p>
        </p:txBody>
      </p:sp>
      <p:sp>
        <p:nvSpPr>
          <p:cNvPr id="16" name="TextBox 15"/>
          <p:cNvSpPr txBox="1"/>
          <p:nvPr/>
        </p:nvSpPr>
        <p:spPr>
          <a:xfrm>
            <a:off x="4940681" y="2710578"/>
            <a:ext cx="1501107" cy="14773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69863" indent="-169863">
              <a:buFont typeface="Arial" panose="020B0604020202020204" pitchFamily="34" charset="0"/>
              <a:buChar char="•"/>
            </a:pPr>
            <a:r>
              <a:rPr lang="es-CO" sz="1500" dirty="0" smtClean="0"/>
              <a:t>Grupos de trabajo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s-CO" sz="1500" dirty="0" smtClean="0"/>
              <a:t>Encuestas 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s-CO" sz="1500" dirty="0" smtClean="0"/>
              <a:t>Entrevistas 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s-CO" sz="1500" dirty="0" smtClean="0"/>
              <a:t>Reuniones 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s-CO" sz="1500" dirty="0" smtClean="0"/>
              <a:t>Diálogos  </a:t>
            </a:r>
            <a:endParaRPr lang="es-CO" sz="1500" dirty="0"/>
          </a:p>
        </p:txBody>
      </p:sp>
      <p:sp>
        <p:nvSpPr>
          <p:cNvPr id="18" name="TextBox 17"/>
          <p:cNvSpPr txBox="1"/>
          <p:nvPr/>
        </p:nvSpPr>
        <p:spPr>
          <a:xfrm>
            <a:off x="6644257" y="2837583"/>
            <a:ext cx="2630913" cy="124649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169863" indent="-169863">
              <a:buFont typeface="Arial" panose="020B0604020202020204" pitchFamily="34" charset="0"/>
              <a:buChar char="•"/>
            </a:pPr>
            <a:r>
              <a:rPr lang="es-CO" sz="1500" dirty="0" smtClean="0"/>
              <a:t>Talleres de trabajo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s-CO" sz="1500" dirty="0" smtClean="0"/>
              <a:t>Comités: Político / </a:t>
            </a:r>
            <a:r>
              <a:rPr lang="es-CO" sz="1500" dirty="0"/>
              <a:t>T</a:t>
            </a:r>
            <a:r>
              <a:rPr lang="es-CO" sz="1500" dirty="0" smtClean="0"/>
              <a:t>écnico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s-CO" sz="1500" dirty="0" smtClean="0"/>
              <a:t>Junta Directiva 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s-CO" sz="1500" dirty="0" smtClean="0"/>
              <a:t>Paneles 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s-CO" sz="1500" dirty="0" smtClean="0"/>
              <a:t>Mesas Redondas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418906" y="2837583"/>
            <a:ext cx="2455594" cy="124649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69863" indent="-169863">
              <a:buFont typeface="Arial" panose="020B0604020202020204" pitchFamily="34" charset="0"/>
              <a:buChar char="•"/>
            </a:pPr>
            <a:r>
              <a:rPr lang="es-CO" sz="1500" dirty="0" smtClean="0"/>
              <a:t>Toma de decisiones consensuadas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s-CO" sz="1500" dirty="0" smtClean="0"/>
              <a:t>Negociaciones 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s-CO" sz="1500" dirty="0" smtClean="0"/>
              <a:t>Mediación 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s-CO" sz="1500" dirty="0" smtClean="0"/>
              <a:t>Resolución de conflictos</a:t>
            </a:r>
            <a:endParaRPr lang="es-CO" sz="1500" dirty="0"/>
          </a:p>
        </p:txBody>
      </p:sp>
      <p:sp>
        <p:nvSpPr>
          <p:cNvPr id="20" name="TextBox 19"/>
          <p:cNvSpPr txBox="1"/>
          <p:nvPr/>
        </p:nvSpPr>
        <p:spPr>
          <a:xfrm>
            <a:off x="406269" y="4490617"/>
            <a:ext cx="1993900" cy="55399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500" dirty="0" smtClean="0"/>
              <a:t>Resultados Inmediatos </a:t>
            </a:r>
            <a:endParaRPr lang="es-CO" sz="1500" dirty="0"/>
          </a:p>
        </p:txBody>
      </p:sp>
      <p:sp>
        <p:nvSpPr>
          <p:cNvPr id="21" name="TextBox 20"/>
          <p:cNvSpPr txBox="1"/>
          <p:nvPr/>
        </p:nvSpPr>
        <p:spPr>
          <a:xfrm>
            <a:off x="3018648" y="4490617"/>
            <a:ext cx="1644957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600" dirty="0" smtClean="0"/>
              <a:t>Conocimiento del programa </a:t>
            </a:r>
            <a:endParaRPr lang="es-CO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5321368" y="4490617"/>
            <a:ext cx="3517832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600" dirty="0" smtClean="0"/>
              <a:t>Retroalimentación y propuestas a</a:t>
            </a:r>
          </a:p>
          <a:p>
            <a:pPr algn="ctr"/>
            <a:r>
              <a:rPr lang="es-CO" sz="1600" dirty="0" err="1" smtClean="0"/>
              <a:t>P&amp;Ms</a:t>
            </a:r>
            <a:r>
              <a:rPr lang="es-CO" sz="1600" dirty="0" smtClean="0"/>
              <a:t> y EN/PA</a:t>
            </a:r>
            <a:endParaRPr lang="es-CO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9099735" y="4490617"/>
            <a:ext cx="2876365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600" dirty="0" smtClean="0"/>
              <a:t>Participación e involucramiento activo EN/PA </a:t>
            </a:r>
            <a:endParaRPr lang="es-CO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469769" y="5571509"/>
            <a:ext cx="1930400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600" dirty="0" smtClean="0"/>
              <a:t>Resultados intermedios </a:t>
            </a:r>
            <a:endParaRPr lang="es-CO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3002690" y="5461547"/>
            <a:ext cx="2869804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600" dirty="0"/>
              <a:t>P</a:t>
            </a:r>
            <a:r>
              <a:rPr lang="es-CO" sz="1600" dirty="0" smtClean="0"/>
              <a:t>untos de vista, prioridades , intereses y necesidades de los actores </a:t>
            </a:r>
            <a:endParaRPr lang="es-CO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6985000" y="5580083"/>
            <a:ext cx="4605638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600" dirty="0" smtClean="0"/>
              <a:t>Un proceso efectivo, eficiente y transparente para el desarrollo  de EN/PA</a:t>
            </a:r>
            <a:endParaRPr lang="es-CO" sz="1600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3835402" y="4119836"/>
            <a:ext cx="12699" cy="311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400222" y="5108967"/>
            <a:ext cx="37370" cy="318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44" name="Straight Arrow Connector 6143"/>
          <p:cNvCxnSpPr/>
          <p:nvPr/>
        </p:nvCxnSpPr>
        <p:spPr>
          <a:xfrm flipH="1">
            <a:off x="5587604" y="5134660"/>
            <a:ext cx="103630" cy="2930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47" name="Straight Arrow Connector 6146"/>
          <p:cNvCxnSpPr/>
          <p:nvPr/>
        </p:nvCxnSpPr>
        <p:spPr>
          <a:xfrm flipH="1">
            <a:off x="9719733" y="5135344"/>
            <a:ext cx="364067" cy="4108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49" name="Straight Connector 6148"/>
          <p:cNvCxnSpPr/>
          <p:nvPr/>
        </p:nvCxnSpPr>
        <p:spPr>
          <a:xfrm flipV="1">
            <a:off x="4400222" y="5240298"/>
            <a:ext cx="5556578" cy="150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2" name="Straight Arrow Connector 6151"/>
          <p:cNvCxnSpPr/>
          <p:nvPr/>
        </p:nvCxnSpPr>
        <p:spPr>
          <a:xfrm>
            <a:off x="6197602" y="4228017"/>
            <a:ext cx="128353" cy="203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4" name="Straight Arrow Connector 6153"/>
          <p:cNvCxnSpPr/>
          <p:nvPr/>
        </p:nvCxnSpPr>
        <p:spPr>
          <a:xfrm>
            <a:off x="9086852" y="4126413"/>
            <a:ext cx="297331" cy="3049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6" name="Straight Arrow Connector 6155"/>
          <p:cNvCxnSpPr/>
          <p:nvPr/>
        </p:nvCxnSpPr>
        <p:spPr>
          <a:xfrm>
            <a:off x="10974262" y="4126413"/>
            <a:ext cx="0" cy="3049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8" name="Straight Connector 6157"/>
          <p:cNvCxnSpPr/>
          <p:nvPr/>
        </p:nvCxnSpPr>
        <p:spPr>
          <a:xfrm>
            <a:off x="3848102" y="4300993"/>
            <a:ext cx="7126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1" name="Straight Arrow Connector 6160"/>
          <p:cNvCxnSpPr>
            <a:stCxn id="9" idx="3"/>
            <a:endCxn id="11" idx="1"/>
          </p:cNvCxnSpPr>
          <p:nvPr/>
        </p:nvCxnSpPr>
        <p:spPr>
          <a:xfrm flipV="1">
            <a:off x="4637228" y="2401051"/>
            <a:ext cx="88440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3" name="Straight Arrow Connector 6162"/>
          <p:cNvCxnSpPr/>
          <p:nvPr/>
        </p:nvCxnSpPr>
        <p:spPr>
          <a:xfrm>
            <a:off x="6504224" y="2379283"/>
            <a:ext cx="490507" cy="8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5" name="Straight Arrow Connector 6164"/>
          <p:cNvCxnSpPr>
            <a:stCxn id="12" idx="3"/>
          </p:cNvCxnSpPr>
          <p:nvPr/>
        </p:nvCxnSpPr>
        <p:spPr>
          <a:xfrm flipV="1">
            <a:off x="8807061" y="2385376"/>
            <a:ext cx="577122" cy="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8" name="Straight Arrow Connector 6167"/>
          <p:cNvCxnSpPr/>
          <p:nvPr/>
        </p:nvCxnSpPr>
        <p:spPr>
          <a:xfrm>
            <a:off x="4826068" y="1675542"/>
            <a:ext cx="1040938" cy="3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0" name="Straight Arrow Connector 6169"/>
          <p:cNvCxnSpPr/>
          <p:nvPr/>
        </p:nvCxnSpPr>
        <p:spPr>
          <a:xfrm>
            <a:off x="8114905" y="1678663"/>
            <a:ext cx="13125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78660" y="606346"/>
            <a:ext cx="11897440" cy="1148314"/>
          </a:xfrm>
        </p:spPr>
        <p:txBody>
          <a:bodyPr>
            <a:normAutofit/>
          </a:bodyPr>
          <a:lstStyle/>
          <a:p>
            <a:r>
              <a:rPr lang="en-GB" sz="3400" dirty="0" err="1" smtClean="0"/>
              <a:t>Expectativas</a:t>
            </a:r>
            <a:r>
              <a:rPr lang="en-GB" sz="3400" dirty="0" smtClean="0"/>
              <a:t> de un </a:t>
            </a:r>
            <a:r>
              <a:rPr lang="en-GB" sz="3400" dirty="0" err="1" smtClean="0"/>
              <a:t>proceso</a:t>
            </a:r>
            <a:r>
              <a:rPr lang="en-GB" sz="3400" dirty="0" smtClean="0"/>
              <a:t> de </a:t>
            </a:r>
            <a:r>
              <a:rPr lang="en-GB" sz="3400" dirty="0" err="1" smtClean="0"/>
              <a:t>participación</a:t>
            </a:r>
            <a:r>
              <a:rPr lang="en-GB" sz="3400" dirty="0" smtClean="0"/>
              <a:t>/</a:t>
            </a:r>
            <a:r>
              <a:rPr lang="en-GB" sz="3400" dirty="0" err="1" smtClean="0"/>
              <a:t>involucramiento</a:t>
            </a:r>
            <a:endParaRPr lang="en-GB" sz="3400" dirty="0"/>
          </a:p>
        </p:txBody>
      </p:sp>
      <p:sp>
        <p:nvSpPr>
          <p:cNvPr id="6" name="TextBox 5"/>
          <p:cNvSpPr txBox="1"/>
          <p:nvPr/>
        </p:nvSpPr>
        <p:spPr>
          <a:xfrm>
            <a:off x="5867006" y="1398543"/>
            <a:ext cx="2425700" cy="55399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500" dirty="0" smtClean="0"/>
              <a:t>Diálogos , recolección de información / ideas </a:t>
            </a:r>
            <a:endParaRPr lang="es-CO" sz="1500" dirty="0"/>
          </a:p>
        </p:txBody>
      </p:sp>
    </p:spTree>
    <p:extLst>
      <p:ext uri="{BB962C8B-B14F-4D97-AF65-F5344CB8AC3E}">
        <p14:creationId xmlns:p14="http://schemas.microsoft.com/office/powerpoint/2010/main" val="3202428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10918" y="548681"/>
            <a:ext cx="10839681" cy="958849"/>
          </a:xfrm>
        </p:spPr>
        <p:txBody>
          <a:bodyPr>
            <a:normAutofit fontScale="92500"/>
          </a:bodyPr>
          <a:lstStyle/>
          <a:p>
            <a:r>
              <a:rPr lang="de-CH" sz="3733" dirty="0" smtClean="0"/>
              <a:t>Consulta y Consentimiento Previo Libre e Informado </a:t>
            </a:r>
            <a:endParaRPr lang="de-CH" sz="3733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335361" y="165563"/>
            <a:ext cx="4129617" cy="383117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err="1"/>
              <a:t>Participación</a:t>
            </a:r>
            <a:r>
              <a:rPr lang="en-GB" sz="1600" dirty="0"/>
              <a:t> de </a:t>
            </a:r>
            <a:r>
              <a:rPr lang="en-GB" sz="1600" dirty="0" err="1"/>
              <a:t>actores</a:t>
            </a:r>
            <a:r>
              <a:rPr lang="en-GB" sz="1600" dirty="0"/>
              <a:t> </a:t>
            </a:r>
            <a:r>
              <a:rPr lang="en-GB" sz="1600" dirty="0" err="1"/>
              <a:t>relevantes</a:t>
            </a:r>
            <a:r>
              <a:rPr lang="en-GB" sz="1600" dirty="0"/>
              <a:t> 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519950" y="1507530"/>
            <a:ext cx="11286568" cy="88604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200"/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636489" y="1579538"/>
            <a:ext cx="10948571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x-none" sz="2000" dirty="0"/>
              <a:t>Mecanismo de participación ciudadana mediante el cual se convoca al pueblo para que decida sobre algún aspecto de vital importancia. 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444163" y="1278762"/>
            <a:ext cx="8619450" cy="3007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 err="1" smtClean="0"/>
              <a:t>Consulta</a:t>
            </a:r>
            <a:endParaRPr lang="x-none" sz="2000" dirty="0"/>
          </a:p>
        </p:txBody>
      </p:sp>
      <p:sp>
        <p:nvSpPr>
          <p:cNvPr id="13" name="Rounded Rectangle 12"/>
          <p:cNvSpPr/>
          <p:nvPr/>
        </p:nvSpPr>
        <p:spPr>
          <a:xfrm>
            <a:off x="519950" y="2843269"/>
            <a:ext cx="11363285" cy="313619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200"/>
          </a:p>
        </p:txBody>
      </p:sp>
      <p:sp>
        <p:nvSpPr>
          <p:cNvPr id="14" name="Content Placeholder 3"/>
          <p:cNvSpPr txBox="1">
            <a:spLocks/>
          </p:cNvSpPr>
          <p:nvPr/>
        </p:nvSpPr>
        <p:spPr>
          <a:xfrm>
            <a:off x="700862" y="2915277"/>
            <a:ext cx="11022991" cy="29745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3363" indent="-233363">
              <a:spcAft>
                <a:spcPts val="600"/>
              </a:spcAft>
            </a:pPr>
            <a:r>
              <a:rPr lang="x-none" sz="2000" dirty="0"/>
              <a:t>El Foro Permanente para </a:t>
            </a:r>
            <a:r>
              <a:rPr lang="x-none" sz="2000" dirty="0" smtClean="0"/>
              <a:t>Asuntos </a:t>
            </a:r>
            <a:r>
              <a:rPr lang="x-none" sz="2000" dirty="0"/>
              <a:t>Indígenas de </a:t>
            </a:r>
            <a:r>
              <a:rPr lang="x-none" sz="2000" dirty="0" smtClean="0"/>
              <a:t>la ONU reconoció </a:t>
            </a:r>
            <a:r>
              <a:rPr lang="x-none" sz="2000" dirty="0"/>
              <a:t>que el principio del </a:t>
            </a:r>
            <a:r>
              <a:rPr lang="x-none" sz="2000" dirty="0" smtClean="0"/>
              <a:t>CLPI </a:t>
            </a:r>
            <a:r>
              <a:rPr lang="x-none" sz="2000" dirty="0"/>
              <a:t>es una cuestión clave para el cumplimiento de los derechos de los pueblos indígenas.</a:t>
            </a:r>
          </a:p>
          <a:p>
            <a:pPr marL="233363" indent="-233363">
              <a:spcAft>
                <a:spcPts val="600"/>
              </a:spcAft>
            </a:pPr>
            <a:r>
              <a:rPr lang="x-none" sz="2000" dirty="0"/>
              <a:t>Instrumentos internacionales, como la Declaración de la ONU sobre los Derechos de los Pueblos Indígenas, el Convenio 169 de la OIT y el Convenio sobre la Diversidad Biológica, establecen este principio y ofrecen una base normativa para demandar su cumplimiento.</a:t>
            </a:r>
          </a:p>
          <a:p>
            <a:pPr marL="233363" indent="-233363">
              <a:spcAft>
                <a:spcPts val="600"/>
              </a:spcAft>
            </a:pPr>
            <a:r>
              <a:rPr lang="x-none" sz="2000" dirty="0" smtClean="0"/>
              <a:t>La </a:t>
            </a:r>
            <a:r>
              <a:rPr lang="x-none" sz="2000" dirty="0"/>
              <a:t>necesidad de consentimiento abarca todas </a:t>
            </a:r>
            <a:r>
              <a:rPr lang="x-none" sz="2000" dirty="0" smtClean="0"/>
              <a:t>los asuntos </a:t>
            </a:r>
            <a:r>
              <a:rPr lang="x-none" sz="2000" dirty="0"/>
              <a:t>relacionadas con la vida de los pueblos indígenas, ya que es un derecho extrínseco al ejercicio del derecho de libre determinación y componente básico del derecho a tierras, territorios y recursos</a:t>
            </a:r>
            <a:r>
              <a:rPr lang="x-none" sz="2000" dirty="0" smtClean="0"/>
              <a:t>.</a:t>
            </a:r>
            <a:endParaRPr lang="x-none" sz="2000" dirty="0"/>
          </a:p>
        </p:txBody>
      </p:sp>
      <p:sp>
        <p:nvSpPr>
          <p:cNvPr id="15" name="Rounded Rectangle 14"/>
          <p:cNvSpPr/>
          <p:nvPr/>
        </p:nvSpPr>
        <p:spPr>
          <a:xfrm>
            <a:off x="1444164" y="2614502"/>
            <a:ext cx="8619450" cy="3007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 err="1" smtClean="0"/>
              <a:t>Consentimiento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Previo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Libre</a:t>
            </a:r>
            <a:r>
              <a:rPr lang="en-GB" sz="2000" b="1" dirty="0" smtClean="0"/>
              <a:t> e </a:t>
            </a:r>
            <a:r>
              <a:rPr lang="en-GB" sz="2000" b="1" dirty="0" err="1" smtClean="0"/>
              <a:t>Informado</a:t>
            </a:r>
            <a:r>
              <a:rPr lang="en-GB" sz="2000" b="1" dirty="0" smtClean="0"/>
              <a:t> (CLPI)</a:t>
            </a:r>
            <a:endParaRPr lang="x-none" sz="2000" dirty="0"/>
          </a:p>
        </p:txBody>
      </p:sp>
    </p:spTree>
    <p:extLst>
      <p:ext uri="{BB962C8B-B14F-4D97-AF65-F5344CB8AC3E}">
        <p14:creationId xmlns:p14="http://schemas.microsoft.com/office/powerpoint/2010/main" val="1276622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2" grpId="0" animBg="1"/>
      <p:bldP spid="13" grpId="0" animBg="1"/>
      <p:bldP spid="14" grpId="0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654424" y="3334872"/>
            <a:ext cx="4589929" cy="26535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7338" indent="-287338">
              <a:lnSpc>
                <a:spcPct val="110000"/>
              </a:lnSpc>
              <a:spcBef>
                <a:spcPts val="267"/>
              </a:spcBef>
              <a:spcAft>
                <a:spcPct val="40000"/>
              </a:spcAft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bg1"/>
                </a:solidFill>
              </a:rPr>
              <a:t>Identificar y resolver problemas </a:t>
            </a:r>
            <a:r>
              <a:rPr lang="es-ES" dirty="0" smtClean="0">
                <a:solidFill>
                  <a:schemeClr val="bg1"/>
                </a:solidFill>
              </a:rPr>
              <a:t>en </a:t>
            </a:r>
            <a:r>
              <a:rPr lang="es-ES" dirty="0">
                <a:solidFill>
                  <a:schemeClr val="bg1"/>
                </a:solidFill>
              </a:rPr>
              <a:t>el momento oportuno </a:t>
            </a:r>
          </a:p>
          <a:p>
            <a:pPr marL="287338" indent="-287338">
              <a:lnSpc>
                <a:spcPct val="110000"/>
              </a:lnSpc>
              <a:spcBef>
                <a:spcPts val="267"/>
              </a:spcBef>
              <a:spcAft>
                <a:spcPct val="40000"/>
              </a:spcAft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bg1"/>
                </a:solidFill>
              </a:rPr>
              <a:t>Identificar </a:t>
            </a:r>
            <a:r>
              <a:rPr lang="es-ES" dirty="0" smtClean="0">
                <a:solidFill>
                  <a:schemeClr val="bg1"/>
                </a:solidFill>
              </a:rPr>
              <a:t>asuntos sistémicos</a:t>
            </a:r>
            <a:endParaRPr lang="es-ES" dirty="0">
              <a:solidFill>
                <a:schemeClr val="bg1"/>
              </a:solidFill>
            </a:endParaRPr>
          </a:p>
          <a:p>
            <a:pPr marL="287338" indent="-287338">
              <a:lnSpc>
                <a:spcPct val="110000"/>
              </a:lnSpc>
              <a:spcBef>
                <a:spcPts val="267"/>
              </a:spcBef>
              <a:spcAft>
                <a:spcPct val="40000"/>
              </a:spcAft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bg1"/>
                </a:solidFill>
              </a:rPr>
              <a:t>Mejorar los resultados de REDD+</a:t>
            </a:r>
          </a:p>
          <a:p>
            <a:pPr marL="287338" indent="-287338">
              <a:lnSpc>
                <a:spcPct val="110000"/>
              </a:lnSpc>
              <a:spcBef>
                <a:spcPts val="267"/>
              </a:spcBef>
              <a:spcAft>
                <a:spcPct val="40000"/>
              </a:spcAft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bg1"/>
                </a:solidFill>
              </a:rPr>
              <a:t>Promover la rendición de cuentas en los países REDD+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10919" y="548681"/>
            <a:ext cx="10777636" cy="958849"/>
          </a:xfrm>
        </p:spPr>
        <p:txBody>
          <a:bodyPr>
            <a:normAutofit/>
          </a:bodyPr>
          <a:lstStyle/>
          <a:p>
            <a:r>
              <a:rPr lang="en-US" sz="3733" dirty="0" err="1" smtClean="0"/>
              <a:t>Mecanismos</a:t>
            </a:r>
            <a:r>
              <a:rPr lang="en-US" sz="3733" dirty="0" smtClean="0"/>
              <a:t> de </a:t>
            </a:r>
            <a:r>
              <a:rPr lang="en-US" sz="3733" dirty="0" err="1" smtClean="0"/>
              <a:t>atención</a:t>
            </a:r>
            <a:r>
              <a:rPr lang="en-US" sz="3733" dirty="0" smtClean="0"/>
              <a:t> y </a:t>
            </a:r>
            <a:r>
              <a:rPr lang="en-US" sz="3733" dirty="0" err="1" smtClean="0"/>
              <a:t>respuesta</a:t>
            </a:r>
            <a:endParaRPr lang="de-CH" sz="3733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335361" y="165563"/>
            <a:ext cx="4129617" cy="383117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err="1"/>
              <a:t>Participación</a:t>
            </a:r>
            <a:r>
              <a:rPr lang="en-GB" sz="1600" dirty="0"/>
              <a:t> de </a:t>
            </a:r>
            <a:r>
              <a:rPr lang="en-GB" sz="1600" dirty="0" err="1"/>
              <a:t>actores</a:t>
            </a:r>
            <a:r>
              <a:rPr lang="en-GB" sz="1600" dirty="0"/>
              <a:t> </a:t>
            </a:r>
            <a:r>
              <a:rPr lang="en-GB" sz="1600" dirty="0" err="1"/>
              <a:t>relevantes</a:t>
            </a:r>
            <a:r>
              <a:rPr lang="en-GB" sz="1600" dirty="0"/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1631577" y="1449974"/>
            <a:ext cx="8785412" cy="1175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219170">
              <a:lnSpc>
                <a:spcPct val="110000"/>
              </a:lnSpc>
              <a:spcBef>
                <a:spcPts val="267"/>
              </a:spcBef>
              <a:spcAft>
                <a:spcPct val="40000"/>
              </a:spcAft>
            </a:pPr>
            <a:r>
              <a:rPr lang="es-ES" sz="2133" i="1" dirty="0">
                <a:solidFill>
                  <a:schemeClr val="accent1"/>
                </a:solidFill>
              </a:rPr>
              <a:t>Incluso con una buena planificación, </a:t>
            </a:r>
            <a:r>
              <a:rPr lang="es-ES" sz="2133" i="1" dirty="0" smtClean="0">
                <a:solidFill>
                  <a:schemeClr val="accent1"/>
                </a:solidFill>
              </a:rPr>
              <a:t>pueden surgir impactos </a:t>
            </a:r>
            <a:r>
              <a:rPr lang="es-ES" sz="2133" i="1" dirty="0">
                <a:solidFill>
                  <a:schemeClr val="accent1"/>
                </a:solidFill>
              </a:rPr>
              <a:t>no previstos </a:t>
            </a:r>
            <a:r>
              <a:rPr lang="es-ES" sz="2133" i="1" dirty="0" smtClean="0">
                <a:solidFill>
                  <a:schemeClr val="accent1"/>
                </a:solidFill>
              </a:rPr>
              <a:t>y conflictos, </a:t>
            </a:r>
            <a:r>
              <a:rPr lang="es-ES" sz="2133" i="1" dirty="0">
                <a:solidFill>
                  <a:schemeClr val="accent1"/>
                </a:solidFill>
              </a:rPr>
              <a:t>por lo que </a:t>
            </a:r>
            <a:r>
              <a:rPr lang="es-ES" sz="2133" i="1" dirty="0" smtClean="0">
                <a:solidFill>
                  <a:schemeClr val="accent1"/>
                </a:solidFill>
              </a:rPr>
              <a:t>es útil contar con </a:t>
            </a:r>
            <a:r>
              <a:rPr lang="es-ES" sz="2133" i="1" dirty="0">
                <a:solidFill>
                  <a:schemeClr val="accent1"/>
                </a:solidFill>
              </a:rPr>
              <a:t>mecanismos </a:t>
            </a:r>
            <a:r>
              <a:rPr lang="es-ES" sz="2133" i="1" dirty="0" smtClean="0">
                <a:solidFill>
                  <a:schemeClr val="accent1"/>
                </a:solidFill>
              </a:rPr>
              <a:t>para </a:t>
            </a:r>
            <a:r>
              <a:rPr lang="es-ES" sz="2133" i="1" dirty="0">
                <a:solidFill>
                  <a:schemeClr val="accent1"/>
                </a:solidFill>
              </a:rPr>
              <a:t>gestionar y responder a </a:t>
            </a:r>
            <a:r>
              <a:rPr lang="es-ES" sz="2133" i="1" dirty="0" smtClean="0">
                <a:solidFill>
                  <a:schemeClr val="accent1"/>
                </a:solidFill>
              </a:rPr>
              <a:t>posibles </a:t>
            </a:r>
            <a:r>
              <a:rPr lang="es-ES" sz="2133" i="1" dirty="0">
                <a:solidFill>
                  <a:schemeClr val="accent1"/>
                </a:solidFill>
              </a:rPr>
              <a:t>quejas de las personas afectadas. </a:t>
            </a:r>
          </a:p>
        </p:txBody>
      </p:sp>
      <p:sp>
        <p:nvSpPr>
          <p:cNvPr id="7" name="Rectangle 6"/>
          <p:cNvSpPr/>
          <p:nvPr/>
        </p:nvSpPr>
        <p:spPr>
          <a:xfrm>
            <a:off x="977150" y="2723743"/>
            <a:ext cx="4392709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spcBef>
                <a:spcPct val="20000"/>
              </a:spcBef>
              <a:spcAft>
                <a:spcPct val="40000"/>
              </a:spcAft>
            </a:pPr>
            <a:r>
              <a:rPr lang="es-ES" sz="1400" i="1" dirty="0">
                <a:solidFill>
                  <a:srgbClr val="D2232A"/>
                </a:solidFill>
              </a:rPr>
              <a:t>Un mecanismo efectivo de atención y respuesta </a:t>
            </a:r>
            <a:r>
              <a:rPr lang="es-ES" sz="1400" i="1" dirty="0" smtClean="0">
                <a:solidFill>
                  <a:srgbClr val="D2232A"/>
                </a:solidFill>
              </a:rPr>
              <a:t>puede </a:t>
            </a:r>
            <a:r>
              <a:rPr lang="es-ES" sz="1400" i="1" dirty="0">
                <a:solidFill>
                  <a:srgbClr val="D2232A"/>
                </a:solidFill>
              </a:rPr>
              <a:t>ayudar </a:t>
            </a:r>
            <a:r>
              <a:rPr lang="es-ES" sz="1400" i="1" dirty="0" smtClean="0">
                <a:solidFill>
                  <a:srgbClr val="D2232A"/>
                </a:solidFill>
              </a:rPr>
              <a:t>a:</a:t>
            </a:r>
            <a:endParaRPr lang="es-ES" sz="1400" i="1" dirty="0">
              <a:solidFill>
                <a:srgbClr val="D2232A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95846" y="2723743"/>
            <a:ext cx="4483142" cy="32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spcBef>
                <a:spcPct val="20000"/>
              </a:spcBef>
              <a:spcAft>
                <a:spcPct val="40000"/>
              </a:spcAft>
            </a:pPr>
            <a:r>
              <a:rPr lang="es-ES" sz="1400" i="1" dirty="0" smtClean="0">
                <a:solidFill>
                  <a:srgbClr val="D2232A"/>
                </a:solidFill>
              </a:rPr>
              <a:t>Ejemplos de acciones que se han identificado en LAC:</a:t>
            </a:r>
            <a:endParaRPr lang="es-ES" sz="1400" i="1" dirty="0">
              <a:solidFill>
                <a:srgbClr val="D2232A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889789"/>
              </p:ext>
            </p:extLst>
          </p:nvPr>
        </p:nvGraphicFramePr>
        <p:xfrm>
          <a:off x="5515888" y="3139721"/>
          <a:ext cx="6398206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7971"/>
                <a:gridCol w="5020235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Honduras</a:t>
                      </a:r>
                      <a:endParaRPr lang="x-none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r>
                        <a:rPr lang="x-none" sz="16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Analizar fuentes actuales y potenciales de conflicto </a:t>
                      </a:r>
                    </a:p>
                    <a:p>
                      <a:pPr marL="169863" indent="-169863" algn="l" defTabSz="121917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x-none" sz="1600" b="0" i="0" u="none" strike="noStrike" kern="1200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Analizar mecanismos existentes </a:t>
                      </a:r>
                    </a:p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r>
                        <a:rPr lang="x-none" sz="16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Definir una agenda preventiva y un protocolo para el seguimiento de casos </a:t>
                      </a:r>
                      <a:endParaRPr lang="x-none" sz="1600" b="1" i="0" u="none" strike="noStrike" baseline="0" dirty="0" smtClean="0">
                        <a:solidFill>
                          <a:schemeClr val="lt1"/>
                        </a:solidFill>
                        <a:latin typeface="+mn-lt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x-none" sz="1600" b="0" i="0" u="none" strike="noStrike" baseline="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r" defTabSz="1219170" rtl="0" eaLnBrk="1" latinLnBrk="0" hangingPunct="1"/>
                      <a:r>
                        <a:rPr lang="en-US" sz="16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República</a:t>
                      </a:r>
                      <a:r>
                        <a:rPr lang="en-US" sz="16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Dominicana</a:t>
                      </a:r>
                      <a:endParaRPr lang="x-none" sz="16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r>
                        <a:rPr lang="x-none" sz="16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Estructuración en base al contexto institucional actual</a:t>
                      </a:r>
                    </a:p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r>
                        <a:rPr lang="x-none" sz="1600" b="0" i="0" u="none" strike="noStrike" kern="1200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Un Órgano de coordinación de bosques y REDD+ será el encargado de ofrecer “respuestas”</a:t>
                      </a:r>
                    </a:p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r>
                        <a:rPr lang="x-none" sz="16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Medios: correo, teléfono, comunicaciones escritas, en base a las plataformas existentes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2378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/>
      <p:bldP spid="7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100"/>
          <p:cNvPicPr>
            <a:picLocks noChangeAspect="1"/>
          </p:cNvPicPr>
          <p:nvPr/>
        </p:nvPicPr>
        <p:blipFill rotWithShape="1">
          <a:blip r:embed="rId2"/>
          <a:srcRect r="16554"/>
          <a:stretch/>
        </p:blipFill>
        <p:spPr>
          <a:xfrm>
            <a:off x="2400169" y="1264491"/>
            <a:ext cx="7624280" cy="5593509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10919" y="548681"/>
            <a:ext cx="11353700" cy="958849"/>
          </a:xfrm>
        </p:spPr>
        <p:txBody>
          <a:bodyPr/>
          <a:lstStyle/>
          <a:p>
            <a:r>
              <a:rPr lang="de-CH" sz="3733" dirty="0" smtClean="0"/>
              <a:t>Realcionando la participación con la EN/PA</a:t>
            </a:r>
            <a:endParaRPr lang="en-GB" dirty="0"/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335361" y="165563"/>
            <a:ext cx="4129617" cy="383117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err="1"/>
              <a:t>Participación</a:t>
            </a:r>
            <a:r>
              <a:rPr lang="en-GB" sz="1600" dirty="0"/>
              <a:t> de </a:t>
            </a:r>
            <a:r>
              <a:rPr lang="en-GB" sz="1600" dirty="0" err="1"/>
              <a:t>actores</a:t>
            </a:r>
            <a:r>
              <a:rPr lang="en-GB" sz="1600" dirty="0"/>
              <a:t> </a:t>
            </a:r>
            <a:r>
              <a:rPr lang="en-GB" sz="1600" dirty="0" err="1"/>
              <a:t>relevantes</a:t>
            </a:r>
            <a:r>
              <a:rPr lang="en-GB" sz="1600" dirty="0"/>
              <a:t> </a:t>
            </a:r>
          </a:p>
        </p:txBody>
      </p:sp>
      <p:sp>
        <p:nvSpPr>
          <p:cNvPr id="2" name="Right Arrow 1"/>
          <p:cNvSpPr/>
          <p:nvPr/>
        </p:nvSpPr>
        <p:spPr>
          <a:xfrm>
            <a:off x="1297510" y="5607424"/>
            <a:ext cx="1102659" cy="37651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0238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842</Words>
  <Application>Microsoft Macintosh PowerPoint</Application>
  <PresentationFormat>Custom</PresentationFormat>
  <Paragraphs>259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Chapter1</vt:lpstr>
      <vt:lpstr>1_Chapter1</vt:lpstr>
      <vt:lpstr>2_Chapter1</vt:lpstr>
      <vt:lpstr>3_Chapter1</vt:lpstr>
      <vt:lpstr>Introducción a la Participación  de Actores Relevantes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Participación e Involucramiento de Actores</dc:title>
  <dc:creator>Jose Arturo Santos</dc:creator>
  <cp:lastModifiedBy>Mihaela Secrieru</cp:lastModifiedBy>
  <cp:revision>62</cp:revision>
  <dcterms:created xsi:type="dcterms:W3CDTF">2015-09-23T15:14:34Z</dcterms:created>
  <dcterms:modified xsi:type="dcterms:W3CDTF">2015-10-08T20:05:59Z</dcterms:modified>
</cp:coreProperties>
</file>