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76" r:id="rId4"/>
    <p:sldId id="262" r:id="rId5"/>
    <p:sldId id="263" r:id="rId6"/>
    <p:sldId id="269" r:id="rId7"/>
    <p:sldId id="278" r:id="rId8"/>
    <p:sldId id="280" r:id="rId9"/>
    <p:sldId id="275" r:id="rId10"/>
    <p:sldId id="272" r:id="rId11"/>
    <p:sldId id="286" r:id="rId12"/>
    <p:sldId id="287" r:id="rId13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3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232A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0321" autoAdjust="0"/>
    <p:restoredTop sz="93211" autoAdjust="0"/>
  </p:normalViewPr>
  <p:slideViewPr>
    <p:cSldViewPr>
      <p:cViewPr varScale="1">
        <p:scale>
          <a:sx n="70" d="100"/>
          <a:sy n="70" d="100"/>
        </p:scale>
        <p:origin x="-1000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AA820A-D760-428B-A139-479CA45E878E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FFAD1C69-AA2B-437F-A6E4-6CE6987C2B77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¿</a:t>
          </a:r>
          <a:r>
            <a:rPr lang="en-US" b="1" dirty="0" err="1" smtClean="0">
              <a:solidFill>
                <a:schemeClr val="tx1"/>
              </a:solidFill>
            </a:rPr>
            <a:t>Cómo</a:t>
          </a:r>
          <a:r>
            <a:rPr lang="en-US" b="1" dirty="0" smtClean="0">
              <a:solidFill>
                <a:schemeClr val="tx1"/>
              </a:solidFill>
            </a:rPr>
            <a:t>?</a:t>
          </a:r>
          <a:endParaRPr lang="x-none" b="1" dirty="0">
            <a:solidFill>
              <a:schemeClr val="tx1"/>
            </a:solidFill>
          </a:endParaRPr>
        </a:p>
      </dgm:t>
    </dgm:pt>
    <dgm:pt modelId="{F1472812-2F15-47F2-B1E8-D4759CC2DA1A}" type="parTrans" cxnId="{1C396039-B923-4373-8431-6FA11EEBF9E7}">
      <dgm:prSet/>
      <dgm:spPr/>
      <dgm:t>
        <a:bodyPr/>
        <a:lstStyle/>
        <a:p>
          <a:endParaRPr lang="x-none"/>
        </a:p>
      </dgm:t>
    </dgm:pt>
    <dgm:pt modelId="{5A9B4429-5B00-4D34-B628-FFF7871DFAB7}" type="sibTrans" cxnId="{1C396039-B923-4373-8431-6FA11EEBF9E7}">
      <dgm:prSet/>
      <dgm:spPr/>
      <dgm:t>
        <a:bodyPr/>
        <a:lstStyle/>
        <a:p>
          <a:endParaRPr lang="x-none"/>
        </a:p>
      </dgm:t>
    </dgm:pt>
    <dgm:pt modelId="{816105D1-AC3E-4284-A200-42C50E484357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¿</a:t>
          </a:r>
          <a:r>
            <a:rPr lang="en-US" b="1" dirty="0" err="1" smtClean="0">
              <a:solidFill>
                <a:schemeClr val="tx1"/>
              </a:solidFill>
            </a:rPr>
            <a:t>Qué</a:t>
          </a:r>
          <a:r>
            <a:rPr lang="en-US" b="1" dirty="0" smtClean="0">
              <a:solidFill>
                <a:schemeClr val="tx1"/>
              </a:solidFill>
            </a:rPr>
            <a:t>?</a:t>
          </a:r>
          <a:endParaRPr lang="x-none" b="1" dirty="0">
            <a:solidFill>
              <a:schemeClr val="tx1"/>
            </a:solidFill>
          </a:endParaRPr>
        </a:p>
      </dgm:t>
    </dgm:pt>
    <dgm:pt modelId="{9B32F8E8-162A-4CBA-B5D1-674C488EA68E}" type="parTrans" cxnId="{096A6526-E0BC-4433-BECB-007DACAD5C11}">
      <dgm:prSet/>
      <dgm:spPr/>
      <dgm:t>
        <a:bodyPr/>
        <a:lstStyle/>
        <a:p>
          <a:endParaRPr lang="x-none"/>
        </a:p>
      </dgm:t>
    </dgm:pt>
    <dgm:pt modelId="{7D677790-1432-41A4-825A-4FD058C5A899}" type="sibTrans" cxnId="{096A6526-E0BC-4433-BECB-007DACAD5C11}">
      <dgm:prSet/>
      <dgm:spPr/>
      <dgm:t>
        <a:bodyPr/>
        <a:lstStyle/>
        <a:p>
          <a:endParaRPr lang="x-none"/>
        </a:p>
      </dgm:t>
    </dgm:pt>
    <dgm:pt modelId="{A1FD1E7A-ACA4-4CBA-AD74-034B858EBA11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¿</a:t>
          </a:r>
          <a:r>
            <a:rPr lang="en-US" b="1" dirty="0" err="1" smtClean="0">
              <a:solidFill>
                <a:schemeClr val="tx1"/>
              </a:solidFill>
            </a:rPr>
            <a:t>Por</a:t>
          </a:r>
          <a:r>
            <a:rPr lang="en-US" b="1" dirty="0" smtClean="0">
              <a:solidFill>
                <a:schemeClr val="tx1"/>
              </a:solidFill>
            </a:rPr>
            <a:t> </a:t>
          </a:r>
          <a:r>
            <a:rPr lang="en-US" b="1" dirty="0" err="1" smtClean="0">
              <a:solidFill>
                <a:schemeClr val="tx1"/>
              </a:solidFill>
            </a:rPr>
            <a:t>qué</a:t>
          </a:r>
          <a:r>
            <a:rPr lang="en-US" b="1" dirty="0" smtClean="0">
              <a:solidFill>
                <a:schemeClr val="tx1"/>
              </a:solidFill>
            </a:rPr>
            <a:t>?</a:t>
          </a:r>
          <a:endParaRPr lang="x-none" b="1" dirty="0">
            <a:solidFill>
              <a:schemeClr val="tx1"/>
            </a:solidFill>
          </a:endParaRPr>
        </a:p>
      </dgm:t>
    </dgm:pt>
    <dgm:pt modelId="{C98A192D-FE85-4E8E-B517-240E8EDD158A}" type="parTrans" cxnId="{835D7718-B6DB-4D3D-A76E-A0DD91C41419}">
      <dgm:prSet/>
      <dgm:spPr/>
      <dgm:t>
        <a:bodyPr/>
        <a:lstStyle/>
        <a:p>
          <a:endParaRPr lang="x-none"/>
        </a:p>
      </dgm:t>
    </dgm:pt>
    <dgm:pt modelId="{7186F32F-1753-49CA-ADF1-667FCC2345F0}" type="sibTrans" cxnId="{835D7718-B6DB-4D3D-A76E-A0DD91C41419}">
      <dgm:prSet/>
      <dgm:spPr/>
      <dgm:t>
        <a:bodyPr/>
        <a:lstStyle/>
        <a:p>
          <a:endParaRPr lang="x-none"/>
        </a:p>
      </dgm:t>
    </dgm:pt>
    <dgm:pt modelId="{5B840636-C74C-4DFB-8BDF-1DEC4E90754A}" type="pres">
      <dgm:prSet presAssocID="{16AA820A-D760-428B-A139-479CA45E878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x-none"/>
        </a:p>
      </dgm:t>
    </dgm:pt>
    <dgm:pt modelId="{84988BDA-AB00-4C6E-8D4C-D2E4F3475F80}" type="pres">
      <dgm:prSet presAssocID="{16AA820A-D760-428B-A139-479CA45E878E}" presName="comp1" presStyleCnt="0"/>
      <dgm:spPr/>
    </dgm:pt>
    <dgm:pt modelId="{CCBD41B6-05AB-424D-B3E4-9BCDB2E68BD7}" type="pres">
      <dgm:prSet presAssocID="{16AA820A-D760-428B-A139-479CA45E878E}" presName="circle1" presStyleLbl="node1" presStyleIdx="0" presStyleCnt="3"/>
      <dgm:spPr/>
      <dgm:t>
        <a:bodyPr/>
        <a:lstStyle/>
        <a:p>
          <a:endParaRPr lang="x-none"/>
        </a:p>
      </dgm:t>
    </dgm:pt>
    <dgm:pt modelId="{68B15EC0-CB3E-459B-9AB4-BDC00C331529}" type="pres">
      <dgm:prSet presAssocID="{16AA820A-D760-428B-A139-479CA45E878E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x-none"/>
        </a:p>
      </dgm:t>
    </dgm:pt>
    <dgm:pt modelId="{163B62DE-7180-479F-8760-71A0A876AE49}" type="pres">
      <dgm:prSet presAssocID="{16AA820A-D760-428B-A139-479CA45E878E}" presName="comp2" presStyleCnt="0"/>
      <dgm:spPr/>
    </dgm:pt>
    <dgm:pt modelId="{3EF27AC0-E995-41F2-B89D-39B8FF8E7FFD}" type="pres">
      <dgm:prSet presAssocID="{16AA820A-D760-428B-A139-479CA45E878E}" presName="circle2" presStyleLbl="node1" presStyleIdx="1" presStyleCnt="3"/>
      <dgm:spPr/>
      <dgm:t>
        <a:bodyPr/>
        <a:lstStyle/>
        <a:p>
          <a:endParaRPr lang="x-none"/>
        </a:p>
      </dgm:t>
    </dgm:pt>
    <dgm:pt modelId="{FA9A97D6-934E-412B-B765-6BCFA7E6DFFA}" type="pres">
      <dgm:prSet presAssocID="{16AA820A-D760-428B-A139-479CA45E878E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x-none"/>
        </a:p>
      </dgm:t>
    </dgm:pt>
    <dgm:pt modelId="{1CF19F28-255C-4DF0-ADB5-AA6B4ACC07B5}" type="pres">
      <dgm:prSet presAssocID="{16AA820A-D760-428B-A139-479CA45E878E}" presName="comp3" presStyleCnt="0"/>
      <dgm:spPr/>
    </dgm:pt>
    <dgm:pt modelId="{CE2F96C9-5A75-4A28-A7AF-2F86052CCE8C}" type="pres">
      <dgm:prSet presAssocID="{16AA820A-D760-428B-A139-479CA45E878E}" presName="circle3" presStyleLbl="node1" presStyleIdx="2" presStyleCnt="3"/>
      <dgm:spPr/>
      <dgm:t>
        <a:bodyPr/>
        <a:lstStyle/>
        <a:p>
          <a:endParaRPr lang="x-none"/>
        </a:p>
      </dgm:t>
    </dgm:pt>
    <dgm:pt modelId="{7757A087-3C26-4CB0-A426-526AFCF3F9BC}" type="pres">
      <dgm:prSet presAssocID="{16AA820A-D760-428B-A139-479CA45E878E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x-none"/>
        </a:p>
      </dgm:t>
    </dgm:pt>
  </dgm:ptLst>
  <dgm:cxnLst>
    <dgm:cxn modelId="{8A16FD3D-80FF-4DC3-8574-044D44B23940}" type="presOf" srcId="{A1FD1E7A-ACA4-4CBA-AD74-034B858EBA11}" destId="{7757A087-3C26-4CB0-A426-526AFCF3F9BC}" srcOrd="1" destOrd="0" presId="urn:microsoft.com/office/officeart/2005/8/layout/venn2"/>
    <dgm:cxn modelId="{24796434-80F4-415A-8BEF-04A4DB095254}" type="presOf" srcId="{16AA820A-D760-428B-A139-479CA45E878E}" destId="{5B840636-C74C-4DFB-8BDF-1DEC4E90754A}" srcOrd="0" destOrd="0" presId="urn:microsoft.com/office/officeart/2005/8/layout/venn2"/>
    <dgm:cxn modelId="{835D7718-B6DB-4D3D-A76E-A0DD91C41419}" srcId="{16AA820A-D760-428B-A139-479CA45E878E}" destId="{A1FD1E7A-ACA4-4CBA-AD74-034B858EBA11}" srcOrd="2" destOrd="0" parTransId="{C98A192D-FE85-4E8E-B517-240E8EDD158A}" sibTransId="{7186F32F-1753-49CA-ADF1-667FCC2345F0}"/>
    <dgm:cxn modelId="{096A6526-E0BC-4433-BECB-007DACAD5C11}" srcId="{16AA820A-D760-428B-A139-479CA45E878E}" destId="{816105D1-AC3E-4284-A200-42C50E484357}" srcOrd="1" destOrd="0" parTransId="{9B32F8E8-162A-4CBA-B5D1-674C488EA68E}" sibTransId="{7D677790-1432-41A4-825A-4FD058C5A899}"/>
    <dgm:cxn modelId="{4E5FFD59-EC7B-418B-B913-CC8B3B29449B}" type="presOf" srcId="{A1FD1E7A-ACA4-4CBA-AD74-034B858EBA11}" destId="{CE2F96C9-5A75-4A28-A7AF-2F86052CCE8C}" srcOrd="0" destOrd="0" presId="urn:microsoft.com/office/officeart/2005/8/layout/venn2"/>
    <dgm:cxn modelId="{A3CA0B4B-5128-419F-A5CF-B4571AE741DC}" type="presOf" srcId="{816105D1-AC3E-4284-A200-42C50E484357}" destId="{FA9A97D6-934E-412B-B765-6BCFA7E6DFFA}" srcOrd="1" destOrd="0" presId="urn:microsoft.com/office/officeart/2005/8/layout/venn2"/>
    <dgm:cxn modelId="{80244D28-45DE-454A-8495-D76BC7ED3D45}" type="presOf" srcId="{816105D1-AC3E-4284-A200-42C50E484357}" destId="{3EF27AC0-E995-41F2-B89D-39B8FF8E7FFD}" srcOrd="0" destOrd="0" presId="urn:microsoft.com/office/officeart/2005/8/layout/venn2"/>
    <dgm:cxn modelId="{A889BFE3-3FF5-4055-AFA1-D60E2F7D65EC}" type="presOf" srcId="{FFAD1C69-AA2B-437F-A6E4-6CE6987C2B77}" destId="{CCBD41B6-05AB-424D-B3E4-9BCDB2E68BD7}" srcOrd="0" destOrd="0" presId="urn:microsoft.com/office/officeart/2005/8/layout/venn2"/>
    <dgm:cxn modelId="{1C396039-B923-4373-8431-6FA11EEBF9E7}" srcId="{16AA820A-D760-428B-A139-479CA45E878E}" destId="{FFAD1C69-AA2B-437F-A6E4-6CE6987C2B77}" srcOrd="0" destOrd="0" parTransId="{F1472812-2F15-47F2-B1E8-D4759CC2DA1A}" sibTransId="{5A9B4429-5B00-4D34-B628-FFF7871DFAB7}"/>
    <dgm:cxn modelId="{0ED15381-C27C-45AA-BF87-287702B8DF86}" type="presOf" srcId="{FFAD1C69-AA2B-437F-A6E4-6CE6987C2B77}" destId="{68B15EC0-CB3E-459B-9AB4-BDC00C331529}" srcOrd="1" destOrd="0" presId="urn:microsoft.com/office/officeart/2005/8/layout/venn2"/>
    <dgm:cxn modelId="{166DE880-3978-4EE8-9446-A1B020AB9279}" type="presParOf" srcId="{5B840636-C74C-4DFB-8BDF-1DEC4E90754A}" destId="{84988BDA-AB00-4C6E-8D4C-D2E4F3475F80}" srcOrd="0" destOrd="0" presId="urn:microsoft.com/office/officeart/2005/8/layout/venn2"/>
    <dgm:cxn modelId="{6D2966AB-8E88-49E3-848E-489D80E8E5B7}" type="presParOf" srcId="{84988BDA-AB00-4C6E-8D4C-D2E4F3475F80}" destId="{CCBD41B6-05AB-424D-B3E4-9BCDB2E68BD7}" srcOrd="0" destOrd="0" presId="urn:microsoft.com/office/officeart/2005/8/layout/venn2"/>
    <dgm:cxn modelId="{F2838F92-2E17-483E-8B71-2FBBB7A12B70}" type="presParOf" srcId="{84988BDA-AB00-4C6E-8D4C-D2E4F3475F80}" destId="{68B15EC0-CB3E-459B-9AB4-BDC00C331529}" srcOrd="1" destOrd="0" presId="urn:microsoft.com/office/officeart/2005/8/layout/venn2"/>
    <dgm:cxn modelId="{8893503A-FA35-46E6-8723-E36665B5FE23}" type="presParOf" srcId="{5B840636-C74C-4DFB-8BDF-1DEC4E90754A}" destId="{163B62DE-7180-479F-8760-71A0A876AE49}" srcOrd="1" destOrd="0" presId="urn:microsoft.com/office/officeart/2005/8/layout/venn2"/>
    <dgm:cxn modelId="{6533467E-392A-4B3D-953B-F3F0A31D5979}" type="presParOf" srcId="{163B62DE-7180-479F-8760-71A0A876AE49}" destId="{3EF27AC0-E995-41F2-B89D-39B8FF8E7FFD}" srcOrd="0" destOrd="0" presId="urn:microsoft.com/office/officeart/2005/8/layout/venn2"/>
    <dgm:cxn modelId="{180A3912-192D-481C-A942-0C6A6F499824}" type="presParOf" srcId="{163B62DE-7180-479F-8760-71A0A876AE49}" destId="{FA9A97D6-934E-412B-B765-6BCFA7E6DFFA}" srcOrd="1" destOrd="0" presId="urn:microsoft.com/office/officeart/2005/8/layout/venn2"/>
    <dgm:cxn modelId="{8F281849-B3E7-4E9B-B857-511E75D6BC0B}" type="presParOf" srcId="{5B840636-C74C-4DFB-8BDF-1DEC4E90754A}" destId="{1CF19F28-255C-4DF0-ADB5-AA6B4ACC07B5}" srcOrd="2" destOrd="0" presId="urn:microsoft.com/office/officeart/2005/8/layout/venn2"/>
    <dgm:cxn modelId="{50FE59CB-4A56-43D6-B523-542AAAC21C30}" type="presParOf" srcId="{1CF19F28-255C-4DF0-ADB5-AA6B4ACC07B5}" destId="{CE2F96C9-5A75-4A28-A7AF-2F86052CCE8C}" srcOrd="0" destOrd="0" presId="urn:microsoft.com/office/officeart/2005/8/layout/venn2"/>
    <dgm:cxn modelId="{C6C73294-DA86-4163-AB60-B9F29811968A}" type="presParOf" srcId="{1CF19F28-255C-4DF0-ADB5-AA6B4ACC07B5}" destId="{7757A087-3C26-4CB0-A426-526AFCF3F9BC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D41B6-05AB-424D-B3E4-9BCDB2E68BD7}">
      <dsp:nvSpPr>
        <dsp:cNvPr id="0" name=""/>
        <dsp:cNvSpPr/>
      </dsp:nvSpPr>
      <dsp:spPr>
        <a:xfrm>
          <a:off x="445157" y="0"/>
          <a:ext cx="2032000" cy="2032000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¿</a:t>
          </a:r>
          <a:r>
            <a:rPr lang="en-US" sz="1000" b="1" kern="1200" dirty="0" err="1" smtClean="0">
              <a:solidFill>
                <a:schemeClr val="tx1"/>
              </a:solidFill>
            </a:rPr>
            <a:t>Cómo</a:t>
          </a:r>
          <a:r>
            <a:rPr lang="en-US" sz="1000" b="1" kern="1200" dirty="0" smtClean="0">
              <a:solidFill>
                <a:schemeClr val="tx1"/>
              </a:solidFill>
            </a:rPr>
            <a:t>?</a:t>
          </a:r>
          <a:endParaRPr lang="x-none" sz="1000" b="1" kern="1200" dirty="0">
            <a:solidFill>
              <a:schemeClr val="tx1"/>
            </a:solidFill>
          </a:endParaRPr>
        </a:p>
      </dsp:txBody>
      <dsp:txXfrm>
        <a:off x="1106065" y="101599"/>
        <a:ext cx="710184" cy="304800"/>
      </dsp:txXfrm>
    </dsp:sp>
    <dsp:sp modelId="{3EF27AC0-E995-41F2-B89D-39B8FF8E7FFD}">
      <dsp:nvSpPr>
        <dsp:cNvPr id="0" name=""/>
        <dsp:cNvSpPr/>
      </dsp:nvSpPr>
      <dsp:spPr>
        <a:xfrm>
          <a:off x="699157" y="507999"/>
          <a:ext cx="1524000" cy="1524000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¿</a:t>
          </a:r>
          <a:r>
            <a:rPr lang="en-US" sz="1000" b="1" kern="1200" dirty="0" err="1" smtClean="0">
              <a:solidFill>
                <a:schemeClr val="tx1"/>
              </a:solidFill>
            </a:rPr>
            <a:t>Qué</a:t>
          </a:r>
          <a:r>
            <a:rPr lang="en-US" sz="1000" b="1" kern="1200" dirty="0" smtClean="0">
              <a:solidFill>
                <a:schemeClr val="tx1"/>
              </a:solidFill>
            </a:rPr>
            <a:t>?</a:t>
          </a:r>
          <a:endParaRPr lang="x-none" sz="1000" b="1" kern="1200" dirty="0">
            <a:solidFill>
              <a:schemeClr val="tx1"/>
            </a:solidFill>
          </a:endParaRPr>
        </a:p>
      </dsp:txBody>
      <dsp:txXfrm>
        <a:off x="1106065" y="603249"/>
        <a:ext cx="710184" cy="285750"/>
      </dsp:txXfrm>
    </dsp:sp>
    <dsp:sp modelId="{CE2F96C9-5A75-4A28-A7AF-2F86052CCE8C}">
      <dsp:nvSpPr>
        <dsp:cNvPr id="0" name=""/>
        <dsp:cNvSpPr/>
      </dsp:nvSpPr>
      <dsp:spPr>
        <a:xfrm>
          <a:off x="953157" y="1016000"/>
          <a:ext cx="1016000" cy="101600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</a:rPr>
            <a:t>¿</a:t>
          </a:r>
          <a:r>
            <a:rPr lang="en-US" sz="1000" b="1" kern="1200" dirty="0" err="1" smtClean="0">
              <a:solidFill>
                <a:schemeClr val="tx1"/>
              </a:solidFill>
            </a:rPr>
            <a:t>Por</a:t>
          </a:r>
          <a:r>
            <a:rPr lang="en-US" sz="1000" b="1" kern="1200" dirty="0" smtClean="0">
              <a:solidFill>
                <a:schemeClr val="tx1"/>
              </a:solidFill>
            </a:rPr>
            <a:t> </a:t>
          </a:r>
          <a:r>
            <a:rPr lang="en-US" sz="1000" b="1" kern="1200" dirty="0" err="1" smtClean="0">
              <a:solidFill>
                <a:schemeClr val="tx1"/>
              </a:solidFill>
            </a:rPr>
            <a:t>qué</a:t>
          </a:r>
          <a:r>
            <a:rPr lang="en-US" sz="1000" b="1" kern="1200" dirty="0" smtClean="0">
              <a:solidFill>
                <a:schemeClr val="tx1"/>
              </a:solidFill>
            </a:rPr>
            <a:t>?</a:t>
          </a:r>
          <a:endParaRPr lang="x-none" sz="1000" b="1" kern="1200" dirty="0">
            <a:solidFill>
              <a:schemeClr val="tx1"/>
            </a:solidFill>
          </a:endParaRPr>
        </a:p>
      </dsp:txBody>
      <dsp:txXfrm>
        <a:off x="1101947" y="1270000"/>
        <a:ext cx="718420" cy="50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8181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4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4" name="Picture 1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55526"/>
            <a:ext cx="5948360" cy="8232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693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 de aprendizaje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313866" y="18387"/>
            <a:ext cx="3100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Mensajes Clave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33588" y="618823"/>
            <a:ext cx="3966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de la Sesión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203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1619672" y="2643758"/>
            <a:ext cx="5684168" cy="1102519"/>
          </a:xfrm>
        </p:spPr>
        <p:txBody>
          <a:bodyPr>
            <a:normAutofit fontScale="90000"/>
          </a:bodyPr>
          <a:lstStyle/>
          <a:p>
            <a:r>
              <a:rPr lang="de-CH" dirty="0" smtClean="0"/>
              <a:t>Estrategias Nacionales o Planes de Acción REDD+ (EN/PA)</a:t>
            </a:r>
            <a:endParaRPr lang="de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3995936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627534"/>
            <a:ext cx="453650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275" lvl="0" indent="-168275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Las EN/PA </a:t>
            </a:r>
            <a:r>
              <a:rPr lang="es-EC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describen </a:t>
            </a: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cómo se reducirán las emisiones y cómo se incrementarán, conservarán y/o gestionarán de manera sostenible las reservas forestales de carbono.</a:t>
            </a:r>
            <a:endParaRPr lang="x-none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lvl="0" indent="-168275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endParaRPr lang="es-EC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lvl="0" indent="-168275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Es uno de los cuatro elementos bajo la CMNUCC que constituyen requisitos previos para la implementación de REDD+ y para acceder a los </a:t>
            </a:r>
            <a:r>
              <a:rPr lang="es-EC" sz="12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PBRs</a:t>
            </a:r>
            <a:r>
              <a:rPr lang="es-EC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x-none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lvl="0" indent="-168275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endParaRPr lang="es-EC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lvl="0" indent="-168275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Es fundamental garantizar la calidad en el proceso de diseño y en el documento. Representa una oportunidad para:</a:t>
            </a:r>
            <a:endParaRPr lang="x-none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173038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generar confianza y apoyo de las partes interesadas nacionales e internacionales;</a:t>
            </a:r>
            <a:endParaRPr lang="x-none" sz="1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173038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transmitir confianza sobre la capacidad de un país para lograr resultados a</a:t>
            </a:r>
            <a:r>
              <a:rPr lang="es-EC" sz="1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C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fin de recibir </a:t>
            </a:r>
            <a:r>
              <a:rPr lang="es-EC" sz="1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PBRs</a:t>
            </a:r>
            <a:r>
              <a:rPr lang="es-EC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x-none" sz="1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173038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maximizar las oportunidades para atraer apoyo financiero para su implementación;</a:t>
            </a:r>
            <a:endParaRPr lang="x-none" sz="1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173038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contribuir a mejorar la coordinación y la eficiencia del proceso de preparación.</a:t>
            </a:r>
            <a:endParaRPr lang="x-none" sz="1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endParaRPr lang="es-EC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lvl="0" indent="-168275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Fuerte relación entre los cuatro elementos de preparación para REDD+ </a:t>
            </a:r>
            <a:r>
              <a:rPr lang="es-EC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(Acuerdos </a:t>
            </a: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C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Cancún). Es </a:t>
            </a: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crucial garantizar una comunicación y retroalimentación periódicas en su elaboración y durante su implementación.</a:t>
            </a:r>
            <a:endParaRPr lang="x-none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lvl="0" indent="-168275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endParaRPr lang="es-EC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lvl="0" indent="-168275" algn="just">
              <a:spcBef>
                <a:spcPts val="0"/>
              </a:spcBef>
              <a:buClr>
                <a:srgbClr val="FF0000"/>
              </a:buClr>
              <a:buFont typeface="Symbol" panose="05050102010706020507" pitchFamily="18" charset="2"/>
              <a:buChar char=""/>
            </a:pPr>
            <a:r>
              <a:rPr lang="es-EC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Elaborar </a:t>
            </a: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una EN/PA </a:t>
            </a:r>
            <a:r>
              <a:rPr lang="es-EC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implica </a:t>
            </a:r>
            <a:r>
              <a:rPr lang="es-EC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un proceso iterativo por etapas.</a:t>
            </a:r>
            <a:endParaRPr lang="x-none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443267" cy="719137"/>
          </a:xfrm>
        </p:spPr>
        <p:txBody>
          <a:bodyPr>
            <a:normAutofit fontScale="85000" lnSpcReduction="10000"/>
          </a:bodyPr>
          <a:lstStyle/>
          <a:p>
            <a:r>
              <a:rPr lang="fr-CH" dirty="0" err="1" smtClean="0"/>
              <a:t>Ejercicio</a:t>
            </a:r>
            <a:r>
              <a:rPr lang="fr-CH" dirty="0" smtClean="0"/>
              <a:t> 1: </a:t>
            </a:r>
            <a:r>
              <a:rPr lang="fr-CH" dirty="0" err="1" smtClean="0"/>
              <a:t>definiendo</a:t>
            </a:r>
            <a:r>
              <a:rPr lang="fr-CH" dirty="0" smtClean="0"/>
              <a:t> la </a:t>
            </a:r>
            <a:r>
              <a:rPr lang="fr-CH" dirty="0" err="1" smtClean="0"/>
              <a:t>visión</a:t>
            </a:r>
            <a:r>
              <a:rPr lang="fr-CH" dirty="0" smtClean="0"/>
              <a:t> de pais sobre REDD+</a:t>
            </a:r>
            <a:endParaRPr lang="fr-CH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Estrategia</a:t>
            </a:r>
            <a:r>
              <a:rPr lang="en-GB" dirty="0" smtClean="0"/>
              <a:t> Nacional o Plan de </a:t>
            </a:r>
            <a:r>
              <a:rPr lang="en-GB" dirty="0" err="1" smtClean="0"/>
              <a:t>Acción</a:t>
            </a:r>
            <a:r>
              <a:rPr lang="en-GB" dirty="0" smtClean="0"/>
              <a:t> REDD+</a:t>
            </a:r>
            <a:endParaRPr lang="fr-CH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15" y="1851670"/>
            <a:ext cx="1676573" cy="1852613"/>
          </a:xfrm>
          <a:prstGeom prst="rect">
            <a:avLst/>
          </a:prstGeom>
        </p:spPr>
      </p:pic>
      <p:sp>
        <p:nvSpPr>
          <p:cNvPr id="7" name="Text Placeholder 5"/>
          <p:cNvSpPr txBox="1">
            <a:spLocks/>
          </p:cNvSpPr>
          <p:nvPr/>
        </p:nvSpPr>
        <p:spPr>
          <a:xfrm>
            <a:off x="2339752" y="1779662"/>
            <a:ext cx="6480720" cy="3024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en-GB" sz="2000" dirty="0" err="1" smtClean="0"/>
              <a:t>Preguntas</a:t>
            </a:r>
            <a:r>
              <a:rPr lang="en-GB" sz="2000" dirty="0" smtClean="0"/>
              <a:t> </a:t>
            </a:r>
            <a:r>
              <a:rPr lang="en-GB" sz="2000" dirty="0" err="1" smtClean="0"/>
              <a:t>guía</a:t>
            </a:r>
            <a:r>
              <a:rPr lang="en-GB" sz="2000" dirty="0" smtClean="0"/>
              <a:t>:</a:t>
            </a:r>
          </a:p>
          <a:p>
            <a:endParaRPr lang="en-GB" dirty="0"/>
          </a:p>
          <a:p>
            <a:pPr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x-none" sz="1800" dirty="0" smtClean="0">
                <a:solidFill>
                  <a:schemeClr val="tx1"/>
                </a:solidFill>
              </a:rPr>
              <a:t>¿</a:t>
            </a:r>
            <a:r>
              <a:rPr lang="x-none" sz="1800" dirty="0">
                <a:solidFill>
                  <a:schemeClr val="tx1"/>
                </a:solidFill>
              </a:rPr>
              <a:t>Cuál es el contexto y objetivos de desarrollo del país?</a:t>
            </a:r>
          </a:p>
          <a:p>
            <a:pPr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x-none" sz="1800" dirty="0" smtClean="0">
                <a:solidFill>
                  <a:schemeClr val="tx1"/>
                </a:solidFill>
              </a:rPr>
              <a:t>¿</a:t>
            </a:r>
            <a:r>
              <a:rPr lang="x-none" sz="1800" dirty="0">
                <a:solidFill>
                  <a:schemeClr val="tx1"/>
                </a:solidFill>
              </a:rPr>
              <a:t>Cuál es la situación actual sobre la deforestación y la degradación forestal?</a:t>
            </a:r>
          </a:p>
          <a:p>
            <a:pPr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x-none" sz="1800" dirty="0" smtClean="0">
                <a:solidFill>
                  <a:schemeClr val="tx1"/>
                </a:solidFill>
              </a:rPr>
              <a:t>¿</a:t>
            </a:r>
            <a:r>
              <a:rPr lang="x-none" sz="1800" dirty="0">
                <a:solidFill>
                  <a:schemeClr val="tx1"/>
                </a:solidFill>
              </a:rPr>
              <a:t>En consecuencia, cómo se podría argumentar la visión de país sobre REDD</a:t>
            </a:r>
            <a:r>
              <a:rPr lang="x-none" sz="1800" dirty="0" smtClean="0">
                <a:solidFill>
                  <a:schemeClr val="tx1"/>
                </a:solidFill>
              </a:rPr>
              <a:t>+?</a:t>
            </a:r>
            <a:endParaRPr lang="x-none" sz="18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084507"/>
            <a:ext cx="5932959" cy="463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31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443267" cy="719137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 smtClean="0"/>
              <a:t>Ejercicio</a:t>
            </a:r>
            <a:r>
              <a:rPr lang="fr-CH" dirty="0" smtClean="0"/>
              <a:t> 2: </a:t>
            </a:r>
            <a:r>
              <a:rPr lang="fr-CH" dirty="0" err="1" smtClean="0"/>
              <a:t>definiendo</a:t>
            </a:r>
            <a:r>
              <a:rPr lang="fr-CH" dirty="0" smtClean="0"/>
              <a:t> el </a:t>
            </a:r>
            <a:r>
              <a:rPr lang="fr-CH" dirty="0" err="1" smtClean="0"/>
              <a:t>alcance</a:t>
            </a:r>
            <a:r>
              <a:rPr lang="fr-CH" dirty="0" smtClean="0"/>
              <a:t> de REDD+ en el </a:t>
            </a:r>
            <a:r>
              <a:rPr lang="fr-CH" dirty="0" err="1" smtClean="0"/>
              <a:t>país</a:t>
            </a:r>
            <a:endParaRPr lang="fr-CH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Estrategia</a:t>
            </a:r>
            <a:r>
              <a:rPr lang="en-GB" dirty="0" smtClean="0"/>
              <a:t> Nacional o Plan de </a:t>
            </a:r>
            <a:r>
              <a:rPr lang="en-GB" dirty="0" err="1" smtClean="0"/>
              <a:t>Acción</a:t>
            </a:r>
            <a:r>
              <a:rPr lang="en-GB" dirty="0" smtClean="0"/>
              <a:t> REDD+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1259632" y="1131590"/>
            <a:ext cx="6840760" cy="37444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cxnSp>
        <p:nvCxnSpPr>
          <p:cNvPr id="17" name="Straight Connector 16"/>
          <p:cNvCxnSpPr>
            <a:stCxn id="5" idx="0"/>
            <a:endCxn id="5" idx="2"/>
          </p:cNvCxnSpPr>
          <p:nvPr/>
        </p:nvCxnSpPr>
        <p:spPr>
          <a:xfrm>
            <a:off x="4680012" y="1131590"/>
            <a:ext cx="0" cy="374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1"/>
            <a:endCxn id="5" idx="3"/>
          </p:cNvCxnSpPr>
          <p:nvPr/>
        </p:nvCxnSpPr>
        <p:spPr>
          <a:xfrm>
            <a:off x="1259632" y="3003798"/>
            <a:ext cx="6840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632266" y="1206971"/>
            <a:ext cx="223606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n-US" sz="1200" dirty="0" err="1" smtClean="0">
                <a:solidFill>
                  <a:prstClr val="black"/>
                </a:solidFill>
              </a:rPr>
              <a:t>Consideraciones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u="sng" dirty="0" err="1" smtClean="0">
                <a:solidFill>
                  <a:prstClr val="black"/>
                </a:solidFill>
              </a:rPr>
              <a:t>Ambientales</a:t>
            </a:r>
            <a:endParaRPr lang="en-US" sz="1200" u="sng" dirty="0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17018" y="3053148"/>
            <a:ext cx="19788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n-US" sz="1200" dirty="0" err="1" smtClean="0">
                <a:solidFill>
                  <a:prstClr val="black"/>
                </a:solidFill>
              </a:rPr>
              <a:t>Consideraciones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u="sng" dirty="0" err="1" smtClean="0">
                <a:solidFill>
                  <a:prstClr val="black"/>
                </a:solidFill>
              </a:rPr>
              <a:t>Técnicas</a:t>
            </a:r>
            <a:endParaRPr lang="en-US" sz="1200" u="sng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285708" y="1224502"/>
            <a:ext cx="19816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n-US" sz="1200" dirty="0" err="1" smtClean="0">
                <a:solidFill>
                  <a:prstClr val="black"/>
                </a:solidFill>
              </a:rPr>
              <a:t>Consideraciones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u="sng" dirty="0" err="1" smtClean="0">
                <a:solidFill>
                  <a:prstClr val="black"/>
                </a:solidFill>
              </a:rPr>
              <a:t>Políticas</a:t>
            </a:r>
            <a:endParaRPr lang="en-US" sz="1200" u="sng" dirty="0">
              <a:solidFill>
                <a:prstClr val="black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62121" y="3021329"/>
            <a:ext cx="19463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n-US" sz="1200" dirty="0" err="1" smtClean="0">
                <a:solidFill>
                  <a:prstClr val="black"/>
                </a:solidFill>
              </a:rPr>
              <a:t>Consideraciones</a:t>
            </a:r>
            <a:r>
              <a:rPr lang="en-US" sz="1200" dirty="0" smtClean="0">
                <a:solidFill>
                  <a:prstClr val="black"/>
                </a:solidFill>
              </a:rPr>
              <a:t> </a:t>
            </a:r>
            <a:r>
              <a:rPr lang="en-US" sz="1200" u="sng" dirty="0" err="1" smtClean="0">
                <a:solidFill>
                  <a:prstClr val="black"/>
                </a:solidFill>
              </a:rPr>
              <a:t>Sociales</a:t>
            </a:r>
            <a:endParaRPr lang="en-US" sz="1200" u="sng" dirty="0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331640" y="1563638"/>
            <a:ext cx="32142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275" marR="0" lvl="0" indent="-168275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r>
              <a:rPr lang="x-non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¿cuáles son las prioridades de desarrollo del país?</a:t>
            </a:r>
          </a:p>
          <a:p>
            <a:pPr marL="168275" marR="0" lvl="0" indent="-168275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endParaRPr lang="x-none" sz="1000" dirty="0" smtClean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marR="0" lvl="0" indent="-168275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endParaRPr lang="x-none" sz="1000" dirty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marR="0" lvl="0" indent="-168275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r>
              <a:rPr lang="x-none" sz="1000" dirty="0" smtClean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x-non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Cuáles son los potenciales beneficios políticos que pueden obtenerse del desarrollo de la EN/PA o de REDD+?</a:t>
            </a:r>
            <a:endParaRPr lang="x-none" sz="1000" dirty="0">
              <a:solidFill>
                <a:schemeClr val="tx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788024" y="1563638"/>
            <a:ext cx="321428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275" indent="-168275"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r>
              <a:rPr lang="x-none" sz="1000" dirty="0" smtClean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x-non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Qué otros factores ambientales relacionados con los bosques deberían tenerse en cuenta?</a:t>
            </a:r>
          </a:p>
          <a:p>
            <a:pPr>
              <a:spcAft>
                <a:spcPts val="600"/>
              </a:spcAft>
              <a:tabLst>
                <a:tab pos="226695" algn="l"/>
              </a:tabLst>
            </a:pPr>
            <a:endParaRPr lang="en-US" sz="1000" dirty="0" smtClean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tabLst>
                <a:tab pos="226695" algn="l"/>
              </a:tabLst>
            </a:pPr>
            <a:endParaRPr lang="x-none" sz="1000" dirty="0" smtClean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indent="-168275"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r>
              <a:rPr lang="x-none" sz="1000" dirty="0" smtClean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x-non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Hay impactos ambientales relacionados con el cambio climático</a:t>
            </a:r>
            <a:r>
              <a:rPr lang="x-none" sz="1000" dirty="0" smtClean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x-none" sz="1000" dirty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331640" y="3363838"/>
            <a:ext cx="32142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275" marR="0" lvl="0" indent="-168275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r>
              <a:rPr lang="x-none" sz="1000" dirty="0" smtClean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¿cómo </a:t>
            </a:r>
            <a:r>
              <a:rPr lang="x-non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EN/PA o REDD+ pueden contribuir al desarrollo sostenible </a:t>
            </a:r>
            <a:r>
              <a:rPr lang="x-none" sz="1000" dirty="0" smtClean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a </a:t>
            </a:r>
            <a:r>
              <a:rPr lang="x-non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reducción de la pobreza?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814100" y="3418423"/>
            <a:ext cx="32142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275" marR="0" lvl="0" indent="-168275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r>
              <a:rPr lang="x-none" sz="1000" dirty="0" smtClean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x-non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Cuáles pueden ser las áreas prioritarias para la implementación de REDD+?</a:t>
            </a:r>
          </a:p>
          <a:p>
            <a:pPr marL="168275" marR="0" lvl="0" indent="-168275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endParaRPr lang="x-none" sz="1000" dirty="0" smtClean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marR="0" lvl="0" indent="-168275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endParaRPr lang="x-none" sz="1000" dirty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8275" marR="0" lvl="0" indent="-168275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r>
              <a:rPr lang="x-none" sz="1000" dirty="0" smtClean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x-non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Cuál es la capacidad técnica disponible?</a:t>
            </a:r>
          </a:p>
          <a:p>
            <a:pPr marL="168275" marR="0" lvl="0" indent="-168275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26695" algn="l"/>
              </a:tabLst>
            </a:pPr>
            <a:endParaRPr lang="x-none" sz="1000" dirty="0">
              <a:solidFill>
                <a:schemeClr val="tx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/>
      <p:bldP spid="26" grpId="0"/>
      <p:bldP spid="27" grpId="0"/>
      <p:bldP spid="28" grpId="0"/>
      <p:bldP spid="33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51520" y="1275184"/>
            <a:ext cx="3744416" cy="3816846"/>
          </a:xfrm>
        </p:spPr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sz="1800" dirty="0" err="1" smtClean="0"/>
              <a:t>Describir</a:t>
            </a:r>
            <a:r>
              <a:rPr lang="en-US" sz="1800" dirty="0" smtClean="0"/>
              <a:t> </a:t>
            </a:r>
            <a:r>
              <a:rPr lang="en-US" sz="1800" dirty="0" err="1" smtClean="0"/>
              <a:t>una</a:t>
            </a:r>
            <a:r>
              <a:rPr lang="en-US" sz="1800" dirty="0" smtClean="0"/>
              <a:t> </a:t>
            </a:r>
            <a:r>
              <a:rPr lang="en-US" sz="1800" dirty="0" err="1" smtClean="0"/>
              <a:t>Estrategia</a:t>
            </a:r>
            <a:r>
              <a:rPr lang="en-US" sz="1800" dirty="0" smtClean="0"/>
              <a:t> Nacional o Plan de </a:t>
            </a:r>
            <a:r>
              <a:rPr lang="en-US" sz="1800" dirty="0" err="1" smtClean="0"/>
              <a:t>Acción</a:t>
            </a:r>
            <a:r>
              <a:rPr lang="en-US" sz="1800" dirty="0" smtClean="0"/>
              <a:t> (EN/PA), </a:t>
            </a:r>
            <a:r>
              <a:rPr lang="en-US" sz="1800" dirty="0" err="1" smtClean="0"/>
              <a:t>en</a:t>
            </a:r>
            <a:r>
              <a:rPr lang="en-US" sz="1800" dirty="0" smtClean="0"/>
              <a:t> el </a:t>
            </a:r>
            <a:r>
              <a:rPr lang="en-US" sz="1800" dirty="0" err="1" smtClean="0"/>
              <a:t>contexto</a:t>
            </a:r>
            <a:r>
              <a:rPr lang="en-US" sz="1800" dirty="0" smtClean="0"/>
              <a:t> de </a:t>
            </a:r>
            <a:r>
              <a:rPr lang="en-US" sz="1800" dirty="0"/>
              <a:t>REDD</a:t>
            </a:r>
            <a:r>
              <a:rPr lang="en-US" sz="1800" dirty="0" smtClean="0"/>
              <a:t>+</a:t>
            </a:r>
            <a:endParaRPr lang="en-US" sz="1800" dirty="0"/>
          </a:p>
          <a:p>
            <a:pPr marL="228600" indent="-228600">
              <a:buAutoNum type="arabicPeriod"/>
            </a:pPr>
            <a:endParaRPr lang="en-US" sz="1800" dirty="0" smtClean="0"/>
          </a:p>
          <a:p>
            <a:pPr marL="228600" indent="-228600">
              <a:buAutoNum type="arabicPeriod"/>
            </a:pPr>
            <a:r>
              <a:rPr lang="en-US" sz="1800" dirty="0" err="1" smtClean="0"/>
              <a:t>Describir</a:t>
            </a:r>
            <a:r>
              <a:rPr lang="en-US" sz="1800" dirty="0" smtClean="0"/>
              <a:t> el </a:t>
            </a:r>
            <a:r>
              <a:rPr lang="en-US" sz="1800" dirty="0" err="1" smtClean="0"/>
              <a:t>proceso</a:t>
            </a:r>
            <a:r>
              <a:rPr lang="en-US" sz="1800" dirty="0" smtClean="0"/>
              <a:t> para </a:t>
            </a:r>
            <a:r>
              <a:rPr lang="en-US" sz="1800" dirty="0" err="1" smtClean="0"/>
              <a:t>desarrollar</a:t>
            </a:r>
            <a:r>
              <a:rPr lang="en-US" sz="1800" dirty="0" smtClean="0"/>
              <a:t> </a:t>
            </a:r>
            <a:r>
              <a:rPr lang="en-US" sz="1800" dirty="0" err="1" smtClean="0"/>
              <a:t>una</a:t>
            </a:r>
            <a:r>
              <a:rPr lang="en-US" sz="1800" dirty="0" smtClean="0"/>
              <a:t> EN/PA</a:t>
            </a:r>
            <a:endParaRPr lang="en-US" sz="1800" dirty="0"/>
          </a:p>
          <a:p>
            <a:pPr marL="228600" indent="-228600">
              <a:buAutoNum type="arabicPeriod"/>
            </a:pPr>
            <a:endParaRPr lang="en-US" sz="1800" dirty="0" smtClean="0"/>
          </a:p>
          <a:p>
            <a:pPr marL="228600" indent="-228600">
              <a:buAutoNum type="arabicPeriod"/>
            </a:pPr>
            <a:r>
              <a:rPr lang="en-US" sz="1800" dirty="0" err="1" smtClean="0"/>
              <a:t>Describir</a:t>
            </a:r>
            <a:r>
              <a:rPr lang="en-US" sz="1800" dirty="0" smtClean="0"/>
              <a:t> </a:t>
            </a:r>
            <a:r>
              <a:rPr lang="en-US" sz="1800" dirty="0" err="1" smtClean="0"/>
              <a:t>los</a:t>
            </a:r>
            <a:r>
              <a:rPr lang="en-US" sz="1800" dirty="0" smtClean="0"/>
              <a:t> </a:t>
            </a:r>
            <a:r>
              <a:rPr lang="en-US" sz="1800" dirty="0" err="1" smtClean="0"/>
              <a:t>elementos</a:t>
            </a:r>
            <a:r>
              <a:rPr lang="en-US" sz="1800" dirty="0" smtClean="0"/>
              <a:t> </a:t>
            </a:r>
            <a:r>
              <a:rPr lang="en-US" sz="1800" dirty="0" err="1" smtClean="0"/>
              <a:t>importantes</a:t>
            </a:r>
            <a:r>
              <a:rPr lang="en-US" sz="1800" dirty="0" smtClean="0"/>
              <a:t> a </a:t>
            </a:r>
            <a:r>
              <a:rPr lang="en-US" sz="1800" dirty="0" err="1" smtClean="0"/>
              <a:t>considerar</a:t>
            </a:r>
            <a:r>
              <a:rPr lang="en-US" sz="1800" dirty="0" smtClean="0"/>
              <a:t> para </a:t>
            </a:r>
            <a:r>
              <a:rPr lang="en-US" sz="1800" dirty="0" err="1" smtClean="0"/>
              <a:t>desarrollar</a:t>
            </a:r>
            <a:r>
              <a:rPr lang="en-US" sz="1800" dirty="0" smtClean="0"/>
              <a:t> </a:t>
            </a:r>
            <a:r>
              <a:rPr lang="en-US" sz="1800" dirty="0" err="1" smtClean="0"/>
              <a:t>una</a:t>
            </a:r>
            <a:r>
              <a:rPr lang="en-US" sz="1800" dirty="0" smtClean="0"/>
              <a:t> EN/PA</a:t>
            </a:r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83968" y="1851670"/>
            <a:ext cx="4968552" cy="3024336"/>
          </a:xfrm>
        </p:spPr>
        <p:txBody>
          <a:bodyPr/>
          <a:lstStyle/>
          <a:p>
            <a:r>
              <a:rPr lang="fr-CH" dirty="0" err="1" smtClean="0"/>
              <a:t>Presentación</a:t>
            </a:r>
            <a:r>
              <a:rPr lang="fr-CH" dirty="0" smtClean="0"/>
              <a:t> </a:t>
            </a:r>
            <a:r>
              <a:rPr lang="fr-CH" dirty="0" err="1" smtClean="0"/>
              <a:t>introductoria</a:t>
            </a:r>
            <a:r>
              <a:rPr lang="fr-CH" dirty="0" smtClean="0"/>
              <a:t> sobre </a:t>
            </a:r>
            <a:r>
              <a:rPr lang="fr-CH" dirty="0" err="1" smtClean="0"/>
              <a:t>Estrategias</a:t>
            </a:r>
            <a:r>
              <a:rPr lang="fr-CH" dirty="0" smtClean="0"/>
              <a:t> </a:t>
            </a:r>
            <a:r>
              <a:rPr lang="fr-CH" dirty="0" err="1" smtClean="0"/>
              <a:t>Nacionales</a:t>
            </a:r>
            <a:r>
              <a:rPr lang="fr-CH" dirty="0" smtClean="0"/>
              <a:t> o Planes de </a:t>
            </a:r>
            <a:r>
              <a:rPr lang="fr-CH" dirty="0" err="1" smtClean="0"/>
              <a:t>Acción</a:t>
            </a:r>
            <a:r>
              <a:rPr lang="fr-CH" dirty="0" smtClean="0"/>
              <a:t> (EN/PA) </a:t>
            </a:r>
            <a:r>
              <a:rPr lang="de-CH" dirty="0" smtClean="0"/>
              <a:t>REDD+</a:t>
            </a:r>
          </a:p>
          <a:p>
            <a:endParaRPr lang="de-CH" dirty="0"/>
          </a:p>
          <a:p>
            <a:r>
              <a:rPr lang="de-CH" dirty="0" smtClean="0"/>
              <a:t>Ejercicio </a:t>
            </a:r>
            <a:r>
              <a:rPr lang="en-US" dirty="0" smtClean="0"/>
              <a:t>“</a:t>
            </a:r>
            <a:r>
              <a:rPr lang="en-US" dirty="0" err="1" smtClean="0"/>
              <a:t>definiendo</a:t>
            </a:r>
            <a:r>
              <a:rPr lang="en-US" dirty="0" smtClean="0"/>
              <a:t> la </a:t>
            </a:r>
            <a:r>
              <a:rPr lang="de-CH" dirty="0" smtClean="0"/>
              <a:t>visión sobre REDD+</a:t>
            </a:r>
            <a:r>
              <a:rPr lang="en-US" dirty="0" smtClean="0"/>
              <a:t>”</a:t>
            </a:r>
            <a:endParaRPr lang="de-CH" dirty="0" smtClean="0"/>
          </a:p>
          <a:p>
            <a:endParaRPr lang="de-CH" dirty="0"/>
          </a:p>
          <a:p>
            <a:r>
              <a:rPr lang="de-CH" dirty="0" smtClean="0"/>
              <a:t>Ejercicio </a:t>
            </a:r>
            <a:r>
              <a:rPr lang="en-US" dirty="0" smtClean="0"/>
              <a:t>“</a:t>
            </a:r>
            <a:r>
              <a:rPr lang="de-CH" dirty="0" smtClean="0"/>
              <a:t>definiendo el alcance de REDD+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err="1" smtClean="0"/>
              <a:t>Reflexiones</a:t>
            </a:r>
            <a:r>
              <a:rPr lang="en-US" dirty="0" smtClean="0"/>
              <a:t> de </a:t>
            </a:r>
            <a:r>
              <a:rPr lang="en-US" dirty="0" err="1" smtClean="0"/>
              <a:t>Perú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desarrollo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“</a:t>
            </a:r>
            <a:r>
              <a:rPr lang="en-US" dirty="0" err="1" smtClean="0"/>
              <a:t>Estrategia</a:t>
            </a:r>
            <a:r>
              <a:rPr lang="en-US" dirty="0" smtClean="0"/>
              <a:t> Nacional de </a:t>
            </a:r>
            <a:r>
              <a:rPr lang="en-US" dirty="0" err="1" smtClean="0"/>
              <a:t>Bosques</a:t>
            </a:r>
            <a:r>
              <a:rPr lang="en-US" dirty="0" smtClean="0"/>
              <a:t> y Cambio </a:t>
            </a:r>
            <a:r>
              <a:rPr lang="en-US" dirty="0" err="1" smtClean="0"/>
              <a:t>Climático</a:t>
            </a:r>
            <a:r>
              <a:rPr lang="en-US" dirty="0" smtClean="0"/>
              <a:t>”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6784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5220072" y="1131590"/>
            <a:ext cx="3456384" cy="6480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 smtClean="0"/>
              <a:t>La CMNUCC no </a:t>
            </a:r>
            <a:r>
              <a:rPr lang="en-GB" sz="1800" i="1" dirty="0" err="1" smtClean="0"/>
              <a:t>ofrece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guía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específica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sobre</a:t>
            </a:r>
            <a:r>
              <a:rPr lang="en-GB" sz="1800" i="1" dirty="0" smtClean="0"/>
              <a:t> el </a:t>
            </a:r>
            <a:r>
              <a:rPr lang="en-GB" sz="1800" i="1" dirty="0" err="1" smtClean="0"/>
              <a:t>contenido</a:t>
            </a:r>
            <a:r>
              <a:rPr lang="en-GB" sz="1800" i="1" dirty="0" smtClean="0"/>
              <a:t>…</a:t>
            </a:r>
            <a:endParaRPr lang="en-GB" sz="1800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¿</a:t>
            </a:r>
            <a:r>
              <a:rPr lang="en-GB" sz="2800" dirty="0" err="1" smtClean="0"/>
              <a:t>Cuál</a:t>
            </a:r>
            <a:r>
              <a:rPr lang="en-GB" sz="2800" dirty="0" smtClean="0"/>
              <a:t> </a:t>
            </a:r>
            <a:r>
              <a:rPr lang="en-GB" sz="2800" dirty="0" err="1" smtClean="0"/>
              <a:t>es</a:t>
            </a:r>
            <a:r>
              <a:rPr lang="en-GB" sz="2800" dirty="0" smtClean="0"/>
              <a:t> el </a:t>
            </a:r>
            <a:r>
              <a:rPr lang="en-GB" sz="2800" dirty="0" err="1" smtClean="0"/>
              <a:t>contenido</a:t>
            </a:r>
            <a:r>
              <a:rPr lang="en-GB" sz="2800" dirty="0" smtClean="0"/>
              <a:t> de </a:t>
            </a:r>
            <a:r>
              <a:rPr lang="en-GB" sz="2800" dirty="0" err="1" smtClean="0"/>
              <a:t>una</a:t>
            </a:r>
            <a:r>
              <a:rPr lang="en-GB" sz="2800" dirty="0" smtClean="0"/>
              <a:t> EN/PA REDD+?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Estrategia</a:t>
            </a:r>
            <a:r>
              <a:rPr lang="en-GB" dirty="0" smtClean="0"/>
              <a:t> Nacional o Plan de </a:t>
            </a:r>
            <a:r>
              <a:rPr lang="en-GB" dirty="0" err="1" smtClean="0"/>
              <a:t>Acción</a:t>
            </a:r>
            <a:r>
              <a:rPr lang="en-GB" dirty="0" smtClean="0"/>
              <a:t> REDD+</a:t>
            </a:r>
            <a:endParaRPr lang="fr-CH" dirty="0"/>
          </a:p>
        </p:txBody>
      </p:sp>
      <p:sp>
        <p:nvSpPr>
          <p:cNvPr id="7" name="Shape 539"/>
          <p:cNvSpPr/>
          <p:nvPr/>
        </p:nvSpPr>
        <p:spPr>
          <a:xfrm>
            <a:off x="4644008" y="1925367"/>
            <a:ext cx="4392488" cy="3094655"/>
          </a:xfrm>
          <a:prstGeom prst="flowChartAlternateProcess">
            <a:avLst/>
          </a:prstGeom>
          <a:gradFill>
            <a:gsLst>
              <a:gs pos="0">
                <a:srgbClr val="9A2E2C"/>
              </a:gs>
              <a:gs pos="80000">
                <a:srgbClr val="CA3D39"/>
              </a:gs>
              <a:gs pos="100000">
                <a:srgbClr val="CE3B37"/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1400" b="0" i="0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Al desarrollar y aplicar </a:t>
            </a:r>
            <a:r>
              <a:rPr lang="es-ES" sz="1400" b="0" i="0" u="sng" strike="noStrike" cap="none" baseline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EN/PA </a:t>
            </a:r>
            <a:r>
              <a:rPr lang="es-ES" sz="1400" b="0" i="0" u="none" strike="noStrike" cap="none" baseline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400" b="0" i="0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 pide abordar: 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1400" b="0" i="0" u="none" strike="noStrike" cap="none" baseline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•"/>
            </a:pPr>
            <a:r>
              <a:rPr lang="es-ES" b="0" i="1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factores indirectos de la </a:t>
            </a:r>
            <a:r>
              <a:rPr lang="es-ES" b="0" i="1" u="none" strike="noStrike" cap="none" baseline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deforestación </a:t>
            </a:r>
            <a:r>
              <a:rPr lang="es-ES" b="0" i="1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 </a:t>
            </a:r>
            <a:r>
              <a:rPr lang="es-ES" b="0" i="1" u="none" strike="noStrike" cap="none" baseline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degradación</a:t>
            </a:r>
            <a:r>
              <a:rPr lang="es-ES" b="0" i="1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forestal</a:t>
            </a:r>
            <a:r>
              <a:rPr lang="es-ES" b="0" i="1" u="none" strike="noStrike" cap="none" baseline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endParaRPr lang="es-ES" b="0" i="1" u="none" strike="noStrike" cap="none" baseline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•"/>
            </a:pPr>
            <a:r>
              <a:rPr lang="es-ES" b="0" i="1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cuestiones de tenencia de la tierra; </a:t>
            </a:r>
          </a:p>
          <a:p>
            <a:pPr marL="285750" marR="0" lvl="0" indent="-17145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•"/>
            </a:pPr>
            <a:r>
              <a:rPr lang="es-ES" b="0" i="1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gobernanza forestal; </a:t>
            </a:r>
          </a:p>
          <a:p>
            <a:pPr marL="285750" marR="0" lvl="0" indent="-17145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•"/>
            </a:pPr>
            <a:r>
              <a:rPr lang="es-ES" b="0" i="1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género; y </a:t>
            </a:r>
          </a:p>
          <a:p>
            <a:pPr marL="285750" marR="0" lvl="0" indent="-17145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•"/>
            </a:pPr>
            <a:r>
              <a:rPr lang="es-ES" b="0" i="1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salvaguardas… 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1400" b="0" i="0" u="none" strike="noStrike" cap="none" baseline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1400" b="0" i="0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asegurando participación plena y efectiva de interesados (</a:t>
            </a:r>
            <a:r>
              <a:rPr lang="es-ES" sz="1400" b="0" i="0" u="none" strike="noStrike" cap="none" baseline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PIs</a:t>
            </a:r>
            <a:r>
              <a:rPr lang="es-ES" sz="1400" b="0" i="0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es-ES" sz="1400" b="0" i="0" u="none" strike="noStrike" cap="none" baseline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CLs</a:t>
            </a:r>
            <a:r>
              <a:rPr lang="es-ES" sz="1400" b="0" i="0" u="none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46670"/>
            <a:ext cx="4149306" cy="3041304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3063294">
            <a:off x="637990" y="1356471"/>
            <a:ext cx="576064" cy="34307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51520" y="1276351"/>
            <a:ext cx="4176464" cy="17994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H" sz="1400" b="1" dirty="0" err="1" smtClean="0">
                <a:solidFill>
                  <a:srgbClr val="FF0000"/>
                </a:solidFill>
              </a:rPr>
              <a:t>Porqué</a:t>
            </a:r>
            <a:r>
              <a:rPr lang="fr-CH" sz="1400" b="1" dirty="0" smtClean="0">
                <a:solidFill>
                  <a:srgbClr val="FF0000"/>
                </a:solidFill>
              </a:rPr>
              <a:t>?</a:t>
            </a:r>
          </a:p>
          <a:p>
            <a:pPr>
              <a:buFont typeface="Arial" charset="0"/>
              <a:buChar char="•"/>
            </a:pPr>
            <a:r>
              <a:rPr lang="en-US" sz="1400" dirty="0" err="1"/>
              <a:t>Contexto</a:t>
            </a:r>
            <a:r>
              <a:rPr lang="en-US" sz="1400" dirty="0"/>
              <a:t> de </a:t>
            </a:r>
            <a:r>
              <a:rPr lang="en-US" sz="1400" dirty="0" err="1"/>
              <a:t>deforestación</a:t>
            </a:r>
            <a:r>
              <a:rPr lang="en-US" sz="1400" dirty="0"/>
              <a:t> (</a:t>
            </a:r>
            <a:r>
              <a:rPr lang="en-US" sz="1400" dirty="0" err="1"/>
              <a:t>tendencias</a:t>
            </a:r>
            <a:r>
              <a:rPr lang="en-US" sz="1400" dirty="0"/>
              <a:t> y </a:t>
            </a:r>
            <a:r>
              <a:rPr lang="en-US" sz="1400" dirty="0" err="1"/>
              <a:t>causas</a:t>
            </a:r>
            <a:r>
              <a:rPr lang="en-US" sz="1400" dirty="0"/>
              <a:t>) </a:t>
            </a:r>
          </a:p>
          <a:p>
            <a:pPr>
              <a:buFont typeface="Arial" charset="0"/>
              <a:buChar char="•"/>
            </a:pPr>
            <a:r>
              <a:rPr lang="en-US" sz="1400" dirty="0"/>
              <a:t>Marco </a:t>
            </a:r>
            <a:r>
              <a:rPr lang="en-US" sz="1400" dirty="0" err="1"/>
              <a:t>normativo</a:t>
            </a:r>
            <a:r>
              <a:rPr lang="en-US" sz="1400" dirty="0"/>
              <a:t> y de </a:t>
            </a:r>
            <a:r>
              <a:rPr lang="en-US" sz="1400" dirty="0" err="1"/>
              <a:t>políticas</a:t>
            </a:r>
            <a:r>
              <a:rPr lang="en-US" sz="1400" dirty="0"/>
              <a:t>, </a:t>
            </a:r>
            <a:r>
              <a:rPr lang="en-US" sz="1400" dirty="0" err="1"/>
              <a:t>declaraciones</a:t>
            </a:r>
            <a:endParaRPr lang="en-US" sz="1400" dirty="0"/>
          </a:p>
          <a:p>
            <a:pPr>
              <a:buFont typeface="Arial" charset="0"/>
              <a:buChar char="•"/>
            </a:pPr>
            <a:r>
              <a:rPr lang="en-US" sz="1400" dirty="0" err="1" smtClean="0"/>
              <a:t>Contexto</a:t>
            </a:r>
            <a:r>
              <a:rPr lang="en-US" sz="1400" dirty="0" smtClean="0"/>
              <a:t> y </a:t>
            </a:r>
            <a:r>
              <a:rPr lang="en-US" sz="1400" dirty="0" err="1" smtClean="0"/>
              <a:t>objetivos</a:t>
            </a:r>
            <a:r>
              <a:rPr lang="en-US" sz="1400" dirty="0" smtClean="0"/>
              <a:t> de </a:t>
            </a:r>
            <a:r>
              <a:rPr lang="en-US" sz="1400" dirty="0" err="1" smtClean="0"/>
              <a:t>desarrollo</a:t>
            </a:r>
            <a:r>
              <a:rPr lang="en-US" sz="1400" dirty="0" smtClean="0"/>
              <a:t> del </a:t>
            </a:r>
            <a:r>
              <a:rPr lang="en-US" sz="1400" dirty="0" err="1" smtClean="0"/>
              <a:t>país</a:t>
            </a:r>
            <a:endParaRPr lang="en-US" sz="1400" dirty="0"/>
          </a:p>
          <a:p>
            <a:r>
              <a:rPr lang="en-US" sz="1400" dirty="0" err="1" smtClean="0"/>
              <a:t>Visión</a:t>
            </a:r>
            <a:r>
              <a:rPr lang="en-US" sz="1400" dirty="0" smtClean="0"/>
              <a:t> del </a:t>
            </a:r>
            <a:r>
              <a:rPr lang="en-US" sz="1400" dirty="0" err="1" smtClean="0"/>
              <a:t>país</a:t>
            </a:r>
            <a:r>
              <a:rPr lang="en-US" sz="1400" dirty="0" smtClean="0"/>
              <a:t> </a:t>
            </a:r>
            <a:r>
              <a:rPr lang="en-US" sz="1400" dirty="0" err="1" smtClean="0"/>
              <a:t>sobre</a:t>
            </a:r>
            <a:r>
              <a:rPr lang="en-US" sz="1400" dirty="0" smtClean="0"/>
              <a:t> REDD+</a:t>
            </a:r>
            <a:endParaRPr lang="fr-FR" sz="1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Preguntas</a:t>
            </a:r>
            <a:r>
              <a:rPr lang="en-GB" sz="2800" dirty="0" smtClean="0"/>
              <a:t> que </a:t>
            </a:r>
            <a:r>
              <a:rPr lang="en-GB" sz="2800" dirty="0" err="1" smtClean="0"/>
              <a:t>pueden</a:t>
            </a:r>
            <a:r>
              <a:rPr lang="en-GB" sz="2800" dirty="0" smtClean="0"/>
              <a:t> </a:t>
            </a:r>
            <a:r>
              <a:rPr lang="en-GB" sz="2800" dirty="0" err="1" smtClean="0"/>
              <a:t>guiar</a:t>
            </a:r>
            <a:r>
              <a:rPr lang="en-GB" sz="2800" dirty="0" smtClean="0"/>
              <a:t> el </a:t>
            </a:r>
            <a:r>
              <a:rPr lang="en-GB" sz="2800" dirty="0" err="1" smtClean="0"/>
              <a:t>proceso</a:t>
            </a:r>
            <a:endParaRPr lang="fr-CH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4716016" y="1275607"/>
            <a:ext cx="4176464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1400" b="1" dirty="0" err="1" smtClean="0">
                <a:solidFill>
                  <a:srgbClr val="FF0000"/>
                </a:solidFill>
              </a:rPr>
              <a:t>Cómo</a:t>
            </a:r>
            <a:r>
              <a:rPr lang="fr-CH" sz="1400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GB" sz="1400" dirty="0" smtClean="0"/>
              <a:t>Marco de </a:t>
            </a:r>
            <a:r>
              <a:rPr lang="en-GB" sz="1400" dirty="0" err="1" smtClean="0"/>
              <a:t>implementación</a:t>
            </a:r>
            <a:r>
              <a:rPr lang="en-GB" sz="1400" dirty="0" smtClean="0"/>
              <a:t> y </a:t>
            </a:r>
            <a:r>
              <a:rPr lang="en-GB" sz="1400" dirty="0" err="1" smtClean="0"/>
              <a:t>monitoreo</a:t>
            </a:r>
            <a:endParaRPr lang="en-GB" sz="1400" dirty="0" smtClean="0"/>
          </a:p>
          <a:p>
            <a:r>
              <a:rPr lang="en-GB" sz="1400" dirty="0" err="1" smtClean="0"/>
              <a:t>Incluye</a:t>
            </a:r>
            <a:r>
              <a:rPr lang="en-GB" sz="1400" dirty="0" smtClean="0"/>
              <a:t> </a:t>
            </a:r>
            <a:r>
              <a:rPr lang="en-GB" sz="1400" dirty="0" err="1" smtClean="0"/>
              <a:t>arreglos</a:t>
            </a:r>
            <a:r>
              <a:rPr lang="en-GB" sz="1400" dirty="0" smtClean="0"/>
              <a:t> </a:t>
            </a:r>
            <a:r>
              <a:rPr lang="en-GB" sz="1400" dirty="0" err="1" smtClean="0"/>
              <a:t>institucionales</a:t>
            </a:r>
            <a:r>
              <a:rPr lang="en-GB" sz="1400" dirty="0" smtClean="0"/>
              <a:t>, </a:t>
            </a:r>
            <a:r>
              <a:rPr lang="en-GB" sz="1400" dirty="0" err="1" smtClean="0"/>
              <a:t>legales</a:t>
            </a:r>
            <a:r>
              <a:rPr lang="en-GB" sz="1400" dirty="0" smtClean="0"/>
              <a:t> &amp; </a:t>
            </a:r>
            <a:r>
              <a:rPr lang="en-GB" sz="1400" dirty="0" err="1" smtClean="0"/>
              <a:t>financieros</a:t>
            </a:r>
            <a:r>
              <a:rPr lang="en-GB" sz="1400" dirty="0" smtClean="0"/>
              <a:t> (</a:t>
            </a:r>
            <a:r>
              <a:rPr lang="en-GB" sz="1400" dirty="0" err="1" smtClean="0"/>
              <a:t>realistas</a:t>
            </a:r>
            <a:r>
              <a:rPr lang="en-GB" sz="1400" dirty="0" smtClean="0"/>
              <a:t>, </a:t>
            </a:r>
            <a:r>
              <a:rPr lang="en-GB" sz="1400" dirty="0" err="1" smtClean="0"/>
              <a:t>pragmáticos</a:t>
            </a:r>
            <a:r>
              <a:rPr lang="en-GB" sz="1400" dirty="0" smtClean="0"/>
              <a:t> y </a:t>
            </a:r>
            <a:r>
              <a:rPr lang="en-GB" sz="1400" dirty="0" err="1" smtClean="0"/>
              <a:t>eficientes</a:t>
            </a:r>
            <a:r>
              <a:rPr lang="en-GB" sz="1400" dirty="0" smtClean="0"/>
              <a:t>) 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Estrategia</a:t>
            </a:r>
            <a:r>
              <a:rPr lang="en-GB" dirty="0" smtClean="0"/>
              <a:t> Nacional o Plan de </a:t>
            </a:r>
            <a:r>
              <a:rPr lang="en-GB" dirty="0" err="1" smtClean="0"/>
              <a:t>Acción</a:t>
            </a:r>
            <a:r>
              <a:rPr lang="en-GB" dirty="0" smtClean="0"/>
              <a:t> REDD+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233189" y="2931790"/>
            <a:ext cx="4572000" cy="151426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endParaRPr lang="fr-CH" sz="14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fr-CH" sz="1400" b="1" dirty="0" err="1">
                <a:solidFill>
                  <a:srgbClr val="FF0000"/>
                </a:solidFill>
              </a:rPr>
              <a:t>Qué</a:t>
            </a:r>
            <a:r>
              <a:rPr lang="fr-CH" sz="1400" b="1" dirty="0">
                <a:solidFill>
                  <a:srgbClr val="FF0000"/>
                </a:solidFill>
              </a:rPr>
              <a:t>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err="1">
                <a:solidFill>
                  <a:prstClr val="black"/>
                </a:solidFill>
              </a:rPr>
              <a:t>Políticas</a:t>
            </a:r>
            <a:r>
              <a:rPr lang="en-GB" sz="1400" dirty="0">
                <a:solidFill>
                  <a:prstClr val="black"/>
                </a:solidFill>
              </a:rPr>
              <a:t> &amp; </a:t>
            </a:r>
            <a:r>
              <a:rPr lang="en-GB" sz="1400" dirty="0" err="1">
                <a:solidFill>
                  <a:prstClr val="black"/>
                </a:solidFill>
              </a:rPr>
              <a:t>Medidas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consideradas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por</a:t>
            </a:r>
            <a:r>
              <a:rPr lang="en-GB" sz="1400" dirty="0">
                <a:solidFill>
                  <a:prstClr val="black"/>
                </a:solidFill>
              </a:rPr>
              <a:t> el </a:t>
            </a:r>
            <a:r>
              <a:rPr lang="en-GB" sz="1400" dirty="0" err="1">
                <a:solidFill>
                  <a:prstClr val="black"/>
                </a:solidFill>
              </a:rPr>
              <a:t>país</a:t>
            </a:r>
            <a:r>
              <a:rPr lang="en-GB" sz="1400" dirty="0">
                <a:solidFill>
                  <a:prstClr val="black"/>
                </a:solidFill>
              </a:rPr>
              <a:t> para </a:t>
            </a:r>
            <a:r>
              <a:rPr lang="en-GB" sz="1400" dirty="0" err="1">
                <a:solidFill>
                  <a:prstClr val="black"/>
                </a:solidFill>
              </a:rPr>
              <a:t>alcanzar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los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resultados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esperados</a:t>
            </a:r>
            <a:endParaRPr lang="en-GB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err="1">
                <a:solidFill>
                  <a:prstClr val="black"/>
                </a:solidFill>
              </a:rPr>
              <a:t>Cómo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contribuyen</a:t>
            </a:r>
            <a:r>
              <a:rPr lang="en-GB" sz="1400" dirty="0">
                <a:solidFill>
                  <a:prstClr val="black"/>
                </a:solidFill>
              </a:rPr>
              <a:t>, </a:t>
            </a:r>
            <a:r>
              <a:rPr lang="en-GB" sz="1400" dirty="0" err="1">
                <a:solidFill>
                  <a:prstClr val="black"/>
                </a:solidFill>
              </a:rPr>
              <a:t>reemplazan</a:t>
            </a:r>
            <a:r>
              <a:rPr lang="en-GB" sz="1400" dirty="0">
                <a:solidFill>
                  <a:prstClr val="black"/>
                </a:solidFill>
              </a:rPr>
              <a:t> o </a:t>
            </a:r>
            <a:r>
              <a:rPr lang="en-GB" sz="1400" dirty="0" err="1">
                <a:solidFill>
                  <a:prstClr val="black"/>
                </a:solidFill>
              </a:rPr>
              <a:t>cambian</a:t>
            </a:r>
            <a:r>
              <a:rPr lang="en-GB" sz="1400" dirty="0">
                <a:solidFill>
                  <a:prstClr val="black"/>
                </a:solidFill>
              </a:rPr>
              <a:t> P&amp;Ms </a:t>
            </a:r>
            <a:r>
              <a:rPr lang="en-GB" sz="1400" dirty="0" err="1">
                <a:solidFill>
                  <a:prstClr val="black"/>
                </a:solidFill>
              </a:rPr>
              <a:t>existentes</a:t>
            </a:r>
            <a:endParaRPr lang="en-GB" sz="1400" dirty="0">
              <a:solidFill>
                <a:prstClr val="black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16587859"/>
              </p:ext>
            </p:extLst>
          </p:nvPr>
        </p:nvGraphicFramePr>
        <p:xfrm>
          <a:off x="5580112" y="2931790"/>
          <a:ext cx="2922315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7" grpId="0" build="allAtOnce"/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2"/>
          <a:srcRect r="16554"/>
          <a:stretch/>
        </p:blipFill>
        <p:spPr>
          <a:xfrm>
            <a:off x="1806118" y="936539"/>
            <a:ext cx="5718210" cy="419513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de-CH" sz="2800" dirty="0" smtClean="0"/>
              <a:t>Un </a:t>
            </a:r>
            <a:r>
              <a:rPr lang="de-CH" sz="2800" u="sng" dirty="0" smtClean="0"/>
              <a:t>proceso</a:t>
            </a:r>
            <a:r>
              <a:rPr lang="de-CH" sz="2800" dirty="0" smtClean="0"/>
              <a:t> iterativo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Estrategia</a:t>
            </a:r>
            <a:r>
              <a:rPr lang="en-GB" dirty="0" smtClean="0"/>
              <a:t> Nacional o Plan de </a:t>
            </a:r>
            <a:r>
              <a:rPr lang="en-GB" dirty="0" err="1" smtClean="0"/>
              <a:t>Acción</a:t>
            </a:r>
            <a:r>
              <a:rPr lang="en-GB" dirty="0" smtClean="0"/>
              <a:t> REDD+</a:t>
            </a:r>
            <a:endParaRPr lang="fr-CH" dirty="0"/>
          </a:p>
        </p:txBody>
      </p:sp>
      <p:grpSp>
        <p:nvGrpSpPr>
          <p:cNvPr id="106" name="Group 105"/>
          <p:cNvGrpSpPr/>
          <p:nvPr/>
        </p:nvGrpSpPr>
        <p:grpSpPr>
          <a:xfrm>
            <a:off x="179512" y="936539"/>
            <a:ext cx="8784976" cy="4206961"/>
            <a:chOff x="179512" y="936539"/>
            <a:chExt cx="8784976" cy="4206961"/>
          </a:xfrm>
        </p:grpSpPr>
        <p:sp>
          <p:nvSpPr>
            <p:cNvPr id="104" name="Rounded Rectangle 103"/>
            <p:cNvSpPr/>
            <p:nvPr/>
          </p:nvSpPr>
          <p:spPr>
            <a:xfrm>
              <a:off x="1403648" y="936539"/>
              <a:ext cx="6386053" cy="4206961"/>
            </a:xfrm>
            <a:prstGeom prst="roundRect">
              <a:avLst/>
            </a:prstGeom>
            <a:solidFill>
              <a:schemeClr val="bg1">
                <a:alpha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179512" y="2283718"/>
              <a:ext cx="8784976" cy="1080120"/>
              <a:chOff x="179512" y="2283718"/>
              <a:chExt cx="8784976" cy="1080120"/>
            </a:xfrm>
          </p:grpSpPr>
          <p:sp>
            <p:nvSpPr>
              <p:cNvPr id="102" name="Rounded Rectangle 101"/>
              <p:cNvSpPr/>
              <p:nvPr/>
            </p:nvSpPr>
            <p:spPr>
              <a:xfrm>
                <a:off x="179512" y="2283718"/>
                <a:ext cx="8784976" cy="108012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x-none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252246" y="2499742"/>
                <a:ext cx="8645188" cy="663053"/>
                <a:chOff x="-1" y="29643"/>
                <a:chExt cx="8645188" cy="663053"/>
              </a:xfrm>
              <a:solidFill>
                <a:schemeClr val="bg1"/>
              </a:solidFill>
            </p:grpSpPr>
            <p:sp>
              <p:nvSpPr>
                <p:cNvPr id="10" name="Rounded Rectangle 9"/>
                <p:cNvSpPr/>
                <p:nvPr/>
              </p:nvSpPr>
              <p:spPr>
                <a:xfrm>
                  <a:off x="-1" y="29643"/>
                  <a:ext cx="924857" cy="648072"/>
                </a:xfrm>
                <a:prstGeom prst="roundRect">
                  <a:avLst/>
                </a:prstGeom>
                <a:grpFill/>
                <a:ln w="952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Planeación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" name="Rounded Rectangle 10"/>
                <p:cNvSpPr/>
                <p:nvPr/>
              </p:nvSpPr>
              <p:spPr>
                <a:xfrm>
                  <a:off x="1015432" y="29643"/>
                  <a:ext cx="927011" cy="648072"/>
                </a:xfrm>
                <a:prstGeom prst="roundRect">
                  <a:avLst/>
                </a:prstGeom>
                <a:grpFill/>
                <a:ln w="952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 smtClean="0">
                      <a:solidFill>
                        <a:schemeClr val="tx1"/>
                      </a:solidFill>
                    </a:rPr>
                    <a:t>Base </a:t>
                  </a: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analítica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ounded Rectangle 11"/>
                <p:cNvSpPr/>
                <p:nvPr/>
              </p:nvSpPr>
              <p:spPr>
                <a:xfrm>
                  <a:off x="3050606" y="44624"/>
                  <a:ext cx="922702" cy="648072"/>
                </a:xfrm>
                <a:prstGeom prst="roundRect">
                  <a:avLst/>
                </a:prstGeom>
                <a:grpFill/>
                <a:ln w="952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 smtClean="0">
                      <a:solidFill>
                        <a:schemeClr val="tx1"/>
                      </a:solidFill>
                    </a:rPr>
                    <a:t>P&amp;Ms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ounded Rectangle 12"/>
                <p:cNvSpPr/>
                <p:nvPr/>
              </p:nvSpPr>
              <p:spPr>
                <a:xfrm>
                  <a:off x="2033019" y="43609"/>
                  <a:ext cx="927011" cy="648072"/>
                </a:xfrm>
                <a:prstGeom prst="roundRect">
                  <a:avLst/>
                </a:prstGeom>
                <a:grpFill/>
                <a:ln w="952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Visión</a:t>
                  </a:r>
                  <a:r>
                    <a:rPr lang="en-US" sz="1200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sobre</a:t>
                  </a:r>
                  <a:r>
                    <a:rPr lang="en-US" sz="1200" dirty="0" smtClean="0">
                      <a:solidFill>
                        <a:schemeClr val="tx1"/>
                      </a:solidFill>
                    </a:rPr>
                    <a:t> REDD</a:t>
                  </a:r>
                  <a:r>
                    <a:rPr lang="en-US" sz="1200" dirty="0">
                      <a:solidFill>
                        <a:schemeClr val="tx1"/>
                      </a:solidFill>
                    </a:rPr>
                    <a:t>+</a:t>
                  </a:r>
                </a:p>
              </p:txBody>
            </p:sp>
            <p:sp>
              <p:nvSpPr>
                <p:cNvPr id="14" name="Rounded Rectangle 13"/>
                <p:cNvSpPr/>
                <p:nvPr/>
              </p:nvSpPr>
              <p:spPr>
                <a:xfrm>
                  <a:off x="4063884" y="36705"/>
                  <a:ext cx="1184858" cy="648072"/>
                </a:xfrm>
                <a:prstGeom prst="roundRect">
                  <a:avLst/>
                </a:prstGeom>
                <a:grpFill/>
                <a:ln w="952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 smtClean="0">
                      <a:solidFill>
                        <a:schemeClr val="tx1"/>
                      </a:solidFill>
                    </a:rPr>
                    <a:t>Marco de </a:t>
                  </a: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implementación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>
                <a:xfrm>
                  <a:off x="5339318" y="43609"/>
                  <a:ext cx="922702" cy="648072"/>
                </a:xfrm>
                <a:prstGeom prst="roundRect">
                  <a:avLst/>
                </a:prstGeom>
                <a:grpFill/>
                <a:ln w="952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Redacción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ounded Rectangle 15"/>
                <p:cNvSpPr/>
                <p:nvPr/>
              </p:nvSpPr>
              <p:spPr>
                <a:xfrm>
                  <a:off x="6352596" y="36705"/>
                  <a:ext cx="1184858" cy="648072"/>
                </a:xfrm>
                <a:prstGeom prst="roundRect">
                  <a:avLst/>
                </a:prstGeom>
                <a:grpFill/>
                <a:ln w="952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Endoso</a:t>
                  </a:r>
                  <a:r>
                    <a:rPr lang="en-US" sz="1200" dirty="0" smtClean="0">
                      <a:solidFill>
                        <a:schemeClr val="tx1"/>
                      </a:solidFill>
                    </a:rPr>
                    <a:t> / </a:t>
                  </a: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validación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>
                  <a:off x="7631909" y="36705"/>
                  <a:ext cx="1013278" cy="648072"/>
                </a:xfrm>
                <a:prstGeom prst="roundRect">
                  <a:avLst/>
                </a:prstGeom>
                <a:grpFill/>
                <a:ln w="952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" tIns="9144" rIns="9144" bIns="9144" rtlCol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 err="1" smtClean="0">
                      <a:solidFill>
                        <a:schemeClr val="tx1"/>
                      </a:solidFill>
                    </a:rPr>
                    <a:t>Integración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2834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7723187" cy="719137"/>
          </a:xfrm>
        </p:spPr>
        <p:txBody>
          <a:bodyPr>
            <a:normAutofit fontScale="92500"/>
          </a:bodyPr>
          <a:lstStyle/>
          <a:p>
            <a:r>
              <a:rPr lang="fr-CH" dirty="0" err="1" smtClean="0"/>
              <a:t>Consideraciones</a:t>
            </a:r>
            <a:r>
              <a:rPr lang="fr-CH" dirty="0" smtClean="0"/>
              <a:t> </a:t>
            </a:r>
            <a:r>
              <a:rPr lang="fr-CH" dirty="0" err="1" smtClean="0"/>
              <a:t>estratégicas</a:t>
            </a:r>
            <a:r>
              <a:rPr lang="fr-CH" dirty="0" smtClean="0"/>
              <a:t> en el </a:t>
            </a:r>
            <a:r>
              <a:rPr lang="fr-CH" dirty="0" err="1" smtClean="0"/>
              <a:t>proceso</a:t>
            </a:r>
            <a:endParaRPr lang="fr-CH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Estrategia</a:t>
            </a:r>
            <a:r>
              <a:rPr lang="en-GB" dirty="0" smtClean="0"/>
              <a:t> Nacional o Plan de </a:t>
            </a:r>
            <a:r>
              <a:rPr lang="en-GB" dirty="0" err="1" smtClean="0"/>
              <a:t>Acción</a:t>
            </a:r>
            <a:r>
              <a:rPr lang="en-GB" dirty="0" smtClean="0"/>
              <a:t> REDD+</a:t>
            </a:r>
            <a:endParaRPr lang="fr-CH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707654"/>
            <a:ext cx="3045051" cy="3364781"/>
          </a:xfrm>
          <a:prstGeom prst="rect">
            <a:avLst/>
          </a:prstGeom>
        </p:spPr>
      </p:pic>
      <p:sp>
        <p:nvSpPr>
          <p:cNvPr id="7" name="Text Placeholder 5"/>
          <p:cNvSpPr txBox="1">
            <a:spLocks/>
          </p:cNvSpPr>
          <p:nvPr/>
        </p:nvSpPr>
        <p:spPr>
          <a:xfrm>
            <a:off x="5076056" y="2427734"/>
            <a:ext cx="3816424" cy="215451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dirty="0" err="1" smtClean="0"/>
              <a:t>Ejemplos</a:t>
            </a:r>
            <a:r>
              <a:rPr lang="en-GB" dirty="0" smtClean="0"/>
              <a:t> de </a:t>
            </a:r>
            <a:r>
              <a:rPr lang="en-GB" dirty="0" err="1" smtClean="0"/>
              <a:t>visiones</a:t>
            </a:r>
            <a:r>
              <a:rPr lang="en-GB" dirty="0" smtClean="0"/>
              <a:t> de </a:t>
            </a:r>
            <a:r>
              <a:rPr lang="en-GB" dirty="0" err="1" smtClean="0"/>
              <a:t>país</a:t>
            </a:r>
            <a:r>
              <a:rPr lang="en-GB" dirty="0" smtClean="0"/>
              <a:t> </a:t>
            </a:r>
            <a:r>
              <a:rPr lang="en-GB" dirty="0" err="1" smtClean="0"/>
              <a:t>relacionados</a:t>
            </a:r>
            <a:r>
              <a:rPr lang="en-GB" dirty="0" smtClean="0"/>
              <a:t> a  REDD+ </a:t>
            </a:r>
            <a:r>
              <a:rPr lang="en-GB" dirty="0" err="1" smtClean="0"/>
              <a:t>en</a:t>
            </a:r>
            <a:r>
              <a:rPr lang="en-GB" dirty="0" smtClean="0"/>
              <a:t> LAC:</a:t>
            </a:r>
          </a:p>
          <a:p>
            <a:endParaRPr lang="en-GB" dirty="0"/>
          </a:p>
          <a:p>
            <a:pPr marL="228600" indent="-228600" defTabSz="714375">
              <a:buFont typeface="Arial" panose="020B0604020202020204" pitchFamily="34" charset="0"/>
              <a:buChar char="•"/>
              <a:tabLst>
                <a:tab pos="1427163" algn="l"/>
              </a:tabLst>
            </a:pPr>
            <a:r>
              <a:rPr lang="fr-CH" dirty="0" err="1" smtClean="0"/>
              <a:t>México</a:t>
            </a:r>
            <a:r>
              <a:rPr lang="fr-CH" dirty="0"/>
              <a:t>	</a:t>
            </a:r>
            <a:r>
              <a:rPr lang="fr-CH" b="0" i="1" dirty="0" err="1" smtClean="0">
                <a:solidFill>
                  <a:schemeClr val="tx1"/>
                </a:solidFill>
              </a:rPr>
              <a:t>desarrollo</a:t>
            </a:r>
            <a:r>
              <a:rPr lang="fr-CH" b="0" i="1" dirty="0" smtClean="0">
                <a:solidFill>
                  <a:schemeClr val="tx1"/>
                </a:solidFill>
              </a:rPr>
              <a:t> </a:t>
            </a:r>
            <a:r>
              <a:rPr lang="fr-CH" b="0" i="1" dirty="0">
                <a:solidFill>
                  <a:schemeClr val="tx1"/>
                </a:solidFill>
              </a:rPr>
              <a:t>rural </a:t>
            </a:r>
            <a:r>
              <a:rPr lang="fr-CH" b="0" i="1" dirty="0" err="1" smtClean="0">
                <a:solidFill>
                  <a:schemeClr val="tx1"/>
                </a:solidFill>
              </a:rPr>
              <a:t>sostenible</a:t>
            </a:r>
            <a:endParaRPr lang="en-US" b="0" i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i="1" dirty="0" smtClean="0">
              <a:solidFill>
                <a:schemeClr val="tx1"/>
              </a:solidFill>
            </a:endParaRPr>
          </a:p>
          <a:p>
            <a:pPr marL="228600" indent="-228600" defTabSz="714375">
              <a:buFont typeface="Arial" panose="020B0604020202020204" pitchFamily="34" charset="0"/>
              <a:buChar char="•"/>
              <a:tabLst>
                <a:tab pos="1427163" algn="l"/>
              </a:tabLst>
            </a:pPr>
            <a:r>
              <a:rPr lang="en-US" dirty="0" smtClean="0"/>
              <a:t>Ecuador	</a:t>
            </a:r>
            <a:r>
              <a:rPr lang="en-US" b="0" i="1" dirty="0" err="1" smtClean="0">
                <a:solidFill>
                  <a:schemeClr val="tx1"/>
                </a:solidFill>
              </a:rPr>
              <a:t>cambio</a:t>
            </a:r>
            <a:r>
              <a:rPr lang="en-US" b="0" i="1" dirty="0" smtClean="0">
                <a:solidFill>
                  <a:schemeClr val="tx1"/>
                </a:solidFill>
              </a:rPr>
              <a:t> de la </a:t>
            </a:r>
            <a:r>
              <a:rPr lang="en-US" b="0" i="1" dirty="0" err="1" smtClean="0">
                <a:solidFill>
                  <a:schemeClr val="tx1"/>
                </a:solidFill>
              </a:rPr>
              <a:t>matriz</a:t>
            </a:r>
            <a:r>
              <a:rPr lang="en-US" b="0" i="1" dirty="0" smtClean="0">
                <a:solidFill>
                  <a:schemeClr val="tx1"/>
                </a:solidFill>
              </a:rPr>
              <a:t> 			</a:t>
            </a:r>
            <a:r>
              <a:rPr lang="en-US" b="0" i="1" dirty="0" err="1" smtClean="0">
                <a:solidFill>
                  <a:schemeClr val="tx1"/>
                </a:solidFill>
              </a:rPr>
              <a:t>productiva</a:t>
            </a:r>
            <a:r>
              <a:rPr lang="en-US" b="0" i="1" dirty="0" smtClean="0">
                <a:solidFill>
                  <a:schemeClr val="tx1"/>
                </a:solidFill>
              </a:rPr>
              <a:t> (</a:t>
            </a:r>
            <a:r>
              <a:rPr lang="en-US" b="0" i="1" dirty="0" err="1" smtClean="0">
                <a:solidFill>
                  <a:schemeClr val="tx1"/>
                </a:solidFill>
              </a:rPr>
              <a:t>en</a:t>
            </a:r>
            <a:r>
              <a:rPr lang="en-US" b="0" i="1" dirty="0" smtClean="0">
                <a:solidFill>
                  <a:schemeClr val="tx1"/>
                </a:solidFill>
              </a:rPr>
              <a:t> la </a:t>
            </a:r>
            <a:r>
              <a:rPr lang="en-US" b="0" i="1" dirty="0" err="1" smtClean="0">
                <a:solidFill>
                  <a:schemeClr val="tx1"/>
                </a:solidFill>
              </a:rPr>
              <a:t>Amazonía</a:t>
            </a:r>
            <a:r>
              <a:rPr lang="en-US" b="0" i="1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28600" indent="-228600" defTabSz="476250">
              <a:buFont typeface="Arial" panose="020B0604020202020204" pitchFamily="34" charset="0"/>
              <a:buChar char="•"/>
              <a:tabLst>
                <a:tab pos="1427163" algn="l"/>
              </a:tabLst>
            </a:pPr>
            <a:r>
              <a:rPr lang="en-US" dirty="0" err="1" smtClean="0"/>
              <a:t>Perú</a:t>
            </a:r>
            <a:r>
              <a:rPr lang="en-US" i="1" dirty="0">
                <a:solidFill>
                  <a:schemeClr val="tx1"/>
                </a:solidFill>
              </a:rPr>
              <a:t>	</a:t>
            </a:r>
            <a:r>
              <a:rPr lang="en-US" i="1" dirty="0" smtClean="0">
                <a:solidFill>
                  <a:schemeClr val="tx1"/>
                </a:solidFill>
              </a:rPr>
              <a:t>	</a:t>
            </a:r>
            <a:r>
              <a:rPr lang="en-US" b="0" i="1" dirty="0" err="1" smtClean="0">
                <a:solidFill>
                  <a:schemeClr val="tx1"/>
                </a:solidFill>
              </a:rPr>
              <a:t>manejo</a:t>
            </a:r>
            <a:r>
              <a:rPr lang="en-US" b="0" i="1" dirty="0" smtClean="0">
                <a:solidFill>
                  <a:schemeClr val="tx1"/>
                </a:solidFill>
              </a:rPr>
              <a:t> del </a:t>
            </a:r>
            <a:r>
              <a:rPr lang="en-US" b="0" i="1" dirty="0" err="1" smtClean="0">
                <a:solidFill>
                  <a:schemeClr val="tx1"/>
                </a:solidFill>
              </a:rPr>
              <a:t>paisaje</a:t>
            </a:r>
            <a:r>
              <a:rPr lang="en-US" b="0" i="1" dirty="0" smtClean="0">
                <a:solidFill>
                  <a:schemeClr val="tx1"/>
                </a:solidFill>
              </a:rPr>
              <a:t> 		</a:t>
            </a:r>
            <a:r>
              <a:rPr lang="en-US" b="0" i="1" dirty="0" err="1" smtClean="0">
                <a:solidFill>
                  <a:schemeClr val="tx1"/>
                </a:solidFill>
              </a:rPr>
              <a:t>forestal</a:t>
            </a:r>
            <a:r>
              <a:rPr lang="en-US" b="0" i="1" dirty="0" smtClean="0">
                <a:solidFill>
                  <a:schemeClr val="tx1"/>
                </a:solidFill>
              </a:rPr>
              <a:t> </a:t>
            </a:r>
            <a:r>
              <a:rPr lang="en-US" b="0" i="1" dirty="0" err="1" smtClean="0">
                <a:solidFill>
                  <a:schemeClr val="tx1"/>
                </a:solidFill>
              </a:rPr>
              <a:t>hacia</a:t>
            </a:r>
            <a:r>
              <a:rPr lang="en-US" b="0" i="1" dirty="0" smtClean="0">
                <a:solidFill>
                  <a:schemeClr val="tx1"/>
                </a:solidFill>
              </a:rPr>
              <a:t> un 		</a:t>
            </a:r>
            <a:r>
              <a:rPr lang="en-US" b="0" i="1" dirty="0" err="1" smtClean="0">
                <a:solidFill>
                  <a:schemeClr val="tx1"/>
                </a:solidFill>
              </a:rPr>
              <a:t>crecimiento</a:t>
            </a:r>
            <a:r>
              <a:rPr lang="en-US" b="0" i="1" dirty="0" smtClean="0">
                <a:solidFill>
                  <a:schemeClr val="tx1"/>
                </a:solidFill>
              </a:rPr>
              <a:t> </a:t>
            </a:r>
            <a:r>
              <a:rPr lang="en-US" b="0" i="1" dirty="0" err="1" smtClean="0">
                <a:solidFill>
                  <a:schemeClr val="tx1"/>
                </a:solidFill>
              </a:rPr>
              <a:t>económico</a:t>
            </a:r>
            <a:r>
              <a:rPr lang="en-US" b="0" i="1" dirty="0" smtClean="0">
                <a:solidFill>
                  <a:schemeClr val="tx1"/>
                </a:solidFill>
              </a:rPr>
              <a:t> </a:t>
            </a:r>
            <a:r>
              <a:rPr lang="en-US" b="0" i="1" dirty="0" err="1" smtClean="0">
                <a:solidFill>
                  <a:schemeClr val="tx1"/>
                </a:solidFill>
              </a:rPr>
              <a:t>verde</a:t>
            </a:r>
            <a:endParaRPr lang="fr-CH" b="0" i="1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084507"/>
            <a:ext cx="5932959" cy="463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677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Callout 6"/>
          <p:cNvSpPr/>
          <p:nvPr/>
        </p:nvSpPr>
        <p:spPr>
          <a:xfrm>
            <a:off x="37315" y="1528281"/>
            <a:ext cx="7211784" cy="3563749"/>
          </a:xfrm>
          <a:prstGeom prst="cloudCallout">
            <a:avLst>
              <a:gd name="adj1" fmla="val 52464"/>
              <a:gd name="adj2" fmla="val 29474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Análisis</a:t>
            </a:r>
            <a:r>
              <a:rPr lang="en-GB" sz="2800" dirty="0" smtClean="0"/>
              <a:t> de </a:t>
            </a:r>
            <a:r>
              <a:rPr lang="en-GB" sz="2800" dirty="0" err="1" smtClean="0"/>
              <a:t>opciones</a:t>
            </a:r>
            <a:r>
              <a:rPr lang="en-GB" sz="2800" dirty="0" smtClean="0"/>
              <a:t> y </a:t>
            </a:r>
            <a:r>
              <a:rPr lang="en-GB" sz="2800" dirty="0" err="1" smtClean="0"/>
              <a:t>priorización</a:t>
            </a:r>
            <a:r>
              <a:rPr lang="en-GB" sz="2800" dirty="0" smtClean="0"/>
              <a:t> de P&amp;Ms</a:t>
            </a:r>
            <a:endParaRPr lang="fr-CH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535527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err="1" smtClean="0">
                <a:solidFill>
                  <a:srgbClr val="D2232A"/>
                </a:solidFill>
              </a:rPr>
              <a:t>Factores</a:t>
            </a:r>
            <a:r>
              <a:rPr lang="fr-CH" sz="1400" i="1" dirty="0" smtClean="0">
                <a:solidFill>
                  <a:srgbClr val="D2232A"/>
                </a:solidFill>
              </a:rPr>
              <a:t> que </a:t>
            </a:r>
            <a:r>
              <a:rPr lang="fr-CH" sz="1400" i="1" dirty="0" err="1" smtClean="0">
                <a:solidFill>
                  <a:srgbClr val="D2232A"/>
                </a:solidFill>
              </a:rPr>
              <a:t>pueden</a:t>
            </a:r>
            <a:r>
              <a:rPr lang="fr-CH" sz="1400" i="1" dirty="0" smtClean="0">
                <a:solidFill>
                  <a:srgbClr val="D2232A"/>
                </a:solidFill>
              </a:rPr>
              <a:t> </a:t>
            </a:r>
            <a:r>
              <a:rPr lang="fr-CH" sz="1400" i="1" dirty="0" err="1" smtClean="0">
                <a:solidFill>
                  <a:srgbClr val="D2232A"/>
                </a:solidFill>
              </a:rPr>
              <a:t>influir</a:t>
            </a:r>
            <a:r>
              <a:rPr lang="fr-CH" sz="1400" i="1" dirty="0" smtClean="0">
                <a:solidFill>
                  <a:srgbClr val="D2232A"/>
                </a:solidFill>
              </a:rPr>
              <a:t> en la </a:t>
            </a:r>
            <a:r>
              <a:rPr lang="fr-CH" sz="1400" i="1" dirty="0" err="1" smtClean="0">
                <a:solidFill>
                  <a:srgbClr val="D2232A"/>
                </a:solidFill>
              </a:rPr>
              <a:t>decisión</a:t>
            </a:r>
            <a:r>
              <a:rPr lang="fr-CH" sz="1400" i="1" dirty="0" smtClean="0">
                <a:solidFill>
                  <a:srgbClr val="D2232A"/>
                </a:solidFill>
              </a:rPr>
              <a:t>…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Estrategia</a:t>
            </a:r>
            <a:r>
              <a:rPr lang="en-GB" dirty="0" smtClean="0"/>
              <a:t> Nacional o Plan de </a:t>
            </a:r>
            <a:r>
              <a:rPr lang="en-GB" dirty="0" err="1" smtClean="0"/>
              <a:t>Acción</a:t>
            </a:r>
            <a:r>
              <a:rPr lang="en-GB" dirty="0" smtClean="0"/>
              <a:t> REDD+</a:t>
            </a:r>
            <a:endParaRPr lang="fr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060644"/>
            <a:ext cx="5990815" cy="467637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312665" y="1995954"/>
            <a:ext cx="1440160" cy="57606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/>
              <a:t>potencial</a:t>
            </a:r>
            <a:r>
              <a:rPr lang="en-US" sz="1400" dirty="0" smtClean="0"/>
              <a:t> </a:t>
            </a:r>
            <a:r>
              <a:rPr lang="en-US" sz="1400" dirty="0"/>
              <a:t>de </a:t>
            </a:r>
            <a:r>
              <a:rPr lang="en-US" sz="1400" dirty="0" err="1" smtClean="0"/>
              <a:t>mitigación</a:t>
            </a:r>
            <a:endParaRPr lang="x-none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2824833" y="1851670"/>
            <a:ext cx="1440160" cy="57606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/>
              <a:t>beneficios</a:t>
            </a:r>
            <a:r>
              <a:rPr lang="en-US" sz="1400" dirty="0" smtClean="0"/>
              <a:t> </a:t>
            </a:r>
            <a:r>
              <a:rPr lang="en-US" sz="1400" dirty="0"/>
              <a:t>/ </a:t>
            </a:r>
            <a:r>
              <a:rPr lang="en-US" sz="1400" dirty="0" err="1"/>
              <a:t>riesgos</a:t>
            </a:r>
            <a:r>
              <a:rPr lang="en-US" sz="1400" dirty="0"/>
              <a:t> S&amp;A</a:t>
            </a:r>
            <a:endParaRPr lang="x-none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1114921" y="2642355"/>
            <a:ext cx="2520975" cy="64947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capacidad</a:t>
            </a:r>
            <a:r>
              <a:rPr lang="en-US" sz="1400" dirty="0" smtClean="0"/>
              <a:t> </a:t>
            </a:r>
            <a:r>
              <a:rPr lang="en-US" sz="1400" dirty="0"/>
              <a:t>del SNMB de </a:t>
            </a:r>
            <a:r>
              <a:rPr lang="en-US" sz="1400" dirty="0" err="1"/>
              <a:t>medir</a:t>
            </a:r>
            <a:r>
              <a:rPr lang="en-US" sz="1400" dirty="0"/>
              <a:t> </a:t>
            </a:r>
            <a:r>
              <a:rPr lang="en-US" sz="1400" dirty="0" err="1"/>
              <a:t>resultados</a:t>
            </a:r>
            <a:r>
              <a:rPr lang="en-US" sz="1400" dirty="0"/>
              <a:t> </a:t>
            </a:r>
            <a:r>
              <a:rPr lang="en-US" sz="1400" dirty="0" err="1"/>
              <a:t>agregados</a:t>
            </a:r>
            <a:endParaRPr lang="x-none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3889956" y="2446614"/>
            <a:ext cx="2626260" cy="773208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 smtClean="0"/>
              <a:t>capacidad </a:t>
            </a:r>
            <a:r>
              <a:rPr lang="x-none" sz="1400" dirty="0"/>
              <a:t>de monitorear implementación &amp; resultados de </a:t>
            </a:r>
            <a:r>
              <a:rPr lang="x-none" sz="1400" dirty="0" err="1"/>
              <a:t>P&amp;Ms</a:t>
            </a:r>
            <a:r>
              <a:rPr lang="x-none" sz="1400" dirty="0"/>
              <a:t> individuales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355976" y="1779662"/>
            <a:ext cx="1938513" cy="61263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 smtClean="0"/>
              <a:t>capacidad para implementar </a:t>
            </a:r>
            <a:r>
              <a:rPr lang="x-none" sz="1400" dirty="0" err="1" smtClean="0"/>
              <a:t>P&amp;Ms</a:t>
            </a:r>
            <a:endParaRPr lang="x-none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1337343" y="4083918"/>
            <a:ext cx="1938513" cy="55946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 smtClean="0"/>
              <a:t>costos </a:t>
            </a:r>
            <a:r>
              <a:rPr lang="x-none" sz="1400" dirty="0"/>
              <a:t>/ beneficios y riesgos potenciales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69608" y="3370298"/>
            <a:ext cx="2230184" cy="641612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/>
              <a:t>articulación</a:t>
            </a:r>
            <a:r>
              <a:rPr lang="en-US" sz="1400" dirty="0" smtClean="0"/>
              <a:t> </a:t>
            </a:r>
            <a:r>
              <a:rPr lang="en-US" sz="1400" dirty="0"/>
              <a:t>con las </a:t>
            </a:r>
            <a:r>
              <a:rPr lang="en-US" sz="1400" dirty="0" err="1"/>
              <a:t>prioridades</a:t>
            </a:r>
            <a:r>
              <a:rPr lang="en-US" sz="1400" dirty="0"/>
              <a:t> de </a:t>
            </a:r>
            <a:r>
              <a:rPr lang="en-US" sz="1400" dirty="0" err="1"/>
              <a:t>desarrollo</a:t>
            </a:r>
            <a:endParaRPr lang="x-none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2766484" y="3356803"/>
            <a:ext cx="1733508" cy="583099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/>
              <a:t>respaldo</a:t>
            </a:r>
            <a:r>
              <a:rPr lang="en-US" sz="1400" dirty="0" smtClean="0"/>
              <a:t> </a:t>
            </a:r>
            <a:r>
              <a:rPr lang="en-US" sz="1400" dirty="0"/>
              <a:t>/ </a:t>
            </a:r>
            <a:r>
              <a:rPr lang="en-US" sz="1400" dirty="0" err="1"/>
              <a:t>aceptación</a:t>
            </a:r>
            <a:r>
              <a:rPr lang="en-US" sz="1400" dirty="0"/>
              <a:t> </a:t>
            </a:r>
            <a:r>
              <a:rPr lang="en-US" sz="1400" dirty="0" err="1"/>
              <a:t>política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4572000" y="3265706"/>
            <a:ext cx="2076117" cy="67419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x-none" sz="1400" dirty="0" smtClean="0"/>
              <a:t>naturaleza </a:t>
            </a:r>
            <a:r>
              <a:rPr lang="x-none" sz="1400" dirty="0"/>
              <a:t>y ámbito de </a:t>
            </a:r>
            <a:r>
              <a:rPr lang="x-none" sz="1400" dirty="0" err="1"/>
              <a:t>P&amp;Ms</a:t>
            </a:r>
            <a:r>
              <a:rPr lang="x-none" sz="1400" dirty="0"/>
              <a:t> relacionadas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347864" y="4016667"/>
            <a:ext cx="2433083" cy="57130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x-none" sz="1400" dirty="0" smtClean="0"/>
              <a:t>potencial </a:t>
            </a:r>
            <a:r>
              <a:rPr lang="x-none" sz="1400" dirty="0"/>
              <a:t>de financiamiento para su implementación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18708" y="4229675"/>
            <a:ext cx="1473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b="1" dirty="0" err="1" smtClean="0">
                <a:solidFill>
                  <a:srgbClr val="D2232A"/>
                </a:solidFill>
              </a:rPr>
              <a:t>P&amp;Ms</a:t>
            </a:r>
            <a:endParaRPr lang="fr-CH" sz="3600" b="1" dirty="0" smtClean="0">
              <a:solidFill>
                <a:srgbClr val="D223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827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875315" cy="71913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Marco de </a:t>
            </a:r>
            <a:r>
              <a:rPr lang="en-GB" sz="2800" dirty="0" err="1" smtClean="0"/>
              <a:t>implementación</a:t>
            </a:r>
            <a:r>
              <a:rPr lang="en-GB" sz="2800" dirty="0" smtClean="0"/>
              <a:t> y </a:t>
            </a:r>
            <a:r>
              <a:rPr lang="en-GB" sz="2800" dirty="0" err="1" smtClean="0"/>
              <a:t>elementos</a:t>
            </a:r>
            <a:r>
              <a:rPr lang="en-GB" sz="2800" dirty="0" smtClean="0"/>
              <a:t> </a:t>
            </a:r>
            <a:r>
              <a:rPr lang="en-GB" sz="2800" dirty="0" err="1" smtClean="0"/>
              <a:t>transversales</a:t>
            </a:r>
            <a:endParaRPr lang="fr-CH" sz="2800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err="1" smtClean="0"/>
              <a:t>Estrategia</a:t>
            </a:r>
            <a:r>
              <a:rPr lang="en-GB" dirty="0" smtClean="0"/>
              <a:t> Nacional o Plan de </a:t>
            </a:r>
            <a:r>
              <a:rPr lang="en-GB" dirty="0" err="1" smtClean="0"/>
              <a:t>Acción</a:t>
            </a:r>
            <a:r>
              <a:rPr lang="en-GB" dirty="0" smtClean="0"/>
              <a:t> REDD+</a:t>
            </a:r>
            <a:endParaRPr lang="fr-CH" dirty="0"/>
          </a:p>
        </p:txBody>
      </p:sp>
      <p:sp>
        <p:nvSpPr>
          <p:cNvPr id="3" name="Rounded Rectangle 2"/>
          <p:cNvSpPr/>
          <p:nvPr/>
        </p:nvSpPr>
        <p:spPr>
          <a:xfrm>
            <a:off x="250825" y="3219822"/>
            <a:ext cx="3097039" cy="18722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3"/>
          </p:nvPr>
        </p:nvSpPr>
        <p:spPr>
          <a:xfrm>
            <a:off x="394841" y="3291830"/>
            <a:ext cx="2953023" cy="18002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sz="1200" dirty="0" err="1" smtClean="0"/>
              <a:t>Institucionalidad</a:t>
            </a:r>
            <a:r>
              <a:rPr lang="en-GB" sz="1200" dirty="0" smtClean="0"/>
              <a:t> </a:t>
            </a:r>
            <a:r>
              <a:rPr lang="en-GB" sz="1200" dirty="0" err="1" smtClean="0"/>
              <a:t>nacional</a:t>
            </a:r>
            <a:r>
              <a:rPr lang="en-GB" sz="1200" dirty="0" smtClean="0"/>
              <a:t> </a:t>
            </a:r>
            <a:r>
              <a:rPr lang="en-GB" sz="1200" dirty="0" err="1" smtClean="0"/>
              <a:t>clara</a:t>
            </a:r>
            <a:r>
              <a:rPr lang="en-GB" sz="1200" dirty="0" smtClean="0"/>
              <a:t>, </a:t>
            </a:r>
            <a:r>
              <a:rPr lang="en-GB" sz="1200" dirty="0" err="1" smtClean="0"/>
              <a:t>liderasgo</a:t>
            </a:r>
            <a:r>
              <a:rPr lang="en-GB" sz="1200" dirty="0" smtClean="0"/>
              <a:t> y </a:t>
            </a:r>
            <a:r>
              <a:rPr lang="en-GB" sz="1200" dirty="0" err="1" smtClean="0"/>
              <a:t>coordinación</a:t>
            </a:r>
            <a:endParaRPr lang="en-GB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1200" dirty="0" err="1" smtClean="0"/>
              <a:t>Proceso</a:t>
            </a:r>
            <a:r>
              <a:rPr lang="en-GB" sz="1200" dirty="0" smtClean="0"/>
              <a:t> multi-sectorial y multi-actor</a:t>
            </a:r>
            <a:endParaRPr lang="en-GB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 err="1" smtClean="0"/>
              <a:t>Enfoque</a:t>
            </a:r>
            <a:r>
              <a:rPr lang="en-US" sz="1200" dirty="0" smtClean="0"/>
              <a:t> de </a:t>
            </a:r>
            <a:r>
              <a:rPr lang="en-US" sz="1200" dirty="0" err="1" smtClean="0"/>
              <a:t>género</a:t>
            </a:r>
            <a:endParaRPr lang="fr-CH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1200" dirty="0" err="1" smtClean="0"/>
              <a:t>Asegurar</a:t>
            </a:r>
            <a:r>
              <a:rPr lang="en-GB" sz="1200" dirty="0" smtClean="0"/>
              <a:t> </a:t>
            </a:r>
            <a:r>
              <a:rPr lang="en-GB" sz="1200" dirty="0" err="1" smtClean="0"/>
              <a:t>coordinación</a:t>
            </a:r>
            <a:r>
              <a:rPr lang="en-GB" sz="1200" dirty="0" smtClean="0"/>
              <a:t> </a:t>
            </a:r>
            <a:r>
              <a:rPr lang="en-GB" sz="1200" dirty="0"/>
              <a:t>&amp; </a:t>
            </a:r>
            <a:r>
              <a:rPr lang="en-GB" sz="1200" dirty="0" err="1" smtClean="0"/>
              <a:t>coherencia</a:t>
            </a:r>
            <a:r>
              <a:rPr lang="en-GB" sz="1200" dirty="0" smtClean="0"/>
              <a:t> entre </a:t>
            </a:r>
            <a:r>
              <a:rPr lang="en-GB" sz="1200" dirty="0" err="1" smtClean="0"/>
              <a:t>los</a:t>
            </a:r>
            <a:r>
              <a:rPr lang="en-GB" sz="1200" dirty="0" smtClean="0"/>
              <a:t> </a:t>
            </a:r>
            <a:r>
              <a:rPr lang="en-GB" sz="1200" dirty="0" err="1" smtClean="0"/>
              <a:t>elementos</a:t>
            </a:r>
            <a:r>
              <a:rPr lang="en-GB" sz="1200" dirty="0" smtClean="0"/>
              <a:t> de </a:t>
            </a:r>
            <a:r>
              <a:rPr lang="en-GB" sz="1200" dirty="0" err="1" smtClean="0"/>
              <a:t>Cancún</a:t>
            </a:r>
            <a:endParaRPr lang="fr-CH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1200" dirty="0" err="1" smtClean="0"/>
              <a:t>Proceso</a:t>
            </a:r>
            <a:r>
              <a:rPr lang="en-GB" sz="1200" dirty="0" smtClean="0"/>
              <a:t> </a:t>
            </a:r>
            <a:r>
              <a:rPr lang="en-GB" sz="1200" dirty="0" err="1" smtClean="0"/>
              <a:t>iterativo</a:t>
            </a:r>
            <a:r>
              <a:rPr lang="en-GB" sz="1200" dirty="0" smtClean="0"/>
              <a:t> </a:t>
            </a:r>
            <a:r>
              <a:rPr lang="en-GB" sz="1200" dirty="0" err="1" smtClean="0"/>
              <a:t>por</a:t>
            </a:r>
            <a:r>
              <a:rPr lang="en-GB" sz="1200" dirty="0" smtClean="0"/>
              <a:t> </a:t>
            </a:r>
            <a:r>
              <a:rPr lang="en-GB" sz="1200" dirty="0" err="1" smtClean="0"/>
              <a:t>etapas</a:t>
            </a:r>
            <a:endParaRPr lang="fr-CH" sz="1200" b="1" cap="small" dirty="0" smtClean="0"/>
          </a:p>
        </p:txBody>
      </p:sp>
      <p:sp>
        <p:nvSpPr>
          <p:cNvPr id="23" name="Rounded Rectangle 22"/>
          <p:cNvSpPr/>
          <p:nvPr/>
        </p:nvSpPr>
        <p:spPr>
          <a:xfrm>
            <a:off x="250825" y="1779662"/>
            <a:ext cx="3097039" cy="12241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/>
          </a:p>
        </p:txBody>
      </p:sp>
      <p:sp>
        <p:nvSpPr>
          <p:cNvPr id="24" name="Content Placeholder 3"/>
          <p:cNvSpPr txBox="1">
            <a:spLocks/>
          </p:cNvSpPr>
          <p:nvPr/>
        </p:nvSpPr>
        <p:spPr>
          <a:xfrm>
            <a:off x="394841" y="1851670"/>
            <a:ext cx="2953023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sz="1200" dirty="0" err="1" smtClean="0"/>
              <a:t>Arreglos</a:t>
            </a:r>
            <a:r>
              <a:rPr lang="en-GB" sz="1200" dirty="0" smtClean="0"/>
              <a:t> </a:t>
            </a:r>
            <a:r>
              <a:rPr lang="en-GB" sz="1200" dirty="0" err="1" smtClean="0"/>
              <a:t>legales</a:t>
            </a:r>
            <a:r>
              <a:rPr lang="en-GB" sz="1200" dirty="0" smtClean="0"/>
              <a:t> e </a:t>
            </a:r>
            <a:r>
              <a:rPr lang="en-GB" sz="1200" dirty="0" err="1" smtClean="0"/>
              <a:t>institucionales</a:t>
            </a:r>
            <a:endParaRPr lang="en-GB" sz="1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GB" sz="1200" dirty="0" smtClean="0"/>
              <a:t>Plan de </a:t>
            </a:r>
            <a:r>
              <a:rPr lang="en-GB" sz="1200" dirty="0" err="1" smtClean="0"/>
              <a:t>implementación</a:t>
            </a:r>
            <a:r>
              <a:rPr lang="en-GB" sz="1200" dirty="0" smtClean="0"/>
              <a:t> (</a:t>
            </a:r>
            <a:r>
              <a:rPr lang="en-GB" sz="1200" dirty="0" err="1" smtClean="0"/>
              <a:t>inlcuyendo</a:t>
            </a:r>
            <a:r>
              <a:rPr lang="en-GB" sz="1200" dirty="0" smtClean="0"/>
              <a:t> plan de </a:t>
            </a:r>
            <a:r>
              <a:rPr lang="en-GB" sz="1200" dirty="0" err="1" smtClean="0"/>
              <a:t>financiamiento</a:t>
            </a:r>
            <a:r>
              <a:rPr lang="en-GB" sz="1200" dirty="0" smtClean="0"/>
              <a:t>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 err="1" smtClean="0"/>
              <a:t>Cronograma</a:t>
            </a:r>
            <a:r>
              <a:rPr lang="en-US" sz="1200" dirty="0" smtClean="0"/>
              <a:t> / </a:t>
            </a:r>
            <a:r>
              <a:rPr lang="en-US" sz="1200" dirty="0" err="1" smtClean="0"/>
              <a:t>hoja</a:t>
            </a:r>
            <a:r>
              <a:rPr lang="en-US" sz="1200" dirty="0" smtClean="0"/>
              <a:t> de </a:t>
            </a:r>
            <a:r>
              <a:rPr lang="en-US" sz="1200" dirty="0" err="1" smtClean="0"/>
              <a:t>ruta</a:t>
            </a:r>
            <a:endParaRPr lang="fr-CH" sz="1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 smtClean="0"/>
              <a:t>Plan de </a:t>
            </a:r>
            <a:r>
              <a:rPr lang="en-US" sz="1200" dirty="0" err="1" smtClean="0"/>
              <a:t>monitoreo</a:t>
            </a:r>
            <a:endParaRPr lang="fr-CH" sz="1200" dirty="0" smtClean="0"/>
          </a:p>
        </p:txBody>
      </p:sp>
      <p:sp>
        <p:nvSpPr>
          <p:cNvPr id="25" name="Rounded Rectangle 24"/>
          <p:cNvSpPr/>
          <p:nvPr/>
        </p:nvSpPr>
        <p:spPr>
          <a:xfrm>
            <a:off x="539552" y="1635646"/>
            <a:ext cx="2088232" cy="21602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Marco de </a:t>
            </a:r>
            <a:r>
              <a:rPr lang="en-US" sz="1200" dirty="0" err="1" smtClean="0"/>
              <a:t>Implementación</a:t>
            </a:r>
            <a:endParaRPr lang="x-none" sz="1200" dirty="0"/>
          </a:p>
        </p:txBody>
      </p:sp>
      <p:sp>
        <p:nvSpPr>
          <p:cNvPr id="26" name="Rounded Rectangle 25"/>
          <p:cNvSpPr/>
          <p:nvPr/>
        </p:nvSpPr>
        <p:spPr>
          <a:xfrm>
            <a:off x="539552" y="3075806"/>
            <a:ext cx="2088232" cy="21602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Elementos</a:t>
            </a:r>
            <a:r>
              <a:rPr lang="en-US" sz="1200" dirty="0" smtClean="0"/>
              <a:t> </a:t>
            </a:r>
            <a:r>
              <a:rPr lang="en-US" sz="1200" dirty="0" err="1" smtClean="0"/>
              <a:t>transversales</a:t>
            </a:r>
            <a:endParaRPr lang="x-none" sz="1200" dirty="0"/>
          </a:p>
        </p:txBody>
      </p:sp>
      <p:sp>
        <p:nvSpPr>
          <p:cNvPr id="18" name="Text Placeholder 5"/>
          <p:cNvSpPr txBox="1">
            <a:spLocks/>
          </p:cNvSpPr>
          <p:nvPr/>
        </p:nvSpPr>
        <p:spPr>
          <a:xfrm>
            <a:off x="4355977" y="1923678"/>
            <a:ext cx="3816423" cy="287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0" i="1" dirty="0" err="1" smtClean="0"/>
              <a:t>Ejemplos</a:t>
            </a:r>
            <a:r>
              <a:rPr lang="en-GB" b="0" i="1" dirty="0" smtClean="0"/>
              <a:t> de roles de </a:t>
            </a:r>
            <a:r>
              <a:rPr lang="en-GB" b="0" i="1" dirty="0" err="1" smtClean="0"/>
              <a:t>distintas</a:t>
            </a:r>
            <a:r>
              <a:rPr lang="en-GB" b="0" i="1" dirty="0" smtClean="0"/>
              <a:t> </a:t>
            </a:r>
            <a:r>
              <a:rPr lang="en-GB" b="0" i="1" dirty="0" err="1" smtClean="0"/>
              <a:t>entidades</a:t>
            </a:r>
            <a:r>
              <a:rPr lang="en-GB" b="0" i="1" dirty="0" smtClean="0"/>
              <a:t> del Estado</a:t>
            </a:r>
            <a:endParaRPr lang="fr-CH" b="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096000"/>
            <a:ext cx="5990815" cy="4676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9097" y="2211710"/>
            <a:ext cx="5497399" cy="280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36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build="p"/>
      <p:bldP spid="23" grpId="0" animBg="1"/>
      <p:bldP spid="24" grpId="0"/>
      <p:bldP spid="25" grpId="0" animBg="1"/>
      <p:bldP spid="26" grpId="0" animBg="1"/>
      <p:bldP spid="18" grpId="0"/>
    </p:bld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2196</TotalTime>
  <Words>860</Words>
  <Application>Microsoft Macintosh PowerPoint</Application>
  <PresentationFormat>On-screen Show (16:9)</PresentationFormat>
  <Paragraphs>130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Chapter1</vt:lpstr>
      <vt:lpstr>Estrategias Nacionales o Planes de Acción REDD+ (EN/PA)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122</cp:revision>
  <cp:lastPrinted>2015-07-17T14:13:32Z</cp:lastPrinted>
  <dcterms:created xsi:type="dcterms:W3CDTF">2015-06-03T08:03:08Z</dcterms:created>
  <dcterms:modified xsi:type="dcterms:W3CDTF">2015-10-08T20:03:03Z</dcterms:modified>
</cp:coreProperties>
</file>