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embeddings/oleObject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80" r:id="rId4"/>
    <p:sldId id="276" r:id="rId5"/>
    <p:sldId id="262" r:id="rId6"/>
    <p:sldId id="282" r:id="rId7"/>
    <p:sldId id="274" r:id="rId8"/>
    <p:sldId id="278" r:id="rId9"/>
    <p:sldId id="283" r:id="rId10"/>
    <p:sldId id="269" r:id="rId11"/>
    <p:sldId id="272" r:id="rId12"/>
  </p:sldIdLst>
  <p:sldSz cx="9144000" cy="5143500" type="screen16x9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CBCB"/>
    <a:srgbClr val="D223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017" autoAdjust="0"/>
    <p:restoredTop sz="98644" autoAdjust="0"/>
  </p:normalViewPr>
  <p:slideViewPr>
    <p:cSldViewPr>
      <p:cViewPr varScale="1">
        <p:scale>
          <a:sx n="82" d="100"/>
          <a:sy n="82" d="100"/>
        </p:scale>
        <p:origin x="-112" y="-4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3" d="100"/>
          <a:sy n="73" d="100"/>
        </p:scale>
        <p:origin x="-2274" y="-11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9D1E477-1109-45DF-9630-EEF0AB773BFC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981DF278-0C7F-445A-8B77-2EF319AAB0A4}">
      <dgm:prSet/>
      <dgm:spPr/>
      <dgm:t>
        <a:bodyPr/>
        <a:lstStyle/>
        <a:p>
          <a:r>
            <a:rPr lang="en-US" dirty="0" err="1" smtClean="0"/>
            <a:t>Insumo</a:t>
          </a:r>
          <a:endParaRPr lang="en-US" dirty="0" smtClean="0"/>
        </a:p>
      </dgm:t>
    </dgm:pt>
    <dgm:pt modelId="{54A170ED-6F0D-4033-856A-98E5166705AB}" type="parTrans" cxnId="{4F8A1132-1BF0-4F9C-AB59-8FF9A76E1D85}">
      <dgm:prSet/>
      <dgm:spPr/>
      <dgm:t>
        <a:bodyPr/>
        <a:lstStyle/>
        <a:p>
          <a:endParaRPr lang="en-US"/>
        </a:p>
      </dgm:t>
    </dgm:pt>
    <dgm:pt modelId="{BC54B74A-F0FE-4117-B4A2-C913E831875F}" type="sibTrans" cxnId="{4F8A1132-1BF0-4F9C-AB59-8FF9A76E1D85}">
      <dgm:prSet/>
      <dgm:spPr/>
      <dgm:t>
        <a:bodyPr/>
        <a:lstStyle/>
        <a:p>
          <a:endParaRPr lang="en-US"/>
        </a:p>
      </dgm:t>
    </dgm:pt>
    <dgm:pt modelId="{A8277F7F-1505-4E82-A502-93D5FD963976}">
      <dgm:prSet/>
      <dgm:spPr/>
      <dgm:t>
        <a:bodyPr/>
        <a:lstStyle/>
        <a:p>
          <a:r>
            <a:rPr lang="en-US" dirty="0" err="1" smtClean="0"/>
            <a:t>Imágenes</a:t>
          </a:r>
          <a:r>
            <a:rPr lang="en-US" dirty="0" smtClean="0"/>
            <a:t> de </a:t>
          </a:r>
          <a:r>
            <a:rPr lang="en-US" dirty="0" err="1" smtClean="0"/>
            <a:t>sensores</a:t>
          </a:r>
          <a:r>
            <a:rPr lang="en-US" dirty="0" smtClean="0"/>
            <a:t> </a:t>
          </a:r>
          <a:r>
            <a:rPr lang="en-US" dirty="0" err="1" smtClean="0"/>
            <a:t>remotos</a:t>
          </a:r>
          <a:endParaRPr lang="en-US" dirty="0" smtClean="0"/>
        </a:p>
      </dgm:t>
    </dgm:pt>
    <dgm:pt modelId="{79CA57E3-9E06-4CBC-A8BC-2634B5FA7798}" type="parTrans" cxnId="{996586D8-0B8B-4C92-A812-45F786C15B09}">
      <dgm:prSet/>
      <dgm:spPr/>
      <dgm:t>
        <a:bodyPr/>
        <a:lstStyle/>
        <a:p>
          <a:endParaRPr lang="en-US"/>
        </a:p>
      </dgm:t>
    </dgm:pt>
    <dgm:pt modelId="{C43070BB-C62D-4916-AD30-3EA5D979B20E}" type="sibTrans" cxnId="{996586D8-0B8B-4C92-A812-45F786C15B09}">
      <dgm:prSet/>
      <dgm:spPr/>
      <dgm:t>
        <a:bodyPr/>
        <a:lstStyle/>
        <a:p>
          <a:endParaRPr lang="en-US"/>
        </a:p>
      </dgm:t>
    </dgm:pt>
    <dgm:pt modelId="{9F5B8BD8-0886-4078-A4C4-23F7A2132F99}">
      <dgm:prSet/>
      <dgm:spPr/>
      <dgm:t>
        <a:bodyPr/>
        <a:lstStyle/>
        <a:p>
          <a:r>
            <a:rPr lang="en-US" dirty="0" err="1" smtClean="0"/>
            <a:t>Análisis</a:t>
          </a:r>
          <a:endParaRPr lang="en-US" dirty="0" smtClean="0"/>
        </a:p>
      </dgm:t>
    </dgm:pt>
    <dgm:pt modelId="{EDCB21E4-3619-415E-A8C4-86057668E326}" type="parTrans" cxnId="{239D45BD-AA34-4177-8B84-37F160B1F786}">
      <dgm:prSet/>
      <dgm:spPr/>
      <dgm:t>
        <a:bodyPr/>
        <a:lstStyle/>
        <a:p>
          <a:endParaRPr lang="en-US"/>
        </a:p>
      </dgm:t>
    </dgm:pt>
    <dgm:pt modelId="{40C2D1B0-F5FD-45D8-A3A1-370A9118C6BB}" type="sibTrans" cxnId="{239D45BD-AA34-4177-8B84-37F160B1F786}">
      <dgm:prSet/>
      <dgm:spPr/>
      <dgm:t>
        <a:bodyPr/>
        <a:lstStyle/>
        <a:p>
          <a:endParaRPr lang="en-US"/>
        </a:p>
      </dgm:t>
    </dgm:pt>
    <dgm:pt modelId="{D828BF6C-E147-4DB1-9722-E86F85210BAA}">
      <dgm:prSet/>
      <dgm:spPr/>
      <dgm:t>
        <a:bodyPr/>
        <a:lstStyle/>
        <a:p>
          <a:r>
            <a:rPr lang="en-US" dirty="0" err="1" smtClean="0"/>
            <a:t>Interpretación</a:t>
          </a:r>
          <a:r>
            <a:rPr lang="en-US" dirty="0" smtClean="0"/>
            <a:t> de las </a:t>
          </a:r>
          <a:r>
            <a:rPr lang="en-US" dirty="0" err="1" smtClean="0"/>
            <a:t>imágenes</a:t>
          </a:r>
          <a:r>
            <a:rPr lang="en-US" dirty="0" smtClean="0"/>
            <a:t> de </a:t>
          </a:r>
          <a:r>
            <a:rPr lang="en-US" dirty="0" err="1" smtClean="0"/>
            <a:t>sensores</a:t>
          </a:r>
          <a:r>
            <a:rPr lang="en-US" dirty="0" smtClean="0"/>
            <a:t> </a:t>
          </a:r>
          <a:r>
            <a:rPr lang="en-US" dirty="0" err="1" smtClean="0"/>
            <a:t>remotos</a:t>
          </a:r>
          <a:endParaRPr lang="en-US" dirty="0" smtClean="0"/>
        </a:p>
      </dgm:t>
    </dgm:pt>
    <dgm:pt modelId="{53197DFB-5F36-4867-A771-79CFB40DA186}" type="parTrans" cxnId="{87146C80-C4E8-4D21-B84E-3AE0A280370D}">
      <dgm:prSet/>
      <dgm:spPr/>
      <dgm:t>
        <a:bodyPr/>
        <a:lstStyle/>
        <a:p>
          <a:endParaRPr lang="en-US"/>
        </a:p>
      </dgm:t>
    </dgm:pt>
    <dgm:pt modelId="{A77B4C2C-5D74-459B-9A58-69675A368AA6}" type="sibTrans" cxnId="{87146C80-C4E8-4D21-B84E-3AE0A280370D}">
      <dgm:prSet/>
      <dgm:spPr/>
      <dgm:t>
        <a:bodyPr/>
        <a:lstStyle/>
        <a:p>
          <a:endParaRPr lang="en-US"/>
        </a:p>
      </dgm:t>
    </dgm:pt>
    <dgm:pt modelId="{C252F2E4-BB91-41FC-91E9-8CBF92F4FCAE}">
      <dgm:prSet/>
      <dgm:spPr/>
      <dgm:t>
        <a:bodyPr/>
        <a:lstStyle/>
        <a:p>
          <a:r>
            <a:rPr lang="en-US" dirty="0" err="1" smtClean="0"/>
            <a:t>Clasificación</a:t>
          </a:r>
          <a:r>
            <a:rPr lang="en-US" dirty="0" smtClean="0"/>
            <a:t> y </a:t>
          </a:r>
          <a:r>
            <a:rPr lang="en-US" dirty="0" err="1" smtClean="0"/>
            <a:t>validación</a:t>
          </a:r>
          <a:r>
            <a:rPr lang="en-US" dirty="0" smtClean="0"/>
            <a:t> de campo</a:t>
          </a:r>
        </a:p>
      </dgm:t>
    </dgm:pt>
    <dgm:pt modelId="{170BBAF6-E82B-47D9-823B-ECB70EB178A7}" type="parTrans" cxnId="{7B99ACEE-A51B-414A-B3F7-E5F8B27CBF91}">
      <dgm:prSet/>
      <dgm:spPr/>
      <dgm:t>
        <a:bodyPr/>
        <a:lstStyle/>
        <a:p>
          <a:endParaRPr lang="en-US"/>
        </a:p>
      </dgm:t>
    </dgm:pt>
    <dgm:pt modelId="{33A80B07-0AA7-48C9-ACDC-82A810CAE893}" type="sibTrans" cxnId="{7B99ACEE-A51B-414A-B3F7-E5F8B27CBF91}">
      <dgm:prSet/>
      <dgm:spPr/>
      <dgm:t>
        <a:bodyPr/>
        <a:lstStyle/>
        <a:p>
          <a:endParaRPr lang="en-US"/>
        </a:p>
      </dgm:t>
    </dgm:pt>
    <dgm:pt modelId="{CE3A371A-79AC-411F-B438-342A1D9FCCC9}">
      <dgm:prSet/>
      <dgm:spPr/>
      <dgm:t>
        <a:bodyPr/>
        <a:lstStyle/>
        <a:p>
          <a:r>
            <a:rPr lang="en-US" dirty="0" err="1" smtClean="0"/>
            <a:t>Producto</a:t>
          </a:r>
          <a:endParaRPr lang="en-US" dirty="0" smtClean="0"/>
        </a:p>
      </dgm:t>
    </dgm:pt>
    <dgm:pt modelId="{6456596C-7BFB-439F-AE7E-D599A08E7DE5}" type="parTrans" cxnId="{4D6B28B9-3185-4A71-BB01-953192B106A9}">
      <dgm:prSet/>
      <dgm:spPr/>
      <dgm:t>
        <a:bodyPr/>
        <a:lstStyle/>
        <a:p>
          <a:endParaRPr lang="en-US"/>
        </a:p>
      </dgm:t>
    </dgm:pt>
    <dgm:pt modelId="{24FD7752-EF21-40E8-B479-E8CD646E29CF}" type="sibTrans" cxnId="{4D6B28B9-3185-4A71-BB01-953192B106A9}">
      <dgm:prSet/>
      <dgm:spPr/>
      <dgm:t>
        <a:bodyPr/>
        <a:lstStyle/>
        <a:p>
          <a:endParaRPr lang="en-US"/>
        </a:p>
      </dgm:t>
    </dgm:pt>
    <dgm:pt modelId="{482A8130-7386-44C2-BD43-9966543AD5C2}">
      <dgm:prSet/>
      <dgm:spPr/>
      <dgm:t>
        <a:bodyPr/>
        <a:lstStyle/>
        <a:p>
          <a:r>
            <a:rPr lang="en-US" dirty="0" smtClean="0"/>
            <a:t>Matrices de </a:t>
          </a:r>
          <a:r>
            <a:rPr lang="en-US" dirty="0" err="1" smtClean="0"/>
            <a:t>cambio</a:t>
          </a:r>
          <a:r>
            <a:rPr lang="en-US" dirty="0" smtClean="0"/>
            <a:t> de </a:t>
          </a:r>
          <a:r>
            <a:rPr lang="en-US" dirty="0" err="1" smtClean="0"/>
            <a:t>uso</a:t>
          </a:r>
          <a:r>
            <a:rPr lang="en-US" dirty="0" smtClean="0"/>
            <a:t> de la </a:t>
          </a:r>
          <a:r>
            <a:rPr lang="en-US" dirty="0" err="1" smtClean="0"/>
            <a:t>tierra</a:t>
          </a:r>
          <a:r>
            <a:rPr lang="en-US" dirty="0" smtClean="0"/>
            <a:t> </a:t>
          </a:r>
        </a:p>
      </dgm:t>
    </dgm:pt>
    <dgm:pt modelId="{9E542E3E-159E-4B6F-9E2C-90C2309FCFDD}" type="parTrans" cxnId="{E07552DB-8684-478F-AB19-14786DA6BA33}">
      <dgm:prSet/>
      <dgm:spPr/>
      <dgm:t>
        <a:bodyPr/>
        <a:lstStyle/>
        <a:p>
          <a:endParaRPr lang="en-US"/>
        </a:p>
      </dgm:t>
    </dgm:pt>
    <dgm:pt modelId="{D8E9664D-A3F9-4814-A20D-9A56DB7A6D35}" type="sibTrans" cxnId="{E07552DB-8684-478F-AB19-14786DA6BA33}">
      <dgm:prSet/>
      <dgm:spPr/>
      <dgm:t>
        <a:bodyPr/>
        <a:lstStyle/>
        <a:p>
          <a:endParaRPr lang="en-US"/>
        </a:p>
      </dgm:t>
    </dgm:pt>
    <dgm:pt modelId="{DF04E775-3319-4094-9AE2-B5AC458A632E}">
      <dgm:prSet/>
      <dgm:spPr/>
      <dgm:t>
        <a:bodyPr/>
        <a:lstStyle/>
        <a:p>
          <a:r>
            <a:rPr lang="en-US" dirty="0" err="1" smtClean="0"/>
            <a:t>Mapas</a:t>
          </a:r>
          <a:r>
            <a:rPr lang="en-US" dirty="0" smtClean="0"/>
            <a:t> de </a:t>
          </a:r>
          <a:r>
            <a:rPr lang="en-US" dirty="0" err="1" smtClean="0"/>
            <a:t>cambio</a:t>
          </a:r>
          <a:r>
            <a:rPr lang="en-US" dirty="0" smtClean="0"/>
            <a:t> de </a:t>
          </a:r>
          <a:r>
            <a:rPr lang="en-US" dirty="0" err="1" smtClean="0"/>
            <a:t>uso</a:t>
          </a:r>
          <a:endParaRPr lang="en-US" dirty="0" smtClean="0"/>
        </a:p>
      </dgm:t>
    </dgm:pt>
    <dgm:pt modelId="{A9C14275-72C2-45C5-A028-29BBB7EE1C9C}" type="parTrans" cxnId="{664A0484-B8A4-4D08-AC8F-A5975B413F56}">
      <dgm:prSet/>
      <dgm:spPr/>
      <dgm:t>
        <a:bodyPr/>
        <a:lstStyle/>
        <a:p>
          <a:endParaRPr lang="en-US"/>
        </a:p>
      </dgm:t>
    </dgm:pt>
    <dgm:pt modelId="{8F8B53E7-B638-40D3-A7C7-5E39E3A9BAF0}" type="sibTrans" cxnId="{664A0484-B8A4-4D08-AC8F-A5975B413F56}">
      <dgm:prSet/>
      <dgm:spPr/>
      <dgm:t>
        <a:bodyPr/>
        <a:lstStyle/>
        <a:p>
          <a:endParaRPr lang="en-US"/>
        </a:p>
      </dgm:t>
    </dgm:pt>
    <dgm:pt modelId="{98A30637-F986-44BA-99A1-8BD3B39FEB31}">
      <dgm:prSet/>
      <dgm:spPr/>
      <dgm:t>
        <a:bodyPr/>
        <a:lstStyle/>
        <a:p>
          <a:r>
            <a:rPr lang="en-US" dirty="0" err="1" smtClean="0"/>
            <a:t>Análisis</a:t>
          </a:r>
          <a:r>
            <a:rPr lang="en-US" dirty="0" smtClean="0"/>
            <a:t> de </a:t>
          </a:r>
          <a:r>
            <a:rPr lang="en-US" dirty="0" err="1" smtClean="0"/>
            <a:t>deforestación</a:t>
          </a:r>
          <a:endParaRPr lang="en-US" dirty="0" smtClean="0"/>
        </a:p>
      </dgm:t>
    </dgm:pt>
    <dgm:pt modelId="{6AA99A91-4DC4-425C-BD26-F49541341E3C}" type="parTrans" cxnId="{74B6E363-FB2E-49D7-8651-535759BED3D2}">
      <dgm:prSet/>
      <dgm:spPr/>
      <dgm:t>
        <a:bodyPr/>
        <a:lstStyle/>
        <a:p>
          <a:endParaRPr lang="en-US"/>
        </a:p>
      </dgm:t>
    </dgm:pt>
    <dgm:pt modelId="{5F098FC5-19AC-49D8-88AD-A45A2965B224}" type="sibTrans" cxnId="{74B6E363-FB2E-49D7-8651-535759BED3D2}">
      <dgm:prSet/>
      <dgm:spPr/>
      <dgm:t>
        <a:bodyPr/>
        <a:lstStyle/>
        <a:p>
          <a:endParaRPr lang="en-US"/>
        </a:p>
      </dgm:t>
    </dgm:pt>
    <dgm:pt modelId="{C5D6D476-4B88-4BDF-A417-04150D335E5C}" type="pres">
      <dgm:prSet presAssocID="{89D1E477-1109-45DF-9630-EEF0AB773BFC}" presName="CompostProcess" presStyleCnt="0">
        <dgm:presLayoutVars>
          <dgm:dir/>
          <dgm:resizeHandles val="exact"/>
        </dgm:presLayoutVars>
      </dgm:prSet>
      <dgm:spPr/>
    </dgm:pt>
    <dgm:pt modelId="{5AA30697-3576-4BAD-8A53-9F1DBD030A7D}" type="pres">
      <dgm:prSet presAssocID="{89D1E477-1109-45DF-9630-EEF0AB773BFC}" presName="arrow" presStyleLbl="bgShp" presStyleIdx="0" presStyleCnt="1"/>
      <dgm:spPr/>
    </dgm:pt>
    <dgm:pt modelId="{7C0DCAF3-9BF3-4C4E-B1E1-FDBA4B726E84}" type="pres">
      <dgm:prSet presAssocID="{89D1E477-1109-45DF-9630-EEF0AB773BFC}" presName="linearProcess" presStyleCnt="0"/>
      <dgm:spPr/>
    </dgm:pt>
    <dgm:pt modelId="{F1A0B468-3CE8-48B2-A32C-8273A9A3A0A2}" type="pres">
      <dgm:prSet presAssocID="{981DF278-0C7F-445A-8B77-2EF319AAB0A4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3230ED-8785-4511-8F3B-949BFA152B65}" type="pres">
      <dgm:prSet presAssocID="{BC54B74A-F0FE-4117-B4A2-C913E831875F}" presName="sibTrans" presStyleCnt="0"/>
      <dgm:spPr/>
    </dgm:pt>
    <dgm:pt modelId="{F2284132-14EA-49FA-BFDA-018843C5DB28}" type="pres">
      <dgm:prSet presAssocID="{9F5B8BD8-0886-4078-A4C4-23F7A2132F99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4357C18-2348-4290-B26B-9EA7CBFE943A}" type="pres">
      <dgm:prSet presAssocID="{40C2D1B0-F5FD-45D8-A3A1-370A9118C6BB}" presName="sibTrans" presStyleCnt="0"/>
      <dgm:spPr/>
    </dgm:pt>
    <dgm:pt modelId="{27D15F72-D9FD-4A92-B35F-E1782AE91972}" type="pres">
      <dgm:prSet presAssocID="{CE3A371A-79AC-411F-B438-342A1D9FCCC9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D6B28B9-3185-4A71-BB01-953192B106A9}" srcId="{89D1E477-1109-45DF-9630-EEF0AB773BFC}" destId="{CE3A371A-79AC-411F-B438-342A1D9FCCC9}" srcOrd="2" destOrd="0" parTransId="{6456596C-7BFB-439F-AE7E-D599A08E7DE5}" sibTransId="{24FD7752-EF21-40E8-B479-E8CD646E29CF}"/>
    <dgm:cxn modelId="{74B6E363-FB2E-49D7-8651-535759BED3D2}" srcId="{CE3A371A-79AC-411F-B438-342A1D9FCCC9}" destId="{98A30637-F986-44BA-99A1-8BD3B39FEB31}" srcOrd="2" destOrd="0" parTransId="{6AA99A91-4DC4-425C-BD26-F49541341E3C}" sibTransId="{5F098FC5-19AC-49D8-88AD-A45A2965B224}"/>
    <dgm:cxn modelId="{9D2E14DB-9BDE-E34C-93AF-FAB4B29CD35C}" type="presOf" srcId="{9F5B8BD8-0886-4078-A4C4-23F7A2132F99}" destId="{F2284132-14EA-49FA-BFDA-018843C5DB28}" srcOrd="0" destOrd="0" presId="urn:microsoft.com/office/officeart/2005/8/layout/hProcess9"/>
    <dgm:cxn modelId="{239D45BD-AA34-4177-8B84-37F160B1F786}" srcId="{89D1E477-1109-45DF-9630-EEF0AB773BFC}" destId="{9F5B8BD8-0886-4078-A4C4-23F7A2132F99}" srcOrd="1" destOrd="0" parTransId="{EDCB21E4-3619-415E-A8C4-86057668E326}" sibTransId="{40C2D1B0-F5FD-45D8-A3A1-370A9118C6BB}"/>
    <dgm:cxn modelId="{079D7E4F-9D45-824A-AB43-444068257E24}" type="presOf" srcId="{DF04E775-3319-4094-9AE2-B5AC458A632E}" destId="{27D15F72-D9FD-4A92-B35F-E1782AE91972}" srcOrd="0" destOrd="2" presId="urn:microsoft.com/office/officeart/2005/8/layout/hProcess9"/>
    <dgm:cxn modelId="{85F06C7B-420E-7E4A-8D34-E55E397019C8}" type="presOf" srcId="{D828BF6C-E147-4DB1-9722-E86F85210BAA}" destId="{F2284132-14EA-49FA-BFDA-018843C5DB28}" srcOrd="0" destOrd="1" presId="urn:microsoft.com/office/officeart/2005/8/layout/hProcess9"/>
    <dgm:cxn modelId="{F034627A-86D4-3649-93C2-FE825441BD42}" type="presOf" srcId="{CE3A371A-79AC-411F-B438-342A1D9FCCC9}" destId="{27D15F72-D9FD-4A92-B35F-E1782AE91972}" srcOrd="0" destOrd="0" presId="urn:microsoft.com/office/officeart/2005/8/layout/hProcess9"/>
    <dgm:cxn modelId="{E07552DB-8684-478F-AB19-14786DA6BA33}" srcId="{CE3A371A-79AC-411F-B438-342A1D9FCCC9}" destId="{482A8130-7386-44C2-BD43-9966543AD5C2}" srcOrd="0" destOrd="0" parTransId="{9E542E3E-159E-4B6F-9E2C-90C2309FCFDD}" sibTransId="{D8E9664D-A3F9-4814-A20D-9A56DB7A6D35}"/>
    <dgm:cxn modelId="{4F8A1132-1BF0-4F9C-AB59-8FF9A76E1D85}" srcId="{89D1E477-1109-45DF-9630-EEF0AB773BFC}" destId="{981DF278-0C7F-445A-8B77-2EF319AAB0A4}" srcOrd="0" destOrd="0" parTransId="{54A170ED-6F0D-4033-856A-98E5166705AB}" sibTransId="{BC54B74A-F0FE-4117-B4A2-C913E831875F}"/>
    <dgm:cxn modelId="{4CC9BFFC-6459-414C-9EA7-0F7683C85879}" type="presOf" srcId="{98A30637-F986-44BA-99A1-8BD3B39FEB31}" destId="{27D15F72-D9FD-4A92-B35F-E1782AE91972}" srcOrd="0" destOrd="3" presId="urn:microsoft.com/office/officeart/2005/8/layout/hProcess9"/>
    <dgm:cxn modelId="{25F33BC9-0838-D94C-A871-CBBAF2363AEB}" type="presOf" srcId="{89D1E477-1109-45DF-9630-EEF0AB773BFC}" destId="{C5D6D476-4B88-4BDF-A417-04150D335E5C}" srcOrd="0" destOrd="0" presId="urn:microsoft.com/office/officeart/2005/8/layout/hProcess9"/>
    <dgm:cxn modelId="{87146C80-C4E8-4D21-B84E-3AE0A280370D}" srcId="{9F5B8BD8-0886-4078-A4C4-23F7A2132F99}" destId="{D828BF6C-E147-4DB1-9722-E86F85210BAA}" srcOrd="0" destOrd="0" parTransId="{53197DFB-5F36-4867-A771-79CFB40DA186}" sibTransId="{A77B4C2C-5D74-459B-9A58-69675A368AA6}"/>
    <dgm:cxn modelId="{36A6F3C7-1E7C-A44F-A9C6-FC1793FAB34D}" type="presOf" srcId="{C252F2E4-BB91-41FC-91E9-8CBF92F4FCAE}" destId="{F2284132-14EA-49FA-BFDA-018843C5DB28}" srcOrd="0" destOrd="2" presId="urn:microsoft.com/office/officeart/2005/8/layout/hProcess9"/>
    <dgm:cxn modelId="{996586D8-0B8B-4C92-A812-45F786C15B09}" srcId="{981DF278-0C7F-445A-8B77-2EF319AAB0A4}" destId="{A8277F7F-1505-4E82-A502-93D5FD963976}" srcOrd="0" destOrd="0" parTransId="{79CA57E3-9E06-4CBC-A8BC-2634B5FA7798}" sibTransId="{C43070BB-C62D-4916-AD30-3EA5D979B20E}"/>
    <dgm:cxn modelId="{664A0484-B8A4-4D08-AC8F-A5975B413F56}" srcId="{CE3A371A-79AC-411F-B438-342A1D9FCCC9}" destId="{DF04E775-3319-4094-9AE2-B5AC458A632E}" srcOrd="1" destOrd="0" parTransId="{A9C14275-72C2-45C5-A028-29BBB7EE1C9C}" sibTransId="{8F8B53E7-B638-40D3-A7C7-5E39E3A9BAF0}"/>
    <dgm:cxn modelId="{58ADE5CB-F17A-3442-AE80-AD7A41C25B84}" type="presOf" srcId="{981DF278-0C7F-445A-8B77-2EF319AAB0A4}" destId="{F1A0B468-3CE8-48B2-A32C-8273A9A3A0A2}" srcOrd="0" destOrd="0" presId="urn:microsoft.com/office/officeart/2005/8/layout/hProcess9"/>
    <dgm:cxn modelId="{7B99ACEE-A51B-414A-B3F7-E5F8B27CBF91}" srcId="{9F5B8BD8-0886-4078-A4C4-23F7A2132F99}" destId="{C252F2E4-BB91-41FC-91E9-8CBF92F4FCAE}" srcOrd="1" destOrd="0" parTransId="{170BBAF6-E82B-47D9-823B-ECB70EB178A7}" sibTransId="{33A80B07-0AA7-48C9-ACDC-82A810CAE893}"/>
    <dgm:cxn modelId="{8AA191E5-8FE7-BC48-B46C-078C3F19D2AE}" type="presOf" srcId="{482A8130-7386-44C2-BD43-9966543AD5C2}" destId="{27D15F72-D9FD-4A92-B35F-E1782AE91972}" srcOrd="0" destOrd="1" presId="urn:microsoft.com/office/officeart/2005/8/layout/hProcess9"/>
    <dgm:cxn modelId="{CFF5F0A4-6C51-D64A-B65C-916D6B1586F7}" type="presOf" srcId="{A8277F7F-1505-4E82-A502-93D5FD963976}" destId="{F1A0B468-3CE8-48B2-A32C-8273A9A3A0A2}" srcOrd="0" destOrd="1" presId="urn:microsoft.com/office/officeart/2005/8/layout/hProcess9"/>
    <dgm:cxn modelId="{FB36BD17-BD1A-8B48-BCEF-EFD748CA0CCA}" type="presParOf" srcId="{C5D6D476-4B88-4BDF-A417-04150D335E5C}" destId="{5AA30697-3576-4BAD-8A53-9F1DBD030A7D}" srcOrd="0" destOrd="0" presId="urn:microsoft.com/office/officeart/2005/8/layout/hProcess9"/>
    <dgm:cxn modelId="{8C9C665B-7D65-534C-A64F-A93FC685AEBB}" type="presParOf" srcId="{C5D6D476-4B88-4BDF-A417-04150D335E5C}" destId="{7C0DCAF3-9BF3-4C4E-B1E1-FDBA4B726E84}" srcOrd="1" destOrd="0" presId="urn:microsoft.com/office/officeart/2005/8/layout/hProcess9"/>
    <dgm:cxn modelId="{04638053-7574-014F-BE99-F229466D676D}" type="presParOf" srcId="{7C0DCAF3-9BF3-4C4E-B1E1-FDBA4B726E84}" destId="{F1A0B468-3CE8-48B2-A32C-8273A9A3A0A2}" srcOrd="0" destOrd="0" presId="urn:microsoft.com/office/officeart/2005/8/layout/hProcess9"/>
    <dgm:cxn modelId="{ECB7A50D-09EC-7743-939D-E91F0B03B43F}" type="presParOf" srcId="{7C0DCAF3-9BF3-4C4E-B1E1-FDBA4B726E84}" destId="{AC3230ED-8785-4511-8F3B-949BFA152B65}" srcOrd="1" destOrd="0" presId="urn:microsoft.com/office/officeart/2005/8/layout/hProcess9"/>
    <dgm:cxn modelId="{04A9A7AA-2B60-F94B-BAC1-F5F696CA8EAF}" type="presParOf" srcId="{7C0DCAF3-9BF3-4C4E-B1E1-FDBA4B726E84}" destId="{F2284132-14EA-49FA-BFDA-018843C5DB28}" srcOrd="2" destOrd="0" presId="urn:microsoft.com/office/officeart/2005/8/layout/hProcess9"/>
    <dgm:cxn modelId="{8E0B45AB-9333-A045-861B-00A9F8FD55A3}" type="presParOf" srcId="{7C0DCAF3-9BF3-4C4E-B1E1-FDBA4B726E84}" destId="{84357C18-2348-4290-B26B-9EA7CBFE943A}" srcOrd="3" destOrd="0" presId="urn:microsoft.com/office/officeart/2005/8/layout/hProcess9"/>
    <dgm:cxn modelId="{D8A321D8-DDA1-9342-BCB6-6E57E0629D63}" type="presParOf" srcId="{7C0DCAF3-9BF3-4C4E-B1E1-FDBA4B726E84}" destId="{27D15F72-D9FD-4A92-B35F-E1782AE91972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A30697-3576-4BAD-8A53-9F1DBD030A7D}">
      <dsp:nvSpPr>
        <dsp:cNvPr id="0" name=""/>
        <dsp:cNvSpPr/>
      </dsp:nvSpPr>
      <dsp:spPr>
        <a:xfrm>
          <a:off x="502255" y="0"/>
          <a:ext cx="5692232" cy="3656003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1A0B468-3CE8-48B2-A32C-8273A9A3A0A2}">
      <dsp:nvSpPr>
        <dsp:cNvPr id="0" name=""/>
        <dsp:cNvSpPr/>
      </dsp:nvSpPr>
      <dsp:spPr>
        <a:xfrm>
          <a:off x="7193" y="1096800"/>
          <a:ext cx="2155514" cy="146240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Insumo</a:t>
          </a:r>
          <a:endParaRPr lang="en-US" sz="1600" kern="1200" dirty="0" smtClean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err="1" smtClean="0"/>
            <a:t>Imágenes</a:t>
          </a:r>
          <a:r>
            <a:rPr lang="en-US" sz="1200" kern="1200" dirty="0" smtClean="0"/>
            <a:t> de </a:t>
          </a:r>
          <a:r>
            <a:rPr lang="en-US" sz="1200" kern="1200" dirty="0" err="1" smtClean="0"/>
            <a:t>sensores</a:t>
          </a:r>
          <a:r>
            <a:rPr lang="en-US" sz="1200" kern="1200" dirty="0" smtClean="0"/>
            <a:t> </a:t>
          </a:r>
          <a:r>
            <a:rPr lang="en-US" sz="1200" kern="1200" dirty="0" err="1" smtClean="0"/>
            <a:t>remotos</a:t>
          </a:r>
          <a:endParaRPr lang="en-US" sz="1200" kern="1200" dirty="0" smtClean="0"/>
        </a:p>
      </dsp:txBody>
      <dsp:txXfrm>
        <a:off x="78582" y="1168189"/>
        <a:ext cx="2012736" cy="1319623"/>
      </dsp:txXfrm>
    </dsp:sp>
    <dsp:sp modelId="{F2284132-14EA-49FA-BFDA-018843C5DB28}">
      <dsp:nvSpPr>
        <dsp:cNvPr id="0" name=""/>
        <dsp:cNvSpPr/>
      </dsp:nvSpPr>
      <dsp:spPr>
        <a:xfrm>
          <a:off x="2270614" y="1096800"/>
          <a:ext cx="2155514" cy="146240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Análisis</a:t>
          </a:r>
          <a:endParaRPr lang="en-US" sz="1600" kern="1200" dirty="0" smtClean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err="1" smtClean="0"/>
            <a:t>Interpretación</a:t>
          </a:r>
          <a:r>
            <a:rPr lang="en-US" sz="1200" kern="1200" dirty="0" smtClean="0"/>
            <a:t> de las </a:t>
          </a:r>
          <a:r>
            <a:rPr lang="en-US" sz="1200" kern="1200" dirty="0" err="1" smtClean="0"/>
            <a:t>imágenes</a:t>
          </a:r>
          <a:r>
            <a:rPr lang="en-US" sz="1200" kern="1200" dirty="0" smtClean="0"/>
            <a:t> de </a:t>
          </a:r>
          <a:r>
            <a:rPr lang="en-US" sz="1200" kern="1200" dirty="0" err="1" smtClean="0"/>
            <a:t>sensores</a:t>
          </a:r>
          <a:r>
            <a:rPr lang="en-US" sz="1200" kern="1200" dirty="0" smtClean="0"/>
            <a:t> </a:t>
          </a:r>
          <a:r>
            <a:rPr lang="en-US" sz="1200" kern="1200" dirty="0" err="1" smtClean="0"/>
            <a:t>remotos</a:t>
          </a:r>
          <a:endParaRPr lang="en-US" sz="1200" kern="1200" dirty="0" smtClean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err="1" smtClean="0"/>
            <a:t>Clasificación</a:t>
          </a:r>
          <a:r>
            <a:rPr lang="en-US" sz="1200" kern="1200" dirty="0" smtClean="0"/>
            <a:t> y </a:t>
          </a:r>
          <a:r>
            <a:rPr lang="en-US" sz="1200" kern="1200" dirty="0" err="1" smtClean="0"/>
            <a:t>validación</a:t>
          </a:r>
          <a:r>
            <a:rPr lang="en-US" sz="1200" kern="1200" dirty="0" smtClean="0"/>
            <a:t> de campo</a:t>
          </a:r>
        </a:p>
      </dsp:txBody>
      <dsp:txXfrm>
        <a:off x="2342003" y="1168189"/>
        <a:ext cx="2012736" cy="1319623"/>
      </dsp:txXfrm>
    </dsp:sp>
    <dsp:sp modelId="{27D15F72-D9FD-4A92-B35F-E1782AE91972}">
      <dsp:nvSpPr>
        <dsp:cNvPr id="0" name=""/>
        <dsp:cNvSpPr/>
      </dsp:nvSpPr>
      <dsp:spPr>
        <a:xfrm>
          <a:off x="4534035" y="1096800"/>
          <a:ext cx="2155514" cy="146240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Producto</a:t>
          </a:r>
          <a:endParaRPr lang="en-US" sz="1600" kern="1200" dirty="0" smtClean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Matrices de </a:t>
          </a:r>
          <a:r>
            <a:rPr lang="en-US" sz="1200" kern="1200" dirty="0" err="1" smtClean="0"/>
            <a:t>cambio</a:t>
          </a:r>
          <a:r>
            <a:rPr lang="en-US" sz="1200" kern="1200" dirty="0" smtClean="0"/>
            <a:t> de </a:t>
          </a:r>
          <a:r>
            <a:rPr lang="en-US" sz="1200" kern="1200" dirty="0" err="1" smtClean="0"/>
            <a:t>uso</a:t>
          </a:r>
          <a:r>
            <a:rPr lang="en-US" sz="1200" kern="1200" dirty="0" smtClean="0"/>
            <a:t> de la </a:t>
          </a:r>
          <a:r>
            <a:rPr lang="en-US" sz="1200" kern="1200" dirty="0" err="1" smtClean="0"/>
            <a:t>tierra</a:t>
          </a:r>
          <a:r>
            <a:rPr lang="en-US" sz="1200" kern="1200" dirty="0" smtClean="0"/>
            <a:t> 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err="1" smtClean="0"/>
            <a:t>Mapas</a:t>
          </a:r>
          <a:r>
            <a:rPr lang="en-US" sz="1200" kern="1200" dirty="0" smtClean="0"/>
            <a:t> de </a:t>
          </a:r>
          <a:r>
            <a:rPr lang="en-US" sz="1200" kern="1200" dirty="0" err="1" smtClean="0"/>
            <a:t>cambio</a:t>
          </a:r>
          <a:r>
            <a:rPr lang="en-US" sz="1200" kern="1200" dirty="0" smtClean="0"/>
            <a:t> de </a:t>
          </a:r>
          <a:r>
            <a:rPr lang="en-US" sz="1200" kern="1200" dirty="0" err="1" smtClean="0"/>
            <a:t>uso</a:t>
          </a:r>
          <a:endParaRPr lang="en-US" sz="1200" kern="1200" dirty="0" smtClean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err="1" smtClean="0"/>
            <a:t>Análisis</a:t>
          </a:r>
          <a:r>
            <a:rPr lang="en-US" sz="1200" kern="1200" dirty="0" smtClean="0"/>
            <a:t> de </a:t>
          </a:r>
          <a:r>
            <a:rPr lang="en-US" sz="1200" kern="1200" dirty="0" err="1" smtClean="0"/>
            <a:t>deforestación</a:t>
          </a:r>
          <a:endParaRPr lang="en-US" sz="1200" kern="1200" dirty="0" smtClean="0"/>
        </a:p>
      </dsp:txBody>
      <dsp:txXfrm>
        <a:off x="4605424" y="1168189"/>
        <a:ext cx="2012736" cy="13196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47A525-F80A-40DC-B194-ACBC3DC8488E}" type="datetimeFigureOut">
              <a:rPr lang="fr-CH" smtClean="0"/>
              <a:pPr/>
              <a:t>08/10/15</a:t>
            </a:fld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3124EE-A363-4552-9E64-30DE2F57F4F7}" type="slidenum">
              <a:rPr lang="fr-CH" smtClean="0"/>
              <a:pPr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983568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92578E-0A6E-4A95-8345-AED0FCFE8B67}" type="datetimeFigureOut">
              <a:rPr lang="fr-CH" smtClean="0"/>
              <a:pPr/>
              <a:t>08/10/15</a:t>
            </a:fld>
            <a:endParaRPr lang="fr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8407C-37F9-4656-9556-9EF7322BA1FF}" type="slidenum">
              <a:rPr lang="fr-CH" smtClean="0"/>
              <a:pPr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607722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48407C-37F9-4656-9556-9EF7322BA1FF}" type="slidenum">
              <a:rPr lang="fr-CH" smtClean="0"/>
              <a:pPr/>
              <a:t>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661891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48407C-37F9-4656-9556-9EF7322BA1FF}" type="slidenum">
              <a:rPr lang="fr-CH" smtClean="0"/>
              <a:pPr/>
              <a:t>6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1552321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48407C-37F9-4656-9556-9EF7322BA1FF}" type="slidenum">
              <a:rPr lang="fr-CH" smtClean="0"/>
              <a:pPr/>
              <a:t>7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778580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 userDrawn="1"/>
        </p:nvSpPr>
        <p:spPr>
          <a:xfrm>
            <a:off x="0" y="-20538"/>
            <a:ext cx="9144000" cy="51435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3528" y="2355726"/>
            <a:ext cx="7772400" cy="1102519"/>
          </a:xfrm>
        </p:spPr>
        <p:txBody>
          <a:bodyPr>
            <a:normAutofit/>
          </a:bodyPr>
          <a:lstStyle>
            <a:lvl1pPr algn="ctr">
              <a:defRPr sz="3200">
                <a:solidFill>
                  <a:schemeClr val="bg1"/>
                </a:solidFill>
                <a:latin typeface="Bebas Neue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CH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3705572"/>
            <a:ext cx="7812360" cy="1314450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fr-CH" dirty="0"/>
          </a:p>
        </p:txBody>
      </p:sp>
      <p:sp>
        <p:nvSpPr>
          <p:cNvPr id="9" name="Rectangle 8"/>
          <p:cNvSpPr/>
          <p:nvPr userDrawn="1"/>
        </p:nvSpPr>
        <p:spPr>
          <a:xfrm>
            <a:off x="4139952" y="1707654"/>
            <a:ext cx="792088" cy="720080"/>
          </a:xfrm>
          <a:prstGeom prst="rect">
            <a:avLst/>
          </a:prstGeom>
          <a:solidFill>
            <a:srgbClr val="D22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4000" dirty="0" smtClean="0">
                <a:latin typeface="Bebas Neue" pitchFamily="34" charset="0"/>
                <a:ea typeface="Open Sans" pitchFamily="34" charset="0"/>
                <a:cs typeface="Open Sans" pitchFamily="34" charset="0"/>
              </a:rPr>
              <a:t>5</a:t>
            </a:r>
            <a:endParaRPr lang="fr-CH" sz="4000" dirty="0">
              <a:latin typeface="Bebas Neue" pitchFamily="34" charset="0"/>
              <a:ea typeface="Open Sans" pitchFamily="34" charset="0"/>
              <a:cs typeface="Open Sans" pitchFamily="34" charset="0"/>
            </a:endParaRPr>
          </a:p>
        </p:txBody>
      </p:sp>
      <p:pic>
        <p:nvPicPr>
          <p:cNvPr id="4" name="Picture 3" descr="UN-REDD_full_logo_ES2 whit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483518"/>
            <a:ext cx="6763755" cy="93610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4" name="Freeform 13"/>
          <p:cNvSpPr/>
          <p:nvPr userDrawn="1"/>
        </p:nvSpPr>
        <p:spPr>
          <a:xfrm>
            <a:off x="-108520" y="0"/>
            <a:ext cx="6927656" cy="5242560"/>
          </a:xfrm>
          <a:custGeom>
            <a:avLst/>
            <a:gdLst>
              <a:gd name="connsiteX0" fmla="*/ 60960 w 6720840"/>
              <a:gd name="connsiteY0" fmla="*/ 0 h 5242560"/>
              <a:gd name="connsiteX1" fmla="*/ 6720840 w 6720840"/>
              <a:gd name="connsiteY1" fmla="*/ 0 h 5242560"/>
              <a:gd name="connsiteX2" fmla="*/ 3505200 w 6720840"/>
              <a:gd name="connsiteY2" fmla="*/ 5242560 h 5242560"/>
              <a:gd name="connsiteX3" fmla="*/ 0 w 6720840"/>
              <a:gd name="connsiteY3" fmla="*/ 5242560 h 5242560"/>
              <a:gd name="connsiteX4" fmla="*/ 60960 w 6720840"/>
              <a:gd name="connsiteY4" fmla="*/ 0 h 524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20840" h="5242560">
                <a:moveTo>
                  <a:pt x="60960" y="0"/>
                </a:moveTo>
                <a:lnTo>
                  <a:pt x="6720840" y="0"/>
                </a:lnTo>
                <a:lnTo>
                  <a:pt x="3505200" y="5242560"/>
                </a:lnTo>
                <a:lnTo>
                  <a:pt x="0" y="5242560"/>
                </a:lnTo>
                <a:lnTo>
                  <a:pt x="6096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>
              <a:solidFill>
                <a:schemeClr val="bg1"/>
              </a:solidFill>
            </a:endParaRPr>
          </a:p>
        </p:txBody>
      </p:sp>
      <p:grpSp>
        <p:nvGrpSpPr>
          <p:cNvPr id="4" name="Group 9"/>
          <p:cNvGrpSpPr/>
          <p:nvPr userDrawn="1"/>
        </p:nvGrpSpPr>
        <p:grpSpPr>
          <a:xfrm>
            <a:off x="6012160" y="4497450"/>
            <a:ext cx="3312368" cy="378556"/>
            <a:chOff x="2051720" y="2283718"/>
            <a:chExt cx="5040560" cy="576064"/>
          </a:xfrm>
        </p:grpSpPr>
        <p:pic>
          <p:nvPicPr>
            <p:cNvPr id="11" name="Picture 3" descr="C:\Users\MDP14-1\Desktop\CCP\REDD+ academy learning journal\links\unredd-whit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51720" y="2283718"/>
              <a:ext cx="2049218" cy="535813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4211960" y="2355727"/>
              <a:ext cx="2880320" cy="4215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REDD+ </a:t>
              </a:r>
              <a:r>
                <a:rPr lang="de-CH" sz="12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ACADEMY</a:t>
              </a:r>
              <a:endParaRPr lang="fr-CH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4211960" y="2283718"/>
              <a:ext cx="0" cy="57606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Parallelogram 16"/>
          <p:cNvSpPr/>
          <p:nvPr userDrawn="1"/>
        </p:nvSpPr>
        <p:spPr>
          <a:xfrm rot="18187746">
            <a:off x="1523175" y="2532626"/>
            <a:ext cx="7187999" cy="217993"/>
          </a:xfrm>
          <a:prstGeom prst="parallelogram">
            <a:avLst/>
          </a:prstGeom>
          <a:solidFill>
            <a:srgbClr val="D22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1"/>
          </p:nvPr>
        </p:nvSpPr>
        <p:spPr>
          <a:xfrm>
            <a:off x="251520" y="1563688"/>
            <a:ext cx="3816350" cy="2952750"/>
          </a:xfrm>
        </p:spPr>
        <p:txBody>
          <a:bodyPr>
            <a:normAutofit/>
          </a:bodyPr>
          <a:lstStyle>
            <a:lvl1pPr>
              <a:buClr>
                <a:srgbClr val="D2232A"/>
              </a:buClr>
              <a:buFont typeface="Arial" pitchFamily="34" charset="0"/>
              <a:buChar char="•"/>
              <a:defRPr sz="1400"/>
            </a:lvl1pPr>
          </a:lstStyle>
          <a:p>
            <a:pPr lvl="0"/>
            <a:endParaRPr lang="de-CH" dirty="0" smtClean="0"/>
          </a:p>
        </p:txBody>
      </p:sp>
      <p:sp>
        <p:nvSpPr>
          <p:cNvPr id="15" name="Rectangle 14"/>
          <p:cNvSpPr/>
          <p:nvPr userDrawn="1"/>
        </p:nvSpPr>
        <p:spPr>
          <a:xfrm>
            <a:off x="179512" y="627534"/>
            <a:ext cx="4701527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Objetivos</a:t>
            </a:r>
            <a:r>
              <a:rPr kumimoji="0" lang="de-CH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 </a:t>
            </a:r>
            <a:r>
              <a:rPr kumimoji="0" lang="de-CH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aprendizaje</a:t>
            </a:r>
            <a:r>
              <a:rPr kumimoji="0" lang="de-CH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fr-CH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19" name="Rectangle 18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5" name="Freeform 34"/>
          <p:cNvSpPr/>
          <p:nvPr userDrawn="1"/>
        </p:nvSpPr>
        <p:spPr>
          <a:xfrm>
            <a:off x="2468880" y="-137160"/>
            <a:ext cx="6979920" cy="5471160"/>
          </a:xfrm>
          <a:custGeom>
            <a:avLst/>
            <a:gdLst>
              <a:gd name="connsiteX0" fmla="*/ 2392680 w 6979920"/>
              <a:gd name="connsiteY0" fmla="*/ 0 h 5471160"/>
              <a:gd name="connsiteX1" fmla="*/ 6979920 w 6979920"/>
              <a:gd name="connsiteY1" fmla="*/ 45720 h 5471160"/>
              <a:gd name="connsiteX2" fmla="*/ 6903720 w 6979920"/>
              <a:gd name="connsiteY2" fmla="*/ 5471160 h 5471160"/>
              <a:gd name="connsiteX3" fmla="*/ 0 w 6979920"/>
              <a:gd name="connsiteY3" fmla="*/ 5471160 h 5471160"/>
              <a:gd name="connsiteX4" fmla="*/ 2392680 w 6979920"/>
              <a:gd name="connsiteY4" fmla="*/ 0 h 5471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79920" h="5471160">
                <a:moveTo>
                  <a:pt x="2392680" y="0"/>
                </a:moveTo>
                <a:lnTo>
                  <a:pt x="6979920" y="45720"/>
                </a:lnTo>
                <a:lnTo>
                  <a:pt x="6903720" y="5471160"/>
                </a:lnTo>
                <a:lnTo>
                  <a:pt x="0" y="5471160"/>
                </a:lnTo>
                <a:lnTo>
                  <a:pt x="239268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grpSp>
        <p:nvGrpSpPr>
          <p:cNvPr id="27" name="Group 9"/>
          <p:cNvGrpSpPr/>
          <p:nvPr userDrawn="1"/>
        </p:nvGrpSpPr>
        <p:grpSpPr>
          <a:xfrm>
            <a:off x="6012160" y="4497450"/>
            <a:ext cx="3312368" cy="378556"/>
            <a:chOff x="2051720" y="2283718"/>
            <a:chExt cx="5040560" cy="576064"/>
          </a:xfrm>
        </p:grpSpPr>
        <p:pic>
          <p:nvPicPr>
            <p:cNvPr id="28" name="Picture 3" descr="C:\Users\MDP14-1\Desktop\CCP\REDD+ academy learning journal\links\unredd-whit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51720" y="2283718"/>
              <a:ext cx="2049218" cy="535813"/>
            </a:xfrm>
            <a:prstGeom prst="rect">
              <a:avLst/>
            </a:prstGeom>
            <a:noFill/>
          </p:spPr>
        </p:pic>
        <p:sp>
          <p:nvSpPr>
            <p:cNvPr id="29" name="TextBox 28"/>
            <p:cNvSpPr txBox="1"/>
            <p:nvPr/>
          </p:nvSpPr>
          <p:spPr>
            <a:xfrm>
              <a:off x="4211960" y="2355727"/>
              <a:ext cx="2880320" cy="4215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REDD+ </a:t>
              </a:r>
              <a:r>
                <a:rPr lang="de-CH" sz="12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ACADEMY</a:t>
              </a:r>
              <a:endParaRPr lang="fr-CH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0" name="Straight Connector 29"/>
            <p:cNvCxnSpPr/>
            <p:nvPr/>
          </p:nvCxnSpPr>
          <p:spPr>
            <a:xfrm>
              <a:off x="4211960" y="2283718"/>
              <a:ext cx="0" cy="57606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Parallelogram 30"/>
          <p:cNvSpPr/>
          <p:nvPr userDrawn="1"/>
        </p:nvSpPr>
        <p:spPr>
          <a:xfrm rot="17606102">
            <a:off x="131108" y="2419263"/>
            <a:ext cx="7187999" cy="217993"/>
          </a:xfrm>
          <a:prstGeom prst="parallelogram">
            <a:avLst/>
          </a:prstGeom>
          <a:solidFill>
            <a:srgbClr val="D22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2" name="Text Placeholder 21"/>
          <p:cNvSpPr>
            <a:spLocks noGrp="1"/>
          </p:cNvSpPr>
          <p:nvPr>
            <p:ph type="body" sz="quarter" idx="11"/>
          </p:nvPr>
        </p:nvSpPr>
        <p:spPr>
          <a:xfrm>
            <a:off x="4644008" y="1275606"/>
            <a:ext cx="4248472" cy="3672408"/>
          </a:xfrm>
        </p:spPr>
        <p:txBody>
          <a:bodyPr>
            <a:normAutofit/>
          </a:bodyPr>
          <a:lstStyle>
            <a:lvl1pPr>
              <a:buClr>
                <a:srgbClr val="D2232A"/>
              </a:buClr>
              <a:buFont typeface="Arial" pitchFamily="34" charset="0"/>
              <a:buChar char="•"/>
              <a:defRPr sz="1400"/>
            </a:lvl1pPr>
          </a:lstStyle>
          <a:p>
            <a:pPr lvl="0"/>
            <a:endParaRPr lang="de-CH" dirty="0" smtClean="0"/>
          </a:p>
        </p:txBody>
      </p:sp>
      <p:sp>
        <p:nvSpPr>
          <p:cNvPr id="33" name="Rectangle 32"/>
          <p:cNvSpPr/>
          <p:nvPr userDrawn="1"/>
        </p:nvSpPr>
        <p:spPr>
          <a:xfrm>
            <a:off x="5004048" y="618823"/>
            <a:ext cx="2534267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Puntos</a:t>
            </a:r>
            <a:r>
              <a:rPr kumimoji="0" lang="de-CH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de-CH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clave</a:t>
            </a:r>
            <a:r>
              <a:rPr kumimoji="0" lang="de-CH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fr-CH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6" name="Rectangle 35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37" name="Rectangle 36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19" name="Rectangle 18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5" name="Freeform 34"/>
          <p:cNvSpPr/>
          <p:nvPr userDrawn="1"/>
        </p:nvSpPr>
        <p:spPr>
          <a:xfrm>
            <a:off x="2468880" y="-137160"/>
            <a:ext cx="6979920" cy="5471160"/>
          </a:xfrm>
          <a:custGeom>
            <a:avLst/>
            <a:gdLst>
              <a:gd name="connsiteX0" fmla="*/ 2392680 w 6979920"/>
              <a:gd name="connsiteY0" fmla="*/ 0 h 5471160"/>
              <a:gd name="connsiteX1" fmla="*/ 6979920 w 6979920"/>
              <a:gd name="connsiteY1" fmla="*/ 45720 h 5471160"/>
              <a:gd name="connsiteX2" fmla="*/ 6903720 w 6979920"/>
              <a:gd name="connsiteY2" fmla="*/ 5471160 h 5471160"/>
              <a:gd name="connsiteX3" fmla="*/ 0 w 6979920"/>
              <a:gd name="connsiteY3" fmla="*/ 5471160 h 5471160"/>
              <a:gd name="connsiteX4" fmla="*/ 2392680 w 6979920"/>
              <a:gd name="connsiteY4" fmla="*/ 0 h 5471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79920" h="5471160">
                <a:moveTo>
                  <a:pt x="2392680" y="0"/>
                </a:moveTo>
                <a:lnTo>
                  <a:pt x="6979920" y="45720"/>
                </a:lnTo>
                <a:lnTo>
                  <a:pt x="6903720" y="5471160"/>
                </a:lnTo>
                <a:lnTo>
                  <a:pt x="0" y="5471160"/>
                </a:lnTo>
                <a:lnTo>
                  <a:pt x="239268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grpSp>
        <p:nvGrpSpPr>
          <p:cNvPr id="27" name="Group 9"/>
          <p:cNvGrpSpPr/>
          <p:nvPr userDrawn="1"/>
        </p:nvGrpSpPr>
        <p:grpSpPr>
          <a:xfrm>
            <a:off x="6012160" y="4497450"/>
            <a:ext cx="3312368" cy="378556"/>
            <a:chOff x="2051720" y="2283718"/>
            <a:chExt cx="5040560" cy="576064"/>
          </a:xfrm>
        </p:grpSpPr>
        <p:pic>
          <p:nvPicPr>
            <p:cNvPr id="28" name="Picture 3" descr="C:\Users\MDP14-1\Desktop\CCP\REDD+ academy learning journal\links\unredd-whit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51720" y="2283718"/>
              <a:ext cx="2049218" cy="535813"/>
            </a:xfrm>
            <a:prstGeom prst="rect">
              <a:avLst/>
            </a:prstGeom>
            <a:noFill/>
          </p:spPr>
        </p:pic>
        <p:sp>
          <p:nvSpPr>
            <p:cNvPr id="29" name="TextBox 28"/>
            <p:cNvSpPr txBox="1"/>
            <p:nvPr/>
          </p:nvSpPr>
          <p:spPr>
            <a:xfrm>
              <a:off x="4211960" y="2355727"/>
              <a:ext cx="2880320" cy="4215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REDD+ </a:t>
              </a:r>
              <a:r>
                <a:rPr lang="de-CH" sz="12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ACADEMY</a:t>
              </a:r>
              <a:endParaRPr lang="fr-CH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0" name="Straight Connector 29"/>
            <p:cNvCxnSpPr/>
            <p:nvPr/>
          </p:nvCxnSpPr>
          <p:spPr>
            <a:xfrm>
              <a:off x="4211960" y="2283718"/>
              <a:ext cx="0" cy="57606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Parallelogram 30"/>
          <p:cNvSpPr/>
          <p:nvPr userDrawn="1"/>
        </p:nvSpPr>
        <p:spPr>
          <a:xfrm rot="17606102">
            <a:off x="131108" y="2419263"/>
            <a:ext cx="7187999" cy="217993"/>
          </a:xfrm>
          <a:prstGeom prst="parallelogram">
            <a:avLst/>
          </a:prstGeom>
          <a:solidFill>
            <a:srgbClr val="D22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2" name="Text Placeholder 21"/>
          <p:cNvSpPr>
            <a:spLocks noGrp="1"/>
          </p:cNvSpPr>
          <p:nvPr>
            <p:ph type="body" sz="quarter" idx="11"/>
          </p:nvPr>
        </p:nvSpPr>
        <p:spPr>
          <a:xfrm>
            <a:off x="4644008" y="1275606"/>
            <a:ext cx="4248472" cy="3672408"/>
          </a:xfrm>
        </p:spPr>
        <p:txBody>
          <a:bodyPr>
            <a:normAutofit/>
          </a:bodyPr>
          <a:lstStyle>
            <a:lvl1pPr>
              <a:buClr>
                <a:srgbClr val="D2232A"/>
              </a:buClr>
              <a:buFont typeface="Arial" pitchFamily="34" charset="0"/>
              <a:buChar char="•"/>
              <a:defRPr sz="1400"/>
            </a:lvl1pPr>
          </a:lstStyle>
          <a:p>
            <a:pPr lvl="0"/>
            <a:endParaRPr lang="de-CH" dirty="0" smtClean="0"/>
          </a:p>
        </p:txBody>
      </p:sp>
      <p:sp>
        <p:nvSpPr>
          <p:cNvPr id="33" name="Rectangle 32"/>
          <p:cNvSpPr/>
          <p:nvPr userDrawn="1"/>
        </p:nvSpPr>
        <p:spPr>
          <a:xfrm>
            <a:off x="4716016" y="618823"/>
            <a:ext cx="4268516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CH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Agenda para la sesión </a:t>
            </a:r>
            <a:endParaRPr kumimoji="0" lang="fr-CH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6" name="Rectangle 35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37" name="Rectangle 36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580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n 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251520" y="1276350"/>
            <a:ext cx="8570342" cy="3311525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20" name="Rectangle 19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59982"/>
            <a:ext cx="1296144" cy="358273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1691680" y="4659982"/>
            <a:ext cx="0" cy="360040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1706538" y="4714448"/>
            <a:ext cx="15119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b="1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200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2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233189" y="411510"/>
            <a:ext cx="7651179" cy="719137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3200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>
            <a:lvl1pPr>
              <a:buNone/>
              <a:defRPr sz="1200" b="1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n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251520" y="1276350"/>
            <a:ext cx="4176464" cy="3311525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20" name="Rectangle 19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59982"/>
            <a:ext cx="1296144" cy="358273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1691680" y="4659982"/>
            <a:ext cx="0" cy="360040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1706538" y="4714448"/>
            <a:ext cx="15119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b="1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200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2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233189" y="411510"/>
            <a:ext cx="8083227" cy="719137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3200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>
            <a:lvl1pPr>
              <a:buNone/>
              <a:defRPr sz="1200" b="1" baseline="0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  <p:sp>
        <p:nvSpPr>
          <p:cNvPr id="11" name="Content Placeholder 7"/>
          <p:cNvSpPr>
            <a:spLocks noGrp="1"/>
          </p:cNvSpPr>
          <p:nvPr>
            <p:ph sz="quarter" idx="16"/>
          </p:nvPr>
        </p:nvSpPr>
        <p:spPr>
          <a:xfrm>
            <a:off x="4716016" y="1275606"/>
            <a:ext cx="4176464" cy="3311525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20" name="Rectangle 19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59982"/>
            <a:ext cx="1296144" cy="358273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1691680" y="4659982"/>
            <a:ext cx="0" cy="360040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1706538" y="4714448"/>
            <a:ext cx="15119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b="1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200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2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233189" y="484188"/>
            <a:ext cx="8515275" cy="719137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3200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>
            <a:lvl1pPr>
              <a:buNone/>
              <a:defRPr sz="1200" b="1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0" y="1131689"/>
            <a:ext cx="9251950" cy="2016125"/>
          </a:xfrm>
        </p:spPr>
        <p:txBody>
          <a:bodyPr/>
          <a:lstStyle/>
          <a:p>
            <a:endParaRPr lang="fr-CH"/>
          </a:p>
        </p:txBody>
      </p:sp>
      <p:sp>
        <p:nvSpPr>
          <p:cNvPr id="15" name="Content Placeholder 7"/>
          <p:cNvSpPr>
            <a:spLocks noGrp="1"/>
          </p:cNvSpPr>
          <p:nvPr>
            <p:ph sz="quarter" idx="13"/>
          </p:nvPr>
        </p:nvSpPr>
        <p:spPr>
          <a:xfrm>
            <a:off x="251520" y="3291830"/>
            <a:ext cx="8640960" cy="1296045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20" name="Rectangle 19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59982"/>
            <a:ext cx="1296144" cy="358273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1691680" y="4659982"/>
            <a:ext cx="0" cy="360040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1706538" y="4714448"/>
            <a:ext cx="15119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b="1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200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2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233189" y="484188"/>
            <a:ext cx="4266803" cy="863426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3200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>
            <a:lvl1pPr>
              <a:buNone/>
              <a:defRPr sz="1200" b="1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  <p:sp>
        <p:nvSpPr>
          <p:cNvPr id="15" name="Content Placeholder 7"/>
          <p:cNvSpPr>
            <a:spLocks noGrp="1"/>
          </p:cNvSpPr>
          <p:nvPr>
            <p:ph sz="quarter" idx="13"/>
          </p:nvPr>
        </p:nvSpPr>
        <p:spPr>
          <a:xfrm>
            <a:off x="251520" y="1419622"/>
            <a:ext cx="4176464" cy="3168253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4572000" y="0"/>
            <a:ext cx="4679950" cy="5143499"/>
          </a:xfrm>
        </p:spPr>
        <p:txBody>
          <a:bodyPr/>
          <a:lstStyle/>
          <a:p>
            <a:endParaRPr lang="fr-CH" dirty="0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6" name="Rectangle 5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fr-CH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CBAE94-BEF5-443E-95DE-0283921E17BF}" type="datetime1">
              <a:rPr lang="fr-CH" smtClean="0"/>
              <a:pPr/>
              <a:t>08/10/15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146B80-9344-4005-AD81-41A45D584E6F}" type="slidenum">
              <a:rPr lang="fr-CH" smtClean="0"/>
              <a:pPr/>
              <a:t>‹#›</a:t>
            </a:fld>
            <a:endParaRPr lang="fr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3" r:id="rId2"/>
    <p:sldLayoutId id="2147483651" r:id="rId3"/>
    <p:sldLayoutId id="2147483664" r:id="rId4"/>
    <p:sldLayoutId id="2147483650" r:id="rId5"/>
    <p:sldLayoutId id="2147483660" r:id="rId6"/>
    <p:sldLayoutId id="2147483661" r:id="rId7"/>
    <p:sldLayoutId id="2147483662" r:id="rId8"/>
    <p:sldLayoutId id="2147483655" r:id="rId9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7" Type="http://schemas.openxmlformats.org/officeDocument/2006/relationships/image" Target="../media/image7.jpeg"/><Relationship Id="rId8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2" Type="http://schemas.openxmlformats.org/officeDocument/2006/relationships/diagramData" Target="../diagrams/data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9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ctrTitle"/>
          </p:nvPr>
        </p:nvSpPr>
        <p:spPr>
          <a:xfrm>
            <a:off x="688032" y="2427734"/>
            <a:ext cx="7772400" cy="1102519"/>
          </a:xfrm>
        </p:spPr>
        <p:txBody>
          <a:bodyPr/>
          <a:lstStyle/>
          <a:p>
            <a:r>
              <a:rPr lang="de-CH" dirty="0" err="1" smtClean="0"/>
              <a:t>Sistema</a:t>
            </a:r>
            <a:r>
              <a:rPr lang="de-CH" dirty="0" smtClean="0"/>
              <a:t> </a:t>
            </a:r>
            <a:r>
              <a:rPr lang="de-CH" dirty="0" err="1" smtClean="0"/>
              <a:t>Nacional</a:t>
            </a:r>
            <a:r>
              <a:rPr lang="de-CH" dirty="0" smtClean="0"/>
              <a:t>  de </a:t>
            </a:r>
            <a:r>
              <a:rPr lang="de-CH" dirty="0" err="1" smtClean="0"/>
              <a:t>Monitoreo</a:t>
            </a:r>
            <a:r>
              <a:rPr lang="de-CH" dirty="0" smtClean="0"/>
              <a:t> de </a:t>
            </a:r>
            <a:r>
              <a:rPr lang="de-CH" dirty="0" err="1" smtClean="0"/>
              <a:t>Bosques</a:t>
            </a:r>
            <a:r>
              <a:rPr lang="de-CH" dirty="0" smtClean="0"/>
              <a:t> </a:t>
            </a:r>
            <a:endParaRPr lang="de-CH" dirty="0"/>
          </a:p>
        </p:txBody>
      </p:sp>
      <p:pic>
        <p:nvPicPr>
          <p:cNvPr id="3" name="Picture 2" descr="UN REDD LOGO-WHITE-WITH-UNDP-BLUE-ES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988"/>
          <a:stretch/>
        </p:blipFill>
        <p:spPr>
          <a:xfrm>
            <a:off x="3995936" y="3723878"/>
            <a:ext cx="4392488" cy="16654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224690" y="43421"/>
            <a:ext cx="8515275" cy="719137"/>
          </a:xfrm>
        </p:spPr>
        <p:txBody>
          <a:bodyPr>
            <a:normAutofit/>
          </a:bodyPr>
          <a:lstStyle/>
          <a:p>
            <a:r>
              <a:rPr lang="en-GB" sz="2800" dirty="0" err="1" smtClean="0"/>
              <a:t>Medición</a:t>
            </a:r>
            <a:r>
              <a:rPr lang="en-GB" sz="2800" dirty="0" smtClean="0"/>
              <a:t>, </a:t>
            </a:r>
            <a:r>
              <a:rPr lang="en-GB" sz="2800" dirty="0" err="1" smtClean="0"/>
              <a:t>reporte</a:t>
            </a:r>
            <a:r>
              <a:rPr lang="en-GB" sz="2800" dirty="0" smtClean="0"/>
              <a:t> y </a:t>
            </a:r>
            <a:r>
              <a:rPr lang="en-GB" sz="2800" dirty="0" err="1" smtClean="0"/>
              <a:t>verificación</a:t>
            </a:r>
            <a:r>
              <a:rPr lang="en-GB" sz="2800" dirty="0" smtClean="0"/>
              <a:t> </a:t>
            </a:r>
            <a:r>
              <a:rPr lang="en-GB" sz="2800" dirty="0" err="1" smtClean="0"/>
              <a:t>para</a:t>
            </a:r>
            <a:r>
              <a:rPr lang="en-GB" sz="2800" dirty="0" smtClean="0"/>
              <a:t> REDD+</a:t>
            </a:r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179512" y="483518"/>
            <a:ext cx="8369137" cy="4508226"/>
            <a:chOff x="691510" y="1032331"/>
            <a:chExt cx="8369137" cy="4508226"/>
          </a:xfrm>
        </p:grpSpPr>
        <p:sp>
          <p:nvSpPr>
            <p:cNvPr id="6" name="Rounded Rectangle 23"/>
            <p:cNvSpPr/>
            <p:nvPr/>
          </p:nvSpPr>
          <p:spPr bwMode="auto">
            <a:xfrm>
              <a:off x="1060841" y="1436101"/>
              <a:ext cx="5472807" cy="4104456"/>
            </a:xfrm>
            <a:prstGeom prst="round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grpSp>
          <p:nvGrpSpPr>
            <p:cNvPr id="8" name="Group 18"/>
            <p:cNvGrpSpPr/>
            <p:nvPr/>
          </p:nvGrpSpPr>
          <p:grpSpPr>
            <a:xfrm>
              <a:off x="3797339" y="2040128"/>
              <a:ext cx="2393975" cy="3198416"/>
              <a:chOff x="4427979" y="2592867"/>
              <a:chExt cx="2393975" cy="3198416"/>
            </a:xfrm>
          </p:grpSpPr>
          <p:sp>
            <p:nvSpPr>
              <p:cNvPr id="36" name="Rounded Rectangle 24"/>
              <p:cNvSpPr/>
              <p:nvPr/>
            </p:nvSpPr>
            <p:spPr bwMode="auto">
              <a:xfrm>
                <a:off x="4427979" y="2592867"/>
                <a:ext cx="2393975" cy="3198416"/>
              </a:xfrm>
              <a:prstGeom prst="roundRect">
                <a:avLst/>
              </a:prstGeom>
              <a:solidFill>
                <a:srgbClr val="DCE6F2">
                  <a:alpha val="50980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7" name="Rounded Rectangle 26"/>
              <p:cNvSpPr/>
              <p:nvPr/>
            </p:nvSpPr>
            <p:spPr bwMode="auto">
              <a:xfrm>
                <a:off x="4769982" y="3140969"/>
                <a:ext cx="1710158" cy="658622"/>
              </a:xfrm>
              <a:prstGeom prst="round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 dirty="0" err="1" smtClean="0">
                    <a:solidFill>
                      <a:prstClr val="black"/>
                    </a:solidFill>
                  </a:rPr>
                  <a:t>Sistema</a:t>
                </a:r>
                <a:r>
                  <a:rPr lang="en-US" sz="1400" dirty="0" smtClean="0">
                    <a:solidFill>
                      <a:prstClr val="black"/>
                    </a:solidFill>
                  </a:rPr>
                  <a:t> </a:t>
                </a:r>
                <a:r>
                  <a:rPr lang="en-US" sz="1400" dirty="0" err="1" smtClean="0">
                    <a:solidFill>
                      <a:prstClr val="black"/>
                    </a:solidFill>
                  </a:rPr>
                  <a:t>Satelital</a:t>
                </a:r>
                <a:r>
                  <a:rPr lang="en-US" sz="1400" dirty="0" smtClean="0">
                    <a:solidFill>
                      <a:prstClr val="black"/>
                    </a:solidFill>
                  </a:rPr>
                  <a:t> de </a:t>
                </a:r>
                <a:r>
                  <a:rPr lang="en-US" sz="1400" dirty="0" err="1" smtClean="0">
                    <a:solidFill>
                      <a:prstClr val="black"/>
                    </a:solidFill>
                  </a:rPr>
                  <a:t>Monitoreo</a:t>
                </a:r>
                <a:r>
                  <a:rPr lang="en-US" sz="1400" dirty="0" smtClean="0">
                    <a:solidFill>
                      <a:prstClr val="black"/>
                    </a:solidFill>
                  </a:rPr>
                  <a:t> de la Tierra</a:t>
                </a:r>
                <a:endParaRPr lang="en-US" sz="14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8" name="Rounded Rectangle 27"/>
              <p:cNvSpPr/>
              <p:nvPr/>
            </p:nvSpPr>
            <p:spPr bwMode="auto">
              <a:xfrm>
                <a:off x="4769982" y="3980532"/>
                <a:ext cx="1710158" cy="604027"/>
              </a:xfrm>
              <a:prstGeom prst="round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 dirty="0" err="1" smtClean="0">
                    <a:solidFill>
                      <a:prstClr val="black"/>
                    </a:solidFill>
                  </a:rPr>
                  <a:t>Inventario</a:t>
                </a:r>
                <a:r>
                  <a:rPr lang="en-US" sz="1400" dirty="0" smtClean="0">
                    <a:solidFill>
                      <a:prstClr val="black"/>
                    </a:solidFill>
                  </a:rPr>
                  <a:t> </a:t>
                </a:r>
                <a:r>
                  <a:rPr lang="en-US" sz="1400" dirty="0" err="1" smtClean="0">
                    <a:solidFill>
                      <a:prstClr val="black"/>
                    </a:solidFill>
                  </a:rPr>
                  <a:t>Nacional</a:t>
                </a:r>
                <a:r>
                  <a:rPr lang="en-US" sz="1400" dirty="0" smtClean="0">
                    <a:solidFill>
                      <a:prstClr val="black"/>
                    </a:solidFill>
                  </a:rPr>
                  <a:t> </a:t>
                </a:r>
                <a:r>
                  <a:rPr lang="en-US" sz="1400" dirty="0" err="1" smtClean="0">
                    <a:solidFill>
                      <a:prstClr val="black"/>
                    </a:solidFill>
                  </a:rPr>
                  <a:t>Forestal</a:t>
                </a:r>
                <a:endParaRPr lang="en-US" sz="14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9" name="Rounded Rectangle 28"/>
              <p:cNvSpPr/>
              <p:nvPr/>
            </p:nvSpPr>
            <p:spPr bwMode="auto">
              <a:xfrm>
                <a:off x="4769982" y="4765501"/>
                <a:ext cx="1710158" cy="604027"/>
              </a:xfrm>
              <a:prstGeom prst="round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 dirty="0" err="1" smtClean="0">
                    <a:solidFill>
                      <a:prstClr val="black"/>
                    </a:solidFill>
                  </a:rPr>
                  <a:t>Inventario</a:t>
                </a:r>
                <a:r>
                  <a:rPr lang="en-US" sz="1400" dirty="0" smtClean="0">
                    <a:solidFill>
                      <a:prstClr val="black"/>
                    </a:solidFill>
                  </a:rPr>
                  <a:t> de GEIs</a:t>
                </a:r>
                <a:endParaRPr lang="en-US" sz="14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0" name="TextBox 39"/>
              <p:cNvSpPr txBox="1">
                <a:spLocks noChangeArrowheads="1"/>
              </p:cNvSpPr>
              <p:nvPr/>
            </p:nvSpPr>
            <p:spPr bwMode="auto">
              <a:xfrm>
                <a:off x="5219873" y="2708920"/>
                <a:ext cx="779381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r>
                  <a:rPr lang="en-US" dirty="0" smtClean="0">
                    <a:solidFill>
                      <a:prstClr val="black"/>
                    </a:solidFill>
                    <a:latin typeface="Calibri" pitchFamily="34" charset="0"/>
                  </a:rPr>
                  <a:t>MR(V)</a:t>
                </a:r>
                <a:endParaRPr lang="en-US" dirty="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</p:grpSp>
        <p:sp>
          <p:nvSpPr>
            <p:cNvPr id="9" name="TextBox 15"/>
            <p:cNvSpPr txBox="1">
              <a:spLocks noChangeArrowheads="1"/>
            </p:cNvSpPr>
            <p:nvPr/>
          </p:nvSpPr>
          <p:spPr bwMode="auto">
            <a:xfrm>
              <a:off x="1345831" y="1496461"/>
              <a:ext cx="4865627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pPr algn="ctr"/>
              <a:r>
                <a:rPr lang="en-US" sz="1600" b="1" dirty="0" smtClean="0">
                  <a:solidFill>
                    <a:prstClr val="black"/>
                  </a:solidFill>
                  <a:latin typeface="Calibri" pitchFamily="34" charset="0"/>
                </a:rPr>
                <a:t>SISTEMA  NACIONAL DE MONITOREO  DE LOS BOSQUES</a:t>
              </a:r>
              <a:endParaRPr lang="en-US" sz="1600" b="1" dirty="0">
                <a:solidFill>
                  <a:prstClr val="black"/>
                </a:solidFill>
                <a:latin typeface="Calibri" pitchFamily="34" charset="0"/>
              </a:endParaRPr>
            </a:p>
            <a:p>
              <a:pPr algn="ctr"/>
              <a:r>
                <a:rPr lang="en-US" sz="1600" b="1" dirty="0" smtClean="0">
                  <a:solidFill>
                    <a:prstClr val="black"/>
                  </a:solidFill>
                  <a:latin typeface="Calibri" pitchFamily="34" charset="0"/>
                </a:rPr>
                <a:t>(SNMB)</a:t>
              </a:r>
              <a:endParaRPr lang="en-US" sz="1600" b="1" dirty="0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10" name="Right Arrow 37"/>
            <p:cNvSpPr/>
            <p:nvPr/>
          </p:nvSpPr>
          <p:spPr>
            <a:xfrm>
              <a:off x="6090911" y="2773782"/>
              <a:ext cx="930166" cy="173420"/>
            </a:xfrm>
            <a:prstGeom prst="rightArrow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1" name="Rounded Rectangle 38"/>
            <p:cNvSpPr/>
            <p:nvPr/>
          </p:nvSpPr>
          <p:spPr bwMode="auto">
            <a:xfrm>
              <a:off x="7145392" y="2519906"/>
              <a:ext cx="1710158" cy="658622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 err="1" smtClean="0">
                  <a:solidFill>
                    <a:prstClr val="black"/>
                  </a:solidFill>
                </a:rPr>
                <a:t>Datos</a:t>
              </a:r>
              <a:r>
                <a:rPr lang="en-US" sz="1400" dirty="0" smtClean="0">
                  <a:solidFill>
                    <a:prstClr val="black"/>
                  </a:solidFill>
                </a:rPr>
                <a:t> de </a:t>
              </a:r>
              <a:r>
                <a:rPr lang="en-US" sz="1400" dirty="0" err="1" smtClean="0">
                  <a:solidFill>
                    <a:prstClr val="black"/>
                  </a:solidFill>
                </a:rPr>
                <a:t>actividad</a:t>
              </a:r>
              <a:endParaRPr lang="en-US" sz="1400" dirty="0">
                <a:solidFill>
                  <a:prstClr val="black"/>
                </a:solidFill>
              </a:endParaRPr>
            </a:p>
          </p:txBody>
        </p:sp>
        <p:sp>
          <p:nvSpPr>
            <p:cNvPr id="12" name="Rounded Rectangle 39"/>
            <p:cNvSpPr/>
            <p:nvPr/>
          </p:nvSpPr>
          <p:spPr bwMode="auto">
            <a:xfrm>
              <a:off x="7134977" y="3532897"/>
              <a:ext cx="1710158" cy="604027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 err="1" smtClean="0">
                  <a:solidFill>
                    <a:prstClr val="black"/>
                  </a:solidFill>
                </a:rPr>
                <a:t>Factores</a:t>
              </a:r>
              <a:r>
                <a:rPr lang="en-US" sz="1400" dirty="0" smtClean="0">
                  <a:solidFill>
                    <a:prstClr val="black"/>
                  </a:solidFill>
                </a:rPr>
                <a:t> de </a:t>
              </a:r>
              <a:r>
                <a:rPr lang="en-US" sz="1400" dirty="0" err="1" smtClean="0">
                  <a:solidFill>
                    <a:prstClr val="black"/>
                  </a:solidFill>
                </a:rPr>
                <a:t>emisión</a:t>
              </a:r>
              <a:endParaRPr lang="en-US" sz="1400" dirty="0">
                <a:solidFill>
                  <a:prstClr val="black"/>
                </a:solidFill>
              </a:endParaRPr>
            </a:p>
          </p:txBody>
        </p:sp>
        <p:sp>
          <p:nvSpPr>
            <p:cNvPr id="13" name="Right Arrow 40"/>
            <p:cNvSpPr/>
            <p:nvPr/>
          </p:nvSpPr>
          <p:spPr>
            <a:xfrm>
              <a:off x="6085655" y="3730230"/>
              <a:ext cx="930166" cy="173420"/>
            </a:xfrm>
            <a:prstGeom prst="rightArrow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4" name="TextBox 41"/>
            <p:cNvSpPr txBox="1"/>
            <p:nvPr/>
          </p:nvSpPr>
          <p:spPr>
            <a:xfrm>
              <a:off x="7866989" y="3167914"/>
              <a:ext cx="2840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prstClr val="black"/>
                  </a:solidFill>
                </a:rPr>
                <a:t>x</a:t>
              </a:r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15" name="TextBox 42"/>
            <p:cNvSpPr txBox="1"/>
            <p:nvPr/>
          </p:nvSpPr>
          <p:spPr>
            <a:xfrm>
              <a:off x="7814438" y="4155887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prstClr val="black"/>
                  </a:solidFill>
                </a:rPr>
                <a:t>=</a:t>
              </a:r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16" name="Rounded Rectangle 43"/>
            <p:cNvSpPr/>
            <p:nvPr/>
          </p:nvSpPr>
          <p:spPr bwMode="auto">
            <a:xfrm>
              <a:off x="7119211" y="4459755"/>
              <a:ext cx="1710158" cy="604027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 err="1" smtClean="0">
                  <a:solidFill>
                    <a:prstClr val="black"/>
                  </a:solidFill>
                </a:rPr>
                <a:t>Estimación</a:t>
              </a:r>
              <a:r>
                <a:rPr lang="en-US" sz="1400" dirty="0" smtClean="0">
                  <a:solidFill>
                    <a:prstClr val="black"/>
                  </a:solidFill>
                </a:rPr>
                <a:t> de </a:t>
              </a:r>
              <a:r>
                <a:rPr lang="en-US" sz="1400" dirty="0" err="1" smtClean="0">
                  <a:solidFill>
                    <a:prstClr val="black"/>
                  </a:solidFill>
                </a:rPr>
                <a:t>emisiones</a:t>
              </a:r>
              <a:endParaRPr lang="en-US" sz="1400" dirty="0">
                <a:solidFill>
                  <a:prstClr val="black"/>
                </a:solidFill>
              </a:endParaRPr>
            </a:p>
          </p:txBody>
        </p:sp>
        <p:sp>
          <p:nvSpPr>
            <p:cNvPr id="17" name="TextBox 29"/>
            <p:cNvSpPr txBox="1"/>
            <p:nvPr/>
          </p:nvSpPr>
          <p:spPr>
            <a:xfrm>
              <a:off x="6451605" y="3036301"/>
              <a:ext cx="78739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/>
                <a:t>“M”</a:t>
              </a:r>
              <a:endParaRPr lang="en-US" sz="2800" dirty="0"/>
            </a:p>
          </p:txBody>
        </p:sp>
        <p:sp>
          <p:nvSpPr>
            <p:cNvPr id="18" name="TextBox 30"/>
            <p:cNvSpPr txBox="1"/>
            <p:nvPr/>
          </p:nvSpPr>
          <p:spPr>
            <a:xfrm>
              <a:off x="6477000" y="4676698"/>
              <a:ext cx="67518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/>
                <a:t>“R”</a:t>
              </a:r>
              <a:endParaRPr lang="en-US" sz="2800" dirty="0"/>
            </a:p>
          </p:txBody>
        </p:sp>
        <p:grpSp>
          <p:nvGrpSpPr>
            <p:cNvPr id="19" name="Group 74"/>
            <p:cNvGrpSpPr>
              <a:grpSpLocks/>
            </p:cNvGrpSpPr>
            <p:nvPr/>
          </p:nvGrpSpPr>
          <p:grpSpPr bwMode="auto">
            <a:xfrm>
              <a:off x="6868310" y="1032331"/>
              <a:ext cx="2192337" cy="1447800"/>
              <a:chOff x="116632" y="2051720"/>
              <a:chExt cx="2246313" cy="1282700"/>
            </a:xfrm>
          </p:grpSpPr>
          <p:grpSp>
            <p:nvGrpSpPr>
              <p:cNvPr id="32" name="Group 11"/>
              <p:cNvGrpSpPr>
                <a:grpSpLocks/>
              </p:cNvGrpSpPr>
              <p:nvPr/>
            </p:nvGrpSpPr>
            <p:grpSpPr bwMode="auto">
              <a:xfrm>
                <a:off x="130920" y="2110457"/>
                <a:ext cx="2232025" cy="1223963"/>
                <a:chOff x="467544" y="1916832"/>
                <a:chExt cx="5754687" cy="2806700"/>
              </a:xfrm>
            </p:grpSpPr>
            <p:pic>
              <p:nvPicPr>
                <p:cNvPr id="34" name="Picture 5" descr="̏Ĩ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67544" y="1916832"/>
                  <a:ext cx="5754687" cy="28067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35" name="Right Arrow 24"/>
                <p:cNvSpPr/>
                <p:nvPr/>
              </p:nvSpPr>
              <p:spPr>
                <a:xfrm>
                  <a:off x="3055974" y="2781956"/>
                  <a:ext cx="654220" cy="1051418"/>
                </a:xfrm>
                <a:prstGeom prst="rightArrow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PY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33" name="TextBox 16"/>
              <p:cNvSpPr txBox="1">
                <a:spLocks noChangeArrowheads="1"/>
              </p:cNvSpPr>
              <p:nvPr/>
            </p:nvSpPr>
            <p:spPr bwMode="auto">
              <a:xfrm>
                <a:off x="116632" y="2051720"/>
                <a:ext cx="865188" cy="3272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s-PY" dirty="0" smtClean="0">
                    <a:solidFill>
                      <a:srgbClr val="FFFF00"/>
                    </a:solidFill>
                  </a:rPr>
                  <a:t>2005</a:t>
                </a:r>
                <a:endParaRPr lang="es-PY" dirty="0">
                  <a:solidFill>
                    <a:srgbClr val="FFFF00"/>
                  </a:solidFill>
                </a:endParaRPr>
              </a:p>
            </p:txBody>
          </p:sp>
        </p:grpSp>
        <p:sp>
          <p:nvSpPr>
            <p:cNvPr id="20" name="TextBox 45"/>
            <p:cNvSpPr txBox="1"/>
            <p:nvPr/>
          </p:nvSpPr>
          <p:spPr>
            <a:xfrm rot="16200000">
              <a:off x="-556268" y="3592024"/>
              <a:ext cx="28648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>
                  <a:solidFill>
                    <a:schemeClr val="bg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Ejemplos</a:t>
              </a:r>
              <a:r>
                <a:rPr lang="en-US" dirty="0" smtClean="0">
                  <a:solidFill>
                    <a:schemeClr val="bg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 de </a:t>
              </a:r>
              <a:r>
                <a:rPr lang="en-US" dirty="0" err="1" smtClean="0">
                  <a:solidFill>
                    <a:schemeClr val="bg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herramientas</a:t>
              </a:r>
              <a:endParaRPr lang="en-US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1" name="87 Grupo"/>
            <p:cNvGrpSpPr/>
            <p:nvPr/>
          </p:nvGrpSpPr>
          <p:grpSpPr>
            <a:xfrm>
              <a:off x="1220375" y="2040128"/>
              <a:ext cx="2463535" cy="3252929"/>
              <a:chOff x="1220375" y="2128027"/>
              <a:chExt cx="2463535" cy="3252929"/>
            </a:xfrm>
          </p:grpSpPr>
          <p:grpSp>
            <p:nvGrpSpPr>
              <p:cNvPr id="22" name="Group 17"/>
              <p:cNvGrpSpPr/>
              <p:nvPr/>
            </p:nvGrpSpPr>
            <p:grpSpPr>
              <a:xfrm>
                <a:off x="1220375" y="2128027"/>
                <a:ext cx="2463535" cy="3252929"/>
                <a:chOff x="1964443" y="2592867"/>
                <a:chExt cx="2463535" cy="3198416"/>
              </a:xfrm>
            </p:grpSpPr>
            <p:sp>
              <p:nvSpPr>
                <p:cNvPr id="26" name="Rounded Rectangle 25"/>
                <p:cNvSpPr/>
                <p:nvPr/>
              </p:nvSpPr>
              <p:spPr bwMode="auto">
                <a:xfrm>
                  <a:off x="1964443" y="2592867"/>
                  <a:ext cx="2463535" cy="3198416"/>
                </a:xfrm>
                <a:prstGeom prst="roundRect">
                  <a:avLst/>
                </a:prstGeom>
                <a:solidFill>
                  <a:srgbClr val="FDEADA">
                    <a:alpha val="56078"/>
                  </a:srgb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en-US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7" name="Rounded Rectangle 29"/>
                <p:cNvSpPr/>
                <p:nvPr/>
              </p:nvSpPr>
              <p:spPr bwMode="auto">
                <a:xfrm>
                  <a:off x="2376147" y="3197731"/>
                  <a:ext cx="1710158" cy="423085"/>
                </a:xfrm>
                <a:prstGeom prst="roundRect">
                  <a:avLst/>
                </a:prstGeom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>
                  <a:defPPr>
                    <a:defRPr lang="en-US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200" dirty="0" err="1" smtClean="0">
                      <a:solidFill>
                        <a:prstClr val="black"/>
                      </a:solidFill>
                    </a:rPr>
                    <a:t>Sensores</a:t>
                  </a:r>
                  <a:r>
                    <a:rPr lang="en-US" sz="1200" dirty="0" smtClean="0">
                      <a:solidFill>
                        <a:prstClr val="black"/>
                      </a:solidFill>
                    </a:rPr>
                    <a:t> </a:t>
                  </a:r>
                  <a:r>
                    <a:rPr lang="en-US" sz="1200" dirty="0" err="1" smtClean="0">
                      <a:solidFill>
                        <a:prstClr val="black"/>
                      </a:solidFill>
                    </a:rPr>
                    <a:t>Remotos</a:t>
                  </a:r>
                  <a:endParaRPr lang="en-US" sz="1200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8" name="Rounded Rectangle 30"/>
                <p:cNvSpPr/>
                <p:nvPr/>
              </p:nvSpPr>
              <p:spPr bwMode="auto">
                <a:xfrm>
                  <a:off x="2376147" y="3722192"/>
                  <a:ext cx="1710158" cy="423085"/>
                </a:xfrm>
                <a:prstGeom prst="roundRect">
                  <a:avLst/>
                </a:prstGeom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>
                  <a:defPPr>
                    <a:defRPr lang="en-US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200" dirty="0" err="1" smtClean="0">
                      <a:solidFill>
                        <a:prstClr val="black"/>
                      </a:solidFill>
                    </a:rPr>
                    <a:t>Plataforma</a:t>
                  </a:r>
                  <a:r>
                    <a:rPr lang="en-US" sz="1200" dirty="0" smtClean="0">
                      <a:solidFill>
                        <a:prstClr val="black"/>
                      </a:solidFill>
                    </a:rPr>
                    <a:t> </a:t>
                  </a:r>
                  <a:r>
                    <a:rPr lang="en-US" sz="1200" dirty="0" err="1" smtClean="0">
                      <a:solidFill>
                        <a:prstClr val="black"/>
                      </a:solidFill>
                    </a:rPr>
                    <a:t>diseminación</a:t>
                  </a:r>
                  <a:r>
                    <a:rPr lang="en-US" sz="1200" dirty="0" smtClean="0">
                      <a:solidFill>
                        <a:prstClr val="black"/>
                      </a:solidFill>
                    </a:rPr>
                    <a:t> web</a:t>
                  </a:r>
                  <a:endParaRPr lang="en-US" sz="1200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9" name="Rounded Rectangle 31"/>
                <p:cNvSpPr/>
                <p:nvPr/>
              </p:nvSpPr>
              <p:spPr bwMode="auto">
                <a:xfrm>
                  <a:off x="2376147" y="4723975"/>
                  <a:ext cx="1710158" cy="421755"/>
                </a:xfrm>
                <a:prstGeom prst="roundRect">
                  <a:avLst/>
                </a:prstGeom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>
                  <a:defPPr>
                    <a:defRPr lang="en-US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200" dirty="0" err="1" smtClean="0">
                      <a:solidFill>
                        <a:prstClr val="black"/>
                      </a:solidFill>
                    </a:rPr>
                    <a:t>Monitoreo</a:t>
                  </a:r>
                  <a:r>
                    <a:rPr lang="en-US" sz="1200" dirty="0" smtClean="0">
                      <a:solidFill>
                        <a:prstClr val="black"/>
                      </a:solidFill>
                    </a:rPr>
                    <a:t> </a:t>
                  </a:r>
                  <a:r>
                    <a:rPr lang="en-US" sz="1200" dirty="0" err="1" smtClean="0">
                      <a:solidFill>
                        <a:prstClr val="black"/>
                      </a:solidFill>
                    </a:rPr>
                    <a:t>Comunitario</a:t>
                  </a:r>
                  <a:endParaRPr lang="en-US" sz="1200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0" name="Rounded Rectangle 32"/>
                <p:cNvSpPr/>
                <p:nvPr/>
              </p:nvSpPr>
              <p:spPr bwMode="auto">
                <a:xfrm>
                  <a:off x="2376147" y="5247106"/>
                  <a:ext cx="1710158" cy="423085"/>
                </a:xfrm>
                <a:prstGeom prst="roundRect">
                  <a:avLst/>
                </a:prstGeom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>
                  <a:defPPr>
                    <a:defRPr lang="en-US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200" dirty="0" err="1" smtClean="0">
                      <a:solidFill>
                        <a:prstClr val="black"/>
                      </a:solidFill>
                    </a:rPr>
                    <a:t>Monitoreo</a:t>
                  </a:r>
                  <a:r>
                    <a:rPr lang="en-US" sz="1200" dirty="0" smtClean="0">
                      <a:solidFill>
                        <a:prstClr val="black"/>
                      </a:solidFill>
                    </a:rPr>
                    <a:t> </a:t>
                  </a:r>
                  <a:r>
                    <a:rPr lang="en-US" sz="1200" dirty="0" err="1" smtClean="0">
                      <a:solidFill>
                        <a:prstClr val="black"/>
                      </a:solidFill>
                    </a:rPr>
                    <a:t>forestal</a:t>
                  </a:r>
                  <a:r>
                    <a:rPr lang="en-US" sz="1200" dirty="0" smtClean="0">
                      <a:solidFill>
                        <a:prstClr val="black"/>
                      </a:solidFill>
                    </a:rPr>
                    <a:t> </a:t>
                  </a:r>
                  <a:r>
                    <a:rPr lang="en-US" sz="1200" dirty="0" err="1" smtClean="0">
                      <a:solidFill>
                        <a:prstClr val="black"/>
                      </a:solidFill>
                    </a:rPr>
                    <a:t>tradicional</a:t>
                  </a:r>
                  <a:endParaRPr lang="en-US" sz="1200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" name="TextBox 13"/>
                <p:cNvSpPr txBox="1">
                  <a:spLocks noChangeArrowheads="1"/>
                </p:cNvSpPr>
                <p:nvPr/>
              </p:nvSpPr>
              <p:spPr bwMode="auto">
                <a:xfrm>
                  <a:off x="2521392" y="2771636"/>
                  <a:ext cx="1384803" cy="3693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>
                  <a:defPPr>
                    <a:defRPr lang="en-US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9pPr>
                </a:lstStyle>
                <a:p>
                  <a:pPr algn="ctr"/>
                  <a:r>
                    <a:rPr lang="en-US" dirty="0" smtClean="0">
                      <a:solidFill>
                        <a:prstClr val="black"/>
                      </a:solidFill>
                      <a:latin typeface="Calibri" pitchFamily="34" charset="0"/>
                    </a:rPr>
                    <a:t>MONITOREO</a:t>
                  </a:r>
                  <a:endParaRPr lang="en-US" dirty="0">
                    <a:solidFill>
                      <a:prstClr val="black"/>
                    </a:solidFill>
                    <a:latin typeface="Calibri" pitchFamily="34" charset="0"/>
                  </a:endParaRPr>
                </a:p>
              </p:txBody>
            </p:sp>
          </p:grpSp>
          <p:sp>
            <p:nvSpPr>
              <p:cNvPr id="23" name="Rounded Rectangle 30"/>
              <p:cNvSpPr/>
              <p:nvPr/>
            </p:nvSpPr>
            <p:spPr bwMode="auto">
              <a:xfrm>
                <a:off x="1642642" y="3733800"/>
                <a:ext cx="1710158" cy="430296"/>
              </a:xfrm>
              <a:prstGeom prst="round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200" i="1" dirty="0" err="1" smtClean="0">
                    <a:solidFill>
                      <a:prstClr val="black"/>
                    </a:solidFill>
                  </a:rPr>
                  <a:t>Registro</a:t>
                </a:r>
                <a:r>
                  <a:rPr lang="en-US" sz="1200" i="1" dirty="0" smtClean="0">
                    <a:solidFill>
                      <a:prstClr val="black"/>
                    </a:solidFill>
                  </a:rPr>
                  <a:t> de </a:t>
                </a:r>
                <a:r>
                  <a:rPr lang="en-US" sz="1200" i="1" dirty="0" err="1" smtClean="0">
                    <a:solidFill>
                      <a:prstClr val="black"/>
                    </a:solidFill>
                  </a:rPr>
                  <a:t>actividades</a:t>
                </a:r>
                <a:r>
                  <a:rPr lang="en-US" sz="1200" i="1" dirty="0" smtClean="0">
                    <a:solidFill>
                      <a:prstClr val="black"/>
                    </a:solidFill>
                  </a:rPr>
                  <a:t> REDD+</a:t>
                </a:r>
                <a:endParaRPr lang="en-US" sz="1200" i="1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4" name="85 Flecha curvada hacia abajo"/>
              <p:cNvSpPr/>
              <p:nvPr/>
            </p:nvSpPr>
            <p:spPr>
              <a:xfrm rot="16200000">
                <a:off x="1204267" y="3566467"/>
                <a:ext cx="647455" cy="296810"/>
              </a:xfrm>
              <a:prstGeom prst="curvedDownArrow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gradFill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54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86 Flecha curvada hacia abajo"/>
              <p:cNvSpPr/>
              <p:nvPr/>
            </p:nvSpPr>
            <p:spPr>
              <a:xfrm rot="5400000">
                <a:off x="3018508" y="3585394"/>
                <a:ext cx="647455" cy="296810"/>
              </a:xfrm>
              <a:prstGeom prst="curvedDownArrow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gradFill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54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283465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5076056" y="1275606"/>
            <a:ext cx="3888432" cy="3672408"/>
          </a:xfrm>
        </p:spPr>
        <p:txBody>
          <a:bodyPr/>
          <a:lstStyle/>
          <a:p>
            <a:r>
              <a:rPr lang="en-GB" sz="1800" dirty="0" smtClean="0"/>
              <a:t>No </a:t>
            </a:r>
            <a:r>
              <a:rPr lang="en-GB" sz="1800" dirty="0" err="1" smtClean="0"/>
              <a:t>existe</a:t>
            </a:r>
            <a:r>
              <a:rPr lang="en-GB" sz="1800" dirty="0" smtClean="0"/>
              <a:t> </a:t>
            </a:r>
            <a:r>
              <a:rPr lang="en-GB" sz="1800" dirty="0" err="1" smtClean="0"/>
              <a:t>una</a:t>
            </a:r>
            <a:r>
              <a:rPr lang="en-GB" sz="1800" dirty="0" smtClean="0"/>
              <a:t> </a:t>
            </a:r>
            <a:r>
              <a:rPr lang="en-GB" sz="1800" dirty="0" err="1" smtClean="0"/>
              <a:t>guía</a:t>
            </a:r>
            <a:r>
              <a:rPr lang="en-GB" sz="1800" dirty="0" smtClean="0"/>
              <a:t> </a:t>
            </a:r>
            <a:r>
              <a:rPr lang="en-GB" sz="1800" dirty="0" err="1" smtClean="0"/>
              <a:t>específica</a:t>
            </a:r>
            <a:r>
              <a:rPr lang="en-GB" sz="1800" dirty="0" smtClean="0"/>
              <a:t> </a:t>
            </a:r>
            <a:r>
              <a:rPr lang="en-GB" sz="1800" dirty="0" err="1" smtClean="0"/>
              <a:t>para</a:t>
            </a:r>
            <a:r>
              <a:rPr lang="en-GB" sz="1800" dirty="0" smtClean="0"/>
              <a:t> </a:t>
            </a:r>
            <a:r>
              <a:rPr lang="en-GB" sz="1800" dirty="0" err="1" smtClean="0"/>
              <a:t>desarrollar</a:t>
            </a:r>
            <a:r>
              <a:rPr lang="en-GB" sz="1800" dirty="0" smtClean="0"/>
              <a:t> los SNMB </a:t>
            </a:r>
            <a:r>
              <a:rPr lang="en-GB" sz="1800" dirty="0" err="1" smtClean="0"/>
              <a:t>pero</a:t>
            </a:r>
            <a:r>
              <a:rPr lang="en-GB" sz="1800" dirty="0" smtClean="0"/>
              <a:t> la CMNUCC ha dado </a:t>
            </a:r>
            <a:r>
              <a:rPr lang="en-GB" sz="1800" dirty="0" err="1" smtClean="0"/>
              <a:t>recomendaciones</a:t>
            </a:r>
            <a:r>
              <a:rPr lang="en-GB" sz="1800" dirty="0" smtClean="0"/>
              <a:t> clave</a:t>
            </a:r>
          </a:p>
          <a:p>
            <a:endParaRPr lang="en-GB" sz="1800" dirty="0"/>
          </a:p>
          <a:p>
            <a:r>
              <a:rPr lang="en-GB" sz="1800" dirty="0" smtClean="0"/>
              <a:t>El </a:t>
            </a:r>
            <a:r>
              <a:rPr lang="en-GB" sz="1800" dirty="0" err="1"/>
              <a:t>i</a:t>
            </a:r>
            <a:r>
              <a:rPr lang="en-GB" sz="1800" dirty="0" err="1" smtClean="0"/>
              <a:t>nvolucramiento</a:t>
            </a:r>
            <a:r>
              <a:rPr lang="en-GB" sz="1800" dirty="0" smtClean="0"/>
              <a:t> </a:t>
            </a:r>
            <a:r>
              <a:rPr lang="en-GB" sz="1800" dirty="0" err="1" smtClean="0"/>
              <a:t>multisectorial</a:t>
            </a:r>
            <a:r>
              <a:rPr lang="en-GB" sz="1800" dirty="0" smtClean="0"/>
              <a:t> </a:t>
            </a:r>
            <a:r>
              <a:rPr lang="en-GB" sz="1800" dirty="0" err="1" smtClean="0"/>
              <a:t>es</a:t>
            </a:r>
            <a:r>
              <a:rPr lang="en-GB" sz="1800" dirty="0" smtClean="0"/>
              <a:t> clave </a:t>
            </a:r>
          </a:p>
          <a:p>
            <a:endParaRPr lang="en-GB" sz="1800" dirty="0"/>
          </a:p>
          <a:p>
            <a:r>
              <a:rPr lang="en-GB" sz="1800" dirty="0" smtClean="0"/>
              <a:t>Se </a:t>
            </a:r>
            <a:r>
              <a:rPr lang="en-GB" sz="1800" dirty="0" err="1" smtClean="0"/>
              <a:t>debe</a:t>
            </a:r>
            <a:r>
              <a:rPr lang="en-GB" sz="1800" dirty="0" smtClean="0"/>
              <a:t> </a:t>
            </a:r>
            <a:r>
              <a:rPr lang="en-GB" sz="1800" dirty="0" err="1" smtClean="0"/>
              <a:t>seguir</a:t>
            </a:r>
            <a:r>
              <a:rPr lang="en-GB" sz="1800" dirty="0" smtClean="0"/>
              <a:t> un </a:t>
            </a:r>
            <a:r>
              <a:rPr lang="en-GB" sz="1800" dirty="0" err="1" smtClean="0"/>
              <a:t>enfoque</a:t>
            </a:r>
            <a:r>
              <a:rPr lang="en-GB" sz="1800" dirty="0" smtClean="0"/>
              <a:t> </a:t>
            </a:r>
            <a:r>
              <a:rPr lang="en-GB" sz="1800" dirty="0" err="1" smtClean="0"/>
              <a:t>interactivo</a:t>
            </a:r>
            <a:r>
              <a:rPr lang="en-GB" sz="1800" dirty="0" smtClean="0"/>
              <a:t> </a:t>
            </a:r>
            <a:endParaRPr lang="en-GB" sz="1800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92513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251520" y="1419622"/>
            <a:ext cx="3960440" cy="345638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1800" dirty="0" smtClean="0"/>
              <a:t>Para el final de </a:t>
            </a:r>
            <a:r>
              <a:rPr lang="en-GB" sz="1800" dirty="0" err="1" smtClean="0"/>
              <a:t>este</a:t>
            </a:r>
            <a:r>
              <a:rPr lang="en-GB" sz="1800" dirty="0" smtClean="0"/>
              <a:t> modulo  </a:t>
            </a:r>
            <a:r>
              <a:rPr lang="en-GB" sz="1800" dirty="0" err="1" smtClean="0"/>
              <a:t>usted</a:t>
            </a:r>
            <a:r>
              <a:rPr lang="en-GB" sz="1800" dirty="0" smtClean="0"/>
              <a:t> </a:t>
            </a:r>
            <a:r>
              <a:rPr lang="en-GB" sz="1800" dirty="0" err="1" smtClean="0"/>
              <a:t>podrá</a:t>
            </a:r>
            <a:r>
              <a:rPr lang="en-GB" sz="1800" dirty="0" smtClean="0"/>
              <a:t>: </a:t>
            </a:r>
            <a:endParaRPr lang="en-GB" sz="1800" dirty="0"/>
          </a:p>
          <a:p>
            <a:pPr marL="228600" indent="-228600">
              <a:buAutoNum type="arabicPeriod"/>
            </a:pPr>
            <a:r>
              <a:rPr lang="en-US" sz="1800" dirty="0" err="1" smtClean="0"/>
              <a:t>Definir</a:t>
            </a:r>
            <a:r>
              <a:rPr lang="en-US" sz="1800" dirty="0" smtClean="0"/>
              <a:t> un </a:t>
            </a:r>
            <a:r>
              <a:rPr lang="en-US" sz="1800" dirty="0" err="1" smtClean="0"/>
              <a:t>Sistema</a:t>
            </a:r>
            <a:r>
              <a:rPr lang="en-US" sz="1800" dirty="0" smtClean="0"/>
              <a:t> de </a:t>
            </a:r>
            <a:r>
              <a:rPr lang="en-US" sz="1800" dirty="0" err="1" smtClean="0"/>
              <a:t>Monitoreo</a:t>
            </a:r>
            <a:r>
              <a:rPr lang="en-US" sz="1800" dirty="0" smtClean="0"/>
              <a:t> de </a:t>
            </a:r>
            <a:r>
              <a:rPr lang="en-US" sz="1800" dirty="0" err="1" smtClean="0"/>
              <a:t>Bosques</a:t>
            </a:r>
            <a:r>
              <a:rPr lang="en-US" sz="1800" dirty="0" smtClean="0"/>
              <a:t> </a:t>
            </a:r>
            <a:endParaRPr lang="en-US" sz="1800" dirty="0"/>
          </a:p>
          <a:p>
            <a:pPr marL="228600" indent="-228600">
              <a:buAutoNum type="arabicPeriod"/>
            </a:pPr>
            <a:r>
              <a:rPr lang="en-US" sz="1800" dirty="0" err="1" smtClean="0"/>
              <a:t>Describir</a:t>
            </a:r>
            <a:r>
              <a:rPr lang="en-US" sz="1800" dirty="0" smtClean="0"/>
              <a:t> los </a:t>
            </a:r>
            <a:r>
              <a:rPr lang="en-US" sz="1800" dirty="0" err="1" smtClean="0"/>
              <a:t>procesos</a:t>
            </a:r>
            <a:r>
              <a:rPr lang="en-US" sz="1800" dirty="0" smtClean="0"/>
              <a:t> y </a:t>
            </a:r>
            <a:r>
              <a:rPr lang="en-US" sz="1800" dirty="0" err="1" smtClean="0"/>
              <a:t>funciones</a:t>
            </a:r>
            <a:r>
              <a:rPr lang="en-US" sz="1800" dirty="0" smtClean="0"/>
              <a:t> </a:t>
            </a:r>
            <a:r>
              <a:rPr lang="en-US" sz="1800" dirty="0" err="1" smtClean="0"/>
              <a:t>para</a:t>
            </a:r>
            <a:r>
              <a:rPr lang="en-US" sz="1800" dirty="0" smtClean="0"/>
              <a:t> </a:t>
            </a:r>
            <a:r>
              <a:rPr lang="en-US" sz="1800" dirty="0" err="1" smtClean="0"/>
              <a:t>desarrollar</a:t>
            </a:r>
            <a:r>
              <a:rPr lang="en-US" sz="1800" dirty="0" smtClean="0"/>
              <a:t> un SNMB </a:t>
            </a:r>
            <a:endParaRPr lang="en-US" sz="1800" dirty="0"/>
          </a:p>
          <a:p>
            <a:pPr marL="228600" indent="-228600">
              <a:buAutoNum type="arabicPeriod"/>
            </a:pPr>
            <a:r>
              <a:rPr lang="en-US" sz="1800" dirty="0" err="1" smtClean="0"/>
              <a:t>Identificar</a:t>
            </a:r>
            <a:r>
              <a:rPr lang="en-US" sz="1800" dirty="0" smtClean="0"/>
              <a:t> </a:t>
            </a:r>
            <a:r>
              <a:rPr lang="en-US" sz="1800" dirty="0" err="1" smtClean="0"/>
              <a:t>las</a:t>
            </a:r>
            <a:r>
              <a:rPr lang="en-US" sz="1800" dirty="0" smtClean="0"/>
              <a:t> </a:t>
            </a:r>
            <a:r>
              <a:rPr lang="en-US" sz="1800" dirty="0" err="1" smtClean="0"/>
              <a:t>herramientas</a:t>
            </a:r>
            <a:r>
              <a:rPr lang="en-US" sz="1800" dirty="0" smtClean="0"/>
              <a:t> </a:t>
            </a:r>
            <a:r>
              <a:rPr lang="en-US" sz="1800" dirty="0" err="1" smtClean="0"/>
              <a:t>disponibles</a:t>
            </a:r>
            <a:r>
              <a:rPr lang="en-US" sz="1800" dirty="0" smtClean="0"/>
              <a:t> </a:t>
            </a:r>
            <a:r>
              <a:rPr lang="en-US" sz="1800" dirty="0" err="1" smtClean="0"/>
              <a:t>para</a:t>
            </a:r>
            <a:r>
              <a:rPr lang="en-US" sz="1800" dirty="0" smtClean="0"/>
              <a:t> </a:t>
            </a:r>
            <a:r>
              <a:rPr lang="en-US" sz="1800" dirty="0" err="1" smtClean="0"/>
              <a:t>desarrollar</a:t>
            </a:r>
            <a:r>
              <a:rPr lang="en-US" sz="1800" dirty="0" smtClean="0"/>
              <a:t> el SNMB</a:t>
            </a:r>
            <a:endParaRPr lang="en-US" sz="1800" dirty="0"/>
          </a:p>
          <a:p>
            <a:pPr marL="228600" indent="-228600">
              <a:buAutoNum type="arabicPeriod"/>
            </a:pPr>
            <a:r>
              <a:rPr lang="en-US" sz="1800" dirty="0" err="1" smtClean="0"/>
              <a:t>Describir</a:t>
            </a:r>
            <a:r>
              <a:rPr lang="en-US" sz="1800" dirty="0" smtClean="0"/>
              <a:t> </a:t>
            </a:r>
            <a:r>
              <a:rPr lang="en-US" sz="1800" dirty="0" err="1" smtClean="0"/>
              <a:t>las</a:t>
            </a:r>
            <a:r>
              <a:rPr lang="en-US" sz="1800" dirty="0" smtClean="0"/>
              <a:t> </a:t>
            </a:r>
            <a:r>
              <a:rPr lang="en-US" sz="1800" dirty="0" err="1" smtClean="0"/>
              <a:t>funciones</a:t>
            </a:r>
            <a:r>
              <a:rPr lang="en-US" sz="1800" dirty="0" smtClean="0"/>
              <a:t> de </a:t>
            </a:r>
            <a:r>
              <a:rPr lang="en-US" sz="1800" dirty="0" err="1" smtClean="0"/>
              <a:t>Medición</a:t>
            </a:r>
            <a:r>
              <a:rPr lang="en-US" sz="1800" dirty="0" smtClean="0"/>
              <a:t>, </a:t>
            </a:r>
            <a:r>
              <a:rPr lang="en-US" sz="1800" dirty="0" err="1" smtClean="0"/>
              <a:t>Reporte</a:t>
            </a:r>
            <a:r>
              <a:rPr lang="en-US" sz="1800" dirty="0" smtClean="0"/>
              <a:t> y </a:t>
            </a:r>
            <a:r>
              <a:rPr lang="en-US" sz="1800" dirty="0" err="1" smtClean="0"/>
              <a:t>Verificación</a:t>
            </a:r>
            <a:r>
              <a:rPr lang="en-US" sz="1800" dirty="0" smtClean="0"/>
              <a:t> </a:t>
            </a:r>
            <a:r>
              <a:rPr lang="en-US" sz="1800" dirty="0" err="1" smtClean="0"/>
              <a:t>para</a:t>
            </a:r>
            <a:r>
              <a:rPr lang="en-US" sz="1800" dirty="0" smtClean="0"/>
              <a:t> REDD+</a:t>
            </a:r>
            <a:endParaRPr lang="en-US" sz="1800" dirty="0"/>
          </a:p>
          <a:p>
            <a:endParaRPr lang="fr-CH" dirty="0" smtClean="0"/>
          </a:p>
          <a:p>
            <a:endParaRPr lang="fr-CH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92500"/>
          </a:bodyPr>
          <a:lstStyle/>
          <a:p>
            <a:r>
              <a:rPr lang="en-GB" sz="2400" dirty="0" err="1" smtClean="0"/>
              <a:t>Presentación</a:t>
            </a:r>
            <a:r>
              <a:rPr lang="en-GB" sz="2400" dirty="0" smtClean="0"/>
              <a:t> </a:t>
            </a:r>
            <a:r>
              <a:rPr lang="en-GB" sz="2400" dirty="0" err="1" smtClean="0"/>
              <a:t>introducctoria</a:t>
            </a:r>
            <a:r>
              <a:rPr lang="en-GB" sz="2400" dirty="0" smtClean="0"/>
              <a:t>  a </a:t>
            </a:r>
            <a:r>
              <a:rPr lang="en-GB" sz="2400" dirty="0" err="1" smtClean="0"/>
              <a:t>las</a:t>
            </a:r>
            <a:r>
              <a:rPr lang="en-GB" sz="2400" dirty="0" smtClean="0"/>
              <a:t> </a:t>
            </a:r>
            <a:r>
              <a:rPr lang="en-GB" sz="2400" dirty="0" err="1" smtClean="0"/>
              <a:t>causas</a:t>
            </a:r>
            <a:r>
              <a:rPr lang="en-GB" sz="2400" dirty="0" smtClean="0"/>
              <a:t> de la </a:t>
            </a:r>
            <a:r>
              <a:rPr lang="en-GB" sz="2400" dirty="0" err="1" smtClean="0"/>
              <a:t>deforestación</a:t>
            </a:r>
            <a:r>
              <a:rPr lang="en-GB" sz="2400" dirty="0" smtClean="0"/>
              <a:t> y </a:t>
            </a:r>
            <a:r>
              <a:rPr lang="en-GB" sz="2400" dirty="0" err="1" smtClean="0"/>
              <a:t>degradación</a:t>
            </a:r>
            <a:r>
              <a:rPr lang="en-GB" sz="2400" dirty="0" smtClean="0"/>
              <a:t> </a:t>
            </a:r>
            <a:endParaRPr lang="en-GB" sz="2400" dirty="0"/>
          </a:p>
          <a:p>
            <a:endParaRPr lang="fr-CH" sz="2400" dirty="0" smtClean="0"/>
          </a:p>
          <a:p>
            <a:r>
              <a:rPr lang="fr-CH" sz="2400" dirty="0" smtClean="0"/>
              <a:t>Ejercicio práctico sobre SNMB </a:t>
            </a:r>
          </a:p>
          <a:p>
            <a:pPr marL="0" indent="0">
              <a:buNone/>
            </a:pPr>
            <a:endParaRPr lang="fr-CH" sz="2400" dirty="0"/>
          </a:p>
          <a:p>
            <a:r>
              <a:rPr lang="en-GB" sz="2400" dirty="0" err="1" smtClean="0"/>
              <a:t>Ejercicio</a:t>
            </a:r>
            <a:r>
              <a:rPr lang="en-GB" sz="2400" dirty="0" smtClean="0"/>
              <a:t> de </a:t>
            </a:r>
            <a:r>
              <a:rPr lang="en-GB" sz="2400" dirty="0" err="1" smtClean="0"/>
              <a:t>simulación</a:t>
            </a:r>
            <a:r>
              <a:rPr lang="en-GB" sz="2400" dirty="0" smtClean="0"/>
              <a:t> de  un </a:t>
            </a:r>
            <a:r>
              <a:rPr lang="en-GB" sz="2400" dirty="0" err="1" smtClean="0"/>
              <a:t>sistema</a:t>
            </a:r>
            <a:r>
              <a:rPr lang="en-GB" sz="2400" dirty="0" smtClean="0"/>
              <a:t> de </a:t>
            </a:r>
            <a:r>
              <a:rPr lang="en-GB" sz="2400" dirty="0" err="1" smtClean="0"/>
              <a:t>monitoro</a:t>
            </a:r>
            <a:r>
              <a:rPr lang="en-GB" sz="2400" dirty="0" smtClean="0"/>
              <a:t> </a:t>
            </a:r>
            <a:endParaRPr lang="fr-CH" sz="2400" dirty="0" smtClean="0"/>
          </a:p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7990544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GB" sz="2800" dirty="0" err="1" smtClean="0"/>
              <a:t>Que</a:t>
            </a:r>
            <a:r>
              <a:rPr lang="en-GB" sz="2800" dirty="0" smtClean="0"/>
              <a:t> </a:t>
            </a:r>
            <a:r>
              <a:rPr lang="en-GB" sz="2800" dirty="0" err="1" smtClean="0"/>
              <a:t>es</a:t>
            </a:r>
            <a:r>
              <a:rPr lang="en-GB" sz="2800" dirty="0" smtClean="0"/>
              <a:t> un SNMB?</a:t>
            </a:r>
            <a:endParaRPr lang="fr-CH" sz="28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250825" y="123824"/>
            <a:ext cx="4753223" cy="287685"/>
          </a:xfrm>
        </p:spPr>
        <p:txBody>
          <a:bodyPr>
            <a:normAutofit/>
          </a:bodyPr>
          <a:lstStyle/>
          <a:p>
            <a:r>
              <a:rPr lang="en-GB" dirty="0" err="1" smtClean="0"/>
              <a:t>Sistemas</a:t>
            </a:r>
            <a:r>
              <a:rPr lang="en-GB" dirty="0" smtClean="0"/>
              <a:t> </a:t>
            </a:r>
            <a:r>
              <a:rPr lang="en-GB" dirty="0" err="1" smtClean="0"/>
              <a:t>Nacionales</a:t>
            </a:r>
            <a:r>
              <a:rPr lang="en-GB" dirty="0" smtClean="0"/>
              <a:t> de </a:t>
            </a:r>
            <a:r>
              <a:rPr lang="en-GB" dirty="0" err="1" smtClean="0"/>
              <a:t>Monitoreo</a:t>
            </a:r>
            <a:r>
              <a:rPr lang="en-GB" dirty="0" smtClean="0"/>
              <a:t> de </a:t>
            </a:r>
            <a:r>
              <a:rPr lang="en-GB" dirty="0" err="1" smtClean="0"/>
              <a:t>Bosques</a:t>
            </a:r>
            <a:r>
              <a:rPr lang="en-GB" dirty="0" smtClean="0"/>
              <a:t>  </a:t>
            </a:r>
            <a:endParaRPr lang="fr-CH" dirty="0"/>
          </a:p>
        </p:txBody>
      </p:sp>
      <p:grpSp>
        <p:nvGrpSpPr>
          <p:cNvPr id="8" name="Group 7"/>
          <p:cNvGrpSpPr/>
          <p:nvPr/>
        </p:nvGrpSpPr>
        <p:grpSpPr>
          <a:xfrm>
            <a:off x="179512" y="483518"/>
            <a:ext cx="8369137" cy="4508226"/>
            <a:chOff x="691510" y="1032331"/>
            <a:chExt cx="8369137" cy="4508226"/>
          </a:xfrm>
        </p:grpSpPr>
        <p:sp>
          <p:nvSpPr>
            <p:cNvPr id="9" name="Rounded Rectangle 23"/>
            <p:cNvSpPr/>
            <p:nvPr/>
          </p:nvSpPr>
          <p:spPr bwMode="auto">
            <a:xfrm>
              <a:off x="1060841" y="1436101"/>
              <a:ext cx="5472807" cy="4104456"/>
            </a:xfrm>
            <a:prstGeom prst="round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grpSp>
          <p:nvGrpSpPr>
            <p:cNvPr id="10" name="Group 18"/>
            <p:cNvGrpSpPr/>
            <p:nvPr/>
          </p:nvGrpSpPr>
          <p:grpSpPr>
            <a:xfrm>
              <a:off x="3797339" y="2040128"/>
              <a:ext cx="2393975" cy="3198416"/>
              <a:chOff x="4427979" y="2592867"/>
              <a:chExt cx="2393975" cy="3198416"/>
            </a:xfrm>
          </p:grpSpPr>
          <p:sp>
            <p:nvSpPr>
              <p:cNvPr id="38" name="Rounded Rectangle 24"/>
              <p:cNvSpPr/>
              <p:nvPr/>
            </p:nvSpPr>
            <p:spPr bwMode="auto">
              <a:xfrm>
                <a:off x="4427979" y="2592867"/>
                <a:ext cx="2393975" cy="3198416"/>
              </a:xfrm>
              <a:prstGeom prst="roundRect">
                <a:avLst/>
              </a:prstGeom>
              <a:solidFill>
                <a:srgbClr val="DCE6F2">
                  <a:alpha val="50980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9" name="Rounded Rectangle 26"/>
              <p:cNvSpPr/>
              <p:nvPr/>
            </p:nvSpPr>
            <p:spPr bwMode="auto">
              <a:xfrm>
                <a:off x="4769982" y="3140969"/>
                <a:ext cx="1710158" cy="658622"/>
              </a:xfrm>
              <a:prstGeom prst="round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 dirty="0" err="1" smtClean="0">
                    <a:solidFill>
                      <a:prstClr val="black"/>
                    </a:solidFill>
                  </a:rPr>
                  <a:t>Sistema</a:t>
                </a:r>
                <a:r>
                  <a:rPr lang="en-US" sz="1400" dirty="0" smtClean="0">
                    <a:solidFill>
                      <a:prstClr val="black"/>
                    </a:solidFill>
                  </a:rPr>
                  <a:t> </a:t>
                </a:r>
                <a:r>
                  <a:rPr lang="en-US" sz="1400" dirty="0" err="1" smtClean="0">
                    <a:solidFill>
                      <a:prstClr val="black"/>
                    </a:solidFill>
                  </a:rPr>
                  <a:t>Satelital</a:t>
                </a:r>
                <a:r>
                  <a:rPr lang="en-US" sz="1400" dirty="0" smtClean="0">
                    <a:solidFill>
                      <a:prstClr val="black"/>
                    </a:solidFill>
                  </a:rPr>
                  <a:t> de </a:t>
                </a:r>
                <a:r>
                  <a:rPr lang="en-US" sz="1400" dirty="0" err="1" smtClean="0">
                    <a:solidFill>
                      <a:prstClr val="black"/>
                    </a:solidFill>
                  </a:rPr>
                  <a:t>Monitoreo</a:t>
                </a:r>
                <a:r>
                  <a:rPr lang="en-US" sz="1400" dirty="0" smtClean="0">
                    <a:solidFill>
                      <a:prstClr val="black"/>
                    </a:solidFill>
                  </a:rPr>
                  <a:t> de la Tierra</a:t>
                </a:r>
                <a:endParaRPr lang="en-US" sz="14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0" name="Rounded Rectangle 27"/>
              <p:cNvSpPr/>
              <p:nvPr/>
            </p:nvSpPr>
            <p:spPr bwMode="auto">
              <a:xfrm>
                <a:off x="4769982" y="3980532"/>
                <a:ext cx="1710158" cy="604027"/>
              </a:xfrm>
              <a:prstGeom prst="round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 dirty="0" err="1" smtClean="0">
                    <a:solidFill>
                      <a:prstClr val="black"/>
                    </a:solidFill>
                  </a:rPr>
                  <a:t>Inventario</a:t>
                </a:r>
                <a:r>
                  <a:rPr lang="en-US" sz="1400" dirty="0" smtClean="0">
                    <a:solidFill>
                      <a:prstClr val="black"/>
                    </a:solidFill>
                  </a:rPr>
                  <a:t> </a:t>
                </a:r>
                <a:r>
                  <a:rPr lang="en-US" sz="1400" dirty="0" err="1" smtClean="0">
                    <a:solidFill>
                      <a:prstClr val="black"/>
                    </a:solidFill>
                  </a:rPr>
                  <a:t>Nacional</a:t>
                </a:r>
                <a:r>
                  <a:rPr lang="en-US" sz="1400" dirty="0" smtClean="0">
                    <a:solidFill>
                      <a:prstClr val="black"/>
                    </a:solidFill>
                  </a:rPr>
                  <a:t> </a:t>
                </a:r>
                <a:r>
                  <a:rPr lang="en-US" sz="1400" dirty="0" err="1" smtClean="0">
                    <a:solidFill>
                      <a:prstClr val="black"/>
                    </a:solidFill>
                  </a:rPr>
                  <a:t>Forestal</a:t>
                </a:r>
                <a:endParaRPr lang="en-US" sz="14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1" name="Rounded Rectangle 28"/>
              <p:cNvSpPr/>
              <p:nvPr/>
            </p:nvSpPr>
            <p:spPr bwMode="auto">
              <a:xfrm>
                <a:off x="4769982" y="4765501"/>
                <a:ext cx="1710158" cy="604027"/>
              </a:xfrm>
              <a:prstGeom prst="round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 dirty="0" err="1" smtClean="0">
                    <a:solidFill>
                      <a:prstClr val="black"/>
                    </a:solidFill>
                  </a:rPr>
                  <a:t>Inventario</a:t>
                </a:r>
                <a:r>
                  <a:rPr lang="en-US" sz="1400" dirty="0" smtClean="0">
                    <a:solidFill>
                      <a:prstClr val="black"/>
                    </a:solidFill>
                  </a:rPr>
                  <a:t> de GEIs</a:t>
                </a:r>
                <a:endParaRPr lang="en-US" sz="14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2" name="TextBox 41"/>
              <p:cNvSpPr txBox="1">
                <a:spLocks noChangeArrowheads="1"/>
              </p:cNvSpPr>
              <p:nvPr/>
            </p:nvSpPr>
            <p:spPr bwMode="auto">
              <a:xfrm>
                <a:off x="5219873" y="2708920"/>
                <a:ext cx="779381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r>
                  <a:rPr lang="en-US" dirty="0" smtClean="0">
                    <a:solidFill>
                      <a:prstClr val="black"/>
                    </a:solidFill>
                    <a:latin typeface="Calibri" pitchFamily="34" charset="0"/>
                  </a:rPr>
                  <a:t>MR(V)</a:t>
                </a:r>
                <a:endParaRPr lang="en-US" dirty="0">
                  <a:solidFill>
                    <a:prstClr val="black"/>
                  </a:solidFill>
                  <a:latin typeface="Calibri" pitchFamily="34" charset="0"/>
                </a:endParaRPr>
              </a:p>
            </p:txBody>
          </p:sp>
        </p:grpSp>
        <p:sp>
          <p:nvSpPr>
            <p:cNvPr id="11" name="TextBox 15"/>
            <p:cNvSpPr txBox="1">
              <a:spLocks noChangeArrowheads="1"/>
            </p:cNvSpPr>
            <p:nvPr/>
          </p:nvSpPr>
          <p:spPr bwMode="auto">
            <a:xfrm>
              <a:off x="1345831" y="1496461"/>
              <a:ext cx="4865627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pPr algn="ctr"/>
              <a:r>
                <a:rPr lang="en-US" sz="1600" b="1" dirty="0" smtClean="0">
                  <a:solidFill>
                    <a:prstClr val="black"/>
                  </a:solidFill>
                  <a:latin typeface="Calibri" pitchFamily="34" charset="0"/>
                </a:rPr>
                <a:t>SISTEMA  NACIONAL DE MONITOREO  DE LOS BOSQUES</a:t>
              </a:r>
              <a:endParaRPr lang="en-US" sz="1600" b="1" dirty="0">
                <a:solidFill>
                  <a:prstClr val="black"/>
                </a:solidFill>
                <a:latin typeface="Calibri" pitchFamily="34" charset="0"/>
              </a:endParaRPr>
            </a:p>
            <a:p>
              <a:pPr algn="ctr"/>
              <a:r>
                <a:rPr lang="en-US" sz="1600" b="1" dirty="0" smtClean="0">
                  <a:solidFill>
                    <a:prstClr val="black"/>
                  </a:solidFill>
                  <a:latin typeface="Calibri" pitchFamily="34" charset="0"/>
                </a:rPr>
                <a:t>(SNMB)</a:t>
              </a:r>
              <a:endParaRPr lang="en-US" sz="1600" b="1" dirty="0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12" name="Right Arrow 37"/>
            <p:cNvSpPr/>
            <p:nvPr/>
          </p:nvSpPr>
          <p:spPr>
            <a:xfrm>
              <a:off x="6090911" y="2773782"/>
              <a:ext cx="930166" cy="173420"/>
            </a:xfrm>
            <a:prstGeom prst="rightArrow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3" name="Rounded Rectangle 38"/>
            <p:cNvSpPr/>
            <p:nvPr/>
          </p:nvSpPr>
          <p:spPr bwMode="auto">
            <a:xfrm>
              <a:off x="7145392" y="2519906"/>
              <a:ext cx="1710158" cy="658622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 err="1" smtClean="0">
                  <a:solidFill>
                    <a:prstClr val="black"/>
                  </a:solidFill>
                </a:rPr>
                <a:t>Datos</a:t>
              </a:r>
              <a:r>
                <a:rPr lang="en-US" sz="1400" dirty="0" smtClean="0">
                  <a:solidFill>
                    <a:prstClr val="black"/>
                  </a:solidFill>
                </a:rPr>
                <a:t> de </a:t>
              </a:r>
              <a:r>
                <a:rPr lang="en-US" sz="1400" dirty="0" err="1" smtClean="0">
                  <a:solidFill>
                    <a:prstClr val="black"/>
                  </a:solidFill>
                </a:rPr>
                <a:t>actividad</a:t>
              </a:r>
              <a:endParaRPr lang="en-US" sz="1400" dirty="0">
                <a:solidFill>
                  <a:prstClr val="black"/>
                </a:solidFill>
              </a:endParaRPr>
            </a:p>
          </p:txBody>
        </p:sp>
        <p:sp>
          <p:nvSpPr>
            <p:cNvPr id="14" name="Rounded Rectangle 39"/>
            <p:cNvSpPr/>
            <p:nvPr/>
          </p:nvSpPr>
          <p:spPr bwMode="auto">
            <a:xfrm>
              <a:off x="7134977" y="3532897"/>
              <a:ext cx="1710158" cy="604027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 err="1" smtClean="0">
                  <a:solidFill>
                    <a:prstClr val="black"/>
                  </a:solidFill>
                </a:rPr>
                <a:t>Factores</a:t>
              </a:r>
              <a:r>
                <a:rPr lang="en-US" sz="1400" dirty="0" smtClean="0">
                  <a:solidFill>
                    <a:prstClr val="black"/>
                  </a:solidFill>
                </a:rPr>
                <a:t> de </a:t>
              </a:r>
              <a:r>
                <a:rPr lang="en-US" sz="1400" dirty="0" err="1" smtClean="0">
                  <a:solidFill>
                    <a:prstClr val="black"/>
                  </a:solidFill>
                </a:rPr>
                <a:t>emisión</a:t>
              </a:r>
              <a:endParaRPr lang="en-US" sz="1400" dirty="0">
                <a:solidFill>
                  <a:prstClr val="black"/>
                </a:solidFill>
              </a:endParaRPr>
            </a:p>
          </p:txBody>
        </p:sp>
        <p:sp>
          <p:nvSpPr>
            <p:cNvPr id="15" name="Right Arrow 40"/>
            <p:cNvSpPr/>
            <p:nvPr/>
          </p:nvSpPr>
          <p:spPr>
            <a:xfrm>
              <a:off x="6085655" y="3730230"/>
              <a:ext cx="930166" cy="173420"/>
            </a:xfrm>
            <a:prstGeom prst="rightArrow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6" name="TextBox 41"/>
            <p:cNvSpPr txBox="1"/>
            <p:nvPr/>
          </p:nvSpPr>
          <p:spPr>
            <a:xfrm>
              <a:off x="7866989" y="3167914"/>
              <a:ext cx="2840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prstClr val="black"/>
                  </a:solidFill>
                </a:rPr>
                <a:t>x</a:t>
              </a:r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17" name="TextBox 42"/>
            <p:cNvSpPr txBox="1"/>
            <p:nvPr/>
          </p:nvSpPr>
          <p:spPr>
            <a:xfrm>
              <a:off x="7814438" y="4155887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prstClr val="black"/>
                  </a:solidFill>
                </a:rPr>
                <a:t>=</a:t>
              </a:r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18" name="Rounded Rectangle 43"/>
            <p:cNvSpPr/>
            <p:nvPr/>
          </p:nvSpPr>
          <p:spPr bwMode="auto">
            <a:xfrm>
              <a:off x="7119211" y="4459755"/>
              <a:ext cx="1710158" cy="604027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 err="1" smtClean="0">
                  <a:solidFill>
                    <a:prstClr val="black"/>
                  </a:solidFill>
                </a:rPr>
                <a:t>Estimación</a:t>
              </a:r>
              <a:r>
                <a:rPr lang="en-US" sz="1400" dirty="0" smtClean="0">
                  <a:solidFill>
                    <a:prstClr val="black"/>
                  </a:solidFill>
                </a:rPr>
                <a:t> de </a:t>
              </a:r>
              <a:r>
                <a:rPr lang="en-US" sz="1400" dirty="0" err="1" smtClean="0">
                  <a:solidFill>
                    <a:prstClr val="black"/>
                  </a:solidFill>
                </a:rPr>
                <a:t>emisiones</a:t>
              </a:r>
              <a:endParaRPr lang="en-US" sz="1400" dirty="0">
                <a:solidFill>
                  <a:prstClr val="black"/>
                </a:solidFill>
              </a:endParaRPr>
            </a:p>
          </p:txBody>
        </p:sp>
        <p:sp>
          <p:nvSpPr>
            <p:cNvPr id="19" name="TextBox 29"/>
            <p:cNvSpPr txBox="1"/>
            <p:nvPr/>
          </p:nvSpPr>
          <p:spPr>
            <a:xfrm>
              <a:off x="6451605" y="3036301"/>
              <a:ext cx="78739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/>
                <a:t>“M”</a:t>
              </a:r>
              <a:endParaRPr lang="en-US" sz="2800" dirty="0"/>
            </a:p>
          </p:txBody>
        </p:sp>
        <p:sp>
          <p:nvSpPr>
            <p:cNvPr id="20" name="TextBox 30"/>
            <p:cNvSpPr txBox="1"/>
            <p:nvPr/>
          </p:nvSpPr>
          <p:spPr>
            <a:xfrm>
              <a:off x="6477000" y="4676698"/>
              <a:ext cx="67518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/>
                <a:t>“R”</a:t>
              </a:r>
              <a:endParaRPr lang="en-US" sz="2800" dirty="0"/>
            </a:p>
          </p:txBody>
        </p:sp>
        <p:grpSp>
          <p:nvGrpSpPr>
            <p:cNvPr id="21" name="Group 74"/>
            <p:cNvGrpSpPr>
              <a:grpSpLocks/>
            </p:cNvGrpSpPr>
            <p:nvPr/>
          </p:nvGrpSpPr>
          <p:grpSpPr bwMode="auto">
            <a:xfrm>
              <a:off x="6868310" y="1032331"/>
              <a:ext cx="2192337" cy="1447800"/>
              <a:chOff x="116632" y="2051720"/>
              <a:chExt cx="2246313" cy="1282700"/>
            </a:xfrm>
          </p:grpSpPr>
          <p:grpSp>
            <p:nvGrpSpPr>
              <p:cNvPr id="34" name="Group 11"/>
              <p:cNvGrpSpPr>
                <a:grpSpLocks/>
              </p:cNvGrpSpPr>
              <p:nvPr/>
            </p:nvGrpSpPr>
            <p:grpSpPr bwMode="auto">
              <a:xfrm>
                <a:off x="130920" y="2110457"/>
                <a:ext cx="2232025" cy="1223963"/>
                <a:chOff x="467544" y="1916832"/>
                <a:chExt cx="5754687" cy="2806700"/>
              </a:xfrm>
            </p:grpSpPr>
            <p:pic>
              <p:nvPicPr>
                <p:cNvPr id="36" name="Picture 5" descr="̏Ĩ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67544" y="1916832"/>
                  <a:ext cx="5754687" cy="28067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37" name="Right Arrow 24"/>
                <p:cNvSpPr/>
                <p:nvPr/>
              </p:nvSpPr>
              <p:spPr>
                <a:xfrm>
                  <a:off x="3055974" y="2781956"/>
                  <a:ext cx="654220" cy="1051418"/>
                </a:xfrm>
                <a:prstGeom prst="rightArrow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PY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35" name="TextBox 16"/>
              <p:cNvSpPr txBox="1">
                <a:spLocks noChangeArrowheads="1"/>
              </p:cNvSpPr>
              <p:nvPr/>
            </p:nvSpPr>
            <p:spPr bwMode="auto">
              <a:xfrm>
                <a:off x="116632" y="2051720"/>
                <a:ext cx="865188" cy="3272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s-PY" dirty="0" smtClean="0">
                    <a:solidFill>
                      <a:srgbClr val="FFFF00"/>
                    </a:solidFill>
                  </a:rPr>
                  <a:t>2005</a:t>
                </a:r>
                <a:endParaRPr lang="es-PY" dirty="0">
                  <a:solidFill>
                    <a:srgbClr val="FFFF00"/>
                  </a:solidFill>
                </a:endParaRPr>
              </a:p>
            </p:txBody>
          </p:sp>
        </p:grpSp>
        <p:sp>
          <p:nvSpPr>
            <p:cNvPr id="22" name="TextBox 45"/>
            <p:cNvSpPr txBox="1"/>
            <p:nvPr/>
          </p:nvSpPr>
          <p:spPr>
            <a:xfrm rot="16200000">
              <a:off x="-556268" y="3592024"/>
              <a:ext cx="28648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>
                  <a:solidFill>
                    <a:schemeClr val="bg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Ejemplos</a:t>
              </a:r>
              <a:r>
                <a:rPr lang="en-US" dirty="0" smtClean="0">
                  <a:solidFill>
                    <a:schemeClr val="bg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 de </a:t>
              </a:r>
              <a:r>
                <a:rPr lang="en-US" dirty="0" err="1" smtClean="0">
                  <a:solidFill>
                    <a:schemeClr val="bg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herramientas</a:t>
              </a:r>
              <a:endParaRPr lang="en-US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3" name="87 Grupo"/>
            <p:cNvGrpSpPr/>
            <p:nvPr/>
          </p:nvGrpSpPr>
          <p:grpSpPr>
            <a:xfrm>
              <a:off x="1220375" y="2040128"/>
              <a:ext cx="2463535" cy="3252929"/>
              <a:chOff x="1220375" y="2128027"/>
              <a:chExt cx="2463535" cy="3252929"/>
            </a:xfrm>
          </p:grpSpPr>
          <p:grpSp>
            <p:nvGrpSpPr>
              <p:cNvPr id="24" name="Group 17"/>
              <p:cNvGrpSpPr/>
              <p:nvPr/>
            </p:nvGrpSpPr>
            <p:grpSpPr>
              <a:xfrm>
                <a:off x="1220375" y="2128027"/>
                <a:ext cx="2463535" cy="3252929"/>
                <a:chOff x="1964443" y="2592867"/>
                <a:chExt cx="2463535" cy="3198416"/>
              </a:xfrm>
            </p:grpSpPr>
            <p:sp>
              <p:nvSpPr>
                <p:cNvPr id="28" name="Rounded Rectangle 25"/>
                <p:cNvSpPr/>
                <p:nvPr/>
              </p:nvSpPr>
              <p:spPr bwMode="auto">
                <a:xfrm>
                  <a:off x="1964443" y="2592867"/>
                  <a:ext cx="2463535" cy="3198416"/>
                </a:xfrm>
                <a:prstGeom prst="roundRect">
                  <a:avLst/>
                </a:prstGeom>
                <a:solidFill>
                  <a:srgbClr val="FDEADA">
                    <a:alpha val="56078"/>
                  </a:srgb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en-US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9" name="Rounded Rectangle 29"/>
                <p:cNvSpPr/>
                <p:nvPr/>
              </p:nvSpPr>
              <p:spPr bwMode="auto">
                <a:xfrm>
                  <a:off x="2376147" y="3197731"/>
                  <a:ext cx="1710158" cy="423085"/>
                </a:xfrm>
                <a:prstGeom prst="roundRect">
                  <a:avLst/>
                </a:prstGeom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>
                  <a:defPPr>
                    <a:defRPr lang="en-US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200" dirty="0" err="1" smtClean="0">
                      <a:solidFill>
                        <a:prstClr val="black"/>
                      </a:solidFill>
                    </a:rPr>
                    <a:t>Sensores</a:t>
                  </a:r>
                  <a:r>
                    <a:rPr lang="en-US" sz="1200" dirty="0" smtClean="0">
                      <a:solidFill>
                        <a:prstClr val="black"/>
                      </a:solidFill>
                    </a:rPr>
                    <a:t> </a:t>
                  </a:r>
                  <a:r>
                    <a:rPr lang="en-US" sz="1200" dirty="0" err="1" smtClean="0">
                      <a:solidFill>
                        <a:prstClr val="black"/>
                      </a:solidFill>
                    </a:rPr>
                    <a:t>Remotos</a:t>
                  </a:r>
                  <a:endParaRPr lang="en-US" sz="1200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0" name="Rounded Rectangle 30"/>
                <p:cNvSpPr/>
                <p:nvPr/>
              </p:nvSpPr>
              <p:spPr bwMode="auto">
                <a:xfrm>
                  <a:off x="2376147" y="3722192"/>
                  <a:ext cx="1710158" cy="423085"/>
                </a:xfrm>
                <a:prstGeom prst="roundRect">
                  <a:avLst/>
                </a:prstGeom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>
                  <a:defPPr>
                    <a:defRPr lang="en-US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200" dirty="0" err="1" smtClean="0">
                      <a:solidFill>
                        <a:prstClr val="black"/>
                      </a:solidFill>
                    </a:rPr>
                    <a:t>Plataforma</a:t>
                  </a:r>
                  <a:r>
                    <a:rPr lang="en-US" sz="1200" dirty="0" smtClean="0">
                      <a:solidFill>
                        <a:prstClr val="black"/>
                      </a:solidFill>
                    </a:rPr>
                    <a:t> </a:t>
                  </a:r>
                  <a:r>
                    <a:rPr lang="en-US" sz="1200" dirty="0" err="1" smtClean="0">
                      <a:solidFill>
                        <a:prstClr val="black"/>
                      </a:solidFill>
                    </a:rPr>
                    <a:t>diseminación</a:t>
                  </a:r>
                  <a:r>
                    <a:rPr lang="en-US" sz="1200" dirty="0" smtClean="0">
                      <a:solidFill>
                        <a:prstClr val="black"/>
                      </a:solidFill>
                    </a:rPr>
                    <a:t> web</a:t>
                  </a:r>
                  <a:endParaRPr lang="en-US" sz="1200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" name="Rounded Rectangle 31"/>
                <p:cNvSpPr/>
                <p:nvPr/>
              </p:nvSpPr>
              <p:spPr bwMode="auto">
                <a:xfrm>
                  <a:off x="2376147" y="4723975"/>
                  <a:ext cx="1710158" cy="421755"/>
                </a:xfrm>
                <a:prstGeom prst="roundRect">
                  <a:avLst/>
                </a:prstGeom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>
                  <a:defPPr>
                    <a:defRPr lang="en-US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200" dirty="0" err="1" smtClean="0">
                      <a:solidFill>
                        <a:prstClr val="black"/>
                      </a:solidFill>
                    </a:rPr>
                    <a:t>Monitoreo</a:t>
                  </a:r>
                  <a:r>
                    <a:rPr lang="en-US" sz="1200" dirty="0" smtClean="0">
                      <a:solidFill>
                        <a:prstClr val="black"/>
                      </a:solidFill>
                    </a:rPr>
                    <a:t> </a:t>
                  </a:r>
                  <a:r>
                    <a:rPr lang="en-US" sz="1200" dirty="0" err="1" smtClean="0">
                      <a:solidFill>
                        <a:prstClr val="black"/>
                      </a:solidFill>
                    </a:rPr>
                    <a:t>Comunitario</a:t>
                  </a:r>
                  <a:endParaRPr lang="en-US" sz="1200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2" name="Rounded Rectangle 32"/>
                <p:cNvSpPr/>
                <p:nvPr/>
              </p:nvSpPr>
              <p:spPr bwMode="auto">
                <a:xfrm>
                  <a:off x="2376147" y="5247106"/>
                  <a:ext cx="1710158" cy="423085"/>
                </a:xfrm>
                <a:prstGeom prst="roundRect">
                  <a:avLst/>
                </a:prstGeom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>
                  <a:defPPr>
                    <a:defRPr lang="en-US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200" dirty="0" err="1" smtClean="0">
                      <a:solidFill>
                        <a:prstClr val="black"/>
                      </a:solidFill>
                    </a:rPr>
                    <a:t>Monitoreo</a:t>
                  </a:r>
                  <a:r>
                    <a:rPr lang="en-US" sz="1200" dirty="0" smtClean="0">
                      <a:solidFill>
                        <a:prstClr val="black"/>
                      </a:solidFill>
                    </a:rPr>
                    <a:t> </a:t>
                  </a:r>
                  <a:r>
                    <a:rPr lang="en-US" sz="1200" dirty="0" err="1" smtClean="0">
                      <a:solidFill>
                        <a:prstClr val="black"/>
                      </a:solidFill>
                    </a:rPr>
                    <a:t>forestal</a:t>
                  </a:r>
                  <a:r>
                    <a:rPr lang="en-US" sz="1200" dirty="0" smtClean="0">
                      <a:solidFill>
                        <a:prstClr val="black"/>
                      </a:solidFill>
                    </a:rPr>
                    <a:t> </a:t>
                  </a:r>
                  <a:r>
                    <a:rPr lang="en-US" sz="1200" dirty="0" err="1" smtClean="0">
                      <a:solidFill>
                        <a:prstClr val="black"/>
                      </a:solidFill>
                    </a:rPr>
                    <a:t>tradicional</a:t>
                  </a:r>
                  <a:endParaRPr lang="en-US" sz="1200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3" name="TextBox 13"/>
                <p:cNvSpPr txBox="1">
                  <a:spLocks noChangeArrowheads="1"/>
                </p:cNvSpPr>
                <p:nvPr/>
              </p:nvSpPr>
              <p:spPr bwMode="auto">
                <a:xfrm>
                  <a:off x="2521392" y="2771636"/>
                  <a:ext cx="1384803" cy="3693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>
                  <a:defPPr>
                    <a:defRPr lang="en-US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Arial" charset="0"/>
                    </a:defRPr>
                  </a:lvl9pPr>
                </a:lstStyle>
                <a:p>
                  <a:pPr algn="ctr"/>
                  <a:r>
                    <a:rPr lang="en-US" dirty="0" smtClean="0">
                      <a:solidFill>
                        <a:prstClr val="black"/>
                      </a:solidFill>
                      <a:latin typeface="Calibri" pitchFamily="34" charset="0"/>
                    </a:rPr>
                    <a:t>MONITOREO</a:t>
                  </a:r>
                  <a:endParaRPr lang="en-US" dirty="0">
                    <a:solidFill>
                      <a:prstClr val="black"/>
                    </a:solidFill>
                    <a:latin typeface="Calibri" pitchFamily="34" charset="0"/>
                  </a:endParaRPr>
                </a:p>
              </p:txBody>
            </p:sp>
          </p:grpSp>
          <p:sp>
            <p:nvSpPr>
              <p:cNvPr id="25" name="Rounded Rectangle 30"/>
              <p:cNvSpPr/>
              <p:nvPr/>
            </p:nvSpPr>
            <p:spPr bwMode="auto">
              <a:xfrm>
                <a:off x="1642642" y="3733800"/>
                <a:ext cx="1710158" cy="430296"/>
              </a:xfrm>
              <a:prstGeom prst="round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200" i="1" dirty="0" err="1" smtClean="0">
                    <a:solidFill>
                      <a:prstClr val="black"/>
                    </a:solidFill>
                  </a:rPr>
                  <a:t>Registro</a:t>
                </a:r>
                <a:r>
                  <a:rPr lang="en-US" sz="1200" i="1" dirty="0" smtClean="0">
                    <a:solidFill>
                      <a:prstClr val="black"/>
                    </a:solidFill>
                  </a:rPr>
                  <a:t> de </a:t>
                </a:r>
                <a:r>
                  <a:rPr lang="en-US" sz="1200" i="1" dirty="0" err="1" smtClean="0">
                    <a:solidFill>
                      <a:prstClr val="black"/>
                    </a:solidFill>
                  </a:rPr>
                  <a:t>actividades</a:t>
                </a:r>
                <a:r>
                  <a:rPr lang="en-US" sz="1200" i="1" dirty="0" smtClean="0">
                    <a:solidFill>
                      <a:prstClr val="black"/>
                    </a:solidFill>
                  </a:rPr>
                  <a:t> REDD+</a:t>
                </a:r>
                <a:endParaRPr lang="en-US" sz="1200" i="1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6" name="85 Flecha curvada hacia abajo"/>
              <p:cNvSpPr/>
              <p:nvPr/>
            </p:nvSpPr>
            <p:spPr>
              <a:xfrm rot="16200000">
                <a:off x="1204267" y="3566467"/>
                <a:ext cx="647455" cy="296810"/>
              </a:xfrm>
              <a:prstGeom prst="curvedDownArrow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gradFill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54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86 Flecha curvada hacia abajo"/>
              <p:cNvSpPr/>
              <p:nvPr/>
            </p:nvSpPr>
            <p:spPr>
              <a:xfrm rot="5400000">
                <a:off x="3018508" y="3585394"/>
                <a:ext cx="647455" cy="296810"/>
              </a:xfrm>
              <a:prstGeom prst="curvedDownArrow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gradFill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54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540973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611560" y="1131590"/>
            <a:ext cx="7632848" cy="3240360"/>
          </a:xfrm>
        </p:spPr>
        <p:txBody>
          <a:bodyPr>
            <a:noAutofit/>
          </a:bodyPr>
          <a:lstStyle/>
          <a:p>
            <a:pPr marL="0" indent="0">
              <a:spcBef>
                <a:spcPts val="1200"/>
              </a:spcBef>
              <a:buNone/>
            </a:pPr>
            <a:r>
              <a:rPr lang="en-GB" b="1" dirty="0" err="1" smtClean="0">
                <a:solidFill>
                  <a:srgbClr val="FF0000"/>
                </a:solidFill>
              </a:rPr>
              <a:t>Datos</a:t>
            </a:r>
            <a:r>
              <a:rPr lang="en-GB" b="1" dirty="0" smtClean="0">
                <a:solidFill>
                  <a:srgbClr val="FF0000"/>
                </a:solidFill>
              </a:rPr>
              <a:t> de </a:t>
            </a:r>
            <a:r>
              <a:rPr lang="en-GB" b="1" dirty="0" err="1" smtClean="0">
                <a:solidFill>
                  <a:srgbClr val="FF0000"/>
                </a:solidFill>
              </a:rPr>
              <a:t>actividad</a:t>
            </a:r>
            <a:r>
              <a:rPr lang="en-GB" dirty="0" smtClean="0"/>
              <a:t>: </a:t>
            </a:r>
            <a:r>
              <a:rPr lang="en-GB" dirty="0" err="1" smtClean="0"/>
              <a:t>datos</a:t>
            </a:r>
            <a:r>
              <a:rPr lang="en-GB" dirty="0" smtClean="0"/>
              <a:t> de la </a:t>
            </a:r>
            <a:r>
              <a:rPr lang="en-GB" dirty="0" err="1" smtClean="0"/>
              <a:t>magnitud</a:t>
            </a:r>
            <a:r>
              <a:rPr lang="en-GB" dirty="0" smtClean="0"/>
              <a:t> de las </a:t>
            </a:r>
            <a:r>
              <a:rPr lang="en-GB" dirty="0" err="1" smtClean="0"/>
              <a:t>actividades</a:t>
            </a:r>
            <a:r>
              <a:rPr lang="en-GB" dirty="0" smtClean="0"/>
              <a:t> </a:t>
            </a:r>
            <a:r>
              <a:rPr lang="en-GB" dirty="0" err="1" smtClean="0"/>
              <a:t>humanas</a:t>
            </a:r>
            <a:r>
              <a:rPr lang="en-GB" dirty="0" smtClean="0"/>
              <a:t> que </a:t>
            </a:r>
            <a:r>
              <a:rPr lang="en-GB" dirty="0" err="1" smtClean="0"/>
              <a:t>resultan</a:t>
            </a:r>
            <a:r>
              <a:rPr lang="en-GB" dirty="0" smtClean="0"/>
              <a:t> en </a:t>
            </a:r>
            <a:r>
              <a:rPr lang="en-GB" dirty="0" err="1" smtClean="0"/>
              <a:t>emisiones</a:t>
            </a:r>
            <a:r>
              <a:rPr lang="en-GB" dirty="0" smtClean="0"/>
              <a:t> en un </a:t>
            </a:r>
            <a:r>
              <a:rPr lang="en-GB" dirty="0" err="1" smtClean="0"/>
              <a:t>periodo</a:t>
            </a:r>
            <a:r>
              <a:rPr lang="en-GB" dirty="0" smtClean="0"/>
              <a:t> de </a:t>
            </a:r>
            <a:r>
              <a:rPr lang="en-GB" dirty="0" err="1" smtClean="0"/>
              <a:t>tiempo</a:t>
            </a:r>
            <a:r>
              <a:rPr lang="en-GB" dirty="0" smtClean="0"/>
              <a:t> </a:t>
            </a:r>
            <a:r>
              <a:rPr lang="en-GB" dirty="0" err="1" smtClean="0"/>
              <a:t>determinado</a:t>
            </a:r>
            <a:r>
              <a:rPr lang="en-GB" dirty="0" smtClean="0"/>
              <a:t> </a:t>
            </a:r>
            <a:endParaRPr lang="en-GB" dirty="0"/>
          </a:p>
          <a:p>
            <a:pPr marL="0" indent="0">
              <a:spcBef>
                <a:spcPts val="1200"/>
              </a:spcBef>
              <a:buNone/>
            </a:pPr>
            <a:r>
              <a:rPr lang="en-GB" b="1" dirty="0" smtClean="0">
                <a:solidFill>
                  <a:srgbClr val="FF0000"/>
                </a:solidFill>
              </a:rPr>
              <a:t>Factor de </a:t>
            </a:r>
            <a:r>
              <a:rPr lang="en-GB" b="1" dirty="0" err="1" smtClean="0">
                <a:solidFill>
                  <a:srgbClr val="FF0000"/>
                </a:solidFill>
              </a:rPr>
              <a:t>emisión</a:t>
            </a:r>
            <a:r>
              <a:rPr lang="en-GB" dirty="0" smtClean="0"/>
              <a:t>: </a:t>
            </a:r>
            <a:r>
              <a:rPr lang="en-GB" dirty="0" err="1" smtClean="0"/>
              <a:t>coeficiente</a:t>
            </a:r>
            <a:r>
              <a:rPr lang="en-GB" dirty="0" smtClean="0"/>
              <a:t> que </a:t>
            </a:r>
            <a:r>
              <a:rPr lang="en-GB" dirty="0" err="1" smtClean="0"/>
              <a:t>relaciona</a:t>
            </a:r>
            <a:r>
              <a:rPr lang="en-GB" dirty="0" smtClean="0"/>
              <a:t> la </a:t>
            </a:r>
            <a:r>
              <a:rPr lang="en-GB" dirty="0" err="1" smtClean="0"/>
              <a:t>cantidad</a:t>
            </a:r>
            <a:r>
              <a:rPr lang="en-GB" dirty="0" smtClean="0"/>
              <a:t> de gas </a:t>
            </a:r>
            <a:r>
              <a:rPr lang="en-GB" dirty="0" err="1" smtClean="0"/>
              <a:t>emitido</a:t>
            </a:r>
            <a:r>
              <a:rPr lang="en-GB" dirty="0" smtClean="0"/>
              <a:t> </a:t>
            </a:r>
            <a:r>
              <a:rPr lang="en-GB" dirty="0" err="1" smtClean="0"/>
              <a:t>por</a:t>
            </a:r>
            <a:r>
              <a:rPr lang="en-GB" dirty="0" smtClean="0"/>
              <a:t> un </a:t>
            </a:r>
            <a:r>
              <a:rPr lang="en-GB" dirty="0" err="1" smtClean="0"/>
              <a:t>dato</a:t>
            </a:r>
            <a:r>
              <a:rPr lang="en-GB" dirty="0" smtClean="0"/>
              <a:t> de </a:t>
            </a:r>
            <a:r>
              <a:rPr lang="en-GB" dirty="0" err="1" smtClean="0"/>
              <a:t>actividad</a:t>
            </a:r>
            <a:r>
              <a:rPr lang="en-GB" dirty="0" smtClean="0"/>
              <a:t> (</a:t>
            </a:r>
            <a:r>
              <a:rPr lang="en-GB" dirty="0" err="1" smtClean="0"/>
              <a:t>es</a:t>
            </a:r>
            <a:r>
              <a:rPr lang="en-GB" dirty="0" smtClean="0"/>
              <a:t> el </a:t>
            </a:r>
            <a:r>
              <a:rPr lang="en-GB" dirty="0" err="1" smtClean="0"/>
              <a:t>contenido</a:t>
            </a:r>
            <a:r>
              <a:rPr lang="en-GB" dirty="0" smtClean="0"/>
              <a:t> de C en un </a:t>
            </a:r>
            <a:r>
              <a:rPr lang="en-GB" dirty="0" err="1" smtClean="0"/>
              <a:t>tipo</a:t>
            </a:r>
            <a:r>
              <a:rPr lang="en-GB" dirty="0" smtClean="0"/>
              <a:t> </a:t>
            </a:r>
            <a:r>
              <a:rPr lang="en-GB" dirty="0" err="1" smtClean="0"/>
              <a:t>determinado</a:t>
            </a:r>
            <a:r>
              <a:rPr lang="en-GB" dirty="0" smtClean="0"/>
              <a:t> de </a:t>
            </a:r>
            <a:r>
              <a:rPr lang="en-GB" dirty="0" err="1" smtClean="0"/>
              <a:t>bosque</a:t>
            </a:r>
            <a:r>
              <a:rPr lang="en-GB" dirty="0" smtClean="0"/>
              <a:t> y en un </a:t>
            </a:r>
            <a:r>
              <a:rPr lang="en-GB" dirty="0" err="1" smtClean="0"/>
              <a:t>reservorio</a:t>
            </a:r>
            <a:r>
              <a:rPr lang="en-GB" dirty="0" smtClean="0"/>
              <a:t> de </a:t>
            </a:r>
            <a:r>
              <a:rPr lang="en-GB" dirty="0" err="1" smtClean="0"/>
              <a:t>carbono</a:t>
            </a:r>
            <a:r>
              <a:rPr lang="en-GB" dirty="0" smtClean="0"/>
              <a:t> </a:t>
            </a:r>
            <a:r>
              <a:rPr lang="en-GB" dirty="0" err="1" smtClean="0"/>
              <a:t>específico</a:t>
            </a:r>
            <a:r>
              <a:rPr lang="en-GB" dirty="0" smtClean="0"/>
              <a:t>) </a:t>
            </a:r>
            <a:endParaRPr lang="en-GB" dirty="0"/>
          </a:p>
          <a:p>
            <a:pPr marL="0" indent="0">
              <a:spcBef>
                <a:spcPts val="1200"/>
              </a:spcBef>
              <a:buNone/>
            </a:pPr>
            <a:r>
              <a:rPr lang="en-GB" b="1" dirty="0" smtClean="0">
                <a:solidFill>
                  <a:srgbClr val="FF0000"/>
                </a:solidFill>
              </a:rPr>
              <a:t>Factor de </a:t>
            </a:r>
            <a:r>
              <a:rPr lang="en-GB" b="1" dirty="0" err="1" smtClean="0">
                <a:solidFill>
                  <a:srgbClr val="FF0000"/>
                </a:solidFill>
              </a:rPr>
              <a:t>remoción</a:t>
            </a:r>
            <a:r>
              <a:rPr lang="en-GB" dirty="0" smtClean="0"/>
              <a:t>: </a:t>
            </a:r>
            <a:r>
              <a:rPr lang="en-GB" dirty="0" err="1" smtClean="0"/>
              <a:t>es</a:t>
            </a:r>
            <a:r>
              <a:rPr lang="en-GB" dirty="0" smtClean="0"/>
              <a:t> la </a:t>
            </a:r>
            <a:r>
              <a:rPr lang="en-GB" dirty="0" err="1" smtClean="0"/>
              <a:t>tasa</a:t>
            </a:r>
            <a:r>
              <a:rPr lang="en-GB" dirty="0" smtClean="0"/>
              <a:t> en la que el </a:t>
            </a:r>
            <a:r>
              <a:rPr lang="en-GB" dirty="0" err="1" smtClean="0"/>
              <a:t>carbono</a:t>
            </a:r>
            <a:r>
              <a:rPr lang="en-GB" dirty="0" smtClean="0"/>
              <a:t> </a:t>
            </a:r>
            <a:r>
              <a:rPr lang="en-GB" dirty="0" err="1" smtClean="0"/>
              <a:t>es</a:t>
            </a:r>
            <a:r>
              <a:rPr lang="en-GB" dirty="0" smtClean="0"/>
              <a:t> </a:t>
            </a:r>
            <a:r>
              <a:rPr lang="en-GB" dirty="0" err="1" smtClean="0"/>
              <a:t>removido</a:t>
            </a:r>
            <a:r>
              <a:rPr lang="en-GB" dirty="0" smtClean="0"/>
              <a:t> de la </a:t>
            </a:r>
            <a:r>
              <a:rPr lang="en-GB" dirty="0" err="1" smtClean="0"/>
              <a:t>atmósfera</a:t>
            </a:r>
            <a:r>
              <a:rPr lang="en-GB" dirty="0" smtClean="0"/>
              <a:t> </a:t>
            </a:r>
            <a:r>
              <a:rPr lang="en-GB" dirty="0" err="1" smtClean="0"/>
              <a:t>por</a:t>
            </a:r>
            <a:r>
              <a:rPr lang="en-GB" dirty="0" smtClean="0"/>
              <a:t> un </a:t>
            </a:r>
            <a:r>
              <a:rPr lang="en-GB" dirty="0" err="1" smtClean="0"/>
              <a:t>bioma</a:t>
            </a:r>
            <a:r>
              <a:rPr lang="en-GB" dirty="0" smtClean="0"/>
              <a:t> </a:t>
            </a:r>
            <a:r>
              <a:rPr lang="en-GB" dirty="0" err="1" smtClean="0"/>
              <a:t>terrestre</a:t>
            </a:r>
            <a:r>
              <a:rPr lang="en-GB" dirty="0" smtClean="0"/>
              <a:t> y </a:t>
            </a:r>
            <a:r>
              <a:rPr lang="en-GB" dirty="0" err="1" smtClean="0"/>
              <a:t>queda</a:t>
            </a:r>
            <a:r>
              <a:rPr lang="en-GB" dirty="0" smtClean="0"/>
              <a:t> </a:t>
            </a:r>
            <a:r>
              <a:rPr lang="en-GB" dirty="0" err="1" smtClean="0"/>
              <a:t>retenido</a:t>
            </a:r>
            <a:r>
              <a:rPr lang="en-GB" dirty="0" smtClean="0"/>
              <a:t> en la </a:t>
            </a:r>
            <a:r>
              <a:rPr lang="en-GB" dirty="0" err="1" smtClean="0"/>
              <a:t>biomasa</a:t>
            </a:r>
            <a:r>
              <a:rPr lang="en-GB" dirty="0" smtClean="0"/>
              <a:t> o el </a:t>
            </a:r>
            <a:r>
              <a:rPr lang="en-GB" dirty="0" err="1" smtClean="0"/>
              <a:t>suelo</a:t>
            </a:r>
            <a:endParaRPr lang="en-GB" dirty="0" smtClean="0"/>
          </a:p>
          <a:p>
            <a:pPr marL="0" indent="0">
              <a:spcBef>
                <a:spcPts val="1200"/>
              </a:spcBef>
              <a:buNone/>
            </a:pPr>
            <a:r>
              <a:rPr lang="en-GB" b="1" dirty="0" smtClean="0">
                <a:solidFill>
                  <a:srgbClr val="FF0000"/>
                </a:solidFill>
              </a:rPr>
              <a:t>Tier</a:t>
            </a:r>
            <a:r>
              <a:rPr lang="en-GB" dirty="0" smtClean="0"/>
              <a:t>: </a:t>
            </a:r>
            <a:r>
              <a:rPr lang="en-GB" dirty="0" err="1" smtClean="0"/>
              <a:t>nivel</a:t>
            </a:r>
            <a:r>
              <a:rPr lang="en-GB" dirty="0" smtClean="0"/>
              <a:t> de </a:t>
            </a:r>
            <a:r>
              <a:rPr lang="en-GB" dirty="0" err="1" smtClean="0"/>
              <a:t>detalle</a:t>
            </a:r>
            <a:r>
              <a:rPr lang="en-GB" dirty="0" smtClean="0"/>
              <a:t> del factor de </a:t>
            </a:r>
            <a:r>
              <a:rPr lang="en-GB" dirty="0" err="1" smtClean="0"/>
              <a:t>emisión</a:t>
            </a:r>
            <a:r>
              <a:rPr lang="en-GB" dirty="0" smtClean="0"/>
              <a:t> 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GB" b="1" dirty="0" err="1" smtClean="0">
                <a:solidFill>
                  <a:srgbClr val="FF0000"/>
                </a:solidFill>
              </a:rPr>
              <a:t>Categoría</a:t>
            </a:r>
            <a:r>
              <a:rPr lang="en-GB" dirty="0" smtClean="0"/>
              <a:t>: </a:t>
            </a:r>
            <a:r>
              <a:rPr lang="en-GB" dirty="0" err="1" smtClean="0"/>
              <a:t>tipo</a:t>
            </a:r>
            <a:r>
              <a:rPr lang="en-GB" dirty="0" smtClean="0"/>
              <a:t> de </a:t>
            </a:r>
            <a:r>
              <a:rPr lang="en-GB" dirty="0" err="1" smtClean="0"/>
              <a:t>uso</a:t>
            </a:r>
            <a:r>
              <a:rPr lang="en-GB" dirty="0" smtClean="0"/>
              <a:t> de la </a:t>
            </a:r>
            <a:r>
              <a:rPr lang="en-GB" dirty="0" err="1" smtClean="0"/>
              <a:t>tierra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GB" sz="2800" dirty="0" err="1" smtClean="0"/>
              <a:t>Terminología</a:t>
            </a:r>
            <a:r>
              <a:rPr lang="en-GB" sz="2800" dirty="0" smtClean="0"/>
              <a:t> clave </a:t>
            </a:r>
            <a:endParaRPr lang="fr-CH" sz="28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250825" y="123824"/>
            <a:ext cx="4753223" cy="287685"/>
          </a:xfrm>
        </p:spPr>
        <p:txBody>
          <a:bodyPr>
            <a:normAutofit/>
          </a:bodyPr>
          <a:lstStyle/>
          <a:p>
            <a:r>
              <a:rPr lang="en-GB" dirty="0" err="1" smtClean="0"/>
              <a:t>Sistema</a:t>
            </a:r>
            <a:r>
              <a:rPr lang="en-GB" dirty="0" smtClean="0"/>
              <a:t> </a:t>
            </a:r>
            <a:r>
              <a:rPr lang="en-GB" dirty="0" err="1" smtClean="0"/>
              <a:t>Nacional</a:t>
            </a:r>
            <a:r>
              <a:rPr lang="en-GB" dirty="0" smtClean="0"/>
              <a:t> de </a:t>
            </a:r>
            <a:r>
              <a:rPr lang="en-GB" dirty="0" err="1" smtClean="0"/>
              <a:t>Monitoreo</a:t>
            </a:r>
            <a:r>
              <a:rPr lang="en-GB" dirty="0" smtClean="0"/>
              <a:t> de </a:t>
            </a:r>
            <a:r>
              <a:rPr lang="en-GB" dirty="0" err="1" smtClean="0"/>
              <a:t>Bosques</a:t>
            </a:r>
            <a:endParaRPr lang="fr-CH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ontent Placeholder 2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222263123"/>
              </p:ext>
            </p:extLst>
          </p:nvPr>
        </p:nvGraphicFramePr>
        <p:xfrm>
          <a:off x="539552" y="915566"/>
          <a:ext cx="7992888" cy="369976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53664"/>
                <a:gridCol w="162560"/>
                <a:gridCol w="5976664"/>
              </a:tblGrid>
              <a:tr h="17310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1100" dirty="0" err="1" smtClean="0">
                          <a:effectLst/>
                        </a:rPr>
                        <a:t>Acuerdo</a:t>
                      </a:r>
                      <a:endParaRPr lang="fr-CH" sz="11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1100" dirty="0">
                          <a:effectLst/>
                        </a:rPr>
                        <a:t> </a:t>
                      </a:r>
                      <a:endParaRPr lang="fr-CH" sz="11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1100" dirty="0" err="1" smtClean="0">
                          <a:effectLst/>
                        </a:rPr>
                        <a:t>Resumen</a:t>
                      </a:r>
                      <a:endParaRPr lang="fr-CH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3385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1100" dirty="0" err="1" smtClean="0">
                          <a:effectLst/>
                        </a:rPr>
                        <a:t>CMNUCC:Texto</a:t>
                      </a:r>
                      <a:r>
                        <a:rPr lang="en-GB" sz="1100" baseline="0" dirty="0" smtClean="0">
                          <a:effectLst/>
                        </a:rPr>
                        <a:t> de la </a:t>
                      </a:r>
                      <a:r>
                        <a:rPr lang="en-GB" sz="1100" baseline="0" dirty="0" err="1" smtClean="0">
                          <a:effectLst/>
                        </a:rPr>
                        <a:t>Convención</a:t>
                      </a:r>
                      <a:r>
                        <a:rPr lang="en-GB" sz="1100" baseline="0" dirty="0" smtClean="0">
                          <a:effectLst/>
                        </a:rPr>
                        <a:t> (1992) </a:t>
                      </a:r>
                      <a:r>
                        <a:rPr lang="en-GB" sz="1100" baseline="0" dirty="0" err="1" smtClean="0">
                          <a:effectLst/>
                        </a:rPr>
                        <a:t>Artículo</a:t>
                      </a:r>
                      <a:r>
                        <a:rPr lang="en-GB" sz="1100" baseline="0" dirty="0" smtClean="0">
                          <a:effectLst/>
                        </a:rPr>
                        <a:t> 4 (</a:t>
                      </a:r>
                      <a:r>
                        <a:rPr lang="en-GB" sz="1100" baseline="0" dirty="0" err="1" smtClean="0">
                          <a:effectLst/>
                        </a:rPr>
                        <a:t>Compromisos</a:t>
                      </a:r>
                      <a:r>
                        <a:rPr lang="en-GB" sz="1100" baseline="0" dirty="0" smtClean="0">
                          <a:effectLst/>
                        </a:rPr>
                        <a:t>)</a:t>
                      </a:r>
                      <a:endParaRPr lang="fr-CH" sz="11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1100" dirty="0">
                          <a:effectLst/>
                        </a:rPr>
                        <a:t> </a:t>
                      </a:r>
                      <a:endParaRPr lang="fr-CH" sz="11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La </a:t>
                      </a:r>
                      <a:r>
                        <a:rPr lang="en-GB" sz="1100" baseline="0" dirty="0" smtClean="0">
                          <a:effectLst/>
                        </a:rPr>
                        <a:t> </a:t>
                      </a:r>
                      <a:r>
                        <a:rPr lang="en-GB" sz="1100" baseline="0" dirty="0" err="1" smtClean="0">
                          <a:effectLst/>
                        </a:rPr>
                        <a:t>partes</a:t>
                      </a:r>
                      <a:r>
                        <a:rPr lang="en-GB" sz="1100" baseline="0" dirty="0" smtClean="0">
                          <a:effectLst/>
                        </a:rPr>
                        <a:t> </a:t>
                      </a:r>
                      <a:r>
                        <a:rPr lang="en-GB" sz="1100" baseline="0" dirty="0" err="1" smtClean="0">
                          <a:effectLst/>
                        </a:rPr>
                        <a:t>deben</a:t>
                      </a:r>
                      <a:r>
                        <a:rPr lang="en-GB" sz="1100" baseline="0" dirty="0" smtClean="0">
                          <a:effectLst/>
                        </a:rPr>
                        <a:t> </a:t>
                      </a:r>
                      <a:r>
                        <a:rPr lang="en-GB" sz="1100" baseline="0" dirty="0" err="1" smtClean="0">
                          <a:effectLst/>
                        </a:rPr>
                        <a:t>presentar</a:t>
                      </a:r>
                      <a:r>
                        <a:rPr lang="en-GB" sz="1100" baseline="0" dirty="0" smtClean="0">
                          <a:effectLst/>
                        </a:rPr>
                        <a:t> de </a:t>
                      </a:r>
                      <a:r>
                        <a:rPr lang="en-GB" sz="1100" baseline="0" dirty="0" err="1" smtClean="0">
                          <a:effectLst/>
                        </a:rPr>
                        <a:t>manera</a:t>
                      </a:r>
                      <a:r>
                        <a:rPr lang="en-GB" sz="1100" baseline="0" dirty="0" smtClean="0">
                          <a:effectLst/>
                        </a:rPr>
                        <a:t> </a:t>
                      </a:r>
                      <a:r>
                        <a:rPr lang="en-GB" sz="1100" baseline="0" dirty="0" err="1" smtClean="0">
                          <a:effectLst/>
                        </a:rPr>
                        <a:t>periódica</a:t>
                      </a:r>
                      <a:r>
                        <a:rPr lang="en-GB" sz="1100" baseline="0" dirty="0" smtClean="0">
                          <a:effectLst/>
                        </a:rPr>
                        <a:t> un IGEI que </a:t>
                      </a:r>
                      <a:r>
                        <a:rPr lang="en-GB" sz="1100" baseline="0" dirty="0" err="1" smtClean="0">
                          <a:effectLst/>
                        </a:rPr>
                        <a:t>reporten</a:t>
                      </a:r>
                      <a:r>
                        <a:rPr lang="en-GB" sz="1100" baseline="0" dirty="0" smtClean="0">
                          <a:effectLst/>
                        </a:rPr>
                        <a:t> las </a:t>
                      </a:r>
                      <a:r>
                        <a:rPr lang="en-GB" sz="1100" baseline="0" dirty="0" err="1" smtClean="0">
                          <a:effectLst/>
                        </a:rPr>
                        <a:t>emisiones</a:t>
                      </a:r>
                      <a:r>
                        <a:rPr lang="en-GB" sz="1100" baseline="0" dirty="0" smtClean="0">
                          <a:effectLst/>
                        </a:rPr>
                        <a:t> y </a:t>
                      </a:r>
                      <a:r>
                        <a:rPr lang="en-GB" sz="1100" baseline="0" dirty="0" err="1" smtClean="0">
                          <a:effectLst/>
                        </a:rPr>
                        <a:t>remociones</a:t>
                      </a:r>
                      <a:r>
                        <a:rPr lang="en-GB" sz="1100" baseline="0" dirty="0" smtClean="0">
                          <a:effectLst/>
                        </a:rPr>
                        <a:t> </a:t>
                      </a:r>
                      <a:r>
                        <a:rPr lang="en-GB" sz="1100" baseline="0" dirty="0" err="1" smtClean="0">
                          <a:effectLst/>
                        </a:rPr>
                        <a:t>ocurridas</a:t>
                      </a:r>
                      <a:r>
                        <a:rPr lang="en-GB" sz="1100" baseline="0" dirty="0" smtClean="0">
                          <a:effectLst/>
                        </a:rPr>
                        <a:t> </a:t>
                      </a:r>
                      <a:r>
                        <a:rPr lang="en-GB" sz="1100" baseline="0" dirty="0" err="1" smtClean="0">
                          <a:effectLst/>
                        </a:rPr>
                        <a:t>por</a:t>
                      </a:r>
                      <a:r>
                        <a:rPr lang="en-GB" sz="1100" baseline="0" dirty="0" smtClean="0">
                          <a:effectLst/>
                        </a:rPr>
                        <a:t> </a:t>
                      </a:r>
                      <a:r>
                        <a:rPr lang="en-GB" sz="1100" baseline="0" dirty="0" err="1" smtClean="0">
                          <a:effectLst/>
                        </a:rPr>
                        <a:t>causas</a:t>
                      </a:r>
                      <a:r>
                        <a:rPr lang="en-GB" sz="1100" baseline="0" dirty="0" smtClean="0">
                          <a:effectLst/>
                        </a:rPr>
                        <a:t> </a:t>
                      </a:r>
                      <a:r>
                        <a:rPr lang="en-GB" sz="1100" baseline="0" dirty="0" err="1" smtClean="0">
                          <a:effectLst/>
                        </a:rPr>
                        <a:t>antropógenicas</a:t>
                      </a:r>
                      <a:r>
                        <a:rPr lang="en-GB" sz="1100" baseline="0" dirty="0" smtClean="0">
                          <a:effectLst/>
                        </a:rPr>
                        <a:t> </a:t>
                      </a:r>
                      <a:endParaRPr lang="fr-CH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6766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100" dirty="0" smtClean="0">
                          <a:effectLst/>
                        </a:rPr>
                        <a:t>Plan de </a:t>
                      </a:r>
                      <a:r>
                        <a:rPr lang="fr-FR" sz="1100" dirty="0" err="1" smtClean="0">
                          <a:effectLst/>
                        </a:rPr>
                        <a:t>Acción</a:t>
                      </a:r>
                      <a:r>
                        <a:rPr lang="fr-FR" sz="1100" dirty="0" smtClean="0">
                          <a:effectLst/>
                        </a:rPr>
                        <a:t> de Bali</a:t>
                      </a:r>
                      <a:r>
                        <a:rPr lang="fr-FR" sz="1100" baseline="0" dirty="0" smtClean="0">
                          <a:effectLst/>
                        </a:rPr>
                        <a:t> </a:t>
                      </a:r>
                      <a:r>
                        <a:rPr lang="fr-FR" sz="1100" dirty="0" smtClean="0">
                          <a:effectLst/>
                        </a:rPr>
                        <a:t>(2007</a:t>
                      </a:r>
                      <a:r>
                        <a:rPr lang="fr-FR" sz="1100" dirty="0">
                          <a:effectLst/>
                        </a:rPr>
                        <a:t>)</a:t>
                      </a:r>
                      <a:endParaRPr lang="fr-CH" sz="1100" dirty="0">
                        <a:effectLst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fr-FR" sz="1100" dirty="0">
                          <a:effectLst/>
                        </a:rPr>
                        <a:t> </a:t>
                      </a:r>
                      <a:endParaRPr lang="fr-CH" sz="11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fr-FR" sz="1100" dirty="0">
                          <a:effectLst/>
                        </a:rPr>
                        <a:t> </a:t>
                      </a:r>
                      <a:endParaRPr lang="fr-CH" sz="11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1100" dirty="0" err="1" smtClean="0">
                          <a:effectLst/>
                        </a:rPr>
                        <a:t>Todas</a:t>
                      </a:r>
                      <a:r>
                        <a:rPr lang="en-GB" sz="1100" baseline="0" dirty="0" smtClean="0">
                          <a:effectLst/>
                        </a:rPr>
                        <a:t> las </a:t>
                      </a:r>
                      <a:r>
                        <a:rPr lang="en-GB" sz="1100" baseline="0" dirty="0" err="1" smtClean="0">
                          <a:effectLst/>
                        </a:rPr>
                        <a:t>partes</a:t>
                      </a:r>
                      <a:r>
                        <a:rPr lang="en-GB" sz="1100" baseline="0" dirty="0" smtClean="0">
                          <a:effectLst/>
                        </a:rPr>
                        <a:t> </a:t>
                      </a:r>
                      <a:r>
                        <a:rPr lang="en-GB" sz="1100" baseline="0" dirty="0" err="1" smtClean="0">
                          <a:effectLst/>
                        </a:rPr>
                        <a:t>están</a:t>
                      </a:r>
                      <a:r>
                        <a:rPr lang="en-GB" sz="1100" baseline="0" dirty="0" smtClean="0">
                          <a:effectLst/>
                        </a:rPr>
                        <a:t> </a:t>
                      </a:r>
                      <a:r>
                        <a:rPr lang="en-GB" sz="1100" baseline="0" dirty="0" err="1" smtClean="0">
                          <a:effectLst/>
                        </a:rPr>
                        <a:t>alentadas</a:t>
                      </a:r>
                      <a:r>
                        <a:rPr lang="en-GB" sz="1100" baseline="0" dirty="0" smtClean="0">
                          <a:effectLst/>
                        </a:rPr>
                        <a:t> a </a:t>
                      </a:r>
                      <a:r>
                        <a:rPr lang="en-GB" sz="1100" baseline="0" dirty="0" err="1" smtClean="0">
                          <a:effectLst/>
                        </a:rPr>
                        <a:t>reducir</a:t>
                      </a:r>
                      <a:r>
                        <a:rPr lang="en-GB" sz="1100" baseline="0" dirty="0" smtClean="0">
                          <a:effectLst/>
                        </a:rPr>
                        <a:t> sus </a:t>
                      </a:r>
                      <a:r>
                        <a:rPr lang="en-GB" sz="1100" baseline="0" dirty="0" err="1" smtClean="0">
                          <a:effectLst/>
                        </a:rPr>
                        <a:t>emisiones</a:t>
                      </a:r>
                      <a:r>
                        <a:rPr lang="en-GB" sz="1100" baseline="0" dirty="0" smtClean="0">
                          <a:effectLst/>
                        </a:rPr>
                        <a:t> de GEI de </a:t>
                      </a:r>
                      <a:r>
                        <a:rPr lang="en-GB" sz="1100" baseline="0" dirty="0" err="1" smtClean="0">
                          <a:effectLst/>
                        </a:rPr>
                        <a:t>una</a:t>
                      </a:r>
                      <a:r>
                        <a:rPr lang="en-GB" sz="1100" baseline="0" dirty="0" smtClean="0">
                          <a:effectLst/>
                        </a:rPr>
                        <a:t> </a:t>
                      </a:r>
                      <a:r>
                        <a:rPr lang="en-GB" sz="1100" baseline="0" dirty="0" err="1" smtClean="0">
                          <a:effectLst/>
                        </a:rPr>
                        <a:t>manera</a:t>
                      </a:r>
                      <a:r>
                        <a:rPr lang="en-GB" sz="1100" baseline="0" dirty="0" smtClean="0">
                          <a:effectLst/>
                        </a:rPr>
                        <a:t> que </a:t>
                      </a:r>
                      <a:r>
                        <a:rPr lang="en-GB" sz="1100" baseline="0" dirty="0" err="1" smtClean="0">
                          <a:effectLst/>
                        </a:rPr>
                        <a:t>puedan</a:t>
                      </a:r>
                      <a:r>
                        <a:rPr lang="en-GB" sz="1100" baseline="0" dirty="0" smtClean="0">
                          <a:effectLst/>
                        </a:rPr>
                        <a:t> </a:t>
                      </a:r>
                      <a:r>
                        <a:rPr lang="en-GB" sz="1100" baseline="0" dirty="0" err="1" smtClean="0">
                          <a:effectLst/>
                        </a:rPr>
                        <a:t>ser</a:t>
                      </a:r>
                      <a:r>
                        <a:rPr lang="en-GB" sz="1100" baseline="0" dirty="0" smtClean="0">
                          <a:effectLst/>
                        </a:rPr>
                        <a:t> </a:t>
                      </a:r>
                      <a:r>
                        <a:rPr lang="en-GB" sz="1100" baseline="0" dirty="0" err="1" smtClean="0">
                          <a:effectLst/>
                        </a:rPr>
                        <a:t>monitoreadas</a:t>
                      </a:r>
                      <a:r>
                        <a:rPr lang="en-GB" sz="1100" baseline="0" dirty="0" smtClean="0">
                          <a:effectLst/>
                        </a:rPr>
                        <a:t> </a:t>
                      </a:r>
                      <a:r>
                        <a:rPr lang="en-GB" sz="1100" baseline="0" dirty="0" err="1" smtClean="0">
                          <a:effectLst/>
                        </a:rPr>
                        <a:t>medidas</a:t>
                      </a:r>
                      <a:r>
                        <a:rPr lang="en-GB" sz="1100" baseline="0" dirty="0" smtClean="0">
                          <a:effectLst/>
                        </a:rPr>
                        <a:t>, </a:t>
                      </a:r>
                      <a:r>
                        <a:rPr lang="en-GB" sz="1100" baseline="0" dirty="0" err="1" smtClean="0">
                          <a:effectLst/>
                        </a:rPr>
                        <a:t>reportadas</a:t>
                      </a:r>
                      <a:r>
                        <a:rPr lang="en-GB" sz="1100" baseline="0" dirty="0" smtClean="0">
                          <a:effectLst/>
                        </a:rPr>
                        <a:t> y </a:t>
                      </a:r>
                      <a:r>
                        <a:rPr lang="en-GB" sz="1100" baseline="0" dirty="0" err="1" smtClean="0">
                          <a:effectLst/>
                        </a:rPr>
                        <a:t>verificadas</a:t>
                      </a:r>
                      <a:endParaRPr lang="fr-CH" sz="1100" dirty="0">
                        <a:effectLst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Las </a:t>
                      </a:r>
                      <a:r>
                        <a:rPr lang="en-GB" sz="1100" dirty="0" err="1" smtClean="0">
                          <a:effectLst/>
                        </a:rPr>
                        <a:t>capacidades</a:t>
                      </a:r>
                      <a:r>
                        <a:rPr lang="en-GB" sz="1100" dirty="0" smtClean="0">
                          <a:effectLst/>
                        </a:rPr>
                        <a:t> </a:t>
                      </a:r>
                      <a:r>
                        <a:rPr lang="en-GB" sz="1100" dirty="0" err="1" smtClean="0">
                          <a:effectLst/>
                        </a:rPr>
                        <a:t>deben</a:t>
                      </a:r>
                      <a:r>
                        <a:rPr lang="en-GB" sz="1100" dirty="0" smtClean="0">
                          <a:effectLst/>
                        </a:rPr>
                        <a:t> </a:t>
                      </a:r>
                      <a:r>
                        <a:rPr lang="en-GB" sz="1100" dirty="0" err="1" smtClean="0">
                          <a:effectLst/>
                        </a:rPr>
                        <a:t>ser</a:t>
                      </a:r>
                      <a:r>
                        <a:rPr lang="en-GB" sz="1100" dirty="0" smtClean="0">
                          <a:effectLst/>
                        </a:rPr>
                        <a:t> </a:t>
                      </a:r>
                      <a:r>
                        <a:rPr lang="en-GB" sz="1100" dirty="0" err="1" smtClean="0">
                          <a:effectLst/>
                        </a:rPr>
                        <a:t>desarrolladas</a:t>
                      </a:r>
                      <a:r>
                        <a:rPr lang="en-GB" sz="1100" dirty="0" smtClean="0">
                          <a:effectLst/>
                        </a:rPr>
                        <a:t> y se </a:t>
                      </a:r>
                      <a:r>
                        <a:rPr lang="en-GB" sz="1100" dirty="0" err="1" smtClean="0">
                          <a:effectLst/>
                        </a:rPr>
                        <a:t>alienta</a:t>
                      </a:r>
                      <a:r>
                        <a:rPr lang="en-GB" sz="1100" baseline="0" dirty="0" smtClean="0">
                          <a:effectLst/>
                        </a:rPr>
                        <a:t> a las </a:t>
                      </a:r>
                      <a:r>
                        <a:rPr lang="en-GB" sz="1100" baseline="0" dirty="0" err="1" smtClean="0">
                          <a:effectLst/>
                        </a:rPr>
                        <a:t>partes</a:t>
                      </a:r>
                      <a:r>
                        <a:rPr lang="en-GB" sz="1100" baseline="0" dirty="0" smtClean="0">
                          <a:effectLst/>
                        </a:rPr>
                        <a:t> a </a:t>
                      </a:r>
                      <a:r>
                        <a:rPr lang="en-GB" sz="1100" baseline="0" dirty="0" err="1" smtClean="0">
                          <a:effectLst/>
                        </a:rPr>
                        <a:t>utilizar</a:t>
                      </a:r>
                      <a:r>
                        <a:rPr lang="en-GB" sz="1100" baseline="0" dirty="0" smtClean="0">
                          <a:effectLst/>
                        </a:rPr>
                        <a:t> las </a:t>
                      </a:r>
                      <a:r>
                        <a:rPr lang="en-GB" sz="1100" baseline="0" dirty="0" err="1" smtClean="0">
                          <a:effectLst/>
                        </a:rPr>
                        <a:t>guías</a:t>
                      </a:r>
                      <a:r>
                        <a:rPr lang="en-GB" sz="1100" baseline="0" dirty="0" smtClean="0">
                          <a:effectLst/>
                        </a:rPr>
                        <a:t> </a:t>
                      </a:r>
                      <a:r>
                        <a:rPr lang="en-GB" sz="1100" baseline="0" dirty="0" err="1" smtClean="0">
                          <a:effectLst/>
                        </a:rPr>
                        <a:t>más</a:t>
                      </a:r>
                      <a:r>
                        <a:rPr lang="en-GB" sz="1100" baseline="0" dirty="0" smtClean="0">
                          <a:effectLst/>
                        </a:rPr>
                        <a:t> </a:t>
                      </a:r>
                      <a:r>
                        <a:rPr lang="en-GB" sz="1100" baseline="0" dirty="0" err="1" smtClean="0">
                          <a:effectLst/>
                        </a:rPr>
                        <a:t>recientes</a:t>
                      </a:r>
                      <a:r>
                        <a:rPr lang="en-GB" sz="1100" baseline="0" dirty="0" smtClean="0">
                          <a:effectLst/>
                        </a:rPr>
                        <a:t> del IPCC</a:t>
                      </a:r>
                      <a:endParaRPr lang="fr-CH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6490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100" dirty="0" err="1" smtClean="0">
                          <a:effectLst/>
                        </a:rPr>
                        <a:t>Copenague</a:t>
                      </a:r>
                      <a:r>
                        <a:rPr lang="fr-FR" sz="1100" dirty="0" smtClean="0">
                          <a:effectLst/>
                        </a:rPr>
                        <a:t> </a:t>
                      </a:r>
                      <a:r>
                        <a:rPr lang="fr-FR" sz="1100" dirty="0">
                          <a:effectLst/>
                        </a:rPr>
                        <a:t>(2009)</a:t>
                      </a:r>
                      <a:endParaRPr lang="fr-CH" sz="1100" dirty="0">
                        <a:effectLst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fr-FR" sz="1100" dirty="0">
                          <a:effectLst/>
                        </a:rPr>
                        <a:t> </a:t>
                      </a:r>
                      <a:endParaRPr lang="fr-CH" sz="11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fr-FR" sz="1100">
                          <a:effectLst/>
                        </a:rPr>
                        <a:t> </a:t>
                      </a:r>
                      <a:endParaRPr lang="fr-CH" sz="11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Las</a:t>
                      </a:r>
                      <a:r>
                        <a:rPr lang="en-GB" sz="1100" baseline="0" dirty="0" smtClean="0">
                          <a:effectLst/>
                        </a:rPr>
                        <a:t> </a:t>
                      </a:r>
                      <a:r>
                        <a:rPr lang="en-GB" sz="1100" baseline="0" dirty="0" err="1" smtClean="0">
                          <a:effectLst/>
                        </a:rPr>
                        <a:t>emisiones</a:t>
                      </a:r>
                      <a:r>
                        <a:rPr lang="en-GB" sz="1100" baseline="0" dirty="0" smtClean="0">
                          <a:effectLst/>
                        </a:rPr>
                        <a:t> </a:t>
                      </a:r>
                      <a:r>
                        <a:rPr lang="en-GB" sz="1100" baseline="0" dirty="0" err="1" smtClean="0">
                          <a:effectLst/>
                        </a:rPr>
                        <a:t>deben</a:t>
                      </a:r>
                      <a:r>
                        <a:rPr lang="en-GB" sz="1100" baseline="0" dirty="0" smtClean="0">
                          <a:effectLst/>
                        </a:rPr>
                        <a:t> </a:t>
                      </a:r>
                      <a:r>
                        <a:rPr lang="en-GB" sz="1100" baseline="0" dirty="0" err="1" smtClean="0">
                          <a:effectLst/>
                        </a:rPr>
                        <a:t>ser</a:t>
                      </a:r>
                      <a:r>
                        <a:rPr lang="en-GB" sz="1100" baseline="0" dirty="0" smtClean="0">
                          <a:effectLst/>
                        </a:rPr>
                        <a:t> </a:t>
                      </a:r>
                      <a:r>
                        <a:rPr lang="en-GB" sz="1100" baseline="0" dirty="0" err="1" smtClean="0">
                          <a:effectLst/>
                        </a:rPr>
                        <a:t>medidas</a:t>
                      </a:r>
                      <a:r>
                        <a:rPr lang="en-GB" sz="1100" baseline="0" dirty="0" smtClean="0">
                          <a:effectLst/>
                        </a:rPr>
                        <a:t> y </a:t>
                      </a:r>
                      <a:r>
                        <a:rPr lang="en-GB" sz="1100" baseline="0" dirty="0" err="1" smtClean="0">
                          <a:effectLst/>
                        </a:rPr>
                        <a:t>reportadas</a:t>
                      </a:r>
                      <a:r>
                        <a:rPr lang="en-GB" sz="1100" baseline="0" dirty="0" smtClean="0">
                          <a:effectLst/>
                        </a:rPr>
                        <a:t> </a:t>
                      </a:r>
                      <a:r>
                        <a:rPr lang="en-GB" sz="1100" baseline="0" dirty="0" err="1" smtClean="0">
                          <a:effectLst/>
                        </a:rPr>
                        <a:t>usando</a:t>
                      </a:r>
                      <a:r>
                        <a:rPr lang="en-GB" sz="1100" baseline="0" dirty="0" smtClean="0">
                          <a:effectLst/>
                        </a:rPr>
                        <a:t> las </a:t>
                      </a:r>
                      <a:r>
                        <a:rPr lang="en-GB" sz="1100" baseline="0" dirty="0" err="1" smtClean="0">
                          <a:effectLst/>
                        </a:rPr>
                        <a:t>guías</a:t>
                      </a:r>
                      <a:r>
                        <a:rPr lang="en-GB" sz="1100" baseline="0" dirty="0" smtClean="0">
                          <a:effectLst/>
                        </a:rPr>
                        <a:t> </a:t>
                      </a:r>
                      <a:r>
                        <a:rPr lang="en-GB" sz="1100" baseline="0" dirty="0" err="1" smtClean="0">
                          <a:effectLst/>
                        </a:rPr>
                        <a:t>más</a:t>
                      </a:r>
                      <a:r>
                        <a:rPr lang="en-GB" sz="1100" baseline="0" dirty="0" smtClean="0">
                          <a:effectLst/>
                        </a:rPr>
                        <a:t> </a:t>
                      </a:r>
                      <a:r>
                        <a:rPr lang="en-GB" sz="1100" baseline="0" dirty="0" err="1" smtClean="0">
                          <a:effectLst/>
                        </a:rPr>
                        <a:t>recientes</a:t>
                      </a:r>
                      <a:r>
                        <a:rPr lang="en-GB" sz="1100" baseline="0" dirty="0" smtClean="0">
                          <a:effectLst/>
                        </a:rPr>
                        <a:t> del IPCC (se </a:t>
                      </a:r>
                      <a:r>
                        <a:rPr lang="en-GB" sz="1100" baseline="0" dirty="0" err="1" smtClean="0">
                          <a:effectLst/>
                        </a:rPr>
                        <a:t>alienta</a:t>
                      </a:r>
                      <a:r>
                        <a:rPr lang="en-GB" sz="1100" baseline="0" dirty="0" smtClean="0">
                          <a:effectLst/>
                        </a:rPr>
                        <a:t>) y los SNMB </a:t>
                      </a:r>
                      <a:r>
                        <a:rPr lang="en-GB" sz="1100" baseline="0" dirty="0" err="1" smtClean="0">
                          <a:effectLst/>
                        </a:rPr>
                        <a:t>deben</a:t>
                      </a:r>
                      <a:r>
                        <a:rPr lang="en-GB" sz="1100" baseline="0" dirty="0" smtClean="0">
                          <a:effectLst/>
                        </a:rPr>
                        <a:t> </a:t>
                      </a:r>
                      <a:r>
                        <a:rPr lang="en-GB" sz="1100" baseline="0" dirty="0" err="1" smtClean="0">
                          <a:effectLst/>
                        </a:rPr>
                        <a:t>establecerse</a:t>
                      </a:r>
                      <a:r>
                        <a:rPr lang="en-GB" sz="1100" baseline="0" dirty="0" smtClean="0">
                          <a:effectLst/>
                        </a:rPr>
                        <a:t> con </a:t>
                      </a:r>
                      <a:r>
                        <a:rPr lang="en-GB" sz="1100" baseline="0" dirty="0" err="1" smtClean="0">
                          <a:effectLst/>
                        </a:rPr>
                        <a:t>metodologías</a:t>
                      </a:r>
                      <a:r>
                        <a:rPr lang="en-GB" sz="1100" baseline="0" dirty="0" smtClean="0">
                          <a:effectLst/>
                        </a:rPr>
                        <a:t> </a:t>
                      </a:r>
                      <a:r>
                        <a:rPr lang="en-GB" sz="1100" baseline="0" dirty="0" err="1" smtClean="0">
                          <a:effectLst/>
                        </a:rPr>
                        <a:t>consistentes</a:t>
                      </a:r>
                      <a:r>
                        <a:rPr lang="en-GB" sz="1100" baseline="0" dirty="0" smtClean="0">
                          <a:effectLst/>
                        </a:rPr>
                        <a:t>. </a:t>
                      </a:r>
                      <a:r>
                        <a:rPr lang="en-GB" sz="1100" baseline="0" dirty="0" err="1" smtClean="0">
                          <a:effectLst/>
                        </a:rPr>
                        <a:t>Debe</a:t>
                      </a:r>
                      <a:r>
                        <a:rPr lang="en-GB" sz="1100" baseline="0" dirty="0" smtClean="0">
                          <a:effectLst/>
                        </a:rPr>
                        <a:t> </a:t>
                      </a:r>
                      <a:r>
                        <a:rPr lang="en-GB" sz="1100" baseline="0" dirty="0" err="1" smtClean="0">
                          <a:effectLst/>
                        </a:rPr>
                        <a:t>ser</a:t>
                      </a:r>
                      <a:r>
                        <a:rPr lang="en-GB" sz="1100" baseline="0" dirty="0" smtClean="0">
                          <a:effectLst/>
                        </a:rPr>
                        <a:t> </a:t>
                      </a:r>
                      <a:r>
                        <a:rPr lang="en-GB" sz="1100" baseline="0" dirty="0" err="1" smtClean="0">
                          <a:effectLst/>
                        </a:rPr>
                        <a:t>una</a:t>
                      </a:r>
                      <a:r>
                        <a:rPr lang="en-GB" sz="1100" baseline="0" dirty="0" smtClean="0">
                          <a:effectLst/>
                        </a:rPr>
                        <a:t> </a:t>
                      </a:r>
                      <a:r>
                        <a:rPr lang="en-GB" sz="1100" baseline="0" dirty="0" err="1" smtClean="0">
                          <a:effectLst/>
                        </a:rPr>
                        <a:t>combinacion</a:t>
                      </a:r>
                      <a:r>
                        <a:rPr lang="en-GB" sz="1100" baseline="0" dirty="0" smtClean="0">
                          <a:effectLst/>
                        </a:rPr>
                        <a:t> de </a:t>
                      </a:r>
                      <a:r>
                        <a:rPr lang="en-GB" sz="1100" baseline="0" dirty="0" err="1" smtClean="0">
                          <a:effectLst/>
                        </a:rPr>
                        <a:t>sistemas</a:t>
                      </a:r>
                      <a:r>
                        <a:rPr lang="en-GB" sz="1100" baseline="0" dirty="0" smtClean="0">
                          <a:effectLst/>
                        </a:rPr>
                        <a:t> de </a:t>
                      </a:r>
                      <a:r>
                        <a:rPr lang="en-GB" sz="1100" baseline="0" dirty="0" err="1" smtClean="0">
                          <a:effectLst/>
                        </a:rPr>
                        <a:t>monitoreo</a:t>
                      </a:r>
                      <a:r>
                        <a:rPr lang="en-GB" sz="1100" baseline="0" dirty="0" smtClean="0">
                          <a:effectLst/>
                        </a:rPr>
                        <a:t> </a:t>
                      </a:r>
                      <a:r>
                        <a:rPr lang="en-GB" sz="1100" baseline="0" dirty="0" err="1" smtClean="0">
                          <a:effectLst/>
                        </a:rPr>
                        <a:t>satelital</a:t>
                      </a:r>
                      <a:r>
                        <a:rPr lang="en-GB" sz="1100" baseline="0" dirty="0" smtClean="0">
                          <a:effectLst/>
                        </a:rPr>
                        <a:t> e </a:t>
                      </a:r>
                      <a:r>
                        <a:rPr lang="en-GB" sz="1100" baseline="0" dirty="0" err="1" smtClean="0">
                          <a:effectLst/>
                        </a:rPr>
                        <a:t>inventarios</a:t>
                      </a:r>
                      <a:r>
                        <a:rPr lang="en-GB" sz="1100" baseline="0" dirty="0" smtClean="0">
                          <a:effectLst/>
                        </a:rPr>
                        <a:t> </a:t>
                      </a:r>
                      <a:r>
                        <a:rPr lang="en-GB" sz="1100" baseline="0" dirty="0" err="1" smtClean="0">
                          <a:effectLst/>
                        </a:rPr>
                        <a:t>forestales</a:t>
                      </a:r>
                      <a:r>
                        <a:rPr lang="en-GB" sz="1100" baseline="0" dirty="0" smtClean="0">
                          <a:effectLst/>
                        </a:rPr>
                        <a:t> </a:t>
                      </a:r>
                      <a:endParaRPr lang="fr-CH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9595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100" dirty="0" smtClean="0">
                          <a:effectLst/>
                        </a:rPr>
                        <a:t>Cancún </a:t>
                      </a:r>
                      <a:r>
                        <a:rPr lang="fr-FR" sz="1100" dirty="0">
                          <a:effectLst/>
                        </a:rPr>
                        <a:t>(2010)</a:t>
                      </a:r>
                      <a:endParaRPr lang="fr-CH" sz="11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fr-FR" sz="1100" dirty="0">
                          <a:effectLst/>
                        </a:rPr>
                        <a:t> </a:t>
                      </a:r>
                      <a:endParaRPr lang="fr-CH" sz="11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Un</a:t>
                      </a:r>
                      <a:r>
                        <a:rPr lang="en-GB" sz="1100" baseline="0" dirty="0" smtClean="0">
                          <a:effectLst/>
                        </a:rPr>
                        <a:t> SNMB </a:t>
                      </a:r>
                      <a:r>
                        <a:rPr lang="en-GB" sz="1100" baseline="0" dirty="0" err="1" smtClean="0">
                          <a:effectLst/>
                        </a:rPr>
                        <a:t>es</a:t>
                      </a:r>
                      <a:r>
                        <a:rPr lang="en-GB" sz="1100" baseline="0" dirty="0" smtClean="0">
                          <a:effectLst/>
                        </a:rPr>
                        <a:t> </a:t>
                      </a:r>
                      <a:r>
                        <a:rPr lang="en-GB" sz="1100" baseline="0" dirty="0" err="1" smtClean="0">
                          <a:effectLst/>
                        </a:rPr>
                        <a:t>uno</a:t>
                      </a:r>
                      <a:r>
                        <a:rPr lang="en-GB" sz="1100" baseline="0" dirty="0" smtClean="0">
                          <a:effectLst/>
                        </a:rPr>
                        <a:t> de los 4 </a:t>
                      </a:r>
                      <a:r>
                        <a:rPr lang="en-GB" sz="1100" baseline="0" dirty="0" err="1" smtClean="0">
                          <a:effectLst/>
                        </a:rPr>
                        <a:t>elementos</a:t>
                      </a:r>
                      <a:r>
                        <a:rPr lang="en-GB" sz="1100" baseline="0" dirty="0" smtClean="0">
                          <a:effectLst/>
                        </a:rPr>
                        <a:t> clave de REDD+ y </a:t>
                      </a:r>
                      <a:r>
                        <a:rPr lang="en-GB" sz="1100" baseline="0" dirty="0" err="1" smtClean="0">
                          <a:effectLst/>
                        </a:rPr>
                        <a:t>debe</a:t>
                      </a:r>
                      <a:r>
                        <a:rPr lang="en-GB" sz="1100" baseline="0" dirty="0" smtClean="0">
                          <a:effectLst/>
                        </a:rPr>
                        <a:t> </a:t>
                      </a:r>
                      <a:r>
                        <a:rPr lang="en-GB" sz="1100" baseline="0" dirty="0" err="1" smtClean="0">
                          <a:effectLst/>
                        </a:rPr>
                        <a:t>ser</a:t>
                      </a:r>
                      <a:r>
                        <a:rPr lang="en-GB" sz="1100" baseline="0" dirty="0" smtClean="0">
                          <a:effectLst/>
                        </a:rPr>
                        <a:t> </a:t>
                      </a:r>
                      <a:r>
                        <a:rPr lang="en-GB" sz="1100" baseline="0" dirty="0" err="1" smtClean="0">
                          <a:effectLst/>
                        </a:rPr>
                        <a:t>desarrollado</a:t>
                      </a:r>
                      <a:r>
                        <a:rPr lang="en-GB" sz="1100" baseline="0" dirty="0" smtClean="0">
                          <a:effectLst/>
                        </a:rPr>
                        <a:t> en </a:t>
                      </a:r>
                      <a:r>
                        <a:rPr lang="en-GB" sz="1100" baseline="0" dirty="0" err="1" smtClean="0">
                          <a:effectLst/>
                        </a:rPr>
                        <a:t>fases</a:t>
                      </a:r>
                      <a:r>
                        <a:rPr lang="en-GB" sz="1100" baseline="0" dirty="0" smtClean="0">
                          <a:effectLst/>
                        </a:rPr>
                        <a:t> </a:t>
                      </a:r>
                      <a:endParaRPr lang="fr-CH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6490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r-FR" sz="1100" dirty="0" err="1" smtClean="0">
                          <a:effectLst/>
                        </a:rPr>
                        <a:t>Varsovia</a:t>
                      </a:r>
                      <a:r>
                        <a:rPr lang="fr-FR" sz="1100" dirty="0" smtClean="0">
                          <a:effectLst/>
                        </a:rPr>
                        <a:t> </a:t>
                      </a:r>
                      <a:r>
                        <a:rPr lang="fr-FR" sz="1100" dirty="0">
                          <a:effectLst/>
                        </a:rPr>
                        <a:t>(2013)</a:t>
                      </a:r>
                      <a:endParaRPr lang="fr-CH" sz="1100" dirty="0">
                        <a:effectLst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fr-FR" sz="1100" dirty="0">
                          <a:effectLst/>
                        </a:rPr>
                        <a:t> </a:t>
                      </a:r>
                      <a:endParaRPr lang="fr-CH" sz="11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fr-FR" sz="1100" dirty="0">
                          <a:effectLst/>
                        </a:rPr>
                        <a:t> </a:t>
                      </a:r>
                      <a:endParaRPr lang="fr-CH" sz="11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1100" dirty="0" err="1" smtClean="0">
                          <a:effectLst/>
                        </a:rPr>
                        <a:t>Formalizó</a:t>
                      </a:r>
                      <a:r>
                        <a:rPr lang="en-GB" sz="1100" dirty="0" smtClean="0">
                          <a:effectLst/>
                        </a:rPr>
                        <a:t> las </a:t>
                      </a:r>
                      <a:r>
                        <a:rPr lang="en-GB" sz="1100" dirty="0" err="1" smtClean="0">
                          <a:effectLst/>
                        </a:rPr>
                        <a:t>decisiones</a:t>
                      </a:r>
                      <a:r>
                        <a:rPr lang="en-GB" sz="1100" dirty="0" smtClean="0">
                          <a:effectLst/>
                        </a:rPr>
                        <a:t>,</a:t>
                      </a:r>
                      <a:r>
                        <a:rPr lang="en-GB" sz="1100" baseline="0" dirty="0" smtClean="0">
                          <a:effectLst/>
                        </a:rPr>
                        <a:t> </a:t>
                      </a:r>
                      <a:r>
                        <a:rPr lang="en-GB" sz="1100" baseline="0" dirty="0" err="1" smtClean="0">
                          <a:effectLst/>
                        </a:rPr>
                        <a:t>guías</a:t>
                      </a:r>
                      <a:r>
                        <a:rPr lang="en-GB" sz="1100" baseline="0" dirty="0" smtClean="0">
                          <a:effectLst/>
                        </a:rPr>
                        <a:t> y </a:t>
                      </a:r>
                      <a:r>
                        <a:rPr lang="en-GB" sz="1100" baseline="0" dirty="0" err="1" smtClean="0">
                          <a:effectLst/>
                        </a:rPr>
                        <a:t>modalidades</a:t>
                      </a:r>
                      <a:r>
                        <a:rPr lang="en-GB" sz="1100" baseline="0" dirty="0" smtClean="0">
                          <a:effectLst/>
                        </a:rPr>
                        <a:t> </a:t>
                      </a:r>
                      <a:r>
                        <a:rPr lang="en-GB" sz="1100" baseline="0" dirty="0" err="1" smtClean="0">
                          <a:effectLst/>
                        </a:rPr>
                        <a:t>anteriores</a:t>
                      </a:r>
                      <a:r>
                        <a:rPr lang="en-GB" sz="1100" baseline="0" dirty="0" smtClean="0">
                          <a:effectLst/>
                        </a:rPr>
                        <a:t>, describe la </a:t>
                      </a:r>
                      <a:r>
                        <a:rPr lang="en-GB" sz="1100" baseline="0" dirty="0" err="1" smtClean="0">
                          <a:effectLst/>
                        </a:rPr>
                        <a:t>calidad</a:t>
                      </a:r>
                      <a:r>
                        <a:rPr lang="en-GB" sz="1100" baseline="0" dirty="0" smtClean="0">
                          <a:effectLst/>
                        </a:rPr>
                        <a:t> de los SNMB </a:t>
                      </a:r>
                      <a:r>
                        <a:rPr lang="en-GB" sz="1100" baseline="0" dirty="0" err="1" smtClean="0">
                          <a:effectLst/>
                        </a:rPr>
                        <a:t>requeridos</a:t>
                      </a:r>
                      <a:r>
                        <a:rPr lang="en-GB" sz="1100" baseline="0" dirty="0" smtClean="0">
                          <a:effectLst/>
                        </a:rPr>
                        <a:t> para </a:t>
                      </a:r>
                      <a:r>
                        <a:rPr lang="en-GB" sz="1100" baseline="0" dirty="0" err="1" smtClean="0">
                          <a:effectLst/>
                        </a:rPr>
                        <a:t>medir</a:t>
                      </a:r>
                      <a:r>
                        <a:rPr lang="en-GB" sz="1100" baseline="0" dirty="0" smtClean="0">
                          <a:effectLst/>
                        </a:rPr>
                        <a:t> los </a:t>
                      </a:r>
                      <a:r>
                        <a:rPr lang="en-GB" sz="1100" baseline="0" dirty="0" err="1" smtClean="0">
                          <a:effectLst/>
                        </a:rPr>
                        <a:t>resultados</a:t>
                      </a:r>
                      <a:r>
                        <a:rPr lang="en-GB" sz="1100" baseline="0" dirty="0" smtClean="0">
                          <a:effectLst/>
                        </a:rPr>
                        <a:t> de las </a:t>
                      </a:r>
                      <a:r>
                        <a:rPr lang="en-GB" sz="1100" baseline="0" dirty="0" err="1" smtClean="0">
                          <a:effectLst/>
                        </a:rPr>
                        <a:t>politicas</a:t>
                      </a:r>
                      <a:r>
                        <a:rPr lang="en-GB" sz="1100" baseline="0" dirty="0" smtClean="0">
                          <a:effectLst/>
                        </a:rPr>
                        <a:t> y </a:t>
                      </a:r>
                      <a:r>
                        <a:rPr lang="en-GB" sz="1100" baseline="0" dirty="0" err="1" smtClean="0">
                          <a:effectLst/>
                        </a:rPr>
                        <a:t>medidas</a:t>
                      </a:r>
                      <a:r>
                        <a:rPr lang="en-GB" sz="1100" baseline="0" dirty="0" smtClean="0">
                          <a:effectLst/>
                        </a:rPr>
                        <a:t> REDD+ </a:t>
                      </a:r>
                      <a:r>
                        <a:rPr lang="en-GB" sz="1100" baseline="0" dirty="0" err="1" smtClean="0">
                          <a:effectLst/>
                        </a:rPr>
                        <a:t>incluyendo</a:t>
                      </a:r>
                      <a:r>
                        <a:rPr lang="en-GB" sz="1100" baseline="0" dirty="0" smtClean="0">
                          <a:effectLst/>
                        </a:rPr>
                        <a:t> los </a:t>
                      </a:r>
                      <a:r>
                        <a:rPr lang="en-GB" sz="1100" baseline="0" dirty="0" err="1" smtClean="0">
                          <a:effectLst/>
                        </a:rPr>
                        <a:t>métodoos</a:t>
                      </a:r>
                      <a:r>
                        <a:rPr lang="en-GB" sz="1100" baseline="0" dirty="0" smtClean="0">
                          <a:effectLst/>
                        </a:rPr>
                        <a:t> para el </a:t>
                      </a:r>
                      <a:r>
                        <a:rPr lang="en-GB" sz="1100" baseline="0" dirty="0" err="1" smtClean="0">
                          <a:effectLst/>
                        </a:rPr>
                        <a:t>reporte</a:t>
                      </a:r>
                      <a:r>
                        <a:rPr lang="en-GB" sz="1100" baseline="0" dirty="0" smtClean="0">
                          <a:effectLst/>
                        </a:rPr>
                        <a:t> y la </a:t>
                      </a:r>
                      <a:r>
                        <a:rPr lang="en-GB" sz="1100" baseline="0" dirty="0" err="1" smtClean="0">
                          <a:effectLst/>
                        </a:rPr>
                        <a:t>verificación</a:t>
                      </a:r>
                      <a:r>
                        <a:rPr lang="en-GB" sz="1100" baseline="0" dirty="0" smtClean="0">
                          <a:effectLst/>
                        </a:rPr>
                        <a:t> </a:t>
                      </a:r>
                      <a:endParaRPr lang="fr-CH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233189" y="411510"/>
            <a:ext cx="8371259" cy="719137"/>
          </a:xfrm>
        </p:spPr>
        <p:txBody>
          <a:bodyPr>
            <a:normAutofit fontScale="85000" lnSpcReduction="10000"/>
          </a:bodyPr>
          <a:lstStyle/>
          <a:p>
            <a:r>
              <a:rPr lang="en-GB" sz="2800" dirty="0" err="1" smtClean="0"/>
              <a:t>Importantes</a:t>
            </a:r>
            <a:r>
              <a:rPr lang="en-GB" sz="2800" dirty="0" smtClean="0"/>
              <a:t> </a:t>
            </a:r>
            <a:r>
              <a:rPr lang="en-GB" sz="2800" dirty="0" err="1" smtClean="0"/>
              <a:t>decisiones</a:t>
            </a:r>
            <a:r>
              <a:rPr lang="en-GB" sz="2800" dirty="0" smtClean="0"/>
              <a:t> de la COP en </a:t>
            </a:r>
            <a:r>
              <a:rPr lang="en-GB" sz="2800" dirty="0" err="1" smtClean="0"/>
              <a:t>relación</a:t>
            </a:r>
            <a:r>
              <a:rPr lang="en-GB" sz="2800" dirty="0" smtClean="0"/>
              <a:t> a los SNMB </a:t>
            </a:r>
            <a:endParaRPr lang="fr-CH" sz="28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250825" y="123824"/>
            <a:ext cx="4753223" cy="287685"/>
          </a:xfrm>
        </p:spPr>
        <p:txBody>
          <a:bodyPr>
            <a:normAutofit/>
          </a:bodyPr>
          <a:lstStyle/>
          <a:p>
            <a:r>
              <a:rPr lang="en-GB" dirty="0" err="1" smtClean="0"/>
              <a:t>Sistema</a:t>
            </a:r>
            <a:r>
              <a:rPr lang="en-GB" dirty="0" smtClean="0"/>
              <a:t> </a:t>
            </a:r>
            <a:r>
              <a:rPr lang="en-GB" dirty="0" err="1" smtClean="0"/>
              <a:t>Nacional</a:t>
            </a:r>
            <a:r>
              <a:rPr lang="en-GB" dirty="0" smtClean="0"/>
              <a:t> de </a:t>
            </a:r>
            <a:r>
              <a:rPr lang="en-GB" dirty="0" err="1" smtClean="0"/>
              <a:t>Monitoreo</a:t>
            </a:r>
            <a:r>
              <a:rPr lang="en-GB" dirty="0" smtClean="0"/>
              <a:t> de </a:t>
            </a:r>
            <a:r>
              <a:rPr lang="en-GB" dirty="0" err="1"/>
              <a:t>B</a:t>
            </a:r>
            <a:r>
              <a:rPr lang="en-GB" dirty="0" err="1" smtClean="0"/>
              <a:t>osques</a:t>
            </a:r>
            <a:r>
              <a:rPr lang="en-GB" dirty="0" smtClean="0"/>
              <a:t> 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9821613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395536" y="1131591"/>
            <a:ext cx="7704856" cy="3312367"/>
          </a:xfrm>
        </p:spPr>
        <p:txBody>
          <a:bodyPr>
            <a:noAutofit/>
          </a:bodyPr>
          <a:lstStyle/>
          <a:p>
            <a:pPr marL="542925" lvl="2" indent="-285750">
              <a:spcBef>
                <a:spcPct val="0"/>
              </a:spcBef>
              <a:spcAft>
                <a:spcPts val="600"/>
              </a:spcAft>
            </a:pPr>
            <a:r>
              <a:rPr lang="en-GB" sz="1800" dirty="0" smtClean="0"/>
              <a:t>Los IFN </a:t>
            </a:r>
            <a:r>
              <a:rPr lang="en-GB" sz="1800" dirty="0" err="1" smtClean="0"/>
              <a:t>proveen</a:t>
            </a:r>
            <a:r>
              <a:rPr lang="en-GB" sz="1800" dirty="0" smtClean="0"/>
              <a:t> </a:t>
            </a:r>
            <a:r>
              <a:rPr lang="en-GB" sz="1800" dirty="0" err="1" smtClean="0"/>
              <a:t>información</a:t>
            </a:r>
            <a:r>
              <a:rPr lang="en-GB" sz="1800" dirty="0" smtClean="0"/>
              <a:t> </a:t>
            </a:r>
            <a:r>
              <a:rPr lang="en-GB" sz="1800" dirty="0" err="1" smtClean="0"/>
              <a:t>sobre</a:t>
            </a:r>
            <a:r>
              <a:rPr lang="en-GB" sz="1800" dirty="0" smtClean="0"/>
              <a:t> el </a:t>
            </a:r>
            <a:r>
              <a:rPr lang="en-GB" sz="1800" dirty="0" err="1" smtClean="0"/>
              <a:t>estado</a:t>
            </a:r>
            <a:r>
              <a:rPr lang="en-GB" sz="1800" dirty="0" smtClean="0"/>
              <a:t> de los </a:t>
            </a:r>
            <a:r>
              <a:rPr lang="en-GB" sz="1800" dirty="0" err="1" smtClean="0"/>
              <a:t>bosques</a:t>
            </a:r>
            <a:r>
              <a:rPr lang="en-GB" sz="1800" dirty="0" smtClean="0"/>
              <a:t> y </a:t>
            </a:r>
            <a:r>
              <a:rPr lang="en-GB" sz="1800" dirty="0" err="1" smtClean="0"/>
              <a:t>cómo</a:t>
            </a:r>
            <a:r>
              <a:rPr lang="en-GB" sz="1800" dirty="0" smtClean="0"/>
              <a:t> </a:t>
            </a:r>
            <a:r>
              <a:rPr lang="en-GB" sz="1800" dirty="0" err="1"/>
              <a:t>é</a:t>
            </a:r>
            <a:r>
              <a:rPr lang="en-GB" sz="1800" dirty="0" err="1" smtClean="0"/>
              <a:t>stos</a:t>
            </a:r>
            <a:r>
              <a:rPr lang="en-GB" sz="1800" dirty="0" smtClean="0"/>
              <a:t> </a:t>
            </a:r>
            <a:r>
              <a:rPr lang="en-GB" sz="1800" dirty="0" err="1" smtClean="0"/>
              <a:t>cambian</a:t>
            </a:r>
            <a:r>
              <a:rPr lang="en-GB" sz="1800" dirty="0" smtClean="0"/>
              <a:t> </a:t>
            </a:r>
            <a:endParaRPr lang="en-GB" sz="1800" dirty="0"/>
          </a:p>
          <a:p>
            <a:pPr marL="542925" lvl="2" indent="-285750">
              <a:spcBef>
                <a:spcPct val="0"/>
              </a:spcBef>
              <a:spcAft>
                <a:spcPts val="600"/>
              </a:spcAft>
            </a:pPr>
            <a:r>
              <a:rPr lang="en-GB" sz="1800" dirty="0" smtClean="0"/>
              <a:t>El </a:t>
            </a:r>
            <a:r>
              <a:rPr lang="en-GB" sz="1800" dirty="0" err="1" smtClean="0"/>
              <a:t>objetivo</a:t>
            </a:r>
            <a:r>
              <a:rPr lang="en-GB" sz="1800" dirty="0" smtClean="0"/>
              <a:t> de los IFN </a:t>
            </a:r>
            <a:r>
              <a:rPr lang="en-GB" sz="1800" dirty="0" err="1" smtClean="0"/>
              <a:t>es</a:t>
            </a:r>
            <a:r>
              <a:rPr lang="en-GB" sz="1800" dirty="0" smtClean="0"/>
              <a:t>: </a:t>
            </a:r>
            <a:endParaRPr lang="en-GB" sz="1800" dirty="0"/>
          </a:p>
          <a:p>
            <a:pPr marL="1000125" lvl="3" indent="-285750">
              <a:spcBef>
                <a:spcPct val="0"/>
              </a:spcBef>
              <a:spcAft>
                <a:spcPts val="600"/>
              </a:spcAft>
            </a:pPr>
            <a:r>
              <a:rPr lang="en-GB" sz="1800" dirty="0" err="1" smtClean="0"/>
              <a:t>generar</a:t>
            </a:r>
            <a:r>
              <a:rPr lang="en-GB" sz="1800" dirty="0" smtClean="0"/>
              <a:t> </a:t>
            </a:r>
            <a:r>
              <a:rPr lang="en-GB" sz="1800" dirty="0" err="1" smtClean="0"/>
              <a:t>información</a:t>
            </a:r>
            <a:r>
              <a:rPr lang="en-GB" sz="1800" dirty="0" smtClean="0"/>
              <a:t> </a:t>
            </a:r>
            <a:r>
              <a:rPr lang="en-GB" sz="1800" dirty="0" err="1" smtClean="0"/>
              <a:t>para</a:t>
            </a:r>
            <a:r>
              <a:rPr lang="en-GB" sz="1800" dirty="0" smtClean="0"/>
              <a:t> </a:t>
            </a:r>
            <a:r>
              <a:rPr lang="en-GB" sz="1800" dirty="0" err="1" smtClean="0"/>
              <a:t>toma</a:t>
            </a:r>
            <a:r>
              <a:rPr lang="en-GB" sz="1800" dirty="0" smtClean="0"/>
              <a:t> de </a:t>
            </a:r>
            <a:r>
              <a:rPr lang="en-GB" sz="1800" dirty="0" err="1" smtClean="0"/>
              <a:t>decisiones</a:t>
            </a:r>
            <a:r>
              <a:rPr lang="en-GB" sz="1800" dirty="0" smtClean="0"/>
              <a:t> </a:t>
            </a:r>
            <a:endParaRPr lang="en-GB" sz="1800" dirty="0"/>
          </a:p>
          <a:p>
            <a:pPr marL="1000125" lvl="3" indent="-285750">
              <a:spcBef>
                <a:spcPct val="0"/>
              </a:spcBef>
              <a:spcAft>
                <a:spcPts val="600"/>
              </a:spcAft>
            </a:pPr>
            <a:r>
              <a:rPr lang="en-GB" sz="1800" dirty="0" err="1" smtClean="0"/>
              <a:t>monitorear</a:t>
            </a:r>
            <a:r>
              <a:rPr lang="en-GB" sz="1800" dirty="0" smtClean="0"/>
              <a:t> los </a:t>
            </a:r>
            <a:r>
              <a:rPr lang="en-GB" sz="1800" dirty="0" err="1" smtClean="0"/>
              <a:t>recursos</a:t>
            </a:r>
            <a:r>
              <a:rPr lang="en-GB" sz="1800" dirty="0" smtClean="0"/>
              <a:t>  del sector </a:t>
            </a:r>
            <a:r>
              <a:rPr lang="en-GB" sz="1800" dirty="0" err="1" smtClean="0"/>
              <a:t>forestal</a:t>
            </a:r>
            <a:r>
              <a:rPr lang="en-GB" sz="1800" dirty="0" smtClean="0"/>
              <a:t> y </a:t>
            </a:r>
            <a:r>
              <a:rPr lang="en-GB" sz="1800" dirty="0" err="1" smtClean="0"/>
              <a:t>otros</a:t>
            </a:r>
            <a:r>
              <a:rPr lang="en-GB" sz="1800" dirty="0" smtClean="0"/>
              <a:t>  </a:t>
            </a:r>
            <a:endParaRPr lang="en-GB" sz="1800" dirty="0"/>
          </a:p>
          <a:p>
            <a:pPr marL="257175" lvl="2" indent="0">
              <a:spcBef>
                <a:spcPct val="0"/>
              </a:spcBef>
              <a:spcAft>
                <a:spcPts val="600"/>
              </a:spcAft>
              <a:buNone/>
            </a:pPr>
            <a:endParaRPr lang="en-GB" dirty="0" smtClean="0"/>
          </a:p>
          <a:p>
            <a:pPr marL="542925" lvl="2" indent="-285750">
              <a:spcBef>
                <a:spcPct val="0"/>
              </a:spcBef>
              <a:spcAft>
                <a:spcPts val="600"/>
              </a:spcAft>
            </a:pPr>
            <a:endParaRPr lang="en-GB" sz="14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GB" sz="2800" dirty="0" err="1" smtClean="0"/>
              <a:t>Inventarios</a:t>
            </a:r>
            <a:r>
              <a:rPr lang="en-GB" sz="2800" dirty="0" smtClean="0"/>
              <a:t> </a:t>
            </a:r>
            <a:r>
              <a:rPr lang="en-GB" sz="2800" dirty="0" err="1" smtClean="0"/>
              <a:t>Forestales</a:t>
            </a:r>
            <a:r>
              <a:rPr lang="en-GB" sz="2800" dirty="0" smtClean="0"/>
              <a:t> </a:t>
            </a:r>
            <a:r>
              <a:rPr lang="en-GB" sz="2800" dirty="0" err="1" smtClean="0"/>
              <a:t>Nacionales</a:t>
            </a:r>
            <a:r>
              <a:rPr lang="en-GB" sz="2800" dirty="0" smtClean="0"/>
              <a:t> (IFN) </a:t>
            </a:r>
            <a:endParaRPr lang="fr-CH" sz="28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250825" y="123824"/>
            <a:ext cx="4753223" cy="287685"/>
          </a:xfrm>
        </p:spPr>
        <p:txBody>
          <a:bodyPr>
            <a:normAutofit/>
          </a:bodyPr>
          <a:lstStyle/>
          <a:p>
            <a:r>
              <a:rPr lang="en-GB" dirty="0" err="1" smtClean="0"/>
              <a:t>Sistemas</a:t>
            </a:r>
            <a:r>
              <a:rPr lang="en-GB" dirty="0" smtClean="0"/>
              <a:t> </a:t>
            </a:r>
            <a:r>
              <a:rPr lang="en-GB" dirty="0" err="1" smtClean="0"/>
              <a:t>Nacionales</a:t>
            </a:r>
            <a:r>
              <a:rPr lang="en-GB" dirty="0" smtClean="0"/>
              <a:t> de </a:t>
            </a:r>
            <a:r>
              <a:rPr lang="en-GB" dirty="0" err="1" smtClean="0"/>
              <a:t>Monitoreo</a:t>
            </a:r>
            <a:r>
              <a:rPr lang="en-GB" dirty="0" smtClean="0"/>
              <a:t> de </a:t>
            </a:r>
            <a:r>
              <a:rPr lang="en-GB" dirty="0" err="1" smtClean="0"/>
              <a:t>Bosques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9334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258071" y="483518"/>
            <a:ext cx="7651179" cy="719137"/>
          </a:xfrm>
        </p:spPr>
        <p:txBody>
          <a:bodyPr>
            <a:normAutofit/>
          </a:bodyPr>
          <a:lstStyle/>
          <a:p>
            <a:r>
              <a:rPr lang="en-GB" sz="2800" dirty="0" err="1" smtClean="0"/>
              <a:t>Evaluando</a:t>
            </a:r>
            <a:r>
              <a:rPr lang="en-GB" sz="2800" dirty="0" smtClean="0"/>
              <a:t> </a:t>
            </a:r>
            <a:r>
              <a:rPr lang="en-GB" sz="2800" dirty="0" err="1" smtClean="0"/>
              <a:t>los</a:t>
            </a:r>
            <a:r>
              <a:rPr lang="en-GB" sz="2800" dirty="0" smtClean="0"/>
              <a:t> </a:t>
            </a:r>
            <a:r>
              <a:rPr lang="en-GB" sz="2800" dirty="0" err="1" smtClean="0"/>
              <a:t>cambios</a:t>
            </a:r>
            <a:r>
              <a:rPr lang="en-GB" sz="2800" dirty="0" smtClean="0"/>
              <a:t>: </a:t>
            </a:r>
            <a:r>
              <a:rPr lang="en-GB" sz="2800" dirty="0" err="1" smtClean="0"/>
              <a:t>datos</a:t>
            </a:r>
            <a:r>
              <a:rPr lang="en-GB" sz="2800" dirty="0" smtClean="0"/>
              <a:t> de </a:t>
            </a:r>
            <a:r>
              <a:rPr lang="en-GB" sz="2800" dirty="0" err="1" smtClean="0"/>
              <a:t>actividad</a:t>
            </a:r>
            <a:r>
              <a:rPr lang="en-GB" sz="2800" dirty="0" smtClean="0"/>
              <a:t> </a:t>
            </a:r>
            <a:endParaRPr lang="fr-CH" sz="28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250825" y="123824"/>
            <a:ext cx="4753223" cy="287685"/>
          </a:xfrm>
        </p:spPr>
        <p:txBody>
          <a:bodyPr>
            <a:normAutofit/>
          </a:bodyPr>
          <a:lstStyle/>
          <a:p>
            <a:r>
              <a:rPr lang="en-GB" dirty="0" err="1" smtClean="0"/>
              <a:t>Sistema</a:t>
            </a:r>
            <a:r>
              <a:rPr lang="en-GB" dirty="0" smtClean="0"/>
              <a:t> </a:t>
            </a:r>
            <a:r>
              <a:rPr lang="en-GB" dirty="0" err="1" smtClean="0"/>
              <a:t>Nacional</a:t>
            </a:r>
            <a:r>
              <a:rPr lang="en-GB" dirty="0" smtClean="0"/>
              <a:t> de </a:t>
            </a:r>
            <a:r>
              <a:rPr lang="en-GB" dirty="0" err="1" smtClean="0"/>
              <a:t>Monitoreo</a:t>
            </a:r>
            <a:r>
              <a:rPr lang="en-GB" dirty="0" smtClean="0"/>
              <a:t> de </a:t>
            </a:r>
            <a:r>
              <a:rPr lang="en-GB" dirty="0" err="1" smtClean="0"/>
              <a:t>Bosques</a:t>
            </a:r>
            <a:r>
              <a:rPr lang="en-GB" dirty="0" smtClean="0"/>
              <a:t> </a:t>
            </a:r>
            <a:endParaRPr lang="fr-CH" dirty="0"/>
          </a:p>
        </p:txBody>
      </p:sp>
      <p:grpSp>
        <p:nvGrpSpPr>
          <p:cNvPr id="43" name="Group 42"/>
          <p:cNvGrpSpPr/>
          <p:nvPr/>
        </p:nvGrpSpPr>
        <p:grpSpPr>
          <a:xfrm>
            <a:off x="1187624" y="1131590"/>
            <a:ext cx="6696744" cy="3744416"/>
            <a:chOff x="714375" y="375047"/>
            <a:chExt cx="7447359" cy="5597128"/>
          </a:xfrm>
        </p:grpSpPr>
        <p:graphicFrame>
          <p:nvGraphicFramePr>
            <p:cNvPr id="44" name="Diagram 43"/>
            <p:cNvGraphicFramePr/>
            <p:nvPr>
              <p:extLst>
                <p:ext uri="{D42A27DB-BD31-4B8C-83A1-F6EECF244321}">
                  <p14:modId xmlns:p14="http://schemas.microsoft.com/office/powerpoint/2010/main" val="128486073"/>
                </p:ext>
              </p:extLst>
            </p:nvPr>
          </p:nvGraphicFramePr>
          <p:xfrm>
            <a:off x="714375" y="375047"/>
            <a:ext cx="7447359" cy="5464969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grpSp>
          <p:nvGrpSpPr>
            <p:cNvPr id="45" name="Group 32"/>
            <p:cNvGrpSpPr>
              <a:grpSpLocks/>
            </p:cNvGrpSpPr>
            <p:nvPr/>
          </p:nvGrpSpPr>
          <p:grpSpPr bwMode="auto">
            <a:xfrm>
              <a:off x="3714750" y="4071938"/>
              <a:ext cx="3943350" cy="1900237"/>
              <a:chOff x="251520" y="2636912"/>
              <a:chExt cx="3316560" cy="1503743"/>
            </a:xfrm>
          </p:grpSpPr>
          <p:pic>
            <p:nvPicPr>
              <p:cNvPr id="46" name="Picture 29" descr="LANDSAT05.bmp"/>
              <p:cNvPicPr>
                <a:picLocks noChangeAspect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251520" y="2636912"/>
                <a:ext cx="1479645" cy="14878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47" name="Picture 30" descr="Polygon05.bmp"/>
              <p:cNvPicPr>
                <a:picLocks noChangeAspect="1"/>
              </p:cNvPicPr>
              <p:nvPr/>
            </p:nvPicPr>
            <p:blipFill>
              <a:blip r:embed="rId8"/>
              <a:srcRect/>
              <a:stretch>
                <a:fillRect/>
              </a:stretch>
            </p:blipFill>
            <p:spPr bwMode="auto">
              <a:xfrm>
                <a:off x="2055912" y="2636912"/>
                <a:ext cx="1512168" cy="15037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8" name="Right Arrow 47"/>
              <p:cNvSpPr/>
              <p:nvPr/>
            </p:nvSpPr>
            <p:spPr>
              <a:xfrm>
                <a:off x="1777620" y="3140673"/>
                <a:ext cx="214962" cy="433410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757374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233189" y="411510"/>
            <a:ext cx="8519964" cy="719137"/>
          </a:xfrm>
        </p:spPr>
        <p:txBody>
          <a:bodyPr>
            <a:normAutofit fontScale="85000" lnSpcReduction="10000"/>
          </a:bodyPr>
          <a:lstStyle/>
          <a:p>
            <a:r>
              <a:rPr lang="en-GB" sz="2800" dirty="0" err="1" smtClean="0"/>
              <a:t>Estimando</a:t>
            </a:r>
            <a:r>
              <a:rPr lang="en-GB" sz="2800" dirty="0" smtClean="0"/>
              <a:t> los </a:t>
            </a:r>
            <a:r>
              <a:rPr lang="en-GB" sz="2800" dirty="0" err="1" smtClean="0"/>
              <a:t>cambios</a:t>
            </a:r>
            <a:r>
              <a:rPr lang="en-GB" sz="2800" dirty="0" smtClean="0"/>
              <a:t> en la </a:t>
            </a:r>
            <a:r>
              <a:rPr lang="en-GB" sz="2800" dirty="0" err="1" smtClean="0"/>
              <a:t>cantidad</a:t>
            </a:r>
            <a:r>
              <a:rPr lang="en-GB" sz="2800" dirty="0" smtClean="0"/>
              <a:t> de </a:t>
            </a:r>
            <a:r>
              <a:rPr lang="en-GB" sz="2800" dirty="0" err="1" smtClean="0"/>
              <a:t>carbono</a:t>
            </a:r>
            <a:r>
              <a:rPr lang="en-GB" sz="2800" dirty="0" smtClean="0"/>
              <a:t> </a:t>
            </a:r>
            <a:r>
              <a:rPr lang="en-GB" sz="2800" dirty="0" err="1" smtClean="0"/>
              <a:t>forestal</a:t>
            </a:r>
            <a:r>
              <a:rPr lang="en-GB" sz="2800" dirty="0" smtClean="0"/>
              <a:t> </a:t>
            </a:r>
            <a:endParaRPr lang="fr-CH" sz="28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250825" y="123824"/>
            <a:ext cx="4753223" cy="287685"/>
          </a:xfrm>
        </p:spPr>
        <p:txBody>
          <a:bodyPr>
            <a:normAutofit/>
          </a:bodyPr>
          <a:lstStyle/>
          <a:p>
            <a:r>
              <a:rPr lang="en-GB" dirty="0" err="1" smtClean="0"/>
              <a:t>Sistema</a:t>
            </a:r>
            <a:r>
              <a:rPr lang="en-GB" dirty="0" smtClean="0"/>
              <a:t> </a:t>
            </a:r>
            <a:r>
              <a:rPr lang="en-GB" dirty="0" err="1" smtClean="0"/>
              <a:t>Nacional</a:t>
            </a:r>
            <a:r>
              <a:rPr lang="en-GB" dirty="0" smtClean="0"/>
              <a:t> de </a:t>
            </a:r>
            <a:r>
              <a:rPr lang="en-GB" dirty="0" err="1" smtClean="0"/>
              <a:t>Monitoreo</a:t>
            </a:r>
            <a:r>
              <a:rPr lang="en-GB" dirty="0" smtClean="0"/>
              <a:t> de </a:t>
            </a:r>
            <a:r>
              <a:rPr lang="en-GB" dirty="0" err="1" smtClean="0"/>
              <a:t>Bosques</a:t>
            </a:r>
            <a:r>
              <a:rPr lang="en-GB" dirty="0" smtClean="0"/>
              <a:t> </a:t>
            </a:r>
            <a:endParaRPr lang="fr-CH" dirty="0"/>
          </a:p>
        </p:txBody>
      </p:sp>
      <p:graphicFrame>
        <p:nvGraphicFramePr>
          <p:cNvPr id="8" name="Object 3"/>
          <p:cNvGraphicFramePr>
            <a:graphicFrameLocks noGrp="1" noChangeAspect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075308069"/>
              </p:ext>
            </p:extLst>
          </p:nvPr>
        </p:nvGraphicFramePr>
        <p:xfrm>
          <a:off x="1187624" y="987501"/>
          <a:ext cx="7565529" cy="37457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Visio" r:id="rId3" imgW="6586657" imgH="3568779" progId="">
                  <p:embed/>
                </p:oleObj>
              </mc:Choice>
              <mc:Fallback>
                <p:oleObj name="Visio" r:id="rId3" imgW="6586657" imgH="3568779" progId="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624" y="987501"/>
                        <a:ext cx="7565529" cy="374572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ular Callout 8"/>
          <p:cNvSpPr>
            <a:spLocks noChangeArrowheads="1"/>
          </p:cNvSpPr>
          <p:nvPr/>
        </p:nvSpPr>
        <p:spPr bwMode="auto">
          <a:xfrm>
            <a:off x="755576" y="3579862"/>
            <a:ext cx="3336925" cy="696913"/>
          </a:xfrm>
          <a:prstGeom prst="wedgeRectCallout">
            <a:avLst>
              <a:gd name="adj1" fmla="val -2009"/>
              <a:gd name="adj2" fmla="val 75083"/>
            </a:avLst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89995" tIns="46798" rIns="89995" bIns="46798"/>
          <a:lstStyle/>
          <a:p>
            <a:pPr marL="342882" indent="-342882">
              <a:spcBef>
                <a:spcPct val="20000"/>
              </a:spcBef>
            </a:pPr>
            <a:r>
              <a:rPr lang="en-US" sz="1600" dirty="0"/>
              <a:t>   </a:t>
            </a:r>
            <a:r>
              <a:rPr lang="en-US" sz="1300" u="none" dirty="0" err="1" smtClean="0"/>
              <a:t>Puede</a:t>
            </a:r>
            <a:r>
              <a:rPr lang="en-US" sz="1300" u="none" dirty="0" smtClean="0"/>
              <a:t> ser </a:t>
            </a:r>
            <a:r>
              <a:rPr lang="en-US" sz="1300" u="none" dirty="0" err="1" smtClean="0"/>
              <a:t>usado</a:t>
            </a:r>
            <a:r>
              <a:rPr lang="en-US" sz="1300" u="none" dirty="0" smtClean="0"/>
              <a:t> </a:t>
            </a:r>
            <a:r>
              <a:rPr lang="en-US" sz="1300" u="none" dirty="0" err="1" smtClean="0"/>
              <a:t>por</a:t>
            </a:r>
            <a:r>
              <a:rPr lang="en-US" sz="1300" u="none" dirty="0" smtClean="0"/>
              <a:t> </a:t>
            </a:r>
            <a:r>
              <a:rPr lang="en-US" sz="1300" u="none" dirty="0" err="1" smtClean="0"/>
              <a:t>países</a:t>
            </a:r>
            <a:r>
              <a:rPr lang="en-US" sz="1300" u="none" dirty="0" smtClean="0"/>
              <a:t> que </a:t>
            </a:r>
            <a:r>
              <a:rPr lang="en-US" sz="1300" u="none" dirty="0" err="1" smtClean="0"/>
              <a:t>poseen</a:t>
            </a:r>
            <a:r>
              <a:rPr lang="en-US" sz="1300" u="none" dirty="0" smtClean="0"/>
              <a:t> </a:t>
            </a:r>
            <a:r>
              <a:rPr lang="en-US" sz="1300" dirty="0" smtClean="0"/>
              <a:t>dos</a:t>
            </a:r>
            <a:r>
              <a:rPr lang="en-US" sz="1300" u="none" dirty="0" smtClean="0"/>
              <a:t> series de </a:t>
            </a:r>
            <a:r>
              <a:rPr lang="en-US" sz="1300" u="none" dirty="0" err="1" smtClean="0"/>
              <a:t>inventarios</a:t>
            </a:r>
            <a:r>
              <a:rPr lang="en-US" sz="1300" u="none" dirty="0" smtClean="0"/>
              <a:t> </a:t>
            </a:r>
            <a:r>
              <a:rPr lang="en-US" sz="1300" u="none" dirty="0" err="1" smtClean="0"/>
              <a:t>forestales</a:t>
            </a:r>
            <a:r>
              <a:rPr lang="en-US" sz="1300" u="none" dirty="0" smtClean="0"/>
              <a:t> </a:t>
            </a:r>
            <a:r>
              <a:rPr lang="en-US" sz="1300" u="none" dirty="0" err="1" smtClean="0"/>
              <a:t>sucesivos</a:t>
            </a:r>
            <a:r>
              <a:rPr lang="en-US" sz="1300" u="none" dirty="0" smtClean="0"/>
              <a:t> </a:t>
            </a:r>
            <a:endParaRPr lang="en-US" sz="1600" u="none" dirty="0"/>
          </a:p>
        </p:txBody>
      </p:sp>
      <p:sp>
        <p:nvSpPr>
          <p:cNvPr id="10" name="Rectangular Callout 9"/>
          <p:cNvSpPr>
            <a:spLocks noChangeArrowheads="1"/>
          </p:cNvSpPr>
          <p:nvPr/>
        </p:nvSpPr>
        <p:spPr bwMode="auto">
          <a:xfrm>
            <a:off x="5041826" y="3579862"/>
            <a:ext cx="3336925" cy="754063"/>
          </a:xfrm>
          <a:prstGeom prst="wedgeRectCallout">
            <a:avLst>
              <a:gd name="adj1" fmla="val -5375"/>
              <a:gd name="adj2" fmla="val 86000"/>
            </a:avLst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89995" tIns="46798" rIns="89995" bIns="46798"/>
          <a:lstStyle/>
          <a:p>
            <a:pPr marL="342882" indent="-342882">
              <a:spcBef>
                <a:spcPct val="20000"/>
              </a:spcBef>
            </a:pPr>
            <a:r>
              <a:rPr lang="en-US" sz="1600" b="1" u="none" dirty="0"/>
              <a:t>      </a:t>
            </a:r>
            <a:r>
              <a:rPr lang="en-US" sz="1600" u="none" dirty="0" err="1" smtClean="0"/>
              <a:t>Puede</a:t>
            </a:r>
            <a:r>
              <a:rPr lang="en-US" sz="1600" u="none" dirty="0" smtClean="0"/>
              <a:t> ser </a:t>
            </a:r>
            <a:r>
              <a:rPr lang="en-US" sz="1600" u="none" dirty="0" err="1" smtClean="0"/>
              <a:t>utilizados</a:t>
            </a:r>
            <a:r>
              <a:rPr lang="en-US" sz="1600" u="none" dirty="0" smtClean="0"/>
              <a:t> </a:t>
            </a:r>
            <a:r>
              <a:rPr lang="en-US" sz="1600" u="none" dirty="0" err="1" smtClean="0"/>
              <a:t>cuando</a:t>
            </a:r>
            <a:r>
              <a:rPr lang="en-US" sz="1600" u="none" dirty="0" smtClean="0"/>
              <a:t> no se dispone de dos </a:t>
            </a:r>
            <a:r>
              <a:rPr lang="en-US" sz="1600" u="none" dirty="0" err="1" smtClean="0"/>
              <a:t>inventarios</a:t>
            </a:r>
            <a:r>
              <a:rPr lang="en-US" sz="1600" u="none" dirty="0" smtClean="0"/>
              <a:t> </a:t>
            </a:r>
            <a:r>
              <a:rPr lang="en-US" sz="1600" u="none" dirty="0" err="1" smtClean="0"/>
              <a:t>consecutivos</a:t>
            </a:r>
            <a:r>
              <a:rPr lang="en-US" sz="1600" u="none" dirty="0" smtClean="0"/>
              <a:t> </a:t>
            </a:r>
            <a:endParaRPr lang="en-US" sz="1600" u="none" dirty="0"/>
          </a:p>
        </p:txBody>
      </p:sp>
    </p:spTree>
    <p:extLst>
      <p:ext uri="{BB962C8B-B14F-4D97-AF65-F5344CB8AC3E}">
        <p14:creationId xmlns:p14="http://schemas.microsoft.com/office/powerpoint/2010/main" val="30955184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hapter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EDD">
      <a:majorFont>
        <a:latin typeface="Open Sans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6660</TotalTime>
  <Words>704</Words>
  <Application>Microsoft Macintosh PowerPoint</Application>
  <PresentationFormat>On-screen Show (16:9)</PresentationFormat>
  <Paragraphs>116</Paragraphs>
  <Slides>11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Chapter1</vt:lpstr>
      <vt:lpstr>Visio</vt:lpstr>
      <vt:lpstr>Sistema Nacional  de Monitoreo de Bosques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MDP14-1</dc:creator>
  <cp:lastModifiedBy>Mihaela Secrieru</cp:lastModifiedBy>
  <cp:revision>63</cp:revision>
  <dcterms:created xsi:type="dcterms:W3CDTF">2015-06-03T08:03:08Z</dcterms:created>
  <dcterms:modified xsi:type="dcterms:W3CDTF">2015-10-08T19:49:38Z</dcterms:modified>
</cp:coreProperties>
</file>