
<file path=[Content_Types].xml><?xml version="1.0" encoding="utf-8"?>
<Types xmlns="http://schemas.openxmlformats.org/package/2006/content-types">
  <Default Extension="xml" ContentType="application/xml"/>
  <Default Extension="jpeg" ContentType="image/jpeg"/>
  <Default Extension="sldx" ContentType="application/vnd.openxmlformats-officedocument.presentationml.slide"/>
  <Default Extension="emf" ContentType="image/x-emf"/>
  <Default Extension="rels" ContentType="application/vnd.openxmlformats-package.relationships+xml"/>
  <Default Extension="vml" ContentType="application/vnd.openxmlformats-officedocument.vmlDrawing"/>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embeddings/oleObject1.bin" ContentType="application/vnd.openxmlformats-officedocument.oleObject"/>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7"/>
  </p:notesMasterIdLst>
  <p:handoutMasterIdLst>
    <p:handoutMasterId r:id="rId18"/>
  </p:handoutMasterIdLst>
  <p:sldIdLst>
    <p:sldId id="256" r:id="rId2"/>
    <p:sldId id="257" r:id="rId3"/>
    <p:sldId id="289" r:id="rId4"/>
    <p:sldId id="325" r:id="rId5"/>
    <p:sldId id="322" r:id="rId6"/>
    <p:sldId id="323" r:id="rId7"/>
    <p:sldId id="316" r:id="rId8"/>
    <p:sldId id="324" r:id="rId9"/>
    <p:sldId id="319" r:id="rId10"/>
    <p:sldId id="302" r:id="rId11"/>
    <p:sldId id="304" r:id="rId12"/>
    <p:sldId id="321" r:id="rId13"/>
    <p:sldId id="272" r:id="rId14"/>
    <p:sldId id="326" r:id="rId15"/>
    <p:sldId id="327" r:id="rId16"/>
  </p:sldIdLst>
  <p:sldSz cx="9144000" cy="5143500" type="screen16x9"/>
  <p:notesSz cx="9774238" cy="664845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1620">
          <p15:clr>
            <a:srgbClr val="A4A3A4"/>
          </p15:clr>
        </p15:guide>
        <p15:guide id="2" pos="2880">
          <p15:clr>
            <a:srgbClr val="A4A3A4"/>
          </p15:clr>
        </p15:guide>
      </p15:sldGuideLst>
    </p:ext>
    <p:ext uri="{2D200454-40CA-4A62-9FC3-DE9A4176ACB9}">
      <p15:notesGuideLst xmlns:p15="http://schemas.microsoft.com/office/powerpoint/2012/main" xmlns="">
        <p15:guide id="1" orient="horz" pos="2094">
          <p15:clr>
            <a:srgbClr val="A4A3A4"/>
          </p15:clr>
        </p15:guide>
        <p15:guide id="2" pos="3079">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BCBCB"/>
    <a:srgbClr val="D2232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2153" autoAdjust="0"/>
    <p:restoredTop sz="78815" autoAdjust="0"/>
  </p:normalViewPr>
  <p:slideViewPr>
    <p:cSldViewPr>
      <p:cViewPr varScale="1">
        <p:scale>
          <a:sx n="76" d="100"/>
          <a:sy n="76" d="100"/>
        </p:scale>
        <p:origin x="-296" y="-104"/>
      </p:cViewPr>
      <p:guideLst>
        <p:guide orient="horz" pos="1620"/>
        <p:guide pos="2880"/>
      </p:guideLst>
    </p:cSldViewPr>
  </p:slideViewPr>
  <p:notesTextViewPr>
    <p:cViewPr>
      <p:scale>
        <a:sx n="100" d="100"/>
        <a:sy n="100" d="100"/>
      </p:scale>
      <p:origin x="0" y="0"/>
    </p:cViewPr>
  </p:notesTextViewPr>
  <p:sorterViewPr>
    <p:cViewPr>
      <p:scale>
        <a:sx n="100" d="100"/>
        <a:sy n="100" d="100"/>
      </p:scale>
      <p:origin x="0" y="0"/>
    </p:cViewPr>
  </p:sorterViewPr>
  <p:notesViewPr>
    <p:cSldViewPr>
      <p:cViewPr varScale="1">
        <p:scale>
          <a:sx n="73" d="100"/>
          <a:sy n="73" d="100"/>
        </p:scale>
        <p:origin x="-2274" y="-114"/>
      </p:cViewPr>
      <p:guideLst>
        <p:guide orient="horz" pos="2094"/>
        <p:guide pos="3079"/>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presProps" Target="presProps.xml"/><Relationship Id="rId21" Type="http://schemas.openxmlformats.org/officeDocument/2006/relationships/viewProps" Target="viewProps.xml"/><Relationship Id="rId22" Type="http://schemas.openxmlformats.org/officeDocument/2006/relationships/theme" Target="theme/theme1.xml"/><Relationship Id="rId23"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notesMaster" Target="notesMasters/notesMaster1.xml"/><Relationship Id="rId18" Type="http://schemas.openxmlformats.org/officeDocument/2006/relationships/handoutMaster" Target="handoutMasters/handoutMaster1.xml"/><Relationship Id="rId19" Type="http://schemas.openxmlformats.org/officeDocument/2006/relationships/printerSettings" Target="printerSettings/printerSettings1.bin"/><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5.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235503" cy="332423"/>
          </a:xfrm>
          <a:prstGeom prst="rect">
            <a:avLst/>
          </a:prstGeom>
        </p:spPr>
        <p:txBody>
          <a:bodyPr vert="horz" lIns="91440" tIns="45720" rIns="91440" bIns="45720" rtlCol="0"/>
          <a:lstStyle>
            <a:lvl1pPr algn="l">
              <a:defRPr sz="1200"/>
            </a:lvl1pPr>
          </a:lstStyle>
          <a:p>
            <a:endParaRPr lang="fr-CH"/>
          </a:p>
        </p:txBody>
      </p:sp>
      <p:sp>
        <p:nvSpPr>
          <p:cNvPr id="3" name="Date Placeholder 2"/>
          <p:cNvSpPr>
            <a:spLocks noGrp="1"/>
          </p:cNvSpPr>
          <p:nvPr>
            <p:ph type="dt" sz="quarter" idx="1"/>
          </p:nvPr>
        </p:nvSpPr>
        <p:spPr>
          <a:xfrm>
            <a:off x="5536473" y="0"/>
            <a:ext cx="4235503" cy="332423"/>
          </a:xfrm>
          <a:prstGeom prst="rect">
            <a:avLst/>
          </a:prstGeom>
        </p:spPr>
        <p:txBody>
          <a:bodyPr vert="horz" lIns="91440" tIns="45720" rIns="91440" bIns="45720" rtlCol="0"/>
          <a:lstStyle>
            <a:lvl1pPr algn="r">
              <a:defRPr sz="1200"/>
            </a:lvl1pPr>
          </a:lstStyle>
          <a:p>
            <a:fld id="{0C47A525-F80A-40DC-B194-ACBC3DC8488E}" type="datetimeFigureOut">
              <a:rPr lang="fr-CH" smtClean="0"/>
              <a:pPr/>
              <a:t>08/10/15</a:t>
            </a:fld>
            <a:endParaRPr lang="fr-CH"/>
          </a:p>
        </p:txBody>
      </p:sp>
      <p:sp>
        <p:nvSpPr>
          <p:cNvPr id="4" name="Footer Placeholder 3"/>
          <p:cNvSpPr>
            <a:spLocks noGrp="1"/>
          </p:cNvSpPr>
          <p:nvPr>
            <p:ph type="ftr" sz="quarter" idx="2"/>
          </p:nvPr>
        </p:nvSpPr>
        <p:spPr>
          <a:xfrm>
            <a:off x="0" y="6314874"/>
            <a:ext cx="4235503" cy="332423"/>
          </a:xfrm>
          <a:prstGeom prst="rect">
            <a:avLst/>
          </a:prstGeom>
        </p:spPr>
        <p:txBody>
          <a:bodyPr vert="horz" lIns="91440" tIns="45720" rIns="91440" bIns="45720" rtlCol="0" anchor="b"/>
          <a:lstStyle>
            <a:lvl1pPr algn="l">
              <a:defRPr sz="1200"/>
            </a:lvl1pPr>
          </a:lstStyle>
          <a:p>
            <a:endParaRPr lang="fr-CH"/>
          </a:p>
        </p:txBody>
      </p:sp>
      <p:sp>
        <p:nvSpPr>
          <p:cNvPr id="5" name="Slide Number Placeholder 4"/>
          <p:cNvSpPr>
            <a:spLocks noGrp="1"/>
          </p:cNvSpPr>
          <p:nvPr>
            <p:ph type="sldNum" sz="quarter" idx="3"/>
          </p:nvPr>
        </p:nvSpPr>
        <p:spPr>
          <a:xfrm>
            <a:off x="5536473" y="6314874"/>
            <a:ext cx="4235503" cy="332423"/>
          </a:xfrm>
          <a:prstGeom prst="rect">
            <a:avLst/>
          </a:prstGeom>
        </p:spPr>
        <p:txBody>
          <a:bodyPr vert="horz" lIns="91440" tIns="45720" rIns="91440" bIns="45720" rtlCol="0" anchor="b"/>
          <a:lstStyle>
            <a:lvl1pPr algn="r">
              <a:defRPr sz="1200"/>
            </a:lvl1pPr>
          </a:lstStyle>
          <a:p>
            <a:fld id="{3C3124EE-A363-4552-9E64-30DE2F57F4F7}" type="slidenum">
              <a:rPr lang="fr-CH" smtClean="0"/>
              <a:pPr/>
              <a:t>‹#›</a:t>
            </a:fld>
            <a:endParaRPr lang="fr-CH"/>
          </a:p>
        </p:txBody>
      </p:sp>
    </p:spTree>
    <p:extLst>
      <p:ext uri="{BB962C8B-B14F-4D97-AF65-F5344CB8AC3E}">
        <p14:creationId xmlns:p14="http://schemas.microsoft.com/office/powerpoint/2010/main" val="339835684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235503" cy="332423"/>
          </a:xfrm>
          <a:prstGeom prst="rect">
            <a:avLst/>
          </a:prstGeom>
        </p:spPr>
        <p:txBody>
          <a:bodyPr vert="horz" lIns="91440" tIns="45720" rIns="91440" bIns="45720" rtlCol="0"/>
          <a:lstStyle>
            <a:lvl1pPr algn="l">
              <a:defRPr sz="1200"/>
            </a:lvl1pPr>
          </a:lstStyle>
          <a:p>
            <a:endParaRPr lang="fr-CH"/>
          </a:p>
        </p:txBody>
      </p:sp>
      <p:sp>
        <p:nvSpPr>
          <p:cNvPr id="3" name="Date Placeholder 2"/>
          <p:cNvSpPr>
            <a:spLocks noGrp="1"/>
          </p:cNvSpPr>
          <p:nvPr>
            <p:ph type="dt" idx="1"/>
          </p:nvPr>
        </p:nvSpPr>
        <p:spPr>
          <a:xfrm>
            <a:off x="5536473" y="0"/>
            <a:ext cx="4235503" cy="332423"/>
          </a:xfrm>
          <a:prstGeom prst="rect">
            <a:avLst/>
          </a:prstGeom>
        </p:spPr>
        <p:txBody>
          <a:bodyPr vert="horz" lIns="91440" tIns="45720" rIns="91440" bIns="45720" rtlCol="0"/>
          <a:lstStyle>
            <a:lvl1pPr algn="r">
              <a:defRPr sz="1200"/>
            </a:lvl1pPr>
          </a:lstStyle>
          <a:p>
            <a:fld id="{DD92578E-0A6E-4A95-8345-AED0FCFE8B67}" type="datetimeFigureOut">
              <a:rPr lang="fr-CH" smtClean="0"/>
              <a:pPr/>
              <a:t>08/10/15</a:t>
            </a:fld>
            <a:endParaRPr lang="fr-CH"/>
          </a:p>
        </p:txBody>
      </p:sp>
      <p:sp>
        <p:nvSpPr>
          <p:cNvPr id="4" name="Slide Image Placeholder 3"/>
          <p:cNvSpPr>
            <a:spLocks noGrp="1" noRot="1" noChangeAspect="1"/>
          </p:cNvSpPr>
          <p:nvPr>
            <p:ph type="sldImg" idx="2"/>
          </p:nvPr>
        </p:nvSpPr>
        <p:spPr>
          <a:xfrm>
            <a:off x="2670175" y="498475"/>
            <a:ext cx="4433888" cy="2493963"/>
          </a:xfrm>
          <a:prstGeom prst="rect">
            <a:avLst/>
          </a:prstGeom>
          <a:noFill/>
          <a:ln w="12700">
            <a:solidFill>
              <a:prstClr val="black"/>
            </a:solidFill>
          </a:ln>
        </p:spPr>
        <p:txBody>
          <a:bodyPr vert="horz" lIns="91440" tIns="45720" rIns="91440" bIns="45720" rtlCol="0" anchor="ctr"/>
          <a:lstStyle/>
          <a:p>
            <a:endParaRPr lang="fr-CH"/>
          </a:p>
        </p:txBody>
      </p:sp>
      <p:sp>
        <p:nvSpPr>
          <p:cNvPr id="5" name="Notes Placeholder 4"/>
          <p:cNvSpPr>
            <a:spLocks noGrp="1"/>
          </p:cNvSpPr>
          <p:nvPr>
            <p:ph type="body" sz="quarter" idx="3"/>
          </p:nvPr>
        </p:nvSpPr>
        <p:spPr>
          <a:xfrm>
            <a:off x="977424" y="3158014"/>
            <a:ext cx="7819390" cy="299180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CH"/>
          </a:p>
        </p:txBody>
      </p:sp>
      <p:sp>
        <p:nvSpPr>
          <p:cNvPr id="6" name="Footer Placeholder 5"/>
          <p:cNvSpPr>
            <a:spLocks noGrp="1"/>
          </p:cNvSpPr>
          <p:nvPr>
            <p:ph type="ftr" sz="quarter" idx="4"/>
          </p:nvPr>
        </p:nvSpPr>
        <p:spPr>
          <a:xfrm>
            <a:off x="0" y="6314874"/>
            <a:ext cx="4235503" cy="332423"/>
          </a:xfrm>
          <a:prstGeom prst="rect">
            <a:avLst/>
          </a:prstGeom>
        </p:spPr>
        <p:txBody>
          <a:bodyPr vert="horz" lIns="91440" tIns="45720" rIns="91440" bIns="45720" rtlCol="0" anchor="b"/>
          <a:lstStyle>
            <a:lvl1pPr algn="l">
              <a:defRPr sz="1200"/>
            </a:lvl1pPr>
          </a:lstStyle>
          <a:p>
            <a:endParaRPr lang="fr-CH"/>
          </a:p>
        </p:txBody>
      </p:sp>
      <p:sp>
        <p:nvSpPr>
          <p:cNvPr id="7" name="Slide Number Placeholder 6"/>
          <p:cNvSpPr>
            <a:spLocks noGrp="1"/>
          </p:cNvSpPr>
          <p:nvPr>
            <p:ph type="sldNum" sz="quarter" idx="5"/>
          </p:nvPr>
        </p:nvSpPr>
        <p:spPr>
          <a:xfrm>
            <a:off x="5536473" y="6314874"/>
            <a:ext cx="4235503" cy="332423"/>
          </a:xfrm>
          <a:prstGeom prst="rect">
            <a:avLst/>
          </a:prstGeom>
        </p:spPr>
        <p:txBody>
          <a:bodyPr vert="horz" lIns="91440" tIns="45720" rIns="91440" bIns="45720" rtlCol="0" anchor="b"/>
          <a:lstStyle>
            <a:lvl1pPr algn="r">
              <a:defRPr sz="1200"/>
            </a:lvl1pPr>
          </a:lstStyle>
          <a:p>
            <a:fld id="{AD48407C-37F9-4656-9556-9EF7322BA1FF}" type="slidenum">
              <a:rPr lang="fr-CH" smtClean="0"/>
              <a:pPr/>
              <a:t>‹#›</a:t>
            </a:fld>
            <a:endParaRPr lang="fr-CH"/>
          </a:p>
        </p:txBody>
      </p:sp>
    </p:spTree>
    <p:extLst>
      <p:ext uri="{BB962C8B-B14F-4D97-AF65-F5344CB8AC3E}">
        <p14:creationId xmlns:p14="http://schemas.microsoft.com/office/powerpoint/2010/main" val="26077222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 Id="rId3" Type="http://schemas.openxmlformats.org/officeDocument/2006/relationships/hyperlink" Target="http://unfccc.int/resource/docs/2010/cop16/spa/07a01s.pdf" TargetMode="Externa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AD48407C-37F9-4656-9556-9EF7322BA1FF}" type="slidenum">
              <a:rPr lang="fr-CH" smtClean="0"/>
              <a:pPr/>
              <a:t>1</a:t>
            </a:fld>
            <a:endParaRPr lang="fr-CH"/>
          </a:p>
        </p:txBody>
      </p:sp>
    </p:spTree>
    <p:extLst>
      <p:ext uri="{BB962C8B-B14F-4D97-AF65-F5344CB8AC3E}">
        <p14:creationId xmlns:p14="http://schemas.microsoft.com/office/powerpoint/2010/main" val="188009849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p:cNvSpPr>
            <a:spLocks noGrp="1" noChangeArrowheads="1"/>
          </p:cNvSpPr>
          <p:nvPr>
            <p:ph type="sldNum" sz="quarter" idx="5"/>
          </p:nvPr>
        </p:nvSpPr>
        <p:spPr bwMode="auto">
          <a:noFill/>
          <a:ln>
            <a:miter lim="800000"/>
            <a:headEnd/>
            <a:tailEnd/>
          </a:ln>
        </p:spPr>
        <p:txBody>
          <a:bodyPr/>
          <a:lstStyle/>
          <a:p>
            <a:fld id="{7B174939-0F5D-464F-9685-78E95E4D31C8}" type="slidenum">
              <a:rPr lang="en-GB" smtClean="0">
                <a:latin typeface="Arial" pitchFamily="34" charset="0"/>
                <a:ea typeface="MS PGothic" pitchFamily="34" charset="-128"/>
                <a:sym typeface="Arial" pitchFamily="34" charset="0"/>
              </a:rPr>
              <a:pPr/>
              <a:t>10</a:t>
            </a:fld>
            <a:endParaRPr lang="en-GB" smtClean="0">
              <a:latin typeface="Arial" pitchFamily="34" charset="0"/>
              <a:ea typeface="MS PGothic" pitchFamily="34" charset="-128"/>
              <a:sym typeface="Arial" pitchFamily="34" charset="0"/>
            </a:endParaRPr>
          </a:p>
        </p:txBody>
      </p:sp>
      <p:sp>
        <p:nvSpPr>
          <p:cNvPr id="19459" name="Rectangle 2"/>
          <p:cNvSpPr>
            <a:spLocks noGrp="1" noRot="1" noChangeAspect="1" noChangeArrowheads="1" noTextEdit="1"/>
          </p:cNvSpPr>
          <p:nvPr>
            <p:ph type="sldImg"/>
          </p:nvPr>
        </p:nvSpPr>
        <p:spPr bwMode="auto">
          <a:xfrm>
            <a:off x="411163" y="698500"/>
            <a:ext cx="6194425" cy="3484563"/>
          </a:xfrm>
          <a:noFill/>
          <a:ln>
            <a:solidFill>
              <a:srgbClr val="000000"/>
            </a:solidFill>
            <a:miter lim="800000"/>
            <a:headEnd/>
            <a:tailEnd/>
          </a:ln>
        </p:spPr>
      </p:sp>
      <p:sp>
        <p:nvSpPr>
          <p:cNvPr id="19460" name="Rectangle 3"/>
          <p:cNvSpPr>
            <a:spLocks noGrp="1" noChangeArrowheads="1"/>
          </p:cNvSpPr>
          <p:nvPr>
            <p:ph type="body" idx="1"/>
          </p:nvPr>
        </p:nvSpPr>
        <p:spPr bwMode="auto">
          <a:noFill/>
        </p:spPr>
        <p:txBody>
          <a:bodyPr wrap="square" numCol="1" anchor="t" anchorCtr="0" compatLnSpc="1">
            <a:prstTxWarp prst="textNoShape">
              <a:avLst/>
            </a:prstTxWarp>
            <a:normAutofit/>
          </a:bodyPr>
          <a:lstStyle/>
          <a:p>
            <a:pPr eaLnBrk="1" hangingPunct="1"/>
            <a:endParaRPr lang="en-US" sz="900" dirty="0" smtClean="0">
              <a:latin typeface="Arial" pitchFamily="34" charset="0"/>
            </a:endParaRPr>
          </a:p>
        </p:txBody>
      </p:sp>
    </p:spTree>
    <p:extLst>
      <p:ext uri="{BB962C8B-B14F-4D97-AF65-F5344CB8AC3E}">
        <p14:creationId xmlns:p14="http://schemas.microsoft.com/office/powerpoint/2010/main" val="171420290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pPr>
              <a:defRPr/>
            </a:pPr>
            <a:fld id="{FBF82C59-86DB-499C-BD5D-7E2695E66AB7}" type="slidenum">
              <a:rPr lang="en-US" smtClean="0">
                <a:solidFill>
                  <a:prstClr val="black"/>
                </a:solidFill>
              </a:rPr>
              <a:pPr>
                <a:defRPr/>
              </a:pPr>
              <a:t>11</a:t>
            </a:fld>
            <a:endParaRPr lang="en-US">
              <a:solidFill>
                <a:prstClr val="black"/>
              </a:solidFill>
            </a:endParaRPr>
          </a:p>
        </p:txBody>
      </p:sp>
    </p:spTree>
    <p:extLst>
      <p:ext uri="{BB962C8B-B14F-4D97-AF65-F5344CB8AC3E}">
        <p14:creationId xmlns:p14="http://schemas.microsoft.com/office/powerpoint/2010/main" val="199392912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379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13716" indent="0">
              <a:buNone/>
            </a:pPr>
            <a:r>
              <a:rPr lang="es-ES" sz="1600" dirty="0" smtClean="0">
                <a:solidFill>
                  <a:schemeClr val="accent5">
                    <a:lumMod val="75000"/>
                  </a:schemeClr>
                </a:solidFill>
              </a:rPr>
              <a:t>Estrategias Nacionales y Planes de Acción REDD+</a:t>
            </a:r>
          </a:p>
          <a:p>
            <a:pPr marL="270891"/>
            <a:r>
              <a:rPr lang="es-ES" sz="1200" dirty="0" smtClean="0"/>
              <a:t>Evaluaciones de los beneficios y riesgos sociales y ambientales de las políticas y medidas propuestas de REDD+ contribuyen a la selección y el diseño de opciones estratégicas que conforman los EN/AP</a:t>
            </a:r>
          </a:p>
          <a:p>
            <a:pPr marL="270891"/>
            <a:r>
              <a:rPr lang="es-ES" sz="1200" dirty="0" smtClean="0"/>
              <a:t>Políticas, leyes y reglamentos identificados que abordan las salvaguardas pueden contribuir a la implementación de REDD+ en general</a:t>
            </a:r>
          </a:p>
          <a:p>
            <a:pPr marL="13716" indent="0">
              <a:buNone/>
            </a:pPr>
            <a:r>
              <a:rPr lang="es-ES" sz="1600" dirty="0" smtClean="0">
                <a:solidFill>
                  <a:schemeClr val="accent5">
                    <a:lumMod val="75000"/>
                  </a:schemeClr>
                </a:solidFill>
              </a:rPr>
              <a:t>Sistemas Nacionales de Monitoreo Forestal </a:t>
            </a:r>
          </a:p>
          <a:p>
            <a:pPr marL="270891"/>
            <a:r>
              <a:rPr lang="es-ES" sz="1200" dirty="0" smtClean="0"/>
              <a:t>Pueden incluir información relacionada con algunas de las salvaguardas de Cancún, por ejemplo si los bosques naturales se están convirtiendo</a:t>
            </a:r>
            <a:endParaRPr lang="en-GB" sz="1200" dirty="0" smtClean="0"/>
          </a:p>
        </p:txBody>
      </p:sp>
      <p:sp>
        <p:nvSpPr>
          <p:cNvPr id="3379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3C2E383E-766C-4DE9-95D2-E9A40E40D5DE}" type="slidenum">
              <a:rPr lang="fr-CH" altLang="en-US"/>
              <a:pPr>
                <a:spcBef>
                  <a:spcPct val="0"/>
                </a:spcBef>
              </a:pPr>
              <a:t>12</a:t>
            </a:fld>
            <a:endParaRPr lang="fr-CH" altLang="en-US"/>
          </a:p>
        </p:txBody>
      </p:sp>
    </p:spTree>
    <p:extLst>
      <p:ext uri="{BB962C8B-B14F-4D97-AF65-F5344CB8AC3E}">
        <p14:creationId xmlns:p14="http://schemas.microsoft.com/office/powerpoint/2010/main" val="286366187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sz="1200" kern="1200" dirty="0" smtClean="0">
                <a:solidFill>
                  <a:schemeClr val="tx1"/>
                </a:solidFill>
                <a:effectLst/>
                <a:latin typeface="+mn-lt"/>
                <a:ea typeface="+mn-ea"/>
                <a:cs typeface="+mn-cs"/>
              </a:rPr>
              <a:t>1</a:t>
            </a:r>
            <a:endParaRPr lang="en-GB" dirty="0"/>
          </a:p>
        </p:txBody>
      </p:sp>
      <p:sp>
        <p:nvSpPr>
          <p:cNvPr id="4" name="Slide Number Placeholder 3"/>
          <p:cNvSpPr>
            <a:spLocks noGrp="1"/>
          </p:cNvSpPr>
          <p:nvPr>
            <p:ph type="sldNum" sz="quarter" idx="10"/>
          </p:nvPr>
        </p:nvSpPr>
        <p:spPr/>
        <p:txBody>
          <a:bodyPr/>
          <a:lstStyle/>
          <a:p>
            <a:fld id="{AD48407C-37F9-4656-9556-9EF7322BA1FF}" type="slidenum">
              <a:rPr lang="fr-CH" smtClean="0"/>
              <a:pPr/>
              <a:t>13</a:t>
            </a:fld>
            <a:endParaRPr lang="fr-CH"/>
          </a:p>
        </p:txBody>
      </p:sp>
    </p:spTree>
    <p:extLst>
      <p:ext uri="{BB962C8B-B14F-4D97-AF65-F5344CB8AC3E}">
        <p14:creationId xmlns:p14="http://schemas.microsoft.com/office/powerpoint/2010/main" val="427518842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685800" lvl="1" indent="-228600">
              <a:buAutoNum type="arabicPeriod"/>
            </a:pPr>
            <a:endParaRPr lang="en-US" dirty="0"/>
          </a:p>
        </p:txBody>
      </p:sp>
      <p:sp>
        <p:nvSpPr>
          <p:cNvPr id="4" name="Slide Number Placeholder 3"/>
          <p:cNvSpPr>
            <a:spLocks noGrp="1"/>
          </p:cNvSpPr>
          <p:nvPr>
            <p:ph type="sldNum" sz="quarter" idx="10"/>
          </p:nvPr>
        </p:nvSpPr>
        <p:spPr/>
        <p:txBody>
          <a:bodyPr/>
          <a:lstStyle/>
          <a:p>
            <a:fld id="{AD48407C-37F9-4656-9556-9EF7322BA1FF}" type="slidenum">
              <a:rPr lang="fr-CH" smtClean="0"/>
              <a:pPr/>
              <a:t>2</a:t>
            </a:fld>
            <a:endParaRPr lang="fr-CH"/>
          </a:p>
        </p:txBody>
      </p:sp>
    </p:spTree>
    <p:extLst>
      <p:ext uri="{BB962C8B-B14F-4D97-AF65-F5344CB8AC3E}">
        <p14:creationId xmlns:p14="http://schemas.microsoft.com/office/powerpoint/2010/main" val="280484308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AD48407C-37F9-4656-9556-9EF7322BA1FF}" type="slidenum">
              <a:rPr lang="fr-CH" smtClean="0"/>
              <a:pPr/>
              <a:t>3</a:t>
            </a:fld>
            <a:endParaRPr lang="fr-CH"/>
          </a:p>
        </p:txBody>
      </p:sp>
    </p:spTree>
    <p:extLst>
      <p:ext uri="{BB962C8B-B14F-4D97-AF65-F5344CB8AC3E}">
        <p14:creationId xmlns:p14="http://schemas.microsoft.com/office/powerpoint/2010/main" val="149336223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sz="1800"/>
            </a:pPr>
            <a:r>
              <a:rPr lang="es-ES" sz="1200" dirty="0" smtClean="0">
                <a:solidFill>
                  <a:schemeClr val="tx1">
                    <a:lumMod val="85000"/>
                    <a:lumOff val="15000"/>
                  </a:schemeClr>
                </a:solidFill>
                <a:latin typeface="Calibri" pitchFamily="34" charset="0"/>
              </a:rPr>
              <a:t>Las salvaguardas de REDD+ pueden ayudar a </a:t>
            </a:r>
            <a:r>
              <a:rPr lang="es-ES" sz="1200" b="1" dirty="0" smtClean="0">
                <a:solidFill>
                  <a:schemeClr val="accent1">
                    <a:lumMod val="75000"/>
                  </a:schemeClr>
                </a:solidFill>
                <a:latin typeface="Calibri" pitchFamily="34" charset="0"/>
              </a:rPr>
              <a:t>evitar riesgos </a:t>
            </a:r>
            <a:r>
              <a:rPr lang="es-ES" sz="1200" dirty="0" smtClean="0">
                <a:solidFill>
                  <a:schemeClr val="tx1">
                    <a:lumMod val="85000"/>
                    <a:lumOff val="15000"/>
                  </a:schemeClr>
                </a:solidFill>
                <a:latin typeface="Calibri" pitchFamily="34" charset="0"/>
              </a:rPr>
              <a:t>y </a:t>
            </a:r>
            <a:r>
              <a:rPr lang="es-ES" sz="1200" b="1" dirty="0" smtClean="0">
                <a:solidFill>
                  <a:schemeClr val="accent1">
                    <a:lumMod val="75000"/>
                  </a:schemeClr>
                </a:solidFill>
                <a:latin typeface="Calibri" pitchFamily="34" charset="0"/>
              </a:rPr>
              <a:t>mejorar beneficios </a:t>
            </a:r>
            <a:r>
              <a:rPr lang="es-ES" sz="1200" dirty="0" smtClean="0">
                <a:solidFill>
                  <a:schemeClr val="tx1">
                    <a:lumMod val="85000"/>
                    <a:lumOff val="15000"/>
                  </a:schemeClr>
                </a:solidFill>
                <a:latin typeface="Calibri" pitchFamily="34" charset="0"/>
              </a:rPr>
              <a:t>potenciales</a:t>
            </a:r>
          </a:p>
          <a:p>
            <a:pPr lvl="0">
              <a:defRPr sz="1800"/>
            </a:pPr>
            <a:endParaRPr lang="en-GB" sz="1200" dirty="0" smtClean="0"/>
          </a:p>
        </p:txBody>
      </p:sp>
    </p:spTree>
    <p:extLst>
      <p:ext uri="{BB962C8B-B14F-4D97-AF65-F5344CB8AC3E}">
        <p14:creationId xmlns:p14="http://schemas.microsoft.com/office/powerpoint/2010/main" val="366824529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14313" indent="-214313">
              <a:buFont typeface="Arial" panose="020B0604020202020204" pitchFamily="34" charset="0"/>
              <a:buChar char="•"/>
            </a:pPr>
            <a:r>
              <a:rPr lang="es-ES" sz="2200" dirty="0" smtClean="0">
                <a:solidFill>
                  <a:schemeClr val="tx1">
                    <a:lumMod val="85000"/>
                    <a:lumOff val="15000"/>
                  </a:schemeClr>
                </a:solidFill>
                <a:latin typeface="Calibri" pitchFamily="34" charset="0"/>
              </a:rPr>
              <a:t>Pueden contribuir a:</a:t>
            </a:r>
            <a:endParaRPr lang="es-ES" sz="2200" dirty="0" smtClean="0">
              <a:latin typeface="Calibri" panose="020F0502020204030204" pitchFamily="34" charset="0"/>
              <a:cs typeface="Times New Roman" pitchFamily="18" charset="0"/>
            </a:endParaRPr>
          </a:p>
          <a:p>
            <a:pPr marL="557213" lvl="1" indent="-214313">
              <a:buFont typeface="Arial" panose="020B0604020202020204" pitchFamily="34" charset="0"/>
              <a:buChar char="•"/>
            </a:pPr>
            <a:r>
              <a:rPr lang="es-ES" sz="1600" dirty="0" smtClean="0">
                <a:latin typeface="Calibri" panose="020F0502020204030204" pitchFamily="34" charset="0"/>
                <a:cs typeface="Times New Roman" pitchFamily="18" charset="0"/>
              </a:rPr>
              <a:t>fortalecer la </a:t>
            </a:r>
            <a:r>
              <a:rPr lang="es-ES" sz="1600" b="1" dirty="0" smtClean="0">
                <a:solidFill>
                  <a:schemeClr val="accent5">
                    <a:lumMod val="75000"/>
                  </a:schemeClr>
                </a:solidFill>
                <a:latin typeface="Calibri" panose="020F0502020204030204" pitchFamily="34" charset="0"/>
                <a:cs typeface="Times New Roman" pitchFamily="18" charset="0"/>
              </a:rPr>
              <a:t>calidad y sostenibilidad de implementación de REDD+ </a:t>
            </a:r>
          </a:p>
          <a:p>
            <a:pPr marL="557213" lvl="1" indent="-214313">
              <a:buFont typeface="Arial" panose="020B0604020202020204" pitchFamily="34" charset="0"/>
              <a:buChar char="•"/>
            </a:pPr>
            <a:r>
              <a:rPr lang="es-ES_tradnl" sz="1600" kern="0" dirty="0" smtClean="0">
                <a:solidFill>
                  <a:srgbClr val="000000"/>
                </a:solidFill>
                <a:latin typeface="Calibri" panose="020F0502020204030204" pitchFamily="34" charset="0"/>
                <a:ea typeface="Calibri"/>
                <a:cs typeface="Calibri"/>
                <a:sym typeface="Calibri"/>
                <a:rtl val="0"/>
              </a:rPr>
              <a:t>generar confianza que REDD+ producirá beneficios y evita o reduce los riesgos</a:t>
            </a:r>
          </a:p>
          <a:p>
            <a:pPr marL="557213" lvl="1" indent="-214313">
              <a:buFont typeface="Arial" panose="020B0604020202020204" pitchFamily="34" charset="0"/>
              <a:buChar char="•"/>
            </a:pPr>
            <a:r>
              <a:rPr lang="es-ES_tradnl" sz="1600" kern="0" dirty="0" smtClean="0">
                <a:solidFill>
                  <a:srgbClr val="000000"/>
                </a:solidFill>
                <a:latin typeface="Calibri" panose="020F0502020204030204" pitchFamily="34" charset="0"/>
                <a:ea typeface="Calibri"/>
                <a:cs typeface="Calibri"/>
                <a:sym typeface="Calibri"/>
                <a:rtl val="0"/>
              </a:rPr>
              <a:t>alcanzar objetivos nacionales de desarrollo sostenible más generales</a:t>
            </a:r>
          </a:p>
          <a:p>
            <a:pPr marL="742950" lvl="1" indent="-285750">
              <a:buFont typeface="Arial" panose="020B0604020202020204" pitchFamily="34" charset="0"/>
              <a:buChar char="•"/>
            </a:pPr>
            <a:r>
              <a:rPr lang="es-ES" sz="2000" dirty="0" smtClean="0">
                <a:cs typeface="Times New Roman" pitchFamily="18" charset="0"/>
              </a:rPr>
              <a:t>Fortalecer la </a:t>
            </a:r>
            <a:r>
              <a:rPr lang="es-ES" sz="2000" b="1" dirty="0" smtClean="0">
                <a:solidFill>
                  <a:schemeClr val="accent5">
                    <a:lumMod val="75000"/>
                  </a:schemeClr>
                </a:solidFill>
                <a:cs typeface="Times New Roman" pitchFamily="18" charset="0"/>
              </a:rPr>
              <a:t>calidad y sostenibilidad de implementación de REDD+ </a:t>
            </a:r>
            <a:r>
              <a:rPr lang="es-ES" sz="2000" dirty="0" smtClean="0">
                <a:cs typeface="Times New Roman" pitchFamily="18" charset="0"/>
              </a:rPr>
              <a:t>a través de beneficios mejorados</a:t>
            </a:r>
          </a:p>
          <a:p>
            <a:pPr marL="742950" lvl="1" indent="-285750">
              <a:buFont typeface="Arial" panose="020B0604020202020204" pitchFamily="34" charset="0"/>
              <a:buChar char="•"/>
            </a:pPr>
            <a:r>
              <a:rPr lang="es-ES" sz="2000" dirty="0" smtClean="0">
                <a:cs typeface="Times New Roman" pitchFamily="18" charset="0"/>
              </a:rPr>
              <a:t>Fortalecer la capacidad de </a:t>
            </a:r>
            <a:r>
              <a:rPr lang="es-ES" sz="2000" b="1" dirty="0" smtClean="0">
                <a:solidFill>
                  <a:schemeClr val="accent5">
                    <a:lumMod val="75000"/>
                  </a:schemeClr>
                </a:solidFill>
                <a:cs typeface="Times New Roman" pitchFamily="18" charset="0"/>
              </a:rPr>
              <a:t>gestión de riesgos y conflictos </a:t>
            </a:r>
            <a:r>
              <a:rPr lang="es-ES" sz="2000" dirty="0" smtClean="0">
                <a:cs typeface="Times New Roman" pitchFamily="18" charset="0"/>
              </a:rPr>
              <a:t>sociales y ambientales</a:t>
            </a:r>
          </a:p>
          <a:p>
            <a:pPr marL="742950" lvl="1" indent="-285750">
              <a:buFont typeface="Arial" panose="020B0604020202020204" pitchFamily="34" charset="0"/>
              <a:buChar char="•"/>
            </a:pPr>
            <a:r>
              <a:rPr lang="es-ES" sz="2000" dirty="0" smtClean="0">
                <a:cs typeface="Times New Roman" pitchFamily="18" charset="0"/>
              </a:rPr>
              <a:t>Asegurar la </a:t>
            </a:r>
            <a:r>
              <a:rPr lang="es-ES" sz="2000" b="1" dirty="0" smtClean="0">
                <a:solidFill>
                  <a:schemeClr val="accent5">
                    <a:lumMod val="75000"/>
                  </a:schemeClr>
                </a:solidFill>
                <a:cs typeface="Times New Roman" pitchFamily="18" charset="0"/>
              </a:rPr>
              <a:t>participación plena y efectiva </a:t>
            </a:r>
            <a:r>
              <a:rPr lang="es-ES" sz="2000" dirty="0" smtClean="0">
                <a:cs typeface="Times New Roman" pitchFamily="18" charset="0"/>
              </a:rPr>
              <a:t>de las partes interesadas</a:t>
            </a:r>
            <a:endParaRPr lang="en-US" sz="2000" dirty="0" smtClean="0"/>
          </a:p>
          <a:p>
            <a:endParaRPr lang="en-GB" dirty="0"/>
          </a:p>
        </p:txBody>
      </p:sp>
      <p:sp>
        <p:nvSpPr>
          <p:cNvPr id="4" name="Slide Number Placeholder 3"/>
          <p:cNvSpPr>
            <a:spLocks noGrp="1"/>
          </p:cNvSpPr>
          <p:nvPr>
            <p:ph type="sldNum" sz="quarter" idx="10"/>
          </p:nvPr>
        </p:nvSpPr>
        <p:spPr/>
        <p:txBody>
          <a:bodyPr/>
          <a:lstStyle/>
          <a:p>
            <a:fld id="{DAC5F026-B550-43D6-BC95-BFED116F0F58}" type="slidenum">
              <a:rPr lang="en-GB" smtClean="0"/>
              <a:pPr/>
              <a:t>5</a:t>
            </a:fld>
            <a:endParaRPr lang="en-GB"/>
          </a:p>
        </p:txBody>
      </p:sp>
    </p:spTree>
    <p:extLst>
      <p:ext uri="{BB962C8B-B14F-4D97-AF65-F5344CB8AC3E}">
        <p14:creationId xmlns:p14="http://schemas.microsoft.com/office/powerpoint/2010/main" val="331647569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10000"/>
          </a:bodyPr>
          <a:lstStyle/>
          <a:p>
            <a:pPr>
              <a:defRPr/>
            </a:pPr>
            <a:r>
              <a:rPr lang="es-ES" sz="1200" dirty="0" smtClean="0"/>
              <a:t>El diseño de REDD + para ofrecer beneficios múltiples, contribuye al cumplimiento de los compromisos de Cancún</a:t>
            </a:r>
          </a:p>
          <a:p>
            <a:pPr>
              <a:defRPr/>
            </a:pPr>
            <a:endParaRPr lang="en-GB" sz="1200" dirty="0" smtClean="0"/>
          </a:p>
          <a:p>
            <a:pPr marL="171450" indent="-171450" eaLnBrk="1" fontAlgn="auto" hangingPunct="1">
              <a:spcBef>
                <a:spcPts val="0"/>
              </a:spcBef>
              <a:spcAft>
                <a:spcPts val="0"/>
              </a:spcAft>
              <a:buClr>
                <a:schemeClr val="dk1"/>
              </a:buClr>
              <a:buSzPct val="100000"/>
              <a:buFont typeface="Arial"/>
              <a:buChar char="•"/>
              <a:defRPr/>
            </a:pPr>
            <a:r>
              <a:rPr lang="es-ES" dirty="0" smtClean="0"/>
              <a:t>En la 16ª Conferencia de las Partes, celebrada en Cancún en 2010, se convino que se promovería y respaldaría, durante la ejecución de actividades de REDD+, una serie de siete salvaguardas, comúnmente conocidas como salvaguardas de Cancún. Las salvaguardias de la decisión </a:t>
            </a:r>
            <a:r>
              <a:rPr lang="es-ES" u="sng" dirty="0" smtClean="0">
                <a:hlinkClick r:id="rId3"/>
              </a:rPr>
              <a:t>1/CP.16, apéndice I</a:t>
            </a:r>
            <a:r>
              <a:rPr lang="es-ES" dirty="0" smtClean="0"/>
              <a:t>, indican que cuando se realicen las actividades referidas en el </a:t>
            </a:r>
            <a:r>
              <a:rPr lang="es-ES" u="sng" dirty="0" smtClean="0">
                <a:hlinkClick r:id="rId3"/>
              </a:rPr>
              <a:t>párrafo 70</a:t>
            </a:r>
            <a:r>
              <a:rPr lang="es-ES" dirty="0" smtClean="0"/>
              <a:t> de la decisión </a:t>
            </a:r>
            <a:r>
              <a:rPr lang="es-ES" u="sng" dirty="0" smtClean="0">
                <a:hlinkClick r:id="rId3"/>
              </a:rPr>
              <a:t>1/CP.16</a:t>
            </a:r>
            <a:r>
              <a:rPr lang="es-ES" dirty="0" smtClean="0"/>
              <a:t> se promoverán y respaldarán las siguientes salvaguardas:</a:t>
            </a:r>
            <a:r>
              <a:rPr lang="en-US" dirty="0" smtClean="0">
                <a:solidFill>
                  <a:schemeClr val="dk1"/>
                </a:solidFill>
                <a:ea typeface="Calibri"/>
                <a:cs typeface="Calibri"/>
                <a:sym typeface="Calibri"/>
              </a:rPr>
              <a:t> </a:t>
            </a:r>
          </a:p>
          <a:p>
            <a:pPr marL="224325" indent="-224325" eaLnBrk="1" fontAlgn="auto" hangingPunct="1">
              <a:spcBef>
                <a:spcPts val="0"/>
              </a:spcBef>
              <a:spcAft>
                <a:spcPts val="0"/>
              </a:spcAft>
              <a:buClr>
                <a:schemeClr val="dk1"/>
              </a:buClr>
              <a:buSzPct val="100000"/>
              <a:buFont typeface="Calibri"/>
              <a:buAutoNum type="alphaLcParenR"/>
              <a:defRPr/>
            </a:pPr>
            <a:r>
              <a:rPr lang="es-ES" dirty="0" smtClean="0"/>
              <a:t>La complementariedad o compatibilidad de las medidas con los objetivos de los programas forestales nacionales y de las convenciones y los acuerdos internacionales sobre la materia.</a:t>
            </a:r>
            <a:endParaRPr lang="en-US" dirty="0" smtClean="0">
              <a:solidFill>
                <a:schemeClr val="dk1"/>
              </a:solidFill>
              <a:ea typeface="Calibri"/>
              <a:cs typeface="Calibri"/>
              <a:sym typeface="Calibri"/>
            </a:endParaRPr>
          </a:p>
          <a:p>
            <a:pPr marL="224325" indent="-224325" eaLnBrk="1" fontAlgn="auto" hangingPunct="1">
              <a:spcBef>
                <a:spcPts val="0"/>
              </a:spcBef>
              <a:spcAft>
                <a:spcPts val="0"/>
              </a:spcAft>
              <a:buClr>
                <a:schemeClr val="dk1"/>
              </a:buClr>
              <a:buSzPct val="100000"/>
              <a:buFont typeface="Calibri"/>
              <a:buAutoNum type="alphaLcParenR"/>
              <a:defRPr/>
            </a:pPr>
            <a:r>
              <a:rPr lang="es-ES" dirty="0" smtClean="0">
                <a:solidFill>
                  <a:schemeClr val="dk1"/>
                </a:solidFill>
                <a:ea typeface="Calibri"/>
                <a:cs typeface="Calibri"/>
                <a:sym typeface="Calibri"/>
              </a:rPr>
              <a:t>La transparencia y eficacia de las estructuras de gobernanza forestal nacional, teniendo en cuenta la legislación y la soberanía nacionales.</a:t>
            </a:r>
            <a:endParaRPr lang="en-US" dirty="0" smtClean="0">
              <a:solidFill>
                <a:schemeClr val="dk1"/>
              </a:solidFill>
              <a:ea typeface="Calibri"/>
              <a:cs typeface="Calibri"/>
              <a:sym typeface="Calibri"/>
            </a:endParaRPr>
          </a:p>
          <a:p>
            <a:pPr marL="224325" indent="-224325" eaLnBrk="1" fontAlgn="auto" hangingPunct="1">
              <a:spcBef>
                <a:spcPts val="0"/>
              </a:spcBef>
              <a:spcAft>
                <a:spcPts val="0"/>
              </a:spcAft>
              <a:buClr>
                <a:schemeClr val="dk1"/>
              </a:buClr>
              <a:buSzPct val="100000"/>
              <a:buFont typeface="Calibri"/>
              <a:buAutoNum type="alphaLcParenR"/>
              <a:defRPr/>
            </a:pPr>
            <a:r>
              <a:rPr lang="es-ES" dirty="0" smtClean="0">
                <a:solidFill>
                  <a:schemeClr val="dk1"/>
                </a:solidFill>
                <a:ea typeface="Calibri"/>
                <a:cs typeface="Calibri"/>
                <a:sym typeface="Calibri"/>
              </a:rPr>
              <a:t>El respeto de los conocimientos y los derechos de los pueblos indígenas y los miembros de las comunidades locales, tomando en consideración las obligaciones internacionales pertinentes y las circunstancias y la legislación nacionales, y teniendo presente que la Asamblea General de las Naciones Unidas ha aprobado la Declaración de las Naciones Unidas sobre los derechos de los pueblos indígenas.</a:t>
            </a:r>
            <a:endParaRPr lang="en-US" dirty="0" smtClean="0">
              <a:solidFill>
                <a:schemeClr val="dk1"/>
              </a:solidFill>
              <a:ea typeface="Calibri"/>
              <a:cs typeface="Calibri"/>
              <a:sym typeface="Calibri"/>
            </a:endParaRPr>
          </a:p>
          <a:p>
            <a:pPr marL="224325" indent="-224325" eaLnBrk="1" fontAlgn="auto" hangingPunct="1">
              <a:spcBef>
                <a:spcPts val="0"/>
              </a:spcBef>
              <a:spcAft>
                <a:spcPts val="0"/>
              </a:spcAft>
              <a:buClr>
                <a:schemeClr val="dk1"/>
              </a:buClr>
              <a:buSzPct val="100000"/>
              <a:buFont typeface="Calibri"/>
              <a:buAutoNum type="alphaLcParenR"/>
              <a:defRPr/>
            </a:pPr>
            <a:r>
              <a:rPr lang="es-ES" dirty="0" smtClean="0">
                <a:solidFill>
                  <a:schemeClr val="dk1"/>
                </a:solidFill>
                <a:ea typeface="Calibri"/>
                <a:cs typeface="Calibri"/>
                <a:sym typeface="Calibri"/>
              </a:rPr>
              <a:t>La participación plena y efectiva de los interesados, en particular los pueblos indígenas y las comunidades locales, en las medidas mencionadas en los párrafos 70 y 72 de la presente decisión.</a:t>
            </a:r>
            <a:endParaRPr lang="en-US" dirty="0" smtClean="0">
              <a:solidFill>
                <a:schemeClr val="dk1"/>
              </a:solidFill>
              <a:ea typeface="Calibri"/>
              <a:cs typeface="Calibri"/>
              <a:sym typeface="Calibri"/>
            </a:endParaRPr>
          </a:p>
          <a:p>
            <a:pPr marL="224325" indent="-224325" eaLnBrk="1" fontAlgn="auto" hangingPunct="1">
              <a:spcBef>
                <a:spcPts val="0"/>
              </a:spcBef>
              <a:spcAft>
                <a:spcPts val="0"/>
              </a:spcAft>
              <a:buClr>
                <a:schemeClr val="dk1"/>
              </a:buClr>
              <a:buSzPct val="100000"/>
              <a:buFont typeface="Calibri"/>
              <a:buAutoNum type="alphaLcParenR"/>
              <a:defRPr/>
            </a:pPr>
            <a:r>
              <a:rPr lang="es-ES" dirty="0" smtClean="0">
                <a:solidFill>
                  <a:schemeClr val="dk1"/>
                </a:solidFill>
                <a:ea typeface="Calibri"/>
                <a:cs typeface="Calibri"/>
                <a:sym typeface="Calibri"/>
              </a:rPr>
              <a:t>La compatibilidad de las medidas con la conservación de los bosques naturales y la diversidad biológica, velando por que las que se indican en el párrafo 70 de la presente decisión no se utilicen para la conversión de bosques naturales, sino que sirvan, en cambio, para incentivar la protección y la conservación de esos bosques y los servicios derivados de sus ecosistemas y para potenciar otros beneficios sociales y ambientales.</a:t>
            </a:r>
            <a:endParaRPr lang="en-US" dirty="0" smtClean="0">
              <a:solidFill>
                <a:schemeClr val="dk1"/>
              </a:solidFill>
              <a:ea typeface="Calibri"/>
              <a:cs typeface="Calibri"/>
              <a:sym typeface="Calibri"/>
            </a:endParaRPr>
          </a:p>
          <a:p>
            <a:pPr marL="224325" indent="-224325" eaLnBrk="1" fontAlgn="auto" hangingPunct="1">
              <a:spcBef>
                <a:spcPts val="0"/>
              </a:spcBef>
              <a:spcAft>
                <a:spcPts val="0"/>
              </a:spcAft>
              <a:buClr>
                <a:schemeClr val="dk1"/>
              </a:buClr>
              <a:buSzPct val="100000"/>
              <a:buFont typeface="Calibri"/>
              <a:buAutoNum type="alphaLcParenR"/>
              <a:defRPr/>
            </a:pPr>
            <a:r>
              <a:rPr lang="en-US" dirty="0" smtClean="0">
                <a:solidFill>
                  <a:schemeClr val="dk1"/>
                </a:solidFill>
                <a:ea typeface="Calibri"/>
                <a:cs typeface="Calibri"/>
                <a:sym typeface="Calibri"/>
              </a:rPr>
              <a:t>La </a:t>
            </a:r>
            <a:r>
              <a:rPr lang="es-ES" dirty="0" smtClean="0"/>
              <a:t>adopción de medidas para hacer frente a los riesgos de reversión.</a:t>
            </a:r>
            <a:endParaRPr lang="en-US" dirty="0" smtClean="0">
              <a:solidFill>
                <a:schemeClr val="dk1"/>
              </a:solidFill>
              <a:ea typeface="Calibri"/>
              <a:cs typeface="Calibri"/>
              <a:sym typeface="Calibri"/>
            </a:endParaRPr>
          </a:p>
          <a:p>
            <a:pPr marL="224325" indent="-224325" eaLnBrk="1" fontAlgn="auto" hangingPunct="1">
              <a:spcBef>
                <a:spcPts val="0"/>
              </a:spcBef>
              <a:spcAft>
                <a:spcPts val="0"/>
              </a:spcAft>
              <a:buClr>
                <a:schemeClr val="dk1"/>
              </a:buClr>
              <a:buSzPct val="100000"/>
              <a:buFont typeface="Calibri"/>
              <a:buAutoNum type="alphaLcParenR"/>
              <a:defRPr/>
            </a:pPr>
            <a:r>
              <a:rPr lang="en-US" dirty="0" smtClean="0">
                <a:solidFill>
                  <a:schemeClr val="dk1"/>
                </a:solidFill>
                <a:ea typeface="Calibri"/>
                <a:cs typeface="Calibri"/>
                <a:sym typeface="Calibri"/>
              </a:rPr>
              <a:t>La </a:t>
            </a:r>
            <a:r>
              <a:rPr lang="es-ES" dirty="0" smtClean="0"/>
              <a:t>adopción de medidas para reducir el desplazamiento de las emisiones.</a:t>
            </a:r>
            <a:endParaRPr lang="en-US" dirty="0" smtClean="0">
              <a:solidFill>
                <a:schemeClr val="dk1"/>
              </a:solidFill>
              <a:ea typeface="Calibri"/>
              <a:cs typeface="Calibri"/>
              <a:sym typeface="Calibri"/>
            </a:endParaRPr>
          </a:p>
          <a:p>
            <a:pPr>
              <a:defRPr/>
            </a:pPr>
            <a:endParaRPr lang="en-GB" sz="1200" dirty="0" smtClean="0"/>
          </a:p>
        </p:txBody>
      </p:sp>
      <p:sp>
        <p:nvSpPr>
          <p:cNvPr id="4" name="Slide Number Placeholder 3"/>
          <p:cNvSpPr>
            <a:spLocks noGrp="1"/>
          </p:cNvSpPr>
          <p:nvPr>
            <p:ph type="sldNum" sz="quarter" idx="10"/>
          </p:nvPr>
        </p:nvSpPr>
        <p:spPr/>
        <p:txBody>
          <a:bodyPr/>
          <a:lstStyle/>
          <a:p>
            <a:fld id="{1EEB32F4-5AC6-4690-A393-8C1348EAE7F2}" type="slidenum">
              <a:rPr lang="en-US" smtClean="0">
                <a:solidFill>
                  <a:prstClr val="black"/>
                </a:solidFill>
              </a:rPr>
              <a:pPr/>
              <a:t>6</a:t>
            </a:fld>
            <a:endParaRPr lang="en-US">
              <a:solidFill>
                <a:prstClr val="black"/>
              </a:solidFill>
            </a:endParaRPr>
          </a:p>
        </p:txBody>
      </p:sp>
    </p:spTree>
    <p:extLst>
      <p:ext uri="{BB962C8B-B14F-4D97-AF65-F5344CB8AC3E}">
        <p14:creationId xmlns:p14="http://schemas.microsoft.com/office/powerpoint/2010/main" val="51343957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23554" name="Shape 141"/>
          <p:cNvSpPr>
            <a:spLocks noGrp="1" noRot="1" noChangeAspect="1" noTextEdit="1"/>
          </p:cNvSpPr>
          <p:nvPr>
            <p:ph type="sldImg" idx="2"/>
          </p:nvPr>
        </p:nvSpPr>
        <p:spPr bwMode="auto">
          <a:xfrm>
            <a:off x="381000" y="685800"/>
            <a:ext cx="6096000" cy="3429000"/>
          </a:xfrm>
          <a:custGeom>
            <a:avLst/>
            <a:gdLst>
              <a:gd name="T0" fmla="*/ 0 w 120000"/>
              <a:gd name="T1" fmla="*/ 0 h 120000"/>
              <a:gd name="T2" fmla="*/ 2147483646 w 120000"/>
              <a:gd name="T3" fmla="*/ 0 h 120000"/>
              <a:gd name="T4" fmla="*/ 2147483646 w 120000"/>
              <a:gd name="T5" fmla="*/ 2147483646 h 120000"/>
              <a:gd name="T6" fmla="*/ 0 w 120000"/>
              <a:gd name="T7" fmla="*/ 2147483646 h 120000"/>
              <a:gd name="T8" fmla="*/ 0 w 120000"/>
              <a:gd name="T9" fmla="*/ 0 h 120000"/>
              <a:gd name="T10" fmla="*/ 0 60000 65536"/>
              <a:gd name="T11" fmla="*/ 0 60000 65536"/>
              <a:gd name="T12" fmla="*/ 0 60000 65536"/>
              <a:gd name="T13" fmla="*/ 0 60000 65536"/>
              <a:gd name="T14" fmla="*/ 0 60000 65536"/>
              <a:gd name="T15" fmla="*/ 0 w 120000"/>
              <a:gd name="T16" fmla="*/ 0 h 120000"/>
              <a:gd name="T17" fmla="*/ 120000 w 120000"/>
              <a:gd name="T18" fmla="*/ 120000 h 120000"/>
            </a:gdLst>
            <a:ahLst/>
            <a:cxnLst>
              <a:cxn ang="T10">
                <a:pos x="T0" y="T1"/>
              </a:cxn>
              <a:cxn ang="T11">
                <a:pos x="T2" y="T3"/>
              </a:cxn>
              <a:cxn ang="T12">
                <a:pos x="T4" y="T5"/>
              </a:cxn>
              <a:cxn ang="T13">
                <a:pos x="T6" y="T7"/>
              </a:cxn>
              <a:cxn ang="T14">
                <a:pos x="T8" y="T9"/>
              </a:cxn>
            </a:cxnLst>
            <a:rect l="T15" t="T16" r="T17" b="T18"/>
            <a:pathLst>
              <a:path w="120000" h="120000" extrusionOk="0">
                <a:moveTo>
                  <a:pt x="0" y="0"/>
                </a:moveTo>
                <a:lnTo>
                  <a:pt x="120000" y="0"/>
                </a:lnTo>
                <a:lnTo>
                  <a:pt x="120000" y="120000"/>
                </a:lnTo>
                <a:lnTo>
                  <a:pt x="0" y="120000"/>
                </a:lnTo>
                <a:lnTo>
                  <a:pt x="0" y="0"/>
                </a:lnTo>
                <a:close/>
              </a:path>
            </a:pathLst>
          </a:custGeom>
          <a:noFill/>
          <a:ln cap="flat">
            <a:solidFill>
              <a:srgbClr val="000000"/>
            </a:solidFill>
            <a:round/>
            <a:headEnd type="none" w="med" len="med"/>
            <a:tailEnd type="none" w="med" len="med"/>
          </a:ln>
          <a:extLst>
            <a:ext uri="{909E8E84-426E-40dd-AFC4-6F175D3DCCD1}">
              <a14:hiddenFill xmlns:a14="http://schemas.microsoft.com/office/drawing/2010/main">
                <a:solidFill>
                  <a:srgbClr val="FFFFFF"/>
                </a:solidFill>
              </a14:hiddenFill>
            </a:ext>
          </a:extLst>
        </p:spPr>
      </p:sp>
      <p:sp>
        <p:nvSpPr>
          <p:cNvPr id="142" name="Shape 142"/>
          <p:cNvSpPr txBox="1">
            <a:spLocks noGrp="1"/>
          </p:cNvSpPr>
          <p:nvPr>
            <p:ph type="body" idx="1"/>
          </p:nvPr>
        </p:nvSpPr>
        <p:spPr>
          <a:xfrm>
            <a:off x="685800" y="4343400"/>
            <a:ext cx="5486400" cy="4114800"/>
          </a:xfrm>
          <a:ln/>
        </p:spPr>
        <p:txBody>
          <a:bodyPr lIns="91425" tIns="45700" rIns="91425" bIns="45700" anchor="t" anchorCtr="0">
            <a:noAutofit/>
          </a:bodyPr>
          <a:lstStyle/>
          <a:p>
            <a:pPr marL="171450" indent="-171450" eaLnBrk="1" fontAlgn="auto" hangingPunct="1">
              <a:spcBef>
                <a:spcPts val="0"/>
              </a:spcBef>
              <a:spcAft>
                <a:spcPts val="0"/>
              </a:spcAft>
              <a:buClr>
                <a:schemeClr val="dk1"/>
              </a:buClr>
              <a:buSzPct val="100000"/>
              <a:buFont typeface="Arial"/>
              <a:buChar char="•"/>
              <a:defRPr/>
            </a:pPr>
            <a:r>
              <a:rPr lang="es-ES_tradnl" dirty="0" smtClean="0">
                <a:solidFill>
                  <a:schemeClr val="dk1"/>
                </a:solidFill>
                <a:ea typeface="Calibri"/>
                <a:cs typeface="Calibri"/>
                <a:sym typeface="Calibri"/>
              </a:rPr>
              <a:t>Estos son los tres mensajes centrales que nos recuerdan que  los requisitos de salvaguardas de la CMNUCC no se limitan al </a:t>
            </a:r>
            <a:r>
              <a:rPr lang="es-ES_tradnl" dirty="0" err="1" smtClean="0">
                <a:solidFill>
                  <a:schemeClr val="dk1"/>
                </a:solidFill>
                <a:ea typeface="Calibri"/>
                <a:cs typeface="Calibri"/>
                <a:sym typeface="Calibri"/>
              </a:rPr>
              <a:t>SIS</a:t>
            </a:r>
            <a:r>
              <a:rPr lang="es-ES_tradnl" dirty="0" smtClean="0">
                <a:solidFill>
                  <a:schemeClr val="dk1"/>
                </a:solidFill>
                <a:ea typeface="Calibri"/>
                <a:cs typeface="Calibri"/>
                <a:sym typeface="Calibri"/>
              </a:rPr>
              <a:t>.</a:t>
            </a:r>
          </a:p>
          <a:p>
            <a:pPr marL="171450" indent="-95250" eaLnBrk="1" fontAlgn="auto" hangingPunct="1">
              <a:spcBef>
                <a:spcPts val="0"/>
              </a:spcBef>
              <a:spcAft>
                <a:spcPts val="0"/>
              </a:spcAft>
              <a:buClr>
                <a:schemeClr val="dk1"/>
              </a:buClr>
              <a:buFont typeface="Arial"/>
              <a:buNone/>
              <a:defRPr/>
            </a:pPr>
            <a:endParaRPr lang="es-ES_tradnl" dirty="0" smtClean="0">
              <a:solidFill>
                <a:schemeClr val="dk1"/>
              </a:solidFill>
              <a:ea typeface="Calibri"/>
              <a:cs typeface="Calibri"/>
              <a:sym typeface="Calibri"/>
            </a:endParaRPr>
          </a:p>
          <a:p>
            <a:pPr marL="13716" indent="-4191">
              <a:lnSpc>
                <a:spcPts val="2100"/>
              </a:lnSpc>
              <a:spcBef>
                <a:spcPts val="0"/>
              </a:spcBef>
              <a:buClr>
                <a:srgbClr val="00B0F0"/>
              </a:buClr>
              <a:buSzPct val="25000"/>
              <a:buNone/>
              <a:defRPr/>
            </a:pPr>
            <a:r>
              <a:rPr lang="es-ES_tradnl" sz="1200" b="1" dirty="0" smtClean="0">
                <a:solidFill>
                  <a:srgbClr val="00B0F0"/>
                </a:solidFill>
                <a:latin typeface="+mn-lt"/>
                <a:ea typeface="Calibri"/>
                <a:cs typeface="Calibri"/>
                <a:sym typeface="Calibri"/>
              </a:rPr>
              <a:t>“Abordar” </a:t>
            </a:r>
            <a:r>
              <a:rPr lang="es-ES_tradnl" sz="1200" dirty="0" smtClean="0">
                <a:solidFill>
                  <a:schemeClr val="dk1"/>
                </a:solidFill>
                <a:latin typeface="+mn-lt"/>
                <a:ea typeface="Calibri"/>
                <a:cs typeface="Calibri"/>
                <a:sym typeface="Calibri"/>
              </a:rPr>
              <a:t>puede significar que han establecido (por escrito) las disposiciones de gobernanza, entre ellas políticas, leyes, reglamentos, instituciones, sistemas de información, etc., para abordar las salvaguardas</a:t>
            </a:r>
            <a:br>
              <a:rPr lang="es-ES_tradnl" sz="1200" dirty="0" smtClean="0">
                <a:solidFill>
                  <a:schemeClr val="dk1"/>
                </a:solidFill>
                <a:latin typeface="+mn-lt"/>
                <a:ea typeface="Calibri"/>
                <a:cs typeface="Calibri"/>
                <a:sym typeface="Calibri"/>
              </a:rPr>
            </a:br>
            <a:endParaRPr lang="es-ES_tradnl" sz="1200" dirty="0" smtClean="0">
              <a:solidFill>
                <a:schemeClr val="dk1"/>
              </a:solidFill>
              <a:latin typeface="+mn-lt"/>
              <a:ea typeface="Calibri"/>
              <a:cs typeface="Calibri"/>
              <a:sym typeface="Calibri"/>
            </a:endParaRPr>
          </a:p>
          <a:p>
            <a:pPr marL="13716" indent="-4191">
              <a:lnSpc>
                <a:spcPts val="2100"/>
              </a:lnSpc>
              <a:spcBef>
                <a:spcPts val="420"/>
              </a:spcBef>
              <a:buClr>
                <a:srgbClr val="00B0F0"/>
              </a:buClr>
              <a:buSzPct val="25000"/>
              <a:buNone/>
              <a:defRPr/>
            </a:pPr>
            <a:r>
              <a:rPr lang="es-ES_tradnl" sz="1200" b="1" dirty="0" smtClean="0">
                <a:solidFill>
                  <a:srgbClr val="00B0F0"/>
                </a:solidFill>
                <a:latin typeface="+mn-lt"/>
                <a:ea typeface="Calibri"/>
                <a:cs typeface="Calibri"/>
                <a:sym typeface="Calibri"/>
              </a:rPr>
              <a:t>“Respetar”</a:t>
            </a:r>
            <a:r>
              <a:rPr lang="es-ES_tradnl" sz="1200" dirty="0" smtClean="0">
                <a:solidFill>
                  <a:schemeClr val="dk1"/>
                </a:solidFill>
                <a:latin typeface="+mn-lt"/>
                <a:ea typeface="Calibri"/>
                <a:cs typeface="Calibri"/>
                <a:sym typeface="Calibri"/>
              </a:rPr>
              <a:t> puede significar la manera en que estas disposiciones de gobernanza se aplican y afectan (</a:t>
            </a:r>
            <a:r>
              <a:rPr lang="es-ES_tradnl" sz="1200" b="1" i="1" dirty="0" smtClean="0">
                <a:solidFill>
                  <a:schemeClr val="dk1"/>
                </a:solidFill>
                <a:latin typeface="+mn-lt"/>
                <a:ea typeface="Calibri"/>
                <a:cs typeface="Calibri"/>
                <a:sym typeface="Calibri"/>
              </a:rPr>
              <a:t>en la práctica</a:t>
            </a:r>
            <a:r>
              <a:rPr lang="es-ES_tradnl" sz="1200" dirty="0" smtClean="0">
                <a:solidFill>
                  <a:schemeClr val="dk1"/>
                </a:solidFill>
                <a:latin typeface="+mn-lt"/>
                <a:ea typeface="Calibri"/>
                <a:cs typeface="Calibri"/>
                <a:sym typeface="Calibri"/>
              </a:rPr>
              <a:t>) los resultados reales y positivos en el terreno</a:t>
            </a:r>
            <a:endParaRPr lang="es-ES_tradnl" sz="1200" dirty="0">
              <a:solidFill>
                <a:schemeClr val="dk1"/>
              </a:solidFill>
              <a:latin typeface="+mn-lt"/>
              <a:ea typeface="Calibri"/>
              <a:cs typeface="Calibri"/>
              <a:sym typeface="Calibri"/>
            </a:endParaRPr>
          </a:p>
        </p:txBody>
      </p:sp>
    </p:spTree>
    <p:extLst>
      <p:ext uri="{BB962C8B-B14F-4D97-AF65-F5344CB8AC3E}">
        <p14:creationId xmlns:p14="http://schemas.microsoft.com/office/powerpoint/2010/main" val="316210965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eaLnBrk="1" fontAlgn="auto" hangingPunct="1">
              <a:spcBef>
                <a:spcPts val="0"/>
              </a:spcBef>
              <a:spcAft>
                <a:spcPts val="0"/>
              </a:spcAft>
              <a:buClr>
                <a:schemeClr val="dk1"/>
              </a:buClr>
              <a:buSzPct val="100000"/>
              <a:buFont typeface="Arial"/>
              <a:buChar char="•"/>
              <a:defRPr/>
            </a:pPr>
            <a:r>
              <a:rPr lang="es-ES_tradnl" dirty="0" smtClean="0">
                <a:solidFill>
                  <a:schemeClr val="dk1"/>
                </a:solidFill>
                <a:ea typeface="Calibri"/>
                <a:cs typeface="Calibri"/>
                <a:sym typeface="Calibri"/>
              </a:rPr>
              <a:t>Acciones de REDD+ = Políticas y medidas que comprenden la estrategia y el plan de acción nacional determinado e implementado para hacer frente a las causas de la deforestación y la degradación de los bosques, así como los obstáculos a “actividades plus” de REDD+, más efectivas y ‘extensas.</a:t>
            </a:r>
          </a:p>
          <a:p>
            <a:pPr eaLnBrk="1" fontAlgn="auto" hangingPunct="1">
              <a:spcBef>
                <a:spcPts val="0"/>
              </a:spcBef>
              <a:spcAft>
                <a:spcPts val="0"/>
              </a:spcAft>
              <a:buClr>
                <a:schemeClr val="dk1"/>
              </a:buClr>
              <a:buSzPct val="100000"/>
              <a:buFont typeface="Arial"/>
              <a:buNone/>
              <a:defRPr/>
            </a:pPr>
            <a:endParaRPr lang="es-ES_tradnl" dirty="0" smtClean="0">
              <a:solidFill>
                <a:schemeClr val="dk1"/>
              </a:solidFill>
              <a:ea typeface="Calibri"/>
              <a:cs typeface="Calibri"/>
              <a:sym typeface="Calibri"/>
            </a:endParaRPr>
          </a:p>
          <a:p>
            <a:pPr marL="171450" indent="-171450" eaLnBrk="1" fontAlgn="auto" hangingPunct="1">
              <a:spcBef>
                <a:spcPts val="0"/>
              </a:spcBef>
              <a:spcAft>
                <a:spcPts val="0"/>
              </a:spcAft>
              <a:buClr>
                <a:schemeClr val="dk1"/>
              </a:buClr>
              <a:buSzPct val="100000"/>
              <a:buFont typeface="Arial"/>
              <a:buChar char="•"/>
              <a:defRPr/>
            </a:pPr>
            <a:r>
              <a:rPr lang="es-ES_tradnl" dirty="0" smtClean="0">
                <a:solidFill>
                  <a:schemeClr val="dk1"/>
                </a:solidFill>
                <a:ea typeface="Calibri"/>
                <a:cs typeface="Calibri"/>
                <a:sym typeface="Calibri"/>
              </a:rPr>
              <a:t>Es importante destacar el vínculo entre las políticas y medidas de la estrategia nacional o plan de acción y el enfoque nacional hacia las salvaguardas que se examina en mayor detalle en el Módulo 2.</a:t>
            </a:r>
          </a:p>
          <a:p>
            <a:pPr eaLnBrk="1" fontAlgn="auto" hangingPunct="1">
              <a:spcBef>
                <a:spcPts val="0"/>
              </a:spcBef>
              <a:spcAft>
                <a:spcPts val="0"/>
              </a:spcAft>
              <a:defRPr/>
            </a:pPr>
            <a:endParaRPr lang="es-ES_tradnl" dirty="0" smtClean="0">
              <a:solidFill>
                <a:schemeClr val="dk1"/>
              </a:solidFill>
              <a:ea typeface="Calibri"/>
              <a:cs typeface="Calibri"/>
              <a:sym typeface="Calibri"/>
            </a:endParaRPr>
          </a:p>
          <a:p>
            <a:pPr marL="171450" indent="-171450" eaLnBrk="1" fontAlgn="auto" hangingPunct="1">
              <a:spcBef>
                <a:spcPts val="0"/>
              </a:spcBef>
              <a:spcAft>
                <a:spcPts val="0"/>
              </a:spcAft>
              <a:buClr>
                <a:schemeClr val="dk1"/>
              </a:buClr>
              <a:buSzPct val="100000"/>
              <a:buFont typeface="Calibri"/>
              <a:buChar char="•"/>
              <a:defRPr/>
            </a:pPr>
            <a:r>
              <a:rPr lang="es-ES_tradnl" dirty="0" smtClean="0">
                <a:solidFill>
                  <a:srgbClr val="333333"/>
                </a:solidFill>
                <a:ea typeface="Calibri"/>
                <a:cs typeface="Calibri"/>
                <a:sym typeface="Calibri"/>
              </a:rPr>
              <a:t>La implementación de las </a:t>
            </a:r>
            <a:r>
              <a:rPr lang="es-ES_tradnl" dirty="0" smtClean="0">
                <a:solidFill>
                  <a:schemeClr val="dk1"/>
                </a:solidFill>
                <a:ea typeface="Calibri"/>
                <a:cs typeface="Calibri"/>
                <a:sym typeface="Calibri"/>
              </a:rPr>
              <a:t>políticas y medidas </a:t>
            </a:r>
            <a:r>
              <a:rPr lang="es-ES_tradnl" dirty="0" smtClean="0">
                <a:solidFill>
                  <a:srgbClr val="333333"/>
                </a:solidFill>
                <a:ea typeface="Calibri"/>
                <a:cs typeface="Calibri"/>
                <a:sym typeface="Calibri"/>
              </a:rPr>
              <a:t>de REDD+ puede escalonarse. Inicialmente la implementación y el alcance de las salvaguardas puede limitarse a las actividades de REDD+ incluidas en los niveles de emisiones forestales de referencia o niveles de referencia. Luego pueden introducirse poco a poco políticas y medidas adicionales a las que se aplicarán salvaguardas como cuando se pusieron en línea.</a:t>
            </a:r>
          </a:p>
          <a:p>
            <a:endParaRPr lang="en-US" dirty="0"/>
          </a:p>
        </p:txBody>
      </p:sp>
      <p:sp>
        <p:nvSpPr>
          <p:cNvPr id="4" name="Slide Number Placeholder 3"/>
          <p:cNvSpPr>
            <a:spLocks noGrp="1"/>
          </p:cNvSpPr>
          <p:nvPr>
            <p:ph type="sldNum" sz="quarter" idx="10"/>
          </p:nvPr>
        </p:nvSpPr>
        <p:spPr/>
        <p:txBody>
          <a:bodyPr/>
          <a:lstStyle/>
          <a:p>
            <a:fld id="{EC6B57D9-CC1A-4DC3-8E0B-E793A0CD9969}" type="slidenum">
              <a:rPr lang="en-US" smtClean="0"/>
              <a:t>8</a:t>
            </a:fld>
            <a:endParaRPr lang="en-US"/>
          </a:p>
        </p:txBody>
      </p:sp>
    </p:spTree>
    <p:extLst>
      <p:ext uri="{BB962C8B-B14F-4D97-AF65-F5344CB8AC3E}">
        <p14:creationId xmlns:p14="http://schemas.microsoft.com/office/powerpoint/2010/main" val="71855492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29698" name="Shape 185"/>
          <p:cNvSpPr>
            <a:spLocks noGrp="1" noRot="1" noChangeAspect="1" noTextEdit="1"/>
          </p:cNvSpPr>
          <p:nvPr>
            <p:ph type="sldImg" idx="2"/>
          </p:nvPr>
        </p:nvSpPr>
        <p:spPr bwMode="auto">
          <a:xfrm>
            <a:off x="381000" y="685800"/>
            <a:ext cx="6096000" cy="3429000"/>
          </a:xfrm>
          <a:custGeom>
            <a:avLst/>
            <a:gdLst>
              <a:gd name="T0" fmla="*/ 0 w 120000"/>
              <a:gd name="T1" fmla="*/ 0 h 120000"/>
              <a:gd name="T2" fmla="*/ 2147483646 w 120000"/>
              <a:gd name="T3" fmla="*/ 0 h 120000"/>
              <a:gd name="T4" fmla="*/ 2147483646 w 120000"/>
              <a:gd name="T5" fmla="*/ 2147483646 h 120000"/>
              <a:gd name="T6" fmla="*/ 0 w 120000"/>
              <a:gd name="T7" fmla="*/ 2147483646 h 120000"/>
              <a:gd name="T8" fmla="*/ 0 w 120000"/>
              <a:gd name="T9" fmla="*/ 0 h 120000"/>
              <a:gd name="T10" fmla="*/ 0 60000 65536"/>
              <a:gd name="T11" fmla="*/ 0 60000 65536"/>
              <a:gd name="T12" fmla="*/ 0 60000 65536"/>
              <a:gd name="T13" fmla="*/ 0 60000 65536"/>
              <a:gd name="T14" fmla="*/ 0 60000 65536"/>
              <a:gd name="T15" fmla="*/ 0 w 120000"/>
              <a:gd name="T16" fmla="*/ 0 h 120000"/>
              <a:gd name="T17" fmla="*/ 120000 w 120000"/>
              <a:gd name="T18" fmla="*/ 120000 h 120000"/>
            </a:gdLst>
            <a:ahLst/>
            <a:cxnLst>
              <a:cxn ang="T10">
                <a:pos x="T0" y="T1"/>
              </a:cxn>
              <a:cxn ang="T11">
                <a:pos x="T2" y="T3"/>
              </a:cxn>
              <a:cxn ang="T12">
                <a:pos x="T4" y="T5"/>
              </a:cxn>
              <a:cxn ang="T13">
                <a:pos x="T6" y="T7"/>
              </a:cxn>
              <a:cxn ang="T14">
                <a:pos x="T8" y="T9"/>
              </a:cxn>
            </a:cxnLst>
            <a:rect l="T15" t="T16" r="T17" b="T18"/>
            <a:pathLst>
              <a:path w="120000" h="120000" extrusionOk="0">
                <a:moveTo>
                  <a:pt x="0" y="0"/>
                </a:moveTo>
                <a:lnTo>
                  <a:pt x="120000" y="0"/>
                </a:lnTo>
                <a:lnTo>
                  <a:pt x="120000" y="120000"/>
                </a:lnTo>
                <a:lnTo>
                  <a:pt x="0" y="120000"/>
                </a:lnTo>
                <a:lnTo>
                  <a:pt x="0" y="0"/>
                </a:lnTo>
                <a:close/>
              </a:path>
            </a:pathLst>
          </a:custGeom>
          <a:noFill/>
          <a:ln cap="flat">
            <a:solidFill>
              <a:srgbClr val="000000"/>
            </a:solidFill>
            <a:round/>
            <a:headEnd type="none" w="med" len="med"/>
            <a:tailEnd type="none" w="med" len="med"/>
          </a:ln>
          <a:extLst>
            <a:ext uri="{909E8E84-426E-40dd-AFC4-6F175D3DCCD1}">
              <a14:hiddenFill xmlns:a14="http://schemas.microsoft.com/office/drawing/2010/main">
                <a:solidFill>
                  <a:srgbClr val="FFFFFF"/>
                </a:solidFill>
              </a14:hiddenFill>
            </a:ext>
          </a:extLst>
        </p:spPr>
      </p:sp>
      <p:sp>
        <p:nvSpPr>
          <p:cNvPr id="186" name="Shape 186"/>
          <p:cNvSpPr txBox="1">
            <a:spLocks noGrp="1"/>
          </p:cNvSpPr>
          <p:nvPr>
            <p:ph type="body" idx="1"/>
          </p:nvPr>
        </p:nvSpPr>
        <p:spPr>
          <a:xfrm>
            <a:off x="685800" y="4343400"/>
            <a:ext cx="5486400" cy="4114800"/>
          </a:xfrm>
          <a:ln/>
        </p:spPr>
        <p:txBody>
          <a:bodyPr lIns="91425" tIns="45700" rIns="91425" bIns="45700" anchor="t" anchorCtr="0">
            <a:noAutofit/>
          </a:bodyPr>
          <a:lstStyle/>
          <a:p>
            <a:pPr marL="171450" indent="-171450" eaLnBrk="1" fontAlgn="auto" hangingPunct="1">
              <a:spcBef>
                <a:spcPts val="0"/>
              </a:spcBef>
              <a:spcAft>
                <a:spcPts val="0"/>
              </a:spcAft>
              <a:buClr>
                <a:schemeClr val="dk1"/>
              </a:buClr>
              <a:buSzPct val="100000"/>
              <a:buFont typeface="Arial"/>
              <a:buChar char="•"/>
              <a:defRPr/>
            </a:pPr>
            <a:r>
              <a:rPr lang="es-ES_tradnl" dirty="0" smtClean="0">
                <a:solidFill>
                  <a:schemeClr val="dk1"/>
                </a:solidFill>
                <a:ea typeface="Calibri"/>
                <a:cs typeface="Calibri"/>
                <a:sym typeface="Calibri"/>
              </a:rPr>
              <a:t>Una última diapositiva nos recuerda que las salvaguardas (incluido el </a:t>
            </a:r>
            <a:r>
              <a:rPr lang="es-ES_tradnl" dirty="0" err="1" smtClean="0">
                <a:solidFill>
                  <a:schemeClr val="dk1"/>
                </a:solidFill>
                <a:ea typeface="Calibri"/>
                <a:cs typeface="Calibri"/>
                <a:sym typeface="Calibri"/>
              </a:rPr>
              <a:t>SIS</a:t>
            </a:r>
            <a:r>
              <a:rPr lang="es-ES_tradnl" dirty="0" smtClean="0">
                <a:solidFill>
                  <a:schemeClr val="dk1"/>
                </a:solidFill>
                <a:ea typeface="Calibri"/>
                <a:cs typeface="Calibri"/>
                <a:sym typeface="Calibri"/>
              </a:rPr>
              <a:t>) constituyen uno de los cuatro pilares del Marco de Varsovia para REDD+.</a:t>
            </a:r>
          </a:p>
          <a:p>
            <a:pPr marL="171450" indent="-95250" eaLnBrk="1" fontAlgn="auto" hangingPunct="1">
              <a:spcBef>
                <a:spcPts val="0"/>
              </a:spcBef>
              <a:spcAft>
                <a:spcPts val="0"/>
              </a:spcAft>
              <a:buClr>
                <a:schemeClr val="dk1"/>
              </a:buClr>
              <a:buFont typeface="Arial"/>
              <a:buNone/>
              <a:defRPr/>
            </a:pPr>
            <a:endParaRPr lang="es-ES_tradnl" dirty="0" smtClean="0">
              <a:solidFill>
                <a:schemeClr val="dk1"/>
              </a:solidFill>
              <a:ea typeface="Calibri"/>
              <a:cs typeface="Calibri"/>
              <a:sym typeface="Calibri"/>
            </a:endParaRPr>
          </a:p>
          <a:p>
            <a:pPr marL="171450" indent="-171450" eaLnBrk="1" fontAlgn="auto" hangingPunct="1">
              <a:spcBef>
                <a:spcPts val="0"/>
              </a:spcBef>
              <a:spcAft>
                <a:spcPts val="0"/>
              </a:spcAft>
              <a:buClr>
                <a:schemeClr val="dk1"/>
              </a:buClr>
              <a:buSzPct val="100000"/>
              <a:buFont typeface="Arial"/>
              <a:buChar char="•"/>
              <a:defRPr/>
            </a:pPr>
            <a:r>
              <a:rPr lang="es-ES_tradnl" dirty="0" smtClean="0">
                <a:solidFill>
                  <a:schemeClr val="dk1"/>
                </a:solidFill>
                <a:ea typeface="Calibri"/>
                <a:cs typeface="Calibri"/>
                <a:sym typeface="Calibri"/>
              </a:rPr>
              <a:t>Es importante que los países tengan claro cómo estos pilares están interconectados y cómo un proceso de preparación coherente puede permitir el desarrollo de cada pilar y su sinergia en el proceso de adopción de pagos basados en resultados.</a:t>
            </a:r>
          </a:p>
          <a:p>
            <a:pPr marL="171450" indent="-95250" eaLnBrk="1" fontAlgn="auto" hangingPunct="1">
              <a:spcBef>
                <a:spcPts val="0"/>
              </a:spcBef>
              <a:spcAft>
                <a:spcPts val="0"/>
              </a:spcAft>
              <a:buClr>
                <a:schemeClr val="dk1"/>
              </a:buClr>
              <a:buFont typeface="Arial"/>
              <a:buNone/>
              <a:defRPr/>
            </a:pPr>
            <a:endParaRPr lang="es-ES_tradnl" dirty="0" smtClean="0">
              <a:solidFill>
                <a:schemeClr val="dk1"/>
              </a:solidFill>
              <a:ea typeface="Calibri"/>
              <a:cs typeface="Calibri"/>
              <a:sym typeface="Calibri"/>
            </a:endParaRPr>
          </a:p>
          <a:p>
            <a:pPr marL="171450" indent="-171450" eaLnBrk="1" fontAlgn="auto" hangingPunct="1">
              <a:spcBef>
                <a:spcPts val="0"/>
              </a:spcBef>
              <a:spcAft>
                <a:spcPts val="0"/>
              </a:spcAft>
              <a:buClr>
                <a:schemeClr val="dk1"/>
              </a:buClr>
              <a:buSzPct val="100000"/>
              <a:buFont typeface="Arial"/>
              <a:buChar char="•"/>
              <a:defRPr/>
            </a:pPr>
            <a:r>
              <a:rPr lang="es-ES_tradnl" dirty="0" smtClean="0">
                <a:solidFill>
                  <a:schemeClr val="dk1"/>
                </a:solidFill>
                <a:ea typeface="Calibri"/>
                <a:cs typeface="Calibri"/>
                <a:sym typeface="Calibri"/>
              </a:rPr>
              <a:t>El Módulo 2 explica las sinergias claras y cruciales entre las salvaguardas y las estrategias nacionales o planes de acción.</a:t>
            </a:r>
          </a:p>
          <a:p>
            <a:pPr marL="171450" indent="-95250" eaLnBrk="1" fontAlgn="auto" hangingPunct="1">
              <a:spcBef>
                <a:spcPts val="0"/>
              </a:spcBef>
              <a:spcAft>
                <a:spcPts val="0"/>
              </a:spcAft>
              <a:buClr>
                <a:schemeClr val="dk1"/>
              </a:buClr>
              <a:buFont typeface="Arial"/>
              <a:buNone/>
              <a:defRPr/>
            </a:pPr>
            <a:endParaRPr lang="es-ES_tradnl" dirty="0" smtClean="0">
              <a:solidFill>
                <a:schemeClr val="dk1"/>
              </a:solidFill>
              <a:ea typeface="Calibri"/>
              <a:cs typeface="Calibri"/>
              <a:sym typeface="Calibri"/>
            </a:endParaRPr>
          </a:p>
          <a:p>
            <a:pPr marL="171450" indent="-171450" eaLnBrk="1" fontAlgn="auto" hangingPunct="1">
              <a:spcBef>
                <a:spcPts val="0"/>
              </a:spcBef>
              <a:spcAft>
                <a:spcPts val="0"/>
              </a:spcAft>
              <a:buClr>
                <a:schemeClr val="dk1"/>
              </a:buClr>
              <a:buSzPct val="100000"/>
              <a:buFont typeface="Arial"/>
              <a:buChar char="•"/>
              <a:defRPr/>
            </a:pPr>
            <a:r>
              <a:rPr lang="es-ES_tradnl" dirty="0" smtClean="0">
                <a:solidFill>
                  <a:schemeClr val="dk1"/>
                </a:solidFill>
                <a:ea typeface="Calibri"/>
                <a:cs typeface="Calibri"/>
                <a:sym typeface="Calibri"/>
              </a:rPr>
              <a:t>El Módulo 4 trata sobre las potenciales sinergias entre el SIS y el sistema nacional de monitoreo de bosques (que el Programa ONU-REDD aún está explorando). </a:t>
            </a:r>
            <a:endParaRPr lang="es-ES_tradnl" dirty="0">
              <a:solidFill>
                <a:schemeClr val="dk1"/>
              </a:solidFill>
              <a:ea typeface="Calibri"/>
              <a:cs typeface="Calibri"/>
              <a:sym typeface="Calibri"/>
            </a:endParaRPr>
          </a:p>
        </p:txBody>
      </p:sp>
      <p:sp>
        <p:nvSpPr>
          <p:cNvPr id="29700" name="Shape 187"/>
          <p:cNvSpPr>
            <a:spLocks noGrp="1"/>
          </p:cNvSpPr>
          <p:nvPr>
            <p:ph type="sldNum" sz="quarter" idx="5"/>
          </p:nvPr>
        </p:nvSpPr>
        <p:spPr bwMode="auto">
          <a:xfrm>
            <a:off x="3884613" y="8685213"/>
            <a:ext cx="2971800" cy="4572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buSzPct val="25000"/>
            </a:pPr>
            <a:fld id="{09B0F61E-F464-4A47-AC4B-DBB604B7D06B}" type="slidenum">
              <a:rPr lang="en-US" altLang="en-US">
                <a:solidFill>
                  <a:srgbClr val="000000"/>
                </a:solidFill>
              </a:rPr>
              <a:pPr>
                <a:spcBef>
                  <a:spcPct val="0"/>
                </a:spcBef>
                <a:buSzPct val="25000"/>
              </a:pPr>
              <a:t>9</a:t>
            </a:fld>
            <a:endParaRPr lang="en-US" altLang="en-US">
              <a:solidFill>
                <a:srgbClr val="000000"/>
              </a:solidFill>
            </a:endParaRPr>
          </a:p>
        </p:txBody>
      </p:sp>
    </p:spTree>
    <p:extLst>
      <p:ext uri="{BB962C8B-B14F-4D97-AF65-F5344CB8AC3E}">
        <p14:creationId xmlns:p14="http://schemas.microsoft.com/office/powerpoint/2010/main" val="408003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eg"/><Relationship Id="rId3" Type="http://schemas.openxmlformats.org/officeDocument/2006/relationships/image" Target="../media/image2.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eg"/><Relationship Id="rId3"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eg"/><Relationship Id="rId3"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eg"/><Relationship Id="rId3" Type="http://schemas.openxmlformats.org/officeDocument/2006/relationships/image" Target="../media/image3.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7" name="Picture 2" descr="C:\Users\MDP14-1\Desktop\160690.jpg"/>
          <p:cNvPicPr>
            <a:picLocks noChangeAspect="1" noChangeArrowheads="1"/>
          </p:cNvPicPr>
          <p:nvPr userDrawn="1"/>
        </p:nvPicPr>
        <p:blipFill>
          <a:blip r:embed="rId2" cstate="print"/>
          <a:srcRect t="14325" b="48175"/>
          <a:stretch>
            <a:fillRect/>
          </a:stretch>
        </p:blipFill>
        <p:spPr bwMode="auto">
          <a:xfrm>
            <a:off x="0" y="0"/>
            <a:ext cx="9144000" cy="5143500"/>
          </a:xfrm>
          <a:prstGeom prst="rect">
            <a:avLst/>
          </a:prstGeom>
          <a:noFill/>
        </p:spPr>
      </p:pic>
      <p:sp>
        <p:nvSpPr>
          <p:cNvPr id="8" name="Rectangle 7"/>
          <p:cNvSpPr/>
          <p:nvPr userDrawn="1"/>
        </p:nvSpPr>
        <p:spPr>
          <a:xfrm>
            <a:off x="0" y="-20538"/>
            <a:ext cx="9144000" cy="5143500"/>
          </a:xfrm>
          <a:prstGeom prst="rect">
            <a:avLst/>
          </a:prstGeom>
          <a:solidFill>
            <a:schemeClr val="tx1">
              <a:alpha val="4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p>
        </p:txBody>
      </p:sp>
      <p:sp>
        <p:nvSpPr>
          <p:cNvPr id="2" name="Title 1"/>
          <p:cNvSpPr>
            <a:spLocks noGrp="1"/>
          </p:cNvSpPr>
          <p:nvPr>
            <p:ph type="ctrTitle" hasCustomPrompt="1"/>
          </p:nvPr>
        </p:nvSpPr>
        <p:spPr>
          <a:xfrm>
            <a:off x="723528" y="2355726"/>
            <a:ext cx="7772400" cy="1102519"/>
          </a:xfrm>
        </p:spPr>
        <p:txBody>
          <a:bodyPr>
            <a:normAutofit/>
          </a:bodyPr>
          <a:lstStyle>
            <a:lvl1pPr algn="ctr">
              <a:defRPr sz="3200">
                <a:solidFill>
                  <a:schemeClr val="bg1"/>
                </a:solidFill>
                <a:latin typeface="Bebas Neue" pitchFamily="34" charset="0"/>
              </a:defRPr>
            </a:lvl1pPr>
          </a:lstStyle>
          <a:p>
            <a:r>
              <a:rPr lang="en-US" dirty="0" err="1" smtClean="0"/>
              <a:t>Salvaguardas</a:t>
            </a:r>
            <a:r>
              <a:rPr lang="en-US" dirty="0" smtClean="0"/>
              <a:t> de REDD+ </a:t>
            </a:r>
            <a:r>
              <a:rPr lang="en-US" dirty="0" err="1" smtClean="0"/>
              <a:t>bajo</a:t>
            </a:r>
            <a:r>
              <a:rPr lang="en-US" dirty="0" smtClean="0"/>
              <a:t> la CMNUCC</a:t>
            </a:r>
            <a:endParaRPr lang="fr-CH" dirty="0"/>
          </a:p>
        </p:txBody>
      </p:sp>
      <p:sp>
        <p:nvSpPr>
          <p:cNvPr id="3" name="Subtitle 2"/>
          <p:cNvSpPr>
            <a:spLocks noGrp="1"/>
          </p:cNvSpPr>
          <p:nvPr>
            <p:ph type="subTitle" idx="1"/>
          </p:nvPr>
        </p:nvSpPr>
        <p:spPr>
          <a:xfrm>
            <a:off x="683568" y="3705572"/>
            <a:ext cx="7812360" cy="1314450"/>
          </a:xfrm>
        </p:spPr>
        <p:txBody>
          <a:bodyPr>
            <a:normAutofit/>
          </a:bodyPr>
          <a:lstStyle>
            <a:lvl1pPr marL="0" indent="0" algn="ctr">
              <a:buNone/>
              <a:defRPr sz="12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fr-CH" dirty="0"/>
          </a:p>
        </p:txBody>
      </p:sp>
      <p:sp>
        <p:nvSpPr>
          <p:cNvPr id="9" name="Rectangle 8"/>
          <p:cNvSpPr/>
          <p:nvPr userDrawn="1"/>
        </p:nvSpPr>
        <p:spPr>
          <a:xfrm>
            <a:off x="4139952" y="1707654"/>
            <a:ext cx="792088" cy="720080"/>
          </a:xfrm>
          <a:prstGeom prst="rect">
            <a:avLst/>
          </a:prstGeom>
          <a:solidFill>
            <a:srgbClr val="D223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CH" sz="4000" dirty="0" smtClean="0">
                <a:latin typeface="Bebas Neue" pitchFamily="34" charset="0"/>
                <a:ea typeface="Open Sans" pitchFamily="34" charset="0"/>
                <a:cs typeface="Open Sans" pitchFamily="34" charset="0"/>
              </a:rPr>
              <a:t>7</a:t>
            </a:r>
            <a:endParaRPr lang="fr-CH" sz="4000" dirty="0">
              <a:latin typeface="Bebas Neue" pitchFamily="34" charset="0"/>
              <a:ea typeface="Open Sans" pitchFamily="34" charset="0"/>
              <a:cs typeface="Open Sans" pitchFamily="34" charset="0"/>
            </a:endParaRPr>
          </a:p>
        </p:txBody>
      </p:sp>
      <p:pic>
        <p:nvPicPr>
          <p:cNvPr id="4" name="Picture 3" descr="UN-REDD_full_logo_ES2 white.png"/>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763688" y="411510"/>
            <a:ext cx="6243466" cy="864096"/>
          </a:xfrm>
          <a:prstGeom prst="rect">
            <a:avLst/>
          </a:prstGeom>
        </p:spPr>
      </p:pic>
    </p:spTree>
  </p:cSld>
  <p:clrMapOvr>
    <a:masterClrMapping/>
  </p:clrMapOvr>
  <p:timing>
    <p:tnLst>
      <p:par>
        <p:cTn xmlns:p14="http://schemas.microsoft.com/office/powerpoint/2010/mai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93712" y="294743"/>
            <a:ext cx="8229600" cy="857250"/>
          </a:xfrm>
          <a:prstGeom prst="rect">
            <a:avLst/>
          </a:prstGeom>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fld id="{E915FF2A-1AE2-47BC-BE12-429147E84A0C}" type="datetimeFigureOut">
              <a:rPr lang="en-US"/>
              <a:pPr/>
              <a:t>08/10/15</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fld id="{2D7603A7-6ED4-485B-95DD-965689CC969C}" type="slidenum">
              <a:rPr lang="en-US"/>
              <a:pPr/>
              <a:t>‹#›</a:t>
            </a:fld>
            <a:endParaRPr lang="en-US"/>
          </a:p>
        </p:txBody>
      </p:sp>
    </p:spTree>
    <p:extLst>
      <p:ext uri="{BB962C8B-B14F-4D97-AF65-F5344CB8AC3E}">
        <p14:creationId xmlns:p14="http://schemas.microsoft.com/office/powerpoint/2010/main" val="143485813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200151"/>
            <a:ext cx="4038600" cy="3394472"/>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200151"/>
            <a:ext cx="4038600" cy="3394472"/>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fld id="{0057671C-A3C4-4163-A625-1884F231700A}" type="datetimeFigureOut">
              <a:rPr lang="en-US"/>
              <a:pPr/>
              <a:t>08/10/15</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fld id="{D719AB86-5BE8-47BB-8DF1-6C4C37C45126}" type="slidenum">
              <a:rPr lang="en-US"/>
              <a:pPr/>
              <a:t>‹#›</a:t>
            </a:fld>
            <a:endParaRPr lang="en-US"/>
          </a:p>
        </p:txBody>
      </p:sp>
    </p:spTree>
    <p:extLst>
      <p:ext uri="{BB962C8B-B14F-4D97-AF65-F5344CB8AC3E}">
        <p14:creationId xmlns:p14="http://schemas.microsoft.com/office/powerpoint/2010/main" val="259350550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fld id="{F836E812-6A33-4F22-9C2A-C7218B0113EB}" type="datetimeFigureOut">
              <a:rPr lang="en-US"/>
              <a:pPr/>
              <a:t>08/10/15</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5" name="Slide Number Placeholder 5"/>
          <p:cNvSpPr>
            <a:spLocks noGrp="1"/>
          </p:cNvSpPr>
          <p:nvPr>
            <p:ph type="sldNum" sz="quarter" idx="12"/>
          </p:nvPr>
        </p:nvSpPr>
        <p:spPr/>
        <p:txBody>
          <a:bodyPr/>
          <a:lstStyle>
            <a:lvl1pPr>
              <a:defRPr/>
            </a:lvl1pPr>
          </a:lstStyle>
          <a:p>
            <a:fld id="{B30501E7-E037-4AAF-800C-F3F48AD33DA1}" type="slidenum">
              <a:rPr lang="en-US"/>
              <a:pPr/>
              <a:t>‹#›</a:t>
            </a:fld>
            <a:endParaRPr lang="en-US"/>
          </a:p>
        </p:txBody>
      </p:sp>
    </p:spTree>
    <p:extLst>
      <p:ext uri="{BB962C8B-B14F-4D97-AF65-F5344CB8AC3E}">
        <p14:creationId xmlns:p14="http://schemas.microsoft.com/office/powerpoint/2010/main" val="58395796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b"/>
          <a:lstStyle>
            <a:lvl1pPr algn="l">
              <a:defRPr sz="1500" b="1"/>
            </a:lvl1pPr>
          </a:lstStyle>
          <a:p>
            <a:r>
              <a:rPr lang="en-US" smtClean="0"/>
              <a:t>Click to edit Master title style</a:t>
            </a:r>
            <a:endParaRPr lang="en-US"/>
          </a:p>
        </p:txBody>
      </p:sp>
      <p:sp>
        <p:nvSpPr>
          <p:cNvPr id="3" name="Content Placeholder 2"/>
          <p:cNvSpPr>
            <a:spLocks noGrp="1"/>
          </p:cNvSpPr>
          <p:nvPr>
            <p:ph idx="1"/>
          </p:nvPr>
        </p:nvSpPr>
        <p:spPr>
          <a:xfrm>
            <a:off x="3575050" y="204788"/>
            <a:ext cx="5111750" cy="438983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fld id="{3DD15CBA-AD23-45D8-A239-DC38372A207E}" type="datetimeFigureOut">
              <a:rPr lang="en-US"/>
              <a:pPr/>
              <a:t>08/10/15</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fld id="{0DA3E161-C85A-4598-BA39-AFC829785A6D}" type="slidenum">
              <a:rPr lang="en-US"/>
              <a:pPr/>
              <a:t>‹#›</a:t>
            </a:fld>
            <a:endParaRPr lang="en-US"/>
          </a:p>
        </p:txBody>
      </p:sp>
    </p:spTree>
    <p:extLst>
      <p:ext uri="{BB962C8B-B14F-4D97-AF65-F5344CB8AC3E}">
        <p14:creationId xmlns:p14="http://schemas.microsoft.com/office/powerpoint/2010/main" val="191870132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Learning Objectives">
    <p:spTree>
      <p:nvGrpSpPr>
        <p:cNvPr id="1" name=""/>
        <p:cNvGrpSpPr/>
        <p:nvPr/>
      </p:nvGrpSpPr>
      <p:grpSpPr>
        <a:xfrm>
          <a:off x="0" y="0"/>
          <a:ext cx="0" cy="0"/>
          <a:chOff x="0" y="0"/>
          <a:chExt cx="0" cy="0"/>
        </a:xfrm>
      </p:grpSpPr>
      <p:pic>
        <p:nvPicPr>
          <p:cNvPr id="7" name="Picture 2" descr="C:\Users\MDP14-1\Desktop\160690.jpg"/>
          <p:cNvPicPr>
            <a:picLocks noChangeAspect="1" noChangeArrowheads="1"/>
          </p:cNvPicPr>
          <p:nvPr userDrawn="1"/>
        </p:nvPicPr>
        <p:blipFill>
          <a:blip r:embed="rId2" cstate="print"/>
          <a:srcRect t="14325" b="48175"/>
          <a:stretch>
            <a:fillRect/>
          </a:stretch>
        </p:blipFill>
        <p:spPr bwMode="auto">
          <a:xfrm>
            <a:off x="0" y="0"/>
            <a:ext cx="9144000" cy="5143500"/>
          </a:xfrm>
          <a:prstGeom prst="rect">
            <a:avLst/>
          </a:prstGeom>
          <a:noFill/>
        </p:spPr>
      </p:pic>
      <p:sp>
        <p:nvSpPr>
          <p:cNvPr id="8" name="Rectangle 7"/>
          <p:cNvSpPr/>
          <p:nvPr userDrawn="1"/>
        </p:nvSpPr>
        <p:spPr>
          <a:xfrm>
            <a:off x="0" y="0"/>
            <a:ext cx="9144000" cy="5143500"/>
          </a:xfrm>
          <a:prstGeom prst="rect">
            <a:avLst/>
          </a:prstGeom>
          <a:solidFill>
            <a:schemeClr val="tx1">
              <a:alpha val="4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p>
        </p:txBody>
      </p:sp>
      <p:sp>
        <p:nvSpPr>
          <p:cNvPr id="14" name="Freeform 13"/>
          <p:cNvSpPr/>
          <p:nvPr userDrawn="1"/>
        </p:nvSpPr>
        <p:spPr>
          <a:xfrm>
            <a:off x="-108520" y="0"/>
            <a:ext cx="6927656" cy="5242560"/>
          </a:xfrm>
          <a:custGeom>
            <a:avLst/>
            <a:gdLst>
              <a:gd name="connsiteX0" fmla="*/ 60960 w 6720840"/>
              <a:gd name="connsiteY0" fmla="*/ 0 h 5242560"/>
              <a:gd name="connsiteX1" fmla="*/ 6720840 w 6720840"/>
              <a:gd name="connsiteY1" fmla="*/ 0 h 5242560"/>
              <a:gd name="connsiteX2" fmla="*/ 3505200 w 6720840"/>
              <a:gd name="connsiteY2" fmla="*/ 5242560 h 5242560"/>
              <a:gd name="connsiteX3" fmla="*/ 0 w 6720840"/>
              <a:gd name="connsiteY3" fmla="*/ 5242560 h 5242560"/>
              <a:gd name="connsiteX4" fmla="*/ 60960 w 6720840"/>
              <a:gd name="connsiteY4" fmla="*/ 0 h 52425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20840" h="5242560">
                <a:moveTo>
                  <a:pt x="60960" y="0"/>
                </a:moveTo>
                <a:lnTo>
                  <a:pt x="6720840" y="0"/>
                </a:lnTo>
                <a:lnTo>
                  <a:pt x="3505200" y="5242560"/>
                </a:lnTo>
                <a:lnTo>
                  <a:pt x="0" y="5242560"/>
                </a:lnTo>
                <a:lnTo>
                  <a:pt x="6096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dirty="0">
              <a:solidFill>
                <a:schemeClr val="bg1"/>
              </a:solidFill>
            </a:endParaRPr>
          </a:p>
        </p:txBody>
      </p:sp>
      <p:grpSp>
        <p:nvGrpSpPr>
          <p:cNvPr id="4" name="Group 9"/>
          <p:cNvGrpSpPr/>
          <p:nvPr userDrawn="1"/>
        </p:nvGrpSpPr>
        <p:grpSpPr>
          <a:xfrm>
            <a:off x="6012160" y="4497450"/>
            <a:ext cx="3312368" cy="378556"/>
            <a:chOff x="2051720" y="2283718"/>
            <a:chExt cx="5040560" cy="576064"/>
          </a:xfrm>
        </p:grpSpPr>
        <p:pic>
          <p:nvPicPr>
            <p:cNvPr id="11" name="Picture 3" descr="C:\Users\MDP14-1\Desktop\CCP\REDD+ academy learning journal\links\unredd-white.png"/>
            <p:cNvPicPr>
              <a:picLocks noChangeAspect="1" noChangeArrowheads="1"/>
            </p:cNvPicPr>
            <p:nvPr/>
          </p:nvPicPr>
          <p:blipFill>
            <a:blip r:embed="rId3" cstate="print"/>
            <a:srcRect/>
            <a:stretch>
              <a:fillRect/>
            </a:stretch>
          </p:blipFill>
          <p:spPr bwMode="auto">
            <a:xfrm>
              <a:off x="2051720" y="2283718"/>
              <a:ext cx="2049218" cy="535813"/>
            </a:xfrm>
            <a:prstGeom prst="rect">
              <a:avLst/>
            </a:prstGeom>
            <a:noFill/>
          </p:spPr>
        </p:pic>
        <p:sp>
          <p:nvSpPr>
            <p:cNvPr id="12" name="TextBox 11"/>
            <p:cNvSpPr txBox="1"/>
            <p:nvPr/>
          </p:nvSpPr>
          <p:spPr>
            <a:xfrm>
              <a:off x="4211960" y="2355727"/>
              <a:ext cx="2880320" cy="421521"/>
            </a:xfrm>
            <a:prstGeom prst="rect">
              <a:avLst/>
            </a:prstGeom>
            <a:noFill/>
          </p:spPr>
          <p:txBody>
            <a:bodyPr wrap="square" rtlCol="0">
              <a:spAutoFit/>
            </a:bodyPr>
            <a:lstStyle/>
            <a:p>
              <a:r>
                <a:rPr lang="de-CH" sz="1200" b="1" dirty="0" smtClean="0">
                  <a:solidFill>
                    <a:schemeClr val="bg1"/>
                  </a:solidFill>
                  <a:latin typeface="Arial" pitchFamily="34" charset="0"/>
                  <a:cs typeface="Arial" pitchFamily="34" charset="0"/>
                </a:rPr>
                <a:t>REDD+ </a:t>
              </a:r>
              <a:r>
                <a:rPr lang="de-CH" sz="1200" dirty="0" smtClean="0">
                  <a:solidFill>
                    <a:schemeClr val="bg1"/>
                  </a:solidFill>
                  <a:latin typeface="Arial" pitchFamily="34" charset="0"/>
                  <a:cs typeface="Arial" pitchFamily="34" charset="0"/>
                </a:rPr>
                <a:t>ACADEMY</a:t>
              </a:r>
              <a:endParaRPr lang="fr-CH" sz="1200" dirty="0">
                <a:solidFill>
                  <a:schemeClr val="bg1"/>
                </a:solidFill>
                <a:latin typeface="Arial" pitchFamily="34" charset="0"/>
                <a:cs typeface="Arial" pitchFamily="34" charset="0"/>
              </a:endParaRPr>
            </a:p>
          </p:txBody>
        </p:sp>
        <p:cxnSp>
          <p:nvCxnSpPr>
            <p:cNvPr id="13" name="Straight Connector 12"/>
            <p:cNvCxnSpPr/>
            <p:nvPr/>
          </p:nvCxnSpPr>
          <p:spPr>
            <a:xfrm>
              <a:off x="4211960" y="2283718"/>
              <a:ext cx="0" cy="576064"/>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7" name="Parallelogram 16"/>
          <p:cNvSpPr/>
          <p:nvPr userDrawn="1"/>
        </p:nvSpPr>
        <p:spPr>
          <a:xfrm rot="18187746">
            <a:off x="1523175" y="2532626"/>
            <a:ext cx="7187999" cy="217993"/>
          </a:xfrm>
          <a:prstGeom prst="parallelogram">
            <a:avLst/>
          </a:prstGeom>
          <a:solidFill>
            <a:srgbClr val="D223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p>
        </p:txBody>
      </p:sp>
      <p:sp>
        <p:nvSpPr>
          <p:cNvPr id="22" name="Text Placeholder 21"/>
          <p:cNvSpPr>
            <a:spLocks noGrp="1"/>
          </p:cNvSpPr>
          <p:nvPr>
            <p:ph type="body" sz="quarter" idx="11"/>
          </p:nvPr>
        </p:nvSpPr>
        <p:spPr>
          <a:xfrm>
            <a:off x="251520" y="1563688"/>
            <a:ext cx="3816350" cy="2952750"/>
          </a:xfrm>
        </p:spPr>
        <p:txBody>
          <a:bodyPr>
            <a:normAutofit/>
          </a:bodyPr>
          <a:lstStyle>
            <a:lvl1pPr>
              <a:buClr>
                <a:srgbClr val="D2232A"/>
              </a:buClr>
              <a:buFont typeface="Arial" pitchFamily="34" charset="0"/>
              <a:buChar char="•"/>
              <a:defRPr sz="1400"/>
            </a:lvl1pPr>
          </a:lstStyle>
          <a:p>
            <a:pPr lvl="0"/>
            <a:endParaRPr lang="de-CH" dirty="0" smtClean="0"/>
          </a:p>
        </p:txBody>
      </p:sp>
      <p:sp>
        <p:nvSpPr>
          <p:cNvPr id="15" name="Rectangle 14"/>
          <p:cNvSpPr/>
          <p:nvPr userDrawn="1"/>
        </p:nvSpPr>
        <p:spPr>
          <a:xfrm>
            <a:off x="179512" y="627534"/>
            <a:ext cx="4693914" cy="584775"/>
          </a:xfrm>
          <a:prstGeom prst="rect">
            <a:avLst/>
          </a:prstGeom>
        </p:spPr>
        <p:txBody>
          <a:bodyPr wrap="none">
            <a:spAutoFit/>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de-CH" sz="32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Objetivos de aprendizaje</a:t>
            </a:r>
            <a:endParaRPr kumimoji="0" lang="fr-CH" sz="3200" b="0" i="0" u="none" strike="noStrike" kern="1200" cap="none" spc="0" normalizeH="0" baseline="0" noProof="0" dirty="0">
              <a:ln>
                <a:noFill/>
              </a:ln>
              <a:solidFill>
                <a:prstClr val="black">
                  <a:lumMod val="65000"/>
                  <a:lumOff val="35000"/>
                </a:prstClr>
              </a:solidFill>
              <a:effectLst/>
              <a:uLnTx/>
              <a:uFillTx/>
              <a:latin typeface="+mn-lt"/>
              <a:ea typeface="+mn-ea"/>
              <a:cs typeface="+mn-cs"/>
            </a:endParaRPr>
          </a:p>
        </p:txBody>
      </p:sp>
    </p:spTree>
  </p:cSld>
  <p:clrMapOvr>
    <a:masterClrMapping/>
  </p:clrMapOvr>
  <p:timing>
    <p:tnLst>
      <p:par>
        <p:cTn xmlns:p14="http://schemas.microsoft.com/office/powerpoint/2010/mai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pic>
        <p:nvPicPr>
          <p:cNvPr id="17" name="Picture 2" descr="C:\Users\MDP14-1\Desktop\160690.jpg"/>
          <p:cNvPicPr>
            <a:picLocks noChangeAspect="1" noChangeArrowheads="1"/>
          </p:cNvPicPr>
          <p:nvPr userDrawn="1"/>
        </p:nvPicPr>
        <p:blipFill>
          <a:blip r:embed="rId2" cstate="print"/>
          <a:srcRect t="14325" b="48175"/>
          <a:stretch>
            <a:fillRect/>
          </a:stretch>
        </p:blipFill>
        <p:spPr bwMode="auto">
          <a:xfrm>
            <a:off x="0" y="0"/>
            <a:ext cx="9144000" cy="5143500"/>
          </a:xfrm>
          <a:prstGeom prst="rect">
            <a:avLst/>
          </a:prstGeom>
          <a:noFill/>
        </p:spPr>
      </p:pic>
      <p:sp>
        <p:nvSpPr>
          <p:cNvPr id="19" name="Rectangle 18"/>
          <p:cNvSpPr/>
          <p:nvPr userDrawn="1"/>
        </p:nvSpPr>
        <p:spPr>
          <a:xfrm>
            <a:off x="0" y="0"/>
            <a:ext cx="9144000" cy="5143500"/>
          </a:xfrm>
          <a:prstGeom prst="rect">
            <a:avLst/>
          </a:prstGeom>
          <a:solidFill>
            <a:schemeClr val="tx1">
              <a:alpha val="4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p>
        </p:txBody>
      </p:sp>
      <p:sp>
        <p:nvSpPr>
          <p:cNvPr id="35" name="Freeform 34"/>
          <p:cNvSpPr/>
          <p:nvPr userDrawn="1"/>
        </p:nvSpPr>
        <p:spPr>
          <a:xfrm>
            <a:off x="2522200" y="-163830"/>
            <a:ext cx="6979920" cy="5471160"/>
          </a:xfrm>
          <a:custGeom>
            <a:avLst/>
            <a:gdLst>
              <a:gd name="connsiteX0" fmla="*/ 2392680 w 6979920"/>
              <a:gd name="connsiteY0" fmla="*/ 0 h 5471160"/>
              <a:gd name="connsiteX1" fmla="*/ 6979920 w 6979920"/>
              <a:gd name="connsiteY1" fmla="*/ 45720 h 5471160"/>
              <a:gd name="connsiteX2" fmla="*/ 6903720 w 6979920"/>
              <a:gd name="connsiteY2" fmla="*/ 5471160 h 5471160"/>
              <a:gd name="connsiteX3" fmla="*/ 0 w 6979920"/>
              <a:gd name="connsiteY3" fmla="*/ 5471160 h 5471160"/>
              <a:gd name="connsiteX4" fmla="*/ 2392680 w 6979920"/>
              <a:gd name="connsiteY4" fmla="*/ 0 h 54711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79920" h="5471160">
                <a:moveTo>
                  <a:pt x="2392680" y="0"/>
                </a:moveTo>
                <a:lnTo>
                  <a:pt x="6979920" y="45720"/>
                </a:lnTo>
                <a:lnTo>
                  <a:pt x="6903720" y="5471160"/>
                </a:lnTo>
                <a:lnTo>
                  <a:pt x="0" y="5471160"/>
                </a:lnTo>
                <a:lnTo>
                  <a:pt x="239268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p>
        </p:txBody>
      </p:sp>
      <p:grpSp>
        <p:nvGrpSpPr>
          <p:cNvPr id="27" name="Group 9"/>
          <p:cNvGrpSpPr/>
          <p:nvPr userDrawn="1"/>
        </p:nvGrpSpPr>
        <p:grpSpPr>
          <a:xfrm>
            <a:off x="6012160" y="4497450"/>
            <a:ext cx="3312368" cy="378556"/>
            <a:chOff x="2051720" y="2283718"/>
            <a:chExt cx="5040560" cy="576064"/>
          </a:xfrm>
        </p:grpSpPr>
        <p:pic>
          <p:nvPicPr>
            <p:cNvPr id="28" name="Picture 3" descr="C:\Users\MDP14-1\Desktop\CCP\REDD+ academy learning journal\links\unredd-white.png"/>
            <p:cNvPicPr>
              <a:picLocks noChangeAspect="1" noChangeArrowheads="1"/>
            </p:cNvPicPr>
            <p:nvPr/>
          </p:nvPicPr>
          <p:blipFill>
            <a:blip r:embed="rId3" cstate="print"/>
            <a:srcRect/>
            <a:stretch>
              <a:fillRect/>
            </a:stretch>
          </p:blipFill>
          <p:spPr bwMode="auto">
            <a:xfrm>
              <a:off x="2051720" y="2283718"/>
              <a:ext cx="2049218" cy="535813"/>
            </a:xfrm>
            <a:prstGeom prst="rect">
              <a:avLst/>
            </a:prstGeom>
            <a:noFill/>
          </p:spPr>
        </p:pic>
        <p:sp>
          <p:nvSpPr>
            <p:cNvPr id="29" name="TextBox 28"/>
            <p:cNvSpPr txBox="1"/>
            <p:nvPr/>
          </p:nvSpPr>
          <p:spPr>
            <a:xfrm>
              <a:off x="4211960" y="2355727"/>
              <a:ext cx="2880320" cy="421521"/>
            </a:xfrm>
            <a:prstGeom prst="rect">
              <a:avLst/>
            </a:prstGeom>
            <a:noFill/>
          </p:spPr>
          <p:txBody>
            <a:bodyPr wrap="square" rtlCol="0">
              <a:spAutoFit/>
            </a:bodyPr>
            <a:lstStyle/>
            <a:p>
              <a:r>
                <a:rPr lang="de-CH" sz="1200" b="1" dirty="0" smtClean="0">
                  <a:solidFill>
                    <a:schemeClr val="bg1"/>
                  </a:solidFill>
                  <a:latin typeface="Arial" pitchFamily="34" charset="0"/>
                  <a:cs typeface="Arial" pitchFamily="34" charset="0"/>
                </a:rPr>
                <a:t>REDD+ </a:t>
              </a:r>
              <a:r>
                <a:rPr lang="de-CH" sz="1200" dirty="0" smtClean="0">
                  <a:solidFill>
                    <a:schemeClr val="bg1"/>
                  </a:solidFill>
                  <a:latin typeface="Arial" pitchFamily="34" charset="0"/>
                  <a:cs typeface="Arial" pitchFamily="34" charset="0"/>
                </a:rPr>
                <a:t>ACADEMY</a:t>
              </a:r>
              <a:endParaRPr lang="fr-CH" sz="1200" dirty="0">
                <a:solidFill>
                  <a:schemeClr val="bg1"/>
                </a:solidFill>
                <a:latin typeface="Arial" pitchFamily="34" charset="0"/>
                <a:cs typeface="Arial" pitchFamily="34" charset="0"/>
              </a:endParaRPr>
            </a:p>
          </p:txBody>
        </p:sp>
        <p:cxnSp>
          <p:nvCxnSpPr>
            <p:cNvPr id="30" name="Straight Connector 29"/>
            <p:cNvCxnSpPr/>
            <p:nvPr/>
          </p:nvCxnSpPr>
          <p:spPr>
            <a:xfrm>
              <a:off x="4211960" y="2283718"/>
              <a:ext cx="0" cy="576064"/>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31" name="Parallelogram 30"/>
          <p:cNvSpPr/>
          <p:nvPr userDrawn="1"/>
        </p:nvSpPr>
        <p:spPr>
          <a:xfrm rot="17606102">
            <a:off x="131108" y="2419263"/>
            <a:ext cx="7187999" cy="217993"/>
          </a:xfrm>
          <a:prstGeom prst="parallelogram">
            <a:avLst/>
          </a:prstGeom>
          <a:solidFill>
            <a:srgbClr val="D223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p>
        </p:txBody>
      </p:sp>
      <p:sp>
        <p:nvSpPr>
          <p:cNvPr id="32" name="Text Placeholder 21"/>
          <p:cNvSpPr>
            <a:spLocks noGrp="1"/>
          </p:cNvSpPr>
          <p:nvPr>
            <p:ph type="body" sz="quarter" idx="11"/>
          </p:nvPr>
        </p:nvSpPr>
        <p:spPr>
          <a:xfrm>
            <a:off x="4644008" y="1275606"/>
            <a:ext cx="4248472" cy="3672408"/>
          </a:xfrm>
        </p:spPr>
        <p:txBody>
          <a:bodyPr>
            <a:normAutofit/>
          </a:bodyPr>
          <a:lstStyle>
            <a:lvl1pPr>
              <a:buClr>
                <a:srgbClr val="D2232A"/>
              </a:buClr>
              <a:buFont typeface="Arial" pitchFamily="34" charset="0"/>
              <a:buChar char="•"/>
              <a:defRPr sz="1400"/>
            </a:lvl1pPr>
          </a:lstStyle>
          <a:p>
            <a:pPr lvl="0"/>
            <a:endParaRPr lang="de-CH" dirty="0" smtClean="0"/>
          </a:p>
        </p:txBody>
      </p:sp>
      <p:sp>
        <p:nvSpPr>
          <p:cNvPr id="33" name="Rectangle 32"/>
          <p:cNvSpPr/>
          <p:nvPr userDrawn="1"/>
        </p:nvSpPr>
        <p:spPr>
          <a:xfrm>
            <a:off x="5640638" y="28064"/>
            <a:ext cx="2531462" cy="584775"/>
          </a:xfrm>
          <a:prstGeom prst="rect">
            <a:avLst/>
          </a:prstGeom>
        </p:spPr>
        <p:txBody>
          <a:bodyPr wrap="none">
            <a:spAutoFit/>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de-CH" sz="32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Puntos clave</a:t>
            </a:r>
            <a:endParaRPr kumimoji="0" lang="fr-CH" sz="3200" b="0" i="0" u="none" strike="noStrike" kern="1200" cap="none" spc="0" normalizeH="0" baseline="0" noProof="0" dirty="0">
              <a:ln>
                <a:noFill/>
              </a:ln>
              <a:solidFill>
                <a:prstClr val="black">
                  <a:lumMod val="65000"/>
                  <a:lumOff val="35000"/>
                </a:prstClr>
              </a:solidFill>
              <a:effectLst/>
              <a:uLnTx/>
              <a:uFillTx/>
              <a:latin typeface="+mn-lt"/>
              <a:ea typeface="+mn-ea"/>
              <a:cs typeface="+mn-cs"/>
            </a:endParaRPr>
          </a:p>
        </p:txBody>
      </p:sp>
      <p:sp>
        <p:nvSpPr>
          <p:cNvPr id="36" name="Rectangle 35"/>
          <p:cNvSpPr/>
          <p:nvPr userDrawn="1"/>
        </p:nvSpPr>
        <p:spPr>
          <a:xfrm>
            <a:off x="8594923" y="176436"/>
            <a:ext cx="288032" cy="288032"/>
          </a:xfrm>
          <a:prstGeom prst="rect">
            <a:avLst/>
          </a:prstGeom>
          <a:noFill/>
          <a:ln>
            <a:solidFill>
              <a:srgbClr val="CBCBC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sz="1100"/>
          </a:p>
        </p:txBody>
      </p:sp>
      <p:sp>
        <p:nvSpPr>
          <p:cNvPr id="37" name="Rectangle 36"/>
          <p:cNvSpPr/>
          <p:nvPr userDrawn="1"/>
        </p:nvSpPr>
        <p:spPr>
          <a:xfrm>
            <a:off x="8598510" y="182135"/>
            <a:ext cx="377026" cy="276999"/>
          </a:xfrm>
          <a:prstGeom prst="rect">
            <a:avLst/>
          </a:prstGeom>
        </p:spPr>
        <p:txBody>
          <a:bodyPr wrap="none">
            <a:spAutoFit/>
          </a:bodyPr>
          <a:lstStyle/>
          <a:p>
            <a:fld id="{F0146B80-9344-4005-AD81-41A45D584E6F}" type="slidenum">
              <a:rPr lang="fr-CH" sz="1200" smtClean="0">
                <a:solidFill>
                  <a:srgbClr val="CBCBCB"/>
                </a:solidFill>
              </a:rPr>
              <a:pPr/>
              <a:t>‹#›</a:t>
            </a:fld>
            <a:endParaRPr lang="fr-CH" sz="1200" dirty="0">
              <a:solidFill>
                <a:srgbClr val="CBCBCB"/>
              </a:solidFill>
            </a:endParaRPr>
          </a:p>
        </p:txBody>
      </p:sp>
    </p:spTree>
  </p:cSld>
  <p:clrMapOvr>
    <a:masterClrMapping/>
  </p:clrMapOvr>
  <p:timing>
    <p:tnLst>
      <p:par>
        <p:cTn xmlns:p14="http://schemas.microsoft.com/office/powerpoint/2010/mai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Agenda">
    <p:spTree>
      <p:nvGrpSpPr>
        <p:cNvPr id="1" name=""/>
        <p:cNvGrpSpPr/>
        <p:nvPr/>
      </p:nvGrpSpPr>
      <p:grpSpPr>
        <a:xfrm>
          <a:off x="0" y="0"/>
          <a:ext cx="0" cy="0"/>
          <a:chOff x="0" y="0"/>
          <a:chExt cx="0" cy="0"/>
        </a:xfrm>
      </p:grpSpPr>
      <p:pic>
        <p:nvPicPr>
          <p:cNvPr id="17" name="Picture 2" descr="C:\Users\MDP14-1\Desktop\160690.jpg"/>
          <p:cNvPicPr>
            <a:picLocks noChangeAspect="1" noChangeArrowheads="1"/>
          </p:cNvPicPr>
          <p:nvPr userDrawn="1"/>
        </p:nvPicPr>
        <p:blipFill>
          <a:blip r:embed="rId2" cstate="print"/>
          <a:srcRect t="14325" b="48175"/>
          <a:stretch>
            <a:fillRect/>
          </a:stretch>
        </p:blipFill>
        <p:spPr bwMode="auto">
          <a:xfrm>
            <a:off x="0" y="0"/>
            <a:ext cx="9144000" cy="5143500"/>
          </a:xfrm>
          <a:prstGeom prst="rect">
            <a:avLst/>
          </a:prstGeom>
          <a:noFill/>
        </p:spPr>
      </p:pic>
      <p:sp>
        <p:nvSpPr>
          <p:cNvPr id="19" name="Rectangle 18"/>
          <p:cNvSpPr/>
          <p:nvPr userDrawn="1"/>
        </p:nvSpPr>
        <p:spPr>
          <a:xfrm>
            <a:off x="0" y="0"/>
            <a:ext cx="9144000" cy="5143500"/>
          </a:xfrm>
          <a:prstGeom prst="rect">
            <a:avLst/>
          </a:prstGeom>
          <a:solidFill>
            <a:schemeClr val="tx1">
              <a:alpha val="4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p>
        </p:txBody>
      </p:sp>
      <p:sp>
        <p:nvSpPr>
          <p:cNvPr id="35" name="Freeform 34"/>
          <p:cNvSpPr/>
          <p:nvPr userDrawn="1"/>
        </p:nvSpPr>
        <p:spPr>
          <a:xfrm>
            <a:off x="2411760" y="-137160"/>
            <a:ext cx="6979920" cy="5471160"/>
          </a:xfrm>
          <a:custGeom>
            <a:avLst/>
            <a:gdLst>
              <a:gd name="connsiteX0" fmla="*/ 2392680 w 6979920"/>
              <a:gd name="connsiteY0" fmla="*/ 0 h 5471160"/>
              <a:gd name="connsiteX1" fmla="*/ 6979920 w 6979920"/>
              <a:gd name="connsiteY1" fmla="*/ 45720 h 5471160"/>
              <a:gd name="connsiteX2" fmla="*/ 6903720 w 6979920"/>
              <a:gd name="connsiteY2" fmla="*/ 5471160 h 5471160"/>
              <a:gd name="connsiteX3" fmla="*/ 0 w 6979920"/>
              <a:gd name="connsiteY3" fmla="*/ 5471160 h 5471160"/>
              <a:gd name="connsiteX4" fmla="*/ 2392680 w 6979920"/>
              <a:gd name="connsiteY4" fmla="*/ 0 h 54711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79920" h="5471160">
                <a:moveTo>
                  <a:pt x="2392680" y="0"/>
                </a:moveTo>
                <a:lnTo>
                  <a:pt x="6979920" y="45720"/>
                </a:lnTo>
                <a:lnTo>
                  <a:pt x="6903720" y="5471160"/>
                </a:lnTo>
                <a:lnTo>
                  <a:pt x="0" y="5471160"/>
                </a:lnTo>
                <a:lnTo>
                  <a:pt x="239268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p>
        </p:txBody>
      </p:sp>
      <p:grpSp>
        <p:nvGrpSpPr>
          <p:cNvPr id="27" name="Group 9"/>
          <p:cNvGrpSpPr/>
          <p:nvPr userDrawn="1"/>
        </p:nvGrpSpPr>
        <p:grpSpPr>
          <a:xfrm>
            <a:off x="6012160" y="4497450"/>
            <a:ext cx="3312368" cy="378556"/>
            <a:chOff x="2051720" y="2283718"/>
            <a:chExt cx="5040560" cy="576064"/>
          </a:xfrm>
        </p:grpSpPr>
        <p:pic>
          <p:nvPicPr>
            <p:cNvPr id="28" name="Picture 3" descr="C:\Users\MDP14-1\Desktop\CCP\REDD+ academy learning journal\links\unredd-white.png"/>
            <p:cNvPicPr>
              <a:picLocks noChangeAspect="1" noChangeArrowheads="1"/>
            </p:cNvPicPr>
            <p:nvPr/>
          </p:nvPicPr>
          <p:blipFill>
            <a:blip r:embed="rId3" cstate="print"/>
            <a:srcRect/>
            <a:stretch>
              <a:fillRect/>
            </a:stretch>
          </p:blipFill>
          <p:spPr bwMode="auto">
            <a:xfrm>
              <a:off x="2051720" y="2283718"/>
              <a:ext cx="2049218" cy="535813"/>
            </a:xfrm>
            <a:prstGeom prst="rect">
              <a:avLst/>
            </a:prstGeom>
            <a:noFill/>
          </p:spPr>
        </p:pic>
        <p:sp>
          <p:nvSpPr>
            <p:cNvPr id="29" name="TextBox 28"/>
            <p:cNvSpPr txBox="1"/>
            <p:nvPr/>
          </p:nvSpPr>
          <p:spPr>
            <a:xfrm>
              <a:off x="4211960" y="2355727"/>
              <a:ext cx="2880320" cy="421521"/>
            </a:xfrm>
            <a:prstGeom prst="rect">
              <a:avLst/>
            </a:prstGeom>
            <a:noFill/>
          </p:spPr>
          <p:txBody>
            <a:bodyPr wrap="square" rtlCol="0">
              <a:spAutoFit/>
            </a:bodyPr>
            <a:lstStyle/>
            <a:p>
              <a:r>
                <a:rPr lang="de-CH" sz="1200" b="1" dirty="0" smtClean="0">
                  <a:solidFill>
                    <a:schemeClr val="bg1"/>
                  </a:solidFill>
                  <a:latin typeface="Arial" pitchFamily="34" charset="0"/>
                  <a:cs typeface="Arial" pitchFamily="34" charset="0"/>
                </a:rPr>
                <a:t>REDD+ </a:t>
              </a:r>
              <a:r>
                <a:rPr lang="de-CH" sz="1200" dirty="0" smtClean="0">
                  <a:solidFill>
                    <a:schemeClr val="bg1"/>
                  </a:solidFill>
                  <a:latin typeface="Arial" pitchFamily="34" charset="0"/>
                  <a:cs typeface="Arial" pitchFamily="34" charset="0"/>
                </a:rPr>
                <a:t>ACADEMY</a:t>
              </a:r>
              <a:endParaRPr lang="fr-CH" sz="1200" dirty="0">
                <a:solidFill>
                  <a:schemeClr val="bg1"/>
                </a:solidFill>
                <a:latin typeface="Arial" pitchFamily="34" charset="0"/>
                <a:cs typeface="Arial" pitchFamily="34" charset="0"/>
              </a:endParaRPr>
            </a:p>
          </p:txBody>
        </p:sp>
        <p:cxnSp>
          <p:nvCxnSpPr>
            <p:cNvPr id="30" name="Straight Connector 29"/>
            <p:cNvCxnSpPr/>
            <p:nvPr/>
          </p:nvCxnSpPr>
          <p:spPr>
            <a:xfrm>
              <a:off x="4211960" y="2283718"/>
              <a:ext cx="0" cy="576064"/>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31" name="Parallelogram 30"/>
          <p:cNvSpPr/>
          <p:nvPr userDrawn="1"/>
        </p:nvSpPr>
        <p:spPr>
          <a:xfrm rot="17606102">
            <a:off x="131108" y="2419263"/>
            <a:ext cx="7187999" cy="217993"/>
          </a:xfrm>
          <a:prstGeom prst="parallelogram">
            <a:avLst/>
          </a:prstGeom>
          <a:solidFill>
            <a:srgbClr val="D223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p>
        </p:txBody>
      </p:sp>
      <p:sp>
        <p:nvSpPr>
          <p:cNvPr id="32" name="Text Placeholder 21"/>
          <p:cNvSpPr>
            <a:spLocks noGrp="1"/>
          </p:cNvSpPr>
          <p:nvPr>
            <p:ph type="body" sz="quarter" idx="11"/>
          </p:nvPr>
        </p:nvSpPr>
        <p:spPr>
          <a:xfrm>
            <a:off x="4644008" y="1275606"/>
            <a:ext cx="4248472" cy="3672408"/>
          </a:xfrm>
        </p:spPr>
        <p:txBody>
          <a:bodyPr>
            <a:normAutofit/>
          </a:bodyPr>
          <a:lstStyle>
            <a:lvl1pPr>
              <a:buClr>
                <a:srgbClr val="D2232A"/>
              </a:buClr>
              <a:buFont typeface="Arial" pitchFamily="34" charset="0"/>
              <a:buChar char="•"/>
              <a:defRPr sz="1400"/>
            </a:lvl1pPr>
          </a:lstStyle>
          <a:p>
            <a:pPr lvl="0"/>
            <a:endParaRPr lang="de-CH" dirty="0" smtClean="0"/>
          </a:p>
        </p:txBody>
      </p:sp>
      <p:sp>
        <p:nvSpPr>
          <p:cNvPr id="33" name="Rectangle 32"/>
          <p:cNvSpPr/>
          <p:nvPr userDrawn="1"/>
        </p:nvSpPr>
        <p:spPr>
          <a:xfrm>
            <a:off x="4716016" y="618823"/>
            <a:ext cx="4261103" cy="584775"/>
          </a:xfrm>
          <a:prstGeom prst="rect">
            <a:avLst/>
          </a:prstGeom>
        </p:spPr>
        <p:txBody>
          <a:bodyPr wrap="none">
            <a:spAutoFit/>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de-CH" sz="32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Agenda para la sesión</a:t>
            </a:r>
            <a:endParaRPr kumimoji="0" lang="fr-CH" sz="3200" b="0" i="0" u="none" strike="noStrike" kern="1200" cap="none" spc="0" normalizeH="0" baseline="0" noProof="0" dirty="0">
              <a:ln>
                <a:noFill/>
              </a:ln>
              <a:solidFill>
                <a:prstClr val="black">
                  <a:lumMod val="65000"/>
                  <a:lumOff val="35000"/>
                </a:prstClr>
              </a:solidFill>
              <a:effectLst/>
              <a:uLnTx/>
              <a:uFillTx/>
              <a:latin typeface="+mn-lt"/>
              <a:ea typeface="+mn-ea"/>
              <a:cs typeface="+mn-cs"/>
            </a:endParaRPr>
          </a:p>
        </p:txBody>
      </p:sp>
      <p:sp>
        <p:nvSpPr>
          <p:cNvPr id="36" name="Rectangle 35"/>
          <p:cNvSpPr/>
          <p:nvPr userDrawn="1"/>
        </p:nvSpPr>
        <p:spPr>
          <a:xfrm>
            <a:off x="8594923" y="176436"/>
            <a:ext cx="288032" cy="288032"/>
          </a:xfrm>
          <a:prstGeom prst="rect">
            <a:avLst/>
          </a:prstGeom>
          <a:noFill/>
          <a:ln>
            <a:solidFill>
              <a:srgbClr val="CBCBC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sz="1100"/>
          </a:p>
        </p:txBody>
      </p:sp>
      <p:sp>
        <p:nvSpPr>
          <p:cNvPr id="37" name="Rectangle 36"/>
          <p:cNvSpPr/>
          <p:nvPr userDrawn="1"/>
        </p:nvSpPr>
        <p:spPr>
          <a:xfrm>
            <a:off x="8598510" y="182135"/>
            <a:ext cx="377026" cy="276999"/>
          </a:xfrm>
          <a:prstGeom prst="rect">
            <a:avLst/>
          </a:prstGeom>
        </p:spPr>
        <p:txBody>
          <a:bodyPr wrap="none">
            <a:spAutoFit/>
          </a:bodyPr>
          <a:lstStyle/>
          <a:p>
            <a:fld id="{F0146B80-9344-4005-AD81-41A45D584E6F}" type="slidenum">
              <a:rPr lang="fr-CH" sz="1200" smtClean="0">
                <a:solidFill>
                  <a:srgbClr val="CBCBCB"/>
                </a:solidFill>
              </a:rPr>
              <a:pPr/>
              <a:t>‹#›</a:t>
            </a:fld>
            <a:endParaRPr lang="fr-CH" sz="1200" dirty="0">
              <a:solidFill>
                <a:srgbClr val="CBCBCB"/>
              </a:solidFill>
            </a:endParaRPr>
          </a:p>
        </p:txBody>
      </p:sp>
    </p:spTree>
    <p:extLst>
      <p:ext uri="{BB962C8B-B14F-4D97-AF65-F5344CB8AC3E}">
        <p14:creationId xmlns:p14="http://schemas.microsoft.com/office/powerpoint/2010/main" val="87741875"/>
      </p:ext>
    </p:extLst>
  </p:cSld>
  <p:clrMapOvr>
    <a:masterClrMapping/>
  </p:clrMapOvr>
  <p:timing>
    <p:tnLst>
      <p:par>
        <p:cTn xmlns:p14="http://schemas.microsoft.com/office/powerpoint/2010/mai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ext in One Column">
    <p:spTree>
      <p:nvGrpSpPr>
        <p:cNvPr id="1" name=""/>
        <p:cNvGrpSpPr/>
        <p:nvPr/>
      </p:nvGrpSpPr>
      <p:grpSpPr>
        <a:xfrm>
          <a:off x="0" y="0"/>
          <a:ext cx="0" cy="0"/>
          <a:chOff x="0" y="0"/>
          <a:chExt cx="0" cy="0"/>
        </a:xfrm>
      </p:grpSpPr>
      <p:sp>
        <p:nvSpPr>
          <p:cNvPr id="8" name="Content Placeholder 7"/>
          <p:cNvSpPr>
            <a:spLocks noGrp="1"/>
          </p:cNvSpPr>
          <p:nvPr>
            <p:ph sz="quarter" idx="13"/>
          </p:nvPr>
        </p:nvSpPr>
        <p:spPr>
          <a:xfrm>
            <a:off x="251520" y="1276350"/>
            <a:ext cx="8570342" cy="3311525"/>
          </a:xfrm>
        </p:spPr>
        <p:txBody>
          <a:bodyPr>
            <a:normAutofit/>
          </a:bodyPr>
          <a:lstStyle>
            <a:lvl1pPr>
              <a:defRPr sz="1600"/>
            </a:lvl1pPr>
            <a:lvl2pPr>
              <a:defRPr sz="1600"/>
            </a:lvl2pPr>
            <a:lvl3pPr>
              <a:defRPr sz="1600"/>
            </a:lvl3pPr>
            <a:lvl4pPr>
              <a:defRPr sz="1600"/>
            </a:lvl4pPr>
            <a:lvl5pPr>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fr-CH" dirty="0"/>
          </a:p>
        </p:txBody>
      </p:sp>
      <p:sp>
        <p:nvSpPr>
          <p:cNvPr id="12" name="Rectangle 11"/>
          <p:cNvSpPr/>
          <p:nvPr userDrawn="1"/>
        </p:nvSpPr>
        <p:spPr>
          <a:xfrm>
            <a:off x="8594923" y="176436"/>
            <a:ext cx="288032" cy="288032"/>
          </a:xfrm>
          <a:prstGeom prst="rect">
            <a:avLst/>
          </a:prstGeom>
          <a:noFill/>
          <a:ln>
            <a:solidFill>
              <a:srgbClr val="CBCBC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sz="1100"/>
          </a:p>
        </p:txBody>
      </p:sp>
      <p:sp>
        <p:nvSpPr>
          <p:cNvPr id="20" name="Rectangle 19"/>
          <p:cNvSpPr/>
          <p:nvPr userDrawn="1"/>
        </p:nvSpPr>
        <p:spPr>
          <a:xfrm>
            <a:off x="8598510" y="182135"/>
            <a:ext cx="377026" cy="276999"/>
          </a:xfrm>
          <a:prstGeom prst="rect">
            <a:avLst/>
          </a:prstGeom>
        </p:spPr>
        <p:txBody>
          <a:bodyPr wrap="none">
            <a:spAutoFit/>
          </a:bodyPr>
          <a:lstStyle/>
          <a:p>
            <a:fld id="{F0146B80-9344-4005-AD81-41A45D584E6F}" type="slidenum">
              <a:rPr lang="fr-CH" sz="1200" smtClean="0">
                <a:solidFill>
                  <a:srgbClr val="CBCBCB"/>
                </a:solidFill>
              </a:rPr>
              <a:pPr/>
              <a:t>‹#›</a:t>
            </a:fld>
            <a:endParaRPr lang="fr-CH" sz="1200" dirty="0">
              <a:solidFill>
                <a:srgbClr val="CBCBCB"/>
              </a:solidFill>
            </a:endParaRPr>
          </a:p>
        </p:txBody>
      </p:sp>
      <p:pic>
        <p:nvPicPr>
          <p:cNvPr id="3074" name="Picture 2" descr="C:\Users\MDP14-1\Desktop\UNREDD-logo-grey.png"/>
          <p:cNvPicPr>
            <a:picLocks noChangeAspect="1" noChangeArrowheads="1"/>
          </p:cNvPicPr>
          <p:nvPr userDrawn="1"/>
        </p:nvPicPr>
        <p:blipFill>
          <a:blip r:embed="rId2" cstate="print"/>
          <a:srcRect/>
          <a:stretch>
            <a:fillRect/>
          </a:stretch>
        </p:blipFill>
        <p:spPr bwMode="auto">
          <a:xfrm>
            <a:off x="251520" y="4659982"/>
            <a:ext cx="1296144" cy="358273"/>
          </a:xfrm>
          <a:prstGeom prst="rect">
            <a:avLst/>
          </a:prstGeom>
          <a:noFill/>
        </p:spPr>
      </p:pic>
      <p:cxnSp>
        <p:nvCxnSpPr>
          <p:cNvPr id="23" name="Straight Connector 22"/>
          <p:cNvCxnSpPr/>
          <p:nvPr userDrawn="1"/>
        </p:nvCxnSpPr>
        <p:spPr>
          <a:xfrm>
            <a:off x="1691680" y="4659982"/>
            <a:ext cx="0" cy="360040"/>
          </a:xfrm>
          <a:prstGeom prst="line">
            <a:avLst/>
          </a:prstGeom>
          <a:ln w="19050">
            <a:solidFill>
              <a:srgbClr val="CBCBCB"/>
            </a:solidFill>
          </a:ln>
        </p:spPr>
        <p:style>
          <a:lnRef idx="1">
            <a:schemeClr val="accent1"/>
          </a:lnRef>
          <a:fillRef idx="0">
            <a:schemeClr val="accent1"/>
          </a:fillRef>
          <a:effectRef idx="0">
            <a:schemeClr val="accent1"/>
          </a:effectRef>
          <a:fontRef idx="minor">
            <a:schemeClr val="tx1"/>
          </a:fontRef>
        </p:style>
      </p:cxnSp>
      <p:sp>
        <p:nvSpPr>
          <p:cNvPr id="24" name="Rectangle 23"/>
          <p:cNvSpPr/>
          <p:nvPr userDrawn="1"/>
        </p:nvSpPr>
        <p:spPr>
          <a:xfrm>
            <a:off x="1706538" y="4714448"/>
            <a:ext cx="1511952" cy="276999"/>
          </a:xfrm>
          <a:prstGeom prst="rect">
            <a:avLst/>
          </a:prstGeom>
        </p:spPr>
        <p:txBody>
          <a:bodyPr wrap="none">
            <a:spAutoFit/>
          </a:bodyPr>
          <a:lstStyle/>
          <a:p>
            <a:r>
              <a:rPr lang="de-CH" sz="1200" b="1" dirty="0" smtClean="0">
                <a:solidFill>
                  <a:srgbClr val="CBCBCB"/>
                </a:solidFill>
                <a:latin typeface="Arial" pitchFamily="34" charset="0"/>
                <a:cs typeface="Arial" pitchFamily="34" charset="0"/>
              </a:rPr>
              <a:t>REDD+ </a:t>
            </a:r>
            <a:r>
              <a:rPr lang="de-CH" sz="1200" dirty="0" smtClean="0">
                <a:solidFill>
                  <a:srgbClr val="CBCBCB"/>
                </a:solidFill>
                <a:latin typeface="Arial" pitchFamily="34" charset="0"/>
                <a:cs typeface="Arial" pitchFamily="34" charset="0"/>
              </a:rPr>
              <a:t>ACADEMY</a:t>
            </a:r>
            <a:endParaRPr lang="fr-CH" sz="1200" dirty="0">
              <a:solidFill>
                <a:srgbClr val="CBCBCB"/>
              </a:solidFill>
              <a:latin typeface="Arial" pitchFamily="34" charset="0"/>
              <a:cs typeface="Arial" pitchFamily="34" charset="0"/>
            </a:endParaRPr>
          </a:p>
        </p:txBody>
      </p:sp>
      <p:sp>
        <p:nvSpPr>
          <p:cNvPr id="29" name="Text Placeholder 28"/>
          <p:cNvSpPr>
            <a:spLocks noGrp="1"/>
          </p:cNvSpPr>
          <p:nvPr>
            <p:ph type="body" sz="quarter" idx="14" hasCustomPrompt="1"/>
          </p:nvPr>
        </p:nvSpPr>
        <p:spPr>
          <a:xfrm>
            <a:off x="233189" y="411510"/>
            <a:ext cx="7651179" cy="719137"/>
          </a:xfrm>
        </p:spPr>
        <p:txBody>
          <a:bodyPr/>
          <a:lstStyle>
            <a:lvl1pPr>
              <a:buNone/>
              <a:defRPr>
                <a:solidFill>
                  <a:schemeClr val="tx1">
                    <a:lumMod val="65000"/>
                    <a:lumOff val="35000"/>
                  </a:schemeClr>
                </a:solidFill>
              </a:defRPr>
            </a:lvl1pPr>
          </a:lstStyle>
          <a:p>
            <a:r>
              <a:rPr lang="de-CH" sz="3200" dirty="0" smtClean="0">
                <a:solidFill>
                  <a:schemeClr val="tx1">
                    <a:lumMod val="65000"/>
                    <a:lumOff val="35000"/>
                  </a:schemeClr>
                </a:solidFill>
                <a:latin typeface="Open Sans" pitchFamily="34" charset="0"/>
                <a:ea typeface="Open Sans" pitchFamily="34" charset="0"/>
                <a:cs typeface="Open Sans" pitchFamily="34" charset="0"/>
              </a:rPr>
              <a:t>Slide title </a:t>
            </a:r>
            <a:endParaRPr lang="fr-CH" sz="3200" dirty="0"/>
          </a:p>
        </p:txBody>
      </p:sp>
      <p:sp>
        <p:nvSpPr>
          <p:cNvPr id="32" name="Text Placeholder 31"/>
          <p:cNvSpPr>
            <a:spLocks noGrp="1"/>
          </p:cNvSpPr>
          <p:nvPr>
            <p:ph type="body" sz="quarter" idx="15" hasCustomPrompt="1"/>
          </p:nvPr>
        </p:nvSpPr>
        <p:spPr>
          <a:xfrm>
            <a:off x="250825" y="123825"/>
            <a:ext cx="3097213" cy="287338"/>
          </a:xfrm>
        </p:spPr>
        <p:txBody>
          <a:bodyPr>
            <a:normAutofit/>
          </a:bodyPr>
          <a:lstStyle>
            <a:lvl1pPr>
              <a:buNone/>
              <a:defRPr sz="1200" b="1">
                <a:solidFill>
                  <a:srgbClr val="D2232A"/>
                </a:solidFill>
              </a:defRPr>
            </a:lvl1pPr>
          </a:lstStyle>
          <a:p>
            <a:pPr lvl="0"/>
            <a:r>
              <a:rPr lang="en-US" dirty="0" smtClean="0"/>
              <a:t>CHAPTER TITLE</a:t>
            </a:r>
            <a:endParaRPr lang="fr-CH" dirty="0"/>
          </a:p>
        </p:txBody>
      </p:sp>
    </p:spTree>
  </p:cSld>
  <p:clrMapOvr>
    <a:masterClrMapping/>
  </p:clrMapOvr>
  <p:hf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ext in two columns">
    <p:spTree>
      <p:nvGrpSpPr>
        <p:cNvPr id="1" name=""/>
        <p:cNvGrpSpPr/>
        <p:nvPr/>
      </p:nvGrpSpPr>
      <p:grpSpPr>
        <a:xfrm>
          <a:off x="0" y="0"/>
          <a:ext cx="0" cy="0"/>
          <a:chOff x="0" y="0"/>
          <a:chExt cx="0" cy="0"/>
        </a:xfrm>
      </p:grpSpPr>
      <p:sp>
        <p:nvSpPr>
          <p:cNvPr id="8" name="Content Placeholder 7"/>
          <p:cNvSpPr>
            <a:spLocks noGrp="1"/>
          </p:cNvSpPr>
          <p:nvPr>
            <p:ph sz="quarter" idx="13"/>
          </p:nvPr>
        </p:nvSpPr>
        <p:spPr>
          <a:xfrm>
            <a:off x="251520" y="1276350"/>
            <a:ext cx="4176464" cy="3311525"/>
          </a:xfrm>
        </p:spPr>
        <p:txBody>
          <a:bodyPr>
            <a:normAutofit/>
          </a:bodyPr>
          <a:lstStyle>
            <a:lvl1pPr>
              <a:defRPr sz="1600"/>
            </a:lvl1pPr>
            <a:lvl2pPr>
              <a:defRPr sz="1600"/>
            </a:lvl2pPr>
            <a:lvl3pPr>
              <a:defRPr sz="1600"/>
            </a:lvl3pPr>
            <a:lvl4pPr>
              <a:defRPr sz="1600"/>
            </a:lvl4pPr>
            <a:lvl5pPr>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fr-CH" dirty="0"/>
          </a:p>
        </p:txBody>
      </p:sp>
      <p:sp>
        <p:nvSpPr>
          <p:cNvPr id="12" name="Rectangle 11"/>
          <p:cNvSpPr/>
          <p:nvPr userDrawn="1"/>
        </p:nvSpPr>
        <p:spPr>
          <a:xfrm>
            <a:off x="8594923" y="176436"/>
            <a:ext cx="288032" cy="288032"/>
          </a:xfrm>
          <a:prstGeom prst="rect">
            <a:avLst/>
          </a:prstGeom>
          <a:noFill/>
          <a:ln>
            <a:solidFill>
              <a:srgbClr val="CBCBC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sz="1100"/>
          </a:p>
        </p:txBody>
      </p:sp>
      <p:sp>
        <p:nvSpPr>
          <p:cNvPr id="20" name="Rectangle 19"/>
          <p:cNvSpPr/>
          <p:nvPr userDrawn="1"/>
        </p:nvSpPr>
        <p:spPr>
          <a:xfrm>
            <a:off x="8598510" y="182135"/>
            <a:ext cx="377026" cy="276999"/>
          </a:xfrm>
          <a:prstGeom prst="rect">
            <a:avLst/>
          </a:prstGeom>
        </p:spPr>
        <p:txBody>
          <a:bodyPr wrap="none">
            <a:spAutoFit/>
          </a:bodyPr>
          <a:lstStyle/>
          <a:p>
            <a:fld id="{F0146B80-9344-4005-AD81-41A45D584E6F}" type="slidenum">
              <a:rPr lang="fr-CH" sz="1200" smtClean="0">
                <a:solidFill>
                  <a:srgbClr val="CBCBCB"/>
                </a:solidFill>
              </a:rPr>
              <a:pPr/>
              <a:t>‹#›</a:t>
            </a:fld>
            <a:endParaRPr lang="fr-CH" sz="1200" dirty="0">
              <a:solidFill>
                <a:srgbClr val="CBCBCB"/>
              </a:solidFill>
            </a:endParaRPr>
          </a:p>
        </p:txBody>
      </p:sp>
      <p:pic>
        <p:nvPicPr>
          <p:cNvPr id="3074" name="Picture 2" descr="C:\Users\MDP14-1\Desktop\UNREDD-logo-grey.png"/>
          <p:cNvPicPr>
            <a:picLocks noChangeAspect="1" noChangeArrowheads="1"/>
          </p:cNvPicPr>
          <p:nvPr userDrawn="1"/>
        </p:nvPicPr>
        <p:blipFill>
          <a:blip r:embed="rId2" cstate="print"/>
          <a:srcRect/>
          <a:stretch>
            <a:fillRect/>
          </a:stretch>
        </p:blipFill>
        <p:spPr bwMode="auto">
          <a:xfrm>
            <a:off x="251520" y="4659982"/>
            <a:ext cx="1296144" cy="358273"/>
          </a:xfrm>
          <a:prstGeom prst="rect">
            <a:avLst/>
          </a:prstGeom>
          <a:noFill/>
        </p:spPr>
      </p:pic>
      <p:cxnSp>
        <p:nvCxnSpPr>
          <p:cNvPr id="23" name="Straight Connector 22"/>
          <p:cNvCxnSpPr/>
          <p:nvPr userDrawn="1"/>
        </p:nvCxnSpPr>
        <p:spPr>
          <a:xfrm>
            <a:off x="1691680" y="4659982"/>
            <a:ext cx="0" cy="360040"/>
          </a:xfrm>
          <a:prstGeom prst="line">
            <a:avLst/>
          </a:prstGeom>
          <a:ln w="19050">
            <a:solidFill>
              <a:srgbClr val="CBCBCB"/>
            </a:solidFill>
          </a:ln>
        </p:spPr>
        <p:style>
          <a:lnRef idx="1">
            <a:schemeClr val="accent1"/>
          </a:lnRef>
          <a:fillRef idx="0">
            <a:schemeClr val="accent1"/>
          </a:fillRef>
          <a:effectRef idx="0">
            <a:schemeClr val="accent1"/>
          </a:effectRef>
          <a:fontRef idx="minor">
            <a:schemeClr val="tx1"/>
          </a:fontRef>
        </p:style>
      </p:cxnSp>
      <p:sp>
        <p:nvSpPr>
          <p:cNvPr id="24" name="Rectangle 23"/>
          <p:cNvSpPr/>
          <p:nvPr userDrawn="1"/>
        </p:nvSpPr>
        <p:spPr>
          <a:xfrm>
            <a:off x="1706538" y="4714448"/>
            <a:ext cx="1511952" cy="276999"/>
          </a:xfrm>
          <a:prstGeom prst="rect">
            <a:avLst/>
          </a:prstGeom>
        </p:spPr>
        <p:txBody>
          <a:bodyPr wrap="none">
            <a:spAutoFit/>
          </a:bodyPr>
          <a:lstStyle/>
          <a:p>
            <a:r>
              <a:rPr lang="de-CH" sz="1200" b="1" dirty="0" smtClean="0">
                <a:solidFill>
                  <a:srgbClr val="CBCBCB"/>
                </a:solidFill>
                <a:latin typeface="Arial" pitchFamily="34" charset="0"/>
                <a:cs typeface="Arial" pitchFamily="34" charset="0"/>
              </a:rPr>
              <a:t>REDD+ </a:t>
            </a:r>
            <a:r>
              <a:rPr lang="de-CH" sz="1200" dirty="0" smtClean="0">
                <a:solidFill>
                  <a:srgbClr val="CBCBCB"/>
                </a:solidFill>
                <a:latin typeface="Arial" pitchFamily="34" charset="0"/>
                <a:cs typeface="Arial" pitchFamily="34" charset="0"/>
              </a:rPr>
              <a:t>ACADEMY</a:t>
            </a:r>
            <a:endParaRPr lang="fr-CH" sz="1200" dirty="0">
              <a:solidFill>
                <a:srgbClr val="CBCBCB"/>
              </a:solidFill>
              <a:latin typeface="Arial" pitchFamily="34" charset="0"/>
              <a:cs typeface="Arial" pitchFamily="34" charset="0"/>
            </a:endParaRPr>
          </a:p>
        </p:txBody>
      </p:sp>
      <p:sp>
        <p:nvSpPr>
          <p:cNvPr id="29" name="Text Placeholder 28"/>
          <p:cNvSpPr>
            <a:spLocks noGrp="1"/>
          </p:cNvSpPr>
          <p:nvPr>
            <p:ph type="body" sz="quarter" idx="14" hasCustomPrompt="1"/>
          </p:nvPr>
        </p:nvSpPr>
        <p:spPr>
          <a:xfrm>
            <a:off x="233189" y="411510"/>
            <a:ext cx="8083227" cy="719137"/>
          </a:xfrm>
        </p:spPr>
        <p:txBody>
          <a:bodyPr/>
          <a:lstStyle>
            <a:lvl1pPr>
              <a:buNone/>
              <a:defRPr>
                <a:solidFill>
                  <a:schemeClr val="tx1">
                    <a:lumMod val="65000"/>
                    <a:lumOff val="35000"/>
                  </a:schemeClr>
                </a:solidFill>
              </a:defRPr>
            </a:lvl1pPr>
          </a:lstStyle>
          <a:p>
            <a:r>
              <a:rPr lang="de-CH" sz="3200" dirty="0" smtClean="0">
                <a:solidFill>
                  <a:schemeClr val="tx1">
                    <a:lumMod val="65000"/>
                    <a:lumOff val="35000"/>
                  </a:schemeClr>
                </a:solidFill>
                <a:latin typeface="Open Sans" pitchFamily="34" charset="0"/>
                <a:ea typeface="Open Sans" pitchFamily="34" charset="0"/>
                <a:cs typeface="Open Sans" pitchFamily="34" charset="0"/>
              </a:rPr>
              <a:t>Slide title </a:t>
            </a:r>
            <a:endParaRPr lang="fr-CH" sz="3200" dirty="0"/>
          </a:p>
        </p:txBody>
      </p:sp>
      <p:sp>
        <p:nvSpPr>
          <p:cNvPr id="32" name="Text Placeholder 31"/>
          <p:cNvSpPr>
            <a:spLocks noGrp="1"/>
          </p:cNvSpPr>
          <p:nvPr>
            <p:ph type="body" sz="quarter" idx="15" hasCustomPrompt="1"/>
          </p:nvPr>
        </p:nvSpPr>
        <p:spPr>
          <a:xfrm>
            <a:off x="250825" y="123825"/>
            <a:ext cx="3097213" cy="287338"/>
          </a:xfrm>
        </p:spPr>
        <p:txBody>
          <a:bodyPr>
            <a:normAutofit/>
          </a:bodyPr>
          <a:lstStyle>
            <a:lvl1pPr>
              <a:buNone/>
              <a:defRPr sz="1200" b="1" baseline="0">
                <a:solidFill>
                  <a:srgbClr val="D2232A"/>
                </a:solidFill>
              </a:defRPr>
            </a:lvl1pPr>
          </a:lstStyle>
          <a:p>
            <a:pPr lvl="0"/>
            <a:r>
              <a:rPr lang="en-US" dirty="0" smtClean="0"/>
              <a:t>CHAPTER TITLE</a:t>
            </a:r>
            <a:endParaRPr lang="fr-CH" dirty="0"/>
          </a:p>
        </p:txBody>
      </p:sp>
      <p:sp>
        <p:nvSpPr>
          <p:cNvPr id="11" name="Content Placeholder 7"/>
          <p:cNvSpPr>
            <a:spLocks noGrp="1"/>
          </p:cNvSpPr>
          <p:nvPr>
            <p:ph sz="quarter" idx="16"/>
          </p:nvPr>
        </p:nvSpPr>
        <p:spPr>
          <a:xfrm>
            <a:off x="4716016" y="1275606"/>
            <a:ext cx="4176464" cy="3311525"/>
          </a:xfrm>
        </p:spPr>
        <p:txBody>
          <a:bodyPr>
            <a:normAutofit/>
          </a:bodyPr>
          <a:lstStyle>
            <a:lvl1pPr>
              <a:defRPr sz="1600"/>
            </a:lvl1pPr>
            <a:lvl2pPr>
              <a:defRPr sz="1600"/>
            </a:lvl2pPr>
            <a:lvl3pPr>
              <a:defRPr sz="1600"/>
            </a:lvl3pPr>
            <a:lvl4pPr>
              <a:defRPr sz="1600"/>
            </a:lvl4pPr>
            <a:lvl5pPr>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fr-CH" dirty="0"/>
          </a:p>
        </p:txBody>
      </p:sp>
    </p:spTree>
  </p:cSld>
  <p:clrMapOvr>
    <a:masterClrMapping/>
  </p:clrMapOvr>
  <p:hf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Wide image">
    <p:spTree>
      <p:nvGrpSpPr>
        <p:cNvPr id="1" name=""/>
        <p:cNvGrpSpPr/>
        <p:nvPr/>
      </p:nvGrpSpPr>
      <p:grpSpPr>
        <a:xfrm>
          <a:off x="0" y="0"/>
          <a:ext cx="0" cy="0"/>
          <a:chOff x="0" y="0"/>
          <a:chExt cx="0" cy="0"/>
        </a:xfrm>
      </p:grpSpPr>
      <p:sp>
        <p:nvSpPr>
          <p:cNvPr id="12" name="Rectangle 11"/>
          <p:cNvSpPr/>
          <p:nvPr userDrawn="1"/>
        </p:nvSpPr>
        <p:spPr>
          <a:xfrm>
            <a:off x="8594923" y="176436"/>
            <a:ext cx="288032" cy="288032"/>
          </a:xfrm>
          <a:prstGeom prst="rect">
            <a:avLst/>
          </a:prstGeom>
          <a:noFill/>
          <a:ln>
            <a:solidFill>
              <a:srgbClr val="CBCBC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sz="1100"/>
          </a:p>
        </p:txBody>
      </p:sp>
      <p:sp>
        <p:nvSpPr>
          <p:cNvPr id="20" name="Rectangle 19"/>
          <p:cNvSpPr/>
          <p:nvPr userDrawn="1"/>
        </p:nvSpPr>
        <p:spPr>
          <a:xfrm>
            <a:off x="8598510" y="182135"/>
            <a:ext cx="377026" cy="276999"/>
          </a:xfrm>
          <a:prstGeom prst="rect">
            <a:avLst/>
          </a:prstGeom>
        </p:spPr>
        <p:txBody>
          <a:bodyPr wrap="none">
            <a:spAutoFit/>
          </a:bodyPr>
          <a:lstStyle/>
          <a:p>
            <a:fld id="{F0146B80-9344-4005-AD81-41A45D584E6F}" type="slidenum">
              <a:rPr lang="fr-CH" sz="1200" smtClean="0">
                <a:solidFill>
                  <a:srgbClr val="CBCBCB"/>
                </a:solidFill>
              </a:rPr>
              <a:pPr/>
              <a:t>‹#›</a:t>
            </a:fld>
            <a:endParaRPr lang="fr-CH" sz="1200" dirty="0">
              <a:solidFill>
                <a:srgbClr val="CBCBCB"/>
              </a:solidFill>
            </a:endParaRPr>
          </a:p>
        </p:txBody>
      </p:sp>
      <p:pic>
        <p:nvPicPr>
          <p:cNvPr id="3074" name="Picture 2" descr="C:\Users\MDP14-1\Desktop\UNREDD-logo-grey.png"/>
          <p:cNvPicPr>
            <a:picLocks noChangeAspect="1" noChangeArrowheads="1"/>
          </p:cNvPicPr>
          <p:nvPr userDrawn="1"/>
        </p:nvPicPr>
        <p:blipFill>
          <a:blip r:embed="rId2" cstate="print"/>
          <a:srcRect/>
          <a:stretch>
            <a:fillRect/>
          </a:stretch>
        </p:blipFill>
        <p:spPr bwMode="auto">
          <a:xfrm>
            <a:off x="251520" y="4659982"/>
            <a:ext cx="1296144" cy="358273"/>
          </a:xfrm>
          <a:prstGeom prst="rect">
            <a:avLst/>
          </a:prstGeom>
          <a:noFill/>
        </p:spPr>
      </p:pic>
      <p:cxnSp>
        <p:nvCxnSpPr>
          <p:cNvPr id="23" name="Straight Connector 22"/>
          <p:cNvCxnSpPr/>
          <p:nvPr userDrawn="1"/>
        </p:nvCxnSpPr>
        <p:spPr>
          <a:xfrm>
            <a:off x="1691680" y="4659982"/>
            <a:ext cx="0" cy="360040"/>
          </a:xfrm>
          <a:prstGeom prst="line">
            <a:avLst/>
          </a:prstGeom>
          <a:ln w="19050">
            <a:solidFill>
              <a:srgbClr val="CBCBCB"/>
            </a:solidFill>
          </a:ln>
        </p:spPr>
        <p:style>
          <a:lnRef idx="1">
            <a:schemeClr val="accent1"/>
          </a:lnRef>
          <a:fillRef idx="0">
            <a:schemeClr val="accent1"/>
          </a:fillRef>
          <a:effectRef idx="0">
            <a:schemeClr val="accent1"/>
          </a:effectRef>
          <a:fontRef idx="minor">
            <a:schemeClr val="tx1"/>
          </a:fontRef>
        </p:style>
      </p:cxnSp>
      <p:sp>
        <p:nvSpPr>
          <p:cNvPr id="24" name="Rectangle 23"/>
          <p:cNvSpPr/>
          <p:nvPr userDrawn="1"/>
        </p:nvSpPr>
        <p:spPr>
          <a:xfrm>
            <a:off x="1706538" y="4714448"/>
            <a:ext cx="1511952" cy="276999"/>
          </a:xfrm>
          <a:prstGeom prst="rect">
            <a:avLst/>
          </a:prstGeom>
        </p:spPr>
        <p:txBody>
          <a:bodyPr wrap="none">
            <a:spAutoFit/>
          </a:bodyPr>
          <a:lstStyle/>
          <a:p>
            <a:r>
              <a:rPr lang="de-CH" sz="1200" b="1" dirty="0" smtClean="0">
                <a:solidFill>
                  <a:srgbClr val="CBCBCB"/>
                </a:solidFill>
                <a:latin typeface="Arial" pitchFamily="34" charset="0"/>
                <a:cs typeface="Arial" pitchFamily="34" charset="0"/>
              </a:rPr>
              <a:t>REDD+ </a:t>
            </a:r>
            <a:r>
              <a:rPr lang="de-CH" sz="1200" dirty="0" smtClean="0">
                <a:solidFill>
                  <a:srgbClr val="CBCBCB"/>
                </a:solidFill>
                <a:latin typeface="Arial" pitchFamily="34" charset="0"/>
                <a:cs typeface="Arial" pitchFamily="34" charset="0"/>
              </a:rPr>
              <a:t>ACADEMY</a:t>
            </a:r>
            <a:endParaRPr lang="fr-CH" sz="1200" dirty="0">
              <a:solidFill>
                <a:srgbClr val="CBCBCB"/>
              </a:solidFill>
              <a:latin typeface="Arial" pitchFamily="34" charset="0"/>
              <a:cs typeface="Arial" pitchFamily="34" charset="0"/>
            </a:endParaRPr>
          </a:p>
        </p:txBody>
      </p:sp>
      <p:sp>
        <p:nvSpPr>
          <p:cNvPr id="29" name="Text Placeholder 28"/>
          <p:cNvSpPr>
            <a:spLocks noGrp="1"/>
          </p:cNvSpPr>
          <p:nvPr>
            <p:ph type="body" sz="quarter" idx="14" hasCustomPrompt="1"/>
          </p:nvPr>
        </p:nvSpPr>
        <p:spPr>
          <a:xfrm>
            <a:off x="233189" y="484188"/>
            <a:ext cx="8515275" cy="719137"/>
          </a:xfrm>
        </p:spPr>
        <p:txBody>
          <a:bodyPr/>
          <a:lstStyle>
            <a:lvl1pPr>
              <a:buNone/>
              <a:defRPr>
                <a:solidFill>
                  <a:schemeClr val="tx1">
                    <a:lumMod val="65000"/>
                    <a:lumOff val="35000"/>
                  </a:schemeClr>
                </a:solidFill>
              </a:defRPr>
            </a:lvl1pPr>
          </a:lstStyle>
          <a:p>
            <a:r>
              <a:rPr lang="de-CH" sz="3200" dirty="0" smtClean="0">
                <a:solidFill>
                  <a:schemeClr val="tx1">
                    <a:lumMod val="65000"/>
                    <a:lumOff val="35000"/>
                  </a:schemeClr>
                </a:solidFill>
                <a:latin typeface="Open Sans" pitchFamily="34" charset="0"/>
                <a:ea typeface="Open Sans" pitchFamily="34" charset="0"/>
                <a:cs typeface="Open Sans" pitchFamily="34" charset="0"/>
              </a:rPr>
              <a:t>Slide title </a:t>
            </a:r>
            <a:endParaRPr lang="fr-CH" sz="3200" dirty="0"/>
          </a:p>
        </p:txBody>
      </p:sp>
      <p:sp>
        <p:nvSpPr>
          <p:cNvPr id="32" name="Text Placeholder 31"/>
          <p:cNvSpPr>
            <a:spLocks noGrp="1"/>
          </p:cNvSpPr>
          <p:nvPr>
            <p:ph type="body" sz="quarter" idx="15" hasCustomPrompt="1"/>
          </p:nvPr>
        </p:nvSpPr>
        <p:spPr>
          <a:xfrm>
            <a:off x="250825" y="123825"/>
            <a:ext cx="3097213" cy="287338"/>
          </a:xfrm>
        </p:spPr>
        <p:txBody>
          <a:bodyPr>
            <a:normAutofit/>
          </a:bodyPr>
          <a:lstStyle>
            <a:lvl1pPr>
              <a:buNone/>
              <a:defRPr sz="1200" b="1">
                <a:solidFill>
                  <a:srgbClr val="D2232A"/>
                </a:solidFill>
              </a:defRPr>
            </a:lvl1pPr>
          </a:lstStyle>
          <a:p>
            <a:pPr lvl="0"/>
            <a:r>
              <a:rPr lang="en-US" dirty="0" smtClean="0"/>
              <a:t>CHAPTER TITLE</a:t>
            </a:r>
            <a:endParaRPr lang="fr-CH" dirty="0"/>
          </a:p>
        </p:txBody>
      </p:sp>
      <p:sp>
        <p:nvSpPr>
          <p:cNvPr id="14" name="Picture Placeholder 13"/>
          <p:cNvSpPr>
            <a:spLocks noGrp="1"/>
          </p:cNvSpPr>
          <p:nvPr>
            <p:ph type="pic" sz="quarter" idx="16"/>
          </p:nvPr>
        </p:nvSpPr>
        <p:spPr>
          <a:xfrm>
            <a:off x="0" y="1131689"/>
            <a:ext cx="9251950" cy="2016125"/>
          </a:xfrm>
        </p:spPr>
        <p:txBody>
          <a:bodyPr/>
          <a:lstStyle/>
          <a:p>
            <a:endParaRPr lang="fr-CH"/>
          </a:p>
        </p:txBody>
      </p:sp>
      <p:sp>
        <p:nvSpPr>
          <p:cNvPr id="15" name="Content Placeholder 7"/>
          <p:cNvSpPr>
            <a:spLocks noGrp="1"/>
          </p:cNvSpPr>
          <p:nvPr>
            <p:ph sz="quarter" idx="13"/>
          </p:nvPr>
        </p:nvSpPr>
        <p:spPr>
          <a:xfrm>
            <a:off x="251520" y="3291830"/>
            <a:ext cx="8640960" cy="1296045"/>
          </a:xfrm>
        </p:spPr>
        <p:txBody>
          <a:bodyPr>
            <a:noAutofit/>
          </a:bodyPr>
          <a:lstStyle>
            <a:lvl1pPr>
              <a:defRPr sz="1600"/>
            </a:lvl1pPr>
            <a:lvl2pPr>
              <a:defRPr sz="1600"/>
            </a:lvl2pPr>
            <a:lvl3pPr>
              <a:defRPr sz="1600"/>
            </a:lvl3pPr>
            <a:lvl4pPr>
              <a:defRPr sz="1600"/>
            </a:lvl4pPr>
            <a:lvl5pPr>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fr-CH" dirty="0"/>
          </a:p>
        </p:txBody>
      </p:sp>
    </p:spTree>
  </p:cSld>
  <p:clrMapOvr>
    <a:masterClrMapping/>
  </p:clrMapOvr>
  <p:hf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Half image">
    <p:spTree>
      <p:nvGrpSpPr>
        <p:cNvPr id="1" name=""/>
        <p:cNvGrpSpPr/>
        <p:nvPr/>
      </p:nvGrpSpPr>
      <p:grpSpPr>
        <a:xfrm>
          <a:off x="0" y="0"/>
          <a:ext cx="0" cy="0"/>
          <a:chOff x="0" y="0"/>
          <a:chExt cx="0" cy="0"/>
        </a:xfrm>
      </p:grpSpPr>
      <p:sp>
        <p:nvSpPr>
          <p:cNvPr id="12" name="Rectangle 11"/>
          <p:cNvSpPr/>
          <p:nvPr userDrawn="1"/>
        </p:nvSpPr>
        <p:spPr>
          <a:xfrm>
            <a:off x="8594923" y="176436"/>
            <a:ext cx="288032" cy="288032"/>
          </a:xfrm>
          <a:prstGeom prst="rect">
            <a:avLst/>
          </a:prstGeom>
          <a:noFill/>
          <a:ln>
            <a:solidFill>
              <a:srgbClr val="CBCBC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sz="1100"/>
          </a:p>
        </p:txBody>
      </p:sp>
      <p:sp>
        <p:nvSpPr>
          <p:cNvPr id="20" name="Rectangle 19"/>
          <p:cNvSpPr/>
          <p:nvPr userDrawn="1"/>
        </p:nvSpPr>
        <p:spPr>
          <a:xfrm>
            <a:off x="8598510" y="182135"/>
            <a:ext cx="377026" cy="276999"/>
          </a:xfrm>
          <a:prstGeom prst="rect">
            <a:avLst/>
          </a:prstGeom>
        </p:spPr>
        <p:txBody>
          <a:bodyPr wrap="none">
            <a:spAutoFit/>
          </a:bodyPr>
          <a:lstStyle/>
          <a:p>
            <a:fld id="{F0146B80-9344-4005-AD81-41A45D584E6F}" type="slidenum">
              <a:rPr lang="fr-CH" sz="1200" smtClean="0">
                <a:solidFill>
                  <a:srgbClr val="CBCBCB"/>
                </a:solidFill>
              </a:rPr>
              <a:pPr/>
              <a:t>‹#›</a:t>
            </a:fld>
            <a:endParaRPr lang="fr-CH" sz="1200" dirty="0">
              <a:solidFill>
                <a:srgbClr val="CBCBCB"/>
              </a:solidFill>
            </a:endParaRPr>
          </a:p>
        </p:txBody>
      </p:sp>
      <p:pic>
        <p:nvPicPr>
          <p:cNvPr id="3074" name="Picture 2" descr="C:\Users\MDP14-1\Desktop\UNREDD-logo-grey.png"/>
          <p:cNvPicPr>
            <a:picLocks noChangeAspect="1" noChangeArrowheads="1"/>
          </p:cNvPicPr>
          <p:nvPr userDrawn="1"/>
        </p:nvPicPr>
        <p:blipFill>
          <a:blip r:embed="rId2" cstate="print"/>
          <a:srcRect/>
          <a:stretch>
            <a:fillRect/>
          </a:stretch>
        </p:blipFill>
        <p:spPr bwMode="auto">
          <a:xfrm>
            <a:off x="251520" y="4659982"/>
            <a:ext cx="1296144" cy="358273"/>
          </a:xfrm>
          <a:prstGeom prst="rect">
            <a:avLst/>
          </a:prstGeom>
          <a:noFill/>
        </p:spPr>
      </p:pic>
      <p:cxnSp>
        <p:nvCxnSpPr>
          <p:cNvPr id="23" name="Straight Connector 22"/>
          <p:cNvCxnSpPr/>
          <p:nvPr userDrawn="1"/>
        </p:nvCxnSpPr>
        <p:spPr>
          <a:xfrm>
            <a:off x="1691680" y="4659982"/>
            <a:ext cx="0" cy="360040"/>
          </a:xfrm>
          <a:prstGeom prst="line">
            <a:avLst/>
          </a:prstGeom>
          <a:ln w="19050">
            <a:solidFill>
              <a:srgbClr val="CBCBCB"/>
            </a:solidFill>
          </a:ln>
        </p:spPr>
        <p:style>
          <a:lnRef idx="1">
            <a:schemeClr val="accent1"/>
          </a:lnRef>
          <a:fillRef idx="0">
            <a:schemeClr val="accent1"/>
          </a:fillRef>
          <a:effectRef idx="0">
            <a:schemeClr val="accent1"/>
          </a:effectRef>
          <a:fontRef idx="minor">
            <a:schemeClr val="tx1"/>
          </a:fontRef>
        </p:style>
      </p:cxnSp>
      <p:sp>
        <p:nvSpPr>
          <p:cNvPr id="24" name="Rectangle 23"/>
          <p:cNvSpPr/>
          <p:nvPr userDrawn="1"/>
        </p:nvSpPr>
        <p:spPr>
          <a:xfrm>
            <a:off x="1706538" y="4714448"/>
            <a:ext cx="1511952" cy="276999"/>
          </a:xfrm>
          <a:prstGeom prst="rect">
            <a:avLst/>
          </a:prstGeom>
        </p:spPr>
        <p:txBody>
          <a:bodyPr wrap="none">
            <a:spAutoFit/>
          </a:bodyPr>
          <a:lstStyle/>
          <a:p>
            <a:r>
              <a:rPr lang="de-CH" sz="1200" b="1" dirty="0" smtClean="0">
                <a:solidFill>
                  <a:srgbClr val="CBCBCB"/>
                </a:solidFill>
                <a:latin typeface="Arial" pitchFamily="34" charset="0"/>
                <a:cs typeface="Arial" pitchFamily="34" charset="0"/>
              </a:rPr>
              <a:t>REDD+ </a:t>
            </a:r>
            <a:r>
              <a:rPr lang="de-CH" sz="1200" dirty="0" smtClean="0">
                <a:solidFill>
                  <a:srgbClr val="CBCBCB"/>
                </a:solidFill>
                <a:latin typeface="Arial" pitchFamily="34" charset="0"/>
                <a:cs typeface="Arial" pitchFamily="34" charset="0"/>
              </a:rPr>
              <a:t>ACADEMY</a:t>
            </a:r>
            <a:endParaRPr lang="fr-CH" sz="1200" dirty="0">
              <a:solidFill>
                <a:srgbClr val="CBCBCB"/>
              </a:solidFill>
              <a:latin typeface="Arial" pitchFamily="34" charset="0"/>
              <a:cs typeface="Arial" pitchFamily="34" charset="0"/>
            </a:endParaRPr>
          </a:p>
        </p:txBody>
      </p:sp>
      <p:sp>
        <p:nvSpPr>
          <p:cNvPr id="29" name="Text Placeholder 28"/>
          <p:cNvSpPr>
            <a:spLocks noGrp="1"/>
          </p:cNvSpPr>
          <p:nvPr>
            <p:ph type="body" sz="quarter" idx="14" hasCustomPrompt="1"/>
          </p:nvPr>
        </p:nvSpPr>
        <p:spPr>
          <a:xfrm>
            <a:off x="233189" y="484188"/>
            <a:ext cx="4266803" cy="863426"/>
          </a:xfrm>
        </p:spPr>
        <p:txBody>
          <a:bodyPr/>
          <a:lstStyle>
            <a:lvl1pPr>
              <a:buNone/>
              <a:defRPr>
                <a:solidFill>
                  <a:schemeClr val="tx1">
                    <a:lumMod val="65000"/>
                    <a:lumOff val="35000"/>
                  </a:schemeClr>
                </a:solidFill>
              </a:defRPr>
            </a:lvl1pPr>
          </a:lstStyle>
          <a:p>
            <a:r>
              <a:rPr lang="de-CH" sz="3200" dirty="0" smtClean="0">
                <a:solidFill>
                  <a:schemeClr val="tx1">
                    <a:lumMod val="65000"/>
                    <a:lumOff val="35000"/>
                  </a:schemeClr>
                </a:solidFill>
                <a:latin typeface="Open Sans" pitchFamily="34" charset="0"/>
                <a:ea typeface="Open Sans" pitchFamily="34" charset="0"/>
                <a:cs typeface="Open Sans" pitchFamily="34" charset="0"/>
              </a:rPr>
              <a:t>Slide title </a:t>
            </a:r>
            <a:endParaRPr lang="fr-CH" sz="3200" dirty="0"/>
          </a:p>
        </p:txBody>
      </p:sp>
      <p:sp>
        <p:nvSpPr>
          <p:cNvPr id="32" name="Text Placeholder 31"/>
          <p:cNvSpPr>
            <a:spLocks noGrp="1"/>
          </p:cNvSpPr>
          <p:nvPr>
            <p:ph type="body" sz="quarter" idx="15" hasCustomPrompt="1"/>
          </p:nvPr>
        </p:nvSpPr>
        <p:spPr>
          <a:xfrm>
            <a:off x="250825" y="123825"/>
            <a:ext cx="3097213" cy="287338"/>
          </a:xfrm>
        </p:spPr>
        <p:txBody>
          <a:bodyPr>
            <a:normAutofit/>
          </a:bodyPr>
          <a:lstStyle>
            <a:lvl1pPr>
              <a:buNone/>
              <a:defRPr sz="1200" b="1">
                <a:solidFill>
                  <a:srgbClr val="D2232A"/>
                </a:solidFill>
              </a:defRPr>
            </a:lvl1pPr>
          </a:lstStyle>
          <a:p>
            <a:pPr lvl="0"/>
            <a:r>
              <a:rPr lang="en-US" dirty="0" smtClean="0"/>
              <a:t>CHAPTER TITLE</a:t>
            </a:r>
            <a:endParaRPr lang="fr-CH" dirty="0"/>
          </a:p>
        </p:txBody>
      </p:sp>
      <p:sp>
        <p:nvSpPr>
          <p:cNvPr id="15" name="Content Placeholder 7"/>
          <p:cNvSpPr>
            <a:spLocks noGrp="1"/>
          </p:cNvSpPr>
          <p:nvPr>
            <p:ph sz="quarter" idx="13"/>
          </p:nvPr>
        </p:nvSpPr>
        <p:spPr>
          <a:xfrm>
            <a:off x="251520" y="1419622"/>
            <a:ext cx="4176464" cy="3168253"/>
          </a:xfrm>
        </p:spPr>
        <p:txBody>
          <a:bodyPr>
            <a:normAutofit/>
          </a:bodyPr>
          <a:lstStyle>
            <a:lvl1pPr>
              <a:defRPr sz="1600"/>
            </a:lvl1pPr>
            <a:lvl2pPr>
              <a:defRPr sz="1600"/>
            </a:lvl2pPr>
            <a:lvl3pPr>
              <a:defRPr sz="1600"/>
            </a:lvl3pPr>
            <a:lvl4pPr>
              <a:defRPr sz="1600"/>
            </a:lvl4pPr>
            <a:lvl5pPr>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fr-CH" dirty="0"/>
          </a:p>
        </p:txBody>
      </p:sp>
      <p:sp>
        <p:nvSpPr>
          <p:cNvPr id="14" name="Picture Placeholder 13"/>
          <p:cNvSpPr>
            <a:spLocks noGrp="1"/>
          </p:cNvSpPr>
          <p:nvPr>
            <p:ph type="pic" sz="quarter" idx="16"/>
          </p:nvPr>
        </p:nvSpPr>
        <p:spPr>
          <a:xfrm>
            <a:off x="4572000" y="0"/>
            <a:ext cx="4679950" cy="5143499"/>
          </a:xfrm>
        </p:spPr>
        <p:txBody>
          <a:bodyPr/>
          <a:lstStyle/>
          <a:p>
            <a:endParaRPr lang="fr-CH" dirty="0"/>
          </a:p>
        </p:txBody>
      </p:sp>
    </p:spTree>
  </p:cSld>
  <p:clrMapOvr>
    <a:masterClrMapping/>
  </p:clrMapOvr>
  <p:hf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Rectangle 4"/>
          <p:cNvSpPr/>
          <p:nvPr userDrawn="1"/>
        </p:nvSpPr>
        <p:spPr>
          <a:xfrm>
            <a:off x="8594923" y="176436"/>
            <a:ext cx="288032" cy="288032"/>
          </a:xfrm>
          <a:prstGeom prst="rect">
            <a:avLst/>
          </a:prstGeom>
          <a:noFill/>
          <a:ln>
            <a:solidFill>
              <a:srgbClr val="CBCBC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sz="1100"/>
          </a:p>
        </p:txBody>
      </p:sp>
      <p:sp>
        <p:nvSpPr>
          <p:cNvPr id="6" name="Rectangle 5"/>
          <p:cNvSpPr/>
          <p:nvPr userDrawn="1"/>
        </p:nvSpPr>
        <p:spPr>
          <a:xfrm>
            <a:off x="8598510" y="182135"/>
            <a:ext cx="377026" cy="276999"/>
          </a:xfrm>
          <a:prstGeom prst="rect">
            <a:avLst/>
          </a:prstGeom>
        </p:spPr>
        <p:txBody>
          <a:bodyPr wrap="none">
            <a:spAutoFit/>
          </a:bodyPr>
          <a:lstStyle/>
          <a:p>
            <a:fld id="{F0146B80-9344-4005-AD81-41A45D584E6F}" type="slidenum">
              <a:rPr lang="fr-CH" sz="1200" smtClean="0">
                <a:solidFill>
                  <a:srgbClr val="CBCBCB"/>
                </a:solidFill>
              </a:rPr>
              <a:pPr/>
              <a:t>‹#›</a:t>
            </a:fld>
            <a:endParaRPr lang="fr-CH" sz="1200" dirty="0">
              <a:solidFill>
                <a:srgbClr val="CBCBCB"/>
              </a:solidFill>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US" dirty="0" smtClean="0"/>
              <a:t>Click to edit Master title style</a:t>
            </a:r>
            <a:endParaRPr lang="fr-CH" dirty="0"/>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fr-CH" dirty="0"/>
          </a:p>
        </p:txBody>
      </p:sp>
      <p:sp>
        <p:nvSpPr>
          <p:cNvPr id="4" name="Date Placeholder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D3CBAE94-BEF5-443E-95DE-0283921E17BF}" type="datetime1">
              <a:rPr lang="fr-CH" smtClean="0"/>
              <a:pPr/>
              <a:t>08/10/15</a:t>
            </a:fld>
            <a:endParaRPr lang="fr-CH"/>
          </a:p>
        </p:txBody>
      </p:sp>
      <p:sp>
        <p:nvSpPr>
          <p:cNvPr id="5" name="Footer Placeholder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CH"/>
          </a:p>
        </p:txBody>
      </p:sp>
      <p:sp>
        <p:nvSpPr>
          <p:cNvPr id="6" name="Slide Number Placeholder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F0146B80-9344-4005-AD81-41A45D584E6F}" type="slidenum">
              <a:rPr lang="fr-CH" smtClean="0"/>
              <a:pPr/>
              <a:t>‹#›</a:t>
            </a:fld>
            <a:endParaRPr lang="fr-CH"/>
          </a:p>
        </p:txBody>
      </p:sp>
    </p:spTree>
  </p:cSld>
  <p:clrMap bg1="lt1" tx1="dk1" bg2="lt2" tx2="dk2" accent1="accent1" accent2="accent2" accent3="accent3" accent4="accent4" accent5="accent5" accent6="accent6" hlink="hlink" folHlink="folHlink"/>
  <p:sldLayoutIdLst>
    <p:sldLayoutId id="2147483649" r:id="rId1"/>
    <p:sldLayoutId id="2147483663" r:id="rId2"/>
    <p:sldLayoutId id="2147483651" r:id="rId3"/>
    <p:sldLayoutId id="2147483664" r:id="rId4"/>
    <p:sldLayoutId id="2147483650" r:id="rId5"/>
    <p:sldLayoutId id="2147483660" r:id="rId6"/>
    <p:sldLayoutId id="2147483661" r:id="rId7"/>
    <p:sldLayoutId id="2147483662" r:id="rId8"/>
    <p:sldLayoutId id="2147483655" r:id="rId9"/>
    <p:sldLayoutId id="2147483665" r:id="rId10"/>
    <p:sldLayoutId id="2147483667" r:id="rId11"/>
    <p:sldLayoutId id="2147483668" r:id="rId12"/>
    <p:sldLayoutId id="2147483669" r:id="rId13"/>
  </p:sldLayoutIdLst>
  <p:timing>
    <p:tnLst>
      <p:par>
        <p:cTn xmlns:p14="http://schemas.microsoft.com/office/powerpoint/2010/main" id="1" dur="indefinite" restart="never" nodeType="tmRoot"/>
      </p:par>
    </p:tnLst>
  </p:timing>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5.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1.xml"/><Relationship Id="rId3" Type="http://schemas.openxmlformats.org/officeDocument/2006/relationships/image" Target="../media/image14.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3" Type="http://schemas.openxmlformats.org/officeDocument/2006/relationships/oleObject" Target="../embeddings/oleObject1.bin"/><Relationship Id="rId4" Type="http://schemas.openxmlformats.org/officeDocument/2006/relationships/package" Target="../embeddings/Microsoft_PowerPoint_Slide11.sldx"/><Relationship Id="rId5" Type="http://schemas.openxmlformats.org/officeDocument/2006/relationships/image" Target="../media/image15.emf"/><Relationship Id="rId6" Type="http://schemas.openxmlformats.org/officeDocument/2006/relationships/image" Target="../media/image16.png"/><Relationship Id="rId1" Type="http://schemas.openxmlformats.org/officeDocument/2006/relationships/vmlDrawing" Target="../drawings/vmlDrawing1.vml"/><Relationship Id="rId2"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4" Type="http://schemas.openxmlformats.org/officeDocument/2006/relationships/image" Target="../media/image7.jpeg"/><Relationship Id="rId1" Type="http://schemas.openxmlformats.org/officeDocument/2006/relationships/slideLayout" Target="../slideLayouts/slideLayout8.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4" Type="http://schemas.openxmlformats.org/officeDocument/2006/relationships/image" Target="../media/image9.emf"/><Relationship Id="rId1" Type="http://schemas.openxmlformats.org/officeDocument/2006/relationships/slideLayout" Target="../slideLayouts/slideLayout8.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7.xml"/><Relationship Id="rId3" Type="http://schemas.openxmlformats.org/officeDocument/2006/relationships/image" Target="../media/image10.png"/></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4" Type="http://schemas.openxmlformats.org/officeDocument/2006/relationships/image" Target="../media/image12.png"/><Relationship Id="rId1" Type="http://schemas.openxmlformats.org/officeDocument/2006/relationships/slideLayout" Target="../slideLayouts/slideLayout7.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9.xml"/><Relationship Id="rId3"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7"/>
          <p:cNvSpPr>
            <a:spLocks noGrp="1"/>
          </p:cNvSpPr>
          <p:nvPr>
            <p:ph type="ctrTitle"/>
          </p:nvPr>
        </p:nvSpPr>
        <p:spPr>
          <a:xfrm>
            <a:off x="688032" y="2427734"/>
            <a:ext cx="7772400" cy="1102519"/>
          </a:xfrm>
        </p:spPr>
        <p:txBody>
          <a:bodyPr/>
          <a:lstStyle/>
          <a:p>
            <a:r>
              <a:rPr lang="en-GB" dirty="0" err="1" smtClean="0"/>
              <a:t>Salvaguardas</a:t>
            </a:r>
            <a:r>
              <a:rPr lang="en-GB" dirty="0" smtClean="0"/>
              <a:t> de REDD+ </a:t>
            </a:r>
            <a:r>
              <a:rPr lang="en-GB" dirty="0" err="1" smtClean="0"/>
              <a:t>en</a:t>
            </a:r>
            <a:r>
              <a:rPr lang="en-GB" dirty="0" smtClean="0"/>
              <a:t> el </a:t>
            </a:r>
            <a:r>
              <a:rPr lang="en-GB" dirty="0" err="1" smtClean="0"/>
              <a:t>marco</a:t>
            </a:r>
            <a:r>
              <a:rPr lang="en-GB" dirty="0" smtClean="0"/>
              <a:t> de la CMNUCC</a:t>
            </a:r>
            <a:endParaRPr lang="fr-CH" dirty="0"/>
          </a:p>
        </p:txBody>
      </p:sp>
      <p:pic>
        <p:nvPicPr>
          <p:cNvPr id="3" name="Picture 2" descr="UN REDD LOGO-WHITE-WITH-UNDP-BLUE-ES.png"/>
          <p:cNvPicPr>
            <a:picLocks noChangeAspect="1"/>
          </p:cNvPicPr>
          <p:nvPr/>
        </p:nvPicPr>
        <p:blipFill rotWithShape="1">
          <a:blip r:embed="rId3" cstate="print">
            <a:extLst>
              <a:ext uri="{28A0092B-C50C-407E-A947-70E740481C1C}">
                <a14:useLocalDpi xmlns:a14="http://schemas.microsoft.com/office/drawing/2010/main" val="0"/>
              </a:ext>
            </a:extLst>
          </a:blip>
          <a:srcRect t="46988"/>
          <a:stretch/>
        </p:blipFill>
        <p:spPr>
          <a:xfrm>
            <a:off x="3995936" y="3723878"/>
            <a:ext cx="4392488" cy="1665463"/>
          </a:xfrm>
          <a:prstGeom prst="rect">
            <a:avLst/>
          </a:prstGeom>
        </p:spPr>
      </p:pic>
    </p:spTree>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Line Callout 2 (Border and Accent Bar) 17"/>
          <p:cNvSpPr/>
          <p:nvPr/>
        </p:nvSpPr>
        <p:spPr>
          <a:xfrm>
            <a:off x="6372200" y="1446276"/>
            <a:ext cx="1532437" cy="927464"/>
          </a:xfrm>
          <a:prstGeom prst="accentBorderCallout2">
            <a:avLst>
              <a:gd name="adj1" fmla="val 18750"/>
              <a:gd name="adj2" fmla="val -8333"/>
              <a:gd name="adj3" fmla="val 62378"/>
              <a:gd name="adj4" fmla="val -14359"/>
              <a:gd name="adj5" fmla="val 64448"/>
              <a:gd name="adj6" fmla="val -33556"/>
            </a:avLst>
          </a:prstGeom>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dirty="0" err="1" smtClean="0"/>
              <a:t>Completo</a:t>
            </a:r>
            <a:endParaRPr lang="fr-FR" dirty="0"/>
          </a:p>
        </p:txBody>
      </p:sp>
      <p:grpSp>
        <p:nvGrpSpPr>
          <p:cNvPr id="2" name="Group 1"/>
          <p:cNvGrpSpPr/>
          <p:nvPr/>
        </p:nvGrpSpPr>
        <p:grpSpPr>
          <a:xfrm>
            <a:off x="971600" y="123478"/>
            <a:ext cx="7278645" cy="4852488"/>
            <a:chOff x="32191" y="713009"/>
            <a:chExt cx="8234648" cy="6076164"/>
          </a:xfrm>
        </p:grpSpPr>
        <p:sp>
          <p:nvSpPr>
            <p:cNvPr id="10" name="Line Callout 2 (Border and Accent Bar) 9"/>
            <p:cNvSpPr/>
            <p:nvPr/>
          </p:nvSpPr>
          <p:spPr>
            <a:xfrm>
              <a:off x="304800" y="928843"/>
              <a:ext cx="2647406" cy="1469575"/>
            </a:xfrm>
            <a:prstGeom prst="accentBorderCallout2">
              <a:avLst>
                <a:gd name="adj1" fmla="val 57786"/>
                <a:gd name="adj2" fmla="val 105414"/>
                <a:gd name="adj3" fmla="val 60082"/>
                <a:gd name="adj4" fmla="val 125665"/>
                <a:gd name="adj5" fmla="val 106406"/>
                <a:gd name="adj6" fmla="val 131386"/>
              </a:avLst>
            </a:prstGeom>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lvl="1" algn="ctr">
                <a:lnSpc>
                  <a:spcPts val="1275"/>
                </a:lnSpc>
                <a:defRPr/>
              </a:pPr>
              <a:r>
                <a:rPr lang="es-ES" dirty="0"/>
                <a:t>Liderado por el país e implementado a nivel nacional</a:t>
              </a:r>
            </a:p>
          </p:txBody>
        </p:sp>
        <p:sp>
          <p:nvSpPr>
            <p:cNvPr id="12" name="Line Callout 2 (Border and Accent Bar) 11"/>
            <p:cNvSpPr/>
            <p:nvPr/>
          </p:nvSpPr>
          <p:spPr>
            <a:xfrm>
              <a:off x="4814692" y="713009"/>
              <a:ext cx="2529840" cy="1507541"/>
            </a:xfrm>
            <a:prstGeom prst="accentBorderCallout2">
              <a:avLst>
                <a:gd name="adj1" fmla="val 59629"/>
                <a:gd name="adj2" fmla="val -8333"/>
                <a:gd name="adj3" fmla="val 59629"/>
                <a:gd name="adj4" fmla="val -20240"/>
                <a:gd name="adj5" fmla="val 119981"/>
                <a:gd name="adj6" fmla="val -32375"/>
              </a:avLst>
            </a:prstGeom>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dirty="0" err="1"/>
                <a:t>Accesible</a:t>
              </a:r>
              <a:r>
                <a:rPr lang="en-US" dirty="0"/>
                <a:t> </a:t>
              </a:r>
              <a:r>
                <a:rPr lang="en-US" dirty="0" err="1"/>
                <a:t>por</a:t>
              </a:r>
              <a:r>
                <a:rPr lang="en-US" dirty="0"/>
                <a:t> </a:t>
              </a:r>
              <a:r>
                <a:rPr lang="en-US" dirty="0" err="1"/>
                <a:t>todas</a:t>
              </a:r>
              <a:r>
                <a:rPr lang="en-US" dirty="0"/>
                <a:t> </a:t>
              </a:r>
              <a:r>
                <a:rPr lang="en-US" dirty="0" err="1"/>
                <a:t>las</a:t>
              </a:r>
              <a:r>
                <a:rPr lang="en-US" dirty="0"/>
                <a:t> </a:t>
              </a:r>
              <a:r>
                <a:rPr lang="en-US" dirty="0" err="1"/>
                <a:t>partes</a:t>
              </a:r>
              <a:r>
                <a:rPr lang="en-US" dirty="0"/>
                <a:t> </a:t>
              </a:r>
              <a:r>
                <a:rPr lang="en-US" dirty="0" err="1"/>
                <a:t>interesadas</a:t>
              </a:r>
              <a:r>
                <a:rPr lang="en-US" dirty="0"/>
                <a:t> </a:t>
              </a:r>
              <a:r>
                <a:rPr lang="en-US" dirty="0" err="1"/>
                <a:t>relevantes</a:t>
              </a:r>
              <a:endParaRPr lang="fr-FR" dirty="0"/>
            </a:p>
          </p:txBody>
        </p:sp>
        <p:sp>
          <p:nvSpPr>
            <p:cNvPr id="9" name="Line Callout 2 (Border and Accent Bar) 8"/>
            <p:cNvSpPr/>
            <p:nvPr/>
          </p:nvSpPr>
          <p:spPr>
            <a:xfrm>
              <a:off x="4812741" y="5380414"/>
              <a:ext cx="3310548" cy="1408759"/>
            </a:xfrm>
            <a:prstGeom prst="accentBorderCallout2">
              <a:avLst>
                <a:gd name="adj1" fmla="val 18750"/>
                <a:gd name="adj2" fmla="val -8333"/>
                <a:gd name="adj3" fmla="val 18750"/>
                <a:gd name="adj4" fmla="val -16667"/>
                <a:gd name="adj5" fmla="val -67331"/>
                <a:gd name="adj6" fmla="val -26567"/>
              </a:avLst>
            </a:prstGeom>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dirty="0" err="1"/>
                <a:t>Transparente</a:t>
              </a:r>
              <a:r>
                <a:rPr lang="en-US" dirty="0"/>
                <a:t> y flexible para </a:t>
              </a:r>
              <a:r>
                <a:rPr lang="en-US" dirty="0" err="1"/>
                <a:t>permitir</a:t>
              </a:r>
              <a:r>
                <a:rPr lang="en-US" dirty="0"/>
                <a:t> </a:t>
              </a:r>
              <a:r>
                <a:rPr lang="en-US" dirty="0" err="1"/>
                <a:t>mejoras</a:t>
              </a:r>
              <a:r>
                <a:rPr lang="en-US" dirty="0"/>
                <a:t> </a:t>
              </a:r>
              <a:r>
                <a:rPr lang="en-US" dirty="0" err="1"/>
                <a:t>graduales</a:t>
              </a:r>
              <a:r>
                <a:rPr lang="en-US" dirty="0"/>
                <a:t> </a:t>
              </a:r>
              <a:endParaRPr lang="fr-FR" dirty="0"/>
            </a:p>
          </p:txBody>
        </p:sp>
        <p:sp>
          <p:nvSpPr>
            <p:cNvPr id="14" name="Line Callout 2 (Border and Accent Bar) 13"/>
            <p:cNvSpPr/>
            <p:nvPr/>
          </p:nvSpPr>
          <p:spPr>
            <a:xfrm>
              <a:off x="32191" y="5009090"/>
              <a:ext cx="2743199" cy="1280894"/>
            </a:xfrm>
            <a:prstGeom prst="accentBorderCallout2">
              <a:avLst>
                <a:gd name="adj1" fmla="val 32527"/>
                <a:gd name="adj2" fmla="val 106237"/>
                <a:gd name="adj3" fmla="val 31442"/>
                <a:gd name="adj4" fmla="val 132445"/>
                <a:gd name="adj5" fmla="val -21747"/>
                <a:gd name="adj6" fmla="val 131879"/>
              </a:avLst>
            </a:prstGeom>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dirty="0" err="1"/>
                <a:t>Construir</a:t>
              </a:r>
              <a:r>
                <a:rPr lang="en-US" dirty="0"/>
                <a:t> </a:t>
              </a:r>
              <a:r>
                <a:rPr lang="en-US" dirty="0" err="1"/>
                <a:t>sobre</a:t>
              </a:r>
              <a:r>
                <a:rPr lang="en-US" dirty="0"/>
                <a:t> </a:t>
              </a:r>
              <a:r>
                <a:rPr lang="en-US" dirty="0" err="1"/>
                <a:t>sistemas</a:t>
              </a:r>
              <a:r>
                <a:rPr lang="en-US" dirty="0"/>
                <a:t> </a:t>
              </a:r>
              <a:r>
                <a:rPr lang="en-US" dirty="0" err="1"/>
                <a:t>existentes</a:t>
              </a:r>
              <a:r>
                <a:rPr lang="en-US" dirty="0"/>
                <a:t>, </a:t>
              </a:r>
              <a:r>
                <a:rPr lang="en-US" dirty="0" err="1"/>
                <a:t>como</a:t>
              </a:r>
              <a:r>
                <a:rPr lang="en-US" dirty="0"/>
                <a:t> sea </a:t>
              </a:r>
              <a:r>
                <a:rPr lang="en-US" dirty="0" err="1"/>
                <a:t>apropriado</a:t>
              </a:r>
              <a:endParaRPr lang="fr-FR" dirty="0"/>
            </a:p>
          </p:txBody>
        </p:sp>
        <p:sp>
          <p:nvSpPr>
            <p:cNvPr id="11" name="TextBox 10"/>
            <p:cNvSpPr txBox="1"/>
            <p:nvPr/>
          </p:nvSpPr>
          <p:spPr>
            <a:xfrm>
              <a:off x="2926781" y="2468349"/>
              <a:ext cx="2756262" cy="2835773"/>
            </a:xfrm>
            <a:prstGeom prst="rect">
              <a:avLst/>
            </a:prstGeom>
            <a:solidFill>
              <a:srgbClr val="00B0F0"/>
            </a:solidFill>
          </p:spPr>
          <p:txBody>
            <a:bodyPr wrap="square" lIns="48216" tIns="24108" rIns="48216" bIns="24108">
              <a:spAutoFit/>
            </a:bodyPr>
            <a:lstStyle/>
            <a:p>
              <a:pPr algn="ctr">
                <a:defRPr/>
              </a:pPr>
              <a:r>
                <a:rPr lang="es-EC" sz="2700" b="1" dirty="0" smtClean="0">
                  <a:solidFill>
                    <a:schemeClr val="bg2"/>
                  </a:solidFill>
                  <a:ea typeface="ＭＳ Ｐゴシック" pitchFamily="34" charset="-128"/>
                  <a:cs typeface="Calibri" pitchFamily="34" charset="0"/>
                  <a:sym typeface="Arial" charset="0"/>
                </a:rPr>
                <a:t>Orientación de la CMNUCC</a:t>
              </a:r>
              <a:endParaRPr lang="es-EC" sz="2700" b="1" dirty="0">
                <a:solidFill>
                  <a:schemeClr val="bg2"/>
                </a:solidFill>
                <a:ea typeface="ＭＳ Ｐゴシック" pitchFamily="34" charset="-128"/>
                <a:cs typeface="Calibri" pitchFamily="34" charset="0"/>
                <a:sym typeface="Arial" charset="0"/>
              </a:endParaRPr>
            </a:p>
            <a:p>
              <a:pPr algn="ctr">
                <a:defRPr/>
              </a:pPr>
              <a:r>
                <a:rPr lang="es-EC" sz="2700" b="1" dirty="0" smtClean="0">
                  <a:solidFill>
                    <a:schemeClr val="bg2"/>
                  </a:solidFill>
                  <a:ea typeface="ＭＳ Ｐゴシック" pitchFamily="34" charset="-128"/>
                  <a:cs typeface="Calibri" pitchFamily="34" charset="0"/>
                  <a:sym typeface="Arial" charset="0"/>
                </a:rPr>
                <a:t>sobre SIS</a:t>
              </a:r>
              <a:endParaRPr lang="es-EC" sz="2100" b="1" dirty="0">
                <a:solidFill>
                  <a:schemeClr val="bg2"/>
                </a:solidFill>
                <a:ea typeface="ＭＳ Ｐゴシック" pitchFamily="34" charset="-128"/>
                <a:cs typeface="Calibri" pitchFamily="34" charset="0"/>
                <a:sym typeface="Arial" charset="0"/>
              </a:endParaRPr>
            </a:p>
            <a:p>
              <a:pPr algn="ctr">
                <a:defRPr/>
              </a:pPr>
              <a:endParaRPr lang="en-US" sz="1500" dirty="0">
                <a:solidFill>
                  <a:schemeClr val="bg2"/>
                </a:solidFill>
              </a:endParaRPr>
            </a:p>
            <a:p>
              <a:pPr algn="ctr">
                <a:defRPr/>
              </a:pPr>
              <a:r>
                <a:rPr lang="en-US" sz="1350" dirty="0" err="1">
                  <a:solidFill>
                    <a:schemeClr val="bg2"/>
                  </a:solidFill>
                </a:rPr>
                <a:t>Decisión</a:t>
              </a:r>
              <a:r>
                <a:rPr lang="en-US" sz="1350" dirty="0">
                  <a:solidFill>
                    <a:schemeClr val="bg2"/>
                  </a:solidFill>
                </a:rPr>
                <a:t> 12/CP.17 (Durban) </a:t>
              </a:r>
              <a:r>
                <a:rPr lang="es-EC" sz="2100" dirty="0">
                  <a:solidFill>
                    <a:schemeClr val="bg2"/>
                  </a:solidFill>
                  <a:ea typeface="ＭＳ Ｐゴシック" pitchFamily="34" charset="-128"/>
                  <a:cs typeface="Calibri" pitchFamily="34" charset="0"/>
                  <a:sym typeface="Arial" charset="0"/>
                </a:rPr>
                <a:t> </a:t>
              </a:r>
            </a:p>
          </p:txBody>
        </p:sp>
        <p:sp>
          <p:nvSpPr>
            <p:cNvPr id="13" name="Line Callout 2 (Border and Accent Bar) 12"/>
            <p:cNvSpPr/>
            <p:nvPr/>
          </p:nvSpPr>
          <p:spPr>
            <a:xfrm>
              <a:off x="6223590" y="3793840"/>
              <a:ext cx="2043249" cy="1236619"/>
            </a:xfrm>
            <a:prstGeom prst="accentBorderCallout2">
              <a:avLst>
                <a:gd name="adj1" fmla="val 18750"/>
                <a:gd name="adj2" fmla="val -8333"/>
                <a:gd name="adj3" fmla="val 62378"/>
                <a:gd name="adj4" fmla="val -14359"/>
                <a:gd name="adj5" fmla="val 64561"/>
                <a:gd name="adj6" fmla="val -27625"/>
              </a:avLst>
            </a:prstGeom>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dirty="0" err="1"/>
                <a:t>Actualizado</a:t>
              </a:r>
              <a:r>
                <a:rPr lang="en-US" dirty="0"/>
                <a:t> de forma </a:t>
              </a:r>
              <a:r>
                <a:rPr lang="en-US" dirty="0" err="1"/>
                <a:t>consistente</a:t>
              </a:r>
              <a:endParaRPr lang="fr-FR" dirty="0"/>
            </a:p>
          </p:txBody>
        </p:sp>
        <p:sp>
          <p:nvSpPr>
            <p:cNvPr id="15" name="Line Callout 2 (Border and Accent Bar) 14"/>
            <p:cNvSpPr/>
            <p:nvPr/>
          </p:nvSpPr>
          <p:spPr>
            <a:xfrm>
              <a:off x="439520" y="2911667"/>
              <a:ext cx="1982289" cy="1584175"/>
            </a:xfrm>
            <a:prstGeom prst="accentBorderCallout2">
              <a:avLst>
                <a:gd name="adj1" fmla="val 57786"/>
                <a:gd name="adj2" fmla="val 105414"/>
                <a:gd name="adj3" fmla="val 89932"/>
                <a:gd name="adj4" fmla="val 110560"/>
                <a:gd name="adj5" fmla="val 94131"/>
                <a:gd name="adj6" fmla="val 125320"/>
              </a:avLst>
            </a:prstGeom>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dirty="0" err="1"/>
                <a:t>Consistente</a:t>
              </a:r>
              <a:r>
                <a:rPr lang="en-US" dirty="0"/>
                <a:t> con los </a:t>
              </a:r>
              <a:r>
                <a:rPr lang="en-US" dirty="0" err="1"/>
                <a:t>lineamientos</a:t>
              </a:r>
              <a:r>
                <a:rPr lang="en-US" dirty="0"/>
                <a:t> de </a:t>
              </a:r>
              <a:r>
                <a:rPr lang="en-US" dirty="0" err="1"/>
                <a:t>Cancún</a:t>
              </a:r>
              <a:endParaRPr lang="fr-FR" dirty="0"/>
            </a:p>
          </p:txBody>
        </p:sp>
      </p:grpSp>
    </p:spTree>
    <p:extLst>
      <p:ext uri="{BB962C8B-B14F-4D97-AF65-F5344CB8AC3E}">
        <p14:creationId xmlns:p14="http://schemas.microsoft.com/office/powerpoint/2010/main" val="2530713386"/>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Content Placeholder 2"/>
          <p:cNvSpPr>
            <a:spLocks noGrp="1"/>
          </p:cNvSpPr>
          <p:nvPr>
            <p:ph sz="quarter" idx="13"/>
          </p:nvPr>
        </p:nvSpPr>
        <p:spPr>
          <a:xfrm>
            <a:off x="199134" y="1178625"/>
            <a:ext cx="5976664" cy="3311525"/>
          </a:xfrm>
        </p:spPr>
        <p:txBody>
          <a:bodyPr>
            <a:noAutofit/>
          </a:bodyPr>
          <a:lstStyle/>
          <a:p>
            <a:r>
              <a:rPr lang="es-ES" sz="1800" dirty="0" smtClean="0">
                <a:cs typeface="Calibri" pitchFamily="34" charset="0"/>
              </a:rPr>
              <a:t>Marco </a:t>
            </a:r>
            <a:r>
              <a:rPr lang="es-ES" sz="1800" dirty="0">
                <a:cs typeface="Calibri" pitchFamily="34" charset="0"/>
              </a:rPr>
              <a:t>sobre salvaguardas que se basa en </a:t>
            </a:r>
            <a:r>
              <a:rPr lang="es-ES" sz="1800" b="1" dirty="0">
                <a:solidFill>
                  <a:schemeClr val="accent5">
                    <a:lumMod val="75000"/>
                  </a:schemeClr>
                </a:solidFill>
                <a:cs typeface="Calibri" pitchFamily="34" charset="0"/>
              </a:rPr>
              <a:t>decisiones de la CMNUCC</a:t>
            </a:r>
            <a:r>
              <a:rPr lang="es-ES" sz="1800" dirty="0">
                <a:cs typeface="Calibri" pitchFamily="34" charset="0"/>
              </a:rPr>
              <a:t> de acuerdo con circunstancias nacionales, marco institucional y legal existente, y objetivos nacionales para el desarrollo</a:t>
            </a:r>
            <a:r>
              <a:rPr lang="es-ES_tradnl" altLang="en-US" sz="1800" dirty="0">
                <a:cs typeface="Calibri" pitchFamily="34" charset="0"/>
                <a:sym typeface="Calibri" panose="020F0502020204030204" pitchFamily="34" charset="0"/>
              </a:rPr>
              <a:t> </a:t>
            </a:r>
          </a:p>
          <a:p>
            <a:pPr eaLnBrk="1" hangingPunct="1"/>
            <a:r>
              <a:rPr lang="es-ES" sz="1800" dirty="0" smtClean="0">
                <a:cs typeface="Calibri" pitchFamily="34" charset="0"/>
              </a:rPr>
              <a:t>No </a:t>
            </a:r>
            <a:r>
              <a:rPr lang="es-ES" sz="1800" dirty="0">
                <a:cs typeface="Calibri" pitchFamily="34" charset="0"/>
              </a:rPr>
              <a:t>aplica un camino fijo y lineal</a:t>
            </a:r>
          </a:p>
          <a:p>
            <a:pPr eaLnBrk="1" hangingPunct="1"/>
            <a:r>
              <a:rPr lang="es-ES" sz="1800" dirty="0">
                <a:cs typeface="Calibri" pitchFamily="34" charset="0"/>
              </a:rPr>
              <a:t>Pasos a tomar dependen de:</a:t>
            </a:r>
          </a:p>
          <a:p>
            <a:pPr lvl="1" eaLnBrk="1" hangingPunct="1"/>
            <a:r>
              <a:rPr lang="es-ES" dirty="0"/>
              <a:t>¿</a:t>
            </a:r>
            <a:r>
              <a:rPr lang="es-ES" dirty="0">
                <a:cs typeface="Calibri" pitchFamily="34" charset="0"/>
              </a:rPr>
              <a:t>qué hay existente?</a:t>
            </a:r>
          </a:p>
          <a:p>
            <a:pPr lvl="1" eaLnBrk="1" hangingPunct="1"/>
            <a:r>
              <a:rPr lang="es-ES" dirty="0">
                <a:cs typeface="Calibri" pitchFamily="34" charset="0"/>
              </a:rPr>
              <a:t> objetivos definidos por el país</a:t>
            </a:r>
          </a:p>
          <a:p>
            <a:r>
              <a:rPr lang="es-ES" sz="1800" dirty="0">
                <a:cs typeface="Calibri" pitchFamily="34" charset="0"/>
              </a:rPr>
              <a:t>Durante todo el proceso, la participación efectiva es esencial</a:t>
            </a:r>
          </a:p>
          <a:p>
            <a:pPr>
              <a:buFont typeface="Arial" pitchFamily="34" charset="0"/>
              <a:buNone/>
            </a:pPr>
            <a:endParaRPr lang="es-ES" dirty="0"/>
          </a:p>
        </p:txBody>
      </p:sp>
      <p:sp>
        <p:nvSpPr>
          <p:cNvPr id="20482" name="Title 1"/>
          <p:cNvSpPr>
            <a:spLocks noGrp="1"/>
          </p:cNvSpPr>
          <p:nvPr>
            <p:ph type="title" idx="4294967295"/>
          </p:nvPr>
        </p:nvSpPr>
        <p:spPr bwMode="auto">
          <a:xfrm>
            <a:off x="170467" y="123478"/>
            <a:ext cx="8424936" cy="857250"/>
          </a:xfrm>
          <a:noFill/>
          <a:ln>
            <a:miter lim="800000"/>
            <a:headEnd/>
            <a:tailEnd/>
          </a:ln>
        </p:spPr>
        <p:txBody>
          <a:bodyPr vert="horz" wrap="square" lIns="68580" tIns="34290" rIns="68580" bIns="34290" numCol="1" rtlCol="0" anchor="t" anchorCtr="0" compatLnSpc="1">
            <a:prstTxWarp prst="textNoShape">
              <a:avLst/>
            </a:prstTxWarp>
            <a:noAutofit/>
          </a:bodyPr>
          <a:lstStyle/>
          <a:p>
            <a:pPr algn="l"/>
            <a:r>
              <a:rPr lang="es-ES" sz="3200" dirty="0">
                <a:solidFill>
                  <a:schemeClr val="tx1">
                    <a:lumMod val="65000"/>
                    <a:lumOff val="35000"/>
                  </a:schemeClr>
                </a:solidFill>
                <a:latin typeface="+mn-lt"/>
                <a:ea typeface="+mn-ea"/>
                <a:cs typeface="+mn-cs"/>
              </a:rPr>
              <a:t>Desarrollo de un enfoque sobre salvaguardas a nivel de país</a:t>
            </a:r>
            <a:r>
              <a:rPr lang="es-ES" sz="2800" dirty="0"/>
              <a:t/>
            </a:r>
            <a:br>
              <a:rPr lang="es-ES" sz="2800" dirty="0"/>
            </a:br>
            <a:r>
              <a:rPr lang="es-ES" sz="2800" dirty="0"/>
              <a:t/>
            </a:r>
            <a:br>
              <a:rPr lang="es-ES" sz="2800" dirty="0"/>
            </a:br>
            <a:endParaRPr lang="es-ES" sz="2800" dirty="0"/>
          </a:p>
        </p:txBody>
      </p:sp>
      <p:pic>
        <p:nvPicPr>
          <p:cNvPr id="4" name="Picture 2" descr="http://s1.hubimg.com/u/371248_f520.jpg"/>
          <p:cNvPicPr>
            <a:picLocks noChangeAspect="1" noChangeArrowheads="1"/>
          </p:cNvPicPr>
          <p:nvPr/>
        </p:nvPicPr>
        <p:blipFill>
          <a:blip r:embed="rId3" cstate="print"/>
          <a:srcRect l="6699" r="10682"/>
          <a:stretch>
            <a:fillRect/>
          </a:stretch>
        </p:blipFill>
        <p:spPr bwMode="auto">
          <a:xfrm>
            <a:off x="6372200" y="1174444"/>
            <a:ext cx="2360290" cy="3794112"/>
          </a:xfrm>
          <a:prstGeom prst="rect">
            <a:avLst/>
          </a:prstGeom>
          <a:noFill/>
        </p:spPr>
      </p:pic>
    </p:spTree>
    <p:extLst>
      <p:ext uri="{BB962C8B-B14F-4D97-AF65-F5344CB8AC3E}">
        <p14:creationId xmlns:p14="http://schemas.microsoft.com/office/powerpoint/2010/main" val="1635654622"/>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95894" y="123478"/>
            <a:ext cx="8940601" cy="4852769"/>
            <a:chOff x="257522" y="228600"/>
            <a:chExt cx="7578577" cy="4686300"/>
          </a:xfrm>
        </p:grpSpPr>
        <p:sp>
          <p:nvSpPr>
            <p:cNvPr id="50" name="Rectangle 49"/>
            <p:cNvSpPr/>
            <p:nvPr/>
          </p:nvSpPr>
          <p:spPr>
            <a:xfrm>
              <a:off x="6516886" y="228600"/>
              <a:ext cx="1319213" cy="4686300"/>
            </a:xfrm>
            <a:prstGeom prst="rect">
              <a:avLst/>
            </a:prstGeom>
          </p:spPr>
          <p:style>
            <a:lnRef idx="2">
              <a:schemeClr val="accent1"/>
            </a:lnRef>
            <a:fillRef idx="1">
              <a:schemeClr val="lt1"/>
            </a:fillRef>
            <a:effectRef idx="0">
              <a:schemeClr val="accent1"/>
            </a:effectRef>
            <a:fontRef idx="minor">
              <a:schemeClr val="dk1"/>
            </a:fontRef>
          </p:style>
          <p:txBody>
            <a:bodyPr anchor="ctr"/>
            <a:lstStyle/>
            <a:p>
              <a:pPr algn="ctr">
                <a:defRPr/>
              </a:pPr>
              <a:endParaRPr lang="fr-CH" sz="1350" dirty="0"/>
            </a:p>
          </p:txBody>
        </p:sp>
        <p:sp>
          <p:nvSpPr>
            <p:cNvPr id="9" name="Rounded Rectangle 8"/>
            <p:cNvSpPr/>
            <p:nvPr/>
          </p:nvSpPr>
          <p:spPr>
            <a:xfrm>
              <a:off x="1380530" y="2172892"/>
              <a:ext cx="1087041" cy="897731"/>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s-ES" sz="969" dirty="0"/>
                <a:t>Definir los objetivos y alcance de las salvaguardas</a:t>
              </a:r>
              <a:endParaRPr lang="en-US" sz="969" dirty="0"/>
            </a:p>
          </p:txBody>
        </p:sp>
        <p:sp>
          <p:nvSpPr>
            <p:cNvPr id="11" name="Rounded Rectangle 10"/>
            <p:cNvSpPr/>
            <p:nvPr/>
          </p:nvSpPr>
          <p:spPr>
            <a:xfrm>
              <a:off x="5270302" y="1375173"/>
              <a:ext cx="1096565" cy="697706"/>
            </a:xfrm>
            <a:prstGeom prst="roundRect">
              <a:avLst/>
            </a:prstGeom>
            <a:solidFill>
              <a:srgbClr val="4B8412"/>
            </a:solidFill>
            <a:ln w="9525">
              <a:no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s-ES" sz="969" dirty="0"/>
                <a:t>Revisar </a:t>
              </a:r>
              <a:r>
                <a:rPr lang="es-ES" sz="969" dirty="0" err="1"/>
                <a:t>PLRs</a:t>
              </a:r>
              <a:r>
                <a:rPr lang="es-ES" sz="969" dirty="0"/>
                <a:t> existentes (o desarrollar nuevos)</a:t>
              </a:r>
              <a:endParaRPr lang="en-US" sz="969" dirty="0"/>
            </a:p>
          </p:txBody>
        </p:sp>
        <p:sp>
          <p:nvSpPr>
            <p:cNvPr id="13" name="Rectangle 12"/>
            <p:cNvSpPr/>
            <p:nvPr/>
          </p:nvSpPr>
          <p:spPr>
            <a:xfrm>
              <a:off x="6699052" y="1375173"/>
              <a:ext cx="947738" cy="697706"/>
            </a:xfrm>
            <a:prstGeom prst="rect">
              <a:avLst/>
            </a:prstGeom>
            <a:solidFill>
              <a:srgbClr val="4B841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969" b="1" dirty="0" err="1">
                  <a:effectLst>
                    <a:outerShdw blurRad="50800" dist="38100" dir="5400000" algn="t" rotWithShape="0">
                      <a:prstClr val="black">
                        <a:alpha val="40000"/>
                      </a:prstClr>
                    </a:outerShdw>
                  </a:effectLst>
                </a:rPr>
                <a:t>Salvaguardas</a:t>
              </a:r>
              <a:r>
                <a:rPr lang="en-US" sz="969" b="1" dirty="0">
                  <a:effectLst>
                    <a:outerShdw blurRad="50800" dist="38100" dir="5400000" algn="t" rotWithShape="0">
                      <a:prstClr val="black">
                        <a:alpha val="40000"/>
                      </a:prstClr>
                    </a:outerShdw>
                  </a:effectLst>
                </a:rPr>
                <a:t> </a:t>
              </a:r>
              <a:r>
                <a:rPr lang="en-US" sz="969" b="1" dirty="0" err="1">
                  <a:effectLst>
                    <a:outerShdw blurRad="50800" dist="38100" dir="5400000" algn="t" rotWithShape="0">
                      <a:prstClr val="black">
                        <a:alpha val="40000"/>
                      </a:prstClr>
                    </a:outerShdw>
                  </a:effectLst>
                </a:rPr>
                <a:t>abordadas</a:t>
              </a:r>
              <a:endParaRPr lang="en-US" sz="969" b="1" dirty="0">
                <a:effectLst>
                  <a:outerShdw blurRad="50800" dist="38100" dir="5400000" algn="t" rotWithShape="0">
                    <a:prstClr val="black">
                      <a:alpha val="40000"/>
                    </a:prstClr>
                  </a:outerShdw>
                </a:effectLst>
              </a:endParaRPr>
            </a:p>
          </p:txBody>
        </p:sp>
        <p:sp>
          <p:nvSpPr>
            <p:cNvPr id="14" name="Rounded Rectangle 13"/>
            <p:cNvSpPr/>
            <p:nvPr/>
          </p:nvSpPr>
          <p:spPr>
            <a:xfrm>
              <a:off x="4023717" y="1375173"/>
              <a:ext cx="1047750" cy="697706"/>
            </a:xfrm>
            <a:prstGeom prst="roundRect">
              <a:avLst/>
            </a:prstGeom>
            <a:solidFill>
              <a:srgbClr val="4B841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s-ES" sz="969" dirty="0"/>
                <a:t>Evaluar las políticas, leyes y reglamentos (</a:t>
              </a:r>
              <a:r>
                <a:rPr lang="es-ES" sz="969" dirty="0" err="1"/>
                <a:t>PLRs</a:t>
              </a:r>
              <a:r>
                <a:rPr lang="es-ES" sz="969" dirty="0"/>
                <a:t>) existentes</a:t>
              </a:r>
              <a:endParaRPr lang="en-US" sz="969" dirty="0"/>
            </a:p>
          </p:txBody>
        </p:sp>
        <p:sp>
          <p:nvSpPr>
            <p:cNvPr id="15" name="Rounded Rectangle 14"/>
            <p:cNvSpPr/>
            <p:nvPr/>
          </p:nvSpPr>
          <p:spPr>
            <a:xfrm>
              <a:off x="4023717" y="2272904"/>
              <a:ext cx="1047750" cy="697706"/>
            </a:xfrm>
            <a:prstGeom prst="round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s-ES" sz="969" dirty="0"/>
                <a:t>Evaluar la capacidad de implementar </a:t>
              </a:r>
              <a:r>
                <a:rPr lang="es-ES" sz="969" dirty="0" err="1"/>
                <a:t>PLRs</a:t>
              </a:r>
              <a:endParaRPr lang="en-US" sz="969" dirty="0"/>
            </a:p>
          </p:txBody>
        </p:sp>
        <p:sp>
          <p:nvSpPr>
            <p:cNvPr id="16" name="Rounded Rectangle 15"/>
            <p:cNvSpPr/>
            <p:nvPr/>
          </p:nvSpPr>
          <p:spPr>
            <a:xfrm>
              <a:off x="5270302" y="2272904"/>
              <a:ext cx="1096565" cy="697706"/>
            </a:xfrm>
            <a:prstGeom prst="roundRect">
              <a:avLst/>
            </a:prstGeom>
            <a:solidFill>
              <a:schemeClr val="accent1">
                <a:lumMod val="75000"/>
              </a:schemeClr>
            </a:solidFill>
            <a:ln w="6350">
              <a:no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s-ES" sz="969" dirty="0"/>
                <a:t>Fortalecer las capacidades para  implementar </a:t>
              </a:r>
              <a:r>
                <a:rPr lang="es-ES" sz="969" dirty="0" err="1"/>
                <a:t>PLRs</a:t>
              </a:r>
              <a:endParaRPr lang="en-US" sz="969" dirty="0"/>
            </a:p>
          </p:txBody>
        </p:sp>
        <p:sp>
          <p:nvSpPr>
            <p:cNvPr id="17" name="Rectangle 16"/>
            <p:cNvSpPr/>
            <p:nvPr/>
          </p:nvSpPr>
          <p:spPr>
            <a:xfrm>
              <a:off x="6699052" y="2272904"/>
              <a:ext cx="947738" cy="697706"/>
            </a:xfrm>
            <a:prstGeom prst="rect">
              <a:avLst/>
            </a:prstGeom>
            <a:solidFill>
              <a:schemeClr val="accent1">
                <a:lumMod val="7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969" b="1" dirty="0" err="1">
                  <a:effectLst>
                    <a:outerShdw blurRad="50800" dist="38100" dir="5400000" algn="t" rotWithShape="0">
                      <a:prstClr val="black">
                        <a:alpha val="40000"/>
                      </a:prstClr>
                    </a:outerShdw>
                  </a:effectLst>
                </a:rPr>
                <a:t>Salvaguardas</a:t>
              </a:r>
              <a:r>
                <a:rPr lang="en-US" sz="969" b="1" dirty="0">
                  <a:effectLst>
                    <a:outerShdw blurRad="50800" dist="38100" dir="5400000" algn="t" rotWithShape="0">
                      <a:prstClr val="black">
                        <a:alpha val="40000"/>
                      </a:prstClr>
                    </a:outerShdw>
                  </a:effectLst>
                </a:rPr>
                <a:t> </a:t>
              </a:r>
              <a:r>
                <a:rPr lang="en-US" sz="969" b="1" dirty="0" err="1">
                  <a:effectLst>
                    <a:outerShdw blurRad="50800" dist="38100" dir="5400000" algn="t" rotWithShape="0">
                      <a:prstClr val="black">
                        <a:alpha val="40000"/>
                      </a:prstClr>
                    </a:outerShdw>
                  </a:effectLst>
                </a:rPr>
                <a:t>respetadas</a:t>
              </a:r>
              <a:endParaRPr lang="en-US" sz="969" b="1" dirty="0">
                <a:effectLst>
                  <a:outerShdw blurRad="50800" dist="38100" dir="5400000" algn="t" rotWithShape="0">
                    <a:prstClr val="black">
                      <a:alpha val="40000"/>
                    </a:prstClr>
                  </a:outerShdw>
                </a:effectLst>
              </a:endParaRPr>
            </a:p>
          </p:txBody>
        </p:sp>
        <p:sp>
          <p:nvSpPr>
            <p:cNvPr id="18" name="Rounded Rectangle 17"/>
            <p:cNvSpPr/>
            <p:nvPr/>
          </p:nvSpPr>
          <p:spPr>
            <a:xfrm>
              <a:off x="2727127" y="3120629"/>
              <a:ext cx="1046559" cy="896540"/>
            </a:xfrm>
            <a:prstGeom prst="round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s-ES" sz="969" dirty="0"/>
                <a:t>Definir los objetivos de SIS</a:t>
              </a:r>
              <a:endParaRPr lang="en-US" sz="969" dirty="0"/>
            </a:p>
          </p:txBody>
        </p:sp>
        <p:sp>
          <p:nvSpPr>
            <p:cNvPr id="19" name="Rounded Rectangle 18"/>
            <p:cNvSpPr/>
            <p:nvPr/>
          </p:nvSpPr>
          <p:spPr>
            <a:xfrm>
              <a:off x="4023717" y="3120629"/>
              <a:ext cx="1047750" cy="896540"/>
            </a:xfrm>
            <a:prstGeom prst="round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s-ES" sz="969" dirty="0"/>
                <a:t>Determinar las necesidades y estructura de información</a:t>
              </a:r>
            </a:p>
            <a:p>
              <a:pPr algn="ctr">
                <a:defRPr/>
              </a:pPr>
              <a:r>
                <a:rPr lang="es-ES" sz="969" dirty="0"/>
                <a:t>(por ejemplo, </a:t>
              </a:r>
              <a:r>
                <a:rPr lang="es-ES" sz="969" dirty="0" smtClean="0"/>
                <a:t>indicadores)</a:t>
              </a:r>
              <a:endParaRPr lang="en-US" sz="969" dirty="0"/>
            </a:p>
          </p:txBody>
        </p:sp>
        <p:sp>
          <p:nvSpPr>
            <p:cNvPr id="20" name="Rounded Rectangle 19"/>
            <p:cNvSpPr/>
            <p:nvPr/>
          </p:nvSpPr>
          <p:spPr>
            <a:xfrm>
              <a:off x="5270302" y="3120629"/>
              <a:ext cx="1096565" cy="896540"/>
            </a:xfrm>
            <a:prstGeom prst="round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s-ES" sz="969" dirty="0"/>
                <a:t>Evaluar los sistemas y fuentes de información existentes</a:t>
              </a:r>
              <a:endParaRPr lang="en-US" sz="969" dirty="0"/>
            </a:p>
          </p:txBody>
        </p:sp>
        <p:sp>
          <p:nvSpPr>
            <p:cNvPr id="21" name="Rectangle 20"/>
            <p:cNvSpPr/>
            <p:nvPr/>
          </p:nvSpPr>
          <p:spPr>
            <a:xfrm>
              <a:off x="6701433" y="3178969"/>
              <a:ext cx="946547" cy="739379"/>
            </a:xfrm>
            <a:prstGeom prst="rect">
              <a:avLst/>
            </a:prstGeom>
            <a:solidFill>
              <a:schemeClr val="accent4">
                <a:lumMod val="7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969" b="1" dirty="0">
                  <a:effectLst>
                    <a:outerShdw blurRad="50800" dist="38100" dir="5400000" algn="t" rotWithShape="0">
                      <a:prstClr val="black">
                        <a:alpha val="40000"/>
                      </a:prstClr>
                    </a:outerShdw>
                  </a:effectLst>
                </a:rPr>
                <a:t>Sistema de </a:t>
              </a:r>
              <a:r>
                <a:rPr lang="en-US" sz="969" b="1" dirty="0" err="1">
                  <a:effectLst>
                    <a:outerShdw blurRad="50800" dist="38100" dir="5400000" algn="t" rotWithShape="0">
                      <a:prstClr val="black">
                        <a:alpha val="40000"/>
                      </a:prstClr>
                    </a:outerShdw>
                  </a:effectLst>
                </a:rPr>
                <a:t>Información</a:t>
              </a:r>
              <a:r>
                <a:rPr lang="en-US" sz="969" b="1" dirty="0">
                  <a:effectLst>
                    <a:outerShdw blurRad="50800" dist="38100" dir="5400000" algn="t" rotWithShape="0">
                      <a:prstClr val="black">
                        <a:alpha val="40000"/>
                      </a:prstClr>
                    </a:outerShdw>
                  </a:effectLst>
                </a:rPr>
                <a:t> </a:t>
              </a:r>
              <a:r>
                <a:rPr lang="en-US" sz="969" b="1" dirty="0" err="1">
                  <a:effectLst>
                    <a:outerShdw blurRad="50800" dist="38100" dir="5400000" algn="t" rotWithShape="0">
                      <a:prstClr val="black">
                        <a:alpha val="40000"/>
                      </a:prstClr>
                    </a:outerShdw>
                  </a:effectLst>
                </a:rPr>
                <a:t>sobre</a:t>
              </a:r>
              <a:r>
                <a:rPr lang="en-US" sz="969" b="1" dirty="0">
                  <a:effectLst>
                    <a:outerShdw blurRad="50800" dist="38100" dir="5400000" algn="t" rotWithShape="0">
                      <a:prstClr val="black">
                        <a:alpha val="40000"/>
                      </a:prstClr>
                    </a:outerShdw>
                  </a:effectLst>
                </a:rPr>
                <a:t> </a:t>
              </a:r>
              <a:r>
                <a:rPr lang="en-US" sz="969" b="1" dirty="0" err="1">
                  <a:effectLst>
                    <a:outerShdw blurRad="50800" dist="38100" dir="5400000" algn="t" rotWithShape="0">
                      <a:prstClr val="black">
                        <a:alpha val="40000"/>
                      </a:prstClr>
                    </a:outerShdw>
                  </a:effectLst>
                </a:rPr>
                <a:t>Salvaguardas</a:t>
              </a:r>
              <a:endParaRPr lang="en-US" sz="969" b="1" dirty="0">
                <a:effectLst>
                  <a:outerShdw blurRad="50800" dist="38100" dir="5400000" algn="t" rotWithShape="0">
                    <a:prstClr val="black">
                      <a:alpha val="40000"/>
                    </a:prstClr>
                  </a:outerShdw>
                </a:effectLst>
              </a:endParaRPr>
            </a:p>
          </p:txBody>
        </p:sp>
        <p:sp>
          <p:nvSpPr>
            <p:cNvPr id="22" name="Rectangle 21"/>
            <p:cNvSpPr/>
            <p:nvPr/>
          </p:nvSpPr>
          <p:spPr>
            <a:xfrm>
              <a:off x="6702623" y="4068366"/>
              <a:ext cx="947738" cy="746522"/>
            </a:xfrm>
            <a:prstGeom prst="rect">
              <a:avLst/>
            </a:prstGeom>
            <a:solidFill>
              <a:schemeClr val="accent4">
                <a:lumMod val="7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969" b="1" dirty="0" err="1">
                  <a:effectLst>
                    <a:outerShdw blurRad="50800" dist="38100" dir="5400000" algn="t" rotWithShape="0">
                      <a:prstClr val="black">
                        <a:alpha val="40000"/>
                      </a:prstClr>
                    </a:outerShdw>
                  </a:effectLst>
                </a:rPr>
                <a:t>Resumen</a:t>
              </a:r>
              <a:r>
                <a:rPr lang="en-US" sz="969" b="1" dirty="0">
                  <a:effectLst>
                    <a:outerShdw blurRad="50800" dist="38100" dir="5400000" algn="t" rotWithShape="0">
                      <a:prstClr val="black">
                        <a:alpha val="40000"/>
                      </a:prstClr>
                    </a:outerShdw>
                  </a:effectLst>
                </a:rPr>
                <a:t> de  </a:t>
              </a:r>
              <a:r>
                <a:rPr lang="en-US" sz="969" b="1" dirty="0" err="1">
                  <a:effectLst>
                    <a:outerShdw blurRad="50800" dist="38100" dir="5400000" algn="t" rotWithShape="0">
                      <a:prstClr val="black">
                        <a:alpha val="40000"/>
                      </a:prstClr>
                    </a:outerShdw>
                  </a:effectLst>
                </a:rPr>
                <a:t>información</a:t>
              </a:r>
              <a:endParaRPr lang="en-US" sz="969" b="1" dirty="0">
                <a:effectLst>
                  <a:outerShdw blurRad="50800" dist="38100" dir="5400000" algn="t" rotWithShape="0">
                    <a:prstClr val="black">
                      <a:alpha val="40000"/>
                    </a:prstClr>
                  </a:outerShdw>
                </a:effectLst>
              </a:endParaRPr>
            </a:p>
          </p:txBody>
        </p:sp>
        <p:cxnSp>
          <p:nvCxnSpPr>
            <p:cNvPr id="3" name="Curved Connector 2"/>
            <p:cNvCxnSpPr>
              <a:stCxn id="9" idx="3"/>
              <a:endCxn id="39" idx="1"/>
            </p:cNvCxnSpPr>
            <p:nvPr/>
          </p:nvCxnSpPr>
          <p:spPr>
            <a:xfrm flipV="1">
              <a:off x="2467571" y="1724026"/>
              <a:ext cx="259556" cy="897731"/>
            </a:xfrm>
            <a:prstGeom prst="curvedConnector3">
              <a:avLst/>
            </a:prstGeom>
            <a:ln w="38100">
              <a:solidFill>
                <a:srgbClr val="4B8412"/>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5" name="Curved Connector 4"/>
            <p:cNvCxnSpPr>
              <a:stCxn id="9" idx="3"/>
              <a:endCxn id="15" idx="1"/>
            </p:cNvCxnSpPr>
            <p:nvPr/>
          </p:nvCxnSpPr>
          <p:spPr>
            <a:xfrm>
              <a:off x="2467570" y="2621757"/>
              <a:ext cx="1556147" cy="8335"/>
            </a:xfrm>
            <a:prstGeom prst="curvedConnector3">
              <a:avLst/>
            </a:prstGeom>
            <a:ln w="38100">
              <a:solidFill>
                <a:schemeClr val="accent1">
                  <a:lumMod val="75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7" name="Curved Connector 6"/>
            <p:cNvCxnSpPr>
              <a:stCxn id="9" idx="3"/>
              <a:endCxn id="18" idx="1"/>
            </p:cNvCxnSpPr>
            <p:nvPr/>
          </p:nvCxnSpPr>
          <p:spPr>
            <a:xfrm>
              <a:off x="2467571" y="2621757"/>
              <a:ext cx="259556" cy="946547"/>
            </a:xfrm>
            <a:prstGeom prst="curvedConnector3">
              <a:avLst>
                <a:gd name="adj1" fmla="val 50000"/>
              </a:avLst>
            </a:prstGeom>
            <a:ln w="38100">
              <a:solidFill>
                <a:schemeClr val="accent4">
                  <a:lumMod val="75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0" name="Curved Connector 9"/>
            <p:cNvCxnSpPr>
              <a:stCxn id="14" idx="3"/>
              <a:endCxn id="11" idx="1"/>
            </p:cNvCxnSpPr>
            <p:nvPr/>
          </p:nvCxnSpPr>
          <p:spPr>
            <a:xfrm>
              <a:off x="5071467" y="1724025"/>
              <a:ext cx="198835" cy="9525"/>
            </a:xfrm>
            <a:prstGeom prst="curvedConnector3">
              <a:avLst/>
            </a:prstGeom>
            <a:ln w="38100">
              <a:solidFill>
                <a:srgbClr val="4B8412"/>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3" name="Curved Connector 22"/>
            <p:cNvCxnSpPr>
              <a:stCxn id="11" idx="3"/>
              <a:endCxn id="13" idx="1"/>
            </p:cNvCxnSpPr>
            <p:nvPr/>
          </p:nvCxnSpPr>
          <p:spPr>
            <a:xfrm>
              <a:off x="6366867" y="1724025"/>
              <a:ext cx="332185" cy="9525"/>
            </a:xfrm>
            <a:prstGeom prst="curvedConnector3">
              <a:avLst/>
            </a:prstGeom>
            <a:ln w="38100">
              <a:solidFill>
                <a:srgbClr val="4B8412"/>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5" name="Curved Connector 24"/>
            <p:cNvCxnSpPr>
              <a:stCxn id="15" idx="3"/>
              <a:endCxn id="16" idx="1"/>
            </p:cNvCxnSpPr>
            <p:nvPr/>
          </p:nvCxnSpPr>
          <p:spPr>
            <a:xfrm>
              <a:off x="5071467" y="2621757"/>
              <a:ext cx="198835" cy="8335"/>
            </a:xfrm>
            <a:prstGeom prst="curvedConnector3">
              <a:avLst/>
            </a:prstGeom>
            <a:ln w="38100">
              <a:solidFill>
                <a:schemeClr val="accent1">
                  <a:lumMod val="75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7" name="Curved Connector 26"/>
            <p:cNvCxnSpPr>
              <a:stCxn id="16" idx="3"/>
              <a:endCxn id="17" idx="1"/>
            </p:cNvCxnSpPr>
            <p:nvPr/>
          </p:nvCxnSpPr>
          <p:spPr>
            <a:xfrm>
              <a:off x="6366867" y="2621757"/>
              <a:ext cx="332185" cy="8335"/>
            </a:xfrm>
            <a:prstGeom prst="curvedConnector3">
              <a:avLst/>
            </a:prstGeom>
            <a:ln w="38100">
              <a:solidFill>
                <a:schemeClr val="accent1">
                  <a:lumMod val="75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9" name="Curved Connector 28"/>
            <p:cNvCxnSpPr>
              <a:stCxn id="18" idx="3"/>
              <a:endCxn id="19" idx="1"/>
            </p:cNvCxnSpPr>
            <p:nvPr/>
          </p:nvCxnSpPr>
          <p:spPr>
            <a:xfrm>
              <a:off x="3773686" y="3568304"/>
              <a:ext cx="250031" cy="0"/>
            </a:xfrm>
            <a:prstGeom prst="curvedConnector3">
              <a:avLst/>
            </a:prstGeom>
            <a:ln w="38100">
              <a:solidFill>
                <a:schemeClr val="accent4">
                  <a:lumMod val="75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1" name="Curved Connector 30"/>
            <p:cNvCxnSpPr>
              <a:stCxn id="19" idx="3"/>
              <a:endCxn id="20" idx="1"/>
            </p:cNvCxnSpPr>
            <p:nvPr/>
          </p:nvCxnSpPr>
          <p:spPr>
            <a:xfrm flipV="1">
              <a:off x="5071467" y="3568304"/>
              <a:ext cx="198835" cy="0"/>
            </a:xfrm>
            <a:prstGeom prst="curvedConnector3">
              <a:avLst/>
            </a:prstGeom>
            <a:ln w="38100">
              <a:solidFill>
                <a:schemeClr val="accent4">
                  <a:lumMod val="75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3" name="Curved Connector 32"/>
            <p:cNvCxnSpPr>
              <a:stCxn id="20" idx="3"/>
              <a:endCxn id="21" idx="1"/>
            </p:cNvCxnSpPr>
            <p:nvPr/>
          </p:nvCxnSpPr>
          <p:spPr>
            <a:xfrm flipV="1">
              <a:off x="6366867" y="3549254"/>
              <a:ext cx="334566" cy="19050"/>
            </a:xfrm>
            <a:prstGeom prst="curvedConnector3">
              <a:avLst/>
            </a:prstGeom>
            <a:ln w="38100">
              <a:solidFill>
                <a:schemeClr val="accent4">
                  <a:lumMod val="75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5" name="Curved Connector 34"/>
            <p:cNvCxnSpPr>
              <a:stCxn id="21" idx="2"/>
              <a:endCxn id="22" idx="0"/>
            </p:cNvCxnSpPr>
            <p:nvPr/>
          </p:nvCxnSpPr>
          <p:spPr>
            <a:xfrm rot="16200000" flipH="1">
              <a:off x="7100888" y="3992762"/>
              <a:ext cx="150019" cy="1190"/>
            </a:xfrm>
            <a:prstGeom prst="curvedConnector3">
              <a:avLst>
                <a:gd name="adj1" fmla="val 50000"/>
              </a:avLst>
            </a:prstGeom>
            <a:ln w="38100">
              <a:solidFill>
                <a:schemeClr val="accent4">
                  <a:lumMod val="75000"/>
                </a:schemeClr>
              </a:solidFill>
              <a:prstDash val="sysDot"/>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3098" name="TextBox 50"/>
            <p:cNvSpPr txBox="1">
              <a:spLocks noChangeArrowheads="1"/>
            </p:cNvSpPr>
            <p:nvPr/>
          </p:nvSpPr>
          <p:spPr bwMode="auto">
            <a:xfrm>
              <a:off x="6627615" y="228600"/>
              <a:ext cx="1096565" cy="3054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defRPr/>
              </a:pPr>
              <a:r>
                <a:rPr lang="en-US" altLang="en-US" sz="1385" b="1">
                  <a:solidFill>
                    <a:schemeClr val="accent1"/>
                  </a:solidFill>
                </a:rPr>
                <a:t>CMNUCC</a:t>
              </a:r>
              <a:endParaRPr lang="fr-CH" altLang="en-US" sz="1385" b="1">
                <a:solidFill>
                  <a:schemeClr val="accent1"/>
                </a:solidFill>
              </a:endParaRPr>
            </a:p>
          </p:txBody>
        </p:sp>
        <p:sp>
          <p:nvSpPr>
            <p:cNvPr id="105" name="Rounded Rectangle 104"/>
            <p:cNvSpPr/>
            <p:nvPr/>
          </p:nvSpPr>
          <p:spPr>
            <a:xfrm>
              <a:off x="1143595" y="428625"/>
              <a:ext cx="947738" cy="796529"/>
            </a:xfrm>
            <a:prstGeom prst="roundRect">
              <a:avLst/>
            </a:prstGeom>
            <a:noFill/>
            <a:ln w="38100">
              <a:solidFill>
                <a:srgbClr val="8B2D34"/>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r>
                <a:rPr lang="es-ES" sz="969" dirty="0">
                  <a:solidFill>
                    <a:sysClr val="windowText" lastClr="000000"/>
                  </a:solidFill>
                </a:rPr>
                <a:t>Determinar los motores </a:t>
              </a:r>
            </a:p>
            <a:p>
              <a:pPr algn="ctr">
                <a:defRPr/>
              </a:pPr>
              <a:r>
                <a:rPr lang="es-ES" sz="969" dirty="0">
                  <a:solidFill>
                    <a:sysClr val="windowText" lastClr="000000"/>
                  </a:solidFill>
                </a:rPr>
                <a:t>(y barreras)</a:t>
              </a:r>
              <a:endParaRPr lang="fr-CH" sz="969" dirty="0">
                <a:solidFill>
                  <a:sysClr val="windowText" lastClr="000000"/>
                </a:solidFill>
              </a:endParaRPr>
            </a:p>
          </p:txBody>
        </p:sp>
        <p:sp>
          <p:nvSpPr>
            <p:cNvPr id="106" name="Rounded Rectangle 105"/>
            <p:cNvSpPr/>
            <p:nvPr/>
          </p:nvSpPr>
          <p:spPr>
            <a:xfrm>
              <a:off x="2234208" y="428625"/>
              <a:ext cx="947738" cy="796529"/>
            </a:xfrm>
            <a:prstGeom prst="roundRect">
              <a:avLst/>
            </a:prstGeom>
            <a:noFill/>
            <a:ln w="38100">
              <a:solidFill>
                <a:srgbClr val="8B2D34"/>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r>
                <a:rPr lang="es-ES" sz="969" dirty="0">
                  <a:solidFill>
                    <a:sysClr val="windowText" lastClr="000000"/>
                  </a:solidFill>
                </a:rPr>
                <a:t>Identificar las políticas y medidas (</a:t>
              </a:r>
              <a:r>
                <a:rPr lang="es-ES" sz="969" dirty="0" err="1">
                  <a:solidFill>
                    <a:sysClr val="windowText" lastClr="000000"/>
                  </a:solidFill>
                </a:rPr>
                <a:t>PyMs</a:t>
              </a:r>
              <a:r>
                <a:rPr lang="es-ES" sz="969" dirty="0">
                  <a:solidFill>
                    <a:sysClr val="windowText" lastClr="000000"/>
                  </a:solidFill>
                </a:rPr>
                <a:t>)</a:t>
              </a:r>
              <a:endParaRPr lang="fr-CH" sz="969" dirty="0">
                <a:solidFill>
                  <a:sysClr val="windowText" lastClr="000000"/>
                </a:solidFill>
              </a:endParaRPr>
            </a:p>
          </p:txBody>
        </p:sp>
        <p:sp>
          <p:nvSpPr>
            <p:cNvPr id="107" name="Rounded Rectangle 106"/>
            <p:cNvSpPr/>
            <p:nvPr/>
          </p:nvSpPr>
          <p:spPr>
            <a:xfrm>
              <a:off x="3426023" y="428625"/>
              <a:ext cx="944166" cy="796529"/>
            </a:xfrm>
            <a:prstGeom prst="roundRect">
              <a:avLst/>
            </a:prstGeom>
            <a:solidFill>
              <a:srgbClr val="8B2D34"/>
            </a:solidFill>
            <a:ln w="38100">
              <a:solidFill>
                <a:srgbClr val="8B2D3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r>
                <a:rPr lang="es-ES" sz="969" dirty="0">
                  <a:solidFill>
                    <a:schemeClr val="bg1"/>
                  </a:solidFill>
                </a:rPr>
                <a:t>Evaluar los beneficios y los riesgos de las </a:t>
              </a:r>
              <a:r>
                <a:rPr lang="es-ES" sz="969" dirty="0" err="1">
                  <a:solidFill>
                    <a:schemeClr val="bg1"/>
                  </a:solidFill>
                </a:rPr>
                <a:t>PyMs</a:t>
              </a:r>
              <a:endParaRPr lang="fr-CH" sz="969" dirty="0">
                <a:solidFill>
                  <a:schemeClr val="bg1"/>
                </a:solidFill>
              </a:endParaRPr>
            </a:p>
          </p:txBody>
        </p:sp>
        <p:cxnSp>
          <p:nvCxnSpPr>
            <p:cNvPr id="112" name="Curved Connector 111"/>
            <p:cNvCxnSpPr>
              <a:stCxn id="107" idx="2"/>
              <a:endCxn id="39" idx="0"/>
            </p:cNvCxnSpPr>
            <p:nvPr/>
          </p:nvCxnSpPr>
          <p:spPr>
            <a:xfrm rot="5400000">
              <a:off x="3499842" y="976313"/>
              <a:ext cx="150019" cy="647700"/>
            </a:xfrm>
            <a:prstGeom prst="curvedConnector3">
              <a:avLst>
                <a:gd name="adj1" fmla="val 50000"/>
              </a:avLst>
            </a:prstGeom>
            <a:ln w="38100">
              <a:solidFill>
                <a:srgbClr val="8B2D34"/>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20" name="Curved Connector 119"/>
            <p:cNvCxnSpPr>
              <a:endCxn id="106" idx="1"/>
            </p:cNvCxnSpPr>
            <p:nvPr/>
          </p:nvCxnSpPr>
          <p:spPr>
            <a:xfrm flipV="1">
              <a:off x="2091333" y="826294"/>
              <a:ext cx="142875" cy="47625"/>
            </a:xfrm>
            <a:prstGeom prst="curvedConnector3">
              <a:avLst/>
            </a:prstGeom>
            <a:ln w="38100">
              <a:solidFill>
                <a:srgbClr val="8B2D34"/>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23" name="Curved Connector 122"/>
            <p:cNvCxnSpPr>
              <a:stCxn id="106" idx="3"/>
              <a:endCxn id="107" idx="1"/>
            </p:cNvCxnSpPr>
            <p:nvPr/>
          </p:nvCxnSpPr>
          <p:spPr>
            <a:xfrm>
              <a:off x="3181946" y="826294"/>
              <a:ext cx="244078" cy="8335"/>
            </a:xfrm>
            <a:prstGeom prst="curvedConnector3">
              <a:avLst>
                <a:gd name="adj1" fmla="val 50000"/>
              </a:avLst>
            </a:prstGeom>
            <a:ln w="38100">
              <a:solidFill>
                <a:srgbClr val="8B2D34"/>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27" name="Rectangle 126"/>
            <p:cNvSpPr/>
            <p:nvPr/>
          </p:nvSpPr>
          <p:spPr>
            <a:xfrm>
              <a:off x="6702623" y="527448"/>
              <a:ext cx="947738" cy="697706"/>
            </a:xfrm>
            <a:prstGeom prst="rect">
              <a:avLst/>
            </a:prstGeom>
            <a:noFill/>
            <a:ln w="38100">
              <a:solidFill>
                <a:srgbClr val="8B2D34"/>
              </a:solidFill>
              <a:prstDash val="dash"/>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s-ES" sz="969" b="1" dirty="0">
                  <a:solidFill>
                    <a:sysClr val="windowText" lastClr="000000"/>
                  </a:solidFill>
                </a:rPr>
                <a:t>Estrategia nacional / </a:t>
              </a:r>
            </a:p>
            <a:p>
              <a:pPr algn="ctr">
                <a:defRPr/>
              </a:pPr>
              <a:r>
                <a:rPr lang="es-ES" sz="969" b="1" dirty="0">
                  <a:solidFill>
                    <a:sysClr val="windowText" lastClr="000000"/>
                  </a:solidFill>
                </a:rPr>
                <a:t>plan de acción </a:t>
              </a:r>
            </a:p>
            <a:p>
              <a:pPr algn="ctr">
                <a:defRPr/>
              </a:pPr>
              <a:r>
                <a:rPr lang="es-ES" sz="969" b="1" dirty="0">
                  <a:solidFill>
                    <a:sysClr val="windowText" lastClr="000000"/>
                  </a:solidFill>
                </a:rPr>
                <a:t>(EN / PA)</a:t>
              </a:r>
              <a:endParaRPr lang="en-US" sz="969" b="1" dirty="0">
                <a:solidFill>
                  <a:sysClr val="windowText" lastClr="000000"/>
                </a:solidFill>
              </a:endParaRPr>
            </a:p>
          </p:txBody>
        </p:sp>
        <p:sp>
          <p:nvSpPr>
            <p:cNvPr id="131" name="Rounded Rectangle 130"/>
            <p:cNvSpPr/>
            <p:nvPr/>
          </p:nvSpPr>
          <p:spPr>
            <a:xfrm>
              <a:off x="4773811" y="428625"/>
              <a:ext cx="944166" cy="796529"/>
            </a:xfrm>
            <a:prstGeom prst="roundRect">
              <a:avLst/>
            </a:prstGeom>
            <a:noFill/>
            <a:ln w="38100">
              <a:solidFill>
                <a:srgbClr val="8B2D34"/>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r>
                <a:rPr lang="es-ES" sz="969" dirty="0">
                  <a:solidFill>
                    <a:sysClr val="windowText" lastClr="000000"/>
                  </a:solidFill>
                </a:rPr>
                <a:t>Plan para la gestión de riesgos y beneficios de </a:t>
              </a:r>
              <a:r>
                <a:rPr lang="es-ES" sz="969" dirty="0" err="1">
                  <a:solidFill>
                    <a:sysClr val="windowText" lastClr="000000"/>
                  </a:solidFill>
                </a:rPr>
                <a:t>PyMs</a:t>
              </a:r>
              <a:endParaRPr lang="fr-CH" sz="969" dirty="0">
                <a:solidFill>
                  <a:sysClr val="windowText" lastClr="000000"/>
                </a:solidFill>
              </a:endParaRPr>
            </a:p>
          </p:txBody>
        </p:sp>
        <p:cxnSp>
          <p:nvCxnSpPr>
            <p:cNvPr id="133" name="Curved Connector 132"/>
            <p:cNvCxnSpPr>
              <a:stCxn id="107" idx="3"/>
              <a:endCxn id="131" idx="1"/>
            </p:cNvCxnSpPr>
            <p:nvPr/>
          </p:nvCxnSpPr>
          <p:spPr>
            <a:xfrm>
              <a:off x="4370189" y="826294"/>
              <a:ext cx="403622" cy="8335"/>
            </a:xfrm>
            <a:prstGeom prst="curvedConnector3">
              <a:avLst>
                <a:gd name="adj1" fmla="val 50000"/>
              </a:avLst>
            </a:prstGeom>
            <a:ln w="38100">
              <a:solidFill>
                <a:srgbClr val="8B2D34"/>
              </a:solidFill>
              <a:prstDash val="solid"/>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36" name="Curved Connector 135"/>
            <p:cNvCxnSpPr>
              <a:stCxn id="131" idx="3"/>
              <a:endCxn id="127" idx="1"/>
            </p:cNvCxnSpPr>
            <p:nvPr/>
          </p:nvCxnSpPr>
          <p:spPr>
            <a:xfrm>
              <a:off x="5717977" y="826294"/>
              <a:ext cx="984647" cy="50006"/>
            </a:xfrm>
            <a:prstGeom prst="curvedConnector3">
              <a:avLst>
                <a:gd name="adj1" fmla="val 50000"/>
              </a:avLst>
            </a:prstGeom>
            <a:ln w="38100">
              <a:solidFill>
                <a:srgbClr val="8B2D34"/>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39" name="Curved Connector 138"/>
            <p:cNvCxnSpPr>
              <a:stCxn id="105" idx="2"/>
              <a:endCxn id="9" idx="0"/>
            </p:cNvCxnSpPr>
            <p:nvPr/>
          </p:nvCxnSpPr>
          <p:spPr>
            <a:xfrm rot="16200000" flipH="1">
              <a:off x="1296591" y="1546027"/>
              <a:ext cx="947738" cy="305990"/>
            </a:xfrm>
            <a:prstGeom prst="curvedConnector3">
              <a:avLst>
                <a:gd name="adj1" fmla="val 50000"/>
              </a:avLst>
            </a:prstGeom>
            <a:ln w="38100">
              <a:solidFill>
                <a:srgbClr val="8B2D34"/>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42" name="Curved Connector 141"/>
            <p:cNvCxnSpPr>
              <a:stCxn id="106" idx="2"/>
              <a:endCxn id="9" idx="0"/>
            </p:cNvCxnSpPr>
            <p:nvPr/>
          </p:nvCxnSpPr>
          <p:spPr>
            <a:xfrm rot="5400000">
              <a:off x="1841897" y="1306711"/>
              <a:ext cx="947738" cy="784622"/>
            </a:xfrm>
            <a:prstGeom prst="curvedConnector3">
              <a:avLst>
                <a:gd name="adj1" fmla="val 50000"/>
              </a:avLst>
            </a:prstGeom>
            <a:ln w="38100">
              <a:solidFill>
                <a:srgbClr val="8B2D34"/>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39" name="Rounded Rectangle 38"/>
            <p:cNvSpPr/>
            <p:nvPr/>
          </p:nvSpPr>
          <p:spPr>
            <a:xfrm>
              <a:off x="2727127" y="1375173"/>
              <a:ext cx="1046559" cy="697706"/>
            </a:xfrm>
            <a:prstGeom prst="roundRect">
              <a:avLst/>
            </a:prstGeom>
            <a:solidFill>
              <a:srgbClr val="4B8412"/>
            </a:solidFill>
            <a:ln>
              <a:solidFill>
                <a:srgbClr val="4B841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s-ES" sz="969" dirty="0"/>
                <a:t>Aclarar salvaguardas de Cancún en el contexto del país</a:t>
              </a:r>
              <a:endParaRPr lang="en-US" sz="969" dirty="0"/>
            </a:p>
          </p:txBody>
        </p:sp>
        <p:cxnSp>
          <p:nvCxnSpPr>
            <p:cNvPr id="42" name="Curved Connector 41"/>
            <p:cNvCxnSpPr>
              <a:stCxn id="39" idx="3"/>
              <a:endCxn id="14" idx="1"/>
            </p:cNvCxnSpPr>
            <p:nvPr/>
          </p:nvCxnSpPr>
          <p:spPr>
            <a:xfrm>
              <a:off x="3773686" y="1724025"/>
              <a:ext cx="250031" cy="9525"/>
            </a:xfrm>
            <a:prstGeom prst="curvedConnector3">
              <a:avLst/>
            </a:prstGeom>
            <a:ln w="38100">
              <a:solidFill>
                <a:srgbClr val="4B8412"/>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46" name="Curved Connector 45"/>
            <p:cNvCxnSpPr>
              <a:stCxn id="14" idx="2"/>
              <a:endCxn id="15" idx="0"/>
            </p:cNvCxnSpPr>
            <p:nvPr/>
          </p:nvCxnSpPr>
          <p:spPr>
            <a:xfrm rot="5400000">
              <a:off x="4446985" y="2173486"/>
              <a:ext cx="200025" cy="8335"/>
            </a:xfrm>
            <a:prstGeom prst="curvedConnector3">
              <a:avLst>
                <a:gd name="adj1" fmla="val 50000"/>
              </a:avLst>
            </a:prstGeom>
            <a:ln w="38100">
              <a:solidFill>
                <a:srgbClr val="4B8412"/>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47" name="Curved Connector 46"/>
            <p:cNvCxnSpPr>
              <a:stCxn id="107" idx="2"/>
              <a:endCxn id="14" idx="0"/>
            </p:cNvCxnSpPr>
            <p:nvPr/>
          </p:nvCxnSpPr>
          <p:spPr>
            <a:xfrm rot="16200000" flipH="1">
              <a:off x="4147542" y="976313"/>
              <a:ext cx="150019" cy="647700"/>
            </a:xfrm>
            <a:prstGeom prst="curvedConnector3">
              <a:avLst>
                <a:gd name="adj1" fmla="val 50000"/>
              </a:avLst>
            </a:prstGeom>
            <a:ln w="38100">
              <a:solidFill>
                <a:srgbClr val="8B2D34"/>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3115" name="TextBox 55"/>
            <p:cNvSpPr txBox="1">
              <a:spLocks noChangeArrowheads="1"/>
            </p:cNvSpPr>
            <p:nvPr/>
          </p:nvSpPr>
          <p:spPr bwMode="auto">
            <a:xfrm>
              <a:off x="257522" y="4269907"/>
              <a:ext cx="6259363" cy="5647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defRPr/>
              </a:pPr>
              <a:r>
                <a:rPr lang="en-US" altLang="en-US" dirty="0" err="1"/>
                <a:t>Enfoque</a:t>
              </a:r>
              <a:r>
                <a:rPr lang="en-US" altLang="en-US" dirty="0"/>
                <a:t> </a:t>
              </a:r>
              <a:r>
                <a:rPr lang="en-US" altLang="en-US" dirty="0" err="1"/>
                <a:t>sobre</a:t>
              </a:r>
              <a:r>
                <a:rPr lang="en-US" altLang="en-US" dirty="0"/>
                <a:t> </a:t>
              </a:r>
              <a:r>
                <a:rPr lang="en-US" altLang="en-US" dirty="0" err="1"/>
                <a:t>salvaguardas</a:t>
              </a:r>
              <a:r>
                <a:rPr lang="en-US" altLang="en-US" dirty="0"/>
                <a:t> </a:t>
              </a:r>
              <a:r>
                <a:rPr lang="en-GB" altLang="en-US" dirty="0"/>
                <a:t>a </a:t>
              </a:r>
              <a:r>
                <a:rPr lang="en-GB" altLang="en-US" dirty="0" err="1"/>
                <a:t>nivel</a:t>
              </a:r>
              <a:r>
                <a:rPr lang="en-GB" altLang="en-US" dirty="0"/>
                <a:t> de </a:t>
              </a:r>
              <a:r>
                <a:rPr lang="en-GB" altLang="en-US" dirty="0" err="1" smtClean="0"/>
                <a:t>país</a:t>
              </a:r>
              <a:endParaRPr lang="fr-CH" altLang="en-US" dirty="0"/>
            </a:p>
          </p:txBody>
        </p:sp>
        <p:cxnSp>
          <p:nvCxnSpPr>
            <p:cNvPr id="44" name="Curved Connector 43"/>
            <p:cNvCxnSpPr>
              <a:stCxn id="15" idx="2"/>
              <a:endCxn id="19" idx="0"/>
            </p:cNvCxnSpPr>
            <p:nvPr/>
          </p:nvCxnSpPr>
          <p:spPr>
            <a:xfrm rot="5400000">
              <a:off x="4472583" y="3045619"/>
              <a:ext cx="148828" cy="8335"/>
            </a:xfrm>
            <a:prstGeom prst="curvedConnector3">
              <a:avLst>
                <a:gd name="adj1" fmla="val 50000"/>
              </a:avLst>
            </a:prstGeom>
            <a:ln w="38100">
              <a:solidFill>
                <a:schemeClr val="accent1">
                  <a:lumMod val="75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743334214"/>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a:xfrm>
            <a:off x="4319464" y="895028"/>
            <a:ext cx="5005064" cy="4248472"/>
          </a:xfrm>
        </p:spPr>
        <p:txBody>
          <a:bodyPr>
            <a:noAutofit/>
          </a:bodyPr>
          <a:lstStyle/>
          <a:p>
            <a:r>
              <a:rPr lang="es-EC" sz="1800" dirty="0" smtClean="0"/>
              <a:t>Las salvaguardas son principios diseñados para mitigar riesgos y potenciar beneficios de la implementación de REDD+ </a:t>
            </a:r>
          </a:p>
          <a:p>
            <a:r>
              <a:rPr lang="es-EC" sz="1800" dirty="0" smtClean="0"/>
              <a:t>La CMNUCC tiene 3 requisitos sobre salvaguardas</a:t>
            </a:r>
          </a:p>
          <a:p>
            <a:r>
              <a:rPr lang="es-EC" sz="1800" dirty="0" smtClean="0"/>
              <a:t>El desarrollo de un enfoque sobre salvaguardas a nivel de país ayuda a responder a los requisitos de la CMNUCC y considerar otros objetivos nacionales, y puede ser construidos sobre la base de PLR, instituciones, sistemas y fuentes de información existentes </a:t>
            </a:r>
          </a:p>
          <a:p>
            <a:r>
              <a:rPr lang="es-EC" sz="1800" dirty="0" smtClean="0"/>
              <a:t>Hay sinergias entre las salvaguardas y los diferentes elementos de REDD+</a:t>
            </a:r>
            <a:endParaRPr lang="es-EC" sz="1800" dirty="0"/>
          </a:p>
        </p:txBody>
      </p:sp>
    </p:spTree>
    <p:extLst>
      <p:ext uri="{BB962C8B-B14F-4D97-AF65-F5344CB8AC3E}">
        <p14:creationId xmlns:p14="http://schemas.microsoft.com/office/powerpoint/2010/main" val="1439251362"/>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6" name="Rectangle 2"/>
          <p:cNvSpPr>
            <a:spLocks noChangeArrowheads="1"/>
          </p:cNvSpPr>
          <p:nvPr/>
        </p:nvSpPr>
        <p:spPr bwMode="auto">
          <a:xfrm>
            <a:off x="1143001" y="-138499"/>
            <a:ext cx="138564" cy="276999"/>
          </a:xfrm>
          <a:prstGeom prst="rect">
            <a:avLst/>
          </a:prstGeom>
          <a:noFill/>
          <a:ln w="9525">
            <a:noFill/>
            <a:miter lim="800000"/>
            <a:headEnd/>
            <a:tailEnd/>
          </a:ln>
          <a:effectLst/>
        </p:spPr>
        <p:txBody>
          <a:bodyPr vert="horz" wrap="none" lIns="68580" tIns="34290" rIns="68580" bIns="34290" numCol="1" anchor="ctr" anchorCtr="0" compatLnSpc="1">
            <a:prstTxWarp prst="textNoShape">
              <a:avLst/>
            </a:prstTxWarp>
            <a:spAutoFit/>
          </a:bodyPr>
          <a:lstStyle/>
          <a:p>
            <a:endParaRPr lang="en-GB" sz="1350"/>
          </a:p>
        </p:txBody>
      </p:sp>
      <p:graphicFrame>
        <p:nvGraphicFramePr>
          <p:cNvPr id="1025" name="Object 1"/>
          <p:cNvGraphicFramePr>
            <a:graphicFrameLocks noChangeAspect="1"/>
          </p:cNvGraphicFramePr>
          <p:nvPr>
            <p:extLst/>
          </p:nvPr>
        </p:nvGraphicFramePr>
        <p:xfrm>
          <a:off x="1133976" y="0"/>
          <a:ext cx="6867024" cy="5143500"/>
        </p:xfrm>
        <a:graphic>
          <a:graphicData uri="http://schemas.openxmlformats.org/presentationml/2006/ole">
            <mc:AlternateContent xmlns:mc="http://schemas.openxmlformats.org/markup-compatibility/2006">
              <mc:Choice xmlns:v="urn:schemas-microsoft-com:vml" Requires="v">
                <p:oleObj spid="_x0000_s1046" name="Slide" r:id="rId4" imgW="644772" imgH="484686" progId="PowerPoint.Slide.12">
                  <p:embed/>
                </p:oleObj>
              </mc:Choice>
              <mc:Fallback>
                <p:oleObj name="Slide" r:id="rId4" imgW="644772" imgH="484686" progId="PowerPoint.Slide.12">
                  <p:embed/>
                  <p:pic>
                    <p:nvPicPr>
                      <p:cNvPr id="0" name=""/>
                      <p:cNvPicPr>
                        <a:picLocks noChangeAspect="1" noChangeArrowheads="1"/>
                      </p:cNvPicPr>
                      <p:nvPr/>
                    </p:nvPicPr>
                    <p:blipFill>
                      <a:blip r:embed="rId5"/>
                      <a:srcRect/>
                      <a:stretch>
                        <a:fillRect/>
                      </a:stretch>
                    </p:blipFill>
                    <p:spPr bwMode="auto">
                      <a:xfrm>
                        <a:off x="1133976" y="0"/>
                        <a:ext cx="6867024" cy="51435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pic>
        <p:nvPicPr>
          <p:cNvPr id="2" name="Picture 1"/>
          <p:cNvPicPr>
            <a:picLocks noChangeAspect="1"/>
          </p:cNvPicPr>
          <p:nvPr/>
        </p:nvPicPr>
        <p:blipFill rotWithShape="1">
          <a:blip r:embed="rId6">
            <a:extLst>
              <a:ext uri="{28A0092B-C50C-407E-A947-70E740481C1C}">
                <a14:useLocalDpi xmlns:a14="http://schemas.microsoft.com/office/drawing/2010/main" val="0"/>
              </a:ext>
            </a:extLst>
          </a:blip>
          <a:srcRect t="5387"/>
          <a:stretch/>
        </p:blipFill>
        <p:spPr>
          <a:xfrm>
            <a:off x="6374890" y="0"/>
            <a:ext cx="1454660" cy="1060796"/>
          </a:xfrm>
          <a:prstGeom prst="rect">
            <a:avLst/>
          </a:prstGeom>
        </p:spPr>
      </p:pic>
    </p:spTree>
    <p:extLst>
      <p:ext uri="{BB962C8B-B14F-4D97-AF65-F5344CB8AC3E}">
        <p14:creationId xmlns:p14="http://schemas.microsoft.com/office/powerpoint/2010/main" val="3702810294"/>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p:cNvSpPr/>
          <p:nvPr/>
        </p:nvSpPr>
        <p:spPr>
          <a:xfrm>
            <a:off x="827584" y="114300"/>
            <a:ext cx="3028950" cy="4914900"/>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err="1">
                <a:solidFill>
                  <a:schemeClr val="tx1"/>
                </a:solidFill>
              </a:rPr>
              <a:t>Salvaguardas</a:t>
            </a:r>
            <a:r>
              <a:rPr lang="en-GB" sz="1400" b="1" dirty="0">
                <a:solidFill>
                  <a:schemeClr val="tx1"/>
                </a:solidFill>
              </a:rPr>
              <a:t> de </a:t>
            </a:r>
            <a:r>
              <a:rPr lang="en-GB" sz="1400" b="1" dirty="0" err="1">
                <a:solidFill>
                  <a:schemeClr val="tx1"/>
                </a:solidFill>
              </a:rPr>
              <a:t>Cancún</a:t>
            </a:r>
            <a:endParaRPr lang="en-GB" sz="1400" b="1" dirty="0">
              <a:solidFill>
                <a:schemeClr val="tx1"/>
              </a:solidFill>
            </a:endParaRPr>
          </a:p>
          <a:p>
            <a:pPr lvl="0" algn="ctr"/>
            <a:endParaRPr lang="en-GB" sz="900" b="1" dirty="0">
              <a:solidFill>
                <a:schemeClr val="tx1"/>
              </a:solidFill>
            </a:endParaRPr>
          </a:p>
          <a:p>
            <a:pPr lvl="0" algn="just"/>
            <a:r>
              <a:rPr lang="en-GB" sz="800" b="1" dirty="0">
                <a:solidFill>
                  <a:schemeClr val="tx1"/>
                </a:solidFill>
              </a:rPr>
              <a:t>(a) </a:t>
            </a:r>
            <a:r>
              <a:rPr lang="es-ES" sz="800" dirty="0">
                <a:solidFill>
                  <a:schemeClr val="tx1"/>
                </a:solidFill>
              </a:rPr>
              <a:t>La complementariedad o compatibilidad de las medidas con los objetivos de los programas forestales nacionales y de las convenciones y los acuerdos internacionales sobre la materia</a:t>
            </a:r>
            <a:r>
              <a:rPr lang="en-GB" sz="800" dirty="0">
                <a:solidFill>
                  <a:schemeClr val="tx1"/>
                </a:solidFill>
              </a:rPr>
              <a:t>; </a:t>
            </a:r>
          </a:p>
          <a:p>
            <a:pPr lvl="0" algn="just"/>
            <a:r>
              <a:rPr lang="en-GB" sz="800" b="1" dirty="0">
                <a:solidFill>
                  <a:schemeClr val="tx1"/>
                </a:solidFill>
              </a:rPr>
              <a:t>(b) </a:t>
            </a:r>
            <a:r>
              <a:rPr lang="en-GB" sz="800" dirty="0">
                <a:solidFill>
                  <a:schemeClr val="tx1"/>
                </a:solidFill>
              </a:rPr>
              <a:t>La </a:t>
            </a:r>
            <a:r>
              <a:rPr lang="es-ES" sz="800" dirty="0">
                <a:solidFill>
                  <a:schemeClr val="tx1"/>
                </a:solidFill>
              </a:rPr>
              <a:t>transparencia y eficacia de las estructuras de gobernanza forestal nacional, teniendo en cuenta la legislación y la soberanía nacionales</a:t>
            </a:r>
            <a:r>
              <a:rPr lang="en-GB" sz="800" dirty="0">
                <a:solidFill>
                  <a:schemeClr val="tx1"/>
                </a:solidFill>
              </a:rPr>
              <a:t>; </a:t>
            </a:r>
          </a:p>
          <a:p>
            <a:pPr lvl="0" algn="just"/>
            <a:r>
              <a:rPr lang="en-GB" sz="800" b="1" dirty="0">
                <a:solidFill>
                  <a:schemeClr val="tx1"/>
                </a:solidFill>
              </a:rPr>
              <a:t>(c) </a:t>
            </a:r>
            <a:r>
              <a:rPr lang="en-GB" sz="800" dirty="0">
                <a:solidFill>
                  <a:schemeClr val="tx1"/>
                </a:solidFill>
              </a:rPr>
              <a:t>El </a:t>
            </a:r>
            <a:r>
              <a:rPr lang="es-ES" sz="800" dirty="0">
                <a:solidFill>
                  <a:schemeClr val="tx1"/>
                </a:solidFill>
              </a:rPr>
              <a:t>respeto de los conocimientos y los derechos de los pueblos indígenas y los miembros de las comunidades locales, tomando en consideración las obligaciones internacionales pertinentes y las circunstancias y la legislación nacionales, y teniendo presente que la Asamblea General de las Naciones Unidas ha aprobado la Declaración de las Naciones Unidas sobre los derechos de los pueblos indígenas</a:t>
            </a:r>
            <a:r>
              <a:rPr lang="en-GB" sz="800" dirty="0">
                <a:solidFill>
                  <a:schemeClr val="tx1"/>
                </a:solidFill>
              </a:rPr>
              <a:t>; </a:t>
            </a:r>
          </a:p>
          <a:p>
            <a:pPr lvl="0" algn="just"/>
            <a:r>
              <a:rPr lang="en-GB" sz="800" b="1" dirty="0">
                <a:solidFill>
                  <a:schemeClr val="tx1"/>
                </a:solidFill>
              </a:rPr>
              <a:t>(d) </a:t>
            </a:r>
            <a:r>
              <a:rPr lang="es-ES" sz="800" dirty="0">
                <a:solidFill>
                  <a:schemeClr val="tx1"/>
                </a:solidFill>
              </a:rPr>
              <a:t>La participación plena y efectiva de las partes interesadas, en particular, la de los pueblos indígenas y las  comunidades locales, en las acciones mencionadas en los párrafos 70 y 72 de la presente decisión</a:t>
            </a:r>
            <a:r>
              <a:rPr lang="en-GB" sz="800" dirty="0">
                <a:solidFill>
                  <a:schemeClr val="tx1"/>
                </a:solidFill>
              </a:rPr>
              <a:t>; </a:t>
            </a:r>
          </a:p>
          <a:p>
            <a:pPr lvl="0" algn="just"/>
            <a:r>
              <a:rPr lang="en-GB" sz="800" b="1" dirty="0">
                <a:solidFill>
                  <a:schemeClr val="tx1"/>
                </a:solidFill>
              </a:rPr>
              <a:t>(e) </a:t>
            </a:r>
            <a:r>
              <a:rPr lang="es-ES" sz="800" dirty="0">
                <a:solidFill>
                  <a:schemeClr val="tx1"/>
                </a:solidFill>
              </a:rPr>
              <a:t>La compatibilidad de las medidas con la conservación de los bosques naturales y la diversidad biológica, velando por que las que se indican en el párrafo 70 de la presente decisión no se utilicen para la conversión de bosques naturales, sino que sirvan, en cambio, para incentivar la protección y la conservación de esos bosques y los servicios derivados de sus ecosistemas y para potenciar otros beneficios sociales y ambientales</a:t>
            </a:r>
            <a:r>
              <a:rPr lang="en-GB" sz="800" dirty="0">
                <a:solidFill>
                  <a:schemeClr val="tx1"/>
                </a:solidFill>
              </a:rPr>
              <a:t>; </a:t>
            </a:r>
          </a:p>
          <a:p>
            <a:pPr lvl="0" algn="just"/>
            <a:r>
              <a:rPr lang="en-GB" sz="800" b="1" dirty="0">
                <a:solidFill>
                  <a:schemeClr val="tx1"/>
                </a:solidFill>
              </a:rPr>
              <a:t>(f) </a:t>
            </a:r>
            <a:r>
              <a:rPr lang="es-ES" sz="800" dirty="0">
                <a:solidFill>
                  <a:schemeClr val="tx1"/>
                </a:solidFill>
              </a:rPr>
              <a:t>Actividades para hacer frente a los riesgos de reversión</a:t>
            </a:r>
            <a:r>
              <a:rPr lang="en-GB" sz="800" dirty="0">
                <a:solidFill>
                  <a:schemeClr val="tx1"/>
                </a:solidFill>
              </a:rPr>
              <a:t>; </a:t>
            </a:r>
          </a:p>
          <a:p>
            <a:pPr lvl="0" algn="just"/>
            <a:r>
              <a:rPr lang="en-GB" sz="800" b="1" dirty="0">
                <a:solidFill>
                  <a:schemeClr val="tx1"/>
                </a:solidFill>
              </a:rPr>
              <a:t>(g) </a:t>
            </a:r>
            <a:r>
              <a:rPr lang="es-ES" sz="800" dirty="0">
                <a:solidFill>
                  <a:schemeClr val="tx1"/>
                </a:solidFill>
              </a:rPr>
              <a:t>Actividades para reducir el desplazamiento de emisiones</a:t>
            </a:r>
            <a:r>
              <a:rPr lang="en-GB" sz="800" dirty="0">
                <a:solidFill>
                  <a:schemeClr val="tx1"/>
                </a:solidFill>
              </a:rPr>
              <a:t>. </a:t>
            </a:r>
          </a:p>
        </p:txBody>
      </p:sp>
      <p:cxnSp>
        <p:nvCxnSpPr>
          <p:cNvPr id="8" name="Straight Connector 7"/>
          <p:cNvCxnSpPr/>
          <p:nvPr/>
        </p:nvCxnSpPr>
        <p:spPr>
          <a:xfrm>
            <a:off x="4629150" y="114300"/>
            <a:ext cx="57150" cy="485775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4879387" y="339502"/>
            <a:ext cx="3257550" cy="3485570"/>
          </a:xfrm>
          <a:prstGeom prst="rect">
            <a:avLst/>
          </a:prstGeom>
          <a:noFill/>
        </p:spPr>
        <p:txBody>
          <a:bodyPr wrap="square" rtlCol="0">
            <a:spAutoFit/>
          </a:bodyPr>
          <a:lstStyle/>
          <a:p>
            <a:pPr algn="ctr"/>
            <a:r>
              <a:rPr lang="es-ES" sz="1050" b="1" dirty="0"/>
              <a:t>Escoger un beneficio o un riesgo de la primera parte del ejercicio y vincularlo con la(s) salvaguarda(s) de Cancún relevante(s)</a:t>
            </a:r>
          </a:p>
          <a:p>
            <a:endParaRPr lang="es-ES" sz="1050" b="1" dirty="0"/>
          </a:p>
          <a:p>
            <a:r>
              <a:rPr lang="es-ES" sz="1050" b="1" dirty="0"/>
              <a:t>Beneficio o riesgo:</a:t>
            </a:r>
          </a:p>
          <a:p>
            <a:endParaRPr lang="es-ES" sz="1050" b="1" dirty="0"/>
          </a:p>
          <a:p>
            <a:endParaRPr lang="es-ES" sz="1050" b="1" dirty="0"/>
          </a:p>
          <a:p>
            <a:r>
              <a:rPr lang="es-ES" sz="1050" b="1" dirty="0"/>
              <a:t>Salvaguarda(s) relevante(s) (explicar):</a:t>
            </a:r>
          </a:p>
          <a:p>
            <a:endParaRPr lang="es-ES" sz="1050" b="1" dirty="0"/>
          </a:p>
          <a:p>
            <a:endParaRPr lang="es-ES" sz="1050" b="1" dirty="0"/>
          </a:p>
          <a:p>
            <a:endParaRPr lang="es-ES" sz="1050" b="1" dirty="0"/>
          </a:p>
          <a:p>
            <a:endParaRPr lang="es-ES" sz="1050" b="1" dirty="0"/>
          </a:p>
          <a:p>
            <a:pPr algn="ctr"/>
            <a:endParaRPr lang="es-ES" sz="1050" b="1" dirty="0"/>
          </a:p>
          <a:p>
            <a:pPr algn="ctr"/>
            <a:endParaRPr lang="es-ES" sz="1050" b="1" dirty="0"/>
          </a:p>
          <a:p>
            <a:pPr algn="ctr"/>
            <a:endParaRPr lang="es-ES" sz="1050" b="1" dirty="0"/>
          </a:p>
          <a:p>
            <a:pPr algn="ctr"/>
            <a:r>
              <a:rPr lang="es-ES" sz="1050" b="1" dirty="0"/>
              <a:t>Proporcionar un ejemplo de cómo se puede reportar como está siendo abordada y respetada una de las salvaguardas durante la implementación de la política o medida REDD+ (p.ej., con un indicador o un mapa)</a:t>
            </a:r>
          </a:p>
          <a:p>
            <a:pPr algn="ctr"/>
            <a:endParaRPr lang="es-ES" sz="1050" b="1" dirty="0"/>
          </a:p>
        </p:txBody>
      </p:sp>
    </p:spTree>
    <p:extLst>
      <p:ext uri="{BB962C8B-B14F-4D97-AF65-F5344CB8AC3E}">
        <p14:creationId xmlns:p14="http://schemas.microsoft.com/office/powerpoint/2010/main" val="3455235627"/>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 Placeholder 15"/>
          <p:cNvSpPr>
            <a:spLocks noGrp="1"/>
          </p:cNvSpPr>
          <p:nvPr>
            <p:ph type="body" sz="quarter" idx="11"/>
          </p:nvPr>
        </p:nvSpPr>
        <p:spPr>
          <a:xfrm>
            <a:off x="251520" y="1419622"/>
            <a:ext cx="4824536" cy="2952750"/>
          </a:xfrm>
        </p:spPr>
        <p:txBody>
          <a:bodyPr>
            <a:normAutofit/>
          </a:bodyPr>
          <a:lstStyle/>
          <a:p>
            <a:endParaRPr lang="fr-CH" dirty="0"/>
          </a:p>
          <a:p>
            <a:endParaRPr lang="de-CH" dirty="0" smtClean="0"/>
          </a:p>
          <a:p>
            <a:pPr>
              <a:buNone/>
            </a:pPr>
            <a:endParaRPr lang="de-CH" dirty="0" smtClean="0"/>
          </a:p>
          <a:p>
            <a:endParaRPr lang="fr-CH" dirty="0" smtClean="0"/>
          </a:p>
          <a:p>
            <a:endParaRPr lang="fr-CH" dirty="0"/>
          </a:p>
        </p:txBody>
      </p:sp>
      <p:sp>
        <p:nvSpPr>
          <p:cNvPr id="3" name="Text Placeholder 1"/>
          <p:cNvSpPr txBox="1">
            <a:spLocks/>
          </p:cNvSpPr>
          <p:nvPr/>
        </p:nvSpPr>
        <p:spPr>
          <a:xfrm>
            <a:off x="107504" y="1203598"/>
            <a:ext cx="4176464" cy="367240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Clr>
                <a:srgbClr val="D2232A"/>
              </a:buClr>
              <a:buFont typeface="Arial" pitchFamily="34" charset="0"/>
              <a:buChar char="•"/>
              <a:defRPr sz="14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GB" sz="1800" dirty="0" smtClean="0"/>
              <a:t>Al final de </a:t>
            </a:r>
            <a:r>
              <a:rPr lang="en-GB" sz="1800" dirty="0" err="1" smtClean="0"/>
              <a:t>este</a:t>
            </a:r>
            <a:r>
              <a:rPr lang="en-GB" sz="1800" dirty="0" smtClean="0"/>
              <a:t> </a:t>
            </a:r>
            <a:r>
              <a:rPr lang="en-GB" sz="1800" dirty="0" err="1" smtClean="0"/>
              <a:t>módulo</a:t>
            </a:r>
            <a:r>
              <a:rPr lang="en-GB" sz="1800" dirty="0" smtClean="0"/>
              <a:t>, </a:t>
            </a:r>
            <a:r>
              <a:rPr lang="en-GB" sz="1800" dirty="0" err="1" smtClean="0"/>
              <a:t>debe</a:t>
            </a:r>
            <a:r>
              <a:rPr lang="en-GB" sz="1800" dirty="0" smtClean="0"/>
              <a:t> </a:t>
            </a:r>
            <a:r>
              <a:rPr lang="en-GB" sz="1800" dirty="0" err="1" smtClean="0"/>
              <a:t>ser</a:t>
            </a:r>
            <a:r>
              <a:rPr lang="en-GB" sz="1800" dirty="0" smtClean="0"/>
              <a:t> </a:t>
            </a:r>
            <a:r>
              <a:rPr lang="en-GB" sz="1800" dirty="0" err="1" smtClean="0"/>
              <a:t>capaz</a:t>
            </a:r>
            <a:r>
              <a:rPr lang="en-GB" sz="1800" dirty="0" smtClean="0"/>
              <a:t> de:</a:t>
            </a:r>
            <a:endParaRPr lang="en-GB" sz="1800" dirty="0"/>
          </a:p>
          <a:p>
            <a:pPr marL="0" indent="0">
              <a:buNone/>
            </a:pPr>
            <a:endParaRPr lang="en-GB" sz="1800" dirty="0" smtClean="0"/>
          </a:p>
          <a:p>
            <a:pPr marL="228600" indent="-228600">
              <a:buAutoNum type="arabicPeriod"/>
            </a:pPr>
            <a:r>
              <a:rPr lang="en-US" sz="1800" dirty="0" err="1" smtClean="0"/>
              <a:t>Describir</a:t>
            </a:r>
            <a:r>
              <a:rPr lang="en-US" sz="1800" dirty="0" smtClean="0"/>
              <a:t> </a:t>
            </a:r>
            <a:r>
              <a:rPr lang="en-US" sz="1800" dirty="0" err="1" smtClean="0"/>
              <a:t>los</a:t>
            </a:r>
            <a:r>
              <a:rPr lang="en-US" sz="1800" dirty="0" smtClean="0"/>
              <a:t> </a:t>
            </a:r>
            <a:r>
              <a:rPr lang="en-US" sz="1800" dirty="0" err="1" smtClean="0"/>
              <a:t>requisitos</a:t>
            </a:r>
            <a:r>
              <a:rPr lang="en-US" sz="1800" dirty="0" smtClean="0"/>
              <a:t> de la CMNUCC </a:t>
            </a:r>
            <a:r>
              <a:rPr lang="en-US" sz="1800" dirty="0" err="1" smtClean="0"/>
              <a:t>sobre</a:t>
            </a:r>
            <a:r>
              <a:rPr lang="en-US" sz="1800" dirty="0" smtClean="0"/>
              <a:t> </a:t>
            </a:r>
            <a:r>
              <a:rPr lang="en-US" sz="1800" dirty="0" err="1" smtClean="0"/>
              <a:t>salvaguardas</a:t>
            </a:r>
            <a:endParaRPr lang="en-US" sz="1800" dirty="0"/>
          </a:p>
          <a:p>
            <a:pPr marL="228600" indent="-228600">
              <a:buAutoNum type="arabicPeriod"/>
            </a:pPr>
            <a:r>
              <a:rPr lang="en-US" sz="1800" dirty="0" err="1" smtClean="0"/>
              <a:t>Explicar</a:t>
            </a:r>
            <a:r>
              <a:rPr lang="en-US" sz="1800" dirty="0" smtClean="0"/>
              <a:t> </a:t>
            </a:r>
            <a:r>
              <a:rPr lang="en-US" sz="1800" dirty="0" err="1" smtClean="0"/>
              <a:t>diferentes</a:t>
            </a:r>
            <a:r>
              <a:rPr lang="en-US" sz="1800" dirty="0" smtClean="0"/>
              <a:t> </a:t>
            </a:r>
            <a:r>
              <a:rPr lang="en-US" sz="1800" dirty="0" err="1" smtClean="0"/>
              <a:t>elementos</a:t>
            </a:r>
            <a:r>
              <a:rPr lang="en-US" sz="1800" dirty="0" smtClean="0"/>
              <a:t> de un </a:t>
            </a:r>
            <a:r>
              <a:rPr lang="en-US" sz="1800" dirty="0" err="1" smtClean="0"/>
              <a:t>enfoque</a:t>
            </a:r>
            <a:r>
              <a:rPr lang="en-US" sz="1800" dirty="0" smtClean="0"/>
              <a:t> </a:t>
            </a:r>
            <a:r>
              <a:rPr lang="en-US" sz="1800" dirty="0" err="1" smtClean="0"/>
              <a:t>sobre</a:t>
            </a:r>
            <a:r>
              <a:rPr lang="en-US" sz="1800" dirty="0" smtClean="0"/>
              <a:t> </a:t>
            </a:r>
            <a:r>
              <a:rPr lang="en-US" sz="1800" dirty="0" err="1" smtClean="0"/>
              <a:t>salvaguardas</a:t>
            </a:r>
            <a:r>
              <a:rPr lang="en-US" sz="1800" dirty="0" smtClean="0"/>
              <a:t> a </a:t>
            </a:r>
            <a:r>
              <a:rPr lang="en-US" sz="1800" dirty="0" err="1" smtClean="0"/>
              <a:t>nivel</a:t>
            </a:r>
            <a:r>
              <a:rPr lang="en-US" sz="1800" dirty="0" smtClean="0"/>
              <a:t> de </a:t>
            </a:r>
            <a:r>
              <a:rPr lang="en-US" sz="1800" dirty="0" err="1" smtClean="0"/>
              <a:t>país</a:t>
            </a:r>
            <a:endParaRPr lang="en-US" sz="1800" dirty="0" smtClean="0"/>
          </a:p>
          <a:p>
            <a:pPr marL="228600" indent="-228600">
              <a:buAutoNum type="arabicPeriod"/>
            </a:pPr>
            <a:r>
              <a:rPr lang="en-US" sz="1800" dirty="0" err="1" smtClean="0"/>
              <a:t>Identificar</a:t>
            </a:r>
            <a:r>
              <a:rPr lang="en-US" sz="1800" dirty="0" smtClean="0"/>
              <a:t> </a:t>
            </a:r>
            <a:r>
              <a:rPr lang="en-US" sz="1800" dirty="0" err="1" smtClean="0"/>
              <a:t>sinergias</a:t>
            </a:r>
            <a:r>
              <a:rPr lang="en-US" sz="1800" dirty="0" smtClean="0"/>
              <a:t> entre </a:t>
            </a:r>
            <a:r>
              <a:rPr lang="en-US" sz="1800" dirty="0" err="1" smtClean="0"/>
              <a:t>salvaguardas</a:t>
            </a:r>
            <a:r>
              <a:rPr lang="en-US" sz="1800" dirty="0" smtClean="0"/>
              <a:t> y </a:t>
            </a:r>
            <a:r>
              <a:rPr lang="en-US" sz="1800" dirty="0" err="1" smtClean="0"/>
              <a:t>otros</a:t>
            </a:r>
            <a:r>
              <a:rPr lang="en-US" sz="1800" dirty="0" smtClean="0"/>
              <a:t> </a:t>
            </a:r>
            <a:r>
              <a:rPr lang="en-US" sz="1800" dirty="0" err="1" smtClean="0"/>
              <a:t>elementos</a:t>
            </a:r>
            <a:r>
              <a:rPr lang="en-US" sz="1800" dirty="0" smtClean="0"/>
              <a:t> de REDD+</a:t>
            </a:r>
            <a:endParaRPr lang="en-US" sz="1800" dirty="0"/>
          </a:p>
        </p:txBody>
      </p:sp>
    </p:spTree>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1"/>
          </p:nvPr>
        </p:nvSpPr>
        <p:spPr/>
        <p:txBody>
          <a:bodyPr>
            <a:normAutofit/>
          </a:bodyPr>
          <a:lstStyle/>
          <a:p>
            <a:r>
              <a:rPr lang="fr-CH" sz="2000" dirty="0" err="1" smtClean="0"/>
              <a:t>Presentación</a:t>
            </a:r>
            <a:r>
              <a:rPr lang="fr-CH" sz="2000" dirty="0" smtClean="0"/>
              <a:t> </a:t>
            </a:r>
            <a:r>
              <a:rPr lang="fr-CH" sz="2000" dirty="0" err="1" smtClean="0"/>
              <a:t>introductoria</a:t>
            </a:r>
            <a:r>
              <a:rPr lang="fr-CH" sz="2000" dirty="0" smtClean="0"/>
              <a:t> sobre las </a:t>
            </a:r>
            <a:r>
              <a:rPr lang="fr-CH" sz="2000" dirty="0" err="1" smtClean="0"/>
              <a:t>salvaguardas</a:t>
            </a:r>
            <a:r>
              <a:rPr lang="fr-CH" sz="2000" dirty="0" smtClean="0"/>
              <a:t> de REDD+ en el </a:t>
            </a:r>
            <a:r>
              <a:rPr lang="fr-CH" sz="2000" dirty="0" err="1" smtClean="0"/>
              <a:t>marco</a:t>
            </a:r>
            <a:r>
              <a:rPr lang="fr-CH" sz="2000" dirty="0" smtClean="0"/>
              <a:t> de la CMNUCC</a:t>
            </a:r>
          </a:p>
          <a:p>
            <a:r>
              <a:rPr lang="en-GB" sz="2000" dirty="0" err="1" smtClean="0"/>
              <a:t>Preguntas</a:t>
            </a:r>
            <a:endParaRPr lang="en-GB" sz="2000" dirty="0"/>
          </a:p>
          <a:p>
            <a:r>
              <a:rPr lang="en-GB" sz="2000" dirty="0" err="1" smtClean="0"/>
              <a:t>Ejercicio</a:t>
            </a:r>
            <a:r>
              <a:rPr lang="en-GB" sz="2000" dirty="0" smtClean="0"/>
              <a:t> </a:t>
            </a:r>
            <a:r>
              <a:rPr lang="en-GB" sz="2000" dirty="0" err="1" smtClean="0"/>
              <a:t>interactivo</a:t>
            </a:r>
            <a:r>
              <a:rPr lang="en-GB" sz="2000" dirty="0" smtClean="0"/>
              <a:t>: </a:t>
            </a:r>
            <a:r>
              <a:rPr lang="en-GB" sz="2000" dirty="0" err="1" smtClean="0"/>
              <a:t>identificación</a:t>
            </a:r>
            <a:r>
              <a:rPr lang="en-GB" sz="2000" dirty="0" smtClean="0"/>
              <a:t> de </a:t>
            </a:r>
            <a:r>
              <a:rPr lang="en-GB" sz="2000" dirty="0" err="1" smtClean="0"/>
              <a:t>beneficios</a:t>
            </a:r>
            <a:r>
              <a:rPr lang="en-GB" sz="2000" dirty="0" smtClean="0"/>
              <a:t> y </a:t>
            </a:r>
            <a:r>
              <a:rPr lang="en-GB" sz="2000" dirty="0" err="1" smtClean="0"/>
              <a:t>riesgos</a:t>
            </a:r>
            <a:r>
              <a:rPr lang="en-GB" sz="2000" dirty="0" smtClean="0"/>
              <a:t> de </a:t>
            </a:r>
            <a:r>
              <a:rPr lang="en-GB" sz="2000" dirty="0" err="1" smtClean="0"/>
              <a:t>políticas</a:t>
            </a:r>
            <a:r>
              <a:rPr lang="en-GB" sz="2000" dirty="0" smtClean="0"/>
              <a:t> y </a:t>
            </a:r>
            <a:r>
              <a:rPr lang="en-GB" sz="2000" dirty="0" err="1" smtClean="0"/>
              <a:t>medidas</a:t>
            </a:r>
            <a:r>
              <a:rPr lang="en-GB" sz="2000" dirty="0" smtClean="0"/>
              <a:t> REDD+ </a:t>
            </a:r>
            <a:r>
              <a:rPr lang="en-GB" sz="2000" dirty="0" err="1" smtClean="0"/>
              <a:t>en</a:t>
            </a:r>
            <a:r>
              <a:rPr lang="en-GB" sz="2000" dirty="0" smtClean="0"/>
              <a:t> el </a:t>
            </a:r>
            <a:r>
              <a:rPr lang="en-GB" sz="2000" dirty="0" err="1" smtClean="0"/>
              <a:t>contexto</a:t>
            </a:r>
            <a:r>
              <a:rPr lang="en-GB" sz="2000" dirty="0" smtClean="0"/>
              <a:t> de las </a:t>
            </a:r>
            <a:r>
              <a:rPr lang="en-GB" sz="2000" dirty="0" err="1" smtClean="0"/>
              <a:t>salvaguardas</a:t>
            </a:r>
            <a:endParaRPr lang="en-GB" sz="2000" dirty="0"/>
          </a:p>
        </p:txBody>
      </p:sp>
    </p:spTree>
    <p:extLst>
      <p:ext uri="{BB962C8B-B14F-4D97-AF65-F5344CB8AC3E}">
        <p14:creationId xmlns:p14="http://schemas.microsoft.com/office/powerpoint/2010/main" val="3542824941"/>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3"/>
          </p:nvPr>
        </p:nvSpPr>
        <p:spPr>
          <a:xfrm>
            <a:off x="3203848" y="915566"/>
            <a:ext cx="5616624" cy="3240360"/>
          </a:xfrm>
          <a:ln>
            <a:noFill/>
          </a:ln>
        </p:spPr>
        <p:txBody>
          <a:bodyPr>
            <a:noAutofit/>
          </a:bodyPr>
          <a:lstStyle/>
          <a:p>
            <a:pPr>
              <a:spcBef>
                <a:spcPts val="300"/>
              </a:spcBef>
            </a:pPr>
            <a:r>
              <a:rPr lang="es-ES" sz="1800" dirty="0">
                <a:solidFill>
                  <a:schemeClr val="tx1">
                    <a:lumMod val="85000"/>
                    <a:lumOff val="15000"/>
                  </a:schemeClr>
                </a:solidFill>
              </a:rPr>
              <a:t>REDD+ tiene el potencial de apoyar </a:t>
            </a:r>
            <a:r>
              <a:rPr lang="es-ES" sz="1800" b="1" dirty="0">
                <a:solidFill>
                  <a:schemeClr val="accent1">
                    <a:lumMod val="75000"/>
                  </a:schemeClr>
                </a:solidFill>
              </a:rPr>
              <a:t>beneficios </a:t>
            </a:r>
            <a:r>
              <a:rPr lang="es-ES" sz="1800" dirty="0">
                <a:solidFill>
                  <a:schemeClr val="tx1">
                    <a:lumMod val="85000"/>
                    <a:lumOff val="15000"/>
                  </a:schemeClr>
                </a:solidFill>
              </a:rPr>
              <a:t>más allá de la reducción de </a:t>
            </a:r>
            <a:r>
              <a:rPr lang="es-ES" sz="1800" dirty="0" smtClean="0">
                <a:solidFill>
                  <a:schemeClr val="tx1">
                    <a:lumMod val="85000"/>
                    <a:lumOff val="15000"/>
                  </a:schemeClr>
                </a:solidFill>
              </a:rPr>
              <a:t>emisiones</a:t>
            </a:r>
          </a:p>
          <a:p>
            <a:pPr lvl="1">
              <a:spcBef>
                <a:spcPts val="300"/>
              </a:spcBef>
            </a:pPr>
            <a:r>
              <a:rPr lang="es-ES" sz="1800" dirty="0"/>
              <a:t>E</a:t>
            </a:r>
            <a:r>
              <a:rPr lang="es-ES" sz="1800" dirty="0" smtClean="0"/>
              <a:t>j</a:t>
            </a:r>
            <a:r>
              <a:rPr lang="es-ES" sz="1800" dirty="0"/>
              <a:t>. C</a:t>
            </a:r>
            <a:r>
              <a:rPr lang="es-ES" sz="1800" dirty="0" smtClean="0"/>
              <a:t>onservación </a:t>
            </a:r>
            <a:r>
              <a:rPr lang="es-ES" sz="1800" dirty="0"/>
              <a:t>de la biodiversidad</a:t>
            </a:r>
            <a:r>
              <a:rPr lang="es-ES" sz="1800" dirty="0" smtClean="0"/>
              <a:t>; </a:t>
            </a:r>
            <a:r>
              <a:rPr lang="es-ES" sz="1800" dirty="0"/>
              <a:t>control de la erosión del suelo; regulación de recursos hídricos; </a:t>
            </a:r>
            <a:r>
              <a:rPr lang="es-ES" sz="1800" dirty="0" smtClean="0"/>
              <a:t>mejor gobernanza </a:t>
            </a:r>
            <a:r>
              <a:rPr lang="es-ES" sz="1800" dirty="0"/>
              <a:t>forestal</a:t>
            </a:r>
          </a:p>
          <a:p>
            <a:pPr>
              <a:defRPr sz="1800"/>
            </a:pPr>
            <a:r>
              <a:rPr lang="es-ES" sz="1800" dirty="0" smtClean="0">
                <a:solidFill>
                  <a:schemeClr val="tx1">
                    <a:lumMod val="85000"/>
                    <a:lumOff val="15000"/>
                  </a:schemeClr>
                </a:solidFill>
              </a:rPr>
              <a:t>Sin </a:t>
            </a:r>
            <a:r>
              <a:rPr lang="es-ES" sz="1800" dirty="0">
                <a:solidFill>
                  <a:schemeClr val="tx1">
                    <a:lumMod val="85000"/>
                    <a:lumOff val="15000"/>
                  </a:schemeClr>
                </a:solidFill>
              </a:rPr>
              <a:t>embargo, la implementación de REDD+ también podría </a:t>
            </a:r>
            <a:r>
              <a:rPr lang="es-ES" sz="1800" dirty="0" smtClean="0">
                <a:solidFill>
                  <a:schemeClr val="tx1">
                    <a:lumMod val="85000"/>
                    <a:lumOff val="15000"/>
                  </a:schemeClr>
                </a:solidFill>
              </a:rPr>
              <a:t>conllevar </a:t>
            </a:r>
            <a:r>
              <a:rPr lang="es-ES" sz="1800" dirty="0" smtClean="0"/>
              <a:t>potenciales</a:t>
            </a:r>
            <a:r>
              <a:rPr lang="es-ES" sz="1800" dirty="0" smtClean="0">
                <a:solidFill>
                  <a:schemeClr val="tx1">
                    <a:lumMod val="85000"/>
                    <a:lumOff val="15000"/>
                  </a:schemeClr>
                </a:solidFill>
              </a:rPr>
              <a:t> </a:t>
            </a:r>
            <a:r>
              <a:rPr lang="es-ES" sz="1800" b="1" dirty="0">
                <a:solidFill>
                  <a:schemeClr val="accent1">
                    <a:lumMod val="75000"/>
                  </a:schemeClr>
                </a:solidFill>
              </a:rPr>
              <a:t>riesgos sociales y </a:t>
            </a:r>
            <a:r>
              <a:rPr lang="es-ES" sz="1800" b="1" dirty="0" smtClean="0">
                <a:solidFill>
                  <a:schemeClr val="accent1">
                    <a:lumMod val="75000"/>
                  </a:schemeClr>
                </a:solidFill>
              </a:rPr>
              <a:t>ambientales</a:t>
            </a:r>
          </a:p>
          <a:p>
            <a:pPr lvl="1">
              <a:defRPr sz="1800"/>
            </a:pPr>
            <a:r>
              <a:rPr lang="es-ES" sz="1800" b="1" dirty="0" smtClean="0">
                <a:solidFill>
                  <a:schemeClr val="accent1">
                    <a:lumMod val="75000"/>
                  </a:schemeClr>
                </a:solidFill>
              </a:rPr>
              <a:t> </a:t>
            </a:r>
            <a:r>
              <a:rPr lang="es-ES" sz="1800" dirty="0" smtClean="0"/>
              <a:t>Ej. </a:t>
            </a:r>
            <a:r>
              <a:rPr lang="es-ES" sz="1800" dirty="0"/>
              <a:t>M</a:t>
            </a:r>
            <a:r>
              <a:rPr lang="es-ES" sz="1800" dirty="0" smtClean="0"/>
              <a:t>enor </a:t>
            </a:r>
            <a:r>
              <a:rPr lang="es-ES" sz="1800" dirty="0"/>
              <a:t>acceso de las comunidades indígenas y dependientes de bosques a los productos forestales tradicionales; desplazamiento de las presiones a otras zonas</a:t>
            </a:r>
          </a:p>
          <a:p>
            <a:pPr lvl="1">
              <a:defRPr sz="1800"/>
            </a:pPr>
            <a:endParaRPr lang="es-ES" sz="1800" dirty="0"/>
          </a:p>
        </p:txBody>
      </p:sp>
      <p:sp>
        <p:nvSpPr>
          <p:cNvPr id="5" name="Shape 61"/>
          <p:cNvSpPr>
            <a:spLocks noGrp="1"/>
          </p:cNvSpPr>
          <p:nvPr>
            <p:ph type="title" idx="4294967295"/>
          </p:nvPr>
        </p:nvSpPr>
        <p:spPr>
          <a:xfrm>
            <a:off x="0" y="99542"/>
            <a:ext cx="8207375" cy="438150"/>
          </a:xfrm>
          <a:prstGeom prst="rect">
            <a:avLst/>
          </a:prstGeom>
        </p:spPr>
        <p:txBody>
          <a:bodyPr>
            <a:noAutofit/>
          </a:bodyPr>
          <a:lstStyle>
            <a:lvl1pPr defTabSz="490727">
              <a:defRPr sz="6719"/>
            </a:lvl1pPr>
          </a:lstStyle>
          <a:p>
            <a:pPr lvl="0" algn="ctr">
              <a:defRPr sz="1800"/>
            </a:pPr>
            <a:r>
              <a:rPr lang="es-ES" sz="3200" dirty="0">
                <a:solidFill>
                  <a:schemeClr val="tx1">
                    <a:lumMod val="65000"/>
                    <a:lumOff val="35000"/>
                  </a:schemeClr>
                </a:solidFill>
                <a:latin typeface="+mn-lt"/>
                <a:ea typeface="+mn-ea"/>
                <a:cs typeface="+mn-cs"/>
              </a:rPr>
              <a:t>Beneficios y riesgos potenciales de REDD+</a:t>
            </a:r>
          </a:p>
        </p:txBody>
      </p:sp>
      <p:pic>
        <p:nvPicPr>
          <p:cNvPr id="6" name="Picture 5" descr="http://upload.wikimedia.org/wikipedia/commons/thumb/d/d6/Procnias_nudicollis.jpg/1024px-Procnias_nudicollis.jpg"/>
          <p:cNvPicPr/>
          <p:nvPr/>
        </p:nvPicPr>
        <p:blipFill>
          <a:blip r:embed="rId3" cstate="print"/>
          <a:srcRect/>
          <a:stretch>
            <a:fillRect/>
          </a:stretch>
        </p:blipFill>
        <p:spPr bwMode="auto">
          <a:xfrm>
            <a:off x="179512" y="706438"/>
            <a:ext cx="2594068" cy="1711408"/>
          </a:xfrm>
          <a:prstGeom prst="rect">
            <a:avLst/>
          </a:prstGeom>
          <a:noFill/>
          <a:ln w="9525">
            <a:noFill/>
            <a:miter lim="800000"/>
            <a:headEnd/>
            <a:tailEnd/>
          </a:ln>
        </p:spPr>
      </p:pic>
      <p:pic>
        <p:nvPicPr>
          <p:cNvPr id="8" name="Picture 7" descr="2008 11 29_0399"/>
          <p:cNvPicPr>
            <a:picLocks noChangeAspect="1" noChangeArrowheads="1"/>
          </p:cNvPicPr>
          <p:nvPr/>
        </p:nvPicPr>
        <p:blipFill>
          <a:blip r:embed="rId4" cstate="email">
            <a:lum bright="10000" contrast="6000"/>
          </a:blip>
          <a:srcRect/>
          <a:stretch>
            <a:fillRect/>
          </a:stretch>
        </p:blipFill>
        <p:spPr bwMode="auto">
          <a:xfrm>
            <a:off x="163710" y="2571750"/>
            <a:ext cx="2625671" cy="2036640"/>
          </a:xfrm>
          <a:prstGeom prst="rect">
            <a:avLst/>
          </a:prstGeom>
          <a:noFill/>
          <a:ln w="9525">
            <a:solidFill>
              <a:schemeClr val="tx1">
                <a:lumMod val="50000"/>
                <a:lumOff val="50000"/>
              </a:schemeClr>
            </a:solidFill>
            <a:miter lim="800000"/>
            <a:headEnd/>
            <a:tailEnd/>
          </a:ln>
        </p:spPr>
      </p:pic>
    </p:spTree>
    <p:extLst>
      <p:ext uri="{BB962C8B-B14F-4D97-AF65-F5344CB8AC3E}">
        <p14:creationId xmlns:p14="http://schemas.microsoft.com/office/powerpoint/2010/main" val="62018909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200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2000"/>
                                        <p:tgtEl>
                                          <p:spTgt spid="3">
                                            <p:txEl>
                                              <p:pRg st="2" end="2"/>
                                            </p:txEl>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fade">
                                      <p:cBhvr>
                                        <p:cTn id="18" dur="20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98332" y="923355"/>
            <a:ext cx="5252966" cy="2308324"/>
          </a:xfrm>
          <a:prstGeom prst="rect">
            <a:avLst/>
          </a:prstGeom>
        </p:spPr>
        <p:txBody>
          <a:bodyPr wrap="square">
            <a:spAutoFit/>
          </a:bodyPr>
          <a:lstStyle/>
          <a:p>
            <a:pPr marL="214313" indent="-214313">
              <a:buFont typeface="Arial" panose="020B0604020202020204" pitchFamily="34" charset="0"/>
              <a:buChar char="•"/>
            </a:pPr>
            <a:r>
              <a:rPr lang="es-ES" sz="2400" dirty="0" smtClean="0">
                <a:solidFill>
                  <a:schemeClr val="tx1">
                    <a:lumMod val="85000"/>
                    <a:lumOff val="15000"/>
                  </a:schemeClr>
                </a:solidFill>
              </a:rPr>
              <a:t>Salvaguardas </a:t>
            </a:r>
            <a:r>
              <a:rPr lang="es-ES" sz="2400" dirty="0">
                <a:solidFill>
                  <a:schemeClr val="tx1">
                    <a:lumMod val="85000"/>
                    <a:lumOff val="15000"/>
                  </a:schemeClr>
                </a:solidFill>
              </a:rPr>
              <a:t>son principios para asegurar que las actividades REDD+</a:t>
            </a:r>
            <a:r>
              <a:rPr lang="es-ES" sz="2400" dirty="0"/>
              <a:t> </a:t>
            </a:r>
            <a:r>
              <a:rPr lang="es-ES" sz="2400" dirty="0">
                <a:solidFill>
                  <a:schemeClr val="accent5">
                    <a:lumMod val="75000"/>
                  </a:schemeClr>
                </a:solidFill>
              </a:rPr>
              <a:t>"no hacen daño" </a:t>
            </a:r>
            <a:r>
              <a:rPr lang="es-ES" sz="2400" dirty="0"/>
              <a:t>a las personas ni al medio ambiente, así como “</a:t>
            </a:r>
            <a:r>
              <a:rPr lang="es-ES" sz="2400" dirty="0" smtClean="0">
                <a:solidFill>
                  <a:schemeClr val="accent5">
                    <a:lumMod val="75000"/>
                  </a:schemeClr>
                </a:solidFill>
              </a:rPr>
              <a:t>hacen </a:t>
            </a:r>
            <a:r>
              <a:rPr lang="es-ES" sz="2400" dirty="0">
                <a:solidFill>
                  <a:schemeClr val="accent5">
                    <a:lumMod val="75000"/>
                  </a:schemeClr>
                </a:solidFill>
              </a:rPr>
              <a:t>el bien” </a:t>
            </a:r>
            <a:r>
              <a:rPr lang="es-ES" sz="2400" dirty="0"/>
              <a:t>y </a:t>
            </a:r>
            <a:r>
              <a:rPr lang="es-ES" sz="2400" dirty="0" smtClean="0"/>
              <a:t>potencian beneficios </a:t>
            </a:r>
            <a:r>
              <a:rPr lang="es-ES" sz="2400" dirty="0"/>
              <a:t>sociales y </a:t>
            </a:r>
            <a:r>
              <a:rPr lang="es-ES" sz="2400" dirty="0" smtClean="0"/>
              <a:t>ambientales</a:t>
            </a:r>
            <a:endParaRPr lang="en-GB" sz="2400" dirty="0"/>
          </a:p>
        </p:txBody>
      </p:sp>
      <p:sp>
        <p:nvSpPr>
          <p:cNvPr id="5" name="Shape 61"/>
          <p:cNvSpPr>
            <a:spLocks noGrp="1"/>
          </p:cNvSpPr>
          <p:nvPr>
            <p:ph type="title" idx="4294967295"/>
          </p:nvPr>
        </p:nvSpPr>
        <p:spPr>
          <a:xfrm>
            <a:off x="0" y="163909"/>
            <a:ext cx="8892480" cy="439737"/>
          </a:xfrm>
          <a:prstGeom prst="rect">
            <a:avLst/>
          </a:prstGeom>
        </p:spPr>
        <p:txBody>
          <a:bodyPr>
            <a:noAutofit/>
          </a:bodyPr>
          <a:lstStyle>
            <a:lvl1pPr defTabSz="490727">
              <a:defRPr sz="6719"/>
            </a:lvl1pPr>
          </a:lstStyle>
          <a:p>
            <a:pPr lvl="0" algn="l">
              <a:defRPr sz="1800"/>
            </a:pPr>
            <a:r>
              <a:rPr lang="es-ES" sz="3200" dirty="0">
                <a:solidFill>
                  <a:schemeClr val="tx1">
                    <a:lumMod val="65000"/>
                    <a:lumOff val="35000"/>
                  </a:schemeClr>
                </a:solidFill>
                <a:latin typeface="+mn-lt"/>
                <a:ea typeface="+mn-ea"/>
                <a:cs typeface="+mn-cs"/>
              </a:rPr>
              <a:t> </a:t>
            </a:r>
            <a:r>
              <a:rPr lang="es-ES" sz="3200" dirty="0" smtClean="0">
                <a:solidFill>
                  <a:schemeClr val="tx1">
                    <a:lumMod val="65000"/>
                    <a:lumOff val="35000"/>
                  </a:schemeClr>
                </a:solidFill>
                <a:latin typeface="+mn-lt"/>
                <a:ea typeface="+mn-ea"/>
                <a:cs typeface="+mn-cs"/>
              </a:rPr>
              <a:t>Salvaguardas </a:t>
            </a:r>
            <a:r>
              <a:rPr lang="es-ES" sz="3200" dirty="0">
                <a:solidFill>
                  <a:schemeClr val="tx1">
                    <a:lumMod val="65000"/>
                    <a:lumOff val="35000"/>
                  </a:schemeClr>
                </a:solidFill>
                <a:latin typeface="+mn-lt"/>
                <a:ea typeface="+mn-ea"/>
                <a:cs typeface="+mn-cs"/>
              </a:rPr>
              <a:t>para REDD</a:t>
            </a:r>
            <a:r>
              <a:rPr lang="es-ES" sz="3200" dirty="0" smtClean="0">
                <a:solidFill>
                  <a:schemeClr val="tx1">
                    <a:lumMod val="65000"/>
                    <a:lumOff val="35000"/>
                  </a:schemeClr>
                </a:solidFill>
                <a:latin typeface="+mn-lt"/>
                <a:ea typeface="+mn-ea"/>
                <a:cs typeface="+mn-cs"/>
              </a:rPr>
              <a:t>+</a:t>
            </a:r>
            <a:endParaRPr lang="es-ES" sz="3200" dirty="0">
              <a:solidFill>
                <a:schemeClr val="tx1">
                  <a:lumMod val="65000"/>
                  <a:lumOff val="35000"/>
                </a:schemeClr>
              </a:solidFill>
              <a:latin typeface="+mn-lt"/>
              <a:ea typeface="+mn-ea"/>
              <a:cs typeface="+mn-cs"/>
            </a:endParaRPr>
          </a:p>
        </p:txBody>
      </p:sp>
      <p:pic>
        <p:nvPicPr>
          <p:cNvPr id="7" name="Picture 6" descr="http://procosara.org/static/media/lapachos_sv.jpg"/>
          <p:cNvPicPr/>
          <p:nvPr/>
        </p:nvPicPr>
        <p:blipFill>
          <a:blip r:embed="rId3" cstate="print"/>
          <a:srcRect/>
          <a:stretch>
            <a:fillRect/>
          </a:stretch>
        </p:blipFill>
        <p:spPr bwMode="auto">
          <a:xfrm>
            <a:off x="5810520" y="603646"/>
            <a:ext cx="2793928" cy="2106998"/>
          </a:xfrm>
          <a:prstGeom prst="rect">
            <a:avLst/>
          </a:prstGeom>
          <a:noFill/>
          <a:ln w="9525">
            <a:noFill/>
            <a:miter lim="800000"/>
            <a:headEnd/>
            <a:tailEnd/>
          </a:ln>
        </p:spPr>
      </p:pic>
      <p:pic>
        <p:nvPicPr>
          <p:cNvPr id="8" name="Picture 7"/>
          <p:cNvPicPr/>
          <p:nvPr/>
        </p:nvPicPr>
        <p:blipFill>
          <a:blip r:embed="rId4" cstate="email"/>
          <a:srcRect/>
          <a:stretch>
            <a:fillRect/>
          </a:stretch>
        </p:blipFill>
        <p:spPr bwMode="auto">
          <a:xfrm>
            <a:off x="5810520" y="3003798"/>
            <a:ext cx="2793928" cy="2016224"/>
          </a:xfrm>
          <a:prstGeom prst="rect">
            <a:avLst/>
          </a:prstGeom>
          <a:noFill/>
          <a:ln w="9525">
            <a:noFill/>
            <a:miter lim="800000"/>
            <a:headEnd/>
            <a:tailEnd/>
          </a:ln>
        </p:spPr>
      </p:pic>
    </p:spTree>
    <p:extLst>
      <p:ext uri="{BB962C8B-B14F-4D97-AF65-F5344CB8AC3E}">
        <p14:creationId xmlns:p14="http://schemas.microsoft.com/office/powerpoint/2010/main" val="2625145893"/>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2"/>
          <p:cNvSpPr>
            <a:spLocks noGrp="1"/>
          </p:cNvSpPr>
          <p:nvPr>
            <p:ph type="title" idx="4294967295"/>
          </p:nvPr>
        </p:nvSpPr>
        <p:spPr>
          <a:xfrm>
            <a:off x="323528" y="122041"/>
            <a:ext cx="8928100" cy="720725"/>
          </a:xfrm>
          <a:prstGeom prst="rect">
            <a:avLst/>
          </a:prstGeom>
        </p:spPr>
        <p:txBody>
          <a:bodyPr>
            <a:noAutofit/>
          </a:bodyPr>
          <a:lstStyle/>
          <a:p>
            <a:pPr algn="l" eaLnBrk="1" hangingPunct="1"/>
            <a:r>
              <a:rPr lang="es-ES" sz="3200" dirty="0">
                <a:solidFill>
                  <a:schemeClr val="tx1">
                    <a:lumMod val="65000"/>
                    <a:lumOff val="35000"/>
                  </a:schemeClr>
                </a:solidFill>
                <a:latin typeface="+mn-lt"/>
                <a:ea typeface="+mn-ea"/>
                <a:cs typeface="+mn-cs"/>
              </a:rPr>
              <a:t>Salvaguardas de REDD</a:t>
            </a:r>
            <a:r>
              <a:rPr lang="es-ES" sz="3200" dirty="0" smtClean="0">
                <a:solidFill>
                  <a:schemeClr val="tx1">
                    <a:lumMod val="65000"/>
                    <a:lumOff val="35000"/>
                  </a:schemeClr>
                </a:solidFill>
                <a:latin typeface="+mn-lt"/>
                <a:ea typeface="+mn-ea"/>
                <a:cs typeface="+mn-cs"/>
              </a:rPr>
              <a:t>+</a:t>
            </a:r>
            <a:r>
              <a:rPr lang="es-ES" sz="3200" dirty="0">
                <a:solidFill>
                  <a:schemeClr val="tx1">
                    <a:lumMod val="65000"/>
                    <a:lumOff val="35000"/>
                  </a:schemeClr>
                </a:solidFill>
                <a:latin typeface="+mn-lt"/>
                <a:ea typeface="+mn-ea"/>
                <a:cs typeface="+mn-cs"/>
              </a:rPr>
              <a:t/>
            </a:r>
            <a:br>
              <a:rPr lang="es-ES" sz="3200" dirty="0">
                <a:solidFill>
                  <a:schemeClr val="tx1">
                    <a:lumMod val="65000"/>
                    <a:lumOff val="35000"/>
                  </a:schemeClr>
                </a:solidFill>
                <a:latin typeface="+mn-lt"/>
                <a:ea typeface="+mn-ea"/>
                <a:cs typeface="+mn-cs"/>
              </a:rPr>
            </a:br>
            <a:endParaRPr lang="es-ES" sz="3200" dirty="0">
              <a:solidFill>
                <a:schemeClr val="tx1">
                  <a:lumMod val="65000"/>
                  <a:lumOff val="35000"/>
                </a:schemeClr>
              </a:solidFill>
              <a:latin typeface="+mn-lt"/>
              <a:ea typeface="+mn-ea"/>
              <a:cs typeface="+mn-cs"/>
            </a:endParaRPr>
          </a:p>
        </p:txBody>
      </p:sp>
      <p:sp>
        <p:nvSpPr>
          <p:cNvPr id="14" name="Rectangle 13"/>
          <p:cNvSpPr/>
          <p:nvPr/>
        </p:nvSpPr>
        <p:spPr>
          <a:xfrm>
            <a:off x="323528" y="434461"/>
            <a:ext cx="8712968" cy="784830"/>
          </a:xfrm>
          <a:prstGeom prst="rect">
            <a:avLst/>
          </a:prstGeom>
        </p:spPr>
        <p:txBody>
          <a:bodyPr wrap="square">
            <a:spAutoFit/>
          </a:bodyPr>
          <a:lstStyle/>
          <a:p>
            <a:pPr>
              <a:defRPr/>
            </a:pPr>
            <a:r>
              <a:rPr lang="es-ES" sz="1500" dirty="0">
                <a:solidFill>
                  <a:prstClr val="black"/>
                </a:solidFill>
              </a:rPr>
              <a:t>Un conjunto de 7 salvaguardas acordado bajo la CMNUCC que </a:t>
            </a:r>
            <a:r>
              <a:rPr lang="es-ES_tradnl" sz="1500" dirty="0">
                <a:solidFill>
                  <a:srgbClr val="000000"/>
                </a:solidFill>
              </a:rPr>
              <a:t>constituye </a:t>
            </a:r>
            <a:r>
              <a:rPr lang="es-ES_tradnl" sz="1500" b="1" dirty="0">
                <a:solidFill>
                  <a:schemeClr val="accent5">
                    <a:lumMod val="75000"/>
                  </a:schemeClr>
                </a:solidFill>
              </a:rPr>
              <a:t>el marco global común de salvaguardas que deben ser abordadas y respetadas en todas las actividades REDD+</a:t>
            </a:r>
          </a:p>
          <a:p>
            <a:pPr algn="ctr">
              <a:defRPr/>
            </a:pPr>
            <a:r>
              <a:rPr lang="es-ES" sz="1500" dirty="0">
                <a:solidFill>
                  <a:prstClr val="black"/>
                </a:solidFill>
              </a:rPr>
              <a:t> </a:t>
            </a:r>
          </a:p>
        </p:txBody>
      </p:sp>
      <p:grpSp>
        <p:nvGrpSpPr>
          <p:cNvPr id="2" name="Group 14"/>
          <p:cNvGrpSpPr/>
          <p:nvPr/>
        </p:nvGrpSpPr>
        <p:grpSpPr>
          <a:xfrm>
            <a:off x="1043608" y="915566"/>
            <a:ext cx="7262564" cy="4208227"/>
            <a:chOff x="120829" y="851639"/>
            <a:chExt cx="8869018" cy="5412168"/>
          </a:xfrm>
        </p:grpSpPr>
        <p:sp>
          <p:nvSpPr>
            <p:cNvPr id="16" name="Oval 15"/>
            <p:cNvSpPr/>
            <p:nvPr/>
          </p:nvSpPr>
          <p:spPr>
            <a:xfrm>
              <a:off x="4548249" y="851639"/>
              <a:ext cx="3063834" cy="1573318"/>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marL="342900" indent="-342900" algn="ctr">
                <a:lnSpc>
                  <a:spcPts val="1350"/>
                </a:lnSpc>
                <a:defRPr/>
              </a:pPr>
              <a:r>
                <a:rPr lang="es-BO" sz="1200" b="1" dirty="0">
                  <a:solidFill>
                    <a:prstClr val="white"/>
                  </a:solidFill>
                </a:rPr>
                <a:t>a. Alineamiento con políticas (nacional e internacional)</a:t>
              </a:r>
            </a:p>
          </p:txBody>
        </p:sp>
        <p:sp>
          <p:nvSpPr>
            <p:cNvPr id="17" name="Oval 16"/>
            <p:cNvSpPr/>
            <p:nvPr/>
          </p:nvSpPr>
          <p:spPr>
            <a:xfrm>
              <a:off x="5926013" y="2341832"/>
              <a:ext cx="3063834" cy="1573318"/>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lnSpc>
                  <a:spcPts val="1350"/>
                </a:lnSpc>
                <a:defRPr/>
              </a:pPr>
              <a:r>
                <a:rPr lang="en-US" sz="1200" b="1" dirty="0">
                  <a:solidFill>
                    <a:prstClr val="white"/>
                  </a:solidFill>
                </a:rPr>
                <a:t>b. </a:t>
              </a:r>
              <a:r>
                <a:rPr lang="es-BO" sz="1200" b="1" dirty="0">
                  <a:solidFill>
                    <a:prstClr val="white"/>
                  </a:solidFill>
                </a:rPr>
                <a:t>Gobernanza forestal (transparencia y </a:t>
              </a:r>
              <a:r>
                <a:rPr lang="es-BO" sz="1200" b="1" dirty="0" smtClean="0">
                  <a:solidFill>
                    <a:prstClr val="white"/>
                  </a:solidFill>
                </a:rPr>
                <a:t>eficacia)</a:t>
              </a:r>
              <a:endParaRPr lang="en-US" sz="1200" b="1" dirty="0">
                <a:solidFill>
                  <a:prstClr val="white"/>
                </a:solidFill>
              </a:endParaRPr>
            </a:p>
          </p:txBody>
        </p:sp>
        <p:sp>
          <p:nvSpPr>
            <p:cNvPr id="18" name="Oval 17"/>
            <p:cNvSpPr/>
            <p:nvPr/>
          </p:nvSpPr>
          <p:spPr>
            <a:xfrm>
              <a:off x="5878291" y="3979028"/>
              <a:ext cx="3063834" cy="1573318"/>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lnSpc>
                  <a:spcPts val="1350"/>
                </a:lnSpc>
                <a:defRPr/>
              </a:pPr>
              <a:r>
                <a:rPr lang="en-US" sz="1200" b="1" dirty="0">
                  <a:solidFill>
                    <a:prstClr val="white"/>
                  </a:solidFill>
                </a:rPr>
                <a:t>c. </a:t>
              </a:r>
              <a:r>
                <a:rPr lang="es-BO" sz="1200" b="1" dirty="0">
                  <a:solidFill>
                    <a:prstClr val="white"/>
                  </a:solidFill>
                </a:rPr>
                <a:t>Conocimiento y derechos de los pueblos indígenas y comunidades locales</a:t>
              </a:r>
              <a:endParaRPr lang="en-US" sz="1200" b="1" dirty="0">
                <a:solidFill>
                  <a:prstClr val="white"/>
                </a:solidFill>
              </a:endParaRPr>
            </a:p>
          </p:txBody>
        </p:sp>
        <p:sp>
          <p:nvSpPr>
            <p:cNvPr id="19" name="Oval 18"/>
            <p:cNvSpPr/>
            <p:nvPr/>
          </p:nvSpPr>
          <p:spPr>
            <a:xfrm>
              <a:off x="993285" y="930587"/>
              <a:ext cx="3063834" cy="1573318"/>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lnSpc>
                  <a:spcPts val="1350"/>
                </a:lnSpc>
                <a:defRPr/>
              </a:pPr>
              <a:r>
                <a:rPr lang="en-US" sz="1200" b="1" dirty="0">
                  <a:solidFill>
                    <a:prstClr val="white"/>
                  </a:solidFill>
                </a:rPr>
                <a:t>g. </a:t>
              </a:r>
              <a:r>
                <a:rPr lang="en-US" sz="1200" b="1" dirty="0" err="1" smtClean="0">
                  <a:solidFill>
                    <a:prstClr val="white"/>
                  </a:solidFill>
                </a:rPr>
                <a:t>Reducción</a:t>
              </a:r>
              <a:r>
                <a:rPr lang="en-US" sz="1200" b="1" dirty="0" smtClean="0">
                  <a:solidFill>
                    <a:prstClr val="white"/>
                  </a:solidFill>
                </a:rPr>
                <a:t> del </a:t>
              </a:r>
              <a:r>
                <a:rPr lang="en-US" sz="1200" b="1" dirty="0" err="1" smtClean="0">
                  <a:solidFill>
                    <a:prstClr val="white"/>
                  </a:solidFill>
                </a:rPr>
                <a:t>desplazamiento</a:t>
              </a:r>
              <a:r>
                <a:rPr lang="en-US" sz="1200" b="1" dirty="0" smtClean="0">
                  <a:solidFill>
                    <a:prstClr val="white"/>
                  </a:solidFill>
                </a:rPr>
                <a:t> </a:t>
              </a:r>
              <a:r>
                <a:rPr lang="en-US" sz="1200" b="1" dirty="0">
                  <a:solidFill>
                    <a:prstClr val="white"/>
                  </a:solidFill>
                </a:rPr>
                <a:t>de </a:t>
              </a:r>
              <a:r>
                <a:rPr lang="en-US" sz="1200" b="1" dirty="0" err="1">
                  <a:solidFill>
                    <a:prstClr val="white"/>
                  </a:solidFill>
                </a:rPr>
                <a:t>emisiones</a:t>
              </a:r>
              <a:endParaRPr lang="en-US" sz="1200" b="1" dirty="0">
                <a:solidFill>
                  <a:prstClr val="white"/>
                </a:solidFill>
              </a:endParaRPr>
            </a:p>
          </p:txBody>
        </p:sp>
        <p:sp>
          <p:nvSpPr>
            <p:cNvPr id="20" name="Oval 19"/>
            <p:cNvSpPr/>
            <p:nvPr/>
          </p:nvSpPr>
          <p:spPr>
            <a:xfrm>
              <a:off x="310829" y="2512585"/>
              <a:ext cx="3063834" cy="1573318"/>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lnSpc>
                  <a:spcPts val="1350"/>
                </a:lnSpc>
                <a:defRPr/>
              </a:pPr>
              <a:r>
                <a:rPr lang="en-US" sz="1200" b="1" dirty="0">
                  <a:solidFill>
                    <a:prstClr val="white"/>
                  </a:solidFill>
                </a:rPr>
                <a:t>f. </a:t>
              </a:r>
              <a:r>
                <a:rPr lang="en-US" sz="1200" b="1" dirty="0" err="1">
                  <a:solidFill>
                    <a:prstClr val="white"/>
                  </a:solidFill>
                </a:rPr>
                <a:t>R</a:t>
              </a:r>
              <a:r>
                <a:rPr lang="en-US" sz="1200" b="1" dirty="0" err="1" smtClean="0">
                  <a:solidFill>
                    <a:prstClr val="white"/>
                  </a:solidFill>
                </a:rPr>
                <a:t>iesgos</a:t>
              </a:r>
              <a:r>
                <a:rPr lang="en-US" sz="1200" b="1" dirty="0" smtClean="0">
                  <a:solidFill>
                    <a:prstClr val="white"/>
                  </a:solidFill>
                </a:rPr>
                <a:t> </a:t>
              </a:r>
              <a:r>
                <a:rPr lang="en-US" sz="1200" b="1" dirty="0">
                  <a:solidFill>
                    <a:prstClr val="white"/>
                  </a:solidFill>
                </a:rPr>
                <a:t>de </a:t>
              </a:r>
              <a:r>
                <a:rPr lang="en-US" sz="1200" b="1" dirty="0" err="1">
                  <a:solidFill>
                    <a:prstClr val="white"/>
                  </a:solidFill>
                </a:rPr>
                <a:t>reversiones</a:t>
              </a:r>
              <a:endParaRPr lang="en-US" sz="1200" b="1" dirty="0">
                <a:solidFill>
                  <a:prstClr val="white"/>
                </a:solidFill>
              </a:endParaRPr>
            </a:p>
          </p:txBody>
        </p:sp>
        <p:sp>
          <p:nvSpPr>
            <p:cNvPr id="21" name="Oval 20"/>
            <p:cNvSpPr/>
            <p:nvPr/>
          </p:nvSpPr>
          <p:spPr>
            <a:xfrm>
              <a:off x="120829" y="4133403"/>
              <a:ext cx="3063834" cy="1573318"/>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lnSpc>
                  <a:spcPts val="1350"/>
                </a:lnSpc>
                <a:defRPr/>
              </a:pPr>
              <a:r>
                <a:rPr lang="en-US" sz="1200" b="1" dirty="0">
                  <a:solidFill>
                    <a:prstClr val="white"/>
                  </a:solidFill>
                </a:rPr>
                <a:t>e. </a:t>
              </a:r>
              <a:r>
                <a:rPr lang="es-BO" sz="1200" b="1" dirty="0">
                  <a:solidFill>
                    <a:prstClr val="white"/>
                  </a:solidFill>
                </a:rPr>
                <a:t>Bosques naturales, biodiversidad y beneficios sociales y ambientales</a:t>
              </a:r>
              <a:endParaRPr lang="en-US" sz="1200" b="1" dirty="0">
                <a:solidFill>
                  <a:prstClr val="white"/>
                </a:solidFill>
              </a:endParaRPr>
            </a:p>
          </p:txBody>
        </p:sp>
        <p:sp>
          <p:nvSpPr>
            <p:cNvPr id="22" name="Oval 21"/>
            <p:cNvSpPr/>
            <p:nvPr/>
          </p:nvSpPr>
          <p:spPr>
            <a:xfrm>
              <a:off x="3075707" y="4690489"/>
              <a:ext cx="3063834" cy="1573318"/>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lnSpc>
                  <a:spcPts val="1275"/>
                </a:lnSpc>
                <a:defRPr/>
              </a:pPr>
              <a:r>
                <a:rPr lang="en-US" sz="1200" b="1" dirty="0">
                  <a:solidFill>
                    <a:prstClr val="white"/>
                  </a:solidFill>
                </a:rPr>
                <a:t>d. </a:t>
              </a:r>
              <a:r>
                <a:rPr lang="es-BO" sz="1200" b="1" dirty="0">
                  <a:solidFill>
                    <a:prstClr val="white"/>
                  </a:solidFill>
                </a:rPr>
                <a:t>Participación plena y efectiva de las partes interesadas en particular los pueblos indígenas y comunidades locales</a:t>
              </a:r>
              <a:endParaRPr lang="en-US" sz="1200" b="1" dirty="0">
                <a:solidFill>
                  <a:prstClr val="white"/>
                </a:solidFill>
              </a:endParaRPr>
            </a:p>
          </p:txBody>
        </p:sp>
        <p:sp>
          <p:nvSpPr>
            <p:cNvPr id="23" name="Rectangle 22"/>
            <p:cNvSpPr/>
            <p:nvPr/>
          </p:nvSpPr>
          <p:spPr>
            <a:xfrm>
              <a:off x="3453002" y="2838203"/>
              <a:ext cx="2408508" cy="1219447"/>
            </a:xfrm>
            <a:prstGeom prst="rect">
              <a:avLst/>
            </a:prstGeom>
            <a:solidFill>
              <a:schemeClr val="bg2">
                <a:lumMod val="75000"/>
              </a:schemeClr>
            </a:solidFill>
            <a:ln>
              <a:solidFill>
                <a:schemeClr val="tx2">
                  <a:lumMod val="40000"/>
                  <a:lumOff val="6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lnSpc>
                  <a:spcPts val="1500"/>
                </a:lnSpc>
                <a:defRPr/>
              </a:pPr>
              <a:endParaRPr lang="en-US" sz="1350" b="1" dirty="0">
                <a:solidFill>
                  <a:prstClr val="black"/>
                </a:solidFill>
              </a:endParaRPr>
            </a:p>
            <a:p>
              <a:pPr algn="ctr">
                <a:lnSpc>
                  <a:spcPts val="1500"/>
                </a:lnSpc>
                <a:defRPr/>
              </a:pPr>
              <a:r>
                <a:rPr lang="en-US" sz="1350" b="1" dirty="0" err="1">
                  <a:solidFill>
                    <a:prstClr val="black"/>
                  </a:solidFill>
                </a:rPr>
                <a:t>Elementos</a:t>
              </a:r>
              <a:r>
                <a:rPr lang="en-US" sz="1350" b="1" dirty="0">
                  <a:solidFill>
                    <a:prstClr val="black"/>
                  </a:solidFill>
                </a:rPr>
                <a:t> de </a:t>
              </a:r>
              <a:r>
                <a:rPr lang="en-US" sz="1350" b="1" dirty="0" err="1">
                  <a:solidFill>
                    <a:prstClr val="black"/>
                  </a:solidFill>
                </a:rPr>
                <a:t>las</a:t>
              </a:r>
              <a:r>
                <a:rPr lang="en-US" sz="1350" b="1" dirty="0">
                  <a:solidFill>
                    <a:prstClr val="black"/>
                  </a:solidFill>
                </a:rPr>
                <a:t> </a:t>
              </a:r>
              <a:r>
                <a:rPr lang="en-US" sz="1350" b="1" dirty="0" err="1">
                  <a:solidFill>
                    <a:prstClr val="black"/>
                  </a:solidFill>
                </a:rPr>
                <a:t>salvaguardas</a:t>
              </a:r>
              <a:r>
                <a:rPr lang="en-US" sz="1350" b="1" dirty="0">
                  <a:solidFill>
                    <a:prstClr val="black"/>
                  </a:solidFill>
                </a:rPr>
                <a:t> de </a:t>
              </a:r>
              <a:r>
                <a:rPr lang="en-US" sz="1350" b="1" dirty="0" err="1">
                  <a:solidFill>
                    <a:prstClr val="black"/>
                  </a:solidFill>
                </a:rPr>
                <a:t>Cancún</a:t>
              </a:r>
              <a:endParaRPr lang="en-US" sz="1350" b="1" dirty="0">
                <a:solidFill>
                  <a:prstClr val="black"/>
                </a:solidFill>
              </a:endParaRPr>
            </a:p>
            <a:p>
              <a:pPr algn="ctr" fontAlgn="base">
                <a:spcBef>
                  <a:spcPct val="0"/>
                </a:spcBef>
                <a:spcAft>
                  <a:spcPct val="0"/>
                </a:spcAft>
              </a:pPr>
              <a:endParaRPr lang="en-GB" sz="1050" dirty="0">
                <a:solidFill>
                  <a:prstClr val="white"/>
                </a:solidFill>
              </a:endParaRPr>
            </a:p>
          </p:txBody>
        </p:sp>
      </p:grpSp>
    </p:spTree>
    <p:extLst>
      <p:ext uri="{BB962C8B-B14F-4D97-AF65-F5344CB8AC3E}">
        <p14:creationId xmlns:p14="http://schemas.microsoft.com/office/powerpoint/2010/main" val="1405279367"/>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hape 123"/>
          <p:cNvSpPr txBox="1">
            <a:spLocks noGrp="1"/>
          </p:cNvSpPr>
          <p:nvPr>
            <p:ph type="title" idx="4294967295"/>
          </p:nvPr>
        </p:nvSpPr>
        <p:spPr bwMode="auto">
          <a:xfrm>
            <a:off x="186733" y="192437"/>
            <a:ext cx="8232672" cy="4699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34275" rIns="91440" bIns="34275" numCol="1" rtlCol="0" anchor="ctr" compatLnSpc="1">
            <a:prstTxWarp prst="textNoShape">
              <a:avLst/>
            </a:prstTxWarp>
            <a:noAutofit/>
          </a:bodyPr>
          <a:lstStyle/>
          <a:p>
            <a:pPr algn="l" eaLnBrk="1" hangingPunct="1">
              <a:spcBef>
                <a:spcPct val="0"/>
              </a:spcBef>
              <a:buClr>
                <a:srgbClr val="000000"/>
              </a:buClr>
              <a:buSzPct val="25000"/>
              <a:buFont typeface="Calibri" panose="020F0502020204030204" pitchFamily="34" charset="0"/>
              <a:buNone/>
            </a:pPr>
            <a:r>
              <a:rPr lang="es-ES_tradnl" altLang="en-US" sz="3000" dirty="0">
                <a:ea typeface="ＭＳ Ｐゴシック" pitchFamily="-65" charset="-128"/>
                <a:cs typeface="+mn-cs"/>
                <a:sym typeface="Calibri" panose="020F0502020204030204" pitchFamily="34" charset="0"/>
              </a:rPr>
              <a:t>Requisitos </a:t>
            </a:r>
            <a:r>
              <a:rPr lang="es-ES_tradnl" altLang="en-US" sz="3000" dirty="0" smtClean="0">
                <a:ea typeface="ＭＳ Ｐゴシック" pitchFamily="-65" charset="-128"/>
                <a:cs typeface="+mn-cs"/>
                <a:sym typeface="Calibri" panose="020F0502020204030204" pitchFamily="34" charset="0"/>
              </a:rPr>
              <a:t>de </a:t>
            </a:r>
            <a:r>
              <a:rPr lang="es-ES_tradnl" altLang="en-US" sz="3000" dirty="0">
                <a:ea typeface="ＭＳ Ｐゴシック" pitchFamily="-65" charset="-128"/>
                <a:cs typeface="+mn-cs"/>
                <a:sym typeface="Calibri" panose="020F0502020204030204" pitchFamily="34" charset="0"/>
              </a:rPr>
              <a:t>la </a:t>
            </a:r>
            <a:r>
              <a:rPr lang="es-ES_tradnl" altLang="en-US" sz="3000" dirty="0" smtClean="0">
                <a:ea typeface="ＭＳ Ｐゴシック" pitchFamily="-65" charset="-128"/>
                <a:cs typeface="+mn-cs"/>
                <a:sym typeface="Calibri" panose="020F0502020204030204" pitchFamily="34" charset="0"/>
              </a:rPr>
              <a:t>CMNUCC sobre salvaguardas</a:t>
            </a:r>
            <a:endParaRPr lang="es-ES_tradnl" altLang="en-US" sz="3000" dirty="0">
              <a:ea typeface="ＭＳ Ｐゴシック" pitchFamily="-65" charset="-128"/>
              <a:cs typeface="+mn-cs"/>
              <a:sym typeface="Calibri" panose="020F0502020204030204" pitchFamily="34" charset="0"/>
            </a:endParaRPr>
          </a:p>
        </p:txBody>
      </p:sp>
      <p:pic>
        <p:nvPicPr>
          <p:cNvPr id="22531" name="Shape 124"/>
          <p:cNvPicPr preferRelativeResize="0">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46344" y="3042327"/>
            <a:ext cx="5144691" cy="2008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2532" name="Shape 125"/>
          <p:cNvGrpSpPr>
            <a:grpSpLocks/>
          </p:cNvGrpSpPr>
          <p:nvPr/>
        </p:nvGrpSpPr>
        <p:grpSpPr bwMode="auto">
          <a:xfrm>
            <a:off x="1026788" y="627534"/>
            <a:ext cx="7392617" cy="2783681"/>
            <a:chOff x="-17403" y="-535587"/>
            <a:chExt cx="9110995" cy="3711400"/>
          </a:xfrm>
        </p:grpSpPr>
        <p:sp>
          <p:nvSpPr>
            <p:cNvPr id="126" name="Shape 126"/>
            <p:cNvSpPr/>
            <p:nvPr/>
          </p:nvSpPr>
          <p:spPr>
            <a:xfrm>
              <a:off x="28724" y="173993"/>
              <a:ext cx="2689996" cy="1722356"/>
            </a:xfrm>
            <a:prstGeom prst="roundRect">
              <a:avLst>
                <a:gd name="adj" fmla="val 10000"/>
              </a:avLst>
            </a:prstGeom>
            <a:solidFill>
              <a:schemeClr val="lt1">
                <a:alpha val="89803"/>
              </a:schemeClr>
            </a:solidFill>
            <a:ln w="9525" cap="flat" cmpd="sng">
              <a:solidFill>
                <a:schemeClr val="accent1"/>
              </a:solidFill>
              <a:prstDash val="solid"/>
              <a:round/>
              <a:headEnd type="none" w="med" len="med"/>
              <a:tailEnd type="none" w="med" len="med"/>
            </a:ln>
          </p:spPr>
          <p:txBody>
            <a:bodyPr lIns="68569" tIns="68569" rIns="68569" bIns="68569" anchor="ctr"/>
            <a:lstStyle/>
            <a:p>
              <a:pPr algn="ctr">
                <a:defRPr/>
              </a:pPr>
              <a:endParaRPr sz="1050" kern="0">
                <a:solidFill>
                  <a:srgbClr val="000000"/>
                </a:solidFill>
                <a:cs typeface="Arial"/>
                <a:sym typeface="Arial"/>
                <a:rtl val="0"/>
              </a:endParaRPr>
            </a:p>
          </p:txBody>
        </p:sp>
        <p:sp>
          <p:nvSpPr>
            <p:cNvPr id="127" name="Shape 127"/>
            <p:cNvSpPr txBox="1"/>
            <p:nvPr/>
          </p:nvSpPr>
          <p:spPr>
            <a:xfrm>
              <a:off x="-17403" y="197011"/>
              <a:ext cx="2825448" cy="1273115"/>
            </a:xfrm>
            <a:prstGeom prst="rect">
              <a:avLst/>
            </a:prstGeom>
            <a:noFill/>
            <a:ln>
              <a:noFill/>
            </a:ln>
          </p:spPr>
          <p:txBody>
            <a:bodyPr lIns="92869" tIns="92869" rIns="92869" bIns="92869"/>
            <a:lstStyle/>
            <a:p>
              <a:pPr marL="0" lvl="1" algn="ctr">
                <a:lnSpc>
                  <a:spcPct val="90000"/>
                </a:lnSpc>
                <a:spcAft>
                  <a:spcPts val="180"/>
                </a:spcAft>
                <a:buClr>
                  <a:srgbClr val="000000"/>
                </a:buClr>
                <a:buSzPct val="100000"/>
                <a:defRPr/>
              </a:pPr>
              <a:r>
                <a:rPr lang="es-ES_tradnl" sz="1400" kern="0" dirty="0" smtClean="0">
                  <a:solidFill>
                    <a:srgbClr val="000000"/>
                  </a:solidFill>
                  <a:latin typeface="Calibri"/>
                  <a:ea typeface="Calibri"/>
                  <a:cs typeface="Calibri"/>
                  <a:sym typeface="Calibri"/>
                  <a:rtl val="0"/>
                </a:rPr>
                <a:t>Países </a:t>
              </a:r>
              <a:r>
                <a:rPr lang="es-ES_tradnl" sz="1400" kern="0" dirty="0">
                  <a:solidFill>
                    <a:srgbClr val="000000"/>
                  </a:solidFill>
                  <a:latin typeface="Calibri"/>
                  <a:ea typeface="Calibri"/>
                  <a:cs typeface="Calibri"/>
                  <a:sym typeface="Calibri"/>
                  <a:rtl val="0"/>
                </a:rPr>
                <a:t>promueven y </a:t>
              </a:r>
              <a:r>
                <a:rPr lang="es-ES_tradnl" sz="1400" kern="0" dirty="0" smtClean="0">
                  <a:solidFill>
                    <a:srgbClr val="000000"/>
                  </a:solidFill>
                  <a:latin typeface="Calibri"/>
                  <a:ea typeface="Calibri"/>
                  <a:cs typeface="Calibri"/>
                  <a:sym typeface="Calibri"/>
                  <a:rtl val="0"/>
                </a:rPr>
                <a:t>apoyan las </a:t>
              </a:r>
              <a:r>
                <a:rPr lang="es-ES_tradnl" sz="1400" b="1" kern="0" dirty="0">
                  <a:solidFill>
                    <a:srgbClr val="FF0000"/>
                  </a:solidFill>
                  <a:latin typeface="Calibri"/>
                  <a:ea typeface="Calibri"/>
                  <a:cs typeface="Calibri"/>
                  <a:sym typeface="Calibri"/>
                  <a:rtl val="0"/>
                </a:rPr>
                <a:t>salvaguardas de Cancún </a:t>
              </a:r>
              <a:r>
                <a:rPr lang="es-ES_tradnl" sz="1400" kern="0" dirty="0">
                  <a:solidFill>
                    <a:srgbClr val="000000"/>
                  </a:solidFill>
                  <a:latin typeface="Calibri"/>
                  <a:ea typeface="Calibri"/>
                  <a:cs typeface="Calibri"/>
                  <a:sym typeface="Calibri"/>
                  <a:rtl val="0"/>
                </a:rPr>
                <a:t>durante la implementación de REDD</a:t>
              </a:r>
              <a:r>
                <a:rPr lang="es-ES_tradnl" sz="1400" kern="0" dirty="0" smtClean="0">
                  <a:solidFill>
                    <a:srgbClr val="000000"/>
                  </a:solidFill>
                  <a:latin typeface="Calibri"/>
                  <a:ea typeface="Calibri"/>
                  <a:cs typeface="Calibri"/>
                  <a:sym typeface="Calibri"/>
                  <a:rtl val="0"/>
                </a:rPr>
                <a:t>+</a:t>
              </a:r>
              <a:endParaRPr lang="es-ES_tradnl" sz="1400" kern="0" dirty="0">
                <a:solidFill>
                  <a:srgbClr val="000000"/>
                </a:solidFill>
                <a:latin typeface="Calibri"/>
                <a:ea typeface="Calibri"/>
                <a:cs typeface="Calibri"/>
                <a:sym typeface="Calibri"/>
                <a:rtl val="0"/>
              </a:endParaRPr>
            </a:p>
          </p:txBody>
        </p:sp>
        <p:sp>
          <p:nvSpPr>
            <p:cNvPr id="128" name="Shape 128"/>
            <p:cNvSpPr/>
            <p:nvPr/>
          </p:nvSpPr>
          <p:spPr>
            <a:xfrm>
              <a:off x="1453088" y="-202228"/>
              <a:ext cx="3140798" cy="3139927"/>
            </a:xfrm>
            <a:custGeom>
              <a:avLst/>
              <a:gdLst/>
              <a:ahLst/>
              <a:cxnLst/>
              <a:rect l="0" t="0" r="0" b="0"/>
              <a:pathLst>
                <a:path w="120000" h="120000" extrusionOk="0">
                  <a:moveTo>
                    <a:pt x="5512" y="78555"/>
                  </a:moveTo>
                  <a:lnTo>
                    <a:pt x="8977" y="77375"/>
                  </a:lnTo>
                  <a:lnTo>
                    <a:pt x="8977" y="77375"/>
                  </a:lnTo>
                  <a:cubicBezTo>
                    <a:pt x="14880" y="94710"/>
                    <a:pt x="29181" y="107862"/>
                    <a:pt x="46948" y="112296"/>
                  </a:cubicBezTo>
                  <a:cubicBezTo>
                    <a:pt x="64716" y="116730"/>
                    <a:pt x="83520" y="111840"/>
                    <a:pt x="96876" y="99311"/>
                  </a:cubicBezTo>
                  <a:lnTo>
                    <a:pt x="95026" y="97738"/>
                  </a:lnTo>
                  <a:lnTo>
                    <a:pt x="102454" y="96103"/>
                  </a:lnTo>
                  <a:lnTo>
                    <a:pt x="101531" y="103270"/>
                  </a:lnTo>
                  <a:lnTo>
                    <a:pt x="99680" y="101696"/>
                  </a:lnTo>
                  <a:cubicBezTo>
                    <a:pt x="85461" y="115229"/>
                    <a:pt x="65325" y="120581"/>
                    <a:pt x="46263" y="115897"/>
                  </a:cubicBezTo>
                  <a:cubicBezTo>
                    <a:pt x="27201" y="111212"/>
                    <a:pt x="11840" y="97136"/>
                    <a:pt x="5512" y="78555"/>
                  </a:cubicBezTo>
                  <a:close/>
                </a:path>
              </a:pathLst>
            </a:custGeom>
            <a:gradFill>
              <a:gsLst>
                <a:gs pos="0">
                  <a:srgbClr val="8B9CAF"/>
                </a:gs>
                <a:gs pos="80000">
                  <a:srgbClr val="B7CDE5"/>
                </a:gs>
                <a:gs pos="100000">
                  <a:srgbClr val="B7CEE8"/>
                </a:gs>
              </a:gsLst>
              <a:lin ang="16200000" scaled="0"/>
            </a:gradFill>
            <a:ln>
              <a:noFill/>
            </a:ln>
          </p:spPr>
          <p:txBody>
            <a:bodyPr lIns="68569" tIns="68569" rIns="68569" bIns="68569" anchor="ctr"/>
            <a:lstStyle/>
            <a:p>
              <a:pPr algn="ctr">
                <a:defRPr/>
              </a:pPr>
              <a:endParaRPr sz="1050" kern="0">
                <a:solidFill>
                  <a:srgbClr val="000000"/>
                </a:solidFill>
                <a:cs typeface="Arial"/>
                <a:sym typeface="Arial"/>
                <a:rtl val="0"/>
              </a:endParaRPr>
            </a:p>
          </p:txBody>
        </p:sp>
        <p:sp>
          <p:nvSpPr>
            <p:cNvPr id="129" name="Shape 129"/>
            <p:cNvSpPr/>
            <p:nvPr/>
          </p:nvSpPr>
          <p:spPr>
            <a:xfrm>
              <a:off x="1315520" y="1464569"/>
              <a:ext cx="641281" cy="376220"/>
            </a:xfrm>
            <a:prstGeom prst="roundRect">
              <a:avLst>
                <a:gd name="adj" fmla="val 10000"/>
              </a:avLst>
            </a:prstGeom>
            <a:gradFill>
              <a:gsLst>
                <a:gs pos="0">
                  <a:srgbClr val="2D5D97"/>
                </a:gs>
                <a:gs pos="80000">
                  <a:srgbClr val="3B7BC8"/>
                </a:gs>
                <a:gs pos="100000">
                  <a:srgbClr val="3A7CCA"/>
                </a:gs>
              </a:gsLst>
              <a:lin ang="16200000" scaled="0"/>
            </a:gradFill>
            <a:ln>
              <a:noFill/>
            </a:ln>
          </p:spPr>
          <p:txBody>
            <a:bodyPr lIns="68569" tIns="68569" rIns="68569" bIns="68569" anchor="ctr"/>
            <a:lstStyle/>
            <a:p>
              <a:pPr algn="ctr">
                <a:defRPr/>
              </a:pPr>
              <a:endParaRPr sz="1050" kern="0">
                <a:solidFill>
                  <a:srgbClr val="000000"/>
                </a:solidFill>
                <a:cs typeface="Arial"/>
                <a:sym typeface="Arial"/>
                <a:rtl val="0"/>
              </a:endParaRPr>
            </a:p>
          </p:txBody>
        </p:sp>
        <p:sp>
          <p:nvSpPr>
            <p:cNvPr id="130" name="Shape 130"/>
            <p:cNvSpPr txBox="1"/>
            <p:nvPr/>
          </p:nvSpPr>
          <p:spPr>
            <a:xfrm>
              <a:off x="1326102" y="1475681"/>
              <a:ext cx="620118" cy="353995"/>
            </a:xfrm>
            <a:prstGeom prst="rect">
              <a:avLst/>
            </a:prstGeom>
            <a:noFill/>
            <a:ln>
              <a:noFill/>
            </a:ln>
          </p:spPr>
          <p:txBody>
            <a:bodyPr lIns="34275" tIns="22856" rIns="34275" bIns="22856" anchor="ctr"/>
            <a:lstStyle/>
            <a:p>
              <a:pPr algn="ctr">
                <a:lnSpc>
                  <a:spcPct val="90000"/>
                </a:lnSpc>
                <a:spcAft>
                  <a:spcPts val="630"/>
                </a:spcAft>
                <a:buSzPct val="25000"/>
                <a:defRPr/>
              </a:pPr>
              <a:r>
                <a:rPr lang="en-US" b="1" kern="0">
                  <a:solidFill>
                    <a:srgbClr val="FFFFFF"/>
                  </a:solidFill>
                  <a:latin typeface="Calibri"/>
                  <a:ea typeface="Calibri"/>
                  <a:cs typeface="Calibri"/>
                  <a:sym typeface="Calibri"/>
                  <a:rtl val="0"/>
                </a:rPr>
                <a:t>1</a:t>
              </a:r>
            </a:p>
          </p:txBody>
        </p:sp>
        <p:sp>
          <p:nvSpPr>
            <p:cNvPr id="131" name="Shape 131"/>
            <p:cNvSpPr/>
            <p:nvPr/>
          </p:nvSpPr>
          <p:spPr>
            <a:xfrm>
              <a:off x="3135660" y="-624"/>
              <a:ext cx="2840264" cy="2365263"/>
            </a:xfrm>
            <a:prstGeom prst="roundRect">
              <a:avLst>
                <a:gd name="adj" fmla="val 10000"/>
              </a:avLst>
            </a:prstGeom>
            <a:solidFill>
              <a:schemeClr val="lt1">
                <a:alpha val="89803"/>
              </a:schemeClr>
            </a:solidFill>
            <a:ln w="9525" cap="flat" cmpd="sng">
              <a:solidFill>
                <a:schemeClr val="accent1"/>
              </a:solidFill>
              <a:prstDash val="solid"/>
              <a:round/>
              <a:headEnd type="none" w="med" len="med"/>
              <a:tailEnd type="none" w="med" len="med"/>
            </a:ln>
          </p:spPr>
          <p:txBody>
            <a:bodyPr lIns="68569" tIns="68569" rIns="68569" bIns="68569" anchor="ctr"/>
            <a:lstStyle/>
            <a:p>
              <a:pPr algn="ctr">
                <a:defRPr/>
              </a:pPr>
              <a:endParaRPr sz="1050" kern="0">
                <a:solidFill>
                  <a:srgbClr val="000000"/>
                </a:solidFill>
                <a:cs typeface="Arial"/>
                <a:sym typeface="Arial"/>
                <a:rtl val="0"/>
              </a:endParaRPr>
            </a:p>
          </p:txBody>
        </p:sp>
        <p:sp>
          <p:nvSpPr>
            <p:cNvPr id="132" name="Shape 132"/>
            <p:cNvSpPr txBox="1"/>
            <p:nvPr/>
          </p:nvSpPr>
          <p:spPr>
            <a:xfrm>
              <a:off x="3037320" y="514638"/>
              <a:ext cx="2958785" cy="1749343"/>
            </a:xfrm>
            <a:prstGeom prst="rect">
              <a:avLst/>
            </a:prstGeom>
            <a:noFill/>
            <a:ln>
              <a:noFill/>
            </a:ln>
          </p:spPr>
          <p:txBody>
            <a:bodyPr lIns="92869" tIns="92869" rIns="92869" bIns="92869"/>
            <a:lstStyle/>
            <a:p>
              <a:pPr marL="0" lvl="1" algn="ctr">
                <a:lnSpc>
                  <a:spcPct val="90000"/>
                </a:lnSpc>
                <a:spcAft>
                  <a:spcPts val="180"/>
                </a:spcAft>
                <a:buClr>
                  <a:srgbClr val="FF0000"/>
                </a:buClr>
                <a:buSzPct val="100000"/>
                <a:defRPr/>
              </a:pPr>
              <a:r>
                <a:rPr lang="es-ES_tradnl" sz="1400" kern="0" dirty="0" smtClean="0">
                  <a:latin typeface="Calibri"/>
                  <a:ea typeface="Calibri"/>
                  <a:cs typeface="Calibri"/>
                  <a:sym typeface="Calibri"/>
                  <a:rtl val="0"/>
                </a:rPr>
                <a:t>Países desarrollan un </a:t>
              </a:r>
              <a:r>
                <a:rPr lang="es-ES_tradnl" sz="1400" b="1" kern="0" dirty="0" smtClean="0">
                  <a:solidFill>
                    <a:srgbClr val="FF0000"/>
                  </a:solidFill>
                  <a:latin typeface="Calibri"/>
                  <a:ea typeface="Calibri"/>
                  <a:cs typeface="Calibri"/>
                  <a:sym typeface="Calibri"/>
                  <a:rtl val="0"/>
                </a:rPr>
                <a:t>sistema </a:t>
              </a:r>
              <a:r>
                <a:rPr lang="es-ES_tradnl" sz="1400" b="1" kern="0" dirty="0">
                  <a:solidFill>
                    <a:srgbClr val="FF0000"/>
                  </a:solidFill>
                  <a:latin typeface="Calibri"/>
                  <a:ea typeface="Calibri"/>
                  <a:cs typeface="Calibri"/>
                  <a:sym typeface="Calibri"/>
                  <a:rtl val="0"/>
                </a:rPr>
                <a:t>de información sobre </a:t>
              </a:r>
              <a:r>
                <a:rPr lang="es-ES_tradnl" sz="1400" b="1" kern="0" dirty="0" smtClean="0">
                  <a:solidFill>
                    <a:srgbClr val="FF0000"/>
                  </a:solidFill>
                  <a:latin typeface="Calibri"/>
                  <a:ea typeface="Calibri"/>
                  <a:cs typeface="Calibri"/>
                  <a:sym typeface="Calibri"/>
                  <a:rtl val="0"/>
                </a:rPr>
                <a:t>salvaguardas </a:t>
              </a:r>
              <a:r>
                <a:rPr lang="es-ES_tradnl" sz="1400" b="1" kern="0" dirty="0">
                  <a:solidFill>
                    <a:srgbClr val="FF0000"/>
                  </a:solidFill>
                  <a:latin typeface="Calibri"/>
                  <a:ea typeface="Calibri"/>
                  <a:cs typeface="Calibri"/>
                  <a:sym typeface="Calibri"/>
                  <a:rtl val="0"/>
                </a:rPr>
                <a:t>(SIS)</a:t>
              </a:r>
              <a:r>
                <a:rPr lang="es-ES_tradnl" sz="1400" kern="0" dirty="0">
                  <a:solidFill>
                    <a:srgbClr val="000000"/>
                  </a:solidFill>
                  <a:latin typeface="Calibri"/>
                  <a:ea typeface="Calibri"/>
                  <a:cs typeface="Calibri"/>
                  <a:sym typeface="Calibri"/>
                  <a:rtl val="0"/>
                </a:rPr>
                <a:t> </a:t>
              </a:r>
              <a:r>
                <a:rPr lang="es-ES_tradnl" sz="1400" kern="0" dirty="0" smtClean="0">
                  <a:solidFill>
                    <a:srgbClr val="000000"/>
                  </a:solidFill>
                  <a:latin typeface="Calibri"/>
                  <a:ea typeface="Calibri"/>
                  <a:cs typeface="Calibri"/>
                  <a:sym typeface="Calibri"/>
                  <a:rtl val="0"/>
                </a:rPr>
                <a:t>que ofrece </a:t>
              </a:r>
              <a:r>
                <a:rPr lang="es-ES_tradnl" sz="1400" kern="0" dirty="0">
                  <a:solidFill>
                    <a:srgbClr val="000000"/>
                  </a:solidFill>
                  <a:latin typeface="Calibri"/>
                  <a:ea typeface="Calibri"/>
                  <a:cs typeface="Calibri"/>
                  <a:sym typeface="Calibri"/>
                  <a:rtl val="0"/>
                </a:rPr>
                <a:t>información </a:t>
              </a:r>
              <a:r>
                <a:rPr lang="es-ES_tradnl" sz="1400" kern="0" dirty="0" smtClean="0">
                  <a:solidFill>
                    <a:srgbClr val="000000"/>
                  </a:solidFill>
                  <a:latin typeface="Calibri"/>
                  <a:ea typeface="Calibri"/>
                  <a:cs typeface="Calibri"/>
                  <a:sym typeface="Calibri"/>
                  <a:rtl val="0"/>
                </a:rPr>
                <a:t>sobre cómo se </a:t>
              </a:r>
              <a:r>
                <a:rPr lang="es-ES_tradnl" sz="1400" b="1" i="1" kern="0" dirty="0" smtClean="0">
                  <a:solidFill>
                    <a:srgbClr val="000000"/>
                  </a:solidFill>
                  <a:latin typeface="Calibri"/>
                  <a:ea typeface="Calibri"/>
                  <a:cs typeface="Calibri"/>
                  <a:sym typeface="Calibri"/>
                  <a:rtl val="0"/>
                </a:rPr>
                <a:t>abordan </a:t>
              </a:r>
              <a:r>
                <a:rPr lang="es-ES_tradnl" sz="1400" kern="0" dirty="0" smtClean="0">
                  <a:solidFill>
                    <a:srgbClr val="000000"/>
                  </a:solidFill>
                  <a:latin typeface="Calibri"/>
                  <a:ea typeface="Calibri"/>
                  <a:cs typeface="Calibri"/>
                  <a:sym typeface="Calibri"/>
                  <a:rtl val="0"/>
                </a:rPr>
                <a:t>y </a:t>
              </a:r>
              <a:r>
                <a:rPr lang="es-ES_tradnl" sz="1400" b="1" i="1" kern="0" dirty="0" smtClean="0">
                  <a:solidFill>
                    <a:srgbClr val="000000"/>
                  </a:solidFill>
                  <a:latin typeface="Calibri"/>
                  <a:ea typeface="Calibri"/>
                  <a:cs typeface="Calibri"/>
                  <a:sym typeface="Calibri"/>
                  <a:rtl val="0"/>
                </a:rPr>
                <a:t>respetan </a:t>
              </a:r>
              <a:r>
                <a:rPr lang="es-ES_tradnl" sz="1400" kern="0" dirty="0">
                  <a:solidFill>
                    <a:srgbClr val="000000"/>
                  </a:solidFill>
                  <a:latin typeface="Calibri"/>
                  <a:ea typeface="Calibri"/>
                  <a:cs typeface="Calibri"/>
                  <a:sym typeface="Calibri"/>
                  <a:rtl val="0"/>
                </a:rPr>
                <a:t>las salvaguardas de </a:t>
              </a:r>
              <a:r>
                <a:rPr lang="es-ES_tradnl" sz="1400" kern="0" dirty="0" smtClean="0">
                  <a:solidFill>
                    <a:srgbClr val="000000"/>
                  </a:solidFill>
                  <a:latin typeface="Calibri"/>
                  <a:ea typeface="Calibri"/>
                  <a:cs typeface="Calibri"/>
                  <a:sym typeface="Calibri"/>
                  <a:rtl val="0"/>
                </a:rPr>
                <a:t>Cancún</a:t>
              </a:r>
              <a:endParaRPr lang="es-ES_tradnl" sz="1400" kern="0" dirty="0">
                <a:solidFill>
                  <a:srgbClr val="000000"/>
                </a:solidFill>
                <a:latin typeface="Calibri"/>
                <a:ea typeface="Calibri"/>
                <a:cs typeface="Calibri"/>
                <a:sym typeface="Calibri"/>
                <a:rtl val="0"/>
              </a:endParaRPr>
            </a:p>
          </p:txBody>
        </p:sp>
        <p:sp>
          <p:nvSpPr>
            <p:cNvPr id="133" name="Shape 133"/>
            <p:cNvSpPr/>
            <p:nvPr/>
          </p:nvSpPr>
          <p:spPr>
            <a:xfrm>
              <a:off x="4236209" y="-535587"/>
              <a:ext cx="4423362" cy="3711400"/>
            </a:xfrm>
            <a:custGeom>
              <a:avLst/>
              <a:gdLst/>
              <a:ahLst/>
              <a:cxnLst/>
              <a:rect l="0" t="0" r="0" b="0"/>
              <a:pathLst>
                <a:path w="120000" h="120000" extrusionOk="0">
                  <a:moveTo>
                    <a:pt x="10798" y="28962"/>
                  </a:moveTo>
                  <a:lnTo>
                    <a:pt x="10798" y="28962"/>
                  </a:lnTo>
                  <a:cubicBezTo>
                    <a:pt x="20612" y="13581"/>
                    <a:pt x="37130" y="3685"/>
                    <a:pt x="55392" y="2245"/>
                  </a:cubicBezTo>
                  <a:cubicBezTo>
                    <a:pt x="73655" y="805"/>
                    <a:pt x="91535" y="7988"/>
                    <a:pt x="103665" y="21638"/>
                  </a:cubicBezTo>
                  <a:lnTo>
                    <a:pt x="105107" y="20593"/>
                  </a:lnTo>
                  <a:lnTo>
                    <a:pt x="105966" y="26688"/>
                  </a:lnTo>
                  <a:lnTo>
                    <a:pt x="99929" y="24346"/>
                  </a:lnTo>
                  <a:lnTo>
                    <a:pt x="101369" y="23302"/>
                  </a:lnTo>
                  <a:lnTo>
                    <a:pt x="101369" y="23302"/>
                  </a:lnTo>
                  <a:cubicBezTo>
                    <a:pt x="89746" y="10587"/>
                    <a:pt x="72764" y="3945"/>
                    <a:pt x="55453" y="5343"/>
                  </a:cubicBezTo>
                  <a:cubicBezTo>
                    <a:pt x="38142" y="6740"/>
                    <a:pt x="22484" y="16017"/>
                    <a:pt x="13117" y="30425"/>
                  </a:cubicBezTo>
                  <a:close/>
                </a:path>
              </a:pathLst>
            </a:custGeom>
            <a:gradFill>
              <a:gsLst>
                <a:gs pos="0">
                  <a:srgbClr val="8B9CAF"/>
                </a:gs>
                <a:gs pos="80000">
                  <a:srgbClr val="B7CDE5"/>
                </a:gs>
                <a:gs pos="100000">
                  <a:srgbClr val="B7CEE8"/>
                </a:gs>
              </a:gsLst>
              <a:lin ang="16200000" scaled="0"/>
            </a:gradFill>
            <a:ln>
              <a:noFill/>
            </a:ln>
          </p:spPr>
          <p:txBody>
            <a:bodyPr lIns="68569" tIns="68569" rIns="68569" bIns="68569" anchor="ctr"/>
            <a:lstStyle/>
            <a:p>
              <a:pPr algn="ctr">
                <a:defRPr/>
              </a:pPr>
              <a:endParaRPr sz="1050" kern="0">
                <a:solidFill>
                  <a:srgbClr val="000000"/>
                </a:solidFill>
                <a:cs typeface="Arial"/>
                <a:sym typeface="Arial"/>
                <a:rtl val="0"/>
              </a:endParaRPr>
            </a:p>
          </p:txBody>
        </p:sp>
        <p:sp>
          <p:nvSpPr>
            <p:cNvPr id="134" name="Shape 134"/>
            <p:cNvSpPr/>
            <p:nvPr/>
          </p:nvSpPr>
          <p:spPr>
            <a:xfrm>
              <a:off x="4198113" y="161293"/>
              <a:ext cx="607418" cy="376219"/>
            </a:xfrm>
            <a:prstGeom prst="roundRect">
              <a:avLst>
                <a:gd name="adj" fmla="val 10000"/>
              </a:avLst>
            </a:prstGeom>
            <a:gradFill>
              <a:gsLst>
                <a:gs pos="0">
                  <a:srgbClr val="2D5D97"/>
                </a:gs>
                <a:gs pos="80000">
                  <a:srgbClr val="3B7BC8"/>
                </a:gs>
                <a:gs pos="100000">
                  <a:srgbClr val="3A7CCA"/>
                </a:gs>
              </a:gsLst>
              <a:lin ang="16200000" scaled="0"/>
            </a:gradFill>
            <a:ln>
              <a:noFill/>
            </a:ln>
          </p:spPr>
          <p:txBody>
            <a:bodyPr lIns="68569" tIns="68569" rIns="68569" bIns="68569" anchor="ctr"/>
            <a:lstStyle/>
            <a:p>
              <a:pPr algn="ctr">
                <a:defRPr/>
              </a:pPr>
              <a:endParaRPr sz="1050" kern="0">
                <a:solidFill>
                  <a:srgbClr val="000000"/>
                </a:solidFill>
                <a:cs typeface="Arial"/>
                <a:sym typeface="Arial"/>
                <a:rtl val="0"/>
              </a:endParaRPr>
            </a:p>
          </p:txBody>
        </p:sp>
        <p:sp>
          <p:nvSpPr>
            <p:cNvPr id="135" name="Shape 135"/>
            <p:cNvSpPr txBox="1"/>
            <p:nvPr/>
          </p:nvSpPr>
          <p:spPr>
            <a:xfrm>
              <a:off x="4210812" y="172405"/>
              <a:ext cx="584138" cy="353996"/>
            </a:xfrm>
            <a:prstGeom prst="rect">
              <a:avLst/>
            </a:prstGeom>
            <a:noFill/>
            <a:ln>
              <a:noFill/>
            </a:ln>
          </p:spPr>
          <p:txBody>
            <a:bodyPr lIns="34275" tIns="22856" rIns="34275" bIns="22856" anchor="ctr"/>
            <a:lstStyle/>
            <a:p>
              <a:pPr algn="ctr">
                <a:lnSpc>
                  <a:spcPct val="90000"/>
                </a:lnSpc>
                <a:spcAft>
                  <a:spcPts val="630"/>
                </a:spcAft>
                <a:buSzPct val="25000"/>
                <a:defRPr/>
              </a:pPr>
              <a:r>
                <a:rPr lang="en-US" b="1" kern="0">
                  <a:solidFill>
                    <a:srgbClr val="FFFFFF"/>
                  </a:solidFill>
                  <a:latin typeface="Calibri"/>
                  <a:ea typeface="Calibri"/>
                  <a:cs typeface="Calibri"/>
                  <a:sym typeface="Calibri"/>
                  <a:rtl val="0"/>
                </a:rPr>
                <a:t>2</a:t>
              </a:r>
            </a:p>
          </p:txBody>
        </p:sp>
        <p:sp>
          <p:nvSpPr>
            <p:cNvPr id="136" name="Shape 136"/>
            <p:cNvSpPr/>
            <p:nvPr/>
          </p:nvSpPr>
          <p:spPr>
            <a:xfrm>
              <a:off x="6276458" y="261299"/>
              <a:ext cx="2761955" cy="2054129"/>
            </a:xfrm>
            <a:prstGeom prst="roundRect">
              <a:avLst>
                <a:gd name="adj" fmla="val 10000"/>
              </a:avLst>
            </a:prstGeom>
            <a:solidFill>
              <a:schemeClr val="lt1">
                <a:alpha val="89803"/>
              </a:schemeClr>
            </a:solidFill>
            <a:ln w="9525" cap="flat" cmpd="sng">
              <a:solidFill>
                <a:schemeClr val="accent1"/>
              </a:solidFill>
              <a:prstDash val="solid"/>
              <a:round/>
              <a:headEnd type="none" w="med" len="med"/>
              <a:tailEnd type="none" w="med" len="med"/>
            </a:ln>
          </p:spPr>
          <p:txBody>
            <a:bodyPr lIns="68569" tIns="68569" rIns="68569" bIns="68569" anchor="ctr"/>
            <a:lstStyle/>
            <a:p>
              <a:pPr algn="ctr">
                <a:defRPr/>
              </a:pPr>
              <a:endParaRPr sz="1050" kern="0">
                <a:solidFill>
                  <a:srgbClr val="000000"/>
                </a:solidFill>
                <a:cs typeface="Arial"/>
                <a:sym typeface="Arial"/>
                <a:rtl val="0"/>
              </a:endParaRPr>
            </a:p>
          </p:txBody>
        </p:sp>
        <p:sp>
          <p:nvSpPr>
            <p:cNvPr id="137" name="Shape 137"/>
            <p:cNvSpPr txBox="1"/>
            <p:nvPr/>
          </p:nvSpPr>
          <p:spPr>
            <a:xfrm>
              <a:off x="6314704" y="95855"/>
              <a:ext cx="2778888" cy="1722356"/>
            </a:xfrm>
            <a:prstGeom prst="rect">
              <a:avLst/>
            </a:prstGeom>
            <a:noFill/>
            <a:ln>
              <a:noFill/>
            </a:ln>
          </p:spPr>
          <p:txBody>
            <a:bodyPr lIns="92869" tIns="92869" rIns="92869" bIns="92869"/>
            <a:lstStyle/>
            <a:p>
              <a:pPr marL="128588" lvl="1" indent="-128588" algn="ctr">
                <a:lnSpc>
                  <a:spcPct val="90000"/>
                </a:lnSpc>
                <a:spcAft>
                  <a:spcPts val="180"/>
                </a:spcAft>
                <a:buClr>
                  <a:srgbClr val="FF0000"/>
                </a:buClr>
                <a:buSzPct val="100000"/>
                <a:buFont typeface="Calibri"/>
                <a:buChar char="•"/>
                <a:defRPr/>
              </a:pPr>
              <a:endParaRPr lang="es-ES_tradnl" sz="1163" kern="0" dirty="0" smtClean="0">
                <a:latin typeface="Calibri"/>
                <a:ea typeface="Calibri"/>
                <a:cs typeface="Calibri"/>
                <a:sym typeface="Calibri"/>
                <a:rtl val="0"/>
              </a:endParaRPr>
            </a:p>
            <a:p>
              <a:pPr marL="0" lvl="1" algn="ctr">
                <a:lnSpc>
                  <a:spcPct val="90000"/>
                </a:lnSpc>
                <a:spcAft>
                  <a:spcPts val="180"/>
                </a:spcAft>
                <a:buClr>
                  <a:srgbClr val="FF0000"/>
                </a:buClr>
                <a:buSzPct val="100000"/>
                <a:defRPr/>
              </a:pPr>
              <a:r>
                <a:rPr lang="es-ES_tradnl" sz="1400" kern="0" dirty="0" smtClean="0">
                  <a:latin typeface="Calibri"/>
                  <a:ea typeface="Calibri"/>
                  <a:cs typeface="Calibri"/>
                  <a:sym typeface="Calibri"/>
                  <a:rtl val="0"/>
                </a:rPr>
                <a:t>Países presentan un</a:t>
              </a:r>
              <a:r>
                <a:rPr lang="es-ES_tradnl" sz="1400" kern="0" dirty="0" smtClean="0">
                  <a:solidFill>
                    <a:srgbClr val="FF0000"/>
                  </a:solidFill>
                  <a:latin typeface="Calibri"/>
                  <a:ea typeface="Calibri"/>
                  <a:cs typeface="Calibri"/>
                  <a:sym typeface="Calibri"/>
                  <a:rtl val="0"/>
                </a:rPr>
                <a:t> </a:t>
              </a:r>
              <a:r>
                <a:rPr lang="es-ES_tradnl" sz="1400" b="1" kern="0" dirty="0">
                  <a:solidFill>
                    <a:srgbClr val="FF0000"/>
                  </a:solidFill>
                  <a:latin typeface="Calibri"/>
                  <a:ea typeface="Calibri"/>
                  <a:cs typeface="Calibri"/>
                  <a:sym typeface="Calibri"/>
                  <a:rtl val="0"/>
                </a:rPr>
                <a:t>resumen </a:t>
              </a:r>
              <a:r>
                <a:rPr lang="es-ES_tradnl" sz="1400" b="1" kern="0" dirty="0" smtClean="0">
                  <a:solidFill>
                    <a:srgbClr val="FF0000"/>
                  </a:solidFill>
                  <a:latin typeface="Calibri"/>
                  <a:ea typeface="Calibri"/>
                  <a:cs typeface="Calibri"/>
                  <a:sym typeface="Calibri"/>
                  <a:rtl val="0"/>
                </a:rPr>
                <a:t>de información </a:t>
              </a:r>
              <a:r>
                <a:rPr lang="es-ES_tradnl" sz="1400" kern="0" dirty="0">
                  <a:solidFill>
                    <a:srgbClr val="000000"/>
                  </a:solidFill>
                  <a:latin typeface="Calibri"/>
                  <a:ea typeface="Calibri"/>
                  <a:cs typeface="Calibri"/>
                  <a:sym typeface="Calibri"/>
                  <a:rtl val="0"/>
                </a:rPr>
                <a:t>a la CMNUCC sobre </a:t>
              </a:r>
              <a:r>
                <a:rPr lang="es-ES_tradnl" sz="1400" kern="0" dirty="0" smtClean="0">
                  <a:solidFill>
                    <a:srgbClr val="000000"/>
                  </a:solidFill>
                  <a:latin typeface="Calibri"/>
                  <a:ea typeface="Calibri"/>
                  <a:cs typeface="Calibri"/>
                  <a:sym typeface="Calibri"/>
                  <a:rtl val="0"/>
                </a:rPr>
                <a:t>cómo </a:t>
              </a:r>
              <a:r>
                <a:rPr lang="es-ES_tradnl" sz="1400" kern="0" dirty="0">
                  <a:solidFill>
                    <a:srgbClr val="000000"/>
                  </a:solidFill>
                  <a:latin typeface="Calibri"/>
                  <a:ea typeface="Calibri"/>
                  <a:cs typeface="Calibri"/>
                  <a:sym typeface="Calibri"/>
                  <a:rtl val="0"/>
                </a:rPr>
                <a:t>se </a:t>
              </a:r>
              <a:r>
                <a:rPr lang="es-ES_tradnl" sz="1400" b="1" i="1" kern="0" dirty="0" smtClean="0">
                  <a:solidFill>
                    <a:srgbClr val="000000"/>
                  </a:solidFill>
                  <a:latin typeface="Calibri"/>
                  <a:ea typeface="Calibri"/>
                  <a:cs typeface="Calibri"/>
                  <a:sym typeface="Calibri"/>
                  <a:rtl val="0"/>
                </a:rPr>
                <a:t>abordan </a:t>
              </a:r>
              <a:r>
                <a:rPr lang="es-ES_tradnl" sz="1400" kern="0" dirty="0" smtClean="0">
                  <a:solidFill>
                    <a:srgbClr val="000000"/>
                  </a:solidFill>
                  <a:latin typeface="Calibri"/>
                  <a:ea typeface="Calibri"/>
                  <a:cs typeface="Calibri"/>
                  <a:sym typeface="Calibri"/>
                  <a:rtl val="0"/>
                </a:rPr>
                <a:t>y </a:t>
              </a:r>
              <a:r>
                <a:rPr lang="es-ES_tradnl" sz="1400" b="1" i="1" kern="0" dirty="0">
                  <a:solidFill>
                    <a:srgbClr val="000000"/>
                  </a:solidFill>
                  <a:latin typeface="Calibri"/>
                  <a:ea typeface="Calibri"/>
                  <a:cs typeface="Calibri"/>
                  <a:sym typeface="Calibri"/>
                  <a:rtl val="0"/>
                </a:rPr>
                <a:t>respetan </a:t>
              </a:r>
              <a:r>
                <a:rPr lang="es-ES_tradnl" sz="1400" kern="0" dirty="0">
                  <a:solidFill>
                    <a:srgbClr val="000000"/>
                  </a:solidFill>
                  <a:latin typeface="Calibri"/>
                  <a:ea typeface="Calibri"/>
                  <a:cs typeface="Calibri"/>
                  <a:sym typeface="Calibri"/>
                  <a:rtl val="0"/>
                </a:rPr>
                <a:t>las salvaguardas de Cancún</a:t>
              </a:r>
              <a:r>
                <a:rPr lang="es-ES_tradnl" sz="1400" b="1" i="1" kern="0" dirty="0">
                  <a:solidFill>
                    <a:srgbClr val="000000"/>
                  </a:solidFill>
                  <a:latin typeface="Calibri"/>
                  <a:ea typeface="Calibri"/>
                  <a:cs typeface="Calibri"/>
                  <a:sym typeface="Calibri"/>
                  <a:rtl val="0"/>
                </a:rPr>
                <a:t> </a:t>
              </a:r>
              <a:r>
                <a:rPr lang="es-ES_tradnl" sz="1400" kern="0" dirty="0">
                  <a:solidFill>
                    <a:srgbClr val="000000"/>
                  </a:solidFill>
                  <a:latin typeface="Calibri"/>
                  <a:ea typeface="Calibri"/>
                  <a:cs typeface="Calibri"/>
                  <a:sym typeface="Calibri"/>
                  <a:rtl val="0"/>
                </a:rPr>
                <a:t>antes</a:t>
              </a:r>
              <a:r>
                <a:rPr lang="es-ES_tradnl" sz="1400" b="1" i="1" kern="0" dirty="0">
                  <a:solidFill>
                    <a:srgbClr val="000000"/>
                  </a:solidFill>
                  <a:latin typeface="Calibri"/>
                  <a:ea typeface="Calibri"/>
                  <a:cs typeface="Calibri"/>
                  <a:sym typeface="Calibri"/>
                  <a:rtl val="0"/>
                </a:rPr>
                <a:t> </a:t>
              </a:r>
              <a:r>
                <a:rPr lang="es-ES_tradnl" sz="1400" kern="0" dirty="0">
                  <a:solidFill>
                    <a:srgbClr val="000000"/>
                  </a:solidFill>
                  <a:latin typeface="Calibri"/>
                  <a:ea typeface="Calibri"/>
                  <a:cs typeface="Calibri"/>
                  <a:sym typeface="Calibri"/>
                  <a:rtl val="0"/>
                </a:rPr>
                <a:t>de </a:t>
              </a:r>
              <a:r>
                <a:rPr lang="es-ES_tradnl" sz="1400" kern="0" dirty="0" smtClean="0">
                  <a:solidFill>
                    <a:srgbClr val="000000"/>
                  </a:solidFill>
                  <a:latin typeface="Calibri"/>
                  <a:ea typeface="Calibri"/>
                  <a:cs typeface="Calibri"/>
                  <a:sym typeface="Calibri"/>
                  <a:rtl val="0"/>
                </a:rPr>
                <a:t>recibir </a:t>
              </a:r>
              <a:r>
                <a:rPr lang="es-ES_tradnl" sz="1400" kern="0" dirty="0">
                  <a:solidFill>
                    <a:srgbClr val="000000"/>
                  </a:solidFill>
                  <a:latin typeface="Calibri"/>
                  <a:ea typeface="Calibri"/>
                  <a:cs typeface="Calibri"/>
                  <a:sym typeface="Calibri"/>
                  <a:rtl val="0"/>
                </a:rPr>
                <a:t>pagos basados en resultados</a:t>
              </a:r>
            </a:p>
          </p:txBody>
        </p:sp>
        <p:sp>
          <p:nvSpPr>
            <p:cNvPr id="138" name="Shape 138"/>
            <p:cNvSpPr/>
            <p:nvPr/>
          </p:nvSpPr>
          <p:spPr>
            <a:xfrm>
              <a:off x="7535739" y="2324010"/>
              <a:ext cx="541809" cy="379394"/>
            </a:xfrm>
            <a:prstGeom prst="roundRect">
              <a:avLst>
                <a:gd name="adj" fmla="val 10000"/>
              </a:avLst>
            </a:prstGeom>
            <a:gradFill>
              <a:gsLst>
                <a:gs pos="0">
                  <a:srgbClr val="2D5D97"/>
                </a:gs>
                <a:gs pos="80000">
                  <a:srgbClr val="3B7BC8"/>
                </a:gs>
                <a:gs pos="100000">
                  <a:srgbClr val="3A7CCA"/>
                </a:gs>
              </a:gsLst>
              <a:lin ang="16200000" scaled="0"/>
            </a:gradFill>
            <a:ln>
              <a:noFill/>
            </a:ln>
          </p:spPr>
          <p:txBody>
            <a:bodyPr lIns="68569" tIns="68569" rIns="68569" bIns="68569" anchor="ctr"/>
            <a:lstStyle/>
            <a:p>
              <a:pPr algn="ctr">
                <a:defRPr/>
              </a:pPr>
              <a:endParaRPr sz="1050" kern="0">
                <a:solidFill>
                  <a:srgbClr val="000000"/>
                </a:solidFill>
                <a:cs typeface="Arial"/>
                <a:sym typeface="Arial"/>
                <a:rtl val="0"/>
              </a:endParaRPr>
            </a:p>
          </p:txBody>
        </p:sp>
        <p:sp>
          <p:nvSpPr>
            <p:cNvPr id="139" name="Shape 139"/>
            <p:cNvSpPr txBox="1"/>
            <p:nvPr/>
          </p:nvSpPr>
          <p:spPr>
            <a:xfrm>
              <a:off x="7566732" y="2315428"/>
              <a:ext cx="495088" cy="383278"/>
            </a:xfrm>
            <a:prstGeom prst="rect">
              <a:avLst/>
            </a:prstGeom>
            <a:noFill/>
            <a:ln>
              <a:noFill/>
            </a:ln>
          </p:spPr>
          <p:txBody>
            <a:bodyPr lIns="34275" tIns="22856" rIns="34275" bIns="22856" anchor="ctr"/>
            <a:lstStyle/>
            <a:p>
              <a:pPr algn="ctr">
                <a:lnSpc>
                  <a:spcPct val="90000"/>
                </a:lnSpc>
                <a:spcAft>
                  <a:spcPts val="630"/>
                </a:spcAft>
                <a:buSzPct val="25000"/>
                <a:defRPr/>
              </a:pPr>
              <a:r>
                <a:rPr lang="en-US" b="1" kern="0" dirty="0">
                  <a:solidFill>
                    <a:srgbClr val="FFFFFF"/>
                  </a:solidFill>
                  <a:latin typeface="Calibri"/>
                  <a:ea typeface="Calibri"/>
                  <a:cs typeface="Calibri"/>
                  <a:sym typeface="Calibri"/>
                  <a:rtl val="0"/>
                </a:rPr>
                <a:t>3</a:t>
              </a:r>
            </a:p>
          </p:txBody>
        </p:sp>
      </p:grpSp>
    </p:spTree>
    <p:extLst>
      <p:ext uri="{BB962C8B-B14F-4D97-AF65-F5344CB8AC3E}">
        <p14:creationId xmlns:p14="http://schemas.microsoft.com/office/powerpoint/2010/main" val="3923261913"/>
      </p:ext>
    </p:extLst>
  </p:cSld>
  <p:clrMapOvr>
    <a:masterClrMapping/>
  </p:clrMapOvr>
  <p:transition xmlns:p14="http://schemas.microsoft.com/office/powerpoint/2010/main" spd="slow">
    <p:cut/>
  </p:transition>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396552" y="113151"/>
            <a:ext cx="9396536" cy="561692"/>
          </a:xfrm>
          <a:noFill/>
          <a:ln w="9525" algn="ctr">
            <a:noFill/>
            <a:miter lim="800000"/>
            <a:headEnd/>
            <a:tailEnd/>
          </a:ln>
          <a:effectLst/>
        </p:spPr>
        <p:txBody>
          <a:bodyPr vert="horz" wrap="square" lIns="68580" tIns="34290" rIns="68580" bIns="34290" rtlCol="0" anchor="ctr">
            <a:spAutoFit/>
          </a:bodyPr>
          <a:lstStyle/>
          <a:p>
            <a:pPr>
              <a:defRPr/>
            </a:pPr>
            <a:r>
              <a:rPr lang="es-ES" sz="3200" dirty="0">
                <a:solidFill>
                  <a:schemeClr val="tx1">
                    <a:lumMod val="65000"/>
                    <a:lumOff val="35000"/>
                  </a:schemeClr>
                </a:solidFill>
                <a:latin typeface="+mn-lt"/>
                <a:ea typeface="+mn-ea"/>
                <a:cs typeface="+mn-cs"/>
              </a:rPr>
              <a:t>¿Cómo se aplican las salvaguardas a REDD+?</a:t>
            </a:r>
            <a:endParaRPr lang="es-EC" sz="3200" dirty="0">
              <a:solidFill>
                <a:schemeClr val="tx1">
                  <a:lumMod val="65000"/>
                  <a:lumOff val="35000"/>
                </a:schemeClr>
              </a:solidFill>
              <a:latin typeface="+mn-lt"/>
              <a:ea typeface="+mn-ea"/>
              <a:cs typeface="+mn-cs"/>
            </a:endParaRPr>
          </a:p>
        </p:txBody>
      </p:sp>
      <p:grpSp>
        <p:nvGrpSpPr>
          <p:cNvPr id="17" name="Group 16"/>
          <p:cNvGrpSpPr/>
          <p:nvPr/>
        </p:nvGrpSpPr>
        <p:grpSpPr>
          <a:xfrm>
            <a:off x="1573891" y="803125"/>
            <a:ext cx="6172200" cy="2400300"/>
            <a:chOff x="457200" y="1143000"/>
            <a:chExt cx="8229600" cy="3657600"/>
          </a:xfrm>
        </p:grpSpPr>
        <p:grpSp>
          <p:nvGrpSpPr>
            <p:cNvPr id="12" name="Group 11"/>
            <p:cNvGrpSpPr/>
            <p:nvPr/>
          </p:nvGrpSpPr>
          <p:grpSpPr>
            <a:xfrm>
              <a:off x="457200" y="1981200"/>
              <a:ext cx="8229600" cy="2819400"/>
              <a:chOff x="609600" y="1524000"/>
              <a:chExt cx="8229600" cy="2819400"/>
            </a:xfrm>
            <a:noFill/>
          </p:grpSpPr>
          <p:sp>
            <p:nvSpPr>
              <p:cNvPr id="9" name="Rectangle 8"/>
              <p:cNvSpPr/>
              <p:nvPr/>
            </p:nvSpPr>
            <p:spPr>
              <a:xfrm>
                <a:off x="609600" y="1524000"/>
                <a:ext cx="2590800" cy="2819400"/>
              </a:xfrm>
              <a:prstGeom prst="rect">
                <a:avLst/>
              </a:prstGeom>
            </p:spPr>
            <p:style>
              <a:lnRef idx="2">
                <a:schemeClr val="accent3"/>
              </a:lnRef>
              <a:fillRef idx="1">
                <a:schemeClr val="lt1"/>
              </a:fillRef>
              <a:effectRef idx="0">
                <a:schemeClr val="accent3"/>
              </a:effectRef>
              <a:fontRef idx="minor">
                <a:schemeClr val="dk1"/>
              </a:fontRef>
            </p:style>
            <p:txBody>
              <a:bodyPr rtlCol="0" anchor="ctr"/>
              <a:lstStyle/>
              <a:p>
                <a:pPr algn="ctr"/>
                <a:r>
                  <a:rPr lang="es-ES" sz="1400" dirty="0">
                    <a:solidFill>
                      <a:schemeClr val="bg1"/>
                    </a:solidFill>
                  </a:rPr>
                  <a:t> </a:t>
                </a:r>
                <a:r>
                  <a:rPr lang="es-ES" sz="1400" dirty="0" smtClean="0">
                    <a:solidFill>
                      <a:schemeClr val="bg1"/>
                    </a:solidFill>
                  </a:rPr>
                  <a:t>A</a:t>
                </a:r>
              </a:p>
              <a:p>
                <a:pPr algn="ctr"/>
                <a:endParaRPr lang="es-ES" sz="1400" dirty="0">
                  <a:solidFill>
                    <a:schemeClr val="bg1"/>
                  </a:solidFill>
                </a:endParaRPr>
              </a:p>
              <a:p>
                <a:pPr algn="ctr"/>
                <a:r>
                  <a:rPr lang="es-ES" sz="1650" dirty="0">
                    <a:solidFill>
                      <a:schemeClr val="bg1"/>
                    </a:solidFill>
                  </a:rPr>
                  <a:t>A </a:t>
                </a:r>
                <a:r>
                  <a:rPr lang="es-ES" sz="1650" dirty="0" err="1">
                    <a:solidFill>
                      <a:schemeClr val="tx1"/>
                    </a:solidFill>
                  </a:rPr>
                  <a:t>A</a:t>
                </a:r>
                <a:r>
                  <a:rPr lang="es-ES" sz="1650" dirty="0">
                    <a:solidFill>
                      <a:schemeClr val="tx1"/>
                    </a:solidFill>
                  </a:rPr>
                  <a:t> las opciones estratégicas (políticas y medidas) definidas por el gobierno</a:t>
                </a:r>
              </a:p>
              <a:p>
                <a:pPr algn="ctr"/>
                <a:endParaRPr lang="es-ES" sz="1650" dirty="0">
                  <a:solidFill>
                    <a:schemeClr val="tx1"/>
                  </a:solidFill>
                </a:endParaRPr>
              </a:p>
              <a:p>
                <a:endParaRPr lang="fr-FR" sz="1650" dirty="0">
                  <a:solidFill>
                    <a:schemeClr val="tx1"/>
                  </a:solidFill>
                </a:endParaRPr>
              </a:p>
            </p:txBody>
          </p:sp>
          <p:sp>
            <p:nvSpPr>
              <p:cNvPr id="10" name="Rectangle 9"/>
              <p:cNvSpPr/>
              <p:nvPr/>
            </p:nvSpPr>
            <p:spPr>
              <a:xfrm>
                <a:off x="3429000" y="1524000"/>
                <a:ext cx="2590800" cy="2819400"/>
              </a:xfrm>
              <a:prstGeom prst="rect">
                <a:avLst/>
              </a:prstGeom>
            </p:spPr>
            <p:style>
              <a:lnRef idx="2">
                <a:schemeClr val="accent3"/>
              </a:lnRef>
              <a:fillRef idx="1">
                <a:schemeClr val="lt1"/>
              </a:fillRef>
              <a:effectRef idx="0">
                <a:schemeClr val="accent3"/>
              </a:effectRef>
              <a:fontRef idx="minor">
                <a:schemeClr val="dk1"/>
              </a:fontRef>
            </p:style>
            <p:txBody>
              <a:bodyPr rtlCol="0" anchor="ctr"/>
              <a:lstStyle/>
              <a:p>
                <a:pPr algn="ctr">
                  <a:buSzPct val="25000"/>
                  <a:defRPr/>
                </a:pPr>
                <a:r>
                  <a:rPr lang="es-ES_tradnl" sz="1650" dirty="0">
                    <a:solidFill>
                      <a:schemeClr val="tx1"/>
                    </a:solidFill>
                    <a:sym typeface="Calibri"/>
                  </a:rPr>
                  <a:t>Mediante políticas, leyes, reglamentos e </a:t>
                </a:r>
                <a:r>
                  <a:rPr lang="es-ES_tradnl" sz="1650" dirty="0" smtClean="0">
                    <a:solidFill>
                      <a:schemeClr val="tx1"/>
                    </a:solidFill>
                    <a:sym typeface="Calibri"/>
                  </a:rPr>
                  <a:t>instituciones para aplicarlas</a:t>
                </a:r>
                <a:endParaRPr lang="es-ES_tradnl" sz="1650" dirty="0">
                  <a:solidFill>
                    <a:schemeClr val="tx1"/>
                  </a:solidFill>
                  <a:sym typeface="Calibri"/>
                </a:endParaRPr>
              </a:p>
            </p:txBody>
          </p:sp>
          <p:sp>
            <p:nvSpPr>
              <p:cNvPr id="11" name="Rectangle 10"/>
              <p:cNvSpPr/>
              <p:nvPr/>
            </p:nvSpPr>
            <p:spPr>
              <a:xfrm>
                <a:off x="6248400" y="1524000"/>
                <a:ext cx="2590800" cy="2819400"/>
              </a:xfrm>
              <a:prstGeom prst="rect">
                <a:avLst/>
              </a:prstGeom>
            </p:spPr>
            <p:style>
              <a:lnRef idx="2">
                <a:schemeClr val="accent3"/>
              </a:lnRef>
              <a:fillRef idx="1">
                <a:schemeClr val="lt1"/>
              </a:fillRef>
              <a:effectRef idx="0">
                <a:schemeClr val="accent3"/>
              </a:effectRef>
              <a:fontRef idx="minor">
                <a:schemeClr val="dk1"/>
              </a:fontRef>
            </p:style>
            <p:txBody>
              <a:bodyPr rtlCol="0" anchor="ctr"/>
              <a:lstStyle/>
              <a:p>
                <a:pPr algn="ctr"/>
                <a:r>
                  <a:rPr lang="es-ES" sz="1650" dirty="0">
                    <a:solidFill>
                      <a:schemeClr val="tx1"/>
                    </a:solidFill>
                  </a:rPr>
                  <a:t>Durante todo el proceso de </a:t>
                </a:r>
                <a:r>
                  <a:rPr lang="es-ES" sz="1650" dirty="0" smtClean="0">
                    <a:solidFill>
                      <a:schemeClr val="tx1"/>
                    </a:solidFill>
                  </a:rPr>
                  <a:t>diseño e </a:t>
                </a:r>
                <a:r>
                  <a:rPr lang="es-ES" sz="1650" dirty="0">
                    <a:solidFill>
                      <a:schemeClr val="tx1"/>
                    </a:solidFill>
                  </a:rPr>
                  <a:t>implementación de </a:t>
                </a:r>
                <a:r>
                  <a:rPr lang="es-ES" sz="1650" dirty="0" smtClean="0">
                    <a:solidFill>
                      <a:schemeClr val="tx1"/>
                    </a:solidFill>
                  </a:rPr>
                  <a:t>políticas y medidas REDD+</a:t>
                </a:r>
                <a:endParaRPr lang="es-EC" sz="1650" dirty="0">
                  <a:solidFill>
                    <a:schemeClr val="tx1"/>
                  </a:solidFill>
                </a:endParaRPr>
              </a:p>
            </p:txBody>
          </p:sp>
        </p:grpSp>
        <p:sp>
          <p:nvSpPr>
            <p:cNvPr id="14" name="Rectangular Callout 13"/>
            <p:cNvSpPr/>
            <p:nvPr/>
          </p:nvSpPr>
          <p:spPr>
            <a:xfrm>
              <a:off x="457200" y="1143000"/>
              <a:ext cx="2590800" cy="838200"/>
            </a:xfrm>
            <a:prstGeom prst="wedgeRectCallout">
              <a:avLst>
                <a:gd name="adj1" fmla="val -20273"/>
                <a:gd name="adj2" fmla="val 76353"/>
              </a:avLst>
            </a:prstGeom>
            <a:solidFill>
              <a:schemeClr val="bg2">
                <a:lumMod val="75000"/>
              </a:schemeClr>
            </a:solidFill>
            <a:ln>
              <a:solidFill>
                <a:schemeClr val="bg2">
                  <a:lumMod val="50000"/>
                </a:schemeClr>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s-ES" sz="1650" b="1" dirty="0">
                  <a:solidFill>
                    <a:schemeClr val="tx1"/>
                  </a:solidFill>
                </a:rPr>
                <a:t>¿</a:t>
              </a:r>
              <a:r>
                <a:rPr lang="en-US" sz="1650" b="1" dirty="0" err="1">
                  <a:solidFill>
                    <a:schemeClr val="tx1"/>
                  </a:solidFill>
                </a:rPr>
                <a:t>Aplicadas</a:t>
              </a:r>
              <a:r>
                <a:rPr lang="en-US" sz="1650" b="1" dirty="0">
                  <a:solidFill>
                    <a:schemeClr val="tx1"/>
                  </a:solidFill>
                </a:rPr>
                <a:t> a </a:t>
              </a:r>
              <a:r>
                <a:rPr lang="en-US" sz="1650" b="1" dirty="0" err="1">
                  <a:solidFill>
                    <a:schemeClr val="tx1"/>
                  </a:solidFill>
                </a:rPr>
                <a:t>qué</a:t>
              </a:r>
              <a:r>
                <a:rPr lang="en-US" sz="1650" b="1" dirty="0">
                  <a:solidFill>
                    <a:schemeClr val="tx1"/>
                  </a:solidFill>
                </a:rPr>
                <a:t>?</a:t>
              </a:r>
              <a:endParaRPr lang="fr-FR" sz="1650" b="1" dirty="0">
                <a:solidFill>
                  <a:schemeClr val="tx1"/>
                </a:solidFill>
              </a:endParaRPr>
            </a:p>
          </p:txBody>
        </p:sp>
        <p:sp>
          <p:nvSpPr>
            <p:cNvPr id="15" name="Rectangular Callout 14"/>
            <p:cNvSpPr/>
            <p:nvPr/>
          </p:nvSpPr>
          <p:spPr>
            <a:xfrm>
              <a:off x="3276600" y="1143000"/>
              <a:ext cx="2590800" cy="838200"/>
            </a:xfrm>
            <a:prstGeom prst="wedgeRectCallout">
              <a:avLst>
                <a:gd name="adj1" fmla="val -20273"/>
                <a:gd name="adj2" fmla="val 76353"/>
              </a:avLst>
            </a:prstGeom>
            <a:solidFill>
              <a:schemeClr val="bg2">
                <a:lumMod val="75000"/>
              </a:schemeClr>
            </a:solidFill>
            <a:ln>
              <a:solidFill>
                <a:schemeClr val="bg2">
                  <a:lumMod val="50000"/>
                </a:schemeClr>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s-ES" sz="1650" b="1" dirty="0">
                  <a:solidFill>
                    <a:schemeClr val="tx1"/>
                  </a:solidFill>
                </a:rPr>
                <a:t>¿Cómo</a:t>
              </a:r>
              <a:r>
                <a:rPr lang="en-US" sz="1650" b="1" dirty="0">
                  <a:solidFill>
                    <a:schemeClr val="tx1"/>
                  </a:solidFill>
                </a:rPr>
                <a:t>? </a:t>
              </a:r>
              <a:endParaRPr lang="fr-FR" sz="1650" b="1" dirty="0">
                <a:solidFill>
                  <a:schemeClr val="tx1"/>
                </a:solidFill>
              </a:endParaRPr>
            </a:p>
          </p:txBody>
        </p:sp>
        <p:sp>
          <p:nvSpPr>
            <p:cNvPr id="16" name="Rectangular Callout 15"/>
            <p:cNvSpPr/>
            <p:nvPr/>
          </p:nvSpPr>
          <p:spPr>
            <a:xfrm>
              <a:off x="6096000" y="1143000"/>
              <a:ext cx="2590800" cy="838200"/>
            </a:xfrm>
            <a:prstGeom prst="wedgeRectCallout">
              <a:avLst>
                <a:gd name="adj1" fmla="val -20273"/>
                <a:gd name="adj2" fmla="val 76353"/>
              </a:avLst>
            </a:prstGeom>
            <a:solidFill>
              <a:schemeClr val="bg2">
                <a:lumMod val="75000"/>
              </a:schemeClr>
            </a:solidFill>
            <a:ln>
              <a:solidFill>
                <a:schemeClr val="bg2">
                  <a:lumMod val="50000"/>
                </a:schemeClr>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s-ES" sz="1650" b="1" dirty="0">
                  <a:solidFill>
                    <a:schemeClr val="tx1"/>
                  </a:solidFill>
                </a:rPr>
                <a:t>¿</a:t>
              </a:r>
              <a:r>
                <a:rPr lang="en-US" sz="1650" b="1" dirty="0" err="1" smtClean="0">
                  <a:solidFill>
                    <a:schemeClr val="tx1"/>
                  </a:solidFill>
                </a:rPr>
                <a:t>Cuándo</a:t>
              </a:r>
              <a:r>
                <a:rPr lang="en-US" sz="1650" b="1" dirty="0">
                  <a:solidFill>
                    <a:schemeClr val="tx1"/>
                  </a:solidFill>
                </a:rPr>
                <a:t>?</a:t>
              </a:r>
              <a:endParaRPr lang="fr-FR" sz="1650" b="1" dirty="0">
                <a:solidFill>
                  <a:schemeClr val="tx1"/>
                </a:solidFill>
              </a:endParaRPr>
            </a:p>
          </p:txBody>
        </p:sp>
      </p:grpSp>
      <p:grpSp>
        <p:nvGrpSpPr>
          <p:cNvPr id="20" name="Group 19"/>
          <p:cNvGrpSpPr/>
          <p:nvPr/>
        </p:nvGrpSpPr>
        <p:grpSpPr>
          <a:xfrm>
            <a:off x="1448052" y="3291830"/>
            <a:ext cx="6423878" cy="1212404"/>
            <a:chOff x="61272" y="5165262"/>
            <a:chExt cx="8565171" cy="1616538"/>
          </a:xfrm>
        </p:grpSpPr>
        <p:pic>
          <p:nvPicPr>
            <p:cNvPr id="1026" name="Picture 2"/>
            <p:cNvPicPr>
              <a:picLocks noChangeAspect="1" noChangeArrowheads="1"/>
            </p:cNvPicPr>
            <p:nvPr/>
          </p:nvPicPr>
          <p:blipFill>
            <a:blip r:embed="rId3" cstate="print"/>
            <a:srcRect t="68900"/>
            <a:stretch>
              <a:fillRect/>
            </a:stretch>
          </p:blipFill>
          <p:spPr bwMode="auto">
            <a:xfrm>
              <a:off x="1828800" y="5165262"/>
              <a:ext cx="1691328" cy="1616538"/>
            </a:xfrm>
            <a:prstGeom prst="rect">
              <a:avLst/>
            </a:prstGeom>
            <a:noFill/>
            <a:ln w="76200">
              <a:solidFill>
                <a:schemeClr val="bg1"/>
              </a:solidFill>
              <a:miter lim="800000"/>
              <a:headEnd/>
              <a:tailEnd/>
            </a:ln>
          </p:spPr>
        </p:pic>
        <p:pic>
          <p:nvPicPr>
            <p:cNvPr id="5" name="Picture 2"/>
            <p:cNvPicPr>
              <a:picLocks noChangeAspect="1" noChangeArrowheads="1"/>
            </p:cNvPicPr>
            <p:nvPr/>
          </p:nvPicPr>
          <p:blipFill>
            <a:blip r:embed="rId3" cstate="print"/>
            <a:srcRect t="1466" b="67749"/>
            <a:stretch>
              <a:fillRect/>
            </a:stretch>
          </p:blipFill>
          <p:spPr bwMode="auto">
            <a:xfrm>
              <a:off x="61272" y="5181600"/>
              <a:ext cx="1691328" cy="1600200"/>
            </a:xfrm>
            <a:prstGeom prst="rect">
              <a:avLst/>
            </a:prstGeom>
            <a:noFill/>
            <a:ln w="76200">
              <a:solidFill>
                <a:schemeClr val="bg1"/>
              </a:solidFill>
              <a:miter lim="800000"/>
              <a:headEnd/>
              <a:tailEnd/>
            </a:ln>
          </p:spPr>
        </p:pic>
        <p:pic>
          <p:nvPicPr>
            <p:cNvPr id="6" name="Picture 2"/>
            <p:cNvPicPr>
              <a:picLocks noChangeAspect="1" noChangeArrowheads="1"/>
            </p:cNvPicPr>
            <p:nvPr/>
          </p:nvPicPr>
          <p:blipFill>
            <a:blip r:embed="rId3" cstate="print"/>
            <a:srcRect t="33717" b="34032"/>
            <a:stretch>
              <a:fillRect/>
            </a:stretch>
          </p:blipFill>
          <p:spPr bwMode="auto">
            <a:xfrm>
              <a:off x="3581400" y="5168537"/>
              <a:ext cx="1691328" cy="1600200"/>
            </a:xfrm>
            <a:prstGeom prst="rect">
              <a:avLst/>
            </a:prstGeom>
            <a:noFill/>
            <a:ln w="76200">
              <a:solidFill>
                <a:schemeClr val="bg1"/>
              </a:solidFill>
              <a:miter lim="800000"/>
              <a:headEnd/>
              <a:tailEnd/>
            </a:ln>
          </p:spPr>
        </p:pic>
        <p:pic>
          <p:nvPicPr>
            <p:cNvPr id="5121" name="Picture 1"/>
            <p:cNvPicPr>
              <a:picLocks noChangeAspect="1" noChangeArrowheads="1"/>
            </p:cNvPicPr>
            <p:nvPr/>
          </p:nvPicPr>
          <p:blipFill>
            <a:blip r:embed="rId4" cstate="print"/>
            <a:srcRect t="67732"/>
            <a:stretch>
              <a:fillRect/>
            </a:stretch>
          </p:blipFill>
          <p:spPr bwMode="auto">
            <a:xfrm>
              <a:off x="7010400" y="5181600"/>
              <a:ext cx="1616043" cy="1600200"/>
            </a:xfrm>
            <a:prstGeom prst="rect">
              <a:avLst/>
            </a:prstGeom>
            <a:noFill/>
            <a:ln w="76200">
              <a:solidFill>
                <a:schemeClr val="bg1"/>
              </a:solidFill>
              <a:miter lim="800000"/>
              <a:headEnd/>
              <a:tailEnd/>
            </a:ln>
          </p:spPr>
        </p:pic>
        <p:pic>
          <p:nvPicPr>
            <p:cNvPr id="19" name="Picture 1"/>
            <p:cNvPicPr>
              <a:picLocks noChangeAspect="1" noChangeArrowheads="1"/>
            </p:cNvPicPr>
            <p:nvPr/>
          </p:nvPicPr>
          <p:blipFill>
            <a:blip r:embed="rId4" cstate="print"/>
            <a:srcRect b="68051"/>
            <a:stretch>
              <a:fillRect/>
            </a:stretch>
          </p:blipFill>
          <p:spPr bwMode="auto">
            <a:xfrm>
              <a:off x="5334000" y="5181600"/>
              <a:ext cx="1632204" cy="1600200"/>
            </a:xfrm>
            <a:prstGeom prst="rect">
              <a:avLst/>
            </a:prstGeom>
            <a:noFill/>
            <a:ln w="76200">
              <a:solidFill>
                <a:schemeClr val="bg1"/>
              </a:solidFill>
              <a:miter lim="800000"/>
              <a:headEnd/>
              <a:tailEnd/>
            </a:ln>
          </p:spPr>
        </p:pic>
      </p:grpSp>
      <p:sp>
        <p:nvSpPr>
          <p:cNvPr id="21" name="Rectangle 20"/>
          <p:cNvSpPr/>
          <p:nvPr/>
        </p:nvSpPr>
        <p:spPr>
          <a:xfrm>
            <a:off x="6550108" y="4897268"/>
            <a:ext cx="1385316" cy="276999"/>
          </a:xfrm>
          <a:prstGeom prst="rect">
            <a:avLst/>
          </a:prstGeom>
        </p:spPr>
        <p:txBody>
          <a:bodyPr wrap="none">
            <a:spAutoFit/>
          </a:bodyPr>
          <a:lstStyle/>
          <a:p>
            <a:pPr algn="ctr"/>
            <a:r>
              <a:rPr lang="en-US" sz="1200" dirty="0">
                <a:solidFill>
                  <a:schemeClr val="bg2">
                    <a:lumMod val="60000"/>
                    <a:lumOff val="40000"/>
                  </a:schemeClr>
                </a:solidFill>
              </a:rPr>
              <a:t>Ref: REDD+ SES</a:t>
            </a:r>
            <a:endParaRPr lang="fr-FR" sz="1200" dirty="0">
              <a:solidFill>
                <a:schemeClr val="bg2">
                  <a:lumMod val="60000"/>
                  <a:lumOff val="40000"/>
                </a:schemeClr>
              </a:solidFill>
            </a:endParaRPr>
          </a:p>
        </p:txBody>
      </p:sp>
    </p:spTree>
    <p:extLst>
      <p:ext uri="{BB962C8B-B14F-4D97-AF65-F5344CB8AC3E}">
        <p14:creationId xmlns:p14="http://schemas.microsoft.com/office/powerpoint/2010/main" val="4110999880"/>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hape 171"/>
          <p:cNvSpPr txBox="1">
            <a:spLocks noGrp="1"/>
          </p:cNvSpPr>
          <p:nvPr>
            <p:ph type="title" idx="4294967295"/>
          </p:nvPr>
        </p:nvSpPr>
        <p:spPr bwMode="auto">
          <a:xfrm>
            <a:off x="179139" y="195486"/>
            <a:ext cx="8569325" cy="5191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34275" rIns="91440" bIns="34275" numCol="1" rtlCol="0" anchor="ctr" compatLnSpc="1">
            <a:prstTxWarp prst="textNoShape">
              <a:avLst/>
            </a:prstTxWarp>
            <a:noAutofit/>
          </a:bodyPr>
          <a:lstStyle/>
          <a:p>
            <a:pPr algn="l" eaLnBrk="1" hangingPunct="1">
              <a:spcBef>
                <a:spcPct val="0"/>
              </a:spcBef>
              <a:buClr>
                <a:srgbClr val="FFFFFF"/>
              </a:buClr>
              <a:buSzPct val="25000"/>
              <a:buFont typeface="Calibri" panose="020F0502020204030204" pitchFamily="34" charset="0"/>
              <a:buNone/>
            </a:pPr>
            <a:r>
              <a:rPr lang="es-ES_tradnl" altLang="en-US" sz="3200" dirty="0" smtClean="0">
                <a:solidFill>
                  <a:schemeClr val="tx1">
                    <a:lumMod val="65000"/>
                    <a:lumOff val="35000"/>
                  </a:schemeClr>
                </a:solidFill>
                <a:latin typeface="+mn-lt"/>
                <a:ea typeface="+mn-ea"/>
                <a:cs typeface="+mn-cs"/>
                <a:sym typeface="Calibri" panose="020F0502020204030204" pitchFamily="34" charset="0"/>
              </a:rPr>
              <a:t>Elementos clave de REDD+ bajo la </a:t>
            </a:r>
            <a:r>
              <a:rPr lang="es-ES_tradnl" altLang="en-US" sz="3200" dirty="0">
                <a:solidFill>
                  <a:schemeClr val="tx1">
                    <a:lumMod val="65000"/>
                    <a:lumOff val="35000"/>
                  </a:schemeClr>
                </a:solidFill>
                <a:latin typeface="+mn-lt"/>
                <a:ea typeface="+mn-ea"/>
                <a:cs typeface="+mn-cs"/>
                <a:sym typeface="Calibri" panose="020F0502020204030204" pitchFamily="34" charset="0"/>
              </a:rPr>
              <a:t>CMNUCC</a:t>
            </a:r>
          </a:p>
        </p:txBody>
      </p:sp>
      <p:pic>
        <p:nvPicPr>
          <p:cNvPr id="16" name="Picture 15"/>
          <p:cNvPicPr>
            <a:picLocks noChangeAspect="1"/>
          </p:cNvPicPr>
          <p:nvPr/>
        </p:nvPicPr>
        <p:blipFill>
          <a:blip r:embed="rId3"/>
          <a:stretch>
            <a:fillRect/>
          </a:stretch>
        </p:blipFill>
        <p:spPr>
          <a:xfrm>
            <a:off x="2195736" y="843558"/>
            <a:ext cx="5616624" cy="4116800"/>
          </a:xfrm>
          <a:prstGeom prst="rect">
            <a:avLst/>
          </a:prstGeom>
        </p:spPr>
      </p:pic>
    </p:spTree>
    <p:extLst>
      <p:ext uri="{BB962C8B-B14F-4D97-AF65-F5344CB8AC3E}">
        <p14:creationId xmlns:p14="http://schemas.microsoft.com/office/powerpoint/2010/main" val="2545762161"/>
      </p:ext>
    </p:extLst>
  </p:cSld>
  <p:clrMapOvr>
    <a:masterClrMapping/>
  </p:clrMapOvr>
  <p:transition xmlns:p14="http://schemas.microsoft.com/office/powerpoint/2010/main" spd="slow">
    <p:cut/>
  </p:transition>
  <p:timing>
    <p:tnLst>
      <p:par>
        <p:cTn xmlns:p14="http://schemas.microsoft.com/office/powerpoint/2010/main" id="1" dur="indefinite" restart="never" nodeType="tmRoot"/>
      </p:par>
    </p:tnLst>
  </p:timing>
</p:sld>
</file>

<file path=ppt/theme/theme1.xml><?xml version="1.0" encoding="utf-8"?>
<a:theme xmlns:a="http://schemas.openxmlformats.org/drawingml/2006/main" name="Chapter1">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REDD">
      <a:majorFont>
        <a:latin typeface="Open Sans"/>
        <a:ea typeface=""/>
        <a:cs typeface=""/>
      </a:majorFont>
      <a:minorFont>
        <a:latin typeface="Open San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3641</TotalTime>
  <Words>1716</Words>
  <Application>Microsoft Macintosh PowerPoint</Application>
  <PresentationFormat>On-screen Show (16:9)</PresentationFormat>
  <Paragraphs>170</Paragraphs>
  <Slides>15</Slides>
  <Notes>13</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15</vt:i4>
      </vt:variant>
    </vt:vector>
  </HeadingPairs>
  <TitlesOfParts>
    <vt:vector size="17" baseType="lpstr">
      <vt:lpstr>Chapter1</vt:lpstr>
      <vt:lpstr>Slide</vt:lpstr>
      <vt:lpstr>Salvaguardas de REDD+ en el marco de la CMNUCC</vt:lpstr>
      <vt:lpstr>PowerPoint Presentation</vt:lpstr>
      <vt:lpstr>PowerPoint Presentation</vt:lpstr>
      <vt:lpstr>Beneficios y riesgos potenciales de REDD+</vt:lpstr>
      <vt:lpstr> Salvaguardas para REDD+</vt:lpstr>
      <vt:lpstr>Salvaguardas de REDD+ </vt:lpstr>
      <vt:lpstr>Requisitos de la CMNUCC sobre salvaguardas</vt:lpstr>
      <vt:lpstr>¿Cómo se aplican las salvaguardas a REDD+?</vt:lpstr>
      <vt:lpstr>Elementos clave de REDD+ bajo la CMNUCC</vt:lpstr>
      <vt:lpstr>PowerPoint Presentation</vt:lpstr>
      <vt:lpstr>Desarrollo de un enfoque sobre salvaguardas a nivel de país  </vt:lpstr>
      <vt:lpstr>PowerPoint Presentation</vt:lpstr>
      <vt:lpstr>PowerPoint Presentation</vt:lpstr>
      <vt:lpstr>PowerPoint Presentation</vt:lpstr>
      <vt:lpstr>PowerPoint Presentation</vt:lpstr>
    </vt:vector>
  </TitlesOfParts>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MDP14-1</dc:creator>
  <cp:lastModifiedBy>Mihaela Secrieru</cp:lastModifiedBy>
  <cp:revision>104</cp:revision>
  <cp:lastPrinted>2015-07-17T14:43:28Z</cp:lastPrinted>
  <dcterms:created xsi:type="dcterms:W3CDTF">2015-06-03T08:03:08Z</dcterms:created>
  <dcterms:modified xsi:type="dcterms:W3CDTF">2015-10-08T19:50:43Z</dcterms:modified>
</cp:coreProperties>
</file>