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304" r:id="rId4"/>
    <p:sldId id="281" r:id="rId5"/>
    <p:sldId id="307" r:id="rId6"/>
    <p:sldId id="306" r:id="rId7"/>
    <p:sldId id="308" r:id="rId8"/>
    <p:sldId id="272" r:id="rId9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7" autoAdjust="0"/>
    <p:restoredTop sz="94434" autoAdjust="0"/>
  </p:normalViewPr>
  <p:slideViewPr>
    <p:cSldViewPr>
      <p:cViewPr varScale="1">
        <p:scale>
          <a:sx n="93" d="100"/>
          <a:sy n="93" d="100"/>
        </p:scale>
        <p:origin x="-12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7F2EF2-B070-4D90-BFB2-8C41EF80E0B8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6C3F8D4-6E2D-4540-B440-5443137E2BD5}">
      <dgm:prSet phldrT="[Text]"/>
      <dgm:spPr/>
      <dgm:t>
        <a:bodyPr/>
        <a:lstStyle/>
        <a:p>
          <a:r>
            <a:rPr lang="es-ES" dirty="0" smtClean="0"/>
            <a:t>Análisis de DD e intereses de actores</a:t>
          </a:r>
          <a:endParaRPr lang="en-US" dirty="0"/>
        </a:p>
      </dgm:t>
    </dgm:pt>
    <dgm:pt modelId="{C78A8CA4-3B73-4828-ABDE-7FD412DCEA27}" type="parTrans" cxnId="{C08E0415-EC2A-4422-863D-FFF2E9DC35A3}">
      <dgm:prSet/>
      <dgm:spPr/>
      <dgm:t>
        <a:bodyPr/>
        <a:lstStyle/>
        <a:p>
          <a:endParaRPr lang="en-US"/>
        </a:p>
      </dgm:t>
    </dgm:pt>
    <dgm:pt modelId="{D2BA6BD8-E50C-4564-A6A8-CB8E16D5F973}" type="sibTrans" cxnId="{C08E0415-EC2A-4422-863D-FFF2E9DC35A3}">
      <dgm:prSet/>
      <dgm:spPr/>
      <dgm:t>
        <a:bodyPr/>
        <a:lstStyle/>
        <a:p>
          <a:endParaRPr lang="en-US"/>
        </a:p>
      </dgm:t>
    </dgm:pt>
    <dgm:pt modelId="{8BC819B8-5B43-4B87-9D12-6BBC6524E8F8}">
      <dgm:prSet phldrT="[Text]"/>
      <dgm:spPr/>
      <dgm:t>
        <a:bodyPr/>
        <a:lstStyle/>
        <a:p>
          <a:r>
            <a:rPr lang="es-ES" dirty="0" smtClean="0"/>
            <a:t>Desarrollo de EN / PA y </a:t>
          </a:r>
          <a:r>
            <a:rPr lang="es-ES" dirty="0" err="1" smtClean="0"/>
            <a:t>P&amp;Ms</a:t>
          </a:r>
          <a:endParaRPr lang="en-US" dirty="0"/>
        </a:p>
      </dgm:t>
    </dgm:pt>
    <dgm:pt modelId="{34280246-4755-4B11-B95C-A60DBB6F0677}" type="parTrans" cxnId="{77F2309A-ABC5-4B44-8F7D-9BF19BC71FB6}">
      <dgm:prSet/>
      <dgm:spPr/>
      <dgm:t>
        <a:bodyPr/>
        <a:lstStyle/>
        <a:p>
          <a:endParaRPr lang="en-US"/>
        </a:p>
      </dgm:t>
    </dgm:pt>
    <dgm:pt modelId="{4EFD5AEB-04DB-4380-B68C-753DAE735ECB}" type="sibTrans" cxnId="{77F2309A-ABC5-4B44-8F7D-9BF19BC71FB6}">
      <dgm:prSet/>
      <dgm:spPr/>
      <dgm:t>
        <a:bodyPr/>
        <a:lstStyle/>
        <a:p>
          <a:endParaRPr lang="en-US"/>
        </a:p>
      </dgm:t>
    </dgm:pt>
    <dgm:pt modelId="{0AA1EA4C-EAEC-41AC-9516-A99BAD6384AF}">
      <dgm:prSet phldrT="[Text]"/>
      <dgm:spPr/>
      <dgm:t>
        <a:bodyPr/>
        <a:lstStyle/>
        <a:p>
          <a:r>
            <a:rPr lang="es-ES" dirty="0" smtClean="0"/>
            <a:t>Implementación y monitoreo de estrategias y </a:t>
          </a:r>
          <a:r>
            <a:rPr lang="es-ES" dirty="0" err="1" smtClean="0"/>
            <a:t>P&amp;Ms</a:t>
          </a:r>
          <a:endParaRPr lang="en-US" dirty="0"/>
        </a:p>
      </dgm:t>
    </dgm:pt>
    <dgm:pt modelId="{05264EB1-A98F-4743-8833-169F223E5B93}" type="parTrans" cxnId="{C3007AC9-1BFD-4C25-996D-CACB2604A147}">
      <dgm:prSet/>
      <dgm:spPr/>
      <dgm:t>
        <a:bodyPr/>
        <a:lstStyle/>
        <a:p>
          <a:endParaRPr lang="en-US"/>
        </a:p>
      </dgm:t>
    </dgm:pt>
    <dgm:pt modelId="{DD2D7014-D454-445D-ACAC-D7F1C8E38C88}" type="sibTrans" cxnId="{C3007AC9-1BFD-4C25-996D-CACB2604A147}">
      <dgm:prSet/>
      <dgm:spPr/>
      <dgm:t>
        <a:bodyPr/>
        <a:lstStyle/>
        <a:p>
          <a:endParaRPr lang="en-US"/>
        </a:p>
      </dgm:t>
    </dgm:pt>
    <dgm:pt modelId="{4A881830-71D9-4BEF-94E5-C713F0890E5B}">
      <dgm:prSet phldrT="[Text]"/>
      <dgm:spPr/>
      <dgm:t>
        <a:bodyPr/>
        <a:lstStyle/>
        <a:p>
          <a:r>
            <a:rPr lang="es-ES" dirty="0" smtClean="0"/>
            <a:t>Abordaje y respeto a las salvaguardas</a:t>
          </a:r>
          <a:endParaRPr lang="en-US" dirty="0"/>
        </a:p>
      </dgm:t>
    </dgm:pt>
    <dgm:pt modelId="{1260F499-F9C8-465F-BD6D-30AE5F261223}" type="parTrans" cxnId="{019238BA-7398-49EB-BDB2-9CB046700B8E}">
      <dgm:prSet/>
      <dgm:spPr/>
      <dgm:t>
        <a:bodyPr/>
        <a:lstStyle/>
        <a:p>
          <a:endParaRPr lang="en-US"/>
        </a:p>
      </dgm:t>
    </dgm:pt>
    <dgm:pt modelId="{28B7ECD2-E1F7-40A0-9E54-8B8616AF49C6}" type="sibTrans" cxnId="{019238BA-7398-49EB-BDB2-9CB046700B8E}">
      <dgm:prSet/>
      <dgm:spPr/>
      <dgm:t>
        <a:bodyPr/>
        <a:lstStyle/>
        <a:p>
          <a:endParaRPr lang="en-US"/>
        </a:p>
      </dgm:t>
    </dgm:pt>
    <dgm:pt modelId="{274EC6D8-A378-486B-9EE7-27C4BC1996CF}">
      <dgm:prSet phldrT="[Text]"/>
      <dgm:spPr/>
      <dgm:t>
        <a:bodyPr/>
        <a:lstStyle/>
        <a:p>
          <a:r>
            <a:rPr lang="es-ES" dirty="0" smtClean="0"/>
            <a:t>Gestión de recursos / fondos REDD+</a:t>
          </a:r>
          <a:endParaRPr lang="en-US" dirty="0"/>
        </a:p>
      </dgm:t>
    </dgm:pt>
    <dgm:pt modelId="{C981A68F-68A7-40EB-8CCB-FE0E6B87002E}" type="parTrans" cxnId="{640A8AA7-4A7C-4BC6-84DA-953BF49E0867}">
      <dgm:prSet/>
      <dgm:spPr/>
      <dgm:t>
        <a:bodyPr/>
        <a:lstStyle/>
        <a:p>
          <a:endParaRPr lang="en-US"/>
        </a:p>
      </dgm:t>
    </dgm:pt>
    <dgm:pt modelId="{4CAE2272-43D2-44D0-A5D3-D35F819CB4BA}" type="sibTrans" cxnId="{640A8AA7-4A7C-4BC6-84DA-953BF49E0867}">
      <dgm:prSet/>
      <dgm:spPr/>
      <dgm:t>
        <a:bodyPr/>
        <a:lstStyle/>
        <a:p>
          <a:endParaRPr lang="en-US"/>
        </a:p>
      </dgm:t>
    </dgm:pt>
    <dgm:pt modelId="{0E8FCD32-0B8B-4ED3-8CD1-D6BF9D0AEFDB}" type="pres">
      <dgm:prSet presAssocID="{A77F2EF2-B070-4D90-BFB2-8C41EF80E0B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CC919D9-0CFF-4B10-A2B7-F62EE9EF5811}" type="pres">
      <dgm:prSet presAssocID="{A77F2EF2-B070-4D90-BFB2-8C41EF80E0B8}" presName="cycle" presStyleCnt="0"/>
      <dgm:spPr/>
    </dgm:pt>
    <dgm:pt modelId="{C52BF6C4-D0EC-4264-8ED3-4CF7819CCD1D}" type="pres">
      <dgm:prSet presAssocID="{A6C3F8D4-6E2D-4540-B440-5443137E2BD5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806114-645F-45EA-9F9F-BD9D718A637C}" type="pres">
      <dgm:prSet presAssocID="{D2BA6BD8-E50C-4564-A6A8-CB8E16D5F973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670A285C-9554-436D-AF76-642FDF8B37A7}" type="pres">
      <dgm:prSet presAssocID="{8BC819B8-5B43-4B87-9D12-6BBC6524E8F8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DC4990-7129-45F9-AA7D-8E538D5D5A57}" type="pres">
      <dgm:prSet presAssocID="{0AA1EA4C-EAEC-41AC-9516-A99BAD6384AF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CEAA9C-A52F-4B63-8453-BFE6D8BD7D1D}" type="pres">
      <dgm:prSet presAssocID="{4A881830-71D9-4BEF-94E5-C713F0890E5B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C052FC-42DF-4C0B-AE26-EA6509F50D32}" type="pres">
      <dgm:prSet presAssocID="{274EC6D8-A378-486B-9EE7-27C4BC1996CF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F2AF1B-5A5D-45AF-9F05-814808282B35}" type="presOf" srcId="{8BC819B8-5B43-4B87-9D12-6BBC6524E8F8}" destId="{670A285C-9554-436D-AF76-642FDF8B37A7}" srcOrd="0" destOrd="0" presId="urn:microsoft.com/office/officeart/2005/8/layout/cycle3"/>
    <dgm:cxn modelId="{019238BA-7398-49EB-BDB2-9CB046700B8E}" srcId="{A77F2EF2-B070-4D90-BFB2-8C41EF80E0B8}" destId="{4A881830-71D9-4BEF-94E5-C713F0890E5B}" srcOrd="3" destOrd="0" parTransId="{1260F499-F9C8-465F-BD6D-30AE5F261223}" sibTransId="{28B7ECD2-E1F7-40A0-9E54-8B8616AF49C6}"/>
    <dgm:cxn modelId="{5D628E7E-B7CC-4AB1-B44C-D47D33DE805F}" type="presOf" srcId="{A6C3F8D4-6E2D-4540-B440-5443137E2BD5}" destId="{C52BF6C4-D0EC-4264-8ED3-4CF7819CCD1D}" srcOrd="0" destOrd="0" presId="urn:microsoft.com/office/officeart/2005/8/layout/cycle3"/>
    <dgm:cxn modelId="{9C71B483-7CBF-421C-A8C0-E8E9915F0173}" type="presOf" srcId="{4A881830-71D9-4BEF-94E5-C713F0890E5B}" destId="{FCCEAA9C-A52F-4B63-8453-BFE6D8BD7D1D}" srcOrd="0" destOrd="0" presId="urn:microsoft.com/office/officeart/2005/8/layout/cycle3"/>
    <dgm:cxn modelId="{F79F4953-B008-4C6F-B4C8-C13A0A82615B}" type="presOf" srcId="{0AA1EA4C-EAEC-41AC-9516-A99BAD6384AF}" destId="{7FDC4990-7129-45F9-AA7D-8E538D5D5A57}" srcOrd="0" destOrd="0" presId="urn:microsoft.com/office/officeart/2005/8/layout/cycle3"/>
    <dgm:cxn modelId="{8773EBF7-E3E1-4273-8B4C-C21EA518F12B}" type="presOf" srcId="{A77F2EF2-B070-4D90-BFB2-8C41EF80E0B8}" destId="{0E8FCD32-0B8B-4ED3-8CD1-D6BF9D0AEFDB}" srcOrd="0" destOrd="0" presId="urn:microsoft.com/office/officeart/2005/8/layout/cycle3"/>
    <dgm:cxn modelId="{ECFB8716-6C41-4807-9018-6EE010CD7606}" type="presOf" srcId="{D2BA6BD8-E50C-4564-A6A8-CB8E16D5F973}" destId="{F7806114-645F-45EA-9F9F-BD9D718A637C}" srcOrd="0" destOrd="0" presId="urn:microsoft.com/office/officeart/2005/8/layout/cycle3"/>
    <dgm:cxn modelId="{C3007AC9-1BFD-4C25-996D-CACB2604A147}" srcId="{A77F2EF2-B070-4D90-BFB2-8C41EF80E0B8}" destId="{0AA1EA4C-EAEC-41AC-9516-A99BAD6384AF}" srcOrd="2" destOrd="0" parTransId="{05264EB1-A98F-4743-8833-169F223E5B93}" sibTransId="{DD2D7014-D454-445D-ACAC-D7F1C8E38C88}"/>
    <dgm:cxn modelId="{77F2309A-ABC5-4B44-8F7D-9BF19BC71FB6}" srcId="{A77F2EF2-B070-4D90-BFB2-8C41EF80E0B8}" destId="{8BC819B8-5B43-4B87-9D12-6BBC6524E8F8}" srcOrd="1" destOrd="0" parTransId="{34280246-4755-4B11-B95C-A60DBB6F0677}" sibTransId="{4EFD5AEB-04DB-4380-B68C-753DAE735ECB}"/>
    <dgm:cxn modelId="{640A8AA7-4A7C-4BC6-84DA-953BF49E0867}" srcId="{A77F2EF2-B070-4D90-BFB2-8C41EF80E0B8}" destId="{274EC6D8-A378-486B-9EE7-27C4BC1996CF}" srcOrd="4" destOrd="0" parTransId="{C981A68F-68A7-40EB-8CCB-FE0E6B87002E}" sibTransId="{4CAE2272-43D2-44D0-A5D3-D35F819CB4BA}"/>
    <dgm:cxn modelId="{C08E0415-EC2A-4422-863D-FFF2E9DC35A3}" srcId="{A77F2EF2-B070-4D90-BFB2-8C41EF80E0B8}" destId="{A6C3F8D4-6E2D-4540-B440-5443137E2BD5}" srcOrd="0" destOrd="0" parTransId="{C78A8CA4-3B73-4828-ABDE-7FD412DCEA27}" sibTransId="{D2BA6BD8-E50C-4564-A6A8-CB8E16D5F973}"/>
    <dgm:cxn modelId="{42C02FED-C2B7-4854-BF7D-39682FD9FECC}" type="presOf" srcId="{274EC6D8-A378-486B-9EE7-27C4BC1996CF}" destId="{47C052FC-42DF-4C0B-AE26-EA6509F50D32}" srcOrd="0" destOrd="0" presId="urn:microsoft.com/office/officeart/2005/8/layout/cycle3"/>
    <dgm:cxn modelId="{04298D01-63D2-417A-A1B9-45747FF12007}" type="presParOf" srcId="{0E8FCD32-0B8B-4ED3-8CD1-D6BF9D0AEFDB}" destId="{DCC919D9-0CFF-4B10-A2B7-F62EE9EF5811}" srcOrd="0" destOrd="0" presId="urn:microsoft.com/office/officeart/2005/8/layout/cycle3"/>
    <dgm:cxn modelId="{9ADA3569-8F03-4F34-ADA9-AE24140B2416}" type="presParOf" srcId="{DCC919D9-0CFF-4B10-A2B7-F62EE9EF5811}" destId="{C52BF6C4-D0EC-4264-8ED3-4CF7819CCD1D}" srcOrd="0" destOrd="0" presId="urn:microsoft.com/office/officeart/2005/8/layout/cycle3"/>
    <dgm:cxn modelId="{46907B02-213E-4FF8-BC30-FBD6C071C6DB}" type="presParOf" srcId="{DCC919D9-0CFF-4B10-A2B7-F62EE9EF5811}" destId="{F7806114-645F-45EA-9F9F-BD9D718A637C}" srcOrd="1" destOrd="0" presId="urn:microsoft.com/office/officeart/2005/8/layout/cycle3"/>
    <dgm:cxn modelId="{31952FFA-17BF-4D45-ADE5-56DDF79BF6DC}" type="presParOf" srcId="{DCC919D9-0CFF-4B10-A2B7-F62EE9EF5811}" destId="{670A285C-9554-436D-AF76-642FDF8B37A7}" srcOrd="2" destOrd="0" presId="urn:microsoft.com/office/officeart/2005/8/layout/cycle3"/>
    <dgm:cxn modelId="{8A37DEEF-1B61-4F91-91FB-34DB03AF464D}" type="presParOf" srcId="{DCC919D9-0CFF-4B10-A2B7-F62EE9EF5811}" destId="{7FDC4990-7129-45F9-AA7D-8E538D5D5A57}" srcOrd="3" destOrd="0" presId="urn:microsoft.com/office/officeart/2005/8/layout/cycle3"/>
    <dgm:cxn modelId="{BFE9FC75-A5AE-4FC4-B0A9-633447CB010A}" type="presParOf" srcId="{DCC919D9-0CFF-4B10-A2B7-F62EE9EF5811}" destId="{FCCEAA9C-A52F-4B63-8453-BFE6D8BD7D1D}" srcOrd="4" destOrd="0" presId="urn:microsoft.com/office/officeart/2005/8/layout/cycle3"/>
    <dgm:cxn modelId="{120F5BAB-FEAE-44AA-A4F6-C3495572046B}" type="presParOf" srcId="{DCC919D9-0CFF-4B10-A2B7-F62EE9EF5811}" destId="{47C052FC-42DF-4C0B-AE26-EA6509F50D32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806114-645F-45EA-9F9F-BD9D718A637C}">
      <dsp:nvSpPr>
        <dsp:cNvPr id="0" name=""/>
        <dsp:cNvSpPr/>
      </dsp:nvSpPr>
      <dsp:spPr>
        <a:xfrm>
          <a:off x="1315779" y="-22843"/>
          <a:ext cx="4137193" cy="4137193"/>
        </a:xfrm>
        <a:prstGeom prst="circularArrow">
          <a:avLst>
            <a:gd name="adj1" fmla="val 5544"/>
            <a:gd name="adj2" fmla="val 330680"/>
            <a:gd name="adj3" fmla="val 13796308"/>
            <a:gd name="adj4" fmla="val 17373572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2BF6C4-D0EC-4264-8ED3-4CF7819CCD1D}">
      <dsp:nvSpPr>
        <dsp:cNvPr id="0" name=""/>
        <dsp:cNvSpPr/>
      </dsp:nvSpPr>
      <dsp:spPr>
        <a:xfrm>
          <a:off x="2424257" y="2114"/>
          <a:ext cx="1920236" cy="96011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Análisis de DD e intereses de actores</a:t>
          </a:r>
          <a:endParaRPr lang="en-US" sz="1500" kern="1200" dirty="0"/>
        </a:p>
      </dsp:txBody>
      <dsp:txXfrm>
        <a:off x="2471126" y="48983"/>
        <a:ext cx="1826498" cy="866380"/>
      </dsp:txXfrm>
    </dsp:sp>
    <dsp:sp modelId="{670A285C-9554-436D-AF76-642FDF8B37A7}">
      <dsp:nvSpPr>
        <dsp:cNvPr id="0" name=""/>
        <dsp:cNvSpPr/>
      </dsp:nvSpPr>
      <dsp:spPr>
        <a:xfrm>
          <a:off x="4102170" y="1221189"/>
          <a:ext cx="1920236" cy="96011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Desarrollo de EN / PA y </a:t>
          </a:r>
          <a:r>
            <a:rPr lang="es-ES" sz="1500" kern="1200" dirty="0" err="1" smtClean="0"/>
            <a:t>P&amp;Ms</a:t>
          </a:r>
          <a:endParaRPr lang="en-US" sz="1500" kern="1200" dirty="0"/>
        </a:p>
      </dsp:txBody>
      <dsp:txXfrm>
        <a:off x="4149039" y="1268058"/>
        <a:ext cx="1826498" cy="866380"/>
      </dsp:txXfrm>
    </dsp:sp>
    <dsp:sp modelId="{7FDC4990-7129-45F9-AA7D-8E538D5D5A57}">
      <dsp:nvSpPr>
        <dsp:cNvPr id="0" name=""/>
        <dsp:cNvSpPr/>
      </dsp:nvSpPr>
      <dsp:spPr>
        <a:xfrm>
          <a:off x="3461264" y="3193693"/>
          <a:ext cx="1920236" cy="96011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Implementación y monitoreo de estrategias y </a:t>
          </a:r>
          <a:r>
            <a:rPr lang="es-ES" sz="1500" kern="1200" dirty="0" err="1" smtClean="0"/>
            <a:t>P&amp;Ms</a:t>
          </a:r>
          <a:endParaRPr lang="en-US" sz="1500" kern="1200" dirty="0"/>
        </a:p>
      </dsp:txBody>
      <dsp:txXfrm>
        <a:off x="3508133" y="3240562"/>
        <a:ext cx="1826498" cy="866380"/>
      </dsp:txXfrm>
    </dsp:sp>
    <dsp:sp modelId="{FCCEAA9C-A52F-4B63-8453-BFE6D8BD7D1D}">
      <dsp:nvSpPr>
        <dsp:cNvPr id="0" name=""/>
        <dsp:cNvSpPr/>
      </dsp:nvSpPr>
      <dsp:spPr>
        <a:xfrm>
          <a:off x="1387250" y="3193693"/>
          <a:ext cx="1920236" cy="96011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Abordaje y respeto a las salvaguardas</a:t>
          </a:r>
          <a:endParaRPr lang="en-US" sz="1500" kern="1200" dirty="0"/>
        </a:p>
      </dsp:txBody>
      <dsp:txXfrm>
        <a:off x="1434119" y="3240562"/>
        <a:ext cx="1826498" cy="866380"/>
      </dsp:txXfrm>
    </dsp:sp>
    <dsp:sp modelId="{47C052FC-42DF-4C0B-AE26-EA6509F50D32}">
      <dsp:nvSpPr>
        <dsp:cNvPr id="0" name=""/>
        <dsp:cNvSpPr/>
      </dsp:nvSpPr>
      <dsp:spPr>
        <a:xfrm>
          <a:off x="746345" y="1221189"/>
          <a:ext cx="1920236" cy="96011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Gestión de recursos / fondos REDD+</a:t>
          </a:r>
          <a:endParaRPr lang="en-US" sz="1500" kern="1200" dirty="0"/>
        </a:p>
      </dsp:txBody>
      <dsp:txXfrm>
        <a:off x="793214" y="1268058"/>
        <a:ext cx="1826498" cy="866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08/10/15</a:t>
            </a:fld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08/10/15</a:t>
            </a:fld>
            <a:endParaRPr lang="fr-CH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baseline="0" dirty="0" smtClean="0"/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1112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3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25569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6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65426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407C-37F9-4656-9556-9EF7322BA1FF}" type="slidenum">
              <a:rPr lang="fr-CH" smtClean="0"/>
              <a:pPr/>
              <a:t>8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36934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139952" y="1707654"/>
            <a:ext cx="792088" cy="720080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4000" dirty="0" smtClean="0">
                <a:latin typeface="Bebas Neue" pitchFamily="34" charset="0"/>
                <a:ea typeface="Open Sans" pitchFamily="34" charset="0"/>
                <a:cs typeface="Open Sans" pitchFamily="34" charset="0"/>
              </a:rPr>
              <a:t>12</a:t>
            </a:r>
            <a:endParaRPr lang="fr-CH" sz="4000" dirty="0">
              <a:latin typeface="Bebas Neue" pitchFamily="34" charset="0"/>
              <a:ea typeface="Open Sans" pitchFamily="34" charset="0"/>
              <a:cs typeface="Open Sans" pitchFamily="34" charset="0"/>
            </a:endParaRPr>
          </a:p>
        </p:txBody>
      </p:sp>
      <p:pic>
        <p:nvPicPr>
          <p:cNvPr id="14" name="Picture 13" descr="UN-REDD_full_logo_ES2 whit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699542"/>
            <a:ext cx="5588320" cy="773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4693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Objetivos de aprendizaje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30091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Mensajes clave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 dirty="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4716016" y="618823"/>
            <a:ext cx="38972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Agenda de la sesión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 dirty="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490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 dirty="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08/10/15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64" r:id="rId4"/>
    <p:sldLayoutId id="2147483650" r:id="rId5"/>
    <p:sldLayoutId id="2147483660" r:id="rId6"/>
    <p:sldLayoutId id="2147483661" r:id="rId7"/>
    <p:sldLayoutId id="2147483662" r:id="rId8"/>
    <p:sldLayoutId id="2147483655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8032" y="2427734"/>
            <a:ext cx="7772400" cy="1102519"/>
          </a:xfrm>
        </p:spPr>
        <p:txBody>
          <a:bodyPr/>
          <a:lstStyle/>
          <a:p>
            <a:r>
              <a:rPr lang="en-GB" dirty="0" smtClean="0"/>
              <a:t>Buena </a:t>
            </a:r>
            <a:r>
              <a:rPr lang="en-GB" dirty="0" err="1" smtClean="0"/>
              <a:t>Gobernanza</a:t>
            </a:r>
            <a:endParaRPr lang="fr-CH" dirty="0"/>
          </a:p>
        </p:txBody>
      </p:sp>
      <p:pic>
        <p:nvPicPr>
          <p:cNvPr id="3" name="Picture 2" descr="UN REDD LOGO-WHITE-WITH-UNDP-BLUE-ES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88"/>
          <a:stretch/>
        </p:blipFill>
        <p:spPr>
          <a:xfrm>
            <a:off x="4211960" y="3723878"/>
            <a:ext cx="4392488" cy="16654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-180528" y="1851670"/>
            <a:ext cx="4824536" cy="2952750"/>
          </a:xfrm>
        </p:spPr>
        <p:txBody>
          <a:bodyPr>
            <a:normAutofit/>
          </a:bodyPr>
          <a:lstStyle/>
          <a:p>
            <a:endParaRPr lang="fr-CH" dirty="0"/>
          </a:p>
          <a:p>
            <a:endParaRPr lang="de-CH" dirty="0" smtClean="0"/>
          </a:p>
          <a:p>
            <a:pPr>
              <a:buNone/>
            </a:pPr>
            <a:endParaRPr lang="de-CH" dirty="0" smtClean="0"/>
          </a:p>
          <a:p>
            <a:endParaRPr lang="fr-CH" dirty="0" smtClean="0"/>
          </a:p>
          <a:p>
            <a:endParaRPr lang="fr-CH" dirty="0"/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179512" y="1275606"/>
            <a:ext cx="4104456" cy="324036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D2232A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s-ES" sz="1600" dirty="0" smtClean="0"/>
              <a:t>Definir el significado de buena gobernanza en el contexto de REDD+</a:t>
            </a:r>
          </a:p>
          <a:p>
            <a:pPr marL="228600" indent="-228600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s-ES" sz="1600" dirty="0" smtClean="0"/>
              <a:t>Describir por qué la gobernanza es esencial para la efectiva implementación de REDD+ </a:t>
            </a:r>
          </a:p>
          <a:p>
            <a:pPr marL="228600" indent="-228600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s-ES" sz="1600" dirty="0" smtClean="0"/>
              <a:t>Describir los factores subyacentes de gobernanza que pueden afectar la implementación de REDD+</a:t>
            </a:r>
          </a:p>
          <a:p>
            <a:pPr marL="228600" indent="-228600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s-ES" sz="1600" dirty="0" smtClean="0"/>
              <a:t>Explicar el papel de la buena gobernanza en el desarrollo de la EN / PA y sus </a:t>
            </a:r>
            <a:r>
              <a:rPr lang="es-ES" sz="1600" dirty="0" err="1" smtClean="0"/>
              <a:t>P&amp;Ms</a:t>
            </a:r>
            <a:endParaRPr lang="es-ES" sz="16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067944" y="2211710"/>
            <a:ext cx="5076056" cy="1800200"/>
          </a:xfrm>
        </p:spPr>
        <p:txBody>
          <a:bodyPr>
            <a:noAutofit/>
          </a:bodyPr>
          <a:lstStyle/>
          <a:p>
            <a:r>
              <a:rPr lang="es-ES" sz="2000" dirty="0" smtClean="0"/>
              <a:t>Presentación introductoria sobre buena gobernanza</a:t>
            </a:r>
          </a:p>
          <a:p>
            <a:endParaRPr lang="es-ES" sz="2000" dirty="0" smtClean="0"/>
          </a:p>
          <a:p>
            <a:r>
              <a:rPr lang="es-ES" sz="2000" dirty="0" smtClean="0"/>
              <a:t>Ejercicio: relacionando la buena gobernanza con las Políticas y Medidas y otros elementos de REDD+</a:t>
            </a:r>
          </a:p>
        </p:txBody>
      </p:sp>
    </p:spTree>
    <p:extLst>
      <p:ext uri="{BB962C8B-B14F-4D97-AF65-F5344CB8AC3E}">
        <p14:creationId xmlns:p14="http://schemas.microsoft.com/office/powerpoint/2010/main" val="3191019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¿Qué es gobernanza?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Buena </a:t>
            </a:r>
            <a:r>
              <a:rPr lang="en-GB" dirty="0" err="1" smtClean="0"/>
              <a:t>Gobernanza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idx="4294967295"/>
          </p:nvPr>
        </p:nvSpPr>
        <p:spPr>
          <a:xfrm>
            <a:off x="233189" y="2258464"/>
            <a:ext cx="8300020" cy="211348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r>
              <a:rPr lang="es-ES" altLang="en-US" sz="1800" dirty="0" smtClean="0"/>
              <a:t>Incluye tener claridad sobre:</a:t>
            </a:r>
          </a:p>
          <a:p>
            <a:pPr marL="396875" indent="-396875" defTabSz="457200">
              <a:buFont typeface="Arial" charset="0"/>
              <a:buChar char="•"/>
            </a:pPr>
            <a:r>
              <a:rPr lang="es-ES" altLang="en-US" sz="1800" b="1" dirty="0" smtClean="0">
                <a:solidFill>
                  <a:srgbClr val="FF0000"/>
                </a:solidFill>
              </a:rPr>
              <a:t>Quién tiene el poder </a:t>
            </a:r>
            <a:r>
              <a:rPr lang="es-ES" altLang="en-US" sz="1800" dirty="0" smtClean="0"/>
              <a:t>para tomar e implementar decisiones que afectan los recursos naturales y sus usuarios</a:t>
            </a:r>
          </a:p>
          <a:p>
            <a:pPr marL="396875" indent="-396875" defTabSz="457200">
              <a:buFont typeface="Arial" charset="0"/>
              <a:buChar char="•"/>
            </a:pPr>
            <a:r>
              <a:rPr lang="es-ES" altLang="en-US" sz="1800" b="1" dirty="0" smtClean="0">
                <a:solidFill>
                  <a:srgbClr val="FF0000"/>
                </a:solidFill>
              </a:rPr>
              <a:t>Cómo</a:t>
            </a:r>
            <a:r>
              <a:rPr lang="es-ES" altLang="en-US" sz="1800" dirty="0" smtClean="0">
                <a:solidFill>
                  <a:srgbClr val="FF0000"/>
                </a:solidFill>
              </a:rPr>
              <a:t> </a:t>
            </a:r>
            <a:r>
              <a:rPr lang="es-ES" altLang="en-US" sz="1800" dirty="0" smtClean="0"/>
              <a:t>se toman e implementan estas decisiones </a:t>
            </a:r>
          </a:p>
          <a:p>
            <a:pPr marL="396875" indent="-396875" defTabSz="457200">
              <a:buFont typeface="Arial" charset="0"/>
              <a:buChar char="•"/>
            </a:pPr>
            <a:r>
              <a:rPr lang="es-ES" altLang="en-US" sz="1800" b="1" dirty="0" smtClean="0">
                <a:solidFill>
                  <a:srgbClr val="FF0000"/>
                </a:solidFill>
              </a:rPr>
              <a:t>Quién</a:t>
            </a:r>
            <a:r>
              <a:rPr lang="es-ES" altLang="en-US" sz="1800" dirty="0" smtClean="0">
                <a:solidFill>
                  <a:srgbClr val="FF0000"/>
                </a:solidFill>
              </a:rPr>
              <a:t> </a:t>
            </a:r>
            <a:r>
              <a:rPr lang="es-ES" altLang="en-US" sz="1800" dirty="0" smtClean="0"/>
              <a:t>es responsable </a:t>
            </a:r>
            <a:r>
              <a:rPr lang="es-ES" altLang="en-US" sz="1800" dirty="0"/>
              <a:t>por la implementación y </a:t>
            </a:r>
            <a:r>
              <a:rPr lang="es-ES" altLang="en-US" sz="1800" b="1" dirty="0" smtClean="0">
                <a:solidFill>
                  <a:srgbClr val="FF0000"/>
                </a:solidFill>
              </a:rPr>
              <a:t>de qué manera</a:t>
            </a:r>
            <a:r>
              <a:rPr lang="es-ES" altLang="en-US" sz="1800" dirty="0" smtClean="0"/>
              <a:t>.</a:t>
            </a:r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endParaRPr lang="es-ES" altLang="en-US" sz="1800" dirty="0" smtClean="0">
              <a:latin typeface="Calibri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  <a:buNone/>
            </a:pPr>
            <a:endParaRPr lang="es-ES" sz="1800" dirty="0" smtClean="0"/>
          </a:p>
          <a:p>
            <a:pPr>
              <a:lnSpc>
                <a:spcPct val="110000"/>
              </a:lnSpc>
              <a:spcBef>
                <a:spcPts val="200"/>
              </a:spcBef>
              <a:spcAft>
                <a:spcPct val="40000"/>
              </a:spcAft>
            </a:pPr>
            <a:endParaRPr lang="en-GB" sz="2000" dirty="0"/>
          </a:p>
        </p:txBody>
      </p:sp>
      <p:sp>
        <p:nvSpPr>
          <p:cNvPr id="2" name="Rectangle 1"/>
          <p:cNvSpPr/>
          <p:nvPr/>
        </p:nvSpPr>
        <p:spPr>
          <a:xfrm>
            <a:off x="1187624" y="1174883"/>
            <a:ext cx="6624736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/>
            <a:r>
              <a:rPr lang="es-ES" altLang="en-US" sz="2133" i="1" dirty="0">
                <a:solidFill>
                  <a:schemeClr val="accent1"/>
                </a:solidFill>
              </a:rPr>
              <a:t>Interacción en una sociedad </a:t>
            </a:r>
            <a:r>
              <a:rPr lang="es-ES" altLang="en-US" sz="2133" i="1" dirty="0" smtClean="0">
                <a:solidFill>
                  <a:schemeClr val="accent1"/>
                </a:solidFill>
              </a:rPr>
              <a:t>entre:</a:t>
            </a:r>
          </a:p>
          <a:p>
            <a:pPr algn="ctr" defTabSz="1219170"/>
            <a:r>
              <a:rPr lang="es-ES" altLang="en-US" sz="2133" i="1" dirty="0" smtClean="0">
                <a:solidFill>
                  <a:schemeClr val="accent1"/>
                </a:solidFill>
              </a:rPr>
              <a:t>leyes </a:t>
            </a:r>
            <a:r>
              <a:rPr lang="es-ES" altLang="en-US" sz="2133" i="1" dirty="0">
                <a:solidFill>
                  <a:schemeClr val="accent1"/>
                </a:solidFill>
              </a:rPr>
              <a:t>y otras </a:t>
            </a:r>
            <a:r>
              <a:rPr lang="es-ES" altLang="en-US" sz="2133" i="1" dirty="0" smtClean="0">
                <a:solidFill>
                  <a:schemeClr val="accent1"/>
                </a:solidFill>
              </a:rPr>
              <a:t>normativas, </a:t>
            </a:r>
            <a:r>
              <a:rPr lang="es-ES" altLang="en-US" sz="2133" i="1" dirty="0">
                <a:solidFill>
                  <a:schemeClr val="accent1"/>
                </a:solidFill>
              </a:rPr>
              <a:t>instituciones y </a:t>
            </a:r>
            <a:r>
              <a:rPr lang="es-ES" altLang="en-US" sz="2133" i="1" dirty="0" smtClean="0">
                <a:solidFill>
                  <a:schemeClr val="accent1"/>
                </a:solidFill>
              </a:rPr>
              <a:t>procesos</a:t>
            </a:r>
            <a:endParaRPr lang="es-ES" altLang="en-US" sz="2133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915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87283" cy="1080120"/>
          </a:xfrm>
        </p:spPr>
        <p:txBody>
          <a:bodyPr>
            <a:normAutofit/>
          </a:bodyPr>
          <a:lstStyle/>
          <a:p>
            <a:r>
              <a:rPr lang="es-ES" sz="2800" dirty="0" smtClean="0"/>
              <a:t>Desafíos de la gobernanza en relación a REDD+</a:t>
            </a:r>
            <a:endParaRPr lang="es-ES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Buena </a:t>
            </a:r>
            <a:r>
              <a:rPr lang="en-GB" dirty="0" err="1" smtClean="0"/>
              <a:t>Gobernanza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233169" y="1203598"/>
            <a:ext cx="3888432" cy="57606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s-ES" sz="2000" dirty="0"/>
              <a:t>Falta de participación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93209" y="1923678"/>
            <a:ext cx="6120680" cy="72008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x-none" sz="2000" dirty="0"/>
              <a:t>Debilidades en la aplicación de la ley y corrupción que conduce a tala insostenible y/o ilegal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457305" y="2787774"/>
            <a:ext cx="5464224" cy="72008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x-none" sz="2000" dirty="0"/>
              <a:t>Debilidad normativa en </a:t>
            </a:r>
            <a:r>
              <a:rPr lang="x-none" sz="2000" dirty="0" smtClean="0"/>
              <a:t>cuanto a </a:t>
            </a:r>
            <a:r>
              <a:rPr lang="x-none" sz="2000" dirty="0"/>
              <a:t>derechos de la tierra y manejo de recursos naturales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483768" y="3651870"/>
            <a:ext cx="5904656" cy="57606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x-none" sz="2000" dirty="0"/>
              <a:t>Marco normativo débil, incompleto o incoherente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419872" y="4371950"/>
            <a:ext cx="5464224" cy="57606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x-none" sz="2000" dirty="0"/>
              <a:t>Coordinación inter-institucional insuficiente</a:t>
            </a:r>
          </a:p>
        </p:txBody>
      </p:sp>
    </p:spTree>
    <p:extLst>
      <p:ext uri="{BB962C8B-B14F-4D97-AF65-F5344CB8AC3E}">
        <p14:creationId xmlns:p14="http://schemas.microsoft.com/office/powerpoint/2010/main" val="71383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299251" cy="719137"/>
          </a:xfrm>
        </p:spPr>
        <p:txBody>
          <a:bodyPr>
            <a:noAutofit/>
          </a:bodyPr>
          <a:lstStyle/>
          <a:p>
            <a:r>
              <a:rPr lang="de-CH" sz="2800" dirty="0" smtClean="0"/>
              <a:t>Integración de la gobernanza en procesos  REDD+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Buena </a:t>
            </a:r>
            <a:r>
              <a:rPr lang="en-GB" dirty="0" err="1" smtClean="0"/>
              <a:t>Gobernanza</a:t>
            </a:r>
            <a:endParaRPr lang="en-GB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85964705"/>
              </p:ext>
            </p:extLst>
          </p:nvPr>
        </p:nvGraphicFramePr>
        <p:xfrm>
          <a:off x="1691680" y="987574"/>
          <a:ext cx="6768752" cy="4155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Oval 1"/>
          <p:cNvSpPr/>
          <p:nvPr/>
        </p:nvSpPr>
        <p:spPr>
          <a:xfrm>
            <a:off x="3995936" y="2715766"/>
            <a:ext cx="2376264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/>
              <a:t>Plataformas de participación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904688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0" y="411510"/>
            <a:ext cx="9074611" cy="719137"/>
          </a:xfrm>
        </p:spPr>
        <p:txBody>
          <a:bodyPr>
            <a:noAutofit/>
          </a:bodyPr>
          <a:lstStyle/>
          <a:p>
            <a:r>
              <a:rPr lang="es-ES" sz="2800" dirty="0" smtClean="0"/>
              <a:t>Elementos para una gobernanza efectiva de REDD+</a:t>
            </a:r>
            <a:endParaRPr lang="es-ES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Buena gobernanza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315987" y="1131590"/>
            <a:ext cx="8720510" cy="57606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x-none" sz="2000" dirty="0" smtClean="0"/>
              <a:t>Involucramiento en el diseño </a:t>
            </a:r>
            <a:r>
              <a:rPr lang="x-none" sz="2000" dirty="0"/>
              <a:t>y priorización de </a:t>
            </a:r>
            <a:r>
              <a:rPr lang="x-none" sz="2000" dirty="0" err="1" smtClean="0"/>
              <a:t>P&amp;Ms</a:t>
            </a:r>
            <a:r>
              <a:rPr lang="x-none" sz="2000" dirty="0" smtClean="0"/>
              <a:t> directas / habilitantes</a:t>
            </a:r>
            <a:endParaRPr lang="x-none" sz="2000" dirty="0"/>
          </a:p>
        </p:txBody>
      </p:sp>
      <p:sp>
        <p:nvSpPr>
          <p:cNvPr id="7" name="Rounded Rectangle 6"/>
          <p:cNvSpPr/>
          <p:nvPr/>
        </p:nvSpPr>
        <p:spPr>
          <a:xfrm>
            <a:off x="852562" y="3712225"/>
            <a:ext cx="4303336" cy="57606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x-none" sz="2000" dirty="0"/>
              <a:t>Procesos de decisión participativos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15987" y="1779662"/>
            <a:ext cx="8746370" cy="57606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s-ES" sz="2000" dirty="0"/>
              <a:t>Fortalecimiento de capacidades en instituciones que implementan REDD+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221597" y="2427734"/>
            <a:ext cx="6840760" cy="57606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x-none" sz="2000" dirty="0"/>
              <a:t>Uso de sistemas apropiados de monitoreo y control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221597" y="3075806"/>
            <a:ext cx="6840760" cy="57606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x-none" sz="2000" dirty="0"/>
              <a:t>Establecimiento de un sistema de atención y </a:t>
            </a:r>
            <a:r>
              <a:rPr lang="x-none" sz="2000" dirty="0" smtClean="0"/>
              <a:t>respuesta</a:t>
            </a:r>
            <a:endParaRPr lang="x-none" sz="2000" dirty="0"/>
          </a:p>
        </p:txBody>
      </p:sp>
      <p:sp>
        <p:nvSpPr>
          <p:cNvPr id="12" name="Rounded Rectangle 11"/>
          <p:cNvSpPr/>
          <p:nvPr/>
        </p:nvSpPr>
        <p:spPr>
          <a:xfrm>
            <a:off x="5328657" y="3723878"/>
            <a:ext cx="3736032" cy="57606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x-none" sz="2000" dirty="0"/>
              <a:t>Abordaje a las salvaguardas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373645" y="4371950"/>
            <a:ext cx="6700966" cy="69541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x-none" sz="2000" dirty="0" smtClean="0"/>
              <a:t>Gestión financiera </a:t>
            </a:r>
            <a:r>
              <a:rPr lang="x-none" sz="2000" dirty="0"/>
              <a:t>transparente, responsable y equitativa </a:t>
            </a:r>
            <a:r>
              <a:rPr lang="x-none" sz="2000" dirty="0" smtClean="0"/>
              <a:t>a </a:t>
            </a:r>
            <a:r>
              <a:rPr lang="x-none" sz="2000" dirty="0"/>
              <a:t>través de procesos participativos </a:t>
            </a:r>
          </a:p>
        </p:txBody>
      </p:sp>
    </p:spTree>
    <p:extLst>
      <p:ext uri="{BB962C8B-B14F-4D97-AF65-F5344CB8AC3E}">
        <p14:creationId xmlns:p14="http://schemas.microsoft.com/office/powerpoint/2010/main" val="2220350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355976" y="1243708"/>
            <a:ext cx="4968552" cy="4424386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s-ES" sz="1600" dirty="0" smtClean="0"/>
              <a:t>La gobernanza se refiere a la </a:t>
            </a:r>
            <a:r>
              <a:rPr lang="es-ES" sz="1600" b="1" dirty="0" smtClean="0"/>
              <a:t>interacción entre normas, instituciones y procesos </a:t>
            </a:r>
            <a:r>
              <a:rPr lang="es-ES" sz="1600" dirty="0" smtClean="0"/>
              <a:t>en una sociedad</a:t>
            </a:r>
          </a:p>
          <a:p>
            <a:pPr>
              <a:spcAft>
                <a:spcPts val="1200"/>
              </a:spcAft>
            </a:pPr>
            <a:r>
              <a:rPr lang="es-ES" sz="1600" dirty="0" smtClean="0"/>
              <a:t>Los principios claves de una buena gobernanza son la </a:t>
            </a:r>
            <a:r>
              <a:rPr lang="es-ES" sz="1600" b="1" dirty="0" smtClean="0"/>
              <a:t>transparencia y la responsabilidad</a:t>
            </a:r>
            <a:r>
              <a:rPr lang="es-ES" sz="1600" dirty="0" smtClean="0"/>
              <a:t>, el respeto a los </a:t>
            </a:r>
            <a:r>
              <a:rPr lang="es-ES" sz="1600" b="1" dirty="0" smtClean="0"/>
              <a:t>derechos</a:t>
            </a:r>
            <a:r>
              <a:rPr lang="es-ES" sz="1600" dirty="0" smtClean="0"/>
              <a:t>, la </a:t>
            </a:r>
            <a:r>
              <a:rPr lang="es-ES" sz="1600" b="1" dirty="0" smtClean="0"/>
              <a:t>participación inclusiva</a:t>
            </a:r>
            <a:r>
              <a:rPr lang="es-ES" sz="1600" dirty="0" smtClean="0"/>
              <a:t>, el </a:t>
            </a:r>
            <a:r>
              <a:rPr lang="es-ES" sz="1600" b="1" dirty="0" smtClean="0"/>
              <a:t>desempeño efectivo </a:t>
            </a:r>
            <a:r>
              <a:rPr lang="es-ES" sz="1600" dirty="0" smtClean="0"/>
              <a:t>y la </a:t>
            </a:r>
            <a:r>
              <a:rPr lang="es-ES" sz="1600" b="1" dirty="0" smtClean="0"/>
              <a:t>igualdad en la aplicación de la ley </a:t>
            </a:r>
            <a:endParaRPr lang="es-ES" sz="1600" dirty="0" smtClean="0"/>
          </a:p>
          <a:p>
            <a:pPr>
              <a:spcAft>
                <a:spcPts val="1200"/>
              </a:spcAft>
            </a:pPr>
            <a:r>
              <a:rPr lang="es-ES" sz="1600" dirty="0" smtClean="0"/>
              <a:t>La interacción entre estos </a:t>
            </a:r>
            <a:r>
              <a:rPr lang="es-ES" sz="1600" b="1" dirty="0" smtClean="0"/>
              <a:t>principios y leyes</a:t>
            </a:r>
            <a:r>
              <a:rPr lang="es-ES" sz="1600" dirty="0" smtClean="0"/>
              <a:t>, </a:t>
            </a:r>
            <a:r>
              <a:rPr lang="es-ES" sz="1600" b="1" dirty="0" smtClean="0"/>
              <a:t>instituciones y procesos </a:t>
            </a:r>
            <a:r>
              <a:rPr lang="es-ES" sz="1600" dirty="0" smtClean="0"/>
              <a:t>es clave.</a:t>
            </a:r>
          </a:p>
          <a:p>
            <a:pPr>
              <a:spcAft>
                <a:spcPts val="1200"/>
              </a:spcAft>
            </a:pPr>
            <a:r>
              <a:rPr lang="es-ES" sz="1600" dirty="0" smtClean="0"/>
              <a:t>La buena gobernanza es clave para la </a:t>
            </a:r>
            <a:r>
              <a:rPr lang="es-ES" sz="1600" b="1" dirty="0" smtClean="0"/>
              <a:t>viabilidad de la implementación</a:t>
            </a:r>
            <a:r>
              <a:rPr lang="es-ES" sz="1600" dirty="0" smtClean="0"/>
              <a:t> de REDD+.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439251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1797</TotalTime>
  <Words>401</Words>
  <Application>Microsoft Macintosh PowerPoint</Application>
  <PresentationFormat>On-screen Show (16:9)</PresentationFormat>
  <Paragraphs>52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Chapter1</vt:lpstr>
      <vt:lpstr>Buena Gobernanza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81</cp:revision>
  <dcterms:created xsi:type="dcterms:W3CDTF">2015-06-03T08:03:08Z</dcterms:created>
  <dcterms:modified xsi:type="dcterms:W3CDTF">2015-10-08T20:06:41Z</dcterms:modified>
</cp:coreProperties>
</file>