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handoutMasterIdLst>
    <p:handoutMasterId r:id="rId14"/>
  </p:handoutMasterIdLst>
  <p:sldIdLst>
    <p:sldId id="282" r:id="rId2"/>
    <p:sldId id="279" r:id="rId3"/>
    <p:sldId id="280" r:id="rId4"/>
    <p:sldId id="281" r:id="rId5"/>
    <p:sldId id="283" r:id="rId6"/>
    <p:sldId id="289" r:id="rId7"/>
    <p:sldId id="284" r:id="rId8"/>
    <p:sldId id="285" r:id="rId9"/>
    <p:sldId id="286" r:id="rId10"/>
    <p:sldId id="287" r:id="rId11"/>
    <p:sldId id="288" r:id="rId12"/>
  </p:sldIdLst>
  <p:sldSz cx="9144000" cy="5143500" type="screen16x9"/>
  <p:notesSz cx="6648450" cy="9850438"/>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 uri="{2D200454-40CA-4A62-9FC3-DE9A4176ACB9}">
      <p15:notesGuideLst xmlns="" xmlns:p15="http://schemas.microsoft.com/office/powerpoint/2012/main">
        <p15:guide id="1" orient="horz" pos="3103">
          <p15:clr>
            <a:srgbClr val="A4A3A4"/>
          </p15:clr>
        </p15:guide>
        <p15:guide id="2" pos="209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BCBCB"/>
    <a:srgbClr val="D223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401" autoAdjust="0"/>
    <p:restoredTop sz="87792" autoAdjust="0"/>
  </p:normalViewPr>
  <p:slideViewPr>
    <p:cSldViewPr>
      <p:cViewPr varScale="1">
        <p:scale>
          <a:sx n="76" d="100"/>
          <a:sy n="76" d="100"/>
        </p:scale>
        <p:origin x="-696" y="-10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3" d="100"/>
          <a:sy n="73" d="100"/>
        </p:scale>
        <p:origin x="-2274" y="-114"/>
      </p:cViewPr>
      <p:guideLst>
        <p:guide orient="horz" pos="3103"/>
        <p:guide pos="2094"/>
      </p:guideLst>
    </p:cSldViewPr>
  </p:notes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notesMaster" Target="notesMasters/notesMaster1.xml"/><Relationship Id="rId14" Type="http://schemas.openxmlformats.org/officeDocument/2006/relationships/handoutMaster" Target="handoutMasters/handoutMaster1.xml"/><Relationship Id="rId15" Type="http://schemas.openxmlformats.org/officeDocument/2006/relationships/printerSettings" Target="printerSettings/printerSettings1.bin"/><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0995" cy="492522"/>
          </a:xfrm>
          <a:prstGeom prst="rect">
            <a:avLst/>
          </a:prstGeom>
        </p:spPr>
        <p:txBody>
          <a:bodyPr vert="horz" lIns="91440" tIns="45720" rIns="91440" bIns="45720" rtlCol="0"/>
          <a:lstStyle>
            <a:lvl1pPr algn="l">
              <a:defRPr sz="1200"/>
            </a:lvl1pPr>
          </a:lstStyle>
          <a:p>
            <a:endParaRPr lang="fr-CH" dirty="0"/>
          </a:p>
        </p:txBody>
      </p:sp>
      <p:sp>
        <p:nvSpPr>
          <p:cNvPr id="3" name="Date Placeholder 2"/>
          <p:cNvSpPr>
            <a:spLocks noGrp="1"/>
          </p:cNvSpPr>
          <p:nvPr>
            <p:ph type="dt" sz="quarter" idx="1"/>
          </p:nvPr>
        </p:nvSpPr>
        <p:spPr>
          <a:xfrm>
            <a:off x="3765916" y="0"/>
            <a:ext cx="2880995" cy="492522"/>
          </a:xfrm>
          <a:prstGeom prst="rect">
            <a:avLst/>
          </a:prstGeom>
        </p:spPr>
        <p:txBody>
          <a:bodyPr vert="horz" lIns="91440" tIns="45720" rIns="91440" bIns="45720" rtlCol="0"/>
          <a:lstStyle>
            <a:lvl1pPr algn="r">
              <a:defRPr sz="1200"/>
            </a:lvl1pPr>
          </a:lstStyle>
          <a:p>
            <a:fld id="{0C47A525-F80A-40DC-B194-ACBC3DC8488E}" type="datetimeFigureOut">
              <a:rPr lang="fr-CH" smtClean="0"/>
              <a:pPr/>
              <a:t>08/10/15</a:t>
            </a:fld>
            <a:endParaRPr lang="fr-CH" dirty="0"/>
          </a:p>
        </p:txBody>
      </p:sp>
      <p:sp>
        <p:nvSpPr>
          <p:cNvPr id="4" name="Footer Placeholder 3"/>
          <p:cNvSpPr>
            <a:spLocks noGrp="1"/>
          </p:cNvSpPr>
          <p:nvPr>
            <p:ph type="ftr" sz="quarter" idx="2"/>
          </p:nvPr>
        </p:nvSpPr>
        <p:spPr>
          <a:xfrm>
            <a:off x="0" y="9356206"/>
            <a:ext cx="2880995" cy="492522"/>
          </a:xfrm>
          <a:prstGeom prst="rect">
            <a:avLst/>
          </a:prstGeom>
        </p:spPr>
        <p:txBody>
          <a:bodyPr vert="horz" lIns="91440" tIns="45720" rIns="91440" bIns="45720" rtlCol="0" anchor="b"/>
          <a:lstStyle>
            <a:lvl1pPr algn="l">
              <a:defRPr sz="1200"/>
            </a:lvl1pPr>
          </a:lstStyle>
          <a:p>
            <a:endParaRPr lang="fr-CH" dirty="0"/>
          </a:p>
        </p:txBody>
      </p:sp>
      <p:sp>
        <p:nvSpPr>
          <p:cNvPr id="5" name="Slide Number Placeholder 4"/>
          <p:cNvSpPr>
            <a:spLocks noGrp="1"/>
          </p:cNvSpPr>
          <p:nvPr>
            <p:ph type="sldNum" sz="quarter" idx="3"/>
          </p:nvPr>
        </p:nvSpPr>
        <p:spPr>
          <a:xfrm>
            <a:off x="3765916" y="9356206"/>
            <a:ext cx="2880995" cy="492522"/>
          </a:xfrm>
          <a:prstGeom prst="rect">
            <a:avLst/>
          </a:prstGeom>
        </p:spPr>
        <p:txBody>
          <a:bodyPr vert="horz" lIns="91440" tIns="45720" rIns="91440" bIns="45720" rtlCol="0" anchor="b"/>
          <a:lstStyle>
            <a:lvl1pPr algn="r">
              <a:defRPr sz="1200"/>
            </a:lvl1pPr>
          </a:lstStyle>
          <a:p>
            <a:fld id="{3C3124EE-A363-4552-9E64-30DE2F57F4F7}" type="slidenum">
              <a:rPr lang="fr-CH" smtClean="0"/>
              <a:pPr/>
              <a:t>‹#›</a:t>
            </a:fld>
            <a:endParaRPr lang="fr-CH" dirty="0"/>
          </a:p>
        </p:txBody>
      </p:sp>
    </p:spTree>
    <p:extLst>
      <p:ext uri="{BB962C8B-B14F-4D97-AF65-F5344CB8AC3E}">
        <p14:creationId xmlns:p14="http://schemas.microsoft.com/office/powerpoint/2010/main" val="33983568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0995" cy="492522"/>
          </a:xfrm>
          <a:prstGeom prst="rect">
            <a:avLst/>
          </a:prstGeom>
        </p:spPr>
        <p:txBody>
          <a:bodyPr vert="horz" lIns="91440" tIns="45720" rIns="91440" bIns="45720" rtlCol="0"/>
          <a:lstStyle>
            <a:lvl1pPr algn="l">
              <a:defRPr sz="1200"/>
            </a:lvl1pPr>
          </a:lstStyle>
          <a:p>
            <a:endParaRPr lang="fr-CH" dirty="0"/>
          </a:p>
        </p:txBody>
      </p:sp>
      <p:sp>
        <p:nvSpPr>
          <p:cNvPr id="3" name="Date Placeholder 2"/>
          <p:cNvSpPr>
            <a:spLocks noGrp="1"/>
          </p:cNvSpPr>
          <p:nvPr>
            <p:ph type="dt" idx="1"/>
          </p:nvPr>
        </p:nvSpPr>
        <p:spPr>
          <a:xfrm>
            <a:off x="3765916" y="0"/>
            <a:ext cx="2880995" cy="492522"/>
          </a:xfrm>
          <a:prstGeom prst="rect">
            <a:avLst/>
          </a:prstGeom>
        </p:spPr>
        <p:txBody>
          <a:bodyPr vert="horz" lIns="91440" tIns="45720" rIns="91440" bIns="45720" rtlCol="0"/>
          <a:lstStyle>
            <a:lvl1pPr algn="r">
              <a:defRPr sz="1200"/>
            </a:lvl1pPr>
          </a:lstStyle>
          <a:p>
            <a:fld id="{DD92578E-0A6E-4A95-8345-AED0FCFE8B67}" type="datetimeFigureOut">
              <a:rPr lang="fr-CH" smtClean="0"/>
              <a:pPr/>
              <a:t>08/10/15</a:t>
            </a:fld>
            <a:endParaRPr lang="fr-CH" dirty="0"/>
          </a:p>
        </p:txBody>
      </p:sp>
      <p:sp>
        <p:nvSpPr>
          <p:cNvPr id="4" name="Slide Image Placeholder 3"/>
          <p:cNvSpPr>
            <a:spLocks noGrp="1" noRot="1" noChangeAspect="1"/>
          </p:cNvSpPr>
          <p:nvPr>
            <p:ph type="sldImg" idx="2"/>
          </p:nvPr>
        </p:nvSpPr>
        <p:spPr>
          <a:xfrm>
            <a:off x="41275" y="738188"/>
            <a:ext cx="6565900" cy="3694112"/>
          </a:xfrm>
          <a:prstGeom prst="rect">
            <a:avLst/>
          </a:prstGeom>
          <a:noFill/>
          <a:ln w="12700">
            <a:solidFill>
              <a:prstClr val="black"/>
            </a:solidFill>
          </a:ln>
        </p:spPr>
        <p:txBody>
          <a:bodyPr vert="horz" lIns="91440" tIns="45720" rIns="91440" bIns="45720" rtlCol="0" anchor="ctr"/>
          <a:lstStyle/>
          <a:p>
            <a:endParaRPr lang="fr-CH" dirty="0"/>
          </a:p>
        </p:txBody>
      </p:sp>
      <p:sp>
        <p:nvSpPr>
          <p:cNvPr id="5" name="Notes Placeholder 4"/>
          <p:cNvSpPr>
            <a:spLocks noGrp="1"/>
          </p:cNvSpPr>
          <p:nvPr>
            <p:ph type="body" sz="quarter" idx="3"/>
          </p:nvPr>
        </p:nvSpPr>
        <p:spPr>
          <a:xfrm>
            <a:off x="664845" y="4678958"/>
            <a:ext cx="5318760" cy="443269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H"/>
          </a:p>
        </p:txBody>
      </p:sp>
      <p:sp>
        <p:nvSpPr>
          <p:cNvPr id="6" name="Footer Placeholder 5"/>
          <p:cNvSpPr>
            <a:spLocks noGrp="1"/>
          </p:cNvSpPr>
          <p:nvPr>
            <p:ph type="ftr" sz="quarter" idx="4"/>
          </p:nvPr>
        </p:nvSpPr>
        <p:spPr>
          <a:xfrm>
            <a:off x="0" y="9356206"/>
            <a:ext cx="2880995" cy="492522"/>
          </a:xfrm>
          <a:prstGeom prst="rect">
            <a:avLst/>
          </a:prstGeom>
        </p:spPr>
        <p:txBody>
          <a:bodyPr vert="horz" lIns="91440" tIns="45720" rIns="91440" bIns="45720" rtlCol="0" anchor="b"/>
          <a:lstStyle>
            <a:lvl1pPr algn="l">
              <a:defRPr sz="1200"/>
            </a:lvl1pPr>
          </a:lstStyle>
          <a:p>
            <a:endParaRPr lang="fr-CH" dirty="0"/>
          </a:p>
        </p:txBody>
      </p:sp>
      <p:sp>
        <p:nvSpPr>
          <p:cNvPr id="7" name="Slide Number Placeholder 6"/>
          <p:cNvSpPr>
            <a:spLocks noGrp="1"/>
          </p:cNvSpPr>
          <p:nvPr>
            <p:ph type="sldNum" sz="quarter" idx="5"/>
          </p:nvPr>
        </p:nvSpPr>
        <p:spPr>
          <a:xfrm>
            <a:off x="3765916" y="9356206"/>
            <a:ext cx="2880995" cy="492522"/>
          </a:xfrm>
          <a:prstGeom prst="rect">
            <a:avLst/>
          </a:prstGeom>
        </p:spPr>
        <p:txBody>
          <a:bodyPr vert="horz" lIns="91440" tIns="45720" rIns="91440" bIns="45720" rtlCol="0" anchor="b"/>
          <a:lstStyle>
            <a:lvl1pPr algn="r">
              <a:defRPr sz="1200"/>
            </a:lvl1pPr>
          </a:lstStyle>
          <a:p>
            <a:fld id="{AD48407C-37F9-4656-9556-9EF7322BA1FF}" type="slidenum">
              <a:rPr lang="fr-CH" smtClean="0"/>
              <a:pPr/>
              <a:t>‹#›</a:t>
            </a:fld>
            <a:endParaRPr lang="fr-CH" dirty="0"/>
          </a:p>
        </p:txBody>
      </p:sp>
    </p:spTree>
    <p:extLst>
      <p:ext uri="{BB962C8B-B14F-4D97-AF65-F5344CB8AC3E}">
        <p14:creationId xmlns:p14="http://schemas.microsoft.com/office/powerpoint/2010/main" val="2607722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AD48407C-37F9-4656-9556-9EF7322BA1FF}" type="slidenum">
              <a:rPr lang="fr-CH" smtClean="0"/>
              <a:pPr/>
              <a:t>2</a:t>
            </a:fld>
            <a:endParaRPr lang="fr-CH" dirty="0"/>
          </a:p>
        </p:txBody>
      </p:sp>
    </p:spTree>
    <p:extLst>
      <p:ext uri="{BB962C8B-B14F-4D97-AF65-F5344CB8AC3E}">
        <p14:creationId xmlns:p14="http://schemas.microsoft.com/office/powerpoint/2010/main" val="3218807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R" dirty="0" smtClean="0"/>
              <a:t> El balance anual neto energético es cero  </a:t>
            </a:r>
          </a:p>
          <a:p>
            <a:endParaRPr lang="es-CR" dirty="0" smtClean="0"/>
          </a:p>
          <a:p>
            <a:r>
              <a:rPr lang="es-CR" dirty="0" smtClean="0"/>
              <a:t>La atmosfera y la tierra absorben 240 W/m2 de la onda corta entrante y emiten lo mismo en onda larga</a:t>
            </a:r>
          </a:p>
          <a:p>
            <a:endParaRPr lang="es-CR" dirty="0" smtClean="0"/>
          </a:p>
          <a:p>
            <a:r>
              <a:rPr lang="es-CR" dirty="0" smtClean="0"/>
              <a:t> Una parte de la energía de onda larga que emite la tierra es absorbida por la atmósfera e irradiada de nuevo hacia la tierra</a:t>
            </a:r>
          </a:p>
          <a:p>
            <a:endParaRPr lang="es-CR" dirty="0" smtClean="0"/>
          </a:p>
          <a:p>
            <a:r>
              <a:rPr lang="es-CR" dirty="0" smtClean="0"/>
              <a:t> Los gases de efecto invernadero en la atmósfera son los causantes de este efecto </a:t>
            </a:r>
          </a:p>
          <a:p>
            <a:endParaRPr lang="es-CR" dirty="0"/>
          </a:p>
        </p:txBody>
      </p:sp>
      <p:sp>
        <p:nvSpPr>
          <p:cNvPr id="4" name="Marcador de número de diapositiva 3"/>
          <p:cNvSpPr>
            <a:spLocks noGrp="1"/>
          </p:cNvSpPr>
          <p:nvPr>
            <p:ph type="sldNum" sz="quarter" idx="10"/>
          </p:nvPr>
        </p:nvSpPr>
        <p:spPr/>
        <p:txBody>
          <a:bodyPr/>
          <a:lstStyle/>
          <a:p>
            <a:fld id="{AD48407C-37F9-4656-9556-9EF7322BA1FF}" type="slidenum">
              <a:rPr lang="fr-CH" smtClean="0"/>
              <a:pPr/>
              <a:t>5</a:t>
            </a:fld>
            <a:endParaRPr lang="fr-CH" dirty="0"/>
          </a:p>
        </p:txBody>
      </p:sp>
    </p:spTree>
    <p:extLst>
      <p:ext uri="{BB962C8B-B14F-4D97-AF65-F5344CB8AC3E}">
        <p14:creationId xmlns:p14="http://schemas.microsoft.com/office/powerpoint/2010/main" val="42554246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R" dirty="0"/>
          </a:p>
        </p:txBody>
      </p:sp>
      <p:sp>
        <p:nvSpPr>
          <p:cNvPr id="4" name="Marcador de número de diapositiva 3"/>
          <p:cNvSpPr>
            <a:spLocks noGrp="1"/>
          </p:cNvSpPr>
          <p:nvPr>
            <p:ph type="sldNum" sz="quarter" idx="10"/>
          </p:nvPr>
        </p:nvSpPr>
        <p:spPr/>
        <p:txBody>
          <a:bodyPr/>
          <a:lstStyle/>
          <a:p>
            <a:fld id="{AD48407C-37F9-4656-9556-9EF7322BA1FF}" type="slidenum">
              <a:rPr lang="fr-CH" smtClean="0"/>
              <a:pPr/>
              <a:t>7</a:t>
            </a:fld>
            <a:endParaRPr lang="fr-CH" dirty="0"/>
          </a:p>
        </p:txBody>
      </p:sp>
    </p:spTree>
    <p:extLst>
      <p:ext uri="{BB962C8B-B14F-4D97-AF65-F5344CB8AC3E}">
        <p14:creationId xmlns:p14="http://schemas.microsoft.com/office/powerpoint/2010/main" val="7645724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normAutofit fontScale="70000" lnSpcReduction="20000"/>
          </a:bodyPr>
          <a:lstStyle/>
          <a:p>
            <a:r>
              <a:rPr lang="es-CR" dirty="0" smtClean="0"/>
              <a:t>El ciclo del carbono son las transformaciones químicas de compuestos que contienen carbono en los intercambios entre biosfera, atmósfera, hidrosfera y litosfera. Se inicia cuando las plantas o algas toman el dióxido de carbono (CO2) y lo utilizan para producir glucosa a través de la fotonsíntesis. Es un ciclo de gran importancia para la supervivencia de los seres vivos en nuestro planeta, debido a que de él depende la producción de materia orgánica que es el alimento básico y fundamental de todo ser vivo.</a:t>
            </a:r>
          </a:p>
          <a:p>
            <a:endParaRPr lang="es-CR" dirty="0" smtClean="0"/>
          </a:p>
          <a:p>
            <a:r>
              <a:rPr lang="es-CR" dirty="0" smtClean="0"/>
              <a:t>El carbono es un componente esencial para los vegetales y animales. Interviene en la fotosíntesis bajo la forma de CO2 (dióxido de carbono) o de H2CO3 (ácido carbónico), tal como se encuentran en la atmósfera. Forma parte de compuestos como: la glucosa, carbohidrato fundamental para la realización de procesos como la respiración y la alimentación de los seres vivos, y del cual se derivan sucesivamente la mayoría de los demás alimentos.</a:t>
            </a:r>
          </a:p>
          <a:p>
            <a:endParaRPr lang="es-CR" dirty="0" smtClean="0"/>
          </a:p>
          <a:p>
            <a:r>
              <a:rPr lang="es-CR" dirty="0" smtClean="0"/>
              <a:t>La reserva fundamental de carbono, en moléculas de CO2 que los seres vivos puedan asimilar, es la atmósfera y la hidrosfera. Este gas está en la atmósfera en una concentración de menos del 0,03% y cada año aproximadamente un 5% de estas reservas de CO2 se consumen en los procesos de fotosíntesis, es decir que todo el anhídrido carbónico se renueva en la atmósfera cada 21 años.</a:t>
            </a:r>
          </a:p>
          <a:p>
            <a:endParaRPr lang="es-CR" dirty="0" smtClean="0"/>
          </a:p>
          <a:p>
            <a:r>
              <a:rPr lang="es-CR" dirty="0" smtClean="0"/>
              <a:t>La vuelta de CO2 a la atmósfera se hace cuando en la respiración, los seres vivos oxidan los alimentos produciendo CO2. En el conjunto de la biosfera la mayor parte de la respiración la hacen las raíces de las plantas y los organismos del suelo y no, como podría parecer, los animales más visibles. Sin embargo, hay que tener en cuenta que los vegetales son productores netos de oxígeno libre y consumidores netos de CO2. Ello explica la baja proporción en volumen de CO2 (menos del 0,03 % en volumen) y la mayor proporción de oxígeno (21 %) en la atmósfera lo cual era completamente a la inversa en la era azoica, cuando los vegetales no existían.</a:t>
            </a:r>
          </a:p>
          <a:p>
            <a:endParaRPr lang="es-CR" dirty="0" smtClean="0"/>
          </a:p>
          <a:p>
            <a:r>
              <a:rPr lang="es-CR" dirty="0" smtClean="0"/>
              <a:t>Los productos finales de la combustión son CO2 y vapor de agua. El proceso de la fotosíntesis por parte de los vegetales facilitó la vida tanto de los vegetales como de los animales.</a:t>
            </a:r>
          </a:p>
          <a:p>
            <a:endParaRPr lang="es-CR" dirty="0" smtClean="0"/>
          </a:p>
          <a:p>
            <a:r>
              <a:rPr lang="es-CR" dirty="0" smtClean="0"/>
              <a:t>Los vegetales verdes que contienen clorofila toman el CO2 del aire y durante la fotosíntesis liberan oxígeno, además producen el material nutritivo indispensable para los seres vivos. Como todas las plantas verdes de la tierra ejecutan ese mismo proceso diariamente, no es posible siquiera imaginar la cantidad de CO2 empleada en la fotosíntesis.</a:t>
            </a:r>
          </a:p>
          <a:p>
            <a:endParaRPr lang="es-CR" dirty="0" smtClean="0"/>
          </a:p>
          <a:p>
            <a:r>
              <a:rPr lang="es-CR" dirty="0" smtClean="0"/>
              <a:t>En la medida que el CO2 es consumido por las plantas, también es reemplazado por medio de la respiración de los seres vivos, por la descomposición de la materia orgánica y como producto final de combustión del petróleo, hulla, gasolina, etc.</a:t>
            </a:r>
          </a:p>
          <a:p>
            <a:endParaRPr lang="es-CR" dirty="0" smtClean="0"/>
          </a:p>
          <a:p>
            <a:r>
              <a:rPr lang="es-CR" dirty="0" smtClean="0"/>
              <a:t>En el ciclo del carbono participan los seres vivos y muchos fenómenos naturales como los incendios.</a:t>
            </a:r>
          </a:p>
          <a:p>
            <a:endParaRPr lang="es-CR" dirty="0" smtClean="0"/>
          </a:p>
          <a:p>
            <a:r>
              <a:rPr lang="es-CR" dirty="0" smtClean="0"/>
              <a:t>Los seres vivos acuáticos toman el CO2 del agua.</a:t>
            </a:r>
            <a:endParaRPr lang="es-CR" dirty="0"/>
          </a:p>
        </p:txBody>
      </p:sp>
      <p:sp>
        <p:nvSpPr>
          <p:cNvPr id="4" name="Marcador de número de diapositiva 3"/>
          <p:cNvSpPr>
            <a:spLocks noGrp="1"/>
          </p:cNvSpPr>
          <p:nvPr>
            <p:ph type="sldNum" sz="quarter" idx="10"/>
          </p:nvPr>
        </p:nvSpPr>
        <p:spPr/>
        <p:txBody>
          <a:bodyPr/>
          <a:lstStyle/>
          <a:p>
            <a:fld id="{AD48407C-37F9-4656-9556-9EF7322BA1FF}" type="slidenum">
              <a:rPr lang="fr-CH" smtClean="0"/>
              <a:pPr/>
              <a:t>8</a:t>
            </a:fld>
            <a:endParaRPr lang="fr-CH" dirty="0"/>
          </a:p>
        </p:txBody>
      </p:sp>
    </p:spTree>
    <p:extLst>
      <p:ext uri="{BB962C8B-B14F-4D97-AF65-F5344CB8AC3E}">
        <p14:creationId xmlns:p14="http://schemas.microsoft.com/office/powerpoint/2010/main" val="20556124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 Id="rId3"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 Id="rId3"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 Id="rId3"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 Id="rId3"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2" descr="C:\Users\MDP14-1\Desktop\160690.jpg"/>
          <p:cNvPicPr>
            <a:picLocks noChangeAspect="1" noChangeArrowheads="1"/>
          </p:cNvPicPr>
          <p:nvPr userDrawn="1"/>
        </p:nvPicPr>
        <p:blipFill>
          <a:blip r:embed="rId2" cstate="print"/>
          <a:srcRect t="14325" b="48175"/>
          <a:stretch>
            <a:fillRect/>
          </a:stretch>
        </p:blipFill>
        <p:spPr bwMode="auto">
          <a:xfrm>
            <a:off x="0" y="0"/>
            <a:ext cx="9144000" cy="5143500"/>
          </a:xfrm>
          <a:prstGeom prst="rect">
            <a:avLst/>
          </a:prstGeom>
          <a:noFill/>
        </p:spPr>
      </p:pic>
      <p:sp>
        <p:nvSpPr>
          <p:cNvPr id="8" name="Rectangle 7"/>
          <p:cNvSpPr/>
          <p:nvPr userDrawn="1"/>
        </p:nvSpPr>
        <p:spPr>
          <a:xfrm>
            <a:off x="0" y="-20538"/>
            <a:ext cx="9144000" cy="5143500"/>
          </a:xfrm>
          <a:prstGeom prst="rect">
            <a:avLst/>
          </a:prstGeom>
          <a:solidFill>
            <a:schemeClr val="tx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dirty="0"/>
          </a:p>
        </p:txBody>
      </p:sp>
      <p:sp>
        <p:nvSpPr>
          <p:cNvPr id="2" name="Title 1"/>
          <p:cNvSpPr>
            <a:spLocks noGrp="1"/>
          </p:cNvSpPr>
          <p:nvPr>
            <p:ph type="ctrTitle"/>
          </p:nvPr>
        </p:nvSpPr>
        <p:spPr>
          <a:xfrm>
            <a:off x="723528" y="2355726"/>
            <a:ext cx="7772400" cy="1102519"/>
          </a:xfrm>
        </p:spPr>
        <p:txBody>
          <a:bodyPr>
            <a:normAutofit/>
          </a:bodyPr>
          <a:lstStyle>
            <a:lvl1pPr algn="ctr">
              <a:defRPr sz="3200">
                <a:solidFill>
                  <a:schemeClr val="bg1"/>
                </a:solidFill>
                <a:latin typeface="Bebas Neue" pitchFamily="34" charset="0"/>
              </a:defRPr>
            </a:lvl1pPr>
          </a:lstStyle>
          <a:p>
            <a:r>
              <a:rPr lang="en-US" dirty="0" smtClean="0"/>
              <a:t>Click to edit Master title style</a:t>
            </a:r>
            <a:endParaRPr lang="fr-CH" dirty="0"/>
          </a:p>
        </p:txBody>
      </p:sp>
      <p:sp>
        <p:nvSpPr>
          <p:cNvPr id="3" name="Subtitle 2"/>
          <p:cNvSpPr>
            <a:spLocks noGrp="1"/>
          </p:cNvSpPr>
          <p:nvPr>
            <p:ph type="subTitle" idx="1"/>
          </p:nvPr>
        </p:nvSpPr>
        <p:spPr>
          <a:xfrm>
            <a:off x="683568" y="3705572"/>
            <a:ext cx="7812360" cy="1314450"/>
          </a:xfrm>
        </p:spPr>
        <p:txBody>
          <a:bodyPr>
            <a:normAutofit/>
          </a:bodyPr>
          <a:lstStyle>
            <a:lvl1pPr marL="0" indent="0" algn="ctr">
              <a:buNone/>
              <a:defRPr sz="12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fr-CH" dirty="0"/>
          </a:p>
        </p:txBody>
      </p:sp>
      <p:sp>
        <p:nvSpPr>
          <p:cNvPr id="9" name="Rectangle 8"/>
          <p:cNvSpPr/>
          <p:nvPr userDrawn="1"/>
        </p:nvSpPr>
        <p:spPr>
          <a:xfrm>
            <a:off x="4139952" y="1707654"/>
            <a:ext cx="792088" cy="720080"/>
          </a:xfrm>
          <a:prstGeom prst="rect">
            <a:avLst/>
          </a:prstGeom>
          <a:solidFill>
            <a:srgbClr val="D223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4000" dirty="0" smtClean="0">
                <a:latin typeface="Bebas Neue" pitchFamily="34" charset="0"/>
                <a:ea typeface="Open Sans" pitchFamily="34" charset="0"/>
                <a:cs typeface="Open Sans" pitchFamily="34" charset="0"/>
              </a:rPr>
              <a:t>1</a:t>
            </a:r>
            <a:endParaRPr lang="fr-CH" sz="4000" dirty="0">
              <a:latin typeface="Bebas Neue" pitchFamily="34" charset="0"/>
              <a:ea typeface="Open Sans" pitchFamily="34" charset="0"/>
              <a:cs typeface="Open Sans" pitchFamily="34" charset="0"/>
            </a:endParaRPr>
          </a:p>
        </p:txBody>
      </p:sp>
      <p:pic>
        <p:nvPicPr>
          <p:cNvPr id="14" name="Picture 13" descr="UN-REDD_full_logo_ES2 white.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475656" y="555526"/>
            <a:ext cx="6308400" cy="873083"/>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arning Objectives">
    <p:spTree>
      <p:nvGrpSpPr>
        <p:cNvPr id="1" name=""/>
        <p:cNvGrpSpPr/>
        <p:nvPr/>
      </p:nvGrpSpPr>
      <p:grpSpPr>
        <a:xfrm>
          <a:off x="0" y="0"/>
          <a:ext cx="0" cy="0"/>
          <a:chOff x="0" y="0"/>
          <a:chExt cx="0" cy="0"/>
        </a:xfrm>
      </p:grpSpPr>
      <p:pic>
        <p:nvPicPr>
          <p:cNvPr id="7" name="Picture 2" descr="C:\Users\MDP14-1\Desktop\160690.jpg"/>
          <p:cNvPicPr>
            <a:picLocks noChangeAspect="1" noChangeArrowheads="1"/>
          </p:cNvPicPr>
          <p:nvPr userDrawn="1"/>
        </p:nvPicPr>
        <p:blipFill>
          <a:blip r:embed="rId2" cstate="print"/>
          <a:srcRect t="14325" b="48175"/>
          <a:stretch>
            <a:fillRect/>
          </a:stretch>
        </p:blipFill>
        <p:spPr bwMode="auto">
          <a:xfrm>
            <a:off x="0" y="0"/>
            <a:ext cx="9144000" cy="5143500"/>
          </a:xfrm>
          <a:prstGeom prst="rect">
            <a:avLst/>
          </a:prstGeom>
          <a:noFill/>
        </p:spPr>
      </p:pic>
      <p:sp>
        <p:nvSpPr>
          <p:cNvPr id="8" name="Rectangle 7"/>
          <p:cNvSpPr/>
          <p:nvPr userDrawn="1"/>
        </p:nvSpPr>
        <p:spPr>
          <a:xfrm>
            <a:off x="0" y="0"/>
            <a:ext cx="9144000" cy="5143500"/>
          </a:xfrm>
          <a:prstGeom prst="rect">
            <a:avLst/>
          </a:prstGeom>
          <a:solidFill>
            <a:schemeClr val="tx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dirty="0"/>
          </a:p>
        </p:txBody>
      </p:sp>
      <p:sp>
        <p:nvSpPr>
          <p:cNvPr id="14" name="Freeform 13"/>
          <p:cNvSpPr/>
          <p:nvPr userDrawn="1"/>
        </p:nvSpPr>
        <p:spPr>
          <a:xfrm>
            <a:off x="-108520" y="0"/>
            <a:ext cx="6927656" cy="5242560"/>
          </a:xfrm>
          <a:custGeom>
            <a:avLst/>
            <a:gdLst>
              <a:gd name="connsiteX0" fmla="*/ 60960 w 6720840"/>
              <a:gd name="connsiteY0" fmla="*/ 0 h 5242560"/>
              <a:gd name="connsiteX1" fmla="*/ 6720840 w 6720840"/>
              <a:gd name="connsiteY1" fmla="*/ 0 h 5242560"/>
              <a:gd name="connsiteX2" fmla="*/ 3505200 w 6720840"/>
              <a:gd name="connsiteY2" fmla="*/ 5242560 h 5242560"/>
              <a:gd name="connsiteX3" fmla="*/ 0 w 6720840"/>
              <a:gd name="connsiteY3" fmla="*/ 5242560 h 5242560"/>
              <a:gd name="connsiteX4" fmla="*/ 60960 w 6720840"/>
              <a:gd name="connsiteY4" fmla="*/ 0 h 5242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0840" h="5242560">
                <a:moveTo>
                  <a:pt x="60960" y="0"/>
                </a:moveTo>
                <a:lnTo>
                  <a:pt x="6720840" y="0"/>
                </a:lnTo>
                <a:lnTo>
                  <a:pt x="3505200" y="5242560"/>
                </a:lnTo>
                <a:lnTo>
                  <a:pt x="0" y="5242560"/>
                </a:lnTo>
                <a:lnTo>
                  <a:pt x="6096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dirty="0">
              <a:solidFill>
                <a:schemeClr val="bg1"/>
              </a:solidFill>
            </a:endParaRPr>
          </a:p>
        </p:txBody>
      </p:sp>
      <p:grpSp>
        <p:nvGrpSpPr>
          <p:cNvPr id="4" name="Group 9"/>
          <p:cNvGrpSpPr/>
          <p:nvPr userDrawn="1"/>
        </p:nvGrpSpPr>
        <p:grpSpPr>
          <a:xfrm>
            <a:off x="6012160" y="4497450"/>
            <a:ext cx="3312368" cy="378556"/>
            <a:chOff x="2051720" y="2283718"/>
            <a:chExt cx="5040560" cy="576064"/>
          </a:xfrm>
        </p:grpSpPr>
        <p:pic>
          <p:nvPicPr>
            <p:cNvPr id="11" name="Picture 3" descr="C:\Users\MDP14-1\Desktop\CCP\REDD+ academy learning journal\links\unredd-white.png"/>
            <p:cNvPicPr>
              <a:picLocks noChangeAspect="1" noChangeArrowheads="1"/>
            </p:cNvPicPr>
            <p:nvPr/>
          </p:nvPicPr>
          <p:blipFill>
            <a:blip r:embed="rId3" cstate="print"/>
            <a:srcRect/>
            <a:stretch>
              <a:fillRect/>
            </a:stretch>
          </p:blipFill>
          <p:spPr bwMode="auto">
            <a:xfrm>
              <a:off x="2051720" y="2283718"/>
              <a:ext cx="2049218" cy="535813"/>
            </a:xfrm>
            <a:prstGeom prst="rect">
              <a:avLst/>
            </a:prstGeom>
            <a:noFill/>
          </p:spPr>
        </p:pic>
        <p:sp>
          <p:nvSpPr>
            <p:cNvPr id="12" name="TextBox 11"/>
            <p:cNvSpPr txBox="1"/>
            <p:nvPr/>
          </p:nvSpPr>
          <p:spPr>
            <a:xfrm>
              <a:off x="4211960" y="2355727"/>
              <a:ext cx="2880320" cy="421521"/>
            </a:xfrm>
            <a:prstGeom prst="rect">
              <a:avLst/>
            </a:prstGeom>
            <a:noFill/>
          </p:spPr>
          <p:txBody>
            <a:bodyPr wrap="square" rtlCol="0">
              <a:spAutoFit/>
            </a:bodyPr>
            <a:lstStyle/>
            <a:p>
              <a:r>
                <a:rPr lang="de-CH" sz="1200" b="1" dirty="0" smtClean="0">
                  <a:solidFill>
                    <a:schemeClr val="bg1"/>
                  </a:solidFill>
                  <a:latin typeface="Arial" pitchFamily="34" charset="0"/>
                  <a:cs typeface="Arial" pitchFamily="34" charset="0"/>
                </a:rPr>
                <a:t>REDD+ </a:t>
              </a:r>
              <a:r>
                <a:rPr lang="de-CH" sz="1200" dirty="0" smtClean="0">
                  <a:solidFill>
                    <a:schemeClr val="bg1"/>
                  </a:solidFill>
                  <a:latin typeface="Arial" pitchFamily="34" charset="0"/>
                  <a:cs typeface="Arial" pitchFamily="34" charset="0"/>
                </a:rPr>
                <a:t>ACADEMY</a:t>
              </a:r>
              <a:endParaRPr lang="fr-CH" sz="1200" dirty="0">
                <a:solidFill>
                  <a:schemeClr val="bg1"/>
                </a:solidFill>
                <a:latin typeface="Arial" pitchFamily="34" charset="0"/>
                <a:cs typeface="Arial" pitchFamily="34" charset="0"/>
              </a:endParaRPr>
            </a:p>
          </p:txBody>
        </p:sp>
        <p:cxnSp>
          <p:nvCxnSpPr>
            <p:cNvPr id="13" name="Straight Connector 12"/>
            <p:cNvCxnSpPr/>
            <p:nvPr/>
          </p:nvCxnSpPr>
          <p:spPr>
            <a:xfrm>
              <a:off x="4211960" y="2283718"/>
              <a:ext cx="0" cy="576064"/>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 name="Parallelogram 16"/>
          <p:cNvSpPr/>
          <p:nvPr userDrawn="1"/>
        </p:nvSpPr>
        <p:spPr>
          <a:xfrm rot="18187746">
            <a:off x="1523175" y="2532626"/>
            <a:ext cx="7187999" cy="217993"/>
          </a:xfrm>
          <a:prstGeom prst="parallelogram">
            <a:avLst/>
          </a:prstGeom>
          <a:solidFill>
            <a:srgbClr val="D223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dirty="0"/>
          </a:p>
        </p:txBody>
      </p:sp>
      <p:sp>
        <p:nvSpPr>
          <p:cNvPr id="22" name="Text Placeholder 21"/>
          <p:cNvSpPr>
            <a:spLocks noGrp="1"/>
          </p:cNvSpPr>
          <p:nvPr>
            <p:ph type="body" sz="quarter" idx="11"/>
          </p:nvPr>
        </p:nvSpPr>
        <p:spPr>
          <a:xfrm>
            <a:off x="251520" y="1563688"/>
            <a:ext cx="3816350" cy="2952750"/>
          </a:xfrm>
        </p:spPr>
        <p:txBody>
          <a:bodyPr>
            <a:normAutofit/>
          </a:bodyPr>
          <a:lstStyle>
            <a:lvl1pPr>
              <a:buClr>
                <a:srgbClr val="D2232A"/>
              </a:buClr>
              <a:buFont typeface="Arial" pitchFamily="34" charset="0"/>
              <a:buChar char="•"/>
              <a:defRPr sz="1400"/>
            </a:lvl1pPr>
          </a:lstStyle>
          <a:p>
            <a:pPr lvl="0"/>
            <a:endParaRPr lang="de-CH" dirty="0" smtClean="0"/>
          </a:p>
        </p:txBody>
      </p:sp>
      <p:sp>
        <p:nvSpPr>
          <p:cNvPr id="15" name="Rectangle 14"/>
          <p:cNvSpPr/>
          <p:nvPr userDrawn="1"/>
        </p:nvSpPr>
        <p:spPr>
          <a:xfrm>
            <a:off x="179512" y="627534"/>
            <a:ext cx="3805850" cy="584775"/>
          </a:xfrm>
          <a:prstGeom prst="rect">
            <a:avLst/>
          </a:prstGeom>
        </p:spPr>
        <p:txBody>
          <a:bodyPr wrap="none">
            <a:sp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de-CH" sz="32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Learning Objectives</a:t>
            </a:r>
            <a:endParaRPr kumimoji="0" lang="fr-CH" sz="32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p:txBody>
      </p:sp>
    </p:spTree>
  </p:cSld>
  <p:clrMapOvr>
    <a:masterClrMapping/>
  </p:clrMapOvr>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pic>
        <p:nvPicPr>
          <p:cNvPr id="17" name="Picture 2" descr="C:\Users\MDP14-1\Desktop\160690.jpg"/>
          <p:cNvPicPr>
            <a:picLocks noChangeAspect="1" noChangeArrowheads="1"/>
          </p:cNvPicPr>
          <p:nvPr userDrawn="1"/>
        </p:nvPicPr>
        <p:blipFill>
          <a:blip r:embed="rId2" cstate="print"/>
          <a:srcRect t="14325" b="48175"/>
          <a:stretch>
            <a:fillRect/>
          </a:stretch>
        </p:blipFill>
        <p:spPr bwMode="auto">
          <a:xfrm>
            <a:off x="0" y="0"/>
            <a:ext cx="9144000" cy="5143500"/>
          </a:xfrm>
          <a:prstGeom prst="rect">
            <a:avLst/>
          </a:prstGeom>
          <a:noFill/>
        </p:spPr>
      </p:pic>
      <p:sp>
        <p:nvSpPr>
          <p:cNvPr id="19" name="Rectangle 18"/>
          <p:cNvSpPr/>
          <p:nvPr userDrawn="1"/>
        </p:nvSpPr>
        <p:spPr>
          <a:xfrm>
            <a:off x="0" y="0"/>
            <a:ext cx="9144000" cy="5143500"/>
          </a:xfrm>
          <a:prstGeom prst="rect">
            <a:avLst/>
          </a:prstGeom>
          <a:solidFill>
            <a:schemeClr val="tx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dirty="0"/>
          </a:p>
        </p:txBody>
      </p:sp>
      <p:sp>
        <p:nvSpPr>
          <p:cNvPr id="35" name="Freeform 34"/>
          <p:cNvSpPr/>
          <p:nvPr userDrawn="1"/>
        </p:nvSpPr>
        <p:spPr>
          <a:xfrm>
            <a:off x="2468880" y="-137160"/>
            <a:ext cx="6979920" cy="5471160"/>
          </a:xfrm>
          <a:custGeom>
            <a:avLst/>
            <a:gdLst>
              <a:gd name="connsiteX0" fmla="*/ 2392680 w 6979920"/>
              <a:gd name="connsiteY0" fmla="*/ 0 h 5471160"/>
              <a:gd name="connsiteX1" fmla="*/ 6979920 w 6979920"/>
              <a:gd name="connsiteY1" fmla="*/ 45720 h 5471160"/>
              <a:gd name="connsiteX2" fmla="*/ 6903720 w 6979920"/>
              <a:gd name="connsiteY2" fmla="*/ 5471160 h 5471160"/>
              <a:gd name="connsiteX3" fmla="*/ 0 w 6979920"/>
              <a:gd name="connsiteY3" fmla="*/ 5471160 h 5471160"/>
              <a:gd name="connsiteX4" fmla="*/ 2392680 w 6979920"/>
              <a:gd name="connsiteY4" fmla="*/ 0 h 5471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79920" h="5471160">
                <a:moveTo>
                  <a:pt x="2392680" y="0"/>
                </a:moveTo>
                <a:lnTo>
                  <a:pt x="6979920" y="45720"/>
                </a:lnTo>
                <a:lnTo>
                  <a:pt x="6903720" y="5471160"/>
                </a:lnTo>
                <a:lnTo>
                  <a:pt x="0" y="5471160"/>
                </a:lnTo>
                <a:lnTo>
                  <a:pt x="239268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dirty="0"/>
          </a:p>
        </p:txBody>
      </p:sp>
      <p:grpSp>
        <p:nvGrpSpPr>
          <p:cNvPr id="27" name="Group 9"/>
          <p:cNvGrpSpPr/>
          <p:nvPr userDrawn="1"/>
        </p:nvGrpSpPr>
        <p:grpSpPr>
          <a:xfrm>
            <a:off x="6012160" y="4497450"/>
            <a:ext cx="3312368" cy="378556"/>
            <a:chOff x="2051720" y="2283718"/>
            <a:chExt cx="5040560" cy="576064"/>
          </a:xfrm>
        </p:grpSpPr>
        <p:pic>
          <p:nvPicPr>
            <p:cNvPr id="28" name="Picture 3" descr="C:\Users\MDP14-1\Desktop\CCP\REDD+ academy learning journal\links\unredd-white.png"/>
            <p:cNvPicPr>
              <a:picLocks noChangeAspect="1" noChangeArrowheads="1"/>
            </p:cNvPicPr>
            <p:nvPr/>
          </p:nvPicPr>
          <p:blipFill>
            <a:blip r:embed="rId3" cstate="print"/>
            <a:srcRect/>
            <a:stretch>
              <a:fillRect/>
            </a:stretch>
          </p:blipFill>
          <p:spPr bwMode="auto">
            <a:xfrm>
              <a:off x="2051720" y="2283718"/>
              <a:ext cx="2049218" cy="535813"/>
            </a:xfrm>
            <a:prstGeom prst="rect">
              <a:avLst/>
            </a:prstGeom>
            <a:noFill/>
          </p:spPr>
        </p:pic>
        <p:sp>
          <p:nvSpPr>
            <p:cNvPr id="29" name="TextBox 28"/>
            <p:cNvSpPr txBox="1"/>
            <p:nvPr/>
          </p:nvSpPr>
          <p:spPr>
            <a:xfrm>
              <a:off x="4211960" y="2355727"/>
              <a:ext cx="2880320" cy="421521"/>
            </a:xfrm>
            <a:prstGeom prst="rect">
              <a:avLst/>
            </a:prstGeom>
            <a:noFill/>
          </p:spPr>
          <p:txBody>
            <a:bodyPr wrap="square" rtlCol="0">
              <a:spAutoFit/>
            </a:bodyPr>
            <a:lstStyle/>
            <a:p>
              <a:r>
                <a:rPr lang="de-CH" sz="1200" b="1" dirty="0" smtClean="0">
                  <a:solidFill>
                    <a:schemeClr val="bg1"/>
                  </a:solidFill>
                  <a:latin typeface="Arial" pitchFamily="34" charset="0"/>
                  <a:cs typeface="Arial" pitchFamily="34" charset="0"/>
                </a:rPr>
                <a:t>REDD+ </a:t>
              </a:r>
              <a:r>
                <a:rPr lang="de-CH" sz="1200" dirty="0" smtClean="0">
                  <a:solidFill>
                    <a:schemeClr val="bg1"/>
                  </a:solidFill>
                  <a:latin typeface="Arial" pitchFamily="34" charset="0"/>
                  <a:cs typeface="Arial" pitchFamily="34" charset="0"/>
                </a:rPr>
                <a:t>ACADEMY</a:t>
              </a:r>
              <a:endParaRPr lang="fr-CH" sz="1200" dirty="0">
                <a:solidFill>
                  <a:schemeClr val="bg1"/>
                </a:solidFill>
                <a:latin typeface="Arial" pitchFamily="34" charset="0"/>
                <a:cs typeface="Arial" pitchFamily="34" charset="0"/>
              </a:endParaRPr>
            </a:p>
          </p:txBody>
        </p:sp>
        <p:cxnSp>
          <p:nvCxnSpPr>
            <p:cNvPr id="30" name="Straight Connector 29"/>
            <p:cNvCxnSpPr/>
            <p:nvPr/>
          </p:nvCxnSpPr>
          <p:spPr>
            <a:xfrm>
              <a:off x="4211960" y="2283718"/>
              <a:ext cx="0" cy="576064"/>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1" name="Parallelogram 30"/>
          <p:cNvSpPr/>
          <p:nvPr userDrawn="1"/>
        </p:nvSpPr>
        <p:spPr>
          <a:xfrm rot="17606102">
            <a:off x="131108" y="2419263"/>
            <a:ext cx="7187999" cy="217993"/>
          </a:xfrm>
          <a:prstGeom prst="parallelogram">
            <a:avLst/>
          </a:prstGeom>
          <a:solidFill>
            <a:srgbClr val="D223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dirty="0"/>
          </a:p>
        </p:txBody>
      </p:sp>
      <p:sp>
        <p:nvSpPr>
          <p:cNvPr id="32" name="Text Placeholder 21"/>
          <p:cNvSpPr>
            <a:spLocks noGrp="1"/>
          </p:cNvSpPr>
          <p:nvPr>
            <p:ph type="body" sz="quarter" idx="11" hasCustomPrompt="1"/>
          </p:nvPr>
        </p:nvSpPr>
        <p:spPr>
          <a:xfrm>
            <a:off x="4644008" y="1275606"/>
            <a:ext cx="4248472" cy="3672408"/>
          </a:xfrm>
        </p:spPr>
        <p:txBody>
          <a:bodyPr>
            <a:normAutofit/>
          </a:bodyPr>
          <a:lstStyle>
            <a:lvl1pPr marL="0" indent="0">
              <a:buClr>
                <a:srgbClr val="D2232A"/>
              </a:buClr>
              <a:buFont typeface="Arial" pitchFamily="34" charset="0"/>
              <a:buNone/>
              <a:defRPr sz="1400"/>
            </a:lvl1pPr>
          </a:lstStyle>
          <a:p>
            <a:pPr lvl="0"/>
            <a:r>
              <a:rPr lang="de-CH" dirty="0" smtClean="0"/>
              <a:t>D</a:t>
            </a:r>
          </a:p>
        </p:txBody>
      </p:sp>
      <p:sp>
        <p:nvSpPr>
          <p:cNvPr id="33" name="Rectangle 32"/>
          <p:cNvSpPr/>
          <p:nvPr userDrawn="1"/>
        </p:nvSpPr>
        <p:spPr>
          <a:xfrm>
            <a:off x="4644008" y="618823"/>
            <a:ext cx="4307589" cy="584775"/>
          </a:xfrm>
          <a:prstGeom prst="rect">
            <a:avLst/>
          </a:prstGeom>
        </p:spPr>
        <p:txBody>
          <a:bodyPr wrap="none">
            <a:sp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de-CH" sz="32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Agenda of this session</a:t>
            </a:r>
            <a:endParaRPr kumimoji="0" lang="fr-CH" sz="32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p:txBody>
      </p:sp>
      <p:sp>
        <p:nvSpPr>
          <p:cNvPr id="36" name="Rectangle 35"/>
          <p:cNvSpPr/>
          <p:nvPr userDrawn="1"/>
        </p:nvSpPr>
        <p:spPr>
          <a:xfrm>
            <a:off x="8594923" y="176436"/>
            <a:ext cx="288032" cy="288032"/>
          </a:xfrm>
          <a:prstGeom prst="rect">
            <a:avLst/>
          </a:prstGeom>
          <a:noFill/>
          <a:ln>
            <a:solidFill>
              <a:srgbClr val="CBCB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sz="1100" dirty="0"/>
          </a:p>
        </p:txBody>
      </p:sp>
      <p:sp>
        <p:nvSpPr>
          <p:cNvPr id="37" name="Rectangle 36"/>
          <p:cNvSpPr/>
          <p:nvPr userDrawn="1"/>
        </p:nvSpPr>
        <p:spPr>
          <a:xfrm>
            <a:off x="8598510" y="182135"/>
            <a:ext cx="377026" cy="276999"/>
          </a:xfrm>
          <a:prstGeom prst="rect">
            <a:avLst/>
          </a:prstGeom>
        </p:spPr>
        <p:txBody>
          <a:bodyPr wrap="none">
            <a:spAutoFit/>
          </a:bodyPr>
          <a:lstStyle/>
          <a:p>
            <a:fld id="{F0146B80-9344-4005-AD81-41A45D584E6F}" type="slidenum">
              <a:rPr lang="fr-CH" sz="1200" smtClean="0">
                <a:solidFill>
                  <a:srgbClr val="CBCBCB"/>
                </a:solidFill>
              </a:rPr>
              <a:pPr/>
              <a:t>‹#›</a:t>
            </a:fld>
            <a:endParaRPr lang="fr-CH" sz="1200" dirty="0">
              <a:solidFill>
                <a:srgbClr val="CBCBCB"/>
              </a:solidFill>
            </a:endParaRPr>
          </a:p>
        </p:txBody>
      </p:sp>
    </p:spTree>
  </p:cSld>
  <p:clrMapOvr>
    <a:masterClrMapping/>
  </p:clrMapOvr>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Agenda">
    <p:spTree>
      <p:nvGrpSpPr>
        <p:cNvPr id="1" name=""/>
        <p:cNvGrpSpPr/>
        <p:nvPr/>
      </p:nvGrpSpPr>
      <p:grpSpPr>
        <a:xfrm>
          <a:off x="0" y="0"/>
          <a:ext cx="0" cy="0"/>
          <a:chOff x="0" y="0"/>
          <a:chExt cx="0" cy="0"/>
        </a:xfrm>
      </p:grpSpPr>
      <p:pic>
        <p:nvPicPr>
          <p:cNvPr id="17" name="Picture 2" descr="C:\Users\MDP14-1\Desktop\160690.jpg"/>
          <p:cNvPicPr>
            <a:picLocks noChangeAspect="1" noChangeArrowheads="1"/>
          </p:cNvPicPr>
          <p:nvPr userDrawn="1"/>
        </p:nvPicPr>
        <p:blipFill>
          <a:blip r:embed="rId2" cstate="print"/>
          <a:srcRect t="14325" b="48175"/>
          <a:stretch>
            <a:fillRect/>
          </a:stretch>
        </p:blipFill>
        <p:spPr bwMode="auto">
          <a:xfrm>
            <a:off x="0" y="0"/>
            <a:ext cx="9144000" cy="5143500"/>
          </a:xfrm>
          <a:prstGeom prst="rect">
            <a:avLst/>
          </a:prstGeom>
          <a:noFill/>
        </p:spPr>
      </p:pic>
      <p:sp>
        <p:nvSpPr>
          <p:cNvPr id="19" name="Rectangle 18"/>
          <p:cNvSpPr/>
          <p:nvPr userDrawn="1"/>
        </p:nvSpPr>
        <p:spPr>
          <a:xfrm>
            <a:off x="0" y="0"/>
            <a:ext cx="9144000" cy="5143500"/>
          </a:xfrm>
          <a:prstGeom prst="rect">
            <a:avLst/>
          </a:prstGeom>
          <a:solidFill>
            <a:schemeClr val="tx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dirty="0"/>
          </a:p>
        </p:txBody>
      </p:sp>
      <p:sp>
        <p:nvSpPr>
          <p:cNvPr id="35" name="Freeform 34"/>
          <p:cNvSpPr/>
          <p:nvPr userDrawn="1"/>
        </p:nvSpPr>
        <p:spPr>
          <a:xfrm>
            <a:off x="2468880" y="-137160"/>
            <a:ext cx="6979920" cy="5471160"/>
          </a:xfrm>
          <a:custGeom>
            <a:avLst/>
            <a:gdLst>
              <a:gd name="connsiteX0" fmla="*/ 2392680 w 6979920"/>
              <a:gd name="connsiteY0" fmla="*/ 0 h 5471160"/>
              <a:gd name="connsiteX1" fmla="*/ 6979920 w 6979920"/>
              <a:gd name="connsiteY1" fmla="*/ 45720 h 5471160"/>
              <a:gd name="connsiteX2" fmla="*/ 6903720 w 6979920"/>
              <a:gd name="connsiteY2" fmla="*/ 5471160 h 5471160"/>
              <a:gd name="connsiteX3" fmla="*/ 0 w 6979920"/>
              <a:gd name="connsiteY3" fmla="*/ 5471160 h 5471160"/>
              <a:gd name="connsiteX4" fmla="*/ 2392680 w 6979920"/>
              <a:gd name="connsiteY4" fmla="*/ 0 h 5471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79920" h="5471160">
                <a:moveTo>
                  <a:pt x="2392680" y="0"/>
                </a:moveTo>
                <a:lnTo>
                  <a:pt x="6979920" y="45720"/>
                </a:lnTo>
                <a:lnTo>
                  <a:pt x="6903720" y="5471160"/>
                </a:lnTo>
                <a:lnTo>
                  <a:pt x="0" y="5471160"/>
                </a:lnTo>
                <a:lnTo>
                  <a:pt x="239268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dirty="0"/>
          </a:p>
        </p:txBody>
      </p:sp>
      <p:grpSp>
        <p:nvGrpSpPr>
          <p:cNvPr id="27" name="Group 9"/>
          <p:cNvGrpSpPr/>
          <p:nvPr userDrawn="1"/>
        </p:nvGrpSpPr>
        <p:grpSpPr>
          <a:xfrm>
            <a:off x="6012160" y="4497450"/>
            <a:ext cx="3312368" cy="378556"/>
            <a:chOff x="2051720" y="2283718"/>
            <a:chExt cx="5040560" cy="576064"/>
          </a:xfrm>
        </p:grpSpPr>
        <p:pic>
          <p:nvPicPr>
            <p:cNvPr id="28" name="Picture 3" descr="C:\Users\MDP14-1\Desktop\CCP\REDD+ academy learning journal\links\unredd-white.png"/>
            <p:cNvPicPr>
              <a:picLocks noChangeAspect="1" noChangeArrowheads="1"/>
            </p:cNvPicPr>
            <p:nvPr/>
          </p:nvPicPr>
          <p:blipFill>
            <a:blip r:embed="rId3" cstate="print"/>
            <a:srcRect/>
            <a:stretch>
              <a:fillRect/>
            </a:stretch>
          </p:blipFill>
          <p:spPr bwMode="auto">
            <a:xfrm>
              <a:off x="2051720" y="2283718"/>
              <a:ext cx="2049218" cy="535813"/>
            </a:xfrm>
            <a:prstGeom prst="rect">
              <a:avLst/>
            </a:prstGeom>
            <a:noFill/>
          </p:spPr>
        </p:pic>
        <p:sp>
          <p:nvSpPr>
            <p:cNvPr id="29" name="TextBox 28"/>
            <p:cNvSpPr txBox="1"/>
            <p:nvPr/>
          </p:nvSpPr>
          <p:spPr>
            <a:xfrm>
              <a:off x="4211960" y="2355727"/>
              <a:ext cx="2880320" cy="421521"/>
            </a:xfrm>
            <a:prstGeom prst="rect">
              <a:avLst/>
            </a:prstGeom>
            <a:noFill/>
          </p:spPr>
          <p:txBody>
            <a:bodyPr wrap="square" rtlCol="0">
              <a:spAutoFit/>
            </a:bodyPr>
            <a:lstStyle/>
            <a:p>
              <a:r>
                <a:rPr lang="de-CH" sz="1200" b="1" dirty="0" smtClean="0">
                  <a:solidFill>
                    <a:schemeClr val="bg1"/>
                  </a:solidFill>
                  <a:latin typeface="Arial" pitchFamily="34" charset="0"/>
                  <a:cs typeface="Arial" pitchFamily="34" charset="0"/>
                </a:rPr>
                <a:t>REDD+ </a:t>
              </a:r>
              <a:r>
                <a:rPr lang="de-CH" sz="1200" dirty="0" smtClean="0">
                  <a:solidFill>
                    <a:schemeClr val="bg1"/>
                  </a:solidFill>
                  <a:latin typeface="Arial" pitchFamily="34" charset="0"/>
                  <a:cs typeface="Arial" pitchFamily="34" charset="0"/>
                </a:rPr>
                <a:t>ACADEMY</a:t>
              </a:r>
              <a:endParaRPr lang="fr-CH" sz="1200" dirty="0">
                <a:solidFill>
                  <a:schemeClr val="bg1"/>
                </a:solidFill>
                <a:latin typeface="Arial" pitchFamily="34" charset="0"/>
                <a:cs typeface="Arial" pitchFamily="34" charset="0"/>
              </a:endParaRPr>
            </a:p>
          </p:txBody>
        </p:sp>
        <p:cxnSp>
          <p:nvCxnSpPr>
            <p:cNvPr id="30" name="Straight Connector 29"/>
            <p:cNvCxnSpPr/>
            <p:nvPr/>
          </p:nvCxnSpPr>
          <p:spPr>
            <a:xfrm>
              <a:off x="4211960" y="2283718"/>
              <a:ext cx="0" cy="576064"/>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1" name="Parallelogram 30"/>
          <p:cNvSpPr/>
          <p:nvPr userDrawn="1"/>
        </p:nvSpPr>
        <p:spPr>
          <a:xfrm rot="17606102">
            <a:off x="131108" y="2419263"/>
            <a:ext cx="7187999" cy="217993"/>
          </a:xfrm>
          <a:prstGeom prst="parallelogram">
            <a:avLst/>
          </a:prstGeom>
          <a:solidFill>
            <a:srgbClr val="D223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dirty="0"/>
          </a:p>
        </p:txBody>
      </p:sp>
      <p:sp>
        <p:nvSpPr>
          <p:cNvPr id="32" name="Text Placeholder 21"/>
          <p:cNvSpPr>
            <a:spLocks noGrp="1"/>
          </p:cNvSpPr>
          <p:nvPr>
            <p:ph type="body" sz="quarter" idx="11"/>
          </p:nvPr>
        </p:nvSpPr>
        <p:spPr>
          <a:xfrm>
            <a:off x="4644008" y="1275606"/>
            <a:ext cx="4248472" cy="3672408"/>
          </a:xfrm>
        </p:spPr>
        <p:txBody>
          <a:bodyPr>
            <a:normAutofit/>
          </a:bodyPr>
          <a:lstStyle>
            <a:lvl1pPr marL="0" indent="0">
              <a:buClr>
                <a:srgbClr val="D2232A"/>
              </a:buClr>
              <a:buFont typeface="Arial" pitchFamily="34" charset="0"/>
              <a:buNone/>
              <a:defRPr sz="1400"/>
            </a:lvl1pPr>
          </a:lstStyle>
          <a:p>
            <a:pPr lvl="0"/>
            <a:endParaRPr lang="de-CH" dirty="0" smtClean="0"/>
          </a:p>
        </p:txBody>
      </p:sp>
      <p:sp>
        <p:nvSpPr>
          <p:cNvPr id="33" name="Rectangle 32"/>
          <p:cNvSpPr/>
          <p:nvPr userDrawn="1"/>
        </p:nvSpPr>
        <p:spPr>
          <a:xfrm>
            <a:off x="4644008" y="618823"/>
            <a:ext cx="2872902" cy="584775"/>
          </a:xfrm>
          <a:prstGeom prst="rect">
            <a:avLst/>
          </a:prstGeom>
        </p:spPr>
        <p:txBody>
          <a:bodyPr wrap="none">
            <a:sp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de-CH" sz="32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Key messages</a:t>
            </a:r>
            <a:endParaRPr kumimoji="0" lang="fr-CH" sz="32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p:txBody>
      </p:sp>
      <p:sp>
        <p:nvSpPr>
          <p:cNvPr id="36" name="Rectangle 35"/>
          <p:cNvSpPr/>
          <p:nvPr userDrawn="1"/>
        </p:nvSpPr>
        <p:spPr>
          <a:xfrm>
            <a:off x="8594923" y="176436"/>
            <a:ext cx="288032" cy="288032"/>
          </a:xfrm>
          <a:prstGeom prst="rect">
            <a:avLst/>
          </a:prstGeom>
          <a:noFill/>
          <a:ln>
            <a:solidFill>
              <a:srgbClr val="CBCB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sz="1100" dirty="0"/>
          </a:p>
        </p:txBody>
      </p:sp>
      <p:sp>
        <p:nvSpPr>
          <p:cNvPr id="37" name="Rectangle 36"/>
          <p:cNvSpPr/>
          <p:nvPr userDrawn="1"/>
        </p:nvSpPr>
        <p:spPr>
          <a:xfrm>
            <a:off x="8598510" y="182135"/>
            <a:ext cx="377026" cy="276999"/>
          </a:xfrm>
          <a:prstGeom prst="rect">
            <a:avLst/>
          </a:prstGeom>
        </p:spPr>
        <p:txBody>
          <a:bodyPr wrap="none">
            <a:spAutoFit/>
          </a:bodyPr>
          <a:lstStyle/>
          <a:p>
            <a:fld id="{F0146B80-9344-4005-AD81-41A45D584E6F}" type="slidenum">
              <a:rPr lang="fr-CH" sz="1200" smtClean="0">
                <a:solidFill>
                  <a:srgbClr val="CBCBCB"/>
                </a:solidFill>
              </a:rPr>
              <a:pPr/>
              <a:t>‹#›</a:t>
            </a:fld>
            <a:endParaRPr lang="fr-CH" sz="1200" dirty="0">
              <a:solidFill>
                <a:srgbClr val="CBCBCB"/>
              </a:solidFill>
            </a:endParaRPr>
          </a:p>
        </p:txBody>
      </p:sp>
    </p:spTree>
    <p:extLst>
      <p:ext uri="{BB962C8B-B14F-4D97-AF65-F5344CB8AC3E}">
        <p14:creationId xmlns:p14="http://schemas.microsoft.com/office/powerpoint/2010/main" val="994219431"/>
      </p:ext>
    </p:extLst>
  </p:cSld>
  <p:clrMapOvr>
    <a:masterClrMapping/>
  </p:clrMapOvr>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in One Column">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251520" y="1276350"/>
            <a:ext cx="8570342" cy="3311525"/>
          </a:xfrm>
        </p:spPr>
        <p:txBody>
          <a:bodyPr>
            <a:normAutofit/>
          </a:bodyPr>
          <a:lstStyle>
            <a:lvl1pPr>
              <a:defRPr sz="1600"/>
            </a:lvl1pPr>
            <a:lvl2pPr>
              <a:defRPr sz="1600"/>
            </a:lvl2pPr>
            <a:lvl3pPr>
              <a:defRPr sz="1600"/>
            </a:lvl3pPr>
            <a:lvl4pPr>
              <a:defRPr sz="1600"/>
            </a:lvl4pPr>
            <a:lvl5pP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CH" dirty="0"/>
          </a:p>
        </p:txBody>
      </p:sp>
      <p:sp>
        <p:nvSpPr>
          <p:cNvPr id="12" name="Rectangle 11"/>
          <p:cNvSpPr/>
          <p:nvPr userDrawn="1"/>
        </p:nvSpPr>
        <p:spPr>
          <a:xfrm>
            <a:off x="8594923" y="176436"/>
            <a:ext cx="288032" cy="288032"/>
          </a:xfrm>
          <a:prstGeom prst="rect">
            <a:avLst/>
          </a:prstGeom>
          <a:noFill/>
          <a:ln>
            <a:solidFill>
              <a:srgbClr val="CBCB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sz="1100" dirty="0"/>
          </a:p>
        </p:txBody>
      </p:sp>
      <p:sp>
        <p:nvSpPr>
          <p:cNvPr id="20" name="Rectangle 19"/>
          <p:cNvSpPr/>
          <p:nvPr userDrawn="1"/>
        </p:nvSpPr>
        <p:spPr>
          <a:xfrm>
            <a:off x="8598510" y="182135"/>
            <a:ext cx="377026" cy="276999"/>
          </a:xfrm>
          <a:prstGeom prst="rect">
            <a:avLst/>
          </a:prstGeom>
        </p:spPr>
        <p:txBody>
          <a:bodyPr wrap="none">
            <a:spAutoFit/>
          </a:bodyPr>
          <a:lstStyle/>
          <a:p>
            <a:fld id="{F0146B80-9344-4005-AD81-41A45D584E6F}" type="slidenum">
              <a:rPr lang="fr-CH" sz="1200" smtClean="0">
                <a:solidFill>
                  <a:srgbClr val="CBCBCB"/>
                </a:solidFill>
              </a:rPr>
              <a:pPr/>
              <a:t>‹#›</a:t>
            </a:fld>
            <a:endParaRPr lang="fr-CH" sz="1200" dirty="0">
              <a:solidFill>
                <a:srgbClr val="CBCBCB"/>
              </a:solidFill>
            </a:endParaRPr>
          </a:p>
        </p:txBody>
      </p:sp>
      <p:pic>
        <p:nvPicPr>
          <p:cNvPr id="3074" name="Picture 2" descr="C:\Users\MDP14-1\Desktop\UNREDD-logo-grey.png"/>
          <p:cNvPicPr>
            <a:picLocks noChangeAspect="1" noChangeArrowheads="1"/>
          </p:cNvPicPr>
          <p:nvPr userDrawn="1"/>
        </p:nvPicPr>
        <p:blipFill>
          <a:blip r:embed="rId2" cstate="print"/>
          <a:srcRect/>
          <a:stretch>
            <a:fillRect/>
          </a:stretch>
        </p:blipFill>
        <p:spPr bwMode="auto">
          <a:xfrm>
            <a:off x="251520" y="4659982"/>
            <a:ext cx="1296144" cy="358273"/>
          </a:xfrm>
          <a:prstGeom prst="rect">
            <a:avLst/>
          </a:prstGeom>
          <a:noFill/>
        </p:spPr>
      </p:pic>
      <p:cxnSp>
        <p:nvCxnSpPr>
          <p:cNvPr id="23" name="Straight Connector 22"/>
          <p:cNvCxnSpPr/>
          <p:nvPr userDrawn="1"/>
        </p:nvCxnSpPr>
        <p:spPr>
          <a:xfrm>
            <a:off x="1691680" y="4659982"/>
            <a:ext cx="0" cy="360040"/>
          </a:xfrm>
          <a:prstGeom prst="line">
            <a:avLst/>
          </a:prstGeom>
          <a:ln w="19050">
            <a:solidFill>
              <a:srgbClr val="CBCBCB"/>
            </a:solidFill>
          </a:ln>
        </p:spPr>
        <p:style>
          <a:lnRef idx="1">
            <a:schemeClr val="accent1"/>
          </a:lnRef>
          <a:fillRef idx="0">
            <a:schemeClr val="accent1"/>
          </a:fillRef>
          <a:effectRef idx="0">
            <a:schemeClr val="accent1"/>
          </a:effectRef>
          <a:fontRef idx="minor">
            <a:schemeClr val="tx1"/>
          </a:fontRef>
        </p:style>
      </p:cxnSp>
      <p:sp>
        <p:nvSpPr>
          <p:cNvPr id="24" name="Rectangle 23"/>
          <p:cNvSpPr/>
          <p:nvPr userDrawn="1"/>
        </p:nvSpPr>
        <p:spPr>
          <a:xfrm>
            <a:off x="1706538" y="4714448"/>
            <a:ext cx="1511952" cy="276999"/>
          </a:xfrm>
          <a:prstGeom prst="rect">
            <a:avLst/>
          </a:prstGeom>
        </p:spPr>
        <p:txBody>
          <a:bodyPr wrap="none">
            <a:spAutoFit/>
          </a:bodyPr>
          <a:lstStyle/>
          <a:p>
            <a:r>
              <a:rPr lang="de-CH" sz="1200" b="1" dirty="0" smtClean="0">
                <a:solidFill>
                  <a:srgbClr val="CBCBCB"/>
                </a:solidFill>
                <a:latin typeface="Arial" pitchFamily="34" charset="0"/>
                <a:cs typeface="Arial" pitchFamily="34" charset="0"/>
              </a:rPr>
              <a:t>REDD+ </a:t>
            </a:r>
            <a:r>
              <a:rPr lang="de-CH" sz="1200" dirty="0" smtClean="0">
                <a:solidFill>
                  <a:srgbClr val="CBCBCB"/>
                </a:solidFill>
                <a:latin typeface="Arial" pitchFamily="34" charset="0"/>
                <a:cs typeface="Arial" pitchFamily="34" charset="0"/>
              </a:rPr>
              <a:t>ACADEMY</a:t>
            </a:r>
            <a:endParaRPr lang="fr-CH" sz="1200" dirty="0">
              <a:solidFill>
                <a:srgbClr val="CBCBCB"/>
              </a:solidFill>
              <a:latin typeface="Arial" pitchFamily="34" charset="0"/>
              <a:cs typeface="Arial" pitchFamily="34" charset="0"/>
            </a:endParaRPr>
          </a:p>
        </p:txBody>
      </p:sp>
      <p:sp>
        <p:nvSpPr>
          <p:cNvPr id="29" name="Text Placeholder 28"/>
          <p:cNvSpPr>
            <a:spLocks noGrp="1"/>
          </p:cNvSpPr>
          <p:nvPr>
            <p:ph type="body" sz="quarter" idx="14" hasCustomPrompt="1"/>
          </p:nvPr>
        </p:nvSpPr>
        <p:spPr>
          <a:xfrm>
            <a:off x="233189" y="411510"/>
            <a:ext cx="7651179" cy="719137"/>
          </a:xfrm>
        </p:spPr>
        <p:txBody>
          <a:bodyPr/>
          <a:lstStyle>
            <a:lvl1pPr>
              <a:buNone/>
              <a:defRPr>
                <a:solidFill>
                  <a:schemeClr val="tx1">
                    <a:lumMod val="65000"/>
                    <a:lumOff val="35000"/>
                  </a:schemeClr>
                </a:solidFill>
              </a:defRPr>
            </a:lvl1pPr>
          </a:lstStyle>
          <a:p>
            <a:r>
              <a:rPr lang="de-CH" sz="3200" dirty="0" smtClean="0">
                <a:solidFill>
                  <a:schemeClr val="tx1">
                    <a:lumMod val="65000"/>
                    <a:lumOff val="35000"/>
                  </a:schemeClr>
                </a:solidFill>
                <a:latin typeface="Open Sans" pitchFamily="34" charset="0"/>
                <a:ea typeface="Open Sans" pitchFamily="34" charset="0"/>
                <a:cs typeface="Open Sans" pitchFamily="34" charset="0"/>
              </a:rPr>
              <a:t>Slide title </a:t>
            </a:r>
            <a:endParaRPr lang="fr-CH" sz="3200" dirty="0"/>
          </a:p>
        </p:txBody>
      </p:sp>
      <p:sp>
        <p:nvSpPr>
          <p:cNvPr id="32" name="Text Placeholder 31"/>
          <p:cNvSpPr>
            <a:spLocks noGrp="1"/>
          </p:cNvSpPr>
          <p:nvPr>
            <p:ph type="body" sz="quarter" idx="15" hasCustomPrompt="1"/>
          </p:nvPr>
        </p:nvSpPr>
        <p:spPr>
          <a:xfrm>
            <a:off x="250825" y="123825"/>
            <a:ext cx="3097213" cy="287338"/>
          </a:xfrm>
        </p:spPr>
        <p:txBody>
          <a:bodyPr>
            <a:normAutofit/>
          </a:bodyPr>
          <a:lstStyle>
            <a:lvl1pPr>
              <a:buNone/>
              <a:defRPr sz="1200" b="1">
                <a:solidFill>
                  <a:srgbClr val="D2232A"/>
                </a:solidFill>
              </a:defRPr>
            </a:lvl1pPr>
          </a:lstStyle>
          <a:p>
            <a:pPr lvl="0"/>
            <a:r>
              <a:rPr lang="en-US" dirty="0" smtClean="0"/>
              <a:t>CHAPTER TITLE</a:t>
            </a:r>
            <a:endParaRPr lang="fr-CH" dirty="0"/>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in two columns">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251520" y="1276350"/>
            <a:ext cx="4176464" cy="3311525"/>
          </a:xfrm>
        </p:spPr>
        <p:txBody>
          <a:bodyPr>
            <a:normAutofit/>
          </a:bodyPr>
          <a:lstStyle>
            <a:lvl1pPr>
              <a:defRPr sz="1600"/>
            </a:lvl1pPr>
            <a:lvl2pPr>
              <a:defRPr sz="1600"/>
            </a:lvl2pPr>
            <a:lvl3pPr>
              <a:defRPr sz="1600"/>
            </a:lvl3pPr>
            <a:lvl4pPr>
              <a:defRPr sz="1600"/>
            </a:lvl4pPr>
            <a:lvl5pP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CH" dirty="0"/>
          </a:p>
        </p:txBody>
      </p:sp>
      <p:sp>
        <p:nvSpPr>
          <p:cNvPr id="12" name="Rectangle 11"/>
          <p:cNvSpPr/>
          <p:nvPr userDrawn="1"/>
        </p:nvSpPr>
        <p:spPr>
          <a:xfrm>
            <a:off x="8594923" y="176436"/>
            <a:ext cx="288032" cy="288032"/>
          </a:xfrm>
          <a:prstGeom prst="rect">
            <a:avLst/>
          </a:prstGeom>
          <a:noFill/>
          <a:ln>
            <a:solidFill>
              <a:srgbClr val="CBCB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sz="1100" dirty="0"/>
          </a:p>
        </p:txBody>
      </p:sp>
      <p:sp>
        <p:nvSpPr>
          <p:cNvPr id="20" name="Rectangle 19"/>
          <p:cNvSpPr/>
          <p:nvPr userDrawn="1"/>
        </p:nvSpPr>
        <p:spPr>
          <a:xfrm>
            <a:off x="8598510" y="182135"/>
            <a:ext cx="377026" cy="276999"/>
          </a:xfrm>
          <a:prstGeom prst="rect">
            <a:avLst/>
          </a:prstGeom>
        </p:spPr>
        <p:txBody>
          <a:bodyPr wrap="none">
            <a:spAutoFit/>
          </a:bodyPr>
          <a:lstStyle/>
          <a:p>
            <a:fld id="{F0146B80-9344-4005-AD81-41A45D584E6F}" type="slidenum">
              <a:rPr lang="fr-CH" sz="1200" smtClean="0">
                <a:solidFill>
                  <a:srgbClr val="CBCBCB"/>
                </a:solidFill>
              </a:rPr>
              <a:pPr/>
              <a:t>‹#›</a:t>
            </a:fld>
            <a:endParaRPr lang="fr-CH" sz="1200" dirty="0">
              <a:solidFill>
                <a:srgbClr val="CBCBCB"/>
              </a:solidFill>
            </a:endParaRPr>
          </a:p>
        </p:txBody>
      </p:sp>
      <p:pic>
        <p:nvPicPr>
          <p:cNvPr id="3074" name="Picture 2" descr="C:\Users\MDP14-1\Desktop\UNREDD-logo-grey.png"/>
          <p:cNvPicPr>
            <a:picLocks noChangeAspect="1" noChangeArrowheads="1"/>
          </p:cNvPicPr>
          <p:nvPr userDrawn="1"/>
        </p:nvPicPr>
        <p:blipFill>
          <a:blip r:embed="rId2" cstate="print"/>
          <a:srcRect/>
          <a:stretch>
            <a:fillRect/>
          </a:stretch>
        </p:blipFill>
        <p:spPr bwMode="auto">
          <a:xfrm>
            <a:off x="251520" y="4659982"/>
            <a:ext cx="1296144" cy="358273"/>
          </a:xfrm>
          <a:prstGeom prst="rect">
            <a:avLst/>
          </a:prstGeom>
          <a:noFill/>
        </p:spPr>
      </p:pic>
      <p:cxnSp>
        <p:nvCxnSpPr>
          <p:cNvPr id="23" name="Straight Connector 22"/>
          <p:cNvCxnSpPr/>
          <p:nvPr userDrawn="1"/>
        </p:nvCxnSpPr>
        <p:spPr>
          <a:xfrm>
            <a:off x="1691680" y="4659982"/>
            <a:ext cx="0" cy="360040"/>
          </a:xfrm>
          <a:prstGeom prst="line">
            <a:avLst/>
          </a:prstGeom>
          <a:ln w="19050">
            <a:solidFill>
              <a:srgbClr val="CBCBCB"/>
            </a:solidFill>
          </a:ln>
        </p:spPr>
        <p:style>
          <a:lnRef idx="1">
            <a:schemeClr val="accent1"/>
          </a:lnRef>
          <a:fillRef idx="0">
            <a:schemeClr val="accent1"/>
          </a:fillRef>
          <a:effectRef idx="0">
            <a:schemeClr val="accent1"/>
          </a:effectRef>
          <a:fontRef idx="minor">
            <a:schemeClr val="tx1"/>
          </a:fontRef>
        </p:style>
      </p:cxnSp>
      <p:sp>
        <p:nvSpPr>
          <p:cNvPr id="24" name="Rectangle 23"/>
          <p:cNvSpPr/>
          <p:nvPr userDrawn="1"/>
        </p:nvSpPr>
        <p:spPr>
          <a:xfrm>
            <a:off x="1706538" y="4714448"/>
            <a:ext cx="1511952" cy="276999"/>
          </a:xfrm>
          <a:prstGeom prst="rect">
            <a:avLst/>
          </a:prstGeom>
        </p:spPr>
        <p:txBody>
          <a:bodyPr wrap="none">
            <a:spAutoFit/>
          </a:bodyPr>
          <a:lstStyle/>
          <a:p>
            <a:r>
              <a:rPr lang="de-CH" sz="1200" b="1" dirty="0" smtClean="0">
                <a:solidFill>
                  <a:srgbClr val="CBCBCB"/>
                </a:solidFill>
                <a:latin typeface="Arial" pitchFamily="34" charset="0"/>
                <a:cs typeface="Arial" pitchFamily="34" charset="0"/>
              </a:rPr>
              <a:t>REDD+ </a:t>
            </a:r>
            <a:r>
              <a:rPr lang="de-CH" sz="1200" dirty="0" smtClean="0">
                <a:solidFill>
                  <a:srgbClr val="CBCBCB"/>
                </a:solidFill>
                <a:latin typeface="Arial" pitchFamily="34" charset="0"/>
                <a:cs typeface="Arial" pitchFamily="34" charset="0"/>
              </a:rPr>
              <a:t>ACADEMY</a:t>
            </a:r>
            <a:endParaRPr lang="fr-CH" sz="1200" dirty="0">
              <a:solidFill>
                <a:srgbClr val="CBCBCB"/>
              </a:solidFill>
              <a:latin typeface="Arial" pitchFamily="34" charset="0"/>
              <a:cs typeface="Arial" pitchFamily="34" charset="0"/>
            </a:endParaRPr>
          </a:p>
        </p:txBody>
      </p:sp>
      <p:sp>
        <p:nvSpPr>
          <p:cNvPr id="29" name="Text Placeholder 28"/>
          <p:cNvSpPr>
            <a:spLocks noGrp="1"/>
          </p:cNvSpPr>
          <p:nvPr>
            <p:ph type="body" sz="quarter" idx="14" hasCustomPrompt="1"/>
          </p:nvPr>
        </p:nvSpPr>
        <p:spPr>
          <a:xfrm>
            <a:off x="233189" y="411510"/>
            <a:ext cx="8083227" cy="719137"/>
          </a:xfrm>
        </p:spPr>
        <p:txBody>
          <a:bodyPr/>
          <a:lstStyle>
            <a:lvl1pPr>
              <a:buNone/>
              <a:defRPr>
                <a:solidFill>
                  <a:schemeClr val="tx1">
                    <a:lumMod val="65000"/>
                    <a:lumOff val="35000"/>
                  </a:schemeClr>
                </a:solidFill>
              </a:defRPr>
            </a:lvl1pPr>
          </a:lstStyle>
          <a:p>
            <a:r>
              <a:rPr lang="de-CH" sz="3200" dirty="0" smtClean="0">
                <a:solidFill>
                  <a:schemeClr val="tx1">
                    <a:lumMod val="65000"/>
                    <a:lumOff val="35000"/>
                  </a:schemeClr>
                </a:solidFill>
                <a:latin typeface="Open Sans" pitchFamily="34" charset="0"/>
                <a:ea typeface="Open Sans" pitchFamily="34" charset="0"/>
                <a:cs typeface="Open Sans" pitchFamily="34" charset="0"/>
              </a:rPr>
              <a:t>Slide title </a:t>
            </a:r>
            <a:endParaRPr lang="fr-CH" sz="3200" dirty="0"/>
          </a:p>
        </p:txBody>
      </p:sp>
      <p:sp>
        <p:nvSpPr>
          <p:cNvPr id="32" name="Text Placeholder 31"/>
          <p:cNvSpPr>
            <a:spLocks noGrp="1"/>
          </p:cNvSpPr>
          <p:nvPr>
            <p:ph type="body" sz="quarter" idx="15" hasCustomPrompt="1"/>
          </p:nvPr>
        </p:nvSpPr>
        <p:spPr>
          <a:xfrm>
            <a:off x="250825" y="123825"/>
            <a:ext cx="3097213" cy="287338"/>
          </a:xfrm>
        </p:spPr>
        <p:txBody>
          <a:bodyPr>
            <a:normAutofit/>
          </a:bodyPr>
          <a:lstStyle>
            <a:lvl1pPr>
              <a:buNone/>
              <a:defRPr sz="1200" b="1" baseline="0">
                <a:solidFill>
                  <a:srgbClr val="D2232A"/>
                </a:solidFill>
              </a:defRPr>
            </a:lvl1pPr>
          </a:lstStyle>
          <a:p>
            <a:pPr lvl="0"/>
            <a:r>
              <a:rPr lang="en-US" dirty="0" smtClean="0"/>
              <a:t>CHAPTER TITLE</a:t>
            </a:r>
            <a:endParaRPr lang="fr-CH" dirty="0"/>
          </a:p>
        </p:txBody>
      </p:sp>
      <p:sp>
        <p:nvSpPr>
          <p:cNvPr id="11" name="Content Placeholder 7"/>
          <p:cNvSpPr>
            <a:spLocks noGrp="1"/>
          </p:cNvSpPr>
          <p:nvPr>
            <p:ph sz="quarter" idx="16"/>
          </p:nvPr>
        </p:nvSpPr>
        <p:spPr>
          <a:xfrm>
            <a:off x="4716016" y="1275606"/>
            <a:ext cx="4176464" cy="3311525"/>
          </a:xfrm>
        </p:spPr>
        <p:txBody>
          <a:bodyPr>
            <a:normAutofit/>
          </a:bodyPr>
          <a:lstStyle>
            <a:lvl1pPr>
              <a:defRPr sz="1600"/>
            </a:lvl1pPr>
            <a:lvl2pPr>
              <a:defRPr sz="1600"/>
            </a:lvl2pPr>
            <a:lvl3pPr>
              <a:defRPr sz="1600"/>
            </a:lvl3pPr>
            <a:lvl4pPr>
              <a:defRPr sz="1600"/>
            </a:lvl4pPr>
            <a:lvl5pP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CH" dirty="0"/>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ide image">
    <p:spTree>
      <p:nvGrpSpPr>
        <p:cNvPr id="1" name=""/>
        <p:cNvGrpSpPr/>
        <p:nvPr/>
      </p:nvGrpSpPr>
      <p:grpSpPr>
        <a:xfrm>
          <a:off x="0" y="0"/>
          <a:ext cx="0" cy="0"/>
          <a:chOff x="0" y="0"/>
          <a:chExt cx="0" cy="0"/>
        </a:xfrm>
      </p:grpSpPr>
      <p:sp>
        <p:nvSpPr>
          <p:cNvPr id="12" name="Rectangle 11"/>
          <p:cNvSpPr/>
          <p:nvPr userDrawn="1"/>
        </p:nvSpPr>
        <p:spPr>
          <a:xfrm>
            <a:off x="8594923" y="176436"/>
            <a:ext cx="288032" cy="288032"/>
          </a:xfrm>
          <a:prstGeom prst="rect">
            <a:avLst/>
          </a:prstGeom>
          <a:noFill/>
          <a:ln>
            <a:solidFill>
              <a:srgbClr val="CBCB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sz="1100" dirty="0"/>
          </a:p>
        </p:txBody>
      </p:sp>
      <p:sp>
        <p:nvSpPr>
          <p:cNvPr id="20" name="Rectangle 19"/>
          <p:cNvSpPr/>
          <p:nvPr userDrawn="1"/>
        </p:nvSpPr>
        <p:spPr>
          <a:xfrm>
            <a:off x="8598510" y="182135"/>
            <a:ext cx="377026" cy="276999"/>
          </a:xfrm>
          <a:prstGeom prst="rect">
            <a:avLst/>
          </a:prstGeom>
        </p:spPr>
        <p:txBody>
          <a:bodyPr wrap="none">
            <a:spAutoFit/>
          </a:bodyPr>
          <a:lstStyle/>
          <a:p>
            <a:fld id="{F0146B80-9344-4005-AD81-41A45D584E6F}" type="slidenum">
              <a:rPr lang="fr-CH" sz="1200" smtClean="0">
                <a:solidFill>
                  <a:srgbClr val="CBCBCB"/>
                </a:solidFill>
              </a:rPr>
              <a:pPr/>
              <a:t>‹#›</a:t>
            </a:fld>
            <a:endParaRPr lang="fr-CH" sz="1200" dirty="0">
              <a:solidFill>
                <a:srgbClr val="CBCBCB"/>
              </a:solidFill>
            </a:endParaRPr>
          </a:p>
        </p:txBody>
      </p:sp>
      <p:pic>
        <p:nvPicPr>
          <p:cNvPr id="3074" name="Picture 2" descr="C:\Users\MDP14-1\Desktop\UNREDD-logo-grey.png"/>
          <p:cNvPicPr>
            <a:picLocks noChangeAspect="1" noChangeArrowheads="1"/>
          </p:cNvPicPr>
          <p:nvPr userDrawn="1"/>
        </p:nvPicPr>
        <p:blipFill>
          <a:blip r:embed="rId2" cstate="print"/>
          <a:srcRect/>
          <a:stretch>
            <a:fillRect/>
          </a:stretch>
        </p:blipFill>
        <p:spPr bwMode="auto">
          <a:xfrm>
            <a:off x="251520" y="4659982"/>
            <a:ext cx="1296144" cy="358273"/>
          </a:xfrm>
          <a:prstGeom prst="rect">
            <a:avLst/>
          </a:prstGeom>
          <a:noFill/>
        </p:spPr>
      </p:pic>
      <p:cxnSp>
        <p:nvCxnSpPr>
          <p:cNvPr id="23" name="Straight Connector 22"/>
          <p:cNvCxnSpPr/>
          <p:nvPr userDrawn="1"/>
        </p:nvCxnSpPr>
        <p:spPr>
          <a:xfrm>
            <a:off x="1691680" y="4659982"/>
            <a:ext cx="0" cy="360040"/>
          </a:xfrm>
          <a:prstGeom prst="line">
            <a:avLst/>
          </a:prstGeom>
          <a:ln w="19050">
            <a:solidFill>
              <a:srgbClr val="CBCBCB"/>
            </a:solidFill>
          </a:ln>
        </p:spPr>
        <p:style>
          <a:lnRef idx="1">
            <a:schemeClr val="accent1"/>
          </a:lnRef>
          <a:fillRef idx="0">
            <a:schemeClr val="accent1"/>
          </a:fillRef>
          <a:effectRef idx="0">
            <a:schemeClr val="accent1"/>
          </a:effectRef>
          <a:fontRef idx="minor">
            <a:schemeClr val="tx1"/>
          </a:fontRef>
        </p:style>
      </p:cxnSp>
      <p:sp>
        <p:nvSpPr>
          <p:cNvPr id="24" name="Rectangle 23"/>
          <p:cNvSpPr/>
          <p:nvPr userDrawn="1"/>
        </p:nvSpPr>
        <p:spPr>
          <a:xfrm>
            <a:off x="1706538" y="4714448"/>
            <a:ext cx="1511952" cy="276999"/>
          </a:xfrm>
          <a:prstGeom prst="rect">
            <a:avLst/>
          </a:prstGeom>
        </p:spPr>
        <p:txBody>
          <a:bodyPr wrap="none">
            <a:spAutoFit/>
          </a:bodyPr>
          <a:lstStyle/>
          <a:p>
            <a:r>
              <a:rPr lang="de-CH" sz="1200" b="1" dirty="0" smtClean="0">
                <a:solidFill>
                  <a:srgbClr val="CBCBCB"/>
                </a:solidFill>
                <a:latin typeface="Arial" pitchFamily="34" charset="0"/>
                <a:cs typeface="Arial" pitchFamily="34" charset="0"/>
              </a:rPr>
              <a:t>REDD+ </a:t>
            </a:r>
            <a:r>
              <a:rPr lang="de-CH" sz="1200" dirty="0" smtClean="0">
                <a:solidFill>
                  <a:srgbClr val="CBCBCB"/>
                </a:solidFill>
                <a:latin typeface="Arial" pitchFamily="34" charset="0"/>
                <a:cs typeface="Arial" pitchFamily="34" charset="0"/>
              </a:rPr>
              <a:t>ACADEMY</a:t>
            </a:r>
            <a:endParaRPr lang="fr-CH" sz="1200" dirty="0">
              <a:solidFill>
                <a:srgbClr val="CBCBCB"/>
              </a:solidFill>
              <a:latin typeface="Arial" pitchFamily="34" charset="0"/>
              <a:cs typeface="Arial" pitchFamily="34" charset="0"/>
            </a:endParaRPr>
          </a:p>
        </p:txBody>
      </p:sp>
      <p:sp>
        <p:nvSpPr>
          <p:cNvPr id="29" name="Text Placeholder 28"/>
          <p:cNvSpPr>
            <a:spLocks noGrp="1"/>
          </p:cNvSpPr>
          <p:nvPr>
            <p:ph type="body" sz="quarter" idx="14" hasCustomPrompt="1"/>
          </p:nvPr>
        </p:nvSpPr>
        <p:spPr>
          <a:xfrm>
            <a:off x="233189" y="484188"/>
            <a:ext cx="8515275" cy="719137"/>
          </a:xfrm>
        </p:spPr>
        <p:txBody>
          <a:bodyPr/>
          <a:lstStyle>
            <a:lvl1pPr>
              <a:buNone/>
              <a:defRPr>
                <a:solidFill>
                  <a:schemeClr val="tx1">
                    <a:lumMod val="65000"/>
                    <a:lumOff val="35000"/>
                  </a:schemeClr>
                </a:solidFill>
              </a:defRPr>
            </a:lvl1pPr>
          </a:lstStyle>
          <a:p>
            <a:r>
              <a:rPr lang="de-CH" sz="3200" dirty="0" smtClean="0">
                <a:solidFill>
                  <a:schemeClr val="tx1">
                    <a:lumMod val="65000"/>
                    <a:lumOff val="35000"/>
                  </a:schemeClr>
                </a:solidFill>
                <a:latin typeface="Open Sans" pitchFamily="34" charset="0"/>
                <a:ea typeface="Open Sans" pitchFamily="34" charset="0"/>
                <a:cs typeface="Open Sans" pitchFamily="34" charset="0"/>
              </a:rPr>
              <a:t>Slide title </a:t>
            </a:r>
            <a:endParaRPr lang="fr-CH" sz="3200" dirty="0"/>
          </a:p>
        </p:txBody>
      </p:sp>
      <p:sp>
        <p:nvSpPr>
          <p:cNvPr id="32" name="Text Placeholder 31"/>
          <p:cNvSpPr>
            <a:spLocks noGrp="1"/>
          </p:cNvSpPr>
          <p:nvPr>
            <p:ph type="body" sz="quarter" idx="15" hasCustomPrompt="1"/>
          </p:nvPr>
        </p:nvSpPr>
        <p:spPr>
          <a:xfrm>
            <a:off x="250825" y="123825"/>
            <a:ext cx="3097213" cy="287338"/>
          </a:xfrm>
        </p:spPr>
        <p:txBody>
          <a:bodyPr>
            <a:normAutofit/>
          </a:bodyPr>
          <a:lstStyle>
            <a:lvl1pPr>
              <a:buNone/>
              <a:defRPr sz="1200" b="1">
                <a:solidFill>
                  <a:srgbClr val="D2232A"/>
                </a:solidFill>
              </a:defRPr>
            </a:lvl1pPr>
          </a:lstStyle>
          <a:p>
            <a:pPr lvl="0"/>
            <a:r>
              <a:rPr lang="en-US" dirty="0" smtClean="0"/>
              <a:t>CHAPTER TITLE</a:t>
            </a:r>
            <a:endParaRPr lang="fr-CH" dirty="0"/>
          </a:p>
        </p:txBody>
      </p:sp>
      <p:sp>
        <p:nvSpPr>
          <p:cNvPr id="14" name="Picture Placeholder 13"/>
          <p:cNvSpPr>
            <a:spLocks noGrp="1"/>
          </p:cNvSpPr>
          <p:nvPr>
            <p:ph type="pic" sz="quarter" idx="16"/>
          </p:nvPr>
        </p:nvSpPr>
        <p:spPr>
          <a:xfrm>
            <a:off x="0" y="1131689"/>
            <a:ext cx="9251950" cy="2016125"/>
          </a:xfrm>
        </p:spPr>
        <p:txBody>
          <a:bodyPr/>
          <a:lstStyle/>
          <a:p>
            <a:endParaRPr lang="fr-CH" dirty="0"/>
          </a:p>
        </p:txBody>
      </p:sp>
      <p:sp>
        <p:nvSpPr>
          <p:cNvPr id="15" name="Content Placeholder 7"/>
          <p:cNvSpPr>
            <a:spLocks noGrp="1"/>
          </p:cNvSpPr>
          <p:nvPr>
            <p:ph sz="quarter" idx="13"/>
          </p:nvPr>
        </p:nvSpPr>
        <p:spPr>
          <a:xfrm>
            <a:off x="251520" y="3291830"/>
            <a:ext cx="8640960" cy="1296045"/>
          </a:xfrm>
        </p:spPr>
        <p:txBody>
          <a:bodyPr>
            <a:noAutofit/>
          </a:bodyPr>
          <a:lstStyle>
            <a:lvl1pPr>
              <a:defRPr sz="1600"/>
            </a:lvl1pPr>
            <a:lvl2pPr>
              <a:defRPr sz="1600"/>
            </a:lvl2pPr>
            <a:lvl3pPr>
              <a:defRPr sz="1600"/>
            </a:lvl3pPr>
            <a:lvl4pPr>
              <a:defRPr sz="1600"/>
            </a:lvl4pPr>
            <a:lvl5pP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CH" dirty="0"/>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alf image">
    <p:spTree>
      <p:nvGrpSpPr>
        <p:cNvPr id="1" name=""/>
        <p:cNvGrpSpPr/>
        <p:nvPr/>
      </p:nvGrpSpPr>
      <p:grpSpPr>
        <a:xfrm>
          <a:off x="0" y="0"/>
          <a:ext cx="0" cy="0"/>
          <a:chOff x="0" y="0"/>
          <a:chExt cx="0" cy="0"/>
        </a:xfrm>
      </p:grpSpPr>
      <p:sp>
        <p:nvSpPr>
          <p:cNvPr id="12" name="Rectangle 11"/>
          <p:cNvSpPr/>
          <p:nvPr userDrawn="1"/>
        </p:nvSpPr>
        <p:spPr>
          <a:xfrm>
            <a:off x="8594923" y="176436"/>
            <a:ext cx="288032" cy="288032"/>
          </a:xfrm>
          <a:prstGeom prst="rect">
            <a:avLst/>
          </a:prstGeom>
          <a:noFill/>
          <a:ln>
            <a:solidFill>
              <a:srgbClr val="CBCB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sz="1100" dirty="0"/>
          </a:p>
        </p:txBody>
      </p:sp>
      <p:sp>
        <p:nvSpPr>
          <p:cNvPr id="20" name="Rectangle 19"/>
          <p:cNvSpPr/>
          <p:nvPr userDrawn="1"/>
        </p:nvSpPr>
        <p:spPr>
          <a:xfrm>
            <a:off x="8598510" y="182135"/>
            <a:ext cx="377026" cy="276999"/>
          </a:xfrm>
          <a:prstGeom prst="rect">
            <a:avLst/>
          </a:prstGeom>
        </p:spPr>
        <p:txBody>
          <a:bodyPr wrap="none">
            <a:spAutoFit/>
          </a:bodyPr>
          <a:lstStyle/>
          <a:p>
            <a:fld id="{F0146B80-9344-4005-AD81-41A45D584E6F}" type="slidenum">
              <a:rPr lang="fr-CH" sz="1200" smtClean="0">
                <a:solidFill>
                  <a:srgbClr val="CBCBCB"/>
                </a:solidFill>
              </a:rPr>
              <a:pPr/>
              <a:t>‹#›</a:t>
            </a:fld>
            <a:endParaRPr lang="fr-CH" sz="1200" dirty="0">
              <a:solidFill>
                <a:srgbClr val="CBCBCB"/>
              </a:solidFill>
            </a:endParaRPr>
          </a:p>
        </p:txBody>
      </p:sp>
      <p:pic>
        <p:nvPicPr>
          <p:cNvPr id="3074" name="Picture 2" descr="C:\Users\MDP14-1\Desktop\UNREDD-logo-grey.png"/>
          <p:cNvPicPr>
            <a:picLocks noChangeAspect="1" noChangeArrowheads="1"/>
          </p:cNvPicPr>
          <p:nvPr userDrawn="1"/>
        </p:nvPicPr>
        <p:blipFill>
          <a:blip r:embed="rId2" cstate="print"/>
          <a:srcRect/>
          <a:stretch>
            <a:fillRect/>
          </a:stretch>
        </p:blipFill>
        <p:spPr bwMode="auto">
          <a:xfrm>
            <a:off x="251520" y="4659982"/>
            <a:ext cx="1296144" cy="358273"/>
          </a:xfrm>
          <a:prstGeom prst="rect">
            <a:avLst/>
          </a:prstGeom>
          <a:noFill/>
        </p:spPr>
      </p:pic>
      <p:cxnSp>
        <p:nvCxnSpPr>
          <p:cNvPr id="23" name="Straight Connector 22"/>
          <p:cNvCxnSpPr/>
          <p:nvPr userDrawn="1"/>
        </p:nvCxnSpPr>
        <p:spPr>
          <a:xfrm>
            <a:off x="1691680" y="4659982"/>
            <a:ext cx="0" cy="360040"/>
          </a:xfrm>
          <a:prstGeom prst="line">
            <a:avLst/>
          </a:prstGeom>
          <a:ln w="19050">
            <a:solidFill>
              <a:srgbClr val="CBCBCB"/>
            </a:solidFill>
          </a:ln>
        </p:spPr>
        <p:style>
          <a:lnRef idx="1">
            <a:schemeClr val="accent1"/>
          </a:lnRef>
          <a:fillRef idx="0">
            <a:schemeClr val="accent1"/>
          </a:fillRef>
          <a:effectRef idx="0">
            <a:schemeClr val="accent1"/>
          </a:effectRef>
          <a:fontRef idx="minor">
            <a:schemeClr val="tx1"/>
          </a:fontRef>
        </p:style>
      </p:cxnSp>
      <p:sp>
        <p:nvSpPr>
          <p:cNvPr id="24" name="Rectangle 23"/>
          <p:cNvSpPr/>
          <p:nvPr userDrawn="1"/>
        </p:nvSpPr>
        <p:spPr>
          <a:xfrm>
            <a:off x="1706538" y="4714448"/>
            <a:ext cx="1511952" cy="276999"/>
          </a:xfrm>
          <a:prstGeom prst="rect">
            <a:avLst/>
          </a:prstGeom>
        </p:spPr>
        <p:txBody>
          <a:bodyPr wrap="none">
            <a:spAutoFit/>
          </a:bodyPr>
          <a:lstStyle/>
          <a:p>
            <a:r>
              <a:rPr lang="de-CH" sz="1200" b="1" dirty="0" smtClean="0">
                <a:solidFill>
                  <a:srgbClr val="CBCBCB"/>
                </a:solidFill>
                <a:latin typeface="Arial" pitchFamily="34" charset="0"/>
                <a:cs typeface="Arial" pitchFamily="34" charset="0"/>
              </a:rPr>
              <a:t>REDD+ </a:t>
            </a:r>
            <a:r>
              <a:rPr lang="de-CH" sz="1200" dirty="0" smtClean="0">
                <a:solidFill>
                  <a:srgbClr val="CBCBCB"/>
                </a:solidFill>
                <a:latin typeface="Arial" pitchFamily="34" charset="0"/>
                <a:cs typeface="Arial" pitchFamily="34" charset="0"/>
              </a:rPr>
              <a:t>ACADEMY</a:t>
            </a:r>
            <a:endParaRPr lang="fr-CH" sz="1200" dirty="0">
              <a:solidFill>
                <a:srgbClr val="CBCBCB"/>
              </a:solidFill>
              <a:latin typeface="Arial" pitchFamily="34" charset="0"/>
              <a:cs typeface="Arial" pitchFamily="34" charset="0"/>
            </a:endParaRPr>
          </a:p>
        </p:txBody>
      </p:sp>
      <p:sp>
        <p:nvSpPr>
          <p:cNvPr id="29" name="Text Placeholder 28"/>
          <p:cNvSpPr>
            <a:spLocks noGrp="1"/>
          </p:cNvSpPr>
          <p:nvPr>
            <p:ph type="body" sz="quarter" idx="14" hasCustomPrompt="1"/>
          </p:nvPr>
        </p:nvSpPr>
        <p:spPr>
          <a:xfrm>
            <a:off x="233189" y="484188"/>
            <a:ext cx="4266803" cy="863426"/>
          </a:xfrm>
        </p:spPr>
        <p:txBody>
          <a:bodyPr/>
          <a:lstStyle>
            <a:lvl1pPr>
              <a:buNone/>
              <a:defRPr>
                <a:solidFill>
                  <a:schemeClr val="tx1">
                    <a:lumMod val="65000"/>
                    <a:lumOff val="35000"/>
                  </a:schemeClr>
                </a:solidFill>
              </a:defRPr>
            </a:lvl1pPr>
          </a:lstStyle>
          <a:p>
            <a:r>
              <a:rPr lang="de-CH" sz="3200" dirty="0" smtClean="0">
                <a:solidFill>
                  <a:schemeClr val="tx1">
                    <a:lumMod val="65000"/>
                    <a:lumOff val="35000"/>
                  </a:schemeClr>
                </a:solidFill>
                <a:latin typeface="Open Sans" pitchFamily="34" charset="0"/>
                <a:ea typeface="Open Sans" pitchFamily="34" charset="0"/>
                <a:cs typeface="Open Sans" pitchFamily="34" charset="0"/>
              </a:rPr>
              <a:t>Slide title </a:t>
            </a:r>
            <a:endParaRPr lang="fr-CH" sz="3200" dirty="0"/>
          </a:p>
        </p:txBody>
      </p:sp>
      <p:sp>
        <p:nvSpPr>
          <p:cNvPr id="32" name="Text Placeholder 31"/>
          <p:cNvSpPr>
            <a:spLocks noGrp="1"/>
          </p:cNvSpPr>
          <p:nvPr>
            <p:ph type="body" sz="quarter" idx="15" hasCustomPrompt="1"/>
          </p:nvPr>
        </p:nvSpPr>
        <p:spPr>
          <a:xfrm>
            <a:off x="250825" y="123825"/>
            <a:ext cx="3097213" cy="287338"/>
          </a:xfrm>
        </p:spPr>
        <p:txBody>
          <a:bodyPr>
            <a:normAutofit/>
          </a:bodyPr>
          <a:lstStyle>
            <a:lvl1pPr>
              <a:buNone/>
              <a:defRPr sz="1200" b="1">
                <a:solidFill>
                  <a:srgbClr val="D2232A"/>
                </a:solidFill>
              </a:defRPr>
            </a:lvl1pPr>
          </a:lstStyle>
          <a:p>
            <a:pPr lvl="0"/>
            <a:r>
              <a:rPr lang="en-US" dirty="0" smtClean="0"/>
              <a:t>CHAPTER TITLE</a:t>
            </a:r>
            <a:endParaRPr lang="fr-CH" dirty="0"/>
          </a:p>
        </p:txBody>
      </p:sp>
      <p:sp>
        <p:nvSpPr>
          <p:cNvPr id="15" name="Content Placeholder 7"/>
          <p:cNvSpPr>
            <a:spLocks noGrp="1"/>
          </p:cNvSpPr>
          <p:nvPr>
            <p:ph sz="quarter" idx="13"/>
          </p:nvPr>
        </p:nvSpPr>
        <p:spPr>
          <a:xfrm>
            <a:off x="251520" y="1419622"/>
            <a:ext cx="4176464" cy="3168253"/>
          </a:xfrm>
        </p:spPr>
        <p:txBody>
          <a:bodyPr>
            <a:normAutofit/>
          </a:bodyPr>
          <a:lstStyle>
            <a:lvl1pPr>
              <a:defRPr sz="1600"/>
            </a:lvl1pPr>
            <a:lvl2pPr>
              <a:defRPr sz="1600"/>
            </a:lvl2pPr>
            <a:lvl3pPr>
              <a:defRPr sz="1600"/>
            </a:lvl3pPr>
            <a:lvl4pPr>
              <a:defRPr sz="1600"/>
            </a:lvl4pPr>
            <a:lvl5pP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CH" dirty="0"/>
          </a:p>
        </p:txBody>
      </p:sp>
      <p:sp>
        <p:nvSpPr>
          <p:cNvPr id="14" name="Picture Placeholder 13"/>
          <p:cNvSpPr>
            <a:spLocks noGrp="1"/>
          </p:cNvSpPr>
          <p:nvPr>
            <p:ph type="pic" sz="quarter" idx="16"/>
          </p:nvPr>
        </p:nvSpPr>
        <p:spPr>
          <a:xfrm>
            <a:off x="4572000" y="0"/>
            <a:ext cx="4679950" cy="5143499"/>
          </a:xfrm>
        </p:spPr>
        <p:txBody>
          <a:bodyPr/>
          <a:lstStyle/>
          <a:p>
            <a:endParaRPr lang="fr-CH" dirty="0"/>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userDrawn="1"/>
        </p:nvSpPr>
        <p:spPr>
          <a:xfrm>
            <a:off x="8594923" y="176436"/>
            <a:ext cx="288032" cy="288032"/>
          </a:xfrm>
          <a:prstGeom prst="rect">
            <a:avLst/>
          </a:prstGeom>
          <a:noFill/>
          <a:ln>
            <a:solidFill>
              <a:srgbClr val="CBCB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sz="1100" dirty="0"/>
          </a:p>
        </p:txBody>
      </p:sp>
      <p:sp>
        <p:nvSpPr>
          <p:cNvPr id="6" name="Rectangle 5"/>
          <p:cNvSpPr/>
          <p:nvPr userDrawn="1"/>
        </p:nvSpPr>
        <p:spPr>
          <a:xfrm>
            <a:off x="8598510" y="182135"/>
            <a:ext cx="377026" cy="276999"/>
          </a:xfrm>
          <a:prstGeom prst="rect">
            <a:avLst/>
          </a:prstGeom>
        </p:spPr>
        <p:txBody>
          <a:bodyPr wrap="none">
            <a:spAutoFit/>
          </a:bodyPr>
          <a:lstStyle/>
          <a:p>
            <a:fld id="{F0146B80-9344-4005-AD81-41A45D584E6F}" type="slidenum">
              <a:rPr lang="fr-CH" sz="1200" smtClean="0">
                <a:solidFill>
                  <a:srgbClr val="CBCBCB"/>
                </a:solidFill>
              </a:rPr>
              <a:pPr/>
              <a:t>‹#›</a:t>
            </a:fld>
            <a:endParaRPr lang="fr-CH" sz="1200" dirty="0">
              <a:solidFill>
                <a:srgbClr val="CBCBCB"/>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dirty="0" smtClean="0"/>
              <a:t>Click to edit Master title style</a:t>
            </a:r>
            <a:endParaRPr lang="fr-CH"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CH" dirty="0"/>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D3CBAE94-BEF5-443E-95DE-0283921E17BF}" type="datetime1">
              <a:rPr lang="fr-CH" smtClean="0"/>
              <a:pPr/>
              <a:t>08/10/15</a:t>
            </a:fld>
            <a:endParaRPr lang="fr-CH" dirty="0"/>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CH" dirty="0"/>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F0146B80-9344-4005-AD81-41A45D584E6F}" type="slidenum">
              <a:rPr lang="fr-CH" smtClean="0"/>
              <a:pPr/>
              <a:t>‹#›</a:t>
            </a:fld>
            <a:endParaRPr lang="fr-CH" dirty="0"/>
          </a:p>
        </p:txBody>
      </p:sp>
    </p:spTree>
  </p:cSld>
  <p:clrMap bg1="lt1" tx1="dk1" bg2="lt2" tx2="dk2" accent1="accent1" accent2="accent2" accent3="accent3" accent4="accent4" accent5="accent5" accent6="accent6" hlink="hlink" folHlink="folHlink"/>
  <p:sldLayoutIdLst>
    <p:sldLayoutId id="2147483649" r:id="rId1"/>
    <p:sldLayoutId id="2147483663" r:id="rId2"/>
    <p:sldLayoutId id="2147483651" r:id="rId3"/>
    <p:sldLayoutId id="2147483664" r:id="rId4"/>
    <p:sldLayoutId id="2147483650" r:id="rId5"/>
    <p:sldLayoutId id="2147483660" r:id="rId6"/>
    <p:sldLayoutId id="2147483661" r:id="rId7"/>
    <p:sldLayoutId id="2147483662" r:id="rId8"/>
    <p:sldLayoutId id="2147483655" r:id="rId9"/>
  </p:sldLayoutIdLst>
  <p:timing>
    <p:tnLst>
      <p:par>
        <p:cTn xmlns:p14="http://schemas.microsoft.com/office/powerpoint/2010/mai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6.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 Id="rId1" Type="http://schemas.openxmlformats.org/officeDocument/2006/relationships/slideLayout" Target="../slideLayouts/slideLayout7.xml"/><Relationship Id="rId2" Type="http://schemas.openxmlformats.org/officeDocument/2006/relationships/image" Target="../media/image8.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xml"/><Relationship Id="rId3"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xml"/><Relationship Id="rId3" Type="http://schemas.openxmlformats.org/officeDocument/2006/relationships/image" Target="../media/image13.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4.png"/><Relationship Id="rId3"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ctrTitle"/>
          </p:nvPr>
        </p:nvSpPr>
        <p:spPr>
          <a:xfrm>
            <a:off x="688032" y="2427734"/>
            <a:ext cx="7772400" cy="1102519"/>
          </a:xfrm>
        </p:spPr>
        <p:txBody>
          <a:bodyPr>
            <a:normAutofit/>
          </a:bodyPr>
          <a:lstStyle/>
          <a:p>
            <a:r>
              <a:rPr lang="de-CH" dirty="0" smtClean="0"/>
              <a:t>Bosques, Secuestro de Carbono  </a:t>
            </a:r>
            <a:r>
              <a:rPr lang="de-CH" dirty="0"/>
              <a:t>y</a:t>
            </a:r>
            <a:r>
              <a:rPr lang="de-CH" dirty="0" smtClean="0"/>
              <a:t> Cambio Climático</a:t>
            </a:r>
            <a:endParaRPr lang="fr-CH" dirty="0"/>
          </a:p>
        </p:txBody>
      </p:sp>
      <p:pic>
        <p:nvPicPr>
          <p:cNvPr id="3" name="Picture 2" descr="UN REDD LOGO-WHITE-WITH-UNDP-BLUE-ES.png"/>
          <p:cNvPicPr>
            <a:picLocks noChangeAspect="1"/>
          </p:cNvPicPr>
          <p:nvPr/>
        </p:nvPicPr>
        <p:blipFill rotWithShape="1">
          <a:blip r:embed="rId2" cstate="print">
            <a:extLst>
              <a:ext uri="{28A0092B-C50C-407E-A947-70E740481C1C}">
                <a14:useLocalDpi xmlns:a14="http://schemas.microsoft.com/office/drawing/2010/main" val="0"/>
              </a:ext>
            </a:extLst>
          </a:blip>
          <a:srcRect t="46988"/>
          <a:stretch/>
        </p:blipFill>
        <p:spPr>
          <a:xfrm>
            <a:off x="3995936" y="3723878"/>
            <a:ext cx="4392488" cy="1665463"/>
          </a:xfrm>
          <a:prstGeom prst="rect">
            <a:avLst/>
          </a:prstGeom>
        </p:spPr>
      </p:pic>
    </p:spTree>
    <p:extLst>
      <p:ext uri="{BB962C8B-B14F-4D97-AF65-F5344CB8AC3E}">
        <p14:creationId xmlns:p14="http://schemas.microsoft.com/office/powerpoint/2010/main" val="1272822317"/>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p:nvPr/>
        </p:nvPicPr>
        <p:blipFill>
          <a:blip r:embed="rId2" cstate="email">
            <a:extLst>
              <a:ext uri="{28A0092B-C50C-407E-A947-70E740481C1C}">
                <a14:useLocalDpi xmlns:a14="http://schemas.microsoft.com/office/drawing/2010/main" val="0"/>
              </a:ext>
            </a:extLst>
          </a:blip>
          <a:stretch>
            <a:fillRect/>
          </a:stretch>
        </p:blipFill>
        <p:spPr>
          <a:xfrm>
            <a:off x="2267744" y="1059582"/>
            <a:ext cx="6840760" cy="3240633"/>
          </a:xfrm>
          <a:prstGeom prst="rect">
            <a:avLst/>
          </a:prstGeom>
        </p:spPr>
      </p:pic>
      <p:sp>
        <p:nvSpPr>
          <p:cNvPr id="2" name="Text Placeholder 1"/>
          <p:cNvSpPr>
            <a:spLocks noGrp="1"/>
          </p:cNvSpPr>
          <p:nvPr>
            <p:ph type="body" sz="quarter" idx="14"/>
          </p:nvPr>
        </p:nvSpPr>
        <p:spPr>
          <a:xfrm>
            <a:off x="233188" y="411510"/>
            <a:ext cx="7795196" cy="863426"/>
          </a:xfrm>
        </p:spPr>
        <p:txBody>
          <a:bodyPr>
            <a:normAutofit/>
          </a:bodyPr>
          <a:lstStyle/>
          <a:p>
            <a:r>
              <a:rPr lang="es-CR" sz="2800" dirty="0" smtClean="0"/>
              <a:t>Los </a:t>
            </a:r>
            <a:r>
              <a:rPr lang="es-CR" sz="2800" dirty="0"/>
              <a:t>bosques son sumideros de carbono</a:t>
            </a:r>
            <a:endParaRPr lang="en-GB" sz="2800" dirty="0"/>
          </a:p>
        </p:txBody>
      </p:sp>
      <p:sp>
        <p:nvSpPr>
          <p:cNvPr id="6" name="Text Placeholder 3"/>
          <p:cNvSpPr>
            <a:spLocks noGrp="1"/>
          </p:cNvSpPr>
          <p:nvPr>
            <p:ph type="body" sz="quarter" idx="15"/>
          </p:nvPr>
        </p:nvSpPr>
        <p:spPr/>
        <p:txBody>
          <a:bodyPr>
            <a:normAutofit fontScale="77500" lnSpcReduction="20000"/>
          </a:bodyPr>
          <a:lstStyle/>
          <a:p>
            <a:r>
              <a:rPr lang="en-GB" dirty="0"/>
              <a:t>Bosques, Secuestro de Carbono &amp; Cambio Climático</a:t>
            </a:r>
          </a:p>
        </p:txBody>
      </p:sp>
      <p:sp>
        <p:nvSpPr>
          <p:cNvPr id="7" name="Content Placeholder 6"/>
          <p:cNvSpPr>
            <a:spLocks noGrp="1"/>
          </p:cNvSpPr>
          <p:nvPr>
            <p:ph sz="quarter" idx="13"/>
          </p:nvPr>
        </p:nvSpPr>
        <p:spPr>
          <a:xfrm>
            <a:off x="107504" y="1419622"/>
            <a:ext cx="2664296" cy="2736303"/>
          </a:xfrm>
        </p:spPr>
        <p:txBody>
          <a:bodyPr>
            <a:normAutofit/>
          </a:bodyPr>
          <a:lstStyle/>
          <a:p>
            <a:pPr marL="0" indent="0" eaLnBrk="0" fontAlgn="base" hangingPunct="0">
              <a:spcBef>
                <a:spcPct val="0"/>
              </a:spcBef>
              <a:spcAft>
                <a:spcPts val="600"/>
              </a:spcAft>
              <a:buNone/>
            </a:pPr>
            <a:r>
              <a:rPr lang="es-CR" altLang="en-US" dirty="0">
                <a:latin typeface="Arial" panose="020B0604020202020204" pitchFamily="34" charset="0"/>
              </a:rPr>
              <a:t>Los bosques </a:t>
            </a:r>
            <a:r>
              <a:rPr lang="es-CR" altLang="en-US" dirty="0" smtClean="0">
                <a:latin typeface="Arial" panose="020B0604020202020204" pitchFamily="34" charset="0"/>
              </a:rPr>
              <a:t>mantienen </a:t>
            </a:r>
            <a:r>
              <a:rPr lang="es-CR" altLang="en-US" dirty="0">
                <a:latin typeface="Arial" panose="020B0604020202020204" pitchFamily="34" charset="0"/>
              </a:rPr>
              <a:t>carbono en su biomasa</a:t>
            </a:r>
          </a:p>
          <a:p>
            <a:pPr marL="0" indent="0" eaLnBrk="0" fontAlgn="base" hangingPunct="0">
              <a:spcBef>
                <a:spcPct val="0"/>
              </a:spcBef>
              <a:spcAft>
                <a:spcPts val="600"/>
              </a:spcAft>
              <a:buNone/>
            </a:pPr>
            <a:endParaRPr lang="es-CR" altLang="en-US" dirty="0">
              <a:latin typeface="Arial" panose="020B0604020202020204" pitchFamily="34" charset="0"/>
            </a:endParaRPr>
          </a:p>
          <a:p>
            <a:pPr marL="0" indent="0" eaLnBrk="0" fontAlgn="base" hangingPunct="0">
              <a:spcBef>
                <a:spcPct val="0"/>
              </a:spcBef>
              <a:spcAft>
                <a:spcPts val="600"/>
              </a:spcAft>
              <a:buNone/>
            </a:pPr>
            <a:r>
              <a:rPr lang="es-CR" altLang="en-US" dirty="0">
                <a:latin typeface="Arial" panose="020B0604020202020204" pitchFamily="34" charset="0"/>
              </a:rPr>
              <a:t>La deforestación o degradación de los bosques reducen la capacidad de los bosques para absorber las emisiones de carbono y </a:t>
            </a:r>
            <a:r>
              <a:rPr lang="es-CR" altLang="en-US" dirty="0" smtClean="0">
                <a:latin typeface="Arial" panose="020B0604020202020204" pitchFamily="34" charset="0"/>
              </a:rPr>
              <a:t>mas bien las aumentan.</a:t>
            </a:r>
            <a:endParaRPr lang="en-US" altLang="en-US" dirty="0">
              <a:latin typeface="Arial" panose="020B0604020202020204" pitchFamily="34" charset="0"/>
            </a:endParaRPr>
          </a:p>
        </p:txBody>
      </p:sp>
    </p:spTree>
    <p:extLst>
      <p:ext uri="{BB962C8B-B14F-4D97-AF65-F5344CB8AC3E}">
        <p14:creationId xmlns:p14="http://schemas.microsoft.com/office/powerpoint/2010/main" val="553870233"/>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4211960" y="1563638"/>
            <a:ext cx="5040560" cy="3672408"/>
          </a:xfrm>
        </p:spPr>
        <p:txBody>
          <a:bodyPr>
            <a:normAutofit fontScale="85000" lnSpcReduction="10000"/>
          </a:bodyPr>
          <a:lstStyle/>
          <a:p>
            <a:pPr marL="342900" indent="-342900">
              <a:buFont typeface="Arial" panose="020B0604020202020204" pitchFamily="34" charset="0"/>
              <a:buChar char="•"/>
            </a:pPr>
            <a:r>
              <a:rPr lang="es-CR" sz="2000" dirty="0">
                <a:latin typeface="Arial" panose="020B0604020202020204" pitchFamily="34" charset="0"/>
                <a:cs typeface="Arial" panose="020B0604020202020204" pitchFamily="34" charset="0"/>
              </a:rPr>
              <a:t>Cada vez hay más pruebas </a:t>
            </a:r>
            <a:r>
              <a:rPr lang="es-CR" sz="2000" dirty="0" smtClean="0">
                <a:latin typeface="Arial" panose="020B0604020202020204" pitchFamily="34" charset="0"/>
                <a:cs typeface="Arial" panose="020B0604020202020204" pitchFamily="34" charset="0"/>
              </a:rPr>
              <a:t>de </a:t>
            </a:r>
            <a:r>
              <a:rPr lang="es-CR" sz="2000" dirty="0">
                <a:latin typeface="Arial" panose="020B0604020202020204" pitchFamily="34" charset="0"/>
                <a:cs typeface="Arial" panose="020B0604020202020204" pitchFamily="34" charset="0"/>
              </a:rPr>
              <a:t>que el clima de la Tierra está cambiando;</a:t>
            </a:r>
          </a:p>
          <a:p>
            <a:pPr marL="342900" indent="-342900">
              <a:buFont typeface="Arial" panose="020B0604020202020204" pitchFamily="34" charset="0"/>
              <a:buChar char="•"/>
            </a:pPr>
            <a:r>
              <a:rPr lang="es-CR" sz="2000" dirty="0">
                <a:latin typeface="Arial" panose="020B0604020202020204" pitchFamily="34" charset="0"/>
                <a:cs typeface="Arial" panose="020B0604020202020204" pitchFamily="34" charset="0"/>
              </a:rPr>
              <a:t>Es importante tener en cuenta el papel que la vegetación y </a:t>
            </a:r>
            <a:r>
              <a:rPr lang="es-CR" sz="2000" dirty="0" smtClean="0">
                <a:latin typeface="Arial" panose="020B0604020202020204" pitchFamily="34" charset="0"/>
                <a:cs typeface="Arial" panose="020B0604020202020204" pitchFamily="34" charset="0"/>
              </a:rPr>
              <a:t>los </a:t>
            </a:r>
            <a:r>
              <a:rPr lang="es-CR" sz="2000" dirty="0">
                <a:latin typeface="Arial" panose="020B0604020202020204" pitchFamily="34" charset="0"/>
                <a:cs typeface="Arial" panose="020B0604020202020204" pitchFamily="34" charset="0"/>
              </a:rPr>
              <a:t>cambios en </a:t>
            </a:r>
            <a:r>
              <a:rPr lang="es-CR" sz="2000" dirty="0" smtClean="0">
                <a:latin typeface="Arial" panose="020B0604020202020204" pitchFamily="34" charset="0"/>
                <a:cs typeface="Arial" panose="020B0604020202020204" pitchFamily="34" charset="0"/>
              </a:rPr>
              <a:t>la </a:t>
            </a:r>
            <a:r>
              <a:rPr lang="es-CR" sz="2000" dirty="0">
                <a:latin typeface="Arial" panose="020B0604020202020204" pitchFamily="34" charset="0"/>
                <a:cs typeface="Arial" panose="020B0604020202020204" pitchFamily="34" charset="0"/>
              </a:rPr>
              <a:t>cubierta vegetal </a:t>
            </a:r>
            <a:r>
              <a:rPr lang="es-CR" sz="2000" dirty="0" smtClean="0">
                <a:latin typeface="Arial" panose="020B0604020202020204" pitchFamily="34" charset="0"/>
                <a:cs typeface="Arial" panose="020B0604020202020204" pitchFamily="34" charset="0"/>
              </a:rPr>
              <a:t>juegan en </a:t>
            </a:r>
            <a:r>
              <a:rPr lang="es-CR" sz="2000" dirty="0">
                <a:latin typeface="Arial" panose="020B0604020202020204" pitchFamily="34" charset="0"/>
                <a:cs typeface="Arial" panose="020B0604020202020204" pitchFamily="34" charset="0"/>
              </a:rPr>
              <a:t>el control de las emisiones globales de gases de efecto invernadero y, por tanto, el cambio climático;</a:t>
            </a:r>
          </a:p>
          <a:p>
            <a:pPr marL="342900" indent="-342900">
              <a:buFont typeface="Arial" panose="020B0604020202020204" pitchFamily="34" charset="0"/>
              <a:buChar char="•"/>
            </a:pPr>
            <a:r>
              <a:rPr lang="es-CR" sz="2000" dirty="0">
                <a:latin typeface="Arial" panose="020B0604020202020204" pitchFamily="34" charset="0"/>
                <a:cs typeface="Arial" panose="020B0604020202020204" pitchFamily="34" charset="0"/>
              </a:rPr>
              <a:t>Como los bosques contienen </a:t>
            </a:r>
            <a:r>
              <a:rPr lang="es-CR" sz="2000" dirty="0" smtClean="0">
                <a:latin typeface="Arial" panose="020B0604020202020204" pitchFamily="34" charset="0"/>
                <a:cs typeface="Arial" panose="020B0604020202020204" pitchFamily="34" charset="0"/>
              </a:rPr>
              <a:t>cantidades sustanciales </a:t>
            </a:r>
            <a:r>
              <a:rPr lang="es-CR" sz="2000" dirty="0">
                <a:latin typeface="Arial" panose="020B0604020202020204" pitchFamily="34" charset="0"/>
                <a:cs typeface="Arial" panose="020B0604020202020204" pitchFamily="34" charset="0"/>
              </a:rPr>
              <a:t>de carbono, su degradación y </a:t>
            </a:r>
            <a:r>
              <a:rPr lang="es-CR" sz="2000" dirty="0" smtClean="0">
                <a:latin typeface="Arial" panose="020B0604020202020204" pitchFamily="34" charset="0"/>
                <a:cs typeface="Arial" panose="020B0604020202020204" pitchFamily="34" charset="0"/>
              </a:rPr>
              <a:t>los cambios en su uso, provocan </a:t>
            </a:r>
            <a:r>
              <a:rPr lang="es-CR" sz="2000" dirty="0">
                <a:latin typeface="Arial" panose="020B0604020202020204" pitchFamily="34" charset="0"/>
                <a:cs typeface="Arial" panose="020B0604020202020204" pitchFamily="34" charset="0"/>
              </a:rPr>
              <a:t>la liberación de parte del carbono almacenado dentro de </a:t>
            </a:r>
            <a:r>
              <a:rPr lang="es-CR" sz="2000" dirty="0" smtClean="0">
                <a:latin typeface="Arial" panose="020B0604020202020204" pitchFamily="34" charset="0"/>
                <a:cs typeface="Arial" panose="020B0604020202020204" pitchFamily="34" charset="0"/>
              </a:rPr>
              <a:t>ellos; por </a:t>
            </a:r>
            <a:r>
              <a:rPr lang="es-CR" sz="2000" dirty="0">
                <a:latin typeface="Arial" panose="020B0604020202020204" pitchFamily="34" charset="0"/>
                <a:cs typeface="Arial" panose="020B0604020202020204" pitchFamily="34" charset="0"/>
              </a:rPr>
              <a:t>el </a:t>
            </a:r>
            <a:r>
              <a:rPr lang="es-CR" sz="2000" dirty="0" smtClean="0">
                <a:latin typeface="Arial" panose="020B0604020202020204" pitchFamily="34" charset="0"/>
                <a:cs typeface="Arial" panose="020B0604020202020204" pitchFamily="34" charset="0"/>
              </a:rPr>
              <a:t>contrario, </a:t>
            </a:r>
            <a:r>
              <a:rPr lang="es-CR" sz="2000" dirty="0">
                <a:latin typeface="Arial" panose="020B0604020202020204" pitchFamily="34" charset="0"/>
                <a:cs typeface="Arial" panose="020B0604020202020204" pitchFamily="34" charset="0"/>
              </a:rPr>
              <a:t>su restauración puede actuar como sumidero de carbono atmosférico.</a:t>
            </a:r>
            <a:endParaRPr lang="en-US" sz="2000" dirty="0">
              <a:latin typeface="Arial" panose="020B0604020202020204" pitchFamily="34" charset="0"/>
              <a:cs typeface="Arial" panose="020B0604020202020204" pitchFamily="34" charset="0"/>
            </a:endParaRPr>
          </a:p>
        </p:txBody>
      </p:sp>
      <p:sp>
        <p:nvSpPr>
          <p:cNvPr id="3" name="CuadroTexto 2"/>
          <p:cNvSpPr txBox="1"/>
          <p:nvPr/>
        </p:nvSpPr>
        <p:spPr>
          <a:xfrm>
            <a:off x="4716016" y="627534"/>
            <a:ext cx="3168352" cy="584775"/>
          </a:xfrm>
          <a:prstGeom prst="rect">
            <a:avLst/>
          </a:prstGeom>
          <a:solidFill>
            <a:schemeClr val="bg1"/>
          </a:solidFill>
        </p:spPr>
        <p:txBody>
          <a:bodyPr wrap="square" rtlCol="0">
            <a:spAutoFit/>
          </a:bodyPr>
          <a:lstStyle/>
          <a:p>
            <a:r>
              <a:rPr lang="es-CR" sz="3200" dirty="0" smtClean="0"/>
              <a:t>Mensajes clave</a:t>
            </a:r>
            <a:endParaRPr lang="es-CR" sz="3200" dirty="0"/>
          </a:p>
        </p:txBody>
      </p:sp>
    </p:spTree>
    <p:extLst>
      <p:ext uri="{BB962C8B-B14F-4D97-AF65-F5344CB8AC3E}">
        <p14:creationId xmlns:p14="http://schemas.microsoft.com/office/powerpoint/2010/main" val="3235752035"/>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5"/>
          <p:cNvSpPr>
            <a:spLocks noGrp="1"/>
          </p:cNvSpPr>
          <p:nvPr>
            <p:ph type="body" sz="quarter" idx="11"/>
          </p:nvPr>
        </p:nvSpPr>
        <p:spPr>
          <a:xfrm>
            <a:off x="107504" y="1347192"/>
            <a:ext cx="4248472" cy="3312790"/>
          </a:xfrm>
        </p:spPr>
        <p:txBody>
          <a:bodyPr>
            <a:normAutofit fontScale="25000" lnSpcReduction="20000"/>
          </a:bodyPr>
          <a:lstStyle/>
          <a:p>
            <a:pPr marL="0" indent="0">
              <a:spcBef>
                <a:spcPts val="0"/>
              </a:spcBef>
              <a:spcAft>
                <a:spcPts val="1200"/>
              </a:spcAft>
              <a:buNone/>
            </a:pPr>
            <a:r>
              <a:rPr lang="es-CR" sz="6400" dirty="0"/>
              <a:t>Al final de este módulo, usted </a:t>
            </a:r>
            <a:r>
              <a:rPr lang="es-CR" sz="6400" dirty="0" smtClean="0"/>
              <a:t>podrá:</a:t>
            </a:r>
            <a:endParaRPr lang="es-CR" sz="6400" dirty="0"/>
          </a:p>
          <a:p>
            <a:pPr>
              <a:spcBef>
                <a:spcPts val="0"/>
              </a:spcBef>
              <a:spcAft>
                <a:spcPts val="1200"/>
              </a:spcAft>
              <a:buFont typeface="+mj-lt"/>
              <a:buAutoNum type="arabicPeriod"/>
            </a:pPr>
            <a:r>
              <a:rPr lang="es-CR" sz="6400" dirty="0"/>
              <a:t>Describir el proceso </a:t>
            </a:r>
            <a:r>
              <a:rPr lang="es-CR" sz="6400" dirty="0" smtClean="0"/>
              <a:t>del </a:t>
            </a:r>
            <a:r>
              <a:rPr lang="es-CR" sz="6400" dirty="0"/>
              <a:t>cambio climático y la lista de los principales gases de efecto invernadero;</a:t>
            </a:r>
          </a:p>
          <a:p>
            <a:pPr>
              <a:spcBef>
                <a:spcPts val="0"/>
              </a:spcBef>
              <a:spcAft>
                <a:spcPts val="1200"/>
              </a:spcAft>
              <a:buFont typeface="+mj-lt"/>
              <a:buAutoNum type="arabicPeriod"/>
            </a:pPr>
            <a:r>
              <a:rPr lang="es-CR" sz="6400" dirty="0"/>
              <a:t>Explicar el papel de la deforestación y degradación de los bosques en el proceso de cambio climático;</a:t>
            </a:r>
          </a:p>
          <a:p>
            <a:pPr>
              <a:spcBef>
                <a:spcPts val="0"/>
              </a:spcBef>
              <a:spcAft>
                <a:spcPts val="1200"/>
              </a:spcAft>
              <a:buFont typeface="+mj-lt"/>
              <a:buAutoNum type="arabicPeriod"/>
            </a:pPr>
            <a:r>
              <a:rPr lang="es-CR" sz="6400" dirty="0" smtClean="0"/>
              <a:t>Explicar </a:t>
            </a:r>
            <a:r>
              <a:rPr lang="es-CR" sz="6400" dirty="0"/>
              <a:t>cómo el ciclo del carbono vincula la vegetación, los suelos, los océanos y la atmósfera;</a:t>
            </a:r>
          </a:p>
          <a:p>
            <a:pPr>
              <a:spcBef>
                <a:spcPts val="0"/>
              </a:spcBef>
              <a:spcAft>
                <a:spcPts val="1200"/>
              </a:spcAft>
              <a:buFont typeface="+mj-lt"/>
              <a:buAutoNum type="arabicPeriod"/>
            </a:pPr>
            <a:r>
              <a:rPr lang="es-CR" sz="6400" dirty="0"/>
              <a:t>Explicar la importancia de los  </a:t>
            </a:r>
            <a:r>
              <a:rPr lang="es-CR" sz="6400" dirty="0" smtClean="0"/>
              <a:t>    bosques </a:t>
            </a:r>
            <a:r>
              <a:rPr lang="es-CR" sz="6400" dirty="0"/>
              <a:t>tropicales en su país.</a:t>
            </a:r>
            <a:endParaRPr lang="fr-CH" sz="6400" dirty="0"/>
          </a:p>
          <a:p>
            <a:endParaRPr lang="de-CH" dirty="0" smtClean="0"/>
          </a:p>
          <a:p>
            <a:pPr>
              <a:buNone/>
            </a:pPr>
            <a:endParaRPr lang="de-CH" dirty="0" smtClean="0"/>
          </a:p>
          <a:p>
            <a:endParaRPr lang="fr-CH" dirty="0" smtClean="0"/>
          </a:p>
          <a:p>
            <a:endParaRPr lang="fr-CH" dirty="0"/>
          </a:p>
        </p:txBody>
      </p:sp>
      <p:sp>
        <p:nvSpPr>
          <p:cNvPr id="2" name="CuadroTexto 1"/>
          <p:cNvSpPr txBox="1"/>
          <p:nvPr/>
        </p:nvSpPr>
        <p:spPr>
          <a:xfrm>
            <a:off x="251520" y="699542"/>
            <a:ext cx="4320480" cy="523220"/>
          </a:xfrm>
          <a:prstGeom prst="rect">
            <a:avLst/>
          </a:prstGeom>
          <a:solidFill>
            <a:schemeClr val="bg1"/>
          </a:solidFill>
        </p:spPr>
        <p:txBody>
          <a:bodyPr wrap="square" rtlCol="0">
            <a:spAutoFit/>
          </a:bodyPr>
          <a:lstStyle/>
          <a:p>
            <a:r>
              <a:rPr lang="es-CR" sz="2800" dirty="0" smtClean="0"/>
              <a:t>Objetivos de Aprendizaje</a:t>
            </a:r>
            <a:endParaRPr lang="es-CR" sz="2800" dirty="0"/>
          </a:p>
        </p:txBody>
      </p:sp>
    </p:spTree>
    <p:extLst>
      <p:ext uri="{BB962C8B-B14F-4D97-AF65-F5344CB8AC3E}">
        <p14:creationId xmlns:p14="http://schemas.microsoft.com/office/powerpoint/2010/main" val="1408530858"/>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99992" y="1563638"/>
            <a:ext cx="4248472" cy="1477328"/>
          </a:xfrm>
          <a:prstGeom prst="rect">
            <a:avLst/>
          </a:prstGeom>
          <a:noFill/>
        </p:spPr>
        <p:txBody>
          <a:bodyPr wrap="square" rtlCol="0">
            <a:spAutoFit/>
          </a:bodyPr>
          <a:lstStyle/>
          <a:p>
            <a:pPr marL="285750" indent="-285750">
              <a:buFont typeface="Arial" panose="020B0604020202020204" pitchFamily="34" charset="0"/>
              <a:buChar char="•"/>
            </a:pPr>
            <a:r>
              <a:rPr lang="es-ES" dirty="0"/>
              <a:t>Presentación introductoria sobre los Bosques, Secuestro de Carbono y Cambio </a:t>
            </a:r>
            <a:r>
              <a:rPr lang="es-ES" dirty="0" smtClean="0"/>
              <a:t>Climático</a:t>
            </a:r>
          </a:p>
          <a:p>
            <a:pPr marL="285750" indent="-285750">
              <a:buFont typeface="Arial" panose="020B0604020202020204" pitchFamily="34" charset="0"/>
              <a:buChar char="•"/>
            </a:pPr>
            <a:endParaRPr lang="es-ES" dirty="0"/>
          </a:p>
          <a:p>
            <a:pPr marL="285750" indent="-285750">
              <a:buFont typeface="Arial" panose="020B0604020202020204" pitchFamily="34" charset="0"/>
              <a:buChar char="•"/>
            </a:pPr>
            <a:r>
              <a:rPr lang="es-ES" dirty="0" smtClean="0"/>
              <a:t>Ejercicio del discurso en el </a:t>
            </a:r>
            <a:r>
              <a:rPr lang="es-ES" dirty="0"/>
              <a:t>ascensor</a:t>
            </a:r>
            <a:endParaRPr lang="fr-CH" dirty="0"/>
          </a:p>
        </p:txBody>
      </p:sp>
      <p:sp>
        <p:nvSpPr>
          <p:cNvPr id="3" name="CuadroTexto 2"/>
          <p:cNvSpPr txBox="1"/>
          <p:nvPr/>
        </p:nvSpPr>
        <p:spPr>
          <a:xfrm>
            <a:off x="4644008" y="699542"/>
            <a:ext cx="4392488" cy="584775"/>
          </a:xfrm>
          <a:prstGeom prst="rect">
            <a:avLst/>
          </a:prstGeom>
          <a:solidFill>
            <a:schemeClr val="bg1"/>
          </a:solidFill>
        </p:spPr>
        <p:txBody>
          <a:bodyPr wrap="square" rtlCol="0">
            <a:spAutoFit/>
          </a:bodyPr>
          <a:lstStyle/>
          <a:p>
            <a:r>
              <a:rPr lang="es-CR" sz="3200" dirty="0" smtClean="0"/>
              <a:t>Agenda de esta sesión</a:t>
            </a:r>
            <a:endParaRPr lang="es-CR" sz="3200" dirty="0"/>
          </a:p>
        </p:txBody>
      </p:sp>
    </p:spTree>
    <p:extLst>
      <p:ext uri="{BB962C8B-B14F-4D97-AF65-F5344CB8AC3E}">
        <p14:creationId xmlns:p14="http://schemas.microsoft.com/office/powerpoint/2010/main" val="1772266202"/>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a:xfrm>
            <a:off x="233189" y="555526"/>
            <a:ext cx="8515275" cy="576064"/>
          </a:xfrm>
        </p:spPr>
        <p:txBody>
          <a:bodyPr>
            <a:normAutofit fontScale="62500" lnSpcReduction="20000"/>
          </a:bodyPr>
          <a:lstStyle/>
          <a:p>
            <a:r>
              <a:rPr lang="es-CR" sz="4200" dirty="0" smtClean="0"/>
              <a:t>Las </a:t>
            </a:r>
            <a:r>
              <a:rPr lang="es-CR" sz="4200" dirty="0"/>
              <a:t>temperaturas están aumentando en todo el mundo</a:t>
            </a:r>
            <a:endParaRPr lang="en-GB" sz="4200" dirty="0"/>
          </a:p>
        </p:txBody>
      </p:sp>
      <p:sp>
        <p:nvSpPr>
          <p:cNvPr id="4" name="Text Placeholder 3"/>
          <p:cNvSpPr>
            <a:spLocks noGrp="1"/>
          </p:cNvSpPr>
          <p:nvPr>
            <p:ph type="body" sz="quarter" idx="15"/>
          </p:nvPr>
        </p:nvSpPr>
        <p:spPr/>
        <p:txBody>
          <a:bodyPr>
            <a:normAutofit fontScale="77500" lnSpcReduction="20000"/>
          </a:bodyPr>
          <a:lstStyle/>
          <a:p>
            <a:r>
              <a:rPr lang="en-GB" dirty="0" smtClean="0"/>
              <a:t>Bosques, Secuestro de Carbono &amp; Cambio Climático</a:t>
            </a:r>
            <a:endParaRPr lang="en-GB" dirty="0"/>
          </a:p>
        </p:txBody>
      </p:sp>
      <p:pic>
        <p:nvPicPr>
          <p:cNvPr id="8" name="Picture 4"/>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691680" y="1131590"/>
            <a:ext cx="5645446" cy="360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61890518"/>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normAutofit fontScale="77500" lnSpcReduction="20000"/>
          </a:bodyPr>
          <a:lstStyle/>
          <a:p>
            <a:r>
              <a:rPr lang="en-GB" dirty="0"/>
              <a:t>Bosques, Secuestro de Carbono &amp; Cambio Climático</a:t>
            </a:r>
          </a:p>
        </p:txBody>
      </p:sp>
      <p:pic>
        <p:nvPicPr>
          <p:cNvPr id="3" name="Imagen 2"/>
          <p:cNvPicPr>
            <a:picLocks noChangeAspect="1"/>
          </p:cNvPicPr>
          <p:nvPr/>
        </p:nvPicPr>
        <p:blipFill>
          <a:blip r:embed="rId3"/>
          <a:stretch>
            <a:fillRect/>
          </a:stretch>
        </p:blipFill>
        <p:spPr>
          <a:xfrm>
            <a:off x="1187624" y="411163"/>
            <a:ext cx="6810920" cy="3960812"/>
          </a:xfrm>
          <a:prstGeom prst="rect">
            <a:avLst/>
          </a:prstGeom>
        </p:spPr>
      </p:pic>
    </p:spTree>
    <p:extLst>
      <p:ext uri="{BB962C8B-B14F-4D97-AF65-F5344CB8AC3E}">
        <p14:creationId xmlns:p14="http://schemas.microsoft.com/office/powerpoint/2010/main" val="1148400728"/>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http://thumbnails.visually.netdna-cdn.com/albedo-effect_5124571a1c371_w594.jpg"/>
          <p:cNvPicPr>
            <a:picLocks noChangeAspect="1" noChangeArrowheads="1"/>
          </p:cNvPicPr>
          <p:nvPr/>
        </p:nvPicPr>
        <p:blipFill>
          <a:blip r:embed="rId2" cstate="print"/>
          <a:srcRect t="19753" b="37149"/>
          <a:stretch>
            <a:fillRect/>
          </a:stretch>
        </p:blipFill>
        <p:spPr bwMode="auto">
          <a:xfrm>
            <a:off x="971600" y="555526"/>
            <a:ext cx="3384376" cy="2187879"/>
          </a:xfrm>
          <a:prstGeom prst="rect">
            <a:avLst/>
          </a:prstGeom>
          <a:noFill/>
        </p:spPr>
      </p:pic>
      <p:pic>
        <p:nvPicPr>
          <p:cNvPr id="7" name="Imagen 6"/>
          <p:cNvPicPr>
            <a:picLocks noChangeAspect="1"/>
          </p:cNvPicPr>
          <p:nvPr/>
        </p:nvPicPr>
        <p:blipFill>
          <a:blip r:embed="rId3"/>
          <a:stretch>
            <a:fillRect/>
          </a:stretch>
        </p:blipFill>
        <p:spPr>
          <a:xfrm>
            <a:off x="4915992" y="555526"/>
            <a:ext cx="3544440" cy="2374082"/>
          </a:xfrm>
          <a:prstGeom prst="rect">
            <a:avLst/>
          </a:prstGeom>
        </p:spPr>
      </p:pic>
      <p:pic>
        <p:nvPicPr>
          <p:cNvPr id="8" name="Imagen 7"/>
          <p:cNvPicPr>
            <a:picLocks noChangeAspect="1"/>
          </p:cNvPicPr>
          <p:nvPr/>
        </p:nvPicPr>
        <p:blipFill>
          <a:blip r:embed="rId4"/>
          <a:stretch>
            <a:fillRect/>
          </a:stretch>
        </p:blipFill>
        <p:spPr>
          <a:xfrm>
            <a:off x="971600" y="3047515"/>
            <a:ext cx="3168352" cy="1986617"/>
          </a:xfrm>
          <a:prstGeom prst="rect">
            <a:avLst/>
          </a:prstGeom>
        </p:spPr>
      </p:pic>
      <p:pic>
        <p:nvPicPr>
          <p:cNvPr id="9" name="Picture 4"/>
          <p:cNvPicPr>
            <a:picLocks noChangeAspect="1" noChangeArrowheads="1"/>
          </p:cNvPicPr>
          <p:nvPr/>
        </p:nvPicPr>
        <p:blipFill>
          <a:blip r:embed="rId5" cstate="print"/>
          <a:srcRect/>
          <a:stretch>
            <a:fillRect/>
          </a:stretch>
        </p:blipFill>
        <p:spPr bwMode="auto">
          <a:xfrm>
            <a:off x="5220072" y="3047515"/>
            <a:ext cx="2520280" cy="1924841"/>
          </a:xfrm>
          <a:prstGeom prst="rect">
            <a:avLst/>
          </a:prstGeom>
          <a:noFill/>
          <a:ln w="9525">
            <a:noFill/>
            <a:miter lim="800000"/>
            <a:headEnd/>
            <a:tailEnd/>
          </a:ln>
        </p:spPr>
      </p:pic>
      <p:sp>
        <p:nvSpPr>
          <p:cNvPr id="10" name="Text Placeholder 3"/>
          <p:cNvSpPr>
            <a:spLocks noGrp="1"/>
          </p:cNvSpPr>
          <p:nvPr>
            <p:ph type="body" sz="quarter" idx="15"/>
          </p:nvPr>
        </p:nvSpPr>
        <p:spPr/>
        <p:txBody>
          <a:bodyPr>
            <a:normAutofit fontScale="77500" lnSpcReduction="20000"/>
          </a:bodyPr>
          <a:lstStyle/>
          <a:p>
            <a:r>
              <a:rPr lang="en-GB" dirty="0"/>
              <a:t>Bosques, Secuestro de Carbono &amp; Cambio Climático</a:t>
            </a:r>
          </a:p>
        </p:txBody>
      </p:sp>
    </p:spTree>
    <p:extLst>
      <p:ext uri="{BB962C8B-B14F-4D97-AF65-F5344CB8AC3E}">
        <p14:creationId xmlns:p14="http://schemas.microsoft.com/office/powerpoint/2010/main" val="3606945126"/>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4"/>
          </p:nvPr>
        </p:nvSpPr>
        <p:spPr>
          <a:xfrm>
            <a:off x="233188" y="411510"/>
            <a:ext cx="7795196" cy="863426"/>
          </a:xfrm>
        </p:spPr>
        <p:txBody>
          <a:bodyPr>
            <a:normAutofit fontScale="92500" lnSpcReduction="20000"/>
          </a:bodyPr>
          <a:lstStyle/>
          <a:p>
            <a:r>
              <a:rPr lang="es-CR" sz="2800" dirty="0"/>
              <a:t>La aceleración de las emisiones de gases de </a:t>
            </a:r>
            <a:endParaRPr lang="es-CR" sz="2800" dirty="0" smtClean="0"/>
          </a:p>
          <a:p>
            <a:r>
              <a:rPr lang="es-CR" sz="2800" dirty="0" smtClean="0"/>
              <a:t>efecto invernadero (GEI)</a:t>
            </a:r>
            <a:endParaRPr lang="en-GB" sz="2800" dirty="0"/>
          </a:p>
        </p:txBody>
      </p:sp>
      <p:sp>
        <p:nvSpPr>
          <p:cNvPr id="6" name="Text Placeholder 3"/>
          <p:cNvSpPr>
            <a:spLocks noGrp="1"/>
          </p:cNvSpPr>
          <p:nvPr>
            <p:ph type="body" sz="quarter" idx="15"/>
          </p:nvPr>
        </p:nvSpPr>
        <p:spPr/>
        <p:txBody>
          <a:bodyPr>
            <a:normAutofit fontScale="77500" lnSpcReduction="20000"/>
          </a:bodyPr>
          <a:lstStyle/>
          <a:p>
            <a:r>
              <a:rPr lang="en-GB" dirty="0"/>
              <a:t>Bosques, Secuestro de Carbono &amp; Cambio Climático</a:t>
            </a:r>
          </a:p>
        </p:txBody>
      </p:sp>
      <p:sp>
        <p:nvSpPr>
          <p:cNvPr id="7" name="Content Placeholder 6"/>
          <p:cNvSpPr>
            <a:spLocks noGrp="1"/>
          </p:cNvSpPr>
          <p:nvPr>
            <p:ph sz="quarter" idx="13"/>
          </p:nvPr>
        </p:nvSpPr>
        <p:spPr>
          <a:xfrm>
            <a:off x="107504" y="1419623"/>
            <a:ext cx="2664296" cy="2304256"/>
          </a:xfrm>
        </p:spPr>
        <p:txBody>
          <a:bodyPr>
            <a:normAutofit lnSpcReduction="10000"/>
          </a:bodyPr>
          <a:lstStyle/>
          <a:p>
            <a:pPr marL="0" indent="0" eaLnBrk="0" fontAlgn="base" hangingPunct="0">
              <a:spcBef>
                <a:spcPct val="0"/>
              </a:spcBef>
              <a:spcAft>
                <a:spcPts val="600"/>
              </a:spcAft>
              <a:buNone/>
            </a:pPr>
            <a:r>
              <a:rPr lang="es-CR" altLang="en-US" dirty="0">
                <a:latin typeface="Arial" panose="020B0604020202020204" pitchFamily="34" charset="0"/>
              </a:rPr>
              <a:t>Las emisiones de GEI </a:t>
            </a:r>
            <a:r>
              <a:rPr lang="es-CR" altLang="en-US" dirty="0" smtClean="0">
                <a:latin typeface="Arial" panose="020B0604020202020204" pitchFamily="34" charset="0"/>
              </a:rPr>
              <a:t>se aceleran apesar </a:t>
            </a:r>
            <a:r>
              <a:rPr lang="es-CR" altLang="en-US" dirty="0">
                <a:latin typeface="Arial" panose="020B0604020202020204" pitchFamily="34" charset="0"/>
              </a:rPr>
              <a:t>de los esfuerzos de </a:t>
            </a:r>
            <a:r>
              <a:rPr lang="es-CR" altLang="en-US" dirty="0" smtClean="0">
                <a:latin typeface="Arial" panose="020B0604020202020204" pitchFamily="34" charset="0"/>
              </a:rPr>
              <a:t>reducción</a:t>
            </a:r>
            <a:endParaRPr lang="es-CR" altLang="en-US" dirty="0">
              <a:latin typeface="Arial" panose="020B0604020202020204" pitchFamily="34" charset="0"/>
            </a:endParaRPr>
          </a:p>
          <a:p>
            <a:pPr marL="0" indent="0" eaLnBrk="0" fontAlgn="base" hangingPunct="0">
              <a:spcBef>
                <a:spcPct val="0"/>
              </a:spcBef>
              <a:spcAft>
                <a:spcPts val="600"/>
              </a:spcAft>
              <a:buNone/>
            </a:pPr>
            <a:r>
              <a:rPr lang="es-CR" altLang="en-US" dirty="0">
                <a:latin typeface="Arial" panose="020B0604020202020204" pitchFamily="34" charset="0"/>
              </a:rPr>
              <a:t>La mayor parte del </a:t>
            </a:r>
            <a:r>
              <a:rPr lang="es-CR" altLang="en-US" dirty="0" smtClean="0">
                <a:latin typeface="Arial" panose="020B0604020202020204" pitchFamily="34" charset="0"/>
              </a:rPr>
              <a:t>aumento </a:t>
            </a:r>
            <a:r>
              <a:rPr lang="es-CR" altLang="en-US" dirty="0">
                <a:latin typeface="Arial" panose="020B0604020202020204" pitchFamily="34" charset="0"/>
              </a:rPr>
              <a:t>es el CO2 </a:t>
            </a:r>
            <a:r>
              <a:rPr lang="es-CR" altLang="en-US" dirty="0" smtClean="0">
                <a:latin typeface="Arial" panose="020B0604020202020204" pitchFamily="34" charset="0"/>
              </a:rPr>
              <a:t>que proviene de </a:t>
            </a:r>
            <a:r>
              <a:rPr lang="es-CR" altLang="en-US" dirty="0">
                <a:latin typeface="Arial" panose="020B0604020202020204" pitchFamily="34" charset="0"/>
              </a:rPr>
              <a:t>la combustión de </a:t>
            </a:r>
            <a:r>
              <a:rPr lang="es-CR" altLang="en-US" dirty="0" smtClean="0">
                <a:latin typeface="Arial" panose="020B0604020202020204" pitchFamily="34" charset="0"/>
              </a:rPr>
              <a:t>los combustibles </a:t>
            </a:r>
            <a:r>
              <a:rPr lang="es-CR" altLang="en-US" dirty="0">
                <a:latin typeface="Arial" panose="020B0604020202020204" pitchFamily="34" charset="0"/>
              </a:rPr>
              <a:t>fósiles y procesos industriales / producción de cemento</a:t>
            </a:r>
            <a:endParaRPr lang="en-US" altLang="en-US" dirty="0">
              <a:latin typeface="Arial" panose="020B0604020202020204" pitchFamily="34" charset="0"/>
            </a:endParaRPr>
          </a:p>
        </p:txBody>
      </p:sp>
      <p:pic>
        <p:nvPicPr>
          <p:cNvPr id="9" name="Picture 8"/>
          <p:cNvPicPr/>
          <p:nvPr/>
        </p:nvPicPr>
        <p:blipFill>
          <a:blip r:embed="rId3" cstate="print">
            <a:extLst>
              <a:ext uri="{28A0092B-C50C-407E-A947-70E740481C1C}">
                <a14:useLocalDpi xmlns:a14="http://schemas.microsoft.com/office/drawing/2010/main" val="0"/>
              </a:ext>
            </a:extLst>
          </a:blip>
          <a:srcRect t="11353"/>
          <a:stretch>
            <a:fillRect/>
          </a:stretch>
        </p:blipFill>
        <p:spPr bwMode="auto">
          <a:xfrm>
            <a:off x="2800295" y="1316930"/>
            <a:ext cx="6164193" cy="2334940"/>
          </a:xfrm>
          <a:prstGeom prst="rect">
            <a:avLst/>
          </a:prstGeom>
          <a:noFill/>
          <a:ln>
            <a:noFill/>
          </a:ln>
          <a:effectLst/>
          <a:extLst/>
        </p:spPr>
      </p:pic>
    </p:spTree>
    <p:extLst>
      <p:ext uri="{BB962C8B-B14F-4D97-AF65-F5344CB8AC3E}">
        <p14:creationId xmlns:p14="http://schemas.microsoft.com/office/powerpoint/2010/main" val="2159222226"/>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4"/>
          </p:nvPr>
        </p:nvSpPr>
        <p:spPr>
          <a:xfrm>
            <a:off x="233189" y="411510"/>
            <a:ext cx="4266803" cy="863426"/>
          </a:xfrm>
        </p:spPr>
        <p:txBody>
          <a:bodyPr>
            <a:normAutofit lnSpcReduction="10000"/>
          </a:bodyPr>
          <a:lstStyle/>
          <a:p>
            <a:r>
              <a:rPr lang="de-DE" sz="2800" dirty="0" smtClean="0"/>
              <a:t>El ciclo global del carbono</a:t>
            </a:r>
            <a:endParaRPr lang="en-US" sz="2800" dirty="0"/>
          </a:p>
        </p:txBody>
      </p:sp>
      <p:sp>
        <p:nvSpPr>
          <p:cNvPr id="6" name="Text Placeholder 3"/>
          <p:cNvSpPr>
            <a:spLocks noGrp="1"/>
          </p:cNvSpPr>
          <p:nvPr>
            <p:ph type="body" sz="quarter" idx="15"/>
          </p:nvPr>
        </p:nvSpPr>
        <p:spPr/>
        <p:txBody>
          <a:bodyPr>
            <a:normAutofit fontScale="77500" lnSpcReduction="20000"/>
          </a:bodyPr>
          <a:lstStyle/>
          <a:p>
            <a:r>
              <a:rPr lang="en-GB" dirty="0"/>
              <a:t>Bosques, Secuestro de Carbono &amp; Cambio Climático</a:t>
            </a:r>
          </a:p>
        </p:txBody>
      </p:sp>
      <p:sp>
        <p:nvSpPr>
          <p:cNvPr id="7" name="Content Placeholder 6"/>
          <p:cNvSpPr>
            <a:spLocks noGrp="1"/>
          </p:cNvSpPr>
          <p:nvPr>
            <p:ph sz="quarter" idx="13"/>
          </p:nvPr>
        </p:nvSpPr>
        <p:spPr>
          <a:xfrm>
            <a:off x="107504" y="1419622"/>
            <a:ext cx="3327648" cy="3168253"/>
          </a:xfrm>
        </p:spPr>
        <p:txBody>
          <a:bodyPr>
            <a:normAutofit/>
          </a:bodyPr>
          <a:lstStyle/>
          <a:p>
            <a:pPr eaLnBrk="0" fontAlgn="base" hangingPunct="0">
              <a:spcBef>
                <a:spcPct val="0"/>
              </a:spcBef>
              <a:spcAft>
                <a:spcPts val="600"/>
              </a:spcAft>
            </a:pPr>
            <a:r>
              <a:rPr lang="es-CR" altLang="en-US" sz="1400" dirty="0">
                <a:latin typeface="Arial" panose="020B0604020202020204" pitchFamily="34" charset="0"/>
              </a:rPr>
              <a:t>Principales flujos anuales en unidades de Gt C por año, con flujos preindustriales "naturales" en negro y flujos antropogénicos '' en rojo.</a:t>
            </a:r>
          </a:p>
          <a:p>
            <a:pPr eaLnBrk="0" fontAlgn="base" hangingPunct="0">
              <a:spcBef>
                <a:spcPct val="0"/>
              </a:spcBef>
              <a:spcAft>
                <a:spcPts val="600"/>
              </a:spcAft>
            </a:pPr>
            <a:r>
              <a:rPr lang="es-CR" altLang="en-US" sz="1400" dirty="0">
                <a:latin typeface="Arial" panose="020B0604020202020204" pitchFamily="34" charset="0"/>
              </a:rPr>
              <a:t>Flujos brutos generalmente tienen incertidumbres </a:t>
            </a:r>
            <a:r>
              <a:rPr lang="es-CR" altLang="en-US" sz="1400" dirty="0" smtClean="0">
                <a:latin typeface="Arial" panose="020B0604020202020204" pitchFamily="34" charset="0"/>
              </a:rPr>
              <a:t>mayores al </a:t>
            </a:r>
            <a:r>
              <a:rPr lang="es-CR" altLang="en-US" sz="1400" dirty="0">
                <a:latin typeface="Arial" panose="020B0604020202020204" pitchFamily="34" charset="0"/>
              </a:rPr>
              <a:t>20%.</a:t>
            </a:r>
          </a:p>
          <a:p>
            <a:pPr eaLnBrk="0" fontAlgn="base" hangingPunct="0">
              <a:spcBef>
                <a:spcPct val="0"/>
              </a:spcBef>
              <a:spcAft>
                <a:spcPts val="600"/>
              </a:spcAft>
            </a:pPr>
            <a:r>
              <a:rPr lang="es-CR" altLang="en-US" sz="1400" dirty="0">
                <a:latin typeface="Arial" panose="020B0604020202020204" pitchFamily="34" charset="0"/>
              </a:rPr>
              <a:t>Contenido de carbono en la atmósfera y todos los flujos acumulados desde 1750 son a partir de finales de </a:t>
            </a:r>
            <a:r>
              <a:rPr lang="es-CR" altLang="en-US" sz="1400" dirty="0" smtClean="0">
                <a:latin typeface="Arial" panose="020B0604020202020204" pitchFamily="34" charset="0"/>
              </a:rPr>
              <a:t>1994.</a:t>
            </a:r>
            <a:endParaRPr lang="en-US" altLang="en-US" sz="1400" dirty="0">
              <a:latin typeface="Arial" panose="020B0604020202020204" pitchFamily="34" charset="0"/>
            </a:endParaRPr>
          </a:p>
        </p:txBody>
      </p:sp>
      <p:pic>
        <p:nvPicPr>
          <p:cNvPr id="3" name="Imagen 2"/>
          <p:cNvPicPr>
            <a:picLocks noChangeAspect="1"/>
          </p:cNvPicPr>
          <p:nvPr/>
        </p:nvPicPr>
        <p:blipFill>
          <a:blip r:embed="rId3"/>
          <a:stretch>
            <a:fillRect/>
          </a:stretch>
        </p:blipFill>
        <p:spPr>
          <a:xfrm>
            <a:off x="3636472" y="555521"/>
            <a:ext cx="5184000" cy="4519953"/>
          </a:xfrm>
          <a:prstGeom prst="rect">
            <a:avLst/>
          </a:prstGeom>
        </p:spPr>
      </p:pic>
    </p:spTree>
    <p:extLst>
      <p:ext uri="{BB962C8B-B14F-4D97-AF65-F5344CB8AC3E}">
        <p14:creationId xmlns:p14="http://schemas.microsoft.com/office/powerpoint/2010/main" val="3189051610"/>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4"/>
          </p:nvPr>
        </p:nvSpPr>
        <p:spPr>
          <a:xfrm>
            <a:off x="233188" y="411510"/>
            <a:ext cx="7795196" cy="863426"/>
          </a:xfrm>
        </p:spPr>
        <p:txBody>
          <a:bodyPr>
            <a:normAutofit/>
          </a:bodyPr>
          <a:lstStyle/>
          <a:p>
            <a:r>
              <a:rPr lang="es-CR" sz="2800" dirty="0"/>
              <a:t>Impactos esperados del cambio climático</a:t>
            </a:r>
            <a:endParaRPr lang="en-GB" sz="2800" dirty="0"/>
          </a:p>
        </p:txBody>
      </p:sp>
      <p:sp>
        <p:nvSpPr>
          <p:cNvPr id="6" name="Text Placeholder 3"/>
          <p:cNvSpPr>
            <a:spLocks noGrp="1"/>
          </p:cNvSpPr>
          <p:nvPr>
            <p:ph type="body" sz="quarter" idx="15"/>
          </p:nvPr>
        </p:nvSpPr>
        <p:spPr/>
        <p:txBody>
          <a:bodyPr>
            <a:normAutofit fontScale="77500" lnSpcReduction="20000"/>
          </a:bodyPr>
          <a:lstStyle/>
          <a:p>
            <a:r>
              <a:rPr lang="en-GB" dirty="0"/>
              <a:t>Bosques, Secuestro de Carbono &amp; Cambio Climático</a:t>
            </a:r>
          </a:p>
        </p:txBody>
      </p:sp>
      <p:sp>
        <p:nvSpPr>
          <p:cNvPr id="7" name="Content Placeholder 6"/>
          <p:cNvSpPr>
            <a:spLocks noGrp="1"/>
          </p:cNvSpPr>
          <p:nvPr>
            <p:ph sz="quarter" idx="13"/>
          </p:nvPr>
        </p:nvSpPr>
        <p:spPr>
          <a:xfrm>
            <a:off x="107504" y="1419622"/>
            <a:ext cx="2664296" cy="3096343"/>
          </a:xfrm>
        </p:spPr>
        <p:txBody>
          <a:bodyPr>
            <a:normAutofit fontScale="92500" lnSpcReduction="10000"/>
          </a:bodyPr>
          <a:lstStyle/>
          <a:p>
            <a:pPr marL="0" indent="0" eaLnBrk="0" fontAlgn="base" hangingPunct="0">
              <a:spcBef>
                <a:spcPct val="0"/>
              </a:spcBef>
              <a:spcAft>
                <a:spcPts val="600"/>
              </a:spcAft>
              <a:buNone/>
            </a:pPr>
            <a:r>
              <a:rPr lang="es-CR" altLang="en-US" dirty="0">
                <a:latin typeface="Arial" panose="020B0604020202020204" pitchFamily="34" charset="0"/>
              </a:rPr>
              <a:t>Se espera que el cambio climático tenga varios impactos:</a:t>
            </a:r>
          </a:p>
          <a:p>
            <a:pPr eaLnBrk="0" fontAlgn="base" hangingPunct="0">
              <a:spcBef>
                <a:spcPct val="0"/>
              </a:spcBef>
              <a:spcAft>
                <a:spcPts val="600"/>
              </a:spcAft>
            </a:pPr>
            <a:r>
              <a:rPr lang="es-CR" altLang="en-US" dirty="0">
                <a:latin typeface="Arial" panose="020B0604020202020204" pitchFamily="34" charset="0"/>
              </a:rPr>
              <a:t>Mayores temperaturas medias globales</a:t>
            </a:r>
          </a:p>
          <a:p>
            <a:pPr eaLnBrk="0" fontAlgn="base" hangingPunct="0">
              <a:spcBef>
                <a:spcPct val="0"/>
              </a:spcBef>
              <a:spcAft>
                <a:spcPts val="600"/>
              </a:spcAft>
            </a:pPr>
            <a:r>
              <a:rPr lang="es-CR" altLang="en-US" dirty="0">
                <a:latin typeface="Arial" panose="020B0604020202020204" pitchFamily="34" charset="0"/>
              </a:rPr>
              <a:t>Reducción de la extensión del hielo marino</a:t>
            </a:r>
          </a:p>
          <a:p>
            <a:pPr eaLnBrk="0" fontAlgn="base" hangingPunct="0">
              <a:spcBef>
                <a:spcPct val="0"/>
              </a:spcBef>
              <a:spcAft>
                <a:spcPts val="600"/>
              </a:spcAft>
            </a:pPr>
            <a:r>
              <a:rPr lang="es-CR" altLang="en-US" dirty="0">
                <a:latin typeface="Arial" panose="020B0604020202020204" pitchFamily="34" charset="0"/>
              </a:rPr>
              <a:t>RSE en el nivel del mar</a:t>
            </a:r>
          </a:p>
          <a:p>
            <a:pPr eaLnBrk="0" fontAlgn="base" hangingPunct="0">
              <a:spcBef>
                <a:spcPct val="0"/>
              </a:spcBef>
              <a:spcAft>
                <a:spcPts val="600"/>
              </a:spcAft>
            </a:pPr>
            <a:r>
              <a:rPr lang="es-CR" altLang="en-US" dirty="0" smtClean="0">
                <a:latin typeface="Arial" panose="020B0604020202020204" pitchFamily="34" charset="0"/>
              </a:rPr>
              <a:t>Baja en el pH del mar</a:t>
            </a:r>
            <a:endParaRPr lang="es-CR" altLang="en-US" dirty="0">
              <a:latin typeface="Arial" panose="020B0604020202020204" pitchFamily="34" charset="0"/>
            </a:endParaRPr>
          </a:p>
          <a:p>
            <a:pPr eaLnBrk="0" fontAlgn="base" hangingPunct="0">
              <a:spcBef>
                <a:spcPct val="0"/>
              </a:spcBef>
              <a:spcAft>
                <a:spcPts val="600"/>
              </a:spcAft>
            </a:pPr>
            <a:r>
              <a:rPr lang="es-CR" altLang="en-US" dirty="0">
                <a:latin typeface="Arial" panose="020B0604020202020204" pitchFamily="34" charset="0"/>
              </a:rPr>
              <a:t>Eventos climáticos extremos más frecuentes</a:t>
            </a:r>
          </a:p>
          <a:p>
            <a:pPr marL="0" indent="0" eaLnBrk="0" fontAlgn="base" hangingPunct="0">
              <a:spcBef>
                <a:spcPct val="0"/>
              </a:spcBef>
              <a:spcAft>
                <a:spcPts val="600"/>
              </a:spcAft>
              <a:buNone/>
            </a:pPr>
            <a:endParaRPr lang="en-US" altLang="en-US" dirty="0">
              <a:latin typeface="Arial" panose="020B0604020202020204" pitchFamily="34"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31749" y="915566"/>
            <a:ext cx="4712659"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44230" y="3025455"/>
            <a:ext cx="4096122" cy="21385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19291355"/>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Chapter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REDD">
      <a:majorFont>
        <a:latin typeface="Open Sans"/>
        <a:ea typeface=""/>
        <a:cs typeface=""/>
      </a:majorFont>
      <a:minorFont>
        <a:latin typeface="Open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1529</TotalTime>
  <Words>1082</Words>
  <Application>Microsoft Macintosh PowerPoint</Application>
  <PresentationFormat>On-screen Show (16:9)</PresentationFormat>
  <Paragraphs>72</Paragraphs>
  <Slides>11</Slides>
  <Notes>4</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Chapter1</vt:lpstr>
      <vt:lpstr>Bosques, Secuestro de Carbono  y Cambio Climático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MDP14-1</dc:creator>
  <cp:lastModifiedBy>Mihaela Secrieru</cp:lastModifiedBy>
  <cp:revision>66</cp:revision>
  <cp:lastPrinted>2015-07-17T14:06:39Z</cp:lastPrinted>
  <dcterms:created xsi:type="dcterms:W3CDTF">2015-06-03T08:03:08Z</dcterms:created>
  <dcterms:modified xsi:type="dcterms:W3CDTF">2015-10-08T20:02:06Z</dcterms:modified>
</cp:coreProperties>
</file>