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82" r:id="rId4"/>
    <p:sldId id="262" r:id="rId5"/>
    <p:sldId id="273" r:id="rId6"/>
    <p:sldId id="274" r:id="rId7"/>
    <p:sldId id="279" r:id="rId8"/>
    <p:sldId id="280" r:id="rId9"/>
    <p:sldId id="275" r:id="rId10"/>
    <p:sldId id="276" r:id="rId11"/>
    <p:sldId id="277" r:id="rId12"/>
    <p:sldId id="278" r:id="rId13"/>
    <p:sldId id="272" r:id="rId14"/>
  </p:sldIdLst>
  <p:sldSz cx="9144000" cy="5143500" type="screen16x9"/>
  <p:notesSz cx="6648450" cy="98504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03">
          <p15:clr>
            <a:srgbClr val="A4A3A4"/>
          </p15:clr>
        </p15:guide>
        <p15:guide id="2" pos="209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CBCB"/>
    <a:srgbClr val="D223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24" autoAdjust="0"/>
    <p:restoredTop sz="85257" autoAdjust="0"/>
  </p:normalViewPr>
  <p:slideViewPr>
    <p:cSldViewPr>
      <p:cViewPr varScale="1">
        <p:scale>
          <a:sx n="58" d="100"/>
          <a:sy n="58" d="100"/>
        </p:scale>
        <p:origin x="-1480" y="-1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2274" y="-114"/>
      </p:cViewPr>
      <p:guideLst>
        <p:guide orient="horz" pos="3103"/>
        <p:guide pos="209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file:///E:\Final\1017\1015-2categorization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oleObject" Target="file:///E:\Final\1017\1015-2categorization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oleObject" Target="file:///E:\Final\1017\1015-2categorization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4.xml"/><Relationship Id="rId2" Type="http://schemas.openxmlformats.org/officeDocument/2006/relationships/oleObject" Target="file:///E:\Final\1017\1015-2categorization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5.xml"/><Relationship Id="rId2" Type="http://schemas.openxmlformats.org/officeDocument/2006/relationships/oleObject" Target="file:///E:\Final\1017\1015-2categorizati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</c:plotArea>
    <c:plotVisOnly val="1"/>
    <c:dispBlanksAs val="zero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</c:plotArea>
    <c:plotVisOnly val="1"/>
    <c:dispBlanksAs val="zero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</c:plotArea>
    <c:plotVisOnly val="1"/>
    <c:dispBlanksAs val="zero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</c:plotArea>
    <c:plotVisOnly val="1"/>
    <c:dispBlanksAs val="zero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</c:plotArea>
    <c:plotVisOnly val="1"/>
    <c:dispBlanksAs val="zero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47A525-F80A-40DC-B194-ACBC3DC8488E}" type="datetimeFigureOut">
              <a:rPr lang="fr-CH" smtClean="0"/>
              <a:pPr/>
              <a:t>08/10/15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3124EE-A363-4552-9E64-30DE2F57F4F7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983568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92578E-0A6E-4A95-8345-AED0FCFE8B67}" type="datetimeFigureOut">
              <a:rPr lang="fr-CH" smtClean="0"/>
              <a:pPr/>
              <a:t>08/10/15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1275" y="738188"/>
            <a:ext cx="6565900" cy="36941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4845" y="4678958"/>
            <a:ext cx="5318760" cy="44326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8407C-37F9-4656-9556-9EF7322BA1FF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0772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dirty="0" smtClean="0"/>
          </a:p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8407C-37F9-4656-9556-9EF7322BA1FF}" type="slidenum">
              <a:rPr lang="fr-CH" smtClean="0"/>
              <a:pPr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54794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A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8407C-37F9-4656-9556-9EF7322BA1FF}" type="slidenum">
              <a:rPr lang="fr-CH" smtClean="0"/>
              <a:pPr/>
              <a:t>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694277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PA" sz="1200" dirty="0" smtClean="0"/>
              <a:t>Una buena comprensión de los impulsores directos e indirectos, así como las barreras, son necesarios para diseñar e implementar acciones efectivas de REDD + basada en resultados;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PA" sz="1200" dirty="0" smtClean="0"/>
              <a:t>Los impulsores indirectos muy a menudo influyen en el comportamiento de los impulsores directos y los actores relacionados;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PA" sz="1200" dirty="0" smtClean="0"/>
              <a:t>Los futuros impulsores y las barreras con toda probabilidad serán diferentes de las del pasado y las del presente;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PA" sz="1200" dirty="0" smtClean="0"/>
              <a:t>La implicación de las partes interesadas es clave en el trabajo analítico y estimula un diálogo inclusivo, si bien. Los países deberían determinar, según sus circunstancias específicas, qué nivel de consulta, participación y acuerdo entre las partes directamente interesadas resulta adecuado y necesario. Para salvaguardar las prestaciones públicas no siempre será posible obtener la adhesión o el acuerdo de los actores vinculados a impulsores clave, como el sector industrial y comercial.</a:t>
            </a:r>
            <a:endParaRPr lang="en-GB" sz="1200" dirty="0" smtClean="0"/>
          </a:p>
          <a:p>
            <a:endParaRPr lang="es-PA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8407C-37F9-4656-9556-9EF7322BA1FF}" type="slidenum">
              <a:rPr lang="fr-CH" smtClean="0"/>
              <a:pPr/>
              <a:t>13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12240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-20538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528" y="2355726"/>
            <a:ext cx="7772400" cy="1102519"/>
          </a:xfrm>
        </p:spPr>
        <p:txBody>
          <a:bodyPr>
            <a:normAutofit/>
          </a:bodyPr>
          <a:lstStyle>
            <a:lvl1pPr algn="ctr">
              <a:defRPr sz="320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705572"/>
            <a:ext cx="7812360" cy="131445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fr-CH" dirty="0"/>
          </a:p>
        </p:txBody>
      </p:sp>
      <p:sp>
        <p:nvSpPr>
          <p:cNvPr id="9" name="Rectangle 8"/>
          <p:cNvSpPr/>
          <p:nvPr userDrawn="1"/>
        </p:nvSpPr>
        <p:spPr>
          <a:xfrm>
            <a:off x="4139952" y="1707654"/>
            <a:ext cx="792088" cy="720080"/>
          </a:xfrm>
          <a:prstGeom prst="rect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4000" dirty="0" smtClean="0">
                <a:latin typeface="Bebas Neue" pitchFamily="34" charset="0"/>
                <a:ea typeface="Open Sans" pitchFamily="34" charset="0"/>
                <a:cs typeface="Open Sans" pitchFamily="34" charset="0"/>
              </a:rPr>
              <a:t>3</a:t>
            </a:r>
            <a:endParaRPr lang="fr-CH" sz="4000" dirty="0">
              <a:latin typeface="Bebas Neue" pitchFamily="34" charset="0"/>
              <a:ea typeface="Open Sans" pitchFamily="34" charset="0"/>
              <a:cs typeface="Open Sans" pitchFamily="34" charset="0"/>
            </a:endParaRPr>
          </a:p>
        </p:txBody>
      </p:sp>
      <p:pic>
        <p:nvPicPr>
          <p:cNvPr id="4" name="Picture 3" descr="UN-REDD_full_logo_ES2 whit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771550"/>
            <a:ext cx="6763754" cy="9361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Freeform 13"/>
          <p:cNvSpPr/>
          <p:nvPr userDrawn="1"/>
        </p:nvSpPr>
        <p:spPr>
          <a:xfrm>
            <a:off x="-108520" y="0"/>
            <a:ext cx="6927656" cy="5242560"/>
          </a:xfrm>
          <a:custGeom>
            <a:avLst/>
            <a:gdLst>
              <a:gd name="connsiteX0" fmla="*/ 60960 w 6720840"/>
              <a:gd name="connsiteY0" fmla="*/ 0 h 5242560"/>
              <a:gd name="connsiteX1" fmla="*/ 6720840 w 6720840"/>
              <a:gd name="connsiteY1" fmla="*/ 0 h 5242560"/>
              <a:gd name="connsiteX2" fmla="*/ 3505200 w 6720840"/>
              <a:gd name="connsiteY2" fmla="*/ 5242560 h 5242560"/>
              <a:gd name="connsiteX3" fmla="*/ 0 w 6720840"/>
              <a:gd name="connsiteY3" fmla="*/ 5242560 h 5242560"/>
              <a:gd name="connsiteX4" fmla="*/ 60960 w 6720840"/>
              <a:gd name="connsiteY4" fmla="*/ 0 h 524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20840" h="5242560">
                <a:moveTo>
                  <a:pt x="60960" y="0"/>
                </a:moveTo>
                <a:lnTo>
                  <a:pt x="6720840" y="0"/>
                </a:lnTo>
                <a:lnTo>
                  <a:pt x="3505200" y="5242560"/>
                </a:lnTo>
                <a:lnTo>
                  <a:pt x="0" y="5242560"/>
                </a:lnTo>
                <a:lnTo>
                  <a:pt x="6096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>
              <a:solidFill>
                <a:schemeClr val="bg1"/>
              </a:solidFill>
            </a:endParaRPr>
          </a:p>
        </p:txBody>
      </p:sp>
      <p:grpSp>
        <p:nvGrpSpPr>
          <p:cNvPr id="4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11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Parallelogram 16"/>
          <p:cNvSpPr/>
          <p:nvPr userDrawn="1"/>
        </p:nvSpPr>
        <p:spPr>
          <a:xfrm rot="18187746">
            <a:off x="1523175" y="2532626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251520" y="1563688"/>
            <a:ext cx="3816350" cy="2952750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15" name="Rectangle 14"/>
          <p:cNvSpPr/>
          <p:nvPr userDrawn="1"/>
        </p:nvSpPr>
        <p:spPr>
          <a:xfrm>
            <a:off x="179512" y="627534"/>
            <a:ext cx="4701527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Objetivos</a:t>
            </a: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aprendizaje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5" name="Freeform 34"/>
          <p:cNvSpPr/>
          <p:nvPr userDrawn="1"/>
        </p:nvSpPr>
        <p:spPr>
          <a:xfrm>
            <a:off x="2468880" y="-137160"/>
            <a:ext cx="6979920" cy="5471160"/>
          </a:xfrm>
          <a:custGeom>
            <a:avLst/>
            <a:gdLst>
              <a:gd name="connsiteX0" fmla="*/ 2392680 w 6979920"/>
              <a:gd name="connsiteY0" fmla="*/ 0 h 5471160"/>
              <a:gd name="connsiteX1" fmla="*/ 6979920 w 6979920"/>
              <a:gd name="connsiteY1" fmla="*/ 45720 h 5471160"/>
              <a:gd name="connsiteX2" fmla="*/ 6903720 w 6979920"/>
              <a:gd name="connsiteY2" fmla="*/ 5471160 h 5471160"/>
              <a:gd name="connsiteX3" fmla="*/ 0 w 6979920"/>
              <a:gd name="connsiteY3" fmla="*/ 5471160 h 5471160"/>
              <a:gd name="connsiteX4" fmla="*/ 2392680 w 6979920"/>
              <a:gd name="connsiteY4" fmla="*/ 0 h 547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9920" h="5471160">
                <a:moveTo>
                  <a:pt x="2392680" y="0"/>
                </a:moveTo>
                <a:lnTo>
                  <a:pt x="6979920" y="45720"/>
                </a:lnTo>
                <a:lnTo>
                  <a:pt x="6903720" y="5471160"/>
                </a:lnTo>
                <a:lnTo>
                  <a:pt x="0" y="5471160"/>
                </a:lnTo>
                <a:lnTo>
                  <a:pt x="23926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27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28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arallelogram 30"/>
          <p:cNvSpPr/>
          <p:nvPr userDrawn="1"/>
        </p:nvSpPr>
        <p:spPr>
          <a:xfrm rot="17606102">
            <a:off x="131108" y="2419263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4644008" y="1275606"/>
            <a:ext cx="4248472" cy="3672408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33" name="Rectangle 32"/>
          <p:cNvSpPr/>
          <p:nvPr userDrawn="1"/>
        </p:nvSpPr>
        <p:spPr>
          <a:xfrm>
            <a:off x="5004048" y="618823"/>
            <a:ext cx="31005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Mensajes Clave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37" name="Rectangle 36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5" name="Freeform 34"/>
          <p:cNvSpPr/>
          <p:nvPr userDrawn="1"/>
        </p:nvSpPr>
        <p:spPr>
          <a:xfrm>
            <a:off x="2468880" y="-137160"/>
            <a:ext cx="6979920" cy="5471160"/>
          </a:xfrm>
          <a:custGeom>
            <a:avLst/>
            <a:gdLst>
              <a:gd name="connsiteX0" fmla="*/ 2392680 w 6979920"/>
              <a:gd name="connsiteY0" fmla="*/ 0 h 5471160"/>
              <a:gd name="connsiteX1" fmla="*/ 6979920 w 6979920"/>
              <a:gd name="connsiteY1" fmla="*/ 45720 h 5471160"/>
              <a:gd name="connsiteX2" fmla="*/ 6903720 w 6979920"/>
              <a:gd name="connsiteY2" fmla="*/ 5471160 h 5471160"/>
              <a:gd name="connsiteX3" fmla="*/ 0 w 6979920"/>
              <a:gd name="connsiteY3" fmla="*/ 5471160 h 5471160"/>
              <a:gd name="connsiteX4" fmla="*/ 2392680 w 6979920"/>
              <a:gd name="connsiteY4" fmla="*/ 0 h 547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9920" h="5471160">
                <a:moveTo>
                  <a:pt x="2392680" y="0"/>
                </a:moveTo>
                <a:lnTo>
                  <a:pt x="6979920" y="45720"/>
                </a:lnTo>
                <a:lnTo>
                  <a:pt x="6903720" y="5471160"/>
                </a:lnTo>
                <a:lnTo>
                  <a:pt x="0" y="5471160"/>
                </a:lnTo>
                <a:lnTo>
                  <a:pt x="23926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27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28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arallelogram 30"/>
          <p:cNvSpPr/>
          <p:nvPr userDrawn="1"/>
        </p:nvSpPr>
        <p:spPr>
          <a:xfrm rot="17606102">
            <a:off x="131108" y="2419263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4644008" y="1275606"/>
            <a:ext cx="4248472" cy="3672408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33" name="Rectangle 32"/>
          <p:cNvSpPr/>
          <p:nvPr userDrawn="1"/>
        </p:nvSpPr>
        <p:spPr>
          <a:xfrm>
            <a:off x="4661580" y="618823"/>
            <a:ext cx="389722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Agenda de la </a:t>
            </a:r>
            <a:r>
              <a:rPr kumimoji="0" lang="fr-CH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sesión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37" name="Rectangle 36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243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276350"/>
            <a:ext cx="8570342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11510"/>
            <a:ext cx="7651179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276350"/>
            <a:ext cx="4176464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11510"/>
            <a:ext cx="8083227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 baseline="0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1" name="Content Placeholder 7"/>
          <p:cNvSpPr>
            <a:spLocks noGrp="1"/>
          </p:cNvSpPr>
          <p:nvPr>
            <p:ph sz="quarter" idx="16"/>
          </p:nvPr>
        </p:nvSpPr>
        <p:spPr>
          <a:xfrm>
            <a:off x="4716016" y="1275606"/>
            <a:ext cx="4176464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84188"/>
            <a:ext cx="8515275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0" y="1131689"/>
            <a:ext cx="9251950" cy="2016125"/>
          </a:xfrm>
        </p:spPr>
        <p:txBody>
          <a:bodyPr/>
          <a:lstStyle/>
          <a:p>
            <a:endParaRPr lang="fr-CH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3291830"/>
            <a:ext cx="8640960" cy="1296045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84188"/>
            <a:ext cx="4266803" cy="863426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419622"/>
            <a:ext cx="4176464" cy="316825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679950" cy="5143499"/>
          </a:xfrm>
        </p:spPr>
        <p:txBody>
          <a:bodyPr/>
          <a:lstStyle/>
          <a:p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6" name="Rectangle 5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BAE94-BEF5-443E-95DE-0283921E17BF}" type="datetime1">
              <a:rPr lang="fr-CH" smtClean="0"/>
              <a:pPr/>
              <a:t>08/10/15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46B80-9344-4005-AD81-41A45D584E6F}" type="slidenum">
              <a:rPr lang="fr-CH" smtClean="0"/>
              <a:pPr/>
              <a:t>‹#›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51" r:id="rId3"/>
    <p:sldLayoutId id="2147483664" r:id="rId4"/>
    <p:sldLayoutId id="2147483650" r:id="rId5"/>
    <p:sldLayoutId id="2147483660" r:id="rId6"/>
    <p:sldLayoutId id="2147483661" r:id="rId7"/>
    <p:sldLayoutId id="2147483662" r:id="rId8"/>
    <p:sldLayoutId id="2147483655" r:id="rId9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5" Type="http://schemas.openxmlformats.org/officeDocument/2006/relationships/chart" Target="../charts/chart4.xml"/><Relationship Id="rId6" Type="http://schemas.openxmlformats.org/officeDocument/2006/relationships/chart" Target="../charts/chart5.xml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2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ctrTitle"/>
          </p:nvPr>
        </p:nvSpPr>
        <p:spPr>
          <a:xfrm>
            <a:off x="688032" y="2427734"/>
            <a:ext cx="7772400" cy="1102519"/>
          </a:xfrm>
        </p:spPr>
        <p:txBody>
          <a:bodyPr/>
          <a:lstStyle/>
          <a:p>
            <a:r>
              <a:rPr lang="en-GB" dirty="0" err="1" smtClean="0"/>
              <a:t>Impulsores</a:t>
            </a:r>
            <a:r>
              <a:rPr lang="en-GB" dirty="0" smtClean="0"/>
              <a:t> de la </a:t>
            </a:r>
            <a:r>
              <a:rPr lang="en-GB" dirty="0" err="1" smtClean="0"/>
              <a:t>Deforestación</a:t>
            </a:r>
            <a:r>
              <a:rPr lang="en-GB" dirty="0" smtClean="0"/>
              <a:t> y </a:t>
            </a:r>
            <a:r>
              <a:rPr lang="en-GB" dirty="0"/>
              <a:t>la </a:t>
            </a:r>
            <a:r>
              <a:rPr lang="en-GB" dirty="0" err="1" smtClean="0"/>
              <a:t>Degradación</a:t>
            </a:r>
            <a:r>
              <a:rPr lang="en-GB" dirty="0" smtClean="0"/>
              <a:t> Forestal</a:t>
            </a:r>
            <a:endParaRPr lang="fr-CH" dirty="0"/>
          </a:p>
        </p:txBody>
      </p:sp>
      <p:pic>
        <p:nvPicPr>
          <p:cNvPr id="3" name="Picture 2" descr="UN REDD LOGO-WHITE-WITH-UNDP-BLUE-ES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988"/>
          <a:stretch/>
        </p:blipFill>
        <p:spPr>
          <a:xfrm>
            <a:off x="3995936" y="3723878"/>
            <a:ext cx="4392488" cy="16654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683568" y="1203598"/>
            <a:ext cx="7992888" cy="3240359"/>
          </a:xfrm>
        </p:spPr>
        <p:txBody>
          <a:bodyPr>
            <a:noAutofit/>
          </a:bodyPr>
          <a:lstStyle/>
          <a:p>
            <a:pPr defTabSz="457200">
              <a:buFont typeface="Arial" charset="0"/>
              <a:buChar char="•"/>
            </a:pPr>
            <a:r>
              <a:rPr lang="es-PA" sz="2000" dirty="0" smtClean="0"/>
              <a:t>Participación </a:t>
            </a:r>
            <a:r>
              <a:rPr lang="es-PA" sz="2000" dirty="0"/>
              <a:t>efectiva de las principales partes interesadas, especialmente los sectores no forestales (en muchos países son los principales impulsores)</a:t>
            </a:r>
          </a:p>
          <a:p>
            <a:pPr defTabSz="457200">
              <a:buFont typeface="Arial" charset="0"/>
              <a:buChar char="•"/>
            </a:pPr>
            <a:r>
              <a:rPr lang="es-PA" sz="2000" dirty="0"/>
              <a:t>Definir prioridades para el monitoreo de los bosques y </a:t>
            </a:r>
            <a:r>
              <a:rPr lang="es-PA" sz="2000" dirty="0" smtClean="0"/>
              <a:t>el </a:t>
            </a:r>
            <a:r>
              <a:rPr lang="es-PA" sz="2000" dirty="0"/>
              <a:t>MRV</a:t>
            </a:r>
          </a:p>
          <a:p>
            <a:pPr defTabSz="457200">
              <a:buFont typeface="Arial" charset="0"/>
              <a:buChar char="•"/>
            </a:pPr>
            <a:r>
              <a:rPr lang="es-PA" sz="2000" dirty="0"/>
              <a:t>Justificar las circunstancias nacionales para ajustar los niveles de referencia de emisiones.</a:t>
            </a:r>
          </a:p>
          <a:p>
            <a:pPr defTabSz="457200">
              <a:buFont typeface="Arial" charset="0"/>
              <a:buChar char="•"/>
            </a:pPr>
            <a:r>
              <a:rPr lang="es-PA" sz="2000" dirty="0"/>
              <a:t>Construir escenarios que pueden desviarse de las tendencias históricas</a:t>
            </a:r>
          </a:p>
          <a:p>
            <a:pPr defTabSz="457200">
              <a:buFont typeface="Arial" charset="0"/>
              <a:buChar char="•"/>
            </a:pPr>
            <a:r>
              <a:rPr lang="es-PA" sz="2000" dirty="0"/>
              <a:t>Diseñar acciones basadas en </a:t>
            </a:r>
            <a:r>
              <a:rPr lang="es-PA" sz="2000" dirty="0" smtClean="0"/>
              <a:t>resultados</a:t>
            </a:r>
            <a:endParaRPr lang="en-GB" sz="2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s-PA" sz="2800" dirty="0"/>
              <a:t>¿Por qué analizar los impulsores?</a:t>
            </a:r>
            <a:endParaRPr lang="fr-CH" sz="2800" dirty="0" smtClean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50825" y="123825"/>
            <a:ext cx="3097213" cy="287338"/>
          </a:xfrm>
        </p:spPr>
        <p:txBody>
          <a:bodyPr>
            <a:normAutofit fontScale="70000" lnSpcReduction="20000"/>
          </a:bodyPr>
          <a:lstStyle/>
          <a:p>
            <a:r>
              <a:rPr lang="es-PA" dirty="0"/>
              <a:t>Impulsores de la Deforestación y la Degradación Forestal </a:t>
            </a:r>
          </a:p>
        </p:txBody>
      </p:sp>
    </p:spTree>
    <p:extLst>
      <p:ext uri="{BB962C8B-B14F-4D97-AF65-F5344CB8AC3E}">
        <p14:creationId xmlns:p14="http://schemas.microsoft.com/office/powerpoint/2010/main" val="1549611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683568" y="1203598"/>
            <a:ext cx="7560840" cy="3240359"/>
          </a:xfrm>
        </p:spPr>
        <p:txBody>
          <a:bodyPr>
            <a:noAutofit/>
          </a:bodyPr>
          <a:lstStyle/>
          <a:p>
            <a:pPr marL="57150" indent="0" defTabSz="457200">
              <a:spcBef>
                <a:spcPts val="600"/>
              </a:spcBef>
              <a:buNone/>
            </a:pPr>
            <a:r>
              <a:rPr lang="es-PA" altLang="ja-JP" sz="2000" dirty="0" smtClean="0"/>
              <a:t>Cuatro </a:t>
            </a:r>
            <a:r>
              <a:rPr lang="es-PA" altLang="ja-JP" sz="2000" dirty="0"/>
              <a:t>indicadores clave </a:t>
            </a:r>
            <a:r>
              <a:rPr lang="es-PA" altLang="ja-JP" sz="2000" dirty="0" smtClean="0"/>
              <a:t>para apoyar la </a:t>
            </a:r>
            <a:r>
              <a:rPr lang="es-PA" altLang="ja-JP" sz="2000" dirty="0"/>
              <a:t>comparación:</a:t>
            </a:r>
          </a:p>
          <a:p>
            <a:pPr marL="400050" defTabSz="457200">
              <a:spcBef>
                <a:spcPts val="600"/>
              </a:spcBef>
            </a:pPr>
            <a:r>
              <a:rPr lang="es-PA" altLang="ja-JP" sz="2000" dirty="0"/>
              <a:t>La </a:t>
            </a:r>
            <a:r>
              <a:rPr lang="es-PA" altLang="ja-JP" sz="2000" b="1" dirty="0"/>
              <a:t>cantidad de deforestación </a:t>
            </a:r>
            <a:r>
              <a:rPr lang="es-PA" altLang="ja-JP" sz="2000" dirty="0"/>
              <a:t>para una </a:t>
            </a:r>
            <a:r>
              <a:rPr lang="es-PA" altLang="ja-JP" sz="2000" dirty="0" smtClean="0"/>
              <a:t>unidad del impulsor</a:t>
            </a:r>
            <a:endParaRPr lang="es-PA" altLang="ja-JP" sz="2000" dirty="0"/>
          </a:p>
          <a:p>
            <a:pPr marL="400050" defTabSz="457200">
              <a:spcBef>
                <a:spcPts val="600"/>
              </a:spcBef>
            </a:pPr>
            <a:r>
              <a:rPr lang="es-PA" altLang="ja-JP" sz="2000" b="1" dirty="0"/>
              <a:t>Beneficios</a:t>
            </a:r>
            <a:r>
              <a:rPr lang="es-PA" altLang="ja-JP" sz="2000" dirty="0"/>
              <a:t> (sociales / económicos / medioambientales) </a:t>
            </a:r>
            <a:r>
              <a:rPr lang="es-PA" altLang="ja-JP" sz="2000" dirty="0" smtClean="0"/>
              <a:t>por </a:t>
            </a:r>
            <a:r>
              <a:rPr lang="es-PA" altLang="ja-JP" sz="2000" dirty="0"/>
              <a:t>unidad del impulsor</a:t>
            </a:r>
          </a:p>
          <a:p>
            <a:pPr marL="400050" defTabSz="457200">
              <a:spcBef>
                <a:spcPts val="600"/>
              </a:spcBef>
            </a:pPr>
            <a:r>
              <a:rPr lang="es-PA" altLang="ja-JP" sz="2000" dirty="0"/>
              <a:t>Los </a:t>
            </a:r>
            <a:r>
              <a:rPr lang="es-PA" altLang="ja-JP" sz="2000" b="1" dirty="0"/>
              <a:t>costos</a:t>
            </a:r>
            <a:r>
              <a:rPr lang="es-PA" altLang="ja-JP" sz="2000" dirty="0"/>
              <a:t> (sociales / económicos / medioambientales) de una unidad </a:t>
            </a:r>
            <a:r>
              <a:rPr lang="es-PA" altLang="ja-JP" sz="2000" dirty="0" smtClean="0"/>
              <a:t>del impulsor</a:t>
            </a:r>
            <a:endParaRPr lang="es-PA" altLang="ja-JP" sz="2000" dirty="0"/>
          </a:p>
          <a:p>
            <a:pPr marL="400050" defTabSz="457200">
              <a:spcBef>
                <a:spcPts val="600"/>
              </a:spcBef>
            </a:pPr>
            <a:r>
              <a:rPr lang="es-PA" altLang="ja-JP" sz="2000" dirty="0"/>
              <a:t>El acceso a las </a:t>
            </a:r>
            <a:r>
              <a:rPr lang="es-PA" altLang="ja-JP" sz="2000" b="1" dirty="0"/>
              <a:t>alternativas</a:t>
            </a:r>
            <a:r>
              <a:rPr lang="es-PA" altLang="ja-JP" sz="2000" dirty="0"/>
              <a:t> compatibles con REDD: por ejemplo, agricultura inteligente o </a:t>
            </a:r>
            <a:r>
              <a:rPr lang="es-PA" altLang="ja-JP" sz="2000" dirty="0" smtClean="0"/>
              <a:t>certificada</a:t>
            </a:r>
            <a:endParaRPr lang="en-US" altLang="ja-JP" sz="2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s-PA" sz="2800" dirty="0" smtClean="0"/>
              <a:t>Comparando </a:t>
            </a:r>
            <a:r>
              <a:rPr lang="es-PA" sz="2800" dirty="0"/>
              <a:t>y </a:t>
            </a:r>
            <a:r>
              <a:rPr lang="es-PA" sz="2800" dirty="0" smtClean="0"/>
              <a:t>priorizando </a:t>
            </a:r>
            <a:r>
              <a:rPr lang="es-PA" sz="2800" dirty="0"/>
              <a:t>los </a:t>
            </a:r>
            <a:r>
              <a:rPr lang="es-PA" sz="2800" dirty="0" smtClean="0"/>
              <a:t>impulsores</a:t>
            </a:r>
            <a:endParaRPr lang="fr-CH" sz="2800" dirty="0" smtClean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50825" y="123825"/>
            <a:ext cx="3097213" cy="287338"/>
          </a:xfrm>
        </p:spPr>
        <p:txBody>
          <a:bodyPr>
            <a:normAutofit fontScale="70000" lnSpcReduction="20000"/>
          </a:bodyPr>
          <a:lstStyle/>
          <a:p>
            <a:r>
              <a:rPr lang="es-PA" dirty="0"/>
              <a:t>Impulsores de la Deforestación y la Degradación Forestal </a:t>
            </a:r>
          </a:p>
        </p:txBody>
      </p:sp>
    </p:spTree>
    <p:extLst>
      <p:ext uri="{BB962C8B-B14F-4D97-AF65-F5344CB8AC3E}">
        <p14:creationId xmlns:p14="http://schemas.microsoft.com/office/powerpoint/2010/main" val="3693730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683568" y="1203598"/>
            <a:ext cx="7560840" cy="3240359"/>
          </a:xfrm>
        </p:spPr>
        <p:txBody>
          <a:bodyPr>
            <a:noAutofit/>
          </a:bodyPr>
          <a:lstStyle/>
          <a:p>
            <a:pPr defTabSz="457200">
              <a:buFont typeface="Arial" charset="0"/>
              <a:buChar char="•"/>
            </a:pPr>
            <a:r>
              <a:rPr lang="es-PA" sz="1800" dirty="0" smtClean="0"/>
              <a:t>Analizar las </a:t>
            </a:r>
            <a:r>
              <a:rPr lang="es-PA" sz="1800" dirty="0"/>
              <a:t>tendencias históricas sin mirar a </a:t>
            </a:r>
            <a:r>
              <a:rPr lang="es-PA" sz="1800" dirty="0" smtClean="0"/>
              <a:t>escenarios </a:t>
            </a:r>
            <a:r>
              <a:rPr lang="es-PA" sz="1800" dirty="0"/>
              <a:t>futuros</a:t>
            </a:r>
          </a:p>
          <a:p>
            <a:pPr defTabSz="457200">
              <a:buFont typeface="Arial" charset="0"/>
              <a:buChar char="•"/>
            </a:pPr>
            <a:r>
              <a:rPr lang="es-PA" sz="1800" dirty="0"/>
              <a:t>No analizar impulsores indirectos</a:t>
            </a:r>
          </a:p>
          <a:p>
            <a:pPr defTabSz="457200">
              <a:buFont typeface="Arial" charset="0"/>
              <a:buChar char="•"/>
            </a:pPr>
            <a:r>
              <a:rPr lang="es-PA" sz="1800" dirty="0"/>
              <a:t>Enfoques reduccionistas que descuidan sectores no forestales y sus planes para el futuro</a:t>
            </a:r>
          </a:p>
          <a:p>
            <a:pPr defTabSz="457200">
              <a:buFont typeface="Arial" charset="0"/>
              <a:buChar char="•"/>
            </a:pPr>
            <a:r>
              <a:rPr lang="es-PA" sz="1800" dirty="0"/>
              <a:t>No </a:t>
            </a:r>
            <a:r>
              <a:rPr lang="es-PA" sz="1800" dirty="0" smtClean="0"/>
              <a:t>separar los impulsores </a:t>
            </a:r>
            <a:r>
              <a:rPr lang="es-PA" sz="1800" dirty="0"/>
              <a:t>de la deforestación de los </a:t>
            </a:r>
            <a:r>
              <a:rPr lang="es-PA" sz="1800" dirty="0" smtClean="0"/>
              <a:t>impulsores </a:t>
            </a:r>
            <a:r>
              <a:rPr lang="es-PA" sz="1800" dirty="0"/>
              <a:t>de la degradación forestal (por lo general no </a:t>
            </a:r>
            <a:r>
              <a:rPr lang="es-PA" sz="1800" dirty="0" smtClean="0"/>
              <a:t>son los mismos)</a:t>
            </a:r>
            <a:endParaRPr lang="es-PA" sz="1800" dirty="0"/>
          </a:p>
          <a:p>
            <a:pPr defTabSz="457200">
              <a:buFont typeface="Arial" charset="0"/>
              <a:buChar char="•"/>
            </a:pPr>
            <a:r>
              <a:rPr lang="es-PA" sz="1800" dirty="0"/>
              <a:t>Estar </a:t>
            </a:r>
            <a:r>
              <a:rPr lang="es-PA" sz="1800" dirty="0" smtClean="0"/>
              <a:t>enfocado </a:t>
            </a:r>
            <a:r>
              <a:rPr lang="es-PA" sz="1800" dirty="0"/>
              <a:t>con soluciones particulares (por ejemplo, de silvicultura comunitaria) antes </a:t>
            </a:r>
            <a:r>
              <a:rPr lang="es-PA" sz="1800" dirty="0" smtClean="0"/>
              <a:t>de realizar un análisis profundo</a:t>
            </a:r>
            <a:endParaRPr lang="en-US" sz="1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sz="2800" dirty="0" err="1" smtClean="0"/>
              <a:t>Errores</a:t>
            </a:r>
            <a:r>
              <a:rPr lang="en-GB" sz="2800" dirty="0" smtClean="0"/>
              <a:t> </a:t>
            </a:r>
            <a:r>
              <a:rPr lang="en-GB" sz="2800" dirty="0" err="1" smtClean="0"/>
              <a:t>comunes</a:t>
            </a:r>
            <a:endParaRPr lang="fr-CH" sz="2800" dirty="0" smtClean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50825" y="123825"/>
            <a:ext cx="3097213" cy="287338"/>
          </a:xfrm>
        </p:spPr>
        <p:txBody>
          <a:bodyPr>
            <a:normAutofit fontScale="70000" lnSpcReduction="20000"/>
          </a:bodyPr>
          <a:lstStyle/>
          <a:p>
            <a:r>
              <a:rPr lang="es-PA" dirty="0"/>
              <a:t>Impulsores de la Deforestación y la Degradación Forestal </a:t>
            </a:r>
          </a:p>
        </p:txBody>
      </p:sp>
    </p:spTree>
    <p:extLst>
      <p:ext uri="{BB962C8B-B14F-4D97-AF65-F5344CB8AC3E}">
        <p14:creationId xmlns:p14="http://schemas.microsoft.com/office/powerpoint/2010/main" val="3751210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4283968" y="1275606"/>
            <a:ext cx="4860032" cy="3867894"/>
          </a:xfrm>
        </p:spPr>
        <p:txBody>
          <a:bodyPr>
            <a:normAutofit lnSpcReduction="10000"/>
          </a:bodyPr>
          <a:lstStyle/>
          <a:p>
            <a:r>
              <a:rPr lang="es-PA" sz="1800" dirty="0" smtClean="0"/>
              <a:t>Una </a:t>
            </a:r>
            <a:r>
              <a:rPr lang="es-PA" sz="1800" dirty="0"/>
              <a:t>buena </a:t>
            </a:r>
            <a:r>
              <a:rPr lang="es-PA" sz="1800" dirty="0" smtClean="0"/>
              <a:t>comprensión es necesaria  para </a:t>
            </a:r>
            <a:r>
              <a:rPr lang="es-PA" sz="1800" dirty="0"/>
              <a:t>diseñar e implementar acciones efectivas de REDD </a:t>
            </a:r>
            <a:r>
              <a:rPr lang="es-PA" sz="1800" dirty="0" smtClean="0"/>
              <a:t>+;</a:t>
            </a:r>
          </a:p>
          <a:p>
            <a:endParaRPr lang="es-PA" sz="1900" dirty="0"/>
          </a:p>
          <a:p>
            <a:r>
              <a:rPr lang="es-PA" sz="1800" dirty="0" smtClean="0"/>
              <a:t>Tener presente la interrelación entre impulsores directos e indirectos</a:t>
            </a:r>
          </a:p>
          <a:p>
            <a:endParaRPr lang="es-PA" sz="1800" dirty="0"/>
          </a:p>
          <a:p>
            <a:r>
              <a:rPr lang="es-PA" sz="1800" dirty="0" smtClean="0"/>
              <a:t>Los futuros impulsores no necesariamente serán los mismos del pasado.</a:t>
            </a:r>
          </a:p>
          <a:p>
            <a:endParaRPr lang="es-PA" sz="1800" dirty="0"/>
          </a:p>
          <a:p>
            <a:r>
              <a:rPr lang="es-PA" sz="1800" dirty="0" smtClean="0"/>
              <a:t>Es </a:t>
            </a:r>
            <a:r>
              <a:rPr lang="es-PA" sz="1800" dirty="0"/>
              <a:t>clave </a:t>
            </a:r>
            <a:r>
              <a:rPr lang="es-PA" sz="1800" dirty="0" smtClean="0"/>
              <a:t>la </a:t>
            </a:r>
            <a:r>
              <a:rPr lang="es-PA" sz="1800" dirty="0"/>
              <a:t>implicación de las partes interesadas </a:t>
            </a:r>
            <a:r>
              <a:rPr lang="es-PA" sz="1800" dirty="0" smtClean="0"/>
              <a:t>en </a:t>
            </a:r>
            <a:r>
              <a:rPr lang="es-PA" sz="1800" dirty="0"/>
              <a:t>el trabajo analítico </a:t>
            </a:r>
            <a:r>
              <a:rPr lang="es-PA" sz="1800" dirty="0" smtClean="0"/>
              <a:t>de los impulsores.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439251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35496" y="1419622"/>
            <a:ext cx="4032448" cy="3312368"/>
          </a:xfrm>
        </p:spPr>
        <p:txBody>
          <a:bodyPr>
            <a:normAutofit fontScale="92500"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800" dirty="0" smtClean="0"/>
              <a:t>Al final de </a:t>
            </a:r>
            <a:r>
              <a:rPr lang="en-GB" sz="1800" dirty="0" err="1" smtClean="0"/>
              <a:t>este</a:t>
            </a:r>
            <a:r>
              <a:rPr lang="en-GB" sz="1800" dirty="0" smtClean="0"/>
              <a:t> </a:t>
            </a:r>
            <a:r>
              <a:rPr lang="en-GB" sz="1800" dirty="0" err="1" smtClean="0"/>
              <a:t>módulo</a:t>
            </a:r>
            <a:r>
              <a:rPr lang="en-GB" sz="1800" dirty="0" smtClean="0"/>
              <a:t> </a:t>
            </a:r>
            <a:r>
              <a:rPr lang="en-GB" sz="1800" dirty="0" err="1" smtClean="0"/>
              <a:t>ustedes</a:t>
            </a:r>
            <a:r>
              <a:rPr lang="en-GB" sz="1800" dirty="0" smtClean="0"/>
              <a:t> </a:t>
            </a:r>
            <a:r>
              <a:rPr lang="en-GB" sz="1800" dirty="0" err="1" smtClean="0"/>
              <a:t>podrán</a:t>
            </a:r>
            <a:r>
              <a:rPr lang="en-GB" sz="1800" dirty="0" smtClean="0"/>
              <a:t>:</a:t>
            </a:r>
          </a:p>
          <a:p>
            <a:pPr marL="228600" indent="-228600">
              <a:buAutoNum type="arabicPeriod"/>
            </a:pPr>
            <a:r>
              <a:rPr lang="es-PA" sz="1600" dirty="0" smtClean="0"/>
              <a:t>Definir </a:t>
            </a:r>
            <a:r>
              <a:rPr lang="es-PA" sz="1600" dirty="0"/>
              <a:t>y dar ejemplos de los </a:t>
            </a:r>
            <a:r>
              <a:rPr lang="es-PA" sz="1600" dirty="0" smtClean="0"/>
              <a:t>impulsores </a:t>
            </a:r>
            <a:r>
              <a:rPr lang="es-PA" sz="1600" dirty="0"/>
              <a:t>(directos e indirectos) de la deforestación y degradación de los bosques en el contexto de </a:t>
            </a:r>
            <a:r>
              <a:rPr lang="es-PA" sz="1600" dirty="0" smtClean="0"/>
              <a:t>REDD+;</a:t>
            </a:r>
          </a:p>
          <a:p>
            <a:pPr marL="228600" indent="-228600">
              <a:buAutoNum type="arabicPeriod"/>
            </a:pPr>
            <a:r>
              <a:rPr lang="es-PA" sz="1600" dirty="0" smtClean="0"/>
              <a:t>Explicar </a:t>
            </a:r>
            <a:r>
              <a:rPr lang="es-PA" sz="1600" dirty="0"/>
              <a:t>las tendencias que afectarán a </a:t>
            </a:r>
            <a:r>
              <a:rPr lang="es-PA" sz="1600" dirty="0" smtClean="0"/>
              <a:t>los impulsores </a:t>
            </a:r>
            <a:r>
              <a:rPr lang="es-PA" sz="1600" dirty="0"/>
              <a:t>en el futuro; </a:t>
            </a:r>
            <a:endParaRPr lang="es-PA" sz="1600" dirty="0" smtClean="0"/>
          </a:p>
          <a:p>
            <a:pPr marL="228600" indent="-228600">
              <a:buAutoNum type="arabicPeriod"/>
            </a:pPr>
            <a:r>
              <a:rPr lang="es-PA" sz="1600" dirty="0" smtClean="0"/>
              <a:t>Explicar </a:t>
            </a:r>
            <a:r>
              <a:rPr lang="es-PA" sz="1600" dirty="0"/>
              <a:t>la importancia de analizar y priorizar impulsores directos e indirectos; </a:t>
            </a:r>
            <a:endParaRPr lang="es-PA" sz="1600" dirty="0" smtClean="0"/>
          </a:p>
          <a:p>
            <a:pPr marL="228600" indent="-228600">
              <a:buAutoNum type="arabicPeriod"/>
            </a:pPr>
            <a:r>
              <a:rPr lang="es-PA" sz="1600" dirty="0" smtClean="0"/>
              <a:t>Describir </a:t>
            </a:r>
            <a:r>
              <a:rPr lang="es-PA" sz="1600" dirty="0"/>
              <a:t>los desafíos en la identificación y búsqueda de soluciones a los </a:t>
            </a:r>
            <a:r>
              <a:rPr lang="es-PA" sz="1600" dirty="0" smtClean="0"/>
              <a:t>impulsores </a:t>
            </a:r>
            <a:r>
              <a:rPr lang="es-PA" sz="1600" dirty="0"/>
              <a:t>de deforestación y degradación forestal.</a:t>
            </a:r>
            <a:endParaRPr lang="en-US" sz="1600" dirty="0"/>
          </a:p>
          <a:p>
            <a:endParaRPr lang="fr-CH" dirty="0"/>
          </a:p>
          <a:p>
            <a:endParaRPr lang="de-CH" dirty="0" smtClean="0"/>
          </a:p>
          <a:p>
            <a:pPr>
              <a:buNone/>
            </a:pPr>
            <a:endParaRPr lang="de-CH" dirty="0" smtClean="0"/>
          </a:p>
          <a:p>
            <a:endParaRPr lang="fr-CH" dirty="0" smtClean="0"/>
          </a:p>
          <a:p>
            <a:endParaRPr lang="fr-CH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s-PA" dirty="0" smtClean="0"/>
              <a:t>Presentación introductoria sobre impulsores de deforestación y degradación forestal.  </a:t>
            </a:r>
          </a:p>
          <a:p>
            <a:endParaRPr lang="es-PA" dirty="0" smtClean="0"/>
          </a:p>
          <a:p>
            <a:r>
              <a:rPr lang="es-PA" dirty="0" smtClean="0"/>
              <a:t>Ejercicio de análisis de impulsores a nivel de país. </a:t>
            </a:r>
          </a:p>
          <a:p>
            <a:endParaRPr lang="es-PA" dirty="0" smtClean="0"/>
          </a:p>
          <a:p>
            <a:r>
              <a:rPr lang="es-PA" dirty="0" smtClean="0"/>
              <a:t>Revisión.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508077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s-PA" sz="2000" dirty="0"/>
              <a:t>Procesos que resultan en la deforestación y degradación </a:t>
            </a:r>
            <a:r>
              <a:rPr lang="es-PA" sz="2000" dirty="0" smtClean="0"/>
              <a:t>forestal </a:t>
            </a:r>
          </a:p>
          <a:p>
            <a:pPr marL="357188" indent="-357188">
              <a:spcBef>
                <a:spcPts val="0"/>
              </a:spcBef>
              <a:spcAft>
                <a:spcPts val="600"/>
              </a:spcAft>
            </a:pPr>
            <a:r>
              <a:rPr lang="es-PA" sz="2000" dirty="0" smtClean="0"/>
              <a:t>Impulsores </a:t>
            </a:r>
            <a:r>
              <a:rPr lang="es-PA" sz="2000" b="1" dirty="0"/>
              <a:t>directos</a:t>
            </a:r>
            <a:r>
              <a:rPr lang="es-PA" sz="2000" dirty="0"/>
              <a:t>, </a:t>
            </a:r>
            <a:r>
              <a:rPr lang="es-PA" sz="2000" dirty="0" smtClean="0"/>
              <a:t>(“causas próximas”), actividades </a:t>
            </a:r>
            <a:r>
              <a:rPr lang="es-PA" sz="2000" dirty="0"/>
              <a:t>humanas o acciones inmediatas </a:t>
            </a:r>
            <a:r>
              <a:rPr lang="es-PA" sz="2000" dirty="0" smtClean="0"/>
              <a:t>con un </a:t>
            </a:r>
            <a:r>
              <a:rPr lang="es-PA" sz="2000" dirty="0"/>
              <a:t>impacto directo en la cobertura forestal y </a:t>
            </a:r>
            <a:r>
              <a:rPr lang="es-PA" sz="2000" dirty="0" smtClean="0"/>
              <a:t>las emisiones de carbono.</a:t>
            </a:r>
          </a:p>
          <a:p>
            <a:pPr marL="357188" indent="-357188">
              <a:spcBef>
                <a:spcPts val="0"/>
              </a:spcBef>
              <a:spcAft>
                <a:spcPts val="600"/>
              </a:spcAft>
            </a:pPr>
            <a:r>
              <a:rPr lang="es-PA" sz="2000" dirty="0"/>
              <a:t>Impulsores</a:t>
            </a:r>
            <a:r>
              <a:rPr lang="es-PA" sz="2000" dirty="0" smtClean="0"/>
              <a:t> </a:t>
            </a:r>
            <a:r>
              <a:rPr lang="es-PA" sz="2000" b="1" dirty="0" smtClean="0"/>
              <a:t>indirectos</a:t>
            </a:r>
            <a:r>
              <a:rPr lang="es-PA" sz="2000" dirty="0" smtClean="0"/>
              <a:t>, (“causas subyacentes” </a:t>
            </a:r>
            <a:r>
              <a:rPr lang="es-PA" sz="2000" dirty="0"/>
              <a:t>o </a:t>
            </a:r>
            <a:r>
              <a:rPr lang="es-PA" sz="2000" dirty="0" smtClean="0"/>
              <a:t>“fuerzas impulsoras”), </a:t>
            </a:r>
            <a:r>
              <a:rPr lang="es-PA" sz="2000" dirty="0"/>
              <a:t>complejo de interacciones de </a:t>
            </a:r>
            <a:r>
              <a:rPr lang="es-PA" sz="2000" dirty="0" smtClean="0"/>
              <a:t>procesos </a:t>
            </a:r>
            <a:r>
              <a:rPr lang="es-PA" sz="2000" dirty="0"/>
              <a:t>sociales, económicos, políticos, culturales y </a:t>
            </a:r>
            <a:r>
              <a:rPr lang="es-PA" sz="2000" dirty="0" smtClean="0"/>
              <a:t>tecnológicos que intensifican las causas directas.</a:t>
            </a:r>
            <a:endParaRPr lang="en-US" sz="2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sz="2800" dirty="0" err="1" smtClean="0"/>
              <a:t>Qu</a:t>
            </a:r>
            <a:r>
              <a:rPr lang="es-PA" sz="2800" dirty="0"/>
              <a:t>é</a:t>
            </a:r>
            <a:r>
              <a:rPr lang="en-GB" sz="2800" dirty="0" smtClean="0"/>
              <a:t> son los </a:t>
            </a:r>
            <a:r>
              <a:rPr lang="en-GB" sz="2800" dirty="0" err="1" smtClean="0"/>
              <a:t>impulsores</a:t>
            </a:r>
            <a:r>
              <a:rPr lang="en-GB" sz="2800" dirty="0" smtClean="0"/>
              <a:t>?</a:t>
            </a:r>
            <a:endParaRPr lang="fr-CH" sz="2800" dirty="0" smtClean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50825" y="123825"/>
            <a:ext cx="3097213" cy="287338"/>
          </a:xfrm>
        </p:spPr>
        <p:txBody>
          <a:bodyPr>
            <a:normAutofit fontScale="70000" lnSpcReduction="20000"/>
          </a:bodyPr>
          <a:lstStyle/>
          <a:p>
            <a:r>
              <a:rPr lang="es-PA" dirty="0" smtClean="0"/>
              <a:t>Impulsores de la Deforestación y la Degradación Forestal </a:t>
            </a:r>
            <a:endParaRPr lang="es-PA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323528" y="1131590"/>
            <a:ext cx="8570342" cy="33115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PA" sz="1800" dirty="0" smtClean="0">
                <a:solidFill>
                  <a:srgbClr val="EE2A24"/>
                </a:solidFill>
              </a:rPr>
              <a:t>Deforestación</a:t>
            </a:r>
            <a:r>
              <a:rPr lang="es-PA" sz="1800" dirty="0" smtClean="0"/>
              <a:t>: </a:t>
            </a:r>
          </a:p>
          <a:p>
            <a:pPr marL="357188" indent="-357188"/>
            <a:r>
              <a:rPr lang="es-PA" sz="1800" dirty="0" smtClean="0"/>
              <a:t>Agricultura de subsistencia  </a:t>
            </a:r>
            <a:r>
              <a:rPr lang="es-PA" sz="1800" dirty="0"/>
              <a:t>y a</a:t>
            </a:r>
            <a:r>
              <a:rPr lang="es-PA" sz="1800" dirty="0" smtClean="0"/>
              <a:t>gricultura comercial (de pequeña o gran escala)</a:t>
            </a:r>
          </a:p>
          <a:p>
            <a:pPr marL="357188" indent="-357188"/>
            <a:r>
              <a:rPr lang="es-PA" sz="1800" dirty="0" smtClean="0"/>
              <a:t>Minería</a:t>
            </a:r>
          </a:p>
          <a:p>
            <a:pPr marL="357188" indent="-357188"/>
            <a:r>
              <a:rPr lang="es-PA" sz="1800" dirty="0" smtClean="0"/>
              <a:t>Desarrollo de infraestructura y expansión urbana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s-PA" sz="1800" dirty="0" smtClean="0">
                <a:solidFill>
                  <a:srgbClr val="EE2A24"/>
                </a:solidFill>
              </a:rPr>
              <a:t>Degradación Forestal</a:t>
            </a:r>
            <a:r>
              <a:rPr lang="es-PA" sz="1800" dirty="0" smtClean="0"/>
              <a:t>: </a:t>
            </a:r>
          </a:p>
          <a:p>
            <a:pPr marL="357188" indent="-357188"/>
            <a:r>
              <a:rPr lang="es-PA" sz="1800" dirty="0" smtClean="0"/>
              <a:t>Extracción de madera ilegal o legal </a:t>
            </a:r>
            <a:endParaRPr lang="es-PA" sz="1800" dirty="0"/>
          </a:p>
          <a:p>
            <a:pPr marL="357188" indent="-357188"/>
            <a:r>
              <a:rPr lang="es-PA" sz="1800" dirty="0" smtClean="0"/>
              <a:t>Incendios forestales</a:t>
            </a:r>
          </a:p>
          <a:p>
            <a:pPr marL="357188" indent="-357188"/>
            <a:r>
              <a:rPr lang="es-PA" sz="1800" dirty="0" smtClean="0"/>
              <a:t>Pastoreo en áreas boscosas</a:t>
            </a:r>
          </a:p>
          <a:p>
            <a:pPr marL="357188" indent="-357188"/>
            <a:r>
              <a:rPr lang="es-PA" sz="1800" dirty="0" smtClean="0"/>
              <a:t>Extracción de leña y producción de carbón, agricultura migratoria.</a:t>
            </a:r>
            <a:endParaRPr lang="es-PA" sz="1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sz="2800" dirty="0" err="1" smtClean="0"/>
              <a:t>Ejemplos</a:t>
            </a:r>
            <a:r>
              <a:rPr lang="en-GB" sz="2800" dirty="0" smtClean="0"/>
              <a:t> de </a:t>
            </a:r>
            <a:r>
              <a:rPr lang="en-GB" sz="2800" dirty="0" err="1" smtClean="0"/>
              <a:t>impulsores</a:t>
            </a:r>
            <a:r>
              <a:rPr lang="en-GB" sz="2800" dirty="0" smtClean="0"/>
              <a:t> </a:t>
            </a:r>
            <a:r>
              <a:rPr lang="en-GB" sz="2800" dirty="0" err="1" smtClean="0"/>
              <a:t>directos</a:t>
            </a:r>
            <a:endParaRPr lang="fr-CH" sz="2800" dirty="0" smtClean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50825" y="123825"/>
            <a:ext cx="3097213" cy="287338"/>
          </a:xfrm>
        </p:spPr>
        <p:txBody>
          <a:bodyPr>
            <a:normAutofit fontScale="70000" lnSpcReduction="20000"/>
          </a:bodyPr>
          <a:lstStyle/>
          <a:p>
            <a:r>
              <a:rPr lang="es-PA" dirty="0"/>
              <a:t>Impulsores de la Deforestación y la Degradación Forestal </a:t>
            </a:r>
          </a:p>
        </p:txBody>
      </p:sp>
    </p:spTree>
    <p:extLst>
      <p:ext uri="{BB962C8B-B14F-4D97-AF65-F5344CB8AC3E}">
        <p14:creationId xmlns:p14="http://schemas.microsoft.com/office/powerpoint/2010/main" val="4125273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323528" y="987574"/>
            <a:ext cx="5184576" cy="33115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PA" b="1" dirty="0" smtClean="0">
                <a:solidFill>
                  <a:srgbClr val="FF0000"/>
                </a:solidFill>
              </a:rPr>
              <a:t>Nivel Internacional:</a:t>
            </a:r>
          </a:p>
          <a:p>
            <a:r>
              <a:rPr lang="es-PA" dirty="0" smtClean="0"/>
              <a:t>Mercados, precio de </a:t>
            </a:r>
            <a:r>
              <a:rPr lang="es-PA" dirty="0" err="1" smtClean="0"/>
              <a:t>commodities</a:t>
            </a:r>
            <a:r>
              <a:rPr lang="es-PA" dirty="0" smtClean="0"/>
              <a:t>, tipo de cambio </a:t>
            </a:r>
          </a:p>
          <a:p>
            <a:pPr marL="0" indent="0">
              <a:buNone/>
            </a:pPr>
            <a:r>
              <a:rPr lang="es-PA" b="1" dirty="0" smtClean="0">
                <a:solidFill>
                  <a:srgbClr val="FF0000"/>
                </a:solidFill>
              </a:rPr>
              <a:t>Nivel Nacional:</a:t>
            </a:r>
          </a:p>
          <a:p>
            <a:r>
              <a:rPr lang="es-PA" dirty="0" smtClean="0"/>
              <a:t>Crecimiento poblacional</a:t>
            </a:r>
          </a:p>
          <a:p>
            <a:r>
              <a:rPr lang="es-PA" dirty="0" smtClean="0"/>
              <a:t>Mercados domésticos</a:t>
            </a:r>
          </a:p>
          <a:p>
            <a:r>
              <a:rPr lang="es-PA" dirty="0" smtClean="0"/>
              <a:t>Políticas nacionales</a:t>
            </a:r>
            <a:r>
              <a:rPr lang="es-PA" dirty="0"/>
              <a:t>, </a:t>
            </a:r>
            <a:r>
              <a:rPr lang="es-PA" dirty="0" smtClean="0"/>
              <a:t>incentivos fiscales y subsidios</a:t>
            </a:r>
          </a:p>
          <a:p>
            <a:r>
              <a:rPr lang="es-PA" dirty="0" smtClean="0"/>
              <a:t>Débil gobernanza e instituciones débiles</a:t>
            </a:r>
          </a:p>
          <a:p>
            <a:r>
              <a:rPr lang="es-PA" dirty="0"/>
              <a:t>Baja </a:t>
            </a:r>
            <a:r>
              <a:rPr lang="es-PA" dirty="0" smtClean="0"/>
              <a:t>coordinación intersectorial</a:t>
            </a:r>
            <a:endParaRPr lang="es-PA" dirty="0"/>
          </a:p>
          <a:p>
            <a:r>
              <a:rPr lang="es-PA" dirty="0" smtClean="0"/>
              <a:t>Pobreza </a:t>
            </a:r>
          </a:p>
          <a:p>
            <a:pPr marL="0" indent="0">
              <a:buNone/>
            </a:pPr>
            <a:r>
              <a:rPr lang="es-PA" b="1" dirty="0" smtClean="0">
                <a:solidFill>
                  <a:srgbClr val="FF0000"/>
                </a:solidFill>
              </a:rPr>
              <a:t>Nivel Local:</a:t>
            </a:r>
          </a:p>
          <a:p>
            <a:r>
              <a:rPr lang="es-PA" dirty="0"/>
              <a:t>C</a:t>
            </a:r>
            <a:r>
              <a:rPr lang="es-PA" dirty="0" smtClean="0"/>
              <a:t>ambios </a:t>
            </a:r>
            <a:r>
              <a:rPr lang="es-PA" dirty="0"/>
              <a:t>en </a:t>
            </a:r>
            <a:r>
              <a:rPr lang="es-PA" dirty="0" smtClean="0"/>
              <a:t>factores/tendencias poblacionales</a:t>
            </a:r>
            <a:endParaRPr lang="es-P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s-PA" sz="2800" dirty="0" smtClean="0"/>
              <a:t>Ejemplos de impulsores indirectos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50825" y="123825"/>
            <a:ext cx="3097213" cy="287338"/>
          </a:xfrm>
        </p:spPr>
        <p:txBody>
          <a:bodyPr>
            <a:normAutofit fontScale="70000" lnSpcReduction="20000"/>
          </a:bodyPr>
          <a:lstStyle/>
          <a:p>
            <a:r>
              <a:rPr lang="es-PA" dirty="0"/>
              <a:t>Impulsores de la Deforestación y la Degradación Forestal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228184" y="2171060"/>
            <a:ext cx="2001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A" dirty="0" smtClean="0"/>
              <a:t>Y muchos más …</a:t>
            </a:r>
            <a:endParaRPr lang="es-PA" dirty="0"/>
          </a:p>
        </p:txBody>
      </p:sp>
    </p:spTree>
    <p:extLst>
      <p:ext uri="{BB962C8B-B14F-4D97-AF65-F5344CB8AC3E}">
        <p14:creationId xmlns:p14="http://schemas.microsoft.com/office/powerpoint/2010/main" val="3184388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50825" y="123825"/>
            <a:ext cx="3097213" cy="287338"/>
          </a:xfrm>
        </p:spPr>
        <p:txBody>
          <a:bodyPr>
            <a:normAutofit fontScale="70000" lnSpcReduction="20000"/>
          </a:bodyPr>
          <a:lstStyle/>
          <a:p>
            <a:r>
              <a:rPr lang="es-PA" dirty="0"/>
              <a:t>Impulsores de la Deforestación y la Degradación Forestal </a:t>
            </a:r>
          </a:p>
        </p:txBody>
      </p:sp>
      <p:pic>
        <p:nvPicPr>
          <p:cNvPr id="15" name="Content Placeholder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243" t="8153" r="3452"/>
          <a:stretch>
            <a:fillRect/>
          </a:stretch>
        </p:blipFill>
        <p:spPr bwMode="auto">
          <a:xfrm>
            <a:off x="1331640" y="843558"/>
            <a:ext cx="3816424" cy="3672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952624"/>
            <a:ext cx="2304256" cy="141121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233188" y="411510"/>
            <a:ext cx="8910812" cy="719410"/>
          </a:xfrm>
        </p:spPr>
        <p:txBody>
          <a:bodyPr>
            <a:normAutofit fontScale="77500" lnSpcReduction="20000"/>
          </a:bodyPr>
          <a:lstStyle/>
          <a:p>
            <a:r>
              <a:rPr lang="es-PA" sz="2800" dirty="0"/>
              <a:t>Peso </a:t>
            </a:r>
            <a:r>
              <a:rPr lang="es-PA" sz="2800" dirty="0" smtClean="0"/>
              <a:t>relativo de impulsores directos de </a:t>
            </a:r>
            <a:r>
              <a:rPr lang="es-PA" sz="2800" dirty="0"/>
              <a:t>la </a:t>
            </a:r>
            <a:r>
              <a:rPr lang="es-PA" sz="2800" dirty="0" smtClean="0"/>
              <a:t>deforestación</a:t>
            </a:r>
          </a:p>
          <a:p>
            <a:r>
              <a:rPr lang="es-PA" sz="2800" dirty="0" smtClean="0"/>
              <a:t>por</a:t>
            </a:r>
            <a:r>
              <a:rPr lang="en-GB" sz="2800" dirty="0" smtClean="0"/>
              <a:t> </a:t>
            </a:r>
            <a:r>
              <a:rPr lang="en-GB" sz="2800" dirty="0" err="1" smtClean="0"/>
              <a:t>región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269659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233188" y="411510"/>
            <a:ext cx="7795196" cy="719410"/>
          </a:xfrm>
        </p:spPr>
        <p:txBody>
          <a:bodyPr>
            <a:normAutofit fontScale="77500" lnSpcReduction="20000"/>
          </a:bodyPr>
          <a:lstStyle/>
          <a:p>
            <a:r>
              <a:rPr lang="es-PA" sz="2800" dirty="0"/>
              <a:t>Peso relativo de impulsores directos de la </a:t>
            </a:r>
            <a:r>
              <a:rPr lang="es-PA" sz="2800" dirty="0" smtClean="0"/>
              <a:t>degradación </a:t>
            </a:r>
          </a:p>
          <a:p>
            <a:r>
              <a:rPr lang="es-PA" sz="2800" dirty="0" smtClean="0"/>
              <a:t>por </a:t>
            </a:r>
            <a:r>
              <a:rPr lang="es-PA" sz="2800" dirty="0"/>
              <a:t>región</a:t>
            </a:r>
          </a:p>
        </p:txBody>
      </p:sp>
      <p:graphicFrame>
        <p:nvGraphicFramePr>
          <p:cNvPr id="26" name="Chart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5048559"/>
              </p:ext>
            </p:extLst>
          </p:nvPr>
        </p:nvGraphicFramePr>
        <p:xfrm>
          <a:off x="3635642" y="1446894"/>
          <a:ext cx="1981983" cy="2147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7" name="Chart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0259476"/>
              </p:ext>
            </p:extLst>
          </p:nvPr>
        </p:nvGraphicFramePr>
        <p:xfrm>
          <a:off x="971600" y="1514123"/>
          <a:ext cx="1977547" cy="2056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8" name="Chart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60395115"/>
              </p:ext>
            </p:extLst>
          </p:nvPr>
        </p:nvGraphicFramePr>
        <p:xfrm>
          <a:off x="6303425" y="1365870"/>
          <a:ext cx="2057400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67892618"/>
              </p:ext>
            </p:extLst>
          </p:nvPr>
        </p:nvGraphicFramePr>
        <p:xfrm>
          <a:off x="3602518" y="1407754"/>
          <a:ext cx="1981983" cy="2015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3174702"/>
              </p:ext>
            </p:extLst>
          </p:nvPr>
        </p:nvGraphicFramePr>
        <p:xfrm>
          <a:off x="971600" y="1383789"/>
          <a:ext cx="1979025" cy="2056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5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50825" y="123825"/>
            <a:ext cx="3097213" cy="287338"/>
          </a:xfrm>
        </p:spPr>
        <p:txBody>
          <a:bodyPr>
            <a:normAutofit fontScale="70000" lnSpcReduction="20000"/>
          </a:bodyPr>
          <a:lstStyle/>
          <a:p>
            <a:r>
              <a:rPr lang="es-PA" dirty="0"/>
              <a:t>Impulsores de la Deforestación y la Degradación Forestal </a:t>
            </a:r>
          </a:p>
        </p:txBody>
      </p:sp>
      <p:pic>
        <p:nvPicPr>
          <p:cNvPr id="17" name="Picture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46"/>
          <a:stretch>
            <a:fillRect/>
          </a:stretch>
        </p:blipFill>
        <p:spPr bwMode="auto">
          <a:xfrm>
            <a:off x="1691680" y="999807"/>
            <a:ext cx="3336642" cy="3444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956" y="2072322"/>
            <a:ext cx="2180332" cy="12195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83213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  <p:bldGraphic spid="13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1907704" y="1203599"/>
            <a:ext cx="5184576" cy="2232248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s-PA" sz="2000" dirty="0"/>
              <a:t>Aumento de la población mundial</a:t>
            </a:r>
          </a:p>
          <a:p>
            <a:pPr>
              <a:spcBef>
                <a:spcPts val="1200"/>
              </a:spcBef>
            </a:pPr>
            <a:r>
              <a:rPr lang="es-PA" sz="2000" dirty="0"/>
              <a:t>Patrones de crecimiento económico</a:t>
            </a:r>
          </a:p>
          <a:p>
            <a:pPr>
              <a:spcBef>
                <a:spcPts val="1200"/>
              </a:spcBef>
            </a:pPr>
            <a:r>
              <a:rPr lang="es-PA" sz="2000" dirty="0" smtClean="0"/>
              <a:t>Demanda </a:t>
            </a:r>
            <a:r>
              <a:rPr lang="es-PA" sz="2000" dirty="0"/>
              <a:t>de productos agrícolas</a:t>
            </a:r>
          </a:p>
          <a:p>
            <a:pPr>
              <a:spcBef>
                <a:spcPts val="1200"/>
              </a:spcBef>
            </a:pPr>
            <a:r>
              <a:rPr lang="es-PA" sz="2000" dirty="0" smtClean="0"/>
              <a:t>Demanda </a:t>
            </a:r>
            <a:r>
              <a:rPr lang="es-PA" sz="2000" dirty="0"/>
              <a:t>de </a:t>
            </a:r>
            <a:r>
              <a:rPr lang="es-PA" sz="2000" dirty="0" smtClean="0"/>
              <a:t>productos forestales </a:t>
            </a:r>
            <a:endParaRPr lang="es-PA" sz="2000" dirty="0"/>
          </a:p>
          <a:p>
            <a:pPr>
              <a:spcBef>
                <a:spcPts val="1200"/>
              </a:spcBef>
            </a:pPr>
            <a:r>
              <a:rPr lang="es-PA" sz="2000" dirty="0"/>
              <a:t>U</a:t>
            </a:r>
            <a:r>
              <a:rPr lang="es-PA" sz="2000" dirty="0" smtClean="0"/>
              <a:t>so </a:t>
            </a:r>
            <a:r>
              <a:rPr lang="es-PA" sz="2000" dirty="0"/>
              <a:t>de leña y carbón vegetal</a:t>
            </a:r>
            <a:endParaRPr lang="en-GB" sz="2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¿Y el </a:t>
            </a:r>
            <a:r>
              <a:rPr lang="en-GB" sz="2800" dirty="0" err="1"/>
              <a:t>futuro</a:t>
            </a:r>
            <a:r>
              <a:rPr lang="en-GB" sz="2800" dirty="0"/>
              <a:t>?</a:t>
            </a:r>
            <a:endParaRPr lang="fr-CH" sz="2800" dirty="0" smtClean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50825" y="123825"/>
            <a:ext cx="3097213" cy="287338"/>
          </a:xfrm>
        </p:spPr>
        <p:txBody>
          <a:bodyPr>
            <a:normAutofit fontScale="70000" lnSpcReduction="20000"/>
          </a:bodyPr>
          <a:lstStyle/>
          <a:p>
            <a:r>
              <a:rPr lang="es-PA" dirty="0"/>
              <a:t>Impulsores de la Deforestación y la Degradación Forestal </a:t>
            </a:r>
          </a:p>
        </p:txBody>
      </p:sp>
    </p:spTree>
    <p:extLst>
      <p:ext uri="{BB962C8B-B14F-4D97-AF65-F5344CB8AC3E}">
        <p14:creationId xmlns:p14="http://schemas.microsoft.com/office/powerpoint/2010/main" val="3037974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Chapter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DD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Paper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Paper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3494</TotalTime>
  <Words>813</Words>
  <Application>Microsoft Macintosh PowerPoint</Application>
  <PresentationFormat>On-screen Show (16:9)</PresentationFormat>
  <Paragraphs>92</Paragraphs>
  <Slides>13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Chapter1</vt:lpstr>
      <vt:lpstr>Impulsores de la Deforestación y la Degradación Forestal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MDP14-1</dc:creator>
  <cp:lastModifiedBy>Mihaela Secrieru</cp:lastModifiedBy>
  <cp:revision>62</cp:revision>
  <cp:lastPrinted>2015-07-17T14:13:04Z</cp:lastPrinted>
  <dcterms:created xsi:type="dcterms:W3CDTF">2015-06-03T08:03:08Z</dcterms:created>
  <dcterms:modified xsi:type="dcterms:W3CDTF">2015-10-08T19:47:59Z</dcterms:modified>
</cp:coreProperties>
</file>