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84" r:id="rId4"/>
    <p:sldId id="273" r:id="rId5"/>
    <p:sldId id="274" r:id="rId6"/>
    <p:sldId id="275" r:id="rId7"/>
    <p:sldId id="285" r:id="rId8"/>
    <p:sldId id="277" r:id="rId9"/>
    <p:sldId id="278" r:id="rId10"/>
    <p:sldId id="280" r:id="rId11"/>
    <p:sldId id="281" r:id="rId12"/>
    <p:sldId id="283" r:id="rId13"/>
    <p:sldId id="272" r:id="rId14"/>
    <p:sldId id="287" r:id="rId15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3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61" autoAdjust="0"/>
    <p:restoredTop sz="95816" autoAdjust="0"/>
  </p:normalViewPr>
  <p:slideViewPr>
    <p:cSldViewPr>
      <p:cViewPr varScale="1">
        <p:scale>
          <a:sx n="82" d="100"/>
          <a:sy n="82" d="100"/>
        </p:scale>
        <p:origin x="-1200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292" y="-102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9EE52E-E16F-5942-B24A-CDD166093EA6}" type="doc">
      <dgm:prSet loTypeId="urn:microsoft.com/office/officeart/2005/8/layout/matrix3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11D4123-13AA-4E46-AA79-9CA8F1722406}">
      <dgm:prSet phldrT="[Text]"/>
      <dgm:spPr/>
      <dgm:t>
        <a:bodyPr/>
        <a:lstStyle/>
        <a:p>
          <a:r>
            <a:rPr lang="en-US" dirty="0" err="1" smtClean="0"/>
            <a:t>Estrategia</a:t>
          </a:r>
          <a:r>
            <a:rPr lang="en-US" dirty="0" smtClean="0"/>
            <a:t> </a:t>
          </a:r>
          <a:r>
            <a:rPr lang="en-US" dirty="0" err="1" smtClean="0"/>
            <a:t>Nacional</a:t>
          </a:r>
          <a:r>
            <a:rPr lang="en-US" dirty="0" smtClean="0"/>
            <a:t> (ES) o Plan de </a:t>
          </a:r>
          <a:r>
            <a:rPr lang="en-US" dirty="0" err="1" smtClean="0"/>
            <a:t>Acción</a:t>
          </a:r>
          <a:r>
            <a:rPr lang="en-US" dirty="0" smtClean="0"/>
            <a:t> (PA)</a:t>
          </a:r>
          <a:endParaRPr lang="en-US" dirty="0"/>
        </a:p>
      </dgm:t>
    </dgm:pt>
    <dgm:pt modelId="{EEEDA60C-5C8C-2A46-B7CC-F5F468E74441}" type="parTrans" cxnId="{04B211E2-7DC2-AD49-AE42-0E80DC8C3CAD}">
      <dgm:prSet/>
      <dgm:spPr/>
      <dgm:t>
        <a:bodyPr/>
        <a:lstStyle/>
        <a:p>
          <a:endParaRPr lang="en-US"/>
        </a:p>
      </dgm:t>
    </dgm:pt>
    <dgm:pt modelId="{23B1F606-0844-4C4A-B56F-93500E6B1BDE}" type="sibTrans" cxnId="{04B211E2-7DC2-AD49-AE42-0E80DC8C3CAD}">
      <dgm:prSet/>
      <dgm:spPr/>
      <dgm:t>
        <a:bodyPr/>
        <a:lstStyle/>
        <a:p>
          <a:endParaRPr lang="en-US"/>
        </a:p>
      </dgm:t>
    </dgm:pt>
    <dgm:pt modelId="{6DC18660-53E8-914B-878C-9A9A3E6FF75B}">
      <dgm:prSet phldrT="[Text]"/>
      <dgm:spPr/>
      <dgm:t>
        <a:bodyPr/>
        <a:lstStyle/>
        <a:p>
          <a:r>
            <a:rPr lang="en-US" dirty="0" err="1" smtClean="0"/>
            <a:t>Nivel</a:t>
          </a:r>
          <a:r>
            <a:rPr lang="en-US" dirty="0" smtClean="0"/>
            <a:t> de </a:t>
          </a:r>
          <a:r>
            <a:rPr lang="en-US" dirty="0" err="1" smtClean="0"/>
            <a:t>referencia</a:t>
          </a:r>
          <a:r>
            <a:rPr lang="en-US" dirty="0" smtClean="0"/>
            <a:t> (de </a:t>
          </a:r>
          <a:r>
            <a:rPr lang="en-US" dirty="0" err="1" smtClean="0"/>
            <a:t>emisiones</a:t>
          </a:r>
          <a:r>
            <a:rPr lang="en-US" dirty="0" smtClean="0"/>
            <a:t>) </a:t>
          </a:r>
          <a:r>
            <a:rPr lang="en-US" dirty="0" err="1" smtClean="0"/>
            <a:t>forestales</a:t>
          </a:r>
          <a:r>
            <a:rPr lang="en-US" dirty="0" smtClean="0"/>
            <a:t> (NREF/NRF)</a:t>
          </a:r>
          <a:endParaRPr lang="en-US" dirty="0"/>
        </a:p>
      </dgm:t>
    </dgm:pt>
    <dgm:pt modelId="{8367D13B-CFDC-BF4E-9243-E4B467002C8D}" type="parTrans" cxnId="{ACA0276A-E8BB-184C-BF2D-FE1C1891A8ED}">
      <dgm:prSet/>
      <dgm:spPr/>
      <dgm:t>
        <a:bodyPr/>
        <a:lstStyle/>
        <a:p>
          <a:endParaRPr lang="en-US"/>
        </a:p>
      </dgm:t>
    </dgm:pt>
    <dgm:pt modelId="{12A3E6AF-C87A-8844-B599-5DBF012C2026}" type="sibTrans" cxnId="{ACA0276A-E8BB-184C-BF2D-FE1C1891A8ED}">
      <dgm:prSet/>
      <dgm:spPr/>
      <dgm:t>
        <a:bodyPr/>
        <a:lstStyle/>
        <a:p>
          <a:endParaRPr lang="en-US"/>
        </a:p>
      </dgm:t>
    </dgm:pt>
    <dgm:pt modelId="{1EF09CB5-536E-6540-BE78-08320E7A8CBC}">
      <dgm:prSet phldrT="[Text]"/>
      <dgm:spPr/>
      <dgm:t>
        <a:bodyPr/>
        <a:lstStyle/>
        <a:p>
          <a:r>
            <a:rPr lang="en-US" dirty="0" err="1" smtClean="0"/>
            <a:t>Sistema</a:t>
          </a:r>
          <a:r>
            <a:rPr lang="en-US" dirty="0" smtClean="0"/>
            <a:t> </a:t>
          </a:r>
          <a:r>
            <a:rPr lang="en-US" dirty="0" err="1" smtClean="0"/>
            <a:t>naconal</a:t>
          </a:r>
          <a:r>
            <a:rPr lang="en-US" dirty="0" smtClean="0"/>
            <a:t> de </a:t>
          </a:r>
          <a:r>
            <a:rPr lang="en-US" dirty="0" err="1" smtClean="0"/>
            <a:t>monitoreo</a:t>
          </a:r>
          <a:r>
            <a:rPr lang="en-US" dirty="0" smtClean="0"/>
            <a:t> de los </a:t>
          </a:r>
          <a:r>
            <a:rPr lang="en-US" dirty="0" err="1" smtClean="0"/>
            <a:t>bosques</a:t>
          </a:r>
          <a:r>
            <a:rPr lang="en-US" dirty="0" smtClean="0"/>
            <a:t> (SNMB) </a:t>
          </a:r>
          <a:r>
            <a:rPr lang="en-US" dirty="0" err="1" smtClean="0"/>
            <a:t>incluido</a:t>
          </a:r>
          <a:r>
            <a:rPr lang="en-US" dirty="0" smtClean="0"/>
            <a:t> MRV</a:t>
          </a:r>
          <a:endParaRPr lang="en-US" dirty="0"/>
        </a:p>
      </dgm:t>
    </dgm:pt>
    <dgm:pt modelId="{86C5B0AB-E55E-0D4F-962C-BF25E2804FA6}" type="parTrans" cxnId="{7B832C78-DCDF-0442-8339-DBB4FE56B904}">
      <dgm:prSet/>
      <dgm:spPr/>
      <dgm:t>
        <a:bodyPr/>
        <a:lstStyle/>
        <a:p>
          <a:endParaRPr lang="en-US"/>
        </a:p>
      </dgm:t>
    </dgm:pt>
    <dgm:pt modelId="{88ABAB58-A1DB-7846-8987-9F04647E2B3F}" type="sibTrans" cxnId="{7B832C78-DCDF-0442-8339-DBB4FE56B904}">
      <dgm:prSet/>
      <dgm:spPr/>
      <dgm:t>
        <a:bodyPr/>
        <a:lstStyle/>
        <a:p>
          <a:endParaRPr lang="en-US"/>
        </a:p>
      </dgm:t>
    </dgm:pt>
    <dgm:pt modelId="{39A54D3B-8457-B34C-8FCD-71473BEA8F8F}">
      <dgm:prSet phldrT="[Text]"/>
      <dgm:spPr/>
      <dgm:t>
        <a:bodyPr/>
        <a:lstStyle/>
        <a:p>
          <a:r>
            <a:rPr lang="en-US" dirty="0" err="1" smtClean="0"/>
            <a:t>Sistema</a:t>
          </a:r>
          <a:r>
            <a:rPr lang="en-US" dirty="0" smtClean="0"/>
            <a:t> de </a:t>
          </a:r>
          <a:r>
            <a:rPr lang="en-US" dirty="0" err="1" smtClean="0"/>
            <a:t>información</a:t>
          </a:r>
          <a:r>
            <a:rPr lang="en-US" dirty="0" smtClean="0"/>
            <a:t> </a:t>
          </a:r>
          <a:r>
            <a:rPr lang="en-US" dirty="0" err="1" smtClean="0"/>
            <a:t>sobre</a:t>
          </a:r>
          <a:r>
            <a:rPr lang="en-US" dirty="0" smtClean="0"/>
            <a:t> </a:t>
          </a:r>
          <a:r>
            <a:rPr lang="en-US" dirty="0" err="1" smtClean="0"/>
            <a:t>salvaguardas</a:t>
          </a:r>
          <a:r>
            <a:rPr lang="en-US" dirty="0" smtClean="0"/>
            <a:t> (SIS)</a:t>
          </a:r>
          <a:endParaRPr lang="en-US" dirty="0"/>
        </a:p>
      </dgm:t>
    </dgm:pt>
    <dgm:pt modelId="{83D4D55E-EE3E-FF45-A844-A185A35547D7}" type="parTrans" cxnId="{0F36EA4C-29AF-864A-AF8B-D9623FC286A1}">
      <dgm:prSet/>
      <dgm:spPr/>
      <dgm:t>
        <a:bodyPr/>
        <a:lstStyle/>
        <a:p>
          <a:endParaRPr lang="en-US"/>
        </a:p>
      </dgm:t>
    </dgm:pt>
    <dgm:pt modelId="{4C82745A-2E9F-214C-8F09-15849ED81A0A}" type="sibTrans" cxnId="{0F36EA4C-29AF-864A-AF8B-D9623FC286A1}">
      <dgm:prSet/>
      <dgm:spPr/>
      <dgm:t>
        <a:bodyPr/>
        <a:lstStyle/>
        <a:p>
          <a:endParaRPr lang="en-US"/>
        </a:p>
      </dgm:t>
    </dgm:pt>
    <dgm:pt modelId="{932EF4F0-1C4F-FE4C-81AA-FF3A0D41FCD2}" type="pres">
      <dgm:prSet presAssocID="{D29EE52E-E16F-5942-B24A-CDD166093EA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800C1A-B569-1644-B327-10A07956EACD}" type="pres">
      <dgm:prSet presAssocID="{D29EE52E-E16F-5942-B24A-CDD166093EA6}" presName="diamond" presStyleLbl="bgShp" presStyleIdx="0" presStyleCnt="1"/>
      <dgm:spPr/>
    </dgm:pt>
    <dgm:pt modelId="{FF7579A0-D275-8E49-B283-D926645925D1}" type="pres">
      <dgm:prSet presAssocID="{D29EE52E-E16F-5942-B24A-CDD166093EA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20ED8-66C9-FE43-A5EF-16446FD4F56E}" type="pres">
      <dgm:prSet presAssocID="{D29EE52E-E16F-5942-B24A-CDD166093EA6}" presName="quad2" presStyleLbl="node1" presStyleIdx="1" presStyleCnt="4" custLinFactY="8393" custLinFactNeighborX="209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5E099-8F65-A440-8D56-DF4FE0C3011E}" type="pres">
      <dgm:prSet presAssocID="{D29EE52E-E16F-5942-B24A-CDD166093EA6}" presName="quad3" presStyleLbl="node1" presStyleIdx="2" presStyleCnt="4" custLinFactX="9791" custLinFactY="-6522" custLinFactNeighborX="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48871B-C160-BC41-A732-4580B3CF5046}" type="pres">
      <dgm:prSet presAssocID="{D29EE52E-E16F-5942-B24A-CDD166093EA6}" presName="quad4" presStyleLbl="node1" presStyleIdx="3" presStyleCnt="4" custScaleX="100000" custLinFactX="-8113" custLinFactNeighborX="-100000" custLinFactNeighborY="7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B211E2-7DC2-AD49-AE42-0E80DC8C3CAD}" srcId="{D29EE52E-E16F-5942-B24A-CDD166093EA6}" destId="{A11D4123-13AA-4E46-AA79-9CA8F1722406}" srcOrd="0" destOrd="0" parTransId="{EEEDA60C-5C8C-2A46-B7CC-F5F468E74441}" sibTransId="{23B1F606-0844-4C4A-B56F-93500E6B1BDE}"/>
    <dgm:cxn modelId="{0F36EA4C-29AF-864A-AF8B-D9623FC286A1}" srcId="{D29EE52E-E16F-5942-B24A-CDD166093EA6}" destId="{39A54D3B-8457-B34C-8FCD-71473BEA8F8F}" srcOrd="3" destOrd="0" parTransId="{83D4D55E-EE3E-FF45-A844-A185A35547D7}" sibTransId="{4C82745A-2E9F-214C-8F09-15849ED81A0A}"/>
    <dgm:cxn modelId="{98F2576E-7252-514D-9E9F-75E6F619EB39}" type="presOf" srcId="{39A54D3B-8457-B34C-8FCD-71473BEA8F8F}" destId="{0A48871B-C160-BC41-A732-4580B3CF5046}" srcOrd="0" destOrd="0" presId="urn:microsoft.com/office/officeart/2005/8/layout/matrix3"/>
    <dgm:cxn modelId="{7B832C78-DCDF-0442-8339-DBB4FE56B904}" srcId="{D29EE52E-E16F-5942-B24A-CDD166093EA6}" destId="{1EF09CB5-536E-6540-BE78-08320E7A8CBC}" srcOrd="2" destOrd="0" parTransId="{86C5B0AB-E55E-0D4F-962C-BF25E2804FA6}" sibTransId="{88ABAB58-A1DB-7846-8987-9F04647E2B3F}"/>
    <dgm:cxn modelId="{B627697D-598D-FD4F-B901-0D6B1727DD07}" type="presOf" srcId="{D29EE52E-E16F-5942-B24A-CDD166093EA6}" destId="{932EF4F0-1C4F-FE4C-81AA-FF3A0D41FCD2}" srcOrd="0" destOrd="0" presId="urn:microsoft.com/office/officeart/2005/8/layout/matrix3"/>
    <dgm:cxn modelId="{ACA0276A-E8BB-184C-BF2D-FE1C1891A8ED}" srcId="{D29EE52E-E16F-5942-B24A-CDD166093EA6}" destId="{6DC18660-53E8-914B-878C-9A9A3E6FF75B}" srcOrd="1" destOrd="0" parTransId="{8367D13B-CFDC-BF4E-9243-E4B467002C8D}" sibTransId="{12A3E6AF-C87A-8844-B599-5DBF012C2026}"/>
    <dgm:cxn modelId="{23CE964D-7AE4-C749-8D2C-BC55A6D65AD3}" type="presOf" srcId="{6DC18660-53E8-914B-878C-9A9A3E6FF75B}" destId="{C8C20ED8-66C9-FE43-A5EF-16446FD4F56E}" srcOrd="0" destOrd="0" presId="urn:microsoft.com/office/officeart/2005/8/layout/matrix3"/>
    <dgm:cxn modelId="{B5120C0D-7817-F848-BA16-BF44C308BFDD}" type="presOf" srcId="{A11D4123-13AA-4E46-AA79-9CA8F1722406}" destId="{FF7579A0-D275-8E49-B283-D926645925D1}" srcOrd="0" destOrd="0" presId="urn:microsoft.com/office/officeart/2005/8/layout/matrix3"/>
    <dgm:cxn modelId="{81543D1D-8B2F-DE4A-A533-7531DAB9AAEC}" type="presOf" srcId="{1EF09CB5-536E-6540-BE78-08320E7A8CBC}" destId="{6B05E099-8F65-A440-8D56-DF4FE0C3011E}" srcOrd="0" destOrd="0" presId="urn:microsoft.com/office/officeart/2005/8/layout/matrix3"/>
    <dgm:cxn modelId="{89BB034D-FE5E-2749-B828-5AC75B5D974A}" type="presParOf" srcId="{932EF4F0-1C4F-FE4C-81AA-FF3A0D41FCD2}" destId="{A3800C1A-B569-1644-B327-10A07956EACD}" srcOrd="0" destOrd="0" presId="urn:microsoft.com/office/officeart/2005/8/layout/matrix3"/>
    <dgm:cxn modelId="{A11A28C3-9EE7-4D4D-998B-0E38286503BA}" type="presParOf" srcId="{932EF4F0-1C4F-FE4C-81AA-FF3A0D41FCD2}" destId="{FF7579A0-D275-8E49-B283-D926645925D1}" srcOrd="1" destOrd="0" presId="urn:microsoft.com/office/officeart/2005/8/layout/matrix3"/>
    <dgm:cxn modelId="{275F2CD2-5B21-544C-9A46-45103C42B230}" type="presParOf" srcId="{932EF4F0-1C4F-FE4C-81AA-FF3A0D41FCD2}" destId="{C8C20ED8-66C9-FE43-A5EF-16446FD4F56E}" srcOrd="2" destOrd="0" presId="urn:microsoft.com/office/officeart/2005/8/layout/matrix3"/>
    <dgm:cxn modelId="{027ED590-5200-A142-91AE-4CE862776F93}" type="presParOf" srcId="{932EF4F0-1C4F-FE4C-81AA-FF3A0D41FCD2}" destId="{6B05E099-8F65-A440-8D56-DF4FE0C3011E}" srcOrd="3" destOrd="0" presId="urn:microsoft.com/office/officeart/2005/8/layout/matrix3"/>
    <dgm:cxn modelId="{352B052A-51DF-054A-BD6E-2995A54EF60E}" type="presParOf" srcId="{932EF4F0-1C4F-FE4C-81AA-FF3A0D41FCD2}" destId="{0A48871B-C160-BC41-A732-4580B3CF504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00C1A-B569-1644-B327-10A07956EACD}">
      <dsp:nvSpPr>
        <dsp:cNvPr id="0" name=""/>
        <dsp:cNvSpPr/>
      </dsp:nvSpPr>
      <dsp:spPr>
        <a:xfrm>
          <a:off x="940048" y="0"/>
          <a:ext cx="3616176" cy="3616176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7579A0-D275-8E49-B283-D926645925D1}">
      <dsp:nvSpPr>
        <dsp:cNvPr id="0" name=""/>
        <dsp:cNvSpPr/>
      </dsp:nvSpPr>
      <dsp:spPr>
        <a:xfrm>
          <a:off x="1283584" y="343536"/>
          <a:ext cx="1410308" cy="141030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Estrategia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Nacional</a:t>
          </a:r>
          <a:r>
            <a:rPr lang="en-US" sz="1400" kern="1200" dirty="0" smtClean="0"/>
            <a:t> (ES) o Plan de </a:t>
          </a:r>
          <a:r>
            <a:rPr lang="en-US" sz="1400" kern="1200" dirty="0" err="1" smtClean="0"/>
            <a:t>Acción</a:t>
          </a:r>
          <a:r>
            <a:rPr lang="en-US" sz="1400" kern="1200" dirty="0" smtClean="0"/>
            <a:t> (PA)</a:t>
          </a:r>
          <a:endParaRPr lang="en-US" sz="1400" kern="1200" dirty="0"/>
        </a:p>
      </dsp:txBody>
      <dsp:txXfrm>
        <a:off x="1352430" y="412382"/>
        <a:ext cx="1272616" cy="1272616"/>
      </dsp:txXfrm>
    </dsp:sp>
    <dsp:sp modelId="{C8C20ED8-66C9-FE43-A5EF-16446FD4F56E}">
      <dsp:nvSpPr>
        <dsp:cNvPr id="0" name=""/>
        <dsp:cNvSpPr/>
      </dsp:nvSpPr>
      <dsp:spPr>
        <a:xfrm>
          <a:off x="2831981" y="1872212"/>
          <a:ext cx="1410308" cy="141030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Nivel</a:t>
          </a:r>
          <a:r>
            <a:rPr lang="en-US" sz="1400" kern="1200" dirty="0" smtClean="0"/>
            <a:t> de </a:t>
          </a:r>
          <a:r>
            <a:rPr lang="en-US" sz="1400" kern="1200" dirty="0" err="1" smtClean="0"/>
            <a:t>referencia</a:t>
          </a:r>
          <a:r>
            <a:rPr lang="en-US" sz="1400" kern="1200" dirty="0" smtClean="0"/>
            <a:t> (de </a:t>
          </a:r>
          <a:r>
            <a:rPr lang="en-US" sz="1400" kern="1200" dirty="0" err="1" smtClean="0"/>
            <a:t>emisiones</a:t>
          </a:r>
          <a:r>
            <a:rPr lang="en-US" sz="1400" kern="1200" dirty="0" smtClean="0"/>
            <a:t>) </a:t>
          </a:r>
          <a:r>
            <a:rPr lang="en-US" sz="1400" kern="1200" dirty="0" err="1" smtClean="0"/>
            <a:t>forestales</a:t>
          </a:r>
          <a:r>
            <a:rPr lang="en-US" sz="1400" kern="1200" dirty="0" smtClean="0"/>
            <a:t> (NREF/NRF)</a:t>
          </a:r>
          <a:endParaRPr lang="en-US" sz="1400" kern="1200" dirty="0"/>
        </a:p>
      </dsp:txBody>
      <dsp:txXfrm>
        <a:off x="2900827" y="1941058"/>
        <a:ext cx="1272616" cy="1272616"/>
      </dsp:txXfrm>
    </dsp:sp>
    <dsp:sp modelId="{6B05E099-8F65-A440-8D56-DF4FE0C3011E}">
      <dsp:nvSpPr>
        <dsp:cNvPr id="0" name=""/>
        <dsp:cNvSpPr/>
      </dsp:nvSpPr>
      <dsp:spPr>
        <a:xfrm>
          <a:off x="2831976" y="360041"/>
          <a:ext cx="1410308" cy="14103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Sistema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naconal</a:t>
          </a:r>
          <a:r>
            <a:rPr lang="en-US" sz="1400" kern="1200" dirty="0" smtClean="0"/>
            <a:t> de </a:t>
          </a:r>
          <a:r>
            <a:rPr lang="en-US" sz="1400" kern="1200" dirty="0" err="1" smtClean="0"/>
            <a:t>monitoreo</a:t>
          </a:r>
          <a:r>
            <a:rPr lang="en-US" sz="1400" kern="1200" dirty="0" smtClean="0"/>
            <a:t> de los </a:t>
          </a:r>
          <a:r>
            <a:rPr lang="en-US" sz="1400" kern="1200" dirty="0" err="1" smtClean="0"/>
            <a:t>bosques</a:t>
          </a:r>
          <a:r>
            <a:rPr lang="en-US" sz="1400" kern="1200" dirty="0" smtClean="0"/>
            <a:t> (SNMB) </a:t>
          </a:r>
          <a:r>
            <a:rPr lang="en-US" sz="1400" kern="1200" dirty="0" err="1" smtClean="0"/>
            <a:t>incluido</a:t>
          </a:r>
          <a:r>
            <a:rPr lang="en-US" sz="1400" kern="1200" dirty="0" smtClean="0"/>
            <a:t> MRV</a:t>
          </a:r>
          <a:endParaRPr lang="en-US" sz="1400" kern="1200" dirty="0"/>
        </a:p>
      </dsp:txBody>
      <dsp:txXfrm>
        <a:off x="2900822" y="428887"/>
        <a:ext cx="1272616" cy="1272616"/>
      </dsp:txXfrm>
    </dsp:sp>
    <dsp:sp modelId="{0A48871B-C160-BC41-A732-4580B3CF5046}">
      <dsp:nvSpPr>
        <dsp:cNvPr id="0" name=""/>
        <dsp:cNvSpPr/>
      </dsp:nvSpPr>
      <dsp:spPr>
        <a:xfrm>
          <a:off x="1277651" y="1872202"/>
          <a:ext cx="1410308" cy="141030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Sistema</a:t>
          </a:r>
          <a:r>
            <a:rPr lang="en-US" sz="1400" kern="1200" dirty="0" smtClean="0"/>
            <a:t> de </a:t>
          </a:r>
          <a:r>
            <a:rPr lang="en-US" sz="1400" kern="1200" dirty="0" err="1" smtClean="0"/>
            <a:t>información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sobre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salvaguardas</a:t>
          </a:r>
          <a:r>
            <a:rPr lang="en-US" sz="1400" kern="1200" dirty="0" smtClean="0"/>
            <a:t> (SIS)</a:t>
          </a:r>
          <a:endParaRPr lang="en-US" sz="1400" kern="1200" dirty="0"/>
        </a:p>
      </dsp:txBody>
      <dsp:txXfrm>
        <a:off x="1346497" y="1941048"/>
        <a:ext cx="1272616" cy="1272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1722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843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2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4" name="Picture 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99542"/>
            <a:ext cx="6243466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70152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aprendizaje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301296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Mensajes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clave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390363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de la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sesión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de-CH" dirty="0" err="1"/>
              <a:t>Introducción</a:t>
            </a:r>
            <a:r>
              <a:rPr lang="de-CH" dirty="0"/>
              <a:t> </a:t>
            </a:r>
            <a:r>
              <a:rPr lang="de-CH" dirty="0" smtClean="0"/>
              <a:t>a REDD+ </a:t>
            </a:r>
            <a:r>
              <a:rPr lang="de-CH" dirty="0" err="1"/>
              <a:t>y</a:t>
            </a:r>
            <a:r>
              <a:rPr lang="de-CH" dirty="0"/>
              <a:t> la CMNUCC</a:t>
            </a:r>
            <a:endParaRPr lang="fr-CH" dirty="0">
              <a:latin typeface="Arial"/>
              <a:cs typeface="Arial"/>
            </a:endParaRPr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>
            <a:normAutofit/>
          </a:bodyPr>
          <a:lstStyle/>
          <a:p>
            <a:r>
              <a:rPr lang="en-GB" sz="2800" dirty="0"/>
              <a:t>El </a:t>
            </a:r>
            <a:r>
              <a:rPr lang="en-GB" sz="2800" dirty="0" err="1"/>
              <a:t>proceso</a:t>
            </a:r>
            <a:r>
              <a:rPr lang="en-GB" sz="2800" dirty="0"/>
              <a:t> </a:t>
            </a:r>
            <a:r>
              <a:rPr lang="en-GB" sz="2800" dirty="0" err="1"/>
              <a:t>iterativo</a:t>
            </a:r>
            <a:r>
              <a:rPr lang="en-GB" sz="2800" dirty="0"/>
              <a:t> de la </a:t>
            </a:r>
            <a:r>
              <a:rPr lang="en-GB" sz="2800" dirty="0" err="1"/>
              <a:t>implementación</a:t>
            </a:r>
            <a:r>
              <a:rPr lang="en-GB" sz="2800" dirty="0"/>
              <a:t> de </a:t>
            </a:r>
            <a:r>
              <a:rPr lang="en-GB" sz="2800" dirty="0" smtClean="0"/>
              <a:t>REDD+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 err="1"/>
              <a:t>Introducción</a:t>
            </a:r>
            <a:r>
              <a:rPr lang="en-GB" dirty="0"/>
              <a:t> a REDD+</a:t>
            </a:r>
          </a:p>
        </p:txBody>
      </p:sp>
      <p:pic>
        <p:nvPicPr>
          <p:cNvPr id="5" name="Picture 4" descr="REDD+ iterate proces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131590"/>
            <a:ext cx="5295788" cy="3456384"/>
          </a:xfrm>
          <a:prstGeom prst="rect">
            <a:avLst/>
          </a:prstGeom>
        </p:spPr>
      </p:pic>
      <p:sp>
        <p:nvSpPr>
          <p:cNvPr id="7" name="Shape 299"/>
          <p:cNvSpPr txBox="1">
            <a:spLocks/>
          </p:cNvSpPr>
          <p:nvPr/>
        </p:nvSpPr>
        <p:spPr>
          <a:xfrm>
            <a:off x="251520" y="1131590"/>
            <a:ext cx="2448272" cy="3168352"/>
          </a:xfrm>
          <a:prstGeom prst="rect">
            <a:avLst/>
          </a:prstGeom>
        </p:spPr>
        <p:txBody>
          <a:bodyPr/>
          <a:lstStyle>
            <a:lvl1pPr marL="444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889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33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778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22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667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3111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3556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4000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marL="0" indent="0" defTabSz="525779">
              <a:spcBef>
                <a:spcPts val="1600"/>
              </a:spcBef>
              <a:buSzTx/>
              <a:buFontTx/>
              <a:buNone/>
              <a:defRPr sz="1800"/>
            </a:pPr>
            <a:r>
              <a:rPr lang="en-GB" sz="1400" dirty="0">
                <a:latin typeface="+mn-lt"/>
                <a:cs typeface="Helvetica Light"/>
              </a:rPr>
              <a:t>Durante las </a:t>
            </a:r>
            <a:r>
              <a:rPr lang="en-GB" sz="1400" dirty="0" err="1">
                <a:latin typeface="+mn-lt"/>
                <a:cs typeface="Helvetica Light"/>
              </a:rPr>
              <a:t>negociaciones</a:t>
            </a:r>
            <a:r>
              <a:rPr lang="en-GB" sz="1400" dirty="0">
                <a:latin typeface="+mn-lt"/>
                <a:cs typeface="Helvetica Light"/>
              </a:rPr>
              <a:t> de la CMNUCC, los </a:t>
            </a:r>
            <a:r>
              <a:rPr lang="en-GB" sz="1400" dirty="0" err="1">
                <a:latin typeface="+mn-lt"/>
                <a:cs typeface="Helvetica Light"/>
              </a:rPr>
              <a:t>países</a:t>
            </a:r>
            <a:r>
              <a:rPr lang="en-GB" sz="1400" dirty="0">
                <a:latin typeface="+mn-lt"/>
                <a:cs typeface="Helvetica Light"/>
              </a:rPr>
              <a:t> </a:t>
            </a:r>
            <a:r>
              <a:rPr lang="en-GB" sz="1400" dirty="0" err="1">
                <a:latin typeface="+mn-lt"/>
                <a:cs typeface="Helvetica Light"/>
              </a:rPr>
              <a:t>acordaron</a:t>
            </a:r>
            <a:r>
              <a:rPr lang="en-GB" sz="1400" dirty="0">
                <a:latin typeface="+mn-lt"/>
                <a:cs typeface="Helvetica Light"/>
              </a:rPr>
              <a:t> </a:t>
            </a:r>
            <a:r>
              <a:rPr lang="en-GB" sz="1400" dirty="0" err="1">
                <a:latin typeface="+mn-lt"/>
                <a:cs typeface="Helvetica Light"/>
              </a:rPr>
              <a:t>colectivamente</a:t>
            </a:r>
            <a:r>
              <a:rPr lang="en-GB" sz="1400" dirty="0">
                <a:latin typeface="+mn-lt"/>
                <a:cs typeface="Helvetica Light"/>
              </a:rPr>
              <a:t> </a:t>
            </a:r>
            <a:r>
              <a:rPr lang="en-GB" sz="1400" dirty="0" smtClean="0">
                <a:latin typeface="+mn-lt"/>
                <a:cs typeface="Helvetica Light"/>
              </a:rPr>
              <a:t>la </a:t>
            </a:r>
            <a:r>
              <a:rPr lang="en-GB" sz="1400" dirty="0" err="1">
                <a:latin typeface="+mn-lt"/>
                <a:cs typeface="Helvetica Light"/>
              </a:rPr>
              <a:t>importancia</a:t>
            </a:r>
            <a:r>
              <a:rPr lang="en-GB" sz="1400" dirty="0">
                <a:latin typeface="+mn-lt"/>
                <a:cs typeface="Helvetica Light"/>
              </a:rPr>
              <a:t> de </a:t>
            </a:r>
            <a:r>
              <a:rPr lang="en-GB" sz="1400" dirty="0" err="1">
                <a:latin typeface="+mn-lt"/>
                <a:cs typeface="Helvetica Light"/>
              </a:rPr>
              <a:t>tener</a:t>
            </a:r>
            <a:r>
              <a:rPr lang="en-GB" sz="1400" dirty="0">
                <a:latin typeface="+mn-lt"/>
                <a:cs typeface="Helvetica Light"/>
              </a:rPr>
              <a:t> un </a:t>
            </a:r>
            <a:r>
              <a:rPr lang="en-GB" sz="1400" dirty="0" err="1">
                <a:cs typeface="Helvetica Light"/>
              </a:rPr>
              <a:t>enfoque</a:t>
            </a:r>
            <a:r>
              <a:rPr lang="en-GB" sz="1400" dirty="0">
                <a:cs typeface="Helvetica Light"/>
              </a:rPr>
              <a:t> </a:t>
            </a:r>
            <a:r>
              <a:rPr lang="en-GB" sz="1400" dirty="0" err="1" smtClean="0">
                <a:latin typeface="+mn-lt"/>
                <a:cs typeface="Helvetica Light"/>
              </a:rPr>
              <a:t>iterativo</a:t>
            </a:r>
            <a:r>
              <a:rPr lang="en-GB" sz="1400" dirty="0">
                <a:latin typeface="+mn-lt"/>
                <a:cs typeface="Helvetica Light"/>
              </a:rPr>
              <a:t>, flexible y </a:t>
            </a:r>
            <a:r>
              <a:rPr lang="en-GB" sz="1400" dirty="0" smtClean="0">
                <a:latin typeface="+mn-lt"/>
                <a:cs typeface="Helvetica Light"/>
              </a:rPr>
              <a:t>de </a:t>
            </a:r>
            <a:r>
              <a:rPr lang="en-GB" sz="1400" dirty="0" err="1" smtClean="0">
                <a:latin typeface="+mn-lt"/>
                <a:cs typeface="Helvetica Light"/>
              </a:rPr>
              <a:t>aprendizaje</a:t>
            </a:r>
            <a:r>
              <a:rPr lang="en-GB" sz="1400" dirty="0">
                <a:latin typeface="+mn-lt"/>
                <a:cs typeface="Helvetica Light"/>
              </a:rPr>
              <a:t> a </a:t>
            </a:r>
            <a:r>
              <a:rPr lang="en-GB" sz="1400" dirty="0" err="1" smtClean="0">
                <a:latin typeface="+mn-lt"/>
                <a:cs typeface="Helvetica Light"/>
              </a:rPr>
              <a:t>través</a:t>
            </a:r>
            <a:r>
              <a:rPr lang="en-GB" sz="1400" dirty="0" smtClean="0">
                <a:latin typeface="+mn-lt"/>
                <a:cs typeface="Helvetica Light"/>
              </a:rPr>
              <a:t> de la </a:t>
            </a:r>
            <a:r>
              <a:rPr lang="en-GB" sz="1400" dirty="0" err="1">
                <a:latin typeface="+mn-lt"/>
                <a:cs typeface="Helvetica Light"/>
              </a:rPr>
              <a:t>práctica</a:t>
            </a:r>
            <a:r>
              <a:rPr lang="en-GB" sz="1400" dirty="0">
                <a:latin typeface="+mn-lt"/>
                <a:cs typeface="Helvetica Light"/>
              </a:rPr>
              <a:t> </a:t>
            </a:r>
            <a:r>
              <a:rPr lang="en-GB" sz="1400" dirty="0" smtClean="0">
                <a:latin typeface="+mn-lt"/>
                <a:cs typeface="Helvetica Light"/>
              </a:rPr>
              <a:t>para </a:t>
            </a:r>
            <a:r>
              <a:rPr lang="en-GB" sz="1400" dirty="0">
                <a:latin typeface="+mn-lt"/>
                <a:cs typeface="Helvetica Light"/>
              </a:rPr>
              <a:t>la </a:t>
            </a:r>
            <a:r>
              <a:rPr lang="en-GB" sz="1400" dirty="0" err="1">
                <a:latin typeface="+mn-lt"/>
                <a:cs typeface="Helvetica Light"/>
              </a:rPr>
              <a:t>implementación</a:t>
            </a:r>
            <a:r>
              <a:rPr lang="en-GB" sz="1400" dirty="0">
                <a:latin typeface="+mn-lt"/>
                <a:cs typeface="Helvetica Light"/>
              </a:rPr>
              <a:t> de </a:t>
            </a:r>
            <a:r>
              <a:rPr lang="en-GB" sz="1400" dirty="0" smtClean="0">
                <a:latin typeface="+mn-lt"/>
                <a:cs typeface="Helvetica Light"/>
              </a:rPr>
              <a:t>REDD+</a:t>
            </a:r>
            <a:r>
              <a:rPr lang="en-GB" sz="1400" dirty="0">
                <a:latin typeface="+mn-lt"/>
                <a:cs typeface="Helvetica Light"/>
              </a:rPr>
              <a:t>.</a:t>
            </a:r>
          </a:p>
          <a:p>
            <a:pPr marL="0" indent="0" defTabSz="525779">
              <a:spcBef>
                <a:spcPts val="1600"/>
              </a:spcBef>
              <a:buSzTx/>
              <a:buFontTx/>
              <a:buNone/>
              <a:defRPr sz="1800"/>
            </a:pPr>
            <a:r>
              <a:rPr lang="en-GB" sz="1400" dirty="0">
                <a:latin typeface="+mn-lt"/>
                <a:cs typeface="Helvetica Light"/>
              </a:rPr>
              <a:t>En la </a:t>
            </a:r>
            <a:r>
              <a:rPr lang="en-GB" sz="1400" dirty="0" err="1">
                <a:latin typeface="+mn-lt"/>
                <a:cs typeface="Helvetica Light"/>
              </a:rPr>
              <a:t>práctica</a:t>
            </a:r>
            <a:r>
              <a:rPr lang="en-GB" sz="1400" dirty="0">
                <a:latin typeface="+mn-lt"/>
                <a:cs typeface="Helvetica Light"/>
              </a:rPr>
              <a:t>, las </a:t>
            </a:r>
            <a:r>
              <a:rPr lang="en-GB" sz="1400" dirty="0" err="1">
                <a:latin typeface="+mn-lt"/>
                <a:cs typeface="Helvetica Light"/>
              </a:rPr>
              <a:t>fases</a:t>
            </a:r>
            <a:r>
              <a:rPr lang="en-GB" sz="1400" dirty="0">
                <a:latin typeface="+mn-lt"/>
                <a:cs typeface="Helvetica Light"/>
              </a:rPr>
              <a:t> son </a:t>
            </a:r>
            <a:r>
              <a:rPr lang="en-GB" sz="1400" dirty="0" err="1">
                <a:latin typeface="+mn-lt"/>
                <a:cs typeface="Helvetica Light"/>
              </a:rPr>
              <a:t>más</a:t>
            </a:r>
            <a:r>
              <a:rPr lang="en-GB" sz="1400" dirty="0">
                <a:latin typeface="+mn-lt"/>
                <a:cs typeface="Helvetica Light"/>
              </a:rPr>
              <a:t> </a:t>
            </a:r>
            <a:r>
              <a:rPr lang="en-GB" sz="1400" dirty="0" err="1">
                <a:latin typeface="+mn-lt"/>
                <a:cs typeface="Helvetica Light"/>
              </a:rPr>
              <a:t>continuas</a:t>
            </a:r>
            <a:r>
              <a:rPr lang="en-GB" sz="1400" dirty="0">
                <a:latin typeface="+mn-lt"/>
                <a:cs typeface="Helvetica Light"/>
              </a:rPr>
              <a:t> </a:t>
            </a:r>
            <a:r>
              <a:rPr lang="en-GB" sz="1400" dirty="0" smtClean="0">
                <a:latin typeface="+mn-lt"/>
                <a:cs typeface="Helvetica Light"/>
              </a:rPr>
              <a:t>de lo que se </a:t>
            </a:r>
            <a:r>
              <a:rPr lang="en-GB" sz="1400" dirty="0" err="1" smtClean="0">
                <a:latin typeface="+mn-lt"/>
                <a:cs typeface="Helvetica Light"/>
              </a:rPr>
              <a:t>pensó</a:t>
            </a:r>
            <a:r>
              <a:rPr lang="en-GB" sz="1400" dirty="0" smtClean="0">
                <a:latin typeface="+mn-lt"/>
                <a:cs typeface="Helvetica Light"/>
              </a:rPr>
              <a:t> </a:t>
            </a:r>
            <a:r>
              <a:rPr lang="en-GB" sz="1400" dirty="0" err="1" smtClean="0">
                <a:cs typeface="Helvetica Light"/>
              </a:rPr>
              <a:t>originalmente</a:t>
            </a:r>
            <a:r>
              <a:rPr lang="en-GB" sz="1400" dirty="0" smtClean="0">
                <a:latin typeface="+mn-lt"/>
                <a:cs typeface="Helvetica Light"/>
              </a:rPr>
              <a:t>.</a:t>
            </a:r>
            <a:endParaRPr lang="en-US" sz="1400" dirty="0">
              <a:latin typeface="+mn-l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773138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7867203" cy="719137"/>
          </a:xfrm>
        </p:spPr>
        <p:txBody>
          <a:bodyPr>
            <a:normAutofit fontScale="85000" lnSpcReduction="10000"/>
          </a:bodyPr>
          <a:lstStyle/>
          <a:p>
            <a:r>
              <a:rPr lang="de-CH" sz="2800" dirty="0"/>
              <a:t>¿</a:t>
            </a:r>
            <a:r>
              <a:rPr lang="de-CH" sz="2800" dirty="0" err="1"/>
              <a:t>Qué</a:t>
            </a:r>
            <a:r>
              <a:rPr lang="de-CH" sz="2800" dirty="0"/>
              <a:t> es </a:t>
            </a:r>
            <a:r>
              <a:rPr lang="de-CH" sz="2800" dirty="0" err="1"/>
              <a:t>lo</a:t>
            </a:r>
            <a:r>
              <a:rPr lang="de-CH" sz="2800" dirty="0"/>
              <a:t> </a:t>
            </a:r>
            <a:r>
              <a:rPr lang="de-CH" sz="2800" dirty="0" err="1"/>
              <a:t>que</a:t>
            </a:r>
            <a:r>
              <a:rPr lang="de-CH" sz="2800" dirty="0"/>
              <a:t> los </a:t>
            </a:r>
            <a:r>
              <a:rPr lang="de-CH" sz="2800" dirty="0" err="1"/>
              <a:t>países</a:t>
            </a:r>
            <a:r>
              <a:rPr lang="de-CH" sz="2800" dirty="0"/>
              <a:t> </a:t>
            </a:r>
            <a:r>
              <a:rPr lang="de-CH" sz="2800" dirty="0" err="1"/>
              <a:t>pueden</a:t>
            </a:r>
            <a:r>
              <a:rPr lang="de-CH" sz="2800" dirty="0"/>
              <a:t> </a:t>
            </a:r>
            <a:r>
              <a:rPr lang="de-CH" sz="2800" dirty="0" err="1"/>
              <a:t>obtener</a:t>
            </a:r>
            <a:r>
              <a:rPr lang="de-CH" sz="2800" dirty="0"/>
              <a:t> de </a:t>
            </a:r>
            <a:r>
              <a:rPr lang="de-CH" sz="2800" dirty="0" smtClean="0"/>
              <a:t>REDD+</a:t>
            </a:r>
            <a:r>
              <a:rPr lang="de-CH" sz="2800" dirty="0"/>
              <a:t>?</a:t>
            </a:r>
            <a:endParaRPr lang="fr-CH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Introducción</a:t>
            </a:r>
            <a:r>
              <a:rPr lang="en-GB" dirty="0"/>
              <a:t> a REDD+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2420" y="1203599"/>
            <a:ext cx="8372028" cy="331236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2000" dirty="0" smtClean="0"/>
              <a:t>Apoyo al diseño e implementación de estrategias de reducción de la deforestación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2000" dirty="0" smtClean="0"/>
              <a:t>Pagos por resultados de las emisiones de carbono reducidas, evitadas y/o removidas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2000" dirty="0" smtClean="0"/>
              <a:t>Reconocimiento internacional por sus resultados de mitigación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2000" dirty="0" smtClean="0"/>
              <a:t>Beneficios múltiples: conservación de la biodiversidad, reducción de la pobreza, catalizar una economía baja en carbono que integra múltiples sectores (forestal, agricultura, energía, finanzas, etc.)</a:t>
            </a:r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/>
              <a:t>Principales</a:t>
            </a:r>
            <a:r>
              <a:rPr lang="en-GB" sz="2800" dirty="0"/>
              <a:t> </a:t>
            </a:r>
            <a:r>
              <a:rPr lang="en-GB" sz="2800" dirty="0" err="1"/>
              <a:t>retos</a:t>
            </a:r>
            <a:r>
              <a:rPr lang="en-GB" sz="2800" dirty="0"/>
              <a:t> </a:t>
            </a:r>
            <a:r>
              <a:rPr lang="en-GB" sz="2800" dirty="0" err="1"/>
              <a:t>asociados</a:t>
            </a:r>
            <a:r>
              <a:rPr lang="en-GB" sz="2800" dirty="0"/>
              <a:t> con </a:t>
            </a:r>
            <a:r>
              <a:rPr lang="en-GB" sz="2800" dirty="0" smtClean="0"/>
              <a:t>REDD+</a:t>
            </a:r>
            <a:endParaRPr lang="fr-CH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Introducción</a:t>
            </a:r>
            <a:r>
              <a:rPr lang="en-GB" dirty="0"/>
              <a:t> a REDD+</a:t>
            </a:r>
          </a:p>
        </p:txBody>
      </p:sp>
      <p:sp>
        <p:nvSpPr>
          <p:cNvPr id="7" name="Text Placeholder 1"/>
          <p:cNvSpPr>
            <a:spLocks noGrp="1"/>
          </p:cNvSpPr>
          <p:nvPr>
            <p:ph type="body" idx="4294967295"/>
          </p:nvPr>
        </p:nvSpPr>
        <p:spPr>
          <a:xfrm>
            <a:off x="323528" y="1117551"/>
            <a:ext cx="7920880" cy="332640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800" dirty="0" smtClean="0">
                <a:solidFill>
                  <a:srgbClr val="000000"/>
                </a:solidFill>
              </a:rPr>
              <a:t>Asegurar fuentes significativas de financiación, incluyendo el involucramiento adecuado del sector privado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800" dirty="0" smtClean="0">
                <a:solidFill>
                  <a:srgbClr val="000000"/>
                </a:solidFill>
              </a:rPr>
              <a:t>Intereses políticos y económicos de gran alcance que impulsan la deforestación y la degradación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800" dirty="0" smtClean="0">
                <a:solidFill>
                  <a:srgbClr val="000000"/>
                </a:solidFill>
              </a:rPr>
              <a:t>Arreglos institucionales: la coordinación entre los diferentes niveles de gobierno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800" dirty="0" smtClean="0">
                <a:solidFill>
                  <a:srgbClr val="000000"/>
                </a:solidFill>
              </a:rPr>
              <a:t>Distribución de los beneficios: abordar la inseguridad de la tenencia de la tierra y cumplimiento de salvaguardas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800" dirty="0" smtClean="0">
                <a:solidFill>
                  <a:srgbClr val="000000"/>
                </a:solidFill>
              </a:rPr>
              <a:t>Retos en la medición de la reducción de emisiones y el establecimiento de niveles de referencia.</a:t>
            </a:r>
            <a:endParaRPr lang="es-ES" sz="1800" dirty="0" smtClean="0">
              <a:solidFill>
                <a:srgbClr val="00000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6429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427984" y="1243708"/>
            <a:ext cx="4752528" cy="3672408"/>
          </a:xfrm>
        </p:spPr>
        <p:txBody>
          <a:bodyPr>
            <a:noAutofit/>
          </a:bodyPr>
          <a:lstStyle/>
          <a:p>
            <a:r>
              <a:rPr lang="es-ES" dirty="0" smtClean="0"/>
              <a:t>REDD+ es una iniciativa innovadora cuyo objetivo es inclinar la balanza en favor de la gestión sostenible de los bosques; </a:t>
            </a:r>
          </a:p>
          <a:p>
            <a:r>
              <a:rPr lang="es-ES" dirty="0" smtClean="0"/>
              <a:t>En el contexto de la CMNUCC, REDD+ engloba la reducción de la deforestación y la degradación forestal, la conservación y el incremento de las reservas de carbono de los bosques y la gestión sostenible de estos; </a:t>
            </a:r>
          </a:p>
          <a:p>
            <a:r>
              <a:rPr lang="es-ES" dirty="0" smtClean="0"/>
              <a:t>Durante las negociaciones de la CMNUCC, los países llegaron a un acuerdo colectivo sobre la importancia de contar con un enfoque iterativo, flexible y de aprendizaje a través de la práctica con respecto a la implementación de REDD+; </a:t>
            </a:r>
          </a:p>
          <a:p>
            <a:r>
              <a:rPr lang="es-ES" dirty="0" smtClean="0"/>
              <a:t>Varias iniciativas multilaterales ayudan a los países a prepararse para REDD+ y a implementar las políticas y medidas previstas en dicha iniciativa.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err="1"/>
              <a:t>Ejercicio</a:t>
            </a:r>
            <a:r>
              <a:rPr lang="en-GB" sz="2800" dirty="0"/>
              <a:t>: </a:t>
            </a:r>
            <a:r>
              <a:rPr lang="en-GB" sz="2800" dirty="0" err="1" smtClean="0"/>
              <a:t>Estableciendo</a:t>
            </a:r>
            <a:r>
              <a:rPr lang="en-GB" sz="2800" dirty="0" smtClean="0"/>
              <a:t> </a:t>
            </a:r>
            <a:r>
              <a:rPr lang="en-GB" sz="2800" dirty="0" err="1"/>
              <a:t>áreas</a:t>
            </a:r>
            <a:r>
              <a:rPr lang="en-GB" sz="2800" dirty="0"/>
              <a:t> de </a:t>
            </a:r>
            <a:r>
              <a:rPr lang="en-GB" sz="2800" dirty="0" err="1"/>
              <a:t>interés</a:t>
            </a:r>
            <a:endParaRPr lang="en-GB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Introducción</a:t>
            </a:r>
            <a:r>
              <a:rPr lang="en-GB" dirty="0"/>
              <a:t> a REDD+</a:t>
            </a:r>
          </a:p>
        </p:txBody>
      </p:sp>
      <p:sp>
        <p:nvSpPr>
          <p:cNvPr id="7" name="Text Placeholder 1"/>
          <p:cNvSpPr>
            <a:spLocks noGrp="1"/>
          </p:cNvSpPr>
          <p:nvPr>
            <p:ph type="body" idx="4294967295"/>
          </p:nvPr>
        </p:nvSpPr>
        <p:spPr>
          <a:xfrm>
            <a:off x="323528" y="1117551"/>
            <a:ext cx="7920880" cy="332640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dirty="0" err="1">
                <a:solidFill>
                  <a:srgbClr val="D2232A"/>
                </a:solidFill>
              </a:rPr>
              <a:t>Preguntas</a:t>
            </a:r>
            <a:r>
              <a:rPr lang="en-GB" sz="2000" dirty="0">
                <a:solidFill>
                  <a:srgbClr val="D2232A"/>
                </a:solidFill>
              </a:rPr>
              <a:t> </a:t>
            </a:r>
            <a:r>
              <a:rPr lang="en-GB" sz="2000" dirty="0" err="1">
                <a:solidFill>
                  <a:srgbClr val="D2232A"/>
                </a:solidFill>
              </a:rPr>
              <a:t>guía</a:t>
            </a:r>
            <a:r>
              <a:rPr lang="en-GB" sz="2000" dirty="0"/>
              <a:t>:</a:t>
            </a:r>
          </a:p>
          <a:p>
            <a:endParaRPr lang="en-GB" sz="1800" dirty="0"/>
          </a:p>
          <a:p>
            <a:pPr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es-ES" sz="1800" dirty="0" smtClean="0"/>
              <a:t>¿Cuáles aspectos/temas de REDD+ le parece difícil comprender?</a:t>
            </a:r>
          </a:p>
          <a:p>
            <a:pPr defTabSz="714375">
              <a:spcAft>
                <a:spcPts val="1200"/>
              </a:spcAft>
              <a:buFont typeface="+mj-lt"/>
              <a:buAutoNum type="arabicPeriod"/>
              <a:tabLst>
                <a:tab pos="1427163" algn="l"/>
              </a:tabLst>
            </a:pPr>
            <a:r>
              <a:rPr lang="es-ES" sz="1800" dirty="0" smtClean="0"/>
              <a:t>¿Qué aspectos/temas de REDD+ son más importantes para su país?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600" dirty="0" smtClean="0">
                <a:solidFill>
                  <a:srgbClr val="000000"/>
                </a:solidFill>
                <a:latin typeface="Open Sans"/>
              </a:rPr>
              <a:t>Trabajo por grupos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600" dirty="0" smtClean="0">
                <a:solidFill>
                  <a:srgbClr val="000000"/>
                </a:solidFill>
              </a:rPr>
              <a:t>5-10 minutos</a:t>
            </a:r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r>
              <a:rPr lang="es-ES" sz="1600" dirty="0" smtClean="0">
                <a:solidFill>
                  <a:srgbClr val="000000"/>
                </a:solidFill>
                <a:latin typeface="Open Sans"/>
              </a:rPr>
              <a:t>P</a:t>
            </a:r>
            <a:r>
              <a:rPr lang="es-ES" sz="1600" dirty="0" smtClean="0">
                <a:solidFill>
                  <a:srgbClr val="000000"/>
                </a:solidFill>
              </a:rPr>
              <a:t>ost-</a:t>
            </a:r>
            <a:r>
              <a:rPr lang="es-ES" sz="1600" dirty="0" err="1" smtClean="0">
                <a:solidFill>
                  <a:srgbClr val="000000"/>
                </a:solidFill>
              </a:rPr>
              <a:t>it</a:t>
            </a:r>
            <a:r>
              <a:rPr lang="es-ES" sz="1600" dirty="0" smtClean="0">
                <a:solidFill>
                  <a:srgbClr val="000000"/>
                </a:solidFill>
              </a:rPr>
              <a:t> --&gt; </a:t>
            </a:r>
            <a:r>
              <a:rPr lang="es-ES" sz="1600" dirty="0" err="1" smtClean="0">
                <a:solidFill>
                  <a:srgbClr val="000000"/>
                </a:solidFill>
              </a:rPr>
              <a:t>papelógrafo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n-US" sz="1600" dirty="0" smtClean="0">
              <a:solidFill>
                <a:srgbClr val="00000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2211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51520" y="1419622"/>
            <a:ext cx="4464496" cy="2952750"/>
          </a:xfrm>
        </p:spPr>
        <p:txBody>
          <a:bodyPr>
            <a:normAutofit fontScale="92500" lnSpcReduction="20000"/>
          </a:bodyPr>
          <a:lstStyle/>
          <a:p>
            <a:pPr marL="228600" indent="-228600">
              <a:buAutoNum type="arabicPeriod"/>
            </a:pPr>
            <a:r>
              <a:rPr lang="es-ES" sz="2200" dirty="0" smtClean="0">
                <a:latin typeface="Arial"/>
                <a:cs typeface="Arial"/>
              </a:rPr>
              <a:t>Definir REDD y la importancia de los aspectos '+';</a:t>
            </a:r>
          </a:p>
          <a:p>
            <a:pPr marL="228600" indent="-228600">
              <a:buAutoNum type="arabicPeriod"/>
            </a:pPr>
            <a:r>
              <a:rPr lang="es-ES" sz="2200" dirty="0" smtClean="0">
                <a:latin typeface="Arial"/>
                <a:cs typeface="Arial"/>
              </a:rPr>
              <a:t>Conocer los 4 componentes de preparación para REDD+ y las 5 actividades de REDD+;</a:t>
            </a:r>
          </a:p>
          <a:p>
            <a:pPr marL="228600" indent="-228600">
              <a:buAutoNum type="arabicPeriod"/>
            </a:pPr>
            <a:r>
              <a:rPr lang="es-ES" sz="2200" dirty="0" smtClean="0">
                <a:latin typeface="Arial"/>
                <a:cs typeface="Arial"/>
              </a:rPr>
              <a:t>Describir el proceso de implementación de REDD+ y algunos de los retos asociados;</a:t>
            </a:r>
          </a:p>
          <a:p>
            <a:pPr marL="228600" indent="-228600">
              <a:buAutoNum type="arabicPeriod"/>
            </a:pPr>
            <a:r>
              <a:rPr lang="es-ES" sz="2200" dirty="0" smtClean="0">
                <a:latin typeface="Arial"/>
                <a:cs typeface="Arial"/>
              </a:rPr>
              <a:t>Explicar la importancia de </a:t>
            </a:r>
          </a:p>
          <a:p>
            <a:pPr marL="0" indent="0">
              <a:buNone/>
            </a:pPr>
            <a:r>
              <a:rPr lang="es-ES" sz="2200" dirty="0" smtClean="0">
                <a:latin typeface="Arial"/>
                <a:cs typeface="Arial"/>
              </a:rPr>
              <a:t>   REDD+ para su país.</a:t>
            </a:r>
            <a:endParaRPr lang="es-ES" dirty="0" smtClean="0">
              <a:latin typeface="Arial"/>
              <a:cs typeface="Arial"/>
            </a:endParaRPr>
          </a:p>
          <a:p>
            <a:endParaRPr lang="de-CH" dirty="0" smtClean="0">
              <a:latin typeface="Arial"/>
              <a:cs typeface="Arial"/>
            </a:endParaRPr>
          </a:p>
          <a:p>
            <a:pPr>
              <a:buNone/>
            </a:pPr>
            <a:endParaRPr lang="de-CH" dirty="0" smtClean="0">
              <a:latin typeface="Arial"/>
              <a:cs typeface="Arial"/>
            </a:endParaRPr>
          </a:p>
          <a:p>
            <a:endParaRPr lang="fr-CH" dirty="0" smtClean="0">
              <a:latin typeface="Arial"/>
              <a:cs typeface="Arial"/>
            </a:endParaRPr>
          </a:p>
          <a:p>
            <a:endParaRPr lang="fr-CH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fr-CH" sz="2000" dirty="0">
                <a:latin typeface="Arial"/>
                <a:cs typeface="Arial"/>
              </a:rPr>
              <a:t>Presentación introductoria </a:t>
            </a:r>
            <a:r>
              <a:rPr lang="fr-CH" sz="2000" dirty="0" smtClean="0">
                <a:latin typeface="Arial"/>
                <a:cs typeface="Arial"/>
              </a:rPr>
              <a:t>sobre REDD</a:t>
            </a:r>
            <a:r>
              <a:rPr lang="fr-CH" sz="2000" dirty="0">
                <a:latin typeface="Arial"/>
                <a:cs typeface="Arial"/>
              </a:rPr>
              <a:t>+ y la CMNUCC</a:t>
            </a:r>
          </a:p>
          <a:p>
            <a:pPr marL="285750" indent="-285750"/>
            <a:r>
              <a:rPr lang="fr-CH" sz="2000" dirty="0" smtClean="0">
                <a:latin typeface="Arial"/>
                <a:cs typeface="Arial"/>
              </a:rPr>
              <a:t>Ejercicio: </a:t>
            </a:r>
            <a:r>
              <a:rPr lang="fr-CH" sz="2000" dirty="0">
                <a:latin typeface="Arial"/>
                <a:cs typeface="Arial"/>
              </a:rPr>
              <a:t>Establiciendo </a:t>
            </a:r>
            <a:r>
              <a:rPr lang="fr-CH" sz="2000" dirty="0" smtClean="0">
                <a:latin typeface="Arial"/>
                <a:cs typeface="Arial"/>
              </a:rPr>
              <a:t>áreas de interés</a:t>
            </a:r>
            <a:endParaRPr lang="fr-CH" sz="2000" dirty="0">
              <a:latin typeface="Arial"/>
              <a:cs typeface="Arial"/>
            </a:endParaRPr>
          </a:p>
          <a:p>
            <a:endParaRPr lang="fr-CH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857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/>
              <a:t>¿</a:t>
            </a:r>
            <a:r>
              <a:rPr lang="de-CH" sz="2800" dirty="0" err="1" smtClean="0"/>
              <a:t>Qué</a:t>
            </a:r>
            <a:r>
              <a:rPr lang="de-CH" sz="2800" dirty="0" smtClean="0"/>
              <a:t> es REDD+?</a:t>
            </a:r>
            <a:endParaRPr lang="fr-CH" dirty="0"/>
          </a:p>
        </p:txBody>
      </p:sp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611560" y="1131590"/>
            <a:ext cx="7893124" cy="317329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spcBef>
                <a:spcPts val="569"/>
              </a:spcBef>
            </a:pPr>
            <a:r>
              <a:rPr lang="es-E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REDD</a:t>
            </a: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= Reducción de Emisiones causadas por la Deforestación y la Degradación de los bosques en los países en desarrollo</a:t>
            </a:r>
          </a:p>
          <a:p>
            <a:pPr marL="0" indent="0">
              <a:spcBef>
                <a:spcPts val="569"/>
              </a:spcBef>
              <a:buNone/>
            </a:pPr>
            <a:endParaRPr lang="es-E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  <a:p>
            <a:pPr>
              <a:spcBef>
                <a:spcPts val="569"/>
              </a:spcBef>
            </a:pPr>
            <a:r>
              <a:rPr lang="es-E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+</a:t>
            </a: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= añadido (en 2007):</a:t>
            </a:r>
          </a:p>
          <a:p>
            <a:pPr marL="0" indent="0">
              <a:spcBef>
                <a:spcPts val="569"/>
              </a:spcBef>
              <a:buNone/>
            </a:pP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	+ Conservación de los bosques</a:t>
            </a:r>
          </a:p>
          <a:p>
            <a:pPr marL="0" indent="0">
              <a:spcBef>
                <a:spcPts val="569"/>
              </a:spcBef>
              <a:buNone/>
            </a:pP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	+ Gestión sostenible de los bosques</a:t>
            </a:r>
          </a:p>
          <a:p>
            <a:pPr marL="0" indent="0">
              <a:spcBef>
                <a:spcPts val="569"/>
              </a:spcBef>
              <a:buNone/>
            </a:pP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	+ Aumento de las reservas forestales de carbono</a:t>
            </a:r>
          </a:p>
          <a:p>
            <a:pPr marL="0" indent="0">
              <a:spcBef>
                <a:spcPts val="569"/>
              </a:spcBef>
              <a:buNone/>
            </a:pPr>
            <a:endParaRPr lang="es-E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  <a:p>
            <a:pPr>
              <a:spcBef>
                <a:spcPts val="569"/>
              </a:spcBef>
            </a:pP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REDD+ pretende ofrecer a los países en desarrollo</a:t>
            </a:r>
            <a:r>
              <a:rPr lang="es-E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incentivos </a:t>
            </a: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para contribuir a la mitigación del cambio climático a través de una serie de </a:t>
            </a:r>
            <a:r>
              <a:rPr lang="es-E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actividades</a:t>
            </a:r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en los sectores forestal y de uso de la tierra.</a:t>
            </a:r>
          </a:p>
          <a:p>
            <a:pPr marL="0" indent="0">
              <a:spcBef>
                <a:spcPts val="569"/>
              </a:spcBef>
              <a:buNone/>
            </a:pPr>
            <a:endParaRPr lang="es-ES" sz="20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Introducción</a:t>
            </a:r>
            <a:r>
              <a:rPr lang="en-GB" dirty="0"/>
              <a:t> a </a:t>
            </a:r>
            <a:r>
              <a:rPr lang="en-GB" dirty="0" smtClean="0"/>
              <a:t>REDD+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13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>
            <a:normAutofit fontScale="85000" lnSpcReduction="10000"/>
          </a:bodyPr>
          <a:lstStyle/>
          <a:p>
            <a:r>
              <a:rPr lang="en-GB" sz="2800" dirty="0">
                <a:latin typeface="Arial"/>
                <a:cs typeface="Arial"/>
              </a:rPr>
              <a:t>¿</a:t>
            </a:r>
            <a:r>
              <a:rPr lang="en-GB" sz="2800" dirty="0" err="1">
                <a:latin typeface="Arial"/>
                <a:cs typeface="Arial"/>
              </a:rPr>
              <a:t>Cómo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funciona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smtClean="0">
                <a:latin typeface="Arial"/>
                <a:cs typeface="Arial"/>
              </a:rPr>
              <a:t>REDD+ </a:t>
            </a:r>
            <a:r>
              <a:rPr lang="en-GB" sz="2800" dirty="0" err="1">
                <a:latin typeface="Arial"/>
                <a:cs typeface="Arial"/>
              </a:rPr>
              <a:t>para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reducir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 smtClean="0">
                <a:latin typeface="Arial"/>
                <a:cs typeface="Arial"/>
              </a:rPr>
              <a:t>las</a:t>
            </a:r>
            <a:r>
              <a:rPr lang="en-GB" sz="2800" dirty="0" smtClean="0">
                <a:latin typeface="Arial"/>
                <a:cs typeface="Arial"/>
              </a:rPr>
              <a:t> </a:t>
            </a:r>
            <a:r>
              <a:rPr lang="en-GB" sz="2800" dirty="0" err="1" smtClean="0">
                <a:latin typeface="Arial"/>
                <a:cs typeface="Arial"/>
              </a:rPr>
              <a:t>emisiones</a:t>
            </a:r>
            <a:r>
              <a:rPr lang="en-GB" sz="2800" dirty="0" smtClean="0">
                <a:latin typeface="Arial"/>
                <a:cs typeface="Arial"/>
              </a:rPr>
              <a:t> de GEI?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Introducción</a:t>
            </a:r>
            <a:r>
              <a:rPr lang="en-GB" dirty="0" smtClean="0"/>
              <a:t> a REDD+</a:t>
            </a:r>
            <a:endParaRPr lang="en-GB" dirty="0"/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179512" y="1265125"/>
            <a:ext cx="5856130" cy="2397909"/>
            <a:chOff x="-674076" y="1831248"/>
            <a:chExt cx="7831421" cy="3056831"/>
          </a:xfrm>
        </p:grpSpPr>
        <p:sp>
          <p:nvSpPr>
            <p:cNvPr id="6" name="TextBox 47"/>
            <p:cNvSpPr txBox="1">
              <a:spLocks noChangeArrowheads="1"/>
            </p:cNvSpPr>
            <p:nvPr/>
          </p:nvSpPr>
          <p:spPr bwMode="auto">
            <a:xfrm>
              <a:off x="3325125" y="3212977"/>
              <a:ext cx="1382567" cy="941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Período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lang="en-US" sz="1400" dirty="0">
                  <a:solidFill>
                    <a:srgbClr val="000000"/>
                  </a:solidFill>
                  <a:latin typeface="Arial"/>
                  <a:cs typeface="Arial"/>
                </a:rPr>
                <a:t>de </a:t>
              </a:r>
              <a:r>
                <a:rPr lang="en-US" sz="1400" dirty="0" err="1">
                  <a:solidFill>
                    <a:srgbClr val="000000"/>
                  </a:solidFill>
                  <a:latin typeface="Arial"/>
                  <a:cs typeface="Arial"/>
                </a:rPr>
                <a:t>referencia</a:t>
              </a:r>
              <a:endParaRPr lang="en-US" sz="14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7" name="Elbow Connector 6"/>
            <p:cNvCxnSpPr/>
            <p:nvPr/>
          </p:nvCxnSpPr>
          <p:spPr>
            <a:xfrm>
              <a:off x="1374642" y="1883625"/>
              <a:ext cx="5381105" cy="2549022"/>
            </a:xfrm>
            <a:prstGeom prst="bentConnector3">
              <a:avLst>
                <a:gd name="adj1" fmla="val -350"/>
              </a:avLst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49"/>
            <p:cNvSpPr txBox="1">
              <a:spLocks noChangeArrowheads="1"/>
            </p:cNvSpPr>
            <p:nvPr/>
          </p:nvSpPr>
          <p:spPr bwMode="auto">
            <a:xfrm>
              <a:off x="-674076" y="1875207"/>
              <a:ext cx="2094662" cy="823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Emisiones</a:t>
              </a:r>
              <a:r>
                <a:rPr lang="en-US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endParaRPr lang="en-US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/>
              <a:r>
                <a:rPr lang="en-US" dirty="0">
                  <a:solidFill>
                    <a:srgbClr val="000000"/>
                  </a:solidFill>
                  <a:latin typeface="Arial"/>
                  <a:cs typeface="Arial"/>
                </a:rPr>
                <a:t>(Gt CO</a:t>
              </a:r>
              <a:r>
                <a:rPr lang="en-US" sz="1400" dirty="0">
                  <a:solidFill>
                    <a:srgbClr val="000000"/>
                  </a:solidFill>
                  <a:latin typeface="Arial"/>
                  <a:cs typeface="Arial"/>
                </a:rPr>
                <a:t>2</a:t>
              </a:r>
              <a:r>
                <a:rPr lang="en-US" dirty="0">
                  <a:solidFill>
                    <a:srgbClr val="000000"/>
                  </a:solidFill>
                  <a:latin typeface="Arial"/>
                  <a:cs typeface="Arial"/>
                </a:rPr>
                <a:t>) </a:t>
              </a:r>
            </a:p>
          </p:txBody>
        </p:sp>
        <p:sp>
          <p:nvSpPr>
            <p:cNvPr id="10" name="TextBox 50"/>
            <p:cNvSpPr txBox="1">
              <a:spLocks noChangeArrowheads="1"/>
            </p:cNvSpPr>
            <p:nvPr/>
          </p:nvSpPr>
          <p:spPr bwMode="auto">
            <a:xfrm>
              <a:off x="5736759" y="4417258"/>
              <a:ext cx="1420586" cy="470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Año</a:t>
              </a:r>
              <a:endParaRPr 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31783" y="2821653"/>
              <a:ext cx="3239775" cy="3333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H="1" flipV="1">
              <a:off x="2143842" y="3149407"/>
              <a:ext cx="261251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3254985" y="3136709"/>
              <a:ext cx="261251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124712" y="1411519"/>
            <a:ext cx="4623752" cy="584167"/>
            <a:chOff x="4572000" y="2059862"/>
            <a:chExt cx="5075852" cy="746073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592584" y="2344517"/>
              <a:ext cx="538037" cy="159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56"/>
            <p:cNvSpPr txBox="1">
              <a:spLocks noChangeArrowheads="1"/>
            </p:cNvSpPr>
            <p:nvPr/>
          </p:nvSpPr>
          <p:spPr bwMode="auto">
            <a:xfrm>
              <a:off x="8140784" y="2059862"/>
              <a:ext cx="1507068" cy="432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Proyección</a:t>
              </a:r>
              <a:endParaRPr lang="en-US" sz="16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grpSp>
          <p:nvGrpSpPr>
            <p:cNvPr id="17" name="Group 57"/>
            <p:cNvGrpSpPr>
              <a:grpSpLocks/>
            </p:cNvGrpSpPr>
            <p:nvPr/>
          </p:nvGrpSpPr>
          <p:grpSpPr bwMode="auto">
            <a:xfrm>
              <a:off x="4572000" y="2232023"/>
              <a:ext cx="2221486" cy="573912"/>
              <a:chOff x="4572000" y="2232023"/>
              <a:chExt cx="2221486" cy="573912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V="1">
                <a:off x="4572000" y="2578545"/>
                <a:ext cx="2160086" cy="227390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59"/>
              <p:cNvSpPr txBox="1">
                <a:spLocks noChangeArrowheads="1"/>
              </p:cNvSpPr>
              <p:nvPr/>
            </p:nvSpPr>
            <p:spPr bwMode="auto">
              <a:xfrm rot="21226338">
                <a:off x="4921278" y="2232023"/>
                <a:ext cx="1872208" cy="4716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6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sin </a:t>
                </a:r>
                <a:r>
                  <a:rPr lang="en-GB" sz="1600" dirty="0">
                    <a:solidFill>
                      <a:srgbClr val="000000"/>
                    </a:solidFill>
                    <a:latin typeface="Arial"/>
                    <a:cs typeface="Arial"/>
                  </a:rPr>
                  <a:t>REDD</a:t>
                </a:r>
                <a:r>
                  <a:rPr lang="en-GB" dirty="0">
                    <a:solidFill>
                      <a:srgbClr val="000000"/>
                    </a:solidFill>
                    <a:latin typeface="Arial"/>
                    <a:cs typeface="Arial"/>
                  </a:rPr>
                  <a:t>+</a:t>
                </a:r>
              </a:p>
            </p:txBody>
          </p:sp>
        </p:grp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139952" y="2044469"/>
            <a:ext cx="4551364" cy="1607400"/>
            <a:chOff x="4556275" y="2780928"/>
            <a:chExt cx="6695637" cy="2254003"/>
          </a:xfrm>
        </p:grpSpPr>
        <p:cxnSp>
          <p:nvCxnSpPr>
            <p:cNvPr id="21" name="Elbow Connector 20"/>
            <p:cNvCxnSpPr/>
            <p:nvPr/>
          </p:nvCxnSpPr>
          <p:spPr>
            <a:xfrm>
              <a:off x="8712516" y="4631033"/>
              <a:ext cx="504809" cy="1587"/>
            </a:xfrm>
            <a:prstGeom prst="bentConnector3">
              <a:avLst>
                <a:gd name="adj1" fmla="val 50000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62"/>
            <p:cNvSpPr txBox="1">
              <a:spLocks noChangeArrowheads="1"/>
            </p:cNvSpPr>
            <p:nvPr/>
          </p:nvSpPr>
          <p:spPr bwMode="auto">
            <a:xfrm>
              <a:off x="9323258" y="4214920"/>
              <a:ext cx="1928654" cy="820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Emisiones</a:t>
              </a:r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lang="en-US" sz="16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reales</a:t>
              </a:r>
              <a:endParaRPr lang="en-US" sz="16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grpSp>
          <p:nvGrpSpPr>
            <p:cNvPr id="23" name="Group 63"/>
            <p:cNvGrpSpPr>
              <a:grpSpLocks/>
            </p:cNvGrpSpPr>
            <p:nvPr/>
          </p:nvGrpSpPr>
          <p:grpSpPr bwMode="auto">
            <a:xfrm>
              <a:off x="4556275" y="2780928"/>
              <a:ext cx="2766026" cy="1058759"/>
              <a:chOff x="4556275" y="2780928"/>
              <a:chExt cx="2766026" cy="1058759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4556275" y="2780928"/>
                <a:ext cx="2152579" cy="89358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65"/>
              <p:cNvSpPr txBox="1">
                <a:spLocks noChangeArrowheads="1"/>
              </p:cNvSpPr>
              <p:nvPr/>
            </p:nvSpPr>
            <p:spPr bwMode="auto">
              <a:xfrm rot="1419433">
                <a:off x="4664016" y="3364944"/>
                <a:ext cx="2658285" cy="474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6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con </a:t>
                </a:r>
                <a:r>
                  <a:rPr lang="en-GB" sz="1600" dirty="0">
                    <a:solidFill>
                      <a:srgbClr val="000000"/>
                    </a:solidFill>
                    <a:latin typeface="Arial"/>
                    <a:cs typeface="Arial"/>
                  </a:rPr>
                  <a:t>REDD+</a:t>
                </a:r>
              </a:p>
            </p:txBody>
          </p:sp>
        </p:grp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827585" y="1800327"/>
            <a:ext cx="7969373" cy="2527671"/>
            <a:chOff x="-935156" y="2248631"/>
            <a:chExt cx="10659394" cy="3222374"/>
          </a:xfrm>
        </p:grpSpPr>
        <p:grpSp>
          <p:nvGrpSpPr>
            <p:cNvPr id="27" name="Group 68"/>
            <p:cNvGrpSpPr>
              <a:grpSpLocks/>
            </p:cNvGrpSpPr>
            <p:nvPr/>
          </p:nvGrpSpPr>
          <p:grpSpPr bwMode="auto">
            <a:xfrm>
              <a:off x="3520485" y="2248631"/>
              <a:ext cx="6203753" cy="1279533"/>
              <a:chOff x="3520485" y="2248631"/>
              <a:chExt cx="6203753" cy="1279533"/>
            </a:xfrm>
          </p:grpSpPr>
          <p:sp>
            <p:nvSpPr>
              <p:cNvPr id="29" name="Isosceles Triangle 28"/>
              <p:cNvSpPr/>
              <p:nvPr/>
            </p:nvSpPr>
            <p:spPr>
              <a:xfrm rot="21261568" flipV="1">
                <a:off x="3520485" y="2424716"/>
                <a:ext cx="2213162" cy="1084091"/>
              </a:xfrm>
              <a:prstGeom prst="triangle">
                <a:avLst>
                  <a:gd name="adj" fmla="val 90839"/>
                </a:avLst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800000" scaled="0"/>
                <a:tileRect/>
              </a:gradFill>
              <a:ln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latin typeface="Arial"/>
                  <a:cs typeface="Arial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276945" y="2935785"/>
                <a:ext cx="423898" cy="322211"/>
              </a:xfrm>
              <a:prstGeom prst="rect">
                <a:avLst/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latin typeface="Arial"/>
                  <a:cs typeface="Arial"/>
                </a:endParaRPr>
              </a:p>
            </p:txBody>
          </p:sp>
          <p:sp>
            <p:nvSpPr>
              <p:cNvPr id="31" name="TextBox 72"/>
              <p:cNvSpPr txBox="1">
                <a:spLocks noChangeArrowheads="1"/>
              </p:cNvSpPr>
              <p:nvPr/>
            </p:nvSpPr>
            <p:spPr bwMode="auto">
              <a:xfrm>
                <a:off x="7636935" y="2782669"/>
                <a:ext cx="2087303" cy="745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Reducciones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1600" dirty="0">
                    <a:solidFill>
                      <a:srgbClr val="000000"/>
                    </a:solidFill>
                    <a:latin typeface="Arial"/>
                    <a:cs typeface="Arial"/>
                  </a:rPr>
                  <a:t>de </a:t>
                </a:r>
                <a:r>
                  <a:rPr lang="en-US" sz="160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emisiones</a:t>
                </a:r>
                <a:endParaRPr lang="en-US" sz="160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2" name="Down Arrow 31"/>
              <p:cNvSpPr/>
              <p:nvPr/>
            </p:nvSpPr>
            <p:spPr>
              <a:xfrm>
                <a:off x="6064309" y="2248631"/>
                <a:ext cx="393733" cy="1152343"/>
              </a:xfrm>
              <a:prstGeom prst="downArrow">
                <a:avLst/>
              </a:prstGeom>
              <a:solidFill>
                <a:srgbClr val="0066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latin typeface="Arial"/>
                  <a:cs typeface="Arial"/>
                </a:endParaRPr>
              </a:p>
            </p:txBody>
          </p:sp>
        </p:grp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-935156" y="4609051"/>
              <a:ext cx="10112961" cy="861954"/>
            </a:xfrm>
            <a:prstGeom prst="rect">
              <a:avLst/>
            </a:prstGeom>
            <a:gradFill>
              <a:gsLst>
                <a:gs pos="7500">
                  <a:srgbClr val="08AF4F"/>
                </a:gs>
                <a:gs pos="7000">
                  <a:srgbClr val="0FAD4D"/>
                </a:gs>
                <a:gs pos="6000">
                  <a:srgbClr val="1EAA4A"/>
                </a:gs>
                <a:gs pos="4000">
                  <a:srgbClr val="3BA343"/>
                </a:gs>
                <a:gs pos="0">
                  <a:schemeClr val="accent3">
                    <a:shade val="51000"/>
                    <a:satMod val="130000"/>
                  </a:schemeClr>
                </a:gs>
                <a:gs pos="8000">
                  <a:srgbClr val="00B050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 anchorCtr="0"/>
            <a:lstStyle/>
            <a:p>
              <a:pPr>
                <a:spcBef>
                  <a:spcPct val="20000"/>
                </a:spcBef>
                <a:buClr>
                  <a:schemeClr val="accent3"/>
                </a:buClr>
                <a:buSzPct val="95000"/>
                <a:defRPr/>
              </a:pPr>
              <a:r>
                <a:rPr lang="en-US" kern="0" dirty="0" err="1" smtClean="0">
                  <a:solidFill>
                    <a:schemeClr val="tx1"/>
                  </a:solidFill>
                  <a:latin typeface="Arial"/>
                  <a:cs typeface="Arial"/>
                </a:rPr>
                <a:t>Área</a:t>
              </a:r>
              <a:r>
                <a:rPr lang="en-US" kern="0" dirty="0" smtClean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 smtClean="0">
                  <a:solidFill>
                    <a:schemeClr val="tx1"/>
                  </a:solidFill>
                  <a:latin typeface="Arial"/>
                  <a:cs typeface="Arial"/>
                </a:rPr>
                <a:t>verde</a:t>
              </a:r>
              <a:r>
                <a:rPr lang="en-US" kern="0" dirty="0" smtClean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>
                  <a:solidFill>
                    <a:schemeClr val="tx1"/>
                  </a:solidFill>
                  <a:latin typeface="Arial"/>
                  <a:cs typeface="Arial"/>
                </a:rPr>
                <a:t>sombreada</a:t>
              </a:r>
              <a:r>
                <a:rPr lang="en-US" kern="0" dirty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>
                  <a:solidFill>
                    <a:schemeClr val="tx1"/>
                  </a:solidFill>
                  <a:latin typeface="Arial"/>
                  <a:cs typeface="Arial"/>
                </a:rPr>
                <a:t>representa</a:t>
              </a:r>
              <a:r>
                <a:rPr lang="en-US" kern="0" dirty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>
                  <a:solidFill>
                    <a:schemeClr val="tx1"/>
                  </a:solidFill>
                  <a:latin typeface="Arial"/>
                  <a:cs typeface="Arial"/>
                </a:rPr>
                <a:t>las</a:t>
              </a:r>
              <a:r>
                <a:rPr lang="en-US" kern="0" dirty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>
                  <a:solidFill>
                    <a:schemeClr val="tx1"/>
                  </a:solidFill>
                  <a:latin typeface="Arial"/>
                  <a:cs typeface="Arial"/>
                </a:rPr>
                <a:t>emisiones</a:t>
              </a:r>
              <a:r>
                <a:rPr lang="en-US" kern="0" dirty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>
                  <a:solidFill>
                    <a:schemeClr val="tx1"/>
                  </a:solidFill>
                  <a:latin typeface="Arial"/>
                  <a:cs typeface="Arial"/>
                </a:rPr>
                <a:t>reducidas</a:t>
              </a:r>
              <a:r>
                <a:rPr lang="en-US" kern="0" dirty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 smtClean="0">
                  <a:solidFill>
                    <a:schemeClr val="tx1"/>
                  </a:solidFill>
                  <a:latin typeface="Arial"/>
                  <a:cs typeface="Arial"/>
                </a:rPr>
                <a:t>por</a:t>
              </a:r>
              <a:r>
                <a:rPr lang="en-US" kern="0" dirty="0" smtClean="0">
                  <a:solidFill>
                    <a:schemeClr val="tx1"/>
                  </a:solidFill>
                  <a:latin typeface="Arial"/>
                  <a:cs typeface="Arial"/>
                </a:rPr>
                <a:t> </a:t>
              </a:r>
              <a:r>
                <a:rPr lang="en-US" kern="0" dirty="0" err="1">
                  <a:solidFill>
                    <a:schemeClr val="tx1"/>
                  </a:solidFill>
                  <a:latin typeface="Arial"/>
                  <a:cs typeface="Arial"/>
                </a:rPr>
                <a:t>acciones</a:t>
              </a:r>
              <a:r>
                <a:rPr lang="en-US" kern="0" dirty="0">
                  <a:solidFill>
                    <a:schemeClr val="tx1"/>
                  </a:solidFill>
                  <a:latin typeface="Arial"/>
                  <a:cs typeface="Arial"/>
                </a:rPr>
                <a:t> de </a:t>
              </a:r>
              <a:r>
                <a:rPr lang="en-US" kern="0" dirty="0" smtClean="0">
                  <a:solidFill>
                    <a:schemeClr val="tx1"/>
                  </a:solidFill>
                  <a:latin typeface="Arial"/>
                  <a:cs typeface="Arial"/>
                </a:rPr>
                <a:t>REDD+</a:t>
              </a:r>
              <a:endParaRPr lang="en-US" kern="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8196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731299" cy="719137"/>
          </a:xfrm>
        </p:spPr>
        <p:txBody>
          <a:bodyPr>
            <a:normAutofit/>
          </a:bodyPr>
          <a:lstStyle/>
          <a:p>
            <a:r>
              <a:rPr lang="en-GB" dirty="0" smtClean="0"/>
              <a:t>REDD+ </a:t>
            </a:r>
            <a:r>
              <a:rPr lang="en-GB" dirty="0"/>
              <a:t>en el </a:t>
            </a:r>
            <a:r>
              <a:rPr lang="en-GB" dirty="0" err="1" smtClean="0"/>
              <a:t>marco</a:t>
            </a:r>
            <a:r>
              <a:rPr lang="en-GB" dirty="0" smtClean="0"/>
              <a:t> de la CMNUCC</a:t>
            </a:r>
            <a:endParaRPr lang="fr-CH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323528" y="1203598"/>
            <a:ext cx="4176464" cy="1224136"/>
          </a:xfrm>
        </p:spPr>
        <p:txBody>
          <a:bodyPr>
            <a:noAutofit/>
          </a:bodyPr>
          <a:lstStyle/>
          <a:p>
            <a:r>
              <a:rPr lang="en-GB" sz="1800" dirty="0" err="1">
                <a:solidFill>
                  <a:srgbClr val="000000"/>
                </a:solidFill>
              </a:rPr>
              <a:t>Principios</a:t>
            </a:r>
            <a:r>
              <a:rPr lang="en-GB" sz="1800" dirty="0">
                <a:solidFill>
                  <a:srgbClr val="000000"/>
                </a:solidFill>
              </a:rPr>
              <a:t> y </a:t>
            </a:r>
            <a:r>
              <a:rPr lang="en-GB" sz="1800" dirty="0" err="1">
                <a:solidFill>
                  <a:srgbClr val="000000"/>
                </a:solidFill>
              </a:rPr>
              <a:t>procedimientos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que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guian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la </a:t>
            </a:r>
            <a:r>
              <a:rPr lang="en-GB" sz="1800" dirty="0" err="1">
                <a:solidFill>
                  <a:srgbClr val="000000"/>
                </a:solidFill>
              </a:rPr>
              <a:t>implementación</a:t>
            </a:r>
            <a:r>
              <a:rPr lang="en-GB" sz="1800" dirty="0">
                <a:solidFill>
                  <a:srgbClr val="000000"/>
                </a:solidFill>
              </a:rPr>
              <a:t> de </a:t>
            </a:r>
            <a:r>
              <a:rPr lang="en-GB" sz="1800" dirty="0" smtClean="0">
                <a:solidFill>
                  <a:srgbClr val="000000"/>
                </a:solidFill>
              </a:rPr>
              <a:t>REDD+ </a:t>
            </a:r>
            <a:r>
              <a:rPr lang="en-GB" sz="1800" dirty="0">
                <a:solidFill>
                  <a:srgbClr val="000000"/>
                </a:solidFill>
              </a:rPr>
              <a:t>se </a:t>
            </a:r>
            <a:r>
              <a:rPr lang="en-GB" sz="1800" dirty="0" err="1">
                <a:solidFill>
                  <a:srgbClr val="000000"/>
                </a:solidFill>
              </a:rPr>
              <a:t>negocian</a:t>
            </a:r>
            <a:r>
              <a:rPr lang="en-GB" sz="1800" dirty="0">
                <a:solidFill>
                  <a:srgbClr val="000000"/>
                </a:solidFill>
              </a:rPr>
              <a:t> a </a:t>
            </a:r>
            <a:r>
              <a:rPr lang="en-GB" sz="1800" dirty="0" err="1">
                <a:solidFill>
                  <a:srgbClr val="000000"/>
                </a:solidFill>
              </a:rPr>
              <a:t>través</a:t>
            </a:r>
            <a:r>
              <a:rPr lang="en-GB" sz="1800" dirty="0">
                <a:solidFill>
                  <a:srgbClr val="000000"/>
                </a:solidFill>
              </a:rPr>
              <a:t> de la </a:t>
            </a:r>
            <a:r>
              <a:rPr lang="en-GB" sz="1800" dirty="0" err="1">
                <a:solidFill>
                  <a:srgbClr val="000000"/>
                </a:solidFill>
              </a:rPr>
              <a:t>Convención</a:t>
            </a:r>
            <a:r>
              <a:rPr lang="en-GB" sz="1800" dirty="0">
                <a:solidFill>
                  <a:srgbClr val="000000"/>
                </a:solidFill>
              </a:rPr>
              <a:t> Marco de </a:t>
            </a:r>
            <a:r>
              <a:rPr lang="en-GB" sz="1800" dirty="0" err="1">
                <a:solidFill>
                  <a:srgbClr val="000000"/>
                </a:solidFill>
              </a:rPr>
              <a:t>Naciones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Unidas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sobre</a:t>
            </a:r>
            <a:r>
              <a:rPr lang="en-GB" sz="1800" dirty="0">
                <a:solidFill>
                  <a:srgbClr val="000000"/>
                </a:solidFill>
              </a:rPr>
              <a:t> el </a:t>
            </a:r>
            <a:r>
              <a:rPr lang="en-GB" sz="1800" dirty="0" err="1">
                <a:solidFill>
                  <a:srgbClr val="000000"/>
                </a:solidFill>
              </a:rPr>
              <a:t>Cambio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Climático</a:t>
            </a:r>
            <a:r>
              <a:rPr lang="en-GB" sz="1800" dirty="0">
                <a:solidFill>
                  <a:srgbClr val="000000"/>
                </a:solidFill>
              </a:rPr>
              <a:t> (CMNUCC</a:t>
            </a:r>
            <a:r>
              <a:rPr lang="en-GB" sz="1800" dirty="0" smtClean="0">
                <a:solidFill>
                  <a:srgbClr val="000000"/>
                </a:solidFill>
              </a:rPr>
              <a:t>) – </a:t>
            </a:r>
            <a:r>
              <a:rPr lang="en-GB" sz="1800" dirty="0" err="1" smtClean="0">
                <a:solidFill>
                  <a:srgbClr val="000000"/>
                </a:solidFill>
              </a:rPr>
              <a:t>desde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</a:rPr>
              <a:t>mediados</a:t>
            </a:r>
            <a:r>
              <a:rPr lang="en-GB" sz="1800" dirty="0" smtClean="0">
                <a:solidFill>
                  <a:srgbClr val="000000"/>
                </a:solidFill>
              </a:rPr>
              <a:t> de 2000.</a:t>
            </a:r>
            <a:endParaRPr lang="fr-CH" sz="180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 err="1" smtClean="0"/>
              <a:t>Introducción</a:t>
            </a:r>
            <a:r>
              <a:rPr lang="en-GB" dirty="0" smtClean="0"/>
              <a:t> a REDD+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788024" y="1203598"/>
            <a:ext cx="3672408" cy="2879576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  <a:defRPr sz="1800"/>
            </a:pPr>
            <a:r>
              <a:rPr lang="en-GB" dirty="0" err="1"/>
              <a:t>Programa</a:t>
            </a:r>
            <a:r>
              <a:rPr lang="en-GB" dirty="0"/>
              <a:t> </a:t>
            </a:r>
            <a:r>
              <a:rPr lang="en-GB" dirty="0" smtClean="0"/>
              <a:t>ONU</a:t>
            </a:r>
            <a:r>
              <a:rPr lang="en-GB" dirty="0"/>
              <a:t>-REDD se </a:t>
            </a:r>
            <a:r>
              <a:rPr lang="en-GB" dirty="0" err="1"/>
              <a:t>lanzó</a:t>
            </a:r>
            <a:r>
              <a:rPr lang="en-GB" dirty="0"/>
              <a:t> en </a:t>
            </a:r>
            <a:r>
              <a:rPr lang="en-GB" dirty="0" smtClean="0"/>
              <a:t>2008.</a:t>
            </a:r>
          </a:p>
          <a:p>
            <a:pPr marL="0" lvl="0" indent="0">
              <a:buNone/>
              <a:defRPr sz="1800"/>
            </a:pPr>
            <a:r>
              <a:rPr lang="en-GB" dirty="0" err="1" smtClean="0"/>
              <a:t>Cuenta</a:t>
            </a:r>
            <a:r>
              <a:rPr lang="en-GB" dirty="0" smtClean="0"/>
              <a:t> </a:t>
            </a:r>
            <a:r>
              <a:rPr lang="en-GB" dirty="0"/>
              <a:t>con la </a:t>
            </a:r>
            <a:r>
              <a:rPr lang="en-GB" dirty="0" err="1"/>
              <a:t>experiencia</a:t>
            </a:r>
            <a:r>
              <a:rPr lang="en-GB" dirty="0"/>
              <a:t> </a:t>
            </a:r>
            <a:r>
              <a:rPr lang="en-GB" dirty="0" smtClean="0"/>
              <a:t>de: </a:t>
            </a:r>
          </a:p>
          <a:p>
            <a:pPr marL="457200" lvl="0" indent="-457200">
              <a:defRPr sz="1800"/>
            </a:pPr>
            <a:r>
              <a:rPr lang="en-GB" dirty="0" err="1" smtClean="0"/>
              <a:t>Organización</a:t>
            </a:r>
            <a:r>
              <a:rPr lang="en-GB" dirty="0" smtClean="0"/>
              <a:t> </a:t>
            </a:r>
            <a:r>
              <a:rPr lang="en-GB" dirty="0"/>
              <a:t>de </a:t>
            </a:r>
            <a:r>
              <a:rPr lang="en-GB" dirty="0" err="1"/>
              <a:t>las</a:t>
            </a:r>
            <a:r>
              <a:rPr lang="en-GB" dirty="0"/>
              <a:t> </a:t>
            </a:r>
            <a:r>
              <a:rPr lang="en-GB" dirty="0" err="1"/>
              <a:t>Naciones</a:t>
            </a:r>
            <a:r>
              <a:rPr lang="en-GB" dirty="0"/>
              <a:t> </a:t>
            </a:r>
            <a:r>
              <a:rPr lang="en-GB" dirty="0" err="1"/>
              <a:t>Unidas</a:t>
            </a:r>
            <a:r>
              <a:rPr lang="en-GB" dirty="0"/>
              <a:t> </a:t>
            </a:r>
            <a:r>
              <a:rPr lang="en-GB" dirty="0" err="1"/>
              <a:t>para</a:t>
            </a:r>
            <a:r>
              <a:rPr lang="en-GB" dirty="0"/>
              <a:t> la </a:t>
            </a:r>
            <a:r>
              <a:rPr lang="en-GB" dirty="0" err="1"/>
              <a:t>Agricultura</a:t>
            </a:r>
            <a:r>
              <a:rPr lang="en-GB" dirty="0"/>
              <a:t> y la </a:t>
            </a:r>
            <a:r>
              <a:rPr lang="en-GB" dirty="0" err="1"/>
              <a:t>Alimentación</a:t>
            </a:r>
            <a:r>
              <a:rPr lang="en-GB" dirty="0"/>
              <a:t> (FAO</a:t>
            </a:r>
            <a:r>
              <a:rPr lang="en-GB" dirty="0" smtClean="0"/>
              <a:t>)</a:t>
            </a:r>
          </a:p>
          <a:p>
            <a:pPr marL="457200" lvl="0" indent="-457200">
              <a:defRPr sz="1800"/>
            </a:pPr>
            <a:r>
              <a:rPr lang="en-GB" dirty="0" err="1"/>
              <a:t>Programa</a:t>
            </a:r>
            <a:r>
              <a:rPr lang="en-GB" dirty="0"/>
              <a:t> de </a:t>
            </a:r>
            <a:r>
              <a:rPr lang="en-GB" dirty="0" err="1"/>
              <a:t>las</a:t>
            </a:r>
            <a:r>
              <a:rPr lang="en-GB" dirty="0"/>
              <a:t> </a:t>
            </a:r>
            <a:r>
              <a:rPr lang="en-GB" dirty="0" err="1"/>
              <a:t>Naciones</a:t>
            </a:r>
            <a:r>
              <a:rPr lang="en-GB" dirty="0"/>
              <a:t> </a:t>
            </a:r>
            <a:r>
              <a:rPr lang="en-GB" dirty="0" err="1"/>
              <a:t>Unidas</a:t>
            </a:r>
            <a:r>
              <a:rPr lang="en-GB" dirty="0"/>
              <a:t> </a:t>
            </a:r>
            <a:r>
              <a:rPr lang="en-GB" dirty="0" err="1"/>
              <a:t>para</a:t>
            </a:r>
            <a:r>
              <a:rPr lang="en-GB" dirty="0"/>
              <a:t> el </a:t>
            </a:r>
            <a:r>
              <a:rPr lang="en-GB" dirty="0" err="1"/>
              <a:t>Desarrollo</a:t>
            </a:r>
            <a:r>
              <a:rPr lang="en-GB" dirty="0"/>
              <a:t> (PNUD</a:t>
            </a:r>
            <a:r>
              <a:rPr lang="en-GB" dirty="0" smtClean="0"/>
              <a:t>)</a:t>
            </a:r>
          </a:p>
          <a:p>
            <a:pPr marL="457200" lvl="0" indent="-457200">
              <a:defRPr sz="1800"/>
            </a:pPr>
            <a:r>
              <a:rPr lang="en-GB" dirty="0" err="1"/>
              <a:t>Programa</a:t>
            </a:r>
            <a:r>
              <a:rPr lang="en-GB" dirty="0"/>
              <a:t> de </a:t>
            </a:r>
            <a:r>
              <a:rPr lang="en-GB" dirty="0" err="1"/>
              <a:t>las</a:t>
            </a:r>
            <a:r>
              <a:rPr lang="en-GB" dirty="0"/>
              <a:t> </a:t>
            </a:r>
            <a:r>
              <a:rPr lang="en-GB" dirty="0" err="1"/>
              <a:t>Naciones</a:t>
            </a:r>
            <a:r>
              <a:rPr lang="en-GB" dirty="0"/>
              <a:t> </a:t>
            </a:r>
            <a:r>
              <a:rPr lang="en-GB" dirty="0" err="1"/>
              <a:t>Unidas</a:t>
            </a:r>
            <a:r>
              <a:rPr lang="en-GB" dirty="0"/>
              <a:t> </a:t>
            </a:r>
            <a:r>
              <a:rPr lang="en-GB" dirty="0" err="1"/>
              <a:t>para</a:t>
            </a:r>
            <a:r>
              <a:rPr lang="en-GB" dirty="0"/>
              <a:t> el </a:t>
            </a:r>
            <a:r>
              <a:rPr lang="en-GB" dirty="0" err="1"/>
              <a:t>Medio</a:t>
            </a:r>
            <a:r>
              <a:rPr lang="en-GB" dirty="0"/>
              <a:t> </a:t>
            </a:r>
            <a:r>
              <a:rPr lang="en-GB" dirty="0" err="1"/>
              <a:t>Ambiente</a:t>
            </a:r>
            <a:r>
              <a:rPr lang="en-GB" dirty="0"/>
              <a:t> (PNUMA</a:t>
            </a:r>
            <a:r>
              <a:rPr lang="en-GB" dirty="0" smtClean="0"/>
              <a:t>)</a:t>
            </a:r>
          </a:p>
          <a:p>
            <a:pPr marL="0" lvl="0" indent="0">
              <a:buNone/>
              <a:defRPr sz="1800"/>
            </a:pPr>
            <a:r>
              <a:rPr lang="en-GB" dirty="0"/>
              <a:t>63 </a:t>
            </a:r>
            <a:r>
              <a:rPr lang="en-GB" dirty="0" err="1" smtClean="0"/>
              <a:t>países</a:t>
            </a:r>
            <a:r>
              <a:rPr lang="en-GB" dirty="0" smtClean="0"/>
              <a:t> </a:t>
            </a:r>
            <a:r>
              <a:rPr lang="en-GB" dirty="0" err="1" smtClean="0"/>
              <a:t>miembros</a:t>
            </a:r>
            <a:r>
              <a:rPr lang="en-GB" dirty="0" smtClean="0"/>
              <a:t> del </a:t>
            </a:r>
            <a:r>
              <a:rPr lang="en-GB" dirty="0" err="1" smtClean="0"/>
              <a:t>Programa</a:t>
            </a:r>
            <a:r>
              <a:rPr lang="en-GB" dirty="0" smtClean="0"/>
              <a:t>               ONU-REDD (</a:t>
            </a:r>
            <a:r>
              <a:rPr lang="en-GB" dirty="0" err="1" smtClean="0"/>
              <a:t>Septiembre</a:t>
            </a:r>
            <a:r>
              <a:rPr lang="en-GB" dirty="0" smtClean="0"/>
              <a:t> 2015)</a:t>
            </a:r>
          </a:p>
        </p:txBody>
      </p:sp>
      <p:pic>
        <p:nvPicPr>
          <p:cNvPr id="12" name="tl_unfccc_logo_6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7814"/>
            <a:ext cx="1619084" cy="108411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8893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>
            <a:normAutofit/>
          </a:bodyPr>
          <a:lstStyle/>
          <a:p>
            <a:r>
              <a:rPr lang="en-GB" sz="2800" dirty="0"/>
              <a:t>Los </a:t>
            </a:r>
            <a:r>
              <a:rPr lang="en-GB" sz="2800" dirty="0" err="1"/>
              <a:t>cuatro</a:t>
            </a:r>
            <a:r>
              <a:rPr lang="en-GB" sz="2800" dirty="0"/>
              <a:t> </a:t>
            </a:r>
            <a:r>
              <a:rPr lang="en-GB" sz="2800" dirty="0" err="1"/>
              <a:t>elementos</a:t>
            </a:r>
            <a:r>
              <a:rPr lang="en-GB" sz="2800" dirty="0"/>
              <a:t> de </a:t>
            </a:r>
            <a:r>
              <a:rPr lang="en-GB" sz="2800" dirty="0" smtClean="0"/>
              <a:t>“</a:t>
            </a:r>
            <a:r>
              <a:rPr lang="en-GB" sz="2800" dirty="0" err="1" smtClean="0"/>
              <a:t>diseño</a:t>
            </a:r>
            <a:r>
              <a:rPr lang="en-GB" sz="2800" dirty="0" smtClean="0"/>
              <a:t>” de </a:t>
            </a:r>
            <a:r>
              <a:rPr lang="en-GB" dirty="0" smtClean="0"/>
              <a:t>REDD+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 err="1" smtClean="0"/>
              <a:t>Introducción</a:t>
            </a:r>
            <a:r>
              <a:rPr lang="en-GB" dirty="0" smtClean="0"/>
              <a:t> a REDD+</a:t>
            </a:r>
            <a:endParaRPr lang="en-GB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99786843"/>
              </p:ext>
            </p:extLst>
          </p:nvPr>
        </p:nvGraphicFramePr>
        <p:xfrm>
          <a:off x="2708474" y="959039"/>
          <a:ext cx="5496272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Shape 299"/>
          <p:cNvSpPr txBox="1">
            <a:spLocks/>
          </p:cNvSpPr>
          <p:nvPr/>
        </p:nvSpPr>
        <p:spPr>
          <a:xfrm>
            <a:off x="251520" y="1131590"/>
            <a:ext cx="2448272" cy="3168352"/>
          </a:xfrm>
          <a:prstGeom prst="rect">
            <a:avLst/>
          </a:prstGeom>
        </p:spPr>
        <p:txBody>
          <a:bodyPr/>
          <a:lstStyle>
            <a:lvl1pPr marL="444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889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33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778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22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667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3111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35560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4000500" indent="-444500" defTabSz="584200">
              <a:spcBef>
                <a:spcPts val="4200"/>
              </a:spcBef>
              <a:buSzPct val="75000"/>
              <a:buChar char="•"/>
              <a:defRPr sz="3600"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marL="0" indent="0" defTabSz="525779">
              <a:spcBef>
                <a:spcPts val="0"/>
              </a:spcBef>
              <a:buSzTx/>
              <a:buFontTx/>
              <a:buNone/>
              <a:defRPr sz="1800"/>
            </a:pPr>
            <a:r>
              <a:rPr lang="es-ES" sz="1600" dirty="0" smtClean="0">
                <a:latin typeface="+mn-lt"/>
                <a:cs typeface="Helvetica Light"/>
              </a:rPr>
              <a:t>Decisión 1/CP.16 (COP-16, Cancún) </a:t>
            </a:r>
          </a:p>
          <a:p>
            <a:pPr marL="0" indent="0" defTabSz="525779">
              <a:spcBef>
                <a:spcPts val="0"/>
              </a:spcBef>
              <a:buSzTx/>
              <a:buFontTx/>
              <a:buNone/>
              <a:defRPr sz="1800"/>
            </a:pPr>
            <a:r>
              <a:rPr lang="es-ES" sz="1600" dirty="0" smtClean="0">
                <a:latin typeface="+mn-lt"/>
                <a:cs typeface="Helvetica Light"/>
              </a:rPr>
              <a:t>pide a los países que desarrollen 4 elementos para la implementación de REDD+ y para acceder </a:t>
            </a:r>
          </a:p>
          <a:p>
            <a:pPr marL="0" indent="0" defTabSz="525779">
              <a:spcBef>
                <a:spcPts val="0"/>
              </a:spcBef>
              <a:buSzTx/>
              <a:buFontTx/>
              <a:buNone/>
              <a:defRPr sz="1800"/>
            </a:pPr>
            <a:r>
              <a:rPr lang="es-ES" sz="1600" dirty="0" smtClean="0">
                <a:latin typeface="+mn-lt"/>
                <a:cs typeface="Helvetica Light"/>
              </a:rPr>
              <a:t>a los pagos basados en resultados</a:t>
            </a:r>
            <a:r>
              <a:rPr lang="en-GB" sz="1600" dirty="0" smtClean="0">
                <a:latin typeface="+mn-lt"/>
                <a:cs typeface="Helvetica Light"/>
              </a:rPr>
              <a:t>.</a:t>
            </a:r>
            <a:endParaRPr lang="en-US" sz="1600" dirty="0">
              <a:latin typeface="+mn-l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65743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/>
          <a:lstStyle/>
          <a:p>
            <a:r>
              <a:rPr lang="en-GB" sz="2800" dirty="0" smtClean="0"/>
              <a:t>Las </a:t>
            </a:r>
            <a:r>
              <a:rPr lang="en-GB" sz="2800" dirty="0"/>
              <a:t>5 </a:t>
            </a:r>
            <a:r>
              <a:rPr lang="en-GB" sz="2800" dirty="0" err="1"/>
              <a:t>actividades</a:t>
            </a:r>
            <a:r>
              <a:rPr lang="en-GB" sz="2800" dirty="0"/>
              <a:t> </a:t>
            </a:r>
            <a:r>
              <a:rPr lang="en-GB" sz="2800" dirty="0" err="1" smtClean="0"/>
              <a:t>previstas</a:t>
            </a:r>
            <a:r>
              <a:rPr lang="en-GB" sz="2800" dirty="0" smtClean="0"/>
              <a:t> en el </a:t>
            </a:r>
            <a:r>
              <a:rPr lang="en-GB" sz="2800" dirty="0" err="1" smtClean="0"/>
              <a:t>marco</a:t>
            </a:r>
            <a:r>
              <a:rPr lang="en-GB" sz="2800" dirty="0" smtClean="0"/>
              <a:t> de </a:t>
            </a:r>
            <a:r>
              <a:rPr lang="en-GB" sz="2800" dirty="0"/>
              <a:t>REDD+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dirty="0" err="1" smtClean="0"/>
              <a:t>Introducción</a:t>
            </a:r>
            <a:r>
              <a:rPr lang="en-GB" dirty="0" smtClean="0"/>
              <a:t> a REDD+</a:t>
            </a:r>
            <a:endParaRPr lang="en-GB" dirty="0"/>
          </a:p>
        </p:txBody>
      </p:sp>
      <p:sp>
        <p:nvSpPr>
          <p:cNvPr id="5" name="Shape 309"/>
          <p:cNvSpPr>
            <a:spLocks noChangeArrowheads="1"/>
          </p:cNvSpPr>
          <p:nvPr/>
        </p:nvSpPr>
        <p:spPr bwMode="auto">
          <a:xfrm>
            <a:off x="1835696" y="983974"/>
            <a:ext cx="2059429" cy="1663385"/>
          </a:xfrm>
          <a:prstGeom prst="rect">
            <a:avLst/>
          </a:prstGeom>
          <a:solidFill>
            <a:srgbClr val="51A7F9">
              <a:alpha val="74901"/>
            </a:srgbClr>
          </a:solidFill>
          <a:ln w="12700">
            <a:noFill/>
            <a:miter lim="400000"/>
            <a:headEnd/>
            <a:tailEnd/>
          </a:ln>
        </p:spPr>
        <p:txBody>
          <a:bodyPr lIns="266700" tIns="266700" rIns="266700" bIns="266700"/>
          <a:lstStyle/>
          <a:p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I.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Reducción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de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las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emisiones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procedentes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de la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deforestación</a:t>
            </a:r>
            <a:endParaRPr lang="en-US" sz="1400" dirty="0">
              <a:solidFill>
                <a:srgbClr val="000000"/>
              </a:solidFill>
              <a:latin typeface="ArialUnicodeMS"/>
              <a:cs typeface="ArialUnicodeMS"/>
            </a:endParaRPr>
          </a:p>
        </p:txBody>
      </p:sp>
      <p:sp>
        <p:nvSpPr>
          <p:cNvPr id="7" name="Shape 310"/>
          <p:cNvSpPr>
            <a:spLocks noChangeArrowheads="1"/>
          </p:cNvSpPr>
          <p:nvPr/>
        </p:nvSpPr>
        <p:spPr bwMode="auto">
          <a:xfrm>
            <a:off x="3977934" y="983974"/>
            <a:ext cx="1980220" cy="1663385"/>
          </a:xfrm>
          <a:prstGeom prst="rect">
            <a:avLst/>
          </a:prstGeom>
          <a:solidFill>
            <a:srgbClr val="70BF41">
              <a:alpha val="74901"/>
            </a:srgbClr>
          </a:solidFill>
          <a:ln w="12700">
            <a:noFill/>
            <a:miter lim="400000"/>
            <a:headEnd/>
            <a:tailEnd/>
          </a:ln>
        </p:spPr>
        <p:txBody>
          <a:bodyPr lIns="266700" tIns="266700" rIns="266700" bIns="266700"/>
          <a:lstStyle/>
          <a:p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II.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Reducción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de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las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emisiones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procedentes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de la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degradación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forestal</a:t>
            </a:r>
            <a:endParaRPr lang="en-US" sz="1400" dirty="0">
              <a:solidFill>
                <a:srgbClr val="000000"/>
              </a:solidFill>
              <a:latin typeface="ArialUnicodeMS"/>
              <a:cs typeface="ArialUnicodeMS"/>
            </a:endParaRPr>
          </a:p>
        </p:txBody>
      </p:sp>
      <p:sp>
        <p:nvSpPr>
          <p:cNvPr id="8" name="Shape 311"/>
          <p:cNvSpPr>
            <a:spLocks noChangeArrowheads="1"/>
          </p:cNvSpPr>
          <p:nvPr/>
        </p:nvSpPr>
        <p:spPr bwMode="auto">
          <a:xfrm>
            <a:off x="928395" y="2701364"/>
            <a:ext cx="2059429" cy="1742594"/>
          </a:xfrm>
          <a:prstGeom prst="rect">
            <a:avLst/>
          </a:prstGeom>
          <a:solidFill>
            <a:srgbClr val="EC5D57">
              <a:alpha val="74901"/>
            </a:srgbClr>
          </a:solidFill>
          <a:ln w="12700">
            <a:noFill/>
            <a:miter lim="400000"/>
            <a:headEnd/>
            <a:tailEnd/>
          </a:ln>
        </p:spPr>
        <p:txBody>
          <a:bodyPr lIns="266700" tIns="266700" rIns="266700" bIns="266700"/>
          <a:lstStyle/>
          <a:p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III.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Conservación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rialUnicodeMS"/>
                <a:cs typeface="ArialUnicodeMS"/>
              </a:rPr>
              <a:t>de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las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reservas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forestales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de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carbono</a:t>
            </a:r>
            <a:endParaRPr lang="en-US" sz="1400" dirty="0">
              <a:solidFill>
                <a:srgbClr val="000000"/>
              </a:solidFill>
              <a:latin typeface="ArialUnicodeMS"/>
              <a:cs typeface="ArialUnicodeMS"/>
            </a:endParaRPr>
          </a:p>
        </p:txBody>
      </p:sp>
      <p:sp>
        <p:nvSpPr>
          <p:cNvPr id="9" name="Shape 312"/>
          <p:cNvSpPr>
            <a:spLocks noChangeArrowheads="1"/>
          </p:cNvSpPr>
          <p:nvPr/>
        </p:nvSpPr>
        <p:spPr bwMode="auto">
          <a:xfrm>
            <a:off x="3103037" y="2701364"/>
            <a:ext cx="1901011" cy="1742594"/>
          </a:xfrm>
          <a:prstGeom prst="rect">
            <a:avLst/>
          </a:prstGeom>
          <a:solidFill>
            <a:srgbClr val="773F9B">
              <a:alpha val="74901"/>
            </a:srgbClr>
          </a:solidFill>
          <a:ln w="12700">
            <a:noFill/>
            <a:miter lim="400000"/>
            <a:headEnd/>
            <a:tailEnd/>
          </a:ln>
        </p:spPr>
        <p:txBody>
          <a:bodyPr lIns="266700" tIns="266700" rIns="266700" bIns="266700"/>
          <a:lstStyle/>
          <a:p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IV.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Gestión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sostenible</a:t>
            </a:r>
            <a:r>
              <a:rPr lang="en-US" sz="1400" dirty="0">
                <a:solidFill>
                  <a:srgbClr val="000000"/>
                </a:solidFill>
                <a:latin typeface="ArialUnicodeMS"/>
                <a:cs typeface="ArialUnicodeMS"/>
              </a:rPr>
              <a:t> de los </a:t>
            </a:r>
            <a:r>
              <a:rPr lang="en-US" sz="1400" dirty="0" err="1">
                <a:solidFill>
                  <a:srgbClr val="000000"/>
                </a:solidFill>
                <a:latin typeface="ArialUnicodeMS"/>
                <a:cs typeface="ArialUnicodeMS"/>
              </a:rPr>
              <a:t>bosques</a:t>
            </a:r>
            <a:endParaRPr lang="en-US" sz="1400" dirty="0">
              <a:solidFill>
                <a:srgbClr val="000000"/>
              </a:solidFill>
              <a:latin typeface="ArialUnicodeMS"/>
              <a:cs typeface="ArialUnicodeMS"/>
            </a:endParaRPr>
          </a:p>
        </p:txBody>
      </p:sp>
      <p:sp>
        <p:nvSpPr>
          <p:cNvPr id="10" name="Shape 313"/>
          <p:cNvSpPr>
            <a:spLocks noChangeArrowheads="1"/>
          </p:cNvSpPr>
          <p:nvPr/>
        </p:nvSpPr>
        <p:spPr bwMode="auto">
          <a:xfrm>
            <a:off x="5112061" y="2701365"/>
            <a:ext cx="1980219" cy="1742593"/>
          </a:xfrm>
          <a:prstGeom prst="rect">
            <a:avLst/>
          </a:prstGeom>
          <a:solidFill>
            <a:srgbClr val="F5D328">
              <a:alpha val="74901"/>
            </a:srgbClr>
          </a:solidFill>
          <a:ln w="12700">
            <a:noFill/>
            <a:miter lim="400000"/>
            <a:headEnd/>
            <a:tailEnd/>
          </a:ln>
        </p:spPr>
        <p:txBody>
          <a:bodyPr lIns="266700" tIns="266700" rIns="266700" bIns="266700"/>
          <a:lstStyle/>
          <a:p>
            <a:r>
              <a:rPr lang="en-US" sz="1400" dirty="0"/>
              <a:t>V. </a:t>
            </a:r>
            <a:r>
              <a:rPr lang="en-US" sz="1400" dirty="0" err="1"/>
              <a:t>Incremento</a:t>
            </a:r>
            <a:r>
              <a:rPr lang="en-US" sz="1400" dirty="0"/>
              <a:t> de </a:t>
            </a:r>
            <a:r>
              <a:rPr lang="en-US" sz="1400" dirty="0" err="1"/>
              <a:t>las</a:t>
            </a:r>
            <a:r>
              <a:rPr lang="en-US" sz="1400" dirty="0"/>
              <a:t> </a:t>
            </a:r>
            <a:r>
              <a:rPr lang="en-US" sz="1400" dirty="0" err="1"/>
              <a:t>reservas</a:t>
            </a:r>
            <a:r>
              <a:rPr lang="en-US" sz="1400" dirty="0"/>
              <a:t> </a:t>
            </a:r>
            <a:r>
              <a:rPr lang="en-US" sz="1400" dirty="0" err="1"/>
              <a:t>forestales</a:t>
            </a:r>
            <a:r>
              <a:rPr lang="en-US" sz="1400" dirty="0"/>
              <a:t> de </a:t>
            </a:r>
            <a:r>
              <a:rPr lang="en-US" sz="1400" dirty="0" err="1"/>
              <a:t>carbono</a:t>
            </a:r>
            <a:endParaRPr lang="en-US" sz="1400" dirty="0">
              <a:solidFill>
                <a:srgbClr val="000000"/>
              </a:solidFill>
              <a:latin typeface="ArialUnicodeMS"/>
              <a:cs typeface="ArialUnicodeM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0312" y="1491630"/>
            <a:ext cx="1296144" cy="1815882"/>
          </a:xfrm>
          <a:prstGeom prst="rect">
            <a:avLst/>
          </a:prstGeom>
          <a:noFill/>
          <a:effectLst>
            <a:glow rad="101600">
              <a:schemeClr val="bg2">
                <a:lumMod val="50000"/>
                <a:alpha val="75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Las 5 </a:t>
            </a:r>
            <a:r>
              <a:rPr lang="en-US" sz="1400" dirty="0" err="1" smtClean="0"/>
              <a:t>actividades</a:t>
            </a:r>
            <a:r>
              <a:rPr lang="en-US" sz="1400" dirty="0" smtClean="0"/>
              <a:t> </a:t>
            </a:r>
            <a:r>
              <a:rPr lang="en-US" sz="1400" dirty="0" err="1" smtClean="0"/>
              <a:t>abarcan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3 </a:t>
            </a:r>
            <a:r>
              <a:rPr lang="en-US" sz="1400" dirty="0" err="1" smtClean="0"/>
              <a:t>principios</a:t>
            </a:r>
            <a:r>
              <a:rPr lang="en-US" sz="1400" dirty="0" smtClean="0"/>
              <a:t> </a:t>
            </a:r>
            <a:r>
              <a:rPr lang="en-US" sz="1400" dirty="0" err="1" smtClean="0"/>
              <a:t>distintos</a:t>
            </a:r>
            <a:r>
              <a:rPr lang="en-US" sz="1400" dirty="0" smtClean="0"/>
              <a:t> de </a:t>
            </a:r>
            <a:r>
              <a:rPr lang="en-US" sz="1400" dirty="0"/>
              <a:t>la </a:t>
            </a:r>
            <a:r>
              <a:rPr lang="en-US" sz="1400" dirty="0" err="1"/>
              <a:t>mitigación</a:t>
            </a:r>
            <a:r>
              <a:rPr lang="en-US" sz="1400" dirty="0"/>
              <a:t> </a:t>
            </a:r>
            <a:r>
              <a:rPr lang="en-US" sz="1400" dirty="0" smtClean="0"/>
              <a:t>del </a:t>
            </a:r>
            <a:r>
              <a:rPr lang="en-US" sz="1400" dirty="0" err="1" smtClean="0"/>
              <a:t>cambio</a:t>
            </a:r>
            <a:r>
              <a:rPr lang="en-US" sz="1400" dirty="0"/>
              <a:t> </a:t>
            </a:r>
            <a:r>
              <a:rPr lang="en-US" sz="1400" dirty="0" err="1"/>
              <a:t>climático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5205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>
            <a:normAutofit fontScale="85000" lnSpcReduction="10000"/>
          </a:bodyPr>
          <a:lstStyle/>
          <a:p>
            <a:r>
              <a:rPr lang="en-GB" sz="2800" dirty="0"/>
              <a:t>Un </a:t>
            </a:r>
            <a:r>
              <a:rPr lang="en-GB" sz="2800" dirty="0" err="1"/>
              <a:t>enfoque</a:t>
            </a:r>
            <a:r>
              <a:rPr lang="en-GB" sz="2800" dirty="0"/>
              <a:t> </a:t>
            </a:r>
            <a:r>
              <a:rPr lang="en-GB" sz="2800" dirty="0" err="1"/>
              <a:t>por</a:t>
            </a:r>
            <a:r>
              <a:rPr lang="en-GB" sz="2800" dirty="0"/>
              <a:t> </a:t>
            </a:r>
            <a:r>
              <a:rPr lang="en-GB" sz="2800" dirty="0" err="1"/>
              <a:t>fases</a:t>
            </a:r>
            <a:r>
              <a:rPr lang="en-GB" sz="2800" dirty="0"/>
              <a:t> </a:t>
            </a:r>
            <a:r>
              <a:rPr lang="en-GB" sz="2800" dirty="0" err="1"/>
              <a:t>para</a:t>
            </a:r>
            <a:r>
              <a:rPr lang="en-GB" sz="2800" dirty="0"/>
              <a:t> la </a:t>
            </a:r>
            <a:r>
              <a:rPr lang="en-GB" sz="2800" dirty="0" err="1"/>
              <a:t>implementación</a:t>
            </a:r>
            <a:r>
              <a:rPr lang="en-GB" sz="2800" dirty="0"/>
              <a:t> de </a:t>
            </a:r>
            <a:r>
              <a:rPr lang="en-GB" sz="2800" dirty="0" smtClean="0"/>
              <a:t>REDD+</a:t>
            </a:r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/>
          <a:p>
            <a:r>
              <a:rPr lang="en-GB" smtClean="0"/>
              <a:t>Introducción a REDD+</a:t>
            </a:r>
            <a:endParaRPr lang="en-GB" dirty="0"/>
          </a:p>
        </p:txBody>
      </p:sp>
      <p:pic>
        <p:nvPicPr>
          <p:cNvPr id="5" name="Imag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4" r="1425" b="4444"/>
          <a:stretch/>
        </p:blipFill>
        <p:spPr>
          <a:xfrm>
            <a:off x="2627784" y="915566"/>
            <a:ext cx="6508495" cy="38164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99792" y="1131590"/>
            <a:ext cx="1800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Fase</a:t>
            </a:r>
            <a:r>
              <a:rPr lang="en-US" sz="1200" b="1" dirty="0" smtClean="0"/>
              <a:t> 1</a:t>
            </a:r>
            <a:r>
              <a:rPr lang="en-US" sz="1200" b="1" dirty="0"/>
              <a:t>: </a:t>
            </a:r>
            <a:r>
              <a:rPr lang="en-US" sz="1200" b="1" dirty="0" err="1" smtClean="0"/>
              <a:t>Preparación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246153"/>
            <a:ext cx="2376264" cy="2081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Fase</a:t>
            </a:r>
            <a:r>
              <a:rPr lang="en-US" sz="1200" b="1" dirty="0" smtClean="0"/>
              <a:t> 2: </a:t>
            </a:r>
            <a:r>
              <a:rPr lang="en-US" sz="1200" b="1" dirty="0" err="1" smtClean="0"/>
              <a:t>Implementación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3191204"/>
            <a:ext cx="324036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Fase</a:t>
            </a:r>
            <a:r>
              <a:rPr lang="en-US" sz="1200" b="1" dirty="0" smtClean="0"/>
              <a:t> 3: </a:t>
            </a:r>
            <a:r>
              <a:rPr lang="en-US" sz="1200" b="1" dirty="0" err="1" smtClean="0"/>
              <a:t>Acciones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basadas</a:t>
            </a:r>
            <a:r>
              <a:rPr lang="en-US" sz="1200" b="1" dirty="0" smtClean="0"/>
              <a:t> en </a:t>
            </a:r>
            <a:r>
              <a:rPr lang="en-US" sz="1200" b="1" dirty="0" err="1" smtClean="0"/>
              <a:t>resultados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80541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4821</TotalTime>
  <Words>889</Words>
  <Application>Microsoft Macintosh PowerPoint</Application>
  <PresentationFormat>On-screen Show (16:9)</PresentationFormat>
  <Paragraphs>96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Chapter1</vt:lpstr>
      <vt:lpstr>Introducción a REDD+ y la CMNUCC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93</cp:revision>
  <cp:lastPrinted>2015-07-17T14:07:54Z</cp:lastPrinted>
  <dcterms:created xsi:type="dcterms:W3CDTF">2015-06-03T08:03:08Z</dcterms:created>
  <dcterms:modified xsi:type="dcterms:W3CDTF">2015-10-08T19:47:38Z</dcterms:modified>
</cp:coreProperties>
</file>