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82" r:id="rId4"/>
    <p:sldId id="262" r:id="rId5"/>
    <p:sldId id="273" r:id="rId6"/>
    <p:sldId id="274" r:id="rId7"/>
    <p:sldId id="279" r:id="rId8"/>
    <p:sldId id="280" r:id="rId9"/>
    <p:sldId id="275" r:id="rId10"/>
    <p:sldId id="289" r:id="rId11"/>
    <p:sldId id="276" r:id="rId12"/>
    <p:sldId id="277" r:id="rId13"/>
    <p:sldId id="278" r:id="rId14"/>
    <p:sldId id="272" r:id="rId15"/>
    <p:sldId id="283" r:id="rId16"/>
    <p:sldId id="287" r:id="rId17"/>
    <p:sldId id="288" r:id="rId18"/>
    <p:sldId id="284" r:id="rId19"/>
    <p:sldId id="285" r:id="rId20"/>
    <p:sldId id="286" r:id="rId21"/>
  </p:sldIdLst>
  <p:sldSz cx="9144000" cy="5143500" type="screen16x9"/>
  <p:notesSz cx="6648450" cy="98504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CBCB"/>
    <a:srgbClr val="D223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8" autoAdjust="0"/>
    <p:restoredTop sz="86133" autoAdjust="0"/>
  </p:normalViewPr>
  <p:slideViewPr>
    <p:cSldViewPr>
      <p:cViewPr>
        <p:scale>
          <a:sx n="70" d="100"/>
          <a:sy n="70" d="100"/>
        </p:scale>
        <p:origin x="-802" y="-20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2274" y="-114"/>
      </p:cViewPr>
      <p:guideLst>
        <p:guide orient="horz" pos="3103"/>
        <p:guide pos="209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E:\Final\1017\1015-2categorization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E:\Final\1017\1015-2categorization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E:\Final\1017\1015-2categorization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E:\Final\1017\1015-2categorization.xlsx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E:\Final\1017\1015-2categorization.xlsx" TargetMode="External"/><Relationship Id="rId1" Type="http://schemas.openxmlformats.org/officeDocument/2006/relationships/themeOverride" Target="../theme/themeOverrid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7C55AE-3A98-4568-A294-CDA66C20A66B}" type="doc">
      <dgm:prSet loTypeId="urn:microsoft.com/office/officeart/2005/8/layout/radial1" loCatId="relationship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3164C18-1E44-4BE3-9C14-656161D143C5}">
      <dgm:prSet phldrT="[Text]"/>
      <dgm:spPr/>
      <dgm:t>
        <a:bodyPr/>
        <a:lstStyle/>
        <a:p>
          <a:pPr algn="ctr"/>
          <a:r>
            <a:rPr lang="en-US" b="1" dirty="0" smtClean="0"/>
            <a:t>ANALYSIS OF DRIVERS</a:t>
          </a:r>
          <a:endParaRPr lang="en-US" b="1" dirty="0"/>
        </a:p>
      </dgm:t>
    </dgm:pt>
    <dgm:pt modelId="{4BDF968C-088B-4A00-8C63-229A7EFFBCD6}" type="parTrans" cxnId="{BB8069DB-B875-495E-B6F6-5F1D9DA05CD2}">
      <dgm:prSet/>
      <dgm:spPr/>
      <dgm:t>
        <a:bodyPr/>
        <a:lstStyle/>
        <a:p>
          <a:pPr algn="ctr"/>
          <a:endParaRPr lang="en-US"/>
        </a:p>
      </dgm:t>
    </dgm:pt>
    <dgm:pt modelId="{30AEDF45-DEB9-4983-8435-E333BF3587D1}" type="sibTrans" cxnId="{BB8069DB-B875-495E-B6F6-5F1D9DA05CD2}">
      <dgm:prSet/>
      <dgm:spPr/>
      <dgm:t>
        <a:bodyPr/>
        <a:lstStyle/>
        <a:p>
          <a:pPr algn="ctr"/>
          <a:endParaRPr lang="en-US"/>
        </a:p>
      </dgm:t>
    </dgm:pt>
    <dgm:pt modelId="{CAFCF3B0-0C0F-47CE-BB52-76769FF5098F}">
      <dgm:prSet phldrT="[Text]"/>
      <dgm:spPr/>
      <dgm:t>
        <a:bodyPr/>
        <a:lstStyle/>
        <a:p>
          <a:pPr algn="ctr"/>
          <a:r>
            <a:rPr lang="en-US" dirty="0" smtClean="0"/>
            <a:t>Drivers of Deforestation &amp; Degradation</a:t>
          </a:r>
          <a:endParaRPr lang="en-US" dirty="0"/>
        </a:p>
      </dgm:t>
    </dgm:pt>
    <dgm:pt modelId="{31FA82C8-DBE5-4EFC-9A8D-0746F887B8AF}" type="parTrans" cxnId="{4FADAA13-F5FF-40A1-B945-B5A3299C7550}">
      <dgm:prSet/>
      <dgm:spPr/>
      <dgm:t>
        <a:bodyPr/>
        <a:lstStyle/>
        <a:p>
          <a:pPr algn="ctr"/>
          <a:endParaRPr lang="en-US"/>
        </a:p>
      </dgm:t>
    </dgm:pt>
    <dgm:pt modelId="{750268A4-630A-4649-A77A-A5836E53E31F}" type="sibTrans" cxnId="{4FADAA13-F5FF-40A1-B945-B5A3299C7550}">
      <dgm:prSet/>
      <dgm:spPr/>
      <dgm:t>
        <a:bodyPr/>
        <a:lstStyle/>
        <a:p>
          <a:pPr algn="ctr"/>
          <a:endParaRPr lang="en-US"/>
        </a:p>
      </dgm:t>
    </dgm:pt>
    <dgm:pt modelId="{FC50A90E-9444-4806-8668-BD108A16977A}">
      <dgm:prSet phldrT="[Text]"/>
      <dgm:spPr/>
      <dgm:t>
        <a:bodyPr/>
        <a:lstStyle/>
        <a:p>
          <a:pPr algn="ctr"/>
          <a:r>
            <a:rPr lang="en-US" dirty="0" smtClean="0"/>
            <a:t>Historical Trends &amp; Future Scenarios</a:t>
          </a:r>
          <a:endParaRPr lang="en-US" dirty="0"/>
        </a:p>
      </dgm:t>
    </dgm:pt>
    <dgm:pt modelId="{D2CE7613-895C-45FE-80A0-EB94D1282CA8}" type="parTrans" cxnId="{C52BFADF-F341-4FCB-B5B1-B5D928F7D7A6}">
      <dgm:prSet/>
      <dgm:spPr/>
      <dgm:t>
        <a:bodyPr/>
        <a:lstStyle/>
        <a:p>
          <a:pPr algn="ctr"/>
          <a:endParaRPr lang="en-US"/>
        </a:p>
      </dgm:t>
    </dgm:pt>
    <dgm:pt modelId="{80C01023-ADA9-4E35-8645-DA48FF7AAC23}" type="sibTrans" cxnId="{C52BFADF-F341-4FCB-B5B1-B5D928F7D7A6}">
      <dgm:prSet/>
      <dgm:spPr/>
      <dgm:t>
        <a:bodyPr/>
        <a:lstStyle/>
        <a:p>
          <a:pPr algn="ctr"/>
          <a:endParaRPr lang="en-US"/>
        </a:p>
      </dgm:t>
    </dgm:pt>
    <dgm:pt modelId="{3F6B42E9-F732-46D9-BA05-503AF7D6151C}">
      <dgm:prSet phldrT="[Text]"/>
      <dgm:spPr/>
      <dgm:t>
        <a:bodyPr/>
        <a:lstStyle/>
        <a:p>
          <a:pPr algn="ctr"/>
          <a:r>
            <a:rPr lang="en-US" dirty="0" smtClean="0"/>
            <a:t>Direct &amp; Indirect Drivers</a:t>
          </a:r>
          <a:endParaRPr lang="en-US" dirty="0"/>
        </a:p>
      </dgm:t>
    </dgm:pt>
    <dgm:pt modelId="{62D745DB-5696-48C2-8902-F02528D303E5}" type="parTrans" cxnId="{8540312C-0648-455A-8571-EAB20575097D}">
      <dgm:prSet/>
      <dgm:spPr/>
      <dgm:t>
        <a:bodyPr/>
        <a:lstStyle/>
        <a:p>
          <a:pPr algn="ctr"/>
          <a:endParaRPr lang="en-US"/>
        </a:p>
      </dgm:t>
    </dgm:pt>
    <dgm:pt modelId="{A8E32348-C583-4B11-BAA2-D3D6FCBA9DE0}" type="sibTrans" cxnId="{8540312C-0648-455A-8571-EAB20575097D}">
      <dgm:prSet/>
      <dgm:spPr/>
      <dgm:t>
        <a:bodyPr/>
        <a:lstStyle/>
        <a:p>
          <a:pPr algn="ctr"/>
          <a:endParaRPr lang="en-US"/>
        </a:p>
      </dgm:t>
    </dgm:pt>
    <dgm:pt modelId="{DD4A79E0-F808-4430-AEDC-A74FBC2546FB}">
      <dgm:prSet/>
      <dgm:spPr/>
      <dgm:t>
        <a:bodyPr/>
        <a:lstStyle/>
        <a:p>
          <a:pPr algn="ctr"/>
          <a:r>
            <a:rPr lang="en-US" dirty="0" smtClean="0"/>
            <a:t>Design RBAs that generate RBPs</a:t>
          </a:r>
          <a:endParaRPr lang="en-US" dirty="0"/>
        </a:p>
      </dgm:t>
    </dgm:pt>
    <dgm:pt modelId="{C512B7CD-F156-4AB9-A822-8D7A656379AF}" type="parTrans" cxnId="{E11B874F-17A7-44AF-9781-C264365D37D1}">
      <dgm:prSet/>
      <dgm:spPr/>
      <dgm:t>
        <a:bodyPr/>
        <a:lstStyle/>
        <a:p>
          <a:pPr algn="ctr"/>
          <a:endParaRPr lang="en-US"/>
        </a:p>
      </dgm:t>
    </dgm:pt>
    <dgm:pt modelId="{873A9BF8-8637-4BED-BD40-129923D33483}" type="sibTrans" cxnId="{E11B874F-17A7-44AF-9781-C264365D37D1}">
      <dgm:prSet/>
      <dgm:spPr/>
      <dgm:t>
        <a:bodyPr/>
        <a:lstStyle/>
        <a:p>
          <a:pPr algn="ctr"/>
          <a:endParaRPr lang="en-US"/>
        </a:p>
      </dgm:t>
    </dgm:pt>
    <dgm:pt modelId="{5D535979-78F5-41E2-A072-3E0D12F77817}">
      <dgm:prSet/>
      <dgm:spPr/>
      <dgm:t>
        <a:bodyPr/>
        <a:lstStyle/>
        <a:p>
          <a:pPr algn="ctr"/>
          <a:r>
            <a:rPr lang="en-US" dirty="0" smtClean="0"/>
            <a:t>Priorities for Forest Monitoring &amp; MRV</a:t>
          </a:r>
          <a:endParaRPr lang="en-US" dirty="0"/>
        </a:p>
      </dgm:t>
    </dgm:pt>
    <dgm:pt modelId="{2EB7D526-F3A1-492B-81E2-E5CE4802450E}" type="parTrans" cxnId="{40E0A769-F5CB-453C-9A91-47E30B1AA3AF}">
      <dgm:prSet/>
      <dgm:spPr/>
      <dgm:t>
        <a:bodyPr/>
        <a:lstStyle/>
        <a:p>
          <a:pPr algn="ctr"/>
          <a:endParaRPr lang="en-US"/>
        </a:p>
      </dgm:t>
    </dgm:pt>
    <dgm:pt modelId="{C32C3DFF-62AF-4C71-858E-0BA7184CECA5}" type="sibTrans" cxnId="{40E0A769-F5CB-453C-9A91-47E30B1AA3AF}">
      <dgm:prSet/>
      <dgm:spPr/>
      <dgm:t>
        <a:bodyPr/>
        <a:lstStyle/>
        <a:p>
          <a:pPr algn="ctr"/>
          <a:endParaRPr lang="en-US"/>
        </a:p>
      </dgm:t>
    </dgm:pt>
    <dgm:pt modelId="{416D35E1-D284-4BF7-ADF1-8F3C2C4D87D3}">
      <dgm:prSet/>
      <dgm:spPr/>
      <dgm:t>
        <a:bodyPr/>
        <a:lstStyle/>
        <a:p>
          <a:pPr algn="ctr"/>
          <a:r>
            <a:rPr lang="en-US" dirty="0" smtClean="0"/>
            <a:t>Engage non-forest sectors</a:t>
          </a:r>
          <a:endParaRPr lang="en-US" dirty="0"/>
        </a:p>
      </dgm:t>
    </dgm:pt>
    <dgm:pt modelId="{AC9D5AC2-B474-4C8E-9440-36DB2E43A130}" type="parTrans" cxnId="{737F4C52-10FB-4186-B7D6-5B21C64C19D2}">
      <dgm:prSet/>
      <dgm:spPr/>
      <dgm:t>
        <a:bodyPr/>
        <a:lstStyle/>
        <a:p>
          <a:pPr algn="ctr"/>
          <a:endParaRPr lang="en-US"/>
        </a:p>
      </dgm:t>
    </dgm:pt>
    <dgm:pt modelId="{2D0E211A-87B7-4CDB-B495-F1310F9E6E57}" type="sibTrans" cxnId="{737F4C52-10FB-4186-B7D6-5B21C64C19D2}">
      <dgm:prSet/>
      <dgm:spPr/>
      <dgm:t>
        <a:bodyPr/>
        <a:lstStyle/>
        <a:p>
          <a:pPr algn="ctr"/>
          <a:endParaRPr lang="en-US"/>
        </a:p>
      </dgm:t>
    </dgm:pt>
    <dgm:pt modelId="{A5BCC675-E298-4CEC-90D8-D2EAE9F47656}">
      <dgm:prSet/>
      <dgm:spPr/>
      <dgm:t>
        <a:bodyPr/>
        <a:lstStyle/>
        <a:p>
          <a:pPr algn="ctr"/>
          <a:r>
            <a:rPr lang="en-US" dirty="0" smtClean="0"/>
            <a:t>Barriers to the ‘+’</a:t>
          </a:r>
          <a:endParaRPr lang="en-US" dirty="0"/>
        </a:p>
      </dgm:t>
    </dgm:pt>
    <dgm:pt modelId="{A258312C-07FE-4CE1-9D10-02653F7784EC}" type="parTrans" cxnId="{D21AB5EF-FACB-4338-8601-E8D3ED140CF4}">
      <dgm:prSet/>
      <dgm:spPr/>
      <dgm:t>
        <a:bodyPr/>
        <a:lstStyle/>
        <a:p>
          <a:pPr algn="ctr"/>
          <a:endParaRPr lang="en-US"/>
        </a:p>
      </dgm:t>
    </dgm:pt>
    <dgm:pt modelId="{4956E49D-7DE2-4A0C-B5DB-C33DA9BC324A}" type="sibTrans" cxnId="{D21AB5EF-FACB-4338-8601-E8D3ED140CF4}">
      <dgm:prSet/>
      <dgm:spPr/>
      <dgm:t>
        <a:bodyPr/>
        <a:lstStyle/>
        <a:p>
          <a:pPr algn="ctr"/>
          <a:endParaRPr lang="en-US"/>
        </a:p>
      </dgm:t>
    </dgm:pt>
    <dgm:pt modelId="{FF29A8D4-C5C5-44FE-9FD6-822159240283}" type="pres">
      <dgm:prSet presAssocID="{967C55AE-3A98-4568-A294-CDA66C20A66B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8CE83D9-1F85-4CE0-8647-5A0ED973C0C9}" type="pres">
      <dgm:prSet presAssocID="{73164C18-1E44-4BE3-9C14-656161D143C5}" presName="centerShape" presStyleLbl="node0" presStyleIdx="0" presStyleCnt="1"/>
      <dgm:spPr/>
      <dgm:t>
        <a:bodyPr/>
        <a:lstStyle/>
        <a:p>
          <a:endParaRPr lang="en-US"/>
        </a:p>
      </dgm:t>
    </dgm:pt>
    <dgm:pt modelId="{A874DC05-8D35-45D4-9F92-6F093A51C872}" type="pres">
      <dgm:prSet presAssocID="{31FA82C8-DBE5-4EFC-9A8D-0746F887B8AF}" presName="Name9" presStyleLbl="parChTrans1D2" presStyleIdx="0" presStyleCnt="7"/>
      <dgm:spPr/>
      <dgm:t>
        <a:bodyPr/>
        <a:lstStyle/>
        <a:p>
          <a:endParaRPr lang="en-US"/>
        </a:p>
      </dgm:t>
    </dgm:pt>
    <dgm:pt modelId="{2A17A2AC-436C-4F13-983F-EFE873B64FA8}" type="pres">
      <dgm:prSet presAssocID="{31FA82C8-DBE5-4EFC-9A8D-0746F887B8AF}" presName="connTx" presStyleLbl="parChTrans1D2" presStyleIdx="0" presStyleCnt="7"/>
      <dgm:spPr/>
      <dgm:t>
        <a:bodyPr/>
        <a:lstStyle/>
        <a:p>
          <a:endParaRPr lang="en-US"/>
        </a:p>
      </dgm:t>
    </dgm:pt>
    <dgm:pt modelId="{D14E7C6E-6009-44AB-A185-902A3F15637D}" type="pres">
      <dgm:prSet presAssocID="{CAFCF3B0-0C0F-47CE-BB52-76769FF5098F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48B9AF-6311-4605-B4AE-BD2E7F8BDA77}" type="pres">
      <dgm:prSet presAssocID="{C512B7CD-F156-4AB9-A822-8D7A656379AF}" presName="Name9" presStyleLbl="parChTrans1D2" presStyleIdx="1" presStyleCnt="7"/>
      <dgm:spPr/>
      <dgm:t>
        <a:bodyPr/>
        <a:lstStyle/>
        <a:p>
          <a:endParaRPr lang="en-US"/>
        </a:p>
      </dgm:t>
    </dgm:pt>
    <dgm:pt modelId="{84DFE7CB-7F0D-4507-95E8-48E551582D6A}" type="pres">
      <dgm:prSet presAssocID="{C512B7CD-F156-4AB9-A822-8D7A656379AF}" presName="connTx" presStyleLbl="parChTrans1D2" presStyleIdx="1" presStyleCnt="7"/>
      <dgm:spPr/>
      <dgm:t>
        <a:bodyPr/>
        <a:lstStyle/>
        <a:p>
          <a:endParaRPr lang="en-US"/>
        </a:p>
      </dgm:t>
    </dgm:pt>
    <dgm:pt modelId="{ED8209DE-86A5-40A5-BC98-B23B8317853B}" type="pres">
      <dgm:prSet presAssocID="{DD4A79E0-F808-4430-AEDC-A74FBC2546FB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BC29B5-3745-4C5E-8C34-8C5321269B6C}" type="pres">
      <dgm:prSet presAssocID="{2EB7D526-F3A1-492B-81E2-E5CE4802450E}" presName="Name9" presStyleLbl="parChTrans1D2" presStyleIdx="2" presStyleCnt="7"/>
      <dgm:spPr/>
      <dgm:t>
        <a:bodyPr/>
        <a:lstStyle/>
        <a:p>
          <a:endParaRPr lang="en-US"/>
        </a:p>
      </dgm:t>
    </dgm:pt>
    <dgm:pt modelId="{855C1399-FCF5-4315-AE05-B17D17EF4202}" type="pres">
      <dgm:prSet presAssocID="{2EB7D526-F3A1-492B-81E2-E5CE4802450E}" presName="connTx" presStyleLbl="parChTrans1D2" presStyleIdx="2" presStyleCnt="7"/>
      <dgm:spPr/>
      <dgm:t>
        <a:bodyPr/>
        <a:lstStyle/>
        <a:p>
          <a:endParaRPr lang="en-US"/>
        </a:p>
      </dgm:t>
    </dgm:pt>
    <dgm:pt modelId="{5746B0EA-FC77-4AC2-8EFE-AC14000620CB}" type="pres">
      <dgm:prSet presAssocID="{5D535979-78F5-41E2-A072-3E0D12F77817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353366-C7FF-4E79-95AC-53823CDCB3D4}" type="pres">
      <dgm:prSet presAssocID="{AC9D5AC2-B474-4C8E-9440-36DB2E43A130}" presName="Name9" presStyleLbl="parChTrans1D2" presStyleIdx="3" presStyleCnt="7"/>
      <dgm:spPr/>
      <dgm:t>
        <a:bodyPr/>
        <a:lstStyle/>
        <a:p>
          <a:endParaRPr lang="en-US"/>
        </a:p>
      </dgm:t>
    </dgm:pt>
    <dgm:pt modelId="{4163F479-D66C-4E0D-84B3-7E64AC4764D4}" type="pres">
      <dgm:prSet presAssocID="{AC9D5AC2-B474-4C8E-9440-36DB2E43A130}" presName="connTx" presStyleLbl="parChTrans1D2" presStyleIdx="3" presStyleCnt="7"/>
      <dgm:spPr/>
      <dgm:t>
        <a:bodyPr/>
        <a:lstStyle/>
        <a:p>
          <a:endParaRPr lang="en-US"/>
        </a:p>
      </dgm:t>
    </dgm:pt>
    <dgm:pt modelId="{7A64A9CD-8507-456C-B815-61249E06EC45}" type="pres">
      <dgm:prSet presAssocID="{416D35E1-D284-4BF7-ADF1-8F3C2C4D87D3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A1B9B0-5DDB-4BEC-8985-1E800BC2CF2F}" type="pres">
      <dgm:prSet presAssocID="{A258312C-07FE-4CE1-9D10-02653F7784EC}" presName="Name9" presStyleLbl="parChTrans1D2" presStyleIdx="4" presStyleCnt="7"/>
      <dgm:spPr/>
      <dgm:t>
        <a:bodyPr/>
        <a:lstStyle/>
        <a:p>
          <a:endParaRPr lang="en-US"/>
        </a:p>
      </dgm:t>
    </dgm:pt>
    <dgm:pt modelId="{DD930654-5DB4-4A9B-BBB6-7B0FE165BD31}" type="pres">
      <dgm:prSet presAssocID="{A258312C-07FE-4CE1-9D10-02653F7784EC}" presName="connTx" presStyleLbl="parChTrans1D2" presStyleIdx="4" presStyleCnt="7"/>
      <dgm:spPr/>
      <dgm:t>
        <a:bodyPr/>
        <a:lstStyle/>
        <a:p>
          <a:endParaRPr lang="en-US"/>
        </a:p>
      </dgm:t>
    </dgm:pt>
    <dgm:pt modelId="{8361040F-76F4-4644-8FD8-25261B496450}" type="pres">
      <dgm:prSet presAssocID="{A5BCC675-E298-4CEC-90D8-D2EAE9F47656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F4DC9A-7AF9-4132-9761-AD480CCB568E}" type="pres">
      <dgm:prSet presAssocID="{D2CE7613-895C-45FE-80A0-EB94D1282CA8}" presName="Name9" presStyleLbl="parChTrans1D2" presStyleIdx="5" presStyleCnt="7"/>
      <dgm:spPr/>
      <dgm:t>
        <a:bodyPr/>
        <a:lstStyle/>
        <a:p>
          <a:endParaRPr lang="en-US"/>
        </a:p>
      </dgm:t>
    </dgm:pt>
    <dgm:pt modelId="{38235F10-1675-4340-933C-A79BCC6C6AAA}" type="pres">
      <dgm:prSet presAssocID="{D2CE7613-895C-45FE-80A0-EB94D1282CA8}" presName="connTx" presStyleLbl="parChTrans1D2" presStyleIdx="5" presStyleCnt="7"/>
      <dgm:spPr/>
      <dgm:t>
        <a:bodyPr/>
        <a:lstStyle/>
        <a:p>
          <a:endParaRPr lang="en-US"/>
        </a:p>
      </dgm:t>
    </dgm:pt>
    <dgm:pt modelId="{628C857C-C8CC-4AF3-9FDB-AA1B59BC9BAD}" type="pres">
      <dgm:prSet presAssocID="{FC50A90E-9444-4806-8668-BD108A16977A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34ED58-AEE7-4021-A08E-A89D258E966A}" type="pres">
      <dgm:prSet presAssocID="{62D745DB-5696-48C2-8902-F02528D303E5}" presName="Name9" presStyleLbl="parChTrans1D2" presStyleIdx="6" presStyleCnt="7"/>
      <dgm:spPr/>
      <dgm:t>
        <a:bodyPr/>
        <a:lstStyle/>
        <a:p>
          <a:endParaRPr lang="en-US"/>
        </a:p>
      </dgm:t>
    </dgm:pt>
    <dgm:pt modelId="{5CFB01B7-E38D-4738-974F-D1087DE8CC61}" type="pres">
      <dgm:prSet presAssocID="{62D745DB-5696-48C2-8902-F02528D303E5}" presName="connTx" presStyleLbl="parChTrans1D2" presStyleIdx="6" presStyleCnt="7"/>
      <dgm:spPr/>
      <dgm:t>
        <a:bodyPr/>
        <a:lstStyle/>
        <a:p>
          <a:endParaRPr lang="en-US"/>
        </a:p>
      </dgm:t>
    </dgm:pt>
    <dgm:pt modelId="{72ED2AF6-45FE-446B-8226-F954A2C76DCD}" type="pres">
      <dgm:prSet presAssocID="{3F6B42E9-F732-46D9-BA05-503AF7D6151C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DAC2724-7570-49FA-A45F-B589B8EBB62E}" type="presOf" srcId="{31FA82C8-DBE5-4EFC-9A8D-0746F887B8AF}" destId="{A874DC05-8D35-45D4-9F92-6F093A51C872}" srcOrd="0" destOrd="0" presId="urn:microsoft.com/office/officeart/2005/8/layout/radial1"/>
    <dgm:cxn modelId="{4FADAA13-F5FF-40A1-B945-B5A3299C7550}" srcId="{73164C18-1E44-4BE3-9C14-656161D143C5}" destId="{CAFCF3B0-0C0F-47CE-BB52-76769FF5098F}" srcOrd="0" destOrd="0" parTransId="{31FA82C8-DBE5-4EFC-9A8D-0746F887B8AF}" sibTransId="{750268A4-630A-4649-A77A-A5836E53E31F}"/>
    <dgm:cxn modelId="{7E694BEA-BF11-403E-A396-151AFB53EF57}" type="presOf" srcId="{FC50A90E-9444-4806-8668-BD108A16977A}" destId="{628C857C-C8CC-4AF3-9FDB-AA1B59BC9BAD}" srcOrd="0" destOrd="0" presId="urn:microsoft.com/office/officeart/2005/8/layout/radial1"/>
    <dgm:cxn modelId="{959D00C3-914E-4D5D-9385-819D91A2E1F3}" type="presOf" srcId="{967C55AE-3A98-4568-A294-CDA66C20A66B}" destId="{FF29A8D4-C5C5-44FE-9FD6-822159240283}" srcOrd="0" destOrd="0" presId="urn:microsoft.com/office/officeart/2005/8/layout/radial1"/>
    <dgm:cxn modelId="{76C8EFB2-2674-48A8-8B9D-B0A1293E0DF8}" type="presOf" srcId="{73164C18-1E44-4BE3-9C14-656161D143C5}" destId="{B8CE83D9-1F85-4CE0-8647-5A0ED973C0C9}" srcOrd="0" destOrd="0" presId="urn:microsoft.com/office/officeart/2005/8/layout/radial1"/>
    <dgm:cxn modelId="{CE8ECCA4-95DD-4AE0-8400-585C86AAB2A9}" type="presOf" srcId="{AC9D5AC2-B474-4C8E-9440-36DB2E43A130}" destId="{08353366-C7FF-4E79-95AC-53823CDCB3D4}" srcOrd="0" destOrd="0" presId="urn:microsoft.com/office/officeart/2005/8/layout/radial1"/>
    <dgm:cxn modelId="{D172F1BB-6C68-44AE-805A-2FF40D78FC82}" type="presOf" srcId="{D2CE7613-895C-45FE-80A0-EB94D1282CA8}" destId="{5FF4DC9A-7AF9-4132-9761-AD480CCB568E}" srcOrd="0" destOrd="0" presId="urn:microsoft.com/office/officeart/2005/8/layout/radial1"/>
    <dgm:cxn modelId="{911BC9CC-1F13-4105-810D-6B11ACB5A5AB}" type="presOf" srcId="{62D745DB-5696-48C2-8902-F02528D303E5}" destId="{B234ED58-AEE7-4021-A08E-A89D258E966A}" srcOrd="0" destOrd="0" presId="urn:microsoft.com/office/officeart/2005/8/layout/radial1"/>
    <dgm:cxn modelId="{21634F10-2930-439D-BC91-03D6C92CEF27}" type="presOf" srcId="{416D35E1-D284-4BF7-ADF1-8F3C2C4D87D3}" destId="{7A64A9CD-8507-456C-B815-61249E06EC45}" srcOrd="0" destOrd="0" presId="urn:microsoft.com/office/officeart/2005/8/layout/radial1"/>
    <dgm:cxn modelId="{CC37DF10-E718-451E-880A-DAA1390F62F8}" type="presOf" srcId="{3F6B42E9-F732-46D9-BA05-503AF7D6151C}" destId="{72ED2AF6-45FE-446B-8226-F954A2C76DCD}" srcOrd="0" destOrd="0" presId="urn:microsoft.com/office/officeart/2005/8/layout/radial1"/>
    <dgm:cxn modelId="{82EF7978-113F-453C-880D-BD2DB13FBA4B}" type="presOf" srcId="{C512B7CD-F156-4AB9-A822-8D7A656379AF}" destId="{3248B9AF-6311-4605-B4AE-BD2E7F8BDA77}" srcOrd="0" destOrd="0" presId="urn:microsoft.com/office/officeart/2005/8/layout/radial1"/>
    <dgm:cxn modelId="{E5331709-3269-410F-804B-F5148A48A1A3}" type="presOf" srcId="{62D745DB-5696-48C2-8902-F02528D303E5}" destId="{5CFB01B7-E38D-4738-974F-D1087DE8CC61}" srcOrd="1" destOrd="0" presId="urn:microsoft.com/office/officeart/2005/8/layout/radial1"/>
    <dgm:cxn modelId="{C52BFADF-F341-4FCB-B5B1-B5D928F7D7A6}" srcId="{73164C18-1E44-4BE3-9C14-656161D143C5}" destId="{FC50A90E-9444-4806-8668-BD108A16977A}" srcOrd="5" destOrd="0" parTransId="{D2CE7613-895C-45FE-80A0-EB94D1282CA8}" sibTransId="{80C01023-ADA9-4E35-8645-DA48FF7AAC23}"/>
    <dgm:cxn modelId="{40E0A769-F5CB-453C-9A91-47E30B1AA3AF}" srcId="{73164C18-1E44-4BE3-9C14-656161D143C5}" destId="{5D535979-78F5-41E2-A072-3E0D12F77817}" srcOrd="2" destOrd="0" parTransId="{2EB7D526-F3A1-492B-81E2-E5CE4802450E}" sibTransId="{C32C3DFF-62AF-4C71-858E-0BA7184CECA5}"/>
    <dgm:cxn modelId="{98790EBB-A017-464A-84D5-FE0825C8BA5A}" type="presOf" srcId="{CAFCF3B0-0C0F-47CE-BB52-76769FF5098F}" destId="{D14E7C6E-6009-44AB-A185-902A3F15637D}" srcOrd="0" destOrd="0" presId="urn:microsoft.com/office/officeart/2005/8/layout/radial1"/>
    <dgm:cxn modelId="{863375D2-5DDA-4EC0-B751-B44D892DA292}" type="presOf" srcId="{31FA82C8-DBE5-4EFC-9A8D-0746F887B8AF}" destId="{2A17A2AC-436C-4F13-983F-EFE873B64FA8}" srcOrd="1" destOrd="0" presId="urn:microsoft.com/office/officeart/2005/8/layout/radial1"/>
    <dgm:cxn modelId="{EC4C6FE4-2FBB-4A55-B021-C424470CCB4E}" type="presOf" srcId="{2EB7D526-F3A1-492B-81E2-E5CE4802450E}" destId="{F7BC29B5-3745-4C5E-8C34-8C5321269B6C}" srcOrd="0" destOrd="0" presId="urn:microsoft.com/office/officeart/2005/8/layout/radial1"/>
    <dgm:cxn modelId="{737F4C52-10FB-4186-B7D6-5B21C64C19D2}" srcId="{73164C18-1E44-4BE3-9C14-656161D143C5}" destId="{416D35E1-D284-4BF7-ADF1-8F3C2C4D87D3}" srcOrd="3" destOrd="0" parTransId="{AC9D5AC2-B474-4C8E-9440-36DB2E43A130}" sibTransId="{2D0E211A-87B7-4CDB-B495-F1310F9E6E57}"/>
    <dgm:cxn modelId="{334E896F-96F9-440B-A538-101AD7BB2A11}" type="presOf" srcId="{DD4A79E0-F808-4430-AEDC-A74FBC2546FB}" destId="{ED8209DE-86A5-40A5-BC98-B23B8317853B}" srcOrd="0" destOrd="0" presId="urn:microsoft.com/office/officeart/2005/8/layout/radial1"/>
    <dgm:cxn modelId="{9B84B2F9-DA2E-4DF2-ABB5-6509F1DD3216}" type="presOf" srcId="{C512B7CD-F156-4AB9-A822-8D7A656379AF}" destId="{84DFE7CB-7F0D-4507-95E8-48E551582D6A}" srcOrd="1" destOrd="0" presId="urn:microsoft.com/office/officeart/2005/8/layout/radial1"/>
    <dgm:cxn modelId="{5A91F56D-B5C8-4622-93BC-E05BD833417A}" type="presOf" srcId="{D2CE7613-895C-45FE-80A0-EB94D1282CA8}" destId="{38235F10-1675-4340-933C-A79BCC6C6AAA}" srcOrd="1" destOrd="0" presId="urn:microsoft.com/office/officeart/2005/8/layout/radial1"/>
    <dgm:cxn modelId="{11C92CFC-66BF-49DA-BE48-4D67022BDD53}" type="presOf" srcId="{A5BCC675-E298-4CEC-90D8-D2EAE9F47656}" destId="{8361040F-76F4-4644-8FD8-25261B496450}" srcOrd="0" destOrd="0" presId="urn:microsoft.com/office/officeart/2005/8/layout/radial1"/>
    <dgm:cxn modelId="{D21AB5EF-FACB-4338-8601-E8D3ED140CF4}" srcId="{73164C18-1E44-4BE3-9C14-656161D143C5}" destId="{A5BCC675-E298-4CEC-90D8-D2EAE9F47656}" srcOrd="4" destOrd="0" parTransId="{A258312C-07FE-4CE1-9D10-02653F7784EC}" sibTransId="{4956E49D-7DE2-4A0C-B5DB-C33DA9BC324A}"/>
    <dgm:cxn modelId="{9595127B-A60D-4B90-8B16-EF8A9620A044}" type="presOf" srcId="{A258312C-07FE-4CE1-9D10-02653F7784EC}" destId="{1AA1B9B0-5DDB-4BEC-8985-1E800BC2CF2F}" srcOrd="0" destOrd="0" presId="urn:microsoft.com/office/officeart/2005/8/layout/radial1"/>
    <dgm:cxn modelId="{8540312C-0648-455A-8571-EAB20575097D}" srcId="{73164C18-1E44-4BE3-9C14-656161D143C5}" destId="{3F6B42E9-F732-46D9-BA05-503AF7D6151C}" srcOrd="6" destOrd="0" parTransId="{62D745DB-5696-48C2-8902-F02528D303E5}" sibTransId="{A8E32348-C583-4B11-BAA2-D3D6FCBA9DE0}"/>
    <dgm:cxn modelId="{4B0FB743-1D49-405D-8A77-62B2FB168B9C}" type="presOf" srcId="{5D535979-78F5-41E2-A072-3E0D12F77817}" destId="{5746B0EA-FC77-4AC2-8EFE-AC14000620CB}" srcOrd="0" destOrd="0" presId="urn:microsoft.com/office/officeart/2005/8/layout/radial1"/>
    <dgm:cxn modelId="{E11B874F-17A7-44AF-9781-C264365D37D1}" srcId="{73164C18-1E44-4BE3-9C14-656161D143C5}" destId="{DD4A79E0-F808-4430-AEDC-A74FBC2546FB}" srcOrd="1" destOrd="0" parTransId="{C512B7CD-F156-4AB9-A822-8D7A656379AF}" sibTransId="{873A9BF8-8637-4BED-BD40-129923D33483}"/>
    <dgm:cxn modelId="{BB8069DB-B875-495E-B6F6-5F1D9DA05CD2}" srcId="{967C55AE-3A98-4568-A294-CDA66C20A66B}" destId="{73164C18-1E44-4BE3-9C14-656161D143C5}" srcOrd="0" destOrd="0" parTransId="{4BDF968C-088B-4A00-8C63-229A7EFFBCD6}" sibTransId="{30AEDF45-DEB9-4983-8435-E333BF3587D1}"/>
    <dgm:cxn modelId="{F6177668-DECE-4A46-A376-A93F9671D1F3}" type="presOf" srcId="{AC9D5AC2-B474-4C8E-9440-36DB2E43A130}" destId="{4163F479-D66C-4E0D-84B3-7E64AC4764D4}" srcOrd="1" destOrd="0" presId="urn:microsoft.com/office/officeart/2005/8/layout/radial1"/>
    <dgm:cxn modelId="{F3BD1DC8-8551-46E5-B530-505DD2237C68}" type="presOf" srcId="{A258312C-07FE-4CE1-9D10-02653F7784EC}" destId="{DD930654-5DB4-4A9B-BBB6-7B0FE165BD31}" srcOrd="1" destOrd="0" presId="urn:microsoft.com/office/officeart/2005/8/layout/radial1"/>
    <dgm:cxn modelId="{832D148A-EA9B-47A6-865C-BF8957271705}" type="presOf" srcId="{2EB7D526-F3A1-492B-81E2-E5CE4802450E}" destId="{855C1399-FCF5-4315-AE05-B17D17EF4202}" srcOrd="1" destOrd="0" presId="urn:microsoft.com/office/officeart/2005/8/layout/radial1"/>
    <dgm:cxn modelId="{CE29DAD1-6C55-487E-B492-E5C420336939}" type="presParOf" srcId="{FF29A8D4-C5C5-44FE-9FD6-822159240283}" destId="{B8CE83D9-1F85-4CE0-8647-5A0ED973C0C9}" srcOrd="0" destOrd="0" presId="urn:microsoft.com/office/officeart/2005/8/layout/radial1"/>
    <dgm:cxn modelId="{ACE69098-67E7-49A0-BB8E-690C23122578}" type="presParOf" srcId="{FF29A8D4-C5C5-44FE-9FD6-822159240283}" destId="{A874DC05-8D35-45D4-9F92-6F093A51C872}" srcOrd="1" destOrd="0" presId="urn:microsoft.com/office/officeart/2005/8/layout/radial1"/>
    <dgm:cxn modelId="{3CC0BA34-3183-4524-9E99-3C2285020D86}" type="presParOf" srcId="{A874DC05-8D35-45D4-9F92-6F093A51C872}" destId="{2A17A2AC-436C-4F13-983F-EFE873B64FA8}" srcOrd="0" destOrd="0" presId="urn:microsoft.com/office/officeart/2005/8/layout/radial1"/>
    <dgm:cxn modelId="{C437EDB7-F48C-452B-8903-6AB29D634C06}" type="presParOf" srcId="{FF29A8D4-C5C5-44FE-9FD6-822159240283}" destId="{D14E7C6E-6009-44AB-A185-902A3F15637D}" srcOrd="2" destOrd="0" presId="urn:microsoft.com/office/officeart/2005/8/layout/radial1"/>
    <dgm:cxn modelId="{ACC2544C-D183-4F66-B680-6C6C589C39C6}" type="presParOf" srcId="{FF29A8D4-C5C5-44FE-9FD6-822159240283}" destId="{3248B9AF-6311-4605-B4AE-BD2E7F8BDA77}" srcOrd="3" destOrd="0" presId="urn:microsoft.com/office/officeart/2005/8/layout/radial1"/>
    <dgm:cxn modelId="{1C0F7478-ED23-4685-B8BB-CB77E632D3E9}" type="presParOf" srcId="{3248B9AF-6311-4605-B4AE-BD2E7F8BDA77}" destId="{84DFE7CB-7F0D-4507-95E8-48E551582D6A}" srcOrd="0" destOrd="0" presId="urn:microsoft.com/office/officeart/2005/8/layout/radial1"/>
    <dgm:cxn modelId="{BF0F7649-6465-4FDE-9736-9D7585C51B8D}" type="presParOf" srcId="{FF29A8D4-C5C5-44FE-9FD6-822159240283}" destId="{ED8209DE-86A5-40A5-BC98-B23B8317853B}" srcOrd="4" destOrd="0" presId="urn:microsoft.com/office/officeart/2005/8/layout/radial1"/>
    <dgm:cxn modelId="{FF105B57-E5F7-4720-BC0E-8EA9244BE1CB}" type="presParOf" srcId="{FF29A8D4-C5C5-44FE-9FD6-822159240283}" destId="{F7BC29B5-3745-4C5E-8C34-8C5321269B6C}" srcOrd="5" destOrd="0" presId="urn:microsoft.com/office/officeart/2005/8/layout/radial1"/>
    <dgm:cxn modelId="{12E94558-89FE-46E8-8D78-FCD505FDD509}" type="presParOf" srcId="{F7BC29B5-3745-4C5E-8C34-8C5321269B6C}" destId="{855C1399-FCF5-4315-AE05-B17D17EF4202}" srcOrd="0" destOrd="0" presId="urn:microsoft.com/office/officeart/2005/8/layout/radial1"/>
    <dgm:cxn modelId="{198ECE26-120E-4C68-B11C-58A21EC3DBB4}" type="presParOf" srcId="{FF29A8D4-C5C5-44FE-9FD6-822159240283}" destId="{5746B0EA-FC77-4AC2-8EFE-AC14000620CB}" srcOrd="6" destOrd="0" presId="urn:microsoft.com/office/officeart/2005/8/layout/radial1"/>
    <dgm:cxn modelId="{F1A30499-CFD0-4257-811F-6F2CE80AAA8A}" type="presParOf" srcId="{FF29A8D4-C5C5-44FE-9FD6-822159240283}" destId="{08353366-C7FF-4E79-95AC-53823CDCB3D4}" srcOrd="7" destOrd="0" presId="urn:microsoft.com/office/officeart/2005/8/layout/radial1"/>
    <dgm:cxn modelId="{6D758E65-85D2-477E-AA93-96BB8757C382}" type="presParOf" srcId="{08353366-C7FF-4E79-95AC-53823CDCB3D4}" destId="{4163F479-D66C-4E0D-84B3-7E64AC4764D4}" srcOrd="0" destOrd="0" presId="urn:microsoft.com/office/officeart/2005/8/layout/radial1"/>
    <dgm:cxn modelId="{1868AE0C-7AB8-48E8-8B02-04011550B568}" type="presParOf" srcId="{FF29A8D4-C5C5-44FE-9FD6-822159240283}" destId="{7A64A9CD-8507-456C-B815-61249E06EC45}" srcOrd="8" destOrd="0" presId="urn:microsoft.com/office/officeart/2005/8/layout/radial1"/>
    <dgm:cxn modelId="{70C6572D-8523-4C1C-AAD0-CF9FBED987AA}" type="presParOf" srcId="{FF29A8D4-C5C5-44FE-9FD6-822159240283}" destId="{1AA1B9B0-5DDB-4BEC-8985-1E800BC2CF2F}" srcOrd="9" destOrd="0" presId="urn:microsoft.com/office/officeart/2005/8/layout/radial1"/>
    <dgm:cxn modelId="{5ABF0198-0B5E-4C3A-86AF-AC70E79AC0FD}" type="presParOf" srcId="{1AA1B9B0-5DDB-4BEC-8985-1E800BC2CF2F}" destId="{DD930654-5DB4-4A9B-BBB6-7B0FE165BD31}" srcOrd="0" destOrd="0" presId="urn:microsoft.com/office/officeart/2005/8/layout/radial1"/>
    <dgm:cxn modelId="{0FB3096B-DAFE-4D84-AA5D-155C963536B5}" type="presParOf" srcId="{FF29A8D4-C5C5-44FE-9FD6-822159240283}" destId="{8361040F-76F4-4644-8FD8-25261B496450}" srcOrd="10" destOrd="0" presId="urn:microsoft.com/office/officeart/2005/8/layout/radial1"/>
    <dgm:cxn modelId="{EAD590AA-6E4D-444B-ADD2-E94963C36492}" type="presParOf" srcId="{FF29A8D4-C5C5-44FE-9FD6-822159240283}" destId="{5FF4DC9A-7AF9-4132-9761-AD480CCB568E}" srcOrd="11" destOrd="0" presId="urn:microsoft.com/office/officeart/2005/8/layout/radial1"/>
    <dgm:cxn modelId="{6C754D0C-0CC1-46B5-A00F-3DD205DA1692}" type="presParOf" srcId="{5FF4DC9A-7AF9-4132-9761-AD480CCB568E}" destId="{38235F10-1675-4340-933C-A79BCC6C6AAA}" srcOrd="0" destOrd="0" presId="urn:microsoft.com/office/officeart/2005/8/layout/radial1"/>
    <dgm:cxn modelId="{E0454ED3-F296-426A-AF42-17CC0E9FCE98}" type="presParOf" srcId="{FF29A8D4-C5C5-44FE-9FD6-822159240283}" destId="{628C857C-C8CC-4AF3-9FDB-AA1B59BC9BAD}" srcOrd="12" destOrd="0" presId="urn:microsoft.com/office/officeart/2005/8/layout/radial1"/>
    <dgm:cxn modelId="{92957577-6412-40AD-AF02-679640632E01}" type="presParOf" srcId="{FF29A8D4-C5C5-44FE-9FD6-822159240283}" destId="{B234ED58-AEE7-4021-A08E-A89D258E966A}" srcOrd="13" destOrd="0" presId="urn:microsoft.com/office/officeart/2005/8/layout/radial1"/>
    <dgm:cxn modelId="{DCF6322B-8C56-4FA5-A9AB-FC486E85A648}" type="presParOf" srcId="{B234ED58-AEE7-4021-A08E-A89D258E966A}" destId="{5CFB01B7-E38D-4738-974F-D1087DE8CC61}" srcOrd="0" destOrd="0" presId="urn:microsoft.com/office/officeart/2005/8/layout/radial1"/>
    <dgm:cxn modelId="{FAB18B7F-2E56-4AF2-BA54-17D23C8AEF7A}" type="presParOf" srcId="{FF29A8D4-C5C5-44FE-9FD6-822159240283}" destId="{72ED2AF6-45FE-446B-8226-F954A2C76DCD}" srcOrd="1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079FBC7-963E-48C9-9E46-8909563745A9}" type="doc">
      <dgm:prSet loTypeId="urn:microsoft.com/office/officeart/2005/8/layout/pyramid3" loCatId="pyramid" qsTypeId="urn:microsoft.com/office/officeart/2005/8/quickstyle/simple1" qsCatId="simple" csTypeId="urn:microsoft.com/office/officeart/2005/8/colors/colorful5" csCatId="colorful" phldr="1"/>
      <dgm:spPr/>
    </dgm:pt>
    <dgm:pt modelId="{F25BD6BE-F097-4E63-ADE8-3EA6977B18CF}">
      <dgm:prSet phldrT="[Text]" custT="1"/>
      <dgm:spPr/>
      <dgm:t>
        <a:bodyPr anchor="t" anchorCtr="0"/>
        <a:lstStyle/>
        <a:p>
          <a:r>
            <a:rPr lang="en-US" sz="2450" dirty="0" smtClean="0"/>
            <a:t>Identification &amp; design of </a:t>
          </a:r>
        </a:p>
        <a:p>
          <a:r>
            <a:rPr lang="en-US" sz="2450" b="1" dirty="0" smtClean="0"/>
            <a:t>PAMs</a:t>
          </a:r>
          <a:endParaRPr lang="en-US" sz="2450" b="1" dirty="0"/>
        </a:p>
      </dgm:t>
    </dgm:pt>
    <dgm:pt modelId="{35B9B472-E0E7-47D8-AE07-F28D384DE2BA}" type="parTrans" cxnId="{ECD72C83-2D93-48B6-84CA-633924A42A4B}">
      <dgm:prSet/>
      <dgm:spPr/>
      <dgm:t>
        <a:bodyPr/>
        <a:lstStyle/>
        <a:p>
          <a:endParaRPr lang="en-US" sz="2450"/>
        </a:p>
      </dgm:t>
    </dgm:pt>
    <dgm:pt modelId="{DC3A28B3-0AA8-47AA-B640-634A4C6A886F}" type="sibTrans" cxnId="{ECD72C83-2D93-48B6-84CA-633924A42A4B}">
      <dgm:prSet/>
      <dgm:spPr/>
      <dgm:t>
        <a:bodyPr/>
        <a:lstStyle/>
        <a:p>
          <a:endParaRPr lang="en-US" sz="2450"/>
        </a:p>
      </dgm:t>
    </dgm:pt>
    <dgm:pt modelId="{687F1E0D-EC6C-4052-8FEB-374B8599FB71}">
      <dgm:prSet phldrT="[Text]" custT="1"/>
      <dgm:spPr/>
      <dgm:t>
        <a:bodyPr/>
        <a:lstStyle/>
        <a:p>
          <a:r>
            <a:rPr lang="en-US" sz="2450" dirty="0" smtClean="0"/>
            <a:t>Identification and prioritization of </a:t>
          </a:r>
          <a:r>
            <a:rPr lang="en-US" sz="2450" b="1" dirty="0" smtClean="0"/>
            <a:t>direct</a:t>
          </a:r>
          <a:r>
            <a:rPr lang="en-US" sz="2450" dirty="0" smtClean="0"/>
            <a:t> and </a:t>
          </a:r>
          <a:r>
            <a:rPr lang="en-US" sz="2450" b="1" dirty="0" smtClean="0"/>
            <a:t>indirect drivers</a:t>
          </a:r>
          <a:endParaRPr lang="en-US" sz="2450" dirty="0"/>
        </a:p>
      </dgm:t>
    </dgm:pt>
    <dgm:pt modelId="{A637387B-4B79-4831-833F-983936D66FDB}" type="parTrans" cxnId="{23DE40AE-937D-445B-A21F-0D283238FB1D}">
      <dgm:prSet/>
      <dgm:spPr/>
      <dgm:t>
        <a:bodyPr/>
        <a:lstStyle/>
        <a:p>
          <a:endParaRPr lang="en-US" sz="2450"/>
        </a:p>
      </dgm:t>
    </dgm:pt>
    <dgm:pt modelId="{348F3151-879E-40CE-AB61-401E1C91A765}" type="sibTrans" cxnId="{23DE40AE-937D-445B-A21F-0D283238FB1D}">
      <dgm:prSet/>
      <dgm:spPr/>
      <dgm:t>
        <a:bodyPr/>
        <a:lstStyle/>
        <a:p>
          <a:endParaRPr lang="en-US" sz="2450"/>
        </a:p>
      </dgm:t>
    </dgm:pt>
    <dgm:pt modelId="{6F305269-F60C-4880-8A24-C31F9A6AF6B3}">
      <dgm:prSet phldrT="[Text]" custT="1"/>
      <dgm:spPr/>
      <dgm:t>
        <a:bodyPr/>
        <a:lstStyle/>
        <a:p>
          <a:r>
            <a:rPr lang="en-US" sz="2450" dirty="0" smtClean="0"/>
            <a:t>Refinement of </a:t>
          </a:r>
          <a:r>
            <a:rPr lang="en-US" sz="2450" b="1" dirty="0" smtClean="0"/>
            <a:t>strategic options</a:t>
          </a:r>
          <a:endParaRPr lang="en-US" sz="2450" b="1" dirty="0"/>
        </a:p>
      </dgm:t>
    </dgm:pt>
    <dgm:pt modelId="{ED3464BA-6C3A-48A1-A8CF-C82DB73E3237}" type="parTrans" cxnId="{86673AC7-1F5B-4881-A0A4-239D8E22FCA8}">
      <dgm:prSet/>
      <dgm:spPr/>
      <dgm:t>
        <a:bodyPr/>
        <a:lstStyle/>
        <a:p>
          <a:endParaRPr lang="en-US" sz="2450"/>
        </a:p>
      </dgm:t>
    </dgm:pt>
    <dgm:pt modelId="{0C696D98-560B-4591-9A90-275996816CBD}" type="sibTrans" cxnId="{86673AC7-1F5B-4881-A0A4-239D8E22FCA8}">
      <dgm:prSet/>
      <dgm:spPr/>
      <dgm:t>
        <a:bodyPr/>
        <a:lstStyle/>
        <a:p>
          <a:endParaRPr lang="en-US" sz="2450"/>
        </a:p>
      </dgm:t>
    </dgm:pt>
    <dgm:pt modelId="{E4FF1F2B-6AE1-451A-8C25-130FC738B381}" type="pres">
      <dgm:prSet presAssocID="{1079FBC7-963E-48C9-9E46-8909563745A9}" presName="Name0" presStyleCnt="0">
        <dgm:presLayoutVars>
          <dgm:dir/>
          <dgm:animLvl val="lvl"/>
          <dgm:resizeHandles val="exact"/>
        </dgm:presLayoutVars>
      </dgm:prSet>
      <dgm:spPr/>
    </dgm:pt>
    <dgm:pt modelId="{3F6E5D7C-4AAD-4215-845D-54C0FF93DCA5}" type="pres">
      <dgm:prSet presAssocID="{687F1E0D-EC6C-4052-8FEB-374B8599FB71}" presName="Name8" presStyleCnt="0"/>
      <dgm:spPr/>
    </dgm:pt>
    <dgm:pt modelId="{0206AF03-4299-4B4B-AB68-478AC224BB26}" type="pres">
      <dgm:prSet presAssocID="{687F1E0D-EC6C-4052-8FEB-374B8599FB71}" presName="level" presStyleLbl="node1" presStyleIdx="0" presStyleCnt="3" custScaleX="96866" custScaleY="4699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03702E-49B8-41F6-B074-CF1EC8D4BA5E}" type="pres">
      <dgm:prSet presAssocID="{687F1E0D-EC6C-4052-8FEB-374B8599FB7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85C1CB-5B2A-4F1C-B6BC-E3495C1D5A01}" type="pres">
      <dgm:prSet presAssocID="{6F305269-F60C-4880-8A24-C31F9A6AF6B3}" presName="Name8" presStyleCnt="0"/>
      <dgm:spPr/>
    </dgm:pt>
    <dgm:pt modelId="{85D8277E-FE38-4AD1-8FE7-3966B6C8D19E}" type="pres">
      <dgm:prSet presAssocID="{6F305269-F60C-4880-8A24-C31F9A6AF6B3}" presName="level" presStyleLbl="node1" presStyleIdx="1" presStyleCnt="3" custScaleX="95737" custScaleY="5014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AC6B0F-CB0C-4B4C-AF5E-0747D2D8BCAA}" type="pres">
      <dgm:prSet presAssocID="{6F305269-F60C-4880-8A24-C31F9A6AF6B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2E428A-F828-458B-AF25-F8EDECABF642}" type="pres">
      <dgm:prSet presAssocID="{F25BD6BE-F097-4E63-ADE8-3EA6977B18CF}" presName="Name8" presStyleCnt="0"/>
      <dgm:spPr/>
    </dgm:pt>
    <dgm:pt modelId="{7E216BD8-BD7D-443C-801E-BB284E4266E8}" type="pres">
      <dgm:prSet presAssocID="{F25BD6BE-F097-4E63-ADE8-3EA6977B18CF}" presName="level" presStyleLbl="node1" presStyleIdx="2" presStyleCnt="3" custScaleX="9534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1CB24-2A6E-4620-995B-8833F150978B}" type="pres">
      <dgm:prSet presAssocID="{F25BD6BE-F097-4E63-ADE8-3EA6977B18C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EFF90B0-87DD-47C9-9262-80724A6D6994}" type="presOf" srcId="{6F305269-F60C-4880-8A24-C31F9A6AF6B3}" destId="{85D8277E-FE38-4AD1-8FE7-3966B6C8D19E}" srcOrd="0" destOrd="0" presId="urn:microsoft.com/office/officeart/2005/8/layout/pyramid3"/>
    <dgm:cxn modelId="{ECD72C83-2D93-48B6-84CA-633924A42A4B}" srcId="{1079FBC7-963E-48C9-9E46-8909563745A9}" destId="{F25BD6BE-F097-4E63-ADE8-3EA6977B18CF}" srcOrd="2" destOrd="0" parTransId="{35B9B472-E0E7-47D8-AE07-F28D384DE2BA}" sibTransId="{DC3A28B3-0AA8-47AA-B640-634A4C6A886F}"/>
    <dgm:cxn modelId="{D02FB12E-4F71-4C54-9A3B-2B9A698CF0C7}" type="presOf" srcId="{F25BD6BE-F097-4E63-ADE8-3EA6977B18CF}" destId="{6411CB24-2A6E-4620-995B-8833F150978B}" srcOrd="1" destOrd="0" presId="urn:microsoft.com/office/officeart/2005/8/layout/pyramid3"/>
    <dgm:cxn modelId="{86673AC7-1F5B-4881-A0A4-239D8E22FCA8}" srcId="{1079FBC7-963E-48C9-9E46-8909563745A9}" destId="{6F305269-F60C-4880-8A24-C31F9A6AF6B3}" srcOrd="1" destOrd="0" parTransId="{ED3464BA-6C3A-48A1-A8CF-C82DB73E3237}" sibTransId="{0C696D98-560B-4591-9A90-275996816CBD}"/>
    <dgm:cxn modelId="{8B8626A1-C438-4F3D-B6D3-3C71E37AA305}" type="presOf" srcId="{687F1E0D-EC6C-4052-8FEB-374B8599FB71}" destId="{B403702E-49B8-41F6-B074-CF1EC8D4BA5E}" srcOrd="1" destOrd="0" presId="urn:microsoft.com/office/officeart/2005/8/layout/pyramid3"/>
    <dgm:cxn modelId="{52A25488-EE99-4D4F-8074-591C58045F53}" type="presOf" srcId="{1079FBC7-963E-48C9-9E46-8909563745A9}" destId="{E4FF1F2B-6AE1-451A-8C25-130FC738B381}" srcOrd="0" destOrd="0" presId="urn:microsoft.com/office/officeart/2005/8/layout/pyramid3"/>
    <dgm:cxn modelId="{D667CE2E-2C2C-4187-A1E3-1A157462FB4D}" type="presOf" srcId="{687F1E0D-EC6C-4052-8FEB-374B8599FB71}" destId="{0206AF03-4299-4B4B-AB68-478AC224BB26}" srcOrd="0" destOrd="0" presId="urn:microsoft.com/office/officeart/2005/8/layout/pyramid3"/>
    <dgm:cxn modelId="{5134844A-7171-4897-B58C-A5595BA84266}" type="presOf" srcId="{F25BD6BE-F097-4E63-ADE8-3EA6977B18CF}" destId="{7E216BD8-BD7D-443C-801E-BB284E4266E8}" srcOrd="0" destOrd="0" presId="urn:microsoft.com/office/officeart/2005/8/layout/pyramid3"/>
    <dgm:cxn modelId="{23DE40AE-937D-445B-A21F-0D283238FB1D}" srcId="{1079FBC7-963E-48C9-9E46-8909563745A9}" destId="{687F1E0D-EC6C-4052-8FEB-374B8599FB71}" srcOrd="0" destOrd="0" parTransId="{A637387B-4B79-4831-833F-983936D66FDB}" sibTransId="{348F3151-879E-40CE-AB61-401E1C91A765}"/>
    <dgm:cxn modelId="{9272DF47-DB32-4776-A3A4-5371E12C82DC}" type="presOf" srcId="{6F305269-F60C-4880-8A24-C31F9A6AF6B3}" destId="{C1AC6B0F-CB0C-4B4C-AF5E-0747D2D8BCAA}" srcOrd="1" destOrd="0" presId="urn:microsoft.com/office/officeart/2005/8/layout/pyramid3"/>
    <dgm:cxn modelId="{1AF11C21-8F60-4EEF-A00A-3242FDF16EE4}" type="presParOf" srcId="{E4FF1F2B-6AE1-451A-8C25-130FC738B381}" destId="{3F6E5D7C-4AAD-4215-845D-54C0FF93DCA5}" srcOrd="0" destOrd="0" presId="urn:microsoft.com/office/officeart/2005/8/layout/pyramid3"/>
    <dgm:cxn modelId="{7801482A-91B4-445B-AE32-57EEF7B0A957}" type="presParOf" srcId="{3F6E5D7C-4AAD-4215-845D-54C0FF93DCA5}" destId="{0206AF03-4299-4B4B-AB68-478AC224BB26}" srcOrd="0" destOrd="0" presId="urn:microsoft.com/office/officeart/2005/8/layout/pyramid3"/>
    <dgm:cxn modelId="{21C2273D-5128-408C-9219-8986F8179A89}" type="presParOf" srcId="{3F6E5D7C-4AAD-4215-845D-54C0FF93DCA5}" destId="{B403702E-49B8-41F6-B074-CF1EC8D4BA5E}" srcOrd="1" destOrd="0" presId="urn:microsoft.com/office/officeart/2005/8/layout/pyramid3"/>
    <dgm:cxn modelId="{7E5D2CFC-048C-4B71-B416-BBA77A52CF12}" type="presParOf" srcId="{E4FF1F2B-6AE1-451A-8C25-130FC738B381}" destId="{BF85C1CB-5B2A-4F1C-B6BC-E3495C1D5A01}" srcOrd="1" destOrd="0" presId="urn:microsoft.com/office/officeart/2005/8/layout/pyramid3"/>
    <dgm:cxn modelId="{DC865335-6582-44D7-81BD-488CDDEFEC55}" type="presParOf" srcId="{BF85C1CB-5B2A-4F1C-B6BC-E3495C1D5A01}" destId="{85D8277E-FE38-4AD1-8FE7-3966B6C8D19E}" srcOrd="0" destOrd="0" presId="urn:microsoft.com/office/officeart/2005/8/layout/pyramid3"/>
    <dgm:cxn modelId="{9043B279-ED9A-4BDE-8E11-9DDC03D3C3D4}" type="presParOf" srcId="{BF85C1CB-5B2A-4F1C-B6BC-E3495C1D5A01}" destId="{C1AC6B0F-CB0C-4B4C-AF5E-0747D2D8BCAA}" srcOrd="1" destOrd="0" presId="urn:microsoft.com/office/officeart/2005/8/layout/pyramid3"/>
    <dgm:cxn modelId="{11748F9D-D694-4E22-86FF-431BD73A3137}" type="presParOf" srcId="{E4FF1F2B-6AE1-451A-8C25-130FC738B381}" destId="{372E428A-F828-458B-AF25-F8EDECABF642}" srcOrd="2" destOrd="0" presId="urn:microsoft.com/office/officeart/2005/8/layout/pyramid3"/>
    <dgm:cxn modelId="{ECFD11EA-A5F1-4D7D-BAAF-3F4FEB2CFE98}" type="presParOf" srcId="{372E428A-F828-458B-AF25-F8EDECABF642}" destId="{7E216BD8-BD7D-443C-801E-BB284E4266E8}" srcOrd="0" destOrd="0" presId="urn:microsoft.com/office/officeart/2005/8/layout/pyramid3"/>
    <dgm:cxn modelId="{C771DF54-31E8-428B-A60D-F7AF810EF342}" type="presParOf" srcId="{372E428A-F828-458B-AF25-F8EDECABF642}" destId="{6411CB24-2A6E-4620-995B-8833F150978B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47A525-F80A-40DC-B194-ACBC3DC8488E}" type="datetimeFigureOut">
              <a:rPr lang="fr-CH" smtClean="0"/>
              <a:pPr/>
              <a:t>20.11.2015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3124EE-A363-4552-9E64-30DE2F57F4F7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983568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92578E-0A6E-4A95-8345-AED0FCFE8B67}" type="datetimeFigureOut">
              <a:rPr lang="fr-CH" smtClean="0"/>
              <a:pPr/>
              <a:t>20.11.2015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1275" y="738188"/>
            <a:ext cx="6565900" cy="36941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4845" y="4678958"/>
            <a:ext cx="5318760" cy="44326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8407C-37F9-4656-9556-9EF7322BA1FF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0772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dirty="0" smtClean="0"/>
          </a:p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8407C-37F9-4656-9556-9EF7322BA1FF}" type="slidenum">
              <a:rPr lang="fr-CH" smtClean="0"/>
              <a:pPr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54794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8407C-37F9-4656-9556-9EF7322BA1FF}" type="slidenum">
              <a:rPr lang="fr-CH" smtClean="0"/>
              <a:pPr/>
              <a:t>18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159483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8407C-37F9-4656-9556-9EF7322BA1FF}" type="slidenum">
              <a:rPr lang="fr-CH" smtClean="0"/>
              <a:pPr/>
              <a:t>20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52892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-20538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3528" y="2355726"/>
            <a:ext cx="7772400" cy="1102519"/>
          </a:xfrm>
        </p:spPr>
        <p:txBody>
          <a:bodyPr>
            <a:normAutofit/>
          </a:bodyPr>
          <a:lstStyle>
            <a:lvl1pPr algn="ctr">
              <a:defRPr sz="320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705572"/>
            <a:ext cx="7812360" cy="131445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fr-CH" dirty="0"/>
          </a:p>
        </p:txBody>
      </p:sp>
      <p:sp>
        <p:nvSpPr>
          <p:cNvPr id="9" name="Rectangle 8"/>
          <p:cNvSpPr/>
          <p:nvPr userDrawn="1"/>
        </p:nvSpPr>
        <p:spPr>
          <a:xfrm>
            <a:off x="4139952" y="1707654"/>
            <a:ext cx="792088" cy="720080"/>
          </a:xfrm>
          <a:prstGeom prst="rect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4000" dirty="0" smtClean="0">
                <a:latin typeface="Bebas Neue" pitchFamily="34" charset="0"/>
                <a:ea typeface="Open Sans" pitchFamily="34" charset="0"/>
                <a:cs typeface="Open Sans" pitchFamily="34" charset="0"/>
              </a:rPr>
              <a:t>3</a:t>
            </a:r>
            <a:endParaRPr lang="fr-CH" sz="4000" dirty="0">
              <a:latin typeface="Bebas Neue" pitchFamily="34" charset="0"/>
              <a:ea typeface="Open Sans" pitchFamily="34" charset="0"/>
              <a:cs typeface="Open Sans" pitchFamily="34" charset="0"/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2339752" y="699542"/>
            <a:ext cx="5040560" cy="576064"/>
            <a:chOff x="2051720" y="2283718"/>
            <a:chExt cx="5040560" cy="576064"/>
          </a:xfrm>
        </p:grpSpPr>
        <p:pic>
          <p:nvPicPr>
            <p:cNvPr id="11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4211960" y="2355726"/>
              <a:ext cx="2880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20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20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Freeform 13"/>
          <p:cNvSpPr/>
          <p:nvPr userDrawn="1"/>
        </p:nvSpPr>
        <p:spPr>
          <a:xfrm>
            <a:off x="-108520" y="0"/>
            <a:ext cx="6927656" cy="5242560"/>
          </a:xfrm>
          <a:custGeom>
            <a:avLst/>
            <a:gdLst>
              <a:gd name="connsiteX0" fmla="*/ 60960 w 6720840"/>
              <a:gd name="connsiteY0" fmla="*/ 0 h 5242560"/>
              <a:gd name="connsiteX1" fmla="*/ 6720840 w 6720840"/>
              <a:gd name="connsiteY1" fmla="*/ 0 h 5242560"/>
              <a:gd name="connsiteX2" fmla="*/ 3505200 w 6720840"/>
              <a:gd name="connsiteY2" fmla="*/ 5242560 h 5242560"/>
              <a:gd name="connsiteX3" fmla="*/ 0 w 6720840"/>
              <a:gd name="connsiteY3" fmla="*/ 5242560 h 5242560"/>
              <a:gd name="connsiteX4" fmla="*/ 60960 w 6720840"/>
              <a:gd name="connsiteY4" fmla="*/ 0 h 524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20840" h="5242560">
                <a:moveTo>
                  <a:pt x="60960" y="0"/>
                </a:moveTo>
                <a:lnTo>
                  <a:pt x="6720840" y="0"/>
                </a:lnTo>
                <a:lnTo>
                  <a:pt x="3505200" y="5242560"/>
                </a:lnTo>
                <a:lnTo>
                  <a:pt x="0" y="5242560"/>
                </a:lnTo>
                <a:lnTo>
                  <a:pt x="6096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>
              <a:solidFill>
                <a:schemeClr val="bg1"/>
              </a:solidFill>
            </a:endParaRPr>
          </a:p>
        </p:txBody>
      </p:sp>
      <p:grpSp>
        <p:nvGrpSpPr>
          <p:cNvPr id="4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11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Parallelogram 16"/>
          <p:cNvSpPr/>
          <p:nvPr userDrawn="1"/>
        </p:nvSpPr>
        <p:spPr>
          <a:xfrm rot="18187746">
            <a:off x="1523175" y="2532626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251520" y="1563688"/>
            <a:ext cx="3816350" cy="2952750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15" name="Rectangle 14"/>
          <p:cNvSpPr/>
          <p:nvPr userDrawn="1"/>
        </p:nvSpPr>
        <p:spPr>
          <a:xfrm>
            <a:off x="179512" y="627534"/>
            <a:ext cx="37144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Learning objectives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5" name="Freeform 34"/>
          <p:cNvSpPr/>
          <p:nvPr userDrawn="1"/>
        </p:nvSpPr>
        <p:spPr>
          <a:xfrm>
            <a:off x="2468880" y="-137160"/>
            <a:ext cx="6979920" cy="5471160"/>
          </a:xfrm>
          <a:custGeom>
            <a:avLst/>
            <a:gdLst>
              <a:gd name="connsiteX0" fmla="*/ 2392680 w 6979920"/>
              <a:gd name="connsiteY0" fmla="*/ 0 h 5471160"/>
              <a:gd name="connsiteX1" fmla="*/ 6979920 w 6979920"/>
              <a:gd name="connsiteY1" fmla="*/ 45720 h 5471160"/>
              <a:gd name="connsiteX2" fmla="*/ 6903720 w 6979920"/>
              <a:gd name="connsiteY2" fmla="*/ 5471160 h 5471160"/>
              <a:gd name="connsiteX3" fmla="*/ 0 w 6979920"/>
              <a:gd name="connsiteY3" fmla="*/ 5471160 h 5471160"/>
              <a:gd name="connsiteX4" fmla="*/ 2392680 w 6979920"/>
              <a:gd name="connsiteY4" fmla="*/ 0 h 547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9920" h="5471160">
                <a:moveTo>
                  <a:pt x="2392680" y="0"/>
                </a:moveTo>
                <a:lnTo>
                  <a:pt x="6979920" y="45720"/>
                </a:lnTo>
                <a:lnTo>
                  <a:pt x="6903720" y="5471160"/>
                </a:lnTo>
                <a:lnTo>
                  <a:pt x="0" y="5471160"/>
                </a:lnTo>
                <a:lnTo>
                  <a:pt x="239268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27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28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Parallelogram 30"/>
          <p:cNvSpPr/>
          <p:nvPr userDrawn="1"/>
        </p:nvSpPr>
        <p:spPr>
          <a:xfrm rot="17606102">
            <a:off x="131108" y="2419263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4644008" y="1275606"/>
            <a:ext cx="4248472" cy="3672408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33" name="Rectangle 32"/>
          <p:cNvSpPr/>
          <p:nvPr userDrawn="1"/>
        </p:nvSpPr>
        <p:spPr>
          <a:xfrm>
            <a:off x="5004048" y="618823"/>
            <a:ext cx="26677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Key message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37" name="Rectangle 36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5" name="Freeform 34"/>
          <p:cNvSpPr/>
          <p:nvPr userDrawn="1"/>
        </p:nvSpPr>
        <p:spPr>
          <a:xfrm>
            <a:off x="2468880" y="-137160"/>
            <a:ext cx="6979920" cy="5471160"/>
          </a:xfrm>
          <a:custGeom>
            <a:avLst/>
            <a:gdLst>
              <a:gd name="connsiteX0" fmla="*/ 2392680 w 6979920"/>
              <a:gd name="connsiteY0" fmla="*/ 0 h 5471160"/>
              <a:gd name="connsiteX1" fmla="*/ 6979920 w 6979920"/>
              <a:gd name="connsiteY1" fmla="*/ 45720 h 5471160"/>
              <a:gd name="connsiteX2" fmla="*/ 6903720 w 6979920"/>
              <a:gd name="connsiteY2" fmla="*/ 5471160 h 5471160"/>
              <a:gd name="connsiteX3" fmla="*/ 0 w 6979920"/>
              <a:gd name="connsiteY3" fmla="*/ 5471160 h 5471160"/>
              <a:gd name="connsiteX4" fmla="*/ 2392680 w 6979920"/>
              <a:gd name="connsiteY4" fmla="*/ 0 h 547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9920" h="5471160">
                <a:moveTo>
                  <a:pt x="2392680" y="0"/>
                </a:moveTo>
                <a:lnTo>
                  <a:pt x="6979920" y="45720"/>
                </a:lnTo>
                <a:lnTo>
                  <a:pt x="6903720" y="5471160"/>
                </a:lnTo>
                <a:lnTo>
                  <a:pt x="0" y="5471160"/>
                </a:lnTo>
                <a:lnTo>
                  <a:pt x="239268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27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28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Parallelogram 30"/>
          <p:cNvSpPr/>
          <p:nvPr userDrawn="1"/>
        </p:nvSpPr>
        <p:spPr>
          <a:xfrm rot="17606102">
            <a:off x="131108" y="2419263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4644008" y="1275606"/>
            <a:ext cx="4248472" cy="3672408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33" name="Rectangle 32"/>
          <p:cNvSpPr/>
          <p:nvPr userDrawn="1"/>
        </p:nvSpPr>
        <p:spPr>
          <a:xfrm>
            <a:off x="4661580" y="618823"/>
            <a:ext cx="43749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Agenda for the session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37" name="Rectangle 36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2433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276350"/>
            <a:ext cx="8570342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11510"/>
            <a:ext cx="7651179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276350"/>
            <a:ext cx="4176464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11510"/>
            <a:ext cx="8083227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 baseline="0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1" name="Content Placeholder 7"/>
          <p:cNvSpPr>
            <a:spLocks noGrp="1"/>
          </p:cNvSpPr>
          <p:nvPr>
            <p:ph sz="quarter" idx="16"/>
          </p:nvPr>
        </p:nvSpPr>
        <p:spPr>
          <a:xfrm>
            <a:off x="4716016" y="1275606"/>
            <a:ext cx="4176464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84188"/>
            <a:ext cx="8515275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0" y="1131689"/>
            <a:ext cx="9251950" cy="2016125"/>
          </a:xfrm>
        </p:spPr>
        <p:txBody>
          <a:bodyPr/>
          <a:lstStyle/>
          <a:p>
            <a:endParaRPr lang="fr-CH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3291830"/>
            <a:ext cx="8640960" cy="1296045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84188"/>
            <a:ext cx="4266803" cy="863426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419622"/>
            <a:ext cx="4176464" cy="316825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679950" cy="5143499"/>
          </a:xfrm>
        </p:spPr>
        <p:txBody>
          <a:bodyPr/>
          <a:lstStyle/>
          <a:p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6" name="Rectangle 5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BAE94-BEF5-443E-95DE-0283921E17BF}" type="datetime1">
              <a:rPr lang="fr-CH" smtClean="0"/>
              <a:pPr/>
              <a:t>20.11.2015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46B80-9344-4005-AD81-41A45D584E6F}" type="slidenum">
              <a:rPr lang="fr-CH" smtClean="0"/>
              <a:pPr/>
              <a:t>‹#›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51" r:id="rId3"/>
    <p:sldLayoutId id="2147483664" r:id="rId4"/>
    <p:sldLayoutId id="2147483650" r:id="rId5"/>
    <p:sldLayoutId id="2147483660" r:id="rId6"/>
    <p:sldLayoutId id="2147483661" r:id="rId7"/>
    <p:sldLayoutId id="2147483662" r:id="rId8"/>
    <p:sldLayoutId id="2147483655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chart" Target="../charts/chart2.xml"/><Relationship Id="rId7" Type="http://schemas.openxmlformats.org/officeDocument/2006/relationships/image" Target="../media/image7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ctrTitle"/>
          </p:nvPr>
        </p:nvSpPr>
        <p:spPr>
          <a:xfrm>
            <a:off x="688032" y="2427734"/>
            <a:ext cx="7772400" cy="1102519"/>
          </a:xfrm>
        </p:spPr>
        <p:txBody>
          <a:bodyPr/>
          <a:lstStyle/>
          <a:p>
            <a:r>
              <a:rPr lang="en-GB" dirty="0"/>
              <a:t>Drivers of Deforestation and Forest Degradation</a:t>
            </a:r>
            <a:endParaRPr lang="fr-CH" dirty="0"/>
          </a:p>
        </p:txBody>
      </p:sp>
      <p:pic>
        <p:nvPicPr>
          <p:cNvPr id="3" name="Picture 4" descr="C:\Users\secrierm\Documents\MIHAELA files\UNEPUN-REDD\KM &amp; Comms\5. LOGOs\New UN-REDD logo\UN-REDD Programme logo set (EN)\png\white-with-undp-blue-EN_WHITE FULL EN copy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315" b="3403"/>
          <a:stretch/>
        </p:blipFill>
        <p:spPr bwMode="auto">
          <a:xfrm>
            <a:off x="2915816" y="3795886"/>
            <a:ext cx="3240360" cy="1197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971600" y="1275606"/>
            <a:ext cx="7272808" cy="331152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Several </a:t>
            </a:r>
            <a:r>
              <a:rPr lang="en-US" b="1" dirty="0" smtClean="0"/>
              <a:t>UNFCCC decisions </a:t>
            </a:r>
            <a:r>
              <a:rPr lang="en-US" dirty="0" smtClean="0"/>
              <a:t>refer to drivers, developing countries are required to:</a:t>
            </a:r>
          </a:p>
          <a:p>
            <a:r>
              <a:rPr lang="en-US" dirty="0" smtClean="0"/>
              <a:t>Decision 4/CP.15: identify drivers of deforestation and forest degradation (DDFD)</a:t>
            </a:r>
          </a:p>
          <a:p>
            <a:r>
              <a:rPr lang="en-US" dirty="0" smtClean="0"/>
              <a:t>Decision 1/CP.16: address </a:t>
            </a:r>
            <a:r>
              <a:rPr lang="en-US" dirty="0"/>
              <a:t>these drivers in their national strategies or </a:t>
            </a:r>
            <a:r>
              <a:rPr lang="en-US" dirty="0" smtClean="0"/>
              <a:t>action plans</a:t>
            </a:r>
          </a:p>
          <a:p>
            <a:r>
              <a:rPr lang="en-US" dirty="0" smtClean="0"/>
              <a:t>Decision 15/CP.19: ensure </a:t>
            </a:r>
            <a:r>
              <a:rPr lang="en-US" dirty="0"/>
              <a:t>that the response to drivers are adapted to </a:t>
            </a:r>
            <a:r>
              <a:rPr lang="en-US" dirty="0" smtClean="0"/>
              <a:t>national circumstances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Why </a:t>
            </a:r>
            <a:r>
              <a:rPr lang="en-US" dirty="0" err="1" smtClean="0"/>
              <a:t>analyse</a:t>
            </a:r>
            <a:r>
              <a:rPr lang="en-US" dirty="0" smtClean="0"/>
              <a:t> drivers?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Drivers of Deforestation and Forest </a:t>
            </a:r>
            <a:r>
              <a:rPr lang="en-US" dirty="0" err="1" smtClean="0"/>
              <a:t>Defradation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996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683568" y="1203598"/>
            <a:ext cx="7560840" cy="3240359"/>
          </a:xfrm>
        </p:spPr>
        <p:txBody>
          <a:bodyPr>
            <a:noAutofit/>
          </a:bodyPr>
          <a:lstStyle/>
          <a:p>
            <a:pPr defTabSz="457200">
              <a:buFont typeface="Arial" charset="0"/>
              <a:buChar char="•"/>
            </a:pPr>
            <a:r>
              <a:rPr lang="en-US" sz="2000" dirty="0">
                <a:latin typeface="Calibri" pitchFamily="34" charset="0"/>
              </a:rPr>
              <a:t>Effectively engage key stakeholders, especially </a:t>
            </a:r>
            <a:r>
              <a:rPr lang="en-US" sz="2000" dirty="0" smtClean="0">
                <a:latin typeface="Calibri" pitchFamily="34" charset="0"/>
              </a:rPr>
              <a:t>non-forest sectors (in </a:t>
            </a:r>
            <a:r>
              <a:rPr lang="en-US" sz="2000" dirty="0">
                <a:latin typeface="Calibri" pitchFamily="34" charset="0"/>
              </a:rPr>
              <a:t>many countries the main </a:t>
            </a:r>
            <a:r>
              <a:rPr lang="en-US" sz="2000" dirty="0" smtClean="0">
                <a:latin typeface="Calibri" pitchFamily="34" charset="0"/>
              </a:rPr>
              <a:t>drivers)</a:t>
            </a:r>
            <a:endParaRPr lang="en-US" sz="2000" dirty="0">
              <a:latin typeface="Calibri" pitchFamily="34" charset="0"/>
            </a:endParaRPr>
          </a:p>
          <a:p>
            <a:pPr defTabSz="457200">
              <a:buFont typeface="Arial" charset="0"/>
              <a:buChar char="•"/>
            </a:pPr>
            <a:r>
              <a:rPr lang="en-US" sz="2000" dirty="0">
                <a:latin typeface="Calibri" pitchFamily="34" charset="0"/>
              </a:rPr>
              <a:t>Define priorities for forest monitoring and MRV</a:t>
            </a:r>
          </a:p>
          <a:p>
            <a:pPr defTabSz="457200">
              <a:buFont typeface="Arial" charset="0"/>
              <a:buChar char="•"/>
            </a:pPr>
            <a:r>
              <a:rPr lang="en-US" sz="2000" dirty="0">
                <a:latin typeface="Calibri" pitchFamily="34" charset="0"/>
              </a:rPr>
              <a:t>Justify national circumstances for adjusting reference emission levels</a:t>
            </a:r>
          </a:p>
          <a:p>
            <a:pPr defTabSz="457200">
              <a:buFont typeface="Arial" charset="0"/>
              <a:buChar char="•"/>
            </a:pPr>
            <a:r>
              <a:rPr lang="en-US" sz="2000" dirty="0">
                <a:latin typeface="Calibri" pitchFamily="34" charset="0"/>
              </a:rPr>
              <a:t>Construct scenarios that may deviate from historical trends</a:t>
            </a:r>
          </a:p>
          <a:p>
            <a:pPr defTabSz="457200">
              <a:buFont typeface="Arial" charset="0"/>
              <a:buChar char="•"/>
            </a:pPr>
            <a:r>
              <a:rPr lang="en-US" sz="2000" dirty="0" smtClean="0">
                <a:latin typeface="Calibri" pitchFamily="34" charset="0"/>
              </a:rPr>
              <a:t>Design </a:t>
            </a:r>
            <a:r>
              <a:rPr lang="en-US" sz="2000" dirty="0">
                <a:latin typeface="Calibri" pitchFamily="34" charset="0"/>
              </a:rPr>
              <a:t>results-based actions that </a:t>
            </a:r>
            <a:r>
              <a:rPr lang="en-US" sz="2000" dirty="0" smtClean="0">
                <a:latin typeface="Calibri" pitchFamily="34" charset="0"/>
              </a:rPr>
              <a:t>generate results-based payments</a:t>
            </a:r>
            <a:endParaRPr lang="en-GB" sz="2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Why analyse drivers?</a:t>
            </a:r>
            <a:endParaRPr lang="fr-CH" sz="2800" dirty="0" smtClean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50825" y="123825"/>
            <a:ext cx="3097213" cy="287338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Drivers of Deforestation and Forest Degradation</a:t>
            </a:r>
          </a:p>
        </p:txBody>
      </p:sp>
    </p:spTree>
    <p:extLst>
      <p:ext uri="{BB962C8B-B14F-4D97-AF65-F5344CB8AC3E}">
        <p14:creationId xmlns:p14="http://schemas.microsoft.com/office/powerpoint/2010/main" val="154961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683568" y="1203598"/>
            <a:ext cx="7560840" cy="3240359"/>
          </a:xfrm>
        </p:spPr>
        <p:txBody>
          <a:bodyPr>
            <a:noAutofit/>
          </a:bodyPr>
          <a:lstStyle/>
          <a:p>
            <a:pPr marL="0" indent="0" defTabSz="457200">
              <a:buNone/>
            </a:pPr>
            <a:r>
              <a:rPr lang="en-US" sz="2000" dirty="0"/>
              <a:t>Four </a:t>
            </a:r>
            <a:r>
              <a:rPr lang="en-US" sz="2000" dirty="0" smtClean="0"/>
              <a:t>key indicators to support comparison:</a:t>
            </a:r>
            <a:endParaRPr lang="en-US" sz="2000" dirty="0"/>
          </a:p>
          <a:p>
            <a:pPr marL="400050" defTabSz="457200">
              <a:spcBef>
                <a:spcPts val="600"/>
              </a:spcBef>
              <a:buFont typeface="Arial" charset="0"/>
              <a:buChar char="•"/>
            </a:pPr>
            <a:r>
              <a:rPr lang="en-US" altLang="ja-JP" sz="2000" dirty="0"/>
              <a:t>The </a:t>
            </a:r>
            <a:r>
              <a:rPr lang="en-US" altLang="ja-JP" sz="2000" b="1" dirty="0"/>
              <a:t>amount </a:t>
            </a:r>
            <a:r>
              <a:rPr lang="en-US" altLang="ja-JP" sz="2000" b="1" dirty="0" smtClean="0"/>
              <a:t>of deforestation </a:t>
            </a:r>
            <a:r>
              <a:rPr lang="en-US" altLang="ja-JP" sz="2000" dirty="0"/>
              <a:t>for </a:t>
            </a:r>
            <a:r>
              <a:rPr lang="en-US" altLang="ja-JP" sz="2000" dirty="0" smtClean="0"/>
              <a:t>one unit</a:t>
            </a:r>
            <a:endParaRPr lang="en-US" altLang="ja-JP" sz="2000" dirty="0"/>
          </a:p>
          <a:p>
            <a:pPr marL="400050" defTabSz="457200">
              <a:spcBef>
                <a:spcPts val="600"/>
              </a:spcBef>
              <a:buFont typeface="Arial" charset="0"/>
              <a:buChar char="•"/>
            </a:pPr>
            <a:r>
              <a:rPr lang="en-US" altLang="ja-JP" sz="2000" b="1" dirty="0"/>
              <a:t>B</a:t>
            </a:r>
            <a:r>
              <a:rPr lang="en-US" altLang="ja-JP" sz="2000" b="1" dirty="0" smtClean="0"/>
              <a:t>enefits</a:t>
            </a:r>
            <a:r>
              <a:rPr lang="en-US" altLang="ja-JP" sz="2000" dirty="0" smtClean="0"/>
              <a:t> </a:t>
            </a:r>
            <a:r>
              <a:rPr lang="en-US" altLang="ja-JP" sz="2000" dirty="0"/>
              <a:t>(social/economic/environmental) </a:t>
            </a:r>
            <a:r>
              <a:rPr lang="en-US" altLang="ja-JP" sz="2000" dirty="0" smtClean="0"/>
              <a:t>of one unit</a:t>
            </a:r>
            <a:endParaRPr lang="en-US" altLang="ja-JP" sz="2000" dirty="0"/>
          </a:p>
          <a:p>
            <a:pPr marL="400050" defTabSz="457200">
              <a:spcBef>
                <a:spcPts val="600"/>
              </a:spcBef>
              <a:buFont typeface="Arial" charset="0"/>
              <a:buChar char="•"/>
            </a:pPr>
            <a:r>
              <a:rPr lang="en-US" altLang="ja-JP" sz="2000" b="1" dirty="0"/>
              <a:t>C</a:t>
            </a:r>
            <a:r>
              <a:rPr lang="en-US" altLang="ja-JP" sz="2000" b="1" dirty="0" smtClean="0"/>
              <a:t>osts</a:t>
            </a:r>
            <a:r>
              <a:rPr lang="en-US" altLang="ja-JP" sz="2000" dirty="0" smtClean="0"/>
              <a:t> </a:t>
            </a:r>
            <a:r>
              <a:rPr lang="en-US" altLang="ja-JP" sz="2000" dirty="0"/>
              <a:t>(social/economic/environmental) </a:t>
            </a:r>
            <a:r>
              <a:rPr lang="en-US" altLang="ja-JP" sz="2000" dirty="0" smtClean="0"/>
              <a:t>of one unit </a:t>
            </a:r>
            <a:r>
              <a:rPr lang="en-US" altLang="ja-JP" sz="2000" dirty="0"/>
              <a:t>of driver</a:t>
            </a:r>
          </a:p>
          <a:p>
            <a:pPr marL="400050" defTabSz="457200">
              <a:spcBef>
                <a:spcPts val="600"/>
              </a:spcBef>
              <a:buFont typeface="Arial" charset="0"/>
              <a:buChar char="•"/>
            </a:pPr>
            <a:r>
              <a:rPr lang="en-US" altLang="ja-JP" sz="2000" dirty="0"/>
              <a:t>Access to REDD-compatible </a:t>
            </a:r>
            <a:r>
              <a:rPr lang="en-US" altLang="ja-JP" sz="2000" b="1" dirty="0"/>
              <a:t>alternatives</a:t>
            </a:r>
            <a:r>
              <a:rPr lang="en-US" altLang="ja-JP" sz="2000" dirty="0"/>
              <a:t>: </a:t>
            </a:r>
            <a:r>
              <a:rPr lang="en-US" altLang="ja-JP" sz="2000" dirty="0" smtClean="0"/>
              <a:t>e.g. </a:t>
            </a:r>
            <a:r>
              <a:rPr lang="en-US" altLang="ja-JP" sz="2000" dirty="0"/>
              <a:t>smart or certified agriculture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Comparing and prioritising drivers</a:t>
            </a:r>
            <a:endParaRPr lang="fr-CH" sz="2800" dirty="0" smtClean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50825" y="123825"/>
            <a:ext cx="3097213" cy="287338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Drivers of Deforestation and Forest Degradation</a:t>
            </a:r>
          </a:p>
        </p:txBody>
      </p:sp>
    </p:spTree>
    <p:extLst>
      <p:ext uri="{BB962C8B-B14F-4D97-AF65-F5344CB8AC3E}">
        <p14:creationId xmlns:p14="http://schemas.microsoft.com/office/powerpoint/2010/main" val="369373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683568" y="1203598"/>
            <a:ext cx="7560840" cy="3240359"/>
          </a:xfrm>
        </p:spPr>
        <p:txBody>
          <a:bodyPr>
            <a:noAutofit/>
          </a:bodyPr>
          <a:lstStyle/>
          <a:p>
            <a:pPr defTabSz="457200">
              <a:buFont typeface="Arial" charset="0"/>
              <a:buChar char="•"/>
            </a:pPr>
            <a:r>
              <a:rPr lang="en-US" sz="1800" dirty="0"/>
              <a:t>Analyzing historical trends </a:t>
            </a:r>
            <a:r>
              <a:rPr lang="en-US" sz="1800" dirty="0" smtClean="0"/>
              <a:t>without </a:t>
            </a:r>
            <a:r>
              <a:rPr lang="en-US" sz="1800" dirty="0"/>
              <a:t>looking at potential future scenarios </a:t>
            </a:r>
          </a:p>
          <a:p>
            <a:pPr defTabSz="457200">
              <a:buFont typeface="Arial" charset="0"/>
              <a:buChar char="•"/>
            </a:pPr>
            <a:r>
              <a:rPr lang="en-US" sz="1800" dirty="0" smtClean="0"/>
              <a:t>Not </a:t>
            </a:r>
            <a:r>
              <a:rPr lang="en-US" sz="1800" dirty="0" err="1" smtClean="0"/>
              <a:t>analysing</a:t>
            </a:r>
            <a:r>
              <a:rPr lang="en-US" sz="1800" dirty="0" smtClean="0"/>
              <a:t> </a:t>
            </a:r>
            <a:r>
              <a:rPr lang="en-US" sz="1800" dirty="0"/>
              <a:t>indirect drivers</a:t>
            </a:r>
          </a:p>
          <a:p>
            <a:pPr defTabSz="457200">
              <a:buFont typeface="Arial" charset="0"/>
              <a:buChar char="•"/>
            </a:pPr>
            <a:r>
              <a:rPr lang="en-US" sz="1800" dirty="0"/>
              <a:t>Reductionist approaches that neglect non-forestry sectors and their plans for the future</a:t>
            </a:r>
          </a:p>
          <a:p>
            <a:pPr defTabSz="457200">
              <a:buFont typeface="Arial" charset="0"/>
              <a:buChar char="•"/>
            </a:pPr>
            <a:r>
              <a:rPr lang="en-US" sz="1800" dirty="0"/>
              <a:t>Not separating the drivers of deforestation from the drivers of forest </a:t>
            </a:r>
            <a:r>
              <a:rPr lang="en-US" sz="1800" dirty="0" smtClean="0"/>
              <a:t>degradation (usually </a:t>
            </a:r>
            <a:r>
              <a:rPr lang="en-US" sz="1800" dirty="0"/>
              <a:t>not the </a:t>
            </a:r>
            <a:r>
              <a:rPr lang="en-US" sz="1800" dirty="0" smtClean="0"/>
              <a:t>same)</a:t>
            </a:r>
            <a:endParaRPr lang="en-US" sz="1800" dirty="0"/>
          </a:p>
          <a:p>
            <a:pPr defTabSz="457200">
              <a:buFont typeface="Arial" charset="0"/>
              <a:buChar char="•"/>
            </a:pPr>
            <a:r>
              <a:rPr lang="en-US" sz="1800" dirty="0"/>
              <a:t>Being fixated on particular solutions (e.g. community forestry) before </a:t>
            </a:r>
            <a:r>
              <a:rPr lang="en-US" sz="1800" dirty="0" smtClean="0"/>
              <a:t>the analysis</a:t>
            </a:r>
            <a:endParaRPr lang="en-US" sz="1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Challenges</a:t>
            </a:r>
            <a:endParaRPr lang="fr-CH" sz="2800" dirty="0" smtClean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50825" y="123825"/>
            <a:ext cx="3097213" cy="287338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Drivers of Deforestation and Forest Degradation</a:t>
            </a:r>
          </a:p>
        </p:txBody>
      </p:sp>
    </p:spTree>
    <p:extLst>
      <p:ext uri="{BB962C8B-B14F-4D97-AF65-F5344CB8AC3E}">
        <p14:creationId xmlns:p14="http://schemas.microsoft.com/office/powerpoint/2010/main" val="375121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4283968" y="1275606"/>
            <a:ext cx="4860032" cy="3867894"/>
          </a:xfrm>
        </p:spPr>
        <p:txBody>
          <a:bodyPr>
            <a:normAutofit fontScale="85000" lnSpcReduction="20000"/>
          </a:bodyPr>
          <a:lstStyle/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 good understanding of direct and indirect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drivers,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as well as barriers, is necessary to design and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implement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effective results-based REDD+ actions; </a:t>
            </a:r>
          </a:p>
          <a:p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Indirect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drivers very often influence the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behaviour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direct drivers and actors; </a:t>
            </a:r>
          </a:p>
          <a:p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Future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drivers and barriers are in all likelihood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different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from yesterday’s and today’s drivers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and barriers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</a:p>
          <a:p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Engaging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key stakeholders in the analytical work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fosters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an inclusive dialogue, although countries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should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base what level of consultation or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accommodation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and agreement between stakeholders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suitable and required, on their own national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circumstances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In order to safeguard public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benefits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it will not always be possible to obtain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buy-in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from and/or agreements from key drivers,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such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as the industrial and commercial sector. </a:t>
            </a:r>
          </a:p>
          <a:p>
            <a:endParaRPr lang="en-GB" sz="1800" dirty="0"/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43925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2931790"/>
            <a:ext cx="7772400" cy="1102519"/>
          </a:xfrm>
        </p:spPr>
        <p:txBody>
          <a:bodyPr/>
          <a:lstStyle/>
          <a:p>
            <a:r>
              <a:rPr lang="en-US" dirty="0" smtClean="0"/>
              <a:t>Thank you!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4" descr="C:\Users\secrierm\Documents\MIHAELA files\UNEPUN-REDD\KM &amp; Comms\5. LOGOs\New UN-REDD logo\UN-REDD Programme logo set (EN)\png\white-with-undp-blue-EN_WHITE FULL EN copy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315" b="3403"/>
          <a:stretch/>
        </p:blipFill>
        <p:spPr bwMode="auto">
          <a:xfrm>
            <a:off x="6012160" y="3939902"/>
            <a:ext cx="2923620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173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50825" y="123824"/>
            <a:ext cx="3313063" cy="50371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Drivers of Deforestation and Forest </a:t>
            </a:r>
            <a:r>
              <a:rPr lang="en-US" dirty="0" smtClean="0"/>
              <a:t>Degradation: </a:t>
            </a:r>
          </a:p>
          <a:p>
            <a:r>
              <a:rPr lang="en-US" dirty="0" smtClean="0"/>
              <a:t>materials for group exercises</a:t>
            </a:r>
            <a:endParaRPr lang="en-US" dirty="0"/>
          </a:p>
          <a:p>
            <a:endParaRPr lang="en-US" dirty="0"/>
          </a:p>
        </p:txBody>
      </p:sp>
      <p:graphicFrame>
        <p:nvGraphicFramePr>
          <p:cNvPr id="50" name="Content Placeholder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149414966"/>
              </p:ext>
            </p:extLst>
          </p:nvPr>
        </p:nvGraphicFramePr>
        <p:xfrm>
          <a:off x="1619672" y="0"/>
          <a:ext cx="6257528" cy="49102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3363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Drivers Analysis: a dynamic process</a:t>
            </a:r>
            <a:endParaRPr lang="en-US" dirty="0"/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319071706"/>
              </p:ext>
            </p:extLst>
          </p:nvPr>
        </p:nvGraphicFramePr>
        <p:xfrm>
          <a:off x="1525166" y="1143000"/>
          <a:ext cx="6048672" cy="4000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Down Arrow 5"/>
          <p:cNvSpPr/>
          <p:nvPr/>
        </p:nvSpPr>
        <p:spPr>
          <a:xfrm>
            <a:off x="7524328" y="1143000"/>
            <a:ext cx="1022648" cy="38770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algn="ctr"/>
            <a:r>
              <a:rPr lang="en-US" b="1" dirty="0" smtClean="0"/>
              <a:t>ANALYSIS OF DRIVERS</a:t>
            </a:r>
            <a:endParaRPr lang="en-US" b="1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50825" y="123824"/>
            <a:ext cx="3313063" cy="50371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Drivers of Deforestation and Forest </a:t>
            </a:r>
            <a:r>
              <a:rPr lang="en-US" dirty="0" smtClean="0"/>
              <a:t>Degradation: </a:t>
            </a:r>
          </a:p>
          <a:p>
            <a:r>
              <a:rPr lang="en-US" dirty="0" smtClean="0"/>
              <a:t>materials for group exercises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94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In progress\UNITAR REDD+\Workshop materials\Graphics\Deforestation rich picture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39502"/>
            <a:ext cx="3816424" cy="439248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50825" y="123824"/>
            <a:ext cx="3313063" cy="50371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Drivers of Deforestation and Forest </a:t>
            </a:r>
            <a:r>
              <a:rPr lang="en-US" dirty="0" smtClean="0"/>
              <a:t>Degradation: </a:t>
            </a:r>
          </a:p>
          <a:p>
            <a:r>
              <a:rPr lang="en-US" dirty="0" smtClean="0"/>
              <a:t>materials for group exercises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61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In progress\UNITAR REDD+\Workshop materials\Graphics\Deforestation multiple cause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39502"/>
            <a:ext cx="6336704" cy="439248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50825" y="123824"/>
            <a:ext cx="3313063" cy="575718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Drivers of Deforestation and Forest </a:t>
            </a:r>
            <a:r>
              <a:rPr lang="en-US" dirty="0" smtClean="0"/>
              <a:t>Degradation: </a:t>
            </a:r>
          </a:p>
          <a:p>
            <a:r>
              <a:rPr lang="en-US" dirty="0" smtClean="0"/>
              <a:t>materials for group </a:t>
            </a:r>
          </a:p>
          <a:p>
            <a:r>
              <a:rPr lang="en-US" dirty="0" smtClean="0"/>
              <a:t>exercises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72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35496" y="1419622"/>
            <a:ext cx="4032448" cy="3312368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800" dirty="0"/>
              <a:t>By the end of this module, you should be able to</a:t>
            </a:r>
            <a:r>
              <a:rPr lang="en-GB" sz="1800" dirty="0" smtClean="0"/>
              <a:t>:</a:t>
            </a:r>
          </a:p>
          <a:p>
            <a:pPr marL="228600" indent="-228600">
              <a:buAutoNum type="arabicPeriod"/>
            </a:pPr>
            <a:r>
              <a:rPr lang="en-US" sz="1600" dirty="0"/>
              <a:t>Define and give examples of the drivers (direct and indirect) of deforestation and forest degradation in the context of REDD+;</a:t>
            </a:r>
          </a:p>
          <a:p>
            <a:pPr marL="228600" indent="-228600">
              <a:buAutoNum type="arabicPeriod"/>
            </a:pPr>
            <a:r>
              <a:rPr lang="en-US" sz="1600" dirty="0"/>
              <a:t>Explain trends that will affect drivers in the future;</a:t>
            </a:r>
          </a:p>
          <a:p>
            <a:pPr marL="228600" indent="-228600">
              <a:buAutoNum type="arabicPeriod"/>
            </a:pPr>
            <a:r>
              <a:rPr lang="en-US" sz="1600" dirty="0"/>
              <a:t>Explain the importance of analyzing and prioritizing direct and indirect drivers;</a:t>
            </a:r>
          </a:p>
          <a:p>
            <a:pPr marL="228600" indent="-228600">
              <a:buAutoNum type="arabicPeriod"/>
            </a:pPr>
            <a:r>
              <a:rPr lang="en-US" sz="1600" dirty="0"/>
              <a:t>Describe challenges in identifying and finding solutions to drivers of deforestation and forest degradation.</a:t>
            </a:r>
          </a:p>
          <a:p>
            <a:endParaRPr lang="fr-CH" dirty="0"/>
          </a:p>
          <a:p>
            <a:endParaRPr lang="de-CH" dirty="0" smtClean="0"/>
          </a:p>
          <a:p>
            <a:pPr>
              <a:buNone/>
            </a:pPr>
            <a:endParaRPr lang="de-CH" dirty="0" smtClean="0"/>
          </a:p>
          <a:p>
            <a:endParaRPr lang="fr-CH" dirty="0" smtClean="0"/>
          </a:p>
          <a:p>
            <a:endParaRPr lang="fr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In progress\UNITAR REDD+\Workshop materials\Graphics\Deforestation causal flow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555526"/>
            <a:ext cx="6768751" cy="417646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50825" y="123824"/>
            <a:ext cx="3313063" cy="50371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Drivers of Deforestation and Forest </a:t>
            </a:r>
            <a:r>
              <a:rPr lang="en-US" dirty="0" smtClean="0"/>
              <a:t>Degradation: </a:t>
            </a:r>
          </a:p>
          <a:p>
            <a:r>
              <a:rPr lang="en-US" dirty="0" smtClean="0"/>
              <a:t>materials for group exercises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87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CH" dirty="0" err="1"/>
              <a:t>Introductory</a:t>
            </a:r>
            <a:r>
              <a:rPr lang="fr-CH" dirty="0"/>
              <a:t> </a:t>
            </a:r>
            <a:r>
              <a:rPr lang="fr-CH" dirty="0" err="1"/>
              <a:t>presentation</a:t>
            </a:r>
            <a:r>
              <a:rPr lang="fr-CH" dirty="0"/>
              <a:t> on </a:t>
            </a:r>
            <a:r>
              <a:rPr lang="en-GB" dirty="0"/>
              <a:t>Drivers of Deforestation and Forest </a:t>
            </a:r>
            <a:r>
              <a:rPr lang="en-GB" dirty="0" smtClean="0"/>
              <a:t>Degradation</a:t>
            </a:r>
          </a:p>
          <a:p>
            <a:endParaRPr lang="en-GB" dirty="0"/>
          </a:p>
          <a:p>
            <a:r>
              <a:rPr lang="en-GB" dirty="0" smtClean="0"/>
              <a:t>Analysing country drivers exercise</a:t>
            </a:r>
          </a:p>
          <a:p>
            <a:endParaRPr lang="en-GB" dirty="0"/>
          </a:p>
          <a:p>
            <a:r>
              <a:rPr lang="en-GB" dirty="0" smtClean="0"/>
              <a:t>Review of the day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5080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 smtClean="0">
                <a:cs typeface="Arial Narrow" pitchFamily="34" charset="0"/>
              </a:rPr>
              <a:t>Processes </a:t>
            </a:r>
            <a:r>
              <a:rPr lang="en-US" sz="2000" dirty="0">
                <a:cs typeface="Arial Narrow" pitchFamily="34" charset="0"/>
              </a:rPr>
              <a:t>that result in deforestation and forest </a:t>
            </a:r>
            <a:r>
              <a:rPr lang="en-US" sz="2000" dirty="0" smtClean="0">
                <a:cs typeface="Arial Narrow" pitchFamily="34" charset="0"/>
              </a:rPr>
              <a:t>degradation.</a:t>
            </a:r>
          </a:p>
          <a:p>
            <a:pPr marL="357188" indent="-357188">
              <a:spcBef>
                <a:spcPts val="0"/>
              </a:spcBef>
              <a:spcAft>
                <a:spcPts val="600"/>
              </a:spcAft>
            </a:pPr>
            <a:r>
              <a:rPr lang="en-US" sz="2000" b="1" dirty="0" smtClean="0"/>
              <a:t>Direct</a:t>
            </a:r>
            <a:r>
              <a:rPr lang="en-US" sz="2000" dirty="0" smtClean="0"/>
              <a:t> drivers, (‘</a:t>
            </a:r>
            <a:r>
              <a:rPr lang="en-US" sz="2000" dirty="0"/>
              <a:t>proximate causes’), </a:t>
            </a:r>
            <a:r>
              <a:rPr lang="en-GB" sz="2000" dirty="0" smtClean="0"/>
              <a:t>human </a:t>
            </a:r>
            <a:r>
              <a:rPr lang="en-GB" sz="2000" dirty="0"/>
              <a:t>activities or immediate actions that directly impact forest cover and loss of </a:t>
            </a:r>
            <a:r>
              <a:rPr lang="en-GB" sz="2000" dirty="0" smtClean="0"/>
              <a:t>carbon</a:t>
            </a:r>
            <a:r>
              <a:rPr lang="en-US" sz="2000" dirty="0" smtClean="0"/>
              <a:t> </a:t>
            </a:r>
            <a:endParaRPr lang="en-US" sz="2000" dirty="0"/>
          </a:p>
          <a:p>
            <a:pPr marL="357188" indent="-357188">
              <a:spcBef>
                <a:spcPts val="0"/>
              </a:spcBef>
              <a:spcAft>
                <a:spcPts val="600"/>
              </a:spcAft>
            </a:pPr>
            <a:r>
              <a:rPr lang="en-US" sz="2000" b="1" dirty="0" smtClean="0"/>
              <a:t>Indirect</a:t>
            </a:r>
            <a:r>
              <a:rPr lang="en-US" sz="2000" dirty="0" smtClean="0"/>
              <a:t> drivers, (‘</a:t>
            </a:r>
            <a:r>
              <a:rPr lang="en-US" sz="2000" dirty="0"/>
              <a:t>underlying causes’ or ‘driving forces’), </a:t>
            </a:r>
            <a:r>
              <a:rPr lang="en-GB" sz="2000" dirty="0" smtClean="0"/>
              <a:t>complex </a:t>
            </a:r>
            <a:r>
              <a:rPr lang="en-GB" sz="2000" dirty="0"/>
              <a:t>interactions of fundamental social, economic, political, cultural and technological processes</a:t>
            </a:r>
            <a:r>
              <a:rPr lang="en-GB" sz="2000" dirty="0" smtClean="0"/>
              <a:t>.</a:t>
            </a:r>
            <a:endParaRPr lang="en-US" sz="2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What are drivers?</a:t>
            </a:r>
            <a:endParaRPr lang="fr-CH" sz="2800" dirty="0" smtClean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50825" y="123825"/>
            <a:ext cx="3097213" cy="287338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Drivers of Deforestation and Forest Degradation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323528" y="1131590"/>
            <a:ext cx="8570342" cy="33115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dirty="0">
                <a:solidFill>
                  <a:srgbClr val="EE2A24"/>
                </a:solidFill>
              </a:rPr>
              <a:t>Deforestation</a:t>
            </a:r>
            <a:r>
              <a:rPr lang="en-GB" sz="1800" dirty="0"/>
              <a:t>: </a:t>
            </a:r>
            <a:endParaRPr lang="en-GB" sz="1800" dirty="0" smtClean="0"/>
          </a:p>
          <a:p>
            <a:pPr marL="357188" indent="-357188"/>
            <a:r>
              <a:rPr lang="en-GB" sz="1800" dirty="0" smtClean="0"/>
              <a:t>subsistence  and </a:t>
            </a:r>
            <a:r>
              <a:rPr lang="en-GB" sz="1800" dirty="0"/>
              <a:t>large- and small-scale commercial </a:t>
            </a:r>
            <a:r>
              <a:rPr lang="en-GB" sz="1800" dirty="0" smtClean="0"/>
              <a:t>agriculture</a:t>
            </a:r>
          </a:p>
          <a:p>
            <a:pPr marL="357188" indent="-357188"/>
            <a:r>
              <a:rPr lang="en-GB" sz="1800" dirty="0" smtClean="0"/>
              <a:t>mining</a:t>
            </a:r>
          </a:p>
          <a:p>
            <a:pPr marL="357188" indent="-357188"/>
            <a:r>
              <a:rPr lang="en-GB" sz="1800" dirty="0" smtClean="0"/>
              <a:t>infrastructure </a:t>
            </a:r>
            <a:r>
              <a:rPr lang="en-GB" sz="1800" dirty="0"/>
              <a:t>development and urban expansion</a:t>
            </a:r>
            <a:endParaRPr lang="en-US" sz="1800" dirty="0"/>
          </a:p>
          <a:p>
            <a:pPr marL="0" indent="0">
              <a:lnSpc>
                <a:spcPct val="150000"/>
              </a:lnSpc>
              <a:buNone/>
            </a:pPr>
            <a:r>
              <a:rPr lang="en-GB" sz="1800" dirty="0">
                <a:solidFill>
                  <a:srgbClr val="EE2A24"/>
                </a:solidFill>
              </a:rPr>
              <a:t>Forest degradation</a:t>
            </a:r>
            <a:r>
              <a:rPr lang="en-GB" sz="1800" dirty="0"/>
              <a:t>: </a:t>
            </a:r>
            <a:endParaRPr lang="en-GB" sz="1800" dirty="0" smtClean="0"/>
          </a:p>
          <a:p>
            <a:pPr marL="357188" indent="-357188"/>
            <a:r>
              <a:rPr lang="en-GB" sz="1800" dirty="0" smtClean="0"/>
              <a:t>legal </a:t>
            </a:r>
            <a:r>
              <a:rPr lang="en-GB" sz="1800" dirty="0"/>
              <a:t>and illegal timber </a:t>
            </a:r>
            <a:r>
              <a:rPr lang="en-GB" sz="1800" dirty="0" smtClean="0"/>
              <a:t>extraction</a:t>
            </a:r>
          </a:p>
          <a:p>
            <a:pPr marL="357188" indent="-357188"/>
            <a:r>
              <a:rPr lang="en-GB" sz="1800" dirty="0" smtClean="0"/>
              <a:t>forest fires</a:t>
            </a:r>
          </a:p>
          <a:p>
            <a:pPr marL="357188" indent="-357188"/>
            <a:r>
              <a:rPr lang="en-GB" sz="1800" dirty="0" smtClean="0"/>
              <a:t>livestock </a:t>
            </a:r>
            <a:r>
              <a:rPr lang="en-GB" sz="1800" dirty="0"/>
              <a:t>grazing in </a:t>
            </a:r>
            <a:r>
              <a:rPr lang="en-GB" sz="1800" dirty="0" smtClean="0"/>
              <a:t>forests</a:t>
            </a:r>
          </a:p>
          <a:p>
            <a:pPr marL="357188" indent="-357188"/>
            <a:r>
              <a:rPr lang="en-GB" sz="1800" dirty="0" smtClean="0"/>
              <a:t>fuelwood </a:t>
            </a:r>
            <a:r>
              <a:rPr lang="en-GB" sz="1800" dirty="0"/>
              <a:t>collection and charcoal production, long-fallow shifting cultivation</a:t>
            </a:r>
            <a:endParaRPr lang="en-US" sz="1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Examples of direct drivers</a:t>
            </a:r>
            <a:endParaRPr lang="fr-CH" sz="2800" dirty="0" smtClean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50825" y="123825"/>
            <a:ext cx="3097213" cy="287338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Drivers of Deforestation and Forest Degradation</a:t>
            </a:r>
          </a:p>
        </p:txBody>
      </p:sp>
    </p:spTree>
    <p:extLst>
      <p:ext uri="{BB962C8B-B14F-4D97-AF65-F5344CB8AC3E}">
        <p14:creationId xmlns:p14="http://schemas.microsoft.com/office/powerpoint/2010/main" val="4125273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323528" y="987574"/>
            <a:ext cx="5184576" cy="33115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>
                <a:solidFill>
                  <a:srgbClr val="FF0000"/>
                </a:solidFill>
              </a:rPr>
              <a:t>International level:</a:t>
            </a:r>
          </a:p>
          <a:p>
            <a:r>
              <a:rPr lang="en-GB" dirty="0" smtClean="0"/>
              <a:t>markets</a:t>
            </a:r>
            <a:r>
              <a:rPr lang="en-GB" dirty="0"/>
              <a:t>, commodity prices, exchanges 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FF0000"/>
                </a:solidFill>
              </a:rPr>
              <a:t>National level:</a:t>
            </a:r>
          </a:p>
          <a:p>
            <a:r>
              <a:rPr lang="en-GB" dirty="0" smtClean="0"/>
              <a:t>population growth</a:t>
            </a:r>
          </a:p>
          <a:p>
            <a:r>
              <a:rPr lang="en-GB" dirty="0" smtClean="0"/>
              <a:t>domestic markets</a:t>
            </a:r>
          </a:p>
          <a:p>
            <a:r>
              <a:rPr lang="en-GB" dirty="0" smtClean="0"/>
              <a:t>national </a:t>
            </a:r>
            <a:r>
              <a:rPr lang="en-GB" dirty="0"/>
              <a:t>policies, fiscal incentives and </a:t>
            </a:r>
            <a:r>
              <a:rPr lang="en-GB" dirty="0" smtClean="0"/>
              <a:t>subsidies</a:t>
            </a:r>
          </a:p>
          <a:p>
            <a:r>
              <a:rPr lang="en-GB" dirty="0" smtClean="0"/>
              <a:t>weak </a:t>
            </a:r>
            <a:r>
              <a:rPr lang="en-GB" dirty="0"/>
              <a:t>governance and </a:t>
            </a:r>
            <a:r>
              <a:rPr lang="en-GB" dirty="0" smtClean="0"/>
              <a:t>institutions</a:t>
            </a:r>
          </a:p>
          <a:p>
            <a:r>
              <a:rPr lang="en-GB" dirty="0" smtClean="0"/>
              <a:t>poor </a:t>
            </a:r>
            <a:r>
              <a:rPr lang="en-GB" dirty="0"/>
              <a:t>cross-sectoral </a:t>
            </a:r>
            <a:r>
              <a:rPr lang="en-GB" dirty="0" smtClean="0"/>
              <a:t>coordination</a:t>
            </a:r>
          </a:p>
          <a:p>
            <a:r>
              <a:rPr lang="en-GB" dirty="0" smtClean="0"/>
              <a:t>poverty </a:t>
            </a:r>
            <a:endParaRPr lang="en-GB" dirty="0"/>
          </a:p>
          <a:p>
            <a:pPr marL="0" indent="0">
              <a:buNone/>
            </a:pPr>
            <a:r>
              <a:rPr lang="en-GB" b="1" dirty="0" smtClean="0">
                <a:solidFill>
                  <a:srgbClr val="FF0000"/>
                </a:solidFill>
              </a:rPr>
              <a:t>Local level:</a:t>
            </a:r>
          </a:p>
          <a:p>
            <a:r>
              <a:rPr lang="en-GB" dirty="0" smtClean="0"/>
              <a:t>change </a:t>
            </a:r>
            <a:r>
              <a:rPr lang="en-GB" dirty="0"/>
              <a:t>in household </a:t>
            </a:r>
            <a:r>
              <a:rPr lang="en-GB" dirty="0" smtClean="0"/>
              <a:t>behaviour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Examples of indirect drivers</a:t>
            </a:r>
            <a:endParaRPr lang="fr-CH" sz="2800" dirty="0" smtClean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50825" y="123825"/>
            <a:ext cx="3097213" cy="287338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Drivers of Deforestation and Forest Degradation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228184" y="2171060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And many more 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4388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233188" y="411510"/>
            <a:ext cx="7795196" cy="719410"/>
          </a:xfrm>
        </p:spPr>
        <p:txBody>
          <a:bodyPr>
            <a:normAutofit/>
          </a:bodyPr>
          <a:lstStyle/>
          <a:p>
            <a:r>
              <a:rPr lang="en-GB" sz="2800" dirty="0"/>
              <a:t>Apparent </a:t>
            </a:r>
            <a:r>
              <a:rPr lang="en-GB" sz="2800" dirty="0" smtClean="0"/>
              <a:t>deforestation </a:t>
            </a:r>
            <a:r>
              <a:rPr lang="en-GB" sz="2800" dirty="0"/>
              <a:t>drivers </a:t>
            </a:r>
            <a:r>
              <a:rPr lang="en-GB" sz="2800" dirty="0" smtClean="0"/>
              <a:t>by region</a:t>
            </a:r>
            <a:endParaRPr lang="en-GB" sz="2800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50825" y="123825"/>
            <a:ext cx="3097213" cy="287338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Drivers of Deforestation and Forest Degradation</a:t>
            </a:r>
          </a:p>
        </p:txBody>
      </p:sp>
      <p:pic>
        <p:nvPicPr>
          <p:cNvPr id="15" name="Content Placeholder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243" t="8153" r="3452"/>
          <a:stretch>
            <a:fillRect/>
          </a:stretch>
        </p:blipFill>
        <p:spPr bwMode="auto">
          <a:xfrm>
            <a:off x="1331640" y="843558"/>
            <a:ext cx="3816424" cy="3672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952624"/>
            <a:ext cx="2304256" cy="14112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6965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233188" y="411510"/>
            <a:ext cx="7795196" cy="719410"/>
          </a:xfrm>
        </p:spPr>
        <p:txBody>
          <a:bodyPr>
            <a:normAutofit/>
          </a:bodyPr>
          <a:lstStyle/>
          <a:p>
            <a:r>
              <a:rPr lang="en-GB" sz="2800" dirty="0"/>
              <a:t>Apparent </a:t>
            </a:r>
            <a:r>
              <a:rPr lang="en-GB" sz="2800" dirty="0" smtClean="0"/>
              <a:t>degradation </a:t>
            </a:r>
            <a:r>
              <a:rPr lang="en-GB" sz="2800" dirty="0"/>
              <a:t>drivers </a:t>
            </a:r>
            <a:r>
              <a:rPr lang="en-GB" sz="2800" dirty="0" smtClean="0"/>
              <a:t>by region</a:t>
            </a:r>
            <a:endParaRPr lang="en-GB" sz="2800" dirty="0"/>
          </a:p>
        </p:txBody>
      </p:sp>
      <p:graphicFrame>
        <p:nvGraphicFramePr>
          <p:cNvPr id="26" name="Chart 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5048559"/>
              </p:ext>
            </p:extLst>
          </p:nvPr>
        </p:nvGraphicFramePr>
        <p:xfrm>
          <a:off x="3635642" y="1446894"/>
          <a:ext cx="1981983" cy="2147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7" name="Chart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0259476"/>
              </p:ext>
            </p:extLst>
          </p:nvPr>
        </p:nvGraphicFramePr>
        <p:xfrm>
          <a:off x="971600" y="1514123"/>
          <a:ext cx="1977547" cy="2056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8" name="Chart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60395115"/>
              </p:ext>
            </p:extLst>
          </p:nvPr>
        </p:nvGraphicFramePr>
        <p:xfrm>
          <a:off x="6303425" y="1365870"/>
          <a:ext cx="2057400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67892618"/>
              </p:ext>
            </p:extLst>
          </p:nvPr>
        </p:nvGraphicFramePr>
        <p:xfrm>
          <a:off x="3602518" y="1407754"/>
          <a:ext cx="1981983" cy="2015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3174702"/>
              </p:ext>
            </p:extLst>
          </p:nvPr>
        </p:nvGraphicFramePr>
        <p:xfrm>
          <a:off x="971600" y="1383789"/>
          <a:ext cx="1979025" cy="2056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5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50825" y="123825"/>
            <a:ext cx="3097213" cy="287338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Drivers of Deforestation and Forest Degradation</a:t>
            </a:r>
          </a:p>
        </p:txBody>
      </p:sp>
      <p:pic>
        <p:nvPicPr>
          <p:cNvPr id="17" name="Picture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46"/>
          <a:stretch>
            <a:fillRect/>
          </a:stretch>
        </p:blipFill>
        <p:spPr bwMode="auto">
          <a:xfrm>
            <a:off x="1691680" y="999807"/>
            <a:ext cx="3336642" cy="3444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956" y="2072322"/>
            <a:ext cx="2180332" cy="12195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83213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  <p:bldGraphic spid="13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1907704" y="1203599"/>
            <a:ext cx="5184576" cy="2232248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GB" sz="2000" dirty="0"/>
              <a:t>Global population increase</a:t>
            </a:r>
          </a:p>
          <a:p>
            <a:pPr>
              <a:spcBef>
                <a:spcPts val="1200"/>
              </a:spcBef>
            </a:pPr>
            <a:r>
              <a:rPr lang="en-GB" sz="2000" dirty="0"/>
              <a:t>Economic growth patterns</a:t>
            </a:r>
          </a:p>
          <a:p>
            <a:pPr>
              <a:spcBef>
                <a:spcPts val="1200"/>
              </a:spcBef>
            </a:pPr>
            <a:r>
              <a:rPr lang="en-GB" sz="2000" dirty="0"/>
              <a:t>Demand for agricultural commodities</a:t>
            </a:r>
          </a:p>
          <a:p>
            <a:pPr>
              <a:spcBef>
                <a:spcPts val="1200"/>
              </a:spcBef>
            </a:pPr>
            <a:r>
              <a:rPr lang="en-GB" sz="2000" dirty="0"/>
              <a:t>Demand for products</a:t>
            </a:r>
          </a:p>
          <a:p>
            <a:pPr>
              <a:spcBef>
                <a:spcPts val="1200"/>
              </a:spcBef>
            </a:pPr>
            <a:r>
              <a:rPr lang="en-GB" sz="2000" dirty="0"/>
              <a:t>Use of fuel wood and charcoal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What about the future?</a:t>
            </a:r>
            <a:endParaRPr lang="fr-CH" sz="2800" dirty="0" smtClean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50825" y="123825"/>
            <a:ext cx="3097213" cy="287338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Drivers of Deforestation and Forest Degradation</a:t>
            </a:r>
          </a:p>
        </p:txBody>
      </p:sp>
    </p:spTree>
    <p:extLst>
      <p:ext uri="{BB962C8B-B14F-4D97-AF65-F5344CB8AC3E}">
        <p14:creationId xmlns:p14="http://schemas.microsoft.com/office/powerpoint/2010/main" val="303797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apter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DD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Paper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Paper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1287</TotalTime>
  <Words>794</Words>
  <Application>Microsoft Office PowerPoint</Application>
  <PresentationFormat>On-screen Show (16:9)</PresentationFormat>
  <Paragraphs>115</Paragraphs>
  <Slides>20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Chapter1</vt:lpstr>
      <vt:lpstr>Drivers of Deforestation and Forest Degradation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you!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MDP14-1</dc:creator>
  <cp:lastModifiedBy>Mihaela Secrieru</cp:lastModifiedBy>
  <cp:revision>56</cp:revision>
  <cp:lastPrinted>2015-07-17T14:13:04Z</cp:lastPrinted>
  <dcterms:created xsi:type="dcterms:W3CDTF">2015-06-03T08:03:08Z</dcterms:created>
  <dcterms:modified xsi:type="dcterms:W3CDTF">2015-11-20T08:26:52Z</dcterms:modified>
</cp:coreProperties>
</file>