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81" r:id="rId4"/>
    <p:sldId id="295" r:id="rId5"/>
    <p:sldId id="296" r:id="rId6"/>
    <p:sldId id="297" r:id="rId7"/>
    <p:sldId id="298" r:id="rId8"/>
    <p:sldId id="299" r:id="rId9"/>
    <p:sldId id="302" r:id="rId10"/>
    <p:sldId id="272" r:id="rId11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>
        <p:scale>
          <a:sx n="50" d="100"/>
          <a:sy n="50" d="100"/>
        </p:scale>
        <p:origin x="-1152" y="-6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10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88024" y="618823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for the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 smtClean="0"/>
              <a:t>Approaches for Allocation of Incentives</a:t>
            </a:r>
            <a:endParaRPr lang="fr-CH" dirty="0"/>
          </a:p>
        </p:txBody>
      </p:sp>
      <p:pic>
        <p:nvPicPr>
          <p:cNvPr id="3" name="Picture 2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951820" y="3507854"/>
            <a:ext cx="3240360" cy="11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16016" y="1243708"/>
            <a:ext cx="4427984" cy="367240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dirty="0"/>
              <a:t>Benefit sharing systems are also sometimes known as incentive allocation systems</a:t>
            </a:r>
          </a:p>
          <a:p>
            <a:pPr>
              <a:spcBef>
                <a:spcPts val="1200"/>
              </a:spcBef>
            </a:pPr>
            <a:r>
              <a:rPr lang="en-GB" dirty="0"/>
              <a:t>'Incentives' suggests systems which both encourage future actions and reward past actions</a:t>
            </a:r>
          </a:p>
          <a:p>
            <a:pPr>
              <a:spcBef>
                <a:spcPts val="1200"/>
              </a:spcBef>
            </a:pPr>
            <a:r>
              <a:rPr lang="en-GB" dirty="0"/>
              <a:t>Effective systems deliver the optimal amount in the optimal form at the optimal time</a:t>
            </a:r>
          </a:p>
          <a:p>
            <a:pPr>
              <a:spcBef>
                <a:spcPts val="1200"/>
              </a:spcBef>
            </a:pPr>
            <a:r>
              <a:rPr lang="en-GB" dirty="0"/>
              <a:t>Efficiently systems deliver the maximum level of reward in the easiest way</a:t>
            </a:r>
          </a:p>
          <a:p>
            <a:pPr>
              <a:spcBef>
                <a:spcPts val="1200"/>
              </a:spcBef>
            </a:pPr>
            <a:r>
              <a:rPr lang="en-GB" dirty="0"/>
              <a:t>Equitable systems reward all fairly, based on rights, costs or results</a:t>
            </a:r>
          </a:p>
          <a:p>
            <a:pPr>
              <a:spcBef>
                <a:spcPts val="1200"/>
              </a:spcBef>
            </a:pPr>
            <a:r>
              <a:rPr lang="en-GB" dirty="0"/>
              <a:t>Seven key issues need to be considered when designing a benefit sharing </a:t>
            </a:r>
            <a:r>
              <a:rPr lang="en-GB" dirty="0" smtClean="0"/>
              <a:t>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419622"/>
            <a:ext cx="4824536" cy="2952750"/>
          </a:xfrm>
        </p:spPr>
        <p:txBody>
          <a:bodyPr>
            <a:normAutofit/>
          </a:bodyPr>
          <a:lstStyle/>
          <a:p>
            <a:endParaRPr lang="fr-CH" dirty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251520" y="1203598"/>
            <a:ext cx="3744416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2232A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By the end of this module, you should be able to</a:t>
            </a:r>
            <a:r>
              <a:rPr lang="en-GB" sz="1800" dirty="0" smtClean="0"/>
              <a:t>:</a:t>
            </a:r>
          </a:p>
          <a:p>
            <a:pPr marL="228600" indent="-228600">
              <a:buAutoNum type="arabicPeriod"/>
            </a:pPr>
            <a:r>
              <a:rPr lang="en-US" sz="1800" b="1" dirty="0"/>
              <a:t>Define</a:t>
            </a:r>
            <a:r>
              <a:rPr lang="en-US" sz="1800" dirty="0"/>
              <a:t> an</a:t>
            </a:r>
            <a:r>
              <a:rPr lang="en-US" sz="1800" i="1" dirty="0"/>
              <a:t> Incentive Allocation System</a:t>
            </a:r>
            <a:r>
              <a:rPr lang="en-US" sz="1800" dirty="0"/>
              <a:t>;</a:t>
            </a:r>
          </a:p>
          <a:p>
            <a:pPr marL="228600" indent="-228600">
              <a:buAutoNum type="arabicPeriod"/>
            </a:pPr>
            <a:r>
              <a:rPr lang="en-US" sz="1800" dirty="0"/>
              <a:t>Describe the </a:t>
            </a:r>
            <a:r>
              <a:rPr lang="en-US" sz="1800" b="1" dirty="0"/>
              <a:t>characteristics </a:t>
            </a:r>
            <a:r>
              <a:rPr lang="en-US" sz="1800" dirty="0"/>
              <a:t>of an Incentive Allocation System;</a:t>
            </a:r>
          </a:p>
          <a:p>
            <a:pPr marL="228600" indent="-228600">
              <a:spcBef>
                <a:spcPts val="0"/>
              </a:spcBef>
              <a:buClrTx/>
              <a:buFontTx/>
              <a:buAutoNum type="arabicPeriod"/>
              <a:defRPr/>
            </a:pPr>
            <a:r>
              <a:rPr lang="en-GB" sz="1800" dirty="0"/>
              <a:t>Describe the importance of </a:t>
            </a:r>
            <a:r>
              <a:rPr lang="en-GB" sz="1800" i="1" dirty="0"/>
              <a:t>effectiveness, efficiency and equity</a:t>
            </a:r>
            <a:r>
              <a:rPr lang="en-GB" sz="1800" dirty="0"/>
              <a:t>;</a:t>
            </a:r>
            <a:endParaRPr lang="en-US" sz="1800" dirty="0"/>
          </a:p>
          <a:p>
            <a:pPr marL="228600" indent="-228600">
              <a:buAutoNum type="arabicPeriod"/>
            </a:pPr>
            <a:r>
              <a:rPr lang="en-US" sz="1800" dirty="0"/>
              <a:t>Explain the 7 key issues in designing an Incentive Allocation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What is an incentive allocation system?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131590"/>
            <a:ext cx="3835524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GB" sz="2000" dirty="0" smtClean="0"/>
              <a:t>A structure </a:t>
            </a:r>
            <a:r>
              <a:rPr lang="en-GB" sz="2000" dirty="0"/>
              <a:t>which can be used by a country in order to incentivize stakeholders to adopt </a:t>
            </a:r>
            <a:r>
              <a:rPr lang="en-GB" sz="2000" dirty="0" err="1"/>
              <a:t>behaviors</a:t>
            </a:r>
            <a:r>
              <a:rPr lang="en-GB" sz="2000" dirty="0"/>
              <a:t> which are aligned with the national REDD+ objectives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4008" y="1131590"/>
            <a:ext cx="403244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/>
              <a:t>Noting </a:t>
            </a:r>
            <a:r>
              <a:rPr lang="en-US" altLang="en-US" dirty="0" smtClean="0"/>
              <a:t>that:</a:t>
            </a:r>
            <a:endParaRPr lang="en-US" altLang="en-US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/>
              <a:t>“</a:t>
            </a:r>
            <a:r>
              <a:rPr lang="en-US" altLang="en-US" dirty="0"/>
              <a:t>Benefits” implies a reward for actions already undertaken; but </a:t>
            </a:r>
            <a:r>
              <a:rPr lang="en-US" altLang="en-US" b="1" dirty="0" smtClean="0"/>
              <a:t>“incentives</a:t>
            </a:r>
            <a:r>
              <a:rPr lang="en-US" altLang="en-US" b="1" dirty="0"/>
              <a:t>” </a:t>
            </a:r>
            <a:r>
              <a:rPr lang="en-US" altLang="en-US" b="1" dirty="0" smtClean="0"/>
              <a:t>looks </a:t>
            </a:r>
            <a:r>
              <a:rPr lang="en-US" altLang="en-US" b="1" dirty="0"/>
              <a:t>forward and </a:t>
            </a:r>
            <a:r>
              <a:rPr lang="en-US" altLang="en-US" b="1" dirty="0" smtClean="0"/>
              <a:t>backwards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NO UNFCCC guidance </a:t>
            </a:r>
            <a:r>
              <a:rPr lang="en-US" altLang="en-US" dirty="0" smtClean="0"/>
              <a:t>available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/>
              <a:t>PAMs m</a:t>
            </a:r>
            <a:r>
              <a:rPr lang="en-GB" altLang="en-US" dirty="0" smtClean="0"/>
              <a:t>ay </a:t>
            </a:r>
            <a:r>
              <a:rPr lang="en-GB" altLang="en-US" dirty="0"/>
              <a:t>seek to eliminate perverse incentives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Key principles for a benefit sharing solution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203599"/>
            <a:ext cx="8228012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GB" sz="1800" dirty="0"/>
              <a:t>Incentive Allocation </a:t>
            </a:r>
            <a:r>
              <a:rPr lang="en-GB" sz="1800" dirty="0" smtClean="0"/>
              <a:t>Systems for </a:t>
            </a:r>
            <a:r>
              <a:rPr lang="en-GB" sz="1800" dirty="0"/>
              <a:t>REDD+ should be: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 smtClean="0">
                <a:solidFill>
                  <a:srgbClr val="FF0000"/>
                </a:solidFill>
              </a:rPr>
              <a:t>Effective</a:t>
            </a:r>
            <a:r>
              <a:rPr lang="en-GB" sz="1800" dirty="0"/>
              <a:t>: the incentives serve to </a:t>
            </a:r>
            <a:r>
              <a:rPr lang="en-GB" sz="1800" b="1" dirty="0"/>
              <a:t>reduce emissions </a:t>
            </a:r>
            <a:r>
              <a:rPr lang="en-GB" sz="1800" dirty="0"/>
              <a:t>from forests and to promote removals by forests to the maximum extent feasible. 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>
                <a:solidFill>
                  <a:srgbClr val="FF0000"/>
                </a:solidFill>
              </a:rPr>
              <a:t>Efficient</a:t>
            </a:r>
            <a:r>
              <a:rPr lang="en-GB" sz="1800" dirty="0"/>
              <a:t>: the incentives reduce emissions (and promote removals) in such a way as to </a:t>
            </a:r>
            <a:r>
              <a:rPr lang="en-GB" sz="1800" b="1" dirty="0"/>
              <a:t>minimize costs </a:t>
            </a:r>
            <a:r>
              <a:rPr lang="en-GB" sz="1800" dirty="0"/>
              <a:t>(while being consistent with a rights-based approach).  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>
                <a:solidFill>
                  <a:srgbClr val="FF0000"/>
                </a:solidFill>
              </a:rPr>
              <a:t>Equitable</a:t>
            </a:r>
            <a:r>
              <a:rPr lang="en-GB" sz="1800" dirty="0"/>
              <a:t>: the incentives are shared in a manner that is </a:t>
            </a:r>
            <a:r>
              <a:rPr lang="en-GB" sz="1800" b="1" dirty="0"/>
              <a:t>fair and equitable</a:t>
            </a:r>
            <a:r>
              <a:rPr lang="en-GB" sz="1800" dirty="0"/>
              <a:t>, particularly for the benefit of the most vulnerable</a:t>
            </a:r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18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2623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Effectiveness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827584" y="1131590"/>
            <a:ext cx="7435924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GB" sz="1800" dirty="0"/>
              <a:t>Incentives should be available: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/>
              <a:t>at the </a:t>
            </a:r>
            <a:r>
              <a:rPr lang="en-GB" sz="1800" b="1" dirty="0">
                <a:solidFill>
                  <a:srgbClr val="FF0000"/>
                </a:solidFill>
              </a:rPr>
              <a:t>optimal time</a:t>
            </a:r>
            <a:r>
              <a:rPr lang="en-GB" sz="1800" dirty="0"/>
              <a:t>, understood by all stakeholders, before or after obtaining results, as an investment or as a reward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/>
              <a:t>in the </a:t>
            </a:r>
            <a:r>
              <a:rPr lang="en-GB" sz="1800" b="1" dirty="0">
                <a:solidFill>
                  <a:srgbClr val="FF0000"/>
                </a:solidFill>
              </a:rPr>
              <a:t>optimal amount</a:t>
            </a:r>
            <a:r>
              <a:rPr lang="en-GB" sz="1800" dirty="0"/>
              <a:t>, understood by all stakeholders, enough to stimulate the desired action, financial or non-financial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/>
              <a:t>in the </a:t>
            </a:r>
            <a:r>
              <a:rPr lang="en-GB" sz="1800" b="1" dirty="0">
                <a:solidFill>
                  <a:srgbClr val="FF0000"/>
                </a:solidFill>
              </a:rPr>
              <a:t>optimal form</a:t>
            </a:r>
            <a:r>
              <a:rPr lang="en-GB" sz="1800" dirty="0"/>
              <a:t>, understood by all stakeholders, meeting stakeholders' preferences, financial or </a:t>
            </a:r>
            <a:r>
              <a:rPr lang="en-GB" sz="1800" dirty="0" smtClean="0"/>
              <a:t>non-financial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0738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Efficiency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827584" y="1131590"/>
            <a:ext cx="7363916" cy="331236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GB" sz="1900" dirty="0"/>
              <a:t>The system should :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900" b="1" dirty="0">
                <a:solidFill>
                  <a:srgbClr val="FF0000"/>
                </a:solidFill>
              </a:rPr>
              <a:t>make available as much funding as possible </a:t>
            </a:r>
            <a:r>
              <a:rPr lang="en-GB" sz="1900" dirty="0"/>
              <a:t>to support the costs of incentives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900" b="1" dirty="0">
                <a:solidFill>
                  <a:srgbClr val="FF0000"/>
                </a:solidFill>
              </a:rPr>
              <a:t>use existing financial institutions </a:t>
            </a:r>
            <a:r>
              <a:rPr lang="en-GB" sz="1900" dirty="0"/>
              <a:t>if appropriate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900" b="1" dirty="0">
                <a:solidFill>
                  <a:srgbClr val="FF0000"/>
                </a:solidFill>
              </a:rPr>
              <a:t>avoid 'cascading' funds </a:t>
            </a:r>
            <a:r>
              <a:rPr lang="en-GB" sz="1900" dirty="0"/>
              <a:t>through administrative systems to avoid waste and corruption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900" b="1" dirty="0">
                <a:solidFill>
                  <a:srgbClr val="FF0000"/>
                </a:solidFill>
              </a:rPr>
              <a:t>be institutionally efficient </a:t>
            </a:r>
            <a:r>
              <a:rPr lang="en-GB" sz="1900" dirty="0"/>
              <a:t>in terms of reporting, decision-making and delivery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900" dirty="0"/>
              <a:t>deliver incentives </a:t>
            </a:r>
            <a:r>
              <a:rPr lang="en-GB" sz="1900" b="1" dirty="0">
                <a:solidFill>
                  <a:srgbClr val="FF0000"/>
                </a:solidFill>
              </a:rPr>
              <a:t>promptly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8220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Equity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1024508" y="1131590"/>
            <a:ext cx="6571828" cy="26642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GB" sz="1800" dirty="0"/>
              <a:t>The system should be: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>
                <a:solidFill>
                  <a:srgbClr val="FF0000"/>
                </a:solidFill>
              </a:rPr>
              <a:t>defined clearly</a:t>
            </a:r>
            <a:r>
              <a:rPr lang="en-GB" sz="1800" dirty="0"/>
              <a:t>, on the basis of rights, costs or results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>
                <a:solidFill>
                  <a:srgbClr val="FF0000"/>
                </a:solidFill>
              </a:rPr>
              <a:t>transparent</a:t>
            </a:r>
            <a:r>
              <a:rPr lang="en-GB" sz="1800" dirty="0"/>
              <a:t> so that incentives are understood by all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>
                <a:solidFill>
                  <a:srgbClr val="FF0000"/>
                </a:solidFill>
              </a:rPr>
              <a:t>fair</a:t>
            </a:r>
            <a:r>
              <a:rPr lang="en-GB" sz="1800" dirty="0"/>
              <a:t>, so that comparable interventions and results receive comparable incentives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b="1" dirty="0">
                <a:solidFill>
                  <a:srgbClr val="FF0000"/>
                </a:solidFill>
              </a:rPr>
              <a:t>equitable</a:t>
            </a:r>
            <a:r>
              <a:rPr lang="en-GB" sz="1800" dirty="0"/>
              <a:t> to both men and </a:t>
            </a:r>
            <a:r>
              <a:rPr lang="en-GB" sz="1800" dirty="0" smtClean="0"/>
              <a:t>women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6583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Key issues in a benefit sharing system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808484" y="1131590"/>
            <a:ext cx="7291908" cy="331236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 smtClean="0"/>
              <a:t>1</a:t>
            </a:r>
            <a:r>
              <a:rPr lang="en-US" altLang="en-US" sz="1800" dirty="0"/>
              <a:t>. Who qualifies to receive incentives?  </a:t>
            </a: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/>
              <a:t>2. On what basis should decisions on allocation of incentives be made?  </a:t>
            </a:r>
            <a:endParaRPr lang="en-US" altLang="en-US" sz="1800" dirty="0" smtClean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/>
              <a:t>3. How will the data for decisions (either input-based or output-based) be collected, analyzed, and shared?  </a:t>
            </a: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/>
              <a:t>4. Who will make the decisions, based on the collected and analyzed data?  </a:t>
            </a: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/>
              <a:t>5. How will the type of incentive (monetary; various types of non-monetary) be decided?  </a:t>
            </a: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/>
              <a:t>6. How will the incentives be delivered?  </a:t>
            </a:r>
            <a:endParaRPr lang="en-US" altLang="en-US" sz="1800" dirty="0" smtClean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n-US" altLang="en-US" sz="1800" dirty="0"/>
              <a:t>7. How will the system be monitored? </a:t>
            </a: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altLang="en-US" sz="1800" dirty="0"/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GB" sz="18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950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Structure ‘Incentive Allocation System’ (IAS)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Benefit sharing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4171950"/>
            <a:ext cx="9144000" cy="971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276600" y="1047750"/>
            <a:ext cx="2895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Source of finance</a:t>
            </a:r>
          </a:p>
          <a:p>
            <a:pPr algn="ctr"/>
            <a:r>
              <a:rPr lang="en-GB" sz="1400" dirty="0" smtClean="0"/>
              <a:t>(e.g. GCF)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3276600" y="2952750"/>
            <a:ext cx="28956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REDD+ Financial Structure</a:t>
            </a:r>
          </a:p>
          <a:p>
            <a:pPr algn="ctr"/>
            <a:r>
              <a:rPr lang="en-GB" sz="1400" dirty="0" smtClean="0"/>
              <a:t>(fund administration)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67000" y="4095750"/>
            <a:ext cx="19050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Stakeholder</a:t>
            </a:r>
          </a:p>
          <a:p>
            <a:pPr algn="ctr"/>
            <a:r>
              <a:rPr lang="en-GB" sz="1400" dirty="0" smtClean="0"/>
              <a:t>implementing </a:t>
            </a:r>
            <a:r>
              <a:rPr lang="en-GB" sz="1400" dirty="0" err="1" smtClean="0"/>
              <a:t>PAMs</a:t>
            </a:r>
            <a:endParaRPr lang="en-GB" sz="1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800600" y="4095750"/>
            <a:ext cx="19050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Stakeholder</a:t>
            </a:r>
          </a:p>
          <a:p>
            <a:pPr algn="ctr"/>
            <a:r>
              <a:rPr lang="en-GB" sz="1400" dirty="0" smtClean="0"/>
              <a:t>implementing </a:t>
            </a:r>
            <a:r>
              <a:rPr lang="en-GB" sz="1400" dirty="0" err="1" smtClean="0"/>
              <a:t>PAMs</a:t>
            </a:r>
            <a:endParaRPr lang="en-GB" sz="14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304800" y="1047750"/>
            <a:ext cx="23622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Biennial Update Report (</a:t>
            </a:r>
            <a:r>
              <a:rPr lang="en-GB" sz="1400" b="1" dirty="0" smtClean="0"/>
              <a:t>BUR</a:t>
            </a:r>
            <a:r>
              <a:rPr lang="en-GB" sz="1400" dirty="0" smtClean="0"/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4800" y="2266950"/>
            <a:ext cx="2362200" cy="1143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NFMS</a:t>
            </a:r>
          </a:p>
          <a:p>
            <a:pPr algn="ctr"/>
            <a:r>
              <a:rPr lang="en-GB" sz="1400" dirty="0" smtClean="0"/>
              <a:t>Verification through MRV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10400" y="1047750"/>
            <a:ext cx="1905000" cy="609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NS / AP</a:t>
            </a:r>
          </a:p>
          <a:p>
            <a:pPr algn="ctr"/>
            <a:r>
              <a:rPr lang="en-GB" sz="1400" dirty="0" smtClean="0"/>
              <a:t>Identification </a:t>
            </a:r>
            <a:r>
              <a:rPr lang="en-GB" sz="1400" dirty="0" err="1" smtClean="0"/>
              <a:t>PAMs</a:t>
            </a:r>
            <a:endParaRPr lang="en-GB" sz="14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7010400" y="2266950"/>
            <a:ext cx="1905000" cy="1143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REDD+ Agency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76600" y="2266950"/>
            <a:ext cx="28956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(Management Board)</a:t>
            </a:r>
          </a:p>
          <a:p>
            <a:pPr algn="ctr"/>
            <a:r>
              <a:rPr lang="en-GB" sz="1400" dirty="0" smtClean="0"/>
              <a:t>Decides on allocation incentives</a:t>
            </a:r>
          </a:p>
        </p:txBody>
      </p:sp>
      <p:cxnSp>
        <p:nvCxnSpPr>
          <p:cNvPr id="22" name="Straight Arrow Connector 21"/>
          <p:cNvCxnSpPr>
            <a:stCxn id="14" idx="3"/>
            <a:endCxn id="9" idx="1"/>
          </p:cNvCxnSpPr>
          <p:nvPr/>
        </p:nvCxnSpPr>
        <p:spPr>
          <a:xfrm>
            <a:off x="2667000" y="135255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2"/>
            <a:endCxn id="17" idx="0"/>
          </p:cNvCxnSpPr>
          <p:nvPr/>
        </p:nvCxnSpPr>
        <p:spPr>
          <a:xfrm rot="5400000">
            <a:off x="7658100" y="196215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1" idx="2"/>
            <a:endCxn id="12" idx="0"/>
          </p:cNvCxnSpPr>
          <p:nvPr/>
        </p:nvCxnSpPr>
        <p:spPr>
          <a:xfrm rot="5400000">
            <a:off x="3829050" y="3200400"/>
            <a:ext cx="685800" cy="110490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1" idx="2"/>
            <a:endCxn id="13" idx="0"/>
          </p:cNvCxnSpPr>
          <p:nvPr/>
        </p:nvCxnSpPr>
        <p:spPr>
          <a:xfrm rot="16200000" flipH="1">
            <a:off x="4895850" y="3238500"/>
            <a:ext cx="685800" cy="102870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5" idx="0"/>
            <a:endCxn id="14" idx="2"/>
          </p:cNvCxnSpPr>
          <p:nvPr/>
        </p:nvCxnSpPr>
        <p:spPr>
          <a:xfrm rot="5400000" flipH="1" flipV="1">
            <a:off x="1181100" y="1962150"/>
            <a:ext cx="609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13" idx="2"/>
            <a:endCxn id="15" idx="2"/>
          </p:cNvCxnSpPr>
          <p:nvPr/>
        </p:nvCxnSpPr>
        <p:spPr>
          <a:xfrm rot="5400000" flipH="1">
            <a:off x="2971800" y="1924050"/>
            <a:ext cx="1295400" cy="4267200"/>
          </a:xfrm>
          <a:prstGeom prst="bentConnector3">
            <a:avLst>
              <a:gd name="adj1" fmla="val -17647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3544094" y="4819650"/>
            <a:ext cx="228600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800600" y="1733550"/>
            <a:ext cx="106276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RBP transfer </a:t>
            </a:r>
          </a:p>
          <a:p>
            <a:pPr algn="ctr"/>
            <a:r>
              <a:rPr lang="en-GB" sz="1200" dirty="0" smtClean="0"/>
              <a:t>to country</a:t>
            </a:r>
            <a:endParaRPr lang="en-GB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2985911" y="3443817"/>
            <a:ext cx="8647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Allocation</a:t>
            </a:r>
          </a:p>
          <a:p>
            <a:pPr algn="ctr"/>
            <a:r>
              <a:rPr lang="en-GB" sz="1200" dirty="0" smtClean="0"/>
              <a:t>incentives</a:t>
            </a:r>
            <a:endParaRPr lang="en-GB" sz="1200" dirty="0"/>
          </a:p>
        </p:txBody>
      </p:sp>
      <p:sp>
        <p:nvSpPr>
          <p:cNvPr id="61" name="Rectangle 60"/>
          <p:cNvSpPr/>
          <p:nvPr/>
        </p:nvSpPr>
        <p:spPr>
          <a:xfrm>
            <a:off x="7543800" y="4739217"/>
            <a:ext cx="1524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543800" y="4962878"/>
            <a:ext cx="152400" cy="152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7552266" y="4524728"/>
            <a:ext cx="152400" cy="152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7701845" y="4691239"/>
            <a:ext cx="89048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International</a:t>
            </a:r>
            <a:endParaRPr lang="en-GB" sz="1000" dirty="0"/>
          </a:p>
        </p:txBody>
      </p:sp>
      <p:sp>
        <p:nvSpPr>
          <p:cNvPr id="66" name="TextBox 65"/>
          <p:cNvSpPr txBox="1"/>
          <p:nvPr/>
        </p:nvSpPr>
        <p:spPr>
          <a:xfrm>
            <a:off x="7701845" y="4911390"/>
            <a:ext cx="6551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National</a:t>
            </a:r>
            <a:endParaRPr lang="en-GB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7696200" y="4478885"/>
            <a:ext cx="14478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Warsaw Framework</a:t>
            </a:r>
            <a:endParaRPr lang="en-GB" sz="1000" dirty="0"/>
          </a:p>
        </p:txBody>
      </p:sp>
      <p:cxnSp>
        <p:nvCxnSpPr>
          <p:cNvPr id="92" name="Straight Arrow Connector 91"/>
          <p:cNvCxnSpPr>
            <a:stCxn id="9" idx="3"/>
            <a:endCxn id="16" idx="1"/>
          </p:cNvCxnSpPr>
          <p:nvPr/>
        </p:nvCxnSpPr>
        <p:spPr>
          <a:xfrm>
            <a:off x="6172200" y="135255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248400" y="1013883"/>
            <a:ext cx="74055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Improve</a:t>
            </a:r>
            <a:endParaRPr lang="en-GB" sz="1200" dirty="0"/>
          </a:p>
        </p:txBody>
      </p:sp>
      <p:cxnSp>
        <p:nvCxnSpPr>
          <p:cNvPr id="99" name="Straight Arrow Connector 98"/>
          <p:cNvCxnSpPr>
            <a:stCxn id="9" idx="2"/>
            <a:endCxn id="18" idx="0"/>
          </p:cNvCxnSpPr>
          <p:nvPr/>
        </p:nvCxnSpPr>
        <p:spPr>
          <a:xfrm rot="5400000">
            <a:off x="4419600" y="1962150"/>
            <a:ext cx="609600" cy="158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hape 102"/>
          <p:cNvCxnSpPr>
            <a:stCxn id="17" idx="2"/>
            <a:endCxn id="13" idx="3"/>
          </p:cNvCxnSpPr>
          <p:nvPr/>
        </p:nvCxnSpPr>
        <p:spPr>
          <a:xfrm rot="5400000">
            <a:off x="6838950" y="3276600"/>
            <a:ext cx="990600" cy="12573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728133" y="1871418"/>
            <a:ext cx="15100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Report to UNFCCC</a:t>
            </a:r>
            <a:endParaRPr lang="en-GB" sz="1200" dirty="0"/>
          </a:p>
        </p:txBody>
      </p:sp>
      <p:sp>
        <p:nvSpPr>
          <p:cNvPr id="105" name="TextBox 104"/>
          <p:cNvSpPr txBox="1"/>
          <p:nvPr/>
        </p:nvSpPr>
        <p:spPr>
          <a:xfrm>
            <a:off x="839928" y="4248150"/>
            <a:ext cx="13260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Checking results</a:t>
            </a:r>
            <a:endParaRPr lang="en-GB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7131258" y="3649840"/>
            <a:ext cx="167853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Support / coordinate</a:t>
            </a:r>
          </a:p>
          <a:p>
            <a:pPr algn="ctr"/>
            <a:r>
              <a:rPr lang="en-GB" sz="1200" dirty="0" smtClean="0"/>
              <a:t>implementation </a:t>
            </a:r>
            <a:r>
              <a:rPr lang="en-GB" sz="1200" dirty="0" err="1" smtClean="0"/>
              <a:t>PAMs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9503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6" grpId="0" animBg="1"/>
      <p:bldP spid="58" grpId="0" animBg="1"/>
      <p:bldP spid="59" grpId="0" animBg="1"/>
      <p:bldP spid="93" grpId="0" animBg="1"/>
      <p:bldP spid="104" grpId="0" animBg="1"/>
      <p:bldP spid="105" grpId="0" animBg="1"/>
      <p:bldP spid="106" grpId="0" animBg="1"/>
      <p:bldP spid="106" grpId="1" animBg="1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643</Words>
  <Application>Microsoft Office PowerPoint</Application>
  <PresentationFormat>On-screen Show (16:9)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Chapter1</vt:lpstr>
      <vt:lpstr>Approaches for Allocation of Incentives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52</cp:revision>
  <dcterms:created xsi:type="dcterms:W3CDTF">2015-11-02T09:06:28Z</dcterms:created>
  <dcterms:modified xsi:type="dcterms:W3CDTF">2015-11-20T08:30:07Z</dcterms:modified>
</cp:coreProperties>
</file>