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88" r:id="rId4"/>
    <p:sldId id="284" r:id="rId5"/>
    <p:sldId id="286" r:id="rId6"/>
    <p:sldId id="285" r:id="rId7"/>
    <p:sldId id="281" r:id="rId8"/>
    <p:sldId id="289" r:id="rId9"/>
    <p:sldId id="274" r:id="rId10"/>
    <p:sldId id="272" r:id="rId11"/>
  </p:sldIdLst>
  <p:sldSz cx="9144000" cy="5143500" type="screen16x9"/>
  <p:notesSz cx="6648450" cy="9850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7" autoAdjust="0"/>
    <p:restoredTop sz="61974" autoAdjust="0"/>
  </p:normalViewPr>
  <p:slideViewPr>
    <p:cSldViewPr>
      <p:cViewPr>
        <p:scale>
          <a:sx n="80" d="100"/>
          <a:sy n="80" d="100"/>
        </p:scale>
        <p:origin x="-288" y="-25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8188"/>
            <a:ext cx="6565900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39456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6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Learning objectives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points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716016" y="618823"/>
            <a:ext cx="4443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for this session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979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20.11.2015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8032" y="2427734"/>
            <a:ext cx="7772400" cy="1102519"/>
          </a:xfrm>
        </p:spPr>
        <p:txBody>
          <a:bodyPr>
            <a:normAutofit/>
          </a:bodyPr>
          <a:lstStyle/>
          <a:p>
            <a:r>
              <a:rPr lang="de-CH" dirty="0"/>
              <a:t>Forest Reference (Emission) Levels (FREL/FRLs</a:t>
            </a:r>
            <a:r>
              <a:rPr lang="de-CH" dirty="0" smtClean="0"/>
              <a:t>)</a:t>
            </a:r>
            <a:endParaRPr lang="de-CH" dirty="0"/>
          </a:p>
        </p:txBody>
      </p:sp>
      <p:pic>
        <p:nvPicPr>
          <p:cNvPr id="3" name="Picture 2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3059832" y="3723878"/>
            <a:ext cx="3240360" cy="119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0" y="1275606"/>
            <a:ext cx="4283968" cy="3867894"/>
          </a:xfrm>
        </p:spPr>
        <p:txBody>
          <a:bodyPr>
            <a:normAutofit fontScale="92500" lnSpcReduction="20000"/>
          </a:bodyPr>
          <a:lstStyle/>
          <a:p>
            <a:r>
              <a:rPr lang="en-GB" sz="1800" dirty="0"/>
              <a:t>Forest Reference (Emission) Levels provide a reference point for measuring changes in emissions due to REDD+ </a:t>
            </a:r>
            <a:r>
              <a:rPr lang="en-GB" sz="1800" dirty="0" smtClean="0"/>
              <a:t>implementation</a:t>
            </a:r>
          </a:p>
          <a:p>
            <a:endParaRPr lang="en-GB" sz="1800" dirty="0"/>
          </a:p>
          <a:p>
            <a:r>
              <a:rPr lang="en-GB" sz="1800" dirty="0"/>
              <a:t>Defining a forest appropriately is </a:t>
            </a:r>
            <a:r>
              <a:rPr lang="en-GB" sz="1800" dirty="0" smtClean="0"/>
              <a:t>crucial</a:t>
            </a:r>
          </a:p>
          <a:p>
            <a:endParaRPr lang="en-GB" sz="1800" dirty="0"/>
          </a:p>
          <a:p>
            <a:r>
              <a:rPr lang="en-GB" sz="1800" dirty="0"/>
              <a:t>REDD+ can be implemented at different levels, but ultimately should be at a national </a:t>
            </a:r>
            <a:r>
              <a:rPr lang="en-GB" sz="1800" dirty="0" smtClean="0"/>
              <a:t>level</a:t>
            </a:r>
          </a:p>
          <a:p>
            <a:endParaRPr lang="en-GB" sz="1800" dirty="0"/>
          </a:p>
          <a:p>
            <a:r>
              <a:rPr lang="en-GB" sz="1800" dirty="0"/>
              <a:t>National circumstances must be taken into consideration when determining FRELs/FRLs</a:t>
            </a:r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51520" y="1419622"/>
            <a:ext cx="4032448" cy="295275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600" dirty="0"/>
              <a:t>By the end of this module, you should be able to:</a:t>
            </a:r>
          </a:p>
          <a:p>
            <a:pPr marL="228600" indent="-228600">
              <a:buAutoNum type="arabicPeriod"/>
            </a:pPr>
            <a:r>
              <a:rPr lang="en-US" sz="1600" dirty="0"/>
              <a:t>Describe </a:t>
            </a:r>
            <a:r>
              <a:rPr lang="en-GB" sz="1600" dirty="0"/>
              <a:t>Forest Reference (Emission) Levels (</a:t>
            </a:r>
            <a:r>
              <a:rPr lang="en-US" sz="1600" dirty="0"/>
              <a:t>FRELs/FRLs)</a:t>
            </a:r>
            <a:r>
              <a:rPr lang="en-GB" sz="1600" dirty="0"/>
              <a:t>;</a:t>
            </a:r>
          </a:p>
          <a:p>
            <a:pPr marL="228600" indent="-228600">
              <a:buAutoNum type="arabicPeriod"/>
            </a:pPr>
            <a:r>
              <a:rPr lang="en-US" sz="1600" dirty="0"/>
              <a:t>Explain the importance of developing FRELs/FRLs;</a:t>
            </a:r>
          </a:p>
          <a:p>
            <a:pPr marL="228600" indent="-228600">
              <a:buAutoNum type="arabicPeriod"/>
            </a:pPr>
            <a:r>
              <a:rPr lang="en-US" sz="1600" dirty="0"/>
              <a:t>Describe the process of constructing and submitting FRELs/FRLs; </a:t>
            </a:r>
          </a:p>
          <a:p>
            <a:pPr marL="228600" indent="-228600">
              <a:spcBef>
                <a:spcPts val="0"/>
              </a:spcBef>
              <a:buClrTx/>
              <a:buFontTx/>
              <a:buAutoNum type="arabicPeriod"/>
              <a:defRPr/>
            </a:pPr>
            <a:r>
              <a:rPr lang="en-GB" sz="1600" dirty="0"/>
              <a:t>Explain why and how national circumstances can be taken into consideration.</a:t>
            </a:r>
            <a:endParaRPr lang="de-CH" sz="1600" dirty="0"/>
          </a:p>
          <a:p>
            <a:pPr>
              <a:buNone/>
            </a:pPr>
            <a:endParaRPr lang="de-CH" dirty="0" smtClean="0"/>
          </a:p>
          <a:p>
            <a:endParaRPr lang="fr-CH" dirty="0" smtClean="0"/>
          </a:p>
          <a:p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What are Forest Reference (Emission) </a:t>
            </a:r>
            <a:r>
              <a:rPr lang="en-GB" sz="2800" dirty="0" smtClean="0"/>
              <a:t>Levels?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Forest Reference (Emission) Levels </a:t>
            </a:r>
            <a:endParaRPr lang="fr-CH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443204"/>
              </p:ext>
            </p:extLst>
          </p:nvPr>
        </p:nvGraphicFramePr>
        <p:xfrm>
          <a:off x="1187624" y="1707654"/>
          <a:ext cx="3528392" cy="3151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</a:tblGrid>
              <a:tr h="6690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Forest Reference 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Emission</a:t>
                      </a:r>
                      <a:r>
                        <a:rPr lang="en-US" sz="2000" b="1" dirty="0" smtClean="0"/>
                        <a:t> Level (FREL)</a:t>
                      </a:r>
                    </a:p>
                  </a:txBody>
                  <a:tcPr/>
                </a:tc>
              </a:tr>
              <a:tr h="2338611">
                <a:tc>
                  <a:txBody>
                    <a:bodyPr/>
                    <a:lstStyle/>
                    <a:p>
                      <a:pPr marL="171450" lvl="0" indent="0" algn="l" defTabSz="914400" rtl="0" eaLnBrk="1" latinLnBrk="0" hangingPunct="1">
                        <a:spcBef>
                          <a:spcPct val="20000"/>
                        </a:spcBef>
                        <a:buFont typeface="Arial" pitchFamily="34" charset="0"/>
                        <a:buNone/>
                      </a:pPr>
                      <a:r>
                        <a:rPr lang="en-US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Gross emissions from deforestation or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degradation</a:t>
                      </a:r>
                      <a:endParaRPr lang="en-US" sz="18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0" algn="l" defTabSz="914400" rtl="0" eaLnBrk="1" latinLnBrk="0" hangingPunct="1">
                        <a:spcBef>
                          <a:spcPct val="20000"/>
                        </a:spcBef>
                        <a:buFont typeface="Arial" pitchFamily="34" charset="0"/>
                        <a:buNone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Solely for activities that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“reduce emissions” </a:t>
                      </a:r>
                    </a:p>
                    <a:p>
                      <a:pPr marL="800100" lvl="2" indent="-342900" algn="l" defTabSz="914400" rtl="0" eaLnBrk="1" latinLnBrk="0" hangingPunct="1">
                        <a:spcBef>
                          <a:spcPct val="20000"/>
                        </a:spcBef>
                        <a:buFont typeface="Arial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Reducing emissions from deforestation</a:t>
                      </a:r>
                    </a:p>
                    <a:p>
                      <a:pPr marL="800100" lvl="2" indent="-342900" algn="l" defTabSz="914400" rtl="0" eaLnBrk="1" latinLnBrk="0" hangingPunct="1">
                        <a:spcBef>
                          <a:spcPct val="20000"/>
                        </a:spcBef>
                        <a:buFont typeface="Arial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Reducing emissions from forest degradation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350079"/>
              </p:ext>
            </p:extLst>
          </p:nvPr>
        </p:nvGraphicFramePr>
        <p:xfrm>
          <a:off x="4860032" y="1779662"/>
          <a:ext cx="3750568" cy="2864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0568"/>
              </a:tblGrid>
              <a:tr h="6435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Forest Reference Level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(FRL)</a:t>
                      </a:r>
                    </a:p>
                  </a:txBody>
                  <a:tcPr/>
                </a:tc>
              </a:tr>
              <a:tr h="2163262">
                <a:tc>
                  <a:txBody>
                    <a:bodyPr/>
                    <a:lstStyle/>
                    <a:p>
                      <a:pPr marL="171450" lvl="1" indent="0" algn="l" defTabSz="914400" rtl="0" eaLnBrk="1" latinLnBrk="0" hangingPunct="1">
                        <a:spcBef>
                          <a:spcPct val="20000"/>
                        </a:spcBef>
                        <a:buFont typeface="Arial" pitchFamily="34" charset="0"/>
                        <a:buNone/>
                      </a:pPr>
                      <a:r>
                        <a:rPr lang="en-US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Net emissions and removals</a:t>
                      </a:r>
                    </a:p>
                    <a:p>
                      <a:pPr marL="171450" lvl="1" indent="0" algn="l" defTabSz="914400" rtl="0" eaLnBrk="1" latinLnBrk="0" hangingPunct="1">
                        <a:spcBef>
                          <a:spcPct val="20000"/>
                        </a:spcBef>
                        <a:buFont typeface="Arial" pitchFamily="34" charset="0"/>
                        <a:buNone/>
                      </a:pPr>
                      <a:endParaRPr lang="en-US" sz="18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1" indent="0" algn="l" defTabSz="914400" rtl="0" eaLnBrk="1" latinLnBrk="0" hangingPunct="1">
                        <a:spcBef>
                          <a:spcPct val="20000"/>
                        </a:spcBef>
                        <a:buFont typeface="Arial" pitchFamily="34" charset="0"/>
                        <a:buNone/>
                      </a:pPr>
                      <a:r>
                        <a:rPr lang="en-US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Also</a:t>
                      </a:r>
                      <a:r>
                        <a:rPr lang="en-US" sz="180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includes activities from the “+” that can </a:t>
                      </a:r>
                      <a:r>
                        <a:rPr lang="en-US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“enhance forest carbon stocks”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99592" y="98757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“ Benchmarks for assessing each country’s performance in implementing REDD+ activities” (UNFCCC (Decision 12/CP.17))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409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Why develop a FREL/FRL?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Forest Reference (Emission) Levels </a:t>
            </a:r>
            <a:endParaRPr lang="fr-CH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1491630"/>
            <a:ext cx="70567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/>
              <a:t>Countries may wish to express their contribution to international mitigation through REDD+ actions under the UNFCCC</a:t>
            </a:r>
            <a:r>
              <a:rPr lang="en-GB" sz="1600" dirty="0" smtClean="0"/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fr-CH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/>
              <a:t>Countries may wish to assess progress on the outcomes of policies and measures taken to mitigate climate change in the forestry sector for domestic reasons; </a:t>
            </a:r>
            <a:r>
              <a:rPr lang="en-GB" sz="1600" dirty="0" smtClean="0"/>
              <a:t>and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fr-CH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/>
              <a:t>Countries may wish to access results-based payments (RBP). According to UNFCCC decisions, eligibility for results-based payments requires an assessed Forest Reference Level.</a:t>
            </a:r>
            <a:endParaRPr lang="fr-CH" sz="1600" dirty="0"/>
          </a:p>
          <a:p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136297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Illustration of </a:t>
            </a:r>
            <a:r>
              <a:rPr lang="fr-FR" sz="2400" dirty="0" smtClean="0"/>
              <a:t>FREL and </a:t>
            </a:r>
            <a:r>
              <a:rPr lang="en-US" sz="2400" dirty="0" smtClean="0"/>
              <a:t>Consistency</a:t>
            </a:r>
            <a:r>
              <a:rPr lang="fr-FR" sz="2400" dirty="0" smtClean="0"/>
              <a:t> </a:t>
            </a:r>
            <a:r>
              <a:rPr lang="en-US" sz="2400" dirty="0" smtClean="0"/>
              <a:t>with</a:t>
            </a:r>
            <a:r>
              <a:rPr lang="fr-FR" sz="2400" dirty="0" smtClean="0"/>
              <a:t> MRV</a:t>
            </a:r>
            <a:endParaRPr lang="fr-FR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Forest Reference (Emission) Levels </a:t>
            </a:r>
            <a:endParaRPr lang="fr-CH" dirty="0" smtClean="0"/>
          </a:p>
          <a:p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t="10955" b="9377"/>
          <a:stretch>
            <a:fillRect/>
          </a:stretch>
        </p:blipFill>
        <p:spPr bwMode="auto">
          <a:xfrm>
            <a:off x="1187624" y="843558"/>
            <a:ext cx="7322625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Considerations in development of FREL/FRL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Forest Reference (Emission) Levels </a:t>
            </a:r>
            <a:endParaRPr lang="fr-CH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9512" y="987574"/>
          <a:ext cx="8712968" cy="3926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6336704"/>
              </a:tblGrid>
              <a:tr h="1224136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Forest Definition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Forest definition must be consistent with that used in international reporting (e.g. NC)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Uses 3 minimum threshold: tree crown cover (10 to 30%), min. land area (bet. 0.05 and 1 ha); min height (bet. 2 and 5m) 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Historical Data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Activity data and Emission Factors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Scope (Activities)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Refers to the 5 REDD+ Activities: Select Priority Activities for your country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Scope</a:t>
                      </a:r>
                      <a:r>
                        <a:rPr lang="en-US" sz="1600" baseline="0" noProof="0" dirty="0" smtClean="0"/>
                        <a:t> (carbon pools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Refers to the carbon pools (major carbon pools)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Scale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National or sub-national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Method of Construction 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Historical Average;  Adjusted or projected methods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Adjustment for national Circumstances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noProof="0" dirty="0" smtClean="0"/>
                        <a:t>Those relevant to REDD+</a:t>
                      </a:r>
                      <a:r>
                        <a:rPr lang="en-US" b="0" baseline="0" noProof="0" dirty="0" smtClean="0"/>
                        <a:t> include DD, state of forest transition, population changes, development policies</a:t>
                      </a:r>
                      <a:endParaRPr lang="en-US" b="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97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How to develop FRELs/FRLs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Forest Reference (Emission) Levels </a:t>
            </a:r>
            <a:endParaRPr lang="fr-CH" dirty="0"/>
          </a:p>
        </p:txBody>
      </p:sp>
      <p:sp>
        <p:nvSpPr>
          <p:cNvPr id="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grpSp>
        <p:nvGrpSpPr>
          <p:cNvPr id="3" name="Group 290"/>
          <p:cNvGrpSpPr>
            <a:grpSpLocks/>
          </p:cNvGrpSpPr>
          <p:nvPr/>
        </p:nvGrpSpPr>
        <p:grpSpPr bwMode="auto">
          <a:xfrm>
            <a:off x="2191389" y="1062851"/>
            <a:ext cx="5132367" cy="3689667"/>
            <a:chOff x="1446" y="2357"/>
            <a:chExt cx="8875" cy="6741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4326" y="7222"/>
              <a:ext cx="4073" cy="1002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Analysis of national circumstances</a:t>
              </a:r>
              <a:r>
                <a:rPr kumimoji="0" lang="en-US" altLang="fr-FR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endParaRPr kumimoji="0" lang="en-US" alt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Does the country want to adjust for national circumstances? </a:t>
              </a:r>
              <a:endParaRPr kumimoji="0" lang="en-US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Straight Arrow Connector 13"/>
            <p:cNvSpPr>
              <a:spLocks noChangeShapeType="1"/>
            </p:cNvSpPr>
            <p:nvPr/>
          </p:nvSpPr>
          <p:spPr bwMode="auto">
            <a:xfrm>
              <a:off x="3105" y="4505"/>
              <a:ext cx="33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8" name="Straight Arrow Connector 5"/>
            <p:cNvSpPr>
              <a:spLocks noChangeShapeType="1"/>
            </p:cNvSpPr>
            <p:nvPr/>
          </p:nvSpPr>
          <p:spPr bwMode="auto">
            <a:xfrm flipH="1">
              <a:off x="5264" y="4504"/>
              <a:ext cx="426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1486" y="4065"/>
              <a:ext cx="1555" cy="966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Forest definition</a:t>
              </a:r>
              <a:r>
                <a:rPr kumimoji="0" lang="en-US" altLang="fr-F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endParaRPr kumimoji="0" lang="en-US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5779" y="4069"/>
              <a:ext cx="2051" cy="1051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Scope</a:t>
              </a:r>
              <a:r>
                <a:rPr kumimoji="0" lang="en-US" altLang="fr-F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activities, pools, gases included </a:t>
              </a:r>
              <a:endParaRPr kumimoji="0" lang="en-US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3570" y="4062"/>
              <a:ext cx="1546" cy="969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Data selection </a:t>
              </a:r>
              <a:r>
                <a:rPr kumimoji="0" lang="en-US" altLang="fr-F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AD &amp; EF </a:t>
              </a:r>
              <a:endParaRPr kumimoji="0" lang="en-US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8088" y="4069"/>
              <a:ext cx="1617" cy="1048"/>
            </a:xfrm>
            <a:prstGeom prst="rect">
              <a:avLst/>
            </a:prstGeom>
            <a:noFill/>
            <a:ln w="31750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Choice of </a:t>
              </a:r>
              <a:r>
                <a:rPr kumimoji="0" lang="en-US" alt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Scale</a:t>
              </a:r>
              <a:endParaRPr kumimoji="0" lang="en-US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1619" y="8554"/>
              <a:ext cx="2020" cy="54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FREL/FRL</a:t>
              </a:r>
              <a:endParaRPr kumimoji="0" lang="en-US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Straight Arrow Connector 7"/>
            <p:cNvSpPr>
              <a:spLocks noChangeShapeType="1"/>
            </p:cNvSpPr>
            <p:nvPr/>
          </p:nvSpPr>
          <p:spPr bwMode="auto">
            <a:xfrm flipH="1">
              <a:off x="3840" y="6269"/>
              <a:ext cx="378" cy="2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1746" y="2360"/>
              <a:ext cx="4487" cy="7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National Forest Monitoring System  </a:t>
              </a:r>
              <a:r>
                <a:rPr kumimoji="0" lang="en-US" altLang="fr-F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  </a:t>
              </a:r>
              <a:endParaRPr kumimoji="0" lang="en-US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6933" y="2357"/>
              <a:ext cx="3388" cy="7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National Strategy or Action Plan</a:t>
              </a:r>
              <a:endParaRPr kumimoji="0" lang="en-US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Straight Arrow Connector 19"/>
            <p:cNvSpPr>
              <a:spLocks noChangeShapeType="1"/>
            </p:cNvSpPr>
            <p:nvPr/>
          </p:nvSpPr>
          <p:spPr bwMode="auto">
            <a:xfrm>
              <a:off x="4528" y="5089"/>
              <a:ext cx="1" cy="5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446" y="4062"/>
              <a:ext cx="8636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4F81BD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19" name="Straight Arrow Connector 18"/>
            <p:cNvSpPr>
              <a:spLocks noChangeShapeType="1"/>
            </p:cNvSpPr>
            <p:nvPr/>
          </p:nvSpPr>
          <p:spPr bwMode="auto">
            <a:xfrm>
              <a:off x="4324" y="3122"/>
              <a:ext cx="0" cy="8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0" name="Straight Arrow Connector 10"/>
            <p:cNvSpPr>
              <a:spLocks noChangeShapeType="1"/>
            </p:cNvSpPr>
            <p:nvPr/>
          </p:nvSpPr>
          <p:spPr bwMode="auto">
            <a:xfrm>
              <a:off x="8882" y="3122"/>
              <a:ext cx="0" cy="8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1" name="Straight Arrow Connector 11"/>
            <p:cNvSpPr>
              <a:spLocks noChangeShapeType="1"/>
            </p:cNvSpPr>
            <p:nvPr/>
          </p:nvSpPr>
          <p:spPr bwMode="auto">
            <a:xfrm>
              <a:off x="7327" y="3122"/>
              <a:ext cx="0" cy="8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2" name="Straight Arrow Connector 15"/>
            <p:cNvSpPr>
              <a:spLocks noChangeShapeType="1"/>
            </p:cNvSpPr>
            <p:nvPr/>
          </p:nvSpPr>
          <p:spPr bwMode="auto">
            <a:xfrm>
              <a:off x="2361" y="3134"/>
              <a:ext cx="0" cy="8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3" name="Straight Arrow Connector 14"/>
            <p:cNvSpPr>
              <a:spLocks noChangeShapeType="1"/>
            </p:cNvSpPr>
            <p:nvPr/>
          </p:nvSpPr>
          <p:spPr bwMode="auto">
            <a:xfrm>
              <a:off x="6094" y="3122"/>
              <a:ext cx="0" cy="8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4" name="Text Box 20"/>
            <p:cNvSpPr txBox="1">
              <a:spLocks noChangeArrowheads="1"/>
            </p:cNvSpPr>
            <p:nvPr/>
          </p:nvSpPr>
          <p:spPr bwMode="auto">
            <a:xfrm>
              <a:off x="4304" y="5662"/>
              <a:ext cx="4084" cy="1002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Analysis of historical data</a:t>
              </a:r>
              <a:r>
                <a:rPr kumimoji="0" lang="en-US" altLang="fr-FR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                   </a:t>
              </a:r>
              <a:endParaRPr kumimoji="0" lang="en-US" alt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The UNFCCC requires that FREL/FRLs take into account historical data </a:t>
              </a:r>
              <a:endParaRPr kumimoji="0" lang="en-US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>
              <a:off x="1476" y="6200"/>
              <a:ext cx="2303" cy="1304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Choice of </a:t>
              </a:r>
              <a:r>
                <a:rPr kumimoji="0" lang="en-US" alt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construction approach</a:t>
              </a:r>
              <a:r>
                <a:rPr kumimoji="0" lang="en-US" alt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for FREL/FRL    </a:t>
              </a:r>
              <a:endParaRPr kumimoji="0" lang="en-US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Straight Arrow Connector 23"/>
            <p:cNvSpPr>
              <a:spLocks noChangeShapeType="1"/>
            </p:cNvSpPr>
            <p:nvPr/>
          </p:nvSpPr>
          <p:spPr bwMode="auto">
            <a:xfrm>
              <a:off x="2563" y="7557"/>
              <a:ext cx="0" cy="89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7" name="Straight Arrow Connector 24"/>
            <p:cNvSpPr>
              <a:spLocks noChangeShapeType="1"/>
            </p:cNvSpPr>
            <p:nvPr/>
          </p:nvSpPr>
          <p:spPr bwMode="auto">
            <a:xfrm flipH="1" flipV="1">
              <a:off x="3840" y="7193"/>
              <a:ext cx="378" cy="3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8" name="Straight Arrow Connector 29"/>
            <p:cNvSpPr>
              <a:spLocks noChangeShapeType="1"/>
            </p:cNvSpPr>
            <p:nvPr/>
          </p:nvSpPr>
          <p:spPr bwMode="auto">
            <a:xfrm flipV="1">
              <a:off x="9990" y="3131"/>
              <a:ext cx="0" cy="44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9" name="Straight Arrow Connector 29"/>
            <p:cNvSpPr>
              <a:spLocks noChangeShapeType="1"/>
            </p:cNvSpPr>
            <p:nvPr/>
          </p:nvSpPr>
          <p:spPr bwMode="auto">
            <a:xfrm rot="5400000">
              <a:off x="5972" y="6930"/>
              <a:ext cx="524" cy="1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prstDash val="dash"/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</p:grpSp>
    </p:spTree>
    <p:extLst>
      <p:ext uri="{BB962C8B-B14F-4D97-AF65-F5344CB8AC3E}">
        <p14:creationId xmlns:p14="http://schemas.microsoft.com/office/powerpoint/2010/main" val="18787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Approaches</a:t>
            </a:r>
            <a:r>
              <a:rPr lang="fr-FR" sz="2000" b="1" dirty="0" smtClean="0"/>
              <a:t> for </a:t>
            </a:r>
            <a:r>
              <a:rPr lang="en-US" sz="2000" b="1" dirty="0" smtClean="0"/>
              <a:t>Constructing</a:t>
            </a:r>
            <a:r>
              <a:rPr lang="fr-FR" sz="2000" b="1" dirty="0" smtClean="0"/>
              <a:t> FREL/FRL</a:t>
            </a:r>
            <a:endParaRPr lang="fr-FR" sz="20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Forest Reference (Emission) Levels </a:t>
            </a:r>
            <a:endParaRPr lang="fr-CH" dirty="0" smtClean="0"/>
          </a:p>
          <a:p>
            <a:endParaRPr lang="fr-FR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26156" t="31948" r="24943" b="21742"/>
          <a:stretch>
            <a:fillRect/>
          </a:stretch>
        </p:blipFill>
        <p:spPr bwMode="auto">
          <a:xfrm>
            <a:off x="539552" y="987574"/>
            <a:ext cx="7704856" cy="355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Submitting a FREL/FRL</a:t>
            </a:r>
            <a:endParaRPr lang="fr-CH" sz="24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Forest Reference (Emission) Levels </a:t>
            </a:r>
            <a:endParaRPr lang="fr-CH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83518"/>
            <a:ext cx="4536504" cy="432048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23528" y="915566"/>
            <a:ext cx="39604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• FREL can be submitted anytime for assessment by Assessment Team (AT) of UNFCCC</a:t>
            </a:r>
          </a:p>
          <a:p>
            <a:endParaRPr lang="en-GB" dirty="0" smtClean="0"/>
          </a:p>
          <a:p>
            <a:r>
              <a:rPr lang="en-GB" dirty="0" smtClean="0"/>
              <a:t>• AT conducts a comprehensive assessment of the submitted</a:t>
            </a:r>
          </a:p>
          <a:p>
            <a:r>
              <a:rPr lang="en-GB" dirty="0" smtClean="0"/>
              <a:t>FREL following set timelines for assessment session in Bonn</a:t>
            </a:r>
          </a:p>
          <a:p>
            <a:endParaRPr lang="en-GB" dirty="0" smtClean="0"/>
          </a:p>
          <a:p>
            <a:r>
              <a:rPr lang="en-GB" dirty="0" smtClean="0"/>
              <a:t>AT makes clarifications, request revisions, and make compilation of experts report on </a:t>
            </a:r>
            <a:r>
              <a:rPr lang="fr-FR" dirty="0" smtClean="0"/>
              <a:t>the FREL, </a:t>
            </a:r>
            <a:r>
              <a:rPr lang="en-US" dirty="0" smtClean="0"/>
              <a:t>published</a:t>
            </a:r>
            <a:r>
              <a:rPr lang="fr-FR" dirty="0" smtClean="0"/>
              <a:t> on UNFCCCC </a:t>
            </a:r>
            <a:r>
              <a:rPr lang="en-US" dirty="0" smtClean="0"/>
              <a:t>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3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581</Words>
  <Application>Microsoft Office PowerPoint</Application>
  <PresentationFormat>On-screen Show (16:9)</PresentationFormat>
  <Paragraphs>78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Chapter1</vt:lpstr>
      <vt:lpstr>Forest Reference (Emission) Levels (FREL/FRLs)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51</cp:revision>
  <cp:lastPrinted>2015-07-17T14:14:14Z</cp:lastPrinted>
  <dcterms:created xsi:type="dcterms:W3CDTF">2015-06-03T08:03:08Z</dcterms:created>
  <dcterms:modified xsi:type="dcterms:W3CDTF">2015-11-20T08:28:09Z</dcterms:modified>
</cp:coreProperties>
</file>