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76" r:id="rId4"/>
    <p:sldId id="262" r:id="rId5"/>
    <p:sldId id="263" r:id="rId6"/>
    <p:sldId id="269" r:id="rId7"/>
    <p:sldId id="278" r:id="rId8"/>
    <p:sldId id="280" r:id="rId9"/>
    <p:sldId id="275" r:id="rId10"/>
    <p:sldId id="272" r:id="rId11"/>
    <p:sldId id="281" r:id="rId12"/>
    <p:sldId id="282" r:id="rId13"/>
  </p:sldIdLst>
  <p:sldSz cx="9144000" cy="5143500" type="screen16x9"/>
  <p:notesSz cx="6648450" cy="98504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BCB"/>
    <a:srgbClr val="D22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26" autoAdjust="0"/>
    <p:restoredTop sz="68709" autoAdjust="0"/>
  </p:normalViewPr>
  <p:slideViewPr>
    <p:cSldViewPr>
      <p:cViewPr>
        <p:scale>
          <a:sx n="50" d="100"/>
          <a:sy n="50" d="100"/>
        </p:scale>
        <p:origin x="-1075" y="-259"/>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3" d="100"/>
          <a:sy n="73" d="100"/>
        </p:scale>
        <p:origin x="-2274" y="-114"/>
      </p:cViewPr>
      <p:guideLst>
        <p:guide orient="horz" pos="3103"/>
        <p:guide pos="209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765916" y="0"/>
            <a:ext cx="2880995" cy="492522"/>
          </a:xfrm>
          <a:prstGeom prst="rect">
            <a:avLst/>
          </a:prstGeom>
        </p:spPr>
        <p:txBody>
          <a:bodyPr vert="horz" lIns="91440" tIns="45720" rIns="91440" bIns="45720" rtlCol="0"/>
          <a:lstStyle>
            <a:lvl1pPr algn="r">
              <a:defRPr sz="1200"/>
            </a:lvl1pPr>
          </a:lstStyle>
          <a:p>
            <a:fld id="{0C47A525-F80A-40DC-B194-ACBC3DC8488E}" type="datetimeFigureOut">
              <a:rPr lang="fr-CH" smtClean="0"/>
              <a:pPr/>
              <a:t>20.11.2015</a:t>
            </a:fld>
            <a:endParaRPr lang="fr-CH"/>
          </a:p>
        </p:txBody>
      </p:sp>
      <p:sp>
        <p:nvSpPr>
          <p:cNvPr id="4" name="Footer Placeholder 3"/>
          <p:cNvSpPr>
            <a:spLocks noGrp="1"/>
          </p:cNvSpPr>
          <p:nvPr>
            <p:ph type="ftr" sz="quarter" idx="2"/>
          </p:nvPr>
        </p:nvSpPr>
        <p:spPr>
          <a:xfrm>
            <a:off x="0" y="9356206"/>
            <a:ext cx="2880995" cy="492522"/>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765916" y="9356206"/>
            <a:ext cx="2880995" cy="492522"/>
          </a:xfrm>
          <a:prstGeom prst="rect">
            <a:avLst/>
          </a:prstGeom>
        </p:spPr>
        <p:txBody>
          <a:bodyPr vert="horz" lIns="91440" tIns="45720" rIns="91440" bIns="45720" rtlCol="0" anchor="b"/>
          <a:lstStyle>
            <a:lvl1pPr algn="r">
              <a:defRPr sz="1200"/>
            </a:lvl1pPr>
          </a:lstStyle>
          <a:p>
            <a:fld id="{3C3124EE-A363-4552-9E64-30DE2F57F4F7}" type="slidenum">
              <a:rPr lang="fr-CH" smtClean="0"/>
              <a:pPr/>
              <a:t>‹#›</a:t>
            </a:fld>
            <a:endParaRPr lang="fr-CH"/>
          </a:p>
        </p:txBody>
      </p:sp>
    </p:spTree>
    <p:extLst>
      <p:ext uri="{BB962C8B-B14F-4D97-AF65-F5344CB8AC3E}">
        <p14:creationId xmlns:p14="http://schemas.microsoft.com/office/powerpoint/2010/main" val="3398356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DD92578E-0A6E-4A95-8345-AED0FCFE8B67}" type="datetimeFigureOut">
              <a:rPr lang="fr-CH" smtClean="0"/>
              <a:pPr/>
              <a:t>20.11.2015</a:t>
            </a:fld>
            <a:endParaRPr lang="fr-CH"/>
          </a:p>
        </p:txBody>
      </p:sp>
      <p:sp>
        <p:nvSpPr>
          <p:cNvPr id="4" name="Slide Image Placeholder 3"/>
          <p:cNvSpPr>
            <a:spLocks noGrp="1" noRot="1" noChangeAspect="1"/>
          </p:cNvSpPr>
          <p:nvPr>
            <p:ph type="sldImg" idx="2"/>
          </p:nvPr>
        </p:nvSpPr>
        <p:spPr>
          <a:xfrm>
            <a:off x="41275" y="738188"/>
            <a:ext cx="6565900" cy="3694112"/>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AD48407C-37F9-4656-9556-9EF7322BA1FF}" type="slidenum">
              <a:rPr lang="fr-CH" smtClean="0"/>
              <a:pPr/>
              <a:t>‹#›</a:t>
            </a:fld>
            <a:endParaRPr lang="fr-CH"/>
          </a:p>
        </p:txBody>
      </p:sp>
    </p:spTree>
    <p:extLst>
      <p:ext uri="{BB962C8B-B14F-4D97-AF65-F5344CB8AC3E}">
        <p14:creationId xmlns:p14="http://schemas.microsoft.com/office/powerpoint/2010/main" val="260772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2</a:t>
            </a:fld>
            <a:endParaRPr lang="fr-CH"/>
          </a:p>
        </p:txBody>
      </p:sp>
    </p:spTree>
    <p:extLst>
      <p:ext uri="{BB962C8B-B14F-4D97-AF65-F5344CB8AC3E}">
        <p14:creationId xmlns:p14="http://schemas.microsoft.com/office/powerpoint/2010/main" val="3481812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 aim of this activity is to answer the question “Why?”, as presented.</a:t>
            </a:r>
            <a:endParaRPr lang="en-US" b="0" dirty="0" smtClean="0">
              <a:effectLst/>
            </a:endParaRPr>
          </a:p>
          <a:p>
            <a:pPr rtl="0" fontAlgn="base"/>
            <a:r>
              <a:rPr lang="en-US" sz="1200" b="0" i="0" u="none" strike="noStrike" kern="1200" dirty="0" smtClean="0">
                <a:solidFill>
                  <a:schemeClr val="tx1"/>
                </a:solidFill>
                <a:effectLst/>
                <a:latin typeface="+mn-lt"/>
                <a:ea typeface="+mn-ea"/>
                <a:cs typeface="+mn-cs"/>
              </a:rPr>
              <a:t>Divide the group into country groups.</a:t>
            </a:r>
          </a:p>
          <a:p>
            <a:pPr rtl="0" fontAlgn="base"/>
            <a:r>
              <a:rPr lang="en-US" sz="1200" b="0" i="0" u="none" strike="noStrike" kern="1200" dirty="0" smtClean="0">
                <a:solidFill>
                  <a:schemeClr val="tx1"/>
                </a:solidFill>
                <a:effectLst/>
                <a:latin typeface="+mn-lt"/>
                <a:ea typeface="+mn-ea"/>
                <a:cs typeface="+mn-cs"/>
              </a:rPr>
              <a:t>Ask each group to consider the question, “Why implement REDD+?”. Show the slide with the prompt questions.</a:t>
            </a:r>
          </a:p>
          <a:p>
            <a:pPr rtl="0" fontAlgn="base"/>
            <a:r>
              <a:rPr lang="en-US" sz="1200" b="0" i="0" u="none" strike="noStrike" kern="1200" dirty="0" smtClean="0">
                <a:solidFill>
                  <a:schemeClr val="tx1"/>
                </a:solidFill>
                <a:effectLst/>
                <a:latin typeface="+mn-lt"/>
                <a:ea typeface="+mn-ea"/>
                <a:cs typeface="+mn-cs"/>
              </a:rPr>
              <a:t>Allow each group 20 minutes to develop some answers to the three questions, and to write these on a flipchart paper.</a:t>
            </a:r>
          </a:p>
          <a:p>
            <a:pPr rtl="0" fontAlgn="base"/>
            <a:r>
              <a:rPr lang="en-US" sz="1200" b="0" i="0" u="none" strike="noStrike" kern="1200" dirty="0" smtClean="0">
                <a:solidFill>
                  <a:schemeClr val="tx1"/>
                </a:solidFill>
                <a:effectLst/>
                <a:latin typeface="+mn-lt"/>
                <a:ea typeface="+mn-ea"/>
                <a:cs typeface="+mn-cs"/>
              </a:rPr>
              <a:t>Ask each group to stick up their flipchart paper on the wall.</a:t>
            </a:r>
          </a:p>
          <a:p>
            <a:pPr rtl="0" fontAlgn="base"/>
            <a:r>
              <a:rPr lang="en-US" sz="1200" b="0" i="0" u="none" strike="noStrike" kern="1200" dirty="0" smtClean="0">
                <a:solidFill>
                  <a:schemeClr val="tx1"/>
                </a:solidFill>
                <a:effectLst/>
                <a:latin typeface="+mn-lt"/>
                <a:ea typeface="+mn-ea"/>
                <a:cs typeface="+mn-cs"/>
              </a:rPr>
              <a:t>Ask everyone to walk around the room looking at the answers given by other countries. Allow about 5/10 minutes for this.</a:t>
            </a:r>
          </a:p>
          <a:p>
            <a:pPr rtl="0" fontAlgn="base"/>
            <a:r>
              <a:rPr lang="en-US" sz="1200" b="0" i="0" u="none" strike="noStrike" kern="1200" dirty="0" smtClean="0">
                <a:solidFill>
                  <a:schemeClr val="tx1"/>
                </a:solidFill>
                <a:effectLst/>
                <a:latin typeface="+mn-lt"/>
                <a:ea typeface="+mn-ea"/>
                <a:cs typeface="+mn-cs"/>
              </a:rPr>
              <a:t>Ask participants if there are any general messages coming out of what each country has written. Manage a discussion about such issues.</a:t>
            </a:r>
          </a:p>
          <a:p>
            <a:pPr rtl="0" fontAlgn="base"/>
            <a:r>
              <a:rPr lang="en-US" sz="1200" b="0" i="0" u="none" strike="noStrike" kern="1200" dirty="0" err="1" smtClean="0">
                <a:solidFill>
                  <a:schemeClr val="tx1"/>
                </a:solidFill>
                <a:effectLst/>
                <a:latin typeface="+mn-lt"/>
                <a:ea typeface="+mn-ea"/>
                <a:cs typeface="+mn-cs"/>
              </a:rPr>
              <a:t>Summarise</a:t>
            </a:r>
            <a:r>
              <a:rPr lang="en-US" sz="1200" b="0" i="0" u="none" strike="noStrike" kern="1200" dirty="0" smtClean="0">
                <a:solidFill>
                  <a:schemeClr val="tx1"/>
                </a:solidFill>
                <a:effectLst/>
                <a:latin typeface="+mn-lt"/>
                <a:ea typeface="+mn-ea"/>
                <a:cs typeface="+mn-cs"/>
              </a:rPr>
              <a:t> key points which emerge before moving on.</a:t>
            </a:r>
          </a:p>
          <a:p>
            <a:endParaRPr lang="fr-FR"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11</a:t>
            </a:fld>
            <a:endParaRPr lang="fr-CH"/>
          </a:p>
        </p:txBody>
      </p:sp>
    </p:spTree>
    <p:extLst>
      <p:ext uri="{BB962C8B-B14F-4D97-AF65-F5344CB8AC3E}">
        <p14:creationId xmlns:p14="http://schemas.microsoft.com/office/powerpoint/2010/main" val="151565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 aim of this activity is for country groups to consider factors they need to take into consideration when developing strategies and action plans. </a:t>
            </a:r>
            <a:endParaRPr lang="en-US" b="0" dirty="0" smtClean="0">
              <a:effectLst/>
            </a:endParaRPr>
          </a:p>
          <a:p>
            <a:pPr rtl="0" fontAlgn="base"/>
            <a:r>
              <a:rPr lang="en-US" sz="1200" b="0" i="0" u="none" strike="noStrike" kern="1200" dirty="0" smtClean="0">
                <a:solidFill>
                  <a:schemeClr val="tx1"/>
                </a:solidFill>
                <a:effectLst/>
                <a:latin typeface="+mn-lt"/>
                <a:ea typeface="+mn-ea"/>
                <a:cs typeface="+mn-cs"/>
              </a:rPr>
              <a:t>Divide the group into country groups.</a:t>
            </a:r>
          </a:p>
          <a:p>
            <a:pPr rtl="0" fontAlgn="base"/>
            <a:r>
              <a:rPr lang="en-US" sz="1200" b="0" i="0" u="none" strike="noStrike" kern="1200" dirty="0" smtClean="0">
                <a:solidFill>
                  <a:schemeClr val="tx1"/>
                </a:solidFill>
                <a:effectLst/>
                <a:latin typeface="+mn-lt"/>
                <a:ea typeface="+mn-ea"/>
                <a:cs typeface="+mn-cs"/>
              </a:rPr>
              <a:t>Draw up a flipchart pad as shown in the Requirements column.</a:t>
            </a:r>
          </a:p>
          <a:p>
            <a:pPr rtl="0" fontAlgn="base"/>
            <a:r>
              <a:rPr lang="en-US" sz="1200" b="0" i="0" u="none" strike="noStrike" kern="1200" dirty="0" smtClean="0">
                <a:solidFill>
                  <a:schemeClr val="tx1"/>
                </a:solidFill>
                <a:effectLst/>
                <a:latin typeface="+mn-lt"/>
                <a:ea typeface="+mn-ea"/>
                <a:cs typeface="+mn-cs"/>
              </a:rPr>
              <a:t>Explain the principles of a PEST analysis, that the aim of the activity is to draw up lists of political, environmental, social and technical factors relevant to REDD+ implementation.</a:t>
            </a:r>
          </a:p>
          <a:p>
            <a:pPr rtl="0" fontAlgn="base"/>
            <a:r>
              <a:rPr lang="en-US" sz="1200" b="0" i="0" u="none" strike="noStrike" kern="1200" dirty="0" smtClean="0">
                <a:solidFill>
                  <a:schemeClr val="tx1"/>
                </a:solidFill>
                <a:effectLst/>
                <a:latin typeface="+mn-lt"/>
                <a:ea typeface="+mn-ea"/>
                <a:cs typeface="+mn-cs"/>
              </a:rPr>
              <a:t>Explain that you want each team to think about issues relevant to developing their National Strategies and Action Plans under each of the four headings. Display the presentation to give the participants some prompt questions to help them.</a:t>
            </a:r>
          </a:p>
          <a:p>
            <a:pPr rtl="0" fontAlgn="base"/>
            <a:r>
              <a:rPr lang="en-US" sz="1200" b="0" i="0" u="none" strike="noStrike" kern="1200" dirty="0" smtClean="0">
                <a:solidFill>
                  <a:schemeClr val="tx1"/>
                </a:solidFill>
                <a:effectLst/>
                <a:latin typeface="+mn-lt"/>
                <a:ea typeface="+mn-ea"/>
                <a:cs typeface="+mn-cs"/>
              </a:rPr>
              <a:t>Ask each team to take a sheet of flipchart paper and write their own headings.</a:t>
            </a:r>
          </a:p>
          <a:p>
            <a:pPr rtl="0" fontAlgn="base"/>
            <a:r>
              <a:rPr lang="en-US" sz="1200" b="0" i="0" u="none" strike="noStrike" kern="1200" dirty="0" smtClean="0">
                <a:solidFill>
                  <a:schemeClr val="tx1"/>
                </a:solidFill>
                <a:effectLst/>
                <a:latin typeface="+mn-lt"/>
                <a:ea typeface="+mn-ea"/>
                <a:cs typeface="+mn-cs"/>
              </a:rPr>
              <a:t>Give each team 15 minutes to discuss and write answers under the headings.</a:t>
            </a:r>
          </a:p>
          <a:p>
            <a:pPr rtl="0" fontAlgn="base"/>
            <a:r>
              <a:rPr lang="en-US" sz="1200" b="0" i="0" u="none" strike="noStrike" kern="1200" dirty="0" smtClean="0">
                <a:solidFill>
                  <a:schemeClr val="tx1"/>
                </a:solidFill>
                <a:effectLst/>
                <a:latin typeface="+mn-lt"/>
                <a:ea typeface="+mn-ea"/>
                <a:cs typeface="+mn-cs"/>
              </a:rPr>
              <a:t>Ask each team to present their findings.</a:t>
            </a:r>
          </a:p>
          <a:p>
            <a:pPr rtl="0" fontAlgn="base"/>
            <a:r>
              <a:rPr lang="en-US" sz="1200" b="0" i="0" u="none" strike="noStrike" kern="1200" dirty="0" smtClean="0">
                <a:solidFill>
                  <a:schemeClr val="tx1"/>
                </a:solidFill>
                <a:effectLst/>
                <a:latin typeface="+mn-lt"/>
                <a:ea typeface="+mn-ea"/>
                <a:cs typeface="+mn-cs"/>
              </a:rPr>
              <a:t>Discuss the findings as a whole group, and identify any issues which groups see as being particularly problematic. Discuss potential strategies for dealing with these.</a:t>
            </a:r>
          </a:p>
          <a:p>
            <a:pPr rtl="0" fontAlgn="base"/>
            <a:r>
              <a:rPr lang="en-US" sz="1200" b="0" i="0" u="none" strike="noStrike" kern="1200" dirty="0" smtClean="0">
                <a:solidFill>
                  <a:schemeClr val="tx1"/>
                </a:solidFill>
                <a:effectLst/>
                <a:latin typeface="+mn-lt"/>
                <a:ea typeface="+mn-ea"/>
                <a:cs typeface="+mn-cs"/>
              </a:rPr>
              <a:t>Give each country group a further 10 minutes to draw up an action plan that they could follow up on when they return to their individual jobs.</a:t>
            </a:r>
          </a:p>
          <a:p>
            <a:pPr rtl="0" fontAlgn="base"/>
            <a:r>
              <a:rPr lang="en-US" sz="1200" b="0" i="0" u="none" strike="noStrike" kern="1200" dirty="0" err="1" smtClean="0">
                <a:solidFill>
                  <a:schemeClr val="tx1"/>
                </a:solidFill>
                <a:effectLst/>
                <a:latin typeface="+mn-lt"/>
                <a:ea typeface="+mn-ea"/>
                <a:cs typeface="+mn-cs"/>
              </a:rPr>
              <a:t>Summarise</a:t>
            </a:r>
            <a:r>
              <a:rPr lang="en-US" sz="1200" b="0" i="0" u="none" strike="noStrike" kern="1200" dirty="0" smtClean="0">
                <a:solidFill>
                  <a:schemeClr val="tx1"/>
                </a:solidFill>
                <a:effectLst/>
                <a:latin typeface="+mn-lt"/>
                <a:ea typeface="+mn-ea"/>
                <a:cs typeface="+mn-cs"/>
              </a:rPr>
              <a:t> key points which emerge before moving on.</a:t>
            </a:r>
          </a:p>
          <a:p>
            <a:endParaRPr lang="fr-FR"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12</a:t>
            </a:fld>
            <a:endParaRPr lang="fr-CH"/>
          </a:p>
        </p:txBody>
      </p:sp>
    </p:spTree>
    <p:extLst>
      <p:ext uri="{BB962C8B-B14F-4D97-AF65-F5344CB8AC3E}">
        <p14:creationId xmlns:p14="http://schemas.microsoft.com/office/powerpoint/2010/main" val="22929205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20538"/>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Title 1"/>
          <p:cNvSpPr>
            <a:spLocks noGrp="1"/>
          </p:cNvSpPr>
          <p:nvPr>
            <p:ph type="ctrTitle"/>
          </p:nvPr>
        </p:nvSpPr>
        <p:spPr>
          <a:xfrm>
            <a:off x="723528" y="2355726"/>
            <a:ext cx="7772400" cy="1102519"/>
          </a:xfrm>
        </p:spPr>
        <p:txBody>
          <a:bodyPr>
            <a:normAutofit/>
          </a:bodyPr>
          <a:lstStyle>
            <a:lvl1pPr algn="ctr">
              <a:defRPr sz="3200">
                <a:solidFill>
                  <a:schemeClr val="bg1"/>
                </a:solidFill>
                <a:latin typeface="Bebas Neue" pitchFamily="34" charset="0"/>
              </a:defRPr>
            </a:lvl1pPr>
          </a:lstStyle>
          <a:p>
            <a:r>
              <a:rPr lang="en-US" dirty="0" smtClean="0"/>
              <a:t>Click to edit Master title style</a:t>
            </a:r>
            <a:endParaRPr lang="fr-CH" dirty="0"/>
          </a:p>
        </p:txBody>
      </p:sp>
      <p:sp>
        <p:nvSpPr>
          <p:cNvPr id="3" name="Subtitle 2"/>
          <p:cNvSpPr>
            <a:spLocks noGrp="1"/>
          </p:cNvSpPr>
          <p:nvPr>
            <p:ph type="subTitle" idx="1"/>
          </p:nvPr>
        </p:nvSpPr>
        <p:spPr>
          <a:xfrm>
            <a:off x="683568" y="3705572"/>
            <a:ext cx="7812360" cy="1314450"/>
          </a:xfrm>
        </p:spPr>
        <p:txBody>
          <a:bodyPr>
            <a:normAutofit/>
          </a:bodyP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fr-CH" dirty="0"/>
          </a:p>
        </p:txBody>
      </p:sp>
      <p:sp>
        <p:nvSpPr>
          <p:cNvPr id="9" name="Rectangle 8"/>
          <p:cNvSpPr/>
          <p:nvPr userDrawn="1"/>
        </p:nvSpPr>
        <p:spPr>
          <a:xfrm>
            <a:off x="4139952" y="1707654"/>
            <a:ext cx="792088" cy="720080"/>
          </a:xfrm>
          <a:prstGeom prst="rect">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4000" dirty="0" smtClean="0">
                <a:latin typeface="Bebas Neue" pitchFamily="34" charset="0"/>
                <a:ea typeface="Open Sans" pitchFamily="34" charset="0"/>
                <a:cs typeface="Open Sans" pitchFamily="34" charset="0"/>
              </a:rPr>
              <a:t>4</a:t>
            </a:r>
            <a:endParaRPr lang="fr-CH" sz="4000" dirty="0">
              <a:latin typeface="Bebas Neue" pitchFamily="34" charset="0"/>
              <a:ea typeface="Open Sans" pitchFamily="34" charset="0"/>
              <a:cs typeface="Open Sans" pitchFamily="34" charset="0"/>
            </a:endParaRPr>
          </a:p>
        </p:txBody>
      </p:sp>
      <p:grpSp>
        <p:nvGrpSpPr>
          <p:cNvPr id="10" name="Group 9"/>
          <p:cNvGrpSpPr/>
          <p:nvPr userDrawn="1"/>
        </p:nvGrpSpPr>
        <p:grpSpPr>
          <a:xfrm>
            <a:off x="2339752" y="699542"/>
            <a:ext cx="5040560" cy="576064"/>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6"/>
              <a:ext cx="2880320" cy="400110"/>
            </a:xfrm>
            <a:prstGeom prst="rect">
              <a:avLst/>
            </a:prstGeom>
            <a:noFill/>
          </p:spPr>
          <p:txBody>
            <a:bodyPr wrap="square" rtlCol="0">
              <a:spAutoFit/>
            </a:bodyPr>
            <a:lstStyle/>
            <a:p>
              <a:r>
                <a:rPr lang="de-CH" sz="2000" b="1" dirty="0" smtClean="0">
                  <a:solidFill>
                    <a:schemeClr val="bg1"/>
                  </a:solidFill>
                  <a:latin typeface="Arial" pitchFamily="34" charset="0"/>
                  <a:cs typeface="Arial" pitchFamily="34" charset="0"/>
                </a:rPr>
                <a:t>REDD+ </a:t>
              </a:r>
              <a:r>
                <a:rPr lang="de-CH" sz="2000" dirty="0" smtClean="0">
                  <a:solidFill>
                    <a:schemeClr val="bg1"/>
                  </a:solidFill>
                  <a:latin typeface="Arial" pitchFamily="34" charset="0"/>
                  <a:cs typeface="Arial" pitchFamily="34" charset="0"/>
                </a:rPr>
                <a:t>ACADEMY</a:t>
              </a:r>
              <a:endParaRPr lang="fr-CH" sz="20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Freeform 13"/>
          <p:cNvSpPr/>
          <p:nvPr userDrawn="1"/>
        </p:nvSpPr>
        <p:spPr>
          <a:xfrm>
            <a:off x="-108520" y="0"/>
            <a:ext cx="6927656" cy="5242560"/>
          </a:xfrm>
          <a:custGeom>
            <a:avLst/>
            <a:gdLst>
              <a:gd name="connsiteX0" fmla="*/ 60960 w 6720840"/>
              <a:gd name="connsiteY0" fmla="*/ 0 h 5242560"/>
              <a:gd name="connsiteX1" fmla="*/ 6720840 w 6720840"/>
              <a:gd name="connsiteY1" fmla="*/ 0 h 5242560"/>
              <a:gd name="connsiteX2" fmla="*/ 3505200 w 6720840"/>
              <a:gd name="connsiteY2" fmla="*/ 5242560 h 5242560"/>
              <a:gd name="connsiteX3" fmla="*/ 0 w 6720840"/>
              <a:gd name="connsiteY3" fmla="*/ 5242560 h 5242560"/>
              <a:gd name="connsiteX4" fmla="*/ 60960 w 6720840"/>
              <a:gd name="connsiteY4" fmla="*/ 0 h 524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20840" h="5242560">
                <a:moveTo>
                  <a:pt x="60960" y="0"/>
                </a:moveTo>
                <a:lnTo>
                  <a:pt x="6720840" y="0"/>
                </a:lnTo>
                <a:lnTo>
                  <a:pt x="3505200" y="5242560"/>
                </a:lnTo>
                <a:lnTo>
                  <a:pt x="0" y="5242560"/>
                </a:lnTo>
                <a:lnTo>
                  <a:pt x="609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chemeClr val="bg1"/>
              </a:solidFill>
            </a:endParaRPr>
          </a:p>
        </p:txBody>
      </p:sp>
      <p:grpSp>
        <p:nvGrpSpPr>
          <p:cNvPr id="4" name="Group 9"/>
          <p:cNvGrpSpPr/>
          <p:nvPr userDrawn="1"/>
        </p:nvGrpSpPr>
        <p:grpSpPr>
          <a:xfrm>
            <a:off x="6012160" y="4497450"/>
            <a:ext cx="3312368" cy="378556"/>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Parallelogram 16"/>
          <p:cNvSpPr/>
          <p:nvPr userDrawn="1"/>
        </p:nvSpPr>
        <p:spPr>
          <a:xfrm rot="18187746">
            <a:off x="1523175" y="2532626"/>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Text Placeholder 21"/>
          <p:cNvSpPr>
            <a:spLocks noGrp="1"/>
          </p:cNvSpPr>
          <p:nvPr>
            <p:ph type="body" sz="quarter" idx="11"/>
          </p:nvPr>
        </p:nvSpPr>
        <p:spPr>
          <a:xfrm>
            <a:off x="251520" y="1563688"/>
            <a:ext cx="3816350" cy="2952750"/>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15" name="Rectangle 14"/>
          <p:cNvSpPr/>
          <p:nvPr userDrawn="1"/>
        </p:nvSpPr>
        <p:spPr>
          <a:xfrm>
            <a:off x="179512" y="627534"/>
            <a:ext cx="3714478"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Learning objectives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Freeform 34"/>
          <p:cNvSpPr/>
          <p:nvPr userDrawn="1"/>
        </p:nvSpPr>
        <p:spPr>
          <a:xfrm>
            <a:off x="246888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8" y="2419263"/>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Text Placeholder 21"/>
          <p:cNvSpPr>
            <a:spLocks noGrp="1"/>
          </p:cNvSpPr>
          <p:nvPr>
            <p:ph type="body" sz="quarter" idx="11"/>
          </p:nvPr>
        </p:nvSpPr>
        <p:spPr>
          <a:xfrm>
            <a:off x="4644008"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5004048" y="618823"/>
            <a:ext cx="2872902"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Key messages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Freeform 34"/>
          <p:cNvSpPr/>
          <p:nvPr userDrawn="1"/>
        </p:nvSpPr>
        <p:spPr>
          <a:xfrm>
            <a:off x="246888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7"/>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8" y="2419263"/>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Text Placeholder 21"/>
          <p:cNvSpPr>
            <a:spLocks noGrp="1"/>
          </p:cNvSpPr>
          <p:nvPr>
            <p:ph type="body" sz="quarter" idx="11"/>
          </p:nvPr>
        </p:nvSpPr>
        <p:spPr>
          <a:xfrm>
            <a:off x="4644008"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4733588" y="618823"/>
            <a:ext cx="4374916" cy="584775"/>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Agenda for the session</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4204203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 One Column">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276350"/>
            <a:ext cx="8570342"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0"/>
            <a:ext cx="7651179"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two columns">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276350"/>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0"/>
            <a:ext cx="8083227"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baseline="0">
                <a:solidFill>
                  <a:srgbClr val="D2232A"/>
                </a:solidFill>
              </a:defRPr>
            </a:lvl1pPr>
          </a:lstStyle>
          <a:p>
            <a:pPr lvl="0"/>
            <a:r>
              <a:rPr lang="en-US" dirty="0" smtClean="0"/>
              <a:t>CHAPTER TITLE</a:t>
            </a:r>
            <a:endParaRPr lang="fr-CH" dirty="0"/>
          </a:p>
        </p:txBody>
      </p:sp>
      <p:sp>
        <p:nvSpPr>
          <p:cNvPr id="11" name="Content Placeholder 7"/>
          <p:cNvSpPr>
            <a:spLocks noGrp="1"/>
          </p:cNvSpPr>
          <p:nvPr>
            <p:ph sz="quarter" idx="16"/>
          </p:nvPr>
        </p:nvSpPr>
        <p:spPr>
          <a:xfrm>
            <a:off x="4716016" y="1275606"/>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84188"/>
            <a:ext cx="8515275"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4" name="Picture Placeholder 13"/>
          <p:cNvSpPr>
            <a:spLocks noGrp="1"/>
          </p:cNvSpPr>
          <p:nvPr>
            <p:ph type="pic" sz="quarter" idx="16"/>
          </p:nvPr>
        </p:nvSpPr>
        <p:spPr>
          <a:xfrm>
            <a:off x="0" y="1131689"/>
            <a:ext cx="9251950" cy="2016125"/>
          </a:xfrm>
        </p:spPr>
        <p:txBody>
          <a:bodyPr/>
          <a:lstStyle/>
          <a:p>
            <a:endParaRPr lang="fr-CH"/>
          </a:p>
        </p:txBody>
      </p:sp>
      <p:sp>
        <p:nvSpPr>
          <p:cNvPr id="15" name="Content Placeholder 7"/>
          <p:cNvSpPr>
            <a:spLocks noGrp="1"/>
          </p:cNvSpPr>
          <p:nvPr>
            <p:ph sz="quarter" idx="13"/>
          </p:nvPr>
        </p:nvSpPr>
        <p:spPr>
          <a:xfrm>
            <a:off x="251520" y="3291830"/>
            <a:ext cx="8640960" cy="1296045"/>
          </a:xfrm>
        </p:spPr>
        <p:txBody>
          <a:bodyPr>
            <a:no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12" name="Rectangle 11"/>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2"/>
            <a:ext cx="1296144" cy="358273"/>
          </a:xfrm>
          <a:prstGeom prst="rect">
            <a:avLst/>
          </a:prstGeom>
          <a:noFill/>
        </p:spPr>
      </p:pic>
      <p:cxnSp>
        <p:nvCxnSpPr>
          <p:cNvPr id="23" name="Straight Connector 22"/>
          <p:cNvCxnSpPr/>
          <p:nvPr userDrawn="1"/>
        </p:nvCxnSpPr>
        <p:spPr>
          <a:xfrm>
            <a:off x="1691680" y="4659982"/>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84188"/>
            <a:ext cx="4266803" cy="863426"/>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5"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5" name="Content Placeholder 7"/>
          <p:cNvSpPr>
            <a:spLocks noGrp="1"/>
          </p:cNvSpPr>
          <p:nvPr>
            <p:ph sz="quarter" idx="13"/>
          </p:nvPr>
        </p:nvSpPr>
        <p:spPr>
          <a:xfrm>
            <a:off x="251520" y="1419622"/>
            <a:ext cx="4176464" cy="3168253"/>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4" name="Picture Placeholder 13"/>
          <p:cNvSpPr>
            <a:spLocks noGrp="1"/>
          </p:cNvSpPr>
          <p:nvPr>
            <p:ph type="pic" sz="quarter" idx="16"/>
          </p:nvPr>
        </p:nvSpPr>
        <p:spPr>
          <a:xfrm>
            <a:off x="4572000" y="0"/>
            <a:ext cx="4679950" cy="5143499"/>
          </a:xfrm>
        </p:spPr>
        <p:txBody>
          <a:bodyPr/>
          <a:lstStyle/>
          <a:p>
            <a:endParaRPr lang="fr-CH"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8594923" y="176436"/>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p>
        </p:txBody>
      </p:sp>
      <p:sp>
        <p:nvSpPr>
          <p:cNvPr id="6" name="Rectangle 5"/>
          <p:cNvSpPr/>
          <p:nvPr userDrawn="1"/>
        </p:nvSpPr>
        <p:spPr>
          <a:xfrm>
            <a:off x="8598510" y="182135"/>
            <a:ext cx="377026" cy="276999"/>
          </a:xfrm>
          <a:prstGeom prst="rect">
            <a:avLst/>
          </a:prstGeom>
        </p:spPr>
        <p:txBody>
          <a:bodyPr wrap="none">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fr-CH"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3CBAE94-BEF5-443E-95DE-0283921E17BF}" type="datetime1">
              <a:rPr lang="fr-CH" smtClean="0"/>
              <a:pPr/>
              <a:t>20.11.2015</a:t>
            </a:fld>
            <a:endParaRPr lang="fr-CH"/>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0146B80-9344-4005-AD81-41A45D584E6F}" type="slidenum">
              <a:rPr lang="fr-CH" smtClean="0"/>
              <a:pPr/>
              <a:t>‹#›</a:t>
            </a:fld>
            <a:endParaRPr lang="fr-CH"/>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51" r:id="rId3"/>
    <p:sldLayoutId id="2147483664" r:id="rId4"/>
    <p:sldLayoutId id="2147483650" r:id="rId5"/>
    <p:sldLayoutId id="2147483660" r:id="rId6"/>
    <p:sldLayoutId id="2147483661" r:id="rId7"/>
    <p:sldLayoutId id="2147483662" r:id="rId8"/>
    <p:sldLayoutId id="2147483655" r:id="rId9"/>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688032" y="2427734"/>
            <a:ext cx="7772400" cy="1102519"/>
          </a:xfrm>
        </p:spPr>
        <p:txBody>
          <a:bodyPr/>
          <a:lstStyle/>
          <a:p>
            <a:r>
              <a:rPr lang="de-CH" dirty="0"/>
              <a:t>REDD+ National Strategies </a:t>
            </a:r>
            <a:br>
              <a:rPr lang="de-CH" dirty="0"/>
            </a:br>
            <a:r>
              <a:rPr lang="de-CH" dirty="0" smtClean="0"/>
              <a:t>and </a:t>
            </a:r>
            <a:r>
              <a:rPr lang="de-CH" dirty="0"/>
              <a:t>Action Plans (NS/AP)</a:t>
            </a:r>
          </a:p>
        </p:txBody>
      </p:sp>
      <p:pic>
        <p:nvPicPr>
          <p:cNvPr id="3" name="Picture 4" descr="C:\Users\secrierm\Documents\MIHAELA files\UNEPUN-REDD\KM &amp; Comms\5. LOGOs\New UN-REDD logo\UN-REDD Programme logo set (EN)\png\white-with-undp-blue-EN_WHITE FULL EN copy.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4315" b="3403"/>
          <a:stretch/>
        </p:blipFill>
        <p:spPr bwMode="auto">
          <a:xfrm>
            <a:off x="2915816" y="3795886"/>
            <a:ext cx="3240360" cy="1197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283968" y="1275606"/>
            <a:ext cx="4860032" cy="3867894"/>
          </a:xfrm>
        </p:spPr>
        <p:txBody>
          <a:bodyPr>
            <a:normAutofit fontScale="62500" lnSpcReduction="20000"/>
          </a:bodyPr>
          <a:lstStyle/>
          <a:p>
            <a:r>
              <a:rPr lang="en-US" sz="1900" dirty="0"/>
              <a:t>NS/APs describe how emissions will be reduced </a:t>
            </a:r>
            <a:r>
              <a:rPr lang="en-US" sz="1900" dirty="0" smtClean="0"/>
              <a:t>and/o r </a:t>
            </a:r>
            <a:r>
              <a:rPr lang="en-US" sz="1900" dirty="0"/>
              <a:t>how forest carbon stocks will be enhanced, </a:t>
            </a:r>
            <a:r>
              <a:rPr lang="en-US" sz="1900" dirty="0" smtClean="0"/>
              <a:t>conserved and/or </a:t>
            </a:r>
            <a:r>
              <a:rPr lang="en-US" sz="1900" dirty="0"/>
              <a:t>sustainably managed in the implementation </a:t>
            </a:r>
            <a:r>
              <a:rPr lang="en-US" sz="1900" dirty="0" smtClean="0"/>
              <a:t>of REDD</a:t>
            </a:r>
            <a:r>
              <a:rPr lang="en-US" sz="1900" dirty="0"/>
              <a:t>+; </a:t>
            </a:r>
          </a:p>
          <a:p>
            <a:r>
              <a:rPr lang="en-US" sz="1900" dirty="0" smtClean="0"/>
              <a:t>NS/APs </a:t>
            </a:r>
            <a:r>
              <a:rPr lang="en-US" sz="1900" dirty="0"/>
              <a:t>are one of the four design elements </a:t>
            </a:r>
            <a:r>
              <a:rPr lang="en-US" sz="1900" dirty="0" smtClean="0"/>
              <a:t>required by </a:t>
            </a:r>
            <a:r>
              <a:rPr lang="en-US" sz="1900" dirty="0"/>
              <a:t>the UNFCCC for REDD+ implementation and to </a:t>
            </a:r>
            <a:r>
              <a:rPr lang="en-US" sz="1900" dirty="0" smtClean="0"/>
              <a:t>access </a:t>
            </a:r>
            <a:r>
              <a:rPr lang="en-US" sz="1900" dirty="0"/>
              <a:t>Results-Based Payments; </a:t>
            </a:r>
          </a:p>
          <a:p>
            <a:r>
              <a:rPr lang="en-US" sz="1900" dirty="0" smtClean="0"/>
              <a:t>Ensuring </a:t>
            </a:r>
            <a:r>
              <a:rPr lang="en-US" sz="1900" dirty="0"/>
              <a:t>the quality of both the NS/AP design </a:t>
            </a:r>
            <a:r>
              <a:rPr lang="en-US" sz="1900" dirty="0" smtClean="0"/>
              <a:t>process </a:t>
            </a:r>
            <a:r>
              <a:rPr lang="en-US" sz="1900" dirty="0"/>
              <a:t>and NS/AP document is essential, as it is an </a:t>
            </a:r>
            <a:r>
              <a:rPr lang="en-US" sz="1900" dirty="0" smtClean="0"/>
              <a:t>opportunity </a:t>
            </a:r>
            <a:r>
              <a:rPr lang="en-US" sz="1900" dirty="0"/>
              <a:t>to: </a:t>
            </a:r>
          </a:p>
          <a:p>
            <a:pPr lvl="1"/>
            <a:r>
              <a:rPr lang="en-US" sz="1900" dirty="0" smtClean="0"/>
              <a:t>Build </a:t>
            </a:r>
            <a:r>
              <a:rPr lang="en-US" sz="1900" dirty="0"/>
              <a:t>trust and </a:t>
            </a:r>
            <a:r>
              <a:rPr lang="en-US" sz="1900" dirty="0" smtClean="0"/>
              <a:t>support from </a:t>
            </a:r>
            <a:r>
              <a:rPr lang="en-US" sz="1900" dirty="0"/>
              <a:t>national &amp; international stakeholders; </a:t>
            </a:r>
          </a:p>
          <a:p>
            <a:pPr lvl="1"/>
            <a:r>
              <a:rPr lang="en-US" sz="1900" dirty="0" smtClean="0"/>
              <a:t>Give </a:t>
            </a:r>
            <a:r>
              <a:rPr lang="en-US" sz="1900" dirty="0"/>
              <a:t>confidence in a country’s capacity to deliver </a:t>
            </a:r>
            <a:r>
              <a:rPr lang="en-US" sz="1900" dirty="0" smtClean="0"/>
              <a:t>REDD</a:t>
            </a:r>
            <a:r>
              <a:rPr lang="en-US" sz="1900" dirty="0"/>
              <a:t>+ results to receive results-based payments; </a:t>
            </a:r>
          </a:p>
          <a:p>
            <a:pPr lvl="1"/>
            <a:r>
              <a:rPr lang="en-US" sz="1900" dirty="0" smtClean="0"/>
              <a:t>Maximize </a:t>
            </a:r>
            <a:r>
              <a:rPr lang="en-US" sz="1900" dirty="0"/>
              <a:t>chances to attract financial </a:t>
            </a:r>
            <a:r>
              <a:rPr lang="en-US" sz="1900" dirty="0" smtClean="0"/>
              <a:t>support for </a:t>
            </a:r>
            <a:r>
              <a:rPr lang="en-US" sz="1900" dirty="0"/>
              <a:t>the </a:t>
            </a:r>
            <a:r>
              <a:rPr lang="en-US" sz="1900" dirty="0" smtClean="0"/>
              <a:t>implementation </a:t>
            </a:r>
            <a:r>
              <a:rPr lang="en-US" sz="1900" dirty="0"/>
              <a:t>of the NS/AP; </a:t>
            </a:r>
          </a:p>
          <a:p>
            <a:pPr lvl="1"/>
            <a:r>
              <a:rPr lang="en-US" sz="1900" dirty="0" smtClean="0"/>
              <a:t>Contribute </a:t>
            </a:r>
            <a:r>
              <a:rPr lang="en-US" sz="1900" dirty="0"/>
              <a:t>to a well coordinated and more </a:t>
            </a:r>
            <a:r>
              <a:rPr lang="en-US" sz="1900" dirty="0" smtClean="0"/>
              <a:t>efficient readiness </a:t>
            </a:r>
            <a:r>
              <a:rPr lang="en-US" sz="1900" dirty="0"/>
              <a:t>process. </a:t>
            </a:r>
          </a:p>
          <a:p>
            <a:r>
              <a:rPr lang="en-US" sz="1900" dirty="0" smtClean="0"/>
              <a:t>Strategic </a:t>
            </a:r>
            <a:r>
              <a:rPr lang="en-US" sz="1900" dirty="0"/>
              <a:t>choices made on each of the four Cancun </a:t>
            </a:r>
            <a:r>
              <a:rPr lang="en-US" sz="1900" dirty="0" smtClean="0"/>
              <a:t>design </a:t>
            </a:r>
            <a:r>
              <a:rPr lang="en-US" sz="1900" dirty="0"/>
              <a:t>elements of REDD+ (NS/AP, FREL/FRL, NFMS, </a:t>
            </a:r>
            <a:r>
              <a:rPr lang="en-US" sz="1900" dirty="0" smtClean="0"/>
              <a:t>SIS) may </a:t>
            </a:r>
            <a:r>
              <a:rPr lang="en-US" sz="1900" dirty="0"/>
              <a:t>have strong implications for the </a:t>
            </a:r>
            <a:r>
              <a:rPr lang="en-US" sz="1900" dirty="0" smtClean="0"/>
              <a:t>others ,ensuring </a:t>
            </a:r>
            <a:r>
              <a:rPr lang="en-US" sz="1900" dirty="0"/>
              <a:t>regular communication and feedback loops in </a:t>
            </a:r>
            <a:r>
              <a:rPr lang="en-US" sz="1900" dirty="0" smtClean="0"/>
              <a:t>their  development </a:t>
            </a:r>
            <a:r>
              <a:rPr lang="en-US" sz="1900" dirty="0"/>
              <a:t>and during their implementation is </a:t>
            </a:r>
            <a:r>
              <a:rPr lang="en-US" sz="1900" dirty="0" smtClean="0"/>
              <a:t>therefore </a:t>
            </a:r>
            <a:r>
              <a:rPr lang="en-US" sz="1900" dirty="0"/>
              <a:t>critical; and </a:t>
            </a:r>
            <a:endParaRPr lang="en-US" sz="1900" dirty="0" smtClean="0"/>
          </a:p>
          <a:p>
            <a:r>
              <a:rPr lang="en-US" sz="1900" dirty="0" smtClean="0"/>
              <a:t>Developing </a:t>
            </a:r>
            <a:r>
              <a:rPr lang="en-US" sz="1900" dirty="0"/>
              <a:t>a NS/AP is an iterative, step-wise </a:t>
            </a:r>
            <a:r>
              <a:rPr lang="en-US" sz="1900" dirty="0" smtClean="0"/>
              <a:t>process.</a:t>
            </a:r>
            <a:endParaRPr lang="en-GB" dirty="0"/>
          </a:p>
        </p:txBody>
      </p:sp>
    </p:spTree>
    <p:extLst>
      <p:ext uri="{BB962C8B-B14F-4D97-AF65-F5344CB8AC3E}">
        <p14:creationId xmlns:p14="http://schemas.microsoft.com/office/powerpoint/2010/main" val="1439251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4313838" y="1383618"/>
            <a:ext cx="4362617" cy="3276364"/>
          </a:xfrm>
        </p:spPr>
        <p:txBody>
          <a:bodyPr>
            <a:noAutofit/>
          </a:bodyPr>
          <a:lstStyle/>
          <a:p>
            <a:pPr marL="0" indent="0">
              <a:buNone/>
            </a:pPr>
            <a:r>
              <a:rPr lang="fr-FR" sz="2400" b="1" dirty="0" err="1" smtClean="0">
                <a:solidFill>
                  <a:schemeClr val="bg1">
                    <a:lumMod val="50000"/>
                  </a:schemeClr>
                </a:solidFill>
              </a:rPr>
              <a:t>Guiding</a:t>
            </a:r>
            <a:r>
              <a:rPr lang="fr-FR" sz="2400" b="1" dirty="0" smtClean="0">
                <a:solidFill>
                  <a:schemeClr val="bg1">
                    <a:lumMod val="50000"/>
                  </a:schemeClr>
                </a:solidFill>
              </a:rPr>
              <a:t> questions:</a:t>
            </a:r>
          </a:p>
          <a:p>
            <a:pPr>
              <a:buFont typeface="Arial" charset="0"/>
              <a:buChar char="•"/>
            </a:pPr>
            <a:r>
              <a:rPr lang="en-US" dirty="0" smtClean="0"/>
              <a:t>What are the development </a:t>
            </a:r>
            <a:r>
              <a:rPr lang="en-US" dirty="0"/>
              <a:t>context and objectives of the country?</a:t>
            </a:r>
          </a:p>
          <a:p>
            <a:pPr>
              <a:buFont typeface="Arial" charset="0"/>
              <a:buChar char="•"/>
            </a:pPr>
            <a:r>
              <a:rPr lang="en-US" dirty="0" smtClean="0"/>
              <a:t>What is the forest/deforestation </a:t>
            </a:r>
            <a:r>
              <a:rPr lang="en-US" dirty="0"/>
              <a:t>context </a:t>
            </a:r>
            <a:r>
              <a:rPr lang="en-US" dirty="0" smtClean="0"/>
              <a:t>(surface, trends </a:t>
            </a:r>
            <a:r>
              <a:rPr lang="en-US" dirty="0"/>
              <a:t>and related drivers</a:t>
            </a:r>
            <a:r>
              <a:rPr lang="en-US" dirty="0" smtClean="0"/>
              <a:t>)? </a:t>
            </a:r>
            <a:endParaRPr lang="en-US" dirty="0"/>
          </a:p>
          <a:p>
            <a:r>
              <a:rPr lang="en-US" dirty="0" smtClean="0"/>
              <a:t>How to connect the dots coherently under a country </a:t>
            </a:r>
            <a:r>
              <a:rPr lang="en-US" dirty="0"/>
              <a:t>vision for REDD+?</a:t>
            </a:r>
            <a:endParaRPr lang="fr-FR" dirty="0"/>
          </a:p>
          <a:p>
            <a:pPr marL="0" indent="0">
              <a:buNone/>
            </a:pPr>
            <a:endParaRPr lang="fr-FR" dirty="0" smtClean="0"/>
          </a:p>
          <a:p>
            <a:endParaRPr lang="fr-CH" dirty="0"/>
          </a:p>
          <a:p>
            <a:endParaRPr lang="fr-CH" b="1" cap="small" dirty="0"/>
          </a:p>
          <a:p>
            <a:endParaRPr lang="fr-CH" b="1" cap="small" dirty="0" smtClean="0"/>
          </a:p>
          <a:p>
            <a:pPr marL="0" indent="0">
              <a:buNone/>
            </a:pPr>
            <a:endParaRPr lang="fr-CH" b="1" cap="small" dirty="0"/>
          </a:p>
        </p:txBody>
      </p:sp>
      <p:sp>
        <p:nvSpPr>
          <p:cNvPr id="5" name="Text Placeholder 4"/>
          <p:cNvSpPr>
            <a:spLocks noGrp="1"/>
          </p:cNvSpPr>
          <p:nvPr>
            <p:ph type="body" sz="quarter" idx="14"/>
          </p:nvPr>
        </p:nvSpPr>
        <p:spPr/>
        <p:txBody>
          <a:bodyPr>
            <a:normAutofit fontScale="92500"/>
          </a:bodyPr>
          <a:lstStyle/>
          <a:p>
            <a:r>
              <a:rPr lang="en-GB" sz="2800" dirty="0" err="1" smtClean="0"/>
              <a:t>Exercice</a:t>
            </a:r>
            <a:r>
              <a:rPr lang="en-GB" sz="2800" dirty="0" smtClean="0"/>
              <a:t> #1: Define the country’s vision for REDD+</a:t>
            </a:r>
            <a:endParaRPr lang="fr-CH" sz="28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REDD+ National </a:t>
            </a:r>
            <a:r>
              <a:rPr lang="en-GB" dirty="0" smtClean="0"/>
              <a:t>Strategies  and </a:t>
            </a:r>
            <a:r>
              <a:rPr lang="en-GB" dirty="0"/>
              <a:t>Action </a:t>
            </a:r>
            <a:r>
              <a:rPr lang="en-GB" dirty="0" smtClean="0"/>
              <a:t>Plans</a:t>
            </a:r>
            <a:endParaRPr lang="fr-CH" dirty="0"/>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419622"/>
            <a:ext cx="3888432" cy="2592288"/>
          </a:xfrm>
          <a:prstGeom prst="rect">
            <a:avLst/>
          </a:prstGeom>
          <a:noFill/>
        </p:spPr>
      </p:pic>
    </p:spTree>
    <p:extLst>
      <p:ext uri="{BB962C8B-B14F-4D97-AF65-F5344CB8AC3E}">
        <p14:creationId xmlns:p14="http://schemas.microsoft.com/office/powerpoint/2010/main" val="461567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33189" y="411510"/>
            <a:ext cx="8371259" cy="719137"/>
          </a:xfrm>
        </p:spPr>
        <p:txBody>
          <a:bodyPr>
            <a:normAutofit fontScale="85000" lnSpcReduction="10000"/>
          </a:bodyPr>
          <a:lstStyle/>
          <a:p>
            <a:r>
              <a:rPr lang="en-GB" sz="2800" dirty="0" err="1" smtClean="0"/>
              <a:t>Exercice</a:t>
            </a:r>
            <a:r>
              <a:rPr lang="en-GB" sz="2800" dirty="0" smtClean="0"/>
              <a:t> #2: Identify relevant factors to design the NSAP</a:t>
            </a:r>
            <a:endParaRPr lang="fr-CH" sz="28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REDD+ National </a:t>
            </a:r>
            <a:r>
              <a:rPr lang="en-GB" dirty="0" smtClean="0"/>
              <a:t>Strategies  and </a:t>
            </a:r>
            <a:r>
              <a:rPr lang="en-GB" dirty="0"/>
              <a:t>Action </a:t>
            </a:r>
            <a:r>
              <a:rPr lang="en-GB" dirty="0" smtClean="0"/>
              <a:t>Plans</a:t>
            </a:r>
            <a:endParaRPr lang="fr-CH" dirty="0"/>
          </a:p>
        </p:txBody>
      </p:sp>
      <p:sp>
        <p:nvSpPr>
          <p:cNvPr id="3" name="Rectangle 2"/>
          <p:cNvSpPr/>
          <p:nvPr/>
        </p:nvSpPr>
        <p:spPr>
          <a:xfrm>
            <a:off x="1259632" y="1131590"/>
            <a:ext cx="6768752" cy="3312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403648" y="1275606"/>
            <a:ext cx="3132348" cy="144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402121" y="2859782"/>
            <a:ext cx="3132348" cy="144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4686869" y="1278120"/>
            <a:ext cx="3132348" cy="144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4685342" y="2862296"/>
            <a:ext cx="3132348" cy="144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12"/>
          <p:cNvSpPr txBox="1"/>
          <p:nvPr/>
        </p:nvSpPr>
        <p:spPr>
          <a:xfrm>
            <a:off x="1403649" y="1278120"/>
            <a:ext cx="3130820" cy="1200329"/>
          </a:xfrm>
          <a:prstGeom prst="rect">
            <a:avLst/>
          </a:prstGeom>
          <a:noFill/>
        </p:spPr>
        <p:txBody>
          <a:bodyPr wrap="square" rtlCol="0">
            <a:spAutoFit/>
          </a:bodyPr>
          <a:lstStyle/>
          <a:p>
            <a:r>
              <a:rPr lang="en-US" sz="1200" b="1" dirty="0"/>
              <a:t>Political:</a:t>
            </a:r>
          </a:p>
          <a:p>
            <a:pPr fontAlgn="base"/>
            <a:r>
              <a:rPr lang="en-US" sz="1200" dirty="0"/>
              <a:t>What are the country’s development priorities?</a:t>
            </a:r>
          </a:p>
          <a:p>
            <a:pPr fontAlgn="base"/>
            <a:r>
              <a:rPr lang="en-US" sz="1200" dirty="0"/>
              <a:t>What are potential national and international political benefits that can arise from the process of developing a strategy</a:t>
            </a:r>
            <a:r>
              <a:rPr lang="en-US" sz="1200" dirty="0" smtClean="0"/>
              <a:t>?</a:t>
            </a:r>
            <a:endParaRPr lang="en-US" sz="1200" dirty="0"/>
          </a:p>
        </p:txBody>
      </p:sp>
      <p:sp>
        <p:nvSpPr>
          <p:cNvPr id="14" name="TextBox 13"/>
          <p:cNvSpPr txBox="1"/>
          <p:nvPr/>
        </p:nvSpPr>
        <p:spPr>
          <a:xfrm>
            <a:off x="1405176" y="2859782"/>
            <a:ext cx="3130820" cy="1200329"/>
          </a:xfrm>
          <a:prstGeom prst="rect">
            <a:avLst/>
          </a:prstGeom>
          <a:noFill/>
        </p:spPr>
        <p:txBody>
          <a:bodyPr wrap="square" rtlCol="0">
            <a:spAutoFit/>
          </a:bodyPr>
          <a:lstStyle/>
          <a:p>
            <a:r>
              <a:rPr lang="en-US" sz="1200" b="1" dirty="0" smtClean="0"/>
              <a:t>Social:</a:t>
            </a:r>
            <a:endParaRPr lang="en-US" sz="1200" b="1" dirty="0"/>
          </a:p>
          <a:p>
            <a:pPr fontAlgn="base"/>
            <a:r>
              <a:rPr lang="en-US" sz="1200" dirty="0"/>
              <a:t>How will this contribute to sustainable development and poverty reduction</a:t>
            </a:r>
            <a:r>
              <a:rPr lang="en-US" sz="1200" dirty="0" smtClean="0"/>
              <a:t>?</a:t>
            </a:r>
          </a:p>
          <a:p>
            <a:pPr fontAlgn="base"/>
            <a:r>
              <a:rPr lang="en-US" sz="1200" dirty="0" smtClean="0"/>
              <a:t>What are the key opportunities or implications in terms of employment and livelihood?</a:t>
            </a:r>
            <a:endParaRPr lang="en-US" sz="1200" dirty="0"/>
          </a:p>
        </p:txBody>
      </p:sp>
      <p:sp>
        <p:nvSpPr>
          <p:cNvPr id="15" name="TextBox 14"/>
          <p:cNvSpPr txBox="1"/>
          <p:nvPr/>
        </p:nvSpPr>
        <p:spPr>
          <a:xfrm>
            <a:off x="4688397" y="1275606"/>
            <a:ext cx="3130820" cy="1015663"/>
          </a:xfrm>
          <a:prstGeom prst="rect">
            <a:avLst/>
          </a:prstGeom>
          <a:noFill/>
        </p:spPr>
        <p:txBody>
          <a:bodyPr wrap="square" rtlCol="0">
            <a:spAutoFit/>
          </a:bodyPr>
          <a:lstStyle/>
          <a:p>
            <a:r>
              <a:rPr lang="en-US" sz="1200" b="1" dirty="0" smtClean="0"/>
              <a:t>Environmental:</a:t>
            </a:r>
            <a:endParaRPr lang="en-US" sz="1200" b="1" dirty="0"/>
          </a:p>
          <a:p>
            <a:pPr fontAlgn="base"/>
            <a:r>
              <a:rPr lang="en-US" sz="1200" dirty="0"/>
              <a:t>What other forest-related issues must be taken into consideration?</a:t>
            </a:r>
          </a:p>
          <a:p>
            <a:pPr fontAlgn="base"/>
            <a:r>
              <a:rPr lang="en-US" sz="1200" dirty="0"/>
              <a:t>What are the potential implications of climate change?</a:t>
            </a:r>
          </a:p>
        </p:txBody>
      </p:sp>
      <p:sp>
        <p:nvSpPr>
          <p:cNvPr id="16" name="TextBox 15"/>
          <p:cNvSpPr txBox="1"/>
          <p:nvPr/>
        </p:nvSpPr>
        <p:spPr>
          <a:xfrm>
            <a:off x="4685342" y="2859781"/>
            <a:ext cx="3130820" cy="830997"/>
          </a:xfrm>
          <a:prstGeom prst="rect">
            <a:avLst/>
          </a:prstGeom>
          <a:noFill/>
        </p:spPr>
        <p:txBody>
          <a:bodyPr wrap="square" rtlCol="0">
            <a:spAutoFit/>
          </a:bodyPr>
          <a:lstStyle/>
          <a:p>
            <a:r>
              <a:rPr lang="en-US" sz="1200" b="1" dirty="0" smtClean="0"/>
              <a:t>Technical:</a:t>
            </a:r>
            <a:endParaRPr lang="en-US" sz="1200" b="1" dirty="0"/>
          </a:p>
          <a:p>
            <a:pPr fontAlgn="base"/>
            <a:r>
              <a:rPr lang="en-US" sz="1200" dirty="0"/>
              <a:t>At what scale will REDD+ be </a:t>
            </a:r>
            <a:r>
              <a:rPr lang="en-US" sz="1200" dirty="0" smtClean="0"/>
              <a:t>implemented, should there be priority areas?</a:t>
            </a:r>
          </a:p>
          <a:p>
            <a:pPr fontAlgn="base"/>
            <a:r>
              <a:rPr lang="en-US" sz="1200" dirty="0" smtClean="0"/>
              <a:t>What </a:t>
            </a:r>
            <a:r>
              <a:rPr lang="en-US" sz="1200" dirty="0"/>
              <a:t>technical support is available?</a:t>
            </a:r>
          </a:p>
        </p:txBody>
      </p:sp>
    </p:spTree>
    <p:extLst>
      <p:ext uri="{BB962C8B-B14F-4D97-AF65-F5344CB8AC3E}">
        <p14:creationId xmlns:p14="http://schemas.microsoft.com/office/powerpoint/2010/main" val="4048769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1"/>
          </p:nvPr>
        </p:nvSpPr>
        <p:spPr>
          <a:xfrm>
            <a:off x="251520" y="1419622"/>
            <a:ext cx="4536504" cy="2952750"/>
          </a:xfrm>
        </p:spPr>
        <p:txBody>
          <a:bodyPr>
            <a:normAutofit fontScale="85000" lnSpcReduction="10000"/>
          </a:bodyPr>
          <a:lstStyle/>
          <a:p>
            <a:pPr marL="0" indent="0">
              <a:spcBef>
                <a:spcPts val="0"/>
              </a:spcBef>
              <a:spcAft>
                <a:spcPts val="1200"/>
              </a:spcAft>
              <a:buNone/>
            </a:pPr>
            <a:r>
              <a:rPr lang="en-GB" sz="1800" dirty="0"/>
              <a:t>By the end of this module, you should be able to:</a:t>
            </a:r>
          </a:p>
          <a:p>
            <a:pPr marL="228600" indent="-228600">
              <a:buAutoNum type="arabicPeriod"/>
            </a:pPr>
            <a:r>
              <a:rPr lang="en-US" sz="1800" dirty="0"/>
              <a:t>Describe a National Strategy and Action Plan in the context of REDD+;</a:t>
            </a:r>
          </a:p>
          <a:p>
            <a:pPr marL="228600" indent="-228600">
              <a:buAutoNum type="arabicPeriod"/>
            </a:pPr>
            <a:r>
              <a:rPr lang="en-US" sz="1800" dirty="0"/>
              <a:t>Describe the process of developing a National Strategy and Action Plan;</a:t>
            </a:r>
          </a:p>
          <a:p>
            <a:pPr marL="228600" indent="-228600">
              <a:buAutoNum type="arabicPeriod"/>
            </a:pPr>
            <a:r>
              <a:rPr lang="en-US" sz="1800" dirty="0"/>
              <a:t>Identify relevant stakeholders and cross-cutting issues associated with the development of an NSAP;</a:t>
            </a:r>
          </a:p>
          <a:p>
            <a:pPr marL="228600" indent="-228600">
              <a:buAutoNum type="arabicPeriod"/>
            </a:pPr>
            <a:r>
              <a:rPr lang="en-US" sz="1800" dirty="0"/>
              <a:t>Describe some important elements a country should consider when developing a quality National Strategy and Action Plan</a:t>
            </a:r>
            <a:r>
              <a:rPr lang="en-US" sz="1800" dirty="0" smtClean="0"/>
              <a:t>.</a:t>
            </a:r>
            <a:endParaRPr lang="de-CH" dirty="0" smtClean="0"/>
          </a:p>
          <a:p>
            <a:pPr>
              <a:buNone/>
            </a:pPr>
            <a:endParaRPr lang="de-CH" dirty="0" smtClean="0"/>
          </a:p>
          <a:p>
            <a:endParaRPr lang="fr-CH" dirty="0" smtClean="0"/>
          </a:p>
          <a:p>
            <a:endParaRPr lang="fr-CH"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fr-CH" dirty="0" err="1"/>
              <a:t>Introductory</a:t>
            </a:r>
            <a:r>
              <a:rPr lang="fr-CH" dirty="0"/>
              <a:t> </a:t>
            </a:r>
            <a:r>
              <a:rPr lang="fr-CH" dirty="0" err="1"/>
              <a:t>presentation</a:t>
            </a:r>
            <a:r>
              <a:rPr lang="fr-CH" dirty="0"/>
              <a:t> on </a:t>
            </a:r>
            <a:r>
              <a:rPr lang="de-CH" dirty="0"/>
              <a:t>REDD+ National </a:t>
            </a:r>
            <a:r>
              <a:rPr lang="de-CH" dirty="0" smtClean="0"/>
              <a:t>Strategies and </a:t>
            </a:r>
            <a:r>
              <a:rPr lang="de-CH" dirty="0"/>
              <a:t>Action Plans (NS/AP</a:t>
            </a:r>
            <a:r>
              <a:rPr lang="de-CH" dirty="0" smtClean="0"/>
              <a:t>)</a:t>
            </a:r>
          </a:p>
          <a:p>
            <a:endParaRPr lang="de-CH" dirty="0"/>
          </a:p>
          <a:p>
            <a:r>
              <a:rPr lang="de-CH" dirty="0" smtClean="0"/>
              <a:t>Why implement REDD+ exercise</a:t>
            </a:r>
          </a:p>
          <a:p>
            <a:endParaRPr lang="de-CH" dirty="0"/>
          </a:p>
          <a:p>
            <a:r>
              <a:rPr lang="de-CH" dirty="0" smtClean="0"/>
              <a:t>PEST analysis exercise</a:t>
            </a:r>
            <a:endParaRPr lang="fr-CH" dirty="0"/>
          </a:p>
        </p:txBody>
      </p:sp>
    </p:spTree>
    <p:extLst>
      <p:ext uri="{BB962C8B-B14F-4D97-AF65-F5344CB8AC3E}">
        <p14:creationId xmlns:p14="http://schemas.microsoft.com/office/powerpoint/2010/main" val="3656784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611560" y="1276350"/>
            <a:ext cx="7632848" cy="3311525"/>
          </a:xfrm>
        </p:spPr>
        <p:txBody>
          <a:bodyPr>
            <a:noAutofit/>
          </a:bodyPr>
          <a:lstStyle/>
          <a:p>
            <a:pPr marL="0" indent="0">
              <a:buNone/>
            </a:pPr>
            <a:r>
              <a:rPr lang="en-GB" sz="2000" dirty="0"/>
              <a:t>No specific guidance on </a:t>
            </a:r>
            <a:r>
              <a:rPr lang="en-GB" sz="2000" dirty="0" smtClean="0"/>
              <a:t>content, but should address:</a:t>
            </a:r>
            <a:endParaRPr lang="en-GB" sz="2000" dirty="0"/>
          </a:p>
          <a:p>
            <a:r>
              <a:rPr lang="en-GB" sz="2000" dirty="0"/>
              <a:t>Drivers of deforestation and forest degradation</a:t>
            </a:r>
          </a:p>
          <a:p>
            <a:r>
              <a:rPr lang="en-GB" sz="2000" dirty="0"/>
              <a:t>Land tenure issues</a:t>
            </a:r>
          </a:p>
          <a:p>
            <a:r>
              <a:rPr lang="en-GB" sz="2000" dirty="0"/>
              <a:t>Forest governance issues</a:t>
            </a:r>
          </a:p>
          <a:p>
            <a:r>
              <a:rPr lang="en-GB" sz="2000" dirty="0"/>
              <a:t>Gender considerations </a:t>
            </a:r>
          </a:p>
          <a:p>
            <a:r>
              <a:rPr lang="en-GB" sz="2000" dirty="0"/>
              <a:t>Safeguards</a:t>
            </a:r>
          </a:p>
          <a:p>
            <a:r>
              <a:rPr lang="en-GB" sz="2000" dirty="0"/>
              <a:t>Full and effective participation of relevant stakeholders, inter alia, indigenous peoples and local communities</a:t>
            </a:r>
          </a:p>
        </p:txBody>
      </p:sp>
      <p:sp>
        <p:nvSpPr>
          <p:cNvPr id="5" name="Text Placeholder 4"/>
          <p:cNvSpPr>
            <a:spLocks noGrp="1"/>
          </p:cNvSpPr>
          <p:nvPr>
            <p:ph type="body" sz="quarter" idx="14"/>
          </p:nvPr>
        </p:nvSpPr>
        <p:spPr/>
        <p:txBody>
          <a:bodyPr>
            <a:normAutofit/>
          </a:bodyPr>
          <a:lstStyle/>
          <a:p>
            <a:r>
              <a:rPr lang="en-GB" sz="2800" dirty="0" smtClean="0"/>
              <a:t>What do they contain?</a:t>
            </a:r>
            <a:endParaRPr lang="fr-CH" sz="28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REDD+ National </a:t>
            </a:r>
            <a:r>
              <a:rPr lang="en-GB" dirty="0" smtClean="0"/>
              <a:t>Strategies  and </a:t>
            </a:r>
            <a:r>
              <a:rPr lang="en-GB" dirty="0"/>
              <a:t>Action </a:t>
            </a:r>
            <a:r>
              <a:rPr lang="en-GB" dirty="0" smtClean="0"/>
              <a:t>Plans</a:t>
            </a:r>
            <a:endParaRPr lang="fr-CH"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noAutofit/>
          </a:bodyPr>
          <a:lstStyle/>
          <a:p>
            <a:pPr marL="0" indent="0">
              <a:buNone/>
            </a:pPr>
            <a:r>
              <a:rPr lang="fr-CH" sz="1400" b="1" dirty="0" err="1" smtClean="0">
                <a:solidFill>
                  <a:srgbClr val="FF0000"/>
                </a:solidFill>
              </a:rPr>
              <a:t>Why</a:t>
            </a:r>
            <a:r>
              <a:rPr lang="fr-CH" sz="1400" b="1" dirty="0" smtClean="0">
                <a:solidFill>
                  <a:srgbClr val="FF0000"/>
                </a:solidFill>
              </a:rPr>
              <a:t>?</a:t>
            </a:r>
          </a:p>
          <a:p>
            <a:pPr>
              <a:buFont typeface="Arial" charset="0"/>
              <a:buChar char="•"/>
            </a:pPr>
            <a:r>
              <a:rPr lang="en-US" sz="1400" dirty="0"/>
              <a:t>Development context and objectives of the country?</a:t>
            </a:r>
          </a:p>
          <a:p>
            <a:pPr>
              <a:buFont typeface="Arial" charset="0"/>
              <a:buChar char="•"/>
            </a:pPr>
            <a:r>
              <a:rPr lang="en-US" sz="1400" dirty="0" smtClean="0"/>
              <a:t>Deforestation </a:t>
            </a:r>
            <a:r>
              <a:rPr lang="en-US" sz="1400" dirty="0"/>
              <a:t>context (trends and related drivers) </a:t>
            </a:r>
          </a:p>
          <a:p>
            <a:r>
              <a:rPr lang="en-US" sz="1400" dirty="0" smtClean="0"/>
              <a:t>Country </a:t>
            </a:r>
            <a:r>
              <a:rPr lang="en-US" sz="1400" dirty="0"/>
              <a:t>vision for REDD+?</a:t>
            </a:r>
            <a:endParaRPr lang="fr-FR" sz="1400" dirty="0"/>
          </a:p>
          <a:p>
            <a:pPr marL="0" indent="0">
              <a:buNone/>
            </a:pPr>
            <a:endParaRPr lang="fr-CH" sz="1400" dirty="0" smtClean="0"/>
          </a:p>
          <a:p>
            <a:pPr marL="0" indent="0">
              <a:buNone/>
            </a:pPr>
            <a:r>
              <a:rPr lang="fr-CH" sz="1400" b="1" dirty="0" err="1" smtClean="0">
                <a:solidFill>
                  <a:srgbClr val="FF0000"/>
                </a:solidFill>
              </a:rPr>
              <a:t>What</a:t>
            </a:r>
            <a:r>
              <a:rPr lang="fr-CH" sz="1400" b="1" dirty="0" smtClean="0">
                <a:solidFill>
                  <a:srgbClr val="FF0000"/>
                </a:solidFill>
              </a:rPr>
              <a:t>?</a:t>
            </a:r>
          </a:p>
          <a:p>
            <a:r>
              <a:rPr lang="en-GB" sz="1400" dirty="0"/>
              <a:t>Policies &amp; Measures (reforms &amp; RBAs) considered by the country towards results</a:t>
            </a:r>
          </a:p>
          <a:p>
            <a:r>
              <a:rPr lang="en-GB" sz="1400" dirty="0" smtClean="0"/>
              <a:t>How </a:t>
            </a:r>
            <a:r>
              <a:rPr lang="en-GB" sz="1400" dirty="0"/>
              <a:t>do they build </a:t>
            </a:r>
            <a:r>
              <a:rPr lang="en-GB" sz="1400" dirty="0" smtClean="0"/>
              <a:t>on, supplement or </a:t>
            </a:r>
            <a:r>
              <a:rPr lang="en-GB" sz="1400" dirty="0"/>
              <a:t>change existing P&amp;Ms</a:t>
            </a:r>
            <a:r>
              <a:rPr lang="en-GB" sz="1400" dirty="0" smtClean="0"/>
              <a:t>?</a:t>
            </a:r>
            <a:endParaRPr lang="en-GB" sz="1400" dirty="0"/>
          </a:p>
        </p:txBody>
      </p:sp>
      <p:sp>
        <p:nvSpPr>
          <p:cNvPr id="8" name="Text Placeholder 7"/>
          <p:cNvSpPr>
            <a:spLocks noGrp="1"/>
          </p:cNvSpPr>
          <p:nvPr>
            <p:ph type="body" sz="quarter" idx="14"/>
          </p:nvPr>
        </p:nvSpPr>
        <p:spPr/>
        <p:txBody>
          <a:bodyPr>
            <a:normAutofit/>
          </a:bodyPr>
          <a:lstStyle/>
          <a:p>
            <a:r>
              <a:rPr lang="en-GB" sz="2800" dirty="0"/>
              <a:t>Questions guiding the design process</a:t>
            </a:r>
            <a:endParaRPr lang="fr-CH" sz="2800" dirty="0"/>
          </a:p>
        </p:txBody>
      </p:sp>
      <p:sp>
        <p:nvSpPr>
          <p:cNvPr id="7" name="Content Placeholder 6"/>
          <p:cNvSpPr>
            <a:spLocks noGrp="1"/>
          </p:cNvSpPr>
          <p:nvPr>
            <p:ph sz="quarter" idx="16"/>
          </p:nvPr>
        </p:nvSpPr>
        <p:spPr>
          <a:xfrm>
            <a:off x="4716016" y="1275607"/>
            <a:ext cx="4176464" cy="1440160"/>
          </a:xfrm>
        </p:spPr>
        <p:txBody>
          <a:bodyPr>
            <a:normAutofit/>
          </a:bodyPr>
          <a:lstStyle/>
          <a:p>
            <a:pPr marL="0" indent="0">
              <a:buNone/>
            </a:pPr>
            <a:r>
              <a:rPr lang="fr-CH" sz="1400" b="1" dirty="0" smtClean="0">
                <a:solidFill>
                  <a:srgbClr val="FF0000"/>
                </a:solidFill>
              </a:rPr>
              <a:t>How?</a:t>
            </a:r>
          </a:p>
          <a:p>
            <a:r>
              <a:rPr lang="en-GB" sz="1400" dirty="0" smtClean="0"/>
              <a:t>Piloted/coordinated</a:t>
            </a:r>
            <a:r>
              <a:rPr lang="en-GB" sz="1400" dirty="0"/>
              <a:t>, funded, implemented, </a:t>
            </a:r>
            <a:r>
              <a:rPr lang="en-GB" sz="1400" dirty="0" smtClean="0"/>
              <a:t>monitored</a:t>
            </a:r>
            <a:endParaRPr lang="en-GB" sz="1400" dirty="0"/>
          </a:p>
          <a:p>
            <a:r>
              <a:rPr lang="en-GB" sz="1400" dirty="0" smtClean="0"/>
              <a:t>Through </a:t>
            </a:r>
            <a:r>
              <a:rPr lang="en-GB" sz="1400" dirty="0"/>
              <a:t>credible, pragmatic &amp; efficient institutional, financial &amp; legal </a:t>
            </a:r>
            <a:r>
              <a:rPr lang="en-GB" sz="1400" dirty="0" smtClean="0"/>
              <a:t>arrangements</a:t>
            </a:r>
            <a:endParaRPr lang="en-GB" sz="1400" dirty="0"/>
          </a:p>
        </p:txBody>
      </p:sp>
      <p:sp>
        <p:nvSpPr>
          <p:cNvPr id="10" name="Text Placeholder 5"/>
          <p:cNvSpPr>
            <a:spLocks noGrp="1"/>
          </p:cNvSpPr>
          <p:nvPr>
            <p:ph type="body" sz="quarter" idx="15"/>
          </p:nvPr>
        </p:nvSpPr>
        <p:spPr>
          <a:xfrm>
            <a:off x="250825" y="123824"/>
            <a:ext cx="4753223" cy="287685"/>
          </a:xfrm>
        </p:spPr>
        <p:txBody>
          <a:bodyPr>
            <a:normAutofit/>
          </a:bodyPr>
          <a:lstStyle/>
          <a:p>
            <a:r>
              <a:rPr lang="en-GB" dirty="0"/>
              <a:t>REDD+ National </a:t>
            </a:r>
            <a:r>
              <a:rPr lang="en-GB" dirty="0" smtClean="0"/>
              <a:t>Strategies  and </a:t>
            </a:r>
            <a:r>
              <a:rPr lang="en-GB" dirty="0"/>
              <a:t>Action </a:t>
            </a:r>
            <a:r>
              <a:rPr lang="en-GB" dirty="0" smtClean="0"/>
              <a:t>Plans</a:t>
            </a:r>
            <a:endParaRPr lang="fr-CH" dirty="0"/>
          </a:p>
        </p:txBody>
      </p:sp>
      <p:pic>
        <p:nvPicPr>
          <p:cNvPr id="11" name="Image 5"/>
          <p:cNvPicPr>
            <a:picLocks noChangeAspect="1"/>
          </p:cNvPicPr>
          <p:nvPr/>
        </p:nvPicPr>
        <p:blipFill>
          <a:blip r:embed="rId2"/>
          <a:srcRect/>
          <a:stretch>
            <a:fillRect/>
          </a:stretch>
        </p:blipFill>
        <p:spPr bwMode="auto">
          <a:xfrm>
            <a:off x="5868144" y="2859782"/>
            <a:ext cx="1700563" cy="181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33189" y="411510"/>
            <a:ext cx="8515275" cy="719137"/>
          </a:xfrm>
        </p:spPr>
        <p:txBody>
          <a:bodyPr/>
          <a:lstStyle/>
          <a:p>
            <a:r>
              <a:rPr lang="de-CH" sz="2800" dirty="0" smtClean="0"/>
              <a:t>An iterative process</a:t>
            </a:r>
            <a:endParaRPr lang="en-GB" dirty="0"/>
          </a:p>
        </p:txBody>
      </p:sp>
      <p:sp>
        <p:nvSpPr>
          <p:cNvPr id="7" name="Text Placeholder 5"/>
          <p:cNvSpPr txBox="1">
            <a:spLocks/>
          </p:cNvSpPr>
          <p:nvPr/>
        </p:nvSpPr>
        <p:spPr>
          <a:xfrm>
            <a:off x="250825" y="123824"/>
            <a:ext cx="4753223" cy="28768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REDD+ National Strategies  and Action Plans</a:t>
            </a:r>
            <a:endParaRPr lang="fr-CH"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915566"/>
            <a:ext cx="5328592" cy="3816424"/>
          </a:xfrm>
          <a:prstGeom prst="rect">
            <a:avLst/>
          </a:prstGeom>
          <a:noFill/>
        </p:spPr>
      </p:pic>
    </p:spTree>
    <p:extLst>
      <p:ext uri="{BB962C8B-B14F-4D97-AF65-F5344CB8AC3E}">
        <p14:creationId xmlns:p14="http://schemas.microsoft.com/office/powerpoint/2010/main" val="528346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fontScale="92500"/>
          </a:bodyPr>
          <a:lstStyle/>
          <a:p>
            <a:r>
              <a:rPr lang="fr-CH" dirty="0" err="1" smtClean="0"/>
              <a:t>Shaping</a:t>
            </a:r>
            <a:r>
              <a:rPr lang="fr-CH" dirty="0" smtClean="0"/>
              <a:t> the vision for REDD+ in the country</a:t>
            </a:r>
            <a:endParaRPr lang="fr-CH" dirty="0"/>
          </a:p>
        </p:txBody>
      </p:sp>
      <p:sp>
        <p:nvSpPr>
          <p:cNvPr id="4" name="Text Placeholder 3"/>
          <p:cNvSpPr>
            <a:spLocks noGrp="1"/>
          </p:cNvSpPr>
          <p:nvPr>
            <p:ph type="body" sz="quarter" idx="15"/>
          </p:nvPr>
        </p:nvSpPr>
        <p:spPr>
          <a:xfrm>
            <a:off x="250825" y="123824"/>
            <a:ext cx="3889127" cy="359693"/>
          </a:xfrm>
        </p:spPr>
        <p:txBody>
          <a:bodyPr>
            <a:noAutofit/>
          </a:bodyPr>
          <a:lstStyle/>
          <a:p>
            <a:r>
              <a:rPr lang="en-GB" dirty="0"/>
              <a:t>REDD+ National Strategies  and Action </a:t>
            </a:r>
            <a:r>
              <a:rPr lang="en-GB" dirty="0" smtClean="0"/>
              <a:t>Plans</a:t>
            </a:r>
            <a:endParaRPr lang="fr-CH"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563638"/>
            <a:ext cx="4536504" cy="3168352"/>
          </a:xfrm>
          <a:prstGeom prst="rect">
            <a:avLst/>
          </a:prstGeom>
          <a:noFill/>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1059582"/>
            <a:ext cx="5310336" cy="432048"/>
          </a:xfrm>
          <a:prstGeom prst="rect">
            <a:avLst/>
          </a:prstGeom>
          <a:noFill/>
        </p:spPr>
      </p:pic>
    </p:spTree>
    <p:extLst>
      <p:ext uri="{BB962C8B-B14F-4D97-AF65-F5344CB8AC3E}">
        <p14:creationId xmlns:p14="http://schemas.microsoft.com/office/powerpoint/2010/main" val="3365677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33189" y="411510"/>
            <a:ext cx="8515275" cy="719137"/>
          </a:xfrm>
        </p:spPr>
        <p:txBody>
          <a:bodyPr>
            <a:normAutofit fontScale="85000" lnSpcReduction="20000"/>
          </a:bodyPr>
          <a:lstStyle/>
          <a:p>
            <a:r>
              <a:rPr lang="en-GB" sz="2800" dirty="0"/>
              <a:t>Analysing options and prioritising activities to implement Policies &amp; Measures (PAMs)</a:t>
            </a:r>
            <a:endParaRPr lang="fr-CH" sz="2800" dirty="0"/>
          </a:p>
        </p:txBody>
      </p:sp>
      <p:sp>
        <p:nvSpPr>
          <p:cNvPr id="7" name="Text Placeholder 5"/>
          <p:cNvSpPr txBox="1">
            <a:spLocks/>
          </p:cNvSpPr>
          <p:nvPr/>
        </p:nvSpPr>
        <p:spPr>
          <a:xfrm>
            <a:off x="250825" y="123824"/>
            <a:ext cx="4753223" cy="28768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REDD+ National Strategies  and Action Plans</a:t>
            </a:r>
            <a:endParaRPr lang="fr-CH" dirty="0"/>
          </a:p>
        </p:txBody>
      </p:sp>
      <p:sp>
        <p:nvSpPr>
          <p:cNvPr id="2" name="TextBox 1"/>
          <p:cNvSpPr txBox="1"/>
          <p:nvPr/>
        </p:nvSpPr>
        <p:spPr>
          <a:xfrm>
            <a:off x="395536" y="1623447"/>
            <a:ext cx="7920880" cy="3108543"/>
          </a:xfrm>
          <a:prstGeom prst="rect">
            <a:avLst/>
          </a:prstGeom>
          <a:noFill/>
        </p:spPr>
        <p:txBody>
          <a:bodyPr wrap="square" rtlCol="0">
            <a:spAutoFit/>
          </a:bodyPr>
          <a:lstStyle/>
          <a:p>
            <a:r>
              <a:rPr lang="fr-CH" sz="1400" i="1" dirty="0" err="1" smtClean="0"/>
              <a:t>Factors</a:t>
            </a:r>
            <a:r>
              <a:rPr lang="fr-CH" sz="1400" i="1" dirty="0" smtClean="0"/>
              <a:t> </a:t>
            </a:r>
            <a:r>
              <a:rPr lang="fr-CH" sz="1400" i="1" dirty="0" err="1" smtClean="0"/>
              <a:t>which</a:t>
            </a:r>
            <a:r>
              <a:rPr lang="fr-CH" sz="1400" i="1" dirty="0" smtClean="0"/>
              <a:t> </a:t>
            </a:r>
            <a:r>
              <a:rPr lang="fr-CH" sz="1400" i="1" dirty="0" err="1" smtClean="0"/>
              <a:t>could</a:t>
            </a:r>
            <a:r>
              <a:rPr lang="fr-CH" sz="1400" i="1" dirty="0" smtClean="0"/>
              <a:t> influence the </a:t>
            </a:r>
            <a:r>
              <a:rPr lang="fr-CH" sz="1400" i="1" dirty="0" err="1" smtClean="0"/>
              <a:t>decision</a:t>
            </a:r>
            <a:r>
              <a:rPr lang="fr-CH" sz="1400" i="1" dirty="0" smtClean="0"/>
              <a:t>:</a:t>
            </a:r>
          </a:p>
          <a:p>
            <a:pPr marL="285750" lvl="0" indent="-285750">
              <a:buFont typeface="Arial" panose="020B0604020202020204" pitchFamily="34" charset="0"/>
              <a:buChar char="•"/>
            </a:pPr>
            <a:r>
              <a:rPr lang="en-GB" sz="1400" dirty="0"/>
              <a:t>The mitigation potential of the REDD+ activities in their national context;</a:t>
            </a:r>
            <a:endParaRPr lang="fr-CH" sz="1400" dirty="0"/>
          </a:p>
          <a:p>
            <a:pPr marL="285750" lvl="0" indent="-285750">
              <a:buFont typeface="Arial" panose="020B0604020202020204" pitchFamily="34" charset="0"/>
              <a:buChar char="•"/>
            </a:pPr>
            <a:r>
              <a:rPr lang="en-GB" sz="1400" dirty="0"/>
              <a:t>Potential social and environmental benefits and risks;</a:t>
            </a:r>
            <a:endParaRPr lang="fr-CH" sz="1400" dirty="0"/>
          </a:p>
          <a:p>
            <a:pPr marL="285750" lvl="0" indent="-285750">
              <a:buFont typeface="Arial" panose="020B0604020202020204" pitchFamily="34" charset="0"/>
              <a:buChar char="•"/>
            </a:pPr>
            <a:r>
              <a:rPr lang="en-GB" sz="1400" dirty="0"/>
              <a:t>The ability of the NFMS to measure the outcome of the overall package of PAMs;</a:t>
            </a:r>
            <a:endParaRPr lang="fr-CH" sz="1400" dirty="0"/>
          </a:p>
          <a:p>
            <a:pPr marL="285750" lvl="0" indent="-285750">
              <a:buFont typeface="Arial" panose="020B0604020202020204" pitchFamily="34" charset="0"/>
              <a:buChar char="•"/>
            </a:pPr>
            <a:r>
              <a:rPr lang="en-GB" sz="1400" dirty="0"/>
              <a:t>The ability to monitor the implementation and, as relevant, the outcome of individual PAMs (e.g. regeneration);</a:t>
            </a:r>
            <a:endParaRPr lang="fr-CH" sz="1400" dirty="0"/>
          </a:p>
          <a:p>
            <a:pPr marL="285750" lvl="0" indent="-285750">
              <a:buFont typeface="Arial" panose="020B0604020202020204" pitchFamily="34" charset="0"/>
              <a:buChar char="•"/>
            </a:pPr>
            <a:r>
              <a:rPr lang="en-GB" sz="1400" dirty="0"/>
              <a:t>The capacity (at national and subnational levels) to implement PAMs effectively and efficiently;</a:t>
            </a:r>
            <a:endParaRPr lang="fr-CH" sz="1400" dirty="0"/>
          </a:p>
          <a:p>
            <a:pPr marL="285750" lvl="0" indent="-285750">
              <a:buFont typeface="Arial" panose="020B0604020202020204" pitchFamily="34" charset="0"/>
              <a:buChar char="•"/>
            </a:pPr>
            <a:r>
              <a:rPr lang="en-GB" sz="1400" dirty="0"/>
              <a:t>The likely costs and benefits of the PAMs (incl. non-carbon benefits), as well as potential risks;</a:t>
            </a:r>
            <a:endParaRPr lang="fr-CH" sz="1400" dirty="0"/>
          </a:p>
          <a:p>
            <a:pPr marL="285750" lvl="0" indent="-285750">
              <a:buFont typeface="Arial" panose="020B0604020202020204" pitchFamily="34" charset="0"/>
              <a:buChar char="•"/>
            </a:pPr>
            <a:r>
              <a:rPr lang="en-GB" sz="1400" dirty="0"/>
              <a:t>Alignment with national (and/or subnational) development priorities and plans;</a:t>
            </a:r>
            <a:endParaRPr lang="fr-CH" sz="1400" dirty="0"/>
          </a:p>
          <a:p>
            <a:pPr marL="285750" lvl="0" indent="-285750">
              <a:buFont typeface="Arial" panose="020B0604020202020204" pitchFamily="34" charset="0"/>
              <a:buChar char="•"/>
            </a:pPr>
            <a:r>
              <a:rPr lang="en-GB" sz="1400" dirty="0"/>
              <a:t>Political acceptability and/or support for particular actions;</a:t>
            </a:r>
            <a:endParaRPr lang="fr-CH" sz="1400" dirty="0"/>
          </a:p>
          <a:p>
            <a:pPr marL="285750" lvl="0" indent="-285750">
              <a:buFont typeface="Arial" panose="020B0604020202020204" pitchFamily="34" charset="0"/>
              <a:buChar char="•"/>
            </a:pPr>
            <a:r>
              <a:rPr lang="en-GB" sz="1400" dirty="0"/>
              <a:t>The nature and scope of existing REDD-relevant PAMs, including existing forest-sector policies and plans; and</a:t>
            </a:r>
            <a:endParaRPr lang="fr-CH" sz="1400" dirty="0"/>
          </a:p>
          <a:p>
            <a:pPr marL="285750" lvl="0" indent="-285750">
              <a:buFont typeface="Arial" panose="020B0604020202020204" pitchFamily="34" charset="0"/>
              <a:buChar char="•"/>
            </a:pPr>
            <a:r>
              <a:rPr lang="en-GB" sz="1400" dirty="0"/>
              <a:t>Potential for (national/bilateral/multilateral) funding for PAMs implementation.</a:t>
            </a:r>
            <a:endParaRPr lang="fr-CH" sz="1400" dirty="0"/>
          </a:p>
          <a:p>
            <a:pPr marL="285750" indent="-285750">
              <a:buFont typeface="Arial" panose="020B0604020202020204" pitchFamily="34" charset="0"/>
              <a:buChar char="•"/>
            </a:pPr>
            <a:r>
              <a:rPr lang="fr-CH" sz="1400" dirty="0" smtClean="0"/>
              <a:t>Etc.</a:t>
            </a:r>
            <a:endParaRPr lang="fr-CH" sz="1400"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800200" y="1138569"/>
            <a:ext cx="5148064" cy="484877"/>
          </a:xfrm>
          <a:prstGeom prst="rect">
            <a:avLst/>
          </a:prstGeom>
          <a:noFill/>
        </p:spPr>
      </p:pic>
    </p:spTree>
    <p:extLst>
      <p:ext uri="{BB962C8B-B14F-4D97-AF65-F5344CB8AC3E}">
        <p14:creationId xmlns:p14="http://schemas.microsoft.com/office/powerpoint/2010/main" val="2072827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3528" y="1563638"/>
            <a:ext cx="7632848" cy="2952328"/>
          </a:xfrm>
        </p:spPr>
        <p:txBody>
          <a:bodyPr>
            <a:noAutofit/>
          </a:bodyPr>
          <a:lstStyle/>
          <a:p>
            <a:r>
              <a:rPr lang="en-GB" dirty="0"/>
              <a:t>National institutional clarity, leadership and coordination</a:t>
            </a:r>
          </a:p>
          <a:p>
            <a:r>
              <a:rPr lang="en-GB" dirty="0"/>
              <a:t>Multi-sectoral &amp; multi-stakeholder process</a:t>
            </a:r>
          </a:p>
          <a:p>
            <a:r>
              <a:rPr lang="en-GB" dirty="0"/>
              <a:t>Gender considerations</a:t>
            </a:r>
            <a:endParaRPr lang="fr-CH" dirty="0"/>
          </a:p>
          <a:p>
            <a:r>
              <a:rPr lang="en-GB" dirty="0"/>
              <a:t>Ensuring coordination &amp; coherence among Cancun elements</a:t>
            </a:r>
            <a:endParaRPr lang="fr-CH" dirty="0"/>
          </a:p>
          <a:p>
            <a:r>
              <a:rPr lang="en-GB" dirty="0"/>
              <a:t>An iterative step-wise process</a:t>
            </a:r>
            <a:endParaRPr lang="fr-CH" dirty="0"/>
          </a:p>
          <a:p>
            <a:endParaRPr lang="fr-CH" b="1" cap="small" dirty="0"/>
          </a:p>
          <a:p>
            <a:endParaRPr lang="fr-CH" b="1" cap="small" dirty="0" smtClean="0"/>
          </a:p>
          <a:p>
            <a:pPr marL="0" indent="0">
              <a:buNone/>
            </a:pPr>
            <a:endParaRPr lang="fr-CH" b="1" cap="small" dirty="0"/>
          </a:p>
        </p:txBody>
      </p:sp>
      <p:sp>
        <p:nvSpPr>
          <p:cNvPr id="5" name="Text Placeholder 4"/>
          <p:cNvSpPr>
            <a:spLocks noGrp="1"/>
          </p:cNvSpPr>
          <p:nvPr>
            <p:ph type="body" sz="quarter" idx="14"/>
          </p:nvPr>
        </p:nvSpPr>
        <p:spPr/>
        <p:txBody>
          <a:bodyPr>
            <a:normAutofit fontScale="85000" lnSpcReduction="20000"/>
          </a:bodyPr>
          <a:lstStyle/>
          <a:p>
            <a:r>
              <a:rPr lang="en-GB" sz="2800" dirty="0" smtClean="0"/>
              <a:t>Cross-cutting issues throughout the NS/AP development process</a:t>
            </a:r>
            <a:endParaRPr lang="fr-CH" sz="2800" dirty="0"/>
          </a:p>
        </p:txBody>
      </p:sp>
      <p:sp>
        <p:nvSpPr>
          <p:cNvPr id="6" name="Text Placeholder 5"/>
          <p:cNvSpPr>
            <a:spLocks noGrp="1"/>
          </p:cNvSpPr>
          <p:nvPr>
            <p:ph type="body" sz="quarter" idx="15"/>
          </p:nvPr>
        </p:nvSpPr>
        <p:spPr>
          <a:xfrm>
            <a:off x="250825" y="123824"/>
            <a:ext cx="4753223" cy="287685"/>
          </a:xfrm>
        </p:spPr>
        <p:txBody>
          <a:bodyPr>
            <a:normAutofit/>
          </a:bodyPr>
          <a:lstStyle/>
          <a:p>
            <a:r>
              <a:rPr lang="en-GB" dirty="0"/>
              <a:t>REDD+ National </a:t>
            </a:r>
            <a:r>
              <a:rPr lang="en-GB" dirty="0" smtClean="0"/>
              <a:t>Strategies  and </a:t>
            </a:r>
            <a:r>
              <a:rPr lang="en-GB" dirty="0"/>
              <a:t>Action </a:t>
            </a:r>
            <a:r>
              <a:rPr lang="en-GB" dirty="0" smtClean="0"/>
              <a:t>Plans</a:t>
            </a:r>
            <a:endParaRPr lang="fr-CH" dirty="0"/>
          </a:p>
        </p:txBody>
      </p:sp>
    </p:spTree>
    <p:extLst>
      <p:ext uri="{BB962C8B-B14F-4D97-AF65-F5344CB8AC3E}">
        <p14:creationId xmlns:p14="http://schemas.microsoft.com/office/powerpoint/2010/main" val="4179936291"/>
      </p:ext>
    </p:extLst>
  </p:cSld>
  <p:clrMapOvr>
    <a:masterClrMapping/>
  </p:clrMapOvr>
  <p:timing>
    <p:tnLst>
      <p:par>
        <p:cTn id="1" dur="indefinite" restart="never" nodeType="tmRoot"/>
      </p:par>
    </p:tnLst>
  </p:timing>
</p:sld>
</file>

<file path=ppt/theme/theme1.xml><?xml version="1.0" encoding="utf-8"?>
<a:theme xmlns:a="http://schemas.openxmlformats.org/drawingml/2006/main" name="Chapte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DD">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1181</Words>
  <Application>Microsoft Office PowerPoint</Application>
  <PresentationFormat>On-screen Show (16:9)</PresentationFormat>
  <Paragraphs>114</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Chapter1</vt:lpstr>
      <vt:lpstr>REDD+ National Strategies  and Action Plans (NS/AP)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MDP14-1</dc:creator>
  <cp:lastModifiedBy>Mihaela Secrieru</cp:lastModifiedBy>
  <cp:revision>48</cp:revision>
  <cp:lastPrinted>2015-07-17T14:13:32Z</cp:lastPrinted>
  <dcterms:created xsi:type="dcterms:W3CDTF">2015-06-03T08:03:08Z</dcterms:created>
  <dcterms:modified xsi:type="dcterms:W3CDTF">2015-11-20T08:27:25Z</dcterms:modified>
</cp:coreProperties>
</file>