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256" r:id="rId2"/>
    <p:sldId id="257" r:id="rId3"/>
    <p:sldId id="262" r:id="rId4"/>
    <p:sldId id="276" r:id="rId5"/>
    <p:sldId id="286" r:id="rId6"/>
    <p:sldId id="289" r:id="rId7"/>
    <p:sldId id="292" r:id="rId8"/>
    <p:sldId id="291" r:id="rId9"/>
    <p:sldId id="287" r:id="rId10"/>
    <p:sldId id="288" r:id="rId11"/>
    <p:sldId id="282" r:id="rId12"/>
    <p:sldId id="294" r:id="rId13"/>
    <p:sldId id="283" r:id="rId14"/>
    <p:sldId id="269" r:id="rId15"/>
    <p:sldId id="272" r:id="rId16"/>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BCBCB"/>
    <a:srgbClr val="D2232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017" autoAdjust="0"/>
    <p:restoredTop sz="99821" autoAdjust="0"/>
  </p:normalViewPr>
  <p:slideViewPr>
    <p:cSldViewPr>
      <p:cViewPr>
        <p:scale>
          <a:sx n="66" d="100"/>
          <a:sy n="66" d="100"/>
        </p:scale>
        <p:origin x="-696" y="-490"/>
      </p:cViewPr>
      <p:guideLst>
        <p:guide orient="horz" pos="1620"/>
        <p:guide pos="2880"/>
      </p:guideLst>
    </p:cSldViewPr>
  </p:slideViewPr>
  <p:notesTextViewPr>
    <p:cViewPr>
      <p:scale>
        <a:sx n="100" d="100"/>
        <a:sy n="100" d="100"/>
      </p:scale>
      <p:origin x="0" y="0"/>
    </p:cViewPr>
  </p:notesTextViewPr>
  <p:sorterViewPr>
    <p:cViewPr>
      <p:scale>
        <a:sx n="80" d="100"/>
        <a:sy n="80" d="100"/>
      </p:scale>
      <p:origin x="0" y="0"/>
    </p:cViewPr>
  </p:sorterViewPr>
  <p:notesViewPr>
    <p:cSldViewPr>
      <p:cViewPr varScale="1">
        <p:scale>
          <a:sx n="73" d="100"/>
          <a:sy n="73" d="100"/>
        </p:scale>
        <p:origin x="-2274" y="-11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CH"/>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C47A525-F80A-40DC-B194-ACBC3DC8488E}" type="datetimeFigureOut">
              <a:rPr lang="fr-CH" smtClean="0"/>
              <a:pPr/>
              <a:t>20.11.2015</a:t>
            </a:fld>
            <a:endParaRPr lang="fr-CH"/>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CH"/>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C3124EE-A363-4552-9E64-30DE2F57F4F7}" type="slidenum">
              <a:rPr lang="fr-CH" smtClean="0"/>
              <a:pPr/>
              <a:t>‹#›</a:t>
            </a:fld>
            <a:endParaRPr lang="fr-CH"/>
          </a:p>
        </p:txBody>
      </p:sp>
    </p:spTree>
    <p:extLst>
      <p:ext uri="{BB962C8B-B14F-4D97-AF65-F5344CB8AC3E}">
        <p14:creationId xmlns:p14="http://schemas.microsoft.com/office/powerpoint/2010/main" val="33983568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CH"/>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92578E-0A6E-4A95-8345-AED0FCFE8B67}" type="datetimeFigureOut">
              <a:rPr lang="fr-CH" smtClean="0"/>
              <a:pPr/>
              <a:t>20.11.2015</a:t>
            </a:fld>
            <a:endParaRPr lang="fr-CH"/>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CH"/>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CH"/>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D48407C-37F9-4656-9556-9EF7322BA1FF}" type="slidenum">
              <a:rPr lang="fr-CH" smtClean="0"/>
              <a:pPr/>
              <a:t>‹#›</a:t>
            </a:fld>
            <a:endParaRPr lang="fr-CH"/>
          </a:p>
        </p:txBody>
      </p:sp>
    </p:spTree>
    <p:extLst>
      <p:ext uri="{BB962C8B-B14F-4D97-AF65-F5344CB8AC3E}">
        <p14:creationId xmlns:p14="http://schemas.microsoft.com/office/powerpoint/2010/main" val="2607722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fld id="{AD48407C-37F9-4656-9556-9EF7322BA1FF}" type="slidenum">
              <a:rPr lang="fr-CH" smtClean="0"/>
              <a:pPr/>
              <a:t>2</a:t>
            </a:fld>
            <a:endParaRPr lang="fr-CH"/>
          </a:p>
        </p:txBody>
      </p:sp>
    </p:spTree>
    <p:extLst>
      <p:ext uri="{BB962C8B-B14F-4D97-AF65-F5344CB8AC3E}">
        <p14:creationId xmlns:p14="http://schemas.microsoft.com/office/powerpoint/2010/main" val="35661891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dirty="0"/>
          </a:p>
        </p:txBody>
      </p:sp>
      <p:sp>
        <p:nvSpPr>
          <p:cNvPr id="4" name="Slide Number Placeholder 3"/>
          <p:cNvSpPr>
            <a:spLocks noGrp="1"/>
          </p:cNvSpPr>
          <p:nvPr>
            <p:ph type="sldNum" sz="quarter" idx="10"/>
          </p:nvPr>
        </p:nvSpPr>
        <p:spPr/>
        <p:txBody>
          <a:bodyPr/>
          <a:lstStyle/>
          <a:p>
            <a:fld id="{AD48407C-37F9-4656-9556-9EF7322BA1FF}" type="slidenum">
              <a:rPr lang="fr-CH" smtClean="0"/>
              <a:pPr/>
              <a:t>4</a:t>
            </a:fld>
            <a:endParaRPr lang="fr-CH"/>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2" descr="C:\Users\MDP14-1\Desktop\160690.jpg"/>
          <p:cNvPicPr>
            <a:picLocks noChangeAspect="1" noChangeArrowheads="1"/>
          </p:cNvPicPr>
          <p:nvPr userDrawn="1"/>
        </p:nvPicPr>
        <p:blipFill>
          <a:blip r:embed="rId2" cstate="print"/>
          <a:srcRect t="14325" b="48175"/>
          <a:stretch>
            <a:fillRect/>
          </a:stretch>
        </p:blipFill>
        <p:spPr bwMode="auto">
          <a:xfrm>
            <a:off x="0" y="0"/>
            <a:ext cx="9144000" cy="5143500"/>
          </a:xfrm>
          <a:prstGeom prst="rect">
            <a:avLst/>
          </a:prstGeom>
          <a:noFill/>
        </p:spPr>
      </p:pic>
      <p:sp>
        <p:nvSpPr>
          <p:cNvPr id="8" name="Rectangle 7"/>
          <p:cNvSpPr/>
          <p:nvPr userDrawn="1"/>
        </p:nvSpPr>
        <p:spPr>
          <a:xfrm>
            <a:off x="0" y="-20538"/>
            <a:ext cx="9144000" cy="5143500"/>
          </a:xfrm>
          <a:prstGeom prst="rect">
            <a:avLst/>
          </a:prstGeom>
          <a:solidFill>
            <a:schemeClr val="tx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 name="Title 1"/>
          <p:cNvSpPr>
            <a:spLocks noGrp="1"/>
          </p:cNvSpPr>
          <p:nvPr>
            <p:ph type="ctrTitle"/>
          </p:nvPr>
        </p:nvSpPr>
        <p:spPr>
          <a:xfrm>
            <a:off x="723528" y="2355726"/>
            <a:ext cx="7772400" cy="1102519"/>
          </a:xfrm>
        </p:spPr>
        <p:txBody>
          <a:bodyPr>
            <a:normAutofit/>
          </a:bodyPr>
          <a:lstStyle>
            <a:lvl1pPr algn="ctr">
              <a:defRPr sz="3200">
                <a:solidFill>
                  <a:schemeClr val="bg1"/>
                </a:solidFill>
                <a:latin typeface="Bebas Neue" pitchFamily="34" charset="0"/>
              </a:defRPr>
            </a:lvl1pPr>
          </a:lstStyle>
          <a:p>
            <a:r>
              <a:rPr lang="en-US" dirty="0" smtClean="0"/>
              <a:t>Click to edit Master title style</a:t>
            </a:r>
            <a:endParaRPr lang="fr-CH" dirty="0"/>
          </a:p>
        </p:txBody>
      </p:sp>
      <p:sp>
        <p:nvSpPr>
          <p:cNvPr id="3" name="Subtitle 2"/>
          <p:cNvSpPr>
            <a:spLocks noGrp="1"/>
          </p:cNvSpPr>
          <p:nvPr>
            <p:ph type="subTitle" idx="1"/>
          </p:nvPr>
        </p:nvSpPr>
        <p:spPr>
          <a:xfrm>
            <a:off x="683568" y="3705572"/>
            <a:ext cx="7812360" cy="1314450"/>
          </a:xfrm>
        </p:spPr>
        <p:txBody>
          <a:bodyPr>
            <a:normAutofit/>
          </a:bodyPr>
          <a:lstStyle>
            <a:lvl1pPr marL="0" indent="0" algn="ctr">
              <a:buNone/>
              <a:defRPr sz="12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fr-CH" dirty="0"/>
          </a:p>
        </p:txBody>
      </p:sp>
      <p:sp>
        <p:nvSpPr>
          <p:cNvPr id="9" name="Rectangle 8"/>
          <p:cNvSpPr/>
          <p:nvPr userDrawn="1"/>
        </p:nvSpPr>
        <p:spPr>
          <a:xfrm>
            <a:off x="4139952" y="1707654"/>
            <a:ext cx="792088" cy="720080"/>
          </a:xfrm>
          <a:prstGeom prst="rect">
            <a:avLst/>
          </a:prstGeom>
          <a:solidFill>
            <a:srgbClr val="D223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sz="4000" dirty="0" smtClean="0">
                <a:latin typeface="Bebas Neue" pitchFamily="34" charset="0"/>
                <a:ea typeface="Open Sans" pitchFamily="34" charset="0"/>
                <a:cs typeface="Open Sans" pitchFamily="34" charset="0"/>
              </a:rPr>
              <a:t>5</a:t>
            </a:r>
            <a:endParaRPr lang="fr-CH" sz="4000" dirty="0">
              <a:latin typeface="Bebas Neue" pitchFamily="34" charset="0"/>
              <a:ea typeface="Open Sans" pitchFamily="34" charset="0"/>
              <a:cs typeface="Open Sans" pitchFamily="34" charset="0"/>
            </a:endParaRPr>
          </a:p>
        </p:txBody>
      </p:sp>
      <p:grpSp>
        <p:nvGrpSpPr>
          <p:cNvPr id="10" name="Group 9"/>
          <p:cNvGrpSpPr/>
          <p:nvPr userDrawn="1"/>
        </p:nvGrpSpPr>
        <p:grpSpPr>
          <a:xfrm>
            <a:off x="2339752" y="699542"/>
            <a:ext cx="5040560" cy="576064"/>
            <a:chOff x="2051720" y="2283718"/>
            <a:chExt cx="5040560" cy="576064"/>
          </a:xfrm>
        </p:grpSpPr>
        <p:pic>
          <p:nvPicPr>
            <p:cNvPr id="11" name="Picture 3" descr="C:\Users\MDP14-1\Desktop\CCP\REDD+ academy learning journal\links\unredd-white.png"/>
            <p:cNvPicPr>
              <a:picLocks noChangeAspect="1" noChangeArrowheads="1"/>
            </p:cNvPicPr>
            <p:nvPr/>
          </p:nvPicPr>
          <p:blipFill>
            <a:blip r:embed="rId3" cstate="print"/>
            <a:srcRect/>
            <a:stretch>
              <a:fillRect/>
            </a:stretch>
          </p:blipFill>
          <p:spPr bwMode="auto">
            <a:xfrm>
              <a:off x="2051720" y="2283718"/>
              <a:ext cx="2049218" cy="535813"/>
            </a:xfrm>
            <a:prstGeom prst="rect">
              <a:avLst/>
            </a:prstGeom>
            <a:noFill/>
          </p:spPr>
        </p:pic>
        <p:sp>
          <p:nvSpPr>
            <p:cNvPr id="12" name="TextBox 11"/>
            <p:cNvSpPr txBox="1"/>
            <p:nvPr/>
          </p:nvSpPr>
          <p:spPr>
            <a:xfrm>
              <a:off x="4211960" y="2355726"/>
              <a:ext cx="2880320" cy="400110"/>
            </a:xfrm>
            <a:prstGeom prst="rect">
              <a:avLst/>
            </a:prstGeom>
            <a:noFill/>
          </p:spPr>
          <p:txBody>
            <a:bodyPr wrap="square" rtlCol="0">
              <a:spAutoFit/>
            </a:bodyPr>
            <a:lstStyle/>
            <a:p>
              <a:r>
                <a:rPr lang="de-CH" sz="2000" b="1" dirty="0" smtClean="0">
                  <a:solidFill>
                    <a:schemeClr val="bg1"/>
                  </a:solidFill>
                  <a:latin typeface="Arial" pitchFamily="34" charset="0"/>
                  <a:cs typeface="Arial" pitchFamily="34" charset="0"/>
                </a:rPr>
                <a:t>REDD+ </a:t>
              </a:r>
              <a:r>
                <a:rPr lang="de-CH" sz="2000" dirty="0" smtClean="0">
                  <a:solidFill>
                    <a:schemeClr val="bg1"/>
                  </a:solidFill>
                  <a:latin typeface="Arial" pitchFamily="34" charset="0"/>
                  <a:cs typeface="Arial" pitchFamily="34" charset="0"/>
                </a:rPr>
                <a:t>ACADEMY</a:t>
              </a:r>
              <a:endParaRPr lang="fr-CH" sz="2000" dirty="0">
                <a:solidFill>
                  <a:schemeClr val="bg1"/>
                </a:solidFill>
                <a:latin typeface="Arial" pitchFamily="34" charset="0"/>
                <a:cs typeface="Arial" pitchFamily="34" charset="0"/>
              </a:endParaRPr>
            </a:p>
          </p:txBody>
        </p:sp>
        <p:cxnSp>
          <p:nvCxnSpPr>
            <p:cNvPr id="13" name="Straight Connector 12"/>
            <p:cNvCxnSpPr/>
            <p:nvPr/>
          </p:nvCxnSpPr>
          <p:spPr>
            <a:xfrm>
              <a:off x="4211960" y="2283718"/>
              <a:ext cx="0" cy="576064"/>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earning Objectives">
    <p:spTree>
      <p:nvGrpSpPr>
        <p:cNvPr id="1" name=""/>
        <p:cNvGrpSpPr/>
        <p:nvPr/>
      </p:nvGrpSpPr>
      <p:grpSpPr>
        <a:xfrm>
          <a:off x="0" y="0"/>
          <a:ext cx="0" cy="0"/>
          <a:chOff x="0" y="0"/>
          <a:chExt cx="0" cy="0"/>
        </a:xfrm>
      </p:grpSpPr>
      <p:pic>
        <p:nvPicPr>
          <p:cNvPr id="7" name="Picture 2" descr="C:\Users\MDP14-1\Desktop\160690.jpg"/>
          <p:cNvPicPr>
            <a:picLocks noChangeAspect="1" noChangeArrowheads="1"/>
          </p:cNvPicPr>
          <p:nvPr userDrawn="1"/>
        </p:nvPicPr>
        <p:blipFill>
          <a:blip r:embed="rId2" cstate="print"/>
          <a:srcRect t="14325" b="48175"/>
          <a:stretch>
            <a:fillRect/>
          </a:stretch>
        </p:blipFill>
        <p:spPr bwMode="auto">
          <a:xfrm>
            <a:off x="0" y="0"/>
            <a:ext cx="9144000" cy="5143500"/>
          </a:xfrm>
          <a:prstGeom prst="rect">
            <a:avLst/>
          </a:prstGeom>
          <a:noFill/>
        </p:spPr>
      </p:pic>
      <p:sp>
        <p:nvSpPr>
          <p:cNvPr id="8" name="Rectangle 7"/>
          <p:cNvSpPr/>
          <p:nvPr userDrawn="1"/>
        </p:nvSpPr>
        <p:spPr>
          <a:xfrm>
            <a:off x="0" y="0"/>
            <a:ext cx="9144000" cy="5143500"/>
          </a:xfrm>
          <a:prstGeom prst="rect">
            <a:avLst/>
          </a:prstGeom>
          <a:solidFill>
            <a:schemeClr val="tx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4" name="Freeform 13"/>
          <p:cNvSpPr/>
          <p:nvPr userDrawn="1"/>
        </p:nvSpPr>
        <p:spPr>
          <a:xfrm>
            <a:off x="-108520" y="0"/>
            <a:ext cx="6927656" cy="5242560"/>
          </a:xfrm>
          <a:custGeom>
            <a:avLst/>
            <a:gdLst>
              <a:gd name="connsiteX0" fmla="*/ 60960 w 6720840"/>
              <a:gd name="connsiteY0" fmla="*/ 0 h 5242560"/>
              <a:gd name="connsiteX1" fmla="*/ 6720840 w 6720840"/>
              <a:gd name="connsiteY1" fmla="*/ 0 h 5242560"/>
              <a:gd name="connsiteX2" fmla="*/ 3505200 w 6720840"/>
              <a:gd name="connsiteY2" fmla="*/ 5242560 h 5242560"/>
              <a:gd name="connsiteX3" fmla="*/ 0 w 6720840"/>
              <a:gd name="connsiteY3" fmla="*/ 5242560 h 5242560"/>
              <a:gd name="connsiteX4" fmla="*/ 60960 w 6720840"/>
              <a:gd name="connsiteY4" fmla="*/ 0 h 52425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20840" h="5242560">
                <a:moveTo>
                  <a:pt x="60960" y="0"/>
                </a:moveTo>
                <a:lnTo>
                  <a:pt x="6720840" y="0"/>
                </a:lnTo>
                <a:lnTo>
                  <a:pt x="3505200" y="5242560"/>
                </a:lnTo>
                <a:lnTo>
                  <a:pt x="0" y="5242560"/>
                </a:lnTo>
                <a:lnTo>
                  <a:pt x="6096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dirty="0">
              <a:solidFill>
                <a:schemeClr val="bg1"/>
              </a:solidFill>
            </a:endParaRPr>
          </a:p>
        </p:txBody>
      </p:sp>
      <p:grpSp>
        <p:nvGrpSpPr>
          <p:cNvPr id="4" name="Group 9"/>
          <p:cNvGrpSpPr/>
          <p:nvPr userDrawn="1"/>
        </p:nvGrpSpPr>
        <p:grpSpPr>
          <a:xfrm>
            <a:off x="6012160" y="4497450"/>
            <a:ext cx="3312368" cy="378556"/>
            <a:chOff x="2051720" y="2283718"/>
            <a:chExt cx="5040560" cy="576064"/>
          </a:xfrm>
        </p:grpSpPr>
        <p:pic>
          <p:nvPicPr>
            <p:cNvPr id="11" name="Picture 3" descr="C:\Users\MDP14-1\Desktop\CCP\REDD+ academy learning journal\links\unredd-white.png"/>
            <p:cNvPicPr>
              <a:picLocks noChangeAspect="1" noChangeArrowheads="1"/>
            </p:cNvPicPr>
            <p:nvPr/>
          </p:nvPicPr>
          <p:blipFill>
            <a:blip r:embed="rId3" cstate="print"/>
            <a:srcRect/>
            <a:stretch>
              <a:fillRect/>
            </a:stretch>
          </p:blipFill>
          <p:spPr bwMode="auto">
            <a:xfrm>
              <a:off x="2051720" y="2283718"/>
              <a:ext cx="2049218" cy="535813"/>
            </a:xfrm>
            <a:prstGeom prst="rect">
              <a:avLst/>
            </a:prstGeom>
            <a:noFill/>
          </p:spPr>
        </p:pic>
        <p:sp>
          <p:nvSpPr>
            <p:cNvPr id="12" name="TextBox 11"/>
            <p:cNvSpPr txBox="1"/>
            <p:nvPr/>
          </p:nvSpPr>
          <p:spPr>
            <a:xfrm>
              <a:off x="4211960" y="2355727"/>
              <a:ext cx="2880320" cy="421521"/>
            </a:xfrm>
            <a:prstGeom prst="rect">
              <a:avLst/>
            </a:prstGeom>
            <a:noFill/>
          </p:spPr>
          <p:txBody>
            <a:bodyPr wrap="square" rtlCol="0">
              <a:spAutoFit/>
            </a:bodyPr>
            <a:lstStyle/>
            <a:p>
              <a:r>
                <a:rPr lang="de-CH" sz="1200" b="1" dirty="0" smtClean="0">
                  <a:solidFill>
                    <a:schemeClr val="bg1"/>
                  </a:solidFill>
                  <a:latin typeface="Arial" pitchFamily="34" charset="0"/>
                  <a:cs typeface="Arial" pitchFamily="34" charset="0"/>
                </a:rPr>
                <a:t>REDD+ </a:t>
              </a:r>
              <a:r>
                <a:rPr lang="de-CH" sz="1200" dirty="0" smtClean="0">
                  <a:solidFill>
                    <a:schemeClr val="bg1"/>
                  </a:solidFill>
                  <a:latin typeface="Arial" pitchFamily="34" charset="0"/>
                  <a:cs typeface="Arial" pitchFamily="34" charset="0"/>
                </a:rPr>
                <a:t>ACADEMY</a:t>
              </a:r>
              <a:endParaRPr lang="fr-CH" sz="1200" dirty="0">
                <a:solidFill>
                  <a:schemeClr val="bg1"/>
                </a:solidFill>
                <a:latin typeface="Arial" pitchFamily="34" charset="0"/>
                <a:cs typeface="Arial" pitchFamily="34" charset="0"/>
              </a:endParaRPr>
            </a:p>
          </p:txBody>
        </p:sp>
        <p:cxnSp>
          <p:nvCxnSpPr>
            <p:cNvPr id="13" name="Straight Connector 12"/>
            <p:cNvCxnSpPr/>
            <p:nvPr/>
          </p:nvCxnSpPr>
          <p:spPr>
            <a:xfrm>
              <a:off x="4211960" y="2283718"/>
              <a:ext cx="0" cy="576064"/>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7" name="Parallelogram 16"/>
          <p:cNvSpPr/>
          <p:nvPr userDrawn="1"/>
        </p:nvSpPr>
        <p:spPr>
          <a:xfrm rot="18187746">
            <a:off x="1523175" y="2532626"/>
            <a:ext cx="7187999" cy="217993"/>
          </a:xfrm>
          <a:prstGeom prst="parallelogram">
            <a:avLst/>
          </a:prstGeom>
          <a:solidFill>
            <a:srgbClr val="D223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2" name="Text Placeholder 21"/>
          <p:cNvSpPr>
            <a:spLocks noGrp="1"/>
          </p:cNvSpPr>
          <p:nvPr>
            <p:ph type="body" sz="quarter" idx="11"/>
          </p:nvPr>
        </p:nvSpPr>
        <p:spPr>
          <a:xfrm>
            <a:off x="251520" y="1563688"/>
            <a:ext cx="3816350" cy="2952750"/>
          </a:xfrm>
        </p:spPr>
        <p:txBody>
          <a:bodyPr>
            <a:normAutofit/>
          </a:bodyPr>
          <a:lstStyle>
            <a:lvl1pPr>
              <a:buClr>
                <a:srgbClr val="D2232A"/>
              </a:buClr>
              <a:buFont typeface="Arial" pitchFamily="34" charset="0"/>
              <a:buChar char="•"/>
              <a:defRPr sz="1400"/>
            </a:lvl1pPr>
          </a:lstStyle>
          <a:p>
            <a:pPr lvl="0"/>
            <a:endParaRPr lang="de-CH" dirty="0" smtClean="0"/>
          </a:p>
        </p:txBody>
      </p:sp>
      <p:sp>
        <p:nvSpPr>
          <p:cNvPr id="15" name="Rectangle 14"/>
          <p:cNvSpPr/>
          <p:nvPr userDrawn="1"/>
        </p:nvSpPr>
        <p:spPr>
          <a:xfrm>
            <a:off x="179512" y="627534"/>
            <a:ext cx="3714478" cy="584775"/>
          </a:xfrm>
          <a:prstGeom prst="rect">
            <a:avLst/>
          </a:prstGeom>
        </p:spPr>
        <p:txBody>
          <a:bodyPr wrap="none">
            <a:sp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de-CH" sz="3200" b="0" i="0" u="none" strike="noStrike" kern="1200" cap="none" spc="0" normalizeH="0" baseline="0" noProof="0" dirty="0" smtClean="0">
                <a:ln>
                  <a:noFill/>
                </a:ln>
                <a:solidFill>
                  <a:prstClr val="black">
                    <a:lumMod val="65000"/>
                    <a:lumOff val="35000"/>
                  </a:prstClr>
                </a:solidFill>
                <a:effectLst/>
                <a:uLnTx/>
                <a:uFillTx/>
                <a:latin typeface="+mn-lt"/>
                <a:ea typeface="+mn-ea"/>
                <a:cs typeface="+mn-cs"/>
              </a:rPr>
              <a:t>Learning objectives</a:t>
            </a:r>
            <a:endParaRPr kumimoji="0" lang="fr-CH" sz="3200" b="0" i="0" u="none" strike="noStrike" kern="1200" cap="none" spc="0" normalizeH="0" baseline="0" noProof="0" dirty="0">
              <a:ln>
                <a:noFill/>
              </a:ln>
              <a:solidFill>
                <a:prstClr val="black">
                  <a:lumMod val="65000"/>
                  <a:lumOff val="35000"/>
                </a:prstClr>
              </a:solidFill>
              <a:effectLst/>
              <a:uLnTx/>
              <a:uFillTx/>
              <a:latin typeface="+mn-lt"/>
              <a:ea typeface="+mn-ea"/>
              <a:cs typeface="+mn-cs"/>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pic>
        <p:nvPicPr>
          <p:cNvPr id="17" name="Picture 2" descr="C:\Users\MDP14-1\Desktop\160690.jpg"/>
          <p:cNvPicPr>
            <a:picLocks noChangeAspect="1" noChangeArrowheads="1"/>
          </p:cNvPicPr>
          <p:nvPr userDrawn="1"/>
        </p:nvPicPr>
        <p:blipFill>
          <a:blip r:embed="rId2" cstate="print"/>
          <a:srcRect t="14325" b="48175"/>
          <a:stretch>
            <a:fillRect/>
          </a:stretch>
        </p:blipFill>
        <p:spPr bwMode="auto">
          <a:xfrm>
            <a:off x="0" y="0"/>
            <a:ext cx="9144000" cy="5143500"/>
          </a:xfrm>
          <a:prstGeom prst="rect">
            <a:avLst/>
          </a:prstGeom>
          <a:noFill/>
        </p:spPr>
      </p:pic>
      <p:sp>
        <p:nvSpPr>
          <p:cNvPr id="19" name="Rectangle 18"/>
          <p:cNvSpPr/>
          <p:nvPr userDrawn="1"/>
        </p:nvSpPr>
        <p:spPr>
          <a:xfrm>
            <a:off x="0" y="0"/>
            <a:ext cx="9144000" cy="5143500"/>
          </a:xfrm>
          <a:prstGeom prst="rect">
            <a:avLst/>
          </a:prstGeom>
          <a:solidFill>
            <a:schemeClr val="tx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35" name="Freeform 34"/>
          <p:cNvSpPr/>
          <p:nvPr userDrawn="1"/>
        </p:nvSpPr>
        <p:spPr>
          <a:xfrm>
            <a:off x="2468880" y="-137160"/>
            <a:ext cx="6979920" cy="5471160"/>
          </a:xfrm>
          <a:custGeom>
            <a:avLst/>
            <a:gdLst>
              <a:gd name="connsiteX0" fmla="*/ 2392680 w 6979920"/>
              <a:gd name="connsiteY0" fmla="*/ 0 h 5471160"/>
              <a:gd name="connsiteX1" fmla="*/ 6979920 w 6979920"/>
              <a:gd name="connsiteY1" fmla="*/ 45720 h 5471160"/>
              <a:gd name="connsiteX2" fmla="*/ 6903720 w 6979920"/>
              <a:gd name="connsiteY2" fmla="*/ 5471160 h 5471160"/>
              <a:gd name="connsiteX3" fmla="*/ 0 w 6979920"/>
              <a:gd name="connsiteY3" fmla="*/ 5471160 h 5471160"/>
              <a:gd name="connsiteX4" fmla="*/ 2392680 w 6979920"/>
              <a:gd name="connsiteY4" fmla="*/ 0 h 5471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79920" h="5471160">
                <a:moveTo>
                  <a:pt x="2392680" y="0"/>
                </a:moveTo>
                <a:lnTo>
                  <a:pt x="6979920" y="45720"/>
                </a:lnTo>
                <a:lnTo>
                  <a:pt x="6903720" y="5471160"/>
                </a:lnTo>
                <a:lnTo>
                  <a:pt x="0" y="5471160"/>
                </a:lnTo>
                <a:lnTo>
                  <a:pt x="239268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nvGrpSpPr>
          <p:cNvPr id="27" name="Group 9"/>
          <p:cNvGrpSpPr/>
          <p:nvPr userDrawn="1"/>
        </p:nvGrpSpPr>
        <p:grpSpPr>
          <a:xfrm>
            <a:off x="6012160" y="4497450"/>
            <a:ext cx="3312368" cy="378556"/>
            <a:chOff x="2051720" y="2283718"/>
            <a:chExt cx="5040560" cy="576064"/>
          </a:xfrm>
        </p:grpSpPr>
        <p:pic>
          <p:nvPicPr>
            <p:cNvPr id="28" name="Picture 3" descr="C:\Users\MDP14-1\Desktop\CCP\REDD+ academy learning journal\links\unredd-white.png"/>
            <p:cNvPicPr>
              <a:picLocks noChangeAspect="1" noChangeArrowheads="1"/>
            </p:cNvPicPr>
            <p:nvPr/>
          </p:nvPicPr>
          <p:blipFill>
            <a:blip r:embed="rId3" cstate="print"/>
            <a:srcRect/>
            <a:stretch>
              <a:fillRect/>
            </a:stretch>
          </p:blipFill>
          <p:spPr bwMode="auto">
            <a:xfrm>
              <a:off x="2051720" y="2283718"/>
              <a:ext cx="2049218" cy="535813"/>
            </a:xfrm>
            <a:prstGeom prst="rect">
              <a:avLst/>
            </a:prstGeom>
            <a:noFill/>
          </p:spPr>
        </p:pic>
        <p:sp>
          <p:nvSpPr>
            <p:cNvPr id="29" name="TextBox 28"/>
            <p:cNvSpPr txBox="1"/>
            <p:nvPr/>
          </p:nvSpPr>
          <p:spPr>
            <a:xfrm>
              <a:off x="4211960" y="2355727"/>
              <a:ext cx="2880320" cy="421521"/>
            </a:xfrm>
            <a:prstGeom prst="rect">
              <a:avLst/>
            </a:prstGeom>
            <a:noFill/>
          </p:spPr>
          <p:txBody>
            <a:bodyPr wrap="square" rtlCol="0">
              <a:spAutoFit/>
            </a:bodyPr>
            <a:lstStyle/>
            <a:p>
              <a:r>
                <a:rPr lang="de-CH" sz="1200" b="1" dirty="0" smtClean="0">
                  <a:solidFill>
                    <a:schemeClr val="bg1"/>
                  </a:solidFill>
                  <a:latin typeface="Arial" pitchFamily="34" charset="0"/>
                  <a:cs typeface="Arial" pitchFamily="34" charset="0"/>
                </a:rPr>
                <a:t>REDD+ </a:t>
              </a:r>
              <a:r>
                <a:rPr lang="de-CH" sz="1200" dirty="0" smtClean="0">
                  <a:solidFill>
                    <a:schemeClr val="bg1"/>
                  </a:solidFill>
                  <a:latin typeface="Arial" pitchFamily="34" charset="0"/>
                  <a:cs typeface="Arial" pitchFamily="34" charset="0"/>
                </a:rPr>
                <a:t>ACADEMY</a:t>
              </a:r>
              <a:endParaRPr lang="fr-CH" sz="1200" dirty="0">
                <a:solidFill>
                  <a:schemeClr val="bg1"/>
                </a:solidFill>
                <a:latin typeface="Arial" pitchFamily="34" charset="0"/>
                <a:cs typeface="Arial" pitchFamily="34" charset="0"/>
              </a:endParaRPr>
            </a:p>
          </p:txBody>
        </p:sp>
        <p:cxnSp>
          <p:nvCxnSpPr>
            <p:cNvPr id="30" name="Straight Connector 29"/>
            <p:cNvCxnSpPr/>
            <p:nvPr/>
          </p:nvCxnSpPr>
          <p:spPr>
            <a:xfrm>
              <a:off x="4211960" y="2283718"/>
              <a:ext cx="0" cy="576064"/>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1" name="Parallelogram 30"/>
          <p:cNvSpPr/>
          <p:nvPr userDrawn="1"/>
        </p:nvSpPr>
        <p:spPr>
          <a:xfrm rot="17606102">
            <a:off x="131108" y="2419263"/>
            <a:ext cx="7187999" cy="217993"/>
          </a:xfrm>
          <a:prstGeom prst="parallelogram">
            <a:avLst/>
          </a:prstGeom>
          <a:solidFill>
            <a:srgbClr val="D223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32" name="Text Placeholder 21"/>
          <p:cNvSpPr>
            <a:spLocks noGrp="1"/>
          </p:cNvSpPr>
          <p:nvPr>
            <p:ph type="body" sz="quarter" idx="11"/>
          </p:nvPr>
        </p:nvSpPr>
        <p:spPr>
          <a:xfrm>
            <a:off x="4644008" y="1275606"/>
            <a:ext cx="4248472" cy="3672408"/>
          </a:xfrm>
        </p:spPr>
        <p:txBody>
          <a:bodyPr>
            <a:normAutofit/>
          </a:bodyPr>
          <a:lstStyle>
            <a:lvl1pPr>
              <a:buClr>
                <a:srgbClr val="D2232A"/>
              </a:buClr>
              <a:buFont typeface="Arial" pitchFamily="34" charset="0"/>
              <a:buChar char="•"/>
              <a:defRPr sz="1400"/>
            </a:lvl1pPr>
          </a:lstStyle>
          <a:p>
            <a:pPr lvl="0"/>
            <a:endParaRPr lang="de-CH" dirty="0" smtClean="0"/>
          </a:p>
        </p:txBody>
      </p:sp>
      <p:sp>
        <p:nvSpPr>
          <p:cNvPr id="33" name="Rectangle 32"/>
          <p:cNvSpPr/>
          <p:nvPr userDrawn="1"/>
        </p:nvSpPr>
        <p:spPr>
          <a:xfrm>
            <a:off x="5004048" y="618823"/>
            <a:ext cx="2098651" cy="584775"/>
          </a:xfrm>
          <a:prstGeom prst="rect">
            <a:avLst/>
          </a:prstGeom>
        </p:spPr>
        <p:txBody>
          <a:bodyPr wrap="none">
            <a:sp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de-CH" sz="3200" b="0" i="0" u="none" strike="noStrike" kern="1200" cap="none" spc="0" normalizeH="0" baseline="0" noProof="0" dirty="0" smtClean="0">
                <a:ln>
                  <a:noFill/>
                </a:ln>
                <a:solidFill>
                  <a:prstClr val="black">
                    <a:lumMod val="65000"/>
                    <a:lumOff val="35000"/>
                  </a:prstClr>
                </a:solidFill>
                <a:effectLst/>
                <a:uLnTx/>
                <a:uFillTx/>
                <a:latin typeface="+mn-lt"/>
                <a:ea typeface="+mn-ea"/>
                <a:cs typeface="+mn-cs"/>
              </a:rPr>
              <a:t>Key points</a:t>
            </a:r>
            <a:endParaRPr kumimoji="0" lang="fr-CH" sz="3200" b="0" i="0" u="none" strike="noStrike" kern="1200" cap="none" spc="0" normalizeH="0" baseline="0" noProof="0" dirty="0">
              <a:ln>
                <a:noFill/>
              </a:ln>
              <a:solidFill>
                <a:prstClr val="black">
                  <a:lumMod val="65000"/>
                  <a:lumOff val="35000"/>
                </a:prstClr>
              </a:solidFill>
              <a:effectLst/>
              <a:uLnTx/>
              <a:uFillTx/>
              <a:latin typeface="+mn-lt"/>
              <a:ea typeface="+mn-ea"/>
              <a:cs typeface="+mn-cs"/>
            </a:endParaRPr>
          </a:p>
        </p:txBody>
      </p:sp>
      <p:sp>
        <p:nvSpPr>
          <p:cNvPr id="36" name="Rectangle 35"/>
          <p:cNvSpPr/>
          <p:nvPr userDrawn="1"/>
        </p:nvSpPr>
        <p:spPr>
          <a:xfrm>
            <a:off x="8594923" y="176436"/>
            <a:ext cx="288032" cy="288032"/>
          </a:xfrm>
          <a:prstGeom prst="rect">
            <a:avLst/>
          </a:prstGeom>
          <a:noFill/>
          <a:ln>
            <a:solidFill>
              <a:srgbClr val="CBCB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100"/>
          </a:p>
        </p:txBody>
      </p:sp>
      <p:sp>
        <p:nvSpPr>
          <p:cNvPr id="37" name="Rectangle 36"/>
          <p:cNvSpPr/>
          <p:nvPr userDrawn="1"/>
        </p:nvSpPr>
        <p:spPr>
          <a:xfrm>
            <a:off x="8598510" y="182135"/>
            <a:ext cx="377026" cy="276999"/>
          </a:xfrm>
          <a:prstGeom prst="rect">
            <a:avLst/>
          </a:prstGeom>
        </p:spPr>
        <p:txBody>
          <a:bodyPr wrap="none">
            <a:spAutoFit/>
          </a:bodyPr>
          <a:lstStyle/>
          <a:p>
            <a:fld id="{F0146B80-9344-4005-AD81-41A45D584E6F}" type="slidenum">
              <a:rPr lang="fr-CH" sz="1200" smtClean="0">
                <a:solidFill>
                  <a:srgbClr val="CBCBCB"/>
                </a:solidFill>
              </a:rPr>
              <a:pPr/>
              <a:t>‹#›</a:t>
            </a:fld>
            <a:endParaRPr lang="fr-CH" sz="1200" dirty="0">
              <a:solidFill>
                <a:srgbClr val="CBCBCB"/>
              </a:solidFill>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17" name="Picture 2" descr="C:\Users\MDP14-1\Desktop\160690.jpg"/>
          <p:cNvPicPr>
            <a:picLocks noChangeAspect="1" noChangeArrowheads="1"/>
          </p:cNvPicPr>
          <p:nvPr userDrawn="1"/>
        </p:nvPicPr>
        <p:blipFill>
          <a:blip r:embed="rId2" cstate="print"/>
          <a:srcRect t="14325" b="48175"/>
          <a:stretch>
            <a:fillRect/>
          </a:stretch>
        </p:blipFill>
        <p:spPr bwMode="auto">
          <a:xfrm>
            <a:off x="0" y="0"/>
            <a:ext cx="9144000" cy="5143500"/>
          </a:xfrm>
          <a:prstGeom prst="rect">
            <a:avLst/>
          </a:prstGeom>
          <a:noFill/>
        </p:spPr>
      </p:pic>
      <p:sp>
        <p:nvSpPr>
          <p:cNvPr id="19" name="Rectangle 18"/>
          <p:cNvSpPr/>
          <p:nvPr userDrawn="1"/>
        </p:nvSpPr>
        <p:spPr>
          <a:xfrm>
            <a:off x="0" y="0"/>
            <a:ext cx="9144000" cy="5143500"/>
          </a:xfrm>
          <a:prstGeom prst="rect">
            <a:avLst/>
          </a:prstGeom>
          <a:solidFill>
            <a:schemeClr val="tx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35" name="Freeform 34"/>
          <p:cNvSpPr/>
          <p:nvPr userDrawn="1"/>
        </p:nvSpPr>
        <p:spPr>
          <a:xfrm>
            <a:off x="2468880" y="-137160"/>
            <a:ext cx="6979920" cy="5471160"/>
          </a:xfrm>
          <a:custGeom>
            <a:avLst/>
            <a:gdLst>
              <a:gd name="connsiteX0" fmla="*/ 2392680 w 6979920"/>
              <a:gd name="connsiteY0" fmla="*/ 0 h 5471160"/>
              <a:gd name="connsiteX1" fmla="*/ 6979920 w 6979920"/>
              <a:gd name="connsiteY1" fmla="*/ 45720 h 5471160"/>
              <a:gd name="connsiteX2" fmla="*/ 6903720 w 6979920"/>
              <a:gd name="connsiteY2" fmla="*/ 5471160 h 5471160"/>
              <a:gd name="connsiteX3" fmla="*/ 0 w 6979920"/>
              <a:gd name="connsiteY3" fmla="*/ 5471160 h 5471160"/>
              <a:gd name="connsiteX4" fmla="*/ 2392680 w 6979920"/>
              <a:gd name="connsiteY4" fmla="*/ 0 h 5471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79920" h="5471160">
                <a:moveTo>
                  <a:pt x="2392680" y="0"/>
                </a:moveTo>
                <a:lnTo>
                  <a:pt x="6979920" y="45720"/>
                </a:lnTo>
                <a:lnTo>
                  <a:pt x="6903720" y="5471160"/>
                </a:lnTo>
                <a:lnTo>
                  <a:pt x="0" y="5471160"/>
                </a:lnTo>
                <a:lnTo>
                  <a:pt x="239268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nvGrpSpPr>
          <p:cNvPr id="27" name="Group 9"/>
          <p:cNvGrpSpPr/>
          <p:nvPr userDrawn="1"/>
        </p:nvGrpSpPr>
        <p:grpSpPr>
          <a:xfrm>
            <a:off x="6012160" y="4497450"/>
            <a:ext cx="3312368" cy="378556"/>
            <a:chOff x="2051720" y="2283718"/>
            <a:chExt cx="5040560" cy="576064"/>
          </a:xfrm>
        </p:grpSpPr>
        <p:pic>
          <p:nvPicPr>
            <p:cNvPr id="28" name="Picture 3" descr="C:\Users\MDP14-1\Desktop\CCP\REDD+ academy learning journal\links\unredd-white.png"/>
            <p:cNvPicPr>
              <a:picLocks noChangeAspect="1" noChangeArrowheads="1"/>
            </p:cNvPicPr>
            <p:nvPr/>
          </p:nvPicPr>
          <p:blipFill>
            <a:blip r:embed="rId3" cstate="print"/>
            <a:srcRect/>
            <a:stretch>
              <a:fillRect/>
            </a:stretch>
          </p:blipFill>
          <p:spPr bwMode="auto">
            <a:xfrm>
              <a:off x="2051720" y="2283718"/>
              <a:ext cx="2049218" cy="535813"/>
            </a:xfrm>
            <a:prstGeom prst="rect">
              <a:avLst/>
            </a:prstGeom>
            <a:noFill/>
          </p:spPr>
        </p:pic>
        <p:sp>
          <p:nvSpPr>
            <p:cNvPr id="29" name="TextBox 28"/>
            <p:cNvSpPr txBox="1"/>
            <p:nvPr/>
          </p:nvSpPr>
          <p:spPr>
            <a:xfrm>
              <a:off x="4211960" y="2355727"/>
              <a:ext cx="2880320" cy="421521"/>
            </a:xfrm>
            <a:prstGeom prst="rect">
              <a:avLst/>
            </a:prstGeom>
            <a:noFill/>
          </p:spPr>
          <p:txBody>
            <a:bodyPr wrap="square" rtlCol="0">
              <a:spAutoFit/>
            </a:bodyPr>
            <a:lstStyle/>
            <a:p>
              <a:r>
                <a:rPr lang="de-CH" sz="1200" b="1" dirty="0" smtClean="0">
                  <a:solidFill>
                    <a:schemeClr val="bg1"/>
                  </a:solidFill>
                  <a:latin typeface="Arial" pitchFamily="34" charset="0"/>
                  <a:cs typeface="Arial" pitchFamily="34" charset="0"/>
                </a:rPr>
                <a:t>REDD+ </a:t>
              </a:r>
              <a:r>
                <a:rPr lang="de-CH" sz="1200" dirty="0" smtClean="0">
                  <a:solidFill>
                    <a:schemeClr val="bg1"/>
                  </a:solidFill>
                  <a:latin typeface="Arial" pitchFamily="34" charset="0"/>
                  <a:cs typeface="Arial" pitchFamily="34" charset="0"/>
                </a:rPr>
                <a:t>ACADEMY</a:t>
              </a:r>
              <a:endParaRPr lang="fr-CH" sz="1200" dirty="0">
                <a:solidFill>
                  <a:schemeClr val="bg1"/>
                </a:solidFill>
                <a:latin typeface="Arial" pitchFamily="34" charset="0"/>
                <a:cs typeface="Arial" pitchFamily="34" charset="0"/>
              </a:endParaRPr>
            </a:p>
          </p:txBody>
        </p:sp>
        <p:cxnSp>
          <p:nvCxnSpPr>
            <p:cNvPr id="30" name="Straight Connector 29"/>
            <p:cNvCxnSpPr/>
            <p:nvPr/>
          </p:nvCxnSpPr>
          <p:spPr>
            <a:xfrm>
              <a:off x="4211960" y="2283718"/>
              <a:ext cx="0" cy="576064"/>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1" name="Parallelogram 30"/>
          <p:cNvSpPr/>
          <p:nvPr userDrawn="1"/>
        </p:nvSpPr>
        <p:spPr>
          <a:xfrm rot="17606102">
            <a:off x="131108" y="2419263"/>
            <a:ext cx="7187999" cy="217993"/>
          </a:xfrm>
          <a:prstGeom prst="parallelogram">
            <a:avLst/>
          </a:prstGeom>
          <a:solidFill>
            <a:srgbClr val="D223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32" name="Text Placeholder 21"/>
          <p:cNvSpPr>
            <a:spLocks noGrp="1"/>
          </p:cNvSpPr>
          <p:nvPr>
            <p:ph type="body" sz="quarter" idx="11"/>
          </p:nvPr>
        </p:nvSpPr>
        <p:spPr>
          <a:xfrm>
            <a:off x="4644008" y="1275606"/>
            <a:ext cx="4248472" cy="3672408"/>
          </a:xfrm>
        </p:spPr>
        <p:txBody>
          <a:bodyPr>
            <a:normAutofit/>
          </a:bodyPr>
          <a:lstStyle>
            <a:lvl1pPr>
              <a:buClr>
                <a:srgbClr val="D2232A"/>
              </a:buClr>
              <a:buFont typeface="Arial" pitchFamily="34" charset="0"/>
              <a:buChar char="•"/>
              <a:defRPr sz="1400"/>
            </a:lvl1pPr>
          </a:lstStyle>
          <a:p>
            <a:pPr lvl="0"/>
            <a:endParaRPr lang="de-CH" dirty="0" smtClean="0"/>
          </a:p>
        </p:txBody>
      </p:sp>
      <p:sp>
        <p:nvSpPr>
          <p:cNvPr id="33" name="Rectangle 32"/>
          <p:cNvSpPr/>
          <p:nvPr userDrawn="1"/>
        </p:nvSpPr>
        <p:spPr>
          <a:xfrm>
            <a:off x="4716016" y="618823"/>
            <a:ext cx="4374916" cy="584775"/>
          </a:xfrm>
          <a:prstGeom prst="rect">
            <a:avLst/>
          </a:prstGeom>
        </p:spPr>
        <p:txBody>
          <a:bodyPr wrap="none">
            <a:sp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fr-CH" sz="3200" b="0" i="0" u="none" strike="noStrike" kern="1200" cap="none" spc="0" normalizeH="0" baseline="0" noProof="0" dirty="0" smtClean="0">
                <a:ln>
                  <a:noFill/>
                </a:ln>
                <a:solidFill>
                  <a:prstClr val="black">
                    <a:lumMod val="65000"/>
                    <a:lumOff val="35000"/>
                  </a:prstClr>
                </a:solidFill>
                <a:effectLst/>
                <a:uLnTx/>
                <a:uFillTx/>
                <a:latin typeface="+mn-lt"/>
                <a:ea typeface="+mn-ea"/>
                <a:cs typeface="+mn-cs"/>
              </a:rPr>
              <a:t>Agenda for the session</a:t>
            </a:r>
            <a:endParaRPr kumimoji="0" lang="fr-CH" sz="3200" b="0" i="0" u="none" strike="noStrike" kern="1200" cap="none" spc="0" normalizeH="0" baseline="0" noProof="0" dirty="0">
              <a:ln>
                <a:noFill/>
              </a:ln>
              <a:solidFill>
                <a:prstClr val="black">
                  <a:lumMod val="65000"/>
                  <a:lumOff val="35000"/>
                </a:prstClr>
              </a:solidFill>
              <a:effectLst/>
              <a:uLnTx/>
              <a:uFillTx/>
              <a:latin typeface="+mn-lt"/>
              <a:ea typeface="+mn-ea"/>
              <a:cs typeface="+mn-cs"/>
            </a:endParaRPr>
          </a:p>
        </p:txBody>
      </p:sp>
      <p:sp>
        <p:nvSpPr>
          <p:cNvPr id="36" name="Rectangle 35"/>
          <p:cNvSpPr/>
          <p:nvPr userDrawn="1"/>
        </p:nvSpPr>
        <p:spPr>
          <a:xfrm>
            <a:off x="8594923" y="176436"/>
            <a:ext cx="288032" cy="288032"/>
          </a:xfrm>
          <a:prstGeom prst="rect">
            <a:avLst/>
          </a:prstGeom>
          <a:noFill/>
          <a:ln>
            <a:solidFill>
              <a:srgbClr val="CBCB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100"/>
          </a:p>
        </p:txBody>
      </p:sp>
      <p:sp>
        <p:nvSpPr>
          <p:cNvPr id="37" name="Rectangle 36"/>
          <p:cNvSpPr/>
          <p:nvPr userDrawn="1"/>
        </p:nvSpPr>
        <p:spPr>
          <a:xfrm>
            <a:off x="8598510" y="182135"/>
            <a:ext cx="377026" cy="276999"/>
          </a:xfrm>
          <a:prstGeom prst="rect">
            <a:avLst/>
          </a:prstGeom>
        </p:spPr>
        <p:txBody>
          <a:bodyPr wrap="none">
            <a:spAutoFit/>
          </a:bodyPr>
          <a:lstStyle/>
          <a:p>
            <a:fld id="{F0146B80-9344-4005-AD81-41A45D584E6F}" type="slidenum">
              <a:rPr lang="fr-CH" sz="1200" smtClean="0">
                <a:solidFill>
                  <a:srgbClr val="CBCBCB"/>
                </a:solidFill>
              </a:rPr>
              <a:pPr/>
              <a:t>‹#›</a:t>
            </a:fld>
            <a:endParaRPr lang="fr-CH" sz="1200" dirty="0">
              <a:solidFill>
                <a:srgbClr val="CBCBCB"/>
              </a:solidFill>
            </a:endParaRPr>
          </a:p>
        </p:txBody>
      </p:sp>
    </p:spTree>
    <p:extLst>
      <p:ext uri="{BB962C8B-B14F-4D97-AF65-F5344CB8AC3E}">
        <p14:creationId xmlns:p14="http://schemas.microsoft.com/office/powerpoint/2010/main" val="18345800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in One Column">
    <p:spTree>
      <p:nvGrpSpPr>
        <p:cNvPr id="1" name=""/>
        <p:cNvGrpSpPr/>
        <p:nvPr/>
      </p:nvGrpSpPr>
      <p:grpSpPr>
        <a:xfrm>
          <a:off x="0" y="0"/>
          <a:ext cx="0" cy="0"/>
          <a:chOff x="0" y="0"/>
          <a:chExt cx="0" cy="0"/>
        </a:xfrm>
      </p:grpSpPr>
      <p:sp>
        <p:nvSpPr>
          <p:cNvPr id="8" name="Content Placeholder 7"/>
          <p:cNvSpPr>
            <a:spLocks noGrp="1"/>
          </p:cNvSpPr>
          <p:nvPr>
            <p:ph sz="quarter" idx="13"/>
          </p:nvPr>
        </p:nvSpPr>
        <p:spPr>
          <a:xfrm>
            <a:off x="251520" y="1276350"/>
            <a:ext cx="8570342" cy="3311525"/>
          </a:xfrm>
        </p:spPr>
        <p:txBody>
          <a:bodyPr>
            <a:normAutofit/>
          </a:bodyPr>
          <a:lstStyle>
            <a:lvl1pPr>
              <a:defRPr sz="1600"/>
            </a:lvl1pPr>
            <a:lvl2pPr>
              <a:defRPr sz="1600"/>
            </a:lvl2pPr>
            <a:lvl3pPr>
              <a:defRPr sz="16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r-CH" dirty="0"/>
          </a:p>
        </p:txBody>
      </p:sp>
      <p:sp>
        <p:nvSpPr>
          <p:cNvPr id="12" name="Rectangle 11"/>
          <p:cNvSpPr/>
          <p:nvPr userDrawn="1"/>
        </p:nvSpPr>
        <p:spPr>
          <a:xfrm>
            <a:off x="8594923" y="176436"/>
            <a:ext cx="288032" cy="288032"/>
          </a:xfrm>
          <a:prstGeom prst="rect">
            <a:avLst/>
          </a:prstGeom>
          <a:noFill/>
          <a:ln>
            <a:solidFill>
              <a:srgbClr val="CBCB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100"/>
          </a:p>
        </p:txBody>
      </p:sp>
      <p:sp>
        <p:nvSpPr>
          <p:cNvPr id="20" name="Rectangle 19"/>
          <p:cNvSpPr/>
          <p:nvPr userDrawn="1"/>
        </p:nvSpPr>
        <p:spPr>
          <a:xfrm>
            <a:off x="8598510" y="182135"/>
            <a:ext cx="377026" cy="276999"/>
          </a:xfrm>
          <a:prstGeom prst="rect">
            <a:avLst/>
          </a:prstGeom>
        </p:spPr>
        <p:txBody>
          <a:bodyPr wrap="none">
            <a:spAutoFit/>
          </a:bodyPr>
          <a:lstStyle/>
          <a:p>
            <a:fld id="{F0146B80-9344-4005-AD81-41A45D584E6F}" type="slidenum">
              <a:rPr lang="fr-CH" sz="1200" smtClean="0">
                <a:solidFill>
                  <a:srgbClr val="CBCBCB"/>
                </a:solidFill>
              </a:rPr>
              <a:pPr/>
              <a:t>‹#›</a:t>
            </a:fld>
            <a:endParaRPr lang="fr-CH" sz="1200" dirty="0">
              <a:solidFill>
                <a:srgbClr val="CBCBCB"/>
              </a:solidFill>
            </a:endParaRPr>
          </a:p>
        </p:txBody>
      </p:sp>
      <p:pic>
        <p:nvPicPr>
          <p:cNvPr id="3074" name="Picture 2" descr="C:\Users\MDP14-1\Desktop\UNREDD-logo-grey.png"/>
          <p:cNvPicPr>
            <a:picLocks noChangeAspect="1" noChangeArrowheads="1"/>
          </p:cNvPicPr>
          <p:nvPr userDrawn="1"/>
        </p:nvPicPr>
        <p:blipFill>
          <a:blip r:embed="rId2" cstate="print"/>
          <a:srcRect/>
          <a:stretch>
            <a:fillRect/>
          </a:stretch>
        </p:blipFill>
        <p:spPr bwMode="auto">
          <a:xfrm>
            <a:off x="251520" y="4659982"/>
            <a:ext cx="1296144" cy="358273"/>
          </a:xfrm>
          <a:prstGeom prst="rect">
            <a:avLst/>
          </a:prstGeom>
          <a:noFill/>
        </p:spPr>
      </p:pic>
      <p:cxnSp>
        <p:nvCxnSpPr>
          <p:cNvPr id="23" name="Straight Connector 22"/>
          <p:cNvCxnSpPr/>
          <p:nvPr userDrawn="1"/>
        </p:nvCxnSpPr>
        <p:spPr>
          <a:xfrm>
            <a:off x="1691680" y="4659982"/>
            <a:ext cx="0" cy="360040"/>
          </a:xfrm>
          <a:prstGeom prst="line">
            <a:avLst/>
          </a:prstGeom>
          <a:ln w="19050">
            <a:solidFill>
              <a:srgbClr val="CBCBCB"/>
            </a:solidFill>
          </a:ln>
        </p:spPr>
        <p:style>
          <a:lnRef idx="1">
            <a:schemeClr val="accent1"/>
          </a:lnRef>
          <a:fillRef idx="0">
            <a:schemeClr val="accent1"/>
          </a:fillRef>
          <a:effectRef idx="0">
            <a:schemeClr val="accent1"/>
          </a:effectRef>
          <a:fontRef idx="minor">
            <a:schemeClr val="tx1"/>
          </a:fontRef>
        </p:style>
      </p:cxnSp>
      <p:sp>
        <p:nvSpPr>
          <p:cNvPr id="24" name="Rectangle 23"/>
          <p:cNvSpPr/>
          <p:nvPr userDrawn="1"/>
        </p:nvSpPr>
        <p:spPr>
          <a:xfrm>
            <a:off x="1706538" y="4714448"/>
            <a:ext cx="1511952" cy="276999"/>
          </a:xfrm>
          <a:prstGeom prst="rect">
            <a:avLst/>
          </a:prstGeom>
        </p:spPr>
        <p:txBody>
          <a:bodyPr wrap="none">
            <a:spAutoFit/>
          </a:bodyPr>
          <a:lstStyle/>
          <a:p>
            <a:r>
              <a:rPr lang="de-CH" sz="1200" b="1" dirty="0" smtClean="0">
                <a:solidFill>
                  <a:srgbClr val="CBCBCB"/>
                </a:solidFill>
                <a:latin typeface="Arial" pitchFamily="34" charset="0"/>
                <a:cs typeface="Arial" pitchFamily="34" charset="0"/>
              </a:rPr>
              <a:t>REDD+ </a:t>
            </a:r>
            <a:r>
              <a:rPr lang="de-CH" sz="1200" dirty="0" smtClean="0">
                <a:solidFill>
                  <a:srgbClr val="CBCBCB"/>
                </a:solidFill>
                <a:latin typeface="Arial" pitchFamily="34" charset="0"/>
                <a:cs typeface="Arial" pitchFamily="34" charset="0"/>
              </a:rPr>
              <a:t>ACADEMY</a:t>
            </a:r>
            <a:endParaRPr lang="fr-CH" sz="1200" dirty="0">
              <a:solidFill>
                <a:srgbClr val="CBCBCB"/>
              </a:solidFill>
              <a:latin typeface="Arial" pitchFamily="34" charset="0"/>
              <a:cs typeface="Arial" pitchFamily="34" charset="0"/>
            </a:endParaRPr>
          </a:p>
        </p:txBody>
      </p:sp>
      <p:sp>
        <p:nvSpPr>
          <p:cNvPr id="29" name="Text Placeholder 28"/>
          <p:cNvSpPr>
            <a:spLocks noGrp="1"/>
          </p:cNvSpPr>
          <p:nvPr>
            <p:ph type="body" sz="quarter" idx="14" hasCustomPrompt="1"/>
          </p:nvPr>
        </p:nvSpPr>
        <p:spPr>
          <a:xfrm>
            <a:off x="233189" y="411510"/>
            <a:ext cx="7651179" cy="719137"/>
          </a:xfrm>
        </p:spPr>
        <p:txBody>
          <a:bodyPr/>
          <a:lstStyle>
            <a:lvl1pPr>
              <a:buNone/>
              <a:defRPr>
                <a:solidFill>
                  <a:schemeClr val="tx1">
                    <a:lumMod val="65000"/>
                    <a:lumOff val="35000"/>
                  </a:schemeClr>
                </a:solidFill>
              </a:defRPr>
            </a:lvl1pPr>
          </a:lstStyle>
          <a:p>
            <a:r>
              <a:rPr lang="de-CH" sz="3200" dirty="0" smtClean="0">
                <a:solidFill>
                  <a:schemeClr val="tx1">
                    <a:lumMod val="65000"/>
                    <a:lumOff val="35000"/>
                  </a:schemeClr>
                </a:solidFill>
                <a:latin typeface="Open Sans" pitchFamily="34" charset="0"/>
                <a:ea typeface="Open Sans" pitchFamily="34" charset="0"/>
                <a:cs typeface="Open Sans" pitchFamily="34" charset="0"/>
              </a:rPr>
              <a:t>Slide title </a:t>
            </a:r>
            <a:endParaRPr lang="fr-CH" sz="3200" dirty="0"/>
          </a:p>
        </p:txBody>
      </p:sp>
      <p:sp>
        <p:nvSpPr>
          <p:cNvPr id="32" name="Text Placeholder 31"/>
          <p:cNvSpPr>
            <a:spLocks noGrp="1"/>
          </p:cNvSpPr>
          <p:nvPr>
            <p:ph type="body" sz="quarter" idx="15" hasCustomPrompt="1"/>
          </p:nvPr>
        </p:nvSpPr>
        <p:spPr>
          <a:xfrm>
            <a:off x="250825" y="123825"/>
            <a:ext cx="3097213" cy="287338"/>
          </a:xfrm>
        </p:spPr>
        <p:txBody>
          <a:bodyPr>
            <a:normAutofit/>
          </a:bodyPr>
          <a:lstStyle>
            <a:lvl1pPr>
              <a:buNone/>
              <a:defRPr sz="1200" b="1">
                <a:solidFill>
                  <a:srgbClr val="D2232A"/>
                </a:solidFill>
              </a:defRPr>
            </a:lvl1pPr>
          </a:lstStyle>
          <a:p>
            <a:pPr lvl="0"/>
            <a:r>
              <a:rPr lang="en-US" dirty="0" smtClean="0"/>
              <a:t>CHAPTER TITLE</a:t>
            </a:r>
            <a:endParaRPr lang="fr-CH" dirty="0"/>
          </a:p>
        </p:txBody>
      </p: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in two columns">
    <p:spTree>
      <p:nvGrpSpPr>
        <p:cNvPr id="1" name=""/>
        <p:cNvGrpSpPr/>
        <p:nvPr/>
      </p:nvGrpSpPr>
      <p:grpSpPr>
        <a:xfrm>
          <a:off x="0" y="0"/>
          <a:ext cx="0" cy="0"/>
          <a:chOff x="0" y="0"/>
          <a:chExt cx="0" cy="0"/>
        </a:xfrm>
      </p:grpSpPr>
      <p:sp>
        <p:nvSpPr>
          <p:cNvPr id="8" name="Content Placeholder 7"/>
          <p:cNvSpPr>
            <a:spLocks noGrp="1"/>
          </p:cNvSpPr>
          <p:nvPr>
            <p:ph sz="quarter" idx="13"/>
          </p:nvPr>
        </p:nvSpPr>
        <p:spPr>
          <a:xfrm>
            <a:off x="251520" y="1276350"/>
            <a:ext cx="4176464" cy="3311525"/>
          </a:xfrm>
        </p:spPr>
        <p:txBody>
          <a:bodyPr>
            <a:normAutofit/>
          </a:bodyPr>
          <a:lstStyle>
            <a:lvl1pPr>
              <a:defRPr sz="1600"/>
            </a:lvl1pPr>
            <a:lvl2pPr>
              <a:defRPr sz="1600"/>
            </a:lvl2pPr>
            <a:lvl3pPr>
              <a:defRPr sz="16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r-CH" dirty="0"/>
          </a:p>
        </p:txBody>
      </p:sp>
      <p:sp>
        <p:nvSpPr>
          <p:cNvPr id="12" name="Rectangle 11"/>
          <p:cNvSpPr/>
          <p:nvPr userDrawn="1"/>
        </p:nvSpPr>
        <p:spPr>
          <a:xfrm>
            <a:off x="8594923" y="176436"/>
            <a:ext cx="288032" cy="288032"/>
          </a:xfrm>
          <a:prstGeom prst="rect">
            <a:avLst/>
          </a:prstGeom>
          <a:noFill/>
          <a:ln>
            <a:solidFill>
              <a:srgbClr val="CBCB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100"/>
          </a:p>
        </p:txBody>
      </p:sp>
      <p:sp>
        <p:nvSpPr>
          <p:cNvPr id="20" name="Rectangle 19"/>
          <p:cNvSpPr/>
          <p:nvPr userDrawn="1"/>
        </p:nvSpPr>
        <p:spPr>
          <a:xfrm>
            <a:off x="8598510" y="182135"/>
            <a:ext cx="377026" cy="276999"/>
          </a:xfrm>
          <a:prstGeom prst="rect">
            <a:avLst/>
          </a:prstGeom>
        </p:spPr>
        <p:txBody>
          <a:bodyPr wrap="none">
            <a:spAutoFit/>
          </a:bodyPr>
          <a:lstStyle/>
          <a:p>
            <a:fld id="{F0146B80-9344-4005-AD81-41A45D584E6F}" type="slidenum">
              <a:rPr lang="fr-CH" sz="1200" smtClean="0">
                <a:solidFill>
                  <a:srgbClr val="CBCBCB"/>
                </a:solidFill>
              </a:rPr>
              <a:pPr/>
              <a:t>‹#›</a:t>
            </a:fld>
            <a:endParaRPr lang="fr-CH" sz="1200" dirty="0">
              <a:solidFill>
                <a:srgbClr val="CBCBCB"/>
              </a:solidFill>
            </a:endParaRPr>
          </a:p>
        </p:txBody>
      </p:sp>
      <p:pic>
        <p:nvPicPr>
          <p:cNvPr id="3074" name="Picture 2" descr="C:\Users\MDP14-1\Desktop\UNREDD-logo-grey.png"/>
          <p:cNvPicPr>
            <a:picLocks noChangeAspect="1" noChangeArrowheads="1"/>
          </p:cNvPicPr>
          <p:nvPr userDrawn="1"/>
        </p:nvPicPr>
        <p:blipFill>
          <a:blip r:embed="rId2" cstate="print"/>
          <a:srcRect/>
          <a:stretch>
            <a:fillRect/>
          </a:stretch>
        </p:blipFill>
        <p:spPr bwMode="auto">
          <a:xfrm>
            <a:off x="251520" y="4659982"/>
            <a:ext cx="1296144" cy="358273"/>
          </a:xfrm>
          <a:prstGeom prst="rect">
            <a:avLst/>
          </a:prstGeom>
          <a:noFill/>
        </p:spPr>
      </p:pic>
      <p:cxnSp>
        <p:nvCxnSpPr>
          <p:cNvPr id="23" name="Straight Connector 22"/>
          <p:cNvCxnSpPr/>
          <p:nvPr userDrawn="1"/>
        </p:nvCxnSpPr>
        <p:spPr>
          <a:xfrm>
            <a:off x="1691680" y="4659982"/>
            <a:ext cx="0" cy="360040"/>
          </a:xfrm>
          <a:prstGeom prst="line">
            <a:avLst/>
          </a:prstGeom>
          <a:ln w="19050">
            <a:solidFill>
              <a:srgbClr val="CBCBCB"/>
            </a:solidFill>
          </a:ln>
        </p:spPr>
        <p:style>
          <a:lnRef idx="1">
            <a:schemeClr val="accent1"/>
          </a:lnRef>
          <a:fillRef idx="0">
            <a:schemeClr val="accent1"/>
          </a:fillRef>
          <a:effectRef idx="0">
            <a:schemeClr val="accent1"/>
          </a:effectRef>
          <a:fontRef idx="minor">
            <a:schemeClr val="tx1"/>
          </a:fontRef>
        </p:style>
      </p:cxnSp>
      <p:sp>
        <p:nvSpPr>
          <p:cNvPr id="24" name="Rectangle 23"/>
          <p:cNvSpPr/>
          <p:nvPr userDrawn="1"/>
        </p:nvSpPr>
        <p:spPr>
          <a:xfrm>
            <a:off x="1706538" y="4714448"/>
            <a:ext cx="1511952" cy="276999"/>
          </a:xfrm>
          <a:prstGeom prst="rect">
            <a:avLst/>
          </a:prstGeom>
        </p:spPr>
        <p:txBody>
          <a:bodyPr wrap="none">
            <a:spAutoFit/>
          </a:bodyPr>
          <a:lstStyle/>
          <a:p>
            <a:r>
              <a:rPr lang="de-CH" sz="1200" b="1" dirty="0" smtClean="0">
                <a:solidFill>
                  <a:srgbClr val="CBCBCB"/>
                </a:solidFill>
                <a:latin typeface="Arial" pitchFamily="34" charset="0"/>
                <a:cs typeface="Arial" pitchFamily="34" charset="0"/>
              </a:rPr>
              <a:t>REDD+ </a:t>
            </a:r>
            <a:r>
              <a:rPr lang="de-CH" sz="1200" dirty="0" smtClean="0">
                <a:solidFill>
                  <a:srgbClr val="CBCBCB"/>
                </a:solidFill>
                <a:latin typeface="Arial" pitchFamily="34" charset="0"/>
                <a:cs typeface="Arial" pitchFamily="34" charset="0"/>
              </a:rPr>
              <a:t>ACADEMY</a:t>
            </a:r>
            <a:endParaRPr lang="fr-CH" sz="1200" dirty="0">
              <a:solidFill>
                <a:srgbClr val="CBCBCB"/>
              </a:solidFill>
              <a:latin typeface="Arial" pitchFamily="34" charset="0"/>
              <a:cs typeface="Arial" pitchFamily="34" charset="0"/>
            </a:endParaRPr>
          </a:p>
        </p:txBody>
      </p:sp>
      <p:sp>
        <p:nvSpPr>
          <p:cNvPr id="29" name="Text Placeholder 28"/>
          <p:cNvSpPr>
            <a:spLocks noGrp="1"/>
          </p:cNvSpPr>
          <p:nvPr>
            <p:ph type="body" sz="quarter" idx="14" hasCustomPrompt="1"/>
          </p:nvPr>
        </p:nvSpPr>
        <p:spPr>
          <a:xfrm>
            <a:off x="233189" y="411510"/>
            <a:ext cx="8083227" cy="719137"/>
          </a:xfrm>
        </p:spPr>
        <p:txBody>
          <a:bodyPr/>
          <a:lstStyle>
            <a:lvl1pPr>
              <a:buNone/>
              <a:defRPr>
                <a:solidFill>
                  <a:schemeClr val="tx1">
                    <a:lumMod val="65000"/>
                    <a:lumOff val="35000"/>
                  </a:schemeClr>
                </a:solidFill>
              </a:defRPr>
            </a:lvl1pPr>
          </a:lstStyle>
          <a:p>
            <a:r>
              <a:rPr lang="de-CH" sz="3200" dirty="0" smtClean="0">
                <a:solidFill>
                  <a:schemeClr val="tx1">
                    <a:lumMod val="65000"/>
                    <a:lumOff val="35000"/>
                  </a:schemeClr>
                </a:solidFill>
                <a:latin typeface="Open Sans" pitchFamily="34" charset="0"/>
                <a:ea typeface="Open Sans" pitchFamily="34" charset="0"/>
                <a:cs typeface="Open Sans" pitchFamily="34" charset="0"/>
              </a:rPr>
              <a:t>Slide title </a:t>
            </a:r>
            <a:endParaRPr lang="fr-CH" sz="3200" dirty="0"/>
          </a:p>
        </p:txBody>
      </p:sp>
      <p:sp>
        <p:nvSpPr>
          <p:cNvPr id="32" name="Text Placeholder 31"/>
          <p:cNvSpPr>
            <a:spLocks noGrp="1"/>
          </p:cNvSpPr>
          <p:nvPr>
            <p:ph type="body" sz="quarter" idx="15" hasCustomPrompt="1"/>
          </p:nvPr>
        </p:nvSpPr>
        <p:spPr>
          <a:xfrm>
            <a:off x="250825" y="123825"/>
            <a:ext cx="3097213" cy="287338"/>
          </a:xfrm>
        </p:spPr>
        <p:txBody>
          <a:bodyPr>
            <a:normAutofit/>
          </a:bodyPr>
          <a:lstStyle>
            <a:lvl1pPr>
              <a:buNone/>
              <a:defRPr sz="1200" b="1" baseline="0">
                <a:solidFill>
                  <a:srgbClr val="D2232A"/>
                </a:solidFill>
              </a:defRPr>
            </a:lvl1pPr>
          </a:lstStyle>
          <a:p>
            <a:pPr lvl="0"/>
            <a:r>
              <a:rPr lang="en-US" dirty="0" smtClean="0"/>
              <a:t>CHAPTER TITLE</a:t>
            </a:r>
            <a:endParaRPr lang="fr-CH" dirty="0"/>
          </a:p>
        </p:txBody>
      </p:sp>
      <p:sp>
        <p:nvSpPr>
          <p:cNvPr id="11" name="Content Placeholder 7"/>
          <p:cNvSpPr>
            <a:spLocks noGrp="1"/>
          </p:cNvSpPr>
          <p:nvPr>
            <p:ph sz="quarter" idx="16"/>
          </p:nvPr>
        </p:nvSpPr>
        <p:spPr>
          <a:xfrm>
            <a:off x="4716016" y="1275606"/>
            <a:ext cx="4176464" cy="3311525"/>
          </a:xfrm>
        </p:spPr>
        <p:txBody>
          <a:bodyPr>
            <a:normAutofit/>
          </a:bodyPr>
          <a:lstStyle>
            <a:lvl1pPr>
              <a:defRPr sz="1600"/>
            </a:lvl1pPr>
            <a:lvl2pPr>
              <a:defRPr sz="1600"/>
            </a:lvl2pPr>
            <a:lvl3pPr>
              <a:defRPr sz="16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r-CH" dirty="0"/>
          </a:p>
        </p:txBody>
      </p:sp>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Wide image">
    <p:spTree>
      <p:nvGrpSpPr>
        <p:cNvPr id="1" name=""/>
        <p:cNvGrpSpPr/>
        <p:nvPr/>
      </p:nvGrpSpPr>
      <p:grpSpPr>
        <a:xfrm>
          <a:off x="0" y="0"/>
          <a:ext cx="0" cy="0"/>
          <a:chOff x="0" y="0"/>
          <a:chExt cx="0" cy="0"/>
        </a:xfrm>
      </p:grpSpPr>
      <p:sp>
        <p:nvSpPr>
          <p:cNvPr id="12" name="Rectangle 11"/>
          <p:cNvSpPr/>
          <p:nvPr userDrawn="1"/>
        </p:nvSpPr>
        <p:spPr>
          <a:xfrm>
            <a:off x="8594923" y="176436"/>
            <a:ext cx="288032" cy="288032"/>
          </a:xfrm>
          <a:prstGeom prst="rect">
            <a:avLst/>
          </a:prstGeom>
          <a:noFill/>
          <a:ln>
            <a:solidFill>
              <a:srgbClr val="CBCB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100"/>
          </a:p>
        </p:txBody>
      </p:sp>
      <p:sp>
        <p:nvSpPr>
          <p:cNvPr id="20" name="Rectangle 19"/>
          <p:cNvSpPr/>
          <p:nvPr userDrawn="1"/>
        </p:nvSpPr>
        <p:spPr>
          <a:xfrm>
            <a:off x="8598510" y="182135"/>
            <a:ext cx="377026" cy="276999"/>
          </a:xfrm>
          <a:prstGeom prst="rect">
            <a:avLst/>
          </a:prstGeom>
        </p:spPr>
        <p:txBody>
          <a:bodyPr wrap="none">
            <a:spAutoFit/>
          </a:bodyPr>
          <a:lstStyle/>
          <a:p>
            <a:fld id="{F0146B80-9344-4005-AD81-41A45D584E6F}" type="slidenum">
              <a:rPr lang="fr-CH" sz="1200" smtClean="0">
                <a:solidFill>
                  <a:srgbClr val="CBCBCB"/>
                </a:solidFill>
              </a:rPr>
              <a:pPr/>
              <a:t>‹#›</a:t>
            </a:fld>
            <a:endParaRPr lang="fr-CH" sz="1200" dirty="0">
              <a:solidFill>
                <a:srgbClr val="CBCBCB"/>
              </a:solidFill>
            </a:endParaRPr>
          </a:p>
        </p:txBody>
      </p:sp>
      <p:pic>
        <p:nvPicPr>
          <p:cNvPr id="3074" name="Picture 2" descr="C:\Users\MDP14-1\Desktop\UNREDD-logo-grey.png"/>
          <p:cNvPicPr>
            <a:picLocks noChangeAspect="1" noChangeArrowheads="1"/>
          </p:cNvPicPr>
          <p:nvPr userDrawn="1"/>
        </p:nvPicPr>
        <p:blipFill>
          <a:blip r:embed="rId2" cstate="print"/>
          <a:srcRect/>
          <a:stretch>
            <a:fillRect/>
          </a:stretch>
        </p:blipFill>
        <p:spPr bwMode="auto">
          <a:xfrm>
            <a:off x="251520" y="4659982"/>
            <a:ext cx="1296144" cy="358273"/>
          </a:xfrm>
          <a:prstGeom prst="rect">
            <a:avLst/>
          </a:prstGeom>
          <a:noFill/>
        </p:spPr>
      </p:pic>
      <p:cxnSp>
        <p:nvCxnSpPr>
          <p:cNvPr id="23" name="Straight Connector 22"/>
          <p:cNvCxnSpPr/>
          <p:nvPr userDrawn="1"/>
        </p:nvCxnSpPr>
        <p:spPr>
          <a:xfrm>
            <a:off x="1691680" y="4659982"/>
            <a:ext cx="0" cy="360040"/>
          </a:xfrm>
          <a:prstGeom prst="line">
            <a:avLst/>
          </a:prstGeom>
          <a:ln w="19050">
            <a:solidFill>
              <a:srgbClr val="CBCBCB"/>
            </a:solidFill>
          </a:ln>
        </p:spPr>
        <p:style>
          <a:lnRef idx="1">
            <a:schemeClr val="accent1"/>
          </a:lnRef>
          <a:fillRef idx="0">
            <a:schemeClr val="accent1"/>
          </a:fillRef>
          <a:effectRef idx="0">
            <a:schemeClr val="accent1"/>
          </a:effectRef>
          <a:fontRef idx="minor">
            <a:schemeClr val="tx1"/>
          </a:fontRef>
        </p:style>
      </p:cxnSp>
      <p:sp>
        <p:nvSpPr>
          <p:cNvPr id="24" name="Rectangle 23"/>
          <p:cNvSpPr/>
          <p:nvPr userDrawn="1"/>
        </p:nvSpPr>
        <p:spPr>
          <a:xfrm>
            <a:off x="1706538" y="4714448"/>
            <a:ext cx="1511952" cy="276999"/>
          </a:xfrm>
          <a:prstGeom prst="rect">
            <a:avLst/>
          </a:prstGeom>
        </p:spPr>
        <p:txBody>
          <a:bodyPr wrap="none">
            <a:spAutoFit/>
          </a:bodyPr>
          <a:lstStyle/>
          <a:p>
            <a:r>
              <a:rPr lang="de-CH" sz="1200" b="1" dirty="0" smtClean="0">
                <a:solidFill>
                  <a:srgbClr val="CBCBCB"/>
                </a:solidFill>
                <a:latin typeface="Arial" pitchFamily="34" charset="0"/>
                <a:cs typeface="Arial" pitchFamily="34" charset="0"/>
              </a:rPr>
              <a:t>REDD+ </a:t>
            </a:r>
            <a:r>
              <a:rPr lang="de-CH" sz="1200" dirty="0" smtClean="0">
                <a:solidFill>
                  <a:srgbClr val="CBCBCB"/>
                </a:solidFill>
                <a:latin typeface="Arial" pitchFamily="34" charset="0"/>
                <a:cs typeface="Arial" pitchFamily="34" charset="0"/>
              </a:rPr>
              <a:t>ACADEMY</a:t>
            </a:r>
            <a:endParaRPr lang="fr-CH" sz="1200" dirty="0">
              <a:solidFill>
                <a:srgbClr val="CBCBCB"/>
              </a:solidFill>
              <a:latin typeface="Arial" pitchFamily="34" charset="0"/>
              <a:cs typeface="Arial" pitchFamily="34" charset="0"/>
            </a:endParaRPr>
          </a:p>
        </p:txBody>
      </p:sp>
      <p:sp>
        <p:nvSpPr>
          <p:cNvPr id="29" name="Text Placeholder 28"/>
          <p:cNvSpPr>
            <a:spLocks noGrp="1"/>
          </p:cNvSpPr>
          <p:nvPr>
            <p:ph type="body" sz="quarter" idx="14" hasCustomPrompt="1"/>
          </p:nvPr>
        </p:nvSpPr>
        <p:spPr>
          <a:xfrm>
            <a:off x="233189" y="484188"/>
            <a:ext cx="8515275" cy="719137"/>
          </a:xfrm>
        </p:spPr>
        <p:txBody>
          <a:bodyPr/>
          <a:lstStyle>
            <a:lvl1pPr>
              <a:buNone/>
              <a:defRPr>
                <a:solidFill>
                  <a:schemeClr val="tx1">
                    <a:lumMod val="65000"/>
                    <a:lumOff val="35000"/>
                  </a:schemeClr>
                </a:solidFill>
              </a:defRPr>
            </a:lvl1pPr>
          </a:lstStyle>
          <a:p>
            <a:r>
              <a:rPr lang="de-CH" sz="3200" dirty="0" smtClean="0">
                <a:solidFill>
                  <a:schemeClr val="tx1">
                    <a:lumMod val="65000"/>
                    <a:lumOff val="35000"/>
                  </a:schemeClr>
                </a:solidFill>
                <a:latin typeface="Open Sans" pitchFamily="34" charset="0"/>
                <a:ea typeface="Open Sans" pitchFamily="34" charset="0"/>
                <a:cs typeface="Open Sans" pitchFamily="34" charset="0"/>
              </a:rPr>
              <a:t>Slide title </a:t>
            </a:r>
            <a:endParaRPr lang="fr-CH" sz="3200" dirty="0"/>
          </a:p>
        </p:txBody>
      </p:sp>
      <p:sp>
        <p:nvSpPr>
          <p:cNvPr id="32" name="Text Placeholder 31"/>
          <p:cNvSpPr>
            <a:spLocks noGrp="1"/>
          </p:cNvSpPr>
          <p:nvPr>
            <p:ph type="body" sz="quarter" idx="15" hasCustomPrompt="1"/>
          </p:nvPr>
        </p:nvSpPr>
        <p:spPr>
          <a:xfrm>
            <a:off x="250825" y="123825"/>
            <a:ext cx="3097213" cy="287338"/>
          </a:xfrm>
        </p:spPr>
        <p:txBody>
          <a:bodyPr>
            <a:normAutofit/>
          </a:bodyPr>
          <a:lstStyle>
            <a:lvl1pPr>
              <a:buNone/>
              <a:defRPr sz="1200" b="1">
                <a:solidFill>
                  <a:srgbClr val="D2232A"/>
                </a:solidFill>
              </a:defRPr>
            </a:lvl1pPr>
          </a:lstStyle>
          <a:p>
            <a:pPr lvl="0"/>
            <a:r>
              <a:rPr lang="en-US" dirty="0" smtClean="0"/>
              <a:t>CHAPTER TITLE</a:t>
            </a:r>
            <a:endParaRPr lang="fr-CH" dirty="0"/>
          </a:p>
        </p:txBody>
      </p:sp>
      <p:sp>
        <p:nvSpPr>
          <p:cNvPr id="14" name="Picture Placeholder 13"/>
          <p:cNvSpPr>
            <a:spLocks noGrp="1"/>
          </p:cNvSpPr>
          <p:nvPr>
            <p:ph type="pic" sz="quarter" idx="16"/>
          </p:nvPr>
        </p:nvSpPr>
        <p:spPr>
          <a:xfrm>
            <a:off x="0" y="1131689"/>
            <a:ext cx="9251950" cy="2016125"/>
          </a:xfrm>
        </p:spPr>
        <p:txBody>
          <a:bodyPr/>
          <a:lstStyle/>
          <a:p>
            <a:endParaRPr lang="fr-CH"/>
          </a:p>
        </p:txBody>
      </p:sp>
      <p:sp>
        <p:nvSpPr>
          <p:cNvPr id="15" name="Content Placeholder 7"/>
          <p:cNvSpPr>
            <a:spLocks noGrp="1"/>
          </p:cNvSpPr>
          <p:nvPr>
            <p:ph sz="quarter" idx="13"/>
          </p:nvPr>
        </p:nvSpPr>
        <p:spPr>
          <a:xfrm>
            <a:off x="251520" y="3291830"/>
            <a:ext cx="8640960" cy="1296045"/>
          </a:xfrm>
        </p:spPr>
        <p:txBody>
          <a:bodyPr>
            <a:noAutofit/>
          </a:bodyPr>
          <a:lstStyle>
            <a:lvl1pPr>
              <a:defRPr sz="1600"/>
            </a:lvl1pPr>
            <a:lvl2pPr>
              <a:defRPr sz="1600"/>
            </a:lvl2pPr>
            <a:lvl3pPr>
              <a:defRPr sz="16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r-CH" dirty="0"/>
          </a:p>
        </p:txBody>
      </p:sp>
    </p:spTree>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alf image">
    <p:spTree>
      <p:nvGrpSpPr>
        <p:cNvPr id="1" name=""/>
        <p:cNvGrpSpPr/>
        <p:nvPr/>
      </p:nvGrpSpPr>
      <p:grpSpPr>
        <a:xfrm>
          <a:off x="0" y="0"/>
          <a:ext cx="0" cy="0"/>
          <a:chOff x="0" y="0"/>
          <a:chExt cx="0" cy="0"/>
        </a:xfrm>
      </p:grpSpPr>
      <p:sp>
        <p:nvSpPr>
          <p:cNvPr id="12" name="Rectangle 11"/>
          <p:cNvSpPr/>
          <p:nvPr userDrawn="1"/>
        </p:nvSpPr>
        <p:spPr>
          <a:xfrm>
            <a:off x="8594923" y="176436"/>
            <a:ext cx="288032" cy="288032"/>
          </a:xfrm>
          <a:prstGeom prst="rect">
            <a:avLst/>
          </a:prstGeom>
          <a:noFill/>
          <a:ln>
            <a:solidFill>
              <a:srgbClr val="CBCB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100"/>
          </a:p>
        </p:txBody>
      </p:sp>
      <p:sp>
        <p:nvSpPr>
          <p:cNvPr id="20" name="Rectangle 19"/>
          <p:cNvSpPr/>
          <p:nvPr userDrawn="1"/>
        </p:nvSpPr>
        <p:spPr>
          <a:xfrm>
            <a:off x="8598510" y="182135"/>
            <a:ext cx="377026" cy="276999"/>
          </a:xfrm>
          <a:prstGeom prst="rect">
            <a:avLst/>
          </a:prstGeom>
        </p:spPr>
        <p:txBody>
          <a:bodyPr wrap="none">
            <a:spAutoFit/>
          </a:bodyPr>
          <a:lstStyle/>
          <a:p>
            <a:fld id="{F0146B80-9344-4005-AD81-41A45D584E6F}" type="slidenum">
              <a:rPr lang="fr-CH" sz="1200" smtClean="0">
                <a:solidFill>
                  <a:srgbClr val="CBCBCB"/>
                </a:solidFill>
              </a:rPr>
              <a:pPr/>
              <a:t>‹#›</a:t>
            </a:fld>
            <a:endParaRPr lang="fr-CH" sz="1200" dirty="0">
              <a:solidFill>
                <a:srgbClr val="CBCBCB"/>
              </a:solidFill>
            </a:endParaRPr>
          </a:p>
        </p:txBody>
      </p:sp>
      <p:pic>
        <p:nvPicPr>
          <p:cNvPr id="3074" name="Picture 2" descr="C:\Users\MDP14-1\Desktop\UNREDD-logo-grey.png"/>
          <p:cNvPicPr>
            <a:picLocks noChangeAspect="1" noChangeArrowheads="1"/>
          </p:cNvPicPr>
          <p:nvPr userDrawn="1"/>
        </p:nvPicPr>
        <p:blipFill>
          <a:blip r:embed="rId2" cstate="print"/>
          <a:srcRect/>
          <a:stretch>
            <a:fillRect/>
          </a:stretch>
        </p:blipFill>
        <p:spPr bwMode="auto">
          <a:xfrm>
            <a:off x="251520" y="4659982"/>
            <a:ext cx="1296144" cy="358273"/>
          </a:xfrm>
          <a:prstGeom prst="rect">
            <a:avLst/>
          </a:prstGeom>
          <a:noFill/>
        </p:spPr>
      </p:pic>
      <p:cxnSp>
        <p:nvCxnSpPr>
          <p:cNvPr id="23" name="Straight Connector 22"/>
          <p:cNvCxnSpPr/>
          <p:nvPr userDrawn="1"/>
        </p:nvCxnSpPr>
        <p:spPr>
          <a:xfrm>
            <a:off x="1691680" y="4659982"/>
            <a:ext cx="0" cy="360040"/>
          </a:xfrm>
          <a:prstGeom prst="line">
            <a:avLst/>
          </a:prstGeom>
          <a:ln w="19050">
            <a:solidFill>
              <a:srgbClr val="CBCBCB"/>
            </a:solidFill>
          </a:ln>
        </p:spPr>
        <p:style>
          <a:lnRef idx="1">
            <a:schemeClr val="accent1"/>
          </a:lnRef>
          <a:fillRef idx="0">
            <a:schemeClr val="accent1"/>
          </a:fillRef>
          <a:effectRef idx="0">
            <a:schemeClr val="accent1"/>
          </a:effectRef>
          <a:fontRef idx="minor">
            <a:schemeClr val="tx1"/>
          </a:fontRef>
        </p:style>
      </p:cxnSp>
      <p:sp>
        <p:nvSpPr>
          <p:cNvPr id="24" name="Rectangle 23"/>
          <p:cNvSpPr/>
          <p:nvPr userDrawn="1"/>
        </p:nvSpPr>
        <p:spPr>
          <a:xfrm>
            <a:off x="1706538" y="4714448"/>
            <a:ext cx="1511952" cy="276999"/>
          </a:xfrm>
          <a:prstGeom prst="rect">
            <a:avLst/>
          </a:prstGeom>
        </p:spPr>
        <p:txBody>
          <a:bodyPr wrap="none">
            <a:spAutoFit/>
          </a:bodyPr>
          <a:lstStyle/>
          <a:p>
            <a:r>
              <a:rPr lang="de-CH" sz="1200" b="1" dirty="0" smtClean="0">
                <a:solidFill>
                  <a:srgbClr val="CBCBCB"/>
                </a:solidFill>
                <a:latin typeface="Arial" pitchFamily="34" charset="0"/>
                <a:cs typeface="Arial" pitchFamily="34" charset="0"/>
              </a:rPr>
              <a:t>REDD+ </a:t>
            </a:r>
            <a:r>
              <a:rPr lang="de-CH" sz="1200" dirty="0" smtClean="0">
                <a:solidFill>
                  <a:srgbClr val="CBCBCB"/>
                </a:solidFill>
                <a:latin typeface="Arial" pitchFamily="34" charset="0"/>
                <a:cs typeface="Arial" pitchFamily="34" charset="0"/>
              </a:rPr>
              <a:t>ACADEMY</a:t>
            </a:r>
            <a:endParaRPr lang="fr-CH" sz="1200" dirty="0">
              <a:solidFill>
                <a:srgbClr val="CBCBCB"/>
              </a:solidFill>
              <a:latin typeface="Arial" pitchFamily="34" charset="0"/>
              <a:cs typeface="Arial" pitchFamily="34" charset="0"/>
            </a:endParaRPr>
          </a:p>
        </p:txBody>
      </p:sp>
      <p:sp>
        <p:nvSpPr>
          <p:cNvPr id="29" name="Text Placeholder 28"/>
          <p:cNvSpPr>
            <a:spLocks noGrp="1"/>
          </p:cNvSpPr>
          <p:nvPr>
            <p:ph type="body" sz="quarter" idx="14" hasCustomPrompt="1"/>
          </p:nvPr>
        </p:nvSpPr>
        <p:spPr>
          <a:xfrm>
            <a:off x="233189" y="484188"/>
            <a:ext cx="4266803" cy="863426"/>
          </a:xfrm>
        </p:spPr>
        <p:txBody>
          <a:bodyPr/>
          <a:lstStyle>
            <a:lvl1pPr>
              <a:buNone/>
              <a:defRPr>
                <a:solidFill>
                  <a:schemeClr val="tx1">
                    <a:lumMod val="65000"/>
                    <a:lumOff val="35000"/>
                  </a:schemeClr>
                </a:solidFill>
              </a:defRPr>
            </a:lvl1pPr>
          </a:lstStyle>
          <a:p>
            <a:r>
              <a:rPr lang="de-CH" sz="3200" dirty="0" smtClean="0">
                <a:solidFill>
                  <a:schemeClr val="tx1">
                    <a:lumMod val="65000"/>
                    <a:lumOff val="35000"/>
                  </a:schemeClr>
                </a:solidFill>
                <a:latin typeface="Open Sans" pitchFamily="34" charset="0"/>
                <a:ea typeface="Open Sans" pitchFamily="34" charset="0"/>
                <a:cs typeface="Open Sans" pitchFamily="34" charset="0"/>
              </a:rPr>
              <a:t>Slide title </a:t>
            </a:r>
            <a:endParaRPr lang="fr-CH" sz="3200" dirty="0"/>
          </a:p>
        </p:txBody>
      </p:sp>
      <p:sp>
        <p:nvSpPr>
          <p:cNvPr id="32" name="Text Placeholder 31"/>
          <p:cNvSpPr>
            <a:spLocks noGrp="1"/>
          </p:cNvSpPr>
          <p:nvPr>
            <p:ph type="body" sz="quarter" idx="15" hasCustomPrompt="1"/>
          </p:nvPr>
        </p:nvSpPr>
        <p:spPr>
          <a:xfrm>
            <a:off x="250825" y="123825"/>
            <a:ext cx="3097213" cy="287338"/>
          </a:xfrm>
        </p:spPr>
        <p:txBody>
          <a:bodyPr>
            <a:normAutofit/>
          </a:bodyPr>
          <a:lstStyle>
            <a:lvl1pPr>
              <a:buNone/>
              <a:defRPr sz="1200" b="1">
                <a:solidFill>
                  <a:srgbClr val="D2232A"/>
                </a:solidFill>
              </a:defRPr>
            </a:lvl1pPr>
          </a:lstStyle>
          <a:p>
            <a:pPr lvl="0"/>
            <a:r>
              <a:rPr lang="en-US" dirty="0" smtClean="0"/>
              <a:t>CHAPTER TITLE</a:t>
            </a:r>
            <a:endParaRPr lang="fr-CH" dirty="0"/>
          </a:p>
        </p:txBody>
      </p:sp>
      <p:sp>
        <p:nvSpPr>
          <p:cNvPr id="15" name="Content Placeholder 7"/>
          <p:cNvSpPr>
            <a:spLocks noGrp="1"/>
          </p:cNvSpPr>
          <p:nvPr>
            <p:ph sz="quarter" idx="13"/>
          </p:nvPr>
        </p:nvSpPr>
        <p:spPr>
          <a:xfrm>
            <a:off x="251520" y="1419622"/>
            <a:ext cx="4176464" cy="3168253"/>
          </a:xfrm>
        </p:spPr>
        <p:txBody>
          <a:bodyPr>
            <a:normAutofit/>
          </a:bodyPr>
          <a:lstStyle>
            <a:lvl1pPr>
              <a:defRPr sz="1600"/>
            </a:lvl1pPr>
            <a:lvl2pPr>
              <a:defRPr sz="1600"/>
            </a:lvl2pPr>
            <a:lvl3pPr>
              <a:defRPr sz="16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r-CH" dirty="0"/>
          </a:p>
        </p:txBody>
      </p:sp>
      <p:sp>
        <p:nvSpPr>
          <p:cNvPr id="14" name="Picture Placeholder 13"/>
          <p:cNvSpPr>
            <a:spLocks noGrp="1"/>
          </p:cNvSpPr>
          <p:nvPr>
            <p:ph type="pic" sz="quarter" idx="16"/>
          </p:nvPr>
        </p:nvSpPr>
        <p:spPr>
          <a:xfrm>
            <a:off x="4572000" y="0"/>
            <a:ext cx="4679950" cy="5143499"/>
          </a:xfrm>
        </p:spPr>
        <p:txBody>
          <a:bodyPr/>
          <a:lstStyle/>
          <a:p>
            <a:endParaRPr lang="fr-CH" dirty="0"/>
          </a:p>
        </p:txBody>
      </p:sp>
    </p:spTree>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userDrawn="1"/>
        </p:nvSpPr>
        <p:spPr>
          <a:xfrm>
            <a:off x="8594923" y="176436"/>
            <a:ext cx="288032" cy="288032"/>
          </a:xfrm>
          <a:prstGeom prst="rect">
            <a:avLst/>
          </a:prstGeom>
          <a:noFill/>
          <a:ln>
            <a:solidFill>
              <a:srgbClr val="CBCB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100"/>
          </a:p>
        </p:txBody>
      </p:sp>
      <p:sp>
        <p:nvSpPr>
          <p:cNvPr id="6" name="Rectangle 5"/>
          <p:cNvSpPr/>
          <p:nvPr userDrawn="1"/>
        </p:nvSpPr>
        <p:spPr>
          <a:xfrm>
            <a:off x="8598510" y="182135"/>
            <a:ext cx="377026" cy="276999"/>
          </a:xfrm>
          <a:prstGeom prst="rect">
            <a:avLst/>
          </a:prstGeom>
        </p:spPr>
        <p:txBody>
          <a:bodyPr wrap="none">
            <a:spAutoFit/>
          </a:bodyPr>
          <a:lstStyle/>
          <a:p>
            <a:fld id="{F0146B80-9344-4005-AD81-41A45D584E6F}" type="slidenum">
              <a:rPr lang="fr-CH" sz="1200" smtClean="0">
                <a:solidFill>
                  <a:srgbClr val="CBCBCB"/>
                </a:solidFill>
              </a:rPr>
              <a:pPr/>
              <a:t>‹#›</a:t>
            </a:fld>
            <a:endParaRPr lang="fr-CH" sz="1200" dirty="0">
              <a:solidFill>
                <a:srgbClr val="CBCBCB"/>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dirty="0" smtClean="0"/>
              <a:t>Click to edit Master title style</a:t>
            </a:r>
            <a:endParaRPr lang="fr-CH"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r-CH" dirty="0"/>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D3CBAE94-BEF5-443E-95DE-0283921E17BF}" type="datetime1">
              <a:rPr lang="fr-CH" smtClean="0"/>
              <a:pPr/>
              <a:t>20.11.2015</a:t>
            </a:fld>
            <a:endParaRPr lang="fr-CH"/>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H"/>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F0146B80-9344-4005-AD81-41A45D584E6F}" type="slidenum">
              <a:rPr lang="fr-CH" smtClean="0"/>
              <a:pPr/>
              <a:t>‹#›</a:t>
            </a:fld>
            <a:endParaRPr lang="fr-CH"/>
          </a:p>
        </p:txBody>
      </p:sp>
    </p:spTree>
  </p:cSld>
  <p:clrMap bg1="lt1" tx1="dk1" bg2="lt2" tx2="dk2" accent1="accent1" accent2="accent2" accent3="accent3" accent4="accent4" accent5="accent5" accent6="accent6" hlink="hlink" folHlink="folHlink"/>
  <p:sldLayoutIdLst>
    <p:sldLayoutId id="2147483649" r:id="rId1"/>
    <p:sldLayoutId id="2147483663" r:id="rId2"/>
    <p:sldLayoutId id="2147483651" r:id="rId3"/>
    <p:sldLayoutId id="2147483664" r:id="rId4"/>
    <p:sldLayoutId id="2147483650" r:id="rId5"/>
    <p:sldLayoutId id="2147483660" r:id="rId6"/>
    <p:sldLayoutId id="2147483661" r:id="rId7"/>
    <p:sldLayoutId id="2147483662" r:id="rId8"/>
    <p:sldLayoutId id="2147483655" r:id="rId9"/>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688032" y="2427734"/>
            <a:ext cx="7772400" cy="1102519"/>
          </a:xfrm>
        </p:spPr>
        <p:txBody>
          <a:bodyPr/>
          <a:lstStyle/>
          <a:p>
            <a:r>
              <a:rPr lang="de-CH" dirty="0" smtClean="0"/>
              <a:t>National Forest Monitoring Systems</a:t>
            </a:r>
            <a:endParaRPr lang="de-CH" dirty="0"/>
          </a:p>
        </p:txBody>
      </p:sp>
      <p:pic>
        <p:nvPicPr>
          <p:cNvPr id="3" name="Picture 2" descr="C:\Users\secrierm\Documents\MIHAELA files\UNEPUN-REDD\KM &amp; Comms\5. LOGOs\New UN-REDD logo\UN-REDD Programme logo set (EN)\png\white-with-undp-blue-EN_WHITE FULL EN copy.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4315" b="3403"/>
          <a:stretch/>
        </p:blipFill>
        <p:spPr bwMode="auto">
          <a:xfrm>
            <a:off x="2951820" y="3651870"/>
            <a:ext cx="3240360" cy="11971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sz="quarter" idx="13"/>
          </p:nvPr>
        </p:nvGraphicFramePr>
        <p:xfrm>
          <a:off x="251520" y="915566"/>
          <a:ext cx="8570914" cy="3718560"/>
        </p:xfrm>
        <a:graphic>
          <a:graphicData uri="http://schemas.openxmlformats.org/drawingml/2006/table">
            <a:tbl>
              <a:tblPr firstRow="1" bandRow="1">
                <a:tableStyleId>{5C22544A-7EE6-4342-B048-85BDC9FD1C3A}</a:tableStyleId>
              </a:tblPr>
              <a:tblGrid>
                <a:gridCol w="2736304"/>
                <a:gridCol w="5834610"/>
              </a:tblGrid>
              <a:tr h="370840">
                <a:tc>
                  <a:txBody>
                    <a:bodyPr/>
                    <a:lstStyle/>
                    <a:p>
                      <a:r>
                        <a:rPr lang="en-GB" sz="2000" noProof="0" dirty="0" smtClean="0"/>
                        <a:t>Satellite</a:t>
                      </a:r>
                      <a:r>
                        <a:rPr lang="en-GB" sz="2000" baseline="0" noProof="0" dirty="0" smtClean="0"/>
                        <a:t> Remote Sensing</a:t>
                      </a:r>
                      <a:endParaRPr lang="en-GB" sz="2000" noProof="0" dirty="0"/>
                    </a:p>
                  </a:txBody>
                  <a:tcPr/>
                </a:tc>
                <a:tc>
                  <a:txBody>
                    <a:bodyPr/>
                    <a:lstStyle/>
                    <a:p>
                      <a:r>
                        <a:rPr lang="en-GB" sz="2000" noProof="0" smtClean="0"/>
                        <a:t>Cost-effective</a:t>
                      </a:r>
                      <a:r>
                        <a:rPr lang="en-GB" sz="2000" baseline="0" noProof="0" smtClean="0"/>
                        <a:t> method to monitor deforestation and to some extent degradation?</a:t>
                      </a:r>
                      <a:endParaRPr lang="en-GB" sz="2000" noProof="0"/>
                    </a:p>
                  </a:txBody>
                  <a:tcPr/>
                </a:tc>
              </a:tr>
              <a:tr h="370840">
                <a:tc>
                  <a:txBody>
                    <a:bodyPr/>
                    <a:lstStyle/>
                    <a:p>
                      <a:r>
                        <a:rPr lang="en-GB" sz="2000" noProof="0" dirty="0" smtClean="0"/>
                        <a:t>Web-based Portals</a:t>
                      </a:r>
                      <a:endParaRPr lang="en-GB" sz="2000" noProof="0" dirty="0"/>
                    </a:p>
                  </a:txBody>
                  <a:tcPr/>
                </a:tc>
                <a:tc>
                  <a:txBody>
                    <a:bodyPr/>
                    <a:lstStyle/>
                    <a:p>
                      <a:r>
                        <a:rPr lang="en-GB" sz="2000" noProof="0" dirty="0" smtClean="0"/>
                        <a:t>Transparent means</a:t>
                      </a:r>
                      <a:r>
                        <a:rPr lang="en-GB" sz="2000" baseline="0" noProof="0" dirty="0" smtClean="0"/>
                        <a:t> to monitor outcomes of PAMs implementation, allows users to provide feedbacks and user-interactions</a:t>
                      </a:r>
                      <a:endParaRPr lang="en-GB" sz="2000" noProof="0" dirty="0"/>
                    </a:p>
                  </a:txBody>
                  <a:tcPr/>
                </a:tc>
              </a:tr>
              <a:tr h="370840">
                <a:tc>
                  <a:txBody>
                    <a:bodyPr/>
                    <a:lstStyle/>
                    <a:p>
                      <a:r>
                        <a:rPr lang="en-GB" sz="2000" noProof="0" smtClean="0"/>
                        <a:t>Community monitoring</a:t>
                      </a:r>
                      <a:endParaRPr lang="en-GB" sz="2000" noProof="0"/>
                    </a:p>
                  </a:txBody>
                  <a:tcPr/>
                </a:tc>
                <a:tc>
                  <a:txBody>
                    <a:bodyPr/>
                    <a:lstStyle/>
                    <a:p>
                      <a:r>
                        <a:rPr lang="en-GB" sz="2000" noProof="0" dirty="0" smtClean="0"/>
                        <a:t>Bottom-up means to incorporate local knowledge into monitoring. Means to ensure effective engagement of IPs</a:t>
                      </a:r>
                      <a:r>
                        <a:rPr lang="en-GB" sz="2000" baseline="0" noProof="0" dirty="0" smtClean="0"/>
                        <a:t> in monitoring &amp; Reporting</a:t>
                      </a:r>
                      <a:endParaRPr lang="en-GB" sz="2000" noProof="0" dirty="0"/>
                    </a:p>
                  </a:txBody>
                  <a:tcPr/>
                </a:tc>
              </a:tr>
              <a:tr h="370840">
                <a:tc>
                  <a:txBody>
                    <a:bodyPr/>
                    <a:lstStyle/>
                    <a:p>
                      <a:r>
                        <a:rPr lang="en-GB" sz="2000" noProof="0" smtClean="0"/>
                        <a:t>Other forest monitoring systems</a:t>
                      </a:r>
                      <a:endParaRPr lang="en-GB" sz="2000" noProof="0"/>
                    </a:p>
                  </a:txBody>
                  <a:tcPr/>
                </a:tc>
                <a:tc>
                  <a:txBody>
                    <a:bodyPr/>
                    <a:lstStyle/>
                    <a:p>
                      <a:r>
                        <a:rPr lang="en-GB" sz="2000" noProof="0" dirty="0" smtClean="0"/>
                        <a:t>Builds</a:t>
                      </a:r>
                      <a:r>
                        <a:rPr lang="en-GB" sz="2000" baseline="0" noProof="0" dirty="0" smtClean="0"/>
                        <a:t> linkages with existing monitoring systems</a:t>
                      </a:r>
                      <a:endParaRPr lang="en-GB" sz="2000" noProof="0" dirty="0"/>
                    </a:p>
                  </a:txBody>
                  <a:tcPr/>
                </a:tc>
              </a:tr>
            </a:tbl>
          </a:graphicData>
        </a:graphic>
      </p:graphicFrame>
      <p:sp>
        <p:nvSpPr>
          <p:cNvPr id="3" name="Text Placeholder 2"/>
          <p:cNvSpPr>
            <a:spLocks noGrp="1"/>
          </p:cNvSpPr>
          <p:nvPr>
            <p:ph type="body" sz="quarter" idx="14"/>
          </p:nvPr>
        </p:nvSpPr>
        <p:spPr/>
        <p:txBody>
          <a:bodyPr>
            <a:normAutofit/>
          </a:bodyPr>
          <a:lstStyle/>
          <a:p>
            <a:r>
              <a:rPr lang="fr-FR" sz="2400" dirty="0" smtClean="0"/>
              <a:t>Monitoring Tools</a:t>
            </a:r>
            <a:endParaRPr lang="fr-FR" sz="2400" dirty="0"/>
          </a:p>
        </p:txBody>
      </p:sp>
      <p:sp>
        <p:nvSpPr>
          <p:cNvPr id="4" name="Text Placeholder 3"/>
          <p:cNvSpPr>
            <a:spLocks noGrp="1"/>
          </p:cNvSpPr>
          <p:nvPr>
            <p:ph type="body" sz="quarter" idx="15"/>
          </p:nvPr>
        </p:nvSpPr>
        <p:spPr/>
        <p:txBody>
          <a:bodyPr>
            <a:normAutofit fontScale="70000" lnSpcReduction="20000"/>
          </a:bodyPr>
          <a:lstStyle/>
          <a:p>
            <a:r>
              <a:rPr lang="en-GB" sz="1800" dirty="0" smtClean="0"/>
              <a:t>National Forest Monitoring Systems</a:t>
            </a:r>
            <a:endParaRPr lang="fr-CH" sz="1800" dirty="0" smtClean="0"/>
          </a:p>
          <a:p>
            <a:endParaRPr lang="fr-FR"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4"/>
          </p:nvPr>
        </p:nvSpPr>
        <p:spPr/>
        <p:txBody>
          <a:bodyPr>
            <a:normAutofit/>
          </a:bodyPr>
          <a:lstStyle/>
          <a:p>
            <a:r>
              <a:rPr lang="en-GB" sz="2400" dirty="0" smtClean="0"/>
              <a:t>Summary of Important COP decisions</a:t>
            </a:r>
            <a:endParaRPr lang="fr-CH" sz="2400" dirty="0"/>
          </a:p>
        </p:txBody>
      </p:sp>
      <p:sp>
        <p:nvSpPr>
          <p:cNvPr id="6" name="Text Placeholder 5"/>
          <p:cNvSpPr>
            <a:spLocks noGrp="1"/>
          </p:cNvSpPr>
          <p:nvPr>
            <p:ph type="body" sz="quarter" idx="15"/>
          </p:nvPr>
        </p:nvSpPr>
        <p:spPr>
          <a:xfrm>
            <a:off x="250825" y="123824"/>
            <a:ext cx="4753223" cy="287685"/>
          </a:xfrm>
        </p:spPr>
        <p:txBody>
          <a:bodyPr>
            <a:normAutofit/>
          </a:bodyPr>
          <a:lstStyle/>
          <a:p>
            <a:r>
              <a:rPr lang="en-GB" dirty="0"/>
              <a:t>National Forest Monitoring Systems</a:t>
            </a:r>
            <a:endParaRPr lang="fr-CH" dirty="0"/>
          </a:p>
        </p:txBody>
      </p:sp>
      <p:graphicFrame>
        <p:nvGraphicFramePr>
          <p:cNvPr id="3" name="Content Placeholder 2"/>
          <p:cNvGraphicFramePr>
            <a:graphicFrameLocks noGrp="1"/>
          </p:cNvGraphicFramePr>
          <p:nvPr>
            <p:ph sz="quarter" idx="13"/>
            <p:extLst>
              <p:ext uri="{D42A27DB-BD31-4B8C-83A1-F6EECF244321}">
                <p14:modId xmlns:p14="http://schemas.microsoft.com/office/powerpoint/2010/main" val="2038495254"/>
              </p:ext>
            </p:extLst>
          </p:nvPr>
        </p:nvGraphicFramePr>
        <p:xfrm>
          <a:off x="539552" y="915566"/>
          <a:ext cx="7992888" cy="3674998"/>
        </p:xfrm>
        <a:graphic>
          <a:graphicData uri="http://schemas.openxmlformats.org/drawingml/2006/table">
            <a:tbl>
              <a:tblPr firstRow="1" firstCol="1" bandRow="1">
                <a:tableStyleId>{5C22544A-7EE6-4342-B048-85BDC9FD1C3A}</a:tableStyleId>
              </a:tblPr>
              <a:tblGrid>
                <a:gridCol w="1812576"/>
                <a:gridCol w="728428"/>
                <a:gridCol w="5451884"/>
              </a:tblGrid>
              <a:tr h="173101">
                <a:tc>
                  <a:txBody>
                    <a:bodyPr/>
                    <a:lstStyle/>
                    <a:p>
                      <a:pPr marL="0" marR="0" algn="just">
                        <a:lnSpc>
                          <a:spcPct val="115000"/>
                        </a:lnSpc>
                        <a:spcBef>
                          <a:spcPts val="0"/>
                        </a:spcBef>
                        <a:spcAft>
                          <a:spcPts val="600"/>
                        </a:spcAft>
                      </a:pPr>
                      <a:r>
                        <a:rPr lang="en-GB" sz="1100" dirty="0">
                          <a:effectLst/>
                        </a:rPr>
                        <a:t>Agreement</a:t>
                      </a:r>
                      <a:endParaRPr lang="fr-CH" sz="1100" dirty="0">
                        <a:effectLst/>
                        <a:latin typeface="Calibri"/>
                        <a:ea typeface="MS Mincho"/>
                        <a:cs typeface="Times New Roman"/>
                      </a:endParaRPr>
                    </a:p>
                  </a:txBody>
                  <a:tcPr marL="68580" marR="68580" marT="0" marB="0"/>
                </a:tc>
                <a:tc>
                  <a:txBody>
                    <a:bodyPr/>
                    <a:lstStyle/>
                    <a:p>
                      <a:pPr marL="0" marR="0" algn="just">
                        <a:lnSpc>
                          <a:spcPct val="115000"/>
                        </a:lnSpc>
                        <a:spcBef>
                          <a:spcPts val="0"/>
                        </a:spcBef>
                        <a:spcAft>
                          <a:spcPts val="600"/>
                        </a:spcAft>
                      </a:pPr>
                      <a:r>
                        <a:rPr lang="en-GB" sz="1100" dirty="0">
                          <a:effectLst/>
                        </a:rPr>
                        <a:t> </a:t>
                      </a:r>
                      <a:endParaRPr lang="fr-CH" sz="1100" dirty="0">
                        <a:effectLst/>
                        <a:latin typeface="Calibri"/>
                        <a:ea typeface="MS Mincho"/>
                        <a:cs typeface="Times New Roman"/>
                      </a:endParaRPr>
                    </a:p>
                  </a:txBody>
                  <a:tcPr marL="68580" marR="68580" marT="0" marB="0"/>
                </a:tc>
                <a:tc>
                  <a:txBody>
                    <a:bodyPr/>
                    <a:lstStyle/>
                    <a:p>
                      <a:pPr marL="0" marR="0" algn="just">
                        <a:lnSpc>
                          <a:spcPct val="115000"/>
                        </a:lnSpc>
                        <a:spcBef>
                          <a:spcPts val="0"/>
                        </a:spcBef>
                        <a:spcAft>
                          <a:spcPts val="600"/>
                        </a:spcAft>
                      </a:pPr>
                      <a:r>
                        <a:rPr lang="en-GB" sz="1100">
                          <a:effectLst/>
                        </a:rPr>
                        <a:t>Summary</a:t>
                      </a:r>
                      <a:endParaRPr lang="fr-CH" sz="1100">
                        <a:effectLst/>
                        <a:latin typeface="Calibri"/>
                        <a:ea typeface="Times New Roman"/>
                        <a:cs typeface="Times New Roman"/>
                      </a:endParaRPr>
                    </a:p>
                  </a:txBody>
                  <a:tcPr marL="68580" marR="68580" marT="0" marB="0"/>
                </a:tc>
              </a:tr>
              <a:tr h="833859">
                <a:tc>
                  <a:txBody>
                    <a:bodyPr/>
                    <a:lstStyle/>
                    <a:p>
                      <a:pPr marL="0" marR="0" algn="l">
                        <a:lnSpc>
                          <a:spcPct val="115000"/>
                        </a:lnSpc>
                        <a:spcBef>
                          <a:spcPts val="0"/>
                        </a:spcBef>
                        <a:spcAft>
                          <a:spcPts val="600"/>
                        </a:spcAft>
                      </a:pPr>
                      <a:r>
                        <a:rPr lang="en-GB" sz="1100">
                          <a:effectLst/>
                        </a:rPr>
                        <a:t>The UNFCCC: Text of the Convention (1992),  Article 4: Commitments:</a:t>
                      </a:r>
                      <a:endParaRPr lang="fr-CH" sz="1100">
                        <a:effectLst/>
                        <a:latin typeface="Calibri"/>
                        <a:ea typeface="MS Mincho"/>
                        <a:cs typeface="Times New Roman"/>
                      </a:endParaRPr>
                    </a:p>
                  </a:txBody>
                  <a:tcPr marL="68580" marR="68580" marT="0" marB="0"/>
                </a:tc>
                <a:tc>
                  <a:txBody>
                    <a:bodyPr/>
                    <a:lstStyle/>
                    <a:p>
                      <a:pPr marL="0" marR="0" algn="just">
                        <a:lnSpc>
                          <a:spcPct val="115000"/>
                        </a:lnSpc>
                        <a:spcBef>
                          <a:spcPts val="0"/>
                        </a:spcBef>
                        <a:spcAft>
                          <a:spcPts val="600"/>
                        </a:spcAft>
                      </a:pPr>
                      <a:endParaRPr lang="en-GB" sz="1100" dirty="0" smtClean="0">
                        <a:effectLst/>
                      </a:endParaRPr>
                    </a:p>
                    <a:p>
                      <a:pPr marL="0" marR="0" algn="just">
                        <a:lnSpc>
                          <a:spcPct val="115000"/>
                        </a:lnSpc>
                        <a:spcBef>
                          <a:spcPts val="0"/>
                        </a:spcBef>
                        <a:spcAft>
                          <a:spcPts val="600"/>
                        </a:spcAft>
                      </a:pPr>
                      <a:r>
                        <a:rPr lang="en-GB" sz="1100" dirty="0">
                          <a:effectLst/>
                        </a:rPr>
                        <a:t> </a:t>
                      </a:r>
                      <a:r>
                        <a:rPr lang="en-GB" sz="1100" dirty="0" smtClean="0">
                          <a:effectLst/>
                        </a:rPr>
                        <a:t>1992</a:t>
                      </a:r>
                      <a:endParaRPr lang="fr-CH" sz="1100" dirty="0">
                        <a:effectLst/>
                        <a:latin typeface="Calibri"/>
                        <a:ea typeface="MS Mincho"/>
                        <a:cs typeface="Times New Roman"/>
                      </a:endParaRPr>
                    </a:p>
                  </a:txBody>
                  <a:tcPr marL="68580" marR="68580" marT="0" marB="0"/>
                </a:tc>
                <a:tc>
                  <a:txBody>
                    <a:bodyPr/>
                    <a:lstStyle/>
                    <a:p>
                      <a:pPr marL="0" marR="0" algn="just">
                        <a:lnSpc>
                          <a:spcPct val="115000"/>
                        </a:lnSpc>
                        <a:spcBef>
                          <a:spcPts val="0"/>
                        </a:spcBef>
                        <a:spcAft>
                          <a:spcPts val="600"/>
                        </a:spcAft>
                      </a:pPr>
                      <a:r>
                        <a:rPr lang="en-GB" sz="1100" dirty="0">
                          <a:effectLst/>
                        </a:rPr>
                        <a:t>Parties will publish and make available </a:t>
                      </a:r>
                      <a:r>
                        <a:rPr lang="en-GB" sz="1100" b="1" dirty="0">
                          <a:effectLst/>
                        </a:rPr>
                        <a:t>national inventories</a:t>
                      </a:r>
                      <a:r>
                        <a:rPr lang="en-GB" sz="1100" dirty="0">
                          <a:effectLst/>
                        </a:rPr>
                        <a:t> of anthropogenic sources and removals by sinks, using similar methods.</a:t>
                      </a:r>
                      <a:endParaRPr lang="fr-CH" sz="1100" dirty="0">
                        <a:effectLst/>
                        <a:latin typeface="Calibri"/>
                        <a:ea typeface="Times New Roman"/>
                        <a:cs typeface="Times New Roman"/>
                      </a:endParaRPr>
                    </a:p>
                  </a:txBody>
                  <a:tcPr marL="68580" marR="68580" marT="0" marB="0"/>
                </a:tc>
              </a:tr>
              <a:tr h="767667">
                <a:tc>
                  <a:txBody>
                    <a:bodyPr/>
                    <a:lstStyle/>
                    <a:p>
                      <a:pPr marL="0" marR="0" algn="just">
                        <a:lnSpc>
                          <a:spcPct val="115000"/>
                        </a:lnSpc>
                        <a:spcBef>
                          <a:spcPts val="0"/>
                        </a:spcBef>
                        <a:spcAft>
                          <a:spcPts val="1000"/>
                        </a:spcAft>
                      </a:pPr>
                      <a:r>
                        <a:rPr lang="fr-FR" sz="1100">
                          <a:effectLst/>
                        </a:rPr>
                        <a:t>The Bali Action Plan (2007)</a:t>
                      </a:r>
                      <a:endParaRPr lang="fr-CH" sz="1100">
                        <a:effectLst/>
                      </a:endParaRPr>
                    </a:p>
                    <a:p>
                      <a:pPr marL="0" marR="0" algn="just">
                        <a:lnSpc>
                          <a:spcPct val="115000"/>
                        </a:lnSpc>
                        <a:spcBef>
                          <a:spcPts val="0"/>
                        </a:spcBef>
                        <a:spcAft>
                          <a:spcPts val="600"/>
                        </a:spcAft>
                      </a:pPr>
                      <a:r>
                        <a:rPr lang="fr-FR" sz="1100">
                          <a:effectLst/>
                        </a:rPr>
                        <a:t> </a:t>
                      </a:r>
                      <a:endParaRPr lang="fr-CH" sz="1100">
                        <a:effectLst/>
                        <a:latin typeface="Calibri"/>
                        <a:ea typeface="MS Mincho"/>
                        <a:cs typeface="Times New Roman"/>
                      </a:endParaRPr>
                    </a:p>
                  </a:txBody>
                  <a:tcPr marL="68580" marR="68580" marT="0" marB="0"/>
                </a:tc>
                <a:tc>
                  <a:txBody>
                    <a:bodyPr/>
                    <a:lstStyle/>
                    <a:p>
                      <a:pPr marL="0" marR="0" algn="just">
                        <a:lnSpc>
                          <a:spcPct val="115000"/>
                        </a:lnSpc>
                        <a:spcBef>
                          <a:spcPts val="0"/>
                        </a:spcBef>
                        <a:spcAft>
                          <a:spcPts val="600"/>
                        </a:spcAft>
                      </a:pPr>
                      <a:r>
                        <a:rPr lang="fr-FR" sz="1100" dirty="0">
                          <a:effectLst/>
                        </a:rPr>
                        <a:t> </a:t>
                      </a:r>
                      <a:endParaRPr lang="fr-FR" sz="1100" dirty="0" smtClean="0">
                        <a:effectLst/>
                      </a:endParaRPr>
                    </a:p>
                    <a:p>
                      <a:pPr marL="0" marR="0" algn="just">
                        <a:lnSpc>
                          <a:spcPct val="115000"/>
                        </a:lnSpc>
                        <a:spcBef>
                          <a:spcPts val="0"/>
                        </a:spcBef>
                        <a:spcAft>
                          <a:spcPts val="600"/>
                        </a:spcAft>
                      </a:pPr>
                      <a:r>
                        <a:rPr lang="fr-FR" sz="1100" b="1" dirty="0" smtClean="0">
                          <a:effectLst/>
                        </a:rPr>
                        <a:t>2007</a:t>
                      </a:r>
                      <a:endParaRPr lang="fr-CH" sz="1100" b="1" dirty="0">
                        <a:effectLst/>
                        <a:latin typeface="Calibri"/>
                        <a:ea typeface="MS Mincho"/>
                        <a:cs typeface="Times New Roman"/>
                      </a:endParaRPr>
                    </a:p>
                  </a:txBody>
                  <a:tcPr marL="68580" marR="68580" marT="0" marB="0"/>
                </a:tc>
                <a:tc>
                  <a:txBody>
                    <a:bodyPr/>
                    <a:lstStyle/>
                    <a:p>
                      <a:pPr marL="0" marR="0" algn="just">
                        <a:lnSpc>
                          <a:spcPct val="115000"/>
                        </a:lnSpc>
                        <a:spcBef>
                          <a:spcPts val="0"/>
                        </a:spcBef>
                        <a:spcAft>
                          <a:spcPts val="600"/>
                        </a:spcAft>
                      </a:pPr>
                      <a:r>
                        <a:rPr lang="en-GB" sz="1100" dirty="0">
                          <a:effectLst/>
                        </a:rPr>
                        <a:t>All parties are encouraged to reduce their GHG emissions in ways that are </a:t>
                      </a:r>
                      <a:r>
                        <a:rPr lang="en-GB" sz="1100" b="1" dirty="0" smtClean="0">
                          <a:effectLst/>
                        </a:rPr>
                        <a:t>Measurable</a:t>
                      </a:r>
                      <a:r>
                        <a:rPr lang="en-GB" sz="1100" b="1" dirty="0">
                          <a:effectLst/>
                        </a:rPr>
                        <a:t>, </a:t>
                      </a:r>
                      <a:r>
                        <a:rPr lang="en-GB" sz="1100" b="1" dirty="0" smtClean="0">
                          <a:effectLst/>
                        </a:rPr>
                        <a:t>Reportable </a:t>
                      </a:r>
                      <a:r>
                        <a:rPr lang="en-GB" sz="1100" b="1" dirty="0">
                          <a:effectLst/>
                        </a:rPr>
                        <a:t>and </a:t>
                      </a:r>
                      <a:r>
                        <a:rPr lang="en-GB" sz="1100" b="1" dirty="0" smtClean="0">
                          <a:effectLst/>
                        </a:rPr>
                        <a:t>Verifiable </a:t>
                      </a:r>
                      <a:r>
                        <a:rPr lang="en-GB" sz="1100" dirty="0" smtClean="0">
                          <a:effectLst/>
                        </a:rPr>
                        <a:t>(MRV)</a:t>
                      </a:r>
                      <a:endParaRPr lang="fr-CH" sz="1100" dirty="0">
                        <a:effectLst/>
                      </a:endParaRPr>
                    </a:p>
                    <a:p>
                      <a:pPr marL="0" marR="0" algn="just">
                        <a:lnSpc>
                          <a:spcPct val="115000"/>
                        </a:lnSpc>
                        <a:spcBef>
                          <a:spcPts val="0"/>
                        </a:spcBef>
                        <a:spcAft>
                          <a:spcPts val="600"/>
                        </a:spcAft>
                      </a:pPr>
                      <a:r>
                        <a:rPr lang="en-GB" sz="1100" dirty="0">
                          <a:effectLst/>
                        </a:rPr>
                        <a:t>Capacity building should be supported and reporting using the latest IPCC guidelines encouraged.</a:t>
                      </a:r>
                      <a:endParaRPr lang="fr-CH" sz="1100" dirty="0">
                        <a:effectLst/>
                        <a:latin typeface="Calibri"/>
                        <a:ea typeface="Times New Roman"/>
                        <a:cs typeface="Times New Roman"/>
                      </a:endParaRPr>
                    </a:p>
                  </a:txBody>
                  <a:tcPr marL="68580" marR="68580" marT="0" marB="0"/>
                </a:tc>
              </a:tr>
              <a:tr h="664908">
                <a:tc>
                  <a:txBody>
                    <a:bodyPr/>
                    <a:lstStyle/>
                    <a:p>
                      <a:pPr marL="0" marR="0" algn="just">
                        <a:lnSpc>
                          <a:spcPct val="115000"/>
                        </a:lnSpc>
                        <a:spcBef>
                          <a:spcPts val="0"/>
                        </a:spcBef>
                        <a:spcAft>
                          <a:spcPts val="1000"/>
                        </a:spcAft>
                      </a:pPr>
                      <a:r>
                        <a:rPr lang="fr-FR" sz="1100">
                          <a:effectLst/>
                        </a:rPr>
                        <a:t>Copenhagen (2009)</a:t>
                      </a:r>
                      <a:endParaRPr lang="fr-CH" sz="1100">
                        <a:effectLst/>
                      </a:endParaRPr>
                    </a:p>
                    <a:p>
                      <a:pPr marL="0" marR="0" algn="just">
                        <a:lnSpc>
                          <a:spcPct val="115000"/>
                        </a:lnSpc>
                        <a:spcBef>
                          <a:spcPts val="0"/>
                        </a:spcBef>
                        <a:spcAft>
                          <a:spcPts val="600"/>
                        </a:spcAft>
                      </a:pPr>
                      <a:r>
                        <a:rPr lang="fr-FR" sz="1100">
                          <a:effectLst/>
                        </a:rPr>
                        <a:t> </a:t>
                      </a:r>
                      <a:endParaRPr lang="fr-CH" sz="1100">
                        <a:effectLst/>
                        <a:latin typeface="Calibri"/>
                        <a:ea typeface="MS Mincho"/>
                        <a:cs typeface="Times New Roman"/>
                      </a:endParaRPr>
                    </a:p>
                  </a:txBody>
                  <a:tcPr marL="68580" marR="68580" marT="0" marB="0"/>
                </a:tc>
                <a:tc>
                  <a:txBody>
                    <a:bodyPr/>
                    <a:lstStyle/>
                    <a:p>
                      <a:pPr marL="0" marR="0" algn="just">
                        <a:lnSpc>
                          <a:spcPct val="115000"/>
                        </a:lnSpc>
                        <a:spcBef>
                          <a:spcPts val="0"/>
                        </a:spcBef>
                        <a:spcAft>
                          <a:spcPts val="600"/>
                        </a:spcAft>
                      </a:pPr>
                      <a:r>
                        <a:rPr lang="fr-FR" sz="1100" b="1" dirty="0">
                          <a:effectLst/>
                        </a:rPr>
                        <a:t> </a:t>
                      </a:r>
                      <a:endParaRPr lang="fr-FR" sz="1100" b="1" dirty="0" smtClean="0">
                        <a:effectLst/>
                      </a:endParaRPr>
                    </a:p>
                    <a:p>
                      <a:pPr marL="0" marR="0" algn="just">
                        <a:lnSpc>
                          <a:spcPct val="115000"/>
                        </a:lnSpc>
                        <a:spcBef>
                          <a:spcPts val="0"/>
                        </a:spcBef>
                        <a:spcAft>
                          <a:spcPts val="600"/>
                        </a:spcAft>
                      </a:pPr>
                      <a:r>
                        <a:rPr lang="fr-FR" sz="1100" b="1" dirty="0" smtClean="0">
                          <a:effectLst/>
                        </a:rPr>
                        <a:t>2009</a:t>
                      </a:r>
                      <a:endParaRPr lang="fr-CH" sz="1100" b="1" dirty="0">
                        <a:effectLst/>
                        <a:latin typeface="Calibri"/>
                        <a:ea typeface="MS Mincho"/>
                        <a:cs typeface="Times New Roman"/>
                      </a:endParaRPr>
                    </a:p>
                  </a:txBody>
                  <a:tcPr marL="68580" marR="68580" marT="0" marB="0"/>
                </a:tc>
                <a:tc>
                  <a:txBody>
                    <a:bodyPr/>
                    <a:lstStyle/>
                    <a:p>
                      <a:pPr marL="0" marR="0" algn="just">
                        <a:lnSpc>
                          <a:spcPct val="115000"/>
                        </a:lnSpc>
                        <a:spcBef>
                          <a:spcPts val="0"/>
                        </a:spcBef>
                        <a:spcAft>
                          <a:spcPts val="600"/>
                        </a:spcAft>
                      </a:pPr>
                      <a:r>
                        <a:rPr lang="en-GB" sz="1100" dirty="0">
                          <a:effectLst/>
                        </a:rPr>
                        <a:t>Emissions from forests should be reduced according to the latest IPCC guidelines and </a:t>
                      </a:r>
                      <a:r>
                        <a:rPr lang="en-GB" sz="1100" b="1" dirty="0">
                          <a:effectLst/>
                        </a:rPr>
                        <a:t>national forest monitoring systems </a:t>
                      </a:r>
                      <a:r>
                        <a:rPr lang="en-GB" sz="1100" dirty="0">
                          <a:effectLst/>
                        </a:rPr>
                        <a:t>should be established according to using consistent methodologies.</a:t>
                      </a:r>
                      <a:endParaRPr lang="fr-CH" sz="1100" dirty="0">
                        <a:effectLst/>
                        <a:latin typeface="Calibri"/>
                        <a:ea typeface="Times New Roman"/>
                        <a:cs typeface="Times New Roman"/>
                      </a:endParaRPr>
                    </a:p>
                  </a:txBody>
                  <a:tcPr marL="68580" marR="68580" marT="0" marB="0"/>
                </a:tc>
              </a:tr>
              <a:tr h="495957">
                <a:tc>
                  <a:txBody>
                    <a:bodyPr/>
                    <a:lstStyle/>
                    <a:p>
                      <a:pPr marL="0" marR="0" algn="just">
                        <a:lnSpc>
                          <a:spcPct val="115000"/>
                        </a:lnSpc>
                        <a:spcBef>
                          <a:spcPts val="0"/>
                        </a:spcBef>
                        <a:spcAft>
                          <a:spcPts val="1000"/>
                        </a:spcAft>
                      </a:pPr>
                      <a:r>
                        <a:rPr lang="fr-FR" sz="1100">
                          <a:effectLst/>
                        </a:rPr>
                        <a:t>Cancun (2010)</a:t>
                      </a:r>
                      <a:endParaRPr lang="fr-CH" sz="1100">
                        <a:effectLst/>
                        <a:latin typeface="Calibri"/>
                        <a:ea typeface="MS Mincho"/>
                        <a:cs typeface="Times New Roman"/>
                      </a:endParaRPr>
                    </a:p>
                  </a:txBody>
                  <a:tcPr marL="68580" marR="68580" marT="0" marB="0"/>
                </a:tc>
                <a:tc>
                  <a:txBody>
                    <a:bodyPr/>
                    <a:lstStyle/>
                    <a:p>
                      <a:pPr marL="0" marR="0" algn="just">
                        <a:lnSpc>
                          <a:spcPct val="115000"/>
                        </a:lnSpc>
                        <a:spcBef>
                          <a:spcPts val="0"/>
                        </a:spcBef>
                        <a:spcAft>
                          <a:spcPts val="600"/>
                        </a:spcAft>
                      </a:pPr>
                      <a:r>
                        <a:rPr lang="fr-FR" sz="1100" dirty="0">
                          <a:effectLst/>
                        </a:rPr>
                        <a:t> </a:t>
                      </a:r>
                      <a:endParaRPr lang="fr-FR" sz="1100" dirty="0" smtClean="0">
                        <a:effectLst/>
                      </a:endParaRPr>
                    </a:p>
                    <a:p>
                      <a:pPr marL="0" marR="0" algn="just">
                        <a:lnSpc>
                          <a:spcPct val="115000"/>
                        </a:lnSpc>
                        <a:spcBef>
                          <a:spcPts val="0"/>
                        </a:spcBef>
                        <a:spcAft>
                          <a:spcPts val="600"/>
                        </a:spcAft>
                      </a:pPr>
                      <a:r>
                        <a:rPr lang="fr-FR" sz="1100" b="1" dirty="0" smtClean="0">
                          <a:effectLst/>
                        </a:rPr>
                        <a:t>2010</a:t>
                      </a:r>
                      <a:endParaRPr lang="fr-CH" sz="1100" b="1" dirty="0">
                        <a:effectLst/>
                        <a:latin typeface="Calibri"/>
                        <a:ea typeface="MS Mincho"/>
                        <a:cs typeface="Times New Roman"/>
                      </a:endParaRPr>
                    </a:p>
                  </a:txBody>
                  <a:tcPr marL="68580" marR="68580" marT="0" marB="0"/>
                </a:tc>
                <a:tc>
                  <a:txBody>
                    <a:bodyPr/>
                    <a:lstStyle/>
                    <a:p>
                      <a:pPr marL="0" marR="0" algn="just">
                        <a:lnSpc>
                          <a:spcPct val="115000"/>
                        </a:lnSpc>
                        <a:spcBef>
                          <a:spcPts val="0"/>
                        </a:spcBef>
                        <a:spcAft>
                          <a:spcPts val="600"/>
                        </a:spcAft>
                      </a:pPr>
                      <a:r>
                        <a:rPr lang="en-GB" sz="1100" dirty="0">
                          <a:effectLst/>
                        </a:rPr>
                        <a:t>A </a:t>
                      </a:r>
                      <a:r>
                        <a:rPr lang="en-GB" sz="1100" b="1" dirty="0">
                          <a:effectLst/>
                        </a:rPr>
                        <a:t>National forest monitoring system </a:t>
                      </a:r>
                      <a:r>
                        <a:rPr lang="en-GB" sz="1100" dirty="0">
                          <a:effectLst/>
                        </a:rPr>
                        <a:t>is one of the four key elements of REDD+ and it should be developed through a phased approach.</a:t>
                      </a:r>
                      <a:endParaRPr lang="fr-CH" sz="1100" dirty="0">
                        <a:effectLst/>
                        <a:latin typeface="Calibri"/>
                        <a:ea typeface="Times New Roman"/>
                        <a:cs typeface="Times New Roman"/>
                      </a:endParaRPr>
                    </a:p>
                  </a:txBody>
                  <a:tcPr marL="68580" marR="68580" marT="0" marB="0"/>
                </a:tc>
              </a:tr>
              <a:tr h="664908">
                <a:tc>
                  <a:txBody>
                    <a:bodyPr/>
                    <a:lstStyle/>
                    <a:p>
                      <a:pPr marL="0" marR="0" algn="just">
                        <a:lnSpc>
                          <a:spcPct val="115000"/>
                        </a:lnSpc>
                        <a:spcBef>
                          <a:spcPts val="0"/>
                        </a:spcBef>
                        <a:spcAft>
                          <a:spcPts val="1000"/>
                        </a:spcAft>
                      </a:pPr>
                      <a:r>
                        <a:rPr lang="fr-FR" sz="1100">
                          <a:effectLst/>
                        </a:rPr>
                        <a:t>Warsaw (2013)</a:t>
                      </a:r>
                      <a:endParaRPr lang="fr-CH" sz="1100">
                        <a:effectLst/>
                      </a:endParaRPr>
                    </a:p>
                    <a:p>
                      <a:pPr marL="0" marR="0" algn="just">
                        <a:lnSpc>
                          <a:spcPct val="115000"/>
                        </a:lnSpc>
                        <a:spcBef>
                          <a:spcPts val="0"/>
                        </a:spcBef>
                        <a:spcAft>
                          <a:spcPts val="600"/>
                        </a:spcAft>
                      </a:pPr>
                      <a:r>
                        <a:rPr lang="fr-FR" sz="1100">
                          <a:effectLst/>
                        </a:rPr>
                        <a:t> </a:t>
                      </a:r>
                      <a:endParaRPr lang="fr-CH" sz="1100">
                        <a:effectLst/>
                        <a:latin typeface="Calibri"/>
                        <a:ea typeface="MS Mincho"/>
                        <a:cs typeface="Times New Roman"/>
                      </a:endParaRPr>
                    </a:p>
                  </a:txBody>
                  <a:tcPr marL="68580" marR="68580" marT="0" marB="0"/>
                </a:tc>
                <a:tc>
                  <a:txBody>
                    <a:bodyPr/>
                    <a:lstStyle/>
                    <a:p>
                      <a:pPr marL="0" marR="0" algn="just">
                        <a:lnSpc>
                          <a:spcPct val="115000"/>
                        </a:lnSpc>
                        <a:spcBef>
                          <a:spcPts val="0"/>
                        </a:spcBef>
                        <a:spcAft>
                          <a:spcPts val="600"/>
                        </a:spcAft>
                      </a:pPr>
                      <a:endParaRPr lang="fr-FR" sz="1100" dirty="0" smtClean="0">
                        <a:effectLst/>
                      </a:endParaRPr>
                    </a:p>
                    <a:p>
                      <a:pPr marL="0" marR="0" algn="just">
                        <a:lnSpc>
                          <a:spcPct val="115000"/>
                        </a:lnSpc>
                        <a:spcBef>
                          <a:spcPts val="0"/>
                        </a:spcBef>
                        <a:spcAft>
                          <a:spcPts val="600"/>
                        </a:spcAft>
                      </a:pPr>
                      <a:r>
                        <a:rPr lang="fr-FR" sz="1100" dirty="0">
                          <a:effectLst/>
                        </a:rPr>
                        <a:t> </a:t>
                      </a:r>
                      <a:r>
                        <a:rPr lang="fr-FR" sz="1100" b="1" dirty="0" smtClean="0">
                          <a:effectLst/>
                        </a:rPr>
                        <a:t>2013</a:t>
                      </a:r>
                      <a:endParaRPr lang="fr-CH" sz="1100" b="1" dirty="0">
                        <a:effectLst/>
                        <a:latin typeface="Calibri"/>
                        <a:ea typeface="MS Mincho"/>
                        <a:cs typeface="Times New Roman"/>
                      </a:endParaRPr>
                    </a:p>
                  </a:txBody>
                  <a:tcPr marL="68580" marR="68580" marT="0" marB="0"/>
                </a:tc>
                <a:tc>
                  <a:txBody>
                    <a:bodyPr/>
                    <a:lstStyle/>
                    <a:p>
                      <a:pPr marL="0" marR="0" algn="just">
                        <a:lnSpc>
                          <a:spcPct val="115000"/>
                        </a:lnSpc>
                        <a:spcBef>
                          <a:spcPts val="0"/>
                        </a:spcBef>
                        <a:spcAft>
                          <a:spcPts val="600"/>
                        </a:spcAft>
                      </a:pPr>
                      <a:r>
                        <a:rPr lang="en-GB" sz="1100" dirty="0">
                          <a:effectLst/>
                        </a:rPr>
                        <a:t>Formalises earlier guidance into decisions, describes the quality of  </a:t>
                      </a:r>
                      <a:r>
                        <a:rPr lang="en-GB" sz="1100" b="1" dirty="0">
                          <a:effectLst/>
                        </a:rPr>
                        <a:t>national forest monitoring systems </a:t>
                      </a:r>
                      <a:r>
                        <a:rPr lang="en-GB" sz="1100" dirty="0">
                          <a:effectLst/>
                        </a:rPr>
                        <a:t>required for measurement of REDD+ results, and the methods of reporting and verification.</a:t>
                      </a:r>
                      <a:endParaRPr lang="fr-CH" sz="1100" dirty="0">
                        <a:effectLst/>
                        <a:latin typeface="Calibri"/>
                        <a:ea typeface="Times New Roman"/>
                        <a:cs typeface="Times New Roman"/>
                      </a:endParaRPr>
                    </a:p>
                  </a:txBody>
                  <a:tcPr marL="68580" marR="68580" marT="0" marB="0"/>
                </a:tc>
              </a:tr>
            </a:tbl>
          </a:graphicData>
        </a:graphic>
      </p:graphicFrame>
    </p:spTree>
    <p:extLst>
      <p:ext uri="{BB962C8B-B14F-4D97-AF65-F5344CB8AC3E}">
        <p14:creationId xmlns:p14="http://schemas.microsoft.com/office/powerpoint/2010/main" val="19821613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179512" y="987574"/>
            <a:ext cx="8570342" cy="3600400"/>
          </a:xfrm>
        </p:spPr>
        <p:txBody>
          <a:bodyPr>
            <a:normAutofit fontScale="92500" lnSpcReduction="10000"/>
          </a:bodyPr>
          <a:lstStyle/>
          <a:p>
            <a:r>
              <a:rPr lang="en-US" sz="1900" dirty="0" smtClean="0"/>
              <a:t>IPCC Methodological Guidance are useful in the implementation of NFMS:</a:t>
            </a:r>
          </a:p>
          <a:p>
            <a:pPr lvl="2"/>
            <a:r>
              <a:rPr lang="en-US" sz="1900" dirty="0" smtClean="0"/>
              <a:t>Revised 1996 IPCC Guidelines</a:t>
            </a:r>
          </a:p>
          <a:p>
            <a:pPr lvl="2"/>
            <a:r>
              <a:rPr lang="en-US" sz="1900" dirty="0" smtClean="0"/>
              <a:t>Good Practice Guidance (GPG) 2000</a:t>
            </a:r>
          </a:p>
          <a:p>
            <a:pPr lvl="2"/>
            <a:r>
              <a:rPr lang="en-US" sz="1900" dirty="0" smtClean="0"/>
              <a:t>GPG 2003 (LULUCF)</a:t>
            </a:r>
          </a:p>
          <a:p>
            <a:pPr lvl="2"/>
            <a:r>
              <a:rPr lang="en-US" sz="1900" dirty="0" smtClean="0"/>
              <a:t>2006 IPCC Guidelines</a:t>
            </a:r>
          </a:p>
          <a:p>
            <a:endParaRPr lang="en-US" sz="1900" dirty="0" smtClean="0"/>
          </a:p>
          <a:p>
            <a:r>
              <a:rPr lang="en-US" sz="1900" dirty="0" smtClean="0"/>
              <a:t>Using Software Tools to support the Guidelines (</a:t>
            </a:r>
            <a:r>
              <a:rPr lang="en-US" sz="1900" dirty="0" err="1" smtClean="0"/>
              <a:t>e.x</a:t>
            </a:r>
            <a:r>
              <a:rPr lang="en-US" sz="1900" dirty="0" smtClean="0"/>
              <a:t>. Emission Factor Database: EFDB)</a:t>
            </a:r>
          </a:p>
          <a:p>
            <a:endParaRPr lang="en-US" sz="1900" dirty="0" smtClean="0"/>
          </a:p>
          <a:p>
            <a:r>
              <a:rPr lang="en-US" sz="1900" dirty="0" smtClean="0"/>
              <a:t>IPCC Guidelines/Guidance help to demonstrate the Good Practices to be used by all countries in reporting to UNFCCC (</a:t>
            </a:r>
            <a:r>
              <a:rPr lang="en-US" sz="1900" b="1" dirty="0" smtClean="0"/>
              <a:t>TACCC</a:t>
            </a:r>
            <a:r>
              <a:rPr lang="en-US" sz="1900" dirty="0" smtClean="0"/>
              <a:t>: Transparency, Accuracy, Consistency, Completeness &amp; Comparability).</a:t>
            </a:r>
          </a:p>
          <a:p>
            <a:pPr lvl="2"/>
            <a:endParaRPr lang="fr-FR" dirty="0" smtClean="0"/>
          </a:p>
        </p:txBody>
      </p:sp>
      <p:sp>
        <p:nvSpPr>
          <p:cNvPr id="3" name="Text Placeholder 2"/>
          <p:cNvSpPr>
            <a:spLocks noGrp="1"/>
          </p:cNvSpPr>
          <p:nvPr>
            <p:ph type="body" sz="quarter" idx="14"/>
          </p:nvPr>
        </p:nvSpPr>
        <p:spPr>
          <a:xfrm>
            <a:off x="233189" y="411511"/>
            <a:ext cx="7651179" cy="504056"/>
          </a:xfrm>
        </p:spPr>
        <p:txBody>
          <a:bodyPr>
            <a:normAutofit/>
          </a:bodyPr>
          <a:lstStyle/>
          <a:p>
            <a:r>
              <a:rPr lang="en-US" sz="2400" dirty="0" smtClean="0"/>
              <a:t>Implementing N</a:t>
            </a:r>
            <a:r>
              <a:rPr lang="fr-FR" sz="2400" dirty="0" smtClean="0"/>
              <a:t>FMS: IPCC Guidelines</a:t>
            </a:r>
            <a:endParaRPr lang="fr-FR" sz="2400" dirty="0"/>
          </a:p>
        </p:txBody>
      </p:sp>
      <p:sp>
        <p:nvSpPr>
          <p:cNvPr id="4" name="Text Placeholder 3"/>
          <p:cNvSpPr>
            <a:spLocks noGrp="1"/>
          </p:cNvSpPr>
          <p:nvPr>
            <p:ph type="body" sz="quarter" idx="15"/>
          </p:nvPr>
        </p:nvSpPr>
        <p:spPr/>
        <p:txBody>
          <a:bodyPr/>
          <a:lstStyle/>
          <a:p>
            <a:r>
              <a:rPr lang="en-GB" dirty="0" smtClean="0"/>
              <a:t>National Forest Monitoring Systems</a:t>
            </a:r>
            <a:endParaRPr lang="fr-CH" dirty="0" smtClean="0"/>
          </a:p>
          <a:p>
            <a:endParaRPr lang="fr-FR" dirty="0"/>
          </a:p>
        </p:txBody>
      </p:sp>
      <p:pic>
        <p:nvPicPr>
          <p:cNvPr id="5" name="Picture 9" descr="2006_stack.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20072" y="1347614"/>
            <a:ext cx="1837267" cy="149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08304" y="1419622"/>
            <a:ext cx="1439960" cy="1271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5292080" y="3003798"/>
            <a:ext cx="3312368" cy="769441"/>
          </a:xfrm>
          <a:prstGeom prst="rect">
            <a:avLst/>
          </a:prstGeom>
          <a:noFill/>
        </p:spPr>
        <p:txBody>
          <a:bodyPr wrap="square" rtlCol="0">
            <a:spAutoFit/>
          </a:bodyPr>
          <a:lstStyle/>
          <a:p>
            <a:r>
              <a:rPr lang="en-US" sz="4400" b="1" dirty="0" smtClean="0"/>
              <a:t>TACCC</a:t>
            </a:r>
            <a:endParaRPr lang="en-GB" sz="4400" b="1"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4"/>
          </p:nvPr>
        </p:nvSpPr>
        <p:spPr/>
        <p:txBody>
          <a:bodyPr>
            <a:normAutofit/>
          </a:bodyPr>
          <a:lstStyle/>
          <a:p>
            <a:r>
              <a:rPr lang="en-GB" sz="2000" dirty="0" smtClean="0"/>
              <a:t>Measuring forest carbon stock changes</a:t>
            </a:r>
            <a:endParaRPr lang="fr-CH" sz="2000" dirty="0"/>
          </a:p>
        </p:txBody>
      </p:sp>
      <p:sp>
        <p:nvSpPr>
          <p:cNvPr id="6" name="Text Placeholder 5"/>
          <p:cNvSpPr>
            <a:spLocks noGrp="1"/>
          </p:cNvSpPr>
          <p:nvPr>
            <p:ph type="body" sz="quarter" idx="15"/>
          </p:nvPr>
        </p:nvSpPr>
        <p:spPr>
          <a:xfrm>
            <a:off x="250825" y="123824"/>
            <a:ext cx="4753223" cy="287685"/>
          </a:xfrm>
        </p:spPr>
        <p:txBody>
          <a:bodyPr>
            <a:normAutofit/>
          </a:bodyPr>
          <a:lstStyle/>
          <a:p>
            <a:r>
              <a:rPr lang="en-GB" dirty="0"/>
              <a:t>National Forest Monitoring Systems</a:t>
            </a:r>
            <a:endParaRPr lang="fr-CH" dirty="0"/>
          </a:p>
        </p:txBody>
      </p:sp>
      <p:pic>
        <p:nvPicPr>
          <p:cNvPr id="7" name="Picture 6"/>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31640" y="1347614"/>
            <a:ext cx="6192688" cy="3096344"/>
          </a:xfrm>
          <a:prstGeom prst="rect">
            <a:avLst/>
          </a:prstGeom>
          <a:noFill/>
          <a:ln>
            <a:noFill/>
          </a:ln>
        </p:spPr>
      </p:pic>
      <p:sp>
        <p:nvSpPr>
          <p:cNvPr id="8" name="Rectangle 7"/>
          <p:cNvSpPr/>
          <p:nvPr/>
        </p:nvSpPr>
        <p:spPr>
          <a:xfrm>
            <a:off x="611560" y="843558"/>
            <a:ext cx="4245714" cy="369332"/>
          </a:xfrm>
          <a:prstGeom prst="rect">
            <a:avLst/>
          </a:prstGeom>
        </p:spPr>
        <p:txBody>
          <a:bodyPr wrap="none">
            <a:spAutoFit/>
          </a:bodyPr>
          <a:lstStyle/>
          <a:p>
            <a:r>
              <a:rPr lang="en-GB" dirty="0" smtClean="0"/>
              <a:t>Stock difference &amp; Gain-Loss Methods</a:t>
            </a:r>
            <a:endParaRPr lang="fr-FR" dirty="0"/>
          </a:p>
        </p:txBody>
      </p:sp>
    </p:spTree>
    <p:extLst>
      <p:ext uri="{BB962C8B-B14F-4D97-AF65-F5344CB8AC3E}">
        <p14:creationId xmlns:p14="http://schemas.microsoft.com/office/powerpoint/2010/main" val="30955184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233189" y="411510"/>
            <a:ext cx="8515275" cy="719137"/>
          </a:xfrm>
        </p:spPr>
        <p:txBody>
          <a:bodyPr>
            <a:normAutofit fontScale="85000" lnSpcReduction="10000"/>
          </a:bodyPr>
          <a:lstStyle/>
          <a:p>
            <a:r>
              <a:rPr lang="en-GB" sz="2800" dirty="0"/>
              <a:t>Measurement, Reporting and Verification (MRV) for REDD+</a:t>
            </a:r>
            <a:endParaRPr lang="en-GB" dirty="0"/>
          </a:p>
        </p:txBody>
      </p:sp>
      <p:sp>
        <p:nvSpPr>
          <p:cNvPr id="7" name="Text Placeholder 5"/>
          <p:cNvSpPr txBox="1">
            <a:spLocks/>
          </p:cNvSpPr>
          <p:nvPr/>
        </p:nvSpPr>
        <p:spPr>
          <a:xfrm>
            <a:off x="250825" y="123824"/>
            <a:ext cx="4753223" cy="28768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None/>
              <a:defRPr sz="1200" b="1" kern="1200">
                <a:solidFill>
                  <a:srgbClr val="D2232A"/>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dirty="0"/>
              <a:t>National Forest Monitoring Systems</a:t>
            </a:r>
          </a:p>
        </p:txBody>
      </p:sp>
      <p:pic>
        <p:nvPicPr>
          <p:cNvPr id="2054"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987574"/>
            <a:ext cx="8461354" cy="3312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283465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4211960" y="1275606"/>
            <a:ext cx="4752528" cy="3672408"/>
          </a:xfrm>
        </p:spPr>
        <p:txBody>
          <a:bodyPr>
            <a:normAutofit fontScale="77500" lnSpcReduction="20000"/>
          </a:bodyPr>
          <a:lstStyle/>
          <a:p>
            <a:r>
              <a:rPr lang="en-GB" sz="2100" dirty="0" smtClean="0"/>
              <a:t>Main components of a NFMS for REDD+ include the satellite Land Monitoring System and the National Forest Inventory</a:t>
            </a:r>
          </a:p>
          <a:p>
            <a:endParaRPr lang="en-GB" sz="2100" dirty="0" smtClean="0"/>
          </a:p>
          <a:p>
            <a:r>
              <a:rPr lang="en-GB" sz="2100" dirty="0" smtClean="0"/>
              <a:t>Key principles of IPCC’s guidance for MRV for REDD+ are: TACCC: Transparent, Documented, consistent over time, Complete, Comparable, assessed for Uncertainty</a:t>
            </a:r>
          </a:p>
          <a:p>
            <a:endParaRPr lang="en-GB" sz="2100" dirty="0" smtClean="0"/>
          </a:p>
          <a:p>
            <a:endParaRPr lang="en-GB" sz="2100" dirty="0" smtClean="0"/>
          </a:p>
          <a:p>
            <a:r>
              <a:rPr lang="en-GB" sz="2100" dirty="0" smtClean="0"/>
              <a:t>MRV for REDD+ involves</a:t>
            </a:r>
          </a:p>
          <a:p>
            <a:pPr lvl="1"/>
            <a:r>
              <a:rPr lang="en-GB" sz="1800" dirty="0" smtClean="0"/>
              <a:t>Measurement: AD x EF=Emissions</a:t>
            </a:r>
          </a:p>
          <a:p>
            <a:pPr lvl="1"/>
            <a:r>
              <a:rPr lang="en-GB" sz="1800" dirty="0" smtClean="0"/>
              <a:t>Reporting through NC and BUR on GHG Emissions</a:t>
            </a:r>
          </a:p>
          <a:p>
            <a:pPr lvl="1"/>
            <a:r>
              <a:rPr lang="en-GB" sz="1800" dirty="0" smtClean="0"/>
              <a:t>Verification through 3</a:t>
            </a:r>
            <a:r>
              <a:rPr lang="en-GB" sz="1800" baseline="30000" dirty="0" smtClean="0"/>
              <a:t>rd</a:t>
            </a:r>
            <a:r>
              <a:rPr lang="en-GB" sz="1800" dirty="0" smtClean="0"/>
              <a:t> Party (external) Reviewers</a:t>
            </a:r>
          </a:p>
          <a:p>
            <a:endParaRPr lang="en-GB" dirty="0"/>
          </a:p>
          <a:p>
            <a:endParaRPr lang="en-GB" dirty="0"/>
          </a:p>
        </p:txBody>
      </p:sp>
      <p:sp>
        <p:nvSpPr>
          <p:cNvPr id="3" name="TextBox 2"/>
          <p:cNvSpPr txBox="1"/>
          <p:nvPr/>
        </p:nvSpPr>
        <p:spPr>
          <a:xfrm rot="584587">
            <a:off x="6691009" y="3057753"/>
            <a:ext cx="2405231" cy="769441"/>
          </a:xfrm>
          <a:prstGeom prst="rect">
            <a:avLst/>
          </a:prstGeom>
          <a:noFill/>
        </p:spPr>
        <p:txBody>
          <a:bodyPr wrap="square" rtlCol="0">
            <a:spAutoFit/>
          </a:bodyPr>
          <a:lstStyle/>
          <a:p>
            <a:r>
              <a:rPr lang="en-US" sz="4400" b="1" dirty="0" smtClean="0"/>
              <a:t>TACCC</a:t>
            </a:r>
            <a:endParaRPr lang="en-GB" sz="4400" b="1" dirty="0"/>
          </a:p>
        </p:txBody>
      </p:sp>
    </p:spTree>
    <p:extLst>
      <p:ext uri="{BB962C8B-B14F-4D97-AF65-F5344CB8AC3E}">
        <p14:creationId xmlns:p14="http://schemas.microsoft.com/office/powerpoint/2010/main" val="14392513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p:cNvSpPr>
            <a:spLocks noGrp="1"/>
          </p:cNvSpPr>
          <p:nvPr>
            <p:ph type="body" sz="quarter" idx="11"/>
          </p:nvPr>
        </p:nvSpPr>
        <p:spPr>
          <a:xfrm>
            <a:off x="251520" y="1419622"/>
            <a:ext cx="3960440" cy="3456384"/>
          </a:xfrm>
        </p:spPr>
        <p:txBody>
          <a:bodyPr>
            <a:normAutofit fontScale="92500" lnSpcReduction="10000"/>
          </a:bodyPr>
          <a:lstStyle/>
          <a:p>
            <a:pPr marL="0" indent="0">
              <a:buNone/>
            </a:pPr>
            <a:r>
              <a:rPr lang="en-GB" sz="1800" dirty="0"/>
              <a:t>By the end of this module, you should be able to:</a:t>
            </a:r>
          </a:p>
          <a:p>
            <a:pPr marL="228600" indent="-228600">
              <a:buAutoNum type="arabicPeriod"/>
            </a:pPr>
            <a:r>
              <a:rPr lang="en-US" sz="1800" dirty="0"/>
              <a:t>Define a National Forest Monitoring System;</a:t>
            </a:r>
          </a:p>
          <a:p>
            <a:pPr marL="228600" indent="-228600">
              <a:buAutoNum type="arabicPeriod"/>
            </a:pPr>
            <a:r>
              <a:rPr lang="en-US" sz="1800" dirty="0"/>
              <a:t>Describe the process and functions of developing a National Forest Monitoring System;</a:t>
            </a:r>
          </a:p>
          <a:p>
            <a:pPr marL="228600" indent="-228600">
              <a:buAutoNum type="arabicPeriod"/>
            </a:pPr>
            <a:r>
              <a:rPr lang="en-US" sz="1800" dirty="0"/>
              <a:t>Identify tools available in developing a National Forestry Monitoring System;</a:t>
            </a:r>
          </a:p>
          <a:p>
            <a:pPr marL="228600" indent="-228600">
              <a:buAutoNum type="arabicPeriod"/>
            </a:pPr>
            <a:r>
              <a:rPr lang="en-US" sz="1800" dirty="0"/>
              <a:t>Describe the Measurement, Reporting and Verification process for REDD+.</a:t>
            </a:r>
          </a:p>
          <a:p>
            <a:endParaRPr lang="fr-CH" dirty="0" smtClean="0"/>
          </a:p>
          <a:p>
            <a:endParaRPr lang="fr-CH"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3"/>
          </p:nvPr>
        </p:nvSpPr>
        <p:spPr>
          <a:xfrm>
            <a:off x="251520" y="771550"/>
            <a:ext cx="8570342" cy="4104456"/>
          </a:xfrm>
        </p:spPr>
        <p:txBody>
          <a:bodyPr>
            <a:noAutofit/>
          </a:bodyPr>
          <a:lstStyle/>
          <a:p>
            <a:pPr marL="0" indent="0">
              <a:spcBef>
                <a:spcPts val="1200"/>
              </a:spcBef>
              <a:buNone/>
            </a:pPr>
            <a:r>
              <a:rPr lang="en-GB" b="1" dirty="0" smtClean="0">
                <a:solidFill>
                  <a:srgbClr val="FF0000"/>
                </a:solidFill>
              </a:rPr>
              <a:t>Measurement </a:t>
            </a:r>
            <a:r>
              <a:rPr lang="en-GB" dirty="0" smtClean="0"/>
              <a:t>is concerned mostly with the estimation of Ads and EFs</a:t>
            </a:r>
          </a:p>
          <a:p>
            <a:pPr marL="0" indent="0">
              <a:spcBef>
                <a:spcPts val="1200"/>
              </a:spcBef>
              <a:buNone/>
            </a:pPr>
            <a:r>
              <a:rPr lang="en-GB" b="1" dirty="0" smtClean="0">
                <a:solidFill>
                  <a:srgbClr val="FF0000"/>
                </a:solidFill>
              </a:rPr>
              <a:t>Reporting </a:t>
            </a:r>
            <a:r>
              <a:rPr lang="en-GB" dirty="0" smtClean="0"/>
              <a:t>to the UNFCCC on progress with REDD+ through </a:t>
            </a:r>
            <a:r>
              <a:rPr lang="en-GB" b="1" dirty="0" smtClean="0"/>
              <a:t>NC</a:t>
            </a:r>
            <a:r>
              <a:rPr lang="en-GB" dirty="0" smtClean="0"/>
              <a:t> and </a:t>
            </a:r>
            <a:r>
              <a:rPr lang="en-GB" b="1" dirty="0" smtClean="0"/>
              <a:t>BURs </a:t>
            </a:r>
            <a:r>
              <a:rPr lang="en-GB" dirty="0" smtClean="0"/>
              <a:t>(Biennial Update Reports)</a:t>
            </a:r>
          </a:p>
          <a:p>
            <a:pPr marL="0" indent="0">
              <a:spcBef>
                <a:spcPts val="1200"/>
              </a:spcBef>
              <a:buNone/>
            </a:pPr>
            <a:r>
              <a:rPr lang="en-GB" b="1" dirty="0" smtClean="0">
                <a:solidFill>
                  <a:srgbClr val="FF0000"/>
                </a:solidFill>
              </a:rPr>
              <a:t>Verification</a:t>
            </a:r>
            <a:r>
              <a:rPr lang="en-GB" dirty="0" smtClean="0"/>
              <a:t> is done by Independent Experts (3</a:t>
            </a:r>
            <a:r>
              <a:rPr lang="en-GB" baseline="30000" dirty="0" smtClean="0"/>
              <a:t>rd</a:t>
            </a:r>
            <a:r>
              <a:rPr lang="en-GB" dirty="0" smtClean="0"/>
              <a:t> Party) contained in UNFCCC Roster</a:t>
            </a:r>
          </a:p>
          <a:p>
            <a:pPr marL="0" indent="0">
              <a:spcBef>
                <a:spcPts val="1200"/>
              </a:spcBef>
              <a:buNone/>
            </a:pPr>
            <a:r>
              <a:rPr lang="en-GB" b="1" dirty="0" smtClean="0">
                <a:solidFill>
                  <a:srgbClr val="FF0000"/>
                </a:solidFill>
              </a:rPr>
              <a:t>Activity data</a:t>
            </a:r>
            <a:r>
              <a:rPr lang="en-GB" dirty="0" smtClean="0"/>
              <a:t>: data </a:t>
            </a:r>
            <a:r>
              <a:rPr lang="en-GB" dirty="0"/>
              <a:t>on </a:t>
            </a:r>
            <a:r>
              <a:rPr lang="en-GB" dirty="0" smtClean="0"/>
              <a:t>magnitude </a:t>
            </a:r>
            <a:r>
              <a:rPr lang="en-GB" dirty="0"/>
              <a:t>of human </a:t>
            </a:r>
            <a:r>
              <a:rPr lang="en-GB" dirty="0" smtClean="0"/>
              <a:t>activity </a:t>
            </a:r>
            <a:r>
              <a:rPr lang="en-GB" dirty="0"/>
              <a:t>resulting in </a:t>
            </a:r>
            <a:r>
              <a:rPr lang="en-GB" dirty="0" smtClean="0"/>
              <a:t>emissions </a:t>
            </a:r>
            <a:r>
              <a:rPr lang="en-GB" dirty="0"/>
              <a:t>during a given period of </a:t>
            </a:r>
            <a:r>
              <a:rPr lang="en-GB" dirty="0" smtClean="0"/>
              <a:t>time</a:t>
            </a:r>
            <a:endParaRPr lang="en-GB" dirty="0"/>
          </a:p>
          <a:p>
            <a:pPr marL="0" indent="0">
              <a:spcBef>
                <a:spcPts val="1200"/>
              </a:spcBef>
              <a:buNone/>
            </a:pPr>
            <a:r>
              <a:rPr lang="en-GB" b="1" dirty="0" smtClean="0">
                <a:solidFill>
                  <a:srgbClr val="FF0000"/>
                </a:solidFill>
              </a:rPr>
              <a:t>Emission factor</a:t>
            </a:r>
            <a:r>
              <a:rPr lang="en-GB" dirty="0" smtClean="0"/>
              <a:t>: coefficient </a:t>
            </a:r>
            <a:r>
              <a:rPr lang="en-GB" dirty="0"/>
              <a:t>that relates </a:t>
            </a:r>
            <a:r>
              <a:rPr lang="en-GB" dirty="0" smtClean="0"/>
              <a:t>activity </a:t>
            </a:r>
            <a:r>
              <a:rPr lang="en-GB" dirty="0"/>
              <a:t>data to the amount of </a:t>
            </a:r>
            <a:r>
              <a:rPr lang="en-GB" dirty="0" smtClean="0"/>
              <a:t>GHGs released</a:t>
            </a:r>
            <a:endParaRPr lang="en-GB" dirty="0"/>
          </a:p>
          <a:p>
            <a:pPr marL="0" indent="0">
              <a:spcBef>
                <a:spcPts val="1200"/>
              </a:spcBef>
              <a:buNone/>
            </a:pPr>
            <a:r>
              <a:rPr lang="en-GB" b="1" dirty="0" smtClean="0">
                <a:solidFill>
                  <a:srgbClr val="FF0000"/>
                </a:solidFill>
              </a:rPr>
              <a:t>Removal factor</a:t>
            </a:r>
            <a:r>
              <a:rPr lang="en-GB" dirty="0" smtClean="0"/>
              <a:t>: rate </a:t>
            </a:r>
            <a:r>
              <a:rPr lang="en-GB" dirty="0"/>
              <a:t>at which carbon is taken up from the atmosphere by a terrestrial system and sequestered in biomass and </a:t>
            </a:r>
            <a:r>
              <a:rPr lang="en-GB" dirty="0" smtClean="0"/>
              <a:t>soil</a:t>
            </a:r>
          </a:p>
          <a:p>
            <a:pPr marL="0" indent="0">
              <a:spcBef>
                <a:spcPts val="1200"/>
              </a:spcBef>
              <a:buNone/>
            </a:pPr>
            <a:r>
              <a:rPr lang="en-GB" b="1" dirty="0" smtClean="0">
                <a:solidFill>
                  <a:srgbClr val="FF0000"/>
                </a:solidFill>
              </a:rPr>
              <a:t>Tier</a:t>
            </a:r>
            <a:r>
              <a:rPr lang="en-GB" dirty="0" smtClean="0"/>
              <a:t>: source </a:t>
            </a:r>
            <a:r>
              <a:rPr lang="en-GB" dirty="0"/>
              <a:t>of data used in calculation of emissions when </a:t>
            </a:r>
            <a:r>
              <a:rPr lang="en-GB" dirty="0" smtClean="0"/>
              <a:t>reporting</a:t>
            </a:r>
          </a:p>
          <a:p>
            <a:pPr marL="0" indent="0">
              <a:spcBef>
                <a:spcPts val="1200"/>
              </a:spcBef>
              <a:buNone/>
            </a:pPr>
            <a:r>
              <a:rPr lang="en-GB" b="1" dirty="0" smtClean="0">
                <a:solidFill>
                  <a:srgbClr val="FF0000"/>
                </a:solidFill>
              </a:rPr>
              <a:t>IPCC Land Representation</a:t>
            </a:r>
            <a:r>
              <a:rPr lang="en-GB" dirty="0" smtClean="0"/>
              <a:t>: Six land use categories (Forest Land, Crop land, Grassland, wetland, settlement, Other Land)</a:t>
            </a:r>
          </a:p>
          <a:p>
            <a:pPr marL="0" indent="0">
              <a:spcBef>
                <a:spcPts val="1200"/>
              </a:spcBef>
              <a:buNone/>
            </a:pPr>
            <a:endParaRPr lang="en-GB" b="1" dirty="0" smtClean="0"/>
          </a:p>
          <a:p>
            <a:pPr marL="0" indent="0">
              <a:spcBef>
                <a:spcPts val="1200"/>
              </a:spcBef>
              <a:buNone/>
            </a:pPr>
            <a:endParaRPr lang="en-GB" b="1" dirty="0" smtClean="0"/>
          </a:p>
          <a:p>
            <a:pPr marL="0" indent="0">
              <a:spcBef>
                <a:spcPts val="1200"/>
              </a:spcBef>
              <a:buNone/>
            </a:pPr>
            <a:endParaRPr lang="en-GB" b="1" dirty="0" smtClean="0"/>
          </a:p>
          <a:p>
            <a:pPr marL="0" indent="0">
              <a:spcBef>
                <a:spcPts val="1200"/>
              </a:spcBef>
              <a:buNone/>
            </a:pPr>
            <a:endParaRPr lang="en-GB" dirty="0" smtClean="0"/>
          </a:p>
          <a:p>
            <a:pPr marL="0" indent="0">
              <a:spcBef>
                <a:spcPts val="1200"/>
              </a:spcBef>
              <a:buNone/>
            </a:pPr>
            <a:endParaRPr lang="en-GB" dirty="0"/>
          </a:p>
        </p:txBody>
      </p:sp>
      <p:sp>
        <p:nvSpPr>
          <p:cNvPr id="5" name="Text Placeholder 4"/>
          <p:cNvSpPr>
            <a:spLocks noGrp="1"/>
          </p:cNvSpPr>
          <p:nvPr>
            <p:ph type="body" sz="quarter" idx="14"/>
          </p:nvPr>
        </p:nvSpPr>
        <p:spPr>
          <a:xfrm>
            <a:off x="233189" y="411511"/>
            <a:ext cx="7651179" cy="360040"/>
          </a:xfrm>
        </p:spPr>
        <p:txBody>
          <a:bodyPr>
            <a:normAutofit fontScale="77500" lnSpcReduction="20000"/>
          </a:bodyPr>
          <a:lstStyle/>
          <a:p>
            <a:r>
              <a:rPr lang="en-GB" sz="2800" dirty="0" smtClean="0"/>
              <a:t>Key terminology</a:t>
            </a:r>
            <a:endParaRPr lang="fr-CH" sz="2800" dirty="0"/>
          </a:p>
        </p:txBody>
      </p:sp>
      <p:sp>
        <p:nvSpPr>
          <p:cNvPr id="6" name="Text Placeholder 5"/>
          <p:cNvSpPr>
            <a:spLocks noGrp="1"/>
          </p:cNvSpPr>
          <p:nvPr>
            <p:ph type="body" sz="quarter" idx="15"/>
          </p:nvPr>
        </p:nvSpPr>
        <p:spPr/>
        <p:txBody>
          <a:bodyPr>
            <a:normAutofit/>
          </a:bodyPr>
          <a:lstStyle/>
          <a:p>
            <a:r>
              <a:rPr lang="en-GB" dirty="0"/>
              <a:t>National Forest Monitoring Systems</a:t>
            </a:r>
            <a:endParaRPr lang="fr-CH"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4"/>
          </p:nvPr>
        </p:nvSpPr>
        <p:spPr/>
        <p:txBody>
          <a:bodyPr>
            <a:normAutofit/>
          </a:bodyPr>
          <a:lstStyle/>
          <a:p>
            <a:r>
              <a:rPr lang="en-GB" sz="2800" dirty="0" smtClean="0"/>
              <a:t>What is an NFMS?</a:t>
            </a:r>
            <a:endParaRPr lang="fr-CH" sz="2800" dirty="0"/>
          </a:p>
        </p:txBody>
      </p:sp>
      <p:sp>
        <p:nvSpPr>
          <p:cNvPr id="6" name="Text Placeholder 5"/>
          <p:cNvSpPr>
            <a:spLocks noGrp="1"/>
          </p:cNvSpPr>
          <p:nvPr>
            <p:ph type="body" sz="quarter" idx="15"/>
          </p:nvPr>
        </p:nvSpPr>
        <p:spPr>
          <a:xfrm>
            <a:off x="250825" y="123824"/>
            <a:ext cx="4753223" cy="287685"/>
          </a:xfrm>
        </p:spPr>
        <p:txBody>
          <a:bodyPr>
            <a:normAutofit/>
          </a:bodyPr>
          <a:lstStyle/>
          <a:p>
            <a:r>
              <a:rPr lang="en-GB" dirty="0"/>
              <a:t>National Forest Monitoring Systems</a:t>
            </a:r>
            <a:endParaRPr lang="fr-CH" dirty="0"/>
          </a:p>
        </p:txBody>
      </p:sp>
      <p:sp>
        <p:nvSpPr>
          <p:cNvPr id="10" name="Content Placeholder 1"/>
          <p:cNvSpPr>
            <a:spLocks noGrp="1"/>
          </p:cNvSpPr>
          <p:nvPr>
            <p:ph idx="4294967295"/>
          </p:nvPr>
        </p:nvSpPr>
        <p:spPr>
          <a:xfrm>
            <a:off x="179512" y="1275606"/>
            <a:ext cx="2880320" cy="3240360"/>
          </a:xfrm>
          <a:prstGeom prst="rect">
            <a:avLst/>
          </a:prstGeom>
        </p:spPr>
        <p:style>
          <a:lnRef idx="2">
            <a:schemeClr val="accent2"/>
          </a:lnRef>
          <a:fillRef idx="1">
            <a:schemeClr val="lt1"/>
          </a:fillRef>
          <a:effectRef idx="0">
            <a:schemeClr val="accent2"/>
          </a:effectRef>
          <a:fontRef idx="minor">
            <a:schemeClr val="dk1"/>
          </a:fontRef>
        </p:style>
        <p:txBody>
          <a:bodyPr>
            <a:normAutofit fontScale="85000" lnSpcReduction="20000"/>
          </a:bodyPr>
          <a:lstStyle/>
          <a:p>
            <a:pPr marL="80963" indent="-69850" algn="just"/>
            <a:r>
              <a:rPr lang="en-GB" sz="1800" dirty="0" smtClean="0"/>
              <a:t> System for measuring and monitoring how land is used in a country and for estimating forest-related GHG emissions and removals</a:t>
            </a:r>
          </a:p>
          <a:p>
            <a:pPr marL="80963" indent="-69850" algn="just"/>
            <a:endParaRPr lang="en-GB" sz="1800" dirty="0" smtClean="0"/>
          </a:p>
          <a:p>
            <a:pPr marL="80963" indent="-69850" algn="just"/>
            <a:r>
              <a:rPr lang="en-GB" sz="1800" dirty="0" smtClean="0"/>
              <a:t>Ultimate aim is to make reliable GHG emission estimates</a:t>
            </a:r>
          </a:p>
          <a:p>
            <a:pPr marL="80963" indent="-69850"/>
            <a:endParaRPr lang="en-GB" sz="1800" dirty="0" smtClean="0"/>
          </a:p>
          <a:p>
            <a:pPr marL="80963" indent="-69850" algn="just"/>
            <a:r>
              <a:rPr lang="en-GB" sz="1800" dirty="0" smtClean="0"/>
              <a:t> Composed of two functions: the MRV (</a:t>
            </a:r>
            <a:r>
              <a:rPr lang="en-GB" sz="1700" i="1" dirty="0" smtClean="0"/>
              <a:t>Measurement, Reporting &amp; Verification</a:t>
            </a:r>
            <a:r>
              <a:rPr lang="en-GB" sz="1800" dirty="0" smtClean="0"/>
              <a:t>) function and the Monitoring function</a:t>
            </a:r>
          </a:p>
          <a:p>
            <a:endParaRPr lang="en-GB" dirty="0" smtClean="0"/>
          </a:p>
        </p:txBody>
      </p:sp>
      <p:pic>
        <p:nvPicPr>
          <p:cNvPr id="11" name="Picture 10"/>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03848" y="915566"/>
            <a:ext cx="5760640" cy="3672408"/>
          </a:xfrm>
          <a:prstGeom prst="rect">
            <a:avLst/>
          </a:prstGeom>
          <a:noFill/>
          <a:ln>
            <a:noFill/>
          </a:ln>
        </p:spPr>
      </p:pic>
    </p:spTree>
    <p:extLst>
      <p:ext uri="{BB962C8B-B14F-4D97-AF65-F5344CB8AC3E}">
        <p14:creationId xmlns:p14="http://schemas.microsoft.com/office/powerpoint/2010/main" val="24540973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251520" y="1419622"/>
            <a:ext cx="4680520" cy="3168253"/>
          </a:xfrm>
        </p:spPr>
        <p:style>
          <a:lnRef idx="2">
            <a:schemeClr val="accent2"/>
          </a:lnRef>
          <a:fillRef idx="1">
            <a:schemeClr val="lt1"/>
          </a:fillRef>
          <a:effectRef idx="0">
            <a:schemeClr val="accent2"/>
          </a:effectRef>
          <a:fontRef idx="minor">
            <a:schemeClr val="dk1"/>
          </a:fontRef>
        </p:style>
        <p:txBody>
          <a:bodyPr>
            <a:normAutofit fontScale="70000" lnSpcReduction="20000"/>
          </a:bodyPr>
          <a:lstStyle/>
          <a:p>
            <a:r>
              <a:rPr lang="en-US" sz="2000" dirty="0" smtClean="0"/>
              <a:t>The MRV function is supported by 3 technical “pillars “ or building blocks:</a:t>
            </a:r>
          </a:p>
          <a:p>
            <a:pPr marL="274638" indent="-215900"/>
            <a:endParaRPr lang="en-US" sz="2100" dirty="0" smtClean="0"/>
          </a:p>
          <a:p>
            <a:pPr marL="274638" indent="-215900">
              <a:buFont typeface="+mj-lt"/>
              <a:buAutoNum type="arabicPeriod"/>
            </a:pPr>
            <a:r>
              <a:rPr lang="en-US" sz="2100" b="1" dirty="0" smtClean="0"/>
              <a:t>Satellite Land Monitoring System (SLMS</a:t>
            </a:r>
            <a:r>
              <a:rPr lang="en-US" sz="2100" dirty="0" smtClean="0"/>
              <a:t>) for collection and assessment of data on land use/land use change (</a:t>
            </a:r>
            <a:r>
              <a:rPr lang="en-US" sz="2100" b="1" dirty="0" smtClean="0"/>
              <a:t>Activity Data</a:t>
            </a:r>
            <a:r>
              <a:rPr lang="en-US" sz="2100" dirty="0" smtClean="0"/>
              <a:t>)</a:t>
            </a:r>
          </a:p>
          <a:p>
            <a:pPr marL="274638" indent="-215900">
              <a:buFont typeface="+mj-lt"/>
              <a:buAutoNum type="arabicPeriod"/>
            </a:pPr>
            <a:endParaRPr lang="en-US" sz="2100" dirty="0" smtClean="0"/>
          </a:p>
          <a:p>
            <a:pPr marL="274638" indent="-215900">
              <a:buFont typeface="+mj-lt"/>
              <a:buAutoNum type="arabicPeriod"/>
            </a:pPr>
            <a:r>
              <a:rPr lang="en-US" sz="2100" b="1" dirty="0" smtClean="0"/>
              <a:t>P2: National Inventory (NFI) </a:t>
            </a:r>
            <a:r>
              <a:rPr lang="en-US" sz="2100" dirty="0" smtClean="0"/>
              <a:t>for collection of information on forest carbon stocks and stock changes, needed to estimate </a:t>
            </a:r>
            <a:r>
              <a:rPr lang="en-US" sz="2100" b="1" dirty="0" smtClean="0"/>
              <a:t>emission factors</a:t>
            </a:r>
          </a:p>
          <a:p>
            <a:pPr marL="274638" indent="-215900">
              <a:buFont typeface="+mj-lt"/>
              <a:buAutoNum type="arabicPeriod"/>
            </a:pPr>
            <a:endParaRPr lang="en-US" sz="2100" dirty="0" smtClean="0"/>
          </a:p>
          <a:p>
            <a:pPr marL="274638" indent="-215900">
              <a:buFont typeface="+mj-lt"/>
              <a:buAutoNum type="arabicPeriod"/>
            </a:pPr>
            <a:r>
              <a:rPr lang="en-US" sz="2100" b="1" dirty="0" smtClean="0"/>
              <a:t>P3: A National GHG Inventory </a:t>
            </a:r>
            <a:r>
              <a:rPr lang="en-US" sz="2100" dirty="0" smtClean="0"/>
              <a:t>used</a:t>
            </a:r>
            <a:r>
              <a:rPr lang="en-US" sz="2100" b="1" dirty="0" smtClean="0"/>
              <a:t> </a:t>
            </a:r>
            <a:r>
              <a:rPr lang="en-US" sz="2100" dirty="0" smtClean="0"/>
              <a:t>as tool for reporting anthropogenic forest-related GHG emissions by sources and removals by sinks to the UNFCCC Secretariat</a:t>
            </a:r>
          </a:p>
          <a:p>
            <a:endParaRPr lang="fr-FR" dirty="0"/>
          </a:p>
        </p:txBody>
      </p:sp>
      <p:sp>
        <p:nvSpPr>
          <p:cNvPr id="3" name="Text Placeholder 2"/>
          <p:cNvSpPr>
            <a:spLocks noGrp="1"/>
          </p:cNvSpPr>
          <p:nvPr>
            <p:ph type="body" sz="quarter" idx="14"/>
          </p:nvPr>
        </p:nvSpPr>
        <p:spPr/>
        <p:txBody>
          <a:bodyPr>
            <a:normAutofit/>
          </a:bodyPr>
          <a:lstStyle/>
          <a:p>
            <a:r>
              <a:rPr lang="fr-FR" sz="2800" dirty="0" smtClean="0"/>
              <a:t>The MRV Function</a:t>
            </a:r>
            <a:endParaRPr lang="fr-FR" sz="2800" dirty="0"/>
          </a:p>
        </p:txBody>
      </p:sp>
      <p:sp>
        <p:nvSpPr>
          <p:cNvPr id="4" name="Text Placeholder 3"/>
          <p:cNvSpPr>
            <a:spLocks noGrp="1"/>
          </p:cNvSpPr>
          <p:nvPr>
            <p:ph type="body" sz="quarter" idx="15"/>
          </p:nvPr>
        </p:nvSpPr>
        <p:spPr/>
        <p:txBody>
          <a:bodyPr/>
          <a:lstStyle/>
          <a:p>
            <a:r>
              <a:rPr lang="en-GB" dirty="0" smtClean="0"/>
              <a:t>National Forest Monitoring Systems</a:t>
            </a:r>
            <a:endParaRPr lang="fr-CH" dirty="0" smtClean="0"/>
          </a:p>
          <a:p>
            <a:endParaRPr lang="fr-FR" dirty="0"/>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32040" y="1635646"/>
            <a:ext cx="3851920" cy="266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716016" y="915566"/>
            <a:ext cx="4080074" cy="51470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p:txBody>
          <a:bodyPr>
            <a:normAutofit/>
          </a:bodyPr>
          <a:lstStyle/>
          <a:p>
            <a:r>
              <a:rPr lang="en-GB" sz="2400" dirty="0" smtClean="0"/>
              <a:t>Assessment Area Change: Activity Data &amp; Approaches</a:t>
            </a:r>
            <a:endParaRPr lang="en-GB" sz="2400" dirty="0"/>
          </a:p>
        </p:txBody>
      </p:sp>
      <p:sp>
        <p:nvSpPr>
          <p:cNvPr id="4" name="Text Placeholder 3"/>
          <p:cNvSpPr>
            <a:spLocks noGrp="1"/>
          </p:cNvSpPr>
          <p:nvPr>
            <p:ph type="body" sz="quarter" idx="15"/>
          </p:nvPr>
        </p:nvSpPr>
        <p:spPr/>
        <p:txBody>
          <a:bodyPr/>
          <a:lstStyle/>
          <a:p>
            <a:r>
              <a:rPr lang="en-GB" dirty="0" smtClean="0"/>
              <a:t>National Forest Monitoring Systems</a:t>
            </a:r>
            <a:endParaRPr lang="fr-CH" dirty="0" smtClean="0"/>
          </a:p>
          <a:p>
            <a:endParaRPr lang="fr-FR" dirty="0"/>
          </a:p>
        </p:txBody>
      </p:sp>
      <p:pic>
        <p:nvPicPr>
          <p:cNvPr id="8" name="Content Placeholder 3"/>
          <p:cNvPicPr>
            <a:picLocks noGrp="1" noChangeAspect="1" noChangeArrowheads="1"/>
          </p:cNvPicPr>
          <p:nvPr>
            <p:ph sz="quarter" idx="13"/>
          </p:nvPr>
        </p:nvPicPr>
        <p:blipFill>
          <a:blip r:embed="rId2" cstate="print"/>
          <a:srcRect l="33749" t="22095" r="18750" b="13142"/>
          <a:stretch>
            <a:fillRect/>
          </a:stretch>
        </p:blipFill>
        <p:spPr bwMode="auto">
          <a:xfrm>
            <a:off x="251520" y="987574"/>
            <a:ext cx="8208912" cy="398482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p:txBody>
          <a:bodyPr>
            <a:normAutofit/>
          </a:bodyPr>
          <a:lstStyle/>
          <a:p>
            <a:r>
              <a:rPr lang="en-US" sz="2400" dirty="0" smtClean="0"/>
              <a:t>REDD+ MRV: Emission Factors (EF)</a:t>
            </a:r>
            <a:endParaRPr lang="fr-FR" sz="2400" dirty="0"/>
          </a:p>
        </p:txBody>
      </p:sp>
      <p:sp>
        <p:nvSpPr>
          <p:cNvPr id="4" name="Text Placeholder 3"/>
          <p:cNvSpPr>
            <a:spLocks noGrp="1"/>
          </p:cNvSpPr>
          <p:nvPr>
            <p:ph type="body" sz="quarter" idx="15"/>
          </p:nvPr>
        </p:nvSpPr>
        <p:spPr/>
        <p:txBody>
          <a:bodyPr>
            <a:normAutofit fontScale="70000" lnSpcReduction="20000"/>
          </a:bodyPr>
          <a:lstStyle/>
          <a:p>
            <a:r>
              <a:rPr lang="en-GB" sz="1800" dirty="0" smtClean="0"/>
              <a:t>National Forest Monitoring Systems</a:t>
            </a:r>
            <a:endParaRPr lang="fr-CH" sz="1800" dirty="0" smtClean="0"/>
          </a:p>
          <a:p>
            <a:endParaRPr lang="fr-FR" dirty="0"/>
          </a:p>
        </p:txBody>
      </p:sp>
      <p:sp>
        <p:nvSpPr>
          <p:cNvPr id="5" name="Content Placeholder 1"/>
          <p:cNvSpPr>
            <a:spLocks noGrp="1"/>
          </p:cNvSpPr>
          <p:nvPr>
            <p:ph sz="quarter" idx="13"/>
          </p:nvPr>
        </p:nvSpPr>
        <p:spPr>
          <a:xfrm>
            <a:off x="251520" y="1276350"/>
            <a:ext cx="7992888" cy="3311525"/>
          </a:xfrm>
        </p:spPr>
        <p:txBody>
          <a:bodyPr>
            <a:normAutofit fontScale="55000" lnSpcReduction="20000"/>
          </a:bodyPr>
          <a:lstStyle/>
          <a:p>
            <a:pPr>
              <a:buFont typeface="Arial" charset="0"/>
              <a:buChar char="•"/>
            </a:pPr>
            <a:r>
              <a:rPr lang="en-US" sz="2600" dirty="0" smtClean="0"/>
              <a:t> The “Tiers” system represent different levels of methodological complexities, and vary from Tiers 1 to Tiers 3.</a:t>
            </a:r>
          </a:p>
          <a:p>
            <a:pPr>
              <a:buFont typeface="Arial" charset="0"/>
              <a:buChar char="•"/>
            </a:pPr>
            <a:endParaRPr lang="en-US" sz="2600" dirty="0" smtClean="0"/>
          </a:p>
          <a:p>
            <a:pPr marL="800100" lvl="1" indent="-342900">
              <a:buFont typeface="Calibri" pitchFamily="34" charset="0"/>
              <a:buAutoNum type="arabicPeriod"/>
            </a:pPr>
            <a:r>
              <a:rPr lang="en-US" sz="2600" b="1" dirty="0" smtClean="0"/>
              <a:t>Tier 1 </a:t>
            </a:r>
            <a:r>
              <a:rPr lang="en-US" sz="2600" dirty="0" smtClean="0"/>
              <a:t>is basic and is used as s default EF data, provided by IPCC Guidelines &amp; Guidance, and can also be obtained from the Emissions factor Database (EMFDB). It is appropriate for countries where national data is scarce or absent and hence default values have to be used.</a:t>
            </a:r>
          </a:p>
          <a:p>
            <a:pPr marL="800100" lvl="1" indent="-342900">
              <a:buFont typeface="Calibri" pitchFamily="34" charset="0"/>
              <a:buAutoNum type="arabicPeriod"/>
            </a:pPr>
            <a:endParaRPr lang="en-US" sz="2600" dirty="0" smtClean="0"/>
          </a:p>
          <a:p>
            <a:pPr marL="800100" lvl="1" indent="-342900">
              <a:buFont typeface="Calibri" pitchFamily="34" charset="0"/>
              <a:buAutoNum type="arabicPeriod"/>
            </a:pPr>
            <a:r>
              <a:rPr lang="en-US" sz="2600" b="1" dirty="0" smtClean="0"/>
              <a:t>Tier 2 </a:t>
            </a:r>
            <a:r>
              <a:rPr lang="en-US" sz="2600" dirty="0" smtClean="0"/>
              <a:t>is intermediate but uses EFs that are country- or region-specific for the most important or “</a:t>
            </a:r>
            <a:r>
              <a:rPr lang="en-US" sz="2600" b="1" dirty="0" smtClean="0"/>
              <a:t>Key Carbon Pools</a:t>
            </a:r>
            <a:r>
              <a:rPr lang="en-US" sz="2600" dirty="0" smtClean="0"/>
              <a:t>”.</a:t>
            </a:r>
          </a:p>
          <a:p>
            <a:pPr marL="800100" lvl="1" indent="-342900">
              <a:buFont typeface="Calibri" pitchFamily="34" charset="0"/>
              <a:buAutoNum type="arabicPeriod"/>
            </a:pPr>
            <a:endParaRPr lang="en-US" sz="2600" dirty="0" smtClean="0"/>
          </a:p>
          <a:p>
            <a:pPr marL="800100" lvl="1" indent="-342900">
              <a:buFont typeface="Calibri" pitchFamily="34" charset="0"/>
              <a:buAutoNum type="arabicPeriod"/>
            </a:pPr>
            <a:r>
              <a:rPr lang="en-US" sz="2600" b="1" dirty="0" smtClean="0"/>
              <a:t>Tier 3 </a:t>
            </a:r>
            <a:r>
              <a:rPr lang="en-US" sz="2600" dirty="0" smtClean="0"/>
              <a:t>uses higher order methods , including models and inventory measurement systems tailored to address national circumstances.</a:t>
            </a:r>
          </a:p>
          <a:p>
            <a:pPr marL="800100" lvl="1" indent="-342900">
              <a:buFont typeface="Calibri" pitchFamily="34" charset="0"/>
              <a:buAutoNum type="arabicPeriod"/>
            </a:pPr>
            <a:endParaRPr lang="en-US" sz="2600" dirty="0" smtClean="0"/>
          </a:p>
          <a:p>
            <a:pPr marL="800100" lvl="1" indent="-342900">
              <a:buFont typeface="Calibri" pitchFamily="34" charset="0"/>
              <a:buAutoNum type="arabicPeriod"/>
            </a:pPr>
            <a:r>
              <a:rPr lang="en-US" sz="2600" b="1" dirty="0" smtClean="0"/>
              <a:t>Tier 2 &amp; 3 </a:t>
            </a:r>
            <a:r>
              <a:rPr lang="en-US" sz="2600" dirty="0" smtClean="0"/>
              <a:t>are sometimes referred to  as higher order tier methods and provide more accurate estimates of greater certainty than Tier 1.</a:t>
            </a:r>
          </a:p>
          <a:p>
            <a:endParaRPr lang="en-GB"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lnSpcReduction="10000"/>
          </a:bodyPr>
          <a:lstStyle/>
          <a:p>
            <a:r>
              <a:rPr lang="en-US" dirty="0" smtClean="0"/>
              <a:t>With the full development and operation of the two elements (AD and EF) of the MRV system a country can generate its REDD+ related National GHG‐I, for reporting to the UNFCCC (</a:t>
            </a:r>
            <a:r>
              <a:rPr lang="en-US" i="1" dirty="0" smtClean="0"/>
              <a:t>in Phase III of REDD</a:t>
            </a:r>
            <a:r>
              <a:rPr lang="en-US" dirty="0" smtClean="0"/>
              <a:t>+). </a:t>
            </a:r>
          </a:p>
          <a:p>
            <a:endParaRPr lang="en-US" dirty="0" smtClean="0"/>
          </a:p>
          <a:p>
            <a:r>
              <a:rPr lang="en-US" dirty="0" smtClean="0"/>
              <a:t>The National GHG‐I for REDD+ is incorporated into the National GHG‐I, which will be submitted every four years as its National Communication (NC) to UNFCCC.</a:t>
            </a:r>
          </a:p>
          <a:p>
            <a:endParaRPr lang="en-US" dirty="0" smtClean="0"/>
          </a:p>
          <a:p>
            <a:r>
              <a:rPr lang="en-US" dirty="0" smtClean="0"/>
              <a:t>Under Articles 4 and 12 of the UNFCCC, all Parties are required to prepare NCs. </a:t>
            </a:r>
          </a:p>
          <a:p>
            <a:endParaRPr lang="en-US" dirty="0" smtClean="0"/>
          </a:p>
          <a:p>
            <a:r>
              <a:rPr lang="en-US" dirty="0" smtClean="0"/>
              <a:t>Information reported in GHG‐I represents an essential link between science and policy, and provides the means by which the Conference of Parties (COP) can monitor progress made by Parties in meeting their commitments and in achieving the Convention's ultimate objectives</a:t>
            </a:r>
            <a:endParaRPr lang="fr-FR" dirty="0"/>
          </a:p>
        </p:txBody>
      </p:sp>
      <p:sp>
        <p:nvSpPr>
          <p:cNvPr id="3" name="Text Placeholder 2"/>
          <p:cNvSpPr>
            <a:spLocks noGrp="1"/>
          </p:cNvSpPr>
          <p:nvPr>
            <p:ph type="body" sz="quarter" idx="14"/>
          </p:nvPr>
        </p:nvSpPr>
        <p:spPr/>
        <p:txBody>
          <a:bodyPr>
            <a:normAutofit/>
          </a:bodyPr>
          <a:lstStyle/>
          <a:p>
            <a:r>
              <a:rPr lang="en-US" sz="2400" dirty="0" smtClean="0"/>
              <a:t>REDD+ MRV: GHG‐Inventory</a:t>
            </a:r>
            <a:endParaRPr lang="fr-FR" sz="2400" dirty="0"/>
          </a:p>
        </p:txBody>
      </p:sp>
      <p:sp>
        <p:nvSpPr>
          <p:cNvPr id="4" name="Text Placeholder 3"/>
          <p:cNvSpPr>
            <a:spLocks noGrp="1"/>
          </p:cNvSpPr>
          <p:nvPr>
            <p:ph type="body" sz="quarter" idx="15"/>
          </p:nvPr>
        </p:nvSpPr>
        <p:spPr/>
        <p:txBody>
          <a:bodyPr/>
          <a:lstStyle/>
          <a:p>
            <a:r>
              <a:rPr lang="en-GB" dirty="0" smtClean="0"/>
              <a:t>National Forest Monitoring Systems</a:t>
            </a:r>
            <a:endParaRPr lang="fr-CH" dirty="0" smtClean="0"/>
          </a:p>
          <a:p>
            <a:endParaRPr lang="fr-FR"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251520" y="1131590"/>
            <a:ext cx="3384376" cy="3456384"/>
          </a:xfrm>
        </p:spPr>
        <p:style>
          <a:lnRef idx="2">
            <a:schemeClr val="accent2"/>
          </a:lnRef>
          <a:fillRef idx="1">
            <a:schemeClr val="lt1"/>
          </a:fillRef>
          <a:effectRef idx="0">
            <a:schemeClr val="accent2"/>
          </a:effectRef>
          <a:fontRef idx="minor">
            <a:schemeClr val="dk1"/>
          </a:fontRef>
        </p:style>
        <p:txBody>
          <a:bodyPr>
            <a:normAutofit fontScale="92500" lnSpcReduction="20000"/>
          </a:bodyPr>
          <a:lstStyle/>
          <a:p>
            <a:pPr marL="176213" indent="-69850"/>
            <a:r>
              <a:rPr lang="en-US" sz="2000" dirty="0" smtClean="0"/>
              <a:t> Monitoring function intends to assess REDD+ performance throughout its 3 phases (</a:t>
            </a:r>
            <a:r>
              <a:rPr lang="en-US" sz="2000" dirty="0" err="1" smtClean="0"/>
              <a:t>e.g</a:t>
            </a:r>
            <a:r>
              <a:rPr lang="en-US" sz="2000" dirty="0" smtClean="0"/>
              <a:t> Performance of REDD+ Demonstration Activities in Phase 2 &amp; REDD+ PAMs in Phase 3)</a:t>
            </a:r>
          </a:p>
          <a:p>
            <a:endParaRPr lang="en-US" sz="2000" dirty="0" smtClean="0"/>
          </a:p>
          <a:p>
            <a:pPr marL="180975" indent="-158750"/>
            <a:r>
              <a:rPr lang="en-US" sz="2000" dirty="0" smtClean="0"/>
              <a:t>In addition to Remote Sensing, ground-based monitoring approaches can be utilized, including community monitoring. </a:t>
            </a:r>
          </a:p>
          <a:p>
            <a:endParaRPr lang="fr-FR" dirty="0"/>
          </a:p>
        </p:txBody>
      </p:sp>
      <p:sp>
        <p:nvSpPr>
          <p:cNvPr id="3" name="Text Placeholder 2"/>
          <p:cNvSpPr>
            <a:spLocks noGrp="1"/>
          </p:cNvSpPr>
          <p:nvPr>
            <p:ph type="body" sz="quarter" idx="14"/>
          </p:nvPr>
        </p:nvSpPr>
        <p:spPr/>
        <p:txBody>
          <a:bodyPr>
            <a:normAutofit/>
          </a:bodyPr>
          <a:lstStyle/>
          <a:p>
            <a:r>
              <a:rPr lang="fr-FR" sz="2400" b="1" dirty="0" smtClean="0"/>
              <a:t>The Monitoring Function &amp; REDD+ Phases</a:t>
            </a:r>
            <a:endParaRPr lang="fr-FR" sz="2400" b="1" dirty="0"/>
          </a:p>
        </p:txBody>
      </p:sp>
      <p:sp>
        <p:nvSpPr>
          <p:cNvPr id="4" name="Text Placeholder 3"/>
          <p:cNvSpPr>
            <a:spLocks noGrp="1"/>
          </p:cNvSpPr>
          <p:nvPr>
            <p:ph type="body" sz="quarter" idx="15"/>
          </p:nvPr>
        </p:nvSpPr>
        <p:spPr/>
        <p:txBody>
          <a:bodyPr>
            <a:normAutofit fontScale="70000" lnSpcReduction="20000"/>
          </a:bodyPr>
          <a:lstStyle/>
          <a:p>
            <a:r>
              <a:rPr lang="en-GB" sz="1800" dirty="0" smtClean="0"/>
              <a:t>National Forest Monitoring Systems</a:t>
            </a:r>
            <a:endParaRPr lang="fr-CH" sz="1800" dirty="0" smtClean="0"/>
          </a:p>
          <a:p>
            <a:endParaRPr lang="fr-FR" dirty="0"/>
          </a:p>
        </p:txBody>
      </p:sp>
      <p:pic>
        <p:nvPicPr>
          <p:cNvPr id="5" name="Picture 6"/>
          <p:cNvPicPr>
            <a:picLocks noChangeAspect="1" noChangeArrowheads="1"/>
          </p:cNvPicPr>
          <p:nvPr/>
        </p:nvPicPr>
        <p:blipFill>
          <a:blip r:embed="rId2" cstate="print"/>
          <a:srcRect/>
          <a:stretch>
            <a:fillRect/>
          </a:stretch>
        </p:blipFill>
        <p:spPr bwMode="auto">
          <a:xfrm>
            <a:off x="3779912" y="771550"/>
            <a:ext cx="5040560" cy="408520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Chapter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REDD">
      <a:majorFont>
        <a:latin typeface="Open Sans"/>
        <a:ea typeface=""/>
        <a:cs typeface=""/>
      </a:majorFont>
      <a:minorFont>
        <a:latin typeface="Open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1293</TotalTime>
  <Words>1164</Words>
  <Application>Microsoft Office PowerPoint</Application>
  <PresentationFormat>On-screen Show (16:9)</PresentationFormat>
  <Paragraphs>130</Paragraphs>
  <Slides>15</Slides>
  <Notes>2</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Chapter1</vt:lpstr>
      <vt:lpstr>National Forest Monitoring Systems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MDP14-1</dc:creator>
  <cp:lastModifiedBy>Mihaela Secrieru</cp:lastModifiedBy>
  <cp:revision>73</cp:revision>
  <dcterms:created xsi:type="dcterms:W3CDTF">2015-06-03T08:03:08Z</dcterms:created>
  <dcterms:modified xsi:type="dcterms:W3CDTF">2015-11-20T08:27:42Z</dcterms:modified>
</cp:coreProperties>
</file>