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302" r:id="rId4"/>
    <p:sldId id="281" r:id="rId5"/>
    <p:sldId id="310" r:id="rId6"/>
    <p:sldId id="304" r:id="rId7"/>
    <p:sldId id="313" r:id="rId8"/>
    <p:sldId id="311" r:id="rId9"/>
    <p:sldId id="299" r:id="rId10"/>
    <p:sldId id="300" r:id="rId11"/>
    <p:sldId id="301" r:id="rId12"/>
    <p:sldId id="308" r:id="rId13"/>
    <p:sldId id="305" r:id="rId14"/>
    <p:sldId id="307" r:id="rId15"/>
    <p:sldId id="309" r:id="rId16"/>
    <p:sldId id="306" r:id="rId17"/>
    <p:sldId id="272" r:id="rId18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121" autoAdjust="0"/>
    <p:restoredTop sz="65167" autoAdjust="0"/>
  </p:normalViewPr>
  <p:slideViewPr>
    <p:cSldViewPr>
      <p:cViewPr varScale="1">
        <p:scale>
          <a:sx n="58" d="100"/>
          <a:sy n="58" d="100"/>
        </p:scale>
        <p:origin x="-835" y="-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26383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081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0922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The 4 REDD+ design elements as per the REDD+ decision texts. These</a:t>
            </a:r>
            <a:r>
              <a:rPr lang="en-GB" baseline="0" noProof="0" dirty="0" smtClean="0"/>
              <a:t> 4 elements feed into each other through an iterative, learning by doing process, where the country improves its information, capacity, strategies </a:t>
            </a:r>
            <a:r>
              <a:rPr lang="en-GB" baseline="0" noProof="0" dirty="0" err="1" smtClean="0"/>
              <a:t>etc</a:t>
            </a:r>
            <a:r>
              <a:rPr lang="en-GB" baseline="0" noProof="0" dirty="0" smtClean="0"/>
              <a:t> over time. For this workshop we will focus in particular on the NS/AP element.</a:t>
            </a:r>
          </a:p>
          <a:p>
            <a:r>
              <a:rPr lang="en-GB" baseline="0" noProof="0" dirty="0" smtClean="0"/>
              <a:t>The following slides by the UN-REDD Programme aim to show how the Programme, through each of the work streams, supports the development of NS/AP.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D578-DA4A-4312-B56F-986F17CBD77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131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2290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9780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3197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11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94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6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88024" y="618823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the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1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/>
              <a:t>Public awareness and stakeholder engagement</a:t>
            </a:r>
            <a:endParaRPr lang="fr-CH" dirty="0"/>
          </a:p>
        </p:txBody>
      </p:sp>
      <p:pic>
        <p:nvPicPr>
          <p:cNvPr id="4" name="Picture 3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951820" y="3651870"/>
            <a:ext cx="3240360" cy="11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Free, prior, informed consent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1259632" y="1131590"/>
            <a:ext cx="7003876" cy="331236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Free</a:t>
            </a:r>
          </a:p>
          <a:p>
            <a:pPr lvl="1"/>
            <a:r>
              <a:rPr lang="en-US" sz="2200" dirty="0"/>
              <a:t>From coercion, intimidation or manipulation</a:t>
            </a:r>
          </a:p>
          <a:p>
            <a:pPr marL="0" lv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Prior</a:t>
            </a:r>
          </a:p>
          <a:p>
            <a:pPr lvl="1"/>
            <a:r>
              <a:rPr lang="en-US" sz="2200" dirty="0"/>
              <a:t>All relevant information to make a decision</a:t>
            </a:r>
          </a:p>
          <a:p>
            <a:pPr marL="0" lv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Informed</a:t>
            </a:r>
          </a:p>
          <a:p>
            <a:pPr lvl="1"/>
            <a:r>
              <a:rPr lang="en-US" sz="2200" dirty="0"/>
              <a:t>Before any authorization or commencement of activities, with time for consideration</a:t>
            </a:r>
          </a:p>
          <a:p>
            <a:pPr marL="0" lv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Consent</a:t>
            </a:r>
          </a:p>
          <a:p>
            <a:pPr lvl="1"/>
            <a:r>
              <a:rPr lang="en-US" sz="2200" dirty="0"/>
              <a:t>A collective “Yes” or “No” through a decision-making process of choice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5647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083227" cy="7191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Grievances and redress mechanisms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539552" y="1131590"/>
            <a:ext cx="7776864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1600" dirty="0" smtClean="0"/>
              <a:t>Even </a:t>
            </a:r>
            <a:r>
              <a:rPr lang="en-GB" sz="1600" dirty="0"/>
              <a:t>with good planning, unanticipated impacts and conflict may still arise, so mechanisms need to be in place to manage and respond to grievances from affected </a:t>
            </a:r>
            <a:r>
              <a:rPr lang="en-GB" sz="1600" dirty="0" smtClean="0"/>
              <a:t>people. </a:t>
            </a:r>
            <a:r>
              <a:rPr lang="en-GB" sz="1600" dirty="0"/>
              <a:t>E</a:t>
            </a:r>
            <a:r>
              <a:rPr lang="en-GB" sz="1600" dirty="0" smtClean="0"/>
              <a:t>ffective </a:t>
            </a:r>
            <a:r>
              <a:rPr lang="en-GB" sz="1600" dirty="0"/>
              <a:t>Grievance Redress Mechanisms (GRMs) can help REDD+ </a:t>
            </a:r>
            <a:r>
              <a:rPr lang="en-GB" sz="1600" dirty="0" smtClean="0"/>
              <a:t>countries: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600" dirty="0"/>
              <a:t>Identify and resolve implementation problems in a timely and cost-effective manner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600" dirty="0"/>
              <a:t>Identify systemic issues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600" dirty="0"/>
              <a:t>Improve REDD+ outcomes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600" dirty="0"/>
              <a:t>Promote accountability in REDD+ countries </a:t>
            </a:r>
          </a:p>
        </p:txBody>
      </p:sp>
    </p:spTree>
    <p:extLst>
      <p:ext uri="{BB962C8B-B14F-4D97-AF65-F5344CB8AC3E}">
        <p14:creationId xmlns:p14="http://schemas.microsoft.com/office/powerpoint/2010/main" val="205025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1085851"/>
            <a:ext cx="6172200" cy="35087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700" dirty="0"/>
          </a:p>
          <a:p>
            <a:pPr marL="0" indent="0" algn="ctr">
              <a:buNone/>
            </a:pPr>
            <a:r>
              <a:rPr lang="en-US" sz="4500" b="1" dirty="0" smtClean="0">
                <a:solidFill>
                  <a:srgbClr val="FF0000"/>
                </a:solidFill>
              </a:rPr>
              <a:t>So what </a:t>
            </a:r>
            <a:r>
              <a:rPr lang="en-US" sz="4500" b="1" dirty="0">
                <a:solidFill>
                  <a:srgbClr val="FF0000"/>
                </a:solidFill>
              </a:rPr>
              <a:t>does it mean </a:t>
            </a:r>
            <a:r>
              <a:rPr lang="en-US" sz="4500" b="1" dirty="0" smtClean="0">
                <a:solidFill>
                  <a:srgbClr val="FF0000"/>
                </a:solidFill>
              </a:rPr>
              <a:t>in practical terms</a:t>
            </a:r>
            <a:endParaRPr lang="en-US" sz="4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4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5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083227" cy="71913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Links to UNFCCC including Warsaw Framework </a:t>
            </a:r>
            <a:endParaRPr lang="de-CH" sz="2800" dirty="0">
              <a:solidFill>
                <a:srgbClr val="FF0000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539552" y="1131590"/>
            <a:ext cx="7776864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 smtClean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 smtClean="0"/>
              <a:t>National Strategy/Action Plan (module 4)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/>
              <a:t>National Forest Monitoring Systems </a:t>
            </a:r>
            <a:r>
              <a:rPr lang="en-GB" sz="2000" dirty="0" smtClean="0"/>
              <a:t>(module 5)</a:t>
            </a:r>
            <a:endParaRPr lang="en-GB" sz="20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 smtClean="0"/>
              <a:t>Forest Reference Levels/Forest Reference Emissions Levels (module 6)</a:t>
            </a:r>
            <a:endParaRPr lang="en-GB" sz="20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 smtClean="0"/>
              <a:t>Safeguards and Safeguards Information System (SIS)-module 8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841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/>
        </p:nvSpPr>
        <p:spPr>
          <a:xfrm>
            <a:off x="1314450" y="171450"/>
            <a:ext cx="4057650" cy="49720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35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93658" y="897564"/>
            <a:ext cx="5454606" cy="32943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0">
              <a:lnSpc>
                <a:spcPts val="1575"/>
              </a:lnSpc>
              <a:buNone/>
            </a:pPr>
            <a:endParaRPr lang="en-US" sz="1350"/>
          </a:p>
        </p:txBody>
      </p:sp>
      <p:pic>
        <p:nvPicPr>
          <p:cNvPr id="8" name="Image 7" descr="design_elements_simple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76" y="635610"/>
            <a:ext cx="3820362" cy="4043730"/>
          </a:xfrm>
          <a:prstGeom prst="rect">
            <a:avLst/>
          </a:prstGeom>
        </p:spPr>
      </p:pic>
      <p:grpSp>
        <p:nvGrpSpPr>
          <p:cNvPr id="4" name="Grouper 13"/>
          <p:cNvGrpSpPr/>
          <p:nvPr/>
        </p:nvGrpSpPr>
        <p:grpSpPr>
          <a:xfrm>
            <a:off x="1777101" y="1836064"/>
            <a:ext cx="3132348" cy="1296144"/>
            <a:chOff x="2555776" y="2708920"/>
            <a:chExt cx="4176464" cy="1728192"/>
          </a:xfrm>
        </p:grpSpPr>
        <p:sp>
          <p:nvSpPr>
            <p:cNvPr id="9" name="Flèche à quatre pointes 8"/>
            <p:cNvSpPr/>
            <p:nvPr/>
          </p:nvSpPr>
          <p:spPr>
            <a:xfrm rot="2348104">
              <a:off x="4190691" y="3439268"/>
              <a:ext cx="1285450" cy="980202"/>
            </a:xfrm>
            <a:prstGeom prst="quadArrow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6858" tIns="6858" rIns="6858" bIns="6858" rtlCol="0" anchor="ctr"/>
            <a:lstStyle/>
            <a:p>
              <a:pPr algn="ctr">
                <a:lnSpc>
                  <a:spcPts val="900"/>
                </a:lnSpc>
              </a:pPr>
              <a:endParaRPr lang="en-US" sz="1125"/>
            </a:p>
          </p:txBody>
        </p:sp>
        <p:sp>
          <p:nvSpPr>
            <p:cNvPr id="10" name="Double flèche horizontale 9"/>
            <p:cNvSpPr/>
            <p:nvPr/>
          </p:nvSpPr>
          <p:spPr>
            <a:xfrm>
              <a:off x="4266084" y="2708920"/>
              <a:ext cx="809422" cy="576064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6858" tIns="6858" rIns="6858" bIns="6858" rtlCol="0" anchor="ctr"/>
            <a:lstStyle/>
            <a:p>
              <a:pPr algn="ctr">
                <a:lnSpc>
                  <a:spcPts val="900"/>
                </a:lnSpc>
              </a:pPr>
              <a:endParaRPr lang="en-US" sz="1125"/>
            </a:p>
          </p:txBody>
        </p:sp>
        <p:sp>
          <p:nvSpPr>
            <p:cNvPr id="12" name="Double flèche horizontale 11"/>
            <p:cNvSpPr/>
            <p:nvPr/>
          </p:nvSpPr>
          <p:spPr>
            <a:xfrm rot="16200000">
              <a:off x="2375756" y="3681028"/>
              <a:ext cx="936104" cy="576064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6858" tIns="6858" rIns="6858" bIns="6858" rtlCol="0" anchor="ctr"/>
            <a:lstStyle/>
            <a:p>
              <a:pPr algn="ctr">
                <a:lnSpc>
                  <a:spcPts val="900"/>
                </a:lnSpc>
              </a:pPr>
              <a:endParaRPr lang="en-US" sz="1125"/>
            </a:p>
          </p:txBody>
        </p:sp>
        <p:sp>
          <p:nvSpPr>
            <p:cNvPr id="13" name="Double flèche horizontale 12"/>
            <p:cNvSpPr/>
            <p:nvPr/>
          </p:nvSpPr>
          <p:spPr>
            <a:xfrm rot="16200000">
              <a:off x="5976156" y="3681028"/>
              <a:ext cx="936104" cy="576064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6858" tIns="6858" rIns="6858" bIns="6858" rtlCol="0" anchor="ctr"/>
            <a:lstStyle/>
            <a:p>
              <a:pPr algn="ctr">
                <a:lnSpc>
                  <a:spcPts val="900"/>
                </a:lnSpc>
              </a:pPr>
              <a:endParaRPr lang="en-US" sz="1125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5389716" y="171450"/>
            <a:ext cx="2611284" cy="5378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ym typeface="Wingdings" panose="05000000000000000000" pitchFamily="2" charset="2"/>
            </a:endParaRPr>
          </a:p>
          <a:p>
            <a:endParaRPr lang="en-US" b="1" dirty="0">
              <a:sym typeface="Wingdings" panose="05000000000000000000" pitchFamily="2" charset="2"/>
            </a:endParaRPr>
          </a:p>
          <a:p>
            <a:endParaRPr lang="en-US" b="1" dirty="0">
              <a:sym typeface="Wingdings" panose="05000000000000000000" pitchFamily="2" charset="2"/>
            </a:endParaRPr>
          </a:p>
          <a:p>
            <a:pPr marL="257175" indent="-257175">
              <a:buFont typeface="Wingdings" panose="05000000000000000000" pitchFamily="2" charset="2"/>
              <a:buChar char="à"/>
            </a:pPr>
            <a:r>
              <a:rPr lang="en-US" b="1" dirty="0"/>
              <a:t>Decision on one element has strong implications on others</a:t>
            </a:r>
          </a:p>
          <a:p>
            <a:endParaRPr lang="en-US" b="1" dirty="0"/>
          </a:p>
          <a:p>
            <a:pPr marL="257175" indent="-257175">
              <a:buFont typeface="Wingdings" panose="05000000000000000000" pitchFamily="2" charset="2"/>
              <a:buChar char="à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57175" indent="-257175">
              <a:buFont typeface="Wingdings" panose="05000000000000000000" pitchFamily="2" charset="2"/>
              <a:buChar char="à"/>
            </a:pPr>
            <a:r>
              <a:rPr lang="en-US" b="1" dirty="0"/>
              <a:t>Inter-connectedness, complexity and multi-faceted nature</a:t>
            </a:r>
          </a:p>
          <a:p>
            <a:pPr marL="257175" indent="-257175">
              <a:buFont typeface="Wingdings" panose="05000000000000000000" pitchFamily="2" charset="2"/>
              <a:buChar char="à"/>
            </a:pPr>
            <a:endParaRPr lang="en-US" sz="1350" b="1" dirty="0"/>
          </a:p>
          <a:p>
            <a:pPr marL="257175" indent="-257175">
              <a:buFont typeface="Wingdings" panose="05000000000000000000" pitchFamily="2" charset="2"/>
              <a:buChar char="à"/>
            </a:pPr>
            <a:r>
              <a:rPr lang="en-US" b="1" dirty="0"/>
              <a:t>Stakeholder engagement cuts </a:t>
            </a:r>
            <a:r>
              <a:rPr lang="en-US" b="1" dirty="0" smtClean="0"/>
              <a:t>across all elements</a:t>
            </a:r>
            <a:endParaRPr lang="en-US" b="1" dirty="0"/>
          </a:p>
          <a:p>
            <a:endParaRPr lang="en-US" sz="24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2163942" y="2120154"/>
            <a:ext cx="396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bg1"/>
                </a:solidFill>
              </a:rPr>
              <a:t>&amp; /</a:t>
            </a: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5102387" y="30870"/>
            <a:ext cx="3718086" cy="71913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</a:rPr>
              <a:t>Warsaw Framework &amp; Stakeholder Engagement </a:t>
            </a:r>
            <a:endParaRPr lang="de-CH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9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395798" y="867550"/>
            <a:ext cx="4264304" cy="1314553"/>
          </a:xfrm>
          <a:custGeom>
            <a:avLst/>
            <a:gdLst>
              <a:gd name="connsiteX0" fmla="*/ 0 w 7580985"/>
              <a:gd name="connsiteY0" fmla="*/ 584246 h 2336982"/>
              <a:gd name="connsiteX1" fmla="*/ 6412494 w 7580985"/>
              <a:gd name="connsiteY1" fmla="*/ 584246 h 2336982"/>
              <a:gd name="connsiteX2" fmla="*/ 6412494 w 7580985"/>
              <a:gd name="connsiteY2" fmla="*/ 0 h 2336982"/>
              <a:gd name="connsiteX3" fmla="*/ 7580985 w 7580985"/>
              <a:gd name="connsiteY3" fmla="*/ 1168491 h 2336982"/>
              <a:gd name="connsiteX4" fmla="*/ 6412494 w 7580985"/>
              <a:gd name="connsiteY4" fmla="*/ 2336982 h 2336982"/>
              <a:gd name="connsiteX5" fmla="*/ 6412494 w 7580985"/>
              <a:gd name="connsiteY5" fmla="*/ 1752737 h 2336982"/>
              <a:gd name="connsiteX6" fmla="*/ 0 w 7580985"/>
              <a:gd name="connsiteY6" fmla="*/ 1752737 h 2336982"/>
              <a:gd name="connsiteX7" fmla="*/ 0 w 7580985"/>
              <a:gd name="connsiteY7" fmla="*/ 584246 h 2336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0985" h="2336982">
                <a:moveTo>
                  <a:pt x="0" y="584246"/>
                </a:moveTo>
                <a:lnTo>
                  <a:pt x="6412494" y="584246"/>
                </a:lnTo>
                <a:lnTo>
                  <a:pt x="6412494" y="0"/>
                </a:lnTo>
                <a:lnTo>
                  <a:pt x="7580985" y="1168491"/>
                </a:lnTo>
                <a:lnTo>
                  <a:pt x="6412494" y="2336982"/>
                </a:lnTo>
                <a:lnTo>
                  <a:pt x="6412494" y="1752737"/>
                </a:lnTo>
                <a:lnTo>
                  <a:pt x="0" y="1752737"/>
                </a:lnTo>
                <a:lnTo>
                  <a:pt x="0" y="58424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2863" tIns="371501" rIns="471513" bIns="487196" numCol="1" spcCol="1270" anchor="b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</a:pPr>
            <a:r>
              <a:rPr lang="en-GB" sz="1125" dirty="0"/>
              <a:t>Countries decide IF and HOW they want to implement REDD+ Capacity building and developing systems</a:t>
            </a:r>
          </a:p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25" b="1" u="sng" dirty="0"/>
              <a:t>Develop National Strategy</a:t>
            </a:r>
          </a:p>
        </p:txBody>
      </p:sp>
      <p:sp>
        <p:nvSpPr>
          <p:cNvPr id="11" name="Freeform 10"/>
          <p:cNvSpPr/>
          <p:nvPr/>
        </p:nvSpPr>
        <p:spPr>
          <a:xfrm>
            <a:off x="2811350" y="2223524"/>
            <a:ext cx="4284166" cy="1314553"/>
          </a:xfrm>
          <a:custGeom>
            <a:avLst/>
            <a:gdLst>
              <a:gd name="connsiteX0" fmla="*/ 0 w 7616294"/>
              <a:gd name="connsiteY0" fmla="*/ 584246 h 2336982"/>
              <a:gd name="connsiteX1" fmla="*/ 6447803 w 7616294"/>
              <a:gd name="connsiteY1" fmla="*/ 584246 h 2336982"/>
              <a:gd name="connsiteX2" fmla="*/ 6447803 w 7616294"/>
              <a:gd name="connsiteY2" fmla="*/ 0 h 2336982"/>
              <a:gd name="connsiteX3" fmla="*/ 7616294 w 7616294"/>
              <a:gd name="connsiteY3" fmla="*/ 1168491 h 2336982"/>
              <a:gd name="connsiteX4" fmla="*/ 6447803 w 7616294"/>
              <a:gd name="connsiteY4" fmla="*/ 2336982 h 2336982"/>
              <a:gd name="connsiteX5" fmla="*/ 6447803 w 7616294"/>
              <a:gd name="connsiteY5" fmla="*/ 1752737 h 2336982"/>
              <a:gd name="connsiteX6" fmla="*/ 0 w 7616294"/>
              <a:gd name="connsiteY6" fmla="*/ 1752737 h 2336982"/>
              <a:gd name="connsiteX7" fmla="*/ 0 w 7616294"/>
              <a:gd name="connsiteY7" fmla="*/ 584246 h 2336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16294" h="2336982">
                <a:moveTo>
                  <a:pt x="0" y="584246"/>
                </a:moveTo>
                <a:lnTo>
                  <a:pt x="6447803" y="584246"/>
                </a:lnTo>
                <a:lnTo>
                  <a:pt x="6447803" y="0"/>
                </a:lnTo>
                <a:lnTo>
                  <a:pt x="7616294" y="1168491"/>
                </a:lnTo>
                <a:lnTo>
                  <a:pt x="6447803" y="2336982"/>
                </a:lnTo>
                <a:lnTo>
                  <a:pt x="6447803" y="1752737"/>
                </a:lnTo>
                <a:lnTo>
                  <a:pt x="0" y="1752737"/>
                </a:lnTo>
                <a:lnTo>
                  <a:pt x="0" y="584246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2863" tIns="371501" rIns="471513" bIns="487196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25" dirty="0"/>
              <a:t>Countries test various approaches to implement REDD+, refine their strategies, and scale-up</a:t>
            </a:r>
          </a:p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25" u="sng" dirty="0"/>
              <a:t>Results-based finance can be accessed in this phase</a:t>
            </a:r>
          </a:p>
        </p:txBody>
      </p:sp>
      <p:sp>
        <p:nvSpPr>
          <p:cNvPr id="12" name="Freeform 11"/>
          <p:cNvSpPr/>
          <p:nvPr/>
        </p:nvSpPr>
        <p:spPr>
          <a:xfrm>
            <a:off x="3508095" y="3761797"/>
            <a:ext cx="4304015" cy="1314553"/>
          </a:xfrm>
          <a:custGeom>
            <a:avLst/>
            <a:gdLst>
              <a:gd name="connsiteX0" fmla="*/ 0 w 7651582"/>
              <a:gd name="connsiteY0" fmla="*/ 584246 h 2336982"/>
              <a:gd name="connsiteX1" fmla="*/ 6483091 w 7651582"/>
              <a:gd name="connsiteY1" fmla="*/ 584246 h 2336982"/>
              <a:gd name="connsiteX2" fmla="*/ 6483091 w 7651582"/>
              <a:gd name="connsiteY2" fmla="*/ 0 h 2336982"/>
              <a:gd name="connsiteX3" fmla="*/ 7651582 w 7651582"/>
              <a:gd name="connsiteY3" fmla="*/ 1168491 h 2336982"/>
              <a:gd name="connsiteX4" fmla="*/ 6483091 w 7651582"/>
              <a:gd name="connsiteY4" fmla="*/ 2336982 h 2336982"/>
              <a:gd name="connsiteX5" fmla="*/ 6483091 w 7651582"/>
              <a:gd name="connsiteY5" fmla="*/ 1752737 h 2336982"/>
              <a:gd name="connsiteX6" fmla="*/ 0 w 7651582"/>
              <a:gd name="connsiteY6" fmla="*/ 1752737 h 2336982"/>
              <a:gd name="connsiteX7" fmla="*/ 0 w 7651582"/>
              <a:gd name="connsiteY7" fmla="*/ 584246 h 2336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51582" h="2336982">
                <a:moveTo>
                  <a:pt x="0" y="584246"/>
                </a:moveTo>
                <a:lnTo>
                  <a:pt x="6483091" y="584246"/>
                </a:lnTo>
                <a:lnTo>
                  <a:pt x="6483091" y="0"/>
                </a:lnTo>
                <a:lnTo>
                  <a:pt x="7651582" y="1168491"/>
                </a:lnTo>
                <a:lnTo>
                  <a:pt x="6483091" y="2336982"/>
                </a:lnTo>
                <a:lnTo>
                  <a:pt x="6483091" y="1752737"/>
                </a:lnTo>
                <a:lnTo>
                  <a:pt x="0" y="1752737"/>
                </a:lnTo>
                <a:lnTo>
                  <a:pt x="0" y="584246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2863" tIns="371501" rIns="471513" bIns="487196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</a:pPr>
            <a:r>
              <a:rPr lang="en-GB" sz="1125" dirty="0"/>
              <a:t>Implementation through policies and measures</a:t>
            </a:r>
          </a:p>
          <a:p>
            <a:pPr algn="ctr" defTabSz="500063">
              <a:lnSpc>
                <a:spcPct val="90000"/>
              </a:lnSpc>
              <a:spcBef>
                <a:spcPct val="0"/>
              </a:spcBef>
            </a:pPr>
            <a:r>
              <a:rPr lang="en-GB" sz="1125" dirty="0"/>
              <a:t>Emissions reductions are measured &amp; reported</a:t>
            </a:r>
          </a:p>
          <a:p>
            <a:pPr algn="ctr" defTabSz="500063">
              <a:lnSpc>
                <a:spcPct val="90000"/>
              </a:lnSpc>
              <a:spcBef>
                <a:spcPct val="0"/>
              </a:spcBef>
            </a:pPr>
            <a:r>
              <a:rPr lang="en-GB" sz="1125" dirty="0"/>
              <a:t>Results-based finance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1314450" y="806200"/>
            <a:ext cx="181011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350" b="1" dirty="0"/>
              <a:t>Phase 1: Readiness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13368" y="2182102"/>
            <a:ext cx="300274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350" b="1" dirty="0"/>
              <a:t>Phase 2: Implementation / Piloting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3221850" y="3502346"/>
            <a:ext cx="331052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350" b="1" dirty="0"/>
              <a:t>Phase 3: Full National Implementation</a:t>
            </a:r>
            <a:endParaRPr lang="en-GB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5991054" y="792925"/>
            <a:ext cx="19852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Step-wise REDD+ Implementation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0" y="-58785"/>
            <a:ext cx="8083227" cy="7191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Stakeholder Engagement and REDD+ Phases   </a:t>
            </a:r>
            <a:endParaRPr lang="de-CH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8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87283" cy="71913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Expected outcomes of Stakeholder Engagement  </a:t>
            </a:r>
            <a:endParaRPr lang="de-CH" sz="2800" dirty="0">
              <a:solidFill>
                <a:schemeClr val="tx1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3189" y="1131590"/>
            <a:ext cx="8803307" cy="374441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In </a:t>
            </a:r>
            <a:r>
              <a:rPr lang="en-US" sz="2000" dirty="0"/>
              <a:t>summary, full, effective and equitable stakeholder engagement in REDD+ can promote: </a:t>
            </a:r>
          </a:p>
          <a:p>
            <a:r>
              <a:rPr lang="en-US" sz="2000" dirty="0"/>
              <a:t>Relevance, improving the validity of REDD+ readiness and implementation; </a:t>
            </a:r>
          </a:p>
          <a:p>
            <a:r>
              <a:rPr lang="en-US" sz="2000" dirty="0"/>
              <a:t>Ownership, increasing the chance of acceptance for REDD+ strategy and implementation; </a:t>
            </a:r>
          </a:p>
          <a:p>
            <a:r>
              <a:rPr lang="en-US" sz="2000" dirty="0"/>
              <a:t>Accountability, improving forest governance; </a:t>
            </a:r>
          </a:p>
          <a:p>
            <a:r>
              <a:rPr lang="en-US" sz="2000" dirty="0"/>
              <a:t>Relationships, constructively avoiding and managing conflicts and building new relationships; </a:t>
            </a:r>
          </a:p>
          <a:p>
            <a:r>
              <a:rPr lang="en-US" sz="2000" dirty="0"/>
              <a:t>Innovation, encouraging innovative ways to </a:t>
            </a:r>
            <a:r>
              <a:rPr lang="en-US" sz="2000" dirty="0" smtClean="0"/>
              <a:t>economic growth and sustainable </a:t>
            </a:r>
            <a:r>
              <a:rPr lang="en-US" sz="2000" dirty="0"/>
              <a:t>resource use. 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7200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995936" y="1243708"/>
            <a:ext cx="5148064" cy="389979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600" dirty="0"/>
              <a:t>Stakeholders </a:t>
            </a:r>
            <a:r>
              <a:rPr lang="en-GB" sz="1600" dirty="0" smtClean="0"/>
              <a:t>are </a:t>
            </a:r>
            <a:r>
              <a:rPr lang="en-GB" sz="1600" dirty="0"/>
              <a:t>groups who have an interest or right in forests and who will be affected by REDD+ activities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Stakeholder engagement is important to ensure relevance, ownership, accountability and strengthen relationships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There are many different tools that can be used, for different purposes and with differing levels of participation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Gaining free, prior and informed consent is </a:t>
            </a:r>
            <a:r>
              <a:rPr lang="en-GB" sz="1600" dirty="0" smtClean="0"/>
              <a:t>essential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D</a:t>
            </a:r>
            <a:r>
              <a:rPr lang="en-GB" sz="1600" dirty="0" smtClean="0"/>
              <a:t>esign and implementation of REDD+ processes need to ensure stakeholder engagement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683568" y="1491630"/>
            <a:ext cx="4824536" cy="2952750"/>
          </a:xfrm>
        </p:spPr>
        <p:txBody>
          <a:bodyPr>
            <a:normAutofit/>
          </a:bodyPr>
          <a:lstStyle/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0" y="1059582"/>
            <a:ext cx="4573016" cy="460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2232A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By the end of this module, you should be able to:</a:t>
            </a:r>
          </a:p>
          <a:p>
            <a:pPr marL="228600" indent="-228600">
              <a:buAutoNum type="arabicPeriod"/>
            </a:pPr>
            <a:r>
              <a:rPr lang="en-US" sz="1600" dirty="0"/>
              <a:t>Explain </a:t>
            </a:r>
            <a:r>
              <a:rPr lang="en-US" sz="1600" dirty="0" smtClean="0"/>
              <a:t>what stakeholders means in </a:t>
            </a:r>
            <a:r>
              <a:rPr lang="en-US" sz="1600" dirty="0"/>
              <a:t>the context of REDD+;</a:t>
            </a:r>
          </a:p>
          <a:p>
            <a:pPr marL="228600" indent="-228600">
              <a:buAutoNum type="arabicPeriod"/>
            </a:pPr>
            <a:r>
              <a:rPr lang="en-US" sz="1600" dirty="0"/>
              <a:t>Describe the importance of stakeholder engagement in successful REDD+ implementation;</a:t>
            </a:r>
          </a:p>
          <a:p>
            <a:pPr marL="228600" indent="-228600">
              <a:buAutoNum type="arabicPeriod"/>
            </a:pPr>
            <a:r>
              <a:rPr lang="en-US" sz="1600" dirty="0"/>
              <a:t>List the tools available for carrying out the stakeholder engagement process;</a:t>
            </a:r>
          </a:p>
          <a:p>
            <a:pPr marL="228600" indent="-228600">
              <a:buAutoNum type="arabicPeriod"/>
            </a:pPr>
            <a:r>
              <a:rPr lang="en-US" sz="1600" dirty="0"/>
              <a:t>Explain the importance of Free Prior and Informed Consent in effective stakeholder engagement;</a:t>
            </a:r>
          </a:p>
          <a:p>
            <a:pPr marL="228600" indent="-228600">
              <a:buAutoNum type="arabicPeriod"/>
            </a:pPr>
            <a:r>
              <a:rPr lang="en-US" sz="1600" dirty="0"/>
              <a:t>Describe the </a:t>
            </a:r>
            <a:r>
              <a:rPr lang="en-US" sz="1600" dirty="0" smtClean="0"/>
              <a:t>importance of having </a:t>
            </a:r>
          </a:p>
          <a:p>
            <a:pPr marL="0" indent="0">
              <a:buNone/>
            </a:pPr>
            <a:r>
              <a:rPr lang="en-US" sz="1600" dirty="0" smtClean="0"/>
              <a:t>effective </a:t>
            </a:r>
            <a:r>
              <a:rPr lang="en-US" sz="1600" dirty="0"/>
              <a:t>systems </a:t>
            </a:r>
            <a:r>
              <a:rPr lang="en-US" sz="1600" dirty="0" smtClean="0"/>
              <a:t>for grievances</a:t>
            </a:r>
            <a:r>
              <a:rPr lang="en-US" sz="1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/>
          <p:nvPr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4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129361"/>
            <a:ext cx="6408342" cy="530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1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Who are REDD+ stakeholders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827584" y="1203598"/>
            <a:ext cx="6624736" cy="331236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Groups that have a stake or interest or right in the forest and those that will be affected either negatively or positively by REDD+ </a:t>
            </a:r>
            <a:r>
              <a:rPr lang="en-US" sz="1800" dirty="0" smtClean="0"/>
              <a:t>activities:</a:t>
            </a:r>
            <a:endParaRPr lang="en-US" sz="1800" dirty="0"/>
          </a:p>
          <a:p>
            <a:pPr algn="just">
              <a:spcBef>
                <a:spcPts val="1200"/>
              </a:spcBef>
            </a:pPr>
            <a:r>
              <a:rPr lang="en-US" sz="1800" dirty="0" smtClean="0"/>
              <a:t>Relevant </a:t>
            </a:r>
            <a:r>
              <a:rPr lang="en-US" sz="1800" dirty="0"/>
              <a:t>government agencies</a:t>
            </a:r>
          </a:p>
          <a:p>
            <a:pPr algn="just">
              <a:spcBef>
                <a:spcPts val="1200"/>
              </a:spcBef>
            </a:pPr>
            <a:r>
              <a:rPr lang="en-US" sz="1800" dirty="0"/>
              <a:t>Private sector </a:t>
            </a:r>
            <a:r>
              <a:rPr lang="en-US" sz="1800" dirty="0" smtClean="0"/>
              <a:t>entities</a:t>
            </a:r>
          </a:p>
          <a:p>
            <a:pPr algn="just">
              <a:spcBef>
                <a:spcPts val="1200"/>
              </a:spcBef>
            </a:pPr>
            <a:r>
              <a:rPr lang="en-US" sz="1800" dirty="0" smtClean="0"/>
              <a:t>Civil society organizations (CSOs)</a:t>
            </a:r>
            <a:endParaRPr lang="en-US" sz="1800" dirty="0"/>
          </a:p>
          <a:p>
            <a:pPr algn="just">
              <a:spcBef>
                <a:spcPts val="1200"/>
              </a:spcBef>
            </a:pPr>
            <a:r>
              <a:rPr lang="en-US" sz="1800" dirty="0"/>
              <a:t>Indigenous peoples (women, men and youth )</a:t>
            </a:r>
          </a:p>
          <a:p>
            <a:pPr algn="just">
              <a:spcBef>
                <a:spcPts val="1200"/>
              </a:spcBef>
            </a:pPr>
            <a:r>
              <a:rPr lang="en-US" sz="1800" dirty="0"/>
              <a:t>Forest-dependent communities</a:t>
            </a:r>
          </a:p>
          <a:p>
            <a:pPr algn="just">
              <a:spcBef>
                <a:spcPts val="1200"/>
              </a:spcBef>
            </a:pPr>
            <a:r>
              <a:rPr lang="en-US" sz="1800" dirty="0" smtClean="0"/>
              <a:t>Smallholders</a:t>
            </a:r>
            <a:endParaRPr 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What is stakeholder engagement?</a:t>
            </a:r>
            <a:endParaRPr lang="en-GB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107504" y="987574"/>
            <a:ext cx="9036496" cy="43924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Stakeholder </a:t>
            </a:r>
            <a:r>
              <a:rPr lang="en-US" dirty="0"/>
              <a:t>engagement typically refers to processes and methods employed to increase the level of participation, leading to decision making, ownership and </a:t>
            </a:r>
            <a:r>
              <a:rPr lang="en-US" dirty="0" smtClean="0"/>
              <a:t>implementation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289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Tools to engage stakeholders</a:t>
            </a:r>
            <a:endParaRPr lang="en-GB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827584" y="1203598"/>
            <a:ext cx="6624736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/>
              <a:t>Stakeholder mapping and analysis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Gender analysis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Capacity building needs assessments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Communication and </a:t>
            </a:r>
            <a:r>
              <a:rPr lang="en-US" sz="1800" dirty="0"/>
              <a:t>consultation (It is important to note that awareness-raising and sharing information is not consultation, but is part of communication. However, communication is critical to an effective REDD+ consultative </a:t>
            </a:r>
            <a:r>
              <a:rPr lang="en-US" sz="1800" dirty="0" smtClean="0"/>
              <a:t>process) </a:t>
            </a:r>
            <a:endParaRPr lang="en-US" sz="1800" dirty="0"/>
          </a:p>
          <a:p>
            <a:pPr>
              <a:spcBef>
                <a:spcPts val="1200"/>
              </a:spcBef>
            </a:pPr>
            <a:r>
              <a:rPr lang="en-US" sz="1800" dirty="0" smtClean="0"/>
              <a:t>Consultation and participation plans</a:t>
            </a:r>
            <a:endParaRPr 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0915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sz="2800" dirty="0" smtClean="0"/>
              <a:t>Example of Stakeholder tool: Power-Interest Matrix</a:t>
            </a:r>
            <a:endParaRPr lang="en-GB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43069"/>
              </p:ext>
            </p:extLst>
          </p:nvPr>
        </p:nvGraphicFramePr>
        <p:xfrm>
          <a:off x="395536" y="1128870"/>
          <a:ext cx="8208913" cy="4014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380"/>
                <a:gridCol w="841461"/>
                <a:gridCol w="841461"/>
                <a:gridCol w="1262190"/>
                <a:gridCol w="1262190"/>
                <a:gridCol w="448779"/>
                <a:gridCol w="1570726"/>
                <a:gridCol w="1570726"/>
              </a:tblGrid>
              <a:tr h="134220">
                <a:tc rowSpan="17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Power (to influence or impact on REDD+)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High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rowSpan="8" gridSpan="3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Keep satisfied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ctr"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gridSpan="3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Manage closely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ctr"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3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rowSpan="8" gridSpan="3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Monitor (minimum effort)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ctr"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gridSpan="3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Keep informed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ctr"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8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Low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High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</a:tr>
              <a:tr h="146179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Interest (based on benefits from REDD+)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17" marR="5617" marT="561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01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Types of Engagement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89" y="1446464"/>
            <a:ext cx="8443267" cy="357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Methods to use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Public awareness and stakeholder engagement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9582"/>
            <a:ext cx="558136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0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3772</TotalTime>
  <Words>835</Words>
  <Application>Microsoft Office PowerPoint</Application>
  <PresentationFormat>On-screen Show (16:9)</PresentationFormat>
  <Paragraphs>118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Chapter1</vt:lpstr>
      <vt:lpstr>Public awareness and stakeholder engagement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88</cp:revision>
  <cp:lastPrinted>2015-07-17T14:45:25Z</cp:lastPrinted>
  <dcterms:created xsi:type="dcterms:W3CDTF">2015-06-03T08:03:08Z</dcterms:created>
  <dcterms:modified xsi:type="dcterms:W3CDTF">2015-11-20T08:30:38Z</dcterms:modified>
</cp:coreProperties>
</file>