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84" r:id="rId4"/>
    <p:sldId id="273" r:id="rId5"/>
    <p:sldId id="274" r:id="rId6"/>
    <p:sldId id="275" r:id="rId7"/>
    <p:sldId id="276" r:id="rId8"/>
    <p:sldId id="277" r:id="rId9"/>
    <p:sldId id="278" r:id="rId10"/>
    <p:sldId id="280" r:id="rId11"/>
    <p:sldId id="279" r:id="rId12"/>
    <p:sldId id="281" r:id="rId13"/>
    <p:sldId id="283" r:id="rId14"/>
    <p:sldId id="272" r:id="rId15"/>
    <p:sldId id="286" r:id="rId16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3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08" autoAdjust="0"/>
    <p:restoredTop sz="61389" autoAdjust="0"/>
  </p:normalViewPr>
  <p:slideViewPr>
    <p:cSldViewPr>
      <p:cViewPr varScale="1">
        <p:scale>
          <a:sx n="54" d="100"/>
          <a:sy n="54" d="100"/>
        </p:scale>
        <p:origin x="-1099" y="-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292" y="-102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1722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7843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2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Learning objectives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8729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messages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16016" y="618823"/>
            <a:ext cx="4374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for the session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20.11.2015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/>
          <a:lstStyle/>
          <a:p>
            <a:r>
              <a:rPr lang="de-CH" dirty="0"/>
              <a:t>Introduction to REDD</a:t>
            </a:r>
            <a:r>
              <a:rPr lang="de-CH" dirty="0" smtClean="0"/>
              <a:t>+ and the UNFCCC</a:t>
            </a:r>
            <a:endParaRPr lang="fr-CH" dirty="0"/>
          </a:p>
        </p:txBody>
      </p:sp>
      <p:pic>
        <p:nvPicPr>
          <p:cNvPr id="3" name="Picture 4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555776" y="3543577"/>
            <a:ext cx="40930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/>
          <a:lstStyle/>
          <a:p>
            <a:r>
              <a:rPr lang="en-GB" sz="2800" dirty="0"/>
              <a:t>The </a:t>
            </a:r>
            <a:r>
              <a:rPr lang="en-GB" sz="2800" dirty="0" smtClean="0"/>
              <a:t>iterative </a:t>
            </a:r>
            <a:r>
              <a:rPr lang="en-GB" sz="2800" dirty="0"/>
              <a:t>process of REDD+</a:t>
            </a:r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/>
          <a:p>
            <a:r>
              <a:rPr lang="en-GB" dirty="0"/>
              <a:t>Introduction to REDD+</a:t>
            </a:r>
          </a:p>
        </p:txBody>
      </p:sp>
      <p:pic>
        <p:nvPicPr>
          <p:cNvPr id="5" name="Picture 4" descr="REDD+ iterate proces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31590"/>
            <a:ext cx="529578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13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/>
          <a:lstStyle/>
          <a:p>
            <a:r>
              <a:rPr lang="en-GB" sz="2800" dirty="0"/>
              <a:t>UN-REDD </a:t>
            </a:r>
            <a:r>
              <a:rPr lang="en-GB" sz="2800" dirty="0" smtClean="0"/>
              <a:t>Programme as of May 2015</a:t>
            </a:r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/>
          <a:p>
            <a:r>
              <a:rPr lang="en-GB" dirty="0"/>
              <a:t>Introduction to REDD+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62024"/>
            <a:ext cx="6226447" cy="3409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293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What countries can get from REDD+</a:t>
            </a:r>
            <a:endParaRPr lang="fr-CH" sz="2800" dirty="0" smtClean="0"/>
          </a:p>
          <a:p>
            <a:endParaRPr lang="fr-CH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Introduction to REDD+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232420" y="1203599"/>
            <a:ext cx="8372028" cy="33123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2000" dirty="0" smtClean="0">
                <a:latin typeface="Open Sans"/>
              </a:rPr>
              <a:t>Support to design and implementation of REDD+</a:t>
            </a:r>
          </a:p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2000" dirty="0" smtClean="0">
                <a:latin typeface="Open Sans"/>
              </a:rPr>
              <a:t>Payments per ton of carbon emissions reduced or removed</a:t>
            </a:r>
          </a:p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2000" dirty="0" smtClean="0">
                <a:latin typeface="Open Sans"/>
              </a:rPr>
              <a:t>Fair and adequate price for proven results</a:t>
            </a:r>
          </a:p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2000" dirty="0" smtClean="0">
                <a:latin typeface="Open Sans"/>
              </a:rPr>
              <a:t>International recognition for their mitigation results</a:t>
            </a:r>
          </a:p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2000" dirty="0" smtClean="0">
                <a:latin typeface="Open Sans"/>
              </a:rPr>
              <a:t>Multiple benefits:</a:t>
            </a:r>
            <a:r>
              <a:rPr lang="en-US" sz="2000" dirty="0" smtClean="0">
                <a:solidFill>
                  <a:srgbClr val="000000"/>
                </a:solidFill>
                <a:latin typeface="Open Sans"/>
              </a:rPr>
              <a:t> biodiversity conservation, poverty alleviation, catalyze a green economy that integrates multiple sectors (forestry, agriculture, energy, finance, etc.)</a:t>
            </a:r>
          </a:p>
        </p:txBody>
      </p:sp>
    </p:spTree>
    <p:extLst>
      <p:ext uri="{BB962C8B-B14F-4D97-AF65-F5344CB8AC3E}">
        <p14:creationId xmlns:p14="http://schemas.microsoft.com/office/powerpoint/2010/main" val="35329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Main challenges associated with REDD+</a:t>
            </a:r>
            <a:endParaRPr lang="fr-CH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Introduction to REDD+</a:t>
            </a:r>
            <a:endParaRPr lang="en-GB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idx="4294967295"/>
          </p:nvPr>
        </p:nvSpPr>
        <p:spPr>
          <a:xfrm>
            <a:off x="323528" y="1117551"/>
            <a:ext cx="7920880" cy="3326407"/>
          </a:xfrm>
          <a:prstGeom prst="rect">
            <a:avLst/>
          </a:prstGeom>
        </p:spPr>
        <p:txBody>
          <a:bodyPr/>
          <a:lstStyle/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1800" dirty="0" smtClean="0">
                <a:solidFill>
                  <a:srgbClr val="000000"/>
                </a:solidFill>
                <a:latin typeface="Open Sans"/>
              </a:rPr>
              <a:t>Ensuring meaningful sources of finance and adequate private sector engagement</a:t>
            </a:r>
          </a:p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1800" dirty="0" smtClean="0">
                <a:solidFill>
                  <a:srgbClr val="000000"/>
                </a:solidFill>
                <a:latin typeface="Open Sans"/>
              </a:rPr>
              <a:t>Powerful political and economic interests driving continued deforestation and degradation</a:t>
            </a:r>
          </a:p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1800" dirty="0" smtClean="0">
                <a:solidFill>
                  <a:srgbClr val="000000"/>
                </a:solidFill>
                <a:latin typeface="Open Sans"/>
              </a:rPr>
              <a:t>Institutional arrangements: coordination across various government levels </a:t>
            </a:r>
          </a:p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1800" dirty="0" smtClean="0">
                <a:solidFill>
                  <a:srgbClr val="000000"/>
                </a:solidFill>
                <a:latin typeface="Open Sans"/>
              </a:rPr>
              <a:t>Benefit sharing: addressing tenure </a:t>
            </a:r>
            <a:r>
              <a:rPr lang="en-US" sz="1800" dirty="0">
                <a:solidFill>
                  <a:srgbClr val="000000"/>
                </a:solidFill>
                <a:latin typeface="Open Sans"/>
              </a:rPr>
              <a:t>insecurity and </a:t>
            </a:r>
            <a:r>
              <a:rPr lang="en-US" sz="1800" dirty="0" smtClean="0">
                <a:solidFill>
                  <a:srgbClr val="000000"/>
                </a:solidFill>
                <a:latin typeface="Open Sans"/>
              </a:rPr>
              <a:t>safeguards</a:t>
            </a:r>
          </a:p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1800" dirty="0" smtClean="0">
                <a:solidFill>
                  <a:srgbClr val="000000"/>
                </a:solidFill>
                <a:latin typeface="Open Sans"/>
              </a:rPr>
              <a:t>Challenges with </a:t>
            </a:r>
            <a:r>
              <a:rPr lang="en-US" sz="1800" dirty="0">
                <a:solidFill>
                  <a:srgbClr val="000000"/>
                </a:solidFill>
                <a:latin typeface="Open Sans"/>
              </a:rPr>
              <a:t>carbon measurement and establishing reference </a:t>
            </a:r>
            <a:r>
              <a:rPr lang="en-US" sz="1800" dirty="0" smtClean="0">
                <a:solidFill>
                  <a:srgbClr val="000000"/>
                </a:solidFill>
                <a:latin typeface="Open Sans"/>
              </a:rPr>
              <a:t>levels</a:t>
            </a:r>
          </a:p>
        </p:txBody>
      </p:sp>
    </p:spTree>
    <p:extLst>
      <p:ext uri="{BB962C8B-B14F-4D97-AF65-F5344CB8AC3E}">
        <p14:creationId xmlns:p14="http://schemas.microsoft.com/office/powerpoint/2010/main" val="316429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427984" y="1243708"/>
            <a:ext cx="4752528" cy="3672408"/>
          </a:xfrm>
        </p:spPr>
        <p:txBody>
          <a:bodyPr>
            <a:noAutofit/>
          </a:bodyPr>
          <a:lstStyle/>
          <a:p>
            <a:r>
              <a:rPr lang="en-US" dirty="0"/>
              <a:t>REDD+ is an innovative initiative that aims at </a:t>
            </a:r>
            <a:r>
              <a:rPr lang="en-US" dirty="0" smtClean="0"/>
              <a:t>tipping </a:t>
            </a:r>
            <a:r>
              <a:rPr lang="en-US" dirty="0"/>
              <a:t>the economic balance in favor of sustainable </a:t>
            </a:r>
            <a:r>
              <a:rPr lang="en-US" dirty="0" smtClean="0"/>
              <a:t>management </a:t>
            </a:r>
            <a:r>
              <a:rPr lang="en-US" dirty="0"/>
              <a:t>of forests; </a:t>
            </a:r>
          </a:p>
          <a:p>
            <a:r>
              <a:rPr lang="en-US" dirty="0" smtClean="0"/>
              <a:t>Under </a:t>
            </a:r>
            <a:r>
              <a:rPr lang="en-US" dirty="0"/>
              <a:t>the UNFCCC, REDD+ is understood to comprise </a:t>
            </a:r>
            <a:r>
              <a:rPr lang="en-US" dirty="0" smtClean="0"/>
              <a:t>reduced </a:t>
            </a:r>
            <a:r>
              <a:rPr lang="en-US" dirty="0"/>
              <a:t>deforestation and degradation, forest </a:t>
            </a:r>
            <a:r>
              <a:rPr lang="en-US" dirty="0" smtClean="0"/>
              <a:t>carbon </a:t>
            </a:r>
            <a:r>
              <a:rPr lang="en-US" dirty="0"/>
              <a:t>stock enhancement, sustainable management </a:t>
            </a:r>
            <a:r>
              <a:rPr lang="en-US" dirty="0" smtClean="0"/>
              <a:t>of forests </a:t>
            </a:r>
            <a:r>
              <a:rPr lang="en-US" dirty="0"/>
              <a:t>and forest carbon stock conservation; </a:t>
            </a:r>
          </a:p>
          <a:p>
            <a:r>
              <a:rPr lang="en-US" dirty="0" smtClean="0"/>
              <a:t>During </a:t>
            </a:r>
            <a:r>
              <a:rPr lang="en-US" dirty="0"/>
              <a:t>the UNFCCC negotiations, countries </a:t>
            </a:r>
            <a:r>
              <a:rPr lang="en-US" dirty="0" smtClean="0"/>
              <a:t>collectively </a:t>
            </a:r>
            <a:r>
              <a:rPr lang="en-US" dirty="0"/>
              <a:t>agreed on the importance of having an </a:t>
            </a:r>
            <a:r>
              <a:rPr lang="en-US" dirty="0" smtClean="0"/>
              <a:t>iterative</a:t>
            </a:r>
            <a:r>
              <a:rPr lang="en-US" dirty="0"/>
              <a:t>, flexible and learning-by-doing approach </a:t>
            </a:r>
            <a:r>
              <a:rPr lang="en-US" dirty="0" smtClean="0"/>
              <a:t>to </a:t>
            </a:r>
            <a:r>
              <a:rPr lang="en-US" dirty="0"/>
              <a:t>REDD+ implementation; </a:t>
            </a:r>
          </a:p>
          <a:p>
            <a:r>
              <a:rPr lang="en-US" dirty="0" smtClean="0"/>
              <a:t>Several </a:t>
            </a:r>
            <a:r>
              <a:rPr lang="en-US" dirty="0"/>
              <a:t>multilateral initiatives support countries </a:t>
            </a:r>
            <a:r>
              <a:rPr lang="en-US" dirty="0" smtClean="0"/>
              <a:t>in </a:t>
            </a:r>
            <a:r>
              <a:rPr lang="en-US" dirty="0"/>
              <a:t>getting ready for REDD+ and starting to </a:t>
            </a:r>
            <a:r>
              <a:rPr lang="en-US" dirty="0" smtClean="0"/>
              <a:t>implement REDD</a:t>
            </a:r>
            <a:r>
              <a:rPr lang="en-US" dirty="0"/>
              <a:t>+ policies and measures </a:t>
            </a:r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Exercise</a:t>
            </a:r>
            <a:endParaRPr lang="fr-CH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Introduction to REDD+</a:t>
            </a:r>
            <a:endParaRPr lang="en-GB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idx="4294967295"/>
          </p:nvPr>
        </p:nvSpPr>
        <p:spPr>
          <a:xfrm>
            <a:off x="323528" y="1117551"/>
            <a:ext cx="7920880" cy="3326407"/>
          </a:xfrm>
          <a:prstGeom prst="rect">
            <a:avLst/>
          </a:prstGeom>
        </p:spPr>
        <p:txBody>
          <a:bodyPr/>
          <a:lstStyle/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1800" dirty="0" smtClean="0">
                <a:solidFill>
                  <a:srgbClr val="000000"/>
                </a:solidFill>
                <a:latin typeface="Open Sans"/>
              </a:rPr>
              <a:t>Which aspects of REDD+ do you have difficulty understanding?</a:t>
            </a:r>
          </a:p>
          <a:p>
            <a:pPr marL="342900" indent="-342900" eaLnBrk="1" hangingPunct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1800" dirty="0" smtClean="0">
                <a:solidFill>
                  <a:srgbClr val="000000"/>
                </a:solidFill>
                <a:latin typeface="Open Sans"/>
              </a:rPr>
              <a:t>Which aspects of REDD+ are the most important to you and your country?</a:t>
            </a:r>
          </a:p>
          <a:p>
            <a:pPr lvl="1" indent="-34290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1400" dirty="0" smtClean="0">
                <a:solidFill>
                  <a:srgbClr val="000000"/>
                </a:solidFill>
                <a:latin typeface="Open Sans"/>
              </a:rPr>
              <a:t>Work in groups for 5-10 minutes</a:t>
            </a:r>
          </a:p>
          <a:p>
            <a:pPr lvl="1" indent="-34290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US" sz="1400" dirty="0" smtClean="0">
                <a:solidFill>
                  <a:srgbClr val="000000"/>
                </a:solidFill>
                <a:latin typeface="Open Sans"/>
              </a:rPr>
              <a:t>Write down the difficulties and important aspects on pieces of paper</a:t>
            </a:r>
          </a:p>
        </p:txBody>
      </p:sp>
    </p:spTree>
    <p:extLst>
      <p:ext uri="{BB962C8B-B14F-4D97-AF65-F5344CB8AC3E}">
        <p14:creationId xmlns:p14="http://schemas.microsoft.com/office/powerpoint/2010/main" val="92809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51520" y="1419622"/>
            <a:ext cx="3888432" cy="3240360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/>
              <a:t>By the end of this module, you should be able to:</a:t>
            </a:r>
          </a:p>
          <a:p>
            <a:pPr marL="228600" indent="-228600">
              <a:buAutoNum type="arabicPeriod"/>
            </a:pPr>
            <a:r>
              <a:rPr lang="en-US" sz="1800" dirty="0"/>
              <a:t>Define REDD and the importance of the ‘+’ aspects;</a:t>
            </a:r>
          </a:p>
          <a:p>
            <a:pPr marL="228600" indent="-228600">
              <a:buAutoNum type="arabicPeriod"/>
            </a:pPr>
            <a:r>
              <a:rPr lang="en-US" sz="1800" dirty="0"/>
              <a:t>Name the 4 REDD+ readiness components and the 5 REDD+ activities;</a:t>
            </a:r>
          </a:p>
          <a:p>
            <a:pPr marL="228600" indent="-228600">
              <a:buAutoNum type="arabicPeriod"/>
            </a:pPr>
            <a:r>
              <a:rPr lang="en-US" sz="1800" dirty="0"/>
              <a:t>Describe the REDD+ implementation process and some of the associated challenges; </a:t>
            </a:r>
          </a:p>
          <a:p>
            <a:pPr marL="228600" indent="-228600">
              <a:buAutoNum type="arabicPeriod"/>
            </a:pPr>
            <a:r>
              <a:rPr lang="en-US" sz="1800" dirty="0"/>
              <a:t>Explain the importance of REDD+ to you and to your country.</a:t>
            </a:r>
          </a:p>
          <a:p>
            <a:endParaRPr lang="fr-CH" dirty="0"/>
          </a:p>
          <a:p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fr-CH" dirty="0" smtClean="0"/>
          </a:p>
          <a:p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fr-CH" sz="1800" dirty="0" err="1"/>
              <a:t>Introductory</a:t>
            </a:r>
            <a:r>
              <a:rPr lang="fr-CH" sz="1800" dirty="0"/>
              <a:t> </a:t>
            </a:r>
            <a:r>
              <a:rPr lang="fr-CH" sz="1800" dirty="0" err="1"/>
              <a:t>presentation</a:t>
            </a:r>
            <a:r>
              <a:rPr lang="fr-CH" sz="1800" dirty="0"/>
              <a:t> on </a:t>
            </a:r>
            <a:r>
              <a:rPr lang="en-GB" sz="1800" dirty="0" smtClean="0"/>
              <a:t>REDD+ and the UNFCCC </a:t>
            </a:r>
            <a:endParaRPr lang="fr-CH" sz="1800" dirty="0"/>
          </a:p>
          <a:p>
            <a:pPr marL="285750" indent="-285750"/>
            <a:endParaRPr lang="fr-CH" sz="1800" dirty="0"/>
          </a:p>
          <a:p>
            <a:pPr marL="285750" indent="-285750"/>
            <a:r>
              <a:rPr lang="fr-CH" sz="1800" dirty="0" err="1" smtClean="0"/>
              <a:t>Establishing</a:t>
            </a:r>
            <a:r>
              <a:rPr lang="fr-CH" sz="1800" dirty="0" smtClean="0"/>
              <a:t> areas of </a:t>
            </a:r>
            <a:r>
              <a:rPr lang="fr-CH" sz="1800" dirty="0" err="1" smtClean="0"/>
              <a:t>interest</a:t>
            </a:r>
            <a:r>
              <a:rPr lang="fr-CH" sz="1800" dirty="0" smtClean="0"/>
              <a:t> </a:t>
            </a:r>
            <a:r>
              <a:rPr lang="fr-CH" sz="1800" dirty="0" err="1" smtClean="0"/>
              <a:t>exercise</a:t>
            </a:r>
            <a:endParaRPr lang="fr-CH" sz="1800" dirty="0" smtClean="0"/>
          </a:p>
          <a:p>
            <a:pPr marL="285750" indent="-285750"/>
            <a:endParaRPr lang="fr-CH" sz="1800" dirty="0"/>
          </a:p>
          <a:p>
            <a:endParaRPr lang="fr-CH" sz="1800" dirty="0"/>
          </a:p>
        </p:txBody>
      </p:sp>
    </p:spTree>
    <p:extLst>
      <p:ext uri="{BB962C8B-B14F-4D97-AF65-F5344CB8AC3E}">
        <p14:creationId xmlns:p14="http://schemas.microsoft.com/office/powerpoint/2010/main" val="2358576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What is REDD+</a:t>
            </a:r>
            <a:endParaRPr lang="fr-CH" sz="2800" dirty="0" smtClean="0"/>
          </a:p>
          <a:p>
            <a:endParaRPr lang="fr-CH" dirty="0"/>
          </a:p>
        </p:txBody>
      </p:sp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611560" y="1131590"/>
            <a:ext cx="7893124" cy="3173292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69"/>
              </a:spcBef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REDD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= Reducing Emissions from Deforestation and Forest Degradation in Developing Countries</a:t>
            </a:r>
          </a:p>
          <a:p>
            <a:pPr marL="0" indent="0">
              <a:spcBef>
                <a:spcPts val="569"/>
              </a:spcBef>
              <a:buNone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pPr>
              <a:spcBef>
                <a:spcPts val="569"/>
              </a:spcBef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“+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” signifies: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pPr marL="0" indent="0">
              <a:spcBef>
                <a:spcPts val="569"/>
              </a:spcBef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	+ Conservation of forests</a:t>
            </a:r>
          </a:p>
          <a:p>
            <a:pPr marL="0" indent="0">
              <a:spcBef>
                <a:spcPts val="569"/>
              </a:spcBef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	+ Sustainable management of forests</a:t>
            </a:r>
          </a:p>
          <a:p>
            <a:pPr marL="0" indent="0">
              <a:spcBef>
                <a:spcPts val="569"/>
              </a:spcBef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	+ Enhancement of forest carbon stocks </a:t>
            </a:r>
          </a:p>
          <a:p>
            <a:pPr marL="0" indent="0">
              <a:spcBef>
                <a:spcPts val="569"/>
              </a:spcBef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Introduction to REDD+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13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/>
          <a:lstStyle/>
          <a:p>
            <a:r>
              <a:rPr lang="en-GB" sz="2800" dirty="0"/>
              <a:t>How does REDD+ work to reduce GHG?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 to REDD+</a:t>
            </a:r>
          </a:p>
        </p:txBody>
      </p:sp>
      <p:grpSp>
        <p:nvGrpSpPr>
          <p:cNvPr id="5" name="Group 46"/>
          <p:cNvGrpSpPr>
            <a:grpSpLocks/>
          </p:cNvGrpSpPr>
          <p:nvPr/>
        </p:nvGrpSpPr>
        <p:grpSpPr bwMode="auto">
          <a:xfrm>
            <a:off x="179512" y="1265125"/>
            <a:ext cx="5856130" cy="2397909"/>
            <a:chOff x="-674076" y="1831248"/>
            <a:chExt cx="7831421" cy="3056831"/>
          </a:xfrm>
        </p:grpSpPr>
        <p:sp>
          <p:nvSpPr>
            <p:cNvPr id="6" name="TextBox 47"/>
            <p:cNvSpPr txBox="1">
              <a:spLocks noChangeArrowheads="1"/>
            </p:cNvSpPr>
            <p:nvPr/>
          </p:nvSpPr>
          <p:spPr bwMode="auto">
            <a:xfrm>
              <a:off x="3325125" y="3212976"/>
              <a:ext cx="1382567" cy="666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cs typeface="ArialUnicodeMS"/>
                </a:rPr>
                <a:t>Reference </a:t>
              </a:r>
            </a:p>
            <a:p>
              <a:pPr algn="ctr"/>
              <a:r>
                <a:rPr lang="en-US" sz="1400" dirty="0">
                  <a:solidFill>
                    <a:srgbClr val="000000"/>
                  </a:solidFill>
                  <a:cs typeface="ArialUnicodeMS"/>
                </a:rPr>
                <a:t>Period</a:t>
              </a:r>
            </a:p>
          </p:txBody>
        </p:sp>
        <p:cxnSp>
          <p:nvCxnSpPr>
            <p:cNvPr id="7" name="Elbow Connector 6"/>
            <p:cNvCxnSpPr/>
            <p:nvPr/>
          </p:nvCxnSpPr>
          <p:spPr>
            <a:xfrm>
              <a:off x="1374642" y="1883625"/>
              <a:ext cx="5381105" cy="2549022"/>
            </a:xfrm>
            <a:prstGeom prst="bentConnector3">
              <a:avLst>
                <a:gd name="adj1" fmla="val -350"/>
              </a:avLst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49"/>
            <p:cNvSpPr txBox="1">
              <a:spLocks noChangeArrowheads="1"/>
            </p:cNvSpPr>
            <p:nvPr/>
          </p:nvSpPr>
          <p:spPr bwMode="auto">
            <a:xfrm>
              <a:off x="-674076" y="1875207"/>
              <a:ext cx="2094662" cy="823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  <a:cs typeface="ArialUnicodeMS"/>
                </a:rPr>
                <a:t>Emissions </a:t>
              </a:r>
            </a:p>
            <a:p>
              <a:pPr algn="ctr"/>
              <a:r>
                <a:rPr lang="en-US" dirty="0">
                  <a:solidFill>
                    <a:srgbClr val="000000"/>
                  </a:solidFill>
                  <a:cs typeface="ArialUnicodeMS"/>
                </a:rPr>
                <a:t>(Gt CO</a:t>
              </a:r>
              <a:r>
                <a:rPr lang="en-US" sz="1400" dirty="0">
                  <a:solidFill>
                    <a:srgbClr val="000000"/>
                  </a:solidFill>
                  <a:cs typeface="ArialUnicodeMS"/>
                </a:rPr>
                <a:t>2</a:t>
              </a:r>
              <a:r>
                <a:rPr lang="en-US" dirty="0">
                  <a:solidFill>
                    <a:srgbClr val="000000"/>
                  </a:solidFill>
                  <a:cs typeface="ArialUnicodeMS"/>
                </a:rPr>
                <a:t>) </a:t>
              </a:r>
            </a:p>
          </p:txBody>
        </p:sp>
        <p:sp>
          <p:nvSpPr>
            <p:cNvPr id="10" name="TextBox 50"/>
            <p:cNvSpPr txBox="1">
              <a:spLocks noChangeArrowheads="1"/>
            </p:cNvSpPr>
            <p:nvPr/>
          </p:nvSpPr>
          <p:spPr bwMode="auto">
            <a:xfrm>
              <a:off x="5736759" y="4417258"/>
              <a:ext cx="1420586" cy="470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solidFill>
                    <a:srgbClr val="000000"/>
                  </a:solidFill>
                  <a:cs typeface="ArialUnicodeMS"/>
                </a:rPr>
                <a:t>Year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31783" y="2821653"/>
              <a:ext cx="3239775" cy="3333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 flipH="1" flipV="1">
              <a:off x="2143842" y="3149407"/>
              <a:ext cx="2612510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 flipV="1">
              <a:off x="3254985" y="3136709"/>
              <a:ext cx="2612510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4124712" y="1411519"/>
            <a:ext cx="4623752" cy="584167"/>
            <a:chOff x="4572000" y="2059862"/>
            <a:chExt cx="5075852" cy="746073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592584" y="2344517"/>
              <a:ext cx="538037" cy="159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56"/>
            <p:cNvSpPr txBox="1">
              <a:spLocks noChangeArrowheads="1"/>
            </p:cNvSpPr>
            <p:nvPr/>
          </p:nvSpPr>
          <p:spPr bwMode="auto">
            <a:xfrm>
              <a:off x="8140784" y="2059862"/>
              <a:ext cx="1507068" cy="432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cs typeface="ArialUnicodeMS"/>
                </a:rPr>
                <a:t>Projection</a:t>
              </a:r>
            </a:p>
          </p:txBody>
        </p:sp>
        <p:grpSp>
          <p:nvGrpSpPr>
            <p:cNvPr id="17" name="Group 57"/>
            <p:cNvGrpSpPr>
              <a:grpSpLocks/>
            </p:cNvGrpSpPr>
            <p:nvPr/>
          </p:nvGrpSpPr>
          <p:grpSpPr bwMode="auto">
            <a:xfrm>
              <a:off x="4572000" y="2232023"/>
              <a:ext cx="2221486" cy="573912"/>
              <a:chOff x="4572000" y="2232023"/>
              <a:chExt cx="2221486" cy="573912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flipV="1">
                <a:off x="4572000" y="2578545"/>
                <a:ext cx="2160086" cy="227390"/>
              </a:xfrm>
              <a:prstGeom prst="line">
                <a:avLst/>
              </a:prstGeom>
              <a:ln w="2222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59"/>
              <p:cNvSpPr txBox="1">
                <a:spLocks noChangeArrowheads="1"/>
              </p:cNvSpPr>
              <p:nvPr/>
            </p:nvSpPr>
            <p:spPr bwMode="auto">
              <a:xfrm rot="21226338">
                <a:off x="4921278" y="2232023"/>
                <a:ext cx="1872208" cy="4716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600" dirty="0">
                    <a:solidFill>
                      <a:srgbClr val="000000"/>
                    </a:solidFill>
                    <a:cs typeface="ArialUnicodeMS"/>
                  </a:rPr>
                  <a:t>without REDD</a:t>
                </a:r>
                <a:r>
                  <a:rPr lang="en-GB" dirty="0">
                    <a:solidFill>
                      <a:srgbClr val="000000"/>
                    </a:solidFill>
                    <a:cs typeface="ArialUnicodeMS"/>
                  </a:rPr>
                  <a:t>+</a:t>
                </a:r>
              </a:p>
            </p:txBody>
          </p:sp>
        </p:grp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4139952" y="2044470"/>
            <a:ext cx="4551364" cy="1607400"/>
            <a:chOff x="4556275" y="2780928"/>
            <a:chExt cx="6695637" cy="2254002"/>
          </a:xfrm>
        </p:grpSpPr>
        <p:cxnSp>
          <p:nvCxnSpPr>
            <p:cNvPr id="21" name="Elbow Connector 20"/>
            <p:cNvCxnSpPr/>
            <p:nvPr/>
          </p:nvCxnSpPr>
          <p:spPr>
            <a:xfrm>
              <a:off x="8712516" y="4631033"/>
              <a:ext cx="504809" cy="1587"/>
            </a:xfrm>
            <a:prstGeom prst="bentConnector3">
              <a:avLst>
                <a:gd name="adj1" fmla="val 50000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62"/>
            <p:cNvSpPr txBox="1">
              <a:spLocks noChangeArrowheads="1"/>
            </p:cNvSpPr>
            <p:nvPr/>
          </p:nvSpPr>
          <p:spPr bwMode="auto">
            <a:xfrm>
              <a:off x="9323258" y="4214920"/>
              <a:ext cx="1928654" cy="820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cs typeface="ArialUnicodeMS"/>
                </a:rPr>
                <a:t>Actual </a:t>
              </a:r>
            </a:p>
            <a:p>
              <a:pPr algn="ctr"/>
              <a:r>
                <a:rPr lang="en-US" sz="1600" dirty="0">
                  <a:solidFill>
                    <a:srgbClr val="000000"/>
                  </a:solidFill>
                  <a:cs typeface="ArialUnicodeMS"/>
                </a:rPr>
                <a:t>Emissions</a:t>
              </a:r>
            </a:p>
          </p:txBody>
        </p:sp>
        <p:grpSp>
          <p:nvGrpSpPr>
            <p:cNvPr id="23" name="Group 63"/>
            <p:cNvGrpSpPr>
              <a:grpSpLocks/>
            </p:cNvGrpSpPr>
            <p:nvPr/>
          </p:nvGrpSpPr>
          <p:grpSpPr bwMode="auto">
            <a:xfrm>
              <a:off x="4556275" y="2780928"/>
              <a:ext cx="2766026" cy="1058759"/>
              <a:chOff x="4556275" y="2780928"/>
              <a:chExt cx="2766026" cy="1058759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4556275" y="2780928"/>
                <a:ext cx="2152579" cy="89358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65"/>
              <p:cNvSpPr txBox="1">
                <a:spLocks noChangeArrowheads="1"/>
              </p:cNvSpPr>
              <p:nvPr/>
            </p:nvSpPr>
            <p:spPr bwMode="auto">
              <a:xfrm rot="1419433">
                <a:off x="4664016" y="3364944"/>
                <a:ext cx="2658285" cy="474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600" dirty="0">
                    <a:solidFill>
                      <a:srgbClr val="000000"/>
                    </a:solidFill>
                    <a:cs typeface="ArialUnicodeMS"/>
                  </a:rPr>
                  <a:t>with REDD+</a:t>
                </a:r>
              </a:p>
            </p:txBody>
          </p:sp>
        </p:grp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827585" y="1800327"/>
            <a:ext cx="7969373" cy="2527671"/>
            <a:chOff x="-935156" y="2248631"/>
            <a:chExt cx="10659394" cy="3222374"/>
          </a:xfrm>
        </p:grpSpPr>
        <p:grpSp>
          <p:nvGrpSpPr>
            <p:cNvPr id="27" name="Group 68"/>
            <p:cNvGrpSpPr>
              <a:grpSpLocks/>
            </p:cNvGrpSpPr>
            <p:nvPr/>
          </p:nvGrpSpPr>
          <p:grpSpPr bwMode="auto">
            <a:xfrm>
              <a:off x="3520485" y="2248631"/>
              <a:ext cx="6203753" cy="1279533"/>
              <a:chOff x="3520485" y="2248631"/>
              <a:chExt cx="6203753" cy="1279533"/>
            </a:xfrm>
          </p:grpSpPr>
          <p:sp>
            <p:nvSpPr>
              <p:cNvPr id="29" name="Isosceles Triangle 28"/>
              <p:cNvSpPr/>
              <p:nvPr/>
            </p:nvSpPr>
            <p:spPr>
              <a:xfrm rot="21261568" flipV="1">
                <a:off x="3520485" y="2424716"/>
                <a:ext cx="2213162" cy="1084091"/>
              </a:xfrm>
              <a:prstGeom prst="triangle">
                <a:avLst>
                  <a:gd name="adj" fmla="val 90839"/>
                </a:avLst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1800000" scaled="0"/>
                <a:tileRect/>
              </a:gradFill>
              <a:ln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7276945" y="2935785"/>
                <a:ext cx="423898" cy="322211"/>
              </a:xfrm>
              <a:prstGeom prst="rect">
                <a:avLst/>
              </a:prstGeom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1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/>
              </a:p>
            </p:txBody>
          </p:sp>
          <p:sp>
            <p:nvSpPr>
              <p:cNvPr id="31" name="TextBox 72"/>
              <p:cNvSpPr txBox="1">
                <a:spLocks noChangeArrowheads="1"/>
              </p:cNvSpPr>
              <p:nvPr/>
            </p:nvSpPr>
            <p:spPr bwMode="auto">
              <a:xfrm>
                <a:off x="7636935" y="2782669"/>
                <a:ext cx="2087303" cy="7454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000000"/>
                    </a:solidFill>
                    <a:cs typeface="ArialUnicodeMS"/>
                  </a:rPr>
                  <a:t>Emissions</a:t>
                </a:r>
              </a:p>
              <a:p>
                <a:pPr algn="ctr"/>
                <a:r>
                  <a:rPr lang="en-US" sz="1600" dirty="0">
                    <a:solidFill>
                      <a:srgbClr val="000000"/>
                    </a:solidFill>
                    <a:cs typeface="ArialUnicodeMS"/>
                  </a:rPr>
                  <a:t>Reductions</a:t>
                </a:r>
              </a:p>
            </p:txBody>
          </p:sp>
          <p:sp>
            <p:nvSpPr>
              <p:cNvPr id="32" name="Down Arrow 31"/>
              <p:cNvSpPr/>
              <p:nvPr/>
            </p:nvSpPr>
            <p:spPr>
              <a:xfrm>
                <a:off x="6064309" y="2248631"/>
                <a:ext cx="393733" cy="1152343"/>
              </a:xfrm>
              <a:prstGeom prst="downArrow">
                <a:avLst/>
              </a:prstGeom>
              <a:solidFill>
                <a:srgbClr val="0066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/>
              </a:p>
            </p:txBody>
          </p:sp>
        </p:grpSp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-935156" y="4609051"/>
              <a:ext cx="10112961" cy="861954"/>
            </a:xfrm>
            <a:prstGeom prst="rect">
              <a:avLst/>
            </a:prstGeom>
            <a:gradFill>
              <a:gsLst>
                <a:gs pos="7500">
                  <a:srgbClr val="08AF4F"/>
                </a:gs>
                <a:gs pos="7000">
                  <a:srgbClr val="0FAD4D"/>
                </a:gs>
                <a:gs pos="6000">
                  <a:srgbClr val="1EAA4A"/>
                </a:gs>
                <a:gs pos="4000">
                  <a:srgbClr val="3BA343"/>
                </a:gs>
                <a:gs pos="0">
                  <a:schemeClr val="accent3">
                    <a:shade val="51000"/>
                    <a:satMod val="130000"/>
                  </a:schemeClr>
                </a:gs>
                <a:gs pos="8000">
                  <a:srgbClr val="00B050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 anchorCtr="0"/>
            <a:lstStyle/>
            <a:p>
              <a:pPr defTabSz="914400" fontAlgn="auto">
                <a:spcBef>
                  <a:spcPct val="20000"/>
                </a:spcBef>
                <a:spcAft>
                  <a:spcPts val="0"/>
                </a:spcAft>
                <a:buClr>
                  <a:schemeClr val="accent3"/>
                </a:buClr>
                <a:buSzPct val="95000"/>
                <a:defRPr/>
              </a:pPr>
              <a:r>
                <a:rPr lang="en-US" kern="0" dirty="0">
                  <a:solidFill>
                    <a:schemeClr val="tx1"/>
                  </a:solidFill>
                  <a:cs typeface="Times New Roman" pitchFamily="18" charset="0"/>
                </a:rPr>
                <a:t>Green shaded area </a:t>
              </a:r>
              <a:r>
                <a:rPr lang="en-US" kern="0" dirty="0" smtClean="0">
                  <a:solidFill>
                    <a:schemeClr val="tx1"/>
                  </a:solidFill>
                  <a:cs typeface="Times New Roman" pitchFamily="18" charset="0"/>
                </a:rPr>
                <a:t>represents </a:t>
              </a:r>
              <a:r>
                <a:rPr lang="en-US" kern="0" dirty="0">
                  <a:solidFill>
                    <a:schemeClr val="tx1"/>
                  </a:solidFill>
                  <a:cs typeface="Times New Roman" pitchFamily="18" charset="0"/>
                </a:rPr>
                <a:t>reduced emissions from REDD+ actions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819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The </a:t>
            </a:r>
            <a:r>
              <a:rPr lang="en-GB" dirty="0" smtClean="0"/>
              <a:t>emergence </a:t>
            </a:r>
            <a:r>
              <a:rPr lang="en-GB" dirty="0"/>
              <a:t>of REDD+ in the UN </a:t>
            </a:r>
            <a:r>
              <a:rPr lang="en-GB" dirty="0" smtClean="0"/>
              <a:t>climate regime</a:t>
            </a:r>
            <a:endParaRPr lang="fr-CH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716016" y="1275607"/>
            <a:ext cx="4176464" cy="1224136"/>
          </a:xfrm>
        </p:spPr>
        <p:txBody>
          <a:bodyPr>
            <a:no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Principles and procedures governing REDD+ implementation are negotiated through </a:t>
            </a:r>
            <a:r>
              <a:rPr lang="en-US" sz="1800" dirty="0">
                <a:solidFill>
                  <a:srgbClr val="000000"/>
                </a:solidFill>
              </a:rPr>
              <a:t>the UN Framework Convention on Climate Change</a:t>
            </a:r>
            <a:r>
              <a:rPr lang="ro-RO" sz="1800" dirty="0">
                <a:solidFill>
                  <a:srgbClr val="000000"/>
                </a:solidFill>
              </a:rPr>
              <a:t> (UNFCCC)</a:t>
            </a:r>
            <a:r>
              <a:rPr lang="en-US" sz="1800" dirty="0">
                <a:solidFill>
                  <a:srgbClr val="000000"/>
                </a:solidFill>
              </a:rPr>
              <a:t>.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endParaRPr lang="en-US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180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/>
          <a:p>
            <a:r>
              <a:rPr lang="en-GB" dirty="0"/>
              <a:t>Introduction to REDD+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276351"/>
            <a:ext cx="3672408" cy="2879576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  <a:defRPr sz="1800"/>
            </a:pPr>
            <a:r>
              <a:rPr lang="en-GB" dirty="0"/>
              <a:t>UN-REDD Programme launched in 2008.</a:t>
            </a:r>
          </a:p>
          <a:p>
            <a:pPr marL="0" lvl="0" indent="0">
              <a:buNone/>
              <a:defRPr sz="1800"/>
            </a:pPr>
            <a:r>
              <a:rPr lang="en-GB" dirty="0"/>
              <a:t>Builds on the convening role and technical expertise of:</a:t>
            </a:r>
          </a:p>
          <a:p>
            <a:pPr marL="457200" lvl="0" indent="-457200">
              <a:defRPr sz="1800"/>
            </a:pPr>
            <a:r>
              <a:rPr lang="en-GB" dirty="0"/>
              <a:t>UN Development Programme (UNDP)</a:t>
            </a:r>
          </a:p>
          <a:p>
            <a:pPr marL="457200" lvl="0" indent="-457200">
              <a:defRPr sz="1800"/>
            </a:pPr>
            <a:r>
              <a:rPr lang="en-GB" dirty="0"/>
              <a:t>UN Environment Programme (UNEP)</a:t>
            </a:r>
          </a:p>
          <a:p>
            <a:pPr marL="457200" lvl="0" indent="-457200">
              <a:defRPr sz="1800"/>
            </a:pPr>
            <a:r>
              <a:rPr lang="en-GB" dirty="0"/>
              <a:t>Food and Agriculture Organization (FAO</a:t>
            </a:r>
            <a:r>
              <a:rPr lang="en-GB" dirty="0" smtClean="0"/>
              <a:t>).</a:t>
            </a:r>
            <a:endParaRPr lang="en-GB" dirty="0"/>
          </a:p>
        </p:txBody>
      </p:sp>
      <p:pic>
        <p:nvPicPr>
          <p:cNvPr id="12" name="tl_unfccc_logo_6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003798"/>
            <a:ext cx="1619084" cy="108411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88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/>
          <a:lstStyle/>
          <a:p>
            <a:r>
              <a:rPr lang="en-GB" sz="2800" dirty="0"/>
              <a:t>The four REDD+ “design” elements</a:t>
            </a:r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/>
          <a:p>
            <a:r>
              <a:rPr lang="en-GB" dirty="0"/>
              <a:t>Introduction to REDD+</a:t>
            </a:r>
          </a:p>
        </p:txBody>
      </p:sp>
      <p:pic>
        <p:nvPicPr>
          <p:cNvPr id="5" name="Image 7" descr="design_elements_simple.pd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786" y="987574"/>
            <a:ext cx="367242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8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/>
          <a:lstStyle/>
          <a:p>
            <a:r>
              <a:rPr lang="en-GB" sz="2800" dirty="0"/>
              <a:t>The Five REDD+ Activities</a:t>
            </a:r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/>
          <a:p>
            <a:r>
              <a:rPr lang="en-GB" dirty="0"/>
              <a:t>Introduction to REDD+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482" y="987574"/>
            <a:ext cx="6087313" cy="3497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205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/>
          <a:lstStyle/>
          <a:p>
            <a:r>
              <a:rPr lang="en-GB" sz="2800" dirty="0"/>
              <a:t>A phased approach to REDD+ implementation</a:t>
            </a:r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/>
          <a:p>
            <a:r>
              <a:rPr lang="en-GB" dirty="0"/>
              <a:t>Introduction to REDD+</a:t>
            </a:r>
          </a:p>
        </p:txBody>
      </p:sp>
      <p:pic>
        <p:nvPicPr>
          <p:cNvPr id="5" name="Imag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4" r="1425" b="4444"/>
          <a:stretch/>
        </p:blipFill>
        <p:spPr>
          <a:xfrm>
            <a:off x="2627784" y="915566"/>
            <a:ext cx="6508495" cy="3816424"/>
          </a:xfrm>
          <a:prstGeom prst="rect">
            <a:avLst/>
          </a:prstGeom>
        </p:spPr>
      </p:pic>
      <p:sp>
        <p:nvSpPr>
          <p:cNvPr id="7" name="Shape 299"/>
          <p:cNvSpPr txBox="1">
            <a:spLocks/>
          </p:cNvSpPr>
          <p:nvPr/>
        </p:nvSpPr>
        <p:spPr>
          <a:xfrm>
            <a:off x="251520" y="1131590"/>
            <a:ext cx="2160240" cy="3168352"/>
          </a:xfrm>
          <a:prstGeom prst="rect">
            <a:avLst/>
          </a:prstGeom>
        </p:spPr>
        <p:txBody>
          <a:bodyPr/>
          <a:lstStyle>
            <a:lvl1pPr marL="444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889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33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778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22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667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3111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3556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4000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marL="0" indent="0" defTabSz="525779">
              <a:spcBef>
                <a:spcPts val="2800"/>
              </a:spcBef>
              <a:buSzTx/>
              <a:buFontTx/>
              <a:buNone/>
              <a:defRPr sz="1800"/>
            </a:pPr>
            <a:r>
              <a:rPr lang="en-GB" sz="1400" dirty="0" smtClean="0">
                <a:latin typeface="+mn-lt"/>
                <a:cs typeface="Helvetica Light"/>
              </a:rPr>
              <a:t>During </a:t>
            </a:r>
            <a:r>
              <a:rPr lang="en-GB" sz="1400" dirty="0">
                <a:latin typeface="+mn-lt"/>
                <a:cs typeface="Helvetica Light"/>
              </a:rPr>
              <a:t>the </a:t>
            </a:r>
            <a:r>
              <a:rPr lang="en-GB" sz="1400" dirty="0" smtClean="0">
                <a:latin typeface="+mn-lt"/>
                <a:cs typeface="Helvetica Light"/>
              </a:rPr>
              <a:t>UNFCCC negotiations</a:t>
            </a:r>
            <a:r>
              <a:rPr lang="en-GB" sz="1400" dirty="0">
                <a:latin typeface="+mn-lt"/>
                <a:cs typeface="Helvetica Light"/>
              </a:rPr>
              <a:t>, countries collectively agreed on the importance of having an iterative, flexible and learning-by-doing approach to REDD+ implementation. </a:t>
            </a:r>
            <a:endParaRPr lang="en-GB" sz="1400" dirty="0" smtClean="0">
              <a:latin typeface="+mn-lt"/>
              <a:cs typeface="Helvetica Light"/>
            </a:endParaRPr>
          </a:p>
          <a:p>
            <a:pPr marL="0" indent="0" defTabSz="525779">
              <a:spcBef>
                <a:spcPts val="600"/>
              </a:spcBef>
              <a:buSzTx/>
              <a:buFontTx/>
              <a:buNone/>
              <a:defRPr sz="1800"/>
            </a:pPr>
            <a:r>
              <a:rPr lang="en-GB" sz="1400" dirty="0" smtClean="0">
                <a:latin typeface="+mn-lt"/>
                <a:cs typeface="Helvetica Light"/>
              </a:rPr>
              <a:t>In </a:t>
            </a:r>
            <a:r>
              <a:rPr lang="en-GB" sz="1400" dirty="0">
                <a:latin typeface="+mn-lt"/>
                <a:cs typeface="Helvetica Light"/>
              </a:rPr>
              <a:t>practice, </a:t>
            </a:r>
            <a:r>
              <a:rPr lang="en-GB" sz="1400" dirty="0" smtClean="0">
                <a:latin typeface="+mn-lt"/>
                <a:cs typeface="Helvetica Light"/>
              </a:rPr>
              <a:t>the </a:t>
            </a:r>
            <a:r>
              <a:rPr lang="en-GB" sz="1400" dirty="0">
                <a:latin typeface="+mn-lt"/>
                <a:cs typeface="Helvetica Light"/>
              </a:rPr>
              <a:t>phases are </a:t>
            </a:r>
            <a:r>
              <a:rPr lang="en-GB" sz="1400" dirty="0" smtClean="0">
                <a:latin typeface="+mn-lt"/>
                <a:cs typeface="Helvetica Light"/>
              </a:rPr>
              <a:t>more </a:t>
            </a:r>
            <a:r>
              <a:rPr lang="en-GB" sz="1400" dirty="0">
                <a:latin typeface="+mn-lt"/>
                <a:cs typeface="Helvetica Light"/>
              </a:rPr>
              <a:t>continuous and </a:t>
            </a:r>
            <a:r>
              <a:rPr lang="en-GB" sz="1400" dirty="0" smtClean="0">
                <a:latin typeface="+mn-lt"/>
                <a:cs typeface="Helvetica Light"/>
              </a:rPr>
              <a:t>discrete </a:t>
            </a:r>
            <a:r>
              <a:rPr lang="en-GB" sz="1400" dirty="0">
                <a:latin typeface="+mn-lt"/>
                <a:cs typeface="Helvetica Light"/>
              </a:rPr>
              <a:t>than originally thought.</a:t>
            </a:r>
            <a:endParaRPr lang="en-US" sz="1400" dirty="0">
              <a:latin typeface="+mn-lt"/>
              <a:ea typeface="Helvetica Light"/>
              <a:cs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18054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578</Words>
  <Application>Microsoft Office PowerPoint</Application>
  <PresentationFormat>On-screen Show (16:9)</PresentationFormat>
  <Paragraphs>81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Chapter1</vt:lpstr>
      <vt:lpstr>Introduction to REDD+ and the UNFCCC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48</cp:revision>
  <cp:lastPrinted>2015-07-17T14:07:54Z</cp:lastPrinted>
  <dcterms:created xsi:type="dcterms:W3CDTF">2015-06-03T08:03:08Z</dcterms:created>
  <dcterms:modified xsi:type="dcterms:W3CDTF">2015-11-20T08:23:52Z</dcterms:modified>
</cp:coreProperties>
</file>