
<file path=[Content_Types].xml><?xml version="1.0" encoding="utf-8"?>
<Types xmlns="http://schemas.openxmlformats.org/package/2006/content-types">
  <Default Extension="png" ContentType="image/png"/>
  <Default Extension="pdf" ContentType="application/pdf"/>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2"/>
  </p:notesMasterIdLst>
  <p:sldIdLst>
    <p:sldId id="257" r:id="rId2"/>
    <p:sldId id="259" r:id="rId3"/>
    <p:sldId id="260" r:id="rId4"/>
    <p:sldId id="310" r:id="rId5"/>
    <p:sldId id="279" r:id="rId6"/>
    <p:sldId id="294" r:id="rId7"/>
    <p:sldId id="314" r:id="rId8"/>
    <p:sldId id="288" r:id="rId9"/>
    <p:sldId id="262" r:id="rId10"/>
    <p:sldId id="289" r:id="rId11"/>
    <p:sldId id="281" r:id="rId12"/>
    <p:sldId id="299" r:id="rId13"/>
    <p:sldId id="316" r:id="rId14"/>
    <p:sldId id="313" r:id="rId15"/>
    <p:sldId id="296" r:id="rId16"/>
    <p:sldId id="295" r:id="rId17"/>
    <p:sldId id="293" r:id="rId18"/>
    <p:sldId id="309" r:id="rId19"/>
    <p:sldId id="318" r:id="rId20"/>
    <p:sldId id="317" r:id="rId21"/>
    <p:sldId id="319" r:id="rId22"/>
    <p:sldId id="315" r:id="rId23"/>
    <p:sldId id="320" r:id="rId24"/>
    <p:sldId id="307" r:id="rId25"/>
    <p:sldId id="308" r:id="rId26"/>
    <p:sldId id="303" r:id="rId27"/>
    <p:sldId id="286" r:id="rId28"/>
    <p:sldId id="274" r:id="rId29"/>
    <p:sldId id="275" r:id="rId30"/>
    <p:sldId id="269"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Dani" initials="dc" lastIdx="4" clrIdx="0"/>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3C2FFA5D-87B4-456A-9821-1D502468CF0F}" styleName="Themed Style 1 - Accent 1">
    <a:tblBg>
      <a:fillRef idx="2">
        <a:schemeClr val="accent1"/>
      </a:fillRef>
      <a:effectRef idx="1">
        <a:schemeClr val="accent1"/>
      </a:effectRef>
    </a:tblBg>
    <a:wholeTbl>
      <a:tcTxStyle>
        <a:fontRef idx="minor">
          <a:scrgbClr r="0" g="0" b="0"/>
        </a:fontRef>
        <a:schemeClr val="dk1"/>
      </a:tcTxStyle>
      <a:tcStyle>
        <a:tcBdr>
          <a:left>
            <a:lnRef idx="1">
              <a:schemeClr val="accent1"/>
            </a:lnRef>
          </a:left>
          <a:right>
            <a:lnRef idx="1">
              <a:schemeClr val="accent1"/>
            </a:lnRef>
          </a:right>
          <a:top>
            <a:lnRef idx="1">
              <a:schemeClr val="accent1"/>
            </a:lnRef>
          </a:top>
          <a:bottom>
            <a:lnRef idx="1">
              <a:schemeClr val="accent1"/>
            </a:lnRef>
          </a:bottom>
          <a:insideH>
            <a:lnRef idx="1">
              <a:schemeClr val="accent1"/>
            </a:lnRef>
          </a:insideH>
          <a:insideV>
            <a:lnRef idx="1">
              <a:schemeClr val="accent1"/>
            </a:lnRef>
          </a:insideV>
        </a:tcBdr>
        <a:fill>
          <a:noFill/>
        </a:fill>
      </a:tcStyle>
    </a:wholeTbl>
    <a:band1H>
      <a:tcStyle>
        <a:tcBdr/>
        <a:fill>
          <a:solidFill>
            <a:schemeClr val="accent1">
              <a:alpha val="40000"/>
            </a:schemeClr>
          </a:solidFill>
        </a:fill>
      </a:tcStyle>
    </a:band1H>
    <a:band2H>
      <a:tcStyle>
        <a:tcBdr/>
      </a:tcStyle>
    </a:band2H>
    <a:band1V>
      <a:tcStyle>
        <a:tcBdr>
          <a:top>
            <a:lnRef idx="1">
              <a:schemeClr val="accent1"/>
            </a:lnRef>
          </a:top>
          <a:bottom>
            <a:lnRef idx="1">
              <a:schemeClr val="accent1"/>
            </a:lnRef>
          </a:bottom>
        </a:tcBdr>
        <a:fill>
          <a:solidFill>
            <a:schemeClr val="accent1">
              <a:alpha val="40000"/>
            </a:schemeClr>
          </a:solidFill>
        </a:fill>
      </a:tcStyle>
    </a:band1V>
    <a:band2V>
      <a:tcStyle>
        <a:tcBdr/>
      </a:tcStyle>
    </a:band2V>
    <a:lastCol>
      <a:tcTxStyle b="on"/>
      <a:tcStyle>
        <a:tcBdr>
          <a:left>
            <a:lnRef idx="2">
              <a:schemeClr val="accent1"/>
            </a:lnRef>
          </a:left>
          <a:right>
            <a:lnRef idx="1">
              <a:schemeClr val="accent1"/>
            </a:lnRef>
          </a:right>
          <a:top>
            <a:lnRef idx="1">
              <a:schemeClr val="accent1"/>
            </a:lnRef>
          </a:top>
          <a:bottom>
            <a:lnRef idx="1">
              <a:schemeClr val="accent1"/>
            </a:lnRef>
          </a:bottom>
          <a:insideH>
            <a:lnRef idx="1">
              <a:schemeClr val="accent1"/>
            </a:lnRef>
          </a:insideH>
          <a:insideV>
            <a:ln>
              <a:noFill/>
            </a:ln>
          </a:insideV>
        </a:tcBdr>
      </a:tcStyle>
    </a:lastCol>
    <a:firstCol>
      <a:tcTxStyle b="on"/>
      <a:tcStyle>
        <a:tcBdr>
          <a:left>
            <a:lnRef idx="1">
              <a:schemeClr val="accent1"/>
            </a:lnRef>
          </a:left>
          <a:right>
            <a:lnRef idx="2">
              <a:schemeClr val="accent1"/>
            </a:lnRef>
          </a:right>
          <a:top>
            <a:lnRef idx="1">
              <a:schemeClr val="accent1"/>
            </a:lnRef>
          </a:top>
          <a:bottom>
            <a:lnRef idx="1">
              <a:schemeClr val="accent1"/>
            </a:lnRef>
          </a:bottom>
          <a:insideH>
            <a:lnRef idx="1">
              <a:schemeClr val="accent1"/>
            </a:lnRef>
          </a:insideH>
          <a:insideV>
            <a:ln>
              <a:noFill/>
            </a:ln>
          </a:insideV>
        </a:tcBdr>
      </a:tcStyle>
    </a:firstCol>
    <a:lastRow>
      <a:tcTxStyle b="on"/>
      <a:tcStyle>
        <a:tcBdr>
          <a:left>
            <a:lnRef idx="1">
              <a:schemeClr val="accent1"/>
            </a:lnRef>
          </a:left>
          <a:right>
            <a:lnRef idx="1">
              <a:schemeClr val="accent1"/>
            </a:lnRef>
          </a:right>
          <a:top>
            <a:lnRef idx="2">
              <a:schemeClr val="accent1"/>
            </a:lnRef>
          </a:top>
          <a:bottom>
            <a:lnRef idx="2">
              <a:schemeClr val="accent1"/>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1"/>
            </a:lnRef>
          </a:left>
          <a:right>
            <a:lnRef idx="1">
              <a:schemeClr val="accent1"/>
            </a:lnRef>
          </a:right>
          <a:top>
            <a:lnRef idx="1">
              <a:schemeClr val="accent1"/>
            </a:lnRef>
          </a:top>
          <a:bottom>
            <a:lnRef idx="2">
              <a:schemeClr val="lt1"/>
            </a:lnRef>
          </a:bottom>
          <a:insideH>
            <a:ln>
              <a:noFill/>
            </a:ln>
          </a:insideH>
          <a:insideV>
            <a:ln>
              <a:noFill/>
            </a:ln>
          </a:insideV>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532" autoAdjust="0"/>
    <p:restoredTop sz="88142" autoAdjust="0"/>
  </p:normalViewPr>
  <p:slideViewPr>
    <p:cSldViewPr>
      <p:cViewPr>
        <p:scale>
          <a:sx n="50" d="100"/>
          <a:sy n="50" d="100"/>
        </p:scale>
        <p:origin x="-1373" y="-293"/>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notesMaster" Target="notesMasters/notesMaster1.xml"/><Relationship Id="rId37"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489A04D4-C6CB-43F1-BE77-45C2355A1687}" type="doc">
      <dgm:prSet loTypeId="urn:microsoft.com/office/officeart/2005/8/layout/radial1" loCatId="cycle" qsTypeId="urn:microsoft.com/office/officeart/2005/8/quickstyle/simple1" qsCatId="simple" csTypeId="urn:microsoft.com/office/officeart/2005/8/colors/accent1_2" csCatId="accent1" phldr="1"/>
      <dgm:spPr/>
      <dgm:t>
        <a:bodyPr/>
        <a:lstStyle/>
        <a:p>
          <a:endParaRPr lang="fr-CH"/>
        </a:p>
      </dgm:t>
    </dgm:pt>
    <dgm:pt modelId="{B066E847-A9E5-4FC8-A169-8C37322862E1}">
      <dgm:prSet phldrT="[Text]"/>
      <dgm:spPr/>
      <dgm:t>
        <a:bodyPr/>
        <a:lstStyle/>
        <a:p>
          <a:r>
            <a:rPr lang="fr-CH" dirty="0" err="1"/>
            <a:t>Criteria</a:t>
          </a:r>
          <a:r>
            <a:rPr lang="fr-CH" dirty="0"/>
            <a:t> for </a:t>
          </a:r>
          <a:r>
            <a:rPr lang="fr-CH" dirty="0" err="1"/>
            <a:t>prioritizing</a:t>
          </a:r>
          <a:r>
            <a:rPr lang="fr-CH" dirty="0"/>
            <a:t> PAMs</a:t>
          </a:r>
        </a:p>
      </dgm:t>
    </dgm:pt>
    <dgm:pt modelId="{88FE88CA-6FC8-449E-B36A-D1899F88E126}" type="parTrans" cxnId="{59EC0431-708D-4977-8A94-2AB0F14A0178}">
      <dgm:prSet/>
      <dgm:spPr/>
      <dgm:t>
        <a:bodyPr/>
        <a:lstStyle/>
        <a:p>
          <a:endParaRPr lang="fr-CH"/>
        </a:p>
      </dgm:t>
    </dgm:pt>
    <dgm:pt modelId="{8A751F3F-3822-43EC-AFE1-3BF5A61816DA}" type="sibTrans" cxnId="{59EC0431-708D-4977-8A94-2AB0F14A0178}">
      <dgm:prSet/>
      <dgm:spPr/>
      <dgm:t>
        <a:bodyPr/>
        <a:lstStyle/>
        <a:p>
          <a:endParaRPr lang="fr-CH"/>
        </a:p>
      </dgm:t>
    </dgm:pt>
    <dgm:pt modelId="{D0DFF9A5-E037-4DF0-8FD2-E0180E7EE9A4}">
      <dgm:prSet phldrT="[Text]" custT="1"/>
      <dgm:spPr/>
      <dgm:t>
        <a:bodyPr/>
        <a:lstStyle/>
        <a:p>
          <a:r>
            <a:rPr lang="fr-CH" sz="900" dirty="0"/>
            <a:t>Scope and </a:t>
          </a:r>
          <a:r>
            <a:rPr lang="fr-CH" sz="900" dirty="0" err="1"/>
            <a:t>Scale</a:t>
          </a:r>
          <a:endParaRPr lang="fr-CH" sz="900" dirty="0"/>
        </a:p>
      </dgm:t>
    </dgm:pt>
    <dgm:pt modelId="{DFD550F6-AC72-437D-A08B-12ACDCF5CF61}" type="parTrans" cxnId="{FB1FF62A-0D33-4129-8A3A-60C59F5258EE}">
      <dgm:prSet/>
      <dgm:spPr/>
      <dgm:t>
        <a:bodyPr/>
        <a:lstStyle/>
        <a:p>
          <a:endParaRPr lang="fr-CH"/>
        </a:p>
      </dgm:t>
    </dgm:pt>
    <dgm:pt modelId="{562EE855-57B7-4592-9A8B-0EAC34DB2917}" type="sibTrans" cxnId="{FB1FF62A-0D33-4129-8A3A-60C59F5258EE}">
      <dgm:prSet/>
      <dgm:spPr/>
      <dgm:t>
        <a:bodyPr/>
        <a:lstStyle/>
        <a:p>
          <a:endParaRPr lang="fr-CH"/>
        </a:p>
      </dgm:t>
    </dgm:pt>
    <dgm:pt modelId="{D3BCE08D-28BD-4562-BA9E-B8B1248ED9DA}">
      <dgm:prSet phldrT="[Text]" custT="1"/>
      <dgm:spPr/>
      <dgm:t>
        <a:bodyPr/>
        <a:lstStyle/>
        <a:p>
          <a:r>
            <a:rPr lang="fr-CH" sz="1000" b="1" dirty="0"/>
            <a:t>Cost effectiveness </a:t>
          </a:r>
        </a:p>
      </dgm:t>
    </dgm:pt>
    <dgm:pt modelId="{ACFC8EE8-7450-4B49-BA08-8ECD6E09763E}" type="parTrans" cxnId="{4752ED81-B92F-4791-82C1-8906E32E4D54}">
      <dgm:prSet/>
      <dgm:spPr/>
      <dgm:t>
        <a:bodyPr/>
        <a:lstStyle/>
        <a:p>
          <a:endParaRPr lang="fr-CH"/>
        </a:p>
      </dgm:t>
    </dgm:pt>
    <dgm:pt modelId="{46D6FCE8-E7EE-49B5-BFBD-204B0C08C16E}" type="sibTrans" cxnId="{4752ED81-B92F-4791-82C1-8906E32E4D54}">
      <dgm:prSet/>
      <dgm:spPr/>
      <dgm:t>
        <a:bodyPr/>
        <a:lstStyle/>
        <a:p>
          <a:endParaRPr lang="fr-CH"/>
        </a:p>
      </dgm:t>
    </dgm:pt>
    <dgm:pt modelId="{D50E0C2E-5861-4658-8FD4-BD3C8F8C31C6}">
      <dgm:prSet phldrT="[Text]" custT="1"/>
      <dgm:spPr/>
      <dgm:t>
        <a:bodyPr/>
        <a:lstStyle/>
        <a:p>
          <a:r>
            <a:rPr lang="fr-CH" sz="1000" b="1" dirty="0"/>
            <a:t>Funding opportunities</a:t>
          </a:r>
          <a:r>
            <a:rPr lang="fr-CH" sz="1000" b="1" dirty="0" smtClean="0"/>
            <a:t> REDD+</a:t>
          </a:r>
          <a:endParaRPr lang="fr-CH" sz="1000" b="1" dirty="0"/>
        </a:p>
      </dgm:t>
    </dgm:pt>
    <dgm:pt modelId="{B825B184-DEAF-44BE-8AA7-FFBE26921784}" type="parTrans" cxnId="{22D4FA55-9469-4DF9-B536-F36A9B09B347}">
      <dgm:prSet/>
      <dgm:spPr/>
      <dgm:t>
        <a:bodyPr/>
        <a:lstStyle/>
        <a:p>
          <a:endParaRPr lang="fr-CH"/>
        </a:p>
      </dgm:t>
    </dgm:pt>
    <dgm:pt modelId="{FF448117-FE32-4D3A-94AB-58C15FB86764}" type="sibTrans" cxnId="{22D4FA55-9469-4DF9-B536-F36A9B09B347}">
      <dgm:prSet/>
      <dgm:spPr/>
      <dgm:t>
        <a:bodyPr/>
        <a:lstStyle/>
        <a:p>
          <a:endParaRPr lang="fr-CH"/>
        </a:p>
      </dgm:t>
    </dgm:pt>
    <dgm:pt modelId="{C25ECFF9-22B7-406F-9E71-834D6FA8C14A}">
      <dgm:prSet phldrT="[Text]" custT="1"/>
      <dgm:spPr/>
      <dgm:t>
        <a:bodyPr/>
        <a:lstStyle/>
        <a:p>
          <a:r>
            <a:rPr lang="fr-CH" sz="900" dirty="0"/>
            <a:t>National </a:t>
          </a:r>
          <a:r>
            <a:rPr lang="fr-CH" sz="900" dirty="0" err="1" smtClean="0"/>
            <a:t>Priorities</a:t>
          </a:r>
          <a:endParaRPr lang="fr-CH" sz="900" dirty="0"/>
        </a:p>
      </dgm:t>
    </dgm:pt>
    <dgm:pt modelId="{6411590A-1558-4B35-AC1A-E6B7D752299A}" type="parTrans" cxnId="{AAF87A3B-A3AC-4814-A399-AC3387CEF747}">
      <dgm:prSet/>
      <dgm:spPr/>
      <dgm:t>
        <a:bodyPr/>
        <a:lstStyle/>
        <a:p>
          <a:endParaRPr lang="fr-CH"/>
        </a:p>
      </dgm:t>
    </dgm:pt>
    <dgm:pt modelId="{0BA3F8EC-517A-42D8-B165-DF4711A5D15F}" type="sibTrans" cxnId="{AAF87A3B-A3AC-4814-A399-AC3387CEF747}">
      <dgm:prSet/>
      <dgm:spPr/>
      <dgm:t>
        <a:bodyPr/>
        <a:lstStyle/>
        <a:p>
          <a:endParaRPr lang="fr-CH"/>
        </a:p>
      </dgm:t>
    </dgm:pt>
    <dgm:pt modelId="{39875BC6-96BE-4C0D-B845-B02BF2B3482D}">
      <dgm:prSet phldrT="[Text]" custT="1"/>
      <dgm:spPr/>
      <dgm:t>
        <a:bodyPr/>
        <a:lstStyle/>
        <a:p>
          <a:r>
            <a:rPr lang="fr-CH" sz="900" dirty="0"/>
            <a:t>Policy coherence</a:t>
          </a:r>
        </a:p>
      </dgm:t>
    </dgm:pt>
    <dgm:pt modelId="{9D1A8570-E733-462F-BE4E-9AF021759F53}" type="parTrans" cxnId="{58A15C5E-72E2-4FDB-A544-4861D23B24D7}">
      <dgm:prSet/>
      <dgm:spPr/>
      <dgm:t>
        <a:bodyPr/>
        <a:lstStyle/>
        <a:p>
          <a:endParaRPr lang="fr-CH"/>
        </a:p>
      </dgm:t>
    </dgm:pt>
    <dgm:pt modelId="{4B26097C-81E7-4917-B751-64BB1ED20774}" type="sibTrans" cxnId="{58A15C5E-72E2-4FDB-A544-4861D23B24D7}">
      <dgm:prSet/>
      <dgm:spPr/>
      <dgm:t>
        <a:bodyPr/>
        <a:lstStyle/>
        <a:p>
          <a:endParaRPr lang="fr-CH"/>
        </a:p>
      </dgm:t>
    </dgm:pt>
    <dgm:pt modelId="{C4D966BF-A9E0-473A-A32E-8A1FD2F21486}">
      <dgm:prSet phldrT="[Text]" custT="1"/>
      <dgm:spPr/>
      <dgm:t>
        <a:bodyPr/>
        <a:lstStyle/>
        <a:p>
          <a:r>
            <a:rPr lang="fr-CH" sz="900" dirty="0"/>
            <a:t>Existing PAMs</a:t>
          </a:r>
        </a:p>
      </dgm:t>
    </dgm:pt>
    <dgm:pt modelId="{B052110C-6C1A-4C31-8B64-9093EB1AE2E8}" type="parTrans" cxnId="{E5CD7E7C-B47B-484B-B7D4-61BD1DC20A48}">
      <dgm:prSet/>
      <dgm:spPr/>
      <dgm:t>
        <a:bodyPr/>
        <a:lstStyle/>
        <a:p>
          <a:endParaRPr lang="fr-CH"/>
        </a:p>
      </dgm:t>
    </dgm:pt>
    <dgm:pt modelId="{D2B65E6D-9C69-4A93-A856-DB795DA273FC}" type="sibTrans" cxnId="{E5CD7E7C-B47B-484B-B7D4-61BD1DC20A48}">
      <dgm:prSet/>
      <dgm:spPr/>
      <dgm:t>
        <a:bodyPr/>
        <a:lstStyle/>
        <a:p>
          <a:endParaRPr lang="fr-CH"/>
        </a:p>
      </dgm:t>
    </dgm:pt>
    <dgm:pt modelId="{A053C91C-8258-49A9-A5B4-0FB89714D14C}">
      <dgm:prSet phldrT="[Text]" custT="1"/>
      <dgm:spPr/>
      <dgm:t>
        <a:bodyPr/>
        <a:lstStyle/>
        <a:p>
          <a:r>
            <a:rPr lang="fr-CH" sz="900" dirty="0"/>
            <a:t>Social economic, political and governance barriers/opp.s</a:t>
          </a:r>
        </a:p>
      </dgm:t>
    </dgm:pt>
    <dgm:pt modelId="{54B422B6-F3E0-4C72-A4D8-E70E9E1E7128}" type="parTrans" cxnId="{631E058A-C452-4285-9A9D-1C0DDFDE778C}">
      <dgm:prSet/>
      <dgm:spPr/>
      <dgm:t>
        <a:bodyPr/>
        <a:lstStyle/>
        <a:p>
          <a:endParaRPr lang="fr-CH"/>
        </a:p>
      </dgm:t>
    </dgm:pt>
    <dgm:pt modelId="{ADC27072-7DEF-4BCB-8407-74147F3464C0}" type="sibTrans" cxnId="{631E058A-C452-4285-9A9D-1C0DDFDE778C}">
      <dgm:prSet/>
      <dgm:spPr/>
      <dgm:t>
        <a:bodyPr/>
        <a:lstStyle/>
        <a:p>
          <a:endParaRPr lang="fr-CH"/>
        </a:p>
      </dgm:t>
    </dgm:pt>
    <dgm:pt modelId="{259C166A-C74B-4FA3-9DCA-C87FD9E937B0}">
      <dgm:prSet phldrT="[Text]" custT="1"/>
      <dgm:spPr/>
      <dgm:t>
        <a:bodyPr/>
        <a:lstStyle/>
        <a:p>
          <a:r>
            <a:rPr lang="fr-CH" sz="1000" b="1" dirty="0"/>
            <a:t>Non-carbon/multiple benefits</a:t>
          </a:r>
        </a:p>
      </dgm:t>
    </dgm:pt>
    <dgm:pt modelId="{20998907-C17C-46C3-B7B8-4E4C97BC9CA7}" type="parTrans" cxnId="{85D61A39-3A3A-4E11-82A9-03EC82643817}">
      <dgm:prSet/>
      <dgm:spPr/>
      <dgm:t>
        <a:bodyPr/>
        <a:lstStyle/>
        <a:p>
          <a:endParaRPr lang="fr-CH"/>
        </a:p>
      </dgm:t>
    </dgm:pt>
    <dgm:pt modelId="{FC772F84-94AB-462D-84D6-211C32E2753C}" type="sibTrans" cxnId="{85D61A39-3A3A-4E11-82A9-03EC82643817}">
      <dgm:prSet/>
      <dgm:spPr/>
      <dgm:t>
        <a:bodyPr/>
        <a:lstStyle/>
        <a:p>
          <a:endParaRPr lang="fr-CH"/>
        </a:p>
      </dgm:t>
    </dgm:pt>
    <dgm:pt modelId="{91A8B3E8-EEC3-43A7-B07D-7ACDB74CC191}">
      <dgm:prSet phldrT="[Text]" custT="1"/>
      <dgm:spPr/>
      <dgm:t>
        <a:bodyPr/>
        <a:lstStyle/>
        <a:p>
          <a:r>
            <a:rPr lang="fr-CH" sz="1000" b="1" dirty="0"/>
            <a:t>Carbon benefits</a:t>
          </a:r>
        </a:p>
      </dgm:t>
    </dgm:pt>
    <dgm:pt modelId="{183F6561-262E-4A60-8C38-23B6F5884C5A}" type="parTrans" cxnId="{9828D896-2476-44E3-A646-E831766862D0}">
      <dgm:prSet/>
      <dgm:spPr/>
      <dgm:t>
        <a:bodyPr/>
        <a:lstStyle/>
        <a:p>
          <a:endParaRPr lang="fr-CH"/>
        </a:p>
      </dgm:t>
    </dgm:pt>
    <dgm:pt modelId="{5BECD4EA-8778-4EE6-B051-0570A20F4BD2}" type="sibTrans" cxnId="{9828D896-2476-44E3-A646-E831766862D0}">
      <dgm:prSet/>
      <dgm:spPr/>
      <dgm:t>
        <a:bodyPr/>
        <a:lstStyle/>
        <a:p>
          <a:endParaRPr lang="fr-CH"/>
        </a:p>
      </dgm:t>
    </dgm:pt>
    <dgm:pt modelId="{A2A8786F-0D4A-4351-A363-07B36AF3238C}">
      <dgm:prSet phldrT="[Text]" custT="1"/>
      <dgm:spPr/>
      <dgm:t>
        <a:bodyPr/>
        <a:lstStyle/>
        <a:p>
          <a:r>
            <a:rPr lang="fr-CH" sz="900" dirty="0" err="1" smtClean="0"/>
            <a:t>Capacity</a:t>
          </a:r>
          <a:r>
            <a:rPr lang="fr-CH" sz="900" dirty="0" smtClean="0"/>
            <a:t> to monitor</a:t>
          </a:r>
          <a:endParaRPr lang="fr-CH" sz="900" dirty="0"/>
        </a:p>
      </dgm:t>
    </dgm:pt>
    <dgm:pt modelId="{C41F43CC-D42C-4C05-9EF4-EFE8E5E710B0}" type="parTrans" cxnId="{F35CD630-AC25-4AA0-B00D-73C6D112A4D9}">
      <dgm:prSet/>
      <dgm:spPr/>
      <dgm:t>
        <a:bodyPr/>
        <a:lstStyle/>
        <a:p>
          <a:endParaRPr lang="fr-CH"/>
        </a:p>
      </dgm:t>
    </dgm:pt>
    <dgm:pt modelId="{48F25475-BC0C-4614-87C1-FACC618CC7EE}" type="sibTrans" cxnId="{F35CD630-AC25-4AA0-B00D-73C6D112A4D9}">
      <dgm:prSet/>
      <dgm:spPr/>
      <dgm:t>
        <a:bodyPr/>
        <a:lstStyle/>
        <a:p>
          <a:endParaRPr lang="fr-CH"/>
        </a:p>
      </dgm:t>
    </dgm:pt>
    <dgm:pt modelId="{5C8D39CC-91AF-4410-A174-539BC2C1A355}">
      <dgm:prSet phldrT="[Text]" custT="1"/>
      <dgm:spPr/>
      <dgm:t>
        <a:bodyPr/>
        <a:lstStyle/>
        <a:p>
          <a:r>
            <a:rPr lang="fr-CH" sz="900" dirty="0"/>
            <a:t>Availability of data</a:t>
          </a:r>
        </a:p>
      </dgm:t>
    </dgm:pt>
    <dgm:pt modelId="{001C9B84-15E7-4A81-B22B-308EDC8D21DE}" type="parTrans" cxnId="{C8DE3A4E-5F21-451F-BD41-56DD662EA347}">
      <dgm:prSet/>
      <dgm:spPr/>
      <dgm:t>
        <a:bodyPr/>
        <a:lstStyle/>
        <a:p>
          <a:endParaRPr lang="fr-FR"/>
        </a:p>
      </dgm:t>
    </dgm:pt>
    <dgm:pt modelId="{B45838E0-AA19-4B71-9804-3D5A56193B75}" type="sibTrans" cxnId="{C8DE3A4E-5F21-451F-BD41-56DD662EA347}">
      <dgm:prSet/>
      <dgm:spPr/>
      <dgm:t>
        <a:bodyPr/>
        <a:lstStyle/>
        <a:p>
          <a:endParaRPr lang="fr-FR"/>
        </a:p>
      </dgm:t>
    </dgm:pt>
    <dgm:pt modelId="{BE6881C3-8E18-4D71-A5B1-B15794FEDF9C}" type="pres">
      <dgm:prSet presAssocID="{489A04D4-C6CB-43F1-BE77-45C2355A1687}" presName="cycle" presStyleCnt="0">
        <dgm:presLayoutVars>
          <dgm:chMax val="1"/>
          <dgm:dir/>
          <dgm:animLvl val="ctr"/>
          <dgm:resizeHandles val="exact"/>
        </dgm:presLayoutVars>
      </dgm:prSet>
      <dgm:spPr/>
      <dgm:t>
        <a:bodyPr/>
        <a:lstStyle/>
        <a:p>
          <a:endParaRPr lang="fr-CH"/>
        </a:p>
      </dgm:t>
    </dgm:pt>
    <dgm:pt modelId="{F19F8111-66AE-4D34-BBD0-3C17B47CB14E}" type="pres">
      <dgm:prSet presAssocID="{B066E847-A9E5-4FC8-A169-8C37322862E1}" presName="centerShape" presStyleLbl="node0" presStyleIdx="0" presStyleCnt="1" custScaleX="157113" custScaleY="151919"/>
      <dgm:spPr/>
      <dgm:t>
        <a:bodyPr/>
        <a:lstStyle/>
        <a:p>
          <a:endParaRPr lang="fr-CH"/>
        </a:p>
      </dgm:t>
    </dgm:pt>
    <dgm:pt modelId="{760ABEB4-F9F1-47EB-B21D-652F2ECCB85B}" type="pres">
      <dgm:prSet presAssocID="{DFD550F6-AC72-437D-A08B-12ACDCF5CF61}" presName="Name9" presStyleLbl="parChTrans1D2" presStyleIdx="0" presStyleCnt="11"/>
      <dgm:spPr/>
      <dgm:t>
        <a:bodyPr/>
        <a:lstStyle/>
        <a:p>
          <a:endParaRPr lang="fr-CH"/>
        </a:p>
      </dgm:t>
    </dgm:pt>
    <dgm:pt modelId="{D1684A29-F3A0-4E32-B4D4-3B90612FB7F8}" type="pres">
      <dgm:prSet presAssocID="{DFD550F6-AC72-437D-A08B-12ACDCF5CF61}" presName="connTx" presStyleLbl="parChTrans1D2" presStyleIdx="0" presStyleCnt="11"/>
      <dgm:spPr/>
      <dgm:t>
        <a:bodyPr/>
        <a:lstStyle/>
        <a:p>
          <a:endParaRPr lang="fr-CH"/>
        </a:p>
      </dgm:t>
    </dgm:pt>
    <dgm:pt modelId="{1B5030DD-CFEE-4125-B855-B05859F570A5}" type="pres">
      <dgm:prSet presAssocID="{D0DFF9A5-E037-4DF0-8FD2-E0180E7EE9A4}" presName="node" presStyleLbl="node1" presStyleIdx="0" presStyleCnt="11" custScaleX="142873" custScaleY="134753">
        <dgm:presLayoutVars>
          <dgm:bulletEnabled val="1"/>
        </dgm:presLayoutVars>
      </dgm:prSet>
      <dgm:spPr/>
      <dgm:t>
        <a:bodyPr/>
        <a:lstStyle/>
        <a:p>
          <a:endParaRPr lang="fr-CH"/>
        </a:p>
      </dgm:t>
    </dgm:pt>
    <dgm:pt modelId="{97926708-90DD-4418-AB3B-C3EB174D0B9E}" type="pres">
      <dgm:prSet presAssocID="{B825B184-DEAF-44BE-8AA7-FFBE26921784}" presName="Name9" presStyleLbl="parChTrans1D2" presStyleIdx="1" presStyleCnt="11"/>
      <dgm:spPr/>
      <dgm:t>
        <a:bodyPr/>
        <a:lstStyle/>
        <a:p>
          <a:endParaRPr lang="fr-CH"/>
        </a:p>
      </dgm:t>
    </dgm:pt>
    <dgm:pt modelId="{064C017A-3EA2-4739-B4BA-53D41A2FD300}" type="pres">
      <dgm:prSet presAssocID="{B825B184-DEAF-44BE-8AA7-FFBE26921784}" presName="connTx" presStyleLbl="parChTrans1D2" presStyleIdx="1" presStyleCnt="11"/>
      <dgm:spPr/>
      <dgm:t>
        <a:bodyPr/>
        <a:lstStyle/>
        <a:p>
          <a:endParaRPr lang="fr-CH"/>
        </a:p>
      </dgm:t>
    </dgm:pt>
    <dgm:pt modelId="{B607A3DE-7071-4491-AFEB-F434CF2EB9A6}" type="pres">
      <dgm:prSet presAssocID="{D50E0C2E-5861-4658-8FD4-BD3C8F8C31C6}" presName="node" presStyleLbl="node1" presStyleIdx="1" presStyleCnt="11" custScaleX="142873" custScaleY="134753">
        <dgm:presLayoutVars>
          <dgm:bulletEnabled val="1"/>
        </dgm:presLayoutVars>
      </dgm:prSet>
      <dgm:spPr/>
      <dgm:t>
        <a:bodyPr/>
        <a:lstStyle/>
        <a:p>
          <a:endParaRPr lang="fr-CH"/>
        </a:p>
      </dgm:t>
    </dgm:pt>
    <dgm:pt modelId="{86304A86-83FB-4E52-B034-D98A6DF0536D}" type="pres">
      <dgm:prSet presAssocID="{6411590A-1558-4B35-AC1A-E6B7D752299A}" presName="Name9" presStyleLbl="parChTrans1D2" presStyleIdx="2" presStyleCnt="11"/>
      <dgm:spPr/>
      <dgm:t>
        <a:bodyPr/>
        <a:lstStyle/>
        <a:p>
          <a:endParaRPr lang="fr-CH"/>
        </a:p>
      </dgm:t>
    </dgm:pt>
    <dgm:pt modelId="{946BB183-9ECC-4B6D-A034-B7C6D0540255}" type="pres">
      <dgm:prSet presAssocID="{6411590A-1558-4B35-AC1A-E6B7D752299A}" presName="connTx" presStyleLbl="parChTrans1D2" presStyleIdx="2" presStyleCnt="11"/>
      <dgm:spPr/>
      <dgm:t>
        <a:bodyPr/>
        <a:lstStyle/>
        <a:p>
          <a:endParaRPr lang="fr-CH"/>
        </a:p>
      </dgm:t>
    </dgm:pt>
    <dgm:pt modelId="{B1AD1FF6-828D-4B52-9FE0-04D53E2BE578}" type="pres">
      <dgm:prSet presAssocID="{C25ECFF9-22B7-406F-9E71-834D6FA8C14A}" presName="node" presStyleLbl="node1" presStyleIdx="2" presStyleCnt="11" custScaleX="142873" custScaleY="134753">
        <dgm:presLayoutVars>
          <dgm:bulletEnabled val="1"/>
        </dgm:presLayoutVars>
      </dgm:prSet>
      <dgm:spPr/>
      <dgm:t>
        <a:bodyPr/>
        <a:lstStyle/>
        <a:p>
          <a:endParaRPr lang="fr-CH"/>
        </a:p>
      </dgm:t>
    </dgm:pt>
    <dgm:pt modelId="{17E0EEBB-8651-4266-AAAD-BA919FA8E412}" type="pres">
      <dgm:prSet presAssocID="{9D1A8570-E733-462F-BE4E-9AF021759F53}" presName="Name9" presStyleLbl="parChTrans1D2" presStyleIdx="3" presStyleCnt="11"/>
      <dgm:spPr/>
      <dgm:t>
        <a:bodyPr/>
        <a:lstStyle/>
        <a:p>
          <a:endParaRPr lang="fr-CH"/>
        </a:p>
      </dgm:t>
    </dgm:pt>
    <dgm:pt modelId="{4FC7AC3B-3C18-43F2-9941-EBC023EFE8BB}" type="pres">
      <dgm:prSet presAssocID="{9D1A8570-E733-462F-BE4E-9AF021759F53}" presName="connTx" presStyleLbl="parChTrans1D2" presStyleIdx="3" presStyleCnt="11"/>
      <dgm:spPr/>
      <dgm:t>
        <a:bodyPr/>
        <a:lstStyle/>
        <a:p>
          <a:endParaRPr lang="fr-CH"/>
        </a:p>
      </dgm:t>
    </dgm:pt>
    <dgm:pt modelId="{CD6B9B51-42FC-44CC-B929-47D33C10CB5E}" type="pres">
      <dgm:prSet presAssocID="{39875BC6-96BE-4C0D-B845-B02BF2B3482D}" presName="node" presStyleLbl="node1" presStyleIdx="3" presStyleCnt="11" custScaleX="142873" custScaleY="134753" custRadScaleRad="99793" custRadScaleInc="-5296">
        <dgm:presLayoutVars>
          <dgm:bulletEnabled val="1"/>
        </dgm:presLayoutVars>
      </dgm:prSet>
      <dgm:spPr/>
      <dgm:t>
        <a:bodyPr/>
        <a:lstStyle/>
        <a:p>
          <a:endParaRPr lang="fr-CH"/>
        </a:p>
      </dgm:t>
    </dgm:pt>
    <dgm:pt modelId="{C1B97E3A-671B-4BF3-885B-472B348ABF40}" type="pres">
      <dgm:prSet presAssocID="{ACFC8EE8-7450-4B49-BA08-8ECD6E09763E}" presName="Name9" presStyleLbl="parChTrans1D2" presStyleIdx="4" presStyleCnt="11"/>
      <dgm:spPr/>
      <dgm:t>
        <a:bodyPr/>
        <a:lstStyle/>
        <a:p>
          <a:endParaRPr lang="fr-CH"/>
        </a:p>
      </dgm:t>
    </dgm:pt>
    <dgm:pt modelId="{F509E584-4226-4C45-9600-B7C4AC8341DF}" type="pres">
      <dgm:prSet presAssocID="{ACFC8EE8-7450-4B49-BA08-8ECD6E09763E}" presName="connTx" presStyleLbl="parChTrans1D2" presStyleIdx="4" presStyleCnt="11"/>
      <dgm:spPr/>
      <dgm:t>
        <a:bodyPr/>
        <a:lstStyle/>
        <a:p>
          <a:endParaRPr lang="fr-CH"/>
        </a:p>
      </dgm:t>
    </dgm:pt>
    <dgm:pt modelId="{6FE5FAA9-6980-4987-AFFB-473CB16209B0}" type="pres">
      <dgm:prSet presAssocID="{D3BCE08D-28BD-4562-BA9E-B8B1248ED9DA}" presName="node" presStyleLbl="node1" presStyleIdx="4" presStyleCnt="11" custScaleX="142873" custScaleY="134753">
        <dgm:presLayoutVars>
          <dgm:bulletEnabled val="1"/>
        </dgm:presLayoutVars>
      </dgm:prSet>
      <dgm:spPr/>
      <dgm:t>
        <a:bodyPr/>
        <a:lstStyle/>
        <a:p>
          <a:endParaRPr lang="fr-CH"/>
        </a:p>
      </dgm:t>
    </dgm:pt>
    <dgm:pt modelId="{129C5A1F-1A88-487C-893A-E637F599B741}" type="pres">
      <dgm:prSet presAssocID="{B052110C-6C1A-4C31-8B64-9093EB1AE2E8}" presName="Name9" presStyleLbl="parChTrans1D2" presStyleIdx="5" presStyleCnt="11"/>
      <dgm:spPr/>
      <dgm:t>
        <a:bodyPr/>
        <a:lstStyle/>
        <a:p>
          <a:endParaRPr lang="fr-CH"/>
        </a:p>
      </dgm:t>
    </dgm:pt>
    <dgm:pt modelId="{F3875F6C-FF23-4111-876C-901C6D863AD7}" type="pres">
      <dgm:prSet presAssocID="{B052110C-6C1A-4C31-8B64-9093EB1AE2E8}" presName="connTx" presStyleLbl="parChTrans1D2" presStyleIdx="5" presStyleCnt="11"/>
      <dgm:spPr/>
      <dgm:t>
        <a:bodyPr/>
        <a:lstStyle/>
        <a:p>
          <a:endParaRPr lang="fr-CH"/>
        </a:p>
      </dgm:t>
    </dgm:pt>
    <dgm:pt modelId="{8B916394-B0D9-47FD-9A33-A0928575D6B1}" type="pres">
      <dgm:prSet presAssocID="{C4D966BF-A9E0-473A-A32E-8A1FD2F21486}" presName="node" presStyleLbl="node1" presStyleIdx="5" presStyleCnt="11" custScaleX="142873" custScaleY="134753">
        <dgm:presLayoutVars>
          <dgm:bulletEnabled val="1"/>
        </dgm:presLayoutVars>
      </dgm:prSet>
      <dgm:spPr/>
      <dgm:t>
        <a:bodyPr/>
        <a:lstStyle/>
        <a:p>
          <a:endParaRPr lang="fr-CH"/>
        </a:p>
      </dgm:t>
    </dgm:pt>
    <dgm:pt modelId="{81B4D449-CA9F-44E2-BADA-F4E0C759866D}" type="pres">
      <dgm:prSet presAssocID="{54B422B6-F3E0-4C72-A4D8-E70E9E1E7128}" presName="Name9" presStyleLbl="parChTrans1D2" presStyleIdx="6" presStyleCnt="11"/>
      <dgm:spPr/>
      <dgm:t>
        <a:bodyPr/>
        <a:lstStyle/>
        <a:p>
          <a:endParaRPr lang="fr-CH"/>
        </a:p>
      </dgm:t>
    </dgm:pt>
    <dgm:pt modelId="{78B8421D-1969-405F-9D87-27F77EE69691}" type="pres">
      <dgm:prSet presAssocID="{54B422B6-F3E0-4C72-A4D8-E70E9E1E7128}" presName="connTx" presStyleLbl="parChTrans1D2" presStyleIdx="6" presStyleCnt="11"/>
      <dgm:spPr/>
      <dgm:t>
        <a:bodyPr/>
        <a:lstStyle/>
        <a:p>
          <a:endParaRPr lang="fr-CH"/>
        </a:p>
      </dgm:t>
    </dgm:pt>
    <dgm:pt modelId="{84BCB451-0DD4-4084-A2D5-A6D691701F9D}" type="pres">
      <dgm:prSet presAssocID="{A053C91C-8258-49A9-A5B4-0FB89714D14C}" presName="node" presStyleLbl="node1" presStyleIdx="6" presStyleCnt="11" custScaleX="142873" custScaleY="134753">
        <dgm:presLayoutVars>
          <dgm:bulletEnabled val="1"/>
        </dgm:presLayoutVars>
      </dgm:prSet>
      <dgm:spPr/>
      <dgm:t>
        <a:bodyPr/>
        <a:lstStyle/>
        <a:p>
          <a:endParaRPr lang="fr-CH"/>
        </a:p>
      </dgm:t>
    </dgm:pt>
    <dgm:pt modelId="{C36EB4EE-38BA-4248-8590-795880C96D17}" type="pres">
      <dgm:prSet presAssocID="{20998907-C17C-46C3-B7B8-4E4C97BC9CA7}" presName="Name9" presStyleLbl="parChTrans1D2" presStyleIdx="7" presStyleCnt="11"/>
      <dgm:spPr/>
      <dgm:t>
        <a:bodyPr/>
        <a:lstStyle/>
        <a:p>
          <a:endParaRPr lang="fr-CH"/>
        </a:p>
      </dgm:t>
    </dgm:pt>
    <dgm:pt modelId="{FE472837-709D-49AE-B756-D947FE9B054E}" type="pres">
      <dgm:prSet presAssocID="{20998907-C17C-46C3-B7B8-4E4C97BC9CA7}" presName="connTx" presStyleLbl="parChTrans1D2" presStyleIdx="7" presStyleCnt="11"/>
      <dgm:spPr/>
      <dgm:t>
        <a:bodyPr/>
        <a:lstStyle/>
        <a:p>
          <a:endParaRPr lang="fr-CH"/>
        </a:p>
      </dgm:t>
    </dgm:pt>
    <dgm:pt modelId="{D6721BAA-A483-45B0-96C4-9A364FD34226}" type="pres">
      <dgm:prSet presAssocID="{259C166A-C74B-4FA3-9DCA-C87FD9E937B0}" presName="node" presStyleLbl="node1" presStyleIdx="7" presStyleCnt="11" custScaleX="142873" custScaleY="134753">
        <dgm:presLayoutVars>
          <dgm:bulletEnabled val="1"/>
        </dgm:presLayoutVars>
      </dgm:prSet>
      <dgm:spPr/>
      <dgm:t>
        <a:bodyPr/>
        <a:lstStyle/>
        <a:p>
          <a:endParaRPr lang="fr-CH"/>
        </a:p>
      </dgm:t>
    </dgm:pt>
    <dgm:pt modelId="{09B5223E-9D34-48E0-B401-566C07D07701}" type="pres">
      <dgm:prSet presAssocID="{183F6561-262E-4A60-8C38-23B6F5884C5A}" presName="Name9" presStyleLbl="parChTrans1D2" presStyleIdx="8" presStyleCnt="11"/>
      <dgm:spPr/>
      <dgm:t>
        <a:bodyPr/>
        <a:lstStyle/>
        <a:p>
          <a:endParaRPr lang="fr-CH"/>
        </a:p>
      </dgm:t>
    </dgm:pt>
    <dgm:pt modelId="{1F62CDD4-1BC1-408C-BFC6-616F984F79A5}" type="pres">
      <dgm:prSet presAssocID="{183F6561-262E-4A60-8C38-23B6F5884C5A}" presName="connTx" presStyleLbl="parChTrans1D2" presStyleIdx="8" presStyleCnt="11"/>
      <dgm:spPr/>
      <dgm:t>
        <a:bodyPr/>
        <a:lstStyle/>
        <a:p>
          <a:endParaRPr lang="fr-CH"/>
        </a:p>
      </dgm:t>
    </dgm:pt>
    <dgm:pt modelId="{31721F65-ACC9-4FF0-B28C-9B242CEC081C}" type="pres">
      <dgm:prSet presAssocID="{91A8B3E8-EEC3-43A7-B07D-7ACDB74CC191}" presName="node" presStyleLbl="node1" presStyleIdx="8" presStyleCnt="11" custScaleX="142873" custScaleY="134753">
        <dgm:presLayoutVars>
          <dgm:bulletEnabled val="1"/>
        </dgm:presLayoutVars>
      </dgm:prSet>
      <dgm:spPr/>
      <dgm:t>
        <a:bodyPr/>
        <a:lstStyle/>
        <a:p>
          <a:endParaRPr lang="fr-CH"/>
        </a:p>
      </dgm:t>
    </dgm:pt>
    <dgm:pt modelId="{C47116DA-2D3F-47A7-B233-68948C886B51}" type="pres">
      <dgm:prSet presAssocID="{C41F43CC-D42C-4C05-9EF4-EFE8E5E710B0}" presName="Name9" presStyleLbl="parChTrans1D2" presStyleIdx="9" presStyleCnt="11"/>
      <dgm:spPr/>
      <dgm:t>
        <a:bodyPr/>
        <a:lstStyle/>
        <a:p>
          <a:endParaRPr lang="fr-CH"/>
        </a:p>
      </dgm:t>
    </dgm:pt>
    <dgm:pt modelId="{570EB7C0-51D2-4736-8935-0BBE2F6D78F4}" type="pres">
      <dgm:prSet presAssocID="{C41F43CC-D42C-4C05-9EF4-EFE8E5E710B0}" presName="connTx" presStyleLbl="parChTrans1D2" presStyleIdx="9" presStyleCnt="11"/>
      <dgm:spPr/>
      <dgm:t>
        <a:bodyPr/>
        <a:lstStyle/>
        <a:p>
          <a:endParaRPr lang="fr-CH"/>
        </a:p>
      </dgm:t>
    </dgm:pt>
    <dgm:pt modelId="{58CCCCDA-BEC1-4C69-9105-C1DF67216363}" type="pres">
      <dgm:prSet presAssocID="{A2A8786F-0D4A-4351-A363-07B36AF3238C}" presName="node" presStyleLbl="node1" presStyleIdx="9" presStyleCnt="11" custScaleX="142873" custScaleY="134753">
        <dgm:presLayoutVars>
          <dgm:bulletEnabled val="1"/>
        </dgm:presLayoutVars>
      </dgm:prSet>
      <dgm:spPr/>
      <dgm:t>
        <a:bodyPr/>
        <a:lstStyle/>
        <a:p>
          <a:endParaRPr lang="fr-CH"/>
        </a:p>
      </dgm:t>
    </dgm:pt>
    <dgm:pt modelId="{AA891C40-3A49-4EF3-93E7-D23F82637768}" type="pres">
      <dgm:prSet presAssocID="{001C9B84-15E7-4A81-B22B-308EDC8D21DE}" presName="Name9" presStyleLbl="parChTrans1D2" presStyleIdx="10" presStyleCnt="11"/>
      <dgm:spPr/>
      <dgm:t>
        <a:bodyPr/>
        <a:lstStyle/>
        <a:p>
          <a:endParaRPr lang="fr-FR"/>
        </a:p>
      </dgm:t>
    </dgm:pt>
    <dgm:pt modelId="{2BD46671-3686-482B-9E4E-12EA67AF76EB}" type="pres">
      <dgm:prSet presAssocID="{001C9B84-15E7-4A81-B22B-308EDC8D21DE}" presName="connTx" presStyleLbl="parChTrans1D2" presStyleIdx="10" presStyleCnt="11"/>
      <dgm:spPr/>
      <dgm:t>
        <a:bodyPr/>
        <a:lstStyle/>
        <a:p>
          <a:endParaRPr lang="fr-FR"/>
        </a:p>
      </dgm:t>
    </dgm:pt>
    <dgm:pt modelId="{60958124-9909-4756-9035-B79CFBAB7A09}" type="pres">
      <dgm:prSet presAssocID="{5C8D39CC-91AF-4410-A174-539BC2C1A355}" presName="node" presStyleLbl="node1" presStyleIdx="10" presStyleCnt="11" custScaleX="142873" custScaleY="134753">
        <dgm:presLayoutVars>
          <dgm:bulletEnabled val="1"/>
        </dgm:presLayoutVars>
      </dgm:prSet>
      <dgm:spPr/>
      <dgm:t>
        <a:bodyPr/>
        <a:lstStyle/>
        <a:p>
          <a:endParaRPr lang="fr-FR"/>
        </a:p>
      </dgm:t>
    </dgm:pt>
  </dgm:ptLst>
  <dgm:cxnLst>
    <dgm:cxn modelId="{2745975B-CA84-DA43-941E-12F96732E3D3}" type="presOf" srcId="{A2A8786F-0D4A-4351-A363-07B36AF3238C}" destId="{58CCCCDA-BEC1-4C69-9105-C1DF67216363}" srcOrd="0" destOrd="0" presId="urn:microsoft.com/office/officeart/2005/8/layout/radial1"/>
    <dgm:cxn modelId="{FB1FF62A-0D33-4129-8A3A-60C59F5258EE}" srcId="{B066E847-A9E5-4FC8-A169-8C37322862E1}" destId="{D0DFF9A5-E037-4DF0-8FD2-E0180E7EE9A4}" srcOrd="0" destOrd="0" parTransId="{DFD550F6-AC72-437D-A08B-12ACDCF5CF61}" sibTransId="{562EE855-57B7-4592-9A8B-0EAC34DB2917}"/>
    <dgm:cxn modelId="{FB28DD27-363C-0041-B353-AE718C282917}" type="presOf" srcId="{ACFC8EE8-7450-4B49-BA08-8ECD6E09763E}" destId="{C1B97E3A-671B-4BF3-885B-472B348ABF40}" srcOrd="0" destOrd="0" presId="urn:microsoft.com/office/officeart/2005/8/layout/radial1"/>
    <dgm:cxn modelId="{8941983A-6E6E-854D-9A92-1B6ADC0E0E1D}" type="presOf" srcId="{183F6561-262E-4A60-8C38-23B6F5884C5A}" destId="{09B5223E-9D34-48E0-B401-566C07D07701}" srcOrd="0" destOrd="0" presId="urn:microsoft.com/office/officeart/2005/8/layout/radial1"/>
    <dgm:cxn modelId="{E5CD7E7C-B47B-484B-B7D4-61BD1DC20A48}" srcId="{B066E847-A9E5-4FC8-A169-8C37322862E1}" destId="{C4D966BF-A9E0-473A-A32E-8A1FD2F21486}" srcOrd="5" destOrd="0" parTransId="{B052110C-6C1A-4C31-8B64-9093EB1AE2E8}" sibTransId="{D2B65E6D-9C69-4A93-A856-DB795DA273FC}"/>
    <dgm:cxn modelId="{6FFD339E-C13C-A141-B2A1-563ACD4766BF}" type="presOf" srcId="{D0DFF9A5-E037-4DF0-8FD2-E0180E7EE9A4}" destId="{1B5030DD-CFEE-4125-B855-B05859F570A5}" srcOrd="0" destOrd="0" presId="urn:microsoft.com/office/officeart/2005/8/layout/radial1"/>
    <dgm:cxn modelId="{58A15C5E-72E2-4FDB-A544-4861D23B24D7}" srcId="{B066E847-A9E5-4FC8-A169-8C37322862E1}" destId="{39875BC6-96BE-4C0D-B845-B02BF2B3482D}" srcOrd="3" destOrd="0" parTransId="{9D1A8570-E733-462F-BE4E-9AF021759F53}" sibTransId="{4B26097C-81E7-4917-B751-64BB1ED20774}"/>
    <dgm:cxn modelId="{D1816DCB-5175-BB4C-B7E3-3A2306F8C53A}" type="presOf" srcId="{20998907-C17C-46C3-B7B8-4E4C97BC9CA7}" destId="{FE472837-709D-49AE-B756-D947FE9B054E}" srcOrd="1" destOrd="0" presId="urn:microsoft.com/office/officeart/2005/8/layout/radial1"/>
    <dgm:cxn modelId="{7BEE0E3E-D1BB-514E-BCC1-0266C8E63B1B}" type="presOf" srcId="{5C8D39CC-91AF-4410-A174-539BC2C1A355}" destId="{60958124-9909-4756-9035-B79CFBAB7A09}" srcOrd="0" destOrd="0" presId="urn:microsoft.com/office/officeart/2005/8/layout/radial1"/>
    <dgm:cxn modelId="{E5026CD0-0D96-E647-93E7-AEEA62948FF0}" type="presOf" srcId="{C41F43CC-D42C-4C05-9EF4-EFE8E5E710B0}" destId="{C47116DA-2D3F-47A7-B233-68948C886B51}" srcOrd="0" destOrd="0" presId="urn:microsoft.com/office/officeart/2005/8/layout/radial1"/>
    <dgm:cxn modelId="{1A7DE539-5B2F-BE4B-85DA-B1A9B2A11707}" type="presOf" srcId="{C4D966BF-A9E0-473A-A32E-8A1FD2F21486}" destId="{8B916394-B0D9-47FD-9A33-A0928575D6B1}" srcOrd="0" destOrd="0" presId="urn:microsoft.com/office/officeart/2005/8/layout/radial1"/>
    <dgm:cxn modelId="{508547EE-9766-8541-B7F9-C60407623929}" type="presOf" srcId="{6411590A-1558-4B35-AC1A-E6B7D752299A}" destId="{86304A86-83FB-4E52-B034-D98A6DF0536D}" srcOrd="0" destOrd="0" presId="urn:microsoft.com/office/officeart/2005/8/layout/radial1"/>
    <dgm:cxn modelId="{F672843C-0A1B-AD48-96A5-99EA2E6C4B6E}" type="presOf" srcId="{B052110C-6C1A-4C31-8B64-9093EB1AE2E8}" destId="{129C5A1F-1A88-487C-893A-E637F599B741}" srcOrd="0" destOrd="0" presId="urn:microsoft.com/office/officeart/2005/8/layout/radial1"/>
    <dgm:cxn modelId="{631E058A-C452-4285-9A9D-1C0DDFDE778C}" srcId="{B066E847-A9E5-4FC8-A169-8C37322862E1}" destId="{A053C91C-8258-49A9-A5B4-0FB89714D14C}" srcOrd="6" destOrd="0" parTransId="{54B422B6-F3E0-4C72-A4D8-E70E9E1E7128}" sibTransId="{ADC27072-7DEF-4BCB-8407-74147F3464C0}"/>
    <dgm:cxn modelId="{398EB4F3-18A0-4A4C-B982-9C5AFDB572B5}" type="presOf" srcId="{B825B184-DEAF-44BE-8AA7-FFBE26921784}" destId="{97926708-90DD-4418-AB3B-C3EB174D0B9E}" srcOrd="0" destOrd="0" presId="urn:microsoft.com/office/officeart/2005/8/layout/radial1"/>
    <dgm:cxn modelId="{D5E9B0EF-F9AB-A248-978E-ED210E52F50A}" type="presOf" srcId="{001C9B84-15E7-4A81-B22B-308EDC8D21DE}" destId="{2BD46671-3686-482B-9E4E-12EA67AF76EB}" srcOrd="1" destOrd="0" presId="urn:microsoft.com/office/officeart/2005/8/layout/radial1"/>
    <dgm:cxn modelId="{7C2A6D4A-BDE9-E448-AA7E-9103B6283AEB}" type="presOf" srcId="{20998907-C17C-46C3-B7B8-4E4C97BC9CA7}" destId="{C36EB4EE-38BA-4248-8590-795880C96D17}" srcOrd="0" destOrd="0" presId="urn:microsoft.com/office/officeart/2005/8/layout/radial1"/>
    <dgm:cxn modelId="{D2E6F4CE-F653-9246-AF95-5E46EE57BE1E}" type="presOf" srcId="{9D1A8570-E733-462F-BE4E-9AF021759F53}" destId="{4FC7AC3B-3C18-43F2-9941-EBC023EFE8BB}" srcOrd="1" destOrd="0" presId="urn:microsoft.com/office/officeart/2005/8/layout/radial1"/>
    <dgm:cxn modelId="{21929662-3D47-714C-9BF8-1937247C1CE1}" type="presOf" srcId="{C25ECFF9-22B7-406F-9E71-834D6FA8C14A}" destId="{B1AD1FF6-828D-4B52-9FE0-04D53E2BE578}" srcOrd="0" destOrd="0" presId="urn:microsoft.com/office/officeart/2005/8/layout/radial1"/>
    <dgm:cxn modelId="{22D4FA55-9469-4DF9-B536-F36A9B09B347}" srcId="{B066E847-A9E5-4FC8-A169-8C37322862E1}" destId="{D50E0C2E-5861-4658-8FD4-BD3C8F8C31C6}" srcOrd="1" destOrd="0" parTransId="{B825B184-DEAF-44BE-8AA7-FFBE26921784}" sibTransId="{FF448117-FE32-4D3A-94AB-58C15FB86764}"/>
    <dgm:cxn modelId="{991A6035-C46E-B446-8712-430A10D4975F}" type="presOf" srcId="{D50E0C2E-5861-4658-8FD4-BD3C8F8C31C6}" destId="{B607A3DE-7071-4491-AFEB-F434CF2EB9A6}" srcOrd="0" destOrd="0" presId="urn:microsoft.com/office/officeart/2005/8/layout/radial1"/>
    <dgm:cxn modelId="{85D61A39-3A3A-4E11-82A9-03EC82643817}" srcId="{B066E847-A9E5-4FC8-A169-8C37322862E1}" destId="{259C166A-C74B-4FA3-9DCA-C87FD9E937B0}" srcOrd="7" destOrd="0" parTransId="{20998907-C17C-46C3-B7B8-4E4C97BC9CA7}" sibTransId="{FC772F84-94AB-462D-84D6-211C32E2753C}"/>
    <dgm:cxn modelId="{AAF87A3B-A3AC-4814-A399-AC3387CEF747}" srcId="{B066E847-A9E5-4FC8-A169-8C37322862E1}" destId="{C25ECFF9-22B7-406F-9E71-834D6FA8C14A}" srcOrd="2" destOrd="0" parTransId="{6411590A-1558-4B35-AC1A-E6B7D752299A}" sibTransId="{0BA3F8EC-517A-42D8-B165-DF4711A5D15F}"/>
    <dgm:cxn modelId="{8A1B3C16-495D-6C44-AAB4-A93A22EC45D6}" type="presOf" srcId="{ACFC8EE8-7450-4B49-BA08-8ECD6E09763E}" destId="{F509E584-4226-4C45-9600-B7C4AC8341DF}" srcOrd="1" destOrd="0" presId="urn:microsoft.com/office/officeart/2005/8/layout/radial1"/>
    <dgm:cxn modelId="{59EC0431-708D-4977-8A94-2AB0F14A0178}" srcId="{489A04D4-C6CB-43F1-BE77-45C2355A1687}" destId="{B066E847-A9E5-4FC8-A169-8C37322862E1}" srcOrd="0" destOrd="0" parTransId="{88FE88CA-6FC8-449E-B36A-D1899F88E126}" sibTransId="{8A751F3F-3822-43EC-AFE1-3BF5A61816DA}"/>
    <dgm:cxn modelId="{F3B4A35A-3B3E-C84D-A4B9-ECEC58930C1D}" type="presOf" srcId="{B825B184-DEAF-44BE-8AA7-FFBE26921784}" destId="{064C017A-3EA2-4739-B4BA-53D41A2FD300}" srcOrd="1" destOrd="0" presId="urn:microsoft.com/office/officeart/2005/8/layout/radial1"/>
    <dgm:cxn modelId="{D2597DB9-87A4-494B-896B-3B4D77F0D3AD}" type="presOf" srcId="{9D1A8570-E733-462F-BE4E-9AF021759F53}" destId="{17E0EEBB-8651-4266-AAAD-BA919FA8E412}" srcOrd="0" destOrd="0" presId="urn:microsoft.com/office/officeart/2005/8/layout/radial1"/>
    <dgm:cxn modelId="{650E5B1E-4913-4A40-A1B8-22C510E6613E}" type="presOf" srcId="{B066E847-A9E5-4FC8-A169-8C37322862E1}" destId="{F19F8111-66AE-4D34-BBD0-3C17B47CB14E}" srcOrd="0" destOrd="0" presId="urn:microsoft.com/office/officeart/2005/8/layout/radial1"/>
    <dgm:cxn modelId="{85E8529A-EE0B-2C4B-997F-8F9258144907}" type="presOf" srcId="{DFD550F6-AC72-437D-A08B-12ACDCF5CF61}" destId="{760ABEB4-F9F1-47EB-B21D-652F2ECCB85B}" srcOrd="0" destOrd="0" presId="urn:microsoft.com/office/officeart/2005/8/layout/radial1"/>
    <dgm:cxn modelId="{593192F5-2FC7-2247-A008-673ADDFB7ABB}" type="presOf" srcId="{001C9B84-15E7-4A81-B22B-308EDC8D21DE}" destId="{AA891C40-3A49-4EF3-93E7-D23F82637768}" srcOrd="0" destOrd="0" presId="urn:microsoft.com/office/officeart/2005/8/layout/radial1"/>
    <dgm:cxn modelId="{D305772F-DDB7-ED4C-A75C-A4E049405DA3}" type="presOf" srcId="{D3BCE08D-28BD-4562-BA9E-B8B1248ED9DA}" destId="{6FE5FAA9-6980-4987-AFFB-473CB16209B0}" srcOrd="0" destOrd="0" presId="urn:microsoft.com/office/officeart/2005/8/layout/radial1"/>
    <dgm:cxn modelId="{4752ED81-B92F-4791-82C1-8906E32E4D54}" srcId="{B066E847-A9E5-4FC8-A169-8C37322862E1}" destId="{D3BCE08D-28BD-4562-BA9E-B8B1248ED9DA}" srcOrd="4" destOrd="0" parTransId="{ACFC8EE8-7450-4B49-BA08-8ECD6E09763E}" sibTransId="{46D6FCE8-E7EE-49B5-BFBD-204B0C08C16E}"/>
    <dgm:cxn modelId="{949A8510-46EC-CA49-AA64-1B08C748F60F}" type="presOf" srcId="{54B422B6-F3E0-4C72-A4D8-E70E9E1E7128}" destId="{78B8421D-1969-405F-9D87-27F77EE69691}" srcOrd="1" destOrd="0" presId="urn:microsoft.com/office/officeart/2005/8/layout/radial1"/>
    <dgm:cxn modelId="{9828D896-2476-44E3-A646-E831766862D0}" srcId="{B066E847-A9E5-4FC8-A169-8C37322862E1}" destId="{91A8B3E8-EEC3-43A7-B07D-7ACDB74CC191}" srcOrd="8" destOrd="0" parTransId="{183F6561-262E-4A60-8C38-23B6F5884C5A}" sibTransId="{5BECD4EA-8778-4EE6-B051-0570A20F4BD2}"/>
    <dgm:cxn modelId="{C8DE3A4E-5F21-451F-BD41-56DD662EA347}" srcId="{B066E847-A9E5-4FC8-A169-8C37322862E1}" destId="{5C8D39CC-91AF-4410-A174-539BC2C1A355}" srcOrd="10" destOrd="0" parTransId="{001C9B84-15E7-4A81-B22B-308EDC8D21DE}" sibTransId="{B45838E0-AA19-4B71-9804-3D5A56193B75}"/>
    <dgm:cxn modelId="{9ED38B18-9FE7-6B4E-B903-6E5F6E7AB81F}" type="presOf" srcId="{C41F43CC-D42C-4C05-9EF4-EFE8E5E710B0}" destId="{570EB7C0-51D2-4736-8935-0BBE2F6D78F4}" srcOrd="1" destOrd="0" presId="urn:microsoft.com/office/officeart/2005/8/layout/radial1"/>
    <dgm:cxn modelId="{21FBF393-2786-AF4B-B3C1-1EA27EDFE660}" type="presOf" srcId="{6411590A-1558-4B35-AC1A-E6B7D752299A}" destId="{946BB183-9ECC-4B6D-A034-B7C6D0540255}" srcOrd="1" destOrd="0" presId="urn:microsoft.com/office/officeart/2005/8/layout/radial1"/>
    <dgm:cxn modelId="{D1DBC3CE-2264-A143-A9FD-728CDFA5DA87}" type="presOf" srcId="{DFD550F6-AC72-437D-A08B-12ACDCF5CF61}" destId="{D1684A29-F3A0-4E32-B4D4-3B90612FB7F8}" srcOrd="1" destOrd="0" presId="urn:microsoft.com/office/officeart/2005/8/layout/radial1"/>
    <dgm:cxn modelId="{B241FC24-E9EF-F84F-AA5B-EBEFB24E49FA}" type="presOf" srcId="{183F6561-262E-4A60-8C38-23B6F5884C5A}" destId="{1F62CDD4-1BC1-408C-BFC6-616F984F79A5}" srcOrd="1" destOrd="0" presId="urn:microsoft.com/office/officeart/2005/8/layout/radial1"/>
    <dgm:cxn modelId="{F35CD630-AC25-4AA0-B00D-73C6D112A4D9}" srcId="{B066E847-A9E5-4FC8-A169-8C37322862E1}" destId="{A2A8786F-0D4A-4351-A363-07B36AF3238C}" srcOrd="9" destOrd="0" parTransId="{C41F43CC-D42C-4C05-9EF4-EFE8E5E710B0}" sibTransId="{48F25475-BC0C-4614-87C1-FACC618CC7EE}"/>
    <dgm:cxn modelId="{F8E079EE-C6D3-BB49-B283-BD651D76DD82}" type="presOf" srcId="{A053C91C-8258-49A9-A5B4-0FB89714D14C}" destId="{84BCB451-0DD4-4084-A2D5-A6D691701F9D}" srcOrd="0" destOrd="0" presId="urn:microsoft.com/office/officeart/2005/8/layout/radial1"/>
    <dgm:cxn modelId="{4459B834-2D41-A44B-BB87-22215A029D47}" type="presOf" srcId="{259C166A-C74B-4FA3-9DCA-C87FD9E937B0}" destId="{D6721BAA-A483-45B0-96C4-9A364FD34226}" srcOrd="0" destOrd="0" presId="urn:microsoft.com/office/officeart/2005/8/layout/radial1"/>
    <dgm:cxn modelId="{2C9EB831-DBC5-344C-8701-61EBBC60E58E}" type="presOf" srcId="{91A8B3E8-EEC3-43A7-B07D-7ACDB74CC191}" destId="{31721F65-ACC9-4FF0-B28C-9B242CEC081C}" srcOrd="0" destOrd="0" presId="urn:microsoft.com/office/officeart/2005/8/layout/radial1"/>
    <dgm:cxn modelId="{F5D68681-EB09-A141-9EDD-7A7E322ABE4F}" type="presOf" srcId="{489A04D4-C6CB-43F1-BE77-45C2355A1687}" destId="{BE6881C3-8E18-4D71-A5B1-B15794FEDF9C}" srcOrd="0" destOrd="0" presId="urn:microsoft.com/office/officeart/2005/8/layout/radial1"/>
    <dgm:cxn modelId="{0985BA60-54F2-EB42-B4A9-DCC67DD1C715}" type="presOf" srcId="{54B422B6-F3E0-4C72-A4D8-E70E9E1E7128}" destId="{81B4D449-CA9F-44E2-BADA-F4E0C759866D}" srcOrd="0" destOrd="0" presId="urn:microsoft.com/office/officeart/2005/8/layout/radial1"/>
    <dgm:cxn modelId="{2F0BB6DD-7F82-FA4F-819B-FB0EF136230B}" type="presOf" srcId="{B052110C-6C1A-4C31-8B64-9093EB1AE2E8}" destId="{F3875F6C-FF23-4111-876C-901C6D863AD7}" srcOrd="1" destOrd="0" presId="urn:microsoft.com/office/officeart/2005/8/layout/radial1"/>
    <dgm:cxn modelId="{25F17402-C803-944F-956A-EB1ADDA46103}" type="presOf" srcId="{39875BC6-96BE-4C0D-B845-B02BF2B3482D}" destId="{CD6B9B51-42FC-44CC-B929-47D33C10CB5E}" srcOrd="0" destOrd="0" presId="urn:microsoft.com/office/officeart/2005/8/layout/radial1"/>
    <dgm:cxn modelId="{613C19CC-5CC4-F547-A38F-DDB679F73F7B}" type="presParOf" srcId="{BE6881C3-8E18-4D71-A5B1-B15794FEDF9C}" destId="{F19F8111-66AE-4D34-BBD0-3C17B47CB14E}" srcOrd="0" destOrd="0" presId="urn:microsoft.com/office/officeart/2005/8/layout/radial1"/>
    <dgm:cxn modelId="{4655F849-2749-9340-A15D-6B9DB64E66C7}" type="presParOf" srcId="{BE6881C3-8E18-4D71-A5B1-B15794FEDF9C}" destId="{760ABEB4-F9F1-47EB-B21D-652F2ECCB85B}" srcOrd="1" destOrd="0" presId="urn:microsoft.com/office/officeart/2005/8/layout/radial1"/>
    <dgm:cxn modelId="{024EC46D-F347-0049-9411-2B099023A08B}" type="presParOf" srcId="{760ABEB4-F9F1-47EB-B21D-652F2ECCB85B}" destId="{D1684A29-F3A0-4E32-B4D4-3B90612FB7F8}" srcOrd="0" destOrd="0" presId="urn:microsoft.com/office/officeart/2005/8/layout/radial1"/>
    <dgm:cxn modelId="{76664F13-517E-274C-B75E-FF3C7F55C489}" type="presParOf" srcId="{BE6881C3-8E18-4D71-A5B1-B15794FEDF9C}" destId="{1B5030DD-CFEE-4125-B855-B05859F570A5}" srcOrd="2" destOrd="0" presId="urn:microsoft.com/office/officeart/2005/8/layout/radial1"/>
    <dgm:cxn modelId="{C1A0B40C-79D7-F04D-8E7A-B6B26E31645C}" type="presParOf" srcId="{BE6881C3-8E18-4D71-A5B1-B15794FEDF9C}" destId="{97926708-90DD-4418-AB3B-C3EB174D0B9E}" srcOrd="3" destOrd="0" presId="urn:microsoft.com/office/officeart/2005/8/layout/radial1"/>
    <dgm:cxn modelId="{9627250A-3CB1-4C46-81FE-B79BC4D43227}" type="presParOf" srcId="{97926708-90DD-4418-AB3B-C3EB174D0B9E}" destId="{064C017A-3EA2-4739-B4BA-53D41A2FD300}" srcOrd="0" destOrd="0" presId="urn:microsoft.com/office/officeart/2005/8/layout/radial1"/>
    <dgm:cxn modelId="{8F849015-D7F5-8444-A0E1-E3045168571A}" type="presParOf" srcId="{BE6881C3-8E18-4D71-A5B1-B15794FEDF9C}" destId="{B607A3DE-7071-4491-AFEB-F434CF2EB9A6}" srcOrd="4" destOrd="0" presId="urn:microsoft.com/office/officeart/2005/8/layout/radial1"/>
    <dgm:cxn modelId="{D6D2DC82-9D17-5A4A-A089-F0FD9507C5DB}" type="presParOf" srcId="{BE6881C3-8E18-4D71-A5B1-B15794FEDF9C}" destId="{86304A86-83FB-4E52-B034-D98A6DF0536D}" srcOrd="5" destOrd="0" presId="urn:microsoft.com/office/officeart/2005/8/layout/radial1"/>
    <dgm:cxn modelId="{B055F605-9D23-F149-B626-2C1B363A829E}" type="presParOf" srcId="{86304A86-83FB-4E52-B034-D98A6DF0536D}" destId="{946BB183-9ECC-4B6D-A034-B7C6D0540255}" srcOrd="0" destOrd="0" presId="urn:microsoft.com/office/officeart/2005/8/layout/radial1"/>
    <dgm:cxn modelId="{A1F6E3E8-FEF4-B54A-9B37-052DAAB2D9D3}" type="presParOf" srcId="{BE6881C3-8E18-4D71-A5B1-B15794FEDF9C}" destId="{B1AD1FF6-828D-4B52-9FE0-04D53E2BE578}" srcOrd="6" destOrd="0" presId="urn:microsoft.com/office/officeart/2005/8/layout/radial1"/>
    <dgm:cxn modelId="{7C7E8991-9BEE-4344-BCB8-09F3623A7AFE}" type="presParOf" srcId="{BE6881C3-8E18-4D71-A5B1-B15794FEDF9C}" destId="{17E0EEBB-8651-4266-AAAD-BA919FA8E412}" srcOrd="7" destOrd="0" presId="urn:microsoft.com/office/officeart/2005/8/layout/radial1"/>
    <dgm:cxn modelId="{52DADAE3-C3BA-444E-842F-18580633CCD0}" type="presParOf" srcId="{17E0EEBB-8651-4266-AAAD-BA919FA8E412}" destId="{4FC7AC3B-3C18-43F2-9941-EBC023EFE8BB}" srcOrd="0" destOrd="0" presId="urn:microsoft.com/office/officeart/2005/8/layout/radial1"/>
    <dgm:cxn modelId="{6E0C3A41-71B8-EC4E-913E-E2C282AD5B59}" type="presParOf" srcId="{BE6881C3-8E18-4D71-A5B1-B15794FEDF9C}" destId="{CD6B9B51-42FC-44CC-B929-47D33C10CB5E}" srcOrd="8" destOrd="0" presId="urn:microsoft.com/office/officeart/2005/8/layout/radial1"/>
    <dgm:cxn modelId="{BF503774-7004-3B45-9EB9-05964FBB2CFE}" type="presParOf" srcId="{BE6881C3-8E18-4D71-A5B1-B15794FEDF9C}" destId="{C1B97E3A-671B-4BF3-885B-472B348ABF40}" srcOrd="9" destOrd="0" presId="urn:microsoft.com/office/officeart/2005/8/layout/radial1"/>
    <dgm:cxn modelId="{7D5A92D7-7C8C-A04F-8CE0-E2EE36C2CA29}" type="presParOf" srcId="{C1B97E3A-671B-4BF3-885B-472B348ABF40}" destId="{F509E584-4226-4C45-9600-B7C4AC8341DF}" srcOrd="0" destOrd="0" presId="urn:microsoft.com/office/officeart/2005/8/layout/radial1"/>
    <dgm:cxn modelId="{B27BE970-07B0-E248-88D9-F93A85955DC7}" type="presParOf" srcId="{BE6881C3-8E18-4D71-A5B1-B15794FEDF9C}" destId="{6FE5FAA9-6980-4987-AFFB-473CB16209B0}" srcOrd="10" destOrd="0" presId="urn:microsoft.com/office/officeart/2005/8/layout/radial1"/>
    <dgm:cxn modelId="{512A4409-1CF2-CC46-B068-B9E19FB9B191}" type="presParOf" srcId="{BE6881C3-8E18-4D71-A5B1-B15794FEDF9C}" destId="{129C5A1F-1A88-487C-893A-E637F599B741}" srcOrd="11" destOrd="0" presId="urn:microsoft.com/office/officeart/2005/8/layout/radial1"/>
    <dgm:cxn modelId="{D9820E7F-3B70-3F41-A3B3-D72BD73A27CB}" type="presParOf" srcId="{129C5A1F-1A88-487C-893A-E637F599B741}" destId="{F3875F6C-FF23-4111-876C-901C6D863AD7}" srcOrd="0" destOrd="0" presId="urn:microsoft.com/office/officeart/2005/8/layout/radial1"/>
    <dgm:cxn modelId="{73FD689F-437C-3447-9892-FA5054F8A0D1}" type="presParOf" srcId="{BE6881C3-8E18-4D71-A5B1-B15794FEDF9C}" destId="{8B916394-B0D9-47FD-9A33-A0928575D6B1}" srcOrd="12" destOrd="0" presId="urn:microsoft.com/office/officeart/2005/8/layout/radial1"/>
    <dgm:cxn modelId="{3A6905EF-35C6-1944-86B5-6CF31D528FE2}" type="presParOf" srcId="{BE6881C3-8E18-4D71-A5B1-B15794FEDF9C}" destId="{81B4D449-CA9F-44E2-BADA-F4E0C759866D}" srcOrd="13" destOrd="0" presId="urn:microsoft.com/office/officeart/2005/8/layout/radial1"/>
    <dgm:cxn modelId="{A0FB96F8-9CB0-D642-97F2-F0FC4985EB0B}" type="presParOf" srcId="{81B4D449-CA9F-44E2-BADA-F4E0C759866D}" destId="{78B8421D-1969-405F-9D87-27F77EE69691}" srcOrd="0" destOrd="0" presId="urn:microsoft.com/office/officeart/2005/8/layout/radial1"/>
    <dgm:cxn modelId="{3CA06037-296F-284C-9974-3E28A71FE2C6}" type="presParOf" srcId="{BE6881C3-8E18-4D71-A5B1-B15794FEDF9C}" destId="{84BCB451-0DD4-4084-A2D5-A6D691701F9D}" srcOrd="14" destOrd="0" presId="urn:microsoft.com/office/officeart/2005/8/layout/radial1"/>
    <dgm:cxn modelId="{8723256D-ABA1-6742-B117-FC16CD6838C4}" type="presParOf" srcId="{BE6881C3-8E18-4D71-A5B1-B15794FEDF9C}" destId="{C36EB4EE-38BA-4248-8590-795880C96D17}" srcOrd="15" destOrd="0" presId="urn:microsoft.com/office/officeart/2005/8/layout/radial1"/>
    <dgm:cxn modelId="{940AE769-33C6-B14B-A303-C0A69F4BEC4F}" type="presParOf" srcId="{C36EB4EE-38BA-4248-8590-795880C96D17}" destId="{FE472837-709D-49AE-B756-D947FE9B054E}" srcOrd="0" destOrd="0" presId="urn:microsoft.com/office/officeart/2005/8/layout/radial1"/>
    <dgm:cxn modelId="{4AF31601-8175-FF4C-A850-962DC64904FF}" type="presParOf" srcId="{BE6881C3-8E18-4D71-A5B1-B15794FEDF9C}" destId="{D6721BAA-A483-45B0-96C4-9A364FD34226}" srcOrd="16" destOrd="0" presId="urn:microsoft.com/office/officeart/2005/8/layout/radial1"/>
    <dgm:cxn modelId="{70302FD9-06CB-174B-BE99-5FBE7DB65BF7}" type="presParOf" srcId="{BE6881C3-8E18-4D71-A5B1-B15794FEDF9C}" destId="{09B5223E-9D34-48E0-B401-566C07D07701}" srcOrd="17" destOrd="0" presId="urn:microsoft.com/office/officeart/2005/8/layout/radial1"/>
    <dgm:cxn modelId="{B2D1BB44-9C04-2340-899A-ED582A768AEA}" type="presParOf" srcId="{09B5223E-9D34-48E0-B401-566C07D07701}" destId="{1F62CDD4-1BC1-408C-BFC6-616F984F79A5}" srcOrd="0" destOrd="0" presId="urn:microsoft.com/office/officeart/2005/8/layout/radial1"/>
    <dgm:cxn modelId="{B1B380BA-3C92-E14C-93CA-9E514419FA44}" type="presParOf" srcId="{BE6881C3-8E18-4D71-A5B1-B15794FEDF9C}" destId="{31721F65-ACC9-4FF0-B28C-9B242CEC081C}" srcOrd="18" destOrd="0" presId="urn:microsoft.com/office/officeart/2005/8/layout/radial1"/>
    <dgm:cxn modelId="{98F48FDA-FB6C-B749-BA14-6EE1C3083E9A}" type="presParOf" srcId="{BE6881C3-8E18-4D71-A5B1-B15794FEDF9C}" destId="{C47116DA-2D3F-47A7-B233-68948C886B51}" srcOrd="19" destOrd="0" presId="urn:microsoft.com/office/officeart/2005/8/layout/radial1"/>
    <dgm:cxn modelId="{2B01047B-8E5A-C741-8F0E-F5AA8BB87712}" type="presParOf" srcId="{C47116DA-2D3F-47A7-B233-68948C886B51}" destId="{570EB7C0-51D2-4736-8935-0BBE2F6D78F4}" srcOrd="0" destOrd="0" presId="urn:microsoft.com/office/officeart/2005/8/layout/radial1"/>
    <dgm:cxn modelId="{64E1AA99-1798-ED49-9FCE-06383DD59737}" type="presParOf" srcId="{BE6881C3-8E18-4D71-A5B1-B15794FEDF9C}" destId="{58CCCCDA-BEC1-4C69-9105-C1DF67216363}" srcOrd="20" destOrd="0" presId="urn:microsoft.com/office/officeart/2005/8/layout/radial1"/>
    <dgm:cxn modelId="{F63BE33B-23D8-5E4E-8A44-1CE0C5ADDCF1}" type="presParOf" srcId="{BE6881C3-8E18-4D71-A5B1-B15794FEDF9C}" destId="{AA891C40-3A49-4EF3-93E7-D23F82637768}" srcOrd="21" destOrd="0" presId="urn:microsoft.com/office/officeart/2005/8/layout/radial1"/>
    <dgm:cxn modelId="{C85D7187-65E3-D74F-AC4C-8124B864A155}" type="presParOf" srcId="{AA891C40-3A49-4EF3-93E7-D23F82637768}" destId="{2BD46671-3686-482B-9E4E-12EA67AF76EB}" srcOrd="0" destOrd="0" presId="urn:microsoft.com/office/officeart/2005/8/layout/radial1"/>
    <dgm:cxn modelId="{A6DD17ED-86B8-BD46-996C-8E37FA0CF55A}" type="presParOf" srcId="{BE6881C3-8E18-4D71-A5B1-B15794FEDF9C}" destId="{60958124-9909-4756-9035-B79CFBAB7A09}" srcOrd="22"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19F8111-66AE-4D34-BBD0-3C17B47CB14E}">
      <dsp:nvSpPr>
        <dsp:cNvPr id="0" name=""/>
        <dsp:cNvSpPr/>
      </dsp:nvSpPr>
      <dsp:spPr>
        <a:xfrm>
          <a:off x="2506941" y="2079063"/>
          <a:ext cx="1574698" cy="152264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0795" tIns="10795" rIns="10795" bIns="10795" numCol="1" spcCol="1270" anchor="ctr" anchorCtr="0">
          <a:noAutofit/>
        </a:bodyPr>
        <a:lstStyle/>
        <a:p>
          <a:pPr lvl="0" algn="ctr" defTabSz="755650">
            <a:lnSpc>
              <a:spcPct val="90000"/>
            </a:lnSpc>
            <a:spcBef>
              <a:spcPct val="0"/>
            </a:spcBef>
            <a:spcAft>
              <a:spcPct val="35000"/>
            </a:spcAft>
          </a:pPr>
          <a:r>
            <a:rPr lang="fr-CH" sz="1700" kern="1200" dirty="0" err="1"/>
            <a:t>Criteria</a:t>
          </a:r>
          <a:r>
            <a:rPr lang="fr-CH" sz="1700" kern="1200" dirty="0"/>
            <a:t> for </a:t>
          </a:r>
          <a:r>
            <a:rPr lang="fr-CH" sz="1700" kern="1200" dirty="0" err="1"/>
            <a:t>prioritizing</a:t>
          </a:r>
          <a:r>
            <a:rPr lang="fr-CH" sz="1700" kern="1200" dirty="0"/>
            <a:t> PAMs</a:t>
          </a:r>
        </a:p>
      </dsp:txBody>
      <dsp:txXfrm>
        <a:off x="2737550" y="2302048"/>
        <a:ext cx="1113480" cy="1076670"/>
      </dsp:txXfrm>
    </dsp:sp>
    <dsp:sp modelId="{760ABEB4-F9F1-47EB-B21D-652F2ECCB85B}">
      <dsp:nvSpPr>
        <dsp:cNvPr id="0" name=""/>
        <dsp:cNvSpPr/>
      </dsp:nvSpPr>
      <dsp:spPr>
        <a:xfrm rot="16200000">
          <a:off x="2854449" y="1625531"/>
          <a:ext cx="879682" cy="27382"/>
        </a:xfrm>
        <a:custGeom>
          <a:avLst/>
          <a:gdLst/>
          <a:ahLst/>
          <a:cxnLst/>
          <a:rect l="0" t="0" r="0" b="0"/>
          <a:pathLst>
            <a:path>
              <a:moveTo>
                <a:pt x="0" y="13691"/>
              </a:moveTo>
              <a:lnTo>
                <a:pt x="879682" y="1369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fr-CH" sz="500" kern="1200"/>
        </a:p>
      </dsp:txBody>
      <dsp:txXfrm>
        <a:off x="3272298" y="1617230"/>
        <a:ext cx="43984" cy="43984"/>
      </dsp:txXfrm>
    </dsp:sp>
    <dsp:sp modelId="{1B5030DD-CFEE-4125-B855-B05859F570A5}">
      <dsp:nvSpPr>
        <dsp:cNvPr id="0" name=""/>
        <dsp:cNvSpPr/>
      </dsp:nvSpPr>
      <dsp:spPr>
        <a:xfrm>
          <a:off x="2578303" y="-151209"/>
          <a:ext cx="1431975" cy="135059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fr-CH" sz="900" kern="1200" dirty="0"/>
            <a:t>Scope and </a:t>
          </a:r>
          <a:r>
            <a:rPr lang="fr-CH" sz="900" kern="1200" dirty="0" err="1"/>
            <a:t>Scale</a:t>
          </a:r>
          <a:endParaRPr lang="fr-CH" sz="900" kern="1200" dirty="0"/>
        </a:p>
      </dsp:txBody>
      <dsp:txXfrm>
        <a:off x="2788011" y="46580"/>
        <a:ext cx="1012559" cy="955012"/>
      </dsp:txXfrm>
    </dsp:sp>
    <dsp:sp modelId="{97926708-90DD-4418-AB3B-C3EB174D0B9E}">
      <dsp:nvSpPr>
        <dsp:cNvPr id="0" name=""/>
        <dsp:cNvSpPr/>
      </dsp:nvSpPr>
      <dsp:spPr>
        <a:xfrm rot="18163636">
          <a:off x="3512066" y="1817823"/>
          <a:ext cx="861171" cy="27382"/>
        </a:xfrm>
        <a:custGeom>
          <a:avLst/>
          <a:gdLst/>
          <a:ahLst/>
          <a:cxnLst/>
          <a:rect l="0" t="0" r="0" b="0"/>
          <a:pathLst>
            <a:path>
              <a:moveTo>
                <a:pt x="0" y="13691"/>
              </a:moveTo>
              <a:lnTo>
                <a:pt x="861171" y="1369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fr-CH" sz="500" kern="1200"/>
        </a:p>
      </dsp:txBody>
      <dsp:txXfrm>
        <a:off x="3921123" y="1809984"/>
        <a:ext cx="43058" cy="43058"/>
      </dsp:txXfrm>
    </dsp:sp>
    <dsp:sp modelId="{B607A3DE-7071-4491-AFEB-F434CF2EB9A6}">
      <dsp:nvSpPr>
        <dsp:cNvPr id="0" name=""/>
        <dsp:cNvSpPr/>
      </dsp:nvSpPr>
      <dsp:spPr>
        <a:xfrm>
          <a:off x="3830588" y="216494"/>
          <a:ext cx="1431975" cy="135059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fr-CH" sz="1000" b="1" kern="1200" dirty="0"/>
            <a:t>Funding opportunities</a:t>
          </a:r>
          <a:r>
            <a:rPr lang="fr-CH" sz="1000" b="1" kern="1200" dirty="0" smtClean="0"/>
            <a:t> REDD+</a:t>
          </a:r>
          <a:endParaRPr lang="fr-CH" sz="1000" b="1" kern="1200" dirty="0"/>
        </a:p>
      </dsp:txBody>
      <dsp:txXfrm>
        <a:off x="4040296" y="414283"/>
        <a:ext cx="1012559" cy="955012"/>
      </dsp:txXfrm>
    </dsp:sp>
    <dsp:sp modelId="{86304A86-83FB-4E52-B034-D98A6DF0536D}">
      <dsp:nvSpPr>
        <dsp:cNvPr id="0" name=""/>
        <dsp:cNvSpPr/>
      </dsp:nvSpPr>
      <dsp:spPr>
        <a:xfrm rot="20127273">
          <a:off x="3968944" y="2330163"/>
          <a:ext cx="825192" cy="27382"/>
        </a:xfrm>
        <a:custGeom>
          <a:avLst/>
          <a:gdLst/>
          <a:ahLst/>
          <a:cxnLst/>
          <a:rect l="0" t="0" r="0" b="0"/>
          <a:pathLst>
            <a:path>
              <a:moveTo>
                <a:pt x="0" y="13691"/>
              </a:moveTo>
              <a:lnTo>
                <a:pt x="825192" y="1369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fr-CH" sz="500" kern="1200"/>
        </a:p>
      </dsp:txBody>
      <dsp:txXfrm>
        <a:off x="4360910" y="2323224"/>
        <a:ext cx="41259" cy="41259"/>
      </dsp:txXfrm>
    </dsp:sp>
    <dsp:sp modelId="{B1AD1FF6-828D-4B52-9FE0-04D53E2BE578}">
      <dsp:nvSpPr>
        <dsp:cNvPr id="0" name=""/>
        <dsp:cNvSpPr/>
      </dsp:nvSpPr>
      <dsp:spPr>
        <a:xfrm>
          <a:off x="4685282" y="1202863"/>
          <a:ext cx="1431975" cy="135059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fr-CH" sz="900" kern="1200" dirty="0"/>
            <a:t>National </a:t>
          </a:r>
          <a:r>
            <a:rPr lang="fr-CH" sz="900" kern="1200" dirty="0" err="1" smtClean="0"/>
            <a:t>Priorities</a:t>
          </a:r>
          <a:endParaRPr lang="fr-CH" sz="900" kern="1200" dirty="0"/>
        </a:p>
      </dsp:txBody>
      <dsp:txXfrm>
        <a:off x="4894990" y="1400652"/>
        <a:ext cx="1012559" cy="955012"/>
      </dsp:txXfrm>
    </dsp:sp>
    <dsp:sp modelId="{17E0EEBB-8651-4266-AAAD-BA919FA8E412}">
      <dsp:nvSpPr>
        <dsp:cNvPr id="0" name=""/>
        <dsp:cNvSpPr/>
      </dsp:nvSpPr>
      <dsp:spPr>
        <a:xfrm rot="438912">
          <a:off x="4071498" y="2978413"/>
          <a:ext cx="809329" cy="27382"/>
        </a:xfrm>
        <a:custGeom>
          <a:avLst/>
          <a:gdLst/>
          <a:ahLst/>
          <a:cxnLst/>
          <a:rect l="0" t="0" r="0" b="0"/>
          <a:pathLst>
            <a:path>
              <a:moveTo>
                <a:pt x="0" y="13691"/>
              </a:moveTo>
              <a:lnTo>
                <a:pt x="809329" y="1369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fr-CH" sz="500" kern="1200"/>
        </a:p>
      </dsp:txBody>
      <dsp:txXfrm>
        <a:off x="4455929" y="2971870"/>
        <a:ext cx="40466" cy="40466"/>
      </dsp:txXfrm>
    </dsp:sp>
    <dsp:sp modelId="{CD6B9B51-42FC-44CC-B929-47D33C10CB5E}">
      <dsp:nvSpPr>
        <dsp:cNvPr id="0" name=""/>
        <dsp:cNvSpPr/>
      </dsp:nvSpPr>
      <dsp:spPr>
        <a:xfrm>
          <a:off x="4870992" y="2459407"/>
          <a:ext cx="1431975" cy="135059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fr-CH" sz="900" kern="1200" dirty="0"/>
            <a:t>Policy coherence</a:t>
          </a:r>
        </a:p>
      </dsp:txBody>
      <dsp:txXfrm>
        <a:off x="5080700" y="2657196"/>
        <a:ext cx="1012559" cy="955012"/>
      </dsp:txXfrm>
    </dsp:sp>
    <dsp:sp modelId="{C1B97E3A-671B-4BF3-885B-472B348ABF40}">
      <dsp:nvSpPr>
        <dsp:cNvPr id="0" name=""/>
        <dsp:cNvSpPr/>
      </dsp:nvSpPr>
      <dsp:spPr>
        <a:xfrm rot="2454545">
          <a:off x="3777725" y="3610726"/>
          <a:ext cx="842776" cy="27382"/>
        </a:xfrm>
        <a:custGeom>
          <a:avLst/>
          <a:gdLst/>
          <a:ahLst/>
          <a:cxnLst/>
          <a:rect l="0" t="0" r="0" b="0"/>
          <a:pathLst>
            <a:path>
              <a:moveTo>
                <a:pt x="0" y="13691"/>
              </a:moveTo>
              <a:lnTo>
                <a:pt x="842776" y="1369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fr-CH" sz="500" kern="1200"/>
        </a:p>
      </dsp:txBody>
      <dsp:txXfrm>
        <a:off x="4178044" y="3603348"/>
        <a:ext cx="42138" cy="42138"/>
      </dsp:txXfrm>
    </dsp:sp>
    <dsp:sp modelId="{6FE5FAA9-6980-4987-AFFB-473CB16209B0}">
      <dsp:nvSpPr>
        <dsp:cNvPr id="0" name=""/>
        <dsp:cNvSpPr/>
      </dsp:nvSpPr>
      <dsp:spPr>
        <a:xfrm>
          <a:off x="4328844" y="3681941"/>
          <a:ext cx="1431975" cy="135059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fr-CH" sz="1000" b="1" kern="1200" dirty="0"/>
            <a:t>Cost effectiveness </a:t>
          </a:r>
        </a:p>
      </dsp:txBody>
      <dsp:txXfrm>
        <a:off x="4538552" y="3879730"/>
        <a:ext cx="1012559" cy="955012"/>
      </dsp:txXfrm>
    </dsp:sp>
    <dsp:sp modelId="{129C5A1F-1A88-487C-893A-E637F599B741}">
      <dsp:nvSpPr>
        <dsp:cNvPr id="0" name=""/>
        <dsp:cNvSpPr/>
      </dsp:nvSpPr>
      <dsp:spPr>
        <a:xfrm rot="4418182">
          <a:off x="3195190" y="3978716"/>
          <a:ext cx="874730" cy="27382"/>
        </a:xfrm>
        <a:custGeom>
          <a:avLst/>
          <a:gdLst/>
          <a:ahLst/>
          <a:cxnLst/>
          <a:rect l="0" t="0" r="0" b="0"/>
          <a:pathLst>
            <a:path>
              <a:moveTo>
                <a:pt x="0" y="13691"/>
              </a:moveTo>
              <a:lnTo>
                <a:pt x="874730" y="1369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fr-CH" sz="500" kern="1200"/>
        </a:p>
      </dsp:txBody>
      <dsp:txXfrm>
        <a:off x="3610687" y="3970538"/>
        <a:ext cx="43736" cy="43736"/>
      </dsp:txXfrm>
    </dsp:sp>
    <dsp:sp modelId="{8B916394-B0D9-47FD-9A33-A0928575D6B1}">
      <dsp:nvSpPr>
        <dsp:cNvPr id="0" name=""/>
        <dsp:cNvSpPr/>
      </dsp:nvSpPr>
      <dsp:spPr>
        <a:xfrm>
          <a:off x="3230879" y="4387560"/>
          <a:ext cx="1431975" cy="135059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fr-CH" sz="900" kern="1200" dirty="0"/>
            <a:t>Existing PAMs</a:t>
          </a:r>
        </a:p>
      </dsp:txBody>
      <dsp:txXfrm>
        <a:off x="3440587" y="4585349"/>
        <a:ext cx="1012559" cy="955012"/>
      </dsp:txXfrm>
    </dsp:sp>
    <dsp:sp modelId="{81B4D449-CA9F-44E2-BADA-F4E0C759866D}">
      <dsp:nvSpPr>
        <dsp:cNvPr id="0" name=""/>
        <dsp:cNvSpPr/>
      </dsp:nvSpPr>
      <dsp:spPr>
        <a:xfrm rot="6381818">
          <a:off x="2518661" y="3978716"/>
          <a:ext cx="874730" cy="27382"/>
        </a:xfrm>
        <a:custGeom>
          <a:avLst/>
          <a:gdLst/>
          <a:ahLst/>
          <a:cxnLst/>
          <a:rect l="0" t="0" r="0" b="0"/>
          <a:pathLst>
            <a:path>
              <a:moveTo>
                <a:pt x="0" y="13691"/>
              </a:moveTo>
              <a:lnTo>
                <a:pt x="874730" y="1369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fr-CH" sz="500" kern="1200"/>
        </a:p>
      </dsp:txBody>
      <dsp:txXfrm rot="10800000">
        <a:off x="2934158" y="3970538"/>
        <a:ext cx="43736" cy="43736"/>
      </dsp:txXfrm>
    </dsp:sp>
    <dsp:sp modelId="{84BCB451-0DD4-4084-A2D5-A6D691701F9D}">
      <dsp:nvSpPr>
        <dsp:cNvPr id="0" name=""/>
        <dsp:cNvSpPr/>
      </dsp:nvSpPr>
      <dsp:spPr>
        <a:xfrm>
          <a:off x="1925726" y="4387560"/>
          <a:ext cx="1431975" cy="135059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fr-CH" sz="900" kern="1200" dirty="0"/>
            <a:t>Social economic, political and governance barriers/opp.s</a:t>
          </a:r>
        </a:p>
      </dsp:txBody>
      <dsp:txXfrm>
        <a:off x="2135434" y="4585349"/>
        <a:ext cx="1012559" cy="955012"/>
      </dsp:txXfrm>
    </dsp:sp>
    <dsp:sp modelId="{C36EB4EE-38BA-4248-8590-795880C96D17}">
      <dsp:nvSpPr>
        <dsp:cNvPr id="0" name=""/>
        <dsp:cNvSpPr/>
      </dsp:nvSpPr>
      <dsp:spPr>
        <a:xfrm rot="8345455">
          <a:off x="1968079" y="3610726"/>
          <a:ext cx="842776" cy="27382"/>
        </a:xfrm>
        <a:custGeom>
          <a:avLst/>
          <a:gdLst/>
          <a:ahLst/>
          <a:cxnLst/>
          <a:rect l="0" t="0" r="0" b="0"/>
          <a:pathLst>
            <a:path>
              <a:moveTo>
                <a:pt x="0" y="13691"/>
              </a:moveTo>
              <a:lnTo>
                <a:pt x="842776" y="1369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fr-CH" sz="500" kern="1200"/>
        </a:p>
      </dsp:txBody>
      <dsp:txXfrm rot="10800000">
        <a:off x="2368398" y="3603348"/>
        <a:ext cx="42138" cy="42138"/>
      </dsp:txXfrm>
    </dsp:sp>
    <dsp:sp modelId="{D6721BAA-A483-45B0-96C4-9A364FD34226}">
      <dsp:nvSpPr>
        <dsp:cNvPr id="0" name=""/>
        <dsp:cNvSpPr/>
      </dsp:nvSpPr>
      <dsp:spPr>
        <a:xfrm>
          <a:off x="827762" y="3681941"/>
          <a:ext cx="1431975" cy="135059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fr-CH" sz="1000" b="1" kern="1200" dirty="0"/>
            <a:t>Non-carbon/multiple benefits</a:t>
          </a:r>
        </a:p>
      </dsp:txBody>
      <dsp:txXfrm>
        <a:off x="1037470" y="3879730"/>
        <a:ext cx="1012559" cy="955012"/>
      </dsp:txXfrm>
    </dsp:sp>
    <dsp:sp modelId="{09B5223E-9D34-48E0-B401-566C07D07701}">
      <dsp:nvSpPr>
        <dsp:cNvPr id="0" name=""/>
        <dsp:cNvSpPr/>
      </dsp:nvSpPr>
      <dsp:spPr>
        <a:xfrm rot="10309091">
          <a:off x="1705235" y="2996617"/>
          <a:ext cx="814413" cy="27382"/>
        </a:xfrm>
        <a:custGeom>
          <a:avLst/>
          <a:gdLst/>
          <a:ahLst/>
          <a:cxnLst/>
          <a:rect l="0" t="0" r="0" b="0"/>
          <a:pathLst>
            <a:path>
              <a:moveTo>
                <a:pt x="0" y="13691"/>
              </a:moveTo>
              <a:lnTo>
                <a:pt x="814413" y="1369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fr-CH" sz="500" kern="1200"/>
        </a:p>
      </dsp:txBody>
      <dsp:txXfrm rot="10800000">
        <a:off x="2092081" y="2989948"/>
        <a:ext cx="40720" cy="40720"/>
      </dsp:txXfrm>
    </dsp:sp>
    <dsp:sp modelId="{31721F65-ACC9-4FF0-B28C-9B242CEC081C}">
      <dsp:nvSpPr>
        <dsp:cNvPr id="0" name=""/>
        <dsp:cNvSpPr/>
      </dsp:nvSpPr>
      <dsp:spPr>
        <a:xfrm>
          <a:off x="285581" y="2494732"/>
          <a:ext cx="1431975" cy="135059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350" tIns="6350" rIns="6350" bIns="6350" numCol="1" spcCol="1270" anchor="ctr" anchorCtr="0">
          <a:noAutofit/>
        </a:bodyPr>
        <a:lstStyle/>
        <a:p>
          <a:pPr lvl="0" algn="ctr" defTabSz="444500">
            <a:lnSpc>
              <a:spcPct val="90000"/>
            </a:lnSpc>
            <a:spcBef>
              <a:spcPct val="0"/>
            </a:spcBef>
            <a:spcAft>
              <a:spcPct val="35000"/>
            </a:spcAft>
          </a:pPr>
          <a:r>
            <a:rPr lang="fr-CH" sz="1000" b="1" kern="1200" dirty="0"/>
            <a:t>Carbon benefits</a:t>
          </a:r>
        </a:p>
      </dsp:txBody>
      <dsp:txXfrm>
        <a:off x="495289" y="2692521"/>
        <a:ext cx="1012559" cy="955012"/>
      </dsp:txXfrm>
    </dsp:sp>
    <dsp:sp modelId="{C47116DA-2D3F-47A7-B233-68948C886B51}">
      <dsp:nvSpPr>
        <dsp:cNvPr id="0" name=""/>
        <dsp:cNvSpPr/>
      </dsp:nvSpPr>
      <dsp:spPr>
        <a:xfrm rot="12272727">
          <a:off x="1794445" y="2330163"/>
          <a:ext cx="825192" cy="27382"/>
        </a:xfrm>
        <a:custGeom>
          <a:avLst/>
          <a:gdLst/>
          <a:ahLst/>
          <a:cxnLst/>
          <a:rect l="0" t="0" r="0" b="0"/>
          <a:pathLst>
            <a:path>
              <a:moveTo>
                <a:pt x="0" y="13691"/>
              </a:moveTo>
              <a:lnTo>
                <a:pt x="825192" y="1369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fr-CH" sz="500" kern="1200"/>
        </a:p>
      </dsp:txBody>
      <dsp:txXfrm rot="10800000">
        <a:off x="2186411" y="2323224"/>
        <a:ext cx="41259" cy="41259"/>
      </dsp:txXfrm>
    </dsp:sp>
    <dsp:sp modelId="{58CCCCDA-BEC1-4C69-9105-C1DF67216363}">
      <dsp:nvSpPr>
        <dsp:cNvPr id="0" name=""/>
        <dsp:cNvSpPr/>
      </dsp:nvSpPr>
      <dsp:spPr>
        <a:xfrm>
          <a:off x="471324" y="1202863"/>
          <a:ext cx="1431975" cy="135059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fr-CH" sz="900" kern="1200" dirty="0" err="1" smtClean="0"/>
            <a:t>Capacity</a:t>
          </a:r>
          <a:r>
            <a:rPr lang="fr-CH" sz="900" kern="1200" dirty="0" smtClean="0"/>
            <a:t> to monitor</a:t>
          </a:r>
          <a:endParaRPr lang="fr-CH" sz="900" kern="1200" dirty="0"/>
        </a:p>
      </dsp:txBody>
      <dsp:txXfrm>
        <a:off x="681032" y="1400652"/>
        <a:ext cx="1012559" cy="955012"/>
      </dsp:txXfrm>
    </dsp:sp>
    <dsp:sp modelId="{AA891C40-3A49-4EF3-93E7-D23F82637768}">
      <dsp:nvSpPr>
        <dsp:cNvPr id="0" name=""/>
        <dsp:cNvSpPr/>
      </dsp:nvSpPr>
      <dsp:spPr>
        <a:xfrm rot="14236364">
          <a:off x="2215343" y="1817823"/>
          <a:ext cx="861171" cy="27382"/>
        </a:xfrm>
        <a:custGeom>
          <a:avLst/>
          <a:gdLst/>
          <a:ahLst/>
          <a:cxnLst/>
          <a:rect l="0" t="0" r="0" b="0"/>
          <a:pathLst>
            <a:path>
              <a:moveTo>
                <a:pt x="0" y="13691"/>
              </a:moveTo>
              <a:lnTo>
                <a:pt x="861171" y="13691"/>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fr-FR" sz="500" kern="1200"/>
        </a:p>
      </dsp:txBody>
      <dsp:txXfrm rot="10800000">
        <a:off x="2624400" y="1809984"/>
        <a:ext cx="43058" cy="43058"/>
      </dsp:txXfrm>
    </dsp:sp>
    <dsp:sp modelId="{60958124-9909-4756-9035-B79CFBAB7A09}">
      <dsp:nvSpPr>
        <dsp:cNvPr id="0" name=""/>
        <dsp:cNvSpPr/>
      </dsp:nvSpPr>
      <dsp:spPr>
        <a:xfrm>
          <a:off x="1326018" y="216494"/>
          <a:ext cx="1431975" cy="135059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5715" tIns="5715" rIns="5715" bIns="5715" numCol="1" spcCol="1270" anchor="ctr" anchorCtr="0">
          <a:noAutofit/>
        </a:bodyPr>
        <a:lstStyle/>
        <a:p>
          <a:pPr lvl="0" algn="ctr" defTabSz="400050">
            <a:lnSpc>
              <a:spcPct val="90000"/>
            </a:lnSpc>
            <a:spcBef>
              <a:spcPct val="0"/>
            </a:spcBef>
            <a:spcAft>
              <a:spcPct val="35000"/>
            </a:spcAft>
          </a:pPr>
          <a:r>
            <a:rPr lang="fr-CH" sz="900" kern="1200" dirty="0"/>
            <a:t>Availability of data</a:t>
          </a:r>
        </a:p>
      </dsp:txBody>
      <dsp:txXfrm>
        <a:off x="1535726" y="414283"/>
        <a:ext cx="1012559" cy="955012"/>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3416778-58C9-4720-9EE0-5CDCC939C186}" type="datetimeFigureOut">
              <a:rPr lang="en-GB" smtClean="0"/>
              <a:pPr/>
              <a:t>20/11/2015</a:t>
            </a:fld>
            <a:endParaRPr lang="en-GB"/>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342F5C5-56D0-4940-A103-8D115B650127}" type="slidenum">
              <a:rPr lang="en-GB" smtClean="0"/>
              <a:pPr/>
              <a:t>‹#›</a:t>
            </a:fld>
            <a:endParaRPr lang="en-GB"/>
          </a:p>
        </p:txBody>
      </p:sp>
    </p:spTree>
    <p:extLst>
      <p:ext uri="{BB962C8B-B14F-4D97-AF65-F5344CB8AC3E}">
        <p14:creationId xmlns:p14="http://schemas.microsoft.com/office/powerpoint/2010/main" val="263414989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AD48407C-37F9-4656-9556-9EF7322BA1FF}" type="slidenum">
              <a:rPr lang="fr-CH" smtClean="0">
                <a:solidFill>
                  <a:prstClr val="black"/>
                </a:solidFill>
              </a:rPr>
              <a:pPr/>
              <a:t>1</a:t>
            </a:fld>
            <a:endParaRPr lang="fr-CH">
              <a:solidFill>
                <a:prstClr val="black"/>
              </a:solidFill>
            </a:endParaRPr>
          </a:p>
        </p:txBody>
      </p:sp>
    </p:spTree>
    <p:extLst>
      <p:ext uri="{BB962C8B-B14F-4D97-AF65-F5344CB8AC3E}">
        <p14:creationId xmlns:p14="http://schemas.microsoft.com/office/powerpoint/2010/main" val="61563459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s-EC" sz="1200" dirty="0" smtClean="0">
              <a:latin typeface="Gill Sans Light"/>
            </a:endParaRPr>
          </a:p>
          <a:p>
            <a:endParaRPr lang="es-EC" sz="1200" dirty="0" smtClean="0">
              <a:latin typeface="Gill Sans Light"/>
            </a:endParaRPr>
          </a:p>
          <a:p>
            <a:r>
              <a:rPr lang="es-EC" sz="1200" dirty="0" smtClean="0">
                <a:latin typeface="Gill Sans Light"/>
              </a:rPr>
              <a:t>El financiamiento de REDD+ puede referirse a los pagos que recibe un país REDD+ por el logro de reducciones o absorciones de emisiones de carbono forestal que hayan sido verificadas de conformidad con el proceso de la CMNUCC frente a un nivel de referencia de emisiones establecido utilizando las salvaguardas pertinentes. </a:t>
            </a:r>
            <a:endParaRPr lang="en-US" dirty="0"/>
          </a:p>
        </p:txBody>
      </p:sp>
      <p:sp>
        <p:nvSpPr>
          <p:cNvPr id="4" name="Slide Number Placeholder 3"/>
          <p:cNvSpPr>
            <a:spLocks noGrp="1"/>
          </p:cNvSpPr>
          <p:nvPr>
            <p:ph type="sldNum" sz="quarter" idx="10"/>
          </p:nvPr>
        </p:nvSpPr>
        <p:spPr/>
        <p:txBody>
          <a:bodyPr/>
          <a:lstStyle/>
          <a:p>
            <a:fld id="{9342F5C5-56D0-4940-A103-8D115B650127}" type="slidenum">
              <a:rPr lang="en-GB" smtClean="0"/>
              <a:pPr/>
              <a:t>15</a:t>
            </a:fld>
            <a:endParaRPr lang="en-GB"/>
          </a:p>
        </p:txBody>
      </p:sp>
    </p:spTree>
    <p:extLst>
      <p:ext uri="{BB962C8B-B14F-4D97-AF65-F5344CB8AC3E}">
        <p14:creationId xmlns:p14="http://schemas.microsoft.com/office/powerpoint/2010/main" val="192290230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s-EC" sz="1200" dirty="0" smtClean="0">
              <a:latin typeface="Gill Sans Light"/>
            </a:endParaRPr>
          </a:p>
          <a:p>
            <a:endParaRPr lang="es-EC" sz="1200" dirty="0" smtClean="0">
              <a:latin typeface="Gill Sans Light"/>
            </a:endParaRPr>
          </a:p>
          <a:p>
            <a:r>
              <a:rPr lang="es-EC" sz="1200" dirty="0" smtClean="0">
                <a:latin typeface="Gill Sans Light"/>
              </a:rPr>
              <a:t>El financiamiento de REDD+ puede referirse a los pagos que recibe un país REDD+ por el logro de reducciones o absorciones de emisiones de carbono forestal que hayan sido verificadas de conformidad con el proceso de la CMNUCC frente a un nivel de referencia de emisiones establecido utilizando las salvaguardas pertinentes. </a:t>
            </a:r>
            <a:endParaRPr lang="en-US" dirty="0"/>
          </a:p>
        </p:txBody>
      </p:sp>
      <p:sp>
        <p:nvSpPr>
          <p:cNvPr id="4" name="Slide Number Placeholder 3"/>
          <p:cNvSpPr>
            <a:spLocks noGrp="1"/>
          </p:cNvSpPr>
          <p:nvPr>
            <p:ph type="sldNum" sz="quarter" idx="10"/>
          </p:nvPr>
        </p:nvSpPr>
        <p:spPr/>
        <p:txBody>
          <a:bodyPr/>
          <a:lstStyle/>
          <a:p>
            <a:fld id="{9342F5C5-56D0-4940-A103-8D115B650127}" type="slidenum">
              <a:rPr lang="en-GB" smtClean="0"/>
              <a:pPr/>
              <a:t>16</a:t>
            </a:fld>
            <a:endParaRPr lang="en-GB"/>
          </a:p>
        </p:txBody>
      </p:sp>
    </p:spTree>
    <p:extLst>
      <p:ext uri="{BB962C8B-B14F-4D97-AF65-F5344CB8AC3E}">
        <p14:creationId xmlns:p14="http://schemas.microsoft.com/office/powerpoint/2010/main" val="192290230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s-EC" sz="1200" dirty="0" smtClean="0">
              <a:latin typeface="Gill Sans Light"/>
            </a:endParaRPr>
          </a:p>
          <a:p>
            <a:endParaRPr lang="es-EC" sz="1200" dirty="0" smtClean="0">
              <a:latin typeface="Gill Sans Light"/>
            </a:endParaRPr>
          </a:p>
          <a:p>
            <a:r>
              <a:rPr lang="es-EC" sz="1200" dirty="0" smtClean="0">
                <a:latin typeface="Gill Sans Light"/>
              </a:rPr>
              <a:t>El financiamiento de REDD+ puede referirse a los pagos que recibe un país REDD+ por el logro de reducciones o absorciones de emisiones de carbono forestal que hayan sido verificadas de conformidad con el proceso de la CMNUCC frente a un nivel de referencia de emisiones establecido utilizando las salvaguardas pertinentes. </a:t>
            </a:r>
            <a:endParaRPr lang="en-US" dirty="0"/>
          </a:p>
        </p:txBody>
      </p:sp>
      <p:sp>
        <p:nvSpPr>
          <p:cNvPr id="4" name="Slide Number Placeholder 3"/>
          <p:cNvSpPr>
            <a:spLocks noGrp="1"/>
          </p:cNvSpPr>
          <p:nvPr>
            <p:ph type="sldNum" sz="quarter" idx="10"/>
          </p:nvPr>
        </p:nvSpPr>
        <p:spPr/>
        <p:txBody>
          <a:bodyPr/>
          <a:lstStyle/>
          <a:p>
            <a:fld id="{9342F5C5-56D0-4940-A103-8D115B650127}" type="slidenum">
              <a:rPr lang="en-GB" smtClean="0"/>
              <a:pPr/>
              <a:t>17</a:t>
            </a:fld>
            <a:endParaRPr lang="en-GB"/>
          </a:p>
        </p:txBody>
      </p:sp>
    </p:spTree>
    <p:extLst>
      <p:ext uri="{BB962C8B-B14F-4D97-AF65-F5344CB8AC3E}">
        <p14:creationId xmlns:p14="http://schemas.microsoft.com/office/powerpoint/2010/main" val="192290230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s-EC" sz="1200" dirty="0" smtClean="0">
              <a:latin typeface="Gill Sans Light"/>
            </a:endParaRPr>
          </a:p>
          <a:p>
            <a:endParaRPr lang="es-EC" sz="1200" dirty="0" smtClean="0">
              <a:latin typeface="Gill Sans Light"/>
            </a:endParaRPr>
          </a:p>
          <a:p>
            <a:r>
              <a:rPr lang="es-EC" sz="1200" dirty="0" smtClean="0">
                <a:latin typeface="Gill Sans Light"/>
              </a:rPr>
              <a:t>El financiamiento de REDD+ puede referirse a los pagos que recibe un país REDD+ por el logro de reducciones o absorciones de emisiones de carbono forestal que hayan sido verificadas de conformidad con el proceso de la CMNUCC frente a un nivel de referencia de emisiones establecido utilizando las salvaguardas pertinentes. </a:t>
            </a:r>
            <a:endParaRPr lang="en-US" dirty="0"/>
          </a:p>
        </p:txBody>
      </p:sp>
      <p:sp>
        <p:nvSpPr>
          <p:cNvPr id="4" name="Slide Number Placeholder 3"/>
          <p:cNvSpPr>
            <a:spLocks noGrp="1"/>
          </p:cNvSpPr>
          <p:nvPr>
            <p:ph type="sldNum" sz="quarter" idx="10"/>
          </p:nvPr>
        </p:nvSpPr>
        <p:spPr/>
        <p:txBody>
          <a:bodyPr/>
          <a:lstStyle/>
          <a:p>
            <a:fld id="{9342F5C5-56D0-4940-A103-8D115B650127}" type="slidenum">
              <a:rPr lang="en-GB" smtClean="0"/>
              <a:pPr/>
              <a:t>18</a:t>
            </a:fld>
            <a:endParaRPr lang="en-GB"/>
          </a:p>
        </p:txBody>
      </p:sp>
    </p:spTree>
    <p:extLst>
      <p:ext uri="{BB962C8B-B14F-4D97-AF65-F5344CB8AC3E}">
        <p14:creationId xmlns:p14="http://schemas.microsoft.com/office/powerpoint/2010/main" val="192290230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s-EC" sz="1200" dirty="0" smtClean="0">
              <a:latin typeface="Gill Sans Light"/>
            </a:endParaRPr>
          </a:p>
          <a:p>
            <a:endParaRPr lang="es-EC" sz="1200" dirty="0" smtClean="0">
              <a:latin typeface="Gill Sans Light"/>
            </a:endParaRPr>
          </a:p>
          <a:p>
            <a:r>
              <a:rPr lang="es-EC" sz="1200" dirty="0" smtClean="0">
                <a:latin typeface="Gill Sans Light"/>
              </a:rPr>
              <a:t>El financiamiento de REDD+ puede referirse a los pagos que recibe un país REDD+ por el logro de reducciones o absorciones de emisiones de carbono forestal que hayan sido verificadas de conformidad con el proceso de la CMNUCC frente a un nivel de referencia de emisiones establecido utilizando las salvaguardas pertinentes. </a:t>
            </a:r>
            <a:endParaRPr lang="en-US" dirty="0"/>
          </a:p>
        </p:txBody>
      </p:sp>
      <p:sp>
        <p:nvSpPr>
          <p:cNvPr id="4" name="Slide Number Placeholder 3"/>
          <p:cNvSpPr>
            <a:spLocks noGrp="1"/>
          </p:cNvSpPr>
          <p:nvPr>
            <p:ph type="sldNum" sz="quarter" idx="10"/>
          </p:nvPr>
        </p:nvSpPr>
        <p:spPr/>
        <p:txBody>
          <a:bodyPr/>
          <a:lstStyle/>
          <a:p>
            <a:fld id="{9342F5C5-56D0-4940-A103-8D115B650127}" type="slidenum">
              <a:rPr lang="en-GB" smtClean="0"/>
              <a:pPr/>
              <a:t>19</a:t>
            </a:fld>
            <a:endParaRPr lang="en-GB"/>
          </a:p>
        </p:txBody>
      </p:sp>
    </p:spTree>
    <p:extLst>
      <p:ext uri="{BB962C8B-B14F-4D97-AF65-F5344CB8AC3E}">
        <p14:creationId xmlns:p14="http://schemas.microsoft.com/office/powerpoint/2010/main" val="192290230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s-EC" sz="1200" dirty="0" smtClean="0">
              <a:latin typeface="Gill Sans Light"/>
            </a:endParaRPr>
          </a:p>
          <a:p>
            <a:endParaRPr lang="es-EC" sz="1200" dirty="0" smtClean="0">
              <a:latin typeface="Gill Sans Light"/>
            </a:endParaRPr>
          </a:p>
          <a:p>
            <a:r>
              <a:rPr lang="es-EC" sz="1200" dirty="0" smtClean="0">
                <a:latin typeface="Gill Sans Light"/>
              </a:rPr>
              <a:t>El financiamiento de REDD+ puede referirse a los pagos que recibe un país REDD+ por el logro de reducciones o absorciones de emisiones de carbono forestal que hayan sido verificadas de conformidad con el proceso de la CMNUCC frente a un nivel de referencia de emisiones establecido utilizando las salvaguardas pertinentes. </a:t>
            </a:r>
            <a:endParaRPr lang="en-US" dirty="0"/>
          </a:p>
        </p:txBody>
      </p:sp>
      <p:sp>
        <p:nvSpPr>
          <p:cNvPr id="4" name="Slide Number Placeholder 3"/>
          <p:cNvSpPr>
            <a:spLocks noGrp="1"/>
          </p:cNvSpPr>
          <p:nvPr>
            <p:ph type="sldNum" sz="quarter" idx="10"/>
          </p:nvPr>
        </p:nvSpPr>
        <p:spPr/>
        <p:txBody>
          <a:bodyPr/>
          <a:lstStyle/>
          <a:p>
            <a:fld id="{9342F5C5-56D0-4940-A103-8D115B650127}" type="slidenum">
              <a:rPr lang="en-GB" smtClean="0"/>
              <a:pPr/>
              <a:t>20</a:t>
            </a:fld>
            <a:endParaRPr lang="en-GB"/>
          </a:p>
        </p:txBody>
      </p:sp>
    </p:spTree>
    <p:extLst>
      <p:ext uri="{BB962C8B-B14F-4D97-AF65-F5344CB8AC3E}">
        <p14:creationId xmlns:p14="http://schemas.microsoft.com/office/powerpoint/2010/main" val="192290230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s-EC" sz="1200" dirty="0" smtClean="0">
              <a:latin typeface="Gill Sans Light"/>
            </a:endParaRPr>
          </a:p>
          <a:p>
            <a:endParaRPr lang="es-EC" sz="1200" dirty="0" smtClean="0">
              <a:latin typeface="Gill Sans Light"/>
            </a:endParaRPr>
          </a:p>
          <a:p>
            <a:r>
              <a:rPr lang="es-EC" sz="1200" dirty="0" smtClean="0">
                <a:latin typeface="Gill Sans Light"/>
              </a:rPr>
              <a:t>El financiamiento de REDD+ puede referirse a los pagos que recibe un país REDD+ por el logro de reducciones o absorciones de emisiones de carbono forestal que hayan sido verificadas de conformidad con el proceso de la CMNUCC frente a un nivel de referencia de emisiones establecido utilizando las salvaguardas pertinentes. </a:t>
            </a:r>
            <a:endParaRPr lang="en-US" dirty="0"/>
          </a:p>
        </p:txBody>
      </p:sp>
      <p:sp>
        <p:nvSpPr>
          <p:cNvPr id="4" name="Slide Number Placeholder 3"/>
          <p:cNvSpPr>
            <a:spLocks noGrp="1"/>
          </p:cNvSpPr>
          <p:nvPr>
            <p:ph type="sldNum" sz="quarter" idx="10"/>
          </p:nvPr>
        </p:nvSpPr>
        <p:spPr/>
        <p:txBody>
          <a:bodyPr/>
          <a:lstStyle/>
          <a:p>
            <a:fld id="{9342F5C5-56D0-4940-A103-8D115B650127}" type="slidenum">
              <a:rPr lang="en-GB" smtClean="0"/>
              <a:pPr/>
              <a:t>21</a:t>
            </a:fld>
            <a:endParaRPr lang="en-GB"/>
          </a:p>
        </p:txBody>
      </p:sp>
    </p:spTree>
    <p:extLst>
      <p:ext uri="{BB962C8B-B14F-4D97-AF65-F5344CB8AC3E}">
        <p14:creationId xmlns:p14="http://schemas.microsoft.com/office/powerpoint/2010/main" val="19229023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Slide Image Placeholder 1"/>
          <p:cNvSpPr>
            <a:spLocks noGrp="1" noRot="1" noChangeAspect="1"/>
          </p:cNvSpPr>
          <p:nvPr>
            <p:ph type="sldImg"/>
          </p:nvPr>
        </p:nvSpPr>
        <p:spPr bwMode="auto">
          <a:noFill/>
          <a:ln>
            <a:solidFill>
              <a:srgbClr val="000000"/>
            </a:solidFill>
            <a:miter lim="800000"/>
            <a:headEnd/>
            <a:tailEnd/>
          </a:ln>
        </p:spPr>
      </p:sp>
      <p:sp>
        <p:nvSpPr>
          <p:cNvPr id="17411" name="Notes Placeholder 2"/>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n-GB"/>
          </a:p>
        </p:txBody>
      </p:sp>
      <p:sp>
        <p:nvSpPr>
          <p:cNvPr id="16388" name="Slide Number Placeholder 3"/>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FCE0B832-BC40-6B47-B5A0-86E5C3495F23}" type="slidenum">
              <a:rPr lang="en-US" smtClean="0">
                <a:solidFill>
                  <a:srgbClr val="000000"/>
                </a:solidFill>
                <a:ea typeface="ＭＳ Ｐゴシック" pitchFamily="-110" charset="-128"/>
                <a:cs typeface="ＭＳ Ｐゴシック" pitchFamily="-110" charset="-128"/>
              </a:rPr>
              <a:pPr fontAlgn="base">
                <a:spcBef>
                  <a:spcPct val="0"/>
                </a:spcBef>
                <a:spcAft>
                  <a:spcPct val="0"/>
                </a:spcAft>
                <a:defRPr/>
              </a:pPr>
              <a:t>23</a:t>
            </a:fld>
            <a:endParaRPr lang="en-US" smtClean="0">
              <a:solidFill>
                <a:srgbClr val="000000"/>
              </a:solidFill>
              <a:ea typeface="ＭＳ Ｐゴシック" pitchFamily="-110" charset="-128"/>
              <a:cs typeface="ＭＳ Ｐゴシック" pitchFamily="-110" charset="-128"/>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s-EC" sz="1200" dirty="0" smtClean="0">
              <a:latin typeface="Gill Sans Light"/>
            </a:endParaRPr>
          </a:p>
          <a:p>
            <a:endParaRPr lang="es-EC" sz="1200" dirty="0" smtClean="0">
              <a:latin typeface="Gill Sans Light"/>
            </a:endParaRPr>
          </a:p>
          <a:p>
            <a:r>
              <a:rPr lang="es-EC" sz="1200" dirty="0" smtClean="0">
                <a:latin typeface="Gill Sans Light"/>
              </a:rPr>
              <a:t>El financiamiento de REDD+ puede referirse a los pagos que recibe un país REDD+ por el logro de reducciones o absorciones de emisiones de carbono forestal que hayan sido verificadas de conformidad con el proceso de la CMNUCC frente a un nivel de referencia de emisiones establecido utilizando las salvaguardas pertinentes. </a:t>
            </a:r>
            <a:endParaRPr lang="en-US" dirty="0"/>
          </a:p>
        </p:txBody>
      </p:sp>
      <p:sp>
        <p:nvSpPr>
          <p:cNvPr id="4" name="Slide Number Placeholder 3"/>
          <p:cNvSpPr>
            <a:spLocks noGrp="1"/>
          </p:cNvSpPr>
          <p:nvPr>
            <p:ph type="sldNum" sz="quarter" idx="10"/>
          </p:nvPr>
        </p:nvSpPr>
        <p:spPr/>
        <p:txBody>
          <a:bodyPr/>
          <a:lstStyle/>
          <a:p>
            <a:fld id="{9342F5C5-56D0-4940-A103-8D115B650127}" type="slidenum">
              <a:rPr lang="en-GB" smtClean="0"/>
              <a:pPr/>
              <a:t>24</a:t>
            </a:fld>
            <a:endParaRPr lang="en-GB"/>
          </a:p>
        </p:txBody>
      </p:sp>
    </p:spTree>
    <p:extLst>
      <p:ext uri="{BB962C8B-B14F-4D97-AF65-F5344CB8AC3E}">
        <p14:creationId xmlns:p14="http://schemas.microsoft.com/office/powerpoint/2010/main" val="192290230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s-EC" sz="1200" dirty="0" smtClean="0">
              <a:latin typeface="Gill Sans Light"/>
            </a:endParaRPr>
          </a:p>
          <a:p>
            <a:endParaRPr lang="es-EC" sz="1200" dirty="0" smtClean="0">
              <a:latin typeface="Gill Sans Light"/>
            </a:endParaRPr>
          </a:p>
          <a:p>
            <a:r>
              <a:rPr lang="es-EC" sz="1200" dirty="0" smtClean="0">
                <a:latin typeface="Gill Sans Light"/>
              </a:rPr>
              <a:t>El financiamiento de REDD+ puede referirse a los pagos que recibe un país REDD+ por el logro de reducciones o absorciones de emisiones de carbono forestal que hayan sido verificadas de conformidad con el proceso de la CMNUCC frente a un nivel de referencia de emisiones establecido utilizando las salvaguardas pertinentes. </a:t>
            </a:r>
            <a:endParaRPr lang="en-US" dirty="0"/>
          </a:p>
        </p:txBody>
      </p:sp>
      <p:sp>
        <p:nvSpPr>
          <p:cNvPr id="4" name="Slide Number Placeholder 3"/>
          <p:cNvSpPr>
            <a:spLocks noGrp="1"/>
          </p:cNvSpPr>
          <p:nvPr>
            <p:ph type="sldNum" sz="quarter" idx="10"/>
          </p:nvPr>
        </p:nvSpPr>
        <p:spPr/>
        <p:txBody>
          <a:bodyPr/>
          <a:lstStyle/>
          <a:p>
            <a:fld id="{9342F5C5-56D0-4940-A103-8D115B650127}" type="slidenum">
              <a:rPr lang="en-GB" smtClean="0"/>
              <a:pPr/>
              <a:t>25</a:t>
            </a:fld>
            <a:endParaRPr lang="en-GB"/>
          </a:p>
        </p:txBody>
      </p:sp>
    </p:spTree>
    <p:extLst>
      <p:ext uri="{BB962C8B-B14F-4D97-AF65-F5344CB8AC3E}">
        <p14:creationId xmlns:p14="http://schemas.microsoft.com/office/powerpoint/2010/main" val="192290230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endParaRPr lang="en-US" sz="1200" baseline="0" dirty="0" smtClean="0"/>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endParaRPr lang="en-US" sz="1200" dirty="0" smtClean="0"/>
          </a:p>
          <a:p>
            <a:pPr marL="228600" marR="0" indent="-228600" algn="l" defTabSz="914400" rtl="0" eaLnBrk="1" fontAlgn="auto" latinLnBrk="0" hangingPunct="1">
              <a:lnSpc>
                <a:spcPct val="100000"/>
              </a:lnSpc>
              <a:spcBef>
                <a:spcPts val="0"/>
              </a:spcBef>
              <a:spcAft>
                <a:spcPts val="0"/>
              </a:spcAft>
              <a:buClrTx/>
              <a:buSzTx/>
              <a:buFontTx/>
              <a:buAutoNum type="arabicPeriod"/>
              <a:tabLst/>
              <a:defRPr/>
            </a:pPr>
            <a:endParaRPr lang="en-US" sz="1200" dirty="0" smtClean="0"/>
          </a:p>
          <a:p>
            <a:pPr marL="0" marR="0" indent="0" algn="l" defTabSz="914400" rtl="0" eaLnBrk="1" fontAlgn="auto" latinLnBrk="0" hangingPunct="1">
              <a:lnSpc>
                <a:spcPct val="100000"/>
              </a:lnSpc>
              <a:spcBef>
                <a:spcPts val="0"/>
              </a:spcBef>
              <a:spcAft>
                <a:spcPts val="0"/>
              </a:spcAft>
              <a:buClrTx/>
              <a:buSzTx/>
              <a:buFontTx/>
              <a:buNone/>
              <a:tabLst/>
              <a:defRPr/>
            </a:pPr>
            <a:endParaRPr lang="en-GB" sz="1200" dirty="0" smtClean="0"/>
          </a:p>
        </p:txBody>
      </p:sp>
      <p:sp>
        <p:nvSpPr>
          <p:cNvPr id="4" name="Slide Number Placeholder 3"/>
          <p:cNvSpPr>
            <a:spLocks noGrp="1"/>
          </p:cNvSpPr>
          <p:nvPr>
            <p:ph type="sldNum" sz="quarter" idx="10"/>
          </p:nvPr>
        </p:nvSpPr>
        <p:spPr/>
        <p:txBody>
          <a:bodyPr/>
          <a:lstStyle/>
          <a:p>
            <a:fld id="{AD48407C-37F9-4656-9556-9EF7322BA1FF}" type="slidenum">
              <a:rPr lang="fr-CH" smtClean="0">
                <a:solidFill>
                  <a:prstClr val="black"/>
                </a:solidFill>
              </a:rPr>
              <a:pPr/>
              <a:t>2</a:t>
            </a:fld>
            <a:endParaRPr lang="fr-CH">
              <a:solidFill>
                <a:prstClr val="black"/>
              </a:solidFill>
            </a:endParaRPr>
          </a:p>
        </p:txBody>
      </p:sp>
    </p:spTree>
    <p:extLst>
      <p:ext uri="{BB962C8B-B14F-4D97-AF65-F5344CB8AC3E}">
        <p14:creationId xmlns:p14="http://schemas.microsoft.com/office/powerpoint/2010/main" val="3282697108"/>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s-EC" sz="1200" dirty="0" smtClean="0">
              <a:latin typeface="Gill Sans Light"/>
            </a:endParaRPr>
          </a:p>
          <a:p>
            <a:endParaRPr lang="es-EC" sz="1200" dirty="0" smtClean="0">
              <a:latin typeface="Gill Sans Light"/>
            </a:endParaRPr>
          </a:p>
          <a:p>
            <a:r>
              <a:rPr lang="es-EC" sz="1200" dirty="0" smtClean="0">
                <a:latin typeface="Gill Sans Light"/>
              </a:rPr>
              <a:t>El financiamiento de REDD+ puede referirse a los pagos que recibe un país REDD+ por el logro de reducciones o absorciones de emisiones de carbono forestal que hayan sido verificadas de conformidad con el proceso de la CMNUCC frente a un nivel de referencia de emisiones establecido utilizando las salvaguardas pertinentes. </a:t>
            </a:r>
            <a:endParaRPr lang="en-US" dirty="0"/>
          </a:p>
        </p:txBody>
      </p:sp>
      <p:sp>
        <p:nvSpPr>
          <p:cNvPr id="4" name="Slide Number Placeholder 3"/>
          <p:cNvSpPr>
            <a:spLocks noGrp="1"/>
          </p:cNvSpPr>
          <p:nvPr>
            <p:ph type="sldNum" sz="quarter" idx="10"/>
          </p:nvPr>
        </p:nvSpPr>
        <p:spPr/>
        <p:txBody>
          <a:bodyPr/>
          <a:lstStyle/>
          <a:p>
            <a:fld id="{9342F5C5-56D0-4940-A103-8D115B650127}" type="slidenum">
              <a:rPr lang="en-GB" smtClean="0"/>
              <a:pPr/>
              <a:t>26</a:t>
            </a:fld>
            <a:endParaRPr lang="en-GB"/>
          </a:p>
        </p:txBody>
      </p:sp>
    </p:spTree>
    <p:extLst>
      <p:ext uri="{BB962C8B-B14F-4D97-AF65-F5344CB8AC3E}">
        <p14:creationId xmlns:p14="http://schemas.microsoft.com/office/powerpoint/2010/main" val="192290230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s-EC" sz="1200" dirty="0" smtClean="0">
              <a:latin typeface="Gill Sans Light"/>
            </a:endParaRPr>
          </a:p>
          <a:p>
            <a:endParaRPr lang="es-EC" sz="1200" dirty="0" smtClean="0">
              <a:latin typeface="Gill Sans Light"/>
            </a:endParaRPr>
          </a:p>
          <a:p>
            <a:r>
              <a:rPr lang="es-EC" sz="1200" dirty="0" smtClean="0">
                <a:latin typeface="Gill Sans Light"/>
              </a:rPr>
              <a:t>El financiamiento de REDD+ puede referirse a los pagos que recibe un país REDD+ por el logro de reducciones o absorciones de emisiones de carbono forestal que hayan sido verificadas de conformidad con el proceso de la CMNUCC frente a un nivel de referencia de emisiones establecido utilizando las salvaguardas pertinentes. </a:t>
            </a:r>
            <a:endParaRPr lang="en-US" dirty="0"/>
          </a:p>
        </p:txBody>
      </p:sp>
      <p:sp>
        <p:nvSpPr>
          <p:cNvPr id="4" name="Slide Number Placeholder 3"/>
          <p:cNvSpPr>
            <a:spLocks noGrp="1"/>
          </p:cNvSpPr>
          <p:nvPr>
            <p:ph type="sldNum" sz="quarter" idx="10"/>
          </p:nvPr>
        </p:nvSpPr>
        <p:spPr/>
        <p:txBody>
          <a:bodyPr/>
          <a:lstStyle/>
          <a:p>
            <a:fld id="{9342F5C5-56D0-4940-A103-8D115B650127}" type="slidenum">
              <a:rPr lang="en-GB" smtClean="0"/>
              <a:pPr/>
              <a:t>27</a:t>
            </a:fld>
            <a:endParaRPr lang="en-GB"/>
          </a:p>
        </p:txBody>
      </p:sp>
    </p:spTree>
    <p:extLst>
      <p:ext uri="{BB962C8B-B14F-4D97-AF65-F5344CB8AC3E}">
        <p14:creationId xmlns:p14="http://schemas.microsoft.com/office/powerpoint/2010/main" val="192290230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pPr>
              <a:buFontTx/>
              <a:buChar char="-"/>
            </a:pPr>
            <a:r>
              <a:rPr lang="en-US" dirty="0" smtClean="0"/>
              <a:t> Many of the</a:t>
            </a:r>
            <a:r>
              <a:rPr lang="en-US" baseline="0" dirty="0" smtClean="0"/>
              <a:t> aspects of REDD+ have an economic dimension. </a:t>
            </a:r>
          </a:p>
          <a:p>
            <a:pPr>
              <a:buFontTx/>
              <a:buChar char="-"/>
            </a:pPr>
            <a:r>
              <a:rPr lang="en-US" baseline="0" dirty="0" smtClean="0"/>
              <a:t> Agriculture and other productive activities are at the basis of a lot of deforestation and degradation. </a:t>
            </a:r>
          </a:p>
          <a:p>
            <a:pPr>
              <a:buFontTx/>
              <a:buChar char="-"/>
            </a:pPr>
            <a:r>
              <a:rPr lang="en-US" baseline="0" dirty="0" smtClean="0"/>
              <a:t> Fiscal policies, trade agreements, exchange rates between major trading partners and international commodity prices are major underlying drivers that can affect deforestation. </a:t>
            </a:r>
          </a:p>
          <a:p>
            <a:pPr>
              <a:buFontTx/>
              <a:buChar char="-"/>
            </a:pPr>
            <a:endParaRPr lang="en-US" baseline="0" dirty="0" smtClean="0"/>
          </a:p>
          <a:p>
            <a:pPr>
              <a:buFontTx/>
              <a:buChar char="-"/>
            </a:pPr>
            <a:r>
              <a:rPr lang="en-US" baseline="0" dirty="0" smtClean="0"/>
              <a:t>Tackling the DDFD can also have economic and financial components as you can see on this slide. </a:t>
            </a:r>
          </a:p>
          <a:p>
            <a:pPr>
              <a:buFontTx/>
              <a:buChar char="-"/>
            </a:pPr>
            <a:endParaRPr lang="en-US" baseline="0" dirty="0" smtClean="0"/>
          </a:p>
          <a:p>
            <a:pPr>
              <a:buFontTx/>
              <a:buChar char="-"/>
            </a:pPr>
            <a:r>
              <a:rPr lang="en-US" baseline="0" dirty="0" smtClean="0"/>
              <a:t>Finally in terms of REDD+ Finance, funding is needed to complete phase I (REDD+ Readiness) and possibly to implement policies and measures during phase II (</a:t>
            </a:r>
            <a:r>
              <a:rPr lang="en-US" baseline="0" dirty="0" err="1" smtClean="0"/>
              <a:t>PAMs</a:t>
            </a:r>
            <a:r>
              <a:rPr lang="en-US" baseline="0" dirty="0" smtClean="0"/>
              <a:t>) and financially the payments for results against verified FRL/FREL</a:t>
            </a:r>
            <a:endParaRPr lang="en-US" dirty="0"/>
          </a:p>
        </p:txBody>
      </p:sp>
      <p:sp>
        <p:nvSpPr>
          <p:cNvPr id="4" name="Slide Number Placeholder 3"/>
          <p:cNvSpPr>
            <a:spLocks noGrp="1"/>
          </p:cNvSpPr>
          <p:nvPr>
            <p:ph type="sldNum" sz="quarter" idx="10"/>
          </p:nvPr>
        </p:nvSpPr>
        <p:spPr/>
        <p:txBody>
          <a:bodyPr/>
          <a:lstStyle/>
          <a:p>
            <a:fld id="{9342F5C5-56D0-4940-A103-8D115B650127}" type="slidenum">
              <a:rPr lang="en-GB" smtClean="0"/>
              <a:pPr/>
              <a:t>5</a:t>
            </a:fld>
            <a:endParaRPr lang="en-GB"/>
          </a:p>
        </p:txBody>
      </p:sp>
    </p:spTree>
    <p:extLst>
      <p:ext uri="{BB962C8B-B14F-4D97-AF65-F5344CB8AC3E}">
        <p14:creationId xmlns:p14="http://schemas.microsoft.com/office/powerpoint/2010/main" val="139255533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s-EC" sz="1200" dirty="0" smtClean="0">
              <a:latin typeface="Gill Sans Light"/>
            </a:endParaRPr>
          </a:p>
          <a:p>
            <a:endParaRPr lang="es-EC" sz="1200" dirty="0" smtClean="0">
              <a:latin typeface="Gill Sans Light"/>
            </a:endParaRPr>
          </a:p>
          <a:p>
            <a:r>
              <a:rPr lang="es-EC" sz="1200" dirty="0" smtClean="0">
                <a:latin typeface="Gill Sans Light"/>
              </a:rPr>
              <a:t>El financiamiento de REDD+ puede referirse a los pagos que recibe un país REDD+ por el logro de reducciones o absorciones de emisiones de carbono forestal que hayan sido verificadas de conformidad con el proceso de la CMNUCC frente a un nivel de referencia de emisiones establecido utilizando las salvaguardas pertinentes. </a:t>
            </a:r>
            <a:endParaRPr lang="en-US" dirty="0"/>
          </a:p>
        </p:txBody>
      </p:sp>
      <p:sp>
        <p:nvSpPr>
          <p:cNvPr id="4" name="Slide Number Placeholder 3"/>
          <p:cNvSpPr>
            <a:spLocks noGrp="1"/>
          </p:cNvSpPr>
          <p:nvPr>
            <p:ph type="sldNum" sz="quarter" idx="10"/>
          </p:nvPr>
        </p:nvSpPr>
        <p:spPr/>
        <p:txBody>
          <a:bodyPr/>
          <a:lstStyle/>
          <a:p>
            <a:fld id="{9342F5C5-56D0-4940-A103-8D115B650127}" type="slidenum">
              <a:rPr lang="en-GB" smtClean="0"/>
              <a:pPr/>
              <a:t>6</a:t>
            </a:fld>
            <a:endParaRPr lang="en-GB"/>
          </a:p>
        </p:txBody>
      </p:sp>
    </p:spTree>
    <p:extLst>
      <p:ext uri="{BB962C8B-B14F-4D97-AF65-F5344CB8AC3E}">
        <p14:creationId xmlns:p14="http://schemas.microsoft.com/office/powerpoint/2010/main" val="192290230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s-EC" sz="1200" dirty="0" smtClean="0">
              <a:latin typeface="Gill Sans Light"/>
            </a:endParaRPr>
          </a:p>
          <a:p>
            <a:endParaRPr lang="es-EC" sz="1200" dirty="0" smtClean="0">
              <a:latin typeface="Gill Sans Light"/>
            </a:endParaRPr>
          </a:p>
          <a:p>
            <a:r>
              <a:rPr lang="es-EC" sz="1200" dirty="0" smtClean="0">
                <a:latin typeface="Gill Sans Light"/>
              </a:rPr>
              <a:t>El financiamiento de REDD+ puede referirse a los pagos que recibe un país REDD+ por el logro de reducciones o absorciones de emisiones de carbono forestal que hayan sido verificadas de conformidad con el proceso de la CMNUCC frente a un nivel de referencia de emisiones establecido utilizando las salvaguardas pertinentes. </a:t>
            </a:r>
            <a:endParaRPr lang="en-US" dirty="0"/>
          </a:p>
        </p:txBody>
      </p:sp>
      <p:sp>
        <p:nvSpPr>
          <p:cNvPr id="4" name="Slide Number Placeholder 3"/>
          <p:cNvSpPr>
            <a:spLocks noGrp="1"/>
          </p:cNvSpPr>
          <p:nvPr>
            <p:ph type="sldNum" sz="quarter" idx="10"/>
          </p:nvPr>
        </p:nvSpPr>
        <p:spPr/>
        <p:txBody>
          <a:bodyPr/>
          <a:lstStyle/>
          <a:p>
            <a:fld id="{9342F5C5-56D0-4940-A103-8D115B650127}" type="slidenum">
              <a:rPr lang="en-GB" smtClean="0"/>
              <a:pPr/>
              <a:t>9</a:t>
            </a:fld>
            <a:endParaRPr lang="en-GB"/>
          </a:p>
        </p:txBody>
      </p:sp>
    </p:spTree>
    <p:extLst>
      <p:ext uri="{BB962C8B-B14F-4D97-AF65-F5344CB8AC3E}">
        <p14:creationId xmlns:p14="http://schemas.microsoft.com/office/powerpoint/2010/main" val="19229023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normAutofit fontScale="70000" lnSpcReduction="20000"/>
          </a:bodyPr>
          <a:lstStyle/>
          <a:p>
            <a:pPr>
              <a:defRPr/>
            </a:pPr>
            <a:r>
              <a:rPr lang="en-GB" sz="1200" b="0" u="sng" dirty="0" smtClean="0"/>
              <a:t>Forest economic valuation provides insight in the </a:t>
            </a:r>
            <a:r>
              <a:rPr lang="en-GB" sz="1200" b="0" i="1" u="sng" dirty="0" smtClean="0"/>
              <a:t>‘holistic’</a:t>
            </a:r>
            <a:r>
              <a:rPr lang="en-GB" sz="1200" b="0" u="sng" dirty="0" smtClean="0"/>
              <a:t> or </a:t>
            </a:r>
            <a:r>
              <a:rPr lang="en-GB" sz="1200" b="0" i="1" u="sng" dirty="0" smtClean="0"/>
              <a:t>‘full’</a:t>
            </a:r>
            <a:r>
              <a:rPr lang="en-GB" sz="1200" b="0" u="sng" dirty="0" smtClean="0"/>
              <a:t> economic value that forest ecosystems to a country’s national economy.</a:t>
            </a:r>
          </a:p>
          <a:p>
            <a:pPr>
              <a:defRPr/>
            </a:pPr>
            <a:endParaRPr lang="en-GB" sz="1200" dirty="0" smtClean="0"/>
          </a:p>
          <a:p>
            <a:pPr>
              <a:buFont typeface="Arial"/>
              <a:buChar char="•"/>
              <a:defRPr/>
            </a:pPr>
            <a:r>
              <a:rPr lang="en-GB" sz="1200" dirty="0" smtClean="0"/>
              <a:t>Typically Ministries of Finance / Office of Statistics ‘only’ include timber resources, non-timber forest products (nuts, fruits, etc) as long as there is a </a:t>
            </a:r>
            <a:r>
              <a:rPr lang="en-GB" sz="1200" b="1" dirty="0" smtClean="0"/>
              <a:t>market price </a:t>
            </a:r>
            <a:r>
              <a:rPr lang="en-GB" sz="1200" dirty="0" smtClean="0"/>
              <a:t>and if it involved a (commercial) </a:t>
            </a:r>
            <a:r>
              <a:rPr lang="en-GB" sz="1200" b="1" dirty="0" smtClean="0"/>
              <a:t>transaction</a:t>
            </a:r>
            <a:r>
              <a:rPr lang="en-GB" sz="1200" dirty="0" smtClean="0"/>
              <a:t>. </a:t>
            </a:r>
            <a:endParaRPr lang="en-GB" sz="1200" u="sng" dirty="0" smtClean="0"/>
          </a:p>
          <a:p>
            <a:pPr>
              <a:buFont typeface="Arial"/>
              <a:buChar char="•"/>
              <a:defRPr/>
            </a:pPr>
            <a:r>
              <a:rPr lang="en-GB" sz="1200" b="1" dirty="0" smtClean="0"/>
              <a:t>Deforestation can have negative financial effects on other productive/economic sectors</a:t>
            </a:r>
            <a:r>
              <a:rPr lang="en-GB" sz="1200" dirty="0" smtClean="0"/>
              <a:t> e.g. agriculture (e.g. soil erosion, water regulation), power sector (siltation dams) and tourism (reduce tourism revenue if scenic forest areas are impacts). These need to be calculated and visualized as well as to get ‘holistic’ or ‘full’ economic value</a:t>
            </a:r>
          </a:p>
          <a:p>
            <a:pPr>
              <a:buFont typeface="Arial"/>
              <a:buChar char="•"/>
              <a:defRPr/>
            </a:pPr>
            <a:r>
              <a:rPr lang="en-GB" sz="1200" b="1" dirty="0" smtClean="0"/>
              <a:t>UN  System of National Accounts</a:t>
            </a:r>
            <a:r>
              <a:rPr lang="en-GB" sz="1200" dirty="0" smtClean="0"/>
              <a:t>: system used around the world to enable international comparisons of all significant economic activity. Mainstream system </a:t>
            </a:r>
            <a:r>
              <a:rPr lang="en-GB" sz="1200" b="1" dirty="0" smtClean="0"/>
              <a:t>used to calculate GDP</a:t>
            </a:r>
          </a:p>
          <a:p>
            <a:pPr>
              <a:buFont typeface="Arial"/>
              <a:buChar char="•"/>
              <a:defRPr/>
            </a:pPr>
            <a:endParaRPr lang="en-GB" sz="1200" b="1" dirty="0" smtClean="0"/>
          </a:p>
          <a:p>
            <a:pPr>
              <a:buFont typeface="Arial"/>
              <a:buNone/>
              <a:defRPr/>
            </a:pPr>
            <a:endParaRPr lang="en-GB" sz="1200" b="1" dirty="0" smtClean="0"/>
          </a:p>
          <a:p>
            <a:pPr>
              <a:defRPr/>
            </a:pPr>
            <a:r>
              <a:rPr lang="en-GB" sz="2000" u="sng" dirty="0" smtClean="0"/>
              <a:t>Forest economic valuation studies aim to capture: </a:t>
            </a:r>
          </a:p>
          <a:p>
            <a:pPr>
              <a:defRPr/>
            </a:pPr>
            <a:endParaRPr lang="en-GB" sz="2000" dirty="0" smtClean="0"/>
          </a:p>
          <a:p>
            <a:pPr marL="342900" lvl="0" indent="-342900">
              <a:buFont typeface="+mj-lt"/>
              <a:buAutoNum type="arabicPeriod"/>
              <a:defRPr/>
            </a:pPr>
            <a:r>
              <a:rPr lang="en-GB" sz="1800" b="1" dirty="0" smtClean="0"/>
              <a:t>Contribution of the forestry sector to GDP</a:t>
            </a:r>
            <a:r>
              <a:rPr lang="en-GB" sz="1800" dirty="0" smtClean="0"/>
              <a:t>. This is </a:t>
            </a:r>
            <a:r>
              <a:rPr lang="en-GB" sz="1800" i="1" dirty="0" smtClean="0"/>
              <a:t>compatible with the System of National Accounts </a:t>
            </a:r>
            <a:r>
              <a:rPr lang="en-GB" sz="1800" dirty="0" smtClean="0"/>
              <a:t>and captured by Office of Statistics.</a:t>
            </a:r>
          </a:p>
          <a:p>
            <a:pPr marL="342900" lvl="0" indent="-342900">
              <a:buFont typeface="+mj-lt"/>
              <a:buAutoNum type="arabicPeriod"/>
              <a:defRPr/>
            </a:pPr>
            <a:r>
              <a:rPr lang="en-GB" sz="1800" b="1" dirty="0" smtClean="0"/>
              <a:t>Contribution forest ecosystems to other sectors</a:t>
            </a:r>
            <a:r>
              <a:rPr lang="en-GB" sz="1800" dirty="0" smtClean="0"/>
              <a:t>. This can be measured as a percentage of GDP. Indirect contributions of forest ecosystem can benefits sector including agriculture, power, tourism. Benefits or costs are hidden in overall GDP figures but can be ‘visualized’. These are generally </a:t>
            </a:r>
            <a:r>
              <a:rPr lang="en-GB" sz="1800" i="1" dirty="0" smtClean="0"/>
              <a:t>compatible with the System of National Accounts</a:t>
            </a:r>
            <a:endParaRPr lang="en-GB" sz="1800" dirty="0" smtClean="0"/>
          </a:p>
          <a:p>
            <a:pPr marL="342900" lvl="0" indent="-342900">
              <a:buFont typeface="+mj-lt"/>
              <a:buAutoNum type="arabicPeriod"/>
              <a:defRPr/>
            </a:pPr>
            <a:r>
              <a:rPr lang="en-GB" sz="1800" b="1" dirty="0" smtClean="0"/>
              <a:t>Contribution of other forest ecosystem services </a:t>
            </a:r>
            <a:r>
              <a:rPr lang="en-GB" sz="1800" dirty="0" smtClean="0"/>
              <a:t>(biodiversity, carbon storage, etc) that have an economic value but are </a:t>
            </a:r>
            <a:r>
              <a:rPr lang="en-GB" sz="1800" i="1" dirty="0" smtClean="0"/>
              <a:t>not compatible with System of National Accounts</a:t>
            </a:r>
          </a:p>
          <a:p>
            <a:pPr>
              <a:buFont typeface="Arial"/>
              <a:buNone/>
              <a:defRPr/>
            </a:pPr>
            <a:endParaRPr lang="en-GB" sz="1200" b="1" dirty="0" smtClean="0"/>
          </a:p>
          <a:p>
            <a:endParaRPr lang="en-GB" dirty="0" smtClean="0"/>
          </a:p>
          <a:p>
            <a:endParaRPr lang="en-GB" dirty="0" smtClean="0"/>
          </a:p>
          <a:p>
            <a:endParaRPr lang="en-GB" dirty="0" smtClean="0"/>
          </a:p>
          <a:p>
            <a:endParaRPr lang="en-GB" dirty="0"/>
          </a:p>
        </p:txBody>
      </p:sp>
      <p:sp>
        <p:nvSpPr>
          <p:cNvPr id="4" name="Slide Number Placeholder 3"/>
          <p:cNvSpPr>
            <a:spLocks noGrp="1"/>
          </p:cNvSpPr>
          <p:nvPr>
            <p:ph type="sldNum" sz="quarter" idx="10"/>
          </p:nvPr>
        </p:nvSpPr>
        <p:spPr/>
        <p:txBody>
          <a:bodyPr/>
          <a:lstStyle/>
          <a:p>
            <a:fld id="{A43DE244-09A9-4B9A-B0AF-4319E526E54F}" type="slidenum">
              <a:rPr lang="en-GB" smtClean="0"/>
              <a:pPr/>
              <a:t>10</a:t>
            </a:fld>
            <a:endParaRPr lang="en-GB"/>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s-EC" sz="1200" dirty="0" smtClean="0">
              <a:latin typeface="Gill Sans Light"/>
            </a:endParaRPr>
          </a:p>
          <a:p>
            <a:endParaRPr lang="es-EC" sz="1200" dirty="0" smtClean="0">
              <a:latin typeface="Gill Sans Light"/>
            </a:endParaRPr>
          </a:p>
          <a:p>
            <a:r>
              <a:rPr lang="es-EC" sz="1200" dirty="0" smtClean="0">
                <a:latin typeface="Gill Sans Light"/>
              </a:rPr>
              <a:t>El financiamiento de REDD+ puede referirse a los pagos que recibe un país REDD+ por el logro de reducciones o absorciones de emisiones de carbono forestal que hayan sido verificadas de conformidad con el proceso de la CMNUCC frente a un nivel de referencia de emisiones establecido utilizando las salvaguardas pertinentes. </a:t>
            </a:r>
            <a:endParaRPr lang="en-US" dirty="0"/>
          </a:p>
        </p:txBody>
      </p:sp>
      <p:sp>
        <p:nvSpPr>
          <p:cNvPr id="4" name="Slide Number Placeholder 3"/>
          <p:cNvSpPr>
            <a:spLocks noGrp="1"/>
          </p:cNvSpPr>
          <p:nvPr>
            <p:ph type="sldNum" sz="quarter" idx="10"/>
          </p:nvPr>
        </p:nvSpPr>
        <p:spPr/>
        <p:txBody>
          <a:bodyPr/>
          <a:lstStyle/>
          <a:p>
            <a:fld id="{9342F5C5-56D0-4940-A103-8D115B650127}" type="slidenum">
              <a:rPr lang="en-GB" smtClean="0"/>
              <a:pPr/>
              <a:t>11</a:t>
            </a:fld>
            <a:endParaRPr lang="en-GB"/>
          </a:p>
        </p:txBody>
      </p:sp>
    </p:spTree>
    <p:extLst>
      <p:ext uri="{BB962C8B-B14F-4D97-AF65-F5344CB8AC3E}">
        <p14:creationId xmlns:p14="http://schemas.microsoft.com/office/powerpoint/2010/main" val="192290230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s-EC" sz="1200" dirty="0" smtClean="0">
              <a:latin typeface="Gill Sans Light"/>
            </a:endParaRPr>
          </a:p>
          <a:p>
            <a:endParaRPr lang="es-EC" sz="1200" dirty="0" smtClean="0">
              <a:latin typeface="Gill Sans Light"/>
            </a:endParaRPr>
          </a:p>
          <a:p>
            <a:r>
              <a:rPr lang="es-EC" sz="1200" dirty="0" smtClean="0">
                <a:latin typeface="Gill Sans Light"/>
              </a:rPr>
              <a:t>El financiamiento de REDD+ puede referirse a los pagos que recibe un país REDD+ por el logro de reducciones o absorciones de emisiones de carbono forestal que hayan sido verificadas de conformidad con el proceso de la CMNUCC frente a un nivel de referencia de emisiones establecido utilizando las salvaguardas pertinentes. </a:t>
            </a:r>
            <a:endParaRPr lang="en-US" dirty="0"/>
          </a:p>
        </p:txBody>
      </p:sp>
      <p:sp>
        <p:nvSpPr>
          <p:cNvPr id="4" name="Slide Number Placeholder 3"/>
          <p:cNvSpPr>
            <a:spLocks noGrp="1"/>
          </p:cNvSpPr>
          <p:nvPr>
            <p:ph type="sldNum" sz="quarter" idx="10"/>
          </p:nvPr>
        </p:nvSpPr>
        <p:spPr/>
        <p:txBody>
          <a:bodyPr/>
          <a:lstStyle/>
          <a:p>
            <a:fld id="{9342F5C5-56D0-4940-A103-8D115B650127}" type="slidenum">
              <a:rPr lang="en-GB" smtClean="0"/>
              <a:pPr/>
              <a:t>12</a:t>
            </a:fld>
            <a:endParaRPr lang="en-GB"/>
          </a:p>
        </p:txBody>
      </p:sp>
    </p:spTree>
    <p:extLst>
      <p:ext uri="{BB962C8B-B14F-4D97-AF65-F5344CB8AC3E}">
        <p14:creationId xmlns:p14="http://schemas.microsoft.com/office/powerpoint/2010/main" val="19229023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143000" y="685800"/>
            <a:ext cx="4572000" cy="3429000"/>
          </a:xfrm>
        </p:spPr>
      </p:sp>
      <p:sp>
        <p:nvSpPr>
          <p:cNvPr id="3" name="Notes Placeholder 2"/>
          <p:cNvSpPr>
            <a:spLocks noGrp="1"/>
          </p:cNvSpPr>
          <p:nvPr>
            <p:ph type="body" idx="1"/>
          </p:nvPr>
        </p:nvSpPr>
        <p:spPr/>
        <p:txBody>
          <a:bodyPr/>
          <a:lstStyle/>
          <a:p>
            <a:endParaRPr lang="es-EC" sz="1200" dirty="0" smtClean="0">
              <a:latin typeface="Gill Sans Light"/>
            </a:endParaRPr>
          </a:p>
          <a:p>
            <a:endParaRPr lang="es-EC" sz="1200" dirty="0" smtClean="0">
              <a:latin typeface="Gill Sans Light"/>
            </a:endParaRPr>
          </a:p>
          <a:p>
            <a:r>
              <a:rPr lang="es-EC" sz="1200" dirty="0" smtClean="0">
                <a:latin typeface="Gill Sans Light"/>
              </a:rPr>
              <a:t>El financiamiento de REDD+ puede referirse a los pagos que recibe un país REDD+ por el logro de reducciones o absorciones de emisiones de carbono forestal que hayan sido verificadas de conformidad con el proceso de la CMNUCC frente a un nivel de referencia de emisiones establecido utilizando las salvaguardas pertinentes. </a:t>
            </a:r>
            <a:endParaRPr lang="en-US" dirty="0"/>
          </a:p>
        </p:txBody>
      </p:sp>
      <p:sp>
        <p:nvSpPr>
          <p:cNvPr id="4" name="Slide Number Placeholder 3"/>
          <p:cNvSpPr>
            <a:spLocks noGrp="1"/>
          </p:cNvSpPr>
          <p:nvPr>
            <p:ph type="sldNum" sz="quarter" idx="10"/>
          </p:nvPr>
        </p:nvSpPr>
        <p:spPr/>
        <p:txBody>
          <a:bodyPr/>
          <a:lstStyle/>
          <a:p>
            <a:fld id="{9342F5C5-56D0-4940-A103-8D115B650127}" type="slidenum">
              <a:rPr lang="en-GB" smtClean="0"/>
              <a:pPr/>
              <a:t>13</a:t>
            </a:fld>
            <a:endParaRPr lang="en-GB"/>
          </a:p>
        </p:txBody>
      </p:sp>
    </p:spTree>
    <p:extLst>
      <p:ext uri="{BB962C8B-B14F-4D97-AF65-F5344CB8AC3E}">
        <p14:creationId xmlns:p14="http://schemas.microsoft.com/office/powerpoint/2010/main" val="192290230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pic>
        <p:nvPicPr>
          <p:cNvPr id="7" name="Picture 2" descr="C:\Users\MDP14-1\Desktop\160690.jpg"/>
          <p:cNvPicPr>
            <a:picLocks noChangeAspect="1" noChangeArrowheads="1"/>
          </p:cNvPicPr>
          <p:nvPr userDrawn="1"/>
        </p:nvPicPr>
        <p:blipFill>
          <a:blip r:embed="rId2" cstate="print"/>
          <a:srcRect t="14325" b="48175"/>
          <a:stretch>
            <a:fillRect/>
          </a:stretch>
        </p:blipFill>
        <p:spPr bwMode="auto">
          <a:xfrm>
            <a:off x="0" y="0"/>
            <a:ext cx="9144000" cy="6858000"/>
          </a:xfrm>
          <a:prstGeom prst="rect">
            <a:avLst/>
          </a:prstGeom>
          <a:noFill/>
        </p:spPr>
      </p:pic>
      <p:sp>
        <p:nvSpPr>
          <p:cNvPr id="8" name="Rectangle 7"/>
          <p:cNvSpPr/>
          <p:nvPr userDrawn="1"/>
        </p:nvSpPr>
        <p:spPr>
          <a:xfrm>
            <a:off x="0" y="-27384"/>
            <a:ext cx="9144000" cy="6858000"/>
          </a:xfrm>
          <a:prstGeom prst="rect">
            <a:avLst/>
          </a:prstGeom>
          <a:solidFill>
            <a:schemeClr val="tx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2" name="Title 1"/>
          <p:cNvSpPr>
            <a:spLocks noGrp="1"/>
          </p:cNvSpPr>
          <p:nvPr>
            <p:ph type="ctrTitle"/>
          </p:nvPr>
        </p:nvSpPr>
        <p:spPr>
          <a:xfrm>
            <a:off x="723528" y="3140970"/>
            <a:ext cx="7772400" cy="1470025"/>
          </a:xfrm>
        </p:spPr>
        <p:txBody>
          <a:bodyPr>
            <a:normAutofit/>
          </a:bodyPr>
          <a:lstStyle>
            <a:lvl1pPr algn="ctr">
              <a:defRPr sz="3200">
                <a:solidFill>
                  <a:schemeClr val="bg1"/>
                </a:solidFill>
                <a:latin typeface="Bebas Neue" pitchFamily="34" charset="0"/>
              </a:defRPr>
            </a:lvl1pPr>
          </a:lstStyle>
          <a:p>
            <a:r>
              <a:rPr lang="en-US" dirty="0" smtClean="0"/>
              <a:t>Click to edit Master title style</a:t>
            </a:r>
            <a:endParaRPr lang="fr-CH" dirty="0"/>
          </a:p>
        </p:txBody>
      </p:sp>
      <p:sp>
        <p:nvSpPr>
          <p:cNvPr id="3" name="Subtitle 2"/>
          <p:cNvSpPr>
            <a:spLocks noGrp="1"/>
          </p:cNvSpPr>
          <p:nvPr>
            <p:ph type="subTitle" idx="1"/>
          </p:nvPr>
        </p:nvSpPr>
        <p:spPr>
          <a:xfrm>
            <a:off x="683568" y="4940763"/>
            <a:ext cx="7812360" cy="1752600"/>
          </a:xfrm>
        </p:spPr>
        <p:txBody>
          <a:bodyPr>
            <a:normAutofit/>
          </a:bodyPr>
          <a:lstStyle>
            <a:lvl1pPr marL="0" indent="0" algn="ctr">
              <a:buNone/>
              <a:defRPr sz="1200">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smtClean="0"/>
              <a:t>Click to edit Master subtitle style</a:t>
            </a:r>
            <a:endParaRPr lang="fr-CH" dirty="0"/>
          </a:p>
        </p:txBody>
      </p:sp>
      <p:sp>
        <p:nvSpPr>
          <p:cNvPr id="9" name="Rectangle 8"/>
          <p:cNvSpPr/>
          <p:nvPr userDrawn="1"/>
        </p:nvSpPr>
        <p:spPr>
          <a:xfrm>
            <a:off x="4139952" y="2276873"/>
            <a:ext cx="792088" cy="960107"/>
          </a:xfrm>
          <a:prstGeom prst="rect">
            <a:avLst/>
          </a:prstGeom>
          <a:solidFill>
            <a:srgbClr val="D223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fr-CH" sz="4000" dirty="0">
                <a:solidFill>
                  <a:prstClr val="white"/>
                </a:solidFill>
                <a:latin typeface="Bebas Neue" pitchFamily="34" charset="0"/>
                <a:ea typeface="Open Sans" pitchFamily="34" charset="0"/>
                <a:cs typeface="Open Sans" pitchFamily="34" charset="0"/>
              </a:rPr>
              <a:t>9</a:t>
            </a:r>
          </a:p>
        </p:txBody>
      </p:sp>
      <p:grpSp>
        <p:nvGrpSpPr>
          <p:cNvPr id="10" name="Group 9"/>
          <p:cNvGrpSpPr/>
          <p:nvPr userDrawn="1"/>
        </p:nvGrpSpPr>
        <p:grpSpPr>
          <a:xfrm>
            <a:off x="2339752" y="932724"/>
            <a:ext cx="5040560" cy="768085"/>
            <a:chOff x="2051720" y="2283718"/>
            <a:chExt cx="5040560" cy="576064"/>
          </a:xfrm>
        </p:grpSpPr>
        <p:pic>
          <p:nvPicPr>
            <p:cNvPr id="11" name="Picture 3" descr="C:\Users\MDP14-1\Desktop\CCP\REDD+ academy learning journal\links\unredd-white.png"/>
            <p:cNvPicPr>
              <a:picLocks noChangeAspect="1" noChangeArrowheads="1"/>
            </p:cNvPicPr>
            <p:nvPr/>
          </p:nvPicPr>
          <p:blipFill>
            <a:blip r:embed="rId3" cstate="print"/>
            <a:srcRect/>
            <a:stretch>
              <a:fillRect/>
            </a:stretch>
          </p:blipFill>
          <p:spPr bwMode="auto">
            <a:xfrm>
              <a:off x="2051720" y="2283718"/>
              <a:ext cx="2049218" cy="535813"/>
            </a:xfrm>
            <a:prstGeom prst="rect">
              <a:avLst/>
            </a:prstGeom>
            <a:noFill/>
          </p:spPr>
        </p:pic>
        <p:sp>
          <p:nvSpPr>
            <p:cNvPr id="12" name="TextBox 11"/>
            <p:cNvSpPr txBox="1"/>
            <p:nvPr/>
          </p:nvSpPr>
          <p:spPr>
            <a:xfrm>
              <a:off x="4211960" y="2355726"/>
              <a:ext cx="2880320" cy="300083"/>
            </a:xfrm>
            <a:prstGeom prst="rect">
              <a:avLst/>
            </a:prstGeom>
            <a:noFill/>
          </p:spPr>
          <p:txBody>
            <a:bodyPr wrap="square" rtlCol="0">
              <a:spAutoFit/>
            </a:bodyPr>
            <a:lstStyle/>
            <a:p>
              <a:r>
                <a:rPr lang="de-CH" sz="2000" b="1" dirty="0">
                  <a:solidFill>
                    <a:prstClr val="white"/>
                  </a:solidFill>
                  <a:latin typeface="Arial" pitchFamily="34" charset="0"/>
                  <a:cs typeface="Arial" pitchFamily="34" charset="0"/>
                </a:rPr>
                <a:t>REDD+ </a:t>
              </a:r>
              <a:r>
                <a:rPr lang="de-CH" sz="2000" dirty="0">
                  <a:solidFill>
                    <a:prstClr val="white"/>
                  </a:solidFill>
                  <a:latin typeface="Arial" pitchFamily="34" charset="0"/>
                  <a:cs typeface="Arial" pitchFamily="34" charset="0"/>
                </a:rPr>
                <a:t>ACADEMY</a:t>
              </a:r>
              <a:endParaRPr lang="fr-CH" sz="2000" dirty="0">
                <a:solidFill>
                  <a:prstClr val="white"/>
                </a:solidFill>
                <a:latin typeface="Arial" pitchFamily="34" charset="0"/>
                <a:cs typeface="Arial" pitchFamily="34" charset="0"/>
              </a:endParaRPr>
            </a:p>
          </p:txBody>
        </p:sp>
        <p:cxnSp>
          <p:nvCxnSpPr>
            <p:cNvPr id="13" name="Straight Connector 12"/>
            <p:cNvCxnSpPr/>
            <p:nvPr/>
          </p:nvCxnSpPr>
          <p:spPr>
            <a:xfrm>
              <a:off x="4211960" y="2283718"/>
              <a:ext cx="0" cy="576064"/>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4097045585"/>
      </p:ext>
    </p:extLst>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Date Placeholder 3"/>
          <p:cNvSpPr>
            <a:spLocks noGrp="1"/>
          </p:cNvSpPr>
          <p:nvPr>
            <p:ph type="dt" sz="half" idx="10"/>
          </p:nvPr>
        </p:nvSpPr>
        <p:spPr/>
        <p:txBody>
          <a:bodyPr/>
          <a:lstStyle/>
          <a:p>
            <a:fld id="{33073EAA-3496-4F18-B95F-18F7EC4399B7}" type="datetimeFigureOut">
              <a:rPr lang="en-GB" smtClean="0"/>
              <a:pPr/>
              <a:t>20/11/2015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6F7A5F14-6EFE-46B8-9E91-770B45E6B541}" type="slidenum">
              <a:rPr lang="en-GB" smtClean="0"/>
              <a:pPr/>
              <a:t>‹#›</a:t>
            </a:fld>
            <a:endParaRPr lang="en-GB"/>
          </a:p>
        </p:txBody>
      </p:sp>
      <p:sp>
        <p:nvSpPr>
          <p:cNvPr id="8" name="Rectangle 7"/>
          <p:cNvSpPr/>
          <p:nvPr userDrawn="1"/>
        </p:nvSpPr>
        <p:spPr>
          <a:xfrm>
            <a:off x="8594923" y="235249"/>
            <a:ext cx="288032" cy="384043"/>
          </a:xfrm>
          <a:prstGeom prst="rect">
            <a:avLst/>
          </a:prstGeom>
          <a:noFill/>
          <a:ln>
            <a:solidFill>
              <a:srgbClr val="CBCB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fld id="{F0146B80-9344-4005-AD81-41A45D584E6F}" type="slidenum">
              <a:rPr lang="fr-CH" sz="1100" smtClean="0">
                <a:solidFill>
                  <a:srgbClr val="CBCBCB"/>
                </a:solidFill>
              </a:rPr>
              <a:pPr algn="ctr"/>
              <a:t>‹#›</a:t>
            </a:fld>
            <a:endParaRPr lang="fr-CH" sz="1100" dirty="0">
              <a:solidFill>
                <a:prstClr val="white"/>
              </a:solidFill>
            </a:endParaRPr>
          </a:p>
        </p:txBody>
      </p:sp>
    </p:spTree>
    <p:extLst>
      <p:ext uri="{BB962C8B-B14F-4D97-AF65-F5344CB8AC3E}">
        <p14:creationId xmlns:p14="http://schemas.microsoft.com/office/powerpoint/2010/main" val="138337955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Learning Objectives">
    <p:spTree>
      <p:nvGrpSpPr>
        <p:cNvPr id="1" name=""/>
        <p:cNvGrpSpPr/>
        <p:nvPr/>
      </p:nvGrpSpPr>
      <p:grpSpPr>
        <a:xfrm>
          <a:off x="0" y="0"/>
          <a:ext cx="0" cy="0"/>
          <a:chOff x="0" y="0"/>
          <a:chExt cx="0" cy="0"/>
        </a:xfrm>
      </p:grpSpPr>
      <p:pic>
        <p:nvPicPr>
          <p:cNvPr id="7" name="Picture 2" descr="C:\Users\MDP14-1\Desktop\160690.jpg"/>
          <p:cNvPicPr>
            <a:picLocks noChangeAspect="1" noChangeArrowheads="1"/>
          </p:cNvPicPr>
          <p:nvPr userDrawn="1"/>
        </p:nvPicPr>
        <p:blipFill>
          <a:blip r:embed="rId2" cstate="print"/>
          <a:srcRect t="14325" b="48175"/>
          <a:stretch>
            <a:fillRect/>
          </a:stretch>
        </p:blipFill>
        <p:spPr bwMode="auto">
          <a:xfrm>
            <a:off x="0" y="0"/>
            <a:ext cx="9144000" cy="6858000"/>
          </a:xfrm>
          <a:prstGeom prst="rect">
            <a:avLst/>
          </a:prstGeom>
          <a:noFill/>
        </p:spPr>
      </p:pic>
      <p:sp>
        <p:nvSpPr>
          <p:cNvPr id="8" name="Rectangle 7"/>
          <p:cNvSpPr/>
          <p:nvPr userDrawn="1"/>
        </p:nvSpPr>
        <p:spPr>
          <a:xfrm>
            <a:off x="0" y="0"/>
            <a:ext cx="9144000" cy="6858000"/>
          </a:xfrm>
          <a:prstGeom prst="rect">
            <a:avLst/>
          </a:prstGeom>
          <a:solidFill>
            <a:schemeClr val="tx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noProof="0" dirty="0">
              <a:solidFill>
                <a:prstClr val="white"/>
              </a:solidFill>
            </a:endParaRPr>
          </a:p>
        </p:txBody>
      </p:sp>
      <p:sp>
        <p:nvSpPr>
          <p:cNvPr id="14" name="Freeform 13"/>
          <p:cNvSpPr/>
          <p:nvPr userDrawn="1"/>
        </p:nvSpPr>
        <p:spPr>
          <a:xfrm>
            <a:off x="-108520" y="0"/>
            <a:ext cx="6927656" cy="6990080"/>
          </a:xfrm>
          <a:custGeom>
            <a:avLst/>
            <a:gdLst>
              <a:gd name="connsiteX0" fmla="*/ 60960 w 6720840"/>
              <a:gd name="connsiteY0" fmla="*/ 0 h 5242560"/>
              <a:gd name="connsiteX1" fmla="*/ 6720840 w 6720840"/>
              <a:gd name="connsiteY1" fmla="*/ 0 h 5242560"/>
              <a:gd name="connsiteX2" fmla="*/ 3505200 w 6720840"/>
              <a:gd name="connsiteY2" fmla="*/ 5242560 h 5242560"/>
              <a:gd name="connsiteX3" fmla="*/ 0 w 6720840"/>
              <a:gd name="connsiteY3" fmla="*/ 5242560 h 5242560"/>
              <a:gd name="connsiteX4" fmla="*/ 60960 w 6720840"/>
              <a:gd name="connsiteY4" fmla="*/ 0 h 52425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720840" h="5242560">
                <a:moveTo>
                  <a:pt x="60960" y="0"/>
                </a:moveTo>
                <a:lnTo>
                  <a:pt x="6720840" y="0"/>
                </a:lnTo>
                <a:lnTo>
                  <a:pt x="3505200" y="5242560"/>
                </a:lnTo>
                <a:lnTo>
                  <a:pt x="0" y="5242560"/>
                </a:lnTo>
                <a:lnTo>
                  <a:pt x="6096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noProof="0" dirty="0">
              <a:solidFill>
                <a:prstClr val="white"/>
              </a:solidFill>
            </a:endParaRPr>
          </a:p>
        </p:txBody>
      </p:sp>
      <p:grpSp>
        <p:nvGrpSpPr>
          <p:cNvPr id="4" name="Group 9"/>
          <p:cNvGrpSpPr/>
          <p:nvPr userDrawn="1"/>
        </p:nvGrpSpPr>
        <p:grpSpPr>
          <a:xfrm>
            <a:off x="6012160" y="5996600"/>
            <a:ext cx="3312368" cy="504741"/>
            <a:chOff x="2051720" y="2283718"/>
            <a:chExt cx="5040560" cy="576064"/>
          </a:xfrm>
        </p:grpSpPr>
        <p:pic>
          <p:nvPicPr>
            <p:cNvPr id="11" name="Picture 3" descr="C:\Users\MDP14-1\Desktop\CCP\REDD+ academy learning journal\links\unredd-white.png"/>
            <p:cNvPicPr>
              <a:picLocks noChangeAspect="1" noChangeArrowheads="1"/>
            </p:cNvPicPr>
            <p:nvPr/>
          </p:nvPicPr>
          <p:blipFill>
            <a:blip r:embed="rId3" cstate="print"/>
            <a:srcRect/>
            <a:stretch>
              <a:fillRect/>
            </a:stretch>
          </p:blipFill>
          <p:spPr bwMode="auto">
            <a:xfrm>
              <a:off x="2051720" y="2283718"/>
              <a:ext cx="2049218" cy="535813"/>
            </a:xfrm>
            <a:prstGeom prst="rect">
              <a:avLst/>
            </a:prstGeom>
            <a:noFill/>
          </p:spPr>
        </p:pic>
        <p:sp>
          <p:nvSpPr>
            <p:cNvPr id="12" name="TextBox 11"/>
            <p:cNvSpPr txBox="1"/>
            <p:nvPr/>
          </p:nvSpPr>
          <p:spPr>
            <a:xfrm>
              <a:off x="4211960" y="2355728"/>
              <a:ext cx="2880320" cy="316141"/>
            </a:xfrm>
            <a:prstGeom prst="rect">
              <a:avLst/>
            </a:prstGeom>
            <a:noFill/>
          </p:spPr>
          <p:txBody>
            <a:bodyPr wrap="square" rtlCol="0">
              <a:spAutoFit/>
            </a:bodyPr>
            <a:lstStyle/>
            <a:p>
              <a:r>
                <a:rPr lang="es-ES" sz="1200" b="1" noProof="0" dirty="0" smtClean="0">
                  <a:solidFill>
                    <a:prstClr val="white"/>
                  </a:solidFill>
                  <a:latin typeface="Arial" pitchFamily="34" charset="0"/>
                  <a:cs typeface="Arial" pitchFamily="34" charset="0"/>
                </a:rPr>
                <a:t>REDD+ </a:t>
              </a:r>
              <a:r>
                <a:rPr lang="es-ES" sz="1200" noProof="0" dirty="0" smtClean="0">
                  <a:solidFill>
                    <a:prstClr val="white"/>
                  </a:solidFill>
                  <a:latin typeface="Arial" pitchFamily="34" charset="0"/>
                  <a:cs typeface="Arial" pitchFamily="34" charset="0"/>
                </a:rPr>
                <a:t>ACADEMY</a:t>
              </a:r>
              <a:endParaRPr lang="es-ES" sz="1200" noProof="0" dirty="0">
                <a:solidFill>
                  <a:prstClr val="white"/>
                </a:solidFill>
                <a:latin typeface="Arial" pitchFamily="34" charset="0"/>
                <a:cs typeface="Arial" pitchFamily="34" charset="0"/>
              </a:endParaRPr>
            </a:p>
          </p:txBody>
        </p:sp>
        <p:cxnSp>
          <p:nvCxnSpPr>
            <p:cNvPr id="13" name="Straight Connector 12"/>
            <p:cNvCxnSpPr/>
            <p:nvPr/>
          </p:nvCxnSpPr>
          <p:spPr>
            <a:xfrm>
              <a:off x="4211960" y="2283718"/>
              <a:ext cx="0" cy="576064"/>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17" name="Parallelogram 16"/>
          <p:cNvSpPr/>
          <p:nvPr userDrawn="1"/>
        </p:nvSpPr>
        <p:spPr>
          <a:xfrm rot="18187746">
            <a:off x="325176" y="3413167"/>
            <a:ext cx="9583999" cy="217993"/>
          </a:xfrm>
          <a:prstGeom prst="parallelogram">
            <a:avLst/>
          </a:prstGeom>
          <a:solidFill>
            <a:srgbClr val="D223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s-ES" noProof="0" dirty="0">
              <a:solidFill>
                <a:prstClr val="white"/>
              </a:solidFill>
            </a:endParaRPr>
          </a:p>
        </p:txBody>
      </p:sp>
      <p:sp>
        <p:nvSpPr>
          <p:cNvPr id="22" name="Text Placeholder 21"/>
          <p:cNvSpPr>
            <a:spLocks noGrp="1"/>
          </p:cNvSpPr>
          <p:nvPr>
            <p:ph type="body" sz="quarter" idx="11"/>
          </p:nvPr>
        </p:nvSpPr>
        <p:spPr>
          <a:xfrm>
            <a:off x="251520" y="2084917"/>
            <a:ext cx="3816350" cy="3937000"/>
          </a:xfrm>
        </p:spPr>
        <p:txBody>
          <a:bodyPr>
            <a:normAutofit/>
          </a:bodyPr>
          <a:lstStyle>
            <a:lvl1pPr>
              <a:buClr>
                <a:srgbClr val="D2232A"/>
              </a:buClr>
              <a:buFont typeface="Arial" pitchFamily="34" charset="0"/>
              <a:buChar char="•"/>
              <a:defRPr sz="1400"/>
            </a:lvl1pPr>
          </a:lstStyle>
          <a:p>
            <a:pPr lvl="0"/>
            <a:endParaRPr lang="es-ES" noProof="0" dirty="0" smtClean="0"/>
          </a:p>
        </p:txBody>
      </p:sp>
      <p:sp>
        <p:nvSpPr>
          <p:cNvPr id="15" name="Rectangle 14"/>
          <p:cNvSpPr/>
          <p:nvPr userDrawn="1"/>
        </p:nvSpPr>
        <p:spPr>
          <a:xfrm>
            <a:off x="179514" y="836714"/>
            <a:ext cx="4701527" cy="584776"/>
          </a:xfrm>
          <a:prstGeom prst="rect">
            <a:avLst/>
          </a:prstGeom>
        </p:spPr>
        <p:txBody>
          <a:bodyPr wrap="none">
            <a:spAutoFit/>
          </a:bodyPr>
          <a:lstStyle/>
          <a:p>
            <a:pPr marL="342900" indent="-342900">
              <a:spcBef>
                <a:spcPct val="20000"/>
              </a:spcBef>
              <a:buFont typeface="Arial" pitchFamily="34" charset="0"/>
              <a:buNone/>
              <a:defRPr/>
            </a:pPr>
            <a:r>
              <a:rPr lang="es-ES" sz="3200" noProof="0" dirty="0" smtClean="0">
                <a:solidFill>
                  <a:prstClr val="black">
                    <a:lumMod val="65000"/>
                    <a:lumOff val="35000"/>
                  </a:prstClr>
                </a:solidFill>
              </a:rPr>
              <a:t>Objetivos </a:t>
            </a:r>
            <a:r>
              <a:rPr lang="es-ES" sz="3200" noProof="0" smtClean="0">
                <a:solidFill>
                  <a:prstClr val="black">
                    <a:lumMod val="65000"/>
                    <a:lumOff val="35000"/>
                  </a:prstClr>
                </a:solidFill>
              </a:rPr>
              <a:t>de aprendizaje</a:t>
            </a:r>
            <a:endParaRPr lang="es-ES" sz="3200" noProof="0" dirty="0">
              <a:solidFill>
                <a:prstClr val="black">
                  <a:lumMod val="65000"/>
                  <a:lumOff val="35000"/>
                </a:prstClr>
              </a:solidFill>
            </a:endParaRPr>
          </a:p>
        </p:txBody>
      </p:sp>
    </p:spTree>
    <p:extLst>
      <p:ext uri="{BB962C8B-B14F-4D97-AF65-F5344CB8AC3E}">
        <p14:creationId xmlns:p14="http://schemas.microsoft.com/office/powerpoint/2010/main" val="3889561600"/>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Agenda">
    <p:spTree>
      <p:nvGrpSpPr>
        <p:cNvPr id="1" name=""/>
        <p:cNvGrpSpPr/>
        <p:nvPr/>
      </p:nvGrpSpPr>
      <p:grpSpPr>
        <a:xfrm>
          <a:off x="0" y="0"/>
          <a:ext cx="0" cy="0"/>
          <a:chOff x="0" y="0"/>
          <a:chExt cx="0" cy="0"/>
        </a:xfrm>
      </p:grpSpPr>
      <p:pic>
        <p:nvPicPr>
          <p:cNvPr id="17" name="Picture 2" descr="C:\Users\MDP14-1\Desktop\160690.jpg"/>
          <p:cNvPicPr>
            <a:picLocks noChangeAspect="1" noChangeArrowheads="1"/>
          </p:cNvPicPr>
          <p:nvPr userDrawn="1"/>
        </p:nvPicPr>
        <p:blipFill>
          <a:blip r:embed="rId2" cstate="print"/>
          <a:srcRect t="14325" b="48175"/>
          <a:stretch>
            <a:fillRect/>
          </a:stretch>
        </p:blipFill>
        <p:spPr bwMode="auto">
          <a:xfrm>
            <a:off x="0" y="0"/>
            <a:ext cx="9144000" cy="6858000"/>
          </a:xfrm>
          <a:prstGeom prst="rect">
            <a:avLst/>
          </a:prstGeom>
          <a:noFill/>
        </p:spPr>
      </p:pic>
      <p:sp>
        <p:nvSpPr>
          <p:cNvPr id="19" name="Rectangle 18"/>
          <p:cNvSpPr/>
          <p:nvPr userDrawn="1"/>
        </p:nvSpPr>
        <p:spPr>
          <a:xfrm>
            <a:off x="0" y="0"/>
            <a:ext cx="9144000" cy="6858000"/>
          </a:xfrm>
          <a:prstGeom prst="rect">
            <a:avLst/>
          </a:prstGeom>
          <a:solidFill>
            <a:schemeClr val="tx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35" name="Freeform 34"/>
          <p:cNvSpPr/>
          <p:nvPr userDrawn="1"/>
        </p:nvSpPr>
        <p:spPr>
          <a:xfrm>
            <a:off x="2468880" y="-182880"/>
            <a:ext cx="6979920" cy="7294880"/>
          </a:xfrm>
          <a:custGeom>
            <a:avLst/>
            <a:gdLst>
              <a:gd name="connsiteX0" fmla="*/ 2392680 w 6979920"/>
              <a:gd name="connsiteY0" fmla="*/ 0 h 5471160"/>
              <a:gd name="connsiteX1" fmla="*/ 6979920 w 6979920"/>
              <a:gd name="connsiteY1" fmla="*/ 45720 h 5471160"/>
              <a:gd name="connsiteX2" fmla="*/ 6903720 w 6979920"/>
              <a:gd name="connsiteY2" fmla="*/ 5471160 h 5471160"/>
              <a:gd name="connsiteX3" fmla="*/ 0 w 6979920"/>
              <a:gd name="connsiteY3" fmla="*/ 5471160 h 5471160"/>
              <a:gd name="connsiteX4" fmla="*/ 2392680 w 6979920"/>
              <a:gd name="connsiteY4" fmla="*/ 0 h 5471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79920" h="5471160">
                <a:moveTo>
                  <a:pt x="2392680" y="0"/>
                </a:moveTo>
                <a:lnTo>
                  <a:pt x="6979920" y="45720"/>
                </a:lnTo>
                <a:lnTo>
                  <a:pt x="6903720" y="5471160"/>
                </a:lnTo>
                <a:lnTo>
                  <a:pt x="0" y="5471160"/>
                </a:lnTo>
                <a:lnTo>
                  <a:pt x="239268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grpSp>
        <p:nvGrpSpPr>
          <p:cNvPr id="27" name="Group 9"/>
          <p:cNvGrpSpPr/>
          <p:nvPr userDrawn="1"/>
        </p:nvGrpSpPr>
        <p:grpSpPr>
          <a:xfrm>
            <a:off x="6012160" y="5996600"/>
            <a:ext cx="3312368" cy="504741"/>
            <a:chOff x="2051720" y="2283718"/>
            <a:chExt cx="5040560" cy="576064"/>
          </a:xfrm>
        </p:grpSpPr>
        <p:pic>
          <p:nvPicPr>
            <p:cNvPr id="28" name="Picture 3" descr="C:\Users\MDP14-1\Desktop\CCP\REDD+ academy learning journal\links\unredd-white.png"/>
            <p:cNvPicPr>
              <a:picLocks noChangeAspect="1" noChangeArrowheads="1"/>
            </p:cNvPicPr>
            <p:nvPr/>
          </p:nvPicPr>
          <p:blipFill>
            <a:blip r:embed="rId3" cstate="print"/>
            <a:srcRect/>
            <a:stretch>
              <a:fillRect/>
            </a:stretch>
          </p:blipFill>
          <p:spPr bwMode="auto">
            <a:xfrm>
              <a:off x="2051720" y="2283718"/>
              <a:ext cx="2049218" cy="535813"/>
            </a:xfrm>
            <a:prstGeom prst="rect">
              <a:avLst/>
            </a:prstGeom>
            <a:noFill/>
          </p:spPr>
        </p:pic>
        <p:sp>
          <p:nvSpPr>
            <p:cNvPr id="29" name="TextBox 28"/>
            <p:cNvSpPr txBox="1"/>
            <p:nvPr/>
          </p:nvSpPr>
          <p:spPr>
            <a:xfrm>
              <a:off x="4211960" y="2355728"/>
              <a:ext cx="2880320" cy="316141"/>
            </a:xfrm>
            <a:prstGeom prst="rect">
              <a:avLst/>
            </a:prstGeom>
            <a:noFill/>
          </p:spPr>
          <p:txBody>
            <a:bodyPr wrap="square" rtlCol="0">
              <a:spAutoFit/>
            </a:bodyPr>
            <a:lstStyle/>
            <a:p>
              <a:r>
                <a:rPr lang="de-CH" sz="1200" b="1" dirty="0">
                  <a:solidFill>
                    <a:prstClr val="white"/>
                  </a:solidFill>
                  <a:latin typeface="Arial" pitchFamily="34" charset="0"/>
                  <a:cs typeface="Arial" pitchFamily="34" charset="0"/>
                </a:rPr>
                <a:t>REDD+ </a:t>
              </a:r>
              <a:r>
                <a:rPr lang="de-CH" sz="1200" dirty="0">
                  <a:solidFill>
                    <a:prstClr val="white"/>
                  </a:solidFill>
                  <a:latin typeface="Arial" pitchFamily="34" charset="0"/>
                  <a:cs typeface="Arial" pitchFamily="34" charset="0"/>
                </a:rPr>
                <a:t>ACADEMY</a:t>
              </a:r>
              <a:endParaRPr lang="fr-CH" sz="1200" dirty="0">
                <a:solidFill>
                  <a:prstClr val="white"/>
                </a:solidFill>
                <a:latin typeface="Arial" pitchFamily="34" charset="0"/>
                <a:cs typeface="Arial" pitchFamily="34" charset="0"/>
              </a:endParaRPr>
            </a:p>
          </p:txBody>
        </p:sp>
        <p:cxnSp>
          <p:nvCxnSpPr>
            <p:cNvPr id="30" name="Straight Connector 29"/>
            <p:cNvCxnSpPr/>
            <p:nvPr/>
          </p:nvCxnSpPr>
          <p:spPr>
            <a:xfrm>
              <a:off x="4211960" y="2283718"/>
              <a:ext cx="0" cy="576064"/>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1" name="Parallelogram 30"/>
          <p:cNvSpPr/>
          <p:nvPr userDrawn="1"/>
        </p:nvSpPr>
        <p:spPr>
          <a:xfrm rot="17606102">
            <a:off x="-1066891" y="3262018"/>
            <a:ext cx="9583999" cy="217993"/>
          </a:xfrm>
          <a:prstGeom prst="parallelogram">
            <a:avLst/>
          </a:prstGeom>
          <a:solidFill>
            <a:srgbClr val="D223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32" name="Text Placeholder 21"/>
          <p:cNvSpPr>
            <a:spLocks noGrp="1"/>
          </p:cNvSpPr>
          <p:nvPr>
            <p:ph type="body" sz="quarter" idx="11"/>
          </p:nvPr>
        </p:nvSpPr>
        <p:spPr>
          <a:xfrm>
            <a:off x="4644008" y="1700808"/>
            <a:ext cx="4248472" cy="4896544"/>
          </a:xfrm>
        </p:spPr>
        <p:txBody>
          <a:bodyPr>
            <a:normAutofit/>
          </a:bodyPr>
          <a:lstStyle>
            <a:lvl1pPr>
              <a:buClr>
                <a:srgbClr val="D2232A"/>
              </a:buClr>
              <a:buFont typeface="Arial" pitchFamily="34" charset="0"/>
              <a:buChar char="•"/>
              <a:defRPr sz="1400"/>
            </a:lvl1pPr>
          </a:lstStyle>
          <a:p>
            <a:pPr lvl="0"/>
            <a:endParaRPr lang="de-CH" dirty="0" smtClean="0"/>
          </a:p>
        </p:txBody>
      </p:sp>
      <p:sp>
        <p:nvSpPr>
          <p:cNvPr id="33" name="Rectangle 32"/>
          <p:cNvSpPr/>
          <p:nvPr userDrawn="1"/>
        </p:nvSpPr>
        <p:spPr>
          <a:xfrm>
            <a:off x="5004050" y="825099"/>
            <a:ext cx="2534267" cy="584776"/>
          </a:xfrm>
          <a:prstGeom prst="rect">
            <a:avLst/>
          </a:prstGeom>
        </p:spPr>
        <p:txBody>
          <a:bodyPr wrap="none">
            <a:spAutoFit/>
          </a:bodyPr>
          <a:lstStyle/>
          <a:p>
            <a:pPr marL="342900" indent="-342900">
              <a:spcBef>
                <a:spcPct val="20000"/>
              </a:spcBef>
              <a:buFont typeface="Arial" pitchFamily="34" charset="0"/>
              <a:buNone/>
              <a:defRPr/>
            </a:pPr>
            <a:r>
              <a:rPr lang="de-CH" sz="3200" dirty="0" err="1" smtClean="0">
                <a:solidFill>
                  <a:prstClr val="black">
                    <a:lumMod val="65000"/>
                    <a:lumOff val="35000"/>
                  </a:prstClr>
                </a:solidFill>
              </a:rPr>
              <a:t>Puntos</a:t>
            </a:r>
            <a:r>
              <a:rPr lang="de-CH" sz="3200" baseline="0" dirty="0" smtClean="0">
                <a:solidFill>
                  <a:prstClr val="black">
                    <a:lumMod val="65000"/>
                    <a:lumOff val="35000"/>
                  </a:prstClr>
                </a:solidFill>
              </a:rPr>
              <a:t> </a:t>
            </a:r>
            <a:r>
              <a:rPr lang="de-CH" sz="3200" baseline="0" dirty="0" err="1" smtClean="0">
                <a:solidFill>
                  <a:prstClr val="black">
                    <a:lumMod val="65000"/>
                    <a:lumOff val="35000"/>
                  </a:prstClr>
                </a:solidFill>
              </a:rPr>
              <a:t>clave</a:t>
            </a:r>
            <a:endParaRPr lang="fr-CH" sz="3200" dirty="0">
              <a:solidFill>
                <a:prstClr val="black">
                  <a:lumMod val="65000"/>
                  <a:lumOff val="35000"/>
                </a:prstClr>
              </a:solidFill>
            </a:endParaRPr>
          </a:p>
        </p:txBody>
      </p:sp>
      <p:sp>
        <p:nvSpPr>
          <p:cNvPr id="36" name="Rectangle 35"/>
          <p:cNvSpPr/>
          <p:nvPr userDrawn="1"/>
        </p:nvSpPr>
        <p:spPr>
          <a:xfrm>
            <a:off x="8594923" y="235249"/>
            <a:ext cx="288032" cy="384043"/>
          </a:xfrm>
          <a:prstGeom prst="rect">
            <a:avLst/>
          </a:prstGeom>
          <a:noFill/>
          <a:ln>
            <a:solidFill>
              <a:srgbClr val="CBCB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sz="1100">
              <a:solidFill>
                <a:prstClr val="white"/>
              </a:solidFill>
            </a:endParaRPr>
          </a:p>
        </p:txBody>
      </p:sp>
      <p:sp>
        <p:nvSpPr>
          <p:cNvPr id="37" name="Rectangle 36"/>
          <p:cNvSpPr/>
          <p:nvPr userDrawn="1"/>
        </p:nvSpPr>
        <p:spPr>
          <a:xfrm>
            <a:off x="8598510" y="242849"/>
            <a:ext cx="377026" cy="276999"/>
          </a:xfrm>
          <a:prstGeom prst="rect">
            <a:avLst/>
          </a:prstGeom>
        </p:spPr>
        <p:txBody>
          <a:bodyPr wrap="none">
            <a:spAutoFit/>
          </a:bodyPr>
          <a:lstStyle/>
          <a:p>
            <a:fld id="{F0146B80-9344-4005-AD81-41A45D584E6F}" type="slidenum">
              <a:rPr lang="fr-CH" sz="1200">
                <a:solidFill>
                  <a:srgbClr val="CBCBCB"/>
                </a:solidFill>
              </a:rPr>
              <a:pPr/>
              <a:t>‹#›</a:t>
            </a:fld>
            <a:endParaRPr lang="fr-CH" sz="1200" dirty="0">
              <a:solidFill>
                <a:srgbClr val="CBCBCB"/>
              </a:solidFill>
            </a:endParaRPr>
          </a:p>
        </p:txBody>
      </p:sp>
    </p:spTree>
    <p:extLst>
      <p:ext uri="{BB962C8B-B14F-4D97-AF65-F5344CB8AC3E}">
        <p14:creationId xmlns:p14="http://schemas.microsoft.com/office/powerpoint/2010/main" val="1015973205"/>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Agenda">
    <p:spTree>
      <p:nvGrpSpPr>
        <p:cNvPr id="1" name=""/>
        <p:cNvGrpSpPr/>
        <p:nvPr/>
      </p:nvGrpSpPr>
      <p:grpSpPr>
        <a:xfrm>
          <a:off x="0" y="0"/>
          <a:ext cx="0" cy="0"/>
          <a:chOff x="0" y="0"/>
          <a:chExt cx="0" cy="0"/>
        </a:xfrm>
      </p:grpSpPr>
      <p:pic>
        <p:nvPicPr>
          <p:cNvPr id="17" name="Picture 2" descr="C:\Users\MDP14-1\Desktop\160690.jpg"/>
          <p:cNvPicPr>
            <a:picLocks noChangeAspect="1" noChangeArrowheads="1"/>
          </p:cNvPicPr>
          <p:nvPr userDrawn="1"/>
        </p:nvPicPr>
        <p:blipFill>
          <a:blip r:embed="rId2" cstate="print"/>
          <a:srcRect t="14325" b="48175"/>
          <a:stretch>
            <a:fillRect/>
          </a:stretch>
        </p:blipFill>
        <p:spPr bwMode="auto">
          <a:xfrm>
            <a:off x="0" y="0"/>
            <a:ext cx="9144000" cy="6858000"/>
          </a:xfrm>
          <a:prstGeom prst="rect">
            <a:avLst/>
          </a:prstGeom>
          <a:noFill/>
        </p:spPr>
      </p:pic>
      <p:sp>
        <p:nvSpPr>
          <p:cNvPr id="19" name="Rectangle 18"/>
          <p:cNvSpPr/>
          <p:nvPr userDrawn="1"/>
        </p:nvSpPr>
        <p:spPr>
          <a:xfrm>
            <a:off x="0" y="0"/>
            <a:ext cx="9144000" cy="6858000"/>
          </a:xfrm>
          <a:prstGeom prst="rect">
            <a:avLst/>
          </a:prstGeom>
          <a:solidFill>
            <a:schemeClr val="tx1">
              <a:alpha val="42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35" name="Freeform 34"/>
          <p:cNvSpPr/>
          <p:nvPr userDrawn="1"/>
        </p:nvSpPr>
        <p:spPr>
          <a:xfrm>
            <a:off x="2468880" y="-182880"/>
            <a:ext cx="6979920" cy="7294880"/>
          </a:xfrm>
          <a:custGeom>
            <a:avLst/>
            <a:gdLst>
              <a:gd name="connsiteX0" fmla="*/ 2392680 w 6979920"/>
              <a:gd name="connsiteY0" fmla="*/ 0 h 5471160"/>
              <a:gd name="connsiteX1" fmla="*/ 6979920 w 6979920"/>
              <a:gd name="connsiteY1" fmla="*/ 45720 h 5471160"/>
              <a:gd name="connsiteX2" fmla="*/ 6903720 w 6979920"/>
              <a:gd name="connsiteY2" fmla="*/ 5471160 h 5471160"/>
              <a:gd name="connsiteX3" fmla="*/ 0 w 6979920"/>
              <a:gd name="connsiteY3" fmla="*/ 5471160 h 5471160"/>
              <a:gd name="connsiteX4" fmla="*/ 2392680 w 6979920"/>
              <a:gd name="connsiteY4" fmla="*/ 0 h 547116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979920" h="5471160">
                <a:moveTo>
                  <a:pt x="2392680" y="0"/>
                </a:moveTo>
                <a:lnTo>
                  <a:pt x="6979920" y="45720"/>
                </a:lnTo>
                <a:lnTo>
                  <a:pt x="6903720" y="5471160"/>
                </a:lnTo>
                <a:lnTo>
                  <a:pt x="0" y="5471160"/>
                </a:lnTo>
                <a:lnTo>
                  <a:pt x="2392680" y="0"/>
                </a:ln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grpSp>
        <p:nvGrpSpPr>
          <p:cNvPr id="27" name="Group 9"/>
          <p:cNvGrpSpPr/>
          <p:nvPr userDrawn="1"/>
        </p:nvGrpSpPr>
        <p:grpSpPr>
          <a:xfrm>
            <a:off x="6012160" y="5996600"/>
            <a:ext cx="3312368" cy="504741"/>
            <a:chOff x="2051720" y="2283718"/>
            <a:chExt cx="5040560" cy="576064"/>
          </a:xfrm>
        </p:grpSpPr>
        <p:pic>
          <p:nvPicPr>
            <p:cNvPr id="28" name="Picture 3" descr="C:\Users\MDP14-1\Desktop\CCP\REDD+ academy learning journal\links\unredd-white.png"/>
            <p:cNvPicPr>
              <a:picLocks noChangeAspect="1" noChangeArrowheads="1"/>
            </p:cNvPicPr>
            <p:nvPr/>
          </p:nvPicPr>
          <p:blipFill>
            <a:blip r:embed="rId3" cstate="print"/>
            <a:srcRect/>
            <a:stretch>
              <a:fillRect/>
            </a:stretch>
          </p:blipFill>
          <p:spPr bwMode="auto">
            <a:xfrm>
              <a:off x="2051720" y="2283718"/>
              <a:ext cx="2049218" cy="535813"/>
            </a:xfrm>
            <a:prstGeom prst="rect">
              <a:avLst/>
            </a:prstGeom>
            <a:noFill/>
          </p:spPr>
        </p:pic>
        <p:sp>
          <p:nvSpPr>
            <p:cNvPr id="29" name="TextBox 28"/>
            <p:cNvSpPr txBox="1"/>
            <p:nvPr/>
          </p:nvSpPr>
          <p:spPr>
            <a:xfrm>
              <a:off x="4211960" y="2355728"/>
              <a:ext cx="2880320" cy="316141"/>
            </a:xfrm>
            <a:prstGeom prst="rect">
              <a:avLst/>
            </a:prstGeom>
            <a:noFill/>
          </p:spPr>
          <p:txBody>
            <a:bodyPr wrap="square" rtlCol="0">
              <a:spAutoFit/>
            </a:bodyPr>
            <a:lstStyle/>
            <a:p>
              <a:r>
                <a:rPr lang="de-CH" sz="1200" b="1" dirty="0">
                  <a:solidFill>
                    <a:prstClr val="white"/>
                  </a:solidFill>
                  <a:latin typeface="Arial" pitchFamily="34" charset="0"/>
                  <a:cs typeface="Arial" pitchFamily="34" charset="0"/>
                </a:rPr>
                <a:t>REDD+ </a:t>
              </a:r>
              <a:r>
                <a:rPr lang="de-CH" sz="1200" dirty="0">
                  <a:solidFill>
                    <a:prstClr val="white"/>
                  </a:solidFill>
                  <a:latin typeface="Arial" pitchFamily="34" charset="0"/>
                  <a:cs typeface="Arial" pitchFamily="34" charset="0"/>
                </a:rPr>
                <a:t>ACADEMY</a:t>
              </a:r>
              <a:endParaRPr lang="fr-CH" sz="1200" dirty="0">
                <a:solidFill>
                  <a:prstClr val="white"/>
                </a:solidFill>
                <a:latin typeface="Arial" pitchFamily="34" charset="0"/>
                <a:cs typeface="Arial" pitchFamily="34" charset="0"/>
              </a:endParaRPr>
            </a:p>
          </p:txBody>
        </p:sp>
        <p:cxnSp>
          <p:nvCxnSpPr>
            <p:cNvPr id="30" name="Straight Connector 29"/>
            <p:cNvCxnSpPr/>
            <p:nvPr/>
          </p:nvCxnSpPr>
          <p:spPr>
            <a:xfrm>
              <a:off x="4211960" y="2283718"/>
              <a:ext cx="0" cy="576064"/>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grpSp>
      <p:sp>
        <p:nvSpPr>
          <p:cNvPr id="31" name="Parallelogram 30"/>
          <p:cNvSpPr/>
          <p:nvPr userDrawn="1"/>
        </p:nvSpPr>
        <p:spPr>
          <a:xfrm rot="17606102">
            <a:off x="-1066891" y="3262018"/>
            <a:ext cx="9583999" cy="217993"/>
          </a:xfrm>
          <a:prstGeom prst="parallelogram">
            <a:avLst/>
          </a:prstGeom>
          <a:solidFill>
            <a:srgbClr val="D2232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a:solidFill>
                <a:prstClr val="white"/>
              </a:solidFill>
            </a:endParaRPr>
          </a:p>
        </p:txBody>
      </p:sp>
      <p:sp>
        <p:nvSpPr>
          <p:cNvPr id="32" name="Text Placeholder 21"/>
          <p:cNvSpPr>
            <a:spLocks noGrp="1"/>
          </p:cNvSpPr>
          <p:nvPr>
            <p:ph type="body" sz="quarter" idx="11"/>
          </p:nvPr>
        </p:nvSpPr>
        <p:spPr>
          <a:xfrm>
            <a:off x="4644008" y="1700808"/>
            <a:ext cx="4248472" cy="4896544"/>
          </a:xfrm>
        </p:spPr>
        <p:txBody>
          <a:bodyPr>
            <a:normAutofit/>
          </a:bodyPr>
          <a:lstStyle>
            <a:lvl1pPr>
              <a:buClr>
                <a:srgbClr val="D2232A"/>
              </a:buClr>
              <a:buFont typeface="Arial" pitchFamily="34" charset="0"/>
              <a:buChar char="•"/>
              <a:defRPr sz="1400"/>
            </a:lvl1pPr>
          </a:lstStyle>
          <a:p>
            <a:pPr lvl="0"/>
            <a:endParaRPr lang="de-CH" dirty="0" smtClean="0"/>
          </a:p>
        </p:txBody>
      </p:sp>
      <p:sp>
        <p:nvSpPr>
          <p:cNvPr id="33" name="Rectangle 32"/>
          <p:cNvSpPr/>
          <p:nvPr userDrawn="1"/>
        </p:nvSpPr>
        <p:spPr>
          <a:xfrm>
            <a:off x="4716018" y="825099"/>
            <a:ext cx="3903633" cy="584776"/>
          </a:xfrm>
          <a:prstGeom prst="rect">
            <a:avLst/>
          </a:prstGeom>
        </p:spPr>
        <p:txBody>
          <a:bodyPr wrap="none">
            <a:spAutoFit/>
          </a:bodyPr>
          <a:lstStyle/>
          <a:p>
            <a:pPr marL="342900" indent="-342900">
              <a:spcBef>
                <a:spcPct val="20000"/>
              </a:spcBef>
              <a:buFont typeface="Arial" pitchFamily="34" charset="0"/>
              <a:buNone/>
              <a:defRPr/>
            </a:pPr>
            <a:r>
              <a:rPr lang="de-CH" sz="3200" dirty="0" smtClean="0">
                <a:solidFill>
                  <a:prstClr val="black">
                    <a:lumMod val="65000"/>
                    <a:lumOff val="35000"/>
                  </a:prstClr>
                </a:solidFill>
              </a:rPr>
              <a:t>Agenda</a:t>
            </a:r>
            <a:r>
              <a:rPr lang="de-CH" sz="3200" baseline="0" dirty="0" smtClean="0">
                <a:solidFill>
                  <a:prstClr val="black">
                    <a:lumMod val="65000"/>
                    <a:lumOff val="35000"/>
                  </a:prstClr>
                </a:solidFill>
              </a:rPr>
              <a:t> de la </a:t>
            </a:r>
            <a:r>
              <a:rPr lang="de-CH" sz="3200" baseline="0" dirty="0" err="1" smtClean="0">
                <a:solidFill>
                  <a:prstClr val="black">
                    <a:lumMod val="65000"/>
                    <a:lumOff val="35000"/>
                  </a:prstClr>
                </a:solidFill>
              </a:rPr>
              <a:t>sesi</a:t>
            </a:r>
            <a:r>
              <a:rPr lang="es-ES" sz="3200" baseline="0" dirty="0" err="1" smtClean="0">
                <a:solidFill>
                  <a:prstClr val="black">
                    <a:lumMod val="65000"/>
                    <a:lumOff val="35000"/>
                  </a:prstClr>
                </a:solidFill>
              </a:rPr>
              <a:t>ón</a:t>
            </a:r>
            <a:endParaRPr lang="fr-CH" sz="3200" dirty="0">
              <a:solidFill>
                <a:prstClr val="black">
                  <a:lumMod val="65000"/>
                  <a:lumOff val="35000"/>
                </a:prstClr>
              </a:solidFill>
            </a:endParaRPr>
          </a:p>
        </p:txBody>
      </p:sp>
      <p:sp>
        <p:nvSpPr>
          <p:cNvPr id="36" name="Rectangle 35"/>
          <p:cNvSpPr/>
          <p:nvPr userDrawn="1"/>
        </p:nvSpPr>
        <p:spPr>
          <a:xfrm>
            <a:off x="8594923" y="235249"/>
            <a:ext cx="288032" cy="384043"/>
          </a:xfrm>
          <a:prstGeom prst="rect">
            <a:avLst/>
          </a:prstGeom>
          <a:noFill/>
          <a:ln>
            <a:solidFill>
              <a:srgbClr val="CBCB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sz="1100">
              <a:solidFill>
                <a:prstClr val="white"/>
              </a:solidFill>
            </a:endParaRPr>
          </a:p>
        </p:txBody>
      </p:sp>
      <p:sp>
        <p:nvSpPr>
          <p:cNvPr id="37" name="Rectangle 36"/>
          <p:cNvSpPr/>
          <p:nvPr userDrawn="1"/>
        </p:nvSpPr>
        <p:spPr>
          <a:xfrm>
            <a:off x="8598510" y="242849"/>
            <a:ext cx="377026" cy="276999"/>
          </a:xfrm>
          <a:prstGeom prst="rect">
            <a:avLst/>
          </a:prstGeom>
        </p:spPr>
        <p:txBody>
          <a:bodyPr wrap="none">
            <a:spAutoFit/>
          </a:bodyPr>
          <a:lstStyle/>
          <a:p>
            <a:fld id="{F0146B80-9344-4005-AD81-41A45D584E6F}" type="slidenum">
              <a:rPr lang="fr-CH" sz="1200">
                <a:solidFill>
                  <a:srgbClr val="CBCBCB"/>
                </a:solidFill>
              </a:rPr>
              <a:pPr/>
              <a:t>‹#›</a:t>
            </a:fld>
            <a:endParaRPr lang="fr-CH" sz="1200" dirty="0">
              <a:solidFill>
                <a:srgbClr val="CBCBCB"/>
              </a:solidFill>
            </a:endParaRPr>
          </a:p>
        </p:txBody>
      </p:sp>
    </p:spTree>
    <p:extLst>
      <p:ext uri="{BB962C8B-B14F-4D97-AF65-F5344CB8AC3E}">
        <p14:creationId xmlns:p14="http://schemas.microsoft.com/office/powerpoint/2010/main" val="49360494"/>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Text in One Column">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251520" y="1701802"/>
            <a:ext cx="8570342" cy="4415367"/>
          </a:xfrm>
        </p:spPr>
        <p:txBody>
          <a:bodyPr>
            <a:normAutofit/>
          </a:bodyPr>
          <a:lstStyle>
            <a:lvl1pPr>
              <a:defRPr sz="1600"/>
            </a:lvl1pPr>
            <a:lvl2pPr>
              <a:defRPr sz="1600"/>
            </a:lvl2pPr>
            <a:lvl3pPr>
              <a:defRPr sz="1600"/>
            </a:lvl3pPr>
            <a:lvl4pPr>
              <a:defRPr sz="1600"/>
            </a:lvl4pPr>
            <a:lvl5pP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CH" dirty="0"/>
          </a:p>
        </p:txBody>
      </p:sp>
      <p:sp>
        <p:nvSpPr>
          <p:cNvPr id="12" name="Rectangle 11"/>
          <p:cNvSpPr/>
          <p:nvPr userDrawn="1"/>
        </p:nvSpPr>
        <p:spPr>
          <a:xfrm>
            <a:off x="8594923" y="235249"/>
            <a:ext cx="288032" cy="384043"/>
          </a:xfrm>
          <a:prstGeom prst="rect">
            <a:avLst/>
          </a:prstGeom>
          <a:noFill/>
          <a:ln>
            <a:solidFill>
              <a:srgbClr val="CBCB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sz="1100">
              <a:solidFill>
                <a:prstClr val="white"/>
              </a:solidFill>
            </a:endParaRPr>
          </a:p>
        </p:txBody>
      </p:sp>
      <p:sp>
        <p:nvSpPr>
          <p:cNvPr id="20" name="Rectangle 19"/>
          <p:cNvSpPr/>
          <p:nvPr userDrawn="1"/>
        </p:nvSpPr>
        <p:spPr>
          <a:xfrm>
            <a:off x="8598510" y="242849"/>
            <a:ext cx="377026" cy="276999"/>
          </a:xfrm>
          <a:prstGeom prst="rect">
            <a:avLst/>
          </a:prstGeom>
        </p:spPr>
        <p:txBody>
          <a:bodyPr wrap="none">
            <a:spAutoFit/>
          </a:bodyPr>
          <a:lstStyle/>
          <a:p>
            <a:fld id="{F0146B80-9344-4005-AD81-41A45D584E6F}" type="slidenum">
              <a:rPr lang="fr-CH" sz="1200">
                <a:solidFill>
                  <a:srgbClr val="CBCBCB"/>
                </a:solidFill>
              </a:rPr>
              <a:pPr/>
              <a:t>‹#›</a:t>
            </a:fld>
            <a:endParaRPr lang="fr-CH" sz="1200" dirty="0">
              <a:solidFill>
                <a:srgbClr val="CBCBCB"/>
              </a:solidFill>
            </a:endParaRPr>
          </a:p>
        </p:txBody>
      </p:sp>
      <p:pic>
        <p:nvPicPr>
          <p:cNvPr id="3074" name="Picture 2" descr="C:\Users\MDP14-1\Desktop\UNREDD-logo-grey.png"/>
          <p:cNvPicPr>
            <a:picLocks noChangeAspect="1" noChangeArrowheads="1"/>
          </p:cNvPicPr>
          <p:nvPr userDrawn="1"/>
        </p:nvPicPr>
        <p:blipFill>
          <a:blip r:embed="rId2" cstate="print"/>
          <a:srcRect/>
          <a:stretch>
            <a:fillRect/>
          </a:stretch>
        </p:blipFill>
        <p:spPr bwMode="auto">
          <a:xfrm>
            <a:off x="251520" y="6213312"/>
            <a:ext cx="1296144" cy="477697"/>
          </a:xfrm>
          <a:prstGeom prst="rect">
            <a:avLst/>
          </a:prstGeom>
          <a:noFill/>
        </p:spPr>
      </p:pic>
      <p:cxnSp>
        <p:nvCxnSpPr>
          <p:cNvPr id="23" name="Straight Connector 22"/>
          <p:cNvCxnSpPr/>
          <p:nvPr userDrawn="1"/>
        </p:nvCxnSpPr>
        <p:spPr>
          <a:xfrm>
            <a:off x="1691680" y="6213311"/>
            <a:ext cx="0" cy="480053"/>
          </a:xfrm>
          <a:prstGeom prst="line">
            <a:avLst/>
          </a:prstGeom>
          <a:ln w="19050">
            <a:solidFill>
              <a:srgbClr val="CBCBCB"/>
            </a:solidFill>
          </a:ln>
        </p:spPr>
        <p:style>
          <a:lnRef idx="1">
            <a:schemeClr val="accent1"/>
          </a:lnRef>
          <a:fillRef idx="0">
            <a:schemeClr val="accent1"/>
          </a:fillRef>
          <a:effectRef idx="0">
            <a:schemeClr val="accent1"/>
          </a:effectRef>
          <a:fontRef idx="minor">
            <a:schemeClr val="tx1"/>
          </a:fontRef>
        </p:style>
      </p:cxnSp>
      <p:sp>
        <p:nvSpPr>
          <p:cNvPr id="24" name="Rectangle 23"/>
          <p:cNvSpPr/>
          <p:nvPr userDrawn="1"/>
        </p:nvSpPr>
        <p:spPr>
          <a:xfrm>
            <a:off x="1706539" y="6285933"/>
            <a:ext cx="1511577" cy="276999"/>
          </a:xfrm>
          <a:prstGeom prst="rect">
            <a:avLst/>
          </a:prstGeom>
        </p:spPr>
        <p:txBody>
          <a:bodyPr wrap="none">
            <a:spAutoFit/>
          </a:bodyPr>
          <a:lstStyle/>
          <a:p>
            <a:r>
              <a:rPr lang="de-CH" sz="1200" b="1" dirty="0">
                <a:solidFill>
                  <a:srgbClr val="CBCBCB"/>
                </a:solidFill>
                <a:latin typeface="Arial" pitchFamily="34" charset="0"/>
                <a:cs typeface="Arial" pitchFamily="34" charset="0"/>
              </a:rPr>
              <a:t>REDD+ </a:t>
            </a:r>
            <a:r>
              <a:rPr lang="de-CH" sz="1200" dirty="0">
                <a:solidFill>
                  <a:srgbClr val="CBCBCB"/>
                </a:solidFill>
                <a:latin typeface="Arial" pitchFamily="34" charset="0"/>
                <a:cs typeface="Arial" pitchFamily="34" charset="0"/>
              </a:rPr>
              <a:t>ACADEMY</a:t>
            </a:r>
            <a:endParaRPr lang="fr-CH" sz="1200" dirty="0">
              <a:solidFill>
                <a:srgbClr val="CBCBCB"/>
              </a:solidFill>
              <a:latin typeface="Arial" pitchFamily="34" charset="0"/>
              <a:cs typeface="Arial" pitchFamily="34" charset="0"/>
            </a:endParaRPr>
          </a:p>
        </p:txBody>
      </p:sp>
      <p:sp>
        <p:nvSpPr>
          <p:cNvPr id="29" name="Text Placeholder 28"/>
          <p:cNvSpPr>
            <a:spLocks noGrp="1"/>
          </p:cNvSpPr>
          <p:nvPr>
            <p:ph type="body" sz="quarter" idx="14" hasCustomPrompt="1"/>
          </p:nvPr>
        </p:nvSpPr>
        <p:spPr>
          <a:xfrm>
            <a:off x="233192" y="548682"/>
            <a:ext cx="7651179" cy="958849"/>
          </a:xfrm>
        </p:spPr>
        <p:txBody>
          <a:bodyPr/>
          <a:lstStyle>
            <a:lvl1pPr>
              <a:buNone/>
              <a:defRPr>
                <a:solidFill>
                  <a:schemeClr val="tx1">
                    <a:lumMod val="65000"/>
                    <a:lumOff val="35000"/>
                  </a:schemeClr>
                </a:solidFill>
              </a:defRPr>
            </a:lvl1pPr>
          </a:lstStyle>
          <a:p>
            <a:r>
              <a:rPr lang="de-CH" sz="3200" dirty="0" smtClean="0">
                <a:solidFill>
                  <a:schemeClr val="tx1">
                    <a:lumMod val="65000"/>
                    <a:lumOff val="35000"/>
                  </a:schemeClr>
                </a:solidFill>
                <a:latin typeface="Open Sans" pitchFamily="34" charset="0"/>
                <a:ea typeface="Open Sans" pitchFamily="34" charset="0"/>
                <a:cs typeface="Open Sans" pitchFamily="34" charset="0"/>
              </a:rPr>
              <a:t>Slide title </a:t>
            </a:r>
            <a:endParaRPr lang="fr-CH" sz="3200" dirty="0"/>
          </a:p>
        </p:txBody>
      </p:sp>
      <p:sp>
        <p:nvSpPr>
          <p:cNvPr id="32" name="Text Placeholder 31"/>
          <p:cNvSpPr>
            <a:spLocks noGrp="1"/>
          </p:cNvSpPr>
          <p:nvPr>
            <p:ph type="body" sz="quarter" idx="15" hasCustomPrompt="1"/>
          </p:nvPr>
        </p:nvSpPr>
        <p:spPr>
          <a:xfrm>
            <a:off x="250828" y="165100"/>
            <a:ext cx="3097213" cy="383117"/>
          </a:xfrm>
        </p:spPr>
        <p:txBody>
          <a:bodyPr>
            <a:normAutofit/>
          </a:bodyPr>
          <a:lstStyle>
            <a:lvl1pPr>
              <a:buNone/>
              <a:defRPr sz="1200" b="1">
                <a:solidFill>
                  <a:srgbClr val="D2232A"/>
                </a:solidFill>
              </a:defRPr>
            </a:lvl1pPr>
          </a:lstStyle>
          <a:p>
            <a:r>
              <a:rPr lang="en-GB" dirty="0" err="1" smtClean="0"/>
              <a:t>Financiamiento</a:t>
            </a:r>
            <a:r>
              <a:rPr lang="en-GB" dirty="0" smtClean="0"/>
              <a:t> REDD+</a:t>
            </a:r>
          </a:p>
          <a:p>
            <a:endParaRPr lang="en-GB" dirty="0"/>
          </a:p>
        </p:txBody>
      </p:sp>
    </p:spTree>
    <p:extLst>
      <p:ext uri="{BB962C8B-B14F-4D97-AF65-F5344CB8AC3E}">
        <p14:creationId xmlns:p14="http://schemas.microsoft.com/office/powerpoint/2010/main" val="959338769"/>
      </p:ext>
    </p:extLst>
  </p:cSld>
  <p:clrMapOvr>
    <a:masterClrMapping/>
  </p:clrMapOvr>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Text in two columns">
    <p:spTree>
      <p:nvGrpSpPr>
        <p:cNvPr id="1" name=""/>
        <p:cNvGrpSpPr/>
        <p:nvPr/>
      </p:nvGrpSpPr>
      <p:grpSpPr>
        <a:xfrm>
          <a:off x="0" y="0"/>
          <a:ext cx="0" cy="0"/>
          <a:chOff x="0" y="0"/>
          <a:chExt cx="0" cy="0"/>
        </a:xfrm>
      </p:grpSpPr>
      <p:sp>
        <p:nvSpPr>
          <p:cNvPr id="8" name="Content Placeholder 7"/>
          <p:cNvSpPr>
            <a:spLocks noGrp="1"/>
          </p:cNvSpPr>
          <p:nvPr>
            <p:ph sz="quarter" idx="13"/>
          </p:nvPr>
        </p:nvSpPr>
        <p:spPr>
          <a:xfrm>
            <a:off x="251520" y="1701802"/>
            <a:ext cx="4176464" cy="4415367"/>
          </a:xfrm>
        </p:spPr>
        <p:txBody>
          <a:bodyPr>
            <a:normAutofit/>
          </a:bodyPr>
          <a:lstStyle>
            <a:lvl1pPr>
              <a:defRPr sz="1600"/>
            </a:lvl1pPr>
            <a:lvl2pPr>
              <a:defRPr sz="1600"/>
            </a:lvl2pPr>
            <a:lvl3pPr>
              <a:defRPr sz="1600"/>
            </a:lvl3pPr>
            <a:lvl4pPr>
              <a:defRPr sz="1600"/>
            </a:lvl4pPr>
            <a:lvl5pP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CH" dirty="0"/>
          </a:p>
        </p:txBody>
      </p:sp>
      <p:sp>
        <p:nvSpPr>
          <p:cNvPr id="12" name="Rectangle 11"/>
          <p:cNvSpPr/>
          <p:nvPr userDrawn="1"/>
        </p:nvSpPr>
        <p:spPr>
          <a:xfrm>
            <a:off x="8594923" y="235249"/>
            <a:ext cx="288032" cy="384043"/>
          </a:xfrm>
          <a:prstGeom prst="rect">
            <a:avLst/>
          </a:prstGeom>
          <a:noFill/>
          <a:ln>
            <a:solidFill>
              <a:srgbClr val="CBCB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sz="1100">
              <a:solidFill>
                <a:prstClr val="white"/>
              </a:solidFill>
            </a:endParaRPr>
          </a:p>
        </p:txBody>
      </p:sp>
      <p:sp>
        <p:nvSpPr>
          <p:cNvPr id="20" name="Rectangle 19"/>
          <p:cNvSpPr/>
          <p:nvPr userDrawn="1"/>
        </p:nvSpPr>
        <p:spPr>
          <a:xfrm>
            <a:off x="8598510" y="242849"/>
            <a:ext cx="377026" cy="276999"/>
          </a:xfrm>
          <a:prstGeom prst="rect">
            <a:avLst/>
          </a:prstGeom>
        </p:spPr>
        <p:txBody>
          <a:bodyPr wrap="none">
            <a:spAutoFit/>
          </a:bodyPr>
          <a:lstStyle/>
          <a:p>
            <a:fld id="{F0146B80-9344-4005-AD81-41A45D584E6F}" type="slidenum">
              <a:rPr lang="fr-CH" sz="1200">
                <a:solidFill>
                  <a:srgbClr val="CBCBCB"/>
                </a:solidFill>
              </a:rPr>
              <a:pPr/>
              <a:t>‹#›</a:t>
            </a:fld>
            <a:endParaRPr lang="fr-CH" sz="1200" dirty="0">
              <a:solidFill>
                <a:srgbClr val="CBCBCB"/>
              </a:solidFill>
            </a:endParaRPr>
          </a:p>
        </p:txBody>
      </p:sp>
      <p:pic>
        <p:nvPicPr>
          <p:cNvPr id="3074" name="Picture 2" descr="C:\Users\MDP14-1\Desktop\UNREDD-logo-grey.png"/>
          <p:cNvPicPr>
            <a:picLocks noChangeAspect="1" noChangeArrowheads="1"/>
          </p:cNvPicPr>
          <p:nvPr userDrawn="1"/>
        </p:nvPicPr>
        <p:blipFill>
          <a:blip r:embed="rId2" cstate="print"/>
          <a:srcRect/>
          <a:stretch>
            <a:fillRect/>
          </a:stretch>
        </p:blipFill>
        <p:spPr bwMode="auto">
          <a:xfrm>
            <a:off x="251520" y="6213312"/>
            <a:ext cx="1296144" cy="477697"/>
          </a:xfrm>
          <a:prstGeom prst="rect">
            <a:avLst/>
          </a:prstGeom>
          <a:noFill/>
        </p:spPr>
      </p:pic>
      <p:cxnSp>
        <p:nvCxnSpPr>
          <p:cNvPr id="23" name="Straight Connector 22"/>
          <p:cNvCxnSpPr/>
          <p:nvPr userDrawn="1"/>
        </p:nvCxnSpPr>
        <p:spPr>
          <a:xfrm>
            <a:off x="1691680" y="6213311"/>
            <a:ext cx="0" cy="480053"/>
          </a:xfrm>
          <a:prstGeom prst="line">
            <a:avLst/>
          </a:prstGeom>
          <a:ln w="19050">
            <a:solidFill>
              <a:srgbClr val="CBCBCB"/>
            </a:solidFill>
          </a:ln>
        </p:spPr>
        <p:style>
          <a:lnRef idx="1">
            <a:schemeClr val="accent1"/>
          </a:lnRef>
          <a:fillRef idx="0">
            <a:schemeClr val="accent1"/>
          </a:fillRef>
          <a:effectRef idx="0">
            <a:schemeClr val="accent1"/>
          </a:effectRef>
          <a:fontRef idx="minor">
            <a:schemeClr val="tx1"/>
          </a:fontRef>
        </p:style>
      </p:cxnSp>
      <p:sp>
        <p:nvSpPr>
          <p:cNvPr id="24" name="Rectangle 23"/>
          <p:cNvSpPr/>
          <p:nvPr userDrawn="1"/>
        </p:nvSpPr>
        <p:spPr>
          <a:xfrm>
            <a:off x="1706539" y="6285933"/>
            <a:ext cx="1511577" cy="276999"/>
          </a:xfrm>
          <a:prstGeom prst="rect">
            <a:avLst/>
          </a:prstGeom>
        </p:spPr>
        <p:txBody>
          <a:bodyPr wrap="none">
            <a:spAutoFit/>
          </a:bodyPr>
          <a:lstStyle/>
          <a:p>
            <a:r>
              <a:rPr lang="de-CH" sz="1200" b="1" dirty="0">
                <a:solidFill>
                  <a:srgbClr val="CBCBCB"/>
                </a:solidFill>
                <a:latin typeface="Arial" pitchFamily="34" charset="0"/>
                <a:cs typeface="Arial" pitchFamily="34" charset="0"/>
              </a:rPr>
              <a:t>REDD+ </a:t>
            </a:r>
            <a:r>
              <a:rPr lang="de-CH" sz="1200" dirty="0">
                <a:solidFill>
                  <a:srgbClr val="CBCBCB"/>
                </a:solidFill>
                <a:latin typeface="Arial" pitchFamily="34" charset="0"/>
                <a:cs typeface="Arial" pitchFamily="34" charset="0"/>
              </a:rPr>
              <a:t>ACADEMY</a:t>
            </a:r>
            <a:endParaRPr lang="fr-CH" sz="1200" dirty="0">
              <a:solidFill>
                <a:srgbClr val="CBCBCB"/>
              </a:solidFill>
              <a:latin typeface="Arial" pitchFamily="34" charset="0"/>
              <a:cs typeface="Arial" pitchFamily="34" charset="0"/>
            </a:endParaRPr>
          </a:p>
        </p:txBody>
      </p:sp>
      <p:sp>
        <p:nvSpPr>
          <p:cNvPr id="29" name="Text Placeholder 28"/>
          <p:cNvSpPr>
            <a:spLocks noGrp="1"/>
          </p:cNvSpPr>
          <p:nvPr>
            <p:ph type="body" sz="quarter" idx="14" hasCustomPrompt="1"/>
          </p:nvPr>
        </p:nvSpPr>
        <p:spPr>
          <a:xfrm>
            <a:off x="233192" y="548682"/>
            <a:ext cx="8083227" cy="958849"/>
          </a:xfrm>
        </p:spPr>
        <p:txBody>
          <a:bodyPr/>
          <a:lstStyle>
            <a:lvl1pPr>
              <a:buNone/>
              <a:defRPr>
                <a:solidFill>
                  <a:schemeClr val="tx1">
                    <a:lumMod val="65000"/>
                    <a:lumOff val="35000"/>
                  </a:schemeClr>
                </a:solidFill>
              </a:defRPr>
            </a:lvl1pPr>
          </a:lstStyle>
          <a:p>
            <a:r>
              <a:rPr lang="de-CH" sz="3200" dirty="0" smtClean="0">
                <a:solidFill>
                  <a:schemeClr val="tx1">
                    <a:lumMod val="65000"/>
                    <a:lumOff val="35000"/>
                  </a:schemeClr>
                </a:solidFill>
                <a:latin typeface="Open Sans" pitchFamily="34" charset="0"/>
                <a:ea typeface="Open Sans" pitchFamily="34" charset="0"/>
                <a:cs typeface="Open Sans" pitchFamily="34" charset="0"/>
              </a:rPr>
              <a:t>Slide title </a:t>
            </a:r>
            <a:endParaRPr lang="fr-CH" sz="3200" dirty="0"/>
          </a:p>
        </p:txBody>
      </p:sp>
      <p:sp>
        <p:nvSpPr>
          <p:cNvPr id="32" name="Text Placeholder 31"/>
          <p:cNvSpPr>
            <a:spLocks noGrp="1"/>
          </p:cNvSpPr>
          <p:nvPr>
            <p:ph type="body" sz="quarter" idx="15" hasCustomPrompt="1"/>
          </p:nvPr>
        </p:nvSpPr>
        <p:spPr>
          <a:xfrm>
            <a:off x="250828" y="165100"/>
            <a:ext cx="3097213" cy="383117"/>
          </a:xfrm>
        </p:spPr>
        <p:txBody>
          <a:bodyPr>
            <a:normAutofit/>
          </a:bodyPr>
          <a:lstStyle>
            <a:lvl1pPr>
              <a:buNone/>
              <a:defRPr sz="1200" b="1" baseline="0">
                <a:solidFill>
                  <a:srgbClr val="D2232A"/>
                </a:solidFill>
              </a:defRPr>
            </a:lvl1pPr>
          </a:lstStyle>
          <a:p>
            <a:pPr lvl="0"/>
            <a:r>
              <a:rPr lang="en-US" dirty="0" smtClean="0"/>
              <a:t>CHAPTER TITLE</a:t>
            </a:r>
            <a:endParaRPr lang="fr-CH" dirty="0"/>
          </a:p>
        </p:txBody>
      </p:sp>
      <p:sp>
        <p:nvSpPr>
          <p:cNvPr id="11" name="Content Placeholder 7"/>
          <p:cNvSpPr>
            <a:spLocks noGrp="1"/>
          </p:cNvSpPr>
          <p:nvPr>
            <p:ph sz="quarter" idx="16"/>
          </p:nvPr>
        </p:nvSpPr>
        <p:spPr>
          <a:xfrm>
            <a:off x="4716016" y="1700810"/>
            <a:ext cx="4176464" cy="4415367"/>
          </a:xfrm>
        </p:spPr>
        <p:txBody>
          <a:bodyPr>
            <a:normAutofit/>
          </a:bodyPr>
          <a:lstStyle>
            <a:lvl1pPr>
              <a:defRPr sz="1600"/>
            </a:lvl1pPr>
            <a:lvl2pPr>
              <a:defRPr sz="1600"/>
            </a:lvl2pPr>
            <a:lvl3pPr>
              <a:defRPr sz="1600"/>
            </a:lvl3pPr>
            <a:lvl4pPr>
              <a:defRPr sz="1600"/>
            </a:lvl4pPr>
            <a:lvl5pP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CH" dirty="0"/>
          </a:p>
        </p:txBody>
      </p:sp>
    </p:spTree>
    <p:extLst>
      <p:ext uri="{BB962C8B-B14F-4D97-AF65-F5344CB8AC3E}">
        <p14:creationId xmlns:p14="http://schemas.microsoft.com/office/powerpoint/2010/main" val="795258679"/>
      </p:ext>
    </p:extLst>
  </p:cSld>
  <p:clrMapOvr>
    <a:masterClrMapping/>
  </p:clrMapOvr>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Wide image">
    <p:spTree>
      <p:nvGrpSpPr>
        <p:cNvPr id="1" name=""/>
        <p:cNvGrpSpPr/>
        <p:nvPr/>
      </p:nvGrpSpPr>
      <p:grpSpPr>
        <a:xfrm>
          <a:off x="0" y="0"/>
          <a:ext cx="0" cy="0"/>
          <a:chOff x="0" y="0"/>
          <a:chExt cx="0" cy="0"/>
        </a:xfrm>
      </p:grpSpPr>
      <p:sp>
        <p:nvSpPr>
          <p:cNvPr id="12" name="Rectangle 11"/>
          <p:cNvSpPr/>
          <p:nvPr userDrawn="1"/>
        </p:nvSpPr>
        <p:spPr>
          <a:xfrm>
            <a:off x="8594923" y="235249"/>
            <a:ext cx="288032" cy="384043"/>
          </a:xfrm>
          <a:prstGeom prst="rect">
            <a:avLst/>
          </a:prstGeom>
          <a:noFill/>
          <a:ln>
            <a:solidFill>
              <a:srgbClr val="CBCB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sz="1100">
              <a:solidFill>
                <a:prstClr val="white"/>
              </a:solidFill>
            </a:endParaRPr>
          </a:p>
        </p:txBody>
      </p:sp>
      <p:sp>
        <p:nvSpPr>
          <p:cNvPr id="20" name="Rectangle 19"/>
          <p:cNvSpPr/>
          <p:nvPr userDrawn="1"/>
        </p:nvSpPr>
        <p:spPr>
          <a:xfrm>
            <a:off x="8598510" y="242849"/>
            <a:ext cx="377026" cy="276999"/>
          </a:xfrm>
          <a:prstGeom prst="rect">
            <a:avLst/>
          </a:prstGeom>
        </p:spPr>
        <p:txBody>
          <a:bodyPr wrap="none">
            <a:spAutoFit/>
          </a:bodyPr>
          <a:lstStyle/>
          <a:p>
            <a:fld id="{F0146B80-9344-4005-AD81-41A45D584E6F}" type="slidenum">
              <a:rPr lang="fr-CH" sz="1200">
                <a:solidFill>
                  <a:srgbClr val="CBCBCB"/>
                </a:solidFill>
              </a:rPr>
              <a:pPr/>
              <a:t>‹#›</a:t>
            </a:fld>
            <a:endParaRPr lang="fr-CH" sz="1200" dirty="0">
              <a:solidFill>
                <a:srgbClr val="CBCBCB"/>
              </a:solidFill>
            </a:endParaRPr>
          </a:p>
        </p:txBody>
      </p:sp>
      <p:pic>
        <p:nvPicPr>
          <p:cNvPr id="3074" name="Picture 2" descr="C:\Users\MDP14-1\Desktop\UNREDD-logo-grey.png"/>
          <p:cNvPicPr>
            <a:picLocks noChangeAspect="1" noChangeArrowheads="1"/>
          </p:cNvPicPr>
          <p:nvPr userDrawn="1"/>
        </p:nvPicPr>
        <p:blipFill>
          <a:blip r:embed="rId2" cstate="print"/>
          <a:srcRect/>
          <a:stretch>
            <a:fillRect/>
          </a:stretch>
        </p:blipFill>
        <p:spPr bwMode="auto">
          <a:xfrm>
            <a:off x="251520" y="6213312"/>
            <a:ext cx="1296144" cy="477697"/>
          </a:xfrm>
          <a:prstGeom prst="rect">
            <a:avLst/>
          </a:prstGeom>
          <a:noFill/>
        </p:spPr>
      </p:pic>
      <p:cxnSp>
        <p:nvCxnSpPr>
          <p:cNvPr id="23" name="Straight Connector 22"/>
          <p:cNvCxnSpPr/>
          <p:nvPr userDrawn="1"/>
        </p:nvCxnSpPr>
        <p:spPr>
          <a:xfrm>
            <a:off x="1691680" y="6213311"/>
            <a:ext cx="0" cy="480053"/>
          </a:xfrm>
          <a:prstGeom prst="line">
            <a:avLst/>
          </a:prstGeom>
          <a:ln w="19050">
            <a:solidFill>
              <a:srgbClr val="CBCBCB"/>
            </a:solidFill>
          </a:ln>
        </p:spPr>
        <p:style>
          <a:lnRef idx="1">
            <a:schemeClr val="accent1"/>
          </a:lnRef>
          <a:fillRef idx="0">
            <a:schemeClr val="accent1"/>
          </a:fillRef>
          <a:effectRef idx="0">
            <a:schemeClr val="accent1"/>
          </a:effectRef>
          <a:fontRef idx="minor">
            <a:schemeClr val="tx1"/>
          </a:fontRef>
        </p:style>
      </p:cxnSp>
      <p:sp>
        <p:nvSpPr>
          <p:cNvPr id="24" name="Rectangle 23"/>
          <p:cNvSpPr/>
          <p:nvPr userDrawn="1"/>
        </p:nvSpPr>
        <p:spPr>
          <a:xfrm>
            <a:off x="1706539" y="6285933"/>
            <a:ext cx="1511577" cy="276999"/>
          </a:xfrm>
          <a:prstGeom prst="rect">
            <a:avLst/>
          </a:prstGeom>
        </p:spPr>
        <p:txBody>
          <a:bodyPr wrap="none">
            <a:spAutoFit/>
          </a:bodyPr>
          <a:lstStyle/>
          <a:p>
            <a:r>
              <a:rPr lang="de-CH" sz="1200" b="1" dirty="0">
                <a:solidFill>
                  <a:srgbClr val="CBCBCB"/>
                </a:solidFill>
                <a:latin typeface="Arial" pitchFamily="34" charset="0"/>
                <a:cs typeface="Arial" pitchFamily="34" charset="0"/>
              </a:rPr>
              <a:t>REDD+ </a:t>
            </a:r>
            <a:r>
              <a:rPr lang="de-CH" sz="1200" dirty="0">
                <a:solidFill>
                  <a:srgbClr val="CBCBCB"/>
                </a:solidFill>
                <a:latin typeface="Arial" pitchFamily="34" charset="0"/>
                <a:cs typeface="Arial" pitchFamily="34" charset="0"/>
              </a:rPr>
              <a:t>ACADEMY</a:t>
            </a:r>
            <a:endParaRPr lang="fr-CH" sz="1200" dirty="0">
              <a:solidFill>
                <a:srgbClr val="CBCBCB"/>
              </a:solidFill>
              <a:latin typeface="Arial" pitchFamily="34" charset="0"/>
              <a:cs typeface="Arial" pitchFamily="34" charset="0"/>
            </a:endParaRPr>
          </a:p>
        </p:txBody>
      </p:sp>
      <p:sp>
        <p:nvSpPr>
          <p:cNvPr id="29" name="Text Placeholder 28"/>
          <p:cNvSpPr>
            <a:spLocks noGrp="1"/>
          </p:cNvSpPr>
          <p:nvPr>
            <p:ph type="body" sz="quarter" idx="14" hasCustomPrompt="1"/>
          </p:nvPr>
        </p:nvSpPr>
        <p:spPr>
          <a:xfrm>
            <a:off x="233192" y="645586"/>
            <a:ext cx="8515275" cy="958849"/>
          </a:xfrm>
        </p:spPr>
        <p:txBody>
          <a:bodyPr/>
          <a:lstStyle>
            <a:lvl1pPr>
              <a:buNone/>
              <a:defRPr>
                <a:solidFill>
                  <a:schemeClr val="tx1">
                    <a:lumMod val="65000"/>
                    <a:lumOff val="35000"/>
                  </a:schemeClr>
                </a:solidFill>
              </a:defRPr>
            </a:lvl1pPr>
          </a:lstStyle>
          <a:p>
            <a:r>
              <a:rPr lang="de-CH" sz="3200" dirty="0" smtClean="0">
                <a:solidFill>
                  <a:schemeClr val="tx1">
                    <a:lumMod val="65000"/>
                    <a:lumOff val="35000"/>
                  </a:schemeClr>
                </a:solidFill>
                <a:latin typeface="Open Sans" pitchFamily="34" charset="0"/>
                <a:ea typeface="Open Sans" pitchFamily="34" charset="0"/>
                <a:cs typeface="Open Sans" pitchFamily="34" charset="0"/>
              </a:rPr>
              <a:t>Slide title </a:t>
            </a:r>
            <a:endParaRPr lang="fr-CH" sz="3200" dirty="0"/>
          </a:p>
        </p:txBody>
      </p:sp>
      <p:sp>
        <p:nvSpPr>
          <p:cNvPr id="32" name="Text Placeholder 31"/>
          <p:cNvSpPr>
            <a:spLocks noGrp="1"/>
          </p:cNvSpPr>
          <p:nvPr>
            <p:ph type="body" sz="quarter" idx="15" hasCustomPrompt="1"/>
          </p:nvPr>
        </p:nvSpPr>
        <p:spPr>
          <a:xfrm>
            <a:off x="250828" y="165100"/>
            <a:ext cx="3097213" cy="383117"/>
          </a:xfrm>
        </p:spPr>
        <p:txBody>
          <a:bodyPr>
            <a:normAutofit/>
          </a:bodyPr>
          <a:lstStyle>
            <a:lvl1pPr>
              <a:buNone/>
              <a:defRPr sz="1200" b="1">
                <a:solidFill>
                  <a:srgbClr val="D2232A"/>
                </a:solidFill>
              </a:defRPr>
            </a:lvl1pPr>
          </a:lstStyle>
          <a:p>
            <a:pPr lvl="0"/>
            <a:r>
              <a:rPr lang="en-US" dirty="0" smtClean="0"/>
              <a:t>CHAPTER TITLE</a:t>
            </a:r>
            <a:endParaRPr lang="fr-CH" dirty="0"/>
          </a:p>
        </p:txBody>
      </p:sp>
      <p:sp>
        <p:nvSpPr>
          <p:cNvPr id="14" name="Picture Placeholder 13"/>
          <p:cNvSpPr>
            <a:spLocks noGrp="1"/>
          </p:cNvSpPr>
          <p:nvPr>
            <p:ph type="pic" sz="quarter" idx="16"/>
          </p:nvPr>
        </p:nvSpPr>
        <p:spPr>
          <a:xfrm>
            <a:off x="0" y="1508921"/>
            <a:ext cx="9251950" cy="2688167"/>
          </a:xfrm>
        </p:spPr>
        <p:txBody>
          <a:bodyPr/>
          <a:lstStyle/>
          <a:p>
            <a:endParaRPr lang="fr-CH"/>
          </a:p>
        </p:txBody>
      </p:sp>
      <p:sp>
        <p:nvSpPr>
          <p:cNvPr id="15" name="Content Placeholder 7"/>
          <p:cNvSpPr>
            <a:spLocks noGrp="1"/>
          </p:cNvSpPr>
          <p:nvPr>
            <p:ph sz="quarter" idx="13"/>
          </p:nvPr>
        </p:nvSpPr>
        <p:spPr>
          <a:xfrm>
            <a:off x="251520" y="4389107"/>
            <a:ext cx="8640960" cy="1728060"/>
          </a:xfrm>
        </p:spPr>
        <p:txBody>
          <a:bodyPr>
            <a:noAutofit/>
          </a:bodyPr>
          <a:lstStyle>
            <a:lvl1pPr>
              <a:defRPr sz="1600"/>
            </a:lvl1pPr>
            <a:lvl2pPr>
              <a:defRPr sz="1600"/>
            </a:lvl2pPr>
            <a:lvl3pPr>
              <a:defRPr sz="1600"/>
            </a:lvl3pPr>
            <a:lvl4pPr>
              <a:defRPr sz="1600"/>
            </a:lvl4pPr>
            <a:lvl5pP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CH" dirty="0"/>
          </a:p>
        </p:txBody>
      </p:sp>
    </p:spTree>
    <p:extLst>
      <p:ext uri="{BB962C8B-B14F-4D97-AF65-F5344CB8AC3E}">
        <p14:creationId xmlns:p14="http://schemas.microsoft.com/office/powerpoint/2010/main" val="2854857980"/>
      </p:ext>
    </p:extLst>
  </p:cSld>
  <p:clrMapOvr>
    <a:masterClrMapping/>
  </p:clrMapOvr>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Half image">
    <p:spTree>
      <p:nvGrpSpPr>
        <p:cNvPr id="1" name=""/>
        <p:cNvGrpSpPr/>
        <p:nvPr/>
      </p:nvGrpSpPr>
      <p:grpSpPr>
        <a:xfrm>
          <a:off x="0" y="0"/>
          <a:ext cx="0" cy="0"/>
          <a:chOff x="0" y="0"/>
          <a:chExt cx="0" cy="0"/>
        </a:xfrm>
      </p:grpSpPr>
      <p:sp>
        <p:nvSpPr>
          <p:cNvPr id="12" name="Rectangle 11"/>
          <p:cNvSpPr/>
          <p:nvPr userDrawn="1"/>
        </p:nvSpPr>
        <p:spPr>
          <a:xfrm>
            <a:off x="8594923" y="235249"/>
            <a:ext cx="288032" cy="384043"/>
          </a:xfrm>
          <a:prstGeom prst="rect">
            <a:avLst/>
          </a:prstGeom>
          <a:noFill/>
          <a:ln>
            <a:solidFill>
              <a:srgbClr val="CBCB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sz="1100">
              <a:solidFill>
                <a:prstClr val="white"/>
              </a:solidFill>
            </a:endParaRPr>
          </a:p>
        </p:txBody>
      </p:sp>
      <p:sp>
        <p:nvSpPr>
          <p:cNvPr id="20" name="Rectangle 19"/>
          <p:cNvSpPr/>
          <p:nvPr userDrawn="1"/>
        </p:nvSpPr>
        <p:spPr>
          <a:xfrm>
            <a:off x="8598510" y="242849"/>
            <a:ext cx="377026" cy="276999"/>
          </a:xfrm>
          <a:prstGeom prst="rect">
            <a:avLst/>
          </a:prstGeom>
        </p:spPr>
        <p:txBody>
          <a:bodyPr wrap="none">
            <a:spAutoFit/>
          </a:bodyPr>
          <a:lstStyle/>
          <a:p>
            <a:fld id="{F0146B80-9344-4005-AD81-41A45D584E6F}" type="slidenum">
              <a:rPr lang="fr-CH" sz="1200">
                <a:solidFill>
                  <a:srgbClr val="CBCBCB"/>
                </a:solidFill>
              </a:rPr>
              <a:pPr/>
              <a:t>‹#›</a:t>
            </a:fld>
            <a:endParaRPr lang="fr-CH" sz="1200" dirty="0">
              <a:solidFill>
                <a:srgbClr val="CBCBCB"/>
              </a:solidFill>
            </a:endParaRPr>
          </a:p>
        </p:txBody>
      </p:sp>
      <p:pic>
        <p:nvPicPr>
          <p:cNvPr id="3074" name="Picture 2" descr="C:\Users\MDP14-1\Desktop\UNREDD-logo-grey.png"/>
          <p:cNvPicPr>
            <a:picLocks noChangeAspect="1" noChangeArrowheads="1"/>
          </p:cNvPicPr>
          <p:nvPr userDrawn="1"/>
        </p:nvPicPr>
        <p:blipFill>
          <a:blip r:embed="rId2" cstate="print"/>
          <a:srcRect/>
          <a:stretch>
            <a:fillRect/>
          </a:stretch>
        </p:blipFill>
        <p:spPr bwMode="auto">
          <a:xfrm>
            <a:off x="251520" y="6213312"/>
            <a:ext cx="1296144" cy="477697"/>
          </a:xfrm>
          <a:prstGeom prst="rect">
            <a:avLst/>
          </a:prstGeom>
          <a:noFill/>
        </p:spPr>
      </p:pic>
      <p:cxnSp>
        <p:nvCxnSpPr>
          <p:cNvPr id="23" name="Straight Connector 22"/>
          <p:cNvCxnSpPr/>
          <p:nvPr userDrawn="1"/>
        </p:nvCxnSpPr>
        <p:spPr>
          <a:xfrm>
            <a:off x="1691680" y="6213311"/>
            <a:ext cx="0" cy="480053"/>
          </a:xfrm>
          <a:prstGeom prst="line">
            <a:avLst/>
          </a:prstGeom>
          <a:ln w="19050">
            <a:solidFill>
              <a:srgbClr val="CBCBCB"/>
            </a:solidFill>
          </a:ln>
        </p:spPr>
        <p:style>
          <a:lnRef idx="1">
            <a:schemeClr val="accent1"/>
          </a:lnRef>
          <a:fillRef idx="0">
            <a:schemeClr val="accent1"/>
          </a:fillRef>
          <a:effectRef idx="0">
            <a:schemeClr val="accent1"/>
          </a:effectRef>
          <a:fontRef idx="minor">
            <a:schemeClr val="tx1"/>
          </a:fontRef>
        </p:style>
      </p:cxnSp>
      <p:sp>
        <p:nvSpPr>
          <p:cNvPr id="24" name="Rectangle 23"/>
          <p:cNvSpPr/>
          <p:nvPr userDrawn="1"/>
        </p:nvSpPr>
        <p:spPr>
          <a:xfrm>
            <a:off x="1706539" y="6285933"/>
            <a:ext cx="1511577" cy="276999"/>
          </a:xfrm>
          <a:prstGeom prst="rect">
            <a:avLst/>
          </a:prstGeom>
        </p:spPr>
        <p:txBody>
          <a:bodyPr wrap="none">
            <a:spAutoFit/>
          </a:bodyPr>
          <a:lstStyle/>
          <a:p>
            <a:r>
              <a:rPr lang="de-CH" sz="1200" b="1" dirty="0">
                <a:solidFill>
                  <a:srgbClr val="CBCBCB"/>
                </a:solidFill>
                <a:latin typeface="Arial" pitchFamily="34" charset="0"/>
                <a:cs typeface="Arial" pitchFamily="34" charset="0"/>
              </a:rPr>
              <a:t>REDD+ </a:t>
            </a:r>
            <a:r>
              <a:rPr lang="de-CH" sz="1200" dirty="0">
                <a:solidFill>
                  <a:srgbClr val="CBCBCB"/>
                </a:solidFill>
                <a:latin typeface="Arial" pitchFamily="34" charset="0"/>
                <a:cs typeface="Arial" pitchFamily="34" charset="0"/>
              </a:rPr>
              <a:t>ACADEMY</a:t>
            </a:r>
            <a:endParaRPr lang="fr-CH" sz="1200" dirty="0">
              <a:solidFill>
                <a:srgbClr val="CBCBCB"/>
              </a:solidFill>
              <a:latin typeface="Arial" pitchFamily="34" charset="0"/>
              <a:cs typeface="Arial" pitchFamily="34" charset="0"/>
            </a:endParaRPr>
          </a:p>
        </p:txBody>
      </p:sp>
      <p:sp>
        <p:nvSpPr>
          <p:cNvPr id="29" name="Text Placeholder 28"/>
          <p:cNvSpPr>
            <a:spLocks noGrp="1"/>
          </p:cNvSpPr>
          <p:nvPr>
            <p:ph type="body" sz="quarter" idx="14" hasCustomPrompt="1"/>
          </p:nvPr>
        </p:nvSpPr>
        <p:spPr>
          <a:xfrm>
            <a:off x="233192" y="645585"/>
            <a:ext cx="4266803" cy="1151235"/>
          </a:xfrm>
        </p:spPr>
        <p:txBody>
          <a:bodyPr/>
          <a:lstStyle>
            <a:lvl1pPr>
              <a:buNone/>
              <a:defRPr>
                <a:solidFill>
                  <a:schemeClr val="tx1">
                    <a:lumMod val="65000"/>
                    <a:lumOff val="35000"/>
                  </a:schemeClr>
                </a:solidFill>
              </a:defRPr>
            </a:lvl1pPr>
          </a:lstStyle>
          <a:p>
            <a:r>
              <a:rPr lang="de-CH" sz="3200" dirty="0" smtClean="0">
                <a:solidFill>
                  <a:schemeClr val="tx1">
                    <a:lumMod val="65000"/>
                    <a:lumOff val="35000"/>
                  </a:schemeClr>
                </a:solidFill>
                <a:latin typeface="Open Sans" pitchFamily="34" charset="0"/>
                <a:ea typeface="Open Sans" pitchFamily="34" charset="0"/>
                <a:cs typeface="Open Sans" pitchFamily="34" charset="0"/>
              </a:rPr>
              <a:t>Slide title </a:t>
            </a:r>
            <a:endParaRPr lang="fr-CH" sz="3200" dirty="0"/>
          </a:p>
        </p:txBody>
      </p:sp>
      <p:sp>
        <p:nvSpPr>
          <p:cNvPr id="32" name="Text Placeholder 31"/>
          <p:cNvSpPr>
            <a:spLocks noGrp="1"/>
          </p:cNvSpPr>
          <p:nvPr>
            <p:ph type="body" sz="quarter" idx="15" hasCustomPrompt="1"/>
          </p:nvPr>
        </p:nvSpPr>
        <p:spPr>
          <a:xfrm>
            <a:off x="250828" y="165100"/>
            <a:ext cx="3097213" cy="383117"/>
          </a:xfrm>
        </p:spPr>
        <p:txBody>
          <a:bodyPr>
            <a:normAutofit/>
          </a:bodyPr>
          <a:lstStyle>
            <a:lvl1pPr>
              <a:buNone/>
              <a:defRPr sz="1200" b="1">
                <a:solidFill>
                  <a:srgbClr val="D2232A"/>
                </a:solidFill>
              </a:defRPr>
            </a:lvl1pPr>
          </a:lstStyle>
          <a:p>
            <a:pPr lvl="0"/>
            <a:r>
              <a:rPr lang="en-US" dirty="0" smtClean="0"/>
              <a:t>CHAPTER TITLE</a:t>
            </a:r>
            <a:endParaRPr lang="fr-CH" dirty="0"/>
          </a:p>
        </p:txBody>
      </p:sp>
      <p:sp>
        <p:nvSpPr>
          <p:cNvPr id="15" name="Content Placeholder 7"/>
          <p:cNvSpPr>
            <a:spLocks noGrp="1"/>
          </p:cNvSpPr>
          <p:nvPr>
            <p:ph sz="quarter" idx="13"/>
          </p:nvPr>
        </p:nvSpPr>
        <p:spPr>
          <a:xfrm>
            <a:off x="251520" y="1892832"/>
            <a:ext cx="4176464" cy="4224337"/>
          </a:xfrm>
        </p:spPr>
        <p:txBody>
          <a:bodyPr>
            <a:normAutofit/>
          </a:bodyPr>
          <a:lstStyle>
            <a:lvl1pPr>
              <a:defRPr sz="1600"/>
            </a:lvl1pPr>
            <a:lvl2pPr>
              <a:defRPr sz="1600"/>
            </a:lvl2pPr>
            <a:lvl3pPr>
              <a:defRPr sz="1600"/>
            </a:lvl3pPr>
            <a:lvl4pPr>
              <a:defRPr sz="1600"/>
            </a:lvl4pPr>
            <a:lvl5pPr>
              <a:defRPr sz="16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CH" dirty="0"/>
          </a:p>
        </p:txBody>
      </p:sp>
      <p:sp>
        <p:nvSpPr>
          <p:cNvPr id="14" name="Picture Placeholder 13"/>
          <p:cNvSpPr>
            <a:spLocks noGrp="1"/>
          </p:cNvSpPr>
          <p:nvPr>
            <p:ph type="pic" sz="quarter" idx="16"/>
          </p:nvPr>
        </p:nvSpPr>
        <p:spPr>
          <a:xfrm>
            <a:off x="4572000" y="2"/>
            <a:ext cx="4679950" cy="6857999"/>
          </a:xfrm>
        </p:spPr>
        <p:txBody>
          <a:bodyPr/>
          <a:lstStyle/>
          <a:p>
            <a:endParaRPr lang="fr-CH" dirty="0"/>
          </a:p>
        </p:txBody>
      </p:sp>
    </p:spTree>
    <p:extLst>
      <p:ext uri="{BB962C8B-B14F-4D97-AF65-F5344CB8AC3E}">
        <p14:creationId xmlns:p14="http://schemas.microsoft.com/office/powerpoint/2010/main" val="2881282789"/>
      </p:ext>
    </p:extLst>
  </p:cSld>
  <p:clrMapOvr>
    <a:masterClrMapping/>
  </p:clrMapOvr>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5" name="Rectangle 4"/>
          <p:cNvSpPr/>
          <p:nvPr userDrawn="1"/>
        </p:nvSpPr>
        <p:spPr>
          <a:xfrm>
            <a:off x="8594923" y="235249"/>
            <a:ext cx="288032" cy="384043"/>
          </a:xfrm>
          <a:prstGeom prst="rect">
            <a:avLst/>
          </a:prstGeom>
          <a:noFill/>
          <a:ln>
            <a:solidFill>
              <a:srgbClr val="CBCBCB"/>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fr-CH" sz="1100">
              <a:solidFill>
                <a:prstClr val="white"/>
              </a:solidFill>
            </a:endParaRPr>
          </a:p>
        </p:txBody>
      </p:sp>
      <p:sp>
        <p:nvSpPr>
          <p:cNvPr id="6" name="Rectangle 5"/>
          <p:cNvSpPr/>
          <p:nvPr userDrawn="1"/>
        </p:nvSpPr>
        <p:spPr>
          <a:xfrm>
            <a:off x="8598510" y="242849"/>
            <a:ext cx="377026" cy="276999"/>
          </a:xfrm>
          <a:prstGeom prst="rect">
            <a:avLst/>
          </a:prstGeom>
        </p:spPr>
        <p:txBody>
          <a:bodyPr wrap="none">
            <a:spAutoFit/>
          </a:bodyPr>
          <a:lstStyle/>
          <a:p>
            <a:fld id="{F0146B80-9344-4005-AD81-41A45D584E6F}" type="slidenum">
              <a:rPr lang="fr-CH" sz="1200">
                <a:solidFill>
                  <a:srgbClr val="CBCBCB"/>
                </a:solidFill>
              </a:rPr>
              <a:pPr/>
              <a:t>‹#›</a:t>
            </a:fld>
            <a:endParaRPr lang="fr-CH" sz="1200" dirty="0">
              <a:solidFill>
                <a:srgbClr val="CBCBCB"/>
              </a:solidFill>
            </a:endParaRPr>
          </a:p>
        </p:txBody>
      </p:sp>
    </p:spTree>
    <p:extLst>
      <p:ext uri="{BB962C8B-B14F-4D97-AF65-F5344CB8AC3E}">
        <p14:creationId xmlns:p14="http://schemas.microsoft.com/office/powerpoint/2010/main" val="37688603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9"/>
            <a:ext cx="8229600" cy="1143000"/>
          </a:xfrm>
          <a:prstGeom prst="rect">
            <a:avLst/>
          </a:prstGeom>
        </p:spPr>
        <p:txBody>
          <a:bodyPr vert="horz" lIns="91440" tIns="45720" rIns="91440" bIns="45720" rtlCol="0" anchor="ctr">
            <a:normAutofit/>
          </a:bodyPr>
          <a:lstStyle/>
          <a:p>
            <a:r>
              <a:rPr lang="en-US" dirty="0" smtClean="0"/>
              <a:t>Click to edit Master title style</a:t>
            </a:r>
            <a:endParaRPr lang="fr-CH" dirty="0"/>
          </a:p>
        </p:txBody>
      </p:sp>
      <p:sp>
        <p:nvSpPr>
          <p:cNvPr id="3" name="Text Placeholder 2"/>
          <p:cNvSpPr>
            <a:spLocks noGrp="1"/>
          </p:cNvSpPr>
          <p:nvPr>
            <p:ph type="body" idx="1"/>
          </p:nvPr>
        </p:nvSpPr>
        <p:spPr>
          <a:xfrm>
            <a:off x="457200" y="1600201"/>
            <a:ext cx="8229600" cy="4525963"/>
          </a:xfrm>
          <a:prstGeom prst="rect">
            <a:avLst/>
          </a:prstGeom>
        </p:spPr>
        <p:txBody>
          <a:bodyPr vert="horz" lIns="91440" tIns="45720" rIns="91440" bIns="45720" rtlCol="0">
            <a:normAutofit/>
          </a:body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fr-CH" dirty="0"/>
          </a:p>
        </p:txBody>
      </p:sp>
      <p:sp>
        <p:nvSpPr>
          <p:cNvPr id="4" name="Date Placeholder 3"/>
          <p:cNvSpPr>
            <a:spLocks noGrp="1"/>
          </p:cNvSpPr>
          <p:nvPr>
            <p:ph type="dt" sz="half" idx="2"/>
          </p:nvPr>
        </p:nvSpPr>
        <p:spPr>
          <a:xfrm>
            <a:off x="457200" y="6356352"/>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CBAE94-BEF5-443E-95DE-0283921E17BF}" type="datetime1">
              <a:rPr lang="fr-CH" smtClean="0">
                <a:solidFill>
                  <a:prstClr val="black">
                    <a:tint val="75000"/>
                  </a:prstClr>
                </a:solidFill>
              </a:rPr>
              <a:pPr/>
              <a:t>20.11.2015</a:t>
            </a:fld>
            <a:endParaRPr lang="fr-CH">
              <a:solidFill>
                <a:prstClr val="black">
                  <a:tint val="75000"/>
                </a:prstClr>
              </a:solidFill>
            </a:endParaRPr>
          </a:p>
        </p:txBody>
      </p:sp>
      <p:sp>
        <p:nvSpPr>
          <p:cNvPr id="5" name="Footer Placeholder 4"/>
          <p:cNvSpPr>
            <a:spLocks noGrp="1"/>
          </p:cNvSpPr>
          <p:nvPr>
            <p:ph type="ftr" sz="quarter" idx="3"/>
          </p:nvPr>
        </p:nvSpPr>
        <p:spPr>
          <a:xfrm>
            <a:off x="3124200" y="6356352"/>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fr-CH">
              <a:solidFill>
                <a:prstClr val="black">
                  <a:tint val="75000"/>
                </a:prstClr>
              </a:solidFill>
            </a:endParaRPr>
          </a:p>
        </p:txBody>
      </p:sp>
      <p:sp>
        <p:nvSpPr>
          <p:cNvPr id="6" name="Slide Number Placeholder 5"/>
          <p:cNvSpPr>
            <a:spLocks noGrp="1"/>
          </p:cNvSpPr>
          <p:nvPr>
            <p:ph type="sldNum" sz="quarter" idx="4"/>
          </p:nvPr>
        </p:nvSpPr>
        <p:spPr>
          <a:xfrm>
            <a:off x="6553200" y="6356352"/>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0146B80-9344-4005-AD81-41A45D584E6F}" type="slidenum">
              <a:rPr lang="fr-CH" smtClean="0">
                <a:solidFill>
                  <a:prstClr val="black">
                    <a:tint val="75000"/>
                  </a:prstClr>
                </a:solidFill>
              </a:rPr>
              <a:pPr/>
              <a:t>‹#›</a:t>
            </a:fld>
            <a:endParaRPr lang="fr-CH">
              <a:solidFill>
                <a:prstClr val="black">
                  <a:tint val="75000"/>
                </a:prstClr>
              </a:solidFill>
            </a:endParaRPr>
          </a:p>
        </p:txBody>
      </p:sp>
    </p:spTree>
    <p:extLst>
      <p:ext uri="{BB962C8B-B14F-4D97-AF65-F5344CB8AC3E}">
        <p14:creationId xmlns:p14="http://schemas.microsoft.com/office/powerpoint/2010/main" val="4064928469"/>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1" r:id="rId10"/>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0.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5.xml"/></Relationships>
</file>

<file path=ppt/slides/_rels/slide1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5.xml"/><Relationship Id="rId4" Type="http://schemas.openxmlformats.org/officeDocument/2006/relationships/image" Target="../media/image10.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hyperlink" Target="http://www.theguardian.com/sustainable-business/ng-interactive/2014/nov/10/palm-oil-rainforest-cupboard-interactive" TargetMode="External"/><Relationship Id="rId2" Type="http://schemas.openxmlformats.org/officeDocument/2006/relationships/notesSlide" Target="../notesSlides/notesSlide15.xml"/><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0.xml"/></Relationships>
</file>

<file path=ppt/slides/_rels/slide24.xml.rels><?xml version="1.0" encoding="UTF-8" standalone="yes"?>
<Relationships xmlns="http://schemas.openxmlformats.org/package/2006/relationships"><Relationship Id="rId3" Type="http://schemas.openxmlformats.org/officeDocument/2006/relationships/image" Target="../media/image10.pdf"/><Relationship Id="rId2" Type="http://schemas.openxmlformats.org/officeDocument/2006/relationships/notesSlide" Target="../notesSlides/notesSlide18.xml"/><Relationship Id="rId1" Type="http://schemas.openxmlformats.org/officeDocument/2006/relationships/slideLayout" Target="../slideLayouts/slideLayout5.xml"/><Relationship Id="rId4" Type="http://schemas.openxmlformats.org/officeDocument/2006/relationships/image" Target="../media/image11.pn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20.xml"/><Relationship Id="rId1" Type="http://schemas.openxmlformats.org/officeDocument/2006/relationships/slideLayout" Target="../slideLayouts/slideLayout5.xml"/></Relationships>
</file>

<file path=ppt/slides/_rels/slide2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21.xml"/><Relationship Id="rId1" Type="http://schemas.openxmlformats.org/officeDocument/2006/relationships/slideLayout" Target="../slideLayouts/slideLayout5.xml"/><Relationship Id="rId4" Type="http://schemas.openxmlformats.org/officeDocument/2006/relationships/image" Target="../media/image12.png"/></Relationships>
</file>

<file path=ppt/slides/_rels/slide28.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5.xml"/></Relationships>
</file>

<file path=ppt/slides/_rels/slide29.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5.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media/image6.jpeg"/></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10.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7"/>
          <p:cNvSpPr>
            <a:spLocks noGrp="1"/>
          </p:cNvSpPr>
          <p:nvPr>
            <p:ph type="ctrTitle"/>
          </p:nvPr>
        </p:nvSpPr>
        <p:spPr>
          <a:xfrm>
            <a:off x="688032" y="3236982"/>
            <a:ext cx="7772400" cy="1470025"/>
          </a:xfrm>
        </p:spPr>
        <p:txBody>
          <a:bodyPr/>
          <a:lstStyle/>
          <a:p>
            <a:r>
              <a:rPr lang="es-ES" dirty="0" smtClean="0">
                <a:latin typeface="Open sans"/>
                <a:cs typeface="Open sans"/>
              </a:rPr>
              <a:t>Economics and Finance of</a:t>
            </a:r>
            <a:r>
              <a:rPr lang="es-ES" noProof="0" dirty="0" smtClean="0">
                <a:latin typeface="Open sans"/>
                <a:cs typeface="Open sans"/>
              </a:rPr>
              <a:t> REDD+</a:t>
            </a:r>
            <a:endParaRPr lang="es-ES" noProof="0" dirty="0">
              <a:latin typeface="Open sans"/>
              <a:cs typeface="Open sans"/>
            </a:endParaRPr>
          </a:p>
        </p:txBody>
      </p:sp>
      <p:pic>
        <p:nvPicPr>
          <p:cNvPr id="3" name="Picture 2" descr="C:\Users\secrierm\Documents\MIHAELA files\UNEPUN-REDD\KM &amp; Comms\5. LOGOs\New UN-REDD logo\UN-REDD Programme logo set (EN)\png\white-with-undp-blue-EN_WHITE FULL EN copy.pn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t="44315" b="3403"/>
          <a:stretch/>
        </p:blipFill>
        <p:spPr bwMode="auto">
          <a:xfrm>
            <a:off x="2951820" y="4941168"/>
            <a:ext cx="3240360" cy="119713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15677014"/>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4724400"/>
            <a:ext cx="9144000" cy="2133600"/>
          </a:xfrm>
          <a:prstGeom prst="rect">
            <a:avLst/>
          </a:prstGeom>
          <a:solidFill>
            <a:schemeClr val="bg1">
              <a:lumMod val="9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7" name="Straight Connector 6"/>
          <p:cNvCxnSpPr/>
          <p:nvPr/>
        </p:nvCxnSpPr>
        <p:spPr>
          <a:xfrm rot="16200000" flipH="1">
            <a:off x="-1513911" y="3781332"/>
            <a:ext cx="5040000" cy="14271"/>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cxnSp>
        <p:nvCxnSpPr>
          <p:cNvPr id="8" name="Straight Connector 7"/>
          <p:cNvCxnSpPr/>
          <p:nvPr/>
        </p:nvCxnSpPr>
        <p:spPr>
          <a:xfrm>
            <a:off x="998955" y="4268807"/>
            <a:ext cx="5950915" cy="14269"/>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
        <p:nvSpPr>
          <p:cNvPr id="9" name="Rectangle 8"/>
          <p:cNvSpPr/>
          <p:nvPr/>
        </p:nvSpPr>
        <p:spPr>
          <a:xfrm>
            <a:off x="1812397" y="3200400"/>
            <a:ext cx="642185" cy="1066800"/>
          </a:xfrm>
          <a:prstGeom prst="rect">
            <a:avLst/>
          </a:prstGeom>
          <a:solidFill>
            <a:schemeClr val="accent1">
              <a:lumMod val="7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 name="Rectangle 9"/>
          <p:cNvSpPr/>
          <p:nvPr/>
        </p:nvSpPr>
        <p:spPr>
          <a:xfrm>
            <a:off x="3605939" y="2289779"/>
            <a:ext cx="642185" cy="910621"/>
          </a:xfrm>
          <a:prstGeom prst="rect">
            <a:avLst/>
          </a:prstGeom>
          <a:solidFill>
            <a:schemeClr val="accent1">
              <a:lumMod val="60000"/>
              <a:lumOff val="4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1" name="TextBox 10"/>
          <p:cNvSpPr txBox="1"/>
          <p:nvPr/>
        </p:nvSpPr>
        <p:spPr>
          <a:xfrm>
            <a:off x="371041" y="1358812"/>
            <a:ext cx="364403" cy="461665"/>
          </a:xfrm>
          <a:prstGeom prst="rect">
            <a:avLst/>
          </a:prstGeom>
          <a:noFill/>
        </p:spPr>
        <p:txBody>
          <a:bodyPr wrap="none" rtlCol="0">
            <a:spAutoFit/>
          </a:bodyPr>
          <a:lstStyle/>
          <a:p>
            <a:r>
              <a:rPr lang="en-GB" sz="2400" dirty="0" smtClean="0"/>
              <a:t>+</a:t>
            </a:r>
            <a:endParaRPr lang="en-GB" sz="2400" dirty="0"/>
          </a:p>
        </p:txBody>
      </p:sp>
      <p:sp>
        <p:nvSpPr>
          <p:cNvPr id="12" name="TextBox 11"/>
          <p:cNvSpPr txBox="1"/>
          <p:nvPr/>
        </p:nvSpPr>
        <p:spPr>
          <a:xfrm>
            <a:off x="371040" y="5939137"/>
            <a:ext cx="287158" cy="461665"/>
          </a:xfrm>
          <a:prstGeom prst="rect">
            <a:avLst/>
          </a:prstGeom>
          <a:noFill/>
        </p:spPr>
        <p:txBody>
          <a:bodyPr wrap="none" rtlCol="0">
            <a:spAutoFit/>
          </a:bodyPr>
          <a:lstStyle/>
          <a:p>
            <a:r>
              <a:rPr lang="en-GB" sz="2400" dirty="0" smtClean="0"/>
              <a:t>-</a:t>
            </a:r>
            <a:endParaRPr lang="en-GB" sz="2400" dirty="0"/>
          </a:p>
        </p:txBody>
      </p:sp>
      <p:cxnSp>
        <p:nvCxnSpPr>
          <p:cNvPr id="13" name="Straight Arrow Connector 12"/>
          <p:cNvCxnSpPr/>
          <p:nvPr/>
        </p:nvCxnSpPr>
        <p:spPr>
          <a:xfrm rot="5400000" flipH="1" flipV="1">
            <a:off x="-1173931" y="3999475"/>
            <a:ext cx="3447931"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
        <p:nvSpPr>
          <p:cNvPr id="14" name="TextBox 13"/>
          <p:cNvSpPr txBox="1"/>
          <p:nvPr/>
        </p:nvSpPr>
        <p:spPr>
          <a:xfrm rot="16200000">
            <a:off x="-1010954" y="3861073"/>
            <a:ext cx="3071762" cy="369332"/>
          </a:xfrm>
          <a:prstGeom prst="rect">
            <a:avLst/>
          </a:prstGeom>
          <a:solidFill>
            <a:schemeClr val="bg1">
              <a:lumMod val="95000"/>
            </a:schemeClr>
          </a:solidFill>
        </p:spPr>
        <p:txBody>
          <a:bodyPr wrap="none" rtlCol="0">
            <a:spAutoFit/>
          </a:bodyPr>
          <a:lstStyle/>
          <a:p>
            <a:r>
              <a:rPr lang="en-GB" dirty="0" smtClean="0"/>
              <a:t>Contribution to the economy</a:t>
            </a:r>
            <a:endParaRPr lang="en-GB" dirty="0"/>
          </a:p>
        </p:txBody>
      </p:sp>
      <p:sp>
        <p:nvSpPr>
          <p:cNvPr id="15" name="Rectangle 14"/>
          <p:cNvSpPr/>
          <p:nvPr/>
        </p:nvSpPr>
        <p:spPr>
          <a:xfrm>
            <a:off x="5532495" y="1543235"/>
            <a:ext cx="642185" cy="746544"/>
          </a:xfrm>
          <a:prstGeom prst="rect">
            <a:avLst/>
          </a:prstGeom>
          <a:solidFill>
            <a:schemeClr val="accent1">
              <a:lumMod val="20000"/>
              <a:lumOff val="80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16" name="Straight Connector 15"/>
          <p:cNvCxnSpPr/>
          <p:nvPr/>
        </p:nvCxnSpPr>
        <p:spPr>
          <a:xfrm>
            <a:off x="2454580" y="3214687"/>
            <a:ext cx="4685932" cy="1588"/>
          </a:xfrm>
          <a:prstGeom prst="line">
            <a:avLst/>
          </a:prstGeom>
          <a:ln w="12700">
            <a:solidFill>
              <a:schemeClr val="tx1"/>
            </a:solidFill>
            <a:prstDash val="sysDash"/>
          </a:ln>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a:off x="4248122" y="2302462"/>
            <a:ext cx="2892390" cy="3175"/>
          </a:xfrm>
          <a:prstGeom prst="line">
            <a:avLst/>
          </a:prstGeom>
          <a:ln w="12700">
            <a:solidFill>
              <a:schemeClr val="tx1"/>
            </a:solidFill>
            <a:prstDash val="sysDash"/>
          </a:ln>
        </p:spPr>
        <p:style>
          <a:lnRef idx="2">
            <a:schemeClr val="accent1"/>
          </a:lnRef>
          <a:fillRef idx="0">
            <a:schemeClr val="accent1"/>
          </a:fillRef>
          <a:effectRef idx="1">
            <a:schemeClr val="accent1"/>
          </a:effectRef>
          <a:fontRef idx="minor">
            <a:schemeClr val="tx1"/>
          </a:fontRef>
        </p:style>
      </p:cxnSp>
      <p:sp>
        <p:nvSpPr>
          <p:cNvPr id="18" name="TextBox 17"/>
          <p:cNvSpPr txBox="1"/>
          <p:nvPr/>
        </p:nvSpPr>
        <p:spPr>
          <a:xfrm>
            <a:off x="6293018" y="3424537"/>
            <a:ext cx="2659702" cy="461665"/>
          </a:xfrm>
          <a:prstGeom prst="rect">
            <a:avLst/>
          </a:prstGeom>
          <a:noFill/>
        </p:spPr>
        <p:txBody>
          <a:bodyPr wrap="none" rtlCol="0">
            <a:spAutoFit/>
          </a:bodyPr>
          <a:lstStyle/>
          <a:p>
            <a:r>
              <a:rPr lang="en-GB" sz="1200" dirty="0" smtClean="0"/>
              <a:t>Financial contribution forestry sector </a:t>
            </a:r>
          </a:p>
          <a:p>
            <a:r>
              <a:rPr lang="en-GB" sz="1200" dirty="0" smtClean="0"/>
              <a:t>(timber, </a:t>
            </a:r>
            <a:r>
              <a:rPr lang="en-GB" sz="1200" dirty="0" err="1" smtClean="0"/>
              <a:t>NTFPs</a:t>
            </a:r>
            <a:r>
              <a:rPr lang="en-GB" sz="1200" dirty="0" smtClean="0"/>
              <a:t>, etc) as % GDP </a:t>
            </a:r>
          </a:p>
        </p:txBody>
      </p:sp>
      <p:sp>
        <p:nvSpPr>
          <p:cNvPr id="19" name="TextBox 18"/>
          <p:cNvSpPr txBox="1"/>
          <p:nvPr/>
        </p:nvSpPr>
        <p:spPr>
          <a:xfrm>
            <a:off x="3047171" y="4267202"/>
            <a:ext cx="2095445" cy="954107"/>
          </a:xfrm>
          <a:prstGeom prst="rect">
            <a:avLst/>
          </a:prstGeom>
          <a:noFill/>
        </p:spPr>
        <p:txBody>
          <a:bodyPr wrap="none" rtlCol="0">
            <a:spAutoFit/>
          </a:bodyPr>
          <a:lstStyle/>
          <a:p>
            <a:pPr marL="228600" indent="-228600" algn="ctr"/>
            <a:r>
              <a:rPr lang="en-GB" sz="1400" b="1" dirty="0" smtClean="0"/>
              <a:t>Contribution</a:t>
            </a:r>
          </a:p>
          <a:p>
            <a:pPr marL="228600" indent="-228600" algn="ctr"/>
            <a:r>
              <a:rPr lang="en-GB" sz="1400" b="1" dirty="0" smtClean="0"/>
              <a:t>forestry sector / forest </a:t>
            </a:r>
          </a:p>
          <a:p>
            <a:pPr marL="228600" indent="-228600" algn="ctr"/>
            <a:r>
              <a:rPr lang="en-GB" sz="1400" b="1" dirty="0" smtClean="0"/>
              <a:t>ecosystems </a:t>
            </a:r>
            <a:r>
              <a:rPr lang="en-GB" sz="1400" dirty="0" smtClean="0"/>
              <a:t>to the</a:t>
            </a:r>
          </a:p>
          <a:p>
            <a:pPr marL="228600" indent="-228600" algn="ctr"/>
            <a:r>
              <a:rPr lang="en-GB" sz="1400" dirty="0"/>
              <a:t>e</a:t>
            </a:r>
            <a:r>
              <a:rPr lang="en-GB" sz="1400" dirty="0" smtClean="0"/>
              <a:t>conomy (% GDP)</a:t>
            </a:r>
          </a:p>
        </p:txBody>
      </p:sp>
      <p:cxnSp>
        <p:nvCxnSpPr>
          <p:cNvPr id="20" name="Straight Connector 19"/>
          <p:cNvCxnSpPr/>
          <p:nvPr/>
        </p:nvCxnSpPr>
        <p:spPr>
          <a:xfrm>
            <a:off x="6160407" y="1557505"/>
            <a:ext cx="980105" cy="1588"/>
          </a:xfrm>
          <a:prstGeom prst="line">
            <a:avLst/>
          </a:prstGeom>
          <a:ln w="12700">
            <a:solidFill>
              <a:schemeClr val="tx1"/>
            </a:solidFill>
            <a:prstDash val="sysDash"/>
          </a:ln>
        </p:spPr>
        <p:style>
          <a:lnRef idx="2">
            <a:schemeClr val="accent1"/>
          </a:lnRef>
          <a:fillRef idx="0">
            <a:schemeClr val="accent1"/>
          </a:fillRef>
          <a:effectRef idx="1">
            <a:schemeClr val="accent1"/>
          </a:effectRef>
          <a:fontRef idx="minor">
            <a:schemeClr val="tx1"/>
          </a:fontRef>
        </p:style>
      </p:cxnSp>
      <p:sp>
        <p:nvSpPr>
          <p:cNvPr id="21" name="TextBox 20"/>
          <p:cNvSpPr txBox="1"/>
          <p:nvPr/>
        </p:nvSpPr>
        <p:spPr>
          <a:xfrm>
            <a:off x="6306326" y="2476502"/>
            <a:ext cx="2869424" cy="646331"/>
          </a:xfrm>
          <a:prstGeom prst="rect">
            <a:avLst/>
          </a:prstGeom>
          <a:noFill/>
        </p:spPr>
        <p:txBody>
          <a:bodyPr wrap="square" rtlCol="0">
            <a:spAutoFit/>
          </a:bodyPr>
          <a:lstStyle/>
          <a:p>
            <a:r>
              <a:rPr lang="en-GB" sz="1200" dirty="0" smtClean="0"/>
              <a:t>Visualizing ‘real but hidden’ financial contribution forest ecosystem to agriculture &amp; other sectors (% of GDP)</a:t>
            </a:r>
          </a:p>
        </p:txBody>
      </p:sp>
      <p:sp>
        <p:nvSpPr>
          <p:cNvPr id="22" name="TextBox 21"/>
          <p:cNvSpPr txBox="1"/>
          <p:nvPr/>
        </p:nvSpPr>
        <p:spPr>
          <a:xfrm>
            <a:off x="6264476" y="1697331"/>
            <a:ext cx="2879524" cy="646331"/>
          </a:xfrm>
          <a:prstGeom prst="rect">
            <a:avLst/>
          </a:prstGeom>
          <a:noFill/>
        </p:spPr>
        <p:txBody>
          <a:bodyPr wrap="square" rtlCol="0">
            <a:spAutoFit/>
          </a:bodyPr>
          <a:lstStyle/>
          <a:p>
            <a:r>
              <a:rPr lang="en-GB" sz="1200" i="1" dirty="0" smtClean="0"/>
              <a:t>Economic value other ecosystem services </a:t>
            </a:r>
            <a:r>
              <a:rPr lang="en-GB" sz="1200" dirty="0" smtClean="0"/>
              <a:t>(biodiversity, carbon sequestration, etc</a:t>
            </a:r>
          </a:p>
        </p:txBody>
      </p:sp>
      <p:sp>
        <p:nvSpPr>
          <p:cNvPr id="23" name="Right Brace 22"/>
          <p:cNvSpPr/>
          <p:nvPr/>
        </p:nvSpPr>
        <p:spPr>
          <a:xfrm rot="5400000">
            <a:off x="2741583" y="4344457"/>
            <a:ext cx="457760" cy="2435726"/>
          </a:xfrm>
          <a:prstGeom prst="rightBrace">
            <a:avLst>
              <a:gd name="adj1" fmla="val 8333"/>
              <a:gd name="adj2" fmla="val 50000"/>
            </a:avLst>
          </a:prstGeom>
          <a:ln w="12700">
            <a:solidFill>
              <a:schemeClr val="tx1"/>
            </a:solidFill>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24" name="TextBox 23"/>
          <p:cNvSpPr txBox="1"/>
          <p:nvPr/>
        </p:nvSpPr>
        <p:spPr>
          <a:xfrm>
            <a:off x="1177567" y="4295487"/>
            <a:ext cx="1941019" cy="738664"/>
          </a:xfrm>
          <a:prstGeom prst="rect">
            <a:avLst/>
          </a:prstGeom>
          <a:noFill/>
        </p:spPr>
        <p:txBody>
          <a:bodyPr wrap="none" rtlCol="0">
            <a:spAutoFit/>
          </a:bodyPr>
          <a:lstStyle/>
          <a:p>
            <a:pPr marL="228600" indent="-228600" algn="ctr"/>
            <a:r>
              <a:rPr lang="en-GB" sz="1400" b="1" dirty="0" smtClean="0"/>
              <a:t>Contribution</a:t>
            </a:r>
            <a:r>
              <a:rPr lang="en-GB" sz="1400" dirty="0" smtClean="0"/>
              <a:t> </a:t>
            </a:r>
          </a:p>
          <a:p>
            <a:pPr marL="228600" indent="-228600" algn="ctr"/>
            <a:r>
              <a:rPr lang="en-GB" sz="1400" b="1" dirty="0" smtClean="0"/>
              <a:t>forestry sector </a:t>
            </a:r>
            <a:r>
              <a:rPr lang="en-GB" sz="1400" dirty="0" smtClean="0"/>
              <a:t>to the </a:t>
            </a:r>
          </a:p>
          <a:p>
            <a:pPr marL="228600" indent="-228600" algn="ctr"/>
            <a:r>
              <a:rPr lang="en-GB" sz="1400" dirty="0" smtClean="0"/>
              <a:t>economy (% GDP)</a:t>
            </a:r>
          </a:p>
        </p:txBody>
      </p:sp>
      <p:sp>
        <p:nvSpPr>
          <p:cNvPr id="25" name="TextBox 24"/>
          <p:cNvSpPr txBox="1"/>
          <p:nvPr/>
        </p:nvSpPr>
        <p:spPr>
          <a:xfrm>
            <a:off x="1316592" y="5862937"/>
            <a:ext cx="3537672" cy="461665"/>
          </a:xfrm>
          <a:prstGeom prst="rect">
            <a:avLst/>
          </a:prstGeom>
          <a:noFill/>
        </p:spPr>
        <p:txBody>
          <a:bodyPr wrap="none" rtlCol="0">
            <a:spAutoFit/>
          </a:bodyPr>
          <a:lstStyle/>
          <a:p>
            <a:pPr algn="ctr"/>
            <a:r>
              <a:rPr lang="en-GB" sz="1200" dirty="0" smtClean="0"/>
              <a:t>Compatible with the System of National Accounts</a:t>
            </a:r>
          </a:p>
          <a:p>
            <a:pPr algn="ctr"/>
            <a:r>
              <a:rPr lang="en-GB" sz="1200" dirty="0" smtClean="0"/>
              <a:t>(SNA) used to assess GDP</a:t>
            </a:r>
          </a:p>
        </p:txBody>
      </p:sp>
      <p:sp>
        <p:nvSpPr>
          <p:cNvPr id="26" name="TextBox 25"/>
          <p:cNvSpPr txBox="1"/>
          <p:nvPr/>
        </p:nvSpPr>
        <p:spPr>
          <a:xfrm>
            <a:off x="4913212" y="4267202"/>
            <a:ext cx="2479189" cy="954107"/>
          </a:xfrm>
          <a:prstGeom prst="rect">
            <a:avLst/>
          </a:prstGeom>
          <a:noFill/>
        </p:spPr>
        <p:txBody>
          <a:bodyPr wrap="none" rtlCol="0">
            <a:spAutoFit/>
          </a:bodyPr>
          <a:lstStyle/>
          <a:p>
            <a:pPr marL="228600" indent="-228600" algn="ctr"/>
            <a:r>
              <a:rPr lang="en-GB" sz="1400" b="1" dirty="0" smtClean="0"/>
              <a:t>‘Full’ or ‘holistic’ economic </a:t>
            </a:r>
          </a:p>
          <a:p>
            <a:pPr marL="228600" indent="-228600" algn="ctr"/>
            <a:r>
              <a:rPr lang="en-GB" sz="1400" b="1" dirty="0" smtClean="0"/>
              <a:t>contribution </a:t>
            </a:r>
            <a:r>
              <a:rPr lang="en-GB" sz="1400" dirty="0" smtClean="0"/>
              <a:t>forestry </a:t>
            </a:r>
          </a:p>
          <a:p>
            <a:pPr marL="228600" indent="-228600" algn="ctr"/>
            <a:r>
              <a:rPr lang="en-GB" sz="1400" dirty="0" smtClean="0"/>
              <a:t>sector &amp; forest ecosystems </a:t>
            </a:r>
          </a:p>
          <a:p>
            <a:pPr marL="228600" indent="-228600" algn="ctr"/>
            <a:r>
              <a:rPr lang="en-GB" sz="1400" dirty="0" smtClean="0"/>
              <a:t>to the economy</a:t>
            </a:r>
          </a:p>
        </p:txBody>
      </p:sp>
      <p:sp>
        <p:nvSpPr>
          <p:cNvPr id="27" name="Rectangle 26"/>
          <p:cNvSpPr/>
          <p:nvPr/>
        </p:nvSpPr>
        <p:spPr>
          <a:xfrm>
            <a:off x="3602195" y="2305635"/>
            <a:ext cx="642185" cy="1961565"/>
          </a:xfrm>
          <a:prstGeom prst="rect">
            <a:avLst/>
          </a:prstGeom>
          <a:no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8" name="Rectangle 27"/>
          <p:cNvSpPr/>
          <p:nvPr/>
        </p:nvSpPr>
        <p:spPr>
          <a:xfrm>
            <a:off x="5518224" y="1559093"/>
            <a:ext cx="642185" cy="2708108"/>
          </a:xfrm>
          <a:prstGeom prst="rect">
            <a:avLst/>
          </a:prstGeom>
          <a:noFill/>
          <a:ln w="3175">
            <a:solidFill>
              <a:schemeClr val="tx1"/>
            </a:solid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9" name="Title 1"/>
          <p:cNvSpPr>
            <a:spLocks noGrp="1"/>
          </p:cNvSpPr>
          <p:nvPr>
            <p:ph type="title"/>
          </p:nvPr>
        </p:nvSpPr>
        <p:spPr>
          <a:xfrm>
            <a:off x="533400" y="241301"/>
            <a:ext cx="8229600" cy="960439"/>
          </a:xfrm>
        </p:spPr>
        <p:txBody>
          <a:bodyPr>
            <a:normAutofit/>
          </a:bodyPr>
          <a:lstStyle/>
          <a:p>
            <a:r>
              <a:rPr lang="en-US" sz="2500" b="1" dirty="0" smtClean="0"/>
              <a:t>CONTRIBUTION FORESTRY SECTOR &amp;</a:t>
            </a:r>
            <a:br>
              <a:rPr lang="en-US" sz="2500" b="1" dirty="0" smtClean="0"/>
            </a:br>
            <a:r>
              <a:rPr lang="en-US" sz="2500" b="1" dirty="0" smtClean="0"/>
              <a:t>FOREST ECOSYSTEMS TO THE ECONOMY</a:t>
            </a:r>
            <a:endParaRPr lang="en-US" sz="2500" b="1" dirty="0"/>
          </a:p>
        </p:txBody>
      </p:sp>
    </p:spTree>
    <p:extLst>
      <p:ext uri="{BB962C8B-B14F-4D97-AF65-F5344CB8AC3E}">
        <p14:creationId xmlns:p14="http://schemas.microsoft.com/office/powerpoint/2010/main" val="285621947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childTnLst>
                                </p:cTn>
                              </p:par>
                              <p:par>
                                <p:cTn id="11" presetID="1" presetClass="entr" presetSubtype="0" fill="hold" grpId="0" nodeType="withEffect">
                                  <p:stCondLst>
                                    <p:cond delay="0"/>
                                  </p:stCondLst>
                                  <p:childTnLst>
                                    <p:set>
                                      <p:cBhvr>
                                        <p:cTn id="12" dur="1" fill="hold">
                                          <p:stCondLst>
                                            <p:cond delay="0"/>
                                          </p:stCondLst>
                                        </p:cTn>
                                        <p:tgtEl>
                                          <p:spTgt spid="27"/>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0"/>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22"/>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28"/>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1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5" grpId="0" animBg="1"/>
      <p:bldP spid="21" grpId="0"/>
      <p:bldP spid="22" grpId="0"/>
      <p:bldP spid="27" grpId="0" animBg="1"/>
      <p:bldP spid="2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3"/>
          <p:cNvSpPr txBox="1">
            <a:spLocks/>
          </p:cNvSpPr>
          <p:nvPr/>
        </p:nvSpPr>
        <p:spPr>
          <a:xfrm>
            <a:off x="251525" y="165564"/>
            <a:ext cx="3097213" cy="38311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None/>
              <a:defRPr sz="1200" b="1" kern="1200">
                <a:solidFill>
                  <a:srgbClr val="D2232A"/>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dirty="0" smtClean="0"/>
              <a:t>REDD+ Economics and Finance</a:t>
            </a:r>
            <a:endParaRPr lang="en-GB" dirty="0"/>
          </a:p>
        </p:txBody>
      </p:sp>
      <p:sp>
        <p:nvSpPr>
          <p:cNvPr id="7" name="Text Placeholder 6"/>
          <p:cNvSpPr>
            <a:spLocks noGrp="1"/>
          </p:cNvSpPr>
          <p:nvPr>
            <p:ph type="body" sz="quarter" idx="14"/>
          </p:nvPr>
        </p:nvSpPr>
        <p:spPr/>
        <p:txBody>
          <a:bodyPr>
            <a:normAutofit/>
          </a:bodyPr>
          <a:lstStyle/>
          <a:p>
            <a:r>
              <a:rPr lang="en-GB" sz="2400" dirty="0" smtClean="0"/>
              <a:t>SOME ANECDOTAL RESULTS</a:t>
            </a:r>
            <a:endParaRPr lang="en-GB" sz="2400" dirty="0"/>
          </a:p>
        </p:txBody>
      </p:sp>
      <p:sp>
        <p:nvSpPr>
          <p:cNvPr id="4" name="Content Placeholder 2"/>
          <p:cNvSpPr>
            <a:spLocks noGrp="1"/>
          </p:cNvSpPr>
          <p:nvPr>
            <p:ph idx="4294967295"/>
          </p:nvPr>
        </p:nvSpPr>
        <p:spPr>
          <a:xfrm>
            <a:off x="304800" y="1600200"/>
            <a:ext cx="8534400" cy="4953000"/>
          </a:xfrm>
          <a:prstGeom prst="rect">
            <a:avLst/>
          </a:prstGeom>
        </p:spPr>
        <p:txBody>
          <a:bodyPr>
            <a:normAutofit/>
          </a:bodyPr>
          <a:lstStyle/>
          <a:p>
            <a:pPr>
              <a:defRPr/>
            </a:pPr>
            <a:r>
              <a:rPr lang="en-GB" sz="1800" b="1" dirty="0" smtClean="0"/>
              <a:t>Tanzania</a:t>
            </a:r>
            <a:r>
              <a:rPr lang="en-GB" sz="1800" dirty="0" smtClean="0"/>
              <a:t> </a:t>
            </a:r>
          </a:p>
          <a:p>
            <a:pPr lvl="1">
              <a:defRPr/>
            </a:pPr>
            <a:r>
              <a:rPr lang="en-GB" sz="1400" dirty="0" smtClean="0"/>
              <a:t>The National Bureau of Statistics is interested and engaged </a:t>
            </a:r>
            <a:r>
              <a:rPr lang="en-GB" sz="1400" i="1" dirty="0" smtClean="0"/>
              <a:t>to assess how more forest ecosystem services can be embedded in Tanzania’s System of National Accounts – SNA </a:t>
            </a:r>
            <a:r>
              <a:rPr lang="en-GB" sz="1400" dirty="0" smtClean="0"/>
              <a:t>(used to determine GDP)</a:t>
            </a:r>
          </a:p>
          <a:p>
            <a:pPr lvl="1">
              <a:defRPr/>
            </a:pPr>
            <a:r>
              <a:rPr lang="en-GB" sz="1400" dirty="0" smtClean="0"/>
              <a:t>Study provides opening to </a:t>
            </a:r>
            <a:r>
              <a:rPr lang="en-GB" sz="1400" i="1" dirty="0" smtClean="0"/>
              <a:t>engage with other Ministries </a:t>
            </a:r>
            <a:r>
              <a:rPr lang="en-GB" sz="1400" dirty="0" smtClean="0"/>
              <a:t>(e.g. Finance, Statistics, Agriculture, etc)</a:t>
            </a:r>
          </a:p>
          <a:p>
            <a:pPr lvl="1">
              <a:defRPr/>
            </a:pPr>
            <a:r>
              <a:rPr lang="en-GB" sz="1400" dirty="0" smtClean="0"/>
              <a:t>Interested to </a:t>
            </a:r>
            <a:r>
              <a:rPr lang="en-GB" sz="1400" i="1" dirty="0" smtClean="0"/>
              <a:t>integrate the results in the 5 Year Development Plan II </a:t>
            </a:r>
            <a:r>
              <a:rPr lang="en-GB" sz="1400" dirty="0" smtClean="0"/>
              <a:t>(5 YDP II)</a:t>
            </a:r>
          </a:p>
          <a:p>
            <a:pPr lvl="1">
              <a:defRPr/>
            </a:pPr>
            <a:endParaRPr lang="en-GB" sz="1400" dirty="0" smtClean="0"/>
          </a:p>
          <a:p>
            <a:pPr>
              <a:defRPr/>
            </a:pPr>
            <a:r>
              <a:rPr lang="en-GB" sz="1800" b="1" dirty="0" smtClean="0"/>
              <a:t>Kenya</a:t>
            </a:r>
            <a:endParaRPr lang="en-GB" sz="1800" dirty="0" smtClean="0"/>
          </a:p>
          <a:p>
            <a:pPr lvl="1">
              <a:defRPr/>
            </a:pPr>
            <a:r>
              <a:rPr lang="en-GB" sz="1400" dirty="0" smtClean="0"/>
              <a:t>Understanding that the forestry sector/forest ecosystems’ </a:t>
            </a:r>
            <a:r>
              <a:rPr lang="en-GB" sz="1400" i="1" dirty="0" smtClean="0"/>
              <a:t>contribution to GDP is actually 3.6% instead of the previously acknowledged 1.1% contribution to GDP</a:t>
            </a:r>
            <a:endParaRPr lang="en-GB" sz="1400" dirty="0" smtClean="0"/>
          </a:p>
          <a:p>
            <a:pPr lvl="1">
              <a:defRPr/>
            </a:pPr>
            <a:r>
              <a:rPr lang="en-GB" sz="1400" dirty="0" smtClean="0"/>
              <a:t>Results were used by KFS to advocate for a</a:t>
            </a:r>
            <a:r>
              <a:rPr lang="en-GB" sz="1400" i="1" dirty="0" smtClean="0"/>
              <a:t> higher domestic budget for Kenya Forest Service</a:t>
            </a:r>
          </a:p>
          <a:p>
            <a:pPr lvl="1">
              <a:defRPr/>
            </a:pPr>
            <a:endParaRPr lang="en-GB" sz="1400" dirty="0" smtClean="0"/>
          </a:p>
          <a:p>
            <a:pPr>
              <a:defRPr/>
            </a:pPr>
            <a:r>
              <a:rPr lang="en-GB" sz="1800" b="1" dirty="0" smtClean="0"/>
              <a:t>Zambia</a:t>
            </a:r>
            <a:endParaRPr lang="en-GB" sz="1800" dirty="0" smtClean="0"/>
          </a:p>
          <a:p>
            <a:pPr lvl="1">
              <a:defRPr/>
            </a:pPr>
            <a:r>
              <a:rPr lang="en-GB" sz="1400" i="1" dirty="0" smtClean="0"/>
              <a:t>Value of forests will be much better understood </a:t>
            </a:r>
            <a:r>
              <a:rPr lang="en-GB" sz="1400" dirty="0" smtClean="0"/>
              <a:t>as a result</a:t>
            </a:r>
          </a:p>
          <a:p>
            <a:pPr lvl="1">
              <a:defRPr/>
            </a:pPr>
            <a:r>
              <a:rPr lang="en-GB" sz="1400" dirty="0" smtClean="0"/>
              <a:t>Zambia government </a:t>
            </a:r>
            <a:r>
              <a:rPr lang="en-GB" sz="1400" i="1" dirty="0" smtClean="0"/>
              <a:t>aims to integrate key findings and recommendations in the NS/AP</a:t>
            </a:r>
          </a:p>
          <a:p>
            <a:pPr lvl="1">
              <a:defRPr/>
            </a:pPr>
            <a:r>
              <a:rPr lang="en-GB" sz="1400" i="1" dirty="0" smtClean="0"/>
              <a:t>Interest to engage the Ministry of Finance to advocate for a higher budget during future negotiations</a:t>
            </a:r>
          </a:p>
          <a:p>
            <a:pPr>
              <a:buNone/>
              <a:defRPr/>
            </a:pPr>
            <a:endParaRPr lang="en-GB" sz="1800" dirty="0" smtClean="0"/>
          </a:p>
          <a:p>
            <a:pPr>
              <a:buNone/>
              <a:defRPr/>
            </a:pPr>
            <a:endParaRPr lang="en-GB" sz="1800" dirty="0" smtClean="0"/>
          </a:p>
          <a:p>
            <a:pPr lvl="1">
              <a:defRPr/>
            </a:pPr>
            <a:endParaRPr lang="en-GB" sz="1800" dirty="0" smtClean="0"/>
          </a:p>
          <a:p>
            <a:pPr>
              <a:buNone/>
              <a:defRPr/>
            </a:pPr>
            <a:endParaRPr lang="en-GB" sz="1800" dirty="0" smtClean="0"/>
          </a:p>
          <a:p>
            <a:pPr>
              <a:defRPr/>
            </a:pPr>
            <a:endParaRPr lang="en-GB" sz="1800" dirty="0" smtClean="0"/>
          </a:p>
          <a:p>
            <a:pPr>
              <a:defRPr/>
            </a:pPr>
            <a:endParaRPr lang="en-GB" sz="1800" dirty="0" smtClean="0"/>
          </a:p>
          <a:p>
            <a:pPr>
              <a:defRPr/>
            </a:pPr>
            <a:endParaRPr lang="en-GB" sz="1800" dirty="0" smtClean="0"/>
          </a:p>
          <a:p>
            <a:pPr>
              <a:defRPr/>
            </a:pPr>
            <a:endParaRPr lang="en-GB" sz="1800" dirty="0" smtClean="0"/>
          </a:p>
          <a:p>
            <a:pPr>
              <a:defRPr/>
            </a:pPr>
            <a:endParaRPr lang="en-GB" sz="1800" u="sng" dirty="0" smtClean="0"/>
          </a:p>
          <a:p>
            <a:pPr>
              <a:defRPr/>
            </a:pPr>
            <a:endParaRPr lang="en-GB" sz="1800" dirty="0" smtClean="0"/>
          </a:p>
          <a:p>
            <a:endParaRPr lang="en-US" sz="1800" dirty="0"/>
          </a:p>
        </p:txBody>
      </p:sp>
    </p:spTree>
    <p:extLst>
      <p:ext uri="{BB962C8B-B14F-4D97-AF65-F5344CB8AC3E}">
        <p14:creationId xmlns:p14="http://schemas.microsoft.com/office/powerpoint/2010/main" val="423653410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3"/>
          <p:cNvSpPr txBox="1">
            <a:spLocks/>
          </p:cNvSpPr>
          <p:nvPr/>
        </p:nvSpPr>
        <p:spPr>
          <a:xfrm>
            <a:off x="251525" y="165564"/>
            <a:ext cx="3097213" cy="38311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None/>
              <a:defRPr sz="1200" b="1" kern="1200">
                <a:solidFill>
                  <a:srgbClr val="D2232A"/>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dirty="0" smtClean="0"/>
              <a:t>REDD+ Economics and Finance</a:t>
            </a:r>
            <a:endParaRPr lang="en-GB" dirty="0"/>
          </a:p>
        </p:txBody>
      </p:sp>
      <p:sp>
        <p:nvSpPr>
          <p:cNvPr id="7" name="Text Placeholder 6"/>
          <p:cNvSpPr>
            <a:spLocks noGrp="1"/>
          </p:cNvSpPr>
          <p:nvPr>
            <p:ph type="body" sz="quarter" idx="14"/>
          </p:nvPr>
        </p:nvSpPr>
        <p:spPr>
          <a:xfrm>
            <a:off x="685802" y="685801"/>
            <a:ext cx="7651179" cy="958849"/>
          </a:xfrm>
        </p:spPr>
        <p:txBody>
          <a:bodyPr>
            <a:normAutofit/>
          </a:bodyPr>
          <a:lstStyle/>
          <a:p>
            <a:pPr algn="ctr"/>
            <a:r>
              <a:rPr lang="en-GB" sz="2400" dirty="0" smtClean="0"/>
              <a:t>SHORT MOVIE CASE STUDY: MAU FOREST (KENYA)</a:t>
            </a:r>
            <a:endParaRPr lang="en-GB" sz="2400" dirty="0"/>
          </a:p>
        </p:txBody>
      </p:sp>
      <p:sp>
        <p:nvSpPr>
          <p:cNvPr id="4" name="TextBox 3"/>
          <p:cNvSpPr txBox="1"/>
          <p:nvPr/>
        </p:nvSpPr>
        <p:spPr>
          <a:xfrm>
            <a:off x="3352800" y="2209801"/>
            <a:ext cx="5257800" cy="461665"/>
          </a:xfrm>
          <a:prstGeom prst="rect">
            <a:avLst/>
          </a:prstGeom>
          <a:noFill/>
        </p:spPr>
        <p:txBody>
          <a:bodyPr wrap="square" rtlCol="0">
            <a:spAutoFit/>
          </a:bodyPr>
          <a:lstStyle/>
          <a:p>
            <a:r>
              <a:rPr lang="en-GB" sz="1200" dirty="0" smtClean="0"/>
              <a:t>Impact: deforestation on Kenyan economy (in Million KSH 2010)</a:t>
            </a:r>
          </a:p>
          <a:p>
            <a:r>
              <a:rPr lang="en-GB" sz="1200" dirty="0" smtClean="0"/>
              <a:t>Based on 5 water towers (including the Mau Forest)</a:t>
            </a:r>
            <a:endParaRPr lang="en-GB" sz="1200" dirty="0"/>
          </a:p>
        </p:txBody>
      </p:sp>
      <p:pic>
        <p:nvPicPr>
          <p:cNvPr id="5" name="Picture 4" descr="Screen Shot 2015-09-23 at 23.04.21.png"/>
          <p:cNvPicPr>
            <a:picLocks noChangeAspect="1"/>
          </p:cNvPicPr>
          <p:nvPr/>
        </p:nvPicPr>
        <p:blipFill>
          <a:blip r:embed="rId3"/>
          <a:stretch>
            <a:fillRect/>
          </a:stretch>
        </p:blipFill>
        <p:spPr>
          <a:xfrm>
            <a:off x="431801" y="2362200"/>
            <a:ext cx="2215947" cy="3124200"/>
          </a:xfrm>
          <a:prstGeom prst="rect">
            <a:avLst/>
          </a:prstGeom>
        </p:spPr>
      </p:pic>
      <p:pic>
        <p:nvPicPr>
          <p:cNvPr id="6" name="Picture 5" descr="Screen Shot 2015-09-23 at 23.46.22.png"/>
          <p:cNvPicPr>
            <a:picLocks noChangeAspect="1"/>
          </p:cNvPicPr>
          <p:nvPr/>
        </p:nvPicPr>
        <p:blipFill>
          <a:blip r:embed="rId4">
            <a:lum/>
          </a:blip>
          <a:srcRect l="1887"/>
          <a:stretch>
            <a:fillRect/>
          </a:stretch>
        </p:blipFill>
        <p:spPr>
          <a:xfrm>
            <a:off x="2937933" y="2777067"/>
            <a:ext cx="5943600" cy="3073400"/>
          </a:xfrm>
          <a:prstGeom prst="rect">
            <a:avLst/>
          </a:prstGeom>
        </p:spPr>
      </p:pic>
    </p:spTree>
    <p:extLst>
      <p:ext uri="{BB962C8B-B14F-4D97-AF65-F5344CB8AC3E}">
        <p14:creationId xmlns:p14="http://schemas.microsoft.com/office/powerpoint/2010/main" val="423653410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3"/>
          <p:cNvSpPr txBox="1">
            <a:spLocks/>
          </p:cNvSpPr>
          <p:nvPr/>
        </p:nvSpPr>
        <p:spPr>
          <a:xfrm>
            <a:off x="251525" y="165564"/>
            <a:ext cx="3097213" cy="38311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None/>
              <a:defRPr sz="1200" b="1" kern="1200">
                <a:solidFill>
                  <a:srgbClr val="D2232A"/>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dirty="0" smtClean="0"/>
              <a:t>REDD+ Economics and Finance</a:t>
            </a:r>
            <a:endParaRPr lang="en-GB" dirty="0"/>
          </a:p>
        </p:txBody>
      </p:sp>
      <p:sp>
        <p:nvSpPr>
          <p:cNvPr id="7" name="Text Placeholder 6"/>
          <p:cNvSpPr>
            <a:spLocks noGrp="1"/>
          </p:cNvSpPr>
          <p:nvPr>
            <p:ph type="body" sz="quarter" idx="14"/>
          </p:nvPr>
        </p:nvSpPr>
        <p:spPr>
          <a:xfrm>
            <a:off x="762000" y="1676400"/>
            <a:ext cx="7651179" cy="3733800"/>
          </a:xfrm>
        </p:spPr>
        <p:txBody>
          <a:bodyPr>
            <a:noAutofit/>
          </a:bodyPr>
          <a:lstStyle/>
          <a:p>
            <a:pPr algn="ctr"/>
            <a:r>
              <a:rPr lang="en-GB" dirty="0" smtClean="0"/>
              <a:t>PLENARY QUESTION</a:t>
            </a:r>
          </a:p>
          <a:p>
            <a:pPr algn="ctr"/>
            <a:endParaRPr lang="en-GB" dirty="0" smtClean="0"/>
          </a:p>
          <a:p>
            <a:pPr algn="ctr"/>
            <a:r>
              <a:rPr lang="en-GB" dirty="0" smtClean="0"/>
              <a:t>Has any country included economic aspects in their National Strategy/Action Plan (NS/AP), Investment Plan or potential selection of </a:t>
            </a:r>
            <a:r>
              <a:rPr lang="en-GB" dirty="0" err="1" smtClean="0"/>
              <a:t>PAMs</a:t>
            </a:r>
            <a:r>
              <a:rPr lang="en-GB" dirty="0" smtClean="0"/>
              <a:t>?</a:t>
            </a:r>
          </a:p>
          <a:p>
            <a:pPr algn="ctr"/>
            <a:endParaRPr lang="en-GB" dirty="0" smtClean="0"/>
          </a:p>
          <a:p>
            <a:pPr algn="ctr"/>
            <a:endParaRPr lang="en-GB" dirty="0"/>
          </a:p>
        </p:txBody>
      </p:sp>
    </p:spTree>
    <p:extLst>
      <p:ext uri="{BB962C8B-B14F-4D97-AF65-F5344CB8AC3E}">
        <p14:creationId xmlns:p14="http://schemas.microsoft.com/office/powerpoint/2010/main" val="4236534105"/>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3"/>
          <p:cNvSpPr>
            <a:spLocks noGrp="1"/>
          </p:cNvSpPr>
          <p:nvPr>
            <p:ph type="ctrTitle"/>
          </p:nvPr>
        </p:nvSpPr>
        <p:spPr>
          <a:xfrm>
            <a:off x="304800" y="3505200"/>
            <a:ext cx="8396288" cy="3071812"/>
          </a:xfrm>
        </p:spPr>
        <p:txBody>
          <a:bodyPr/>
          <a:lstStyle/>
          <a:p>
            <a:pPr algn="l" eaLnBrk="1" hangingPunct="1"/>
            <a:r>
              <a:rPr lang="en-GB" sz="3600" b="1" dirty="0" smtClean="0">
                <a:solidFill>
                  <a:srgbClr val="FF0000"/>
                </a:solidFill>
              </a:rPr>
              <a:t>PHASE 2: IMPLEMENTATION</a:t>
            </a:r>
            <a:r>
              <a:rPr lang="en-GB" sz="3600" b="1" dirty="0" smtClean="0"/>
              <a:t/>
            </a:r>
            <a:br>
              <a:rPr lang="en-GB" sz="3600" b="1" dirty="0" smtClean="0"/>
            </a:br>
            <a:r>
              <a:rPr lang="en-GB" sz="3600" b="1" dirty="0" smtClean="0"/>
              <a:t>Economic analysis relevant for policies and measures (</a:t>
            </a:r>
            <a:r>
              <a:rPr lang="en-GB" sz="3600" b="1" dirty="0" err="1" smtClean="0"/>
              <a:t>PAMs</a:t>
            </a:r>
            <a:r>
              <a:rPr lang="en-GB" sz="3600" b="1" dirty="0" smtClean="0"/>
              <a:t>)</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3"/>
          <p:cNvSpPr txBox="1">
            <a:spLocks/>
          </p:cNvSpPr>
          <p:nvPr/>
        </p:nvSpPr>
        <p:spPr>
          <a:xfrm>
            <a:off x="251525" y="165564"/>
            <a:ext cx="3097213" cy="38311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None/>
              <a:defRPr sz="1200" b="1" kern="1200">
                <a:solidFill>
                  <a:srgbClr val="D2232A"/>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dirty="0" smtClean="0"/>
              <a:t>REDD+ Economics and Finance</a:t>
            </a:r>
            <a:endParaRPr lang="en-GB" dirty="0"/>
          </a:p>
        </p:txBody>
      </p:sp>
      <p:sp>
        <p:nvSpPr>
          <p:cNvPr id="7" name="Text Placeholder 6"/>
          <p:cNvSpPr>
            <a:spLocks noGrp="1"/>
          </p:cNvSpPr>
          <p:nvPr>
            <p:ph type="body" sz="quarter" idx="14"/>
          </p:nvPr>
        </p:nvSpPr>
        <p:spPr>
          <a:xfrm>
            <a:off x="233192" y="548682"/>
            <a:ext cx="7651179" cy="1737318"/>
          </a:xfrm>
        </p:spPr>
        <p:txBody>
          <a:bodyPr>
            <a:normAutofit/>
          </a:bodyPr>
          <a:lstStyle/>
          <a:p>
            <a:r>
              <a:rPr lang="en-GB" sz="2400" dirty="0" smtClean="0"/>
              <a:t>DIMENSIONS TO CONSIDER FOR </a:t>
            </a:r>
          </a:p>
          <a:p>
            <a:r>
              <a:rPr lang="en-GB" sz="2400" dirty="0" smtClean="0"/>
              <a:t>SELECTING </a:t>
            </a:r>
            <a:r>
              <a:rPr lang="en-GB" sz="2400" dirty="0" err="1" smtClean="0"/>
              <a:t>PAMs</a:t>
            </a:r>
            <a:r>
              <a:rPr lang="en-GB" sz="2400" dirty="0" smtClean="0"/>
              <a:t> </a:t>
            </a:r>
            <a:endParaRPr lang="en-GB" sz="2400" dirty="0"/>
          </a:p>
        </p:txBody>
      </p:sp>
      <p:graphicFrame>
        <p:nvGraphicFramePr>
          <p:cNvPr id="4" name="Diagram 3"/>
          <p:cNvGraphicFramePr/>
          <p:nvPr>
            <p:extLst>
              <p:ext uri="{D42A27DB-BD31-4B8C-83A1-F6EECF244321}">
                <p14:modId xmlns:p14="http://schemas.microsoft.com/office/powerpoint/2010/main" val="126894365"/>
              </p:ext>
            </p:extLst>
          </p:nvPr>
        </p:nvGraphicFramePr>
        <p:xfrm>
          <a:off x="2555418" y="914400"/>
          <a:ext cx="6588582" cy="558694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4236534105"/>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3"/>
          <p:cNvSpPr txBox="1">
            <a:spLocks/>
          </p:cNvSpPr>
          <p:nvPr/>
        </p:nvSpPr>
        <p:spPr>
          <a:xfrm>
            <a:off x="304801" y="302684"/>
            <a:ext cx="3097213" cy="38311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None/>
              <a:defRPr sz="1200" b="1" kern="1200">
                <a:solidFill>
                  <a:srgbClr val="D2232A"/>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dirty="0" smtClean="0"/>
              <a:t>REDD+ Economics and Finance</a:t>
            </a:r>
            <a:endParaRPr lang="en-GB" dirty="0"/>
          </a:p>
        </p:txBody>
      </p:sp>
      <p:sp>
        <p:nvSpPr>
          <p:cNvPr id="7" name="Text Placeholder 6"/>
          <p:cNvSpPr>
            <a:spLocks noGrp="1"/>
          </p:cNvSpPr>
          <p:nvPr>
            <p:ph type="body" sz="quarter" idx="14"/>
          </p:nvPr>
        </p:nvSpPr>
        <p:spPr>
          <a:xfrm>
            <a:off x="273623" y="641353"/>
            <a:ext cx="7651179" cy="958849"/>
          </a:xfrm>
        </p:spPr>
        <p:txBody>
          <a:bodyPr>
            <a:normAutofit fontScale="92500"/>
          </a:bodyPr>
          <a:lstStyle/>
          <a:p>
            <a:r>
              <a:rPr lang="en-GB" sz="2400" dirty="0" smtClean="0"/>
              <a:t>COSTS AND CARBON POTENTIAL IMPORTANT IN </a:t>
            </a:r>
          </a:p>
          <a:p>
            <a:r>
              <a:rPr lang="en-GB" sz="2400" dirty="0" smtClean="0"/>
              <a:t>DETERMINING </a:t>
            </a:r>
            <a:r>
              <a:rPr lang="en-GB" sz="2400" dirty="0" err="1" smtClean="0"/>
              <a:t>PAMs</a:t>
            </a:r>
            <a:r>
              <a:rPr lang="en-GB" sz="2400" dirty="0" smtClean="0"/>
              <a:t> – FOR </a:t>
            </a:r>
            <a:r>
              <a:rPr lang="en-GB" sz="2400" u="sng" dirty="0" smtClean="0"/>
              <a:t>ILLUSTRATIVE PURPOSES</a:t>
            </a:r>
            <a:endParaRPr lang="en-GB" sz="2400" u="sng" dirty="0"/>
          </a:p>
        </p:txBody>
      </p:sp>
      <p:sp>
        <p:nvSpPr>
          <p:cNvPr id="4" name="Rectangle 3"/>
          <p:cNvSpPr/>
          <p:nvPr/>
        </p:nvSpPr>
        <p:spPr>
          <a:xfrm>
            <a:off x="604395" y="4060715"/>
            <a:ext cx="1244161" cy="800100"/>
          </a:xfrm>
          <a:prstGeom prst="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cxnSp>
        <p:nvCxnSpPr>
          <p:cNvPr id="6" name="Straight Connector 5"/>
          <p:cNvCxnSpPr/>
          <p:nvPr/>
        </p:nvCxnSpPr>
        <p:spPr>
          <a:xfrm rot="5400000">
            <a:off x="-1327063" y="4055685"/>
            <a:ext cx="3852333" cy="1588"/>
          </a:xfrm>
          <a:prstGeom prst="line">
            <a:avLst/>
          </a:prstGeom>
          <a:ln>
            <a:solidFill>
              <a:schemeClr val="tx1"/>
            </a:solidFill>
            <a:headEnd type="triangle"/>
            <a:tailEnd type="none"/>
          </a:ln>
        </p:spPr>
        <p:style>
          <a:lnRef idx="2">
            <a:schemeClr val="accent1"/>
          </a:lnRef>
          <a:fillRef idx="0">
            <a:schemeClr val="accent1"/>
          </a:fillRef>
          <a:effectRef idx="1">
            <a:schemeClr val="accent1"/>
          </a:effectRef>
          <a:fontRef idx="minor">
            <a:schemeClr val="tx1"/>
          </a:fontRef>
        </p:style>
      </p:cxnSp>
      <p:sp>
        <p:nvSpPr>
          <p:cNvPr id="11" name="Rectangle 10"/>
          <p:cNvSpPr/>
          <p:nvPr/>
        </p:nvSpPr>
        <p:spPr>
          <a:xfrm>
            <a:off x="614653" y="4074826"/>
            <a:ext cx="1250247" cy="296333"/>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2" name="Rectangle 11"/>
          <p:cNvSpPr/>
          <p:nvPr/>
        </p:nvSpPr>
        <p:spPr>
          <a:xfrm>
            <a:off x="1848558" y="3548481"/>
            <a:ext cx="733777" cy="512233"/>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3" name="Rectangle 12"/>
          <p:cNvSpPr/>
          <p:nvPr/>
        </p:nvSpPr>
        <p:spPr>
          <a:xfrm>
            <a:off x="2582335" y="3350927"/>
            <a:ext cx="733777" cy="709788"/>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4" name="Rectangle 13"/>
          <p:cNvSpPr/>
          <p:nvPr/>
        </p:nvSpPr>
        <p:spPr>
          <a:xfrm>
            <a:off x="3316112" y="3139258"/>
            <a:ext cx="1495779" cy="917223"/>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sp>
        <p:nvSpPr>
          <p:cNvPr id="15" name="Rectangle 14"/>
          <p:cNvSpPr/>
          <p:nvPr/>
        </p:nvSpPr>
        <p:spPr>
          <a:xfrm>
            <a:off x="4811892" y="2955815"/>
            <a:ext cx="536221" cy="1104900"/>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6" name="Rectangle 15"/>
          <p:cNvSpPr/>
          <p:nvPr/>
        </p:nvSpPr>
        <p:spPr>
          <a:xfrm>
            <a:off x="5348113" y="2758258"/>
            <a:ext cx="338667" cy="1298223"/>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7" name="Rectangle 16"/>
          <p:cNvSpPr/>
          <p:nvPr/>
        </p:nvSpPr>
        <p:spPr>
          <a:xfrm>
            <a:off x="5686778" y="2588925"/>
            <a:ext cx="1298222" cy="1467555"/>
          </a:xfrm>
          <a:prstGeom prst="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8" name="TextBox 17"/>
          <p:cNvSpPr txBox="1"/>
          <p:nvPr/>
        </p:nvSpPr>
        <p:spPr>
          <a:xfrm>
            <a:off x="5631838" y="2003313"/>
            <a:ext cx="1287532" cy="400110"/>
          </a:xfrm>
          <a:prstGeom prst="rect">
            <a:avLst/>
          </a:prstGeom>
          <a:noFill/>
        </p:spPr>
        <p:txBody>
          <a:bodyPr wrap="none" rtlCol="0">
            <a:spAutoFit/>
          </a:bodyPr>
          <a:lstStyle/>
          <a:p>
            <a:pPr algn="ctr"/>
            <a:r>
              <a:rPr lang="en-GB" sz="1000" dirty="0" smtClean="0"/>
              <a:t>Setting aside forest </a:t>
            </a:r>
          </a:p>
          <a:p>
            <a:pPr algn="ctr"/>
            <a:r>
              <a:rPr lang="en-GB" sz="1000" dirty="0" smtClean="0"/>
              <a:t>for conservation</a:t>
            </a:r>
            <a:endParaRPr lang="en-GB" sz="1000" dirty="0"/>
          </a:p>
        </p:txBody>
      </p:sp>
      <p:sp>
        <p:nvSpPr>
          <p:cNvPr id="19" name="TextBox 18"/>
          <p:cNvSpPr txBox="1"/>
          <p:nvPr/>
        </p:nvSpPr>
        <p:spPr>
          <a:xfrm>
            <a:off x="3495015" y="2003313"/>
            <a:ext cx="904514" cy="553998"/>
          </a:xfrm>
          <a:prstGeom prst="rect">
            <a:avLst/>
          </a:prstGeom>
          <a:noFill/>
        </p:spPr>
        <p:txBody>
          <a:bodyPr wrap="none" rtlCol="0">
            <a:spAutoFit/>
          </a:bodyPr>
          <a:lstStyle/>
          <a:p>
            <a:pPr algn="ctr"/>
            <a:r>
              <a:rPr lang="en-GB" sz="1000" dirty="0" smtClean="0"/>
              <a:t>Subsidy for</a:t>
            </a:r>
          </a:p>
          <a:p>
            <a:pPr algn="ctr"/>
            <a:r>
              <a:rPr lang="en-GB" sz="1000" dirty="0" smtClean="0"/>
              <a:t>smallholders </a:t>
            </a:r>
          </a:p>
          <a:p>
            <a:pPr algn="ctr"/>
            <a:r>
              <a:rPr lang="en-GB" sz="1000" dirty="0" smtClean="0"/>
              <a:t>palm oil</a:t>
            </a:r>
            <a:endParaRPr lang="en-GB" sz="1000" dirty="0"/>
          </a:p>
        </p:txBody>
      </p:sp>
      <p:sp>
        <p:nvSpPr>
          <p:cNvPr id="20" name="TextBox 19"/>
          <p:cNvSpPr txBox="1"/>
          <p:nvPr/>
        </p:nvSpPr>
        <p:spPr>
          <a:xfrm>
            <a:off x="984194" y="2054132"/>
            <a:ext cx="1717224" cy="553998"/>
          </a:xfrm>
          <a:prstGeom prst="rect">
            <a:avLst/>
          </a:prstGeom>
          <a:noFill/>
        </p:spPr>
        <p:txBody>
          <a:bodyPr wrap="none" rtlCol="0">
            <a:spAutoFit/>
          </a:bodyPr>
          <a:lstStyle/>
          <a:p>
            <a:pPr algn="ctr"/>
            <a:r>
              <a:rPr lang="en-GB" sz="1000" dirty="0" smtClean="0"/>
              <a:t>Tax break large companies</a:t>
            </a:r>
          </a:p>
          <a:p>
            <a:pPr algn="ctr"/>
            <a:r>
              <a:rPr lang="en-GB" sz="1000" dirty="0" smtClean="0"/>
              <a:t>palm oil / pulp and paper</a:t>
            </a:r>
          </a:p>
          <a:p>
            <a:pPr algn="ctr"/>
            <a:r>
              <a:rPr lang="en-GB" sz="1000" dirty="0" smtClean="0"/>
              <a:t>to use degraded land</a:t>
            </a:r>
            <a:endParaRPr lang="en-GB" sz="1000" dirty="0"/>
          </a:p>
        </p:txBody>
      </p:sp>
      <p:sp>
        <p:nvSpPr>
          <p:cNvPr id="21" name="TextBox 20"/>
          <p:cNvSpPr txBox="1"/>
          <p:nvPr/>
        </p:nvSpPr>
        <p:spPr>
          <a:xfrm>
            <a:off x="4468001" y="2017424"/>
            <a:ext cx="1168384" cy="400110"/>
          </a:xfrm>
          <a:prstGeom prst="rect">
            <a:avLst/>
          </a:prstGeom>
          <a:noFill/>
        </p:spPr>
        <p:txBody>
          <a:bodyPr wrap="none" rtlCol="0">
            <a:spAutoFit/>
          </a:bodyPr>
          <a:lstStyle/>
          <a:p>
            <a:pPr algn="ctr"/>
            <a:r>
              <a:rPr lang="en-GB" sz="1000" dirty="0" smtClean="0"/>
              <a:t>Forest landscape</a:t>
            </a:r>
          </a:p>
          <a:p>
            <a:pPr algn="ctr"/>
            <a:r>
              <a:rPr lang="en-GB" sz="1000" dirty="0" smtClean="0"/>
              <a:t>restoration</a:t>
            </a:r>
            <a:endParaRPr lang="en-GB" sz="1000" dirty="0"/>
          </a:p>
        </p:txBody>
      </p:sp>
      <p:sp>
        <p:nvSpPr>
          <p:cNvPr id="22" name="TextBox 21"/>
          <p:cNvSpPr txBox="1"/>
          <p:nvPr/>
        </p:nvSpPr>
        <p:spPr>
          <a:xfrm>
            <a:off x="2521918" y="2045645"/>
            <a:ext cx="1031051" cy="400110"/>
          </a:xfrm>
          <a:prstGeom prst="rect">
            <a:avLst/>
          </a:prstGeom>
          <a:noFill/>
        </p:spPr>
        <p:txBody>
          <a:bodyPr wrap="none" rtlCol="0">
            <a:spAutoFit/>
          </a:bodyPr>
          <a:lstStyle/>
          <a:p>
            <a:pPr algn="ctr"/>
            <a:r>
              <a:rPr lang="en-GB" sz="1000" dirty="0" smtClean="0"/>
              <a:t>Avoiding forest</a:t>
            </a:r>
          </a:p>
          <a:p>
            <a:pPr algn="ctr"/>
            <a:r>
              <a:rPr lang="en-GB" sz="1000" dirty="0" smtClean="0"/>
              <a:t>fires</a:t>
            </a:r>
            <a:endParaRPr lang="en-GB" sz="1000" dirty="0"/>
          </a:p>
        </p:txBody>
      </p:sp>
      <p:sp>
        <p:nvSpPr>
          <p:cNvPr id="23" name="Rectangle 22"/>
          <p:cNvSpPr/>
          <p:nvPr/>
        </p:nvSpPr>
        <p:spPr>
          <a:xfrm>
            <a:off x="1848558" y="4060714"/>
            <a:ext cx="733777" cy="884767"/>
          </a:xfrm>
          <a:prstGeom prst="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4" name="Rectangle 23"/>
          <p:cNvSpPr/>
          <p:nvPr/>
        </p:nvSpPr>
        <p:spPr>
          <a:xfrm>
            <a:off x="2582335" y="4074826"/>
            <a:ext cx="733777" cy="1893711"/>
          </a:xfrm>
          <a:prstGeom prst="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5" name="Rectangle 24"/>
          <p:cNvSpPr/>
          <p:nvPr/>
        </p:nvSpPr>
        <p:spPr>
          <a:xfrm>
            <a:off x="3316112" y="4088937"/>
            <a:ext cx="1495779" cy="546100"/>
          </a:xfrm>
          <a:prstGeom prst="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6" name="Rectangle 25"/>
          <p:cNvSpPr/>
          <p:nvPr/>
        </p:nvSpPr>
        <p:spPr>
          <a:xfrm>
            <a:off x="4805328" y="4088936"/>
            <a:ext cx="542785" cy="1463323"/>
          </a:xfrm>
          <a:prstGeom prst="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7" name="Rectangle 26"/>
          <p:cNvSpPr/>
          <p:nvPr/>
        </p:nvSpPr>
        <p:spPr>
          <a:xfrm>
            <a:off x="5352381" y="4088937"/>
            <a:ext cx="334399" cy="1893711"/>
          </a:xfrm>
          <a:prstGeom prst="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8" name="Rectangle 27"/>
          <p:cNvSpPr/>
          <p:nvPr/>
        </p:nvSpPr>
        <p:spPr>
          <a:xfrm>
            <a:off x="5686778" y="4088937"/>
            <a:ext cx="1298222" cy="546100"/>
          </a:xfrm>
          <a:prstGeom prst="rect">
            <a:avLst/>
          </a:prstGeom>
          <a:solidFill>
            <a:schemeClr val="bg1">
              <a:lumMod val="85000"/>
            </a:schemeClr>
          </a:solid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29" name="TextBox 28"/>
          <p:cNvSpPr txBox="1"/>
          <p:nvPr/>
        </p:nvSpPr>
        <p:spPr>
          <a:xfrm>
            <a:off x="7055556" y="3399870"/>
            <a:ext cx="1072444" cy="1615827"/>
          </a:xfrm>
          <a:prstGeom prst="rect">
            <a:avLst/>
          </a:prstGeom>
          <a:noFill/>
        </p:spPr>
        <p:txBody>
          <a:bodyPr wrap="square" rtlCol="0">
            <a:spAutoFit/>
          </a:bodyPr>
          <a:lstStyle/>
          <a:p>
            <a:r>
              <a:rPr lang="en-GB" sz="1100" b="1" dirty="0" smtClean="0"/>
              <a:t>Abatement potential</a:t>
            </a:r>
          </a:p>
          <a:p>
            <a:r>
              <a:rPr lang="en-GB" sz="1100" b="1" dirty="0" smtClean="0"/>
              <a:t>tCO</a:t>
            </a:r>
            <a:r>
              <a:rPr lang="en-GB" sz="1100" b="1" baseline="-25000" dirty="0" smtClean="0"/>
              <a:t>2</a:t>
            </a:r>
            <a:r>
              <a:rPr lang="en-GB" sz="1100" b="1" dirty="0" smtClean="0"/>
              <a:t>-eq/year</a:t>
            </a:r>
          </a:p>
          <a:p>
            <a:endParaRPr lang="en-GB" sz="1100" dirty="0" smtClean="0"/>
          </a:p>
          <a:p>
            <a:r>
              <a:rPr lang="en-GB" sz="1100" dirty="0" smtClean="0"/>
              <a:t>compared to established FR(E)L and verified through MRV</a:t>
            </a:r>
            <a:endParaRPr lang="en-GB" sz="1100" dirty="0"/>
          </a:p>
        </p:txBody>
      </p:sp>
      <p:sp>
        <p:nvSpPr>
          <p:cNvPr id="30" name="TextBox 29"/>
          <p:cNvSpPr txBox="1"/>
          <p:nvPr/>
        </p:nvSpPr>
        <p:spPr>
          <a:xfrm rot="16200000">
            <a:off x="-1103548" y="3541274"/>
            <a:ext cx="2954655" cy="276999"/>
          </a:xfrm>
          <a:prstGeom prst="rect">
            <a:avLst/>
          </a:prstGeom>
          <a:noFill/>
        </p:spPr>
        <p:txBody>
          <a:bodyPr wrap="none" rtlCol="0">
            <a:spAutoFit/>
          </a:bodyPr>
          <a:lstStyle/>
          <a:p>
            <a:r>
              <a:rPr lang="en-GB" sz="1200" dirty="0" smtClean="0"/>
              <a:t>Costs to implement (million USD or EUR</a:t>
            </a:r>
            <a:endParaRPr lang="en-GB" sz="1200" dirty="0"/>
          </a:p>
        </p:txBody>
      </p:sp>
      <p:sp>
        <p:nvSpPr>
          <p:cNvPr id="31" name="TextBox 30"/>
          <p:cNvSpPr txBox="1"/>
          <p:nvPr/>
        </p:nvSpPr>
        <p:spPr>
          <a:xfrm rot="5400000">
            <a:off x="7072540" y="4997147"/>
            <a:ext cx="2351926" cy="276999"/>
          </a:xfrm>
          <a:prstGeom prst="rect">
            <a:avLst/>
          </a:prstGeom>
          <a:noFill/>
        </p:spPr>
        <p:txBody>
          <a:bodyPr wrap="none" rtlCol="0">
            <a:spAutoFit/>
          </a:bodyPr>
          <a:lstStyle/>
          <a:p>
            <a:r>
              <a:rPr lang="en-GB" sz="1200" dirty="0" smtClean="0"/>
              <a:t>Non-carbon ecosystem benefits</a:t>
            </a:r>
            <a:endParaRPr lang="en-GB" sz="1200" dirty="0"/>
          </a:p>
        </p:txBody>
      </p:sp>
      <p:cxnSp>
        <p:nvCxnSpPr>
          <p:cNvPr id="32" name="Straight Connector 31"/>
          <p:cNvCxnSpPr/>
          <p:nvPr/>
        </p:nvCxnSpPr>
        <p:spPr>
          <a:xfrm rot="5400000">
            <a:off x="6130485" y="3971019"/>
            <a:ext cx="3852333" cy="1588"/>
          </a:xfrm>
          <a:prstGeom prst="line">
            <a:avLst/>
          </a:prstGeom>
          <a:ln>
            <a:solidFill>
              <a:schemeClr val="tx1"/>
            </a:solidFill>
            <a:headEnd type="none"/>
            <a:tailEnd type="triangle"/>
          </a:ln>
        </p:spPr>
        <p:style>
          <a:lnRef idx="2">
            <a:schemeClr val="accent1"/>
          </a:lnRef>
          <a:fillRef idx="0">
            <a:schemeClr val="accent1"/>
          </a:fillRef>
          <a:effectRef idx="1">
            <a:schemeClr val="accent1"/>
          </a:effectRef>
          <a:fontRef idx="minor">
            <a:schemeClr val="tx1"/>
          </a:fontRef>
        </p:style>
      </p:cxnSp>
      <p:cxnSp>
        <p:nvCxnSpPr>
          <p:cNvPr id="33" name="Elbow Connector 32"/>
          <p:cNvCxnSpPr>
            <a:stCxn id="12" idx="0"/>
            <a:endCxn id="20" idx="2"/>
          </p:cNvCxnSpPr>
          <p:nvPr/>
        </p:nvCxnSpPr>
        <p:spPr>
          <a:xfrm rot="16200000" flipV="1">
            <a:off x="1558952" y="2891985"/>
            <a:ext cx="940351" cy="372641"/>
          </a:xfrm>
          <a:prstGeom prst="bentConnector3">
            <a:avLst>
              <a:gd name="adj1" fmla="val 50000"/>
            </a:avLst>
          </a:prstGeom>
          <a:ln w="31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4" name="Elbow Connector 33"/>
          <p:cNvCxnSpPr>
            <a:stCxn id="13" idx="0"/>
            <a:endCxn id="22" idx="2"/>
          </p:cNvCxnSpPr>
          <p:nvPr/>
        </p:nvCxnSpPr>
        <p:spPr>
          <a:xfrm rot="5400000" flipH="1" flipV="1">
            <a:off x="2540748" y="2854231"/>
            <a:ext cx="905172" cy="88220"/>
          </a:xfrm>
          <a:prstGeom prst="bentConnector3">
            <a:avLst>
              <a:gd name="adj1" fmla="val 50000"/>
            </a:avLst>
          </a:prstGeom>
          <a:ln w="31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5" name="Elbow Connector 34"/>
          <p:cNvCxnSpPr>
            <a:stCxn id="14" idx="0"/>
            <a:endCxn id="19" idx="2"/>
          </p:cNvCxnSpPr>
          <p:nvPr/>
        </p:nvCxnSpPr>
        <p:spPr>
          <a:xfrm rot="16200000" flipV="1">
            <a:off x="3714664" y="2789920"/>
            <a:ext cx="581947" cy="116730"/>
          </a:xfrm>
          <a:prstGeom prst="bentConnector3">
            <a:avLst>
              <a:gd name="adj1" fmla="val 50000"/>
            </a:avLst>
          </a:prstGeom>
          <a:ln w="31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36" name="Elbow Connector 35"/>
          <p:cNvCxnSpPr>
            <a:stCxn id="15" idx="0"/>
            <a:endCxn id="21" idx="2"/>
          </p:cNvCxnSpPr>
          <p:nvPr/>
        </p:nvCxnSpPr>
        <p:spPr>
          <a:xfrm rot="16200000" flipV="1">
            <a:off x="4796958" y="2672770"/>
            <a:ext cx="538281" cy="27810"/>
          </a:xfrm>
          <a:prstGeom prst="bentConnector3">
            <a:avLst>
              <a:gd name="adj1" fmla="val 50000"/>
            </a:avLst>
          </a:prstGeom>
          <a:ln w="3175">
            <a:solidFill>
              <a:schemeClr val="tx1"/>
            </a:solidFill>
          </a:ln>
        </p:spPr>
        <p:style>
          <a:lnRef idx="2">
            <a:schemeClr val="accent1"/>
          </a:lnRef>
          <a:fillRef idx="0">
            <a:schemeClr val="accent1"/>
          </a:fillRef>
          <a:effectRef idx="1">
            <a:schemeClr val="accent1"/>
          </a:effectRef>
          <a:fontRef idx="minor">
            <a:schemeClr val="tx1"/>
          </a:fontRef>
        </p:style>
      </p:cxnSp>
      <p:sp>
        <p:nvSpPr>
          <p:cNvPr id="37" name="TextBox 36"/>
          <p:cNvSpPr txBox="1"/>
          <p:nvPr/>
        </p:nvSpPr>
        <p:spPr>
          <a:xfrm>
            <a:off x="602976" y="2608129"/>
            <a:ext cx="926117" cy="400110"/>
          </a:xfrm>
          <a:prstGeom prst="rect">
            <a:avLst/>
          </a:prstGeom>
          <a:noFill/>
        </p:spPr>
        <p:txBody>
          <a:bodyPr wrap="none" rtlCol="0">
            <a:spAutoFit/>
          </a:bodyPr>
          <a:lstStyle/>
          <a:p>
            <a:pPr algn="ctr"/>
            <a:r>
              <a:rPr lang="en-GB" sz="1000" dirty="0" smtClean="0"/>
              <a:t>Tackle illegal </a:t>
            </a:r>
          </a:p>
          <a:p>
            <a:pPr algn="ctr"/>
            <a:r>
              <a:rPr lang="en-GB" sz="1000" dirty="0" smtClean="0"/>
              <a:t>deforestation</a:t>
            </a:r>
            <a:endParaRPr lang="en-GB" sz="1000" dirty="0"/>
          </a:p>
        </p:txBody>
      </p:sp>
      <p:cxnSp>
        <p:nvCxnSpPr>
          <p:cNvPr id="38" name="Elbow Connector 37"/>
          <p:cNvCxnSpPr>
            <a:stCxn id="4" idx="0"/>
            <a:endCxn id="37" idx="2"/>
          </p:cNvCxnSpPr>
          <p:nvPr/>
        </p:nvCxnSpPr>
        <p:spPr>
          <a:xfrm rot="16200000" flipV="1">
            <a:off x="620018" y="3454256"/>
            <a:ext cx="1052476" cy="160441"/>
          </a:xfrm>
          <a:prstGeom prst="bentConnector3">
            <a:avLst>
              <a:gd name="adj1" fmla="val 50000"/>
            </a:avLst>
          </a:prstGeom>
          <a:ln w="3175">
            <a:solidFill>
              <a:schemeClr val="tx1"/>
            </a:solidFill>
          </a:ln>
        </p:spPr>
        <p:style>
          <a:lnRef idx="2">
            <a:schemeClr val="accent1"/>
          </a:lnRef>
          <a:fillRef idx="0">
            <a:schemeClr val="accent1"/>
          </a:fillRef>
          <a:effectRef idx="1">
            <a:schemeClr val="accent1"/>
          </a:effectRef>
          <a:fontRef idx="minor">
            <a:schemeClr val="tx1"/>
          </a:fontRef>
        </p:style>
      </p:cxnSp>
      <p:sp>
        <p:nvSpPr>
          <p:cNvPr id="39" name="TextBox 38"/>
          <p:cNvSpPr txBox="1"/>
          <p:nvPr/>
        </p:nvSpPr>
        <p:spPr>
          <a:xfrm>
            <a:off x="2404078" y="4055435"/>
            <a:ext cx="4073351" cy="584776"/>
          </a:xfrm>
          <a:prstGeom prst="rect">
            <a:avLst/>
          </a:prstGeom>
          <a:noFill/>
        </p:spPr>
        <p:txBody>
          <a:bodyPr wrap="none" rtlCol="0">
            <a:spAutoFit/>
          </a:bodyPr>
          <a:lstStyle/>
          <a:p>
            <a:pPr algn="ctr"/>
            <a:r>
              <a:rPr lang="en-GB" sz="1600" dirty="0" smtClean="0"/>
              <a:t>Quantify and try to maximize other/multiple </a:t>
            </a:r>
          </a:p>
          <a:p>
            <a:pPr algn="ctr"/>
            <a:r>
              <a:rPr lang="en-GB" sz="1600" dirty="0" smtClean="0"/>
              <a:t>ecosystem service benefits</a:t>
            </a:r>
          </a:p>
        </p:txBody>
      </p:sp>
      <p:sp>
        <p:nvSpPr>
          <p:cNvPr id="40" name="Rectangle 39"/>
          <p:cNvSpPr/>
          <p:nvPr/>
        </p:nvSpPr>
        <p:spPr>
          <a:xfrm>
            <a:off x="1839500" y="3585962"/>
            <a:ext cx="5145503" cy="381001"/>
          </a:xfrm>
          <a:prstGeom prst="rect">
            <a:avLst/>
          </a:prstGeom>
          <a:noFill/>
          <a:ln>
            <a:noFill/>
          </a:ln>
        </p:spPr>
        <p:style>
          <a:lnRef idx="1">
            <a:schemeClr val="accent1"/>
          </a:lnRef>
          <a:fillRef idx="3">
            <a:schemeClr val="accent1"/>
          </a:fillRef>
          <a:effectRef idx="2">
            <a:schemeClr val="accent1"/>
          </a:effectRef>
          <a:fontRef idx="minor">
            <a:schemeClr val="lt1"/>
          </a:fontRef>
        </p:style>
        <p:txBody>
          <a:bodyPr rtlCol="0" anchor="ctr"/>
          <a:lstStyle/>
          <a:p>
            <a:pPr algn="ctr"/>
            <a:r>
              <a:rPr lang="en-GB" sz="1600" dirty="0" smtClean="0">
                <a:solidFill>
                  <a:schemeClr val="bg1"/>
                </a:solidFill>
              </a:rPr>
              <a:t>Costs REDD+ and abatement potential forest carbon</a:t>
            </a:r>
          </a:p>
        </p:txBody>
      </p:sp>
      <p:cxnSp>
        <p:nvCxnSpPr>
          <p:cNvPr id="41" name="Straight Connector 40"/>
          <p:cNvCxnSpPr/>
          <p:nvPr/>
        </p:nvCxnSpPr>
        <p:spPr>
          <a:xfrm flipV="1">
            <a:off x="604397" y="4056481"/>
            <a:ext cx="7453049" cy="1"/>
          </a:xfrm>
          <a:prstGeom prst="line">
            <a:avLst/>
          </a:prstGeom>
          <a:ln>
            <a:solidFill>
              <a:schemeClr val="tx1"/>
            </a:solidFil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3653410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3"/>
          <p:cNvSpPr txBox="1">
            <a:spLocks/>
          </p:cNvSpPr>
          <p:nvPr/>
        </p:nvSpPr>
        <p:spPr>
          <a:xfrm>
            <a:off x="251525" y="165564"/>
            <a:ext cx="3097213" cy="38311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None/>
              <a:defRPr sz="1200" b="1" kern="1200">
                <a:solidFill>
                  <a:srgbClr val="D2232A"/>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dirty="0" smtClean="0"/>
              <a:t>REDD+ Economics and Finance</a:t>
            </a:r>
            <a:endParaRPr lang="en-GB" dirty="0"/>
          </a:p>
        </p:txBody>
      </p:sp>
      <p:sp>
        <p:nvSpPr>
          <p:cNvPr id="7" name="Text Placeholder 6"/>
          <p:cNvSpPr>
            <a:spLocks noGrp="1"/>
          </p:cNvSpPr>
          <p:nvPr>
            <p:ph type="body" sz="quarter" idx="14"/>
          </p:nvPr>
        </p:nvSpPr>
        <p:spPr>
          <a:xfrm>
            <a:off x="233192" y="548682"/>
            <a:ext cx="8301208" cy="1432518"/>
          </a:xfrm>
        </p:spPr>
        <p:txBody>
          <a:bodyPr>
            <a:noAutofit/>
          </a:bodyPr>
          <a:lstStyle/>
          <a:p>
            <a:r>
              <a:rPr lang="en-US" sz="2200" dirty="0" smtClean="0"/>
              <a:t>UNDERSTANDING COST(EFFECTIVENESS) OF POTENTIAL </a:t>
            </a:r>
          </a:p>
          <a:p>
            <a:r>
              <a:rPr lang="en-US" sz="2200" dirty="0" smtClean="0"/>
              <a:t>PAMS USEFUL SELECTING </a:t>
            </a:r>
            <a:r>
              <a:rPr lang="en-US" sz="2200" dirty="0" err="1" smtClean="0"/>
              <a:t>PAMs</a:t>
            </a:r>
            <a:r>
              <a:rPr lang="en-US" sz="2200" dirty="0" smtClean="0"/>
              <a:t> AND NEGOTIATE </a:t>
            </a:r>
          </a:p>
          <a:p>
            <a:r>
              <a:rPr lang="en-US" sz="2200" dirty="0" smtClean="0"/>
              <a:t>INVESTMENT PACKAGE</a:t>
            </a:r>
            <a:endParaRPr lang="en-GB" sz="2200" dirty="0"/>
          </a:p>
        </p:txBody>
      </p:sp>
      <p:sp>
        <p:nvSpPr>
          <p:cNvPr id="4" name="Rectangle 3"/>
          <p:cNvSpPr/>
          <p:nvPr/>
        </p:nvSpPr>
        <p:spPr>
          <a:xfrm>
            <a:off x="228600" y="2240101"/>
            <a:ext cx="8382000" cy="3170099"/>
          </a:xfrm>
          <a:prstGeom prst="rect">
            <a:avLst/>
          </a:prstGeom>
        </p:spPr>
        <p:txBody>
          <a:bodyPr wrap="square">
            <a:spAutoFit/>
          </a:bodyPr>
          <a:lstStyle/>
          <a:p>
            <a:r>
              <a:rPr lang="en-GB" sz="2000" b="1" dirty="0" smtClean="0"/>
              <a:t>Policy or measure					Cost (US$)</a:t>
            </a:r>
            <a:endParaRPr lang="en-US" sz="2000" dirty="0" smtClean="0"/>
          </a:p>
          <a:p>
            <a:r>
              <a:rPr lang="en-GB" sz="2000" dirty="0" smtClean="0"/>
              <a:t>Grant/subsidy smallholders to switch to </a:t>
            </a:r>
            <a:r>
              <a:rPr lang="en-GB" sz="2000" dirty="0" err="1" smtClean="0"/>
              <a:t>agroforestry</a:t>
            </a:r>
            <a:r>
              <a:rPr lang="en-GB" sz="2000" dirty="0" smtClean="0"/>
              <a:t>	5.5 million </a:t>
            </a:r>
            <a:endParaRPr lang="en-US" sz="2000" dirty="0" smtClean="0"/>
          </a:p>
          <a:p>
            <a:r>
              <a:rPr lang="en-GB" sz="2000" dirty="0" smtClean="0"/>
              <a:t>Avoiding forest fires					3 million</a:t>
            </a:r>
            <a:endParaRPr lang="en-US" sz="2000" dirty="0" smtClean="0"/>
          </a:p>
          <a:p>
            <a:r>
              <a:rPr lang="en-US" sz="2000" dirty="0" smtClean="0"/>
              <a:t>Tackling illegal deforestation</a:t>
            </a:r>
            <a:r>
              <a:rPr lang="en-GB" sz="2000" dirty="0" smtClean="0"/>
              <a:t>				1.5 million</a:t>
            </a:r>
            <a:endParaRPr lang="en-US" sz="2000" dirty="0" smtClean="0"/>
          </a:p>
          <a:p>
            <a:r>
              <a:rPr lang="en-GB" sz="2000" dirty="0" smtClean="0"/>
              <a:t>Tax break (palm oil) companies				8 million</a:t>
            </a:r>
            <a:endParaRPr lang="en-US" sz="2000" dirty="0" smtClean="0"/>
          </a:p>
          <a:p>
            <a:r>
              <a:rPr lang="en-GB" sz="2000" dirty="0" smtClean="0"/>
              <a:t>Restoration xxx ha of degraded land			7 million</a:t>
            </a:r>
          </a:p>
          <a:p>
            <a:endParaRPr lang="en-GB" sz="2000" dirty="0" smtClean="0"/>
          </a:p>
          <a:p>
            <a:r>
              <a:rPr lang="en-GB" sz="2000" dirty="0" smtClean="0"/>
              <a:t>Total package of potential </a:t>
            </a:r>
            <a:r>
              <a:rPr lang="en-GB" sz="2000" dirty="0" err="1" smtClean="0"/>
              <a:t>PAMs</a:t>
            </a:r>
            <a:r>
              <a:rPr lang="en-GB" sz="2000" dirty="0" smtClean="0"/>
              <a:t>				25 million</a:t>
            </a:r>
            <a:endParaRPr lang="en-US" sz="2000" dirty="0" smtClean="0"/>
          </a:p>
          <a:p>
            <a:endParaRPr lang="en-GB" sz="2000" dirty="0" smtClean="0"/>
          </a:p>
          <a:p>
            <a:endParaRPr lang="en-GB" sz="2000" dirty="0" smtClean="0"/>
          </a:p>
        </p:txBody>
      </p:sp>
      <p:cxnSp>
        <p:nvCxnSpPr>
          <p:cNvPr id="6" name="Straight Connector 5"/>
          <p:cNvCxnSpPr/>
          <p:nvPr/>
        </p:nvCxnSpPr>
        <p:spPr>
          <a:xfrm>
            <a:off x="304800" y="4265612"/>
            <a:ext cx="7848600" cy="1588"/>
          </a:xfrm>
          <a:prstGeom prst="line">
            <a:avLst/>
          </a:prstGeom>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36534105"/>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3"/>
          <p:cNvSpPr txBox="1">
            <a:spLocks/>
          </p:cNvSpPr>
          <p:nvPr/>
        </p:nvSpPr>
        <p:spPr>
          <a:xfrm>
            <a:off x="251525" y="165564"/>
            <a:ext cx="3097213" cy="38311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None/>
              <a:defRPr sz="1200" b="1" kern="1200">
                <a:solidFill>
                  <a:srgbClr val="D2232A"/>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dirty="0" smtClean="0"/>
              <a:t>REDD+ Economics and Finance</a:t>
            </a:r>
            <a:endParaRPr lang="en-GB" dirty="0"/>
          </a:p>
        </p:txBody>
      </p:sp>
      <p:sp>
        <p:nvSpPr>
          <p:cNvPr id="7" name="Text Placeholder 6"/>
          <p:cNvSpPr>
            <a:spLocks noGrp="1"/>
          </p:cNvSpPr>
          <p:nvPr>
            <p:ph type="body" sz="quarter" idx="14"/>
          </p:nvPr>
        </p:nvSpPr>
        <p:spPr/>
        <p:txBody>
          <a:bodyPr>
            <a:normAutofit/>
          </a:bodyPr>
          <a:lstStyle/>
          <a:p>
            <a:r>
              <a:rPr lang="en-US" sz="2400" dirty="0" smtClean="0"/>
              <a:t>India’s intergovernmental fiscal transfer: formula </a:t>
            </a:r>
          </a:p>
          <a:p>
            <a:r>
              <a:rPr lang="en-US" sz="2400" dirty="0" smtClean="0"/>
              <a:t>for state allocations includes forest cover </a:t>
            </a:r>
            <a:endParaRPr lang="en-GB" sz="2400" dirty="0"/>
          </a:p>
        </p:txBody>
      </p:sp>
      <p:sp>
        <p:nvSpPr>
          <p:cNvPr id="4" name="Rectangle 3"/>
          <p:cNvSpPr/>
          <p:nvPr/>
        </p:nvSpPr>
        <p:spPr>
          <a:xfrm>
            <a:off x="381000" y="1859340"/>
            <a:ext cx="8382000" cy="3970318"/>
          </a:xfrm>
          <a:prstGeom prst="rect">
            <a:avLst/>
          </a:prstGeom>
        </p:spPr>
        <p:txBody>
          <a:bodyPr wrap="square">
            <a:spAutoFit/>
          </a:bodyPr>
          <a:lstStyle/>
          <a:p>
            <a:pPr marL="285750" indent="-285750"/>
            <a:r>
              <a:rPr lang="en-GB" sz="1400" dirty="0" smtClean="0"/>
              <a:t>India took action on two fronts: </a:t>
            </a:r>
          </a:p>
          <a:p>
            <a:pPr marL="342900" indent="-342900">
              <a:buFont typeface="Arial"/>
              <a:buChar char="•"/>
            </a:pPr>
            <a:r>
              <a:rPr lang="en-GB" sz="1400" b="1" dirty="0" smtClean="0"/>
              <a:t>increasing </a:t>
            </a:r>
            <a:r>
              <a:rPr lang="en-GB" sz="1400" dirty="0" smtClean="0"/>
              <a:t>the amount of </a:t>
            </a:r>
            <a:r>
              <a:rPr lang="en-GB" sz="1400" b="1" dirty="0" smtClean="0"/>
              <a:t>revenue allocated to states by 10%</a:t>
            </a:r>
            <a:r>
              <a:rPr lang="en-GB" sz="1400" dirty="0" smtClean="0"/>
              <a:t>, </a:t>
            </a:r>
          </a:p>
          <a:p>
            <a:pPr marL="342900" indent="-342900">
              <a:buFont typeface="Arial"/>
              <a:buChar char="•"/>
            </a:pPr>
            <a:r>
              <a:rPr lang="en-GB" sz="1400" dirty="0" smtClean="0"/>
              <a:t>assigning a </a:t>
            </a:r>
            <a:r>
              <a:rPr lang="en-GB" sz="1400" b="1" dirty="0" smtClean="0"/>
              <a:t>7.5% weight to forest cover </a:t>
            </a:r>
            <a:r>
              <a:rPr lang="en-GB" sz="1400" dirty="0" smtClean="0"/>
              <a:t>in the allocation formula of revenue going to states. </a:t>
            </a:r>
          </a:p>
          <a:p>
            <a:endParaRPr lang="en-US" sz="1400" dirty="0" smtClean="0"/>
          </a:p>
          <a:p>
            <a:endParaRPr lang="en-US" sz="1400" dirty="0" smtClean="0"/>
          </a:p>
          <a:p>
            <a:r>
              <a:rPr lang="en-GB" sz="1400" b="1" dirty="0" smtClean="0"/>
              <a:t>Criteria Weight 	(per cent)</a:t>
            </a:r>
            <a:endParaRPr lang="en-US" sz="1400" dirty="0" smtClean="0"/>
          </a:p>
          <a:p>
            <a:r>
              <a:rPr lang="en-GB" sz="1400" dirty="0" smtClean="0"/>
              <a:t>Population 		17.5</a:t>
            </a:r>
            <a:endParaRPr lang="en-US" sz="1400" dirty="0" smtClean="0"/>
          </a:p>
          <a:p>
            <a:r>
              <a:rPr lang="en-GB" sz="1400" dirty="0" smtClean="0"/>
              <a:t>Demographic Change 	10</a:t>
            </a:r>
            <a:endParaRPr lang="en-US" sz="1400" dirty="0" smtClean="0"/>
          </a:p>
          <a:p>
            <a:r>
              <a:rPr lang="en-GB" sz="1400" dirty="0" smtClean="0"/>
              <a:t>Income Distance 	50</a:t>
            </a:r>
            <a:endParaRPr lang="en-US" sz="1400" dirty="0" smtClean="0"/>
          </a:p>
          <a:p>
            <a:r>
              <a:rPr lang="en-GB" sz="1400" dirty="0" smtClean="0"/>
              <a:t>Area 		15</a:t>
            </a:r>
            <a:endParaRPr lang="en-US" sz="1400" dirty="0" smtClean="0"/>
          </a:p>
          <a:p>
            <a:r>
              <a:rPr lang="en-GB" sz="1400" dirty="0" smtClean="0"/>
              <a:t>Forest Cover 	7.5</a:t>
            </a:r>
            <a:endParaRPr lang="en-US" sz="1400" dirty="0" smtClean="0"/>
          </a:p>
          <a:p>
            <a:endParaRPr lang="en-GB" sz="1400" dirty="0" smtClean="0"/>
          </a:p>
          <a:p>
            <a:endParaRPr lang="en-GB" sz="1400" dirty="0" smtClean="0"/>
          </a:p>
          <a:p>
            <a:pPr>
              <a:buFont typeface="Arial"/>
              <a:buChar char="•"/>
            </a:pPr>
            <a:r>
              <a:rPr lang="en-GB" sz="1400" dirty="0" smtClean="0"/>
              <a:t>      The percentage weight allocated to forest cover is </a:t>
            </a:r>
            <a:r>
              <a:rPr lang="en-GB" sz="1400" b="1" dirty="0" smtClean="0"/>
              <a:t>expected to deliver $6 billion a year to Indian   </a:t>
            </a:r>
          </a:p>
          <a:p>
            <a:r>
              <a:rPr lang="en-GB" sz="1400" b="1" dirty="0" smtClean="0"/>
              <a:t>        states</a:t>
            </a:r>
            <a:r>
              <a:rPr lang="en-GB" sz="1400" dirty="0" smtClean="0"/>
              <a:t>.  </a:t>
            </a:r>
          </a:p>
          <a:p>
            <a:pPr>
              <a:buFont typeface="Arial"/>
              <a:buChar char="•"/>
            </a:pPr>
            <a:r>
              <a:rPr lang="en-GB" sz="1400" dirty="0" smtClean="0"/>
              <a:t>      This works out to roughly </a:t>
            </a:r>
            <a:r>
              <a:rPr lang="en-GB" sz="1400" b="1" dirty="0" smtClean="0"/>
              <a:t>$120 per hectare per year </a:t>
            </a:r>
            <a:r>
              <a:rPr lang="en-GB" sz="1400" dirty="0" smtClean="0"/>
              <a:t>and is </a:t>
            </a:r>
            <a:r>
              <a:rPr lang="en-GB" sz="1400" b="1" dirty="0" smtClean="0"/>
              <a:t>competitive with agriculture   </a:t>
            </a:r>
          </a:p>
          <a:p>
            <a:r>
              <a:rPr lang="en-GB" sz="1400" b="1" dirty="0" smtClean="0"/>
              <a:t>        production </a:t>
            </a:r>
            <a:r>
              <a:rPr lang="en-GB" sz="1400" dirty="0" smtClean="0"/>
              <a:t>earnings, thus providing economically viable support to states seeking to balance   </a:t>
            </a:r>
          </a:p>
          <a:p>
            <a:r>
              <a:rPr lang="en-GB" sz="1400" dirty="0" smtClean="0"/>
              <a:t>        growth of their agricultural output with REDD+.  </a:t>
            </a:r>
            <a:endParaRPr lang="en-US" sz="1400" dirty="0"/>
          </a:p>
        </p:txBody>
      </p:sp>
    </p:spTree>
    <p:extLst>
      <p:ext uri="{BB962C8B-B14F-4D97-AF65-F5344CB8AC3E}">
        <p14:creationId xmlns:p14="http://schemas.microsoft.com/office/powerpoint/2010/main" val="4236534105"/>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3"/>
          <p:cNvSpPr txBox="1">
            <a:spLocks/>
          </p:cNvSpPr>
          <p:nvPr/>
        </p:nvSpPr>
        <p:spPr>
          <a:xfrm>
            <a:off x="251525" y="165564"/>
            <a:ext cx="3097213" cy="38311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None/>
              <a:defRPr sz="1200" b="1" kern="1200">
                <a:solidFill>
                  <a:srgbClr val="D2232A"/>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dirty="0" smtClean="0"/>
              <a:t>REDD+ Economics and Finance</a:t>
            </a:r>
            <a:endParaRPr lang="en-GB" dirty="0"/>
          </a:p>
        </p:txBody>
      </p:sp>
      <p:sp>
        <p:nvSpPr>
          <p:cNvPr id="7" name="Text Placeholder 6"/>
          <p:cNvSpPr>
            <a:spLocks noGrp="1"/>
          </p:cNvSpPr>
          <p:nvPr>
            <p:ph type="body" sz="quarter" idx="14"/>
          </p:nvPr>
        </p:nvSpPr>
        <p:spPr>
          <a:xfrm>
            <a:off x="762000" y="838200"/>
            <a:ext cx="7651179" cy="3733800"/>
          </a:xfrm>
        </p:spPr>
        <p:txBody>
          <a:bodyPr>
            <a:noAutofit/>
          </a:bodyPr>
          <a:lstStyle/>
          <a:p>
            <a:pPr algn="ctr"/>
            <a:r>
              <a:rPr lang="en-GB" dirty="0" smtClean="0"/>
              <a:t>PLENARY QUESTION</a:t>
            </a:r>
          </a:p>
          <a:p>
            <a:pPr algn="ctr"/>
            <a:endParaRPr lang="en-GB" dirty="0" smtClean="0"/>
          </a:p>
          <a:p>
            <a:pPr algn="ctr"/>
            <a:r>
              <a:rPr lang="en-US" dirty="0" smtClean="0"/>
              <a:t>Who can name policies and measures (</a:t>
            </a:r>
            <a:r>
              <a:rPr lang="en-US" dirty="0" err="1" smtClean="0"/>
              <a:t>PAMs</a:t>
            </a:r>
            <a:r>
              <a:rPr lang="en-US" dirty="0" smtClean="0"/>
              <a:t>) that have an economic dimension?</a:t>
            </a:r>
            <a:endParaRPr lang="en-GB" dirty="0" smtClean="0"/>
          </a:p>
          <a:p>
            <a:pPr algn="ctr"/>
            <a:endParaRPr lang="en-GB" dirty="0" smtClean="0"/>
          </a:p>
          <a:p>
            <a:pPr algn="ctr"/>
            <a:endParaRPr lang="en-GB" dirty="0"/>
          </a:p>
        </p:txBody>
      </p:sp>
      <p:sp>
        <p:nvSpPr>
          <p:cNvPr id="4" name="Subtitle 4"/>
          <p:cNvSpPr txBox="1">
            <a:spLocks/>
          </p:cNvSpPr>
          <p:nvPr/>
        </p:nvSpPr>
        <p:spPr bwMode="auto">
          <a:xfrm>
            <a:off x="334963" y="4114800"/>
            <a:ext cx="8502650" cy="175260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fontScale="62500" lnSpcReduction="20000"/>
          </a:bodyPr>
          <a:lstStyle/>
          <a:p>
            <a:pPr marL="0" marR="0" lvl="0" indent="0" algn="ctr" defTabSz="457200" rtl="0" eaLnBrk="1" fontAlgn="auto" latinLnBrk="0" hangingPunct="1">
              <a:lnSpc>
                <a:spcPct val="100000"/>
              </a:lnSpc>
              <a:spcBef>
                <a:spcPct val="20000"/>
              </a:spcBef>
              <a:spcAft>
                <a:spcPts val="0"/>
              </a:spcAft>
              <a:buClrTx/>
              <a:buSzTx/>
              <a:buFont typeface="Arial"/>
              <a:buNone/>
              <a:tabLst/>
              <a:defRPr/>
            </a:pPr>
            <a:r>
              <a:rPr kumimoji="0" lang="en-GB" sz="3200" b="0" i="0" u="none" strike="noStrike" kern="1200" cap="none" spc="0" normalizeH="0" baseline="0" noProof="0" dirty="0" smtClean="0">
                <a:ln>
                  <a:noFill/>
                </a:ln>
                <a:solidFill>
                  <a:schemeClr val="tx1">
                    <a:tint val="75000"/>
                  </a:schemeClr>
                </a:solidFill>
                <a:effectLst/>
                <a:uLnTx/>
                <a:uFillTx/>
                <a:latin typeface="+mn-lt"/>
                <a:ea typeface="+mn-ea"/>
                <a:cs typeface="+mn-cs"/>
              </a:rPr>
              <a:t>- e.g. Enhancing efficiency in forest product processing</a:t>
            </a:r>
          </a:p>
          <a:p>
            <a:pPr marL="0" marR="0" lvl="0" indent="0" algn="ctr" defTabSz="457200" rtl="0" eaLnBrk="1" fontAlgn="auto" latinLnBrk="0" hangingPunct="1">
              <a:lnSpc>
                <a:spcPct val="100000"/>
              </a:lnSpc>
              <a:spcBef>
                <a:spcPct val="20000"/>
              </a:spcBef>
              <a:spcAft>
                <a:spcPts val="0"/>
              </a:spcAft>
              <a:buClrTx/>
              <a:buSzTx/>
              <a:buFontTx/>
              <a:buChar char="-"/>
              <a:tabLst/>
              <a:defRPr/>
            </a:pPr>
            <a:r>
              <a:rPr kumimoji="0" lang="en-GB" sz="3200" b="0" i="0" u="none" strike="noStrike" kern="1200" cap="none" spc="0" normalizeH="0" baseline="0" noProof="0" dirty="0" smtClean="0">
                <a:ln>
                  <a:noFill/>
                </a:ln>
                <a:solidFill>
                  <a:schemeClr val="tx1">
                    <a:tint val="75000"/>
                  </a:schemeClr>
                </a:solidFill>
                <a:effectLst/>
                <a:uLnTx/>
                <a:uFillTx/>
                <a:latin typeface="+mn-lt"/>
                <a:ea typeface="+mn-ea"/>
                <a:cs typeface="+mn-cs"/>
              </a:rPr>
              <a:t> e.g. Changing agricultural fiscal policies</a:t>
            </a:r>
          </a:p>
          <a:p>
            <a:pPr marL="0" marR="0" lvl="0" indent="0" algn="ctr" defTabSz="457200" rtl="0" eaLnBrk="1" fontAlgn="auto" latinLnBrk="0" hangingPunct="1">
              <a:lnSpc>
                <a:spcPct val="100000"/>
              </a:lnSpc>
              <a:spcBef>
                <a:spcPct val="20000"/>
              </a:spcBef>
              <a:spcAft>
                <a:spcPts val="0"/>
              </a:spcAft>
              <a:buClrTx/>
              <a:buSzTx/>
              <a:buFontTx/>
              <a:buChar char="-"/>
              <a:tabLst/>
              <a:defRPr/>
            </a:pPr>
            <a:r>
              <a:rPr kumimoji="0" lang="en-GB" sz="3200" b="0" i="0" u="none" strike="noStrike" kern="1200" cap="none" spc="0" normalizeH="0" baseline="0" noProof="0" dirty="0" smtClean="0">
                <a:ln>
                  <a:noFill/>
                </a:ln>
                <a:solidFill>
                  <a:schemeClr val="tx1">
                    <a:tint val="75000"/>
                  </a:schemeClr>
                </a:solidFill>
                <a:effectLst/>
                <a:uLnTx/>
                <a:uFillTx/>
                <a:latin typeface="+mn-lt"/>
                <a:ea typeface="+mn-ea"/>
                <a:cs typeface="+mn-cs"/>
              </a:rPr>
              <a:t> e.g. Investment in alternative energy to reduce reliance on charcoal</a:t>
            </a:r>
          </a:p>
          <a:p>
            <a:pPr marL="0" marR="0" lvl="0" indent="0" algn="ctr" defTabSz="457200" rtl="0" eaLnBrk="1" fontAlgn="auto" latinLnBrk="0" hangingPunct="1">
              <a:lnSpc>
                <a:spcPct val="100000"/>
              </a:lnSpc>
              <a:spcBef>
                <a:spcPct val="20000"/>
              </a:spcBef>
              <a:spcAft>
                <a:spcPts val="0"/>
              </a:spcAft>
              <a:buClrTx/>
              <a:buSzTx/>
              <a:buFontTx/>
              <a:buChar char="-"/>
              <a:tabLst/>
              <a:defRPr/>
            </a:pPr>
            <a:r>
              <a:rPr kumimoji="0" lang="en-GB" sz="3200" b="0" i="0" u="none" strike="noStrike" kern="1200" cap="none" spc="0" normalizeH="0" baseline="0" noProof="0" dirty="0" smtClean="0">
                <a:ln>
                  <a:noFill/>
                </a:ln>
                <a:solidFill>
                  <a:schemeClr val="tx1">
                    <a:tint val="75000"/>
                  </a:schemeClr>
                </a:solidFill>
                <a:effectLst/>
                <a:uLnTx/>
                <a:uFillTx/>
                <a:latin typeface="+mn-lt"/>
                <a:ea typeface="+mn-ea"/>
                <a:cs typeface="+mn-cs"/>
              </a:rPr>
              <a:t> e.g. Concessional finance for smallholders to reduce deforestation</a:t>
            </a:r>
          </a:p>
        </p:txBody>
      </p:sp>
    </p:spTree>
    <p:extLst>
      <p:ext uri="{BB962C8B-B14F-4D97-AF65-F5344CB8AC3E}">
        <p14:creationId xmlns:p14="http://schemas.microsoft.com/office/powerpoint/2010/main" val="4236534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 name="Text Placeholder 15"/>
          <p:cNvSpPr>
            <a:spLocks noGrp="1"/>
          </p:cNvSpPr>
          <p:nvPr>
            <p:ph type="body" sz="quarter" idx="11"/>
          </p:nvPr>
        </p:nvSpPr>
        <p:spPr>
          <a:xfrm>
            <a:off x="251520" y="1892829"/>
            <a:ext cx="5472608" cy="3937000"/>
          </a:xfrm>
        </p:spPr>
        <p:txBody>
          <a:bodyPr>
            <a:normAutofit/>
          </a:bodyPr>
          <a:lstStyle/>
          <a:p>
            <a:pPr>
              <a:buClr>
                <a:srgbClr val="800000"/>
              </a:buClr>
              <a:buFont typeface="+mj-lt"/>
              <a:buAutoNum type="arabicPeriod"/>
            </a:pPr>
            <a:endParaRPr lang="es-ES" noProof="0" dirty="0" smtClean="0">
              <a:latin typeface="Open sans"/>
              <a:cs typeface="Open sans"/>
            </a:endParaRPr>
          </a:p>
          <a:p>
            <a:pPr>
              <a:buClr>
                <a:srgbClr val="800000"/>
              </a:buClr>
              <a:buFont typeface="+mj-lt"/>
              <a:buAutoNum type="arabicPeriod"/>
            </a:pPr>
            <a:endParaRPr lang="es-ES" noProof="0" dirty="0" smtClean="0">
              <a:latin typeface="Open sans"/>
              <a:cs typeface="Open sans"/>
            </a:endParaRPr>
          </a:p>
          <a:p>
            <a:pPr>
              <a:buClr>
                <a:srgbClr val="800000"/>
              </a:buClr>
              <a:buFont typeface="+mj-lt"/>
              <a:buAutoNum type="arabicPeriod"/>
            </a:pPr>
            <a:endParaRPr lang="es-ES" noProof="0" dirty="0" smtClean="0">
              <a:latin typeface="Open sans"/>
              <a:cs typeface="Open sans"/>
            </a:endParaRPr>
          </a:p>
          <a:p>
            <a:pPr>
              <a:buClr>
                <a:srgbClr val="800000"/>
              </a:buClr>
              <a:buFont typeface="+mj-lt"/>
              <a:buAutoNum type="arabicPeriod"/>
            </a:pPr>
            <a:endParaRPr lang="es-ES" noProof="0" dirty="0" smtClean="0">
              <a:latin typeface="Open sans"/>
              <a:cs typeface="Open sans"/>
            </a:endParaRPr>
          </a:p>
          <a:p>
            <a:pPr>
              <a:buClr>
                <a:srgbClr val="800000"/>
              </a:buClr>
              <a:buFont typeface="+mj-lt"/>
              <a:buAutoNum type="arabicPeriod"/>
            </a:pPr>
            <a:endParaRPr lang="es-ES" noProof="0" dirty="0">
              <a:latin typeface="Open sans"/>
              <a:cs typeface="Open sans"/>
            </a:endParaRPr>
          </a:p>
        </p:txBody>
      </p:sp>
      <p:sp>
        <p:nvSpPr>
          <p:cNvPr id="3" name="Text Placeholder 1"/>
          <p:cNvSpPr txBox="1">
            <a:spLocks/>
          </p:cNvSpPr>
          <p:nvPr/>
        </p:nvSpPr>
        <p:spPr>
          <a:xfrm>
            <a:off x="179512" y="1412776"/>
            <a:ext cx="3888432" cy="4536504"/>
          </a:xfrm>
          <a:prstGeom prst="rect">
            <a:avLst/>
          </a:prstGeom>
        </p:spPr>
        <p:txBody>
          <a:bodyPr vert="horz" lIns="91440" tIns="45720" rIns="91440" bIns="45720" rtlCol="0">
            <a:noAutofit/>
          </a:bodyPr>
          <a:lstStyle>
            <a:lvl1pPr marL="342900" indent="-342900" algn="l" defTabSz="914400" rtl="0" eaLnBrk="1" latinLnBrk="0" hangingPunct="1">
              <a:spcBef>
                <a:spcPct val="20000"/>
              </a:spcBef>
              <a:buClr>
                <a:srgbClr val="D2232A"/>
              </a:buClr>
              <a:buFont typeface="Arial" pitchFamily="34" charset="0"/>
              <a:buChar char="•"/>
              <a:defRPr sz="14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spcBef>
                <a:spcPts val="0"/>
              </a:spcBef>
              <a:buClr>
                <a:srgbClr val="FF0000"/>
              </a:buClr>
              <a:buFont typeface="+mj-lt"/>
              <a:buAutoNum type="arabicPeriod"/>
              <a:defRPr/>
            </a:pPr>
            <a:r>
              <a:rPr lang="es-ES" sz="1650" dirty="0" smtClean="0">
                <a:solidFill>
                  <a:prstClr val="black"/>
                </a:solidFill>
              </a:rPr>
              <a:t>Explain the role REDD+ can placy in the transition to a Green Economy </a:t>
            </a:r>
          </a:p>
          <a:p>
            <a:pPr>
              <a:spcBef>
                <a:spcPts val="0"/>
              </a:spcBef>
              <a:buClr>
                <a:srgbClr val="FF0000"/>
              </a:buClr>
              <a:buFont typeface="+mj-lt"/>
              <a:buAutoNum type="arabicPeriod"/>
              <a:defRPr/>
            </a:pPr>
            <a:endParaRPr lang="es-ES" sz="1650" dirty="0" smtClean="0">
              <a:solidFill>
                <a:prstClr val="black"/>
              </a:solidFill>
            </a:endParaRPr>
          </a:p>
          <a:p>
            <a:pPr>
              <a:spcBef>
                <a:spcPts val="0"/>
              </a:spcBef>
              <a:buClr>
                <a:srgbClr val="FF0000"/>
              </a:buClr>
              <a:buFont typeface="+mj-lt"/>
              <a:buAutoNum type="arabicPeriod"/>
              <a:defRPr/>
            </a:pPr>
            <a:r>
              <a:rPr lang="es-ES" sz="1650" dirty="0" smtClean="0">
                <a:solidFill>
                  <a:prstClr val="black"/>
                </a:solidFill>
              </a:rPr>
              <a:t>Define the terms ‘finance’ and ‘funding’ in the context of REDD+</a:t>
            </a:r>
          </a:p>
          <a:p>
            <a:pPr>
              <a:spcBef>
                <a:spcPts val="0"/>
              </a:spcBef>
              <a:buClr>
                <a:srgbClr val="FF0000"/>
              </a:buClr>
              <a:buFont typeface="+mj-lt"/>
              <a:buAutoNum type="arabicPeriod"/>
              <a:defRPr/>
            </a:pPr>
            <a:endParaRPr lang="es-ES" sz="1650" dirty="0" smtClean="0">
              <a:solidFill>
                <a:prstClr val="black"/>
              </a:solidFill>
            </a:endParaRPr>
          </a:p>
          <a:p>
            <a:pPr>
              <a:spcBef>
                <a:spcPts val="0"/>
              </a:spcBef>
              <a:buClr>
                <a:srgbClr val="FF0000"/>
              </a:buClr>
              <a:buFont typeface="+mj-lt"/>
              <a:buAutoNum type="arabicPeriod"/>
              <a:defRPr/>
            </a:pPr>
            <a:r>
              <a:rPr lang="es-ES" sz="1650" dirty="0" smtClean="0">
                <a:solidFill>
                  <a:prstClr val="black"/>
                </a:solidFill>
              </a:rPr>
              <a:t>The role of REDD+ finance to tackle the drivers of deforestation</a:t>
            </a:r>
          </a:p>
          <a:p>
            <a:pPr>
              <a:spcBef>
                <a:spcPts val="0"/>
              </a:spcBef>
              <a:buClr>
                <a:srgbClr val="FF0000"/>
              </a:buClr>
              <a:buFont typeface="+mj-lt"/>
              <a:buAutoNum type="arabicPeriod"/>
              <a:defRPr/>
            </a:pPr>
            <a:endParaRPr lang="es-ES" sz="1650" dirty="0" smtClean="0">
              <a:solidFill>
                <a:prstClr val="black"/>
              </a:solidFill>
            </a:endParaRPr>
          </a:p>
          <a:p>
            <a:pPr>
              <a:spcBef>
                <a:spcPts val="0"/>
              </a:spcBef>
              <a:buClr>
                <a:srgbClr val="FF0000"/>
              </a:buClr>
              <a:buFont typeface="+mj-lt"/>
              <a:buAutoNum type="arabicPeriod"/>
              <a:defRPr/>
            </a:pPr>
            <a:r>
              <a:rPr lang="es-ES" sz="1650" dirty="0" smtClean="0">
                <a:solidFill>
                  <a:prstClr val="black"/>
                </a:solidFill>
              </a:rPr>
              <a:t>Sources and use of REDD+ finance</a:t>
            </a:r>
          </a:p>
          <a:p>
            <a:pPr>
              <a:spcBef>
                <a:spcPts val="0"/>
              </a:spcBef>
              <a:buClr>
                <a:srgbClr val="FF0000"/>
              </a:buClr>
              <a:buFont typeface="+mj-lt"/>
              <a:buAutoNum type="arabicPeriod"/>
              <a:defRPr/>
            </a:pPr>
            <a:endParaRPr lang="es-ES" sz="1700" dirty="0" smtClean="0">
              <a:solidFill>
                <a:prstClr val="black"/>
              </a:solidFill>
            </a:endParaRPr>
          </a:p>
        </p:txBody>
      </p:sp>
      <p:sp>
        <p:nvSpPr>
          <p:cNvPr id="9" name="Rectangle 8"/>
          <p:cNvSpPr/>
          <p:nvPr/>
        </p:nvSpPr>
        <p:spPr>
          <a:xfrm>
            <a:off x="228600" y="838200"/>
            <a:ext cx="4648200" cy="6096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 name="Text Placeholder 4"/>
          <p:cNvSpPr txBox="1">
            <a:spLocks/>
          </p:cNvSpPr>
          <p:nvPr/>
        </p:nvSpPr>
        <p:spPr>
          <a:xfrm>
            <a:off x="152400" y="609602"/>
            <a:ext cx="4191000" cy="576063"/>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s-ES" sz="2400" b="0" i="0" u="none" strike="noStrike" kern="1200" cap="none" spc="0" normalizeH="0" baseline="0" noProof="0" dirty="0" smtClean="0">
                <a:ln>
                  <a:noFill/>
                </a:ln>
                <a:solidFill>
                  <a:schemeClr val="tx1">
                    <a:lumMod val="65000"/>
                    <a:lumOff val="35000"/>
                  </a:schemeClr>
                </a:solidFill>
                <a:effectLst/>
                <a:uLnTx/>
                <a:uFillTx/>
                <a:latin typeface="Open sans"/>
                <a:ea typeface="+mn-ea"/>
                <a:cs typeface="Open sans"/>
              </a:rPr>
              <a:t>LEARNING OBJECTIVES</a:t>
            </a:r>
            <a:endParaRPr kumimoji="0" lang="es-ES" sz="2400" b="0" i="0" u="none" strike="noStrike" kern="1200" cap="none" spc="0" normalizeH="0" baseline="0" noProof="0" dirty="0">
              <a:ln>
                <a:noFill/>
              </a:ln>
              <a:solidFill>
                <a:schemeClr val="tx1">
                  <a:lumMod val="65000"/>
                  <a:lumOff val="35000"/>
                </a:schemeClr>
              </a:solidFill>
              <a:effectLst/>
              <a:uLnTx/>
              <a:uFillTx/>
              <a:latin typeface="Open sans"/>
              <a:ea typeface="+mn-ea"/>
              <a:cs typeface="Open sans"/>
            </a:endParaRPr>
          </a:p>
        </p:txBody>
      </p:sp>
    </p:spTree>
    <p:extLst>
      <p:ext uri="{BB962C8B-B14F-4D97-AF65-F5344CB8AC3E}">
        <p14:creationId xmlns:p14="http://schemas.microsoft.com/office/powerpoint/2010/main" val="118506625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3"/>
          <p:cNvSpPr txBox="1">
            <a:spLocks/>
          </p:cNvSpPr>
          <p:nvPr/>
        </p:nvSpPr>
        <p:spPr>
          <a:xfrm>
            <a:off x="251525" y="165564"/>
            <a:ext cx="3097213" cy="38311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None/>
              <a:defRPr sz="1200" b="1" kern="1200">
                <a:solidFill>
                  <a:srgbClr val="D2232A"/>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dirty="0" smtClean="0"/>
              <a:t>REDD+ Economics and Finance</a:t>
            </a:r>
            <a:endParaRPr lang="en-GB" dirty="0"/>
          </a:p>
        </p:txBody>
      </p:sp>
      <p:sp>
        <p:nvSpPr>
          <p:cNvPr id="7" name="Text Placeholder 6"/>
          <p:cNvSpPr>
            <a:spLocks noGrp="1"/>
          </p:cNvSpPr>
          <p:nvPr>
            <p:ph type="body" sz="quarter" idx="14"/>
          </p:nvPr>
        </p:nvSpPr>
        <p:spPr>
          <a:xfrm>
            <a:off x="762000" y="838200"/>
            <a:ext cx="7651179" cy="3733800"/>
          </a:xfrm>
        </p:spPr>
        <p:txBody>
          <a:bodyPr>
            <a:noAutofit/>
          </a:bodyPr>
          <a:lstStyle/>
          <a:p>
            <a:pPr algn="ctr"/>
            <a:r>
              <a:rPr lang="en-GB" dirty="0" smtClean="0">
                <a:hlinkClick r:id="rId3"/>
              </a:rPr>
              <a:t>PALM OIL INTERACTIVE</a:t>
            </a:r>
            <a:endParaRPr lang="en-GB" dirty="0" smtClean="0"/>
          </a:p>
          <a:p>
            <a:pPr algn="ctr"/>
            <a:endParaRPr lang="en-GB" dirty="0" smtClean="0"/>
          </a:p>
          <a:p>
            <a:pPr algn="ctr"/>
            <a:r>
              <a:rPr lang="en-GB" dirty="0" smtClean="0"/>
              <a:t>The difficulty addressing deforestation and the importance of working with the private sector</a:t>
            </a:r>
          </a:p>
          <a:p>
            <a:pPr algn="ctr"/>
            <a:endParaRPr lang="en-GB" dirty="0" smtClean="0"/>
          </a:p>
          <a:p>
            <a:pPr algn="ctr"/>
            <a:endParaRPr lang="en-GB" dirty="0" smtClean="0"/>
          </a:p>
          <a:p>
            <a:pPr algn="ctr"/>
            <a:endParaRPr lang="en-GB" dirty="0"/>
          </a:p>
        </p:txBody>
      </p:sp>
    </p:spTree>
    <p:extLst>
      <p:ext uri="{BB962C8B-B14F-4D97-AF65-F5344CB8AC3E}">
        <p14:creationId xmlns:p14="http://schemas.microsoft.com/office/powerpoint/2010/main" val="423653410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3"/>
          <p:cNvSpPr txBox="1">
            <a:spLocks/>
          </p:cNvSpPr>
          <p:nvPr/>
        </p:nvSpPr>
        <p:spPr>
          <a:xfrm>
            <a:off x="251525" y="165564"/>
            <a:ext cx="3097213" cy="38311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None/>
              <a:defRPr sz="1200" b="1" kern="1200">
                <a:solidFill>
                  <a:srgbClr val="D2232A"/>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dirty="0" smtClean="0"/>
              <a:t>REDD+ Economics and Finance</a:t>
            </a:r>
            <a:endParaRPr lang="en-GB" dirty="0"/>
          </a:p>
        </p:txBody>
      </p:sp>
      <p:sp>
        <p:nvSpPr>
          <p:cNvPr id="7" name="Text Placeholder 6"/>
          <p:cNvSpPr>
            <a:spLocks noGrp="1"/>
          </p:cNvSpPr>
          <p:nvPr>
            <p:ph type="body" sz="quarter" idx="14"/>
          </p:nvPr>
        </p:nvSpPr>
        <p:spPr>
          <a:xfrm>
            <a:off x="762000" y="838200"/>
            <a:ext cx="7651179" cy="3733800"/>
          </a:xfrm>
        </p:spPr>
        <p:txBody>
          <a:bodyPr>
            <a:noAutofit/>
          </a:bodyPr>
          <a:lstStyle/>
          <a:p>
            <a:pPr algn="ctr"/>
            <a:r>
              <a:rPr lang="en-GB" dirty="0" smtClean="0"/>
              <a:t>PLENARY QUESTION</a:t>
            </a:r>
          </a:p>
          <a:p>
            <a:pPr algn="ctr"/>
            <a:endParaRPr lang="en-GB" dirty="0" smtClean="0"/>
          </a:p>
          <a:p>
            <a:pPr algn="ctr"/>
            <a:r>
              <a:rPr lang="en-US" dirty="0" smtClean="0"/>
              <a:t>Which countries are actively engaging with the private sector? If so, which </a:t>
            </a:r>
            <a:r>
              <a:rPr lang="en-US" dirty="0" err="1" smtClean="0"/>
              <a:t>sector(s</a:t>
            </a:r>
            <a:r>
              <a:rPr lang="en-US" dirty="0" smtClean="0"/>
              <a:t>)?</a:t>
            </a:r>
            <a:endParaRPr lang="en-GB" dirty="0" smtClean="0"/>
          </a:p>
          <a:p>
            <a:pPr algn="ctr"/>
            <a:endParaRPr lang="en-GB" dirty="0"/>
          </a:p>
        </p:txBody>
      </p:sp>
      <p:sp>
        <p:nvSpPr>
          <p:cNvPr id="4" name="Subtitle 4"/>
          <p:cNvSpPr txBox="1">
            <a:spLocks/>
          </p:cNvSpPr>
          <p:nvPr/>
        </p:nvSpPr>
        <p:spPr bwMode="auto">
          <a:xfrm>
            <a:off x="334963" y="4114800"/>
            <a:ext cx="8502650" cy="1752600"/>
          </a:xfrm>
          <a:prstGeom prst="rect">
            <a:avLst/>
          </a:prstGeom>
          <a:noFill/>
          <a:ln w="9525">
            <a:noFill/>
            <a:miter lim="800000"/>
            <a:headEnd/>
            <a:tailEnd/>
          </a:ln>
        </p:spPr>
        <p:txBody>
          <a:bodyPr vert="horz" wrap="square" lIns="91440" tIns="45720" rIns="91440" bIns="45720" numCol="1" rtlCol="0" anchor="t" anchorCtr="0" compatLnSpc="1">
            <a:prstTxWarp prst="textNoShape">
              <a:avLst/>
            </a:prstTxWarp>
            <a:normAutofit/>
          </a:bodyPr>
          <a:lstStyle/>
          <a:p>
            <a:pPr lvl="0" algn="ctr" defTabSz="457200">
              <a:spcBef>
                <a:spcPct val="20000"/>
              </a:spcBef>
              <a:defRPr/>
            </a:pPr>
            <a:r>
              <a:rPr lang="en-US" sz="2000" dirty="0" smtClean="0">
                <a:solidFill>
                  <a:schemeClr val="tx1">
                    <a:tint val="75000"/>
                  </a:schemeClr>
                </a:solidFill>
              </a:rPr>
              <a:t>Agriculture sector (e.g. cocoa, palm oil)</a:t>
            </a:r>
          </a:p>
          <a:p>
            <a:pPr lvl="0" algn="ctr" defTabSz="457200">
              <a:spcBef>
                <a:spcPct val="20000"/>
              </a:spcBef>
              <a:defRPr/>
            </a:pPr>
            <a:r>
              <a:rPr lang="en-US" sz="2000" dirty="0" smtClean="0">
                <a:solidFill>
                  <a:schemeClr val="tx1">
                    <a:tint val="75000"/>
                  </a:schemeClr>
                </a:solidFill>
              </a:rPr>
              <a:t>Energy (e.g. charcoal)</a:t>
            </a:r>
          </a:p>
          <a:p>
            <a:pPr lvl="0" algn="ctr" defTabSz="457200">
              <a:spcBef>
                <a:spcPct val="20000"/>
              </a:spcBef>
              <a:defRPr/>
            </a:pPr>
            <a:r>
              <a:rPr lang="en-US" sz="2000" dirty="0" smtClean="0">
                <a:solidFill>
                  <a:schemeClr val="tx1">
                    <a:tint val="75000"/>
                  </a:schemeClr>
                </a:solidFill>
              </a:rPr>
              <a:t>Forestry sector (production, processing, retail)</a:t>
            </a:r>
          </a:p>
          <a:p>
            <a:pPr lvl="0" algn="ctr" defTabSz="457200">
              <a:spcBef>
                <a:spcPct val="20000"/>
              </a:spcBef>
              <a:defRPr/>
            </a:pPr>
            <a:r>
              <a:rPr lang="en-US" sz="2000" dirty="0" smtClean="0">
                <a:solidFill>
                  <a:schemeClr val="tx1">
                    <a:tint val="75000"/>
                  </a:schemeClr>
                </a:solidFill>
              </a:rPr>
              <a:t>Financial sector (central bank, commercial banks, insurance)</a:t>
            </a:r>
          </a:p>
        </p:txBody>
      </p:sp>
    </p:spTree>
    <p:extLst>
      <p:ext uri="{BB962C8B-B14F-4D97-AF65-F5344CB8AC3E}">
        <p14:creationId xmlns:p14="http://schemas.microsoft.com/office/powerpoint/2010/main" val="4236534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3"/>
          <p:cNvSpPr>
            <a:spLocks noGrp="1"/>
          </p:cNvSpPr>
          <p:nvPr>
            <p:ph type="ctrTitle"/>
          </p:nvPr>
        </p:nvSpPr>
        <p:spPr>
          <a:xfrm>
            <a:off x="304800" y="3505200"/>
            <a:ext cx="8396288" cy="3071812"/>
          </a:xfrm>
        </p:spPr>
        <p:txBody>
          <a:bodyPr/>
          <a:lstStyle/>
          <a:p>
            <a:pPr algn="l" eaLnBrk="1" hangingPunct="1"/>
            <a:r>
              <a:rPr lang="en-GB" sz="3600" b="1" dirty="0" smtClean="0">
                <a:solidFill>
                  <a:srgbClr val="FF0000"/>
                </a:solidFill>
              </a:rPr>
              <a:t>PHASE 3: FINANCE FOR REDD+</a:t>
            </a:r>
            <a:r>
              <a:rPr lang="en-GB" sz="3600" b="1" dirty="0" smtClean="0"/>
              <a:t/>
            </a:r>
            <a:br>
              <a:rPr lang="en-GB" sz="3600" b="1" dirty="0" smtClean="0"/>
            </a:br>
            <a:r>
              <a:rPr lang="en-GB" sz="3600" b="1" dirty="0" smtClean="0"/>
              <a:t>Overview of some financial aspects of REDD+</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Up Arrow 39"/>
          <p:cNvSpPr/>
          <p:nvPr/>
        </p:nvSpPr>
        <p:spPr>
          <a:xfrm>
            <a:off x="7539038" y="4343400"/>
            <a:ext cx="233362" cy="884238"/>
          </a:xfrm>
          <a:prstGeom prst="upArrow">
            <a:avLst/>
          </a:prstGeom>
          <a:solidFill>
            <a:schemeClr val="accent2">
              <a:lumMod val="75000"/>
            </a:schemeClr>
          </a:solidFill>
          <a:ln w="19050">
            <a:solidFill>
              <a:schemeClr val="accent2">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solidFill>
                <a:srgbClr val="FFFFFF"/>
              </a:solidFill>
            </a:endParaRPr>
          </a:p>
        </p:txBody>
      </p:sp>
      <p:sp>
        <p:nvSpPr>
          <p:cNvPr id="5" name="Shape 593"/>
          <p:cNvSpPr/>
          <p:nvPr/>
        </p:nvSpPr>
        <p:spPr>
          <a:xfrm>
            <a:off x="2046288" y="1706563"/>
            <a:ext cx="4735512" cy="533400"/>
          </a:xfrm>
          <a:prstGeom prst="flowChartAlternateProcess">
            <a:avLst/>
          </a:prstGeom>
          <a:solidFill>
            <a:schemeClr val="tx1">
              <a:lumMod val="65000"/>
              <a:lumOff val="35000"/>
            </a:schemeClr>
          </a:solidFill>
          <a:ln w="25400" cap="flat">
            <a:solidFill>
              <a:srgbClr val="BFBFBF"/>
            </a:solidFill>
            <a:prstDash val="solid"/>
            <a:round/>
            <a:headEnd type="none" w="med" len="med"/>
            <a:tailEnd type="none" w="med" len="med"/>
          </a:ln>
        </p:spPr>
        <p:txBody>
          <a:bodyPr lIns="91350" tIns="45675" rIns="91350" bIns="45675" anchor="ctr"/>
          <a:lstStyle/>
          <a:p>
            <a:pPr algn="ctr" fontAlgn="auto">
              <a:spcBef>
                <a:spcPts val="0"/>
              </a:spcBef>
              <a:spcAft>
                <a:spcPts val="0"/>
              </a:spcAft>
              <a:buSzPct val="25000"/>
              <a:defRPr/>
            </a:pPr>
            <a:r>
              <a:rPr lang="en-GB" sz="1200" dirty="0">
                <a:solidFill>
                  <a:schemeClr val="bg1"/>
                </a:solidFill>
                <a:latin typeface="Arial"/>
                <a:ea typeface="Arial"/>
                <a:cs typeface="Arial"/>
                <a:sym typeface="Arial"/>
              </a:rPr>
              <a:t>Process of developing the National REDD+ Strategy (Phase I)</a:t>
            </a:r>
          </a:p>
        </p:txBody>
      </p:sp>
      <p:sp>
        <p:nvSpPr>
          <p:cNvPr id="6" name="Shape 593"/>
          <p:cNvSpPr/>
          <p:nvPr/>
        </p:nvSpPr>
        <p:spPr>
          <a:xfrm>
            <a:off x="1990725" y="2362200"/>
            <a:ext cx="1143000" cy="533400"/>
          </a:xfrm>
          <a:prstGeom prst="flowChartAlternateProcess">
            <a:avLst/>
          </a:prstGeom>
          <a:solidFill>
            <a:schemeClr val="tx2">
              <a:lumMod val="40000"/>
              <a:lumOff val="60000"/>
            </a:schemeClr>
          </a:solidFill>
          <a:ln w="25400" cap="flat">
            <a:solidFill>
              <a:schemeClr val="accent5">
                <a:lumMod val="40000"/>
                <a:lumOff val="60000"/>
              </a:schemeClr>
            </a:solidFill>
            <a:prstDash val="solid"/>
            <a:round/>
            <a:headEnd type="none" w="med" len="med"/>
            <a:tailEnd type="none" w="med" len="med"/>
          </a:ln>
        </p:spPr>
        <p:txBody>
          <a:bodyPr lIns="91350" tIns="45675" rIns="91350" bIns="45675" anchor="ctr"/>
          <a:lstStyle/>
          <a:p>
            <a:pPr algn="ctr" fontAlgn="auto">
              <a:spcBef>
                <a:spcPts val="0"/>
              </a:spcBef>
              <a:spcAft>
                <a:spcPts val="0"/>
              </a:spcAft>
              <a:buSzPct val="25000"/>
              <a:defRPr/>
            </a:pPr>
            <a:r>
              <a:rPr lang="en-GB" sz="1200">
                <a:solidFill>
                  <a:srgbClr val="000000"/>
                </a:solidFill>
                <a:latin typeface="Arial"/>
                <a:ea typeface="Arial"/>
                <a:cs typeface="Arial"/>
                <a:sym typeface="Arial"/>
              </a:rPr>
              <a:t>Why?</a:t>
            </a:r>
          </a:p>
        </p:txBody>
      </p:sp>
      <p:sp>
        <p:nvSpPr>
          <p:cNvPr id="7" name="Shape 593"/>
          <p:cNvSpPr/>
          <p:nvPr/>
        </p:nvSpPr>
        <p:spPr>
          <a:xfrm>
            <a:off x="3733800" y="2362200"/>
            <a:ext cx="1066800" cy="533400"/>
          </a:xfrm>
          <a:prstGeom prst="flowChartAlternateProcess">
            <a:avLst/>
          </a:prstGeom>
          <a:solidFill>
            <a:schemeClr val="tx2">
              <a:lumMod val="40000"/>
              <a:lumOff val="60000"/>
            </a:schemeClr>
          </a:solidFill>
          <a:ln w="25400" cap="flat">
            <a:solidFill>
              <a:schemeClr val="accent5">
                <a:lumMod val="40000"/>
                <a:lumOff val="60000"/>
              </a:schemeClr>
            </a:solidFill>
            <a:prstDash val="solid"/>
            <a:round/>
            <a:headEnd type="none" w="med" len="med"/>
            <a:tailEnd type="none" w="med" len="med"/>
          </a:ln>
        </p:spPr>
        <p:txBody>
          <a:bodyPr lIns="91350" tIns="45675" rIns="91350" bIns="45675" anchor="ctr"/>
          <a:lstStyle/>
          <a:p>
            <a:pPr algn="ctr" fontAlgn="auto">
              <a:spcBef>
                <a:spcPts val="0"/>
              </a:spcBef>
              <a:spcAft>
                <a:spcPts val="0"/>
              </a:spcAft>
              <a:buSzPct val="25000"/>
              <a:defRPr/>
            </a:pPr>
            <a:r>
              <a:rPr lang="en-GB" sz="1200">
                <a:solidFill>
                  <a:srgbClr val="000000"/>
                </a:solidFill>
                <a:latin typeface="Arial"/>
                <a:ea typeface="Arial"/>
                <a:cs typeface="Arial"/>
                <a:sym typeface="Arial"/>
              </a:rPr>
              <a:t>What?</a:t>
            </a:r>
          </a:p>
        </p:txBody>
      </p:sp>
      <p:sp>
        <p:nvSpPr>
          <p:cNvPr id="8" name="Shape 593"/>
          <p:cNvSpPr/>
          <p:nvPr/>
        </p:nvSpPr>
        <p:spPr>
          <a:xfrm>
            <a:off x="5486400" y="2362200"/>
            <a:ext cx="1295400" cy="533400"/>
          </a:xfrm>
          <a:prstGeom prst="flowChartAlternateProcess">
            <a:avLst/>
          </a:prstGeom>
          <a:solidFill>
            <a:schemeClr val="tx2">
              <a:lumMod val="40000"/>
              <a:lumOff val="60000"/>
            </a:schemeClr>
          </a:solidFill>
          <a:ln w="25400" cap="flat">
            <a:solidFill>
              <a:schemeClr val="accent5">
                <a:lumMod val="40000"/>
                <a:lumOff val="60000"/>
              </a:schemeClr>
            </a:solidFill>
            <a:prstDash val="solid"/>
            <a:round/>
            <a:headEnd type="none" w="med" len="med"/>
            <a:tailEnd type="none" w="med" len="med"/>
          </a:ln>
        </p:spPr>
        <p:txBody>
          <a:bodyPr lIns="91350" tIns="45675" rIns="91350" bIns="45675" anchor="ctr"/>
          <a:lstStyle/>
          <a:p>
            <a:pPr algn="ctr" fontAlgn="auto">
              <a:spcBef>
                <a:spcPts val="0"/>
              </a:spcBef>
              <a:spcAft>
                <a:spcPts val="0"/>
              </a:spcAft>
              <a:buSzPct val="25000"/>
              <a:defRPr/>
            </a:pPr>
            <a:r>
              <a:rPr lang="en-GB" sz="1200">
                <a:solidFill>
                  <a:srgbClr val="000000"/>
                </a:solidFill>
                <a:latin typeface="Arial"/>
                <a:ea typeface="Arial"/>
                <a:cs typeface="Arial"/>
                <a:sym typeface="Arial"/>
              </a:rPr>
              <a:t>How?</a:t>
            </a:r>
          </a:p>
        </p:txBody>
      </p:sp>
      <p:sp>
        <p:nvSpPr>
          <p:cNvPr id="9" name="Shape 593"/>
          <p:cNvSpPr/>
          <p:nvPr/>
        </p:nvSpPr>
        <p:spPr>
          <a:xfrm>
            <a:off x="5334000" y="3048000"/>
            <a:ext cx="1638300" cy="1066800"/>
          </a:xfrm>
          <a:prstGeom prst="flowChartAlternateProcess">
            <a:avLst/>
          </a:prstGeom>
          <a:solidFill>
            <a:schemeClr val="tx2">
              <a:lumMod val="40000"/>
              <a:lumOff val="60000"/>
            </a:schemeClr>
          </a:solidFill>
          <a:ln w="25400" cap="flat">
            <a:solidFill>
              <a:schemeClr val="accent5">
                <a:lumMod val="40000"/>
                <a:lumOff val="60000"/>
              </a:schemeClr>
            </a:solidFill>
            <a:prstDash val="solid"/>
            <a:round/>
            <a:headEnd type="none" w="med" len="med"/>
            <a:tailEnd type="none" w="med" len="med"/>
          </a:ln>
        </p:spPr>
        <p:txBody>
          <a:bodyPr lIns="91350" tIns="45675" rIns="91350" bIns="45675" anchor="ctr"/>
          <a:lstStyle/>
          <a:p>
            <a:pPr algn="ctr" fontAlgn="auto">
              <a:spcBef>
                <a:spcPts val="0"/>
              </a:spcBef>
              <a:spcAft>
                <a:spcPts val="0"/>
              </a:spcAft>
              <a:buSzPct val="25000"/>
              <a:defRPr/>
            </a:pPr>
            <a:r>
              <a:rPr lang="en-GB" sz="1200">
                <a:solidFill>
                  <a:srgbClr val="000000"/>
                </a:solidFill>
                <a:latin typeface="Arial"/>
                <a:ea typeface="Arial"/>
                <a:cs typeface="Arial"/>
                <a:sym typeface="Arial"/>
              </a:rPr>
              <a:t>REDD+ implementation framework</a:t>
            </a:r>
          </a:p>
        </p:txBody>
      </p:sp>
      <p:sp>
        <p:nvSpPr>
          <p:cNvPr id="10" name="Shape 593"/>
          <p:cNvSpPr/>
          <p:nvPr/>
        </p:nvSpPr>
        <p:spPr>
          <a:xfrm>
            <a:off x="3505200" y="3048000"/>
            <a:ext cx="1676400" cy="1066800"/>
          </a:xfrm>
          <a:prstGeom prst="flowChartAlternateProcess">
            <a:avLst/>
          </a:prstGeom>
          <a:solidFill>
            <a:schemeClr val="tx2">
              <a:lumMod val="40000"/>
              <a:lumOff val="60000"/>
            </a:schemeClr>
          </a:solidFill>
          <a:ln w="25400" cap="flat">
            <a:solidFill>
              <a:schemeClr val="accent5">
                <a:lumMod val="40000"/>
                <a:lumOff val="60000"/>
              </a:schemeClr>
            </a:solidFill>
            <a:prstDash val="solid"/>
            <a:round/>
            <a:headEnd type="none" w="med" len="med"/>
            <a:tailEnd type="none" w="med" len="med"/>
          </a:ln>
        </p:spPr>
        <p:txBody>
          <a:bodyPr lIns="91350" tIns="45675" rIns="91350" bIns="45675" anchor="ctr"/>
          <a:lstStyle/>
          <a:p>
            <a:pPr algn="ctr" fontAlgn="auto">
              <a:spcBef>
                <a:spcPts val="0"/>
              </a:spcBef>
              <a:spcAft>
                <a:spcPts val="0"/>
              </a:spcAft>
              <a:buSzPct val="25000"/>
              <a:defRPr/>
            </a:pPr>
            <a:r>
              <a:rPr lang="en-GB" sz="1200">
                <a:solidFill>
                  <a:srgbClr val="000000"/>
                </a:solidFill>
                <a:latin typeface="Arial"/>
                <a:ea typeface="Arial"/>
                <a:cs typeface="Arial"/>
                <a:sym typeface="Arial"/>
              </a:rPr>
              <a:t>Defining priority areas of intervention, and REDD+ PAMs </a:t>
            </a:r>
          </a:p>
        </p:txBody>
      </p:sp>
      <p:sp>
        <p:nvSpPr>
          <p:cNvPr id="12" name="Shape 593"/>
          <p:cNvSpPr/>
          <p:nvPr/>
        </p:nvSpPr>
        <p:spPr>
          <a:xfrm>
            <a:off x="533400" y="5257800"/>
            <a:ext cx="7467600" cy="647700"/>
          </a:xfrm>
          <a:prstGeom prst="flowChartAlternateProcess">
            <a:avLst/>
          </a:prstGeom>
          <a:solidFill>
            <a:schemeClr val="accent6">
              <a:lumMod val="75000"/>
            </a:schemeClr>
          </a:solidFill>
          <a:ln w="25400" cap="flat">
            <a:solidFill>
              <a:srgbClr val="BFBFBF"/>
            </a:solidFill>
            <a:prstDash val="solid"/>
            <a:round/>
            <a:headEnd type="none" w="med" len="med"/>
            <a:tailEnd type="none" w="med" len="med"/>
          </a:ln>
        </p:spPr>
        <p:txBody>
          <a:bodyPr lIns="91350" tIns="45675" rIns="91350" bIns="45675" anchor="ctr"/>
          <a:lstStyle/>
          <a:p>
            <a:pPr algn="ctr" fontAlgn="auto">
              <a:spcBef>
                <a:spcPts val="0"/>
              </a:spcBef>
              <a:spcAft>
                <a:spcPts val="0"/>
              </a:spcAft>
              <a:buSzPct val="25000"/>
              <a:defRPr/>
            </a:pPr>
            <a:r>
              <a:rPr lang="en-GB" sz="1200">
                <a:solidFill>
                  <a:srgbClr val="000000"/>
                </a:solidFill>
                <a:latin typeface="Arial"/>
                <a:ea typeface="Arial"/>
                <a:cs typeface="Arial"/>
                <a:sym typeface="Arial"/>
              </a:rPr>
              <a:t>Financing Plan for  REDD+</a:t>
            </a:r>
          </a:p>
        </p:txBody>
      </p:sp>
      <p:sp>
        <p:nvSpPr>
          <p:cNvPr id="15" name="Shape 593"/>
          <p:cNvSpPr/>
          <p:nvPr/>
        </p:nvSpPr>
        <p:spPr>
          <a:xfrm>
            <a:off x="7532688" y="1371600"/>
            <a:ext cx="1458912" cy="1112838"/>
          </a:xfrm>
          <a:prstGeom prst="flowChartAlternateProcess">
            <a:avLst/>
          </a:prstGeom>
          <a:solidFill>
            <a:schemeClr val="tx1">
              <a:lumMod val="65000"/>
              <a:lumOff val="35000"/>
            </a:schemeClr>
          </a:solidFill>
          <a:ln w="25400" cap="flat">
            <a:solidFill>
              <a:srgbClr val="BFBFBF"/>
            </a:solidFill>
            <a:prstDash val="solid"/>
            <a:round/>
            <a:headEnd type="none" w="med" len="med"/>
            <a:tailEnd type="none" w="med" len="med"/>
          </a:ln>
        </p:spPr>
        <p:txBody>
          <a:bodyPr lIns="91350" tIns="45675" rIns="91350" bIns="45675" anchor="ctr"/>
          <a:lstStyle/>
          <a:p>
            <a:pPr algn="ctr" fontAlgn="auto">
              <a:spcBef>
                <a:spcPts val="0"/>
              </a:spcBef>
              <a:spcAft>
                <a:spcPts val="0"/>
              </a:spcAft>
              <a:buSzPct val="25000"/>
              <a:defRPr/>
            </a:pPr>
            <a:r>
              <a:rPr lang="en-GB" sz="1200" dirty="0">
                <a:solidFill>
                  <a:schemeClr val="bg1"/>
                </a:solidFill>
                <a:latin typeface="Arial"/>
                <a:ea typeface="Arial"/>
                <a:cs typeface="Arial"/>
                <a:sym typeface="Arial"/>
              </a:rPr>
              <a:t>Implementation (Phase II)</a:t>
            </a:r>
          </a:p>
        </p:txBody>
      </p:sp>
      <p:sp>
        <p:nvSpPr>
          <p:cNvPr id="16396" name="Shape 593"/>
          <p:cNvSpPr>
            <a:spLocks noChangeArrowheads="1"/>
          </p:cNvSpPr>
          <p:nvPr/>
        </p:nvSpPr>
        <p:spPr bwMode="auto">
          <a:xfrm>
            <a:off x="7239000" y="2895600"/>
            <a:ext cx="1905000" cy="1447800"/>
          </a:xfrm>
          <a:prstGeom prst="flowChartAlternateProcess">
            <a:avLst/>
          </a:prstGeom>
          <a:solidFill>
            <a:srgbClr val="D8D8D8"/>
          </a:solidFill>
          <a:ln w="25400">
            <a:solidFill>
              <a:srgbClr val="BFBFBF"/>
            </a:solidFill>
            <a:round/>
            <a:headEnd/>
            <a:tailEnd/>
          </a:ln>
        </p:spPr>
        <p:txBody>
          <a:bodyPr lIns="91350" tIns="45675" rIns="91350" bIns="45675" anchor="ctr">
            <a:prstTxWarp prst="textNoShape">
              <a:avLst/>
            </a:prstTxWarp>
          </a:bodyPr>
          <a:lstStyle/>
          <a:p>
            <a:pPr marL="171450" indent="-171450">
              <a:buSzPct val="25000"/>
              <a:buFont typeface="Wingdings" pitchFamily="-110" charset="2"/>
              <a:buChar char="§"/>
            </a:pPr>
            <a:r>
              <a:rPr lang="en-GB" sz="1200">
                <a:solidFill>
                  <a:srgbClr val="000000"/>
                </a:solidFill>
                <a:ea typeface="Arial" pitchFamily="-110" charset="0"/>
                <a:cs typeface="Arial" pitchFamily="-110" charset="0"/>
                <a:sym typeface="Arial" pitchFamily="-110" charset="0"/>
              </a:rPr>
              <a:t>Implementation of REDD+ PAMs</a:t>
            </a:r>
          </a:p>
          <a:p>
            <a:pPr marL="171450" indent="-171450">
              <a:buSzPct val="25000"/>
              <a:buFont typeface="Wingdings" pitchFamily="-110" charset="2"/>
              <a:buChar char="§"/>
            </a:pPr>
            <a:endParaRPr lang="en-GB" sz="1200">
              <a:solidFill>
                <a:srgbClr val="000000"/>
              </a:solidFill>
              <a:ea typeface="Arial" pitchFamily="-110" charset="0"/>
              <a:cs typeface="Arial" pitchFamily="-110" charset="0"/>
              <a:sym typeface="Arial" pitchFamily="-110" charset="0"/>
            </a:endParaRPr>
          </a:p>
          <a:p>
            <a:pPr marL="171450" indent="-171450">
              <a:buSzPct val="25000"/>
              <a:buFont typeface="Wingdings" pitchFamily="-110" charset="2"/>
              <a:buChar char="§"/>
            </a:pPr>
            <a:r>
              <a:rPr lang="en-GB" sz="1200">
                <a:solidFill>
                  <a:srgbClr val="000000"/>
                </a:solidFill>
                <a:ea typeface="Arial" pitchFamily="-110" charset="0"/>
                <a:cs typeface="Arial" pitchFamily="-110" charset="0"/>
                <a:sym typeface="Arial" pitchFamily="-110" charset="0"/>
              </a:rPr>
              <a:t>Monitoring and evaulation systems</a:t>
            </a:r>
          </a:p>
        </p:txBody>
      </p:sp>
      <p:sp>
        <p:nvSpPr>
          <p:cNvPr id="19" name="Shape 593"/>
          <p:cNvSpPr/>
          <p:nvPr/>
        </p:nvSpPr>
        <p:spPr>
          <a:xfrm>
            <a:off x="7623175" y="5948363"/>
            <a:ext cx="1458913" cy="838200"/>
          </a:xfrm>
          <a:prstGeom prst="flowChartAlternateProcess">
            <a:avLst/>
          </a:prstGeom>
          <a:solidFill>
            <a:schemeClr val="tx1">
              <a:lumMod val="65000"/>
              <a:lumOff val="35000"/>
            </a:schemeClr>
          </a:solidFill>
          <a:ln w="25400" cap="flat">
            <a:solidFill>
              <a:srgbClr val="BFBFBF"/>
            </a:solidFill>
            <a:prstDash val="solid"/>
            <a:round/>
            <a:headEnd type="none" w="med" len="med"/>
            <a:tailEnd type="none" w="med" len="med"/>
          </a:ln>
        </p:spPr>
        <p:txBody>
          <a:bodyPr lIns="91350" tIns="45675" rIns="91350" bIns="45675" anchor="ctr"/>
          <a:lstStyle/>
          <a:p>
            <a:pPr algn="ctr" fontAlgn="auto">
              <a:spcBef>
                <a:spcPts val="0"/>
              </a:spcBef>
              <a:spcAft>
                <a:spcPts val="0"/>
              </a:spcAft>
              <a:buSzPct val="25000"/>
              <a:defRPr/>
            </a:pPr>
            <a:r>
              <a:rPr lang="en-GB" sz="1200" dirty="0">
                <a:solidFill>
                  <a:schemeClr val="bg1"/>
                </a:solidFill>
                <a:latin typeface="Arial"/>
                <a:ea typeface="Arial"/>
                <a:cs typeface="Arial"/>
                <a:sym typeface="Arial"/>
              </a:rPr>
              <a:t>Results</a:t>
            </a:r>
          </a:p>
          <a:p>
            <a:pPr algn="ctr" fontAlgn="auto">
              <a:spcBef>
                <a:spcPts val="0"/>
              </a:spcBef>
              <a:spcAft>
                <a:spcPts val="0"/>
              </a:spcAft>
              <a:buSzPct val="25000"/>
              <a:defRPr/>
            </a:pPr>
            <a:r>
              <a:rPr lang="en-GB" sz="1200" dirty="0">
                <a:solidFill>
                  <a:schemeClr val="bg1"/>
                </a:solidFill>
                <a:latin typeface="Arial"/>
                <a:ea typeface="Arial"/>
                <a:cs typeface="Arial"/>
                <a:sym typeface="Arial"/>
              </a:rPr>
              <a:t>(ton CO2e)</a:t>
            </a:r>
          </a:p>
          <a:p>
            <a:pPr algn="ctr" fontAlgn="auto">
              <a:spcBef>
                <a:spcPts val="0"/>
              </a:spcBef>
              <a:spcAft>
                <a:spcPts val="0"/>
              </a:spcAft>
              <a:buSzPct val="25000"/>
              <a:defRPr/>
            </a:pPr>
            <a:r>
              <a:rPr lang="en-GB" sz="1200" dirty="0">
                <a:solidFill>
                  <a:schemeClr val="bg1"/>
                </a:solidFill>
                <a:latin typeface="Arial"/>
                <a:ea typeface="Arial"/>
                <a:cs typeface="Arial"/>
                <a:sym typeface="Arial"/>
              </a:rPr>
              <a:t>Phase III</a:t>
            </a:r>
          </a:p>
        </p:txBody>
      </p:sp>
      <p:sp>
        <p:nvSpPr>
          <p:cNvPr id="16398" name="Shape 593"/>
          <p:cNvSpPr>
            <a:spLocks noChangeArrowheads="1"/>
          </p:cNvSpPr>
          <p:nvPr/>
        </p:nvSpPr>
        <p:spPr bwMode="auto">
          <a:xfrm>
            <a:off x="228600" y="1706563"/>
            <a:ext cx="1306513" cy="533400"/>
          </a:xfrm>
          <a:prstGeom prst="flowChartAlternateProcess">
            <a:avLst/>
          </a:prstGeom>
          <a:solidFill>
            <a:srgbClr val="D8D8D8"/>
          </a:solidFill>
          <a:ln w="25400">
            <a:solidFill>
              <a:srgbClr val="BFBFBF"/>
            </a:solidFill>
            <a:round/>
            <a:headEnd/>
            <a:tailEnd/>
          </a:ln>
        </p:spPr>
        <p:txBody>
          <a:bodyPr lIns="91350" tIns="45675" rIns="91350" bIns="45675" anchor="ctr">
            <a:prstTxWarp prst="textNoShape">
              <a:avLst/>
            </a:prstTxWarp>
          </a:bodyPr>
          <a:lstStyle/>
          <a:p>
            <a:pPr algn="ctr">
              <a:buSzPct val="25000"/>
            </a:pPr>
            <a:r>
              <a:rPr lang="en-GB" sz="1200">
                <a:solidFill>
                  <a:srgbClr val="000000"/>
                </a:solidFill>
                <a:ea typeface="Arial" pitchFamily="-110" charset="0"/>
                <a:cs typeface="Arial" pitchFamily="-110" charset="0"/>
                <a:sym typeface="Arial" pitchFamily="-110" charset="0"/>
              </a:rPr>
              <a:t>REDD+ process</a:t>
            </a:r>
          </a:p>
        </p:txBody>
      </p:sp>
      <p:sp>
        <p:nvSpPr>
          <p:cNvPr id="21" name="Right Arrow 20"/>
          <p:cNvSpPr/>
          <p:nvPr/>
        </p:nvSpPr>
        <p:spPr>
          <a:xfrm>
            <a:off x="6958013" y="1793875"/>
            <a:ext cx="457200" cy="32067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solidFill>
                <a:srgbClr val="FFFFFF"/>
              </a:solidFill>
            </a:endParaRPr>
          </a:p>
        </p:txBody>
      </p:sp>
      <p:sp>
        <p:nvSpPr>
          <p:cNvPr id="22" name="Right Arrow 21"/>
          <p:cNvSpPr/>
          <p:nvPr/>
        </p:nvSpPr>
        <p:spPr>
          <a:xfrm>
            <a:off x="1676400" y="1828800"/>
            <a:ext cx="314325" cy="250825"/>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solidFill>
                <a:srgbClr val="FFFFFF"/>
              </a:solidFill>
            </a:endParaRPr>
          </a:p>
        </p:txBody>
      </p:sp>
      <p:sp>
        <p:nvSpPr>
          <p:cNvPr id="26" name="Bent-Up Arrow 25"/>
          <p:cNvSpPr/>
          <p:nvPr/>
        </p:nvSpPr>
        <p:spPr>
          <a:xfrm rot="5400000">
            <a:off x="6800850" y="5810250"/>
            <a:ext cx="533400" cy="800100"/>
          </a:xfrm>
          <a:prstGeom prst="bentUpArrow">
            <a:avLst/>
          </a:prstGeom>
          <a:solidFill>
            <a:schemeClr val="accent2">
              <a:lumMod val="75000"/>
            </a:schemeClr>
          </a:solidFill>
          <a:ln>
            <a:solidFill>
              <a:schemeClr val="accent2">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solidFill>
                <a:srgbClr val="FFFFFF"/>
              </a:solidFill>
            </a:endParaRPr>
          </a:p>
        </p:txBody>
      </p:sp>
      <p:sp>
        <p:nvSpPr>
          <p:cNvPr id="27" name="Down Arrow 26"/>
          <p:cNvSpPr/>
          <p:nvPr/>
        </p:nvSpPr>
        <p:spPr>
          <a:xfrm>
            <a:off x="8285163" y="4572000"/>
            <a:ext cx="173037" cy="13335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solidFill>
                <a:srgbClr val="FFFFFF"/>
              </a:solidFill>
            </a:endParaRPr>
          </a:p>
        </p:txBody>
      </p:sp>
      <p:sp>
        <p:nvSpPr>
          <p:cNvPr id="29" name="Up Arrow 28"/>
          <p:cNvSpPr/>
          <p:nvPr/>
        </p:nvSpPr>
        <p:spPr>
          <a:xfrm>
            <a:off x="5935663" y="4343400"/>
            <a:ext cx="233362" cy="884238"/>
          </a:xfrm>
          <a:prstGeom prst="upArrow">
            <a:avLst/>
          </a:prstGeom>
          <a:solidFill>
            <a:schemeClr val="accent2">
              <a:lumMod val="75000"/>
            </a:schemeClr>
          </a:solidFill>
          <a:ln w="19050">
            <a:solidFill>
              <a:schemeClr val="accent2">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solidFill>
                <a:srgbClr val="FFFFFF"/>
              </a:solidFill>
            </a:endParaRPr>
          </a:p>
        </p:txBody>
      </p:sp>
      <p:sp>
        <p:nvSpPr>
          <p:cNvPr id="33" name="Down Arrow 32"/>
          <p:cNvSpPr/>
          <p:nvPr/>
        </p:nvSpPr>
        <p:spPr>
          <a:xfrm>
            <a:off x="8229600" y="2590800"/>
            <a:ext cx="141288" cy="266700"/>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solidFill>
                <a:srgbClr val="FFFFFF"/>
              </a:solidFill>
            </a:endParaRPr>
          </a:p>
        </p:txBody>
      </p:sp>
      <p:sp>
        <p:nvSpPr>
          <p:cNvPr id="36" name="Shape 593"/>
          <p:cNvSpPr/>
          <p:nvPr/>
        </p:nvSpPr>
        <p:spPr>
          <a:xfrm>
            <a:off x="1676400" y="3048000"/>
            <a:ext cx="1676400" cy="1066800"/>
          </a:xfrm>
          <a:prstGeom prst="flowChartAlternateProcess">
            <a:avLst/>
          </a:prstGeom>
          <a:solidFill>
            <a:schemeClr val="tx2">
              <a:lumMod val="40000"/>
              <a:lumOff val="60000"/>
            </a:schemeClr>
          </a:solidFill>
          <a:ln w="25400" cap="flat">
            <a:solidFill>
              <a:schemeClr val="accent5">
                <a:lumMod val="40000"/>
                <a:lumOff val="60000"/>
              </a:schemeClr>
            </a:solidFill>
            <a:prstDash val="solid"/>
            <a:round/>
            <a:headEnd type="none" w="med" len="med"/>
            <a:tailEnd type="none" w="med" len="med"/>
          </a:ln>
        </p:spPr>
        <p:txBody>
          <a:bodyPr lIns="91350" tIns="45675" rIns="91350" bIns="45675" anchor="ctr"/>
          <a:lstStyle/>
          <a:p>
            <a:pPr algn="ctr" fontAlgn="auto">
              <a:spcBef>
                <a:spcPts val="0"/>
              </a:spcBef>
              <a:spcAft>
                <a:spcPts val="0"/>
              </a:spcAft>
              <a:buSzPct val="25000"/>
              <a:defRPr/>
            </a:pPr>
            <a:r>
              <a:rPr lang="en-GB" sz="1200">
                <a:solidFill>
                  <a:srgbClr val="000000"/>
                </a:solidFill>
                <a:latin typeface="Arial"/>
                <a:ea typeface="Arial"/>
                <a:cs typeface="Arial"/>
                <a:sym typeface="Arial"/>
              </a:rPr>
              <a:t>Mission, vision, objectives, articulation of policies</a:t>
            </a:r>
          </a:p>
        </p:txBody>
      </p:sp>
      <p:sp>
        <p:nvSpPr>
          <p:cNvPr id="37" name="Up Arrow 36"/>
          <p:cNvSpPr/>
          <p:nvPr/>
        </p:nvSpPr>
        <p:spPr>
          <a:xfrm>
            <a:off x="4418013" y="4344988"/>
            <a:ext cx="233362" cy="884237"/>
          </a:xfrm>
          <a:prstGeom prst="upArrow">
            <a:avLst/>
          </a:prstGeom>
          <a:solidFill>
            <a:schemeClr val="accent2">
              <a:lumMod val="75000"/>
            </a:schemeClr>
          </a:solidFill>
          <a:ln w="19050">
            <a:solidFill>
              <a:schemeClr val="accent2">
                <a:lumMod val="75000"/>
              </a:schemeClr>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en-GB">
              <a:solidFill>
                <a:srgbClr val="FFFFFF"/>
              </a:solidFill>
            </a:endParaRPr>
          </a:p>
        </p:txBody>
      </p:sp>
      <p:sp>
        <p:nvSpPr>
          <p:cNvPr id="38" name="Shape 593"/>
          <p:cNvSpPr/>
          <p:nvPr/>
        </p:nvSpPr>
        <p:spPr>
          <a:xfrm>
            <a:off x="4114800" y="5122863"/>
            <a:ext cx="3810000" cy="287337"/>
          </a:xfrm>
          <a:prstGeom prst="flowChartAlternateProcess">
            <a:avLst/>
          </a:prstGeom>
          <a:solidFill>
            <a:schemeClr val="bg1"/>
          </a:solidFill>
          <a:ln w="38100" cap="flat">
            <a:solidFill>
              <a:schemeClr val="accent2">
                <a:lumMod val="75000"/>
              </a:schemeClr>
            </a:solidFill>
            <a:prstDash val="sysDash"/>
            <a:round/>
            <a:headEnd type="none" w="med" len="med"/>
            <a:tailEnd type="none" w="med" len="med"/>
          </a:ln>
        </p:spPr>
        <p:txBody>
          <a:bodyPr lIns="91350" tIns="45675" rIns="91350" bIns="45675" anchor="ctr"/>
          <a:lstStyle/>
          <a:p>
            <a:pPr algn="ctr" fontAlgn="auto">
              <a:spcBef>
                <a:spcPts val="0"/>
              </a:spcBef>
              <a:spcAft>
                <a:spcPts val="0"/>
              </a:spcAft>
              <a:buSzPct val="25000"/>
              <a:defRPr/>
            </a:pPr>
            <a:r>
              <a:rPr lang="en-GB" sz="1200">
                <a:solidFill>
                  <a:srgbClr val="000000"/>
                </a:solidFill>
                <a:latin typeface="Arial"/>
                <a:ea typeface="Arial"/>
                <a:cs typeface="Arial"/>
                <a:sym typeface="Arial"/>
              </a:rPr>
              <a:t>Investment</a:t>
            </a:r>
          </a:p>
        </p:txBody>
      </p:sp>
      <p:sp>
        <p:nvSpPr>
          <p:cNvPr id="39" name="Shape 593"/>
          <p:cNvSpPr/>
          <p:nvPr/>
        </p:nvSpPr>
        <p:spPr>
          <a:xfrm>
            <a:off x="4406900" y="5800725"/>
            <a:ext cx="2362200" cy="285750"/>
          </a:xfrm>
          <a:prstGeom prst="flowChartAlternateProcess">
            <a:avLst/>
          </a:prstGeom>
          <a:solidFill>
            <a:schemeClr val="bg1"/>
          </a:solidFill>
          <a:ln w="38100" cap="flat">
            <a:solidFill>
              <a:schemeClr val="accent2">
                <a:lumMod val="75000"/>
              </a:schemeClr>
            </a:solidFill>
            <a:prstDash val="sysDash"/>
            <a:round/>
            <a:headEnd type="none" w="med" len="med"/>
            <a:tailEnd type="none" w="med" len="med"/>
          </a:ln>
        </p:spPr>
        <p:txBody>
          <a:bodyPr lIns="91350" tIns="45675" rIns="91350" bIns="45675" anchor="ctr"/>
          <a:lstStyle/>
          <a:p>
            <a:pPr algn="ctr" fontAlgn="auto">
              <a:spcBef>
                <a:spcPts val="0"/>
              </a:spcBef>
              <a:spcAft>
                <a:spcPts val="0"/>
              </a:spcAft>
              <a:buSzPct val="25000"/>
              <a:defRPr/>
            </a:pPr>
            <a:r>
              <a:rPr lang="en-GB" sz="1200">
                <a:solidFill>
                  <a:srgbClr val="000000"/>
                </a:solidFill>
                <a:latin typeface="Arial"/>
                <a:ea typeface="Arial"/>
                <a:cs typeface="Arial"/>
                <a:sym typeface="Arial"/>
              </a:rPr>
              <a:t>Results-based payments</a:t>
            </a:r>
          </a:p>
        </p:txBody>
      </p:sp>
      <p:sp>
        <p:nvSpPr>
          <p:cNvPr id="25" name="Text Placeholder 6"/>
          <p:cNvSpPr txBox="1">
            <a:spLocks/>
          </p:cNvSpPr>
          <p:nvPr/>
        </p:nvSpPr>
        <p:spPr>
          <a:xfrm>
            <a:off x="233192" y="548682"/>
            <a:ext cx="8225008" cy="958849"/>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GB" sz="24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HOW A REDD+ FINANCE PLAN FITS IN THE BROADER </a:t>
            </a:r>
          </a:p>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GB" sz="24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NATIONAL PROCESS</a:t>
            </a:r>
            <a:endParaRPr kumimoji="0" lang="en-GB" sz="24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p:txBody>
      </p:sp>
      <p:sp>
        <p:nvSpPr>
          <p:cNvPr id="30" name="Text Placeholder 3"/>
          <p:cNvSpPr txBox="1">
            <a:spLocks/>
          </p:cNvSpPr>
          <p:nvPr/>
        </p:nvSpPr>
        <p:spPr>
          <a:xfrm>
            <a:off x="251525" y="165564"/>
            <a:ext cx="3097213" cy="38311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None/>
              <a:defRPr sz="1200" b="1" kern="1200">
                <a:solidFill>
                  <a:srgbClr val="D2232A"/>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dirty="0" smtClean="0"/>
              <a:t>REDD+ Economics and Finance</a:t>
            </a:r>
            <a:endParaRPr lang="en-GB" dirty="0"/>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3"/>
          <p:cNvSpPr txBox="1">
            <a:spLocks/>
          </p:cNvSpPr>
          <p:nvPr/>
        </p:nvSpPr>
        <p:spPr>
          <a:xfrm>
            <a:off x="251525" y="165564"/>
            <a:ext cx="3097213" cy="38311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None/>
              <a:defRPr sz="1200" b="1" kern="1200">
                <a:solidFill>
                  <a:srgbClr val="D2232A"/>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dirty="0" smtClean="0"/>
              <a:t>REDD+ Economics and Finance</a:t>
            </a:r>
            <a:endParaRPr lang="en-GB" dirty="0"/>
          </a:p>
        </p:txBody>
      </p:sp>
      <p:sp>
        <p:nvSpPr>
          <p:cNvPr id="7" name="Text Placeholder 6"/>
          <p:cNvSpPr>
            <a:spLocks noGrp="1"/>
          </p:cNvSpPr>
          <p:nvPr>
            <p:ph type="body" sz="quarter" idx="14"/>
          </p:nvPr>
        </p:nvSpPr>
        <p:spPr/>
        <p:txBody>
          <a:bodyPr>
            <a:normAutofit/>
          </a:bodyPr>
          <a:lstStyle/>
          <a:p>
            <a:r>
              <a:rPr lang="en-GB" sz="2400" dirty="0" smtClean="0"/>
              <a:t>FUNDING REDD+ (CUMULATIVE)</a:t>
            </a:r>
            <a:endParaRPr lang="en-GB" sz="2400" dirty="0"/>
          </a:p>
        </p:txBody>
      </p:sp>
      <p:sp>
        <p:nvSpPr>
          <p:cNvPr id="4" name="Content Placeholder 2"/>
          <p:cNvSpPr>
            <a:spLocks noGrp="1"/>
          </p:cNvSpPr>
          <p:nvPr>
            <p:ph idx="4294967295"/>
          </p:nvPr>
        </p:nvSpPr>
        <p:spPr>
          <a:xfrm>
            <a:off x="304800" y="1295401"/>
            <a:ext cx="8180070" cy="4095751"/>
          </a:xfrm>
          <a:prstGeom prst="rect">
            <a:avLst/>
          </a:prstGeom>
          <a:ln>
            <a:noFill/>
          </a:ln>
        </p:spPr>
        <p:txBody>
          <a:bodyPr>
            <a:noAutofit/>
          </a:bodyPr>
          <a:lstStyle/>
          <a:p>
            <a:pPr>
              <a:spcBef>
                <a:spcPts val="400"/>
              </a:spcBef>
            </a:pPr>
            <a:r>
              <a:rPr lang="en-US" sz="1600" dirty="0" smtClean="0">
                <a:solidFill>
                  <a:schemeClr val="tx1">
                    <a:lumMod val="85000"/>
                    <a:lumOff val="15000"/>
                  </a:schemeClr>
                </a:solidFill>
                <a:latin typeface="Open sans"/>
                <a:cs typeface="Open sans"/>
              </a:rPr>
              <a:t>Norway, USA, Germany, Japan and the UK provide 75% of total funding to date (20 REDD+ donors).</a:t>
            </a:r>
          </a:p>
          <a:p>
            <a:pPr>
              <a:spcBef>
                <a:spcPts val="400"/>
              </a:spcBef>
            </a:pPr>
            <a:r>
              <a:rPr lang="en-US" sz="1600" dirty="0" smtClean="0">
                <a:solidFill>
                  <a:schemeClr val="tx1">
                    <a:lumMod val="85000"/>
                    <a:lumOff val="15000"/>
                  </a:schemeClr>
                </a:solidFill>
                <a:latin typeface="Open sans"/>
                <a:cs typeface="Open sans"/>
              </a:rPr>
              <a:t>Brazil and Indonesia together receive 40% of allocated funding (80 recipient countries in total). </a:t>
            </a:r>
          </a:p>
          <a:p>
            <a:pPr>
              <a:spcBef>
                <a:spcPts val="400"/>
              </a:spcBef>
            </a:pPr>
            <a:r>
              <a:rPr lang="en-US" sz="1600" dirty="0" smtClean="0">
                <a:solidFill>
                  <a:schemeClr val="tx1">
                    <a:lumMod val="85000"/>
                    <a:lumOff val="15000"/>
                  </a:schemeClr>
                </a:solidFill>
                <a:latin typeface="Open sans"/>
                <a:cs typeface="Open sans"/>
              </a:rPr>
              <a:t>Cumulatively about US$ 10 billion has been pledged (phase 1, 2 and 3 combined)</a:t>
            </a:r>
          </a:p>
          <a:p>
            <a:pPr>
              <a:spcBef>
                <a:spcPts val="400"/>
              </a:spcBef>
            </a:pPr>
            <a:r>
              <a:rPr lang="en-US" sz="1600" dirty="0" smtClean="0">
                <a:solidFill>
                  <a:schemeClr val="tx1">
                    <a:lumMod val="85000"/>
                    <a:lumOff val="15000"/>
                  </a:schemeClr>
                </a:solidFill>
                <a:latin typeface="Open sans"/>
                <a:cs typeface="Open sans"/>
              </a:rPr>
              <a:t>Public funding: 90%. Private funding: 10%</a:t>
            </a:r>
          </a:p>
          <a:p>
            <a:pPr>
              <a:spcBef>
                <a:spcPts val="400"/>
              </a:spcBef>
            </a:pPr>
            <a:endParaRPr lang="en-US" sz="1600" dirty="0" smtClean="0">
              <a:solidFill>
                <a:schemeClr val="tx1">
                  <a:lumMod val="85000"/>
                  <a:lumOff val="15000"/>
                </a:schemeClr>
              </a:solidFill>
              <a:latin typeface="Open sans"/>
              <a:cs typeface="Open sans"/>
            </a:endParaRPr>
          </a:p>
          <a:p>
            <a:pPr>
              <a:spcBef>
                <a:spcPts val="400"/>
              </a:spcBef>
            </a:pPr>
            <a:endParaRPr lang="en-US" sz="1600" dirty="0" smtClean="0">
              <a:solidFill>
                <a:schemeClr val="tx1">
                  <a:lumMod val="85000"/>
                  <a:lumOff val="15000"/>
                </a:schemeClr>
              </a:solidFill>
              <a:latin typeface="Open sans"/>
              <a:cs typeface="Open sans"/>
            </a:endParaRPr>
          </a:p>
        </p:txBody>
      </p:sp>
      <p:pic>
        <p:nvPicPr>
          <p:cNvPr id="5" name="Picture 4"/>
          <p:cNvPicPr>
            <a:picLocks noChangeAspect="1"/>
          </p:cNvPicPr>
          <p:nvPr/>
        </p:nvPicPr>
        <mc:AlternateContent xmlns:mc="http://schemas.openxmlformats.org/markup-compatibility/2006">
          <mc:Choice xmlns="" xmlns:mv="urn:schemas-microsoft-com:mac:vml" xmlns:ma="http://schemas.microsoft.com/office/mac/drawingml/2008/main" Requires="ma">
            <p:blipFill>
              <a:blip r:embed="rId3">
                <a:lum/>
              </a:blip>
              <a:stretch>
                <a:fillRect/>
              </a:stretch>
            </p:blipFill>
          </mc:Choice>
          <mc:Fallback>
            <p:blipFill>
              <a:blip r:embed="rId4">
                <a:lum/>
              </a:blip>
              <a:stretch>
                <a:fillRect/>
              </a:stretch>
            </p:blipFill>
          </mc:Fallback>
        </mc:AlternateContent>
        <p:spPr>
          <a:xfrm>
            <a:off x="2" y="3251200"/>
            <a:ext cx="8938837" cy="3530600"/>
          </a:xfrm>
          <a:prstGeom prst="rect">
            <a:avLst/>
          </a:prstGeom>
        </p:spPr>
      </p:pic>
    </p:spTree>
    <p:extLst>
      <p:ext uri="{BB962C8B-B14F-4D97-AF65-F5344CB8AC3E}">
        <p14:creationId xmlns:p14="http://schemas.microsoft.com/office/powerpoint/2010/main" val="423653410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Rectangle 39"/>
          <p:cNvSpPr/>
          <p:nvPr/>
        </p:nvSpPr>
        <p:spPr>
          <a:xfrm>
            <a:off x="0" y="4953000"/>
            <a:ext cx="9144000" cy="1905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10" name="Text Placeholder 3"/>
          <p:cNvSpPr txBox="1">
            <a:spLocks/>
          </p:cNvSpPr>
          <p:nvPr/>
        </p:nvSpPr>
        <p:spPr>
          <a:xfrm>
            <a:off x="251525" y="165564"/>
            <a:ext cx="3097213" cy="38311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None/>
              <a:defRPr sz="1200" b="1" kern="1200">
                <a:solidFill>
                  <a:srgbClr val="D2232A"/>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dirty="0" smtClean="0"/>
              <a:t>REDD+ Economics and Finance</a:t>
            </a:r>
            <a:endParaRPr lang="en-GB" dirty="0"/>
          </a:p>
        </p:txBody>
      </p:sp>
      <p:sp>
        <p:nvSpPr>
          <p:cNvPr id="7" name="Text Placeholder 6"/>
          <p:cNvSpPr>
            <a:spLocks noGrp="1"/>
          </p:cNvSpPr>
          <p:nvPr>
            <p:ph type="body" sz="quarter" idx="14"/>
          </p:nvPr>
        </p:nvSpPr>
        <p:spPr>
          <a:xfrm>
            <a:off x="233192" y="488953"/>
            <a:ext cx="7651179" cy="958849"/>
          </a:xfrm>
        </p:spPr>
        <p:txBody>
          <a:bodyPr>
            <a:normAutofit/>
          </a:bodyPr>
          <a:lstStyle/>
          <a:p>
            <a:r>
              <a:rPr lang="en-GB" sz="2400" dirty="0" smtClean="0"/>
              <a:t>POSSIBLE SOURCES OF FINANCE</a:t>
            </a:r>
            <a:endParaRPr lang="en-GB" sz="2400" dirty="0"/>
          </a:p>
        </p:txBody>
      </p:sp>
      <p:grpSp>
        <p:nvGrpSpPr>
          <p:cNvPr id="4" name="Group 59"/>
          <p:cNvGrpSpPr/>
          <p:nvPr/>
        </p:nvGrpSpPr>
        <p:grpSpPr>
          <a:xfrm>
            <a:off x="3124202" y="4572001"/>
            <a:ext cx="3176201" cy="1970340"/>
            <a:chOff x="36613" y="279889"/>
            <a:chExt cx="3516176" cy="3297773"/>
          </a:xfrm>
          <a:solidFill>
            <a:schemeClr val="bg2">
              <a:lumMod val="90000"/>
            </a:schemeClr>
          </a:solidFill>
        </p:grpSpPr>
        <p:sp>
          <p:nvSpPr>
            <p:cNvPr id="5" name="Rounded Rectangle 4"/>
            <p:cNvSpPr/>
            <p:nvPr/>
          </p:nvSpPr>
          <p:spPr>
            <a:xfrm>
              <a:off x="36613" y="279889"/>
              <a:ext cx="3516176" cy="3297773"/>
            </a:xfrm>
            <a:prstGeom prst="roundRect">
              <a:avLst>
                <a:gd name="adj" fmla="val 10000"/>
              </a:avLst>
            </a:prstGeom>
            <a:grpFill/>
            <a:ln w="25400" cap="flat" cmpd="sng" algn="ctr">
              <a:solidFill>
                <a:schemeClr val="bg2">
                  <a:lumMod val="90000"/>
                </a:schemeClr>
              </a:solidFill>
              <a:prstDash val="solid"/>
            </a:ln>
            <a:effectLst/>
          </p:spPr>
          <p:style>
            <a:lnRef idx="2">
              <a:scrgbClr r="0" g="0" b="0"/>
            </a:lnRef>
            <a:fillRef idx="1">
              <a:scrgbClr r="0" g="0" b="0"/>
            </a:fillRef>
            <a:effectRef idx="0">
              <a:scrgbClr r="0" g="0" b="0"/>
            </a:effectRef>
            <a:fontRef idx="minor">
              <a:schemeClr val="lt1"/>
            </a:fontRef>
          </p:style>
        </p:sp>
        <p:sp>
          <p:nvSpPr>
            <p:cNvPr id="6" name="Rounded Rectangle 4"/>
            <p:cNvSpPr/>
            <p:nvPr/>
          </p:nvSpPr>
          <p:spPr>
            <a:xfrm>
              <a:off x="77519" y="597428"/>
              <a:ext cx="3361138" cy="2491652"/>
            </a:xfrm>
            <a:prstGeom prst="rect">
              <a:avLst/>
            </a:prstGeom>
            <a:grpFill/>
            <a:ln>
              <a:solidFill>
                <a:schemeClr val="bg2">
                  <a:lumMod val="90000"/>
                </a:schemeClr>
              </a:solidFill>
            </a:ln>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algn="ctr" defTabSz="622300">
                <a:lnSpc>
                  <a:spcPct val="90000"/>
                </a:lnSpc>
                <a:spcBef>
                  <a:spcPct val="0"/>
                </a:spcBef>
                <a:spcAft>
                  <a:spcPct val="35000"/>
                </a:spcAft>
              </a:pPr>
              <a:r>
                <a:rPr lang="en-US" b="1" dirty="0" smtClean="0">
                  <a:solidFill>
                    <a:srgbClr val="76302E"/>
                  </a:solidFill>
                </a:rPr>
                <a:t>Implementation Framework of the National REDD+ Strategy </a:t>
              </a:r>
            </a:p>
            <a:p>
              <a:pPr algn="ctr" defTabSz="622300">
                <a:lnSpc>
                  <a:spcPct val="90000"/>
                </a:lnSpc>
                <a:spcBef>
                  <a:spcPct val="0"/>
                </a:spcBef>
                <a:spcAft>
                  <a:spcPct val="35000"/>
                </a:spcAft>
              </a:pPr>
              <a:r>
                <a:rPr lang="es-ES" b="1" dirty="0" err="1" smtClean="0">
                  <a:solidFill>
                    <a:srgbClr val="76302E"/>
                  </a:solidFill>
                </a:rPr>
                <a:t>policies</a:t>
              </a:r>
              <a:r>
                <a:rPr lang="es-ES" b="1" dirty="0" smtClean="0">
                  <a:solidFill>
                    <a:srgbClr val="76302E"/>
                  </a:solidFill>
                </a:rPr>
                <a:t>, </a:t>
              </a:r>
              <a:r>
                <a:rPr lang="es-ES" b="1" dirty="0" err="1" smtClean="0">
                  <a:solidFill>
                    <a:srgbClr val="76302E"/>
                  </a:solidFill>
                </a:rPr>
                <a:t>measures</a:t>
              </a:r>
              <a:r>
                <a:rPr lang="es-ES" b="1" dirty="0" smtClean="0">
                  <a:solidFill>
                    <a:srgbClr val="76302E"/>
                  </a:solidFill>
                </a:rPr>
                <a:t>, </a:t>
              </a:r>
              <a:r>
                <a:rPr lang="es-ES" b="1" dirty="0" err="1" smtClean="0">
                  <a:solidFill>
                    <a:srgbClr val="76302E"/>
                  </a:solidFill>
                </a:rPr>
                <a:t>programs</a:t>
              </a:r>
              <a:r>
                <a:rPr lang="es-ES" b="1" dirty="0" smtClean="0">
                  <a:solidFill>
                    <a:srgbClr val="76302E"/>
                  </a:solidFill>
                </a:rPr>
                <a:t>,  </a:t>
              </a:r>
              <a:r>
                <a:rPr lang="es-ES" b="1" dirty="0" err="1" smtClean="0">
                  <a:solidFill>
                    <a:srgbClr val="76302E"/>
                  </a:solidFill>
                </a:rPr>
                <a:t>projects</a:t>
              </a:r>
              <a:endParaRPr lang="es-ES" b="1" dirty="0" smtClean="0">
                <a:solidFill>
                  <a:srgbClr val="76302E"/>
                </a:solidFill>
              </a:endParaRPr>
            </a:p>
          </p:txBody>
        </p:sp>
      </p:grpSp>
      <p:sp>
        <p:nvSpPr>
          <p:cNvPr id="8" name="Right Arrow 4"/>
          <p:cNvSpPr/>
          <p:nvPr/>
        </p:nvSpPr>
        <p:spPr>
          <a:xfrm rot="6291042">
            <a:off x="7119210" y="4842103"/>
            <a:ext cx="410419" cy="352082"/>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0" tIns="0" rIns="0" bIns="0" numCol="1" spcCol="1270" anchor="ctr" anchorCtr="0">
            <a:noAutofit/>
          </a:bodyPr>
          <a:lstStyle/>
          <a:p>
            <a:pPr algn="ctr" defTabSz="1111250">
              <a:lnSpc>
                <a:spcPct val="90000"/>
              </a:lnSpc>
              <a:spcBef>
                <a:spcPct val="0"/>
              </a:spcBef>
              <a:spcAft>
                <a:spcPct val="35000"/>
              </a:spcAft>
            </a:pPr>
            <a:endParaRPr lang="en-US" sz="2500">
              <a:solidFill>
                <a:sysClr val="window" lastClr="FFFFFF"/>
              </a:solidFill>
            </a:endParaRPr>
          </a:p>
        </p:txBody>
      </p:sp>
      <p:sp>
        <p:nvSpPr>
          <p:cNvPr id="9" name="Title 1"/>
          <p:cNvSpPr txBox="1">
            <a:spLocks/>
          </p:cNvSpPr>
          <p:nvPr/>
        </p:nvSpPr>
        <p:spPr>
          <a:xfrm>
            <a:off x="228600" y="9526"/>
            <a:ext cx="8888038" cy="571500"/>
          </a:xfrm>
          <a:prstGeom prst="rect">
            <a:avLst/>
          </a:prstGeom>
        </p:spPr>
        <p:txBody>
          <a:bodyPr/>
          <a:lstStyle>
            <a:lvl1pPr algn="ctr" defTabSz="914400" rtl="0" eaLnBrk="1" latinLnBrk="0" hangingPunct="1">
              <a:spcBef>
                <a:spcPct val="0"/>
              </a:spcBef>
              <a:buNone/>
              <a:defRPr sz="4400" kern="1200">
                <a:solidFill>
                  <a:schemeClr val="tx1"/>
                </a:solidFill>
                <a:latin typeface="+mj-lt"/>
                <a:ea typeface="+mj-ea"/>
                <a:cs typeface="+mj-cs"/>
              </a:defRPr>
            </a:lvl1pPr>
          </a:lstStyle>
          <a:p>
            <a:endParaRPr lang="en-US" sz="2400" dirty="0">
              <a:solidFill>
                <a:prstClr val="black"/>
              </a:solidFill>
            </a:endParaRPr>
          </a:p>
        </p:txBody>
      </p:sp>
      <p:sp>
        <p:nvSpPr>
          <p:cNvPr id="11" name="Rounded Rectangle 10"/>
          <p:cNvSpPr/>
          <p:nvPr/>
        </p:nvSpPr>
        <p:spPr>
          <a:xfrm>
            <a:off x="50064" y="1763464"/>
            <a:ext cx="2388336" cy="1055936"/>
          </a:xfrm>
          <a:prstGeom prst="roundRect">
            <a:avLst/>
          </a:prstGeom>
          <a:ln/>
        </p:spPr>
        <p:style>
          <a:lnRef idx="2">
            <a:schemeClr val="dk1"/>
          </a:lnRef>
          <a:fillRef idx="1">
            <a:schemeClr val="lt1"/>
          </a:fillRef>
          <a:effectRef idx="0">
            <a:schemeClr val="dk1"/>
          </a:effectRef>
          <a:fontRef idx="minor">
            <a:schemeClr val="dk1"/>
          </a:fontRef>
        </p:style>
        <p:txBody>
          <a:bodyPr rtlCol="0" anchor="ctr"/>
          <a:lstStyle/>
          <a:p>
            <a:pPr algn="ctr" defTabSz="914400"/>
            <a:r>
              <a:rPr lang="en-US" sz="1600" dirty="0" smtClean="0">
                <a:solidFill>
                  <a:prstClr val="black"/>
                </a:solidFill>
              </a:rPr>
              <a:t>Non-results-based financing (</a:t>
            </a:r>
            <a:r>
              <a:rPr lang="en-US" sz="1600" b="1" dirty="0" smtClean="0">
                <a:solidFill>
                  <a:prstClr val="black"/>
                </a:solidFill>
              </a:rPr>
              <a:t>ex-ante investment</a:t>
            </a:r>
            <a:r>
              <a:rPr lang="en-US" sz="1600" dirty="0" smtClean="0">
                <a:solidFill>
                  <a:prstClr val="black"/>
                </a:solidFill>
              </a:rPr>
              <a:t>)</a:t>
            </a:r>
            <a:endParaRPr lang="en-US" sz="1600" dirty="0">
              <a:solidFill>
                <a:prstClr val="black"/>
              </a:solidFill>
            </a:endParaRPr>
          </a:p>
        </p:txBody>
      </p:sp>
      <p:sp>
        <p:nvSpPr>
          <p:cNvPr id="12" name="Rounded Rectangle 11"/>
          <p:cNvSpPr/>
          <p:nvPr/>
        </p:nvSpPr>
        <p:spPr>
          <a:xfrm>
            <a:off x="6858002" y="1804284"/>
            <a:ext cx="2164883" cy="1015117"/>
          </a:xfrm>
          <a:prstGeom prst="roundRect">
            <a:avLst/>
          </a:prstGeom>
          <a:ln/>
        </p:spPr>
        <p:style>
          <a:lnRef idx="2">
            <a:schemeClr val="dk1"/>
          </a:lnRef>
          <a:fillRef idx="1">
            <a:schemeClr val="lt1"/>
          </a:fillRef>
          <a:effectRef idx="0">
            <a:schemeClr val="dk1"/>
          </a:effectRef>
          <a:fontRef idx="minor">
            <a:schemeClr val="dk1"/>
          </a:fontRef>
        </p:style>
        <p:txBody>
          <a:bodyPr rtlCol="0" anchor="ctr"/>
          <a:lstStyle/>
          <a:p>
            <a:pPr algn="ctr" defTabSz="914400"/>
            <a:r>
              <a:rPr lang="en-US" sz="1600" dirty="0" smtClean="0">
                <a:solidFill>
                  <a:prstClr val="black"/>
                </a:solidFill>
              </a:rPr>
              <a:t>Results-based financing </a:t>
            </a:r>
            <a:r>
              <a:rPr lang="en-US" sz="1600" dirty="0">
                <a:solidFill>
                  <a:prstClr val="black"/>
                </a:solidFill>
              </a:rPr>
              <a:t>(</a:t>
            </a:r>
            <a:r>
              <a:rPr lang="en-US" sz="1600" b="1" dirty="0">
                <a:solidFill>
                  <a:prstClr val="black"/>
                </a:solidFill>
              </a:rPr>
              <a:t>ex-post</a:t>
            </a:r>
            <a:r>
              <a:rPr lang="en-US" sz="1600" dirty="0">
                <a:solidFill>
                  <a:prstClr val="black"/>
                </a:solidFill>
              </a:rPr>
              <a:t>)</a:t>
            </a:r>
          </a:p>
        </p:txBody>
      </p:sp>
      <p:grpSp>
        <p:nvGrpSpPr>
          <p:cNvPr id="13" name="Group 87"/>
          <p:cNvGrpSpPr/>
          <p:nvPr/>
        </p:nvGrpSpPr>
        <p:grpSpPr>
          <a:xfrm>
            <a:off x="158176" y="2965583"/>
            <a:ext cx="1999877" cy="1073017"/>
            <a:chOff x="5581285" y="150922"/>
            <a:chExt cx="2271965" cy="921409"/>
          </a:xfrm>
          <a:solidFill>
            <a:schemeClr val="accent5">
              <a:lumMod val="60000"/>
              <a:lumOff val="40000"/>
            </a:schemeClr>
          </a:solidFill>
        </p:grpSpPr>
        <p:sp>
          <p:nvSpPr>
            <p:cNvPr id="14" name="Rounded Rectangle 13"/>
            <p:cNvSpPr/>
            <p:nvPr/>
          </p:nvSpPr>
          <p:spPr>
            <a:xfrm>
              <a:off x="5581285" y="150922"/>
              <a:ext cx="2271965" cy="921409"/>
            </a:xfrm>
            <a:prstGeom prst="roundRect">
              <a:avLst>
                <a:gd name="adj" fmla="val 10000"/>
              </a:avLst>
            </a:prstGeom>
            <a:ln/>
          </p:spPr>
          <p:style>
            <a:lnRef idx="2">
              <a:schemeClr val="accent1"/>
            </a:lnRef>
            <a:fillRef idx="1">
              <a:schemeClr val="lt1"/>
            </a:fillRef>
            <a:effectRef idx="0">
              <a:schemeClr val="accent1"/>
            </a:effectRef>
            <a:fontRef idx="minor">
              <a:schemeClr val="dk1"/>
            </a:fontRef>
          </p:style>
          <p:txBody>
            <a:bodyPr/>
            <a:lstStyle/>
            <a:p>
              <a:pPr defTabSz="914400"/>
              <a:endParaRPr lang="en-US" sz="1600" dirty="0">
                <a:solidFill>
                  <a:prstClr val="black"/>
                </a:solidFill>
              </a:endParaRPr>
            </a:p>
          </p:txBody>
        </p:sp>
        <p:sp>
          <p:nvSpPr>
            <p:cNvPr id="15" name="Rounded Rectangle 4"/>
            <p:cNvSpPr/>
            <p:nvPr/>
          </p:nvSpPr>
          <p:spPr>
            <a:xfrm>
              <a:off x="5608272" y="177909"/>
              <a:ext cx="2217991" cy="867435"/>
            </a:xfrm>
            <a:prstGeom prst="rect">
              <a:avLst/>
            </a:prstGeom>
          </p:spPr>
          <p:style>
            <a:lnRef idx="2">
              <a:schemeClr val="accent1"/>
            </a:lnRef>
            <a:fillRef idx="1">
              <a:schemeClr val="lt1"/>
            </a:fillRef>
            <a:effectRef idx="0">
              <a:schemeClr val="accent1"/>
            </a:effectRef>
            <a:fontRef idx="minor">
              <a:schemeClr val="dk1"/>
            </a:fontRef>
          </p:style>
          <p:txBody>
            <a:bodyPr spcFirstLastPara="0" vert="horz" wrap="square" lIns="53340" tIns="53340" rIns="53340" bIns="53340" numCol="1" spcCol="1270" anchor="ctr" anchorCtr="0">
              <a:noAutofit/>
            </a:bodyPr>
            <a:lstStyle/>
            <a:p>
              <a:pPr algn="ctr" defTabSz="622300">
                <a:lnSpc>
                  <a:spcPct val="90000"/>
                </a:lnSpc>
                <a:spcBef>
                  <a:spcPct val="0"/>
                </a:spcBef>
                <a:spcAft>
                  <a:spcPct val="35000"/>
                </a:spcAft>
              </a:pPr>
              <a:r>
                <a:rPr lang="en-US" sz="1600" b="1" dirty="0" smtClean="0">
                  <a:solidFill>
                    <a:srgbClr val="76302E"/>
                  </a:solidFill>
                </a:rPr>
                <a:t>Bilateral and multilateral sources</a:t>
              </a:r>
            </a:p>
          </p:txBody>
        </p:sp>
      </p:grpSp>
      <p:grpSp>
        <p:nvGrpSpPr>
          <p:cNvPr id="16" name="Group 90"/>
          <p:cNvGrpSpPr/>
          <p:nvPr/>
        </p:nvGrpSpPr>
        <p:grpSpPr>
          <a:xfrm>
            <a:off x="184559" y="5537962"/>
            <a:ext cx="1999877" cy="939039"/>
            <a:chOff x="5581285" y="150922"/>
            <a:chExt cx="2271965" cy="921409"/>
          </a:xfrm>
          <a:solidFill>
            <a:schemeClr val="accent5">
              <a:lumMod val="60000"/>
              <a:lumOff val="40000"/>
            </a:schemeClr>
          </a:solidFill>
        </p:grpSpPr>
        <p:sp>
          <p:nvSpPr>
            <p:cNvPr id="17" name="Rounded Rectangle 16"/>
            <p:cNvSpPr/>
            <p:nvPr/>
          </p:nvSpPr>
          <p:spPr>
            <a:xfrm>
              <a:off x="5581285" y="150922"/>
              <a:ext cx="2271965" cy="921409"/>
            </a:xfrm>
            <a:prstGeom prst="roundRect">
              <a:avLst>
                <a:gd name="adj" fmla="val 10000"/>
              </a:avLst>
            </a:prstGeom>
            <a:ln/>
          </p:spPr>
          <p:style>
            <a:lnRef idx="2">
              <a:schemeClr val="accent1"/>
            </a:lnRef>
            <a:fillRef idx="1">
              <a:schemeClr val="lt1"/>
            </a:fillRef>
            <a:effectRef idx="0">
              <a:schemeClr val="accent1"/>
            </a:effectRef>
            <a:fontRef idx="minor">
              <a:schemeClr val="dk1"/>
            </a:fontRef>
          </p:style>
          <p:txBody>
            <a:bodyPr/>
            <a:lstStyle/>
            <a:p>
              <a:pPr defTabSz="914400"/>
              <a:endParaRPr lang="en-US" sz="1600" dirty="0">
                <a:solidFill>
                  <a:prstClr val="black"/>
                </a:solidFill>
              </a:endParaRPr>
            </a:p>
          </p:txBody>
        </p:sp>
        <p:sp>
          <p:nvSpPr>
            <p:cNvPr id="18" name="Rounded Rectangle 4"/>
            <p:cNvSpPr/>
            <p:nvPr/>
          </p:nvSpPr>
          <p:spPr>
            <a:xfrm>
              <a:off x="5608272" y="177909"/>
              <a:ext cx="2217991" cy="867435"/>
            </a:xfrm>
            <a:prstGeom prst="rect">
              <a:avLst/>
            </a:prstGeom>
          </p:spPr>
          <p:style>
            <a:lnRef idx="2">
              <a:schemeClr val="accent1"/>
            </a:lnRef>
            <a:fillRef idx="1">
              <a:schemeClr val="lt1"/>
            </a:fillRef>
            <a:effectRef idx="0">
              <a:schemeClr val="accent1"/>
            </a:effectRef>
            <a:fontRef idx="minor">
              <a:schemeClr val="dk1"/>
            </a:fontRef>
          </p:style>
          <p:txBody>
            <a:bodyPr spcFirstLastPara="0" vert="horz" wrap="square" lIns="53340" tIns="53340" rIns="53340" bIns="53340" numCol="1" spcCol="1270" anchor="ctr" anchorCtr="0">
              <a:noAutofit/>
            </a:bodyPr>
            <a:lstStyle/>
            <a:p>
              <a:pPr algn="ctr" defTabSz="622300">
                <a:lnSpc>
                  <a:spcPct val="90000"/>
                </a:lnSpc>
                <a:spcBef>
                  <a:spcPct val="0"/>
                </a:spcBef>
                <a:spcAft>
                  <a:spcPct val="35000"/>
                </a:spcAft>
              </a:pPr>
              <a:r>
                <a:rPr lang="en-US" sz="1600" b="1" dirty="0" smtClean="0">
                  <a:solidFill>
                    <a:srgbClr val="76302E"/>
                  </a:solidFill>
                </a:rPr>
                <a:t>Private investment</a:t>
              </a:r>
            </a:p>
          </p:txBody>
        </p:sp>
      </p:grpSp>
      <p:grpSp>
        <p:nvGrpSpPr>
          <p:cNvPr id="19" name="Group 99"/>
          <p:cNvGrpSpPr/>
          <p:nvPr/>
        </p:nvGrpSpPr>
        <p:grpSpPr>
          <a:xfrm>
            <a:off x="168793" y="4234125"/>
            <a:ext cx="1999877" cy="1099875"/>
            <a:chOff x="5581285" y="150922"/>
            <a:chExt cx="2271965" cy="921409"/>
          </a:xfrm>
          <a:solidFill>
            <a:schemeClr val="accent5">
              <a:lumMod val="60000"/>
              <a:lumOff val="40000"/>
            </a:schemeClr>
          </a:solidFill>
        </p:grpSpPr>
        <p:sp>
          <p:nvSpPr>
            <p:cNvPr id="20" name="Rounded Rectangle 19"/>
            <p:cNvSpPr/>
            <p:nvPr/>
          </p:nvSpPr>
          <p:spPr>
            <a:xfrm>
              <a:off x="5581285" y="150922"/>
              <a:ext cx="2271965" cy="921409"/>
            </a:xfrm>
            <a:prstGeom prst="roundRect">
              <a:avLst>
                <a:gd name="adj" fmla="val 10000"/>
              </a:avLst>
            </a:prstGeom>
            <a:ln/>
          </p:spPr>
          <p:style>
            <a:lnRef idx="2">
              <a:schemeClr val="accent1"/>
            </a:lnRef>
            <a:fillRef idx="1">
              <a:schemeClr val="lt1"/>
            </a:fillRef>
            <a:effectRef idx="0">
              <a:schemeClr val="accent1"/>
            </a:effectRef>
            <a:fontRef idx="minor">
              <a:schemeClr val="dk1"/>
            </a:fontRef>
          </p:style>
          <p:txBody>
            <a:bodyPr/>
            <a:lstStyle/>
            <a:p>
              <a:pPr defTabSz="914400"/>
              <a:endParaRPr lang="en-US" sz="1600" dirty="0">
                <a:solidFill>
                  <a:prstClr val="black"/>
                </a:solidFill>
              </a:endParaRPr>
            </a:p>
          </p:txBody>
        </p:sp>
        <p:sp>
          <p:nvSpPr>
            <p:cNvPr id="21" name="Rounded Rectangle 4"/>
            <p:cNvSpPr/>
            <p:nvPr/>
          </p:nvSpPr>
          <p:spPr>
            <a:xfrm>
              <a:off x="5608272" y="177909"/>
              <a:ext cx="2217991" cy="867435"/>
            </a:xfrm>
            <a:prstGeom prst="rect">
              <a:avLst/>
            </a:prstGeom>
          </p:spPr>
          <p:style>
            <a:lnRef idx="2">
              <a:schemeClr val="accent1"/>
            </a:lnRef>
            <a:fillRef idx="1">
              <a:schemeClr val="lt1"/>
            </a:fillRef>
            <a:effectRef idx="0">
              <a:schemeClr val="accent1"/>
            </a:effectRef>
            <a:fontRef idx="minor">
              <a:schemeClr val="dk1"/>
            </a:fontRef>
          </p:style>
          <p:txBody>
            <a:bodyPr spcFirstLastPara="0" vert="horz" wrap="square" lIns="53340" tIns="53340" rIns="53340" bIns="53340" numCol="1" spcCol="1270" anchor="ctr" anchorCtr="0">
              <a:noAutofit/>
            </a:bodyPr>
            <a:lstStyle/>
            <a:p>
              <a:pPr algn="ctr" defTabSz="622300">
                <a:lnSpc>
                  <a:spcPct val="90000"/>
                </a:lnSpc>
                <a:spcBef>
                  <a:spcPct val="0"/>
                </a:spcBef>
                <a:spcAft>
                  <a:spcPct val="35000"/>
                </a:spcAft>
              </a:pPr>
              <a:r>
                <a:rPr lang="en-US" sz="1600" b="1" dirty="0" smtClean="0">
                  <a:solidFill>
                    <a:srgbClr val="76302E"/>
                  </a:solidFill>
                </a:rPr>
                <a:t>Domestic resources</a:t>
              </a:r>
            </a:p>
          </p:txBody>
        </p:sp>
      </p:grpSp>
      <p:grpSp>
        <p:nvGrpSpPr>
          <p:cNvPr id="22" name="Group 108"/>
          <p:cNvGrpSpPr/>
          <p:nvPr/>
        </p:nvGrpSpPr>
        <p:grpSpPr>
          <a:xfrm>
            <a:off x="6991560" y="3129244"/>
            <a:ext cx="1999877" cy="985557"/>
            <a:chOff x="5581285" y="150922"/>
            <a:chExt cx="2271965" cy="921409"/>
          </a:xfrm>
          <a:solidFill>
            <a:schemeClr val="accent2">
              <a:lumMod val="60000"/>
              <a:lumOff val="40000"/>
            </a:schemeClr>
          </a:solidFill>
        </p:grpSpPr>
        <p:sp>
          <p:nvSpPr>
            <p:cNvPr id="23" name="Rounded Rectangle 22"/>
            <p:cNvSpPr/>
            <p:nvPr/>
          </p:nvSpPr>
          <p:spPr>
            <a:xfrm>
              <a:off x="5581285" y="150922"/>
              <a:ext cx="2271965" cy="921409"/>
            </a:xfrm>
            <a:prstGeom prst="roundRect">
              <a:avLst>
                <a:gd name="adj" fmla="val 10000"/>
              </a:avLst>
            </a:prstGeom>
            <a:ln/>
          </p:spPr>
          <p:style>
            <a:lnRef idx="2">
              <a:schemeClr val="accent2"/>
            </a:lnRef>
            <a:fillRef idx="1">
              <a:schemeClr val="lt1"/>
            </a:fillRef>
            <a:effectRef idx="0">
              <a:schemeClr val="accent2"/>
            </a:effectRef>
            <a:fontRef idx="minor">
              <a:schemeClr val="dk1"/>
            </a:fontRef>
          </p:style>
          <p:txBody>
            <a:bodyPr/>
            <a:lstStyle/>
            <a:p>
              <a:pPr defTabSz="914400"/>
              <a:endParaRPr lang="en-US" sz="1600" dirty="0">
                <a:solidFill>
                  <a:srgbClr val="002060"/>
                </a:solidFill>
              </a:endParaRPr>
            </a:p>
          </p:txBody>
        </p:sp>
        <p:sp>
          <p:nvSpPr>
            <p:cNvPr id="24" name="Rounded Rectangle 4"/>
            <p:cNvSpPr/>
            <p:nvPr/>
          </p:nvSpPr>
          <p:spPr>
            <a:xfrm>
              <a:off x="5608272" y="177909"/>
              <a:ext cx="2217991" cy="867435"/>
            </a:xfrm>
            <a:prstGeom prst="rect">
              <a:avLst/>
            </a:prstGeom>
          </p:spPr>
          <p:style>
            <a:lnRef idx="2">
              <a:schemeClr val="accent2"/>
            </a:lnRef>
            <a:fillRef idx="1">
              <a:schemeClr val="lt1"/>
            </a:fillRef>
            <a:effectRef idx="0">
              <a:schemeClr val="accent2"/>
            </a:effectRef>
            <a:fontRef idx="minor">
              <a:schemeClr val="dk1"/>
            </a:fontRef>
          </p:style>
          <p:txBody>
            <a:bodyPr spcFirstLastPara="0" vert="horz" wrap="square" lIns="53340" tIns="53340" rIns="53340" bIns="53340" numCol="1" spcCol="1270" anchor="ctr" anchorCtr="0">
              <a:noAutofit/>
            </a:bodyPr>
            <a:lstStyle/>
            <a:p>
              <a:pPr algn="ctr" defTabSz="622300">
                <a:lnSpc>
                  <a:spcPct val="90000"/>
                </a:lnSpc>
                <a:spcBef>
                  <a:spcPct val="0"/>
                </a:spcBef>
                <a:spcAft>
                  <a:spcPct val="35000"/>
                </a:spcAft>
              </a:pPr>
              <a:r>
                <a:rPr lang="en-US" sz="1600" b="1" dirty="0" smtClean="0">
                  <a:solidFill>
                    <a:srgbClr val="002060"/>
                  </a:solidFill>
                </a:rPr>
                <a:t>Green Climate Fund</a:t>
              </a:r>
            </a:p>
          </p:txBody>
        </p:sp>
      </p:grpSp>
      <p:grpSp>
        <p:nvGrpSpPr>
          <p:cNvPr id="25" name="Group 111"/>
          <p:cNvGrpSpPr/>
          <p:nvPr/>
        </p:nvGrpSpPr>
        <p:grpSpPr>
          <a:xfrm>
            <a:off x="6991725" y="4256178"/>
            <a:ext cx="1999877" cy="1077823"/>
            <a:chOff x="5581285" y="150922"/>
            <a:chExt cx="2271965" cy="921409"/>
          </a:xfrm>
          <a:solidFill>
            <a:schemeClr val="accent2">
              <a:lumMod val="60000"/>
              <a:lumOff val="40000"/>
            </a:schemeClr>
          </a:solidFill>
        </p:grpSpPr>
        <p:sp>
          <p:nvSpPr>
            <p:cNvPr id="26" name="Rounded Rectangle 25"/>
            <p:cNvSpPr/>
            <p:nvPr/>
          </p:nvSpPr>
          <p:spPr>
            <a:xfrm>
              <a:off x="5581285" y="150922"/>
              <a:ext cx="2271965" cy="921409"/>
            </a:xfrm>
            <a:prstGeom prst="roundRect">
              <a:avLst>
                <a:gd name="adj" fmla="val 10000"/>
              </a:avLst>
            </a:prstGeom>
            <a:ln/>
          </p:spPr>
          <p:style>
            <a:lnRef idx="2">
              <a:schemeClr val="accent2"/>
            </a:lnRef>
            <a:fillRef idx="1">
              <a:schemeClr val="lt1"/>
            </a:fillRef>
            <a:effectRef idx="0">
              <a:schemeClr val="accent2"/>
            </a:effectRef>
            <a:fontRef idx="minor">
              <a:schemeClr val="dk1"/>
            </a:fontRef>
          </p:style>
          <p:txBody>
            <a:bodyPr/>
            <a:lstStyle/>
            <a:p>
              <a:pPr defTabSz="914400"/>
              <a:endParaRPr lang="en-US" sz="1600" dirty="0">
                <a:solidFill>
                  <a:srgbClr val="002060"/>
                </a:solidFill>
              </a:endParaRPr>
            </a:p>
          </p:txBody>
        </p:sp>
        <p:sp>
          <p:nvSpPr>
            <p:cNvPr id="27" name="Rounded Rectangle 4"/>
            <p:cNvSpPr/>
            <p:nvPr/>
          </p:nvSpPr>
          <p:spPr>
            <a:xfrm>
              <a:off x="5608272" y="177909"/>
              <a:ext cx="2217991" cy="867435"/>
            </a:xfrm>
            <a:prstGeom prst="rect">
              <a:avLst/>
            </a:prstGeom>
          </p:spPr>
          <p:style>
            <a:lnRef idx="2">
              <a:schemeClr val="accent2"/>
            </a:lnRef>
            <a:fillRef idx="1">
              <a:schemeClr val="lt1"/>
            </a:fillRef>
            <a:effectRef idx="0">
              <a:schemeClr val="accent2"/>
            </a:effectRef>
            <a:fontRef idx="minor">
              <a:schemeClr val="dk1"/>
            </a:fontRef>
          </p:style>
          <p:txBody>
            <a:bodyPr spcFirstLastPara="0" vert="horz" wrap="square" lIns="53340" tIns="53340" rIns="53340" bIns="53340" numCol="1" spcCol="1270" anchor="ctr" anchorCtr="0">
              <a:noAutofit/>
            </a:bodyPr>
            <a:lstStyle/>
            <a:p>
              <a:pPr algn="ctr" defTabSz="622300">
                <a:lnSpc>
                  <a:spcPct val="90000"/>
                </a:lnSpc>
                <a:spcBef>
                  <a:spcPct val="0"/>
                </a:spcBef>
                <a:spcAft>
                  <a:spcPct val="35000"/>
                </a:spcAft>
              </a:pPr>
              <a:r>
                <a:rPr lang="en-US" sz="1600" b="1" dirty="0" smtClean="0">
                  <a:solidFill>
                    <a:srgbClr val="002060"/>
                  </a:solidFill>
                </a:rPr>
                <a:t>Bilateral and (other) multilateral  sources</a:t>
              </a:r>
            </a:p>
          </p:txBody>
        </p:sp>
      </p:grpSp>
      <p:grpSp>
        <p:nvGrpSpPr>
          <p:cNvPr id="28" name="Group 1"/>
          <p:cNvGrpSpPr/>
          <p:nvPr/>
        </p:nvGrpSpPr>
        <p:grpSpPr>
          <a:xfrm>
            <a:off x="2962516" y="1073667"/>
            <a:ext cx="3141951" cy="2660133"/>
            <a:chOff x="2962514" y="907701"/>
            <a:chExt cx="3141951" cy="2660133"/>
          </a:xfrm>
        </p:grpSpPr>
        <p:sp>
          <p:nvSpPr>
            <p:cNvPr id="29" name="Rounded Rectangle 28"/>
            <p:cNvSpPr/>
            <p:nvPr/>
          </p:nvSpPr>
          <p:spPr>
            <a:xfrm>
              <a:off x="2962514" y="907701"/>
              <a:ext cx="3141951" cy="2660133"/>
            </a:xfrm>
            <a:prstGeom prst="roundRect">
              <a:avLst>
                <a:gd name="adj" fmla="val 10000"/>
              </a:avLst>
            </a:prstGeom>
            <a:ln/>
          </p:spPr>
          <p:style>
            <a:lnRef idx="2">
              <a:schemeClr val="accent5">
                <a:shade val="50000"/>
              </a:schemeClr>
            </a:lnRef>
            <a:fillRef idx="1">
              <a:schemeClr val="accent5"/>
            </a:fillRef>
            <a:effectRef idx="0">
              <a:schemeClr val="accent5"/>
            </a:effectRef>
            <a:fontRef idx="minor">
              <a:schemeClr val="lt1"/>
            </a:fontRef>
          </p:style>
          <p:txBody>
            <a:bodyPr/>
            <a:lstStyle/>
            <a:p>
              <a:pPr algn="ctr" defTabSz="914400"/>
              <a:r>
                <a:rPr lang="en-US" b="1" dirty="0" smtClean="0">
                  <a:solidFill>
                    <a:srgbClr val="76302E"/>
                  </a:solidFill>
                </a:rPr>
                <a:t>Focal point (Warsaw Framework)</a:t>
              </a:r>
              <a:endParaRPr lang="en-US" b="1" dirty="0">
                <a:solidFill>
                  <a:srgbClr val="76302E"/>
                </a:solidFill>
              </a:endParaRPr>
            </a:p>
            <a:p>
              <a:pPr defTabSz="914400"/>
              <a:endParaRPr lang="en-US" dirty="0">
                <a:solidFill>
                  <a:prstClr val="white"/>
                </a:solidFill>
              </a:endParaRPr>
            </a:p>
          </p:txBody>
        </p:sp>
        <p:sp>
          <p:nvSpPr>
            <p:cNvPr id="30" name="Rounded Rectangle 4"/>
            <p:cNvSpPr/>
            <p:nvPr/>
          </p:nvSpPr>
          <p:spPr>
            <a:xfrm>
              <a:off x="3505201" y="1600200"/>
              <a:ext cx="1952368" cy="1537568"/>
            </a:xfrm>
            <a:prstGeom prst="rect">
              <a:avLst/>
            </a:prstGeom>
          </p:spPr>
          <p:style>
            <a:lnRef idx="0">
              <a:scrgbClr r="0" g="0" b="0"/>
            </a:lnRef>
            <a:fillRef idx="0">
              <a:scrgbClr r="0" g="0" b="0"/>
            </a:fillRef>
            <a:effectRef idx="0">
              <a:scrgbClr r="0" g="0" b="0"/>
            </a:effectRef>
            <a:fontRef idx="minor">
              <a:schemeClr val="lt1"/>
            </a:fontRef>
          </p:style>
          <p:txBody>
            <a:bodyPr spcFirstLastPara="0" vert="horz" wrap="square" lIns="53340" tIns="53340" rIns="53340" bIns="53340" numCol="1" spcCol="1270" anchor="ctr" anchorCtr="0">
              <a:noAutofit/>
            </a:bodyPr>
            <a:lstStyle/>
            <a:p>
              <a:pPr algn="ctr" defTabSz="622300">
                <a:lnSpc>
                  <a:spcPct val="90000"/>
                </a:lnSpc>
                <a:spcBef>
                  <a:spcPct val="0"/>
                </a:spcBef>
                <a:spcAft>
                  <a:spcPct val="35000"/>
                </a:spcAft>
              </a:pPr>
              <a:r>
                <a:rPr lang="en-US" b="1" dirty="0" smtClean="0">
                  <a:solidFill>
                    <a:prstClr val="black"/>
                  </a:solidFill>
                </a:rPr>
                <a:t>    </a:t>
              </a:r>
            </a:p>
          </p:txBody>
        </p:sp>
      </p:grpSp>
      <p:grpSp>
        <p:nvGrpSpPr>
          <p:cNvPr id="31" name="Group 125"/>
          <p:cNvGrpSpPr/>
          <p:nvPr/>
        </p:nvGrpSpPr>
        <p:grpSpPr>
          <a:xfrm>
            <a:off x="6991725" y="5486400"/>
            <a:ext cx="1999877" cy="1066800"/>
            <a:chOff x="5581285" y="150922"/>
            <a:chExt cx="2271965" cy="921409"/>
          </a:xfrm>
          <a:solidFill>
            <a:schemeClr val="accent2">
              <a:lumMod val="60000"/>
              <a:lumOff val="40000"/>
            </a:schemeClr>
          </a:solidFill>
        </p:grpSpPr>
        <p:sp>
          <p:nvSpPr>
            <p:cNvPr id="32" name="Rounded Rectangle 31"/>
            <p:cNvSpPr/>
            <p:nvPr/>
          </p:nvSpPr>
          <p:spPr>
            <a:xfrm>
              <a:off x="5581285" y="150922"/>
              <a:ext cx="2271965" cy="921409"/>
            </a:xfrm>
            <a:prstGeom prst="roundRect">
              <a:avLst>
                <a:gd name="adj" fmla="val 10000"/>
              </a:avLst>
            </a:prstGeom>
            <a:ln/>
          </p:spPr>
          <p:style>
            <a:lnRef idx="2">
              <a:schemeClr val="accent2"/>
            </a:lnRef>
            <a:fillRef idx="1">
              <a:schemeClr val="lt1"/>
            </a:fillRef>
            <a:effectRef idx="0">
              <a:schemeClr val="accent2"/>
            </a:effectRef>
            <a:fontRef idx="minor">
              <a:schemeClr val="dk1"/>
            </a:fontRef>
          </p:style>
          <p:txBody>
            <a:bodyPr/>
            <a:lstStyle/>
            <a:p>
              <a:pPr defTabSz="914400"/>
              <a:endParaRPr lang="en-US" sz="1600" dirty="0">
                <a:solidFill>
                  <a:srgbClr val="002060"/>
                </a:solidFill>
              </a:endParaRPr>
            </a:p>
          </p:txBody>
        </p:sp>
        <p:sp>
          <p:nvSpPr>
            <p:cNvPr id="33" name="Rounded Rectangle 4"/>
            <p:cNvSpPr/>
            <p:nvPr/>
          </p:nvSpPr>
          <p:spPr>
            <a:xfrm>
              <a:off x="5608272" y="177909"/>
              <a:ext cx="2217991" cy="867435"/>
            </a:xfrm>
            <a:prstGeom prst="rect">
              <a:avLst/>
            </a:prstGeom>
          </p:spPr>
          <p:style>
            <a:lnRef idx="2">
              <a:schemeClr val="accent2"/>
            </a:lnRef>
            <a:fillRef idx="1">
              <a:schemeClr val="lt1"/>
            </a:fillRef>
            <a:effectRef idx="0">
              <a:schemeClr val="accent2"/>
            </a:effectRef>
            <a:fontRef idx="minor">
              <a:schemeClr val="dk1"/>
            </a:fontRef>
          </p:style>
          <p:txBody>
            <a:bodyPr spcFirstLastPara="0" vert="horz" wrap="square" lIns="53340" tIns="53340" rIns="53340" bIns="53340" numCol="1" spcCol="1270" anchor="ctr" anchorCtr="0">
              <a:noAutofit/>
            </a:bodyPr>
            <a:lstStyle/>
            <a:p>
              <a:pPr algn="ctr" defTabSz="622300">
                <a:lnSpc>
                  <a:spcPct val="90000"/>
                </a:lnSpc>
                <a:spcBef>
                  <a:spcPct val="0"/>
                </a:spcBef>
                <a:spcAft>
                  <a:spcPct val="35000"/>
                </a:spcAft>
              </a:pPr>
              <a:r>
                <a:rPr lang="en-US" sz="1600" b="1" dirty="0" smtClean="0">
                  <a:solidFill>
                    <a:srgbClr val="002060"/>
                  </a:solidFill>
                </a:rPr>
                <a:t>Carbon markets (international or domestic)</a:t>
              </a:r>
            </a:p>
          </p:txBody>
        </p:sp>
      </p:grpSp>
      <p:sp>
        <p:nvSpPr>
          <p:cNvPr id="34" name="Right Arrow 33"/>
          <p:cNvSpPr/>
          <p:nvPr/>
        </p:nvSpPr>
        <p:spPr>
          <a:xfrm rot="5400000">
            <a:off x="3619502" y="2781303"/>
            <a:ext cx="2057399" cy="1524000"/>
          </a:xfrm>
          <a:prstGeom prst="rightArrow">
            <a:avLst/>
          </a:pr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400"/>
            <a:r>
              <a:rPr lang="en-US" sz="2800" dirty="0" smtClean="0">
                <a:solidFill>
                  <a:prstClr val="white"/>
                </a:solidFill>
              </a:rPr>
              <a:t>$</a:t>
            </a:r>
            <a:endParaRPr lang="en-US" sz="2800" dirty="0">
              <a:solidFill>
                <a:prstClr val="white"/>
              </a:solidFill>
            </a:endParaRPr>
          </a:p>
        </p:txBody>
      </p:sp>
      <p:sp>
        <p:nvSpPr>
          <p:cNvPr id="35" name="Rounded Rectangle 34"/>
          <p:cNvSpPr/>
          <p:nvPr/>
        </p:nvSpPr>
        <p:spPr>
          <a:xfrm>
            <a:off x="5105400" y="1905000"/>
            <a:ext cx="990600" cy="762000"/>
          </a:xfrm>
          <a:prstGeom prst="roundRect">
            <a:avLst>
              <a:gd name="adj" fmla="val 10000"/>
            </a:avLst>
          </a:prstGeom>
          <a:solidFill>
            <a:schemeClr val="accent5">
              <a:lumMod val="40000"/>
              <a:lumOff val="60000"/>
            </a:schemeClr>
          </a:solidFill>
          <a:ln/>
        </p:spPr>
        <p:style>
          <a:lnRef idx="2">
            <a:schemeClr val="accent3">
              <a:shade val="50000"/>
            </a:schemeClr>
          </a:lnRef>
          <a:fillRef idx="1">
            <a:schemeClr val="accent3"/>
          </a:fillRef>
          <a:effectRef idx="0">
            <a:schemeClr val="accent3"/>
          </a:effectRef>
          <a:fontRef idx="minor">
            <a:schemeClr val="lt1"/>
          </a:fontRef>
        </p:style>
        <p:txBody>
          <a:bodyPr/>
          <a:lstStyle/>
          <a:p>
            <a:pPr defTabSz="914400"/>
            <a:r>
              <a:rPr lang="en-US" sz="1200" dirty="0" smtClean="0">
                <a:solidFill>
                  <a:prstClr val="white"/>
                </a:solidFill>
              </a:rPr>
              <a:t>Receiving Entities RBP</a:t>
            </a:r>
            <a:endParaRPr lang="en-US" sz="1200" dirty="0">
              <a:solidFill>
                <a:prstClr val="white"/>
              </a:solidFill>
            </a:endParaRPr>
          </a:p>
        </p:txBody>
      </p:sp>
      <p:sp>
        <p:nvSpPr>
          <p:cNvPr id="36" name="Rounded Rectangle 35"/>
          <p:cNvSpPr/>
          <p:nvPr/>
        </p:nvSpPr>
        <p:spPr>
          <a:xfrm>
            <a:off x="4114800" y="1905000"/>
            <a:ext cx="990600" cy="762000"/>
          </a:xfrm>
          <a:prstGeom prst="roundRect">
            <a:avLst>
              <a:gd name="adj" fmla="val 10000"/>
            </a:avLst>
          </a:prstGeom>
          <a:solidFill>
            <a:schemeClr val="accent5">
              <a:lumMod val="40000"/>
              <a:lumOff val="60000"/>
            </a:schemeClr>
          </a:solidFill>
          <a:ln/>
        </p:spPr>
        <p:style>
          <a:lnRef idx="2">
            <a:schemeClr val="accent3">
              <a:shade val="50000"/>
            </a:schemeClr>
          </a:lnRef>
          <a:fillRef idx="1">
            <a:schemeClr val="accent3"/>
          </a:fillRef>
          <a:effectRef idx="0">
            <a:schemeClr val="accent3"/>
          </a:effectRef>
          <a:fontRef idx="minor">
            <a:schemeClr val="lt1"/>
          </a:fontRef>
        </p:style>
        <p:txBody>
          <a:bodyPr/>
          <a:lstStyle/>
          <a:p>
            <a:pPr defTabSz="914400"/>
            <a:r>
              <a:rPr lang="en-US" sz="1200" dirty="0" smtClean="0">
                <a:solidFill>
                  <a:prstClr val="white"/>
                </a:solidFill>
              </a:rPr>
              <a:t>Receiving Entities RBP</a:t>
            </a:r>
            <a:endParaRPr lang="en-US" sz="1200" dirty="0">
              <a:solidFill>
                <a:prstClr val="white"/>
              </a:solidFill>
            </a:endParaRPr>
          </a:p>
        </p:txBody>
      </p:sp>
      <p:sp>
        <p:nvSpPr>
          <p:cNvPr id="37" name="Rounded Rectangle 36"/>
          <p:cNvSpPr/>
          <p:nvPr/>
        </p:nvSpPr>
        <p:spPr>
          <a:xfrm>
            <a:off x="3124200" y="1905000"/>
            <a:ext cx="990600" cy="762000"/>
          </a:xfrm>
          <a:prstGeom prst="roundRect">
            <a:avLst>
              <a:gd name="adj" fmla="val 10000"/>
            </a:avLst>
          </a:prstGeom>
          <a:solidFill>
            <a:schemeClr val="accent5">
              <a:lumMod val="40000"/>
              <a:lumOff val="60000"/>
            </a:schemeClr>
          </a:solidFill>
          <a:ln/>
        </p:spPr>
        <p:style>
          <a:lnRef idx="2">
            <a:schemeClr val="accent3">
              <a:shade val="50000"/>
            </a:schemeClr>
          </a:lnRef>
          <a:fillRef idx="1">
            <a:schemeClr val="accent3"/>
          </a:fillRef>
          <a:effectRef idx="0">
            <a:schemeClr val="accent3"/>
          </a:effectRef>
          <a:fontRef idx="minor">
            <a:schemeClr val="lt1"/>
          </a:fontRef>
        </p:style>
        <p:txBody>
          <a:bodyPr/>
          <a:lstStyle/>
          <a:p>
            <a:pPr defTabSz="914400"/>
            <a:r>
              <a:rPr lang="en-US" sz="1200" dirty="0" smtClean="0">
                <a:solidFill>
                  <a:prstClr val="white"/>
                </a:solidFill>
              </a:rPr>
              <a:t>Receiving Entities RBP</a:t>
            </a:r>
            <a:endParaRPr lang="en-US" sz="1200" dirty="0">
              <a:solidFill>
                <a:prstClr val="white"/>
              </a:solidFill>
            </a:endParaRPr>
          </a:p>
        </p:txBody>
      </p:sp>
      <p:sp>
        <p:nvSpPr>
          <p:cNvPr id="38" name="Right Brace 37"/>
          <p:cNvSpPr/>
          <p:nvPr/>
        </p:nvSpPr>
        <p:spPr>
          <a:xfrm>
            <a:off x="2514600" y="1752600"/>
            <a:ext cx="457200" cy="4648200"/>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39" name="Right Brace 38"/>
          <p:cNvSpPr/>
          <p:nvPr/>
        </p:nvSpPr>
        <p:spPr>
          <a:xfrm rot="10800000">
            <a:off x="6324600" y="1828800"/>
            <a:ext cx="457200" cy="4572000"/>
          </a:xfrm>
          <a:prstGeom prst="rightBrace">
            <a:avLst/>
          </a:prstGeom>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Tree>
    <p:extLst>
      <p:ext uri="{BB962C8B-B14F-4D97-AF65-F5344CB8AC3E}">
        <p14:creationId xmlns:p14="http://schemas.microsoft.com/office/powerpoint/2010/main" val="4236534105"/>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3"/>
          <p:cNvSpPr txBox="1">
            <a:spLocks/>
          </p:cNvSpPr>
          <p:nvPr/>
        </p:nvSpPr>
        <p:spPr>
          <a:xfrm>
            <a:off x="251525" y="165564"/>
            <a:ext cx="3097213" cy="38311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None/>
              <a:defRPr sz="1200" b="1" kern="1200">
                <a:solidFill>
                  <a:srgbClr val="D2232A"/>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dirty="0" smtClean="0"/>
              <a:t>REDD+ Economics and Finance</a:t>
            </a:r>
            <a:endParaRPr lang="en-GB" dirty="0"/>
          </a:p>
        </p:txBody>
      </p:sp>
      <p:sp>
        <p:nvSpPr>
          <p:cNvPr id="7" name="Text Placeholder 6"/>
          <p:cNvSpPr>
            <a:spLocks noGrp="1"/>
          </p:cNvSpPr>
          <p:nvPr>
            <p:ph type="body" sz="quarter" idx="14"/>
          </p:nvPr>
        </p:nvSpPr>
        <p:spPr/>
        <p:txBody>
          <a:bodyPr>
            <a:normAutofit/>
          </a:bodyPr>
          <a:lstStyle/>
          <a:p>
            <a:r>
              <a:rPr lang="en-GB" sz="2400" dirty="0" smtClean="0"/>
              <a:t>THE GREEN CLIMATE FUND (GCF)</a:t>
            </a:r>
            <a:endParaRPr lang="en-GB" sz="2400" dirty="0"/>
          </a:p>
        </p:txBody>
      </p:sp>
      <p:sp>
        <p:nvSpPr>
          <p:cNvPr id="5" name="Content Placeholder 2"/>
          <p:cNvSpPr>
            <a:spLocks noGrp="1"/>
          </p:cNvSpPr>
          <p:nvPr/>
        </p:nvSpPr>
        <p:spPr>
          <a:xfrm>
            <a:off x="152400" y="1430050"/>
            <a:ext cx="4038600" cy="5199351"/>
          </a:xfrm>
          <a:prstGeom prst="rect">
            <a:avLst/>
          </a:prstGeom>
          <a:noFill/>
          <a:ln>
            <a:noFill/>
          </a:ln>
        </p:spPr>
        <p:style>
          <a:lnRef idx="2">
            <a:schemeClr val="accent1"/>
          </a:lnRef>
          <a:fillRef idx="1">
            <a:schemeClr val="lt1"/>
          </a:fillRef>
          <a:effectRef idx="0">
            <a:schemeClr val="accent1"/>
          </a:effectRef>
          <a:fontRef idx="minor">
            <a:schemeClr val="dk1"/>
          </a:fontRef>
        </p:style>
        <p:txBody>
          <a:bodyPr vert="horz" lIns="91440" tIns="45720" rIns="91440" bIns="45720" rtlCol="0">
            <a:noAutofit/>
          </a:bodyPr>
          <a:lstStyle>
            <a:lvl1pPr marL="342900" indent="-34290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1800" kern="1200">
                <a:solidFill>
                  <a:schemeClr val="tx1"/>
                </a:solidFill>
                <a:latin typeface="+mn-lt"/>
                <a:ea typeface="+mn-ea"/>
                <a:cs typeface="+mn-cs"/>
              </a:defRPr>
            </a:lvl9pPr>
          </a:lstStyle>
          <a:p>
            <a:pPr algn="just"/>
            <a:r>
              <a:rPr lang="en-US" sz="2000" dirty="0" smtClean="0">
                <a:latin typeface="Calibri"/>
                <a:cs typeface="Calibri"/>
              </a:rPr>
              <a:t>Created to receive and channel resources for climate change</a:t>
            </a:r>
          </a:p>
          <a:p>
            <a:pPr marL="0" indent="0" algn="just">
              <a:buNone/>
            </a:pPr>
            <a:endParaRPr lang="en-US" sz="2000" dirty="0" smtClean="0">
              <a:latin typeface="Calibri"/>
              <a:cs typeface="Calibri"/>
              <a:sym typeface="Wingdings"/>
            </a:endParaRPr>
          </a:p>
          <a:p>
            <a:pPr algn="just"/>
            <a:r>
              <a:rPr lang="en-US" sz="2000" dirty="0" smtClean="0">
                <a:latin typeface="Calibri"/>
                <a:cs typeface="Calibri"/>
              </a:rPr>
              <a:t>Mobilized &gt; USD 10 billion</a:t>
            </a:r>
          </a:p>
          <a:p>
            <a:pPr algn="just"/>
            <a:endParaRPr lang="en-US" sz="2000" dirty="0" smtClean="0">
              <a:latin typeface="Calibri"/>
              <a:cs typeface="Calibri"/>
            </a:endParaRPr>
          </a:p>
          <a:p>
            <a:pPr algn="just"/>
            <a:r>
              <a:rPr lang="en-US" sz="2000" dirty="0" smtClean="0">
                <a:latin typeface="Calibri"/>
                <a:cs typeface="Calibri"/>
              </a:rPr>
              <a:t>REDD+ window created (LUCF)</a:t>
            </a:r>
          </a:p>
          <a:p>
            <a:pPr algn="just"/>
            <a:endParaRPr lang="en-US" sz="2000" dirty="0" smtClean="0">
              <a:solidFill>
                <a:schemeClr val="tx1">
                  <a:lumMod val="95000"/>
                  <a:lumOff val="5000"/>
                </a:schemeClr>
              </a:solidFill>
              <a:latin typeface="Calibri"/>
              <a:cs typeface="Calibri"/>
            </a:endParaRPr>
          </a:p>
          <a:p>
            <a:pPr algn="just"/>
            <a:r>
              <a:rPr lang="en-US" sz="2000" dirty="0" smtClean="0">
                <a:solidFill>
                  <a:schemeClr val="tx1">
                    <a:lumMod val="95000"/>
                    <a:lumOff val="5000"/>
                  </a:schemeClr>
                </a:solidFill>
                <a:latin typeface="Calibri"/>
                <a:cs typeface="Calibri"/>
              </a:rPr>
              <a:t>Payment modalities, price, risk management, among others has not been discussed / agreed yet</a:t>
            </a:r>
            <a:endParaRPr lang="en-US" sz="2000" dirty="0">
              <a:solidFill>
                <a:schemeClr val="tx1">
                  <a:lumMod val="95000"/>
                  <a:lumOff val="5000"/>
                </a:schemeClr>
              </a:solidFill>
              <a:latin typeface="Calibri"/>
              <a:cs typeface="Calibri"/>
            </a:endParaRPr>
          </a:p>
          <a:p>
            <a:pPr marL="0" indent="0" algn="just">
              <a:buNone/>
            </a:pPr>
            <a:endParaRPr lang="es-ES" sz="2000" dirty="0">
              <a:latin typeface="Calibri"/>
              <a:cs typeface="Calibri"/>
            </a:endParaRPr>
          </a:p>
          <a:p>
            <a:pPr algn="just"/>
            <a:r>
              <a:rPr lang="es-ES" sz="2000" dirty="0" smtClean="0">
                <a:latin typeface="Calibri"/>
                <a:cs typeface="Calibri"/>
              </a:rPr>
              <a:t>Acreditation process for institutions established</a:t>
            </a:r>
            <a:endParaRPr lang="en-US" sz="2000" dirty="0">
              <a:latin typeface="Calibri"/>
              <a:cs typeface="Calibri"/>
            </a:endParaRPr>
          </a:p>
        </p:txBody>
      </p:sp>
      <p:grpSp>
        <p:nvGrpSpPr>
          <p:cNvPr id="6" name="Group 6"/>
          <p:cNvGrpSpPr/>
          <p:nvPr/>
        </p:nvGrpSpPr>
        <p:grpSpPr>
          <a:xfrm>
            <a:off x="4481245" y="1506251"/>
            <a:ext cx="4396056" cy="1792940"/>
            <a:chOff x="4519344" y="1524000"/>
            <a:chExt cx="4078511" cy="1405768"/>
          </a:xfrm>
        </p:grpSpPr>
        <p:sp>
          <p:nvSpPr>
            <p:cNvPr id="8" name="Rounded Rectangle 7"/>
            <p:cNvSpPr/>
            <p:nvPr/>
          </p:nvSpPr>
          <p:spPr>
            <a:xfrm>
              <a:off x="4520334" y="1524000"/>
              <a:ext cx="3938828" cy="544352"/>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en-US" sz="1400" b="1" dirty="0" smtClean="0">
                  <a:solidFill>
                    <a:prstClr val="white"/>
                  </a:solidFill>
                </a:rPr>
                <a:t>Objective – change the mitigation paradigm to a low emissions development </a:t>
              </a:r>
              <a:endParaRPr lang="en-US" sz="1400" b="1" dirty="0">
                <a:solidFill>
                  <a:prstClr val="white"/>
                </a:solidFill>
              </a:endParaRPr>
            </a:p>
          </p:txBody>
        </p:sp>
        <p:sp>
          <p:nvSpPr>
            <p:cNvPr id="9" name="Rounded Rectangle 8"/>
            <p:cNvSpPr/>
            <p:nvPr/>
          </p:nvSpPr>
          <p:spPr>
            <a:xfrm>
              <a:off x="4519344" y="2243505"/>
              <a:ext cx="828780" cy="677426"/>
            </a:xfrm>
            <a:prstGeom prst="roundRect">
              <a:avLst/>
            </a:prstGeom>
          </p:spPr>
          <p:style>
            <a:lnRef idx="1">
              <a:schemeClr val="accent6"/>
            </a:lnRef>
            <a:fillRef idx="3">
              <a:schemeClr val="accent6"/>
            </a:fillRef>
            <a:effectRef idx="2">
              <a:schemeClr val="accent6"/>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fr-CH" sz="1400" b="1" dirty="0">
                  <a:solidFill>
                    <a:prstClr val="white"/>
                  </a:solidFill>
                </a:rPr>
                <a:t>1.0 </a:t>
              </a:r>
            </a:p>
            <a:p>
              <a:pPr algn="ctr"/>
              <a:r>
                <a:rPr lang="fr-CH" sz="1400" b="1" dirty="0" err="1" smtClean="0">
                  <a:solidFill>
                    <a:prstClr val="white"/>
                  </a:solidFill>
                </a:rPr>
                <a:t>Energy</a:t>
              </a:r>
              <a:endParaRPr lang="fr-CH" sz="1400" b="1" dirty="0">
                <a:solidFill>
                  <a:prstClr val="white"/>
                </a:solidFill>
              </a:endParaRPr>
            </a:p>
          </p:txBody>
        </p:sp>
        <p:sp>
          <p:nvSpPr>
            <p:cNvPr id="11" name="Rounded Rectangle 10"/>
            <p:cNvSpPr/>
            <p:nvPr/>
          </p:nvSpPr>
          <p:spPr>
            <a:xfrm>
              <a:off x="7661106" y="2252342"/>
              <a:ext cx="936749" cy="677426"/>
            </a:xfrm>
            <a:prstGeom prst="roundRect">
              <a:avLst/>
            </a:prstGeom>
            <a:solidFill>
              <a:srgbClr val="00B050"/>
            </a:solidFill>
          </p:spPr>
          <p:style>
            <a:lnRef idx="1">
              <a:schemeClr val="accent6"/>
            </a:lnRef>
            <a:fillRef idx="3">
              <a:schemeClr val="accent6"/>
            </a:fillRef>
            <a:effectRef idx="2">
              <a:schemeClr val="accent6"/>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fr-CH" sz="1400" b="1" dirty="0">
                  <a:solidFill>
                    <a:prstClr val="white"/>
                  </a:solidFill>
                </a:rPr>
                <a:t>4.0 </a:t>
              </a:r>
            </a:p>
            <a:p>
              <a:pPr algn="ctr"/>
              <a:r>
                <a:rPr lang="fr-CH" sz="1400" b="1" dirty="0" smtClean="0">
                  <a:solidFill>
                    <a:prstClr val="white"/>
                  </a:solidFill>
                </a:rPr>
                <a:t>LUCF</a:t>
              </a:r>
            </a:p>
            <a:p>
              <a:pPr algn="ctr"/>
              <a:r>
                <a:rPr lang="fr-CH" sz="1400" b="1" dirty="0" smtClean="0">
                  <a:solidFill>
                    <a:prstClr val="white"/>
                  </a:solidFill>
                </a:rPr>
                <a:t>(REDD+)</a:t>
              </a:r>
              <a:endParaRPr lang="fr-CH" sz="1400" b="1" dirty="0">
                <a:solidFill>
                  <a:prstClr val="white"/>
                </a:solidFill>
              </a:endParaRPr>
            </a:p>
          </p:txBody>
        </p:sp>
        <p:sp>
          <p:nvSpPr>
            <p:cNvPr id="12" name="Rounded Rectangle 11"/>
            <p:cNvSpPr/>
            <p:nvPr/>
          </p:nvSpPr>
          <p:spPr>
            <a:xfrm>
              <a:off x="6554161" y="2245070"/>
              <a:ext cx="1030745" cy="677426"/>
            </a:xfrm>
            <a:prstGeom prst="roundRect">
              <a:avLst/>
            </a:prstGeom>
          </p:spPr>
          <p:style>
            <a:lnRef idx="1">
              <a:schemeClr val="accent6"/>
            </a:lnRef>
            <a:fillRef idx="3">
              <a:schemeClr val="accent6"/>
            </a:fillRef>
            <a:effectRef idx="2">
              <a:schemeClr val="accent6"/>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fr-CH" sz="1400" b="1" dirty="0">
                  <a:solidFill>
                    <a:prstClr val="white"/>
                  </a:solidFill>
                </a:rPr>
                <a:t>3.0 </a:t>
              </a:r>
            </a:p>
            <a:p>
              <a:pPr algn="ctr"/>
              <a:r>
                <a:rPr lang="fr-CH" sz="1400" b="1" dirty="0" smtClean="0">
                  <a:solidFill>
                    <a:prstClr val="white"/>
                  </a:solidFill>
                </a:rPr>
                <a:t>Buildings, </a:t>
              </a:r>
              <a:r>
                <a:rPr lang="fr-CH" sz="1400" b="1" dirty="0" err="1" smtClean="0">
                  <a:solidFill>
                    <a:prstClr val="white"/>
                  </a:solidFill>
                </a:rPr>
                <a:t>industry</a:t>
              </a:r>
              <a:endParaRPr lang="fr-CH" sz="1400" b="1" dirty="0">
                <a:solidFill>
                  <a:prstClr val="white"/>
                </a:solidFill>
              </a:endParaRPr>
            </a:p>
          </p:txBody>
        </p:sp>
        <p:sp>
          <p:nvSpPr>
            <p:cNvPr id="13" name="Rounded Rectangle 12"/>
            <p:cNvSpPr/>
            <p:nvPr/>
          </p:nvSpPr>
          <p:spPr>
            <a:xfrm>
              <a:off x="5482325" y="2244287"/>
              <a:ext cx="990600" cy="677426"/>
            </a:xfrm>
            <a:prstGeom prst="roundRect">
              <a:avLst/>
            </a:prstGeom>
          </p:spPr>
          <p:style>
            <a:lnRef idx="1">
              <a:schemeClr val="accent6"/>
            </a:lnRef>
            <a:fillRef idx="3">
              <a:schemeClr val="accent6"/>
            </a:fillRef>
            <a:effectRef idx="2">
              <a:schemeClr val="accent6"/>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r>
                <a:rPr lang="fr-CH" sz="1400" b="1" dirty="0">
                  <a:solidFill>
                    <a:prstClr val="white"/>
                  </a:solidFill>
                </a:rPr>
                <a:t>2.0 </a:t>
              </a:r>
            </a:p>
            <a:p>
              <a:pPr algn="ctr"/>
              <a:r>
                <a:rPr lang="fr-CH" sz="1400" b="1" dirty="0" smtClean="0">
                  <a:solidFill>
                    <a:prstClr val="white"/>
                  </a:solidFill>
                </a:rPr>
                <a:t>Transport</a:t>
              </a:r>
              <a:endParaRPr lang="fr-CH" sz="1400" b="1" dirty="0">
                <a:solidFill>
                  <a:prstClr val="white"/>
                </a:solidFill>
              </a:endParaRPr>
            </a:p>
          </p:txBody>
        </p:sp>
      </p:grpSp>
      <p:pic>
        <p:nvPicPr>
          <p:cNvPr id="14" name="Picture 13" descr="logo-gcf.png"/>
          <p:cNvPicPr>
            <a:picLocks noChangeAspect="1"/>
          </p:cNvPicPr>
          <p:nvPr/>
        </p:nvPicPr>
        <p:blipFill>
          <a:blip r:embed="rId3"/>
          <a:stretch>
            <a:fillRect/>
          </a:stretch>
        </p:blipFill>
        <p:spPr>
          <a:xfrm>
            <a:off x="4495802" y="3581400"/>
            <a:ext cx="1864591" cy="1295400"/>
          </a:xfrm>
          <a:prstGeom prst="rect">
            <a:avLst/>
          </a:prstGeom>
        </p:spPr>
      </p:pic>
    </p:spTree>
    <p:extLst>
      <p:ext uri="{BB962C8B-B14F-4D97-AF65-F5344CB8AC3E}">
        <p14:creationId xmlns:p14="http://schemas.microsoft.com/office/powerpoint/2010/main" val="4236534105"/>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3"/>
          <p:cNvSpPr txBox="1">
            <a:spLocks/>
          </p:cNvSpPr>
          <p:nvPr/>
        </p:nvSpPr>
        <p:spPr>
          <a:xfrm>
            <a:off x="251525" y="165564"/>
            <a:ext cx="3097213" cy="38311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None/>
              <a:defRPr sz="1200" b="1" kern="1200">
                <a:solidFill>
                  <a:srgbClr val="D2232A"/>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dirty="0" smtClean="0"/>
              <a:t>REDD+ Economics and Finance</a:t>
            </a:r>
            <a:endParaRPr lang="en-GB" dirty="0"/>
          </a:p>
        </p:txBody>
      </p:sp>
      <p:sp>
        <p:nvSpPr>
          <p:cNvPr id="7" name="Text Placeholder 6"/>
          <p:cNvSpPr>
            <a:spLocks noGrp="1"/>
          </p:cNvSpPr>
          <p:nvPr>
            <p:ph type="body" sz="quarter" idx="14"/>
          </p:nvPr>
        </p:nvSpPr>
        <p:spPr/>
        <p:txBody>
          <a:bodyPr>
            <a:normAutofit/>
          </a:bodyPr>
          <a:lstStyle/>
          <a:p>
            <a:r>
              <a:rPr lang="en-GB" sz="2400" dirty="0" smtClean="0"/>
              <a:t>THE GREEN CLIMATE FUND (GCF)</a:t>
            </a:r>
            <a:endParaRPr lang="en-GB" sz="2400" dirty="0"/>
          </a:p>
        </p:txBody>
      </p:sp>
      <p:sp>
        <p:nvSpPr>
          <p:cNvPr id="4" name="Content Placeholder 2"/>
          <p:cNvSpPr>
            <a:spLocks noGrp="1"/>
          </p:cNvSpPr>
          <p:nvPr>
            <p:ph idx="4294967295"/>
          </p:nvPr>
        </p:nvSpPr>
        <p:spPr>
          <a:xfrm>
            <a:off x="457200" y="1295400"/>
            <a:ext cx="8686800" cy="4953000"/>
          </a:xfrm>
          <a:prstGeom prst="rect">
            <a:avLst/>
          </a:prstGeom>
        </p:spPr>
        <p:txBody>
          <a:bodyPr>
            <a:normAutofit/>
          </a:bodyPr>
          <a:lstStyle/>
          <a:p>
            <a:pPr>
              <a:buNone/>
              <a:defRPr/>
            </a:pPr>
            <a:r>
              <a:rPr lang="en-GB" sz="1600" b="1" dirty="0" smtClean="0"/>
              <a:t>Green Climate Fund </a:t>
            </a:r>
            <a:r>
              <a:rPr lang="en-GB" sz="1600" dirty="0" smtClean="0"/>
              <a:t>logic model and performance measurement </a:t>
            </a:r>
          </a:p>
          <a:p>
            <a:pPr>
              <a:buNone/>
              <a:defRPr/>
            </a:pPr>
            <a:r>
              <a:rPr lang="en-GB" sz="1600" dirty="0" smtClean="0"/>
              <a:t>Framework (PMF) based on paying for verified emission reductions or removals (ex post).</a:t>
            </a:r>
          </a:p>
          <a:p>
            <a:pPr>
              <a:defRPr/>
            </a:pPr>
            <a:endParaRPr lang="en-GB" sz="2000" dirty="0" smtClean="0"/>
          </a:p>
          <a:p>
            <a:pPr>
              <a:defRPr/>
            </a:pPr>
            <a:endParaRPr lang="en-GB" sz="2000" dirty="0" smtClean="0"/>
          </a:p>
          <a:p>
            <a:pPr>
              <a:defRPr/>
            </a:pPr>
            <a:endParaRPr lang="en-GB" sz="2000" dirty="0" smtClean="0"/>
          </a:p>
          <a:p>
            <a:pPr>
              <a:buNone/>
              <a:defRPr/>
            </a:pPr>
            <a:endParaRPr lang="en-GB" sz="1800" dirty="0" smtClean="0"/>
          </a:p>
          <a:p>
            <a:pPr lvl="1">
              <a:defRPr/>
            </a:pPr>
            <a:endParaRPr lang="en-GB" sz="1400" dirty="0" smtClean="0"/>
          </a:p>
          <a:p>
            <a:pPr>
              <a:buNone/>
              <a:defRPr/>
            </a:pPr>
            <a:endParaRPr lang="en-GB" sz="1800" dirty="0" smtClean="0"/>
          </a:p>
          <a:p>
            <a:pPr>
              <a:defRPr/>
            </a:pPr>
            <a:endParaRPr lang="en-GB" sz="1800" dirty="0" smtClean="0"/>
          </a:p>
          <a:p>
            <a:pPr>
              <a:defRPr/>
            </a:pPr>
            <a:endParaRPr lang="en-GB" sz="1800" dirty="0" smtClean="0"/>
          </a:p>
          <a:p>
            <a:pPr>
              <a:defRPr/>
            </a:pPr>
            <a:endParaRPr lang="en-GB" sz="1800" dirty="0" smtClean="0"/>
          </a:p>
          <a:p>
            <a:pPr>
              <a:defRPr/>
            </a:pPr>
            <a:endParaRPr lang="en-GB" sz="1800" dirty="0" smtClean="0"/>
          </a:p>
          <a:p>
            <a:pPr>
              <a:defRPr/>
            </a:pPr>
            <a:endParaRPr lang="en-GB" sz="1800" u="sng" dirty="0" smtClean="0"/>
          </a:p>
          <a:p>
            <a:pPr>
              <a:defRPr/>
            </a:pPr>
            <a:endParaRPr lang="en-GB" sz="1800" dirty="0" smtClean="0"/>
          </a:p>
          <a:p>
            <a:endParaRPr lang="en-US" sz="1800" dirty="0"/>
          </a:p>
        </p:txBody>
      </p:sp>
      <p:pic>
        <p:nvPicPr>
          <p:cNvPr id="6" name="Picture 5" descr="Screen Shot 2015-09-29 at 12.16.24.png"/>
          <p:cNvPicPr>
            <a:picLocks noChangeAspect="1"/>
          </p:cNvPicPr>
          <p:nvPr/>
        </p:nvPicPr>
        <p:blipFill>
          <a:blip r:embed="rId3"/>
          <a:stretch>
            <a:fillRect/>
          </a:stretch>
        </p:blipFill>
        <p:spPr>
          <a:xfrm>
            <a:off x="533400" y="2133600"/>
            <a:ext cx="5753100" cy="4639285"/>
          </a:xfrm>
          <a:prstGeom prst="rect">
            <a:avLst/>
          </a:prstGeom>
        </p:spPr>
      </p:pic>
      <p:pic>
        <p:nvPicPr>
          <p:cNvPr id="8" name="Picture 7" descr="logo-gcf.png"/>
          <p:cNvPicPr>
            <a:picLocks noChangeAspect="1"/>
          </p:cNvPicPr>
          <p:nvPr/>
        </p:nvPicPr>
        <p:blipFill>
          <a:blip r:embed="rId4"/>
          <a:stretch>
            <a:fillRect/>
          </a:stretch>
        </p:blipFill>
        <p:spPr>
          <a:xfrm>
            <a:off x="6400802" y="3048000"/>
            <a:ext cx="1864591" cy="1295400"/>
          </a:xfrm>
          <a:prstGeom prst="rect">
            <a:avLst/>
          </a:prstGeom>
        </p:spPr>
      </p:pic>
    </p:spTree>
    <p:extLst>
      <p:ext uri="{BB962C8B-B14F-4D97-AF65-F5344CB8AC3E}">
        <p14:creationId xmlns:p14="http://schemas.microsoft.com/office/powerpoint/2010/main" val="4236534105"/>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p:cNvSpPr>
            <a:spLocks noGrp="1"/>
          </p:cNvSpPr>
          <p:nvPr>
            <p:ph type="body" sz="quarter" idx="14"/>
          </p:nvPr>
        </p:nvSpPr>
        <p:spPr>
          <a:xfrm>
            <a:off x="233190" y="548682"/>
            <a:ext cx="8587282" cy="648071"/>
          </a:xfrm>
        </p:spPr>
        <p:txBody>
          <a:bodyPr>
            <a:noAutofit/>
          </a:bodyPr>
          <a:lstStyle/>
          <a:p>
            <a:r>
              <a:rPr lang="es-ES" sz="2400" dirty="0" smtClean="0">
                <a:latin typeface="Open sans"/>
                <a:cs typeface="Open sans"/>
              </a:rPr>
              <a:t>GHANA: A MODEL TO COUNTER DEFORESTATION</a:t>
            </a:r>
            <a:endParaRPr lang="en-GB" sz="2400" dirty="0">
              <a:latin typeface="Open sans"/>
              <a:cs typeface="Open sans"/>
            </a:endParaRPr>
          </a:p>
        </p:txBody>
      </p:sp>
      <p:sp>
        <p:nvSpPr>
          <p:cNvPr id="6" name="Text Placeholder 1"/>
          <p:cNvSpPr>
            <a:spLocks noGrp="1"/>
          </p:cNvSpPr>
          <p:nvPr>
            <p:ph type="body" idx="4294967295"/>
          </p:nvPr>
        </p:nvSpPr>
        <p:spPr>
          <a:xfrm>
            <a:off x="232420" y="1604801"/>
            <a:ext cx="7291908" cy="4416491"/>
          </a:xfrm>
          <a:prstGeom prst="rect">
            <a:avLst/>
          </a:prstGeom>
        </p:spPr>
        <p:txBody>
          <a:bodyPr>
            <a:normAutofit/>
          </a:bodyPr>
          <a:lstStyle/>
          <a:p>
            <a:endParaRPr lang="es-EC" sz="1800" dirty="0" smtClean="0">
              <a:latin typeface="Open sans"/>
              <a:cs typeface="Open sans"/>
            </a:endParaRPr>
          </a:p>
          <a:p>
            <a:pPr>
              <a:spcBef>
                <a:spcPts val="1200"/>
              </a:spcBef>
            </a:pPr>
            <a:endParaRPr lang="es-ES" sz="1800" dirty="0">
              <a:latin typeface="Open sans"/>
              <a:cs typeface="Open sans"/>
            </a:endParaRPr>
          </a:p>
          <a:p>
            <a:pPr>
              <a:spcBef>
                <a:spcPts val="1200"/>
              </a:spcBef>
            </a:pPr>
            <a:endParaRPr lang="es-ES" sz="1800" noProof="0" dirty="0" smtClean="0">
              <a:latin typeface="Open sans"/>
              <a:cs typeface="Open sans"/>
            </a:endParaRPr>
          </a:p>
          <a:p>
            <a:pPr>
              <a:lnSpc>
                <a:spcPct val="110000"/>
              </a:lnSpc>
              <a:spcBef>
                <a:spcPts val="200"/>
              </a:spcBef>
              <a:spcAft>
                <a:spcPct val="40000"/>
              </a:spcAft>
            </a:pPr>
            <a:endParaRPr lang="es-ES" sz="1800" noProof="0" dirty="0" smtClean="0">
              <a:latin typeface="Open sans"/>
              <a:cs typeface="Open sans"/>
            </a:endParaRPr>
          </a:p>
          <a:p>
            <a:pPr>
              <a:lnSpc>
                <a:spcPct val="110000"/>
              </a:lnSpc>
              <a:spcBef>
                <a:spcPts val="200"/>
              </a:spcBef>
              <a:spcAft>
                <a:spcPct val="40000"/>
              </a:spcAft>
            </a:pPr>
            <a:endParaRPr lang="es-ES" sz="2000" noProof="0" dirty="0">
              <a:latin typeface="Open sans"/>
              <a:cs typeface="Open sans"/>
            </a:endParaRPr>
          </a:p>
        </p:txBody>
      </p:sp>
      <p:pic>
        <p:nvPicPr>
          <p:cNvPr id="1026" name="Picture 2" descr="C:\Users\coello\Desktop\Ghana.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71292" y="1340770"/>
            <a:ext cx="7040507" cy="4491103"/>
          </a:xfrm>
          <a:prstGeom prst="rect">
            <a:avLst/>
          </a:prstGeom>
          <a:noFill/>
          <a:extLst>
            <a:ext uri="{909E8E84-426E-40DD-AFC4-6F175D3DCCD1}">
              <a14:hiddenFill xmlns:a14="http://schemas.microsoft.com/office/drawing/2010/main">
                <a:solidFill>
                  <a:srgbClr val="FFFFFF"/>
                </a:solidFill>
              </a14:hiddenFill>
            </a:ext>
          </a:extLst>
        </p:spPr>
      </p:pic>
      <p:sp>
        <p:nvSpPr>
          <p:cNvPr id="7" name="Text Placeholder 3"/>
          <p:cNvSpPr txBox="1">
            <a:spLocks/>
          </p:cNvSpPr>
          <p:nvPr/>
        </p:nvSpPr>
        <p:spPr>
          <a:xfrm>
            <a:off x="251525" y="165564"/>
            <a:ext cx="3097213" cy="38311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None/>
              <a:defRPr sz="1200" b="1" kern="1200">
                <a:solidFill>
                  <a:srgbClr val="D2232A"/>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dirty="0" smtClean="0"/>
              <a:t>REDD+ Economics and Finance</a:t>
            </a:r>
            <a:endParaRPr lang="en-GB" dirty="0"/>
          </a:p>
        </p:txBody>
      </p:sp>
    </p:spTree>
    <p:extLst>
      <p:ext uri="{BB962C8B-B14F-4D97-AF65-F5344CB8AC3E}">
        <p14:creationId xmlns:p14="http://schemas.microsoft.com/office/powerpoint/2010/main" val="300357690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4953000"/>
            <a:ext cx="9144000" cy="1905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3" name="Text Placeholder 2"/>
          <p:cNvSpPr>
            <a:spLocks noGrp="1"/>
          </p:cNvSpPr>
          <p:nvPr>
            <p:ph type="body" sz="quarter" idx="14"/>
          </p:nvPr>
        </p:nvSpPr>
        <p:spPr>
          <a:xfrm>
            <a:off x="233192" y="717553"/>
            <a:ext cx="7651179" cy="958849"/>
          </a:xfrm>
        </p:spPr>
        <p:txBody>
          <a:bodyPr>
            <a:normAutofit/>
          </a:bodyPr>
          <a:lstStyle/>
          <a:p>
            <a:r>
              <a:rPr lang="es-ES" sz="2400" dirty="0" smtClean="0">
                <a:latin typeface="Open sans"/>
                <a:cs typeface="Open sans"/>
              </a:rPr>
              <a:t>MEXICO: FINANCING THE TRANSITION TO A </a:t>
            </a:r>
          </a:p>
          <a:p>
            <a:r>
              <a:rPr lang="es-ES" sz="2400" dirty="0" smtClean="0">
                <a:latin typeface="Open sans"/>
                <a:cs typeface="Open sans"/>
              </a:rPr>
              <a:t>SUSTAINABLE RURAL ECONOMY</a:t>
            </a:r>
            <a:endParaRPr lang="en-GB" sz="2400" dirty="0">
              <a:latin typeface="Open sans"/>
              <a:cs typeface="Open sans"/>
            </a:endParaRPr>
          </a:p>
        </p:txBody>
      </p:sp>
      <p:pic>
        <p:nvPicPr>
          <p:cNvPr id="1026" name="Picture 2" descr="C:\Users\coello\Desktop\2015-09-30_155747.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991024"/>
            <a:ext cx="7488832" cy="4638376"/>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3"/>
          <p:cNvSpPr txBox="1">
            <a:spLocks/>
          </p:cNvSpPr>
          <p:nvPr/>
        </p:nvSpPr>
        <p:spPr>
          <a:xfrm>
            <a:off x="251525" y="165564"/>
            <a:ext cx="3097213" cy="38311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None/>
              <a:defRPr sz="1200" b="1" kern="1200">
                <a:solidFill>
                  <a:srgbClr val="D2232A"/>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dirty="0" smtClean="0"/>
              <a:t>REDD+ Economics and Finance</a:t>
            </a:r>
            <a:endParaRPr lang="en-GB" dirty="0"/>
          </a:p>
        </p:txBody>
      </p:sp>
    </p:spTree>
    <p:extLst>
      <p:ext uri="{BB962C8B-B14F-4D97-AF65-F5344CB8AC3E}">
        <p14:creationId xmlns:p14="http://schemas.microsoft.com/office/powerpoint/2010/main" val="403408772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4644008" y="1700808"/>
            <a:ext cx="4499992" cy="4896544"/>
          </a:xfrm>
        </p:spPr>
        <p:txBody>
          <a:bodyPr>
            <a:normAutofit/>
          </a:bodyPr>
          <a:lstStyle/>
          <a:p>
            <a:pPr>
              <a:defRPr/>
            </a:pPr>
            <a:r>
              <a:rPr lang="en-GB" sz="1600" b="1" dirty="0" smtClean="0"/>
              <a:t>The economics of REDD+: </a:t>
            </a:r>
          </a:p>
          <a:p>
            <a:pPr lvl="1">
              <a:defRPr/>
            </a:pPr>
            <a:endParaRPr lang="en-GB" sz="1200" dirty="0" smtClean="0"/>
          </a:p>
          <a:p>
            <a:pPr lvl="1">
              <a:defRPr/>
            </a:pPr>
            <a:r>
              <a:rPr lang="en-GB" sz="1200" dirty="0" smtClean="0"/>
              <a:t>Readiness: building the economic rationale for REDD+ at national level (and integrate in NS/AP)</a:t>
            </a:r>
          </a:p>
          <a:p>
            <a:pPr lvl="1">
              <a:defRPr/>
            </a:pPr>
            <a:endParaRPr lang="en-GB" sz="1200" dirty="0" smtClean="0"/>
          </a:p>
          <a:p>
            <a:pPr lvl="1">
              <a:defRPr/>
            </a:pPr>
            <a:r>
              <a:rPr lang="en-GB" sz="1200" dirty="0" smtClean="0"/>
              <a:t>Implementation: analysis relevant for the selection of policies and measures (</a:t>
            </a:r>
            <a:r>
              <a:rPr lang="en-GB" sz="1200" dirty="0" err="1" smtClean="0"/>
              <a:t>PAMs</a:t>
            </a:r>
            <a:r>
              <a:rPr lang="en-GB" sz="1200" dirty="0" smtClean="0"/>
              <a:t>)</a:t>
            </a:r>
          </a:p>
          <a:p>
            <a:endParaRPr lang="es-ES" sz="1800" noProof="0" dirty="0" smtClean="0">
              <a:latin typeface="Open sans"/>
              <a:cs typeface="Open sans"/>
            </a:endParaRPr>
          </a:p>
          <a:p>
            <a:pPr>
              <a:defRPr/>
            </a:pPr>
            <a:r>
              <a:rPr lang="en-GB" sz="1600" b="1" dirty="0" smtClean="0"/>
              <a:t>The financial aspects related to REDD+</a:t>
            </a:r>
          </a:p>
          <a:p>
            <a:pPr lvl="1">
              <a:defRPr/>
            </a:pPr>
            <a:endParaRPr lang="en-GB" sz="1200" i="1" dirty="0" smtClean="0"/>
          </a:p>
          <a:p>
            <a:pPr lvl="1">
              <a:defRPr/>
            </a:pPr>
            <a:r>
              <a:rPr lang="en-GB" sz="1200" i="1" dirty="0" smtClean="0"/>
              <a:t>Phase 1 REDD+ Readiness</a:t>
            </a:r>
            <a:r>
              <a:rPr lang="en-GB" sz="1200" dirty="0" smtClean="0"/>
              <a:t>: Funding to complete the Warsaw Framework</a:t>
            </a:r>
          </a:p>
          <a:p>
            <a:pPr lvl="1">
              <a:defRPr/>
            </a:pPr>
            <a:endParaRPr lang="en-GB" sz="1200" dirty="0" smtClean="0"/>
          </a:p>
          <a:p>
            <a:pPr lvl="1">
              <a:defRPr/>
            </a:pPr>
            <a:r>
              <a:rPr lang="en-GB" sz="1200" dirty="0" smtClean="0"/>
              <a:t>Phase 2 REDD+ Implementation: Funding to achieve REDD+ results</a:t>
            </a:r>
          </a:p>
          <a:p>
            <a:pPr lvl="1">
              <a:defRPr/>
            </a:pPr>
            <a:endParaRPr lang="en-GB" sz="1200" dirty="0" smtClean="0"/>
          </a:p>
          <a:p>
            <a:pPr lvl="1">
              <a:defRPr/>
            </a:pPr>
            <a:r>
              <a:rPr lang="en-GB" sz="1200" dirty="0" smtClean="0"/>
              <a:t>Phase 3 REDD+ Results: Payment/finance upon verified reductions/removals of forest carbon emissions</a:t>
            </a:r>
          </a:p>
          <a:p>
            <a:endParaRPr lang="es-ES" sz="1800" noProof="0" dirty="0" smtClean="0">
              <a:latin typeface="Open sans"/>
              <a:cs typeface="Open sans"/>
            </a:endParaRPr>
          </a:p>
        </p:txBody>
      </p:sp>
      <p:sp>
        <p:nvSpPr>
          <p:cNvPr id="4" name="Rectangle 3"/>
          <p:cNvSpPr/>
          <p:nvPr/>
        </p:nvSpPr>
        <p:spPr>
          <a:xfrm>
            <a:off x="4800600" y="914400"/>
            <a:ext cx="4114800" cy="6096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5" name="Text Placeholder 4"/>
          <p:cNvSpPr txBox="1">
            <a:spLocks/>
          </p:cNvSpPr>
          <p:nvPr/>
        </p:nvSpPr>
        <p:spPr>
          <a:xfrm>
            <a:off x="4800600" y="914402"/>
            <a:ext cx="4343400" cy="576063"/>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lang="es-ES" sz="2800" noProof="0" dirty="0" smtClean="0">
                <a:solidFill>
                  <a:schemeClr val="tx1">
                    <a:lumMod val="65000"/>
                    <a:lumOff val="35000"/>
                  </a:schemeClr>
                </a:solidFill>
                <a:latin typeface="Open sans"/>
                <a:cs typeface="Open sans"/>
              </a:rPr>
              <a:t>AGENDA</a:t>
            </a:r>
            <a:endParaRPr kumimoji="0" lang="es-ES" sz="2800" b="0" i="0" u="none" strike="noStrike" kern="1200" cap="none" spc="0" normalizeH="0" baseline="0" noProof="0" dirty="0">
              <a:ln>
                <a:noFill/>
              </a:ln>
              <a:solidFill>
                <a:schemeClr val="tx1">
                  <a:lumMod val="65000"/>
                  <a:lumOff val="35000"/>
                </a:schemeClr>
              </a:solidFill>
              <a:effectLst/>
              <a:uLnTx/>
              <a:uFillTx/>
              <a:latin typeface="Open sans"/>
              <a:ea typeface="+mn-ea"/>
              <a:cs typeface="Open sans"/>
            </a:endParaRPr>
          </a:p>
        </p:txBody>
      </p:sp>
      <p:sp>
        <p:nvSpPr>
          <p:cNvPr id="6" name="TextBox 5"/>
          <p:cNvSpPr txBox="1"/>
          <p:nvPr/>
        </p:nvSpPr>
        <p:spPr>
          <a:xfrm>
            <a:off x="5435600" y="2895600"/>
            <a:ext cx="184666" cy="369332"/>
          </a:xfrm>
          <a:prstGeom prst="rect">
            <a:avLst/>
          </a:prstGeom>
          <a:noFill/>
        </p:spPr>
        <p:txBody>
          <a:bodyPr wrap="none" rtlCol="0">
            <a:spAutoFit/>
          </a:bodyPr>
          <a:lstStyle/>
          <a:p>
            <a:endParaRPr lang="en-GB" dirty="0"/>
          </a:p>
        </p:txBody>
      </p:sp>
    </p:spTree>
    <p:extLst>
      <p:ext uri="{BB962C8B-B14F-4D97-AF65-F5344CB8AC3E}">
        <p14:creationId xmlns:p14="http://schemas.microsoft.com/office/powerpoint/2010/main" val="2134924226"/>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p:cNvSpPr>
            <a:spLocks noGrp="1"/>
          </p:cNvSpPr>
          <p:nvPr>
            <p:ph type="body" sz="quarter" idx="11"/>
          </p:nvPr>
        </p:nvSpPr>
        <p:spPr>
          <a:xfrm>
            <a:off x="4716016" y="1658277"/>
            <a:ext cx="4427984" cy="4896544"/>
          </a:xfrm>
        </p:spPr>
        <p:txBody>
          <a:bodyPr>
            <a:normAutofit/>
          </a:bodyPr>
          <a:lstStyle/>
          <a:p>
            <a:pPr>
              <a:spcBef>
                <a:spcPts val="1200"/>
              </a:spcBef>
            </a:pPr>
            <a:r>
              <a:rPr lang="es-ES" sz="1700" dirty="0" smtClean="0">
                <a:latin typeface="Open sans"/>
                <a:cs typeface="Open sans"/>
              </a:rPr>
              <a:t>Important to embed REDD+ implementation in your country’s broader sustainable economic development plan</a:t>
            </a:r>
          </a:p>
          <a:p>
            <a:pPr>
              <a:spcBef>
                <a:spcPts val="1200"/>
              </a:spcBef>
            </a:pPr>
            <a:r>
              <a:rPr lang="es-ES" sz="1700" dirty="0" smtClean="0">
                <a:latin typeface="Open sans"/>
                <a:cs typeface="Open sans"/>
              </a:rPr>
              <a:t>REDD+ needs to take into consideration the costs of readiness, implementation and expected results-based finance to tackle the drivers of deforestation</a:t>
            </a:r>
          </a:p>
          <a:p>
            <a:pPr>
              <a:spcBef>
                <a:spcPts val="1200"/>
              </a:spcBef>
            </a:pPr>
            <a:r>
              <a:rPr lang="es-ES" sz="1700" dirty="0" smtClean="0">
                <a:latin typeface="Open sans"/>
                <a:cs typeface="Open sans"/>
              </a:rPr>
              <a:t>REDD+ financing to date comes from a relatively small number of countries.</a:t>
            </a:r>
          </a:p>
          <a:p>
            <a:pPr>
              <a:spcBef>
                <a:spcPts val="1200"/>
              </a:spcBef>
            </a:pPr>
            <a:r>
              <a:rPr lang="es-ES" sz="1700" dirty="0" smtClean="0">
                <a:latin typeface="Open sans"/>
                <a:cs typeface="Open sans"/>
              </a:rPr>
              <a:t>Planning for REDD+ finance must be integrated with the implementation fo other aspects of REDD+ activities</a:t>
            </a:r>
            <a:endParaRPr lang="es-ES" sz="1700" dirty="0">
              <a:latin typeface="Open sans"/>
              <a:cs typeface="Open sans"/>
            </a:endParaRPr>
          </a:p>
        </p:txBody>
      </p:sp>
      <p:sp>
        <p:nvSpPr>
          <p:cNvPr id="5" name="Rectangle 4"/>
          <p:cNvSpPr/>
          <p:nvPr/>
        </p:nvSpPr>
        <p:spPr>
          <a:xfrm>
            <a:off x="5105400" y="685800"/>
            <a:ext cx="2743200" cy="9144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6" name="Text Placeholder 6"/>
          <p:cNvSpPr txBox="1">
            <a:spLocks/>
          </p:cNvSpPr>
          <p:nvPr/>
        </p:nvSpPr>
        <p:spPr>
          <a:xfrm>
            <a:off x="5033792" y="838200"/>
            <a:ext cx="3272008" cy="822918"/>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kumimoji="0" lang="en-GB" sz="2400" b="0" i="0" u="none" strike="noStrike" kern="1200" cap="none" spc="0" normalizeH="0" baseline="0" noProof="0" dirty="0" smtClean="0">
                <a:ln>
                  <a:noFill/>
                </a:ln>
                <a:solidFill>
                  <a:schemeClr val="tx1">
                    <a:lumMod val="65000"/>
                    <a:lumOff val="35000"/>
                  </a:schemeClr>
                </a:solidFill>
                <a:effectLst/>
                <a:uLnTx/>
                <a:uFillTx/>
                <a:latin typeface="+mn-lt"/>
                <a:ea typeface="+mn-ea"/>
                <a:cs typeface="+mn-cs"/>
              </a:rPr>
              <a:t>KEY</a:t>
            </a:r>
            <a:r>
              <a:rPr kumimoji="0" lang="en-GB" sz="2400" b="0" i="0" u="none" strike="noStrike" kern="1200" cap="none" spc="0" normalizeH="0" noProof="0" dirty="0" smtClean="0">
                <a:ln>
                  <a:noFill/>
                </a:ln>
                <a:solidFill>
                  <a:schemeClr val="tx1">
                    <a:lumMod val="65000"/>
                    <a:lumOff val="35000"/>
                  </a:schemeClr>
                </a:solidFill>
                <a:effectLst/>
                <a:uLnTx/>
                <a:uFillTx/>
                <a:latin typeface="+mn-lt"/>
                <a:ea typeface="+mn-ea"/>
                <a:cs typeface="+mn-cs"/>
              </a:rPr>
              <a:t> POINTS</a:t>
            </a:r>
            <a:endParaRPr kumimoji="0" lang="en-GB" sz="2400" b="0" i="0" u="none" strike="noStrike" kern="1200" cap="none" spc="0" normalizeH="0" baseline="0" noProof="0" dirty="0">
              <a:ln>
                <a:noFill/>
              </a:ln>
              <a:solidFill>
                <a:schemeClr val="tx1">
                  <a:lumMod val="65000"/>
                  <a:lumOff val="35000"/>
                </a:schemeClr>
              </a:solidFill>
              <a:effectLst/>
              <a:uLnTx/>
              <a:uFillTx/>
              <a:latin typeface="+mn-lt"/>
              <a:ea typeface="+mn-ea"/>
              <a:cs typeface="+mn-cs"/>
            </a:endParaRPr>
          </a:p>
        </p:txBody>
      </p:sp>
    </p:spTree>
    <p:extLst>
      <p:ext uri="{BB962C8B-B14F-4D97-AF65-F5344CB8AC3E}">
        <p14:creationId xmlns:p14="http://schemas.microsoft.com/office/powerpoint/2010/main" val="3474003413"/>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p:cNvSpPr>
            <a:spLocks noGrp="1"/>
          </p:cNvSpPr>
          <p:nvPr>
            <p:ph type="body" sz="quarter" idx="11"/>
          </p:nvPr>
        </p:nvSpPr>
        <p:spPr>
          <a:xfrm>
            <a:off x="4644008" y="1700808"/>
            <a:ext cx="4499992" cy="4896544"/>
          </a:xfrm>
        </p:spPr>
        <p:txBody>
          <a:bodyPr>
            <a:noAutofit/>
          </a:bodyPr>
          <a:lstStyle/>
          <a:p>
            <a:pPr>
              <a:defRPr/>
            </a:pPr>
            <a:r>
              <a:rPr lang="en-GB" sz="1600" dirty="0" smtClean="0"/>
              <a:t>Presentations 		13.30 – 14.45</a:t>
            </a:r>
          </a:p>
          <a:p>
            <a:pPr lvl="1">
              <a:defRPr/>
            </a:pPr>
            <a:r>
              <a:rPr lang="en-GB" sz="1600" dirty="0" smtClean="0"/>
              <a:t>Short film</a:t>
            </a:r>
          </a:p>
          <a:p>
            <a:pPr lvl="1">
              <a:defRPr/>
            </a:pPr>
            <a:r>
              <a:rPr lang="en-GB" sz="1600" dirty="0" smtClean="0"/>
              <a:t>Questions</a:t>
            </a:r>
          </a:p>
          <a:p>
            <a:pPr>
              <a:buNone/>
            </a:pPr>
            <a:endParaRPr lang="es-ES" sz="1600" noProof="0" dirty="0" smtClean="0">
              <a:latin typeface="Open sans"/>
              <a:cs typeface="Open sans"/>
            </a:endParaRPr>
          </a:p>
          <a:p>
            <a:pPr>
              <a:defRPr/>
            </a:pPr>
            <a:r>
              <a:rPr lang="en-GB" sz="1600" dirty="0" smtClean="0"/>
              <a:t>Explanation exercise	14.45 – 14.50</a:t>
            </a:r>
          </a:p>
          <a:p>
            <a:pPr>
              <a:defRPr/>
            </a:pPr>
            <a:endParaRPr lang="en-GB" sz="1600" dirty="0" smtClean="0"/>
          </a:p>
          <a:p>
            <a:pPr>
              <a:defRPr/>
            </a:pPr>
            <a:r>
              <a:rPr lang="en-GB" sz="1600" dirty="0" smtClean="0"/>
              <a:t>Coffee/tea break	14.50 – 15.15</a:t>
            </a:r>
          </a:p>
          <a:p>
            <a:pPr>
              <a:defRPr/>
            </a:pPr>
            <a:endParaRPr lang="en-GB" sz="1600" dirty="0" smtClean="0"/>
          </a:p>
          <a:p>
            <a:pPr>
              <a:defRPr/>
            </a:pPr>
            <a:r>
              <a:rPr lang="en-GB" sz="1600" dirty="0" smtClean="0"/>
              <a:t>Group exercise 		15.15 – 16.15</a:t>
            </a:r>
          </a:p>
          <a:p>
            <a:pPr>
              <a:defRPr/>
            </a:pPr>
            <a:endParaRPr lang="en-GB" sz="1600" dirty="0" smtClean="0"/>
          </a:p>
          <a:p>
            <a:pPr>
              <a:defRPr/>
            </a:pPr>
            <a:r>
              <a:rPr lang="en-GB" sz="1600" dirty="0" smtClean="0"/>
              <a:t>Plenary 		16.15 – 17.15</a:t>
            </a:r>
          </a:p>
          <a:p>
            <a:pPr>
              <a:buNone/>
            </a:pPr>
            <a:endParaRPr lang="es-ES" sz="1600" noProof="0" dirty="0" smtClean="0">
              <a:latin typeface="Open sans"/>
              <a:cs typeface="Open sans"/>
            </a:endParaRPr>
          </a:p>
        </p:txBody>
      </p:sp>
      <p:sp>
        <p:nvSpPr>
          <p:cNvPr id="4" name="Rectangle 3"/>
          <p:cNvSpPr/>
          <p:nvPr/>
        </p:nvSpPr>
        <p:spPr>
          <a:xfrm>
            <a:off x="4800600" y="914400"/>
            <a:ext cx="4114800" cy="6096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sp>
        <p:nvSpPr>
          <p:cNvPr id="5" name="Text Placeholder 4"/>
          <p:cNvSpPr txBox="1">
            <a:spLocks/>
          </p:cNvSpPr>
          <p:nvPr/>
        </p:nvSpPr>
        <p:spPr>
          <a:xfrm>
            <a:off x="4800600" y="914402"/>
            <a:ext cx="4343400" cy="576063"/>
          </a:xfrm>
          <a:prstGeom prst="rect">
            <a:avLst/>
          </a:prstGeom>
        </p:spPr>
        <p:txBody>
          <a:bodyPr vert="horz" lIns="91440" tIns="45720" rIns="91440" bIns="45720" rtlCol="0">
            <a:normAutofit/>
          </a:bodyPr>
          <a:lstStyle/>
          <a:p>
            <a:pPr marL="342900" marR="0" lvl="0" indent="-342900" algn="l" defTabSz="914400" rtl="0" eaLnBrk="1" fontAlgn="auto" latinLnBrk="0" hangingPunct="1">
              <a:lnSpc>
                <a:spcPct val="100000"/>
              </a:lnSpc>
              <a:spcBef>
                <a:spcPct val="20000"/>
              </a:spcBef>
              <a:spcAft>
                <a:spcPts val="0"/>
              </a:spcAft>
              <a:buClrTx/>
              <a:buSzTx/>
              <a:buFont typeface="Arial" pitchFamily="34" charset="0"/>
              <a:buNone/>
              <a:tabLst/>
              <a:defRPr/>
            </a:pPr>
            <a:r>
              <a:rPr lang="es-ES" sz="2800" noProof="0" dirty="0" smtClean="0">
                <a:solidFill>
                  <a:schemeClr val="tx1">
                    <a:lumMod val="65000"/>
                    <a:lumOff val="35000"/>
                  </a:schemeClr>
                </a:solidFill>
                <a:latin typeface="Open sans"/>
                <a:cs typeface="Open sans"/>
              </a:rPr>
              <a:t>TIMETABLE</a:t>
            </a:r>
            <a:endParaRPr kumimoji="0" lang="es-ES" sz="2800" b="0" i="0" u="none" strike="noStrike" kern="1200" cap="none" spc="0" normalizeH="0" baseline="0" noProof="0" dirty="0">
              <a:ln>
                <a:noFill/>
              </a:ln>
              <a:solidFill>
                <a:schemeClr val="tx1">
                  <a:lumMod val="65000"/>
                  <a:lumOff val="35000"/>
                </a:schemeClr>
              </a:solidFill>
              <a:effectLst/>
              <a:uLnTx/>
              <a:uFillTx/>
              <a:latin typeface="Open sans"/>
              <a:ea typeface="+mn-ea"/>
              <a:cs typeface="Open sans"/>
            </a:endParaRPr>
          </a:p>
        </p:txBody>
      </p:sp>
      <p:sp>
        <p:nvSpPr>
          <p:cNvPr id="6" name="TextBox 5"/>
          <p:cNvSpPr txBox="1"/>
          <p:nvPr/>
        </p:nvSpPr>
        <p:spPr>
          <a:xfrm>
            <a:off x="5435600" y="2895600"/>
            <a:ext cx="184666" cy="369332"/>
          </a:xfrm>
          <a:prstGeom prst="rect">
            <a:avLst/>
          </a:prstGeom>
          <a:noFill/>
        </p:spPr>
        <p:txBody>
          <a:bodyPr wrap="none" rtlCol="0">
            <a:spAutoFit/>
          </a:bodyPr>
          <a:lstStyle/>
          <a:p>
            <a:endParaRPr lang="en-GB" dirty="0"/>
          </a:p>
        </p:txBody>
      </p:sp>
    </p:spTree>
    <p:extLst>
      <p:ext uri="{BB962C8B-B14F-4D97-AF65-F5344CB8AC3E}">
        <p14:creationId xmlns:p14="http://schemas.microsoft.com/office/powerpoint/2010/main" val="213492422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p:nvPr/>
        </p:nvSpPr>
        <p:spPr>
          <a:xfrm>
            <a:off x="171450" y="855664"/>
            <a:ext cx="2160588" cy="2160587"/>
          </a:xfrm>
          <a:prstGeom prst="ellipse">
            <a:avLst/>
          </a:prstGeom>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GB" sz="1550" b="1" dirty="0"/>
              <a:t>1. Understand the </a:t>
            </a:r>
            <a:r>
              <a:rPr lang="en-GB" sz="1550" b="1" dirty="0" smtClean="0"/>
              <a:t>problem &amp; solution</a:t>
            </a:r>
          </a:p>
          <a:p>
            <a:pPr algn="ctr" fontAlgn="auto">
              <a:spcBef>
                <a:spcPts val="0"/>
              </a:spcBef>
              <a:spcAft>
                <a:spcPts val="0"/>
              </a:spcAft>
              <a:defRPr/>
            </a:pPr>
            <a:endParaRPr lang="en-GB" sz="1000" b="1" dirty="0"/>
          </a:p>
          <a:p>
            <a:pPr algn="ctr" fontAlgn="auto">
              <a:spcBef>
                <a:spcPts val="0"/>
              </a:spcBef>
              <a:spcAft>
                <a:spcPts val="0"/>
              </a:spcAft>
              <a:defRPr/>
            </a:pPr>
            <a:r>
              <a:rPr lang="en-GB" sz="1400" dirty="0"/>
              <a:t>Identify drivers of deforestation &amp; forest </a:t>
            </a:r>
            <a:r>
              <a:rPr lang="en-GB" sz="1400" dirty="0" smtClean="0"/>
              <a:t>degradation (DDFD)</a:t>
            </a:r>
            <a:endParaRPr lang="en-GB" sz="1400" dirty="0"/>
          </a:p>
        </p:txBody>
      </p:sp>
      <p:sp>
        <p:nvSpPr>
          <p:cNvPr id="8" name="Oval 7"/>
          <p:cNvSpPr/>
          <p:nvPr/>
        </p:nvSpPr>
        <p:spPr>
          <a:xfrm>
            <a:off x="3609975" y="841375"/>
            <a:ext cx="2160588" cy="2160588"/>
          </a:xfrm>
          <a:prstGeom prst="ellipse">
            <a:avLst/>
          </a:prstGeom>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GB" sz="1600" b="1" dirty="0"/>
              <a:t>2. Taking action</a:t>
            </a:r>
          </a:p>
          <a:p>
            <a:pPr algn="ctr" fontAlgn="auto">
              <a:spcBef>
                <a:spcPts val="0"/>
              </a:spcBef>
              <a:spcAft>
                <a:spcPts val="0"/>
              </a:spcAft>
              <a:defRPr/>
            </a:pPr>
            <a:endParaRPr lang="en-GB" sz="1000" dirty="0"/>
          </a:p>
          <a:p>
            <a:pPr algn="ctr" fontAlgn="auto">
              <a:spcBef>
                <a:spcPts val="0"/>
              </a:spcBef>
              <a:spcAft>
                <a:spcPts val="0"/>
              </a:spcAft>
              <a:defRPr/>
            </a:pPr>
            <a:r>
              <a:rPr lang="en-GB" sz="1400" dirty="0"/>
              <a:t>Implementing policies and measures (</a:t>
            </a:r>
            <a:r>
              <a:rPr lang="en-GB" sz="1400" dirty="0" err="1"/>
              <a:t>PAMs</a:t>
            </a:r>
            <a:r>
              <a:rPr lang="en-GB" sz="1400" dirty="0"/>
              <a:t>) that address DDFD</a:t>
            </a:r>
          </a:p>
        </p:txBody>
      </p:sp>
      <p:sp>
        <p:nvSpPr>
          <p:cNvPr id="9" name="Oval 8"/>
          <p:cNvSpPr/>
          <p:nvPr/>
        </p:nvSpPr>
        <p:spPr>
          <a:xfrm>
            <a:off x="6854825" y="855664"/>
            <a:ext cx="2160588" cy="2160587"/>
          </a:xfrm>
          <a:prstGeom prst="ellipse">
            <a:avLst/>
          </a:prstGeom>
          <a:ln>
            <a:noFill/>
          </a:ln>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GB" sz="1600" b="1" dirty="0"/>
              <a:t>3. Payments for results</a:t>
            </a:r>
          </a:p>
          <a:p>
            <a:pPr algn="ctr" fontAlgn="auto">
              <a:spcBef>
                <a:spcPts val="0"/>
              </a:spcBef>
              <a:spcAft>
                <a:spcPts val="0"/>
              </a:spcAft>
              <a:defRPr/>
            </a:pPr>
            <a:endParaRPr lang="en-GB" sz="1000" dirty="0"/>
          </a:p>
          <a:p>
            <a:pPr algn="ctr" fontAlgn="auto">
              <a:spcBef>
                <a:spcPts val="0"/>
              </a:spcBef>
              <a:spcAft>
                <a:spcPts val="0"/>
              </a:spcAft>
              <a:defRPr/>
            </a:pPr>
            <a:r>
              <a:rPr lang="en-GB" sz="1400" dirty="0"/>
              <a:t>Reduction or removal forest carbon against FRL/FREL (UNFCCC process)</a:t>
            </a:r>
          </a:p>
        </p:txBody>
      </p:sp>
      <p:sp>
        <p:nvSpPr>
          <p:cNvPr id="10" name="TextBox 6"/>
          <p:cNvSpPr txBox="1">
            <a:spLocks noChangeArrowheads="1"/>
          </p:cNvSpPr>
          <p:nvPr/>
        </p:nvSpPr>
        <p:spPr bwMode="auto">
          <a:xfrm>
            <a:off x="499793" y="42863"/>
            <a:ext cx="1661069" cy="646331"/>
          </a:xfrm>
          <a:prstGeom prst="rect">
            <a:avLst/>
          </a:prstGeom>
          <a:noFill/>
          <a:ln w="9525">
            <a:noFill/>
            <a:miter lim="800000"/>
            <a:headEnd/>
            <a:tailEnd/>
          </a:ln>
        </p:spPr>
        <p:txBody>
          <a:bodyPr wrap="none">
            <a:prstTxWarp prst="textNoShape">
              <a:avLst/>
            </a:prstTxWarp>
            <a:spAutoFit/>
          </a:bodyPr>
          <a:lstStyle/>
          <a:p>
            <a:pPr algn="ctr"/>
            <a:r>
              <a:rPr lang="en-GB" dirty="0">
                <a:latin typeface="Calibri" pitchFamily="-106" charset="0"/>
              </a:rPr>
              <a:t>Phase 1: REDD+ </a:t>
            </a:r>
          </a:p>
          <a:p>
            <a:pPr algn="ctr"/>
            <a:r>
              <a:rPr lang="en-GB" dirty="0">
                <a:latin typeface="Calibri" pitchFamily="-106" charset="0"/>
              </a:rPr>
              <a:t>Readiness</a:t>
            </a:r>
          </a:p>
        </p:txBody>
      </p:sp>
      <p:sp>
        <p:nvSpPr>
          <p:cNvPr id="11" name="TextBox 7"/>
          <p:cNvSpPr txBox="1">
            <a:spLocks noChangeArrowheads="1"/>
          </p:cNvSpPr>
          <p:nvPr/>
        </p:nvSpPr>
        <p:spPr bwMode="auto">
          <a:xfrm>
            <a:off x="3324090" y="57151"/>
            <a:ext cx="2530748" cy="646331"/>
          </a:xfrm>
          <a:prstGeom prst="rect">
            <a:avLst/>
          </a:prstGeom>
          <a:noFill/>
          <a:ln w="9525">
            <a:noFill/>
            <a:miter lim="800000"/>
            <a:headEnd/>
            <a:tailEnd/>
          </a:ln>
        </p:spPr>
        <p:txBody>
          <a:bodyPr wrap="none">
            <a:prstTxWarp prst="textNoShape">
              <a:avLst/>
            </a:prstTxWarp>
            <a:spAutoFit/>
          </a:bodyPr>
          <a:lstStyle/>
          <a:p>
            <a:pPr algn="ctr"/>
            <a:r>
              <a:rPr lang="en-GB" dirty="0">
                <a:latin typeface="Calibri" pitchFamily="-106" charset="0"/>
              </a:rPr>
              <a:t>Phase 2: Implementation</a:t>
            </a:r>
          </a:p>
          <a:p>
            <a:pPr algn="ctr"/>
            <a:r>
              <a:rPr lang="en-GB" dirty="0">
                <a:latin typeface="Calibri" pitchFamily="-106" charset="0"/>
              </a:rPr>
              <a:t>(results-based actions)</a:t>
            </a:r>
          </a:p>
        </p:txBody>
      </p:sp>
      <p:sp>
        <p:nvSpPr>
          <p:cNvPr id="13" name="TextBox 8"/>
          <p:cNvSpPr txBox="1">
            <a:spLocks noChangeArrowheads="1"/>
          </p:cNvSpPr>
          <p:nvPr/>
        </p:nvSpPr>
        <p:spPr bwMode="auto">
          <a:xfrm>
            <a:off x="6559480" y="57151"/>
            <a:ext cx="2608406" cy="646331"/>
          </a:xfrm>
          <a:prstGeom prst="rect">
            <a:avLst/>
          </a:prstGeom>
          <a:noFill/>
          <a:ln w="9525">
            <a:noFill/>
            <a:miter lim="800000"/>
            <a:headEnd/>
            <a:tailEnd/>
          </a:ln>
        </p:spPr>
        <p:txBody>
          <a:bodyPr wrap="none">
            <a:prstTxWarp prst="textNoShape">
              <a:avLst/>
            </a:prstTxWarp>
            <a:spAutoFit/>
          </a:bodyPr>
          <a:lstStyle/>
          <a:p>
            <a:pPr algn="ctr"/>
            <a:r>
              <a:rPr lang="en-GB">
                <a:latin typeface="Calibri" pitchFamily="-106" charset="0"/>
              </a:rPr>
              <a:t>Phase 3: Achieving results</a:t>
            </a:r>
          </a:p>
          <a:p>
            <a:pPr algn="ctr"/>
            <a:r>
              <a:rPr lang="en-GB">
                <a:latin typeface="Calibri" pitchFamily="-106" charset="0"/>
              </a:rPr>
              <a:t>(results-based payments)</a:t>
            </a:r>
          </a:p>
        </p:txBody>
      </p:sp>
      <p:cxnSp>
        <p:nvCxnSpPr>
          <p:cNvPr id="15" name="Straight Arrow Connector 14"/>
          <p:cNvCxnSpPr>
            <a:stCxn id="7" idx="6"/>
            <a:endCxn id="8" idx="2"/>
          </p:cNvCxnSpPr>
          <p:nvPr/>
        </p:nvCxnSpPr>
        <p:spPr>
          <a:xfrm flipV="1">
            <a:off x="2332040" y="1922465"/>
            <a:ext cx="1277937" cy="142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16" name="Straight Arrow Connector 15"/>
          <p:cNvCxnSpPr>
            <a:stCxn id="8" idx="6"/>
            <a:endCxn id="9" idx="2"/>
          </p:cNvCxnSpPr>
          <p:nvPr/>
        </p:nvCxnSpPr>
        <p:spPr>
          <a:xfrm>
            <a:off x="5770563" y="1922465"/>
            <a:ext cx="1084262" cy="14287"/>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grpSp>
        <p:nvGrpSpPr>
          <p:cNvPr id="17" name="Group 16"/>
          <p:cNvGrpSpPr/>
          <p:nvPr/>
        </p:nvGrpSpPr>
        <p:grpSpPr>
          <a:xfrm>
            <a:off x="2249489" y="3509963"/>
            <a:ext cx="2093913" cy="3281363"/>
            <a:chOff x="2249487" y="3509963"/>
            <a:chExt cx="2093913" cy="3281362"/>
          </a:xfrm>
        </p:grpSpPr>
        <p:sp>
          <p:nvSpPr>
            <p:cNvPr id="18" name="Rectangle 17"/>
            <p:cNvSpPr/>
            <p:nvPr/>
          </p:nvSpPr>
          <p:spPr>
            <a:xfrm>
              <a:off x="2254250" y="3509963"/>
              <a:ext cx="2089150" cy="471487"/>
            </a:xfrm>
            <a:prstGeom prst="rect">
              <a:avLst/>
            </a:prstGeom>
            <a:ln/>
          </p:spPr>
          <p:style>
            <a:lnRef idx="2">
              <a:schemeClr val="accent1"/>
            </a:lnRef>
            <a:fillRef idx="1">
              <a:schemeClr val="lt1"/>
            </a:fillRef>
            <a:effectRef idx="0">
              <a:schemeClr val="accent1"/>
            </a:effectRef>
            <a:fontRef idx="minor">
              <a:schemeClr val="dk1"/>
            </a:fontRef>
          </p:style>
          <p:txBody>
            <a:bodyPr anchor="ctr"/>
            <a:lstStyle/>
            <a:p>
              <a:pPr algn="ctr" fontAlgn="auto">
                <a:spcBef>
                  <a:spcPts val="0"/>
                </a:spcBef>
                <a:spcAft>
                  <a:spcPts val="0"/>
                </a:spcAft>
                <a:defRPr/>
              </a:pPr>
              <a:r>
                <a:rPr lang="en-GB" sz="1200" dirty="0"/>
                <a:t>Commercial agriculture</a:t>
              </a:r>
            </a:p>
          </p:txBody>
        </p:sp>
        <p:sp>
          <p:nvSpPr>
            <p:cNvPr id="19" name="Rectangle 18"/>
            <p:cNvSpPr/>
            <p:nvPr/>
          </p:nvSpPr>
          <p:spPr>
            <a:xfrm>
              <a:off x="2254250" y="4076700"/>
              <a:ext cx="2089150" cy="469900"/>
            </a:xfrm>
            <a:prstGeom prst="rect">
              <a:avLst/>
            </a:prstGeom>
            <a:ln/>
          </p:spPr>
          <p:style>
            <a:lnRef idx="2">
              <a:schemeClr val="accent1"/>
            </a:lnRef>
            <a:fillRef idx="1">
              <a:schemeClr val="lt1"/>
            </a:fillRef>
            <a:effectRef idx="0">
              <a:schemeClr val="accent1"/>
            </a:effectRef>
            <a:fontRef idx="minor">
              <a:schemeClr val="dk1"/>
            </a:fontRef>
          </p:style>
          <p:txBody>
            <a:bodyPr anchor="ctr"/>
            <a:lstStyle/>
            <a:p>
              <a:pPr algn="ctr" fontAlgn="auto">
                <a:spcBef>
                  <a:spcPts val="0"/>
                </a:spcBef>
                <a:spcAft>
                  <a:spcPts val="0"/>
                </a:spcAft>
                <a:defRPr/>
              </a:pPr>
              <a:r>
                <a:rPr lang="en-GB" sz="1200" dirty="0"/>
                <a:t>Subsistence agriculture</a:t>
              </a:r>
            </a:p>
          </p:txBody>
        </p:sp>
        <p:sp>
          <p:nvSpPr>
            <p:cNvPr id="20" name="Rectangle 19"/>
            <p:cNvSpPr/>
            <p:nvPr/>
          </p:nvSpPr>
          <p:spPr>
            <a:xfrm>
              <a:off x="2254250" y="4645025"/>
              <a:ext cx="2089150" cy="469900"/>
            </a:xfrm>
            <a:prstGeom prst="rect">
              <a:avLst/>
            </a:prstGeom>
            <a:ln/>
          </p:spPr>
          <p:style>
            <a:lnRef idx="2">
              <a:schemeClr val="accent1"/>
            </a:lnRef>
            <a:fillRef idx="1">
              <a:schemeClr val="lt1"/>
            </a:fillRef>
            <a:effectRef idx="0">
              <a:schemeClr val="accent1"/>
            </a:effectRef>
            <a:fontRef idx="minor">
              <a:schemeClr val="dk1"/>
            </a:fontRef>
          </p:style>
          <p:txBody>
            <a:bodyPr anchor="ctr"/>
            <a:lstStyle/>
            <a:p>
              <a:pPr algn="ctr" fontAlgn="auto">
                <a:spcBef>
                  <a:spcPts val="0"/>
                </a:spcBef>
                <a:spcAft>
                  <a:spcPts val="0"/>
                </a:spcAft>
                <a:defRPr/>
              </a:pPr>
              <a:r>
                <a:rPr lang="en-GB" sz="1200" dirty="0"/>
                <a:t>Mining</a:t>
              </a:r>
            </a:p>
          </p:txBody>
        </p:sp>
        <p:sp>
          <p:nvSpPr>
            <p:cNvPr id="21" name="Rectangle 20"/>
            <p:cNvSpPr/>
            <p:nvPr/>
          </p:nvSpPr>
          <p:spPr>
            <a:xfrm>
              <a:off x="2254250" y="5202238"/>
              <a:ext cx="2089150" cy="469900"/>
            </a:xfrm>
            <a:prstGeom prst="rect">
              <a:avLst/>
            </a:prstGeom>
            <a:ln/>
          </p:spPr>
          <p:style>
            <a:lnRef idx="2">
              <a:schemeClr val="accent1"/>
            </a:lnRef>
            <a:fillRef idx="1">
              <a:schemeClr val="lt1"/>
            </a:fillRef>
            <a:effectRef idx="0">
              <a:schemeClr val="accent1"/>
            </a:effectRef>
            <a:fontRef idx="minor">
              <a:schemeClr val="dk1"/>
            </a:fontRef>
          </p:style>
          <p:txBody>
            <a:bodyPr anchor="ctr"/>
            <a:lstStyle/>
            <a:p>
              <a:pPr algn="ctr" fontAlgn="auto">
                <a:spcBef>
                  <a:spcPts val="0"/>
                </a:spcBef>
                <a:spcAft>
                  <a:spcPts val="0"/>
                </a:spcAft>
                <a:defRPr/>
              </a:pPr>
              <a:r>
                <a:rPr lang="en-GB" sz="1200" dirty="0"/>
                <a:t>Urban expansion</a:t>
              </a:r>
            </a:p>
          </p:txBody>
        </p:sp>
        <p:sp>
          <p:nvSpPr>
            <p:cNvPr id="22" name="Rectangle 21"/>
            <p:cNvSpPr/>
            <p:nvPr/>
          </p:nvSpPr>
          <p:spPr>
            <a:xfrm>
              <a:off x="2254250" y="5753100"/>
              <a:ext cx="2089150" cy="471488"/>
            </a:xfrm>
            <a:prstGeom prst="rect">
              <a:avLst/>
            </a:prstGeom>
            <a:ln/>
          </p:spPr>
          <p:style>
            <a:lnRef idx="2">
              <a:schemeClr val="accent1"/>
            </a:lnRef>
            <a:fillRef idx="1">
              <a:schemeClr val="lt1"/>
            </a:fillRef>
            <a:effectRef idx="0">
              <a:schemeClr val="accent1"/>
            </a:effectRef>
            <a:fontRef idx="minor">
              <a:schemeClr val="dk1"/>
            </a:fontRef>
          </p:style>
          <p:txBody>
            <a:bodyPr anchor="ctr"/>
            <a:lstStyle/>
            <a:p>
              <a:pPr algn="ctr" fontAlgn="auto">
                <a:spcBef>
                  <a:spcPts val="0"/>
                </a:spcBef>
                <a:spcAft>
                  <a:spcPts val="0"/>
                </a:spcAft>
                <a:defRPr/>
              </a:pPr>
              <a:r>
                <a:rPr lang="en-GB" sz="1200" dirty="0"/>
                <a:t>Livestock grazing</a:t>
              </a:r>
            </a:p>
          </p:txBody>
        </p:sp>
        <p:sp>
          <p:nvSpPr>
            <p:cNvPr id="23" name="Rectangle 22"/>
            <p:cNvSpPr/>
            <p:nvPr/>
          </p:nvSpPr>
          <p:spPr>
            <a:xfrm>
              <a:off x="2249487" y="6319838"/>
              <a:ext cx="2089150" cy="471487"/>
            </a:xfrm>
            <a:prstGeom prst="rect">
              <a:avLst/>
            </a:prstGeom>
            <a:ln/>
          </p:spPr>
          <p:style>
            <a:lnRef idx="2">
              <a:schemeClr val="accent1"/>
            </a:lnRef>
            <a:fillRef idx="1">
              <a:schemeClr val="lt1"/>
            </a:fillRef>
            <a:effectRef idx="0">
              <a:schemeClr val="accent1"/>
            </a:effectRef>
            <a:fontRef idx="minor">
              <a:schemeClr val="dk1"/>
            </a:fontRef>
          </p:style>
          <p:txBody>
            <a:bodyPr anchor="ctr"/>
            <a:lstStyle/>
            <a:p>
              <a:pPr algn="ctr" fontAlgn="auto">
                <a:spcBef>
                  <a:spcPts val="0"/>
                </a:spcBef>
                <a:spcAft>
                  <a:spcPts val="0"/>
                </a:spcAft>
                <a:defRPr/>
              </a:pPr>
              <a:r>
                <a:rPr lang="en-GB" sz="1200" dirty="0"/>
                <a:t>Fuel wood / charcoal</a:t>
              </a:r>
            </a:p>
          </p:txBody>
        </p:sp>
      </p:grpSp>
      <p:grpSp>
        <p:nvGrpSpPr>
          <p:cNvPr id="24" name="Group 23"/>
          <p:cNvGrpSpPr/>
          <p:nvPr/>
        </p:nvGrpSpPr>
        <p:grpSpPr>
          <a:xfrm>
            <a:off x="4716462" y="3509963"/>
            <a:ext cx="2293938" cy="3281363"/>
            <a:chOff x="4716462" y="3509963"/>
            <a:chExt cx="2293938" cy="3281362"/>
          </a:xfrm>
        </p:grpSpPr>
        <p:sp>
          <p:nvSpPr>
            <p:cNvPr id="25" name="Rectangle 24"/>
            <p:cNvSpPr/>
            <p:nvPr/>
          </p:nvSpPr>
          <p:spPr>
            <a:xfrm>
              <a:off x="4721225" y="3509963"/>
              <a:ext cx="2289175" cy="471487"/>
            </a:xfrm>
            <a:prstGeom prst="rect">
              <a:avLst/>
            </a:prstGeom>
            <a:ln/>
          </p:spPr>
          <p:style>
            <a:lnRef idx="2">
              <a:schemeClr val="accent1"/>
            </a:lnRef>
            <a:fillRef idx="1">
              <a:schemeClr val="lt1"/>
            </a:fillRef>
            <a:effectRef idx="0">
              <a:schemeClr val="accent1"/>
            </a:effectRef>
            <a:fontRef idx="minor">
              <a:schemeClr val="dk1"/>
            </a:fontRef>
          </p:style>
          <p:txBody>
            <a:bodyPr anchor="ctr"/>
            <a:lstStyle/>
            <a:p>
              <a:pPr algn="ctr" fontAlgn="auto">
                <a:spcBef>
                  <a:spcPts val="0"/>
                </a:spcBef>
                <a:spcAft>
                  <a:spcPts val="0"/>
                </a:spcAft>
                <a:defRPr/>
              </a:pPr>
              <a:r>
                <a:rPr lang="en-GB" sz="1200" dirty="0"/>
                <a:t>Facilitate corporate zero-deforestation pledges</a:t>
              </a:r>
            </a:p>
          </p:txBody>
        </p:sp>
        <p:sp>
          <p:nvSpPr>
            <p:cNvPr id="26" name="Rectangle 25"/>
            <p:cNvSpPr/>
            <p:nvPr/>
          </p:nvSpPr>
          <p:spPr>
            <a:xfrm>
              <a:off x="4721225" y="4076700"/>
              <a:ext cx="2289175" cy="469900"/>
            </a:xfrm>
            <a:prstGeom prst="rect">
              <a:avLst/>
            </a:prstGeom>
            <a:ln/>
          </p:spPr>
          <p:style>
            <a:lnRef idx="2">
              <a:schemeClr val="accent1"/>
            </a:lnRef>
            <a:fillRef idx="1">
              <a:schemeClr val="lt1"/>
            </a:fillRef>
            <a:effectRef idx="0">
              <a:schemeClr val="accent1"/>
            </a:effectRef>
            <a:fontRef idx="minor">
              <a:schemeClr val="dk1"/>
            </a:fontRef>
          </p:style>
          <p:txBody>
            <a:bodyPr anchor="ctr"/>
            <a:lstStyle/>
            <a:p>
              <a:pPr algn="ctr" fontAlgn="auto">
                <a:spcBef>
                  <a:spcPts val="0"/>
                </a:spcBef>
                <a:spcAft>
                  <a:spcPts val="0"/>
                </a:spcAft>
                <a:defRPr/>
              </a:pPr>
              <a:r>
                <a:rPr lang="en-GB" sz="1200" dirty="0"/>
                <a:t>Financial incentives </a:t>
              </a:r>
              <a:r>
                <a:rPr lang="en-GB" sz="1200" dirty="0" smtClean="0"/>
                <a:t>smallholders</a:t>
              </a:r>
              <a:endParaRPr lang="en-GB" sz="1200" dirty="0"/>
            </a:p>
          </p:txBody>
        </p:sp>
        <p:sp>
          <p:nvSpPr>
            <p:cNvPr id="27" name="Rectangle 26"/>
            <p:cNvSpPr/>
            <p:nvPr/>
          </p:nvSpPr>
          <p:spPr>
            <a:xfrm>
              <a:off x="4721225" y="4645025"/>
              <a:ext cx="2289175" cy="469900"/>
            </a:xfrm>
            <a:prstGeom prst="rect">
              <a:avLst/>
            </a:prstGeom>
            <a:ln/>
          </p:spPr>
          <p:style>
            <a:lnRef idx="2">
              <a:schemeClr val="accent1"/>
            </a:lnRef>
            <a:fillRef idx="1">
              <a:schemeClr val="lt1"/>
            </a:fillRef>
            <a:effectRef idx="0">
              <a:schemeClr val="accent1"/>
            </a:effectRef>
            <a:fontRef idx="minor">
              <a:schemeClr val="dk1"/>
            </a:fontRef>
          </p:style>
          <p:txBody>
            <a:bodyPr anchor="ctr"/>
            <a:lstStyle/>
            <a:p>
              <a:pPr algn="ctr" fontAlgn="auto">
                <a:spcBef>
                  <a:spcPts val="0"/>
                </a:spcBef>
                <a:spcAft>
                  <a:spcPts val="0"/>
                </a:spcAft>
                <a:defRPr/>
              </a:pPr>
              <a:r>
                <a:rPr lang="en-GB" sz="1200" dirty="0"/>
                <a:t>Net reduction forest impact mining companies</a:t>
              </a:r>
            </a:p>
          </p:txBody>
        </p:sp>
        <p:sp>
          <p:nvSpPr>
            <p:cNvPr id="28" name="Rectangle 27"/>
            <p:cNvSpPr/>
            <p:nvPr/>
          </p:nvSpPr>
          <p:spPr>
            <a:xfrm>
              <a:off x="4721225" y="5202238"/>
              <a:ext cx="2289175" cy="469900"/>
            </a:xfrm>
            <a:prstGeom prst="rect">
              <a:avLst/>
            </a:prstGeom>
            <a:ln/>
          </p:spPr>
          <p:style>
            <a:lnRef idx="2">
              <a:schemeClr val="accent1"/>
            </a:lnRef>
            <a:fillRef idx="1">
              <a:schemeClr val="lt1"/>
            </a:fillRef>
            <a:effectRef idx="0">
              <a:schemeClr val="accent1"/>
            </a:effectRef>
            <a:fontRef idx="minor">
              <a:schemeClr val="dk1"/>
            </a:fontRef>
          </p:style>
          <p:txBody>
            <a:bodyPr anchor="ctr"/>
            <a:lstStyle/>
            <a:p>
              <a:pPr algn="ctr" fontAlgn="auto">
                <a:spcBef>
                  <a:spcPts val="0"/>
                </a:spcBef>
                <a:spcAft>
                  <a:spcPts val="0"/>
                </a:spcAft>
                <a:defRPr/>
              </a:pPr>
              <a:r>
                <a:rPr lang="en-GB" sz="1200" dirty="0"/>
                <a:t>Sustainable urban expansion</a:t>
              </a:r>
            </a:p>
          </p:txBody>
        </p:sp>
        <p:sp>
          <p:nvSpPr>
            <p:cNvPr id="29" name="Rectangle 28"/>
            <p:cNvSpPr/>
            <p:nvPr/>
          </p:nvSpPr>
          <p:spPr>
            <a:xfrm>
              <a:off x="4721225" y="5753100"/>
              <a:ext cx="2289175" cy="471488"/>
            </a:xfrm>
            <a:prstGeom prst="rect">
              <a:avLst/>
            </a:prstGeom>
            <a:ln/>
          </p:spPr>
          <p:style>
            <a:lnRef idx="2">
              <a:schemeClr val="accent1"/>
            </a:lnRef>
            <a:fillRef idx="1">
              <a:schemeClr val="lt1"/>
            </a:fillRef>
            <a:effectRef idx="0">
              <a:schemeClr val="accent1"/>
            </a:effectRef>
            <a:fontRef idx="minor">
              <a:schemeClr val="dk1"/>
            </a:fontRef>
          </p:style>
          <p:txBody>
            <a:bodyPr anchor="ctr"/>
            <a:lstStyle/>
            <a:p>
              <a:pPr algn="ctr" fontAlgn="auto">
                <a:spcBef>
                  <a:spcPts val="0"/>
                </a:spcBef>
                <a:spcAft>
                  <a:spcPts val="0"/>
                </a:spcAft>
                <a:defRPr/>
              </a:pPr>
              <a:r>
                <a:rPr lang="en-GB" sz="1200" dirty="0"/>
                <a:t>Alternatives for livestock grazing</a:t>
              </a:r>
            </a:p>
          </p:txBody>
        </p:sp>
        <p:sp>
          <p:nvSpPr>
            <p:cNvPr id="30" name="Rectangle 29"/>
            <p:cNvSpPr/>
            <p:nvPr/>
          </p:nvSpPr>
          <p:spPr>
            <a:xfrm>
              <a:off x="4716462" y="6319838"/>
              <a:ext cx="2289175" cy="471487"/>
            </a:xfrm>
            <a:prstGeom prst="rect">
              <a:avLst/>
            </a:prstGeom>
            <a:ln/>
          </p:spPr>
          <p:style>
            <a:lnRef idx="2">
              <a:schemeClr val="accent1"/>
            </a:lnRef>
            <a:fillRef idx="1">
              <a:schemeClr val="lt1"/>
            </a:fillRef>
            <a:effectRef idx="0">
              <a:schemeClr val="accent1"/>
            </a:effectRef>
            <a:fontRef idx="minor">
              <a:schemeClr val="dk1"/>
            </a:fontRef>
          </p:style>
          <p:txBody>
            <a:bodyPr anchor="ctr"/>
            <a:lstStyle/>
            <a:p>
              <a:pPr algn="ctr" fontAlgn="auto">
                <a:spcBef>
                  <a:spcPts val="0"/>
                </a:spcBef>
                <a:spcAft>
                  <a:spcPts val="0"/>
                </a:spcAft>
                <a:defRPr/>
              </a:pPr>
              <a:r>
                <a:rPr lang="en-GB" sz="1200" dirty="0"/>
                <a:t>Availability alternative forms energy (e.g. clean cook stoves)</a:t>
              </a:r>
            </a:p>
          </p:txBody>
        </p:sp>
      </p:grpSp>
      <p:sp>
        <p:nvSpPr>
          <p:cNvPr id="31" name="Rectangle 30"/>
          <p:cNvSpPr/>
          <p:nvPr/>
        </p:nvSpPr>
        <p:spPr>
          <a:xfrm>
            <a:off x="239713" y="4645026"/>
            <a:ext cx="1831975" cy="2146300"/>
          </a:xfrm>
          <a:prstGeom prst="rect">
            <a:avLst/>
          </a:prstGeom>
          <a:blipFill rotWithShape="1">
            <a:blip r:embed="rId3"/>
            <a:stretch>
              <a:fillRect/>
            </a:stretch>
          </a:blipFill>
          <a:ln/>
        </p:spPr>
        <p:style>
          <a:lnRef idx="2">
            <a:schemeClr val="accent1"/>
          </a:lnRef>
          <a:fillRef idx="1">
            <a:schemeClr val="lt1"/>
          </a:fillRef>
          <a:effectRef idx="0">
            <a:schemeClr val="accent1"/>
          </a:effectRef>
          <a:fontRef idx="minor">
            <a:schemeClr val="dk1"/>
          </a:fontRef>
        </p:style>
        <p:txBody>
          <a:bodyPr anchor="ctr"/>
          <a:lstStyle/>
          <a:p>
            <a:pPr algn="ctr" fontAlgn="auto">
              <a:spcBef>
                <a:spcPts val="0"/>
              </a:spcBef>
              <a:spcAft>
                <a:spcPts val="0"/>
              </a:spcAft>
              <a:defRPr/>
            </a:pPr>
            <a:r>
              <a:rPr lang="en-GB" sz="1400" dirty="0"/>
              <a:t>Reduction forest cover</a:t>
            </a:r>
          </a:p>
          <a:p>
            <a:pPr algn="ctr" fontAlgn="auto">
              <a:spcBef>
                <a:spcPts val="0"/>
              </a:spcBef>
              <a:spcAft>
                <a:spcPts val="0"/>
              </a:spcAft>
              <a:defRPr/>
            </a:pPr>
            <a:endParaRPr lang="en-GB" sz="1400" dirty="0"/>
          </a:p>
          <a:p>
            <a:pPr algn="ctr" fontAlgn="auto">
              <a:spcBef>
                <a:spcPts val="0"/>
              </a:spcBef>
              <a:spcAft>
                <a:spcPts val="0"/>
              </a:spcAft>
              <a:defRPr/>
            </a:pPr>
            <a:endParaRPr lang="en-GB" sz="1400" dirty="0"/>
          </a:p>
          <a:p>
            <a:pPr algn="ctr" fontAlgn="auto">
              <a:spcBef>
                <a:spcPts val="0"/>
              </a:spcBef>
              <a:spcAft>
                <a:spcPts val="0"/>
              </a:spcAft>
              <a:defRPr/>
            </a:pPr>
            <a:endParaRPr lang="en-GB" sz="1400" dirty="0"/>
          </a:p>
          <a:p>
            <a:pPr algn="ctr" fontAlgn="auto">
              <a:spcBef>
                <a:spcPts val="0"/>
              </a:spcBef>
              <a:spcAft>
                <a:spcPts val="0"/>
              </a:spcAft>
              <a:defRPr/>
            </a:pPr>
            <a:endParaRPr lang="en-GB" sz="1400" dirty="0"/>
          </a:p>
          <a:p>
            <a:pPr algn="ctr" fontAlgn="auto">
              <a:spcBef>
                <a:spcPts val="0"/>
              </a:spcBef>
              <a:spcAft>
                <a:spcPts val="0"/>
              </a:spcAft>
              <a:defRPr/>
            </a:pPr>
            <a:endParaRPr lang="en-GB" sz="1400" dirty="0"/>
          </a:p>
          <a:p>
            <a:pPr algn="ctr" fontAlgn="auto">
              <a:spcBef>
                <a:spcPts val="0"/>
              </a:spcBef>
              <a:spcAft>
                <a:spcPts val="0"/>
              </a:spcAft>
              <a:defRPr/>
            </a:pPr>
            <a:endParaRPr lang="en-GB" sz="1400" dirty="0"/>
          </a:p>
          <a:p>
            <a:pPr algn="ctr" fontAlgn="auto">
              <a:spcBef>
                <a:spcPts val="0"/>
              </a:spcBef>
              <a:spcAft>
                <a:spcPts val="0"/>
              </a:spcAft>
              <a:defRPr/>
            </a:pPr>
            <a:endParaRPr lang="en-GB" sz="1400" dirty="0"/>
          </a:p>
          <a:p>
            <a:pPr algn="ctr" fontAlgn="auto">
              <a:spcBef>
                <a:spcPts val="0"/>
              </a:spcBef>
              <a:spcAft>
                <a:spcPts val="0"/>
              </a:spcAft>
              <a:defRPr/>
            </a:pPr>
            <a:endParaRPr lang="en-GB" sz="1400" dirty="0"/>
          </a:p>
          <a:p>
            <a:pPr algn="ctr" fontAlgn="auto">
              <a:spcBef>
                <a:spcPts val="0"/>
              </a:spcBef>
              <a:spcAft>
                <a:spcPts val="0"/>
              </a:spcAft>
              <a:defRPr/>
            </a:pPr>
            <a:endParaRPr lang="en-GB" sz="1400" dirty="0"/>
          </a:p>
          <a:p>
            <a:pPr algn="ctr" fontAlgn="auto">
              <a:spcBef>
                <a:spcPts val="0"/>
              </a:spcBef>
              <a:spcAft>
                <a:spcPts val="0"/>
              </a:spcAft>
              <a:defRPr/>
            </a:pPr>
            <a:endParaRPr lang="en-GB" sz="1400" dirty="0"/>
          </a:p>
          <a:p>
            <a:pPr algn="ctr" fontAlgn="auto">
              <a:spcBef>
                <a:spcPts val="0"/>
              </a:spcBef>
              <a:spcAft>
                <a:spcPts val="0"/>
              </a:spcAft>
              <a:defRPr/>
            </a:pPr>
            <a:endParaRPr lang="en-GB" sz="1400" dirty="0"/>
          </a:p>
          <a:p>
            <a:pPr algn="ctr" fontAlgn="auto">
              <a:spcBef>
                <a:spcPts val="0"/>
              </a:spcBef>
              <a:spcAft>
                <a:spcPts val="0"/>
              </a:spcAft>
              <a:defRPr/>
            </a:pPr>
            <a:endParaRPr lang="en-GB" sz="1400" dirty="0"/>
          </a:p>
          <a:p>
            <a:pPr algn="ctr" fontAlgn="auto">
              <a:spcBef>
                <a:spcPts val="0"/>
              </a:spcBef>
              <a:spcAft>
                <a:spcPts val="0"/>
              </a:spcAft>
              <a:defRPr/>
            </a:pPr>
            <a:r>
              <a:rPr lang="en-GB" sz="1400" dirty="0"/>
              <a:t> </a:t>
            </a:r>
          </a:p>
        </p:txBody>
      </p:sp>
      <p:sp>
        <p:nvSpPr>
          <p:cNvPr id="32" name="Rectangle 31"/>
          <p:cNvSpPr/>
          <p:nvPr/>
        </p:nvSpPr>
        <p:spPr>
          <a:xfrm>
            <a:off x="7296150" y="4546600"/>
            <a:ext cx="1619250" cy="2244725"/>
          </a:xfrm>
          <a:prstGeom prst="rect">
            <a:avLst/>
          </a:prstGeom>
          <a:blipFill rotWithShape="1">
            <a:blip r:embed="rId4"/>
            <a:stretch>
              <a:fillRect/>
            </a:stretch>
          </a:blipFill>
          <a:ln/>
        </p:spPr>
        <p:style>
          <a:lnRef idx="2">
            <a:schemeClr val="accent1"/>
          </a:lnRef>
          <a:fillRef idx="1">
            <a:schemeClr val="lt1"/>
          </a:fillRef>
          <a:effectRef idx="0">
            <a:schemeClr val="accent1"/>
          </a:effectRef>
          <a:fontRef idx="minor">
            <a:schemeClr val="dk1"/>
          </a:fontRef>
        </p:style>
        <p:txBody>
          <a:bodyPr anchor="ctr"/>
          <a:lstStyle/>
          <a:p>
            <a:pPr algn="ctr" fontAlgn="auto">
              <a:spcBef>
                <a:spcPts val="0"/>
              </a:spcBef>
              <a:spcAft>
                <a:spcPts val="0"/>
              </a:spcAft>
              <a:defRPr/>
            </a:pPr>
            <a:r>
              <a:rPr lang="en-GB" sz="1400" dirty="0"/>
              <a:t>Increase forest cover</a:t>
            </a:r>
          </a:p>
          <a:p>
            <a:pPr algn="ctr" fontAlgn="auto">
              <a:spcBef>
                <a:spcPts val="0"/>
              </a:spcBef>
              <a:spcAft>
                <a:spcPts val="0"/>
              </a:spcAft>
              <a:defRPr/>
            </a:pPr>
            <a:endParaRPr lang="en-GB" sz="1400" dirty="0"/>
          </a:p>
          <a:p>
            <a:pPr algn="ctr" fontAlgn="auto">
              <a:spcBef>
                <a:spcPts val="0"/>
              </a:spcBef>
              <a:spcAft>
                <a:spcPts val="0"/>
              </a:spcAft>
              <a:defRPr/>
            </a:pPr>
            <a:endParaRPr lang="en-GB" sz="1400" dirty="0"/>
          </a:p>
          <a:p>
            <a:pPr algn="ctr" fontAlgn="auto">
              <a:spcBef>
                <a:spcPts val="0"/>
              </a:spcBef>
              <a:spcAft>
                <a:spcPts val="0"/>
              </a:spcAft>
              <a:defRPr/>
            </a:pPr>
            <a:endParaRPr lang="en-GB" sz="1400" dirty="0"/>
          </a:p>
          <a:p>
            <a:pPr algn="ctr" fontAlgn="auto">
              <a:spcBef>
                <a:spcPts val="0"/>
              </a:spcBef>
              <a:spcAft>
                <a:spcPts val="0"/>
              </a:spcAft>
              <a:defRPr/>
            </a:pPr>
            <a:endParaRPr lang="en-GB" sz="1400" dirty="0"/>
          </a:p>
          <a:p>
            <a:pPr algn="ctr" fontAlgn="auto">
              <a:spcBef>
                <a:spcPts val="0"/>
              </a:spcBef>
              <a:spcAft>
                <a:spcPts val="0"/>
              </a:spcAft>
              <a:defRPr/>
            </a:pPr>
            <a:endParaRPr lang="en-GB" sz="1400" dirty="0"/>
          </a:p>
          <a:p>
            <a:pPr algn="ctr" fontAlgn="auto">
              <a:spcBef>
                <a:spcPts val="0"/>
              </a:spcBef>
              <a:spcAft>
                <a:spcPts val="0"/>
              </a:spcAft>
              <a:defRPr/>
            </a:pPr>
            <a:endParaRPr lang="en-GB" sz="1400" dirty="0"/>
          </a:p>
          <a:p>
            <a:pPr algn="ctr" fontAlgn="auto">
              <a:spcBef>
                <a:spcPts val="0"/>
              </a:spcBef>
              <a:spcAft>
                <a:spcPts val="0"/>
              </a:spcAft>
              <a:defRPr/>
            </a:pPr>
            <a:endParaRPr lang="en-GB" sz="1400" dirty="0"/>
          </a:p>
          <a:p>
            <a:pPr algn="ctr" fontAlgn="auto">
              <a:spcBef>
                <a:spcPts val="0"/>
              </a:spcBef>
              <a:spcAft>
                <a:spcPts val="0"/>
              </a:spcAft>
              <a:defRPr/>
            </a:pPr>
            <a:endParaRPr lang="en-GB" sz="1400" dirty="0"/>
          </a:p>
          <a:p>
            <a:pPr algn="ctr" fontAlgn="auto">
              <a:spcBef>
                <a:spcPts val="0"/>
              </a:spcBef>
              <a:spcAft>
                <a:spcPts val="0"/>
              </a:spcAft>
              <a:defRPr/>
            </a:pPr>
            <a:endParaRPr lang="en-GB" sz="1400" dirty="0"/>
          </a:p>
          <a:p>
            <a:pPr algn="ctr" fontAlgn="auto">
              <a:spcBef>
                <a:spcPts val="0"/>
              </a:spcBef>
              <a:spcAft>
                <a:spcPts val="0"/>
              </a:spcAft>
              <a:defRPr/>
            </a:pPr>
            <a:endParaRPr lang="en-GB" sz="1400" dirty="0"/>
          </a:p>
          <a:p>
            <a:pPr algn="ctr" fontAlgn="auto">
              <a:spcBef>
                <a:spcPts val="0"/>
              </a:spcBef>
              <a:spcAft>
                <a:spcPts val="0"/>
              </a:spcAft>
              <a:defRPr/>
            </a:pPr>
            <a:endParaRPr lang="en-GB" sz="1400" dirty="0"/>
          </a:p>
          <a:p>
            <a:pPr algn="ctr" fontAlgn="auto">
              <a:spcBef>
                <a:spcPts val="0"/>
              </a:spcBef>
              <a:spcAft>
                <a:spcPts val="0"/>
              </a:spcAft>
              <a:defRPr/>
            </a:pPr>
            <a:endParaRPr lang="en-GB" sz="1400" dirty="0"/>
          </a:p>
          <a:p>
            <a:pPr algn="ctr" fontAlgn="auto">
              <a:spcBef>
                <a:spcPts val="0"/>
              </a:spcBef>
              <a:spcAft>
                <a:spcPts val="0"/>
              </a:spcAft>
              <a:defRPr/>
            </a:pPr>
            <a:endParaRPr lang="en-GB" sz="1400" dirty="0"/>
          </a:p>
        </p:txBody>
      </p:sp>
      <p:sp>
        <p:nvSpPr>
          <p:cNvPr id="33" name="Rectangle 32"/>
          <p:cNvSpPr/>
          <p:nvPr/>
        </p:nvSpPr>
        <p:spPr>
          <a:xfrm>
            <a:off x="239713" y="3509963"/>
            <a:ext cx="1831975" cy="1135063"/>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GB" sz="1400" dirty="0" smtClean="0"/>
              <a:t>Loss of forests, increase in forest carbon emissions</a:t>
            </a:r>
            <a:endParaRPr lang="en-GB" sz="1400" dirty="0"/>
          </a:p>
        </p:txBody>
      </p:sp>
      <p:sp>
        <p:nvSpPr>
          <p:cNvPr id="34" name="Rectangle 33"/>
          <p:cNvSpPr/>
          <p:nvPr/>
        </p:nvSpPr>
        <p:spPr>
          <a:xfrm>
            <a:off x="7296150" y="3509964"/>
            <a:ext cx="1619250" cy="1036637"/>
          </a:xfrm>
          <a:prstGeom prst="rect">
            <a:avLst/>
          </a:prstGeom>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r>
              <a:rPr lang="en-GB" sz="1400" dirty="0" smtClean="0"/>
              <a:t>Increase forest cover, rehabilitation degraded land, etc</a:t>
            </a:r>
            <a:endParaRPr lang="en-GB" sz="1400" dirty="0"/>
          </a:p>
        </p:txBody>
      </p:sp>
      <p:sp>
        <p:nvSpPr>
          <p:cNvPr id="35" name="Right Brace 34"/>
          <p:cNvSpPr/>
          <p:nvPr/>
        </p:nvSpPr>
        <p:spPr>
          <a:xfrm>
            <a:off x="4433890" y="3509963"/>
            <a:ext cx="198437" cy="3281363"/>
          </a:xfrm>
          <a:prstGeom prst="rightBrace">
            <a:avLst/>
          </a:prstGeom>
          <a:ln w="25400"/>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GB"/>
          </a:p>
        </p:txBody>
      </p:sp>
      <p:sp>
        <p:nvSpPr>
          <p:cNvPr id="36" name="Right Brace 35"/>
          <p:cNvSpPr/>
          <p:nvPr/>
        </p:nvSpPr>
        <p:spPr>
          <a:xfrm>
            <a:off x="7038977" y="3517902"/>
            <a:ext cx="200025" cy="3279775"/>
          </a:xfrm>
          <a:prstGeom prst="rightBrace">
            <a:avLst/>
          </a:prstGeom>
          <a:ln w="25400"/>
        </p:spPr>
        <p:style>
          <a:lnRef idx="2">
            <a:schemeClr val="accent1"/>
          </a:lnRef>
          <a:fillRef idx="0">
            <a:schemeClr val="accent1"/>
          </a:fillRef>
          <a:effectRef idx="1">
            <a:schemeClr val="accent1"/>
          </a:effectRef>
          <a:fontRef idx="minor">
            <a:schemeClr val="tx1"/>
          </a:fontRef>
        </p:style>
        <p:txBody>
          <a:bodyPr anchor="ctr"/>
          <a:lstStyle/>
          <a:p>
            <a:pPr algn="ctr" fontAlgn="auto">
              <a:spcBef>
                <a:spcPts val="0"/>
              </a:spcBef>
              <a:spcAft>
                <a:spcPts val="0"/>
              </a:spcAft>
              <a:defRPr/>
            </a:pPr>
            <a:endParaRPr lang="en-GB"/>
          </a:p>
        </p:txBody>
      </p:sp>
      <p:cxnSp>
        <p:nvCxnSpPr>
          <p:cNvPr id="37" name="Straight Arrow Connector 36"/>
          <p:cNvCxnSpPr/>
          <p:nvPr/>
        </p:nvCxnSpPr>
        <p:spPr>
          <a:xfrm rot="5400000">
            <a:off x="872597" y="3255169"/>
            <a:ext cx="508000"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cxnSp>
        <p:nvCxnSpPr>
          <p:cNvPr id="38" name="Straight Arrow Connector 37"/>
          <p:cNvCxnSpPr/>
          <p:nvPr/>
        </p:nvCxnSpPr>
        <p:spPr>
          <a:xfrm rot="5400000">
            <a:off x="7765382" y="3269457"/>
            <a:ext cx="508000" cy="1588"/>
          </a:xfrm>
          <a:prstGeom prst="straightConnector1">
            <a:avLst/>
          </a:prstGeom>
          <a:ln>
            <a:tailEnd type="arrow"/>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847626601"/>
      </p:ext>
    </p:extLst>
  </p:cSld>
  <p:clrMapOvr>
    <a:masterClrMapping/>
  </p:clrMapOvr>
  <mc:AlternateContent xmlns:mc="http://schemas.openxmlformats.org/markup-compatibility/2006" xmlns:p14="http://schemas.microsoft.com/office/powerpoint/2010/main">
    <mc:Choice Requires="p14">
      <p:transition spd="slow" p14:dur="2000"/>
    </mc:Choice>
    <mc:Fallback xmlns="" xmlns:mv="urn:schemas-microsoft-com:mac:vml">
      <mp:transition xmlns:mp="http://schemas.microsoft.com/office/mac/powerpoint/2008/main" spd="slow"/>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17245" y="4953000"/>
            <a:ext cx="9175356" cy="1905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dirty="0"/>
          </a:p>
        </p:txBody>
      </p:sp>
      <p:pic>
        <p:nvPicPr>
          <p:cNvPr id="5" name="Picture 4" descr="Screen Shot 2015-01-19 at 16.37.21.png"/>
          <p:cNvPicPr>
            <a:picLocks noChangeAspect="1"/>
          </p:cNvPicPr>
          <p:nvPr/>
        </p:nvPicPr>
        <p:blipFill>
          <a:blip r:embed="rId3">
            <a:lum/>
          </a:blip>
          <a:stretch>
            <a:fillRect/>
          </a:stretch>
        </p:blipFill>
        <p:spPr>
          <a:xfrm>
            <a:off x="228600" y="3505201"/>
            <a:ext cx="6210300" cy="3086100"/>
          </a:xfrm>
          <a:prstGeom prst="rect">
            <a:avLst/>
          </a:prstGeom>
        </p:spPr>
      </p:pic>
      <p:sp>
        <p:nvSpPr>
          <p:cNvPr id="10" name="Text Placeholder 3"/>
          <p:cNvSpPr txBox="1">
            <a:spLocks/>
          </p:cNvSpPr>
          <p:nvPr/>
        </p:nvSpPr>
        <p:spPr>
          <a:xfrm>
            <a:off x="251525" y="165564"/>
            <a:ext cx="3097213" cy="38311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None/>
              <a:defRPr sz="1200" b="1" kern="1200">
                <a:solidFill>
                  <a:srgbClr val="D2232A"/>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dirty="0" smtClean="0"/>
              <a:t>REDD+ Economics and Finance</a:t>
            </a:r>
            <a:endParaRPr lang="en-GB" dirty="0"/>
          </a:p>
        </p:txBody>
      </p:sp>
      <p:sp>
        <p:nvSpPr>
          <p:cNvPr id="7" name="Text Placeholder 6"/>
          <p:cNvSpPr>
            <a:spLocks noGrp="1"/>
          </p:cNvSpPr>
          <p:nvPr>
            <p:ph type="body" sz="quarter" idx="14"/>
          </p:nvPr>
        </p:nvSpPr>
        <p:spPr/>
        <p:txBody>
          <a:bodyPr>
            <a:normAutofit/>
          </a:bodyPr>
          <a:lstStyle/>
          <a:p>
            <a:r>
              <a:rPr lang="en-US" sz="2400" dirty="0" smtClean="0"/>
              <a:t>BRAZIL’S EFFORTS TO REDUCE DEFORESTATION</a:t>
            </a:r>
            <a:endParaRPr lang="en-GB" sz="2400" dirty="0"/>
          </a:p>
        </p:txBody>
      </p:sp>
      <p:sp>
        <p:nvSpPr>
          <p:cNvPr id="8" name="TextBox 7"/>
          <p:cNvSpPr txBox="1">
            <a:spLocks noChangeArrowheads="1"/>
          </p:cNvSpPr>
          <p:nvPr/>
        </p:nvSpPr>
        <p:spPr bwMode="auto">
          <a:xfrm>
            <a:off x="6553201" y="2019301"/>
            <a:ext cx="2569934" cy="3416319"/>
          </a:xfrm>
          <a:prstGeom prst="rect">
            <a:avLst/>
          </a:prstGeom>
          <a:noFill/>
          <a:ln w="9525">
            <a:noFill/>
            <a:miter lim="800000"/>
            <a:headEnd/>
            <a:tailEnd/>
          </a:ln>
        </p:spPr>
        <p:txBody>
          <a:bodyPr wrap="none">
            <a:prstTxWarp prst="textNoShape">
              <a:avLst/>
            </a:prstTxWarp>
            <a:spAutoFit/>
          </a:bodyPr>
          <a:lstStyle/>
          <a:p>
            <a:r>
              <a:rPr lang="en-GB" sz="1200" b="1" u="sng" dirty="0">
                <a:latin typeface="Calibri" pitchFamily="-65" charset="0"/>
                <a:ea typeface="Calibri" pitchFamily="-65" charset="0"/>
                <a:cs typeface="Calibri" pitchFamily="-65" charset="0"/>
              </a:rPr>
              <a:t>Actions, policies &amp; measures:</a:t>
            </a:r>
          </a:p>
          <a:p>
            <a:r>
              <a:rPr lang="en-GB" sz="1200" dirty="0">
                <a:latin typeface="Calibri" pitchFamily="-65" charset="0"/>
                <a:ea typeface="Calibri" pitchFamily="-65" charset="0"/>
                <a:cs typeface="Calibri" pitchFamily="-65" charset="0"/>
              </a:rPr>
              <a:t>≈ 62,000 km2 or 50% of total </a:t>
            </a:r>
          </a:p>
          <a:p>
            <a:r>
              <a:rPr lang="en-GB" sz="1200" dirty="0">
                <a:latin typeface="Calibri" pitchFamily="-65" charset="0"/>
                <a:ea typeface="Calibri" pitchFamily="-65" charset="0"/>
                <a:cs typeface="Calibri" pitchFamily="-65" charset="0"/>
              </a:rPr>
              <a:t>Reduction in deforestation</a:t>
            </a:r>
          </a:p>
          <a:p>
            <a:endParaRPr lang="en-GB" sz="1200" dirty="0">
              <a:latin typeface="Calibri" pitchFamily="-65" charset="0"/>
              <a:ea typeface="Calibri" pitchFamily="-65" charset="0"/>
              <a:cs typeface="Calibri" pitchFamily="-65" charset="0"/>
            </a:endParaRPr>
          </a:p>
          <a:p>
            <a:r>
              <a:rPr lang="en-GB" sz="1200" b="1" dirty="0">
                <a:latin typeface="Calibri" pitchFamily="-65" charset="0"/>
                <a:ea typeface="Calibri" pitchFamily="-65" charset="0"/>
                <a:cs typeface="Calibri" pitchFamily="-65" charset="0"/>
              </a:rPr>
              <a:t>1. Action Plan for the Prevention and</a:t>
            </a:r>
          </a:p>
          <a:p>
            <a:r>
              <a:rPr lang="en-GB" sz="1200" b="1" dirty="0">
                <a:latin typeface="Calibri" pitchFamily="-65" charset="0"/>
                <a:ea typeface="Calibri" pitchFamily="-65" charset="0"/>
                <a:cs typeface="Calibri" pitchFamily="-65" charset="0"/>
              </a:rPr>
              <a:t>Control of Deforestation</a:t>
            </a:r>
          </a:p>
          <a:p>
            <a:pPr>
              <a:buFont typeface="Arial" pitchFamily="-65" charset="0"/>
              <a:buChar char="•"/>
            </a:pPr>
            <a:r>
              <a:rPr lang="en-GB" sz="1200" dirty="0">
                <a:latin typeface="Calibri" pitchFamily="-65" charset="0"/>
                <a:ea typeface="Calibri" pitchFamily="-65" charset="0"/>
                <a:cs typeface="Calibri" pitchFamily="-65" charset="0"/>
              </a:rPr>
              <a:t> Cooperation federal, state, municipal</a:t>
            </a:r>
          </a:p>
          <a:p>
            <a:pPr>
              <a:buFont typeface="Arial" pitchFamily="-65" charset="0"/>
              <a:buChar char="•"/>
            </a:pPr>
            <a:r>
              <a:rPr lang="en-GB" sz="1200" dirty="0">
                <a:latin typeface="Calibri" pitchFamily="-65" charset="0"/>
                <a:ea typeface="Calibri" pitchFamily="-65" charset="0"/>
                <a:cs typeface="Calibri" pitchFamily="-65" charset="0"/>
              </a:rPr>
              <a:t> Stricter &amp; better monitoring </a:t>
            </a:r>
          </a:p>
          <a:p>
            <a:pPr>
              <a:buFont typeface="Arial" pitchFamily="-65" charset="0"/>
              <a:buChar char="•"/>
            </a:pPr>
            <a:r>
              <a:rPr lang="en-GB" sz="1200" dirty="0">
                <a:latin typeface="Calibri" pitchFamily="-65" charset="0"/>
                <a:ea typeface="Calibri" pitchFamily="-65" charset="0"/>
                <a:cs typeface="Calibri" pitchFamily="-65" charset="0"/>
              </a:rPr>
              <a:t> Better collaboration Gov agencies</a:t>
            </a:r>
          </a:p>
          <a:p>
            <a:endParaRPr lang="en-GB" sz="1200" b="1" dirty="0">
              <a:latin typeface="Calibri" pitchFamily="-65" charset="0"/>
              <a:ea typeface="Calibri" pitchFamily="-65" charset="0"/>
              <a:cs typeface="Calibri" pitchFamily="-65" charset="0"/>
            </a:endParaRPr>
          </a:p>
          <a:p>
            <a:r>
              <a:rPr lang="en-GB" sz="1200" b="1" dirty="0">
                <a:latin typeface="Calibri" pitchFamily="-65" charset="0"/>
                <a:ea typeface="Calibri" pitchFamily="-65" charset="0"/>
                <a:cs typeface="Calibri" pitchFamily="-65" charset="0"/>
              </a:rPr>
              <a:t>2. Two Presidential decrees</a:t>
            </a:r>
            <a:endParaRPr lang="en-GB" sz="1200" dirty="0">
              <a:latin typeface="Calibri" pitchFamily="-65" charset="0"/>
              <a:ea typeface="Calibri" pitchFamily="-65" charset="0"/>
              <a:cs typeface="Calibri" pitchFamily="-65" charset="0"/>
            </a:endParaRPr>
          </a:p>
          <a:p>
            <a:r>
              <a:rPr lang="en-GB" sz="1200" dirty="0">
                <a:latin typeface="Calibri" pitchFamily="-65" charset="0"/>
                <a:ea typeface="Calibri" pitchFamily="-65" charset="0"/>
                <a:cs typeface="Calibri" pitchFamily="-65" charset="0"/>
              </a:rPr>
              <a:t>Legal basis to tackle deforestation </a:t>
            </a:r>
          </a:p>
          <a:p>
            <a:endParaRPr lang="en-GB" sz="1200" b="1" dirty="0">
              <a:latin typeface="Calibri" pitchFamily="-65" charset="0"/>
              <a:ea typeface="Calibri" pitchFamily="-65" charset="0"/>
              <a:cs typeface="Calibri" pitchFamily="-65" charset="0"/>
            </a:endParaRPr>
          </a:p>
          <a:p>
            <a:r>
              <a:rPr lang="en-GB" sz="1200" b="1" dirty="0">
                <a:latin typeface="Calibri" pitchFamily="-65" charset="0"/>
                <a:ea typeface="Calibri" pitchFamily="-65" charset="0"/>
                <a:cs typeface="Calibri" pitchFamily="-65" charset="0"/>
              </a:rPr>
              <a:t>3. Central Bank Resolution</a:t>
            </a:r>
          </a:p>
          <a:p>
            <a:r>
              <a:rPr lang="en-GB" sz="1200" dirty="0">
                <a:latin typeface="Calibri" pitchFamily="-65" charset="0"/>
                <a:ea typeface="Calibri" pitchFamily="-65" charset="0"/>
                <a:cs typeface="Calibri" pitchFamily="-65" charset="0"/>
              </a:rPr>
              <a:t>Constraining rural credit to farmers;</a:t>
            </a:r>
          </a:p>
          <a:p>
            <a:r>
              <a:rPr lang="en-GB" sz="1200" dirty="0">
                <a:latin typeface="Calibri" pitchFamily="-65" charset="0"/>
                <a:ea typeface="Calibri" pitchFamily="-65" charset="0"/>
                <a:cs typeface="Calibri" pitchFamily="-65" charset="0"/>
              </a:rPr>
              <a:t>≈ US$ 1.4 billion not contracted </a:t>
            </a:r>
          </a:p>
          <a:p>
            <a:r>
              <a:rPr lang="en-GB" sz="1200" dirty="0">
                <a:latin typeface="Calibri" pitchFamily="-65" charset="0"/>
                <a:ea typeface="Calibri" pitchFamily="-65" charset="0"/>
                <a:cs typeface="Calibri" pitchFamily="-65" charset="0"/>
              </a:rPr>
              <a:t>prevented </a:t>
            </a:r>
            <a:r>
              <a:rPr lang="en-GB" sz="1200" dirty="0" err="1">
                <a:latin typeface="Calibri" pitchFamily="-65" charset="0"/>
                <a:ea typeface="Calibri" pitchFamily="-65" charset="0"/>
                <a:cs typeface="Calibri" pitchFamily="-65" charset="0"/>
              </a:rPr>
              <a:t>deforst</a:t>
            </a:r>
            <a:r>
              <a:rPr lang="en-GB" sz="1200" dirty="0">
                <a:latin typeface="Calibri" pitchFamily="-65" charset="0"/>
                <a:ea typeface="Calibri" pitchFamily="-65" charset="0"/>
                <a:cs typeface="Calibri" pitchFamily="-65" charset="0"/>
              </a:rPr>
              <a:t> 2,700 km2 (15%)</a:t>
            </a:r>
          </a:p>
          <a:p>
            <a:endParaRPr lang="en-GB" sz="1200" dirty="0">
              <a:latin typeface="Calibri" pitchFamily="-65" charset="0"/>
              <a:ea typeface="Calibri" pitchFamily="-65" charset="0"/>
              <a:cs typeface="Calibri" pitchFamily="-65" charset="0"/>
            </a:endParaRPr>
          </a:p>
        </p:txBody>
      </p:sp>
      <p:sp>
        <p:nvSpPr>
          <p:cNvPr id="9" name="Shape 41"/>
          <p:cNvSpPr>
            <a:spLocks noGrp="1"/>
          </p:cNvSpPr>
          <p:nvPr>
            <p:ph idx="4294967295"/>
          </p:nvPr>
        </p:nvSpPr>
        <p:spPr>
          <a:xfrm>
            <a:off x="381000" y="1481138"/>
            <a:ext cx="6096000" cy="4157663"/>
          </a:xfrm>
          <a:prstGeom prst="rect">
            <a:avLst/>
          </a:prstGeom>
        </p:spPr>
        <p:txBody>
          <a:bodyPr>
            <a:normAutofit/>
          </a:bodyPr>
          <a:lstStyle/>
          <a:p>
            <a:pPr eaLnBrk="1" hangingPunct="1"/>
            <a:r>
              <a:rPr lang="en-US" sz="1600" dirty="0" smtClean="0">
                <a:solidFill>
                  <a:srgbClr val="000000"/>
                </a:solidFill>
                <a:ea typeface="ＭＳ Ｐゴシック" pitchFamily="-65" charset="-128"/>
                <a:cs typeface="ＭＳ Ｐゴシック" pitchFamily="-65" charset="-128"/>
              </a:rPr>
              <a:t>Reduction deforestation from : 27,000 km</a:t>
            </a:r>
            <a:r>
              <a:rPr lang="en-US" sz="1600" baseline="30000" dirty="0" smtClean="0">
                <a:solidFill>
                  <a:srgbClr val="000000"/>
                </a:solidFill>
                <a:ea typeface="ＭＳ Ｐゴシック" pitchFamily="-65" charset="-128"/>
                <a:cs typeface="ＭＳ Ｐゴシック" pitchFamily="-65" charset="-128"/>
              </a:rPr>
              <a:t>2</a:t>
            </a:r>
            <a:r>
              <a:rPr lang="en-US" sz="1600" dirty="0" smtClean="0">
                <a:solidFill>
                  <a:srgbClr val="000000"/>
                </a:solidFill>
                <a:ea typeface="ＭＳ Ｐゴシック" pitchFamily="-65" charset="-128"/>
                <a:cs typeface="ＭＳ Ｐゴシック" pitchFamily="-65" charset="-128"/>
              </a:rPr>
              <a:t> in 2000 to 5,000 km</a:t>
            </a:r>
            <a:r>
              <a:rPr lang="en-US" sz="1600" baseline="30000" dirty="0" smtClean="0">
                <a:solidFill>
                  <a:srgbClr val="000000"/>
                </a:solidFill>
                <a:ea typeface="ＭＳ Ｐゴシック" pitchFamily="-65" charset="-128"/>
                <a:cs typeface="ＭＳ Ｐゴシック" pitchFamily="-65" charset="-128"/>
              </a:rPr>
              <a:t>2</a:t>
            </a:r>
            <a:r>
              <a:rPr lang="en-US" sz="1600" dirty="0" smtClean="0">
                <a:solidFill>
                  <a:srgbClr val="000000"/>
                </a:solidFill>
                <a:ea typeface="ＭＳ Ｐゴシック" pitchFamily="-65" charset="-128"/>
                <a:cs typeface="ＭＳ Ｐゴシック" pitchFamily="-65" charset="-128"/>
              </a:rPr>
              <a:t> in 2011</a:t>
            </a:r>
          </a:p>
          <a:p>
            <a:pPr eaLnBrk="1" hangingPunct="1"/>
            <a:r>
              <a:rPr lang="en-US" sz="1600" dirty="0" smtClean="0">
                <a:solidFill>
                  <a:srgbClr val="000000"/>
                </a:solidFill>
                <a:ea typeface="ＭＳ Ｐゴシック" pitchFamily="-65" charset="-128"/>
                <a:cs typeface="ＭＳ Ｐゴシック" pitchFamily="-65" charset="-128"/>
              </a:rPr>
              <a:t>Avoided loss ≈ </a:t>
            </a:r>
            <a:r>
              <a:rPr lang="en-US" sz="1600" b="1" dirty="0" smtClean="0">
                <a:solidFill>
                  <a:srgbClr val="000000"/>
                </a:solidFill>
                <a:ea typeface="ＭＳ Ｐゴシック" pitchFamily="-65" charset="-128"/>
                <a:cs typeface="ＭＳ Ｐゴシック" pitchFamily="-65" charset="-128"/>
              </a:rPr>
              <a:t>62,000 km2</a:t>
            </a:r>
            <a:r>
              <a:rPr lang="en-US" sz="1600" dirty="0" smtClean="0">
                <a:solidFill>
                  <a:srgbClr val="000000"/>
                </a:solidFill>
                <a:ea typeface="ＭＳ Ｐゴシック" pitchFamily="-65" charset="-128"/>
                <a:cs typeface="ＭＳ Ｐゴシック" pitchFamily="-65" charset="-128"/>
              </a:rPr>
              <a:t>. </a:t>
            </a:r>
          </a:p>
          <a:p>
            <a:pPr eaLnBrk="1" hangingPunct="1"/>
            <a:r>
              <a:rPr lang="en-US" sz="1600" dirty="0" smtClean="0">
                <a:solidFill>
                  <a:srgbClr val="000000"/>
                </a:solidFill>
                <a:ea typeface="ＭＳ Ｐゴシック" pitchFamily="-65" charset="-128"/>
                <a:cs typeface="ＭＳ Ｐゴシック" pitchFamily="-65" charset="-128"/>
              </a:rPr>
              <a:t>≈ 2.3 billion tons CO</a:t>
            </a:r>
            <a:r>
              <a:rPr lang="en-US" sz="1600" baseline="-25000" dirty="0" smtClean="0">
                <a:solidFill>
                  <a:srgbClr val="000000"/>
                </a:solidFill>
                <a:ea typeface="ＭＳ Ｐゴシック" pitchFamily="-65" charset="-128"/>
                <a:cs typeface="ＭＳ Ｐゴシック" pitchFamily="-65" charset="-128"/>
              </a:rPr>
              <a:t>2</a:t>
            </a:r>
            <a:r>
              <a:rPr lang="en-US" sz="1600" dirty="0" smtClean="0">
                <a:solidFill>
                  <a:srgbClr val="000000"/>
                </a:solidFill>
                <a:ea typeface="ＭＳ Ｐゴシック" pitchFamily="-65" charset="-128"/>
                <a:cs typeface="ＭＳ Ｐゴシック" pitchFamily="-65" charset="-128"/>
              </a:rPr>
              <a:t> loss avoided due to range of policies and measures (equivalent to emissions of 131 coal fired power plants over 5 years).</a:t>
            </a:r>
            <a:r>
              <a:rPr lang="en-US" sz="1600" b="1" dirty="0" smtClean="0">
                <a:solidFill>
                  <a:srgbClr val="000000"/>
                </a:solidFill>
                <a:ea typeface="ＭＳ Ｐゴシック" pitchFamily="-65" charset="-128"/>
                <a:cs typeface="ＭＳ Ｐゴシック" pitchFamily="-65" charset="-128"/>
              </a:rPr>
              <a:t> </a:t>
            </a:r>
          </a:p>
        </p:txBody>
      </p:sp>
      <p:sp>
        <p:nvSpPr>
          <p:cNvPr id="11" name="TextBox 10"/>
          <p:cNvSpPr txBox="1">
            <a:spLocks noChangeArrowheads="1"/>
          </p:cNvSpPr>
          <p:nvPr/>
        </p:nvSpPr>
        <p:spPr bwMode="auto">
          <a:xfrm>
            <a:off x="6553202" y="5330826"/>
            <a:ext cx="2570163" cy="830997"/>
          </a:xfrm>
          <a:prstGeom prst="rect">
            <a:avLst/>
          </a:prstGeom>
          <a:noFill/>
          <a:ln w="9525">
            <a:noFill/>
            <a:miter lim="800000"/>
            <a:headEnd/>
            <a:tailEnd/>
          </a:ln>
        </p:spPr>
        <p:txBody>
          <a:bodyPr>
            <a:prstTxWarp prst="textNoShape">
              <a:avLst/>
            </a:prstTxWarp>
            <a:spAutoFit/>
          </a:bodyPr>
          <a:lstStyle/>
          <a:p>
            <a:r>
              <a:rPr lang="en-GB" sz="1200" b="1" u="sng" dirty="0">
                <a:latin typeface="Calibri" pitchFamily="-65" charset="0"/>
                <a:ea typeface="Calibri" pitchFamily="-65" charset="0"/>
                <a:cs typeface="Calibri" pitchFamily="-65" charset="0"/>
              </a:rPr>
              <a:t>Falling agricultural prices</a:t>
            </a:r>
          </a:p>
          <a:p>
            <a:r>
              <a:rPr lang="en-GB" sz="1200" dirty="0">
                <a:latin typeface="Calibri" pitchFamily="-65" charset="0"/>
                <a:ea typeface="Calibri" pitchFamily="-65" charset="0"/>
                <a:cs typeface="Calibri" pitchFamily="-65" charset="0"/>
              </a:rPr>
              <a:t>≈ 62,000 km2 or 50% of total reduction in deforestation </a:t>
            </a:r>
            <a:endParaRPr lang="en-GB" sz="1200" dirty="0" smtClean="0">
              <a:latin typeface="Calibri" pitchFamily="-65" charset="0"/>
              <a:ea typeface="Calibri" pitchFamily="-65" charset="0"/>
              <a:cs typeface="Calibri" pitchFamily="-65" charset="0"/>
            </a:endParaRPr>
          </a:p>
          <a:p>
            <a:endParaRPr lang="en-GB" sz="1200" dirty="0">
              <a:latin typeface="Calibri" pitchFamily="-65" charset="0"/>
              <a:ea typeface="Calibri" pitchFamily="-65" charset="0"/>
              <a:cs typeface="Calibri" pitchFamily="-65" charset="0"/>
            </a:endParaRPr>
          </a:p>
        </p:txBody>
      </p:sp>
      <p:sp>
        <p:nvSpPr>
          <p:cNvPr id="13" name="Left Bracket 12"/>
          <p:cNvSpPr/>
          <p:nvPr/>
        </p:nvSpPr>
        <p:spPr>
          <a:xfrm>
            <a:off x="6553200" y="2098677"/>
            <a:ext cx="52388" cy="3059113"/>
          </a:xfrm>
          <a:prstGeom prst="leftBracket">
            <a:avLst/>
          </a:prstGeom>
          <a:ln w="6350">
            <a:solidFill>
              <a:schemeClr val="tx1"/>
            </a:solidFill>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GB"/>
          </a:p>
        </p:txBody>
      </p:sp>
      <p:sp>
        <p:nvSpPr>
          <p:cNvPr id="14" name="Left Bracket 13"/>
          <p:cNvSpPr/>
          <p:nvPr/>
        </p:nvSpPr>
        <p:spPr>
          <a:xfrm>
            <a:off x="6553202" y="5330826"/>
            <a:ext cx="79375" cy="688975"/>
          </a:xfrm>
          <a:prstGeom prst="leftBracket">
            <a:avLst/>
          </a:prstGeom>
          <a:ln w="6350">
            <a:solidFill>
              <a:schemeClr val="tx1"/>
            </a:solidFill>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GB"/>
          </a:p>
        </p:txBody>
      </p:sp>
      <p:cxnSp>
        <p:nvCxnSpPr>
          <p:cNvPr id="15" name="Straight Connector 14"/>
          <p:cNvCxnSpPr>
            <a:stCxn id="28" idx="2"/>
            <a:endCxn id="13" idx="1"/>
          </p:cNvCxnSpPr>
          <p:nvPr/>
        </p:nvCxnSpPr>
        <p:spPr>
          <a:xfrm rot="10800000" flipH="1">
            <a:off x="6324600" y="3628234"/>
            <a:ext cx="228600" cy="143666"/>
          </a:xfrm>
          <a:prstGeom prst="line">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6" name="Straight Connector 15"/>
          <p:cNvCxnSpPr>
            <a:stCxn id="27" idx="2"/>
            <a:endCxn id="14" idx="1"/>
          </p:cNvCxnSpPr>
          <p:nvPr/>
        </p:nvCxnSpPr>
        <p:spPr>
          <a:xfrm rot="10800000" flipH="1" flipV="1">
            <a:off x="6324600" y="4572000"/>
            <a:ext cx="228602" cy="1103314"/>
          </a:xfrm>
          <a:prstGeom prst="line">
            <a:avLst/>
          </a:prstGeom>
          <a:ln w="6350">
            <a:solidFill>
              <a:schemeClr val="tx1"/>
            </a:solidFill>
          </a:ln>
        </p:spPr>
        <p:style>
          <a:lnRef idx="2">
            <a:schemeClr val="accent1"/>
          </a:lnRef>
          <a:fillRef idx="0">
            <a:schemeClr val="accent1"/>
          </a:fillRef>
          <a:effectRef idx="1">
            <a:schemeClr val="accent1"/>
          </a:effectRef>
          <a:fontRef idx="minor">
            <a:schemeClr val="tx1"/>
          </a:fontRef>
        </p:style>
      </p:cxnSp>
      <p:sp>
        <p:nvSpPr>
          <p:cNvPr id="18" name="Rectangle 17"/>
          <p:cNvSpPr/>
          <p:nvPr/>
        </p:nvSpPr>
        <p:spPr>
          <a:xfrm>
            <a:off x="5334000" y="3657600"/>
            <a:ext cx="914400" cy="1143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GB"/>
          </a:p>
        </p:txBody>
      </p:sp>
      <p:pic>
        <p:nvPicPr>
          <p:cNvPr id="19" name="Picture 18" descr="Screen Shot 2015-01-19 at 16.37.21.png"/>
          <p:cNvPicPr>
            <a:picLocks noChangeAspect="1"/>
          </p:cNvPicPr>
          <p:nvPr/>
        </p:nvPicPr>
        <p:blipFill>
          <a:blip r:embed="rId3">
            <a:lum/>
          </a:blip>
          <a:srcRect l="80982" t="4938" r="3067" b="58025"/>
          <a:stretch>
            <a:fillRect/>
          </a:stretch>
        </p:blipFill>
        <p:spPr>
          <a:xfrm>
            <a:off x="914400" y="3429000"/>
            <a:ext cx="990600" cy="1143000"/>
          </a:xfrm>
          <a:prstGeom prst="rect">
            <a:avLst/>
          </a:prstGeom>
        </p:spPr>
      </p:pic>
      <p:cxnSp>
        <p:nvCxnSpPr>
          <p:cNvPr id="20" name="Straight Connector 19"/>
          <p:cNvCxnSpPr/>
          <p:nvPr/>
        </p:nvCxnSpPr>
        <p:spPr>
          <a:xfrm>
            <a:off x="4191000" y="3886200"/>
            <a:ext cx="2057400" cy="1066800"/>
          </a:xfrm>
          <a:prstGeom prst="line">
            <a:avLst/>
          </a:prstGeom>
          <a:ln w="6350">
            <a:prstDash val="dash"/>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a:endCxn id="27" idx="0"/>
          </p:cNvCxnSpPr>
          <p:nvPr/>
        </p:nvCxnSpPr>
        <p:spPr>
          <a:xfrm>
            <a:off x="4191000" y="3886200"/>
            <a:ext cx="2057400" cy="304800"/>
          </a:xfrm>
          <a:prstGeom prst="line">
            <a:avLst/>
          </a:prstGeom>
          <a:ln w="6350">
            <a:prstDash val="dash"/>
          </a:ln>
        </p:spPr>
        <p:style>
          <a:lnRef idx="2">
            <a:schemeClr val="accent1"/>
          </a:lnRef>
          <a:fillRef idx="0">
            <a:schemeClr val="accent1"/>
          </a:fillRef>
          <a:effectRef idx="1">
            <a:schemeClr val="accent1"/>
          </a:effectRef>
          <a:fontRef idx="minor">
            <a:schemeClr val="tx1"/>
          </a:fontRef>
        </p:style>
      </p:cxnSp>
      <p:cxnSp>
        <p:nvCxnSpPr>
          <p:cNvPr id="24" name="Straight Connector 23"/>
          <p:cNvCxnSpPr/>
          <p:nvPr/>
        </p:nvCxnSpPr>
        <p:spPr>
          <a:xfrm flipV="1">
            <a:off x="914400" y="3352800"/>
            <a:ext cx="5334000" cy="1524000"/>
          </a:xfrm>
          <a:prstGeom prst="line">
            <a:avLst/>
          </a:prstGeom>
          <a:ln w="9525">
            <a:prstDash val="dash"/>
          </a:ln>
        </p:spPr>
        <p:style>
          <a:lnRef idx="2">
            <a:schemeClr val="accent1"/>
          </a:lnRef>
          <a:fillRef idx="0">
            <a:schemeClr val="accent1"/>
          </a:fillRef>
          <a:effectRef idx="1">
            <a:schemeClr val="accent1"/>
          </a:effectRef>
          <a:fontRef idx="minor">
            <a:schemeClr val="tx1"/>
          </a:fontRef>
        </p:style>
      </p:cxnSp>
      <p:sp>
        <p:nvSpPr>
          <p:cNvPr id="27" name="Right Bracket 26"/>
          <p:cNvSpPr/>
          <p:nvPr/>
        </p:nvSpPr>
        <p:spPr>
          <a:xfrm>
            <a:off x="6248400" y="4191000"/>
            <a:ext cx="76200" cy="762000"/>
          </a:xfrm>
          <a:prstGeom prst="rightBracket">
            <a:avLst/>
          </a:prstGeom>
          <a:ln w="6350">
            <a:solidFill>
              <a:schemeClr val="tx1"/>
            </a:solidFill>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GB"/>
          </a:p>
        </p:txBody>
      </p:sp>
      <p:sp>
        <p:nvSpPr>
          <p:cNvPr id="28" name="Right Bracket 27"/>
          <p:cNvSpPr/>
          <p:nvPr/>
        </p:nvSpPr>
        <p:spPr>
          <a:xfrm>
            <a:off x="6248400" y="3352800"/>
            <a:ext cx="76200" cy="838200"/>
          </a:xfrm>
          <a:prstGeom prst="rightBracket">
            <a:avLst/>
          </a:prstGeom>
          <a:ln w="6350">
            <a:solidFill>
              <a:schemeClr val="tx1"/>
            </a:solidFill>
          </a:ln>
        </p:spPr>
        <p:style>
          <a:lnRef idx="2">
            <a:schemeClr val="accent1"/>
          </a:lnRef>
          <a:fillRef idx="0">
            <a:schemeClr val="accent1"/>
          </a:fillRef>
          <a:effectRef idx="1">
            <a:schemeClr val="accent1"/>
          </a:effectRef>
          <a:fontRef idx="minor">
            <a:schemeClr val="tx1"/>
          </a:fontRef>
        </p:style>
        <p:txBody>
          <a:bodyPr anchor="ctr"/>
          <a:lstStyle/>
          <a:p>
            <a:pPr algn="ctr">
              <a:defRPr/>
            </a:pPr>
            <a:endParaRPr lang="en-GB"/>
          </a:p>
        </p:txBody>
      </p:sp>
    </p:spTree>
    <p:extLst>
      <p:ext uri="{BB962C8B-B14F-4D97-AF65-F5344CB8AC3E}">
        <p14:creationId xmlns:p14="http://schemas.microsoft.com/office/powerpoint/2010/main" val="42365341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13"/>
                                        </p:tgtEl>
                                        <p:attrNameLst>
                                          <p:attrName>style.visibility</p:attrName>
                                        </p:attrNameLst>
                                      </p:cBhvr>
                                      <p:to>
                                        <p:strVal val="visible"/>
                                      </p:to>
                                    </p:set>
                                  </p:childTnLst>
                                </p:cTn>
                              </p:par>
                              <p:par>
                                <p:cTn id="9" presetID="1" presetClass="entr" presetSubtype="0" fill="hold" grpId="2" nodeType="withEffect">
                                  <p:stCondLst>
                                    <p:cond delay="0"/>
                                  </p:stCondLst>
                                  <p:childTnLst>
                                    <p:set>
                                      <p:cBhvr>
                                        <p:cTn id="10" dur="1" fill="hold">
                                          <p:stCondLst>
                                            <p:cond delay="0"/>
                                          </p:stCondLst>
                                        </p:cTn>
                                        <p:tgtEl>
                                          <p:spTgt spid="28"/>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21"/>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1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11"/>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6"/>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20"/>
                                        </p:tgtEl>
                                        <p:attrNameLst>
                                          <p:attrName>style.visibility</p:attrName>
                                        </p:attrNameLst>
                                      </p:cBhvr>
                                      <p:to>
                                        <p:strVal val="visible"/>
                                      </p:to>
                                    </p:set>
                                  </p:childTnLst>
                                </p:cTn>
                              </p:par>
                              <p:par>
                                <p:cTn id="25" presetID="1" presetClass="entr" presetSubtype="0" fill="hold" grpId="1" nodeType="withEffect">
                                  <p:stCondLst>
                                    <p:cond delay="0"/>
                                  </p:stCondLst>
                                  <p:childTnLst>
                                    <p:set>
                                      <p:cBhvr>
                                        <p:cTn id="26" dur="1" fill="hold">
                                          <p:stCondLst>
                                            <p:cond delay="0"/>
                                          </p:stCondLst>
                                        </p:cTn>
                                        <p:tgtEl>
                                          <p:spTgt spid="27"/>
                                        </p:tgtEl>
                                        <p:attrNameLst>
                                          <p:attrName>style.visibility</p:attrName>
                                        </p:attrNameLst>
                                      </p:cBhvr>
                                      <p:to>
                                        <p:strVal val="visible"/>
                                      </p:to>
                                    </p:set>
                                  </p:childTnLst>
                                </p:cTn>
                              </p:par>
                              <p:par>
                                <p:cTn id="27" presetID="1" presetClass="entr" presetSubtype="0" fill="hold" grpId="0" nodeType="withEffect">
                                  <p:stCondLst>
                                    <p:cond delay="0"/>
                                  </p:stCondLst>
                                  <p:childTnLst>
                                    <p:set>
                                      <p:cBhvr>
                                        <p:cTn id="28" dur="1" fill="hold">
                                          <p:stCondLst>
                                            <p:cond delay="0"/>
                                          </p:stCondLst>
                                        </p:cTn>
                                        <p:tgtEl>
                                          <p:spTgt spid="27"/>
                                        </p:tgtEl>
                                        <p:attrNameLst>
                                          <p:attrName>style.visibility</p:attrName>
                                        </p:attrNameLst>
                                      </p:cBhvr>
                                      <p:to>
                                        <p:strVal val="visible"/>
                                      </p:to>
                                    </p:set>
                                  </p:childTnLst>
                                </p:cTn>
                              </p:par>
                              <p:par>
                                <p:cTn id="29" presetID="1" presetClass="entr" presetSubtype="0" fill="hold" grpId="1" nodeType="withEffect">
                                  <p:stCondLst>
                                    <p:cond delay="0"/>
                                  </p:stCondLst>
                                  <p:childTnLst>
                                    <p:set>
                                      <p:cBhvr>
                                        <p:cTn id="30" dur="1" fill="hold">
                                          <p:stCondLst>
                                            <p:cond delay="0"/>
                                          </p:stCondLst>
                                        </p:cTn>
                                        <p:tgtEl>
                                          <p:spTgt spid="28"/>
                                        </p:tgtEl>
                                        <p:attrNameLst>
                                          <p:attrName>style.visibility</p:attrName>
                                        </p:attrNameLst>
                                      </p:cBhvr>
                                      <p:to>
                                        <p:strVal val="visible"/>
                                      </p:to>
                                    </p:set>
                                  </p:childTnLst>
                                </p:cTn>
                              </p:par>
                              <p:par>
                                <p:cTn id="31" presetID="1" presetClass="entr" presetSubtype="0" fill="hold" grpId="0" nodeType="withEffect">
                                  <p:stCondLst>
                                    <p:cond delay="0"/>
                                  </p:stCondLst>
                                  <p:childTnLst>
                                    <p:set>
                                      <p:cBhvr>
                                        <p:cTn id="32" dur="1" fill="hold">
                                          <p:stCondLst>
                                            <p:cond delay="0"/>
                                          </p:stCondLst>
                                        </p:cTn>
                                        <p:tgtEl>
                                          <p:spTgt spid="2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11" grpId="0"/>
      <p:bldP spid="13" grpId="0" animBg="1"/>
      <p:bldP spid="14" grpId="0" animBg="1"/>
      <p:bldP spid="27" grpId="0" animBg="1"/>
      <p:bldP spid="27" grpId="1" animBg="1"/>
      <p:bldP spid="28" grpId="0" animBg="1"/>
      <p:bldP spid="28" grpId="1" animBg="1"/>
      <p:bldP spid="28" grpId="2"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Title 3"/>
          <p:cNvSpPr>
            <a:spLocks noGrp="1"/>
          </p:cNvSpPr>
          <p:nvPr>
            <p:ph type="ctrTitle"/>
          </p:nvPr>
        </p:nvSpPr>
        <p:spPr>
          <a:xfrm>
            <a:off x="304800" y="3505200"/>
            <a:ext cx="8396288" cy="3071812"/>
          </a:xfrm>
        </p:spPr>
        <p:txBody>
          <a:bodyPr/>
          <a:lstStyle/>
          <a:p>
            <a:pPr algn="l" eaLnBrk="1" hangingPunct="1"/>
            <a:r>
              <a:rPr lang="en-GB" sz="3600" b="1" dirty="0" smtClean="0">
                <a:solidFill>
                  <a:srgbClr val="FF0000"/>
                </a:solidFill>
              </a:rPr>
              <a:t>PHASE 1: READINESS</a:t>
            </a:r>
            <a:r>
              <a:rPr lang="en-GB" sz="3600" b="1" dirty="0" smtClean="0"/>
              <a:t/>
            </a:r>
            <a:br>
              <a:rPr lang="en-GB" sz="3600" b="1" dirty="0" smtClean="0"/>
            </a:br>
            <a:r>
              <a:rPr lang="en-GB" sz="3600" b="1" dirty="0" smtClean="0"/>
              <a:t>Building the economic rationale for REDD+</a:t>
            </a: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3" name="Picture 1"/>
          <p:cNvPicPr>
            <a:picLocks noChangeAspect="1"/>
          </p:cNvPicPr>
          <p:nvPr/>
        </p:nvPicPr>
        <p:blipFill>
          <a:blip r:embed="rId2"/>
          <a:srcRect l="1439"/>
          <a:stretch>
            <a:fillRect/>
          </a:stretch>
        </p:blipFill>
        <p:spPr bwMode="auto">
          <a:xfrm>
            <a:off x="-14112" y="9703"/>
            <a:ext cx="9271531" cy="6862408"/>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 Placeholder 3"/>
          <p:cNvSpPr txBox="1">
            <a:spLocks/>
          </p:cNvSpPr>
          <p:nvPr/>
        </p:nvSpPr>
        <p:spPr>
          <a:xfrm>
            <a:off x="251525" y="165564"/>
            <a:ext cx="3097213" cy="383117"/>
          </a:xfrm>
          <a:prstGeom prst="rect">
            <a:avLst/>
          </a:prstGeom>
        </p:spPr>
        <p:txBody>
          <a:bodyPr vert="horz" lIns="91440" tIns="45720" rIns="91440" bIns="45720" rtlCol="0">
            <a:normAutofit/>
          </a:bodyPr>
          <a:lstStyle>
            <a:lvl1pPr marL="342900" indent="-342900" algn="l" defTabSz="914400" rtl="0" eaLnBrk="1" latinLnBrk="0" hangingPunct="1">
              <a:spcBef>
                <a:spcPct val="20000"/>
              </a:spcBef>
              <a:buFont typeface="Arial" pitchFamily="34" charset="0"/>
              <a:buNone/>
              <a:defRPr sz="1200" b="1" kern="1200">
                <a:solidFill>
                  <a:srgbClr val="D2232A"/>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GB" dirty="0" smtClean="0"/>
              <a:t>REDD+ Economics and Finance</a:t>
            </a:r>
            <a:endParaRPr lang="en-GB" dirty="0"/>
          </a:p>
        </p:txBody>
      </p:sp>
      <p:sp>
        <p:nvSpPr>
          <p:cNvPr id="7" name="Text Placeholder 6"/>
          <p:cNvSpPr>
            <a:spLocks noGrp="1"/>
          </p:cNvSpPr>
          <p:nvPr>
            <p:ph type="body" sz="quarter" idx="14"/>
          </p:nvPr>
        </p:nvSpPr>
        <p:spPr/>
        <p:txBody>
          <a:bodyPr>
            <a:normAutofit/>
          </a:bodyPr>
          <a:lstStyle/>
          <a:p>
            <a:r>
              <a:rPr lang="en-US" sz="2400" dirty="0" smtClean="0"/>
              <a:t>HOW CAN FOREST ECONOMIC VALUATION </a:t>
            </a:r>
          </a:p>
          <a:p>
            <a:r>
              <a:rPr lang="en-US" sz="2400" dirty="0" smtClean="0"/>
              <a:t>SUPPORT REDD+ PROCESS?</a:t>
            </a:r>
          </a:p>
          <a:p>
            <a:endParaRPr lang="en-GB" sz="2400" dirty="0"/>
          </a:p>
        </p:txBody>
      </p:sp>
      <p:sp>
        <p:nvSpPr>
          <p:cNvPr id="9" name="Content Placeholder 2"/>
          <p:cNvSpPr>
            <a:spLocks noGrp="1"/>
          </p:cNvSpPr>
          <p:nvPr>
            <p:ph idx="4294967295"/>
          </p:nvPr>
        </p:nvSpPr>
        <p:spPr>
          <a:xfrm>
            <a:off x="304800" y="1600200"/>
            <a:ext cx="8534400" cy="4953000"/>
          </a:xfrm>
          <a:prstGeom prst="rect">
            <a:avLst/>
          </a:prstGeom>
        </p:spPr>
        <p:txBody>
          <a:bodyPr>
            <a:normAutofit/>
          </a:bodyPr>
          <a:lstStyle/>
          <a:p>
            <a:pPr>
              <a:defRPr/>
            </a:pPr>
            <a:endParaRPr lang="en-GB" sz="1800" b="1" dirty="0" smtClean="0"/>
          </a:p>
          <a:p>
            <a:pPr>
              <a:defRPr/>
            </a:pPr>
            <a:r>
              <a:rPr lang="en-GB" sz="1800" b="1" dirty="0" smtClean="0"/>
              <a:t>Better understanding of the contribution of the forestry sector/forest ecosystems to the national economy </a:t>
            </a:r>
            <a:r>
              <a:rPr lang="en-GB" sz="1800" dirty="0" smtClean="0"/>
              <a:t>(in terms of GDP/income and wealth)</a:t>
            </a:r>
          </a:p>
          <a:p>
            <a:pPr>
              <a:defRPr/>
            </a:pPr>
            <a:endParaRPr lang="en-GB" sz="1800" dirty="0" smtClean="0"/>
          </a:p>
          <a:p>
            <a:pPr>
              <a:defRPr/>
            </a:pPr>
            <a:r>
              <a:rPr lang="en-GB" sz="1800" b="1" dirty="0" smtClean="0"/>
              <a:t>Accelerate the national REDD+ process</a:t>
            </a:r>
            <a:r>
              <a:rPr lang="en-GB" sz="1800" dirty="0" smtClean="0"/>
              <a:t> by e.g. integrating findings &amp; recommendations economic valuation in the </a:t>
            </a:r>
            <a:r>
              <a:rPr lang="en-GB" sz="1800" b="1" dirty="0" smtClean="0"/>
              <a:t>National Strategy / Action Plan)</a:t>
            </a:r>
          </a:p>
          <a:p>
            <a:pPr>
              <a:defRPr/>
            </a:pPr>
            <a:endParaRPr lang="en-GB" sz="1800" dirty="0" smtClean="0"/>
          </a:p>
          <a:p>
            <a:pPr>
              <a:defRPr/>
            </a:pPr>
            <a:r>
              <a:rPr lang="en-GB" sz="1800" b="1" dirty="0" smtClean="0"/>
              <a:t>Higher share of national budget</a:t>
            </a:r>
            <a:r>
              <a:rPr lang="en-GB" sz="1800" dirty="0" smtClean="0"/>
              <a:t> to protect &amp; sustainably use forests</a:t>
            </a:r>
          </a:p>
          <a:p>
            <a:pPr>
              <a:defRPr/>
            </a:pPr>
            <a:endParaRPr lang="en-GB" sz="1800" dirty="0" smtClean="0"/>
          </a:p>
          <a:p>
            <a:pPr>
              <a:defRPr/>
            </a:pPr>
            <a:r>
              <a:rPr lang="en-GB" sz="1800" dirty="0" smtClean="0"/>
              <a:t>Basis for an </a:t>
            </a:r>
            <a:r>
              <a:rPr lang="en-GB" sz="1800" b="1" dirty="0" smtClean="0"/>
              <a:t>Inclusive Wealth Account </a:t>
            </a:r>
            <a:r>
              <a:rPr lang="en-GB" sz="1800" dirty="0" smtClean="0"/>
              <a:t>(not only measure income, but also wealth) </a:t>
            </a:r>
          </a:p>
          <a:p>
            <a:pPr>
              <a:defRPr/>
            </a:pPr>
            <a:endParaRPr lang="en-GB" sz="1800" dirty="0" smtClean="0"/>
          </a:p>
          <a:p>
            <a:pPr>
              <a:defRPr/>
            </a:pPr>
            <a:endParaRPr lang="en-GB" sz="1800" dirty="0" smtClean="0"/>
          </a:p>
          <a:p>
            <a:pPr>
              <a:buNone/>
              <a:defRPr/>
            </a:pPr>
            <a:endParaRPr lang="en-GB" sz="1800" dirty="0" smtClean="0"/>
          </a:p>
          <a:p>
            <a:pPr lvl="1">
              <a:defRPr/>
            </a:pPr>
            <a:endParaRPr lang="en-GB" sz="1800" dirty="0" smtClean="0"/>
          </a:p>
          <a:p>
            <a:pPr>
              <a:buNone/>
              <a:defRPr/>
            </a:pPr>
            <a:endParaRPr lang="en-GB" sz="1800" dirty="0" smtClean="0"/>
          </a:p>
          <a:p>
            <a:pPr>
              <a:defRPr/>
            </a:pPr>
            <a:endParaRPr lang="en-GB" sz="1800" dirty="0" smtClean="0"/>
          </a:p>
          <a:p>
            <a:pPr>
              <a:defRPr/>
            </a:pPr>
            <a:endParaRPr lang="en-GB" sz="1800" dirty="0" smtClean="0"/>
          </a:p>
          <a:p>
            <a:pPr>
              <a:defRPr/>
            </a:pPr>
            <a:endParaRPr lang="en-GB" sz="1800" dirty="0" smtClean="0"/>
          </a:p>
          <a:p>
            <a:pPr>
              <a:defRPr/>
            </a:pPr>
            <a:endParaRPr lang="en-GB" sz="1800" dirty="0" smtClean="0"/>
          </a:p>
          <a:p>
            <a:pPr>
              <a:defRPr/>
            </a:pPr>
            <a:endParaRPr lang="en-GB" sz="1800" u="sng" dirty="0" smtClean="0"/>
          </a:p>
          <a:p>
            <a:pPr>
              <a:defRPr/>
            </a:pPr>
            <a:endParaRPr lang="en-GB" sz="1800" dirty="0" smtClean="0"/>
          </a:p>
          <a:p>
            <a:endParaRPr lang="en-US" sz="1800" dirty="0"/>
          </a:p>
        </p:txBody>
      </p:sp>
    </p:spTree>
    <p:extLst>
      <p:ext uri="{BB962C8B-B14F-4D97-AF65-F5344CB8AC3E}">
        <p14:creationId xmlns:p14="http://schemas.microsoft.com/office/powerpoint/2010/main" val="4236534105"/>
      </p:ext>
    </p:extLst>
  </p:cSld>
  <p:clrMapOvr>
    <a:masterClrMapping/>
  </p:clrMapOvr>
  <p:timing>
    <p:tnLst>
      <p:par>
        <p:cTn id="1" dur="indefinite" restart="never" nodeType="tmRoot"/>
      </p:par>
    </p:tnLst>
  </p:timing>
</p:sld>
</file>

<file path=ppt/theme/theme1.xml><?xml version="1.0" encoding="utf-8"?>
<a:theme xmlns:a="http://schemas.openxmlformats.org/drawingml/2006/main" name="Chapter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REDD">
      <a:majorFont>
        <a:latin typeface="Open Sans"/>
        <a:ea typeface=""/>
        <a:cs typeface=""/>
      </a:majorFont>
      <a:minorFont>
        <a:latin typeface="Open Sans"/>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4597</TotalTime>
  <Words>2956</Words>
  <Application>Microsoft Office PowerPoint</Application>
  <PresentationFormat>On-screen Show (4:3)</PresentationFormat>
  <Paragraphs>476</Paragraphs>
  <Slides>30</Slides>
  <Notes>21</Notes>
  <HiddenSlides>0</HiddenSlides>
  <MMClips>0</MMClips>
  <ScaleCrop>false</ScaleCrop>
  <HeadingPairs>
    <vt:vector size="4" baseType="variant">
      <vt:variant>
        <vt:lpstr>Theme</vt:lpstr>
      </vt:variant>
      <vt:variant>
        <vt:i4>1</vt:i4>
      </vt:variant>
      <vt:variant>
        <vt:lpstr>Slide Titles</vt:lpstr>
      </vt:variant>
      <vt:variant>
        <vt:i4>30</vt:i4>
      </vt:variant>
    </vt:vector>
  </HeadingPairs>
  <TitlesOfParts>
    <vt:vector size="31" baseType="lpstr">
      <vt:lpstr>Chapter1</vt:lpstr>
      <vt:lpstr>Economics and Finance of REDD+</vt:lpstr>
      <vt:lpstr>PowerPoint Presentation</vt:lpstr>
      <vt:lpstr>PowerPoint Presentation</vt:lpstr>
      <vt:lpstr>PowerPoint Presentation</vt:lpstr>
      <vt:lpstr>PowerPoint Presentation</vt:lpstr>
      <vt:lpstr>PowerPoint Presentation</vt:lpstr>
      <vt:lpstr>PHASE 1: READINESS Building the economic rationale for REDD+</vt:lpstr>
      <vt:lpstr>PowerPoint Presentation</vt:lpstr>
      <vt:lpstr>PowerPoint Presentation</vt:lpstr>
      <vt:lpstr>CONTRIBUTION FORESTRY SECTOR &amp; FOREST ECOSYSTEMS TO THE ECONOMY</vt:lpstr>
      <vt:lpstr>PowerPoint Presentation</vt:lpstr>
      <vt:lpstr>PowerPoint Presentation</vt:lpstr>
      <vt:lpstr>PowerPoint Presentation</vt:lpstr>
      <vt:lpstr>PHASE 2: IMPLEMENTATION Economic analysis relevant for policies and measures (PAMs)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PHASE 3: FINANCE FOR REDD+ Overview of some financial aspects of REDD+</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United Nations Office at Geneva</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Financiamiento REDD+</dc:title>
  <dc:creator>ICTS-DK7</dc:creator>
  <cp:lastModifiedBy>Mihaela Secrieru</cp:lastModifiedBy>
  <cp:revision>171</cp:revision>
  <dcterms:created xsi:type="dcterms:W3CDTF">2015-11-01T13:14:04Z</dcterms:created>
  <dcterms:modified xsi:type="dcterms:W3CDTF">2015-11-20T08:29:47Z</dcterms:modified>
</cp:coreProperties>
</file>