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0" r:id="rId4"/>
    <p:sldId id="259" r:id="rId5"/>
    <p:sldId id="272" r:id="rId6"/>
    <p:sldId id="261" r:id="rId7"/>
    <p:sldId id="266" r:id="rId8"/>
    <p:sldId id="264" r:id="rId9"/>
    <p:sldId id="267" r:id="rId10"/>
    <p:sldId id="270" r:id="rId11"/>
    <p:sldId id="273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novo User" initials="LU" lastIdx="3" clrIdx="0"/>
  <p:cmAuthor id="1" name="jhatcher" initials="j" lastIdx="7" clrIdx="1"/>
  <p:cmAuthor id="2" name="lbailey" initials="l" lastIdx="2" clrIdx="2"/>
  <p:cmAuthor id="3" name="Jutta" initials="J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462" autoAdjust="0"/>
  </p:normalViewPr>
  <p:slideViewPr>
    <p:cSldViewPr>
      <p:cViewPr varScale="1">
        <p:scale>
          <a:sx n="79" d="100"/>
          <a:sy n="79" d="100"/>
        </p:scale>
        <p:origin x="-8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9148D-C275-4326-B47B-D73AAC1B4D46}" type="doc">
      <dgm:prSet loTypeId="urn:microsoft.com/office/officeart/2005/8/layout/vList2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en-US"/>
        </a:p>
      </dgm:t>
    </dgm:pt>
    <dgm:pt modelId="{D56C8877-E511-47E6-9EA5-BC4DE3D59BAA}">
      <dgm:prSet phldrT="[Text]" custT="1"/>
      <dgm:spPr>
        <a:solidFill>
          <a:schemeClr val="tx1">
            <a:lumMod val="75000"/>
            <a:lumOff val="25000"/>
          </a:schemeClr>
        </a:solidFill>
        <a:scene3d>
          <a:camera prst="orthographicFront"/>
          <a:lightRig rig="threePt" dir="t"/>
        </a:scene3d>
        <a:sp3d>
          <a:bevelT w="165100" prst="coolSlant"/>
          <a:bevelB w="165100" prst="coolSlant"/>
        </a:sp3d>
      </dgm:spPr>
      <dgm:t>
        <a:bodyPr/>
        <a:lstStyle/>
        <a:p>
          <a:pPr algn="ctr"/>
          <a:r>
            <a:rPr lang="en-US" sz="2400" b="1" i="0" dirty="0" smtClean="0">
              <a:latin typeface="+mj-lt"/>
              <a:cs typeface="Arial" pitchFamily="34" charset="0"/>
            </a:rPr>
            <a:t>Administrative Body</a:t>
          </a:r>
        </a:p>
        <a:p>
          <a:pPr algn="ctr"/>
          <a:r>
            <a:rPr lang="en-US" sz="2400" b="1" i="0" dirty="0" smtClean="0">
              <a:latin typeface="+mj-lt"/>
              <a:cs typeface="Arial" pitchFamily="34" charset="0"/>
            </a:rPr>
            <a:t>(Manage funds, registry and MRV</a:t>
          </a:r>
          <a:endParaRPr lang="en-US" sz="2400" b="1" i="0" dirty="0">
            <a:latin typeface="+mj-lt"/>
            <a:cs typeface="Arial" pitchFamily="34" charset="0"/>
          </a:endParaRPr>
        </a:p>
      </dgm:t>
    </dgm:pt>
    <dgm:pt modelId="{11F42FCC-BD83-4F9E-A17F-5DC1B7F503B3}" type="parTrans" cxnId="{14C19BB2-0A09-418C-83F7-30A3A57C3A45}">
      <dgm:prSet/>
      <dgm:spPr/>
      <dgm:t>
        <a:bodyPr/>
        <a:lstStyle/>
        <a:p>
          <a:endParaRPr lang="en-US"/>
        </a:p>
      </dgm:t>
    </dgm:pt>
    <dgm:pt modelId="{B3B09D17-F5F4-4285-9775-E23147EF7DDB}" type="sibTrans" cxnId="{14C19BB2-0A09-418C-83F7-30A3A57C3A45}">
      <dgm:prSet/>
      <dgm:spPr/>
      <dgm:t>
        <a:bodyPr/>
        <a:lstStyle/>
        <a:p>
          <a:endParaRPr lang="en-US"/>
        </a:p>
      </dgm:t>
    </dgm:pt>
    <dgm:pt modelId="{046DF6AB-ECAF-40FA-B5B5-56B00A8E77CB}" type="pres">
      <dgm:prSet presAssocID="{4639148D-C275-4326-B47B-D73AAC1B4D4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A97CF3-1A98-4C31-A85F-E51E28787E22}" type="pres">
      <dgm:prSet presAssocID="{D56C8877-E511-47E6-9EA5-BC4DE3D59BAA}" presName="parentText" presStyleLbl="node1" presStyleIdx="0" presStyleCnt="1" custScaleY="110634" custLinFactX="-5405" custLinFactNeighborX="-100000" custLinFactNeighborY="-5317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14C19BB2-0A09-418C-83F7-30A3A57C3A45}" srcId="{4639148D-C275-4326-B47B-D73AAC1B4D46}" destId="{D56C8877-E511-47E6-9EA5-BC4DE3D59BAA}" srcOrd="0" destOrd="0" parTransId="{11F42FCC-BD83-4F9E-A17F-5DC1B7F503B3}" sibTransId="{B3B09D17-F5F4-4285-9775-E23147EF7DDB}"/>
    <dgm:cxn modelId="{B05662E4-BD07-4E80-86E3-D51322CA05C5}" type="presOf" srcId="{4639148D-C275-4326-B47B-D73AAC1B4D46}" destId="{046DF6AB-ECAF-40FA-B5B5-56B00A8E77CB}" srcOrd="0" destOrd="0" presId="urn:microsoft.com/office/officeart/2005/8/layout/vList2"/>
    <dgm:cxn modelId="{8E1CAD2E-EEA6-4F8D-A942-B286EFBA9CE2}" type="presOf" srcId="{D56C8877-E511-47E6-9EA5-BC4DE3D59BAA}" destId="{0BA97CF3-1A98-4C31-A85F-E51E28787E22}" srcOrd="0" destOrd="0" presId="urn:microsoft.com/office/officeart/2005/8/layout/vList2"/>
    <dgm:cxn modelId="{5DC270EA-8843-470C-9D51-1CD50DBCE040}" type="presParOf" srcId="{046DF6AB-ECAF-40FA-B5B5-56B00A8E77CB}" destId="{0BA97CF3-1A98-4C31-A85F-E51E28787E2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639148D-C275-4326-B47B-D73AAC1B4D46}" type="doc">
      <dgm:prSet loTypeId="urn:microsoft.com/office/officeart/2005/8/layout/vList2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en-US"/>
        </a:p>
      </dgm:t>
    </dgm:pt>
    <dgm:pt modelId="{D56C8877-E511-47E6-9EA5-BC4DE3D59BAA}">
      <dgm:prSet phldrT="[Text]" custT="1"/>
      <dgm:spPr>
        <a:solidFill>
          <a:schemeClr val="tx1">
            <a:lumMod val="75000"/>
            <a:lumOff val="25000"/>
          </a:schemeClr>
        </a:solidFill>
        <a:scene3d>
          <a:camera prst="orthographicFront"/>
          <a:lightRig rig="threePt" dir="t"/>
        </a:scene3d>
        <a:sp3d>
          <a:bevelT w="165100" prst="coolSlant"/>
          <a:bevelB w="165100" prst="coolSlant"/>
        </a:sp3d>
      </dgm:spPr>
      <dgm:t>
        <a:bodyPr/>
        <a:lstStyle/>
        <a:p>
          <a:pPr algn="ctr"/>
          <a:r>
            <a:rPr lang="en-US" sz="1800" b="1" dirty="0" smtClean="0">
              <a:solidFill>
                <a:schemeClr val="bg1"/>
              </a:solidFill>
              <a:latin typeface="+mn-lt"/>
              <a:cs typeface="Arial" pitchFamily="34" charset="0"/>
            </a:rPr>
            <a:t>Ensure interim and permanent administrative organizations meet highest level of social, environmental and financial standards</a:t>
          </a:r>
          <a:endParaRPr lang="en-US" sz="1800" b="1" i="0" dirty="0">
            <a:latin typeface="+mn-lt"/>
            <a:cs typeface="Arial" pitchFamily="34" charset="0"/>
          </a:endParaRPr>
        </a:p>
      </dgm:t>
    </dgm:pt>
    <dgm:pt modelId="{11F42FCC-BD83-4F9E-A17F-5DC1B7F503B3}" type="parTrans" cxnId="{14C19BB2-0A09-418C-83F7-30A3A57C3A45}">
      <dgm:prSet/>
      <dgm:spPr/>
      <dgm:t>
        <a:bodyPr/>
        <a:lstStyle/>
        <a:p>
          <a:endParaRPr lang="en-US"/>
        </a:p>
      </dgm:t>
    </dgm:pt>
    <dgm:pt modelId="{B3B09D17-F5F4-4285-9775-E23147EF7DDB}" type="sibTrans" cxnId="{14C19BB2-0A09-418C-83F7-30A3A57C3A45}">
      <dgm:prSet/>
      <dgm:spPr/>
      <dgm:t>
        <a:bodyPr/>
        <a:lstStyle/>
        <a:p>
          <a:endParaRPr lang="en-US"/>
        </a:p>
      </dgm:t>
    </dgm:pt>
    <dgm:pt modelId="{046DF6AB-ECAF-40FA-B5B5-56B00A8E77CB}" type="pres">
      <dgm:prSet presAssocID="{4639148D-C275-4326-B47B-D73AAC1B4D4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A97CF3-1A98-4C31-A85F-E51E28787E22}" type="pres">
      <dgm:prSet presAssocID="{D56C8877-E511-47E6-9EA5-BC4DE3D59BAA}" presName="parentText" presStyleLbl="node1" presStyleIdx="0" presStyleCnt="1" custScaleY="724354" custLinFactX="-5405" custLinFactNeighborX="-100000" custLinFactNeighborY="-5317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14C19BB2-0A09-418C-83F7-30A3A57C3A45}" srcId="{4639148D-C275-4326-B47B-D73AAC1B4D46}" destId="{D56C8877-E511-47E6-9EA5-BC4DE3D59BAA}" srcOrd="0" destOrd="0" parTransId="{11F42FCC-BD83-4F9E-A17F-5DC1B7F503B3}" sibTransId="{B3B09D17-F5F4-4285-9775-E23147EF7DDB}"/>
    <dgm:cxn modelId="{10EEF0BB-70B6-44CD-9841-55B153800E7C}" type="presOf" srcId="{D56C8877-E511-47E6-9EA5-BC4DE3D59BAA}" destId="{0BA97CF3-1A98-4C31-A85F-E51E28787E22}" srcOrd="0" destOrd="0" presId="urn:microsoft.com/office/officeart/2005/8/layout/vList2"/>
    <dgm:cxn modelId="{529CA641-E211-42F8-AD34-DDBE9EE988C9}" type="presOf" srcId="{4639148D-C275-4326-B47B-D73AAC1B4D46}" destId="{046DF6AB-ECAF-40FA-B5B5-56B00A8E77CB}" srcOrd="0" destOrd="0" presId="urn:microsoft.com/office/officeart/2005/8/layout/vList2"/>
    <dgm:cxn modelId="{AE75D09F-1241-4A32-8949-D589C2F600FB}" type="presParOf" srcId="{046DF6AB-ECAF-40FA-B5B5-56B00A8E77CB}" destId="{0BA97CF3-1A98-4C31-A85F-E51E28787E2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3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639148D-C275-4326-B47B-D73AAC1B4D46}" type="doc">
      <dgm:prSet loTypeId="urn:microsoft.com/office/officeart/2005/8/layout/vList2" loCatId="list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en-US"/>
        </a:p>
      </dgm:t>
    </dgm:pt>
    <dgm:pt modelId="{D56C8877-E511-47E6-9EA5-BC4DE3D59BAA}">
      <dgm:prSet phldrT="[Text]" custT="1"/>
      <dgm:spPr>
        <a:solidFill>
          <a:schemeClr val="tx1">
            <a:lumMod val="75000"/>
            <a:lumOff val="25000"/>
          </a:schemeClr>
        </a:solidFill>
        <a:scene3d>
          <a:camera prst="orthographicFront"/>
          <a:lightRig rig="threePt" dir="t"/>
        </a:scene3d>
        <a:sp3d>
          <a:bevelT w="165100" prst="coolSlant"/>
          <a:bevelB w="165100" prst="coolSlant"/>
        </a:sp3d>
      </dgm:spPr>
      <dgm:t>
        <a:bodyPr/>
        <a:lstStyle/>
        <a:p>
          <a:pPr algn="ctr"/>
          <a:r>
            <a:rPr lang="en-US" sz="1800" b="1" dirty="0" smtClean="0">
              <a:solidFill>
                <a:schemeClr val="bg1"/>
              </a:solidFill>
              <a:latin typeface="+mn-lt"/>
              <a:cs typeface="Arial" pitchFamily="34" charset="0"/>
            </a:rPr>
            <a:t>Ensure real drivers are targeted and just, fair, social and environmental protections, and recourse mechanisms</a:t>
          </a:r>
          <a:endParaRPr lang="en-US" sz="1800" b="1" i="0" dirty="0" smtClean="0">
            <a:latin typeface="+mn-lt"/>
            <a:cs typeface="Arial" pitchFamily="34" charset="0"/>
          </a:endParaRPr>
        </a:p>
      </dgm:t>
    </dgm:pt>
    <dgm:pt modelId="{11F42FCC-BD83-4F9E-A17F-5DC1B7F503B3}" type="parTrans" cxnId="{14C19BB2-0A09-418C-83F7-30A3A57C3A45}">
      <dgm:prSet/>
      <dgm:spPr/>
      <dgm:t>
        <a:bodyPr/>
        <a:lstStyle/>
        <a:p>
          <a:endParaRPr lang="en-US"/>
        </a:p>
      </dgm:t>
    </dgm:pt>
    <dgm:pt modelId="{B3B09D17-F5F4-4285-9775-E23147EF7DDB}" type="sibTrans" cxnId="{14C19BB2-0A09-418C-83F7-30A3A57C3A45}">
      <dgm:prSet/>
      <dgm:spPr/>
      <dgm:t>
        <a:bodyPr/>
        <a:lstStyle/>
        <a:p>
          <a:endParaRPr lang="en-US"/>
        </a:p>
      </dgm:t>
    </dgm:pt>
    <dgm:pt modelId="{046DF6AB-ECAF-40FA-B5B5-56B00A8E77CB}" type="pres">
      <dgm:prSet presAssocID="{4639148D-C275-4326-B47B-D73AAC1B4D4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A97CF3-1A98-4C31-A85F-E51E28787E22}" type="pres">
      <dgm:prSet presAssocID="{D56C8877-E511-47E6-9EA5-BC4DE3D59BAA}" presName="parentText" presStyleLbl="node1" presStyleIdx="0" presStyleCnt="1" custScaleY="743161" custLinFactNeighborX="56757" custLinFactNeighborY="945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14C19BB2-0A09-418C-83F7-30A3A57C3A45}" srcId="{4639148D-C275-4326-B47B-D73AAC1B4D46}" destId="{D56C8877-E511-47E6-9EA5-BC4DE3D59BAA}" srcOrd="0" destOrd="0" parTransId="{11F42FCC-BD83-4F9E-A17F-5DC1B7F503B3}" sibTransId="{B3B09D17-F5F4-4285-9775-E23147EF7DDB}"/>
    <dgm:cxn modelId="{732D3A40-39E2-4161-A147-F9A3A8D3ADC5}" type="presOf" srcId="{4639148D-C275-4326-B47B-D73AAC1B4D46}" destId="{046DF6AB-ECAF-40FA-B5B5-56B00A8E77CB}" srcOrd="0" destOrd="0" presId="urn:microsoft.com/office/officeart/2005/8/layout/vList2"/>
    <dgm:cxn modelId="{3A0BC591-CCE5-4837-8CAE-AB794BCE0E0E}" type="presOf" srcId="{D56C8877-E511-47E6-9EA5-BC4DE3D59BAA}" destId="{0BA97CF3-1A98-4C31-A85F-E51E28787E22}" srcOrd="0" destOrd="0" presId="urn:microsoft.com/office/officeart/2005/8/layout/vList2"/>
    <dgm:cxn modelId="{180B51E2-4315-4081-B84D-F3BF68583DA6}" type="presParOf" srcId="{046DF6AB-ECAF-40FA-B5B5-56B00A8E77CB}" destId="{0BA97CF3-1A98-4C31-A85F-E51E28787E2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3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639148D-C275-4326-B47B-D73AAC1B4D46}" type="doc">
      <dgm:prSet loTypeId="urn:microsoft.com/office/officeart/2005/8/layout/vList2" loCatId="list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en-US"/>
        </a:p>
      </dgm:t>
    </dgm:pt>
    <dgm:pt modelId="{D56C8877-E511-47E6-9EA5-BC4DE3D59BAA}">
      <dgm:prSet phldrT="[Text]" custT="1"/>
      <dgm:spPr>
        <a:solidFill>
          <a:schemeClr val="tx1">
            <a:lumMod val="75000"/>
            <a:lumOff val="25000"/>
          </a:schemeClr>
        </a:solidFill>
        <a:scene3d>
          <a:camera prst="orthographicFront"/>
          <a:lightRig rig="threePt" dir="t"/>
        </a:scene3d>
        <a:sp3d>
          <a:bevelT w="165100" prst="coolSlant"/>
          <a:bevelB w="165100" prst="coolSlant"/>
        </a:sp3d>
      </dgm:spPr>
      <dgm:t>
        <a:bodyPr/>
        <a:lstStyle/>
        <a:p>
          <a:pPr algn="ctr"/>
          <a:r>
            <a:rPr lang="en-US" sz="1800" b="1" dirty="0" smtClean="0">
              <a:solidFill>
                <a:schemeClr val="bg1"/>
              </a:solidFill>
              <a:latin typeface="+mn-lt"/>
              <a:cs typeface="Arial" pitchFamily="34" charset="0"/>
            </a:rPr>
            <a:t>Monitor social and environmental impacts, in addition to carbon, ensure transparent, easy access to data</a:t>
          </a:r>
          <a:endParaRPr lang="en-US" sz="1800" b="1" i="0" dirty="0">
            <a:latin typeface="+mn-lt"/>
            <a:cs typeface="Arial" pitchFamily="34" charset="0"/>
          </a:endParaRPr>
        </a:p>
      </dgm:t>
    </dgm:pt>
    <dgm:pt modelId="{11F42FCC-BD83-4F9E-A17F-5DC1B7F503B3}" type="parTrans" cxnId="{14C19BB2-0A09-418C-83F7-30A3A57C3A45}">
      <dgm:prSet/>
      <dgm:spPr/>
      <dgm:t>
        <a:bodyPr/>
        <a:lstStyle/>
        <a:p>
          <a:endParaRPr lang="en-US"/>
        </a:p>
      </dgm:t>
    </dgm:pt>
    <dgm:pt modelId="{B3B09D17-F5F4-4285-9775-E23147EF7DDB}" type="sibTrans" cxnId="{14C19BB2-0A09-418C-83F7-30A3A57C3A45}">
      <dgm:prSet/>
      <dgm:spPr/>
      <dgm:t>
        <a:bodyPr/>
        <a:lstStyle/>
        <a:p>
          <a:endParaRPr lang="en-US"/>
        </a:p>
      </dgm:t>
    </dgm:pt>
    <dgm:pt modelId="{046DF6AB-ECAF-40FA-B5B5-56B00A8E77CB}" type="pres">
      <dgm:prSet presAssocID="{4639148D-C275-4326-B47B-D73AAC1B4D4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A97CF3-1A98-4C31-A85F-E51E28787E22}" type="pres">
      <dgm:prSet presAssocID="{D56C8877-E511-47E6-9EA5-BC4DE3D59BAA}" presName="parentText" presStyleLbl="node1" presStyleIdx="0" presStyleCnt="1" custScaleY="724353" custLinFactNeighborY="0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14C19BB2-0A09-418C-83F7-30A3A57C3A45}" srcId="{4639148D-C275-4326-B47B-D73AAC1B4D46}" destId="{D56C8877-E511-47E6-9EA5-BC4DE3D59BAA}" srcOrd="0" destOrd="0" parTransId="{11F42FCC-BD83-4F9E-A17F-5DC1B7F503B3}" sibTransId="{B3B09D17-F5F4-4285-9775-E23147EF7DDB}"/>
    <dgm:cxn modelId="{02743D12-D7A1-4231-818C-4A45BA4512E1}" type="presOf" srcId="{D56C8877-E511-47E6-9EA5-BC4DE3D59BAA}" destId="{0BA97CF3-1A98-4C31-A85F-E51E28787E22}" srcOrd="0" destOrd="0" presId="urn:microsoft.com/office/officeart/2005/8/layout/vList2"/>
    <dgm:cxn modelId="{DC2587D0-6E71-4185-8ADA-4DC8418607FF}" type="presOf" srcId="{4639148D-C275-4326-B47B-D73AAC1B4D46}" destId="{046DF6AB-ECAF-40FA-B5B5-56B00A8E77CB}" srcOrd="0" destOrd="0" presId="urn:microsoft.com/office/officeart/2005/8/layout/vList2"/>
    <dgm:cxn modelId="{73CAA5BD-B47A-4185-B00E-108A7E4F3003}" type="presParOf" srcId="{046DF6AB-ECAF-40FA-B5B5-56B00A8E77CB}" destId="{0BA97CF3-1A98-4C31-A85F-E51E28787E2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4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39148D-C275-4326-B47B-D73AAC1B4D46}" type="doc">
      <dgm:prSet loTypeId="urn:microsoft.com/office/officeart/2005/8/layout/vList2" loCatId="list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en-US"/>
        </a:p>
      </dgm:t>
    </dgm:pt>
    <dgm:pt modelId="{D56C8877-E511-47E6-9EA5-BC4DE3D59BAA}">
      <dgm:prSet phldrT="[Text]" custT="1"/>
      <dgm:spPr>
        <a:solidFill>
          <a:schemeClr val="tx1">
            <a:lumMod val="75000"/>
            <a:lumOff val="25000"/>
          </a:schemeClr>
        </a:solidFill>
        <a:scene3d>
          <a:camera prst="orthographicFront"/>
          <a:lightRig rig="threePt" dir="t"/>
        </a:scene3d>
        <a:sp3d>
          <a:bevelT w="165100" prst="coolSlant"/>
          <a:bevelB w="165100" prst="coolSlant"/>
        </a:sp3d>
      </dgm:spPr>
      <dgm:t>
        <a:bodyPr/>
        <a:lstStyle/>
        <a:p>
          <a:pPr algn="ctr"/>
          <a:r>
            <a:rPr lang="en-US" sz="2400" b="1" i="0" dirty="0" smtClean="0">
              <a:latin typeface="+mj-lt"/>
              <a:cs typeface="Arial" pitchFamily="34" charset="0"/>
            </a:rPr>
            <a:t>Operations</a:t>
          </a:r>
        </a:p>
        <a:p>
          <a:pPr algn="ctr"/>
          <a:r>
            <a:rPr lang="en-US" sz="2400" b="1" i="0" dirty="0" smtClean="0">
              <a:latin typeface="+mj-lt"/>
              <a:cs typeface="Arial" pitchFamily="34" charset="0"/>
            </a:rPr>
            <a:t>(Payments and Standards)</a:t>
          </a:r>
        </a:p>
      </dgm:t>
    </dgm:pt>
    <dgm:pt modelId="{11F42FCC-BD83-4F9E-A17F-5DC1B7F503B3}" type="parTrans" cxnId="{14C19BB2-0A09-418C-83F7-30A3A57C3A45}">
      <dgm:prSet/>
      <dgm:spPr/>
      <dgm:t>
        <a:bodyPr/>
        <a:lstStyle/>
        <a:p>
          <a:endParaRPr lang="en-US"/>
        </a:p>
      </dgm:t>
    </dgm:pt>
    <dgm:pt modelId="{B3B09D17-F5F4-4285-9775-E23147EF7DDB}" type="sibTrans" cxnId="{14C19BB2-0A09-418C-83F7-30A3A57C3A45}">
      <dgm:prSet/>
      <dgm:spPr/>
      <dgm:t>
        <a:bodyPr/>
        <a:lstStyle/>
        <a:p>
          <a:endParaRPr lang="en-US"/>
        </a:p>
      </dgm:t>
    </dgm:pt>
    <dgm:pt modelId="{046DF6AB-ECAF-40FA-B5B5-56B00A8E77CB}" type="pres">
      <dgm:prSet presAssocID="{4639148D-C275-4326-B47B-D73AAC1B4D4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A97CF3-1A98-4C31-A85F-E51E28787E22}" type="pres">
      <dgm:prSet presAssocID="{D56C8877-E511-47E6-9EA5-BC4DE3D59BAA}" presName="parentText" presStyleLbl="node1" presStyleIdx="0" presStyleCnt="1" custScaleY="110634" custLinFactNeighborX="56757" custLinFactNeighborY="945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14C19BB2-0A09-418C-83F7-30A3A57C3A45}" srcId="{4639148D-C275-4326-B47B-D73AAC1B4D46}" destId="{D56C8877-E511-47E6-9EA5-BC4DE3D59BAA}" srcOrd="0" destOrd="0" parTransId="{11F42FCC-BD83-4F9E-A17F-5DC1B7F503B3}" sibTransId="{B3B09D17-F5F4-4285-9775-E23147EF7DDB}"/>
    <dgm:cxn modelId="{670F189D-AC00-4A3B-8537-A2A0D5E10CA5}" type="presOf" srcId="{4639148D-C275-4326-B47B-D73AAC1B4D46}" destId="{046DF6AB-ECAF-40FA-B5B5-56B00A8E77CB}" srcOrd="0" destOrd="0" presId="urn:microsoft.com/office/officeart/2005/8/layout/vList2"/>
    <dgm:cxn modelId="{676D9CC2-7B0A-47AC-BC21-8B44BF2B47FE}" type="presOf" srcId="{D56C8877-E511-47E6-9EA5-BC4DE3D59BAA}" destId="{0BA97CF3-1A98-4C31-A85F-E51E28787E22}" srcOrd="0" destOrd="0" presId="urn:microsoft.com/office/officeart/2005/8/layout/vList2"/>
    <dgm:cxn modelId="{A42B7E29-6FF0-46AB-9EDD-EA3A98F769B3}" type="presParOf" srcId="{046DF6AB-ECAF-40FA-B5B5-56B00A8E77CB}" destId="{0BA97CF3-1A98-4C31-A85F-E51E28787E2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39148D-C275-4326-B47B-D73AAC1B4D46}" type="doc">
      <dgm:prSet loTypeId="urn:microsoft.com/office/officeart/2005/8/layout/vList2" loCatId="list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en-US"/>
        </a:p>
      </dgm:t>
    </dgm:pt>
    <dgm:pt modelId="{D56C8877-E511-47E6-9EA5-BC4DE3D59BAA}">
      <dgm:prSet phldrT="[Text]" custT="1"/>
      <dgm:spPr>
        <a:solidFill>
          <a:schemeClr val="tx1">
            <a:lumMod val="75000"/>
            <a:lumOff val="25000"/>
          </a:schemeClr>
        </a:solidFill>
        <a:scene3d>
          <a:camera prst="orthographicFront"/>
          <a:lightRig rig="threePt" dir="t"/>
        </a:scene3d>
        <a:sp3d>
          <a:bevelT w="165100" prst="coolSlant"/>
          <a:bevelB w="165100" prst="coolSlant"/>
        </a:sp3d>
      </dgm:spPr>
      <dgm:t>
        <a:bodyPr/>
        <a:lstStyle/>
        <a:p>
          <a:pPr algn="ctr"/>
          <a:r>
            <a:rPr lang="en-US" sz="2400" b="1" i="0" dirty="0" smtClean="0">
              <a:latin typeface="+mj-lt"/>
              <a:cs typeface="Arial" pitchFamily="34" charset="0"/>
            </a:rPr>
            <a:t>Information and Monitoring Systems</a:t>
          </a:r>
        </a:p>
        <a:p>
          <a:pPr algn="ctr"/>
          <a:r>
            <a:rPr lang="en-US" sz="2400" b="1" i="0" dirty="0" smtClean="0">
              <a:latin typeface="+mj-lt"/>
              <a:cs typeface="Arial" pitchFamily="34" charset="0"/>
            </a:rPr>
            <a:t>(MRV of carbon and governance)</a:t>
          </a:r>
          <a:endParaRPr lang="en-US" sz="2400" b="1" i="0" dirty="0">
            <a:latin typeface="+mj-lt"/>
            <a:cs typeface="Arial" pitchFamily="34" charset="0"/>
          </a:endParaRPr>
        </a:p>
      </dgm:t>
    </dgm:pt>
    <dgm:pt modelId="{11F42FCC-BD83-4F9E-A17F-5DC1B7F503B3}" type="parTrans" cxnId="{14C19BB2-0A09-418C-83F7-30A3A57C3A45}">
      <dgm:prSet/>
      <dgm:spPr/>
      <dgm:t>
        <a:bodyPr/>
        <a:lstStyle/>
        <a:p>
          <a:endParaRPr lang="en-US"/>
        </a:p>
      </dgm:t>
    </dgm:pt>
    <dgm:pt modelId="{B3B09D17-F5F4-4285-9775-E23147EF7DDB}" type="sibTrans" cxnId="{14C19BB2-0A09-418C-83F7-30A3A57C3A45}">
      <dgm:prSet/>
      <dgm:spPr/>
      <dgm:t>
        <a:bodyPr/>
        <a:lstStyle/>
        <a:p>
          <a:endParaRPr lang="en-US"/>
        </a:p>
      </dgm:t>
    </dgm:pt>
    <dgm:pt modelId="{046DF6AB-ECAF-40FA-B5B5-56B00A8E77CB}" type="pres">
      <dgm:prSet presAssocID="{4639148D-C275-4326-B47B-D73AAC1B4D4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A97CF3-1A98-4C31-A85F-E51E28787E22}" type="pres">
      <dgm:prSet presAssocID="{D56C8877-E511-47E6-9EA5-BC4DE3D59BAA}" presName="parentText" presStyleLbl="node1" presStyleIdx="0" presStyleCnt="1" custScaleY="110634" custLinFactNeighborY="0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14C19BB2-0A09-418C-83F7-30A3A57C3A45}" srcId="{4639148D-C275-4326-B47B-D73AAC1B4D46}" destId="{D56C8877-E511-47E6-9EA5-BC4DE3D59BAA}" srcOrd="0" destOrd="0" parTransId="{11F42FCC-BD83-4F9E-A17F-5DC1B7F503B3}" sibTransId="{B3B09D17-F5F4-4285-9775-E23147EF7DDB}"/>
    <dgm:cxn modelId="{609D9833-593A-4674-8AAC-418F383E5FFB}" type="presOf" srcId="{D56C8877-E511-47E6-9EA5-BC4DE3D59BAA}" destId="{0BA97CF3-1A98-4C31-A85F-E51E28787E22}" srcOrd="0" destOrd="0" presId="urn:microsoft.com/office/officeart/2005/8/layout/vList2"/>
    <dgm:cxn modelId="{EA198D2E-814D-4F96-88D3-33E5D36D65D9}" type="presOf" srcId="{4639148D-C275-4326-B47B-D73AAC1B4D46}" destId="{046DF6AB-ECAF-40FA-B5B5-56B00A8E77CB}" srcOrd="0" destOrd="0" presId="urn:microsoft.com/office/officeart/2005/8/layout/vList2"/>
    <dgm:cxn modelId="{877546C0-5CD1-4E29-BC1A-9867B96D4A92}" type="presParOf" srcId="{046DF6AB-ECAF-40FA-B5B5-56B00A8E77CB}" destId="{0BA97CF3-1A98-4C31-A85F-E51E28787E2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39148D-C275-4326-B47B-D73AAC1B4D46}" type="doc">
      <dgm:prSet loTypeId="urn:microsoft.com/office/officeart/2005/8/layout/vList2" loCatId="list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en-US"/>
        </a:p>
      </dgm:t>
    </dgm:pt>
    <dgm:pt modelId="{D56C8877-E511-47E6-9EA5-BC4DE3D59BAA}">
      <dgm:prSet phldrT="[Text]" custT="1"/>
      <dgm:spPr>
        <a:solidFill>
          <a:schemeClr val="tx1">
            <a:lumMod val="75000"/>
            <a:lumOff val="25000"/>
          </a:schemeClr>
        </a:solidFill>
        <a:scene3d>
          <a:camera prst="orthographicFront"/>
          <a:lightRig rig="threePt" dir="t"/>
        </a:scene3d>
        <a:sp3d>
          <a:bevelT w="165100" prst="coolSlant"/>
          <a:bevelB w="165100" prst="coolSlant"/>
        </a:sp3d>
      </dgm:spPr>
      <dgm:t>
        <a:bodyPr/>
        <a:lstStyle/>
        <a:p>
          <a:pPr algn="ctr"/>
          <a:r>
            <a:rPr lang="en-US" sz="2400" b="1" i="0" dirty="0" smtClean="0">
              <a:latin typeface="+mj-lt"/>
              <a:cs typeface="Arial" pitchFamily="34" charset="0"/>
            </a:rPr>
            <a:t>Governance</a:t>
          </a:r>
        </a:p>
        <a:p>
          <a:pPr algn="ctr"/>
          <a:r>
            <a:rPr lang="en-US" sz="2400" b="1" i="0" dirty="0" smtClean="0">
              <a:latin typeface="+mj-lt"/>
              <a:cs typeface="Arial" pitchFamily="34" charset="0"/>
            </a:rPr>
            <a:t>(Board/Advisory)</a:t>
          </a:r>
        </a:p>
      </dgm:t>
    </dgm:pt>
    <dgm:pt modelId="{11F42FCC-BD83-4F9E-A17F-5DC1B7F503B3}" type="parTrans" cxnId="{14C19BB2-0A09-418C-83F7-30A3A57C3A45}">
      <dgm:prSet/>
      <dgm:spPr/>
      <dgm:t>
        <a:bodyPr/>
        <a:lstStyle/>
        <a:p>
          <a:endParaRPr lang="en-US"/>
        </a:p>
      </dgm:t>
    </dgm:pt>
    <dgm:pt modelId="{B3B09D17-F5F4-4285-9775-E23147EF7DDB}" type="sibTrans" cxnId="{14C19BB2-0A09-418C-83F7-30A3A57C3A45}">
      <dgm:prSet/>
      <dgm:spPr/>
      <dgm:t>
        <a:bodyPr/>
        <a:lstStyle/>
        <a:p>
          <a:endParaRPr lang="en-US"/>
        </a:p>
      </dgm:t>
    </dgm:pt>
    <dgm:pt modelId="{046DF6AB-ECAF-40FA-B5B5-56B00A8E77CB}" type="pres">
      <dgm:prSet presAssocID="{4639148D-C275-4326-B47B-D73AAC1B4D4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A97CF3-1A98-4C31-A85F-E51E28787E22}" type="pres">
      <dgm:prSet presAssocID="{D56C8877-E511-47E6-9EA5-BC4DE3D59BAA}" presName="parentText" presStyleLbl="node1" presStyleIdx="0" presStyleCnt="1" custLinFactNeighborY="945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14C19BB2-0A09-418C-83F7-30A3A57C3A45}" srcId="{4639148D-C275-4326-B47B-D73AAC1B4D46}" destId="{D56C8877-E511-47E6-9EA5-BC4DE3D59BAA}" srcOrd="0" destOrd="0" parTransId="{11F42FCC-BD83-4F9E-A17F-5DC1B7F503B3}" sibTransId="{B3B09D17-F5F4-4285-9775-E23147EF7DDB}"/>
    <dgm:cxn modelId="{6B42C328-5293-4F19-888B-AE5479CEF6EA}" type="presOf" srcId="{4639148D-C275-4326-B47B-D73AAC1B4D46}" destId="{046DF6AB-ECAF-40FA-B5B5-56B00A8E77CB}" srcOrd="0" destOrd="0" presId="urn:microsoft.com/office/officeart/2005/8/layout/vList2"/>
    <dgm:cxn modelId="{9FD35B20-E270-40DB-9C3C-18B25DCDA972}" type="presOf" srcId="{D56C8877-E511-47E6-9EA5-BC4DE3D59BAA}" destId="{0BA97CF3-1A98-4C31-A85F-E51E28787E22}" srcOrd="0" destOrd="0" presId="urn:microsoft.com/office/officeart/2005/8/layout/vList2"/>
    <dgm:cxn modelId="{201C2445-7788-49AE-8479-F9289CEBABE4}" type="presParOf" srcId="{046DF6AB-ECAF-40FA-B5B5-56B00A8E77CB}" destId="{0BA97CF3-1A98-4C31-A85F-E51E28787E2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39148D-C275-4326-B47B-D73AAC1B4D46}" type="doc">
      <dgm:prSet loTypeId="urn:microsoft.com/office/officeart/2005/8/layout/vList2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en-US"/>
        </a:p>
      </dgm:t>
    </dgm:pt>
    <dgm:pt modelId="{D56C8877-E511-47E6-9EA5-BC4DE3D59BAA}">
      <dgm:prSet phldrT="[Text]" custT="1"/>
      <dgm:spPr>
        <a:solidFill>
          <a:schemeClr val="tx1">
            <a:lumMod val="75000"/>
            <a:lumOff val="25000"/>
          </a:schemeClr>
        </a:solidFill>
        <a:scene3d>
          <a:camera prst="orthographicFront"/>
          <a:lightRig rig="threePt" dir="t"/>
        </a:scene3d>
        <a:sp3d>
          <a:bevelT w="165100" prst="coolSlant"/>
          <a:bevelB w="165100" prst="coolSlant"/>
        </a:sp3d>
      </dgm:spPr>
      <dgm:t>
        <a:bodyPr/>
        <a:lstStyle/>
        <a:p>
          <a:pPr algn="ctr"/>
          <a:r>
            <a:rPr lang="en-US" sz="2400" b="1" i="0" dirty="0" smtClean="0">
              <a:latin typeface="+mj-lt"/>
              <a:cs typeface="Arial" pitchFamily="34" charset="0"/>
            </a:rPr>
            <a:t>Administrative Body</a:t>
          </a:r>
        </a:p>
        <a:p>
          <a:pPr algn="ctr"/>
          <a:r>
            <a:rPr lang="en-US" sz="2400" b="1" i="0" dirty="0" smtClean="0">
              <a:latin typeface="+mj-lt"/>
              <a:cs typeface="Arial" pitchFamily="34" charset="0"/>
            </a:rPr>
            <a:t>(Manage funds, registry and MRV</a:t>
          </a:r>
          <a:endParaRPr lang="en-US" sz="2400" b="1" i="0" dirty="0">
            <a:latin typeface="+mj-lt"/>
            <a:cs typeface="Arial" pitchFamily="34" charset="0"/>
          </a:endParaRPr>
        </a:p>
      </dgm:t>
    </dgm:pt>
    <dgm:pt modelId="{11F42FCC-BD83-4F9E-A17F-5DC1B7F503B3}" type="parTrans" cxnId="{14C19BB2-0A09-418C-83F7-30A3A57C3A45}">
      <dgm:prSet/>
      <dgm:spPr/>
      <dgm:t>
        <a:bodyPr/>
        <a:lstStyle/>
        <a:p>
          <a:endParaRPr lang="en-US"/>
        </a:p>
      </dgm:t>
    </dgm:pt>
    <dgm:pt modelId="{B3B09D17-F5F4-4285-9775-E23147EF7DDB}" type="sibTrans" cxnId="{14C19BB2-0A09-418C-83F7-30A3A57C3A45}">
      <dgm:prSet/>
      <dgm:spPr/>
      <dgm:t>
        <a:bodyPr/>
        <a:lstStyle/>
        <a:p>
          <a:endParaRPr lang="en-US"/>
        </a:p>
      </dgm:t>
    </dgm:pt>
    <dgm:pt modelId="{046DF6AB-ECAF-40FA-B5B5-56B00A8E77CB}" type="pres">
      <dgm:prSet presAssocID="{4639148D-C275-4326-B47B-D73AAC1B4D4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A97CF3-1A98-4C31-A85F-E51E28787E22}" type="pres">
      <dgm:prSet presAssocID="{D56C8877-E511-47E6-9EA5-BC4DE3D59BAA}" presName="parentText" presStyleLbl="node1" presStyleIdx="0" presStyleCnt="1" custScaleY="110634" custLinFactX="-5405" custLinFactNeighborX="-100000" custLinFactNeighborY="-5317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14C19BB2-0A09-418C-83F7-30A3A57C3A45}" srcId="{4639148D-C275-4326-B47B-D73AAC1B4D46}" destId="{D56C8877-E511-47E6-9EA5-BC4DE3D59BAA}" srcOrd="0" destOrd="0" parTransId="{11F42FCC-BD83-4F9E-A17F-5DC1B7F503B3}" sibTransId="{B3B09D17-F5F4-4285-9775-E23147EF7DDB}"/>
    <dgm:cxn modelId="{E0CEAD01-508C-4DC1-BF3B-97DE20382CD8}" type="presOf" srcId="{D56C8877-E511-47E6-9EA5-BC4DE3D59BAA}" destId="{0BA97CF3-1A98-4C31-A85F-E51E28787E22}" srcOrd="0" destOrd="0" presId="urn:microsoft.com/office/officeart/2005/8/layout/vList2"/>
    <dgm:cxn modelId="{2CA38420-72FF-4341-8900-17BC2D50B9E8}" type="presOf" srcId="{4639148D-C275-4326-B47B-D73AAC1B4D46}" destId="{046DF6AB-ECAF-40FA-B5B5-56B00A8E77CB}" srcOrd="0" destOrd="0" presId="urn:microsoft.com/office/officeart/2005/8/layout/vList2"/>
    <dgm:cxn modelId="{F8FA4DA4-B11C-4EE9-AD98-415AB0F238F4}" type="presParOf" srcId="{046DF6AB-ECAF-40FA-B5B5-56B00A8E77CB}" destId="{0BA97CF3-1A98-4C31-A85F-E51E28787E2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639148D-C275-4326-B47B-D73AAC1B4D46}" type="doc">
      <dgm:prSet loTypeId="urn:microsoft.com/office/officeart/2005/8/layout/vList2" loCatId="list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en-US"/>
        </a:p>
      </dgm:t>
    </dgm:pt>
    <dgm:pt modelId="{D56C8877-E511-47E6-9EA5-BC4DE3D59BAA}">
      <dgm:prSet phldrT="[Text]" custT="1"/>
      <dgm:spPr>
        <a:solidFill>
          <a:schemeClr val="tx1">
            <a:lumMod val="75000"/>
            <a:lumOff val="25000"/>
          </a:schemeClr>
        </a:solidFill>
        <a:scene3d>
          <a:camera prst="orthographicFront"/>
          <a:lightRig rig="threePt" dir="t"/>
        </a:scene3d>
        <a:sp3d>
          <a:bevelT w="165100" prst="coolSlant"/>
          <a:bevelB w="165100" prst="coolSlant"/>
        </a:sp3d>
      </dgm:spPr>
      <dgm:t>
        <a:bodyPr/>
        <a:lstStyle/>
        <a:p>
          <a:pPr algn="ctr"/>
          <a:r>
            <a:rPr lang="en-US" sz="2400" b="1" i="0" dirty="0" smtClean="0">
              <a:latin typeface="+mj-lt"/>
              <a:cs typeface="Arial" pitchFamily="34" charset="0"/>
            </a:rPr>
            <a:t>Operations</a:t>
          </a:r>
        </a:p>
        <a:p>
          <a:pPr algn="ctr"/>
          <a:r>
            <a:rPr lang="en-US" sz="2400" b="1" i="0" dirty="0" smtClean="0">
              <a:latin typeface="+mj-lt"/>
              <a:cs typeface="Arial" pitchFamily="34" charset="0"/>
            </a:rPr>
            <a:t>(Payments and Standards)</a:t>
          </a:r>
        </a:p>
      </dgm:t>
    </dgm:pt>
    <dgm:pt modelId="{11F42FCC-BD83-4F9E-A17F-5DC1B7F503B3}" type="parTrans" cxnId="{14C19BB2-0A09-418C-83F7-30A3A57C3A45}">
      <dgm:prSet/>
      <dgm:spPr/>
      <dgm:t>
        <a:bodyPr/>
        <a:lstStyle/>
        <a:p>
          <a:endParaRPr lang="en-US"/>
        </a:p>
      </dgm:t>
    </dgm:pt>
    <dgm:pt modelId="{B3B09D17-F5F4-4285-9775-E23147EF7DDB}" type="sibTrans" cxnId="{14C19BB2-0A09-418C-83F7-30A3A57C3A45}">
      <dgm:prSet/>
      <dgm:spPr/>
      <dgm:t>
        <a:bodyPr/>
        <a:lstStyle/>
        <a:p>
          <a:endParaRPr lang="en-US"/>
        </a:p>
      </dgm:t>
    </dgm:pt>
    <dgm:pt modelId="{046DF6AB-ECAF-40FA-B5B5-56B00A8E77CB}" type="pres">
      <dgm:prSet presAssocID="{4639148D-C275-4326-B47B-D73AAC1B4D4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A97CF3-1A98-4C31-A85F-E51E28787E22}" type="pres">
      <dgm:prSet presAssocID="{D56C8877-E511-47E6-9EA5-BC4DE3D59BAA}" presName="parentText" presStyleLbl="node1" presStyleIdx="0" presStyleCnt="1" custScaleY="110634" custLinFactNeighborX="56757" custLinFactNeighborY="945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14C19BB2-0A09-418C-83F7-30A3A57C3A45}" srcId="{4639148D-C275-4326-B47B-D73AAC1B4D46}" destId="{D56C8877-E511-47E6-9EA5-BC4DE3D59BAA}" srcOrd="0" destOrd="0" parTransId="{11F42FCC-BD83-4F9E-A17F-5DC1B7F503B3}" sibTransId="{B3B09D17-F5F4-4285-9775-E23147EF7DDB}"/>
    <dgm:cxn modelId="{E9667385-85E9-4B38-ABDF-941458958EC9}" type="presOf" srcId="{D56C8877-E511-47E6-9EA5-BC4DE3D59BAA}" destId="{0BA97CF3-1A98-4C31-A85F-E51E28787E22}" srcOrd="0" destOrd="0" presId="urn:microsoft.com/office/officeart/2005/8/layout/vList2"/>
    <dgm:cxn modelId="{93DAA227-B8F3-4239-AC0B-71D17DF9CF32}" type="presOf" srcId="{4639148D-C275-4326-B47B-D73AAC1B4D46}" destId="{046DF6AB-ECAF-40FA-B5B5-56B00A8E77CB}" srcOrd="0" destOrd="0" presId="urn:microsoft.com/office/officeart/2005/8/layout/vList2"/>
    <dgm:cxn modelId="{E6C4EB23-3787-4B42-BF9C-07D05307514F}" type="presParOf" srcId="{046DF6AB-ECAF-40FA-B5B5-56B00A8E77CB}" destId="{0BA97CF3-1A98-4C31-A85F-E51E28787E2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639148D-C275-4326-B47B-D73AAC1B4D46}" type="doc">
      <dgm:prSet loTypeId="urn:microsoft.com/office/officeart/2005/8/layout/vList2" loCatId="list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en-US"/>
        </a:p>
      </dgm:t>
    </dgm:pt>
    <dgm:pt modelId="{D56C8877-E511-47E6-9EA5-BC4DE3D59BAA}">
      <dgm:prSet phldrT="[Text]" custT="1"/>
      <dgm:spPr>
        <a:solidFill>
          <a:schemeClr val="tx1">
            <a:lumMod val="75000"/>
            <a:lumOff val="25000"/>
          </a:schemeClr>
        </a:solidFill>
        <a:scene3d>
          <a:camera prst="orthographicFront"/>
          <a:lightRig rig="threePt" dir="t"/>
        </a:scene3d>
        <a:sp3d>
          <a:bevelT w="165100" prst="coolSlant"/>
          <a:bevelB w="165100" prst="coolSlant"/>
        </a:sp3d>
      </dgm:spPr>
      <dgm:t>
        <a:bodyPr/>
        <a:lstStyle/>
        <a:p>
          <a:pPr algn="ctr"/>
          <a:r>
            <a:rPr lang="en-US" sz="2400" b="1" i="0" dirty="0" smtClean="0">
              <a:latin typeface="+mj-lt"/>
              <a:cs typeface="Arial" pitchFamily="34" charset="0"/>
            </a:rPr>
            <a:t>Information and Monitoring Systems</a:t>
          </a:r>
        </a:p>
        <a:p>
          <a:pPr algn="ctr"/>
          <a:r>
            <a:rPr lang="en-US" sz="2400" b="1" i="0" dirty="0" smtClean="0">
              <a:latin typeface="+mj-lt"/>
              <a:cs typeface="Arial" pitchFamily="34" charset="0"/>
            </a:rPr>
            <a:t>(MRC of carbon and governance)</a:t>
          </a:r>
          <a:endParaRPr lang="en-US" sz="2400" b="1" i="0" dirty="0">
            <a:latin typeface="+mj-lt"/>
            <a:cs typeface="Arial" pitchFamily="34" charset="0"/>
          </a:endParaRPr>
        </a:p>
      </dgm:t>
    </dgm:pt>
    <dgm:pt modelId="{11F42FCC-BD83-4F9E-A17F-5DC1B7F503B3}" type="parTrans" cxnId="{14C19BB2-0A09-418C-83F7-30A3A57C3A45}">
      <dgm:prSet/>
      <dgm:spPr/>
      <dgm:t>
        <a:bodyPr/>
        <a:lstStyle/>
        <a:p>
          <a:endParaRPr lang="en-US"/>
        </a:p>
      </dgm:t>
    </dgm:pt>
    <dgm:pt modelId="{B3B09D17-F5F4-4285-9775-E23147EF7DDB}" type="sibTrans" cxnId="{14C19BB2-0A09-418C-83F7-30A3A57C3A45}">
      <dgm:prSet/>
      <dgm:spPr/>
      <dgm:t>
        <a:bodyPr/>
        <a:lstStyle/>
        <a:p>
          <a:endParaRPr lang="en-US"/>
        </a:p>
      </dgm:t>
    </dgm:pt>
    <dgm:pt modelId="{046DF6AB-ECAF-40FA-B5B5-56B00A8E77CB}" type="pres">
      <dgm:prSet presAssocID="{4639148D-C275-4326-B47B-D73AAC1B4D4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A97CF3-1A98-4C31-A85F-E51E28787E22}" type="pres">
      <dgm:prSet presAssocID="{D56C8877-E511-47E6-9EA5-BC4DE3D59BAA}" presName="parentText" presStyleLbl="node1" presStyleIdx="0" presStyleCnt="1" custScaleY="110634" custLinFactNeighborY="0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14C19BB2-0A09-418C-83F7-30A3A57C3A45}" srcId="{4639148D-C275-4326-B47B-D73AAC1B4D46}" destId="{D56C8877-E511-47E6-9EA5-BC4DE3D59BAA}" srcOrd="0" destOrd="0" parTransId="{11F42FCC-BD83-4F9E-A17F-5DC1B7F503B3}" sibTransId="{B3B09D17-F5F4-4285-9775-E23147EF7DDB}"/>
    <dgm:cxn modelId="{7163A246-C0CF-45FA-AB32-704E9D00670F}" type="presOf" srcId="{4639148D-C275-4326-B47B-D73AAC1B4D46}" destId="{046DF6AB-ECAF-40FA-B5B5-56B00A8E77CB}" srcOrd="0" destOrd="0" presId="urn:microsoft.com/office/officeart/2005/8/layout/vList2"/>
    <dgm:cxn modelId="{4501637C-6200-46BF-BC95-58E5B76E76C3}" type="presOf" srcId="{D56C8877-E511-47E6-9EA5-BC4DE3D59BAA}" destId="{0BA97CF3-1A98-4C31-A85F-E51E28787E22}" srcOrd="0" destOrd="0" presId="urn:microsoft.com/office/officeart/2005/8/layout/vList2"/>
    <dgm:cxn modelId="{68C2CE59-D964-4FC4-93A7-59FDB2B054EE}" type="presParOf" srcId="{046DF6AB-ECAF-40FA-B5B5-56B00A8E77CB}" destId="{0BA97CF3-1A98-4C31-A85F-E51E28787E2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639148D-C275-4326-B47B-D73AAC1B4D46}" type="doc">
      <dgm:prSet loTypeId="urn:microsoft.com/office/officeart/2005/8/layout/vList2" loCatId="list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en-US"/>
        </a:p>
      </dgm:t>
    </dgm:pt>
    <dgm:pt modelId="{D56C8877-E511-47E6-9EA5-BC4DE3D59BAA}">
      <dgm:prSet phldrT="[Text]" custT="1"/>
      <dgm:spPr>
        <a:solidFill>
          <a:schemeClr val="tx1">
            <a:lumMod val="75000"/>
            <a:lumOff val="25000"/>
          </a:schemeClr>
        </a:solidFill>
        <a:scene3d>
          <a:camera prst="orthographicFront"/>
          <a:lightRig rig="threePt" dir="t"/>
        </a:scene3d>
        <a:sp3d>
          <a:bevelT w="165100" prst="coolSlant"/>
          <a:bevelB w="165100" prst="coolSlant"/>
        </a:sp3d>
      </dgm:spPr>
      <dgm:t>
        <a:bodyPr/>
        <a:lstStyle/>
        <a:p>
          <a:pPr algn="ctr"/>
          <a:r>
            <a:rPr lang="en-US" sz="2400" b="1" i="0" dirty="0" smtClean="0">
              <a:latin typeface="+mj-lt"/>
              <a:cs typeface="Arial" pitchFamily="34" charset="0"/>
            </a:rPr>
            <a:t>Governance</a:t>
          </a:r>
        </a:p>
        <a:p>
          <a:pPr algn="ctr"/>
          <a:r>
            <a:rPr lang="en-US" sz="2400" b="1" i="0" dirty="0" smtClean="0">
              <a:latin typeface="+mj-lt"/>
              <a:cs typeface="Arial" pitchFamily="34" charset="0"/>
            </a:rPr>
            <a:t>(Board/Advisory)</a:t>
          </a:r>
        </a:p>
      </dgm:t>
    </dgm:pt>
    <dgm:pt modelId="{11F42FCC-BD83-4F9E-A17F-5DC1B7F503B3}" type="parTrans" cxnId="{14C19BB2-0A09-418C-83F7-30A3A57C3A45}">
      <dgm:prSet/>
      <dgm:spPr/>
      <dgm:t>
        <a:bodyPr/>
        <a:lstStyle/>
        <a:p>
          <a:endParaRPr lang="en-US"/>
        </a:p>
      </dgm:t>
    </dgm:pt>
    <dgm:pt modelId="{B3B09D17-F5F4-4285-9775-E23147EF7DDB}" type="sibTrans" cxnId="{14C19BB2-0A09-418C-83F7-30A3A57C3A45}">
      <dgm:prSet/>
      <dgm:spPr/>
      <dgm:t>
        <a:bodyPr/>
        <a:lstStyle/>
        <a:p>
          <a:endParaRPr lang="en-US"/>
        </a:p>
      </dgm:t>
    </dgm:pt>
    <dgm:pt modelId="{046DF6AB-ECAF-40FA-B5B5-56B00A8E77CB}" type="pres">
      <dgm:prSet presAssocID="{4639148D-C275-4326-B47B-D73AAC1B4D4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A97CF3-1A98-4C31-A85F-E51E28787E22}" type="pres">
      <dgm:prSet presAssocID="{D56C8877-E511-47E6-9EA5-BC4DE3D59BAA}" presName="parentText" presStyleLbl="node1" presStyleIdx="0" presStyleCnt="1" custLinFactNeighborY="945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14C19BB2-0A09-418C-83F7-30A3A57C3A45}" srcId="{4639148D-C275-4326-B47B-D73AAC1B4D46}" destId="{D56C8877-E511-47E6-9EA5-BC4DE3D59BAA}" srcOrd="0" destOrd="0" parTransId="{11F42FCC-BD83-4F9E-A17F-5DC1B7F503B3}" sibTransId="{B3B09D17-F5F4-4285-9775-E23147EF7DDB}"/>
    <dgm:cxn modelId="{1C5369F2-F5F6-45EC-86C8-D4F51AAC6717}" type="presOf" srcId="{4639148D-C275-4326-B47B-D73AAC1B4D46}" destId="{046DF6AB-ECAF-40FA-B5B5-56B00A8E77CB}" srcOrd="0" destOrd="0" presId="urn:microsoft.com/office/officeart/2005/8/layout/vList2"/>
    <dgm:cxn modelId="{103641AC-6CDD-436D-8B33-62392BAC73D6}" type="presOf" srcId="{D56C8877-E511-47E6-9EA5-BC4DE3D59BAA}" destId="{0BA97CF3-1A98-4C31-A85F-E51E28787E22}" srcOrd="0" destOrd="0" presId="urn:microsoft.com/office/officeart/2005/8/layout/vList2"/>
    <dgm:cxn modelId="{D6EA5789-206C-4684-961E-6E6ADE520718}" type="presParOf" srcId="{046DF6AB-ECAF-40FA-B5B5-56B00A8E77CB}" destId="{0BA97CF3-1A98-4C31-A85F-E51E28787E2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639148D-C275-4326-B47B-D73AAC1B4D46}" type="doc">
      <dgm:prSet loTypeId="urn:microsoft.com/office/officeart/2005/8/layout/vList2" loCatId="list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en-US"/>
        </a:p>
      </dgm:t>
    </dgm:pt>
    <dgm:pt modelId="{D56C8877-E511-47E6-9EA5-BC4DE3D59BAA}">
      <dgm:prSet phldrT="[Text]" custT="1"/>
      <dgm:spPr>
        <a:solidFill>
          <a:schemeClr val="tx1">
            <a:lumMod val="75000"/>
            <a:lumOff val="25000"/>
          </a:schemeClr>
        </a:solidFill>
        <a:scene3d>
          <a:camera prst="orthographicFront"/>
          <a:lightRig rig="threePt" dir="t"/>
        </a:scene3d>
        <a:sp3d>
          <a:bevelT w="165100" prst="coolSlant"/>
          <a:bevelB w="165100" prst="coolSlant"/>
        </a:sp3d>
      </dgm:spPr>
      <dgm:t>
        <a:bodyPr/>
        <a:lstStyle/>
        <a:p>
          <a:pPr algn="ctr"/>
          <a:r>
            <a:rPr lang="en-US" sz="1800" b="1" dirty="0" smtClean="0">
              <a:solidFill>
                <a:schemeClr val="bg1"/>
              </a:solidFill>
              <a:latin typeface="+mn-lt"/>
              <a:cs typeface="Arial" pitchFamily="34" charset="0"/>
            </a:rPr>
            <a:t>Ensure equitable representation, transparency, </a:t>
          </a:r>
          <a:r>
            <a:rPr lang="en-US" sz="1800" b="1" i="0" dirty="0" smtClean="0">
              <a:latin typeface="+mn-lt"/>
              <a:cs typeface="Arial" pitchFamily="34" charset="0"/>
            </a:rPr>
            <a:t>independent advisory and audit for global and national-level institutions</a:t>
          </a:r>
          <a:endParaRPr lang="en-US" sz="1800" b="1" i="0" dirty="0" smtClean="0">
            <a:solidFill>
              <a:srgbClr val="FF0000"/>
            </a:solidFill>
            <a:latin typeface="+mn-lt"/>
            <a:cs typeface="Arial" pitchFamily="34" charset="0"/>
          </a:endParaRPr>
        </a:p>
      </dgm:t>
    </dgm:pt>
    <dgm:pt modelId="{11F42FCC-BD83-4F9E-A17F-5DC1B7F503B3}" type="parTrans" cxnId="{14C19BB2-0A09-418C-83F7-30A3A57C3A45}">
      <dgm:prSet/>
      <dgm:spPr/>
      <dgm:t>
        <a:bodyPr/>
        <a:lstStyle/>
        <a:p>
          <a:endParaRPr lang="en-US"/>
        </a:p>
      </dgm:t>
    </dgm:pt>
    <dgm:pt modelId="{B3B09D17-F5F4-4285-9775-E23147EF7DDB}" type="sibTrans" cxnId="{14C19BB2-0A09-418C-83F7-30A3A57C3A45}">
      <dgm:prSet/>
      <dgm:spPr/>
      <dgm:t>
        <a:bodyPr/>
        <a:lstStyle/>
        <a:p>
          <a:endParaRPr lang="en-US"/>
        </a:p>
      </dgm:t>
    </dgm:pt>
    <dgm:pt modelId="{046DF6AB-ECAF-40FA-B5B5-56B00A8E77CB}" type="pres">
      <dgm:prSet presAssocID="{4639148D-C275-4326-B47B-D73AAC1B4D4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A97CF3-1A98-4C31-A85F-E51E28787E22}" type="pres">
      <dgm:prSet presAssocID="{D56C8877-E511-47E6-9EA5-BC4DE3D59BAA}" presName="parentText" presStyleLbl="node1" presStyleIdx="0" presStyleCnt="1" custScaleY="566886" custLinFactX="-54054" custLinFactNeighborX="-100000" custLinFactNeighborY="-36629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14C19BB2-0A09-418C-83F7-30A3A57C3A45}" srcId="{4639148D-C275-4326-B47B-D73AAC1B4D46}" destId="{D56C8877-E511-47E6-9EA5-BC4DE3D59BAA}" srcOrd="0" destOrd="0" parTransId="{11F42FCC-BD83-4F9E-A17F-5DC1B7F503B3}" sibTransId="{B3B09D17-F5F4-4285-9775-E23147EF7DDB}"/>
    <dgm:cxn modelId="{020AF5B6-C462-4160-8BB1-C4BB410E17C7}" type="presOf" srcId="{D56C8877-E511-47E6-9EA5-BC4DE3D59BAA}" destId="{0BA97CF3-1A98-4C31-A85F-E51E28787E22}" srcOrd="0" destOrd="0" presId="urn:microsoft.com/office/officeart/2005/8/layout/vList2"/>
    <dgm:cxn modelId="{23A67F48-17E7-481F-BE6D-FF66C920FFC9}" type="presOf" srcId="{4639148D-C275-4326-B47B-D73AAC1B4D46}" destId="{046DF6AB-ECAF-40FA-B5B5-56B00A8E77CB}" srcOrd="0" destOrd="0" presId="urn:microsoft.com/office/officeart/2005/8/layout/vList2"/>
    <dgm:cxn modelId="{C1448A98-E047-40A7-B50A-276124D64084}" type="presParOf" srcId="{046DF6AB-ECAF-40FA-B5B5-56B00A8E77CB}" destId="{0BA97CF3-1A98-4C31-A85F-E51E28787E2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A97CF3-1A98-4C31-A85F-E51E28787E22}">
      <dsp:nvSpPr>
        <dsp:cNvPr id="0" name=""/>
        <dsp:cNvSpPr/>
      </dsp:nvSpPr>
      <dsp:spPr>
        <a:xfrm>
          <a:off x="0" y="336037"/>
          <a:ext cx="2819400" cy="1472400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  <a:bevelB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0" kern="1200" dirty="0" smtClean="0">
              <a:latin typeface="+mj-lt"/>
              <a:cs typeface="Arial" pitchFamily="34" charset="0"/>
            </a:rPr>
            <a:t>Administrative Body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0" kern="1200" dirty="0" smtClean="0">
              <a:latin typeface="+mj-lt"/>
              <a:cs typeface="Arial" pitchFamily="34" charset="0"/>
            </a:rPr>
            <a:t>(Manage funds, registry and MRV</a:t>
          </a:r>
          <a:endParaRPr lang="en-US" sz="2400" b="1" i="0" kern="1200" dirty="0">
            <a:latin typeface="+mj-lt"/>
            <a:cs typeface="Arial" pitchFamily="34" charset="0"/>
          </a:endParaRPr>
        </a:p>
      </dsp:txBody>
      <dsp:txXfrm>
        <a:off x="0" y="336037"/>
        <a:ext cx="2819400" cy="147240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A97CF3-1A98-4C31-A85F-E51E28787E22}">
      <dsp:nvSpPr>
        <dsp:cNvPr id="0" name=""/>
        <dsp:cNvSpPr/>
      </dsp:nvSpPr>
      <dsp:spPr>
        <a:xfrm>
          <a:off x="0" y="330476"/>
          <a:ext cx="2819400" cy="1472400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  <a:bevelB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0" kern="1200" dirty="0" smtClean="0">
              <a:latin typeface="+mj-lt"/>
              <a:cs typeface="Arial" pitchFamily="34" charset="0"/>
            </a:rPr>
            <a:t>Operations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0" kern="1200" dirty="0" smtClean="0">
              <a:latin typeface="+mj-lt"/>
              <a:cs typeface="Arial" pitchFamily="34" charset="0"/>
            </a:rPr>
            <a:t>(Payments and Standards)</a:t>
          </a:r>
        </a:p>
      </dsp:txBody>
      <dsp:txXfrm>
        <a:off x="0" y="330476"/>
        <a:ext cx="2819400" cy="14724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A97CF3-1A98-4C31-A85F-E51E28787E22}">
      <dsp:nvSpPr>
        <dsp:cNvPr id="0" name=""/>
        <dsp:cNvSpPr/>
      </dsp:nvSpPr>
      <dsp:spPr>
        <a:xfrm>
          <a:off x="0" y="14291"/>
          <a:ext cx="2819400" cy="1851017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  <a:bevelB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0" kern="1200" dirty="0" smtClean="0">
              <a:latin typeface="+mj-lt"/>
              <a:cs typeface="Arial" pitchFamily="34" charset="0"/>
            </a:rPr>
            <a:t>Information and Monitoring Systems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0" kern="1200" dirty="0" smtClean="0">
              <a:latin typeface="+mj-lt"/>
              <a:cs typeface="Arial" pitchFamily="34" charset="0"/>
            </a:rPr>
            <a:t>(MRV of carbon and governance)</a:t>
          </a:r>
          <a:endParaRPr lang="en-US" sz="2400" b="1" i="0" kern="1200" dirty="0">
            <a:latin typeface="+mj-lt"/>
            <a:cs typeface="Arial" pitchFamily="34" charset="0"/>
          </a:endParaRPr>
        </a:p>
      </dsp:txBody>
      <dsp:txXfrm>
        <a:off x="0" y="14291"/>
        <a:ext cx="2819400" cy="185101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A97CF3-1A98-4C31-A85F-E51E28787E22}">
      <dsp:nvSpPr>
        <dsp:cNvPr id="0" name=""/>
        <dsp:cNvSpPr/>
      </dsp:nvSpPr>
      <dsp:spPr>
        <a:xfrm>
          <a:off x="0" y="76198"/>
          <a:ext cx="2819400" cy="1216800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  <a:bevelB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0" kern="1200" dirty="0" smtClean="0">
              <a:latin typeface="+mj-lt"/>
              <a:cs typeface="Arial" pitchFamily="34" charset="0"/>
            </a:rPr>
            <a:t>Governance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0" kern="1200" dirty="0" smtClean="0">
              <a:latin typeface="+mj-lt"/>
              <a:cs typeface="Arial" pitchFamily="34" charset="0"/>
            </a:rPr>
            <a:t>(Board/Advisory)</a:t>
          </a:r>
        </a:p>
      </dsp:txBody>
      <dsp:txXfrm>
        <a:off x="0" y="76198"/>
        <a:ext cx="2819400" cy="12168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97A59-1F32-4A6C-9611-84D1C020A1F3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6F8E4-B26A-481E-BE5B-376225C640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6F8E4-B26A-481E-BE5B-376225C6407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6F8E4-B26A-481E-BE5B-376225C6407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6F8E4-B26A-481E-BE5B-376225C6407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6F8E4-B26A-481E-BE5B-376225C6407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6F8E4-B26A-481E-BE5B-376225C6407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6F8E4-B26A-481E-BE5B-376225C6407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6F8E4-B26A-481E-BE5B-376225C6407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94D46D-3382-49ED-831B-3619819C30B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6F8E4-B26A-481E-BE5B-376225C6407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6F8E4-B26A-481E-BE5B-376225C6407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6F8E4-B26A-481E-BE5B-376225C6407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6F8E4-B26A-481E-BE5B-376225C6407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99CA6-8CF4-4218-A8F8-D10600E8026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83D6-3A7F-459C-A3A4-7CF47F062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99CA6-8CF4-4218-A8F8-D10600E8026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83D6-3A7F-459C-A3A4-7CF47F062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99CA6-8CF4-4218-A8F8-D10600E8026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83D6-3A7F-459C-A3A4-7CF47F062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99CA6-8CF4-4218-A8F8-D10600E8026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83D6-3A7F-459C-A3A4-7CF47F062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99CA6-8CF4-4218-A8F8-D10600E8026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83D6-3A7F-459C-A3A4-7CF47F062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99CA6-8CF4-4218-A8F8-D10600E8026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83D6-3A7F-459C-A3A4-7CF47F062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99CA6-8CF4-4218-A8F8-D10600E8026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83D6-3A7F-459C-A3A4-7CF47F062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99CA6-8CF4-4218-A8F8-D10600E8026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83D6-3A7F-459C-A3A4-7CF47F062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99CA6-8CF4-4218-A8F8-D10600E8026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83D6-3A7F-459C-A3A4-7CF47F062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99CA6-8CF4-4218-A8F8-D10600E8026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83D6-3A7F-459C-A3A4-7CF47F062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99CA6-8CF4-4218-A8F8-D10600E8026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83D6-3A7F-459C-A3A4-7CF47F062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99CA6-8CF4-4218-A8F8-D10600E8026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083D6-3A7F-459C-A3A4-7CF47F062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diagramData" Target="../diagrams/data7.xml"/><Relationship Id="rId18" Type="http://schemas.openxmlformats.org/officeDocument/2006/relationships/diagramData" Target="../diagrams/data8.xml"/><Relationship Id="rId26" Type="http://schemas.openxmlformats.org/officeDocument/2006/relationships/diagramColors" Target="../diagrams/colors9.xml"/><Relationship Id="rId39" Type="http://schemas.openxmlformats.org/officeDocument/2006/relationships/diagramLayout" Target="../diagrams/layout12.xml"/><Relationship Id="rId3" Type="http://schemas.openxmlformats.org/officeDocument/2006/relationships/diagramData" Target="../diagrams/data5.xml"/><Relationship Id="rId21" Type="http://schemas.openxmlformats.org/officeDocument/2006/relationships/diagramColors" Target="../diagrams/colors8.xml"/><Relationship Id="rId34" Type="http://schemas.openxmlformats.org/officeDocument/2006/relationships/diagramLayout" Target="../diagrams/layout11.xml"/><Relationship Id="rId42" Type="http://schemas.microsoft.com/office/2007/relationships/diagramDrawing" Target="../diagrams/drawing12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17" Type="http://schemas.microsoft.com/office/2007/relationships/diagramDrawing" Target="../diagrams/drawing7.xml"/><Relationship Id="rId25" Type="http://schemas.openxmlformats.org/officeDocument/2006/relationships/diagramQuickStyle" Target="../diagrams/quickStyle9.xml"/><Relationship Id="rId33" Type="http://schemas.openxmlformats.org/officeDocument/2006/relationships/diagramData" Target="../diagrams/data11.xml"/><Relationship Id="rId38" Type="http://schemas.openxmlformats.org/officeDocument/2006/relationships/diagramData" Target="../diagrams/data12.xml"/><Relationship Id="rId2" Type="http://schemas.openxmlformats.org/officeDocument/2006/relationships/notesSlide" Target="../notesSlides/notesSlide11.xml"/><Relationship Id="rId16" Type="http://schemas.openxmlformats.org/officeDocument/2006/relationships/diagramColors" Target="../diagrams/colors7.xml"/><Relationship Id="rId20" Type="http://schemas.openxmlformats.org/officeDocument/2006/relationships/diagramQuickStyle" Target="../diagrams/quickStyle8.xml"/><Relationship Id="rId29" Type="http://schemas.openxmlformats.org/officeDocument/2006/relationships/diagramLayout" Target="../diagrams/layout10.xml"/><Relationship Id="rId41" Type="http://schemas.openxmlformats.org/officeDocument/2006/relationships/diagramColors" Target="../diagrams/colors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24" Type="http://schemas.openxmlformats.org/officeDocument/2006/relationships/diagramLayout" Target="../diagrams/layout9.xml"/><Relationship Id="rId32" Type="http://schemas.microsoft.com/office/2007/relationships/diagramDrawing" Target="../diagrams/drawing10.xml"/><Relationship Id="rId37" Type="http://schemas.microsoft.com/office/2007/relationships/diagramDrawing" Target="../diagrams/drawing11.xml"/><Relationship Id="rId40" Type="http://schemas.openxmlformats.org/officeDocument/2006/relationships/diagramQuickStyle" Target="../diagrams/quickStyle12.xml"/><Relationship Id="rId5" Type="http://schemas.openxmlformats.org/officeDocument/2006/relationships/diagramQuickStyle" Target="../diagrams/quickStyle5.xml"/><Relationship Id="rId15" Type="http://schemas.openxmlformats.org/officeDocument/2006/relationships/diagramQuickStyle" Target="../diagrams/quickStyle7.xml"/><Relationship Id="rId23" Type="http://schemas.openxmlformats.org/officeDocument/2006/relationships/diagramData" Target="../diagrams/data9.xml"/><Relationship Id="rId28" Type="http://schemas.openxmlformats.org/officeDocument/2006/relationships/diagramData" Target="../diagrams/data10.xml"/><Relationship Id="rId36" Type="http://schemas.openxmlformats.org/officeDocument/2006/relationships/diagramColors" Target="../diagrams/colors11.xml"/><Relationship Id="rId10" Type="http://schemas.openxmlformats.org/officeDocument/2006/relationships/diagramQuickStyle" Target="../diagrams/quickStyle6.xml"/><Relationship Id="rId19" Type="http://schemas.openxmlformats.org/officeDocument/2006/relationships/diagramLayout" Target="../diagrams/layout8.xml"/><Relationship Id="rId31" Type="http://schemas.openxmlformats.org/officeDocument/2006/relationships/diagramColors" Target="../diagrams/colors10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Relationship Id="rId14" Type="http://schemas.openxmlformats.org/officeDocument/2006/relationships/diagramLayout" Target="../diagrams/layout7.xml"/><Relationship Id="rId22" Type="http://schemas.microsoft.com/office/2007/relationships/diagramDrawing" Target="../diagrams/drawing8.xml"/><Relationship Id="rId27" Type="http://schemas.microsoft.com/office/2007/relationships/diagramDrawing" Target="../diagrams/drawing9.xml"/><Relationship Id="rId30" Type="http://schemas.openxmlformats.org/officeDocument/2006/relationships/diagramQuickStyle" Target="../diagrams/quickStyle10.xml"/><Relationship Id="rId35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2457450"/>
          </a:xfrm>
        </p:spPr>
        <p:txBody>
          <a:bodyPr>
            <a:normAutofit/>
          </a:bodyPr>
          <a:lstStyle/>
          <a:p>
            <a:r>
              <a:rPr lang="en-US" dirty="0" smtClean="0"/>
              <a:t>Emerging REDD Arrangements: </a:t>
            </a:r>
            <a:br>
              <a:rPr lang="en-US" dirty="0" smtClean="0"/>
            </a:br>
            <a:r>
              <a:rPr lang="en-US" dirty="0" smtClean="0"/>
              <a:t>Principles and Criteria for Effectiveness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228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Independent Advisory Group on Forests, Rights, and Climate Change</a:t>
            </a:r>
          </a:p>
          <a:p>
            <a:endParaRPr lang="en-US" sz="2400" dirty="0"/>
          </a:p>
          <a:p>
            <a:r>
              <a:rPr lang="en-US" sz="2400" dirty="0" smtClean="0"/>
              <a:t>UN-REDD Policy Board</a:t>
            </a:r>
          </a:p>
          <a:p>
            <a:r>
              <a:rPr lang="en-US" sz="2400" dirty="0" smtClean="0"/>
              <a:t>Nairobi</a:t>
            </a:r>
          </a:p>
          <a:p>
            <a:r>
              <a:rPr lang="en-US" sz="2400" dirty="0" smtClean="0"/>
              <a:t>18 March 2010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Principles give Rise to </a:t>
            </a:r>
            <a:r>
              <a:rPr lang="en-US" sz="3200" u="sng" dirty="0" smtClean="0"/>
              <a:t>Criteria</a:t>
            </a:r>
            <a:endParaRPr lang="en-US" sz="3200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990600"/>
          <a:ext cx="8686800" cy="5761290"/>
        </p:xfrm>
        <a:graphic>
          <a:graphicData uri="http://schemas.openxmlformats.org/drawingml/2006/table">
            <a:tbl>
              <a:tblPr/>
              <a:tblGrid>
                <a:gridCol w="2223697"/>
                <a:gridCol w="6463103"/>
              </a:tblGrid>
              <a:tr h="8249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Developing country governments</a:t>
                      </a: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Balanced participation in decision-making bodies </a:t>
                      </a:r>
                    </a:p>
                    <a:p>
                      <a:pPr marL="91440" marR="0" lv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Adequate, predictable and sustainable compensation for changing BAU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8249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Developed country governments/donors</a:t>
                      </a: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Accountable administrative systems</a:t>
                      </a:r>
                    </a:p>
                    <a:p>
                      <a:pPr marL="91440" marR="0" lv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Performance-based payments </a:t>
                      </a:r>
                    </a:p>
                    <a:p>
                      <a:pPr marL="91440" marR="0" lv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Recourse mechanisms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11276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Forest peoples, IPs, rights holders</a:t>
                      </a: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Enforceable rights (</a:t>
                      </a:r>
                      <a:r>
                        <a:rPr lang="en-US" sz="1500" kern="1200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eg</a:t>
                      </a: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, FPIC, UNDRIP…)</a:t>
                      </a:r>
                    </a:p>
                    <a:p>
                      <a:pPr marL="91440" marR="0" lv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Recourse mechanisms – nationally and globally </a:t>
                      </a:r>
                    </a:p>
                    <a:p>
                      <a:pPr marL="91440" marR="0" lv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Transparent and accessible MRV and payment systems</a:t>
                      </a:r>
                    </a:p>
                    <a:p>
                      <a:pPr marL="91440" marR="0" lv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Equal </a:t>
                      </a: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participation of </a:t>
                      </a: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IPs, forest peoples in decision-making </a:t>
                      </a: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bodies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8249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Private investors</a:t>
                      </a: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Certification of emissions reductions</a:t>
                      </a:r>
                    </a:p>
                    <a:p>
                      <a:pPr marL="91440" marR="0" lv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Transparent and clear decisions and MRV</a:t>
                      </a:r>
                    </a:p>
                    <a:p>
                      <a:pPr marL="91440" marR="0" lv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Clear legal environment (secure property rights, contract enforcement)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17740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Civil society </a:t>
                      </a: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Forest conversion not rewarded by REDD+ programs</a:t>
                      </a:r>
                    </a:p>
                    <a:p>
                      <a:pPr marL="91440" marR="0" lv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Rights respected and contributions recognized and rewarded</a:t>
                      </a:r>
                    </a:p>
                    <a:p>
                      <a:pPr marL="91440" marR="0" lv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Equitable participation in decision-making by IPs, CSOs</a:t>
                      </a:r>
                    </a:p>
                    <a:p>
                      <a:pPr marL="91440" marR="0" lv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MRV measures more than carbon and </a:t>
                      </a: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is accessible </a:t>
                      </a: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for 3rd party verification</a:t>
                      </a:r>
                    </a:p>
                    <a:p>
                      <a:pPr marL="91440" marR="0" lv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Recourse mechanisms exist and are functional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901966" y="3348446"/>
            <a:ext cx="1876097" cy="646612"/>
          </a:xfrm>
          <a:prstGeom prst="rect">
            <a:avLst/>
          </a:prstGeom>
          <a:solidFill>
            <a:srgbClr val="00B050"/>
          </a:solidFill>
          <a:ln w="38100" cmpd="sng">
            <a:solidFill>
              <a:schemeClr val="tx1">
                <a:lumMod val="75000"/>
                <a:lumOff val="2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3276600" y="2743200"/>
            <a:ext cx="2743200" cy="2057400"/>
          </a:xfrm>
          <a:prstGeom prst="rect">
            <a:avLst/>
          </a:prstGeom>
          <a:solidFill>
            <a:schemeClr val="bg1"/>
          </a:solidFill>
          <a:ln w="38100" cmpd="sng">
            <a:noFill/>
          </a:ln>
          <a:scene3d>
            <a:camera prst="orthographicFront"/>
            <a:lightRig rig="threeP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b="1" i="0" kern="120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i="0" u="sng" kern="12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OUTCOMES</a:t>
            </a:r>
          </a:p>
          <a:p>
            <a:pPr lvl="0" indent="22860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Carbon sequestered &amp; maintained</a:t>
            </a:r>
          </a:p>
          <a:p>
            <a:pPr lvl="0" indent="22860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Rights respected</a:t>
            </a:r>
          </a:p>
          <a:p>
            <a:pPr lvl="0" indent="22860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Livelihoods supported</a:t>
            </a:r>
          </a:p>
          <a:p>
            <a:pPr lvl="0" indent="22860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Forests conserved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b="1" i="0" kern="1200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1" name="Right Arrow 10"/>
          <p:cNvSpPr/>
          <p:nvPr/>
        </p:nvSpPr>
        <p:spPr>
          <a:xfrm rot="12600000">
            <a:off x="5971270" y="4307888"/>
            <a:ext cx="902208" cy="48463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6200000">
            <a:off x="89916" y="3643884"/>
            <a:ext cx="1676400" cy="48463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3962400" y="1676400"/>
            <a:ext cx="1371600" cy="48463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5400000">
            <a:off x="7786116" y="3643884"/>
            <a:ext cx="1676400" cy="48463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TextBox 60"/>
          <p:cNvSpPr txBox="1">
            <a:spLocks noChangeArrowheads="1"/>
          </p:cNvSpPr>
          <p:nvPr/>
        </p:nvSpPr>
        <p:spPr bwMode="auto">
          <a:xfrm>
            <a:off x="0" y="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cs typeface="Arial" charset="0"/>
              </a:rPr>
              <a:t>Foundations for Effectiveness:</a:t>
            </a:r>
          </a:p>
          <a:p>
            <a:pPr algn="ctr"/>
            <a:r>
              <a:rPr lang="en-US" sz="3200" dirty="0" smtClean="0">
                <a:cs typeface="Arial" charset="0"/>
              </a:rPr>
              <a:t>Principles and Criteria Applied</a:t>
            </a:r>
            <a:endParaRPr lang="en-US" sz="2400" dirty="0">
              <a:solidFill>
                <a:schemeClr val="bg1"/>
              </a:solidFill>
              <a:cs typeface="Arial" charset="0"/>
            </a:endParaRPr>
          </a:p>
        </p:txBody>
      </p:sp>
      <p:graphicFrame>
        <p:nvGraphicFramePr>
          <p:cNvPr id="17" name="Diagram 16"/>
          <p:cNvGraphicFramePr/>
          <p:nvPr/>
        </p:nvGraphicFramePr>
        <p:xfrm>
          <a:off x="5791200" y="914400"/>
          <a:ext cx="2819400" cy="228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8" name="Diagram 17"/>
          <p:cNvGraphicFramePr/>
          <p:nvPr/>
        </p:nvGraphicFramePr>
        <p:xfrm>
          <a:off x="5943600" y="4749800"/>
          <a:ext cx="2819400" cy="210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9" name="Diagram 18"/>
          <p:cNvGraphicFramePr/>
          <p:nvPr/>
        </p:nvGraphicFramePr>
        <p:xfrm>
          <a:off x="381000" y="4724400"/>
          <a:ext cx="2819400" cy="187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20" name="Diagram 19"/>
          <p:cNvGraphicFramePr/>
          <p:nvPr/>
        </p:nvGraphicFramePr>
        <p:xfrm>
          <a:off x="457200" y="1219200"/>
          <a:ext cx="2819400" cy="134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304800" y="1143000"/>
          <a:ext cx="3429000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5562600" y="1219200"/>
          <a:ext cx="3429000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5562600" y="5029200"/>
          <a:ext cx="3429000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3" r:lo="rId34" r:qs="rId35" r:cs="rId36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152400" y="4800600"/>
          <a:ext cx="34290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8" r:lo="rId39" r:qs="rId40" r:cs="rId41"/>
          </a:graphicData>
        </a:graphic>
      </p:graphicFrame>
      <p:sp>
        <p:nvSpPr>
          <p:cNvPr id="12" name="Right Arrow 11"/>
          <p:cNvSpPr/>
          <p:nvPr/>
        </p:nvSpPr>
        <p:spPr>
          <a:xfrm rot="8100000">
            <a:off x="2334592" y="4263976"/>
            <a:ext cx="838200" cy="48463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Graphic spid="7" grpId="0">
        <p:bldAsOne/>
      </p:bldGraphic>
      <p:bldGraphic spid="4" grpId="0">
        <p:bldAsOne/>
      </p:bldGraphic>
      <p:bldGraphic spid="5" grpId="0">
        <p:bldAsOne/>
      </p:bldGraphic>
      <p:bldGraphic spid="6" grpId="0">
        <p:bldAsOne/>
      </p:bldGraphic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Implications for each </a:t>
            </a:r>
            <a:br>
              <a:rPr lang="en-US" sz="3200" dirty="0" smtClean="0"/>
            </a:br>
            <a:r>
              <a:rPr lang="en-US" sz="3200" dirty="0" smtClean="0"/>
              <a:t>“Architectural Component”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en-US" sz="2600" b="1" u="sng" dirty="0" smtClean="0"/>
              <a:t>Governance – global and national</a:t>
            </a:r>
          </a:p>
          <a:p>
            <a:pPr marL="971550" lvl="1" indent="-514350">
              <a:buNone/>
            </a:pPr>
            <a:r>
              <a:rPr lang="en-US" sz="2600" dirty="0" smtClean="0"/>
              <a:t>Design representation of executive board (profile, role of governments, IP’s and CSOs)</a:t>
            </a:r>
          </a:p>
          <a:p>
            <a:pPr marL="971550" lvl="1" indent="-514350">
              <a:buNone/>
            </a:pPr>
            <a:r>
              <a:rPr lang="en-US" sz="2600" dirty="0" smtClean="0"/>
              <a:t>Establish independent oversight and auditing mechanism (functions and roles of governments, IP’s, CSOs)</a:t>
            </a:r>
          </a:p>
          <a:p>
            <a:pPr marL="514350" indent="-514350">
              <a:buNone/>
            </a:pPr>
            <a:r>
              <a:rPr lang="en-US" sz="2600" b="1" u="sng" dirty="0" smtClean="0"/>
              <a:t>Administration (“Interim Financial Arrangements”)</a:t>
            </a:r>
          </a:p>
          <a:p>
            <a:pPr marL="971550" lvl="1" indent="-514350">
              <a:buNone/>
            </a:pPr>
            <a:r>
              <a:rPr lang="en-US" sz="2600" dirty="0" smtClean="0"/>
              <a:t>Apply Principles and Criteria to different options: which is optimal in terms of efficiency, transparency, accountability, etc – what are advantages, disadvantages of different current entities (UNREDD, FCPF, FIP) – how to maintain the highest-level standards?</a:t>
            </a:r>
          </a:p>
          <a:p>
            <a:pPr marL="514350" indent="-514350">
              <a:buNone/>
            </a:pPr>
            <a:r>
              <a:rPr lang="en-US" sz="2600" b="1" u="sng" dirty="0" smtClean="0"/>
              <a:t>Operations:</a:t>
            </a:r>
          </a:p>
          <a:p>
            <a:pPr marL="914400" lvl="2" indent="-514350">
              <a:buNone/>
            </a:pPr>
            <a:r>
              <a:rPr lang="en-US" sz="2600" dirty="0" smtClean="0"/>
              <a:t>Establish operational guidance for “environmental and social protections, progress, recourse”</a:t>
            </a:r>
          </a:p>
          <a:p>
            <a:pPr marL="514350" indent="-514350">
              <a:buNone/>
            </a:pPr>
            <a:r>
              <a:rPr lang="en-US" sz="2600" b="1" u="sng" dirty="0" smtClean="0"/>
              <a:t>MRV:</a:t>
            </a:r>
          </a:p>
          <a:p>
            <a:pPr marL="914400" lvl="1" indent="-514350">
              <a:buNone/>
            </a:pPr>
            <a:r>
              <a:rPr lang="en-US" sz="2600" dirty="0" smtClean="0"/>
              <a:t>Establish oversight and independent review systems at national and global levels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Outline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 marL="914400" lvl="1" indent="-514350">
              <a:spcBef>
                <a:spcPts val="400"/>
              </a:spcBef>
              <a:buFont typeface="+mj-lt"/>
              <a:buAutoNum type="arabicPeriod"/>
            </a:pPr>
            <a:r>
              <a:rPr lang="en-US" sz="2600" dirty="0" smtClean="0"/>
              <a:t>Current state of play: (1) readiness funds and emerging institutional scenarios, (2) elements of a global REDD architecture, and (3) realities of the forest context</a:t>
            </a:r>
          </a:p>
          <a:p>
            <a:pPr marL="914400" lvl="1" indent="-514350">
              <a:spcBef>
                <a:spcPts val="400"/>
              </a:spcBef>
              <a:buFont typeface="+mj-lt"/>
              <a:buAutoNum type="arabicPeriod"/>
            </a:pPr>
            <a:endParaRPr lang="en-US" sz="2600" dirty="0" smtClean="0"/>
          </a:p>
          <a:p>
            <a:pPr marL="914400" lvl="1" indent="-514350">
              <a:spcBef>
                <a:spcPts val="400"/>
              </a:spcBef>
              <a:buFont typeface="+mj-lt"/>
              <a:buAutoNum type="arabicPeriod"/>
            </a:pPr>
            <a:r>
              <a:rPr lang="en-US" sz="2600" dirty="0" smtClean="0"/>
              <a:t>Stakeholders’ and </a:t>
            </a:r>
            <a:r>
              <a:rPr lang="en-US" sz="2600" dirty="0" err="1" smtClean="0"/>
              <a:t>rightsholders</a:t>
            </a:r>
            <a:r>
              <a:rPr lang="en-US" sz="2600" dirty="0" smtClean="0"/>
              <a:t>’ interests and expectations</a:t>
            </a:r>
          </a:p>
          <a:p>
            <a:pPr marL="914400" lvl="1" indent="-514350">
              <a:spcBef>
                <a:spcPts val="400"/>
              </a:spcBef>
              <a:buFont typeface="+mj-lt"/>
              <a:buAutoNum type="arabicPeriod"/>
            </a:pPr>
            <a:endParaRPr lang="en-US" sz="2600" dirty="0" smtClean="0"/>
          </a:p>
          <a:p>
            <a:pPr marL="914400" lvl="1" indent="-514350">
              <a:spcBef>
                <a:spcPts val="400"/>
              </a:spcBef>
              <a:buFont typeface="+mj-lt"/>
              <a:buAutoNum type="arabicPeriod"/>
            </a:pPr>
            <a:r>
              <a:rPr lang="en-US" sz="2600" dirty="0" smtClean="0"/>
              <a:t>The Principles and Criteria used to judge proposed architecture, interim arrangements, operations, governance</a:t>
            </a:r>
          </a:p>
          <a:p>
            <a:pPr marL="914400" lvl="1" indent="-514350">
              <a:spcBef>
                <a:spcPts val="400"/>
              </a:spcBef>
              <a:buFont typeface="+mj-lt"/>
              <a:buAutoNum type="arabicPeriod"/>
            </a:pPr>
            <a:endParaRPr lang="en-US" sz="2600" dirty="0" smtClean="0"/>
          </a:p>
          <a:p>
            <a:pPr marL="914400" lvl="1" indent="-514350">
              <a:spcBef>
                <a:spcPts val="400"/>
              </a:spcBef>
              <a:buFont typeface="+mj-lt"/>
              <a:buAutoNum type="arabicPeriod"/>
            </a:pPr>
            <a:r>
              <a:rPr lang="en-US" sz="2600" dirty="0" smtClean="0"/>
              <a:t>Implications, issues and tasks ahead</a:t>
            </a:r>
          </a:p>
          <a:p>
            <a:pPr marL="914400" lvl="1" indent="-514350">
              <a:spcBef>
                <a:spcPts val="400"/>
              </a:spcBef>
              <a:buFont typeface="+mj-lt"/>
              <a:buAutoNum type="arabicPeriod"/>
            </a:pPr>
            <a:endParaRPr lang="en-US" sz="2600" dirty="0" smtClean="0"/>
          </a:p>
          <a:p>
            <a:pPr marL="914400" lvl="1" indent="-514350">
              <a:spcBef>
                <a:spcPts val="400"/>
              </a:spcBef>
              <a:buFont typeface="+mj-lt"/>
              <a:buAutoNum type="arabicPeriod"/>
            </a:pPr>
            <a:r>
              <a:rPr lang="en-US" sz="2600" dirty="0" smtClean="0"/>
              <a:t>Discussion</a:t>
            </a:r>
          </a:p>
          <a:p>
            <a:pPr lvl="1">
              <a:spcBef>
                <a:spcPts val="400"/>
              </a:spcBef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State of Play:</a:t>
            </a:r>
            <a:br>
              <a:rPr lang="en-US" sz="3200" dirty="0" smtClean="0"/>
            </a:br>
            <a:r>
              <a:rPr lang="en-US" sz="3200" dirty="0" smtClean="0"/>
              <a:t>Readiness Implementation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None/>
            </a:pPr>
            <a:r>
              <a:rPr lang="en-US" dirty="0" smtClean="0"/>
              <a:t>UNREDD and FCPF: opportunity to set positive precedents; made some progress in terms of representation and attention to governance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Each has strengths/weaknesses, abilities to perform (thematic, geographic), and institutional mandates; competition is not all bad!</a:t>
            </a:r>
          </a:p>
          <a:p>
            <a:pPr lvl="1"/>
            <a:r>
              <a:rPr lang="en-US" dirty="0" smtClean="0"/>
              <a:t>Mixed records: on following own guidance and slow to disburse</a:t>
            </a:r>
          </a:p>
          <a:p>
            <a:pPr lvl="1"/>
            <a:r>
              <a:rPr lang="en-US" dirty="0" smtClean="0"/>
              <a:t>Internal bureaucratic hurdles; forestry still seen as high risk in World Bank</a:t>
            </a:r>
          </a:p>
          <a:p>
            <a:pPr lvl="1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Mixed record on standards, safeguards, recourse mechanisms,</a:t>
            </a:r>
            <a:r>
              <a:rPr lang="en-GB" dirty="0" smtClean="0"/>
              <a:t> and progress still slow in  aligning  with higher international legal standards</a:t>
            </a:r>
            <a:r>
              <a:rPr lang="en-US" dirty="0" smtClean="0"/>
              <a:t>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UNREDD has standards but no safeguards, beginning to build recourse mechanism, and still to </a:t>
            </a:r>
            <a:r>
              <a:rPr lang="en-US" dirty="0" err="1" smtClean="0"/>
              <a:t>operationalize</a:t>
            </a:r>
            <a:r>
              <a:rPr lang="en-US" dirty="0" smtClean="0"/>
              <a:t> IP guidance note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FCPF has safeguards and recourse mechanism, but are under pressure/trend to weaken them. SESAs have no teeth and therefore no clear guidance.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Without safeguards : no clear goalposts (long-term objectives) or mileposts (progress towards objectives)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State of Play:</a:t>
            </a:r>
            <a:br>
              <a:rPr lang="en-US" sz="3200" dirty="0" smtClean="0"/>
            </a:br>
            <a:r>
              <a:rPr lang="en-US" sz="3200" dirty="0" smtClean="0"/>
              <a:t>Emerging Institutional Scenarios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pPr marL="571500" indent="-514350">
              <a:buNone/>
            </a:pPr>
            <a:r>
              <a:rPr lang="en-US" dirty="0" smtClean="0"/>
              <a:t>Some scenarios emerging outside UNFCCC process: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Start a new “light secretariat” to begin the coordination by identifying most urgent needs, financial flows, existing actions and available resources.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Merge UNREDD, FCPF, FIP, CBFF to constitute the “REDD Body”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Keep all implementing organizations separate, but put under one Governing  Board with independent advisory</a:t>
            </a:r>
          </a:p>
          <a:p>
            <a:pPr marL="971550" lvl="1" indent="-514350">
              <a:buNone/>
            </a:pPr>
            <a:endParaRPr lang="en-US" dirty="0" smtClean="0"/>
          </a:p>
          <a:p>
            <a:pPr marL="571500" indent="-514350">
              <a:buNone/>
            </a:pPr>
            <a:r>
              <a:rPr lang="en-US" dirty="0" smtClean="0"/>
              <a:t>The idea is: to manage REDD “readiness” funding in anticipation of eventually becoming part of “a global REDD architecture” and transition from current fragmentation to coherent system under COP</a:t>
            </a:r>
          </a:p>
          <a:p>
            <a:pPr marL="571500" indent="-514350">
              <a:buNone/>
            </a:pPr>
            <a:endParaRPr lang="en-US" dirty="0" smtClean="0"/>
          </a:p>
          <a:p>
            <a:pPr marL="571500" indent="-514350">
              <a:buNone/>
            </a:pPr>
            <a:r>
              <a:rPr lang="en-US" dirty="0" smtClean="0"/>
              <a:t>The question is: how do IP, forest peoples and developing countries view these scenarios?</a:t>
            </a:r>
          </a:p>
          <a:p>
            <a:pPr marL="571500" indent="-51435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3429000" y="3090208"/>
            <a:ext cx="2362200" cy="1938992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indent="228600"/>
            <a:r>
              <a:rPr lang="en-US" sz="2000" b="1" dirty="0" smtClean="0">
                <a:cs typeface="Arial" pitchFamily="34" charset="0"/>
              </a:rPr>
              <a:t>How to achieve…</a:t>
            </a:r>
          </a:p>
          <a:p>
            <a:pPr marL="114300" indent="228600">
              <a:buFont typeface="Arial" pitchFamily="34" charset="0"/>
              <a:buChar char="•"/>
            </a:pPr>
            <a:r>
              <a:rPr lang="en-US" sz="2000" dirty="0" smtClean="0">
                <a:cs typeface="Arial" pitchFamily="34" charset="0"/>
              </a:rPr>
              <a:t>accountability</a:t>
            </a:r>
          </a:p>
          <a:p>
            <a:pPr marL="114300" indent="228600">
              <a:buFont typeface="Arial" pitchFamily="34" charset="0"/>
              <a:buChar char="•"/>
            </a:pPr>
            <a:r>
              <a:rPr lang="en-US" sz="2000" dirty="0" smtClean="0">
                <a:cs typeface="Arial" pitchFamily="34" charset="0"/>
              </a:rPr>
              <a:t>efficiency</a:t>
            </a:r>
          </a:p>
          <a:p>
            <a:pPr marL="114300" indent="228600">
              <a:buFont typeface="Arial" pitchFamily="34" charset="0"/>
              <a:buChar char="•"/>
            </a:pPr>
            <a:r>
              <a:rPr lang="en-US" sz="2000" dirty="0" smtClean="0">
                <a:cs typeface="Arial" pitchFamily="34" charset="0"/>
              </a:rPr>
              <a:t>effectiveness</a:t>
            </a:r>
          </a:p>
          <a:p>
            <a:pPr marL="114300" indent="228600">
              <a:buFont typeface="Arial" pitchFamily="34" charset="0"/>
              <a:buChar char="•"/>
            </a:pPr>
            <a:r>
              <a:rPr lang="en-US" sz="2000" dirty="0" smtClean="0">
                <a:cs typeface="Arial" pitchFamily="34" charset="0"/>
              </a:rPr>
              <a:t>justice &amp; equity</a:t>
            </a:r>
          </a:p>
          <a:p>
            <a:pPr marL="114300" indent="228600">
              <a:buFont typeface="Arial" pitchFamily="34" charset="0"/>
              <a:buChar char="•"/>
            </a:pPr>
            <a:r>
              <a:rPr lang="en-US" sz="2000" dirty="0" smtClean="0">
                <a:cs typeface="Arial" pitchFamily="34" charset="0"/>
              </a:rPr>
              <a:t>transparency</a:t>
            </a:r>
          </a:p>
        </p:txBody>
      </p:sp>
      <p:graphicFrame>
        <p:nvGraphicFramePr>
          <p:cNvPr id="35" name="Diagram 34"/>
          <p:cNvGraphicFramePr/>
          <p:nvPr/>
        </p:nvGraphicFramePr>
        <p:xfrm>
          <a:off x="6019800" y="1447800"/>
          <a:ext cx="2819400" cy="228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7" name="Diagram 36"/>
          <p:cNvGraphicFramePr/>
          <p:nvPr/>
        </p:nvGraphicFramePr>
        <p:xfrm>
          <a:off x="6172200" y="4419600"/>
          <a:ext cx="2819400" cy="210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38" name="Diagram 37"/>
          <p:cNvGraphicFramePr/>
          <p:nvPr/>
        </p:nvGraphicFramePr>
        <p:xfrm>
          <a:off x="304800" y="4648200"/>
          <a:ext cx="2819400" cy="187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40" name="Diagram 39"/>
          <p:cNvGraphicFramePr/>
          <p:nvPr/>
        </p:nvGraphicFramePr>
        <p:xfrm>
          <a:off x="304800" y="1752600"/>
          <a:ext cx="2819400" cy="134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15374" name="TextBox 60"/>
          <p:cNvSpPr txBox="1">
            <a:spLocks noChangeArrowheads="1"/>
          </p:cNvSpPr>
          <p:nvPr/>
        </p:nvSpPr>
        <p:spPr bwMode="auto">
          <a:xfrm>
            <a:off x="0" y="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cs typeface="Arial" charset="0"/>
              </a:rPr>
              <a:t>Four Components of “Architecture” </a:t>
            </a:r>
          </a:p>
          <a:p>
            <a:pPr algn="ctr"/>
            <a:r>
              <a:rPr lang="en-US" sz="3200" dirty="0" smtClean="0">
                <a:cs typeface="Arial" charset="0"/>
              </a:rPr>
              <a:t>Global and National Levels</a:t>
            </a:r>
            <a:endParaRPr lang="en-US" sz="24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6" name="Right Arrow 15"/>
          <p:cNvSpPr/>
          <p:nvPr/>
        </p:nvSpPr>
        <p:spPr>
          <a:xfrm rot="2700000">
            <a:off x="5525618" y="4972406"/>
            <a:ext cx="902208" cy="48463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8100000">
            <a:off x="2791792" y="4928792"/>
            <a:ext cx="838200" cy="48463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3500000">
            <a:off x="2847008" y="2642792"/>
            <a:ext cx="838200" cy="48463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18900000">
            <a:off x="5534992" y="2718992"/>
            <a:ext cx="838200" cy="48463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6" grpId="0" animBg="1"/>
      <p:bldP spid="17" grpId="0" animBg="1"/>
      <p:bldP spid="20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State of Play:</a:t>
            </a:r>
            <a:br>
              <a:rPr lang="en-US" sz="3200" dirty="0" smtClean="0"/>
            </a:br>
            <a:r>
              <a:rPr lang="en-US" sz="3200" dirty="0" smtClean="0"/>
              <a:t>Reality of the Forest Context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571500" indent="-514350">
              <a:buFont typeface="+mj-lt"/>
              <a:buAutoNum type="arabicPeriod"/>
            </a:pPr>
            <a:r>
              <a:rPr lang="en-US" dirty="0" smtClean="0"/>
              <a:t>Commodity boom back, opportunities and incentives to convert forests increasing - very difficult to change BAU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Legal and political precedents set guaranteeing IP and forest peoples’ rights to land/forests/carbon. Representation and participation in policy decisions result of decades of struggle 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Major risk of conflicts as the value of land/forests/carbon increase – and expectations of rights are not met  </a:t>
            </a:r>
            <a:r>
              <a:rPr lang="en-US" sz="3000" i="1" dirty="0" smtClean="0"/>
              <a:t>(combustible combination, volatile mix of more money, great expectations, less governance)</a:t>
            </a:r>
            <a:endParaRPr lang="en-US" sz="3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Stakeholder Interests/Objectives</a:t>
            </a:r>
            <a:br>
              <a:rPr lang="en-US" sz="3200" dirty="0" smtClean="0"/>
            </a:br>
            <a:endParaRPr lang="en-US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990600"/>
          <a:ext cx="8458200" cy="5610001"/>
        </p:xfrm>
        <a:graphic>
          <a:graphicData uri="http://schemas.openxmlformats.org/drawingml/2006/table">
            <a:tbl>
              <a:tblPr/>
              <a:tblGrid>
                <a:gridCol w="2057400"/>
                <a:gridCol w="6400800"/>
              </a:tblGrid>
              <a:tr h="9282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Developing country governments</a:t>
                      </a: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Just and equitable compensation for contributions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Financial and technical support </a:t>
                      </a: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11379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Developed country governments/donors</a:t>
                      </a: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Investment integrity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Measurable reduced emissions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Functioning market for forest carbon</a:t>
                      </a: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11379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Forest peoples, IPs, rights holders</a:t>
                      </a: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Rights respected and livelihoods enhanced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Just and equitable compensation for contributions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Equitable and participatory governance</a:t>
                      </a: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11379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Private investors</a:t>
                      </a: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Return on investment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Clear rules and low transaction costs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Confidence in market</a:t>
                      </a: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12204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Civil society </a:t>
                      </a: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Real reductions and protection of natural forests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Enhanced social and economic development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Protection of vulnerable and marginalized communities </a:t>
                      </a: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Analysis of Stakeholder Interests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Lots of overlap, and many mutual interests,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But some important differences, and all put emphasis on different dimensions;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All interests are legitimate and principles and criteria for design and operations need to reflect and address all of them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Interests/Objectives Give Rise to </a:t>
            </a:r>
            <a:r>
              <a:rPr lang="en-US" sz="3200" u="sng" dirty="0" smtClean="0"/>
              <a:t>Principles</a:t>
            </a:r>
            <a:endParaRPr lang="en-US" sz="3200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990600"/>
          <a:ext cx="8686800" cy="5741865"/>
        </p:xfrm>
        <a:graphic>
          <a:graphicData uri="http://schemas.openxmlformats.org/drawingml/2006/table">
            <a:tbl>
              <a:tblPr/>
              <a:tblGrid>
                <a:gridCol w="2223697"/>
                <a:gridCol w="6463103"/>
              </a:tblGrid>
              <a:tr h="8249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Developing country governments</a:t>
                      </a: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Times New Roman"/>
                        </a:rPr>
                        <a:t>Justice and equity in participation and payments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Times New Roman"/>
                        </a:rPr>
                        <a:t>Transparency in design and </a:t>
                      </a:r>
                      <a:r>
                        <a:rPr lang="en-US" sz="1500" dirty="0" smtClean="0">
                          <a:latin typeface="Calibri"/>
                          <a:ea typeface="Calibri"/>
                          <a:cs typeface="Times New Roman"/>
                        </a:rPr>
                        <a:t>operations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8249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Developed country governments/donors</a:t>
                      </a: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Transparency in administration and payments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Efficient and effective scheme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Clear rules of the game</a:t>
                      </a: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11276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Forest peoples, IPs, rights holders</a:t>
                      </a: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Times New Roman"/>
                        </a:rPr>
                        <a:t>Justice and equity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Times New Roman"/>
                        </a:rPr>
                        <a:t>Accountability of administration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Times New Roman"/>
                        </a:rPr>
                        <a:t>Transparency of implementation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Times New Roman"/>
                        </a:rPr>
                        <a:t>Participation in decision making </a:t>
                      </a: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8249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Private investors</a:t>
                      </a: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Times New Roman"/>
                        </a:rPr>
                        <a:t>Effective emissions reductions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Times New Roman"/>
                        </a:rPr>
                        <a:t>Transparency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Times New Roman"/>
                        </a:rPr>
                        <a:t>Accountability</a:t>
                      </a: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15790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Civil society </a:t>
                      </a: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Times New Roman"/>
                        </a:rPr>
                        <a:t>Effectiveness (avoiding perverse incentives)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 smtClean="0">
                          <a:latin typeface="Calibri"/>
                          <a:ea typeface="Calibri"/>
                          <a:cs typeface="Times New Roman"/>
                        </a:rPr>
                        <a:t>Justice,</a:t>
                      </a:r>
                      <a:r>
                        <a:rPr lang="en-US" sz="15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500" dirty="0" smtClean="0">
                          <a:latin typeface="Calibri"/>
                          <a:ea typeface="Calibri"/>
                          <a:cs typeface="Times New Roman"/>
                        </a:rPr>
                        <a:t>equity and</a:t>
                      </a:r>
                      <a:r>
                        <a:rPr lang="en-US" sz="1500" baseline="0" dirty="0" smtClean="0">
                          <a:latin typeface="Calibri"/>
                          <a:ea typeface="Calibri"/>
                          <a:cs typeface="Times New Roman"/>
                        </a:rPr>
                        <a:t> accountability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Times New Roman"/>
                        </a:rPr>
                        <a:t>Participation in decision making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Times New Roman"/>
                        </a:rPr>
                        <a:t>Transparent and accessible information and systems on financial flows, </a:t>
                      </a:r>
                      <a:r>
                        <a:rPr lang="en-US" sz="1500" dirty="0" smtClean="0">
                          <a:latin typeface="Calibri"/>
                          <a:ea typeface="Calibri"/>
                          <a:cs typeface="Times New Roman"/>
                        </a:rPr>
                        <a:t>MRV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22" marR="58522" marT="29261" marB="2926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</TotalTime>
  <Words>1110</Words>
  <Application>Microsoft Office PowerPoint</Application>
  <PresentationFormat>On-screen Show (4:3)</PresentationFormat>
  <Paragraphs>168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Emerging REDD Arrangements:  Principles and Criteria for Effectiveness</vt:lpstr>
      <vt:lpstr>Outline</vt:lpstr>
      <vt:lpstr>State of Play: Readiness Implementation</vt:lpstr>
      <vt:lpstr>State of Play: Emerging Institutional Scenarios</vt:lpstr>
      <vt:lpstr>Slide 5</vt:lpstr>
      <vt:lpstr>State of Play: Reality of the Forest Context</vt:lpstr>
      <vt:lpstr>Stakeholder Interests/Objectives </vt:lpstr>
      <vt:lpstr>Analysis of Stakeholder Interests</vt:lpstr>
      <vt:lpstr>Interests/Objectives Give Rise to Principles</vt:lpstr>
      <vt:lpstr>Principles give Rise to Criteria</vt:lpstr>
      <vt:lpstr>Slide 11</vt:lpstr>
      <vt:lpstr>Implications for each  “Architectural Component”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Interim Arrangements, New Architectures and Old Operational Challenges: Principles and Criteria for Ensuring Effectiveness</dc:title>
  <dc:creator>Lenovo User</dc:creator>
  <cp:lastModifiedBy>Estelle Fach</cp:lastModifiedBy>
  <cp:revision>100</cp:revision>
  <dcterms:created xsi:type="dcterms:W3CDTF">2010-03-12T14:00:35Z</dcterms:created>
  <dcterms:modified xsi:type="dcterms:W3CDTF">2010-03-23T21:59:00Z</dcterms:modified>
</cp:coreProperties>
</file>