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2"/>
  </p:notesMasterIdLst>
  <p:sldIdLst>
    <p:sldId id="31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305" r:id="rId21"/>
    <p:sldId id="276" r:id="rId22"/>
    <p:sldId id="277" r:id="rId23"/>
    <p:sldId id="306" r:id="rId24"/>
    <p:sldId id="307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309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91" autoAdjust="0"/>
  </p:normalViewPr>
  <p:slideViewPr>
    <p:cSldViewPr>
      <p:cViewPr varScale="1">
        <p:scale>
          <a:sx n="93" d="100"/>
          <a:sy n="93" d="100"/>
        </p:scale>
        <p:origin x="-135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6517F-D63F-4C63-8A5E-C3C3DDE95368}" type="doc">
      <dgm:prSet loTypeId="urn:microsoft.com/office/officeart/2005/8/layout/hProcess7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AC86A61-71CE-4030-96B9-24A8C4BFFC0E}">
      <dgm:prSet phldrT="[Text]"/>
      <dgm:spPr/>
      <dgm:t>
        <a:bodyPr/>
        <a:lstStyle/>
        <a:p>
          <a:r>
            <a:rPr lang="en-GB" b="1" dirty="0" smtClean="0">
              <a:solidFill>
                <a:srgbClr val="FFFF00"/>
              </a:solidFill>
            </a:rPr>
            <a:t>Revised 1996 Guidelines</a:t>
          </a:r>
          <a:endParaRPr lang="en-GB" b="1" dirty="0">
            <a:solidFill>
              <a:srgbClr val="FFFF00"/>
            </a:solidFill>
          </a:endParaRPr>
        </a:p>
      </dgm:t>
    </dgm:pt>
    <dgm:pt modelId="{AE2FD832-7F63-4006-9272-3F322BD9E962}" type="parTrans" cxnId="{2EA44339-D6E6-4B9D-8DE8-828909A84A0F}">
      <dgm:prSet/>
      <dgm:spPr/>
      <dgm:t>
        <a:bodyPr/>
        <a:lstStyle/>
        <a:p>
          <a:endParaRPr lang="en-GB"/>
        </a:p>
      </dgm:t>
    </dgm:pt>
    <dgm:pt modelId="{23EEF6B6-464F-4185-95A6-F196F6DE8F7F}" type="sibTrans" cxnId="{2EA44339-D6E6-4B9D-8DE8-828909A84A0F}">
      <dgm:prSet/>
      <dgm:spPr/>
      <dgm:t>
        <a:bodyPr/>
        <a:lstStyle/>
        <a:p>
          <a:endParaRPr lang="en-GB"/>
        </a:p>
      </dgm:t>
    </dgm:pt>
    <dgm:pt modelId="{E79E9BCC-6D23-44DB-B6C3-95EC4916C52C}">
      <dgm:prSet phldrT="[Text]"/>
      <dgm:spPr/>
      <dgm:t>
        <a:bodyPr/>
        <a:lstStyle/>
        <a:p>
          <a:r>
            <a:rPr lang="en-GB" dirty="0" smtClean="0"/>
            <a:t>Covers all Energy, Industrial Processes, Solvent Use, Agriculture and Waste sectors</a:t>
          </a:r>
        </a:p>
        <a:p>
          <a:endParaRPr lang="en-GB" dirty="0"/>
        </a:p>
      </dgm:t>
    </dgm:pt>
    <dgm:pt modelId="{30A713FA-9E4D-477E-B95A-8C54534C9488}" type="parTrans" cxnId="{BA2BFBA3-58D0-4B28-AB4B-E531AC44FFC2}">
      <dgm:prSet/>
      <dgm:spPr/>
      <dgm:t>
        <a:bodyPr/>
        <a:lstStyle/>
        <a:p>
          <a:endParaRPr lang="en-GB"/>
        </a:p>
      </dgm:t>
    </dgm:pt>
    <dgm:pt modelId="{DF8723DE-A9DC-4DE5-A1E6-B4EE8C71E096}" type="sibTrans" cxnId="{BA2BFBA3-58D0-4B28-AB4B-E531AC44FFC2}">
      <dgm:prSet/>
      <dgm:spPr/>
      <dgm:t>
        <a:bodyPr/>
        <a:lstStyle/>
        <a:p>
          <a:endParaRPr lang="en-GB"/>
        </a:p>
      </dgm:t>
    </dgm:pt>
    <dgm:pt modelId="{AD5B9B7B-0552-4D2E-B6AA-EF53D261D505}">
      <dgm:prSet phldrT="[Text]"/>
      <dgm:spPr/>
      <dgm:t>
        <a:bodyPr/>
        <a:lstStyle/>
        <a:p>
          <a:r>
            <a:rPr lang="en-GB" b="1" dirty="0" smtClean="0">
              <a:solidFill>
                <a:srgbClr val="FFFF00"/>
              </a:solidFill>
            </a:rPr>
            <a:t>GPG 2000</a:t>
          </a:r>
          <a:endParaRPr lang="en-GB" b="1" dirty="0">
            <a:solidFill>
              <a:srgbClr val="FFFF00"/>
            </a:solidFill>
          </a:endParaRPr>
        </a:p>
      </dgm:t>
    </dgm:pt>
    <dgm:pt modelId="{D33F0C30-0DA0-4DFD-A8AC-3E75AAC90751}" type="parTrans" cxnId="{70A5D9F3-06EA-47B1-A7F4-08C1B742F48C}">
      <dgm:prSet/>
      <dgm:spPr/>
      <dgm:t>
        <a:bodyPr/>
        <a:lstStyle/>
        <a:p>
          <a:endParaRPr lang="en-GB"/>
        </a:p>
      </dgm:t>
    </dgm:pt>
    <dgm:pt modelId="{D5175C33-A1E1-4AE2-9F46-2E046697B635}" type="sibTrans" cxnId="{70A5D9F3-06EA-47B1-A7F4-08C1B742F48C}">
      <dgm:prSet/>
      <dgm:spPr/>
      <dgm:t>
        <a:bodyPr/>
        <a:lstStyle/>
        <a:p>
          <a:endParaRPr lang="en-GB"/>
        </a:p>
      </dgm:t>
    </dgm:pt>
    <dgm:pt modelId="{604967AD-E8C1-4CD7-98A0-983DB1EE6687}">
      <dgm:prSet phldrT="[Text]"/>
      <dgm:spPr/>
      <dgm:t>
        <a:bodyPr/>
        <a:lstStyle/>
        <a:p>
          <a:r>
            <a:rPr lang="en-GB" dirty="0" smtClean="0"/>
            <a:t>Good practice Guidance for all sectors except LUCF</a:t>
          </a:r>
        </a:p>
        <a:p>
          <a:r>
            <a:rPr lang="en-GB" dirty="0" smtClean="0"/>
            <a:t>Updates all sectors except LUCF</a:t>
          </a:r>
        </a:p>
        <a:p>
          <a:endParaRPr lang="en-GB" dirty="0"/>
        </a:p>
      </dgm:t>
    </dgm:pt>
    <dgm:pt modelId="{2FE1DACE-E34C-46D6-A6FF-190184084372}" type="parTrans" cxnId="{6486F00B-A4C9-4C9D-A476-62F6D340B97E}">
      <dgm:prSet/>
      <dgm:spPr/>
      <dgm:t>
        <a:bodyPr/>
        <a:lstStyle/>
        <a:p>
          <a:endParaRPr lang="en-GB"/>
        </a:p>
      </dgm:t>
    </dgm:pt>
    <dgm:pt modelId="{D7AC0759-0C5A-4162-8882-D1881224E91D}" type="sibTrans" cxnId="{6486F00B-A4C9-4C9D-A476-62F6D340B97E}">
      <dgm:prSet/>
      <dgm:spPr/>
      <dgm:t>
        <a:bodyPr/>
        <a:lstStyle/>
        <a:p>
          <a:endParaRPr lang="en-GB"/>
        </a:p>
      </dgm:t>
    </dgm:pt>
    <dgm:pt modelId="{537F5C58-3C8A-494E-8B63-9BAB4F0576BB}">
      <dgm:prSet phldrT="[Text]"/>
      <dgm:spPr/>
      <dgm:t>
        <a:bodyPr/>
        <a:lstStyle/>
        <a:p>
          <a:r>
            <a:rPr lang="en-GB" b="1" dirty="0" smtClean="0">
              <a:solidFill>
                <a:srgbClr val="FFFF00"/>
              </a:solidFill>
            </a:rPr>
            <a:t>GPG LULUCF</a:t>
          </a:r>
          <a:endParaRPr lang="en-GB" b="1" dirty="0">
            <a:solidFill>
              <a:srgbClr val="FFFF00"/>
            </a:solidFill>
          </a:endParaRPr>
        </a:p>
      </dgm:t>
    </dgm:pt>
    <dgm:pt modelId="{25C511C5-7E25-4CAD-A02C-7AE0433765C3}" type="parTrans" cxnId="{B75DDAA3-6695-4C46-930F-3F07AD458876}">
      <dgm:prSet/>
      <dgm:spPr/>
      <dgm:t>
        <a:bodyPr/>
        <a:lstStyle/>
        <a:p>
          <a:endParaRPr lang="en-GB"/>
        </a:p>
      </dgm:t>
    </dgm:pt>
    <dgm:pt modelId="{F7434817-1FF9-4311-BD82-3429A4BDCBDB}" type="sibTrans" cxnId="{B75DDAA3-6695-4C46-930F-3F07AD458876}">
      <dgm:prSet/>
      <dgm:spPr/>
      <dgm:t>
        <a:bodyPr/>
        <a:lstStyle/>
        <a:p>
          <a:endParaRPr lang="en-GB"/>
        </a:p>
      </dgm:t>
    </dgm:pt>
    <dgm:pt modelId="{A742A131-164B-44FB-A7B1-67B32529A946}">
      <dgm:prSet phldrT="[Text]"/>
      <dgm:spPr/>
      <dgm:t>
        <a:bodyPr/>
        <a:lstStyle/>
        <a:p>
          <a:r>
            <a:rPr lang="en-GB" dirty="0" smtClean="0"/>
            <a:t>Good Practice Guidance for Land Use sectors. </a:t>
          </a:r>
        </a:p>
        <a:p>
          <a:r>
            <a:rPr lang="en-GB" dirty="0" smtClean="0"/>
            <a:t>Move to land based estimates covering all land and activities</a:t>
          </a:r>
        </a:p>
        <a:p>
          <a:r>
            <a:rPr lang="en-GB" dirty="0" smtClean="0"/>
            <a:t>LUCF ► LULUCF</a:t>
          </a:r>
          <a:endParaRPr lang="en-GB" dirty="0"/>
        </a:p>
      </dgm:t>
    </dgm:pt>
    <dgm:pt modelId="{17C2A46D-B0A0-47D4-BF6F-7E9A2142009C}" type="parTrans" cxnId="{97B40426-A4D3-4175-8748-6DC84B63C55A}">
      <dgm:prSet/>
      <dgm:spPr/>
      <dgm:t>
        <a:bodyPr/>
        <a:lstStyle/>
        <a:p>
          <a:endParaRPr lang="en-GB"/>
        </a:p>
      </dgm:t>
    </dgm:pt>
    <dgm:pt modelId="{CAE709FE-E8BC-46D9-8243-AAFE50C2A36B}" type="sibTrans" cxnId="{97B40426-A4D3-4175-8748-6DC84B63C55A}">
      <dgm:prSet/>
      <dgm:spPr/>
      <dgm:t>
        <a:bodyPr/>
        <a:lstStyle/>
        <a:p>
          <a:endParaRPr lang="en-GB"/>
        </a:p>
      </dgm:t>
    </dgm:pt>
    <dgm:pt modelId="{5F0FA6C9-FB48-4EF2-8A82-BB63E87EA295}">
      <dgm:prSet phldrT="[Text]"/>
      <dgm:spPr/>
      <dgm:t>
        <a:bodyPr/>
        <a:lstStyle/>
        <a:p>
          <a:r>
            <a:rPr lang="en-GB" b="1" dirty="0" smtClean="0">
              <a:solidFill>
                <a:srgbClr val="FFFF00"/>
              </a:solidFill>
            </a:rPr>
            <a:t>2006 Guidelines</a:t>
          </a:r>
          <a:endParaRPr lang="en-GB" b="1" dirty="0">
            <a:solidFill>
              <a:srgbClr val="FFFF00"/>
            </a:solidFill>
          </a:endParaRPr>
        </a:p>
      </dgm:t>
    </dgm:pt>
    <dgm:pt modelId="{24E09B35-3D13-4EB7-B710-A0352546BDDB}" type="parTrans" cxnId="{EB63AF5A-CF91-482F-97A4-F81609853BD2}">
      <dgm:prSet/>
      <dgm:spPr/>
      <dgm:t>
        <a:bodyPr/>
        <a:lstStyle/>
        <a:p>
          <a:endParaRPr lang="en-GB"/>
        </a:p>
      </dgm:t>
    </dgm:pt>
    <dgm:pt modelId="{BFF2A2C9-6463-4E2B-8419-6366980CF460}" type="sibTrans" cxnId="{EB63AF5A-CF91-482F-97A4-F81609853BD2}">
      <dgm:prSet/>
      <dgm:spPr/>
      <dgm:t>
        <a:bodyPr/>
        <a:lstStyle/>
        <a:p>
          <a:endParaRPr lang="en-GB"/>
        </a:p>
      </dgm:t>
    </dgm:pt>
    <dgm:pt modelId="{8DCEEEF3-2CD6-4E0C-9975-E2CB7E0A131A}">
      <dgm:prSet phldrT="[Text]"/>
      <dgm:spPr/>
      <dgm:t>
        <a:bodyPr/>
        <a:lstStyle/>
        <a:p>
          <a:r>
            <a:rPr lang="en-GB" dirty="0" smtClean="0"/>
            <a:t>Identifies major Land use emissions and removals (LUCF)</a:t>
          </a:r>
          <a:endParaRPr lang="en-GB" dirty="0"/>
        </a:p>
      </dgm:t>
    </dgm:pt>
    <dgm:pt modelId="{B677A6B5-5751-4B1B-AE88-FA6C3A1EA663}" type="parTrans" cxnId="{A488C885-9427-4501-B8A6-3947F77C0415}">
      <dgm:prSet/>
      <dgm:spPr/>
      <dgm:t>
        <a:bodyPr/>
        <a:lstStyle/>
        <a:p>
          <a:endParaRPr lang="en-GB"/>
        </a:p>
      </dgm:t>
    </dgm:pt>
    <dgm:pt modelId="{70056887-2F40-4815-BEBE-AEAC50E24C44}" type="sibTrans" cxnId="{A488C885-9427-4501-B8A6-3947F77C0415}">
      <dgm:prSet/>
      <dgm:spPr/>
      <dgm:t>
        <a:bodyPr/>
        <a:lstStyle/>
        <a:p>
          <a:endParaRPr lang="en-GB"/>
        </a:p>
      </dgm:t>
    </dgm:pt>
    <dgm:pt modelId="{C5A2DBF1-61BE-4C9F-A366-969684E60BD7}">
      <dgm:prSet phldrT="[Text]"/>
      <dgm:spPr/>
      <dgm:t>
        <a:bodyPr/>
        <a:lstStyle/>
        <a:p>
          <a:r>
            <a:rPr lang="en-GB" dirty="0" smtClean="0"/>
            <a:t>Integrates good practice guidance into methodologies</a:t>
          </a:r>
          <a:endParaRPr lang="en-GB" dirty="0"/>
        </a:p>
      </dgm:t>
    </dgm:pt>
    <dgm:pt modelId="{3C591334-B434-4B9F-AF26-599874266149}" type="parTrans" cxnId="{6E08FF83-DA2B-4B75-AB2C-87F5318EB1C4}">
      <dgm:prSet/>
      <dgm:spPr/>
      <dgm:t>
        <a:bodyPr/>
        <a:lstStyle/>
        <a:p>
          <a:endParaRPr lang="en-GB"/>
        </a:p>
      </dgm:t>
    </dgm:pt>
    <dgm:pt modelId="{41310055-385E-4721-A58D-394E42663AB1}" type="sibTrans" cxnId="{6E08FF83-DA2B-4B75-AB2C-87F5318EB1C4}">
      <dgm:prSet/>
      <dgm:spPr/>
      <dgm:t>
        <a:bodyPr/>
        <a:lstStyle/>
        <a:p>
          <a:endParaRPr lang="en-GB"/>
        </a:p>
      </dgm:t>
    </dgm:pt>
    <dgm:pt modelId="{5EC4CE59-B78D-414F-95DE-658949B0A078}">
      <dgm:prSet phldrT="[Text]"/>
      <dgm:spPr/>
      <dgm:t>
        <a:bodyPr/>
        <a:lstStyle/>
        <a:p>
          <a:r>
            <a:rPr lang="en-GB" dirty="0" smtClean="0"/>
            <a:t>Combines Industrial processes and Solvent Use into IPPU</a:t>
          </a:r>
          <a:endParaRPr lang="en-GB" dirty="0"/>
        </a:p>
      </dgm:t>
    </dgm:pt>
    <dgm:pt modelId="{88D80838-B2B5-494B-8687-70C902BCDC1C}" type="parTrans" cxnId="{6479637F-2605-4B7A-925A-1796730EAC2C}">
      <dgm:prSet/>
      <dgm:spPr/>
      <dgm:t>
        <a:bodyPr/>
        <a:lstStyle/>
        <a:p>
          <a:endParaRPr lang="en-GB"/>
        </a:p>
      </dgm:t>
    </dgm:pt>
    <dgm:pt modelId="{F259FECA-6AA9-4349-ACDD-FD17623BF10C}" type="sibTrans" cxnId="{6479637F-2605-4B7A-925A-1796730EAC2C}">
      <dgm:prSet/>
      <dgm:spPr/>
      <dgm:t>
        <a:bodyPr/>
        <a:lstStyle/>
        <a:p>
          <a:endParaRPr lang="en-GB"/>
        </a:p>
      </dgm:t>
    </dgm:pt>
    <dgm:pt modelId="{F455703C-BCA0-418C-ADA9-269B8EDFF7D4}">
      <dgm:prSet phldrT="[Text]"/>
      <dgm:spPr/>
      <dgm:t>
        <a:bodyPr/>
        <a:lstStyle/>
        <a:p>
          <a:r>
            <a:rPr lang="en-GB" dirty="0" smtClean="0"/>
            <a:t>Combines Agriculture and LULUCF into AFOLU</a:t>
          </a:r>
          <a:endParaRPr lang="en-GB" dirty="0"/>
        </a:p>
      </dgm:t>
    </dgm:pt>
    <dgm:pt modelId="{8936A7A9-71F6-4A6E-8727-F61699428C63}" type="parTrans" cxnId="{0679669D-CF1B-4C50-8198-46212952B9FD}">
      <dgm:prSet/>
      <dgm:spPr/>
      <dgm:t>
        <a:bodyPr/>
        <a:lstStyle/>
        <a:p>
          <a:endParaRPr lang="en-GB"/>
        </a:p>
      </dgm:t>
    </dgm:pt>
    <dgm:pt modelId="{8EA3F5D7-895B-46E2-896F-B58FE7586FC7}" type="sibTrans" cxnId="{0679669D-CF1B-4C50-8198-46212952B9FD}">
      <dgm:prSet/>
      <dgm:spPr/>
      <dgm:t>
        <a:bodyPr/>
        <a:lstStyle/>
        <a:p>
          <a:endParaRPr lang="en-GB"/>
        </a:p>
      </dgm:t>
    </dgm:pt>
    <dgm:pt modelId="{7D5DA52D-63D9-4068-97FB-55151089DC25}" type="pres">
      <dgm:prSet presAssocID="{1D56517F-D63F-4C63-8A5E-C3C3DDE953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719F71D-3782-4FB5-8920-D3906F0C351A}" type="pres">
      <dgm:prSet presAssocID="{2AC86A61-71CE-4030-96B9-24A8C4BFFC0E}" presName="compositeNode" presStyleCnt="0">
        <dgm:presLayoutVars>
          <dgm:bulletEnabled val="1"/>
        </dgm:presLayoutVars>
      </dgm:prSet>
      <dgm:spPr/>
    </dgm:pt>
    <dgm:pt modelId="{064445D8-C0E5-4561-BB6B-6FE1B51E4853}" type="pres">
      <dgm:prSet presAssocID="{2AC86A61-71CE-4030-96B9-24A8C4BFFC0E}" presName="bgRect" presStyleLbl="node1" presStyleIdx="0" presStyleCnt="4" custScaleY="135663"/>
      <dgm:spPr/>
      <dgm:t>
        <a:bodyPr/>
        <a:lstStyle/>
        <a:p>
          <a:endParaRPr lang="en-GB"/>
        </a:p>
      </dgm:t>
    </dgm:pt>
    <dgm:pt modelId="{50115E66-3B5C-4983-8D1C-985344490882}" type="pres">
      <dgm:prSet presAssocID="{2AC86A61-71CE-4030-96B9-24A8C4BFFC0E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988E8F-1C20-4B0D-B5CD-1DE36DE8B96F}" type="pres">
      <dgm:prSet presAssocID="{2AC86A61-71CE-4030-96B9-24A8C4BFFC0E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3FC7C2-00B0-4EFB-A970-58190A5EE181}" type="pres">
      <dgm:prSet presAssocID="{23EEF6B6-464F-4185-95A6-F196F6DE8F7F}" presName="hSp" presStyleCnt="0"/>
      <dgm:spPr/>
    </dgm:pt>
    <dgm:pt modelId="{7DDC7F4D-A643-4383-8BB0-8EABB52950BC}" type="pres">
      <dgm:prSet presAssocID="{23EEF6B6-464F-4185-95A6-F196F6DE8F7F}" presName="vProcSp" presStyleCnt="0"/>
      <dgm:spPr/>
    </dgm:pt>
    <dgm:pt modelId="{F5595838-2369-428D-B50E-1AC54CA8774B}" type="pres">
      <dgm:prSet presAssocID="{23EEF6B6-464F-4185-95A6-F196F6DE8F7F}" presName="vSp1" presStyleCnt="0"/>
      <dgm:spPr/>
    </dgm:pt>
    <dgm:pt modelId="{52A0F79C-660C-4537-96CD-98115F037049}" type="pres">
      <dgm:prSet presAssocID="{23EEF6B6-464F-4185-95A6-F196F6DE8F7F}" presName="simulatedConn" presStyleLbl="solidFgAcc1" presStyleIdx="0" presStyleCnt="3"/>
      <dgm:spPr/>
    </dgm:pt>
    <dgm:pt modelId="{28F4134F-0FE1-489D-AE1D-DEC26F9F1C5F}" type="pres">
      <dgm:prSet presAssocID="{23EEF6B6-464F-4185-95A6-F196F6DE8F7F}" presName="vSp2" presStyleCnt="0"/>
      <dgm:spPr/>
    </dgm:pt>
    <dgm:pt modelId="{8B217FA8-9A68-4A7B-8008-C6342C8E2096}" type="pres">
      <dgm:prSet presAssocID="{23EEF6B6-464F-4185-95A6-F196F6DE8F7F}" presName="sibTrans" presStyleCnt="0"/>
      <dgm:spPr/>
    </dgm:pt>
    <dgm:pt modelId="{6EDE4888-23B8-4009-B5A9-006EEA49CCCF}" type="pres">
      <dgm:prSet presAssocID="{AD5B9B7B-0552-4D2E-B6AA-EF53D261D505}" presName="compositeNode" presStyleCnt="0">
        <dgm:presLayoutVars>
          <dgm:bulletEnabled val="1"/>
        </dgm:presLayoutVars>
      </dgm:prSet>
      <dgm:spPr/>
    </dgm:pt>
    <dgm:pt modelId="{EC1BB0DA-9C70-4BED-8D31-F6F31BFFF8D2}" type="pres">
      <dgm:prSet presAssocID="{AD5B9B7B-0552-4D2E-B6AA-EF53D261D505}" presName="bgRect" presStyleLbl="node1" presStyleIdx="1" presStyleCnt="4" custScaleY="135663"/>
      <dgm:spPr/>
      <dgm:t>
        <a:bodyPr/>
        <a:lstStyle/>
        <a:p>
          <a:endParaRPr lang="en-GB"/>
        </a:p>
      </dgm:t>
    </dgm:pt>
    <dgm:pt modelId="{2F14627B-B4B7-4909-BD9C-3BFC33F7B70B}" type="pres">
      <dgm:prSet presAssocID="{AD5B9B7B-0552-4D2E-B6AA-EF53D261D505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E974CB9-5866-4D47-A4C0-60155916F9EF}" type="pres">
      <dgm:prSet presAssocID="{AD5B9B7B-0552-4D2E-B6AA-EF53D261D50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C239EC-D1FB-49D4-AFC8-4FD99AE0E061}" type="pres">
      <dgm:prSet presAssocID="{D5175C33-A1E1-4AE2-9F46-2E046697B635}" presName="hSp" presStyleCnt="0"/>
      <dgm:spPr/>
    </dgm:pt>
    <dgm:pt modelId="{F3EC2274-D815-41B5-84A9-BC119083B010}" type="pres">
      <dgm:prSet presAssocID="{D5175C33-A1E1-4AE2-9F46-2E046697B635}" presName="vProcSp" presStyleCnt="0"/>
      <dgm:spPr/>
    </dgm:pt>
    <dgm:pt modelId="{169233FC-C5DC-4C18-9A8E-32533F18AFEE}" type="pres">
      <dgm:prSet presAssocID="{D5175C33-A1E1-4AE2-9F46-2E046697B635}" presName="vSp1" presStyleCnt="0"/>
      <dgm:spPr/>
    </dgm:pt>
    <dgm:pt modelId="{1290BB38-19C2-4A04-8F97-E097B1C87A13}" type="pres">
      <dgm:prSet presAssocID="{D5175C33-A1E1-4AE2-9F46-2E046697B635}" presName="simulatedConn" presStyleLbl="solidFgAcc1" presStyleIdx="1" presStyleCnt="3"/>
      <dgm:spPr/>
    </dgm:pt>
    <dgm:pt modelId="{6C50F033-C0D7-4126-8C88-C1EDFE7F14FB}" type="pres">
      <dgm:prSet presAssocID="{D5175C33-A1E1-4AE2-9F46-2E046697B635}" presName="vSp2" presStyleCnt="0"/>
      <dgm:spPr/>
    </dgm:pt>
    <dgm:pt modelId="{C1D661F7-E1B0-4EC9-A68A-064D63EEFFBA}" type="pres">
      <dgm:prSet presAssocID="{D5175C33-A1E1-4AE2-9F46-2E046697B635}" presName="sibTrans" presStyleCnt="0"/>
      <dgm:spPr/>
    </dgm:pt>
    <dgm:pt modelId="{63AB5F8F-A0F8-44D7-B444-6269B3BEC604}" type="pres">
      <dgm:prSet presAssocID="{537F5C58-3C8A-494E-8B63-9BAB4F0576BB}" presName="compositeNode" presStyleCnt="0">
        <dgm:presLayoutVars>
          <dgm:bulletEnabled val="1"/>
        </dgm:presLayoutVars>
      </dgm:prSet>
      <dgm:spPr/>
    </dgm:pt>
    <dgm:pt modelId="{5AA49266-B856-4291-99B0-31150AF17AD4}" type="pres">
      <dgm:prSet presAssocID="{537F5C58-3C8A-494E-8B63-9BAB4F0576BB}" presName="bgRect" presStyleLbl="node1" presStyleIdx="2" presStyleCnt="4" custScaleY="135663"/>
      <dgm:spPr/>
      <dgm:t>
        <a:bodyPr/>
        <a:lstStyle/>
        <a:p>
          <a:endParaRPr lang="en-GB"/>
        </a:p>
      </dgm:t>
    </dgm:pt>
    <dgm:pt modelId="{CC508EDE-0C5A-4444-B988-9934F0FCF2DB}" type="pres">
      <dgm:prSet presAssocID="{537F5C58-3C8A-494E-8B63-9BAB4F0576BB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FA3CAD-64EE-4272-961F-49C13B342DE0}" type="pres">
      <dgm:prSet presAssocID="{537F5C58-3C8A-494E-8B63-9BAB4F0576BB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1272DC-32FA-4159-8538-45045273BE66}" type="pres">
      <dgm:prSet presAssocID="{F7434817-1FF9-4311-BD82-3429A4BDCBDB}" presName="hSp" presStyleCnt="0"/>
      <dgm:spPr/>
    </dgm:pt>
    <dgm:pt modelId="{27F7C971-1018-4FAD-A161-F013623550FA}" type="pres">
      <dgm:prSet presAssocID="{F7434817-1FF9-4311-BD82-3429A4BDCBDB}" presName="vProcSp" presStyleCnt="0"/>
      <dgm:spPr/>
    </dgm:pt>
    <dgm:pt modelId="{75886475-B932-4D91-BE0D-46D6AA8762B1}" type="pres">
      <dgm:prSet presAssocID="{F7434817-1FF9-4311-BD82-3429A4BDCBDB}" presName="vSp1" presStyleCnt="0"/>
      <dgm:spPr/>
    </dgm:pt>
    <dgm:pt modelId="{B9907863-2CDA-438A-B198-8B73C27B2464}" type="pres">
      <dgm:prSet presAssocID="{F7434817-1FF9-4311-BD82-3429A4BDCBDB}" presName="simulatedConn" presStyleLbl="solidFgAcc1" presStyleIdx="2" presStyleCnt="3"/>
      <dgm:spPr/>
    </dgm:pt>
    <dgm:pt modelId="{93BFBEE1-0F4A-47E4-A420-B5F567347824}" type="pres">
      <dgm:prSet presAssocID="{F7434817-1FF9-4311-BD82-3429A4BDCBDB}" presName="vSp2" presStyleCnt="0"/>
      <dgm:spPr/>
    </dgm:pt>
    <dgm:pt modelId="{AA979410-6F9E-4160-990D-BCF734179B22}" type="pres">
      <dgm:prSet presAssocID="{F7434817-1FF9-4311-BD82-3429A4BDCBDB}" presName="sibTrans" presStyleCnt="0"/>
      <dgm:spPr/>
    </dgm:pt>
    <dgm:pt modelId="{44DE38CC-1BFA-4C17-B641-6F45744AEC25}" type="pres">
      <dgm:prSet presAssocID="{5F0FA6C9-FB48-4EF2-8A82-BB63E87EA295}" presName="compositeNode" presStyleCnt="0">
        <dgm:presLayoutVars>
          <dgm:bulletEnabled val="1"/>
        </dgm:presLayoutVars>
      </dgm:prSet>
      <dgm:spPr/>
    </dgm:pt>
    <dgm:pt modelId="{A130EB5B-06B8-41D5-8A43-133255438A09}" type="pres">
      <dgm:prSet presAssocID="{5F0FA6C9-FB48-4EF2-8A82-BB63E87EA295}" presName="bgRect" presStyleLbl="node1" presStyleIdx="3" presStyleCnt="4" custScaleY="135663"/>
      <dgm:spPr/>
      <dgm:t>
        <a:bodyPr/>
        <a:lstStyle/>
        <a:p>
          <a:endParaRPr lang="en-GB"/>
        </a:p>
      </dgm:t>
    </dgm:pt>
    <dgm:pt modelId="{EF2F71E9-CE01-4C75-8EBD-758638F5C36E}" type="pres">
      <dgm:prSet presAssocID="{5F0FA6C9-FB48-4EF2-8A82-BB63E87EA295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166238-4076-4285-9CC4-B848049AC6DD}" type="pres">
      <dgm:prSet presAssocID="{5F0FA6C9-FB48-4EF2-8A82-BB63E87EA295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75DDAA3-6695-4C46-930F-3F07AD458876}" srcId="{1D56517F-D63F-4C63-8A5E-C3C3DDE95368}" destId="{537F5C58-3C8A-494E-8B63-9BAB4F0576BB}" srcOrd="2" destOrd="0" parTransId="{25C511C5-7E25-4CAD-A02C-7AE0433765C3}" sibTransId="{F7434817-1FF9-4311-BD82-3429A4BDCBDB}"/>
    <dgm:cxn modelId="{6E08FF83-DA2B-4B75-AB2C-87F5318EB1C4}" srcId="{5F0FA6C9-FB48-4EF2-8A82-BB63E87EA295}" destId="{C5A2DBF1-61BE-4C9F-A366-969684E60BD7}" srcOrd="0" destOrd="0" parTransId="{3C591334-B434-4B9F-AF26-599874266149}" sibTransId="{41310055-385E-4721-A58D-394E42663AB1}"/>
    <dgm:cxn modelId="{B679C54F-8B44-4F00-879A-06BBFE9709F5}" type="presOf" srcId="{2AC86A61-71CE-4030-96B9-24A8C4BFFC0E}" destId="{064445D8-C0E5-4561-BB6B-6FE1B51E4853}" srcOrd="0" destOrd="0" presId="urn:microsoft.com/office/officeart/2005/8/layout/hProcess7"/>
    <dgm:cxn modelId="{C08B306B-AF27-4433-A9BB-06C9C0ED0813}" type="presOf" srcId="{5EC4CE59-B78D-414F-95DE-658949B0A078}" destId="{57166238-4076-4285-9CC4-B848049AC6DD}" srcOrd="0" destOrd="1" presId="urn:microsoft.com/office/officeart/2005/8/layout/hProcess7"/>
    <dgm:cxn modelId="{87C57FFF-9C0A-4E0C-8253-AB1B510BCE55}" type="presOf" srcId="{5F0FA6C9-FB48-4EF2-8A82-BB63E87EA295}" destId="{EF2F71E9-CE01-4C75-8EBD-758638F5C36E}" srcOrd="1" destOrd="0" presId="urn:microsoft.com/office/officeart/2005/8/layout/hProcess7"/>
    <dgm:cxn modelId="{2EA44339-D6E6-4B9D-8DE8-828909A84A0F}" srcId="{1D56517F-D63F-4C63-8A5E-C3C3DDE95368}" destId="{2AC86A61-71CE-4030-96B9-24A8C4BFFC0E}" srcOrd="0" destOrd="0" parTransId="{AE2FD832-7F63-4006-9272-3F322BD9E962}" sibTransId="{23EEF6B6-464F-4185-95A6-F196F6DE8F7F}"/>
    <dgm:cxn modelId="{10A5D364-81DB-441B-AEA5-5782D6F39A7A}" type="presOf" srcId="{A742A131-164B-44FB-A7B1-67B32529A946}" destId="{E9FA3CAD-64EE-4272-961F-49C13B342DE0}" srcOrd="0" destOrd="0" presId="urn:microsoft.com/office/officeart/2005/8/layout/hProcess7"/>
    <dgm:cxn modelId="{A488C885-9427-4501-B8A6-3947F77C0415}" srcId="{2AC86A61-71CE-4030-96B9-24A8C4BFFC0E}" destId="{8DCEEEF3-2CD6-4E0C-9975-E2CB7E0A131A}" srcOrd="1" destOrd="0" parTransId="{B677A6B5-5751-4B1B-AE88-FA6C3A1EA663}" sibTransId="{70056887-2F40-4815-BEBE-AEAC50E24C44}"/>
    <dgm:cxn modelId="{97B40426-A4D3-4175-8748-6DC84B63C55A}" srcId="{537F5C58-3C8A-494E-8B63-9BAB4F0576BB}" destId="{A742A131-164B-44FB-A7B1-67B32529A946}" srcOrd="0" destOrd="0" parTransId="{17C2A46D-B0A0-47D4-BF6F-7E9A2142009C}" sibTransId="{CAE709FE-E8BC-46D9-8243-AAFE50C2A36B}"/>
    <dgm:cxn modelId="{607A4427-C35D-4697-B856-3B4F5BB91992}" type="presOf" srcId="{2AC86A61-71CE-4030-96B9-24A8C4BFFC0E}" destId="{50115E66-3B5C-4983-8D1C-985344490882}" srcOrd="1" destOrd="0" presId="urn:microsoft.com/office/officeart/2005/8/layout/hProcess7"/>
    <dgm:cxn modelId="{0679669D-CF1B-4C50-8198-46212952B9FD}" srcId="{5F0FA6C9-FB48-4EF2-8A82-BB63E87EA295}" destId="{F455703C-BCA0-418C-ADA9-269B8EDFF7D4}" srcOrd="2" destOrd="0" parTransId="{8936A7A9-71F6-4A6E-8727-F61699428C63}" sibTransId="{8EA3F5D7-895B-46E2-896F-B58FE7586FC7}"/>
    <dgm:cxn modelId="{785974F1-9CF3-4989-B02A-30D2348F7518}" type="presOf" srcId="{8DCEEEF3-2CD6-4E0C-9975-E2CB7E0A131A}" destId="{0E988E8F-1C20-4B0D-B5CD-1DE36DE8B96F}" srcOrd="0" destOrd="1" presId="urn:microsoft.com/office/officeart/2005/8/layout/hProcess7"/>
    <dgm:cxn modelId="{70A5D9F3-06EA-47B1-A7F4-08C1B742F48C}" srcId="{1D56517F-D63F-4C63-8A5E-C3C3DDE95368}" destId="{AD5B9B7B-0552-4D2E-B6AA-EF53D261D505}" srcOrd="1" destOrd="0" parTransId="{D33F0C30-0DA0-4DFD-A8AC-3E75AAC90751}" sibTransId="{D5175C33-A1E1-4AE2-9F46-2E046697B635}"/>
    <dgm:cxn modelId="{E5B3A51D-7CA4-4B7A-A185-AFACD9681AEC}" type="presOf" srcId="{F455703C-BCA0-418C-ADA9-269B8EDFF7D4}" destId="{57166238-4076-4285-9CC4-B848049AC6DD}" srcOrd="0" destOrd="2" presId="urn:microsoft.com/office/officeart/2005/8/layout/hProcess7"/>
    <dgm:cxn modelId="{6486F00B-A4C9-4C9D-A476-62F6D340B97E}" srcId="{AD5B9B7B-0552-4D2E-B6AA-EF53D261D505}" destId="{604967AD-E8C1-4CD7-98A0-983DB1EE6687}" srcOrd="0" destOrd="0" parTransId="{2FE1DACE-E34C-46D6-A6FF-190184084372}" sibTransId="{D7AC0759-0C5A-4162-8882-D1881224E91D}"/>
    <dgm:cxn modelId="{FEE48E73-5AA5-4F3B-86EA-CF6DA57363A5}" type="presOf" srcId="{1D56517F-D63F-4C63-8A5E-C3C3DDE95368}" destId="{7D5DA52D-63D9-4068-97FB-55151089DC25}" srcOrd="0" destOrd="0" presId="urn:microsoft.com/office/officeart/2005/8/layout/hProcess7"/>
    <dgm:cxn modelId="{A8773AC6-6517-456B-9D77-0C4375FAAA89}" type="presOf" srcId="{AD5B9B7B-0552-4D2E-B6AA-EF53D261D505}" destId="{2F14627B-B4B7-4909-BD9C-3BFC33F7B70B}" srcOrd="1" destOrd="0" presId="urn:microsoft.com/office/officeart/2005/8/layout/hProcess7"/>
    <dgm:cxn modelId="{3912404B-FF44-4082-9C19-D2D593CDB3B9}" type="presOf" srcId="{537F5C58-3C8A-494E-8B63-9BAB4F0576BB}" destId="{5AA49266-B856-4291-99B0-31150AF17AD4}" srcOrd="0" destOrd="0" presId="urn:microsoft.com/office/officeart/2005/8/layout/hProcess7"/>
    <dgm:cxn modelId="{0B5AAD31-BF47-4DD8-85A0-CF10A7C090D9}" type="presOf" srcId="{AD5B9B7B-0552-4D2E-B6AA-EF53D261D505}" destId="{EC1BB0DA-9C70-4BED-8D31-F6F31BFFF8D2}" srcOrd="0" destOrd="0" presId="urn:microsoft.com/office/officeart/2005/8/layout/hProcess7"/>
    <dgm:cxn modelId="{F696B739-3B00-435C-ADE7-ED3695A4F4B1}" type="presOf" srcId="{537F5C58-3C8A-494E-8B63-9BAB4F0576BB}" destId="{CC508EDE-0C5A-4444-B988-9934F0FCF2DB}" srcOrd="1" destOrd="0" presId="urn:microsoft.com/office/officeart/2005/8/layout/hProcess7"/>
    <dgm:cxn modelId="{6479637F-2605-4B7A-925A-1796730EAC2C}" srcId="{5F0FA6C9-FB48-4EF2-8A82-BB63E87EA295}" destId="{5EC4CE59-B78D-414F-95DE-658949B0A078}" srcOrd="1" destOrd="0" parTransId="{88D80838-B2B5-494B-8687-70C902BCDC1C}" sibTransId="{F259FECA-6AA9-4349-ACDD-FD17623BF10C}"/>
    <dgm:cxn modelId="{1CC1BDFD-FE18-44CC-A6D4-42B92DFFB83C}" type="presOf" srcId="{C5A2DBF1-61BE-4C9F-A366-969684E60BD7}" destId="{57166238-4076-4285-9CC4-B848049AC6DD}" srcOrd="0" destOrd="0" presId="urn:microsoft.com/office/officeart/2005/8/layout/hProcess7"/>
    <dgm:cxn modelId="{6E01F183-0888-47F3-9CE5-9B86B4971509}" type="presOf" srcId="{604967AD-E8C1-4CD7-98A0-983DB1EE6687}" destId="{DE974CB9-5866-4D47-A4C0-60155916F9EF}" srcOrd="0" destOrd="0" presId="urn:microsoft.com/office/officeart/2005/8/layout/hProcess7"/>
    <dgm:cxn modelId="{592102FC-9953-4B44-A2F7-4C66F959D7D6}" type="presOf" srcId="{5F0FA6C9-FB48-4EF2-8A82-BB63E87EA295}" destId="{A130EB5B-06B8-41D5-8A43-133255438A09}" srcOrd="0" destOrd="0" presId="urn:microsoft.com/office/officeart/2005/8/layout/hProcess7"/>
    <dgm:cxn modelId="{917E6FE8-3640-4294-8FB1-7858C2156685}" type="presOf" srcId="{E79E9BCC-6D23-44DB-B6C3-95EC4916C52C}" destId="{0E988E8F-1C20-4B0D-B5CD-1DE36DE8B96F}" srcOrd="0" destOrd="0" presId="urn:microsoft.com/office/officeart/2005/8/layout/hProcess7"/>
    <dgm:cxn modelId="{BA2BFBA3-58D0-4B28-AB4B-E531AC44FFC2}" srcId="{2AC86A61-71CE-4030-96B9-24A8C4BFFC0E}" destId="{E79E9BCC-6D23-44DB-B6C3-95EC4916C52C}" srcOrd="0" destOrd="0" parTransId="{30A713FA-9E4D-477E-B95A-8C54534C9488}" sibTransId="{DF8723DE-A9DC-4DE5-A1E6-B4EE8C71E096}"/>
    <dgm:cxn modelId="{EB63AF5A-CF91-482F-97A4-F81609853BD2}" srcId="{1D56517F-D63F-4C63-8A5E-C3C3DDE95368}" destId="{5F0FA6C9-FB48-4EF2-8A82-BB63E87EA295}" srcOrd="3" destOrd="0" parTransId="{24E09B35-3D13-4EB7-B710-A0352546BDDB}" sibTransId="{BFF2A2C9-6463-4E2B-8419-6366980CF460}"/>
    <dgm:cxn modelId="{3F00D9F7-6F0F-4EB2-8CFC-6431B8970830}" type="presParOf" srcId="{7D5DA52D-63D9-4068-97FB-55151089DC25}" destId="{7719F71D-3782-4FB5-8920-D3906F0C351A}" srcOrd="0" destOrd="0" presId="urn:microsoft.com/office/officeart/2005/8/layout/hProcess7"/>
    <dgm:cxn modelId="{7CAA172A-94C3-4976-BDBA-FD64B640265F}" type="presParOf" srcId="{7719F71D-3782-4FB5-8920-D3906F0C351A}" destId="{064445D8-C0E5-4561-BB6B-6FE1B51E4853}" srcOrd="0" destOrd="0" presId="urn:microsoft.com/office/officeart/2005/8/layout/hProcess7"/>
    <dgm:cxn modelId="{6078E284-BDFF-44EC-8C3B-4C355214F4AC}" type="presParOf" srcId="{7719F71D-3782-4FB5-8920-D3906F0C351A}" destId="{50115E66-3B5C-4983-8D1C-985344490882}" srcOrd="1" destOrd="0" presId="urn:microsoft.com/office/officeart/2005/8/layout/hProcess7"/>
    <dgm:cxn modelId="{BB217E47-589F-4794-92A6-191A5F245E4F}" type="presParOf" srcId="{7719F71D-3782-4FB5-8920-D3906F0C351A}" destId="{0E988E8F-1C20-4B0D-B5CD-1DE36DE8B96F}" srcOrd="2" destOrd="0" presId="urn:microsoft.com/office/officeart/2005/8/layout/hProcess7"/>
    <dgm:cxn modelId="{709B1411-9436-4796-B9B1-D1E6A3344FAE}" type="presParOf" srcId="{7D5DA52D-63D9-4068-97FB-55151089DC25}" destId="{FA3FC7C2-00B0-4EFB-A970-58190A5EE181}" srcOrd="1" destOrd="0" presId="urn:microsoft.com/office/officeart/2005/8/layout/hProcess7"/>
    <dgm:cxn modelId="{E4C0D04A-67C5-4FF6-9D00-0C7F47CD2F04}" type="presParOf" srcId="{7D5DA52D-63D9-4068-97FB-55151089DC25}" destId="{7DDC7F4D-A643-4383-8BB0-8EABB52950BC}" srcOrd="2" destOrd="0" presId="urn:microsoft.com/office/officeart/2005/8/layout/hProcess7"/>
    <dgm:cxn modelId="{6E8FE81A-3D3B-4FD9-8D40-82595730D174}" type="presParOf" srcId="{7DDC7F4D-A643-4383-8BB0-8EABB52950BC}" destId="{F5595838-2369-428D-B50E-1AC54CA8774B}" srcOrd="0" destOrd="0" presId="urn:microsoft.com/office/officeart/2005/8/layout/hProcess7"/>
    <dgm:cxn modelId="{3EDE03C6-351F-4AE7-9C2A-0ADC67575159}" type="presParOf" srcId="{7DDC7F4D-A643-4383-8BB0-8EABB52950BC}" destId="{52A0F79C-660C-4537-96CD-98115F037049}" srcOrd="1" destOrd="0" presId="urn:microsoft.com/office/officeart/2005/8/layout/hProcess7"/>
    <dgm:cxn modelId="{54A20F22-F1A4-4B77-AA21-7173B7C233E5}" type="presParOf" srcId="{7DDC7F4D-A643-4383-8BB0-8EABB52950BC}" destId="{28F4134F-0FE1-489D-AE1D-DEC26F9F1C5F}" srcOrd="2" destOrd="0" presId="urn:microsoft.com/office/officeart/2005/8/layout/hProcess7"/>
    <dgm:cxn modelId="{860845F7-4DAA-45B7-9C2B-91DB4317A63E}" type="presParOf" srcId="{7D5DA52D-63D9-4068-97FB-55151089DC25}" destId="{8B217FA8-9A68-4A7B-8008-C6342C8E2096}" srcOrd="3" destOrd="0" presId="urn:microsoft.com/office/officeart/2005/8/layout/hProcess7"/>
    <dgm:cxn modelId="{4A84BBB3-1D7D-4ADA-B1FE-7ED1E6869FBE}" type="presParOf" srcId="{7D5DA52D-63D9-4068-97FB-55151089DC25}" destId="{6EDE4888-23B8-4009-B5A9-006EEA49CCCF}" srcOrd="4" destOrd="0" presId="urn:microsoft.com/office/officeart/2005/8/layout/hProcess7"/>
    <dgm:cxn modelId="{0BD7ED67-C586-40E5-8BAA-B355D3CE0FFC}" type="presParOf" srcId="{6EDE4888-23B8-4009-B5A9-006EEA49CCCF}" destId="{EC1BB0DA-9C70-4BED-8D31-F6F31BFFF8D2}" srcOrd="0" destOrd="0" presId="urn:microsoft.com/office/officeart/2005/8/layout/hProcess7"/>
    <dgm:cxn modelId="{7A85B8E4-557F-4045-B5FC-EAF564AE852B}" type="presParOf" srcId="{6EDE4888-23B8-4009-B5A9-006EEA49CCCF}" destId="{2F14627B-B4B7-4909-BD9C-3BFC33F7B70B}" srcOrd="1" destOrd="0" presId="urn:microsoft.com/office/officeart/2005/8/layout/hProcess7"/>
    <dgm:cxn modelId="{DAEAD233-789D-4747-8034-40C391AB122A}" type="presParOf" srcId="{6EDE4888-23B8-4009-B5A9-006EEA49CCCF}" destId="{DE974CB9-5866-4D47-A4C0-60155916F9EF}" srcOrd="2" destOrd="0" presId="urn:microsoft.com/office/officeart/2005/8/layout/hProcess7"/>
    <dgm:cxn modelId="{2134DA02-0722-4448-BEC1-80AD9F87FF82}" type="presParOf" srcId="{7D5DA52D-63D9-4068-97FB-55151089DC25}" destId="{52C239EC-D1FB-49D4-AFC8-4FD99AE0E061}" srcOrd="5" destOrd="0" presId="urn:microsoft.com/office/officeart/2005/8/layout/hProcess7"/>
    <dgm:cxn modelId="{CD63C577-DA02-4982-AFA4-F3E207DEC99F}" type="presParOf" srcId="{7D5DA52D-63D9-4068-97FB-55151089DC25}" destId="{F3EC2274-D815-41B5-84A9-BC119083B010}" srcOrd="6" destOrd="0" presId="urn:microsoft.com/office/officeart/2005/8/layout/hProcess7"/>
    <dgm:cxn modelId="{400B321D-3D1A-46CF-BD7C-8B582D54916E}" type="presParOf" srcId="{F3EC2274-D815-41B5-84A9-BC119083B010}" destId="{169233FC-C5DC-4C18-9A8E-32533F18AFEE}" srcOrd="0" destOrd="0" presId="urn:microsoft.com/office/officeart/2005/8/layout/hProcess7"/>
    <dgm:cxn modelId="{8D999DF3-ACAA-4265-BC24-A81A179F7F67}" type="presParOf" srcId="{F3EC2274-D815-41B5-84A9-BC119083B010}" destId="{1290BB38-19C2-4A04-8F97-E097B1C87A13}" srcOrd="1" destOrd="0" presId="urn:microsoft.com/office/officeart/2005/8/layout/hProcess7"/>
    <dgm:cxn modelId="{79F3D1D8-5102-4829-9C42-4FAD1B9CB9E6}" type="presParOf" srcId="{F3EC2274-D815-41B5-84A9-BC119083B010}" destId="{6C50F033-C0D7-4126-8C88-C1EDFE7F14FB}" srcOrd="2" destOrd="0" presId="urn:microsoft.com/office/officeart/2005/8/layout/hProcess7"/>
    <dgm:cxn modelId="{3F50D1AC-0FE4-4CA3-80E4-30D7D9A693BA}" type="presParOf" srcId="{7D5DA52D-63D9-4068-97FB-55151089DC25}" destId="{C1D661F7-E1B0-4EC9-A68A-064D63EEFFBA}" srcOrd="7" destOrd="0" presId="urn:microsoft.com/office/officeart/2005/8/layout/hProcess7"/>
    <dgm:cxn modelId="{3D46BA01-2BC1-4AF1-9A3F-B61A5616546C}" type="presParOf" srcId="{7D5DA52D-63D9-4068-97FB-55151089DC25}" destId="{63AB5F8F-A0F8-44D7-B444-6269B3BEC604}" srcOrd="8" destOrd="0" presId="urn:microsoft.com/office/officeart/2005/8/layout/hProcess7"/>
    <dgm:cxn modelId="{2D3EB7A3-AB57-4C7D-9B3F-F7365A33B0C9}" type="presParOf" srcId="{63AB5F8F-A0F8-44D7-B444-6269B3BEC604}" destId="{5AA49266-B856-4291-99B0-31150AF17AD4}" srcOrd="0" destOrd="0" presId="urn:microsoft.com/office/officeart/2005/8/layout/hProcess7"/>
    <dgm:cxn modelId="{68B0C477-1D1F-4AD4-BA38-6FCA09D278F5}" type="presParOf" srcId="{63AB5F8F-A0F8-44D7-B444-6269B3BEC604}" destId="{CC508EDE-0C5A-4444-B988-9934F0FCF2DB}" srcOrd="1" destOrd="0" presId="urn:microsoft.com/office/officeart/2005/8/layout/hProcess7"/>
    <dgm:cxn modelId="{A8282A8C-A1D5-4308-B3E2-4512A142AD27}" type="presParOf" srcId="{63AB5F8F-A0F8-44D7-B444-6269B3BEC604}" destId="{E9FA3CAD-64EE-4272-961F-49C13B342DE0}" srcOrd="2" destOrd="0" presId="urn:microsoft.com/office/officeart/2005/8/layout/hProcess7"/>
    <dgm:cxn modelId="{EB7D7824-783A-473D-9B57-4812569A3A2A}" type="presParOf" srcId="{7D5DA52D-63D9-4068-97FB-55151089DC25}" destId="{B41272DC-32FA-4159-8538-45045273BE66}" srcOrd="9" destOrd="0" presId="urn:microsoft.com/office/officeart/2005/8/layout/hProcess7"/>
    <dgm:cxn modelId="{5155A5A0-4D01-4866-A983-BCA97DA1DC3C}" type="presParOf" srcId="{7D5DA52D-63D9-4068-97FB-55151089DC25}" destId="{27F7C971-1018-4FAD-A161-F013623550FA}" srcOrd="10" destOrd="0" presId="urn:microsoft.com/office/officeart/2005/8/layout/hProcess7"/>
    <dgm:cxn modelId="{4CEC4084-2AE7-4BBA-ADE1-21C747090D9C}" type="presParOf" srcId="{27F7C971-1018-4FAD-A161-F013623550FA}" destId="{75886475-B932-4D91-BE0D-46D6AA8762B1}" srcOrd="0" destOrd="0" presId="urn:microsoft.com/office/officeart/2005/8/layout/hProcess7"/>
    <dgm:cxn modelId="{FEF7F033-6A37-49B0-BF2F-17C599DA88C7}" type="presParOf" srcId="{27F7C971-1018-4FAD-A161-F013623550FA}" destId="{B9907863-2CDA-438A-B198-8B73C27B2464}" srcOrd="1" destOrd="0" presId="urn:microsoft.com/office/officeart/2005/8/layout/hProcess7"/>
    <dgm:cxn modelId="{DD5AD325-D117-4F53-9083-D65657732AC3}" type="presParOf" srcId="{27F7C971-1018-4FAD-A161-F013623550FA}" destId="{93BFBEE1-0F4A-47E4-A420-B5F567347824}" srcOrd="2" destOrd="0" presId="urn:microsoft.com/office/officeart/2005/8/layout/hProcess7"/>
    <dgm:cxn modelId="{B14D63A0-7BAA-4385-928B-E1CE840516F6}" type="presParOf" srcId="{7D5DA52D-63D9-4068-97FB-55151089DC25}" destId="{AA979410-6F9E-4160-990D-BCF734179B22}" srcOrd="11" destOrd="0" presId="urn:microsoft.com/office/officeart/2005/8/layout/hProcess7"/>
    <dgm:cxn modelId="{2EB64152-DD7B-431B-9C33-B904001132EF}" type="presParOf" srcId="{7D5DA52D-63D9-4068-97FB-55151089DC25}" destId="{44DE38CC-1BFA-4C17-B641-6F45744AEC25}" srcOrd="12" destOrd="0" presId="urn:microsoft.com/office/officeart/2005/8/layout/hProcess7"/>
    <dgm:cxn modelId="{DF969E33-14B1-43AD-9CEC-D1871657C6AD}" type="presParOf" srcId="{44DE38CC-1BFA-4C17-B641-6F45744AEC25}" destId="{A130EB5B-06B8-41D5-8A43-133255438A09}" srcOrd="0" destOrd="0" presId="urn:microsoft.com/office/officeart/2005/8/layout/hProcess7"/>
    <dgm:cxn modelId="{70F0F12D-C0BD-4B1D-9B33-E21AC6C465ED}" type="presParOf" srcId="{44DE38CC-1BFA-4C17-B641-6F45744AEC25}" destId="{EF2F71E9-CE01-4C75-8EBD-758638F5C36E}" srcOrd="1" destOrd="0" presId="urn:microsoft.com/office/officeart/2005/8/layout/hProcess7"/>
    <dgm:cxn modelId="{B4FF4ADC-B290-46B6-AAAA-04DC574FCDFC}" type="presParOf" srcId="{44DE38CC-1BFA-4C17-B641-6F45744AEC25}" destId="{57166238-4076-4285-9CC4-B848049AC6D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39B3B1-3844-4E14-9037-77D6768B2A75}" type="doc">
      <dgm:prSet loTypeId="urn:microsoft.com/office/officeart/2005/8/layout/gear1" loCatId="process" qsTypeId="urn:microsoft.com/office/officeart/2005/8/quickstyle/3d1" qsCatId="3D" csTypeId="urn:microsoft.com/office/officeart/2005/8/colors/colorful1" csCatId="colorful" phldr="1"/>
      <dgm:spPr/>
    </dgm:pt>
    <dgm:pt modelId="{E0BEC63A-8668-4070-82D3-76A6231F24F1}">
      <dgm:prSet phldrT="[Text]" custT="1"/>
      <dgm:spPr/>
      <dgm:t>
        <a:bodyPr/>
        <a:lstStyle/>
        <a:p>
          <a:r>
            <a:rPr lang="en-GB" sz="2000" b="1" dirty="0" smtClean="0"/>
            <a:t>Result</a:t>
          </a:r>
          <a:endParaRPr lang="en-GB" sz="2000" b="1" dirty="0"/>
        </a:p>
      </dgm:t>
    </dgm:pt>
    <dgm:pt modelId="{9602B343-8467-424C-847C-E63C8A8FBEDD}" type="parTrans" cxnId="{23EF07E9-B7A4-4F12-9CEE-BF95C63DDA28}">
      <dgm:prSet/>
      <dgm:spPr/>
      <dgm:t>
        <a:bodyPr/>
        <a:lstStyle/>
        <a:p>
          <a:endParaRPr lang="en-GB"/>
        </a:p>
      </dgm:t>
    </dgm:pt>
    <dgm:pt modelId="{058A144B-C569-4DFF-94E7-3051DC38E948}" type="sibTrans" cxnId="{23EF07E9-B7A4-4F12-9CEE-BF95C63DDA28}">
      <dgm:prSet/>
      <dgm:spPr/>
      <dgm:t>
        <a:bodyPr/>
        <a:lstStyle/>
        <a:p>
          <a:endParaRPr lang="en-GB"/>
        </a:p>
      </dgm:t>
    </dgm:pt>
    <dgm:pt modelId="{47B2F738-1903-4369-9A01-4411E51B744A}">
      <dgm:prSet phldrT="[Text]"/>
      <dgm:spPr/>
      <dgm:t>
        <a:bodyPr/>
        <a:lstStyle/>
        <a:p>
          <a:r>
            <a:rPr lang="en-GB" b="1" dirty="0" smtClean="0"/>
            <a:t>Inventory</a:t>
          </a:r>
          <a:endParaRPr lang="en-GB" b="1" dirty="0"/>
        </a:p>
      </dgm:t>
    </dgm:pt>
    <dgm:pt modelId="{25EC6A63-4748-4E89-96E8-7FE5054DB5C7}" type="parTrans" cxnId="{56CE15FA-CC3C-4E9F-BA49-4A7C44B4F454}">
      <dgm:prSet/>
      <dgm:spPr/>
      <dgm:t>
        <a:bodyPr/>
        <a:lstStyle/>
        <a:p>
          <a:endParaRPr lang="en-GB"/>
        </a:p>
      </dgm:t>
    </dgm:pt>
    <dgm:pt modelId="{0EBA8A9B-3BF9-4985-A70F-6BD66A91E296}" type="sibTrans" cxnId="{56CE15FA-CC3C-4E9F-BA49-4A7C44B4F454}">
      <dgm:prSet/>
      <dgm:spPr/>
      <dgm:t>
        <a:bodyPr/>
        <a:lstStyle/>
        <a:p>
          <a:endParaRPr lang="en-GB"/>
        </a:p>
      </dgm:t>
    </dgm:pt>
    <dgm:pt modelId="{6CEE1859-084B-41BE-8BA9-E71ADB861581}">
      <dgm:prSet phldrT="[Text]"/>
      <dgm:spPr/>
      <dgm:t>
        <a:bodyPr/>
        <a:lstStyle/>
        <a:p>
          <a:r>
            <a:rPr lang="en-GB" b="1" dirty="0" smtClean="0"/>
            <a:t>TCCCA</a:t>
          </a:r>
          <a:endParaRPr lang="en-GB" b="1" dirty="0"/>
        </a:p>
      </dgm:t>
    </dgm:pt>
    <dgm:pt modelId="{48BE234F-F05B-40F4-996F-78007DBD457C}" type="parTrans" cxnId="{3146E725-07D8-4548-AC15-C793975984BE}">
      <dgm:prSet/>
      <dgm:spPr/>
      <dgm:t>
        <a:bodyPr/>
        <a:lstStyle/>
        <a:p>
          <a:endParaRPr lang="en-GB"/>
        </a:p>
      </dgm:t>
    </dgm:pt>
    <dgm:pt modelId="{B31823AC-DDA1-4B83-A599-AB866929C665}" type="sibTrans" cxnId="{3146E725-07D8-4548-AC15-C793975984BE}">
      <dgm:prSet/>
      <dgm:spPr/>
      <dgm:t>
        <a:bodyPr/>
        <a:lstStyle/>
        <a:p>
          <a:endParaRPr lang="en-GB"/>
        </a:p>
      </dgm:t>
    </dgm:pt>
    <dgm:pt modelId="{83755FEF-214F-4D7F-8FEE-A8F9B942ECD2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Credible</a:t>
          </a:r>
          <a:endParaRPr lang="en-GB" sz="1800" dirty="0"/>
        </a:p>
      </dgm:t>
    </dgm:pt>
    <dgm:pt modelId="{1CEC50CA-7144-470D-9F16-85B95E81FC27}" type="parTrans" cxnId="{0CF2B842-45E5-4D5B-B606-BBBFC5A5A54F}">
      <dgm:prSet/>
      <dgm:spPr/>
      <dgm:t>
        <a:bodyPr/>
        <a:lstStyle/>
        <a:p>
          <a:endParaRPr lang="en-GB"/>
        </a:p>
      </dgm:t>
    </dgm:pt>
    <dgm:pt modelId="{8C138E36-82B9-4206-9C46-CD4B6FF1B200}" type="sibTrans" cxnId="{0CF2B842-45E5-4D5B-B606-BBBFC5A5A54F}">
      <dgm:prSet/>
      <dgm:spPr/>
      <dgm:t>
        <a:bodyPr/>
        <a:lstStyle/>
        <a:p>
          <a:endParaRPr lang="en-GB"/>
        </a:p>
      </dgm:t>
    </dgm:pt>
    <dgm:pt modelId="{49B54991-50FF-4DEC-9DE1-3DDFDCE683D1}">
      <dgm:prSet phldrT="[Text]" custT="1"/>
      <dgm:spPr>
        <a:solidFill>
          <a:schemeClr val="accent3">
            <a:lumMod val="10000"/>
            <a:lumOff val="90000"/>
            <a:alpha val="90000"/>
          </a:schemeClr>
        </a:solidFill>
      </dgm:spPr>
      <dgm:t>
        <a:bodyPr/>
        <a:lstStyle/>
        <a:p>
          <a:r>
            <a:rPr lang="en-GB" sz="1800" dirty="0" smtClean="0"/>
            <a:t>Documented</a:t>
          </a:r>
          <a:endParaRPr lang="en-GB" sz="1800" dirty="0"/>
        </a:p>
      </dgm:t>
    </dgm:pt>
    <dgm:pt modelId="{56D580A4-93EA-4513-ADAD-EB7786BD3238}" type="parTrans" cxnId="{F8C74DD9-56E4-4D7C-9220-37B297508FEA}">
      <dgm:prSet/>
      <dgm:spPr/>
      <dgm:t>
        <a:bodyPr/>
        <a:lstStyle/>
        <a:p>
          <a:endParaRPr lang="en-GB"/>
        </a:p>
      </dgm:t>
    </dgm:pt>
    <dgm:pt modelId="{ADC2C548-9D3D-4310-A806-4AB13FDC7C4B}" type="sibTrans" cxnId="{F8C74DD9-56E4-4D7C-9220-37B297508FEA}">
      <dgm:prSet/>
      <dgm:spPr/>
      <dgm:t>
        <a:bodyPr/>
        <a:lstStyle/>
        <a:p>
          <a:endParaRPr lang="en-GB"/>
        </a:p>
      </dgm:t>
    </dgm:pt>
    <dgm:pt modelId="{52EE9F8A-0E26-4517-A602-871DA633506A}">
      <dgm:prSet phldrT="[Text]" custT="1"/>
      <dgm:spPr>
        <a:solidFill>
          <a:schemeClr val="accent3">
            <a:lumMod val="10000"/>
            <a:lumOff val="90000"/>
            <a:alpha val="90000"/>
          </a:schemeClr>
        </a:solidFill>
      </dgm:spPr>
      <dgm:t>
        <a:bodyPr/>
        <a:lstStyle/>
        <a:p>
          <a:r>
            <a:rPr lang="en-GB" sz="1800" dirty="0" smtClean="0"/>
            <a:t>Assessed for Uncertainties</a:t>
          </a:r>
          <a:endParaRPr lang="en-GB" sz="1800" dirty="0"/>
        </a:p>
      </dgm:t>
    </dgm:pt>
    <dgm:pt modelId="{BE5A0AC3-1156-4984-8879-F8CD060243CE}" type="parTrans" cxnId="{526256FE-0DC0-401D-BB13-35CBB3EBA0AD}">
      <dgm:prSet/>
      <dgm:spPr/>
      <dgm:t>
        <a:bodyPr/>
        <a:lstStyle/>
        <a:p>
          <a:endParaRPr lang="en-GB"/>
        </a:p>
      </dgm:t>
    </dgm:pt>
    <dgm:pt modelId="{883FE296-55BA-4659-8DA9-0AA1F9257E4D}" type="sibTrans" cxnId="{526256FE-0DC0-401D-BB13-35CBB3EBA0AD}">
      <dgm:prSet/>
      <dgm:spPr/>
      <dgm:t>
        <a:bodyPr/>
        <a:lstStyle/>
        <a:p>
          <a:endParaRPr lang="en-GB"/>
        </a:p>
      </dgm:t>
    </dgm:pt>
    <dgm:pt modelId="{EE4082CD-20D3-4228-978D-CBC7269FD1F6}">
      <dgm:prSet phldrT="[Text]" custT="1"/>
      <dgm:spPr>
        <a:solidFill>
          <a:schemeClr val="accent3">
            <a:lumMod val="10000"/>
            <a:lumOff val="90000"/>
            <a:alpha val="90000"/>
          </a:schemeClr>
        </a:solidFill>
      </dgm:spPr>
      <dgm:t>
        <a:bodyPr/>
        <a:lstStyle/>
        <a:p>
          <a:r>
            <a:rPr lang="en-GB" sz="1800" dirty="0" smtClean="0"/>
            <a:t>Subject to QA/QC</a:t>
          </a:r>
          <a:endParaRPr lang="en-GB" sz="1800" dirty="0"/>
        </a:p>
      </dgm:t>
    </dgm:pt>
    <dgm:pt modelId="{5ECDACFE-FADA-48E1-918D-2E7926F8B294}" type="parTrans" cxnId="{BA04C57D-CFAE-4AA7-A06F-ACB839F33EC4}">
      <dgm:prSet/>
      <dgm:spPr/>
      <dgm:t>
        <a:bodyPr/>
        <a:lstStyle/>
        <a:p>
          <a:endParaRPr lang="en-GB"/>
        </a:p>
      </dgm:t>
    </dgm:pt>
    <dgm:pt modelId="{C4F75F77-D81D-4B2B-A5B5-F2642D45C9C4}" type="sibTrans" cxnId="{BA04C57D-CFAE-4AA7-A06F-ACB839F33EC4}">
      <dgm:prSet/>
      <dgm:spPr/>
      <dgm:t>
        <a:bodyPr/>
        <a:lstStyle/>
        <a:p>
          <a:endParaRPr lang="en-GB"/>
        </a:p>
      </dgm:t>
    </dgm:pt>
    <dgm:pt modelId="{C41D4B32-A979-442E-B03F-58794B9074AE}">
      <dgm:prSet phldrT="[Text]" custT="1"/>
      <dgm:spPr>
        <a:solidFill>
          <a:schemeClr val="accent3">
            <a:lumMod val="10000"/>
            <a:lumOff val="90000"/>
            <a:alpha val="90000"/>
          </a:schemeClr>
        </a:solidFill>
      </dgm:spPr>
      <dgm:t>
        <a:bodyPr/>
        <a:lstStyle/>
        <a:p>
          <a:r>
            <a:rPr lang="en-GB" sz="1800" dirty="0" smtClean="0"/>
            <a:t>Efficient use of resources</a:t>
          </a:r>
          <a:endParaRPr lang="en-GB" sz="1800" dirty="0"/>
        </a:p>
      </dgm:t>
    </dgm:pt>
    <dgm:pt modelId="{F762E91A-9E1A-43A2-9E98-C5E2AE0EC636}" type="parTrans" cxnId="{CBDF75B9-63D6-425C-82E4-34200A3C0224}">
      <dgm:prSet/>
      <dgm:spPr/>
      <dgm:t>
        <a:bodyPr/>
        <a:lstStyle/>
        <a:p>
          <a:endParaRPr lang="en-GB"/>
        </a:p>
      </dgm:t>
    </dgm:pt>
    <dgm:pt modelId="{AA4C69AD-FC77-4F2B-B329-1B3803B0FE9B}" type="sibTrans" cxnId="{CBDF75B9-63D6-425C-82E4-34200A3C0224}">
      <dgm:prSet/>
      <dgm:spPr/>
      <dgm:t>
        <a:bodyPr/>
        <a:lstStyle/>
        <a:p>
          <a:endParaRPr lang="en-GB"/>
        </a:p>
      </dgm:t>
    </dgm:pt>
    <dgm:pt modelId="{B7438994-3D67-4B6E-A7EC-4A7185D9C23D}">
      <dgm:prSet phldrT="[Text]" custT="1"/>
      <dgm:spPr>
        <a:solidFill>
          <a:schemeClr val="accent3">
            <a:lumMod val="10000"/>
            <a:lumOff val="90000"/>
            <a:alpha val="90000"/>
          </a:schemeClr>
        </a:solidFill>
      </dgm:spPr>
      <dgm:t>
        <a:bodyPr/>
        <a:lstStyle/>
        <a:p>
          <a:r>
            <a:rPr lang="en-GB" sz="1800" dirty="0" smtClean="0"/>
            <a:t>Uncertainties reduced over time</a:t>
          </a:r>
          <a:endParaRPr lang="en-GB" sz="1800" dirty="0"/>
        </a:p>
      </dgm:t>
    </dgm:pt>
    <dgm:pt modelId="{7C59F9BB-1969-494F-9980-A9701A1AB6C4}" type="parTrans" cxnId="{117745E9-4B0D-41C8-9A4B-BE4B3530FAC9}">
      <dgm:prSet/>
      <dgm:spPr/>
      <dgm:t>
        <a:bodyPr/>
        <a:lstStyle/>
        <a:p>
          <a:endParaRPr lang="en-GB"/>
        </a:p>
      </dgm:t>
    </dgm:pt>
    <dgm:pt modelId="{0082B648-5204-4F90-B0B1-43B8F0699D88}" type="sibTrans" cxnId="{117745E9-4B0D-41C8-9A4B-BE4B3530FAC9}">
      <dgm:prSet/>
      <dgm:spPr/>
      <dgm:t>
        <a:bodyPr/>
        <a:lstStyle/>
        <a:p>
          <a:endParaRPr lang="en-GB"/>
        </a:p>
      </dgm:t>
    </dgm:pt>
    <dgm:pt modelId="{EB0D5C96-A654-45AE-B9B4-657CF8BE9C48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en-GB" sz="1800" dirty="0" smtClean="0"/>
            <a:t>Transparent</a:t>
          </a:r>
          <a:endParaRPr lang="en-GB" sz="1800" dirty="0"/>
        </a:p>
      </dgm:t>
    </dgm:pt>
    <dgm:pt modelId="{27ECA279-BDDE-46B0-BDC3-0E9CC327A38D}" type="parTrans" cxnId="{760A8A28-B8D2-4024-841A-4C91B774F96F}">
      <dgm:prSet/>
      <dgm:spPr/>
      <dgm:t>
        <a:bodyPr/>
        <a:lstStyle/>
        <a:p>
          <a:endParaRPr lang="en-GB"/>
        </a:p>
      </dgm:t>
    </dgm:pt>
    <dgm:pt modelId="{9CD6B5BC-C1A8-4E25-91FA-9DB793A6F744}" type="sibTrans" cxnId="{760A8A28-B8D2-4024-841A-4C91B774F96F}">
      <dgm:prSet/>
      <dgm:spPr/>
      <dgm:t>
        <a:bodyPr/>
        <a:lstStyle/>
        <a:p>
          <a:endParaRPr lang="en-GB"/>
        </a:p>
      </dgm:t>
    </dgm:pt>
    <dgm:pt modelId="{0EAA79DB-F4A6-4770-938F-2F8D4B715BF0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Consistent</a:t>
          </a:r>
          <a:endParaRPr lang="en-GB" sz="1800" dirty="0"/>
        </a:p>
      </dgm:t>
    </dgm:pt>
    <dgm:pt modelId="{9BB13890-3EF3-490C-BE58-038EFA6BC603}" type="parTrans" cxnId="{6326F43C-DBD2-4EA2-B999-C119E575F57D}">
      <dgm:prSet/>
      <dgm:spPr/>
      <dgm:t>
        <a:bodyPr/>
        <a:lstStyle/>
        <a:p>
          <a:endParaRPr lang="en-GB"/>
        </a:p>
      </dgm:t>
    </dgm:pt>
    <dgm:pt modelId="{F6D74CE1-995E-4CD7-8E30-73B650121BE8}" type="sibTrans" cxnId="{6326F43C-DBD2-4EA2-B999-C119E575F57D}">
      <dgm:prSet/>
      <dgm:spPr/>
      <dgm:t>
        <a:bodyPr/>
        <a:lstStyle/>
        <a:p>
          <a:endParaRPr lang="en-GB"/>
        </a:p>
      </dgm:t>
    </dgm:pt>
    <dgm:pt modelId="{FDF7D2AD-C166-49D1-B559-D5BDEAE7B6E4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Complete</a:t>
          </a:r>
          <a:endParaRPr lang="en-GB" sz="1800" dirty="0"/>
        </a:p>
      </dgm:t>
    </dgm:pt>
    <dgm:pt modelId="{8201E894-5C88-4B01-AB45-7B088C234582}" type="parTrans" cxnId="{75A598D6-882A-44AB-AB6D-8BF7118B245B}">
      <dgm:prSet/>
      <dgm:spPr/>
      <dgm:t>
        <a:bodyPr/>
        <a:lstStyle/>
        <a:p>
          <a:endParaRPr lang="en-GB"/>
        </a:p>
      </dgm:t>
    </dgm:pt>
    <dgm:pt modelId="{D29EC3EF-8498-4FDB-B27F-E4697AB4EBFF}" type="sibTrans" cxnId="{75A598D6-882A-44AB-AB6D-8BF7118B245B}">
      <dgm:prSet/>
      <dgm:spPr/>
      <dgm:t>
        <a:bodyPr/>
        <a:lstStyle/>
        <a:p>
          <a:endParaRPr lang="en-GB"/>
        </a:p>
      </dgm:t>
    </dgm:pt>
    <dgm:pt modelId="{10ABD6A9-5039-4541-B9CB-6E732C2CBAE0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Comparable</a:t>
          </a:r>
          <a:endParaRPr lang="en-GB" sz="1800" dirty="0"/>
        </a:p>
      </dgm:t>
    </dgm:pt>
    <dgm:pt modelId="{82FC8228-1D62-44ED-987C-BBEACC4CD673}" type="parTrans" cxnId="{F82601A0-9E65-4FD2-BFFD-AD201D3B1955}">
      <dgm:prSet/>
      <dgm:spPr/>
      <dgm:t>
        <a:bodyPr/>
        <a:lstStyle/>
        <a:p>
          <a:endParaRPr lang="en-GB"/>
        </a:p>
      </dgm:t>
    </dgm:pt>
    <dgm:pt modelId="{8D8ABA33-42C8-4E38-9428-6C7A6DCFE62F}" type="sibTrans" cxnId="{F82601A0-9E65-4FD2-BFFD-AD201D3B1955}">
      <dgm:prSet/>
      <dgm:spPr/>
      <dgm:t>
        <a:bodyPr/>
        <a:lstStyle/>
        <a:p>
          <a:endParaRPr lang="en-GB"/>
        </a:p>
      </dgm:t>
    </dgm:pt>
    <dgm:pt modelId="{3BA1C1D6-5701-4C60-BEDC-4A5D97334603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Accurate</a:t>
          </a:r>
          <a:endParaRPr lang="en-GB" sz="1800" dirty="0"/>
        </a:p>
      </dgm:t>
    </dgm:pt>
    <dgm:pt modelId="{EBE66450-4276-4DA7-A403-47C12048F366}" type="parTrans" cxnId="{C296BF1D-22DF-407C-AC88-52B30EB22EAD}">
      <dgm:prSet/>
      <dgm:spPr/>
      <dgm:t>
        <a:bodyPr/>
        <a:lstStyle/>
        <a:p>
          <a:endParaRPr lang="en-GB"/>
        </a:p>
      </dgm:t>
    </dgm:pt>
    <dgm:pt modelId="{DE4FAF08-59DF-4AF9-931E-3891838A0AEF}" type="sibTrans" cxnId="{C296BF1D-22DF-407C-AC88-52B30EB22EAD}">
      <dgm:prSet/>
      <dgm:spPr/>
      <dgm:t>
        <a:bodyPr/>
        <a:lstStyle/>
        <a:p>
          <a:endParaRPr lang="en-GB"/>
        </a:p>
      </dgm:t>
    </dgm:pt>
    <dgm:pt modelId="{E41DE264-135E-4BCA-95EB-0A458A6EC241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Reliable</a:t>
          </a:r>
          <a:endParaRPr lang="en-GB" sz="1800" dirty="0"/>
        </a:p>
      </dgm:t>
    </dgm:pt>
    <dgm:pt modelId="{A3CDCE2E-F416-48A5-8BD1-E22DC0595954}" type="parTrans" cxnId="{CDEFC666-DF3A-4708-B665-8EF93410F312}">
      <dgm:prSet/>
      <dgm:spPr/>
      <dgm:t>
        <a:bodyPr/>
        <a:lstStyle/>
        <a:p>
          <a:endParaRPr lang="en-GB"/>
        </a:p>
      </dgm:t>
    </dgm:pt>
    <dgm:pt modelId="{009C021B-E20E-452B-BD40-DE58B2A56D41}" type="sibTrans" cxnId="{CDEFC666-DF3A-4708-B665-8EF93410F312}">
      <dgm:prSet/>
      <dgm:spPr/>
      <dgm:t>
        <a:bodyPr/>
        <a:lstStyle/>
        <a:p>
          <a:endParaRPr lang="en-GB"/>
        </a:p>
      </dgm:t>
    </dgm:pt>
    <dgm:pt modelId="{F48C35FD-839C-49DF-B98F-1A84150485BE}">
      <dgm:prSet phldrT="[Text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800" dirty="0" smtClean="0"/>
            <a:t>Useful</a:t>
          </a:r>
          <a:endParaRPr lang="en-GB" sz="1800" dirty="0"/>
        </a:p>
      </dgm:t>
    </dgm:pt>
    <dgm:pt modelId="{46EB9271-38D1-4124-B763-1122BC46ABE0}" type="parTrans" cxnId="{377F3F3E-D069-4154-86F8-2F348EE24E8D}">
      <dgm:prSet/>
      <dgm:spPr/>
      <dgm:t>
        <a:bodyPr/>
        <a:lstStyle/>
        <a:p>
          <a:endParaRPr lang="en-GB"/>
        </a:p>
      </dgm:t>
    </dgm:pt>
    <dgm:pt modelId="{0A8523AE-8C22-4154-9A90-510D248324D6}" type="sibTrans" cxnId="{377F3F3E-D069-4154-86F8-2F348EE24E8D}">
      <dgm:prSet/>
      <dgm:spPr/>
      <dgm:t>
        <a:bodyPr/>
        <a:lstStyle/>
        <a:p>
          <a:endParaRPr lang="en-GB"/>
        </a:p>
      </dgm:t>
    </dgm:pt>
    <dgm:pt modelId="{6A784899-A234-428D-A28B-4E43DD3663C4}" type="pres">
      <dgm:prSet presAssocID="{EB39B3B1-3844-4E14-9037-77D6768B2A7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3DAFC64-4BFB-4A51-8CB6-F98ECEA52350}" type="pres">
      <dgm:prSet presAssocID="{E0BEC63A-8668-4070-82D3-76A6231F24F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B7A5CE-4103-487B-A6D0-222E21250EC7}" type="pres">
      <dgm:prSet presAssocID="{E0BEC63A-8668-4070-82D3-76A6231F24F1}" presName="gear1srcNode" presStyleLbl="node1" presStyleIdx="0" presStyleCnt="3"/>
      <dgm:spPr/>
      <dgm:t>
        <a:bodyPr/>
        <a:lstStyle/>
        <a:p>
          <a:endParaRPr lang="en-GB"/>
        </a:p>
      </dgm:t>
    </dgm:pt>
    <dgm:pt modelId="{5354095F-555A-4239-A6B3-76F502FAC667}" type="pres">
      <dgm:prSet presAssocID="{E0BEC63A-8668-4070-82D3-76A6231F24F1}" presName="gear1dstNode" presStyleLbl="node1" presStyleIdx="0" presStyleCnt="3"/>
      <dgm:spPr/>
      <dgm:t>
        <a:bodyPr/>
        <a:lstStyle/>
        <a:p>
          <a:endParaRPr lang="en-GB"/>
        </a:p>
      </dgm:t>
    </dgm:pt>
    <dgm:pt modelId="{A907E619-E0E6-4AC4-85ED-0EF98621B04D}" type="pres">
      <dgm:prSet presAssocID="{E0BEC63A-8668-4070-82D3-76A6231F24F1}" presName="gear1ch" presStyleLbl="fgAcc1" presStyleIdx="0" presStyleCnt="3" custScaleX="96887" custScaleY="102699" custLinFactX="100000" custLinFactNeighborX="106899" custLinFactNeighborY="-7549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2C2C4-148F-4262-A13B-0FD873815BFE}" type="pres">
      <dgm:prSet presAssocID="{47B2F738-1903-4369-9A01-4411E51B744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DC0246-B240-4811-8A90-F42B4EFD534E}" type="pres">
      <dgm:prSet presAssocID="{47B2F738-1903-4369-9A01-4411E51B744A}" presName="gear2srcNode" presStyleLbl="node1" presStyleIdx="1" presStyleCnt="3"/>
      <dgm:spPr/>
      <dgm:t>
        <a:bodyPr/>
        <a:lstStyle/>
        <a:p>
          <a:endParaRPr lang="en-GB"/>
        </a:p>
      </dgm:t>
    </dgm:pt>
    <dgm:pt modelId="{C1C7583D-7213-4225-BDBD-BC6C8AFE0B8E}" type="pres">
      <dgm:prSet presAssocID="{47B2F738-1903-4369-9A01-4411E51B744A}" presName="gear2dstNode" presStyleLbl="node1" presStyleIdx="1" presStyleCnt="3"/>
      <dgm:spPr/>
      <dgm:t>
        <a:bodyPr/>
        <a:lstStyle/>
        <a:p>
          <a:endParaRPr lang="en-GB"/>
        </a:p>
      </dgm:t>
    </dgm:pt>
    <dgm:pt modelId="{EBC5DB32-611E-45E3-A325-BE71A7AAE226}" type="pres">
      <dgm:prSet presAssocID="{47B2F738-1903-4369-9A01-4411E51B744A}" presName="gear2ch" presStyleLbl="fgAcc1" presStyleIdx="1" presStyleCnt="3" custScaleX="191174" custScaleY="217807" custLinFactX="-8689" custLinFactNeighborX="-100000" custLinFactNeighborY="2686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D6A187-47BE-41EB-8BAA-FB94B2BEF627}" type="pres">
      <dgm:prSet presAssocID="{6CEE1859-084B-41BE-8BA9-E71ADB861581}" presName="gear3" presStyleLbl="node1" presStyleIdx="2" presStyleCnt="3"/>
      <dgm:spPr/>
      <dgm:t>
        <a:bodyPr/>
        <a:lstStyle/>
        <a:p>
          <a:endParaRPr lang="en-GB"/>
        </a:p>
      </dgm:t>
    </dgm:pt>
    <dgm:pt modelId="{490FC50F-CA9A-4CE5-B90D-68AF05C55095}" type="pres">
      <dgm:prSet presAssocID="{6CEE1859-084B-41BE-8BA9-E71ADB86158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539100-9FE7-462A-8AC3-931AF3B3C4FC}" type="pres">
      <dgm:prSet presAssocID="{6CEE1859-084B-41BE-8BA9-E71ADB861581}" presName="gear3srcNode" presStyleLbl="node1" presStyleIdx="2" presStyleCnt="3"/>
      <dgm:spPr/>
      <dgm:t>
        <a:bodyPr/>
        <a:lstStyle/>
        <a:p>
          <a:endParaRPr lang="en-GB"/>
        </a:p>
      </dgm:t>
    </dgm:pt>
    <dgm:pt modelId="{B19A514B-6C3A-4DF7-84A7-A0D2657130EA}" type="pres">
      <dgm:prSet presAssocID="{6CEE1859-084B-41BE-8BA9-E71ADB861581}" presName="gear3dstNode" presStyleLbl="node1" presStyleIdx="2" presStyleCnt="3"/>
      <dgm:spPr/>
      <dgm:t>
        <a:bodyPr/>
        <a:lstStyle/>
        <a:p>
          <a:endParaRPr lang="en-GB"/>
        </a:p>
      </dgm:t>
    </dgm:pt>
    <dgm:pt modelId="{4AEA7E1D-740E-4C9B-9D4B-CF8360EA5216}" type="pres">
      <dgm:prSet presAssocID="{6CEE1859-084B-41BE-8BA9-E71ADB861581}" presName="gear3ch" presStyleLbl="fgAcc1" presStyleIdx="2" presStyleCnt="3" custScaleX="110116" custScaleY="160012" custLinFactNeighborX="32416" custLinFactNeighborY="-3080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3DEA84-87E2-4061-8285-273383F2A3F2}" type="pres">
      <dgm:prSet presAssocID="{058A144B-C569-4DFF-94E7-3051DC38E948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45A9AC14-596F-4E11-9BC3-0696DC203868}" type="pres">
      <dgm:prSet presAssocID="{0EBA8A9B-3BF9-4985-A70F-6BD66A91E296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C3C64238-F98D-42EA-A6D5-4F7AC2F9DA00}" type="pres">
      <dgm:prSet presAssocID="{B31823AC-DDA1-4B83-A599-AB866929C665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34B6C872-7259-4D91-8FCF-B733C05CCAD5}" type="presOf" srcId="{058A144B-C569-4DFF-94E7-3051DC38E948}" destId="{AA3DEA84-87E2-4061-8285-273383F2A3F2}" srcOrd="0" destOrd="0" presId="urn:microsoft.com/office/officeart/2005/8/layout/gear1"/>
    <dgm:cxn modelId="{C6427A5B-061D-4CCC-AB53-F1AE378E7C00}" type="presOf" srcId="{10ABD6A9-5039-4541-B9CB-6E732C2CBAE0}" destId="{4AEA7E1D-740E-4C9B-9D4B-CF8360EA5216}" srcOrd="0" destOrd="3" presId="urn:microsoft.com/office/officeart/2005/8/layout/gear1"/>
    <dgm:cxn modelId="{839B4B9D-6E5A-4638-869B-60069E7D39DB}" type="presOf" srcId="{C41D4B32-A979-442E-B03F-58794B9074AE}" destId="{EBC5DB32-611E-45E3-A325-BE71A7AAE226}" srcOrd="0" destOrd="3" presId="urn:microsoft.com/office/officeart/2005/8/layout/gear1"/>
    <dgm:cxn modelId="{B4A0B1B6-72A3-4CA4-8242-FC3A1A3AC563}" type="presOf" srcId="{B31823AC-DDA1-4B83-A599-AB866929C665}" destId="{C3C64238-F98D-42EA-A6D5-4F7AC2F9DA00}" srcOrd="0" destOrd="0" presId="urn:microsoft.com/office/officeart/2005/8/layout/gear1"/>
    <dgm:cxn modelId="{76801E49-97DA-4067-8883-999D00978460}" type="presOf" srcId="{E0BEC63A-8668-4070-82D3-76A6231F24F1}" destId="{AAB7A5CE-4103-487B-A6D0-222E21250EC7}" srcOrd="1" destOrd="0" presId="urn:microsoft.com/office/officeart/2005/8/layout/gear1"/>
    <dgm:cxn modelId="{13D0E9EF-4A41-4449-B030-1D7F51C89935}" type="presOf" srcId="{0EAA79DB-F4A6-4770-938F-2F8D4B715BF0}" destId="{4AEA7E1D-740E-4C9B-9D4B-CF8360EA5216}" srcOrd="0" destOrd="1" presId="urn:microsoft.com/office/officeart/2005/8/layout/gear1"/>
    <dgm:cxn modelId="{526256FE-0DC0-401D-BB13-35CBB3EBA0AD}" srcId="{47B2F738-1903-4369-9A01-4411E51B744A}" destId="{52EE9F8A-0E26-4517-A602-871DA633506A}" srcOrd="1" destOrd="0" parTransId="{BE5A0AC3-1156-4984-8879-F8CD060243CE}" sibTransId="{883FE296-55BA-4659-8DA9-0AA1F9257E4D}"/>
    <dgm:cxn modelId="{3146E725-07D8-4548-AC15-C793975984BE}" srcId="{EB39B3B1-3844-4E14-9037-77D6768B2A75}" destId="{6CEE1859-084B-41BE-8BA9-E71ADB861581}" srcOrd="2" destOrd="0" parTransId="{48BE234F-F05B-40F4-996F-78007DBD457C}" sibTransId="{B31823AC-DDA1-4B83-A599-AB866929C665}"/>
    <dgm:cxn modelId="{BA04C57D-CFAE-4AA7-A06F-ACB839F33EC4}" srcId="{47B2F738-1903-4369-9A01-4411E51B744A}" destId="{EE4082CD-20D3-4228-978D-CBC7269FD1F6}" srcOrd="2" destOrd="0" parTransId="{5ECDACFE-FADA-48E1-918D-2E7926F8B294}" sibTransId="{C4F75F77-D81D-4B2B-A5B5-F2642D45C9C4}"/>
    <dgm:cxn modelId="{523561B6-3A0B-4E09-B783-0737CDE7C667}" type="presOf" srcId="{E0BEC63A-8668-4070-82D3-76A6231F24F1}" destId="{53DAFC64-4BFB-4A51-8CB6-F98ECEA52350}" srcOrd="0" destOrd="0" presId="urn:microsoft.com/office/officeart/2005/8/layout/gear1"/>
    <dgm:cxn modelId="{6E9A1C1B-A612-4A02-9F07-3116158228AF}" type="presOf" srcId="{83755FEF-214F-4D7F-8FEE-A8F9B942ECD2}" destId="{A907E619-E0E6-4AC4-85ED-0EF98621B04D}" srcOrd="0" destOrd="0" presId="urn:microsoft.com/office/officeart/2005/8/layout/gear1"/>
    <dgm:cxn modelId="{F54D06BF-182F-46E2-8413-9E94C15C5EE0}" type="presOf" srcId="{47B2F738-1903-4369-9A01-4411E51B744A}" destId="{C1C7583D-7213-4225-BDBD-BC6C8AFE0B8E}" srcOrd="2" destOrd="0" presId="urn:microsoft.com/office/officeart/2005/8/layout/gear1"/>
    <dgm:cxn modelId="{F7EEF5CC-BFDA-4E91-AC51-224D4D2FEC4A}" type="presOf" srcId="{B7438994-3D67-4B6E-A7EC-4A7185D9C23D}" destId="{EBC5DB32-611E-45E3-A325-BE71A7AAE226}" srcOrd="0" destOrd="4" presId="urn:microsoft.com/office/officeart/2005/8/layout/gear1"/>
    <dgm:cxn modelId="{117745E9-4B0D-41C8-9A4B-BE4B3530FAC9}" srcId="{47B2F738-1903-4369-9A01-4411E51B744A}" destId="{B7438994-3D67-4B6E-A7EC-4A7185D9C23D}" srcOrd="4" destOrd="0" parTransId="{7C59F9BB-1969-494F-9980-A9701A1AB6C4}" sibTransId="{0082B648-5204-4F90-B0B1-43B8F0699D88}"/>
    <dgm:cxn modelId="{56CE15FA-CC3C-4E9F-BA49-4A7C44B4F454}" srcId="{EB39B3B1-3844-4E14-9037-77D6768B2A75}" destId="{47B2F738-1903-4369-9A01-4411E51B744A}" srcOrd="1" destOrd="0" parTransId="{25EC6A63-4748-4E89-96E8-7FE5054DB5C7}" sibTransId="{0EBA8A9B-3BF9-4985-A70F-6BD66A91E296}"/>
    <dgm:cxn modelId="{C296BF1D-22DF-407C-AC88-52B30EB22EAD}" srcId="{6CEE1859-084B-41BE-8BA9-E71ADB861581}" destId="{3BA1C1D6-5701-4C60-BEDC-4A5D97334603}" srcOrd="4" destOrd="0" parTransId="{EBE66450-4276-4DA7-A403-47C12048F366}" sibTransId="{DE4FAF08-59DF-4AF9-931E-3891838A0AEF}"/>
    <dgm:cxn modelId="{7996966C-8ACB-42B3-A879-9ABB9D24788C}" type="presOf" srcId="{49B54991-50FF-4DEC-9DE1-3DDFDCE683D1}" destId="{EBC5DB32-611E-45E3-A325-BE71A7AAE226}" srcOrd="0" destOrd="0" presId="urn:microsoft.com/office/officeart/2005/8/layout/gear1"/>
    <dgm:cxn modelId="{B35DE2E1-22B8-4626-A73E-6661F86B7AFA}" type="presOf" srcId="{EE4082CD-20D3-4228-978D-CBC7269FD1F6}" destId="{EBC5DB32-611E-45E3-A325-BE71A7AAE226}" srcOrd="0" destOrd="2" presId="urn:microsoft.com/office/officeart/2005/8/layout/gear1"/>
    <dgm:cxn modelId="{68AE9234-95CB-41C2-8347-EED4BF22B363}" type="presOf" srcId="{E41DE264-135E-4BCA-95EB-0A458A6EC241}" destId="{A907E619-E0E6-4AC4-85ED-0EF98621B04D}" srcOrd="0" destOrd="1" presId="urn:microsoft.com/office/officeart/2005/8/layout/gear1"/>
    <dgm:cxn modelId="{760A8A28-B8D2-4024-841A-4C91B774F96F}" srcId="{6CEE1859-084B-41BE-8BA9-E71ADB861581}" destId="{EB0D5C96-A654-45AE-B9B4-657CF8BE9C48}" srcOrd="0" destOrd="0" parTransId="{27ECA279-BDDE-46B0-BDC3-0E9CC327A38D}" sibTransId="{9CD6B5BC-C1A8-4E25-91FA-9DB793A6F744}"/>
    <dgm:cxn modelId="{75A598D6-882A-44AB-AB6D-8BF7118B245B}" srcId="{6CEE1859-084B-41BE-8BA9-E71ADB861581}" destId="{FDF7D2AD-C166-49D1-B559-D5BDEAE7B6E4}" srcOrd="2" destOrd="0" parTransId="{8201E894-5C88-4B01-AB45-7B088C234582}" sibTransId="{D29EC3EF-8498-4FDB-B27F-E4697AB4EBFF}"/>
    <dgm:cxn modelId="{377F3F3E-D069-4154-86F8-2F348EE24E8D}" srcId="{E0BEC63A-8668-4070-82D3-76A6231F24F1}" destId="{F48C35FD-839C-49DF-B98F-1A84150485BE}" srcOrd="2" destOrd="0" parTransId="{46EB9271-38D1-4124-B763-1122BC46ABE0}" sibTransId="{0A8523AE-8C22-4154-9A90-510D248324D6}"/>
    <dgm:cxn modelId="{1AF22345-90B8-4C86-87B6-0D8DF6A70E10}" type="presOf" srcId="{3BA1C1D6-5701-4C60-BEDC-4A5D97334603}" destId="{4AEA7E1D-740E-4C9B-9D4B-CF8360EA5216}" srcOrd="0" destOrd="4" presId="urn:microsoft.com/office/officeart/2005/8/layout/gear1"/>
    <dgm:cxn modelId="{CBDF75B9-63D6-425C-82E4-34200A3C0224}" srcId="{47B2F738-1903-4369-9A01-4411E51B744A}" destId="{C41D4B32-A979-442E-B03F-58794B9074AE}" srcOrd="3" destOrd="0" parTransId="{F762E91A-9E1A-43A2-9E98-C5E2AE0EC636}" sibTransId="{AA4C69AD-FC77-4F2B-B329-1B3803B0FE9B}"/>
    <dgm:cxn modelId="{6257A1CF-A135-401E-959C-9B29DD280208}" type="presOf" srcId="{E0BEC63A-8668-4070-82D3-76A6231F24F1}" destId="{5354095F-555A-4239-A6B3-76F502FAC667}" srcOrd="2" destOrd="0" presId="urn:microsoft.com/office/officeart/2005/8/layout/gear1"/>
    <dgm:cxn modelId="{6326F43C-DBD2-4EA2-B999-C119E575F57D}" srcId="{6CEE1859-084B-41BE-8BA9-E71ADB861581}" destId="{0EAA79DB-F4A6-4770-938F-2F8D4B715BF0}" srcOrd="1" destOrd="0" parTransId="{9BB13890-3EF3-490C-BE58-038EFA6BC603}" sibTransId="{F6D74CE1-995E-4CD7-8E30-73B650121BE8}"/>
    <dgm:cxn modelId="{23EF07E9-B7A4-4F12-9CEE-BF95C63DDA28}" srcId="{EB39B3B1-3844-4E14-9037-77D6768B2A75}" destId="{E0BEC63A-8668-4070-82D3-76A6231F24F1}" srcOrd="0" destOrd="0" parTransId="{9602B343-8467-424C-847C-E63C8A8FBEDD}" sibTransId="{058A144B-C569-4DFF-94E7-3051DC38E948}"/>
    <dgm:cxn modelId="{666CCB18-B8CC-45D1-8BA5-9E1884B98124}" type="presOf" srcId="{6CEE1859-084B-41BE-8BA9-E71ADB861581}" destId="{7FD6A187-47BE-41EB-8BAA-FB94B2BEF627}" srcOrd="0" destOrd="0" presId="urn:microsoft.com/office/officeart/2005/8/layout/gear1"/>
    <dgm:cxn modelId="{28A9F977-FDE3-4586-B07E-CE101555A67A}" type="presOf" srcId="{FDF7D2AD-C166-49D1-B559-D5BDEAE7B6E4}" destId="{4AEA7E1D-740E-4C9B-9D4B-CF8360EA5216}" srcOrd="0" destOrd="2" presId="urn:microsoft.com/office/officeart/2005/8/layout/gear1"/>
    <dgm:cxn modelId="{F8C74DD9-56E4-4D7C-9220-37B297508FEA}" srcId="{47B2F738-1903-4369-9A01-4411E51B744A}" destId="{49B54991-50FF-4DEC-9DE1-3DDFDCE683D1}" srcOrd="0" destOrd="0" parTransId="{56D580A4-93EA-4513-ADAD-EB7786BD3238}" sibTransId="{ADC2C548-9D3D-4310-A806-4AB13FDC7C4B}"/>
    <dgm:cxn modelId="{FD8253C6-F1E5-4DEC-9864-67F684D5B7A2}" type="presOf" srcId="{EB39B3B1-3844-4E14-9037-77D6768B2A75}" destId="{6A784899-A234-428D-A28B-4E43DD3663C4}" srcOrd="0" destOrd="0" presId="urn:microsoft.com/office/officeart/2005/8/layout/gear1"/>
    <dgm:cxn modelId="{CDEFC666-DF3A-4708-B665-8EF93410F312}" srcId="{E0BEC63A-8668-4070-82D3-76A6231F24F1}" destId="{E41DE264-135E-4BCA-95EB-0A458A6EC241}" srcOrd="1" destOrd="0" parTransId="{A3CDCE2E-F416-48A5-8BD1-E22DC0595954}" sibTransId="{009C021B-E20E-452B-BD40-DE58B2A56D41}"/>
    <dgm:cxn modelId="{0CF2B842-45E5-4D5B-B606-BBBFC5A5A54F}" srcId="{E0BEC63A-8668-4070-82D3-76A6231F24F1}" destId="{83755FEF-214F-4D7F-8FEE-A8F9B942ECD2}" srcOrd="0" destOrd="0" parTransId="{1CEC50CA-7144-470D-9F16-85B95E81FC27}" sibTransId="{8C138E36-82B9-4206-9C46-CD4B6FF1B200}"/>
    <dgm:cxn modelId="{3338FAE0-AC0D-4ACD-AD4E-CE0076D0AAB7}" type="presOf" srcId="{52EE9F8A-0E26-4517-A602-871DA633506A}" destId="{EBC5DB32-611E-45E3-A325-BE71A7AAE226}" srcOrd="0" destOrd="1" presId="urn:microsoft.com/office/officeart/2005/8/layout/gear1"/>
    <dgm:cxn modelId="{FFAC6BB8-0141-4A80-A3DD-E90028DFACAD}" type="presOf" srcId="{6CEE1859-084B-41BE-8BA9-E71ADB861581}" destId="{F2539100-9FE7-462A-8AC3-931AF3B3C4FC}" srcOrd="2" destOrd="0" presId="urn:microsoft.com/office/officeart/2005/8/layout/gear1"/>
    <dgm:cxn modelId="{F8D11D3E-B4A6-41A0-977C-1312E3A87502}" type="presOf" srcId="{EB0D5C96-A654-45AE-B9B4-657CF8BE9C48}" destId="{4AEA7E1D-740E-4C9B-9D4B-CF8360EA5216}" srcOrd="0" destOrd="0" presId="urn:microsoft.com/office/officeart/2005/8/layout/gear1"/>
    <dgm:cxn modelId="{99E4FF8E-C491-42BE-8F86-524B6AD54884}" type="presOf" srcId="{0EBA8A9B-3BF9-4985-A70F-6BD66A91E296}" destId="{45A9AC14-596F-4E11-9BC3-0696DC203868}" srcOrd="0" destOrd="0" presId="urn:microsoft.com/office/officeart/2005/8/layout/gear1"/>
    <dgm:cxn modelId="{7552F461-EE35-4E76-BA26-B9B2C1583461}" type="presOf" srcId="{47B2F738-1903-4369-9A01-4411E51B744A}" destId="{FB02C2C4-148F-4262-A13B-0FD873815BFE}" srcOrd="0" destOrd="0" presId="urn:microsoft.com/office/officeart/2005/8/layout/gear1"/>
    <dgm:cxn modelId="{6104280F-313C-462F-AAEB-1C6B1940AEF9}" type="presOf" srcId="{F48C35FD-839C-49DF-B98F-1A84150485BE}" destId="{A907E619-E0E6-4AC4-85ED-0EF98621B04D}" srcOrd="0" destOrd="2" presId="urn:microsoft.com/office/officeart/2005/8/layout/gear1"/>
    <dgm:cxn modelId="{02C27FFF-D68A-42A1-9EF6-E0D9152236A0}" type="presOf" srcId="{6CEE1859-084B-41BE-8BA9-E71ADB861581}" destId="{490FC50F-CA9A-4CE5-B90D-68AF05C55095}" srcOrd="1" destOrd="0" presId="urn:microsoft.com/office/officeart/2005/8/layout/gear1"/>
    <dgm:cxn modelId="{B357D71F-D773-42A0-9DA6-E810B2BD4238}" type="presOf" srcId="{47B2F738-1903-4369-9A01-4411E51B744A}" destId="{CDDC0246-B240-4811-8A90-F42B4EFD534E}" srcOrd="1" destOrd="0" presId="urn:microsoft.com/office/officeart/2005/8/layout/gear1"/>
    <dgm:cxn modelId="{5EDA3497-49A8-4417-91D5-9458B4C2D6BA}" type="presOf" srcId="{6CEE1859-084B-41BE-8BA9-E71ADB861581}" destId="{B19A514B-6C3A-4DF7-84A7-A0D2657130EA}" srcOrd="3" destOrd="0" presId="urn:microsoft.com/office/officeart/2005/8/layout/gear1"/>
    <dgm:cxn modelId="{F82601A0-9E65-4FD2-BFFD-AD201D3B1955}" srcId="{6CEE1859-084B-41BE-8BA9-E71ADB861581}" destId="{10ABD6A9-5039-4541-B9CB-6E732C2CBAE0}" srcOrd="3" destOrd="0" parTransId="{82FC8228-1D62-44ED-987C-BBEACC4CD673}" sibTransId="{8D8ABA33-42C8-4E38-9428-6C7A6DCFE62F}"/>
    <dgm:cxn modelId="{156F78CE-48C1-4365-92DA-893F5E1A257C}" type="presParOf" srcId="{6A784899-A234-428D-A28B-4E43DD3663C4}" destId="{53DAFC64-4BFB-4A51-8CB6-F98ECEA52350}" srcOrd="0" destOrd="0" presId="urn:microsoft.com/office/officeart/2005/8/layout/gear1"/>
    <dgm:cxn modelId="{CE24A1F5-D48C-4F87-8B3C-F9DC4D7E1256}" type="presParOf" srcId="{6A784899-A234-428D-A28B-4E43DD3663C4}" destId="{AAB7A5CE-4103-487B-A6D0-222E21250EC7}" srcOrd="1" destOrd="0" presId="urn:microsoft.com/office/officeart/2005/8/layout/gear1"/>
    <dgm:cxn modelId="{217DA590-86D5-4775-B7EB-EFBE1AC17D14}" type="presParOf" srcId="{6A784899-A234-428D-A28B-4E43DD3663C4}" destId="{5354095F-555A-4239-A6B3-76F502FAC667}" srcOrd="2" destOrd="0" presId="urn:microsoft.com/office/officeart/2005/8/layout/gear1"/>
    <dgm:cxn modelId="{75A4CED6-C97B-469D-B9B2-E0E6D7DD2799}" type="presParOf" srcId="{6A784899-A234-428D-A28B-4E43DD3663C4}" destId="{A907E619-E0E6-4AC4-85ED-0EF98621B04D}" srcOrd="3" destOrd="0" presId="urn:microsoft.com/office/officeart/2005/8/layout/gear1"/>
    <dgm:cxn modelId="{5689AF74-4644-4D46-A729-823EB9B67A11}" type="presParOf" srcId="{6A784899-A234-428D-A28B-4E43DD3663C4}" destId="{FB02C2C4-148F-4262-A13B-0FD873815BFE}" srcOrd="4" destOrd="0" presId="urn:microsoft.com/office/officeart/2005/8/layout/gear1"/>
    <dgm:cxn modelId="{A8A0EF38-709A-4A75-9805-8474EC83EC0C}" type="presParOf" srcId="{6A784899-A234-428D-A28B-4E43DD3663C4}" destId="{CDDC0246-B240-4811-8A90-F42B4EFD534E}" srcOrd="5" destOrd="0" presId="urn:microsoft.com/office/officeart/2005/8/layout/gear1"/>
    <dgm:cxn modelId="{0CBBC192-4917-40DA-8EFE-AA0003A27F6B}" type="presParOf" srcId="{6A784899-A234-428D-A28B-4E43DD3663C4}" destId="{C1C7583D-7213-4225-BDBD-BC6C8AFE0B8E}" srcOrd="6" destOrd="0" presId="urn:microsoft.com/office/officeart/2005/8/layout/gear1"/>
    <dgm:cxn modelId="{E770CDA5-AEB5-458E-A78E-DEA4421A5558}" type="presParOf" srcId="{6A784899-A234-428D-A28B-4E43DD3663C4}" destId="{EBC5DB32-611E-45E3-A325-BE71A7AAE226}" srcOrd="7" destOrd="0" presId="urn:microsoft.com/office/officeart/2005/8/layout/gear1"/>
    <dgm:cxn modelId="{5E5519DE-7B1B-4A1C-974C-3905D6BC7C77}" type="presParOf" srcId="{6A784899-A234-428D-A28B-4E43DD3663C4}" destId="{7FD6A187-47BE-41EB-8BAA-FB94B2BEF627}" srcOrd="8" destOrd="0" presId="urn:microsoft.com/office/officeart/2005/8/layout/gear1"/>
    <dgm:cxn modelId="{82DE2561-F226-46FF-9FA3-DBC9ECD1779C}" type="presParOf" srcId="{6A784899-A234-428D-A28B-4E43DD3663C4}" destId="{490FC50F-CA9A-4CE5-B90D-68AF05C55095}" srcOrd="9" destOrd="0" presId="urn:microsoft.com/office/officeart/2005/8/layout/gear1"/>
    <dgm:cxn modelId="{C8D19B1E-F683-41AE-BED7-854EFEB54BD7}" type="presParOf" srcId="{6A784899-A234-428D-A28B-4E43DD3663C4}" destId="{F2539100-9FE7-462A-8AC3-931AF3B3C4FC}" srcOrd="10" destOrd="0" presId="urn:microsoft.com/office/officeart/2005/8/layout/gear1"/>
    <dgm:cxn modelId="{E8D19A69-8840-49D7-892B-E321A5412FCD}" type="presParOf" srcId="{6A784899-A234-428D-A28B-4E43DD3663C4}" destId="{B19A514B-6C3A-4DF7-84A7-A0D2657130EA}" srcOrd="11" destOrd="0" presId="urn:microsoft.com/office/officeart/2005/8/layout/gear1"/>
    <dgm:cxn modelId="{A6753794-A698-4594-9830-D1019ACFE349}" type="presParOf" srcId="{6A784899-A234-428D-A28B-4E43DD3663C4}" destId="{4AEA7E1D-740E-4C9B-9D4B-CF8360EA5216}" srcOrd="12" destOrd="0" presId="urn:microsoft.com/office/officeart/2005/8/layout/gear1"/>
    <dgm:cxn modelId="{7C035193-E37E-4B4B-86F3-DEEC9E670AF1}" type="presParOf" srcId="{6A784899-A234-428D-A28B-4E43DD3663C4}" destId="{AA3DEA84-87E2-4061-8285-273383F2A3F2}" srcOrd="13" destOrd="0" presId="urn:microsoft.com/office/officeart/2005/8/layout/gear1"/>
    <dgm:cxn modelId="{9123F54B-0834-4246-91FE-B9F8A6C9A44E}" type="presParOf" srcId="{6A784899-A234-428D-A28B-4E43DD3663C4}" destId="{45A9AC14-596F-4E11-9BC3-0696DC203868}" srcOrd="14" destOrd="0" presId="urn:microsoft.com/office/officeart/2005/8/layout/gear1"/>
    <dgm:cxn modelId="{EC53AAEE-7F4B-423C-B668-7F59F345BE85}" type="presParOf" srcId="{6A784899-A234-428D-A28B-4E43DD3663C4}" destId="{C3C64238-F98D-42EA-A6D5-4F7AC2F9DA00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F5D03B-F1B8-4122-B733-D11724726407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2E234E-48EA-452E-A4A7-059E0BCC5CB7}">
      <dgm:prSet phldrT="[Text]" custT="1"/>
      <dgm:spPr/>
      <dgm:t>
        <a:bodyPr/>
        <a:lstStyle/>
        <a:p>
          <a:r>
            <a:rPr lang="en-GB" sz="2800" b="1" dirty="0" smtClean="0"/>
            <a:t>Why?</a:t>
          </a:r>
          <a:endParaRPr lang="en-GB" sz="2800" b="1" dirty="0"/>
        </a:p>
      </dgm:t>
    </dgm:pt>
    <dgm:pt modelId="{8A9E3603-3269-4743-8643-71B3CEB2863A}" type="parTrans" cxnId="{89E0DA8B-A5A3-40FE-ACF5-DA64EC4BAA85}">
      <dgm:prSet/>
      <dgm:spPr/>
      <dgm:t>
        <a:bodyPr/>
        <a:lstStyle/>
        <a:p>
          <a:endParaRPr lang="en-GB"/>
        </a:p>
      </dgm:t>
    </dgm:pt>
    <dgm:pt modelId="{EAF9D518-1145-4CB5-948F-0AA905EE37C0}" type="sibTrans" cxnId="{89E0DA8B-A5A3-40FE-ACF5-DA64EC4BAA85}">
      <dgm:prSet/>
      <dgm:spPr/>
      <dgm:t>
        <a:bodyPr/>
        <a:lstStyle/>
        <a:p>
          <a:endParaRPr lang="en-GB"/>
        </a:p>
      </dgm:t>
    </dgm:pt>
    <dgm:pt modelId="{2DC01314-13AF-4420-9158-E5D4651ADE95}">
      <dgm:prSet phldrT="[Text]" custT="1"/>
      <dgm:spPr/>
      <dgm:t>
        <a:bodyPr/>
        <a:lstStyle/>
        <a:p>
          <a:r>
            <a:rPr lang="en-GB" sz="2000" dirty="0" smtClean="0"/>
            <a:t>Available data changed</a:t>
          </a:r>
          <a:endParaRPr lang="en-GB" sz="2000" dirty="0"/>
        </a:p>
      </dgm:t>
    </dgm:pt>
    <dgm:pt modelId="{C0BA01FE-5B0C-4AA1-B154-64A67837C2AE}" type="parTrans" cxnId="{C2146280-C7CC-40F8-8330-C9C9D4671464}">
      <dgm:prSet/>
      <dgm:spPr/>
      <dgm:t>
        <a:bodyPr/>
        <a:lstStyle/>
        <a:p>
          <a:endParaRPr lang="en-GB"/>
        </a:p>
      </dgm:t>
    </dgm:pt>
    <dgm:pt modelId="{E1E5A0BF-363B-43A9-88B7-BE61B9C6DA2F}" type="sibTrans" cxnId="{C2146280-C7CC-40F8-8330-C9C9D4671464}">
      <dgm:prSet/>
      <dgm:spPr/>
      <dgm:t>
        <a:bodyPr/>
        <a:lstStyle/>
        <a:p>
          <a:endParaRPr lang="en-GB"/>
        </a:p>
      </dgm:t>
    </dgm:pt>
    <dgm:pt modelId="{5270BFAE-078B-46FA-AEE7-BD05EBC50E0B}">
      <dgm:prSet phldrT="[Text]" custT="1"/>
      <dgm:spPr/>
      <dgm:t>
        <a:bodyPr/>
        <a:lstStyle/>
        <a:p>
          <a:r>
            <a:rPr lang="en-GB" sz="2800" b="1" dirty="0" smtClean="0"/>
            <a:t>How?</a:t>
          </a:r>
          <a:endParaRPr lang="en-GB" sz="2800" b="1" dirty="0"/>
        </a:p>
      </dgm:t>
    </dgm:pt>
    <dgm:pt modelId="{83FA9DD8-98AC-48A0-90F4-D6653B43AE55}" type="parTrans" cxnId="{9584A383-CBD5-481A-A745-92B94BDF20A4}">
      <dgm:prSet/>
      <dgm:spPr/>
      <dgm:t>
        <a:bodyPr/>
        <a:lstStyle/>
        <a:p>
          <a:endParaRPr lang="en-GB"/>
        </a:p>
      </dgm:t>
    </dgm:pt>
    <dgm:pt modelId="{1A4A99E5-7F1A-4865-A19D-5721E7131B1D}" type="sibTrans" cxnId="{9584A383-CBD5-481A-A745-92B94BDF20A4}">
      <dgm:prSet/>
      <dgm:spPr/>
      <dgm:t>
        <a:bodyPr/>
        <a:lstStyle/>
        <a:p>
          <a:endParaRPr lang="en-GB"/>
        </a:p>
      </dgm:t>
    </dgm:pt>
    <dgm:pt modelId="{B2C61BB0-1C0B-4C75-ABC3-778FE9E017D6}">
      <dgm:prSet phldrT="[Text]" custT="1"/>
      <dgm:spPr/>
      <dgm:t>
        <a:bodyPr/>
        <a:lstStyle/>
        <a:p>
          <a:r>
            <a:rPr lang="en-GB" sz="2000" dirty="0" smtClean="0"/>
            <a:t>Good practice to use same method and consistent data for all years</a:t>
          </a:r>
          <a:endParaRPr lang="en-GB" sz="2000" dirty="0"/>
        </a:p>
      </dgm:t>
    </dgm:pt>
    <dgm:pt modelId="{CAAEBFA7-415E-49CA-AADD-A5F5EEA121B3}" type="parTrans" cxnId="{7B1459C0-5CD5-4BF7-9091-B5031BC71856}">
      <dgm:prSet/>
      <dgm:spPr/>
      <dgm:t>
        <a:bodyPr/>
        <a:lstStyle/>
        <a:p>
          <a:endParaRPr lang="en-GB"/>
        </a:p>
      </dgm:t>
    </dgm:pt>
    <dgm:pt modelId="{1B9BB4D1-4503-423E-AD60-E19C0FD045E1}" type="sibTrans" cxnId="{7B1459C0-5CD5-4BF7-9091-B5031BC71856}">
      <dgm:prSet/>
      <dgm:spPr/>
      <dgm:t>
        <a:bodyPr/>
        <a:lstStyle/>
        <a:p>
          <a:endParaRPr lang="en-GB"/>
        </a:p>
      </dgm:t>
    </dgm:pt>
    <dgm:pt modelId="{023A0F45-9E60-43D8-9184-D2876EB5D482}">
      <dgm:prSet custT="1"/>
      <dgm:spPr/>
      <dgm:t>
        <a:bodyPr/>
        <a:lstStyle/>
        <a:p>
          <a:r>
            <a:rPr lang="en-GB" sz="2000" dirty="0" smtClean="0"/>
            <a:t>Previous method not good practice</a:t>
          </a:r>
        </a:p>
      </dgm:t>
    </dgm:pt>
    <dgm:pt modelId="{4409B8E8-EC76-48C9-97B2-4A0DCE8AC48B}" type="parTrans" cxnId="{8DB5E5AE-7D1D-45C9-99E1-B765F4E7CC53}">
      <dgm:prSet/>
      <dgm:spPr/>
      <dgm:t>
        <a:bodyPr/>
        <a:lstStyle/>
        <a:p>
          <a:endParaRPr lang="en-GB"/>
        </a:p>
      </dgm:t>
    </dgm:pt>
    <dgm:pt modelId="{1A3569AB-B62E-423D-A25B-3CEDE68AD609}" type="sibTrans" cxnId="{8DB5E5AE-7D1D-45C9-99E1-B765F4E7CC53}">
      <dgm:prSet/>
      <dgm:spPr/>
      <dgm:t>
        <a:bodyPr/>
        <a:lstStyle/>
        <a:p>
          <a:endParaRPr lang="en-GB"/>
        </a:p>
      </dgm:t>
    </dgm:pt>
    <dgm:pt modelId="{1B40B035-0C41-441B-8A13-AC24EF07F1FC}">
      <dgm:prSet custT="1"/>
      <dgm:spPr/>
      <dgm:t>
        <a:bodyPr/>
        <a:lstStyle/>
        <a:p>
          <a:r>
            <a:rPr lang="en-GB" sz="2000" dirty="0" smtClean="0"/>
            <a:t>A source category has become key</a:t>
          </a:r>
        </a:p>
      </dgm:t>
    </dgm:pt>
    <dgm:pt modelId="{4620BF7A-A2B7-4015-8509-54812843562B}" type="parTrans" cxnId="{780233B5-D9A1-461E-A72D-8754B086AAA4}">
      <dgm:prSet/>
      <dgm:spPr/>
      <dgm:t>
        <a:bodyPr/>
        <a:lstStyle/>
        <a:p>
          <a:endParaRPr lang="en-GB"/>
        </a:p>
      </dgm:t>
    </dgm:pt>
    <dgm:pt modelId="{2B82959D-D41E-47D1-8A37-F46C4CD2B930}" type="sibTrans" cxnId="{780233B5-D9A1-461E-A72D-8754B086AAA4}">
      <dgm:prSet/>
      <dgm:spPr/>
      <dgm:t>
        <a:bodyPr/>
        <a:lstStyle/>
        <a:p>
          <a:endParaRPr lang="en-GB"/>
        </a:p>
      </dgm:t>
    </dgm:pt>
    <dgm:pt modelId="{F4D85D7A-00A2-4289-A877-3911F432A9DD}">
      <dgm:prSet custT="1"/>
      <dgm:spPr/>
      <dgm:t>
        <a:bodyPr/>
        <a:lstStyle/>
        <a:p>
          <a:r>
            <a:rPr lang="en-GB" sz="2000" dirty="0" smtClean="0"/>
            <a:t>Cannot transparently reflect mitigation</a:t>
          </a:r>
        </a:p>
      </dgm:t>
    </dgm:pt>
    <dgm:pt modelId="{AFDF05DD-4CF4-4E96-AD56-A73412C76B2E}" type="parTrans" cxnId="{3F4B8A3D-7C12-47DD-BDF8-AC7092D19BC1}">
      <dgm:prSet/>
      <dgm:spPr/>
      <dgm:t>
        <a:bodyPr/>
        <a:lstStyle/>
        <a:p>
          <a:endParaRPr lang="en-GB"/>
        </a:p>
      </dgm:t>
    </dgm:pt>
    <dgm:pt modelId="{476606E7-A08B-4565-8510-06B8351F42EC}" type="sibTrans" cxnId="{3F4B8A3D-7C12-47DD-BDF8-AC7092D19BC1}">
      <dgm:prSet/>
      <dgm:spPr/>
      <dgm:t>
        <a:bodyPr/>
        <a:lstStyle/>
        <a:p>
          <a:endParaRPr lang="en-GB"/>
        </a:p>
      </dgm:t>
    </dgm:pt>
    <dgm:pt modelId="{7324C67F-9A33-4CC2-B615-CCA27AD7E2AE}">
      <dgm:prSet custT="1"/>
      <dgm:spPr/>
      <dgm:t>
        <a:bodyPr/>
        <a:lstStyle/>
        <a:p>
          <a:r>
            <a:rPr lang="en-GB" sz="2000" dirty="0" smtClean="0"/>
            <a:t>Inventory capacity increased</a:t>
          </a:r>
        </a:p>
      </dgm:t>
    </dgm:pt>
    <dgm:pt modelId="{AE55AFFA-B87B-441E-8993-14D7B8E77B26}" type="parTrans" cxnId="{A28F72AD-F549-4010-8D72-01F9DC972C8F}">
      <dgm:prSet/>
      <dgm:spPr/>
      <dgm:t>
        <a:bodyPr/>
        <a:lstStyle/>
        <a:p>
          <a:endParaRPr lang="en-GB"/>
        </a:p>
      </dgm:t>
    </dgm:pt>
    <dgm:pt modelId="{835F198B-DB40-461B-B7FF-4D5657F919B8}" type="sibTrans" cxnId="{A28F72AD-F549-4010-8D72-01F9DC972C8F}">
      <dgm:prSet/>
      <dgm:spPr/>
      <dgm:t>
        <a:bodyPr/>
        <a:lstStyle/>
        <a:p>
          <a:endParaRPr lang="en-GB"/>
        </a:p>
      </dgm:t>
    </dgm:pt>
    <dgm:pt modelId="{2FC083C5-0AD9-475F-B195-AFB5C4E7638D}">
      <dgm:prSet custT="1"/>
      <dgm:spPr/>
      <dgm:t>
        <a:bodyPr/>
        <a:lstStyle/>
        <a:p>
          <a:r>
            <a:rPr lang="en-GB" sz="2000" dirty="0" smtClean="0"/>
            <a:t>New methods become available</a:t>
          </a:r>
        </a:p>
      </dgm:t>
    </dgm:pt>
    <dgm:pt modelId="{103C2589-A09E-420F-9F9F-7499BA2E4F1D}" type="parTrans" cxnId="{C225DC17-344A-44B3-B46C-11572AAB1950}">
      <dgm:prSet/>
      <dgm:spPr/>
      <dgm:t>
        <a:bodyPr/>
        <a:lstStyle/>
        <a:p>
          <a:endParaRPr lang="en-GB"/>
        </a:p>
      </dgm:t>
    </dgm:pt>
    <dgm:pt modelId="{105213DA-48B2-473C-B30B-795E324235C6}" type="sibTrans" cxnId="{C225DC17-344A-44B3-B46C-11572AAB1950}">
      <dgm:prSet/>
      <dgm:spPr/>
      <dgm:t>
        <a:bodyPr/>
        <a:lstStyle/>
        <a:p>
          <a:endParaRPr lang="en-GB"/>
        </a:p>
      </dgm:t>
    </dgm:pt>
    <dgm:pt modelId="{A7FF77FE-4ED5-477A-BA1C-6E8F585DC7EE}">
      <dgm:prSet custT="1"/>
      <dgm:spPr/>
      <dgm:t>
        <a:bodyPr/>
        <a:lstStyle/>
        <a:p>
          <a:r>
            <a:rPr lang="en-GB" sz="2000" dirty="0" smtClean="0"/>
            <a:t>New sources identified</a:t>
          </a:r>
        </a:p>
      </dgm:t>
    </dgm:pt>
    <dgm:pt modelId="{51DF928C-3D0D-40EB-A8FD-C934EF0588F2}" type="parTrans" cxnId="{D1540DD0-626D-4B3E-90DC-8C786571BF04}">
      <dgm:prSet/>
      <dgm:spPr/>
      <dgm:t>
        <a:bodyPr/>
        <a:lstStyle/>
        <a:p>
          <a:endParaRPr lang="en-GB"/>
        </a:p>
      </dgm:t>
    </dgm:pt>
    <dgm:pt modelId="{E7283674-2A1C-4D53-AC5A-068102F19825}" type="sibTrans" cxnId="{D1540DD0-626D-4B3E-90DC-8C786571BF04}">
      <dgm:prSet/>
      <dgm:spPr/>
      <dgm:t>
        <a:bodyPr/>
        <a:lstStyle/>
        <a:p>
          <a:endParaRPr lang="en-GB"/>
        </a:p>
      </dgm:t>
    </dgm:pt>
    <dgm:pt modelId="{9C9777AF-CB07-4819-967A-7B7A78B0E4F3}">
      <dgm:prSet custT="1"/>
      <dgm:spPr/>
      <dgm:t>
        <a:bodyPr/>
        <a:lstStyle/>
        <a:p>
          <a:r>
            <a:rPr lang="en-GB" sz="2000" dirty="0" smtClean="0"/>
            <a:t>Errors corrected</a:t>
          </a:r>
        </a:p>
      </dgm:t>
    </dgm:pt>
    <dgm:pt modelId="{33A088A5-49FC-4931-B2D2-634DC34C654D}" type="parTrans" cxnId="{5D7A684A-B5D0-49F3-8379-02D9227B1E8E}">
      <dgm:prSet/>
      <dgm:spPr/>
      <dgm:t>
        <a:bodyPr/>
        <a:lstStyle/>
        <a:p>
          <a:endParaRPr lang="en-GB"/>
        </a:p>
      </dgm:t>
    </dgm:pt>
    <dgm:pt modelId="{0A9794A7-8360-4DF3-A53E-5B4514BCDECA}" type="sibTrans" cxnId="{5D7A684A-B5D0-49F3-8379-02D9227B1E8E}">
      <dgm:prSet/>
      <dgm:spPr/>
      <dgm:t>
        <a:bodyPr/>
        <a:lstStyle/>
        <a:p>
          <a:endParaRPr lang="en-GB"/>
        </a:p>
      </dgm:t>
    </dgm:pt>
    <dgm:pt modelId="{4A733024-A006-40CD-ACB2-06D75919C4FE}">
      <dgm:prSet custT="1"/>
      <dgm:spPr/>
      <dgm:t>
        <a:bodyPr/>
        <a:lstStyle/>
        <a:p>
          <a:r>
            <a:rPr lang="en-GB" sz="2000" dirty="0" smtClean="0"/>
            <a:t>If not possible:</a:t>
          </a:r>
        </a:p>
      </dgm:t>
    </dgm:pt>
    <dgm:pt modelId="{222BD6AB-7A48-4799-A29A-BC97704C79E0}" type="parTrans" cxnId="{25441B72-F8EE-40EB-AD69-3E12FB1BAAA9}">
      <dgm:prSet/>
      <dgm:spPr/>
      <dgm:t>
        <a:bodyPr/>
        <a:lstStyle/>
        <a:p>
          <a:endParaRPr lang="en-GB"/>
        </a:p>
      </dgm:t>
    </dgm:pt>
    <dgm:pt modelId="{BC17EF98-EDB6-4B08-B6BC-5D2D8BC92001}" type="sibTrans" cxnId="{25441B72-F8EE-40EB-AD69-3E12FB1BAAA9}">
      <dgm:prSet/>
      <dgm:spPr/>
      <dgm:t>
        <a:bodyPr/>
        <a:lstStyle/>
        <a:p>
          <a:endParaRPr lang="en-GB"/>
        </a:p>
      </dgm:t>
    </dgm:pt>
    <dgm:pt modelId="{B4526721-E031-40E0-A6C8-60ADA02224D2}">
      <dgm:prSet custT="1"/>
      <dgm:spPr/>
      <dgm:t>
        <a:bodyPr/>
        <a:lstStyle/>
        <a:p>
          <a:r>
            <a:rPr lang="en-GB" sz="2000" dirty="0" smtClean="0"/>
            <a:t>Try new methods to get data for entire time series - Splicing</a:t>
          </a:r>
        </a:p>
      </dgm:t>
    </dgm:pt>
    <dgm:pt modelId="{0C393B2A-9817-4A51-9AF8-BE0E7BDD933B}" type="parTrans" cxnId="{F9F50B36-7FA0-41BF-BCD0-5337B754CC96}">
      <dgm:prSet/>
      <dgm:spPr/>
      <dgm:t>
        <a:bodyPr/>
        <a:lstStyle/>
        <a:p>
          <a:endParaRPr lang="en-GB"/>
        </a:p>
      </dgm:t>
    </dgm:pt>
    <dgm:pt modelId="{31083F71-C666-4596-8C81-D5B90674ED2B}" type="sibTrans" cxnId="{F9F50B36-7FA0-41BF-BCD0-5337B754CC96}">
      <dgm:prSet/>
      <dgm:spPr/>
      <dgm:t>
        <a:bodyPr/>
        <a:lstStyle/>
        <a:p>
          <a:endParaRPr lang="en-GB"/>
        </a:p>
      </dgm:t>
    </dgm:pt>
    <dgm:pt modelId="{2F6F4DEA-FE08-40C4-A5BB-F4D45FE5E6F0}">
      <dgm:prSet custT="1"/>
      <dgm:spPr/>
      <dgm:t>
        <a:bodyPr/>
        <a:lstStyle/>
        <a:p>
          <a:r>
            <a:rPr lang="en-GB" sz="2000" dirty="0" smtClean="0"/>
            <a:t>Overlap (best)</a:t>
          </a:r>
        </a:p>
      </dgm:t>
    </dgm:pt>
    <dgm:pt modelId="{00D8B71B-1012-4ED2-A93E-4BE44A059CE2}" type="parTrans" cxnId="{40D2B02F-D58F-4710-8FC4-93B4388B7D4F}">
      <dgm:prSet/>
      <dgm:spPr/>
      <dgm:t>
        <a:bodyPr/>
        <a:lstStyle/>
        <a:p>
          <a:endParaRPr lang="en-GB"/>
        </a:p>
      </dgm:t>
    </dgm:pt>
    <dgm:pt modelId="{DA06DF4B-198B-48BC-9987-8018A8D0F436}" type="sibTrans" cxnId="{40D2B02F-D58F-4710-8FC4-93B4388B7D4F}">
      <dgm:prSet/>
      <dgm:spPr/>
      <dgm:t>
        <a:bodyPr/>
        <a:lstStyle/>
        <a:p>
          <a:endParaRPr lang="en-GB"/>
        </a:p>
      </dgm:t>
    </dgm:pt>
    <dgm:pt modelId="{7B521A10-984B-4447-B880-C30BFA267C88}">
      <dgm:prSet custT="1"/>
      <dgm:spPr/>
      <dgm:t>
        <a:bodyPr/>
        <a:lstStyle/>
        <a:p>
          <a:r>
            <a:rPr lang="en-GB" sz="2000" dirty="0" smtClean="0"/>
            <a:t>Surrogate</a:t>
          </a:r>
        </a:p>
      </dgm:t>
    </dgm:pt>
    <dgm:pt modelId="{E472C433-8C52-48F0-A55E-EE0EE10A69FC}" type="parTrans" cxnId="{01E1BDE8-5615-456A-8275-9685B0C084E3}">
      <dgm:prSet/>
      <dgm:spPr/>
      <dgm:t>
        <a:bodyPr/>
        <a:lstStyle/>
        <a:p>
          <a:endParaRPr lang="en-GB"/>
        </a:p>
      </dgm:t>
    </dgm:pt>
    <dgm:pt modelId="{7DBD25EE-8E33-44A2-B155-BCC0E362B6AD}" type="sibTrans" cxnId="{01E1BDE8-5615-456A-8275-9685B0C084E3}">
      <dgm:prSet/>
      <dgm:spPr/>
      <dgm:t>
        <a:bodyPr/>
        <a:lstStyle/>
        <a:p>
          <a:endParaRPr lang="en-GB"/>
        </a:p>
      </dgm:t>
    </dgm:pt>
    <dgm:pt modelId="{ACA1B074-5C20-45D9-BE95-EEEF2B322DEE}">
      <dgm:prSet custT="1"/>
      <dgm:spPr/>
      <dgm:t>
        <a:bodyPr/>
        <a:lstStyle/>
        <a:p>
          <a:r>
            <a:rPr lang="en-GB" sz="2000" dirty="0" smtClean="0"/>
            <a:t>Interpolation</a:t>
          </a:r>
        </a:p>
      </dgm:t>
    </dgm:pt>
    <dgm:pt modelId="{A826D4A7-F29C-4EAE-A315-F34032A3A2D7}" type="parTrans" cxnId="{6A0D9BAC-245F-4E87-A38E-8D867BDD1A88}">
      <dgm:prSet/>
      <dgm:spPr/>
      <dgm:t>
        <a:bodyPr/>
        <a:lstStyle/>
        <a:p>
          <a:endParaRPr lang="en-GB"/>
        </a:p>
      </dgm:t>
    </dgm:pt>
    <dgm:pt modelId="{6FCB0627-0BB5-4ADF-905C-358F93D8455D}" type="sibTrans" cxnId="{6A0D9BAC-245F-4E87-A38E-8D867BDD1A88}">
      <dgm:prSet/>
      <dgm:spPr/>
      <dgm:t>
        <a:bodyPr/>
        <a:lstStyle/>
        <a:p>
          <a:endParaRPr lang="en-GB"/>
        </a:p>
      </dgm:t>
    </dgm:pt>
    <dgm:pt modelId="{4FA229E9-DB95-4AC5-9630-78CACB85AE77}">
      <dgm:prSet custT="1"/>
      <dgm:spPr/>
      <dgm:t>
        <a:bodyPr/>
        <a:lstStyle/>
        <a:p>
          <a:r>
            <a:rPr lang="en-GB" sz="2000" dirty="0" smtClean="0"/>
            <a:t>Trend Extrapolation</a:t>
          </a:r>
        </a:p>
      </dgm:t>
    </dgm:pt>
    <dgm:pt modelId="{4A4FDE7F-AE0C-48E1-BCDE-D6EB4A43FCC9}" type="parTrans" cxnId="{D3C522FC-9318-481F-8FD7-90788D83FE5E}">
      <dgm:prSet/>
      <dgm:spPr/>
      <dgm:t>
        <a:bodyPr/>
        <a:lstStyle/>
        <a:p>
          <a:endParaRPr lang="en-GB"/>
        </a:p>
      </dgm:t>
    </dgm:pt>
    <dgm:pt modelId="{433BDDBC-7E53-4D6E-B79B-6B5E00667292}" type="sibTrans" cxnId="{D3C522FC-9318-481F-8FD7-90788D83FE5E}">
      <dgm:prSet/>
      <dgm:spPr/>
      <dgm:t>
        <a:bodyPr/>
        <a:lstStyle/>
        <a:p>
          <a:endParaRPr lang="en-GB"/>
        </a:p>
      </dgm:t>
    </dgm:pt>
    <dgm:pt modelId="{8D121718-6021-4B95-A63D-0CFC9441A1C3}">
      <dgm:prSet custT="1"/>
      <dgm:spPr/>
      <dgm:t>
        <a:bodyPr/>
        <a:lstStyle/>
        <a:p>
          <a:r>
            <a:rPr lang="en-GB" sz="2000" dirty="0" smtClean="0"/>
            <a:t>Documentation!</a:t>
          </a:r>
          <a:endParaRPr lang="en-GB" sz="2300" dirty="0" smtClean="0"/>
        </a:p>
      </dgm:t>
    </dgm:pt>
    <dgm:pt modelId="{70B4067E-798C-4805-BEB3-C5A974BB4E01}" type="parTrans" cxnId="{E516A6C9-4350-4844-99FD-C91715CE17BD}">
      <dgm:prSet/>
      <dgm:spPr/>
      <dgm:t>
        <a:bodyPr/>
        <a:lstStyle/>
        <a:p>
          <a:endParaRPr lang="en-GB"/>
        </a:p>
      </dgm:t>
    </dgm:pt>
    <dgm:pt modelId="{24A62788-5256-4311-A973-9BD8EC63F18E}" type="sibTrans" cxnId="{E516A6C9-4350-4844-99FD-C91715CE17BD}">
      <dgm:prSet/>
      <dgm:spPr/>
      <dgm:t>
        <a:bodyPr/>
        <a:lstStyle/>
        <a:p>
          <a:endParaRPr lang="en-GB"/>
        </a:p>
      </dgm:t>
    </dgm:pt>
    <dgm:pt modelId="{2EC3051A-73D7-4F1E-B296-0187FA7275CE}" type="pres">
      <dgm:prSet presAssocID="{99F5D03B-F1B8-4122-B733-D117247264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590EE8D-C0B3-4AA7-B704-DE1D2482EBDE}" type="pres">
      <dgm:prSet presAssocID="{132E234E-48EA-452E-A4A7-059E0BCC5CB7}" presName="composite" presStyleCnt="0"/>
      <dgm:spPr/>
    </dgm:pt>
    <dgm:pt modelId="{4848E907-E371-497B-BB77-2CE5F1EBA4D9}" type="pres">
      <dgm:prSet presAssocID="{132E234E-48EA-452E-A4A7-059E0BCC5CB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ED8327-1635-4946-A388-ED285A5A1550}" type="pres">
      <dgm:prSet presAssocID="{132E234E-48EA-452E-A4A7-059E0BCC5CB7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0FD58E-4D72-4BBD-B7F6-468EF737DA09}" type="pres">
      <dgm:prSet presAssocID="{EAF9D518-1145-4CB5-948F-0AA905EE37C0}" presName="space" presStyleCnt="0"/>
      <dgm:spPr/>
    </dgm:pt>
    <dgm:pt modelId="{53B24A84-471E-4CCC-8BE6-75EACF53E436}" type="pres">
      <dgm:prSet presAssocID="{5270BFAE-078B-46FA-AEE7-BD05EBC50E0B}" presName="composite" presStyleCnt="0"/>
      <dgm:spPr/>
    </dgm:pt>
    <dgm:pt modelId="{52A09895-480A-4455-8918-0763BFE8A076}" type="pres">
      <dgm:prSet presAssocID="{5270BFAE-078B-46FA-AEE7-BD05EBC50E0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2880BB-E42B-4D5D-9CEF-73E946764A8A}" type="pres">
      <dgm:prSet presAssocID="{5270BFAE-078B-46FA-AEE7-BD05EBC50E0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8F72AD-F549-4010-8D72-01F9DC972C8F}" srcId="{132E234E-48EA-452E-A4A7-059E0BCC5CB7}" destId="{7324C67F-9A33-4CC2-B615-CCA27AD7E2AE}" srcOrd="4" destOrd="0" parTransId="{AE55AFFA-B87B-441E-8993-14D7B8E77B26}" sibTransId="{835F198B-DB40-461B-B7FF-4D5657F919B8}"/>
    <dgm:cxn modelId="{5D7A684A-B5D0-49F3-8379-02D9227B1E8E}" srcId="{132E234E-48EA-452E-A4A7-059E0BCC5CB7}" destId="{9C9777AF-CB07-4819-967A-7B7A78B0E4F3}" srcOrd="7" destOrd="0" parTransId="{33A088A5-49FC-4931-B2D2-634DC34C654D}" sibTransId="{0A9794A7-8360-4DF3-A53E-5B4514BCDECA}"/>
    <dgm:cxn modelId="{9584A383-CBD5-481A-A745-92B94BDF20A4}" srcId="{99F5D03B-F1B8-4122-B733-D11724726407}" destId="{5270BFAE-078B-46FA-AEE7-BD05EBC50E0B}" srcOrd="1" destOrd="0" parTransId="{83FA9DD8-98AC-48A0-90F4-D6653B43AE55}" sibTransId="{1A4A99E5-7F1A-4865-A19D-5721E7131B1D}"/>
    <dgm:cxn modelId="{6A0D9BAC-245F-4E87-A38E-8D867BDD1A88}" srcId="{B4526721-E031-40E0-A6C8-60ADA02224D2}" destId="{ACA1B074-5C20-45D9-BE95-EEEF2B322DEE}" srcOrd="2" destOrd="0" parTransId="{A826D4A7-F29C-4EAE-A315-F34032A3A2D7}" sibTransId="{6FCB0627-0BB5-4ADF-905C-358F93D8455D}"/>
    <dgm:cxn modelId="{7B1459C0-5CD5-4BF7-9091-B5031BC71856}" srcId="{5270BFAE-078B-46FA-AEE7-BD05EBC50E0B}" destId="{B2C61BB0-1C0B-4C75-ABC3-778FE9E017D6}" srcOrd="0" destOrd="0" parTransId="{CAAEBFA7-415E-49CA-AADD-A5F5EEA121B3}" sibTransId="{1B9BB4D1-4503-423E-AD60-E19C0FD045E1}"/>
    <dgm:cxn modelId="{C225DC17-344A-44B3-B46C-11572AAB1950}" srcId="{132E234E-48EA-452E-A4A7-059E0BCC5CB7}" destId="{2FC083C5-0AD9-475F-B195-AFB5C4E7638D}" srcOrd="5" destOrd="0" parTransId="{103C2589-A09E-420F-9F9F-7499BA2E4F1D}" sibTransId="{105213DA-48B2-473C-B30B-795E324235C6}"/>
    <dgm:cxn modelId="{5C2973AD-4FE3-4754-8001-CE7CBF08EF9C}" type="presOf" srcId="{99F5D03B-F1B8-4122-B733-D11724726407}" destId="{2EC3051A-73D7-4F1E-B296-0187FA7275CE}" srcOrd="0" destOrd="0" presId="urn:microsoft.com/office/officeart/2005/8/layout/hList1"/>
    <dgm:cxn modelId="{B3BC072D-FBD6-46B6-9BD5-5D976C350CF6}" type="presOf" srcId="{023A0F45-9E60-43D8-9184-D2876EB5D482}" destId="{88ED8327-1635-4946-A388-ED285A5A1550}" srcOrd="0" destOrd="1" presId="urn:microsoft.com/office/officeart/2005/8/layout/hList1"/>
    <dgm:cxn modelId="{40D2B02F-D58F-4710-8FC4-93B4388B7D4F}" srcId="{B4526721-E031-40E0-A6C8-60ADA02224D2}" destId="{2F6F4DEA-FE08-40C4-A5BB-F4D45FE5E6F0}" srcOrd="0" destOrd="0" parTransId="{00D8B71B-1012-4ED2-A93E-4BE44A059CE2}" sibTransId="{DA06DF4B-198B-48BC-9987-8018A8D0F436}"/>
    <dgm:cxn modelId="{D3C522FC-9318-481F-8FD7-90788D83FE5E}" srcId="{B4526721-E031-40E0-A6C8-60ADA02224D2}" destId="{4FA229E9-DB95-4AC5-9630-78CACB85AE77}" srcOrd="3" destOrd="0" parTransId="{4A4FDE7F-AE0C-48E1-BCDE-D6EB4A43FCC9}" sibTransId="{433BDDBC-7E53-4D6E-B79B-6B5E00667292}"/>
    <dgm:cxn modelId="{F09E13BF-9EE8-4EDE-A018-6E27832848E0}" type="presOf" srcId="{B2C61BB0-1C0B-4C75-ABC3-778FE9E017D6}" destId="{CF2880BB-E42B-4D5D-9CEF-73E946764A8A}" srcOrd="0" destOrd="0" presId="urn:microsoft.com/office/officeart/2005/8/layout/hList1"/>
    <dgm:cxn modelId="{2C4DB9AE-EA71-40AE-ADA3-2DCDC468994A}" type="presOf" srcId="{9C9777AF-CB07-4819-967A-7B7A78B0E4F3}" destId="{88ED8327-1635-4946-A388-ED285A5A1550}" srcOrd="0" destOrd="7" presId="urn:microsoft.com/office/officeart/2005/8/layout/hList1"/>
    <dgm:cxn modelId="{B353832D-46B8-413F-ACB6-AC11797CFBD8}" type="presOf" srcId="{ACA1B074-5C20-45D9-BE95-EEEF2B322DEE}" destId="{CF2880BB-E42B-4D5D-9CEF-73E946764A8A}" srcOrd="0" destOrd="5" presId="urn:microsoft.com/office/officeart/2005/8/layout/hList1"/>
    <dgm:cxn modelId="{F3A51AC3-EF59-4449-BE1D-741F45857587}" type="presOf" srcId="{2F6F4DEA-FE08-40C4-A5BB-F4D45FE5E6F0}" destId="{CF2880BB-E42B-4D5D-9CEF-73E946764A8A}" srcOrd="0" destOrd="3" presId="urn:microsoft.com/office/officeart/2005/8/layout/hList1"/>
    <dgm:cxn modelId="{89E0DA8B-A5A3-40FE-ACF5-DA64EC4BAA85}" srcId="{99F5D03B-F1B8-4122-B733-D11724726407}" destId="{132E234E-48EA-452E-A4A7-059E0BCC5CB7}" srcOrd="0" destOrd="0" parTransId="{8A9E3603-3269-4743-8643-71B3CEB2863A}" sibTransId="{EAF9D518-1145-4CB5-948F-0AA905EE37C0}"/>
    <dgm:cxn modelId="{E516A6C9-4350-4844-99FD-C91715CE17BD}" srcId="{5270BFAE-078B-46FA-AEE7-BD05EBC50E0B}" destId="{8D121718-6021-4B95-A63D-0CFC9441A1C3}" srcOrd="2" destOrd="0" parTransId="{70B4067E-798C-4805-BEB3-C5A974BB4E01}" sibTransId="{24A62788-5256-4311-A973-9BD8EC63F18E}"/>
    <dgm:cxn modelId="{25BD4DD8-D24C-40A2-A5EA-2D130F0EC079}" type="presOf" srcId="{7B521A10-984B-4447-B880-C30BFA267C88}" destId="{CF2880BB-E42B-4D5D-9CEF-73E946764A8A}" srcOrd="0" destOrd="4" presId="urn:microsoft.com/office/officeart/2005/8/layout/hList1"/>
    <dgm:cxn modelId="{798F3A0E-554E-48E0-A4E4-4BB7FE2F80F3}" type="presOf" srcId="{4A733024-A006-40CD-ACB2-06D75919C4FE}" destId="{CF2880BB-E42B-4D5D-9CEF-73E946764A8A}" srcOrd="0" destOrd="1" presId="urn:microsoft.com/office/officeart/2005/8/layout/hList1"/>
    <dgm:cxn modelId="{BA1B2BE4-08AB-4432-86C8-D4F37C737608}" type="presOf" srcId="{2DC01314-13AF-4420-9158-E5D4651ADE95}" destId="{88ED8327-1635-4946-A388-ED285A5A1550}" srcOrd="0" destOrd="0" presId="urn:microsoft.com/office/officeart/2005/8/layout/hList1"/>
    <dgm:cxn modelId="{1F8BAECA-3AA2-4D06-BF7C-E5F2FC099042}" type="presOf" srcId="{B4526721-E031-40E0-A6C8-60ADA02224D2}" destId="{CF2880BB-E42B-4D5D-9CEF-73E946764A8A}" srcOrd="0" destOrd="2" presId="urn:microsoft.com/office/officeart/2005/8/layout/hList1"/>
    <dgm:cxn modelId="{C2146280-C7CC-40F8-8330-C9C9D4671464}" srcId="{132E234E-48EA-452E-A4A7-059E0BCC5CB7}" destId="{2DC01314-13AF-4420-9158-E5D4651ADE95}" srcOrd="0" destOrd="0" parTransId="{C0BA01FE-5B0C-4AA1-B154-64A67837C2AE}" sibTransId="{E1E5A0BF-363B-43A9-88B7-BE61B9C6DA2F}"/>
    <dgm:cxn modelId="{780233B5-D9A1-461E-A72D-8754B086AAA4}" srcId="{132E234E-48EA-452E-A4A7-059E0BCC5CB7}" destId="{1B40B035-0C41-441B-8A13-AC24EF07F1FC}" srcOrd="2" destOrd="0" parTransId="{4620BF7A-A2B7-4015-8509-54812843562B}" sibTransId="{2B82959D-D41E-47D1-8A37-F46C4CD2B930}"/>
    <dgm:cxn modelId="{EB0F4E0B-956D-43D1-8AC3-8B21B4F0B52E}" type="presOf" srcId="{7324C67F-9A33-4CC2-B615-CCA27AD7E2AE}" destId="{88ED8327-1635-4946-A388-ED285A5A1550}" srcOrd="0" destOrd="4" presId="urn:microsoft.com/office/officeart/2005/8/layout/hList1"/>
    <dgm:cxn modelId="{8DB5E5AE-7D1D-45C9-99E1-B765F4E7CC53}" srcId="{132E234E-48EA-452E-A4A7-059E0BCC5CB7}" destId="{023A0F45-9E60-43D8-9184-D2876EB5D482}" srcOrd="1" destOrd="0" parTransId="{4409B8E8-EC76-48C9-97B2-4A0DCE8AC48B}" sibTransId="{1A3569AB-B62E-423D-A25B-3CEDE68AD609}"/>
    <dgm:cxn modelId="{ACE9C677-5389-4B71-AB5A-A86EE3946116}" type="presOf" srcId="{132E234E-48EA-452E-A4A7-059E0BCC5CB7}" destId="{4848E907-E371-497B-BB77-2CE5F1EBA4D9}" srcOrd="0" destOrd="0" presId="urn:microsoft.com/office/officeart/2005/8/layout/hList1"/>
    <dgm:cxn modelId="{25441B72-F8EE-40EB-AD69-3E12FB1BAAA9}" srcId="{5270BFAE-078B-46FA-AEE7-BD05EBC50E0B}" destId="{4A733024-A006-40CD-ACB2-06D75919C4FE}" srcOrd="1" destOrd="0" parTransId="{222BD6AB-7A48-4799-A29A-BC97704C79E0}" sibTransId="{BC17EF98-EDB6-4B08-B6BC-5D2D8BC92001}"/>
    <dgm:cxn modelId="{9AE4127E-56F4-4E9F-B809-22CF3735211E}" type="presOf" srcId="{8D121718-6021-4B95-A63D-0CFC9441A1C3}" destId="{CF2880BB-E42B-4D5D-9CEF-73E946764A8A}" srcOrd="0" destOrd="7" presId="urn:microsoft.com/office/officeart/2005/8/layout/hList1"/>
    <dgm:cxn modelId="{9E5BB9CA-02A6-420E-801A-360953413C05}" type="presOf" srcId="{4FA229E9-DB95-4AC5-9630-78CACB85AE77}" destId="{CF2880BB-E42B-4D5D-9CEF-73E946764A8A}" srcOrd="0" destOrd="6" presId="urn:microsoft.com/office/officeart/2005/8/layout/hList1"/>
    <dgm:cxn modelId="{3F4B8A3D-7C12-47DD-BDF8-AC7092D19BC1}" srcId="{132E234E-48EA-452E-A4A7-059E0BCC5CB7}" destId="{F4D85D7A-00A2-4289-A877-3911F432A9DD}" srcOrd="3" destOrd="0" parTransId="{AFDF05DD-4CF4-4E96-AD56-A73412C76B2E}" sibTransId="{476606E7-A08B-4565-8510-06B8351F42EC}"/>
    <dgm:cxn modelId="{D1540DD0-626D-4B3E-90DC-8C786571BF04}" srcId="{132E234E-48EA-452E-A4A7-059E0BCC5CB7}" destId="{A7FF77FE-4ED5-477A-BA1C-6E8F585DC7EE}" srcOrd="6" destOrd="0" parTransId="{51DF928C-3D0D-40EB-A8FD-C934EF0588F2}" sibTransId="{E7283674-2A1C-4D53-AC5A-068102F19825}"/>
    <dgm:cxn modelId="{F9F50B36-7FA0-41BF-BCD0-5337B754CC96}" srcId="{4A733024-A006-40CD-ACB2-06D75919C4FE}" destId="{B4526721-E031-40E0-A6C8-60ADA02224D2}" srcOrd="0" destOrd="0" parTransId="{0C393B2A-9817-4A51-9AF8-BE0E7BDD933B}" sibTransId="{31083F71-C666-4596-8C81-D5B90674ED2B}"/>
    <dgm:cxn modelId="{C20B42FC-E687-4366-93D3-023BE93861BB}" type="presOf" srcId="{F4D85D7A-00A2-4289-A877-3911F432A9DD}" destId="{88ED8327-1635-4946-A388-ED285A5A1550}" srcOrd="0" destOrd="3" presId="urn:microsoft.com/office/officeart/2005/8/layout/hList1"/>
    <dgm:cxn modelId="{CEBD8366-A2DB-4E86-8E14-DF39360BA3DD}" type="presOf" srcId="{1B40B035-0C41-441B-8A13-AC24EF07F1FC}" destId="{88ED8327-1635-4946-A388-ED285A5A1550}" srcOrd="0" destOrd="2" presId="urn:microsoft.com/office/officeart/2005/8/layout/hList1"/>
    <dgm:cxn modelId="{A59D95AB-FC05-4F2C-9A28-A9E0F4032A80}" type="presOf" srcId="{A7FF77FE-4ED5-477A-BA1C-6E8F585DC7EE}" destId="{88ED8327-1635-4946-A388-ED285A5A1550}" srcOrd="0" destOrd="6" presId="urn:microsoft.com/office/officeart/2005/8/layout/hList1"/>
    <dgm:cxn modelId="{3CE0EE56-EBE4-48CC-82B9-E220E8E4CAFD}" type="presOf" srcId="{5270BFAE-078B-46FA-AEE7-BD05EBC50E0B}" destId="{52A09895-480A-4455-8918-0763BFE8A076}" srcOrd="0" destOrd="0" presId="urn:microsoft.com/office/officeart/2005/8/layout/hList1"/>
    <dgm:cxn modelId="{01E1BDE8-5615-456A-8275-9685B0C084E3}" srcId="{B4526721-E031-40E0-A6C8-60ADA02224D2}" destId="{7B521A10-984B-4447-B880-C30BFA267C88}" srcOrd="1" destOrd="0" parTransId="{E472C433-8C52-48F0-A55E-EE0EE10A69FC}" sibTransId="{7DBD25EE-8E33-44A2-B155-BCC0E362B6AD}"/>
    <dgm:cxn modelId="{7D2D8F67-5FEB-4DFB-877A-63289A0ACD64}" type="presOf" srcId="{2FC083C5-0AD9-475F-B195-AFB5C4E7638D}" destId="{88ED8327-1635-4946-A388-ED285A5A1550}" srcOrd="0" destOrd="5" presId="urn:microsoft.com/office/officeart/2005/8/layout/hList1"/>
    <dgm:cxn modelId="{6139F145-9EF1-425C-A460-743DAAF7344B}" type="presParOf" srcId="{2EC3051A-73D7-4F1E-B296-0187FA7275CE}" destId="{8590EE8D-C0B3-4AA7-B704-DE1D2482EBDE}" srcOrd="0" destOrd="0" presId="urn:microsoft.com/office/officeart/2005/8/layout/hList1"/>
    <dgm:cxn modelId="{96A55AD5-B7B2-4C8E-B543-A3E2EABF48A7}" type="presParOf" srcId="{8590EE8D-C0B3-4AA7-B704-DE1D2482EBDE}" destId="{4848E907-E371-497B-BB77-2CE5F1EBA4D9}" srcOrd="0" destOrd="0" presId="urn:microsoft.com/office/officeart/2005/8/layout/hList1"/>
    <dgm:cxn modelId="{E8650C3D-0A1C-41A1-B905-843981CEFC82}" type="presParOf" srcId="{8590EE8D-C0B3-4AA7-B704-DE1D2482EBDE}" destId="{88ED8327-1635-4946-A388-ED285A5A1550}" srcOrd="1" destOrd="0" presId="urn:microsoft.com/office/officeart/2005/8/layout/hList1"/>
    <dgm:cxn modelId="{A986BBB5-55F0-42D7-A8CE-12DF7939AD57}" type="presParOf" srcId="{2EC3051A-73D7-4F1E-B296-0187FA7275CE}" destId="{810FD58E-4D72-4BBD-B7F6-468EF737DA09}" srcOrd="1" destOrd="0" presId="urn:microsoft.com/office/officeart/2005/8/layout/hList1"/>
    <dgm:cxn modelId="{B04A83FD-2EC8-4B08-9F58-2B2C4A78B433}" type="presParOf" srcId="{2EC3051A-73D7-4F1E-B296-0187FA7275CE}" destId="{53B24A84-471E-4CCC-8BE6-75EACF53E436}" srcOrd="2" destOrd="0" presId="urn:microsoft.com/office/officeart/2005/8/layout/hList1"/>
    <dgm:cxn modelId="{0E8C359C-713F-46AC-8369-C80CD648F7E0}" type="presParOf" srcId="{53B24A84-471E-4CCC-8BE6-75EACF53E436}" destId="{52A09895-480A-4455-8918-0763BFE8A076}" srcOrd="0" destOrd="0" presId="urn:microsoft.com/office/officeart/2005/8/layout/hList1"/>
    <dgm:cxn modelId="{66D3B414-1226-4EE9-AD49-71E50431DA4A}" type="presParOf" srcId="{53B24A84-471E-4CCC-8BE6-75EACF53E436}" destId="{CF2880BB-E42B-4D5D-9CEF-73E946764A8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4445D8-C0E5-4561-BB6B-6FE1B51E4853}">
      <dsp:nvSpPr>
        <dsp:cNvPr id="0" name=""/>
        <dsp:cNvSpPr/>
      </dsp:nvSpPr>
      <dsp:spPr>
        <a:xfrm>
          <a:off x="3525" y="589110"/>
          <a:ext cx="2120421" cy="3451952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00"/>
              </a:solidFill>
            </a:rPr>
            <a:t>Revised 1996 Guidelines</a:t>
          </a:r>
          <a:endParaRPr lang="en-GB" sz="1700" b="1" kern="1200" dirty="0">
            <a:solidFill>
              <a:srgbClr val="FFFF00"/>
            </a:solidFill>
          </a:endParaRPr>
        </a:p>
      </dsp:txBody>
      <dsp:txXfrm rot="16200000">
        <a:off x="-1199733" y="1792369"/>
        <a:ext cx="2830601" cy="424084"/>
      </dsp:txXfrm>
    </dsp:sp>
    <dsp:sp modelId="{0E988E8F-1C20-4B0D-B5CD-1DE36DE8B96F}">
      <dsp:nvSpPr>
        <dsp:cNvPr id="0" name=""/>
        <dsp:cNvSpPr/>
      </dsp:nvSpPr>
      <dsp:spPr>
        <a:xfrm>
          <a:off x="427609" y="589110"/>
          <a:ext cx="1579713" cy="3451952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Covers all Energy, Industrial Processes, Solvent Use, Agriculture and Waste sectors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Identifies major Land use emissions and removals (LUCF)</a:t>
          </a:r>
          <a:endParaRPr lang="en-GB" sz="1600" kern="1200" dirty="0"/>
        </a:p>
      </dsp:txBody>
      <dsp:txXfrm>
        <a:off x="427609" y="589110"/>
        <a:ext cx="1579713" cy="3451952"/>
      </dsp:txXfrm>
    </dsp:sp>
    <dsp:sp modelId="{EC1BB0DA-9C70-4BED-8D31-F6F31BFFF8D2}">
      <dsp:nvSpPr>
        <dsp:cNvPr id="0" name=""/>
        <dsp:cNvSpPr/>
      </dsp:nvSpPr>
      <dsp:spPr>
        <a:xfrm>
          <a:off x="2198161" y="589110"/>
          <a:ext cx="2120421" cy="3451952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369007"/>
                <a:satOff val="0"/>
                <a:lumOff val="-6928"/>
                <a:alphaOff val="0"/>
                <a:shade val="45000"/>
                <a:satMod val="155000"/>
              </a:schemeClr>
            </a:gs>
            <a:gs pos="60000">
              <a:schemeClr val="accent4">
                <a:hueOff val="369007"/>
                <a:satOff val="0"/>
                <a:lumOff val="-6928"/>
                <a:alphaOff val="0"/>
                <a:shade val="95000"/>
                <a:satMod val="150000"/>
              </a:schemeClr>
            </a:gs>
            <a:gs pos="100000">
              <a:schemeClr val="accent4">
                <a:hueOff val="369007"/>
                <a:satOff val="0"/>
                <a:lumOff val="-6928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00"/>
              </a:solidFill>
            </a:rPr>
            <a:t>GPG 2000</a:t>
          </a:r>
          <a:endParaRPr lang="en-GB" sz="1700" b="1" kern="1200" dirty="0">
            <a:solidFill>
              <a:srgbClr val="FFFF00"/>
            </a:solidFill>
          </a:endParaRPr>
        </a:p>
      </dsp:txBody>
      <dsp:txXfrm rot="16200000">
        <a:off x="994902" y="1792369"/>
        <a:ext cx="2830601" cy="424084"/>
      </dsp:txXfrm>
    </dsp:sp>
    <dsp:sp modelId="{52A0F79C-660C-4537-96CD-98115F037049}">
      <dsp:nvSpPr>
        <dsp:cNvPr id="0" name=""/>
        <dsp:cNvSpPr/>
      </dsp:nvSpPr>
      <dsp:spPr>
        <a:xfrm rot="5400000">
          <a:off x="2021788" y="2611455"/>
          <a:ext cx="373950" cy="318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974CB9-5866-4D47-A4C0-60155916F9EF}">
      <dsp:nvSpPr>
        <dsp:cNvPr id="0" name=""/>
        <dsp:cNvSpPr/>
      </dsp:nvSpPr>
      <dsp:spPr>
        <a:xfrm>
          <a:off x="2622245" y="589110"/>
          <a:ext cx="1579713" cy="3451952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Good practice Guidance for all sectors except LUCF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Updates all sectors except LUCF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2622245" y="589110"/>
        <a:ext cx="1579713" cy="3451952"/>
      </dsp:txXfrm>
    </dsp:sp>
    <dsp:sp modelId="{5AA49266-B856-4291-99B0-31150AF17AD4}">
      <dsp:nvSpPr>
        <dsp:cNvPr id="0" name=""/>
        <dsp:cNvSpPr/>
      </dsp:nvSpPr>
      <dsp:spPr>
        <a:xfrm>
          <a:off x="4392797" y="589110"/>
          <a:ext cx="2120421" cy="3451952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738014"/>
                <a:satOff val="0"/>
                <a:lumOff val="-13856"/>
                <a:alphaOff val="0"/>
                <a:shade val="45000"/>
                <a:satMod val="155000"/>
              </a:schemeClr>
            </a:gs>
            <a:gs pos="60000">
              <a:schemeClr val="accent4">
                <a:hueOff val="738014"/>
                <a:satOff val="0"/>
                <a:lumOff val="-13856"/>
                <a:alphaOff val="0"/>
                <a:shade val="95000"/>
                <a:satMod val="150000"/>
              </a:schemeClr>
            </a:gs>
            <a:gs pos="100000">
              <a:schemeClr val="accent4">
                <a:hueOff val="738014"/>
                <a:satOff val="0"/>
                <a:lumOff val="-13856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00"/>
              </a:solidFill>
            </a:rPr>
            <a:t>GPG LULUCF</a:t>
          </a:r>
          <a:endParaRPr lang="en-GB" sz="1700" b="1" kern="1200" dirty="0">
            <a:solidFill>
              <a:srgbClr val="FFFF00"/>
            </a:solidFill>
          </a:endParaRPr>
        </a:p>
      </dsp:txBody>
      <dsp:txXfrm rot="16200000">
        <a:off x="3189538" y="1792369"/>
        <a:ext cx="2830601" cy="424084"/>
      </dsp:txXfrm>
    </dsp:sp>
    <dsp:sp modelId="{1290BB38-19C2-4A04-8F97-E097B1C87A13}">
      <dsp:nvSpPr>
        <dsp:cNvPr id="0" name=""/>
        <dsp:cNvSpPr/>
      </dsp:nvSpPr>
      <dsp:spPr>
        <a:xfrm rot="5400000">
          <a:off x="4216424" y="2611455"/>
          <a:ext cx="373950" cy="318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53510"/>
              <a:satOff val="0"/>
              <a:lumOff val="-10392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FA3CAD-64EE-4272-961F-49C13B342DE0}">
      <dsp:nvSpPr>
        <dsp:cNvPr id="0" name=""/>
        <dsp:cNvSpPr/>
      </dsp:nvSpPr>
      <dsp:spPr>
        <a:xfrm>
          <a:off x="4816881" y="589110"/>
          <a:ext cx="1579713" cy="3451952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Good Practice Guidance for Land Use sectors.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Move to land based estimates covering all land and activities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LUCF ► LULUCF</a:t>
          </a:r>
          <a:endParaRPr lang="en-GB" sz="1600" kern="1200" dirty="0"/>
        </a:p>
      </dsp:txBody>
      <dsp:txXfrm>
        <a:off x="4816881" y="589110"/>
        <a:ext cx="1579713" cy="3451952"/>
      </dsp:txXfrm>
    </dsp:sp>
    <dsp:sp modelId="{A130EB5B-06B8-41D5-8A43-133255438A09}">
      <dsp:nvSpPr>
        <dsp:cNvPr id="0" name=""/>
        <dsp:cNvSpPr/>
      </dsp:nvSpPr>
      <dsp:spPr>
        <a:xfrm>
          <a:off x="6587433" y="589110"/>
          <a:ext cx="2120421" cy="3451952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1107021"/>
                <a:satOff val="0"/>
                <a:lumOff val="-20784"/>
                <a:alphaOff val="0"/>
                <a:shade val="45000"/>
                <a:satMod val="155000"/>
              </a:schemeClr>
            </a:gs>
            <a:gs pos="60000">
              <a:schemeClr val="accent4">
                <a:hueOff val="1107021"/>
                <a:satOff val="0"/>
                <a:lumOff val="-20784"/>
                <a:alphaOff val="0"/>
                <a:shade val="95000"/>
                <a:satMod val="150000"/>
              </a:schemeClr>
            </a:gs>
            <a:gs pos="100000">
              <a:schemeClr val="accent4">
                <a:hueOff val="1107021"/>
                <a:satOff val="0"/>
                <a:lumOff val="-20784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75565" bIns="0" numCol="1" spcCol="1270" anchor="t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00"/>
              </a:solidFill>
            </a:rPr>
            <a:t>2006 Guidelines</a:t>
          </a:r>
          <a:endParaRPr lang="en-GB" sz="1700" b="1" kern="1200" dirty="0">
            <a:solidFill>
              <a:srgbClr val="FFFF00"/>
            </a:solidFill>
          </a:endParaRPr>
        </a:p>
      </dsp:txBody>
      <dsp:txXfrm rot="16200000">
        <a:off x="5384175" y="1792369"/>
        <a:ext cx="2830601" cy="424084"/>
      </dsp:txXfrm>
    </dsp:sp>
    <dsp:sp modelId="{B9907863-2CDA-438A-B198-8B73C27B2464}">
      <dsp:nvSpPr>
        <dsp:cNvPr id="0" name=""/>
        <dsp:cNvSpPr/>
      </dsp:nvSpPr>
      <dsp:spPr>
        <a:xfrm rot="5400000">
          <a:off x="6411060" y="2611455"/>
          <a:ext cx="373950" cy="3180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107021"/>
              <a:satOff val="0"/>
              <a:lumOff val="-2078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166238-4076-4285-9CC4-B848049AC6DD}">
      <dsp:nvSpPr>
        <dsp:cNvPr id="0" name=""/>
        <dsp:cNvSpPr/>
      </dsp:nvSpPr>
      <dsp:spPr>
        <a:xfrm>
          <a:off x="7011517" y="589110"/>
          <a:ext cx="1579713" cy="3451952"/>
        </a:xfrm>
        <a:prstGeom prst="rect">
          <a:avLst/>
        </a:prstGeom>
        <a:noFill/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Integrates good practice guidance into methodologies</a:t>
          </a:r>
          <a:endParaRPr lang="en-GB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Combines Industrial processes and Solvent Use into IPPU</a:t>
          </a:r>
          <a:endParaRPr lang="en-GB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Combines Agriculture and LULUCF into AFOLU</a:t>
          </a:r>
          <a:endParaRPr lang="en-GB" sz="1600" kern="1200" dirty="0"/>
        </a:p>
      </dsp:txBody>
      <dsp:txXfrm>
        <a:off x="7011517" y="589110"/>
        <a:ext cx="1579713" cy="34519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DAFC64-4BFB-4A51-8CB6-F98ECEA52350}">
      <dsp:nvSpPr>
        <dsp:cNvPr id="0" name=""/>
        <dsp:cNvSpPr/>
      </dsp:nvSpPr>
      <dsp:spPr>
        <a:xfrm>
          <a:off x="4667440" y="2045936"/>
          <a:ext cx="2508488" cy="2508488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Result</a:t>
          </a:r>
          <a:endParaRPr lang="en-GB" sz="2000" b="1" kern="1200" dirty="0"/>
        </a:p>
      </dsp:txBody>
      <dsp:txXfrm>
        <a:off x="4667440" y="2045936"/>
        <a:ext cx="2508488" cy="2508488"/>
      </dsp:txXfrm>
    </dsp:sp>
    <dsp:sp modelId="{A907E619-E0E6-4AC4-85ED-0EF98621B04D}">
      <dsp:nvSpPr>
        <dsp:cNvPr id="0" name=""/>
        <dsp:cNvSpPr/>
      </dsp:nvSpPr>
      <dsp:spPr>
        <a:xfrm>
          <a:off x="7597382" y="2860670"/>
          <a:ext cx="1546617" cy="98363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Credible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Reliable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Useful</a:t>
          </a:r>
          <a:endParaRPr lang="en-GB" sz="1800" kern="1200" dirty="0"/>
        </a:p>
      </dsp:txBody>
      <dsp:txXfrm>
        <a:off x="7597382" y="2860670"/>
        <a:ext cx="1546617" cy="983637"/>
      </dsp:txXfrm>
    </dsp:sp>
    <dsp:sp modelId="{FB02C2C4-148F-4262-A13B-0FD873815BFE}">
      <dsp:nvSpPr>
        <dsp:cNvPr id="0" name=""/>
        <dsp:cNvSpPr/>
      </dsp:nvSpPr>
      <dsp:spPr>
        <a:xfrm>
          <a:off x="3207955" y="1453021"/>
          <a:ext cx="1824355" cy="1824355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Inventory</a:t>
          </a:r>
          <a:endParaRPr lang="en-GB" sz="1500" b="1" kern="1200" dirty="0"/>
        </a:p>
      </dsp:txBody>
      <dsp:txXfrm>
        <a:off x="3207955" y="1453021"/>
        <a:ext cx="1824355" cy="1824355"/>
      </dsp:txXfrm>
    </dsp:sp>
    <dsp:sp modelId="{EBC5DB32-611E-45E3-A325-BE71A7AAE226}">
      <dsp:nvSpPr>
        <dsp:cNvPr id="0" name=""/>
        <dsp:cNvSpPr/>
      </dsp:nvSpPr>
      <dsp:spPr>
        <a:xfrm>
          <a:off x="152315" y="2331963"/>
          <a:ext cx="3051731" cy="2086125"/>
        </a:xfrm>
        <a:prstGeom prst="roundRect">
          <a:avLst>
            <a:gd name="adj" fmla="val 10000"/>
          </a:avLst>
        </a:prstGeom>
        <a:solidFill>
          <a:schemeClr val="accent3">
            <a:lumMod val="10000"/>
            <a:lumOff val="9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Documented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Assessed for Uncertainties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Subject to QA/QC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Efficient use of resources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Uncertainties reduced over time</a:t>
          </a:r>
          <a:endParaRPr lang="en-GB" sz="1800" kern="1200" dirty="0"/>
        </a:p>
      </dsp:txBody>
      <dsp:txXfrm>
        <a:off x="152315" y="2331963"/>
        <a:ext cx="3051731" cy="2086125"/>
      </dsp:txXfrm>
    </dsp:sp>
    <dsp:sp modelId="{7FD6A187-47BE-41EB-8BAA-FB94B2BEF627}">
      <dsp:nvSpPr>
        <dsp:cNvPr id="0" name=""/>
        <dsp:cNvSpPr/>
      </dsp:nvSpPr>
      <dsp:spPr>
        <a:xfrm rot="20700000">
          <a:off x="4229780" y="194402"/>
          <a:ext cx="1787495" cy="1787495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TCCCA</a:t>
          </a:r>
          <a:endParaRPr lang="en-GB" sz="1500" b="1" kern="1200" dirty="0"/>
        </a:p>
      </dsp:txBody>
      <dsp:txXfrm>
        <a:off x="4621831" y="586452"/>
        <a:ext cx="1003395" cy="1003395"/>
      </dsp:txXfrm>
    </dsp:sp>
    <dsp:sp modelId="{4AEA7E1D-740E-4C9B-9D4B-CF8360EA5216}">
      <dsp:nvSpPr>
        <dsp:cNvPr id="0" name=""/>
        <dsp:cNvSpPr/>
      </dsp:nvSpPr>
      <dsp:spPr>
        <a:xfrm>
          <a:off x="6016336" y="3984"/>
          <a:ext cx="1757793" cy="153257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Transparent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Consistent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Complete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Comparable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Accurate</a:t>
          </a:r>
          <a:endParaRPr lang="en-GB" sz="1800" kern="1200" dirty="0"/>
        </a:p>
      </dsp:txBody>
      <dsp:txXfrm>
        <a:off x="6016336" y="3984"/>
        <a:ext cx="1757793" cy="1532573"/>
      </dsp:txXfrm>
    </dsp:sp>
    <dsp:sp modelId="{AA3DEA84-87E2-4061-8285-273383F2A3F2}">
      <dsp:nvSpPr>
        <dsp:cNvPr id="0" name=""/>
        <dsp:cNvSpPr/>
      </dsp:nvSpPr>
      <dsp:spPr>
        <a:xfrm>
          <a:off x="4478595" y="1665108"/>
          <a:ext cx="3210865" cy="3210865"/>
        </a:xfrm>
        <a:prstGeom prst="circularArrow">
          <a:avLst>
            <a:gd name="adj1" fmla="val 4687"/>
            <a:gd name="adj2" fmla="val 299029"/>
            <a:gd name="adj3" fmla="val 2524289"/>
            <a:gd name="adj4" fmla="val 15843886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A9AC14-596F-4E11-9BC3-0696DC203868}">
      <dsp:nvSpPr>
        <dsp:cNvPr id="0" name=""/>
        <dsp:cNvSpPr/>
      </dsp:nvSpPr>
      <dsp:spPr>
        <a:xfrm>
          <a:off x="2884866" y="1047787"/>
          <a:ext cx="2332894" cy="233289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C64238-F98D-42EA-A6D5-4F7AC2F9DA00}">
      <dsp:nvSpPr>
        <dsp:cNvPr id="0" name=""/>
        <dsp:cNvSpPr/>
      </dsp:nvSpPr>
      <dsp:spPr>
        <a:xfrm>
          <a:off x="3816314" y="-198699"/>
          <a:ext cx="2515329" cy="251532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48E907-E371-497B-BB77-2CE5F1EBA4D9}">
      <dsp:nvSpPr>
        <dsp:cNvPr id="0" name=""/>
        <dsp:cNvSpPr/>
      </dsp:nvSpPr>
      <dsp:spPr>
        <a:xfrm>
          <a:off x="42" y="21983"/>
          <a:ext cx="4050666" cy="921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Why?</a:t>
          </a:r>
          <a:endParaRPr lang="en-GB" sz="2800" b="1" kern="1200" dirty="0"/>
        </a:p>
      </dsp:txBody>
      <dsp:txXfrm>
        <a:off x="42" y="21983"/>
        <a:ext cx="4050666" cy="921600"/>
      </dsp:txXfrm>
    </dsp:sp>
    <dsp:sp modelId="{88ED8327-1635-4946-A388-ED285A5A1550}">
      <dsp:nvSpPr>
        <dsp:cNvPr id="0" name=""/>
        <dsp:cNvSpPr/>
      </dsp:nvSpPr>
      <dsp:spPr>
        <a:xfrm>
          <a:off x="42" y="943583"/>
          <a:ext cx="4050666" cy="3777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Available data changed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Previous method not good practice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 source category has become key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Cannot transparently reflect mitigation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Inventory capacity increased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New methods become available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New sources identified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Errors corrected</a:t>
          </a:r>
        </a:p>
      </dsp:txBody>
      <dsp:txXfrm>
        <a:off x="42" y="943583"/>
        <a:ext cx="4050666" cy="3777120"/>
      </dsp:txXfrm>
    </dsp:sp>
    <dsp:sp modelId="{52A09895-480A-4455-8918-0763BFE8A076}">
      <dsp:nvSpPr>
        <dsp:cNvPr id="0" name=""/>
        <dsp:cNvSpPr/>
      </dsp:nvSpPr>
      <dsp:spPr>
        <a:xfrm>
          <a:off x="4617802" y="21983"/>
          <a:ext cx="4050666" cy="921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How?</a:t>
          </a:r>
          <a:endParaRPr lang="en-GB" sz="2800" b="1" kern="1200" dirty="0"/>
        </a:p>
      </dsp:txBody>
      <dsp:txXfrm>
        <a:off x="4617802" y="21983"/>
        <a:ext cx="4050666" cy="921600"/>
      </dsp:txXfrm>
    </dsp:sp>
    <dsp:sp modelId="{CF2880BB-E42B-4D5D-9CEF-73E946764A8A}">
      <dsp:nvSpPr>
        <dsp:cNvPr id="0" name=""/>
        <dsp:cNvSpPr/>
      </dsp:nvSpPr>
      <dsp:spPr>
        <a:xfrm>
          <a:off x="4617802" y="943583"/>
          <a:ext cx="4050666" cy="3777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Good practice to use same method and consistent data for all years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If not possible: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Try new methods to get data for entire time series - Splicing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Overlap (best)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Surrogate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Interpolation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Trend Extrapolation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Documentation!</a:t>
          </a:r>
          <a:endParaRPr lang="en-GB" sz="2300" kern="1200" dirty="0" smtClean="0"/>
        </a:p>
      </dsp:txBody>
      <dsp:txXfrm>
        <a:off x="4617802" y="943583"/>
        <a:ext cx="4050666" cy="3777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9A3DA-3D10-4F16-983C-B8D5579BAF37}" type="datetimeFigureOut">
              <a:rPr lang="en-GB" smtClean="0"/>
              <a:pPr/>
              <a:t>19/01/2011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E1C65-8429-491A-BB62-BA79C11DBE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F56302-4E3F-4A2F-A23B-EDA9C7039F6A}" type="slidenum">
              <a:rPr lang="en-GB" altLang="ja-JP"/>
              <a:pPr/>
              <a:t>2</a:t>
            </a:fld>
            <a:endParaRPr lang="en-GB" altLang="ja-JP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03ABA0-7080-4955-ADC5-856A10804EA8}" type="slidenum">
              <a:rPr lang="en-GB"/>
              <a:pPr/>
              <a:t>28</a:t>
            </a:fld>
            <a:endParaRPr lang="en-GB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D9C23C-7B41-4C70-AC0B-76012A2436AB}" type="slidenum">
              <a:rPr lang="en-GB"/>
              <a:pPr/>
              <a:t>30</a:t>
            </a:fld>
            <a:endParaRPr lang="en-GB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E1C65-8429-491A-BB62-BA79C11DBE74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561F24-8854-4AB5-A70D-A1D7793BE566}" type="slidenum">
              <a:rPr lang="en-GB" smtClean="0">
                <a:latin typeface="Arial" pitchFamily="34" charset="0"/>
              </a:rPr>
              <a:pPr/>
              <a:t>37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94E87-C3A9-46F0-BC1D-C8EF2F6DD1E2}" type="slidenum">
              <a:rPr lang="en-GB" smtClean="0">
                <a:latin typeface="Arial" pitchFamily="34" charset="0"/>
              </a:rPr>
              <a:pPr/>
              <a:t>41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93A72A-E9AD-458F-AD95-6E06FCA480CD}" type="slidenum">
              <a:rPr lang="en-GB"/>
              <a:pPr/>
              <a:t>5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E1C65-8429-491A-BB62-BA79C11DBE7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6BE1-8501-4A3E-82C8-73964AC61DF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B8A9AC-6CEB-4DBD-BEC3-49959042DC5E}" type="slidenum">
              <a:rPr lang="en-GB" smtClean="0">
                <a:latin typeface="Arial" pitchFamily="34" charset="0"/>
              </a:rPr>
              <a:pPr/>
              <a:t>16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6BE1-8501-4A3E-82C8-73964AC61DF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087E4-AF93-4086-8841-5C5A583A7218}" type="slidenum">
              <a:rPr lang="en-GB" smtClean="0">
                <a:latin typeface="Arial" pitchFamily="34" charset="0"/>
              </a:rPr>
              <a:pPr/>
              <a:t>22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3D6071-576C-4EEB-9E94-1F5CD762C554}" type="slidenum">
              <a:rPr lang="en-GB"/>
              <a:pPr/>
              <a:t>25</a:t>
            </a:fld>
            <a:endParaRPr lang="en-GB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475E83-F502-4073-A760-4CEF4CDCD6EF}" type="slidenum">
              <a:rPr lang="en-GB"/>
              <a:pPr/>
              <a:t>27</a:t>
            </a:fld>
            <a:endParaRPr lang="en-GB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0.jpeg"/><Relationship Id="rId7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12.jpeg"/><Relationship Id="rId10" Type="http://schemas.openxmlformats.org/officeDocument/2006/relationships/image" Target="../media/image7.png"/><Relationship Id="rId4" Type="http://schemas.openxmlformats.org/officeDocument/2006/relationships/image" Target="../media/image11.jpeg"/><Relationship Id="rId9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-27384"/>
            <a:ext cx="9144000" cy="11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 userDrawn="1"/>
        </p:nvSpPr>
        <p:spPr>
          <a:xfrm>
            <a:off x="0" y="5661248"/>
            <a:ext cx="9144000" cy="11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 flipV="1">
            <a:off x="168339" y="133731"/>
            <a:ext cx="8858250" cy="6572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 descr="C:\Documents and Settings\Isabelle\Desktop\UNEP\UN-REDD Programme Communication Strategy\Logos\Low Res Logos\FAO,UNEP and UNDP logo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5863" y="5878513"/>
            <a:ext cx="20431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 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</a:t>
            </a:r>
            <a:endParaRPr lang="fr-FR"/>
          </a:p>
        </p:txBody>
      </p:sp>
      <p:sp>
        <p:nvSpPr>
          <p:cNvPr id="9" name="Freeform 8"/>
          <p:cNvSpPr/>
          <p:nvPr userDrawn="1"/>
        </p:nvSpPr>
        <p:spPr>
          <a:xfrm flipH="1">
            <a:off x="569913" y="3482975"/>
            <a:ext cx="7718425" cy="293688"/>
          </a:xfrm>
          <a:custGeom>
            <a:avLst/>
            <a:gdLst>
              <a:gd name="connsiteX0" fmla="*/ 0 w 4781550"/>
              <a:gd name="connsiteY0" fmla="*/ 0 h 352425"/>
              <a:gd name="connsiteX1" fmla="*/ 4781550 w 4781550"/>
              <a:gd name="connsiteY1" fmla="*/ 9525 h 352425"/>
              <a:gd name="connsiteX2" fmla="*/ 4781550 w 4781550"/>
              <a:gd name="connsiteY2" fmla="*/ 352425 h 352425"/>
              <a:gd name="connsiteX3" fmla="*/ 0 w 4781550"/>
              <a:gd name="connsiteY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1550" h="352425">
                <a:moveTo>
                  <a:pt x="0" y="0"/>
                </a:moveTo>
                <a:lnTo>
                  <a:pt x="4781550" y="9525"/>
                </a:lnTo>
                <a:lnTo>
                  <a:pt x="4781550" y="35242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0763" y="4822825"/>
            <a:ext cx="2360612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gizlogo-standard-rgb-300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5750" y="5467350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PA_2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5550" y="5632450"/>
            <a:ext cx="969963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vti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700" y="5745163"/>
            <a:ext cx="14001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 descr="rainforest-logo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250" y="4937125"/>
            <a:ext cx="49403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517792" y="2115745"/>
            <a:ext cx="8004416" cy="1362075"/>
          </a:xfrm>
        </p:spPr>
        <p:txBody>
          <a:bodyPr anchor="b">
            <a:noAutofit/>
          </a:bodyPr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9008" y="3798935"/>
            <a:ext cx="6554250" cy="879597"/>
          </a:xfr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Training workshop on national systems for GHG inventories 24-28 January 2011, Rome</a:t>
            </a:r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558ED5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 Narrow" pitchFamily="34" charset="0"/>
            </a:endParaRPr>
          </a:p>
        </p:txBody>
      </p:sp>
      <p:pic>
        <p:nvPicPr>
          <p:cNvPr id="4" name="Picture 7" descr="IPCClogoWMOUNEP_BL.ai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25938" y="5791200"/>
            <a:ext cx="47418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PCClogoWMOUNEP_WH.ai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7200" y="5791200"/>
            <a:ext cx="481806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2819400"/>
          </a:xfrm>
        </p:spPr>
        <p:txBody>
          <a:bodyPr anchor="t"/>
          <a:lstStyle>
            <a:lvl1pPr>
              <a:defRPr b="1">
                <a:solidFill>
                  <a:srgbClr val="FFFFFF"/>
                </a:solidFill>
                <a:latin typeface="Arial Narrow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 userDrawn="1"/>
        </p:nvSpPr>
        <p:spPr bwMode="auto">
          <a:xfrm>
            <a:off x="0" y="-13881"/>
            <a:ext cx="91440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" name="Rectangle 3"/>
          <p:cNvSpPr/>
          <p:nvPr userDrawn="1"/>
        </p:nvSpPr>
        <p:spPr>
          <a:xfrm flipV="1">
            <a:off x="2422525" y="119063"/>
            <a:ext cx="6615113" cy="6626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 </a:t>
            </a:r>
            <a:endParaRPr lang="fr-FR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</a:t>
            </a:r>
            <a:endParaRPr lang="fr-FR"/>
          </a:p>
        </p:txBody>
      </p:sp>
      <p:sp>
        <p:nvSpPr>
          <p:cNvPr id="8" name="Freeform 7"/>
          <p:cNvSpPr/>
          <p:nvPr userDrawn="1"/>
        </p:nvSpPr>
        <p:spPr>
          <a:xfrm flipH="1">
            <a:off x="500063" y="3506788"/>
            <a:ext cx="8358187" cy="214312"/>
          </a:xfrm>
          <a:custGeom>
            <a:avLst/>
            <a:gdLst>
              <a:gd name="connsiteX0" fmla="*/ 0 w 4781550"/>
              <a:gd name="connsiteY0" fmla="*/ 0 h 352425"/>
              <a:gd name="connsiteX1" fmla="*/ 4781550 w 4781550"/>
              <a:gd name="connsiteY1" fmla="*/ 9525 h 352425"/>
              <a:gd name="connsiteX2" fmla="*/ 4781550 w 4781550"/>
              <a:gd name="connsiteY2" fmla="*/ 352425 h 352425"/>
              <a:gd name="connsiteX3" fmla="*/ 0 w 4781550"/>
              <a:gd name="connsiteY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1550" h="352425">
                <a:moveTo>
                  <a:pt x="0" y="0"/>
                </a:moveTo>
                <a:lnTo>
                  <a:pt x="4781550" y="9525"/>
                </a:lnTo>
                <a:lnTo>
                  <a:pt x="4781550" y="35242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2522862" y="2060661"/>
            <a:ext cx="6389783" cy="1362075"/>
          </a:xfrm>
        </p:spPr>
        <p:txBody>
          <a:bodyPr anchor="b">
            <a:noAutofit/>
          </a:bodyPr>
          <a:lstStyle>
            <a:lvl1pPr algn="l">
              <a:defRPr sz="4000" b="1" cap="none"/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563537" y="3786201"/>
            <a:ext cx="6340765" cy="936719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None/>
              <a:tabLst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Training workshop on national systems for GHG inventories 24-28 January 2011, Rome</a:t>
            </a:r>
          </a:p>
          <a:p>
            <a:pPr lvl="0"/>
            <a:endParaRPr lang="en-US" dirty="0" smtClean="0"/>
          </a:p>
        </p:txBody>
      </p:sp>
      <p:pic>
        <p:nvPicPr>
          <p:cNvPr id="15" name="Picture 14" descr="FO-6881_lwr.jp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9700" y="3471853"/>
            <a:ext cx="2268000" cy="1548000"/>
          </a:xfrm>
          <a:prstGeom prst="rect">
            <a:avLst/>
          </a:prstGeom>
        </p:spPr>
      </p:pic>
      <p:pic>
        <p:nvPicPr>
          <p:cNvPr id="16" name="Picture 15" descr="nuages_700.jpg"/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7701" y="142492"/>
            <a:ext cx="2268000" cy="1548000"/>
          </a:xfrm>
          <a:prstGeom prst="rect">
            <a:avLst/>
          </a:prstGeom>
        </p:spPr>
      </p:pic>
      <p:pic>
        <p:nvPicPr>
          <p:cNvPr id="18" name="Picture 17" descr="feux_BL.jp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1193" y="1794129"/>
            <a:ext cx="2267141" cy="1548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0" y="5661248"/>
            <a:ext cx="9144000" cy="11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rondins.jpg"/>
          <p:cNvPicPr>
            <a:picLocks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7638" y="5157357"/>
            <a:ext cx="2268000" cy="1548000"/>
          </a:xfrm>
          <a:prstGeom prst="rect">
            <a:avLst/>
          </a:prstGeom>
        </p:spPr>
      </p:pic>
      <p:pic>
        <p:nvPicPr>
          <p:cNvPr id="34" name="Picture 2" descr="C:\Documents and Settings\Isabelle\Desktop\UNEP\UN-REDD Programme Communication Strategy\Logos\Low Res Logos\FAO,UNEP and UNDP logos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5324" y="5834123"/>
            <a:ext cx="20431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18050" y="4897753"/>
            <a:ext cx="2186250" cy="9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gizlogo-standard-rgb-300.jpg"/>
          <p:cNvPicPr>
            <a:picLocks noChangeAspect="1"/>
          </p:cNvPicPr>
          <p:nvPr userDrawn="1"/>
        </p:nvPicPr>
        <p:blipFill>
          <a:blip r:embed="rId8" cstate="print"/>
          <a:srcRect b="14099"/>
          <a:stretch>
            <a:fillRect/>
          </a:stretch>
        </p:blipFill>
        <p:spPr bwMode="auto">
          <a:xfrm>
            <a:off x="5243279" y="5546785"/>
            <a:ext cx="1390650" cy="1194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EPA_2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59250" y="5737872"/>
            <a:ext cx="969963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vti.png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47925" y="5788379"/>
            <a:ext cx="14001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" descr="rainforest-logo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57450" y="5054685"/>
            <a:ext cx="4162425" cy="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136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IPCCLogoBlue_RGB_72PP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3063" y="5516563"/>
            <a:ext cx="61595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61100"/>
            <a:ext cx="9286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2130425"/>
            <a:ext cx="8072462" cy="1470025"/>
          </a:xfrm>
        </p:spPr>
        <p:txBody>
          <a:bodyPr/>
          <a:lstStyle>
            <a:lvl1pPr algn="r">
              <a:defRPr sz="4400" b="1" i="0" cap="none" spc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1538" y="3886200"/>
            <a:ext cx="8072462" cy="1752600"/>
          </a:xfrm>
        </p:spPr>
        <p:txBody>
          <a:bodyPr/>
          <a:lstStyle>
            <a:lvl1pPr marL="0" indent="0" algn="r">
              <a:buFontTx/>
              <a:buNone/>
              <a:defRPr b="1" i="0">
                <a:solidFill>
                  <a:srgbClr val="5492CD"/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58642" y="1350628"/>
            <a:ext cx="658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>
                <a:solidFill>
                  <a:srgbClr val="C00000"/>
                </a:solidFill>
              </a:rPr>
              <a:t>Task Force</a:t>
            </a:r>
            <a:r>
              <a:rPr lang="en-GB" b="1" baseline="0" dirty="0" smtClean="0">
                <a:solidFill>
                  <a:srgbClr val="C00000"/>
                </a:solidFill>
              </a:rPr>
              <a:t> on National Greenhouse Gas Inventories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492CD"/>
                </a:solidFill>
                <a:latin typeface="Arial Narrow" pitchFamily="34" charset="0"/>
              </a:defRPr>
            </a:lvl1pPr>
            <a:lvl2pPr>
              <a:defRPr>
                <a:solidFill>
                  <a:srgbClr val="5492CD"/>
                </a:solidFill>
                <a:latin typeface="Arial Narrow" pitchFamily="34" charset="0"/>
              </a:defRPr>
            </a:lvl2pPr>
            <a:lvl3pPr>
              <a:defRPr>
                <a:solidFill>
                  <a:srgbClr val="5492CD"/>
                </a:solidFill>
                <a:latin typeface="Arial Narrow" pitchFamily="34" charset="0"/>
              </a:defRPr>
            </a:lvl3pPr>
            <a:lvl4pPr>
              <a:defRPr>
                <a:solidFill>
                  <a:srgbClr val="5492CD"/>
                </a:solidFill>
                <a:latin typeface="Arial Narrow" pitchFamily="34" charset="0"/>
              </a:defRPr>
            </a:lvl4pPr>
            <a:lvl5pPr>
              <a:defRPr>
                <a:solidFill>
                  <a:srgbClr val="5492CD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2513" y="1600200"/>
            <a:ext cx="3740150" cy="4525963"/>
          </a:xfrm>
        </p:spPr>
        <p:txBody>
          <a:bodyPr/>
          <a:lstStyle>
            <a:lvl1pPr>
              <a:defRPr sz="2800">
                <a:latin typeface="Arial Narrow" pitchFamily="34" charset="0"/>
              </a:defRPr>
            </a:lvl1pPr>
            <a:lvl2pPr>
              <a:defRPr sz="2400">
                <a:latin typeface="Arial Narrow" pitchFamily="34" charset="0"/>
              </a:defRPr>
            </a:lvl2pPr>
            <a:lvl3pPr>
              <a:defRPr sz="2000">
                <a:latin typeface="Arial Narrow" pitchFamily="34" charset="0"/>
              </a:defRPr>
            </a:lvl3pPr>
            <a:lvl4pPr>
              <a:defRPr sz="1800">
                <a:latin typeface="Arial Narrow" pitchFamily="34" charset="0"/>
              </a:defRPr>
            </a:lvl4pPr>
            <a:lvl5pPr>
              <a:defRPr sz="1800">
                <a:latin typeface="Arial Narrow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063" y="1600200"/>
            <a:ext cx="3741737" cy="4525963"/>
          </a:xfrm>
        </p:spPr>
        <p:txBody>
          <a:bodyPr/>
          <a:lstStyle>
            <a:lvl1pPr>
              <a:defRPr sz="2800">
                <a:latin typeface="Arial Narrow" pitchFamily="34" charset="0"/>
              </a:defRPr>
            </a:lvl1pPr>
            <a:lvl2pPr>
              <a:defRPr sz="2400">
                <a:latin typeface="Arial Narrow" pitchFamily="34" charset="0"/>
              </a:defRPr>
            </a:lvl2pPr>
            <a:lvl3pPr>
              <a:defRPr sz="2000">
                <a:latin typeface="Arial Narrow" pitchFamily="34" charset="0"/>
              </a:defRPr>
            </a:lvl3pPr>
            <a:lvl4pPr>
              <a:defRPr sz="1800">
                <a:latin typeface="Arial Narrow" pitchFamily="34" charset="0"/>
              </a:defRPr>
            </a:lvl4pPr>
            <a:lvl5pPr>
              <a:defRPr sz="1800">
                <a:latin typeface="Arial Narrow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</a:defRPr>
            </a:lvl1pPr>
          </a:lstStyle>
          <a:p>
            <a:fld id="{13E28581-AA84-4BB3-858A-AFB82E9DBF1B}" type="datetimeFigureOut">
              <a:rPr lang="en-GB" smtClean="0"/>
              <a:pPr/>
              <a:t>19/01/2011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MS PGothic" pitchFamily="34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85875" y="6572250"/>
            <a:ext cx="642938" cy="285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7B793E1-7F3B-406D-A3E2-B79E7ED0DD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 Narrow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 Narrow" pitchFamily="34" charset="0"/>
              </a:defRPr>
            </a:lvl1pPr>
            <a:lvl2pPr>
              <a:defRPr sz="2000">
                <a:latin typeface="Arial Narrow" pitchFamily="34" charset="0"/>
              </a:defRPr>
            </a:lvl2pPr>
            <a:lvl3pPr>
              <a:defRPr sz="1800">
                <a:latin typeface="Arial Narrow" pitchFamily="34" charset="0"/>
              </a:defRPr>
            </a:lvl3pPr>
            <a:lvl4pPr>
              <a:defRPr sz="1600">
                <a:latin typeface="Arial Narrow" pitchFamily="34" charset="0"/>
              </a:defRPr>
            </a:lvl4pPr>
            <a:lvl5pPr>
              <a:defRPr sz="1600">
                <a:latin typeface="Arial Narrow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 Narrow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 Narrow" pitchFamily="34" charset="0"/>
              </a:defRPr>
            </a:lvl1pPr>
            <a:lvl2pPr>
              <a:defRPr sz="2000">
                <a:latin typeface="Arial Narrow" pitchFamily="34" charset="0"/>
              </a:defRPr>
            </a:lvl2pPr>
            <a:lvl3pPr>
              <a:defRPr sz="1800">
                <a:latin typeface="Arial Narrow" pitchFamily="34" charset="0"/>
              </a:defRPr>
            </a:lvl3pPr>
            <a:lvl4pPr>
              <a:defRPr sz="1600">
                <a:latin typeface="Arial Narrow" pitchFamily="34" charset="0"/>
              </a:defRPr>
            </a:lvl4pPr>
            <a:lvl5pPr>
              <a:defRPr sz="1600">
                <a:latin typeface="Arial Narrow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fld id="{13E28581-AA84-4BB3-858A-AFB82E9DBF1B}" type="datetimeFigureOut">
              <a:rPr lang="en-GB" smtClean="0"/>
              <a:pPr/>
              <a:t>19/01/2011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85875" y="6572250"/>
            <a:ext cx="642938" cy="285750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A7B793E1-7F3B-406D-A3E2-B79E7ED0DD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fld id="{13E28581-AA84-4BB3-858A-AFB82E9DBF1B}" type="datetimeFigureOut">
              <a:rPr lang="en-GB" smtClean="0"/>
              <a:pPr/>
              <a:t>19/01/2011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85875" y="6572250"/>
            <a:ext cx="642938" cy="285750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A7B793E1-7F3B-406D-A3E2-B79E7ED0DD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100" y="163513"/>
            <a:ext cx="7918450" cy="1008062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2513" y="1600200"/>
            <a:ext cx="3740150" cy="4525963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063" y="1600200"/>
            <a:ext cx="3741737" cy="4525963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fld id="{55E974FB-F45F-42FE-8CF4-21DCEA6C59DD}" type="datetimeFigureOut">
              <a:rPr lang="en-GB" smtClean="0"/>
              <a:pPr/>
              <a:t>19/01/2011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 Narrow" pitchFamily="34" charset="0"/>
                <a:ea typeface="MS PGothic" pitchFamily="34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85875" y="6572250"/>
            <a:ext cx="642938" cy="285750"/>
          </a:xfrm>
          <a:prstGeom prst="rect">
            <a:avLst/>
          </a:prstGeo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67ED7F18-2BC7-4F60-835E-6B91801280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IPCCLogoBlue_RGB_72PPI.jpg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214938" y="6000750"/>
            <a:ext cx="387350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4100" y="163513"/>
            <a:ext cx="79184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2513" y="1600200"/>
            <a:ext cx="7634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6261100"/>
            <a:ext cx="9286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6261100"/>
            <a:ext cx="9286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80963"/>
          </a:xfrm>
          <a:prstGeom prst="rect">
            <a:avLst/>
          </a:prstGeom>
          <a:solidFill>
            <a:srgbClr val="558ED5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 Narrow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cover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2"/>
          </a:solidFill>
          <a:latin typeface="Frutiger LT Pro 57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2"/>
          </a:solidFill>
          <a:effectLst>
            <a:outerShdw blurRad="38100" dist="38100" dir="2700000" algn="tl">
              <a:srgbClr val="C0C0C0"/>
            </a:outerShdw>
          </a:effectLst>
          <a:latin typeface="Frutiger LT Pro 57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2"/>
          </a:solidFill>
          <a:effectLst>
            <a:outerShdw blurRad="38100" dist="38100" dir="2700000" algn="tl">
              <a:srgbClr val="C0C0C0"/>
            </a:outerShdw>
          </a:effectLst>
          <a:latin typeface="Frutiger LT Pro 57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2"/>
          </a:solidFill>
          <a:effectLst>
            <a:outerShdw blurRad="38100" dist="38100" dir="2700000" algn="tl">
              <a:srgbClr val="C0C0C0"/>
            </a:outerShdw>
          </a:effectLst>
          <a:latin typeface="Frutiger LT Pro 57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990002"/>
          </a:solidFill>
          <a:effectLst>
            <a:outerShdw blurRad="38100" dist="38100" dir="2700000" algn="tl">
              <a:srgbClr val="C0C0C0"/>
            </a:outerShdw>
          </a:effectLst>
          <a:latin typeface="Frutiger LT Pro 57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70C0"/>
          </a:solidFill>
          <a:latin typeface="Frutiger LT Pro 57 Condensed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70C0"/>
          </a:solidFill>
          <a:latin typeface="Frutiger LT Pro 57 Condensed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70C0"/>
          </a:solidFill>
          <a:latin typeface="Frutiger LT Pro 57 Condensed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70C0"/>
          </a:solidFill>
          <a:latin typeface="Frutiger LT Pro 57 Condensed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70C0"/>
          </a:solidFill>
          <a:latin typeface="Frutiger LT Pro 57 Condensed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emf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10" Type="http://schemas.openxmlformats.org/officeDocument/2006/relationships/image" Target="../media/image46.emf"/><Relationship Id="rId4" Type="http://schemas.openxmlformats.org/officeDocument/2006/relationships/image" Target="../media/image40.emf"/><Relationship Id="rId9" Type="http://schemas.openxmlformats.org/officeDocument/2006/relationships/image" Target="../media/image45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National GHG Inventories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600" b="0" dirty="0" smtClean="0"/>
              <a:t>Training Workshop on the National System for the GHG Inventory</a:t>
            </a:r>
          </a:p>
          <a:p>
            <a:pPr lvl="0"/>
            <a:r>
              <a:rPr lang="en-GB" sz="1600" b="0" noProof="0" dirty="0" smtClean="0"/>
              <a:t>FAO, Rome</a:t>
            </a:r>
          </a:p>
          <a:p>
            <a:pPr lvl="0"/>
            <a:r>
              <a:rPr lang="en-GB" sz="1600" b="0" dirty="0" smtClean="0"/>
              <a:t>24</a:t>
            </a:r>
            <a:r>
              <a:rPr lang="en-GB" sz="1600" b="0" baseline="30000" dirty="0" smtClean="0"/>
              <a:t>th</a:t>
            </a:r>
            <a:r>
              <a:rPr lang="en-GB" sz="1600" b="0" dirty="0" smtClean="0"/>
              <a:t> -28</a:t>
            </a:r>
            <a:r>
              <a:rPr lang="en-GB" sz="1600" b="0" baseline="30000" dirty="0" smtClean="0"/>
              <a:t>th</a:t>
            </a:r>
            <a:r>
              <a:rPr lang="en-GB" sz="1600" b="0" dirty="0" smtClean="0"/>
              <a:t> January, 2011</a:t>
            </a:r>
            <a:endParaRPr lang="en-GB" sz="1600" b="0" noProof="0" dirty="0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Annex I National GHG Inventories</a:t>
            </a:r>
            <a:endParaRPr lang="en-GB" sz="3600" dirty="0"/>
          </a:p>
        </p:txBody>
      </p:sp>
      <p:grpSp>
        <p:nvGrpSpPr>
          <p:cNvPr id="3" name="Group 104"/>
          <p:cNvGrpSpPr/>
          <p:nvPr/>
        </p:nvGrpSpPr>
        <p:grpSpPr>
          <a:xfrm>
            <a:off x="941388" y="1085851"/>
            <a:ext cx="7959725" cy="5145088"/>
            <a:chOff x="941388" y="1085851"/>
            <a:chExt cx="7959725" cy="5145088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049338" y="1763714"/>
              <a:ext cx="1354138" cy="811213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071563" y="2065339"/>
              <a:ext cx="13335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Annual Inventory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049338" y="2846389"/>
              <a:ext cx="1354138" cy="811213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262063" y="3068639"/>
              <a:ext cx="10445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Annual Kyoto 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103313" y="3240089"/>
              <a:ext cx="12176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Protocol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Inventory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2946401" y="1085851"/>
              <a:ext cx="1352550" cy="812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2946401" y="1085851"/>
              <a:ext cx="1352550" cy="812800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3238501" y="1204914"/>
              <a:ext cx="8905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Convention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3124201" y="1392239"/>
              <a:ext cx="1111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Inventory Data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3195638" y="1577976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3238501" y="1577976"/>
              <a:ext cx="8032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CRF tables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4037013" y="1577976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2946401" y="3252789"/>
              <a:ext cx="1352550" cy="811213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3124201" y="3382964"/>
              <a:ext cx="11477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Kyoto Protocol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3124201" y="3554414"/>
              <a:ext cx="1111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Inventory Data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3195638" y="3741739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3238501" y="3741739"/>
              <a:ext cx="80327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CRF tables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4027488" y="3741739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946401" y="2168526"/>
              <a:ext cx="1352550" cy="812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2946401" y="2168526"/>
              <a:ext cx="1352550" cy="812800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2940051" y="2293939"/>
              <a:ext cx="14573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National Inventory 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3395663" y="2481264"/>
              <a:ext cx="5381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Report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3438526" y="2667001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3495676" y="2667001"/>
              <a:ext cx="2651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NIR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3754438" y="2667001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1049338" y="5418139"/>
              <a:ext cx="1354138" cy="8128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1160463" y="5732464"/>
              <a:ext cx="11985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IPCC Guidelines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2946401" y="5418139"/>
              <a:ext cx="1352550" cy="812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2946401" y="5418139"/>
              <a:ext cx="1352550" cy="812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3295651" y="5546726"/>
              <a:ext cx="6905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UNFCCC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295651" y="5732464"/>
              <a:ext cx="7715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Reporting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3267076" y="5903914"/>
              <a:ext cx="7889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Guidelines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941388" y="4171951"/>
              <a:ext cx="758825" cy="1246188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0" y="239"/>
                </a:cxn>
                <a:cxn ang="0">
                  <a:pos x="158" y="239"/>
                </a:cxn>
                <a:cxn ang="0">
                  <a:pos x="158" y="785"/>
                </a:cxn>
                <a:cxn ang="0">
                  <a:pos x="320" y="785"/>
                </a:cxn>
                <a:cxn ang="0">
                  <a:pos x="320" y="239"/>
                </a:cxn>
                <a:cxn ang="0">
                  <a:pos x="478" y="239"/>
                </a:cxn>
                <a:cxn ang="0">
                  <a:pos x="239" y="0"/>
                </a:cxn>
              </a:cxnLst>
              <a:rect l="0" t="0" r="r" b="b"/>
              <a:pathLst>
                <a:path w="478" h="785">
                  <a:moveTo>
                    <a:pt x="239" y="0"/>
                  </a:moveTo>
                  <a:lnTo>
                    <a:pt x="0" y="239"/>
                  </a:lnTo>
                  <a:lnTo>
                    <a:pt x="158" y="239"/>
                  </a:lnTo>
                  <a:lnTo>
                    <a:pt x="158" y="785"/>
                  </a:lnTo>
                  <a:lnTo>
                    <a:pt x="320" y="785"/>
                  </a:lnTo>
                  <a:lnTo>
                    <a:pt x="320" y="239"/>
                  </a:lnTo>
                  <a:lnTo>
                    <a:pt x="478" y="239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941388" y="4171951"/>
              <a:ext cx="758825" cy="1246188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0" y="239"/>
                </a:cxn>
                <a:cxn ang="0">
                  <a:pos x="158" y="239"/>
                </a:cxn>
                <a:cxn ang="0">
                  <a:pos x="158" y="785"/>
                </a:cxn>
                <a:cxn ang="0">
                  <a:pos x="320" y="785"/>
                </a:cxn>
                <a:cxn ang="0">
                  <a:pos x="320" y="239"/>
                </a:cxn>
                <a:cxn ang="0">
                  <a:pos x="478" y="239"/>
                </a:cxn>
                <a:cxn ang="0">
                  <a:pos x="239" y="0"/>
                </a:cxn>
              </a:cxnLst>
              <a:rect l="0" t="0" r="r" b="b"/>
              <a:pathLst>
                <a:path w="478" h="785">
                  <a:moveTo>
                    <a:pt x="239" y="0"/>
                  </a:moveTo>
                  <a:lnTo>
                    <a:pt x="0" y="239"/>
                  </a:lnTo>
                  <a:lnTo>
                    <a:pt x="158" y="239"/>
                  </a:lnTo>
                  <a:lnTo>
                    <a:pt x="158" y="785"/>
                  </a:lnTo>
                  <a:lnTo>
                    <a:pt x="320" y="785"/>
                  </a:lnTo>
                  <a:lnTo>
                    <a:pt x="320" y="239"/>
                  </a:lnTo>
                  <a:lnTo>
                    <a:pt x="478" y="239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0070C0"/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 rot="16200000">
              <a:off x="1260475" y="4886326"/>
              <a:ext cx="1285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M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 rot="16200000">
              <a:off x="1282700" y="4779964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 rot="16200000">
              <a:off x="1300163" y="4721226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 rot="16200000">
              <a:off x="1277938" y="4649789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h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 rot="16200000">
              <a:off x="1277938" y="4564064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 rot="16200000">
              <a:off x="1277938" y="4478339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 rot="16200000">
              <a:off x="1282700" y="4398964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1751013" y="4171951"/>
              <a:ext cx="757238" cy="1247775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237"/>
                </a:cxn>
                <a:cxn ang="0">
                  <a:pos x="157" y="238"/>
                </a:cxn>
                <a:cxn ang="0">
                  <a:pos x="151" y="784"/>
                </a:cxn>
                <a:cxn ang="0">
                  <a:pos x="313" y="786"/>
                </a:cxn>
                <a:cxn ang="0">
                  <a:pos x="319" y="240"/>
                </a:cxn>
                <a:cxn ang="0">
                  <a:pos x="477" y="242"/>
                </a:cxn>
                <a:cxn ang="0">
                  <a:pos x="240" y="0"/>
                </a:cxn>
              </a:cxnLst>
              <a:rect l="0" t="0" r="r" b="b"/>
              <a:pathLst>
                <a:path w="477" h="786">
                  <a:moveTo>
                    <a:pt x="240" y="0"/>
                  </a:moveTo>
                  <a:lnTo>
                    <a:pt x="0" y="237"/>
                  </a:lnTo>
                  <a:lnTo>
                    <a:pt x="157" y="238"/>
                  </a:lnTo>
                  <a:lnTo>
                    <a:pt x="151" y="784"/>
                  </a:lnTo>
                  <a:lnTo>
                    <a:pt x="313" y="786"/>
                  </a:lnTo>
                  <a:lnTo>
                    <a:pt x="319" y="240"/>
                  </a:lnTo>
                  <a:lnTo>
                    <a:pt x="477" y="24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 rot="16200000">
              <a:off x="2054225" y="5080001"/>
              <a:ext cx="1206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 rot="16200000">
              <a:off x="2066925" y="4979989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 rot="16200000">
              <a:off x="2066925" y="4894264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 rot="16200000">
              <a:off x="2066925" y="4808539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 rot="16200000">
              <a:off x="2092325" y="4749801"/>
              <a:ext cx="428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 rot="16200000">
              <a:off x="2062163" y="4668839"/>
              <a:ext cx="1031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 rot="16200000">
              <a:off x="2098675" y="4597401"/>
              <a:ext cx="5873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 rot="16200000">
              <a:off x="2085975" y="4533901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 rot="16200000">
              <a:off x="2085975" y="4454526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 rot="16200000">
              <a:off x="2103438" y="4391026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 rot="16200000">
              <a:off x="2106613" y="4348164"/>
              <a:ext cx="428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 rot="16200000">
              <a:off x="2085975" y="4297364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 rot="16200000">
              <a:off x="2085975" y="4219576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2" name="Freeform 68"/>
            <p:cNvSpPr>
              <a:spLocks/>
            </p:cNvSpPr>
            <p:nvPr/>
          </p:nvSpPr>
          <p:spPr bwMode="auto">
            <a:xfrm>
              <a:off x="2403476" y="1636714"/>
              <a:ext cx="376238" cy="531813"/>
            </a:xfrm>
            <a:custGeom>
              <a:avLst/>
              <a:gdLst/>
              <a:ahLst/>
              <a:cxnLst>
                <a:cxn ang="0">
                  <a:pos x="0" y="335"/>
                </a:cxn>
                <a:cxn ang="0">
                  <a:pos x="48" y="243"/>
                </a:cxn>
                <a:cxn ang="0">
                  <a:pos x="104" y="156"/>
                </a:cxn>
                <a:cxn ang="0">
                  <a:pos x="166" y="76"/>
                </a:cxn>
                <a:cxn ang="0">
                  <a:pos x="237" y="0"/>
                </a:cxn>
              </a:cxnLst>
              <a:rect l="0" t="0" r="r" b="b"/>
              <a:pathLst>
                <a:path w="237" h="335">
                  <a:moveTo>
                    <a:pt x="0" y="335"/>
                  </a:moveTo>
                  <a:lnTo>
                    <a:pt x="48" y="243"/>
                  </a:lnTo>
                  <a:lnTo>
                    <a:pt x="104" y="156"/>
                  </a:lnTo>
                  <a:lnTo>
                    <a:pt x="166" y="76"/>
                  </a:lnTo>
                  <a:lnTo>
                    <a:pt x="237" y="0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3" name="Freeform 69"/>
            <p:cNvSpPr>
              <a:spLocks/>
            </p:cNvSpPr>
            <p:nvPr/>
          </p:nvSpPr>
          <p:spPr bwMode="auto">
            <a:xfrm>
              <a:off x="2673351" y="1492251"/>
              <a:ext cx="273050" cy="260350"/>
            </a:xfrm>
            <a:custGeom>
              <a:avLst/>
              <a:gdLst/>
              <a:ahLst/>
              <a:cxnLst>
                <a:cxn ang="0">
                  <a:pos x="103" y="164"/>
                </a:cxn>
                <a:cxn ang="0">
                  <a:pos x="172" y="0"/>
                </a:cxn>
                <a:cxn ang="0">
                  <a:pos x="0" y="44"/>
                </a:cxn>
                <a:cxn ang="0">
                  <a:pos x="103" y="164"/>
                </a:cxn>
              </a:cxnLst>
              <a:rect l="0" t="0" r="r" b="b"/>
              <a:pathLst>
                <a:path w="172" h="164">
                  <a:moveTo>
                    <a:pt x="103" y="164"/>
                  </a:moveTo>
                  <a:lnTo>
                    <a:pt x="172" y="0"/>
                  </a:lnTo>
                  <a:lnTo>
                    <a:pt x="0" y="44"/>
                  </a:lnTo>
                  <a:lnTo>
                    <a:pt x="103" y="164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4" name="Freeform 70"/>
            <p:cNvSpPr>
              <a:spLocks/>
            </p:cNvSpPr>
            <p:nvPr/>
          </p:nvSpPr>
          <p:spPr bwMode="auto">
            <a:xfrm>
              <a:off x="2403476" y="2168526"/>
              <a:ext cx="368300" cy="269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22"/>
                </a:cxn>
                <a:cxn ang="0">
                  <a:pos x="73" y="50"/>
                </a:cxn>
                <a:cxn ang="0">
                  <a:pos x="119" y="84"/>
                </a:cxn>
                <a:cxn ang="0">
                  <a:pos x="172" y="124"/>
                </a:cxn>
                <a:cxn ang="0">
                  <a:pos x="232" y="170"/>
                </a:cxn>
              </a:cxnLst>
              <a:rect l="0" t="0" r="r" b="b"/>
              <a:pathLst>
                <a:path w="232" h="170">
                  <a:moveTo>
                    <a:pt x="0" y="0"/>
                  </a:moveTo>
                  <a:lnTo>
                    <a:pt x="33" y="22"/>
                  </a:lnTo>
                  <a:lnTo>
                    <a:pt x="73" y="50"/>
                  </a:lnTo>
                  <a:lnTo>
                    <a:pt x="119" y="84"/>
                  </a:lnTo>
                  <a:lnTo>
                    <a:pt x="172" y="124"/>
                  </a:lnTo>
                  <a:lnTo>
                    <a:pt x="232" y="170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5" name="Freeform 71"/>
            <p:cNvSpPr>
              <a:spLocks/>
            </p:cNvSpPr>
            <p:nvPr/>
          </p:nvSpPr>
          <p:spPr bwMode="auto">
            <a:xfrm>
              <a:off x="2668588" y="2319339"/>
              <a:ext cx="277813" cy="255588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75" y="161"/>
                </a:cxn>
                <a:cxn ang="0">
                  <a:pos x="0" y="125"/>
                </a:cxn>
                <a:cxn ang="0">
                  <a:pos x="99" y="0"/>
                </a:cxn>
              </a:cxnLst>
              <a:rect l="0" t="0" r="r" b="b"/>
              <a:pathLst>
                <a:path w="175" h="161">
                  <a:moveTo>
                    <a:pt x="99" y="0"/>
                  </a:moveTo>
                  <a:lnTo>
                    <a:pt x="175" y="161"/>
                  </a:lnTo>
                  <a:lnTo>
                    <a:pt x="0" y="125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6" name="Freeform 72"/>
            <p:cNvSpPr>
              <a:spLocks/>
            </p:cNvSpPr>
            <p:nvPr/>
          </p:nvSpPr>
          <p:spPr bwMode="auto">
            <a:xfrm>
              <a:off x="2403476" y="3252789"/>
              <a:ext cx="347663" cy="301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" y="40"/>
                </a:cxn>
                <a:cxn ang="0">
                  <a:pos x="84" y="77"/>
                </a:cxn>
                <a:cxn ang="0">
                  <a:pos x="122" y="111"/>
                </a:cxn>
                <a:cxn ang="0">
                  <a:pos x="157" y="141"/>
                </a:cxn>
                <a:cxn ang="0">
                  <a:pos x="189" y="167"/>
                </a:cxn>
                <a:cxn ang="0">
                  <a:pos x="219" y="190"/>
                </a:cxn>
              </a:cxnLst>
              <a:rect l="0" t="0" r="r" b="b"/>
              <a:pathLst>
                <a:path w="219" h="190">
                  <a:moveTo>
                    <a:pt x="0" y="0"/>
                  </a:moveTo>
                  <a:lnTo>
                    <a:pt x="44" y="40"/>
                  </a:lnTo>
                  <a:lnTo>
                    <a:pt x="84" y="77"/>
                  </a:lnTo>
                  <a:lnTo>
                    <a:pt x="122" y="111"/>
                  </a:lnTo>
                  <a:lnTo>
                    <a:pt x="157" y="141"/>
                  </a:lnTo>
                  <a:lnTo>
                    <a:pt x="189" y="167"/>
                  </a:lnTo>
                  <a:lnTo>
                    <a:pt x="219" y="190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7" name="Freeform 73"/>
            <p:cNvSpPr>
              <a:spLocks/>
            </p:cNvSpPr>
            <p:nvPr/>
          </p:nvSpPr>
          <p:spPr bwMode="auto">
            <a:xfrm>
              <a:off x="2663826" y="3429001"/>
              <a:ext cx="282575" cy="22860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78" y="144"/>
                </a:cxn>
                <a:cxn ang="0">
                  <a:pos x="0" y="140"/>
                </a:cxn>
                <a:cxn ang="0">
                  <a:pos x="74" y="0"/>
                </a:cxn>
              </a:cxnLst>
              <a:rect l="0" t="0" r="r" b="b"/>
              <a:pathLst>
                <a:path w="178" h="144">
                  <a:moveTo>
                    <a:pt x="74" y="0"/>
                  </a:moveTo>
                  <a:lnTo>
                    <a:pt x="178" y="144"/>
                  </a:lnTo>
                  <a:lnTo>
                    <a:pt x="0" y="14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8" name="Freeform 74"/>
            <p:cNvSpPr>
              <a:spLocks/>
            </p:cNvSpPr>
            <p:nvPr/>
          </p:nvSpPr>
          <p:spPr bwMode="auto">
            <a:xfrm>
              <a:off x="2403476" y="2681289"/>
              <a:ext cx="347663" cy="571500"/>
            </a:xfrm>
            <a:custGeom>
              <a:avLst/>
              <a:gdLst/>
              <a:ahLst/>
              <a:cxnLst>
                <a:cxn ang="0">
                  <a:pos x="0" y="360"/>
                </a:cxn>
                <a:cxn ang="0">
                  <a:pos x="29" y="281"/>
                </a:cxn>
                <a:cxn ang="0">
                  <a:pos x="60" y="209"/>
                </a:cxn>
                <a:cxn ang="0">
                  <a:pos x="95" y="145"/>
                </a:cxn>
                <a:cxn ang="0">
                  <a:pos x="133" y="89"/>
                </a:cxn>
                <a:cxn ang="0">
                  <a:pos x="175" y="40"/>
                </a:cxn>
                <a:cxn ang="0">
                  <a:pos x="219" y="0"/>
                </a:cxn>
              </a:cxnLst>
              <a:rect l="0" t="0" r="r" b="b"/>
              <a:pathLst>
                <a:path w="219" h="360">
                  <a:moveTo>
                    <a:pt x="0" y="360"/>
                  </a:moveTo>
                  <a:lnTo>
                    <a:pt x="29" y="281"/>
                  </a:lnTo>
                  <a:lnTo>
                    <a:pt x="60" y="209"/>
                  </a:lnTo>
                  <a:lnTo>
                    <a:pt x="95" y="145"/>
                  </a:lnTo>
                  <a:lnTo>
                    <a:pt x="133" y="89"/>
                  </a:lnTo>
                  <a:lnTo>
                    <a:pt x="175" y="40"/>
                  </a:lnTo>
                  <a:lnTo>
                    <a:pt x="219" y="0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663826" y="2574926"/>
              <a:ext cx="282575" cy="231775"/>
            </a:xfrm>
            <a:custGeom>
              <a:avLst/>
              <a:gdLst/>
              <a:ahLst/>
              <a:cxnLst>
                <a:cxn ang="0">
                  <a:pos x="76" y="146"/>
                </a:cxn>
                <a:cxn ang="0">
                  <a:pos x="178" y="0"/>
                </a:cxn>
                <a:cxn ang="0">
                  <a:pos x="0" y="6"/>
                </a:cxn>
                <a:cxn ang="0">
                  <a:pos x="76" y="146"/>
                </a:cxn>
              </a:cxnLst>
              <a:rect l="0" t="0" r="r" b="b"/>
              <a:pathLst>
                <a:path w="178" h="146">
                  <a:moveTo>
                    <a:pt x="76" y="146"/>
                  </a:moveTo>
                  <a:lnTo>
                    <a:pt x="178" y="0"/>
                  </a:lnTo>
                  <a:lnTo>
                    <a:pt x="0" y="6"/>
                  </a:lnTo>
                  <a:lnTo>
                    <a:pt x="76" y="146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01" name="Freeform 77"/>
            <p:cNvSpPr>
              <a:spLocks/>
            </p:cNvSpPr>
            <p:nvPr/>
          </p:nvSpPr>
          <p:spPr bwMode="auto">
            <a:xfrm>
              <a:off x="4405313" y="1085851"/>
              <a:ext cx="1366838" cy="2978150"/>
            </a:xfrm>
            <a:custGeom>
              <a:avLst/>
              <a:gdLst/>
              <a:ahLst/>
              <a:cxnLst>
                <a:cxn ang="0">
                  <a:pos x="219" y="3326"/>
                </a:cxn>
                <a:cxn ang="0">
                  <a:pos x="658" y="3326"/>
                </a:cxn>
                <a:cxn ang="0">
                  <a:pos x="877" y="1663"/>
                </a:cxn>
                <a:cxn ang="0">
                  <a:pos x="658" y="0"/>
                </a:cxn>
                <a:cxn ang="0">
                  <a:pos x="658" y="0"/>
                </a:cxn>
                <a:cxn ang="0">
                  <a:pos x="658" y="0"/>
                </a:cxn>
                <a:cxn ang="0">
                  <a:pos x="219" y="0"/>
                </a:cxn>
                <a:cxn ang="0">
                  <a:pos x="0" y="1663"/>
                </a:cxn>
                <a:cxn ang="0">
                  <a:pos x="219" y="3326"/>
                </a:cxn>
              </a:cxnLst>
              <a:rect l="0" t="0" r="r" b="b"/>
              <a:pathLst>
                <a:path w="877" h="3326">
                  <a:moveTo>
                    <a:pt x="219" y="3326"/>
                  </a:moveTo>
                  <a:lnTo>
                    <a:pt x="658" y="3326"/>
                  </a:lnTo>
                  <a:cubicBezTo>
                    <a:pt x="779" y="3326"/>
                    <a:pt x="877" y="2581"/>
                    <a:pt x="877" y="1663"/>
                  </a:cubicBezTo>
                  <a:cubicBezTo>
                    <a:pt x="877" y="745"/>
                    <a:pt x="779" y="0"/>
                    <a:pt x="658" y="0"/>
                  </a:cubicBezTo>
                  <a:cubicBezTo>
                    <a:pt x="658" y="0"/>
                    <a:pt x="658" y="0"/>
                    <a:pt x="658" y="0"/>
                  </a:cubicBezTo>
                  <a:lnTo>
                    <a:pt x="658" y="0"/>
                  </a:lnTo>
                  <a:lnTo>
                    <a:pt x="219" y="0"/>
                  </a:lnTo>
                  <a:cubicBezTo>
                    <a:pt x="98" y="0"/>
                    <a:pt x="0" y="745"/>
                    <a:pt x="0" y="1663"/>
                  </a:cubicBezTo>
                  <a:cubicBezTo>
                    <a:pt x="0" y="2581"/>
                    <a:pt x="98" y="3326"/>
                    <a:pt x="219" y="332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4695826" y="2251076"/>
              <a:ext cx="8683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Review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3" name="Freeform 79"/>
            <p:cNvSpPr>
              <a:spLocks/>
            </p:cNvSpPr>
            <p:nvPr/>
          </p:nvSpPr>
          <p:spPr bwMode="auto">
            <a:xfrm>
              <a:off x="3243263" y="4225926"/>
              <a:ext cx="758825" cy="11922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0" y="239"/>
                </a:cxn>
                <a:cxn ang="0">
                  <a:pos x="157" y="239"/>
                </a:cxn>
                <a:cxn ang="0">
                  <a:pos x="157" y="751"/>
                </a:cxn>
                <a:cxn ang="0">
                  <a:pos x="320" y="751"/>
                </a:cxn>
                <a:cxn ang="0">
                  <a:pos x="320" y="239"/>
                </a:cxn>
                <a:cxn ang="0">
                  <a:pos x="478" y="239"/>
                </a:cxn>
                <a:cxn ang="0">
                  <a:pos x="238" y="0"/>
                </a:cxn>
              </a:cxnLst>
              <a:rect l="0" t="0" r="r" b="b"/>
              <a:pathLst>
                <a:path w="478" h="751">
                  <a:moveTo>
                    <a:pt x="238" y="0"/>
                  </a:moveTo>
                  <a:lnTo>
                    <a:pt x="0" y="239"/>
                  </a:lnTo>
                  <a:lnTo>
                    <a:pt x="157" y="239"/>
                  </a:lnTo>
                  <a:lnTo>
                    <a:pt x="157" y="751"/>
                  </a:lnTo>
                  <a:lnTo>
                    <a:pt x="320" y="751"/>
                  </a:lnTo>
                  <a:lnTo>
                    <a:pt x="320" y="239"/>
                  </a:lnTo>
                  <a:lnTo>
                    <a:pt x="478" y="239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 rot="16200000">
              <a:off x="3578225" y="4964114"/>
              <a:ext cx="1111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6" name="Rectangle 82"/>
            <p:cNvSpPr>
              <a:spLocks noChangeArrowheads="1"/>
            </p:cNvSpPr>
            <p:nvPr/>
          </p:nvSpPr>
          <p:spPr bwMode="auto">
            <a:xfrm rot="16200000">
              <a:off x="3590925" y="4864101"/>
              <a:ext cx="85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 rot="16200000">
              <a:off x="3586163" y="4778376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8" name="Rectangle 84"/>
            <p:cNvSpPr>
              <a:spLocks noChangeArrowheads="1"/>
            </p:cNvSpPr>
            <p:nvPr/>
          </p:nvSpPr>
          <p:spPr bwMode="auto">
            <a:xfrm rot="16200000">
              <a:off x="3586163" y="4691064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 rot="16200000">
              <a:off x="3603625" y="4625976"/>
              <a:ext cx="5873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0" name="Rectangle 86"/>
            <p:cNvSpPr>
              <a:spLocks noChangeArrowheads="1"/>
            </p:cNvSpPr>
            <p:nvPr/>
          </p:nvSpPr>
          <p:spPr bwMode="auto">
            <a:xfrm rot="16200000">
              <a:off x="3608388" y="4591051"/>
              <a:ext cx="5080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1" name="Rectangle 87"/>
            <p:cNvSpPr>
              <a:spLocks noChangeArrowheads="1"/>
            </p:cNvSpPr>
            <p:nvPr/>
          </p:nvSpPr>
          <p:spPr bwMode="auto">
            <a:xfrm rot="16200000">
              <a:off x="3611563" y="4548189"/>
              <a:ext cx="428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2" name="Rectangle 88"/>
            <p:cNvSpPr>
              <a:spLocks noChangeArrowheads="1"/>
            </p:cNvSpPr>
            <p:nvPr/>
          </p:nvSpPr>
          <p:spPr bwMode="auto">
            <a:xfrm rot="16200000">
              <a:off x="3586163" y="4476751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3" name="Rectangle 89"/>
            <p:cNvSpPr>
              <a:spLocks noChangeArrowheads="1"/>
            </p:cNvSpPr>
            <p:nvPr/>
          </p:nvSpPr>
          <p:spPr bwMode="auto">
            <a:xfrm rot="16200000">
              <a:off x="3586163" y="4391026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4" name="Rectangle 90"/>
            <p:cNvSpPr>
              <a:spLocks noChangeArrowheads="1"/>
            </p:cNvSpPr>
            <p:nvPr/>
          </p:nvSpPr>
          <p:spPr bwMode="auto">
            <a:xfrm>
              <a:off x="4421188" y="5418139"/>
              <a:ext cx="1352550" cy="812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16" name="Rectangle 92"/>
            <p:cNvSpPr>
              <a:spLocks noChangeArrowheads="1"/>
            </p:cNvSpPr>
            <p:nvPr/>
          </p:nvSpPr>
          <p:spPr bwMode="auto">
            <a:xfrm>
              <a:off x="4498976" y="5632451"/>
              <a:ext cx="12636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UNFCCC Review 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7" name="Rectangle 93"/>
            <p:cNvSpPr>
              <a:spLocks noChangeArrowheads="1"/>
            </p:cNvSpPr>
            <p:nvPr/>
          </p:nvSpPr>
          <p:spPr bwMode="auto">
            <a:xfrm>
              <a:off x="4743451" y="5818189"/>
              <a:ext cx="7889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Guidelines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8" name="Freeform 94"/>
            <p:cNvSpPr>
              <a:spLocks/>
            </p:cNvSpPr>
            <p:nvPr/>
          </p:nvSpPr>
          <p:spPr bwMode="auto">
            <a:xfrm>
              <a:off x="4718051" y="4225926"/>
              <a:ext cx="758825" cy="1192213"/>
            </a:xfrm>
            <a:custGeom>
              <a:avLst/>
              <a:gdLst/>
              <a:ahLst/>
              <a:cxnLst>
                <a:cxn ang="0">
                  <a:pos x="239" y="0"/>
                </a:cxn>
                <a:cxn ang="0">
                  <a:pos x="0" y="239"/>
                </a:cxn>
                <a:cxn ang="0">
                  <a:pos x="158" y="239"/>
                </a:cxn>
                <a:cxn ang="0">
                  <a:pos x="158" y="751"/>
                </a:cxn>
                <a:cxn ang="0">
                  <a:pos x="320" y="751"/>
                </a:cxn>
                <a:cxn ang="0">
                  <a:pos x="320" y="239"/>
                </a:cxn>
                <a:cxn ang="0">
                  <a:pos x="478" y="239"/>
                </a:cxn>
                <a:cxn ang="0">
                  <a:pos x="239" y="0"/>
                </a:cxn>
              </a:cxnLst>
              <a:rect l="0" t="0" r="r" b="b"/>
              <a:pathLst>
                <a:path w="478" h="751">
                  <a:moveTo>
                    <a:pt x="239" y="0"/>
                  </a:moveTo>
                  <a:lnTo>
                    <a:pt x="0" y="239"/>
                  </a:lnTo>
                  <a:lnTo>
                    <a:pt x="158" y="239"/>
                  </a:lnTo>
                  <a:lnTo>
                    <a:pt x="158" y="751"/>
                  </a:lnTo>
                  <a:lnTo>
                    <a:pt x="320" y="751"/>
                  </a:lnTo>
                  <a:lnTo>
                    <a:pt x="320" y="239"/>
                  </a:lnTo>
                  <a:lnTo>
                    <a:pt x="478" y="239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0" name="Rectangle 96"/>
            <p:cNvSpPr>
              <a:spLocks noChangeArrowheads="1"/>
            </p:cNvSpPr>
            <p:nvPr/>
          </p:nvSpPr>
          <p:spPr bwMode="auto">
            <a:xfrm rot="16200000">
              <a:off x="5056188" y="4784726"/>
              <a:ext cx="1031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1" name="Rectangle 97"/>
            <p:cNvSpPr>
              <a:spLocks noChangeArrowheads="1"/>
            </p:cNvSpPr>
            <p:nvPr/>
          </p:nvSpPr>
          <p:spPr bwMode="auto">
            <a:xfrm rot="16200000">
              <a:off x="5053013" y="4676776"/>
              <a:ext cx="1111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2" name="Rectangle 98"/>
            <p:cNvSpPr>
              <a:spLocks noChangeArrowheads="1"/>
            </p:cNvSpPr>
            <p:nvPr/>
          </p:nvSpPr>
          <p:spPr bwMode="auto">
            <a:xfrm rot="16200000">
              <a:off x="5060950" y="4576764"/>
              <a:ext cx="952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3" name="Freeform 99"/>
            <p:cNvSpPr>
              <a:spLocks/>
            </p:cNvSpPr>
            <p:nvPr/>
          </p:nvSpPr>
          <p:spPr bwMode="auto">
            <a:xfrm>
              <a:off x="4298951" y="1492251"/>
              <a:ext cx="3298825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2" y="3"/>
                </a:cxn>
                <a:cxn ang="0">
                  <a:pos x="686" y="4"/>
                </a:cxn>
                <a:cxn ang="0">
                  <a:pos x="1001" y="5"/>
                </a:cxn>
                <a:cxn ang="0">
                  <a:pos x="1298" y="6"/>
                </a:cxn>
                <a:cxn ang="0">
                  <a:pos x="1576" y="5"/>
                </a:cxn>
                <a:cxn ang="0">
                  <a:pos x="1836" y="4"/>
                </a:cxn>
                <a:cxn ang="0">
                  <a:pos x="2078" y="2"/>
                </a:cxn>
              </a:cxnLst>
              <a:rect l="0" t="0" r="r" b="b"/>
              <a:pathLst>
                <a:path w="2078" h="6">
                  <a:moveTo>
                    <a:pt x="0" y="0"/>
                  </a:moveTo>
                  <a:lnTo>
                    <a:pt x="352" y="3"/>
                  </a:lnTo>
                  <a:lnTo>
                    <a:pt x="686" y="4"/>
                  </a:lnTo>
                  <a:lnTo>
                    <a:pt x="1001" y="5"/>
                  </a:lnTo>
                  <a:lnTo>
                    <a:pt x="1298" y="6"/>
                  </a:lnTo>
                  <a:lnTo>
                    <a:pt x="1576" y="5"/>
                  </a:lnTo>
                  <a:lnTo>
                    <a:pt x="1836" y="4"/>
                  </a:lnTo>
                  <a:lnTo>
                    <a:pt x="2078" y="2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4" name="Freeform 100"/>
            <p:cNvSpPr>
              <a:spLocks/>
            </p:cNvSpPr>
            <p:nvPr/>
          </p:nvSpPr>
          <p:spPr bwMode="auto">
            <a:xfrm>
              <a:off x="7564438" y="1368426"/>
              <a:ext cx="254000" cy="254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78"/>
                </a:cxn>
                <a:cxn ang="0">
                  <a:pos x="2" y="160"/>
                </a:cxn>
                <a:cxn ang="0">
                  <a:pos x="0" y="0"/>
                </a:cxn>
              </a:cxnLst>
              <a:rect l="0" t="0" r="r" b="b"/>
              <a:pathLst>
                <a:path w="160" h="160">
                  <a:moveTo>
                    <a:pt x="0" y="0"/>
                  </a:moveTo>
                  <a:lnTo>
                    <a:pt x="160" y="78"/>
                  </a:lnTo>
                  <a:lnTo>
                    <a:pt x="2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5" name="Freeform 101"/>
            <p:cNvSpPr>
              <a:spLocks/>
            </p:cNvSpPr>
            <p:nvPr/>
          </p:nvSpPr>
          <p:spPr bwMode="auto">
            <a:xfrm>
              <a:off x="4298951" y="2574926"/>
              <a:ext cx="3298825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2" y="3"/>
                </a:cxn>
                <a:cxn ang="0">
                  <a:pos x="686" y="5"/>
                </a:cxn>
                <a:cxn ang="0">
                  <a:pos x="1001" y="6"/>
                </a:cxn>
                <a:cxn ang="0">
                  <a:pos x="1298" y="6"/>
                </a:cxn>
                <a:cxn ang="0">
                  <a:pos x="1576" y="5"/>
                </a:cxn>
                <a:cxn ang="0">
                  <a:pos x="1836" y="4"/>
                </a:cxn>
                <a:cxn ang="0">
                  <a:pos x="2078" y="2"/>
                </a:cxn>
              </a:cxnLst>
              <a:rect l="0" t="0" r="r" b="b"/>
              <a:pathLst>
                <a:path w="2078" h="6">
                  <a:moveTo>
                    <a:pt x="0" y="0"/>
                  </a:moveTo>
                  <a:lnTo>
                    <a:pt x="352" y="3"/>
                  </a:lnTo>
                  <a:lnTo>
                    <a:pt x="686" y="5"/>
                  </a:lnTo>
                  <a:lnTo>
                    <a:pt x="1001" y="6"/>
                  </a:lnTo>
                  <a:lnTo>
                    <a:pt x="1298" y="6"/>
                  </a:lnTo>
                  <a:lnTo>
                    <a:pt x="1576" y="5"/>
                  </a:lnTo>
                  <a:lnTo>
                    <a:pt x="1836" y="4"/>
                  </a:lnTo>
                  <a:lnTo>
                    <a:pt x="2078" y="2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6" name="Freeform 102"/>
            <p:cNvSpPr>
              <a:spLocks/>
            </p:cNvSpPr>
            <p:nvPr/>
          </p:nvSpPr>
          <p:spPr bwMode="auto">
            <a:xfrm>
              <a:off x="7564438" y="2452689"/>
              <a:ext cx="254000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77"/>
                </a:cxn>
                <a:cxn ang="0">
                  <a:pos x="2" y="158"/>
                </a:cxn>
                <a:cxn ang="0">
                  <a:pos x="0" y="0"/>
                </a:cxn>
              </a:cxnLst>
              <a:rect l="0" t="0" r="r" b="b"/>
              <a:pathLst>
                <a:path w="160" h="158">
                  <a:moveTo>
                    <a:pt x="0" y="0"/>
                  </a:moveTo>
                  <a:lnTo>
                    <a:pt x="160" y="77"/>
                  </a:lnTo>
                  <a:lnTo>
                    <a:pt x="2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7" name="Freeform 103"/>
            <p:cNvSpPr>
              <a:spLocks/>
            </p:cNvSpPr>
            <p:nvPr/>
          </p:nvSpPr>
          <p:spPr bwMode="auto">
            <a:xfrm>
              <a:off x="4298951" y="3657601"/>
              <a:ext cx="3298825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2" y="3"/>
                </a:cxn>
                <a:cxn ang="0">
                  <a:pos x="686" y="5"/>
                </a:cxn>
                <a:cxn ang="0">
                  <a:pos x="1001" y="6"/>
                </a:cxn>
                <a:cxn ang="0">
                  <a:pos x="1298" y="6"/>
                </a:cxn>
                <a:cxn ang="0">
                  <a:pos x="1576" y="6"/>
                </a:cxn>
                <a:cxn ang="0">
                  <a:pos x="1836" y="4"/>
                </a:cxn>
                <a:cxn ang="0">
                  <a:pos x="2078" y="2"/>
                </a:cxn>
              </a:cxnLst>
              <a:rect l="0" t="0" r="r" b="b"/>
              <a:pathLst>
                <a:path w="2078" h="6">
                  <a:moveTo>
                    <a:pt x="0" y="0"/>
                  </a:moveTo>
                  <a:lnTo>
                    <a:pt x="352" y="3"/>
                  </a:lnTo>
                  <a:lnTo>
                    <a:pt x="686" y="5"/>
                  </a:lnTo>
                  <a:lnTo>
                    <a:pt x="1001" y="6"/>
                  </a:lnTo>
                  <a:lnTo>
                    <a:pt x="1298" y="6"/>
                  </a:lnTo>
                  <a:lnTo>
                    <a:pt x="1576" y="6"/>
                  </a:lnTo>
                  <a:lnTo>
                    <a:pt x="1836" y="4"/>
                  </a:lnTo>
                  <a:lnTo>
                    <a:pt x="2078" y="2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8" name="Freeform 104"/>
            <p:cNvSpPr>
              <a:spLocks/>
            </p:cNvSpPr>
            <p:nvPr/>
          </p:nvSpPr>
          <p:spPr bwMode="auto">
            <a:xfrm>
              <a:off x="7564438" y="3535364"/>
              <a:ext cx="254000" cy="2524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77"/>
                </a:cxn>
                <a:cxn ang="0">
                  <a:pos x="2" y="159"/>
                </a:cxn>
                <a:cxn ang="0">
                  <a:pos x="0" y="0"/>
                </a:cxn>
              </a:cxnLst>
              <a:rect l="0" t="0" r="r" b="b"/>
              <a:pathLst>
                <a:path w="160" h="159">
                  <a:moveTo>
                    <a:pt x="0" y="0"/>
                  </a:moveTo>
                  <a:lnTo>
                    <a:pt x="160" y="77"/>
                  </a:lnTo>
                  <a:lnTo>
                    <a:pt x="2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29" name="Rectangle 105"/>
            <p:cNvSpPr>
              <a:spLocks noChangeArrowheads="1"/>
            </p:cNvSpPr>
            <p:nvPr/>
          </p:nvSpPr>
          <p:spPr bwMode="auto">
            <a:xfrm>
              <a:off x="6194426" y="5418139"/>
              <a:ext cx="1354138" cy="8128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0" name="Rectangle 106"/>
            <p:cNvSpPr>
              <a:spLocks noChangeArrowheads="1"/>
            </p:cNvSpPr>
            <p:nvPr/>
          </p:nvSpPr>
          <p:spPr bwMode="auto">
            <a:xfrm>
              <a:off x="6194426" y="5418139"/>
              <a:ext cx="1354138" cy="812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1" name="Rectangle 107"/>
            <p:cNvSpPr>
              <a:spLocks noChangeArrowheads="1"/>
            </p:cNvSpPr>
            <p:nvPr/>
          </p:nvSpPr>
          <p:spPr bwMode="auto">
            <a:xfrm>
              <a:off x="6548438" y="5546726"/>
              <a:ext cx="6905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UNFCCC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32" name="Rectangle 108"/>
            <p:cNvSpPr>
              <a:spLocks noChangeArrowheads="1"/>
            </p:cNvSpPr>
            <p:nvPr/>
          </p:nvSpPr>
          <p:spPr bwMode="auto">
            <a:xfrm>
              <a:off x="6462713" y="5732464"/>
              <a:ext cx="91598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Compliance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33" name="Rectangle 109"/>
            <p:cNvSpPr>
              <a:spLocks noChangeArrowheads="1"/>
            </p:cNvSpPr>
            <p:nvPr/>
          </p:nvSpPr>
          <p:spPr bwMode="auto">
            <a:xfrm>
              <a:off x="6505576" y="5903914"/>
              <a:ext cx="7937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Committee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34" name="Freeform 110"/>
            <p:cNvSpPr>
              <a:spLocks/>
            </p:cNvSpPr>
            <p:nvPr/>
          </p:nvSpPr>
          <p:spPr bwMode="auto">
            <a:xfrm>
              <a:off x="6870701" y="3746501"/>
              <a:ext cx="363538" cy="1671638"/>
            </a:xfrm>
            <a:custGeom>
              <a:avLst/>
              <a:gdLst/>
              <a:ahLst/>
              <a:cxnLst>
                <a:cxn ang="0">
                  <a:pos x="0" y="1053"/>
                </a:cxn>
                <a:cxn ang="0">
                  <a:pos x="21" y="906"/>
                </a:cxn>
                <a:cxn ang="0">
                  <a:pos x="41" y="769"/>
                </a:cxn>
                <a:cxn ang="0">
                  <a:pos x="61" y="642"/>
                </a:cxn>
                <a:cxn ang="0">
                  <a:pos x="82" y="526"/>
                </a:cxn>
                <a:cxn ang="0">
                  <a:pos x="102" y="420"/>
                </a:cxn>
                <a:cxn ang="0">
                  <a:pos x="123" y="325"/>
                </a:cxn>
                <a:cxn ang="0">
                  <a:pos x="144" y="239"/>
                </a:cxn>
                <a:cxn ang="0">
                  <a:pos x="166" y="164"/>
                </a:cxn>
                <a:cxn ang="0">
                  <a:pos x="186" y="99"/>
                </a:cxn>
                <a:cxn ang="0">
                  <a:pos x="208" y="44"/>
                </a:cxn>
                <a:cxn ang="0">
                  <a:pos x="229" y="0"/>
                </a:cxn>
              </a:cxnLst>
              <a:rect l="0" t="0" r="r" b="b"/>
              <a:pathLst>
                <a:path w="229" h="1053">
                  <a:moveTo>
                    <a:pt x="0" y="1053"/>
                  </a:moveTo>
                  <a:lnTo>
                    <a:pt x="21" y="906"/>
                  </a:lnTo>
                  <a:lnTo>
                    <a:pt x="41" y="769"/>
                  </a:lnTo>
                  <a:lnTo>
                    <a:pt x="61" y="642"/>
                  </a:lnTo>
                  <a:lnTo>
                    <a:pt x="82" y="526"/>
                  </a:lnTo>
                  <a:lnTo>
                    <a:pt x="102" y="420"/>
                  </a:lnTo>
                  <a:lnTo>
                    <a:pt x="123" y="325"/>
                  </a:lnTo>
                  <a:lnTo>
                    <a:pt x="144" y="239"/>
                  </a:lnTo>
                  <a:lnTo>
                    <a:pt x="166" y="164"/>
                  </a:lnTo>
                  <a:lnTo>
                    <a:pt x="186" y="99"/>
                  </a:lnTo>
                  <a:lnTo>
                    <a:pt x="208" y="44"/>
                  </a:lnTo>
                  <a:lnTo>
                    <a:pt x="229" y="0"/>
                  </a:lnTo>
                </a:path>
              </a:pathLst>
            </a:custGeom>
            <a:ln>
              <a:solidFill>
                <a:schemeClr val="accent3">
                  <a:lumMod val="90000"/>
                  <a:lumOff val="10000"/>
                </a:schemeClr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5" name="Freeform 111"/>
            <p:cNvSpPr>
              <a:spLocks/>
            </p:cNvSpPr>
            <p:nvPr/>
          </p:nvSpPr>
          <p:spPr bwMode="auto">
            <a:xfrm>
              <a:off x="7158038" y="3643314"/>
              <a:ext cx="280988" cy="231775"/>
            </a:xfrm>
            <a:custGeom>
              <a:avLst/>
              <a:gdLst/>
              <a:ahLst/>
              <a:cxnLst>
                <a:cxn ang="0">
                  <a:pos x="60" y="146"/>
                </a:cxn>
                <a:cxn ang="0">
                  <a:pos x="177" y="12"/>
                </a:cxn>
                <a:cxn ang="0">
                  <a:pos x="0" y="0"/>
                </a:cxn>
                <a:cxn ang="0">
                  <a:pos x="60" y="146"/>
                </a:cxn>
              </a:cxnLst>
              <a:rect l="0" t="0" r="r" b="b"/>
              <a:pathLst>
                <a:path w="177" h="146">
                  <a:moveTo>
                    <a:pt x="60" y="146"/>
                  </a:moveTo>
                  <a:lnTo>
                    <a:pt x="177" y="12"/>
                  </a:lnTo>
                  <a:lnTo>
                    <a:pt x="0" y="0"/>
                  </a:lnTo>
                  <a:lnTo>
                    <a:pt x="60" y="146"/>
                  </a:lnTo>
                  <a:close/>
                </a:path>
              </a:pathLst>
            </a:custGeom>
            <a:solidFill>
              <a:schemeClr val="accent3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6" name="Rectangle 112"/>
            <p:cNvSpPr>
              <a:spLocks noChangeArrowheads="1"/>
            </p:cNvSpPr>
            <p:nvPr/>
          </p:nvSpPr>
          <p:spPr bwMode="auto">
            <a:xfrm>
              <a:off x="7818438" y="1085851"/>
              <a:ext cx="1082675" cy="29781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7" name="Rectangle 113"/>
            <p:cNvSpPr>
              <a:spLocks noChangeArrowheads="1"/>
            </p:cNvSpPr>
            <p:nvPr/>
          </p:nvSpPr>
          <p:spPr bwMode="auto">
            <a:xfrm>
              <a:off x="7818438" y="1085851"/>
              <a:ext cx="1082675" cy="2978150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/>
            </a:p>
          </p:txBody>
        </p:sp>
        <p:sp>
          <p:nvSpPr>
            <p:cNvPr id="1138" name="Rectangle 114"/>
            <p:cNvSpPr>
              <a:spLocks noChangeArrowheads="1"/>
            </p:cNvSpPr>
            <p:nvPr/>
          </p:nvSpPr>
          <p:spPr bwMode="auto">
            <a:xfrm>
              <a:off x="7966076" y="2379664"/>
              <a:ext cx="9112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Final Public 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39" name="Rectangle 115"/>
            <p:cNvSpPr>
              <a:spLocks noChangeArrowheads="1"/>
            </p:cNvSpPr>
            <p:nvPr/>
          </p:nvSpPr>
          <p:spPr bwMode="auto">
            <a:xfrm>
              <a:off x="7980363" y="2566989"/>
              <a:ext cx="8477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Information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7" name="Freeform 53"/>
            <p:cNvSpPr>
              <a:spLocks/>
            </p:cNvSpPr>
            <p:nvPr/>
          </p:nvSpPr>
          <p:spPr bwMode="auto">
            <a:xfrm rot="5400000">
              <a:off x="2303834" y="5615080"/>
              <a:ext cx="757238" cy="455791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237"/>
                </a:cxn>
                <a:cxn ang="0">
                  <a:pos x="157" y="238"/>
                </a:cxn>
                <a:cxn ang="0">
                  <a:pos x="151" y="784"/>
                </a:cxn>
                <a:cxn ang="0">
                  <a:pos x="313" y="786"/>
                </a:cxn>
                <a:cxn ang="0">
                  <a:pos x="319" y="240"/>
                </a:cxn>
                <a:cxn ang="0">
                  <a:pos x="477" y="242"/>
                </a:cxn>
                <a:cxn ang="0">
                  <a:pos x="240" y="0"/>
                </a:cxn>
              </a:cxnLst>
              <a:rect l="0" t="0" r="r" b="b"/>
              <a:pathLst>
                <a:path w="477" h="786">
                  <a:moveTo>
                    <a:pt x="240" y="0"/>
                  </a:moveTo>
                  <a:lnTo>
                    <a:pt x="0" y="237"/>
                  </a:lnTo>
                  <a:lnTo>
                    <a:pt x="157" y="238"/>
                  </a:lnTo>
                  <a:lnTo>
                    <a:pt x="151" y="784"/>
                  </a:lnTo>
                  <a:lnTo>
                    <a:pt x="313" y="786"/>
                  </a:lnTo>
                  <a:lnTo>
                    <a:pt x="319" y="240"/>
                  </a:lnTo>
                  <a:lnTo>
                    <a:pt x="477" y="24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118" name="Freeform 53"/>
            <p:cNvSpPr>
              <a:spLocks/>
            </p:cNvSpPr>
            <p:nvPr/>
          </p:nvSpPr>
          <p:spPr bwMode="auto">
            <a:xfrm rot="5400000">
              <a:off x="5619764" y="5661788"/>
              <a:ext cx="757238" cy="313221"/>
            </a:xfrm>
            <a:custGeom>
              <a:avLst/>
              <a:gdLst/>
              <a:ahLst/>
              <a:cxnLst>
                <a:cxn ang="0">
                  <a:pos x="240" y="0"/>
                </a:cxn>
                <a:cxn ang="0">
                  <a:pos x="0" y="237"/>
                </a:cxn>
                <a:cxn ang="0">
                  <a:pos x="157" y="238"/>
                </a:cxn>
                <a:cxn ang="0">
                  <a:pos x="151" y="784"/>
                </a:cxn>
                <a:cxn ang="0">
                  <a:pos x="313" y="786"/>
                </a:cxn>
                <a:cxn ang="0">
                  <a:pos x="319" y="240"/>
                </a:cxn>
                <a:cxn ang="0">
                  <a:pos x="477" y="242"/>
                </a:cxn>
                <a:cxn ang="0">
                  <a:pos x="240" y="0"/>
                </a:cxn>
              </a:cxnLst>
              <a:rect l="0" t="0" r="r" b="b"/>
              <a:pathLst>
                <a:path w="477" h="786">
                  <a:moveTo>
                    <a:pt x="240" y="0"/>
                  </a:moveTo>
                  <a:lnTo>
                    <a:pt x="0" y="237"/>
                  </a:lnTo>
                  <a:lnTo>
                    <a:pt x="157" y="238"/>
                  </a:lnTo>
                  <a:lnTo>
                    <a:pt x="151" y="784"/>
                  </a:lnTo>
                  <a:lnTo>
                    <a:pt x="313" y="786"/>
                  </a:lnTo>
                  <a:lnTo>
                    <a:pt x="319" y="240"/>
                  </a:lnTo>
                  <a:lnTo>
                    <a:pt x="477" y="242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69804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89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" y="-1"/>
            <a:ext cx="9144001" cy="631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15" y="0"/>
            <a:ext cx="9126185" cy="51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29475"/>
            <a:ext cx="9144000" cy="544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-1"/>
            <a:ext cx="9144000" cy="58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IPCC Guidelines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 smtClean="0"/>
              <a:t>Process started before1991</a:t>
            </a:r>
          </a:p>
          <a:p>
            <a:pPr lvl="3">
              <a:lnSpc>
                <a:spcPct val="80000"/>
              </a:lnSpc>
            </a:pPr>
            <a:endParaRPr lang="en-GB" sz="9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Revised 1996 Guidelines for National Greenhouse Gas Inventories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/>
              <a:t>Revised 1996 Guidelines</a:t>
            </a:r>
          </a:p>
          <a:p>
            <a:pPr>
              <a:lnSpc>
                <a:spcPct val="80000"/>
              </a:lnSpc>
              <a:buNone/>
            </a:pPr>
            <a:endParaRPr lang="en-GB" sz="2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2000 Good Practice Guidance and Uncertainty Management in National Greenhouse Gas Inventories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/>
              <a:t>GPG 2000</a:t>
            </a:r>
          </a:p>
          <a:p>
            <a:pPr>
              <a:lnSpc>
                <a:spcPct val="80000"/>
              </a:lnSpc>
            </a:pPr>
            <a:endParaRPr lang="en-GB" sz="1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Good Practice Guidance for Land Use, Land-Use Change and Forestry 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/>
              <a:t>GPG LULUCF</a:t>
            </a:r>
          </a:p>
          <a:p>
            <a:pPr>
              <a:lnSpc>
                <a:spcPct val="80000"/>
              </a:lnSpc>
            </a:pPr>
            <a:endParaRPr lang="en-GB" sz="1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2006 IPCC Guidelines for National Greenhouse Gas Inventories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/>
              <a:t>2006 Guidelines</a:t>
            </a:r>
          </a:p>
        </p:txBody>
      </p:sp>
      <p:grpSp>
        <p:nvGrpSpPr>
          <p:cNvPr id="2" name="Group 311"/>
          <p:cNvGrpSpPr/>
          <p:nvPr/>
        </p:nvGrpSpPr>
        <p:grpSpPr>
          <a:xfrm>
            <a:off x="4759325" y="0"/>
            <a:ext cx="4378325" cy="6921500"/>
            <a:chOff x="4759325" y="0"/>
            <a:chExt cx="4378325" cy="6921500"/>
          </a:xfrm>
        </p:grpSpPr>
        <p:sp>
          <p:nvSpPr>
            <p:cNvPr id="32773" name="AutoShape 5"/>
            <p:cNvSpPr>
              <a:spLocks noChangeAspect="1" noChangeArrowheads="1" noTextEdit="1"/>
            </p:cNvSpPr>
            <p:nvPr/>
          </p:nvSpPr>
          <p:spPr bwMode="auto">
            <a:xfrm>
              <a:off x="4759325" y="0"/>
              <a:ext cx="4378325" cy="692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5" name="Rectangle 7"/>
            <p:cNvSpPr>
              <a:spLocks noChangeArrowheads="1"/>
            </p:cNvSpPr>
            <p:nvPr/>
          </p:nvSpPr>
          <p:spPr bwMode="auto">
            <a:xfrm>
              <a:off x="5956300" y="4829175"/>
              <a:ext cx="1362075" cy="6350"/>
            </a:xfrm>
            <a:prstGeom prst="rect">
              <a:avLst/>
            </a:prstGeom>
            <a:solidFill>
              <a:srgbClr val="FFFF0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5956300" y="4835525"/>
              <a:ext cx="1362075" cy="11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5956300" y="4846638"/>
              <a:ext cx="1362075" cy="12700"/>
            </a:xfrm>
            <a:prstGeom prst="rect">
              <a:avLst/>
            </a:prstGeom>
            <a:solidFill>
              <a:srgbClr val="FFFFF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5956300" y="4859338"/>
              <a:ext cx="1362075" cy="17463"/>
            </a:xfrm>
            <a:prstGeom prst="rect">
              <a:avLst/>
            </a:prstGeom>
            <a:solidFill>
              <a:srgbClr val="FFFFF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5956300" y="4876800"/>
              <a:ext cx="1362075" cy="11113"/>
            </a:xfrm>
            <a:prstGeom prst="rect">
              <a:avLst/>
            </a:prstGeom>
            <a:solidFill>
              <a:srgbClr val="FFFFF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5956300" y="4887913"/>
              <a:ext cx="1362075" cy="12700"/>
            </a:xfrm>
            <a:prstGeom prst="rect">
              <a:avLst/>
            </a:prstGeom>
            <a:solidFill>
              <a:srgbClr val="FFFFF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5956300" y="4900613"/>
              <a:ext cx="1362075" cy="17463"/>
            </a:xfrm>
            <a:prstGeom prst="rect">
              <a:avLst/>
            </a:prstGeom>
            <a:solidFill>
              <a:srgbClr val="FFFF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5956300" y="4918075"/>
              <a:ext cx="1362075" cy="11113"/>
            </a:xfrm>
            <a:prstGeom prst="rect">
              <a:avLst/>
            </a:prstGeom>
            <a:solidFill>
              <a:srgbClr val="FFFFF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5956300" y="4929188"/>
              <a:ext cx="1362075" cy="12700"/>
            </a:xfrm>
            <a:prstGeom prst="rect">
              <a:avLst/>
            </a:prstGeom>
            <a:solidFill>
              <a:srgbClr val="FFFFF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5956300" y="4941888"/>
              <a:ext cx="1362075" cy="17463"/>
            </a:xfrm>
            <a:prstGeom prst="rect">
              <a:avLst/>
            </a:prstGeom>
            <a:solidFill>
              <a:srgbClr val="FFFFE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5956300" y="4959350"/>
              <a:ext cx="1362075" cy="11113"/>
            </a:xfrm>
            <a:prstGeom prst="rect">
              <a:avLst/>
            </a:prstGeom>
            <a:solidFill>
              <a:srgbClr val="FFFFE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5956300" y="4970463"/>
              <a:ext cx="1362075" cy="12700"/>
            </a:xfrm>
            <a:prstGeom prst="rect">
              <a:avLst/>
            </a:prstGeom>
            <a:solidFill>
              <a:srgbClr val="FFFFE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5956300" y="4983163"/>
              <a:ext cx="1362075" cy="17463"/>
            </a:xfrm>
            <a:prstGeom prst="rect">
              <a:avLst/>
            </a:prstGeom>
            <a:solidFill>
              <a:srgbClr val="FFFFE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5956300" y="5000625"/>
              <a:ext cx="1362075" cy="11113"/>
            </a:xfrm>
            <a:prstGeom prst="rect">
              <a:avLst/>
            </a:prstGeom>
            <a:solidFill>
              <a:srgbClr val="FFFFE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5956300" y="5011738"/>
              <a:ext cx="1362075" cy="12700"/>
            </a:xfrm>
            <a:prstGeom prst="rect">
              <a:avLst/>
            </a:prstGeom>
            <a:solidFill>
              <a:srgbClr val="FFFFE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0" name="Rectangle 22"/>
            <p:cNvSpPr>
              <a:spLocks noChangeArrowheads="1"/>
            </p:cNvSpPr>
            <p:nvPr/>
          </p:nvSpPr>
          <p:spPr bwMode="auto">
            <a:xfrm>
              <a:off x="5956300" y="5024438"/>
              <a:ext cx="1362075" cy="17463"/>
            </a:xfrm>
            <a:prstGeom prst="rect">
              <a:avLst/>
            </a:prstGeom>
            <a:solidFill>
              <a:srgbClr val="FFFFE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5956300" y="5041900"/>
              <a:ext cx="1362075" cy="11113"/>
            </a:xfrm>
            <a:prstGeom prst="rect">
              <a:avLst/>
            </a:prstGeom>
            <a:solidFill>
              <a:srgbClr val="FFFFE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5956300" y="5053013"/>
              <a:ext cx="1362075" cy="12700"/>
            </a:xfrm>
            <a:prstGeom prst="rect">
              <a:avLst/>
            </a:prstGeom>
            <a:solidFill>
              <a:srgbClr val="FFFF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5956300" y="5065713"/>
              <a:ext cx="1362075" cy="17463"/>
            </a:xfrm>
            <a:prstGeom prst="rect">
              <a:avLst/>
            </a:prstGeom>
            <a:solidFill>
              <a:srgbClr val="FFFFD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5956300" y="5083175"/>
              <a:ext cx="1362075" cy="11113"/>
            </a:xfrm>
            <a:prstGeom prst="rect">
              <a:avLst/>
            </a:prstGeom>
            <a:solidFill>
              <a:srgbClr val="FFFF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5956300" y="5094288"/>
              <a:ext cx="1362075" cy="12700"/>
            </a:xfrm>
            <a:prstGeom prst="rect">
              <a:avLst/>
            </a:prstGeom>
            <a:solidFill>
              <a:srgbClr val="FFFFD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6" name="Rectangle 28"/>
            <p:cNvSpPr>
              <a:spLocks noChangeArrowheads="1"/>
            </p:cNvSpPr>
            <p:nvPr/>
          </p:nvSpPr>
          <p:spPr bwMode="auto">
            <a:xfrm>
              <a:off x="5956300" y="5106988"/>
              <a:ext cx="1362075" cy="17463"/>
            </a:xfrm>
            <a:prstGeom prst="rect">
              <a:avLst/>
            </a:prstGeom>
            <a:solidFill>
              <a:srgbClr val="FFFFD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7" name="Rectangle 29"/>
            <p:cNvSpPr>
              <a:spLocks noChangeArrowheads="1"/>
            </p:cNvSpPr>
            <p:nvPr/>
          </p:nvSpPr>
          <p:spPr bwMode="auto">
            <a:xfrm>
              <a:off x="5956300" y="5124450"/>
              <a:ext cx="1362075" cy="11113"/>
            </a:xfrm>
            <a:prstGeom prst="rect">
              <a:avLst/>
            </a:prstGeom>
            <a:solidFill>
              <a:srgbClr val="FFFFD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8" name="Rectangle 30"/>
            <p:cNvSpPr>
              <a:spLocks noChangeArrowheads="1"/>
            </p:cNvSpPr>
            <p:nvPr/>
          </p:nvSpPr>
          <p:spPr bwMode="auto">
            <a:xfrm>
              <a:off x="5956300" y="5135563"/>
              <a:ext cx="1362075" cy="12700"/>
            </a:xfrm>
            <a:prstGeom prst="rect">
              <a:avLst/>
            </a:prstGeom>
            <a:solidFill>
              <a:srgbClr val="FFFFD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99" name="Rectangle 31"/>
            <p:cNvSpPr>
              <a:spLocks noChangeArrowheads="1"/>
            </p:cNvSpPr>
            <p:nvPr/>
          </p:nvSpPr>
          <p:spPr bwMode="auto">
            <a:xfrm>
              <a:off x="5956300" y="5148263"/>
              <a:ext cx="1362075" cy="17463"/>
            </a:xfrm>
            <a:prstGeom prst="rect">
              <a:avLst/>
            </a:prstGeom>
            <a:solidFill>
              <a:srgbClr val="FFFF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0" name="Rectangle 32"/>
            <p:cNvSpPr>
              <a:spLocks noChangeArrowheads="1"/>
            </p:cNvSpPr>
            <p:nvPr/>
          </p:nvSpPr>
          <p:spPr bwMode="auto">
            <a:xfrm>
              <a:off x="5956300" y="5165725"/>
              <a:ext cx="1362075" cy="11113"/>
            </a:xfrm>
            <a:prstGeom prst="rect">
              <a:avLst/>
            </a:prstGeom>
            <a:solidFill>
              <a:srgbClr val="FFFFC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1" name="Rectangle 33"/>
            <p:cNvSpPr>
              <a:spLocks noChangeArrowheads="1"/>
            </p:cNvSpPr>
            <p:nvPr/>
          </p:nvSpPr>
          <p:spPr bwMode="auto">
            <a:xfrm>
              <a:off x="5956300" y="5176838"/>
              <a:ext cx="1362075" cy="12700"/>
            </a:xfrm>
            <a:prstGeom prst="rect">
              <a:avLst/>
            </a:prstGeom>
            <a:solidFill>
              <a:srgbClr val="FFFFC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2" name="Rectangle 34"/>
            <p:cNvSpPr>
              <a:spLocks noChangeArrowheads="1"/>
            </p:cNvSpPr>
            <p:nvPr/>
          </p:nvSpPr>
          <p:spPr bwMode="auto">
            <a:xfrm>
              <a:off x="5956300" y="5189538"/>
              <a:ext cx="1362075" cy="17463"/>
            </a:xfrm>
            <a:prstGeom prst="rect">
              <a:avLst/>
            </a:prstGeom>
            <a:solidFill>
              <a:srgbClr val="FFFFC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3" name="Rectangle 35"/>
            <p:cNvSpPr>
              <a:spLocks noChangeArrowheads="1"/>
            </p:cNvSpPr>
            <p:nvPr/>
          </p:nvSpPr>
          <p:spPr bwMode="auto">
            <a:xfrm>
              <a:off x="5956300" y="5207000"/>
              <a:ext cx="1362075" cy="11113"/>
            </a:xfrm>
            <a:prstGeom prst="rect">
              <a:avLst/>
            </a:prstGeom>
            <a:solidFill>
              <a:srgbClr val="FFFFC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4" name="Rectangle 36"/>
            <p:cNvSpPr>
              <a:spLocks noChangeArrowheads="1"/>
            </p:cNvSpPr>
            <p:nvPr/>
          </p:nvSpPr>
          <p:spPr bwMode="auto">
            <a:xfrm>
              <a:off x="5956300" y="5218113"/>
              <a:ext cx="1362075" cy="12700"/>
            </a:xfrm>
            <a:prstGeom prst="rect">
              <a:avLst/>
            </a:prstGeom>
            <a:solidFill>
              <a:srgbClr val="FFFFC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5" name="Rectangle 37"/>
            <p:cNvSpPr>
              <a:spLocks noChangeArrowheads="1"/>
            </p:cNvSpPr>
            <p:nvPr/>
          </p:nvSpPr>
          <p:spPr bwMode="auto">
            <a:xfrm>
              <a:off x="5956300" y="5230813"/>
              <a:ext cx="1362075" cy="17463"/>
            </a:xfrm>
            <a:prstGeom prst="rect">
              <a:avLst/>
            </a:prstGeom>
            <a:solidFill>
              <a:srgbClr val="FFFFC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6" name="Rectangle 38"/>
            <p:cNvSpPr>
              <a:spLocks noChangeArrowheads="1"/>
            </p:cNvSpPr>
            <p:nvPr/>
          </p:nvSpPr>
          <p:spPr bwMode="auto">
            <a:xfrm>
              <a:off x="5956300" y="5248275"/>
              <a:ext cx="1362075" cy="11113"/>
            </a:xfrm>
            <a:prstGeom prst="rect">
              <a:avLst/>
            </a:prstGeom>
            <a:solidFill>
              <a:srgbClr val="FFFFC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7" name="Rectangle 39"/>
            <p:cNvSpPr>
              <a:spLocks noChangeArrowheads="1"/>
            </p:cNvSpPr>
            <p:nvPr/>
          </p:nvSpPr>
          <p:spPr bwMode="auto">
            <a:xfrm>
              <a:off x="5956300" y="5259388"/>
              <a:ext cx="1362075" cy="12700"/>
            </a:xfrm>
            <a:prstGeom prst="rect">
              <a:avLst/>
            </a:prstGeom>
            <a:solidFill>
              <a:srgbClr val="FFFFC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8" name="Rectangle 40"/>
            <p:cNvSpPr>
              <a:spLocks noChangeArrowheads="1"/>
            </p:cNvSpPr>
            <p:nvPr/>
          </p:nvSpPr>
          <p:spPr bwMode="auto">
            <a:xfrm>
              <a:off x="5956300" y="5272088"/>
              <a:ext cx="1362075" cy="17463"/>
            </a:xfrm>
            <a:prstGeom prst="rect">
              <a:avLst/>
            </a:prstGeom>
            <a:solidFill>
              <a:srgbClr val="FFF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09" name="Rectangle 41"/>
            <p:cNvSpPr>
              <a:spLocks noChangeArrowheads="1"/>
            </p:cNvSpPr>
            <p:nvPr/>
          </p:nvSpPr>
          <p:spPr bwMode="auto">
            <a:xfrm>
              <a:off x="5956300" y="5289550"/>
              <a:ext cx="1362075" cy="12700"/>
            </a:xfrm>
            <a:prstGeom prst="rect">
              <a:avLst/>
            </a:prstGeom>
            <a:solidFill>
              <a:srgbClr val="FFFF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0" name="Rectangle 42"/>
            <p:cNvSpPr>
              <a:spLocks noChangeArrowheads="1"/>
            </p:cNvSpPr>
            <p:nvPr/>
          </p:nvSpPr>
          <p:spPr bwMode="auto">
            <a:xfrm>
              <a:off x="5956300" y="5302250"/>
              <a:ext cx="1362075" cy="11113"/>
            </a:xfrm>
            <a:prstGeom prst="rect">
              <a:avLst/>
            </a:prstGeom>
            <a:solidFill>
              <a:srgbClr val="FFFFB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1" name="Rectangle 43"/>
            <p:cNvSpPr>
              <a:spLocks noChangeArrowheads="1"/>
            </p:cNvSpPr>
            <p:nvPr/>
          </p:nvSpPr>
          <p:spPr bwMode="auto">
            <a:xfrm>
              <a:off x="5956300" y="5313363"/>
              <a:ext cx="1362075" cy="17463"/>
            </a:xfrm>
            <a:prstGeom prst="rect">
              <a:avLst/>
            </a:prstGeom>
            <a:solidFill>
              <a:srgbClr val="FFFFB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2" name="Rectangle 44"/>
            <p:cNvSpPr>
              <a:spLocks noChangeArrowheads="1"/>
            </p:cNvSpPr>
            <p:nvPr/>
          </p:nvSpPr>
          <p:spPr bwMode="auto">
            <a:xfrm>
              <a:off x="5956300" y="5330825"/>
              <a:ext cx="1362075" cy="12700"/>
            </a:xfrm>
            <a:prstGeom prst="rect">
              <a:avLst/>
            </a:prstGeom>
            <a:solidFill>
              <a:srgbClr val="FFFFB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3" name="Rectangle 45"/>
            <p:cNvSpPr>
              <a:spLocks noChangeArrowheads="1"/>
            </p:cNvSpPr>
            <p:nvPr/>
          </p:nvSpPr>
          <p:spPr bwMode="auto">
            <a:xfrm>
              <a:off x="5956300" y="5343525"/>
              <a:ext cx="1362075" cy="11113"/>
            </a:xfrm>
            <a:prstGeom prst="rect">
              <a:avLst/>
            </a:prstGeom>
            <a:solidFill>
              <a:srgbClr val="FFFFB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4" name="Rectangle 46"/>
            <p:cNvSpPr>
              <a:spLocks noChangeArrowheads="1"/>
            </p:cNvSpPr>
            <p:nvPr/>
          </p:nvSpPr>
          <p:spPr bwMode="auto">
            <a:xfrm>
              <a:off x="5956300" y="5354638"/>
              <a:ext cx="1362075" cy="17463"/>
            </a:xfrm>
            <a:prstGeom prst="rect">
              <a:avLst/>
            </a:prstGeom>
            <a:solidFill>
              <a:srgbClr val="FFFFB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5" name="Rectangle 47"/>
            <p:cNvSpPr>
              <a:spLocks noChangeArrowheads="1"/>
            </p:cNvSpPr>
            <p:nvPr/>
          </p:nvSpPr>
          <p:spPr bwMode="auto">
            <a:xfrm>
              <a:off x="5956300" y="5372100"/>
              <a:ext cx="1362075" cy="12700"/>
            </a:xfrm>
            <a:prstGeom prst="rect">
              <a:avLst/>
            </a:prstGeom>
            <a:solidFill>
              <a:srgbClr val="FFFFB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6" name="Rectangle 48"/>
            <p:cNvSpPr>
              <a:spLocks noChangeArrowheads="1"/>
            </p:cNvSpPr>
            <p:nvPr/>
          </p:nvSpPr>
          <p:spPr bwMode="auto">
            <a:xfrm>
              <a:off x="5956300" y="5384800"/>
              <a:ext cx="1362075" cy="11113"/>
            </a:xfrm>
            <a:prstGeom prst="rect">
              <a:avLst/>
            </a:prstGeom>
            <a:solidFill>
              <a:srgbClr val="FFFFA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7" name="Rectangle 49"/>
            <p:cNvSpPr>
              <a:spLocks noChangeArrowheads="1"/>
            </p:cNvSpPr>
            <p:nvPr/>
          </p:nvSpPr>
          <p:spPr bwMode="auto">
            <a:xfrm>
              <a:off x="5956300" y="5395913"/>
              <a:ext cx="1362075" cy="17463"/>
            </a:xfrm>
            <a:prstGeom prst="rect">
              <a:avLst/>
            </a:prstGeom>
            <a:solidFill>
              <a:srgbClr val="FFFF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8" name="Rectangle 50"/>
            <p:cNvSpPr>
              <a:spLocks noChangeArrowheads="1"/>
            </p:cNvSpPr>
            <p:nvPr/>
          </p:nvSpPr>
          <p:spPr bwMode="auto">
            <a:xfrm>
              <a:off x="5956300" y="5413375"/>
              <a:ext cx="1362075" cy="12700"/>
            </a:xfrm>
            <a:prstGeom prst="rect">
              <a:avLst/>
            </a:prstGeom>
            <a:solidFill>
              <a:srgbClr val="FFFFA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19" name="Rectangle 51"/>
            <p:cNvSpPr>
              <a:spLocks noChangeArrowheads="1"/>
            </p:cNvSpPr>
            <p:nvPr/>
          </p:nvSpPr>
          <p:spPr bwMode="auto">
            <a:xfrm>
              <a:off x="5956300" y="5426075"/>
              <a:ext cx="1362075" cy="11113"/>
            </a:xfrm>
            <a:prstGeom prst="rect">
              <a:avLst/>
            </a:prstGeom>
            <a:solidFill>
              <a:srgbClr val="FFFFA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0" name="Rectangle 52"/>
            <p:cNvSpPr>
              <a:spLocks noChangeArrowheads="1"/>
            </p:cNvSpPr>
            <p:nvPr/>
          </p:nvSpPr>
          <p:spPr bwMode="auto">
            <a:xfrm>
              <a:off x="5956300" y="5437188"/>
              <a:ext cx="1362075" cy="17463"/>
            </a:xfrm>
            <a:prstGeom prst="rect">
              <a:avLst/>
            </a:prstGeom>
            <a:solidFill>
              <a:srgbClr val="FFFFA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1" name="Rectangle 53"/>
            <p:cNvSpPr>
              <a:spLocks noChangeArrowheads="1"/>
            </p:cNvSpPr>
            <p:nvPr/>
          </p:nvSpPr>
          <p:spPr bwMode="auto">
            <a:xfrm>
              <a:off x="5956300" y="5454650"/>
              <a:ext cx="1362075" cy="12700"/>
            </a:xfrm>
            <a:prstGeom prst="rect">
              <a:avLst/>
            </a:prstGeom>
            <a:solidFill>
              <a:srgbClr val="FFFFA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2" name="Rectangle 54"/>
            <p:cNvSpPr>
              <a:spLocks noChangeArrowheads="1"/>
            </p:cNvSpPr>
            <p:nvPr/>
          </p:nvSpPr>
          <p:spPr bwMode="auto">
            <a:xfrm>
              <a:off x="5956300" y="5467350"/>
              <a:ext cx="1362075" cy="11113"/>
            </a:xfrm>
            <a:prstGeom prst="rect">
              <a:avLst/>
            </a:prstGeom>
            <a:solidFill>
              <a:srgbClr val="FFFFA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3" name="Rectangle 55"/>
            <p:cNvSpPr>
              <a:spLocks noChangeArrowheads="1"/>
            </p:cNvSpPr>
            <p:nvPr/>
          </p:nvSpPr>
          <p:spPr bwMode="auto">
            <a:xfrm>
              <a:off x="5956300" y="5478463"/>
              <a:ext cx="1362075" cy="17463"/>
            </a:xfrm>
            <a:prstGeom prst="rect">
              <a:avLst/>
            </a:prstGeom>
            <a:solidFill>
              <a:srgbClr val="FFFFA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4" name="Rectangle 56"/>
            <p:cNvSpPr>
              <a:spLocks noChangeArrowheads="1"/>
            </p:cNvSpPr>
            <p:nvPr/>
          </p:nvSpPr>
          <p:spPr bwMode="auto">
            <a:xfrm>
              <a:off x="5956300" y="5495925"/>
              <a:ext cx="1362075" cy="12700"/>
            </a:xfrm>
            <a:prstGeom prst="rect">
              <a:avLst/>
            </a:prstGeom>
            <a:solidFill>
              <a:srgbClr val="FFFF9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5" name="Rectangle 57"/>
            <p:cNvSpPr>
              <a:spLocks noChangeArrowheads="1"/>
            </p:cNvSpPr>
            <p:nvPr/>
          </p:nvSpPr>
          <p:spPr bwMode="auto">
            <a:xfrm>
              <a:off x="5956300" y="5508625"/>
              <a:ext cx="1362075" cy="11113"/>
            </a:xfrm>
            <a:prstGeom prst="rect">
              <a:avLst/>
            </a:prstGeom>
            <a:solidFill>
              <a:srgbClr val="FFFF9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6" name="Rectangle 58"/>
            <p:cNvSpPr>
              <a:spLocks noChangeArrowheads="1"/>
            </p:cNvSpPr>
            <p:nvPr/>
          </p:nvSpPr>
          <p:spPr bwMode="auto">
            <a:xfrm>
              <a:off x="5956300" y="5519738"/>
              <a:ext cx="1362075" cy="17463"/>
            </a:xfrm>
            <a:prstGeom prst="rect">
              <a:avLst/>
            </a:prstGeom>
            <a:solidFill>
              <a:srgbClr val="FFFF9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7" name="Rectangle 59"/>
            <p:cNvSpPr>
              <a:spLocks noChangeArrowheads="1"/>
            </p:cNvSpPr>
            <p:nvPr/>
          </p:nvSpPr>
          <p:spPr bwMode="auto">
            <a:xfrm>
              <a:off x="5956300" y="5537200"/>
              <a:ext cx="1362075" cy="127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8" name="Rectangle 60"/>
            <p:cNvSpPr>
              <a:spLocks noChangeArrowheads="1"/>
            </p:cNvSpPr>
            <p:nvPr/>
          </p:nvSpPr>
          <p:spPr bwMode="auto">
            <a:xfrm>
              <a:off x="5956300" y="5549900"/>
              <a:ext cx="1362075" cy="11113"/>
            </a:xfrm>
            <a:prstGeom prst="rect">
              <a:avLst/>
            </a:prstGeom>
            <a:solidFill>
              <a:srgbClr val="FFFF9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29" name="Rectangle 61"/>
            <p:cNvSpPr>
              <a:spLocks noChangeArrowheads="1"/>
            </p:cNvSpPr>
            <p:nvPr/>
          </p:nvSpPr>
          <p:spPr bwMode="auto">
            <a:xfrm>
              <a:off x="5956300" y="5561013"/>
              <a:ext cx="1362075" cy="12700"/>
            </a:xfrm>
            <a:prstGeom prst="rect">
              <a:avLst/>
            </a:prstGeom>
            <a:solidFill>
              <a:srgbClr val="FFFF9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0" name="Rectangle 62"/>
            <p:cNvSpPr>
              <a:spLocks noChangeArrowheads="1"/>
            </p:cNvSpPr>
            <p:nvPr/>
          </p:nvSpPr>
          <p:spPr bwMode="auto">
            <a:xfrm>
              <a:off x="5956300" y="5573713"/>
              <a:ext cx="1362075" cy="17463"/>
            </a:xfrm>
            <a:prstGeom prst="rect">
              <a:avLst/>
            </a:prstGeom>
            <a:solidFill>
              <a:srgbClr val="FFFF9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1" name="Rectangle 63"/>
            <p:cNvSpPr>
              <a:spLocks noChangeArrowheads="1"/>
            </p:cNvSpPr>
            <p:nvPr/>
          </p:nvSpPr>
          <p:spPr bwMode="auto">
            <a:xfrm>
              <a:off x="5956300" y="5591175"/>
              <a:ext cx="1362075" cy="11113"/>
            </a:xfrm>
            <a:prstGeom prst="rect">
              <a:avLst/>
            </a:prstGeom>
            <a:solidFill>
              <a:srgbClr val="FFFF9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2" name="Rectangle 64"/>
            <p:cNvSpPr>
              <a:spLocks noChangeArrowheads="1"/>
            </p:cNvSpPr>
            <p:nvPr/>
          </p:nvSpPr>
          <p:spPr bwMode="auto">
            <a:xfrm>
              <a:off x="5956300" y="5602288"/>
              <a:ext cx="1362075" cy="17463"/>
            </a:xfrm>
            <a:prstGeom prst="rect">
              <a:avLst/>
            </a:prstGeom>
            <a:solidFill>
              <a:srgbClr val="FFFF8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3" name="Rectangle 65"/>
            <p:cNvSpPr>
              <a:spLocks noChangeArrowheads="1"/>
            </p:cNvSpPr>
            <p:nvPr/>
          </p:nvSpPr>
          <p:spPr bwMode="auto">
            <a:xfrm>
              <a:off x="5956300" y="5619750"/>
              <a:ext cx="1362075" cy="12700"/>
            </a:xfrm>
            <a:prstGeom prst="rect">
              <a:avLst/>
            </a:prstGeom>
            <a:solidFill>
              <a:srgbClr val="FFFF8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4" name="Rectangle 66"/>
            <p:cNvSpPr>
              <a:spLocks noChangeArrowheads="1"/>
            </p:cNvSpPr>
            <p:nvPr/>
          </p:nvSpPr>
          <p:spPr bwMode="auto">
            <a:xfrm>
              <a:off x="5956300" y="5632450"/>
              <a:ext cx="1362075" cy="17463"/>
            </a:xfrm>
            <a:prstGeom prst="rect">
              <a:avLst/>
            </a:prstGeom>
            <a:solidFill>
              <a:srgbClr val="FFFF8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5" name="Rectangle 67"/>
            <p:cNvSpPr>
              <a:spLocks noChangeArrowheads="1"/>
            </p:cNvSpPr>
            <p:nvPr/>
          </p:nvSpPr>
          <p:spPr bwMode="auto">
            <a:xfrm>
              <a:off x="5956300" y="5649913"/>
              <a:ext cx="1362075" cy="11113"/>
            </a:xfrm>
            <a:prstGeom prst="rect">
              <a:avLst/>
            </a:prstGeom>
            <a:solidFill>
              <a:srgbClr val="FFFF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6" name="Rectangle 68"/>
            <p:cNvSpPr>
              <a:spLocks noChangeArrowheads="1"/>
            </p:cNvSpPr>
            <p:nvPr/>
          </p:nvSpPr>
          <p:spPr bwMode="auto">
            <a:xfrm>
              <a:off x="5956300" y="5661025"/>
              <a:ext cx="1362075" cy="19050"/>
            </a:xfrm>
            <a:prstGeom prst="rect">
              <a:avLst/>
            </a:prstGeom>
            <a:solidFill>
              <a:srgbClr val="FFFF8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7" name="Rectangle 69"/>
            <p:cNvSpPr>
              <a:spLocks noChangeArrowheads="1"/>
            </p:cNvSpPr>
            <p:nvPr/>
          </p:nvSpPr>
          <p:spPr bwMode="auto">
            <a:xfrm>
              <a:off x="5956300" y="5680075"/>
              <a:ext cx="1362075" cy="11113"/>
            </a:xfrm>
            <a:prstGeom prst="rect">
              <a:avLst/>
            </a:prstGeom>
            <a:solidFill>
              <a:srgbClr val="FFFF8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8" name="Rectangle 70"/>
            <p:cNvSpPr>
              <a:spLocks noChangeArrowheads="1"/>
            </p:cNvSpPr>
            <p:nvPr/>
          </p:nvSpPr>
          <p:spPr bwMode="auto">
            <a:xfrm>
              <a:off x="5956300" y="5691188"/>
              <a:ext cx="1362075" cy="11113"/>
            </a:xfrm>
            <a:prstGeom prst="rect">
              <a:avLst/>
            </a:prstGeom>
            <a:solidFill>
              <a:srgbClr val="FFFF8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39" name="Rectangle 71"/>
            <p:cNvSpPr>
              <a:spLocks noChangeArrowheads="1"/>
            </p:cNvSpPr>
            <p:nvPr/>
          </p:nvSpPr>
          <p:spPr bwMode="auto">
            <a:xfrm>
              <a:off x="5956300" y="5702300"/>
              <a:ext cx="1362075" cy="19050"/>
            </a:xfrm>
            <a:prstGeom prst="rect">
              <a:avLst/>
            </a:prstGeom>
            <a:solidFill>
              <a:srgbClr val="FFFF8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0" name="Rectangle 72"/>
            <p:cNvSpPr>
              <a:spLocks noChangeArrowheads="1"/>
            </p:cNvSpPr>
            <p:nvPr/>
          </p:nvSpPr>
          <p:spPr bwMode="auto">
            <a:xfrm>
              <a:off x="5956300" y="5721350"/>
              <a:ext cx="1362075" cy="11113"/>
            </a:xfrm>
            <a:prstGeom prst="rect">
              <a:avLst/>
            </a:prstGeom>
            <a:solidFill>
              <a:srgbClr val="FFF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1" name="Rectangle 73"/>
            <p:cNvSpPr>
              <a:spLocks noChangeArrowheads="1"/>
            </p:cNvSpPr>
            <p:nvPr/>
          </p:nvSpPr>
          <p:spPr bwMode="auto">
            <a:xfrm>
              <a:off x="5956300" y="5732463"/>
              <a:ext cx="1362075" cy="17463"/>
            </a:xfrm>
            <a:prstGeom prst="rect">
              <a:avLst/>
            </a:prstGeom>
            <a:solidFill>
              <a:srgbClr val="FFFF7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2" name="Rectangle 74"/>
            <p:cNvSpPr>
              <a:spLocks noChangeArrowheads="1"/>
            </p:cNvSpPr>
            <p:nvPr/>
          </p:nvSpPr>
          <p:spPr bwMode="auto">
            <a:xfrm>
              <a:off x="5956300" y="5749925"/>
              <a:ext cx="1362075" cy="12700"/>
            </a:xfrm>
            <a:prstGeom prst="rect">
              <a:avLst/>
            </a:prstGeom>
            <a:solidFill>
              <a:srgbClr val="FFFF7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3" name="Rectangle 75"/>
            <p:cNvSpPr>
              <a:spLocks noChangeArrowheads="1"/>
            </p:cNvSpPr>
            <p:nvPr/>
          </p:nvSpPr>
          <p:spPr bwMode="auto">
            <a:xfrm>
              <a:off x="5956300" y="5762625"/>
              <a:ext cx="1362075" cy="11113"/>
            </a:xfrm>
            <a:prstGeom prst="rect">
              <a:avLst/>
            </a:prstGeom>
            <a:solidFill>
              <a:srgbClr val="FFFF7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4" name="Rectangle 76"/>
            <p:cNvSpPr>
              <a:spLocks noChangeArrowheads="1"/>
            </p:cNvSpPr>
            <p:nvPr/>
          </p:nvSpPr>
          <p:spPr bwMode="auto">
            <a:xfrm>
              <a:off x="5956300" y="5773738"/>
              <a:ext cx="1362075" cy="17463"/>
            </a:xfrm>
            <a:prstGeom prst="rect">
              <a:avLst/>
            </a:prstGeom>
            <a:solidFill>
              <a:srgbClr val="FFFF7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5" name="Rectangle 77"/>
            <p:cNvSpPr>
              <a:spLocks noChangeArrowheads="1"/>
            </p:cNvSpPr>
            <p:nvPr/>
          </p:nvSpPr>
          <p:spPr bwMode="auto">
            <a:xfrm>
              <a:off x="5956300" y="5791200"/>
              <a:ext cx="1362075" cy="12700"/>
            </a:xfrm>
            <a:prstGeom prst="rect">
              <a:avLst/>
            </a:prstGeom>
            <a:solidFill>
              <a:srgbClr val="FFFF7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6" name="Rectangle 78"/>
            <p:cNvSpPr>
              <a:spLocks noChangeArrowheads="1"/>
            </p:cNvSpPr>
            <p:nvPr/>
          </p:nvSpPr>
          <p:spPr bwMode="auto">
            <a:xfrm>
              <a:off x="5956300" y="5803900"/>
              <a:ext cx="1362075" cy="11113"/>
            </a:xfrm>
            <a:prstGeom prst="rect">
              <a:avLst/>
            </a:prstGeom>
            <a:solidFill>
              <a:srgbClr val="FFFF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7" name="Rectangle 79"/>
            <p:cNvSpPr>
              <a:spLocks noChangeArrowheads="1"/>
            </p:cNvSpPr>
            <p:nvPr/>
          </p:nvSpPr>
          <p:spPr bwMode="auto">
            <a:xfrm>
              <a:off x="5956300" y="5815013"/>
              <a:ext cx="1362075" cy="17463"/>
            </a:xfrm>
            <a:prstGeom prst="rect">
              <a:avLst/>
            </a:prstGeom>
            <a:solidFill>
              <a:srgbClr val="FFFF7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8" name="Rectangle 80"/>
            <p:cNvSpPr>
              <a:spLocks noChangeArrowheads="1"/>
            </p:cNvSpPr>
            <p:nvPr/>
          </p:nvSpPr>
          <p:spPr bwMode="auto">
            <a:xfrm>
              <a:off x="5956300" y="5832475"/>
              <a:ext cx="1362075" cy="12700"/>
            </a:xfrm>
            <a:prstGeom prst="rect">
              <a:avLst/>
            </a:prstGeom>
            <a:solidFill>
              <a:srgbClr val="FFFF6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49" name="Rectangle 81"/>
            <p:cNvSpPr>
              <a:spLocks noChangeArrowheads="1"/>
            </p:cNvSpPr>
            <p:nvPr/>
          </p:nvSpPr>
          <p:spPr bwMode="auto">
            <a:xfrm>
              <a:off x="5956300" y="5845175"/>
              <a:ext cx="1362075" cy="11113"/>
            </a:xfrm>
            <a:prstGeom prst="rect">
              <a:avLst/>
            </a:prstGeom>
            <a:solidFill>
              <a:srgbClr val="FFFF6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0" name="Rectangle 82"/>
            <p:cNvSpPr>
              <a:spLocks noChangeArrowheads="1"/>
            </p:cNvSpPr>
            <p:nvPr/>
          </p:nvSpPr>
          <p:spPr bwMode="auto">
            <a:xfrm>
              <a:off x="5956300" y="5856288"/>
              <a:ext cx="1362075" cy="17463"/>
            </a:xfrm>
            <a:prstGeom prst="rect">
              <a:avLst/>
            </a:prstGeom>
            <a:solidFill>
              <a:srgbClr val="FFFF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1" name="Rectangle 83"/>
            <p:cNvSpPr>
              <a:spLocks noChangeArrowheads="1"/>
            </p:cNvSpPr>
            <p:nvPr/>
          </p:nvSpPr>
          <p:spPr bwMode="auto">
            <a:xfrm>
              <a:off x="5956300" y="5873750"/>
              <a:ext cx="1362075" cy="12700"/>
            </a:xfrm>
            <a:prstGeom prst="rect">
              <a:avLst/>
            </a:prstGeom>
            <a:solidFill>
              <a:srgbClr val="FFFF6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2" name="Rectangle 84"/>
            <p:cNvSpPr>
              <a:spLocks noChangeArrowheads="1"/>
            </p:cNvSpPr>
            <p:nvPr/>
          </p:nvSpPr>
          <p:spPr bwMode="auto">
            <a:xfrm>
              <a:off x="5956300" y="5886450"/>
              <a:ext cx="1362075" cy="11113"/>
            </a:xfrm>
            <a:prstGeom prst="rect">
              <a:avLst/>
            </a:prstGeom>
            <a:solidFill>
              <a:srgbClr val="FFFF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3" name="Rectangle 85"/>
            <p:cNvSpPr>
              <a:spLocks noChangeArrowheads="1"/>
            </p:cNvSpPr>
            <p:nvPr/>
          </p:nvSpPr>
          <p:spPr bwMode="auto">
            <a:xfrm>
              <a:off x="5956300" y="5897563"/>
              <a:ext cx="1362075" cy="17463"/>
            </a:xfrm>
            <a:prstGeom prst="rect">
              <a:avLst/>
            </a:prstGeom>
            <a:solidFill>
              <a:srgbClr val="FFFF6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4" name="Rectangle 86"/>
            <p:cNvSpPr>
              <a:spLocks noChangeArrowheads="1"/>
            </p:cNvSpPr>
            <p:nvPr/>
          </p:nvSpPr>
          <p:spPr bwMode="auto">
            <a:xfrm>
              <a:off x="5956300" y="5915025"/>
              <a:ext cx="1362075" cy="12700"/>
            </a:xfrm>
            <a:prstGeom prst="rect">
              <a:avLst/>
            </a:prstGeom>
            <a:solidFill>
              <a:srgbClr val="FFFF6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5" name="Rectangle 87"/>
            <p:cNvSpPr>
              <a:spLocks noChangeArrowheads="1"/>
            </p:cNvSpPr>
            <p:nvPr/>
          </p:nvSpPr>
          <p:spPr bwMode="auto">
            <a:xfrm>
              <a:off x="5956300" y="5927725"/>
              <a:ext cx="1362075" cy="11113"/>
            </a:xfrm>
            <a:prstGeom prst="rect">
              <a:avLst/>
            </a:prstGeom>
            <a:solidFill>
              <a:srgbClr val="FFFF6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6" name="Rectangle 88"/>
            <p:cNvSpPr>
              <a:spLocks noChangeArrowheads="1"/>
            </p:cNvSpPr>
            <p:nvPr/>
          </p:nvSpPr>
          <p:spPr bwMode="auto">
            <a:xfrm>
              <a:off x="5956300" y="5938838"/>
              <a:ext cx="1362075" cy="17463"/>
            </a:xfrm>
            <a:prstGeom prst="rect">
              <a:avLst/>
            </a:prstGeom>
            <a:solidFill>
              <a:srgbClr val="FFFF5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7" name="Rectangle 89"/>
            <p:cNvSpPr>
              <a:spLocks noChangeArrowheads="1"/>
            </p:cNvSpPr>
            <p:nvPr/>
          </p:nvSpPr>
          <p:spPr bwMode="auto">
            <a:xfrm>
              <a:off x="5956300" y="5956300"/>
              <a:ext cx="1362075" cy="12700"/>
            </a:xfrm>
            <a:prstGeom prst="rect">
              <a:avLst/>
            </a:prstGeom>
            <a:solidFill>
              <a:srgbClr val="FFFF5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5956300" y="5969000"/>
              <a:ext cx="1362075" cy="11113"/>
            </a:xfrm>
            <a:prstGeom prst="rect">
              <a:avLst/>
            </a:prstGeom>
            <a:solidFill>
              <a:srgbClr val="FFFF5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5956300" y="5980113"/>
              <a:ext cx="1362075" cy="17463"/>
            </a:xfrm>
            <a:prstGeom prst="rect">
              <a:avLst/>
            </a:prstGeom>
            <a:solidFill>
              <a:srgbClr val="FFFF5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0" name="Rectangle 92"/>
            <p:cNvSpPr>
              <a:spLocks noChangeArrowheads="1"/>
            </p:cNvSpPr>
            <p:nvPr/>
          </p:nvSpPr>
          <p:spPr bwMode="auto">
            <a:xfrm>
              <a:off x="5956300" y="5997575"/>
              <a:ext cx="1362075" cy="12700"/>
            </a:xfrm>
            <a:prstGeom prst="rect">
              <a:avLst/>
            </a:prstGeom>
            <a:solidFill>
              <a:srgbClr val="FFFF5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1" name="Rectangle 93"/>
            <p:cNvSpPr>
              <a:spLocks noChangeArrowheads="1"/>
            </p:cNvSpPr>
            <p:nvPr/>
          </p:nvSpPr>
          <p:spPr bwMode="auto">
            <a:xfrm>
              <a:off x="5956300" y="6010275"/>
              <a:ext cx="1362075" cy="11113"/>
            </a:xfrm>
            <a:prstGeom prst="rect">
              <a:avLst/>
            </a:prstGeom>
            <a:solidFill>
              <a:srgbClr val="FFFF5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2" name="Rectangle 94"/>
            <p:cNvSpPr>
              <a:spLocks noChangeArrowheads="1"/>
            </p:cNvSpPr>
            <p:nvPr/>
          </p:nvSpPr>
          <p:spPr bwMode="auto">
            <a:xfrm>
              <a:off x="5956300" y="6021388"/>
              <a:ext cx="1362075" cy="17463"/>
            </a:xfrm>
            <a:prstGeom prst="rect">
              <a:avLst/>
            </a:prstGeom>
            <a:solidFill>
              <a:srgbClr val="FFFF5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3" name="Rectangle 95"/>
            <p:cNvSpPr>
              <a:spLocks noChangeArrowheads="1"/>
            </p:cNvSpPr>
            <p:nvPr/>
          </p:nvSpPr>
          <p:spPr bwMode="auto">
            <a:xfrm>
              <a:off x="5956300" y="6038850"/>
              <a:ext cx="1362075" cy="12700"/>
            </a:xfrm>
            <a:prstGeom prst="rect">
              <a:avLst/>
            </a:prstGeom>
            <a:solidFill>
              <a:srgbClr val="FFFF5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4" name="Rectangle 96"/>
            <p:cNvSpPr>
              <a:spLocks noChangeArrowheads="1"/>
            </p:cNvSpPr>
            <p:nvPr/>
          </p:nvSpPr>
          <p:spPr bwMode="auto">
            <a:xfrm>
              <a:off x="5956300" y="6051550"/>
              <a:ext cx="1362075" cy="11113"/>
            </a:xfrm>
            <a:prstGeom prst="rect">
              <a:avLst/>
            </a:prstGeom>
            <a:solidFill>
              <a:srgbClr val="FFFF4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5" name="Rectangle 97"/>
            <p:cNvSpPr>
              <a:spLocks noChangeArrowheads="1"/>
            </p:cNvSpPr>
            <p:nvPr/>
          </p:nvSpPr>
          <p:spPr bwMode="auto">
            <a:xfrm>
              <a:off x="5956300" y="6062663"/>
              <a:ext cx="1362075" cy="17463"/>
            </a:xfrm>
            <a:prstGeom prst="rect">
              <a:avLst/>
            </a:prstGeom>
            <a:solidFill>
              <a:srgbClr val="FFFF4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6" name="Rectangle 98"/>
            <p:cNvSpPr>
              <a:spLocks noChangeArrowheads="1"/>
            </p:cNvSpPr>
            <p:nvPr/>
          </p:nvSpPr>
          <p:spPr bwMode="auto">
            <a:xfrm>
              <a:off x="5956300" y="6080125"/>
              <a:ext cx="1362075" cy="12700"/>
            </a:xfrm>
            <a:prstGeom prst="rect">
              <a:avLst/>
            </a:prstGeom>
            <a:solidFill>
              <a:srgbClr val="FFFF4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7" name="Rectangle 99"/>
            <p:cNvSpPr>
              <a:spLocks noChangeArrowheads="1"/>
            </p:cNvSpPr>
            <p:nvPr/>
          </p:nvSpPr>
          <p:spPr bwMode="auto">
            <a:xfrm>
              <a:off x="5956300" y="6092825"/>
              <a:ext cx="1362075" cy="11113"/>
            </a:xfrm>
            <a:prstGeom prst="rect">
              <a:avLst/>
            </a:prstGeom>
            <a:solidFill>
              <a:srgbClr val="FFFF4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8" name="Rectangle 100"/>
            <p:cNvSpPr>
              <a:spLocks noChangeArrowheads="1"/>
            </p:cNvSpPr>
            <p:nvPr/>
          </p:nvSpPr>
          <p:spPr bwMode="auto">
            <a:xfrm>
              <a:off x="5956300" y="6103938"/>
              <a:ext cx="1362075" cy="17463"/>
            </a:xfrm>
            <a:prstGeom prst="rect">
              <a:avLst/>
            </a:prstGeom>
            <a:solidFill>
              <a:srgbClr val="FFFF4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69" name="Rectangle 101"/>
            <p:cNvSpPr>
              <a:spLocks noChangeArrowheads="1"/>
            </p:cNvSpPr>
            <p:nvPr/>
          </p:nvSpPr>
          <p:spPr bwMode="auto">
            <a:xfrm>
              <a:off x="5956300" y="6121400"/>
              <a:ext cx="1362075" cy="12700"/>
            </a:xfrm>
            <a:prstGeom prst="rect">
              <a:avLst/>
            </a:prstGeom>
            <a:solidFill>
              <a:srgbClr val="FFFF4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0" name="Rectangle 102"/>
            <p:cNvSpPr>
              <a:spLocks noChangeArrowheads="1"/>
            </p:cNvSpPr>
            <p:nvPr/>
          </p:nvSpPr>
          <p:spPr bwMode="auto">
            <a:xfrm>
              <a:off x="5956300" y="6134100"/>
              <a:ext cx="1362075" cy="11113"/>
            </a:xfrm>
            <a:prstGeom prst="rect">
              <a:avLst/>
            </a:prstGeom>
            <a:solidFill>
              <a:srgbClr val="FFFF4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1" name="Rectangle 103"/>
            <p:cNvSpPr>
              <a:spLocks noChangeArrowheads="1"/>
            </p:cNvSpPr>
            <p:nvPr/>
          </p:nvSpPr>
          <p:spPr bwMode="auto">
            <a:xfrm>
              <a:off x="5956300" y="6145213"/>
              <a:ext cx="1362075" cy="17463"/>
            </a:xfrm>
            <a:prstGeom prst="rect">
              <a:avLst/>
            </a:prstGeom>
            <a:solidFill>
              <a:srgbClr val="FFFF4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2" name="Rectangle 104"/>
            <p:cNvSpPr>
              <a:spLocks noChangeArrowheads="1"/>
            </p:cNvSpPr>
            <p:nvPr/>
          </p:nvSpPr>
          <p:spPr bwMode="auto">
            <a:xfrm>
              <a:off x="5956300" y="6162675"/>
              <a:ext cx="1362075" cy="12700"/>
            </a:xfrm>
            <a:prstGeom prst="rect">
              <a:avLst/>
            </a:prstGeom>
            <a:solidFill>
              <a:srgbClr val="FFFF3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3" name="Rectangle 105"/>
            <p:cNvSpPr>
              <a:spLocks noChangeArrowheads="1"/>
            </p:cNvSpPr>
            <p:nvPr/>
          </p:nvSpPr>
          <p:spPr bwMode="auto">
            <a:xfrm>
              <a:off x="5956300" y="6175375"/>
              <a:ext cx="1362075" cy="11113"/>
            </a:xfrm>
            <a:prstGeom prst="rect">
              <a:avLst/>
            </a:prstGeom>
            <a:solidFill>
              <a:srgbClr val="FFFF3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4" name="Rectangle 106"/>
            <p:cNvSpPr>
              <a:spLocks noChangeArrowheads="1"/>
            </p:cNvSpPr>
            <p:nvPr/>
          </p:nvSpPr>
          <p:spPr bwMode="auto">
            <a:xfrm>
              <a:off x="5956300" y="6186488"/>
              <a:ext cx="1362075" cy="17463"/>
            </a:xfrm>
            <a:prstGeom prst="rect">
              <a:avLst/>
            </a:prstGeom>
            <a:solidFill>
              <a:srgbClr val="FFFF3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5" name="Rectangle 107"/>
            <p:cNvSpPr>
              <a:spLocks noChangeArrowheads="1"/>
            </p:cNvSpPr>
            <p:nvPr/>
          </p:nvSpPr>
          <p:spPr bwMode="auto">
            <a:xfrm>
              <a:off x="5956300" y="6203950"/>
              <a:ext cx="1362075" cy="12700"/>
            </a:xfrm>
            <a:prstGeom prst="rect">
              <a:avLst/>
            </a:prstGeom>
            <a:solidFill>
              <a:srgbClr val="FFFF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6" name="Rectangle 108"/>
            <p:cNvSpPr>
              <a:spLocks noChangeArrowheads="1"/>
            </p:cNvSpPr>
            <p:nvPr/>
          </p:nvSpPr>
          <p:spPr bwMode="auto">
            <a:xfrm>
              <a:off x="5956300" y="6216650"/>
              <a:ext cx="1362075" cy="11113"/>
            </a:xfrm>
            <a:prstGeom prst="rect">
              <a:avLst/>
            </a:prstGeom>
            <a:solidFill>
              <a:srgbClr val="FFFF3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7" name="Rectangle 109"/>
            <p:cNvSpPr>
              <a:spLocks noChangeArrowheads="1"/>
            </p:cNvSpPr>
            <p:nvPr/>
          </p:nvSpPr>
          <p:spPr bwMode="auto">
            <a:xfrm>
              <a:off x="5956300" y="6227763"/>
              <a:ext cx="1362075" cy="19050"/>
            </a:xfrm>
            <a:prstGeom prst="rect">
              <a:avLst/>
            </a:prstGeom>
            <a:solidFill>
              <a:srgbClr val="FFFF3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8" name="Rectangle 110"/>
            <p:cNvSpPr>
              <a:spLocks noChangeArrowheads="1"/>
            </p:cNvSpPr>
            <p:nvPr/>
          </p:nvSpPr>
          <p:spPr bwMode="auto">
            <a:xfrm>
              <a:off x="5956300" y="6246813"/>
              <a:ext cx="1362075" cy="11113"/>
            </a:xfrm>
            <a:prstGeom prst="rect">
              <a:avLst/>
            </a:prstGeom>
            <a:solidFill>
              <a:srgbClr val="FFFF3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79" name="Rectangle 111"/>
            <p:cNvSpPr>
              <a:spLocks noChangeArrowheads="1"/>
            </p:cNvSpPr>
            <p:nvPr/>
          </p:nvSpPr>
          <p:spPr bwMode="auto">
            <a:xfrm>
              <a:off x="5956300" y="6257925"/>
              <a:ext cx="1362075" cy="11113"/>
            </a:xfrm>
            <a:prstGeom prst="rect">
              <a:avLst/>
            </a:prstGeom>
            <a:solidFill>
              <a:srgbClr val="FFFF3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0" name="Rectangle 112"/>
            <p:cNvSpPr>
              <a:spLocks noChangeArrowheads="1"/>
            </p:cNvSpPr>
            <p:nvPr/>
          </p:nvSpPr>
          <p:spPr bwMode="auto">
            <a:xfrm>
              <a:off x="5956300" y="6269038"/>
              <a:ext cx="1362075" cy="19050"/>
            </a:xfrm>
            <a:prstGeom prst="rect">
              <a:avLst/>
            </a:prstGeom>
            <a:solidFill>
              <a:srgbClr val="FFFF2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1" name="Rectangle 113"/>
            <p:cNvSpPr>
              <a:spLocks noChangeArrowheads="1"/>
            </p:cNvSpPr>
            <p:nvPr/>
          </p:nvSpPr>
          <p:spPr bwMode="auto">
            <a:xfrm>
              <a:off x="5956300" y="6288088"/>
              <a:ext cx="1362075" cy="11113"/>
            </a:xfrm>
            <a:prstGeom prst="rect">
              <a:avLst/>
            </a:prstGeom>
            <a:solidFill>
              <a:srgbClr val="FFFF2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2" name="Rectangle 114"/>
            <p:cNvSpPr>
              <a:spLocks noChangeArrowheads="1"/>
            </p:cNvSpPr>
            <p:nvPr/>
          </p:nvSpPr>
          <p:spPr bwMode="auto">
            <a:xfrm>
              <a:off x="5956300" y="6299200"/>
              <a:ext cx="1362075" cy="11113"/>
            </a:xfrm>
            <a:prstGeom prst="rect">
              <a:avLst/>
            </a:prstGeom>
            <a:solidFill>
              <a:srgbClr val="FFFF2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3" name="Rectangle 115"/>
            <p:cNvSpPr>
              <a:spLocks noChangeArrowheads="1"/>
            </p:cNvSpPr>
            <p:nvPr/>
          </p:nvSpPr>
          <p:spPr bwMode="auto">
            <a:xfrm>
              <a:off x="5956300" y="6310313"/>
              <a:ext cx="1362075" cy="19050"/>
            </a:xfrm>
            <a:prstGeom prst="rect">
              <a:avLst/>
            </a:prstGeom>
            <a:solidFill>
              <a:srgbClr val="FFFF2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4" name="Rectangle 116"/>
            <p:cNvSpPr>
              <a:spLocks noChangeArrowheads="1"/>
            </p:cNvSpPr>
            <p:nvPr/>
          </p:nvSpPr>
          <p:spPr bwMode="auto">
            <a:xfrm>
              <a:off x="5956300" y="6329363"/>
              <a:ext cx="1362075" cy="11113"/>
            </a:xfrm>
            <a:prstGeom prst="rect">
              <a:avLst/>
            </a:prstGeom>
            <a:solidFill>
              <a:srgbClr val="FFFF2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5" name="Rectangle 117"/>
            <p:cNvSpPr>
              <a:spLocks noChangeArrowheads="1"/>
            </p:cNvSpPr>
            <p:nvPr/>
          </p:nvSpPr>
          <p:spPr bwMode="auto">
            <a:xfrm>
              <a:off x="5956300" y="6340475"/>
              <a:ext cx="1362075" cy="11113"/>
            </a:xfrm>
            <a:prstGeom prst="rect">
              <a:avLst/>
            </a:prstGeom>
            <a:solidFill>
              <a:srgbClr val="FFFF2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6" name="Rectangle 118"/>
            <p:cNvSpPr>
              <a:spLocks noChangeArrowheads="1"/>
            </p:cNvSpPr>
            <p:nvPr/>
          </p:nvSpPr>
          <p:spPr bwMode="auto">
            <a:xfrm>
              <a:off x="5956300" y="6351588"/>
              <a:ext cx="1362075" cy="19050"/>
            </a:xfrm>
            <a:prstGeom prst="rect">
              <a:avLst/>
            </a:prstGeom>
            <a:solidFill>
              <a:srgbClr val="FFFF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7" name="Rectangle 119"/>
            <p:cNvSpPr>
              <a:spLocks noChangeArrowheads="1"/>
            </p:cNvSpPr>
            <p:nvPr/>
          </p:nvSpPr>
          <p:spPr bwMode="auto">
            <a:xfrm>
              <a:off x="5956300" y="6370638"/>
              <a:ext cx="1362075" cy="11113"/>
            </a:xfrm>
            <a:prstGeom prst="rect">
              <a:avLst/>
            </a:prstGeom>
            <a:solidFill>
              <a:srgbClr val="FFFF2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8" name="Rectangle 120"/>
            <p:cNvSpPr>
              <a:spLocks noChangeArrowheads="1"/>
            </p:cNvSpPr>
            <p:nvPr/>
          </p:nvSpPr>
          <p:spPr bwMode="auto">
            <a:xfrm>
              <a:off x="5956300" y="6381750"/>
              <a:ext cx="1362075" cy="11113"/>
            </a:xfrm>
            <a:prstGeom prst="rect">
              <a:avLst/>
            </a:prstGeom>
            <a:solidFill>
              <a:srgbClr val="FFFF1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89" name="Rectangle 121"/>
            <p:cNvSpPr>
              <a:spLocks noChangeArrowheads="1"/>
            </p:cNvSpPr>
            <p:nvPr/>
          </p:nvSpPr>
          <p:spPr bwMode="auto">
            <a:xfrm>
              <a:off x="5956300" y="6392863"/>
              <a:ext cx="1362075" cy="12700"/>
            </a:xfrm>
            <a:prstGeom prst="rect">
              <a:avLst/>
            </a:prstGeom>
            <a:solidFill>
              <a:srgbClr val="FFFF1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0" name="Rectangle 122"/>
            <p:cNvSpPr>
              <a:spLocks noChangeArrowheads="1"/>
            </p:cNvSpPr>
            <p:nvPr/>
          </p:nvSpPr>
          <p:spPr bwMode="auto">
            <a:xfrm>
              <a:off x="5956300" y="6405563"/>
              <a:ext cx="1362075" cy="17463"/>
            </a:xfrm>
            <a:prstGeom prst="rect">
              <a:avLst/>
            </a:prstGeom>
            <a:solidFill>
              <a:srgbClr val="FFFF1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1" name="Rectangle 123"/>
            <p:cNvSpPr>
              <a:spLocks noChangeArrowheads="1"/>
            </p:cNvSpPr>
            <p:nvPr/>
          </p:nvSpPr>
          <p:spPr bwMode="auto">
            <a:xfrm>
              <a:off x="5956300" y="6423025"/>
              <a:ext cx="1362075" cy="12700"/>
            </a:xfrm>
            <a:prstGeom prst="rect">
              <a:avLst/>
            </a:prstGeom>
            <a:solidFill>
              <a:srgbClr val="FFFF1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2" name="Rectangle 124"/>
            <p:cNvSpPr>
              <a:spLocks noChangeArrowheads="1"/>
            </p:cNvSpPr>
            <p:nvPr/>
          </p:nvSpPr>
          <p:spPr bwMode="auto">
            <a:xfrm>
              <a:off x="5956300" y="6435725"/>
              <a:ext cx="1362075" cy="11113"/>
            </a:xfrm>
            <a:prstGeom prst="rect">
              <a:avLst/>
            </a:prstGeom>
            <a:solidFill>
              <a:srgbClr val="FFFF1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3" name="Rectangle 125"/>
            <p:cNvSpPr>
              <a:spLocks noChangeArrowheads="1"/>
            </p:cNvSpPr>
            <p:nvPr/>
          </p:nvSpPr>
          <p:spPr bwMode="auto">
            <a:xfrm>
              <a:off x="5956300" y="6446838"/>
              <a:ext cx="1362075" cy="17463"/>
            </a:xfrm>
            <a:prstGeom prst="rect">
              <a:avLst/>
            </a:prstGeom>
            <a:solidFill>
              <a:srgbClr val="FFFF1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4" name="Rectangle 126"/>
            <p:cNvSpPr>
              <a:spLocks noChangeArrowheads="1"/>
            </p:cNvSpPr>
            <p:nvPr/>
          </p:nvSpPr>
          <p:spPr bwMode="auto">
            <a:xfrm>
              <a:off x="5956300" y="6464300"/>
              <a:ext cx="1362075" cy="12700"/>
            </a:xfrm>
            <a:prstGeom prst="rect">
              <a:avLst/>
            </a:prstGeom>
            <a:solidFill>
              <a:srgbClr val="FFFF1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5956300" y="6477000"/>
              <a:ext cx="1362075" cy="11113"/>
            </a:xfrm>
            <a:prstGeom prst="rect">
              <a:avLst/>
            </a:prstGeom>
            <a:solidFill>
              <a:srgbClr val="FFFF1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5956300" y="6488113"/>
              <a:ext cx="1362075" cy="17463"/>
            </a:xfrm>
            <a:prstGeom prst="rect">
              <a:avLst/>
            </a:prstGeom>
            <a:solidFill>
              <a:srgbClr val="FFFF0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5956300" y="6505575"/>
              <a:ext cx="1362075" cy="12700"/>
            </a:xfrm>
            <a:prstGeom prst="rect">
              <a:avLst/>
            </a:prstGeom>
            <a:solidFill>
              <a:srgbClr val="FFFF0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5956300" y="6518275"/>
              <a:ext cx="1362075" cy="11113"/>
            </a:xfrm>
            <a:prstGeom prst="rect">
              <a:avLst/>
            </a:prstGeom>
            <a:solidFill>
              <a:srgbClr val="FFFF0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5956300" y="6529388"/>
              <a:ext cx="1362075" cy="17463"/>
            </a:xfrm>
            <a:prstGeom prst="rect">
              <a:avLst/>
            </a:prstGeom>
            <a:solidFill>
              <a:srgbClr val="FFFF0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00" name="Rectangle 132"/>
            <p:cNvSpPr>
              <a:spLocks noChangeArrowheads="1"/>
            </p:cNvSpPr>
            <p:nvPr/>
          </p:nvSpPr>
          <p:spPr bwMode="auto">
            <a:xfrm>
              <a:off x="5956300" y="6546850"/>
              <a:ext cx="1362075" cy="12700"/>
            </a:xfrm>
            <a:prstGeom prst="rect">
              <a:avLst/>
            </a:prstGeom>
            <a:solidFill>
              <a:srgbClr val="FFFF0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01" name="Rectangle 133"/>
            <p:cNvSpPr>
              <a:spLocks noChangeArrowheads="1"/>
            </p:cNvSpPr>
            <p:nvPr/>
          </p:nvSpPr>
          <p:spPr bwMode="auto">
            <a:xfrm>
              <a:off x="5956300" y="6559550"/>
              <a:ext cx="1362075" cy="11113"/>
            </a:xfrm>
            <a:prstGeom prst="rect">
              <a:avLst/>
            </a:prstGeom>
            <a:solidFill>
              <a:srgbClr val="FFFF0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02" name="Rectangle 134"/>
            <p:cNvSpPr>
              <a:spLocks noChangeArrowheads="1"/>
            </p:cNvSpPr>
            <p:nvPr/>
          </p:nvSpPr>
          <p:spPr bwMode="auto">
            <a:xfrm>
              <a:off x="5956300" y="6570663"/>
              <a:ext cx="1362075" cy="17463"/>
            </a:xfrm>
            <a:prstGeom prst="rect">
              <a:avLst/>
            </a:prstGeom>
            <a:solidFill>
              <a:srgbClr val="FFFF0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03" name="Rectangle 135"/>
            <p:cNvSpPr>
              <a:spLocks noChangeArrowheads="1"/>
            </p:cNvSpPr>
            <p:nvPr/>
          </p:nvSpPr>
          <p:spPr bwMode="auto">
            <a:xfrm>
              <a:off x="5956300" y="6588125"/>
              <a:ext cx="1362075" cy="127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04" name="Rectangle 136"/>
            <p:cNvSpPr>
              <a:spLocks noChangeArrowheads="1"/>
            </p:cNvSpPr>
            <p:nvPr/>
          </p:nvSpPr>
          <p:spPr bwMode="auto">
            <a:xfrm rot="16200000">
              <a:off x="6405563" y="6175375"/>
              <a:ext cx="1587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5" name="Rectangle 137"/>
            <p:cNvSpPr>
              <a:spLocks noChangeArrowheads="1"/>
            </p:cNvSpPr>
            <p:nvPr/>
          </p:nvSpPr>
          <p:spPr bwMode="auto">
            <a:xfrm rot="16200000">
              <a:off x="6408738" y="6102350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6" name="Rectangle 138"/>
            <p:cNvSpPr>
              <a:spLocks noChangeArrowheads="1"/>
            </p:cNvSpPr>
            <p:nvPr/>
          </p:nvSpPr>
          <p:spPr bwMode="auto">
            <a:xfrm rot="16200000">
              <a:off x="6400800" y="6029325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7" name="Rectangle 139"/>
            <p:cNvSpPr>
              <a:spLocks noChangeArrowheads="1"/>
            </p:cNvSpPr>
            <p:nvPr/>
          </p:nvSpPr>
          <p:spPr bwMode="auto">
            <a:xfrm rot="16200000">
              <a:off x="6400800" y="5946775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8" name="Rectangle 140"/>
            <p:cNvSpPr>
              <a:spLocks noChangeArrowheads="1"/>
            </p:cNvSpPr>
            <p:nvPr/>
          </p:nvSpPr>
          <p:spPr bwMode="auto">
            <a:xfrm rot="16200000">
              <a:off x="6434138" y="5903913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09" name="Rectangle 141"/>
            <p:cNvSpPr>
              <a:spLocks noChangeArrowheads="1"/>
            </p:cNvSpPr>
            <p:nvPr/>
          </p:nvSpPr>
          <p:spPr bwMode="auto">
            <a:xfrm rot="16200000">
              <a:off x="6434138" y="5873750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0" name="Rectangle 142"/>
            <p:cNvSpPr>
              <a:spLocks noChangeArrowheads="1"/>
            </p:cNvSpPr>
            <p:nvPr/>
          </p:nvSpPr>
          <p:spPr bwMode="auto">
            <a:xfrm rot="16200000">
              <a:off x="6405563" y="5810250"/>
              <a:ext cx="1587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1" name="Rectangle 143"/>
            <p:cNvSpPr>
              <a:spLocks noChangeArrowheads="1"/>
            </p:cNvSpPr>
            <p:nvPr/>
          </p:nvSpPr>
          <p:spPr bwMode="auto">
            <a:xfrm rot="16200000">
              <a:off x="6408738" y="5741988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2" name="Rectangle 144"/>
            <p:cNvSpPr>
              <a:spLocks noChangeArrowheads="1"/>
            </p:cNvSpPr>
            <p:nvPr/>
          </p:nvSpPr>
          <p:spPr bwMode="auto">
            <a:xfrm rot="16200000">
              <a:off x="6430963" y="5699125"/>
              <a:ext cx="1079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3" name="Rectangle 145"/>
            <p:cNvSpPr>
              <a:spLocks noChangeArrowheads="1"/>
            </p:cNvSpPr>
            <p:nvPr/>
          </p:nvSpPr>
          <p:spPr bwMode="auto">
            <a:xfrm rot="16200000">
              <a:off x="6430963" y="5657850"/>
              <a:ext cx="1079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4" name="Rectangle 146"/>
            <p:cNvSpPr>
              <a:spLocks noChangeArrowheads="1"/>
            </p:cNvSpPr>
            <p:nvPr/>
          </p:nvSpPr>
          <p:spPr bwMode="auto">
            <a:xfrm rot="16200000">
              <a:off x="6397625" y="5589588"/>
              <a:ext cx="17303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5" name="Rectangle 147"/>
            <p:cNvSpPr>
              <a:spLocks noChangeArrowheads="1"/>
            </p:cNvSpPr>
            <p:nvPr/>
          </p:nvSpPr>
          <p:spPr bwMode="auto">
            <a:xfrm rot="16200000">
              <a:off x="6411913" y="5521325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6" name="Rectangle 148"/>
            <p:cNvSpPr>
              <a:spLocks noChangeArrowheads="1"/>
            </p:cNvSpPr>
            <p:nvPr/>
          </p:nvSpPr>
          <p:spPr bwMode="auto">
            <a:xfrm rot="16200000">
              <a:off x="6426200" y="5470525"/>
              <a:ext cx="1158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7" name="Rectangle 149"/>
            <p:cNvSpPr>
              <a:spLocks noChangeArrowheads="1"/>
            </p:cNvSpPr>
            <p:nvPr/>
          </p:nvSpPr>
          <p:spPr bwMode="auto">
            <a:xfrm rot="16200000">
              <a:off x="6411913" y="5414963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8" name="Rectangle 150"/>
            <p:cNvSpPr>
              <a:spLocks noChangeArrowheads="1"/>
            </p:cNvSpPr>
            <p:nvPr/>
          </p:nvSpPr>
          <p:spPr bwMode="auto">
            <a:xfrm rot="16200000">
              <a:off x="6434138" y="5378450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19" name="Rectangle 151"/>
            <p:cNvSpPr>
              <a:spLocks noChangeArrowheads="1"/>
            </p:cNvSpPr>
            <p:nvPr/>
          </p:nvSpPr>
          <p:spPr bwMode="auto">
            <a:xfrm rot="16200000">
              <a:off x="6434138" y="5341938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0" name="Rectangle 152"/>
            <p:cNvSpPr>
              <a:spLocks noChangeArrowheads="1"/>
            </p:cNvSpPr>
            <p:nvPr/>
          </p:nvSpPr>
          <p:spPr bwMode="auto">
            <a:xfrm rot="16200000">
              <a:off x="6405563" y="5284788"/>
              <a:ext cx="1587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1" name="Rectangle 153"/>
            <p:cNvSpPr>
              <a:spLocks noChangeArrowheads="1"/>
            </p:cNvSpPr>
            <p:nvPr/>
          </p:nvSpPr>
          <p:spPr bwMode="auto">
            <a:xfrm rot="16200000">
              <a:off x="6426200" y="5233988"/>
              <a:ext cx="1158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2" name="Rectangle 154"/>
            <p:cNvSpPr>
              <a:spLocks noChangeArrowheads="1"/>
            </p:cNvSpPr>
            <p:nvPr/>
          </p:nvSpPr>
          <p:spPr bwMode="auto">
            <a:xfrm rot="16200000">
              <a:off x="6434138" y="5200650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3" name="Rectangle 155"/>
            <p:cNvSpPr>
              <a:spLocks noChangeArrowheads="1"/>
            </p:cNvSpPr>
            <p:nvPr/>
          </p:nvSpPr>
          <p:spPr bwMode="auto">
            <a:xfrm rot="16200000">
              <a:off x="6391275" y="5122863"/>
              <a:ext cx="1873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4" name="Rectangle 156"/>
            <p:cNvSpPr>
              <a:spLocks noChangeArrowheads="1"/>
            </p:cNvSpPr>
            <p:nvPr/>
          </p:nvSpPr>
          <p:spPr bwMode="auto">
            <a:xfrm rot="16200000">
              <a:off x="6411913" y="5048250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5" name="Rectangle 157"/>
            <p:cNvSpPr>
              <a:spLocks noChangeArrowheads="1"/>
            </p:cNvSpPr>
            <p:nvPr/>
          </p:nvSpPr>
          <p:spPr bwMode="auto">
            <a:xfrm rot="16200000">
              <a:off x="6426200" y="4997450"/>
              <a:ext cx="1158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6" name="Rectangle 158"/>
            <p:cNvSpPr>
              <a:spLocks noChangeArrowheads="1"/>
            </p:cNvSpPr>
            <p:nvPr/>
          </p:nvSpPr>
          <p:spPr bwMode="auto">
            <a:xfrm rot="16200000">
              <a:off x="6570663" y="5981700"/>
              <a:ext cx="1587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7" name="Rectangle 159"/>
            <p:cNvSpPr>
              <a:spLocks noChangeArrowheads="1"/>
            </p:cNvSpPr>
            <p:nvPr/>
          </p:nvSpPr>
          <p:spPr bwMode="auto">
            <a:xfrm rot="16200000">
              <a:off x="6577013" y="5916613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8" name="Rectangle 160"/>
            <p:cNvSpPr>
              <a:spLocks noChangeArrowheads="1"/>
            </p:cNvSpPr>
            <p:nvPr/>
          </p:nvSpPr>
          <p:spPr bwMode="auto">
            <a:xfrm rot="16200000">
              <a:off x="6573838" y="5848350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29" name="Rectangle 161"/>
            <p:cNvSpPr>
              <a:spLocks noChangeArrowheads="1"/>
            </p:cNvSpPr>
            <p:nvPr/>
          </p:nvSpPr>
          <p:spPr bwMode="auto">
            <a:xfrm rot="16200000">
              <a:off x="6577013" y="5786438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0" name="Rectangle 162"/>
            <p:cNvSpPr>
              <a:spLocks noChangeArrowheads="1"/>
            </p:cNvSpPr>
            <p:nvPr/>
          </p:nvSpPr>
          <p:spPr bwMode="auto">
            <a:xfrm rot="16200000">
              <a:off x="6591300" y="5735638"/>
              <a:ext cx="1158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1" name="Rectangle 163"/>
            <p:cNvSpPr>
              <a:spLocks noChangeArrowheads="1"/>
            </p:cNvSpPr>
            <p:nvPr/>
          </p:nvSpPr>
          <p:spPr bwMode="auto">
            <a:xfrm rot="16200000">
              <a:off x="6596063" y="5699125"/>
              <a:ext cx="1079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2" name="Rectangle 164"/>
            <p:cNvSpPr>
              <a:spLocks noChangeArrowheads="1"/>
            </p:cNvSpPr>
            <p:nvPr/>
          </p:nvSpPr>
          <p:spPr bwMode="auto">
            <a:xfrm rot="16200000">
              <a:off x="6599238" y="5667375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3" name="Rectangle 165"/>
            <p:cNvSpPr>
              <a:spLocks noChangeArrowheads="1"/>
            </p:cNvSpPr>
            <p:nvPr/>
          </p:nvSpPr>
          <p:spPr bwMode="auto">
            <a:xfrm rot="16200000">
              <a:off x="6559550" y="5597525"/>
              <a:ext cx="18097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4" name="Rectangle 166"/>
            <p:cNvSpPr>
              <a:spLocks noChangeArrowheads="1"/>
            </p:cNvSpPr>
            <p:nvPr/>
          </p:nvSpPr>
          <p:spPr bwMode="auto">
            <a:xfrm rot="16200000">
              <a:off x="6577013" y="5521325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5" name="Rectangle 167"/>
            <p:cNvSpPr>
              <a:spLocks noChangeArrowheads="1"/>
            </p:cNvSpPr>
            <p:nvPr/>
          </p:nvSpPr>
          <p:spPr bwMode="auto">
            <a:xfrm rot="16200000">
              <a:off x="6577013" y="5462588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6" name="Rectangle 168"/>
            <p:cNvSpPr>
              <a:spLocks noChangeArrowheads="1"/>
            </p:cNvSpPr>
            <p:nvPr/>
          </p:nvSpPr>
          <p:spPr bwMode="auto">
            <a:xfrm rot="16200000">
              <a:off x="6596063" y="5416550"/>
              <a:ext cx="1079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7" name="Rectangle 169"/>
            <p:cNvSpPr>
              <a:spLocks noChangeArrowheads="1"/>
            </p:cNvSpPr>
            <p:nvPr/>
          </p:nvSpPr>
          <p:spPr bwMode="auto">
            <a:xfrm rot="16200000">
              <a:off x="6599238" y="5383213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8" name="Rectangle 170"/>
            <p:cNvSpPr>
              <a:spLocks noChangeArrowheads="1"/>
            </p:cNvSpPr>
            <p:nvPr/>
          </p:nvSpPr>
          <p:spPr bwMode="auto">
            <a:xfrm rot="16200000">
              <a:off x="6573838" y="5329238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39" name="Rectangle 171"/>
            <p:cNvSpPr>
              <a:spLocks noChangeArrowheads="1"/>
            </p:cNvSpPr>
            <p:nvPr/>
          </p:nvSpPr>
          <p:spPr bwMode="auto">
            <a:xfrm rot="16200000">
              <a:off x="6573838" y="5264150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0" name="Rectangle 172"/>
            <p:cNvSpPr>
              <a:spLocks noChangeArrowheads="1"/>
            </p:cNvSpPr>
            <p:nvPr/>
          </p:nvSpPr>
          <p:spPr bwMode="auto">
            <a:xfrm rot="16200000">
              <a:off x="6577013" y="5195888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1" name="Rectangle 173"/>
            <p:cNvSpPr>
              <a:spLocks noChangeArrowheads="1"/>
            </p:cNvSpPr>
            <p:nvPr/>
          </p:nvSpPr>
          <p:spPr bwMode="auto">
            <a:xfrm rot="16200000">
              <a:off x="6732588" y="5937250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2" name="Rectangle 174"/>
            <p:cNvSpPr>
              <a:spLocks noChangeArrowheads="1"/>
            </p:cNvSpPr>
            <p:nvPr/>
          </p:nvSpPr>
          <p:spPr bwMode="auto">
            <a:xfrm rot="16200000">
              <a:off x="6724650" y="5864225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3" name="Rectangle 175"/>
            <p:cNvSpPr>
              <a:spLocks noChangeArrowheads="1"/>
            </p:cNvSpPr>
            <p:nvPr/>
          </p:nvSpPr>
          <p:spPr bwMode="auto">
            <a:xfrm rot="16200000">
              <a:off x="6721475" y="5778500"/>
              <a:ext cx="17303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4" name="Rectangle 176"/>
            <p:cNvSpPr>
              <a:spLocks noChangeArrowheads="1"/>
            </p:cNvSpPr>
            <p:nvPr/>
          </p:nvSpPr>
          <p:spPr bwMode="auto">
            <a:xfrm rot="16200000">
              <a:off x="6757988" y="5732463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5" name="Rectangle 177"/>
            <p:cNvSpPr>
              <a:spLocks noChangeArrowheads="1"/>
            </p:cNvSpPr>
            <p:nvPr/>
          </p:nvSpPr>
          <p:spPr bwMode="auto">
            <a:xfrm rot="16200000">
              <a:off x="6757988" y="5702300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6" name="Rectangle 178"/>
            <p:cNvSpPr>
              <a:spLocks noChangeArrowheads="1"/>
            </p:cNvSpPr>
            <p:nvPr/>
          </p:nvSpPr>
          <p:spPr bwMode="auto">
            <a:xfrm rot="16200000">
              <a:off x="6710363" y="5619750"/>
              <a:ext cx="1952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7" name="Rectangle 179"/>
            <p:cNvSpPr>
              <a:spLocks noChangeArrowheads="1"/>
            </p:cNvSpPr>
            <p:nvPr/>
          </p:nvSpPr>
          <p:spPr bwMode="auto">
            <a:xfrm rot="16200000">
              <a:off x="6735763" y="5545138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8" name="Rectangle 180"/>
            <p:cNvSpPr>
              <a:spLocks noChangeArrowheads="1"/>
            </p:cNvSpPr>
            <p:nvPr/>
          </p:nvSpPr>
          <p:spPr bwMode="auto">
            <a:xfrm rot="16200000">
              <a:off x="6732588" y="5476875"/>
              <a:ext cx="1524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49" name="Rectangle 181"/>
            <p:cNvSpPr>
              <a:spLocks noChangeArrowheads="1"/>
            </p:cNvSpPr>
            <p:nvPr/>
          </p:nvSpPr>
          <p:spPr bwMode="auto">
            <a:xfrm rot="16200000">
              <a:off x="6757988" y="5437188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50" name="Rectangle 182"/>
            <p:cNvSpPr>
              <a:spLocks noChangeArrowheads="1"/>
            </p:cNvSpPr>
            <p:nvPr/>
          </p:nvSpPr>
          <p:spPr bwMode="auto">
            <a:xfrm rot="16200000">
              <a:off x="6729413" y="5378450"/>
              <a:ext cx="1587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51" name="Rectangle 183"/>
            <p:cNvSpPr>
              <a:spLocks noChangeArrowheads="1"/>
            </p:cNvSpPr>
            <p:nvPr/>
          </p:nvSpPr>
          <p:spPr bwMode="auto">
            <a:xfrm rot="16200000">
              <a:off x="6757988" y="5330825"/>
              <a:ext cx="10160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52" name="Rectangle 184"/>
            <p:cNvSpPr>
              <a:spLocks noChangeArrowheads="1"/>
            </p:cNvSpPr>
            <p:nvPr/>
          </p:nvSpPr>
          <p:spPr bwMode="auto">
            <a:xfrm rot="16200000">
              <a:off x="6754813" y="5297488"/>
              <a:ext cx="1079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53" name="Rectangle 185"/>
            <p:cNvSpPr>
              <a:spLocks noChangeArrowheads="1"/>
            </p:cNvSpPr>
            <p:nvPr/>
          </p:nvSpPr>
          <p:spPr bwMode="auto">
            <a:xfrm rot="16200000">
              <a:off x="6735763" y="5243513"/>
              <a:ext cx="1444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54" name="Freeform 186"/>
            <p:cNvSpPr>
              <a:spLocks/>
            </p:cNvSpPr>
            <p:nvPr/>
          </p:nvSpPr>
          <p:spPr bwMode="auto">
            <a:xfrm>
              <a:off x="5022850" y="1138238"/>
              <a:ext cx="3862388" cy="3689350"/>
            </a:xfrm>
            <a:custGeom>
              <a:avLst/>
              <a:gdLst/>
              <a:ahLst/>
              <a:cxnLst>
                <a:cxn ang="0">
                  <a:pos x="6168" y="9191"/>
                </a:cxn>
                <a:cxn ang="0">
                  <a:pos x="7526" y="3540"/>
                </a:cxn>
                <a:cxn ang="0">
                  <a:pos x="2399" y="805"/>
                </a:cxn>
                <a:cxn ang="0">
                  <a:pos x="1040" y="6455"/>
                </a:cxn>
                <a:cxn ang="0">
                  <a:pos x="6168" y="9191"/>
                </a:cxn>
              </a:cxnLst>
              <a:rect l="0" t="0" r="r" b="b"/>
              <a:pathLst>
                <a:path w="8567" h="9996">
                  <a:moveTo>
                    <a:pt x="6168" y="9191"/>
                  </a:moveTo>
                  <a:cubicBezTo>
                    <a:pt x="7959" y="8386"/>
                    <a:pt x="8567" y="5856"/>
                    <a:pt x="7526" y="3540"/>
                  </a:cubicBezTo>
                  <a:cubicBezTo>
                    <a:pt x="6486" y="1225"/>
                    <a:pt x="4190" y="0"/>
                    <a:pt x="2399" y="805"/>
                  </a:cubicBezTo>
                  <a:cubicBezTo>
                    <a:pt x="608" y="1610"/>
                    <a:pt x="0" y="4139"/>
                    <a:pt x="1040" y="6455"/>
                  </a:cubicBezTo>
                  <a:cubicBezTo>
                    <a:pt x="2081" y="8771"/>
                    <a:pt x="4377" y="9996"/>
                    <a:pt x="6168" y="9191"/>
                  </a:cubicBezTo>
                </a:path>
              </a:pathLst>
            </a:custGeom>
            <a:solidFill>
              <a:srgbClr val="E8EE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55" name="Freeform 187"/>
            <p:cNvSpPr>
              <a:spLocks/>
            </p:cNvSpPr>
            <p:nvPr/>
          </p:nvSpPr>
          <p:spPr bwMode="auto">
            <a:xfrm>
              <a:off x="5022850" y="1138238"/>
              <a:ext cx="3862388" cy="3689350"/>
            </a:xfrm>
            <a:custGeom>
              <a:avLst/>
              <a:gdLst/>
              <a:ahLst/>
              <a:cxnLst>
                <a:cxn ang="0">
                  <a:pos x="1752" y="2137"/>
                </a:cxn>
                <a:cxn ang="0">
                  <a:pos x="2137" y="823"/>
                </a:cxn>
                <a:cxn ang="0">
                  <a:pos x="681" y="187"/>
                </a:cxn>
                <a:cxn ang="0">
                  <a:pos x="296" y="1501"/>
                </a:cxn>
                <a:cxn ang="0">
                  <a:pos x="1752" y="2137"/>
                </a:cxn>
              </a:cxnLst>
              <a:rect l="0" t="0" r="r" b="b"/>
              <a:pathLst>
                <a:path w="2433" h="2324">
                  <a:moveTo>
                    <a:pt x="1752" y="2137"/>
                  </a:moveTo>
                  <a:cubicBezTo>
                    <a:pt x="2260" y="1949"/>
                    <a:pt x="2433" y="1361"/>
                    <a:pt x="2137" y="823"/>
                  </a:cubicBezTo>
                  <a:cubicBezTo>
                    <a:pt x="1842" y="285"/>
                    <a:pt x="1190" y="0"/>
                    <a:pt x="681" y="187"/>
                  </a:cubicBezTo>
                  <a:cubicBezTo>
                    <a:pt x="173" y="374"/>
                    <a:pt x="0" y="962"/>
                    <a:pt x="296" y="1501"/>
                  </a:cubicBezTo>
                  <a:cubicBezTo>
                    <a:pt x="591" y="2039"/>
                    <a:pt x="1243" y="2324"/>
                    <a:pt x="1752" y="2137"/>
                  </a:cubicBezTo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2956" name="Picture 18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04075" y="3878263"/>
              <a:ext cx="525463" cy="5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57" name="Picture 18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73813" y="2886075"/>
              <a:ext cx="533400" cy="525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58" name="Picture 19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51488" y="4905375"/>
              <a:ext cx="490538" cy="49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59" name="Picture 19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02275" y="4864100"/>
              <a:ext cx="488950" cy="49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60" name="Picture 19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51475" y="4818063"/>
              <a:ext cx="490538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61" name="Picture 19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92738" y="4776788"/>
              <a:ext cx="498475" cy="48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62" name="Picture 19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43525" y="4729163"/>
              <a:ext cx="490538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63" name="Picture 19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78438" y="4681538"/>
              <a:ext cx="490538" cy="49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64" name="Picture 19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227638" y="4640263"/>
              <a:ext cx="490538" cy="48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965" name="Freeform 197"/>
            <p:cNvSpPr>
              <a:spLocks/>
            </p:cNvSpPr>
            <p:nvPr/>
          </p:nvSpPr>
          <p:spPr bwMode="auto">
            <a:xfrm>
              <a:off x="5522913" y="1366838"/>
              <a:ext cx="5810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5" y="34"/>
                </a:cxn>
                <a:cxn ang="0">
                  <a:pos x="126" y="66"/>
                </a:cxn>
                <a:cxn ang="0">
                  <a:pos x="182" y="95"/>
                </a:cxn>
                <a:cxn ang="0">
                  <a:pos x="234" y="122"/>
                </a:cxn>
                <a:cxn ang="0">
                  <a:pos x="282" y="146"/>
                </a:cxn>
                <a:cxn ang="0">
                  <a:pos x="326" y="168"/>
                </a:cxn>
                <a:cxn ang="0">
                  <a:pos x="366" y="188"/>
                </a:cxn>
              </a:cxnLst>
              <a:rect l="0" t="0" r="r" b="b"/>
              <a:pathLst>
                <a:path w="366" h="188">
                  <a:moveTo>
                    <a:pt x="0" y="0"/>
                  </a:moveTo>
                  <a:lnTo>
                    <a:pt x="65" y="34"/>
                  </a:lnTo>
                  <a:lnTo>
                    <a:pt x="126" y="66"/>
                  </a:lnTo>
                  <a:lnTo>
                    <a:pt x="182" y="95"/>
                  </a:lnTo>
                  <a:lnTo>
                    <a:pt x="234" y="122"/>
                  </a:lnTo>
                  <a:lnTo>
                    <a:pt x="282" y="146"/>
                  </a:lnTo>
                  <a:lnTo>
                    <a:pt x="326" y="168"/>
                  </a:lnTo>
                  <a:lnTo>
                    <a:pt x="366" y="188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66" name="Freeform 198"/>
            <p:cNvSpPr>
              <a:spLocks/>
            </p:cNvSpPr>
            <p:nvPr/>
          </p:nvSpPr>
          <p:spPr bwMode="auto">
            <a:xfrm>
              <a:off x="6037263" y="1590675"/>
              <a:ext cx="203200" cy="14128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28" y="89"/>
                </a:cxn>
                <a:cxn ang="0">
                  <a:pos x="0" y="82"/>
                </a:cxn>
                <a:cxn ang="0">
                  <a:pos x="59" y="0"/>
                </a:cxn>
              </a:cxnLst>
              <a:rect l="0" t="0" r="r" b="b"/>
              <a:pathLst>
                <a:path w="128" h="89">
                  <a:moveTo>
                    <a:pt x="59" y="0"/>
                  </a:moveTo>
                  <a:lnTo>
                    <a:pt x="128" y="89"/>
                  </a:lnTo>
                  <a:lnTo>
                    <a:pt x="0" y="8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67" name="Freeform 199"/>
            <p:cNvSpPr>
              <a:spLocks/>
            </p:cNvSpPr>
            <p:nvPr/>
          </p:nvSpPr>
          <p:spPr bwMode="auto">
            <a:xfrm>
              <a:off x="5592763" y="2219325"/>
              <a:ext cx="1182688" cy="2286000"/>
            </a:xfrm>
            <a:custGeom>
              <a:avLst/>
              <a:gdLst/>
              <a:ahLst/>
              <a:cxnLst>
                <a:cxn ang="0">
                  <a:pos x="745" y="0"/>
                </a:cxn>
                <a:cxn ang="0">
                  <a:pos x="622" y="138"/>
                </a:cxn>
                <a:cxn ang="0">
                  <a:pos x="510" y="282"/>
                </a:cxn>
                <a:cxn ang="0">
                  <a:pos x="407" y="431"/>
                </a:cxn>
                <a:cxn ang="0">
                  <a:pos x="314" y="586"/>
                </a:cxn>
                <a:cxn ang="0">
                  <a:pos x="232" y="746"/>
                </a:cxn>
                <a:cxn ang="0">
                  <a:pos x="159" y="912"/>
                </a:cxn>
                <a:cxn ang="0">
                  <a:pos x="96" y="1082"/>
                </a:cxn>
                <a:cxn ang="0">
                  <a:pos x="43" y="1259"/>
                </a:cxn>
                <a:cxn ang="0">
                  <a:pos x="0" y="1440"/>
                </a:cxn>
              </a:cxnLst>
              <a:rect l="0" t="0" r="r" b="b"/>
              <a:pathLst>
                <a:path w="745" h="1440">
                  <a:moveTo>
                    <a:pt x="745" y="0"/>
                  </a:moveTo>
                  <a:lnTo>
                    <a:pt x="622" y="138"/>
                  </a:lnTo>
                  <a:lnTo>
                    <a:pt x="510" y="282"/>
                  </a:lnTo>
                  <a:lnTo>
                    <a:pt x="407" y="431"/>
                  </a:lnTo>
                  <a:lnTo>
                    <a:pt x="314" y="586"/>
                  </a:lnTo>
                  <a:lnTo>
                    <a:pt x="232" y="746"/>
                  </a:lnTo>
                  <a:lnTo>
                    <a:pt x="159" y="912"/>
                  </a:lnTo>
                  <a:lnTo>
                    <a:pt x="96" y="1082"/>
                  </a:lnTo>
                  <a:lnTo>
                    <a:pt x="43" y="1259"/>
                  </a:lnTo>
                  <a:lnTo>
                    <a:pt x="0" y="1440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68" name="Freeform 200"/>
            <p:cNvSpPr>
              <a:spLocks/>
            </p:cNvSpPr>
            <p:nvPr/>
          </p:nvSpPr>
          <p:spPr bwMode="auto">
            <a:xfrm>
              <a:off x="5507038" y="4475163"/>
              <a:ext cx="180975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101"/>
                </a:cxn>
                <a:cxn ang="0">
                  <a:pos x="114" y="15"/>
                </a:cxn>
                <a:cxn ang="0">
                  <a:pos x="0" y="0"/>
                </a:cxn>
              </a:cxnLst>
              <a:rect l="0" t="0" r="r" b="b"/>
              <a:pathLst>
                <a:path w="114" h="101">
                  <a:moveTo>
                    <a:pt x="0" y="0"/>
                  </a:moveTo>
                  <a:lnTo>
                    <a:pt x="39" y="101"/>
                  </a:lnTo>
                  <a:lnTo>
                    <a:pt x="114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69" name="Freeform 201"/>
            <p:cNvSpPr>
              <a:spLocks/>
            </p:cNvSpPr>
            <p:nvPr/>
          </p:nvSpPr>
          <p:spPr bwMode="auto">
            <a:xfrm>
              <a:off x="6608763" y="2219325"/>
              <a:ext cx="166688" cy="534988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68" y="57"/>
                </a:cxn>
                <a:cxn ang="0">
                  <a:pos x="40" y="114"/>
                </a:cxn>
                <a:cxn ang="0">
                  <a:pos x="19" y="170"/>
                </a:cxn>
                <a:cxn ang="0">
                  <a:pos x="6" y="226"/>
                </a:cxn>
                <a:cxn ang="0">
                  <a:pos x="0" y="282"/>
                </a:cxn>
                <a:cxn ang="0">
                  <a:pos x="3" y="337"/>
                </a:cxn>
              </a:cxnLst>
              <a:rect l="0" t="0" r="r" b="b"/>
              <a:pathLst>
                <a:path w="105" h="337">
                  <a:moveTo>
                    <a:pt x="105" y="0"/>
                  </a:moveTo>
                  <a:lnTo>
                    <a:pt x="68" y="57"/>
                  </a:lnTo>
                  <a:lnTo>
                    <a:pt x="40" y="114"/>
                  </a:lnTo>
                  <a:lnTo>
                    <a:pt x="19" y="170"/>
                  </a:lnTo>
                  <a:lnTo>
                    <a:pt x="6" y="226"/>
                  </a:lnTo>
                  <a:lnTo>
                    <a:pt x="0" y="282"/>
                  </a:lnTo>
                  <a:lnTo>
                    <a:pt x="3" y="337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0" name="Freeform 202"/>
            <p:cNvSpPr>
              <a:spLocks/>
            </p:cNvSpPr>
            <p:nvPr/>
          </p:nvSpPr>
          <p:spPr bwMode="auto">
            <a:xfrm>
              <a:off x="6518275" y="2722563"/>
              <a:ext cx="180975" cy="16033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78" y="101"/>
                </a:cxn>
                <a:cxn ang="0">
                  <a:pos x="114" y="0"/>
                </a:cxn>
                <a:cxn ang="0">
                  <a:pos x="0" y="17"/>
                </a:cxn>
              </a:cxnLst>
              <a:rect l="0" t="0" r="r" b="b"/>
              <a:pathLst>
                <a:path w="114" h="101">
                  <a:moveTo>
                    <a:pt x="0" y="17"/>
                  </a:moveTo>
                  <a:lnTo>
                    <a:pt x="78" y="101"/>
                  </a:lnTo>
                  <a:lnTo>
                    <a:pt x="114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1" name="Freeform 203"/>
            <p:cNvSpPr>
              <a:spLocks/>
            </p:cNvSpPr>
            <p:nvPr/>
          </p:nvSpPr>
          <p:spPr bwMode="auto">
            <a:xfrm>
              <a:off x="6775450" y="2219325"/>
              <a:ext cx="739775" cy="1560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" y="83"/>
                </a:cxn>
                <a:cxn ang="0">
                  <a:pos x="180" y="169"/>
                </a:cxn>
                <a:cxn ang="0">
                  <a:pos x="253" y="259"/>
                </a:cxn>
                <a:cxn ang="0">
                  <a:pos x="316" y="352"/>
                </a:cxn>
                <a:cxn ang="0">
                  <a:pos x="368" y="449"/>
                </a:cxn>
                <a:cxn ang="0">
                  <a:pos x="409" y="549"/>
                </a:cxn>
                <a:cxn ang="0">
                  <a:pos x="439" y="652"/>
                </a:cxn>
                <a:cxn ang="0">
                  <a:pos x="458" y="759"/>
                </a:cxn>
                <a:cxn ang="0">
                  <a:pos x="466" y="870"/>
                </a:cxn>
                <a:cxn ang="0">
                  <a:pos x="463" y="983"/>
                </a:cxn>
              </a:cxnLst>
              <a:rect l="0" t="0" r="r" b="b"/>
              <a:pathLst>
                <a:path w="466" h="983">
                  <a:moveTo>
                    <a:pt x="0" y="0"/>
                  </a:moveTo>
                  <a:lnTo>
                    <a:pt x="95" y="83"/>
                  </a:lnTo>
                  <a:lnTo>
                    <a:pt x="180" y="169"/>
                  </a:lnTo>
                  <a:lnTo>
                    <a:pt x="253" y="259"/>
                  </a:lnTo>
                  <a:lnTo>
                    <a:pt x="316" y="352"/>
                  </a:lnTo>
                  <a:lnTo>
                    <a:pt x="368" y="449"/>
                  </a:lnTo>
                  <a:lnTo>
                    <a:pt x="409" y="549"/>
                  </a:lnTo>
                  <a:lnTo>
                    <a:pt x="439" y="652"/>
                  </a:lnTo>
                  <a:lnTo>
                    <a:pt x="458" y="759"/>
                  </a:lnTo>
                  <a:lnTo>
                    <a:pt x="466" y="870"/>
                  </a:lnTo>
                  <a:lnTo>
                    <a:pt x="463" y="983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2" name="Freeform 204"/>
            <p:cNvSpPr>
              <a:spLocks/>
            </p:cNvSpPr>
            <p:nvPr/>
          </p:nvSpPr>
          <p:spPr bwMode="auto">
            <a:xfrm>
              <a:off x="7421563" y="3754438"/>
              <a:ext cx="182563" cy="155575"/>
            </a:xfrm>
            <a:custGeom>
              <a:avLst/>
              <a:gdLst/>
              <a:ahLst/>
              <a:cxnLst>
                <a:cxn ang="0">
                  <a:pos x="115" y="8"/>
                </a:cxn>
                <a:cxn ang="0">
                  <a:pos x="48" y="98"/>
                </a:cxn>
                <a:cxn ang="0">
                  <a:pos x="0" y="0"/>
                </a:cxn>
                <a:cxn ang="0">
                  <a:pos x="115" y="8"/>
                </a:cxn>
              </a:cxnLst>
              <a:rect l="0" t="0" r="r" b="b"/>
              <a:pathLst>
                <a:path w="115" h="98">
                  <a:moveTo>
                    <a:pt x="115" y="8"/>
                  </a:moveTo>
                  <a:lnTo>
                    <a:pt x="48" y="98"/>
                  </a:lnTo>
                  <a:lnTo>
                    <a:pt x="0" y="0"/>
                  </a:lnTo>
                  <a:lnTo>
                    <a:pt x="115" y="8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3" name="Freeform 205"/>
            <p:cNvSpPr>
              <a:spLocks/>
            </p:cNvSpPr>
            <p:nvPr/>
          </p:nvSpPr>
          <p:spPr bwMode="auto">
            <a:xfrm>
              <a:off x="6640513" y="3467100"/>
              <a:ext cx="411163" cy="412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52"/>
                </a:cxn>
                <a:cxn ang="0">
                  <a:pos x="63" y="100"/>
                </a:cxn>
                <a:cxn ang="0">
                  <a:pos x="97" y="142"/>
                </a:cxn>
                <a:cxn ang="0">
                  <a:pos x="134" y="179"/>
                </a:cxn>
                <a:cxn ang="0">
                  <a:pos x="174" y="211"/>
                </a:cxn>
                <a:cxn ang="0">
                  <a:pos x="215" y="238"/>
                </a:cxn>
                <a:cxn ang="0">
                  <a:pos x="259" y="260"/>
                </a:cxn>
              </a:cxnLst>
              <a:rect l="0" t="0" r="r" b="b"/>
              <a:pathLst>
                <a:path w="259" h="260">
                  <a:moveTo>
                    <a:pt x="0" y="0"/>
                  </a:moveTo>
                  <a:lnTo>
                    <a:pt x="30" y="52"/>
                  </a:lnTo>
                  <a:lnTo>
                    <a:pt x="63" y="100"/>
                  </a:lnTo>
                  <a:lnTo>
                    <a:pt x="97" y="142"/>
                  </a:lnTo>
                  <a:lnTo>
                    <a:pt x="134" y="179"/>
                  </a:lnTo>
                  <a:lnTo>
                    <a:pt x="174" y="211"/>
                  </a:lnTo>
                  <a:lnTo>
                    <a:pt x="215" y="238"/>
                  </a:lnTo>
                  <a:lnTo>
                    <a:pt x="259" y="260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4" name="Freeform 206"/>
            <p:cNvSpPr>
              <a:spLocks/>
            </p:cNvSpPr>
            <p:nvPr/>
          </p:nvSpPr>
          <p:spPr bwMode="auto">
            <a:xfrm>
              <a:off x="6999288" y="3803650"/>
              <a:ext cx="203200" cy="139700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128" y="76"/>
                </a:cxn>
                <a:cxn ang="0">
                  <a:pos x="0" y="88"/>
                </a:cxn>
                <a:cxn ang="0">
                  <a:pos x="39" y="0"/>
                </a:cxn>
              </a:cxnLst>
              <a:rect l="0" t="0" r="r" b="b"/>
              <a:pathLst>
                <a:path w="128" h="88">
                  <a:moveTo>
                    <a:pt x="39" y="0"/>
                  </a:moveTo>
                  <a:lnTo>
                    <a:pt x="128" y="76"/>
                  </a:lnTo>
                  <a:lnTo>
                    <a:pt x="0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5" name="Freeform 207"/>
            <p:cNvSpPr>
              <a:spLocks/>
            </p:cNvSpPr>
            <p:nvPr/>
          </p:nvSpPr>
          <p:spPr bwMode="auto">
            <a:xfrm>
              <a:off x="5945188" y="3465513"/>
              <a:ext cx="696913" cy="1163638"/>
            </a:xfrm>
            <a:custGeom>
              <a:avLst/>
              <a:gdLst/>
              <a:ahLst/>
              <a:cxnLst>
                <a:cxn ang="0">
                  <a:pos x="439" y="0"/>
                </a:cxn>
                <a:cxn ang="0">
                  <a:pos x="393" y="115"/>
                </a:cxn>
                <a:cxn ang="0">
                  <a:pos x="345" y="223"/>
                </a:cxn>
                <a:cxn ang="0">
                  <a:pos x="294" y="324"/>
                </a:cxn>
                <a:cxn ang="0">
                  <a:pos x="240" y="419"/>
                </a:cxn>
                <a:cxn ang="0">
                  <a:pos x="184" y="508"/>
                </a:cxn>
                <a:cxn ang="0">
                  <a:pos x="126" y="589"/>
                </a:cxn>
                <a:cxn ang="0">
                  <a:pos x="64" y="664"/>
                </a:cxn>
                <a:cxn ang="0">
                  <a:pos x="0" y="733"/>
                </a:cxn>
              </a:cxnLst>
              <a:rect l="0" t="0" r="r" b="b"/>
              <a:pathLst>
                <a:path w="439" h="733">
                  <a:moveTo>
                    <a:pt x="439" y="0"/>
                  </a:moveTo>
                  <a:lnTo>
                    <a:pt x="393" y="115"/>
                  </a:lnTo>
                  <a:lnTo>
                    <a:pt x="345" y="223"/>
                  </a:lnTo>
                  <a:lnTo>
                    <a:pt x="294" y="324"/>
                  </a:lnTo>
                  <a:lnTo>
                    <a:pt x="240" y="419"/>
                  </a:lnTo>
                  <a:lnTo>
                    <a:pt x="184" y="508"/>
                  </a:lnTo>
                  <a:lnTo>
                    <a:pt x="126" y="589"/>
                  </a:lnTo>
                  <a:lnTo>
                    <a:pt x="64" y="664"/>
                  </a:lnTo>
                  <a:lnTo>
                    <a:pt x="0" y="733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6" name="Freeform 208"/>
            <p:cNvSpPr>
              <a:spLocks/>
            </p:cNvSpPr>
            <p:nvPr/>
          </p:nvSpPr>
          <p:spPr bwMode="auto">
            <a:xfrm>
              <a:off x="5840413" y="4564063"/>
              <a:ext cx="188913" cy="16192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102"/>
                </a:cxn>
                <a:cxn ang="0">
                  <a:pos x="119" y="63"/>
                </a:cxn>
                <a:cxn ang="0">
                  <a:pos x="33" y="0"/>
                </a:cxn>
              </a:cxnLst>
              <a:rect l="0" t="0" r="r" b="b"/>
              <a:pathLst>
                <a:path w="119" h="102">
                  <a:moveTo>
                    <a:pt x="33" y="0"/>
                  </a:moveTo>
                  <a:lnTo>
                    <a:pt x="0" y="102"/>
                  </a:lnTo>
                  <a:lnTo>
                    <a:pt x="119" y="6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7" name="Freeform 209"/>
            <p:cNvSpPr>
              <a:spLocks/>
            </p:cNvSpPr>
            <p:nvPr/>
          </p:nvSpPr>
          <p:spPr bwMode="auto">
            <a:xfrm>
              <a:off x="6151563" y="4365625"/>
              <a:ext cx="995363" cy="471488"/>
            </a:xfrm>
            <a:custGeom>
              <a:avLst/>
              <a:gdLst/>
              <a:ahLst/>
              <a:cxnLst>
                <a:cxn ang="0">
                  <a:pos x="627" y="0"/>
                </a:cxn>
                <a:cxn ang="0">
                  <a:pos x="533" y="65"/>
                </a:cxn>
                <a:cxn ang="0">
                  <a:pos x="440" y="122"/>
                </a:cxn>
                <a:cxn ang="0">
                  <a:pos x="349" y="172"/>
                </a:cxn>
                <a:cxn ang="0">
                  <a:pos x="260" y="214"/>
                </a:cxn>
                <a:cxn ang="0">
                  <a:pos x="172" y="249"/>
                </a:cxn>
                <a:cxn ang="0">
                  <a:pos x="85" y="277"/>
                </a:cxn>
                <a:cxn ang="0">
                  <a:pos x="0" y="297"/>
                </a:cxn>
              </a:cxnLst>
              <a:rect l="0" t="0" r="r" b="b"/>
              <a:pathLst>
                <a:path w="627" h="297">
                  <a:moveTo>
                    <a:pt x="627" y="0"/>
                  </a:moveTo>
                  <a:lnTo>
                    <a:pt x="533" y="65"/>
                  </a:lnTo>
                  <a:lnTo>
                    <a:pt x="440" y="122"/>
                  </a:lnTo>
                  <a:lnTo>
                    <a:pt x="349" y="172"/>
                  </a:lnTo>
                  <a:lnTo>
                    <a:pt x="260" y="214"/>
                  </a:lnTo>
                  <a:lnTo>
                    <a:pt x="172" y="249"/>
                  </a:lnTo>
                  <a:lnTo>
                    <a:pt x="85" y="277"/>
                  </a:lnTo>
                  <a:lnTo>
                    <a:pt x="0" y="297"/>
                  </a:lnTo>
                </a:path>
              </a:pathLst>
            </a:custGeom>
            <a:noFill/>
            <a:ln w="43" cap="rnd">
              <a:solidFill>
                <a:srgbClr val="4677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8" name="Freeform 210"/>
            <p:cNvSpPr>
              <a:spLocks/>
            </p:cNvSpPr>
            <p:nvPr/>
          </p:nvSpPr>
          <p:spPr bwMode="auto">
            <a:xfrm>
              <a:off x="5992813" y="4760913"/>
              <a:ext cx="196850" cy="147638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0" y="63"/>
                </a:cxn>
                <a:cxn ang="0">
                  <a:pos x="124" y="93"/>
                </a:cxn>
                <a:cxn ang="0">
                  <a:pos x="104" y="0"/>
                </a:cxn>
              </a:cxnLst>
              <a:rect l="0" t="0" r="r" b="b"/>
              <a:pathLst>
                <a:path w="124" h="93">
                  <a:moveTo>
                    <a:pt x="104" y="0"/>
                  </a:moveTo>
                  <a:lnTo>
                    <a:pt x="0" y="63"/>
                  </a:lnTo>
                  <a:lnTo>
                    <a:pt x="124" y="93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4677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79" name="Freeform 211"/>
            <p:cNvSpPr>
              <a:spLocks/>
            </p:cNvSpPr>
            <p:nvPr/>
          </p:nvSpPr>
          <p:spPr bwMode="auto">
            <a:xfrm>
              <a:off x="5924550" y="4675188"/>
              <a:ext cx="2579688" cy="547688"/>
            </a:xfrm>
            <a:custGeom>
              <a:avLst/>
              <a:gdLst/>
              <a:ahLst/>
              <a:cxnLst>
                <a:cxn ang="0">
                  <a:pos x="618" y="129"/>
                </a:cxn>
                <a:cxn ang="0">
                  <a:pos x="618" y="0"/>
                </a:cxn>
                <a:cxn ang="0">
                  <a:pos x="1625" y="0"/>
                </a:cxn>
                <a:cxn ang="0">
                  <a:pos x="1625" y="345"/>
                </a:cxn>
                <a:cxn ang="0">
                  <a:pos x="618" y="345"/>
                </a:cxn>
                <a:cxn ang="0">
                  <a:pos x="618" y="216"/>
                </a:cxn>
                <a:cxn ang="0">
                  <a:pos x="0" y="239"/>
                </a:cxn>
                <a:cxn ang="0">
                  <a:pos x="618" y="129"/>
                </a:cxn>
              </a:cxnLst>
              <a:rect l="0" t="0" r="r" b="b"/>
              <a:pathLst>
                <a:path w="1625" h="345">
                  <a:moveTo>
                    <a:pt x="618" y="129"/>
                  </a:moveTo>
                  <a:lnTo>
                    <a:pt x="618" y="0"/>
                  </a:lnTo>
                  <a:lnTo>
                    <a:pt x="1625" y="0"/>
                  </a:lnTo>
                  <a:lnTo>
                    <a:pt x="1625" y="345"/>
                  </a:lnTo>
                  <a:lnTo>
                    <a:pt x="618" y="345"/>
                  </a:lnTo>
                  <a:lnTo>
                    <a:pt x="618" y="216"/>
                  </a:lnTo>
                  <a:lnTo>
                    <a:pt x="0" y="239"/>
                  </a:lnTo>
                  <a:lnTo>
                    <a:pt x="618" y="1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80" name="Freeform 212"/>
            <p:cNvSpPr>
              <a:spLocks/>
            </p:cNvSpPr>
            <p:nvPr/>
          </p:nvSpPr>
          <p:spPr bwMode="auto">
            <a:xfrm>
              <a:off x="5924550" y="4675188"/>
              <a:ext cx="2579688" cy="547688"/>
            </a:xfrm>
            <a:custGeom>
              <a:avLst/>
              <a:gdLst/>
              <a:ahLst/>
              <a:cxnLst>
                <a:cxn ang="0">
                  <a:pos x="618" y="129"/>
                </a:cxn>
                <a:cxn ang="0">
                  <a:pos x="618" y="0"/>
                </a:cxn>
                <a:cxn ang="0">
                  <a:pos x="1625" y="0"/>
                </a:cxn>
                <a:cxn ang="0">
                  <a:pos x="1625" y="345"/>
                </a:cxn>
                <a:cxn ang="0">
                  <a:pos x="618" y="345"/>
                </a:cxn>
                <a:cxn ang="0">
                  <a:pos x="618" y="216"/>
                </a:cxn>
                <a:cxn ang="0">
                  <a:pos x="0" y="239"/>
                </a:cxn>
                <a:cxn ang="0">
                  <a:pos x="618" y="129"/>
                </a:cxn>
              </a:cxnLst>
              <a:rect l="0" t="0" r="r" b="b"/>
              <a:pathLst>
                <a:path w="1625" h="345">
                  <a:moveTo>
                    <a:pt x="618" y="129"/>
                  </a:moveTo>
                  <a:lnTo>
                    <a:pt x="618" y="0"/>
                  </a:lnTo>
                  <a:lnTo>
                    <a:pt x="1625" y="0"/>
                  </a:lnTo>
                  <a:lnTo>
                    <a:pt x="1625" y="345"/>
                  </a:lnTo>
                  <a:lnTo>
                    <a:pt x="618" y="345"/>
                  </a:lnTo>
                  <a:lnTo>
                    <a:pt x="618" y="216"/>
                  </a:lnTo>
                  <a:lnTo>
                    <a:pt x="0" y="239"/>
                  </a:lnTo>
                  <a:lnTo>
                    <a:pt x="618" y="129"/>
                  </a:lnTo>
                  <a:close/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81" name="Rectangle 213"/>
            <p:cNvSpPr>
              <a:spLocks noChangeArrowheads="1"/>
            </p:cNvSpPr>
            <p:nvPr/>
          </p:nvSpPr>
          <p:spPr bwMode="auto">
            <a:xfrm>
              <a:off x="6994525" y="4757738"/>
              <a:ext cx="39687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IPCC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2" name="Rectangle 214"/>
            <p:cNvSpPr>
              <a:spLocks noChangeArrowheads="1"/>
            </p:cNvSpPr>
            <p:nvPr/>
          </p:nvSpPr>
          <p:spPr bwMode="auto">
            <a:xfrm>
              <a:off x="7312025" y="4757738"/>
              <a:ext cx="4111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2006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3" name="Rectangle 215"/>
            <p:cNvSpPr>
              <a:spLocks noChangeArrowheads="1"/>
            </p:cNvSpPr>
            <p:nvPr/>
          </p:nvSpPr>
          <p:spPr bwMode="auto">
            <a:xfrm>
              <a:off x="7643813" y="4757738"/>
              <a:ext cx="9239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Guidelines for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4" name="Rectangle 216"/>
            <p:cNvSpPr>
              <a:spLocks noChangeArrowheads="1"/>
            </p:cNvSpPr>
            <p:nvPr/>
          </p:nvSpPr>
          <p:spPr bwMode="auto">
            <a:xfrm>
              <a:off x="7016750" y="4870450"/>
              <a:ext cx="15589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National Greenhouse gas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5" name="Rectangle 217"/>
            <p:cNvSpPr>
              <a:spLocks noChangeArrowheads="1"/>
            </p:cNvSpPr>
            <p:nvPr/>
          </p:nvSpPr>
          <p:spPr bwMode="auto">
            <a:xfrm>
              <a:off x="7196138" y="4983163"/>
              <a:ext cx="7223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Inventories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6" name="Rectangle 218"/>
            <p:cNvSpPr>
              <a:spLocks noChangeArrowheads="1"/>
            </p:cNvSpPr>
            <p:nvPr/>
          </p:nvSpPr>
          <p:spPr bwMode="auto">
            <a:xfrm>
              <a:off x="7831138" y="4983163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7" name="Rectangle 219"/>
            <p:cNvSpPr>
              <a:spLocks noChangeArrowheads="1"/>
            </p:cNvSpPr>
            <p:nvPr/>
          </p:nvSpPr>
          <p:spPr bwMode="auto">
            <a:xfrm>
              <a:off x="7924800" y="4983163"/>
              <a:ext cx="3540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2006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88" name="Freeform 220"/>
            <p:cNvSpPr>
              <a:spLocks/>
            </p:cNvSpPr>
            <p:nvPr/>
          </p:nvSpPr>
          <p:spPr bwMode="auto">
            <a:xfrm>
              <a:off x="7550150" y="2881313"/>
              <a:ext cx="1092200" cy="1146175"/>
            </a:xfrm>
            <a:custGeom>
              <a:avLst/>
              <a:gdLst/>
              <a:ahLst/>
              <a:cxnLst>
                <a:cxn ang="0">
                  <a:pos x="0" y="179"/>
                </a:cxn>
                <a:cxn ang="0">
                  <a:pos x="0" y="0"/>
                </a:cxn>
                <a:cxn ang="0">
                  <a:pos x="688" y="0"/>
                </a:cxn>
                <a:cxn ang="0">
                  <a:pos x="688" y="476"/>
                </a:cxn>
                <a:cxn ang="0">
                  <a:pos x="430" y="476"/>
                </a:cxn>
                <a:cxn ang="0">
                  <a:pos x="86" y="722"/>
                </a:cxn>
                <a:cxn ang="0">
                  <a:pos x="258" y="476"/>
                </a:cxn>
                <a:cxn ang="0">
                  <a:pos x="0" y="476"/>
                </a:cxn>
                <a:cxn ang="0">
                  <a:pos x="0" y="179"/>
                </a:cxn>
              </a:cxnLst>
              <a:rect l="0" t="0" r="r" b="b"/>
              <a:pathLst>
                <a:path w="688" h="722">
                  <a:moveTo>
                    <a:pt x="0" y="179"/>
                  </a:moveTo>
                  <a:lnTo>
                    <a:pt x="0" y="0"/>
                  </a:lnTo>
                  <a:lnTo>
                    <a:pt x="688" y="0"/>
                  </a:lnTo>
                  <a:lnTo>
                    <a:pt x="688" y="476"/>
                  </a:lnTo>
                  <a:lnTo>
                    <a:pt x="430" y="476"/>
                  </a:lnTo>
                  <a:lnTo>
                    <a:pt x="86" y="722"/>
                  </a:lnTo>
                  <a:lnTo>
                    <a:pt x="258" y="476"/>
                  </a:lnTo>
                  <a:lnTo>
                    <a:pt x="0" y="476"/>
                  </a:lnTo>
                  <a:lnTo>
                    <a:pt x="0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89" name="Freeform 221"/>
            <p:cNvSpPr>
              <a:spLocks/>
            </p:cNvSpPr>
            <p:nvPr/>
          </p:nvSpPr>
          <p:spPr bwMode="auto">
            <a:xfrm>
              <a:off x="7550150" y="2881313"/>
              <a:ext cx="1092200" cy="1146175"/>
            </a:xfrm>
            <a:custGeom>
              <a:avLst/>
              <a:gdLst/>
              <a:ahLst/>
              <a:cxnLst>
                <a:cxn ang="0">
                  <a:pos x="0" y="179"/>
                </a:cxn>
                <a:cxn ang="0">
                  <a:pos x="0" y="0"/>
                </a:cxn>
                <a:cxn ang="0">
                  <a:pos x="688" y="0"/>
                </a:cxn>
                <a:cxn ang="0">
                  <a:pos x="688" y="476"/>
                </a:cxn>
                <a:cxn ang="0">
                  <a:pos x="430" y="476"/>
                </a:cxn>
                <a:cxn ang="0">
                  <a:pos x="86" y="722"/>
                </a:cxn>
                <a:cxn ang="0">
                  <a:pos x="258" y="476"/>
                </a:cxn>
                <a:cxn ang="0">
                  <a:pos x="0" y="476"/>
                </a:cxn>
                <a:cxn ang="0">
                  <a:pos x="0" y="179"/>
                </a:cxn>
              </a:cxnLst>
              <a:rect l="0" t="0" r="r" b="b"/>
              <a:pathLst>
                <a:path w="688" h="722">
                  <a:moveTo>
                    <a:pt x="0" y="179"/>
                  </a:moveTo>
                  <a:lnTo>
                    <a:pt x="0" y="0"/>
                  </a:lnTo>
                  <a:lnTo>
                    <a:pt x="688" y="0"/>
                  </a:lnTo>
                  <a:lnTo>
                    <a:pt x="688" y="476"/>
                  </a:lnTo>
                  <a:lnTo>
                    <a:pt x="430" y="476"/>
                  </a:lnTo>
                  <a:lnTo>
                    <a:pt x="86" y="722"/>
                  </a:lnTo>
                  <a:lnTo>
                    <a:pt x="258" y="476"/>
                  </a:lnTo>
                  <a:lnTo>
                    <a:pt x="0" y="476"/>
                  </a:lnTo>
                  <a:lnTo>
                    <a:pt x="0" y="179"/>
                  </a:lnTo>
                  <a:close/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90" name="Rectangle 222"/>
            <p:cNvSpPr>
              <a:spLocks noChangeArrowheads="1"/>
            </p:cNvSpPr>
            <p:nvPr/>
          </p:nvSpPr>
          <p:spPr bwMode="auto">
            <a:xfrm>
              <a:off x="7715250" y="2951163"/>
              <a:ext cx="9239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Good Practice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1" name="Rectangle 223"/>
            <p:cNvSpPr>
              <a:spLocks noChangeArrowheads="1"/>
            </p:cNvSpPr>
            <p:nvPr/>
          </p:nvSpPr>
          <p:spPr bwMode="auto">
            <a:xfrm>
              <a:off x="7737475" y="3070225"/>
              <a:ext cx="8651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Guidance for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2" name="Rectangle 224"/>
            <p:cNvSpPr>
              <a:spLocks noChangeArrowheads="1"/>
            </p:cNvSpPr>
            <p:nvPr/>
          </p:nvSpPr>
          <p:spPr bwMode="auto">
            <a:xfrm>
              <a:off x="7664450" y="3181350"/>
              <a:ext cx="32543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Land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3" name="Rectangle 225"/>
            <p:cNvSpPr>
              <a:spLocks noChangeArrowheads="1"/>
            </p:cNvSpPr>
            <p:nvPr/>
          </p:nvSpPr>
          <p:spPr bwMode="auto">
            <a:xfrm>
              <a:off x="7916863" y="3181350"/>
              <a:ext cx="13017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4" name="Rectangle 226"/>
            <p:cNvSpPr>
              <a:spLocks noChangeArrowheads="1"/>
            </p:cNvSpPr>
            <p:nvPr/>
          </p:nvSpPr>
          <p:spPr bwMode="auto">
            <a:xfrm>
              <a:off x="7989888" y="3181350"/>
              <a:ext cx="2460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use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5" name="Rectangle 227"/>
            <p:cNvSpPr>
              <a:spLocks noChangeArrowheads="1"/>
            </p:cNvSpPr>
            <p:nvPr/>
          </p:nvSpPr>
          <p:spPr bwMode="auto">
            <a:xfrm>
              <a:off x="8169275" y="3181350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6" name="Rectangle 228"/>
            <p:cNvSpPr>
              <a:spLocks noChangeArrowheads="1"/>
            </p:cNvSpPr>
            <p:nvPr/>
          </p:nvSpPr>
          <p:spPr bwMode="auto">
            <a:xfrm>
              <a:off x="8270875" y="3181350"/>
              <a:ext cx="3825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Land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7" name="Rectangle 229"/>
            <p:cNvSpPr>
              <a:spLocks noChangeArrowheads="1"/>
            </p:cNvSpPr>
            <p:nvPr/>
          </p:nvSpPr>
          <p:spPr bwMode="auto">
            <a:xfrm>
              <a:off x="7650163" y="3294063"/>
              <a:ext cx="10461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Use Change and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8" name="Rectangle 230"/>
            <p:cNvSpPr>
              <a:spLocks noChangeArrowheads="1"/>
            </p:cNvSpPr>
            <p:nvPr/>
          </p:nvSpPr>
          <p:spPr bwMode="auto">
            <a:xfrm>
              <a:off x="7664450" y="3406775"/>
              <a:ext cx="5635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Forestry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999" name="Rectangle 231"/>
            <p:cNvSpPr>
              <a:spLocks noChangeArrowheads="1"/>
            </p:cNvSpPr>
            <p:nvPr/>
          </p:nvSpPr>
          <p:spPr bwMode="auto">
            <a:xfrm>
              <a:off x="8148638" y="3406775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0" name="Rectangle 232"/>
            <p:cNvSpPr>
              <a:spLocks noChangeArrowheads="1"/>
            </p:cNvSpPr>
            <p:nvPr/>
          </p:nvSpPr>
          <p:spPr bwMode="auto">
            <a:xfrm>
              <a:off x="8242300" y="3406775"/>
              <a:ext cx="3540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2003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1" name="Freeform 233"/>
            <p:cNvSpPr>
              <a:spLocks/>
            </p:cNvSpPr>
            <p:nvPr/>
          </p:nvSpPr>
          <p:spPr bwMode="auto">
            <a:xfrm>
              <a:off x="6796088" y="2006600"/>
              <a:ext cx="1846263" cy="1163638"/>
            </a:xfrm>
            <a:custGeom>
              <a:avLst/>
              <a:gdLst/>
              <a:ahLst/>
              <a:cxnLst>
                <a:cxn ang="0">
                  <a:pos x="223" y="153"/>
                </a:cxn>
                <a:cxn ang="0">
                  <a:pos x="223" y="0"/>
                </a:cxn>
                <a:cxn ang="0">
                  <a:pos x="1163" y="0"/>
                </a:cxn>
                <a:cxn ang="0">
                  <a:pos x="1163" y="409"/>
                </a:cxn>
                <a:cxn ang="0">
                  <a:pos x="796" y="409"/>
                </a:cxn>
                <a:cxn ang="0">
                  <a:pos x="0" y="733"/>
                </a:cxn>
                <a:cxn ang="0">
                  <a:pos x="590" y="409"/>
                </a:cxn>
                <a:cxn ang="0">
                  <a:pos x="223" y="409"/>
                </a:cxn>
                <a:cxn ang="0">
                  <a:pos x="223" y="153"/>
                </a:cxn>
              </a:cxnLst>
              <a:rect l="0" t="0" r="r" b="b"/>
              <a:pathLst>
                <a:path w="1163" h="733">
                  <a:moveTo>
                    <a:pt x="223" y="153"/>
                  </a:moveTo>
                  <a:lnTo>
                    <a:pt x="223" y="0"/>
                  </a:lnTo>
                  <a:lnTo>
                    <a:pt x="1163" y="0"/>
                  </a:lnTo>
                  <a:lnTo>
                    <a:pt x="1163" y="409"/>
                  </a:lnTo>
                  <a:lnTo>
                    <a:pt x="796" y="409"/>
                  </a:lnTo>
                  <a:lnTo>
                    <a:pt x="0" y="733"/>
                  </a:lnTo>
                  <a:lnTo>
                    <a:pt x="590" y="409"/>
                  </a:lnTo>
                  <a:lnTo>
                    <a:pt x="223" y="409"/>
                  </a:lnTo>
                  <a:lnTo>
                    <a:pt x="223" y="1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02" name="Freeform 234"/>
            <p:cNvSpPr>
              <a:spLocks/>
            </p:cNvSpPr>
            <p:nvPr/>
          </p:nvSpPr>
          <p:spPr bwMode="auto">
            <a:xfrm>
              <a:off x="6796088" y="2006600"/>
              <a:ext cx="1846263" cy="1163638"/>
            </a:xfrm>
            <a:custGeom>
              <a:avLst/>
              <a:gdLst/>
              <a:ahLst/>
              <a:cxnLst>
                <a:cxn ang="0">
                  <a:pos x="223" y="153"/>
                </a:cxn>
                <a:cxn ang="0">
                  <a:pos x="223" y="0"/>
                </a:cxn>
                <a:cxn ang="0">
                  <a:pos x="1163" y="0"/>
                </a:cxn>
                <a:cxn ang="0">
                  <a:pos x="1163" y="409"/>
                </a:cxn>
                <a:cxn ang="0">
                  <a:pos x="796" y="409"/>
                </a:cxn>
                <a:cxn ang="0">
                  <a:pos x="0" y="733"/>
                </a:cxn>
                <a:cxn ang="0">
                  <a:pos x="590" y="409"/>
                </a:cxn>
                <a:cxn ang="0">
                  <a:pos x="223" y="409"/>
                </a:cxn>
                <a:cxn ang="0">
                  <a:pos x="223" y="153"/>
                </a:cxn>
              </a:cxnLst>
              <a:rect l="0" t="0" r="r" b="b"/>
              <a:pathLst>
                <a:path w="1163" h="733">
                  <a:moveTo>
                    <a:pt x="223" y="153"/>
                  </a:moveTo>
                  <a:lnTo>
                    <a:pt x="223" y="0"/>
                  </a:lnTo>
                  <a:lnTo>
                    <a:pt x="1163" y="0"/>
                  </a:lnTo>
                  <a:lnTo>
                    <a:pt x="1163" y="409"/>
                  </a:lnTo>
                  <a:lnTo>
                    <a:pt x="796" y="409"/>
                  </a:lnTo>
                  <a:lnTo>
                    <a:pt x="0" y="733"/>
                  </a:lnTo>
                  <a:lnTo>
                    <a:pt x="590" y="409"/>
                  </a:lnTo>
                  <a:lnTo>
                    <a:pt x="223" y="409"/>
                  </a:lnTo>
                  <a:lnTo>
                    <a:pt x="223" y="153"/>
                  </a:lnTo>
                  <a:close/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03" name="Rectangle 235"/>
            <p:cNvSpPr>
              <a:spLocks noChangeArrowheads="1"/>
            </p:cNvSpPr>
            <p:nvPr/>
          </p:nvSpPr>
          <p:spPr bwMode="auto">
            <a:xfrm>
              <a:off x="7246938" y="2024063"/>
              <a:ext cx="149383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Good Practice Guidance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4" name="Rectangle 236"/>
            <p:cNvSpPr>
              <a:spLocks noChangeArrowheads="1"/>
            </p:cNvSpPr>
            <p:nvPr/>
          </p:nvSpPr>
          <p:spPr bwMode="auto">
            <a:xfrm>
              <a:off x="7448550" y="2136775"/>
              <a:ext cx="10604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and Uncertainty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5" name="Rectangle 237"/>
            <p:cNvSpPr>
              <a:spLocks noChangeArrowheads="1"/>
            </p:cNvSpPr>
            <p:nvPr/>
          </p:nvSpPr>
          <p:spPr bwMode="auto">
            <a:xfrm>
              <a:off x="7224713" y="2255838"/>
              <a:ext cx="15287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Management in National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6" name="Rectangle 238"/>
            <p:cNvSpPr>
              <a:spLocks noChangeArrowheads="1"/>
            </p:cNvSpPr>
            <p:nvPr/>
          </p:nvSpPr>
          <p:spPr bwMode="auto">
            <a:xfrm>
              <a:off x="7456488" y="2366963"/>
              <a:ext cx="10398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Greenhouse Gas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7" name="Rectangle 239"/>
            <p:cNvSpPr>
              <a:spLocks noChangeArrowheads="1"/>
            </p:cNvSpPr>
            <p:nvPr/>
          </p:nvSpPr>
          <p:spPr bwMode="auto">
            <a:xfrm>
              <a:off x="7391400" y="2479675"/>
              <a:ext cx="7223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Inventories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8" name="Rectangle 240"/>
            <p:cNvSpPr>
              <a:spLocks noChangeArrowheads="1"/>
            </p:cNvSpPr>
            <p:nvPr/>
          </p:nvSpPr>
          <p:spPr bwMode="auto">
            <a:xfrm>
              <a:off x="8018463" y="2479675"/>
              <a:ext cx="1666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09" name="Rectangle 241"/>
            <p:cNvSpPr>
              <a:spLocks noChangeArrowheads="1"/>
            </p:cNvSpPr>
            <p:nvPr/>
          </p:nvSpPr>
          <p:spPr bwMode="auto">
            <a:xfrm>
              <a:off x="8120063" y="2479675"/>
              <a:ext cx="35401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2000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10" name="Rectangle 242"/>
            <p:cNvSpPr>
              <a:spLocks noChangeArrowheads="1"/>
            </p:cNvSpPr>
            <p:nvPr/>
          </p:nvSpPr>
          <p:spPr bwMode="auto">
            <a:xfrm>
              <a:off x="5372100" y="2328863"/>
              <a:ext cx="668338" cy="327025"/>
            </a:xfrm>
            <a:prstGeom prst="rect">
              <a:avLst/>
            </a:prstGeom>
            <a:solidFill>
              <a:srgbClr val="E8EEF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11" name="Rectangle 243"/>
            <p:cNvSpPr>
              <a:spLocks noChangeArrowheads="1"/>
            </p:cNvSpPr>
            <p:nvPr/>
          </p:nvSpPr>
          <p:spPr bwMode="auto">
            <a:xfrm>
              <a:off x="5400675" y="2160588"/>
              <a:ext cx="728663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Guidance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12" name="Rectangle 244"/>
            <p:cNvSpPr>
              <a:spLocks noChangeArrowheads="1"/>
            </p:cNvSpPr>
            <p:nvPr/>
          </p:nvSpPr>
          <p:spPr bwMode="auto">
            <a:xfrm>
              <a:off x="5443538" y="2290763"/>
              <a:ext cx="6492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used for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13" name="Rectangle 245"/>
            <p:cNvSpPr>
              <a:spLocks noChangeArrowheads="1"/>
            </p:cNvSpPr>
            <p:nvPr/>
          </p:nvSpPr>
          <p:spPr bwMode="auto">
            <a:xfrm>
              <a:off x="5407025" y="2427288"/>
              <a:ext cx="708025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reporting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14" name="Rectangle 246"/>
            <p:cNvSpPr>
              <a:spLocks noChangeArrowheads="1"/>
            </p:cNvSpPr>
            <p:nvPr/>
          </p:nvSpPr>
          <p:spPr bwMode="auto">
            <a:xfrm>
              <a:off x="5522913" y="2555875"/>
              <a:ext cx="476250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to the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015" name="Rectangle 247"/>
            <p:cNvSpPr>
              <a:spLocks noChangeArrowheads="1"/>
            </p:cNvSpPr>
            <p:nvPr/>
          </p:nvSpPr>
          <p:spPr bwMode="auto">
            <a:xfrm>
              <a:off x="5422900" y="2692400"/>
              <a:ext cx="649288" cy="15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UNFCCC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" name="Group 308"/>
            <p:cNvGrpSpPr>
              <a:grpSpLocks/>
            </p:cNvGrpSpPr>
            <p:nvPr/>
          </p:nvGrpSpPr>
          <p:grpSpPr bwMode="auto">
            <a:xfrm>
              <a:off x="4838700" y="0"/>
              <a:ext cx="3879850" cy="6505575"/>
              <a:chOff x="3048" y="0"/>
              <a:chExt cx="2444" cy="4098"/>
            </a:xfrm>
          </p:grpSpPr>
          <p:grpSp>
            <p:nvGrpSpPr>
              <p:cNvPr id="4" name="Group 254"/>
              <p:cNvGrpSpPr>
                <a:grpSpLocks/>
              </p:cNvGrpSpPr>
              <p:nvPr/>
            </p:nvGrpSpPr>
            <p:grpSpPr bwMode="auto">
              <a:xfrm>
                <a:off x="3933" y="919"/>
                <a:ext cx="498" cy="474"/>
                <a:chOff x="3933" y="919"/>
                <a:chExt cx="498" cy="474"/>
              </a:xfrm>
            </p:grpSpPr>
            <p:pic>
              <p:nvPicPr>
                <p:cNvPr id="33016" name="Picture 248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3933" y="919"/>
                  <a:ext cx="305" cy="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017" name="Picture 249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30" y="975"/>
                  <a:ext cx="305" cy="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018" name="Picture 250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126" y="1042"/>
                  <a:ext cx="305" cy="3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019" name="Picture 251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3933" y="919"/>
                  <a:ext cx="305" cy="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020" name="Picture 252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030" y="975"/>
                  <a:ext cx="305" cy="3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021" name="Picture 253"/>
                <p:cNvPicPr>
                  <a:picLocks noChangeAspect="1" noChangeArrowheads="1"/>
                </p:cNvPicPr>
                <p:nvPr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126" y="1042"/>
                  <a:ext cx="305" cy="3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307"/>
              <p:cNvGrpSpPr>
                <a:grpSpLocks/>
              </p:cNvGrpSpPr>
              <p:nvPr/>
            </p:nvGrpSpPr>
            <p:grpSpPr bwMode="auto">
              <a:xfrm>
                <a:off x="3048" y="0"/>
                <a:ext cx="2444" cy="4098"/>
                <a:chOff x="3048" y="0"/>
                <a:chExt cx="2444" cy="4098"/>
              </a:xfrm>
            </p:grpSpPr>
            <p:grpSp>
              <p:nvGrpSpPr>
                <p:cNvPr id="6" name="Group 261"/>
                <p:cNvGrpSpPr>
                  <a:grpSpLocks/>
                </p:cNvGrpSpPr>
                <p:nvPr/>
              </p:nvGrpSpPr>
              <p:grpSpPr bwMode="auto">
                <a:xfrm>
                  <a:off x="3311" y="651"/>
                  <a:ext cx="393" cy="374"/>
                  <a:chOff x="3311" y="651"/>
                  <a:chExt cx="393" cy="374"/>
                </a:xfrm>
              </p:grpSpPr>
              <p:pic>
                <p:nvPicPr>
                  <p:cNvPr id="33023" name="Picture 255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/>
                  <a:srcRect/>
                  <a:stretch>
                    <a:fillRect/>
                  </a:stretch>
                </p:blipFill>
                <p:spPr bwMode="auto">
                  <a:xfrm>
                    <a:off x="3311" y="651"/>
                    <a:ext cx="241" cy="2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024" name="Picture 256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/>
                  <a:stretch>
                    <a:fillRect/>
                  </a:stretch>
                </p:blipFill>
                <p:spPr bwMode="auto">
                  <a:xfrm>
                    <a:off x="3387" y="695"/>
                    <a:ext cx="241" cy="2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025" name="Picture 257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/>
                  <a:stretch>
                    <a:fillRect/>
                  </a:stretch>
                </p:blipFill>
                <p:spPr bwMode="auto">
                  <a:xfrm>
                    <a:off x="3464" y="748"/>
                    <a:ext cx="240" cy="2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026" name="Picture 258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/>
                  <a:srcRect/>
                  <a:stretch>
                    <a:fillRect/>
                  </a:stretch>
                </p:blipFill>
                <p:spPr bwMode="auto">
                  <a:xfrm>
                    <a:off x="3311" y="651"/>
                    <a:ext cx="241" cy="2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027" name="Picture 259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/>
                  <a:stretch>
                    <a:fillRect/>
                  </a:stretch>
                </p:blipFill>
                <p:spPr bwMode="auto">
                  <a:xfrm>
                    <a:off x="3387" y="695"/>
                    <a:ext cx="241" cy="2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028" name="Picture 260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/>
                  <a:stretch>
                    <a:fillRect/>
                  </a:stretch>
                </p:blipFill>
                <p:spPr bwMode="auto">
                  <a:xfrm>
                    <a:off x="3464" y="748"/>
                    <a:ext cx="240" cy="2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33030" name="Freeform 262"/>
                <p:cNvSpPr>
                  <a:spLocks/>
                </p:cNvSpPr>
                <p:nvPr/>
              </p:nvSpPr>
              <p:spPr bwMode="auto">
                <a:xfrm>
                  <a:off x="4258" y="716"/>
                  <a:ext cx="1185" cy="531"/>
                </a:xfrm>
                <a:custGeom>
                  <a:avLst/>
                  <a:gdLst/>
                  <a:ahLst/>
                  <a:cxnLst>
                    <a:cxn ang="0">
                      <a:pos x="343" y="121"/>
                    </a:cxn>
                    <a:cxn ang="0">
                      <a:pos x="343" y="0"/>
                    </a:cxn>
                    <a:cxn ang="0">
                      <a:pos x="1185" y="0"/>
                    </a:cxn>
                    <a:cxn ang="0">
                      <a:pos x="1185" y="321"/>
                    </a:cxn>
                    <a:cxn ang="0">
                      <a:pos x="867" y="321"/>
                    </a:cxn>
                    <a:cxn ang="0">
                      <a:pos x="0" y="531"/>
                    </a:cxn>
                    <a:cxn ang="0">
                      <a:pos x="661" y="321"/>
                    </a:cxn>
                    <a:cxn ang="0">
                      <a:pos x="343" y="321"/>
                    </a:cxn>
                    <a:cxn ang="0">
                      <a:pos x="343" y="121"/>
                    </a:cxn>
                  </a:cxnLst>
                  <a:rect l="0" t="0" r="r" b="b"/>
                  <a:pathLst>
                    <a:path w="1185" h="531">
                      <a:moveTo>
                        <a:pt x="343" y="121"/>
                      </a:moveTo>
                      <a:lnTo>
                        <a:pt x="343" y="0"/>
                      </a:lnTo>
                      <a:lnTo>
                        <a:pt x="1185" y="0"/>
                      </a:lnTo>
                      <a:lnTo>
                        <a:pt x="1185" y="321"/>
                      </a:lnTo>
                      <a:lnTo>
                        <a:pt x="867" y="321"/>
                      </a:lnTo>
                      <a:lnTo>
                        <a:pt x="0" y="531"/>
                      </a:lnTo>
                      <a:lnTo>
                        <a:pt x="661" y="321"/>
                      </a:lnTo>
                      <a:lnTo>
                        <a:pt x="343" y="321"/>
                      </a:lnTo>
                      <a:lnTo>
                        <a:pt x="343" y="1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31" name="Freeform 263"/>
                <p:cNvSpPr>
                  <a:spLocks/>
                </p:cNvSpPr>
                <p:nvPr/>
              </p:nvSpPr>
              <p:spPr bwMode="auto">
                <a:xfrm>
                  <a:off x="4258" y="716"/>
                  <a:ext cx="1185" cy="531"/>
                </a:xfrm>
                <a:custGeom>
                  <a:avLst/>
                  <a:gdLst/>
                  <a:ahLst/>
                  <a:cxnLst>
                    <a:cxn ang="0">
                      <a:pos x="343" y="121"/>
                    </a:cxn>
                    <a:cxn ang="0">
                      <a:pos x="343" y="0"/>
                    </a:cxn>
                    <a:cxn ang="0">
                      <a:pos x="1185" y="0"/>
                    </a:cxn>
                    <a:cxn ang="0">
                      <a:pos x="1185" y="321"/>
                    </a:cxn>
                    <a:cxn ang="0">
                      <a:pos x="867" y="321"/>
                    </a:cxn>
                    <a:cxn ang="0">
                      <a:pos x="0" y="531"/>
                    </a:cxn>
                    <a:cxn ang="0">
                      <a:pos x="661" y="321"/>
                    </a:cxn>
                    <a:cxn ang="0">
                      <a:pos x="343" y="321"/>
                    </a:cxn>
                    <a:cxn ang="0">
                      <a:pos x="343" y="121"/>
                    </a:cxn>
                  </a:cxnLst>
                  <a:rect l="0" t="0" r="r" b="b"/>
                  <a:pathLst>
                    <a:path w="1185" h="531">
                      <a:moveTo>
                        <a:pt x="343" y="121"/>
                      </a:moveTo>
                      <a:lnTo>
                        <a:pt x="343" y="0"/>
                      </a:lnTo>
                      <a:lnTo>
                        <a:pt x="1185" y="0"/>
                      </a:lnTo>
                      <a:lnTo>
                        <a:pt x="1185" y="321"/>
                      </a:lnTo>
                      <a:lnTo>
                        <a:pt x="867" y="321"/>
                      </a:lnTo>
                      <a:lnTo>
                        <a:pt x="0" y="531"/>
                      </a:lnTo>
                      <a:lnTo>
                        <a:pt x="661" y="321"/>
                      </a:lnTo>
                      <a:lnTo>
                        <a:pt x="343" y="321"/>
                      </a:lnTo>
                      <a:lnTo>
                        <a:pt x="343" y="121"/>
                      </a:lnTo>
                      <a:close/>
                    </a:path>
                  </a:pathLst>
                </a:custGeom>
                <a:noFill/>
                <a:ln w="2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32" name="Rectangle 264"/>
                <p:cNvSpPr>
                  <a:spLocks noChangeArrowheads="1"/>
                </p:cNvSpPr>
                <p:nvPr/>
              </p:nvSpPr>
              <p:spPr bwMode="auto">
                <a:xfrm>
                  <a:off x="4788" y="721"/>
                  <a:ext cx="346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Revised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33" name="Rectangle 265"/>
                <p:cNvSpPr>
                  <a:spLocks noChangeArrowheads="1"/>
                </p:cNvSpPr>
                <p:nvPr/>
              </p:nvSpPr>
              <p:spPr bwMode="auto">
                <a:xfrm>
                  <a:off x="5078" y="721"/>
                  <a:ext cx="259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1996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34" name="Rectangle 266"/>
                <p:cNvSpPr>
                  <a:spLocks noChangeArrowheads="1"/>
                </p:cNvSpPr>
                <p:nvPr/>
              </p:nvSpPr>
              <p:spPr bwMode="auto">
                <a:xfrm>
                  <a:off x="4778" y="792"/>
                  <a:ext cx="582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Guidelines for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35" name="Rectangle 267"/>
                <p:cNvSpPr>
                  <a:spLocks noChangeArrowheads="1"/>
                </p:cNvSpPr>
                <p:nvPr/>
              </p:nvSpPr>
              <p:spPr bwMode="auto">
                <a:xfrm>
                  <a:off x="4660" y="863"/>
                  <a:ext cx="832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National Greenhouse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36" name="Rectangle 268"/>
                <p:cNvSpPr>
                  <a:spLocks noChangeArrowheads="1"/>
                </p:cNvSpPr>
                <p:nvPr/>
              </p:nvSpPr>
              <p:spPr bwMode="auto">
                <a:xfrm>
                  <a:off x="4747" y="933"/>
                  <a:ext cx="618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Gas Inventories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37" name="Freeform 269"/>
                <p:cNvSpPr>
                  <a:spLocks/>
                </p:cNvSpPr>
                <p:nvPr/>
              </p:nvSpPr>
              <p:spPr bwMode="auto">
                <a:xfrm>
                  <a:off x="3673" y="575"/>
                  <a:ext cx="846" cy="303"/>
                </a:xfrm>
                <a:custGeom>
                  <a:avLst/>
                  <a:gdLst/>
                  <a:ahLst/>
                  <a:cxnLst>
                    <a:cxn ang="0">
                      <a:pos x="124" y="114"/>
                    </a:cxn>
                    <a:cxn ang="0">
                      <a:pos x="124" y="0"/>
                    </a:cxn>
                    <a:cxn ang="0">
                      <a:pos x="846" y="0"/>
                    </a:cxn>
                    <a:cxn ang="0">
                      <a:pos x="846" y="303"/>
                    </a:cxn>
                    <a:cxn ang="0">
                      <a:pos x="124" y="303"/>
                    </a:cxn>
                    <a:cxn ang="0">
                      <a:pos x="124" y="189"/>
                    </a:cxn>
                    <a:cxn ang="0">
                      <a:pos x="0" y="208"/>
                    </a:cxn>
                    <a:cxn ang="0">
                      <a:pos x="124" y="114"/>
                    </a:cxn>
                  </a:cxnLst>
                  <a:rect l="0" t="0" r="r" b="b"/>
                  <a:pathLst>
                    <a:path w="846" h="303">
                      <a:moveTo>
                        <a:pt x="124" y="114"/>
                      </a:moveTo>
                      <a:lnTo>
                        <a:pt x="124" y="0"/>
                      </a:lnTo>
                      <a:lnTo>
                        <a:pt x="846" y="0"/>
                      </a:lnTo>
                      <a:lnTo>
                        <a:pt x="846" y="303"/>
                      </a:lnTo>
                      <a:lnTo>
                        <a:pt x="124" y="303"/>
                      </a:lnTo>
                      <a:lnTo>
                        <a:pt x="124" y="189"/>
                      </a:lnTo>
                      <a:lnTo>
                        <a:pt x="0" y="208"/>
                      </a:lnTo>
                      <a:lnTo>
                        <a:pt x="124" y="1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38" name="Freeform 270"/>
                <p:cNvSpPr>
                  <a:spLocks/>
                </p:cNvSpPr>
                <p:nvPr/>
              </p:nvSpPr>
              <p:spPr bwMode="auto">
                <a:xfrm>
                  <a:off x="3673" y="575"/>
                  <a:ext cx="846" cy="303"/>
                </a:xfrm>
                <a:custGeom>
                  <a:avLst/>
                  <a:gdLst/>
                  <a:ahLst/>
                  <a:cxnLst>
                    <a:cxn ang="0">
                      <a:pos x="124" y="114"/>
                    </a:cxn>
                    <a:cxn ang="0">
                      <a:pos x="124" y="0"/>
                    </a:cxn>
                    <a:cxn ang="0">
                      <a:pos x="846" y="0"/>
                    </a:cxn>
                    <a:cxn ang="0">
                      <a:pos x="846" y="303"/>
                    </a:cxn>
                    <a:cxn ang="0">
                      <a:pos x="124" y="303"/>
                    </a:cxn>
                    <a:cxn ang="0">
                      <a:pos x="124" y="189"/>
                    </a:cxn>
                    <a:cxn ang="0">
                      <a:pos x="0" y="208"/>
                    </a:cxn>
                    <a:cxn ang="0">
                      <a:pos x="124" y="114"/>
                    </a:cxn>
                  </a:cxnLst>
                  <a:rect l="0" t="0" r="r" b="b"/>
                  <a:pathLst>
                    <a:path w="846" h="303">
                      <a:moveTo>
                        <a:pt x="124" y="114"/>
                      </a:moveTo>
                      <a:lnTo>
                        <a:pt x="124" y="0"/>
                      </a:lnTo>
                      <a:lnTo>
                        <a:pt x="846" y="0"/>
                      </a:lnTo>
                      <a:lnTo>
                        <a:pt x="846" y="303"/>
                      </a:lnTo>
                      <a:lnTo>
                        <a:pt x="124" y="303"/>
                      </a:lnTo>
                      <a:lnTo>
                        <a:pt x="124" y="189"/>
                      </a:lnTo>
                      <a:lnTo>
                        <a:pt x="0" y="208"/>
                      </a:lnTo>
                      <a:lnTo>
                        <a:pt x="124" y="114"/>
                      </a:lnTo>
                      <a:close/>
                    </a:path>
                  </a:pathLst>
                </a:custGeom>
                <a:noFill/>
                <a:ln w="2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39" name="Rectangle 271"/>
                <p:cNvSpPr>
                  <a:spLocks noChangeArrowheads="1"/>
                </p:cNvSpPr>
                <p:nvPr/>
              </p:nvSpPr>
              <p:spPr bwMode="auto">
                <a:xfrm>
                  <a:off x="3879" y="569"/>
                  <a:ext cx="259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1995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0" name="Rectangle 272"/>
                <p:cNvSpPr>
                  <a:spLocks noChangeArrowheads="1"/>
                </p:cNvSpPr>
                <p:nvPr/>
              </p:nvSpPr>
              <p:spPr bwMode="auto">
                <a:xfrm>
                  <a:off x="4088" y="569"/>
                  <a:ext cx="436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Guidelines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1" name="Rectangle 273"/>
                <p:cNvSpPr>
                  <a:spLocks noChangeArrowheads="1"/>
                </p:cNvSpPr>
                <p:nvPr/>
              </p:nvSpPr>
              <p:spPr bwMode="auto">
                <a:xfrm>
                  <a:off x="3943" y="643"/>
                  <a:ext cx="527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for National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2" name="Rectangle 274"/>
                <p:cNvSpPr>
                  <a:spLocks noChangeArrowheads="1"/>
                </p:cNvSpPr>
                <p:nvPr/>
              </p:nvSpPr>
              <p:spPr bwMode="auto">
                <a:xfrm>
                  <a:off x="3879" y="714"/>
                  <a:ext cx="655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Greenhouse Gas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3" name="Rectangle 275"/>
                <p:cNvSpPr>
                  <a:spLocks noChangeArrowheads="1"/>
                </p:cNvSpPr>
                <p:nvPr/>
              </p:nvSpPr>
              <p:spPr bwMode="auto">
                <a:xfrm>
                  <a:off x="3961" y="785"/>
                  <a:ext cx="455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Inventories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4" name="Rectangle 276"/>
                <p:cNvSpPr>
                  <a:spLocks noChangeArrowheads="1"/>
                </p:cNvSpPr>
                <p:nvPr/>
              </p:nvSpPr>
              <p:spPr bwMode="auto">
                <a:xfrm>
                  <a:off x="3048" y="911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1995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5" name="Rectangle 277"/>
                <p:cNvSpPr>
                  <a:spLocks noChangeArrowheads="1"/>
                </p:cNvSpPr>
                <p:nvPr/>
              </p:nvSpPr>
              <p:spPr bwMode="auto">
                <a:xfrm>
                  <a:off x="3048" y="1119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1996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6" name="Rectangle 278"/>
                <p:cNvSpPr>
                  <a:spLocks noChangeArrowheads="1"/>
                </p:cNvSpPr>
                <p:nvPr/>
              </p:nvSpPr>
              <p:spPr bwMode="auto">
                <a:xfrm>
                  <a:off x="3048" y="1945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2000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7" name="Rectangle 279"/>
                <p:cNvSpPr>
                  <a:spLocks noChangeArrowheads="1"/>
                </p:cNvSpPr>
                <p:nvPr/>
              </p:nvSpPr>
              <p:spPr bwMode="auto">
                <a:xfrm>
                  <a:off x="3048" y="2566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2003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8" name="Rectangle 280"/>
                <p:cNvSpPr>
                  <a:spLocks noChangeArrowheads="1"/>
                </p:cNvSpPr>
                <p:nvPr/>
              </p:nvSpPr>
              <p:spPr bwMode="auto">
                <a:xfrm>
                  <a:off x="3048" y="3183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2006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49" name="Rectangle 281"/>
                <p:cNvSpPr>
                  <a:spLocks noChangeArrowheads="1"/>
                </p:cNvSpPr>
                <p:nvPr/>
              </p:nvSpPr>
              <p:spPr bwMode="auto">
                <a:xfrm>
                  <a:off x="3048" y="1327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0" name="Rectangle 282"/>
                <p:cNvSpPr>
                  <a:spLocks noChangeArrowheads="1"/>
                </p:cNvSpPr>
                <p:nvPr/>
              </p:nvSpPr>
              <p:spPr bwMode="auto">
                <a:xfrm>
                  <a:off x="3048" y="1536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1" name="Rectangle 283"/>
                <p:cNvSpPr>
                  <a:spLocks noChangeArrowheads="1"/>
                </p:cNvSpPr>
                <p:nvPr/>
              </p:nvSpPr>
              <p:spPr bwMode="auto">
                <a:xfrm>
                  <a:off x="3048" y="1740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2" name="Rectangle 284"/>
                <p:cNvSpPr>
                  <a:spLocks noChangeArrowheads="1"/>
                </p:cNvSpPr>
                <p:nvPr/>
              </p:nvSpPr>
              <p:spPr bwMode="auto">
                <a:xfrm>
                  <a:off x="3048" y="2157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3" name="Rectangle 285"/>
                <p:cNvSpPr>
                  <a:spLocks noChangeArrowheads="1"/>
                </p:cNvSpPr>
                <p:nvPr/>
              </p:nvSpPr>
              <p:spPr bwMode="auto">
                <a:xfrm>
                  <a:off x="3048" y="2361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4" name="Rectangle 286"/>
                <p:cNvSpPr>
                  <a:spLocks noChangeArrowheads="1"/>
                </p:cNvSpPr>
                <p:nvPr/>
              </p:nvSpPr>
              <p:spPr bwMode="auto">
                <a:xfrm>
                  <a:off x="3048" y="2774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5" name="Rectangle 287"/>
                <p:cNvSpPr>
                  <a:spLocks noChangeArrowheads="1"/>
                </p:cNvSpPr>
                <p:nvPr/>
              </p:nvSpPr>
              <p:spPr bwMode="auto">
                <a:xfrm>
                  <a:off x="3048" y="2982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6" name="Rectangle 288"/>
                <p:cNvSpPr>
                  <a:spLocks noChangeArrowheads="1"/>
                </p:cNvSpPr>
                <p:nvPr/>
              </p:nvSpPr>
              <p:spPr bwMode="auto">
                <a:xfrm>
                  <a:off x="3048" y="710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7" name="Rectangle 289"/>
                <p:cNvSpPr>
                  <a:spLocks noChangeArrowheads="1"/>
                </p:cNvSpPr>
                <p:nvPr/>
              </p:nvSpPr>
              <p:spPr bwMode="auto">
                <a:xfrm>
                  <a:off x="3048" y="509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58" name="Freeform 290"/>
                <p:cNvSpPr>
                  <a:spLocks/>
                </p:cNvSpPr>
                <p:nvPr/>
              </p:nvSpPr>
              <p:spPr bwMode="auto">
                <a:xfrm>
                  <a:off x="3753" y="207"/>
                  <a:ext cx="1066" cy="303"/>
                </a:xfrm>
                <a:custGeom>
                  <a:avLst/>
                  <a:gdLst/>
                  <a:ahLst/>
                  <a:cxnLst>
                    <a:cxn ang="0">
                      <a:pos x="344" y="113"/>
                    </a:cxn>
                    <a:cxn ang="0">
                      <a:pos x="344" y="0"/>
                    </a:cxn>
                    <a:cxn ang="0">
                      <a:pos x="1066" y="0"/>
                    </a:cxn>
                    <a:cxn ang="0">
                      <a:pos x="1066" y="303"/>
                    </a:cxn>
                    <a:cxn ang="0">
                      <a:pos x="344" y="303"/>
                    </a:cxn>
                    <a:cxn ang="0">
                      <a:pos x="344" y="189"/>
                    </a:cxn>
                    <a:cxn ang="0">
                      <a:pos x="0" y="0"/>
                    </a:cxn>
                    <a:cxn ang="0">
                      <a:pos x="344" y="113"/>
                    </a:cxn>
                  </a:cxnLst>
                  <a:rect l="0" t="0" r="r" b="b"/>
                  <a:pathLst>
                    <a:path w="1066" h="303">
                      <a:moveTo>
                        <a:pt x="344" y="113"/>
                      </a:moveTo>
                      <a:lnTo>
                        <a:pt x="344" y="0"/>
                      </a:lnTo>
                      <a:lnTo>
                        <a:pt x="1066" y="0"/>
                      </a:lnTo>
                      <a:lnTo>
                        <a:pt x="1066" y="303"/>
                      </a:lnTo>
                      <a:lnTo>
                        <a:pt x="344" y="303"/>
                      </a:lnTo>
                      <a:lnTo>
                        <a:pt x="344" y="189"/>
                      </a:lnTo>
                      <a:lnTo>
                        <a:pt x="0" y="0"/>
                      </a:lnTo>
                      <a:lnTo>
                        <a:pt x="344" y="1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59" name="Freeform 291"/>
                <p:cNvSpPr>
                  <a:spLocks/>
                </p:cNvSpPr>
                <p:nvPr/>
              </p:nvSpPr>
              <p:spPr bwMode="auto">
                <a:xfrm>
                  <a:off x="3753" y="207"/>
                  <a:ext cx="1066" cy="303"/>
                </a:xfrm>
                <a:custGeom>
                  <a:avLst/>
                  <a:gdLst/>
                  <a:ahLst/>
                  <a:cxnLst>
                    <a:cxn ang="0">
                      <a:pos x="344" y="113"/>
                    </a:cxn>
                    <a:cxn ang="0">
                      <a:pos x="344" y="0"/>
                    </a:cxn>
                    <a:cxn ang="0">
                      <a:pos x="1066" y="0"/>
                    </a:cxn>
                    <a:cxn ang="0">
                      <a:pos x="1066" y="303"/>
                    </a:cxn>
                    <a:cxn ang="0">
                      <a:pos x="344" y="303"/>
                    </a:cxn>
                    <a:cxn ang="0">
                      <a:pos x="344" y="189"/>
                    </a:cxn>
                    <a:cxn ang="0">
                      <a:pos x="0" y="0"/>
                    </a:cxn>
                    <a:cxn ang="0">
                      <a:pos x="344" y="113"/>
                    </a:cxn>
                  </a:cxnLst>
                  <a:rect l="0" t="0" r="r" b="b"/>
                  <a:pathLst>
                    <a:path w="1066" h="303">
                      <a:moveTo>
                        <a:pt x="344" y="113"/>
                      </a:moveTo>
                      <a:lnTo>
                        <a:pt x="344" y="0"/>
                      </a:lnTo>
                      <a:lnTo>
                        <a:pt x="1066" y="0"/>
                      </a:lnTo>
                      <a:lnTo>
                        <a:pt x="1066" y="303"/>
                      </a:lnTo>
                      <a:lnTo>
                        <a:pt x="344" y="303"/>
                      </a:lnTo>
                      <a:lnTo>
                        <a:pt x="344" y="189"/>
                      </a:lnTo>
                      <a:lnTo>
                        <a:pt x="0" y="0"/>
                      </a:lnTo>
                      <a:lnTo>
                        <a:pt x="344" y="113"/>
                      </a:lnTo>
                      <a:close/>
                    </a:path>
                  </a:pathLst>
                </a:custGeom>
                <a:noFill/>
                <a:ln w="2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60" name="Rectangle 292"/>
                <p:cNvSpPr>
                  <a:spLocks noChangeArrowheads="1"/>
                </p:cNvSpPr>
                <p:nvPr/>
              </p:nvSpPr>
              <p:spPr bwMode="auto">
                <a:xfrm>
                  <a:off x="4224" y="201"/>
                  <a:ext cx="564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Estimation of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1" name="Rectangle 293"/>
                <p:cNvSpPr>
                  <a:spLocks noChangeArrowheads="1"/>
                </p:cNvSpPr>
                <p:nvPr/>
              </p:nvSpPr>
              <p:spPr bwMode="auto">
                <a:xfrm>
                  <a:off x="4188" y="275"/>
                  <a:ext cx="641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Greenhouse gas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2" name="Rectangle 294"/>
                <p:cNvSpPr>
                  <a:spLocks noChangeArrowheads="1"/>
                </p:cNvSpPr>
                <p:nvPr/>
              </p:nvSpPr>
              <p:spPr bwMode="auto">
                <a:xfrm>
                  <a:off x="4220" y="346"/>
                  <a:ext cx="573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Emissions and 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3" name="Rectangle 295"/>
                <p:cNvSpPr>
                  <a:spLocks noChangeArrowheads="1"/>
                </p:cNvSpPr>
                <p:nvPr/>
              </p:nvSpPr>
              <p:spPr bwMode="auto">
                <a:xfrm>
                  <a:off x="4147" y="416"/>
                  <a:ext cx="477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Sinks OECD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4" name="Rectangle 296"/>
                <p:cNvSpPr>
                  <a:spLocks noChangeArrowheads="1"/>
                </p:cNvSpPr>
                <p:nvPr/>
              </p:nvSpPr>
              <p:spPr bwMode="auto">
                <a:xfrm>
                  <a:off x="4560" y="416"/>
                  <a:ext cx="78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/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5" name="Rectangle 297"/>
                <p:cNvSpPr>
                  <a:spLocks noChangeArrowheads="1"/>
                </p:cNvSpPr>
                <p:nvPr/>
              </p:nvSpPr>
              <p:spPr bwMode="auto">
                <a:xfrm>
                  <a:off x="4601" y="416"/>
                  <a:ext cx="214" cy="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omic Sans MS" pitchFamily="66" charset="0"/>
                    </a:rPr>
                    <a:t>IPCC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6" name="Rectangle 298"/>
                <p:cNvSpPr>
                  <a:spLocks noChangeArrowheads="1"/>
                </p:cNvSpPr>
                <p:nvPr/>
              </p:nvSpPr>
              <p:spPr bwMode="auto">
                <a:xfrm>
                  <a:off x="3048" y="301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1992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7" name="Rectangle 299"/>
                <p:cNvSpPr>
                  <a:spLocks noChangeArrowheads="1"/>
                </p:cNvSpPr>
                <p:nvPr/>
              </p:nvSpPr>
              <p:spPr bwMode="auto">
                <a:xfrm>
                  <a:off x="3048" y="100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rPr>
                    <a:t>1991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68" name="Freeform 300"/>
                <p:cNvSpPr>
                  <a:spLocks/>
                </p:cNvSpPr>
                <p:nvPr/>
              </p:nvSpPr>
              <p:spPr bwMode="auto">
                <a:xfrm>
                  <a:off x="3539" y="280"/>
                  <a:ext cx="106" cy="289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84" y="59"/>
                    </a:cxn>
                    <a:cxn ang="0">
                      <a:pos x="65" y="114"/>
                    </a:cxn>
                    <a:cxn ang="0">
                      <a:pos x="46" y="164"/>
                    </a:cxn>
                    <a:cxn ang="0">
                      <a:pos x="29" y="210"/>
                    </a:cxn>
                    <a:cxn ang="0">
                      <a:pos x="14" y="252"/>
                    </a:cxn>
                    <a:cxn ang="0">
                      <a:pos x="0" y="289"/>
                    </a:cxn>
                  </a:cxnLst>
                  <a:rect l="0" t="0" r="r" b="b"/>
                  <a:pathLst>
                    <a:path w="106" h="289">
                      <a:moveTo>
                        <a:pt x="106" y="0"/>
                      </a:moveTo>
                      <a:lnTo>
                        <a:pt x="84" y="59"/>
                      </a:lnTo>
                      <a:lnTo>
                        <a:pt x="65" y="114"/>
                      </a:lnTo>
                      <a:lnTo>
                        <a:pt x="46" y="164"/>
                      </a:lnTo>
                      <a:lnTo>
                        <a:pt x="29" y="210"/>
                      </a:lnTo>
                      <a:lnTo>
                        <a:pt x="14" y="252"/>
                      </a:lnTo>
                      <a:lnTo>
                        <a:pt x="0" y="289"/>
                      </a:lnTo>
                    </a:path>
                  </a:pathLst>
                </a:custGeom>
                <a:noFill/>
                <a:ln w="43" cap="rnd">
                  <a:solidFill>
                    <a:srgbClr val="4677B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069" name="Freeform 301"/>
                <p:cNvSpPr>
                  <a:spLocks/>
                </p:cNvSpPr>
                <p:nvPr/>
              </p:nvSpPr>
              <p:spPr bwMode="auto">
                <a:xfrm>
                  <a:off x="3489" y="543"/>
                  <a:ext cx="109" cy="10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105"/>
                    </a:cxn>
                    <a:cxn ang="0">
                      <a:pos x="109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9" h="105">
                      <a:moveTo>
                        <a:pt x="0" y="0"/>
                      </a:moveTo>
                      <a:lnTo>
                        <a:pt x="19" y="105"/>
                      </a:lnTo>
                      <a:lnTo>
                        <a:pt x="109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677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pic>
              <p:nvPicPr>
                <p:cNvPr id="33070" name="Picture 302"/>
                <p:cNvPicPr>
                  <a:picLocks noChangeAspect="1" noChangeArrowheads="1"/>
                </p:cNvPicPr>
                <p:nvPr/>
              </p:nvPicPr>
              <p:blipFill>
                <a:blip r:embed="rId15" cstate="print"/>
                <a:srcRect b="6910"/>
                <a:stretch>
                  <a:fillRect/>
                </a:stretch>
              </p:blipFill>
              <p:spPr bwMode="auto">
                <a:xfrm>
                  <a:off x="3502" y="0"/>
                  <a:ext cx="309" cy="3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3071" name="Rectangle 303"/>
                <p:cNvSpPr>
                  <a:spLocks noChangeArrowheads="1"/>
                </p:cNvSpPr>
                <p:nvPr/>
              </p:nvSpPr>
              <p:spPr bwMode="auto">
                <a:xfrm>
                  <a:off x="3048" y="4009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72" name="Rectangle 304"/>
                <p:cNvSpPr>
                  <a:spLocks noChangeArrowheads="1"/>
                </p:cNvSpPr>
                <p:nvPr/>
              </p:nvSpPr>
              <p:spPr bwMode="auto">
                <a:xfrm>
                  <a:off x="3048" y="3808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73" name="Rectangle 305"/>
                <p:cNvSpPr>
                  <a:spLocks noChangeArrowheads="1"/>
                </p:cNvSpPr>
                <p:nvPr/>
              </p:nvSpPr>
              <p:spPr bwMode="auto">
                <a:xfrm>
                  <a:off x="3048" y="3600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074" name="Rectangle 306"/>
                <p:cNvSpPr>
                  <a:spLocks noChangeArrowheads="1"/>
                </p:cNvSpPr>
                <p:nvPr/>
              </p:nvSpPr>
              <p:spPr bwMode="auto">
                <a:xfrm>
                  <a:off x="3048" y="3388"/>
                  <a:ext cx="209" cy="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800" b="1" i="0" u="none" strike="noStrike" cap="none" normalizeH="0" baseline="0" smtClean="0">
                      <a:ln>
                        <a:noFill/>
                      </a:ln>
                      <a:solidFill>
                        <a:srgbClr val="969696"/>
                      </a:solidFill>
                      <a:effectLst/>
                      <a:latin typeface="Arial" pitchFamily="34" charset="0"/>
                    </a:rPr>
                    <a:t>2007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7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7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7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Guideline</a:t>
            </a:r>
            <a:r>
              <a:rPr lang="en-GB" baseline="0" dirty="0" smtClean="0"/>
              <a:t> Development</a:t>
            </a:r>
            <a:endParaRPr lang="en-GB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294968" y="1397000"/>
          <a:ext cx="8711380" cy="4630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Estimating Emissions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sz="3200" dirty="0" smtClean="0"/>
              <a:t>Methods and data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Inventory</a:t>
            </a:r>
            <a:r>
              <a:rPr lang="en-GB" sz="3600" baseline="0" dirty="0" smtClean="0"/>
              <a:t> Scope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Anthropogenic Emissions and Removals 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Annual (Calendar year) time series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All emissions within National Boundaries with some pragmatic rules, including: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International Shipping and Aviation not included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Domestic Aviation, Shipping included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Road Transport and Fishing – where fuel is supplied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For Land-use and Land Use Change, “Anthropogenic” is defined as all emissions and removals occurring on  managed land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ja-JP" sz="3600" dirty="0" smtClean="0">
                <a:ea typeface="MS PGothic" pitchFamily="34" charset="-128"/>
              </a:rPr>
              <a:t>IPCC – Organisation</a:t>
            </a:r>
          </a:p>
        </p:txBody>
      </p:sp>
      <p:grpSp>
        <p:nvGrpSpPr>
          <p:cNvPr id="2" name="Group 35"/>
          <p:cNvGrpSpPr/>
          <p:nvPr/>
        </p:nvGrpSpPr>
        <p:grpSpPr>
          <a:xfrm>
            <a:off x="514477" y="1101213"/>
            <a:ext cx="7498893" cy="5289755"/>
            <a:chOff x="514477" y="1101213"/>
            <a:chExt cx="7498893" cy="5289755"/>
          </a:xfrm>
        </p:grpSpPr>
        <p:sp>
          <p:nvSpPr>
            <p:cNvPr id="31751" name="Freeform 7"/>
            <p:cNvSpPr>
              <a:spLocks/>
            </p:cNvSpPr>
            <p:nvPr/>
          </p:nvSpPr>
          <p:spPr bwMode="auto">
            <a:xfrm>
              <a:off x="3486461" y="1616581"/>
              <a:ext cx="1415314" cy="7807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1" y="907"/>
                </a:cxn>
              </a:cxnLst>
              <a:rect l="0" t="0" r="r" b="b"/>
              <a:pathLst>
                <a:path w="1512" h="907">
                  <a:moveTo>
                    <a:pt x="181" y="907"/>
                  </a:moveTo>
                  <a:lnTo>
                    <a:pt x="1330" y="907"/>
                  </a:lnTo>
                  <a:cubicBezTo>
                    <a:pt x="1430" y="907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726"/>
                  </a:lnTo>
                  <a:lnTo>
                    <a:pt x="1512" y="182"/>
                  </a:lnTo>
                  <a:cubicBezTo>
                    <a:pt x="1512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2"/>
                  </a:cubicBezTo>
                  <a:lnTo>
                    <a:pt x="0" y="182"/>
                  </a:lnTo>
                  <a:lnTo>
                    <a:pt x="0" y="726"/>
                  </a:lnTo>
                  <a:cubicBezTo>
                    <a:pt x="0" y="826"/>
                    <a:pt x="81" y="907"/>
                    <a:pt x="181" y="907"/>
                  </a:cubicBezTo>
                  <a:close/>
                </a:path>
              </a:pathLst>
            </a:custGeom>
            <a:solidFill>
              <a:srgbClr val="0080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IPCC Chair</a:t>
              </a:r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auto">
            <a:xfrm>
              <a:off x="5749915" y="1616581"/>
              <a:ext cx="1413568" cy="7807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1" y="726"/>
                </a:cxn>
                <a:cxn ang="0">
                  <a:pos x="1511" y="726"/>
                </a:cxn>
                <a:cxn ang="0">
                  <a:pos x="1511" y="182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1" y="907"/>
                </a:cxn>
              </a:cxnLst>
              <a:rect l="0" t="0" r="r" b="b"/>
              <a:pathLst>
                <a:path w="1511" h="907">
                  <a:moveTo>
                    <a:pt x="181" y="907"/>
                  </a:moveTo>
                  <a:lnTo>
                    <a:pt x="1330" y="907"/>
                  </a:lnTo>
                  <a:cubicBezTo>
                    <a:pt x="1430" y="907"/>
                    <a:pt x="1511" y="826"/>
                    <a:pt x="1511" y="726"/>
                  </a:cubicBezTo>
                  <a:cubicBezTo>
                    <a:pt x="1511" y="726"/>
                    <a:pt x="1511" y="726"/>
                    <a:pt x="1511" y="726"/>
                  </a:cubicBezTo>
                  <a:lnTo>
                    <a:pt x="1511" y="182"/>
                  </a:lnTo>
                  <a:cubicBezTo>
                    <a:pt x="1511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2"/>
                  </a:cubicBezTo>
                  <a:lnTo>
                    <a:pt x="0" y="182"/>
                  </a:lnTo>
                  <a:lnTo>
                    <a:pt x="0" y="726"/>
                  </a:lnTo>
                  <a:cubicBezTo>
                    <a:pt x="0" y="826"/>
                    <a:pt x="81" y="907"/>
                    <a:pt x="181" y="907"/>
                  </a:cubicBezTo>
                  <a:close/>
                </a:path>
              </a:pathLst>
            </a:custGeom>
            <a:solidFill>
              <a:srgbClr val="0080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IPCC Secretariat</a:t>
              </a:r>
            </a:p>
            <a:p>
              <a:pPr algn="ctr"/>
              <a:endParaRPr lang="en-GB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WMO/UNEP</a:t>
              </a:r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auto">
            <a:xfrm>
              <a:off x="3486461" y="2659224"/>
              <a:ext cx="1415314" cy="7824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1" y="907"/>
                </a:cxn>
              </a:cxnLst>
              <a:rect l="0" t="0" r="r" b="b"/>
              <a:pathLst>
                <a:path w="1512" h="907">
                  <a:moveTo>
                    <a:pt x="181" y="907"/>
                  </a:moveTo>
                  <a:lnTo>
                    <a:pt x="1330" y="907"/>
                  </a:lnTo>
                  <a:cubicBezTo>
                    <a:pt x="1430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725"/>
                  </a:lnTo>
                  <a:lnTo>
                    <a:pt x="1512" y="181"/>
                  </a:lnTo>
                  <a:cubicBezTo>
                    <a:pt x="1512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725"/>
                  </a:lnTo>
                  <a:cubicBezTo>
                    <a:pt x="0" y="825"/>
                    <a:pt x="81" y="907"/>
                    <a:pt x="181" y="907"/>
                  </a:cubicBezTo>
                  <a:close/>
                </a:path>
              </a:pathLst>
            </a:custGeom>
            <a:solidFill>
              <a:srgbClr val="0080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IPCC Bureau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31762" name="Freeform 18"/>
            <p:cNvSpPr>
              <a:spLocks/>
            </p:cNvSpPr>
            <p:nvPr/>
          </p:nvSpPr>
          <p:spPr bwMode="auto">
            <a:xfrm>
              <a:off x="3486461" y="2659224"/>
              <a:ext cx="1415314" cy="7824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1" y="907"/>
                </a:cxn>
              </a:cxnLst>
              <a:rect l="0" t="0" r="r" b="b"/>
              <a:pathLst>
                <a:path w="1512" h="907">
                  <a:moveTo>
                    <a:pt x="181" y="907"/>
                  </a:moveTo>
                  <a:lnTo>
                    <a:pt x="1330" y="907"/>
                  </a:lnTo>
                  <a:cubicBezTo>
                    <a:pt x="1430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725"/>
                  </a:lnTo>
                  <a:lnTo>
                    <a:pt x="1512" y="181"/>
                  </a:lnTo>
                  <a:cubicBezTo>
                    <a:pt x="1512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725"/>
                  </a:lnTo>
                  <a:cubicBezTo>
                    <a:pt x="0" y="825"/>
                    <a:pt x="81" y="907"/>
                    <a:pt x="181" y="907"/>
                  </a:cubicBezTo>
                  <a:close/>
                </a:path>
              </a:pathLst>
            </a:custGeom>
            <a:noFill/>
            <a:ln w="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64" name="Freeform 20"/>
            <p:cNvSpPr>
              <a:spLocks/>
            </p:cNvSpPr>
            <p:nvPr/>
          </p:nvSpPr>
          <p:spPr bwMode="auto">
            <a:xfrm>
              <a:off x="514477" y="3962103"/>
              <a:ext cx="1415314" cy="782407"/>
            </a:xfrm>
            <a:custGeom>
              <a:avLst/>
              <a:gdLst/>
              <a:ahLst/>
              <a:cxnLst>
                <a:cxn ang="0">
                  <a:pos x="181" y="908"/>
                </a:cxn>
                <a:cxn ang="0">
                  <a:pos x="1330" y="908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0" y="0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1" y="908"/>
                </a:cxn>
              </a:cxnLst>
              <a:rect l="0" t="0" r="r" b="b"/>
              <a:pathLst>
                <a:path w="1512" h="908">
                  <a:moveTo>
                    <a:pt x="181" y="908"/>
                  </a:moveTo>
                  <a:lnTo>
                    <a:pt x="1330" y="908"/>
                  </a:lnTo>
                  <a:cubicBezTo>
                    <a:pt x="1430" y="908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182"/>
                  </a:lnTo>
                  <a:cubicBezTo>
                    <a:pt x="1512" y="82"/>
                    <a:pt x="1430" y="0"/>
                    <a:pt x="1330" y="0"/>
                  </a:cubicBezTo>
                  <a:lnTo>
                    <a:pt x="1330" y="0"/>
                  </a:lnTo>
                  <a:lnTo>
                    <a:pt x="181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726"/>
                  </a:lnTo>
                  <a:cubicBezTo>
                    <a:pt x="0" y="826"/>
                    <a:pt x="81" y="908"/>
                    <a:pt x="181" y="908"/>
                  </a:cubicBezTo>
                  <a:close/>
                </a:path>
              </a:pathLst>
            </a:custGeom>
            <a:solidFill>
              <a:srgbClr val="00FF0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65" name="Freeform 21"/>
            <p:cNvSpPr>
              <a:spLocks/>
            </p:cNvSpPr>
            <p:nvPr/>
          </p:nvSpPr>
          <p:spPr bwMode="auto">
            <a:xfrm>
              <a:off x="514477" y="3962103"/>
              <a:ext cx="1415314" cy="782407"/>
            </a:xfrm>
            <a:custGeom>
              <a:avLst/>
              <a:gdLst/>
              <a:ahLst/>
              <a:cxnLst>
                <a:cxn ang="0">
                  <a:pos x="181" y="908"/>
                </a:cxn>
                <a:cxn ang="0">
                  <a:pos x="1330" y="908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0" y="0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1" y="908"/>
                </a:cxn>
              </a:cxnLst>
              <a:rect l="0" t="0" r="r" b="b"/>
              <a:pathLst>
                <a:path w="1512" h="908">
                  <a:moveTo>
                    <a:pt x="181" y="908"/>
                  </a:moveTo>
                  <a:lnTo>
                    <a:pt x="1330" y="908"/>
                  </a:lnTo>
                  <a:cubicBezTo>
                    <a:pt x="1430" y="908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182"/>
                  </a:lnTo>
                  <a:cubicBezTo>
                    <a:pt x="1512" y="82"/>
                    <a:pt x="1430" y="0"/>
                    <a:pt x="1330" y="0"/>
                  </a:cubicBezTo>
                  <a:lnTo>
                    <a:pt x="1330" y="0"/>
                  </a:lnTo>
                  <a:lnTo>
                    <a:pt x="181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726"/>
                  </a:lnTo>
                  <a:cubicBezTo>
                    <a:pt x="0" y="826"/>
                    <a:pt x="81" y="908"/>
                    <a:pt x="181" y="908"/>
                  </a:cubicBezTo>
                  <a:close/>
                </a:path>
              </a:pathLst>
            </a:custGeom>
            <a:solidFill>
              <a:schemeClr val="accent3">
                <a:lumMod val="25000"/>
                <a:lumOff val="75000"/>
              </a:schemeClr>
            </a:solidFill>
            <a:ln w="3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/>
                <a:t>Working Group 1</a:t>
              </a:r>
            </a:p>
            <a:p>
              <a:pPr algn="ctr"/>
              <a:endParaRPr lang="en-GB" sz="1100" b="1" dirty="0" smtClean="0"/>
            </a:p>
            <a:p>
              <a:pPr algn="ctr"/>
              <a:r>
                <a:rPr lang="en-GB" sz="1100" b="1" dirty="0" smtClean="0"/>
                <a:t>Physical Science Basis</a:t>
              </a:r>
              <a:endParaRPr lang="en-GB" sz="1100" b="1" dirty="0"/>
            </a:p>
          </p:txBody>
        </p:sp>
        <p:sp>
          <p:nvSpPr>
            <p:cNvPr id="31769" name="Freeform 25"/>
            <p:cNvSpPr>
              <a:spLocks/>
            </p:cNvSpPr>
            <p:nvPr/>
          </p:nvSpPr>
          <p:spPr bwMode="auto">
            <a:xfrm>
              <a:off x="6456700" y="3962103"/>
              <a:ext cx="1415314" cy="782407"/>
            </a:xfrm>
            <a:custGeom>
              <a:avLst/>
              <a:gdLst/>
              <a:ahLst/>
              <a:cxnLst>
                <a:cxn ang="0">
                  <a:pos x="182" y="908"/>
                </a:cxn>
                <a:cxn ang="0">
                  <a:pos x="1331" y="908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1" y="0"/>
                </a:cxn>
                <a:cxn ang="0">
                  <a:pos x="1331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2" y="908"/>
                </a:cxn>
              </a:cxnLst>
              <a:rect l="0" t="0" r="r" b="b"/>
              <a:pathLst>
                <a:path w="1512" h="908">
                  <a:moveTo>
                    <a:pt x="182" y="908"/>
                  </a:moveTo>
                  <a:lnTo>
                    <a:pt x="1331" y="908"/>
                  </a:lnTo>
                  <a:cubicBezTo>
                    <a:pt x="1431" y="908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182"/>
                  </a:lnTo>
                  <a:cubicBezTo>
                    <a:pt x="1512" y="82"/>
                    <a:pt x="1431" y="0"/>
                    <a:pt x="1331" y="0"/>
                  </a:cubicBezTo>
                  <a:lnTo>
                    <a:pt x="1331" y="0"/>
                  </a:lnTo>
                  <a:lnTo>
                    <a:pt x="182" y="0"/>
                  </a:lnTo>
                  <a:cubicBezTo>
                    <a:pt x="82" y="0"/>
                    <a:pt x="0" y="82"/>
                    <a:pt x="0" y="182"/>
                  </a:cubicBezTo>
                  <a:lnTo>
                    <a:pt x="0" y="726"/>
                  </a:lnTo>
                  <a:cubicBezTo>
                    <a:pt x="0" y="826"/>
                    <a:pt x="82" y="908"/>
                    <a:pt x="182" y="908"/>
                  </a:cubicBezTo>
                  <a:close/>
                </a:path>
              </a:pathLst>
            </a:custGeom>
            <a:solidFill>
              <a:srgbClr val="96E97A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/>
                <a:t>Task Force on </a:t>
              </a:r>
              <a:r>
                <a:rPr lang="en-GB" sz="1100" b="1" dirty="0" smtClean="0"/>
                <a:t>National Greenhouse Gas Inventories</a:t>
              </a:r>
              <a:endParaRPr lang="en-GB" sz="1100" b="1" dirty="0"/>
            </a:p>
          </p:txBody>
        </p:sp>
        <p:sp>
          <p:nvSpPr>
            <p:cNvPr id="31775" name="Freeform 31"/>
            <p:cNvSpPr>
              <a:spLocks/>
            </p:cNvSpPr>
            <p:nvPr/>
          </p:nvSpPr>
          <p:spPr bwMode="auto">
            <a:xfrm>
              <a:off x="4475959" y="3962103"/>
              <a:ext cx="1415314" cy="782407"/>
            </a:xfrm>
            <a:custGeom>
              <a:avLst/>
              <a:gdLst/>
              <a:ahLst/>
              <a:cxnLst>
                <a:cxn ang="0">
                  <a:pos x="181" y="908"/>
                </a:cxn>
                <a:cxn ang="0">
                  <a:pos x="1330" y="908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0" y="0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1" y="908"/>
                </a:cxn>
              </a:cxnLst>
              <a:rect l="0" t="0" r="r" b="b"/>
              <a:pathLst>
                <a:path w="1512" h="908">
                  <a:moveTo>
                    <a:pt x="181" y="908"/>
                  </a:moveTo>
                  <a:lnTo>
                    <a:pt x="1330" y="908"/>
                  </a:lnTo>
                  <a:cubicBezTo>
                    <a:pt x="1431" y="908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182"/>
                  </a:lnTo>
                  <a:cubicBezTo>
                    <a:pt x="1512" y="82"/>
                    <a:pt x="1431" y="0"/>
                    <a:pt x="1330" y="0"/>
                  </a:cubicBezTo>
                  <a:lnTo>
                    <a:pt x="1330" y="0"/>
                  </a:lnTo>
                  <a:lnTo>
                    <a:pt x="181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726"/>
                  </a:lnTo>
                  <a:cubicBezTo>
                    <a:pt x="0" y="826"/>
                    <a:pt x="81" y="908"/>
                    <a:pt x="181" y="908"/>
                  </a:cubicBezTo>
                  <a:close/>
                </a:path>
              </a:pathLst>
            </a:custGeom>
            <a:solidFill>
              <a:schemeClr val="accent3">
                <a:lumMod val="25000"/>
                <a:lumOff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/>
                <a:t>Working Group 3</a:t>
              </a:r>
            </a:p>
            <a:p>
              <a:endParaRPr lang="en-GB" sz="1100" dirty="0" smtClean="0"/>
            </a:p>
            <a:p>
              <a:pPr algn="ctr"/>
              <a:r>
                <a:rPr lang="en-GB" sz="1100" b="1" dirty="0" smtClean="0"/>
                <a:t>Mitigation of Climate Change</a:t>
              </a:r>
              <a:endParaRPr lang="en-GB" sz="1100" b="1" dirty="0"/>
            </a:p>
          </p:txBody>
        </p:sp>
        <p:sp>
          <p:nvSpPr>
            <p:cNvPr id="31780" name="Freeform 36"/>
            <p:cNvSpPr>
              <a:spLocks/>
            </p:cNvSpPr>
            <p:nvPr/>
          </p:nvSpPr>
          <p:spPr bwMode="auto">
            <a:xfrm>
              <a:off x="2495218" y="3962103"/>
              <a:ext cx="1415314" cy="782407"/>
            </a:xfrm>
            <a:custGeom>
              <a:avLst/>
              <a:gdLst/>
              <a:ahLst/>
              <a:cxnLst>
                <a:cxn ang="0">
                  <a:pos x="182" y="908"/>
                </a:cxn>
                <a:cxn ang="0">
                  <a:pos x="1331" y="908"/>
                </a:cxn>
                <a:cxn ang="0">
                  <a:pos x="1512" y="726"/>
                </a:cxn>
                <a:cxn ang="0">
                  <a:pos x="1512" y="726"/>
                </a:cxn>
                <a:cxn ang="0">
                  <a:pos x="1512" y="182"/>
                </a:cxn>
                <a:cxn ang="0">
                  <a:pos x="1331" y="0"/>
                </a:cxn>
                <a:cxn ang="0">
                  <a:pos x="1331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726"/>
                </a:cxn>
                <a:cxn ang="0">
                  <a:pos x="182" y="908"/>
                </a:cxn>
              </a:cxnLst>
              <a:rect l="0" t="0" r="r" b="b"/>
              <a:pathLst>
                <a:path w="1512" h="908">
                  <a:moveTo>
                    <a:pt x="182" y="908"/>
                  </a:moveTo>
                  <a:lnTo>
                    <a:pt x="1331" y="908"/>
                  </a:lnTo>
                  <a:cubicBezTo>
                    <a:pt x="1431" y="908"/>
                    <a:pt x="1512" y="826"/>
                    <a:pt x="1512" y="726"/>
                  </a:cubicBezTo>
                  <a:cubicBezTo>
                    <a:pt x="1512" y="726"/>
                    <a:pt x="1512" y="726"/>
                    <a:pt x="1512" y="726"/>
                  </a:cubicBezTo>
                  <a:lnTo>
                    <a:pt x="1512" y="182"/>
                  </a:lnTo>
                  <a:cubicBezTo>
                    <a:pt x="1512" y="82"/>
                    <a:pt x="1431" y="0"/>
                    <a:pt x="1331" y="0"/>
                  </a:cubicBezTo>
                  <a:lnTo>
                    <a:pt x="1331" y="0"/>
                  </a:lnTo>
                  <a:lnTo>
                    <a:pt x="182" y="0"/>
                  </a:lnTo>
                  <a:cubicBezTo>
                    <a:pt x="82" y="0"/>
                    <a:pt x="0" y="82"/>
                    <a:pt x="0" y="182"/>
                  </a:cubicBezTo>
                  <a:lnTo>
                    <a:pt x="0" y="726"/>
                  </a:lnTo>
                  <a:cubicBezTo>
                    <a:pt x="0" y="826"/>
                    <a:pt x="82" y="908"/>
                    <a:pt x="182" y="908"/>
                  </a:cubicBezTo>
                  <a:close/>
                </a:path>
              </a:pathLst>
            </a:custGeom>
            <a:solidFill>
              <a:schemeClr val="accent3">
                <a:lumMod val="25000"/>
                <a:lumOff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/>
                <a:t>Working Group 2</a:t>
              </a:r>
            </a:p>
            <a:p>
              <a:pPr algn="ctr"/>
              <a:r>
                <a:rPr lang="en-GB" sz="1100" b="1" dirty="0" smtClean="0"/>
                <a:t>Impacts, Adaptation and Vulnerability</a:t>
              </a:r>
              <a:endParaRPr lang="en-GB" sz="1100" b="1" dirty="0"/>
            </a:p>
          </p:txBody>
        </p:sp>
        <p:sp>
          <p:nvSpPr>
            <p:cNvPr id="31788" name="Freeform 44"/>
            <p:cNvSpPr>
              <a:spLocks/>
            </p:cNvSpPr>
            <p:nvPr/>
          </p:nvSpPr>
          <p:spPr bwMode="auto">
            <a:xfrm>
              <a:off x="514477" y="4744510"/>
              <a:ext cx="1415314" cy="7824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1" y="907"/>
                </a:cxn>
              </a:cxnLst>
              <a:rect l="0" t="0" r="r" b="b"/>
              <a:pathLst>
                <a:path w="1512" h="907">
                  <a:moveTo>
                    <a:pt x="181" y="907"/>
                  </a:moveTo>
                  <a:lnTo>
                    <a:pt x="1330" y="907"/>
                  </a:lnTo>
                  <a:cubicBezTo>
                    <a:pt x="1430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181"/>
                  </a:lnTo>
                  <a:cubicBezTo>
                    <a:pt x="1512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81"/>
                  </a:lnTo>
                  <a:lnTo>
                    <a:pt x="0" y="725"/>
                  </a:lnTo>
                  <a:cubicBezTo>
                    <a:pt x="0" y="825"/>
                    <a:pt x="81" y="907"/>
                    <a:pt x="181" y="90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Technical Support Unit</a:t>
              </a:r>
            </a:p>
            <a:p>
              <a:pPr algn="ctr"/>
              <a:endParaRPr lang="en-GB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Switzerland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31793" name="Freeform 49"/>
            <p:cNvSpPr>
              <a:spLocks/>
            </p:cNvSpPr>
            <p:nvPr/>
          </p:nvSpPr>
          <p:spPr bwMode="auto">
            <a:xfrm>
              <a:off x="6456700" y="4744510"/>
              <a:ext cx="1415314" cy="782407"/>
            </a:xfrm>
            <a:custGeom>
              <a:avLst/>
              <a:gdLst/>
              <a:ahLst/>
              <a:cxnLst>
                <a:cxn ang="0">
                  <a:pos x="182" y="907"/>
                </a:cxn>
                <a:cxn ang="0">
                  <a:pos x="1331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1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2" y="907"/>
                </a:cxn>
              </a:cxnLst>
              <a:rect l="0" t="0" r="r" b="b"/>
              <a:pathLst>
                <a:path w="1512" h="907">
                  <a:moveTo>
                    <a:pt x="182" y="907"/>
                  </a:moveTo>
                  <a:lnTo>
                    <a:pt x="1331" y="907"/>
                  </a:lnTo>
                  <a:cubicBezTo>
                    <a:pt x="1431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181"/>
                  </a:lnTo>
                  <a:cubicBezTo>
                    <a:pt x="1512" y="81"/>
                    <a:pt x="1431" y="0"/>
                    <a:pt x="1331" y="0"/>
                  </a:cubicBezTo>
                  <a:lnTo>
                    <a:pt x="182" y="0"/>
                  </a:lnTo>
                  <a:cubicBezTo>
                    <a:pt x="82" y="0"/>
                    <a:pt x="0" y="81"/>
                    <a:pt x="0" y="181"/>
                  </a:cubicBezTo>
                  <a:lnTo>
                    <a:pt x="0" y="725"/>
                  </a:lnTo>
                  <a:cubicBezTo>
                    <a:pt x="0" y="825"/>
                    <a:pt x="82" y="907"/>
                    <a:pt x="182" y="90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Technical Support Unit</a:t>
              </a:r>
            </a:p>
            <a:p>
              <a:pPr algn="ctr"/>
              <a:endParaRPr lang="en-GB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Japan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31798" name="Freeform 54"/>
            <p:cNvSpPr>
              <a:spLocks/>
            </p:cNvSpPr>
            <p:nvPr/>
          </p:nvSpPr>
          <p:spPr bwMode="auto">
            <a:xfrm>
              <a:off x="4475959" y="4744510"/>
              <a:ext cx="1415314" cy="782407"/>
            </a:xfrm>
            <a:custGeom>
              <a:avLst/>
              <a:gdLst/>
              <a:ahLst/>
              <a:cxnLst>
                <a:cxn ang="0">
                  <a:pos x="181" y="907"/>
                </a:cxn>
                <a:cxn ang="0">
                  <a:pos x="1330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1" y="907"/>
                </a:cxn>
              </a:cxnLst>
              <a:rect l="0" t="0" r="r" b="b"/>
              <a:pathLst>
                <a:path w="1512" h="907">
                  <a:moveTo>
                    <a:pt x="181" y="907"/>
                  </a:moveTo>
                  <a:lnTo>
                    <a:pt x="1330" y="907"/>
                  </a:lnTo>
                  <a:cubicBezTo>
                    <a:pt x="1431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181"/>
                  </a:lnTo>
                  <a:cubicBezTo>
                    <a:pt x="1512" y="81"/>
                    <a:pt x="1431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81"/>
                  </a:lnTo>
                  <a:lnTo>
                    <a:pt x="0" y="725"/>
                  </a:lnTo>
                  <a:cubicBezTo>
                    <a:pt x="0" y="825"/>
                    <a:pt x="81" y="907"/>
                    <a:pt x="181" y="90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Technical Support Unit</a:t>
              </a:r>
            </a:p>
            <a:p>
              <a:pPr algn="ctr"/>
              <a:endParaRPr lang="en-GB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Germany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31803" name="Freeform 59"/>
            <p:cNvSpPr>
              <a:spLocks/>
            </p:cNvSpPr>
            <p:nvPr/>
          </p:nvSpPr>
          <p:spPr bwMode="auto">
            <a:xfrm>
              <a:off x="2495218" y="4744510"/>
              <a:ext cx="1415314" cy="782407"/>
            </a:xfrm>
            <a:custGeom>
              <a:avLst/>
              <a:gdLst/>
              <a:ahLst/>
              <a:cxnLst>
                <a:cxn ang="0">
                  <a:pos x="182" y="907"/>
                </a:cxn>
                <a:cxn ang="0">
                  <a:pos x="1331" y="907"/>
                </a:cxn>
                <a:cxn ang="0">
                  <a:pos x="1512" y="725"/>
                </a:cxn>
                <a:cxn ang="0">
                  <a:pos x="1512" y="725"/>
                </a:cxn>
                <a:cxn ang="0">
                  <a:pos x="1512" y="181"/>
                </a:cxn>
                <a:cxn ang="0">
                  <a:pos x="1331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725"/>
                </a:cxn>
                <a:cxn ang="0">
                  <a:pos x="182" y="907"/>
                </a:cxn>
              </a:cxnLst>
              <a:rect l="0" t="0" r="r" b="b"/>
              <a:pathLst>
                <a:path w="1512" h="907">
                  <a:moveTo>
                    <a:pt x="182" y="907"/>
                  </a:moveTo>
                  <a:lnTo>
                    <a:pt x="1331" y="907"/>
                  </a:lnTo>
                  <a:cubicBezTo>
                    <a:pt x="1431" y="907"/>
                    <a:pt x="1512" y="825"/>
                    <a:pt x="1512" y="725"/>
                  </a:cubicBezTo>
                  <a:cubicBezTo>
                    <a:pt x="1512" y="725"/>
                    <a:pt x="1512" y="725"/>
                    <a:pt x="1512" y="725"/>
                  </a:cubicBezTo>
                  <a:lnTo>
                    <a:pt x="1512" y="181"/>
                  </a:lnTo>
                  <a:cubicBezTo>
                    <a:pt x="1512" y="81"/>
                    <a:pt x="1431" y="0"/>
                    <a:pt x="1331" y="0"/>
                  </a:cubicBezTo>
                  <a:lnTo>
                    <a:pt x="182" y="0"/>
                  </a:lnTo>
                  <a:cubicBezTo>
                    <a:pt x="82" y="0"/>
                    <a:pt x="0" y="81"/>
                    <a:pt x="0" y="181"/>
                  </a:cubicBezTo>
                  <a:lnTo>
                    <a:pt x="0" y="725"/>
                  </a:lnTo>
                  <a:cubicBezTo>
                    <a:pt x="0" y="825"/>
                    <a:pt x="82" y="907"/>
                    <a:pt x="182" y="90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Technical Support Unit</a:t>
              </a:r>
            </a:p>
            <a:p>
              <a:pPr algn="ctr"/>
              <a:endParaRPr lang="en-GB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1100" dirty="0" smtClean="0">
                  <a:solidFill>
                    <a:schemeClr val="bg1"/>
                  </a:solidFill>
                </a:rPr>
                <a:t>USA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31808" name="Line 64"/>
            <p:cNvSpPr>
              <a:spLocks noChangeShapeType="1"/>
            </p:cNvSpPr>
            <p:nvPr/>
          </p:nvSpPr>
          <p:spPr bwMode="auto">
            <a:xfrm>
              <a:off x="4193245" y="1460100"/>
              <a:ext cx="1745" cy="156481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09" name="Line 65"/>
            <p:cNvSpPr>
              <a:spLocks noChangeShapeType="1"/>
            </p:cNvSpPr>
            <p:nvPr/>
          </p:nvSpPr>
          <p:spPr bwMode="auto">
            <a:xfrm>
              <a:off x="4193245" y="2397288"/>
              <a:ext cx="1745" cy="261936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0" name="Freeform 66"/>
            <p:cNvSpPr>
              <a:spLocks/>
            </p:cNvSpPr>
            <p:nvPr/>
          </p:nvSpPr>
          <p:spPr bwMode="auto">
            <a:xfrm>
              <a:off x="1221261" y="3441632"/>
              <a:ext cx="2971984" cy="520471"/>
            </a:xfrm>
            <a:custGeom>
              <a:avLst/>
              <a:gdLst/>
              <a:ahLst/>
              <a:cxnLst>
                <a:cxn ang="0">
                  <a:pos x="3175" y="0"/>
                </a:cxn>
                <a:cxn ang="0">
                  <a:pos x="3175" y="150"/>
                </a:cxn>
                <a:cxn ang="0">
                  <a:pos x="3024" y="301"/>
                </a:cxn>
                <a:cxn ang="0">
                  <a:pos x="151" y="301"/>
                </a:cxn>
                <a:cxn ang="0">
                  <a:pos x="0" y="453"/>
                </a:cxn>
                <a:cxn ang="0">
                  <a:pos x="0" y="453"/>
                </a:cxn>
                <a:cxn ang="0">
                  <a:pos x="0" y="604"/>
                </a:cxn>
              </a:cxnLst>
              <a:rect l="0" t="0" r="r" b="b"/>
              <a:pathLst>
                <a:path w="3175" h="604">
                  <a:moveTo>
                    <a:pt x="3175" y="0"/>
                  </a:moveTo>
                  <a:lnTo>
                    <a:pt x="3175" y="150"/>
                  </a:lnTo>
                  <a:cubicBezTo>
                    <a:pt x="3175" y="234"/>
                    <a:pt x="3107" y="301"/>
                    <a:pt x="3024" y="301"/>
                  </a:cubicBezTo>
                  <a:lnTo>
                    <a:pt x="151" y="301"/>
                  </a:lnTo>
                  <a:cubicBezTo>
                    <a:pt x="68" y="301"/>
                    <a:pt x="0" y="369"/>
                    <a:pt x="0" y="453"/>
                  </a:cubicBezTo>
                  <a:lnTo>
                    <a:pt x="0" y="453"/>
                  </a:lnTo>
                  <a:lnTo>
                    <a:pt x="0" y="604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1" name="Freeform 67"/>
            <p:cNvSpPr>
              <a:spLocks/>
            </p:cNvSpPr>
            <p:nvPr/>
          </p:nvSpPr>
          <p:spPr bwMode="auto">
            <a:xfrm>
              <a:off x="3202002" y="3441632"/>
              <a:ext cx="991243" cy="520471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059" y="150"/>
                </a:cxn>
                <a:cxn ang="0">
                  <a:pos x="908" y="301"/>
                </a:cxn>
                <a:cxn ang="0">
                  <a:pos x="152" y="301"/>
                </a:cxn>
                <a:cxn ang="0">
                  <a:pos x="0" y="453"/>
                </a:cxn>
                <a:cxn ang="0">
                  <a:pos x="0" y="604"/>
                </a:cxn>
              </a:cxnLst>
              <a:rect l="0" t="0" r="r" b="b"/>
              <a:pathLst>
                <a:path w="1059" h="604">
                  <a:moveTo>
                    <a:pt x="1059" y="0"/>
                  </a:moveTo>
                  <a:lnTo>
                    <a:pt x="1059" y="150"/>
                  </a:lnTo>
                  <a:cubicBezTo>
                    <a:pt x="1059" y="234"/>
                    <a:pt x="991" y="301"/>
                    <a:pt x="908" y="301"/>
                  </a:cubicBezTo>
                  <a:lnTo>
                    <a:pt x="152" y="301"/>
                  </a:lnTo>
                  <a:cubicBezTo>
                    <a:pt x="68" y="301"/>
                    <a:pt x="0" y="369"/>
                    <a:pt x="0" y="453"/>
                  </a:cubicBezTo>
                  <a:lnTo>
                    <a:pt x="0" y="604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2" name="Freeform 68"/>
            <p:cNvSpPr>
              <a:spLocks/>
            </p:cNvSpPr>
            <p:nvPr/>
          </p:nvSpPr>
          <p:spPr bwMode="auto">
            <a:xfrm>
              <a:off x="4193245" y="3441632"/>
              <a:ext cx="989498" cy="5204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0"/>
                </a:cxn>
                <a:cxn ang="0">
                  <a:pos x="150" y="301"/>
                </a:cxn>
                <a:cxn ang="0">
                  <a:pos x="906" y="301"/>
                </a:cxn>
                <a:cxn ang="0">
                  <a:pos x="1058" y="453"/>
                </a:cxn>
                <a:cxn ang="0">
                  <a:pos x="1058" y="453"/>
                </a:cxn>
                <a:cxn ang="0">
                  <a:pos x="1058" y="604"/>
                </a:cxn>
              </a:cxnLst>
              <a:rect l="0" t="0" r="r" b="b"/>
              <a:pathLst>
                <a:path w="1058" h="604">
                  <a:moveTo>
                    <a:pt x="0" y="0"/>
                  </a:moveTo>
                  <a:lnTo>
                    <a:pt x="0" y="150"/>
                  </a:lnTo>
                  <a:cubicBezTo>
                    <a:pt x="0" y="234"/>
                    <a:pt x="67" y="301"/>
                    <a:pt x="150" y="301"/>
                  </a:cubicBezTo>
                  <a:lnTo>
                    <a:pt x="906" y="301"/>
                  </a:lnTo>
                  <a:cubicBezTo>
                    <a:pt x="990" y="301"/>
                    <a:pt x="1058" y="369"/>
                    <a:pt x="1058" y="453"/>
                  </a:cubicBezTo>
                  <a:cubicBezTo>
                    <a:pt x="1058" y="453"/>
                    <a:pt x="1058" y="453"/>
                    <a:pt x="1058" y="453"/>
                  </a:cubicBezTo>
                  <a:lnTo>
                    <a:pt x="1058" y="604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3" name="Freeform 69"/>
            <p:cNvSpPr>
              <a:spLocks/>
            </p:cNvSpPr>
            <p:nvPr/>
          </p:nvSpPr>
          <p:spPr bwMode="auto">
            <a:xfrm>
              <a:off x="4193245" y="3441632"/>
              <a:ext cx="2970239" cy="5204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0"/>
                </a:cxn>
                <a:cxn ang="0">
                  <a:pos x="150" y="301"/>
                </a:cxn>
                <a:cxn ang="0">
                  <a:pos x="3023" y="301"/>
                </a:cxn>
                <a:cxn ang="0">
                  <a:pos x="3174" y="453"/>
                </a:cxn>
                <a:cxn ang="0">
                  <a:pos x="3174" y="453"/>
                </a:cxn>
                <a:cxn ang="0">
                  <a:pos x="3174" y="604"/>
                </a:cxn>
              </a:cxnLst>
              <a:rect l="0" t="0" r="r" b="b"/>
              <a:pathLst>
                <a:path w="3174" h="604">
                  <a:moveTo>
                    <a:pt x="0" y="0"/>
                  </a:moveTo>
                  <a:lnTo>
                    <a:pt x="0" y="150"/>
                  </a:lnTo>
                  <a:cubicBezTo>
                    <a:pt x="0" y="234"/>
                    <a:pt x="67" y="301"/>
                    <a:pt x="150" y="301"/>
                  </a:cubicBezTo>
                  <a:lnTo>
                    <a:pt x="3023" y="301"/>
                  </a:lnTo>
                  <a:cubicBezTo>
                    <a:pt x="3107" y="301"/>
                    <a:pt x="3174" y="369"/>
                    <a:pt x="3174" y="453"/>
                  </a:cubicBezTo>
                  <a:cubicBezTo>
                    <a:pt x="3174" y="453"/>
                    <a:pt x="3174" y="453"/>
                    <a:pt x="3174" y="453"/>
                  </a:cubicBezTo>
                  <a:lnTo>
                    <a:pt x="3174" y="604"/>
                  </a:lnTo>
                </a:path>
              </a:pathLst>
            </a:cu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4" name="Line 70"/>
            <p:cNvSpPr>
              <a:spLocks noChangeShapeType="1"/>
            </p:cNvSpPr>
            <p:nvPr/>
          </p:nvSpPr>
          <p:spPr bwMode="auto">
            <a:xfrm>
              <a:off x="4901774" y="2007785"/>
              <a:ext cx="848141" cy="1701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5" name="Freeform 71"/>
            <p:cNvSpPr>
              <a:spLocks/>
            </p:cNvSpPr>
            <p:nvPr/>
          </p:nvSpPr>
          <p:spPr bwMode="auto">
            <a:xfrm>
              <a:off x="4901774" y="2397288"/>
              <a:ext cx="1554925" cy="653140"/>
            </a:xfrm>
            <a:custGeom>
              <a:avLst/>
              <a:gdLst/>
              <a:ahLst/>
              <a:cxnLst>
                <a:cxn ang="0">
                  <a:pos x="1662" y="0"/>
                </a:cxn>
                <a:cxn ang="0">
                  <a:pos x="1662" y="575"/>
                </a:cxn>
                <a:cxn ang="0">
                  <a:pos x="1481" y="756"/>
                </a:cxn>
                <a:cxn ang="0">
                  <a:pos x="0" y="756"/>
                </a:cxn>
              </a:cxnLst>
              <a:rect l="0" t="0" r="r" b="b"/>
              <a:pathLst>
                <a:path w="1662" h="756">
                  <a:moveTo>
                    <a:pt x="1662" y="0"/>
                  </a:moveTo>
                  <a:lnTo>
                    <a:pt x="1662" y="575"/>
                  </a:lnTo>
                  <a:cubicBezTo>
                    <a:pt x="1662" y="675"/>
                    <a:pt x="1581" y="756"/>
                    <a:pt x="1481" y="756"/>
                  </a:cubicBezTo>
                  <a:lnTo>
                    <a:pt x="0" y="756"/>
                  </a:ln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6" name="Freeform 72"/>
            <p:cNvSpPr>
              <a:spLocks/>
            </p:cNvSpPr>
            <p:nvPr/>
          </p:nvSpPr>
          <p:spPr bwMode="auto">
            <a:xfrm>
              <a:off x="7163484" y="2007785"/>
              <a:ext cx="849886" cy="40668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6" y="0"/>
                </a:cxn>
                <a:cxn ang="0">
                  <a:pos x="907" y="181"/>
                </a:cxn>
                <a:cxn ang="0">
                  <a:pos x="907" y="181"/>
                </a:cxn>
                <a:cxn ang="0">
                  <a:pos x="907" y="4505"/>
                </a:cxn>
                <a:cxn ang="0">
                  <a:pos x="817" y="4596"/>
                </a:cxn>
                <a:cxn ang="0">
                  <a:pos x="726" y="4596"/>
                </a:cxn>
              </a:cxnLst>
              <a:rect l="0" t="0" r="r" b="b"/>
              <a:pathLst>
                <a:path w="907" h="4596">
                  <a:moveTo>
                    <a:pt x="0" y="0"/>
                  </a:moveTo>
                  <a:lnTo>
                    <a:pt x="726" y="0"/>
                  </a:lnTo>
                  <a:cubicBezTo>
                    <a:pt x="826" y="0"/>
                    <a:pt x="907" y="81"/>
                    <a:pt x="907" y="181"/>
                  </a:cubicBezTo>
                  <a:cubicBezTo>
                    <a:pt x="907" y="181"/>
                    <a:pt x="907" y="181"/>
                    <a:pt x="907" y="181"/>
                  </a:cubicBezTo>
                  <a:lnTo>
                    <a:pt x="907" y="4505"/>
                  </a:lnTo>
                  <a:cubicBezTo>
                    <a:pt x="907" y="4555"/>
                    <a:pt x="867" y="4596"/>
                    <a:pt x="817" y="4596"/>
                  </a:cubicBezTo>
                  <a:lnTo>
                    <a:pt x="726" y="4596"/>
                  </a:ln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7" name="Freeform 73"/>
            <p:cNvSpPr>
              <a:spLocks/>
            </p:cNvSpPr>
            <p:nvPr/>
          </p:nvSpPr>
          <p:spPr bwMode="auto">
            <a:xfrm>
              <a:off x="514477" y="5776948"/>
              <a:ext cx="7329614" cy="614020"/>
            </a:xfrm>
            <a:custGeom>
              <a:avLst/>
              <a:gdLst/>
              <a:ahLst/>
              <a:cxnLst>
                <a:cxn ang="0">
                  <a:pos x="181" y="423"/>
                </a:cxn>
                <a:cxn ang="0">
                  <a:pos x="7650" y="423"/>
                </a:cxn>
                <a:cxn ang="0">
                  <a:pos x="7831" y="242"/>
                </a:cxn>
                <a:cxn ang="0">
                  <a:pos x="7831" y="242"/>
                </a:cxn>
                <a:cxn ang="0">
                  <a:pos x="7831" y="242"/>
                </a:cxn>
                <a:cxn ang="0">
                  <a:pos x="7831" y="181"/>
                </a:cxn>
                <a:cxn ang="0">
                  <a:pos x="765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181"/>
                </a:cxn>
                <a:cxn ang="0">
                  <a:pos x="0" y="242"/>
                </a:cxn>
                <a:cxn ang="0">
                  <a:pos x="181" y="423"/>
                </a:cxn>
              </a:cxnLst>
              <a:rect l="0" t="0" r="r" b="b"/>
              <a:pathLst>
                <a:path w="7831" h="423">
                  <a:moveTo>
                    <a:pt x="181" y="423"/>
                  </a:moveTo>
                  <a:lnTo>
                    <a:pt x="7650" y="423"/>
                  </a:lnTo>
                  <a:cubicBezTo>
                    <a:pt x="7750" y="423"/>
                    <a:pt x="7831" y="342"/>
                    <a:pt x="7831" y="242"/>
                  </a:cubicBezTo>
                  <a:cubicBezTo>
                    <a:pt x="7831" y="242"/>
                    <a:pt x="7831" y="242"/>
                    <a:pt x="7831" y="242"/>
                  </a:cubicBezTo>
                  <a:lnTo>
                    <a:pt x="7831" y="242"/>
                  </a:lnTo>
                  <a:lnTo>
                    <a:pt x="7831" y="181"/>
                  </a:lnTo>
                  <a:cubicBezTo>
                    <a:pt x="7831" y="81"/>
                    <a:pt x="7750" y="0"/>
                    <a:pt x="765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81"/>
                  </a:lnTo>
                  <a:lnTo>
                    <a:pt x="0" y="242"/>
                  </a:lnTo>
                  <a:cubicBezTo>
                    <a:pt x="0" y="342"/>
                    <a:pt x="81" y="423"/>
                    <a:pt x="181" y="42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US" sz="1600" b="1" dirty="0" smtClean="0">
                  <a:latin typeface="Arial" pitchFamily="34" charset="0"/>
                </a:rPr>
                <a:t>Experts – Authors – Contributors – Review Editors – Reviewers </a:t>
              </a:r>
              <a:endParaRPr lang="en-US" dirty="0" smtClean="0">
                <a:latin typeface="Arial" pitchFamily="34" charset="0"/>
              </a:endParaRPr>
            </a:p>
          </p:txBody>
        </p:sp>
        <p:sp>
          <p:nvSpPr>
            <p:cNvPr id="31828" name="Line 84"/>
            <p:cNvSpPr>
              <a:spLocks noChangeShapeType="1"/>
            </p:cNvSpPr>
            <p:nvPr/>
          </p:nvSpPr>
          <p:spPr bwMode="auto">
            <a:xfrm>
              <a:off x="1221261" y="5526918"/>
              <a:ext cx="1745" cy="260236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29" name="Line 85"/>
            <p:cNvSpPr>
              <a:spLocks noChangeShapeType="1"/>
            </p:cNvSpPr>
            <p:nvPr/>
          </p:nvSpPr>
          <p:spPr bwMode="auto">
            <a:xfrm>
              <a:off x="3202002" y="5526918"/>
              <a:ext cx="1745" cy="260236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0" name="Line 86"/>
            <p:cNvSpPr>
              <a:spLocks noChangeShapeType="1"/>
            </p:cNvSpPr>
            <p:nvPr/>
          </p:nvSpPr>
          <p:spPr bwMode="auto">
            <a:xfrm>
              <a:off x="5182743" y="5526918"/>
              <a:ext cx="1745" cy="260236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1" name="Line 87"/>
            <p:cNvSpPr>
              <a:spLocks noChangeShapeType="1"/>
            </p:cNvSpPr>
            <p:nvPr/>
          </p:nvSpPr>
          <p:spPr bwMode="auto">
            <a:xfrm>
              <a:off x="7163484" y="5526918"/>
              <a:ext cx="1745" cy="260236"/>
            </a:xfrm>
            <a:prstGeom prst="line">
              <a:avLst/>
            </a:prstGeom>
            <a:ln w="28575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2" name="Freeform 88"/>
            <p:cNvSpPr>
              <a:spLocks/>
            </p:cNvSpPr>
            <p:nvPr/>
          </p:nvSpPr>
          <p:spPr bwMode="auto">
            <a:xfrm>
              <a:off x="5409612" y="2007785"/>
              <a:ext cx="2603758" cy="1694082"/>
            </a:xfrm>
            <a:custGeom>
              <a:avLst/>
              <a:gdLst/>
              <a:ahLst/>
              <a:cxnLst>
                <a:cxn ang="0">
                  <a:pos x="1874" y="0"/>
                </a:cxn>
                <a:cxn ang="0">
                  <a:pos x="2600" y="0"/>
                </a:cxn>
                <a:cxn ang="0">
                  <a:pos x="2781" y="181"/>
                </a:cxn>
                <a:cxn ang="0">
                  <a:pos x="2781" y="181"/>
                </a:cxn>
                <a:cxn ang="0">
                  <a:pos x="2781" y="181"/>
                </a:cxn>
                <a:cxn ang="0">
                  <a:pos x="2781" y="1784"/>
                </a:cxn>
                <a:cxn ang="0">
                  <a:pos x="2600" y="1965"/>
                </a:cxn>
                <a:cxn ang="0">
                  <a:pos x="0" y="1965"/>
                </a:cxn>
              </a:cxnLst>
              <a:rect l="0" t="0" r="r" b="b"/>
              <a:pathLst>
                <a:path w="2781" h="1965">
                  <a:moveTo>
                    <a:pt x="1874" y="0"/>
                  </a:moveTo>
                  <a:lnTo>
                    <a:pt x="2600" y="0"/>
                  </a:lnTo>
                  <a:cubicBezTo>
                    <a:pt x="2700" y="0"/>
                    <a:pt x="2781" y="81"/>
                    <a:pt x="2781" y="181"/>
                  </a:cubicBezTo>
                  <a:cubicBezTo>
                    <a:pt x="2781" y="181"/>
                    <a:pt x="2781" y="181"/>
                    <a:pt x="2781" y="181"/>
                  </a:cubicBezTo>
                  <a:lnTo>
                    <a:pt x="2781" y="181"/>
                  </a:lnTo>
                  <a:lnTo>
                    <a:pt x="2781" y="1784"/>
                  </a:lnTo>
                  <a:cubicBezTo>
                    <a:pt x="2781" y="1884"/>
                    <a:pt x="2700" y="1965"/>
                    <a:pt x="2600" y="1965"/>
                  </a:cubicBezTo>
                  <a:lnTo>
                    <a:pt x="0" y="1965"/>
                  </a:ln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3" name="Line 89"/>
            <p:cNvSpPr>
              <a:spLocks noChangeShapeType="1"/>
            </p:cNvSpPr>
            <p:nvPr/>
          </p:nvSpPr>
          <p:spPr bwMode="auto">
            <a:xfrm>
              <a:off x="4901774" y="3701867"/>
              <a:ext cx="280969" cy="1701"/>
            </a:xfrm>
            <a:prstGeom prst="line">
              <a:avLst/>
            </a:prstGeom>
            <a:noFill/>
            <a:ln w="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4" name="Freeform 90"/>
            <p:cNvSpPr>
              <a:spLocks/>
            </p:cNvSpPr>
            <p:nvPr/>
          </p:nvSpPr>
          <p:spPr bwMode="auto">
            <a:xfrm>
              <a:off x="3486461" y="1101213"/>
              <a:ext cx="1415314" cy="358887"/>
            </a:xfrm>
            <a:custGeom>
              <a:avLst/>
              <a:gdLst/>
              <a:ahLst/>
              <a:cxnLst>
                <a:cxn ang="0">
                  <a:pos x="181" y="416"/>
                </a:cxn>
                <a:cxn ang="0">
                  <a:pos x="1330" y="416"/>
                </a:cxn>
                <a:cxn ang="0">
                  <a:pos x="1512" y="234"/>
                </a:cxn>
                <a:cxn ang="0">
                  <a:pos x="1512" y="234"/>
                </a:cxn>
                <a:cxn ang="0">
                  <a:pos x="1512" y="234"/>
                </a:cxn>
                <a:cxn ang="0">
                  <a:pos x="1512" y="182"/>
                </a:cxn>
                <a:cxn ang="0">
                  <a:pos x="1330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234"/>
                </a:cxn>
                <a:cxn ang="0">
                  <a:pos x="181" y="416"/>
                </a:cxn>
              </a:cxnLst>
              <a:rect l="0" t="0" r="r" b="b"/>
              <a:pathLst>
                <a:path w="1512" h="416">
                  <a:moveTo>
                    <a:pt x="181" y="416"/>
                  </a:moveTo>
                  <a:lnTo>
                    <a:pt x="1330" y="416"/>
                  </a:lnTo>
                  <a:cubicBezTo>
                    <a:pt x="1430" y="416"/>
                    <a:pt x="1512" y="335"/>
                    <a:pt x="1512" y="234"/>
                  </a:cubicBezTo>
                  <a:cubicBezTo>
                    <a:pt x="1512" y="234"/>
                    <a:pt x="1512" y="234"/>
                    <a:pt x="1512" y="234"/>
                  </a:cubicBezTo>
                  <a:lnTo>
                    <a:pt x="1512" y="234"/>
                  </a:lnTo>
                  <a:lnTo>
                    <a:pt x="1512" y="182"/>
                  </a:lnTo>
                  <a:cubicBezTo>
                    <a:pt x="1512" y="81"/>
                    <a:pt x="1430" y="0"/>
                    <a:pt x="13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2"/>
                  </a:cubicBezTo>
                  <a:lnTo>
                    <a:pt x="0" y="182"/>
                  </a:lnTo>
                  <a:lnTo>
                    <a:pt x="0" y="234"/>
                  </a:lnTo>
                  <a:cubicBezTo>
                    <a:pt x="0" y="335"/>
                    <a:pt x="81" y="416"/>
                    <a:pt x="181" y="416"/>
                  </a:cubicBezTo>
                  <a:close/>
                </a:path>
              </a:pathLst>
            </a:custGeom>
            <a:solidFill>
              <a:srgbClr val="0000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</a:rPr>
                <a:t>WMO - UNEP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Equivalence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In order to compare and add different gases a CO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equivalence is needed.</a:t>
            </a:r>
          </a:p>
          <a:p>
            <a:r>
              <a:rPr lang="en-GB" sz="2400" dirty="0" smtClean="0"/>
              <a:t>COP has decided to use Global Warming Potentials with a 100 year time horizon from the IPCC Second Assessment Report.</a:t>
            </a:r>
          </a:p>
          <a:p>
            <a:pPr lvl="1"/>
            <a:r>
              <a:rPr lang="en-GB" sz="2000" dirty="0" smtClean="0"/>
              <a:t>Currently  under consideration for potential future reporting.</a:t>
            </a:r>
          </a:p>
          <a:p>
            <a:r>
              <a:rPr lang="en-GB" sz="2400" dirty="0" smtClean="0"/>
              <a:t>IPCC Guidelines can follow any CO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equivalence as long as it is used consistently.</a:t>
            </a:r>
          </a:p>
          <a:p>
            <a:r>
              <a:rPr lang="en-GB" sz="2400" dirty="0" smtClean="0"/>
              <a:t>IPCC Guidelines only use CO2 equivalence in:</a:t>
            </a:r>
          </a:p>
          <a:p>
            <a:pPr lvl="1"/>
            <a:r>
              <a:rPr lang="en-GB" sz="2000" dirty="0" smtClean="0"/>
              <a:t>Aggregating fluorinated gases</a:t>
            </a:r>
          </a:p>
          <a:p>
            <a:pPr lvl="1"/>
            <a:r>
              <a:rPr lang="en-GB" sz="2000" dirty="0" smtClean="0"/>
              <a:t>Key category analysis to compare gases</a:t>
            </a:r>
          </a:p>
          <a:p>
            <a:pPr lvl="1"/>
            <a:r>
              <a:rPr lang="en-GB" sz="2000" dirty="0" smtClean="0"/>
              <a:t>Uncertainty analysis to get overall uncertainty</a:t>
            </a:r>
            <a:endParaRPr lang="en-GB" sz="20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GHG Gases – Annex I Mandatory Reporting</a:t>
            </a:r>
            <a:endParaRPr lang="en-GB" sz="3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7544" y="1412776"/>
          <a:ext cx="8160775" cy="4482536"/>
        </p:xfrm>
        <a:graphic>
          <a:graphicData uri="http://schemas.openxmlformats.org/drawingml/2006/table">
            <a:tbl>
              <a:tblPr/>
              <a:tblGrid>
                <a:gridCol w="432619"/>
                <a:gridCol w="1661652"/>
                <a:gridCol w="875071"/>
                <a:gridCol w="1061884"/>
                <a:gridCol w="422787"/>
                <a:gridCol w="1258529"/>
                <a:gridCol w="1875490"/>
                <a:gridCol w="572743"/>
              </a:tblGrid>
              <a:tr h="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Greenhouse gas </a:t>
                      </a:r>
                    </a:p>
                  </a:txBody>
                  <a:tcPr marL="9331" marR="9331" marT="93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Chemical formula </a:t>
                      </a:r>
                    </a:p>
                  </a:txBody>
                  <a:tcPr marL="9331" marR="9331" marT="933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GWP </a:t>
                      </a:r>
                    </a:p>
                  </a:txBody>
                  <a:tcPr marL="9331" marR="9331" marT="9331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Greenhouse gas </a:t>
                      </a:r>
                    </a:p>
                  </a:txBody>
                  <a:tcPr marL="9331" marR="9331" marT="93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Chemical formula </a:t>
                      </a:r>
                    </a:p>
                  </a:txBody>
                  <a:tcPr marL="9331" marR="9331" marT="933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 GWP </a:t>
                      </a:r>
                    </a:p>
                  </a:txBody>
                  <a:tcPr marL="9331" marR="9331" marT="9331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Carbon dioxide </a:t>
                      </a: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CO</a:t>
                      </a:r>
                      <a:r>
                        <a:rPr lang="en-GB" sz="1600" b="0" i="0" u="none" strike="noStrike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Hydrofluorocarbons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 (HFCs)</a:t>
                      </a:r>
                    </a:p>
                  </a:txBody>
                  <a:tcPr marL="9331" marR="9331" marT="9331" marB="0"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HFC-23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11,700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Methane </a:t>
                      </a: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HFC-32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650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Nitrous oxide </a:t>
                      </a: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O 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310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HFC-41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150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Sulphur hexafluoride </a:t>
                      </a: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6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23,900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HFC-43-10mee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1,300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GB" sz="1600" b="0" i="0" u="none" strike="noStrike" kern="12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HFC-125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2,800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Perfluorocarbons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Perfluoromethane 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6,500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HFC-134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(CHF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1,000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Perfluoroethane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9,200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HFC-134a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(CH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FCF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1,300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Perfluoropropane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7,000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t"/>
                      <a:endParaRPr lang="en-GB" sz="16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t"/>
                      <a:endParaRPr lang="en-GB" sz="16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HFC-152a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(CH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140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Perfluorobutane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7,000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HFC-143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(CHF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F)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Perfluorocyclobutane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c-C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331" marR="9331" marT="93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8,700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HFC-143a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 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(CF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3,800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Perfluourpentane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7,500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HFC-227ea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2,900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Perfluorohexane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6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7,400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HFC-236fa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6,300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HFC-254ca 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H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1600" b="0" i="0" u="none" strike="noStrike" kern="1200" baseline="-250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560</a:t>
                      </a: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Also optional reporting of “indirect gases”: CO, NO</a:t>
                      </a:r>
                      <a:r>
                        <a:rPr lang="en-GB" sz="1600" b="0" i="0" u="none" strike="noStrike" baseline="-25000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x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, NMVOC and SO</a:t>
                      </a:r>
                      <a:r>
                        <a:rPr lang="en-GB" sz="1600" b="0" i="0" u="none" strike="noStrike" baseline="-25000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</a:t>
                      </a:r>
                    </a:p>
                    <a:p>
                      <a:pPr algn="l" fontAlgn="b"/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 vert="vert27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GB" sz="1600" b="0" i="0" u="none" strike="noStrike" kern="1200" baseline="-25000" dirty="0">
                        <a:solidFill>
                          <a:srgbClr val="00000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9331" marR="9331" marT="9331" marB="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“New” gases in 2006 Guidelines </a:t>
            </a:r>
            <a:br>
              <a:rPr lang="en-GB" sz="3600" dirty="0" smtClean="0"/>
            </a:br>
            <a:r>
              <a:rPr lang="en-GB" sz="3600" dirty="0" smtClean="0"/>
              <a:t>     – Sources Identified in 2006 Guidelines</a:t>
            </a:r>
          </a:p>
        </p:txBody>
      </p:sp>
      <p:graphicFrame>
        <p:nvGraphicFramePr>
          <p:cNvPr id="398339" name="Group 3"/>
          <p:cNvGraphicFramePr>
            <a:graphicFrameLocks noGrp="1"/>
          </p:cNvGraphicFramePr>
          <p:nvPr/>
        </p:nvGraphicFramePr>
        <p:xfrm>
          <a:off x="1048724" y="2064774"/>
          <a:ext cx="7677150" cy="4568808"/>
        </p:xfrm>
        <a:graphic>
          <a:graphicData uri="http://schemas.openxmlformats.org/drawingml/2006/table">
            <a:tbl>
              <a:tblPr/>
              <a:tblGrid>
                <a:gridCol w="4506912"/>
                <a:gridCol w="669925"/>
                <a:gridCol w="609600"/>
                <a:gridCol w="965200"/>
                <a:gridCol w="434975"/>
                <a:gridCol w="490538"/>
              </a:tblGrid>
              <a:tr h="156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>
                      <a:noFill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Electronics Industries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vert="eaVert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Magnesium production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vert="eaVert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Halogenated Compounds</a:t>
                      </a:r>
                      <a:b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</a:b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Production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vert="eaVert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GWP in TAR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vert="eaVert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GWP in AR4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vert="eaVert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nitrogen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trifluoride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(NF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trifluoromethyl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sulphur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pentafluoride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(SF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halogenated ethers (e.g. 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9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 CHF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OCHF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 CHF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OCHF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I, CH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Br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 CHCl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7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16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Cl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2,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Cl</a:t>
                      </a: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7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C(O)C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Mincho" pitchFamily="49" charset="-128"/>
                        <a:cs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 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, c-C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4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F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Mincho" pitchFamily="49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✔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54000" marB="54000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5F6"/>
                    </a:solidFill>
                  </a:tcPr>
                </a:tc>
              </a:tr>
            </a:tbl>
          </a:graphicData>
        </a:graphic>
      </p:graphicFrame>
      <p:sp>
        <p:nvSpPr>
          <p:cNvPr id="31814" name="AutoShape 72"/>
          <p:cNvSpPr>
            <a:spLocks noChangeArrowheads="1"/>
          </p:cNvSpPr>
          <p:nvPr/>
        </p:nvSpPr>
        <p:spPr bwMode="auto">
          <a:xfrm>
            <a:off x="7199313" y="1268413"/>
            <a:ext cx="1944687" cy="647700"/>
          </a:xfrm>
          <a:prstGeom prst="wedgeRoundRectCallout">
            <a:avLst>
              <a:gd name="adj1" fmla="val -42815"/>
              <a:gd name="adj2" fmla="val 92157"/>
              <a:gd name="adj3" fmla="val 16667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1600"/>
              <a:t>By-product &amp; fugitive emissions</a:t>
            </a:r>
          </a:p>
        </p:txBody>
      </p:sp>
      <p:sp>
        <p:nvSpPr>
          <p:cNvPr id="8" name="Rectangle 7"/>
          <p:cNvSpPr/>
          <p:nvPr/>
        </p:nvSpPr>
        <p:spPr>
          <a:xfrm rot="20053914">
            <a:off x="320640" y="2230488"/>
            <a:ext cx="5697393" cy="584775"/>
          </a:xfrm>
          <a:prstGeom prst="rect">
            <a:avLst/>
          </a:prstGeom>
          <a:solidFill>
            <a:schemeClr val="accent3">
              <a:lumMod val="10000"/>
              <a:lumOff val="9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wrap="none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Sources only in IPPU Sector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vised 1996 Guidelines &amp; Good Practice Guidance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51" t="10101" r="2751" b="111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06GLs map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3" t="13251" r="1963" b="13250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ransition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How?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</a:rPr>
              <a:t>Cannot measure all emissions/removals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Road transport would be impractical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Remote sensing techniques not available</a:t>
            </a:r>
          </a:p>
          <a:p>
            <a:pPr lvl="1"/>
            <a:endParaRPr lang="en-GB" sz="2000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70C0"/>
                </a:solidFill>
              </a:rPr>
              <a:t>Make estimates based on parameters associated with emission rates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CO</a:t>
            </a:r>
            <a:r>
              <a:rPr lang="en-GB" sz="2000" baseline="-25000" dirty="0" smtClean="0">
                <a:solidFill>
                  <a:srgbClr val="0070C0"/>
                </a:solidFill>
              </a:rPr>
              <a:t>2</a:t>
            </a:r>
            <a:r>
              <a:rPr lang="en-GB" sz="2000" dirty="0" smtClean="0">
                <a:solidFill>
                  <a:srgbClr val="0070C0"/>
                </a:solidFill>
              </a:rPr>
              <a:t> from fuel depends on carbon in fuel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CH</a:t>
            </a:r>
            <a:r>
              <a:rPr lang="en-GB" sz="2000" baseline="-25000" dirty="0" smtClean="0">
                <a:solidFill>
                  <a:srgbClr val="0070C0"/>
                </a:solidFill>
              </a:rPr>
              <a:t>4</a:t>
            </a:r>
            <a:r>
              <a:rPr lang="en-GB" sz="2000" dirty="0" smtClean="0">
                <a:solidFill>
                  <a:srgbClr val="0070C0"/>
                </a:solidFill>
              </a:rPr>
              <a:t> proportional to amount of fuel burnt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Changes on stocks of carbon in forests give emissions (or removals) of CO</a:t>
            </a:r>
            <a:r>
              <a:rPr lang="en-GB" sz="2000" baseline="-25000" dirty="0" smtClean="0">
                <a:solidFill>
                  <a:srgbClr val="0070C0"/>
                </a:solidFill>
              </a:rPr>
              <a:t>2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Basic Method</a:t>
            </a:r>
          </a:p>
        </p:txBody>
      </p:sp>
      <p:grpSp>
        <p:nvGrpSpPr>
          <p:cNvPr id="2" name="Group 122"/>
          <p:cNvGrpSpPr/>
          <p:nvPr/>
        </p:nvGrpSpPr>
        <p:grpSpPr>
          <a:xfrm>
            <a:off x="620406" y="1403145"/>
            <a:ext cx="7883525" cy="4449763"/>
            <a:chOff x="620406" y="1403145"/>
            <a:chExt cx="7883525" cy="4449763"/>
          </a:xfrm>
        </p:grpSpPr>
        <p:sp>
          <p:nvSpPr>
            <p:cNvPr id="41989" name="AutoShape 5"/>
            <p:cNvSpPr>
              <a:spLocks noChangeAspect="1" noChangeArrowheads="1" noTextEdit="1"/>
            </p:cNvSpPr>
            <p:nvPr/>
          </p:nvSpPr>
          <p:spPr bwMode="auto">
            <a:xfrm>
              <a:off x="620406" y="1403145"/>
              <a:ext cx="7883525" cy="444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6654494" y="3330370"/>
              <a:ext cx="1743075" cy="24018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6654494" y="3330370"/>
              <a:ext cx="1743075" cy="24018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1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993" name="Rectangle 9"/>
            <p:cNvSpPr>
              <a:spLocks noChangeArrowheads="1"/>
            </p:cNvSpPr>
            <p:nvPr/>
          </p:nvSpPr>
          <p:spPr bwMode="auto">
            <a:xfrm>
              <a:off x="6800544" y="3644695"/>
              <a:ext cx="15811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Most sources can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4" name="Rectangle 10"/>
            <p:cNvSpPr>
              <a:spLocks noChangeArrowheads="1"/>
            </p:cNvSpPr>
            <p:nvPr/>
          </p:nvSpPr>
          <p:spPr bwMode="auto">
            <a:xfrm>
              <a:off x="6824356" y="3874883"/>
              <a:ext cx="154622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use defaults from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5" name="Rectangle 11"/>
            <p:cNvSpPr>
              <a:spLocks noChangeArrowheads="1"/>
            </p:cNvSpPr>
            <p:nvPr/>
          </p:nvSpPr>
          <p:spPr bwMode="auto">
            <a:xfrm>
              <a:off x="6765619" y="4095545"/>
              <a:ext cx="150018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IPCC Guidelines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6" name="Rectangle 12"/>
            <p:cNvSpPr>
              <a:spLocks noChangeArrowheads="1"/>
            </p:cNvSpPr>
            <p:nvPr/>
          </p:nvSpPr>
          <p:spPr bwMode="auto">
            <a:xfrm>
              <a:off x="8184844" y="4095545"/>
              <a:ext cx="1857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–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7" name="Rectangle 13"/>
            <p:cNvSpPr>
              <a:spLocks noChangeArrowheads="1"/>
            </p:cNvSpPr>
            <p:nvPr/>
          </p:nvSpPr>
          <p:spPr bwMode="auto">
            <a:xfrm>
              <a:off x="7124394" y="4314620"/>
              <a:ext cx="9350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Only “Key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8" name="Rectangle 14"/>
            <p:cNvSpPr>
              <a:spLocks noChangeArrowheads="1"/>
            </p:cNvSpPr>
            <p:nvPr/>
          </p:nvSpPr>
          <p:spPr bwMode="auto">
            <a:xfrm>
              <a:off x="6800544" y="4533695"/>
              <a:ext cx="108426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Categories”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999" name="Rectangle 15"/>
            <p:cNvSpPr>
              <a:spLocks noChangeArrowheads="1"/>
            </p:cNvSpPr>
            <p:nvPr/>
          </p:nvSpPr>
          <p:spPr bwMode="auto">
            <a:xfrm>
              <a:off x="7816544" y="4533695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0" name="Rectangle 16"/>
            <p:cNvSpPr>
              <a:spLocks noChangeArrowheads="1"/>
            </p:cNvSpPr>
            <p:nvPr/>
          </p:nvSpPr>
          <p:spPr bwMode="auto">
            <a:xfrm>
              <a:off x="7873694" y="4533695"/>
              <a:ext cx="1857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~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1" name="Rectangle 17"/>
            <p:cNvSpPr>
              <a:spLocks noChangeArrowheads="1"/>
            </p:cNvSpPr>
            <p:nvPr/>
          </p:nvSpPr>
          <p:spPr bwMode="auto">
            <a:xfrm>
              <a:off x="7976881" y="4533695"/>
              <a:ext cx="28892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2" name="Rectangle 18"/>
            <p:cNvSpPr>
              <a:spLocks noChangeArrowheads="1"/>
            </p:cNvSpPr>
            <p:nvPr/>
          </p:nvSpPr>
          <p:spPr bwMode="auto">
            <a:xfrm>
              <a:off x="8184844" y="4533695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3" name="Rectangle 19"/>
            <p:cNvSpPr>
              <a:spLocks noChangeArrowheads="1"/>
            </p:cNvSpPr>
            <p:nvPr/>
          </p:nvSpPr>
          <p:spPr bwMode="auto">
            <a:xfrm>
              <a:off x="6800544" y="4752770"/>
              <a:ext cx="33496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15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4" name="Rectangle 20"/>
            <p:cNvSpPr>
              <a:spLocks noChangeArrowheads="1"/>
            </p:cNvSpPr>
            <p:nvPr/>
          </p:nvSpPr>
          <p:spPr bwMode="auto">
            <a:xfrm>
              <a:off x="7054544" y="4752770"/>
              <a:ext cx="7620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Sources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5" name="Rectangle 21"/>
            <p:cNvSpPr>
              <a:spLocks noChangeArrowheads="1"/>
            </p:cNvSpPr>
            <p:nvPr/>
          </p:nvSpPr>
          <p:spPr bwMode="auto">
            <a:xfrm>
              <a:off x="7735581" y="4752770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6" name="Rectangle 22"/>
            <p:cNvSpPr>
              <a:spLocks noChangeArrowheads="1"/>
            </p:cNvSpPr>
            <p:nvPr/>
          </p:nvSpPr>
          <p:spPr bwMode="auto">
            <a:xfrm>
              <a:off x="7838769" y="4752770"/>
              <a:ext cx="54292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need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7" name="Rectangle 23"/>
            <p:cNvSpPr>
              <a:spLocks noChangeArrowheads="1"/>
            </p:cNvSpPr>
            <p:nvPr/>
          </p:nvSpPr>
          <p:spPr bwMode="auto">
            <a:xfrm>
              <a:off x="6789431" y="4984545"/>
              <a:ext cx="160337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use more detailed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8" name="Rectangle 24"/>
            <p:cNvSpPr>
              <a:spLocks noChangeArrowheads="1"/>
            </p:cNvSpPr>
            <p:nvPr/>
          </p:nvSpPr>
          <p:spPr bwMode="auto">
            <a:xfrm>
              <a:off x="7054544" y="5203620"/>
              <a:ext cx="10731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</a:rPr>
                <a:t>parameters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09" name="Rectangle 25"/>
            <p:cNvSpPr>
              <a:spLocks noChangeArrowheads="1"/>
            </p:cNvSpPr>
            <p:nvPr/>
          </p:nvSpPr>
          <p:spPr bwMode="auto">
            <a:xfrm>
              <a:off x="6217931" y="3330370"/>
              <a:ext cx="436563" cy="240188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auto">
            <a:xfrm>
              <a:off x="62179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lnTo>
                    <a:pt x="0" y="0"/>
                  </a:lnTo>
                  <a:lnTo>
                    <a:pt x="0" y="1513"/>
                  </a:lnTo>
                </a:path>
              </a:pathLst>
            </a:custGeom>
            <a:noFill/>
            <a:ln w="21" cap="rnd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11" name="Freeform 27"/>
            <p:cNvSpPr>
              <a:spLocks noEditPoints="1"/>
            </p:cNvSpPr>
            <p:nvPr/>
          </p:nvSpPr>
          <p:spPr bwMode="auto">
            <a:xfrm>
              <a:off x="62179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275" y="1513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lnTo>
                    <a:pt x="275" y="1513"/>
                  </a:lnTo>
                  <a:close/>
                  <a:moveTo>
                    <a:pt x="0" y="1513"/>
                  </a:moveTo>
                  <a:lnTo>
                    <a:pt x="0" y="0"/>
                  </a:lnTo>
                  <a:lnTo>
                    <a:pt x="0" y="1513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12" name="Freeform 28"/>
            <p:cNvSpPr>
              <a:spLocks noEditPoints="1"/>
            </p:cNvSpPr>
            <p:nvPr/>
          </p:nvSpPr>
          <p:spPr bwMode="auto">
            <a:xfrm>
              <a:off x="62179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275" y="1513"/>
                </a:cxn>
                <a:cxn ang="0">
                  <a:pos x="0" y="1513"/>
                </a:cxn>
                <a:cxn ang="0">
                  <a:pos x="275" y="0"/>
                </a:cxn>
                <a:cxn ang="0">
                  <a:pos x="0" y="0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moveTo>
                    <a:pt x="0" y="1513"/>
                  </a:moveTo>
                  <a:lnTo>
                    <a:pt x="0" y="0"/>
                  </a:lnTo>
                  <a:moveTo>
                    <a:pt x="275" y="1513"/>
                  </a:moveTo>
                  <a:lnTo>
                    <a:pt x="0" y="1513"/>
                  </a:lnTo>
                  <a:moveTo>
                    <a:pt x="275" y="0"/>
                  </a:moveTo>
                  <a:lnTo>
                    <a:pt x="0" y="0"/>
                  </a:lnTo>
                </a:path>
              </a:pathLst>
            </a:custGeom>
            <a:noFill/>
            <a:ln w="21" cap="rnd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13" name="Rectangle 29"/>
            <p:cNvSpPr>
              <a:spLocks noChangeArrowheads="1"/>
            </p:cNvSpPr>
            <p:nvPr/>
          </p:nvSpPr>
          <p:spPr bwMode="auto">
            <a:xfrm rot="16200000">
              <a:off x="6297306" y="4770233"/>
              <a:ext cx="3000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4" name="Rectangle 30"/>
            <p:cNvSpPr>
              <a:spLocks noChangeArrowheads="1"/>
            </p:cNvSpPr>
            <p:nvPr/>
          </p:nvSpPr>
          <p:spPr bwMode="auto">
            <a:xfrm rot="16200000">
              <a:off x="6321118" y="4632120"/>
              <a:ext cx="2540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5" name="Rectangle 31"/>
            <p:cNvSpPr>
              <a:spLocks noChangeArrowheads="1"/>
            </p:cNvSpPr>
            <p:nvPr/>
          </p:nvSpPr>
          <p:spPr bwMode="auto">
            <a:xfrm rot="16200000">
              <a:off x="6354456" y="453845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6" name="Rectangle 32"/>
            <p:cNvSpPr>
              <a:spLocks noChangeArrowheads="1"/>
            </p:cNvSpPr>
            <p:nvPr/>
          </p:nvSpPr>
          <p:spPr bwMode="auto">
            <a:xfrm rot="16200000">
              <a:off x="6321118" y="4436858"/>
              <a:ext cx="2540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7" name="Rectangle 33"/>
            <p:cNvSpPr>
              <a:spLocks noChangeArrowheads="1"/>
            </p:cNvSpPr>
            <p:nvPr/>
          </p:nvSpPr>
          <p:spPr bwMode="auto">
            <a:xfrm rot="16200000">
              <a:off x="6325881" y="4314620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8" name="Rectangle 34"/>
            <p:cNvSpPr>
              <a:spLocks noChangeArrowheads="1"/>
            </p:cNvSpPr>
            <p:nvPr/>
          </p:nvSpPr>
          <p:spPr bwMode="auto">
            <a:xfrm rot="16200000">
              <a:off x="6354456" y="422730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19" name="Rectangle 35"/>
            <p:cNvSpPr>
              <a:spLocks noChangeArrowheads="1"/>
            </p:cNvSpPr>
            <p:nvPr/>
          </p:nvSpPr>
          <p:spPr bwMode="auto">
            <a:xfrm rot="16200000">
              <a:off x="6354456" y="415745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0" name="Rectangle 36"/>
            <p:cNvSpPr>
              <a:spLocks noChangeArrowheads="1"/>
            </p:cNvSpPr>
            <p:nvPr/>
          </p:nvSpPr>
          <p:spPr bwMode="auto">
            <a:xfrm rot="16200000">
              <a:off x="6321118" y="4066970"/>
              <a:ext cx="2540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1" name="Rectangle 37"/>
            <p:cNvSpPr>
              <a:spLocks noChangeArrowheads="1"/>
            </p:cNvSpPr>
            <p:nvPr/>
          </p:nvSpPr>
          <p:spPr bwMode="auto">
            <a:xfrm rot="16200000">
              <a:off x="6325881" y="3944733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2" name="Rectangle 38"/>
            <p:cNvSpPr>
              <a:spLocks noChangeArrowheads="1"/>
            </p:cNvSpPr>
            <p:nvPr/>
          </p:nvSpPr>
          <p:spPr bwMode="auto">
            <a:xfrm rot="16200000">
              <a:off x="6325881" y="3816145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3" name="Rectangle 39"/>
            <p:cNvSpPr>
              <a:spLocks noChangeArrowheads="1"/>
            </p:cNvSpPr>
            <p:nvPr/>
          </p:nvSpPr>
          <p:spPr bwMode="auto">
            <a:xfrm>
              <a:off x="4038294" y="3330370"/>
              <a:ext cx="1743075" cy="24018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24" name="Rectangle 40"/>
            <p:cNvSpPr>
              <a:spLocks noChangeArrowheads="1"/>
            </p:cNvSpPr>
            <p:nvPr/>
          </p:nvSpPr>
          <p:spPr bwMode="auto">
            <a:xfrm>
              <a:off x="4038294" y="3330370"/>
              <a:ext cx="1743075" cy="240188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1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25" name="Rectangle 41"/>
            <p:cNvSpPr>
              <a:spLocks noChangeArrowheads="1"/>
            </p:cNvSpPr>
            <p:nvPr/>
          </p:nvSpPr>
          <p:spPr bwMode="auto">
            <a:xfrm>
              <a:off x="4401831" y="3979658"/>
              <a:ext cx="115411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Activity Data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6" name="Rectangle 42"/>
            <p:cNvSpPr>
              <a:spLocks noChangeArrowheads="1"/>
            </p:cNvSpPr>
            <p:nvPr/>
          </p:nvSpPr>
          <p:spPr bwMode="auto">
            <a:xfrm>
              <a:off x="4320869" y="4198733"/>
              <a:ext cx="13160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usually can be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7" name="Rectangle 43"/>
            <p:cNvSpPr>
              <a:spLocks noChangeArrowheads="1"/>
            </p:cNvSpPr>
            <p:nvPr/>
          </p:nvSpPr>
          <p:spPr bwMode="auto">
            <a:xfrm>
              <a:off x="4124019" y="4430508"/>
              <a:ext cx="17081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found in national 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8" name="Rectangle 44"/>
            <p:cNvSpPr>
              <a:spLocks noChangeArrowheads="1"/>
            </p:cNvSpPr>
            <p:nvPr/>
          </p:nvSpPr>
          <p:spPr bwMode="auto">
            <a:xfrm>
              <a:off x="4412944" y="4649583"/>
              <a:ext cx="11430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international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29" name="Rectangle 45"/>
            <p:cNvSpPr>
              <a:spLocks noChangeArrowheads="1"/>
            </p:cNvSpPr>
            <p:nvPr/>
          </p:nvSpPr>
          <p:spPr bwMode="auto">
            <a:xfrm>
              <a:off x="4528831" y="4868658"/>
              <a:ext cx="78581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statistics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0" name="Rectangle 46"/>
            <p:cNvSpPr>
              <a:spLocks noChangeArrowheads="1"/>
            </p:cNvSpPr>
            <p:nvPr/>
          </p:nvSpPr>
          <p:spPr bwMode="auto">
            <a:xfrm>
              <a:off x="5243206" y="4868658"/>
              <a:ext cx="1270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</a:rPr>
                <a:t>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1" name="Rectangle 47"/>
            <p:cNvSpPr>
              <a:spLocks noChangeArrowheads="1"/>
            </p:cNvSpPr>
            <p:nvPr/>
          </p:nvSpPr>
          <p:spPr bwMode="auto">
            <a:xfrm>
              <a:off x="3601731" y="3330370"/>
              <a:ext cx="436563" cy="2401888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32" name="Freeform 48"/>
            <p:cNvSpPr>
              <a:spLocks/>
            </p:cNvSpPr>
            <p:nvPr/>
          </p:nvSpPr>
          <p:spPr bwMode="auto">
            <a:xfrm>
              <a:off x="36017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lnTo>
                    <a:pt x="0" y="0"/>
                  </a:lnTo>
                  <a:lnTo>
                    <a:pt x="0" y="1513"/>
                  </a:lnTo>
                </a:path>
              </a:pathLst>
            </a:custGeom>
            <a:noFill/>
            <a:ln w="21" cap="rnd">
              <a:solidFill>
                <a:srgbClr val="993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33" name="Freeform 49"/>
            <p:cNvSpPr>
              <a:spLocks noEditPoints="1"/>
            </p:cNvSpPr>
            <p:nvPr/>
          </p:nvSpPr>
          <p:spPr bwMode="auto">
            <a:xfrm>
              <a:off x="36017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275" y="1513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lnTo>
                    <a:pt x="275" y="1513"/>
                  </a:lnTo>
                  <a:close/>
                  <a:moveTo>
                    <a:pt x="0" y="1513"/>
                  </a:moveTo>
                  <a:lnTo>
                    <a:pt x="0" y="0"/>
                  </a:lnTo>
                  <a:lnTo>
                    <a:pt x="0" y="1513"/>
                  </a:ln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34" name="Freeform 50"/>
            <p:cNvSpPr>
              <a:spLocks noEditPoints="1"/>
            </p:cNvSpPr>
            <p:nvPr/>
          </p:nvSpPr>
          <p:spPr bwMode="auto">
            <a:xfrm>
              <a:off x="3601731" y="3330370"/>
              <a:ext cx="436563" cy="2401888"/>
            </a:xfrm>
            <a:custGeom>
              <a:avLst/>
              <a:gdLst/>
              <a:ahLst/>
              <a:cxnLst>
                <a:cxn ang="0">
                  <a:pos x="275" y="1513"/>
                </a:cxn>
                <a:cxn ang="0">
                  <a:pos x="275" y="0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275" y="1513"/>
                </a:cxn>
                <a:cxn ang="0">
                  <a:pos x="0" y="1513"/>
                </a:cxn>
                <a:cxn ang="0">
                  <a:pos x="275" y="0"/>
                </a:cxn>
                <a:cxn ang="0">
                  <a:pos x="0" y="0"/>
                </a:cxn>
              </a:cxnLst>
              <a:rect l="0" t="0" r="r" b="b"/>
              <a:pathLst>
                <a:path w="275" h="1513">
                  <a:moveTo>
                    <a:pt x="275" y="1513"/>
                  </a:moveTo>
                  <a:lnTo>
                    <a:pt x="275" y="0"/>
                  </a:lnTo>
                  <a:moveTo>
                    <a:pt x="0" y="1513"/>
                  </a:moveTo>
                  <a:lnTo>
                    <a:pt x="0" y="0"/>
                  </a:lnTo>
                  <a:moveTo>
                    <a:pt x="275" y="1513"/>
                  </a:moveTo>
                  <a:lnTo>
                    <a:pt x="0" y="1513"/>
                  </a:lnTo>
                  <a:moveTo>
                    <a:pt x="275" y="0"/>
                  </a:moveTo>
                  <a:lnTo>
                    <a:pt x="0" y="0"/>
                  </a:lnTo>
                </a:path>
              </a:pathLst>
            </a:custGeom>
            <a:noFill/>
            <a:ln w="21" cap="rnd">
              <a:solidFill>
                <a:srgbClr val="993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35" name="Rectangle 51"/>
            <p:cNvSpPr>
              <a:spLocks noChangeArrowheads="1"/>
            </p:cNvSpPr>
            <p:nvPr/>
          </p:nvSpPr>
          <p:spPr bwMode="auto">
            <a:xfrm rot="16200000">
              <a:off x="3679518" y="5092495"/>
              <a:ext cx="3000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6" name="Rectangle 52"/>
            <p:cNvSpPr>
              <a:spLocks noChangeArrowheads="1"/>
            </p:cNvSpPr>
            <p:nvPr/>
          </p:nvSpPr>
          <p:spPr bwMode="auto">
            <a:xfrm rot="16200000">
              <a:off x="3731906" y="4982958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7" name="Rectangle 53"/>
            <p:cNvSpPr>
              <a:spLocks noChangeArrowheads="1"/>
            </p:cNvSpPr>
            <p:nvPr/>
          </p:nvSpPr>
          <p:spPr bwMode="auto">
            <a:xfrm rot="16200000">
              <a:off x="3731906" y="4913108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8" name="Rectangle 54"/>
            <p:cNvSpPr>
              <a:spLocks noChangeArrowheads="1"/>
            </p:cNvSpPr>
            <p:nvPr/>
          </p:nvSpPr>
          <p:spPr bwMode="auto">
            <a:xfrm rot="16200000">
              <a:off x="3736668" y="4838495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39" name="Rectangle 55"/>
            <p:cNvSpPr>
              <a:spLocks noChangeArrowheads="1"/>
            </p:cNvSpPr>
            <p:nvPr/>
          </p:nvSpPr>
          <p:spPr bwMode="auto">
            <a:xfrm rot="16200000">
              <a:off x="3708093" y="4751183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0" name="Rectangle 56"/>
            <p:cNvSpPr>
              <a:spLocks noChangeArrowheads="1"/>
            </p:cNvSpPr>
            <p:nvPr/>
          </p:nvSpPr>
          <p:spPr bwMode="auto">
            <a:xfrm rot="16200000">
              <a:off x="3736668" y="4663870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1" name="Rectangle 57"/>
            <p:cNvSpPr>
              <a:spLocks noChangeArrowheads="1"/>
            </p:cNvSpPr>
            <p:nvPr/>
          </p:nvSpPr>
          <p:spPr bwMode="auto">
            <a:xfrm rot="16200000">
              <a:off x="3708093" y="4578145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2" name="Rectangle 58"/>
            <p:cNvSpPr>
              <a:spLocks noChangeArrowheads="1"/>
            </p:cNvSpPr>
            <p:nvPr/>
          </p:nvSpPr>
          <p:spPr bwMode="auto">
            <a:xfrm rot="16200000">
              <a:off x="3736668" y="4479720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3" name="Rectangle 59"/>
            <p:cNvSpPr>
              <a:spLocks noChangeArrowheads="1"/>
            </p:cNvSpPr>
            <p:nvPr/>
          </p:nvSpPr>
          <p:spPr bwMode="auto">
            <a:xfrm rot="16200000">
              <a:off x="3736668" y="4422570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4" name="Rectangle 60"/>
            <p:cNvSpPr>
              <a:spLocks noChangeArrowheads="1"/>
            </p:cNvSpPr>
            <p:nvPr/>
          </p:nvSpPr>
          <p:spPr bwMode="auto">
            <a:xfrm rot="16200000">
              <a:off x="3696981" y="4324145"/>
              <a:ext cx="2667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5" name="Rectangle 61"/>
            <p:cNvSpPr>
              <a:spLocks noChangeArrowheads="1"/>
            </p:cNvSpPr>
            <p:nvPr/>
          </p:nvSpPr>
          <p:spPr bwMode="auto">
            <a:xfrm rot="16200000">
              <a:off x="3731906" y="4220958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6" name="Rectangle 62"/>
            <p:cNvSpPr>
              <a:spLocks noChangeArrowheads="1"/>
            </p:cNvSpPr>
            <p:nvPr/>
          </p:nvSpPr>
          <p:spPr bwMode="auto">
            <a:xfrm rot="16200000">
              <a:off x="3708093" y="4116183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7" name="Rectangle 63"/>
            <p:cNvSpPr>
              <a:spLocks noChangeArrowheads="1"/>
            </p:cNvSpPr>
            <p:nvPr/>
          </p:nvSpPr>
          <p:spPr bwMode="auto">
            <a:xfrm rot="16200000">
              <a:off x="3731906" y="4024108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8" name="Rectangle 64"/>
            <p:cNvSpPr>
              <a:spLocks noChangeArrowheads="1"/>
            </p:cNvSpPr>
            <p:nvPr/>
          </p:nvSpPr>
          <p:spPr bwMode="auto">
            <a:xfrm rot="16200000">
              <a:off x="3736668" y="396060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49" name="Rectangle 65"/>
            <p:cNvSpPr>
              <a:spLocks noChangeArrowheads="1"/>
            </p:cNvSpPr>
            <p:nvPr/>
          </p:nvSpPr>
          <p:spPr bwMode="auto">
            <a:xfrm rot="16200000">
              <a:off x="3708093" y="3873295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0" name="Rectangle 66"/>
            <p:cNvSpPr>
              <a:spLocks noChangeArrowheads="1"/>
            </p:cNvSpPr>
            <p:nvPr/>
          </p:nvSpPr>
          <p:spPr bwMode="auto">
            <a:xfrm rot="16200000">
              <a:off x="3731906" y="3770108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1" name="Rectangle 67"/>
            <p:cNvSpPr>
              <a:spLocks noChangeArrowheads="1"/>
            </p:cNvSpPr>
            <p:nvPr/>
          </p:nvSpPr>
          <p:spPr bwMode="auto">
            <a:xfrm rot="16200000">
              <a:off x="3736668" y="370660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2" name="Rectangle 68"/>
            <p:cNvSpPr>
              <a:spLocks noChangeArrowheads="1"/>
            </p:cNvSpPr>
            <p:nvPr/>
          </p:nvSpPr>
          <p:spPr bwMode="auto">
            <a:xfrm rot="16200000">
              <a:off x="3708093" y="3619295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3" name="Rectangle 69"/>
            <p:cNvSpPr>
              <a:spLocks noChangeArrowheads="1"/>
            </p:cNvSpPr>
            <p:nvPr/>
          </p:nvSpPr>
          <p:spPr bwMode="auto">
            <a:xfrm rot="16200000">
              <a:off x="3708093" y="3492295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4" name="Rectangle 70"/>
            <p:cNvSpPr>
              <a:spLocks noChangeArrowheads="1"/>
            </p:cNvSpPr>
            <p:nvPr/>
          </p:nvSpPr>
          <p:spPr bwMode="auto">
            <a:xfrm>
              <a:off x="1220481" y="3330370"/>
              <a:ext cx="1743075" cy="2401888"/>
            </a:xfrm>
            <a:prstGeom prst="rect">
              <a:avLst/>
            </a:prstGeom>
            <a:solidFill>
              <a:schemeClr val="accent3">
                <a:lumMod val="10000"/>
                <a:lumOff val="90000"/>
              </a:schemeClr>
            </a:solidFill>
            <a:ln w="21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55" name="Rectangle 71"/>
            <p:cNvSpPr>
              <a:spLocks noChangeArrowheads="1"/>
            </p:cNvSpPr>
            <p:nvPr/>
          </p:nvSpPr>
          <p:spPr bwMode="auto">
            <a:xfrm>
              <a:off x="1401456" y="3760583"/>
              <a:ext cx="15113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“Key Categories”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6" name="Rectangle 72"/>
            <p:cNvSpPr>
              <a:spLocks noChangeArrowheads="1"/>
            </p:cNvSpPr>
            <p:nvPr/>
          </p:nvSpPr>
          <p:spPr bwMode="auto">
            <a:xfrm>
              <a:off x="1460194" y="3979658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7" name="Rectangle 73"/>
            <p:cNvSpPr>
              <a:spLocks noChangeArrowheads="1"/>
            </p:cNvSpPr>
            <p:nvPr/>
          </p:nvSpPr>
          <p:spPr bwMode="auto">
            <a:xfrm>
              <a:off x="1517344" y="3979658"/>
              <a:ext cx="7048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usually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8" name="Rectangle 74"/>
            <p:cNvSpPr>
              <a:spLocks noChangeArrowheads="1"/>
            </p:cNvSpPr>
            <p:nvPr/>
          </p:nvSpPr>
          <p:spPr bwMode="auto">
            <a:xfrm>
              <a:off x="2139644" y="3979658"/>
              <a:ext cx="1857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~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59" name="Rectangle 75"/>
            <p:cNvSpPr>
              <a:spLocks noChangeArrowheads="1"/>
            </p:cNvSpPr>
            <p:nvPr/>
          </p:nvSpPr>
          <p:spPr bwMode="auto">
            <a:xfrm>
              <a:off x="2255531" y="3979658"/>
              <a:ext cx="28892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0" name="Rectangle 76"/>
            <p:cNvSpPr>
              <a:spLocks noChangeArrowheads="1"/>
            </p:cNvSpPr>
            <p:nvPr/>
          </p:nvSpPr>
          <p:spPr bwMode="auto">
            <a:xfrm>
              <a:off x="2463494" y="3979658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1" name="Rectangle 77"/>
            <p:cNvSpPr>
              <a:spLocks noChangeArrowheads="1"/>
            </p:cNvSpPr>
            <p:nvPr/>
          </p:nvSpPr>
          <p:spPr bwMode="auto">
            <a:xfrm>
              <a:off x="2520644" y="3979658"/>
              <a:ext cx="33496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15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2" name="Rectangle 78"/>
            <p:cNvSpPr>
              <a:spLocks noChangeArrowheads="1"/>
            </p:cNvSpPr>
            <p:nvPr/>
          </p:nvSpPr>
          <p:spPr bwMode="auto">
            <a:xfrm>
              <a:off x="1379231" y="4198733"/>
              <a:ext cx="7620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Sources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3" name="Rectangle 79"/>
            <p:cNvSpPr>
              <a:spLocks noChangeArrowheads="1"/>
            </p:cNvSpPr>
            <p:nvPr/>
          </p:nvSpPr>
          <p:spPr bwMode="auto">
            <a:xfrm>
              <a:off x="2047569" y="4198733"/>
              <a:ext cx="1397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4" name="Rectangle 80"/>
            <p:cNvSpPr>
              <a:spLocks noChangeArrowheads="1"/>
            </p:cNvSpPr>
            <p:nvPr/>
          </p:nvSpPr>
          <p:spPr bwMode="auto">
            <a:xfrm>
              <a:off x="2163456" y="4198733"/>
              <a:ext cx="78581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account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5" name="Rectangle 81"/>
            <p:cNvSpPr>
              <a:spLocks noChangeArrowheads="1"/>
            </p:cNvSpPr>
            <p:nvPr/>
          </p:nvSpPr>
          <p:spPr bwMode="auto">
            <a:xfrm>
              <a:off x="1390344" y="4430508"/>
              <a:ext cx="76200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for over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6" name="Rectangle 82"/>
            <p:cNvSpPr>
              <a:spLocks noChangeArrowheads="1"/>
            </p:cNvSpPr>
            <p:nvPr/>
          </p:nvSpPr>
          <p:spPr bwMode="auto">
            <a:xfrm>
              <a:off x="2071381" y="4430508"/>
              <a:ext cx="28892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95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7" name="Rectangle 83"/>
            <p:cNvSpPr>
              <a:spLocks noChangeArrowheads="1"/>
            </p:cNvSpPr>
            <p:nvPr/>
          </p:nvSpPr>
          <p:spPr bwMode="auto">
            <a:xfrm>
              <a:off x="2266644" y="4430508"/>
              <a:ext cx="3000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%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8" name="Rectangle 84"/>
            <p:cNvSpPr>
              <a:spLocks noChangeArrowheads="1"/>
            </p:cNvSpPr>
            <p:nvPr/>
          </p:nvSpPr>
          <p:spPr bwMode="auto">
            <a:xfrm>
              <a:off x="2485719" y="4430508"/>
              <a:ext cx="4397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of 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69" name="Rectangle 85"/>
            <p:cNvSpPr>
              <a:spLocks noChangeArrowheads="1"/>
            </p:cNvSpPr>
            <p:nvPr/>
          </p:nvSpPr>
          <p:spPr bwMode="auto">
            <a:xfrm>
              <a:off x="1714194" y="4649583"/>
              <a:ext cx="87788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countries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0" name="Rectangle 86"/>
            <p:cNvSpPr>
              <a:spLocks noChangeArrowheads="1"/>
            </p:cNvSpPr>
            <p:nvPr/>
          </p:nvSpPr>
          <p:spPr bwMode="auto">
            <a:xfrm>
              <a:off x="1414156" y="4868658"/>
              <a:ext cx="90011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emissions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1" name="Rectangle 87"/>
            <p:cNvSpPr>
              <a:spLocks noChangeArrowheads="1"/>
            </p:cNvSpPr>
            <p:nvPr/>
          </p:nvSpPr>
          <p:spPr bwMode="auto">
            <a:xfrm>
              <a:off x="2233306" y="4868658"/>
              <a:ext cx="185738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2" name="Rectangle 88"/>
            <p:cNvSpPr>
              <a:spLocks noChangeArrowheads="1"/>
            </p:cNvSpPr>
            <p:nvPr/>
          </p:nvSpPr>
          <p:spPr bwMode="auto">
            <a:xfrm>
              <a:off x="2336494" y="4868658"/>
              <a:ext cx="5778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focus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3" name="Rectangle 89"/>
            <p:cNvSpPr>
              <a:spLocks noChangeArrowheads="1"/>
            </p:cNvSpPr>
            <p:nvPr/>
          </p:nvSpPr>
          <p:spPr bwMode="auto">
            <a:xfrm>
              <a:off x="1309381" y="5087733"/>
              <a:ext cx="1708150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</a:rPr>
                <a:t>resources on these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4" name="Rectangle 90"/>
            <p:cNvSpPr>
              <a:spLocks noChangeArrowheads="1"/>
            </p:cNvSpPr>
            <p:nvPr/>
          </p:nvSpPr>
          <p:spPr bwMode="auto">
            <a:xfrm>
              <a:off x="785506" y="3330370"/>
              <a:ext cx="434975" cy="2401888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75" name="Freeform 91"/>
            <p:cNvSpPr>
              <a:spLocks/>
            </p:cNvSpPr>
            <p:nvPr/>
          </p:nvSpPr>
          <p:spPr bwMode="auto">
            <a:xfrm>
              <a:off x="785506" y="3330370"/>
              <a:ext cx="434975" cy="2401888"/>
            </a:xfrm>
            <a:custGeom>
              <a:avLst/>
              <a:gdLst/>
              <a:ahLst/>
              <a:cxnLst>
                <a:cxn ang="0">
                  <a:pos x="274" y="1513"/>
                </a:cxn>
                <a:cxn ang="0">
                  <a:pos x="274" y="0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4" h="1513">
                  <a:moveTo>
                    <a:pt x="274" y="1513"/>
                  </a:moveTo>
                  <a:lnTo>
                    <a:pt x="274" y="0"/>
                  </a:lnTo>
                  <a:lnTo>
                    <a:pt x="0" y="0"/>
                  </a:lnTo>
                  <a:lnTo>
                    <a:pt x="0" y="1513"/>
                  </a:lnTo>
                </a:path>
              </a:pathLst>
            </a:custGeom>
            <a:noFill/>
            <a:ln w="21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76" name="Freeform 92"/>
            <p:cNvSpPr>
              <a:spLocks noEditPoints="1"/>
            </p:cNvSpPr>
            <p:nvPr/>
          </p:nvSpPr>
          <p:spPr bwMode="auto">
            <a:xfrm>
              <a:off x="785506" y="3330370"/>
              <a:ext cx="434975" cy="2401888"/>
            </a:xfrm>
            <a:custGeom>
              <a:avLst/>
              <a:gdLst/>
              <a:ahLst/>
              <a:cxnLst>
                <a:cxn ang="0">
                  <a:pos x="274" y="1513"/>
                </a:cxn>
                <a:cxn ang="0">
                  <a:pos x="274" y="0"/>
                </a:cxn>
                <a:cxn ang="0">
                  <a:pos x="274" y="1513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0" y="1513"/>
                </a:cxn>
              </a:cxnLst>
              <a:rect l="0" t="0" r="r" b="b"/>
              <a:pathLst>
                <a:path w="274" h="1513">
                  <a:moveTo>
                    <a:pt x="274" y="1513"/>
                  </a:moveTo>
                  <a:lnTo>
                    <a:pt x="274" y="0"/>
                  </a:lnTo>
                  <a:lnTo>
                    <a:pt x="274" y="1513"/>
                  </a:lnTo>
                  <a:close/>
                  <a:moveTo>
                    <a:pt x="0" y="1513"/>
                  </a:moveTo>
                  <a:lnTo>
                    <a:pt x="0" y="0"/>
                  </a:lnTo>
                  <a:lnTo>
                    <a:pt x="0" y="1513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77" name="Freeform 93"/>
            <p:cNvSpPr>
              <a:spLocks noEditPoints="1"/>
            </p:cNvSpPr>
            <p:nvPr/>
          </p:nvSpPr>
          <p:spPr bwMode="auto">
            <a:xfrm>
              <a:off x="785506" y="3330370"/>
              <a:ext cx="434975" cy="2401888"/>
            </a:xfrm>
            <a:custGeom>
              <a:avLst/>
              <a:gdLst/>
              <a:ahLst/>
              <a:cxnLst>
                <a:cxn ang="0">
                  <a:pos x="274" y="1513"/>
                </a:cxn>
                <a:cxn ang="0">
                  <a:pos x="274" y="0"/>
                </a:cxn>
                <a:cxn ang="0">
                  <a:pos x="0" y="1513"/>
                </a:cxn>
                <a:cxn ang="0">
                  <a:pos x="0" y="0"/>
                </a:cxn>
                <a:cxn ang="0">
                  <a:pos x="274" y="1513"/>
                </a:cxn>
                <a:cxn ang="0">
                  <a:pos x="0" y="1513"/>
                </a:cxn>
                <a:cxn ang="0">
                  <a:pos x="274" y="0"/>
                </a:cxn>
                <a:cxn ang="0">
                  <a:pos x="0" y="0"/>
                </a:cxn>
              </a:cxnLst>
              <a:rect l="0" t="0" r="r" b="b"/>
              <a:pathLst>
                <a:path w="274" h="1513">
                  <a:moveTo>
                    <a:pt x="274" y="1513"/>
                  </a:moveTo>
                  <a:lnTo>
                    <a:pt x="274" y="0"/>
                  </a:lnTo>
                  <a:moveTo>
                    <a:pt x="0" y="1513"/>
                  </a:moveTo>
                  <a:lnTo>
                    <a:pt x="0" y="0"/>
                  </a:lnTo>
                  <a:moveTo>
                    <a:pt x="274" y="1513"/>
                  </a:moveTo>
                  <a:lnTo>
                    <a:pt x="0" y="1513"/>
                  </a:lnTo>
                  <a:moveTo>
                    <a:pt x="274" y="0"/>
                  </a:moveTo>
                  <a:lnTo>
                    <a:pt x="0" y="0"/>
                  </a:lnTo>
                </a:path>
              </a:pathLst>
            </a:custGeom>
            <a:noFill/>
            <a:ln w="21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78" name="Rectangle 94"/>
            <p:cNvSpPr>
              <a:spLocks noChangeArrowheads="1"/>
            </p:cNvSpPr>
            <p:nvPr/>
          </p:nvSpPr>
          <p:spPr bwMode="auto">
            <a:xfrm rot="16200000">
              <a:off x="880756" y="5262358"/>
              <a:ext cx="2667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79" name="Rectangle 95"/>
            <p:cNvSpPr>
              <a:spLocks noChangeArrowheads="1"/>
            </p:cNvSpPr>
            <p:nvPr/>
          </p:nvSpPr>
          <p:spPr bwMode="auto">
            <a:xfrm rot="16200000">
              <a:off x="852181" y="5082970"/>
              <a:ext cx="323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0" name="Rectangle 96"/>
            <p:cNvSpPr>
              <a:spLocks noChangeArrowheads="1"/>
            </p:cNvSpPr>
            <p:nvPr/>
          </p:nvSpPr>
          <p:spPr bwMode="auto">
            <a:xfrm rot="16200000">
              <a:off x="920443" y="4967083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1" name="Rectangle 97"/>
            <p:cNvSpPr>
              <a:spLocks noChangeArrowheads="1"/>
            </p:cNvSpPr>
            <p:nvPr/>
          </p:nvSpPr>
          <p:spPr bwMode="auto">
            <a:xfrm rot="16200000">
              <a:off x="891868" y="4879770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2" name="Rectangle 98"/>
            <p:cNvSpPr>
              <a:spLocks noChangeArrowheads="1"/>
            </p:cNvSpPr>
            <p:nvPr/>
          </p:nvSpPr>
          <p:spPr bwMode="auto">
            <a:xfrm rot="16200000">
              <a:off x="891868" y="4752770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3" name="Rectangle 99"/>
            <p:cNvSpPr>
              <a:spLocks noChangeArrowheads="1"/>
            </p:cNvSpPr>
            <p:nvPr/>
          </p:nvSpPr>
          <p:spPr bwMode="auto">
            <a:xfrm rot="16200000">
              <a:off x="920443" y="4665458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4" name="Rectangle 100"/>
            <p:cNvSpPr>
              <a:spLocks noChangeArrowheads="1"/>
            </p:cNvSpPr>
            <p:nvPr/>
          </p:nvSpPr>
          <p:spPr bwMode="auto">
            <a:xfrm rot="16200000">
              <a:off x="887106" y="4574970"/>
              <a:ext cx="2540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5" name="Rectangle 101"/>
            <p:cNvSpPr>
              <a:spLocks noChangeArrowheads="1"/>
            </p:cNvSpPr>
            <p:nvPr/>
          </p:nvSpPr>
          <p:spPr bwMode="auto">
            <a:xfrm rot="16200000">
              <a:off x="887106" y="4436858"/>
              <a:ext cx="2540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6" name="Rectangle 102"/>
            <p:cNvSpPr>
              <a:spLocks noChangeArrowheads="1"/>
            </p:cNvSpPr>
            <p:nvPr/>
          </p:nvSpPr>
          <p:spPr bwMode="auto">
            <a:xfrm rot="16200000">
              <a:off x="920443" y="4343195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7" name="Rectangle 103"/>
            <p:cNvSpPr>
              <a:spLocks noChangeArrowheads="1"/>
            </p:cNvSpPr>
            <p:nvPr/>
          </p:nvSpPr>
          <p:spPr bwMode="auto">
            <a:xfrm rot="16200000">
              <a:off x="880756" y="4244770"/>
              <a:ext cx="26670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8" name="Rectangle 104"/>
            <p:cNvSpPr>
              <a:spLocks noChangeArrowheads="1"/>
            </p:cNvSpPr>
            <p:nvPr/>
          </p:nvSpPr>
          <p:spPr bwMode="auto">
            <a:xfrm rot="16200000">
              <a:off x="891868" y="4106658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89" name="Rectangle 105"/>
            <p:cNvSpPr>
              <a:spLocks noChangeArrowheads="1"/>
            </p:cNvSpPr>
            <p:nvPr/>
          </p:nvSpPr>
          <p:spPr bwMode="auto">
            <a:xfrm rot="16200000">
              <a:off x="915681" y="4014583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0" name="Rectangle 106"/>
            <p:cNvSpPr>
              <a:spLocks noChangeArrowheads="1"/>
            </p:cNvSpPr>
            <p:nvPr/>
          </p:nvSpPr>
          <p:spPr bwMode="auto">
            <a:xfrm rot="16200000">
              <a:off x="920443" y="3949495"/>
              <a:ext cx="18573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1" name="Rectangle 107"/>
            <p:cNvSpPr>
              <a:spLocks noChangeArrowheads="1"/>
            </p:cNvSpPr>
            <p:nvPr/>
          </p:nvSpPr>
          <p:spPr bwMode="auto">
            <a:xfrm rot="16200000">
              <a:off x="852181" y="3812970"/>
              <a:ext cx="323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2" name="Rectangle 108"/>
            <p:cNvSpPr>
              <a:spLocks noChangeArrowheads="1"/>
            </p:cNvSpPr>
            <p:nvPr/>
          </p:nvSpPr>
          <p:spPr bwMode="auto">
            <a:xfrm rot="16200000">
              <a:off x="891868" y="3666920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3" name="Rectangle 109"/>
            <p:cNvSpPr>
              <a:spLocks noChangeArrowheads="1"/>
            </p:cNvSpPr>
            <p:nvPr/>
          </p:nvSpPr>
          <p:spPr bwMode="auto">
            <a:xfrm rot="16200000">
              <a:off x="915681" y="3576433"/>
              <a:ext cx="1968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4" name="Rectangle 110"/>
            <p:cNvSpPr>
              <a:spLocks noChangeArrowheads="1"/>
            </p:cNvSpPr>
            <p:nvPr/>
          </p:nvSpPr>
          <p:spPr bwMode="auto">
            <a:xfrm rot="16200000">
              <a:off x="891868" y="3471658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5" name="Rectangle 111"/>
            <p:cNvSpPr>
              <a:spLocks noChangeArrowheads="1"/>
            </p:cNvSpPr>
            <p:nvPr/>
          </p:nvSpPr>
          <p:spPr bwMode="auto">
            <a:xfrm rot="16200000">
              <a:off x="891868" y="3355770"/>
              <a:ext cx="242888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6" name="Rectangle 112"/>
            <p:cNvSpPr>
              <a:spLocks noChangeArrowheads="1"/>
            </p:cNvSpPr>
            <p:nvPr/>
          </p:nvSpPr>
          <p:spPr bwMode="auto">
            <a:xfrm>
              <a:off x="3109606" y="1774620"/>
              <a:ext cx="612775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=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7" name="Rectangle 113"/>
            <p:cNvSpPr>
              <a:spLocks noChangeArrowheads="1"/>
            </p:cNvSpPr>
            <p:nvPr/>
          </p:nvSpPr>
          <p:spPr bwMode="auto">
            <a:xfrm>
              <a:off x="5797244" y="1774620"/>
              <a:ext cx="681038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098" name="Freeform 114"/>
            <p:cNvSpPr>
              <a:spLocks/>
            </p:cNvSpPr>
            <p:nvPr/>
          </p:nvSpPr>
          <p:spPr bwMode="auto">
            <a:xfrm>
              <a:off x="987119" y="1563483"/>
              <a:ext cx="1743075" cy="1746250"/>
            </a:xfrm>
            <a:custGeom>
              <a:avLst/>
              <a:gdLst/>
              <a:ahLst/>
              <a:cxnLst>
                <a:cxn ang="0">
                  <a:pos x="412" y="825"/>
                </a:cxn>
                <a:cxn ang="0">
                  <a:pos x="412" y="962"/>
                </a:cxn>
                <a:cxn ang="0">
                  <a:pos x="274" y="962"/>
                </a:cxn>
                <a:cxn ang="0">
                  <a:pos x="549" y="1100"/>
                </a:cxn>
                <a:cxn ang="0">
                  <a:pos x="824" y="962"/>
                </a:cxn>
                <a:cxn ang="0">
                  <a:pos x="686" y="962"/>
                </a:cxn>
                <a:cxn ang="0">
                  <a:pos x="686" y="825"/>
                </a:cxn>
                <a:cxn ang="0">
                  <a:pos x="1098" y="825"/>
                </a:cxn>
                <a:cxn ang="0">
                  <a:pos x="1098" y="0"/>
                </a:cxn>
                <a:cxn ang="0">
                  <a:pos x="0" y="0"/>
                </a:cxn>
                <a:cxn ang="0">
                  <a:pos x="0" y="825"/>
                </a:cxn>
                <a:cxn ang="0">
                  <a:pos x="412" y="825"/>
                </a:cxn>
              </a:cxnLst>
              <a:rect l="0" t="0" r="r" b="b"/>
              <a:pathLst>
                <a:path w="1098" h="1100">
                  <a:moveTo>
                    <a:pt x="412" y="825"/>
                  </a:moveTo>
                  <a:lnTo>
                    <a:pt x="412" y="962"/>
                  </a:lnTo>
                  <a:lnTo>
                    <a:pt x="274" y="962"/>
                  </a:lnTo>
                  <a:lnTo>
                    <a:pt x="549" y="1100"/>
                  </a:lnTo>
                  <a:lnTo>
                    <a:pt x="824" y="962"/>
                  </a:lnTo>
                  <a:lnTo>
                    <a:pt x="686" y="962"/>
                  </a:lnTo>
                  <a:lnTo>
                    <a:pt x="686" y="825"/>
                  </a:lnTo>
                  <a:lnTo>
                    <a:pt x="1098" y="825"/>
                  </a:lnTo>
                  <a:lnTo>
                    <a:pt x="1098" y="0"/>
                  </a:lnTo>
                  <a:lnTo>
                    <a:pt x="0" y="0"/>
                  </a:lnTo>
                  <a:lnTo>
                    <a:pt x="0" y="825"/>
                  </a:lnTo>
                  <a:lnTo>
                    <a:pt x="412" y="825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099" name="Rectangle 115"/>
            <p:cNvSpPr>
              <a:spLocks noChangeArrowheads="1"/>
            </p:cNvSpPr>
            <p:nvPr/>
          </p:nvSpPr>
          <p:spPr bwMode="auto">
            <a:xfrm>
              <a:off x="1114119" y="1774620"/>
              <a:ext cx="1765300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Emission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00" name="Rectangle 116"/>
            <p:cNvSpPr>
              <a:spLocks noChangeArrowheads="1"/>
            </p:cNvSpPr>
            <p:nvPr/>
          </p:nvSpPr>
          <p:spPr bwMode="auto">
            <a:xfrm>
              <a:off x="1136344" y="2212770"/>
              <a:ext cx="1603375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Estimate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01" name="Freeform 117"/>
            <p:cNvSpPr>
              <a:spLocks/>
            </p:cNvSpPr>
            <p:nvPr/>
          </p:nvSpPr>
          <p:spPr bwMode="auto">
            <a:xfrm>
              <a:off x="6437006" y="1563483"/>
              <a:ext cx="1743075" cy="1746250"/>
            </a:xfrm>
            <a:custGeom>
              <a:avLst/>
              <a:gdLst/>
              <a:ahLst/>
              <a:cxnLst>
                <a:cxn ang="0">
                  <a:pos x="412" y="825"/>
                </a:cxn>
                <a:cxn ang="0">
                  <a:pos x="412" y="962"/>
                </a:cxn>
                <a:cxn ang="0">
                  <a:pos x="274" y="962"/>
                </a:cxn>
                <a:cxn ang="0">
                  <a:pos x="549" y="1100"/>
                </a:cxn>
                <a:cxn ang="0">
                  <a:pos x="824" y="962"/>
                </a:cxn>
                <a:cxn ang="0">
                  <a:pos x="686" y="962"/>
                </a:cxn>
                <a:cxn ang="0">
                  <a:pos x="686" y="825"/>
                </a:cxn>
                <a:cxn ang="0">
                  <a:pos x="1098" y="825"/>
                </a:cxn>
                <a:cxn ang="0">
                  <a:pos x="1098" y="0"/>
                </a:cxn>
                <a:cxn ang="0">
                  <a:pos x="0" y="0"/>
                </a:cxn>
                <a:cxn ang="0">
                  <a:pos x="0" y="825"/>
                </a:cxn>
                <a:cxn ang="0">
                  <a:pos x="412" y="825"/>
                </a:cxn>
              </a:cxnLst>
              <a:rect l="0" t="0" r="r" b="b"/>
              <a:pathLst>
                <a:path w="1098" h="1100">
                  <a:moveTo>
                    <a:pt x="412" y="825"/>
                  </a:moveTo>
                  <a:lnTo>
                    <a:pt x="412" y="962"/>
                  </a:lnTo>
                  <a:lnTo>
                    <a:pt x="274" y="962"/>
                  </a:lnTo>
                  <a:lnTo>
                    <a:pt x="549" y="1100"/>
                  </a:lnTo>
                  <a:lnTo>
                    <a:pt x="824" y="962"/>
                  </a:lnTo>
                  <a:lnTo>
                    <a:pt x="686" y="962"/>
                  </a:lnTo>
                  <a:lnTo>
                    <a:pt x="686" y="825"/>
                  </a:lnTo>
                  <a:lnTo>
                    <a:pt x="1098" y="825"/>
                  </a:lnTo>
                  <a:lnTo>
                    <a:pt x="1098" y="0"/>
                  </a:lnTo>
                  <a:lnTo>
                    <a:pt x="0" y="0"/>
                  </a:lnTo>
                  <a:lnTo>
                    <a:pt x="0" y="825"/>
                  </a:lnTo>
                  <a:lnTo>
                    <a:pt x="412" y="825"/>
                  </a:lnTo>
                  <a:close/>
                </a:path>
              </a:pathLst>
            </a:custGeom>
            <a:solidFill>
              <a:srgbClr val="000080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102" name="Rectangle 118"/>
            <p:cNvSpPr>
              <a:spLocks noChangeArrowheads="1"/>
            </p:cNvSpPr>
            <p:nvPr/>
          </p:nvSpPr>
          <p:spPr bwMode="auto">
            <a:xfrm>
              <a:off x="6557656" y="1774620"/>
              <a:ext cx="1765300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Emission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03" name="Rectangle 119"/>
            <p:cNvSpPr>
              <a:spLocks noChangeArrowheads="1"/>
            </p:cNvSpPr>
            <p:nvPr/>
          </p:nvSpPr>
          <p:spPr bwMode="auto">
            <a:xfrm>
              <a:off x="6789431" y="2212770"/>
              <a:ext cx="1211263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Factor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04" name="Freeform 120"/>
            <p:cNvSpPr>
              <a:spLocks/>
            </p:cNvSpPr>
            <p:nvPr/>
          </p:nvSpPr>
          <p:spPr bwMode="auto">
            <a:xfrm>
              <a:off x="3820806" y="1563483"/>
              <a:ext cx="1743075" cy="1746250"/>
            </a:xfrm>
            <a:custGeom>
              <a:avLst/>
              <a:gdLst/>
              <a:ahLst/>
              <a:cxnLst>
                <a:cxn ang="0">
                  <a:pos x="411" y="825"/>
                </a:cxn>
                <a:cxn ang="0">
                  <a:pos x="411" y="962"/>
                </a:cxn>
                <a:cxn ang="0">
                  <a:pos x="274" y="962"/>
                </a:cxn>
                <a:cxn ang="0">
                  <a:pos x="549" y="1100"/>
                </a:cxn>
                <a:cxn ang="0">
                  <a:pos x="823" y="962"/>
                </a:cxn>
                <a:cxn ang="0">
                  <a:pos x="686" y="962"/>
                </a:cxn>
                <a:cxn ang="0">
                  <a:pos x="686" y="825"/>
                </a:cxn>
                <a:cxn ang="0">
                  <a:pos x="1098" y="825"/>
                </a:cxn>
                <a:cxn ang="0">
                  <a:pos x="1098" y="0"/>
                </a:cxn>
                <a:cxn ang="0">
                  <a:pos x="0" y="0"/>
                </a:cxn>
                <a:cxn ang="0">
                  <a:pos x="0" y="825"/>
                </a:cxn>
                <a:cxn ang="0">
                  <a:pos x="411" y="825"/>
                </a:cxn>
              </a:cxnLst>
              <a:rect l="0" t="0" r="r" b="b"/>
              <a:pathLst>
                <a:path w="1098" h="1100">
                  <a:moveTo>
                    <a:pt x="411" y="825"/>
                  </a:moveTo>
                  <a:lnTo>
                    <a:pt x="411" y="962"/>
                  </a:lnTo>
                  <a:lnTo>
                    <a:pt x="274" y="962"/>
                  </a:lnTo>
                  <a:lnTo>
                    <a:pt x="549" y="1100"/>
                  </a:lnTo>
                  <a:lnTo>
                    <a:pt x="823" y="962"/>
                  </a:lnTo>
                  <a:lnTo>
                    <a:pt x="686" y="962"/>
                  </a:lnTo>
                  <a:lnTo>
                    <a:pt x="686" y="825"/>
                  </a:lnTo>
                  <a:lnTo>
                    <a:pt x="1098" y="825"/>
                  </a:lnTo>
                  <a:lnTo>
                    <a:pt x="1098" y="0"/>
                  </a:lnTo>
                  <a:lnTo>
                    <a:pt x="0" y="0"/>
                  </a:lnTo>
                  <a:lnTo>
                    <a:pt x="0" y="825"/>
                  </a:lnTo>
                  <a:lnTo>
                    <a:pt x="411" y="825"/>
                  </a:ln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105" name="Rectangle 121"/>
            <p:cNvSpPr>
              <a:spLocks noChangeArrowheads="1"/>
            </p:cNvSpPr>
            <p:nvPr/>
          </p:nvSpPr>
          <p:spPr bwMode="auto">
            <a:xfrm>
              <a:off x="4112906" y="1774620"/>
              <a:ext cx="1443038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Activity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106" name="Rectangle 122"/>
            <p:cNvSpPr>
              <a:spLocks noChangeArrowheads="1"/>
            </p:cNvSpPr>
            <p:nvPr/>
          </p:nvSpPr>
          <p:spPr bwMode="auto">
            <a:xfrm>
              <a:off x="4297056" y="2212770"/>
              <a:ext cx="946150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9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Data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Example</a:t>
            </a:r>
            <a:endParaRPr lang="en-GB" dirty="0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Emissions from fuel use, E (</a:t>
            </a:r>
            <a:r>
              <a:rPr lang="en-GB" dirty="0" err="1" smtClean="0">
                <a:solidFill>
                  <a:srgbClr val="0070C0"/>
                </a:solidFill>
              </a:rPr>
              <a:t>Gg</a:t>
            </a:r>
            <a:r>
              <a:rPr lang="en-GB" dirty="0" smtClean="0">
                <a:solidFill>
                  <a:srgbClr val="0070C0"/>
                </a:solidFill>
              </a:rPr>
              <a:t>).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Activity Data = Fuel Burnt (GJ), B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Emission Factor, EF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Amount of carbon in fuel (</a:t>
            </a:r>
            <a:r>
              <a:rPr lang="en-GB" dirty="0" err="1" smtClean="0">
                <a:solidFill>
                  <a:srgbClr val="0070C0"/>
                </a:solidFill>
              </a:rPr>
              <a:t>Gg</a:t>
            </a:r>
            <a:r>
              <a:rPr lang="en-GB" dirty="0" smtClean="0">
                <a:solidFill>
                  <a:srgbClr val="0070C0"/>
                </a:solidFill>
              </a:rPr>
              <a:t>/GJ), C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Fraction carbon oxidised, U</a:t>
            </a:r>
          </a:p>
          <a:p>
            <a:pPr lvl="2"/>
            <a:r>
              <a:rPr lang="en-GB" dirty="0" smtClean="0">
                <a:solidFill>
                  <a:srgbClr val="0070C0"/>
                </a:solidFill>
              </a:rPr>
              <a:t>Convert Carbon to CO</a:t>
            </a:r>
            <a:r>
              <a:rPr lang="en-GB" baseline="-25000" dirty="0" smtClean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32273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" name="Picture 6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429000"/>
            <a:ext cx="3346428" cy="235895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Other sources of emission estimates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</a:rPr>
              <a:t>Measured Emissions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Careful consideration of their use is need to ensure their compatibility with un-measured parts of the inventory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Complex calculations including many parameters.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E.g. Livestock, Land-use and landfills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Some emissions occur over a period of years 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e.g. landfills (solid waste disposal sites), harvested wood products (HWP) and emissions from the use of many fluorinated gases.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Some complex models can be developed but IPCC guidelines either avoid this or provide spreadsheets.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However these can be included in the inventory as a “Tier 3” approach if inventory compilers wish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Data Needs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</a:rPr>
              <a:t>Guidelines contain default emission</a:t>
            </a:r>
            <a:r>
              <a:rPr lang="en-GB" sz="2400" baseline="0" dirty="0" smtClean="0">
                <a:solidFill>
                  <a:srgbClr val="0070C0"/>
                </a:solidFill>
              </a:rPr>
              <a:t> factors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Compilers need to find the necessary activity data for their country e.g.: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Fuel Consumption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Industrial Production – Cement, Iron and Steel etc.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Animal numbers and characteristics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Land Areas for each land types and how these have changed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Waste production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For significant sources it is better to use country specific emission factors 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Aim is to collect data that is representative, reliable and consistent over time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Emission Inventories</a:t>
            </a:r>
          </a:p>
          <a:p>
            <a:pPr lvl="1"/>
            <a:r>
              <a:rPr lang="en-GB" dirty="0" smtClean="0"/>
              <a:t>Why do we need them?</a:t>
            </a:r>
          </a:p>
          <a:p>
            <a:pPr lvl="1"/>
            <a:r>
              <a:rPr lang="en-GB" dirty="0" smtClean="0"/>
              <a:t>Inventories and the UNFCCC</a:t>
            </a:r>
          </a:p>
          <a:p>
            <a:r>
              <a:rPr lang="en-GB" dirty="0" smtClean="0"/>
              <a:t>Estimating emissions</a:t>
            </a:r>
          </a:p>
          <a:p>
            <a:pPr lvl="1"/>
            <a:r>
              <a:rPr lang="en-GB" dirty="0" smtClean="0"/>
              <a:t>Methods and data requirements</a:t>
            </a:r>
          </a:p>
          <a:p>
            <a:r>
              <a:rPr lang="en-GB" dirty="0" smtClean="0"/>
              <a:t>Good Practice – National Systems</a:t>
            </a:r>
          </a:p>
          <a:p>
            <a:pPr lvl="1"/>
            <a:r>
              <a:rPr lang="en-GB" dirty="0" smtClean="0"/>
              <a:t>What is “good practice” in emission inventories?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Land Use: </a:t>
            </a:r>
            <a:br>
              <a:rPr lang="en-GB" sz="3600" dirty="0" smtClean="0"/>
            </a:br>
            <a:r>
              <a:rPr lang="en-GB" sz="3600" dirty="0" smtClean="0"/>
              <a:t>Estimating Carbon Stock Changes</a:t>
            </a:r>
          </a:p>
        </p:txBody>
      </p:sp>
      <p:sp>
        <p:nvSpPr>
          <p:cNvPr id="4100" name="Rectangle 12"/>
          <p:cNvSpPr>
            <a:spLocks noChangeArrowheads="1"/>
          </p:cNvSpPr>
          <p:nvPr/>
        </p:nvSpPr>
        <p:spPr bwMode="auto">
          <a:xfrm>
            <a:off x="428625" y="5500688"/>
            <a:ext cx="8229600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GB" dirty="0" smtClean="0">
                <a:solidFill>
                  <a:srgbClr val="0000FF"/>
                </a:solidFill>
              </a:rPr>
              <a:t>Approach assumes the emission = total stock changes</a:t>
            </a:r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473075" y="1402557"/>
            <a:ext cx="8234363" cy="4474368"/>
            <a:chOff x="473075" y="1402557"/>
            <a:chExt cx="8234363" cy="4474368"/>
          </a:xfrm>
        </p:grpSpPr>
        <p:sp>
          <p:nvSpPr>
            <p:cNvPr id="43013" name="AutoShape 5"/>
            <p:cNvSpPr>
              <a:spLocks noChangeAspect="1" noChangeArrowheads="1" noTextEdit="1"/>
            </p:cNvSpPr>
            <p:nvPr/>
          </p:nvSpPr>
          <p:spPr bwMode="auto">
            <a:xfrm>
              <a:off x="473075" y="1416050"/>
              <a:ext cx="8234363" cy="4460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720725" y="2878138"/>
              <a:ext cx="1125538" cy="900113"/>
            </a:xfrm>
            <a:prstGeom prst="rect">
              <a:avLst/>
            </a:prstGeom>
            <a:solidFill>
              <a:srgbClr val="E8EEF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720725" y="2878138"/>
              <a:ext cx="1125538" cy="90011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890588" y="2916238"/>
              <a:ext cx="963613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Carbon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855663" y="3178175"/>
              <a:ext cx="1058863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Stock in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962025" y="3452813"/>
              <a:ext cx="642938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year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1485900" y="3452813"/>
              <a:ext cx="238125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2520950" y="2767013"/>
              <a:ext cx="1125538" cy="1123950"/>
            </a:xfrm>
            <a:prstGeom prst="rect">
              <a:avLst/>
            </a:prstGeom>
            <a:solidFill>
              <a:srgbClr val="E8EEF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520950" y="2767013"/>
              <a:ext cx="1125538" cy="11239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2687638" y="2916238"/>
              <a:ext cx="963613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Carbon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4" name="Rectangle 16"/>
            <p:cNvSpPr>
              <a:spLocks noChangeArrowheads="1"/>
            </p:cNvSpPr>
            <p:nvPr/>
          </p:nvSpPr>
          <p:spPr bwMode="auto">
            <a:xfrm>
              <a:off x="2652713" y="3178175"/>
              <a:ext cx="1058863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Stock in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5" name="Rectangle 17"/>
            <p:cNvSpPr>
              <a:spLocks noChangeArrowheads="1"/>
            </p:cNvSpPr>
            <p:nvPr/>
          </p:nvSpPr>
          <p:spPr bwMode="auto">
            <a:xfrm>
              <a:off x="2747963" y="3452813"/>
              <a:ext cx="666750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Year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6" name="Rectangle 18"/>
            <p:cNvSpPr>
              <a:spLocks noChangeArrowheads="1"/>
            </p:cNvSpPr>
            <p:nvPr/>
          </p:nvSpPr>
          <p:spPr bwMode="auto">
            <a:xfrm>
              <a:off x="3295650" y="3452813"/>
              <a:ext cx="238125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auto">
            <a:xfrm>
              <a:off x="496888" y="4229100"/>
              <a:ext cx="3373438" cy="449263"/>
            </a:xfrm>
            <a:custGeom>
              <a:avLst/>
              <a:gdLst/>
              <a:ahLst/>
              <a:cxnLst>
                <a:cxn ang="0">
                  <a:pos x="4535" y="0"/>
                </a:cxn>
                <a:cxn ang="0">
                  <a:pos x="4233" y="302"/>
                </a:cxn>
                <a:cxn ang="0">
                  <a:pos x="2600" y="302"/>
                </a:cxn>
                <a:cxn ang="0">
                  <a:pos x="2298" y="605"/>
                </a:cxn>
                <a:cxn ang="0">
                  <a:pos x="1995" y="302"/>
                </a:cxn>
                <a:cxn ang="0">
                  <a:pos x="1995" y="302"/>
                </a:cxn>
                <a:cxn ang="0">
                  <a:pos x="302" y="302"/>
                </a:cxn>
                <a:cxn ang="0">
                  <a:pos x="0" y="0"/>
                </a:cxn>
              </a:cxnLst>
              <a:rect l="0" t="0" r="r" b="b"/>
              <a:pathLst>
                <a:path w="4535" h="605">
                  <a:moveTo>
                    <a:pt x="4535" y="0"/>
                  </a:moveTo>
                  <a:cubicBezTo>
                    <a:pt x="4517" y="159"/>
                    <a:pt x="4392" y="285"/>
                    <a:pt x="4233" y="302"/>
                  </a:cubicBezTo>
                  <a:lnTo>
                    <a:pt x="2600" y="302"/>
                  </a:lnTo>
                  <a:cubicBezTo>
                    <a:pt x="2441" y="320"/>
                    <a:pt x="2315" y="446"/>
                    <a:pt x="2298" y="605"/>
                  </a:cubicBezTo>
                  <a:cubicBezTo>
                    <a:pt x="2280" y="446"/>
                    <a:pt x="2154" y="320"/>
                    <a:pt x="1995" y="302"/>
                  </a:cubicBezTo>
                  <a:lnTo>
                    <a:pt x="1995" y="302"/>
                  </a:lnTo>
                  <a:lnTo>
                    <a:pt x="302" y="302"/>
                  </a:lnTo>
                  <a:cubicBezTo>
                    <a:pt x="143" y="285"/>
                    <a:pt x="17" y="159"/>
                    <a:pt x="0" y="0"/>
                  </a:cubicBezTo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28" name="Rectangle 20"/>
            <p:cNvSpPr>
              <a:spLocks noChangeArrowheads="1"/>
            </p:cNvSpPr>
            <p:nvPr/>
          </p:nvSpPr>
          <p:spPr bwMode="auto">
            <a:xfrm>
              <a:off x="593725" y="4665663"/>
              <a:ext cx="32496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Difference between carbon stocks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29" name="Rectangle 21"/>
            <p:cNvSpPr>
              <a:spLocks noChangeArrowheads="1"/>
            </p:cNvSpPr>
            <p:nvPr/>
          </p:nvSpPr>
          <p:spPr bwMode="auto">
            <a:xfrm>
              <a:off x="1069975" y="4892675"/>
              <a:ext cx="14509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gives emission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2425700" y="4892675"/>
              <a:ext cx="1428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2486025" y="4892675"/>
              <a:ext cx="82073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removal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2" name="Rectangle 24"/>
            <p:cNvSpPr>
              <a:spLocks noChangeArrowheads="1"/>
            </p:cNvSpPr>
            <p:nvPr/>
          </p:nvSpPr>
          <p:spPr bwMode="auto">
            <a:xfrm>
              <a:off x="6121400" y="2767013"/>
              <a:ext cx="1349375" cy="1123950"/>
            </a:xfrm>
            <a:prstGeom prst="rect">
              <a:avLst/>
            </a:prstGeom>
            <a:solidFill>
              <a:srgbClr val="E8EEF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33" name="Rectangle 25"/>
            <p:cNvSpPr>
              <a:spLocks noChangeArrowheads="1"/>
            </p:cNvSpPr>
            <p:nvPr/>
          </p:nvSpPr>
          <p:spPr bwMode="auto">
            <a:xfrm>
              <a:off x="6121400" y="2767013"/>
              <a:ext cx="1349375" cy="1123950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34" name="Rectangle 26"/>
            <p:cNvSpPr>
              <a:spLocks noChangeArrowheads="1"/>
            </p:cNvSpPr>
            <p:nvPr/>
          </p:nvSpPr>
          <p:spPr bwMode="auto">
            <a:xfrm>
              <a:off x="6296025" y="3048000"/>
              <a:ext cx="1190625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Land Use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5" name="Rectangle 27"/>
            <p:cNvSpPr>
              <a:spLocks noChangeArrowheads="1"/>
            </p:cNvSpPr>
            <p:nvPr/>
          </p:nvSpPr>
          <p:spPr bwMode="auto">
            <a:xfrm>
              <a:off x="6569075" y="3309938"/>
              <a:ext cx="571500" cy="309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type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6" name="Freeform 28"/>
            <p:cNvSpPr>
              <a:spLocks/>
            </p:cNvSpPr>
            <p:nvPr/>
          </p:nvSpPr>
          <p:spPr bwMode="auto">
            <a:xfrm>
              <a:off x="4949825" y="4284663"/>
              <a:ext cx="3646488" cy="449263"/>
            </a:xfrm>
            <a:custGeom>
              <a:avLst/>
              <a:gdLst/>
              <a:ahLst/>
              <a:cxnLst>
                <a:cxn ang="0">
                  <a:pos x="4899" y="0"/>
                </a:cxn>
                <a:cxn ang="0">
                  <a:pos x="4596" y="303"/>
                </a:cxn>
                <a:cxn ang="0">
                  <a:pos x="4596" y="303"/>
                </a:cxn>
                <a:cxn ang="0">
                  <a:pos x="2785" y="303"/>
                </a:cxn>
                <a:cxn ang="0">
                  <a:pos x="2482" y="605"/>
                </a:cxn>
                <a:cxn ang="0">
                  <a:pos x="2180" y="303"/>
                </a:cxn>
                <a:cxn ang="0">
                  <a:pos x="303" y="303"/>
                </a:cxn>
                <a:cxn ang="0">
                  <a:pos x="0" y="0"/>
                </a:cxn>
              </a:cxnLst>
              <a:rect l="0" t="0" r="r" b="b"/>
              <a:pathLst>
                <a:path w="4899" h="605">
                  <a:moveTo>
                    <a:pt x="4899" y="0"/>
                  </a:moveTo>
                  <a:cubicBezTo>
                    <a:pt x="4881" y="160"/>
                    <a:pt x="4755" y="285"/>
                    <a:pt x="4596" y="303"/>
                  </a:cubicBezTo>
                  <a:lnTo>
                    <a:pt x="4596" y="303"/>
                  </a:lnTo>
                  <a:lnTo>
                    <a:pt x="2785" y="303"/>
                  </a:lnTo>
                  <a:cubicBezTo>
                    <a:pt x="2625" y="321"/>
                    <a:pt x="2500" y="446"/>
                    <a:pt x="2482" y="605"/>
                  </a:cubicBezTo>
                  <a:cubicBezTo>
                    <a:pt x="2464" y="446"/>
                    <a:pt x="2339" y="321"/>
                    <a:pt x="2180" y="303"/>
                  </a:cubicBezTo>
                  <a:lnTo>
                    <a:pt x="303" y="303"/>
                  </a:lnTo>
                  <a:cubicBezTo>
                    <a:pt x="144" y="285"/>
                    <a:pt x="18" y="160"/>
                    <a:pt x="0" y="0"/>
                  </a:cubicBezTo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37" name="Rectangle 29"/>
            <p:cNvSpPr>
              <a:spLocks noChangeArrowheads="1"/>
            </p:cNvSpPr>
            <p:nvPr/>
          </p:nvSpPr>
          <p:spPr bwMode="auto">
            <a:xfrm>
              <a:off x="5521325" y="4725988"/>
              <a:ext cx="939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Emission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8" name="Rectangle 30"/>
            <p:cNvSpPr>
              <a:spLocks noChangeArrowheads="1"/>
            </p:cNvSpPr>
            <p:nvPr/>
          </p:nvSpPr>
          <p:spPr bwMode="auto">
            <a:xfrm>
              <a:off x="6367463" y="4725988"/>
              <a:ext cx="1428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39" name="Rectangle 31"/>
            <p:cNvSpPr>
              <a:spLocks noChangeArrowheads="1"/>
            </p:cNvSpPr>
            <p:nvPr/>
          </p:nvSpPr>
          <p:spPr bwMode="auto">
            <a:xfrm>
              <a:off x="6415088" y="4725988"/>
              <a:ext cx="17970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removal from sum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0" name="Rectangle 32"/>
            <p:cNvSpPr>
              <a:spLocks noChangeArrowheads="1"/>
            </p:cNvSpPr>
            <p:nvPr/>
          </p:nvSpPr>
          <p:spPr bwMode="auto">
            <a:xfrm>
              <a:off x="6034088" y="4951413"/>
              <a:ext cx="163036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losses and gains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auto">
            <a:xfrm>
              <a:off x="6345238" y="1438275"/>
              <a:ext cx="900113" cy="1328738"/>
            </a:xfrm>
            <a:custGeom>
              <a:avLst/>
              <a:gdLst/>
              <a:ahLst/>
              <a:cxnLst>
                <a:cxn ang="0">
                  <a:pos x="284" y="837"/>
                </a:cxn>
                <a:cxn ang="0">
                  <a:pos x="567" y="553"/>
                </a:cxn>
                <a:cxn ang="0">
                  <a:pos x="380" y="553"/>
                </a:cxn>
                <a:cxn ang="0">
                  <a:pos x="380" y="0"/>
                </a:cxn>
                <a:cxn ang="0">
                  <a:pos x="187" y="0"/>
                </a:cxn>
                <a:cxn ang="0">
                  <a:pos x="187" y="553"/>
                </a:cxn>
                <a:cxn ang="0">
                  <a:pos x="0" y="553"/>
                </a:cxn>
                <a:cxn ang="0">
                  <a:pos x="284" y="837"/>
                </a:cxn>
              </a:cxnLst>
              <a:rect l="0" t="0" r="r" b="b"/>
              <a:pathLst>
                <a:path w="567" h="837">
                  <a:moveTo>
                    <a:pt x="284" y="837"/>
                  </a:moveTo>
                  <a:lnTo>
                    <a:pt x="567" y="553"/>
                  </a:lnTo>
                  <a:lnTo>
                    <a:pt x="380" y="553"/>
                  </a:lnTo>
                  <a:lnTo>
                    <a:pt x="380" y="0"/>
                  </a:lnTo>
                  <a:lnTo>
                    <a:pt x="187" y="0"/>
                  </a:lnTo>
                  <a:lnTo>
                    <a:pt x="187" y="553"/>
                  </a:lnTo>
                  <a:lnTo>
                    <a:pt x="0" y="553"/>
                  </a:lnTo>
                  <a:lnTo>
                    <a:pt x="284" y="837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auto">
            <a:xfrm>
              <a:off x="6164826" y="1438275"/>
              <a:ext cx="1258529" cy="1328738"/>
            </a:xfrm>
            <a:custGeom>
              <a:avLst/>
              <a:gdLst/>
              <a:ahLst/>
              <a:cxnLst>
                <a:cxn ang="0">
                  <a:pos x="284" y="837"/>
                </a:cxn>
                <a:cxn ang="0">
                  <a:pos x="567" y="553"/>
                </a:cxn>
                <a:cxn ang="0">
                  <a:pos x="380" y="553"/>
                </a:cxn>
                <a:cxn ang="0">
                  <a:pos x="380" y="0"/>
                </a:cxn>
                <a:cxn ang="0">
                  <a:pos x="187" y="0"/>
                </a:cxn>
                <a:cxn ang="0">
                  <a:pos x="187" y="553"/>
                </a:cxn>
                <a:cxn ang="0">
                  <a:pos x="0" y="553"/>
                </a:cxn>
                <a:cxn ang="0">
                  <a:pos x="284" y="837"/>
                </a:cxn>
              </a:cxnLst>
              <a:rect l="0" t="0" r="r" b="b"/>
              <a:pathLst>
                <a:path w="567" h="837">
                  <a:moveTo>
                    <a:pt x="284" y="837"/>
                  </a:moveTo>
                  <a:lnTo>
                    <a:pt x="567" y="553"/>
                  </a:lnTo>
                  <a:lnTo>
                    <a:pt x="380" y="553"/>
                  </a:lnTo>
                  <a:lnTo>
                    <a:pt x="380" y="0"/>
                  </a:lnTo>
                  <a:lnTo>
                    <a:pt x="187" y="0"/>
                  </a:lnTo>
                  <a:lnTo>
                    <a:pt x="187" y="553"/>
                  </a:lnTo>
                  <a:lnTo>
                    <a:pt x="0" y="553"/>
                  </a:lnTo>
                  <a:lnTo>
                    <a:pt x="284" y="83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43" name="Rectangle 35"/>
            <p:cNvSpPr>
              <a:spLocks noChangeArrowheads="1"/>
            </p:cNvSpPr>
            <p:nvPr/>
          </p:nvSpPr>
          <p:spPr bwMode="auto">
            <a:xfrm rot="16200000">
              <a:off x="6618288" y="2222500"/>
              <a:ext cx="201613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4" name="Rectangle 36"/>
            <p:cNvSpPr>
              <a:spLocks noChangeArrowheads="1"/>
            </p:cNvSpPr>
            <p:nvPr/>
          </p:nvSpPr>
          <p:spPr bwMode="auto">
            <a:xfrm rot="16200000">
              <a:off x="6654800" y="2139950"/>
              <a:ext cx="1301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5" name="Rectangle 37"/>
            <p:cNvSpPr>
              <a:spLocks noChangeArrowheads="1"/>
            </p:cNvSpPr>
            <p:nvPr/>
          </p:nvSpPr>
          <p:spPr bwMode="auto">
            <a:xfrm rot="16200000">
              <a:off x="6624638" y="2062162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6" name="Rectangle 38"/>
            <p:cNvSpPr>
              <a:spLocks noChangeArrowheads="1"/>
            </p:cNvSpPr>
            <p:nvPr/>
          </p:nvSpPr>
          <p:spPr bwMode="auto">
            <a:xfrm rot="16200000">
              <a:off x="6624638" y="1966912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7" name="Rectangle 39"/>
            <p:cNvSpPr>
              <a:spLocks noChangeArrowheads="1"/>
            </p:cNvSpPr>
            <p:nvPr/>
          </p:nvSpPr>
          <p:spPr bwMode="auto">
            <a:xfrm rot="16200000">
              <a:off x="6648450" y="1895475"/>
              <a:ext cx="1428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8" name="Rectangle 40"/>
            <p:cNvSpPr>
              <a:spLocks noChangeArrowheads="1"/>
            </p:cNvSpPr>
            <p:nvPr/>
          </p:nvSpPr>
          <p:spPr bwMode="auto">
            <a:xfrm rot="16200000">
              <a:off x="6630988" y="1830387"/>
              <a:ext cx="1778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49" name="Rectangle 41"/>
            <p:cNvSpPr>
              <a:spLocks noChangeArrowheads="1"/>
            </p:cNvSpPr>
            <p:nvPr/>
          </p:nvSpPr>
          <p:spPr bwMode="auto">
            <a:xfrm rot="16200000">
              <a:off x="6630988" y="1735137"/>
              <a:ext cx="1778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0" name="Rectangle 42"/>
            <p:cNvSpPr>
              <a:spLocks noChangeArrowheads="1"/>
            </p:cNvSpPr>
            <p:nvPr/>
          </p:nvSpPr>
          <p:spPr bwMode="auto">
            <a:xfrm rot="16200000">
              <a:off x="6630988" y="1652587"/>
              <a:ext cx="1778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1" name="Rectangle 43"/>
            <p:cNvSpPr>
              <a:spLocks noChangeArrowheads="1"/>
            </p:cNvSpPr>
            <p:nvPr/>
          </p:nvSpPr>
          <p:spPr bwMode="auto">
            <a:xfrm rot="16200000">
              <a:off x="6654800" y="1581150"/>
              <a:ext cx="1301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2" name="Rectangle 44"/>
            <p:cNvSpPr>
              <a:spLocks noChangeArrowheads="1"/>
            </p:cNvSpPr>
            <p:nvPr/>
          </p:nvSpPr>
          <p:spPr bwMode="auto">
            <a:xfrm rot="16200000">
              <a:off x="6838950" y="2514600"/>
              <a:ext cx="1428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3" name="Rectangle 45"/>
            <p:cNvSpPr>
              <a:spLocks noChangeArrowheads="1"/>
            </p:cNvSpPr>
            <p:nvPr/>
          </p:nvSpPr>
          <p:spPr bwMode="auto">
            <a:xfrm rot="16200000">
              <a:off x="6815138" y="2443162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4" name="Rectangle 46"/>
            <p:cNvSpPr>
              <a:spLocks noChangeArrowheads="1"/>
            </p:cNvSpPr>
            <p:nvPr/>
          </p:nvSpPr>
          <p:spPr bwMode="auto">
            <a:xfrm rot="16200000">
              <a:off x="6838950" y="2360612"/>
              <a:ext cx="1428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5" name="Rectangle 47"/>
            <p:cNvSpPr>
              <a:spLocks noChangeArrowheads="1"/>
            </p:cNvSpPr>
            <p:nvPr/>
          </p:nvSpPr>
          <p:spPr bwMode="auto">
            <a:xfrm rot="16200000">
              <a:off x="6815138" y="2276475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6" name="Rectangle 48"/>
            <p:cNvSpPr>
              <a:spLocks noChangeArrowheads="1"/>
            </p:cNvSpPr>
            <p:nvPr/>
          </p:nvSpPr>
          <p:spPr bwMode="auto">
            <a:xfrm rot="16200000">
              <a:off x="6815138" y="2181225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7" name="Rectangle 49"/>
            <p:cNvSpPr>
              <a:spLocks noChangeArrowheads="1"/>
            </p:cNvSpPr>
            <p:nvPr/>
          </p:nvSpPr>
          <p:spPr bwMode="auto">
            <a:xfrm rot="16200000">
              <a:off x="6815138" y="2085975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8" name="Rectangle 50"/>
            <p:cNvSpPr>
              <a:spLocks noChangeArrowheads="1"/>
            </p:cNvSpPr>
            <p:nvPr/>
          </p:nvSpPr>
          <p:spPr bwMode="auto">
            <a:xfrm rot="16200000">
              <a:off x="6815138" y="1990725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59" name="Rectangle 51"/>
            <p:cNvSpPr>
              <a:spLocks noChangeArrowheads="1"/>
            </p:cNvSpPr>
            <p:nvPr/>
          </p:nvSpPr>
          <p:spPr bwMode="auto">
            <a:xfrm rot="16200000">
              <a:off x="6845300" y="1925637"/>
              <a:ext cx="1301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0" name="Rectangle 52"/>
            <p:cNvSpPr>
              <a:spLocks noChangeArrowheads="1"/>
            </p:cNvSpPr>
            <p:nvPr/>
          </p:nvSpPr>
          <p:spPr bwMode="auto">
            <a:xfrm rot="16200000">
              <a:off x="6802438" y="1835150"/>
              <a:ext cx="214313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1" name="Rectangle 53"/>
            <p:cNvSpPr>
              <a:spLocks noChangeArrowheads="1"/>
            </p:cNvSpPr>
            <p:nvPr/>
          </p:nvSpPr>
          <p:spPr bwMode="auto">
            <a:xfrm rot="16200000">
              <a:off x="6838950" y="1752600"/>
              <a:ext cx="1428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2" name="Rectangle 54"/>
            <p:cNvSpPr>
              <a:spLocks noChangeArrowheads="1"/>
            </p:cNvSpPr>
            <p:nvPr/>
          </p:nvSpPr>
          <p:spPr bwMode="auto">
            <a:xfrm rot="16200000">
              <a:off x="6815138" y="1657350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3" name="Rectangle 55"/>
            <p:cNvSpPr>
              <a:spLocks noChangeArrowheads="1"/>
            </p:cNvSpPr>
            <p:nvPr/>
          </p:nvSpPr>
          <p:spPr bwMode="auto">
            <a:xfrm rot="16200000">
              <a:off x="6802438" y="1549400"/>
              <a:ext cx="214313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4" name="Rectangle 56"/>
            <p:cNvSpPr>
              <a:spLocks noChangeArrowheads="1"/>
            </p:cNvSpPr>
            <p:nvPr/>
          </p:nvSpPr>
          <p:spPr bwMode="auto">
            <a:xfrm rot="16200000">
              <a:off x="6838950" y="1466850"/>
              <a:ext cx="142875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5" name="Rectangle 57"/>
            <p:cNvSpPr>
              <a:spLocks noChangeArrowheads="1"/>
            </p:cNvSpPr>
            <p:nvPr/>
          </p:nvSpPr>
          <p:spPr bwMode="auto">
            <a:xfrm rot="16200000">
              <a:off x="6815138" y="1384300"/>
              <a:ext cx="1905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6" name="Freeform 58"/>
            <p:cNvSpPr>
              <a:spLocks/>
            </p:cNvSpPr>
            <p:nvPr/>
          </p:nvSpPr>
          <p:spPr bwMode="auto">
            <a:xfrm>
              <a:off x="7470775" y="2968625"/>
              <a:ext cx="1214438" cy="719138"/>
            </a:xfrm>
            <a:custGeom>
              <a:avLst/>
              <a:gdLst/>
              <a:ahLst/>
              <a:cxnLst>
                <a:cxn ang="0">
                  <a:pos x="765" y="227"/>
                </a:cxn>
                <a:cxn ang="0">
                  <a:pos x="538" y="0"/>
                </a:cxn>
                <a:cxn ang="0">
                  <a:pos x="538" y="150"/>
                </a:cxn>
                <a:cxn ang="0">
                  <a:pos x="0" y="150"/>
                </a:cxn>
                <a:cxn ang="0">
                  <a:pos x="0" y="304"/>
                </a:cxn>
                <a:cxn ang="0">
                  <a:pos x="538" y="304"/>
                </a:cxn>
                <a:cxn ang="0">
                  <a:pos x="538" y="453"/>
                </a:cxn>
                <a:cxn ang="0">
                  <a:pos x="765" y="227"/>
                </a:cxn>
              </a:cxnLst>
              <a:rect l="0" t="0" r="r" b="b"/>
              <a:pathLst>
                <a:path w="765" h="453">
                  <a:moveTo>
                    <a:pt x="765" y="227"/>
                  </a:moveTo>
                  <a:lnTo>
                    <a:pt x="538" y="0"/>
                  </a:lnTo>
                  <a:lnTo>
                    <a:pt x="538" y="150"/>
                  </a:lnTo>
                  <a:lnTo>
                    <a:pt x="0" y="150"/>
                  </a:lnTo>
                  <a:lnTo>
                    <a:pt x="0" y="304"/>
                  </a:lnTo>
                  <a:lnTo>
                    <a:pt x="538" y="304"/>
                  </a:lnTo>
                  <a:lnTo>
                    <a:pt x="538" y="453"/>
                  </a:lnTo>
                  <a:lnTo>
                    <a:pt x="765" y="227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67" name="Freeform 59"/>
            <p:cNvSpPr>
              <a:spLocks/>
            </p:cNvSpPr>
            <p:nvPr/>
          </p:nvSpPr>
          <p:spPr bwMode="auto">
            <a:xfrm>
              <a:off x="7470775" y="2968625"/>
              <a:ext cx="1214438" cy="719138"/>
            </a:xfrm>
            <a:custGeom>
              <a:avLst/>
              <a:gdLst/>
              <a:ahLst/>
              <a:cxnLst>
                <a:cxn ang="0">
                  <a:pos x="765" y="227"/>
                </a:cxn>
                <a:cxn ang="0">
                  <a:pos x="538" y="0"/>
                </a:cxn>
                <a:cxn ang="0">
                  <a:pos x="538" y="150"/>
                </a:cxn>
                <a:cxn ang="0">
                  <a:pos x="0" y="150"/>
                </a:cxn>
                <a:cxn ang="0">
                  <a:pos x="0" y="304"/>
                </a:cxn>
                <a:cxn ang="0">
                  <a:pos x="538" y="304"/>
                </a:cxn>
                <a:cxn ang="0">
                  <a:pos x="538" y="453"/>
                </a:cxn>
                <a:cxn ang="0">
                  <a:pos x="765" y="227"/>
                </a:cxn>
              </a:cxnLst>
              <a:rect l="0" t="0" r="r" b="b"/>
              <a:pathLst>
                <a:path w="765" h="453">
                  <a:moveTo>
                    <a:pt x="765" y="227"/>
                  </a:moveTo>
                  <a:lnTo>
                    <a:pt x="538" y="0"/>
                  </a:lnTo>
                  <a:lnTo>
                    <a:pt x="538" y="150"/>
                  </a:lnTo>
                  <a:lnTo>
                    <a:pt x="0" y="150"/>
                  </a:lnTo>
                  <a:lnTo>
                    <a:pt x="0" y="304"/>
                  </a:lnTo>
                  <a:lnTo>
                    <a:pt x="538" y="304"/>
                  </a:lnTo>
                  <a:lnTo>
                    <a:pt x="538" y="453"/>
                  </a:lnTo>
                  <a:lnTo>
                    <a:pt x="765" y="227"/>
                  </a:lnTo>
                  <a:close/>
                </a:path>
              </a:pathLst>
            </a:custGeom>
            <a:noFill/>
            <a:ln w="2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68" name="Rectangle 60"/>
            <p:cNvSpPr>
              <a:spLocks noChangeArrowheads="1"/>
            </p:cNvSpPr>
            <p:nvPr/>
          </p:nvSpPr>
          <p:spPr bwMode="auto">
            <a:xfrm>
              <a:off x="7783513" y="3238500"/>
              <a:ext cx="690563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Harvest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69" name="Freeform 61"/>
            <p:cNvSpPr>
              <a:spLocks/>
            </p:cNvSpPr>
            <p:nvPr/>
          </p:nvSpPr>
          <p:spPr bwMode="auto">
            <a:xfrm>
              <a:off x="4905375" y="3103563"/>
              <a:ext cx="1216025" cy="45085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2" y="284"/>
                </a:cxn>
                <a:cxn ang="0">
                  <a:pos x="142" y="190"/>
                </a:cxn>
                <a:cxn ang="0">
                  <a:pos x="766" y="190"/>
                </a:cxn>
                <a:cxn ang="0">
                  <a:pos x="766" y="94"/>
                </a:cxn>
                <a:cxn ang="0">
                  <a:pos x="142" y="94"/>
                </a:cxn>
                <a:cxn ang="0">
                  <a:pos x="142" y="0"/>
                </a:cxn>
                <a:cxn ang="0">
                  <a:pos x="0" y="142"/>
                </a:cxn>
              </a:cxnLst>
              <a:rect l="0" t="0" r="r" b="b"/>
              <a:pathLst>
                <a:path w="766" h="284">
                  <a:moveTo>
                    <a:pt x="0" y="142"/>
                  </a:moveTo>
                  <a:lnTo>
                    <a:pt x="142" y="284"/>
                  </a:lnTo>
                  <a:lnTo>
                    <a:pt x="142" y="190"/>
                  </a:lnTo>
                  <a:lnTo>
                    <a:pt x="766" y="190"/>
                  </a:lnTo>
                  <a:lnTo>
                    <a:pt x="766" y="94"/>
                  </a:lnTo>
                  <a:lnTo>
                    <a:pt x="142" y="94"/>
                  </a:lnTo>
                  <a:lnTo>
                    <a:pt x="142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70" name="Freeform 62"/>
            <p:cNvSpPr>
              <a:spLocks/>
            </p:cNvSpPr>
            <p:nvPr/>
          </p:nvSpPr>
          <p:spPr bwMode="auto">
            <a:xfrm>
              <a:off x="4905375" y="2998838"/>
              <a:ext cx="1216025" cy="668593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2" y="284"/>
                </a:cxn>
                <a:cxn ang="0">
                  <a:pos x="142" y="190"/>
                </a:cxn>
                <a:cxn ang="0">
                  <a:pos x="766" y="190"/>
                </a:cxn>
                <a:cxn ang="0">
                  <a:pos x="766" y="94"/>
                </a:cxn>
                <a:cxn ang="0">
                  <a:pos x="142" y="94"/>
                </a:cxn>
                <a:cxn ang="0">
                  <a:pos x="142" y="0"/>
                </a:cxn>
                <a:cxn ang="0">
                  <a:pos x="0" y="142"/>
                </a:cxn>
              </a:cxnLst>
              <a:rect l="0" t="0" r="r" b="b"/>
              <a:pathLst>
                <a:path w="766" h="284">
                  <a:moveTo>
                    <a:pt x="0" y="142"/>
                  </a:moveTo>
                  <a:lnTo>
                    <a:pt x="142" y="284"/>
                  </a:lnTo>
                  <a:lnTo>
                    <a:pt x="142" y="190"/>
                  </a:lnTo>
                  <a:lnTo>
                    <a:pt x="766" y="190"/>
                  </a:lnTo>
                  <a:lnTo>
                    <a:pt x="766" y="94"/>
                  </a:lnTo>
                  <a:lnTo>
                    <a:pt x="142" y="94"/>
                  </a:lnTo>
                  <a:lnTo>
                    <a:pt x="142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71" name="Rectangle 63"/>
            <p:cNvSpPr>
              <a:spLocks noChangeArrowheads="1"/>
            </p:cNvSpPr>
            <p:nvPr/>
          </p:nvSpPr>
          <p:spPr bwMode="auto">
            <a:xfrm>
              <a:off x="5010150" y="3238500"/>
              <a:ext cx="1130300" cy="22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Disturbances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72" name="Freeform 64"/>
            <p:cNvSpPr>
              <a:spLocks/>
            </p:cNvSpPr>
            <p:nvPr/>
          </p:nvSpPr>
          <p:spPr bwMode="auto">
            <a:xfrm>
              <a:off x="1846263" y="3103563"/>
              <a:ext cx="674688" cy="450850"/>
            </a:xfrm>
            <a:custGeom>
              <a:avLst/>
              <a:gdLst/>
              <a:ahLst/>
              <a:cxnLst>
                <a:cxn ang="0">
                  <a:pos x="425" y="142"/>
                </a:cxn>
                <a:cxn ang="0">
                  <a:pos x="198" y="284"/>
                </a:cxn>
                <a:cxn ang="0">
                  <a:pos x="283" y="170"/>
                </a:cxn>
                <a:cxn ang="0">
                  <a:pos x="0" y="284"/>
                </a:cxn>
                <a:cxn ang="0">
                  <a:pos x="0" y="0"/>
                </a:cxn>
                <a:cxn ang="0">
                  <a:pos x="283" y="113"/>
                </a:cxn>
                <a:cxn ang="0">
                  <a:pos x="198" y="0"/>
                </a:cxn>
                <a:cxn ang="0">
                  <a:pos x="425" y="142"/>
                </a:cxn>
              </a:cxnLst>
              <a:rect l="0" t="0" r="r" b="b"/>
              <a:pathLst>
                <a:path w="425" h="284">
                  <a:moveTo>
                    <a:pt x="425" y="142"/>
                  </a:moveTo>
                  <a:lnTo>
                    <a:pt x="198" y="284"/>
                  </a:lnTo>
                  <a:lnTo>
                    <a:pt x="283" y="170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283" y="113"/>
                  </a:lnTo>
                  <a:lnTo>
                    <a:pt x="198" y="0"/>
                  </a:lnTo>
                  <a:lnTo>
                    <a:pt x="425" y="142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73" name="Freeform 65"/>
            <p:cNvSpPr>
              <a:spLocks/>
            </p:cNvSpPr>
            <p:nvPr/>
          </p:nvSpPr>
          <p:spPr bwMode="auto">
            <a:xfrm>
              <a:off x="1846263" y="3103563"/>
              <a:ext cx="674688" cy="450850"/>
            </a:xfrm>
            <a:custGeom>
              <a:avLst/>
              <a:gdLst/>
              <a:ahLst/>
              <a:cxnLst>
                <a:cxn ang="0">
                  <a:pos x="425" y="142"/>
                </a:cxn>
                <a:cxn ang="0">
                  <a:pos x="198" y="284"/>
                </a:cxn>
                <a:cxn ang="0">
                  <a:pos x="283" y="170"/>
                </a:cxn>
                <a:cxn ang="0">
                  <a:pos x="0" y="284"/>
                </a:cxn>
                <a:cxn ang="0">
                  <a:pos x="0" y="0"/>
                </a:cxn>
                <a:cxn ang="0">
                  <a:pos x="283" y="113"/>
                </a:cxn>
                <a:cxn ang="0">
                  <a:pos x="198" y="0"/>
                </a:cxn>
                <a:cxn ang="0">
                  <a:pos x="425" y="142"/>
                </a:cxn>
              </a:cxnLst>
              <a:rect l="0" t="0" r="r" b="b"/>
              <a:pathLst>
                <a:path w="425" h="284">
                  <a:moveTo>
                    <a:pt x="425" y="142"/>
                  </a:moveTo>
                  <a:lnTo>
                    <a:pt x="198" y="284"/>
                  </a:lnTo>
                  <a:lnTo>
                    <a:pt x="283" y="170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283" y="113"/>
                  </a:lnTo>
                  <a:lnTo>
                    <a:pt x="198" y="0"/>
                  </a:lnTo>
                  <a:lnTo>
                    <a:pt x="425" y="142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2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074" name="Rectangle 66"/>
            <p:cNvSpPr>
              <a:spLocks noChangeArrowheads="1"/>
            </p:cNvSpPr>
            <p:nvPr/>
          </p:nvSpPr>
          <p:spPr bwMode="auto">
            <a:xfrm>
              <a:off x="808038" y="1916113"/>
              <a:ext cx="511175" cy="65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075" name="Rectangle 67"/>
            <p:cNvSpPr>
              <a:spLocks noChangeArrowheads="1"/>
            </p:cNvSpPr>
            <p:nvPr/>
          </p:nvSpPr>
          <p:spPr bwMode="auto">
            <a:xfrm>
              <a:off x="5307013" y="1916113"/>
              <a:ext cx="511175" cy="65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Land Use Data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97858"/>
            <a:ext cx="4040188" cy="856800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dirty="0" smtClean="0">
                <a:solidFill>
                  <a:srgbClr val="FF0000"/>
                </a:solidFill>
              </a:rPr>
              <a:t>“Emission Factors” and Other Parameters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Conversion Factors such as: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Carbon content of wood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Conversion of above ground biomass to total biomass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Growth rates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Guidelines have default values for different regions and eco-systems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Country-specific data  tend not to change annually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317523"/>
            <a:ext cx="4041775" cy="857351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dirty="0" smtClean="0">
                <a:solidFill>
                  <a:srgbClr val="003366"/>
                </a:solidFill>
              </a:rPr>
              <a:t>“Activity” Data</a:t>
            </a:r>
          </a:p>
          <a:p>
            <a:pPr>
              <a:spcBef>
                <a:spcPct val="0"/>
              </a:spcBef>
            </a:pPr>
            <a:endParaRPr lang="en-GB" dirty="0" smtClean="0">
              <a:solidFill>
                <a:srgbClr val="003366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chemeClr val="accent6"/>
                </a:solidFill>
              </a:rPr>
              <a:t>Data about the scale of activity: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6"/>
                </a:solidFill>
              </a:rPr>
              <a:t>Areas of forests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6"/>
                </a:solidFill>
              </a:rPr>
              <a:t>Areas converted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6"/>
                </a:solidFill>
              </a:rPr>
              <a:t>Areas undergoing types of management</a:t>
            </a:r>
          </a:p>
          <a:p>
            <a:pPr lvl="1">
              <a:defRPr/>
            </a:pPr>
            <a:r>
              <a:rPr lang="en-GB" dirty="0" smtClean="0">
                <a:solidFill>
                  <a:schemeClr val="accent6"/>
                </a:solidFill>
              </a:rPr>
              <a:t>Amounts Harvested</a:t>
            </a:r>
          </a:p>
          <a:p>
            <a:pPr>
              <a:defRPr/>
            </a:pPr>
            <a:r>
              <a:rPr lang="en-GB" dirty="0" smtClean="0">
                <a:solidFill>
                  <a:schemeClr val="accent6"/>
                </a:solidFill>
              </a:rPr>
              <a:t>Either from ground surveys, forest inventories or satellite data</a:t>
            </a:r>
          </a:p>
          <a:p>
            <a:pPr>
              <a:defRPr/>
            </a:pPr>
            <a:r>
              <a:rPr lang="en-GB" dirty="0" smtClean="0">
                <a:solidFill>
                  <a:schemeClr val="accent6"/>
                </a:solidFill>
              </a:rPr>
              <a:t>These change annually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2"/>
          <p:cNvGrpSpPr/>
          <p:nvPr/>
        </p:nvGrpSpPr>
        <p:grpSpPr>
          <a:xfrm>
            <a:off x="0" y="188640"/>
            <a:ext cx="9166226" cy="6454775"/>
            <a:chOff x="0" y="188640"/>
            <a:chExt cx="9166226" cy="6454775"/>
          </a:xfrm>
        </p:grpSpPr>
        <p:sp>
          <p:nvSpPr>
            <p:cNvPr id="51206" name="AutoShape 6"/>
            <p:cNvSpPr>
              <a:spLocks noChangeAspect="1" noChangeArrowheads="1" noTextEdit="1"/>
            </p:cNvSpPr>
            <p:nvPr/>
          </p:nvSpPr>
          <p:spPr bwMode="auto">
            <a:xfrm>
              <a:off x="0" y="188640"/>
              <a:ext cx="9166226" cy="645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09" name="Freeform 9"/>
            <p:cNvSpPr>
              <a:spLocks/>
            </p:cNvSpPr>
            <p:nvPr/>
          </p:nvSpPr>
          <p:spPr bwMode="auto">
            <a:xfrm>
              <a:off x="3662362" y="4559300"/>
              <a:ext cx="2222500" cy="1960563"/>
            </a:xfrm>
            <a:custGeom>
              <a:avLst/>
              <a:gdLst/>
              <a:ahLst/>
              <a:cxnLst>
                <a:cxn ang="0">
                  <a:pos x="3302" y="3144"/>
                </a:cxn>
                <a:cxn ang="0">
                  <a:pos x="3605" y="2842"/>
                </a:cxn>
                <a:cxn ang="0">
                  <a:pos x="3605" y="2842"/>
                </a:cxn>
                <a:cxn ang="0">
                  <a:pos x="3605" y="302"/>
                </a:cxn>
                <a:cxn ang="0">
                  <a:pos x="3302" y="0"/>
                </a:cxn>
                <a:cxn ang="0">
                  <a:pos x="3302" y="0"/>
                </a:cxn>
                <a:cxn ang="0">
                  <a:pos x="302" y="0"/>
                </a:cxn>
                <a:cxn ang="0">
                  <a:pos x="0" y="302"/>
                </a:cxn>
                <a:cxn ang="0">
                  <a:pos x="0" y="302"/>
                </a:cxn>
                <a:cxn ang="0">
                  <a:pos x="0" y="2842"/>
                </a:cxn>
                <a:cxn ang="0">
                  <a:pos x="302" y="3144"/>
                </a:cxn>
                <a:cxn ang="0">
                  <a:pos x="302" y="3144"/>
                </a:cxn>
                <a:cxn ang="0">
                  <a:pos x="3302" y="3144"/>
                </a:cxn>
              </a:cxnLst>
              <a:rect l="0" t="0" r="r" b="b"/>
              <a:pathLst>
                <a:path w="3605" h="3144">
                  <a:moveTo>
                    <a:pt x="3302" y="3144"/>
                  </a:moveTo>
                  <a:cubicBezTo>
                    <a:pt x="3469" y="3144"/>
                    <a:pt x="3605" y="3009"/>
                    <a:pt x="3605" y="2842"/>
                  </a:cubicBezTo>
                  <a:lnTo>
                    <a:pt x="3605" y="2842"/>
                  </a:lnTo>
                  <a:lnTo>
                    <a:pt x="3605" y="302"/>
                  </a:lnTo>
                  <a:cubicBezTo>
                    <a:pt x="3605" y="135"/>
                    <a:pt x="3469" y="0"/>
                    <a:pt x="3302" y="0"/>
                  </a:cubicBezTo>
                  <a:lnTo>
                    <a:pt x="3302" y="0"/>
                  </a:lnTo>
                  <a:lnTo>
                    <a:pt x="302" y="0"/>
                  </a:lnTo>
                  <a:cubicBezTo>
                    <a:pt x="135" y="0"/>
                    <a:pt x="0" y="135"/>
                    <a:pt x="0" y="302"/>
                  </a:cubicBezTo>
                  <a:lnTo>
                    <a:pt x="0" y="302"/>
                  </a:lnTo>
                  <a:lnTo>
                    <a:pt x="0" y="2842"/>
                  </a:lnTo>
                  <a:cubicBezTo>
                    <a:pt x="0" y="3009"/>
                    <a:pt x="135" y="3144"/>
                    <a:pt x="302" y="3144"/>
                  </a:cubicBezTo>
                  <a:lnTo>
                    <a:pt x="302" y="3144"/>
                  </a:lnTo>
                  <a:lnTo>
                    <a:pt x="3302" y="3144"/>
                  </a:lnTo>
                  <a:close/>
                </a:path>
              </a:pathLst>
            </a:custGeom>
            <a:solidFill>
              <a:srgbClr val="E8EEF7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>
              <a:off x="3779912" y="4603750"/>
              <a:ext cx="11334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Stakeholders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4885552" y="4603750"/>
              <a:ext cx="4648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/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12" name="Rectangle 12"/>
            <p:cNvSpPr>
              <a:spLocks noChangeArrowheads="1"/>
            </p:cNvSpPr>
            <p:nvPr/>
          </p:nvSpPr>
          <p:spPr bwMode="auto">
            <a:xfrm>
              <a:off x="4919663" y="4603750"/>
              <a:ext cx="906463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Reviewers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14" name="Freeform 14"/>
            <p:cNvSpPr>
              <a:spLocks/>
            </p:cNvSpPr>
            <p:nvPr/>
          </p:nvSpPr>
          <p:spPr bwMode="auto">
            <a:xfrm>
              <a:off x="7937" y="1730375"/>
              <a:ext cx="2119313" cy="2828925"/>
            </a:xfrm>
            <a:custGeom>
              <a:avLst/>
              <a:gdLst/>
              <a:ahLst/>
              <a:cxnLst>
                <a:cxn ang="0">
                  <a:pos x="3138" y="4536"/>
                </a:cxn>
                <a:cxn ang="0">
                  <a:pos x="3440" y="4234"/>
                </a:cxn>
                <a:cxn ang="0">
                  <a:pos x="3440" y="4234"/>
                </a:cxn>
                <a:cxn ang="0">
                  <a:pos x="3440" y="303"/>
                </a:cxn>
                <a:cxn ang="0">
                  <a:pos x="3138" y="0"/>
                </a:cxn>
                <a:cxn ang="0">
                  <a:pos x="302" y="0"/>
                </a:cxn>
                <a:cxn ang="0">
                  <a:pos x="0" y="303"/>
                </a:cxn>
                <a:cxn ang="0">
                  <a:pos x="0" y="303"/>
                </a:cxn>
                <a:cxn ang="0">
                  <a:pos x="0" y="4234"/>
                </a:cxn>
                <a:cxn ang="0">
                  <a:pos x="302" y="4536"/>
                </a:cxn>
                <a:cxn ang="0">
                  <a:pos x="302" y="4536"/>
                </a:cxn>
                <a:cxn ang="0">
                  <a:pos x="3138" y="4536"/>
                </a:cxn>
              </a:cxnLst>
              <a:rect l="0" t="0" r="r" b="b"/>
              <a:pathLst>
                <a:path w="3440" h="4536">
                  <a:moveTo>
                    <a:pt x="3138" y="4536"/>
                  </a:moveTo>
                  <a:cubicBezTo>
                    <a:pt x="3305" y="4536"/>
                    <a:pt x="3440" y="4401"/>
                    <a:pt x="3440" y="4234"/>
                  </a:cubicBezTo>
                  <a:lnTo>
                    <a:pt x="3440" y="4234"/>
                  </a:lnTo>
                  <a:lnTo>
                    <a:pt x="3440" y="303"/>
                  </a:lnTo>
                  <a:cubicBezTo>
                    <a:pt x="3440" y="136"/>
                    <a:pt x="3305" y="0"/>
                    <a:pt x="3138" y="0"/>
                  </a:cubicBezTo>
                  <a:lnTo>
                    <a:pt x="302" y="0"/>
                  </a:lnTo>
                  <a:cubicBezTo>
                    <a:pt x="135" y="0"/>
                    <a:pt x="0" y="136"/>
                    <a:pt x="0" y="303"/>
                  </a:cubicBezTo>
                  <a:lnTo>
                    <a:pt x="0" y="303"/>
                  </a:lnTo>
                  <a:lnTo>
                    <a:pt x="0" y="4234"/>
                  </a:lnTo>
                  <a:cubicBezTo>
                    <a:pt x="0" y="4401"/>
                    <a:pt x="135" y="4536"/>
                    <a:pt x="302" y="4536"/>
                  </a:cubicBezTo>
                  <a:lnTo>
                    <a:pt x="302" y="4536"/>
                  </a:lnTo>
                  <a:lnTo>
                    <a:pt x="3138" y="4536"/>
                  </a:lnTo>
                  <a:close/>
                </a:path>
              </a:pathLst>
            </a:custGeom>
            <a:solidFill>
              <a:srgbClr val="E8EEF7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15" name="Rectangle 15"/>
            <p:cNvSpPr>
              <a:spLocks noChangeArrowheads="1"/>
            </p:cNvSpPr>
            <p:nvPr/>
          </p:nvSpPr>
          <p:spPr bwMode="auto">
            <a:xfrm>
              <a:off x="304800" y="1781175"/>
              <a:ext cx="167640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Potential Data Providers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17" name="Freeform 17"/>
            <p:cNvSpPr>
              <a:spLocks/>
            </p:cNvSpPr>
            <p:nvPr/>
          </p:nvSpPr>
          <p:spPr bwMode="auto">
            <a:xfrm>
              <a:off x="2616200" y="2113935"/>
              <a:ext cx="4284663" cy="2067542"/>
            </a:xfrm>
            <a:custGeom>
              <a:avLst/>
              <a:gdLst/>
              <a:ahLst/>
              <a:cxnLst>
                <a:cxn ang="0">
                  <a:pos x="181" y="3326"/>
                </a:cxn>
                <a:cxn ang="0">
                  <a:pos x="6773" y="3326"/>
                </a:cxn>
                <a:cxn ang="0">
                  <a:pos x="6954" y="3145"/>
                </a:cxn>
                <a:cxn ang="0">
                  <a:pos x="6954" y="3145"/>
                </a:cxn>
                <a:cxn ang="0">
                  <a:pos x="6954" y="182"/>
                </a:cxn>
                <a:cxn ang="0">
                  <a:pos x="6773" y="0"/>
                </a:cxn>
                <a:cxn ang="0">
                  <a:pos x="6773" y="0"/>
                </a:cxn>
                <a:cxn ang="0">
                  <a:pos x="181" y="0"/>
                </a:cxn>
                <a:cxn ang="0">
                  <a:pos x="0" y="182"/>
                </a:cxn>
                <a:cxn ang="0">
                  <a:pos x="0" y="3145"/>
                </a:cxn>
                <a:cxn ang="0">
                  <a:pos x="181" y="3326"/>
                </a:cxn>
              </a:cxnLst>
              <a:rect l="0" t="0" r="r" b="b"/>
              <a:pathLst>
                <a:path w="6954" h="3326">
                  <a:moveTo>
                    <a:pt x="181" y="3326"/>
                  </a:moveTo>
                  <a:lnTo>
                    <a:pt x="6773" y="3326"/>
                  </a:lnTo>
                  <a:cubicBezTo>
                    <a:pt x="6873" y="3326"/>
                    <a:pt x="6954" y="3245"/>
                    <a:pt x="6954" y="3145"/>
                  </a:cubicBezTo>
                  <a:cubicBezTo>
                    <a:pt x="6954" y="3145"/>
                    <a:pt x="6954" y="3145"/>
                    <a:pt x="6954" y="3145"/>
                  </a:cubicBezTo>
                  <a:lnTo>
                    <a:pt x="6954" y="182"/>
                  </a:lnTo>
                  <a:cubicBezTo>
                    <a:pt x="6954" y="81"/>
                    <a:pt x="6873" y="0"/>
                    <a:pt x="6773" y="0"/>
                  </a:cubicBezTo>
                  <a:lnTo>
                    <a:pt x="6773" y="0"/>
                  </a:lnTo>
                  <a:lnTo>
                    <a:pt x="181" y="0"/>
                  </a:lnTo>
                  <a:cubicBezTo>
                    <a:pt x="81" y="0"/>
                    <a:pt x="0" y="81"/>
                    <a:pt x="0" y="182"/>
                  </a:cubicBezTo>
                  <a:lnTo>
                    <a:pt x="0" y="3145"/>
                  </a:lnTo>
                  <a:cubicBezTo>
                    <a:pt x="0" y="3245"/>
                    <a:pt x="81" y="3326"/>
                    <a:pt x="181" y="3326"/>
                  </a:cubicBezTo>
                  <a:close/>
                </a:path>
              </a:pathLst>
            </a:custGeom>
            <a:solidFill>
              <a:srgbClr val="E8EEF7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18" name="Rectangle 18"/>
            <p:cNvSpPr>
              <a:spLocks noChangeArrowheads="1"/>
            </p:cNvSpPr>
            <p:nvPr/>
          </p:nvSpPr>
          <p:spPr bwMode="auto">
            <a:xfrm>
              <a:off x="3912880" y="2119671"/>
              <a:ext cx="1854200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Inventory Compilation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19" name="Freeform 19"/>
            <p:cNvSpPr>
              <a:spLocks/>
            </p:cNvSpPr>
            <p:nvPr/>
          </p:nvSpPr>
          <p:spPr bwMode="auto">
            <a:xfrm>
              <a:off x="5038725" y="2344738"/>
              <a:ext cx="1676400" cy="1697038"/>
            </a:xfrm>
            <a:custGeom>
              <a:avLst/>
              <a:gdLst/>
              <a:ahLst/>
              <a:cxnLst>
                <a:cxn ang="0">
                  <a:pos x="182" y="2721"/>
                </a:cxn>
                <a:cxn ang="0">
                  <a:pos x="2540" y="2721"/>
                </a:cxn>
                <a:cxn ang="0">
                  <a:pos x="2722" y="2540"/>
                </a:cxn>
                <a:cxn ang="0">
                  <a:pos x="2722" y="2540"/>
                </a:cxn>
                <a:cxn ang="0">
                  <a:pos x="2722" y="181"/>
                </a:cxn>
                <a:cxn ang="0">
                  <a:pos x="2540" y="0"/>
                </a:cxn>
                <a:cxn ang="0">
                  <a:pos x="2540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2540"/>
                </a:cxn>
                <a:cxn ang="0">
                  <a:pos x="182" y="2721"/>
                </a:cxn>
              </a:cxnLst>
              <a:rect l="0" t="0" r="r" b="b"/>
              <a:pathLst>
                <a:path w="2722" h="2721">
                  <a:moveTo>
                    <a:pt x="182" y="2721"/>
                  </a:moveTo>
                  <a:lnTo>
                    <a:pt x="2540" y="2721"/>
                  </a:lnTo>
                  <a:cubicBezTo>
                    <a:pt x="2640" y="2721"/>
                    <a:pt x="2722" y="2640"/>
                    <a:pt x="2722" y="2540"/>
                  </a:cubicBezTo>
                  <a:cubicBezTo>
                    <a:pt x="2722" y="2540"/>
                    <a:pt x="2722" y="2540"/>
                    <a:pt x="2722" y="2540"/>
                  </a:cubicBezTo>
                  <a:lnTo>
                    <a:pt x="2722" y="181"/>
                  </a:lnTo>
                  <a:cubicBezTo>
                    <a:pt x="2722" y="81"/>
                    <a:pt x="2640" y="0"/>
                    <a:pt x="2540" y="0"/>
                  </a:cubicBezTo>
                  <a:lnTo>
                    <a:pt x="2540" y="0"/>
                  </a:lnTo>
                  <a:lnTo>
                    <a:pt x="182" y="0"/>
                  </a:lnTo>
                  <a:cubicBezTo>
                    <a:pt x="82" y="0"/>
                    <a:pt x="0" y="81"/>
                    <a:pt x="0" y="181"/>
                  </a:cubicBezTo>
                  <a:lnTo>
                    <a:pt x="0" y="2540"/>
                  </a:lnTo>
                  <a:cubicBezTo>
                    <a:pt x="0" y="2640"/>
                    <a:pt x="82" y="2721"/>
                    <a:pt x="182" y="2721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20" name="Rectangle 20"/>
            <p:cNvSpPr>
              <a:spLocks noChangeArrowheads="1"/>
            </p:cNvSpPr>
            <p:nvPr/>
          </p:nvSpPr>
          <p:spPr bwMode="auto">
            <a:xfrm>
              <a:off x="5521325" y="2997200"/>
              <a:ext cx="877888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Inventory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1" name="Rectangle 21"/>
            <p:cNvSpPr>
              <a:spLocks noChangeArrowheads="1"/>
            </p:cNvSpPr>
            <p:nvPr/>
          </p:nvSpPr>
          <p:spPr bwMode="auto">
            <a:xfrm>
              <a:off x="5353050" y="3187700"/>
              <a:ext cx="120332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Consolidation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2" name="Freeform 22"/>
            <p:cNvSpPr>
              <a:spLocks/>
            </p:cNvSpPr>
            <p:nvPr/>
          </p:nvSpPr>
          <p:spPr bwMode="auto">
            <a:xfrm>
              <a:off x="2913062" y="2344738"/>
              <a:ext cx="1490663" cy="377825"/>
            </a:xfrm>
            <a:custGeom>
              <a:avLst/>
              <a:gdLst/>
              <a:ahLst/>
              <a:cxnLst>
                <a:cxn ang="0">
                  <a:pos x="121" y="605"/>
                </a:cxn>
                <a:cxn ang="0">
                  <a:pos x="2298" y="605"/>
                </a:cxn>
                <a:cxn ang="0">
                  <a:pos x="2419" y="484"/>
                </a:cxn>
                <a:cxn ang="0">
                  <a:pos x="2419" y="484"/>
                </a:cxn>
                <a:cxn ang="0">
                  <a:pos x="2419" y="121"/>
                </a:cxn>
                <a:cxn ang="0">
                  <a:pos x="2298" y="0"/>
                </a:cxn>
                <a:cxn ang="0">
                  <a:pos x="2298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484"/>
                </a:cxn>
                <a:cxn ang="0">
                  <a:pos x="121" y="605"/>
                </a:cxn>
              </a:cxnLst>
              <a:rect l="0" t="0" r="r" b="b"/>
              <a:pathLst>
                <a:path w="2419" h="605">
                  <a:moveTo>
                    <a:pt x="121" y="605"/>
                  </a:moveTo>
                  <a:lnTo>
                    <a:pt x="2298" y="605"/>
                  </a:lnTo>
                  <a:cubicBezTo>
                    <a:pt x="2365" y="605"/>
                    <a:pt x="2419" y="550"/>
                    <a:pt x="2419" y="484"/>
                  </a:cubicBezTo>
                  <a:cubicBezTo>
                    <a:pt x="2419" y="484"/>
                    <a:pt x="2419" y="484"/>
                    <a:pt x="2419" y="484"/>
                  </a:cubicBezTo>
                  <a:lnTo>
                    <a:pt x="2419" y="121"/>
                  </a:lnTo>
                  <a:cubicBezTo>
                    <a:pt x="2419" y="54"/>
                    <a:pt x="2365" y="0"/>
                    <a:pt x="2298" y="0"/>
                  </a:cubicBezTo>
                  <a:lnTo>
                    <a:pt x="2298" y="0"/>
                  </a:lnTo>
                  <a:lnTo>
                    <a:pt x="121" y="0"/>
                  </a:lnTo>
                  <a:cubicBezTo>
                    <a:pt x="55" y="0"/>
                    <a:pt x="0" y="54"/>
                    <a:pt x="0" y="121"/>
                  </a:cubicBezTo>
                  <a:lnTo>
                    <a:pt x="0" y="484"/>
                  </a:lnTo>
                  <a:cubicBezTo>
                    <a:pt x="0" y="550"/>
                    <a:pt x="55" y="605"/>
                    <a:pt x="121" y="6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23" name="Rectangle 23"/>
            <p:cNvSpPr>
              <a:spLocks noChangeArrowheads="1"/>
            </p:cNvSpPr>
            <p:nvPr/>
          </p:nvSpPr>
          <p:spPr bwMode="auto">
            <a:xfrm>
              <a:off x="3055937" y="2449513"/>
              <a:ext cx="13414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Sectoral Compilers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4" name="Freeform 24"/>
            <p:cNvSpPr>
              <a:spLocks/>
            </p:cNvSpPr>
            <p:nvPr/>
          </p:nvSpPr>
          <p:spPr bwMode="auto">
            <a:xfrm>
              <a:off x="3919537" y="222250"/>
              <a:ext cx="1677988" cy="635000"/>
            </a:xfrm>
            <a:custGeom>
              <a:avLst/>
              <a:gdLst/>
              <a:ahLst/>
              <a:cxnLst>
                <a:cxn ang="0">
                  <a:pos x="182" y="1018"/>
                </a:cxn>
                <a:cxn ang="0">
                  <a:pos x="2540" y="1018"/>
                </a:cxn>
                <a:cxn ang="0">
                  <a:pos x="2721" y="837"/>
                </a:cxn>
                <a:cxn ang="0">
                  <a:pos x="2721" y="837"/>
                </a:cxn>
                <a:cxn ang="0">
                  <a:pos x="2721" y="837"/>
                </a:cxn>
                <a:cxn ang="0">
                  <a:pos x="2721" y="181"/>
                </a:cxn>
                <a:cxn ang="0">
                  <a:pos x="2540" y="0"/>
                </a:cxn>
                <a:cxn ang="0">
                  <a:pos x="2540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181"/>
                </a:cxn>
                <a:cxn ang="0">
                  <a:pos x="0" y="837"/>
                </a:cxn>
                <a:cxn ang="0">
                  <a:pos x="182" y="1018"/>
                </a:cxn>
              </a:cxnLst>
              <a:rect l="0" t="0" r="r" b="b"/>
              <a:pathLst>
                <a:path w="2721" h="1018">
                  <a:moveTo>
                    <a:pt x="182" y="1018"/>
                  </a:moveTo>
                  <a:lnTo>
                    <a:pt x="2540" y="1018"/>
                  </a:lnTo>
                  <a:cubicBezTo>
                    <a:pt x="2640" y="1018"/>
                    <a:pt x="2721" y="937"/>
                    <a:pt x="2721" y="837"/>
                  </a:cubicBezTo>
                  <a:cubicBezTo>
                    <a:pt x="2721" y="837"/>
                    <a:pt x="2721" y="837"/>
                    <a:pt x="2721" y="837"/>
                  </a:cubicBezTo>
                  <a:lnTo>
                    <a:pt x="2721" y="837"/>
                  </a:lnTo>
                  <a:lnTo>
                    <a:pt x="2721" y="181"/>
                  </a:lnTo>
                  <a:cubicBezTo>
                    <a:pt x="2721" y="81"/>
                    <a:pt x="2640" y="0"/>
                    <a:pt x="2540" y="0"/>
                  </a:cubicBezTo>
                  <a:lnTo>
                    <a:pt x="2540" y="0"/>
                  </a:lnTo>
                  <a:lnTo>
                    <a:pt x="182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81"/>
                  </a:lnTo>
                  <a:lnTo>
                    <a:pt x="0" y="837"/>
                  </a:lnTo>
                  <a:cubicBezTo>
                    <a:pt x="0" y="937"/>
                    <a:pt x="81" y="1018"/>
                    <a:pt x="182" y="1018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25" name="Rectangle 25"/>
            <p:cNvSpPr>
              <a:spLocks noChangeArrowheads="1"/>
            </p:cNvSpPr>
            <p:nvPr/>
          </p:nvSpPr>
          <p:spPr bwMode="auto">
            <a:xfrm>
              <a:off x="4032250" y="242888"/>
              <a:ext cx="16668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National Body With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6" name="Rectangle 26"/>
            <p:cNvSpPr>
              <a:spLocks noChangeArrowheads="1"/>
            </p:cNvSpPr>
            <p:nvPr/>
          </p:nvSpPr>
          <p:spPr bwMode="auto">
            <a:xfrm>
              <a:off x="4495800" y="433388"/>
              <a:ext cx="690563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Overall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7" name="Rectangle 27"/>
            <p:cNvSpPr>
              <a:spLocks noChangeArrowheads="1"/>
            </p:cNvSpPr>
            <p:nvPr/>
          </p:nvSpPr>
          <p:spPr bwMode="auto">
            <a:xfrm>
              <a:off x="4238625" y="633413"/>
              <a:ext cx="1182688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Responsiblity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28" name="Freeform 28"/>
            <p:cNvSpPr>
              <a:spLocks/>
            </p:cNvSpPr>
            <p:nvPr/>
          </p:nvSpPr>
          <p:spPr bwMode="auto">
            <a:xfrm>
              <a:off x="193675" y="2014538"/>
              <a:ext cx="1770063" cy="188913"/>
            </a:xfrm>
            <a:custGeom>
              <a:avLst/>
              <a:gdLst/>
              <a:ahLst/>
              <a:cxnLst>
                <a:cxn ang="0">
                  <a:pos x="121" y="304"/>
                </a:cxn>
                <a:cxn ang="0">
                  <a:pos x="2752" y="304"/>
                </a:cxn>
                <a:cxn ang="0">
                  <a:pos x="2873" y="183"/>
                </a:cxn>
                <a:cxn ang="0">
                  <a:pos x="2873" y="183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3"/>
                </a:cxn>
                <a:cxn ang="0">
                  <a:pos x="121" y="304"/>
                </a:cxn>
              </a:cxnLst>
              <a:rect l="0" t="0" r="r" b="b"/>
              <a:pathLst>
                <a:path w="2873" h="304">
                  <a:moveTo>
                    <a:pt x="121" y="304"/>
                  </a:moveTo>
                  <a:lnTo>
                    <a:pt x="2752" y="304"/>
                  </a:lnTo>
                  <a:cubicBezTo>
                    <a:pt x="2819" y="304"/>
                    <a:pt x="2873" y="250"/>
                    <a:pt x="2873" y="183"/>
                  </a:cubicBezTo>
                  <a:cubicBezTo>
                    <a:pt x="2873" y="183"/>
                    <a:pt x="2873" y="183"/>
                    <a:pt x="2873" y="183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3"/>
                  </a:lnTo>
                  <a:cubicBezTo>
                    <a:pt x="0" y="250"/>
                    <a:pt x="54" y="304"/>
                    <a:pt x="121" y="304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29" name="Rectangle 29"/>
            <p:cNvSpPr>
              <a:spLocks noChangeArrowheads="1"/>
            </p:cNvSpPr>
            <p:nvPr/>
          </p:nvSpPr>
          <p:spPr bwMode="auto">
            <a:xfrm>
              <a:off x="581025" y="2030413"/>
              <a:ext cx="111442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Plant Operators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30" name="Freeform 30"/>
            <p:cNvSpPr>
              <a:spLocks/>
            </p:cNvSpPr>
            <p:nvPr/>
          </p:nvSpPr>
          <p:spPr bwMode="auto">
            <a:xfrm>
              <a:off x="193675" y="4008438"/>
              <a:ext cx="1770063" cy="190500"/>
            </a:xfrm>
            <a:custGeom>
              <a:avLst/>
              <a:gdLst/>
              <a:ahLst/>
              <a:cxnLst>
                <a:cxn ang="0">
                  <a:pos x="121" y="304"/>
                </a:cxn>
                <a:cxn ang="0">
                  <a:pos x="2752" y="304"/>
                </a:cxn>
                <a:cxn ang="0">
                  <a:pos x="2873" y="183"/>
                </a:cxn>
                <a:cxn ang="0">
                  <a:pos x="2873" y="183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3"/>
                </a:cxn>
                <a:cxn ang="0">
                  <a:pos x="121" y="304"/>
                </a:cxn>
              </a:cxnLst>
              <a:rect l="0" t="0" r="r" b="b"/>
              <a:pathLst>
                <a:path w="2873" h="304">
                  <a:moveTo>
                    <a:pt x="121" y="304"/>
                  </a:moveTo>
                  <a:lnTo>
                    <a:pt x="2752" y="304"/>
                  </a:lnTo>
                  <a:cubicBezTo>
                    <a:pt x="2819" y="304"/>
                    <a:pt x="2873" y="250"/>
                    <a:pt x="2873" y="183"/>
                  </a:cubicBezTo>
                  <a:cubicBezTo>
                    <a:pt x="2873" y="183"/>
                    <a:pt x="2873" y="183"/>
                    <a:pt x="2873" y="183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3"/>
                  </a:lnTo>
                  <a:cubicBezTo>
                    <a:pt x="0" y="250"/>
                    <a:pt x="54" y="304"/>
                    <a:pt x="121" y="304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31" name="Rectangle 31"/>
            <p:cNvSpPr>
              <a:spLocks noChangeArrowheads="1"/>
            </p:cNvSpPr>
            <p:nvPr/>
          </p:nvSpPr>
          <p:spPr bwMode="auto">
            <a:xfrm>
              <a:off x="777875" y="4025900"/>
              <a:ext cx="70961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Literature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32" name="Freeform 32"/>
            <p:cNvSpPr>
              <a:spLocks/>
            </p:cNvSpPr>
            <p:nvPr/>
          </p:nvSpPr>
          <p:spPr bwMode="auto">
            <a:xfrm>
              <a:off x="193675" y="3724275"/>
              <a:ext cx="1770063" cy="188913"/>
            </a:xfrm>
            <a:custGeom>
              <a:avLst/>
              <a:gdLst/>
              <a:ahLst/>
              <a:cxnLst>
                <a:cxn ang="0">
                  <a:pos x="121" y="304"/>
                </a:cxn>
                <a:cxn ang="0">
                  <a:pos x="2752" y="304"/>
                </a:cxn>
                <a:cxn ang="0">
                  <a:pos x="2873" y="183"/>
                </a:cxn>
                <a:cxn ang="0">
                  <a:pos x="2873" y="183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3"/>
                </a:cxn>
                <a:cxn ang="0">
                  <a:pos x="121" y="304"/>
                </a:cxn>
              </a:cxnLst>
              <a:rect l="0" t="0" r="r" b="b"/>
              <a:pathLst>
                <a:path w="2873" h="304">
                  <a:moveTo>
                    <a:pt x="121" y="304"/>
                  </a:moveTo>
                  <a:lnTo>
                    <a:pt x="2752" y="304"/>
                  </a:lnTo>
                  <a:cubicBezTo>
                    <a:pt x="2819" y="304"/>
                    <a:pt x="2873" y="250"/>
                    <a:pt x="2873" y="183"/>
                  </a:cubicBezTo>
                  <a:cubicBezTo>
                    <a:pt x="2873" y="183"/>
                    <a:pt x="2873" y="183"/>
                    <a:pt x="2873" y="183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3"/>
                  </a:lnTo>
                  <a:cubicBezTo>
                    <a:pt x="0" y="250"/>
                    <a:pt x="54" y="304"/>
                    <a:pt x="121" y="304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33" name="Rectangle 33"/>
            <p:cNvSpPr>
              <a:spLocks noChangeArrowheads="1"/>
            </p:cNvSpPr>
            <p:nvPr/>
          </p:nvSpPr>
          <p:spPr bwMode="auto">
            <a:xfrm>
              <a:off x="344487" y="3736975"/>
              <a:ext cx="152605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Commissioned Research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34" name="Freeform 34"/>
            <p:cNvSpPr>
              <a:spLocks/>
            </p:cNvSpPr>
            <p:nvPr/>
          </p:nvSpPr>
          <p:spPr bwMode="auto">
            <a:xfrm>
              <a:off x="193675" y="3154363"/>
              <a:ext cx="1770063" cy="188913"/>
            </a:xfrm>
            <a:custGeom>
              <a:avLst/>
              <a:gdLst/>
              <a:ahLst/>
              <a:cxnLst>
                <a:cxn ang="0">
                  <a:pos x="121" y="305"/>
                </a:cxn>
                <a:cxn ang="0">
                  <a:pos x="2752" y="305"/>
                </a:cxn>
                <a:cxn ang="0">
                  <a:pos x="2873" y="184"/>
                </a:cxn>
                <a:cxn ang="0">
                  <a:pos x="2873" y="184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4"/>
                </a:cxn>
                <a:cxn ang="0">
                  <a:pos x="121" y="305"/>
                </a:cxn>
              </a:cxnLst>
              <a:rect l="0" t="0" r="r" b="b"/>
              <a:pathLst>
                <a:path w="2873" h="305">
                  <a:moveTo>
                    <a:pt x="121" y="305"/>
                  </a:moveTo>
                  <a:lnTo>
                    <a:pt x="2752" y="305"/>
                  </a:lnTo>
                  <a:cubicBezTo>
                    <a:pt x="2819" y="305"/>
                    <a:pt x="2873" y="250"/>
                    <a:pt x="2873" y="184"/>
                  </a:cubicBezTo>
                  <a:cubicBezTo>
                    <a:pt x="2873" y="184"/>
                    <a:pt x="2873" y="184"/>
                    <a:pt x="2873" y="184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4"/>
                  </a:lnTo>
                  <a:cubicBezTo>
                    <a:pt x="0" y="250"/>
                    <a:pt x="54" y="305"/>
                    <a:pt x="121" y="3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35" name="Rectangle 35"/>
            <p:cNvSpPr>
              <a:spLocks noChangeArrowheads="1"/>
            </p:cNvSpPr>
            <p:nvPr/>
          </p:nvSpPr>
          <p:spPr bwMode="auto">
            <a:xfrm>
              <a:off x="373062" y="3167063"/>
              <a:ext cx="15573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International Agencies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36" name="Freeform 36"/>
            <p:cNvSpPr>
              <a:spLocks/>
            </p:cNvSpPr>
            <p:nvPr/>
          </p:nvSpPr>
          <p:spPr bwMode="auto">
            <a:xfrm>
              <a:off x="193675" y="2868613"/>
              <a:ext cx="1770063" cy="190500"/>
            </a:xfrm>
            <a:custGeom>
              <a:avLst/>
              <a:gdLst/>
              <a:ahLst/>
              <a:cxnLst>
                <a:cxn ang="0">
                  <a:pos x="121" y="305"/>
                </a:cxn>
                <a:cxn ang="0">
                  <a:pos x="2752" y="305"/>
                </a:cxn>
                <a:cxn ang="0">
                  <a:pos x="2873" y="184"/>
                </a:cxn>
                <a:cxn ang="0">
                  <a:pos x="2873" y="184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4"/>
                </a:cxn>
                <a:cxn ang="0">
                  <a:pos x="121" y="305"/>
                </a:cxn>
              </a:cxnLst>
              <a:rect l="0" t="0" r="r" b="b"/>
              <a:pathLst>
                <a:path w="2873" h="305">
                  <a:moveTo>
                    <a:pt x="121" y="305"/>
                  </a:moveTo>
                  <a:lnTo>
                    <a:pt x="2752" y="305"/>
                  </a:lnTo>
                  <a:cubicBezTo>
                    <a:pt x="2819" y="305"/>
                    <a:pt x="2873" y="251"/>
                    <a:pt x="2873" y="184"/>
                  </a:cubicBezTo>
                  <a:cubicBezTo>
                    <a:pt x="2873" y="184"/>
                    <a:pt x="2873" y="184"/>
                    <a:pt x="2873" y="184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4"/>
                  </a:lnTo>
                  <a:cubicBezTo>
                    <a:pt x="0" y="251"/>
                    <a:pt x="54" y="305"/>
                    <a:pt x="121" y="3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37" name="Rectangle 37"/>
            <p:cNvSpPr>
              <a:spLocks noChangeArrowheads="1"/>
            </p:cNvSpPr>
            <p:nvPr/>
          </p:nvSpPr>
          <p:spPr bwMode="auto">
            <a:xfrm>
              <a:off x="255587" y="2887663"/>
              <a:ext cx="18240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National Statistical Bodies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38" name="Freeform 38"/>
            <p:cNvSpPr>
              <a:spLocks/>
            </p:cNvSpPr>
            <p:nvPr/>
          </p:nvSpPr>
          <p:spPr bwMode="auto">
            <a:xfrm>
              <a:off x="193675" y="2582863"/>
              <a:ext cx="1770063" cy="190500"/>
            </a:xfrm>
            <a:custGeom>
              <a:avLst/>
              <a:gdLst/>
              <a:ahLst/>
              <a:cxnLst>
                <a:cxn ang="0">
                  <a:pos x="121" y="305"/>
                </a:cxn>
                <a:cxn ang="0">
                  <a:pos x="2752" y="305"/>
                </a:cxn>
                <a:cxn ang="0">
                  <a:pos x="2873" y="184"/>
                </a:cxn>
                <a:cxn ang="0">
                  <a:pos x="2873" y="184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4"/>
                </a:cxn>
                <a:cxn ang="0">
                  <a:pos x="121" y="305"/>
                </a:cxn>
              </a:cxnLst>
              <a:rect l="0" t="0" r="r" b="b"/>
              <a:pathLst>
                <a:path w="2873" h="305">
                  <a:moveTo>
                    <a:pt x="121" y="305"/>
                  </a:moveTo>
                  <a:lnTo>
                    <a:pt x="2752" y="305"/>
                  </a:lnTo>
                  <a:cubicBezTo>
                    <a:pt x="2819" y="305"/>
                    <a:pt x="2873" y="251"/>
                    <a:pt x="2873" y="184"/>
                  </a:cubicBezTo>
                  <a:cubicBezTo>
                    <a:pt x="2873" y="184"/>
                    <a:pt x="2873" y="184"/>
                    <a:pt x="2873" y="184"/>
                  </a:cubicBezTo>
                  <a:lnTo>
                    <a:pt x="2873" y="121"/>
                  </a:lnTo>
                  <a:cubicBezTo>
                    <a:pt x="2873" y="55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5"/>
                    <a:pt x="0" y="121"/>
                  </a:cubicBezTo>
                  <a:lnTo>
                    <a:pt x="0" y="184"/>
                  </a:lnTo>
                  <a:cubicBezTo>
                    <a:pt x="0" y="251"/>
                    <a:pt x="54" y="305"/>
                    <a:pt x="121" y="3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39" name="Rectangle 39"/>
            <p:cNvSpPr>
              <a:spLocks noChangeArrowheads="1"/>
            </p:cNvSpPr>
            <p:nvPr/>
          </p:nvSpPr>
          <p:spPr bwMode="auto">
            <a:xfrm>
              <a:off x="314325" y="2598738"/>
              <a:ext cx="16954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Environmental Agencies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40" name="Freeform 40"/>
            <p:cNvSpPr>
              <a:spLocks/>
            </p:cNvSpPr>
            <p:nvPr/>
          </p:nvSpPr>
          <p:spPr bwMode="auto">
            <a:xfrm>
              <a:off x="193675" y="3438525"/>
              <a:ext cx="1770063" cy="190500"/>
            </a:xfrm>
            <a:custGeom>
              <a:avLst/>
              <a:gdLst/>
              <a:ahLst/>
              <a:cxnLst>
                <a:cxn ang="0">
                  <a:pos x="121" y="304"/>
                </a:cxn>
                <a:cxn ang="0">
                  <a:pos x="2752" y="304"/>
                </a:cxn>
                <a:cxn ang="0">
                  <a:pos x="2873" y="184"/>
                </a:cxn>
                <a:cxn ang="0">
                  <a:pos x="2873" y="184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4"/>
                </a:cxn>
                <a:cxn ang="0">
                  <a:pos x="121" y="304"/>
                </a:cxn>
              </a:cxnLst>
              <a:rect l="0" t="0" r="r" b="b"/>
              <a:pathLst>
                <a:path w="2873" h="304">
                  <a:moveTo>
                    <a:pt x="121" y="304"/>
                  </a:moveTo>
                  <a:lnTo>
                    <a:pt x="2752" y="304"/>
                  </a:lnTo>
                  <a:cubicBezTo>
                    <a:pt x="2819" y="304"/>
                    <a:pt x="2873" y="250"/>
                    <a:pt x="2873" y="184"/>
                  </a:cubicBezTo>
                  <a:cubicBezTo>
                    <a:pt x="2873" y="184"/>
                    <a:pt x="2873" y="184"/>
                    <a:pt x="2873" y="184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4"/>
                  </a:lnTo>
                  <a:cubicBezTo>
                    <a:pt x="0" y="250"/>
                    <a:pt x="54" y="304"/>
                    <a:pt x="121" y="304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41" name="Rectangle 41"/>
            <p:cNvSpPr>
              <a:spLocks noChangeArrowheads="1"/>
            </p:cNvSpPr>
            <p:nvPr/>
          </p:nvSpPr>
          <p:spPr bwMode="auto">
            <a:xfrm>
              <a:off x="452437" y="3457575"/>
              <a:ext cx="13906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Academic Research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42" name="Freeform 42"/>
            <p:cNvSpPr>
              <a:spLocks/>
            </p:cNvSpPr>
            <p:nvPr/>
          </p:nvSpPr>
          <p:spPr bwMode="auto">
            <a:xfrm>
              <a:off x="193675" y="2298700"/>
              <a:ext cx="1770063" cy="190500"/>
            </a:xfrm>
            <a:custGeom>
              <a:avLst/>
              <a:gdLst/>
              <a:ahLst/>
              <a:cxnLst>
                <a:cxn ang="0">
                  <a:pos x="121" y="304"/>
                </a:cxn>
                <a:cxn ang="0">
                  <a:pos x="2752" y="304"/>
                </a:cxn>
                <a:cxn ang="0">
                  <a:pos x="2873" y="183"/>
                </a:cxn>
                <a:cxn ang="0">
                  <a:pos x="2873" y="183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3"/>
                </a:cxn>
                <a:cxn ang="0">
                  <a:pos x="121" y="304"/>
                </a:cxn>
              </a:cxnLst>
              <a:rect l="0" t="0" r="r" b="b"/>
              <a:pathLst>
                <a:path w="2873" h="304">
                  <a:moveTo>
                    <a:pt x="121" y="304"/>
                  </a:moveTo>
                  <a:lnTo>
                    <a:pt x="2752" y="304"/>
                  </a:lnTo>
                  <a:cubicBezTo>
                    <a:pt x="2819" y="304"/>
                    <a:pt x="2873" y="250"/>
                    <a:pt x="2873" y="183"/>
                  </a:cubicBezTo>
                  <a:cubicBezTo>
                    <a:pt x="2873" y="183"/>
                    <a:pt x="2873" y="183"/>
                    <a:pt x="2873" y="183"/>
                  </a:cubicBezTo>
                  <a:lnTo>
                    <a:pt x="2873" y="121"/>
                  </a:lnTo>
                  <a:cubicBezTo>
                    <a:pt x="2873" y="54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3"/>
                  </a:lnTo>
                  <a:cubicBezTo>
                    <a:pt x="0" y="250"/>
                    <a:pt x="54" y="304"/>
                    <a:pt x="121" y="304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43" name="Rectangle 43"/>
            <p:cNvSpPr>
              <a:spLocks noChangeArrowheads="1"/>
            </p:cNvSpPr>
            <p:nvPr/>
          </p:nvSpPr>
          <p:spPr bwMode="auto">
            <a:xfrm>
              <a:off x="363537" y="2319338"/>
              <a:ext cx="159702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Industry Organisations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44" name="Freeform 44"/>
            <p:cNvSpPr>
              <a:spLocks/>
            </p:cNvSpPr>
            <p:nvPr/>
          </p:nvSpPr>
          <p:spPr bwMode="auto">
            <a:xfrm>
              <a:off x="193675" y="4292600"/>
              <a:ext cx="1770063" cy="190500"/>
            </a:xfrm>
            <a:custGeom>
              <a:avLst/>
              <a:gdLst/>
              <a:ahLst/>
              <a:cxnLst>
                <a:cxn ang="0">
                  <a:pos x="121" y="305"/>
                </a:cxn>
                <a:cxn ang="0">
                  <a:pos x="2752" y="305"/>
                </a:cxn>
                <a:cxn ang="0">
                  <a:pos x="2873" y="184"/>
                </a:cxn>
                <a:cxn ang="0">
                  <a:pos x="2873" y="184"/>
                </a:cxn>
                <a:cxn ang="0">
                  <a:pos x="2873" y="121"/>
                </a:cxn>
                <a:cxn ang="0">
                  <a:pos x="2752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4"/>
                </a:cxn>
                <a:cxn ang="0">
                  <a:pos x="121" y="305"/>
                </a:cxn>
              </a:cxnLst>
              <a:rect l="0" t="0" r="r" b="b"/>
              <a:pathLst>
                <a:path w="2873" h="305">
                  <a:moveTo>
                    <a:pt x="121" y="305"/>
                  </a:moveTo>
                  <a:lnTo>
                    <a:pt x="2752" y="305"/>
                  </a:lnTo>
                  <a:cubicBezTo>
                    <a:pt x="2819" y="305"/>
                    <a:pt x="2873" y="251"/>
                    <a:pt x="2873" y="184"/>
                  </a:cubicBezTo>
                  <a:cubicBezTo>
                    <a:pt x="2873" y="184"/>
                    <a:pt x="2873" y="184"/>
                    <a:pt x="2873" y="184"/>
                  </a:cubicBezTo>
                  <a:lnTo>
                    <a:pt x="2873" y="121"/>
                  </a:lnTo>
                  <a:cubicBezTo>
                    <a:pt x="2873" y="55"/>
                    <a:pt x="2819" y="0"/>
                    <a:pt x="2752" y="0"/>
                  </a:cubicBezTo>
                  <a:lnTo>
                    <a:pt x="121" y="0"/>
                  </a:lnTo>
                  <a:cubicBezTo>
                    <a:pt x="54" y="0"/>
                    <a:pt x="0" y="55"/>
                    <a:pt x="0" y="121"/>
                  </a:cubicBezTo>
                  <a:lnTo>
                    <a:pt x="0" y="184"/>
                  </a:lnTo>
                  <a:cubicBezTo>
                    <a:pt x="0" y="251"/>
                    <a:pt x="54" y="305"/>
                    <a:pt x="121" y="3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45" name="Rectangle 45"/>
            <p:cNvSpPr>
              <a:spLocks noChangeArrowheads="1"/>
            </p:cNvSpPr>
            <p:nvPr/>
          </p:nvSpPr>
          <p:spPr bwMode="auto">
            <a:xfrm>
              <a:off x="531812" y="4305300"/>
              <a:ext cx="122237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Other Inventories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46" name="Freeform 46"/>
            <p:cNvSpPr>
              <a:spLocks/>
            </p:cNvSpPr>
            <p:nvPr/>
          </p:nvSpPr>
          <p:spPr bwMode="auto">
            <a:xfrm>
              <a:off x="3859212" y="4822825"/>
              <a:ext cx="1862138" cy="188913"/>
            </a:xfrm>
            <a:custGeom>
              <a:avLst/>
              <a:gdLst/>
              <a:ahLst/>
              <a:cxnLst>
                <a:cxn ang="0">
                  <a:pos x="121" y="303"/>
                </a:cxn>
                <a:cxn ang="0">
                  <a:pos x="2901" y="303"/>
                </a:cxn>
                <a:cxn ang="0">
                  <a:pos x="3022" y="182"/>
                </a:cxn>
                <a:cxn ang="0">
                  <a:pos x="3022" y="182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2"/>
                </a:cxn>
                <a:cxn ang="0">
                  <a:pos x="121" y="303"/>
                </a:cxn>
              </a:cxnLst>
              <a:rect l="0" t="0" r="r" b="b"/>
              <a:pathLst>
                <a:path w="3022" h="303">
                  <a:moveTo>
                    <a:pt x="121" y="303"/>
                  </a:moveTo>
                  <a:lnTo>
                    <a:pt x="2901" y="303"/>
                  </a:lnTo>
                  <a:cubicBezTo>
                    <a:pt x="2968" y="303"/>
                    <a:pt x="3022" y="248"/>
                    <a:pt x="3022" y="182"/>
                  </a:cubicBezTo>
                  <a:cubicBezTo>
                    <a:pt x="3022" y="182"/>
                    <a:pt x="3022" y="182"/>
                    <a:pt x="3022" y="182"/>
                  </a:cubicBezTo>
                  <a:lnTo>
                    <a:pt x="3022" y="121"/>
                  </a:lnTo>
                  <a:cubicBezTo>
                    <a:pt x="3022" y="54"/>
                    <a:pt x="2968" y="0"/>
                    <a:pt x="2901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2"/>
                  </a:lnTo>
                  <a:cubicBezTo>
                    <a:pt x="0" y="248"/>
                    <a:pt x="54" y="303"/>
                    <a:pt x="121" y="303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47" name="Rectangle 47"/>
            <p:cNvSpPr>
              <a:spLocks noChangeArrowheads="1"/>
            </p:cNvSpPr>
            <p:nvPr/>
          </p:nvSpPr>
          <p:spPr bwMode="auto">
            <a:xfrm>
              <a:off x="4297362" y="4833938"/>
              <a:ext cx="111442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Plant Operators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48" name="Freeform 48"/>
            <p:cNvSpPr>
              <a:spLocks/>
            </p:cNvSpPr>
            <p:nvPr/>
          </p:nvSpPr>
          <p:spPr bwMode="auto">
            <a:xfrm>
              <a:off x="3859212" y="5670550"/>
              <a:ext cx="1862138" cy="188913"/>
            </a:xfrm>
            <a:custGeom>
              <a:avLst/>
              <a:gdLst/>
              <a:ahLst/>
              <a:cxnLst>
                <a:cxn ang="0">
                  <a:pos x="121" y="302"/>
                </a:cxn>
                <a:cxn ang="0">
                  <a:pos x="2901" y="302"/>
                </a:cxn>
                <a:cxn ang="0">
                  <a:pos x="3022" y="181"/>
                </a:cxn>
                <a:cxn ang="0">
                  <a:pos x="3022" y="181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1"/>
                </a:cxn>
                <a:cxn ang="0">
                  <a:pos x="121" y="302"/>
                </a:cxn>
              </a:cxnLst>
              <a:rect l="0" t="0" r="r" b="b"/>
              <a:pathLst>
                <a:path w="3022" h="302">
                  <a:moveTo>
                    <a:pt x="121" y="302"/>
                  </a:moveTo>
                  <a:lnTo>
                    <a:pt x="2901" y="302"/>
                  </a:lnTo>
                  <a:cubicBezTo>
                    <a:pt x="2968" y="302"/>
                    <a:pt x="3022" y="248"/>
                    <a:pt x="3022" y="181"/>
                  </a:cubicBezTo>
                  <a:cubicBezTo>
                    <a:pt x="3022" y="181"/>
                    <a:pt x="3022" y="181"/>
                    <a:pt x="3022" y="181"/>
                  </a:cubicBezTo>
                  <a:lnTo>
                    <a:pt x="3022" y="121"/>
                  </a:lnTo>
                  <a:cubicBezTo>
                    <a:pt x="3022" y="54"/>
                    <a:pt x="2968" y="0"/>
                    <a:pt x="2901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1"/>
                  </a:lnTo>
                  <a:cubicBezTo>
                    <a:pt x="0" y="248"/>
                    <a:pt x="54" y="302"/>
                    <a:pt x="121" y="302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49" name="Rectangle 49"/>
            <p:cNvSpPr>
              <a:spLocks noChangeArrowheads="1"/>
            </p:cNvSpPr>
            <p:nvPr/>
          </p:nvSpPr>
          <p:spPr bwMode="auto">
            <a:xfrm>
              <a:off x="3962400" y="5681663"/>
              <a:ext cx="18240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National Statistical Bodies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50" name="Freeform 50"/>
            <p:cNvSpPr>
              <a:spLocks/>
            </p:cNvSpPr>
            <p:nvPr/>
          </p:nvSpPr>
          <p:spPr bwMode="auto">
            <a:xfrm>
              <a:off x="3859212" y="5387975"/>
              <a:ext cx="1862138" cy="188913"/>
            </a:xfrm>
            <a:custGeom>
              <a:avLst/>
              <a:gdLst/>
              <a:ahLst/>
              <a:cxnLst>
                <a:cxn ang="0">
                  <a:pos x="121" y="303"/>
                </a:cxn>
                <a:cxn ang="0">
                  <a:pos x="2901" y="303"/>
                </a:cxn>
                <a:cxn ang="0">
                  <a:pos x="3022" y="182"/>
                </a:cxn>
                <a:cxn ang="0">
                  <a:pos x="3022" y="182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2"/>
                </a:cxn>
                <a:cxn ang="0">
                  <a:pos x="121" y="303"/>
                </a:cxn>
              </a:cxnLst>
              <a:rect l="0" t="0" r="r" b="b"/>
              <a:pathLst>
                <a:path w="3022" h="303">
                  <a:moveTo>
                    <a:pt x="121" y="303"/>
                  </a:moveTo>
                  <a:lnTo>
                    <a:pt x="2901" y="303"/>
                  </a:lnTo>
                  <a:cubicBezTo>
                    <a:pt x="2968" y="303"/>
                    <a:pt x="3022" y="249"/>
                    <a:pt x="3022" y="182"/>
                  </a:cubicBezTo>
                  <a:cubicBezTo>
                    <a:pt x="3022" y="182"/>
                    <a:pt x="3022" y="182"/>
                    <a:pt x="3022" y="182"/>
                  </a:cubicBezTo>
                  <a:lnTo>
                    <a:pt x="3022" y="121"/>
                  </a:lnTo>
                  <a:cubicBezTo>
                    <a:pt x="3022" y="54"/>
                    <a:pt x="2968" y="0"/>
                    <a:pt x="2901" y="0"/>
                  </a:cubicBezTo>
                  <a:lnTo>
                    <a:pt x="2901" y="0"/>
                  </a:ln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2"/>
                  </a:lnTo>
                  <a:cubicBezTo>
                    <a:pt x="0" y="249"/>
                    <a:pt x="54" y="303"/>
                    <a:pt x="121" y="303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51" name="Rectangle 51"/>
            <p:cNvSpPr>
              <a:spLocks noChangeArrowheads="1"/>
            </p:cNvSpPr>
            <p:nvPr/>
          </p:nvSpPr>
          <p:spPr bwMode="auto">
            <a:xfrm>
              <a:off x="4021137" y="5402263"/>
              <a:ext cx="16954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Environmental Agencies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52" name="Freeform 52"/>
            <p:cNvSpPr>
              <a:spLocks/>
            </p:cNvSpPr>
            <p:nvPr/>
          </p:nvSpPr>
          <p:spPr bwMode="auto">
            <a:xfrm>
              <a:off x="3859212" y="5953125"/>
              <a:ext cx="1862138" cy="188913"/>
            </a:xfrm>
            <a:custGeom>
              <a:avLst/>
              <a:gdLst/>
              <a:ahLst/>
              <a:cxnLst>
                <a:cxn ang="0">
                  <a:pos x="121" y="303"/>
                </a:cxn>
                <a:cxn ang="0">
                  <a:pos x="2901" y="303"/>
                </a:cxn>
                <a:cxn ang="0">
                  <a:pos x="3022" y="182"/>
                </a:cxn>
                <a:cxn ang="0">
                  <a:pos x="3022" y="182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2"/>
                </a:cxn>
                <a:cxn ang="0">
                  <a:pos x="121" y="303"/>
                </a:cxn>
              </a:cxnLst>
              <a:rect l="0" t="0" r="r" b="b"/>
              <a:pathLst>
                <a:path w="3022" h="303">
                  <a:moveTo>
                    <a:pt x="121" y="303"/>
                  </a:moveTo>
                  <a:lnTo>
                    <a:pt x="2901" y="303"/>
                  </a:lnTo>
                  <a:cubicBezTo>
                    <a:pt x="2968" y="303"/>
                    <a:pt x="3022" y="249"/>
                    <a:pt x="3022" y="182"/>
                  </a:cubicBezTo>
                  <a:cubicBezTo>
                    <a:pt x="3022" y="182"/>
                    <a:pt x="3022" y="182"/>
                    <a:pt x="3022" y="182"/>
                  </a:cubicBezTo>
                  <a:lnTo>
                    <a:pt x="3022" y="121"/>
                  </a:lnTo>
                  <a:cubicBezTo>
                    <a:pt x="3022" y="55"/>
                    <a:pt x="2968" y="0"/>
                    <a:pt x="2901" y="0"/>
                  </a:cubicBezTo>
                  <a:lnTo>
                    <a:pt x="121" y="0"/>
                  </a:lnTo>
                  <a:cubicBezTo>
                    <a:pt x="54" y="0"/>
                    <a:pt x="0" y="55"/>
                    <a:pt x="0" y="121"/>
                  </a:cubicBezTo>
                  <a:lnTo>
                    <a:pt x="0" y="182"/>
                  </a:lnTo>
                  <a:cubicBezTo>
                    <a:pt x="0" y="249"/>
                    <a:pt x="54" y="303"/>
                    <a:pt x="121" y="303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53" name="Rectangle 53"/>
            <p:cNvSpPr>
              <a:spLocks noChangeArrowheads="1"/>
            </p:cNvSpPr>
            <p:nvPr/>
          </p:nvSpPr>
          <p:spPr bwMode="auto">
            <a:xfrm>
              <a:off x="4170362" y="5970588"/>
              <a:ext cx="13906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Academic Research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54" name="Freeform 54"/>
            <p:cNvSpPr>
              <a:spLocks/>
            </p:cNvSpPr>
            <p:nvPr/>
          </p:nvSpPr>
          <p:spPr bwMode="auto">
            <a:xfrm>
              <a:off x="3859212" y="5105400"/>
              <a:ext cx="1862138" cy="188913"/>
            </a:xfrm>
            <a:custGeom>
              <a:avLst/>
              <a:gdLst/>
              <a:ahLst/>
              <a:cxnLst>
                <a:cxn ang="0">
                  <a:pos x="121" y="302"/>
                </a:cxn>
                <a:cxn ang="0">
                  <a:pos x="2901" y="302"/>
                </a:cxn>
                <a:cxn ang="0">
                  <a:pos x="3022" y="181"/>
                </a:cxn>
                <a:cxn ang="0">
                  <a:pos x="3022" y="181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1"/>
                </a:cxn>
                <a:cxn ang="0">
                  <a:pos x="121" y="302"/>
                </a:cxn>
              </a:cxnLst>
              <a:rect l="0" t="0" r="r" b="b"/>
              <a:pathLst>
                <a:path w="3022" h="302">
                  <a:moveTo>
                    <a:pt x="121" y="302"/>
                  </a:moveTo>
                  <a:lnTo>
                    <a:pt x="2901" y="302"/>
                  </a:lnTo>
                  <a:cubicBezTo>
                    <a:pt x="2968" y="302"/>
                    <a:pt x="3022" y="248"/>
                    <a:pt x="3022" y="181"/>
                  </a:cubicBezTo>
                  <a:cubicBezTo>
                    <a:pt x="3022" y="181"/>
                    <a:pt x="3022" y="181"/>
                    <a:pt x="3022" y="181"/>
                  </a:cubicBezTo>
                  <a:lnTo>
                    <a:pt x="3022" y="121"/>
                  </a:lnTo>
                  <a:cubicBezTo>
                    <a:pt x="3022" y="54"/>
                    <a:pt x="2968" y="0"/>
                    <a:pt x="2901" y="0"/>
                  </a:cubicBez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1"/>
                  </a:lnTo>
                  <a:cubicBezTo>
                    <a:pt x="0" y="248"/>
                    <a:pt x="54" y="302"/>
                    <a:pt x="121" y="302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55" name="Rectangle 55"/>
            <p:cNvSpPr>
              <a:spLocks noChangeArrowheads="1"/>
            </p:cNvSpPr>
            <p:nvPr/>
          </p:nvSpPr>
          <p:spPr bwMode="auto">
            <a:xfrm>
              <a:off x="4070350" y="5122863"/>
              <a:ext cx="1597025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Industry Organisations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56" name="Freeform 56"/>
            <p:cNvSpPr>
              <a:spLocks/>
            </p:cNvSpPr>
            <p:nvPr/>
          </p:nvSpPr>
          <p:spPr bwMode="auto">
            <a:xfrm>
              <a:off x="3859212" y="6237288"/>
              <a:ext cx="1862138" cy="187325"/>
            </a:xfrm>
            <a:custGeom>
              <a:avLst/>
              <a:gdLst/>
              <a:ahLst/>
              <a:cxnLst>
                <a:cxn ang="0">
                  <a:pos x="121" y="302"/>
                </a:cxn>
                <a:cxn ang="0">
                  <a:pos x="2901" y="302"/>
                </a:cxn>
                <a:cxn ang="0">
                  <a:pos x="3022" y="181"/>
                </a:cxn>
                <a:cxn ang="0">
                  <a:pos x="3022" y="181"/>
                </a:cxn>
                <a:cxn ang="0">
                  <a:pos x="3022" y="121"/>
                </a:cxn>
                <a:cxn ang="0">
                  <a:pos x="2901" y="0"/>
                </a:cxn>
                <a:cxn ang="0">
                  <a:pos x="2901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181"/>
                </a:cxn>
                <a:cxn ang="0">
                  <a:pos x="121" y="302"/>
                </a:cxn>
              </a:cxnLst>
              <a:rect l="0" t="0" r="r" b="b"/>
              <a:pathLst>
                <a:path w="3022" h="302">
                  <a:moveTo>
                    <a:pt x="121" y="302"/>
                  </a:moveTo>
                  <a:lnTo>
                    <a:pt x="2901" y="302"/>
                  </a:lnTo>
                  <a:cubicBezTo>
                    <a:pt x="2968" y="302"/>
                    <a:pt x="3022" y="248"/>
                    <a:pt x="3022" y="181"/>
                  </a:cubicBezTo>
                  <a:cubicBezTo>
                    <a:pt x="3022" y="181"/>
                    <a:pt x="3022" y="181"/>
                    <a:pt x="3022" y="181"/>
                  </a:cubicBezTo>
                  <a:lnTo>
                    <a:pt x="3022" y="121"/>
                  </a:lnTo>
                  <a:cubicBezTo>
                    <a:pt x="3022" y="54"/>
                    <a:pt x="2968" y="0"/>
                    <a:pt x="2901" y="0"/>
                  </a:cubicBezTo>
                  <a:lnTo>
                    <a:pt x="2901" y="0"/>
                  </a:lnTo>
                  <a:lnTo>
                    <a:pt x="121" y="0"/>
                  </a:lnTo>
                  <a:cubicBezTo>
                    <a:pt x="54" y="0"/>
                    <a:pt x="0" y="54"/>
                    <a:pt x="0" y="121"/>
                  </a:cubicBezTo>
                  <a:lnTo>
                    <a:pt x="0" y="181"/>
                  </a:lnTo>
                  <a:cubicBezTo>
                    <a:pt x="0" y="248"/>
                    <a:pt x="54" y="302"/>
                    <a:pt x="121" y="302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57" name="Rectangle 57"/>
            <p:cNvSpPr>
              <a:spLocks noChangeArrowheads="1"/>
            </p:cNvSpPr>
            <p:nvPr/>
          </p:nvSpPr>
          <p:spPr bwMode="auto">
            <a:xfrm>
              <a:off x="4603750" y="6249988"/>
              <a:ext cx="4635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NGOs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58" name="Freeform 58"/>
            <p:cNvSpPr>
              <a:spLocks/>
            </p:cNvSpPr>
            <p:nvPr/>
          </p:nvSpPr>
          <p:spPr bwMode="auto">
            <a:xfrm>
              <a:off x="2913062" y="3663950"/>
              <a:ext cx="1490663" cy="377825"/>
            </a:xfrm>
            <a:custGeom>
              <a:avLst/>
              <a:gdLst/>
              <a:ahLst/>
              <a:cxnLst>
                <a:cxn ang="0">
                  <a:pos x="121" y="605"/>
                </a:cxn>
                <a:cxn ang="0">
                  <a:pos x="2298" y="605"/>
                </a:cxn>
                <a:cxn ang="0">
                  <a:pos x="2419" y="484"/>
                </a:cxn>
                <a:cxn ang="0">
                  <a:pos x="2419" y="484"/>
                </a:cxn>
                <a:cxn ang="0">
                  <a:pos x="2419" y="121"/>
                </a:cxn>
                <a:cxn ang="0">
                  <a:pos x="2298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484"/>
                </a:cxn>
                <a:cxn ang="0">
                  <a:pos x="121" y="605"/>
                </a:cxn>
              </a:cxnLst>
              <a:rect l="0" t="0" r="r" b="b"/>
              <a:pathLst>
                <a:path w="2419" h="605">
                  <a:moveTo>
                    <a:pt x="121" y="605"/>
                  </a:moveTo>
                  <a:lnTo>
                    <a:pt x="2298" y="605"/>
                  </a:lnTo>
                  <a:cubicBezTo>
                    <a:pt x="2365" y="605"/>
                    <a:pt x="2419" y="551"/>
                    <a:pt x="2419" y="484"/>
                  </a:cubicBezTo>
                  <a:cubicBezTo>
                    <a:pt x="2419" y="484"/>
                    <a:pt x="2419" y="484"/>
                    <a:pt x="2419" y="484"/>
                  </a:cubicBezTo>
                  <a:lnTo>
                    <a:pt x="2419" y="121"/>
                  </a:lnTo>
                  <a:cubicBezTo>
                    <a:pt x="2419" y="55"/>
                    <a:pt x="2365" y="0"/>
                    <a:pt x="2298" y="0"/>
                  </a:cubicBezTo>
                  <a:lnTo>
                    <a:pt x="121" y="0"/>
                  </a:lnTo>
                  <a:cubicBezTo>
                    <a:pt x="55" y="0"/>
                    <a:pt x="0" y="55"/>
                    <a:pt x="0" y="121"/>
                  </a:cubicBezTo>
                  <a:lnTo>
                    <a:pt x="0" y="484"/>
                  </a:lnTo>
                  <a:cubicBezTo>
                    <a:pt x="0" y="551"/>
                    <a:pt x="55" y="605"/>
                    <a:pt x="121" y="6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59" name="Rectangle 59"/>
            <p:cNvSpPr>
              <a:spLocks noChangeArrowheads="1"/>
            </p:cNvSpPr>
            <p:nvPr/>
          </p:nvSpPr>
          <p:spPr bwMode="auto">
            <a:xfrm>
              <a:off x="3055937" y="3776663"/>
              <a:ext cx="13414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Sectoral Compilers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0" name="Freeform 60"/>
            <p:cNvSpPr>
              <a:spLocks/>
            </p:cNvSpPr>
            <p:nvPr/>
          </p:nvSpPr>
          <p:spPr bwMode="auto">
            <a:xfrm>
              <a:off x="2913062" y="3224213"/>
              <a:ext cx="1490663" cy="377825"/>
            </a:xfrm>
            <a:custGeom>
              <a:avLst/>
              <a:gdLst/>
              <a:ahLst/>
              <a:cxnLst>
                <a:cxn ang="0">
                  <a:pos x="121" y="605"/>
                </a:cxn>
                <a:cxn ang="0">
                  <a:pos x="2298" y="605"/>
                </a:cxn>
                <a:cxn ang="0">
                  <a:pos x="2419" y="484"/>
                </a:cxn>
                <a:cxn ang="0">
                  <a:pos x="2419" y="484"/>
                </a:cxn>
                <a:cxn ang="0">
                  <a:pos x="2419" y="121"/>
                </a:cxn>
                <a:cxn ang="0">
                  <a:pos x="2298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484"/>
                </a:cxn>
                <a:cxn ang="0">
                  <a:pos x="121" y="605"/>
                </a:cxn>
              </a:cxnLst>
              <a:rect l="0" t="0" r="r" b="b"/>
              <a:pathLst>
                <a:path w="2419" h="605">
                  <a:moveTo>
                    <a:pt x="121" y="605"/>
                  </a:moveTo>
                  <a:lnTo>
                    <a:pt x="2298" y="605"/>
                  </a:lnTo>
                  <a:cubicBezTo>
                    <a:pt x="2365" y="605"/>
                    <a:pt x="2419" y="550"/>
                    <a:pt x="2419" y="484"/>
                  </a:cubicBezTo>
                  <a:cubicBezTo>
                    <a:pt x="2419" y="484"/>
                    <a:pt x="2419" y="484"/>
                    <a:pt x="2419" y="484"/>
                  </a:cubicBezTo>
                  <a:lnTo>
                    <a:pt x="2419" y="121"/>
                  </a:lnTo>
                  <a:cubicBezTo>
                    <a:pt x="2419" y="54"/>
                    <a:pt x="2365" y="0"/>
                    <a:pt x="2298" y="0"/>
                  </a:cubicBezTo>
                  <a:lnTo>
                    <a:pt x="121" y="0"/>
                  </a:lnTo>
                  <a:cubicBezTo>
                    <a:pt x="55" y="0"/>
                    <a:pt x="0" y="54"/>
                    <a:pt x="0" y="121"/>
                  </a:cubicBezTo>
                  <a:lnTo>
                    <a:pt x="0" y="484"/>
                  </a:lnTo>
                  <a:cubicBezTo>
                    <a:pt x="0" y="550"/>
                    <a:pt x="55" y="605"/>
                    <a:pt x="121" y="6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61" name="Rectangle 61"/>
            <p:cNvSpPr>
              <a:spLocks noChangeArrowheads="1"/>
            </p:cNvSpPr>
            <p:nvPr/>
          </p:nvSpPr>
          <p:spPr bwMode="auto">
            <a:xfrm>
              <a:off x="3055937" y="3336925"/>
              <a:ext cx="13414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Sectoral Compilers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2" name="Freeform 62"/>
            <p:cNvSpPr>
              <a:spLocks/>
            </p:cNvSpPr>
            <p:nvPr/>
          </p:nvSpPr>
          <p:spPr bwMode="auto">
            <a:xfrm>
              <a:off x="2913062" y="2784475"/>
              <a:ext cx="1490663" cy="377825"/>
            </a:xfrm>
            <a:custGeom>
              <a:avLst/>
              <a:gdLst/>
              <a:ahLst/>
              <a:cxnLst>
                <a:cxn ang="0">
                  <a:pos x="121" y="605"/>
                </a:cxn>
                <a:cxn ang="0">
                  <a:pos x="2298" y="605"/>
                </a:cxn>
                <a:cxn ang="0">
                  <a:pos x="2419" y="484"/>
                </a:cxn>
                <a:cxn ang="0">
                  <a:pos x="2419" y="484"/>
                </a:cxn>
                <a:cxn ang="0">
                  <a:pos x="2419" y="121"/>
                </a:cxn>
                <a:cxn ang="0">
                  <a:pos x="2298" y="0"/>
                </a:cxn>
                <a:cxn ang="0">
                  <a:pos x="121" y="0"/>
                </a:cxn>
                <a:cxn ang="0">
                  <a:pos x="0" y="121"/>
                </a:cxn>
                <a:cxn ang="0">
                  <a:pos x="0" y="484"/>
                </a:cxn>
                <a:cxn ang="0">
                  <a:pos x="121" y="605"/>
                </a:cxn>
              </a:cxnLst>
              <a:rect l="0" t="0" r="r" b="b"/>
              <a:pathLst>
                <a:path w="2419" h="605">
                  <a:moveTo>
                    <a:pt x="121" y="605"/>
                  </a:moveTo>
                  <a:lnTo>
                    <a:pt x="2298" y="605"/>
                  </a:lnTo>
                  <a:cubicBezTo>
                    <a:pt x="2365" y="605"/>
                    <a:pt x="2419" y="551"/>
                    <a:pt x="2419" y="484"/>
                  </a:cubicBezTo>
                  <a:cubicBezTo>
                    <a:pt x="2419" y="484"/>
                    <a:pt x="2419" y="484"/>
                    <a:pt x="2419" y="484"/>
                  </a:cubicBezTo>
                  <a:lnTo>
                    <a:pt x="2419" y="121"/>
                  </a:lnTo>
                  <a:cubicBezTo>
                    <a:pt x="2419" y="55"/>
                    <a:pt x="2365" y="0"/>
                    <a:pt x="2298" y="0"/>
                  </a:cubicBezTo>
                  <a:lnTo>
                    <a:pt x="121" y="0"/>
                  </a:lnTo>
                  <a:cubicBezTo>
                    <a:pt x="55" y="0"/>
                    <a:pt x="0" y="55"/>
                    <a:pt x="0" y="121"/>
                  </a:cubicBezTo>
                  <a:lnTo>
                    <a:pt x="0" y="484"/>
                  </a:lnTo>
                  <a:cubicBezTo>
                    <a:pt x="0" y="551"/>
                    <a:pt x="55" y="605"/>
                    <a:pt x="121" y="60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63" name="Rectangle 63"/>
            <p:cNvSpPr>
              <a:spLocks noChangeArrowheads="1"/>
            </p:cNvSpPr>
            <p:nvPr/>
          </p:nvSpPr>
          <p:spPr bwMode="auto">
            <a:xfrm>
              <a:off x="3055937" y="2898775"/>
              <a:ext cx="134143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Sectoral Compilers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4" name="Freeform 64"/>
            <p:cNvSpPr>
              <a:spLocks/>
            </p:cNvSpPr>
            <p:nvPr/>
          </p:nvSpPr>
          <p:spPr bwMode="auto">
            <a:xfrm>
              <a:off x="3919537" y="1022350"/>
              <a:ext cx="1677988" cy="708025"/>
            </a:xfrm>
            <a:custGeom>
              <a:avLst/>
              <a:gdLst/>
              <a:ahLst/>
              <a:cxnLst>
                <a:cxn ang="0">
                  <a:pos x="182" y="1135"/>
                </a:cxn>
                <a:cxn ang="0">
                  <a:pos x="2540" y="1135"/>
                </a:cxn>
                <a:cxn ang="0">
                  <a:pos x="2721" y="954"/>
                </a:cxn>
                <a:cxn ang="0">
                  <a:pos x="2721" y="954"/>
                </a:cxn>
                <a:cxn ang="0">
                  <a:pos x="2721" y="954"/>
                </a:cxn>
                <a:cxn ang="0">
                  <a:pos x="2721" y="182"/>
                </a:cxn>
                <a:cxn ang="0">
                  <a:pos x="2540" y="0"/>
                </a:cxn>
                <a:cxn ang="0">
                  <a:pos x="2540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954"/>
                </a:cxn>
                <a:cxn ang="0">
                  <a:pos x="182" y="1135"/>
                </a:cxn>
              </a:cxnLst>
              <a:rect l="0" t="0" r="r" b="b"/>
              <a:pathLst>
                <a:path w="2721" h="1135">
                  <a:moveTo>
                    <a:pt x="182" y="1135"/>
                  </a:moveTo>
                  <a:lnTo>
                    <a:pt x="2540" y="1135"/>
                  </a:lnTo>
                  <a:cubicBezTo>
                    <a:pt x="2640" y="1135"/>
                    <a:pt x="2721" y="1054"/>
                    <a:pt x="2721" y="954"/>
                  </a:cubicBezTo>
                  <a:cubicBezTo>
                    <a:pt x="2721" y="954"/>
                    <a:pt x="2721" y="954"/>
                    <a:pt x="2721" y="954"/>
                  </a:cubicBezTo>
                  <a:lnTo>
                    <a:pt x="2721" y="954"/>
                  </a:lnTo>
                  <a:lnTo>
                    <a:pt x="2721" y="182"/>
                  </a:lnTo>
                  <a:cubicBezTo>
                    <a:pt x="2721" y="82"/>
                    <a:pt x="2640" y="0"/>
                    <a:pt x="2540" y="0"/>
                  </a:cubicBezTo>
                  <a:lnTo>
                    <a:pt x="2540" y="0"/>
                  </a:lnTo>
                  <a:lnTo>
                    <a:pt x="182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954"/>
                  </a:lnTo>
                  <a:cubicBezTo>
                    <a:pt x="0" y="1054"/>
                    <a:pt x="81" y="1135"/>
                    <a:pt x="182" y="1135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65" name="Rectangle 65"/>
            <p:cNvSpPr>
              <a:spLocks noChangeArrowheads="1"/>
            </p:cNvSpPr>
            <p:nvPr/>
          </p:nvSpPr>
          <p:spPr bwMode="auto">
            <a:xfrm>
              <a:off x="3992562" y="1081088"/>
              <a:ext cx="16668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Inventory Oversight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6" name="Rectangle 66"/>
            <p:cNvSpPr>
              <a:spLocks noChangeArrowheads="1"/>
            </p:cNvSpPr>
            <p:nvPr/>
          </p:nvSpPr>
          <p:spPr bwMode="auto">
            <a:xfrm>
              <a:off x="5481638" y="1081088"/>
              <a:ext cx="1682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7" name="Rectangle 67"/>
            <p:cNvSpPr>
              <a:spLocks noChangeArrowheads="1"/>
            </p:cNvSpPr>
            <p:nvPr/>
          </p:nvSpPr>
          <p:spPr bwMode="auto">
            <a:xfrm>
              <a:off x="4121150" y="1271588"/>
              <a:ext cx="325438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QA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8" name="Rectangle 68"/>
            <p:cNvSpPr>
              <a:spLocks noChangeArrowheads="1"/>
            </p:cNvSpPr>
            <p:nvPr/>
          </p:nvSpPr>
          <p:spPr bwMode="auto">
            <a:xfrm>
              <a:off x="4357687" y="1271588"/>
              <a:ext cx="128588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69" name="Rectangle 69"/>
            <p:cNvSpPr>
              <a:spLocks noChangeArrowheads="1"/>
            </p:cNvSpPr>
            <p:nvPr/>
          </p:nvSpPr>
          <p:spPr bwMode="auto">
            <a:xfrm>
              <a:off x="4406900" y="1271588"/>
              <a:ext cx="1084263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QC Planning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70" name="Rectangle 70"/>
            <p:cNvSpPr>
              <a:spLocks noChangeArrowheads="1"/>
            </p:cNvSpPr>
            <p:nvPr/>
          </p:nvSpPr>
          <p:spPr bwMode="auto">
            <a:xfrm>
              <a:off x="5353050" y="1271588"/>
              <a:ext cx="1682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71" name="Rectangle 71"/>
            <p:cNvSpPr>
              <a:spLocks noChangeArrowheads="1"/>
            </p:cNvSpPr>
            <p:nvPr/>
          </p:nvSpPr>
          <p:spPr bwMode="auto">
            <a:xfrm>
              <a:off x="4002087" y="1471613"/>
              <a:ext cx="168592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Technical Oversight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72" name="Freeform 72"/>
            <p:cNvSpPr>
              <a:spLocks/>
            </p:cNvSpPr>
            <p:nvPr/>
          </p:nvSpPr>
          <p:spPr bwMode="auto">
            <a:xfrm>
              <a:off x="4403725" y="2420938"/>
              <a:ext cx="635000" cy="225425"/>
            </a:xfrm>
            <a:custGeom>
              <a:avLst/>
              <a:gdLst/>
              <a:ahLst/>
              <a:cxnLst>
                <a:cxn ang="0">
                  <a:pos x="400" y="71"/>
                </a:cxn>
                <a:cxn ang="0">
                  <a:pos x="329" y="142"/>
                </a:cxn>
                <a:cxn ang="0">
                  <a:pos x="329" y="95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329" y="47"/>
                </a:cxn>
                <a:cxn ang="0">
                  <a:pos x="329" y="0"/>
                </a:cxn>
                <a:cxn ang="0">
                  <a:pos x="400" y="71"/>
                </a:cxn>
              </a:cxnLst>
              <a:rect l="0" t="0" r="r" b="b"/>
              <a:pathLst>
                <a:path w="400" h="142">
                  <a:moveTo>
                    <a:pt x="400" y="71"/>
                  </a:moveTo>
                  <a:lnTo>
                    <a:pt x="329" y="142"/>
                  </a:lnTo>
                  <a:lnTo>
                    <a:pt x="329" y="95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329" y="47"/>
                  </a:lnTo>
                  <a:lnTo>
                    <a:pt x="329" y="0"/>
                  </a:lnTo>
                  <a:lnTo>
                    <a:pt x="400" y="7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3" name="Freeform 73"/>
            <p:cNvSpPr>
              <a:spLocks/>
            </p:cNvSpPr>
            <p:nvPr/>
          </p:nvSpPr>
          <p:spPr bwMode="auto">
            <a:xfrm>
              <a:off x="4403725" y="2860675"/>
              <a:ext cx="635000" cy="225425"/>
            </a:xfrm>
            <a:custGeom>
              <a:avLst/>
              <a:gdLst/>
              <a:ahLst/>
              <a:cxnLst>
                <a:cxn ang="0">
                  <a:pos x="400" y="71"/>
                </a:cxn>
                <a:cxn ang="0">
                  <a:pos x="329" y="142"/>
                </a:cxn>
                <a:cxn ang="0">
                  <a:pos x="329" y="95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329" y="47"/>
                </a:cxn>
                <a:cxn ang="0">
                  <a:pos x="329" y="0"/>
                </a:cxn>
                <a:cxn ang="0">
                  <a:pos x="400" y="71"/>
                </a:cxn>
              </a:cxnLst>
              <a:rect l="0" t="0" r="r" b="b"/>
              <a:pathLst>
                <a:path w="400" h="142">
                  <a:moveTo>
                    <a:pt x="400" y="71"/>
                  </a:moveTo>
                  <a:lnTo>
                    <a:pt x="329" y="142"/>
                  </a:lnTo>
                  <a:lnTo>
                    <a:pt x="329" y="95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329" y="47"/>
                  </a:lnTo>
                  <a:lnTo>
                    <a:pt x="329" y="0"/>
                  </a:lnTo>
                  <a:lnTo>
                    <a:pt x="400" y="7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4" name="Freeform 74"/>
            <p:cNvSpPr>
              <a:spLocks/>
            </p:cNvSpPr>
            <p:nvPr/>
          </p:nvSpPr>
          <p:spPr bwMode="auto">
            <a:xfrm>
              <a:off x="4403725" y="3300413"/>
              <a:ext cx="635000" cy="225425"/>
            </a:xfrm>
            <a:custGeom>
              <a:avLst/>
              <a:gdLst/>
              <a:ahLst/>
              <a:cxnLst>
                <a:cxn ang="0">
                  <a:pos x="400" y="71"/>
                </a:cxn>
                <a:cxn ang="0">
                  <a:pos x="329" y="142"/>
                </a:cxn>
                <a:cxn ang="0">
                  <a:pos x="329" y="95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329" y="47"/>
                </a:cxn>
                <a:cxn ang="0">
                  <a:pos x="329" y="0"/>
                </a:cxn>
                <a:cxn ang="0">
                  <a:pos x="400" y="71"/>
                </a:cxn>
              </a:cxnLst>
              <a:rect l="0" t="0" r="r" b="b"/>
              <a:pathLst>
                <a:path w="400" h="142">
                  <a:moveTo>
                    <a:pt x="400" y="71"/>
                  </a:moveTo>
                  <a:lnTo>
                    <a:pt x="329" y="142"/>
                  </a:lnTo>
                  <a:lnTo>
                    <a:pt x="329" y="95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329" y="47"/>
                  </a:lnTo>
                  <a:lnTo>
                    <a:pt x="329" y="0"/>
                  </a:lnTo>
                  <a:lnTo>
                    <a:pt x="400" y="7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5" name="Freeform 75"/>
            <p:cNvSpPr>
              <a:spLocks/>
            </p:cNvSpPr>
            <p:nvPr/>
          </p:nvSpPr>
          <p:spPr bwMode="auto">
            <a:xfrm>
              <a:off x="4403725" y="3740150"/>
              <a:ext cx="635000" cy="225425"/>
            </a:xfrm>
            <a:custGeom>
              <a:avLst/>
              <a:gdLst/>
              <a:ahLst/>
              <a:cxnLst>
                <a:cxn ang="0">
                  <a:pos x="400" y="71"/>
                </a:cxn>
                <a:cxn ang="0">
                  <a:pos x="329" y="142"/>
                </a:cxn>
                <a:cxn ang="0">
                  <a:pos x="329" y="95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329" y="47"/>
                </a:cxn>
                <a:cxn ang="0">
                  <a:pos x="329" y="0"/>
                </a:cxn>
                <a:cxn ang="0">
                  <a:pos x="400" y="71"/>
                </a:cxn>
              </a:cxnLst>
              <a:rect l="0" t="0" r="r" b="b"/>
              <a:pathLst>
                <a:path w="400" h="142">
                  <a:moveTo>
                    <a:pt x="400" y="71"/>
                  </a:moveTo>
                  <a:lnTo>
                    <a:pt x="329" y="142"/>
                  </a:lnTo>
                  <a:lnTo>
                    <a:pt x="329" y="95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329" y="47"/>
                  </a:lnTo>
                  <a:lnTo>
                    <a:pt x="329" y="0"/>
                  </a:lnTo>
                  <a:lnTo>
                    <a:pt x="400" y="7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6" name="Freeform 76"/>
            <p:cNvSpPr>
              <a:spLocks/>
            </p:cNvSpPr>
            <p:nvPr/>
          </p:nvSpPr>
          <p:spPr bwMode="auto">
            <a:xfrm>
              <a:off x="2127250" y="3032125"/>
              <a:ext cx="488950" cy="225425"/>
            </a:xfrm>
            <a:custGeom>
              <a:avLst/>
              <a:gdLst/>
              <a:ahLst/>
              <a:cxnLst>
                <a:cxn ang="0">
                  <a:pos x="308" y="71"/>
                </a:cxn>
                <a:cxn ang="0">
                  <a:pos x="237" y="142"/>
                </a:cxn>
                <a:cxn ang="0">
                  <a:pos x="237" y="95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237" y="47"/>
                </a:cxn>
                <a:cxn ang="0">
                  <a:pos x="237" y="0"/>
                </a:cxn>
                <a:cxn ang="0">
                  <a:pos x="308" y="71"/>
                </a:cxn>
              </a:cxnLst>
              <a:rect l="0" t="0" r="r" b="b"/>
              <a:pathLst>
                <a:path w="308" h="142">
                  <a:moveTo>
                    <a:pt x="308" y="71"/>
                  </a:moveTo>
                  <a:lnTo>
                    <a:pt x="237" y="142"/>
                  </a:lnTo>
                  <a:lnTo>
                    <a:pt x="237" y="95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237" y="47"/>
                  </a:lnTo>
                  <a:lnTo>
                    <a:pt x="237" y="0"/>
                  </a:lnTo>
                  <a:lnTo>
                    <a:pt x="308" y="7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7" name="Freeform 77"/>
            <p:cNvSpPr>
              <a:spLocks/>
            </p:cNvSpPr>
            <p:nvPr/>
          </p:nvSpPr>
          <p:spPr bwMode="auto">
            <a:xfrm>
              <a:off x="4610100" y="857250"/>
              <a:ext cx="298450" cy="165100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88" y="47"/>
                </a:cxn>
                <a:cxn ang="0">
                  <a:pos x="126" y="47"/>
                </a:cxn>
                <a:cxn ang="0">
                  <a:pos x="126" y="57"/>
                </a:cxn>
                <a:cxn ang="0">
                  <a:pos x="188" y="57"/>
                </a:cxn>
                <a:cxn ang="0">
                  <a:pos x="94" y="104"/>
                </a:cxn>
                <a:cxn ang="0">
                  <a:pos x="0" y="57"/>
                </a:cxn>
                <a:cxn ang="0">
                  <a:pos x="62" y="57"/>
                </a:cxn>
                <a:cxn ang="0">
                  <a:pos x="62" y="47"/>
                </a:cxn>
                <a:cxn ang="0">
                  <a:pos x="0" y="47"/>
                </a:cxn>
                <a:cxn ang="0">
                  <a:pos x="94" y="0"/>
                </a:cxn>
              </a:cxnLst>
              <a:rect l="0" t="0" r="r" b="b"/>
              <a:pathLst>
                <a:path w="188" h="104">
                  <a:moveTo>
                    <a:pt x="94" y="0"/>
                  </a:moveTo>
                  <a:lnTo>
                    <a:pt x="188" y="47"/>
                  </a:lnTo>
                  <a:lnTo>
                    <a:pt x="126" y="47"/>
                  </a:lnTo>
                  <a:lnTo>
                    <a:pt x="126" y="57"/>
                  </a:lnTo>
                  <a:lnTo>
                    <a:pt x="188" y="57"/>
                  </a:lnTo>
                  <a:lnTo>
                    <a:pt x="94" y="104"/>
                  </a:lnTo>
                  <a:lnTo>
                    <a:pt x="0" y="57"/>
                  </a:lnTo>
                  <a:lnTo>
                    <a:pt x="62" y="57"/>
                  </a:lnTo>
                  <a:lnTo>
                    <a:pt x="62" y="47"/>
                  </a:lnTo>
                  <a:lnTo>
                    <a:pt x="0" y="47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8" name="Freeform 78"/>
            <p:cNvSpPr>
              <a:spLocks/>
            </p:cNvSpPr>
            <p:nvPr/>
          </p:nvSpPr>
          <p:spPr bwMode="auto">
            <a:xfrm>
              <a:off x="4610100" y="1730375"/>
              <a:ext cx="298450" cy="37623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88" y="55"/>
                </a:cxn>
                <a:cxn ang="0">
                  <a:pos x="126" y="55"/>
                </a:cxn>
                <a:cxn ang="0">
                  <a:pos x="126" y="183"/>
                </a:cxn>
                <a:cxn ang="0">
                  <a:pos x="188" y="183"/>
                </a:cxn>
                <a:cxn ang="0">
                  <a:pos x="94" y="237"/>
                </a:cxn>
                <a:cxn ang="0">
                  <a:pos x="0" y="183"/>
                </a:cxn>
                <a:cxn ang="0">
                  <a:pos x="62" y="183"/>
                </a:cxn>
                <a:cxn ang="0">
                  <a:pos x="62" y="55"/>
                </a:cxn>
                <a:cxn ang="0">
                  <a:pos x="0" y="55"/>
                </a:cxn>
                <a:cxn ang="0">
                  <a:pos x="94" y="0"/>
                </a:cxn>
              </a:cxnLst>
              <a:rect l="0" t="0" r="r" b="b"/>
              <a:pathLst>
                <a:path w="188" h="237">
                  <a:moveTo>
                    <a:pt x="94" y="0"/>
                  </a:moveTo>
                  <a:lnTo>
                    <a:pt x="188" y="55"/>
                  </a:lnTo>
                  <a:lnTo>
                    <a:pt x="126" y="55"/>
                  </a:lnTo>
                  <a:lnTo>
                    <a:pt x="126" y="183"/>
                  </a:lnTo>
                  <a:lnTo>
                    <a:pt x="188" y="183"/>
                  </a:lnTo>
                  <a:lnTo>
                    <a:pt x="94" y="237"/>
                  </a:lnTo>
                  <a:lnTo>
                    <a:pt x="0" y="183"/>
                  </a:lnTo>
                  <a:lnTo>
                    <a:pt x="62" y="183"/>
                  </a:lnTo>
                  <a:lnTo>
                    <a:pt x="62" y="55"/>
                  </a:lnTo>
                  <a:lnTo>
                    <a:pt x="0" y="5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79" name="Freeform 79"/>
            <p:cNvSpPr>
              <a:spLocks/>
            </p:cNvSpPr>
            <p:nvPr/>
          </p:nvSpPr>
          <p:spPr bwMode="auto">
            <a:xfrm>
              <a:off x="4613275" y="4181475"/>
              <a:ext cx="306388" cy="377825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88" y="51"/>
                </a:cxn>
                <a:cxn ang="0">
                  <a:pos x="126" y="53"/>
                </a:cxn>
                <a:cxn ang="0">
                  <a:pos x="131" y="181"/>
                </a:cxn>
                <a:cxn ang="0">
                  <a:pos x="193" y="179"/>
                </a:cxn>
                <a:cxn ang="0">
                  <a:pos x="101" y="238"/>
                </a:cxn>
                <a:cxn ang="0">
                  <a:pos x="5" y="187"/>
                </a:cxn>
                <a:cxn ang="0">
                  <a:pos x="67" y="184"/>
                </a:cxn>
                <a:cxn ang="0">
                  <a:pos x="62" y="56"/>
                </a:cxn>
                <a:cxn ang="0">
                  <a:pos x="0" y="59"/>
                </a:cxn>
                <a:cxn ang="0">
                  <a:pos x="92" y="0"/>
                </a:cxn>
              </a:cxnLst>
              <a:rect l="0" t="0" r="r" b="b"/>
              <a:pathLst>
                <a:path w="193" h="238">
                  <a:moveTo>
                    <a:pt x="92" y="0"/>
                  </a:moveTo>
                  <a:lnTo>
                    <a:pt x="188" y="51"/>
                  </a:lnTo>
                  <a:lnTo>
                    <a:pt x="126" y="53"/>
                  </a:lnTo>
                  <a:lnTo>
                    <a:pt x="131" y="181"/>
                  </a:lnTo>
                  <a:lnTo>
                    <a:pt x="193" y="179"/>
                  </a:lnTo>
                  <a:lnTo>
                    <a:pt x="101" y="238"/>
                  </a:lnTo>
                  <a:lnTo>
                    <a:pt x="5" y="187"/>
                  </a:lnTo>
                  <a:lnTo>
                    <a:pt x="67" y="184"/>
                  </a:lnTo>
                  <a:lnTo>
                    <a:pt x="62" y="56"/>
                  </a:lnTo>
                  <a:lnTo>
                    <a:pt x="0" y="5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80" name="Freeform 80"/>
            <p:cNvSpPr>
              <a:spLocks/>
            </p:cNvSpPr>
            <p:nvPr/>
          </p:nvSpPr>
          <p:spPr bwMode="auto">
            <a:xfrm>
              <a:off x="5597525" y="349250"/>
              <a:ext cx="2084388" cy="357188"/>
            </a:xfrm>
            <a:custGeom>
              <a:avLst/>
              <a:gdLst/>
              <a:ahLst/>
              <a:cxnLst>
                <a:cxn ang="0">
                  <a:pos x="1313" y="111"/>
                </a:cxn>
                <a:cxn ang="0">
                  <a:pos x="1202" y="225"/>
                </a:cxn>
                <a:cxn ang="0">
                  <a:pos x="1202" y="150"/>
                </a:cxn>
                <a:cxn ang="0">
                  <a:pos x="0" y="158"/>
                </a:cxn>
                <a:cxn ang="0">
                  <a:pos x="0" y="81"/>
                </a:cxn>
                <a:cxn ang="0">
                  <a:pos x="1201" y="74"/>
                </a:cxn>
                <a:cxn ang="0">
                  <a:pos x="1201" y="0"/>
                </a:cxn>
                <a:cxn ang="0">
                  <a:pos x="1313" y="111"/>
                </a:cxn>
              </a:cxnLst>
              <a:rect l="0" t="0" r="r" b="b"/>
              <a:pathLst>
                <a:path w="1313" h="225">
                  <a:moveTo>
                    <a:pt x="1313" y="111"/>
                  </a:moveTo>
                  <a:lnTo>
                    <a:pt x="1202" y="225"/>
                  </a:lnTo>
                  <a:lnTo>
                    <a:pt x="1202" y="150"/>
                  </a:lnTo>
                  <a:lnTo>
                    <a:pt x="0" y="158"/>
                  </a:lnTo>
                  <a:lnTo>
                    <a:pt x="0" y="81"/>
                  </a:lnTo>
                  <a:lnTo>
                    <a:pt x="1201" y="74"/>
                  </a:lnTo>
                  <a:lnTo>
                    <a:pt x="1201" y="0"/>
                  </a:lnTo>
                  <a:lnTo>
                    <a:pt x="1313" y="111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81" name="Rectangle 81"/>
            <p:cNvSpPr>
              <a:spLocks noChangeArrowheads="1"/>
            </p:cNvSpPr>
            <p:nvPr/>
          </p:nvSpPr>
          <p:spPr bwMode="auto">
            <a:xfrm rot="21540000">
              <a:off x="6386513" y="450850"/>
              <a:ext cx="128588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2" name="Rectangle 82"/>
            <p:cNvSpPr>
              <a:spLocks noChangeArrowheads="1"/>
            </p:cNvSpPr>
            <p:nvPr/>
          </p:nvSpPr>
          <p:spPr bwMode="auto">
            <a:xfrm rot="21540000">
              <a:off x="6465888" y="450850"/>
              <a:ext cx="107950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3" name="Rectangle 83"/>
            <p:cNvSpPr>
              <a:spLocks noChangeArrowheads="1"/>
            </p:cNvSpPr>
            <p:nvPr/>
          </p:nvSpPr>
          <p:spPr bwMode="auto">
            <a:xfrm rot="21540000">
              <a:off x="6524625" y="450850"/>
              <a:ext cx="119063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4" name="Rectangle 84"/>
            <p:cNvSpPr>
              <a:spLocks noChangeArrowheads="1"/>
            </p:cNvSpPr>
            <p:nvPr/>
          </p:nvSpPr>
          <p:spPr bwMode="auto">
            <a:xfrm rot="21540000">
              <a:off x="6583363" y="450850"/>
              <a:ext cx="119063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5" name="Rectangle 85"/>
            <p:cNvSpPr>
              <a:spLocks noChangeArrowheads="1"/>
            </p:cNvSpPr>
            <p:nvPr/>
          </p:nvSpPr>
          <p:spPr bwMode="auto">
            <a:xfrm rot="21540000">
              <a:off x="6653213" y="450850"/>
              <a:ext cx="88900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6" name="Rectangle 86"/>
            <p:cNvSpPr>
              <a:spLocks noChangeArrowheads="1"/>
            </p:cNvSpPr>
            <p:nvPr/>
          </p:nvSpPr>
          <p:spPr bwMode="auto">
            <a:xfrm rot="21540000">
              <a:off x="6692900" y="450850"/>
              <a:ext cx="88900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7" name="Rectangle 87"/>
            <p:cNvSpPr>
              <a:spLocks noChangeArrowheads="1"/>
            </p:cNvSpPr>
            <p:nvPr/>
          </p:nvSpPr>
          <p:spPr bwMode="auto">
            <a:xfrm rot="21540000">
              <a:off x="6731000" y="450850"/>
              <a:ext cx="79375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8" name="Rectangle 88"/>
            <p:cNvSpPr>
              <a:spLocks noChangeArrowheads="1"/>
            </p:cNvSpPr>
            <p:nvPr/>
          </p:nvSpPr>
          <p:spPr bwMode="auto">
            <a:xfrm rot="21540000">
              <a:off x="6761163" y="450850"/>
              <a:ext cx="119063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89" name="Rectangle 89"/>
            <p:cNvSpPr>
              <a:spLocks noChangeArrowheads="1"/>
            </p:cNvSpPr>
            <p:nvPr/>
          </p:nvSpPr>
          <p:spPr bwMode="auto">
            <a:xfrm rot="21540000">
              <a:off x="6819900" y="450850"/>
              <a:ext cx="119063" cy="16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90" name="Freeform 90"/>
            <p:cNvSpPr>
              <a:spLocks/>
            </p:cNvSpPr>
            <p:nvPr/>
          </p:nvSpPr>
          <p:spPr bwMode="auto">
            <a:xfrm>
              <a:off x="7461250" y="2741613"/>
              <a:ext cx="1676400" cy="793750"/>
            </a:xfrm>
            <a:custGeom>
              <a:avLst/>
              <a:gdLst/>
              <a:ahLst/>
              <a:cxnLst>
                <a:cxn ang="0">
                  <a:pos x="181" y="1272"/>
                </a:cxn>
                <a:cxn ang="0">
                  <a:pos x="2540" y="1272"/>
                </a:cxn>
                <a:cxn ang="0">
                  <a:pos x="2721" y="1091"/>
                </a:cxn>
                <a:cxn ang="0">
                  <a:pos x="2721" y="1091"/>
                </a:cxn>
                <a:cxn ang="0">
                  <a:pos x="2721" y="181"/>
                </a:cxn>
                <a:cxn ang="0">
                  <a:pos x="2540" y="0"/>
                </a:cxn>
                <a:cxn ang="0">
                  <a:pos x="254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1091"/>
                </a:cxn>
                <a:cxn ang="0">
                  <a:pos x="181" y="1272"/>
                </a:cxn>
              </a:cxnLst>
              <a:rect l="0" t="0" r="r" b="b"/>
              <a:pathLst>
                <a:path w="2721" h="1272">
                  <a:moveTo>
                    <a:pt x="181" y="1272"/>
                  </a:moveTo>
                  <a:lnTo>
                    <a:pt x="2540" y="1272"/>
                  </a:lnTo>
                  <a:cubicBezTo>
                    <a:pt x="2640" y="1272"/>
                    <a:pt x="2721" y="1191"/>
                    <a:pt x="2721" y="1091"/>
                  </a:cubicBezTo>
                  <a:cubicBezTo>
                    <a:pt x="2721" y="1091"/>
                    <a:pt x="2721" y="1091"/>
                    <a:pt x="2721" y="1091"/>
                  </a:cubicBezTo>
                  <a:lnTo>
                    <a:pt x="2721" y="181"/>
                  </a:lnTo>
                  <a:cubicBezTo>
                    <a:pt x="2721" y="81"/>
                    <a:pt x="2640" y="0"/>
                    <a:pt x="2540" y="0"/>
                  </a:cubicBezTo>
                  <a:lnTo>
                    <a:pt x="2540" y="0"/>
                  </a:ln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091"/>
                  </a:lnTo>
                  <a:cubicBezTo>
                    <a:pt x="0" y="1191"/>
                    <a:pt x="81" y="1272"/>
                    <a:pt x="181" y="1272"/>
                  </a:cubicBezTo>
                  <a:close/>
                </a:path>
              </a:pathLst>
            </a:custGeom>
            <a:solidFill>
              <a:srgbClr val="4979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91" name="Rectangle 91"/>
            <p:cNvSpPr>
              <a:spLocks noChangeArrowheads="1"/>
            </p:cNvSpPr>
            <p:nvPr/>
          </p:nvSpPr>
          <p:spPr bwMode="auto">
            <a:xfrm>
              <a:off x="7926388" y="2847975"/>
              <a:ext cx="9175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Reporting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92" name="Rectangle 92"/>
            <p:cNvSpPr>
              <a:spLocks noChangeArrowheads="1"/>
            </p:cNvSpPr>
            <p:nvPr/>
          </p:nvSpPr>
          <p:spPr bwMode="auto">
            <a:xfrm>
              <a:off x="7729538" y="3036888"/>
              <a:ext cx="1331913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Guidelines and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93" name="Rectangle 93"/>
            <p:cNvSpPr>
              <a:spLocks noChangeArrowheads="1"/>
            </p:cNvSpPr>
            <p:nvPr/>
          </p:nvSpPr>
          <p:spPr bwMode="auto">
            <a:xfrm>
              <a:off x="7847013" y="3227388"/>
              <a:ext cx="1044575" cy="23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Instructions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294" name="Freeform 94"/>
            <p:cNvSpPr>
              <a:spLocks/>
            </p:cNvSpPr>
            <p:nvPr/>
          </p:nvSpPr>
          <p:spPr bwMode="auto">
            <a:xfrm>
              <a:off x="6900863" y="3078163"/>
              <a:ext cx="560388" cy="22701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72" y="143"/>
                </a:cxn>
                <a:cxn ang="0">
                  <a:pos x="71" y="96"/>
                </a:cxn>
                <a:cxn ang="0">
                  <a:pos x="353" y="93"/>
                </a:cxn>
                <a:cxn ang="0">
                  <a:pos x="352" y="44"/>
                </a:cxn>
                <a:cxn ang="0">
                  <a:pos x="71" y="48"/>
                </a:cxn>
                <a:cxn ang="0">
                  <a:pos x="70" y="0"/>
                </a:cxn>
                <a:cxn ang="0">
                  <a:pos x="0" y="73"/>
                </a:cxn>
              </a:cxnLst>
              <a:rect l="0" t="0" r="r" b="b"/>
              <a:pathLst>
                <a:path w="353" h="143">
                  <a:moveTo>
                    <a:pt x="0" y="73"/>
                  </a:moveTo>
                  <a:lnTo>
                    <a:pt x="72" y="143"/>
                  </a:lnTo>
                  <a:lnTo>
                    <a:pt x="71" y="96"/>
                  </a:lnTo>
                  <a:lnTo>
                    <a:pt x="353" y="93"/>
                  </a:lnTo>
                  <a:lnTo>
                    <a:pt x="352" y="44"/>
                  </a:lnTo>
                  <a:lnTo>
                    <a:pt x="71" y="48"/>
                  </a:lnTo>
                  <a:lnTo>
                    <a:pt x="70" y="0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4979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Practice &amp; National Systems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National Systems – Annex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 national system includes all institutional, legal and procedural arrangements […] for estimating [GHG], and for reporting and archiving inventory information</a:t>
            </a:r>
          </a:p>
          <a:p>
            <a:r>
              <a:rPr lang="en-GB" sz="2400" dirty="0" smtClean="0"/>
              <a:t>National systems should be designed and operated to enable Parties included in Annex I to </a:t>
            </a:r>
            <a:r>
              <a:rPr lang="en-GB" sz="2400" dirty="0" smtClean="0">
                <a:solidFill>
                  <a:srgbClr val="FF0000"/>
                </a:solidFill>
              </a:rPr>
              <a:t>consistently</a:t>
            </a:r>
            <a:r>
              <a:rPr lang="en-GB" sz="2400" dirty="0" smtClean="0"/>
              <a:t> estimate anthropogenic emissions by all sources and removals by all sinks of all GHGs, </a:t>
            </a:r>
            <a:r>
              <a:rPr lang="en-GB" sz="2400" dirty="0" smtClean="0">
                <a:solidFill>
                  <a:srgbClr val="FF0000"/>
                </a:solidFill>
              </a:rPr>
              <a:t>as covered by the Revised 1996 IPCC Guidelines for National Greenhouse Gas Inventories and IPCC good practice guidance</a:t>
            </a:r>
            <a:r>
              <a:rPr lang="en-GB" sz="2400" dirty="0" smtClean="0"/>
              <a:t>, in accordance with relevant decisions of the COP and/or COP/MOP. </a:t>
            </a:r>
          </a:p>
          <a:p>
            <a:pPr algn="r">
              <a:buNone/>
            </a:pPr>
            <a:r>
              <a:rPr lang="en-GB" sz="1400" dirty="0" smtClean="0"/>
              <a:t>FCCC/KP/CMP/2005/8/Add.3, Decision 19.CMP.1 Annex 1, Art 2 &amp; 9</a:t>
            </a:r>
            <a:endParaRPr lang="en-GB" sz="1400" dirty="0"/>
          </a:p>
        </p:txBody>
      </p:sp>
    </p:spTree>
  </p:cSld>
  <p:clrMapOvr>
    <a:masterClrMapping/>
  </p:clrMapOvr>
  <p:transition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Good Practice Guidance - GPG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GB" altLang="ja-JP" sz="2400" dirty="0" smtClean="0">
                <a:solidFill>
                  <a:srgbClr val="0070C0"/>
                </a:solidFill>
                <a:ea typeface="MS PGothic" pitchFamily="34" charset="-128"/>
              </a:rPr>
              <a:t>Added to Revised 1996 Guidelines, included in 2006</a:t>
            </a:r>
          </a:p>
          <a:p>
            <a:pPr>
              <a:lnSpc>
                <a:spcPct val="80000"/>
              </a:lnSpc>
              <a:defRPr/>
            </a:pPr>
            <a:r>
              <a:rPr lang="en-GB" altLang="ja-JP" sz="2400" dirty="0" smtClean="0">
                <a:solidFill>
                  <a:srgbClr val="0070C0"/>
                </a:solidFill>
                <a:ea typeface="MS PGothic" pitchFamily="34" charset="-128"/>
              </a:rPr>
              <a:t>GPG Inventories are: </a:t>
            </a:r>
            <a:r>
              <a:rPr lang="en-GB" altLang="ja-JP" sz="2400" dirty="0" smtClean="0">
                <a:solidFill>
                  <a:srgbClr val="993300"/>
                </a:solidFill>
                <a:ea typeface="MS PGothic" pitchFamily="34" charset="-128"/>
              </a:rPr>
              <a:t>“those that contain neither over- nor under-estimates so far as can be judged, and in which uncertainties are reduced as far as is practical”</a:t>
            </a:r>
          </a:p>
          <a:p>
            <a:pPr>
              <a:lnSpc>
                <a:spcPct val="80000"/>
              </a:lnSpc>
              <a:defRPr/>
            </a:pPr>
            <a:r>
              <a:rPr lang="en-GB" altLang="ja-JP" sz="2400" dirty="0" smtClean="0">
                <a:solidFill>
                  <a:srgbClr val="0070C0"/>
                </a:solidFill>
                <a:ea typeface="MS PGothic" pitchFamily="34" charset="-128"/>
              </a:rPr>
              <a:t>GPG inventories are </a:t>
            </a:r>
            <a:r>
              <a:rPr lang="en-GB" altLang="ja-JP" sz="2400" dirty="0" smtClean="0">
                <a:solidFill>
                  <a:srgbClr val="993300"/>
                </a:solidFill>
                <a:ea typeface="MS PGothic" pitchFamily="34" charset="-128"/>
              </a:rPr>
              <a:t>complete, consistent, comparable, transparent, and accurate while </a:t>
            </a:r>
            <a:r>
              <a:rPr lang="en-GB" altLang="ja-JP" sz="2400" dirty="0" smtClean="0">
                <a:solidFill>
                  <a:srgbClr val="0070C0"/>
                </a:solidFill>
                <a:ea typeface="MS PGothic" pitchFamily="34" charset="-128"/>
              </a:rPr>
              <a:t>taking account of available resources</a:t>
            </a:r>
          </a:p>
          <a:p>
            <a:pPr>
              <a:lnSpc>
                <a:spcPct val="80000"/>
              </a:lnSpc>
              <a:defRPr/>
            </a:pPr>
            <a:r>
              <a:rPr lang="en-GB" altLang="ja-JP" sz="2400" dirty="0" smtClean="0">
                <a:solidFill>
                  <a:srgbClr val="0070C0"/>
                </a:solidFill>
                <a:ea typeface="MS PGothic" pitchFamily="34" charset="-128"/>
              </a:rPr>
              <a:t>GPG gives guidance on 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ja-JP" sz="2000" b="1" dirty="0" smtClean="0">
                <a:solidFill>
                  <a:srgbClr val="993300"/>
                </a:solidFill>
                <a:ea typeface="MS PGothic" pitchFamily="34" charset="-128"/>
              </a:rPr>
              <a:t>Methodological choice (Key Categories) </a:t>
            </a:r>
            <a:r>
              <a:rPr lang="en-GB" altLang="ja-JP" sz="2000" dirty="0" smtClean="0">
                <a:solidFill>
                  <a:srgbClr val="0070C0"/>
                </a:solidFill>
                <a:ea typeface="MS PGothic" pitchFamily="34" charset="-128"/>
                <a:cs typeface="+mn-cs"/>
              </a:rPr>
              <a:t>– focus resources on major sources making up 95% of inventory</a:t>
            </a:r>
            <a:endParaRPr lang="en-GB" altLang="ja-JP" dirty="0" smtClean="0">
              <a:solidFill>
                <a:srgbClr val="0070C0"/>
              </a:solidFill>
              <a:ea typeface="MS PGothic" pitchFamily="34" charset="-128"/>
              <a:cs typeface="+mn-cs"/>
            </a:endParaRPr>
          </a:p>
          <a:p>
            <a:pPr lvl="1">
              <a:lnSpc>
                <a:spcPct val="80000"/>
              </a:lnSpc>
              <a:defRPr/>
            </a:pPr>
            <a:r>
              <a:rPr lang="en-GB" altLang="ja-JP" sz="2000" b="1" dirty="0" smtClean="0">
                <a:solidFill>
                  <a:srgbClr val="993300"/>
                </a:solidFill>
                <a:ea typeface="MS PGothic" pitchFamily="34" charset="-128"/>
              </a:rPr>
              <a:t>Uncertainty Analysis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ja-JP" sz="2000" b="1" dirty="0" smtClean="0">
                <a:solidFill>
                  <a:srgbClr val="993300"/>
                </a:solidFill>
                <a:ea typeface="MS PGothic" pitchFamily="34" charset="-128"/>
              </a:rPr>
              <a:t>Recalculations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ja-JP" sz="2000" b="1" dirty="0" smtClean="0">
                <a:solidFill>
                  <a:srgbClr val="993300"/>
                </a:solidFill>
                <a:ea typeface="MS PGothic" pitchFamily="34" charset="-128"/>
              </a:rPr>
              <a:t>Quality Assurance/Quality Control</a:t>
            </a:r>
            <a:r>
              <a:rPr lang="en-GB" altLang="ja-JP" sz="2000" dirty="0" smtClean="0">
                <a:ea typeface="MS PGothic" pitchFamily="34" charset="-128"/>
                <a:cs typeface="+mn-cs"/>
              </a:rPr>
              <a:t> </a:t>
            </a:r>
            <a:r>
              <a:rPr lang="en-GB" altLang="ja-JP" sz="2000" dirty="0" smtClean="0">
                <a:solidFill>
                  <a:srgbClr val="0070C0"/>
                </a:solidFill>
                <a:ea typeface="MS PGothic" pitchFamily="34" charset="-128"/>
                <a:cs typeface="+mn-cs"/>
              </a:rPr>
              <a:t>– internal checks and external review, systematic improvement, QA/QC plan…</a:t>
            </a:r>
          </a:p>
          <a:p>
            <a:pPr lvl="1">
              <a:lnSpc>
                <a:spcPct val="80000"/>
              </a:lnSpc>
              <a:defRPr/>
            </a:pPr>
            <a:r>
              <a:rPr lang="en-GB" altLang="ja-JP" sz="2000" b="1" dirty="0" smtClean="0">
                <a:solidFill>
                  <a:srgbClr val="993300"/>
                </a:solidFill>
                <a:ea typeface="MS PGothic" pitchFamily="34" charset="-128"/>
              </a:rPr>
              <a:t>Documentation</a:t>
            </a:r>
          </a:p>
        </p:txBody>
      </p:sp>
      <p:pic>
        <p:nvPicPr>
          <p:cNvPr id="26629" name="Picture 5" descr="gpgim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916601">
            <a:off x="7099300" y="174625"/>
            <a:ext cx="1014413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280377">
            <a:off x="7715250" y="168275"/>
            <a:ext cx="12001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Practice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1511300"/>
          <a:ext cx="9144000" cy="456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GPG and </a:t>
            </a:r>
            <a:r>
              <a:rPr lang="en-GB" sz="3600" dirty="0" err="1" smtClean="0"/>
              <a:t>Sectoral</a:t>
            </a:r>
            <a:r>
              <a:rPr lang="en-GB" sz="3600" dirty="0" smtClean="0"/>
              <a:t> Guidance</a:t>
            </a:r>
          </a:p>
        </p:txBody>
      </p:sp>
      <p:grpSp>
        <p:nvGrpSpPr>
          <p:cNvPr id="2" name="Group 177"/>
          <p:cNvGrpSpPr/>
          <p:nvPr/>
        </p:nvGrpSpPr>
        <p:grpSpPr>
          <a:xfrm>
            <a:off x="145692" y="1415845"/>
            <a:ext cx="8809280" cy="3932903"/>
            <a:chOff x="145692" y="1415845"/>
            <a:chExt cx="8809280" cy="3932903"/>
          </a:xfrm>
        </p:grpSpPr>
        <p:sp>
          <p:nvSpPr>
            <p:cNvPr id="33800" name="AutoShape 8"/>
            <p:cNvSpPr>
              <a:spLocks noChangeAspect="1" noChangeArrowheads="1" noTextEdit="1"/>
            </p:cNvSpPr>
            <p:nvPr/>
          </p:nvSpPr>
          <p:spPr bwMode="auto">
            <a:xfrm>
              <a:off x="145692" y="1415845"/>
              <a:ext cx="8772177" cy="393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179261" y="2246242"/>
              <a:ext cx="2392251" cy="2482358"/>
            </a:xfrm>
            <a:custGeom>
              <a:avLst/>
              <a:gdLst/>
              <a:ahLst/>
              <a:cxnLst>
                <a:cxn ang="0">
                  <a:pos x="3611" y="3568"/>
                </a:cxn>
                <a:cxn ang="0">
                  <a:pos x="3611" y="181"/>
                </a:cxn>
                <a:cxn ang="0">
                  <a:pos x="3430" y="0"/>
                </a:cxn>
                <a:cxn ang="0">
                  <a:pos x="3430" y="0"/>
                </a:cxn>
                <a:cxn ang="0">
                  <a:pos x="181" y="0"/>
                </a:cxn>
                <a:cxn ang="0">
                  <a:pos x="0" y="181"/>
                </a:cxn>
                <a:cxn ang="0">
                  <a:pos x="0" y="181"/>
                </a:cxn>
                <a:cxn ang="0">
                  <a:pos x="0" y="3568"/>
                </a:cxn>
                <a:cxn ang="0">
                  <a:pos x="181" y="3749"/>
                </a:cxn>
                <a:cxn ang="0">
                  <a:pos x="181" y="3749"/>
                </a:cxn>
                <a:cxn ang="0">
                  <a:pos x="3430" y="3749"/>
                </a:cxn>
                <a:cxn ang="0">
                  <a:pos x="3611" y="3568"/>
                </a:cxn>
              </a:cxnLst>
              <a:rect l="0" t="0" r="r" b="b"/>
              <a:pathLst>
                <a:path w="3611" h="3749">
                  <a:moveTo>
                    <a:pt x="3611" y="3568"/>
                  </a:moveTo>
                  <a:lnTo>
                    <a:pt x="3611" y="181"/>
                  </a:lnTo>
                  <a:cubicBezTo>
                    <a:pt x="3611" y="81"/>
                    <a:pt x="3530" y="0"/>
                    <a:pt x="3430" y="0"/>
                  </a:cubicBezTo>
                  <a:cubicBezTo>
                    <a:pt x="3430" y="0"/>
                    <a:pt x="3430" y="0"/>
                    <a:pt x="3430" y="0"/>
                  </a:cubicBezTo>
                  <a:lnTo>
                    <a:pt x="181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181"/>
                  </a:lnTo>
                  <a:lnTo>
                    <a:pt x="0" y="3568"/>
                  </a:lnTo>
                  <a:cubicBezTo>
                    <a:pt x="0" y="3668"/>
                    <a:pt x="81" y="3749"/>
                    <a:pt x="181" y="3749"/>
                  </a:cubicBezTo>
                  <a:lnTo>
                    <a:pt x="181" y="3749"/>
                  </a:lnTo>
                  <a:lnTo>
                    <a:pt x="3430" y="3749"/>
                  </a:lnTo>
                  <a:cubicBezTo>
                    <a:pt x="3530" y="3749"/>
                    <a:pt x="3611" y="3668"/>
                    <a:pt x="3611" y="3568"/>
                  </a:cubicBezTo>
                  <a:close/>
                </a:path>
              </a:pathLst>
            </a:custGeom>
            <a:solidFill>
              <a:srgbClr val="C0C0C0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rot="16200000">
              <a:off x="207530" y="4108452"/>
              <a:ext cx="2544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 rot="16200000">
              <a:off x="223431" y="3975942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 rot="16200000">
              <a:off x="228732" y="3864634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 rot="16200000">
              <a:off x="228732" y="3748025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 rot="16200000">
              <a:off x="223431" y="364731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 rot="16200000">
              <a:off x="228732" y="353600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 rot="16200000">
              <a:off x="223431" y="3435301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0" name="Rectangle 18"/>
            <p:cNvSpPr>
              <a:spLocks noChangeArrowheads="1"/>
            </p:cNvSpPr>
            <p:nvPr/>
          </p:nvSpPr>
          <p:spPr bwMode="auto">
            <a:xfrm rot="16200000">
              <a:off x="249933" y="3345194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1" name="Rectangle 19"/>
            <p:cNvSpPr>
              <a:spLocks noChangeArrowheads="1"/>
            </p:cNvSpPr>
            <p:nvPr/>
          </p:nvSpPr>
          <p:spPr bwMode="auto">
            <a:xfrm rot="16200000">
              <a:off x="234032" y="3265687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 rot="16200000">
              <a:off x="207530" y="3154379"/>
              <a:ext cx="2544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3" name="Rectangle 21"/>
            <p:cNvSpPr>
              <a:spLocks noChangeArrowheads="1"/>
            </p:cNvSpPr>
            <p:nvPr/>
          </p:nvSpPr>
          <p:spPr bwMode="auto">
            <a:xfrm rot="16200000">
              <a:off x="228732" y="3027169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 rot="16200000">
              <a:off x="249933" y="2942363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5" name="Rectangle 23"/>
            <p:cNvSpPr>
              <a:spLocks noChangeArrowheads="1"/>
            </p:cNvSpPr>
            <p:nvPr/>
          </p:nvSpPr>
          <p:spPr bwMode="auto">
            <a:xfrm rot="16200000">
              <a:off x="218131" y="2846955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 rot="16200000">
              <a:off x="223431" y="2725046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 rot="16200000">
              <a:off x="223431" y="260843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 rot="16200000">
              <a:off x="228732" y="2507729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 rot="16200000">
              <a:off x="223431" y="238582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2382465" y="2566034"/>
              <a:ext cx="4455877" cy="1767"/>
            </a:xfrm>
            <a:prstGeom prst="line">
              <a:avLst/>
            </a:prstGeom>
            <a:noFill/>
            <a:ln w="127000" cap="sq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soft" dir="t">
                <a:rot lat="0" lon="0" rev="0"/>
              </a:lightRig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1" name="Freeform 29"/>
            <p:cNvSpPr>
              <a:spLocks/>
            </p:cNvSpPr>
            <p:nvPr/>
          </p:nvSpPr>
          <p:spPr bwMode="auto">
            <a:xfrm>
              <a:off x="6939050" y="2262144"/>
              <a:ext cx="862200" cy="6148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8" y="244"/>
                </a:cxn>
                <a:cxn ang="0">
                  <a:pos x="0" y="488"/>
                </a:cxn>
                <a:cxn ang="0">
                  <a:pos x="0" y="0"/>
                </a:cxn>
              </a:cxnLst>
              <a:rect l="0" t="0" r="r" b="b"/>
              <a:pathLst>
                <a:path w="488" h="488">
                  <a:moveTo>
                    <a:pt x="0" y="0"/>
                  </a:moveTo>
                  <a:lnTo>
                    <a:pt x="488" y="244"/>
                  </a:lnTo>
                  <a:lnTo>
                    <a:pt x="0" y="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2" name="Freeform 30"/>
            <p:cNvSpPr>
              <a:spLocks/>
            </p:cNvSpPr>
            <p:nvPr/>
          </p:nvSpPr>
          <p:spPr bwMode="auto">
            <a:xfrm>
              <a:off x="779974" y="2366385"/>
              <a:ext cx="1602490" cy="399297"/>
            </a:xfrm>
            <a:custGeom>
              <a:avLst/>
              <a:gdLst/>
              <a:ahLst/>
              <a:cxnLst>
                <a:cxn ang="0">
                  <a:pos x="182" y="605"/>
                </a:cxn>
                <a:cxn ang="0">
                  <a:pos x="2238" y="605"/>
                </a:cxn>
                <a:cxn ang="0">
                  <a:pos x="2419" y="424"/>
                </a:cxn>
                <a:cxn ang="0">
                  <a:pos x="2419" y="424"/>
                </a:cxn>
                <a:cxn ang="0">
                  <a:pos x="2419" y="182"/>
                </a:cxn>
                <a:cxn ang="0">
                  <a:pos x="2238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424"/>
                </a:cxn>
                <a:cxn ang="0">
                  <a:pos x="182" y="605"/>
                </a:cxn>
              </a:cxnLst>
              <a:rect l="0" t="0" r="r" b="b"/>
              <a:pathLst>
                <a:path w="2419" h="605">
                  <a:moveTo>
                    <a:pt x="182" y="605"/>
                  </a:moveTo>
                  <a:lnTo>
                    <a:pt x="2238" y="605"/>
                  </a:lnTo>
                  <a:cubicBezTo>
                    <a:pt x="2338" y="605"/>
                    <a:pt x="2419" y="524"/>
                    <a:pt x="2419" y="424"/>
                  </a:cubicBezTo>
                  <a:cubicBezTo>
                    <a:pt x="2419" y="424"/>
                    <a:pt x="2419" y="424"/>
                    <a:pt x="2419" y="424"/>
                  </a:cubicBezTo>
                  <a:lnTo>
                    <a:pt x="2419" y="182"/>
                  </a:lnTo>
                  <a:cubicBezTo>
                    <a:pt x="2419" y="82"/>
                    <a:pt x="2338" y="0"/>
                    <a:pt x="2238" y="0"/>
                  </a:cubicBezTo>
                  <a:lnTo>
                    <a:pt x="182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424"/>
                  </a:lnTo>
                  <a:cubicBezTo>
                    <a:pt x="0" y="524"/>
                    <a:pt x="81" y="605"/>
                    <a:pt x="182" y="605"/>
                  </a:cubicBezTo>
                  <a:close/>
                </a:path>
              </a:pathLst>
            </a:custGeom>
            <a:solidFill>
              <a:srgbClr val="FFCC99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1237576" y="2391120"/>
              <a:ext cx="805662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Energy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24" name="Line 32"/>
            <p:cNvSpPr>
              <a:spLocks noChangeShapeType="1"/>
            </p:cNvSpPr>
            <p:nvPr/>
          </p:nvSpPr>
          <p:spPr bwMode="auto">
            <a:xfrm>
              <a:off x="2382465" y="4368172"/>
              <a:ext cx="4455877" cy="1767"/>
            </a:xfrm>
            <a:prstGeom prst="line">
              <a:avLst/>
            </a:prstGeom>
            <a:noFill/>
            <a:ln w="127000" cap="sq">
              <a:solidFill>
                <a:schemeClr val="accent6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soft" dir="t">
                <a:rot lat="0" lon="0" rev="0"/>
              </a:lightRig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5" name="Freeform 33"/>
            <p:cNvSpPr>
              <a:spLocks/>
            </p:cNvSpPr>
            <p:nvPr/>
          </p:nvSpPr>
          <p:spPr bwMode="auto">
            <a:xfrm>
              <a:off x="6928449" y="4064282"/>
              <a:ext cx="862200" cy="6148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8" y="244"/>
                </a:cxn>
                <a:cxn ang="0">
                  <a:pos x="0" y="488"/>
                </a:cxn>
                <a:cxn ang="0">
                  <a:pos x="0" y="0"/>
                </a:cxn>
              </a:cxnLst>
              <a:rect l="0" t="0" r="r" b="b"/>
              <a:pathLst>
                <a:path w="488" h="488">
                  <a:moveTo>
                    <a:pt x="0" y="0"/>
                  </a:moveTo>
                  <a:lnTo>
                    <a:pt x="488" y="244"/>
                  </a:lnTo>
                  <a:lnTo>
                    <a:pt x="0" y="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6" name="Line 34"/>
            <p:cNvSpPr>
              <a:spLocks noChangeShapeType="1"/>
            </p:cNvSpPr>
            <p:nvPr/>
          </p:nvSpPr>
          <p:spPr bwMode="auto">
            <a:xfrm>
              <a:off x="2382465" y="3767460"/>
              <a:ext cx="4455877" cy="1767"/>
            </a:xfrm>
            <a:prstGeom prst="line">
              <a:avLst/>
            </a:prstGeom>
            <a:noFill/>
            <a:ln w="127000" cap="sq">
              <a:solidFill>
                <a:schemeClr val="accent4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soft" dir="t">
                <a:rot lat="0" lon="0" rev="0"/>
              </a:lightRig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7" name="Freeform 35"/>
            <p:cNvSpPr>
              <a:spLocks/>
            </p:cNvSpPr>
            <p:nvPr/>
          </p:nvSpPr>
          <p:spPr bwMode="auto">
            <a:xfrm>
              <a:off x="6928449" y="3463569"/>
              <a:ext cx="862200" cy="6148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8" y="244"/>
                </a:cxn>
                <a:cxn ang="0">
                  <a:pos x="0" y="488"/>
                </a:cxn>
                <a:cxn ang="0">
                  <a:pos x="0" y="0"/>
                </a:cxn>
              </a:cxnLst>
              <a:rect l="0" t="0" r="r" b="b"/>
              <a:pathLst>
                <a:path w="488" h="488">
                  <a:moveTo>
                    <a:pt x="0" y="0"/>
                  </a:moveTo>
                  <a:lnTo>
                    <a:pt x="488" y="244"/>
                  </a:lnTo>
                  <a:lnTo>
                    <a:pt x="0" y="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8" name="Line 36"/>
            <p:cNvSpPr>
              <a:spLocks noChangeShapeType="1"/>
            </p:cNvSpPr>
            <p:nvPr/>
          </p:nvSpPr>
          <p:spPr bwMode="auto">
            <a:xfrm>
              <a:off x="2382465" y="3166747"/>
              <a:ext cx="4455877" cy="1767"/>
            </a:xfrm>
            <a:prstGeom prst="line">
              <a:avLst/>
            </a:prstGeom>
            <a:noFill/>
            <a:ln w="127000" cap="sq">
              <a:solidFill>
                <a:schemeClr val="accent3">
                  <a:lumMod val="10000"/>
                  <a:lumOff val="90000"/>
                </a:schemeClr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soft" dir="t">
                <a:rot lat="0" lon="0" rev="0"/>
              </a:lightRig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29" name="Freeform 37"/>
            <p:cNvSpPr>
              <a:spLocks/>
            </p:cNvSpPr>
            <p:nvPr/>
          </p:nvSpPr>
          <p:spPr bwMode="auto">
            <a:xfrm>
              <a:off x="6928449" y="2873457"/>
              <a:ext cx="862200" cy="6148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8" y="244"/>
                </a:cxn>
                <a:cxn ang="0">
                  <a:pos x="0" y="488"/>
                </a:cxn>
                <a:cxn ang="0">
                  <a:pos x="0" y="0"/>
                </a:cxn>
              </a:cxnLst>
              <a:rect l="0" t="0" r="r" b="b"/>
              <a:pathLst>
                <a:path w="488" h="488">
                  <a:moveTo>
                    <a:pt x="0" y="0"/>
                  </a:moveTo>
                  <a:lnTo>
                    <a:pt x="488" y="244"/>
                  </a:lnTo>
                  <a:lnTo>
                    <a:pt x="0" y="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30" name="Freeform 38"/>
            <p:cNvSpPr>
              <a:spLocks/>
            </p:cNvSpPr>
            <p:nvPr/>
          </p:nvSpPr>
          <p:spPr bwMode="auto">
            <a:xfrm>
              <a:off x="779974" y="3567811"/>
              <a:ext cx="1602490" cy="399297"/>
            </a:xfrm>
            <a:custGeom>
              <a:avLst/>
              <a:gdLst/>
              <a:ahLst/>
              <a:cxnLst>
                <a:cxn ang="0">
                  <a:pos x="182" y="604"/>
                </a:cxn>
                <a:cxn ang="0">
                  <a:pos x="2238" y="604"/>
                </a:cxn>
                <a:cxn ang="0">
                  <a:pos x="2419" y="423"/>
                </a:cxn>
                <a:cxn ang="0">
                  <a:pos x="2419" y="423"/>
                </a:cxn>
                <a:cxn ang="0">
                  <a:pos x="2419" y="181"/>
                </a:cxn>
                <a:cxn ang="0">
                  <a:pos x="2238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423"/>
                </a:cxn>
                <a:cxn ang="0">
                  <a:pos x="182" y="604"/>
                </a:cxn>
              </a:cxnLst>
              <a:rect l="0" t="0" r="r" b="b"/>
              <a:pathLst>
                <a:path w="2419" h="604">
                  <a:moveTo>
                    <a:pt x="182" y="604"/>
                  </a:moveTo>
                  <a:lnTo>
                    <a:pt x="2238" y="604"/>
                  </a:lnTo>
                  <a:cubicBezTo>
                    <a:pt x="2338" y="604"/>
                    <a:pt x="2419" y="523"/>
                    <a:pt x="2419" y="423"/>
                  </a:cubicBezTo>
                  <a:cubicBezTo>
                    <a:pt x="2419" y="423"/>
                    <a:pt x="2419" y="423"/>
                    <a:pt x="2419" y="423"/>
                  </a:cubicBezTo>
                  <a:lnTo>
                    <a:pt x="2419" y="181"/>
                  </a:lnTo>
                  <a:cubicBezTo>
                    <a:pt x="2419" y="81"/>
                    <a:pt x="2338" y="0"/>
                    <a:pt x="2238" y="0"/>
                  </a:cubicBezTo>
                  <a:lnTo>
                    <a:pt x="182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423"/>
                  </a:lnTo>
                  <a:cubicBezTo>
                    <a:pt x="0" y="523"/>
                    <a:pt x="81" y="604"/>
                    <a:pt x="182" y="604"/>
                  </a:cubicBezTo>
                  <a:close/>
                </a:path>
              </a:pathLst>
            </a:custGeom>
            <a:solidFill>
              <a:srgbClr val="CC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31" name="Rectangle 39"/>
            <p:cNvSpPr>
              <a:spLocks noChangeArrowheads="1"/>
            </p:cNvSpPr>
            <p:nvPr/>
          </p:nvSpPr>
          <p:spPr bwMode="auto">
            <a:xfrm>
              <a:off x="1216375" y="3599613"/>
              <a:ext cx="837465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AFOLU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32" name="Freeform 40"/>
            <p:cNvSpPr>
              <a:spLocks/>
            </p:cNvSpPr>
            <p:nvPr/>
          </p:nvSpPr>
          <p:spPr bwMode="auto">
            <a:xfrm>
              <a:off x="779974" y="4168524"/>
              <a:ext cx="1602490" cy="399297"/>
            </a:xfrm>
            <a:custGeom>
              <a:avLst/>
              <a:gdLst/>
              <a:ahLst/>
              <a:cxnLst>
                <a:cxn ang="0">
                  <a:pos x="182" y="604"/>
                </a:cxn>
                <a:cxn ang="0">
                  <a:pos x="2238" y="604"/>
                </a:cxn>
                <a:cxn ang="0">
                  <a:pos x="2419" y="423"/>
                </a:cxn>
                <a:cxn ang="0">
                  <a:pos x="2419" y="423"/>
                </a:cxn>
                <a:cxn ang="0">
                  <a:pos x="2419" y="181"/>
                </a:cxn>
                <a:cxn ang="0">
                  <a:pos x="2238" y="0"/>
                </a:cxn>
                <a:cxn ang="0">
                  <a:pos x="182" y="0"/>
                </a:cxn>
                <a:cxn ang="0">
                  <a:pos x="0" y="181"/>
                </a:cxn>
                <a:cxn ang="0">
                  <a:pos x="0" y="423"/>
                </a:cxn>
                <a:cxn ang="0">
                  <a:pos x="182" y="604"/>
                </a:cxn>
              </a:cxnLst>
              <a:rect l="0" t="0" r="r" b="b"/>
              <a:pathLst>
                <a:path w="2419" h="604">
                  <a:moveTo>
                    <a:pt x="182" y="604"/>
                  </a:moveTo>
                  <a:lnTo>
                    <a:pt x="2238" y="604"/>
                  </a:lnTo>
                  <a:cubicBezTo>
                    <a:pt x="2338" y="604"/>
                    <a:pt x="2419" y="523"/>
                    <a:pt x="2419" y="423"/>
                  </a:cubicBezTo>
                  <a:cubicBezTo>
                    <a:pt x="2419" y="423"/>
                    <a:pt x="2419" y="423"/>
                    <a:pt x="2419" y="423"/>
                  </a:cubicBezTo>
                  <a:lnTo>
                    <a:pt x="2419" y="181"/>
                  </a:lnTo>
                  <a:cubicBezTo>
                    <a:pt x="2419" y="81"/>
                    <a:pt x="2338" y="0"/>
                    <a:pt x="2238" y="0"/>
                  </a:cubicBezTo>
                  <a:lnTo>
                    <a:pt x="182" y="0"/>
                  </a:lnTo>
                  <a:cubicBezTo>
                    <a:pt x="81" y="0"/>
                    <a:pt x="0" y="81"/>
                    <a:pt x="0" y="181"/>
                  </a:cubicBezTo>
                  <a:lnTo>
                    <a:pt x="0" y="423"/>
                  </a:lnTo>
                  <a:cubicBezTo>
                    <a:pt x="0" y="523"/>
                    <a:pt x="81" y="604"/>
                    <a:pt x="182" y="604"/>
                  </a:cubicBezTo>
                  <a:close/>
                </a:path>
              </a:pathLst>
            </a:custGeom>
            <a:solidFill>
              <a:srgbClr val="FFCC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33" name="Rectangle 41"/>
            <p:cNvSpPr>
              <a:spLocks noChangeArrowheads="1"/>
            </p:cNvSpPr>
            <p:nvPr/>
          </p:nvSpPr>
          <p:spPr bwMode="auto">
            <a:xfrm>
              <a:off x="1248177" y="4203860"/>
              <a:ext cx="763259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Waste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34" name="Freeform 42"/>
            <p:cNvSpPr>
              <a:spLocks/>
            </p:cNvSpPr>
            <p:nvPr/>
          </p:nvSpPr>
          <p:spPr bwMode="auto">
            <a:xfrm>
              <a:off x="779974" y="2965331"/>
              <a:ext cx="1602490" cy="401064"/>
            </a:xfrm>
            <a:custGeom>
              <a:avLst/>
              <a:gdLst/>
              <a:ahLst/>
              <a:cxnLst>
                <a:cxn ang="0">
                  <a:pos x="182" y="605"/>
                </a:cxn>
                <a:cxn ang="0">
                  <a:pos x="2238" y="605"/>
                </a:cxn>
                <a:cxn ang="0">
                  <a:pos x="2419" y="424"/>
                </a:cxn>
                <a:cxn ang="0">
                  <a:pos x="2419" y="424"/>
                </a:cxn>
                <a:cxn ang="0">
                  <a:pos x="2419" y="182"/>
                </a:cxn>
                <a:cxn ang="0">
                  <a:pos x="2238" y="0"/>
                </a:cxn>
                <a:cxn ang="0">
                  <a:pos x="2238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424"/>
                </a:cxn>
                <a:cxn ang="0">
                  <a:pos x="182" y="605"/>
                </a:cxn>
              </a:cxnLst>
              <a:rect l="0" t="0" r="r" b="b"/>
              <a:pathLst>
                <a:path w="2419" h="605">
                  <a:moveTo>
                    <a:pt x="182" y="605"/>
                  </a:moveTo>
                  <a:lnTo>
                    <a:pt x="2238" y="605"/>
                  </a:lnTo>
                  <a:cubicBezTo>
                    <a:pt x="2338" y="605"/>
                    <a:pt x="2419" y="524"/>
                    <a:pt x="2419" y="424"/>
                  </a:cubicBezTo>
                  <a:cubicBezTo>
                    <a:pt x="2419" y="424"/>
                    <a:pt x="2419" y="424"/>
                    <a:pt x="2419" y="424"/>
                  </a:cubicBezTo>
                  <a:lnTo>
                    <a:pt x="2419" y="182"/>
                  </a:lnTo>
                  <a:cubicBezTo>
                    <a:pt x="2419" y="82"/>
                    <a:pt x="2338" y="0"/>
                    <a:pt x="2238" y="0"/>
                  </a:cubicBezTo>
                  <a:lnTo>
                    <a:pt x="2238" y="0"/>
                  </a:lnTo>
                  <a:lnTo>
                    <a:pt x="182" y="0"/>
                  </a:lnTo>
                  <a:cubicBezTo>
                    <a:pt x="81" y="0"/>
                    <a:pt x="0" y="82"/>
                    <a:pt x="0" y="182"/>
                  </a:cubicBezTo>
                  <a:lnTo>
                    <a:pt x="0" y="424"/>
                  </a:lnTo>
                  <a:cubicBezTo>
                    <a:pt x="0" y="524"/>
                    <a:pt x="81" y="605"/>
                    <a:pt x="182" y="605"/>
                  </a:cubicBezTo>
                  <a:close/>
                </a:path>
              </a:pathLst>
            </a:custGeom>
            <a:solidFill>
              <a:srgbClr val="CCFFCC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35" name="Rectangle 43"/>
            <p:cNvSpPr>
              <a:spLocks noChangeArrowheads="1"/>
            </p:cNvSpPr>
            <p:nvPr/>
          </p:nvSpPr>
          <p:spPr bwMode="auto">
            <a:xfrm>
              <a:off x="1332984" y="2995367"/>
              <a:ext cx="60424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IPPU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42" name="Rectangle 50"/>
            <p:cNvSpPr>
              <a:spLocks noChangeArrowheads="1"/>
            </p:cNvSpPr>
            <p:nvPr/>
          </p:nvSpPr>
          <p:spPr bwMode="auto">
            <a:xfrm>
              <a:off x="2764094" y="2115499"/>
              <a:ext cx="381629" cy="2724410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843" name="Picture 5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771161" y="2126100"/>
              <a:ext cx="372795" cy="2722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44" name="Rectangle 52"/>
            <p:cNvSpPr>
              <a:spLocks noChangeArrowheads="1"/>
            </p:cNvSpPr>
            <p:nvPr/>
          </p:nvSpPr>
          <p:spPr bwMode="auto">
            <a:xfrm>
              <a:off x="2764094" y="2115499"/>
              <a:ext cx="381629" cy="2724410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45" name="Rectangle 53"/>
            <p:cNvSpPr>
              <a:spLocks noChangeArrowheads="1"/>
            </p:cNvSpPr>
            <p:nvPr/>
          </p:nvSpPr>
          <p:spPr bwMode="auto">
            <a:xfrm rot="16200000">
              <a:off x="2822399" y="3942373"/>
              <a:ext cx="2650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46" name="Rectangle 54"/>
            <p:cNvSpPr>
              <a:spLocks noChangeArrowheads="1"/>
            </p:cNvSpPr>
            <p:nvPr/>
          </p:nvSpPr>
          <p:spPr bwMode="auto">
            <a:xfrm rot="16200000">
              <a:off x="2843600" y="381516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47" name="Rectangle 55"/>
            <p:cNvSpPr>
              <a:spLocks noChangeArrowheads="1"/>
            </p:cNvSpPr>
            <p:nvPr/>
          </p:nvSpPr>
          <p:spPr bwMode="auto">
            <a:xfrm rot="16200000">
              <a:off x="2848901" y="3703855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48" name="Rectangle 56"/>
            <p:cNvSpPr>
              <a:spLocks noChangeArrowheads="1"/>
            </p:cNvSpPr>
            <p:nvPr/>
          </p:nvSpPr>
          <p:spPr bwMode="auto">
            <a:xfrm rot="16200000">
              <a:off x="2843600" y="3592546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49" name="Rectangle 57"/>
            <p:cNvSpPr>
              <a:spLocks noChangeArrowheads="1"/>
            </p:cNvSpPr>
            <p:nvPr/>
          </p:nvSpPr>
          <p:spPr bwMode="auto">
            <a:xfrm rot="16200000">
              <a:off x="2854201" y="3486538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0" name="Rectangle 58"/>
            <p:cNvSpPr>
              <a:spLocks noChangeArrowheads="1"/>
            </p:cNvSpPr>
            <p:nvPr/>
          </p:nvSpPr>
          <p:spPr bwMode="auto">
            <a:xfrm rot="16200000">
              <a:off x="2838300" y="3385830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1" name="Rectangle 59"/>
            <p:cNvSpPr>
              <a:spLocks noChangeArrowheads="1"/>
            </p:cNvSpPr>
            <p:nvPr/>
          </p:nvSpPr>
          <p:spPr bwMode="auto">
            <a:xfrm rot="16200000">
              <a:off x="2843600" y="325332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2" name="Rectangle 60"/>
            <p:cNvSpPr>
              <a:spLocks noChangeArrowheads="1"/>
            </p:cNvSpPr>
            <p:nvPr/>
          </p:nvSpPr>
          <p:spPr bwMode="auto">
            <a:xfrm rot="16200000">
              <a:off x="2870102" y="3175581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3" name="Rectangle 61"/>
            <p:cNvSpPr>
              <a:spLocks noChangeArrowheads="1"/>
            </p:cNvSpPr>
            <p:nvPr/>
          </p:nvSpPr>
          <p:spPr bwMode="auto">
            <a:xfrm rot="16200000">
              <a:off x="2870102" y="3111976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4" name="Rectangle 62"/>
            <p:cNvSpPr>
              <a:spLocks noChangeArrowheads="1"/>
            </p:cNvSpPr>
            <p:nvPr/>
          </p:nvSpPr>
          <p:spPr bwMode="auto">
            <a:xfrm rot="16200000">
              <a:off x="2843600" y="303247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5" name="Rectangle 63"/>
            <p:cNvSpPr>
              <a:spLocks noChangeArrowheads="1"/>
            </p:cNvSpPr>
            <p:nvPr/>
          </p:nvSpPr>
          <p:spPr bwMode="auto">
            <a:xfrm rot="16200000">
              <a:off x="2848901" y="2921161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6" name="Rectangle 64"/>
            <p:cNvSpPr>
              <a:spLocks noChangeArrowheads="1"/>
            </p:cNvSpPr>
            <p:nvPr/>
          </p:nvSpPr>
          <p:spPr bwMode="auto">
            <a:xfrm rot="16200000">
              <a:off x="2848901" y="2804552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7" name="Rectangle 65"/>
            <p:cNvSpPr>
              <a:spLocks noChangeArrowheads="1"/>
            </p:cNvSpPr>
            <p:nvPr/>
          </p:nvSpPr>
          <p:spPr bwMode="auto">
            <a:xfrm rot="16200000">
              <a:off x="2870102" y="2730346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8" name="Rectangle 66"/>
            <p:cNvSpPr>
              <a:spLocks noChangeArrowheads="1"/>
            </p:cNvSpPr>
            <p:nvPr/>
          </p:nvSpPr>
          <p:spPr bwMode="auto">
            <a:xfrm rot="16200000">
              <a:off x="2843600" y="263847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59" name="Rectangle 67"/>
            <p:cNvSpPr>
              <a:spLocks noChangeArrowheads="1"/>
            </p:cNvSpPr>
            <p:nvPr/>
          </p:nvSpPr>
          <p:spPr bwMode="auto">
            <a:xfrm rot="16200000">
              <a:off x="2843600" y="2532464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0" name="Rectangle 68"/>
            <p:cNvSpPr>
              <a:spLocks noChangeArrowheads="1"/>
            </p:cNvSpPr>
            <p:nvPr/>
          </p:nvSpPr>
          <p:spPr bwMode="auto">
            <a:xfrm>
              <a:off x="378177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861" name="Picture 69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792373" y="2126100"/>
              <a:ext cx="401064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62" name="Rectangle 70"/>
            <p:cNvSpPr>
              <a:spLocks noChangeArrowheads="1"/>
            </p:cNvSpPr>
            <p:nvPr/>
          </p:nvSpPr>
          <p:spPr bwMode="auto">
            <a:xfrm>
              <a:off x="378177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63" name="Rectangle 71"/>
            <p:cNvSpPr>
              <a:spLocks noChangeArrowheads="1"/>
            </p:cNvSpPr>
            <p:nvPr/>
          </p:nvSpPr>
          <p:spPr bwMode="auto">
            <a:xfrm rot="16200000">
              <a:off x="3845378" y="4276299"/>
              <a:ext cx="29682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4" name="Rectangle 72"/>
            <p:cNvSpPr>
              <a:spLocks noChangeArrowheads="1"/>
            </p:cNvSpPr>
            <p:nvPr/>
          </p:nvSpPr>
          <p:spPr bwMode="auto">
            <a:xfrm rot="16200000">
              <a:off x="3882480" y="412258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5" name="Rectangle 73"/>
            <p:cNvSpPr>
              <a:spLocks noChangeArrowheads="1"/>
            </p:cNvSpPr>
            <p:nvPr/>
          </p:nvSpPr>
          <p:spPr bwMode="auto">
            <a:xfrm rot="16200000">
              <a:off x="3887781" y="401127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6" name="Rectangle 74"/>
            <p:cNvSpPr>
              <a:spLocks noChangeArrowheads="1"/>
            </p:cNvSpPr>
            <p:nvPr/>
          </p:nvSpPr>
          <p:spPr bwMode="auto">
            <a:xfrm rot="16200000">
              <a:off x="3877180" y="3894669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7" name="Rectangle 75"/>
            <p:cNvSpPr>
              <a:spLocks noChangeArrowheads="1"/>
            </p:cNvSpPr>
            <p:nvPr/>
          </p:nvSpPr>
          <p:spPr bwMode="auto">
            <a:xfrm rot="16200000">
              <a:off x="3882480" y="3783361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8" name="Rectangle 76"/>
            <p:cNvSpPr>
              <a:spLocks noChangeArrowheads="1"/>
            </p:cNvSpPr>
            <p:nvPr/>
          </p:nvSpPr>
          <p:spPr bwMode="auto">
            <a:xfrm rot="16200000">
              <a:off x="3877180" y="3661451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69" name="Rectangle 77"/>
            <p:cNvSpPr>
              <a:spLocks noChangeArrowheads="1"/>
            </p:cNvSpPr>
            <p:nvPr/>
          </p:nvSpPr>
          <p:spPr bwMode="auto">
            <a:xfrm rot="16200000">
              <a:off x="3882480" y="3539542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0" name="Rectangle 78"/>
            <p:cNvSpPr>
              <a:spLocks noChangeArrowheads="1"/>
            </p:cNvSpPr>
            <p:nvPr/>
          </p:nvSpPr>
          <p:spPr bwMode="auto">
            <a:xfrm rot="16200000">
              <a:off x="3908983" y="3460036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1" name="Rectangle 79"/>
            <p:cNvSpPr>
              <a:spLocks noChangeArrowheads="1"/>
            </p:cNvSpPr>
            <p:nvPr/>
          </p:nvSpPr>
          <p:spPr bwMode="auto">
            <a:xfrm rot="16200000">
              <a:off x="3882480" y="3369929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2" name="Rectangle 80"/>
            <p:cNvSpPr>
              <a:spLocks noChangeArrowheads="1"/>
            </p:cNvSpPr>
            <p:nvPr/>
          </p:nvSpPr>
          <p:spPr bwMode="auto">
            <a:xfrm rot="16200000">
              <a:off x="3882480" y="3263921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3" name="Rectangle 81"/>
            <p:cNvSpPr>
              <a:spLocks noChangeArrowheads="1"/>
            </p:cNvSpPr>
            <p:nvPr/>
          </p:nvSpPr>
          <p:spPr bwMode="auto">
            <a:xfrm rot="16200000">
              <a:off x="3908983" y="3173814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4" name="Rectangle 82"/>
            <p:cNvSpPr>
              <a:spLocks noChangeArrowheads="1"/>
            </p:cNvSpPr>
            <p:nvPr/>
          </p:nvSpPr>
          <p:spPr bwMode="auto">
            <a:xfrm rot="16200000">
              <a:off x="3887781" y="309960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5" name="Rectangle 83"/>
            <p:cNvSpPr>
              <a:spLocks noChangeArrowheads="1"/>
            </p:cNvSpPr>
            <p:nvPr/>
          </p:nvSpPr>
          <p:spPr bwMode="auto">
            <a:xfrm rot="16200000">
              <a:off x="3882480" y="2977699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6" name="Rectangle 84"/>
            <p:cNvSpPr>
              <a:spLocks noChangeArrowheads="1"/>
            </p:cNvSpPr>
            <p:nvPr/>
          </p:nvSpPr>
          <p:spPr bwMode="auto">
            <a:xfrm rot="16200000">
              <a:off x="3908983" y="2887592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7" name="Rectangle 85"/>
            <p:cNvSpPr>
              <a:spLocks noChangeArrowheads="1"/>
            </p:cNvSpPr>
            <p:nvPr/>
          </p:nvSpPr>
          <p:spPr bwMode="auto">
            <a:xfrm rot="16200000">
              <a:off x="3893081" y="2818686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8" name="Rectangle 86"/>
            <p:cNvSpPr>
              <a:spLocks noChangeArrowheads="1"/>
            </p:cNvSpPr>
            <p:nvPr/>
          </p:nvSpPr>
          <p:spPr bwMode="auto">
            <a:xfrm rot="16200000">
              <a:off x="3877180" y="2707378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79" name="Rectangle 87"/>
            <p:cNvSpPr>
              <a:spLocks noChangeArrowheads="1"/>
            </p:cNvSpPr>
            <p:nvPr/>
          </p:nvSpPr>
          <p:spPr bwMode="auto">
            <a:xfrm rot="16200000">
              <a:off x="3877180" y="2580168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0" name="Rectangle 88"/>
            <p:cNvSpPr>
              <a:spLocks noChangeArrowheads="1"/>
            </p:cNvSpPr>
            <p:nvPr/>
          </p:nvSpPr>
          <p:spPr bwMode="auto">
            <a:xfrm rot="16200000">
              <a:off x="3882480" y="2458259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1" name="Rectangle 89"/>
            <p:cNvSpPr>
              <a:spLocks noChangeArrowheads="1"/>
            </p:cNvSpPr>
            <p:nvPr/>
          </p:nvSpPr>
          <p:spPr bwMode="auto">
            <a:xfrm rot="16200000">
              <a:off x="3908983" y="2378752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2" name="Rectangle 90"/>
            <p:cNvSpPr>
              <a:spLocks noChangeArrowheads="1"/>
            </p:cNvSpPr>
            <p:nvPr/>
          </p:nvSpPr>
          <p:spPr bwMode="auto">
            <a:xfrm rot="16200000">
              <a:off x="3887781" y="2293946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3" name="Rectangle 91"/>
            <p:cNvSpPr>
              <a:spLocks noChangeArrowheads="1"/>
            </p:cNvSpPr>
            <p:nvPr/>
          </p:nvSpPr>
          <p:spPr bwMode="auto">
            <a:xfrm rot="16200000">
              <a:off x="3882480" y="218263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4" name="Rectangle 92"/>
            <p:cNvSpPr>
              <a:spLocks noChangeArrowheads="1"/>
            </p:cNvSpPr>
            <p:nvPr/>
          </p:nvSpPr>
          <p:spPr bwMode="auto">
            <a:xfrm>
              <a:off x="430121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885" name="Picture 93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310047" y="2126100"/>
              <a:ext cx="399297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86" name="Rectangle 94"/>
            <p:cNvSpPr>
              <a:spLocks noChangeArrowheads="1"/>
            </p:cNvSpPr>
            <p:nvPr/>
          </p:nvSpPr>
          <p:spPr bwMode="auto">
            <a:xfrm>
              <a:off x="430121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87" name="Rectangle 95"/>
            <p:cNvSpPr>
              <a:spLocks noChangeArrowheads="1"/>
            </p:cNvSpPr>
            <p:nvPr/>
          </p:nvSpPr>
          <p:spPr bwMode="auto">
            <a:xfrm rot="16200000">
              <a:off x="4396620" y="3947673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8" name="Rectangle 96"/>
            <p:cNvSpPr>
              <a:spLocks noChangeArrowheads="1"/>
            </p:cNvSpPr>
            <p:nvPr/>
          </p:nvSpPr>
          <p:spPr bwMode="auto">
            <a:xfrm rot="16200000">
              <a:off x="4401921" y="3825764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89" name="Rectangle 97"/>
            <p:cNvSpPr>
              <a:spLocks noChangeArrowheads="1"/>
            </p:cNvSpPr>
            <p:nvPr/>
          </p:nvSpPr>
          <p:spPr bwMode="auto">
            <a:xfrm rot="16200000">
              <a:off x="4401921" y="3698554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0" name="Rectangle 98"/>
            <p:cNvSpPr>
              <a:spLocks noChangeArrowheads="1"/>
            </p:cNvSpPr>
            <p:nvPr/>
          </p:nvSpPr>
          <p:spPr bwMode="auto">
            <a:xfrm rot="16200000">
              <a:off x="4412521" y="3592546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1" name="Rectangle 99"/>
            <p:cNvSpPr>
              <a:spLocks noChangeArrowheads="1"/>
            </p:cNvSpPr>
            <p:nvPr/>
          </p:nvSpPr>
          <p:spPr bwMode="auto">
            <a:xfrm rot="16200000">
              <a:off x="4396620" y="3491838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2" name="Rectangle 100"/>
            <p:cNvSpPr>
              <a:spLocks noChangeArrowheads="1"/>
            </p:cNvSpPr>
            <p:nvPr/>
          </p:nvSpPr>
          <p:spPr bwMode="auto">
            <a:xfrm rot="16200000">
              <a:off x="4401921" y="3359328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3" name="Rectangle 101"/>
            <p:cNvSpPr>
              <a:spLocks noChangeArrowheads="1"/>
            </p:cNvSpPr>
            <p:nvPr/>
          </p:nvSpPr>
          <p:spPr bwMode="auto">
            <a:xfrm rot="16200000">
              <a:off x="4407221" y="3248019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4" name="Rectangle 102"/>
            <p:cNvSpPr>
              <a:spLocks noChangeArrowheads="1"/>
            </p:cNvSpPr>
            <p:nvPr/>
          </p:nvSpPr>
          <p:spPr bwMode="auto">
            <a:xfrm rot="16200000">
              <a:off x="4401921" y="3147312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5" name="Rectangle 103"/>
            <p:cNvSpPr>
              <a:spLocks noChangeArrowheads="1"/>
            </p:cNvSpPr>
            <p:nvPr/>
          </p:nvSpPr>
          <p:spPr bwMode="auto">
            <a:xfrm rot="16200000">
              <a:off x="4401921" y="303070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6" name="Rectangle 104"/>
            <p:cNvSpPr>
              <a:spLocks noChangeArrowheads="1"/>
            </p:cNvSpPr>
            <p:nvPr/>
          </p:nvSpPr>
          <p:spPr bwMode="auto">
            <a:xfrm rot="16200000">
              <a:off x="4401921" y="2914094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7" name="Rectangle 105"/>
            <p:cNvSpPr>
              <a:spLocks noChangeArrowheads="1"/>
            </p:cNvSpPr>
            <p:nvPr/>
          </p:nvSpPr>
          <p:spPr bwMode="auto">
            <a:xfrm rot="16200000">
              <a:off x="4407221" y="2802785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8" name="Rectangle 106"/>
            <p:cNvSpPr>
              <a:spLocks noChangeArrowheads="1"/>
            </p:cNvSpPr>
            <p:nvPr/>
          </p:nvSpPr>
          <p:spPr bwMode="auto">
            <a:xfrm rot="16200000">
              <a:off x="4428423" y="2728579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899" name="Rectangle 107"/>
            <p:cNvSpPr>
              <a:spLocks noChangeArrowheads="1"/>
            </p:cNvSpPr>
            <p:nvPr/>
          </p:nvSpPr>
          <p:spPr bwMode="auto">
            <a:xfrm rot="16200000">
              <a:off x="4401921" y="263847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0" name="Rectangle 108"/>
            <p:cNvSpPr>
              <a:spLocks noChangeArrowheads="1"/>
            </p:cNvSpPr>
            <p:nvPr/>
          </p:nvSpPr>
          <p:spPr bwMode="auto">
            <a:xfrm rot="16200000">
              <a:off x="4407221" y="2527164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1" name="Rectangle 109"/>
            <p:cNvSpPr>
              <a:spLocks noChangeArrowheads="1"/>
            </p:cNvSpPr>
            <p:nvPr/>
          </p:nvSpPr>
          <p:spPr bwMode="auto">
            <a:xfrm>
              <a:off x="482065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902" name="Picture 110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825953" y="2126100"/>
              <a:ext cx="401064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903" name="Rectangle 111"/>
            <p:cNvSpPr>
              <a:spLocks noChangeArrowheads="1"/>
            </p:cNvSpPr>
            <p:nvPr/>
          </p:nvSpPr>
          <p:spPr bwMode="auto">
            <a:xfrm>
              <a:off x="482065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04" name="Rectangle 112"/>
            <p:cNvSpPr>
              <a:spLocks noChangeArrowheads="1"/>
            </p:cNvSpPr>
            <p:nvPr/>
          </p:nvSpPr>
          <p:spPr bwMode="auto">
            <a:xfrm rot="16200000">
              <a:off x="4894859" y="4414109"/>
              <a:ext cx="2544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5" name="Rectangle 113"/>
            <p:cNvSpPr>
              <a:spLocks noChangeArrowheads="1"/>
            </p:cNvSpPr>
            <p:nvPr/>
          </p:nvSpPr>
          <p:spPr bwMode="auto">
            <a:xfrm rot="16200000">
              <a:off x="4937262" y="4308101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6" name="Rectangle 114"/>
            <p:cNvSpPr>
              <a:spLocks noChangeArrowheads="1"/>
            </p:cNvSpPr>
            <p:nvPr/>
          </p:nvSpPr>
          <p:spPr bwMode="auto">
            <a:xfrm rot="16200000">
              <a:off x="4884258" y="4202093"/>
              <a:ext cx="275621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7" name="Rectangle 115"/>
            <p:cNvSpPr>
              <a:spLocks noChangeArrowheads="1"/>
            </p:cNvSpPr>
            <p:nvPr/>
          </p:nvSpPr>
          <p:spPr bwMode="auto">
            <a:xfrm rot="16200000">
              <a:off x="4910760" y="4058982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8" name="Rectangle 116"/>
            <p:cNvSpPr>
              <a:spLocks noChangeArrowheads="1"/>
            </p:cNvSpPr>
            <p:nvPr/>
          </p:nvSpPr>
          <p:spPr bwMode="auto">
            <a:xfrm rot="16200000">
              <a:off x="4921361" y="3952974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09" name="Rectangle 117"/>
            <p:cNvSpPr>
              <a:spLocks noChangeArrowheads="1"/>
            </p:cNvSpPr>
            <p:nvPr/>
          </p:nvSpPr>
          <p:spPr bwMode="auto">
            <a:xfrm rot="16200000">
              <a:off x="4894859" y="3831064"/>
              <a:ext cx="2544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0" name="Rectangle 118"/>
            <p:cNvSpPr>
              <a:spLocks noChangeArrowheads="1"/>
            </p:cNvSpPr>
            <p:nvPr/>
          </p:nvSpPr>
          <p:spPr bwMode="auto">
            <a:xfrm rot="16200000">
              <a:off x="4910760" y="3709155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1" name="Rectangle 119"/>
            <p:cNvSpPr>
              <a:spLocks noChangeArrowheads="1"/>
            </p:cNvSpPr>
            <p:nvPr/>
          </p:nvSpPr>
          <p:spPr bwMode="auto">
            <a:xfrm rot="16200000">
              <a:off x="4916060" y="3587246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2" name="Rectangle 120"/>
            <p:cNvSpPr>
              <a:spLocks noChangeArrowheads="1"/>
            </p:cNvSpPr>
            <p:nvPr/>
          </p:nvSpPr>
          <p:spPr bwMode="auto">
            <a:xfrm rot="16200000">
              <a:off x="4937262" y="3513040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3" name="Rectangle 121"/>
            <p:cNvSpPr>
              <a:spLocks noChangeArrowheads="1"/>
            </p:cNvSpPr>
            <p:nvPr/>
          </p:nvSpPr>
          <p:spPr bwMode="auto">
            <a:xfrm rot="16200000">
              <a:off x="4910760" y="342293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4" name="Rectangle 122"/>
            <p:cNvSpPr>
              <a:spLocks noChangeArrowheads="1"/>
            </p:cNvSpPr>
            <p:nvPr/>
          </p:nvSpPr>
          <p:spPr bwMode="auto">
            <a:xfrm rot="16200000">
              <a:off x="4916060" y="3311624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5" name="Rectangle 123"/>
            <p:cNvSpPr>
              <a:spLocks noChangeArrowheads="1"/>
            </p:cNvSpPr>
            <p:nvPr/>
          </p:nvSpPr>
          <p:spPr bwMode="auto">
            <a:xfrm rot="16200000">
              <a:off x="4921361" y="3210917"/>
              <a:ext cx="2014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6" name="Rectangle 124"/>
            <p:cNvSpPr>
              <a:spLocks noChangeArrowheads="1"/>
            </p:cNvSpPr>
            <p:nvPr/>
          </p:nvSpPr>
          <p:spPr bwMode="auto">
            <a:xfrm rot="16200000">
              <a:off x="4905459" y="3110209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7" name="Rectangle 125"/>
            <p:cNvSpPr>
              <a:spLocks noChangeArrowheads="1"/>
            </p:cNvSpPr>
            <p:nvPr/>
          </p:nvSpPr>
          <p:spPr bwMode="auto">
            <a:xfrm rot="16200000">
              <a:off x="4910760" y="2977699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8" name="Rectangle 126"/>
            <p:cNvSpPr>
              <a:spLocks noChangeArrowheads="1"/>
            </p:cNvSpPr>
            <p:nvPr/>
          </p:nvSpPr>
          <p:spPr bwMode="auto">
            <a:xfrm rot="16200000">
              <a:off x="4910760" y="287169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19" name="Rectangle 127"/>
            <p:cNvSpPr>
              <a:spLocks noChangeArrowheads="1"/>
            </p:cNvSpPr>
            <p:nvPr/>
          </p:nvSpPr>
          <p:spPr bwMode="auto">
            <a:xfrm rot="16200000">
              <a:off x="4916060" y="2760382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0" name="Rectangle 128"/>
            <p:cNvSpPr>
              <a:spLocks noChangeArrowheads="1"/>
            </p:cNvSpPr>
            <p:nvPr/>
          </p:nvSpPr>
          <p:spPr bwMode="auto">
            <a:xfrm rot="16200000">
              <a:off x="4937262" y="2686176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1" name="Rectangle 129"/>
            <p:cNvSpPr>
              <a:spLocks noChangeArrowheads="1"/>
            </p:cNvSpPr>
            <p:nvPr/>
          </p:nvSpPr>
          <p:spPr bwMode="auto">
            <a:xfrm rot="16200000">
              <a:off x="4916060" y="2601370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2" name="Rectangle 130"/>
            <p:cNvSpPr>
              <a:spLocks noChangeArrowheads="1"/>
            </p:cNvSpPr>
            <p:nvPr/>
          </p:nvSpPr>
          <p:spPr bwMode="auto">
            <a:xfrm rot="16200000">
              <a:off x="4916060" y="2495361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3" name="Rectangle 131"/>
            <p:cNvSpPr>
              <a:spLocks noChangeArrowheads="1"/>
            </p:cNvSpPr>
            <p:nvPr/>
          </p:nvSpPr>
          <p:spPr bwMode="auto">
            <a:xfrm rot="16200000">
              <a:off x="4910760" y="2394654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4" name="Rectangle 132"/>
            <p:cNvSpPr>
              <a:spLocks noChangeArrowheads="1"/>
            </p:cNvSpPr>
            <p:nvPr/>
          </p:nvSpPr>
          <p:spPr bwMode="auto">
            <a:xfrm rot="16200000">
              <a:off x="4910760" y="2278045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5" name="Rectangle 133"/>
            <p:cNvSpPr>
              <a:spLocks noChangeArrowheads="1"/>
            </p:cNvSpPr>
            <p:nvPr/>
          </p:nvSpPr>
          <p:spPr bwMode="auto">
            <a:xfrm rot="16200000">
              <a:off x="4916060" y="2166736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6" name="Rectangle 134"/>
            <p:cNvSpPr>
              <a:spLocks noChangeArrowheads="1"/>
            </p:cNvSpPr>
            <p:nvPr/>
          </p:nvSpPr>
          <p:spPr bwMode="auto">
            <a:xfrm rot="16200000">
              <a:off x="4910760" y="2055428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27" name="Rectangle 135"/>
            <p:cNvSpPr>
              <a:spLocks noChangeArrowheads="1"/>
            </p:cNvSpPr>
            <p:nvPr/>
          </p:nvSpPr>
          <p:spPr bwMode="auto">
            <a:xfrm>
              <a:off x="534009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928" name="Picture 13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5343627" y="2126100"/>
              <a:ext cx="401064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929" name="Rectangle 137"/>
            <p:cNvSpPr>
              <a:spLocks noChangeArrowheads="1"/>
            </p:cNvSpPr>
            <p:nvPr/>
          </p:nvSpPr>
          <p:spPr bwMode="auto">
            <a:xfrm>
              <a:off x="534009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30" name="Rectangle 138"/>
            <p:cNvSpPr>
              <a:spLocks noChangeArrowheads="1"/>
            </p:cNvSpPr>
            <p:nvPr/>
          </p:nvSpPr>
          <p:spPr bwMode="auto">
            <a:xfrm rot="16200000">
              <a:off x="5393097" y="3534242"/>
              <a:ext cx="29682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1" name="Rectangle 139"/>
            <p:cNvSpPr>
              <a:spLocks noChangeArrowheads="1"/>
            </p:cNvSpPr>
            <p:nvPr/>
          </p:nvSpPr>
          <p:spPr bwMode="auto">
            <a:xfrm rot="16200000">
              <a:off x="5408998" y="3359328"/>
              <a:ext cx="2650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2" name="Rectangle 140"/>
            <p:cNvSpPr>
              <a:spLocks noChangeArrowheads="1"/>
            </p:cNvSpPr>
            <p:nvPr/>
          </p:nvSpPr>
          <p:spPr bwMode="auto">
            <a:xfrm rot="16200000">
              <a:off x="5435500" y="3237419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3" name="Rectangle 141"/>
            <p:cNvSpPr>
              <a:spLocks noChangeArrowheads="1"/>
            </p:cNvSpPr>
            <p:nvPr/>
          </p:nvSpPr>
          <p:spPr bwMode="auto">
            <a:xfrm rot="16200000">
              <a:off x="5393097" y="3078406"/>
              <a:ext cx="29682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4" name="Rectangle 142"/>
            <p:cNvSpPr>
              <a:spLocks noChangeArrowheads="1"/>
            </p:cNvSpPr>
            <p:nvPr/>
          </p:nvSpPr>
          <p:spPr bwMode="auto">
            <a:xfrm rot="16200000">
              <a:off x="5424900" y="2929995"/>
              <a:ext cx="233218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5" name="Rectangle 143"/>
            <p:cNvSpPr>
              <a:spLocks noChangeArrowheads="1"/>
            </p:cNvSpPr>
            <p:nvPr/>
          </p:nvSpPr>
          <p:spPr bwMode="auto">
            <a:xfrm>
              <a:off x="585953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936" name="Picture 144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5859533" y="2126100"/>
              <a:ext cx="401064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937" name="Rectangle 145"/>
            <p:cNvSpPr>
              <a:spLocks noChangeArrowheads="1"/>
            </p:cNvSpPr>
            <p:nvPr/>
          </p:nvSpPr>
          <p:spPr bwMode="auto">
            <a:xfrm>
              <a:off x="5859533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38" name="Rectangle 146"/>
            <p:cNvSpPr>
              <a:spLocks noChangeArrowheads="1"/>
            </p:cNvSpPr>
            <p:nvPr/>
          </p:nvSpPr>
          <p:spPr bwMode="auto">
            <a:xfrm rot="16200000">
              <a:off x="5931972" y="3767459"/>
              <a:ext cx="2544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V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39" name="Rectangle 147"/>
            <p:cNvSpPr>
              <a:spLocks noChangeArrowheads="1"/>
            </p:cNvSpPr>
            <p:nvPr/>
          </p:nvSpPr>
          <p:spPr bwMode="auto">
            <a:xfrm rot="16200000">
              <a:off x="5947873" y="364555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0" name="Rectangle 148"/>
            <p:cNvSpPr>
              <a:spLocks noChangeArrowheads="1"/>
            </p:cNvSpPr>
            <p:nvPr/>
          </p:nvSpPr>
          <p:spPr bwMode="auto">
            <a:xfrm rot="16200000">
              <a:off x="5953174" y="3523641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1" name="Rectangle 149"/>
            <p:cNvSpPr>
              <a:spLocks noChangeArrowheads="1"/>
            </p:cNvSpPr>
            <p:nvPr/>
          </p:nvSpPr>
          <p:spPr bwMode="auto">
            <a:xfrm rot="16200000">
              <a:off x="5974375" y="3449435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2" name="Rectangle 150"/>
            <p:cNvSpPr>
              <a:spLocks noChangeArrowheads="1"/>
            </p:cNvSpPr>
            <p:nvPr/>
          </p:nvSpPr>
          <p:spPr bwMode="auto">
            <a:xfrm rot="16200000">
              <a:off x="5953174" y="336462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3" name="Rectangle 151"/>
            <p:cNvSpPr>
              <a:spLocks noChangeArrowheads="1"/>
            </p:cNvSpPr>
            <p:nvPr/>
          </p:nvSpPr>
          <p:spPr bwMode="auto">
            <a:xfrm rot="16200000">
              <a:off x="5974375" y="3279822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4" name="Rectangle 152"/>
            <p:cNvSpPr>
              <a:spLocks noChangeArrowheads="1"/>
            </p:cNvSpPr>
            <p:nvPr/>
          </p:nvSpPr>
          <p:spPr bwMode="auto">
            <a:xfrm rot="16200000">
              <a:off x="5953174" y="3195015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5" name="Rectangle 153"/>
            <p:cNvSpPr>
              <a:spLocks noChangeArrowheads="1"/>
            </p:cNvSpPr>
            <p:nvPr/>
          </p:nvSpPr>
          <p:spPr bwMode="auto">
            <a:xfrm rot="16200000">
              <a:off x="5947873" y="308370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6" name="Rectangle 154"/>
            <p:cNvSpPr>
              <a:spLocks noChangeArrowheads="1"/>
            </p:cNvSpPr>
            <p:nvPr/>
          </p:nvSpPr>
          <p:spPr bwMode="auto">
            <a:xfrm rot="16200000">
              <a:off x="5954940" y="297239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7" name="Rectangle 155"/>
            <p:cNvSpPr>
              <a:spLocks noChangeArrowheads="1"/>
            </p:cNvSpPr>
            <p:nvPr/>
          </p:nvSpPr>
          <p:spPr bwMode="auto">
            <a:xfrm rot="16200000">
              <a:off x="5976142" y="2898193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8" name="Rectangle 156"/>
            <p:cNvSpPr>
              <a:spLocks noChangeArrowheads="1"/>
            </p:cNvSpPr>
            <p:nvPr/>
          </p:nvSpPr>
          <p:spPr bwMode="auto">
            <a:xfrm rot="16200000">
              <a:off x="5949640" y="2808086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49" name="Rectangle 157"/>
            <p:cNvSpPr>
              <a:spLocks noChangeArrowheads="1"/>
            </p:cNvSpPr>
            <p:nvPr/>
          </p:nvSpPr>
          <p:spPr bwMode="auto">
            <a:xfrm rot="16200000">
              <a:off x="5949640" y="2702077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0" name="Rectangle 158"/>
            <p:cNvSpPr>
              <a:spLocks noChangeArrowheads="1"/>
            </p:cNvSpPr>
            <p:nvPr/>
          </p:nvSpPr>
          <p:spPr bwMode="auto">
            <a:xfrm>
              <a:off x="6368372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951" name="Picture 159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6377206" y="2126100"/>
              <a:ext cx="401064" cy="270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952" name="Rectangle 160"/>
            <p:cNvSpPr>
              <a:spLocks noChangeArrowheads="1"/>
            </p:cNvSpPr>
            <p:nvPr/>
          </p:nvSpPr>
          <p:spPr bwMode="auto">
            <a:xfrm>
              <a:off x="6368372" y="2115499"/>
              <a:ext cx="402831" cy="2713809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53" name="Rectangle 161"/>
            <p:cNvSpPr>
              <a:spLocks noChangeArrowheads="1"/>
            </p:cNvSpPr>
            <p:nvPr/>
          </p:nvSpPr>
          <p:spPr bwMode="auto">
            <a:xfrm rot="16200000">
              <a:off x="6458479" y="3656151"/>
              <a:ext cx="243819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4" name="Rectangle 162"/>
            <p:cNvSpPr>
              <a:spLocks noChangeArrowheads="1"/>
            </p:cNvSpPr>
            <p:nvPr/>
          </p:nvSpPr>
          <p:spPr bwMode="auto">
            <a:xfrm rot="16200000">
              <a:off x="6469080" y="3528941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5" name="Rectangle 163"/>
            <p:cNvSpPr>
              <a:spLocks noChangeArrowheads="1"/>
            </p:cNvSpPr>
            <p:nvPr/>
          </p:nvSpPr>
          <p:spPr bwMode="auto">
            <a:xfrm rot="16200000">
              <a:off x="6469080" y="3412332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6" name="Rectangle 164"/>
            <p:cNvSpPr>
              <a:spLocks noChangeArrowheads="1"/>
            </p:cNvSpPr>
            <p:nvPr/>
          </p:nvSpPr>
          <p:spPr bwMode="auto">
            <a:xfrm rot="16200000">
              <a:off x="6469080" y="3295723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7" name="Rectangle 165"/>
            <p:cNvSpPr>
              <a:spLocks noChangeArrowheads="1"/>
            </p:cNvSpPr>
            <p:nvPr/>
          </p:nvSpPr>
          <p:spPr bwMode="auto">
            <a:xfrm rot="16200000">
              <a:off x="6474381" y="3195015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8" name="Rectangle 166"/>
            <p:cNvSpPr>
              <a:spLocks noChangeArrowheads="1"/>
            </p:cNvSpPr>
            <p:nvPr/>
          </p:nvSpPr>
          <p:spPr bwMode="auto">
            <a:xfrm rot="16200000">
              <a:off x="6474381" y="3089007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59" name="Rectangle 167"/>
            <p:cNvSpPr>
              <a:spLocks noChangeArrowheads="1"/>
            </p:cNvSpPr>
            <p:nvPr/>
          </p:nvSpPr>
          <p:spPr bwMode="auto">
            <a:xfrm rot="16200000">
              <a:off x="6495582" y="3014801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0" name="Rectangle 168"/>
            <p:cNvSpPr>
              <a:spLocks noChangeArrowheads="1"/>
            </p:cNvSpPr>
            <p:nvPr/>
          </p:nvSpPr>
          <p:spPr bwMode="auto">
            <a:xfrm rot="16200000">
              <a:off x="6469080" y="2924695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1" name="Rectangle 169"/>
            <p:cNvSpPr>
              <a:spLocks noChangeArrowheads="1"/>
            </p:cNvSpPr>
            <p:nvPr/>
          </p:nvSpPr>
          <p:spPr bwMode="auto">
            <a:xfrm rot="16200000">
              <a:off x="6469080" y="2818686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2" name="Rectangle 170"/>
            <p:cNvSpPr>
              <a:spLocks noChangeArrowheads="1"/>
            </p:cNvSpPr>
            <p:nvPr/>
          </p:nvSpPr>
          <p:spPr bwMode="auto">
            <a:xfrm>
              <a:off x="3272933" y="2126100"/>
              <a:ext cx="402831" cy="2724410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3963" name="Picture 171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3274700" y="2133167"/>
              <a:ext cx="401064" cy="2715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964" name="Rectangle 172"/>
            <p:cNvSpPr>
              <a:spLocks noChangeArrowheads="1"/>
            </p:cNvSpPr>
            <p:nvPr/>
          </p:nvSpPr>
          <p:spPr bwMode="auto">
            <a:xfrm>
              <a:off x="3272933" y="2126100"/>
              <a:ext cx="402831" cy="2724410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65" name="Rectangle 173"/>
            <p:cNvSpPr>
              <a:spLocks noChangeArrowheads="1"/>
            </p:cNvSpPr>
            <p:nvPr/>
          </p:nvSpPr>
          <p:spPr bwMode="auto">
            <a:xfrm rot="16200000">
              <a:off x="3341839" y="3857566"/>
              <a:ext cx="26502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6" name="Rectangle 174"/>
            <p:cNvSpPr>
              <a:spLocks noChangeArrowheads="1"/>
            </p:cNvSpPr>
            <p:nvPr/>
          </p:nvSpPr>
          <p:spPr bwMode="auto">
            <a:xfrm rot="16200000">
              <a:off x="3363040" y="3719756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7" name="Rectangle 175"/>
            <p:cNvSpPr>
              <a:spLocks noChangeArrowheads="1"/>
            </p:cNvSpPr>
            <p:nvPr/>
          </p:nvSpPr>
          <p:spPr bwMode="auto">
            <a:xfrm rot="16200000">
              <a:off x="3368341" y="361904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8" name="Rectangle 176"/>
            <p:cNvSpPr>
              <a:spLocks noChangeArrowheads="1"/>
            </p:cNvSpPr>
            <p:nvPr/>
          </p:nvSpPr>
          <p:spPr bwMode="auto">
            <a:xfrm rot="16200000">
              <a:off x="3363040" y="3507739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69" name="Rectangle 177"/>
            <p:cNvSpPr>
              <a:spLocks noChangeArrowheads="1"/>
            </p:cNvSpPr>
            <p:nvPr/>
          </p:nvSpPr>
          <p:spPr bwMode="auto">
            <a:xfrm rot="16200000">
              <a:off x="3368341" y="3396431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0" name="Rectangle 178"/>
            <p:cNvSpPr>
              <a:spLocks noChangeArrowheads="1"/>
            </p:cNvSpPr>
            <p:nvPr/>
          </p:nvSpPr>
          <p:spPr bwMode="auto">
            <a:xfrm rot="16200000">
              <a:off x="3368341" y="3290423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1" name="Rectangle 179"/>
            <p:cNvSpPr>
              <a:spLocks noChangeArrowheads="1"/>
            </p:cNvSpPr>
            <p:nvPr/>
          </p:nvSpPr>
          <p:spPr bwMode="auto">
            <a:xfrm rot="16200000">
              <a:off x="3363040" y="3189715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2" name="Rectangle 180"/>
            <p:cNvSpPr>
              <a:spLocks noChangeArrowheads="1"/>
            </p:cNvSpPr>
            <p:nvPr/>
          </p:nvSpPr>
          <p:spPr bwMode="auto">
            <a:xfrm rot="16200000">
              <a:off x="3389542" y="3089007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3" name="Rectangle 181"/>
            <p:cNvSpPr>
              <a:spLocks noChangeArrowheads="1"/>
            </p:cNvSpPr>
            <p:nvPr/>
          </p:nvSpPr>
          <p:spPr bwMode="auto">
            <a:xfrm rot="16200000">
              <a:off x="3363040" y="3009501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4" name="Rectangle 182"/>
            <p:cNvSpPr>
              <a:spLocks noChangeArrowheads="1"/>
            </p:cNvSpPr>
            <p:nvPr/>
          </p:nvSpPr>
          <p:spPr bwMode="auto">
            <a:xfrm rot="16200000">
              <a:off x="3368341" y="2898193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5" name="Rectangle 183"/>
            <p:cNvSpPr>
              <a:spLocks noChangeArrowheads="1"/>
            </p:cNvSpPr>
            <p:nvPr/>
          </p:nvSpPr>
          <p:spPr bwMode="auto">
            <a:xfrm rot="16200000">
              <a:off x="3389542" y="2823987"/>
              <a:ext cx="169613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6" name="Rectangle 184"/>
            <p:cNvSpPr>
              <a:spLocks noChangeArrowheads="1"/>
            </p:cNvSpPr>
            <p:nvPr/>
          </p:nvSpPr>
          <p:spPr bwMode="auto">
            <a:xfrm rot="16200000">
              <a:off x="3363040" y="2733880"/>
              <a:ext cx="222617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7" name="Rectangle 185"/>
            <p:cNvSpPr>
              <a:spLocks noChangeArrowheads="1"/>
            </p:cNvSpPr>
            <p:nvPr/>
          </p:nvSpPr>
          <p:spPr bwMode="auto">
            <a:xfrm rot="16200000">
              <a:off x="3368341" y="2624338"/>
              <a:ext cx="212016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78" name="Freeform 186"/>
            <p:cNvSpPr>
              <a:spLocks/>
            </p:cNvSpPr>
            <p:nvPr/>
          </p:nvSpPr>
          <p:spPr bwMode="auto">
            <a:xfrm>
              <a:off x="7795949" y="2076629"/>
              <a:ext cx="1090117" cy="2803916"/>
            </a:xfrm>
            <a:custGeom>
              <a:avLst/>
              <a:gdLst/>
              <a:ahLst/>
              <a:cxnLst>
                <a:cxn ang="0">
                  <a:pos x="182" y="4233"/>
                </a:cxn>
                <a:cxn ang="0">
                  <a:pos x="1465" y="4233"/>
                </a:cxn>
                <a:cxn ang="0">
                  <a:pos x="1646" y="4052"/>
                </a:cxn>
                <a:cxn ang="0">
                  <a:pos x="1646" y="4052"/>
                </a:cxn>
                <a:cxn ang="0">
                  <a:pos x="1646" y="4052"/>
                </a:cxn>
                <a:cxn ang="0">
                  <a:pos x="1646" y="182"/>
                </a:cxn>
                <a:cxn ang="0">
                  <a:pos x="1465" y="0"/>
                </a:cxn>
                <a:cxn ang="0">
                  <a:pos x="182" y="0"/>
                </a:cxn>
                <a:cxn ang="0">
                  <a:pos x="0" y="182"/>
                </a:cxn>
                <a:cxn ang="0">
                  <a:pos x="0" y="182"/>
                </a:cxn>
                <a:cxn ang="0">
                  <a:pos x="0" y="4052"/>
                </a:cxn>
                <a:cxn ang="0">
                  <a:pos x="182" y="4233"/>
                </a:cxn>
              </a:cxnLst>
              <a:rect l="0" t="0" r="r" b="b"/>
              <a:pathLst>
                <a:path w="1646" h="4233">
                  <a:moveTo>
                    <a:pt x="182" y="4233"/>
                  </a:moveTo>
                  <a:lnTo>
                    <a:pt x="1465" y="4233"/>
                  </a:lnTo>
                  <a:cubicBezTo>
                    <a:pt x="1565" y="4233"/>
                    <a:pt x="1646" y="4152"/>
                    <a:pt x="1646" y="4052"/>
                  </a:cubicBezTo>
                  <a:cubicBezTo>
                    <a:pt x="1646" y="4052"/>
                    <a:pt x="1646" y="4052"/>
                    <a:pt x="1646" y="4052"/>
                  </a:cubicBezTo>
                  <a:lnTo>
                    <a:pt x="1646" y="4052"/>
                  </a:lnTo>
                  <a:lnTo>
                    <a:pt x="1646" y="182"/>
                  </a:lnTo>
                  <a:cubicBezTo>
                    <a:pt x="1646" y="82"/>
                    <a:pt x="1565" y="0"/>
                    <a:pt x="1465" y="0"/>
                  </a:cubicBezTo>
                  <a:lnTo>
                    <a:pt x="182" y="0"/>
                  </a:lnTo>
                  <a:cubicBezTo>
                    <a:pt x="82" y="0"/>
                    <a:pt x="0" y="82"/>
                    <a:pt x="0" y="182"/>
                  </a:cubicBezTo>
                  <a:lnTo>
                    <a:pt x="0" y="182"/>
                  </a:lnTo>
                  <a:lnTo>
                    <a:pt x="0" y="4052"/>
                  </a:lnTo>
                  <a:cubicBezTo>
                    <a:pt x="0" y="4152"/>
                    <a:pt x="82" y="4233"/>
                    <a:pt x="182" y="4233"/>
                  </a:cubicBezTo>
                  <a:close/>
                </a:path>
              </a:pathLst>
            </a:custGeom>
            <a:solidFill>
              <a:srgbClr val="D0DCEE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79" name="Rectangle 187"/>
            <p:cNvSpPr>
              <a:spLocks noChangeArrowheads="1"/>
            </p:cNvSpPr>
            <p:nvPr/>
          </p:nvSpPr>
          <p:spPr bwMode="auto">
            <a:xfrm>
              <a:off x="7916092" y="3186181"/>
              <a:ext cx="1038880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Emission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980" name="Rectangle 188"/>
            <p:cNvSpPr>
              <a:spLocks noChangeArrowheads="1"/>
            </p:cNvSpPr>
            <p:nvPr/>
          </p:nvSpPr>
          <p:spPr bwMode="auto">
            <a:xfrm>
              <a:off x="7841886" y="3440601"/>
              <a:ext cx="1102485" cy="360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</a:rPr>
                <a:t>Inventory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QA/QC</a:t>
            </a:r>
            <a:endParaRPr lang="en-GB" sz="3600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0">
              <a:spcBef>
                <a:spcPts val="600"/>
              </a:spcBef>
            </a:pPr>
            <a:r>
              <a:rPr lang="en-GB" sz="2000" b="1" i="1" dirty="0" smtClean="0">
                <a:solidFill>
                  <a:srgbClr val="C00000"/>
                </a:solidFill>
              </a:rPr>
              <a:t>Quality Control </a:t>
            </a:r>
            <a:r>
              <a:rPr lang="en-GB" sz="2000" dirty="0" smtClean="0">
                <a:solidFill>
                  <a:srgbClr val="0070C0"/>
                </a:solidFill>
              </a:rPr>
              <a:t>(QC) is a system of routine technical activities</a:t>
            </a:r>
            <a:r>
              <a:rPr lang="en-GB" sz="2000" dirty="0" smtClean="0"/>
              <a:t>, </a:t>
            </a:r>
            <a:r>
              <a:rPr lang="en-GB" sz="2000" dirty="0" smtClean="0">
                <a:solidFill>
                  <a:srgbClr val="0070C0"/>
                </a:solidFill>
              </a:rPr>
              <a:t>to measure and control the quality of the inventory as it is being developed. The QC system is designed to: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Provide routine and consistent checks to ensure data integrity, correctness, and completeness;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Identify and address errors and omissions;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Document and archive inventory material and record all QC activities.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2000" b="1" i="1" dirty="0" smtClean="0">
                <a:solidFill>
                  <a:srgbClr val="C00000"/>
                </a:solidFill>
              </a:rPr>
              <a:t>Quality Assurance </a:t>
            </a:r>
            <a:r>
              <a:rPr lang="en-GB" sz="2000" dirty="0" smtClean="0"/>
              <a:t>(QA) activities include a planned system of review procedures conducted by personnel not directly involved in the inventory compilation/ development process.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Reviews, preferably by independent third Parties, should be performed upon a finalised inventory following the implementation of QC procedures. 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Elements of QA/QC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79488" y="1139381"/>
            <a:ext cx="7680960" cy="890016"/>
          </a:xfrm>
          <a:prstGeom prst="rect">
            <a:avLst/>
          </a:prstGeom>
          <a:solidFill>
            <a:schemeClr val="accent3">
              <a:lumMod val="10000"/>
              <a:lumOff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Inventory Agency </a:t>
            </a:r>
          </a:p>
          <a:p>
            <a:pPr algn="ctr"/>
            <a:r>
              <a:rPr lang="en-GB" dirty="0" smtClean="0">
                <a:solidFill>
                  <a:srgbClr val="C00000"/>
                </a:solidFill>
              </a:rPr>
              <a:t>To co-ordinate QA/QC activities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1230" y="4526376"/>
            <a:ext cx="5228340" cy="12496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</a:rPr>
              <a:t>QA Review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External review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Possibly stakeholder and public reviews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9269" y="2892647"/>
            <a:ext cx="2397920" cy="16321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</a:rPr>
              <a:t>General QC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Applies to all sources, general checks for errors and compliance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0345" y="2032822"/>
            <a:ext cx="2827687" cy="24871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</a:rPr>
              <a:t>Documentation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Reporting, documentation and archiving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09856" y="2891220"/>
            <a:ext cx="2452402" cy="2883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</a:rPr>
              <a:t>Source specific QC</a:t>
            </a:r>
          </a:p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Generally for key categories. Includes some plausibility checks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11652" y="2018826"/>
            <a:ext cx="4852987" cy="8723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A QA/QC Plan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Emission Inventories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sz="3200" dirty="0" smtClean="0"/>
              <a:t>Why?</a:t>
            </a:r>
            <a:br>
              <a:rPr lang="en-GB" sz="3200" dirty="0" smtClean="0"/>
            </a:br>
            <a:r>
              <a:rPr lang="en-GB" sz="3200" dirty="0" smtClean="0"/>
              <a:t>	UNFCCC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Methodological Choice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000" dirty="0" smtClean="0"/>
              <a:t>Need to ensure comparability</a:t>
            </a:r>
          </a:p>
          <a:p>
            <a:r>
              <a:rPr lang="en-GB" sz="2000" dirty="0" smtClean="0"/>
              <a:t>Guided </a:t>
            </a:r>
            <a:r>
              <a:rPr lang="en-GB" sz="2000" dirty="0"/>
              <a:t>by Key source analysis</a:t>
            </a:r>
          </a:p>
          <a:p>
            <a:r>
              <a:rPr lang="en-GB" sz="2000" dirty="0"/>
              <a:t>Decision trees in GPG 2000 and </a:t>
            </a:r>
            <a:r>
              <a:rPr lang="en-GB" sz="2000" dirty="0" smtClean="0"/>
              <a:t>2003</a:t>
            </a:r>
          </a:p>
          <a:p>
            <a:r>
              <a:rPr lang="en-GB" sz="2000" dirty="0" smtClean="0"/>
              <a:t>Tiered Methods</a:t>
            </a:r>
            <a:endParaRPr lang="en-GB" sz="2000" dirty="0"/>
          </a:p>
          <a:p>
            <a:pPr lvl="1"/>
            <a:r>
              <a:rPr lang="en-GB" sz="1800" dirty="0"/>
              <a:t>Tier 1 are simple methods with default values</a:t>
            </a:r>
          </a:p>
          <a:p>
            <a:pPr lvl="1"/>
            <a:r>
              <a:rPr lang="en-GB" sz="1800" dirty="0"/>
              <a:t>Tier 2 are similar but with country specific emission factors and other data</a:t>
            </a:r>
          </a:p>
          <a:p>
            <a:pPr lvl="1"/>
            <a:r>
              <a:rPr lang="en-GB" sz="1800" dirty="0"/>
              <a:t>Tier 3 are more complex approaches, possibly models. However should be compatible with lower tiers.</a:t>
            </a:r>
          </a:p>
        </p:txBody>
      </p:sp>
      <p:pic>
        <p:nvPicPr>
          <p:cNvPr id="38982" name="Picture 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8493" y="1573160"/>
            <a:ext cx="3977630" cy="405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Tiers and Key Categories</a:t>
            </a:r>
          </a:p>
        </p:txBody>
      </p:sp>
      <p:grpSp>
        <p:nvGrpSpPr>
          <p:cNvPr id="2" name="Group 83"/>
          <p:cNvGrpSpPr/>
          <p:nvPr/>
        </p:nvGrpSpPr>
        <p:grpSpPr>
          <a:xfrm>
            <a:off x="603250" y="1001713"/>
            <a:ext cx="7954963" cy="5154612"/>
            <a:chOff x="603250" y="1001713"/>
            <a:chExt cx="7954963" cy="5154612"/>
          </a:xfrm>
        </p:grpSpPr>
        <p:sp>
          <p:nvSpPr>
            <p:cNvPr id="34822" name="AutoShape 6"/>
            <p:cNvSpPr>
              <a:spLocks noChangeAspect="1" noChangeArrowheads="1" noTextEdit="1"/>
            </p:cNvSpPr>
            <p:nvPr/>
          </p:nvSpPr>
          <p:spPr bwMode="auto">
            <a:xfrm>
              <a:off x="603250" y="1001713"/>
              <a:ext cx="7954963" cy="5154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auto">
            <a:xfrm>
              <a:off x="3589338" y="1038225"/>
              <a:ext cx="1493838" cy="300037"/>
            </a:xfrm>
            <a:custGeom>
              <a:avLst/>
              <a:gdLst/>
              <a:ahLst/>
              <a:cxnLst>
                <a:cxn ang="0">
                  <a:pos x="152" y="303"/>
                </a:cxn>
                <a:cxn ang="0">
                  <a:pos x="1361" y="303"/>
                </a:cxn>
                <a:cxn ang="0">
                  <a:pos x="1512" y="151"/>
                </a:cxn>
                <a:cxn ang="0">
                  <a:pos x="1361" y="0"/>
                </a:cxn>
                <a:cxn ang="0">
                  <a:pos x="1361" y="0"/>
                </a:cxn>
                <a:cxn ang="0">
                  <a:pos x="1361" y="0"/>
                </a:cxn>
                <a:cxn ang="0">
                  <a:pos x="152" y="0"/>
                </a:cxn>
                <a:cxn ang="0">
                  <a:pos x="0" y="151"/>
                </a:cxn>
                <a:cxn ang="0">
                  <a:pos x="152" y="303"/>
                </a:cxn>
              </a:cxnLst>
              <a:rect l="0" t="0" r="r" b="b"/>
              <a:pathLst>
                <a:path w="1512" h="303">
                  <a:moveTo>
                    <a:pt x="152" y="303"/>
                  </a:moveTo>
                  <a:lnTo>
                    <a:pt x="1361" y="303"/>
                  </a:lnTo>
                  <a:cubicBezTo>
                    <a:pt x="1445" y="303"/>
                    <a:pt x="1512" y="235"/>
                    <a:pt x="1512" y="151"/>
                  </a:cubicBezTo>
                  <a:cubicBezTo>
                    <a:pt x="1512" y="68"/>
                    <a:pt x="1445" y="0"/>
                    <a:pt x="1361" y="0"/>
                  </a:cubicBezTo>
                  <a:cubicBezTo>
                    <a:pt x="1361" y="0"/>
                    <a:pt x="1361" y="0"/>
                    <a:pt x="1361" y="0"/>
                  </a:cubicBezTo>
                  <a:lnTo>
                    <a:pt x="1361" y="0"/>
                  </a:lnTo>
                  <a:lnTo>
                    <a:pt x="152" y="0"/>
                  </a:lnTo>
                  <a:cubicBezTo>
                    <a:pt x="68" y="0"/>
                    <a:pt x="0" y="68"/>
                    <a:pt x="0" y="151"/>
                  </a:cubicBezTo>
                  <a:cubicBezTo>
                    <a:pt x="0" y="235"/>
                    <a:pt x="68" y="303"/>
                    <a:pt x="152" y="303"/>
                  </a:cubicBezTo>
                  <a:close/>
                </a:path>
              </a:pathLst>
            </a:custGeom>
            <a:solidFill>
              <a:srgbClr val="CC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4114800" y="1065213"/>
              <a:ext cx="536575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Start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auto">
            <a:xfrm>
              <a:off x="3141663" y="1636713"/>
              <a:ext cx="2390775" cy="1195387"/>
            </a:xfrm>
            <a:custGeom>
              <a:avLst/>
              <a:gdLst/>
              <a:ahLst/>
              <a:cxnLst>
                <a:cxn ang="0">
                  <a:pos x="0" y="377"/>
                </a:cxn>
                <a:cxn ang="0">
                  <a:pos x="753" y="0"/>
                </a:cxn>
                <a:cxn ang="0">
                  <a:pos x="1506" y="377"/>
                </a:cxn>
                <a:cxn ang="0">
                  <a:pos x="753" y="753"/>
                </a:cxn>
                <a:cxn ang="0">
                  <a:pos x="0" y="377"/>
                </a:cxn>
              </a:cxnLst>
              <a:rect l="0" t="0" r="r" b="b"/>
              <a:pathLst>
                <a:path w="1506" h="753">
                  <a:moveTo>
                    <a:pt x="0" y="377"/>
                  </a:moveTo>
                  <a:lnTo>
                    <a:pt x="753" y="0"/>
                  </a:lnTo>
                  <a:lnTo>
                    <a:pt x="1506" y="377"/>
                  </a:lnTo>
                  <a:lnTo>
                    <a:pt x="753" y="753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28" name="Freeform 12"/>
            <p:cNvSpPr>
              <a:spLocks/>
            </p:cNvSpPr>
            <p:nvPr/>
          </p:nvSpPr>
          <p:spPr bwMode="auto">
            <a:xfrm>
              <a:off x="3141663" y="1636713"/>
              <a:ext cx="2390775" cy="1195387"/>
            </a:xfrm>
            <a:custGeom>
              <a:avLst/>
              <a:gdLst/>
              <a:ahLst/>
              <a:cxnLst>
                <a:cxn ang="0">
                  <a:pos x="0" y="377"/>
                </a:cxn>
                <a:cxn ang="0">
                  <a:pos x="753" y="0"/>
                </a:cxn>
                <a:cxn ang="0">
                  <a:pos x="1506" y="377"/>
                </a:cxn>
                <a:cxn ang="0">
                  <a:pos x="753" y="753"/>
                </a:cxn>
                <a:cxn ang="0">
                  <a:pos x="0" y="377"/>
                </a:cxn>
              </a:cxnLst>
              <a:rect l="0" t="0" r="r" b="b"/>
              <a:pathLst>
                <a:path w="1506" h="753">
                  <a:moveTo>
                    <a:pt x="0" y="377"/>
                  </a:moveTo>
                  <a:lnTo>
                    <a:pt x="753" y="0"/>
                  </a:lnTo>
                  <a:lnTo>
                    <a:pt x="1506" y="377"/>
                  </a:lnTo>
                  <a:lnTo>
                    <a:pt x="753" y="753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chemeClr val="accent3">
                <a:lumMod val="10000"/>
                <a:lumOff val="90000"/>
              </a:schemeClr>
            </a:solidFill>
            <a:ln w="16" cap="rnd">
              <a:noFill/>
              <a:prstDash val="solid"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auto">
            <a:xfrm>
              <a:off x="3624263" y="2108200"/>
              <a:ext cx="13906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Is Category key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4937125" y="2108200"/>
              <a:ext cx="1889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?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auto">
            <a:xfrm>
              <a:off x="630238" y="1187450"/>
              <a:ext cx="2511425" cy="1495425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0" y="0"/>
                </a:cxn>
                <a:cxn ang="0">
                  <a:pos x="1130" y="0"/>
                </a:cxn>
                <a:cxn ang="0">
                  <a:pos x="1130" y="353"/>
                </a:cxn>
                <a:cxn ang="0">
                  <a:pos x="1582" y="660"/>
                </a:cxn>
                <a:cxn ang="0">
                  <a:pos x="1130" y="589"/>
                </a:cxn>
                <a:cxn ang="0">
                  <a:pos x="1130" y="942"/>
                </a:cxn>
                <a:cxn ang="0">
                  <a:pos x="0" y="942"/>
                </a:cxn>
                <a:cxn ang="0">
                  <a:pos x="0" y="353"/>
                </a:cxn>
              </a:cxnLst>
              <a:rect l="0" t="0" r="r" b="b"/>
              <a:pathLst>
                <a:path w="1582" h="942">
                  <a:moveTo>
                    <a:pt x="0" y="353"/>
                  </a:moveTo>
                  <a:lnTo>
                    <a:pt x="0" y="0"/>
                  </a:lnTo>
                  <a:lnTo>
                    <a:pt x="1130" y="0"/>
                  </a:lnTo>
                  <a:lnTo>
                    <a:pt x="1130" y="353"/>
                  </a:lnTo>
                  <a:lnTo>
                    <a:pt x="1582" y="660"/>
                  </a:lnTo>
                  <a:lnTo>
                    <a:pt x="1130" y="589"/>
                  </a:lnTo>
                  <a:lnTo>
                    <a:pt x="1130" y="942"/>
                  </a:lnTo>
                  <a:lnTo>
                    <a:pt x="0" y="942"/>
                  </a:lnTo>
                  <a:lnTo>
                    <a:pt x="0" y="353"/>
                  </a:lnTo>
                  <a:close/>
                </a:path>
              </a:pathLst>
            </a:custGeom>
            <a:solidFill>
              <a:srgbClr val="E8EE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auto">
            <a:xfrm>
              <a:off x="630238" y="1187450"/>
              <a:ext cx="2511425" cy="1495425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0" y="0"/>
                </a:cxn>
                <a:cxn ang="0">
                  <a:pos x="1130" y="0"/>
                </a:cxn>
                <a:cxn ang="0">
                  <a:pos x="1130" y="353"/>
                </a:cxn>
                <a:cxn ang="0">
                  <a:pos x="1582" y="660"/>
                </a:cxn>
                <a:cxn ang="0">
                  <a:pos x="1130" y="589"/>
                </a:cxn>
                <a:cxn ang="0">
                  <a:pos x="1130" y="942"/>
                </a:cxn>
                <a:cxn ang="0">
                  <a:pos x="0" y="942"/>
                </a:cxn>
                <a:cxn ang="0">
                  <a:pos x="0" y="353"/>
                </a:cxn>
              </a:cxnLst>
              <a:rect l="0" t="0" r="r" b="b"/>
              <a:pathLst>
                <a:path w="1582" h="942">
                  <a:moveTo>
                    <a:pt x="0" y="353"/>
                  </a:moveTo>
                  <a:lnTo>
                    <a:pt x="0" y="0"/>
                  </a:lnTo>
                  <a:lnTo>
                    <a:pt x="1130" y="0"/>
                  </a:lnTo>
                  <a:lnTo>
                    <a:pt x="1130" y="353"/>
                  </a:lnTo>
                  <a:lnTo>
                    <a:pt x="1582" y="660"/>
                  </a:lnTo>
                  <a:lnTo>
                    <a:pt x="1130" y="589"/>
                  </a:lnTo>
                  <a:lnTo>
                    <a:pt x="1130" y="942"/>
                  </a:lnTo>
                  <a:lnTo>
                    <a:pt x="0" y="942"/>
                  </a:lnTo>
                  <a:lnTo>
                    <a:pt x="0" y="353"/>
                  </a:lnTo>
                  <a:close/>
                </a:path>
              </a:pathLst>
            </a:custGeom>
            <a:noFill/>
            <a:ln w="3" cap="rnd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33" name="Rectangle 17"/>
            <p:cNvSpPr>
              <a:spLocks noChangeArrowheads="1"/>
            </p:cNvSpPr>
            <p:nvPr/>
          </p:nvSpPr>
          <p:spPr bwMode="auto">
            <a:xfrm>
              <a:off x="1093788" y="1254125"/>
              <a:ext cx="1281113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Key category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4" name="Rectangle 18"/>
            <p:cNvSpPr>
              <a:spLocks noChangeArrowheads="1"/>
            </p:cNvSpPr>
            <p:nvPr/>
          </p:nvSpPr>
          <p:spPr bwMode="auto">
            <a:xfrm>
              <a:off x="2281238" y="1254125"/>
              <a:ext cx="1254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: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5" name="Rectangle 19"/>
            <p:cNvSpPr>
              <a:spLocks noChangeArrowheads="1"/>
            </p:cNvSpPr>
            <p:nvPr/>
          </p:nvSpPr>
          <p:spPr bwMode="auto">
            <a:xfrm>
              <a:off x="1395413" y="1476375"/>
              <a:ext cx="10906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The largest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1093788" y="1697038"/>
              <a:ext cx="13747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categories that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7" name="Rectangle 21"/>
            <p:cNvSpPr>
              <a:spLocks noChangeArrowheads="1"/>
            </p:cNvSpPr>
            <p:nvPr/>
          </p:nvSpPr>
          <p:spPr bwMode="auto">
            <a:xfrm>
              <a:off x="920750" y="1935163"/>
              <a:ext cx="154940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cumulatively add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8" name="Rectangle 22"/>
            <p:cNvSpPr>
              <a:spLocks noChangeArrowheads="1"/>
            </p:cNvSpPr>
            <p:nvPr/>
          </p:nvSpPr>
          <p:spPr bwMode="auto">
            <a:xfrm>
              <a:off x="952500" y="2155825"/>
              <a:ext cx="5524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up to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39" name="Rectangle 23"/>
            <p:cNvSpPr>
              <a:spLocks noChangeArrowheads="1"/>
            </p:cNvSpPr>
            <p:nvPr/>
          </p:nvSpPr>
          <p:spPr bwMode="auto">
            <a:xfrm>
              <a:off x="1427163" y="2155825"/>
              <a:ext cx="28416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0" name="Rectangle 24"/>
            <p:cNvSpPr>
              <a:spLocks noChangeArrowheads="1"/>
            </p:cNvSpPr>
            <p:nvPr/>
          </p:nvSpPr>
          <p:spPr bwMode="auto">
            <a:xfrm>
              <a:off x="1647825" y="2155825"/>
              <a:ext cx="3000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%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1" name="Rectangle 25"/>
            <p:cNvSpPr>
              <a:spLocks noChangeArrowheads="1"/>
            </p:cNvSpPr>
            <p:nvPr/>
          </p:nvSpPr>
          <p:spPr bwMode="auto">
            <a:xfrm>
              <a:off x="1870075" y="2155825"/>
              <a:ext cx="6000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of the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1979613" y="2393950"/>
              <a:ext cx="4889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total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3" name="Line 27"/>
            <p:cNvSpPr>
              <a:spLocks noChangeShapeType="1"/>
            </p:cNvSpPr>
            <p:nvPr/>
          </p:nvSpPr>
          <p:spPr bwMode="auto">
            <a:xfrm>
              <a:off x="4337050" y="1338263"/>
              <a:ext cx="1588" cy="161925"/>
            </a:xfrm>
            <a:prstGeom prst="line">
              <a:avLst/>
            </a:prstGeom>
            <a:noFill/>
            <a:ln w="16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44" name="Freeform 28"/>
            <p:cNvSpPr>
              <a:spLocks/>
            </p:cNvSpPr>
            <p:nvPr/>
          </p:nvSpPr>
          <p:spPr bwMode="auto">
            <a:xfrm>
              <a:off x="4259263" y="1479550"/>
              <a:ext cx="157163" cy="15716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49" y="99"/>
                </a:cxn>
                <a:cxn ang="0">
                  <a:pos x="0" y="0"/>
                </a:cxn>
                <a:cxn ang="0">
                  <a:pos x="99" y="0"/>
                </a:cxn>
              </a:cxnLst>
              <a:rect l="0" t="0" r="r" b="b"/>
              <a:pathLst>
                <a:path w="99" h="99">
                  <a:moveTo>
                    <a:pt x="99" y="0"/>
                  </a:moveTo>
                  <a:lnTo>
                    <a:pt x="49" y="99"/>
                  </a:lnTo>
                  <a:lnTo>
                    <a:pt x="0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6129338" y="3668713"/>
              <a:ext cx="2392363" cy="245110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47" name="Rectangle 31"/>
            <p:cNvSpPr>
              <a:spLocks noChangeArrowheads="1"/>
            </p:cNvSpPr>
            <p:nvPr/>
          </p:nvSpPr>
          <p:spPr bwMode="auto">
            <a:xfrm>
              <a:off x="6597650" y="3752850"/>
              <a:ext cx="1485900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Use higher Tier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8" name="Rectangle 32"/>
            <p:cNvSpPr>
              <a:spLocks noChangeArrowheads="1"/>
            </p:cNvSpPr>
            <p:nvPr/>
          </p:nvSpPr>
          <p:spPr bwMode="auto">
            <a:xfrm>
              <a:off x="7989888" y="3752850"/>
              <a:ext cx="157163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: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49" name="Rectangle 33"/>
            <p:cNvSpPr>
              <a:spLocks noChangeArrowheads="1"/>
            </p:cNvSpPr>
            <p:nvPr/>
          </p:nvSpPr>
          <p:spPr bwMode="auto">
            <a:xfrm>
              <a:off x="6408738" y="4211638"/>
              <a:ext cx="56832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TIER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0" name="Rectangle 34"/>
            <p:cNvSpPr>
              <a:spLocks noChangeArrowheads="1"/>
            </p:cNvSpPr>
            <p:nvPr/>
          </p:nvSpPr>
          <p:spPr bwMode="auto">
            <a:xfrm>
              <a:off x="6883400" y="4211638"/>
              <a:ext cx="236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1" name="Rectangle 35"/>
            <p:cNvSpPr>
              <a:spLocks noChangeArrowheads="1"/>
            </p:cNvSpPr>
            <p:nvPr/>
          </p:nvSpPr>
          <p:spPr bwMode="auto">
            <a:xfrm>
              <a:off x="7040563" y="4211638"/>
              <a:ext cx="134302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using National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2" name="Rectangle 36"/>
            <p:cNvSpPr>
              <a:spLocks noChangeArrowheads="1"/>
            </p:cNvSpPr>
            <p:nvPr/>
          </p:nvSpPr>
          <p:spPr bwMode="auto">
            <a:xfrm>
              <a:off x="6851650" y="4433888"/>
              <a:ext cx="104298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parameters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3" name="Rectangle 37"/>
            <p:cNvSpPr>
              <a:spLocks noChangeArrowheads="1"/>
            </p:cNvSpPr>
            <p:nvPr/>
          </p:nvSpPr>
          <p:spPr bwMode="auto">
            <a:xfrm>
              <a:off x="7183438" y="4892675"/>
              <a:ext cx="363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4" name="Rectangle 38"/>
            <p:cNvSpPr>
              <a:spLocks noChangeArrowheads="1"/>
            </p:cNvSpPr>
            <p:nvPr/>
          </p:nvSpPr>
          <p:spPr bwMode="auto">
            <a:xfrm>
              <a:off x="6345238" y="5351463"/>
              <a:ext cx="56832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TIER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5" name="Rectangle 39"/>
            <p:cNvSpPr>
              <a:spLocks noChangeArrowheads="1"/>
            </p:cNvSpPr>
            <p:nvPr/>
          </p:nvSpPr>
          <p:spPr bwMode="auto">
            <a:xfrm>
              <a:off x="6835775" y="5351463"/>
              <a:ext cx="236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6" name="Rectangle 40"/>
            <p:cNvSpPr>
              <a:spLocks noChangeArrowheads="1"/>
            </p:cNvSpPr>
            <p:nvPr/>
          </p:nvSpPr>
          <p:spPr bwMode="auto">
            <a:xfrm>
              <a:off x="6992938" y="5351463"/>
              <a:ext cx="14541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 more detailed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7" name="Rectangle 41"/>
            <p:cNvSpPr>
              <a:spLocks noChangeArrowheads="1"/>
            </p:cNvSpPr>
            <p:nvPr/>
          </p:nvSpPr>
          <p:spPr bwMode="auto">
            <a:xfrm>
              <a:off x="6581775" y="5572125"/>
              <a:ext cx="16287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nationally specific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8" name="Rectangle 42"/>
            <p:cNvSpPr>
              <a:spLocks noChangeArrowheads="1"/>
            </p:cNvSpPr>
            <p:nvPr/>
          </p:nvSpPr>
          <p:spPr bwMode="auto">
            <a:xfrm>
              <a:off x="6519863" y="5794375"/>
              <a:ext cx="165253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approach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59" name="Freeform 43"/>
            <p:cNvSpPr>
              <a:spLocks/>
            </p:cNvSpPr>
            <p:nvPr/>
          </p:nvSpPr>
          <p:spPr bwMode="auto">
            <a:xfrm>
              <a:off x="5532438" y="2235200"/>
              <a:ext cx="1793875" cy="1296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30" y="0"/>
                </a:cxn>
                <a:cxn ang="0">
                  <a:pos x="1130" y="817"/>
                </a:cxn>
              </a:cxnLst>
              <a:rect l="0" t="0" r="r" b="b"/>
              <a:pathLst>
                <a:path w="1130" h="817">
                  <a:moveTo>
                    <a:pt x="0" y="0"/>
                  </a:moveTo>
                  <a:lnTo>
                    <a:pt x="1130" y="0"/>
                  </a:lnTo>
                  <a:lnTo>
                    <a:pt x="1130" y="817"/>
                  </a:lnTo>
                </a:path>
              </a:pathLst>
            </a:custGeom>
            <a:noFill/>
            <a:ln w="16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60" name="Freeform 44"/>
            <p:cNvSpPr>
              <a:spLocks/>
            </p:cNvSpPr>
            <p:nvPr/>
          </p:nvSpPr>
          <p:spPr bwMode="auto">
            <a:xfrm>
              <a:off x="7248525" y="3511550"/>
              <a:ext cx="155575" cy="157162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49" y="99"/>
                </a:cxn>
                <a:cxn ang="0">
                  <a:pos x="0" y="0"/>
                </a:cxn>
                <a:cxn ang="0">
                  <a:pos x="98" y="0"/>
                </a:cxn>
              </a:cxnLst>
              <a:rect l="0" t="0" r="r" b="b"/>
              <a:pathLst>
                <a:path w="98" h="99">
                  <a:moveTo>
                    <a:pt x="98" y="0"/>
                  </a:moveTo>
                  <a:lnTo>
                    <a:pt x="49" y="99"/>
                  </a:lnTo>
                  <a:lnTo>
                    <a:pt x="0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61" name="Rectangle 45"/>
            <p:cNvSpPr>
              <a:spLocks noChangeArrowheads="1"/>
            </p:cNvSpPr>
            <p:nvPr/>
          </p:nvSpPr>
          <p:spPr bwMode="auto">
            <a:xfrm>
              <a:off x="6948488" y="2120900"/>
              <a:ext cx="381000" cy="2270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62" name="Rectangle 46"/>
            <p:cNvSpPr>
              <a:spLocks noChangeArrowheads="1"/>
            </p:cNvSpPr>
            <p:nvPr/>
          </p:nvSpPr>
          <p:spPr bwMode="auto">
            <a:xfrm>
              <a:off x="6962775" y="2108200"/>
              <a:ext cx="45720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63" name="Freeform 47"/>
            <p:cNvSpPr>
              <a:spLocks/>
            </p:cNvSpPr>
            <p:nvPr/>
          </p:nvSpPr>
          <p:spPr bwMode="auto">
            <a:xfrm>
              <a:off x="3141663" y="3430588"/>
              <a:ext cx="2390775" cy="1195387"/>
            </a:xfrm>
            <a:custGeom>
              <a:avLst/>
              <a:gdLst/>
              <a:ahLst/>
              <a:cxnLst>
                <a:cxn ang="0">
                  <a:pos x="0" y="376"/>
                </a:cxn>
                <a:cxn ang="0">
                  <a:pos x="753" y="0"/>
                </a:cxn>
                <a:cxn ang="0">
                  <a:pos x="1506" y="376"/>
                </a:cxn>
                <a:cxn ang="0">
                  <a:pos x="753" y="753"/>
                </a:cxn>
                <a:cxn ang="0">
                  <a:pos x="0" y="376"/>
                </a:cxn>
              </a:cxnLst>
              <a:rect l="0" t="0" r="r" b="b"/>
              <a:pathLst>
                <a:path w="1506" h="753">
                  <a:moveTo>
                    <a:pt x="0" y="376"/>
                  </a:moveTo>
                  <a:lnTo>
                    <a:pt x="753" y="0"/>
                  </a:lnTo>
                  <a:lnTo>
                    <a:pt x="1506" y="376"/>
                  </a:lnTo>
                  <a:lnTo>
                    <a:pt x="753" y="753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chemeClr val="accent3">
                <a:lumMod val="10000"/>
                <a:lumOff val="9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65" name="Rectangle 49"/>
            <p:cNvSpPr>
              <a:spLocks noChangeArrowheads="1"/>
            </p:cNvSpPr>
            <p:nvPr/>
          </p:nvSpPr>
          <p:spPr bwMode="auto">
            <a:xfrm>
              <a:off x="3562350" y="3800475"/>
              <a:ext cx="15176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Want more detail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66" name="Rectangle 50"/>
            <p:cNvSpPr>
              <a:spLocks noChangeArrowheads="1"/>
            </p:cNvSpPr>
            <p:nvPr/>
          </p:nvSpPr>
          <p:spPr bwMode="auto">
            <a:xfrm>
              <a:off x="5000625" y="3800475"/>
              <a:ext cx="236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?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67" name="Rectangle 51"/>
            <p:cNvSpPr>
              <a:spLocks noChangeArrowheads="1"/>
            </p:cNvSpPr>
            <p:nvPr/>
          </p:nvSpPr>
          <p:spPr bwMode="auto">
            <a:xfrm>
              <a:off x="3830638" y="4022725"/>
              <a:ext cx="99536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Abatement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68" name="Rectangle 52"/>
            <p:cNvSpPr>
              <a:spLocks noChangeArrowheads="1"/>
            </p:cNvSpPr>
            <p:nvPr/>
          </p:nvSpPr>
          <p:spPr bwMode="auto">
            <a:xfrm>
              <a:off x="4748213" y="4022725"/>
              <a:ext cx="1889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?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69" name="Rectangle 53"/>
            <p:cNvSpPr>
              <a:spLocks noChangeArrowheads="1"/>
            </p:cNvSpPr>
            <p:nvPr/>
          </p:nvSpPr>
          <p:spPr bwMode="auto">
            <a:xfrm>
              <a:off x="3141663" y="5222875"/>
              <a:ext cx="2390775" cy="89693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71" name="Rectangle 55"/>
            <p:cNvSpPr>
              <a:spLocks noChangeArrowheads="1"/>
            </p:cNvSpPr>
            <p:nvPr/>
          </p:nvSpPr>
          <p:spPr bwMode="auto">
            <a:xfrm>
              <a:off x="3578225" y="5319713"/>
              <a:ext cx="10906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Use default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2" name="Rectangle 56"/>
            <p:cNvSpPr>
              <a:spLocks noChangeArrowheads="1"/>
            </p:cNvSpPr>
            <p:nvPr/>
          </p:nvSpPr>
          <p:spPr bwMode="auto">
            <a:xfrm>
              <a:off x="4589463" y="5319713"/>
              <a:ext cx="488950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Tier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3" name="Rectangle 57"/>
            <p:cNvSpPr>
              <a:spLocks noChangeArrowheads="1"/>
            </p:cNvSpPr>
            <p:nvPr/>
          </p:nvSpPr>
          <p:spPr bwMode="auto">
            <a:xfrm>
              <a:off x="4984750" y="5319713"/>
              <a:ext cx="204788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4" name="Rectangle 58"/>
            <p:cNvSpPr>
              <a:spLocks noChangeArrowheads="1"/>
            </p:cNvSpPr>
            <p:nvPr/>
          </p:nvSpPr>
          <p:spPr bwMode="auto">
            <a:xfrm>
              <a:off x="3419475" y="5556250"/>
              <a:ext cx="14128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5" name="Rectangle 59"/>
            <p:cNvSpPr>
              <a:spLocks noChangeArrowheads="1"/>
            </p:cNvSpPr>
            <p:nvPr/>
          </p:nvSpPr>
          <p:spPr bwMode="auto">
            <a:xfrm>
              <a:off x="3482975" y="5556250"/>
              <a:ext cx="19129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 few exceptions see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6" name="Rectangle 60"/>
            <p:cNvSpPr>
              <a:spLocks noChangeArrowheads="1"/>
            </p:cNvSpPr>
            <p:nvPr/>
          </p:nvSpPr>
          <p:spPr bwMode="auto">
            <a:xfrm>
              <a:off x="3878263" y="5778500"/>
              <a:ext cx="9477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guidelines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7" name="Rectangle 61"/>
            <p:cNvSpPr>
              <a:spLocks noChangeArrowheads="1"/>
            </p:cNvSpPr>
            <p:nvPr/>
          </p:nvSpPr>
          <p:spPr bwMode="auto">
            <a:xfrm>
              <a:off x="4790752" y="5778500"/>
              <a:ext cx="14128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78" name="Line 62"/>
            <p:cNvSpPr>
              <a:spLocks noChangeShapeType="1"/>
            </p:cNvSpPr>
            <p:nvPr/>
          </p:nvSpPr>
          <p:spPr bwMode="auto">
            <a:xfrm>
              <a:off x="4337050" y="2832100"/>
              <a:ext cx="1588" cy="460375"/>
            </a:xfrm>
            <a:prstGeom prst="line">
              <a:avLst/>
            </a:prstGeom>
            <a:noFill/>
            <a:ln w="16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79" name="Freeform 63"/>
            <p:cNvSpPr>
              <a:spLocks/>
            </p:cNvSpPr>
            <p:nvPr/>
          </p:nvSpPr>
          <p:spPr bwMode="auto">
            <a:xfrm>
              <a:off x="4259263" y="3273425"/>
              <a:ext cx="157163" cy="15716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49" y="99"/>
                </a:cxn>
                <a:cxn ang="0">
                  <a:pos x="0" y="0"/>
                </a:cxn>
                <a:cxn ang="0">
                  <a:pos x="99" y="0"/>
                </a:cxn>
              </a:cxnLst>
              <a:rect l="0" t="0" r="r" b="b"/>
              <a:pathLst>
                <a:path w="99" h="99">
                  <a:moveTo>
                    <a:pt x="99" y="0"/>
                  </a:moveTo>
                  <a:lnTo>
                    <a:pt x="49" y="99"/>
                  </a:lnTo>
                  <a:lnTo>
                    <a:pt x="0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0" name="Rectangle 64"/>
            <p:cNvSpPr>
              <a:spLocks noChangeArrowheads="1"/>
            </p:cNvSpPr>
            <p:nvPr/>
          </p:nvSpPr>
          <p:spPr bwMode="auto">
            <a:xfrm>
              <a:off x="4186238" y="3017838"/>
              <a:ext cx="284163" cy="2270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1" name="Rectangle 65"/>
            <p:cNvSpPr>
              <a:spLocks noChangeArrowheads="1"/>
            </p:cNvSpPr>
            <p:nvPr/>
          </p:nvSpPr>
          <p:spPr bwMode="auto">
            <a:xfrm>
              <a:off x="4194175" y="3009900"/>
              <a:ext cx="363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82" name="Line 66"/>
            <p:cNvSpPr>
              <a:spLocks noChangeShapeType="1"/>
            </p:cNvSpPr>
            <p:nvPr/>
          </p:nvSpPr>
          <p:spPr bwMode="auto">
            <a:xfrm>
              <a:off x="4337050" y="4625975"/>
              <a:ext cx="1588" cy="460375"/>
            </a:xfrm>
            <a:prstGeom prst="line">
              <a:avLst/>
            </a:prstGeom>
            <a:noFill/>
            <a:ln w="16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3" name="Freeform 67"/>
            <p:cNvSpPr>
              <a:spLocks/>
            </p:cNvSpPr>
            <p:nvPr/>
          </p:nvSpPr>
          <p:spPr bwMode="auto">
            <a:xfrm>
              <a:off x="4259263" y="5067300"/>
              <a:ext cx="157163" cy="155575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49" y="98"/>
                </a:cxn>
                <a:cxn ang="0">
                  <a:pos x="0" y="0"/>
                </a:cxn>
                <a:cxn ang="0">
                  <a:pos x="99" y="0"/>
                </a:cxn>
              </a:cxnLst>
              <a:rect l="0" t="0" r="r" b="b"/>
              <a:pathLst>
                <a:path w="99" h="98">
                  <a:moveTo>
                    <a:pt x="99" y="0"/>
                  </a:moveTo>
                  <a:lnTo>
                    <a:pt x="49" y="98"/>
                  </a:lnTo>
                  <a:lnTo>
                    <a:pt x="0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4" name="Rectangle 68"/>
            <p:cNvSpPr>
              <a:spLocks noChangeArrowheads="1"/>
            </p:cNvSpPr>
            <p:nvPr/>
          </p:nvSpPr>
          <p:spPr bwMode="auto">
            <a:xfrm>
              <a:off x="4186238" y="4810125"/>
              <a:ext cx="284163" cy="2286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5" name="Rectangle 69"/>
            <p:cNvSpPr>
              <a:spLocks noChangeArrowheads="1"/>
            </p:cNvSpPr>
            <p:nvPr/>
          </p:nvSpPr>
          <p:spPr bwMode="auto">
            <a:xfrm>
              <a:off x="4194175" y="4813300"/>
              <a:ext cx="3635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86" name="Freeform 70"/>
            <p:cNvSpPr>
              <a:spLocks/>
            </p:cNvSpPr>
            <p:nvPr/>
          </p:nvSpPr>
          <p:spPr bwMode="auto">
            <a:xfrm>
              <a:off x="5532438" y="4027488"/>
              <a:ext cx="460375" cy="866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0"/>
                </a:cxn>
                <a:cxn ang="0">
                  <a:pos x="142" y="546"/>
                </a:cxn>
                <a:cxn ang="0">
                  <a:pos x="290" y="546"/>
                </a:cxn>
              </a:cxnLst>
              <a:rect l="0" t="0" r="r" b="b"/>
              <a:pathLst>
                <a:path w="290" h="546">
                  <a:moveTo>
                    <a:pt x="0" y="0"/>
                  </a:moveTo>
                  <a:lnTo>
                    <a:pt x="142" y="0"/>
                  </a:lnTo>
                  <a:lnTo>
                    <a:pt x="142" y="546"/>
                  </a:lnTo>
                  <a:lnTo>
                    <a:pt x="290" y="546"/>
                  </a:lnTo>
                </a:path>
              </a:pathLst>
            </a:custGeom>
            <a:noFill/>
            <a:ln w="16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7" name="Freeform 71"/>
            <p:cNvSpPr>
              <a:spLocks/>
            </p:cNvSpPr>
            <p:nvPr/>
          </p:nvSpPr>
          <p:spPr bwMode="auto">
            <a:xfrm>
              <a:off x="5973763" y="4816475"/>
              <a:ext cx="155575" cy="157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49"/>
                </a:cxn>
                <a:cxn ang="0">
                  <a:pos x="0" y="99"/>
                </a:cxn>
                <a:cxn ang="0">
                  <a:pos x="0" y="0"/>
                </a:cxn>
              </a:cxnLst>
              <a:rect l="0" t="0" r="r" b="b"/>
              <a:pathLst>
                <a:path w="98" h="99">
                  <a:moveTo>
                    <a:pt x="0" y="0"/>
                  </a:moveTo>
                  <a:lnTo>
                    <a:pt x="98" y="49"/>
                  </a:lnTo>
                  <a:lnTo>
                    <a:pt x="0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8" name="Rectangle 72"/>
            <p:cNvSpPr>
              <a:spLocks noChangeArrowheads="1"/>
            </p:cNvSpPr>
            <p:nvPr/>
          </p:nvSpPr>
          <p:spPr bwMode="auto">
            <a:xfrm>
              <a:off x="5557838" y="4422775"/>
              <a:ext cx="381000" cy="2270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89" name="Rectangle 73"/>
            <p:cNvSpPr>
              <a:spLocks noChangeArrowheads="1"/>
            </p:cNvSpPr>
            <p:nvPr/>
          </p:nvSpPr>
          <p:spPr bwMode="auto">
            <a:xfrm>
              <a:off x="5570538" y="4418013"/>
              <a:ext cx="45720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YES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0" name="Freeform 74"/>
            <p:cNvSpPr>
              <a:spLocks/>
            </p:cNvSpPr>
            <p:nvPr/>
          </p:nvSpPr>
          <p:spPr bwMode="auto">
            <a:xfrm>
              <a:off x="630238" y="4625975"/>
              <a:ext cx="2511425" cy="1493837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0" y="0"/>
                </a:cxn>
                <a:cxn ang="0">
                  <a:pos x="1130" y="0"/>
                </a:cxn>
                <a:cxn ang="0">
                  <a:pos x="1130" y="353"/>
                </a:cxn>
                <a:cxn ang="0">
                  <a:pos x="1582" y="659"/>
                </a:cxn>
                <a:cxn ang="0">
                  <a:pos x="1130" y="588"/>
                </a:cxn>
                <a:cxn ang="0">
                  <a:pos x="1130" y="941"/>
                </a:cxn>
                <a:cxn ang="0">
                  <a:pos x="0" y="941"/>
                </a:cxn>
                <a:cxn ang="0">
                  <a:pos x="0" y="353"/>
                </a:cxn>
              </a:cxnLst>
              <a:rect l="0" t="0" r="r" b="b"/>
              <a:pathLst>
                <a:path w="1582" h="941">
                  <a:moveTo>
                    <a:pt x="0" y="353"/>
                  </a:moveTo>
                  <a:lnTo>
                    <a:pt x="0" y="0"/>
                  </a:lnTo>
                  <a:lnTo>
                    <a:pt x="1130" y="0"/>
                  </a:lnTo>
                  <a:lnTo>
                    <a:pt x="1130" y="353"/>
                  </a:lnTo>
                  <a:lnTo>
                    <a:pt x="1582" y="659"/>
                  </a:lnTo>
                  <a:lnTo>
                    <a:pt x="1130" y="588"/>
                  </a:lnTo>
                  <a:lnTo>
                    <a:pt x="1130" y="941"/>
                  </a:lnTo>
                  <a:lnTo>
                    <a:pt x="0" y="941"/>
                  </a:lnTo>
                  <a:lnTo>
                    <a:pt x="0" y="353"/>
                  </a:lnTo>
                  <a:close/>
                </a:path>
              </a:pathLst>
            </a:custGeom>
            <a:solidFill>
              <a:srgbClr val="E8EE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91" name="Freeform 75"/>
            <p:cNvSpPr>
              <a:spLocks/>
            </p:cNvSpPr>
            <p:nvPr/>
          </p:nvSpPr>
          <p:spPr bwMode="auto">
            <a:xfrm>
              <a:off x="630238" y="4625975"/>
              <a:ext cx="2511425" cy="1493837"/>
            </a:xfrm>
            <a:custGeom>
              <a:avLst/>
              <a:gdLst/>
              <a:ahLst/>
              <a:cxnLst>
                <a:cxn ang="0">
                  <a:pos x="0" y="353"/>
                </a:cxn>
                <a:cxn ang="0">
                  <a:pos x="0" y="0"/>
                </a:cxn>
                <a:cxn ang="0">
                  <a:pos x="1130" y="0"/>
                </a:cxn>
                <a:cxn ang="0">
                  <a:pos x="1130" y="353"/>
                </a:cxn>
                <a:cxn ang="0">
                  <a:pos x="1582" y="659"/>
                </a:cxn>
                <a:cxn ang="0">
                  <a:pos x="1130" y="588"/>
                </a:cxn>
                <a:cxn ang="0">
                  <a:pos x="1130" y="941"/>
                </a:cxn>
                <a:cxn ang="0">
                  <a:pos x="0" y="941"/>
                </a:cxn>
                <a:cxn ang="0">
                  <a:pos x="0" y="353"/>
                </a:cxn>
              </a:cxnLst>
              <a:rect l="0" t="0" r="r" b="b"/>
              <a:pathLst>
                <a:path w="1582" h="941">
                  <a:moveTo>
                    <a:pt x="0" y="353"/>
                  </a:moveTo>
                  <a:lnTo>
                    <a:pt x="0" y="0"/>
                  </a:lnTo>
                  <a:lnTo>
                    <a:pt x="1130" y="0"/>
                  </a:lnTo>
                  <a:lnTo>
                    <a:pt x="1130" y="353"/>
                  </a:lnTo>
                  <a:lnTo>
                    <a:pt x="1582" y="659"/>
                  </a:lnTo>
                  <a:lnTo>
                    <a:pt x="1130" y="588"/>
                  </a:lnTo>
                  <a:lnTo>
                    <a:pt x="1130" y="941"/>
                  </a:lnTo>
                  <a:lnTo>
                    <a:pt x="0" y="941"/>
                  </a:lnTo>
                  <a:lnTo>
                    <a:pt x="0" y="353"/>
                  </a:lnTo>
                  <a:close/>
                </a:path>
              </a:pathLst>
            </a:custGeom>
            <a:noFill/>
            <a:ln w="3" cap="rnd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92" name="Rectangle 76"/>
            <p:cNvSpPr>
              <a:spLocks noChangeArrowheads="1"/>
            </p:cNvSpPr>
            <p:nvPr/>
          </p:nvSpPr>
          <p:spPr bwMode="auto">
            <a:xfrm>
              <a:off x="1774825" y="4797425"/>
              <a:ext cx="488950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Tier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3" name="Rectangle 77"/>
            <p:cNvSpPr>
              <a:spLocks noChangeArrowheads="1"/>
            </p:cNvSpPr>
            <p:nvPr/>
          </p:nvSpPr>
          <p:spPr bwMode="auto">
            <a:xfrm>
              <a:off x="2185988" y="4797425"/>
              <a:ext cx="204788" cy="26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4" name="Rectangle 78"/>
            <p:cNvSpPr>
              <a:spLocks noChangeArrowheads="1"/>
            </p:cNvSpPr>
            <p:nvPr/>
          </p:nvSpPr>
          <p:spPr bwMode="auto">
            <a:xfrm>
              <a:off x="2281238" y="4797425"/>
              <a:ext cx="1254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: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5" name="Rectangle 79"/>
            <p:cNvSpPr>
              <a:spLocks noChangeArrowheads="1"/>
            </p:cNvSpPr>
            <p:nvPr/>
          </p:nvSpPr>
          <p:spPr bwMode="auto">
            <a:xfrm>
              <a:off x="1268413" y="5033963"/>
              <a:ext cx="12176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The simplest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6" name="Rectangle 80"/>
            <p:cNvSpPr>
              <a:spLocks noChangeArrowheads="1"/>
            </p:cNvSpPr>
            <p:nvPr/>
          </p:nvSpPr>
          <p:spPr bwMode="auto">
            <a:xfrm>
              <a:off x="1316038" y="5256213"/>
              <a:ext cx="1154113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method with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7" name="Rectangle 81"/>
            <p:cNvSpPr>
              <a:spLocks noChangeArrowheads="1"/>
            </p:cNvSpPr>
            <p:nvPr/>
          </p:nvSpPr>
          <p:spPr bwMode="auto">
            <a:xfrm>
              <a:off x="762000" y="5476875"/>
              <a:ext cx="1722438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default parameters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898" name="Rectangle 82"/>
            <p:cNvSpPr>
              <a:spLocks noChangeArrowheads="1"/>
            </p:cNvSpPr>
            <p:nvPr/>
          </p:nvSpPr>
          <p:spPr bwMode="auto">
            <a:xfrm>
              <a:off x="968375" y="5715000"/>
              <a:ext cx="15176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in the guidleines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Category Analysis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8259" y="1380280"/>
            <a:ext cx="3549445" cy="45228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The largest accounting for 95% of emissions are “KEY CATEGORIES”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Do with &amp; without LULUCF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Additional qualitative criteria and assessment of trend as well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Can also include uncertainty information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Suggested aggregation of sectors in guidance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Expect this to identify 10-20 sources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7859" y="1388806"/>
            <a:ext cx="3549445" cy="45057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en-GB" sz="2400" b="1" dirty="0" smtClean="0">
                <a:solidFill>
                  <a:srgbClr val="0070C0"/>
                </a:solidFill>
              </a:rPr>
              <a:t>Outcomes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Higher tier methodologies should be used for Key Sectors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Additional attention to QA/QC of key sources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Resources are focused on sources with significant impact on total emission estimate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Best use of available resources</a:t>
            </a:r>
          </a:p>
          <a:p>
            <a:pPr marL="288000" lvl="1" indent="-288000">
              <a:spcBef>
                <a:spcPts val="6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70C0"/>
                </a:solidFill>
              </a:rPr>
              <a:t>Reduce uncertainties as much as practical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257368" y="2628977"/>
            <a:ext cx="845574" cy="202544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Uncertainty Evaluation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>
                <a:solidFill>
                  <a:srgbClr val="0070C0"/>
                </a:solidFill>
              </a:rPr>
              <a:t>An essential part of an inventory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Helps prioritise efforts to improve accuracy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Guide decisions on methodological choice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Most inventories and </a:t>
            </a:r>
            <a:r>
              <a:rPr lang="en-GB" sz="2000" dirty="0" smtClean="0">
                <a:solidFill>
                  <a:srgbClr val="0070C0"/>
                </a:solidFill>
              </a:rPr>
              <a:t>categories are </a:t>
            </a:r>
            <a:r>
              <a:rPr lang="en-GB" sz="2000" dirty="0">
                <a:solidFill>
                  <a:srgbClr val="0070C0"/>
                </a:solidFill>
              </a:rPr>
              <a:t>reasonably reliable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HOWEVER some </a:t>
            </a:r>
            <a:r>
              <a:rPr lang="en-GB" sz="2000" dirty="0" smtClean="0">
                <a:solidFill>
                  <a:srgbClr val="0070C0"/>
                </a:solidFill>
              </a:rPr>
              <a:t>categories may </a:t>
            </a:r>
            <a:r>
              <a:rPr lang="en-GB" sz="2000" dirty="0">
                <a:solidFill>
                  <a:srgbClr val="0070C0"/>
                </a:solidFill>
              </a:rPr>
              <a:t>be order of magnitude estimates 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Difficult or impossible to quantify and completely characterise all inventory uncertainties</a:t>
            </a: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0070C0"/>
                </a:solidFill>
              </a:rPr>
              <a:t>Pragmatic approach - Use best available data and expert </a:t>
            </a:r>
            <a:r>
              <a:rPr lang="en-GB" sz="2000" dirty="0" smtClean="0">
                <a:solidFill>
                  <a:srgbClr val="0070C0"/>
                </a:solidFill>
              </a:rPr>
              <a:t>judgement</a:t>
            </a:r>
          </a:p>
          <a:p>
            <a:pPr lvl="1">
              <a:lnSpc>
                <a:spcPct val="80000"/>
              </a:lnSpc>
            </a:pPr>
            <a:endParaRPr lang="en-GB" sz="2000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Need uncertainties in all parameters used, 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activity data AND emission factors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Mean and 95% confidence interval (preferably need </a:t>
            </a:r>
            <a:r>
              <a:rPr lang="en-GB" sz="2000" dirty="0" err="1" smtClean="0">
                <a:solidFill>
                  <a:srgbClr val="0070C0"/>
                </a:solidFill>
              </a:rPr>
              <a:t>pdf</a:t>
            </a:r>
            <a:r>
              <a:rPr lang="en-GB" sz="2000" dirty="0" smtClean="0">
                <a:solidFill>
                  <a:srgbClr val="0070C0"/>
                </a:solidFill>
              </a:rPr>
              <a:t> as well)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These need to be documented, reviewed and used to estimate total inventory uncertainty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 rot="1241320">
            <a:off x="5347157" y="727587"/>
            <a:ext cx="3472379" cy="1691148"/>
            <a:chOff x="2880" y="527"/>
            <a:chExt cx="2891" cy="1408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80" y="527"/>
              <a:ext cx="2880" cy="1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216" y="588"/>
              <a:ext cx="2241" cy="1096"/>
            </a:xfrm>
            <a:prstGeom prst="rect">
              <a:avLst/>
            </a:prstGeom>
            <a:solidFill>
              <a:srgbClr val="3333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219" y="592"/>
              <a:ext cx="2242" cy="1096"/>
            </a:xfrm>
            <a:prstGeom prst="rect">
              <a:avLst/>
            </a:prstGeom>
            <a:noFill/>
            <a:ln w="6">
              <a:solidFill>
                <a:srgbClr val="FFFF6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182" y="1684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3182" y="1321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182" y="957"/>
              <a:ext cx="27" cy="2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3182" y="588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V="1">
              <a:off x="3216" y="588"/>
              <a:ext cx="1" cy="109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216" y="1691"/>
              <a:ext cx="1" cy="2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3962" y="1691"/>
              <a:ext cx="2" cy="2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710" y="1691"/>
              <a:ext cx="1" cy="2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3216" y="1684"/>
              <a:ext cx="2241" cy="2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H="1">
              <a:off x="3216" y="1684"/>
              <a:ext cx="1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054" y="1630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054" y="1267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054" y="903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054" y="533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196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3943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690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437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3893" y="1838"/>
              <a:ext cx="85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Example Emission Rate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 rot="16200000">
              <a:off x="2611" y="1022"/>
              <a:ext cx="6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Probability Density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89" y="880"/>
              <a:ext cx="1947" cy="804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77" y="766"/>
                </a:cxn>
                <a:cxn ang="0">
                  <a:pos x="115" y="690"/>
                </a:cxn>
                <a:cxn ang="0">
                  <a:pos x="192" y="478"/>
                </a:cxn>
                <a:cxn ang="0">
                  <a:pos x="268" y="249"/>
                </a:cxn>
                <a:cxn ang="0">
                  <a:pos x="307" y="133"/>
                </a:cxn>
                <a:cxn ang="0">
                  <a:pos x="343" y="57"/>
                </a:cxn>
                <a:cxn ang="0">
                  <a:pos x="382" y="19"/>
                </a:cxn>
                <a:cxn ang="0">
                  <a:pos x="421" y="0"/>
                </a:cxn>
                <a:cxn ang="0">
                  <a:pos x="458" y="0"/>
                </a:cxn>
                <a:cxn ang="0">
                  <a:pos x="496" y="39"/>
                </a:cxn>
                <a:cxn ang="0">
                  <a:pos x="535" y="77"/>
                </a:cxn>
                <a:cxn ang="0">
                  <a:pos x="572" y="133"/>
                </a:cxn>
                <a:cxn ang="0">
                  <a:pos x="650" y="249"/>
                </a:cxn>
                <a:cxn ang="0">
                  <a:pos x="764" y="421"/>
                </a:cxn>
                <a:cxn ang="0">
                  <a:pos x="840" y="516"/>
                </a:cxn>
                <a:cxn ang="0">
                  <a:pos x="954" y="632"/>
                </a:cxn>
                <a:cxn ang="0">
                  <a:pos x="1107" y="708"/>
                </a:cxn>
                <a:cxn ang="0">
                  <a:pos x="1260" y="766"/>
                </a:cxn>
                <a:cxn ang="0">
                  <a:pos x="1450" y="785"/>
                </a:cxn>
                <a:cxn ang="0">
                  <a:pos x="1679" y="804"/>
                </a:cxn>
                <a:cxn ang="0">
                  <a:pos x="1947" y="804"/>
                </a:cxn>
                <a:cxn ang="0">
                  <a:pos x="0" y="804"/>
                </a:cxn>
              </a:cxnLst>
              <a:rect l="0" t="0" r="r" b="b"/>
              <a:pathLst>
                <a:path w="1947" h="804">
                  <a:moveTo>
                    <a:pt x="0" y="804"/>
                  </a:moveTo>
                  <a:lnTo>
                    <a:pt x="77" y="766"/>
                  </a:lnTo>
                  <a:lnTo>
                    <a:pt x="115" y="690"/>
                  </a:lnTo>
                  <a:lnTo>
                    <a:pt x="192" y="478"/>
                  </a:lnTo>
                  <a:lnTo>
                    <a:pt x="268" y="249"/>
                  </a:lnTo>
                  <a:lnTo>
                    <a:pt x="307" y="133"/>
                  </a:lnTo>
                  <a:lnTo>
                    <a:pt x="343" y="57"/>
                  </a:lnTo>
                  <a:lnTo>
                    <a:pt x="382" y="19"/>
                  </a:lnTo>
                  <a:lnTo>
                    <a:pt x="421" y="0"/>
                  </a:lnTo>
                  <a:lnTo>
                    <a:pt x="458" y="0"/>
                  </a:lnTo>
                  <a:lnTo>
                    <a:pt x="496" y="39"/>
                  </a:lnTo>
                  <a:lnTo>
                    <a:pt x="535" y="77"/>
                  </a:lnTo>
                  <a:lnTo>
                    <a:pt x="572" y="133"/>
                  </a:lnTo>
                  <a:lnTo>
                    <a:pt x="650" y="249"/>
                  </a:lnTo>
                  <a:lnTo>
                    <a:pt x="764" y="421"/>
                  </a:lnTo>
                  <a:lnTo>
                    <a:pt x="840" y="516"/>
                  </a:lnTo>
                  <a:lnTo>
                    <a:pt x="954" y="632"/>
                  </a:lnTo>
                  <a:lnTo>
                    <a:pt x="1107" y="708"/>
                  </a:lnTo>
                  <a:lnTo>
                    <a:pt x="1260" y="766"/>
                  </a:lnTo>
                  <a:lnTo>
                    <a:pt x="1450" y="785"/>
                  </a:lnTo>
                  <a:lnTo>
                    <a:pt x="1679" y="804"/>
                  </a:lnTo>
                  <a:lnTo>
                    <a:pt x="1947" y="804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FF5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89" y="880"/>
              <a:ext cx="1947" cy="804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77" y="766"/>
                </a:cxn>
                <a:cxn ang="0">
                  <a:pos x="115" y="690"/>
                </a:cxn>
                <a:cxn ang="0">
                  <a:pos x="192" y="478"/>
                </a:cxn>
                <a:cxn ang="0">
                  <a:pos x="268" y="249"/>
                </a:cxn>
                <a:cxn ang="0">
                  <a:pos x="307" y="133"/>
                </a:cxn>
                <a:cxn ang="0">
                  <a:pos x="343" y="57"/>
                </a:cxn>
                <a:cxn ang="0">
                  <a:pos x="382" y="19"/>
                </a:cxn>
                <a:cxn ang="0">
                  <a:pos x="421" y="0"/>
                </a:cxn>
                <a:cxn ang="0">
                  <a:pos x="458" y="0"/>
                </a:cxn>
                <a:cxn ang="0">
                  <a:pos x="496" y="39"/>
                </a:cxn>
                <a:cxn ang="0">
                  <a:pos x="535" y="77"/>
                </a:cxn>
                <a:cxn ang="0">
                  <a:pos x="572" y="133"/>
                </a:cxn>
                <a:cxn ang="0">
                  <a:pos x="650" y="249"/>
                </a:cxn>
                <a:cxn ang="0">
                  <a:pos x="764" y="421"/>
                </a:cxn>
                <a:cxn ang="0">
                  <a:pos x="840" y="516"/>
                </a:cxn>
                <a:cxn ang="0">
                  <a:pos x="954" y="632"/>
                </a:cxn>
                <a:cxn ang="0">
                  <a:pos x="1107" y="708"/>
                </a:cxn>
                <a:cxn ang="0">
                  <a:pos x="1260" y="766"/>
                </a:cxn>
                <a:cxn ang="0">
                  <a:pos x="1450" y="785"/>
                </a:cxn>
                <a:cxn ang="0">
                  <a:pos x="1679" y="804"/>
                </a:cxn>
                <a:cxn ang="0">
                  <a:pos x="1947" y="804"/>
                </a:cxn>
                <a:cxn ang="0">
                  <a:pos x="0" y="804"/>
                </a:cxn>
              </a:cxnLst>
              <a:rect l="0" t="0" r="r" b="b"/>
              <a:pathLst>
                <a:path w="1947" h="804">
                  <a:moveTo>
                    <a:pt x="0" y="804"/>
                  </a:moveTo>
                  <a:lnTo>
                    <a:pt x="77" y="766"/>
                  </a:lnTo>
                  <a:lnTo>
                    <a:pt x="115" y="690"/>
                  </a:lnTo>
                  <a:lnTo>
                    <a:pt x="192" y="478"/>
                  </a:lnTo>
                  <a:lnTo>
                    <a:pt x="268" y="249"/>
                  </a:lnTo>
                  <a:lnTo>
                    <a:pt x="307" y="133"/>
                  </a:lnTo>
                  <a:lnTo>
                    <a:pt x="343" y="57"/>
                  </a:lnTo>
                  <a:lnTo>
                    <a:pt x="382" y="19"/>
                  </a:lnTo>
                  <a:lnTo>
                    <a:pt x="421" y="0"/>
                  </a:lnTo>
                  <a:lnTo>
                    <a:pt x="458" y="0"/>
                  </a:lnTo>
                  <a:lnTo>
                    <a:pt x="496" y="39"/>
                  </a:lnTo>
                  <a:lnTo>
                    <a:pt x="535" y="77"/>
                  </a:lnTo>
                  <a:lnTo>
                    <a:pt x="572" y="133"/>
                  </a:lnTo>
                  <a:lnTo>
                    <a:pt x="650" y="249"/>
                  </a:lnTo>
                  <a:lnTo>
                    <a:pt x="764" y="421"/>
                  </a:lnTo>
                  <a:lnTo>
                    <a:pt x="840" y="516"/>
                  </a:lnTo>
                  <a:lnTo>
                    <a:pt x="954" y="632"/>
                  </a:lnTo>
                  <a:lnTo>
                    <a:pt x="1107" y="708"/>
                  </a:lnTo>
                  <a:lnTo>
                    <a:pt x="1260" y="766"/>
                  </a:lnTo>
                  <a:lnTo>
                    <a:pt x="1450" y="785"/>
                  </a:lnTo>
                  <a:lnTo>
                    <a:pt x="1679" y="804"/>
                  </a:lnTo>
                  <a:lnTo>
                    <a:pt x="1947" y="804"/>
                  </a:lnTo>
                  <a:lnTo>
                    <a:pt x="0" y="804"/>
                  </a:lnTo>
                  <a:close/>
                </a:path>
              </a:pathLst>
            </a:custGeom>
            <a:noFill/>
            <a:ln w="5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215" y="591"/>
              <a:ext cx="2241" cy="1089"/>
            </a:xfrm>
            <a:custGeom>
              <a:avLst/>
              <a:gdLst/>
              <a:ahLst/>
              <a:cxnLst>
                <a:cxn ang="0">
                  <a:pos x="0" y="1089"/>
                </a:cxn>
                <a:cxn ang="0">
                  <a:pos x="41" y="1089"/>
                </a:cxn>
                <a:cxn ang="0">
                  <a:pos x="81" y="1089"/>
                </a:cxn>
                <a:cxn ang="0">
                  <a:pos x="114" y="1089"/>
                </a:cxn>
                <a:cxn ang="0">
                  <a:pos x="155" y="1089"/>
                </a:cxn>
                <a:cxn ang="0">
                  <a:pos x="188" y="1089"/>
                </a:cxn>
                <a:cxn ang="0">
                  <a:pos x="228" y="1089"/>
                </a:cxn>
                <a:cxn ang="0">
                  <a:pos x="262" y="1089"/>
                </a:cxn>
                <a:cxn ang="0">
                  <a:pos x="303" y="1082"/>
                </a:cxn>
                <a:cxn ang="0">
                  <a:pos x="336" y="1069"/>
                </a:cxn>
                <a:cxn ang="0">
                  <a:pos x="377" y="1048"/>
                </a:cxn>
                <a:cxn ang="0">
                  <a:pos x="411" y="1022"/>
                </a:cxn>
                <a:cxn ang="0">
                  <a:pos x="451" y="988"/>
                </a:cxn>
                <a:cxn ang="0">
                  <a:pos x="485" y="947"/>
                </a:cxn>
                <a:cxn ang="0">
                  <a:pos x="526" y="894"/>
                </a:cxn>
                <a:cxn ang="0">
                  <a:pos x="558" y="840"/>
                </a:cxn>
                <a:cxn ang="0">
                  <a:pos x="598" y="779"/>
                </a:cxn>
                <a:cxn ang="0">
                  <a:pos x="639" y="719"/>
                </a:cxn>
                <a:cxn ang="0">
                  <a:pos x="673" y="658"/>
                </a:cxn>
                <a:cxn ang="0">
                  <a:pos x="713" y="598"/>
                </a:cxn>
                <a:cxn ang="0">
                  <a:pos x="747" y="544"/>
                </a:cxn>
                <a:cxn ang="0">
                  <a:pos x="788" y="491"/>
                </a:cxn>
                <a:cxn ang="0">
                  <a:pos x="821" y="436"/>
                </a:cxn>
                <a:cxn ang="0">
                  <a:pos x="861" y="389"/>
                </a:cxn>
                <a:cxn ang="0">
                  <a:pos x="895" y="342"/>
                </a:cxn>
                <a:cxn ang="0">
                  <a:pos x="935" y="302"/>
                </a:cxn>
                <a:cxn ang="0">
                  <a:pos x="969" y="268"/>
                </a:cxn>
                <a:cxn ang="0">
                  <a:pos x="1010" y="234"/>
                </a:cxn>
                <a:cxn ang="0">
                  <a:pos x="1043" y="200"/>
                </a:cxn>
                <a:cxn ang="0">
                  <a:pos x="1083" y="181"/>
                </a:cxn>
                <a:cxn ang="0">
                  <a:pos x="1124" y="154"/>
                </a:cxn>
                <a:cxn ang="0">
                  <a:pos x="1158" y="134"/>
                </a:cxn>
                <a:cxn ang="0">
                  <a:pos x="1198" y="114"/>
                </a:cxn>
                <a:cxn ang="0">
                  <a:pos x="1232" y="100"/>
                </a:cxn>
                <a:cxn ang="0">
                  <a:pos x="1273" y="87"/>
                </a:cxn>
                <a:cxn ang="0">
                  <a:pos x="1305" y="73"/>
                </a:cxn>
                <a:cxn ang="0">
                  <a:pos x="1346" y="67"/>
                </a:cxn>
                <a:cxn ang="0">
                  <a:pos x="1380" y="53"/>
                </a:cxn>
                <a:cxn ang="0">
                  <a:pos x="1420" y="46"/>
                </a:cxn>
                <a:cxn ang="0">
                  <a:pos x="1453" y="39"/>
                </a:cxn>
                <a:cxn ang="0">
                  <a:pos x="1494" y="32"/>
                </a:cxn>
                <a:cxn ang="0">
                  <a:pos x="1528" y="26"/>
                </a:cxn>
                <a:cxn ang="0">
                  <a:pos x="1568" y="26"/>
                </a:cxn>
                <a:cxn ang="0">
                  <a:pos x="1602" y="19"/>
                </a:cxn>
                <a:cxn ang="0">
                  <a:pos x="1643" y="19"/>
                </a:cxn>
                <a:cxn ang="0">
                  <a:pos x="1682" y="12"/>
                </a:cxn>
                <a:cxn ang="0">
                  <a:pos x="1716" y="12"/>
                </a:cxn>
                <a:cxn ang="0">
                  <a:pos x="1756" y="7"/>
                </a:cxn>
                <a:cxn ang="0">
                  <a:pos x="1790" y="7"/>
                </a:cxn>
                <a:cxn ang="0">
                  <a:pos x="1830" y="7"/>
                </a:cxn>
                <a:cxn ang="0">
                  <a:pos x="1864" y="7"/>
                </a:cxn>
                <a:cxn ang="0">
                  <a:pos x="1905" y="0"/>
                </a:cxn>
                <a:cxn ang="0">
                  <a:pos x="1938" y="0"/>
                </a:cxn>
                <a:cxn ang="0">
                  <a:pos x="1979" y="0"/>
                </a:cxn>
                <a:cxn ang="0">
                  <a:pos x="2013" y="0"/>
                </a:cxn>
                <a:cxn ang="0">
                  <a:pos x="2052" y="0"/>
                </a:cxn>
                <a:cxn ang="0">
                  <a:pos x="2086" y="0"/>
                </a:cxn>
                <a:cxn ang="0">
                  <a:pos x="2127" y="0"/>
                </a:cxn>
                <a:cxn ang="0">
                  <a:pos x="2160" y="0"/>
                </a:cxn>
                <a:cxn ang="0">
                  <a:pos x="2200" y="0"/>
                </a:cxn>
                <a:cxn ang="0">
                  <a:pos x="2241" y="0"/>
                </a:cxn>
              </a:cxnLst>
              <a:rect l="0" t="0" r="r" b="b"/>
              <a:pathLst>
                <a:path w="2241" h="1089">
                  <a:moveTo>
                    <a:pt x="0" y="1089"/>
                  </a:moveTo>
                  <a:lnTo>
                    <a:pt x="41" y="1089"/>
                  </a:lnTo>
                  <a:lnTo>
                    <a:pt x="81" y="1089"/>
                  </a:lnTo>
                  <a:lnTo>
                    <a:pt x="114" y="1089"/>
                  </a:lnTo>
                  <a:lnTo>
                    <a:pt x="155" y="1089"/>
                  </a:lnTo>
                  <a:lnTo>
                    <a:pt x="188" y="1089"/>
                  </a:lnTo>
                  <a:lnTo>
                    <a:pt x="228" y="1089"/>
                  </a:lnTo>
                  <a:lnTo>
                    <a:pt x="262" y="1089"/>
                  </a:lnTo>
                  <a:lnTo>
                    <a:pt x="303" y="1082"/>
                  </a:lnTo>
                  <a:lnTo>
                    <a:pt x="336" y="1069"/>
                  </a:lnTo>
                  <a:lnTo>
                    <a:pt x="377" y="1048"/>
                  </a:lnTo>
                  <a:lnTo>
                    <a:pt x="411" y="1022"/>
                  </a:lnTo>
                  <a:lnTo>
                    <a:pt x="451" y="988"/>
                  </a:lnTo>
                  <a:lnTo>
                    <a:pt x="485" y="947"/>
                  </a:lnTo>
                  <a:lnTo>
                    <a:pt x="526" y="894"/>
                  </a:lnTo>
                  <a:lnTo>
                    <a:pt x="558" y="840"/>
                  </a:lnTo>
                  <a:lnTo>
                    <a:pt x="598" y="779"/>
                  </a:lnTo>
                  <a:lnTo>
                    <a:pt x="639" y="719"/>
                  </a:lnTo>
                  <a:lnTo>
                    <a:pt x="673" y="658"/>
                  </a:lnTo>
                  <a:lnTo>
                    <a:pt x="713" y="598"/>
                  </a:lnTo>
                  <a:lnTo>
                    <a:pt x="747" y="544"/>
                  </a:lnTo>
                  <a:lnTo>
                    <a:pt x="788" y="491"/>
                  </a:lnTo>
                  <a:lnTo>
                    <a:pt x="821" y="436"/>
                  </a:lnTo>
                  <a:lnTo>
                    <a:pt x="861" y="389"/>
                  </a:lnTo>
                  <a:lnTo>
                    <a:pt x="895" y="342"/>
                  </a:lnTo>
                  <a:lnTo>
                    <a:pt x="935" y="302"/>
                  </a:lnTo>
                  <a:lnTo>
                    <a:pt x="969" y="268"/>
                  </a:lnTo>
                  <a:lnTo>
                    <a:pt x="1010" y="234"/>
                  </a:lnTo>
                  <a:lnTo>
                    <a:pt x="1043" y="200"/>
                  </a:lnTo>
                  <a:lnTo>
                    <a:pt x="1083" y="181"/>
                  </a:lnTo>
                  <a:lnTo>
                    <a:pt x="1124" y="154"/>
                  </a:lnTo>
                  <a:lnTo>
                    <a:pt x="1158" y="134"/>
                  </a:lnTo>
                  <a:lnTo>
                    <a:pt x="1198" y="114"/>
                  </a:lnTo>
                  <a:lnTo>
                    <a:pt x="1232" y="100"/>
                  </a:lnTo>
                  <a:lnTo>
                    <a:pt x="1273" y="87"/>
                  </a:lnTo>
                  <a:lnTo>
                    <a:pt x="1305" y="73"/>
                  </a:lnTo>
                  <a:lnTo>
                    <a:pt x="1346" y="67"/>
                  </a:lnTo>
                  <a:lnTo>
                    <a:pt x="1380" y="53"/>
                  </a:lnTo>
                  <a:lnTo>
                    <a:pt x="1420" y="46"/>
                  </a:lnTo>
                  <a:lnTo>
                    <a:pt x="1453" y="39"/>
                  </a:lnTo>
                  <a:lnTo>
                    <a:pt x="1494" y="32"/>
                  </a:lnTo>
                  <a:lnTo>
                    <a:pt x="1528" y="26"/>
                  </a:lnTo>
                  <a:lnTo>
                    <a:pt x="1568" y="26"/>
                  </a:lnTo>
                  <a:lnTo>
                    <a:pt x="1602" y="19"/>
                  </a:lnTo>
                  <a:lnTo>
                    <a:pt x="1643" y="19"/>
                  </a:lnTo>
                  <a:lnTo>
                    <a:pt x="1682" y="12"/>
                  </a:lnTo>
                  <a:lnTo>
                    <a:pt x="1716" y="12"/>
                  </a:lnTo>
                  <a:lnTo>
                    <a:pt x="1756" y="7"/>
                  </a:lnTo>
                  <a:lnTo>
                    <a:pt x="1790" y="7"/>
                  </a:lnTo>
                  <a:lnTo>
                    <a:pt x="1830" y="7"/>
                  </a:lnTo>
                  <a:lnTo>
                    <a:pt x="1864" y="7"/>
                  </a:lnTo>
                  <a:lnTo>
                    <a:pt x="1905" y="0"/>
                  </a:lnTo>
                  <a:lnTo>
                    <a:pt x="1938" y="0"/>
                  </a:lnTo>
                  <a:lnTo>
                    <a:pt x="1979" y="0"/>
                  </a:lnTo>
                  <a:lnTo>
                    <a:pt x="2013" y="0"/>
                  </a:lnTo>
                  <a:lnTo>
                    <a:pt x="2052" y="0"/>
                  </a:lnTo>
                  <a:lnTo>
                    <a:pt x="2086" y="0"/>
                  </a:lnTo>
                  <a:lnTo>
                    <a:pt x="2127" y="0"/>
                  </a:lnTo>
                  <a:lnTo>
                    <a:pt x="2160" y="0"/>
                  </a:lnTo>
                  <a:lnTo>
                    <a:pt x="2200" y="0"/>
                  </a:lnTo>
                  <a:lnTo>
                    <a:pt x="2241" y="0"/>
                  </a:lnTo>
                </a:path>
              </a:pathLst>
            </a:custGeom>
            <a:noFill/>
            <a:ln w="14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521" y="1639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5464" y="1686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5464" y="1471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5464" y="1249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5464" y="1026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5464" y="811"/>
              <a:ext cx="27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5464" y="589"/>
              <a:ext cx="27" cy="2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5500" y="1424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5500" y="1202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5500" y="979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5500" y="765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5526" y="54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 rot="16200000">
              <a:off x="5309" y="1054"/>
              <a:ext cx="82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Cumulative Probability`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251" y="817"/>
              <a:ext cx="200" cy="41"/>
            </a:xfrm>
            <a:custGeom>
              <a:avLst/>
              <a:gdLst/>
              <a:ahLst/>
              <a:cxnLst>
                <a:cxn ang="0">
                  <a:pos x="3" y="17"/>
                </a:cxn>
                <a:cxn ang="0">
                  <a:pos x="166" y="17"/>
                </a:cxn>
                <a:cxn ang="0">
                  <a:pos x="167" y="18"/>
                </a:cxn>
                <a:cxn ang="0">
                  <a:pos x="168" y="18"/>
                </a:cxn>
                <a:cxn ang="0">
                  <a:pos x="169" y="19"/>
                </a:cxn>
                <a:cxn ang="0">
                  <a:pos x="169" y="21"/>
                </a:cxn>
                <a:cxn ang="0">
                  <a:pos x="169" y="21"/>
                </a:cxn>
                <a:cxn ang="0">
                  <a:pos x="168" y="22"/>
                </a:cxn>
                <a:cxn ang="0">
                  <a:pos x="167" y="22"/>
                </a:cxn>
                <a:cxn ang="0">
                  <a:pos x="166" y="23"/>
                </a:cxn>
                <a:cxn ang="0">
                  <a:pos x="3" y="23"/>
                </a:cxn>
                <a:cxn ang="0">
                  <a:pos x="2" y="22"/>
                </a:cxn>
                <a:cxn ang="0">
                  <a:pos x="1" y="22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8"/>
                </a:cxn>
                <a:cxn ang="0">
                  <a:pos x="2" y="18"/>
                </a:cxn>
                <a:cxn ang="0">
                  <a:pos x="3" y="17"/>
                </a:cxn>
                <a:cxn ang="0">
                  <a:pos x="3" y="17"/>
                </a:cxn>
                <a:cxn ang="0">
                  <a:pos x="160" y="0"/>
                </a:cxn>
                <a:cxn ang="0">
                  <a:pos x="200" y="21"/>
                </a:cxn>
                <a:cxn ang="0">
                  <a:pos x="160" y="41"/>
                </a:cxn>
                <a:cxn ang="0">
                  <a:pos x="160" y="0"/>
                </a:cxn>
              </a:cxnLst>
              <a:rect l="0" t="0" r="r" b="b"/>
              <a:pathLst>
                <a:path w="200" h="41">
                  <a:moveTo>
                    <a:pt x="3" y="17"/>
                  </a:moveTo>
                  <a:lnTo>
                    <a:pt x="166" y="17"/>
                  </a:lnTo>
                  <a:lnTo>
                    <a:pt x="167" y="18"/>
                  </a:lnTo>
                  <a:lnTo>
                    <a:pt x="168" y="18"/>
                  </a:lnTo>
                  <a:lnTo>
                    <a:pt x="169" y="19"/>
                  </a:lnTo>
                  <a:lnTo>
                    <a:pt x="169" y="21"/>
                  </a:lnTo>
                  <a:lnTo>
                    <a:pt x="169" y="21"/>
                  </a:lnTo>
                  <a:lnTo>
                    <a:pt x="168" y="22"/>
                  </a:lnTo>
                  <a:lnTo>
                    <a:pt x="167" y="22"/>
                  </a:lnTo>
                  <a:lnTo>
                    <a:pt x="166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3" y="17"/>
                  </a:lnTo>
                  <a:lnTo>
                    <a:pt x="3" y="17"/>
                  </a:lnTo>
                  <a:close/>
                  <a:moveTo>
                    <a:pt x="160" y="0"/>
                  </a:moveTo>
                  <a:lnTo>
                    <a:pt x="200" y="21"/>
                  </a:lnTo>
                  <a:lnTo>
                    <a:pt x="160" y="41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494" y="966"/>
              <a:ext cx="318" cy="40"/>
            </a:xfrm>
            <a:custGeom>
              <a:avLst/>
              <a:gdLst/>
              <a:ahLst/>
              <a:cxnLst>
                <a:cxn ang="0">
                  <a:pos x="315" y="21"/>
                </a:cxn>
                <a:cxn ang="0">
                  <a:pos x="34" y="22"/>
                </a:cxn>
                <a:cxn ang="0">
                  <a:pos x="33" y="22"/>
                </a:cxn>
                <a:cxn ang="0">
                  <a:pos x="32" y="21"/>
                </a:cxn>
                <a:cxn ang="0">
                  <a:pos x="31" y="21"/>
                </a:cxn>
                <a:cxn ang="0">
                  <a:pos x="31" y="20"/>
                </a:cxn>
                <a:cxn ang="0">
                  <a:pos x="31" y="19"/>
                </a:cxn>
                <a:cxn ang="0">
                  <a:pos x="32" y="18"/>
                </a:cxn>
                <a:cxn ang="0">
                  <a:pos x="33" y="17"/>
                </a:cxn>
                <a:cxn ang="0">
                  <a:pos x="34" y="17"/>
                </a:cxn>
                <a:cxn ang="0">
                  <a:pos x="315" y="17"/>
                </a:cxn>
                <a:cxn ang="0">
                  <a:pos x="316" y="17"/>
                </a:cxn>
                <a:cxn ang="0">
                  <a:pos x="317" y="17"/>
                </a:cxn>
                <a:cxn ang="0">
                  <a:pos x="318" y="18"/>
                </a:cxn>
                <a:cxn ang="0">
                  <a:pos x="318" y="19"/>
                </a:cxn>
                <a:cxn ang="0">
                  <a:pos x="318" y="20"/>
                </a:cxn>
                <a:cxn ang="0">
                  <a:pos x="317" y="21"/>
                </a:cxn>
                <a:cxn ang="0">
                  <a:pos x="316" y="21"/>
                </a:cxn>
                <a:cxn ang="0">
                  <a:pos x="315" y="21"/>
                </a:cxn>
                <a:cxn ang="0">
                  <a:pos x="315" y="21"/>
                </a:cxn>
                <a:cxn ang="0">
                  <a:pos x="40" y="40"/>
                </a:cxn>
                <a:cxn ang="0">
                  <a:pos x="0" y="20"/>
                </a:cxn>
                <a:cxn ang="0">
                  <a:pos x="40" y="0"/>
                </a:cxn>
                <a:cxn ang="0">
                  <a:pos x="40" y="40"/>
                </a:cxn>
              </a:cxnLst>
              <a:rect l="0" t="0" r="r" b="b"/>
              <a:pathLst>
                <a:path w="318" h="40">
                  <a:moveTo>
                    <a:pt x="315" y="21"/>
                  </a:moveTo>
                  <a:lnTo>
                    <a:pt x="34" y="22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15" y="17"/>
                  </a:lnTo>
                  <a:lnTo>
                    <a:pt x="316" y="17"/>
                  </a:lnTo>
                  <a:lnTo>
                    <a:pt x="317" y="17"/>
                  </a:lnTo>
                  <a:lnTo>
                    <a:pt x="318" y="18"/>
                  </a:lnTo>
                  <a:lnTo>
                    <a:pt x="318" y="19"/>
                  </a:lnTo>
                  <a:lnTo>
                    <a:pt x="318" y="20"/>
                  </a:lnTo>
                  <a:lnTo>
                    <a:pt x="317" y="21"/>
                  </a:lnTo>
                  <a:lnTo>
                    <a:pt x="316" y="21"/>
                  </a:lnTo>
                  <a:lnTo>
                    <a:pt x="315" y="21"/>
                  </a:lnTo>
                  <a:lnTo>
                    <a:pt x="315" y="21"/>
                  </a:lnTo>
                  <a:close/>
                  <a:moveTo>
                    <a:pt x="40" y="40"/>
                  </a:moveTo>
                  <a:lnTo>
                    <a:pt x="0" y="20"/>
                  </a:lnTo>
                  <a:lnTo>
                    <a:pt x="40" y="0"/>
                  </a:lnTo>
                  <a:lnTo>
                    <a:pt x="40" y="40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3617" y="888"/>
              <a:ext cx="16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PDF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4277" y="863"/>
              <a:ext cx="16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CDF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573" y="603"/>
              <a:ext cx="11" cy="1084"/>
            </a:xfrm>
            <a:custGeom>
              <a:avLst/>
              <a:gdLst/>
              <a:ahLst/>
              <a:cxnLst>
                <a:cxn ang="0">
                  <a:pos x="11" y="1067"/>
                </a:cxn>
                <a:cxn ang="0">
                  <a:pos x="6" y="1082"/>
                </a:cxn>
                <a:cxn ang="0">
                  <a:pos x="10" y="1031"/>
                </a:cxn>
                <a:cxn ang="0">
                  <a:pos x="6" y="1047"/>
                </a:cxn>
                <a:cxn ang="0">
                  <a:pos x="10" y="996"/>
                </a:cxn>
                <a:cxn ang="0">
                  <a:pos x="6" y="1011"/>
                </a:cxn>
                <a:cxn ang="0">
                  <a:pos x="10" y="960"/>
                </a:cxn>
                <a:cxn ang="0">
                  <a:pos x="6" y="976"/>
                </a:cxn>
                <a:cxn ang="0">
                  <a:pos x="10" y="925"/>
                </a:cxn>
                <a:cxn ang="0">
                  <a:pos x="6" y="940"/>
                </a:cxn>
                <a:cxn ang="0">
                  <a:pos x="10" y="890"/>
                </a:cxn>
                <a:cxn ang="0">
                  <a:pos x="5" y="905"/>
                </a:cxn>
                <a:cxn ang="0">
                  <a:pos x="10" y="854"/>
                </a:cxn>
                <a:cxn ang="0">
                  <a:pos x="5" y="869"/>
                </a:cxn>
                <a:cxn ang="0">
                  <a:pos x="10" y="818"/>
                </a:cxn>
                <a:cxn ang="0">
                  <a:pos x="5" y="834"/>
                </a:cxn>
                <a:cxn ang="0">
                  <a:pos x="10" y="783"/>
                </a:cxn>
                <a:cxn ang="0">
                  <a:pos x="5" y="798"/>
                </a:cxn>
                <a:cxn ang="0">
                  <a:pos x="9" y="748"/>
                </a:cxn>
                <a:cxn ang="0">
                  <a:pos x="4" y="763"/>
                </a:cxn>
                <a:cxn ang="0">
                  <a:pos x="9" y="712"/>
                </a:cxn>
                <a:cxn ang="0">
                  <a:pos x="4" y="727"/>
                </a:cxn>
                <a:cxn ang="0">
                  <a:pos x="9" y="676"/>
                </a:cxn>
                <a:cxn ang="0">
                  <a:pos x="4" y="692"/>
                </a:cxn>
                <a:cxn ang="0">
                  <a:pos x="9" y="642"/>
                </a:cxn>
                <a:cxn ang="0">
                  <a:pos x="4" y="656"/>
                </a:cxn>
                <a:cxn ang="0">
                  <a:pos x="9" y="606"/>
                </a:cxn>
                <a:cxn ang="0">
                  <a:pos x="3" y="621"/>
                </a:cxn>
                <a:cxn ang="0">
                  <a:pos x="8" y="570"/>
                </a:cxn>
                <a:cxn ang="0">
                  <a:pos x="3" y="586"/>
                </a:cxn>
                <a:cxn ang="0">
                  <a:pos x="8" y="534"/>
                </a:cxn>
                <a:cxn ang="0">
                  <a:pos x="3" y="550"/>
                </a:cxn>
                <a:cxn ang="0">
                  <a:pos x="8" y="500"/>
                </a:cxn>
                <a:cxn ang="0">
                  <a:pos x="3" y="514"/>
                </a:cxn>
                <a:cxn ang="0">
                  <a:pos x="8" y="464"/>
                </a:cxn>
                <a:cxn ang="0">
                  <a:pos x="2" y="479"/>
                </a:cxn>
                <a:cxn ang="0">
                  <a:pos x="7" y="428"/>
                </a:cxn>
                <a:cxn ang="0">
                  <a:pos x="2" y="444"/>
                </a:cxn>
                <a:cxn ang="0">
                  <a:pos x="7" y="393"/>
                </a:cxn>
                <a:cxn ang="0">
                  <a:pos x="2" y="408"/>
                </a:cxn>
                <a:cxn ang="0">
                  <a:pos x="7" y="358"/>
                </a:cxn>
                <a:cxn ang="0">
                  <a:pos x="2" y="372"/>
                </a:cxn>
                <a:cxn ang="0">
                  <a:pos x="7" y="322"/>
                </a:cxn>
                <a:cxn ang="0">
                  <a:pos x="2" y="337"/>
                </a:cxn>
                <a:cxn ang="0">
                  <a:pos x="6" y="286"/>
                </a:cxn>
                <a:cxn ang="0">
                  <a:pos x="2" y="302"/>
                </a:cxn>
                <a:cxn ang="0">
                  <a:pos x="6" y="251"/>
                </a:cxn>
                <a:cxn ang="0">
                  <a:pos x="2" y="266"/>
                </a:cxn>
                <a:cxn ang="0">
                  <a:pos x="6" y="216"/>
                </a:cxn>
                <a:cxn ang="0">
                  <a:pos x="2" y="230"/>
                </a:cxn>
                <a:cxn ang="0">
                  <a:pos x="6" y="180"/>
                </a:cxn>
                <a:cxn ang="0">
                  <a:pos x="2" y="196"/>
                </a:cxn>
                <a:cxn ang="0">
                  <a:pos x="6" y="145"/>
                </a:cxn>
                <a:cxn ang="0">
                  <a:pos x="1" y="160"/>
                </a:cxn>
                <a:cxn ang="0">
                  <a:pos x="6" y="109"/>
                </a:cxn>
                <a:cxn ang="0">
                  <a:pos x="1" y="124"/>
                </a:cxn>
                <a:cxn ang="0">
                  <a:pos x="6" y="74"/>
                </a:cxn>
                <a:cxn ang="0">
                  <a:pos x="1" y="89"/>
                </a:cxn>
                <a:cxn ang="0">
                  <a:pos x="6" y="38"/>
                </a:cxn>
                <a:cxn ang="0">
                  <a:pos x="1" y="54"/>
                </a:cxn>
                <a:cxn ang="0">
                  <a:pos x="6" y="3"/>
                </a:cxn>
                <a:cxn ang="0">
                  <a:pos x="0" y="18"/>
                </a:cxn>
              </a:cxnLst>
              <a:rect l="0" t="0" r="r" b="b"/>
              <a:pathLst>
                <a:path w="11" h="1084">
                  <a:moveTo>
                    <a:pt x="6" y="1082"/>
                  </a:moveTo>
                  <a:lnTo>
                    <a:pt x="6" y="1067"/>
                  </a:lnTo>
                  <a:lnTo>
                    <a:pt x="6" y="1066"/>
                  </a:lnTo>
                  <a:lnTo>
                    <a:pt x="6" y="1065"/>
                  </a:lnTo>
                  <a:lnTo>
                    <a:pt x="7" y="1065"/>
                  </a:lnTo>
                  <a:lnTo>
                    <a:pt x="8" y="1064"/>
                  </a:lnTo>
                  <a:lnTo>
                    <a:pt x="10" y="1065"/>
                  </a:lnTo>
                  <a:lnTo>
                    <a:pt x="10" y="1065"/>
                  </a:lnTo>
                  <a:lnTo>
                    <a:pt x="10" y="1066"/>
                  </a:lnTo>
                  <a:lnTo>
                    <a:pt x="11" y="1067"/>
                  </a:lnTo>
                  <a:lnTo>
                    <a:pt x="11" y="1082"/>
                  </a:lnTo>
                  <a:lnTo>
                    <a:pt x="10" y="1083"/>
                  </a:lnTo>
                  <a:lnTo>
                    <a:pt x="10" y="1084"/>
                  </a:lnTo>
                  <a:lnTo>
                    <a:pt x="10" y="1084"/>
                  </a:lnTo>
                  <a:lnTo>
                    <a:pt x="9" y="1084"/>
                  </a:lnTo>
                  <a:lnTo>
                    <a:pt x="7" y="1084"/>
                  </a:lnTo>
                  <a:lnTo>
                    <a:pt x="6" y="1084"/>
                  </a:lnTo>
                  <a:lnTo>
                    <a:pt x="6" y="1083"/>
                  </a:lnTo>
                  <a:lnTo>
                    <a:pt x="6" y="1082"/>
                  </a:lnTo>
                  <a:lnTo>
                    <a:pt x="6" y="1082"/>
                  </a:lnTo>
                  <a:close/>
                  <a:moveTo>
                    <a:pt x="6" y="1047"/>
                  </a:moveTo>
                  <a:lnTo>
                    <a:pt x="6" y="1031"/>
                  </a:lnTo>
                  <a:lnTo>
                    <a:pt x="6" y="1031"/>
                  </a:lnTo>
                  <a:lnTo>
                    <a:pt x="6" y="1030"/>
                  </a:lnTo>
                  <a:lnTo>
                    <a:pt x="7" y="1029"/>
                  </a:lnTo>
                  <a:lnTo>
                    <a:pt x="8" y="1029"/>
                  </a:lnTo>
                  <a:lnTo>
                    <a:pt x="9" y="1029"/>
                  </a:lnTo>
                  <a:lnTo>
                    <a:pt x="10" y="1030"/>
                  </a:lnTo>
                  <a:lnTo>
                    <a:pt x="10" y="1031"/>
                  </a:lnTo>
                  <a:lnTo>
                    <a:pt x="10" y="1031"/>
                  </a:lnTo>
                  <a:lnTo>
                    <a:pt x="10" y="1047"/>
                  </a:lnTo>
                  <a:lnTo>
                    <a:pt x="10" y="1048"/>
                  </a:lnTo>
                  <a:lnTo>
                    <a:pt x="10" y="1049"/>
                  </a:lnTo>
                  <a:lnTo>
                    <a:pt x="10" y="1049"/>
                  </a:lnTo>
                  <a:lnTo>
                    <a:pt x="8" y="1049"/>
                  </a:lnTo>
                  <a:lnTo>
                    <a:pt x="7" y="1049"/>
                  </a:lnTo>
                  <a:lnTo>
                    <a:pt x="6" y="1049"/>
                  </a:lnTo>
                  <a:lnTo>
                    <a:pt x="6" y="1048"/>
                  </a:lnTo>
                  <a:lnTo>
                    <a:pt x="6" y="1047"/>
                  </a:lnTo>
                  <a:lnTo>
                    <a:pt x="6" y="1047"/>
                  </a:lnTo>
                  <a:close/>
                  <a:moveTo>
                    <a:pt x="6" y="1011"/>
                  </a:moveTo>
                  <a:lnTo>
                    <a:pt x="6" y="996"/>
                  </a:lnTo>
                  <a:lnTo>
                    <a:pt x="6" y="995"/>
                  </a:lnTo>
                  <a:lnTo>
                    <a:pt x="6" y="994"/>
                  </a:lnTo>
                  <a:lnTo>
                    <a:pt x="7" y="993"/>
                  </a:lnTo>
                  <a:lnTo>
                    <a:pt x="8" y="993"/>
                  </a:lnTo>
                  <a:lnTo>
                    <a:pt x="9" y="993"/>
                  </a:lnTo>
                  <a:lnTo>
                    <a:pt x="10" y="994"/>
                  </a:lnTo>
                  <a:lnTo>
                    <a:pt x="10" y="995"/>
                  </a:lnTo>
                  <a:lnTo>
                    <a:pt x="10" y="996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10" y="1013"/>
                  </a:lnTo>
                  <a:lnTo>
                    <a:pt x="9" y="1014"/>
                  </a:lnTo>
                  <a:lnTo>
                    <a:pt x="8" y="1014"/>
                  </a:lnTo>
                  <a:lnTo>
                    <a:pt x="7" y="1014"/>
                  </a:lnTo>
                  <a:lnTo>
                    <a:pt x="6" y="1013"/>
                  </a:lnTo>
                  <a:lnTo>
                    <a:pt x="6" y="1012"/>
                  </a:lnTo>
                  <a:lnTo>
                    <a:pt x="6" y="1011"/>
                  </a:lnTo>
                  <a:lnTo>
                    <a:pt x="6" y="1011"/>
                  </a:lnTo>
                  <a:close/>
                  <a:moveTo>
                    <a:pt x="6" y="976"/>
                  </a:moveTo>
                  <a:lnTo>
                    <a:pt x="6" y="960"/>
                  </a:lnTo>
                  <a:lnTo>
                    <a:pt x="6" y="959"/>
                  </a:lnTo>
                  <a:lnTo>
                    <a:pt x="6" y="959"/>
                  </a:lnTo>
                  <a:lnTo>
                    <a:pt x="7" y="958"/>
                  </a:lnTo>
                  <a:lnTo>
                    <a:pt x="8" y="958"/>
                  </a:lnTo>
                  <a:lnTo>
                    <a:pt x="9" y="958"/>
                  </a:lnTo>
                  <a:lnTo>
                    <a:pt x="10" y="959"/>
                  </a:lnTo>
                  <a:lnTo>
                    <a:pt x="10" y="959"/>
                  </a:lnTo>
                  <a:lnTo>
                    <a:pt x="10" y="960"/>
                  </a:lnTo>
                  <a:lnTo>
                    <a:pt x="10" y="976"/>
                  </a:lnTo>
                  <a:lnTo>
                    <a:pt x="10" y="976"/>
                  </a:lnTo>
                  <a:lnTo>
                    <a:pt x="10" y="977"/>
                  </a:lnTo>
                  <a:lnTo>
                    <a:pt x="9" y="978"/>
                  </a:lnTo>
                  <a:lnTo>
                    <a:pt x="8" y="978"/>
                  </a:lnTo>
                  <a:lnTo>
                    <a:pt x="7" y="978"/>
                  </a:lnTo>
                  <a:lnTo>
                    <a:pt x="6" y="977"/>
                  </a:lnTo>
                  <a:lnTo>
                    <a:pt x="6" y="976"/>
                  </a:lnTo>
                  <a:lnTo>
                    <a:pt x="6" y="976"/>
                  </a:lnTo>
                  <a:lnTo>
                    <a:pt x="6" y="976"/>
                  </a:lnTo>
                  <a:close/>
                  <a:moveTo>
                    <a:pt x="6" y="940"/>
                  </a:moveTo>
                  <a:lnTo>
                    <a:pt x="5" y="925"/>
                  </a:lnTo>
                  <a:lnTo>
                    <a:pt x="6" y="924"/>
                  </a:lnTo>
                  <a:lnTo>
                    <a:pt x="6" y="923"/>
                  </a:lnTo>
                  <a:lnTo>
                    <a:pt x="6" y="923"/>
                  </a:lnTo>
                  <a:lnTo>
                    <a:pt x="8" y="922"/>
                  </a:lnTo>
                  <a:lnTo>
                    <a:pt x="9" y="923"/>
                  </a:lnTo>
                  <a:lnTo>
                    <a:pt x="10" y="923"/>
                  </a:lnTo>
                  <a:lnTo>
                    <a:pt x="10" y="924"/>
                  </a:lnTo>
                  <a:lnTo>
                    <a:pt x="10" y="925"/>
                  </a:lnTo>
                  <a:lnTo>
                    <a:pt x="10" y="940"/>
                  </a:lnTo>
                  <a:lnTo>
                    <a:pt x="10" y="941"/>
                  </a:lnTo>
                  <a:lnTo>
                    <a:pt x="10" y="942"/>
                  </a:lnTo>
                  <a:lnTo>
                    <a:pt x="9" y="942"/>
                  </a:lnTo>
                  <a:lnTo>
                    <a:pt x="8" y="942"/>
                  </a:lnTo>
                  <a:lnTo>
                    <a:pt x="6" y="942"/>
                  </a:lnTo>
                  <a:lnTo>
                    <a:pt x="6" y="942"/>
                  </a:lnTo>
                  <a:lnTo>
                    <a:pt x="6" y="941"/>
                  </a:lnTo>
                  <a:lnTo>
                    <a:pt x="6" y="940"/>
                  </a:lnTo>
                  <a:lnTo>
                    <a:pt x="6" y="940"/>
                  </a:lnTo>
                  <a:close/>
                  <a:moveTo>
                    <a:pt x="5" y="905"/>
                  </a:moveTo>
                  <a:lnTo>
                    <a:pt x="5" y="890"/>
                  </a:lnTo>
                  <a:lnTo>
                    <a:pt x="5" y="889"/>
                  </a:lnTo>
                  <a:lnTo>
                    <a:pt x="6" y="888"/>
                  </a:lnTo>
                  <a:lnTo>
                    <a:pt x="6" y="887"/>
                  </a:lnTo>
                  <a:lnTo>
                    <a:pt x="7" y="887"/>
                  </a:lnTo>
                  <a:lnTo>
                    <a:pt x="8" y="887"/>
                  </a:lnTo>
                  <a:lnTo>
                    <a:pt x="10" y="888"/>
                  </a:lnTo>
                  <a:lnTo>
                    <a:pt x="10" y="889"/>
                  </a:lnTo>
                  <a:lnTo>
                    <a:pt x="10" y="890"/>
                  </a:lnTo>
                  <a:lnTo>
                    <a:pt x="10" y="905"/>
                  </a:lnTo>
                  <a:lnTo>
                    <a:pt x="10" y="906"/>
                  </a:lnTo>
                  <a:lnTo>
                    <a:pt x="10" y="907"/>
                  </a:lnTo>
                  <a:lnTo>
                    <a:pt x="9" y="907"/>
                  </a:lnTo>
                  <a:lnTo>
                    <a:pt x="7" y="907"/>
                  </a:lnTo>
                  <a:lnTo>
                    <a:pt x="6" y="907"/>
                  </a:lnTo>
                  <a:lnTo>
                    <a:pt x="6" y="907"/>
                  </a:lnTo>
                  <a:lnTo>
                    <a:pt x="6" y="906"/>
                  </a:lnTo>
                  <a:lnTo>
                    <a:pt x="5" y="905"/>
                  </a:lnTo>
                  <a:lnTo>
                    <a:pt x="5" y="905"/>
                  </a:lnTo>
                  <a:close/>
                  <a:moveTo>
                    <a:pt x="5" y="869"/>
                  </a:moveTo>
                  <a:lnTo>
                    <a:pt x="5" y="854"/>
                  </a:lnTo>
                  <a:lnTo>
                    <a:pt x="5" y="853"/>
                  </a:lnTo>
                  <a:lnTo>
                    <a:pt x="6" y="852"/>
                  </a:lnTo>
                  <a:lnTo>
                    <a:pt x="6" y="851"/>
                  </a:lnTo>
                  <a:lnTo>
                    <a:pt x="7" y="851"/>
                  </a:lnTo>
                  <a:lnTo>
                    <a:pt x="8" y="851"/>
                  </a:lnTo>
                  <a:lnTo>
                    <a:pt x="9" y="852"/>
                  </a:lnTo>
                  <a:lnTo>
                    <a:pt x="10" y="853"/>
                  </a:lnTo>
                  <a:lnTo>
                    <a:pt x="10" y="854"/>
                  </a:lnTo>
                  <a:lnTo>
                    <a:pt x="10" y="869"/>
                  </a:lnTo>
                  <a:lnTo>
                    <a:pt x="10" y="870"/>
                  </a:lnTo>
                  <a:lnTo>
                    <a:pt x="9" y="871"/>
                  </a:lnTo>
                  <a:lnTo>
                    <a:pt x="8" y="872"/>
                  </a:lnTo>
                  <a:lnTo>
                    <a:pt x="7" y="872"/>
                  </a:lnTo>
                  <a:lnTo>
                    <a:pt x="6" y="872"/>
                  </a:lnTo>
                  <a:lnTo>
                    <a:pt x="6" y="871"/>
                  </a:lnTo>
                  <a:lnTo>
                    <a:pt x="5" y="870"/>
                  </a:lnTo>
                  <a:lnTo>
                    <a:pt x="5" y="869"/>
                  </a:lnTo>
                  <a:lnTo>
                    <a:pt x="5" y="869"/>
                  </a:lnTo>
                  <a:close/>
                  <a:moveTo>
                    <a:pt x="5" y="834"/>
                  </a:moveTo>
                  <a:lnTo>
                    <a:pt x="5" y="818"/>
                  </a:lnTo>
                  <a:lnTo>
                    <a:pt x="5" y="817"/>
                  </a:lnTo>
                  <a:lnTo>
                    <a:pt x="6" y="817"/>
                  </a:lnTo>
                  <a:lnTo>
                    <a:pt x="6" y="816"/>
                  </a:lnTo>
                  <a:lnTo>
                    <a:pt x="7" y="816"/>
                  </a:lnTo>
                  <a:lnTo>
                    <a:pt x="8" y="816"/>
                  </a:lnTo>
                  <a:lnTo>
                    <a:pt x="9" y="817"/>
                  </a:lnTo>
                  <a:lnTo>
                    <a:pt x="10" y="817"/>
                  </a:lnTo>
                  <a:lnTo>
                    <a:pt x="10" y="818"/>
                  </a:lnTo>
                  <a:lnTo>
                    <a:pt x="10" y="834"/>
                  </a:lnTo>
                  <a:lnTo>
                    <a:pt x="10" y="834"/>
                  </a:lnTo>
                  <a:lnTo>
                    <a:pt x="9" y="835"/>
                  </a:lnTo>
                  <a:lnTo>
                    <a:pt x="8" y="836"/>
                  </a:lnTo>
                  <a:lnTo>
                    <a:pt x="7" y="836"/>
                  </a:lnTo>
                  <a:lnTo>
                    <a:pt x="6" y="836"/>
                  </a:lnTo>
                  <a:lnTo>
                    <a:pt x="6" y="835"/>
                  </a:lnTo>
                  <a:lnTo>
                    <a:pt x="5" y="834"/>
                  </a:lnTo>
                  <a:lnTo>
                    <a:pt x="5" y="834"/>
                  </a:lnTo>
                  <a:lnTo>
                    <a:pt x="5" y="834"/>
                  </a:lnTo>
                  <a:close/>
                  <a:moveTo>
                    <a:pt x="5" y="798"/>
                  </a:moveTo>
                  <a:lnTo>
                    <a:pt x="4" y="783"/>
                  </a:lnTo>
                  <a:lnTo>
                    <a:pt x="5" y="782"/>
                  </a:lnTo>
                  <a:lnTo>
                    <a:pt x="5" y="781"/>
                  </a:lnTo>
                  <a:lnTo>
                    <a:pt x="6" y="781"/>
                  </a:lnTo>
                  <a:lnTo>
                    <a:pt x="7" y="780"/>
                  </a:lnTo>
                  <a:lnTo>
                    <a:pt x="8" y="781"/>
                  </a:lnTo>
                  <a:lnTo>
                    <a:pt x="9" y="781"/>
                  </a:lnTo>
                  <a:lnTo>
                    <a:pt x="9" y="782"/>
                  </a:lnTo>
                  <a:lnTo>
                    <a:pt x="10" y="783"/>
                  </a:lnTo>
                  <a:lnTo>
                    <a:pt x="10" y="798"/>
                  </a:lnTo>
                  <a:lnTo>
                    <a:pt x="10" y="800"/>
                  </a:lnTo>
                  <a:lnTo>
                    <a:pt x="9" y="800"/>
                  </a:lnTo>
                  <a:lnTo>
                    <a:pt x="8" y="800"/>
                  </a:lnTo>
                  <a:lnTo>
                    <a:pt x="7" y="800"/>
                  </a:lnTo>
                  <a:lnTo>
                    <a:pt x="6" y="800"/>
                  </a:lnTo>
                  <a:lnTo>
                    <a:pt x="6" y="800"/>
                  </a:lnTo>
                  <a:lnTo>
                    <a:pt x="5" y="800"/>
                  </a:lnTo>
                  <a:lnTo>
                    <a:pt x="5" y="798"/>
                  </a:lnTo>
                  <a:lnTo>
                    <a:pt x="5" y="798"/>
                  </a:lnTo>
                  <a:close/>
                  <a:moveTo>
                    <a:pt x="4" y="763"/>
                  </a:moveTo>
                  <a:lnTo>
                    <a:pt x="4" y="748"/>
                  </a:lnTo>
                  <a:lnTo>
                    <a:pt x="4" y="747"/>
                  </a:lnTo>
                  <a:lnTo>
                    <a:pt x="5" y="746"/>
                  </a:lnTo>
                  <a:lnTo>
                    <a:pt x="6" y="745"/>
                  </a:lnTo>
                  <a:lnTo>
                    <a:pt x="6" y="745"/>
                  </a:lnTo>
                  <a:lnTo>
                    <a:pt x="8" y="745"/>
                  </a:lnTo>
                  <a:lnTo>
                    <a:pt x="9" y="746"/>
                  </a:lnTo>
                  <a:lnTo>
                    <a:pt x="9" y="747"/>
                  </a:lnTo>
                  <a:lnTo>
                    <a:pt x="9" y="748"/>
                  </a:lnTo>
                  <a:lnTo>
                    <a:pt x="10" y="763"/>
                  </a:lnTo>
                  <a:lnTo>
                    <a:pt x="9" y="764"/>
                  </a:lnTo>
                  <a:lnTo>
                    <a:pt x="9" y="765"/>
                  </a:lnTo>
                  <a:lnTo>
                    <a:pt x="8" y="765"/>
                  </a:lnTo>
                  <a:lnTo>
                    <a:pt x="6" y="766"/>
                  </a:lnTo>
                  <a:lnTo>
                    <a:pt x="6" y="765"/>
                  </a:lnTo>
                  <a:lnTo>
                    <a:pt x="5" y="765"/>
                  </a:lnTo>
                  <a:lnTo>
                    <a:pt x="5" y="764"/>
                  </a:lnTo>
                  <a:lnTo>
                    <a:pt x="4" y="763"/>
                  </a:lnTo>
                  <a:lnTo>
                    <a:pt x="4" y="763"/>
                  </a:lnTo>
                  <a:close/>
                  <a:moveTo>
                    <a:pt x="4" y="727"/>
                  </a:moveTo>
                  <a:lnTo>
                    <a:pt x="4" y="712"/>
                  </a:lnTo>
                  <a:lnTo>
                    <a:pt x="4" y="711"/>
                  </a:lnTo>
                  <a:lnTo>
                    <a:pt x="5" y="710"/>
                  </a:lnTo>
                  <a:lnTo>
                    <a:pt x="6" y="710"/>
                  </a:lnTo>
                  <a:lnTo>
                    <a:pt x="6" y="710"/>
                  </a:lnTo>
                  <a:lnTo>
                    <a:pt x="7" y="710"/>
                  </a:lnTo>
                  <a:lnTo>
                    <a:pt x="8" y="710"/>
                  </a:lnTo>
                  <a:lnTo>
                    <a:pt x="9" y="711"/>
                  </a:lnTo>
                  <a:lnTo>
                    <a:pt x="9" y="712"/>
                  </a:lnTo>
                  <a:lnTo>
                    <a:pt x="9" y="727"/>
                  </a:lnTo>
                  <a:lnTo>
                    <a:pt x="9" y="728"/>
                  </a:lnTo>
                  <a:lnTo>
                    <a:pt x="8" y="729"/>
                  </a:lnTo>
                  <a:lnTo>
                    <a:pt x="7" y="730"/>
                  </a:lnTo>
                  <a:lnTo>
                    <a:pt x="6" y="730"/>
                  </a:lnTo>
                  <a:lnTo>
                    <a:pt x="6" y="730"/>
                  </a:lnTo>
                  <a:lnTo>
                    <a:pt x="5" y="729"/>
                  </a:lnTo>
                  <a:lnTo>
                    <a:pt x="4" y="728"/>
                  </a:lnTo>
                  <a:lnTo>
                    <a:pt x="4" y="727"/>
                  </a:lnTo>
                  <a:lnTo>
                    <a:pt x="4" y="727"/>
                  </a:lnTo>
                  <a:close/>
                  <a:moveTo>
                    <a:pt x="4" y="692"/>
                  </a:moveTo>
                  <a:lnTo>
                    <a:pt x="4" y="676"/>
                  </a:lnTo>
                  <a:lnTo>
                    <a:pt x="4" y="676"/>
                  </a:lnTo>
                  <a:lnTo>
                    <a:pt x="5" y="675"/>
                  </a:lnTo>
                  <a:lnTo>
                    <a:pt x="6" y="674"/>
                  </a:lnTo>
                  <a:lnTo>
                    <a:pt x="6" y="674"/>
                  </a:lnTo>
                  <a:lnTo>
                    <a:pt x="7" y="674"/>
                  </a:lnTo>
                  <a:lnTo>
                    <a:pt x="8" y="675"/>
                  </a:lnTo>
                  <a:lnTo>
                    <a:pt x="9" y="676"/>
                  </a:lnTo>
                  <a:lnTo>
                    <a:pt x="9" y="676"/>
                  </a:lnTo>
                  <a:lnTo>
                    <a:pt x="9" y="692"/>
                  </a:lnTo>
                  <a:lnTo>
                    <a:pt x="9" y="693"/>
                  </a:lnTo>
                  <a:lnTo>
                    <a:pt x="8" y="693"/>
                  </a:lnTo>
                  <a:lnTo>
                    <a:pt x="7" y="694"/>
                  </a:lnTo>
                  <a:lnTo>
                    <a:pt x="6" y="694"/>
                  </a:lnTo>
                  <a:lnTo>
                    <a:pt x="6" y="694"/>
                  </a:lnTo>
                  <a:lnTo>
                    <a:pt x="5" y="693"/>
                  </a:lnTo>
                  <a:lnTo>
                    <a:pt x="4" y="693"/>
                  </a:lnTo>
                  <a:lnTo>
                    <a:pt x="4" y="692"/>
                  </a:lnTo>
                  <a:lnTo>
                    <a:pt x="4" y="692"/>
                  </a:lnTo>
                  <a:close/>
                  <a:moveTo>
                    <a:pt x="4" y="656"/>
                  </a:moveTo>
                  <a:lnTo>
                    <a:pt x="4" y="642"/>
                  </a:lnTo>
                  <a:lnTo>
                    <a:pt x="4" y="640"/>
                  </a:lnTo>
                  <a:lnTo>
                    <a:pt x="4" y="639"/>
                  </a:lnTo>
                  <a:lnTo>
                    <a:pt x="5" y="639"/>
                  </a:lnTo>
                  <a:lnTo>
                    <a:pt x="6" y="638"/>
                  </a:lnTo>
                  <a:lnTo>
                    <a:pt x="7" y="639"/>
                  </a:lnTo>
                  <a:lnTo>
                    <a:pt x="8" y="639"/>
                  </a:lnTo>
                  <a:lnTo>
                    <a:pt x="9" y="640"/>
                  </a:lnTo>
                  <a:lnTo>
                    <a:pt x="9" y="642"/>
                  </a:lnTo>
                  <a:lnTo>
                    <a:pt x="9" y="656"/>
                  </a:lnTo>
                  <a:lnTo>
                    <a:pt x="9" y="658"/>
                  </a:lnTo>
                  <a:lnTo>
                    <a:pt x="8" y="659"/>
                  </a:lnTo>
                  <a:lnTo>
                    <a:pt x="7" y="659"/>
                  </a:lnTo>
                  <a:lnTo>
                    <a:pt x="6" y="659"/>
                  </a:lnTo>
                  <a:lnTo>
                    <a:pt x="6" y="659"/>
                  </a:lnTo>
                  <a:lnTo>
                    <a:pt x="5" y="659"/>
                  </a:lnTo>
                  <a:lnTo>
                    <a:pt x="4" y="658"/>
                  </a:lnTo>
                  <a:lnTo>
                    <a:pt x="4" y="656"/>
                  </a:lnTo>
                  <a:lnTo>
                    <a:pt x="4" y="656"/>
                  </a:lnTo>
                  <a:close/>
                  <a:moveTo>
                    <a:pt x="3" y="621"/>
                  </a:moveTo>
                  <a:lnTo>
                    <a:pt x="3" y="606"/>
                  </a:lnTo>
                  <a:lnTo>
                    <a:pt x="4" y="605"/>
                  </a:lnTo>
                  <a:lnTo>
                    <a:pt x="4" y="604"/>
                  </a:lnTo>
                  <a:lnTo>
                    <a:pt x="5" y="603"/>
                  </a:lnTo>
                  <a:lnTo>
                    <a:pt x="6" y="603"/>
                  </a:lnTo>
                  <a:lnTo>
                    <a:pt x="7" y="603"/>
                  </a:lnTo>
                  <a:lnTo>
                    <a:pt x="8" y="604"/>
                  </a:lnTo>
                  <a:lnTo>
                    <a:pt x="8" y="605"/>
                  </a:lnTo>
                  <a:lnTo>
                    <a:pt x="9" y="606"/>
                  </a:lnTo>
                  <a:lnTo>
                    <a:pt x="9" y="621"/>
                  </a:lnTo>
                  <a:lnTo>
                    <a:pt x="8" y="622"/>
                  </a:lnTo>
                  <a:lnTo>
                    <a:pt x="8" y="623"/>
                  </a:lnTo>
                  <a:lnTo>
                    <a:pt x="7" y="623"/>
                  </a:lnTo>
                  <a:lnTo>
                    <a:pt x="6" y="624"/>
                  </a:lnTo>
                  <a:lnTo>
                    <a:pt x="5" y="623"/>
                  </a:lnTo>
                  <a:lnTo>
                    <a:pt x="4" y="623"/>
                  </a:lnTo>
                  <a:lnTo>
                    <a:pt x="4" y="622"/>
                  </a:lnTo>
                  <a:lnTo>
                    <a:pt x="3" y="621"/>
                  </a:lnTo>
                  <a:lnTo>
                    <a:pt x="3" y="621"/>
                  </a:lnTo>
                  <a:close/>
                  <a:moveTo>
                    <a:pt x="3" y="586"/>
                  </a:moveTo>
                  <a:lnTo>
                    <a:pt x="3" y="570"/>
                  </a:lnTo>
                  <a:lnTo>
                    <a:pt x="3" y="569"/>
                  </a:lnTo>
                  <a:lnTo>
                    <a:pt x="4" y="569"/>
                  </a:lnTo>
                  <a:lnTo>
                    <a:pt x="5" y="568"/>
                  </a:lnTo>
                  <a:lnTo>
                    <a:pt x="6" y="568"/>
                  </a:lnTo>
                  <a:lnTo>
                    <a:pt x="6" y="568"/>
                  </a:lnTo>
                  <a:lnTo>
                    <a:pt x="7" y="569"/>
                  </a:lnTo>
                  <a:lnTo>
                    <a:pt x="8" y="569"/>
                  </a:lnTo>
                  <a:lnTo>
                    <a:pt x="8" y="570"/>
                  </a:lnTo>
                  <a:lnTo>
                    <a:pt x="8" y="586"/>
                  </a:lnTo>
                  <a:lnTo>
                    <a:pt x="8" y="586"/>
                  </a:lnTo>
                  <a:lnTo>
                    <a:pt x="7" y="587"/>
                  </a:lnTo>
                  <a:lnTo>
                    <a:pt x="6" y="588"/>
                  </a:lnTo>
                  <a:lnTo>
                    <a:pt x="6" y="588"/>
                  </a:lnTo>
                  <a:lnTo>
                    <a:pt x="5" y="588"/>
                  </a:lnTo>
                  <a:lnTo>
                    <a:pt x="4" y="587"/>
                  </a:lnTo>
                  <a:lnTo>
                    <a:pt x="3" y="586"/>
                  </a:lnTo>
                  <a:lnTo>
                    <a:pt x="3" y="586"/>
                  </a:lnTo>
                  <a:lnTo>
                    <a:pt x="3" y="586"/>
                  </a:lnTo>
                  <a:close/>
                  <a:moveTo>
                    <a:pt x="3" y="550"/>
                  </a:moveTo>
                  <a:lnTo>
                    <a:pt x="3" y="534"/>
                  </a:lnTo>
                  <a:lnTo>
                    <a:pt x="3" y="534"/>
                  </a:lnTo>
                  <a:lnTo>
                    <a:pt x="4" y="533"/>
                  </a:lnTo>
                  <a:lnTo>
                    <a:pt x="5" y="532"/>
                  </a:lnTo>
                  <a:lnTo>
                    <a:pt x="6" y="532"/>
                  </a:lnTo>
                  <a:lnTo>
                    <a:pt x="6" y="532"/>
                  </a:lnTo>
                  <a:lnTo>
                    <a:pt x="7" y="533"/>
                  </a:lnTo>
                  <a:lnTo>
                    <a:pt x="8" y="534"/>
                  </a:lnTo>
                  <a:lnTo>
                    <a:pt x="8" y="534"/>
                  </a:lnTo>
                  <a:lnTo>
                    <a:pt x="8" y="550"/>
                  </a:lnTo>
                  <a:lnTo>
                    <a:pt x="8" y="551"/>
                  </a:lnTo>
                  <a:lnTo>
                    <a:pt x="7" y="552"/>
                  </a:lnTo>
                  <a:lnTo>
                    <a:pt x="6" y="552"/>
                  </a:lnTo>
                  <a:lnTo>
                    <a:pt x="6" y="552"/>
                  </a:lnTo>
                  <a:lnTo>
                    <a:pt x="5" y="552"/>
                  </a:lnTo>
                  <a:lnTo>
                    <a:pt x="4" y="552"/>
                  </a:lnTo>
                  <a:lnTo>
                    <a:pt x="3" y="551"/>
                  </a:lnTo>
                  <a:lnTo>
                    <a:pt x="3" y="550"/>
                  </a:lnTo>
                  <a:lnTo>
                    <a:pt x="3" y="550"/>
                  </a:lnTo>
                  <a:close/>
                  <a:moveTo>
                    <a:pt x="3" y="514"/>
                  </a:moveTo>
                  <a:lnTo>
                    <a:pt x="3" y="500"/>
                  </a:lnTo>
                  <a:lnTo>
                    <a:pt x="3" y="498"/>
                  </a:lnTo>
                  <a:lnTo>
                    <a:pt x="4" y="497"/>
                  </a:lnTo>
                  <a:lnTo>
                    <a:pt x="5" y="497"/>
                  </a:lnTo>
                  <a:lnTo>
                    <a:pt x="6" y="496"/>
                  </a:lnTo>
                  <a:lnTo>
                    <a:pt x="6" y="497"/>
                  </a:lnTo>
                  <a:lnTo>
                    <a:pt x="7" y="497"/>
                  </a:lnTo>
                  <a:lnTo>
                    <a:pt x="8" y="498"/>
                  </a:lnTo>
                  <a:lnTo>
                    <a:pt x="8" y="500"/>
                  </a:lnTo>
                  <a:lnTo>
                    <a:pt x="8" y="514"/>
                  </a:lnTo>
                  <a:lnTo>
                    <a:pt x="8" y="516"/>
                  </a:lnTo>
                  <a:lnTo>
                    <a:pt x="7" y="517"/>
                  </a:lnTo>
                  <a:lnTo>
                    <a:pt x="6" y="517"/>
                  </a:lnTo>
                  <a:lnTo>
                    <a:pt x="6" y="517"/>
                  </a:lnTo>
                  <a:lnTo>
                    <a:pt x="5" y="517"/>
                  </a:lnTo>
                  <a:lnTo>
                    <a:pt x="4" y="517"/>
                  </a:lnTo>
                  <a:lnTo>
                    <a:pt x="3" y="516"/>
                  </a:lnTo>
                  <a:lnTo>
                    <a:pt x="3" y="514"/>
                  </a:lnTo>
                  <a:lnTo>
                    <a:pt x="3" y="514"/>
                  </a:lnTo>
                  <a:close/>
                  <a:moveTo>
                    <a:pt x="2" y="479"/>
                  </a:moveTo>
                  <a:lnTo>
                    <a:pt x="2" y="464"/>
                  </a:lnTo>
                  <a:lnTo>
                    <a:pt x="3" y="463"/>
                  </a:lnTo>
                  <a:lnTo>
                    <a:pt x="3" y="462"/>
                  </a:lnTo>
                  <a:lnTo>
                    <a:pt x="4" y="462"/>
                  </a:lnTo>
                  <a:lnTo>
                    <a:pt x="5" y="462"/>
                  </a:lnTo>
                  <a:lnTo>
                    <a:pt x="6" y="462"/>
                  </a:lnTo>
                  <a:lnTo>
                    <a:pt x="7" y="462"/>
                  </a:lnTo>
                  <a:lnTo>
                    <a:pt x="7" y="463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7" y="480"/>
                  </a:lnTo>
                  <a:lnTo>
                    <a:pt x="7" y="481"/>
                  </a:lnTo>
                  <a:lnTo>
                    <a:pt x="6" y="481"/>
                  </a:lnTo>
                  <a:lnTo>
                    <a:pt x="6" y="482"/>
                  </a:lnTo>
                  <a:lnTo>
                    <a:pt x="4" y="481"/>
                  </a:lnTo>
                  <a:lnTo>
                    <a:pt x="3" y="481"/>
                  </a:lnTo>
                  <a:lnTo>
                    <a:pt x="3" y="480"/>
                  </a:lnTo>
                  <a:lnTo>
                    <a:pt x="2" y="479"/>
                  </a:lnTo>
                  <a:lnTo>
                    <a:pt x="2" y="479"/>
                  </a:lnTo>
                  <a:close/>
                  <a:moveTo>
                    <a:pt x="2" y="444"/>
                  </a:moveTo>
                  <a:lnTo>
                    <a:pt x="2" y="428"/>
                  </a:lnTo>
                  <a:lnTo>
                    <a:pt x="2" y="427"/>
                  </a:lnTo>
                  <a:lnTo>
                    <a:pt x="3" y="427"/>
                  </a:lnTo>
                  <a:lnTo>
                    <a:pt x="4" y="426"/>
                  </a:lnTo>
                  <a:lnTo>
                    <a:pt x="5" y="426"/>
                  </a:lnTo>
                  <a:lnTo>
                    <a:pt x="6" y="426"/>
                  </a:lnTo>
                  <a:lnTo>
                    <a:pt x="6" y="427"/>
                  </a:lnTo>
                  <a:lnTo>
                    <a:pt x="7" y="427"/>
                  </a:lnTo>
                  <a:lnTo>
                    <a:pt x="7" y="428"/>
                  </a:lnTo>
                  <a:lnTo>
                    <a:pt x="7" y="444"/>
                  </a:lnTo>
                  <a:lnTo>
                    <a:pt x="7" y="444"/>
                  </a:lnTo>
                  <a:lnTo>
                    <a:pt x="7" y="445"/>
                  </a:lnTo>
                  <a:lnTo>
                    <a:pt x="6" y="446"/>
                  </a:lnTo>
                  <a:lnTo>
                    <a:pt x="5" y="446"/>
                  </a:lnTo>
                  <a:lnTo>
                    <a:pt x="4" y="446"/>
                  </a:lnTo>
                  <a:lnTo>
                    <a:pt x="3" y="445"/>
                  </a:lnTo>
                  <a:lnTo>
                    <a:pt x="2" y="444"/>
                  </a:lnTo>
                  <a:lnTo>
                    <a:pt x="2" y="444"/>
                  </a:lnTo>
                  <a:lnTo>
                    <a:pt x="2" y="444"/>
                  </a:lnTo>
                  <a:close/>
                  <a:moveTo>
                    <a:pt x="2" y="408"/>
                  </a:moveTo>
                  <a:lnTo>
                    <a:pt x="2" y="393"/>
                  </a:lnTo>
                  <a:lnTo>
                    <a:pt x="2" y="392"/>
                  </a:lnTo>
                  <a:lnTo>
                    <a:pt x="3" y="391"/>
                  </a:lnTo>
                  <a:lnTo>
                    <a:pt x="4" y="390"/>
                  </a:lnTo>
                  <a:lnTo>
                    <a:pt x="5" y="390"/>
                  </a:lnTo>
                  <a:lnTo>
                    <a:pt x="6" y="390"/>
                  </a:lnTo>
                  <a:lnTo>
                    <a:pt x="6" y="391"/>
                  </a:lnTo>
                  <a:lnTo>
                    <a:pt x="7" y="392"/>
                  </a:lnTo>
                  <a:lnTo>
                    <a:pt x="7" y="393"/>
                  </a:lnTo>
                  <a:lnTo>
                    <a:pt x="7" y="408"/>
                  </a:lnTo>
                  <a:lnTo>
                    <a:pt x="7" y="409"/>
                  </a:lnTo>
                  <a:lnTo>
                    <a:pt x="6" y="410"/>
                  </a:lnTo>
                  <a:lnTo>
                    <a:pt x="6" y="410"/>
                  </a:lnTo>
                  <a:lnTo>
                    <a:pt x="5" y="410"/>
                  </a:lnTo>
                  <a:lnTo>
                    <a:pt x="4" y="410"/>
                  </a:lnTo>
                  <a:lnTo>
                    <a:pt x="3" y="410"/>
                  </a:lnTo>
                  <a:lnTo>
                    <a:pt x="2" y="409"/>
                  </a:lnTo>
                  <a:lnTo>
                    <a:pt x="2" y="408"/>
                  </a:lnTo>
                  <a:lnTo>
                    <a:pt x="2" y="408"/>
                  </a:lnTo>
                  <a:close/>
                  <a:moveTo>
                    <a:pt x="2" y="372"/>
                  </a:moveTo>
                  <a:lnTo>
                    <a:pt x="2" y="358"/>
                  </a:lnTo>
                  <a:lnTo>
                    <a:pt x="2" y="356"/>
                  </a:lnTo>
                  <a:lnTo>
                    <a:pt x="3" y="355"/>
                  </a:lnTo>
                  <a:lnTo>
                    <a:pt x="4" y="355"/>
                  </a:lnTo>
                  <a:lnTo>
                    <a:pt x="5" y="354"/>
                  </a:lnTo>
                  <a:lnTo>
                    <a:pt x="6" y="355"/>
                  </a:lnTo>
                  <a:lnTo>
                    <a:pt x="6" y="355"/>
                  </a:lnTo>
                  <a:lnTo>
                    <a:pt x="7" y="356"/>
                  </a:lnTo>
                  <a:lnTo>
                    <a:pt x="7" y="358"/>
                  </a:lnTo>
                  <a:lnTo>
                    <a:pt x="7" y="372"/>
                  </a:lnTo>
                  <a:lnTo>
                    <a:pt x="7" y="374"/>
                  </a:lnTo>
                  <a:lnTo>
                    <a:pt x="6" y="375"/>
                  </a:lnTo>
                  <a:lnTo>
                    <a:pt x="6" y="375"/>
                  </a:lnTo>
                  <a:lnTo>
                    <a:pt x="5" y="375"/>
                  </a:lnTo>
                  <a:lnTo>
                    <a:pt x="4" y="375"/>
                  </a:lnTo>
                  <a:lnTo>
                    <a:pt x="3" y="375"/>
                  </a:lnTo>
                  <a:lnTo>
                    <a:pt x="2" y="374"/>
                  </a:lnTo>
                  <a:lnTo>
                    <a:pt x="2" y="372"/>
                  </a:lnTo>
                  <a:lnTo>
                    <a:pt x="2" y="372"/>
                  </a:lnTo>
                  <a:close/>
                  <a:moveTo>
                    <a:pt x="2" y="337"/>
                  </a:moveTo>
                  <a:lnTo>
                    <a:pt x="2" y="322"/>
                  </a:lnTo>
                  <a:lnTo>
                    <a:pt x="2" y="321"/>
                  </a:lnTo>
                  <a:lnTo>
                    <a:pt x="2" y="320"/>
                  </a:lnTo>
                  <a:lnTo>
                    <a:pt x="3" y="320"/>
                  </a:lnTo>
                  <a:lnTo>
                    <a:pt x="5" y="320"/>
                  </a:lnTo>
                  <a:lnTo>
                    <a:pt x="6" y="320"/>
                  </a:lnTo>
                  <a:lnTo>
                    <a:pt x="6" y="320"/>
                  </a:lnTo>
                  <a:lnTo>
                    <a:pt x="6" y="321"/>
                  </a:lnTo>
                  <a:lnTo>
                    <a:pt x="7" y="322"/>
                  </a:lnTo>
                  <a:lnTo>
                    <a:pt x="7" y="337"/>
                  </a:lnTo>
                  <a:lnTo>
                    <a:pt x="7" y="338"/>
                  </a:lnTo>
                  <a:lnTo>
                    <a:pt x="6" y="339"/>
                  </a:lnTo>
                  <a:lnTo>
                    <a:pt x="6" y="339"/>
                  </a:lnTo>
                  <a:lnTo>
                    <a:pt x="5" y="340"/>
                  </a:lnTo>
                  <a:lnTo>
                    <a:pt x="3" y="339"/>
                  </a:lnTo>
                  <a:lnTo>
                    <a:pt x="2" y="339"/>
                  </a:lnTo>
                  <a:lnTo>
                    <a:pt x="2" y="338"/>
                  </a:lnTo>
                  <a:lnTo>
                    <a:pt x="2" y="337"/>
                  </a:lnTo>
                  <a:lnTo>
                    <a:pt x="2" y="337"/>
                  </a:lnTo>
                  <a:close/>
                  <a:moveTo>
                    <a:pt x="2" y="302"/>
                  </a:moveTo>
                  <a:lnTo>
                    <a:pt x="2" y="286"/>
                  </a:lnTo>
                  <a:lnTo>
                    <a:pt x="2" y="286"/>
                  </a:lnTo>
                  <a:lnTo>
                    <a:pt x="2" y="285"/>
                  </a:lnTo>
                  <a:lnTo>
                    <a:pt x="3" y="284"/>
                  </a:lnTo>
                  <a:lnTo>
                    <a:pt x="4" y="284"/>
                  </a:lnTo>
                  <a:lnTo>
                    <a:pt x="5" y="284"/>
                  </a:lnTo>
                  <a:lnTo>
                    <a:pt x="6" y="285"/>
                  </a:lnTo>
                  <a:lnTo>
                    <a:pt x="6" y="286"/>
                  </a:lnTo>
                  <a:lnTo>
                    <a:pt x="6" y="286"/>
                  </a:lnTo>
                  <a:lnTo>
                    <a:pt x="7" y="302"/>
                  </a:lnTo>
                  <a:lnTo>
                    <a:pt x="6" y="303"/>
                  </a:lnTo>
                  <a:lnTo>
                    <a:pt x="6" y="303"/>
                  </a:lnTo>
                  <a:lnTo>
                    <a:pt x="6" y="304"/>
                  </a:lnTo>
                  <a:lnTo>
                    <a:pt x="4" y="304"/>
                  </a:lnTo>
                  <a:lnTo>
                    <a:pt x="3" y="304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2" y="302"/>
                  </a:lnTo>
                  <a:lnTo>
                    <a:pt x="2" y="302"/>
                  </a:lnTo>
                  <a:close/>
                  <a:moveTo>
                    <a:pt x="2" y="266"/>
                  </a:moveTo>
                  <a:lnTo>
                    <a:pt x="2" y="251"/>
                  </a:lnTo>
                  <a:lnTo>
                    <a:pt x="2" y="250"/>
                  </a:lnTo>
                  <a:lnTo>
                    <a:pt x="2" y="249"/>
                  </a:lnTo>
                  <a:lnTo>
                    <a:pt x="3" y="248"/>
                  </a:lnTo>
                  <a:lnTo>
                    <a:pt x="4" y="248"/>
                  </a:lnTo>
                  <a:lnTo>
                    <a:pt x="5" y="248"/>
                  </a:lnTo>
                  <a:lnTo>
                    <a:pt x="6" y="249"/>
                  </a:lnTo>
                  <a:lnTo>
                    <a:pt x="6" y="250"/>
                  </a:lnTo>
                  <a:lnTo>
                    <a:pt x="6" y="251"/>
                  </a:lnTo>
                  <a:lnTo>
                    <a:pt x="6" y="266"/>
                  </a:lnTo>
                  <a:lnTo>
                    <a:pt x="6" y="267"/>
                  </a:lnTo>
                  <a:lnTo>
                    <a:pt x="6" y="268"/>
                  </a:lnTo>
                  <a:lnTo>
                    <a:pt x="5" y="269"/>
                  </a:lnTo>
                  <a:lnTo>
                    <a:pt x="4" y="269"/>
                  </a:lnTo>
                  <a:lnTo>
                    <a:pt x="3" y="269"/>
                  </a:lnTo>
                  <a:lnTo>
                    <a:pt x="2" y="268"/>
                  </a:lnTo>
                  <a:lnTo>
                    <a:pt x="2" y="267"/>
                  </a:lnTo>
                  <a:lnTo>
                    <a:pt x="2" y="266"/>
                  </a:lnTo>
                  <a:lnTo>
                    <a:pt x="2" y="266"/>
                  </a:lnTo>
                  <a:close/>
                  <a:moveTo>
                    <a:pt x="2" y="230"/>
                  </a:moveTo>
                  <a:lnTo>
                    <a:pt x="2" y="216"/>
                  </a:lnTo>
                  <a:lnTo>
                    <a:pt x="2" y="214"/>
                  </a:lnTo>
                  <a:lnTo>
                    <a:pt x="2" y="213"/>
                  </a:lnTo>
                  <a:lnTo>
                    <a:pt x="3" y="213"/>
                  </a:lnTo>
                  <a:lnTo>
                    <a:pt x="4" y="213"/>
                  </a:lnTo>
                  <a:lnTo>
                    <a:pt x="5" y="213"/>
                  </a:lnTo>
                  <a:lnTo>
                    <a:pt x="6" y="213"/>
                  </a:lnTo>
                  <a:lnTo>
                    <a:pt x="6" y="214"/>
                  </a:lnTo>
                  <a:lnTo>
                    <a:pt x="6" y="216"/>
                  </a:lnTo>
                  <a:lnTo>
                    <a:pt x="6" y="230"/>
                  </a:lnTo>
                  <a:lnTo>
                    <a:pt x="6" y="232"/>
                  </a:lnTo>
                  <a:lnTo>
                    <a:pt x="6" y="233"/>
                  </a:lnTo>
                  <a:lnTo>
                    <a:pt x="5" y="233"/>
                  </a:lnTo>
                  <a:lnTo>
                    <a:pt x="4" y="233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2" y="232"/>
                  </a:lnTo>
                  <a:lnTo>
                    <a:pt x="2" y="230"/>
                  </a:lnTo>
                  <a:lnTo>
                    <a:pt x="2" y="230"/>
                  </a:lnTo>
                  <a:close/>
                  <a:moveTo>
                    <a:pt x="2" y="196"/>
                  </a:moveTo>
                  <a:lnTo>
                    <a:pt x="1" y="180"/>
                  </a:lnTo>
                  <a:lnTo>
                    <a:pt x="2" y="179"/>
                  </a:lnTo>
                  <a:lnTo>
                    <a:pt x="2" y="179"/>
                  </a:lnTo>
                  <a:lnTo>
                    <a:pt x="2" y="178"/>
                  </a:lnTo>
                  <a:lnTo>
                    <a:pt x="4" y="178"/>
                  </a:lnTo>
                  <a:lnTo>
                    <a:pt x="5" y="178"/>
                  </a:lnTo>
                  <a:lnTo>
                    <a:pt x="6" y="179"/>
                  </a:lnTo>
                  <a:lnTo>
                    <a:pt x="6" y="179"/>
                  </a:lnTo>
                  <a:lnTo>
                    <a:pt x="6" y="180"/>
                  </a:lnTo>
                  <a:lnTo>
                    <a:pt x="6" y="196"/>
                  </a:lnTo>
                  <a:lnTo>
                    <a:pt x="6" y="196"/>
                  </a:lnTo>
                  <a:lnTo>
                    <a:pt x="6" y="197"/>
                  </a:lnTo>
                  <a:lnTo>
                    <a:pt x="5" y="197"/>
                  </a:lnTo>
                  <a:lnTo>
                    <a:pt x="4" y="198"/>
                  </a:lnTo>
                  <a:lnTo>
                    <a:pt x="2" y="198"/>
                  </a:lnTo>
                  <a:lnTo>
                    <a:pt x="2" y="197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2" y="196"/>
                  </a:lnTo>
                  <a:close/>
                  <a:moveTo>
                    <a:pt x="1" y="160"/>
                  </a:moveTo>
                  <a:lnTo>
                    <a:pt x="1" y="145"/>
                  </a:lnTo>
                  <a:lnTo>
                    <a:pt x="1" y="144"/>
                  </a:lnTo>
                  <a:lnTo>
                    <a:pt x="2" y="143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6" y="143"/>
                  </a:lnTo>
                  <a:lnTo>
                    <a:pt x="6" y="144"/>
                  </a:lnTo>
                  <a:lnTo>
                    <a:pt x="6" y="145"/>
                  </a:lnTo>
                  <a:lnTo>
                    <a:pt x="6" y="160"/>
                  </a:lnTo>
                  <a:lnTo>
                    <a:pt x="6" y="161"/>
                  </a:lnTo>
                  <a:lnTo>
                    <a:pt x="6" y="162"/>
                  </a:lnTo>
                  <a:lnTo>
                    <a:pt x="5" y="162"/>
                  </a:lnTo>
                  <a:lnTo>
                    <a:pt x="3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1"/>
                  </a:lnTo>
                  <a:lnTo>
                    <a:pt x="1" y="160"/>
                  </a:lnTo>
                  <a:lnTo>
                    <a:pt x="1" y="160"/>
                  </a:lnTo>
                  <a:close/>
                  <a:moveTo>
                    <a:pt x="1" y="124"/>
                  </a:moveTo>
                  <a:lnTo>
                    <a:pt x="1" y="109"/>
                  </a:lnTo>
                  <a:lnTo>
                    <a:pt x="1" y="108"/>
                  </a:lnTo>
                  <a:lnTo>
                    <a:pt x="2" y="107"/>
                  </a:lnTo>
                  <a:lnTo>
                    <a:pt x="2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5" y="107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5" y="126"/>
                  </a:lnTo>
                  <a:lnTo>
                    <a:pt x="4" y="127"/>
                  </a:lnTo>
                  <a:lnTo>
                    <a:pt x="3" y="127"/>
                  </a:lnTo>
                  <a:lnTo>
                    <a:pt x="2" y="127"/>
                  </a:lnTo>
                  <a:lnTo>
                    <a:pt x="2" y="126"/>
                  </a:lnTo>
                  <a:lnTo>
                    <a:pt x="1" y="125"/>
                  </a:lnTo>
                  <a:lnTo>
                    <a:pt x="1" y="124"/>
                  </a:lnTo>
                  <a:lnTo>
                    <a:pt x="1" y="124"/>
                  </a:lnTo>
                  <a:close/>
                  <a:moveTo>
                    <a:pt x="1" y="89"/>
                  </a:moveTo>
                  <a:lnTo>
                    <a:pt x="1" y="74"/>
                  </a:lnTo>
                  <a:lnTo>
                    <a:pt x="1" y="72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3" y="71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6" y="89"/>
                  </a:lnTo>
                  <a:lnTo>
                    <a:pt x="6" y="90"/>
                  </a:lnTo>
                  <a:lnTo>
                    <a:pt x="5" y="91"/>
                  </a:lnTo>
                  <a:lnTo>
                    <a:pt x="4" y="91"/>
                  </a:lnTo>
                  <a:lnTo>
                    <a:pt x="3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close/>
                  <a:moveTo>
                    <a:pt x="1" y="54"/>
                  </a:moveTo>
                  <a:lnTo>
                    <a:pt x="1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2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6" y="54"/>
                  </a:lnTo>
                  <a:lnTo>
                    <a:pt x="6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4"/>
                  </a:lnTo>
                  <a:close/>
                  <a:moveTo>
                    <a:pt x="0" y="18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18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4709" y="617"/>
              <a:ext cx="11" cy="1084"/>
            </a:xfrm>
            <a:custGeom>
              <a:avLst/>
              <a:gdLst/>
              <a:ahLst/>
              <a:cxnLst>
                <a:cxn ang="0">
                  <a:pos x="11" y="1066"/>
                </a:cxn>
                <a:cxn ang="0">
                  <a:pos x="6" y="1082"/>
                </a:cxn>
                <a:cxn ang="0">
                  <a:pos x="11" y="1031"/>
                </a:cxn>
                <a:cxn ang="0">
                  <a:pos x="5" y="1046"/>
                </a:cxn>
                <a:cxn ang="0">
                  <a:pos x="10" y="996"/>
                </a:cxn>
                <a:cxn ang="0">
                  <a:pos x="5" y="1011"/>
                </a:cxn>
                <a:cxn ang="0">
                  <a:pos x="10" y="960"/>
                </a:cxn>
                <a:cxn ang="0">
                  <a:pos x="5" y="975"/>
                </a:cxn>
                <a:cxn ang="0">
                  <a:pos x="10" y="924"/>
                </a:cxn>
                <a:cxn ang="0">
                  <a:pos x="5" y="940"/>
                </a:cxn>
                <a:cxn ang="0">
                  <a:pos x="10" y="889"/>
                </a:cxn>
                <a:cxn ang="0">
                  <a:pos x="5" y="904"/>
                </a:cxn>
                <a:cxn ang="0">
                  <a:pos x="9" y="854"/>
                </a:cxn>
                <a:cxn ang="0">
                  <a:pos x="5" y="869"/>
                </a:cxn>
                <a:cxn ang="0">
                  <a:pos x="9" y="818"/>
                </a:cxn>
                <a:cxn ang="0">
                  <a:pos x="5" y="833"/>
                </a:cxn>
                <a:cxn ang="0">
                  <a:pos x="9" y="782"/>
                </a:cxn>
                <a:cxn ang="0">
                  <a:pos x="5" y="798"/>
                </a:cxn>
                <a:cxn ang="0">
                  <a:pos x="9" y="748"/>
                </a:cxn>
                <a:cxn ang="0">
                  <a:pos x="5" y="762"/>
                </a:cxn>
                <a:cxn ang="0">
                  <a:pos x="9" y="712"/>
                </a:cxn>
                <a:cxn ang="0">
                  <a:pos x="4" y="727"/>
                </a:cxn>
                <a:cxn ang="0">
                  <a:pos x="9" y="676"/>
                </a:cxn>
                <a:cxn ang="0">
                  <a:pos x="4" y="692"/>
                </a:cxn>
                <a:cxn ang="0">
                  <a:pos x="9" y="640"/>
                </a:cxn>
                <a:cxn ang="0">
                  <a:pos x="4" y="656"/>
                </a:cxn>
                <a:cxn ang="0">
                  <a:pos x="9" y="606"/>
                </a:cxn>
                <a:cxn ang="0">
                  <a:pos x="4" y="620"/>
                </a:cxn>
                <a:cxn ang="0">
                  <a:pos x="8" y="570"/>
                </a:cxn>
                <a:cxn ang="0">
                  <a:pos x="3" y="585"/>
                </a:cxn>
                <a:cxn ang="0">
                  <a:pos x="8" y="534"/>
                </a:cxn>
                <a:cxn ang="0">
                  <a:pos x="3" y="550"/>
                </a:cxn>
                <a:cxn ang="0">
                  <a:pos x="8" y="499"/>
                </a:cxn>
                <a:cxn ang="0">
                  <a:pos x="3" y="514"/>
                </a:cxn>
                <a:cxn ang="0">
                  <a:pos x="8" y="464"/>
                </a:cxn>
                <a:cxn ang="0">
                  <a:pos x="3" y="478"/>
                </a:cxn>
                <a:cxn ang="0">
                  <a:pos x="7" y="428"/>
                </a:cxn>
                <a:cxn ang="0">
                  <a:pos x="2" y="443"/>
                </a:cxn>
                <a:cxn ang="0">
                  <a:pos x="7" y="392"/>
                </a:cxn>
                <a:cxn ang="0">
                  <a:pos x="2" y="408"/>
                </a:cxn>
                <a:cxn ang="0">
                  <a:pos x="7" y="357"/>
                </a:cxn>
                <a:cxn ang="0">
                  <a:pos x="2" y="372"/>
                </a:cxn>
                <a:cxn ang="0">
                  <a:pos x="7" y="322"/>
                </a:cxn>
                <a:cxn ang="0">
                  <a:pos x="2" y="336"/>
                </a:cxn>
                <a:cxn ang="0">
                  <a:pos x="7" y="286"/>
                </a:cxn>
                <a:cxn ang="0">
                  <a:pos x="1" y="302"/>
                </a:cxn>
                <a:cxn ang="0">
                  <a:pos x="6" y="251"/>
                </a:cxn>
                <a:cxn ang="0">
                  <a:pos x="1" y="266"/>
                </a:cxn>
                <a:cxn ang="0">
                  <a:pos x="6" y="215"/>
                </a:cxn>
                <a:cxn ang="0">
                  <a:pos x="1" y="230"/>
                </a:cxn>
                <a:cxn ang="0">
                  <a:pos x="6" y="180"/>
                </a:cxn>
                <a:cxn ang="0">
                  <a:pos x="1" y="195"/>
                </a:cxn>
                <a:cxn ang="0">
                  <a:pos x="6" y="144"/>
                </a:cxn>
                <a:cxn ang="0">
                  <a:pos x="1" y="160"/>
                </a:cxn>
                <a:cxn ang="0">
                  <a:pos x="5" y="109"/>
                </a:cxn>
                <a:cxn ang="0">
                  <a:pos x="1" y="124"/>
                </a:cxn>
                <a:cxn ang="0">
                  <a:pos x="5" y="73"/>
                </a:cxn>
                <a:cxn ang="0">
                  <a:pos x="1" y="88"/>
                </a:cxn>
                <a:cxn ang="0">
                  <a:pos x="5" y="38"/>
                </a:cxn>
                <a:cxn ang="0">
                  <a:pos x="1" y="53"/>
                </a:cxn>
                <a:cxn ang="0">
                  <a:pos x="5" y="2"/>
                </a:cxn>
                <a:cxn ang="0">
                  <a:pos x="0" y="18"/>
                </a:cxn>
              </a:cxnLst>
              <a:rect l="0" t="0" r="r" b="b"/>
              <a:pathLst>
                <a:path w="11" h="1084">
                  <a:moveTo>
                    <a:pt x="6" y="1082"/>
                  </a:moveTo>
                  <a:lnTo>
                    <a:pt x="6" y="1066"/>
                  </a:lnTo>
                  <a:lnTo>
                    <a:pt x="6" y="1065"/>
                  </a:lnTo>
                  <a:lnTo>
                    <a:pt x="6" y="1065"/>
                  </a:lnTo>
                  <a:lnTo>
                    <a:pt x="7" y="1064"/>
                  </a:lnTo>
                  <a:lnTo>
                    <a:pt x="9" y="1064"/>
                  </a:lnTo>
                  <a:lnTo>
                    <a:pt x="9" y="1064"/>
                  </a:lnTo>
                  <a:lnTo>
                    <a:pt x="10" y="1065"/>
                  </a:lnTo>
                  <a:lnTo>
                    <a:pt x="11" y="1065"/>
                  </a:lnTo>
                  <a:lnTo>
                    <a:pt x="11" y="1066"/>
                  </a:lnTo>
                  <a:lnTo>
                    <a:pt x="11" y="1082"/>
                  </a:lnTo>
                  <a:lnTo>
                    <a:pt x="11" y="1082"/>
                  </a:lnTo>
                  <a:lnTo>
                    <a:pt x="10" y="1083"/>
                  </a:lnTo>
                  <a:lnTo>
                    <a:pt x="9" y="1084"/>
                  </a:lnTo>
                  <a:lnTo>
                    <a:pt x="9" y="1084"/>
                  </a:lnTo>
                  <a:lnTo>
                    <a:pt x="8" y="1084"/>
                  </a:lnTo>
                  <a:lnTo>
                    <a:pt x="7" y="1083"/>
                  </a:lnTo>
                  <a:lnTo>
                    <a:pt x="6" y="1082"/>
                  </a:lnTo>
                  <a:lnTo>
                    <a:pt x="6" y="1082"/>
                  </a:lnTo>
                  <a:lnTo>
                    <a:pt x="6" y="1082"/>
                  </a:lnTo>
                  <a:close/>
                  <a:moveTo>
                    <a:pt x="5" y="1046"/>
                  </a:moveTo>
                  <a:lnTo>
                    <a:pt x="5" y="1031"/>
                  </a:lnTo>
                  <a:lnTo>
                    <a:pt x="6" y="1030"/>
                  </a:lnTo>
                  <a:lnTo>
                    <a:pt x="6" y="1029"/>
                  </a:lnTo>
                  <a:lnTo>
                    <a:pt x="7" y="1029"/>
                  </a:lnTo>
                  <a:lnTo>
                    <a:pt x="8" y="1028"/>
                  </a:lnTo>
                  <a:lnTo>
                    <a:pt x="9" y="1029"/>
                  </a:lnTo>
                  <a:lnTo>
                    <a:pt x="10" y="1029"/>
                  </a:lnTo>
                  <a:lnTo>
                    <a:pt x="10" y="1030"/>
                  </a:lnTo>
                  <a:lnTo>
                    <a:pt x="11" y="1031"/>
                  </a:lnTo>
                  <a:lnTo>
                    <a:pt x="11" y="1046"/>
                  </a:lnTo>
                  <a:lnTo>
                    <a:pt x="10" y="1047"/>
                  </a:lnTo>
                  <a:lnTo>
                    <a:pt x="10" y="1047"/>
                  </a:lnTo>
                  <a:lnTo>
                    <a:pt x="9" y="1048"/>
                  </a:lnTo>
                  <a:lnTo>
                    <a:pt x="9" y="1048"/>
                  </a:lnTo>
                  <a:lnTo>
                    <a:pt x="7" y="1048"/>
                  </a:lnTo>
                  <a:lnTo>
                    <a:pt x="6" y="1047"/>
                  </a:lnTo>
                  <a:lnTo>
                    <a:pt x="6" y="1047"/>
                  </a:lnTo>
                  <a:lnTo>
                    <a:pt x="5" y="1046"/>
                  </a:lnTo>
                  <a:lnTo>
                    <a:pt x="5" y="1046"/>
                  </a:lnTo>
                  <a:close/>
                  <a:moveTo>
                    <a:pt x="5" y="1011"/>
                  </a:moveTo>
                  <a:lnTo>
                    <a:pt x="5" y="996"/>
                  </a:lnTo>
                  <a:lnTo>
                    <a:pt x="5" y="995"/>
                  </a:lnTo>
                  <a:lnTo>
                    <a:pt x="6" y="994"/>
                  </a:lnTo>
                  <a:lnTo>
                    <a:pt x="7" y="993"/>
                  </a:lnTo>
                  <a:lnTo>
                    <a:pt x="8" y="993"/>
                  </a:lnTo>
                  <a:lnTo>
                    <a:pt x="9" y="993"/>
                  </a:lnTo>
                  <a:lnTo>
                    <a:pt x="9" y="994"/>
                  </a:lnTo>
                  <a:lnTo>
                    <a:pt x="10" y="995"/>
                  </a:lnTo>
                  <a:lnTo>
                    <a:pt x="10" y="996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9" y="1013"/>
                  </a:lnTo>
                  <a:lnTo>
                    <a:pt x="9" y="1013"/>
                  </a:lnTo>
                  <a:lnTo>
                    <a:pt x="8" y="1013"/>
                  </a:lnTo>
                  <a:lnTo>
                    <a:pt x="7" y="1013"/>
                  </a:lnTo>
                  <a:lnTo>
                    <a:pt x="6" y="1013"/>
                  </a:lnTo>
                  <a:lnTo>
                    <a:pt x="5" y="1012"/>
                  </a:lnTo>
                  <a:lnTo>
                    <a:pt x="5" y="1011"/>
                  </a:lnTo>
                  <a:lnTo>
                    <a:pt x="5" y="1011"/>
                  </a:lnTo>
                  <a:close/>
                  <a:moveTo>
                    <a:pt x="5" y="975"/>
                  </a:moveTo>
                  <a:lnTo>
                    <a:pt x="5" y="960"/>
                  </a:lnTo>
                  <a:lnTo>
                    <a:pt x="5" y="959"/>
                  </a:lnTo>
                  <a:lnTo>
                    <a:pt x="6" y="958"/>
                  </a:lnTo>
                  <a:lnTo>
                    <a:pt x="7" y="957"/>
                  </a:lnTo>
                  <a:lnTo>
                    <a:pt x="8" y="957"/>
                  </a:lnTo>
                  <a:lnTo>
                    <a:pt x="9" y="957"/>
                  </a:lnTo>
                  <a:lnTo>
                    <a:pt x="9" y="958"/>
                  </a:lnTo>
                  <a:lnTo>
                    <a:pt x="10" y="959"/>
                  </a:lnTo>
                  <a:lnTo>
                    <a:pt x="10" y="960"/>
                  </a:lnTo>
                  <a:lnTo>
                    <a:pt x="10" y="975"/>
                  </a:lnTo>
                  <a:lnTo>
                    <a:pt x="10" y="976"/>
                  </a:lnTo>
                  <a:lnTo>
                    <a:pt x="9" y="977"/>
                  </a:lnTo>
                  <a:lnTo>
                    <a:pt x="9" y="978"/>
                  </a:lnTo>
                  <a:lnTo>
                    <a:pt x="8" y="978"/>
                  </a:lnTo>
                  <a:lnTo>
                    <a:pt x="7" y="978"/>
                  </a:lnTo>
                  <a:lnTo>
                    <a:pt x="6" y="977"/>
                  </a:lnTo>
                  <a:lnTo>
                    <a:pt x="5" y="976"/>
                  </a:lnTo>
                  <a:lnTo>
                    <a:pt x="5" y="975"/>
                  </a:lnTo>
                  <a:lnTo>
                    <a:pt x="5" y="975"/>
                  </a:lnTo>
                  <a:close/>
                  <a:moveTo>
                    <a:pt x="5" y="940"/>
                  </a:moveTo>
                  <a:lnTo>
                    <a:pt x="5" y="924"/>
                  </a:lnTo>
                  <a:lnTo>
                    <a:pt x="5" y="923"/>
                  </a:lnTo>
                  <a:lnTo>
                    <a:pt x="5" y="923"/>
                  </a:lnTo>
                  <a:lnTo>
                    <a:pt x="6" y="922"/>
                  </a:lnTo>
                  <a:lnTo>
                    <a:pt x="8" y="922"/>
                  </a:lnTo>
                  <a:lnTo>
                    <a:pt x="9" y="922"/>
                  </a:lnTo>
                  <a:lnTo>
                    <a:pt x="9" y="923"/>
                  </a:lnTo>
                  <a:lnTo>
                    <a:pt x="10" y="923"/>
                  </a:lnTo>
                  <a:lnTo>
                    <a:pt x="10" y="924"/>
                  </a:lnTo>
                  <a:lnTo>
                    <a:pt x="10" y="940"/>
                  </a:lnTo>
                  <a:lnTo>
                    <a:pt x="10" y="940"/>
                  </a:lnTo>
                  <a:lnTo>
                    <a:pt x="9" y="941"/>
                  </a:lnTo>
                  <a:lnTo>
                    <a:pt x="9" y="942"/>
                  </a:lnTo>
                  <a:lnTo>
                    <a:pt x="8" y="942"/>
                  </a:lnTo>
                  <a:lnTo>
                    <a:pt x="7" y="942"/>
                  </a:lnTo>
                  <a:lnTo>
                    <a:pt x="6" y="941"/>
                  </a:lnTo>
                  <a:lnTo>
                    <a:pt x="5" y="940"/>
                  </a:lnTo>
                  <a:lnTo>
                    <a:pt x="5" y="940"/>
                  </a:lnTo>
                  <a:lnTo>
                    <a:pt x="5" y="940"/>
                  </a:lnTo>
                  <a:close/>
                  <a:moveTo>
                    <a:pt x="5" y="904"/>
                  </a:moveTo>
                  <a:lnTo>
                    <a:pt x="5" y="889"/>
                  </a:lnTo>
                  <a:lnTo>
                    <a:pt x="5" y="888"/>
                  </a:lnTo>
                  <a:lnTo>
                    <a:pt x="5" y="887"/>
                  </a:lnTo>
                  <a:lnTo>
                    <a:pt x="6" y="887"/>
                  </a:lnTo>
                  <a:lnTo>
                    <a:pt x="7" y="886"/>
                  </a:lnTo>
                  <a:lnTo>
                    <a:pt x="9" y="887"/>
                  </a:lnTo>
                  <a:lnTo>
                    <a:pt x="9" y="887"/>
                  </a:lnTo>
                  <a:lnTo>
                    <a:pt x="9" y="888"/>
                  </a:lnTo>
                  <a:lnTo>
                    <a:pt x="10" y="889"/>
                  </a:lnTo>
                  <a:lnTo>
                    <a:pt x="10" y="904"/>
                  </a:lnTo>
                  <a:lnTo>
                    <a:pt x="9" y="905"/>
                  </a:lnTo>
                  <a:lnTo>
                    <a:pt x="9" y="906"/>
                  </a:lnTo>
                  <a:lnTo>
                    <a:pt x="9" y="906"/>
                  </a:lnTo>
                  <a:lnTo>
                    <a:pt x="8" y="906"/>
                  </a:lnTo>
                  <a:lnTo>
                    <a:pt x="6" y="906"/>
                  </a:lnTo>
                  <a:lnTo>
                    <a:pt x="5" y="906"/>
                  </a:lnTo>
                  <a:lnTo>
                    <a:pt x="5" y="905"/>
                  </a:lnTo>
                  <a:lnTo>
                    <a:pt x="5" y="904"/>
                  </a:lnTo>
                  <a:lnTo>
                    <a:pt x="5" y="904"/>
                  </a:lnTo>
                  <a:close/>
                  <a:moveTo>
                    <a:pt x="5" y="869"/>
                  </a:moveTo>
                  <a:lnTo>
                    <a:pt x="5" y="854"/>
                  </a:lnTo>
                  <a:lnTo>
                    <a:pt x="5" y="853"/>
                  </a:lnTo>
                  <a:lnTo>
                    <a:pt x="5" y="852"/>
                  </a:lnTo>
                  <a:lnTo>
                    <a:pt x="6" y="851"/>
                  </a:lnTo>
                  <a:lnTo>
                    <a:pt x="7" y="851"/>
                  </a:lnTo>
                  <a:lnTo>
                    <a:pt x="8" y="851"/>
                  </a:lnTo>
                  <a:lnTo>
                    <a:pt x="9" y="852"/>
                  </a:lnTo>
                  <a:lnTo>
                    <a:pt x="9" y="853"/>
                  </a:lnTo>
                  <a:lnTo>
                    <a:pt x="9" y="854"/>
                  </a:lnTo>
                  <a:lnTo>
                    <a:pt x="9" y="869"/>
                  </a:lnTo>
                  <a:lnTo>
                    <a:pt x="9" y="870"/>
                  </a:lnTo>
                  <a:lnTo>
                    <a:pt x="9" y="871"/>
                  </a:lnTo>
                  <a:lnTo>
                    <a:pt x="8" y="871"/>
                  </a:lnTo>
                  <a:lnTo>
                    <a:pt x="7" y="872"/>
                  </a:lnTo>
                  <a:lnTo>
                    <a:pt x="6" y="871"/>
                  </a:lnTo>
                  <a:lnTo>
                    <a:pt x="5" y="871"/>
                  </a:lnTo>
                  <a:lnTo>
                    <a:pt x="5" y="870"/>
                  </a:lnTo>
                  <a:lnTo>
                    <a:pt x="5" y="869"/>
                  </a:lnTo>
                  <a:lnTo>
                    <a:pt x="5" y="869"/>
                  </a:lnTo>
                  <a:close/>
                  <a:moveTo>
                    <a:pt x="5" y="833"/>
                  </a:moveTo>
                  <a:lnTo>
                    <a:pt x="5" y="818"/>
                  </a:lnTo>
                  <a:lnTo>
                    <a:pt x="5" y="817"/>
                  </a:lnTo>
                  <a:lnTo>
                    <a:pt x="5" y="816"/>
                  </a:lnTo>
                  <a:lnTo>
                    <a:pt x="6" y="816"/>
                  </a:lnTo>
                  <a:lnTo>
                    <a:pt x="7" y="816"/>
                  </a:lnTo>
                  <a:lnTo>
                    <a:pt x="8" y="816"/>
                  </a:lnTo>
                  <a:lnTo>
                    <a:pt x="9" y="816"/>
                  </a:lnTo>
                  <a:lnTo>
                    <a:pt x="9" y="817"/>
                  </a:lnTo>
                  <a:lnTo>
                    <a:pt x="9" y="818"/>
                  </a:lnTo>
                  <a:lnTo>
                    <a:pt x="9" y="833"/>
                  </a:lnTo>
                  <a:lnTo>
                    <a:pt x="9" y="834"/>
                  </a:lnTo>
                  <a:lnTo>
                    <a:pt x="9" y="835"/>
                  </a:lnTo>
                  <a:lnTo>
                    <a:pt x="8" y="836"/>
                  </a:lnTo>
                  <a:lnTo>
                    <a:pt x="7" y="836"/>
                  </a:lnTo>
                  <a:lnTo>
                    <a:pt x="6" y="836"/>
                  </a:lnTo>
                  <a:lnTo>
                    <a:pt x="5" y="835"/>
                  </a:lnTo>
                  <a:lnTo>
                    <a:pt x="5" y="834"/>
                  </a:lnTo>
                  <a:lnTo>
                    <a:pt x="5" y="833"/>
                  </a:lnTo>
                  <a:lnTo>
                    <a:pt x="5" y="833"/>
                  </a:lnTo>
                  <a:close/>
                  <a:moveTo>
                    <a:pt x="5" y="798"/>
                  </a:moveTo>
                  <a:lnTo>
                    <a:pt x="5" y="782"/>
                  </a:lnTo>
                  <a:lnTo>
                    <a:pt x="5" y="782"/>
                  </a:lnTo>
                  <a:lnTo>
                    <a:pt x="5" y="781"/>
                  </a:lnTo>
                  <a:lnTo>
                    <a:pt x="5" y="780"/>
                  </a:lnTo>
                  <a:lnTo>
                    <a:pt x="7" y="780"/>
                  </a:lnTo>
                  <a:lnTo>
                    <a:pt x="8" y="780"/>
                  </a:lnTo>
                  <a:lnTo>
                    <a:pt x="9" y="781"/>
                  </a:lnTo>
                  <a:lnTo>
                    <a:pt x="9" y="782"/>
                  </a:lnTo>
                  <a:lnTo>
                    <a:pt x="9" y="782"/>
                  </a:lnTo>
                  <a:lnTo>
                    <a:pt x="9" y="798"/>
                  </a:lnTo>
                  <a:lnTo>
                    <a:pt x="9" y="799"/>
                  </a:lnTo>
                  <a:lnTo>
                    <a:pt x="9" y="799"/>
                  </a:lnTo>
                  <a:lnTo>
                    <a:pt x="8" y="800"/>
                  </a:lnTo>
                  <a:lnTo>
                    <a:pt x="7" y="800"/>
                  </a:lnTo>
                  <a:lnTo>
                    <a:pt x="6" y="800"/>
                  </a:lnTo>
                  <a:lnTo>
                    <a:pt x="5" y="799"/>
                  </a:lnTo>
                  <a:lnTo>
                    <a:pt x="5" y="799"/>
                  </a:lnTo>
                  <a:lnTo>
                    <a:pt x="5" y="798"/>
                  </a:lnTo>
                  <a:lnTo>
                    <a:pt x="5" y="798"/>
                  </a:lnTo>
                  <a:close/>
                  <a:moveTo>
                    <a:pt x="5" y="762"/>
                  </a:moveTo>
                  <a:lnTo>
                    <a:pt x="4" y="748"/>
                  </a:lnTo>
                  <a:lnTo>
                    <a:pt x="5" y="746"/>
                  </a:lnTo>
                  <a:lnTo>
                    <a:pt x="5" y="745"/>
                  </a:lnTo>
                  <a:lnTo>
                    <a:pt x="5" y="745"/>
                  </a:lnTo>
                  <a:lnTo>
                    <a:pt x="7" y="744"/>
                  </a:lnTo>
                  <a:lnTo>
                    <a:pt x="8" y="745"/>
                  </a:lnTo>
                  <a:lnTo>
                    <a:pt x="9" y="745"/>
                  </a:lnTo>
                  <a:lnTo>
                    <a:pt x="9" y="746"/>
                  </a:lnTo>
                  <a:lnTo>
                    <a:pt x="9" y="748"/>
                  </a:lnTo>
                  <a:lnTo>
                    <a:pt x="9" y="762"/>
                  </a:lnTo>
                  <a:lnTo>
                    <a:pt x="9" y="763"/>
                  </a:lnTo>
                  <a:lnTo>
                    <a:pt x="9" y="764"/>
                  </a:lnTo>
                  <a:lnTo>
                    <a:pt x="8" y="765"/>
                  </a:lnTo>
                  <a:lnTo>
                    <a:pt x="7" y="765"/>
                  </a:lnTo>
                  <a:lnTo>
                    <a:pt x="5" y="765"/>
                  </a:lnTo>
                  <a:lnTo>
                    <a:pt x="5" y="764"/>
                  </a:lnTo>
                  <a:lnTo>
                    <a:pt x="5" y="763"/>
                  </a:lnTo>
                  <a:lnTo>
                    <a:pt x="5" y="762"/>
                  </a:lnTo>
                  <a:lnTo>
                    <a:pt x="5" y="762"/>
                  </a:lnTo>
                  <a:close/>
                  <a:moveTo>
                    <a:pt x="4" y="727"/>
                  </a:moveTo>
                  <a:lnTo>
                    <a:pt x="4" y="712"/>
                  </a:lnTo>
                  <a:lnTo>
                    <a:pt x="4" y="711"/>
                  </a:lnTo>
                  <a:lnTo>
                    <a:pt x="5" y="710"/>
                  </a:lnTo>
                  <a:lnTo>
                    <a:pt x="5" y="709"/>
                  </a:lnTo>
                  <a:lnTo>
                    <a:pt x="6" y="709"/>
                  </a:lnTo>
                  <a:lnTo>
                    <a:pt x="7" y="709"/>
                  </a:lnTo>
                  <a:lnTo>
                    <a:pt x="8" y="710"/>
                  </a:lnTo>
                  <a:lnTo>
                    <a:pt x="9" y="711"/>
                  </a:lnTo>
                  <a:lnTo>
                    <a:pt x="9" y="712"/>
                  </a:lnTo>
                  <a:lnTo>
                    <a:pt x="9" y="727"/>
                  </a:lnTo>
                  <a:lnTo>
                    <a:pt x="9" y="728"/>
                  </a:lnTo>
                  <a:lnTo>
                    <a:pt x="9" y="729"/>
                  </a:lnTo>
                  <a:lnTo>
                    <a:pt x="8" y="729"/>
                  </a:lnTo>
                  <a:lnTo>
                    <a:pt x="6" y="730"/>
                  </a:lnTo>
                  <a:lnTo>
                    <a:pt x="5" y="729"/>
                  </a:lnTo>
                  <a:lnTo>
                    <a:pt x="5" y="729"/>
                  </a:lnTo>
                  <a:lnTo>
                    <a:pt x="5" y="728"/>
                  </a:lnTo>
                  <a:lnTo>
                    <a:pt x="4" y="727"/>
                  </a:lnTo>
                  <a:lnTo>
                    <a:pt x="4" y="727"/>
                  </a:lnTo>
                  <a:close/>
                  <a:moveTo>
                    <a:pt x="4" y="692"/>
                  </a:moveTo>
                  <a:lnTo>
                    <a:pt x="4" y="676"/>
                  </a:lnTo>
                  <a:lnTo>
                    <a:pt x="4" y="675"/>
                  </a:lnTo>
                  <a:lnTo>
                    <a:pt x="5" y="675"/>
                  </a:lnTo>
                  <a:lnTo>
                    <a:pt x="5" y="674"/>
                  </a:lnTo>
                  <a:lnTo>
                    <a:pt x="6" y="674"/>
                  </a:lnTo>
                  <a:lnTo>
                    <a:pt x="7" y="674"/>
                  </a:lnTo>
                  <a:lnTo>
                    <a:pt x="8" y="675"/>
                  </a:lnTo>
                  <a:lnTo>
                    <a:pt x="9" y="675"/>
                  </a:lnTo>
                  <a:lnTo>
                    <a:pt x="9" y="676"/>
                  </a:lnTo>
                  <a:lnTo>
                    <a:pt x="9" y="692"/>
                  </a:lnTo>
                  <a:lnTo>
                    <a:pt x="9" y="692"/>
                  </a:lnTo>
                  <a:lnTo>
                    <a:pt x="8" y="693"/>
                  </a:lnTo>
                  <a:lnTo>
                    <a:pt x="7" y="694"/>
                  </a:lnTo>
                  <a:lnTo>
                    <a:pt x="6" y="694"/>
                  </a:lnTo>
                  <a:lnTo>
                    <a:pt x="5" y="694"/>
                  </a:lnTo>
                  <a:lnTo>
                    <a:pt x="5" y="693"/>
                  </a:lnTo>
                  <a:lnTo>
                    <a:pt x="4" y="692"/>
                  </a:lnTo>
                  <a:lnTo>
                    <a:pt x="4" y="692"/>
                  </a:lnTo>
                  <a:lnTo>
                    <a:pt x="4" y="692"/>
                  </a:lnTo>
                  <a:close/>
                  <a:moveTo>
                    <a:pt x="4" y="656"/>
                  </a:moveTo>
                  <a:lnTo>
                    <a:pt x="4" y="640"/>
                  </a:lnTo>
                  <a:lnTo>
                    <a:pt x="4" y="640"/>
                  </a:lnTo>
                  <a:lnTo>
                    <a:pt x="5" y="639"/>
                  </a:lnTo>
                  <a:lnTo>
                    <a:pt x="5" y="638"/>
                  </a:lnTo>
                  <a:lnTo>
                    <a:pt x="6" y="638"/>
                  </a:lnTo>
                  <a:lnTo>
                    <a:pt x="7" y="638"/>
                  </a:lnTo>
                  <a:lnTo>
                    <a:pt x="8" y="639"/>
                  </a:lnTo>
                  <a:lnTo>
                    <a:pt x="9" y="640"/>
                  </a:lnTo>
                  <a:lnTo>
                    <a:pt x="9" y="640"/>
                  </a:lnTo>
                  <a:lnTo>
                    <a:pt x="9" y="656"/>
                  </a:lnTo>
                  <a:lnTo>
                    <a:pt x="9" y="657"/>
                  </a:lnTo>
                  <a:lnTo>
                    <a:pt x="8" y="658"/>
                  </a:lnTo>
                  <a:lnTo>
                    <a:pt x="7" y="658"/>
                  </a:lnTo>
                  <a:lnTo>
                    <a:pt x="6" y="658"/>
                  </a:lnTo>
                  <a:lnTo>
                    <a:pt x="5" y="658"/>
                  </a:lnTo>
                  <a:lnTo>
                    <a:pt x="5" y="658"/>
                  </a:lnTo>
                  <a:lnTo>
                    <a:pt x="4" y="657"/>
                  </a:lnTo>
                  <a:lnTo>
                    <a:pt x="4" y="656"/>
                  </a:lnTo>
                  <a:lnTo>
                    <a:pt x="4" y="656"/>
                  </a:lnTo>
                  <a:close/>
                  <a:moveTo>
                    <a:pt x="4" y="620"/>
                  </a:moveTo>
                  <a:lnTo>
                    <a:pt x="3" y="606"/>
                  </a:lnTo>
                  <a:lnTo>
                    <a:pt x="4" y="604"/>
                  </a:lnTo>
                  <a:lnTo>
                    <a:pt x="4" y="603"/>
                  </a:lnTo>
                  <a:lnTo>
                    <a:pt x="5" y="603"/>
                  </a:lnTo>
                  <a:lnTo>
                    <a:pt x="6" y="602"/>
                  </a:lnTo>
                  <a:lnTo>
                    <a:pt x="7" y="603"/>
                  </a:lnTo>
                  <a:lnTo>
                    <a:pt x="8" y="603"/>
                  </a:lnTo>
                  <a:lnTo>
                    <a:pt x="8" y="604"/>
                  </a:lnTo>
                  <a:lnTo>
                    <a:pt x="9" y="606"/>
                  </a:lnTo>
                  <a:lnTo>
                    <a:pt x="9" y="620"/>
                  </a:lnTo>
                  <a:lnTo>
                    <a:pt x="9" y="621"/>
                  </a:lnTo>
                  <a:lnTo>
                    <a:pt x="8" y="622"/>
                  </a:lnTo>
                  <a:lnTo>
                    <a:pt x="7" y="623"/>
                  </a:lnTo>
                  <a:lnTo>
                    <a:pt x="6" y="623"/>
                  </a:lnTo>
                  <a:lnTo>
                    <a:pt x="5" y="623"/>
                  </a:lnTo>
                  <a:lnTo>
                    <a:pt x="4" y="622"/>
                  </a:lnTo>
                  <a:lnTo>
                    <a:pt x="4" y="621"/>
                  </a:lnTo>
                  <a:lnTo>
                    <a:pt x="4" y="620"/>
                  </a:lnTo>
                  <a:lnTo>
                    <a:pt x="4" y="620"/>
                  </a:lnTo>
                  <a:close/>
                  <a:moveTo>
                    <a:pt x="3" y="585"/>
                  </a:moveTo>
                  <a:lnTo>
                    <a:pt x="3" y="570"/>
                  </a:lnTo>
                  <a:lnTo>
                    <a:pt x="3" y="569"/>
                  </a:lnTo>
                  <a:lnTo>
                    <a:pt x="4" y="568"/>
                  </a:lnTo>
                  <a:lnTo>
                    <a:pt x="5" y="568"/>
                  </a:lnTo>
                  <a:lnTo>
                    <a:pt x="5" y="568"/>
                  </a:lnTo>
                  <a:lnTo>
                    <a:pt x="6" y="568"/>
                  </a:lnTo>
                  <a:lnTo>
                    <a:pt x="7" y="568"/>
                  </a:lnTo>
                  <a:lnTo>
                    <a:pt x="8" y="569"/>
                  </a:lnTo>
                  <a:lnTo>
                    <a:pt x="8" y="570"/>
                  </a:lnTo>
                  <a:lnTo>
                    <a:pt x="9" y="585"/>
                  </a:lnTo>
                  <a:lnTo>
                    <a:pt x="8" y="586"/>
                  </a:lnTo>
                  <a:lnTo>
                    <a:pt x="8" y="587"/>
                  </a:lnTo>
                  <a:lnTo>
                    <a:pt x="7" y="587"/>
                  </a:lnTo>
                  <a:lnTo>
                    <a:pt x="5" y="588"/>
                  </a:lnTo>
                  <a:lnTo>
                    <a:pt x="5" y="587"/>
                  </a:lnTo>
                  <a:lnTo>
                    <a:pt x="4" y="587"/>
                  </a:lnTo>
                  <a:lnTo>
                    <a:pt x="4" y="586"/>
                  </a:lnTo>
                  <a:lnTo>
                    <a:pt x="3" y="585"/>
                  </a:lnTo>
                  <a:lnTo>
                    <a:pt x="3" y="585"/>
                  </a:lnTo>
                  <a:close/>
                  <a:moveTo>
                    <a:pt x="3" y="550"/>
                  </a:moveTo>
                  <a:lnTo>
                    <a:pt x="3" y="534"/>
                  </a:lnTo>
                  <a:lnTo>
                    <a:pt x="3" y="533"/>
                  </a:lnTo>
                  <a:lnTo>
                    <a:pt x="4" y="533"/>
                  </a:lnTo>
                  <a:lnTo>
                    <a:pt x="5" y="532"/>
                  </a:lnTo>
                  <a:lnTo>
                    <a:pt x="5" y="532"/>
                  </a:lnTo>
                  <a:lnTo>
                    <a:pt x="6" y="532"/>
                  </a:lnTo>
                  <a:lnTo>
                    <a:pt x="7" y="533"/>
                  </a:lnTo>
                  <a:lnTo>
                    <a:pt x="8" y="533"/>
                  </a:lnTo>
                  <a:lnTo>
                    <a:pt x="8" y="534"/>
                  </a:lnTo>
                  <a:lnTo>
                    <a:pt x="8" y="550"/>
                  </a:lnTo>
                  <a:lnTo>
                    <a:pt x="8" y="550"/>
                  </a:lnTo>
                  <a:lnTo>
                    <a:pt x="7" y="551"/>
                  </a:lnTo>
                  <a:lnTo>
                    <a:pt x="6" y="552"/>
                  </a:lnTo>
                  <a:lnTo>
                    <a:pt x="5" y="552"/>
                  </a:lnTo>
                  <a:lnTo>
                    <a:pt x="5" y="552"/>
                  </a:lnTo>
                  <a:lnTo>
                    <a:pt x="4" y="551"/>
                  </a:lnTo>
                  <a:lnTo>
                    <a:pt x="3" y="550"/>
                  </a:lnTo>
                  <a:lnTo>
                    <a:pt x="3" y="550"/>
                  </a:lnTo>
                  <a:lnTo>
                    <a:pt x="3" y="550"/>
                  </a:lnTo>
                  <a:close/>
                  <a:moveTo>
                    <a:pt x="3" y="514"/>
                  </a:moveTo>
                  <a:lnTo>
                    <a:pt x="3" y="499"/>
                  </a:lnTo>
                  <a:lnTo>
                    <a:pt x="3" y="498"/>
                  </a:lnTo>
                  <a:lnTo>
                    <a:pt x="4" y="497"/>
                  </a:lnTo>
                  <a:lnTo>
                    <a:pt x="5" y="496"/>
                  </a:lnTo>
                  <a:lnTo>
                    <a:pt x="5" y="496"/>
                  </a:lnTo>
                  <a:lnTo>
                    <a:pt x="6" y="496"/>
                  </a:lnTo>
                  <a:lnTo>
                    <a:pt x="7" y="497"/>
                  </a:lnTo>
                  <a:lnTo>
                    <a:pt x="8" y="498"/>
                  </a:lnTo>
                  <a:lnTo>
                    <a:pt x="8" y="499"/>
                  </a:lnTo>
                  <a:lnTo>
                    <a:pt x="8" y="514"/>
                  </a:lnTo>
                  <a:lnTo>
                    <a:pt x="8" y="515"/>
                  </a:lnTo>
                  <a:lnTo>
                    <a:pt x="7" y="516"/>
                  </a:lnTo>
                  <a:lnTo>
                    <a:pt x="6" y="516"/>
                  </a:lnTo>
                  <a:lnTo>
                    <a:pt x="5" y="516"/>
                  </a:lnTo>
                  <a:lnTo>
                    <a:pt x="5" y="516"/>
                  </a:lnTo>
                  <a:lnTo>
                    <a:pt x="4" y="516"/>
                  </a:lnTo>
                  <a:lnTo>
                    <a:pt x="3" y="515"/>
                  </a:lnTo>
                  <a:lnTo>
                    <a:pt x="3" y="514"/>
                  </a:lnTo>
                  <a:lnTo>
                    <a:pt x="3" y="514"/>
                  </a:lnTo>
                  <a:close/>
                  <a:moveTo>
                    <a:pt x="3" y="478"/>
                  </a:moveTo>
                  <a:lnTo>
                    <a:pt x="2" y="464"/>
                  </a:lnTo>
                  <a:lnTo>
                    <a:pt x="3" y="462"/>
                  </a:lnTo>
                  <a:lnTo>
                    <a:pt x="3" y="461"/>
                  </a:lnTo>
                  <a:lnTo>
                    <a:pt x="4" y="461"/>
                  </a:lnTo>
                  <a:lnTo>
                    <a:pt x="5" y="460"/>
                  </a:lnTo>
                  <a:lnTo>
                    <a:pt x="6" y="461"/>
                  </a:lnTo>
                  <a:lnTo>
                    <a:pt x="7" y="461"/>
                  </a:lnTo>
                  <a:lnTo>
                    <a:pt x="7" y="462"/>
                  </a:lnTo>
                  <a:lnTo>
                    <a:pt x="8" y="464"/>
                  </a:lnTo>
                  <a:lnTo>
                    <a:pt x="8" y="478"/>
                  </a:lnTo>
                  <a:lnTo>
                    <a:pt x="8" y="479"/>
                  </a:lnTo>
                  <a:lnTo>
                    <a:pt x="7" y="480"/>
                  </a:lnTo>
                  <a:lnTo>
                    <a:pt x="6" y="481"/>
                  </a:lnTo>
                  <a:lnTo>
                    <a:pt x="5" y="481"/>
                  </a:lnTo>
                  <a:lnTo>
                    <a:pt x="4" y="481"/>
                  </a:lnTo>
                  <a:lnTo>
                    <a:pt x="3" y="480"/>
                  </a:lnTo>
                  <a:lnTo>
                    <a:pt x="3" y="479"/>
                  </a:lnTo>
                  <a:lnTo>
                    <a:pt x="3" y="478"/>
                  </a:lnTo>
                  <a:lnTo>
                    <a:pt x="3" y="478"/>
                  </a:lnTo>
                  <a:close/>
                  <a:moveTo>
                    <a:pt x="2" y="443"/>
                  </a:moveTo>
                  <a:lnTo>
                    <a:pt x="2" y="428"/>
                  </a:lnTo>
                  <a:lnTo>
                    <a:pt x="2" y="427"/>
                  </a:lnTo>
                  <a:lnTo>
                    <a:pt x="3" y="426"/>
                  </a:lnTo>
                  <a:lnTo>
                    <a:pt x="4" y="426"/>
                  </a:lnTo>
                  <a:lnTo>
                    <a:pt x="5" y="426"/>
                  </a:lnTo>
                  <a:lnTo>
                    <a:pt x="5" y="426"/>
                  </a:lnTo>
                  <a:lnTo>
                    <a:pt x="6" y="426"/>
                  </a:lnTo>
                  <a:lnTo>
                    <a:pt x="7" y="427"/>
                  </a:lnTo>
                  <a:lnTo>
                    <a:pt x="7" y="428"/>
                  </a:lnTo>
                  <a:lnTo>
                    <a:pt x="8" y="443"/>
                  </a:lnTo>
                  <a:lnTo>
                    <a:pt x="7" y="444"/>
                  </a:lnTo>
                  <a:lnTo>
                    <a:pt x="7" y="445"/>
                  </a:lnTo>
                  <a:lnTo>
                    <a:pt x="6" y="445"/>
                  </a:lnTo>
                  <a:lnTo>
                    <a:pt x="5" y="446"/>
                  </a:lnTo>
                  <a:lnTo>
                    <a:pt x="4" y="445"/>
                  </a:lnTo>
                  <a:lnTo>
                    <a:pt x="3" y="445"/>
                  </a:lnTo>
                  <a:lnTo>
                    <a:pt x="3" y="444"/>
                  </a:lnTo>
                  <a:lnTo>
                    <a:pt x="2" y="443"/>
                  </a:lnTo>
                  <a:lnTo>
                    <a:pt x="2" y="443"/>
                  </a:lnTo>
                  <a:close/>
                  <a:moveTo>
                    <a:pt x="2" y="408"/>
                  </a:moveTo>
                  <a:lnTo>
                    <a:pt x="2" y="392"/>
                  </a:lnTo>
                  <a:lnTo>
                    <a:pt x="2" y="392"/>
                  </a:lnTo>
                  <a:lnTo>
                    <a:pt x="3" y="391"/>
                  </a:lnTo>
                  <a:lnTo>
                    <a:pt x="4" y="390"/>
                  </a:lnTo>
                  <a:lnTo>
                    <a:pt x="5" y="390"/>
                  </a:lnTo>
                  <a:lnTo>
                    <a:pt x="5" y="390"/>
                  </a:lnTo>
                  <a:lnTo>
                    <a:pt x="6" y="391"/>
                  </a:lnTo>
                  <a:lnTo>
                    <a:pt x="7" y="392"/>
                  </a:lnTo>
                  <a:lnTo>
                    <a:pt x="7" y="392"/>
                  </a:lnTo>
                  <a:lnTo>
                    <a:pt x="7" y="408"/>
                  </a:lnTo>
                  <a:lnTo>
                    <a:pt x="7" y="409"/>
                  </a:lnTo>
                  <a:lnTo>
                    <a:pt x="6" y="409"/>
                  </a:lnTo>
                  <a:lnTo>
                    <a:pt x="5" y="410"/>
                  </a:lnTo>
                  <a:lnTo>
                    <a:pt x="5" y="410"/>
                  </a:lnTo>
                  <a:lnTo>
                    <a:pt x="4" y="410"/>
                  </a:lnTo>
                  <a:lnTo>
                    <a:pt x="3" y="409"/>
                  </a:lnTo>
                  <a:lnTo>
                    <a:pt x="2" y="409"/>
                  </a:lnTo>
                  <a:lnTo>
                    <a:pt x="2" y="408"/>
                  </a:lnTo>
                  <a:lnTo>
                    <a:pt x="2" y="408"/>
                  </a:lnTo>
                  <a:close/>
                  <a:moveTo>
                    <a:pt x="2" y="372"/>
                  </a:moveTo>
                  <a:lnTo>
                    <a:pt x="2" y="357"/>
                  </a:lnTo>
                  <a:lnTo>
                    <a:pt x="2" y="356"/>
                  </a:lnTo>
                  <a:lnTo>
                    <a:pt x="3" y="355"/>
                  </a:lnTo>
                  <a:lnTo>
                    <a:pt x="4" y="354"/>
                  </a:lnTo>
                  <a:lnTo>
                    <a:pt x="5" y="354"/>
                  </a:lnTo>
                  <a:lnTo>
                    <a:pt x="5" y="354"/>
                  </a:lnTo>
                  <a:lnTo>
                    <a:pt x="6" y="355"/>
                  </a:lnTo>
                  <a:lnTo>
                    <a:pt x="7" y="356"/>
                  </a:lnTo>
                  <a:lnTo>
                    <a:pt x="7" y="357"/>
                  </a:lnTo>
                  <a:lnTo>
                    <a:pt x="7" y="372"/>
                  </a:lnTo>
                  <a:lnTo>
                    <a:pt x="7" y="373"/>
                  </a:lnTo>
                  <a:lnTo>
                    <a:pt x="6" y="374"/>
                  </a:lnTo>
                  <a:lnTo>
                    <a:pt x="5" y="375"/>
                  </a:lnTo>
                  <a:lnTo>
                    <a:pt x="5" y="375"/>
                  </a:lnTo>
                  <a:lnTo>
                    <a:pt x="4" y="375"/>
                  </a:lnTo>
                  <a:lnTo>
                    <a:pt x="3" y="374"/>
                  </a:lnTo>
                  <a:lnTo>
                    <a:pt x="2" y="373"/>
                  </a:lnTo>
                  <a:lnTo>
                    <a:pt x="2" y="372"/>
                  </a:lnTo>
                  <a:lnTo>
                    <a:pt x="2" y="372"/>
                  </a:lnTo>
                  <a:close/>
                  <a:moveTo>
                    <a:pt x="2" y="336"/>
                  </a:moveTo>
                  <a:lnTo>
                    <a:pt x="2" y="322"/>
                  </a:lnTo>
                  <a:lnTo>
                    <a:pt x="2" y="320"/>
                  </a:lnTo>
                  <a:lnTo>
                    <a:pt x="2" y="319"/>
                  </a:lnTo>
                  <a:lnTo>
                    <a:pt x="3" y="319"/>
                  </a:lnTo>
                  <a:lnTo>
                    <a:pt x="5" y="319"/>
                  </a:lnTo>
                  <a:lnTo>
                    <a:pt x="5" y="319"/>
                  </a:lnTo>
                  <a:lnTo>
                    <a:pt x="6" y="319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7" y="336"/>
                  </a:lnTo>
                  <a:lnTo>
                    <a:pt x="7" y="337"/>
                  </a:lnTo>
                  <a:lnTo>
                    <a:pt x="6" y="338"/>
                  </a:lnTo>
                  <a:lnTo>
                    <a:pt x="5" y="339"/>
                  </a:lnTo>
                  <a:lnTo>
                    <a:pt x="5" y="339"/>
                  </a:lnTo>
                  <a:lnTo>
                    <a:pt x="4" y="339"/>
                  </a:lnTo>
                  <a:lnTo>
                    <a:pt x="3" y="338"/>
                  </a:lnTo>
                  <a:lnTo>
                    <a:pt x="2" y="337"/>
                  </a:lnTo>
                  <a:lnTo>
                    <a:pt x="2" y="336"/>
                  </a:lnTo>
                  <a:lnTo>
                    <a:pt x="2" y="336"/>
                  </a:lnTo>
                  <a:close/>
                  <a:moveTo>
                    <a:pt x="1" y="302"/>
                  </a:moveTo>
                  <a:lnTo>
                    <a:pt x="1" y="286"/>
                  </a:lnTo>
                  <a:lnTo>
                    <a:pt x="2" y="285"/>
                  </a:lnTo>
                  <a:lnTo>
                    <a:pt x="2" y="285"/>
                  </a:lnTo>
                  <a:lnTo>
                    <a:pt x="3" y="284"/>
                  </a:lnTo>
                  <a:lnTo>
                    <a:pt x="4" y="284"/>
                  </a:lnTo>
                  <a:lnTo>
                    <a:pt x="5" y="284"/>
                  </a:lnTo>
                  <a:lnTo>
                    <a:pt x="6" y="285"/>
                  </a:lnTo>
                  <a:lnTo>
                    <a:pt x="6" y="285"/>
                  </a:lnTo>
                  <a:lnTo>
                    <a:pt x="7" y="286"/>
                  </a:lnTo>
                  <a:lnTo>
                    <a:pt x="7" y="302"/>
                  </a:lnTo>
                  <a:lnTo>
                    <a:pt x="6" y="302"/>
                  </a:lnTo>
                  <a:lnTo>
                    <a:pt x="6" y="303"/>
                  </a:lnTo>
                  <a:lnTo>
                    <a:pt x="5" y="303"/>
                  </a:lnTo>
                  <a:lnTo>
                    <a:pt x="5" y="304"/>
                  </a:lnTo>
                  <a:lnTo>
                    <a:pt x="3" y="303"/>
                  </a:lnTo>
                  <a:lnTo>
                    <a:pt x="2" y="303"/>
                  </a:lnTo>
                  <a:lnTo>
                    <a:pt x="2" y="302"/>
                  </a:lnTo>
                  <a:lnTo>
                    <a:pt x="1" y="302"/>
                  </a:lnTo>
                  <a:lnTo>
                    <a:pt x="1" y="302"/>
                  </a:lnTo>
                  <a:close/>
                  <a:moveTo>
                    <a:pt x="1" y="266"/>
                  </a:moveTo>
                  <a:lnTo>
                    <a:pt x="1" y="251"/>
                  </a:lnTo>
                  <a:lnTo>
                    <a:pt x="1" y="250"/>
                  </a:lnTo>
                  <a:lnTo>
                    <a:pt x="2" y="249"/>
                  </a:lnTo>
                  <a:lnTo>
                    <a:pt x="3" y="248"/>
                  </a:lnTo>
                  <a:lnTo>
                    <a:pt x="4" y="248"/>
                  </a:lnTo>
                  <a:lnTo>
                    <a:pt x="5" y="248"/>
                  </a:lnTo>
                  <a:lnTo>
                    <a:pt x="5" y="249"/>
                  </a:lnTo>
                  <a:lnTo>
                    <a:pt x="6" y="250"/>
                  </a:lnTo>
                  <a:lnTo>
                    <a:pt x="6" y="251"/>
                  </a:lnTo>
                  <a:lnTo>
                    <a:pt x="6" y="266"/>
                  </a:lnTo>
                  <a:lnTo>
                    <a:pt x="6" y="267"/>
                  </a:lnTo>
                  <a:lnTo>
                    <a:pt x="5" y="268"/>
                  </a:lnTo>
                  <a:lnTo>
                    <a:pt x="5" y="268"/>
                  </a:lnTo>
                  <a:lnTo>
                    <a:pt x="4" y="268"/>
                  </a:lnTo>
                  <a:lnTo>
                    <a:pt x="3" y="268"/>
                  </a:lnTo>
                  <a:lnTo>
                    <a:pt x="2" y="268"/>
                  </a:lnTo>
                  <a:lnTo>
                    <a:pt x="1" y="267"/>
                  </a:lnTo>
                  <a:lnTo>
                    <a:pt x="1" y="266"/>
                  </a:lnTo>
                  <a:lnTo>
                    <a:pt x="1" y="266"/>
                  </a:lnTo>
                  <a:close/>
                  <a:moveTo>
                    <a:pt x="1" y="230"/>
                  </a:moveTo>
                  <a:lnTo>
                    <a:pt x="1" y="215"/>
                  </a:lnTo>
                  <a:lnTo>
                    <a:pt x="1" y="214"/>
                  </a:lnTo>
                  <a:lnTo>
                    <a:pt x="2" y="213"/>
                  </a:lnTo>
                  <a:lnTo>
                    <a:pt x="3" y="212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5" y="213"/>
                  </a:lnTo>
                  <a:lnTo>
                    <a:pt x="6" y="214"/>
                  </a:lnTo>
                  <a:lnTo>
                    <a:pt x="6" y="215"/>
                  </a:lnTo>
                  <a:lnTo>
                    <a:pt x="6" y="230"/>
                  </a:lnTo>
                  <a:lnTo>
                    <a:pt x="6" y="231"/>
                  </a:lnTo>
                  <a:lnTo>
                    <a:pt x="5" y="232"/>
                  </a:lnTo>
                  <a:lnTo>
                    <a:pt x="5" y="233"/>
                  </a:lnTo>
                  <a:lnTo>
                    <a:pt x="4" y="233"/>
                  </a:lnTo>
                  <a:lnTo>
                    <a:pt x="3" y="233"/>
                  </a:lnTo>
                  <a:lnTo>
                    <a:pt x="2" y="232"/>
                  </a:lnTo>
                  <a:lnTo>
                    <a:pt x="1" y="231"/>
                  </a:lnTo>
                  <a:lnTo>
                    <a:pt x="1" y="230"/>
                  </a:lnTo>
                  <a:lnTo>
                    <a:pt x="1" y="230"/>
                  </a:lnTo>
                  <a:close/>
                  <a:moveTo>
                    <a:pt x="1" y="195"/>
                  </a:moveTo>
                  <a:lnTo>
                    <a:pt x="1" y="180"/>
                  </a:lnTo>
                  <a:lnTo>
                    <a:pt x="1" y="178"/>
                  </a:lnTo>
                  <a:lnTo>
                    <a:pt x="1" y="178"/>
                  </a:lnTo>
                  <a:lnTo>
                    <a:pt x="2" y="178"/>
                  </a:lnTo>
                  <a:lnTo>
                    <a:pt x="4" y="177"/>
                  </a:lnTo>
                  <a:lnTo>
                    <a:pt x="5" y="178"/>
                  </a:lnTo>
                  <a:lnTo>
                    <a:pt x="5" y="178"/>
                  </a:lnTo>
                  <a:lnTo>
                    <a:pt x="6" y="178"/>
                  </a:lnTo>
                  <a:lnTo>
                    <a:pt x="6" y="180"/>
                  </a:lnTo>
                  <a:lnTo>
                    <a:pt x="6" y="195"/>
                  </a:lnTo>
                  <a:lnTo>
                    <a:pt x="6" y="195"/>
                  </a:lnTo>
                  <a:lnTo>
                    <a:pt x="5" y="196"/>
                  </a:lnTo>
                  <a:lnTo>
                    <a:pt x="5" y="197"/>
                  </a:lnTo>
                  <a:lnTo>
                    <a:pt x="4" y="197"/>
                  </a:lnTo>
                  <a:lnTo>
                    <a:pt x="3" y="197"/>
                  </a:lnTo>
                  <a:lnTo>
                    <a:pt x="2" y="196"/>
                  </a:lnTo>
                  <a:lnTo>
                    <a:pt x="1" y="195"/>
                  </a:lnTo>
                  <a:lnTo>
                    <a:pt x="1" y="195"/>
                  </a:lnTo>
                  <a:lnTo>
                    <a:pt x="1" y="195"/>
                  </a:lnTo>
                  <a:close/>
                  <a:moveTo>
                    <a:pt x="1" y="160"/>
                  </a:moveTo>
                  <a:lnTo>
                    <a:pt x="1" y="144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5" y="143"/>
                  </a:lnTo>
                  <a:lnTo>
                    <a:pt x="5" y="143"/>
                  </a:lnTo>
                  <a:lnTo>
                    <a:pt x="6" y="144"/>
                  </a:lnTo>
                  <a:lnTo>
                    <a:pt x="6" y="160"/>
                  </a:lnTo>
                  <a:lnTo>
                    <a:pt x="5" y="161"/>
                  </a:lnTo>
                  <a:lnTo>
                    <a:pt x="5" y="161"/>
                  </a:lnTo>
                  <a:lnTo>
                    <a:pt x="5" y="161"/>
                  </a:lnTo>
                  <a:lnTo>
                    <a:pt x="4" y="162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1" y="160"/>
                  </a:lnTo>
                  <a:lnTo>
                    <a:pt x="1" y="160"/>
                  </a:lnTo>
                  <a:close/>
                  <a:moveTo>
                    <a:pt x="1" y="124"/>
                  </a:moveTo>
                  <a:lnTo>
                    <a:pt x="1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2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9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6"/>
                  </a:lnTo>
                  <a:lnTo>
                    <a:pt x="4" y="126"/>
                  </a:lnTo>
                  <a:lnTo>
                    <a:pt x="3" y="126"/>
                  </a:lnTo>
                  <a:lnTo>
                    <a:pt x="2" y="126"/>
                  </a:lnTo>
                  <a:lnTo>
                    <a:pt x="1" y="126"/>
                  </a:lnTo>
                  <a:lnTo>
                    <a:pt x="1" y="125"/>
                  </a:lnTo>
                  <a:lnTo>
                    <a:pt x="1" y="124"/>
                  </a:lnTo>
                  <a:lnTo>
                    <a:pt x="1" y="124"/>
                  </a:lnTo>
                  <a:close/>
                  <a:moveTo>
                    <a:pt x="1" y="88"/>
                  </a:moveTo>
                  <a:lnTo>
                    <a:pt x="1" y="73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2" y="71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5" y="73"/>
                  </a:lnTo>
                  <a:lnTo>
                    <a:pt x="5" y="88"/>
                  </a:lnTo>
                  <a:lnTo>
                    <a:pt x="5" y="89"/>
                  </a:lnTo>
                  <a:lnTo>
                    <a:pt x="5" y="90"/>
                  </a:lnTo>
                  <a:lnTo>
                    <a:pt x="4" y="91"/>
                  </a:lnTo>
                  <a:lnTo>
                    <a:pt x="3" y="91"/>
                  </a:lnTo>
                  <a:lnTo>
                    <a:pt x="2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close/>
                  <a:moveTo>
                    <a:pt x="1" y="53"/>
                  </a:moveTo>
                  <a:lnTo>
                    <a:pt x="1" y="38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1" y="53"/>
                  </a:lnTo>
                  <a:close/>
                  <a:moveTo>
                    <a:pt x="0" y="18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3405" y="709"/>
              <a:ext cx="165" cy="41"/>
            </a:xfrm>
            <a:custGeom>
              <a:avLst/>
              <a:gdLst/>
              <a:ahLst/>
              <a:cxnLst>
                <a:cxn ang="0">
                  <a:pos x="17" y="18"/>
                </a:cxn>
                <a:cxn ang="0">
                  <a:pos x="19" y="19"/>
                </a:cxn>
                <a:cxn ang="0">
                  <a:pos x="20" y="21"/>
                </a:cxn>
                <a:cxn ang="0">
                  <a:pos x="19" y="22"/>
                </a:cxn>
                <a:cxn ang="0">
                  <a:pos x="17" y="23"/>
                </a:cxn>
                <a:cxn ang="0">
                  <a:pos x="1" y="23"/>
                </a:cxn>
                <a:cxn ang="0">
                  <a:pos x="0" y="21"/>
                </a:cxn>
                <a:cxn ang="0">
                  <a:pos x="0" y="20"/>
                </a:cxn>
                <a:cxn ang="0">
                  <a:pos x="1" y="18"/>
                </a:cxn>
                <a:cxn ang="0">
                  <a:pos x="2" y="18"/>
                </a:cxn>
                <a:cxn ang="0">
                  <a:pos x="52" y="18"/>
                </a:cxn>
                <a:cxn ang="0">
                  <a:pos x="55" y="19"/>
                </a:cxn>
                <a:cxn ang="0">
                  <a:pos x="55" y="21"/>
                </a:cxn>
                <a:cxn ang="0">
                  <a:pos x="55" y="22"/>
                </a:cxn>
                <a:cxn ang="0">
                  <a:pos x="52" y="23"/>
                </a:cxn>
                <a:cxn ang="0">
                  <a:pos x="37" y="23"/>
                </a:cxn>
                <a:cxn ang="0">
                  <a:pos x="35" y="21"/>
                </a:cxn>
                <a:cxn ang="0">
                  <a:pos x="35" y="20"/>
                </a:cxn>
                <a:cxn ang="0">
                  <a:pos x="37" y="18"/>
                </a:cxn>
                <a:cxn ang="0">
                  <a:pos x="38" y="18"/>
                </a:cxn>
                <a:cxn ang="0">
                  <a:pos x="88" y="18"/>
                </a:cxn>
                <a:cxn ang="0">
                  <a:pos x="89" y="19"/>
                </a:cxn>
                <a:cxn ang="0">
                  <a:pos x="90" y="21"/>
                </a:cxn>
                <a:cxn ang="0">
                  <a:pos x="89" y="22"/>
                </a:cxn>
                <a:cxn ang="0">
                  <a:pos x="88" y="23"/>
                </a:cxn>
                <a:cxn ang="0">
                  <a:pos x="72" y="23"/>
                </a:cxn>
                <a:cxn ang="0">
                  <a:pos x="71" y="21"/>
                </a:cxn>
                <a:cxn ang="0">
                  <a:pos x="71" y="20"/>
                </a:cxn>
                <a:cxn ang="0">
                  <a:pos x="72" y="18"/>
                </a:cxn>
                <a:cxn ang="0">
                  <a:pos x="72" y="18"/>
                </a:cxn>
                <a:cxn ang="0">
                  <a:pos x="123" y="18"/>
                </a:cxn>
                <a:cxn ang="0">
                  <a:pos x="125" y="19"/>
                </a:cxn>
                <a:cxn ang="0">
                  <a:pos x="126" y="21"/>
                </a:cxn>
                <a:cxn ang="0">
                  <a:pos x="125" y="22"/>
                </a:cxn>
                <a:cxn ang="0">
                  <a:pos x="123" y="23"/>
                </a:cxn>
                <a:cxn ang="0">
                  <a:pos x="107" y="23"/>
                </a:cxn>
                <a:cxn ang="0">
                  <a:pos x="106" y="21"/>
                </a:cxn>
                <a:cxn ang="0">
                  <a:pos x="106" y="20"/>
                </a:cxn>
                <a:cxn ang="0">
                  <a:pos x="107" y="18"/>
                </a:cxn>
                <a:cxn ang="0">
                  <a:pos x="108" y="18"/>
                </a:cxn>
                <a:cxn ang="0">
                  <a:pos x="124" y="0"/>
                </a:cxn>
                <a:cxn ang="0">
                  <a:pos x="124" y="41"/>
                </a:cxn>
              </a:cxnLst>
              <a:rect l="0" t="0" r="r" b="b"/>
              <a:pathLst>
                <a:path w="165" h="41">
                  <a:moveTo>
                    <a:pt x="2" y="18"/>
                  </a:moveTo>
                  <a:lnTo>
                    <a:pt x="17" y="18"/>
                  </a:lnTo>
                  <a:lnTo>
                    <a:pt x="18" y="18"/>
                  </a:lnTo>
                  <a:lnTo>
                    <a:pt x="19" y="19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19" y="22"/>
                  </a:lnTo>
                  <a:lnTo>
                    <a:pt x="18" y="23"/>
                  </a:lnTo>
                  <a:lnTo>
                    <a:pt x="17" y="23"/>
                  </a:lnTo>
                  <a:lnTo>
                    <a:pt x="2" y="23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close/>
                  <a:moveTo>
                    <a:pt x="38" y="18"/>
                  </a:moveTo>
                  <a:lnTo>
                    <a:pt x="52" y="18"/>
                  </a:lnTo>
                  <a:lnTo>
                    <a:pt x="54" y="18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2"/>
                  </a:lnTo>
                  <a:lnTo>
                    <a:pt x="54" y="23"/>
                  </a:lnTo>
                  <a:lnTo>
                    <a:pt x="52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6" y="22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6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close/>
                  <a:moveTo>
                    <a:pt x="72" y="18"/>
                  </a:moveTo>
                  <a:lnTo>
                    <a:pt x="88" y="18"/>
                  </a:lnTo>
                  <a:lnTo>
                    <a:pt x="89" y="18"/>
                  </a:lnTo>
                  <a:lnTo>
                    <a:pt x="89" y="19"/>
                  </a:lnTo>
                  <a:lnTo>
                    <a:pt x="90" y="20"/>
                  </a:lnTo>
                  <a:lnTo>
                    <a:pt x="90" y="21"/>
                  </a:lnTo>
                  <a:lnTo>
                    <a:pt x="90" y="21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8" y="23"/>
                  </a:lnTo>
                  <a:lnTo>
                    <a:pt x="72" y="23"/>
                  </a:lnTo>
                  <a:lnTo>
                    <a:pt x="72" y="23"/>
                  </a:lnTo>
                  <a:lnTo>
                    <a:pt x="71" y="22"/>
                  </a:lnTo>
                  <a:lnTo>
                    <a:pt x="71" y="21"/>
                  </a:lnTo>
                  <a:lnTo>
                    <a:pt x="70" y="21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close/>
                  <a:moveTo>
                    <a:pt x="108" y="18"/>
                  </a:moveTo>
                  <a:lnTo>
                    <a:pt x="123" y="18"/>
                  </a:lnTo>
                  <a:lnTo>
                    <a:pt x="124" y="18"/>
                  </a:lnTo>
                  <a:lnTo>
                    <a:pt x="125" y="19"/>
                  </a:lnTo>
                  <a:lnTo>
                    <a:pt x="126" y="20"/>
                  </a:lnTo>
                  <a:lnTo>
                    <a:pt x="126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4" y="23"/>
                  </a:lnTo>
                  <a:lnTo>
                    <a:pt x="123" y="23"/>
                  </a:lnTo>
                  <a:lnTo>
                    <a:pt x="108" y="23"/>
                  </a:lnTo>
                  <a:lnTo>
                    <a:pt x="107" y="23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6" y="21"/>
                  </a:lnTo>
                  <a:lnTo>
                    <a:pt x="106" y="20"/>
                  </a:lnTo>
                  <a:lnTo>
                    <a:pt x="106" y="19"/>
                  </a:lnTo>
                  <a:lnTo>
                    <a:pt x="107" y="18"/>
                  </a:lnTo>
                  <a:lnTo>
                    <a:pt x="108" y="18"/>
                  </a:lnTo>
                  <a:lnTo>
                    <a:pt x="108" y="18"/>
                  </a:lnTo>
                  <a:close/>
                  <a:moveTo>
                    <a:pt x="138" y="21"/>
                  </a:moveTo>
                  <a:lnTo>
                    <a:pt x="124" y="0"/>
                  </a:lnTo>
                  <a:lnTo>
                    <a:pt x="165" y="21"/>
                  </a:lnTo>
                  <a:lnTo>
                    <a:pt x="124" y="41"/>
                  </a:lnTo>
                  <a:lnTo>
                    <a:pt x="138" y="21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4724" y="703"/>
              <a:ext cx="162" cy="40"/>
            </a:xfrm>
            <a:custGeom>
              <a:avLst/>
              <a:gdLst/>
              <a:ahLst/>
              <a:cxnLst>
                <a:cxn ang="0">
                  <a:pos x="144" y="23"/>
                </a:cxn>
                <a:cxn ang="0">
                  <a:pos x="143" y="22"/>
                </a:cxn>
                <a:cxn ang="0">
                  <a:pos x="142" y="20"/>
                </a:cxn>
                <a:cxn ang="0">
                  <a:pos x="143" y="19"/>
                </a:cxn>
                <a:cxn ang="0">
                  <a:pos x="144" y="18"/>
                </a:cxn>
                <a:cxn ang="0">
                  <a:pos x="160" y="18"/>
                </a:cxn>
                <a:cxn ang="0">
                  <a:pos x="162" y="19"/>
                </a:cxn>
                <a:cxn ang="0">
                  <a:pos x="162" y="21"/>
                </a:cxn>
                <a:cxn ang="0">
                  <a:pos x="160" y="23"/>
                </a:cxn>
                <a:cxn ang="0">
                  <a:pos x="160" y="23"/>
                </a:cxn>
                <a:cxn ang="0">
                  <a:pos x="109" y="23"/>
                </a:cxn>
                <a:cxn ang="0">
                  <a:pos x="107" y="22"/>
                </a:cxn>
                <a:cxn ang="0">
                  <a:pos x="106" y="20"/>
                </a:cxn>
                <a:cxn ang="0">
                  <a:pos x="107" y="19"/>
                </a:cxn>
                <a:cxn ang="0">
                  <a:pos x="109" y="18"/>
                </a:cxn>
                <a:cxn ang="0">
                  <a:pos x="125" y="18"/>
                </a:cxn>
                <a:cxn ang="0">
                  <a:pos x="126" y="19"/>
                </a:cxn>
                <a:cxn ang="0">
                  <a:pos x="126" y="21"/>
                </a:cxn>
                <a:cxn ang="0">
                  <a:pos x="125" y="23"/>
                </a:cxn>
                <a:cxn ang="0">
                  <a:pos x="124" y="23"/>
                </a:cxn>
                <a:cxn ang="0">
                  <a:pos x="74" y="23"/>
                </a:cxn>
                <a:cxn ang="0">
                  <a:pos x="71" y="22"/>
                </a:cxn>
                <a:cxn ang="0">
                  <a:pos x="71" y="20"/>
                </a:cxn>
                <a:cxn ang="0">
                  <a:pos x="71" y="19"/>
                </a:cxn>
                <a:cxn ang="0">
                  <a:pos x="74" y="18"/>
                </a:cxn>
                <a:cxn ang="0">
                  <a:pos x="90" y="18"/>
                </a:cxn>
                <a:cxn ang="0">
                  <a:pos x="91" y="19"/>
                </a:cxn>
                <a:cxn ang="0">
                  <a:pos x="91" y="21"/>
                </a:cxn>
                <a:cxn ang="0">
                  <a:pos x="90" y="23"/>
                </a:cxn>
                <a:cxn ang="0">
                  <a:pos x="88" y="23"/>
                </a:cxn>
                <a:cxn ang="0">
                  <a:pos x="38" y="23"/>
                </a:cxn>
                <a:cxn ang="0">
                  <a:pos x="37" y="22"/>
                </a:cxn>
                <a:cxn ang="0">
                  <a:pos x="36" y="20"/>
                </a:cxn>
                <a:cxn ang="0">
                  <a:pos x="37" y="19"/>
                </a:cxn>
                <a:cxn ang="0">
                  <a:pos x="38" y="18"/>
                </a:cxn>
                <a:cxn ang="0">
                  <a:pos x="54" y="18"/>
                </a:cxn>
                <a:cxn ang="0">
                  <a:pos x="56" y="19"/>
                </a:cxn>
                <a:cxn ang="0">
                  <a:pos x="56" y="21"/>
                </a:cxn>
                <a:cxn ang="0">
                  <a:pos x="54" y="23"/>
                </a:cxn>
                <a:cxn ang="0">
                  <a:pos x="54" y="23"/>
                </a:cxn>
                <a:cxn ang="0">
                  <a:pos x="41" y="40"/>
                </a:cxn>
                <a:cxn ang="0">
                  <a:pos x="41" y="0"/>
                </a:cxn>
              </a:cxnLst>
              <a:rect l="0" t="0" r="r" b="b"/>
              <a:pathLst>
                <a:path w="162" h="40">
                  <a:moveTo>
                    <a:pt x="160" y="23"/>
                  </a:moveTo>
                  <a:lnTo>
                    <a:pt x="144" y="23"/>
                  </a:lnTo>
                  <a:lnTo>
                    <a:pt x="143" y="23"/>
                  </a:lnTo>
                  <a:lnTo>
                    <a:pt x="143" y="22"/>
                  </a:lnTo>
                  <a:lnTo>
                    <a:pt x="142" y="21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3" y="18"/>
                  </a:lnTo>
                  <a:lnTo>
                    <a:pt x="144" y="18"/>
                  </a:lnTo>
                  <a:lnTo>
                    <a:pt x="160" y="18"/>
                  </a:lnTo>
                  <a:lnTo>
                    <a:pt x="160" y="18"/>
                  </a:lnTo>
                  <a:lnTo>
                    <a:pt x="161" y="19"/>
                  </a:lnTo>
                  <a:lnTo>
                    <a:pt x="162" y="19"/>
                  </a:lnTo>
                  <a:lnTo>
                    <a:pt x="162" y="20"/>
                  </a:lnTo>
                  <a:lnTo>
                    <a:pt x="162" y="21"/>
                  </a:lnTo>
                  <a:lnTo>
                    <a:pt x="161" y="22"/>
                  </a:lnTo>
                  <a:lnTo>
                    <a:pt x="160" y="23"/>
                  </a:lnTo>
                  <a:lnTo>
                    <a:pt x="160" y="23"/>
                  </a:lnTo>
                  <a:lnTo>
                    <a:pt x="160" y="23"/>
                  </a:lnTo>
                  <a:close/>
                  <a:moveTo>
                    <a:pt x="124" y="23"/>
                  </a:moveTo>
                  <a:lnTo>
                    <a:pt x="109" y="23"/>
                  </a:lnTo>
                  <a:lnTo>
                    <a:pt x="108" y="23"/>
                  </a:lnTo>
                  <a:lnTo>
                    <a:pt x="107" y="22"/>
                  </a:lnTo>
                  <a:lnTo>
                    <a:pt x="107" y="21"/>
                  </a:lnTo>
                  <a:lnTo>
                    <a:pt x="106" y="20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08" y="18"/>
                  </a:lnTo>
                  <a:lnTo>
                    <a:pt x="109" y="18"/>
                  </a:lnTo>
                  <a:lnTo>
                    <a:pt x="124" y="18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6" y="21"/>
                  </a:lnTo>
                  <a:lnTo>
                    <a:pt x="126" y="22"/>
                  </a:lnTo>
                  <a:lnTo>
                    <a:pt x="125" y="23"/>
                  </a:lnTo>
                  <a:lnTo>
                    <a:pt x="124" y="23"/>
                  </a:lnTo>
                  <a:lnTo>
                    <a:pt x="124" y="23"/>
                  </a:lnTo>
                  <a:close/>
                  <a:moveTo>
                    <a:pt x="88" y="23"/>
                  </a:moveTo>
                  <a:lnTo>
                    <a:pt x="74" y="23"/>
                  </a:lnTo>
                  <a:lnTo>
                    <a:pt x="72" y="23"/>
                  </a:lnTo>
                  <a:lnTo>
                    <a:pt x="71" y="22"/>
                  </a:lnTo>
                  <a:lnTo>
                    <a:pt x="71" y="21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18"/>
                  </a:lnTo>
                  <a:lnTo>
                    <a:pt x="74" y="18"/>
                  </a:lnTo>
                  <a:lnTo>
                    <a:pt x="88" y="18"/>
                  </a:lnTo>
                  <a:lnTo>
                    <a:pt x="90" y="18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0" y="23"/>
                  </a:lnTo>
                  <a:lnTo>
                    <a:pt x="88" y="23"/>
                  </a:lnTo>
                  <a:lnTo>
                    <a:pt x="88" y="23"/>
                  </a:lnTo>
                  <a:close/>
                  <a:moveTo>
                    <a:pt x="54" y="23"/>
                  </a:moveTo>
                  <a:lnTo>
                    <a:pt x="38" y="23"/>
                  </a:lnTo>
                  <a:lnTo>
                    <a:pt x="37" y="23"/>
                  </a:lnTo>
                  <a:lnTo>
                    <a:pt x="37" y="22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9"/>
                  </a:lnTo>
                  <a:lnTo>
                    <a:pt x="56" y="19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5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close/>
                  <a:moveTo>
                    <a:pt x="27" y="20"/>
                  </a:moveTo>
                  <a:lnTo>
                    <a:pt x="41" y="40"/>
                  </a:lnTo>
                  <a:lnTo>
                    <a:pt x="0" y="20"/>
                  </a:lnTo>
                  <a:lnTo>
                    <a:pt x="41" y="0"/>
                  </a:lnTo>
                  <a:lnTo>
                    <a:pt x="27" y="20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780" y="716"/>
              <a:ext cx="55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95% Probability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780" y="813"/>
              <a:ext cx="23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Range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3232" y="585"/>
              <a:ext cx="2241" cy="10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5" name="Line 55"/>
            <p:cNvSpPr>
              <a:spLocks noChangeShapeType="1"/>
            </p:cNvSpPr>
            <p:nvPr/>
          </p:nvSpPr>
          <p:spPr bwMode="auto">
            <a:xfrm>
              <a:off x="3182" y="1684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>
              <a:off x="3182" y="1321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3182" y="957"/>
              <a:ext cx="27" cy="2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3182" y="588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 flipV="1">
              <a:off x="3216" y="588"/>
              <a:ext cx="1" cy="1096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0" name="Line 60"/>
            <p:cNvSpPr>
              <a:spLocks noChangeShapeType="1"/>
            </p:cNvSpPr>
            <p:nvPr/>
          </p:nvSpPr>
          <p:spPr bwMode="auto">
            <a:xfrm>
              <a:off x="3216" y="1691"/>
              <a:ext cx="1" cy="26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3962" y="1691"/>
              <a:ext cx="2" cy="2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>
              <a:off x="4710" y="1691"/>
              <a:ext cx="1" cy="26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3" name="Line 63"/>
            <p:cNvSpPr>
              <a:spLocks noChangeShapeType="1"/>
            </p:cNvSpPr>
            <p:nvPr/>
          </p:nvSpPr>
          <p:spPr bwMode="auto">
            <a:xfrm>
              <a:off x="3216" y="1684"/>
              <a:ext cx="2241" cy="2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 flipH="1">
              <a:off x="3216" y="1684"/>
              <a:ext cx="1" cy="1"/>
            </a:xfrm>
            <a:prstGeom prst="line">
              <a:avLst/>
            </a:prstGeom>
            <a:noFill/>
            <a:ln w="6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3054" y="1630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3054" y="1267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3054" y="903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3054" y="533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3196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3943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4690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5437" y="1724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893" y="1838"/>
              <a:ext cx="85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Example Emission Rate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 rot="16200000">
              <a:off x="2611" y="1022"/>
              <a:ext cx="6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Probability Density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489" y="880"/>
              <a:ext cx="1947" cy="804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77" y="766"/>
                </a:cxn>
                <a:cxn ang="0">
                  <a:pos x="115" y="690"/>
                </a:cxn>
                <a:cxn ang="0">
                  <a:pos x="192" y="478"/>
                </a:cxn>
                <a:cxn ang="0">
                  <a:pos x="268" y="249"/>
                </a:cxn>
                <a:cxn ang="0">
                  <a:pos x="307" y="133"/>
                </a:cxn>
                <a:cxn ang="0">
                  <a:pos x="343" y="57"/>
                </a:cxn>
                <a:cxn ang="0">
                  <a:pos x="382" y="19"/>
                </a:cxn>
                <a:cxn ang="0">
                  <a:pos x="421" y="0"/>
                </a:cxn>
                <a:cxn ang="0">
                  <a:pos x="458" y="0"/>
                </a:cxn>
                <a:cxn ang="0">
                  <a:pos x="496" y="39"/>
                </a:cxn>
                <a:cxn ang="0">
                  <a:pos x="535" y="77"/>
                </a:cxn>
                <a:cxn ang="0">
                  <a:pos x="572" y="133"/>
                </a:cxn>
                <a:cxn ang="0">
                  <a:pos x="650" y="249"/>
                </a:cxn>
                <a:cxn ang="0">
                  <a:pos x="764" y="421"/>
                </a:cxn>
                <a:cxn ang="0">
                  <a:pos x="840" y="516"/>
                </a:cxn>
                <a:cxn ang="0">
                  <a:pos x="954" y="632"/>
                </a:cxn>
                <a:cxn ang="0">
                  <a:pos x="1107" y="708"/>
                </a:cxn>
                <a:cxn ang="0">
                  <a:pos x="1260" y="766"/>
                </a:cxn>
                <a:cxn ang="0">
                  <a:pos x="1450" y="785"/>
                </a:cxn>
                <a:cxn ang="0">
                  <a:pos x="1679" y="804"/>
                </a:cxn>
                <a:cxn ang="0">
                  <a:pos x="1947" y="804"/>
                </a:cxn>
                <a:cxn ang="0">
                  <a:pos x="0" y="804"/>
                </a:cxn>
              </a:cxnLst>
              <a:rect l="0" t="0" r="r" b="b"/>
              <a:pathLst>
                <a:path w="1947" h="804">
                  <a:moveTo>
                    <a:pt x="0" y="804"/>
                  </a:moveTo>
                  <a:lnTo>
                    <a:pt x="77" y="766"/>
                  </a:lnTo>
                  <a:lnTo>
                    <a:pt x="115" y="690"/>
                  </a:lnTo>
                  <a:lnTo>
                    <a:pt x="192" y="478"/>
                  </a:lnTo>
                  <a:lnTo>
                    <a:pt x="268" y="249"/>
                  </a:lnTo>
                  <a:lnTo>
                    <a:pt x="307" y="133"/>
                  </a:lnTo>
                  <a:lnTo>
                    <a:pt x="343" y="57"/>
                  </a:lnTo>
                  <a:lnTo>
                    <a:pt x="382" y="19"/>
                  </a:lnTo>
                  <a:lnTo>
                    <a:pt x="421" y="0"/>
                  </a:lnTo>
                  <a:lnTo>
                    <a:pt x="458" y="0"/>
                  </a:lnTo>
                  <a:lnTo>
                    <a:pt x="496" y="39"/>
                  </a:lnTo>
                  <a:lnTo>
                    <a:pt x="535" y="77"/>
                  </a:lnTo>
                  <a:lnTo>
                    <a:pt x="572" y="133"/>
                  </a:lnTo>
                  <a:lnTo>
                    <a:pt x="650" y="249"/>
                  </a:lnTo>
                  <a:lnTo>
                    <a:pt x="764" y="421"/>
                  </a:lnTo>
                  <a:lnTo>
                    <a:pt x="840" y="516"/>
                  </a:lnTo>
                  <a:lnTo>
                    <a:pt x="954" y="632"/>
                  </a:lnTo>
                  <a:lnTo>
                    <a:pt x="1107" y="708"/>
                  </a:lnTo>
                  <a:lnTo>
                    <a:pt x="1260" y="766"/>
                  </a:lnTo>
                  <a:lnTo>
                    <a:pt x="1450" y="785"/>
                  </a:lnTo>
                  <a:lnTo>
                    <a:pt x="1679" y="804"/>
                  </a:lnTo>
                  <a:lnTo>
                    <a:pt x="1947" y="804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FF5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3489" y="880"/>
              <a:ext cx="1947" cy="804"/>
            </a:xfrm>
            <a:custGeom>
              <a:avLst/>
              <a:gdLst/>
              <a:ahLst/>
              <a:cxnLst>
                <a:cxn ang="0">
                  <a:pos x="0" y="804"/>
                </a:cxn>
                <a:cxn ang="0">
                  <a:pos x="77" y="766"/>
                </a:cxn>
                <a:cxn ang="0">
                  <a:pos x="115" y="690"/>
                </a:cxn>
                <a:cxn ang="0">
                  <a:pos x="192" y="478"/>
                </a:cxn>
                <a:cxn ang="0">
                  <a:pos x="268" y="249"/>
                </a:cxn>
                <a:cxn ang="0">
                  <a:pos x="307" y="133"/>
                </a:cxn>
                <a:cxn ang="0">
                  <a:pos x="343" y="57"/>
                </a:cxn>
                <a:cxn ang="0">
                  <a:pos x="382" y="19"/>
                </a:cxn>
                <a:cxn ang="0">
                  <a:pos x="421" y="0"/>
                </a:cxn>
                <a:cxn ang="0">
                  <a:pos x="458" y="0"/>
                </a:cxn>
                <a:cxn ang="0">
                  <a:pos x="496" y="39"/>
                </a:cxn>
                <a:cxn ang="0">
                  <a:pos x="535" y="77"/>
                </a:cxn>
                <a:cxn ang="0">
                  <a:pos x="572" y="133"/>
                </a:cxn>
                <a:cxn ang="0">
                  <a:pos x="650" y="249"/>
                </a:cxn>
                <a:cxn ang="0">
                  <a:pos x="764" y="421"/>
                </a:cxn>
                <a:cxn ang="0">
                  <a:pos x="840" y="516"/>
                </a:cxn>
                <a:cxn ang="0">
                  <a:pos x="954" y="632"/>
                </a:cxn>
                <a:cxn ang="0">
                  <a:pos x="1107" y="708"/>
                </a:cxn>
                <a:cxn ang="0">
                  <a:pos x="1260" y="766"/>
                </a:cxn>
                <a:cxn ang="0">
                  <a:pos x="1450" y="785"/>
                </a:cxn>
                <a:cxn ang="0">
                  <a:pos x="1679" y="804"/>
                </a:cxn>
                <a:cxn ang="0">
                  <a:pos x="1947" y="804"/>
                </a:cxn>
                <a:cxn ang="0">
                  <a:pos x="0" y="804"/>
                </a:cxn>
              </a:cxnLst>
              <a:rect l="0" t="0" r="r" b="b"/>
              <a:pathLst>
                <a:path w="1947" h="804">
                  <a:moveTo>
                    <a:pt x="0" y="804"/>
                  </a:moveTo>
                  <a:lnTo>
                    <a:pt x="77" y="766"/>
                  </a:lnTo>
                  <a:lnTo>
                    <a:pt x="115" y="690"/>
                  </a:lnTo>
                  <a:lnTo>
                    <a:pt x="192" y="478"/>
                  </a:lnTo>
                  <a:lnTo>
                    <a:pt x="268" y="249"/>
                  </a:lnTo>
                  <a:lnTo>
                    <a:pt x="307" y="133"/>
                  </a:lnTo>
                  <a:lnTo>
                    <a:pt x="343" y="57"/>
                  </a:lnTo>
                  <a:lnTo>
                    <a:pt x="382" y="19"/>
                  </a:lnTo>
                  <a:lnTo>
                    <a:pt x="421" y="0"/>
                  </a:lnTo>
                  <a:lnTo>
                    <a:pt x="458" y="0"/>
                  </a:lnTo>
                  <a:lnTo>
                    <a:pt x="496" y="39"/>
                  </a:lnTo>
                  <a:lnTo>
                    <a:pt x="535" y="77"/>
                  </a:lnTo>
                  <a:lnTo>
                    <a:pt x="572" y="133"/>
                  </a:lnTo>
                  <a:lnTo>
                    <a:pt x="650" y="249"/>
                  </a:lnTo>
                  <a:lnTo>
                    <a:pt x="764" y="421"/>
                  </a:lnTo>
                  <a:lnTo>
                    <a:pt x="840" y="516"/>
                  </a:lnTo>
                  <a:lnTo>
                    <a:pt x="954" y="632"/>
                  </a:lnTo>
                  <a:lnTo>
                    <a:pt x="1107" y="708"/>
                  </a:lnTo>
                  <a:lnTo>
                    <a:pt x="1260" y="766"/>
                  </a:lnTo>
                  <a:lnTo>
                    <a:pt x="1450" y="785"/>
                  </a:lnTo>
                  <a:lnTo>
                    <a:pt x="1679" y="804"/>
                  </a:lnTo>
                  <a:lnTo>
                    <a:pt x="1947" y="804"/>
                  </a:lnTo>
                  <a:lnTo>
                    <a:pt x="0" y="804"/>
                  </a:lnTo>
                  <a:close/>
                </a:path>
              </a:pathLst>
            </a:custGeom>
            <a:noFill/>
            <a:ln w="5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5521" y="1639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8" name="Line 79"/>
            <p:cNvSpPr>
              <a:spLocks noChangeShapeType="1"/>
            </p:cNvSpPr>
            <p:nvPr/>
          </p:nvSpPr>
          <p:spPr bwMode="auto">
            <a:xfrm>
              <a:off x="5464" y="1686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79" name="Line 80"/>
            <p:cNvSpPr>
              <a:spLocks noChangeShapeType="1"/>
            </p:cNvSpPr>
            <p:nvPr/>
          </p:nvSpPr>
          <p:spPr bwMode="auto">
            <a:xfrm>
              <a:off x="5464" y="1471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0" name="Line 81"/>
            <p:cNvSpPr>
              <a:spLocks noChangeShapeType="1"/>
            </p:cNvSpPr>
            <p:nvPr/>
          </p:nvSpPr>
          <p:spPr bwMode="auto">
            <a:xfrm>
              <a:off x="5464" y="1249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1" name="Line 82"/>
            <p:cNvSpPr>
              <a:spLocks noChangeShapeType="1"/>
            </p:cNvSpPr>
            <p:nvPr/>
          </p:nvSpPr>
          <p:spPr bwMode="auto">
            <a:xfrm>
              <a:off x="5464" y="1026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2" name="Line 83"/>
            <p:cNvSpPr>
              <a:spLocks noChangeShapeType="1"/>
            </p:cNvSpPr>
            <p:nvPr/>
          </p:nvSpPr>
          <p:spPr bwMode="auto">
            <a:xfrm>
              <a:off x="5464" y="811"/>
              <a:ext cx="27" cy="1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3" name="Line 84"/>
            <p:cNvSpPr>
              <a:spLocks noChangeShapeType="1"/>
            </p:cNvSpPr>
            <p:nvPr/>
          </p:nvSpPr>
          <p:spPr bwMode="auto">
            <a:xfrm>
              <a:off x="5464" y="589"/>
              <a:ext cx="27" cy="2"/>
            </a:xfrm>
            <a:prstGeom prst="line">
              <a:avLst/>
            </a:prstGeom>
            <a:noFill/>
            <a:ln w="6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84" name="Rectangle 85"/>
            <p:cNvSpPr>
              <a:spLocks noChangeArrowheads="1"/>
            </p:cNvSpPr>
            <p:nvPr/>
          </p:nvSpPr>
          <p:spPr bwMode="auto">
            <a:xfrm>
              <a:off x="5500" y="1424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5" name="Rectangle 86"/>
            <p:cNvSpPr>
              <a:spLocks noChangeArrowheads="1"/>
            </p:cNvSpPr>
            <p:nvPr/>
          </p:nvSpPr>
          <p:spPr bwMode="auto">
            <a:xfrm>
              <a:off x="5500" y="1202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6" name="Rectangle 87"/>
            <p:cNvSpPr>
              <a:spLocks noChangeArrowheads="1"/>
            </p:cNvSpPr>
            <p:nvPr/>
          </p:nvSpPr>
          <p:spPr bwMode="auto">
            <a:xfrm>
              <a:off x="5500" y="979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5500" y="765"/>
              <a:ext cx="1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8" name="Rectangle 89"/>
            <p:cNvSpPr>
              <a:spLocks noChangeArrowheads="1"/>
            </p:cNvSpPr>
            <p:nvPr/>
          </p:nvSpPr>
          <p:spPr bwMode="auto">
            <a:xfrm>
              <a:off x="5526" y="54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9" name="Rectangle 90"/>
            <p:cNvSpPr>
              <a:spLocks noChangeArrowheads="1"/>
            </p:cNvSpPr>
            <p:nvPr/>
          </p:nvSpPr>
          <p:spPr bwMode="auto">
            <a:xfrm rot="16200000">
              <a:off x="5309" y="1054"/>
              <a:ext cx="82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Cumulative Probability`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0" name="Freeform 91"/>
            <p:cNvSpPr>
              <a:spLocks noEditPoints="1"/>
            </p:cNvSpPr>
            <p:nvPr/>
          </p:nvSpPr>
          <p:spPr bwMode="auto">
            <a:xfrm>
              <a:off x="4251" y="817"/>
              <a:ext cx="200" cy="41"/>
            </a:xfrm>
            <a:custGeom>
              <a:avLst/>
              <a:gdLst/>
              <a:ahLst/>
              <a:cxnLst>
                <a:cxn ang="0">
                  <a:pos x="3" y="17"/>
                </a:cxn>
                <a:cxn ang="0">
                  <a:pos x="166" y="17"/>
                </a:cxn>
                <a:cxn ang="0">
                  <a:pos x="167" y="18"/>
                </a:cxn>
                <a:cxn ang="0">
                  <a:pos x="168" y="18"/>
                </a:cxn>
                <a:cxn ang="0">
                  <a:pos x="169" y="19"/>
                </a:cxn>
                <a:cxn ang="0">
                  <a:pos x="169" y="21"/>
                </a:cxn>
                <a:cxn ang="0">
                  <a:pos x="169" y="21"/>
                </a:cxn>
                <a:cxn ang="0">
                  <a:pos x="168" y="22"/>
                </a:cxn>
                <a:cxn ang="0">
                  <a:pos x="167" y="22"/>
                </a:cxn>
                <a:cxn ang="0">
                  <a:pos x="166" y="23"/>
                </a:cxn>
                <a:cxn ang="0">
                  <a:pos x="3" y="23"/>
                </a:cxn>
                <a:cxn ang="0">
                  <a:pos x="2" y="22"/>
                </a:cxn>
                <a:cxn ang="0">
                  <a:pos x="1" y="22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8"/>
                </a:cxn>
                <a:cxn ang="0">
                  <a:pos x="2" y="18"/>
                </a:cxn>
                <a:cxn ang="0">
                  <a:pos x="3" y="17"/>
                </a:cxn>
                <a:cxn ang="0">
                  <a:pos x="3" y="17"/>
                </a:cxn>
                <a:cxn ang="0">
                  <a:pos x="160" y="0"/>
                </a:cxn>
                <a:cxn ang="0">
                  <a:pos x="200" y="21"/>
                </a:cxn>
                <a:cxn ang="0">
                  <a:pos x="160" y="41"/>
                </a:cxn>
                <a:cxn ang="0">
                  <a:pos x="160" y="0"/>
                </a:cxn>
              </a:cxnLst>
              <a:rect l="0" t="0" r="r" b="b"/>
              <a:pathLst>
                <a:path w="200" h="41">
                  <a:moveTo>
                    <a:pt x="3" y="17"/>
                  </a:moveTo>
                  <a:lnTo>
                    <a:pt x="166" y="17"/>
                  </a:lnTo>
                  <a:lnTo>
                    <a:pt x="167" y="18"/>
                  </a:lnTo>
                  <a:lnTo>
                    <a:pt x="168" y="18"/>
                  </a:lnTo>
                  <a:lnTo>
                    <a:pt x="169" y="19"/>
                  </a:lnTo>
                  <a:lnTo>
                    <a:pt x="169" y="21"/>
                  </a:lnTo>
                  <a:lnTo>
                    <a:pt x="169" y="21"/>
                  </a:lnTo>
                  <a:lnTo>
                    <a:pt x="168" y="22"/>
                  </a:lnTo>
                  <a:lnTo>
                    <a:pt x="167" y="22"/>
                  </a:lnTo>
                  <a:lnTo>
                    <a:pt x="166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3" y="17"/>
                  </a:lnTo>
                  <a:lnTo>
                    <a:pt x="3" y="17"/>
                  </a:lnTo>
                  <a:close/>
                  <a:moveTo>
                    <a:pt x="160" y="0"/>
                  </a:moveTo>
                  <a:lnTo>
                    <a:pt x="200" y="21"/>
                  </a:lnTo>
                  <a:lnTo>
                    <a:pt x="160" y="41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tx1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1" name="Freeform 92"/>
            <p:cNvSpPr>
              <a:spLocks noEditPoints="1"/>
            </p:cNvSpPr>
            <p:nvPr/>
          </p:nvSpPr>
          <p:spPr bwMode="auto">
            <a:xfrm>
              <a:off x="3494" y="966"/>
              <a:ext cx="318" cy="40"/>
            </a:xfrm>
            <a:custGeom>
              <a:avLst/>
              <a:gdLst/>
              <a:ahLst/>
              <a:cxnLst>
                <a:cxn ang="0">
                  <a:pos x="315" y="21"/>
                </a:cxn>
                <a:cxn ang="0">
                  <a:pos x="34" y="22"/>
                </a:cxn>
                <a:cxn ang="0">
                  <a:pos x="33" y="22"/>
                </a:cxn>
                <a:cxn ang="0">
                  <a:pos x="32" y="21"/>
                </a:cxn>
                <a:cxn ang="0">
                  <a:pos x="31" y="21"/>
                </a:cxn>
                <a:cxn ang="0">
                  <a:pos x="31" y="20"/>
                </a:cxn>
                <a:cxn ang="0">
                  <a:pos x="31" y="19"/>
                </a:cxn>
                <a:cxn ang="0">
                  <a:pos x="32" y="18"/>
                </a:cxn>
                <a:cxn ang="0">
                  <a:pos x="33" y="17"/>
                </a:cxn>
                <a:cxn ang="0">
                  <a:pos x="34" y="17"/>
                </a:cxn>
                <a:cxn ang="0">
                  <a:pos x="315" y="17"/>
                </a:cxn>
                <a:cxn ang="0">
                  <a:pos x="316" y="17"/>
                </a:cxn>
                <a:cxn ang="0">
                  <a:pos x="317" y="17"/>
                </a:cxn>
                <a:cxn ang="0">
                  <a:pos x="318" y="18"/>
                </a:cxn>
                <a:cxn ang="0">
                  <a:pos x="318" y="19"/>
                </a:cxn>
                <a:cxn ang="0">
                  <a:pos x="318" y="20"/>
                </a:cxn>
                <a:cxn ang="0">
                  <a:pos x="317" y="21"/>
                </a:cxn>
                <a:cxn ang="0">
                  <a:pos x="316" y="21"/>
                </a:cxn>
                <a:cxn ang="0">
                  <a:pos x="315" y="21"/>
                </a:cxn>
                <a:cxn ang="0">
                  <a:pos x="315" y="21"/>
                </a:cxn>
                <a:cxn ang="0">
                  <a:pos x="40" y="40"/>
                </a:cxn>
                <a:cxn ang="0">
                  <a:pos x="0" y="20"/>
                </a:cxn>
                <a:cxn ang="0">
                  <a:pos x="40" y="0"/>
                </a:cxn>
                <a:cxn ang="0">
                  <a:pos x="40" y="40"/>
                </a:cxn>
              </a:cxnLst>
              <a:rect l="0" t="0" r="r" b="b"/>
              <a:pathLst>
                <a:path w="318" h="40">
                  <a:moveTo>
                    <a:pt x="315" y="21"/>
                  </a:moveTo>
                  <a:lnTo>
                    <a:pt x="34" y="22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19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15" y="17"/>
                  </a:lnTo>
                  <a:lnTo>
                    <a:pt x="316" y="17"/>
                  </a:lnTo>
                  <a:lnTo>
                    <a:pt x="317" y="17"/>
                  </a:lnTo>
                  <a:lnTo>
                    <a:pt x="318" y="18"/>
                  </a:lnTo>
                  <a:lnTo>
                    <a:pt x="318" y="19"/>
                  </a:lnTo>
                  <a:lnTo>
                    <a:pt x="318" y="20"/>
                  </a:lnTo>
                  <a:lnTo>
                    <a:pt x="317" y="21"/>
                  </a:lnTo>
                  <a:lnTo>
                    <a:pt x="316" y="21"/>
                  </a:lnTo>
                  <a:lnTo>
                    <a:pt x="315" y="21"/>
                  </a:lnTo>
                  <a:lnTo>
                    <a:pt x="315" y="21"/>
                  </a:lnTo>
                  <a:close/>
                  <a:moveTo>
                    <a:pt x="40" y="40"/>
                  </a:moveTo>
                  <a:lnTo>
                    <a:pt x="0" y="20"/>
                  </a:lnTo>
                  <a:lnTo>
                    <a:pt x="40" y="0"/>
                  </a:lnTo>
                  <a:lnTo>
                    <a:pt x="40" y="40"/>
                  </a:lnTo>
                  <a:close/>
                </a:path>
              </a:pathLst>
            </a:custGeom>
            <a:solidFill>
              <a:schemeClr val="tx1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3617" y="888"/>
              <a:ext cx="16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PDF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3" name="Rectangle 94"/>
            <p:cNvSpPr>
              <a:spLocks noChangeArrowheads="1"/>
            </p:cNvSpPr>
            <p:nvPr/>
          </p:nvSpPr>
          <p:spPr bwMode="auto">
            <a:xfrm>
              <a:off x="4277" y="863"/>
              <a:ext cx="16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CDF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4" name="Freeform 95"/>
            <p:cNvSpPr>
              <a:spLocks noEditPoints="1"/>
            </p:cNvSpPr>
            <p:nvPr/>
          </p:nvSpPr>
          <p:spPr bwMode="auto">
            <a:xfrm>
              <a:off x="3573" y="603"/>
              <a:ext cx="11" cy="1084"/>
            </a:xfrm>
            <a:custGeom>
              <a:avLst/>
              <a:gdLst/>
              <a:ahLst/>
              <a:cxnLst>
                <a:cxn ang="0">
                  <a:pos x="11" y="1067"/>
                </a:cxn>
                <a:cxn ang="0">
                  <a:pos x="6" y="1082"/>
                </a:cxn>
                <a:cxn ang="0">
                  <a:pos x="10" y="1031"/>
                </a:cxn>
                <a:cxn ang="0">
                  <a:pos x="6" y="1047"/>
                </a:cxn>
                <a:cxn ang="0">
                  <a:pos x="10" y="996"/>
                </a:cxn>
                <a:cxn ang="0">
                  <a:pos x="6" y="1011"/>
                </a:cxn>
                <a:cxn ang="0">
                  <a:pos x="10" y="960"/>
                </a:cxn>
                <a:cxn ang="0">
                  <a:pos x="6" y="976"/>
                </a:cxn>
                <a:cxn ang="0">
                  <a:pos x="10" y="925"/>
                </a:cxn>
                <a:cxn ang="0">
                  <a:pos x="6" y="940"/>
                </a:cxn>
                <a:cxn ang="0">
                  <a:pos x="10" y="890"/>
                </a:cxn>
                <a:cxn ang="0">
                  <a:pos x="5" y="905"/>
                </a:cxn>
                <a:cxn ang="0">
                  <a:pos x="10" y="854"/>
                </a:cxn>
                <a:cxn ang="0">
                  <a:pos x="5" y="869"/>
                </a:cxn>
                <a:cxn ang="0">
                  <a:pos x="10" y="818"/>
                </a:cxn>
                <a:cxn ang="0">
                  <a:pos x="5" y="834"/>
                </a:cxn>
                <a:cxn ang="0">
                  <a:pos x="10" y="783"/>
                </a:cxn>
                <a:cxn ang="0">
                  <a:pos x="5" y="798"/>
                </a:cxn>
                <a:cxn ang="0">
                  <a:pos x="9" y="748"/>
                </a:cxn>
                <a:cxn ang="0">
                  <a:pos x="4" y="763"/>
                </a:cxn>
                <a:cxn ang="0">
                  <a:pos x="9" y="712"/>
                </a:cxn>
                <a:cxn ang="0">
                  <a:pos x="4" y="727"/>
                </a:cxn>
                <a:cxn ang="0">
                  <a:pos x="9" y="676"/>
                </a:cxn>
                <a:cxn ang="0">
                  <a:pos x="4" y="692"/>
                </a:cxn>
                <a:cxn ang="0">
                  <a:pos x="9" y="642"/>
                </a:cxn>
                <a:cxn ang="0">
                  <a:pos x="4" y="656"/>
                </a:cxn>
                <a:cxn ang="0">
                  <a:pos x="9" y="606"/>
                </a:cxn>
                <a:cxn ang="0">
                  <a:pos x="3" y="621"/>
                </a:cxn>
                <a:cxn ang="0">
                  <a:pos x="8" y="570"/>
                </a:cxn>
                <a:cxn ang="0">
                  <a:pos x="3" y="586"/>
                </a:cxn>
                <a:cxn ang="0">
                  <a:pos x="8" y="534"/>
                </a:cxn>
                <a:cxn ang="0">
                  <a:pos x="3" y="550"/>
                </a:cxn>
                <a:cxn ang="0">
                  <a:pos x="8" y="500"/>
                </a:cxn>
                <a:cxn ang="0">
                  <a:pos x="3" y="514"/>
                </a:cxn>
                <a:cxn ang="0">
                  <a:pos x="8" y="464"/>
                </a:cxn>
                <a:cxn ang="0">
                  <a:pos x="2" y="479"/>
                </a:cxn>
                <a:cxn ang="0">
                  <a:pos x="7" y="428"/>
                </a:cxn>
                <a:cxn ang="0">
                  <a:pos x="2" y="444"/>
                </a:cxn>
                <a:cxn ang="0">
                  <a:pos x="7" y="393"/>
                </a:cxn>
                <a:cxn ang="0">
                  <a:pos x="2" y="408"/>
                </a:cxn>
                <a:cxn ang="0">
                  <a:pos x="7" y="358"/>
                </a:cxn>
                <a:cxn ang="0">
                  <a:pos x="2" y="372"/>
                </a:cxn>
                <a:cxn ang="0">
                  <a:pos x="7" y="322"/>
                </a:cxn>
                <a:cxn ang="0">
                  <a:pos x="2" y="337"/>
                </a:cxn>
                <a:cxn ang="0">
                  <a:pos x="6" y="286"/>
                </a:cxn>
                <a:cxn ang="0">
                  <a:pos x="2" y="302"/>
                </a:cxn>
                <a:cxn ang="0">
                  <a:pos x="6" y="251"/>
                </a:cxn>
                <a:cxn ang="0">
                  <a:pos x="2" y="266"/>
                </a:cxn>
                <a:cxn ang="0">
                  <a:pos x="6" y="216"/>
                </a:cxn>
                <a:cxn ang="0">
                  <a:pos x="2" y="230"/>
                </a:cxn>
                <a:cxn ang="0">
                  <a:pos x="6" y="180"/>
                </a:cxn>
                <a:cxn ang="0">
                  <a:pos x="2" y="196"/>
                </a:cxn>
                <a:cxn ang="0">
                  <a:pos x="6" y="145"/>
                </a:cxn>
                <a:cxn ang="0">
                  <a:pos x="1" y="160"/>
                </a:cxn>
                <a:cxn ang="0">
                  <a:pos x="6" y="109"/>
                </a:cxn>
                <a:cxn ang="0">
                  <a:pos x="1" y="124"/>
                </a:cxn>
                <a:cxn ang="0">
                  <a:pos x="6" y="74"/>
                </a:cxn>
                <a:cxn ang="0">
                  <a:pos x="1" y="89"/>
                </a:cxn>
                <a:cxn ang="0">
                  <a:pos x="6" y="38"/>
                </a:cxn>
                <a:cxn ang="0">
                  <a:pos x="1" y="54"/>
                </a:cxn>
                <a:cxn ang="0">
                  <a:pos x="6" y="3"/>
                </a:cxn>
                <a:cxn ang="0">
                  <a:pos x="0" y="18"/>
                </a:cxn>
              </a:cxnLst>
              <a:rect l="0" t="0" r="r" b="b"/>
              <a:pathLst>
                <a:path w="11" h="1084">
                  <a:moveTo>
                    <a:pt x="6" y="1082"/>
                  </a:moveTo>
                  <a:lnTo>
                    <a:pt x="6" y="1067"/>
                  </a:lnTo>
                  <a:lnTo>
                    <a:pt x="6" y="1066"/>
                  </a:lnTo>
                  <a:lnTo>
                    <a:pt x="6" y="1065"/>
                  </a:lnTo>
                  <a:lnTo>
                    <a:pt x="7" y="1065"/>
                  </a:lnTo>
                  <a:lnTo>
                    <a:pt x="8" y="1064"/>
                  </a:lnTo>
                  <a:lnTo>
                    <a:pt x="10" y="1065"/>
                  </a:lnTo>
                  <a:lnTo>
                    <a:pt x="10" y="1065"/>
                  </a:lnTo>
                  <a:lnTo>
                    <a:pt x="10" y="1066"/>
                  </a:lnTo>
                  <a:lnTo>
                    <a:pt x="11" y="1067"/>
                  </a:lnTo>
                  <a:lnTo>
                    <a:pt x="11" y="1082"/>
                  </a:lnTo>
                  <a:lnTo>
                    <a:pt x="10" y="1083"/>
                  </a:lnTo>
                  <a:lnTo>
                    <a:pt x="10" y="1084"/>
                  </a:lnTo>
                  <a:lnTo>
                    <a:pt x="10" y="1084"/>
                  </a:lnTo>
                  <a:lnTo>
                    <a:pt x="9" y="1084"/>
                  </a:lnTo>
                  <a:lnTo>
                    <a:pt x="7" y="1084"/>
                  </a:lnTo>
                  <a:lnTo>
                    <a:pt x="6" y="1084"/>
                  </a:lnTo>
                  <a:lnTo>
                    <a:pt x="6" y="1083"/>
                  </a:lnTo>
                  <a:lnTo>
                    <a:pt x="6" y="1082"/>
                  </a:lnTo>
                  <a:lnTo>
                    <a:pt x="6" y="1082"/>
                  </a:lnTo>
                  <a:close/>
                  <a:moveTo>
                    <a:pt x="6" y="1047"/>
                  </a:moveTo>
                  <a:lnTo>
                    <a:pt x="6" y="1031"/>
                  </a:lnTo>
                  <a:lnTo>
                    <a:pt x="6" y="1031"/>
                  </a:lnTo>
                  <a:lnTo>
                    <a:pt x="6" y="1030"/>
                  </a:lnTo>
                  <a:lnTo>
                    <a:pt x="7" y="1029"/>
                  </a:lnTo>
                  <a:lnTo>
                    <a:pt x="8" y="1029"/>
                  </a:lnTo>
                  <a:lnTo>
                    <a:pt x="9" y="1029"/>
                  </a:lnTo>
                  <a:lnTo>
                    <a:pt x="10" y="1030"/>
                  </a:lnTo>
                  <a:lnTo>
                    <a:pt x="10" y="1031"/>
                  </a:lnTo>
                  <a:lnTo>
                    <a:pt x="10" y="1031"/>
                  </a:lnTo>
                  <a:lnTo>
                    <a:pt x="10" y="1047"/>
                  </a:lnTo>
                  <a:lnTo>
                    <a:pt x="10" y="1048"/>
                  </a:lnTo>
                  <a:lnTo>
                    <a:pt x="10" y="1049"/>
                  </a:lnTo>
                  <a:lnTo>
                    <a:pt x="10" y="1049"/>
                  </a:lnTo>
                  <a:lnTo>
                    <a:pt x="8" y="1049"/>
                  </a:lnTo>
                  <a:lnTo>
                    <a:pt x="7" y="1049"/>
                  </a:lnTo>
                  <a:lnTo>
                    <a:pt x="6" y="1049"/>
                  </a:lnTo>
                  <a:lnTo>
                    <a:pt x="6" y="1048"/>
                  </a:lnTo>
                  <a:lnTo>
                    <a:pt x="6" y="1047"/>
                  </a:lnTo>
                  <a:lnTo>
                    <a:pt x="6" y="1047"/>
                  </a:lnTo>
                  <a:close/>
                  <a:moveTo>
                    <a:pt x="6" y="1011"/>
                  </a:moveTo>
                  <a:lnTo>
                    <a:pt x="6" y="996"/>
                  </a:lnTo>
                  <a:lnTo>
                    <a:pt x="6" y="995"/>
                  </a:lnTo>
                  <a:lnTo>
                    <a:pt x="6" y="994"/>
                  </a:lnTo>
                  <a:lnTo>
                    <a:pt x="7" y="993"/>
                  </a:lnTo>
                  <a:lnTo>
                    <a:pt x="8" y="993"/>
                  </a:lnTo>
                  <a:lnTo>
                    <a:pt x="9" y="993"/>
                  </a:lnTo>
                  <a:lnTo>
                    <a:pt x="10" y="994"/>
                  </a:lnTo>
                  <a:lnTo>
                    <a:pt x="10" y="995"/>
                  </a:lnTo>
                  <a:lnTo>
                    <a:pt x="10" y="996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10" y="1013"/>
                  </a:lnTo>
                  <a:lnTo>
                    <a:pt x="9" y="1014"/>
                  </a:lnTo>
                  <a:lnTo>
                    <a:pt x="8" y="1014"/>
                  </a:lnTo>
                  <a:lnTo>
                    <a:pt x="7" y="1014"/>
                  </a:lnTo>
                  <a:lnTo>
                    <a:pt x="6" y="1013"/>
                  </a:lnTo>
                  <a:lnTo>
                    <a:pt x="6" y="1012"/>
                  </a:lnTo>
                  <a:lnTo>
                    <a:pt x="6" y="1011"/>
                  </a:lnTo>
                  <a:lnTo>
                    <a:pt x="6" y="1011"/>
                  </a:lnTo>
                  <a:close/>
                  <a:moveTo>
                    <a:pt x="6" y="976"/>
                  </a:moveTo>
                  <a:lnTo>
                    <a:pt x="6" y="960"/>
                  </a:lnTo>
                  <a:lnTo>
                    <a:pt x="6" y="959"/>
                  </a:lnTo>
                  <a:lnTo>
                    <a:pt x="6" y="959"/>
                  </a:lnTo>
                  <a:lnTo>
                    <a:pt x="7" y="958"/>
                  </a:lnTo>
                  <a:lnTo>
                    <a:pt x="8" y="958"/>
                  </a:lnTo>
                  <a:lnTo>
                    <a:pt x="9" y="958"/>
                  </a:lnTo>
                  <a:lnTo>
                    <a:pt x="10" y="959"/>
                  </a:lnTo>
                  <a:lnTo>
                    <a:pt x="10" y="959"/>
                  </a:lnTo>
                  <a:lnTo>
                    <a:pt x="10" y="960"/>
                  </a:lnTo>
                  <a:lnTo>
                    <a:pt x="10" y="976"/>
                  </a:lnTo>
                  <a:lnTo>
                    <a:pt x="10" y="976"/>
                  </a:lnTo>
                  <a:lnTo>
                    <a:pt x="10" y="977"/>
                  </a:lnTo>
                  <a:lnTo>
                    <a:pt x="9" y="978"/>
                  </a:lnTo>
                  <a:lnTo>
                    <a:pt x="8" y="978"/>
                  </a:lnTo>
                  <a:lnTo>
                    <a:pt x="7" y="978"/>
                  </a:lnTo>
                  <a:lnTo>
                    <a:pt x="6" y="977"/>
                  </a:lnTo>
                  <a:lnTo>
                    <a:pt x="6" y="976"/>
                  </a:lnTo>
                  <a:lnTo>
                    <a:pt x="6" y="976"/>
                  </a:lnTo>
                  <a:lnTo>
                    <a:pt x="6" y="976"/>
                  </a:lnTo>
                  <a:close/>
                  <a:moveTo>
                    <a:pt x="6" y="940"/>
                  </a:moveTo>
                  <a:lnTo>
                    <a:pt x="5" y="925"/>
                  </a:lnTo>
                  <a:lnTo>
                    <a:pt x="6" y="924"/>
                  </a:lnTo>
                  <a:lnTo>
                    <a:pt x="6" y="923"/>
                  </a:lnTo>
                  <a:lnTo>
                    <a:pt x="6" y="923"/>
                  </a:lnTo>
                  <a:lnTo>
                    <a:pt x="8" y="922"/>
                  </a:lnTo>
                  <a:lnTo>
                    <a:pt x="9" y="923"/>
                  </a:lnTo>
                  <a:lnTo>
                    <a:pt x="10" y="923"/>
                  </a:lnTo>
                  <a:lnTo>
                    <a:pt x="10" y="924"/>
                  </a:lnTo>
                  <a:lnTo>
                    <a:pt x="10" y="925"/>
                  </a:lnTo>
                  <a:lnTo>
                    <a:pt x="10" y="940"/>
                  </a:lnTo>
                  <a:lnTo>
                    <a:pt x="10" y="941"/>
                  </a:lnTo>
                  <a:lnTo>
                    <a:pt x="10" y="942"/>
                  </a:lnTo>
                  <a:lnTo>
                    <a:pt x="9" y="942"/>
                  </a:lnTo>
                  <a:lnTo>
                    <a:pt x="8" y="942"/>
                  </a:lnTo>
                  <a:lnTo>
                    <a:pt x="6" y="942"/>
                  </a:lnTo>
                  <a:lnTo>
                    <a:pt x="6" y="942"/>
                  </a:lnTo>
                  <a:lnTo>
                    <a:pt x="6" y="941"/>
                  </a:lnTo>
                  <a:lnTo>
                    <a:pt x="6" y="940"/>
                  </a:lnTo>
                  <a:lnTo>
                    <a:pt x="6" y="940"/>
                  </a:lnTo>
                  <a:close/>
                  <a:moveTo>
                    <a:pt x="5" y="905"/>
                  </a:moveTo>
                  <a:lnTo>
                    <a:pt x="5" y="890"/>
                  </a:lnTo>
                  <a:lnTo>
                    <a:pt x="5" y="889"/>
                  </a:lnTo>
                  <a:lnTo>
                    <a:pt x="6" y="888"/>
                  </a:lnTo>
                  <a:lnTo>
                    <a:pt x="6" y="887"/>
                  </a:lnTo>
                  <a:lnTo>
                    <a:pt x="7" y="887"/>
                  </a:lnTo>
                  <a:lnTo>
                    <a:pt x="8" y="887"/>
                  </a:lnTo>
                  <a:lnTo>
                    <a:pt x="10" y="888"/>
                  </a:lnTo>
                  <a:lnTo>
                    <a:pt x="10" y="889"/>
                  </a:lnTo>
                  <a:lnTo>
                    <a:pt x="10" y="890"/>
                  </a:lnTo>
                  <a:lnTo>
                    <a:pt x="10" y="905"/>
                  </a:lnTo>
                  <a:lnTo>
                    <a:pt x="10" y="906"/>
                  </a:lnTo>
                  <a:lnTo>
                    <a:pt x="10" y="907"/>
                  </a:lnTo>
                  <a:lnTo>
                    <a:pt x="9" y="907"/>
                  </a:lnTo>
                  <a:lnTo>
                    <a:pt x="7" y="907"/>
                  </a:lnTo>
                  <a:lnTo>
                    <a:pt x="6" y="907"/>
                  </a:lnTo>
                  <a:lnTo>
                    <a:pt x="6" y="907"/>
                  </a:lnTo>
                  <a:lnTo>
                    <a:pt x="6" y="906"/>
                  </a:lnTo>
                  <a:lnTo>
                    <a:pt x="5" y="905"/>
                  </a:lnTo>
                  <a:lnTo>
                    <a:pt x="5" y="905"/>
                  </a:lnTo>
                  <a:close/>
                  <a:moveTo>
                    <a:pt x="5" y="869"/>
                  </a:moveTo>
                  <a:lnTo>
                    <a:pt x="5" y="854"/>
                  </a:lnTo>
                  <a:lnTo>
                    <a:pt x="5" y="853"/>
                  </a:lnTo>
                  <a:lnTo>
                    <a:pt x="6" y="852"/>
                  </a:lnTo>
                  <a:lnTo>
                    <a:pt x="6" y="851"/>
                  </a:lnTo>
                  <a:lnTo>
                    <a:pt x="7" y="851"/>
                  </a:lnTo>
                  <a:lnTo>
                    <a:pt x="8" y="851"/>
                  </a:lnTo>
                  <a:lnTo>
                    <a:pt x="9" y="852"/>
                  </a:lnTo>
                  <a:lnTo>
                    <a:pt x="10" y="853"/>
                  </a:lnTo>
                  <a:lnTo>
                    <a:pt x="10" y="854"/>
                  </a:lnTo>
                  <a:lnTo>
                    <a:pt x="10" y="869"/>
                  </a:lnTo>
                  <a:lnTo>
                    <a:pt x="10" y="870"/>
                  </a:lnTo>
                  <a:lnTo>
                    <a:pt x="9" y="871"/>
                  </a:lnTo>
                  <a:lnTo>
                    <a:pt x="8" y="872"/>
                  </a:lnTo>
                  <a:lnTo>
                    <a:pt x="7" y="872"/>
                  </a:lnTo>
                  <a:lnTo>
                    <a:pt x="6" y="872"/>
                  </a:lnTo>
                  <a:lnTo>
                    <a:pt x="6" y="871"/>
                  </a:lnTo>
                  <a:lnTo>
                    <a:pt x="5" y="870"/>
                  </a:lnTo>
                  <a:lnTo>
                    <a:pt x="5" y="869"/>
                  </a:lnTo>
                  <a:lnTo>
                    <a:pt x="5" y="869"/>
                  </a:lnTo>
                  <a:close/>
                  <a:moveTo>
                    <a:pt x="5" y="834"/>
                  </a:moveTo>
                  <a:lnTo>
                    <a:pt x="5" y="818"/>
                  </a:lnTo>
                  <a:lnTo>
                    <a:pt x="5" y="817"/>
                  </a:lnTo>
                  <a:lnTo>
                    <a:pt x="6" y="817"/>
                  </a:lnTo>
                  <a:lnTo>
                    <a:pt x="6" y="816"/>
                  </a:lnTo>
                  <a:lnTo>
                    <a:pt x="7" y="816"/>
                  </a:lnTo>
                  <a:lnTo>
                    <a:pt x="8" y="816"/>
                  </a:lnTo>
                  <a:lnTo>
                    <a:pt x="9" y="817"/>
                  </a:lnTo>
                  <a:lnTo>
                    <a:pt x="10" y="817"/>
                  </a:lnTo>
                  <a:lnTo>
                    <a:pt x="10" y="818"/>
                  </a:lnTo>
                  <a:lnTo>
                    <a:pt x="10" y="834"/>
                  </a:lnTo>
                  <a:lnTo>
                    <a:pt x="10" y="834"/>
                  </a:lnTo>
                  <a:lnTo>
                    <a:pt x="9" y="835"/>
                  </a:lnTo>
                  <a:lnTo>
                    <a:pt x="8" y="836"/>
                  </a:lnTo>
                  <a:lnTo>
                    <a:pt x="7" y="836"/>
                  </a:lnTo>
                  <a:lnTo>
                    <a:pt x="6" y="836"/>
                  </a:lnTo>
                  <a:lnTo>
                    <a:pt x="6" y="835"/>
                  </a:lnTo>
                  <a:lnTo>
                    <a:pt x="5" y="834"/>
                  </a:lnTo>
                  <a:lnTo>
                    <a:pt x="5" y="834"/>
                  </a:lnTo>
                  <a:lnTo>
                    <a:pt x="5" y="834"/>
                  </a:lnTo>
                  <a:close/>
                  <a:moveTo>
                    <a:pt x="5" y="798"/>
                  </a:moveTo>
                  <a:lnTo>
                    <a:pt x="4" y="783"/>
                  </a:lnTo>
                  <a:lnTo>
                    <a:pt x="5" y="782"/>
                  </a:lnTo>
                  <a:lnTo>
                    <a:pt x="5" y="781"/>
                  </a:lnTo>
                  <a:lnTo>
                    <a:pt x="6" y="781"/>
                  </a:lnTo>
                  <a:lnTo>
                    <a:pt x="7" y="780"/>
                  </a:lnTo>
                  <a:lnTo>
                    <a:pt x="8" y="781"/>
                  </a:lnTo>
                  <a:lnTo>
                    <a:pt x="9" y="781"/>
                  </a:lnTo>
                  <a:lnTo>
                    <a:pt x="9" y="782"/>
                  </a:lnTo>
                  <a:lnTo>
                    <a:pt x="10" y="783"/>
                  </a:lnTo>
                  <a:lnTo>
                    <a:pt x="10" y="798"/>
                  </a:lnTo>
                  <a:lnTo>
                    <a:pt x="10" y="800"/>
                  </a:lnTo>
                  <a:lnTo>
                    <a:pt x="9" y="800"/>
                  </a:lnTo>
                  <a:lnTo>
                    <a:pt x="8" y="800"/>
                  </a:lnTo>
                  <a:lnTo>
                    <a:pt x="7" y="800"/>
                  </a:lnTo>
                  <a:lnTo>
                    <a:pt x="6" y="800"/>
                  </a:lnTo>
                  <a:lnTo>
                    <a:pt x="6" y="800"/>
                  </a:lnTo>
                  <a:lnTo>
                    <a:pt x="5" y="800"/>
                  </a:lnTo>
                  <a:lnTo>
                    <a:pt x="5" y="798"/>
                  </a:lnTo>
                  <a:lnTo>
                    <a:pt x="5" y="798"/>
                  </a:lnTo>
                  <a:close/>
                  <a:moveTo>
                    <a:pt x="4" y="763"/>
                  </a:moveTo>
                  <a:lnTo>
                    <a:pt x="4" y="748"/>
                  </a:lnTo>
                  <a:lnTo>
                    <a:pt x="4" y="747"/>
                  </a:lnTo>
                  <a:lnTo>
                    <a:pt x="5" y="746"/>
                  </a:lnTo>
                  <a:lnTo>
                    <a:pt x="6" y="745"/>
                  </a:lnTo>
                  <a:lnTo>
                    <a:pt x="6" y="745"/>
                  </a:lnTo>
                  <a:lnTo>
                    <a:pt x="8" y="745"/>
                  </a:lnTo>
                  <a:lnTo>
                    <a:pt x="9" y="746"/>
                  </a:lnTo>
                  <a:lnTo>
                    <a:pt x="9" y="747"/>
                  </a:lnTo>
                  <a:lnTo>
                    <a:pt x="9" y="748"/>
                  </a:lnTo>
                  <a:lnTo>
                    <a:pt x="10" y="763"/>
                  </a:lnTo>
                  <a:lnTo>
                    <a:pt x="9" y="764"/>
                  </a:lnTo>
                  <a:lnTo>
                    <a:pt x="9" y="765"/>
                  </a:lnTo>
                  <a:lnTo>
                    <a:pt x="8" y="765"/>
                  </a:lnTo>
                  <a:lnTo>
                    <a:pt x="6" y="766"/>
                  </a:lnTo>
                  <a:lnTo>
                    <a:pt x="6" y="765"/>
                  </a:lnTo>
                  <a:lnTo>
                    <a:pt x="5" y="765"/>
                  </a:lnTo>
                  <a:lnTo>
                    <a:pt x="5" y="764"/>
                  </a:lnTo>
                  <a:lnTo>
                    <a:pt x="4" y="763"/>
                  </a:lnTo>
                  <a:lnTo>
                    <a:pt x="4" y="763"/>
                  </a:lnTo>
                  <a:close/>
                  <a:moveTo>
                    <a:pt x="4" y="727"/>
                  </a:moveTo>
                  <a:lnTo>
                    <a:pt x="4" y="712"/>
                  </a:lnTo>
                  <a:lnTo>
                    <a:pt x="4" y="711"/>
                  </a:lnTo>
                  <a:lnTo>
                    <a:pt x="5" y="710"/>
                  </a:lnTo>
                  <a:lnTo>
                    <a:pt x="6" y="710"/>
                  </a:lnTo>
                  <a:lnTo>
                    <a:pt x="6" y="710"/>
                  </a:lnTo>
                  <a:lnTo>
                    <a:pt x="7" y="710"/>
                  </a:lnTo>
                  <a:lnTo>
                    <a:pt x="8" y="710"/>
                  </a:lnTo>
                  <a:lnTo>
                    <a:pt x="9" y="711"/>
                  </a:lnTo>
                  <a:lnTo>
                    <a:pt x="9" y="712"/>
                  </a:lnTo>
                  <a:lnTo>
                    <a:pt x="9" y="727"/>
                  </a:lnTo>
                  <a:lnTo>
                    <a:pt x="9" y="728"/>
                  </a:lnTo>
                  <a:lnTo>
                    <a:pt x="8" y="729"/>
                  </a:lnTo>
                  <a:lnTo>
                    <a:pt x="7" y="730"/>
                  </a:lnTo>
                  <a:lnTo>
                    <a:pt x="6" y="730"/>
                  </a:lnTo>
                  <a:lnTo>
                    <a:pt x="6" y="730"/>
                  </a:lnTo>
                  <a:lnTo>
                    <a:pt x="5" y="729"/>
                  </a:lnTo>
                  <a:lnTo>
                    <a:pt x="4" y="728"/>
                  </a:lnTo>
                  <a:lnTo>
                    <a:pt x="4" y="727"/>
                  </a:lnTo>
                  <a:lnTo>
                    <a:pt x="4" y="727"/>
                  </a:lnTo>
                  <a:close/>
                  <a:moveTo>
                    <a:pt x="4" y="692"/>
                  </a:moveTo>
                  <a:lnTo>
                    <a:pt x="4" y="676"/>
                  </a:lnTo>
                  <a:lnTo>
                    <a:pt x="4" y="676"/>
                  </a:lnTo>
                  <a:lnTo>
                    <a:pt x="5" y="675"/>
                  </a:lnTo>
                  <a:lnTo>
                    <a:pt x="6" y="674"/>
                  </a:lnTo>
                  <a:lnTo>
                    <a:pt x="6" y="674"/>
                  </a:lnTo>
                  <a:lnTo>
                    <a:pt x="7" y="674"/>
                  </a:lnTo>
                  <a:lnTo>
                    <a:pt x="8" y="675"/>
                  </a:lnTo>
                  <a:lnTo>
                    <a:pt x="9" y="676"/>
                  </a:lnTo>
                  <a:lnTo>
                    <a:pt x="9" y="676"/>
                  </a:lnTo>
                  <a:lnTo>
                    <a:pt x="9" y="692"/>
                  </a:lnTo>
                  <a:lnTo>
                    <a:pt x="9" y="693"/>
                  </a:lnTo>
                  <a:lnTo>
                    <a:pt x="8" y="693"/>
                  </a:lnTo>
                  <a:lnTo>
                    <a:pt x="7" y="694"/>
                  </a:lnTo>
                  <a:lnTo>
                    <a:pt x="6" y="694"/>
                  </a:lnTo>
                  <a:lnTo>
                    <a:pt x="6" y="694"/>
                  </a:lnTo>
                  <a:lnTo>
                    <a:pt x="5" y="693"/>
                  </a:lnTo>
                  <a:lnTo>
                    <a:pt x="4" y="693"/>
                  </a:lnTo>
                  <a:lnTo>
                    <a:pt x="4" y="692"/>
                  </a:lnTo>
                  <a:lnTo>
                    <a:pt x="4" y="692"/>
                  </a:lnTo>
                  <a:close/>
                  <a:moveTo>
                    <a:pt x="4" y="656"/>
                  </a:moveTo>
                  <a:lnTo>
                    <a:pt x="4" y="642"/>
                  </a:lnTo>
                  <a:lnTo>
                    <a:pt x="4" y="640"/>
                  </a:lnTo>
                  <a:lnTo>
                    <a:pt x="4" y="639"/>
                  </a:lnTo>
                  <a:lnTo>
                    <a:pt x="5" y="639"/>
                  </a:lnTo>
                  <a:lnTo>
                    <a:pt x="6" y="638"/>
                  </a:lnTo>
                  <a:lnTo>
                    <a:pt x="7" y="639"/>
                  </a:lnTo>
                  <a:lnTo>
                    <a:pt x="8" y="639"/>
                  </a:lnTo>
                  <a:lnTo>
                    <a:pt x="9" y="640"/>
                  </a:lnTo>
                  <a:lnTo>
                    <a:pt x="9" y="642"/>
                  </a:lnTo>
                  <a:lnTo>
                    <a:pt x="9" y="656"/>
                  </a:lnTo>
                  <a:lnTo>
                    <a:pt x="9" y="658"/>
                  </a:lnTo>
                  <a:lnTo>
                    <a:pt x="8" y="659"/>
                  </a:lnTo>
                  <a:lnTo>
                    <a:pt x="7" y="659"/>
                  </a:lnTo>
                  <a:lnTo>
                    <a:pt x="6" y="659"/>
                  </a:lnTo>
                  <a:lnTo>
                    <a:pt x="6" y="659"/>
                  </a:lnTo>
                  <a:lnTo>
                    <a:pt x="5" y="659"/>
                  </a:lnTo>
                  <a:lnTo>
                    <a:pt x="4" y="658"/>
                  </a:lnTo>
                  <a:lnTo>
                    <a:pt x="4" y="656"/>
                  </a:lnTo>
                  <a:lnTo>
                    <a:pt x="4" y="656"/>
                  </a:lnTo>
                  <a:close/>
                  <a:moveTo>
                    <a:pt x="3" y="621"/>
                  </a:moveTo>
                  <a:lnTo>
                    <a:pt x="3" y="606"/>
                  </a:lnTo>
                  <a:lnTo>
                    <a:pt x="4" y="605"/>
                  </a:lnTo>
                  <a:lnTo>
                    <a:pt x="4" y="604"/>
                  </a:lnTo>
                  <a:lnTo>
                    <a:pt x="5" y="603"/>
                  </a:lnTo>
                  <a:lnTo>
                    <a:pt x="6" y="603"/>
                  </a:lnTo>
                  <a:lnTo>
                    <a:pt x="7" y="603"/>
                  </a:lnTo>
                  <a:lnTo>
                    <a:pt x="8" y="604"/>
                  </a:lnTo>
                  <a:lnTo>
                    <a:pt x="8" y="605"/>
                  </a:lnTo>
                  <a:lnTo>
                    <a:pt x="9" y="606"/>
                  </a:lnTo>
                  <a:lnTo>
                    <a:pt x="9" y="621"/>
                  </a:lnTo>
                  <a:lnTo>
                    <a:pt x="8" y="622"/>
                  </a:lnTo>
                  <a:lnTo>
                    <a:pt x="8" y="623"/>
                  </a:lnTo>
                  <a:lnTo>
                    <a:pt x="7" y="623"/>
                  </a:lnTo>
                  <a:lnTo>
                    <a:pt x="6" y="624"/>
                  </a:lnTo>
                  <a:lnTo>
                    <a:pt x="5" y="623"/>
                  </a:lnTo>
                  <a:lnTo>
                    <a:pt x="4" y="623"/>
                  </a:lnTo>
                  <a:lnTo>
                    <a:pt x="4" y="622"/>
                  </a:lnTo>
                  <a:lnTo>
                    <a:pt x="3" y="621"/>
                  </a:lnTo>
                  <a:lnTo>
                    <a:pt x="3" y="621"/>
                  </a:lnTo>
                  <a:close/>
                  <a:moveTo>
                    <a:pt x="3" y="586"/>
                  </a:moveTo>
                  <a:lnTo>
                    <a:pt x="3" y="570"/>
                  </a:lnTo>
                  <a:lnTo>
                    <a:pt x="3" y="569"/>
                  </a:lnTo>
                  <a:lnTo>
                    <a:pt x="4" y="569"/>
                  </a:lnTo>
                  <a:lnTo>
                    <a:pt x="5" y="568"/>
                  </a:lnTo>
                  <a:lnTo>
                    <a:pt x="6" y="568"/>
                  </a:lnTo>
                  <a:lnTo>
                    <a:pt x="6" y="568"/>
                  </a:lnTo>
                  <a:lnTo>
                    <a:pt x="7" y="569"/>
                  </a:lnTo>
                  <a:lnTo>
                    <a:pt x="8" y="569"/>
                  </a:lnTo>
                  <a:lnTo>
                    <a:pt x="8" y="570"/>
                  </a:lnTo>
                  <a:lnTo>
                    <a:pt x="8" y="586"/>
                  </a:lnTo>
                  <a:lnTo>
                    <a:pt x="8" y="586"/>
                  </a:lnTo>
                  <a:lnTo>
                    <a:pt x="7" y="587"/>
                  </a:lnTo>
                  <a:lnTo>
                    <a:pt x="6" y="588"/>
                  </a:lnTo>
                  <a:lnTo>
                    <a:pt x="6" y="588"/>
                  </a:lnTo>
                  <a:lnTo>
                    <a:pt x="5" y="588"/>
                  </a:lnTo>
                  <a:lnTo>
                    <a:pt x="4" y="587"/>
                  </a:lnTo>
                  <a:lnTo>
                    <a:pt x="3" y="586"/>
                  </a:lnTo>
                  <a:lnTo>
                    <a:pt x="3" y="586"/>
                  </a:lnTo>
                  <a:lnTo>
                    <a:pt x="3" y="586"/>
                  </a:lnTo>
                  <a:close/>
                  <a:moveTo>
                    <a:pt x="3" y="550"/>
                  </a:moveTo>
                  <a:lnTo>
                    <a:pt x="3" y="534"/>
                  </a:lnTo>
                  <a:lnTo>
                    <a:pt x="3" y="534"/>
                  </a:lnTo>
                  <a:lnTo>
                    <a:pt x="4" y="533"/>
                  </a:lnTo>
                  <a:lnTo>
                    <a:pt x="5" y="532"/>
                  </a:lnTo>
                  <a:lnTo>
                    <a:pt x="6" y="532"/>
                  </a:lnTo>
                  <a:lnTo>
                    <a:pt x="6" y="532"/>
                  </a:lnTo>
                  <a:lnTo>
                    <a:pt x="7" y="533"/>
                  </a:lnTo>
                  <a:lnTo>
                    <a:pt x="8" y="534"/>
                  </a:lnTo>
                  <a:lnTo>
                    <a:pt x="8" y="534"/>
                  </a:lnTo>
                  <a:lnTo>
                    <a:pt x="8" y="550"/>
                  </a:lnTo>
                  <a:lnTo>
                    <a:pt x="8" y="551"/>
                  </a:lnTo>
                  <a:lnTo>
                    <a:pt x="7" y="552"/>
                  </a:lnTo>
                  <a:lnTo>
                    <a:pt x="6" y="552"/>
                  </a:lnTo>
                  <a:lnTo>
                    <a:pt x="6" y="552"/>
                  </a:lnTo>
                  <a:lnTo>
                    <a:pt x="5" y="552"/>
                  </a:lnTo>
                  <a:lnTo>
                    <a:pt x="4" y="552"/>
                  </a:lnTo>
                  <a:lnTo>
                    <a:pt x="3" y="551"/>
                  </a:lnTo>
                  <a:lnTo>
                    <a:pt x="3" y="550"/>
                  </a:lnTo>
                  <a:lnTo>
                    <a:pt x="3" y="550"/>
                  </a:lnTo>
                  <a:close/>
                  <a:moveTo>
                    <a:pt x="3" y="514"/>
                  </a:moveTo>
                  <a:lnTo>
                    <a:pt x="3" y="500"/>
                  </a:lnTo>
                  <a:lnTo>
                    <a:pt x="3" y="498"/>
                  </a:lnTo>
                  <a:lnTo>
                    <a:pt x="4" y="497"/>
                  </a:lnTo>
                  <a:lnTo>
                    <a:pt x="5" y="497"/>
                  </a:lnTo>
                  <a:lnTo>
                    <a:pt x="6" y="496"/>
                  </a:lnTo>
                  <a:lnTo>
                    <a:pt x="6" y="497"/>
                  </a:lnTo>
                  <a:lnTo>
                    <a:pt x="7" y="497"/>
                  </a:lnTo>
                  <a:lnTo>
                    <a:pt x="8" y="498"/>
                  </a:lnTo>
                  <a:lnTo>
                    <a:pt x="8" y="500"/>
                  </a:lnTo>
                  <a:lnTo>
                    <a:pt x="8" y="514"/>
                  </a:lnTo>
                  <a:lnTo>
                    <a:pt x="8" y="516"/>
                  </a:lnTo>
                  <a:lnTo>
                    <a:pt x="7" y="517"/>
                  </a:lnTo>
                  <a:lnTo>
                    <a:pt x="6" y="517"/>
                  </a:lnTo>
                  <a:lnTo>
                    <a:pt x="6" y="517"/>
                  </a:lnTo>
                  <a:lnTo>
                    <a:pt x="5" y="517"/>
                  </a:lnTo>
                  <a:lnTo>
                    <a:pt x="4" y="517"/>
                  </a:lnTo>
                  <a:lnTo>
                    <a:pt x="3" y="516"/>
                  </a:lnTo>
                  <a:lnTo>
                    <a:pt x="3" y="514"/>
                  </a:lnTo>
                  <a:lnTo>
                    <a:pt x="3" y="514"/>
                  </a:lnTo>
                  <a:close/>
                  <a:moveTo>
                    <a:pt x="2" y="479"/>
                  </a:moveTo>
                  <a:lnTo>
                    <a:pt x="2" y="464"/>
                  </a:lnTo>
                  <a:lnTo>
                    <a:pt x="3" y="463"/>
                  </a:lnTo>
                  <a:lnTo>
                    <a:pt x="3" y="462"/>
                  </a:lnTo>
                  <a:lnTo>
                    <a:pt x="4" y="462"/>
                  </a:lnTo>
                  <a:lnTo>
                    <a:pt x="5" y="462"/>
                  </a:lnTo>
                  <a:lnTo>
                    <a:pt x="6" y="462"/>
                  </a:lnTo>
                  <a:lnTo>
                    <a:pt x="7" y="462"/>
                  </a:lnTo>
                  <a:lnTo>
                    <a:pt x="7" y="463"/>
                  </a:lnTo>
                  <a:lnTo>
                    <a:pt x="8" y="464"/>
                  </a:lnTo>
                  <a:lnTo>
                    <a:pt x="8" y="479"/>
                  </a:lnTo>
                  <a:lnTo>
                    <a:pt x="7" y="480"/>
                  </a:lnTo>
                  <a:lnTo>
                    <a:pt x="7" y="481"/>
                  </a:lnTo>
                  <a:lnTo>
                    <a:pt x="6" y="481"/>
                  </a:lnTo>
                  <a:lnTo>
                    <a:pt x="6" y="482"/>
                  </a:lnTo>
                  <a:lnTo>
                    <a:pt x="4" y="481"/>
                  </a:lnTo>
                  <a:lnTo>
                    <a:pt x="3" y="481"/>
                  </a:lnTo>
                  <a:lnTo>
                    <a:pt x="3" y="480"/>
                  </a:lnTo>
                  <a:lnTo>
                    <a:pt x="2" y="479"/>
                  </a:lnTo>
                  <a:lnTo>
                    <a:pt x="2" y="479"/>
                  </a:lnTo>
                  <a:close/>
                  <a:moveTo>
                    <a:pt x="2" y="444"/>
                  </a:moveTo>
                  <a:lnTo>
                    <a:pt x="2" y="428"/>
                  </a:lnTo>
                  <a:lnTo>
                    <a:pt x="2" y="427"/>
                  </a:lnTo>
                  <a:lnTo>
                    <a:pt x="3" y="427"/>
                  </a:lnTo>
                  <a:lnTo>
                    <a:pt x="4" y="426"/>
                  </a:lnTo>
                  <a:lnTo>
                    <a:pt x="5" y="426"/>
                  </a:lnTo>
                  <a:lnTo>
                    <a:pt x="6" y="426"/>
                  </a:lnTo>
                  <a:lnTo>
                    <a:pt x="6" y="427"/>
                  </a:lnTo>
                  <a:lnTo>
                    <a:pt x="7" y="427"/>
                  </a:lnTo>
                  <a:lnTo>
                    <a:pt x="7" y="428"/>
                  </a:lnTo>
                  <a:lnTo>
                    <a:pt x="7" y="444"/>
                  </a:lnTo>
                  <a:lnTo>
                    <a:pt x="7" y="444"/>
                  </a:lnTo>
                  <a:lnTo>
                    <a:pt x="7" y="445"/>
                  </a:lnTo>
                  <a:lnTo>
                    <a:pt x="6" y="446"/>
                  </a:lnTo>
                  <a:lnTo>
                    <a:pt x="5" y="446"/>
                  </a:lnTo>
                  <a:lnTo>
                    <a:pt x="4" y="446"/>
                  </a:lnTo>
                  <a:lnTo>
                    <a:pt x="3" y="445"/>
                  </a:lnTo>
                  <a:lnTo>
                    <a:pt x="2" y="444"/>
                  </a:lnTo>
                  <a:lnTo>
                    <a:pt x="2" y="444"/>
                  </a:lnTo>
                  <a:lnTo>
                    <a:pt x="2" y="444"/>
                  </a:lnTo>
                  <a:close/>
                  <a:moveTo>
                    <a:pt x="2" y="408"/>
                  </a:moveTo>
                  <a:lnTo>
                    <a:pt x="2" y="393"/>
                  </a:lnTo>
                  <a:lnTo>
                    <a:pt x="2" y="392"/>
                  </a:lnTo>
                  <a:lnTo>
                    <a:pt x="3" y="391"/>
                  </a:lnTo>
                  <a:lnTo>
                    <a:pt x="4" y="390"/>
                  </a:lnTo>
                  <a:lnTo>
                    <a:pt x="5" y="390"/>
                  </a:lnTo>
                  <a:lnTo>
                    <a:pt x="6" y="390"/>
                  </a:lnTo>
                  <a:lnTo>
                    <a:pt x="6" y="391"/>
                  </a:lnTo>
                  <a:lnTo>
                    <a:pt x="7" y="392"/>
                  </a:lnTo>
                  <a:lnTo>
                    <a:pt x="7" y="393"/>
                  </a:lnTo>
                  <a:lnTo>
                    <a:pt x="7" y="408"/>
                  </a:lnTo>
                  <a:lnTo>
                    <a:pt x="7" y="409"/>
                  </a:lnTo>
                  <a:lnTo>
                    <a:pt x="6" y="410"/>
                  </a:lnTo>
                  <a:lnTo>
                    <a:pt x="6" y="410"/>
                  </a:lnTo>
                  <a:lnTo>
                    <a:pt x="5" y="410"/>
                  </a:lnTo>
                  <a:lnTo>
                    <a:pt x="4" y="410"/>
                  </a:lnTo>
                  <a:lnTo>
                    <a:pt x="3" y="410"/>
                  </a:lnTo>
                  <a:lnTo>
                    <a:pt x="2" y="409"/>
                  </a:lnTo>
                  <a:lnTo>
                    <a:pt x="2" y="408"/>
                  </a:lnTo>
                  <a:lnTo>
                    <a:pt x="2" y="408"/>
                  </a:lnTo>
                  <a:close/>
                  <a:moveTo>
                    <a:pt x="2" y="372"/>
                  </a:moveTo>
                  <a:lnTo>
                    <a:pt x="2" y="358"/>
                  </a:lnTo>
                  <a:lnTo>
                    <a:pt x="2" y="356"/>
                  </a:lnTo>
                  <a:lnTo>
                    <a:pt x="3" y="355"/>
                  </a:lnTo>
                  <a:lnTo>
                    <a:pt x="4" y="355"/>
                  </a:lnTo>
                  <a:lnTo>
                    <a:pt x="5" y="354"/>
                  </a:lnTo>
                  <a:lnTo>
                    <a:pt x="6" y="355"/>
                  </a:lnTo>
                  <a:lnTo>
                    <a:pt x="6" y="355"/>
                  </a:lnTo>
                  <a:lnTo>
                    <a:pt x="7" y="356"/>
                  </a:lnTo>
                  <a:lnTo>
                    <a:pt x="7" y="358"/>
                  </a:lnTo>
                  <a:lnTo>
                    <a:pt x="7" y="372"/>
                  </a:lnTo>
                  <a:lnTo>
                    <a:pt x="7" y="374"/>
                  </a:lnTo>
                  <a:lnTo>
                    <a:pt x="6" y="375"/>
                  </a:lnTo>
                  <a:lnTo>
                    <a:pt x="6" y="375"/>
                  </a:lnTo>
                  <a:lnTo>
                    <a:pt x="5" y="375"/>
                  </a:lnTo>
                  <a:lnTo>
                    <a:pt x="4" y="375"/>
                  </a:lnTo>
                  <a:lnTo>
                    <a:pt x="3" y="375"/>
                  </a:lnTo>
                  <a:lnTo>
                    <a:pt x="2" y="374"/>
                  </a:lnTo>
                  <a:lnTo>
                    <a:pt x="2" y="372"/>
                  </a:lnTo>
                  <a:lnTo>
                    <a:pt x="2" y="372"/>
                  </a:lnTo>
                  <a:close/>
                  <a:moveTo>
                    <a:pt x="2" y="337"/>
                  </a:moveTo>
                  <a:lnTo>
                    <a:pt x="2" y="322"/>
                  </a:lnTo>
                  <a:lnTo>
                    <a:pt x="2" y="321"/>
                  </a:lnTo>
                  <a:lnTo>
                    <a:pt x="2" y="320"/>
                  </a:lnTo>
                  <a:lnTo>
                    <a:pt x="3" y="320"/>
                  </a:lnTo>
                  <a:lnTo>
                    <a:pt x="5" y="320"/>
                  </a:lnTo>
                  <a:lnTo>
                    <a:pt x="6" y="320"/>
                  </a:lnTo>
                  <a:lnTo>
                    <a:pt x="6" y="320"/>
                  </a:lnTo>
                  <a:lnTo>
                    <a:pt x="6" y="321"/>
                  </a:lnTo>
                  <a:lnTo>
                    <a:pt x="7" y="322"/>
                  </a:lnTo>
                  <a:lnTo>
                    <a:pt x="7" y="337"/>
                  </a:lnTo>
                  <a:lnTo>
                    <a:pt x="7" y="338"/>
                  </a:lnTo>
                  <a:lnTo>
                    <a:pt x="6" y="339"/>
                  </a:lnTo>
                  <a:lnTo>
                    <a:pt x="6" y="339"/>
                  </a:lnTo>
                  <a:lnTo>
                    <a:pt x="5" y="340"/>
                  </a:lnTo>
                  <a:lnTo>
                    <a:pt x="3" y="339"/>
                  </a:lnTo>
                  <a:lnTo>
                    <a:pt x="2" y="339"/>
                  </a:lnTo>
                  <a:lnTo>
                    <a:pt x="2" y="338"/>
                  </a:lnTo>
                  <a:lnTo>
                    <a:pt x="2" y="337"/>
                  </a:lnTo>
                  <a:lnTo>
                    <a:pt x="2" y="337"/>
                  </a:lnTo>
                  <a:close/>
                  <a:moveTo>
                    <a:pt x="2" y="302"/>
                  </a:moveTo>
                  <a:lnTo>
                    <a:pt x="2" y="286"/>
                  </a:lnTo>
                  <a:lnTo>
                    <a:pt x="2" y="286"/>
                  </a:lnTo>
                  <a:lnTo>
                    <a:pt x="2" y="285"/>
                  </a:lnTo>
                  <a:lnTo>
                    <a:pt x="3" y="284"/>
                  </a:lnTo>
                  <a:lnTo>
                    <a:pt x="4" y="284"/>
                  </a:lnTo>
                  <a:lnTo>
                    <a:pt x="5" y="284"/>
                  </a:lnTo>
                  <a:lnTo>
                    <a:pt x="6" y="285"/>
                  </a:lnTo>
                  <a:lnTo>
                    <a:pt x="6" y="286"/>
                  </a:lnTo>
                  <a:lnTo>
                    <a:pt x="6" y="286"/>
                  </a:lnTo>
                  <a:lnTo>
                    <a:pt x="7" y="302"/>
                  </a:lnTo>
                  <a:lnTo>
                    <a:pt x="6" y="303"/>
                  </a:lnTo>
                  <a:lnTo>
                    <a:pt x="6" y="303"/>
                  </a:lnTo>
                  <a:lnTo>
                    <a:pt x="6" y="304"/>
                  </a:lnTo>
                  <a:lnTo>
                    <a:pt x="4" y="304"/>
                  </a:lnTo>
                  <a:lnTo>
                    <a:pt x="3" y="304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2" y="302"/>
                  </a:lnTo>
                  <a:lnTo>
                    <a:pt x="2" y="302"/>
                  </a:lnTo>
                  <a:close/>
                  <a:moveTo>
                    <a:pt x="2" y="266"/>
                  </a:moveTo>
                  <a:lnTo>
                    <a:pt x="2" y="251"/>
                  </a:lnTo>
                  <a:lnTo>
                    <a:pt x="2" y="250"/>
                  </a:lnTo>
                  <a:lnTo>
                    <a:pt x="2" y="249"/>
                  </a:lnTo>
                  <a:lnTo>
                    <a:pt x="3" y="248"/>
                  </a:lnTo>
                  <a:lnTo>
                    <a:pt x="4" y="248"/>
                  </a:lnTo>
                  <a:lnTo>
                    <a:pt x="5" y="248"/>
                  </a:lnTo>
                  <a:lnTo>
                    <a:pt x="6" y="249"/>
                  </a:lnTo>
                  <a:lnTo>
                    <a:pt x="6" y="250"/>
                  </a:lnTo>
                  <a:lnTo>
                    <a:pt x="6" y="251"/>
                  </a:lnTo>
                  <a:lnTo>
                    <a:pt x="6" y="266"/>
                  </a:lnTo>
                  <a:lnTo>
                    <a:pt x="6" y="267"/>
                  </a:lnTo>
                  <a:lnTo>
                    <a:pt x="6" y="268"/>
                  </a:lnTo>
                  <a:lnTo>
                    <a:pt x="5" y="269"/>
                  </a:lnTo>
                  <a:lnTo>
                    <a:pt x="4" y="269"/>
                  </a:lnTo>
                  <a:lnTo>
                    <a:pt x="3" y="269"/>
                  </a:lnTo>
                  <a:lnTo>
                    <a:pt x="2" y="268"/>
                  </a:lnTo>
                  <a:lnTo>
                    <a:pt x="2" y="267"/>
                  </a:lnTo>
                  <a:lnTo>
                    <a:pt x="2" y="266"/>
                  </a:lnTo>
                  <a:lnTo>
                    <a:pt x="2" y="266"/>
                  </a:lnTo>
                  <a:close/>
                  <a:moveTo>
                    <a:pt x="2" y="230"/>
                  </a:moveTo>
                  <a:lnTo>
                    <a:pt x="2" y="216"/>
                  </a:lnTo>
                  <a:lnTo>
                    <a:pt x="2" y="214"/>
                  </a:lnTo>
                  <a:lnTo>
                    <a:pt x="2" y="213"/>
                  </a:lnTo>
                  <a:lnTo>
                    <a:pt x="3" y="213"/>
                  </a:lnTo>
                  <a:lnTo>
                    <a:pt x="4" y="213"/>
                  </a:lnTo>
                  <a:lnTo>
                    <a:pt x="5" y="213"/>
                  </a:lnTo>
                  <a:lnTo>
                    <a:pt x="6" y="213"/>
                  </a:lnTo>
                  <a:lnTo>
                    <a:pt x="6" y="214"/>
                  </a:lnTo>
                  <a:lnTo>
                    <a:pt x="6" y="216"/>
                  </a:lnTo>
                  <a:lnTo>
                    <a:pt x="6" y="230"/>
                  </a:lnTo>
                  <a:lnTo>
                    <a:pt x="6" y="232"/>
                  </a:lnTo>
                  <a:lnTo>
                    <a:pt x="6" y="233"/>
                  </a:lnTo>
                  <a:lnTo>
                    <a:pt x="5" y="233"/>
                  </a:lnTo>
                  <a:lnTo>
                    <a:pt x="4" y="233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2" y="232"/>
                  </a:lnTo>
                  <a:lnTo>
                    <a:pt x="2" y="230"/>
                  </a:lnTo>
                  <a:lnTo>
                    <a:pt x="2" y="230"/>
                  </a:lnTo>
                  <a:close/>
                  <a:moveTo>
                    <a:pt x="2" y="196"/>
                  </a:moveTo>
                  <a:lnTo>
                    <a:pt x="1" y="180"/>
                  </a:lnTo>
                  <a:lnTo>
                    <a:pt x="2" y="179"/>
                  </a:lnTo>
                  <a:lnTo>
                    <a:pt x="2" y="179"/>
                  </a:lnTo>
                  <a:lnTo>
                    <a:pt x="2" y="178"/>
                  </a:lnTo>
                  <a:lnTo>
                    <a:pt x="4" y="178"/>
                  </a:lnTo>
                  <a:lnTo>
                    <a:pt x="5" y="178"/>
                  </a:lnTo>
                  <a:lnTo>
                    <a:pt x="6" y="179"/>
                  </a:lnTo>
                  <a:lnTo>
                    <a:pt x="6" y="179"/>
                  </a:lnTo>
                  <a:lnTo>
                    <a:pt x="6" y="180"/>
                  </a:lnTo>
                  <a:lnTo>
                    <a:pt x="6" y="196"/>
                  </a:lnTo>
                  <a:lnTo>
                    <a:pt x="6" y="196"/>
                  </a:lnTo>
                  <a:lnTo>
                    <a:pt x="6" y="197"/>
                  </a:lnTo>
                  <a:lnTo>
                    <a:pt x="5" y="197"/>
                  </a:lnTo>
                  <a:lnTo>
                    <a:pt x="4" y="198"/>
                  </a:lnTo>
                  <a:lnTo>
                    <a:pt x="2" y="198"/>
                  </a:lnTo>
                  <a:lnTo>
                    <a:pt x="2" y="197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2" y="196"/>
                  </a:lnTo>
                  <a:close/>
                  <a:moveTo>
                    <a:pt x="1" y="160"/>
                  </a:moveTo>
                  <a:lnTo>
                    <a:pt x="1" y="145"/>
                  </a:lnTo>
                  <a:lnTo>
                    <a:pt x="1" y="144"/>
                  </a:lnTo>
                  <a:lnTo>
                    <a:pt x="2" y="143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6" y="143"/>
                  </a:lnTo>
                  <a:lnTo>
                    <a:pt x="6" y="144"/>
                  </a:lnTo>
                  <a:lnTo>
                    <a:pt x="6" y="145"/>
                  </a:lnTo>
                  <a:lnTo>
                    <a:pt x="6" y="160"/>
                  </a:lnTo>
                  <a:lnTo>
                    <a:pt x="6" y="161"/>
                  </a:lnTo>
                  <a:lnTo>
                    <a:pt x="6" y="162"/>
                  </a:lnTo>
                  <a:lnTo>
                    <a:pt x="5" y="162"/>
                  </a:lnTo>
                  <a:lnTo>
                    <a:pt x="3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1"/>
                  </a:lnTo>
                  <a:lnTo>
                    <a:pt x="1" y="160"/>
                  </a:lnTo>
                  <a:lnTo>
                    <a:pt x="1" y="160"/>
                  </a:lnTo>
                  <a:close/>
                  <a:moveTo>
                    <a:pt x="1" y="124"/>
                  </a:moveTo>
                  <a:lnTo>
                    <a:pt x="1" y="109"/>
                  </a:lnTo>
                  <a:lnTo>
                    <a:pt x="1" y="108"/>
                  </a:lnTo>
                  <a:lnTo>
                    <a:pt x="2" y="107"/>
                  </a:lnTo>
                  <a:lnTo>
                    <a:pt x="2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5" y="107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5" y="126"/>
                  </a:lnTo>
                  <a:lnTo>
                    <a:pt x="4" y="127"/>
                  </a:lnTo>
                  <a:lnTo>
                    <a:pt x="3" y="127"/>
                  </a:lnTo>
                  <a:lnTo>
                    <a:pt x="2" y="127"/>
                  </a:lnTo>
                  <a:lnTo>
                    <a:pt x="2" y="126"/>
                  </a:lnTo>
                  <a:lnTo>
                    <a:pt x="1" y="125"/>
                  </a:lnTo>
                  <a:lnTo>
                    <a:pt x="1" y="124"/>
                  </a:lnTo>
                  <a:lnTo>
                    <a:pt x="1" y="124"/>
                  </a:lnTo>
                  <a:close/>
                  <a:moveTo>
                    <a:pt x="1" y="89"/>
                  </a:moveTo>
                  <a:lnTo>
                    <a:pt x="1" y="74"/>
                  </a:lnTo>
                  <a:lnTo>
                    <a:pt x="1" y="72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3" y="71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6" y="89"/>
                  </a:lnTo>
                  <a:lnTo>
                    <a:pt x="6" y="90"/>
                  </a:lnTo>
                  <a:lnTo>
                    <a:pt x="5" y="91"/>
                  </a:lnTo>
                  <a:lnTo>
                    <a:pt x="4" y="91"/>
                  </a:lnTo>
                  <a:lnTo>
                    <a:pt x="3" y="91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close/>
                  <a:moveTo>
                    <a:pt x="1" y="54"/>
                  </a:moveTo>
                  <a:lnTo>
                    <a:pt x="1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2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8"/>
                  </a:lnTo>
                  <a:lnTo>
                    <a:pt x="6" y="54"/>
                  </a:lnTo>
                  <a:lnTo>
                    <a:pt x="6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4"/>
                  </a:lnTo>
                  <a:close/>
                  <a:moveTo>
                    <a:pt x="0" y="18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18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5" name="Freeform 96"/>
            <p:cNvSpPr>
              <a:spLocks noEditPoints="1"/>
            </p:cNvSpPr>
            <p:nvPr/>
          </p:nvSpPr>
          <p:spPr bwMode="auto">
            <a:xfrm>
              <a:off x="4709" y="617"/>
              <a:ext cx="11" cy="1084"/>
            </a:xfrm>
            <a:custGeom>
              <a:avLst/>
              <a:gdLst/>
              <a:ahLst/>
              <a:cxnLst>
                <a:cxn ang="0">
                  <a:pos x="11" y="1066"/>
                </a:cxn>
                <a:cxn ang="0">
                  <a:pos x="6" y="1082"/>
                </a:cxn>
                <a:cxn ang="0">
                  <a:pos x="11" y="1031"/>
                </a:cxn>
                <a:cxn ang="0">
                  <a:pos x="5" y="1046"/>
                </a:cxn>
                <a:cxn ang="0">
                  <a:pos x="10" y="996"/>
                </a:cxn>
                <a:cxn ang="0">
                  <a:pos x="5" y="1011"/>
                </a:cxn>
                <a:cxn ang="0">
                  <a:pos x="10" y="960"/>
                </a:cxn>
                <a:cxn ang="0">
                  <a:pos x="5" y="975"/>
                </a:cxn>
                <a:cxn ang="0">
                  <a:pos x="10" y="924"/>
                </a:cxn>
                <a:cxn ang="0">
                  <a:pos x="5" y="940"/>
                </a:cxn>
                <a:cxn ang="0">
                  <a:pos x="10" y="889"/>
                </a:cxn>
                <a:cxn ang="0">
                  <a:pos x="5" y="904"/>
                </a:cxn>
                <a:cxn ang="0">
                  <a:pos x="9" y="854"/>
                </a:cxn>
                <a:cxn ang="0">
                  <a:pos x="5" y="869"/>
                </a:cxn>
                <a:cxn ang="0">
                  <a:pos x="9" y="818"/>
                </a:cxn>
                <a:cxn ang="0">
                  <a:pos x="5" y="833"/>
                </a:cxn>
                <a:cxn ang="0">
                  <a:pos x="9" y="782"/>
                </a:cxn>
                <a:cxn ang="0">
                  <a:pos x="5" y="798"/>
                </a:cxn>
                <a:cxn ang="0">
                  <a:pos x="9" y="748"/>
                </a:cxn>
                <a:cxn ang="0">
                  <a:pos x="5" y="762"/>
                </a:cxn>
                <a:cxn ang="0">
                  <a:pos x="9" y="712"/>
                </a:cxn>
                <a:cxn ang="0">
                  <a:pos x="4" y="727"/>
                </a:cxn>
                <a:cxn ang="0">
                  <a:pos x="9" y="676"/>
                </a:cxn>
                <a:cxn ang="0">
                  <a:pos x="4" y="692"/>
                </a:cxn>
                <a:cxn ang="0">
                  <a:pos x="9" y="640"/>
                </a:cxn>
                <a:cxn ang="0">
                  <a:pos x="4" y="656"/>
                </a:cxn>
                <a:cxn ang="0">
                  <a:pos x="9" y="606"/>
                </a:cxn>
                <a:cxn ang="0">
                  <a:pos x="4" y="620"/>
                </a:cxn>
                <a:cxn ang="0">
                  <a:pos x="8" y="570"/>
                </a:cxn>
                <a:cxn ang="0">
                  <a:pos x="3" y="585"/>
                </a:cxn>
                <a:cxn ang="0">
                  <a:pos x="8" y="534"/>
                </a:cxn>
                <a:cxn ang="0">
                  <a:pos x="3" y="550"/>
                </a:cxn>
                <a:cxn ang="0">
                  <a:pos x="8" y="499"/>
                </a:cxn>
                <a:cxn ang="0">
                  <a:pos x="3" y="514"/>
                </a:cxn>
                <a:cxn ang="0">
                  <a:pos x="8" y="464"/>
                </a:cxn>
                <a:cxn ang="0">
                  <a:pos x="3" y="478"/>
                </a:cxn>
                <a:cxn ang="0">
                  <a:pos x="7" y="428"/>
                </a:cxn>
                <a:cxn ang="0">
                  <a:pos x="2" y="443"/>
                </a:cxn>
                <a:cxn ang="0">
                  <a:pos x="7" y="392"/>
                </a:cxn>
                <a:cxn ang="0">
                  <a:pos x="2" y="408"/>
                </a:cxn>
                <a:cxn ang="0">
                  <a:pos x="7" y="357"/>
                </a:cxn>
                <a:cxn ang="0">
                  <a:pos x="2" y="372"/>
                </a:cxn>
                <a:cxn ang="0">
                  <a:pos x="7" y="322"/>
                </a:cxn>
                <a:cxn ang="0">
                  <a:pos x="2" y="336"/>
                </a:cxn>
                <a:cxn ang="0">
                  <a:pos x="7" y="286"/>
                </a:cxn>
                <a:cxn ang="0">
                  <a:pos x="1" y="302"/>
                </a:cxn>
                <a:cxn ang="0">
                  <a:pos x="6" y="251"/>
                </a:cxn>
                <a:cxn ang="0">
                  <a:pos x="1" y="266"/>
                </a:cxn>
                <a:cxn ang="0">
                  <a:pos x="6" y="215"/>
                </a:cxn>
                <a:cxn ang="0">
                  <a:pos x="1" y="230"/>
                </a:cxn>
                <a:cxn ang="0">
                  <a:pos x="6" y="180"/>
                </a:cxn>
                <a:cxn ang="0">
                  <a:pos x="1" y="195"/>
                </a:cxn>
                <a:cxn ang="0">
                  <a:pos x="6" y="144"/>
                </a:cxn>
                <a:cxn ang="0">
                  <a:pos x="1" y="160"/>
                </a:cxn>
                <a:cxn ang="0">
                  <a:pos x="5" y="109"/>
                </a:cxn>
                <a:cxn ang="0">
                  <a:pos x="1" y="124"/>
                </a:cxn>
                <a:cxn ang="0">
                  <a:pos x="5" y="73"/>
                </a:cxn>
                <a:cxn ang="0">
                  <a:pos x="1" y="88"/>
                </a:cxn>
                <a:cxn ang="0">
                  <a:pos x="5" y="38"/>
                </a:cxn>
                <a:cxn ang="0">
                  <a:pos x="1" y="53"/>
                </a:cxn>
                <a:cxn ang="0">
                  <a:pos x="5" y="2"/>
                </a:cxn>
                <a:cxn ang="0">
                  <a:pos x="0" y="18"/>
                </a:cxn>
              </a:cxnLst>
              <a:rect l="0" t="0" r="r" b="b"/>
              <a:pathLst>
                <a:path w="11" h="1084">
                  <a:moveTo>
                    <a:pt x="6" y="1082"/>
                  </a:moveTo>
                  <a:lnTo>
                    <a:pt x="6" y="1066"/>
                  </a:lnTo>
                  <a:lnTo>
                    <a:pt x="6" y="1065"/>
                  </a:lnTo>
                  <a:lnTo>
                    <a:pt x="6" y="1065"/>
                  </a:lnTo>
                  <a:lnTo>
                    <a:pt x="7" y="1064"/>
                  </a:lnTo>
                  <a:lnTo>
                    <a:pt x="9" y="1064"/>
                  </a:lnTo>
                  <a:lnTo>
                    <a:pt x="9" y="1064"/>
                  </a:lnTo>
                  <a:lnTo>
                    <a:pt x="10" y="1065"/>
                  </a:lnTo>
                  <a:lnTo>
                    <a:pt x="11" y="1065"/>
                  </a:lnTo>
                  <a:lnTo>
                    <a:pt x="11" y="1066"/>
                  </a:lnTo>
                  <a:lnTo>
                    <a:pt x="11" y="1082"/>
                  </a:lnTo>
                  <a:lnTo>
                    <a:pt x="11" y="1082"/>
                  </a:lnTo>
                  <a:lnTo>
                    <a:pt x="10" y="1083"/>
                  </a:lnTo>
                  <a:lnTo>
                    <a:pt x="9" y="1084"/>
                  </a:lnTo>
                  <a:lnTo>
                    <a:pt x="9" y="1084"/>
                  </a:lnTo>
                  <a:lnTo>
                    <a:pt x="8" y="1084"/>
                  </a:lnTo>
                  <a:lnTo>
                    <a:pt x="7" y="1083"/>
                  </a:lnTo>
                  <a:lnTo>
                    <a:pt x="6" y="1082"/>
                  </a:lnTo>
                  <a:lnTo>
                    <a:pt x="6" y="1082"/>
                  </a:lnTo>
                  <a:lnTo>
                    <a:pt x="6" y="1082"/>
                  </a:lnTo>
                  <a:close/>
                  <a:moveTo>
                    <a:pt x="5" y="1046"/>
                  </a:moveTo>
                  <a:lnTo>
                    <a:pt x="5" y="1031"/>
                  </a:lnTo>
                  <a:lnTo>
                    <a:pt x="6" y="1030"/>
                  </a:lnTo>
                  <a:lnTo>
                    <a:pt x="6" y="1029"/>
                  </a:lnTo>
                  <a:lnTo>
                    <a:pt x="7" y="1029"/>
                  </a:lnTo>
                  <a:lnTo>
                    <a:pt x="8" y="1028"/>
                  </a:lnTo>
                  <a:lnTo>
                    <a:pt x="9" y="1029"/>
                  </a:lnTo>
                  <a:lnTo>
                    <a:pt x="10" y="1029"/>
                  </a:lnTo>
                  <a:lnTo>
                    <a:pt x="10" y="1030"/>
                  </a:lnTo>
                  <a:lnTo>
                    <a:pt x="11" y="1031"/>
                  </a:lnTo>
                  <a:lnTo>
                    <a:pt x="11" y="1046"/>
                  </a:lnTo>
                  <a:lnTo>
                    <a:pt x="10" y="1047"/>
                  </a:lnTo>
                  <a:lnTo>
                    <a:pt x="10" y="1047"/>
                  </a:lnTo>
                  <a:lnTo>
                    <a:pt x="9" y="1048"/>
                  </a:lnTo>
                  <a:lnTo>
                    <a:pt x="9" y="1048"/>
                  </a:lnTo>
                  <a:lnTo>
                    <a:pt x="7" y="1048"/>
                  </a:lnTo>
                  <a:lnTo>
                    <a:pt x="6" y="1047"/>
                  </a:lnTo>
                  <a:lnTo>
                    <a:pt x="6" y="1047"/>
                  </a:lnTo>
                  <a:lnTo>
                    <a:pt x="5" y="1046"/>
                  </a:lnTo>
                  <a:lnTo>
                    <a:pt x="5" y="1046"/>
                  </a:lnTo>
                  <a:close/>
                  <a:moveTo>
                    <a:pt x="5" y="1011"/>
                  </a:moveTo>
                  <a:lnTo>
                    <a:pt x="5" y="996"/>
                  </a:lnTo>
                  <a:lnTo>
                    <a:pt x="5" y="995"/>
                  </a:lnTo>
                  <a:lnTo>
                    <a:pt x="6" y="994"/>
                  </a:lnTo>
                  <a:lnTo>
                    <a:pt x="7" y="993"/>
                  </a:lnTo>
                  <a:lnTo>
                    <a:pt x="8" y="993"/>
                  </a:lnTo>
                  <a:lnTo>
                    <a:pt x="9" y="993"/>
                  </a:lnTo>
                  <a:lnTo>
                    <a:pt x="9" y="994"/>
                  </a:lnTo>
                  <a:lnTo>
                    <a:pt x="10" y="995"/>
                  </a:lnTo>
                  <a:lnTo>
                    <a:pt x="10" y="996"/>
                  </a:lnTo>
                  <a:lnTo>
                    <a:pt x="10" y="1011"/>
                  </a:lnTo>
                  <a:lnTo>
                    <a:pt x="10" y="1012"/>
                  </a:lnTo>
                  <a:lnTo>
                    <a:pt x="9" y="1013"/>
                  </a:lnTo>
                  <a:lnTo>
                    <a:pt x="9" y="1013"/>
                  </a:lnTo>
                  <a:lnTo>
                    <a:pt x="8" y="1013"/>
                  </a:lnTo>
                  <a:lnTo>
                    <a:pt x="7" y="1013"/>
                  </a:lnTo>
                  <a:lnTo>
                    <a:pt x="6" y="1013"/>
                  </a:lnTo>
                  <a:lnTo>
                    <a:pt x="5" y="1012"/>
                  </a:lnTo>
                  <a:lnTo>
                    <a:pt x="5" y="1011"/>
                  </a:lnTo>
                  <a:lnTo>
                    <a:pt x="5" y="1011"/>
                  </a:lnTo>
                  <a:close/>
                  <a:moveTo>
                    <a:pt x="5" y="975"/>
                  </a:moveTo>
                  <a:lnTo>
                    <a:pt x="5" y="960"/>
                  </a:lnTo>
                  <a:lnTo>
                    <a:pt x="5" y="959"/>
                  </a:lnTo>
                  <a:lnTo>
                    <a:pt x="6" y="958"/>
                  </a:lnTo>
                  <a:lnTo>
                    <a:pt x="7" y="957"/>
                  </a:lnTo>
                  <a:lnTo>
                    <a:pt x="8" y="957"/>
                  </a:lnTo>
                  <a:lnTo>
                    <a:pt x="9" y="957"/>
                  </a:lnTo>
                  <a:lnTo>
                    <a:pt x="9" y="958"/>
                  </a:lnTo>
                  <a:lnTo>
                    <a:pt x="10" y="959"/>
                  </a:lnTo>
                  <a:lnTo>
                    <a:pt x="10" y="960"/>
                  </a:lnTo>
                  <a:lnTo>
                    <a:pt x="10" y="975"/>
                  </a:lnTo>
                  <a:lnTo>
                    <a:pt x="10" y="976"/>
                  </a:lnTo>
                  <a:lnTo>
                    <a:pt x="9" y="977"/>
                  </a:lnTo>
                  <a:lnTo>
                    <a:pt x="9" y="978"/>
                  </a:lnTo>
                  <a:lnTo>
                    <a:pt x="8" y="978"/>
                  </a:lnTo>
                  <a:lnTo>
                    <a:pt x="7" y="978"/>
                  </a:lnTo>
                  <a:lnTo>
                    <a:pt x="6" y="977"/>
                  </a:lnTo>
                  <a:lnTo>
                    <a:pt x="5" y="976"/>
                  </a:lnTo>
                  <a:lnTo>
                    <a:pt x="5" y="975"/>
                  </a:lnTo>
                  <a:lnTo>
                    <a:pt x="5" y="975"/>
                  </a:lnTo>
                  <a:close/>
                  <a:moveTo>
                    <a:pt x="5" y="940"/>
                  </a:moveTo>
                  <a:lnTo>
                    <a:pt x="5" y="924"/>
                  </a:lnTo>
                  <a:lnTo>
                    <a:pt x="5" y="923"/>
                  </a:lnTo>
                  <a:lnTo>
                    <a:pt x="5" y="923"/>
                  </a:lnTo>
                  <a:lnTo>
                    <a:pt x="6" y="922"/>
                  </a:lnTo>
                  <a:lnTo>
                    <a:pt x="8" y="922"/>
                  </a:lnTo>
                  <a:lnTo>
                    <a:pt x="9" y="922"/>
                  </a:lnTo>
                  <a:lnTo>
                    <a:pt x="9" y="923"/>
                  </a:lnTo>
                  <a:lnTo>
                    <a:pt x="10" y="923"/>
                  </a:lnTo>
                  <a:lnTo>
                    <a:pt x="10" y="924"/>
                  </a:lnTo>
                  <a:lnTo>
                    <a:pt x="10" y="940"/>
                  </a:lnTo>
                  <a:lnTo>
                    <a:pt x="10" y="940"/>
                  </a:lnTo>
                  <a:lnTo>
                    <a:pt x="9" y="941"/>
                  </a:lnTo>
                  <a:lnTo>
                    <a:pt x="9" y="942"/>
                  </a:lnTo>
                  <a:lnTo>
                    <a:pt x="8" y="942"/>
                  </a:lnTo>
                  <a:lnTo>
                    <a:pt x="7" y="942"/>
                  </a:lnTo>
                  <a:lnTo>
                    <a:pt x="6" y="941"/>
                  </a:lnTo>
                  <a:lnTo>
                    <a:pt x="5" y="940"/>
                  </a:lnTo>
                  <a:lnTo>
                    <a:pt x="5" y="940"/>
                  </a:lnTo>
                  <a:lnTo>
                    <a:pt x="5" y="940"/>
                  </a:lnTo>
                  <a:close/>
                  <a:moveTo>
                    <a:pt x="5" y="904"/>
                  </a:moveTo>
                  <a:lnTo>
                    <a:pt x="5" y="889"/>
                  </a:lnTo>
                  <a:lnTo>
                    <a:pt x="5" y="888"/>
                  </a:lnTo>
                  <a:lnTo>
                    <a:pt x="5" y="887"/>
                  </a:lnTo>
                  <a:lnTo>
                    <a:pt x="6" y="887"/>
                  </a:lnTo>
                  <a:lnTo>
                    <a:pt x="7" y="886"/>
                  </a:lnTo>
                  <a:lnTo>
                    <a:pt x="9" y="887"/>
                  </a:lnTo>
                  <a:lnTo>
                    <a:pt x="9" y="887"/>
                  </a:lnTo>
                  <a:lnTo>
                    <a:pt x="9" y="888"/>
                  </a:lnTo>
                  <a:lnTo>
                    <a:pt x="10" y="889"/>
                  </a:lnTo>
                  <a:lnTo>
                    <a:pt x="10" y="904"/>
                  </a:lnTo>
                  <a:lnTo>
                    <a:pt x="9" y="905"/>
                  </a:lnTo>
                  <a:lnTo>
                    <a:pt x="9" y="906"/>
                  </a:lnTo>
                  <a:lnTo>
                    <a:pt x="9" y="906"/>
                  </a:lnTo>
                  <a:lnTo>
                    <a:pt x="8" y="906"/>
                  </a:lnTo>
                  <a:lnTo>
                    <a:pt x="6" y="906"/>
                  </a:lnTo>
                  <a:lnTo>
                    <a:pt x="5" y="906"/>
                  </a:lnTo>
                  <a:lnTo>
                    <a:pt x="5" y="905"/>
                  </a:lnTo>
                  <a:lnTo>
                    <a:pt x="5" y="904"/>
                  </a:lnTo>
                  <a:lnTo>
                    <a:pt x="5" y="904"/>
                  </a:lnTo>
                  <a:close/>
                  <a:moveTo>
                    <a:pt x="5" y="869"/>
                  </a:moveTo>
                  <a:lnTo>
                    <a:pt x="5" y="854"/>
                  </a:lnTo>
                  <a:lnTo>
                    <a:pt x="5" y="853"/>
                  </a:lnTo>
                  <a:lnTo>
                    <a:pt x="5" y="852"/>
                  </a:lnTo>
                  <a:lnTo>
                    <a:pt x="6" y="851"/>
                  </a:lnTo>
                  <a:lnTo>
                    <a:pt x="7" y="851"/>
                  </a:lnTo>
                  <a:lnTo>
                    <a:pt x="8" y="851"/>
                  </a:lnTo>
                  <a:lnTo>
                    <a:pt x="9" y="852"/>
                  </a:lnTo>
                  <a:lnTo>
                    <a:pt x="9" y="853"/>
                  </a:lnTo>
                  <a:lnTo>
                    <a:pt x="9" y="854"/>
                  </a:lnTo>
                  <a:lnTo>
                    <a:pt x="9" y="869"/>
                  </a:lnTo>
                  <a:lnTo>
                    <a:pt x="9" y="870"/>
                  </a:lnTo>
                  <a:lnTo>
                    <a:pt x="9" y="871"/>
                  </a:lnTo>
                  <a:lnTo>
                    <a:pt x="8" y="871"/>
                  </a:lnTo>
                  <a:lnTo>
                    <a:pt x="7" y="872"/>
                  </a:lnTo>
                  <a:lnTo>
                    <a:pt x="6" y="871"/>
                  </a:lnTo>
                  <a:lnTo>
                    <a:pt x="5" y="871"/>
                  </a:lnTo>
                  <a:lnTo>
                    <a:pt x="5" y="870"/>
                  </a:lnTo>
                  <a:lnTo>
                    <a:pt x="5" y="869"/>
                  </a:lnTo>
                  <a:lnTo>
                    <a:pt x="5" y="869"/>
                  </a:lnTo>
                  <a:close/>
                  <a:moveTo>
                    <a:pt x="5" y="833"/>
                  </a:moveTo>
                  <a:lnTo>
                    <a:pt x="5" y="818"/>
                  </a:lnTo>
                  <a:lnTo>
                    <a:pt x="5" y="817"/>
                  </a:lnTo>
                  <a:lnTo>
                    <a:pt x="5" y="816"/>
                  </a:lnTo>
                  <a:lnTo>
                    <a:pt x="6" y="816"/>
                  </a:lnTo>
                  <a:lnTo>
                    <a:pt x="7" y="816"/>
                  </a:lnTo>
                  <a:lnTo>
                    <a:pt x="8" y="816"/>
                  </a:lnTo>
                  <a:lnTo>
                    <a:pt x="9" y="816"/>
                  </a:lnTo>
                  <a:lnTo>
                    <a:pt x="9" y="817"/>
                  </a:lnTo>
                  <a:lnTo>
                    <a:pt x="9" y="818"/>
                  </a:lnTo>
                  <a:lnTo>
                    <a:pt x="9" y="833"/>
                  </a:lnTo>
                  <a:lnTo>
                    <a:pt x="9" y="834"/>
                  </a:lnTo>
                  <a:lnTo>
                    <a:pt x="9" y="835"/>
                  </a:lnTo>
                  <a:lnTo>
                    <a:pt x="8" y="836"/>
                  </a:lnTo>
                  <a:lnTo>
                    <a:pt x="7" y="836"/>
                  </a:lnTo>
                  <a:lnTo>
                    <a:pt x="6" y="836"/>
                  </a:lnTo>
                  <a:lnTo>
                    <a:pt x="5" y="835"/>
                  </a:lnTo>
                  <a:lnTo>
                    <a:pt x="5" y="834"/>
                  </a:lnTo>
                  <a:lnTo>
                    <a:pt x="5" y="833"/>
                  </a:lnTo>
                  <a:lnTo>
                    <a:pt x="5" y="833"/>
                  </a:lnTo>
                  <a:close/>
                  <a:moveTo>
                    <a:pt x="5" y="798"/>
                  </a:moveTo>
                  <a:lnTo>
                    <a:pt x="5" y="782"/>
                  </a:lnTo>
                  <a:lnTo>
                    <a:pt x="5" y="782"/>
                  </a:lnTo>
                  <a:lnTo>
                    <a:pt x="5" y="781"/>
                  </a:lnTo>
                  <a:lnTo>
                    <a:pt x="5" y="780"/>
                  </a:lnTo>
                  <a:lnTo>
                    <a:pt x="7" y="780"/>
                  </a:lnTo>
                  <a:lnTo>
                    <a:pt x="8" y="780"/>
                  </a:lnTo>
                  <a:lnTo>
                    <a:pt x="9" y="781"/>
                  </a:lnTo>
                  <a:lnTo>
                    <a:pt x="9" y="782"/>
                  </a:lnTo>
                  <a:lnTo>
                    <a:pt x="9" y="782"/>
                  </a:lnTo>
                  <a:lnTo>
                    <a:pt x="9" y="798"/>
                  </a:lnTo>
                  <a:lnTo>
                    <a:pt x="9" y="799"/>
                  </a:lnTo>
                  <a:lnTo>
                    <a:pt x="9" y="799"/>
                  </a:lnTo>
                  <a:lnTo>
                    <a:pt x="8" y="800"/>
                  </a:lnTo>
                  <a:lnTo>
                    <a:pt x="7" y="800"/>
                  </a:lnTo>
                  <a:lnTo>
                    <a:pt x="6" y="800"/>
                  </a:lnTo>
                  <a:lnTo>
                    <a:pt x="5" y="799"/>
                  </a:lnTo>
                  <a:lnTo>
                    <a:pt x="5" y="799"/>
                  </a:lnTo>
                  <a:lnTo>
                    <a:pt x="5" y="798"/>
                  </a:lnTo>
                  <a:lnTo>
                    <a:pt x="5" y="798"/>
                  </a:lnTo>
                  <a:close/>
                  <a:moveTo>
                    <a:pt x="5" y="762"/>
                  </a:moveTo>
                  <a:lnTo>
                    <a:pt x="4" y="748"/>
                  </a:lnTo>
                  <a:lnTo>
                    <a:pt x="5" y="746"/>
                  </a:lnTo>
                  <a:lnTo>
                    <a:pt x="5" y="745"/>
                  </a:lnTo>
                  <a:lnTo>
                    <a:pt x="5" y="745"/>
                  </a:lnTo>
                  <a:lnTo>
                    <a:pt x="7" y="744"/>
                  </a:lnTo>
                  <a:lnTo>
                    <a:pt x="8" y="745"/>
                  </a:lnTo>
                  <a:lnTo>
                    <a:pt x="9" y="745"/>
                  </a:lnTo>
                  <a:lnTo>
                    <a:pt x="9" y="746"/>
                  </a:lnTo>
                  <a:lnTo>
                    <a:pt x="9" y="748"/>
                  </a:lnTo>
                  <a:lnTo>
                    <a:pt x="9" y="762"/>
                  </a:lnTo>
                  <a:lnTo>
                    <a:pt x="9" y="763"/>
                  </a:lnTo>
                  <a:lnTo>
                    <a:pt x="9" y="764"/>
                  </a:lnTo>
                  <a:lnTo>
                    <a:pt x="8" y="765"/>
                  </a:lnTo>
                  <a:lnTo>
                    <a:pt x="7" y="765"/>
                  </a:lnTo>
                  <a:lnTo>
                    <a:pt x="5" y="765"/>
                  </a:lnTo>
                  <a:lnTo>
                    <a:pt x="5" y="764"/>
                  </a:lnTo>
                  <a:lnTo>
                    <a:pt x="5" y="763"/>
                  </a:lnTo>
                  <a:lnTo>
                    <a:pt x="5" y="762"/>
                  </a:lnTo>
                  <a:lnTo>
                    <a:pt x="5" y="762"/>
                  </a:lnTo>
                  <a:close/>
                  <a:moveTo>
                    <a:pt x="4" y="727"/>
                  </a:moveTo>
                  <a:lnTo>
                    <a:pt x="4" y="712"/>
                  </a:lnTo>
                  <a:lnTo>
                    <a:pt x="4" y="711"/>
                  </a:lnTo>
                  <a:lnTo>
                    <a:pt x="5" y="710"/>
                  </a:lnTo>
                  <a:lnTo>
                    <a:pt x="5" y="709"/>
                  </a:lnTo>
                  <a:lnTo>
                    <a:pt x="6" y="709"/>
                  </a:lnTo>
                  <a:lnTo>
                    <a:pt x="7" y="709"/>
                  </a:lnTo>
                  <a:lnTo>
                    <a:pt x="8" y="710"/>
                  </a:lnTo>
                  <a:lnTo>
                    <a:pt x="9" y="711"/>
                  </a:lnTo>
                  <a:lnTo>
                    <a:pt x="9" y="712"/>
                  </a:lnTo>
                  <a:lnTo>
                    <a:pt x="9" y="727"/>
                  </a:lnTo>
                  <a:lnTo>
                    <a:pt x="9" y="728"/>
                  </a:lnTo>
                  <a:lnTo>
                    <a:pt x="9" y="729"/>
                  </a:lnTo>
                  <a:lnTo>
                    <a:pt x="8" y="729"/>
                  </a:lnTo>
                  <a:lnTo>
                    <a:pt x="6" y="730"/>
                  </a:lnTo>
                  <a:lnTo>
                    <a:pt x="5" y="729"/>
                  </a:lnTo>
                  <a:lnTo>
                    <a:pt x="5" y="729"/>
                  </a:lnTo>
                  <a:lnTo>
                    <a:pt x="5" y="728"/>
                  </a:lnTo>
                  <a:lnTo>
                    <a:pt x="4" y="727"/>
                  </a:lnTo>
                  <a:lnTo>
                    <a:pt x="4" y="727"/>
                  </a:lnTo>
                  <a:close/>
                  <a:moveTo>
                    <a:pt x="4" y="692"/>
                  </a:moveTo>
                  <a:lnTo>
                    <a:pt x="4" y="676"/>
                  </a:lnTo>
                  <a:lnTo>
                    <a:pt x="4" y="675"/>
                  </a:lnTo>
                  <a:lnTo>
                    <a:pt x="5" y="675"/>
                  </a:lnTo>
                  <a:lnTo>
                    <a:pt x="5" y="674"/>
                  </a:lnTo>
                  <a:lnTo>
                    <a:pt x="6" y="674"/>
                  </a:lnTo>
                  <a:lnTo>
                    <a:pt x="7" y="674"/>
                  </a:lnTo>
                  <a:lnTo>
                    <a:pt x="8" y="675"/>
                  </a:lnTo>
                  <a:lnTo>
                    <a:pt x="9" y="675"/>
                  </a:lnTo>
                  <a:lnTo>
                    <a:pt x="9" y="676"/>
                  </a:lnTo>
                  <a:lnTo>
                    <a:pt x="9" y="692"/>
                  </a:lnTo>
                  <a:lnTo>
                    <a:pt x="9" y="692"/>
                  </a:lnTo>
                  <a:lnTo>
                    <a:pt x="8" y="693"/>
                  </a:lnTo>
                  <a:lnTo>
                    <a:pt x="7" y="694"/>
                  </a:lnTo>
                  <a:lnTo>
                    <a:pt x="6" y="694"/>
                  </a:lnTo>
                  <a:lnTo>
                    <a:pt x="5" y="694"/>
                  </a:lnTo>
                  <a:lnTo>
                    <a:pt x="5" y="693"/>
                  </a:lnTo>
                  <a:lnTo>
                    <a:pt x="4" y="692"/>
                  </a:lnTo>
                  <a:lnTo>
                    <a:pt x="4" y="692"/>
                  </a:lnTo>
                  <a:lnTo>
                    <a:pt x="4" y="692"/>
                  </a:lnTo>
                  <a:close/>
                  <a:moveTo>
                    <a:pt x="4" y="656"/>
                  </a:moveTo>
                  <a:lnTo>
                    <a:pt x="4" y="640"/>
                  </a:lnTo>
                  <a:lnTo>
                    <a:pt x="4" y="640"/>
                  </a:lnTo>
                  <a:lnTo>
                    <a:pt x="5" y="639"/>
                  </a:lnTo>
                  <a:lnTo>
                    <a:pt x="5" y="638"/>
                  </a:lnTo>
                  <a:lnTo>
                    <a:pt x="6" y="638"/>
                  </a:lnTo>
                  <a:lnTo>
                    <a:pt x="7" y="638"/>
                  </a:lnTo>
                  <a:lnTo>
                    <a:pt x="8" y="639"/>
                  </a:lnTo>
                  <a:lnTo>
                    <a:pt x="9" y="640"/>
                  </a:lnTo>
                  <a:lnTo>
                    <a:pt x="9" y="640"/>
                  </a:lnTo>
                  <a:lnTo>
                    <a:pt x="9" y="656"/>
                  </a:lnTo>
                  <a:lnTo>
                    <a:pt x="9" y="657"/>
                  </a:lnTo>
                  <a:lnTo>
                    <a:pt x="8" y="658"/>
                  </a:lnTo>
                  <a:lnTo>
                    <a:pt x="7" y="658"/>
                  </a:lnTo>
                  <a:lnTo>
                    <a:pt x="6" y="658"/>
                  </a:lnTo>
                  <a:lnTo>
                    <a:pt x="5" y="658"/>
                  </a:lnTo>
                  <a:lnTo>
                    <a:pt x="5" y="658"/>
                  </a:lnTo>
                  <a:lnTo>
                    <a:pt x="4" y="657"/>
                  </a:lnTo>
                  <a:lnTo>
                    <a:pt x="4" y="656"/>
                  </a:lnTo>
                  <a:lnTo>
                    <a:pt x="4" y="656"/>
                  </a:lnTo>
                  <a:close/>
                  <a:moveTo>
                    <a:pt x="4" y="620"/>
                  </a:moveTo>
                  <a:lnTo>
                    <a:pt x="3" y="606"/>
                  </a:lnTo>
                  <a:lnTo>
                    <a:pt x="4" y="604"/>
                  </a:lnTo>
                  <a:lnTo>
                    <a:pt x="4" y="603"/>
                  </a:lnTo>
                  <a:lnTo>
                    <a:pt x="5" y="603"/>
                  </a:lnTo>
                  <a:lnTo>
                    <a:pt x="6" y="602"/>
                  </a:lnTo>
                  <a:lnTo>
                    <a:pt x="7" y="603"/>
                  </a:lnTo>
                  <a:lnTo>
                    <a:pt x="8" y="603"/>
                  </a:lnTo>
                  <a:lnTo>
                    <a:pt x="8" y="604"/>
                  </a:lnTo>
                  <a:lnTo>
                    <a:pt x="9" y="606"/>
                  </a:lnTo>
                  <a:lnTo>
                    <a:pt x="9" y="620"/>
                  </a:lnTo>
                  <a:lnTo>
                    <a:pt x="9" y="621"/>
                  </a:lnTo>
                  <a:lnTo>
                    <a:pt x="8" y="622"/>
                  </a:lnTo>
                  <a:lnTo>
                    <a:pt x="7" y="623"/>
                  </a:lnTo>
                  <a:lnTo>
                    <a:pt x="6" y="623"/>
                  </a:lnTo>
                  <a:lnTo>
                    <a:pt x="5" y="623"/>
                  </a:lnTo>
                  <a:lnTo>
                    <a:pt x="4" y="622"/>
                  </a:lnTo>
                  <a:lnTo>
                    <a:pt x="4" y="621"/>
                  </a:lnTo>
                  <a:lnTo>
                    <a:pt x="4" y="620"/>
                  </a:lnTo>
                  <a:lnTo>
                    <a:pt x="4" y="620"/>
                  </a:lnTo>
                  <a:close/>
                  <a:moveTo>
                    <a:pt x="3" y="585"/>
                  </a:moveTo>
                  <a:lnTo>
                    <a:pt x="3" y="570"/>
                  </a:lnTo>
                  <a:lnTo>
                    <a:pt x="3" y="569"/>
                  </a:lnTo>
                  <a:lnTo>
                    <a:pt x="4" y="568"/>
                  </a:lnTo>
                  <a:lnTo>
                    <a:pt x="5" y="568"/>
                  </a:lnTo>
                  <a:lnTo>
                    <a:pt x="5" y="568"/>
                  </a:lnTo>
                  <a:lnTo>
                    <a:pt x="6" y="568"/>
                  </a:lnTo>
                  <a:lnTo>
                    <a:pt x="7" y="568"/>
                  </a:lnTo>
                  <a:lnTo>
                    <a:pt x="8" y="569"/>
                  </a:lnTo>
                  <a:lnTo>
                    <a:pt x="8" y="570"/>
                  </a:lnTo>
                  <a:lnTo>
                    <a:pt x="9" y="585"/>
                  </a:lnTo>
                  <a:lnTo>
                    <a:pt x="8" y="586"/>
                  </a:lnTo>
                  <a:lnTo>
                    <a:pt x="8" y="587"/>
                  </a:lnTo>
                  <a:lnTo>
                    <a:pt x="7" y="587"/>
                  </a:lnTo>
                  <a:lnTo>
                    <a:pt x="5" y="588"/>
                  </a:lnTo>
                  <a:lnTo>
                    <a:pt x="5" y="587"/>
                  </a:lnTo>
                  <a:lnTo>
                    <a:pt x="4" y="587"/>
                  </a:lnTo>
                  <a:lnTo>
                    <a:pt x="4" y="586"/>
                  </a:lnTo>
                  <a:lnTo>
                    <a:pt x="3" y="585"/>
                  </a:lnTo>
                  <a:lnTo>
                    <a:pt x="3" y="585"/>
                  </a:lnTo>
                  <a:close/>
                  <a:moveTo>
                    <a:pt x="3" y="550"/>
                  </a:moveTo>
                  <a:lnTo>
                    <a:pt x="3" y="534"/>
                  </a:lnTo>
                  <a:lnTo>
                    <a:pt x="3" y="533"/>
                  </a:lnTo>
                  <a:lnTo>
                    <a:pt x="4" y="533"/>
                  </a:lnTo>
                  <a:lnTo>
                    <a:pt x="5" y="532"/>
                  </a:lnTo>
                  <a:lnTo>
                    <a:pt x="5" y="532"/>
                  </a:lnTo>
                  <a:lnTo>
                    <a:pt x="6" y="532"/>
                  </a:lnTo>
                  <a:lnTo>
                    <a:pt x="7" y="533"/>
                  </a:lnTo>
                  <a:lnTo>
                    <a:pt x="8" y="533"/>
                  </a:lnTo>
                  <a:lnTo>
                    <a:pt x="8" y="534"/>
                  </a:lnTo>
                  <a:lnTo>
                    <a:pt x="8" y="550"/>
                  </a:lnTo>
                  <a:lnTo>
                    <a:pt x="8" y="550"/>
                  </a:lnTo>
                  <a:lnTo>
                    <a:pt x="7" y="551"/>
                  </a:lnTo>
                  <a:lnTo>
                    <a:pt x="6" y="552"/>
                  </a:lnTo>
                  <a:lnTo>
                    <a:pt x="5" y="552"/>
                  </a:lnTo>
                  <a:lnTo>
                    <a:pt x="5" y="552"/>
                  </a:lnTo>
                  <a:lnTo>
                    <a:pt x="4" y="551"/>
                  </a:lnTo>
                  <a:lnTo>
                    <a:pt x="3" y="550"/>
                  </a:lnTo>
                  <a:lnTo>
                    <a:pt x="3" y="550"/>
                  </a:lnTo>
                  <a:lnTo>
                    <a:pt x="3" y="550"/>
                  </a:lnTo>
                  <a:close/>
                  <a:moveTo>
                    <a:pt x="3" y="514"/>
                  </a:moveTo>
                  <a:lnTo>
                    <a:pt x="3" y="499"/>
                  </a:lnTo>
                  <a:lnTo>
                    <a:pt x="3" y="498"/>
                  </a:lnTo>
                  <a:lnTo>
                    <a:pt x="4" y="497"/>
                  </a:lnTo>
                  <a:lnTo>
                    <a:pt x="5" y="496"/>
                  </a:lnTo>
                  <a:lnTo>
                    <a:pt x="5" y="496"/>
                  </a:lnTo>
                  <a:lnTo>
                    <a:pt x="6" y="496"/>
                  </a:lnTo>
                  <a:lnTo>
                    <a:pt x="7" y="497"/>
                  </a:lnTo>
                  <a:lnTo>
                    <a:pt x="8" y="498"/>
                  </a:lnTo>
                  <a:lnTo>
                    <a:pt x="8" y="499"/>
                  </a:lnTo>
                  <a:lnTo>
                    <a:pt x="8" y="514"/>
                  </a:lnTo>
                  <a:lnTo>
                    <a:pt x="8" y="515"/>
                  </a:lnTo>
                  <a:lnTo>
                    <a:pt x="7" y="516"/>
                  </a:lnTo>
                  <a:lnTo>
                    <a:pt x="6" y="516"/>
                  </a:lnTo>
                  <a:lnTo>
                    <a:pt x="5" y="516"/>
                  </a:lnTo>
                  <a:lnTo>
                    <a:pt x="5" y="516"/>
                  </a:lnTo>
                  <a:lnTo>
                    <a:pt x="4" y="516"/>
                  </a:lnTo>
                  <a:lnTo>
                    <a:pt x="3" y="515"/>
                  </a:lnTo>
                  <a:lnTo>
                    <a:pt x="3" y="514"/>
                  </a:lnTo>
                  <a:lnTo>
                    <a:pt x="3" y="514"/>
                  </a:lnTo>
                  <a:close/>
                  <a:moveTo>
                    <a:pt x="3" y="478"/>
                  </a:moveTo>
                  <a:lnTo>
                    <a:pt x="2" y="464"/>
                  </a:lnTo>
                  <a:lnTo>
                    <a:pt x="3" y="462"/>
                  </a:lnTo>
                  <a:lnTo>
                    <a:pt x="3" y="461"/>
                  </a:lnTo>
                  <a:lnTo>
                    <a:pt x="4" y="461"/>
                  </a:lnTo>
                  <a:lnTo>
                    <a:pt x="5" y="460"/>
                  </a:lnTo>
                  <a:lnTo>
                    <a:pt x="6" y="461"/>
                  </a:lnTo>
                  <a:lnTo>
                    <a:pt x="7" y="461"/>
                  </a:lnTo>
                  <a:lnTo>
                    <a:pt x="7" y="462"/>
                  </a:lnTo>
                  <a:lnTo>
                    <a:pt x="8" y="464"/>
                  </a:lnTo>
                  <a:lnTo>
                    <a:pt x="8" y="478"/>
                  </a:lnTo>
                  <a:lnTo>
                    <a:pt x="8" y="479"/>
                  </a:lnTo>
                  <a:lnTo>
                    <a:pt x="7" y="480"/>
                  </a:lnTo>
                  <a:lnTo>
                    <a:pt x="6" y="481"/>
                  </a:lnTo>
                  <a:lnTo>
                    <a:pt x="5" y="481"/>
                  </a:lnTo>
                  <a:lnTo>
                    <a:pt x="4" y="481"/>
                  </a:lnTo>
                  <a:lnTo>
                    <a:pt x="3" y="480"/>
                  </a:lnTo>
                  <a:lnTo>
                    <a:pt x="3" y="479"/>
                  </a:lnTo>
                  <a:lnTo>
                    <a:pt x="3" y="478"/>
                  </a:lnTo>
                  <a:lnTo>
                    <a:pt x="3" y="478"/>
                  </a:lnTo>
                  <a:close/>
                  <a:moveTo>
                    <a:pt x="2" y="443"/>
                  </a:moveTo>
                  <a:lnTo>
                    <a:pt x="2" y="428"/>
                  </a:lnTo>
                  <a:lnTo>
                    <a:pt x="2" y="427"/>
                  </a:lnTo>
                  <a:lnTo>
                    <a:pt x="3" y="426"/>
                  </a:lnTo>
                  <a:lnTo>
                    <a:pt x="4" y="426"/>
                  </a:lnTo>
                  <a:lnTo>
                    <a:pt x="5" y="426"/>
                  </a:lnTo>
                  <a:lnTo>
                    <a:pt x="5" y="426"/>
                  </a:lnTo>
                  <a:lnTo>
                    <a:pt x="6" y="426"/>
                  </a:lnTo>
                  <a:lnTo>
                    <a:pt x="7" y="427"/>
                  </a:lnTo>
                  <a:lnTo>
                    <a:pt x="7" y="428"/>
                  </a:lnTo>
                  <a:lnTo>
                    <a:pt x="8" y="443"/>
                  </a:lnTo>
                  <a:lnTo>
                    <a:pt x="7" y="444"/>
                  </a:lnTo>
                  <a:lnTo>
                    <a:pt x="7" y="445"/>
                  </a:lnTo>
                  <a:lnTo>
                    <a:pt x="6" y="445"/>
                  </a:lnTo>
                  <a:lnTo>
                    <a:pt x="5" y="446"/>
                  </a:lnTo>
                  <a:lnTo>
                    <a:pt x="4" y="445"/>
                  </a:lnTo>
                  <a:lnTo>
                    <a:pt x="3" y="445"/>
                  </a:lnTo>
                  <a:lnTo>
                    <a:pt x="3" y="444"/>
                  </a:lnTo>
                  <a:lnTo>
                    <a:pt x="2" y="443"/>
                  </a:lnTo>
                  <a:lnTo>
                    <a:pt x="2" y="443"/>
                  </a:lnTo>
                  <a:close/>
                  <a:moveTo>
                    <a:pt x="2" y="408"/>
                  </a:moveTo>
                  <a:lnTo>
                    <a:pt x="2" y="392"/>
                  </a:lnTo>
                  <a:lnTo>
                    <a:pt x="2" y="392"/>
                  </a:lnTo>
                  <a:lnTo>
                    <a:pt x="3" y="391"/>
                  </a:lnTo>
                  <a:lnTo>
                    <a:pt x="4" y="390"/>
                  </a:lnTo>
                  <a:lnTo>
                    <a:pt x="5" y="390"/>
                  </a:lnTo>
                  <a:lnTo>
                    <a:pt x="5" y="390"/>
                  </a:lnTo>
                  <a:lnTo>
                    <a:pt x="6" y="391"/>
                  </a:lnTo>
                  <a:lnTo>
                    <a:pt x="7" y="392"/>
                  </a:lnTo>
                  <a:lnTo>
                    <a:pt x="7" y="392"/>
                  </a:lnTo>
                  <a:lnTo>
                    <a:pt x="7" y="408"/>
                  </a:lnTo>
                  <a:lnTo>
                    <a:pt x="7" y="409"/>
                  </a:lnTo>
                  <a:lnTo>
                    <a:pt x="6" y="409"/>
                  </a:lnTo>
                  <a:lnTo>
                    <a:pt x="5" y="410"/>
                  </a:lnTo>
                  <a:lnTo>
                    <a:pt x="5" y="410"/>
                  </a:lnTo>
                  <a:lnTo>
                    <a:pt x="4" y="410"/>
                  </a:lnTo>
                  <a:lnTo>
                    <a:pt x="3" y="409"/>
                  </a:lnTo>
                  <a:lnTo>
                    <a:pt x="2" y="409"/>
                  </a:lnTo>
                  <a:lnTo>
                    <a:pt x="2" y="408"/>
                  </a:lnTo>
                  <a:lnTo>
                    <a:pt x="2" y="408"/>
                  </a:lnTo>
                  <a:close/>
                  <a:moveTo>
                    <a:pt x="2" y="372"/>
                  </a:moveTo>
                  <a:lnTo>
                    <a:pt x="2" y="357"/>
                  </a:lnTo>
                  <a:lnTo>
                    <a:pt x="2" y="356"/>
                  </a:lnTo>
                  <a:lnTo>
                    <a:pt x="3" y="355"/>
                  </a:lnTo>
                  <a:lnTo>
                    <a:pt x="4" y="354"/>
                  </a:lnTo>
                  <a:lnTo>
                    <a:pt x="5" y="354"/>
                  </a:lnTo>
                  <a:lnTo>
                    <a:pt x="5" y="354"/>
                  </a:lnTo>
                  <a:lnTo>
                    <a:pt x="6" y="355"/>
                  </a:lnTo>
                  <a:lnTo>
                    <a:pt x="7" y="356"/>
                  </a:lnTo>
                  <a:lnTo>
                    <a:pt x="7" y="357"/>
                  </a:lnTo>
                  <a:lnTo>
                    <a:pt x="7" y="372"/>
                  </a:lnTo>
                  <a:lnTo>
                    <a:pt x="7" y="373"/>
                  </a:lnTo>
                  <a:lnTo>
                    <a:pt x="6" y="374"/>
                  </a:lnTo>
                  <a:lnTo>
                    <a:pt x="5" y="375"/>
                  </a:lnTo>
                  <a:lnTo>
                    <a:pt x="5" y="375"/>
                  </a:lnTo>
                  <a:lnTo>
                    <a:pt x="4" y="375"/>
                  </a:lnTo>
                  <a:lnTo>
                    <a:pt x="3" y="374"/>
                  </a:lnTo>
                  <a:lnTo>
                    <a:pt x="2" y="373"/>
                  </a:lnTo>
                  <a:lnTo>
                    <a:pt x="2" y="372"/>
                  </a:lnTo>
                  <a:lnTo>
                    <a:pt x="2" y="372"/>
                  </a:lnTo>
                  <a:close/>
                  <a:moveTo>
                    <a:pt x="2" y="336"/>
                  </a:moveTo>
                  <a:lnTo>
                    <a:pt x="2" y="322"/>
                  </a:lnTo>
                  <a:lnTo>
                    <a:pt x="2" y="320"/>
                  </a:lnTo>
                  <a:lnTo>
                    <a:pt x="2" y="319"/>
                  </a:lnTo>
                  <a:lnTo>
                    <a:pt x="3" y="319"/>
                  </a:lnTo>
                  <a:lnTo>
                    <a:pt x="5" y="319"/>
                  </a:lnTo>
                  <a:lnTo>
                    <a:pt x="5" y="319"/>
                  </a:lnTo>
                  <a:lnTo>
                    <a:pt x="6" y="319"/>
                  </a:lnTo>
                  <a:lnTo>
                    <a:pt x="7" y="320"/>
                  </a:lnTo>
                  <a:lnTo>
                    <a:pt x="7" y="322"/>
                  </a:lnTo>
                  <a:lnTo>
                    <a:pt x="7" y="336"/>
                  </a:lnTo>
                  <a:lnTo>
                    <a:pt x="7" y="337"/>
                  </a:lnTo>
                  <a:lnTo>
                    <a:pt x="6" y="338"/>
                  </a:lnTo>
                  <a:lnTo>
                    <a:pt x="5" y="339"/>
                  </a:lnTo>
                  <a:lnTo>
                    <a:pt x="5" y="339"/>
                  </a:lnTo>
                  <a:lnTo>
                    <a:pt x="4" y="339"/>
                  </a:lnTo>
                  <a:lnTo>
                    <a:pt x="3" y="338"/>
                  </a:lnTo>
                  <a:lnTo>
                    <a:pt x="2" y="337"/>
                  </a:lnTo>
                  <a:lnTo>
                    <a:pt x="2" y="336"/>
                  </a:lnTo>
                  <a:lnTo>
                    <a:pt x="2" y="336"/>
                  </a:lnTo>
                  <a:close/>
                  <a:moveTo>
                    <a:pt x="1" y="302"/>
                  </a:moveTo>
                  <a:lnTo>
                    <a:pt x="1" y="286"/>
                  </a:lnTo>
                  <a:lnTo>
                    <a:pt x="2" y="285"/>
                  </a:lnTo>
                  <a:lnTo>
                    <a:pt x="2" y="285"/>
                  </a:lnTo>
                  <a:lnTo>
                    <a:pt x="3" y="284"/>
                  </a:lnTo>
                  <a:lnTo>
                    <a:pt x="4" y="284"/>
                  </a:lnTo>
                  <a:lnTo>
                    <a:pt x="5" y="284"/>
                  </a:lnTo>
                  <a:lnTo>
                    <a:pt x="6" y="285"/>
                  </a:lnTo>
                  <a:lnTo>
                    <a:pt x="6" y="285"/>
                  </a:lnTo>
                  <a:lnTo>
                    <a:pt x="7" y="286"/>
                  </a:lnTo>
                  <a:lnTo>
                    <a:pt x="7" y="302"/>
                  </a:lnTo>
                  <a:lnTo>
                    <a:pt x="6" y="302"/>
                  </a:lnTo>
                  <a:lnTo>
                    <a:pt x="6" y="303"/>
                  </a:lnTo>
                  <a:lnTo>
                    <a:pt x="5" y="303"/>
                  </a:lnTo>
                  <a:lnTo>
                    <a:pt x="5" y="304"/>
                  </a:lnTo>
                  <a:lnTo>
                    <a:pt x="3" y="303"/>
                  </a:lnTo>
                  <a:lnTo>
                    <a:pt x="2" y="303"/>
                  </a:lnTo>
                  <a:lnTo>
                    <a:pt x="2" y="302"/>
                  </a:lnTo>
                  <a:lnTo>
                    <a:pt x="1" y="302"/>
                  </a:lnTo>
                  <a:lnTo>
                    <a:pt x="1" y="302"/>
                  </a:lnTo>
                  <a:close/>
                  <a:moveTo>
                    <a:pt x="1" y="266"/>
                  </a:moveTo>
                  <a:lnTo>
                    <a:pt x="1" y="251"/>
                  </a:lnTo>
                  <a:lnTo>
                    <a:pt x="1" y="250"/>
                  </a:lnTo>
                  <a:lnTo>
                    <a:pt x="2" y="249"/>
                  </a:lnTo>
                  <a:lnTo>
                    <a:pt x="3" y="248"/>
                  </a:lnTo>
                  <a:lnTo>
                    <a:pt x="4" y="248"/>
                  </a:lnTo>
                  <a:lnTo>
                    <a:pt x="5" y="248"/>
                  </a:lnTo>
                  <a:lnTo>
                    <a:pt x="5" y="249"/>
                  </a:lnTo>
                  <a:lnTo>
                    <a:pt x="6" y="250"/>
                  </a:lnTo>
                  <a:lnTo>
                    <a:pt x="6" y="251"/>
                  </a:lnTo>
                  <a:lnTo>
                    <a:pt x="6" y="266"/>
                  </a:lnTo>
                  <a:lnTo>
                    <a:pt x="6" y="267"/>
                  </a:lnTo>
                  <a:lnTo>
                    <a:pt x="5" y="268"/>
                  </a:lnTo>
                  <a:lnTo>
                    <a:pt x="5" y="268"/>
                  </a:lnTo>
                  <a:lnTo>
                    <a:pt x="4" y="268"/>
                  </a:lnTo>
                  <a:lnTo>
                    <a:pt x="3" y="268"/>
                  </a:lnTo>
                  <a:lnTo>
                    <a:pt x="2" y="268"/>
                  </a:lnTo>
                  <a:lnTo>
                    <a:pt x="1" y="267"/>
                  </a:lnTo>
                  <a:lnTo>
                    <a:pt x="1" y="266"/>
                  </a:lnTo>
                  <a:lnTo>
                    <a:pt x="1" y="266"/>
                  </a:lnTo>
                  <a:close/>
                  <a:moveTo>
                    <a:pt x="1" y="230"/>
                  </a:moveTo>
                  <a:lnTo>
                    <a:pt x="1" y="215"/>
                  </a:lnTo>
                  <a:lnTo>
                    <a:pt x="1" y="214"/>
                  </a:lnTo>
                  <a:lnTo>
                    <a:pt x="2" y="213"/>
                  </a:lnTo>
                  <a:lnTo>
                    <a:pt x="3" y="212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5" y="213"/>
                  </a:lnTo>
                  <a:lnTo>
                    <a:pt x="6" y="214"/>
                  </a:lnTo>
                  <a:lnTo>
                    <a:pt x="6" y="215"/>
                  </a:lnTo>
                  <a:lnTo>
                    <a:pt x="6" y="230"/>
                  </a:lnTo>
                  <a:lnTo>
                    <a:pt x="6" y="231"/>
                  </a:lnTo>
                  <a:lnTo>
                    <a:pt x="5" y="232"/>
                  </a:lnTo>
                  <a:lnTo>
                    <a:pt x="5" y="233"/>
                  </a:lnTo>
                  <a:lnTo>
                    <a:pt x="4" y="233"/>
                  </a:lnTo>
                  <a:lnTo>
                    <a:pt x="3" y="233"/>
                  </a:lnTo>
                  <a:lnTo>
                    <a:pt x="2" y="232"/>
                  </a:lnTo>
                  <a:lnTo>
                    <a:pt x="1" y="231"/>
                  </a:lnTo>
                  <a:lnTo>
                    <a:pt x="1" y="230"/>
                  </a:lnTo>
                  <a:lnTo>
                    <a:pt x="1" y="230"/>
                  </a:lnTo>
                  <a:close/>
                  <a:moveTo>
                    <a:pt x="1" y="195"/>
                  </a:moveTo>
                  <a:lnTo>
                    <a:pt x="1" y="180"/>
                  </a:lnTo>
                  <a:lnTo>
                    <a:pt x="1" y="178"/>
                  </a:lnTo>
                  <a:lnTo>
                    <a:pt x="1" y="178"/>
                  </a:lnTo>
                  <a:lnTo>
                    <a:pt x="2" y="178"/>
                  </a:lnTo>
                  <a:lnTo>
                    <a:pt x="4" y="177"/>
                  </a:lnTo>
                  <a:lnTo>
                    <a:pt x="5" y="178"/>
                  </a:lnTo>
                  <a:lnTo>
                    <a:pt x="5" y="178"/>
                  </a:lnTo>
                  <a:lnTo>
                    <a:pt x="6" y="178"/>
                  </a:lnTo>
                  <a:lnTo>
                    <a:pt x="6" y="180"/>
                  </a:lnTo>
                  <a:lnTo>
                    <a:pt x="6" y="195"/>
                  </a:lnTo>
                  <a:lnTo>
                    <a:pt x="6" y="195"/>
                  </a:lnTo>
                  <a:lnTo>
                    <a:pt x="5" y="196"/>
                  </a:lnTo>
                  <a:lnTo>
                    <a:pt x="5" y="197"/>
                  </a:lnTo>
                  <a:lnTo>
                    <a:pt x="4" y="197"/>
                  </a:lnTo>
                  <a:lnTo>
                    <a:pt x="3" y="197"/>
                  </a:lnTo>
                  <a:lnTo>
                    <a:pt x="2" y="196"/>
                  </a:lnTo>
                  <a:lnTo>
                    <a:pt x="1" y="195"/>
                  </a:lnTo>
                  <a:lnTo>
                    <a:pt x="1" y="195"/>
                  </a:lnTo>
                  <a:lnTo>
                    <a:pt x="1" y="195"/>
                  </a:lnTo>
                  <a:close/>
                  <a:moveTo>
                    <a:pt x="1" y="160"/>
                  </a:moveTo>
                  <a:lnTo>
                    <a:pt x="1" y="144"/>
                  </a:lnTo>
                  <a:lnTo>
                    <a:pt x="1" y="143"/>
                  </a:lnTo>
                  <a:lnTo>
                    <a:pt x="1" y="143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5" y="143"/>
                  </a:lnTo>
                  <a:lnTo>
                    <a:pt x="5" y="143"/>
                  </a:lnTo>
                  <a:lnTo>
                    <a:pt x="6" y="144"/>
                  </a:lnTo>
                  <a:lnTo>
                    <a:pt x="6" y="160"/>
                  </a:lnTo>
                  <a:lnTo>
                    <a:pt x="5" y="161"/>
                  </a:lnTo>
                  <a:lnTo>
                    <a:pt x="5" y="161"/>
                  </a:lnTo>
                  <a:lnTo>
                    <a:pt x="5" y="161"/>
                  </a:lnTo>
                  <a:lnTo>
                    <a:pt x="4" y="162"/>
                  </a:lnTo>
                  <a:lnTo>
                    <a:pt x="2" y="161"/>
                  </a:lnTo>
                  <a:lnTo>
                    <a:pt x="1" y="161"/>
                  </a:lnTo>
                  <a:lnTo>
                    <a:pt x="1" y="161"/>
                  </a:lnTo>
                  <a:lnTo>
                    <a:pt x="1" y="160"/>
                  </a:lnTo>
                  <a:lnTo>
                    <a:pt x="1" y="160"/>
                  </a:lnTo>
                  <a:close/>
                  <a:moveTo>
                    <a:pt x="1" y="124"/>
                  </a:moveTo>
                  <a:lnTo>
                    <a:pt x="1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2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9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6"/>
                  </a:lnTo>
                  <a:lnTo>
                    <a:pt x="4" y="126"/>
                  </a:lnTo>
                  <a:lnTo>
                    <a:pt x="3" y="126"/>
                  </a:lnTo>
                  <a:lnTo>
                    <a:pt x="2" y="126"/>
                  </a:lnTo>
                  <a:lnTo>
                    <a:pt x="1" y="126"/>
                  </a:lnTo>
                  <a:lnTo>
                    <a:pt x="1" y="125"/>
                  </a:lnTo>
                  <a:lnTo>
                    <a:pt x="1" y="124"/>
                  </a:lnTo>
                  <a:lnTo>
                    <a:pt x="1" y="124"/>
                  </a:lnTo>
                  <a:close/>
                  <a:moveTo>
                    <a:pt x="1" y="88"/>
                  </a:moveTo>
                  <a:lnTo>
                    <a:pt x="1" y="73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2" y="71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5" y="73"/>
                  </a:lnTo>
                  <a:lnTo>
                    <a:pt x="5" y="88"/>
                  </a:lnTo>
                  <a:lnTo>
                    <a:pt x="5" y="89"/>
                  </a:lnTo>
                  <a:lnTo>
                    <a:pt x="5" y="90"/>
                  </a:lnTo>
                  <a:lnTo>
                    <a:pt x="4" y="91"/>
                  </a:lnTo>
                  <a:lnTo>
                    <a:pt x="3" y="91"/>
                  </a:lnTo>
                  <a:lnTo>
                    <a:pt x="2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close/>
                  <a:moveTo>
                    <a:pt x="1" y="53"/>
                  </a:moveTo>
                  <a:lnTo>
                    <a:pt x="1" y="38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1" y="53"/>
                  </a:lnTo>
                  <a:close/>
                  <a:moveTo>
                    <a:pt x="0" y="18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66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6" name="Freeform 97"/>
            <p:cNvSpPr>
              <a:spLocks noEditPoints="1"/>
            </p:cNvSpPr>
            <p:nvPr/>
          </p:nvSpPr>
          <p:spPr bwMode="auto">
            <a:xfrm>
              <a:off x="3405" y="709"/>
              <a:ext cx="165" cy="41"/>
            </a:xfrm>
            <a:custGeom>
              <a:avLst/>
              <a:gdLst/>
              <a:ahLst/>
              <a:cxnLst>
                <a:cxn ang="0">
                  <a:pos x="17" y="18"/>
                </a:cxn>
                <a:cxn ang="0">
                  <a:pos x="19" y="19"/>
                </a:cxn>
                <a:cxn ang="0">
                  <a:pos x="20" y="21"/>
                </a:cxn>
                <a:cxn ang="0">
                  <a:pos x="19" y="22"/>
                </a:cxn>
                <a:cxn ang="0">
                  <a:pos x="17" y="23"/>
                </a:cxn>
                <a:cxn ang="0">
                  <a:pos x="1" y="23"/>
                </a:cxn>
                <a:cxn ang="0">
                  <a:pos x="0" y="21"/>
                </a:cxn>
                <a:cxn ang="0">
                  <a:pos x="0" y="20"/>
                </a:cxn>
                <a:cxn ang="0">
                  <a:pos x="1" y="18"/>
                </a:cxn>
                <a:cxn ang="0">
                  <a:pos x="2" y="18"/>
                </a:cxn>
                <a:cxn ang="0">
                  <a:pos x="52" y="18"/>
                </a:cxn>
                <a:cxn ang="0">
                  <a:pos x="55" y="19"/>
                </a:cxn>
                <a:cxn ang="0">
                  <a:pos x="55" y="21"/>
                </a:cxn>
                <a:cxn ang="0">
                  <a:pos x="55" y="22"/>
                </a:cxn>
                <a:cxn ang="0">
                  <a:pos x="52" y="23"/>
                </a:cxn>
                <a:cxn ang="0">
                  <a:pos x="37" y="23"/>
                </a:cxn>
                <a:cxn ang="0">
                  <a:pos x="35" y="21"/>
                </a:cxn>
                <a:cxn ang="0">
                  <a:pos x="35" y="20"/>
                </a:cxn>
                <a:cxn ang="0">
                  <a:pos x="37" y="18"/>
                </a:cxn>
                <a:cxn ang="0">
                  <a:pos x="38" y="18"/>
                </a:cxn>
                <a:cxn ang="0">
                  <a:pos x="88" y="18"/>
                </a:cxn>
                <a:cxn ang="0">
                  <a:pos x="89" y="19"/>
                </a:cxn>
                <a:cxn ang="0">
                  <a:pos x="90" y="21"/>
                </a:cxn>
                <a:cxn ang="0">
                  <a:pos x="89" y="22"/>
                </a:cxn>
                <a:cxn ang="0">
                  <a:pos x="88" y="23"/>
                </a:cxn>
                <a:cxn ang="0">
                  <a:pos x="72" y="23"/>
                </a:cxn>
                <a:cxn ang="0">
                  <a:pos x="71" y="21"/>
                </a:cxn>
                <a:cxn ang="0">
                  <a:pos x="71" y="20"/>
                </a:cxn>
                <a:cxn ang="0">
                  <a:pos x="72" y="18"/>
                </a:cxn>
                <a:cxn ang="0">
                  <a:pos x="72" y="18"/>
                </a:cxn>
                <a:cxn ang="0">
                  <a:pos x="123" y="18"/>
                </a:cxn>
                <a:cxn ang="0">
                  <a:pos x="125" y="19"/>
                </a:cxn>
                <a:cxn ang="0">
                  <a:pos x="126" y="21"/>
                </a:cxn>
                <a:cxn ang="0">
                  <a:pos x="125" y="22"/>
                </a:cxn>
                <a:cxn ang="0">
                  <a:pos x="123" y="23"/>
                </a:cxn>
                <a:cxn ang="0">
                  <a:pos x="107" y="23"/>
                </a:cxn>
                <a:cxn ang="0">
                  <a:pos x="106" y="21"/>
                </a:cxn>
                <a:cxn ang="0">
                  <a:pos x="106" y="20"/>
                </a:cxn>
                <a:cxn ang="0">
                  <a:pos x="107" y="18"/>
                </a:cxn>
                <a:cxn ang="0">
                  <a:pos x="108" y="18"/>
                </a:cxn>
                <a:cxn ang="0">
                  <a:pos x="124" y="0"/>
                </a:cxn>
                <a:cxn ang="0">
                  <a:pos x="124" y="41"/>
                </a:cxn>
              </a:cxnLst>
              <a:rect l="0" t="0" r="r" b="b"/>
              <a:pathLst>
                <a:path w="165" h="41">
                  <a:moveTo>
                    <a:pt x="2" y="18"/>
                  </a:moveTo>
                  <a:lnTo>
                    <a:pt x="17" y="18"/>
                  </a:lnTo>
                  <a:lnTo>
                    <a:pt x="18" y="18"/>
                  </a:lnTo>
                  <a:lnTo>
                    <a:pt x="19" y="19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19" y="22"/>
                  </a:lnTo>
                  <a:lnTo>
                    <a:pt x="18" y="23"/>
                  </a:lnTo>
                  <a:lnTo>
                    <a:pt x="17" y="23"/>
                  </a:lnTo>
                  <a:lnTo>
                    <a:pt x="2" y="23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close/>
                  <a:moveTo>
                    <a:pt x="38" y="18"/>
                  </a:moveTo>
                  <a:lnTo>
                    <a:pt x="52" y="18"/>
                  </a:lnTo>
                  <a:lnTo>
                    <a:pt x="54" y="18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2"/>
                  </a:lnTo>
                  <a:lnTo>
                    <a:pt x="54" y="23"/>
                  </a:lnTo>
                  <a:lnTo>
                    <a:pt x="52" y="23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6" y="22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6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close/>
                  <a:moveTo>
                    <a:pt x="72" y="18"/>
                  </a:moveTo>
                  <a:lnTo>
                    <a:pt x="88" y="18"/>
                  </a:lnTo>
                  <a:lnTo>
                    <a:pt x="89" y="18"/>
                  </a:lnTo>
                  <a:lnTo>
                    <a:pt x="89" y="19"/>
                  </a:lnTo>
                  <a:lnTo>
                    <a:pt x="90" y="20"/>
                  </a:lnTo>
                  <a:lnTo>
                    <a:pt x="90" y="21"/>
                  </a:lnTo>
                  <a:lnTo>
                    <a:pt x="90" y="21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8" y="23"/>
                  </a:lnTo>
                  <a:lnTo>
                    <a:pt x="72" y="23"/>
                  </a:lnTo>
                  <a:lnTo>
                    <a:pt x="72" y="23"/>
                  </a:lnTo>
                  <a:lnTo>
                    <a:pt x="71" y="22"/>
                  </a:lnTo>
                  <a:lnTo>
                    <a:pt x="71" y="21"/>
                  </a:lnTo>
                  <a:lnTo>
                    <a:pt x="70" y="21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close/>
                  <a:moveTo>
                    <a:pt x="108" y="18"/>
                  </a:moveTo>
                  <a:lnTo>
                    <a:pt x="123" y="18"/>
                  </a:lnTo>
                  <a:lnTo>
                    <a:pt x="124" y="18"/>
                  </a:lnTo>
                  <a:lnTo>
                    <a:pt x="125" y="19"/>
                  </a:lnTo>
                  <a:lnTo>
                    <a:pt x="126" y="20"/>
                  </a:lnTo>
                  <a:lnTo>
                    <a:pt x="126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4" y="23"/>
                  </a:lnTo>
                  <a:lnTo>
                    <a:pt x="123" y="23"/>
                  </a:lnTo>
                  <a:lnTo>
                    <a:pt x="108" y="23"/>
                  </a:lnTo>
                  <a:lnTo>
                    <a:pt x="107" y="23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6" y="21"/>
                  </a:lnTo>
                  <a:lnTo>
                    <a:pt x="106" y="20"/>
                  </a:lnTo>
                  <a:lnTo>
                    <a:pt x="106" y="19"/>
                  </a:lnTo>
                  <a:lnTo>
                    <a:pt x="107" y="18"/>
                  </a:lnTo>
                  <a:lnTo>
                    <a:pt x="108" y="18"/>
                  </a:lnTo>
                  <a:lnTo>
                    <a:pt x="108" y="18"/>
                  </a:lnTo>
                  <a:close/>
                  <a:moveTo>
                    <a:pt x="138" y="21"/>
                  </a:moveTo>
                  <a:lnTo>
                    <a:pt x="124" y="0"/>
                  </a:lnTo>
                  <a:lnTo>
                    <a:pt x="165" y="21"/>
                  </a:lnTo>
                  <a:lnTo>
                    <a:pt x="124" y="41"/>
                  </a:lnTo>
                  <a:lnTo>
                    <a:pt x="138" y="21"/>
                  </a:lnTo>
                  <a:close/>
                </a:path>
              </a:pathLst>
            </a:custGeom>
            <a:solidFill>
              <a:schemeClr val="tx1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7" name="Freeform 98"/>
            <p:cNvSpPr>
              <a:spLocks noEditPoints="1"/>
            </p:cNvSpPr>
            <p:nvPr/>
          </p:nvSpPr>
          <p:spPr bwMode="auto">
            <a:xfrm>
              <a:off x="4724" y="703"/>
              <a:ext cx="162" cy="40"/>
            </a:xfrm>
            <a:custGeom>
              <a:avLst/>
              <a:gdLst/>
              <a:ahLst/>
              <a:cxnLst>
                <a:cxn ang="0">
                  <a:pos x="144" y="23"/>
                </a:cxn>
                <a:cxn ang="0">
                  <a:pos x="143" y="22"/>
                </a:cxn>
                <a:cxn ang="0">
                  <a:pos x="142" y="20"/>
                </a:cxn>
                <a:cxn ang="0">
                  <a:pos x="143" y="19"/>
                </a:cxn>
                <a:cxn ang="0">
                  <a:pos x="144" y="18"/>
                </a:cxn>
                <a:cxn ang="0">
                  <a:pos x="160" y="18"/>
                </a:cxn>
                <a:cxn ang="0">
                  <a:pos x="162" y="19"/>
                </a:cxn>
                <a:cxn ang="0">
                  <a:pos x="162" y="21"/>
                </a:cxn>
                <a:cxn ang="0">
                  <a:pos x="160" y="23"/>
                </a:cxn>
                <a:cxn ang="0">
                  <a:pos x="160" y="23"/>
                </a:cxn>
                <a:cxn ang="0">
                  <a:pos x="109" y="23"/>
                </a:cxn>
                <a:cxn ang="0">
                  <a:pos x="107" y="22"/>
                </a:cxn>
                <a:cxn ang="0">
                  <a:pos x="106" y="20"/>
                </a:cxn>
                <a:cxn ang="0">
                  <a:pos x="107" y="19"/>
                </a:cxn>
                <a:cxn ang="0">
                  <a:pos x="109" y="18"/>
                </a:cxn>
                <a:cxn ang="0">
                  <a:pos x="125" y="18"/>
                </a:cxn>
                <a:cxn ang="0">
                  <a:pos x="126" y="19"/>
                </a:cxn>
                <a:cxn ang="0">
                  <a:pos x="126" y="21"/>
                </a:cxn>
                <a:cxn ang="0">
                  <a:pos x="125" y="23"/>
                </a:cxn>
                <a:cxn ang="0">
                  <a:pos x="124" y="23"/>
                </a:cxn>
                <a:cxn ang="0">
                  <a:pos x="74" y="23"/>
                </a:cxn>
                <a:cxn ang="0">
                  <a:pos x="71" y="22"/>
                </a:cxn>
                <a:cxn ang="0">
                  <a:pos x="71" y="20"/>
                </a:cxn>
                <a:cxn ang="0">
                  <a:pos x="71" y="19"/>
                </a:cxn>
                <a:cxn ang="0">
                  <a:pos x="74" y="18"/>
                </a:cxn>
                <a:cxn ang="0">
                  <a:pos x="90" y="18"/>
                </a:cxn>
                <a:cxn ang="0">
                  <a:pos x="91" y="19"/>
                </a:cxn>
                <a:cxn ang="0">
                  <a:pos x="91" y="21"/>
                </a:cxn>
                <a:cxn ang="0">
                  <a:pos x="90" y="23"/>
                </a:cxn>
                <a:cxn ang="0">
                  <a:pos x="88" y="23"/>
                </a:cxn>
                <a:cxn ang="0">
                  <a:pos x="38" y="23"/>
                </a:cxn>
                <a:cxn ang="0">
                  <a:pos x="37" y="22"/>
                </a:cxn>
                <a:cxn ang="0">
                  <a:pos x="36" y="20"/>
                </a:cxn>
                <a:cxn ang="0">
                  <a:pos x="37" y="19"/>
                </a:cxn>
                <a:cxn ang="0">
                  <a:pos x="38" y="18"/>
                </a:cxn>
                <a:cxn ang="0">
                  <a:pos x="54" y="18"/>
                </a:cxn>
                <a:cxn ang="0">
                  <a:pos x="56" y="19"/>
                </a:cxn>
                <a:cxn ang="0">
                  <a:pos x="56" y="21"/>
                </a:cxn>
                <a:cxn ang="0">
                  <a:pos x="54" y="23"/>
                </a:cxn>
                <a:cxn ang="0">
                  <a:pos x="54" y="23"/>
                </a:cxn>
                <a:cxn ang="0">
                  <a:pos x="41" y="40"/>
                </a:cxn>
                <a:cxn ang="0">
                  <a:pos x="41" y="0"/>
                </a:cxn>
              </a:cxnLst>
              <a:rect l="0" t="0" r="r" b="b"/>
              <a:pathLst>
                <a:path w="162" h="40">
                  <a:moveTo>
                    <a:pt x="160" y="23"/>
                  </a:moveTo>
                  <a:lnTo>
                    <a:pt x="144" y="23"/>
                  </a:lnTo>
                  <a:lnTo>
                    <a:pt x="143" y="23"/>
                  </a:lnTo>
                  <a:lnTo>
                    <a:pt x="143" y="22"/>
                  </a:lnTo>
                  <a:lnTo>
                    <a:pt x="142" y="21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3" y="18"/>
                  </a:lnTo>
                  <a:lnTo>
                    <a:pt x="144" y="18"/>
                  </a:lnTo>
                  <a:lnTo>
                    <a:pt x="160" y="18"/>
                  </a:lnTo>
                  <a:lnTo>
                    <a:pt x="160" y="18"/>
                  </a:lnTo>
                  <a:lnTo>
                    <a:pt x="161" y="19"/>
                  </a:lnTo>
                  <a:lnTo>
                    <a:pt x="162" y="19"/>
                  </a:lnTo>
                  <a:lnTo>
                    <a:pt x="162" y="20"/>
                  </a:lnTo>
                  <a:lnTo>
                    <a:pt x="162" y="21"/>
                  </a:lnTo>
                  <a:lnTo>
                    <a:pt x="161" y="22"/>
                  </a:lnTo>
                  <a:lnTo>
                    <a:pt x="160" y="23"/>
                  </a:lnTo>
                  <a:lnTo>
                    <a:pt x="160" y="23"/>
                  </a:lnTo>
                  <a:lnTo>
                    <a:pt x="160" y="23"/>
                  </a:lnTo>
                  <a:close/>
                  <a:moveTo>
                    <a:pt x="124" y="23"/>
                  </a:moveTo>
                  <a:lnTo>
                    <a:pt x="109" y="23"/>
                  </a:lnTo>
                  <a:lnTo>
                    <a:pt x="108" y="23"/>
                  </a:lnTo>
                  <a:lnTo>
                    <a:pt x="107" y="22"/>
                  </a:lnTo>
                  <a:lnTo>
                    <a:pt x="107" y="21"/>
                  </a:lnTo>
                  <a:lnTo>
                    <a:pt x="106" y="20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08" y="18"/>
                  </a:lnTo>
                  <a:lnTo>
                    <a:pt x="109" y="18"/>
                  </a:lnTo>
                  <a:lnTo>
                    <a:pt x="124" y="18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6" y="21"/>
                  </a:lnTo>
                  <a:lnTo>
                    <a:pt x="126" y="22"/>
                  </a:lnTo>
                  <a:lnTo>
                    <a:pt x="125" y="23"/>
                  </a:lnTo>
                  <a:lnTo>
                    <a:pt x="124" y="23"/>
                  </a:lnTo>
                  <a:lnTo>
                    <a:pt x="124" y="23"/>
                  </a:lnTo>
                  <a:close/>
                  <a:moveTo>
                    <a:pt x="88" y="23"/>
                  </a:moveTo>
                  <a:lnTo>
                    <a:pt x="74" y="23"/>
                  </a:lnTo>
                  <a:lnTo>
                    <a:pt x="72" y="23"/>
                  </a:lnTo>
                  <a:lnTo>
                    <a:pt x="71" y="22"/>
                  </a:lnTo>
                  <a:lnTo>
                    <a:pt x="71" y="21"/>
                  </a:lnTo>
                  <a:lnTo>
                    <a:pt x="71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18"/>
                  </a:lnTo>
                  <a:lnTo>
                    <a:pt x="74" y="18"/>
                  </a:lnTo>
                  <a:lnTo>
                    <a:pt x="88" y="18"/>
                  </a:lnTo>
                  <a:lnTo>
                    <a:pt x="90" y="18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0" y="23"/>
                  </a:lnTo>
                  <a:lnTo>
                    <a:pt x="88" y="23"/>
                  </a:lnTo>
                  <a:lnTo>
                    <a:pt x="88" y="23"/>
                  </a:lnTo>
                  <a:close/>
                  <a:moveTo>
                    <a:pt x="54" y="23"/>
                  </a:moveTo>
                  <a:lnTo>
                    <a:pt x="38" y="23"/>
                  </a:lnTo>
                  <a:lnTo>
                    <a:pt x="37" y="23"/>
                  </a:lnTo>
                  <a:lnTo>
                    <a:pt x="37" y="22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9"/>
                  </a:lnTo>
                  <a:lnTo>
                    <a:pt x="56" y="19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5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close/>
                  <a:moveTo>
                    <a:pt x="27" y="20"/>
                  </a:moveTo>
                  <a:lnTo>
                    <a:pt x="41" y="40"/>
                  </a:lnTo>
                  <a:lnTo>
                    <a:pt x="0" y="20"/>
                  </a:lnTo>
                  <a:lnTo>
                    <a:pt x="41" y="0"/>
                  </a:lnTo>
                  <a:lnTo>
                    <a:pt x="27" y="20"/>
                  </a:lnTo>
                  <a:close/>
                </a:path>
              </a:pathLst>
            </a:custGeom>
            <a:solidFill>
              <a:schemeClr val="tx1"/>
            </a:solidFill>
            <a:ln w="1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98" name="Rectangle 99"/>
            <p:cNvSpPr>
              <a:spLocks noChangeArrowheads="1"/>
            </p:cNvSpPr>
            <p:nvPr/>
          </p:nvSpPr>
          <p:spPr bwMode="auto">
            <a:xfrm>
              <a:off x="4780" y="716"/>
              <a:ext cx="55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95% Probability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Rectangle 100"/>
            <p:cNvSpPr>
              <a:spLocks noChangeArrowheads="1"/>
            </p:cNvSpPr>
            <p:nvPr/>
          </p:nvSpPr>
          <p:spPr bwMode="auto">
            <a:xfrm>
              <a:off x="4780" y="813"/>
              <a:ext cx="23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</a:rPr>
                <a:t>Range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Recalculations</a:t>
            </a:r>
            <a:endParaRPr lang="en-GB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251520" y="1268760"/>
          <a:ext cx="8668512" cy="474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Documentation</a:t>
            </a: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Rationale for choice of methods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0070C0"/>
                </a:solidFill>
              </a:rPr>
              <a:t>Methods used, including those used to estimate uncertainty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Assumptions </a:t>
            </a:r>
            <a:r>
              <a:rPr lang="en-GB" sz="2400" dirty="0">
                <a:solidFill>
                  <a:srgbClr val="0070C0"/>
                </a:solidFill>
              </a:rPr>
              <a:t>and criteria for selection of activity data and emission </a:t>
            </a:r>
            <a:r>
              <a:rPr lang="en-GB" sz="2400" dirty="0" smtClean="0">
                <a:solidFill>
                  <a:srgbClr val="0070C0"/>
                </a:solidFill>
              </a:rPr>
              <a:t>factors</a:t>
            </a:r>
            <a:endParaRPr lang="en-GB" sz="2400" dirty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70C0"/>
                </a:solidFill>
              </a:rPr>
              <a:t>Emission factors used, including </a:t>
            </a:r>
            <a:r>
              <a:rPr lang="en-GB" sz="1800" dirty="0" smtClean="0">
                <a:solidFill>
                  <a:srgbClr val="0070C0"/>
                </a:solidFill>
              </a:rPr>
              <a:t>references</a:t>
            </a:r>
            <a:endParaRPr lang="en-GB" sz="1800" dirty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70C0"/>
                </a:solidFill>
              </a:rPr>
              <a:t>Activity data or sufficient information to it to be traced to the referenced </a:t>
            </a:r>
            <a:r>
              <a:rPr lang="en-GB" sz="1800" dirty="0" smtClean="0">
                <a:solidFill>
                  <a:srgbClr val="0070C0"/>
                </a:solidFill>
              </a:rPr>
              <a:t>source</a:t>
            </a:r>
            <a:endParaRPr lang="en-GB" sz="1800" dirty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800" dirty="0">
                <a:solidFill>
                  <a:srgbClr val="0070C0"/>
                </a:solidFill>
              </a:rPr>
              <a:t>Information on the uncertainty associated with activity data and emission </a:t>
            </a:r>
            <a:r>
              <a:rPr lang="en-GB" sz="1800" dirty="0" smtClean="0">
                <a:solidFill>
                  <a:srgbClr val="0070C0"/>
                </a:solidFill>
              </a:rPr>
              <a:t>factors</a:t>
            </a:r>
            <a:endParaRPr lang="en-GB" sz="18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Changes </a:t>
            </a:r>
            <a:r>
              <a:rPr lang="en-GB" sz="2400" dirty="0">
                <a:solidFill>
                  <a:srgbClr val="0070C0"/>
                </a:solidFill>
              </a:rPr>
              <a:t>in data inputs or methods from previous </a:t>
            </a:r>
            <a:r>
              <a:rPr lang="en-GB" sz="2400" dirty="0" smtClean="0">
                <a:solidFill>
                  <a:srgbClr val="0070C0"/>
                </a:solidFill>
              </a:rPr>
              <a:t>years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solidFill>
                  <a:srgbClr val="0070C0"/>
                </a:solidFill>
              </a:rPr>
              <a:t>Individuals providing expert judgement for uncertainty </a:t>
            </a:r>
            <a:r>
              <a:rPr lang="en-GB" sz="2400" dirty="0" smtClean="0">
                <a:solidFill>
                  <a:srgbClr val="0070C0"/>
                </a:solidFill>
              </a:rPr>
              <a:t>estimates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solidFill>
                  <a:srgbClr val="0070C0"/>
                </a:solidFill>
              </a:rPr>
              <a:t>Databases or software used and </a:t>
            </a:r>
            <a:r>
              <a:rPr lang="en-GB" sz="2400" dirty="0" smtClean="0">
                <a:solidFill>
                  <a:srgbClr val="0070C0"/>
                </a:solidFill>
              </a:rPr>
              <a:t>information about their use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Worksheets, interim calculations, aggregated </a:t>
            </a:r>
            <a:r>
              <a:rPr lang="en-GB" sz="2400" dirty="0">
                <a:solidFill>
                  <a:srgbClr val="0070C0"/>
                </a:solidFill>
              </a:rPr>
              <a:t>estimates and any recalculations of previous </a:t>
            </a:r>
            <a:r>
              <a:rPr lang="en-GB" sz="2400" dirty="0" smtClean="0">
                <a:solidFill>
                  <a:srgbClr val="0070C0"/>
                </a:solidFill>
              </a:rPr>
              <a:t>estimates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solidFill>
                  <a:srgbClr val="0070C0"/>
                </a:solidFill>
              </a:rPr>
              <a:t>Final inventory report and </a:t>
            </a:r>
            <a:r>
              <a:rPr lang="en-GB" sz="2400" dirty="0" smtClean="0">
                <a:solidFill>
                  <a:srgbClr val="0070C0"/>
                </a:solidFill>
              </a:rPr>
              <a:t>analysis </a:t>
            </a:r>
            <a:r>
              <a:rPr lang="en-GB" sz="2400" dirty="0">
                <a:solidFill>
                  <a:srgbClr val="0070C0"/>
                </a:solidFill>
              </a:rPr>
              <a:t>of trends from previous </a:t>
            </a:r>
            <a:r>
              <a:rPr lang="en-GB" sz="2400" dirty="0" smtClean="0">
                <a:solidFill>
                  <a:srgbClr val="0070C0"/>
                </a:solidFill>
              </a:rPr>
              <a:t>years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solidFill>
                  <a:srgbClr val="0070C0"/>
                </a:solidFill>
              </a:rPr>
              <a:t>QA/QC plans and outcomes of QA/QC procedures.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591" y="0"/>
            <a:ext cx="6904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</a:t>
            </a:r>
            <a:r>
              <a:rPr lang="en-GB" baseline="0" dirty="0" smtClean="0"/>
              <a:t> Conclusions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Emission inventories are needed not just to meet UNFCCC commitments but also to assist other policy goals</a:t>
            </a:r>
          </a:p>
          <a:p>
            <a:r>
              <a:rPr lang="en-GB" sz="2400" dirty="0" smtClean="0"/>
              <a:t>Using IPCC Guidelines is mandatory for Annex I Parties</a:t>
            </a:r>
          </a:p>
          <a:p>
            <a:r>
              <a:rPr lang="en-GB" sz="2400" dirty="0" smtClean="0"/>
              <a:t>Emissions Inventories that follow these guidelines are:</a:t>
            </a:r>
          </a:p>
          <a:p>
            <a:pPr lvl="1"/>
            <a:r>
              <a:rPr lang="en-GB" sz="2000" dirty="0" smtClean="0"/>
              <a:t>Well Quantified: results that are consistent, comparable, complete and as accurate as possible</a:t>
            </a:r>
          </a:p>
          <a:p>
            <a:pPr lvl="1"/>
            <a:r>
              <a:rPr lang="en-GB" sz="2000" dirty="0" smtClean="0"/>
              <a:t>Documented: standard reporting of emissions and background data as well as reporting of methods, rationales for choices, and QA/QC</a:t>
            </a:r>
          </a:p>
          <a:p>
            <a:pPr lvl="1"/>
            <a:r>
              <a:rPr lang="en-GB" sz="2000" dirty="0" smtClean="0"/>
              <a:t>Transparent: Information can be reviewed and audited by stakeholders and others outside the inventory team</a:t>
            </a:r>
          </a:p>
          <a:p>
            <a:pPr lvl="0"/>
            <a:r>
              <a:rPr lang="en-GB" sz="2400" dirty="0" smtClean="0"/>
              <a:t>Regular inventories build upon previous ones</a:t>
            </a:r>
            <a:r>
              <a:rPr lang="en-GB" sz="2400" baseline="0" dirty="0" smtClean="0"/>
              <a:t> to</a:t>
            </a:r>
          </a:p>
          <a:p>
            <a:pPr lvl="1"/>
            <a:r>
              <a:rPr lang="en-GB" sz="2000" dirty="0" smtClean="0"/>
              <a:t>Reduce uncertainties</a:t>
            </a:r>
          </a:p>
          <a:p>
            <a:pPr lvl="1"/>
            <a:r>
              <a:rPr lang="en-GB" sz="2000" baseline="0" dirty="0" smtClean="0"/>
              <a:t>Build expertise and capacity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- 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IPCC Guidelines provide:</a:t>
            </a:r>
          </a:p>
          <a:p>
            <a:pPr lvl="1"/>
            <a:r>
              <a:rPr lang="en-GB" sz="2000" dirty="0" smtClean="0"/>
              <a:t>Consistent approach to emission estimation</a:t>
            </a:r>
          </a:p>
          <a:p>
            <a:pPr lvl="2"/>
            <a:r>
              <a:rPr lang="en-GB" sz="1800" dirty="0" smtClean="0"/>
              <a:t>Default methods and emission factors</a:t>
            </a:r>
          </a:p>
          <a:p>
            <a:pPr lvl="2"/>
            <a:r>
              <a:rPr lang="en-GB" sz="1800" dirty="0" smtClean="0"/>
              <a:t>Countries need to collect activity data and some specific emissions data</a:t>
            </a:r>
          </a:p>
          <a:p>
            <a:pPr lvl="1"/>
            <a:r>
              <a:rPr lang="en-GB" sz="2000" dirty="0" smtClean="0"/>
              <a:t>Good Practice Guidance</a:t>
            </a:r>
          </a:p>
          <a:p>
            <a:pPr lvl="2"/>
            <a:r>
              <a:rPr lang="en-GB" sz="1800" dirty="0" smtClean="0"/>
              <a:t>A systematic approach to inventory compilation</a:t>
            </a:r>
          </a:p>
          <a:p>
            <a:pPr lvl="2"/>
            <a:r>
              <a:rPr lang="en-GB" sz="1800" dirty="0" smtClean="0"/>
              <a:t>Ensures, transparency, consistency, completeness, comparability and accuracy</a:t>
            </a:r>
          </a:p>
          <a:p>
            <a:pPr lvl="2"/>
            <a:r>
              <a:rPr lang="en-GB" sz="1800" dirty="0" smtClean="0"/>
              <a:t>Allows economic use of resources</a:t>
            </a:r>
          </a:p>
          <a:p>
            <a:pPr lvl="0"/>
            <a:r>
              <a:rPr lang="en-GB" sz="2400" dirty="0" smtClean="0"/>
              <a:t>UNFCCC Guidelines provide:</a:t>
            </a:r>
          </a:p>
          <a:p>
            <a:pPr lvl="1"/>
            <a:r>
              <a:rPr lang="en-GB" sz="2000" dirty="0" smtClean="0"/>
              <a:t>Consistent reporting</a:t>
            </a:r>
          </a:p>
          <a:p>
            <a:pPr lvl="1"/>
            <a:r>
              <a:rPr lang="en-GB" sz="2000" dirty="0" smtClean="0"/>
              <a:t>Consistent Reviews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Why Emission Inventories?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556792"/>
            <a:ext cx="763428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To demonstrate compliance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Need comparable data between countries and consistent data over time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Need credible data – “MRV”</a:t>
            </a:r>
          </a:p>
          <a:p>
            <a:pPr lvl="0">
              <a:lnSpc>
                <a:spcPct val="9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International agreements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Policy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Before any pollution problem can be efficiently controlled we need to know the sources and amounts emitted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To help  develop cost-effective policy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To monitor progress towards policy goals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To inform the public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rgbClr val="0070C0"/>
                </a:solidFill>
              </a:rPr>
              <a:t>Scientific Understanding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Input to models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rgbClr val="0070C0"/>
                </a:solidFill>
              </a:rPr>
              <a:t>Understand link between emissions, environmental  effects and pollution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Thank-you</a:t>
            </a:r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Other benefits of Emission Inventories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</a:rPr>
              <a:t>Improvement of national statistics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E.g. Land use data will indicate where and how land use is changing and so lead to an understanding of the local drivers of change – required before it can be successfully managed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Development of technical capacity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Skills developed and maintained in national inventories can be applied at local level to manage and monitor projects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Identification of potential mitigation options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Prior to funding an understanding of the potential benefits and impacts of a project is needed.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Form the basis of any projections or forecasts of emissions 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UNFCCC Art. 4 Commitments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28625" y="1600200"/>
            <a:ext cx="8258175" cy="4525963"/>
          </a:xfrm>
        </p:spPr>
        <p:txBody>
          <a:bodyPr/>
          <a:lstStyle/>
          <a:p>
            <a:pPr>
              <a:buFontTx/>
              <a:buNone/>
            </a:pPr>
            <a:r>
              <a:rPr lang="en-GB" dirty="0" smtClean="0"/>
              <a:t>“1. </a:t>
            </a:r>
            <a:r>
              <a:rPr lang="en-GB" dirty="0" smtClean="0">
                <a:solidFill>
                  <a:srgbClr val="C00000"/>
                </a:solidFill>
              </a:rPr>
              <a:t>All Parties</a:t>
            </a:r>
            <a:r>
              <a:rPr lang="en-GB" dirty="0" smtClean="0">
                <a:solidFill>
                  <a:srgbClr val="0070C0"/>
                </a:solidFill>
              </a:rPr>
              <a:t>, taking into account their common but differentiated responsibilities and their specific national and regional development priorities, objectives and circumstances, shall:</a:t>
            </a:r>
          </a:p>
          <a:p>
            <a:pPr lvl="1">
              <a:buFontTx/>
              <a:buNone/>
            </a:pPr>
            <a:r>
              <a:rPr lang="en-GB" dirty="0" smtClean="0">
                <a:solidFill>
                  <a:srgbClr val="0070C0"/>
                </a:solidFill>
              </a:rPr>
              <a:t>(a) Develop, periodically update, publish and make available to the Conference of the Parties, in accordance with Article 12,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0000"/>
                </a:solidFill>
              </a:rPr>
              <a:t>national inventories of anthropogenic emissions by sources and removals </a:t>
            </a:r>
            <a:r>
              <a:rPr lang="en-GB" dirty="0" smtClean="0">
                <a:solidFill>
                  <a:srgbClr val="0070C0"/>
                </a:solidFill>
              </a:rPr>
              <a:t>by sinks of all greenhouse gases not controlled by the Montreal Protocol, using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0000"/>
                </a:solidFill>
              </a:rPr>
              <a:t>comparable </a:t>
            </a:r>
            <a:r>
              <a:rPr lang="en-GB" dirty="0" smtClean="0">
                <a:solidFill>
                  <a:srgbClr val="0070C0"/>
                </a:solidFill>
              </a:rPr>
              <a:t>methodologies to be agreed upon by the Conference of the Parties;”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Kyoto Protocol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Articles 5, 7 and 8 give reporting requirements for Annex I</a:t>
            </a:r>
          </a:p>
          <a:p>
            <a:pPr lvl="1"/>
            <a:r>
              <a:rPr lang="en-GB" sz="20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 national system in place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  <a:ea typeface="+mn-ea"/>
                <a:cs typeface="+mn-cs"/>
              </a:rPr>
              <a:t>Report </a:t>
            </a:r>
            <a:r>
              <a:rPr lang="en-GB" sz="20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anthropogenic emissions by sources and removals by sinks of all greenhouse gases not controlled by the Montreal Protocol.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  <a:ea typeface="+mn-ea"/>
                <a:cs typeface="+mn-cs"/>
              </a:rPr>
              <a:t>Report additional information to demonstrate compliance</a:t>
            </a:r>
            <a:endParaRPr lang="en-GB" sz="2000" baseline="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  <a:p>
            <a:pPr lvl="1"/>
            <a:r>
              <a:rPr lang="en-GB" sz="20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Use Methodologies accepted by the Intergovernmental Panel on Climate Change</a:t>
            </a:r>
            <a:r>
              <a:rPr lang="en-GB" sz="20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 (the Revised 1996 Guidelines and subsequent Good Practice Guidance)</a:t>
            </a:r>
            <a:endParaRPr lang="en-GB" sz="2000" baseline="0" dirty="0" smtClean="0">
              <a:solidFill>
                <a:srgbClr val="0070C0"/>
              </a:solidFill>
              <a:latin typeface="Arial Narrow" pitchFamily="34" charset="0"/>
              <a:ea typeface="+mn-ea"/>
              <a:cs typeface="+mn-cs"/>
            </a:endParaRPr>
          </a:p>
          <a:p>
            <a:pPr lvl="1"/>
            <a:r>
              <a:rPr lang="en-GB" sz="20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Use global warming potentials as accepted by the Intergovernmental Panel on Climate Change …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  <a:ea typeface="+mn-ea"/>
                <a:cs typeface="+mn-cs"/>
              </a:rPr>
              <a:t>Information to be reviewed by </a:t>
            </a:r>
            <a:r>
              <a:rPr lang="en-GB" sz="2000" baseline="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rPr>
              <a:t>expert review teams nominated by Parties and international organisations and co-ordinated by UNFCCC secretariat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IPCC Guidelines &amp; UNFCCC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</a:rPr>
              <a:t>Annex I Parties “</a:t>
            </a:r>
            <a:r>
              <a:rPr lang="en-GB" sz="2400" dirty="0" smtClean="0">
                <a:solidFill>
                  <a:srgbClr val="C00000"/>
                </a:solidFill>
              </a:rPr>
              <a:t>shall</a:t>
            </a:r>
            <a:r>
              <a:rPr lang="en-GB" sz="2400" dirty="0" smtClean="0">
                <a:solidFill>
                  <a:srgbClr val="0070C0"/>
                </a:solidFill>
              </a:rPr>
              <a:t>” use the Revised 1996 Guidelines and the Good Practice Guidelines (2000 and LULUCF)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Annually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Non-annex I Parties “</a:t>
            </a:r>
            <a:r>
              <a:rPr lang="en-GB" sz="2400" dirty="0" smtClean="0">
                <a:solidFill>
                  <a:srgbClr val="C00000"/>
                </a:solidFill>
              </a:rPr>
              <a:t>should</a:t>
            </a:r>
            <a:r>
              <a:rPr lang="en-GB" sz="2400" dirty="0" smtClean="0">
                <a:solidFill>
                  <a:srgbClr val="0070C0"/>
                </a:solidFill>
              </a:rPr>
              <a:t>” use the Revised 1996 Guidelines and are “</a:t>
            </a:r>
            <a:r>
              <a:rPr lang="en-GB" sz="2400" dirty="0" smtClean="0">
                <a:solidFill>
                  <a:srgbClr val="C00000"/>
                </a:solidFill>
              </a:rPr>
              <a:t>encouraged</a:t>
            </a:r>
            <a:r>
              <a:rPr lang="en-GB" sz="2400" dirty="0" smtClean="0">
                <a:solidFill>
                  <a:srgbClr val="0070C0"/>
                </a:solidFill>
              </a:rPr>
              <a:t>” to use the Good Practice Guidelines (2000 and LULUCF)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With national communications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The IPCC 2006 Guidelines are currently under consideration by the UNFCCC</a:t>
            </a:r>
          </a:p>
          <a:p>
            <a:pPr lvl="1"/>
            <a:r>
              <a:rPr lang="en-GB" sz="2000" dirty="0" smtClean="0">
                <a:solidFill>
                  <a:srgbClr val="0070C0"/>
                </a:solidFill>
              </a:rPr>
              <a:t>However some non-annex I Parties use them and some annex I Parties use their methods.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tlands_20101011">
  <a:themeElements>
    <a:clrScheme name="IPC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2"/>
      </a:accent1>
      <a:accent2>
        <a:srgbClr val="C47900"/>
      </a:accent2>
      <a:accent3>
        <a:srgbClr val="004F00"/>
      </a:accent3>
      <a:accent4>
        <a:srgbClr val="00AAD0"/>
      </a:accent4>
      <a:accent5>
        <a:srgbClr val="003466"/>
      </a:accent5>
      <a:accent6>
        <a:srgbClr val="7F006E"/>
      </a:accent6>
      <a:hlink>
        <a:srgbClr val="E00000"/>
      </a:hlink>
      <a:folHlink>
        <a:srgbClr val="EF550F"/>
      </a:folHlink>
    </a:clrScheme>
    <a:fontScheme name="Promotion_Introduction_2007091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motion_Introduction_200709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3210</Words>
  <Application>Microsoft Office PowerPoint</Application>
  <PresentationFormat>On-screen Show (4:3)</PresentationFormat>
  <Paragraphs>1051</Paragraphs>
  <Slides>50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Wetlands_20101011</vt:lpstr>
      <vt:lpstr>National GHG Inventories</vt:lpstr>
      <vt:lpstr>IPCC – Organisation</vt:lpstr>
      <vt:lpstr>Contents</vt:lpstr>
      <vt:lpstr>Emission Inventories  Why?  UNFCCC</vt:lpstr>
      <vt:lpstr>Why Emission Inventories?</vt:lpstr>
      <vt:lpstr>Other benefits of Emission Inventories</vt:lpstr>
      <vt:lpstr>UNFCCC Art. 4 Commitments</vt:lpstr>
      <vt:lpstr>Kyoto Protocol</vt:lpstr>
      <vt:lpstr>IPCC Guidelines &amp; UNFCCC</vt:lpstr>
      <vt:lpstr>Annex I National GHG Inventories</vt:lpstr>
      <vt:lpstr>Slide 11</vt:lpstr>
      <vt:lpstr>Slide 12</vt:lpstr>
      <vt:lpstr>Slide 13</vt:lpstr>
      <vt:lpstr>Slide 14</vt:lpstr>
      <vt:lpstr>Slide 15</vt:lpstr>
      <vt:lpstr>IPCC Guidelines</vt:lpstr>
      <vt:lpstr>Guideline Development</vt:lpstr>
      <vt:lpstr>Estimating Emissions  Methods and data</vt:lpstr>
      <vt:lpstr>Inventory Scope</vt:lpstr>
      <vt:lpstr>CO2 Equivalence</vt:lpstr>
      <vt:lpstr>GHG Gases – Annex I Mandatory Reporting</vt:lpstr>
      <vt:lpstr>“New” gases in 2006 Guidelines       – Sources Identified in 2006 Guidelines</vt:lpstr>
      <vt:lpstr>Slide 23</vt:lpstr>
      <vt:lpstr>Slide 24</vt:lpstr>
      <vt:lpstr>How?</vt:lpstr>
      <vt:lpstr>Basic Method</vt:lpstr>
      <vt:lpstr>Example</vt:lpstr>
      <vt:lpstr>Other sources of emission estimates</vt:lpstr>
      <vt:lpstr>Data Needs</vt:lpstr>
      <vt:lpstr>Land Use:  Estimating Carbon Stock Changes</vt:lpstr>
      <vt:lpstr>Land Use Data Needed</vt:lpstr>
      <vt:lpstr>Slide 32</vt:lpstr>
      <vt:lpstr>Good Practice &amp; National Systems</vt:lpstr>
      <vt:lpstr>National Systems – Annex I</vt:lpstr>
      <vt:lpstr>Good Practice Guidance - GPG</vt:lpstr>
      <vt:lpstr>Good Practice</vt:lpstr>
      <vt:lpstr>GPG and Sectoral Guidance</vt:lpstr>
      <vt:lpstr>QA/QC</vt:lpstr>
      <vt:lpstr>Major Elements of QA/QC</vt:lpstr>
      <vt:lpstr>Methodological Choice</vt:lpstr>
      <vt:lpstr>Tiers and Key Categories</vt:lpstr>
      <vt:lpstr>Key Category Analysis</vt:lpstr>
      <vt:lpstr>Uncertainty Evaluation</vt:lpstr>
      <vt:lpstr>Recalculations</vt:lpstr>
      <vt:lpstr>Documentation</vt:lpstr>
      <vt:lpstr>Slide 46</vt:lpstr>
      <vt:lpstr>Summary &amp; Conclusions</vt:lpstr>
      <vt:lpstr>Summary</vt:lpstr>
      <vt:lpstr>Summary - Guidelines</vt:lpstr>
      <vt:lpstr>Thank-you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GHG Inventories</dc:title>
  <dc:creator>eggleston</dc:creator>
  <cp:lastModifiedBy>eggleston</cp:lastModifiedBy>
  <cp:revision>11</cp:revision>
  <dcterms:created xsi:type="dcterms:W3CDTF">2011-01-17T06:13:32Z</dcterms:created>
  <dcterms:modified xsi:type="dcterms:W3CDTF">2011-01-19T06:41:12Z</dcterms:modified>
</cp:coreProperties>
</file>