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6" r:id="rId3"/>
    <p:sldId id="277" r:id="rId4"/>
    <p:sldId id="278" r:id="rId5"/>
    <p:sldId id="262" r:id="rId6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3">
          <p15:clr>
            <a:srgbClr val="A4A3A4"/>
          </p15:clr>
        </p15:guide>
        <p15:guide id="2" pos="209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" initials="L" lastIdx="1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10" autoAdjust="0"/>
    <p:restoredTop sz="98405" autoAdjust="0"/>
  </p:normalViewPr>
  <p:slideViewPr>
    <p:cSldViewPr>
      <p:cViewPr varScale="1">
        <p:scale>
          <a:sx n="110" d="100"/>
          <a:sy n="110" d="100"/>
        </p:scale>
        <p:origin x="-83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08/10/15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pic>
        <p:nvPicPr>
          <p:cNvPr id="4" name="Picture 3" descr="UN-REDD_full_logo_ES2 whit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83518"/>
            <a:ext cx="6243457" cy="8640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193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this topic covers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08/10/15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55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3568" y="1635646"/>
            <a:ext cx="7772400" cy="1102519"/>
          </a:xfrm>
        </p:spPr>
        <p:txBody>
          <a:bodyPr>
            <a:normAutofit/>
          </a:bodyPr>
          <a:lstStyle/>
          <a:p>
            <a:r>
              <a:rPr lang="de-CH" sz="4400" dirty="0" smtClean="0">
                <a:latin typeface="+mn-lt"/>
              </a:rPr>
              <a:t>¡</a:t>
            </a:r>
            <a:r>
              <a:rPr lang="de-CH" sz="4400" dirty="0" smtClean="0">
                <a:latin typeface="+mj-lt"/>
              </a:rPr>
              <a:t>Bienvenidos!</a:t>
            </a:r>
            <a:endParaRPr lang="de-CH" sz="4400" dirty="0">
              <a:latin typeface="+mj-lt"/>
            </a:endParaRPr>
          </a:p>
        </p:txBody>
      </p:sp>
      <p:pic>
        <p:nvPicPr>
          <p:cNvPr id="5" name="Picture 4" descr="UN REDD LOGO-WHITE-WITH-UNDP-BLUE-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988"/>
          <a:stretch/>
        </p:blipFill>
        <p:spPr>
          <a:xfrm>
            <a:off x="2195736" y="3205011"/>
            <a:ext cx="5112568" cy="1938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043608" y="1276350"/>
            <a:ext cx="7056784" cy="3311525"/>
          </a:xfrm>
        </p:spPr>
        <p:txBody>
          <a:bodyPr>
            <a:noAutofit/>
          </a:bodyPr>
          <a:lstStyle/>
          <a:p>
            <a:r>
              <a:rPr lang="es-ES" sz="2000" dirty="0" smtClean="0"/>
              <a:t>Una respuesta </a:t>
            </a:r>
            <a:r>
              <a:rPr lang="es-ES" sz="2000" dirty="0"/>
              <a:t>integral a las necesidades de </a:t>
            </a:r>
            <a:r>
              <a:rPr lang="es-ES" sz="2000" dirty="0" smtClean="0"/>
              <a:t>formación </a:t>
            </a:r>
            <a:r>
              <a:rPr lang="es-ES" sz="2000" dirty="0"/>
              <a:t>de capacidades identificadas por los países </a:t>
            </a:r>
            <a:r>
              <a:rPr lang="es-ES" sz="2000" dirty="0" smtClean="0"/>
              <a:t>ONU</a:t>
            </a:r>
            <a:r>
              <a:rPr lang="es-ES" sz="2000" dirty="0"/>
              <a:t>-</a:t>
            </a:r>
            <a:r>
              <a:rPr lang="es-ES" sz="2000" dirty="0" smtClean="0"/>
              <a:t>REDD</a:t>
            </a:r>
          </a:p>
          <a:p>
            <a:r>
              <a:rPr lang="es-ES" sz="2000" dirty="0" smtClean="0"/>
              <a:t>Capacitar a </a:t>
            </a:r>
            <a:r>
              <a:rPr lang="es-ES" sz="2000" dirty="0"/>
              <a:t>potenciales </a:t>
            </a:r>
            <a:r>
              <a:rPr lang="es-ES" sz="2000" dirty="0" smtClean="0"/>
              <a:t>líderes </a:t>
            </a:r>
            <a:r>
              <a:rPr lang="es-ES" sz="2000" dirty="0"/>
              <a:t>de REDD+ con los conocimientos y habilidades necesarios para promover la </a:t>
            </a:r>
            <a:r>
              <a:rPr lang="es-ES" sz="2000" dirty="0" smtClean="0"/>
              <a:t>implementación </a:t>
            </a:r>
            <a:r>
              <a:rPr lang="es-ES" sz="2000" dirty="0"/>
              <a:t>de las actividades nacionales de REDD</a:t>
            </a:r>
            <a:r>
              <a:rPr lang="es-ES" sz="2000" dirty="0" smtClean="0"/>
              <a:t>+</a:t>
            </a:r>
          </a:p>
          <a:p>
            <a:r>
              <a:rPr lang="es-ES" sz="2000" dirty="0" smtClean="0"/>
              <a:t>Currículum estructurado con base en el “Marco </a:t>
            </a:r>
            <a:r>
              <a:rPr lang="es-ES" sz="2000" dirty="0"/>
              <a:t>de Varsovia </a:t>
            </a:r>
            <a:r>
              <a:rPr lang="es-ES" sz="2000" dirty="0" smtClean="0"/>
              <a:t>para REDD+” de la CMNUCC</a:t>
            </a: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fr-CH" sz="2600" b="1" dirty="0" smtClean="0"/>
              <a:t>La Academia REDD+: Objetivos</a:t>
            </a:r>
            <a:endParaRPr lang="fr-CH" sz="2600" b="1" dirty="0">
              <a:effectLst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smtClean="0"/>
              <a:t>Academia REDD+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91662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59632" y="1276350"/>
            <a:ext cx="6840760" cy="3311525"/>
          </a:xfrm>
        </p:spPr>
        <p:txBody>
          <a:bodyPr>
            <a:noAutofit/>
          </a:bodyPr>
          <a:lstStyle/>
          <a:p>
            <a:r>
              <a:rPr lang="en-GB" sz="2000" dirty="0" err="1" smtClean="0"/>
              <a:t>Enfoque</a:t>
            </a:r>
            <a:r>
              <a:rPr lang="en-GB" sz="2000" dirty="0" smtClean="0"/>
              <a:t> en el </a:t>
            </a:r>
            <a:r>
              <a:rPr lang="en-GB" sz="2000" dirty="0" err="1"/>
              <a:t>nivel</a:t>
            </a:r>
            <a:r>
              <a:rPr lang="en-GB" sz="2000" dirty="0"/>
              <a:t> </a:t>
            </a:r>
            <a:r>
              <a:rPr lang="en-GB" sz="2000" dirty="0" err="1"/>
              <a:t>nacional</a:t>
            </a:r>
            <a:r>
              <a:rPr lang="en-GB" sz="2000" dirty="0"/>
              <a:t> =&gt; </a:t>
            </a:r>
            <a:r>
              <a:rPr lang="en-GB" sz="2000" dirty="0" err="1"/>
              <a:t>sesiones</a:t>
            </a:r>
            <a:r>
              <a:rPr lang="en-GB" sz="2000" dirty="0"/>
              <a:t> </a:t>
            </a:r>
            <a:r>
              <a:rPr lang="en-GB" sz="2000" dirty="0" err="1" smtClean="0"/>
              <a:t>regionales</a:t>
            </a:r>
            <a:r>
              <a:rPr lang="en-GB" sz="2000" dirty="0" smtClean="0"/>
              <a:t> </a:t>
            </a:r>
            <a:r>
              <a:rPr lang="en-GB" sz="2000" dirty="0" err="1" smtClean="0"/>
              <a:t>para</a:t>
            </a:r>
            <a:r>
              <a:rPr lang="en-GB" sz="2000" dirty="0" smtClean="0"/>
              <a:t> </a:t>
            </a:r>
            <a:r>
              <a:rPr lang="en-GB" sz="2000" dirty="0" err="1"/>
              <a:t>capacitar</a:t>
            </a:r>
            <a:r>
              <a:rPr lang="en-GB" sz="2000" dirty="0"/>
              <a:t> a </a:t>
            </a:r>
            <a:r>
              <a:rPr lang="en-GB" sz="2000" dirty="0" err="1"/>
              <a:t>capacitadores</a:t>
            </a:r>
            <a:r>
              <a:rPr lang="en-GB" sz="2000" dirty="0"/>
              <a:t> (</a:t>
            </a:r>
            <a:r>
              <a:rPr lang="en-GB" sz="2000" dirty="0" err="1"/>
              <a:t>CpC</a:t>
            </a:r>
            <a:r>
              <a:rPr lang="en-GB" sz="2000" dirty="0" smtClean="0"/>
              <a:t>), los </a:t>
            </a:r>
            <a:r>
              <a:rPr lang="en-GB" sz="2000" dirty="0" err="1" smtClean="0"/>
              <a:t>cuales</a:t>
            </a:r>
            <a:r>
              <a:rPr lang="en-GB" sz="2000" dirty="0" smtClean="0"/>
              <a:t> </a:t>
            </a:r>
            <a:r>
              <a:rPr lang="en-GB" sz="2000" dirty="0" err="1" smtClean="0"/>
              <a:t>impartirán</a:t>
            </a:r>
            <a:r>
              <a:rPr lang="en-GB" sz="2000" dirty="0" smtClean="0"/>
              <a:t> </a:t>
            </a:r>
            <a:r>
              <a:rPr lang="en-GB" sz="2000" dirty="0" err="1"/>
              <a:t>sesiones</a:t>
            </a:r>
            <a:r>
              <a:rPr lang="en-GB" sz="2000" dirty="0"/>
              <a:t> </a:t>
            </a:r>
            <a:r>
              <a:rPr lang="en-GB" sz="2000" dirty="0" smtClean="0"/>
              <a:t>de Academia REDD+ en </a:t>
            </a:r>
            <a:r>
              <a:rPr lang="en-GB" sz="2000" dirty="0" err="1" smtClean="0"/>
              <a:t>países</a:t>
            </a:r>
            <a:r>
              <a:rPr lang="en-GB" sz="2000" dirty="0" smtClean="0"/>
              <a:t> </a:t>
            </a:r>
            <a:endParaRPr lang="en-GB" sz="2000" dirty="0"/>
          </a:p>
          <a:p>
            <a:r>
              <a:rPr lang="en-GB" sz="2000" dirty="0" smtClean="0"/>
              <a:t>Un </a:t>
            </a:r>
            <a:r>
              <a:rPr lang="en-GB" sz="2000" dirty="0" err="1" smtClean="0"/>
              <a:t>conocimiento</a:t>
            </a:r>
            <a:r>
              <a:rPr lang="en-GB" sz="2000" dirty="0" smtClean="0"/>
              <a:t> de base </a:t>
            </a:r>
            <a:r>
              <a:rPr lang="en-GB" sz="2000" dirty="0" err="1"/>
              <a:t>uniforme</a:t>
            </a:r>
            <a:r>
              <a:rPr lang="en-GB" sz="2000" dirty="0"/>
              <a:t> en </a:t>
            </a:r>
            <a:r>
              <a:rPr lang="en-GB" sz="2000" dirty="0" err="1"/>
              <a:t>todas</a:t>
            </a:r>
            <a:r>
              <a:rPr lang="en-GB" sz="2000" dirty="0"/>
              <a:t> </a:t>
            </a:r>
            <a:r>
              <a:rPr lang="en-GB" sz="2000" dirty="0" err="1"/>
              <a:t>las</a:t>
            </a:r>
            <a:r>
              <a:rPr lang="en-GB" sz="2000" dirty="0"/>
              <a:t> </a:t>
            </a:r>
            <a:r>
              <a:rPr lang="en-GB" sz="2000" dirty="0" err="1" smtClean="0"/>
              <a:t>regiones</a:t>
            </a:r>
            <a:r>
              <a:rPr lang="en-GB" sz="2000" dirty="0" smtClean="0"/>
              <a:t> (</a:t>
            </a:r>
            <a:r>
              <a:rPr lang="es-ES" sz="2000" dirty="0" smtClean="0"/>
              <a:t>12 </a:t>
            </a:r>
            <a:r>
              <a:rPr lang="es-ES" sz="2000" dirty="0"/>
              <a:t>diarios de </a:t>
            </a:r>
            <a:r>
              <a:rPr lang="es-ES" sz="2000" dirty="0" smtClean="0"/>
              <a:t>aprendizaje)</a:t>
            </a:r>
            <a:r>
              <a:rPr lang="en-GB" sz="2000" dirty="0" smtClean="0"/>
              <a:t>, con </a:t>
            </a:r>
            <a:r>
              <a:rPr lang="en-GB" sz="2000" dirty="0" err="1" smtClean="0"/>
              <a:t>sesiones</a:t>
            </a:r>
            <a:r>
              <a:rPr lang="en-GB" sz="2000" dirty="0" smtClean="0"/>
              <a:t> </a:t>
            </a:r>
            <a:r>
              <a:rPr lang="en-GB" sz="2000" dirty="0" err="1"/>
              <a:t>nacionales</a:t>
            </a:r>
            <a:r>
              <a:rPr lang="en-GB" sz="2000" dirty="0"/>
              <a:t> </a:t>
            </a:r>
            <a:r>
              <a:rPr lang="en-GB" sz="2000" dirty="0" err="1" smtClean="0"/>
              <a:t>adaptadas</a:t>
            </a:r>
            <a:r>
              <a:rPr lang="en-GB" sz="2000" dirty="0" smtClean="0"/>
              <a:t> </a:t>
            </a:r>
            <a:r>
              <a:rPr lang="en-GB" sz="2000" dirty="0" err="1" smtClean="0"/>
              <a:t>para</a:t>
            </a:r>
            <a:r>
              <a:rPr lang="en-GB" sz="2000" dirty="0" smtClean="0"/>
              <a:t> </a:t>
            </a:r>
            <a:r>
              <a:rPr lang="en-GB" sz="2000" dirty="0" err="1"/>
              <a:t>atender</a:t>
            </a:r>
            <a:r>
              <a:rPr lang="en-GB" sz="2000" dirty="0"/>
              <a:t> </a:t>
            </a:r>
            <a:r>
              <a:rPr lang="en-GB" sz="2000" dirty="0" err="1"/>
              <a:t>las</a:t>
            </a:r>
            <a:r>
              <a:rPr lang="en-GB" sz="2000" dirty="0"/>
              <a:t> </a:t>
            </a:r>
            <a:r>
              <a:rPr lang="en-GB" sz="2000" dirty="0" err="1"/>
              <a:t>prioridades</a:t>
            </a:r>
            <a:r>
              <a:rPr lang="en-GB" sz="2000" dirty="0"/>
              <a:t> </a:t>
            </a:r>
            <a:r>
              <a:rPr lang="en-GB" sz="2000" dirty="0" err="1"/>
              <a:t>específicas</a:t>
            </a:r>
            <a:r>
              <a:rPr lang="en-GB" sz="2000" dirty="0"/>
              <a:t> de </a:t>
            </a:r>
            <a:r>
              <a:rPr lang="en-GB" sz="2000" dirty="0" err="1"/>
              <a:t>cada</a:t>
            </a:r>
            <a:r>
              <a:rPr lang="en-GB" sz="2000" dirty="0"/>
              <a:t> </a:t>
            </a:r>
            <a:r>
              <a:rPr lang="en-GB" sz="2000" dirty="0" err="1"/>
              <a:t>país</a:t>
            </a: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515275" cy="719137"/>
          </a:xfrm>
        </p:spPr>
        <p:txBody>
          <a:bodyPr>
            <a:noAutofit/>
          </a:bodyPr>
          <a:lstStyle/>
          <a:p>
            <a:r>
              <a:rPr lang="fr-CH" sz="2600" b="1" dirty="0" smtClean="0"/>
              <a:t>La Academia REDD</a:t>
            </a:r>
            <a:r>
              <a:rPr lang="fr-CH" sz="2600" b="1" dirty="0"/>
              <a:t>+</a:t>
            </a:r>
            <a:r>
              <a:rPr lang="fr-CH" sz="2600" b="1" dirty="0" smtClean="0"/>
              <a:t>: Enfoque nacional</a:t>
            </a:r>
            <a:endParaRPr lang="fr-CH" sz="2600" b="1" dirty="0">
              <a:effectLst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smtClean="0"/>
              <a:t>Academia REDD+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45403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59632" y="1276350"/>
            <a:ext cx="6840760" cy="3311525"/>
          </a:xfrm>
        </p:spPr>
        <p:txBody>
          <a:bodyPr>
            <a:noAutofit/>
          </a:bodyPr>
          <a:lstStyle/>
          <a:p>
            <a:r>
              <a:rPr lang="en-GB" sz="2000" dirty="0" err="1" smtClean="0"/>
              <a:t>Entrenamiento</a:t>
            </a:r>
            <a:r>
              <a:rPr lang="en-GB" sz="2000" dirty="0" smtClean="0"/>
              <a:t> </a:t>
            </a:r>
            <a:r>
              <a:rPr lang="en-GB" sz="2000" dirty="0" err="1" smtClean="0"/>
              <a:t>interactivo</a:t>
            </a:r>
            <a:r>
              <a:rPr lang="en-GB" sz="2000" dirty="0" smtClean="0"/>
              <a:t> </a:t>
            </a:r>
            <a:r>
              <a:rPr lang="en-GB" sz="2000" dirty="0" err="1"/>
              <a:t>basado</a:t>
            </a:r>
            <a:r>
              <a:rPr lang="en-GB" sz="2000" dirty="0"/>
              <a:t> en </a:t>
            </a:r>
            <a:r>
              <a:rPr lang="en-GB" sz="2000" dirty="0" err="1"/>
              <a:t>actividades</a:t>
            </a:r>
            <a:r>
              <a:rPr lang="en-GB" sz="2000" dirty="0"/>
              <a:t> de </a:t>
            </a:r>
            <a:r>
              <a:rPr lang="en-GB" sz="2000" dirty="0" err="1"/>
              <a:t>grupo</a:t>
            </a:r>
            <a:r>
              <a:rPr lang="en-GB" sz="2000" dirty="0"/>
              <a:t> e</a:t>
            </a:r>
            <a:r>
              <a:rPr lang="en-GB" sz="2000" dirty="0" smtClean="0"/>
              <a:t> </a:t>
            </a:r>
            <a:r>
              <a:rPr lang="en-GB" sz="2000" dirty="0" err="1"/>
              <a:t>intercambio</a:t>
            </a:r>
            <a:r>
              <a:rPr lang="en-GB" sz="2000" dirty="0"/>
              <a:t> de </a:t>
            </a:r>
            <a:r>
              <a:rPr lang="en-GB" sz="2000" dirty="0" err="1"/>
              <a:t>experiencias</a:t>
            </a:r>
            <a:r>
              <a:rPr lang="en-GB" sz="2000" dirty="0"/>
              <a:t> de los </a:t>
            </a:r>
            <a:r>
              <a:rPr lang="en-GB" sz="2000" dirty="0" err="1"/>
              <a:t>países</a:t>
            </a:r>
            <a:endParaRPr lang="en-GB" sz="2000" dirty="0"/>
          </a:p>
          <a:p>
            <a:r>
              <a:rPr lang="en-GB" sz="2000" b="1" dirty="0" err="1" smtClean="0"/>
              <a:t>Capacitación</a:t>
            </a:r>
            <a:r>
              <a:rPr lang="en-GB" sz="2000" b="1" dirty="0" smtClean="0"/>
              <a:t> </a:t>
            </a:r>
            <a:r>
              <a:rPr lang="en-GB" sz="2000" b="1" dirty="0"/>
              <a:t>de </a:t>
            </a:r>
            <a:r>
              <a:rPr lang="en-GB" sz="2000" b="1" dirty="0" err="1"/>
              <a:t>capacitadores</a:t>
            </a:r>
            <a:r>
              <a:rPr lang="en-GB" sz="2000" b="1" dirty="0"/>
              <a:t> </a:t>
            </a:r>
            <a:r>
              <a:rPr lang="en-GB" sz="2000" dirty="0"/>
              <a:t>a </a:t>
            </a:r>
            <a:r>
              <a:rPr lang="en-GB" sz="2000" dirty="0" err="1"/>
              <a:t>través</a:t>
            </a:r>
            <a:r>
              <a:rPr lang="en-GB" sz="2000" dirty="0"/>
              <a:t> de </a:t>
            </a:r>
            <a:r>
              <a:rPr lang="en-GB" sz="2000" dirty="0" err="1"/>
              <a:t>sesiones</a:t>
            </a:r>
            <a:r>
              <a:rPr lang="en-GB" sz="2000" dirty="0"/>
              <a:t> </a:t>
            </a:r>
            <a:r>
              <a:rPr lang="en-GB" sz="2000" dirty="0" err="1" smtClean="0"/>
              <a:t>prácticas</a:t>
            </a:r>
            <a:r>
              <a:rPr lang="en-GB" sz="2000" dirty="0" smtClean="0"/>
              <a:t> </a:t>
            </a:r>
            <a:r>
              <a:rPr lang="en-GB" sz="2000" dirty="0" err="1" smtClean="0"/>
              <a:t>sobre</a:t>
            </a:r>
            <a:r>
              <a:rPr lang="en-GB" sz="2000" dirty="0" smtClean="0"/>
              <a:t> </a:t>
            </a:r>
            <a:r>
              <a:rPr lang="en-GB" sz="2000" dirty="0" err="1" smtClean="0"/>
              <a:t>técnicas</a:t>
            </a:r>
            <a:r>
              <a:rPr lang="en-GB" sz="2000" dirty="0" smtClean="0"/>
              <a:t> </a:t>
            </a:r>
            <a:r>
              <a:rPr lang="en-GB" sz="2000" dirty="0"/>
              <a:t>de </a:t>
            </a:r>
            <a:r>
              <a:rPr lang="en-GB" sz="2000" dirty="0" err="1"/>
              <a:t>presentación</a:t>
            </a:r>
            <a:r>
              <a:rPr lang="en-GB" sz="2000" dirty="0"/>
              <a:t> </a:t>
            </a:r>
            <a:r>
              <a:rPr lang="en-GB" sz="2000" dirty="0" smtClean="0"/>
              <a:t>y </a:t>
            </a:r>
            <a:r>
              <a:rPr lang="en-GB" sz="2000" dirty="0" err="1" smtClean="0"/>
              <a:t>facilitación</a:t>
            </a:r>
            <a:endParaRPr lang="en-GB" sz="2000" dirty="0" smtClean="0"/>
          </a:p>
          <a:p>
            <a:endParaRPr lang="en-GB" sz="2000" dirty="0"/>
          </a:p>
          <a:p>
            <a:pPr marL="0" indent="0" algn="ctr">
              <a:buNone/>
            </a:pPr>
            <a:r>
              <a:rPr lang="de-CH" sz="3600" dirty="0" smtClean="0"/>
              <a:t>¡</a:t>
            </a:r>
            <a:r>
              <a:rPr lang="de-CH" sz="3600" dirty="0" err="1" smtClean="0"/>
              <a:t>Disfruten</a:t>
            </a:r>
            <a:r>
              <a:rPr lang="de-CH" sz="3600" dirty="0" smtClean="0"/>
              <a:t>!</a:t>
            </a:r>
            <a:endParaRPr lang="en-GB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8659291" cy="719137"/>
          </a:xfrm>
        </p:spPr>
        <p:txBody>
          <a:bodyPr>
            <a:noAutofit/>
          </a:bodyPr>
          <a:lstStyle/>
          <a:p>
            <a:r>
              <a:rPr lang="fr-CH" sz="2600" b="1" dirty="0"/>
              <a:t>L</a:t>
            </a:r>
            <a:r>
              <a:rPr lang="fr-CH" sz="2600" b="1" dirty="0" smtClean="0"/>
              <a:t>a Academia REDD</a:t>
            </a:r>
            <a:r>
              <a:rPr lang="fr-CH" sz="2600" b="1" dirty="0"/>
              <a:t>+: Formato y metodología </a:t>
            </a:r>
            <a:endParaRPr lang="fr-CH" sz="2600" b="1" dirty="0">
              <a:effectLst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 smtClean="0"/>
              <a:t>Academia REDD+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70660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Agenda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/>
              <a:t>Academia REDD+</a:t>
            </a:r>
            <a:endParaRPr lang="fr-CH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86407732"/>
              </p:ext>
            </p:extLst>
          </p:nvPr>
        </p:nvGraphicFramePr>
        <p:xfrm>
          <a:off x="250825" y="1276350"/>
          <a:ext cx="8570916" cy="3140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486"/>
                <a:gridCol w="1428486"/>
                <a:gridCol w="1428486"/>
                <a:gridCol w="1428486"/>
                <a:gridCol w="1428486"/>
                <a:gridCol w="142848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Día</a:t>
                      </a:r>
                      <a:r>
                        <a:rPr lang="en-GB" dirty="0" smtClean="0"/>
                        <a:t>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Día</a:t>
                      </a:r>
                      <a:r>
                        <a:rPr lang="en-GB" dirty="0" smtClean="0"/>
                        <a:t>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Día</a:t>
                      </a:r>
                      <a:r>
                        <a:rPr lang="en-GB" dirty="0" smtClean="0"/>
                        <a:t>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Día</a:t>
                      </a:r>
                      <a:r>
                        <a:rPr lang="en-GB" dirty="0" smtClean="0"/>
                        <a:t>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Día</a:t>
                      </a:r>
                      <a:r>
                        <a:rPr lang="en-GB" dirty="0" smtClean="0"/>
                        <a:t> 5</a:t>
                      </a:r>
                      <a:endParaRPr lang="en-GB" dirty="0"/>
                    </a:p>
                  </a:txBody>
                  <a:tcPr/>
                </a:tc>
              </a:tr>
              <a:tr h="1428616">
                <a:tc>
                  <a:txBody>
                    <a:bodyPr/>
                    <a:lstStyle/>
                    <a:p>
                      <a:r>
                        <a:rPr lang="es-ES" dirty="0" smtClean="0"/>
                        <a:t>Mañana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Bosques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Cambio Climático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s-EC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Estrategias Nacionales y Planes de Acción </a:t>
                      </a: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Sistema Nacional de Monitoreo de los Bosques</a:t>
                      </a: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Niveles de referencia (de emisiones) forestales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Políticas y Medidas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err="1" smtClean="0"/>
                        <a:t>Financiamiento</a:t>
                      </a:r>
                      <a:r>
                        <a:rPr lang="en-GB" sz="1200" dirty="0" smtClean="0"/>
                        <a:t> de REDD+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Participación de actores relevantes</a:t>
                      </a:r>
                      <a:endParaRPr lang="fr-CH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s-A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Buena gobernanza </a:t>
                      </a: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s-AR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Revisión y evaluación de la Academia REDD+ 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Tarde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n-GB" sz="1200" dirty="0" smtClean="0"/>
                        <a:t>REDD+ y la CMNUCC</a:t>
                      </a: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s-PA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Impulsores de la deforestación y la degradación forestal 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s-ES" sz="1200" dirty="0" smtClean="0"/>
                        <a:t>Técnicas de presentación y facilitación – Sesión práctica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Políticas y Medidas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Salvaguardas</a:t>
                      </a:r>
                      <a:endParaRPr lang="en-GB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Bef>
                          <a:spcPts val="1200"/>
                        </a:spcBef>
                      </a:pPr>
                      <a:endParaRPr lang="en-GB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Participación de actores relevantes</a:t>
                      </a:r>
                      <a:endParaRPr lang="fr-CH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s-ES" sz="1200" dirty="0" smtClean="0"/>
                        <a:t>Técnicas de presentación y facilitación – Sesión práctica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Revisión y evaluación de la Academia REDD+ </a:t>
                      </a:r>
                    </a:p>
                    <a:p>
                      <a:pPr>
                        <a:spcBef>
                          <a:spcPts val="1200"/>
                        </a:spcBef>
                      </a:pPr>
                      <a:r>
                        <a:rPr lang="es-E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Cierre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</TotalTime>
  <Words>285</Words>
  <Application>Microsoft Macintosh PowerPoint</Application>
  <PresentationFormat>On-screen Show (16:9)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Chapter1</vt:lpstr>
      <vt:lpstr>¡Bienvenidos!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52</cp:revision>
  <cp:lastPrinted>2015-07-17T14:13:32Z</cp:lastPrinted>
  <dcterms:created xsi:type="dcterms:W3CDTF">2015-06-03T08:03:08Z</dcterms:created>
  <dcterms:modified xsi:type="dcterms:W3CDTF">2015-10-08T19:44:38Z</dcterms:modified>
</cp:coreProperties>
</file>