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  <p:sldId id="259" r:id="rId5"/>
    <p:sldId id="260" r:id="rId6"/>
  </p:sldIdLst>
  <p:sldSz cx="9144000" cy="5143500" type="screen16x9"/>
  <p:notesSz cx="7559675" cy="106918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128" y="-8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8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39" name="Picture 38"/>
          <p:cNvPicPr/>
          <p:nvPr/>
        </p:nvPicPr>
        <p:blipFill>
          <a:blip r:embed="rId2"/>
          <a:stretch/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  <p:pic>
        <p:nvPicPr>
          <p:cNvPr id="40" name="Picture 39"/>
          <p:cNvPicPr/>
          <p:nvPr/>
        </p:nvPicPr>
        <p:blipFill>
          <a:blip r:embed="rId2"/>
          <a:stretch/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9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5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6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9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80" name="Picture 79"/>
          <p:cNvPicPr/>
          <p:nvPr/>
        </p:nvPicPr>
        <p:blipFill>
          <a:blip r:embed="rId2"/>
          <a:stretch/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  <p:pic>
        <p:nvPicPr>
          <p:cNvPr id="81" name="Picture 80"/>
          <p:cNvPicPr/>
          <p:nvPr/>
        </p:nvPicPr>
        <p:blipFill>
          <a:blip r:embed="rId2"/>
          <a:stretch/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in 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251520" y="1276350"/>
            <a:ext cx="8570342" cy="3311525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20" name="Rectangle 19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59982"/>
            <a:ext cx="1296144" cy="358273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1691680" y="4659982"/>
            <a:ext cx="0" cy="360040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1706538" y="4714448"/>
            <a:ext cx="15119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b="1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200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2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233189" y="411510"/>
            <a:ext cx="7651179" cy="719137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3200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>
            <a:lvl1pPr>
              <a:buNone/>
              <a:defRPr sz="1200" b="1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381947982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7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eg"/><Relationship Id="rId1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5.xml"/><Relationship Id="rId14" Type="http://schemas.openxmlformats.org/officeDocument/2006/relationships/theme" Target="../theme/theme2.xml"/><Relationship Id="rId15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/>
          <p:nvPr/>
        </p:nvPicPr>
        <p:blipFill>
          <a:blip r:embed="rId14"/>
          <a:srcRect t="14309" b="48162"/>
          <a:stretch/>
        </p:blipFill>
        <p:spPr>
          <a:xfrm>
            <a:off x="0" y="0"/>
            <a:ext cx="9142920" cy="5142600"/>
          </a:xfrm>
          <a:prstGeom prst="rect">
            <a:avLst/>
          </a:prstGeom>
          <a:ln>
            <a:noFill/>
          </a:ln>
        </p:spPr>
      </p:pic>
      <p:sp>
        <p:nvSpPr>
          <p:cNvPr id="8" name="CustomShape 1"/>
          <p:cNvSpPr/>
          <p:nvPr/>
        </p:nvSpPr>
        <p:spPr>
          <a:xfrm>
            <a:off x="0" y="-20520"/>
            <a:ext cx="9142920" cy="51426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2" name="Picture 3"/>
          <p:cNvPicPr/>
          <p:nvPr/>
        </p:nvPicPr>
        <p:blipFill>
          <a:blip r:embed="rId15"/>
          <a:stretch/>
        </p:blipFill>
        <p:spPr>
          <a:xfrm>
            <a:off x="2339640" y="699480"/>
            <a:ext cx="2048040" cy="534600"/>
          </a:xfrm>
          <a:prstGeom prst="rect">
            <a:avLst/>
          </a:prstGeom>
          <a:ln>
            <a:noFill/>
          </a:ln>
        </p:spPr>
      </p:pic>
      <p:sp>
        <p:nvSpPr>
          <p:cNvPr id="3" name="CustomShape 2"/>
          <p:cNvSpPr/>
          <p:nvPr/>
        </p:nvSpPr>
        <p:spPr>
          <a:xfrm>
            <a:off x="4500000" y="771480"/>
            <a:ext cx="2879280" cy="39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GB" sz="2000" b="1" strike="noStrike">
                <a:solidFill>
                  <a:srgbClr val="FFFFFF"/>
                </a:solidFill>
                <a:latin typeface="Arial"/>
                <a:ea typeface="DejaVu Sans"/>
              </a:rPr>
              <a:t>REDD+ </a:t>
            </a:r>
            <a:r>
              <a:rPr lang="en-GB" sz="2000" strike="noStrike">
                <a:solidFill>
                  <a:srgbClr val="FFFFFF"/>
                </a:solidFill>
                <a:latin typeface="Arial"/>
                <a:ea typeface="DejaVu Sans"/>
              </a:rPr>
              <a:t>ACADEMY</a:t>
            </a:r>
            <a:endParaRPr/>
          </a:p>
        </p:txBody>
      </p:sp>
      <p:sp>
        <p:nvSpPr>
          <p:cNvPr id="4" name="Line 3"/>
          <p:cNvSpPr/>
          <p:nvPr/>
        </p:nvSpPr>
        <p:spPr>
          <a:xfrm>
            <a:off x="4499640" y="699480"/>
            <a:ext cx="0" cy="576000"/>
          </a:xfrm>
          <a:prstGeom prst="line">
            <a:avLst/>
          </a:prstGeom>
          <a:ln w="19080">
            <a:solidFill>
              <a:schemeClr val="bg1"/>
            </a:solidFill>
            <a:round/>
          </a:ln>
        </p:spPr>
      </p:sp>
      <p:sp>
        <p:nvSpPr>
          <p:cNvPr id="5" name="PlaceHolder 4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8880" cy="8582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8880" cy="298260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en-GB">
                <a:latin typeface="Arial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GB">
                <a:latin typeface="Arial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GB">
                <a:latin typeface="Arial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GB">
                <a:latin typeface="Arial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GB">
                <a:latin typeface="Arial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GB">
                <a:latin typeface="Arial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GB">
                <a:latin typeface="Arial"/>
              </a:rPr>
              <a:t>Seventh Outline Level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ustomShape 1"/>
          <p:cNvSpPr/>
          <p:nvPr/>
        </p:nvSpPr>
        <p:spPr>
          <a:xfrm>
            <a:off x="8595000" y="176400"/>
            <a:ext cx="286920" cy="286920"/>
          </a:xfrm>
          <a:prstGeom prst="rect">
            <a:avLst/>
          </a:prstGeom>
          <a:noFill/>
          <a:ln>
            <a:solidFill>
              <a:srgbClr val="CBCBCB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2" name="CustomShape 2"/>
          <p:cNvSpPr/>
          <p:nvPr/>
        </p:nvSpPr>
        <p:spPr>
          <a:xfrm>
            <a:off x="8272800" y="182160"/>
            <a:ext cx="1027800" cy="272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43" name="Picture 2"/>
          <p:cNvPicPr/>
          <p:nvPr/>
        </p:nvPicPr>
        <p:blipFill>
          <a:blip r:embed="rId15"/>
          <a:stretch/>
        </p:blipFill>
        <p:spPr>
          <a:xfrm>
            <a:off x="251640" y="4659840"/>
            <a:ext cx="1294920" cy="357120"/>
          </a:xfrm>
          <a:prstGeom prst="rect">
            <a:avLst/>
          </a:prstGeom>
          <a:ln>
            <a:noFill/>
          </a:ln>
        </p:spPr>
      </p:pic>
      <p:sp>
        <p:nvSpPr>
          <p:cNvPr id="44" name="Line 3"/>
          <p:cNvSpPr/>
          <p:nvPr/>
        </p:nvSpPr>
        <p:spPr>
          <a:xfrm>
            <a:off x="1691640" y="4659840"/>
            <a:ext cx="0" cy="360000"/>
          </a:xfrm>
          <a:prstGeom prst="line">
            <a:avLst/>
          </a:prstGeom>
          <a:ln w="19080">
            <a:solidFill>
              <a:srgbClr val="CBCBCB"/>
            </a:solidFill>
            <a:round/>
          </a:ln>
        </p:spPr>
      </p:sp>
      <p:sp>
        <p:nvSpPr>
          <p:cNvPr id="45" name="CustomShape 4"/>
          <p:cNvSpPr/>
          <p:nvPr/>
        </p:nvSpPr>
        <p:spPr>
          <a:xfrm>
            <a:off x="1713240" y="4714560"/>
            <a:ext cx="1497240" cy="272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GB" sz="1200" b="1" strike="noStrike">
                <a:solidFill>
                  <a:srgbClr val="CBCBCB"/>
                </a:solidFill>
                <a:latin typeface="Arial"/>
                <a:ea typeface="DejaVu Sans"/>
              </a:rPr>
              <a:t>REDD+ </a:t>
            </a:r>
            <a:r>
              <a:rPr lang="en-GB" sz="1200" strike="noStrike">
                <a:solidFill>
                  <a:srgbClr val="CBCBCB"/>
                </a:solidFill>
                <a:latin typeface="Arial"/>
                <a:ea typeface="DejaVu Sans"/>
              </a:rPr>
              <a:t>ACADEMY</a:t>
            </a:r>
            <a:endParaRPr/>
          </a:p>
        </p:txBody>
      </p:sp>
      <p:sp>
        <p:nvSpPr>
          <p:cNvPr id="46" name="PlaceHolder 5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GB" sz="4400">
                <a:latin typeface="Arial"/>
              </a:rPr>
              <a:t>Click to edit the title text format</a:t>
            </a:r>
            <a:endParaRPr/>
          </a:p>
        </p:txBody>
      </p:sp>
      <p:sp>
        <p:nvSpPr>
          <p:cNvPr id="47" name="PlaceHolder 6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en-GB" sz="3200">
                <a:latin typeface="Arial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GB" sz="2800">
                <a:latin typeface="Arial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GB" sz="2400">
                <a:latin typeface="Arial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GB" sz="2000">
                <a:latin typeface="Arial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GB" sz="2000">
                <a:latin typeface="Arial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GB" sz="2000">
                <a:latin typeface="Arial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GB" sz="2000">
                <a:latin typeface="Arial"/>
              </a:rPr>
              <a:t>Seventh Outline Level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CustomShape 1"/>
          <p:cNvSpPr/>
          <p:nvPr/>
        </p:nvSpPr>
        <p:spPr>
          <a:xfrm>
            <a:off x="609600" y="1352550"/>
            <a:ext cx="7771320" cy="1101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fr-FR" sz="4400" strike="noStrike" dirty="0">
                <a:solidFill>
                  <a:srgbClr val="FFFFFF"/>
                </a:solidFill>
                <a:latin typeface="Open Sans"/>
                <a:ea typeface="DejaVu Sans"/>
              </a:rPr>
              <a:t>Bienvenue !</a:t>
            </a:r>
            <a:endParaRPr dirty="0"/>
          </a:p>
        </p:txBody>
      </p:sp>
      <p:pic>
        <p:nvPicPr>
          <p:cNvPr id="3" name="Picture 4" descr="C:\Users\secrierm\Documents\MIHAELA files\UNEPUN-REDD\KM &amp; Comms\5. LOGOs\New UN-REDD logo\UN-REDD Programme logo set (EN)\png\white-with-undp-blue-EN_WHITE FULL EN copy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315" b="3403"/>
          <a:stretch/>
        </p:blipFill>
        <p:spPr bwMode="auto">
          <a:xfrm>
            <a:off x="2195736" y="2931790"/>
            <a:ext cx="4824536" cy="1782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ustomShape 1"/>
          <p:cNvSpPr/>
          <p:nvPr/>
        </p:nvSpPr>
        <p:spPr>
          <a:xfrm>
            <a:off x="1259640" y="1276200"/>
            <a:ext cx="6839640" cy="3310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fr-FR" sz="2000" strike="noStrike">
                <a:solidFill>
                  <a:srgbClr val="000000"/>
                </a:solidFill>
                <a:latin typeface="Open Sans"/>
                <a:ea typeface="DejaVu Sans"/>
              </a:rPr>
              <a:t>Il s'agit pour vous :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fr-FR" sz="2000" strike="noStrike">
                <a:solidFill>
                  <a:srgbClr val="000000"/>
                </a:solidFill>
                <a:latin typeface="Open Sans"/>
                <a:ea typeface="DejaVu Sans"/>
              </a:rPr>
              <a:t>D'avoir une bonne compréhension des éléments, des activités et de l'application de REDD+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fr-FR" sz="2000" strike="noStrike">
                <a:solidFill>
                  <a:srgbClr val="000000"/>
                </a:solidFill>
                <a:latin typeface="Open Sans"/>
                <a:ea typeface="DejaVu Sans"/>
              </a:rPr>
              <a:t>De déterminer ce que signifie la mise en œuvre de REDD+ pour vous ainsi que pour votre pays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fr-FR" sz="2000" strike="noStrike">
                <a:solidFill>
                  <a:srgbClr val="000000"/>
                </a:solidFill>
                <a:latin typeface="Open Sans"/>
                <a:ea typeface="DejaVu Sans"/>
              </a:rPr>
              <a:t>De comprendre comment transmettre vos connaissances acquises lors de l'Académie REDD+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84" name="CustomShape 2"/>
          <p:cNvSpPr/>
          <p:nvPr/>
        </p:nvSpPr>
        <p:spPr>
          <a:xfrm>
            <a:off x="233280" y="411480"/>
            <a:ext cx="7650000" cy="718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fr-FR" sz="2800" strike="noStrike">
                <a:solidFill>
                  <a:srgbClr val="595959"/>
                </a:solidFill>
                <a:latin typeface="Open Sans"/>
                <a:ea typeface="DejaVu Sans"/>
              </a:rPr>
              <a:t>Les objectifs de l'Académie</a:t>
            </a:r>
            <a:endParaRPr/>
          </a:p>
        </p:txBody>
      </p:sp>
      <p:sp>
        <p:nvSpPr>
          <p:cNvPr id="85" name="CustomShape 3"/>
          <p:cNvSpPr/>
          <p:nvPr/>
        </p:nvSpPr>
        <p:spPr>
          <a:xfrm>
            <a:off x="250920" y="123840"/>
            <a:ext cx="4752000" cy="286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fr-FR" sz="1200" b="1" strike="noStrike">
                <a:solidFill>
                  <a:srgbClr val="D2232A"/>
                </a:solidFill>
                <a:latin typeface="Open Sans"/>
                <a:ea typeface="DejaVu Sans"/>
              </a:rPr>
              <a:t>Académie REDD+</a:t>
            </a:r>
            <a:endParaRPr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fr-CH" dirty="0"/>
          </a:p>
        </p:txBody>
      </p:sp>
      <p:graphicFrame>
        <p:nvGraphicFramePr>
          <p:cNvPr id="5" name="Content Placeholder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71139619"/>
              </p:ext>
            </p:extLst>
          </p:nvPr>
        </p:nvGraphicFramePr>
        <p:xfrm>
          <a:off x="706170" y="1276350"/>
          <a:ext cx="7142430" cy="3235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8486"/>
                <a:gridCol w="1428486"/>
                <a:gridCol w="1428486"/>
                <a:gridCol w="1428486"/>
                <a:gridCol w="1428486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Jour</a:t>
                      </a:r>
                      <a:r>
                        <a:rPr lang="en-GB" baseline="0" dirty="0" smtClean="0"/>
                        <a:t> 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Jour 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Jour 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Jour 4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Avant</a:t>
                      </a:r>
                      <a:r>
                        <a:rPr lang="en-GB" baseline="0" dirty="0" smtClean="0"/>
                        <a:t> midi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en-GB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Principes</a:t>
                      </a: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d’apprentissage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en-GB" sz="1200" dirty="0" err="1" smtClean="0"/>
                        <a:t>Logistique</a:t>
                      </a:r>
                      <a:r>
                        <a:rPr lang="en-GB" sz="1200" dirty="0" smtClean="0"/>
                        <a:t> </a:t>
                      </a:r>
                    </a:p>
                    <a:p>
                      <a:pPr>
                        <a:spcBef>
                          <a:spcPts val="1200"/>
                        </a:spcBef>
                      </a:pPr>
                      <a:r>
                        <a:rPr lang="en-GB" sz="1200" dirty="0" err="1" smtClean="0"/>
                        <a:t>Moteurs</a:t>
                      </a:r>
                      <a:r>
                        <a:rPr lang="en-GB" sz="1200" baseline="0" dirty="0" smtClean="0"/>
                        <a:t> de la </a:t>
                      </a:r>
                      <a:r>
                        <a:rPr lang="en-GB" sz="1200" baseline="0" dirty="0" err="1" smtClean="0"/>
                        <a:t>déforestation</a:t>
                      </a:r>
                      <a:r>
                        <a:rPr lang="en-GB" sz="1200" baseline="0" dirty="0" smtClean="0"/>
                        <a:t> et de la </a:t>
                      </a:r>
                      <a:r>
                        <a:rPr lang="en-GB" sz="1200" baseline="0" dirty="0" err="1" smtClean="0"/>
                        <a:t>dégradation</a:t>
                      </a:r>
                      <a:r>
                        <a:rPr lang="en-GB" sz="1200" baseline="0" dirty="0" smtClean="0"/>
                        <a:t> </a:t>
                      </a:r>
                      <a:r>
                        <a:rPr lang="en-GB" sz="1200" baseline="0" dirty="0" err="1" smtClean="0"/>
                        <a:t>forestière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en-GB" sz="1200" dirty="0" err="1" smtClean="0"/>
                        <a:t>Stratégie</a:t>
                      </a:r>
                      <a:r>
                        <a:rPr lang="en-GB" sz="1200" dirty="0" smtClean="0"/>
                        <a:t> </a:t>
                      </a:r>
                      <a:r>
                        <a:rPr lang="en-GB" sz="1200" dirty="0" err="1" smtClean="0"/>
                        <a:t>nationale</a:t>
                      </a:r>
                      <a:r>
                        <a:rPr lang="en-GB" sz="1200" dirty="0" smtClean="0"/>
                        <a:t> et plan </a:t>
                      </a:r>
                      <a:r>
                        <a:rPr lang="en-GB" sz="1200" dirty="0" err="1" smtClean="0"/>
                        <a:t>d’action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en-GB" sz="1200" dirty="0" err="1" smtClean="0"/>
                        <a:t>Niveau</a:t>
                      </a:r>
                      <a:r>
                        <a:rPr lang="en-GB" sz="1200" dirty="0" smtClean="0"/>
                        <a:t> de </a:t>
                      </a:r>
                      <a:r>
                        <a:rPr lang="en-GB" sz="1200" dirty="0" err="1" smtClean="0"/>
                        <a:t>référence</a:t>
                      </a:r>
                      <a:r>
                        <a:rPr lang="en-GB" sz="1200" baseline="0" dirty="0" smtClean="0"/>
                        <a:t> </a:t>
                      </a:r>
                      <a:r>
                        <a:rPr lang="en-GB" sz="1200" baseline="0" dirty="0" err="1" smtClean="0"/>
                        <a:t>forestier</a:t>
                      </a:r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Aprés</a:t>
                      </a:r>
                      <a:r>
                        <a:rPr lang="en-GB" baseline="0" dirty="0" smtClean="0"/>
                        <a:t> midi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en-GB" sz="1200" dirty="0" err="1" smtClean="0"/>
                        <a:t>Forêts</a:t>
                      </a:r>
                      <a:r>
                        <a:rPr lang="en-GB" sz="1200" dirty="0" smtClean="0"/>
                        <a:t>, </a:t>
                      </a:r>
                      <a:r>
                        <a:rPr lang="en-GB" sz="1200" dirty="0" err="1" smtClean="0"/>
                        <a:t>séquestrtion</a:t>
                      </a:r>
                      <a:r>
                        <a:rPr lang="en-GB" sz="1200" dirty="0" smtClean="0"/>
                        <a:t> de</a:t>
                      </a:r>
                      <a:r>
                        <a:rPr lang="en-GB" sz="1200" baseline="0" dirty="0" smtClean="0"/>
                        <a:t> </a:t>
                      </a:r>
                      <a:r>
                        <a:rPr lang="en-GB" sz="1200" baseline="0" dirty="0" err="1" smtClean="0"/>
                        <a:t>carbone</a:t>
                      </a:r>
                      <a:r>
                        <a:rPr lang="en-GB" sz="1200" baseline="0" dirty="0" smtClean="0"/>
                        <a:t> et </a:t>
                      </a:r>
                      <a:r>
                        <a:rPr lang="en-GB" sz="1200" baseline="0" dirty="0" err="1" smtClean="0"/>
                        <a:t>changements</a:t>
                      </a:r>
                      <a:r>
                        <a:rPr lang="en-GB" sz="1200" baseline="0" dirty="0" smtClean="0"/>
                        <a:t> </a:t>
                      </a:r>
                      <a:r>
                        <a:rPr lang="en-GB" sz="1200" baseline="0" dirty="0" err="1" smtClean="0"/>
                        <a:t>climatiques</a:t>
                      </a:r>
                      <a:endParaRPr lang="en-GB" sz="1200" dirty="0" smtClean="0"/>
                    </a:p>
                    <a:p>
                      <a:pPr>
                        <a:spcBef>
                          <a:spcPts val="1200"/>
                        </a:spcBef>
                      </a:pPr>
                      <a:r>
                        <a:rPr lang="en-GB" sz="1200" dirty="0" err="1" smtClean="0"/>
                        <a:t>Comprendre</a:t>
                      </a:r>
                      <a:r>
                        <a:rPr lang="en-GB" sz="1200" dirty="0" smtClean="0"/>
                        <a:t> REDD+ et la CCNUCC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en-GB" sz="1200" dirty="0" err="1" smtClean="0"/>
                        <a:t>Moteurs</a:t>
                      </a:r>
                      <a:r>
                        <a:rPr lang="en-GB" sz="1200" baseline="0" dirty="0" smtClean="0"/>
                        <a:t> de la </a:t>
                      </a:r>
                      <a:r>
                        <a:rPr lang="en-GB" sz="1200" baseline="0" dirty="0" err="1" smtClean="0"/>
                        <a:t>déforestation</a:t>
                      </a:r>
                      <a:r>
                        <a:rPr lang="en-GB" sz="1200" baseline="0" dirty="0" smtClean="0"/>
                        <a:t> et de la </a:t>
                      </a:r>
                      <a:r>
                        <a:rPr lang="en-GB" sz="1200" baseline="0" dirty="0" err="1" smtClean="0"/>
                        <a:t>dégradation</a:t>
                      </a:r>
                      <a:r>
                        <a:rPr lang="en-GB" sz="1200" baseline="0" dirty="0" smtClean="0"/>
                        <a:t> </a:t>
                      </a:r>
                      <a:r>
                        <a:rPr lang="en-GB" sz="1200" baseline="0" dirty="0" err="1" smtClean="0"/>
                        <a:t>forestière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en-GB" sz="1200" dirty="0" err="1" smtClean="0"/>
                        <a:t>Système</a:t>
                      </a:r>
                      <a:r>
                        <a:rPr lang="en-GB" sz="1200" dirty="0" smtClean="0"/>
                        <a:t> national</a:t>
                      </a:r>
                      <a:r>
                        <a:rPr lang="en-GB" sz="1200" baseline="0" dirty="0" smtClean="0"/>
                        <a:t> de surveillance des </a:t>
                      </a:r>
                      <a:r>
                        <a:rPr lang="en-GB" sz="1200" baseline="0" dirty="0" err="1" smtClean="0"/>
                        <a:t>forêts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en-GB" sz="1200" dirty="0" err="1" smtClean="0"/>
                        <a:t>Politiques</a:t>
                      </a:r>
                      <a:r>
                        <a:rPr lang="en-GB" sz="1200" baseline="0" dirty="0" smtClean="0"/>
                        <a:t> et </a:t>
                      </a:r>
                      <a:r>
                        <a:rPr lang="en-GB" sz="1200" baseline="0" dirty="0" err="1" smtClean="0"/>
                        <a:t>mesures</a:t>
                      </a:r>
                      <a:endParaRPr lang="en-GB" sz="1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88115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fr-CH"/>
          </a:p>
        </p:txBody>
      </p:sp>
      <p:graphicFrame>
        <p:nvGraphicFramePr>
          <p:cNvPr id="5" name="Content Placeholder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23717587"/>
              </p:ext>
            </p:extLst>
          </p:nvPr>
        </p:nvGraphicFramePr>
        <p:xfrm>
          <a:off x="706170" y="1276350"/>
          <a:ext cx="7142430" cy="1468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8486"/>
                <a:gridCol w="1428486"/>
                <a:gridCol w="1428486"/>
                <a:gridCol w="1428486"/>
                <a:gridCol w="1428486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Jour</a:t>
                      </a:r>
                      <a:r>
                        <a:rPr lang="en-GB" baseline="0" dirty="0" smtClean="0"/>
                        <a:t> 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Jour 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Jour 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Jour 8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Avant</a:t>
                      </a:r>
                      <a:r>
                        <a:rPr lang="en-GB" baseline="0" dirty="0" smtClean="0"/>
                        <a:t> midi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en-GB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Garanties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en-GB" sz="1200" dirty="0" err="1" smtClean="0"/>
                        <a:t>Approches</a:t>
                      </a:r>
                      <a:r>
                        <a:rPr lang="en-GB" sz="1200" dirty="0" smtClean="0"/>
                        <a:t> pour le </a:t>
                      </a:r>
                      <a:r>
                        <a:rPr lang="en-GB" sz="1200" dirty="0" err="1" smtClean="0"/>
                        <a:t>partage</a:t>
                      </a:r>
                      <a:r>
                        <a:rPr lang="en-GB" sz="1200" dirty="0" smtClean="0"/>
                        <a:t> des </a:t>
                      </a:r>
                      <a:r>
                        <a:rPr lang="en-GB" sz="1200" dirty="0" err="1" smtClean="0"/>
                        <a:t>bénéfices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en-GB" sz="1200" dirty="0" smtClean="0"/>
                        <a:t>Bonne </a:t>
                      </a:r>
                      <a:r>
                        <a:rPr lang="en-GB" sz="1200" dirty="0" err="1" smtClean="0"/>
                        <a:t>gouvernance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en-GB" sz="1200" dirty="0" err="1" smtClean="0"/>
                        <a:t>Synthèse</a:t>
                      </a:r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Aprés</a:t>
                      </a:r>
                      <a:r>
                        <a:rPr lang="en-GB" baseline="0" dirty="0" smtClean="0"/>
                        <a:t> midi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en-GB" sz="1200" dirty="0" err="1" smtClean="0"/>
                        <a:t>Financement</a:t>
                      </a:r>
                      <a:r>
                        <a:rPr lang="en-GB" sz="1200" baseline="0" dirty="0" smtClean="0"/>
                        <a:t> de REDD+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en-GB" sz="1200" dirty="0" smtClean="0"/>
                        <a:t>Participation </a:t>
                      </a:r>
                      <a:r>
                        <a:rPr lang="en-GB" sz="1200" dirty="0" err="1" smtClean="0"/>
                        <a:t>publique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en-GB" sz="1200" dirty="0" err="1" smtClean="0"/>
                        <a:t>Synthèse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en-GB" sz="1200" dirty="0" err="1" smtClean="0"/>
                        <a:t>Examen</a:t>
                      </a:r>
                      <a:r>
                        <a:rPr lang="en-GB" sz="1200" baseline="0" dirty="0" smtClean="0"/>
                        <a:t> et </a:t>
                      </a:r>
                      <a:r>
                        <a:rPr lang="en-GB" sz="1200" baseline="0" smtClean="0"/>
                        <a:t>fermeture</a:t>
                      </a:r>
                      <a:endParaRPr lang="en-GB" sz="1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670885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1732</TotalTime>
  <Words>156</Words>
  <Application>Microsoft Macintosh PowerPoint</Application>
  <PresentationFormat>On-screen Show (16:9)</PresentationFormat>
  <Paragraphs>37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MDP14-1</dc:creator>
  <cp:lastModifiedBy>Mihaela Secrieru</cp:lastModifiedBy>
  <cp:revision>41</cp:revision>
  <cp:lastPrinted>2015-07-17T14:13:32Z</cp:lastPrinted>
  <dcterms:created xsi:type="dcterms:W3CDTF">2015-06-03T08:03:08Z</dcterms:created>
  <dcterms:modified xsi:type="dcterms:W3CDTF">2015-12-10T15:24:24Z</dcterms:modified>
  <dc:language>en-GB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Company">
    <vt:lpwstr>Microsoft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PresentationFormat">
    <vt:lpwstr>On-screen Show (16:9)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3</vt:i4>
  </property>
</Properties>
</file>