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57200" y="304920"/>
            <a:ext cx="6491160" cy="7920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" name="Picture 13"/>
          <p:cNvPicPr/>
          <p:nvPr/>
        </p:nvPicPr>
        <p:blipFill>
          <a:blip r:embed="rId14"/>
          <a:stretch/>
        </p:blipFill>
        <p:spPr>
          <a:xfrm>
            <a:off x="7528320" y="228600"/>
            <a:ext cx="1386000" cy="406800"/>
          </a:xfrm>
          <a:prstGeom prst="rect">
            <a:avLst/>
          </a:prstGeom>
          <a:ln>
            <a:noFill/>
          </a:ln>
        </p:spPr>
      </p:pic>
      <p:pic>
        <p:nvPicPr>
          <p:cNvPr id="2" name="Picture 10"/>
          <p:cNvPicPr/>
          <p:nvPr/>
        </p:nvPicPr>
        <p:blipFill>
          <a:blip r:embed="rId15"/>
          <a:stretch/>
        </p:blipFill>
        <p:spPr>
          <a:xfrm>
            <a:off x="7683120" y="712800"/>
            <a:ext cx="1078920" cy="563040"/>
          </a:xfrm>
          <a:prstGeom prst="rect">
            <a:avLst/>
          </a:prstGeom>
          <a:ln>
            <a:noFill/>
          </a:ln>
        </p:spPr>
      </p:pic>
      <p:pic>
        <p:nvPicPr>
          <p:cNvPr id="3" name="Picture 14"/>
          <p:cNvPicPr/>
          <p:nvPr/>
        </p:nvPicPr>
        <p:blipFill>
          <a:blip r:embed="rId16"/>
          <a:srcRect b="39107"/>
          <a:stretch/>
        </p:blipFill>
        <p:spPr>
          <a:xfrm>
            <a:off x="0" y="5157720"/>
            <a:ext cx="9142920" cy="1915200"/>
          </a:xfrm>
          <a:prstGeom prst="rect">
            <a:avLst/>
          </a:prstGeom>
          <a:ln>
            <a:noFill/>
          </a:ln>
        </p:spPr>
      </p:pic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40D061C-2B69-4573-83A8-688B684E04AF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380880" y="152280"/>
            <a:ext cx="769500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Pays : </a:t>
            </a:r>
            <a:r>
              <a:rPr lang="fr-FR" sz="2400" strike="noStrike" dirty="0">
                <a:solidFill>
                  <a:srgbClr val="000000"/>
                </a:solidFill>
                <a:latin typeface="Calibri"/>
                <a:ea typeface="DejaVu Sans"/>
              </a:rPr>
              <a:t>……</a:t>
            </a:r>
            <a:r>
              <a:rPr lang="fr-FR" sz="2400" i="1" strike="noStrike" dirty="0">
                <a:solidFill>
                  <a:srgbClr val="000000"/>
                </a:solidFill>
                <a:latin typeface="Calibri"/>
                <a:ea typeface="DejaVu Sans"/>
              </a:rPr>
              <a:t>[ex: </a:t>
            </a:r>
            <a:r>
              <a:rPr lang="fr-FR" sz="2400" i="1" strike="noStrike" dirty="0" err="1">
                <a:solidFill>
                  <a:srgbClr val="000000"/>
                </a:solidFill>
                <a:latin typeface="Calibri"/>
                <a:ea typeface="DejaVu Sans"/>
              </a:rPr>
              <a:t>Foxilistan</a:t>
            </a:r>
            <a:r>
              <a:rPr lang="fr-FR" sz="2400" i="1" strike="noStrike" dirty="0">
                <a:solidFill>
                  <a:srgbClr val="000000"/>
                </a:solidFill>
                <a:latin typeface="Calibri"/>
                <a:ea typeface="DejaVu Sans"/>
              </a:rPr>
              <a:t>]</a:t>
            </a:r>
            <a:endParaRPr dirty="0"/>
          </a:p>
          <a:p>
            <a:r>
              <a:rPr lang="fr-FR" sz="2400" dirty="0" smtClean="0">
                <a:solidFill>
                  <a:srgbClr val="000000"/>
                </a:solidFill>
                <a:latin typeface="Calibri"/>
                <a:ea typeface="DejaVu Sans"/>
              </a:rPr>
              <a:t>Veuillez</a:t>
            </a:r>
            <a:r>
              <a:rPr lang="fr-FR" sz="24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 utiliser </a:t>
            </a:r>
            <a:r>
              <a:rPr lang="fr-FR" sz="2400" strike="noStrike" dirty="0">
                <a:solidFill>
                  <a:srgbClr val="000000"/>
                </a:solidFill>
                <a:latin typeface="Calibri"/>
                <a:ea typeface="DejaVu Sans"/>
              </a:rPr>
              <a:t>le modèle suivant lors de l'exercice collaboratif sur les </a:t>
            </a:r>
            <a:r>
              <a:rPr lang="fr-FR" sz="2400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NRF</a:t>
            </a:r>
            <a:endParaRPr dirty="0"/>
          </a:p>
        </p:txBody>
      </p:sp>
      <p:sp>
        <p:nvSpPr>
          <p:cNvPr id="42" name="CustomShape 3"/>
          <p:cNvSpPr/>
          <p:nvPr/>
        </p:nvSpPr>
        <p:spPr>
          <a:xfrm>
            <a:off x="380880" y="1523880"/>
            <a:ext cx="860940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b="1" strike="noStrike" dirty="0">
                <a:solidFill>
                  <a:srgbClr val="000000"/>
                </a:solidFill>
                <a:latin typeface="Calibri"/>
                <a:ea typeface="DejaVu Sans"/>
              </a:rPr>
              <a:t>Tenez en compte les éléments les éléments techniques des </a:t>
            </a:r>
            <a:r>
              <a:rPr lang="fr-FR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NRF </a:t>
            </a:r>
            <a:r>
              <a:rPr lang="fr-FR" b="1" strike="noStrike" dirty="0">
                <a:solidFill>
                  <a:srgbClr val="000000"/>
                </a:solidFill>
                <a:latin typeface="Calibri"/>
                <a:ea typeface="DejaVu Sans"/>
              </a:rPr>
              <a:t>de votre pays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1. Existe-t-il une définition partagée de la forêt ? 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[Inscrivez votre réponse ci-dessous : Oui/Non. Le cas échéant inscrivez la définition]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2. Quel pourrait être le cadre des </a:t>
            </a:r>
            <a:r>
              <a:rPr lang="fr-FR" sz="24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NRF/NREF</a:t>
            </a: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 ?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sz="2000" i="1" strike="noStrike" dirty="0">
                <a:solidFill>
                  <a:srgbClr val="000000"/>
                </a:solidFill>
                <a:latin typeface="Calibri"/>
                <a:ea typeface="DejaVu Sans"/>
              </a:rPr>
              <a:t>[Quelles activités de la REDD+ et lequel parmi les 5 réservoirs de carbone incluez-vous dans  les NER/NR de votre pays. Justifiez votre réponse]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C42C498D-FD8C-4B0C-8025-B99337DAA746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/>
          </a:p>
        </p:txBody>
      </p:sp>
      <p:sp>
        <p:nvSpPr>
          <p:cNvPr id="44" name="CustomShape 2"/>
          <p:cNvSpPr/>
          <p:nvPr/>
        </p:nvSpPr>
        <p:spPr>
          <a:xfrm>
            <a:off x="380880" y="152280"/>
            <a:ext cx="655200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Échelon </a:t>
            </a: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des </a:t>
            </a:r>
            <a:r>
              <a:rPr lang="fr-FR" sz="3200" b="1" dirty="0">
                <a:solidFill>
                  <a:srgbClr val="000000"/>
                </a:solidFill>
                <a:latin typeface="Calibri"/>
              </a:rPr>
              <a:t>NRF/NREF</a:t>
            </a:r>
            <a:endParaRPr dirty="0"/>
          </a:p>
        </p:txBody>
      </p:sp>
      <p:sp>
        <p:nvSpPr>
          <p:cNvPr id="45" name="CustomShape 3"/>
          <p:cNvSpPr/>
          <p:nvPr/>
        </p:nvSpPr>
        <p:spPr>
          <a:xfrm>
            <a:off x="415080" y="1515960"/>
            <a:ext cx="834660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3. Quelle pourrait être l'échelon des </a:t>
            </a:r>
            <a:r>
              <a:rPr lang="fr-FR" sz="2400" b="1" dirty="0">
                <a:solidFill>
                  <a:srgbClr val="000000"/>
                </a:solidFill>
                <a:latin typeface="Calibri"/>
              </a:rPr>
              <a:t>NRF/NREF </a:t>
            </a: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Commencez-vous par </a:t>
            </a:r>
            <a:r>
              <a:rPr lang="fr-FR" i="1" dirty="0">
                <a:solidFill>
                  <a:srgbClr val="000000"/>
                </a:solidFill>
                <a:latin typeface="Calibri"/>
                <a:ea typeface="DejaVu Sans"/>
              </a:rPr>
              <a:t>des </a:t>
            </a:r>
            <a:r>
              <a:rPr lang="fr-FR" i="1" dirty="0">
                <a:solidFill>
                  <a:srgbClr val="000000"/>
                </a:solidFill>
                <a:latin typeface="Calibri"/>
                <a:ea typeface="DejaVu Sans"/>
              </a:rPr>
              <a:t>NRF/NREF </a:t>
            </a: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à l'échelon infranational ou national ? Si vous choisissez l'échelon infranational, quelle région administrative ou </a:t>
            </a:r>
            <a:r>
              <a:rPr lang="fr-FR" i="1" strike="noStrike" dirty="0" err="1">
                <a:solidFill>
                  <a:srgbClr val="000000"/>
                </a:solidFill>
                <a:latin typeface="Calibri"/>
                <a:ea typeface="DejaVu Sans"/>
              </a:rPr>
              <a:t>éco-région</a:t>
            </a: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 suggérez-vous ? Pourquoi 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…..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2DAA0D-0C9B-436E-9514-C987A81DAEF8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3</a:t>
            </a:fld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380880" y="152280"/>
            <a:ext cx="70855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Quelles données pourraient nourrir l'élaboration des </a:t>
            </a:r>
            <a:r>
              <a:rPr lang="fr-FR" sz="3200" b="1" dirty="0">
                <a:solidFill>
                  <a:srgbClr val="000000"/>
                </a:solidFill>
                <a:latin typeface="Calibri"/>
              </a:rPr>
              <a:t>NRF/NREF </a:t>
            </a: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 ?</a:t>
            </a:r>
            <a:endParaRPr dirty="0"/>
          </a:p>
        </p:txBody>
      </p:sp>
      <p:sp>
        <p:nvSpPr>
          <p:cNvPr id="48" name="CustomShape 3"/>
          <p:cNvSpPr/>
          <p:nvPr/>
        </p:nvSpPr>
        <p:spPr>
          <a:xfrm>
            <a:off x="380880" y="1523880"/>
            <a:ext cx="845712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4. Quelles données historiques sont accessibles pour l'élaboration des </a:t>
            </a:r>
            <a:r>
              <a:rPr lang="fr-FR" sz="2400" b="1" dirty="0">
                <a:solidFill>
                  <a:srgbClr val="000000"/>
                </a:solidFill>
                <a:latin typeface="Calibri"/>
              </a:rPr>
              <a:t>NRF/NREF </a:t>
            </a: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(données liées à l'activité, facteurs d'émission) 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629ADCBC-9FC1-49ED-A984-60A4ED16E5A6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76320" y="152280"/>
            <a:ext cx="746640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>
                <a:solidFill>
                  <a:srgbClr val="000000"/>
                </a:solidFill>
                <a:latin typeface="Calibri"/>
                <a:ea typeface="DejaVu Sans"/>
              </a:rPr>
              <a:t>Des ajustements sont-ils nécessaire par rapport au schéma historique (1) ?</a:t>
            </a:r>
            <a:endParaRPr/>
          </a:p>
        </p:txBody>
      </p:sp>
      <p:sp>
        <p:nvSpPr>
          <p:cNvPr id="51" name="CustomShape 3"/>
          <p:cNvSpPr/>
          <p:nvPr/>
        </p:nvSpPr>
        <p:spPr>
          <a:xfrm>
            <a:off x="380880" y="1523880"/>
            <a:ext cx="860940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strike="noStrike">
                <a:solidFill>
                  <a:srgbClr val="000000"/>
                </a:solidFill>
                <a:latin typeface="Calibri"/>
                <a:ea typeface="DejaVu Sans"/>
              </a:rPr>
              <a:t>5. Pensez-vous  qu'il est désirable pour votre pays d'ajuster ses données sur les émissions historiques aux Circonstances Nationales 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>
                <a:solidFill>
                  <a:srgbClr val="000000"/>
                </a:solidFill>
                <a:latin typeface="Calibri"/>
                <a:ea typeface="DejaVu Sans"/>
              </a:rPr>
              <a:t>Vous attendez-vous à ce que les niveaux de déforestation et de dégradation forestière à l'avenir (5-10 ans) dans votre pays soient comparables au niveaux passés (10-20 ans) ? Si non, pourquoi ? Quelles circonstances ont changé 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6080B11-E60B-44E4-949C-9B16F42DB786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5</a:t>
            </a:fld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380880" y="152280"/>
            <a:ext cx="67819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Des ajustements sont-ils nécessaire par rapport au schéma historique  (2) ?</a:t>
            </a:r>
            <a:endParaRPr dirty="0"/>
          </a:p>
        </p:txBody>
      </p:sp>
      <p:sp>
        <p:nvSpPr>
          <p:cNvPr id="54" name="CustomShape 3"/>
          <p:cNvSpPr/>
          <p:nvPr/>
        </p:nvSpPr>
        <p:spPr>
          <a:xfrm>
            <a:off x="380880" y="1523880"/>
            <a:ext cx="845712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6. Pensez-vous  qu'il est désirable pour votre pays d'ajuster ses données sur les émissions historiques aux Circonstances Nationales 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Existe-t-il des projets, politiques et plans susceptibles d'impacter dans le future les ressources forestières de votre pays ? Souhaitez-vous en tenir compte pour élaborer vos </a:t>
            </a:r>
            <a:r>
              <a:rPr lang="fr-FR" i="1" dirty="0">
                <a:solidFill>
                  <a:srgbClr val="000000"/>
                </a:solidFill>
                <a:latin typeface="Calibri"/>
                <a:ea typeface="DejaVu Sans"/>
              </a:rPr>
              <a:t>NRF/NREF </a:t>
            </a:r>
            <a:r>
              <a:rPr lang="fr-FR" i="1" dirty="0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31E405E8-CCBF-4BB3-84E8-779CDB66CC76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  <p:sp>
        <p:nvSpPr>
          <p:cNvPr id="56" name="CustomShape 2"/>
          <p:cNvSpPr/>
          <p:nvPr/>
        </p:nvSpPr>
        <p:spPr>
          <a:xfrm>
            <a:off x="380880" y="152280"/>
            <a:ext cx="655200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Priorités pour le travail technique sur les </a:t>
            </a:r>
            <a:r>
              <a:rPr lang="fr-FR" sz="3200" b="1" dirty="0">
                <a:solidFill>
                  <a:srgbClr val="000000"/>
                </a:solidFill>
                <a:latin typeface="Calibri"/>
              </a:rPr>
              <a:t>NRF/NREF</a:t>
            </a:r>
            <a:endParaRPr dirty="0"/>
          </a:p>
        </p:txBody>
      </p:sp>
      <p:sp>
        <p:nvSpPr>
          <p:cNvPr id="57" name="CustomShape 3"/>
          <p:cNvSpPr/>
          <p:nvPr/>
        </p:nvSpPr>
        <p:spPr>
          <a:xfrm>
            <a:off x="380880" y="1523880"/>
            <a:ext cx="632472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7. Sur la base des éléments précédents, listez les priorités en terme de travail technique pour l'élaboration des </a:t>
            </a:r>
            <a:r>
              <a:rPr lang="fr-FR" sz="2400" b="1" i="1" dirty="0">
                <a:solidFill>
                  <a:srgbClr val="000000"/>
                </a:solidFill>
                <a:latin typeface="Calibri"/>
                <a:ea typeface="DejaVu Sans"/>
              </a:rPr>
              <a:t>NRF/NREF </a:t>
            </a:r>
            <a:r>
              <a:rPr lang="fr-FR" sz="2400" b="1" i="1" dirty="0">
                <a:solidFill>
                  <a:srgbClr val="000000"/>
                </a:solidFill>
                <a:latin typeface="Calibri"/>
                <a:ea typeface="DejaVu Sans"/>
              </a:rPr>
              <a:t>soumis </a:t>
            </a: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à la CCNUCC par votre pays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46785DA7-E260-4083-B906-8DB12A3D4577}" type="slidenum">
              <a:rPr lang="fr-FR" sz="1200" strike="noStrike">
                <a:solidFill>
                  <a:srgbClr val="8B8B8B"/>
                </a:solidFill>
                <a:latin typeface="Calibri"/>
                <a:ea typeface="DejaVu Sans"/>
              </a:rPr>
              <a:t>7</a:t>
            </a:fld>
            <a:endParaRPr/>
          </a:p>
        </p:txBody>
      </p:sp>
      <p:sp>
        <p:nvSpPr>
          <p:cNvPr id="59" name="CustomShape 2"/>
          <p:cNvSpPr/>
          <p:nvPr/>
        </p:nvSpPr>
        <p:spPr>
          <a:xfrm>
            <a:off x="380880" y="152280"/>
            <a:ext cx="655200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3200" b="1" strike="noStrike" dirty="0">
                <a:solidFill>
                  <a:srgbClr val="000000"/>
                </a:solidFill>
                <a:latin typeface="Calibri"/>
                <a:ea typeface="DejaVu Sans"/>
              </a:rPr>
              <a:t>Éventualité de soumission du </a:t>
            </a:r>
            <a:r>
              <a:rPr lang="fr-FR" sz="3200" b="1" dirty="0">
                <a:solidFill>
                  <a:srgbClr val="000000"/>
                </a:solidFill>
                <a:latin typeface="Calibri"/>
              </a:rPr>
              <a:t>NRF/NREF</a:t>
            </a:r>
            <a:endParaRPr dirty="0"/>
          </a:p>
        </p:txBody>
      </p:sp>
      <p:sp>
        <p:nvSpPr>
          <p:cNvPr id="60" name="CustomShape 3"/>
          <p:cNvSpPr/>
          <p:nvPr/>
        </p:nvSpPr>
        <p:spPr>
          <a:xfrm>
            <a:off x="380880" y="1523880"/>
            <a:ext cx="5942520" cy="48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8. Pensez-vous que votre pays soit capable de soumettre </a:t>
            </a:r>
            <a:r>
              <a:rPr lang="fr-FR" sz="2400" b="1" i="1" dirty="0">
                <a:solidFill>
                  <a:srgbClr val="000000"/>
                </a:solidFill>
                <a:latin typeface="Calibri"/>
                <a:ea typeface="DejaVu Sans"/>
              </a:rPr>
              <a:t>un </a:t>
            </a:r>
            <a:r>
              <a:rPr lang="fr-FR" sz="2400" b="1" i="1" dirty="0">
                <a:solidFill>
                  <a:srgbClr val="000000"/>
                </a:solidFill>
                <a:latin typeface="Calibri"/>
                <a:ea typeface="DejaVu Sans"/>
              </a:rPr>
              <a:t>NRF/NREF </a:t>
            </a:r>
            <a:r>
              <a:rPr lang="fr-FR" sz="2400" b="1" i="1" dirty="0">
                <a:solidFill>
                  <a:srgbClr val="000000"/>
                </a:solidFill>
                <a:latin typeface="Calibri"/>
                <a:ea typeface="DejaVu Sans"/>
              </a:rPr>
              <a:t>à </a:t>
            </a: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la CCNUCC l'année prochaine ? Davantage de travail technique est-il nécessaire ?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400" b="1" i="1" strike="noStrike" dirty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23425</TotalTime>
  <Words>280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Scriven</dc:creator>
  <cp:lastModifiedBy>vcote</cp:lastModifiedBy>
  <cp:revision>632</cp:revision>
  <cp:lastPrinted>2015-05-14T07:56:51Z</cp:lastPrinted>
  <dcterms:created xsi:type="dcterms:W3CDTF">2012-09-11T07:20:24Z</dcterms:created>
  <dcterms:modified xsi:type="dcterms:W3CDTF">2015-10-23T08:49:22Z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7</vt:i4>
  </property>
</Properties>
</file>