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6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7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8.xml" ContentType="application/vnd.openxmlformats-officedocument.theme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9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10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11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2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3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4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5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6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7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theme/theme18.xml" ContentType="application/vnd.openxmlformats-officedocument.theme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  <p:sldMasterId id="2147483795" r:id="rId2"/>
    <p:sldMasterId id="2147483783" r:id="rId3"/>
    <p:sldMasterId id="2147483819" r:id="rId4"/>
    <p:sldMasterId id="2147483831" r:id="rId5"/>
    <p:sldMasterId id="2147483807" r:id="rId6"/>
    <p:sldMasterId id="2147483842" r:id="rId7"/>
    <p:sldMasterId id="2147483853" r:id="rId8"/>
    <p:sldMasterId id="2147483873" r:id="rId9"/>
    <p:sldMasterId id="2147483893" r:id="rId10"/>
    <p:sldMasterId id="2147483903" r:id="rId11"/>
    <p:sldMasterId id="2147483913" r:id="rId12"/>
    <p:sldMasterId id="2147483923" r:id="rId13"/>
    <p:sldMasterId id="2147483933" r:id="rId14"/>
    <p:sldMasterId id="2147483943" r:id="rId15"/>
    <p:sldMasterId id="2147483953" r:id="rId16"/>
    <p:sldMasterId id="2147483973" r:id="rId17"/>
    <p:sldMasterId id="2147483983" r:id="rId18"/>
    <p:sldMasterId id="2147484003" r:id="rId19"/>
  </p:sldMasterIdLst>
  <p:notesMasterIdLst>
    <p:notesMasterId r:id="rId27"/>
  </p:notesMasterIdLst>
  <p:handoutMasterIdLst>
    <p:handoutMasterId r:id="rId28"/>
  </p:handoutMasterIdLst>
  <p:sldIdLst>
    <p:sldId id="378" r:id="rId20"/>
    <p:sldId id="379" r:id="rId21"/>
    <p:sldId id="380" r:id="rId22"/>
    <p:sldId id="381" r:id="rId23"/>
    <p:sldId id="382" r:id="rId24"/>
    <p:sldId id="383" r:id="rId25"/>
    <p:sldId id="384" r:id="rId26"/>
  </p:sldIdLst>
  <p:sldSz cx="9144000" cy="6858000" type="screen4x3"/>
  <p:notesSz cx="9774238" cy="66484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1B01C2D-F2FB-467E-B3A4-D32C2786F360}">
          <p14:sldIdLst>
            <p14:sldId id="378"/>
            <p14:sldId id="379"/>
            <p14:sldId id="380"/>
            <p14:sldId id="381"/>
            <p14:sldId id="382"/>
            <p14:sldId id="383"/>
            <p14:sldId id="38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16" autoAdjust="0"/>
    <p:restoredTop sz="99393" autoAdjust="0"/>
  </p:normalViewPr>
  <p:slideViewPr>
    <p:cSldViewPr showGuides="1">
      <p:cViewPr>
        <p:scale>
          <a:sx n="60" d="100"/>
          <a:sy n="60" d="100"/>
        </p:scale>
        <p:origin x="-2670" y="-13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8626"/>
    </p:cViewPr>
  </p:sorterViewPr>
  <p:notesViewPr>
    <p:cSldViewPr>
      <p:cViewPr varScale="1">
        <p:scale>
          <a:sx n="56" d="100"/>
          <a:sy n="56" d="100"/>
        </p:scale>
        <p:origin x="-2874" y="-102"/>
      </p:cViewPr>
      <p:guideLst>
        <p:guide orient="horz" pos="2094"/>
        <p:guide pos="307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2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6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1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5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4.xml"/><Relationship Id="rId28" Type="http://schemas.openxmlformats.org/officeDocument/2006/relationships/handoutMaster" Target="handoutMasters/handoutMaster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3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28CFC-C528-4308-91A0-D75F3BB82DF1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E1E97-3135-4BCB-9BF0-44DDCA583A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9444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570097-8F8D-4366-AF17-942719CA7B27}" type="datetimeFigureOut">
              <a:rPr lang="en-US" smtClean="0"/>
              <a:pPr/>
              <a:t>5/14/2015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24213" y="498475"/>
            <a:ext cx="3325812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DDF39-5DD0-4564-B532-2971D5B52C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9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4.jpe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5384D-42FE-4667-AE3F-F332BD2F5925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12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87962-1EAB-4091-8326-212DD6909495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5770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6239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392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7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7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469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744742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02635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981253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7100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15333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097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9198-6701-4551-B759-D3A219B65C7F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09873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198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247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22661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97695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4233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2590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00280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06175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5468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04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C301-5F6A-4390-B12B-70E075802AFC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3934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10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8264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61734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32101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8473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6086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9304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24152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81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635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CD7-A751-4329-A330-BE43A1384634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1101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7436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143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41714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27696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50686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7100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93114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68495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187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949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10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8CDE-0A10-4E68-8E65-E33AC9BC09FE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93052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635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291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636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39372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10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743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87962-1EAB-4091-8326-212DD6909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40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9198-6701-4551-B759-D3A219B65C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628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C301-5F6A-4390-B12B-70E075802A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49783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CD7-A751-4329-A330-BE43A13846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23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99A3-DA50-4652-911F-9C2B853969D8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42669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8CDE-0A10-4E68-8E65-E33AC9BC09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005722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99A3-DA50-4652-911F-9C2B853969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17993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F1CC-CCB6-4FC4-ACF6-CC8CDD3BE5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411056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D855B-4C01-4F37-AB4E-EFDE59D911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077798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4345-95CB-41AD-94B3-CA9B5C7566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69502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5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22549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01478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97560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5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F1CC-CCB6-4FC4-ACF6-CC8CDD3BE50D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9107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37267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6421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31665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13228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87962-1EAB-4091-8326-212DD6909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281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9198-6701-4551-B759-D3A219B65C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145745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C301-5F6A-4390-B12B-70E075802A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264212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CD7-A751-4329-A330-BE43A13846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66530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8CDE-0A10-4E68-8E65-E33AC9BC09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62708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99A3-DA50-4652-911F-9C2B853969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371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D855B-4C01-4F37-AB4E-EFDE59D9115C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4652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F1CC-CCB6-4FC4-ACF6-CC8CDD3BE5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09336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D855B-4C01-4F37-AB4E-EFDE59D911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9793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4345-95CB-41AD-94B3-CA9B5C7566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697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4345-95CB-41AD-94B3-CA9B5C756652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5999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6383B-9281-4D76-8AC3-8C235128F4F2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3638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1628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42B2A-FC74-4C02-8F27-0E4328AB01CE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5663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0825-C1B9-4446-9CCA-22A4B418C8E4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007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9B1E0-5877-4C9D-9A51-6AA1C46D5AA8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393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BA9EA-C816-44EF-ADDC-AEADFF91FCFA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466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0A01A-3677-46A5-878C-FE34BDC9E475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639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2A902-8581-400C-B4A3-36024EB0E331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0688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EF092-B174-4356-80B6-697C908DA41F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75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0B2AE-9FE1-496A-B071-1CC20E4C0655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972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24306-03FB-4A88-9858-F81165AA7789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478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57756-0934-4210-98B7-9D2A0A57AA3F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9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>
            <a:lumMod val="95000"/>
            <a:alpha val="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9F350-EDDC-425E-A12B-14F01CAC0EB1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0079D-3911-4098-BFE1-F3B94CD2B7D3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386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F9E75B-9ACC-41BB-80D9-488C714AD55B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56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5DAD7-BF93-4139-91ED-B46E5FF597DC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056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BCF86-6844-4298-8A23-B484D9BDE9D2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18019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6DD53-E764-4742-A7DD-631DFE435B89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83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2BC9-C37E-4352-89BA-111DBD66EFC2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6449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7100"/>
            <a:ext cx="3008313" cy="596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914400"/>
            <a:ext cx="5111750" cy="52117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F364A-11CA-406F-A8BA-4653715AC240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441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C3190-5389-43E6-B3CA-92EA5DD5CC95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9597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707C-C001-4808-BD00-722A1A89F039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721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364E8-E676-4A9E-8C19-1EFC810AFC58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118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963D95-D183-47FD-BD0F-25247902DB69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172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504-2000-4798-94A2-472818669C3C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6993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1FCCB-9358-4950-A7CE-7AD82FEEFA87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0779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820B-1AB4-485F-8D63-72F1F3E83C6D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3850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435EA-55EE-4FF0-9896-A1763195B9E7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758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41A84-342F-4F0F-A88F-73661DB8EBDD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409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50900"/>
            <a:ext cx="3008313" cy="8255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8200"/>
            <a:ext cx="5111750" cy="5287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76400"/>
            <a:ext cx="3008313" cy="44497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03061-0D11-4411-AA5E-4ADAF60C6344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5798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39FB7-90FD-477E-B968-2C205352D1B2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78387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BB196-DEFC-4D24-BCFE-9296E9F909E8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835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9BEFA-5215-4B3B-8FFD-D5A793B52F45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248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23696-B236-4AAA-9485-C59B7E2FA778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092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BB78F-6D85-4B3F-8C3A-B5A376A10B57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1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7498-AEA8-4D04-B7AB-5A63A2BD33B1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961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D010F-F4D3-47EE-BCC5-A62F75207DA5}" type="datetime1">
              <a:rPr lang="en-US" smtClean="0"/>
              <a:t>5/14/2015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48279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03A77-DC47-4F60-9629-910CF3A4A400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94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3C7B-E76D-40D9-B8AF-15AC5D280192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63838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70426-9688-4696-B892-AFDA795AF4AA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009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2D9E-56D6-44A0-8BD2-65497CFC4F8E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05266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9443F-538F-4A4C-96B0-CA8E1DC6BAD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000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032A2-9999-47D9-A0E2-B4D0F0087BF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5386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5B9D5-24E5-47A7-A044-71C77BDD373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9817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13D6D-F82D-4EFA-A3B0-9EA62CBB991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1119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3B82A-D4B9-4F67-8492-A5CA857FD78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8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9951A-1685-4405-B815-C2DD52D44869}" type="datetime1">
              <a:rPr lang="en-US" smtClean="0"/>
              <a:t>5/14/2015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01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9016B-6D6C-4492-8FC9-A49E9E5049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335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169AD-36A2-4F81-8AED-BC175BBD68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7643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8E520-40BD-43FC-9AA2-F88FC940BFB1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348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71F34-D9A1-4A44-853C-E1AA402CC81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3673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0650" y="1784350"/>
            <a:ext cx="8907463" cy="500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8875" y="71438"/>
            <a:ext cx="6583363" cy="164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6" name="Picture 12" descr="C:\Documents and Settings\Isabelle\Desktop\UNEP\UN-REDD Programme Communication Strategy\UNEP Pictures\High Resolution Images\Low Res iStock_copy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075" y="76200"/>
            <a:ext cx="2286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5463" y="5864225"/>
            <a:ext cx="2039937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120650" y="1784350"/>
            <a:ext cx="8907463" cy="50022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428875" y="71438"/>
            <a:ext cx="6583363" cy="16430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10" name="Picture 12" descr="C:\Documents and Settings\Isabelle\Desktop\UNEP\UN-REDD Programme Communication Strategy\UNEP Pictures\High Resolution Images\Low Res iStock_copy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075" y="76200"/>
            <a:ext cx="22860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Documents and Settings\Isabelle\Desktop\UNEP\UN-REDD Programme Communication Strategy\Logos\Low Res Logos\UN-REDD logo.jp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45413" y="6237288"/>
            <a:ext cx="1169987" cy="501650"/>
          </a:xfrm>
          <a:prstGeom prst="rect">
            <a:avLst/>
          </a:prstGeom>
          <a:solidFill>
            <a:schemeClr val="bg1">
              <a:alpha val="43137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85720" y="1857364"/>
            <a:ext cx="8715436" cy="4643470"/>
          </a:xfrm>
        </p:spPr>
        <p:txBody>
          <a:bodyPr/>
          <a:lstStyle>
            <a:lvl1pPr>
              <a:defRPr sz="20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>
              <a:defRPr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445745" y="132201"/>
            <a:ext cx="6544019" cy="1531345"/>
          </a:xfrm>
        </p:spPr>
        <p:txBody>
          <a:bodyPr/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67384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87962-1EAB-4091-8326-212DD6909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909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9198-6701-4551-B759-D3A219B65C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07162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C301-5F6A-4390-B12B-70E075802A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41134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CD7-A751-4329-A330-BE43A13846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57369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8CDE-0A10-4E68-8E65-E33AC9BC09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967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27292-44AC-4909-B4A9-11E651358EA9}" type="datetime1">
              <a:rPr lang="en-US" smtClean="0"/>
              <a:t>5/14/2015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120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99A3-DA50-4652-911F-9C2B853969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9231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F1CC-CCB6-4FC4-ACF6-CC8CDD3BE5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24183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D855B-4C01-4F37-AB4E-EFDE59D911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91250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4345-95CB-41AD-94B3-CA9B5C7566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8718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87962-1EAB-4091-8326-212DD690949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01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09198-6701-4551-B759-D3A219B65C7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14722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DC301-5F6A-4390-B12B-70E075802AF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4568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CCD7-A751-4329-A330-BE43A138463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39664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8CDE-0A10-4E68-8E65-E33AC9BC09F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89758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599A3-DA50-4652-911F-9C2B853969D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64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E34DF-5F94-472E-B0FF-ADDD6F92504D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04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FF1CC-CCB6-4FC4-ACF6-CC8CDD3BE50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75363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D855B-4C01-4F37-AB4E-EFDE59D911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4043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94345-95CB-41AD-94B3-CA9B5C75665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60565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537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37398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920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44555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13373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49419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1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F57F6-6405-4393-93C5-4A06AAA8F5E2}" type="datetime1">
              <a:rPr lang="en-US" smtClean="0"/>
              <a:t>5/14/2015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2193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2687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5905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648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67601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63093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58884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70152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968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361728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000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87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96.xml"/><Relationship Id="rId10" Type="http://schemas.openxmlformats.org/officeDocument/2006/relationships/theme" Target="../theme/theme1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8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03.xml"/><Relationship Id="rId7" Type="http://schemas.openxmlformats.org/officeDocument/2006/relationships/slideLayout" Target="../slideLayouts/slideLayout107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02.xml"/><Relationship Id="rId1" Type="http://schemas.openxmlformats.org/officeDocument/2006/relationships/slideLayout" Target="../slideLayouts/slideLayout101.xml"/><Relationship Id="rId6" Type="http://schemas.openxmlformats.org/officeDocument/2006/relationships/slideLayout" Target="../slideLayouts/slideLayout10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05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04.xml"/><Relationship Id="rId9" Type="http://schemas.openxmlformats.org/officeDocument/2006/relationships/slideLayout" Target="../slideLayouts/slideLayout109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12" Type="http://schemas.openxmlformats.org/officeDocument/2006/relationships/image" Target="../media/image16.png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23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image" Target="../media/image15.png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32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image" Target="../media/image17.png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5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66.xml"/><Relationship Id="rId7" Type="http://schemas.openxmlformats.org/officeDocument/2006/relationships/slideLayout" Target="../slideLayouts/slideLayout170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65.xml"/><Relationship Id="rId1" Type="http://schemas.openxmlformats.org/officeDocument/2006/relationships/slideLayout" Target="../slideLayouts/slideLayout164.xml"/><Relationship Id="rId6" Type="http://schemas.openxmlformats.org/officeDocument/2006/relationships/slideLayout" Target="../slideLayouts/slideLayout16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6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67.xml"/><Relationship Id="rId9" Type="http://schemas.openxmlformats.org/officeDocument/2006/relationships/slideLayout" Target="../slideLayouts/slideLayout17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image" Target="../media/image11.png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0.xml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69.xml"/><Relationship Id="rId10" Type="http://schemas.openxmlformats.org/officeDocument/2006/relationships/theme" Target="../theme/theme8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6.xml"/><Relationship Id="rId7" Type="http://schemas.openxmlformats.org/officeDocument/2006/relationships/slideLayout" Target="../slideLayouts/slideLayout80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75.xml"/><Relationship Id="rId1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9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8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77.xml"/><Relationship Id="rId9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A457E-CEF6-4E8E-B693-7E104B0D8FC6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95656"/>
            <a:ext cx="6937248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137382"/>
            <a:ext cx="1264920" cy="372153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flipV="1">
            <a:off x="0" y="2"/>
            <a:ext cx="6934200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120" y="585735"/>
            <a:ext cx="1066800" cy="55726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57728"/>
            <a:ext cx="9144001" cy="3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72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53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24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0960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34661"/>
            <a:ext cx="1371600" cy="40353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flipV="1">
            <a:off x="0" y="2"/>
            <a:ext cx="9144000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654"/>
            <a:ext cx="9143998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418931"/>
            <a:ext cx="1143000" cy="5970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895975"/>
            <a:ext cx="9144001" cy="120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342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4" r:id="rId1"/>
    <p:sldLayoutId id="2147483915" r:id="rId2"/>
    <p:sldLayoutId id="2147483916" r:id="rId3"/>
    <p:sldLayoutId id="2147483917" r:id="rId4"/>
    <p:sldLayoutId id="2147483918" r:id="rId5"/>
    <p:sldLayoutId id="2147483919" r:id="rId6"/>
    <p:sldLayoutId id="2147483920" r:id="rId7"/>
    <p:sldLayoutId id="2147483921" r:id="rId8"/>
    <p:sldLayoutId id="2147483922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104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228600"/>
            <a:ext cx="1341120" cy="3945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5760720"/>
            <a:ext cx="7386408" cy="13258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707563"/>
            <a:ext cx="1117600" cy="58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13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104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228600"/>
            <a:ext cx="1341120" cy="3945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6800" y="5760720"/>
            <a:ext cx="7386408" cy="13258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707563"/>
            <a:ext cx="1117600" cy="58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2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4" r:id="rId1"/>
    <p:sldLayoutId id="2147483935" r:id="rId2"/>
    <p:sldLayoutId id="2147483936" r:id="rId3"/>
    <p:sldLayoutId id="2147483937" r:id="rId4"/>
    <p:sldLayoutId id="2147483938" r:id="rId5"/>
    <p:sldLayoutId id="2147483939" r:id="rId6"/>
    <p:sldLayoutId id="2147483940" r:id="rId7"/>
    <p:sldLayoutId id="2147483941" r:id="rId8"/>
    <p:sldLayoutId id="2147483942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0960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34661"/>
            <a:ext cx="1371600" cy="40353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flipV="1">
            <a:off x="0" y="2"/>
            <a:ext cx="9144000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0" y="295654"/>
            <a:ext cx="9143998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418931"/>
            <a:ext cx="1143000" cy="5970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895975"/>
            <a:ext cx="9144001" cy="1204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110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892800"/>
            <a:ext cx="9144001" cy="12065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06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965B-9841-440F-990E-DE086D6FC1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012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73EF2-3846-4EE4-8945-D4DD53CBC6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58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965B-9841-440F-990E-DE086D6FC1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6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965B-9841-440F-990E-DE086D6FC15B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87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1628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53C2D-29D2-408A-8010-8C14A3E5A2B6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040" y="125353"/>
            <a:ext cx="1280160" cy="3766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52" r="1"/>
          <a:stretch/>
        </p:blipFill>
        <p:spPr>
          <a:xfrm>
            <a:off x="228600" y="5486400"/>
            <a:ext cx="8915399" cy="2414515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flipV="1">
            <a:off x="0" y="2"/>
            <a:ext cx="6995160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295655"/>
            <a:ext cx="699516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721" y="609600"/>
            <a:ext cx="933979" cy="487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02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60960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E5027-0764-4E81-A070-A2132BD2CF17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34661"/>
            <a:ext cx="1371600" cy="40353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flipV="1">
            <a:off x="0" y="2"/>
            <a:ext cx="9144000" cy="22859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295654"/>
            <a:ext cx="9143998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418931"/>
            <a:ext cx="1143000" cy="5970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57728"/>
            <a:ext cx="9144001" cy="3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86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457200"/>
            <a:ext cx="55626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40DDB-84DD-4714-AF19-E1AA6B3E1E92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880" y="381000"/>
            <a:ext cx="1493520" cy="439409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456106" y="259079"/>
            <a:ext cx="8230694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406400"/>
            <a:ext cx="1143000" cy="5970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157728"/>
            <a:ext cx="9144001" cy="3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29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0104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58515-E062-44B4-92AB-3040F80E102C}" type="datetime1">
              <a:rPr lang="en-US" smtClean="0"/>
              <a:t>5/14/2015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457200" y="295656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080" y="228600"/>
            <a:ext cx="1341120" cy="39457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30" b="40123"/>
          <a:stretch/>
        </p:blipFill>
        <p:spPr>
          <a:xfrm>
            <a:off x="1066800" y="5760720"/>
            <a:ext cx="7386408" cy="13258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707563"/>
            <a:ext cx="1117600" cy="583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6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4D557-A9EA-49B6-B926-E594C8E1960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325"/>
          <a:stretch/>
        </p:blipFill>
        <p:spPr>
          <a:xfrm>
            <a:off x="-1" y="5157728"/>
            <a:ext cx="9144001" cy="1941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4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965B-9841-440F-990E-DE086D6FC1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34200" cy="960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C965B-9841-440F-990E-DE086D6FC1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5/14/2015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457200" y="304800"/>
            <a:ext cx="6492240" cy="9144"/>
          </a:xfrm>
          <a:prstGeom prst="rect">
            <a:avLst/>
          </a:prstGeom>
          <a:solidFill>
            <a:srgbClr val="FF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478" y="228600"/>
            <a:ext cx="1386922" cy="408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147" y="712847"/>
            <a:ext cx="1079853" cy="56408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132"/>
          <a:stretch/>
        </p:blipFill>
        <p:spPr>
          <a:xfrm>
            <a:off x="-1" y="5157728"/>
            <a:ext cx="9144001" cy="191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95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7696200" cy="1470025"/>
          </a:xfrm>
        </p:spPr>
        <p:txBody>
          <a:bodyPr>
            <a:normAutofit/>
          </a:bodyPr>
          <a:lstStyle/>
          <a:p>
            <a:r>
              <a:rPr lang="en-GB" b="1" dirty="0" smtClean="0"/>
              <a:t>Country Name: </a:t>
            </a:r>
            <a:r>
              <a:rPr lang="en-GB" dirty="0" smtClean="0"/>
              <a:t>……</a:t>
            </a:r>
            <a:r>
              <a:rPr lang="en-GB" i="1" dirty="0" smtClean="0"/>
              <a:t>[</a:t>
            </a:r>
            <a:r>
              <a:rPr lang="en-GB" i="1" dirty="0" err="1" smtClean="0"/>
              <a:t>e.g</a:t>
            </a:r>
            <a:r>
              <a:rPr lang="en-GB" i="1" dirty="0" smtClean="0"/>
              <a:t> </a:t>
            </a:r>
            <a:r>
              <a:rPr lang="en-GB" i="1" dirty="0" err="1" smtClean="0"/>
              <a:t>Foxilistan</a:t>
            </a:r>
            <a:r>
              <a:rPr lang="en-GB" i="1" dirty="0" smtClean="0"/>
              <a:t>]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/>
              <a:t>Please use the following template during the FREL collaborative exercise, and report back tomorrow</a:t>
            </a:r>
            <a:endParaRPr lang="en-GB" sz="2700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8610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b="1" dirty="0"/>
              <a:t>Consider the FREL technical elements for your </a:t>
            </a:r>
            <a:r>
              <a:rPr lang="en-GB" b="1" dirty="0" smtClean="0"/>
              <a:t>country</a:t>
            </a:r>
            <a:endParaRPr lang="en-GB" dirty="0"/>
          </a:p>
          <a:p>
            <a:pPr marL="0" lvl="0" indent="0">
              <a:buNone/>
            </a:pPr>
            <a:r>
              <a:rPr lang="en-GB" sz="2400" b="1" dirty="0" smtClean="0"/>
              <a:t>1. Is </a:t>
            </a:r>
            <a:r>
              <a:rPr lang="en-GB" sz="2400" b="1" dirty="0"/>
              <a:t>there an agreed Forest </a:t>
            </a:r>
            <a:r>
              <a:rPr lang="en-GB" sz="2400" b="1" dirty="0" smtClean="0"/>
              <a:t>Definition? </a:t>
            </a:r>
          </a:p>
          <a:p>
            <a:pPr marL="0" lvl="0" indent="0">
              <a:buNone/>
            </a:pPr>
            <a:r>
              <a:rPr lang="en-GB" i="1" dirty="0" smtClean="0"/>
              <a:t>[Write your answer below Yes/no and/or make up your definition]</a:t>
            </a:r>
          </a:p>
          <a:p>
            <a:r>
              <a:rPr lang="en-GB" dirty="0" smtClean="0"/>
              <a:t>…</a:t>
            </a:r>
          </a:p>
          <a:p>
            <a:r>
              <a:rPr lang="en-GB" dirty="0" smtClean="0"/>
              <a:t>…</a:t>
            </a:r>
            <a:endParaRPr lang="en-GB" dirty="0"/>
          </a:p>
          <a:p>
            <a:r>
              <a:rPr lang="en-GB" dirty="0" smtClean="0"/>
              <a:t>…</a:t>
            </a:r>
          </a:p>
          <a:p>
            <a:pPr marL="0" lvl="0" indent="0">
              <a:buNone/>
            </a:pPr>
            <a:endParaRPr lang="en-GB" dirty="0" smtClean="0"/>
          </a:p>
          <a:p>
            <a:pPr marL="0" lvl="0" indent="0">
              <a:buNone/>
            </a:pPr>
            <a:r>
              <a:rPr lang="en-GB" sz="2400" b="1" dirty="0" smtClean="0"/>
              <a:t>2. What </a:t>
            </a:r>
            <a:r>
              <a:rPr lang="en-GB" sz="2400" b="1" dirty="0"/>
              <a:t>would the scope of the FREL/FRL be? </a:t>
            </a:r>
            <a:endParaRPr lang="en-GB" sz="2400" b="1" dirty="0" smtClean="0"/>
          </a:p>
          <a:p>
            <a:pPr marL="0" lvl="0" indent="0">
              <a:buNone/>
            </a:pPr>
            <a:r>
              <a:rPr lang="en-GB" sz="2000" i="1" dirty="0" smtClean="0"/>
              <a:t>[what </a:t>
            </a:r>
            <a:r>
              <a:rPr lang="en-GB" sz="2000" i="1" dirty="0"/>
              <a:t>REDD+ activities and </a:t>
            </a:r>
            <a:r>
              <a:rPr lang="en-GB" sz="2000" i="1" dirty="0" smtClean="0"/>
              <a:t>which of the 5 carbon </a:t>
            </a:r>
            <a:r>
              <a:rPr lang="en-GB" sz="2000" i="1" dirty="0"/>
              <a:t>pools would you include in your country’s </a:t>
            </a:r>
            <a:r>
              <a:rPr lang="en-GB" sz="2000" i="1" dirty="0" smtClean="0"/>
              <a:t>FREL/FRL</a:t>
            </a:r>
            <a:r>
              <a:rPr lang="en-GB" sz="2000" i="1" dirty="0"/>
              <a:t> </a:t>
            </a:r>
            <a:r>
              <a:rPr lang="en-GB" sz="2000" i="1" dirty="0" smtClean="0"/>
              <a:t>and if not why?]</a:t>
            </a:r>
            <a:endParaRPr lang="en-US" sz="2000" i="1" dirty="0"/>
          </a:p>
          <a:p>
            <a:r>
              <a:rPr lang="en-GB" dirty="0" smtClean="0"/>
              <a:t>…</a:t>
            </a:r>
          </a:p>
          <a:p>
            <a:r>
              <a:rPr lang="en-GB" dirty="0" smtClean="0"/>
              <a:t>…</a:t>
            </a:r>
          </a:p>
          <a:p>
            <a:r>
              <a:rPr lang="en-GB" dirty="0" smtClean="0"/>
              <a:t>…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45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6553200" cy="1470025"/>
          </a:xfrm>
        </p:spPr>
        <p:txBody>
          <a:bodyPr/>
          <a:lstStyle/>
          <a:p>
            <a:r>
              <a:rPr lang="en-GB" b="1" dirty="0" smtClean="0"/>
              <a:t>Scale of FREL / RL</a:t>
            </a:r>
            <a:endParaRPr lang="en-GB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415158" y="1516117"/>
            <a:ext cx="8347841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3. What </a:t>
            </a:r>
            <a:r>
              <a:rPr lang="en-GB" sz="2400" b="1" dirty="0"/>
              <a:t>would the scale of the FREL/FRL be?</a:t>
            </a:r>
          </a:p>
          <a:p>
            <a:r>
              <a:rPr lang="en-GB" i="1" dirty="0" smtClean="0"/>
              <a:t>Would </a:t>
            </a:r>
            <a:r>
              <a:rPr lang="en-GB" i="1" dirty="0"/>
              <a:t>you start with subnational or national FREL/FRL? If subnational, what administrative/eco-region would you propose and why</a:t>
            </a:r>
            <a:r>
              <a:rPr lang="en-GB" i="1" dirty="0" smtClean="0"/>
              <a:t>?</a:t>
            </a:r>
          </a:p>
          <a:p>
            <a:r>
              <a:rPr lang="en-GB" i="1" dirty="0" smtClean="0"/>
              <a:t>…..</a:t>
            </a:r>
          </a:p>
          <a:p>
            <a:r>
              <a:rPr lang="en-GB" i="1" dirty="0" smtClean="0"/>
              <a:t>…..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4482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7086600" cy="1470025"/>
          </a:xfrm>
        </p:spPr>
        <p:txBody>
          <a:bodyPr/>
          <a:lstStyle/>
          <a:p>
            <a:pPr marL="0" indent="0"/>
            <a:r>
              <a:rPr lang="en-GB" b="1" dirty="0"/>
              <a:t>What data could feed FREL construction?</a:t>
            </a:r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/>
              <a:t>4. What historical data is available for FREL/FRL construction (activity data, emission factors)?</a:t>
            </a:r>
          </a:p>
          <a:p>
            <a:r>
              <a:rPr lang="en-GB" i="1" dirty="0" smtClean="0"/>
              <a:t>…</a:t>
            </a:r>
          </a:p>
          <a:p>
            <a:r>
              <a:rPr lang="en-GB" i="1" dirty="0" smtClean="0"/>
              <a:t>…</a:t>
            </a:r>
            <a:endParaRPr lang="en-GB" i="1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05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76200" y="152400"/>
            <a:ext cx="7467600" cy="1470025"/>
          </a:xfrm>
        </p:spPr>
        <p:txBody>
          <a:bodyPr/>
          <a:lstStyle/>
          <a:p>
            <a:r>
              <a:rPr lang="en-GB" b="1" dirty="0" smtClean="0"/>
              <a:t>Are adjustments desirable from historic pattern (1)?</a:t>
            </a:r>
            <a:endParaRPr lang="en-GB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8610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5. Do </a:t>
            </a:r>
            <a:r>
              <a:rPr lang="en-GB" sz="2400" b="1" dirty="0"/>
              <a:t>you think it desirable for your country to adjust data on historic emissions for National Circumstances?</a:t>
            </a:r>
          </a:p>
          <a:p>
            <a:r>
              <a:rPr lang="en-GB" i="1" dirty="0" smtClean="0"/>
              <a:t>Do </a:t>
            </a:r>
            <a:r>
              <a:rPr lang="en-GB" i="1" dirty="0"/>
              <a:t>you expect deforestation and/or forest degradation in the future (say next 5-10 years) in your country to be comparable to deforestation and/or forest degradation in the past (say last 10-20 years)? If not, why? What circumstances have changed</a:t>
            </a:r>
            <a:r>
              <a:rPr lang="en-GB" i="1" dirty="0" smtClean="0"/>
              <a:t>?</a:t>
            </a:r>
          </a:p>
          <a:p>
            <a:r>
              <a:rPr lang="en-GB" i="1" dirty="0" smtClean="0"/>
              <a:t>…</a:t>
            </a:r>
          </a:p>
          <a:p>
            <a:r>
              <a:rPr lang="en-GB" i="1" dirty="0" smtClean="0"/>
              <a:t>…</a:t>
            </a:r>
            <a:endParaRPr lang="en-GB" i="1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64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6553200" cy="1470025"/>
          </a:xfrm>
        </p:spPr>
        <p:txBody>
          <a:bodyPr/>
          <a:lstStyle/>
          <a:p>
            <a:r>
              <a:rPr lang="en-GB" b="1" dirty="0"/>
              <a:t>Are adjustments desirable from historic pattern </a:t>
            </a:r>
            <a:r>
              <a:rPr lang="en-GB" b="1" dirty="0" smtClean="0"/>
              <a:t>(2)?</a:t>
            </a:r>
            <a:endParaRPr lang="en-GB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84582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 smtClean="0"/>
              <a:t>6. Do </a:t>
            </a:r>
            <a:r>
              <a:rPr lang="en-GB" sz="2400" b="1" dirty="0"/>
              <a:t>you think it desirable for your country to adjust data on historic emissions for National Circumstances?</a:t>
            </a:r>
          </a:p>
          <a:p>
            <a:r>
              <a:rPr lang="en-GB" i="1" dirty="0" smtClean="0"/>
              <a:t>Are </a:t>
            </a:r>
            <a:r>
              <a:rPr lang="en-GB" i="1" dirty="0"/>
              <a:t>there new policies or plans proposed in your country which will impact forest resources in the future? Would you suggest taking these into account when constructing the FREL/FRL</a:t>
            </a:r>
            <a:r>
              <a:rPr lang="en-GB" i="1" dirty="0" smtClean="0"/>
              <a:t>?</a:t>
            </a:r>
          </a:p>
          <a:p>
            <a:r>
              <a:rPr lang="en-GB" i="1" dirty="0" smtClean="0"/>
              <a:t>….</a:t>
            </a:r>
          </a:p>
          <a:p>
            <a:r>
              <a:rPr lang="en-GB" i="1" dirty="0" smtClean="0"/>
              <a:t>….</a:t>
            </a:r>
            <a:endParaRPr lang="en-GB" i="1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2557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6553200" cy="1470025"/>
          </a:xfrm>
        </p:spPr>
        <p:txBody>
          <a:bodyPr/>
          <a:lstStyle/>
          <a:p>
            <a:r>
              <a:rPr lang="en-GB" b="1" dirty="0" smtClean="0"/>
              <a:t>Priorities </a:t>
            </a:r>
            <a:r>
              <a:rPr lang="en-GB" b="1" dirty="0"/>
              <a:t>for technical work </a:t>
            </a:r>
            <a:r>
              <a:rPr lang="en-GB" b="1" dirty="0" smtClean="0"/>
              <a:t>on FRELs</a:t>
            </a:r>
            <a:endParaRPr lang="en-GB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5943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i="1" dirty="0" smtClean="0"/>
              <a:t>7. Based </a:t>
            </a:r>
            <a:r>
              <a:rPr lang="en-GB" sz="2400" b="1" i="1" dirty="0"/>
              <a:t>on the above, make a list of priorities for technical work for your country that will allow you to construct a FREL for submission to the </a:t>
            </a:r>
            <a:r>
              <a:rPr lang="en-GB" sz="2400" b="1" i="1" dirty="0" smtClean="0"/>
              <a:t>UNFCCC</a:t>
            </a:r>
          </a:p>
          <a:p>
            <a:r>
              <a:rPr lang="en-GB" sz="2400" b="1" dirty="0" smtClean="0"/>
              <a:t>….</a:t>
            </a:r>
          </a:p>
          <a:p>
            <a:r>
              <a:rPr lang="en-GB" sz="2400" b="1" dirty="0" smtClean="0"/>
              <a:t>….</a:t>
            </a:r>
            <a:endParaRPr lang="en-GB" sz="2400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605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470E9-CD58-4B1E-AD27-812AEDC7ECF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ctrTitle" idx="4294967295"/>
          </p:nvPr>
        </p:nvSpPr>
        <p:spPr>
          <a:xfrm>
            <a:off x="381000" y="152400"/>
            <a:ext cx="6553200" cy="1470025"/>
          </a:xfrm>
        </p:spPr>
        <p:txBody>
          <a:bodyPr/>
          <a:lstStyle/>
          <a:p>
            <a:r>
              <a:rPr lang="en-GB" b="1" dirty="0" smtClean="0"/>
              <a:t>Potential for FREL Submission</a:t>
            </a:r>
            <a:endParaRPr lang="en-GB" b="1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81000" y="1524000"/>
            <a:ext cx="5943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i="1" dirty="0" smtClean="0"/>
              <a:t>8. Do </a:t>
            </a:r>
            <a:r>
              <a:rPr lang="en-GB" sz="2400" b="1" i="1" dirty="0"/>
              <a:t>you think the country may be able to submit a FREL to the UNFCCC in the next year, or is more technical work required</a:t>
            </a:r>
            <a:r>
              <a:rPr lang="en-GB" sz="2400" b="1" i="1" dirty="0" smtClean="0"/>
              <a:t>?</a:t>
            </a:r>
          </a:p>
          <a:p>
            <a:r>
              <a:rPr lang="en-GB" sz="2400" b="1" i="1" dirty="0" smtClean="0"/>
              <a:t>…</a:t>
            </a:r>
          </a:p>
          <a:p>
            <a:r>
              <a:rPr lang="en-GB" sz="2400" b="1" i="1" dirty="0" smtClean="0"/>
              <a:t>…</a:t>
            </a:r>
            <a:endParaRPr lang="en-GB" sz="2400" b="1" i="1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4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Long_Li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Short_Thin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_Short_Thin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_Long_Li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6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7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8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9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ick_Thin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ong_Lin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in_Long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Short_Thin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1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2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Thin_Short_lin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19915</TotalTime>
  <Words>361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19</vt:i4>
      </vt:variant>
      <vt:variant>
        <vt:lpstr>Slide Titles</vt:lpstr>
      </vt:variant>
      <vt:variant>
        <vt:i4>7</vt:i4>
      </vt:variant>
    </vt:vector>
  </HeadingPairs>
  <TitlesOfParts>
    <vt:vector size="26" baseType="lpstr">
      <vt:lpstr>2_Custom Design</vt:lpstr>
      <vt:lpstr>Thin_Short_line</vt:lpstr>
      <vt:lpstr>Thick_Thin_Line</vt:lpstr>
      <vt:lpstr>Long_Lines</vt:lpstr>
      <vt:lpstr>Thin_Long_Line</vt:lpstr>
      <vt:lpstr>Short_Thin_Line</vt:lpstr>
      <vt:lpstr>1_Thin_Short_line</vt:lpstr>
      <vt:lpstr>2_Thin_Short_line</vt:lpstr>
      <vt:lpstr>3_Thin_Short_line</vt:lpstr>
      <vt:lpstr>4_Thin_Short_line</vt:lpstr>
      <vt:lpstr>5_Thin_Short_line</vt:lpstr>
      <vt:lpstr>2_Long_Lines</vt:lpstr>
      <vt:lpstr>3_Short_Thin_Line</vt:lpstr>
      <vt:lpstr>1_Short_Thin_Line</vt:lpstr>
      <vt:lpstr>1_Long_Lines</vt:lpstr>
      <vt:lpstr>6_Thin_Short_line</vt:lpstr>
      <vt:lpstr>7_Thin_Short_line</vt:lpstr>
      <vt:lpstr>8_Thin_Short_line</vt:lpstr>
      <vt:lpstr>9_Thin_Short_line</vt:lpstr>
      <vt:lpstr>Country Name: ……[e.g Foxilistan] Please use the following template during the FREL collaborative exercise, and report back tomorrow</vt:lpstr>
      <vt:lpstr>Scale of FREL / RL</vt:lpstr>
      <vt:lpstr>What data could feed FREL construction?</vt:lpstr>
      <vt:lpstr>Are adjustments desirable from historic pattern (1)?</vt:lpstr>
      <vt:lpstr>Are adjustments desirable from historic pattern (2)?</vt:lpstr>
      <vt:lpstr>Priorities for technical work on FRELs</vt:lpstr>
      <vt:lpstr>Potential for FREL Submission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Joel Scriven</dc:creator>
  <cp:lastModifiedBy>Bryan</cp:lastModifiedBy>
  <cp:revision>626</cp:revision>
  <cp:lastPrinted>2015-05-14T07:56:51Z</cp:lastPrinted>
  <dcterms:created xsi:type="dcterms:W3CDTF">2012-09-11T07:20:24Z</dcterms:created>
  <dcterms:modified xsi:type="dcterms:W3CDTF">2015-05-14T07:57:00Z</dcterms:modified>
</cp:coreProperties>
</file>