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81" r:id="rId3"/>
    <p:sldId id="291" r:id="rId4"/>
    <p:sldId id="292" r:id="rId5"/>
  </p:sldIdLst>
  <p:sldSz cx="9144000" cy="5143500" type="screen16x9"/>
  <p:notesSz cx="9774238" cy="664845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CBCB"/>
    <a:srgbClr val="D22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17" autoAdjust="0"/>
    <p:restoredTop sz="94660"/>
  </p:normalViewPr>
  <p:slideViewPr>
    <p:cSldViewPr>
      <p:cViewPr>
        <p:scale>
          <a:sx n="90" d="100"/>
          <a:sy n="90" d="100"/>
        </p:scale>
        <p:origin x="-88" y="-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74" y="-114"/>
      </p:cViewPr>
      <p:guideLst>
        <p:guide orient="horz" pos="2094"/>
        <p:guide pos="30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7A525-F80A-40DC-B194-ACBC3DC8488E}" type="datetimeFigureOut">
              <a:rPr lang="fr-CH" smtClean="0"/>
              <a:pPr/>
              <a:t>10/12/15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124EE-A363-4552-9E64-30DE2F57F4F7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983568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36473" y="0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92578E-0A6E-4A95-8345-AED0FCFE8B67}" type="datetimeFigureOut">
              <a:rPr lang="fr-CH" smtClean="0"/>
              <a:pPr/>
              <a:t>10/12/15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70175" y="498475"/>
            <a:ext cx="4433888" cy="24939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7424" y="3158014"/>
            <a:ext cx="7819390" cy="299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36473" y="6314874"/>
            <a:ext cx="4235503" cy="33242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48407C-37F9-4656-9556-9EF7322BA1FF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77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-20538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528" y="2355726"/>
            <a:ext cx="7772400" cy="1102519"/>
          </a:xfrm>
        </p:spPr>
        <p:txBody>
          <a:bodyPr>
            <a:normAutofit/>
          </a:bodyPr>
          <a:lstStyle>
            <a:lvl1pPr algn="ctr">
              <a:defRPr sz="3200">
                <a:solidFill>
                  <a:schemeClr val="bg1"/>
                </a:solidFill>
                <a:latin typeface="Bebas Neue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05572"/>
            <a:ext cx="7812360" cy="131445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CH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2339752" y="699542"/>
            <a:ext cx="5040560" cy="576064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6"/>
              <a:ext cx="28803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20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20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Freeform 13"/>
          <p:cNvSpPr/>
          <p:nvPr userDrawn="1"/>
        </p:nvSpPr>
        <p:spPr>
          <a:xfrm>
            <a:off x="-108520" y="0"/>
            <a:ext cx="6927656" cy="5242560"/>
          </a:xfrm>
          <a:custGeom>
            <a:avLst/>
            <a:gdLst>
              <a:gd name="connsiteX0" fmla="*/ 60960 w 6720840"/>
              <a:gd name="connsiteY0" fmla="*/ 0 h 5242560"/>
              <a:gd name="connsiteX1" fmla="*/ 6720840 w 6720840"/>
              <a:gd name="connsiteY1" fmla="*/ 0 h 5242560"/>
              <a:gd name="connsiteX2" fmla="*/ 3505200 w 6720840"/>
              <a:gd name="connsiteY2" fmla="*/ 5242560 h 5242560"/>
              <a:gd name="connsiteX3" fmla="*/ 0 w 6720840"/>
              <a:gd name="connsiteY3" fmla="*/ 5242560 h 5242560"/>
              <a:gd name="connsiteX4" fmla="*/ 60960 w 6720840"/>
              <a:gd name="connsiteY4" fmla="*/ 0 h 5242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20840" h="5242560">
                <a:moveTo>
                  <a:pt x="60960" y="0"/>
                </a:moveTo>
                <a:lnTo>
                  <a:pt x="6720840" y="0"/>
                </a:lnTo>
                <a:lnTo>
                  <a:pt x="3505200" y="5242560"/>
                </a:lnTo>
                <a:lnTo>
                  <a:pt x="0" y="5242560"/>
                </a:lnTo>
                <a:lnTo>
                  <a:pt x="609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>
              <a:solidFill>
                <a:schemeClr val="bg1"/>
              </a:solidFill>
            </a:endParaRPr>
          </a:p>
        </p:txBody>
      </p:sp>
      <p:grpSp>
        <p:nvGrpSpPr>
          <p:cNvPr id="4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11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Parallelogram 16"/>
          <p:cNvSpPr/>
          <p:nvPr userDrawn="1"/>
        </p:nvSpPr>
        <p:spPr>
          <a:xfrm rot="18187746">
            <a:off x="1523175" y="2532626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251520" y="1563688"/>
            <a:ext cx="3816350" cy="2952750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15" name="Rectangle 14"/>
          <p:cNvSpPr/>
          <p:nvPr userDrawn="1"/>
        </p:nvSpPr>
        <p:spPr>
          <a:xfrm>
            <a:off x="179512" y="627534"/>
            <a:ext cx="41937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this topic covers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MDP14-1\Desktop\160690.jpg"/>
          <p:cNvPicPr>
            <a:picLocks noChangeAspect="1" noChangeArrowheads="1"/>
          </p:cNvPicPr>
          <p:nvPr userDrawn="1"/>
        </p:nvPicPr>
        <p:blipFill>
          <a:blip r:embed="rId2" cstate="print"/>
          <a:srcRect t="14325" b="48175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19" name="Rectangle 1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5" name="Freeform 34"/>
          <p:cNvSpPr/>
          <p:nvPr userDrawn="1"/>
        </p:nvSpPr>
        <p:spPr>
          <a:xfrm>
            <a:off x="2468880" y="-137160"/>
            <a:ext cx="6979920" cy="5471160"/>
          </a:xfrm>
          <a:custGeom>
            <a:avLst/>
            <a:gdLst>
              <a:gd name="connsiteX0" fmla="*/ 2392680 w 6979920"/>
              <a:gd name="connsiteY0" fmla="*/ 0 h 5471160"/>
              <a:gd name="connsiteX1" fmla="*/ 6979920 w 6979920"/>
              <a:gd name="connsiteY1" fmla="*/ 45720 h 5471160"/>
              <a:gd name="connsiteX2" fmla="*/ 6903720 w 6979920"/>
              <a:gd name="connsiteY2" fmla="*/ 5471160 h 5471160"/>
              <a:gd name="connsiteX3" fmla="*/ 0 w 6979920"/>
              <a:gd name="connsiteY3" fmla="*/ 5471160 h 5471160"/>
              <a:gd name="connsiteX4" fmla="*/ 2392680 w 6979920"/>
              <a:gd name="connsiteY4" fmla="*/ 0 h 5471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9920" h="5471160">
                <a:moveTo>
                  <a:pt x="2392680" y="0"/>
                </a:moveTo>
                <a:lnTo>
                  <a:pt x="6979920" y="45720"/>
                </a:lnTo>
                <a:lnTo>
                  <a:pt x="6903720" y="5471160"/>
                </a:lnTo>
                <a:lnTo>
                  <a:pt x="0" y="5471160"/>
                </a:lnTo>
                <a:lnTo>
                  <a:pt x="239268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7" name="Group 9"/>
          <p:cNvGrpSpPr/>
          <p:nvPr userDrawn="1"/>
        </p:nvGrpSpPr>
        <p:grpSpPr>
          <a:xfrm>
            <a:off x="6012160" y="4497450"/>
            <a:ext cx="3312368" cy="378556"/>
            <a:chOff x="2051720" y="2283718"/>
            <a:chExt cx="5040560" cy="576064"/>
          </a:xfrm>
        </p:grpSpPr>
        <p:pic>
          <p:nvPicPr>
            <p:cNvPr id="28" name="Picture 3" descr="C:\Users\MDP14-1\Desktop\CCP\REDD+ academy learning journal\links\unredd-white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51720" y="2283718"/>
              <a:ext cx="2049218" cy="535813"/>
            </a:xfrm>
            <a:prstGeom prst="rect">
              <a:avLst/>
            </a:prstGeom>
            <a:noFill/>
          </p:spPr>
        </p:pic>
        <p:sp>
          <p:nvSpPr>
            <p:cNvPr id="29" name="TextBox 28"/>
            <p:cNvSpPr txBox="1"/>
            <p:nvPr/>
          </p:nvSpPr>
          <p:spPr>
            <a:xfrm>
              <a:off x="4211960" y="2355727"/>
              <a:ext cx="2880320" cy="4215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REDD+ </a:t>
              </a:r>
              <a:r>
                <a:rPr lang="de-CH" sz="12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ACADEMY</a:t>
              </a:r>
              <a:endParaRPr lang="fr-CH" sz="1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211960" y="2283718"/>
              <a:ext cx="0" cy="57606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Parallelogram 30"/>
          <p:cNvSpPr/>
          <p:nvPr userDrawn="1"/>
        </p:nvSpPr>
        <p:spPr>
          <a:xfrm rot="17606102">
            <a:off x="131108" y="2419263"/>
            <a:ext cx="7187999" cy="217993"/>
          </a:xfrm>
          <a:prstGeom prst="parallelogram">
            <a:avLst/>
          </a:prstGeom>
          <a:solidFill>
            <a:srgbClr val="D22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2" name="Text Placeholder 21"/>
          <p:cNvSpPr>
            <a:spLocks noGrp="1"/>
          </p:cNvSpPr>
          <p:nvPr>
            <p:ph type="body" sz="quarter" idx="11"/>
          </p:nvPr>
        </p:nvSpPr>
        <p:spPr>
          <a:xfrm>
            <a:off x="4644008" y="1275606"/>
            <a:ext cx="4248472" cy="3672408"/>
          </a:xfrm>
        </p:spPr>
        <p:txBody>
          <a:bodyPr>
            <a:normAutofit/>
          </a:bodyPr>
          <a:lstStyle>
            <a:lvl1pPr>
              <a:buClr>
                <a:srgbClr val="D2232A"/>
              </a:buClr>
              <a:buFont typeface="Arial" pitchFamily="34" charset="0"/>
              <a:buChar char="•"/>
              <a:defRPr sz="1400"/>
            </a:lvl1pPr>
          </a:lstStyle>
          <a:p>
            <a:pPr lvl="0"/>
            <a:endParaRPr lang="de-CH" dirty="0" smtClean="0"/>
          </a:p>
        </p:txBody>
      </p:sp>
      <p:sp>
        <p:nvSpPr>
          <p:cNvPr id="33" name="Rectangle 32"/>
          <p:cNvSpPr/>
          <p:nvPr userDrawn="1"/>
        </p:nvSpPr>
        <p:spPr>
          <a:xfrm>
            <a:off x="5004048" y="618823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3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Key points</a:t>
            </a:r>
            <a:endParaRPr kumimoji="0" lang="fr-CH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37" name="Rectangle 36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8570342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7651179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276350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11510"/>
            <a:ext cx="8083227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 baseline="0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716016" y="1275606"/>
            <a:ext cx="4176464" cy="3311525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8515275" cy="719137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0" y="1131689"/>
            <a:ext cx="9251950" cy="2016125"/>
          </a:xfrm>
        </p:spPr>
        <p:txBody>
          <a:bodyPr/>
          <a:lstStyle/>
          <a:p>
            <a:endParaRPr lang="fr-CH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3291830"/>
            <a:ext cx="8640960" cy="1296045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20" name="Rectangle 19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  <p:pic>
        <p:nvPicPr>
          <p:cNvPr id="3074" name="Picture 2" descr="C:\Users\MDP14-1\Desktop\UNREDD-logo-grey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659982"/>
            <a:ext cx="1296144" cy="358273"/>
          </a:xfrm>
          <a:prstGeom prst="rect">
            <a:avLst/>
          </a:prstGeom>
          <a:noFill/>
        </p:spPr>
      </p:pic>
      <p:cxnSp>
        <p:nvCxnSpPr>
          <p:cNvPr id="23" name="Straight Connector 22"/>
          <p:cNvCxnSpPr/>
          <p:nvPr userDrawn="1"/>
        </p:nvCxnSpPr>
        <p:spPr>
          <a:xfrm>
            <a:off x="1691680" y="4659982"/>
            <a:ext cx="0" cy="360040"/>
          </a:xfrm>
          <a:prstGeom prst="line">
            <a:avLst/>
          </a:prstGeom>
          <a:ln w="19050">
            <a:solidFill>
              <a:srgbClr val="CBCBC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 userDrawn="1"/>
        </p:nvSpPr>
        <p:spPr>
          <a:xfrm>
            <a:off x="1706538" y="4714448"/>
            <a:ext cx="151195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200" b="1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REDD+ </a:t>
            </a:r>
            <a:r>
              <a:rPr lang="de-CH" sz="1200" dirty="0" smtClean="0">
                <a:solidFill>
                  <a:srgbClr val="CBCBCB"/>
                </a:solidFill>
                <a:latin typeface="Arial" pitchFamily="34" charset="0"/>
                <a:cs typeface="Arial" pitchFamily="34" charset="0"/>
              </a:rPr>
              <a:t>ACADEMY</a:t>
            </a:r>
            <a:endParaRPr lang="fr-CH" sz="1200" dirty="0">
              <a:solidFill>
                <a:srgbClr val="CBCBC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233189" y="484188"/>
            <a:ext cx="4266803" cy="863426"/>
          </a:xfrm>
        </p:spPr>
        <p:txBody>
          <a:bodyPr/>
          <a:lstStyle>
            <a:lvl1pPr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de-CH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Slide title </a:t>
            </a:r>
            <a:endParaRPr lang="fr-CH" sz="3200" dirty="0"/>
          </a:p>
        </p:txBody>
      </p:sp>
      <p:sp>
        <p:nvSpPr>
          <p:cNvPr id="32" name="Text Placeholder 31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123825"/>
            <a:ext cx="3097213" cy="287338"/>
          </a:xfrm>
        </p:spPr>
        <p:txBody>
          <a:bodyPr>
            <a:normAutofit/>
          </a:bodyPr>
          <a:lstStyle>
            <a:lvl1pPr>
              <a:buNone/>
              <a:defRPr sz="1200" b="1">
                <a:solidFill>
                  <a:srgbClr val="D2232A"/>
                </a:solidFill>
              </a:defRPr>
            </a:lvl1pPr>
          </a:lstStyle>
          <a:p>
            <a:pPr lvl="0"/>
            <a:r>
              <a:rPr lang="en-US" dirty="0" smtClean="0"/>
              <a:t>CHAPTER TITLE</a:t>
            </a:r>
            <a:endParaRPr lang="fr-CH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3"/>
          </p:nvPr>
        </p:nvSpPr>
        <p:spPr>
          <a:xfrm>
            <a:off x="251520" y="1419622"/>
            <a:ext cx="4176464" cy="3168253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6"/>
          </p:nvPr>
        </p:nvSpPr>
        <p:spPr>
          <a:xfrm>
            <a:off x="4572000" y="0"/>
            <a:ext cx="4679950" cy="5143499"/>
          </a:xfrm>
        </p:spPr>
        <p:txBody>
          <a:bodyPr/>
          <a:lstStyle/>
          <a:p>
            <a:endParaRPr lang="fr-CH" dirty="0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594923" y="176436"/>
            <a:ext cx="288032" cy="288032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100"/>
          </a:p>
        </p:txBody>
      </p:sp>
      <p:sp>
        <p:nvSpPr>
          <p:cNvPr id="6" name="Rectangle 5"/>
          <p:cNvSpPr/>
          <p:nvPr userDrawn="1"/>
        </p:nvSpPr>
        <p:spPr>
          <a:xfrm>
            <a:off x="8598510" y="182135"/>
            <a:ext cx="3770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146B80-9344-4005-AD81-41A45D584E6F}" type="slidenum">
              <a:rPr lang="fr-CH" sz="1200" smtClean="0">
                <a:solidFill>
                  <a:srgbClr val="CBCBCB"/>
                </a:solidFill>
              </a:rPr>
              <a:pPr/>
              <a:t>‹#›</a:t>
            </a:fld>
            <a:endParaRPr lang="fr-CH" sz="1200" dirty="0">
              <a:solidFill>
                <a:srgbClr val="CBCBCB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BAE94-BEF5-443E-95DE-0283921E17BF}" type="datetime1">
              <a:rPr lang="fr-CH" smtClean="0"/>
              <a:pPr/>
              <a:t>10/12/15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46B80-9344-4005-AD81-41A45D584E6F}" type="slidenum">
              <a:rPr lang="fr-CH" smtClean="0"/>
              <a:pPr/>
              <a:t>‹#›</a:t>
            </a:fld>
            <a:endParaRPr lang="fr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3" r:id="rId2"/>
    <p:sldLayoutId id="2147483651" r:id="rId3"/>
    <p:sldLayoutId id="2147483650" r:id="rId4"/>
    <p:sldLayoutId id="2147483660" r:id="rId5"/>
    <p:sldLayoutId id="2147483661" r:id="rId6"/>
    <p:sldLayoutId id="2147483662" r:id="rId7"/>
    <p:sldLayoutId id="2147483655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683568" y="1491630"/>
            <a:ext cx="7772400" cy="1102519"/>
          </a:xfrm>
        </p:spPr>
        <p:txBody>
          <a:bodyPr/>
          <a:lstStyle/>
          <a:p>
            <a:r>
              <a:rPr lang="en-GB" dirty="0" smtClean="0"/>
              <a:t>Helping people to learn</a:t>
            </a:r>
            <a:endParaRPr lang="fr-CH" dirty="0"/>
          </a:p>
        </p:txBody>
      </p:sp>
      <p:pic>
        <p:nvPicPr>
          <p:cNvPr id="3" name="Picture 4" descr="C:\Users\secrierm\Documents\MIHAELA files\UNEPUN-REDD\KM &amp; Comms\5. LOGOs\New UN-REDD logo\UN-REDD Programme logo set (EN)\png\white-with-undp-blue-EN_WHITE FULL EN copy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315" b="3403"/>
          <a:stretch/>
        </p:blipFill>
        <p:spPr bwMode="auto">
          <a:xfrm>
            <a:off x="2195736" y="2931790"/>
            <a:ext cx="4824536" cy="1782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A cycle of learning</a:t>
            </a:r>
            <a:endParaRPr lang="de-CH" sz="2800" dirty="0"/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Helping people to learn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595273" y="1419618"/>
            <a:ext cx="19848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Experience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562168"/>
            <a:ext cx="2784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Experimentation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43921" y="2562168"/>
            <a:ext cx="17844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Reflecting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17901" y="3345835"/>
            <a:ext cx="20622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Developing a theory</a:t>
            </a:r>
          </a:p>
        </p:txBody>
      </p:sp>
      <p:sp>
        <p:nvSpPr>
          <p:cNvPr id="4" name="Bent Arrow 3"/>
          <p:cNvSpPr/>
          <p:nvPr/>
        </p:nvSpPr>
        <p:spPr>
          <a:xfrm>
            <a:off x="1825642" y="1491626"/>
            <a:ext cx="1764267" cy="1070542"/>
          </a:xfrm>
          <a:prstGeom prst="bentArrow">
            <a:avLst>
              <a:gd name="adj1" fmla="val 12344"/>
              <a:gd name="adj2" fmla="val 25000"/>
              <a:gd name="adj3" fmla="val 50000"/>
              <a:gd name="adj4" fmla="val 59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Bent Arrow 10"/>
          <p:cNvSpPr/>
          <p:nvPr/>
        </p:nvSpPr>
        <p:spPr>
          <a:xfrm rot="10800000">
            <a:off x="5328013" y="3147814"/>
            <a:ext cx="1908282" cy="1008112"/>
          </a:xfrm>
          <a:prstGeom prst="bentArrow">
            <a:avLst>
              <a:gd name="adj1" fmla="val 12344"/>
              <a:gd name="adj2" fmla="val 25000"/>
              <a:gd name="adj3" fmla="val 50000"/>
              <a:gd name="adj4" fmla="val 59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Bent Arrow 11"/>
          <p:cNvSpPr/>
          <p:nvPr/>
        </p:nvSpPr>
        <p:spPr>
          <a:xfrm rot="5400000">
            <a:off x="5998948" y="1262394"/>
            <a:ext cx="962528" cy="1800199"/>
          </a:xfrm>
          <a:prstGeom prst="bentArrow">
            <a:avLst>
              <a:gd name="adj1" fmla="val 12344"/>
              <a:gd name="adj2" fmla="val 25000"/>
              <a:gd name="adj3" fmla="val 50000"/>
              <a:gd name="adj4" fmla="val 59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Bent Arrow 12"/>
          <p:cNvSpPr/>
          <p:nvPr/>
        </p:nvSpPr>
        <p:spPr>
          <a:xfrm rot="16200000">
            <a:off x="2146522" y="2548960"/>
            <a:ext cx="962528" cy="1872206"/>
          </a:xfrm>
          <a:prstGeom prst="bentArrow">
            <a:avLst>
              <a:gd name="adj1" fmla="val 12344"/>
              <a:gd name="adj2" fmla="val 25000"/>
              <a:gd name="adj3" fmla="val 50000"/>
              <a:gd name="adj4" fmla="val 595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6295" y="444395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(After Kolb)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291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Principles for adult learning</a:t>
            </a:r>
            <a:endParaRPr lang="de-CH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236295" y="4443958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(After Knowles)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67545" y="1131590"/>
            <a:ext cx="777686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spcBef>
                <a:spcPct val="50000"/>
              </a:spcBef>
            </a:pPr>
            <a:r>
              <a:rPr lang="en-GB" altLang="en-US" sz="2400" dirty="0"/>
              <a:t>Learning should: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/>
              <a:t>have clear value 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/>
              <a:t>be task-oriented and experiential rather than knowledge-oriented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/>
              <a:t>be flexible to meet </a:t>
            </a:r>
            <a:r>
              <a:rPr lang="en-GB" altLang="en-US" sz="2400" dirty="0" smtClean="0"/>
              <a:t>a learner’s </a:t>
            </a:r>
            <a:r>
              <a:rPr lang="en-GB" altLang="en-US" sz="2400" dirty="0"/>
              <a:t>needs and abilities</a:t>
            </a:r>
          </a:p>
          <a:p>
            <a:pPr marL="742950" lvl="1" indent="-28575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/>
              <a:t>be under </a:t>
            </a:r>
            <a:r>
              <a:rPr lang="en-GB" altLang="en-US" sz="2400" dirty="0" smtClean="0"/>
              <a:t>a learner’s control</a:t>
            </a:r>
            <a:endParaRPr lang="en-GB" altLang="en-US" sz="2400" dirty="0"/>
          </a:p>
          <a:p>
            <a:endParaRPr lang="en-GB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Helping people to learn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3169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de-CH" sz="2800" dirty="0" smtClean="0"/>
              <a:t>Learning through discussion</a:t>
            </a:r>
            <a:endParaRPr lang="de-CH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236295" y="4443958"/>
            <a:ext cx="1817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(After Vygotsky)</a:t>
            </a:r>
            <a:endParaRPr lang="en-GB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251520" y="124172"/>
            <a:ext cx="3097213" cy="28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b="1" kern="1200">
                <a:solidFill>
                  <a:srgbClr val="D2232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Helping people to learn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12" y="986383"/>
            <a:ext cx="7092280" cy="3457575"/>
          </a:xfrm>
          <a:prstGeom prst="rect">
            <a:avLst/>
          </a:prstGeom>
        </p:spPr>
      </p:pic>
      <p:sp>
        <p:nvSpPr>
          <p:cNvPr id="4" name="Oval Callout 3"/>
          <p:cNvSpPr/>
          <p:nvPr/>
        </p:nvSpPr>
        <p:spPr>
          <a:xfrm>
            <a:off x="5868144" y="1131590"/>
            <a:ext cx="1368152" cy="576064"/>
          </a:xfrm>
          <a:prstGeom prst="wedgeEllipseCallout">
            <a:avLst>
              <a:gd name="adj1" fmla="val 40915"/>
              <a:gd name="adj2" fmla="val 66191"/>
            </a:avLst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This is what I think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1187624" y="1059582"/>
            <a:ext cx="1368152" cy="576064"/>
          </a:xfrm>
          <a:prstGeom prst="wedgeEllipseCallout">
            <a:avLst>
              <a:gd name="adj1" fmla="val 56458"/>
              <a:gd name="adj2" fmla="val 77265"/>
            </a:avLst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But isn’t  something else true?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4427984" y="1059582"/>
            <a:ext cx="1368152" cy="576064"/>
          </a:xfrm>
          <a:prstGeom prst="wedgeEllipseCallout">
            <a:avLst>
              <a:gd name="adj1" fmla="val -53119"/>
              <a:gd name="adj2" fmla="val 79111"/>
            </a:avLst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You have to remember that …</a:t>
            </a:r>
            <a:endParaRPr lang="en-GB" sz="1050" dirty="0">
              <a:solidFill>
                <a:srgbClr val="FF0000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2915816" y="1059582"/>
            <a:ext cx="1368152" cy="576064"/>
          </a:xfrm>
          <a:prstGeom prst="wedgeEllipseCallout">
            <a:avLst>
              <a:gd name="adj1" fmla="val 5167"/>
              <a:gd name="adj2" fmla="val 68037"/>
            </a:avLst>
          </a:prstGeom>
          <a:solidFill>
            <a:schemeClr val="accent5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dirty="0" smtClean="0">
                <a:solidFill>
                  <a:srgbClr val="FF0000"/>
                </a:solidFill>
              </a:rPr>
              <a:t>Oh yes! I understand now!</a:t>
            </a:r>
            <a:endParaRPr lang="en-GB" sz="10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67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hapter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DD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100</Words>
  <Application>Microsoft Macintosh PowerPoint</Application>
  <PresentationFormat>On-screen Show (16:9)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Chapter1</vt:lpstr>
      <vt:lpstr>Helping people to learn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MDP14-1</dc:creator>
  <cp:lastModifiedBy>Mihaela Secrieru</cp:lastModifiedBy>
  <cp:revision>43</cp:revision>
  <cp:lastPrinted>2015-07-17T14:43:55Z</cp:lastPrinted>
  <dcterms:created xsi:type="dcterms:W3CDTF">2015-06-03T08:03:08Z</dcterms:created>
  <dcterms:modified xsi:type="dcterms:W3CDTF">2015-12-10T15:22:53Z</dcterms:modified>
</cp:coreProperties>
</file>