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6" r:id="rId3"/>
    <p:sldId id="282" r:id="rId4"/>
    <p:sldId id="281" r:id="rId5"/>
    <p:sldId id="278" r:id="rId6"/>
    <p:sldId id="279" r:id="rId7"/>
    <p:sldId id="262" r:id="rId8"/>
    <p:sldId id="283" r:id="rId9"/>
    <p:sldId id="284" r:id="rId10"/>
  </p:sldIdLst>
  <p:sldSz cx="9144000" cy="5143500" type="screen16x9"/>
  <p:notesSz cx="6648450" cy="98504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BCB"/>
    <a:srgbClr val="D2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17" autoAdjust="0"/>
    <p:restoredTop sz="94660"/>
  </p:normalViewPr>
  <p:slideViewPr>
    <p:cSldViewPr>
      <p:cViewPr>
        <p:scale>
          <a:sx n="80" d="100"/>
          <a:sy n="80" d="100"/>
        </p:scale>
        <p:origin x="-320" y="-5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3103"/>
        <p:guide pos="20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10/12/15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10/12/15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275" y="738188"/>
            <a:ext cx="6565900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2339752" y="699542"/>
            <a:ext cx="5040560" cy="576064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6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4193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this topic covers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004048" y="618823"/>
            <a:ext cx="209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 points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10/12/15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50" r:id="rId4"/>
    <p:sldLayoutId id="2147483660" r:id="rId5"/>
    <p:sldLayoutId id="2147483661" r:id="rId6"/>
    <p:sldLayoutId id="2147483662" r:id="rId7"/>
    <p:sldLayoutId id="2147483655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755576" y="1419622"/>
            <a:ext cx="7772400" cy="1584176"/>
          </a:xfrm>
        </p:spPr>
        <p:txBody>
          <a:bodyPr>
            <a:normAutofit/>
          </a:bodyPr>
          <a:lstStyle/>
          <a:p>
            <a:r>
              <a:rPr lang="de-CH" sz="4400" b="1" dirty="0" smtClean="0">
                <a:latin typeface="+mj-lt"/>
              </a:rPr>
              <a:t>Welcome!</a:t>
            </a:r>
            <a:endParaRPr lang="de-CH" sz="4400" dirty="0">
              <a:latin typeface="+mj-lt"/>
            </a:endParaRPr>
          </a:p>
        </p:txBody>
      </p:sp>
      <p:pic>
        <p:nvPicPr>
          <p:cNvPr id="2052" name="Picture 4" descr="C:\Users\secrierm\Documents\MIHAELA files\UNEPUN-REDD\KM &amp; Comms\5. LOGOs\New UN-REDD logo\UN-REDD Programme logo set (EN)\png\white-with-undp-blue-EN_WHITE FULL EN copy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15" b="3403"/>
          <a:stretch/>
        </p:blipFill>
        <p:spPr bwMode="auto">
          <a:xfrm>
            <a:off x="2555776" y="3147814"/>
            <a:ext cx="40930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259632" y="1276350"/>
            <a:ext cx="6840760" cy="3311525"/>
          </a:xfrm>
        </p:spPr>
        <p:txBody>
          <a:bodyPr>
            <a:noAutofit/>
          </a:bodyPr>
          <a:lstStyle/>
          <a:p>
            <a:r>
              <a:rPr lang="en-US" sz="2000" dirty="0" smtClean="0"/>
              <a:t>A </a:t>
            </a:r>
            <a:r>
              <a:rPr lang="en-US" sz="2000" dirty="0"/>
              <a:t>comprehensive </a:t>
            </a:r>
            <a:r>
              <a:rPr lang="en-US" sz="2000" b="1" dirty="0"/>
              <a:t>response to capacity building needs identified by the countries </a:t>
            </a:r>
            <a:r>
              <a:rPr lang="en-US" sz="2000" dirty="0"/>
              <a:t>receiving support from the UN-REDD </a:t>
            </a:r>
            <a:r>
              <a:rPr lang="en-US" sz="2000" dirty="0" err="1"/>
              <a:t>Programme</a:t>
            </a:r>
            <a:r>
              <a:rPr lang="en-US" sz="2000" dirty="0"/>
              <a:t>. </a:t>
            </a:r>
            <a:endParaRPr lang="en-US" sz="2000" dirty="0" smtClean="0"/>
          </a:p>
          <a:p>
            <a:r>
              <a:rPr lang="en-US" sz="2000" dirty="0" smtClean="0"/>
              <a:t>To design and disseminate a </a:t>
            </a:r>
            <a:r>
              <a:rPr lang="en-US" sz="2000" b="1" dirty="0" smtClean="0"/>
              <a:t>Curriculum</a:t>
            </a:r>
            <a:r>
              <a:rPr lang="en-US" sz="2000" dirty="0" smtClean="0"/>
              <a:t> </a:t>
            </a:r>
            <a:r>
              <a:rPr lang="en-US" sz="2000" dirty="0"/>
              <a:t>structured along the </a:t>
            </a:r>
            <a:r>
              <a:rPr lang="en-US" sz="2000" b="1" dirty="0"/>
              <a:t>Warsaw </a:t>
            </a:r>
            <a:r>
              <a:rPr lang="en-US" sz="2000" b="1" dirty="0" smtClean="0"/>
              <a:t>Framework for REDD+</a:t>
            </a:r>
            <a:r>
              <a:rPr lang="en-US" sz="2000" dirty="0" smtClean="0"/>
              <a:t> </a:t>
            </a:r>
            <a:r>
              <a:rPr lang="en-US" sz="2000" dirty="0"/>
              <a:t>of the </a:t>
            </a:r>
            <a:r>
              <a:rPr lang="en-US" sz="2000" b="1" dirty="0" smtClean="0"/>
              <a:t>UNFCCC</a:t>
            </a:r>
          </a:p>
          <a:p>
            <a:endParaRPr lang="en-US" sz="2000" b="1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REDD+ Academy: Purpose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/>
              <a:t>REDD+ </a:t>
            </a:r>
            <a:r>
              <a:rPr lang="en-GB" dirty="0" smtClean="0"/>
              <a:t>Academy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91662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259632" y="1276350"/>
            <a:ext cx="6840760" cy="3311525"/>
          </a:xfrm>
        </p:spPr>
        <p:txBody>
          <a:bodyPr>
            <a:noAutofit/>
          </a:bodyPr>
          <a:lstStyle/>
          <a:p>
            <a:r>
              <a:rPr lang="en-US" sz="2000" dirty="0" smtClean="0"/>
              <a:t>Empowering </a:t>
            </a:r>
            <a:r>
              <a:rPr lang="en-US" sz="2000" dirty="0"/>
              <a:t>potential </a:t>
            </a:r>
            <a:r>
              <a:rPr lang="en-US" sz="2000" b="1" dirty="0"/>
              <a:t>“REDD+ champions” </a:t>
            </a:r>
            <a:r>
              <a:rPr lang="en-US" sz="2000" dirty="0"/>
              <a:t>with the requisite knowledge and skills to promote the implementation of </a:t>
            </a:r>
            <a:r>
              <a:rPr lang="en-US" sz="2000" b="1" dirty="0"/>
              <a:t>national REDD+ activities: </a:t>
            </a:r>
          </a:p>
          <a:p>
            <a:pPr lvl="1"/>
            <a:r>
              <a:rPr lang="en-US" sz="2000" dirty="0"/>
              <a:t>Acquire</a:t>
            </a:r>
            <a:r>
              <a:rPr lang="en-US" sz="2000" b="1" dirty="0"/>
              <a:t> </a:t>
            </a:r>
            <a:r>
              <a:rPr lang="en-US" sz="2000" dirty="0"/>
              <a:t>clear understanding of REDD+ elements, activities and implementation </a:t>
            </a:r>
            <a:r>
              <a:rPr lang="en-US" sz="2000" dirty="0" smtClean="0"/>
              <a:t>principles</a:t>
            </a:r>
          </a:p>
          <a:p>
            <a:pPr lvl="1"/>
            <a:r>
              <a:rPr lang="en-US" sz="2000" dirty="0" smtClean="0"/>
              <a:t>Consider what REDD+ means for their own countries</a:t>
            </a:r>
            <a:endParaRPr lang="en-US" sz="2000" dirty="0"/>
          </a:p>
          <a:p>
            <a:pPr lvl="1"/>
            <a:r>
              <a:rPr lang="en-US" sz="2000" dirty="0" smtClean="0"/>
              <a:t>Learn</a:t>
            </a:r>
            <a:r>
              <a:rPr lang="en-US" sz="2000" b="1" dirty="0" smtClean="0"/>
              <a:t> </a:t>
            </a:r>
            <a:r>
              <a:rPr lang="en-US" sz="2000" dirty="0" smtClean="0"/>
              <a:t>how knowledge can be transmitted to other stakeholders </a:t>
            </a:r>
            <a:r>
              <a:rPr lang="en-US" sz="2000" dirty="0"/>
              <a:t>at </a:t>
            </a:r>
            <a:r>
              <a:rPr lang="en-US" sz="2000" dirty="0" smtClean="0"/>
              <a:t>the national </a:t>
            </a:r>
            <a:r>
              <a:rPr lang="en-US" sz="2000" dirty="0"/>
              <a:t>level.</a:t>
            </a:r>
          </a:p>
          <a:p>
            <a:endParaRPr lang="en-US" sz="2000" b="1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REDD+ Academy: Specific objectives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/>
              <a:t>REDD+ </a:t>
            </a:r>
            <a:r>
              <a:rPr lang="en-GB" dirty="0" smtClean="0"/>
              <a:t>Academy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48205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395536" y="987574"/>
            <a:ext cx="8064896" cy="3311525"/>
          </a:xfrm>
        </p:spPr>
        <p:txBody>
          <a:bodyPr>
            <a:noAutofit/>
          </a:bodyPr>
          <a:lstStyle/>
          <a:p>
            <a:r>
              <a:rPr lang="en-US" sz="2000" dirty="0" smtClean="0"/>
              <a:t>Concept developed in 2014: consultative process</a:t>
            </a:r>
          </a:p>
          <a:p>
            <a:r>
              <a:rPr lang="en-US" sz="2000" dirty="0" smtClean="0"/>
              <a:t>Content and expertise provided by FAO, UNDP and UNEP. </a:t>
            </a:r>
            <a:r>
              <a:rPr lang="en-US" sz="2000" dirty="0" smtClean="0"/>
              <a:t>UNEP</a:t>
            </a:r>
            <a:r>
              <a:rPr lang="en-US" sz="2000" dirty="0" smtClean="0"/>
              <a:t>: </a:t>
            </a:r>
            <a:r>
              <a:rPr lang="en-US" sz="2000" dirty="0" smtClean="0"/>
              <a:t>coordination </a:t>
            </a:r>
            <a:r>
              <a:rPr lang="en-US" sz="2000" dirty="0" smtClean="0"/>
              <a:t>role </a:t>
            </a:r>
          </a:p>
          <a:p>
            <a:r>
              <a:rPr lang="en-US" sz="2000" dirty="0" smtClean="0"/>
              <a:t>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</a:t>
            </a:r>
            <a:r>
              <a:rPr lang="en-US" sz="2000" dirty="0" smtClean="0"/>
              <a:t>Regional </a:t>
            </a:r>
            <a:r>
              <a:rPr lang="en-US" sz="2000" dirty="0" smtClean="0"/>
              <a:t>session</a:t>
            </a:r>
            <a:r>
              <a:rPr lang="en-US" sz="2000" dirty="0" smtClean="0"/>
              <a:t>: Asia</a:t>
            </a:r>
            <a:r>
              <a:rPr lang="en-US" sz="2000" dirty="0" smtClean="0"/>
              <a:t>-</a:t>
            </a:r>
            <a:r>
              <a:rPr lang="en-US" sz="2000" dirty="0" smtClean="0"/>
              <a:t>Pacific – Yogyakarta, Indonesia (November 2014). Lessons learned</a:t>
            </a:r>
            <a:r>
              <a:rPr lang="en-US" sz="2000" dirty="0"/>
              <a:t>: </a:t>
            </a:r>
            <a:r>
              <a:rPr lang="en-US" sz="2000" dirty="0" smtClean="0"/>
              <a:t>need for integrated </a:t>
            </a:r>
            <a:r>
              <a:rPr lang="en-US" sz="2000" dirty="0"/>
              <a:t>learning methodology, Training of Trainers (</a:t>
            </a:r>
            <a:r>
              <a:rPr lang="en-US" sz="2000" dirty="0" err="1"/>
              <a:t>ToT</a:t>
            </a:r>
            <a:r>
              <a:rPr lang="en-US" sz="2000" dirty="0"/>
              <a:t>) format</a:t>
            </a:r>
            <a:endParaRPr lang="en-US" sz="2000" dirty="0" smtClean="0"/>
          </a:p>
          <a:p>
            <a:r>
              <a:rPr lang="en-US" sz="2000" dirty="0" smtClean="0"/>
              <a:t>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</a:t>
            </a:r>
            <a:r>
              <a:rPr lang="en-US" sz="2000" dirty="0" smtClean="0"/>
              <a:t>Regional session: LAC – </a:t>
            </a:r>
            <a:r>
              <a:rPr lang="en-US" sz="2000" dirty="0" err="1" smtClean="0"/>
              <a:t>Iguazu</a:t>
            </a:r>
            <a:r>
              <a:rPr lang="en-US" sz="2000" dirty="0" smtClean="0"/>
              <a:t>, Argentina (September 2015)</a:t>
            </a:r>
            <a:endParaRPr lang="en-US" sz="2000" dirty="0" smtClean="0"/>
          </a:p>
          <a:p>
            <a:r>
              <a:rPr lang="en-US" sz="2000" dirty="0" smtClean="0"/>
              <a:t>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Regional </a:t>
            </a:r>
            <a:r>
              <a:rPr lang="en-US" sz="2000" dirty="0"/>
              <a:t>session: </a:t>
            </a:r>
            <a:r>
              <a:rPr lang="en-US" sz="2000" dirty="0" smtClean="0"/>
              <a:t>Africa – </a:t>
            </a:r>
            <a:r>
              <a:rPr lang="en-US" sz="2000" dirty="0" err="1" smtClean="0"/>
              <a:t>Calabar</a:t>
            </a:r>
            <a:r>
              <a:rPr lang="en-US" sz="2000" dirty="0" smtClean="0"/>
              <a:t>, Nigeria (October 2015)</a:t>
            </a:r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REDD</a:t>
            </a:r>
            <a:r>
              <a:rPr lang="en-GB" sz="2800" dirty="0"/>
              <a:t>+ </a:t>
            </a:r>
            <a:r>
              <a:rPr lang="en-GB" sz="2800" dirty="0"/>
              <a:t>Academy: Brief History</a:t>
            </a:r>
            <a:endParaRPr lang="en-US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/>
              <a:t>REDD+ </a:t>
            </a:r>
            <a:r>
              <a:rPr lang="en-GB" dirty="0" smtClean="0"/>
              <a:t>Academy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13672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259632" y="1276350"/>
            <a:ext cx="6840760" cy="3311525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/>
              <a:t>REDD</a:t>
            </a:r>
            <a:r>
              <a:rPr lang="en-US" sz="2000" dirty="0"/>
              <a:t>+ Academy needs to be cascaded to the national level =&gt; Regional sessions </a:t>
            </a:r>
            <a:r>
              <a:rPr lang="en-US" sz="2000" dirty="0" smtClean="0"/>
              <a:t>will </a:t>
            </a:r>
            <a:r>
              <a:rPr lang="en-US" sz="2000" dirty="0"/>
              <a:t>be used to train trainers (</a:t>
            </a:r>
            <a:r>
              <a:rPr lang="en-US" sz="2000" dirty="0" err="1"/>
              <a:t>ToT</a:t>
            </a:r>
            <a:r>
              <a:rPr lang="en-US" sz="2000" dirty="0"/>
              <a:t>) who will deliver national level sessions of the </a:t>
            </a:r>
            <a:r>
              <a:rPr lang="en-US" sz="2000" dirty="0" smtClean="0"/>
              <a:t>REDD+ Academy</a:t>
            </a:r>
            <a:r>
              <a:rPr lang="en-US" sz="2000" dirty="0"/>
              <a:t>. </a:t>
            </a:r>
            <a:endParaRPr lang="en-US" sz="2000" dirty="0" smtClean="0"/>
          </a:p>
          <a:p>
            <a:pPr>
              <a:spcAft>
                <a:spcPts val="600"/>
              </a:spcAft>
            </a:pPr>
            <a:r>
              <a:rPr lang="en-US" sz="2000" dirty="0" smtClean="0"/>
              <a:t>A </a:t>
            </a:r>
            <a:r>
              <a:rPr lang="en-US" sz="2000" dirty="0"/>
              <a:t>core body of knowledge uniform across all </a:t>
            </a:r>
            <a:r>
              <a:rPr lang="en-US" sz="2000" dirty="0" smtClean="0"/>
              <a:t>regions (the 12 learning journals), </a:t>
            </a:r>
            <a:r>
              <a:rPr lang="en-US" sz="2000" dirty="0"/>
              <a:t>but national sessions customized to address country-specific priorities</a:t>
            </a:r>
            <a:r>
              <a:rPr lang="en-US" sz="2000" dirty="0" smtClean="0"/>
              <a:t>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REDD+ Academy: National focus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/>
              <a:t>REDD+ </a:t>
            </a:r>
            <a:r>
              <a:rPr lang="en-GB" dirty="0" smtClean="0"/>
              <a:t>Academy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510279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259632" y="1276350"/>
            <a:ext cx="6840760" cy="3311525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/>
              <a:t>Interactive </a:t>
            </a:r>
            <a:r>
              <a:rPr lang="en-US" sz="2000" dirty="0"/>
              <a:t>face-to-face training based on group activities and sharing of country </a:t>
            </a:r>
            <a:r>
              <a:rPr lang="en-US" sz="2000" dirty="0" smtClean="0"/>
              <a:t>experiences</a:t>
            </a:r>
          </a:p>
          <a:p>
            <a:pPr>
              <a:spcAft>
                <a:spcPts val="600"/>
              </a:spcAft>
            </a:pPr>
            <a:r>
              <a:rPr lang="en-US" sz="2000" b="1" dirty="0" smtClean="0"/>
              <a:t>Training </a:t>
            </a:r>
            <a:r>
              <a:rPr lang="en-US" sz="2000" b="1" dirty="0"/>
              <a:t>of trainers </a:t>
            </a:r>
            <a:r>
              <a:rPr lang="en-US" sz="2000" b="1" dirty="0" smtClean="0"/>
              <a:t>(</a:t>
            </a:r>
            <a:r>
              <a:rPr lang="en-US" sz="2000" b="1" dirty="0" err="1" smtClean="0"/>
              <a:t>ToT</a:t>
            </a:r>
            <a:r>
              <a:rPr lang="en-US" sz="2000" b="1" dirty="0" smtClean="0"/>
              <a:t>) </a:t>
            </a:r>
            <a:r>
              <a:rPr lang="en-US" sz="2000" dirty="0" smtClean="0"/>
              <a:t>through </a:t>
            </a:r>
            <a:r>
              <a:rPr lang="en-US" sz="2000" dirty="0"/>
              <a:t>dedicated </a:t>
            </a:r>
            <a:r>
              <a:rPr lang="en-US" sz="2000" dirty="0" smtClean="0"/>
              <a:t>training delivery practice sessions (aimed at providing presentation </a:t>
            </a:r>
            <a:r>
              <a:rPr lang="en-US" sz="2000" dirty="0"/>
              <a:t>and </a:t>
            </a:r>
            <a:r>
              <a:rPr lang="en-US" sz="2000" dirty="0" smtClean="0"/>
              <a:t>facilitation skills)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Partnership </a:t>
            </a:r>
            <a:r>
              <a:rPr lang="en-US" sz="2000" dirty="0"/>
              <a:t>with </a:t>
            </a:r>
            <a:r>
              <a:rPr lang="en-US" sz="2000" dirty="0" smtClean="0"/>
              <a:t>United </a:t>
            </a:r>
            <a:r>
              <a:rPr lang="en-US" sz="2000" dirty="0"/>
              <a:t>Nations Institute for Training and </a:t>
            </a:r>
            <a:r>
              <a:rPr lang="en-US" sz="2000" dirty="0" smtClean="0"/>
              <a:t>Research (UNITAR) to develop methodology based on adult learning techniques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REDD+ Academy: Format and methodology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/>
              <a:t>REDD+ </a:t>
            </a:r>
            <a:r>
              <a:rPr lang="en-GB" dirty="0" smtClean="0"/>
              <a:t>Academy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363207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Agenda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/>
              <a:t>REDD+ </a:t>
            </a:r>
            <a:r>
              <a:rPr lang="en-GB" dirty="0" smtClean="0"/>
              <a:t>Academy</a:t>
            </a:r>
            <a:endParaRPr lang="fr-CH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57278381"/>
              </p:ext>
            </p:extLst>
          </p:nvPr>
        </p:nvGraphicFramePr>
        <p:xfrm>
          <a:off x="251520" y="1059582"/>
          <a:ext cx="8570916" cy="299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324"/>
                <a:gridCol w="952324"/>
                <a:gridCol w="952324"/>
                <a:gridCol w="952324"/>
                <a:gridCol w="952324"/>
                <a:gridCol w="952324"/>
                <a:gridCol w="952324"/>
                <a:gridCol w="952324"/>
                <a:gridCol w="952324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Day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Day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Day 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Day 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Day 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Day 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Day 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Day</a:t>
                      </a:r>
                      <a:r>
                        <a:rPr lang="en-GB" baseline="0" dirty="0" smtClean="0"/>
                        <a:t> 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Arrival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000" dirty="0" smtClean="0"/>
                        <a:t>DSA </a:t>
                      </a:r>
                      <a:r>
                        <a:rPr lang="en-GB" sz="1000" baseline="0" dirty="0" smtClean="0"/>
                        <a:t> collection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000" dirty="0" smtClean="0"/>
                        <a:t>4. National Strategies and Action Plans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000" dirty="0" smtClean="0"/>
                        <a:t>6. Forest Reference (Emission) Levels (FREL/ FRLs)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000" dirty="0" smtClean="0"/>
                        <a:t>8. Safeguards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000" dirty="0" smtClean="0"/>
                        <a:t>10. Allocation of Incentives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000" dirty="0" smtClean="0"/>
                        <a:t>12. Good Governance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000" dirty="0" smtClean="0"/>
                        <a:t>Training Delivery Practice</a:t>
                      </a:r>
                      <a:endParaRPr lang="en-GB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ts val="1200"/>
                        </a:spcBef>
                        <a:buNone/>
                      </a:pPr>
                      <a:r>
                        <a:rPr lang="en-GB" sz="1000" baseline="0" dirty="0" smtClean="0"/>
                        <a:t>1. Forests, Carbon Sequestration and Climate change</a:t>
                      </a:r>
                    </a:p>
                    <a:p>
                      <a:pPr marL="0" indent="0">
                        <a:spcBef>
                          <a:spcPts val="1200"/>
                        </a:spcBef>
                        <a:buNone/>
                      </a:pPr>
                      <a:r>
                        <a:rPr lang="en-GB" sz="1000" baseline="0" dirty="0" smtClean="0"/>
                        <a:t>2. REDD+ and UNFCCC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3.</a:t>
                      </a:r>
                      <a:r>
                        <a:rPr lang="en-GB" sz="1000" baseline="0" dirty="0" smtClean="0"/>
                        <a:t> Drivers of Deforestation and Degradation</a:t>
                      </a:r>
                      <a:endParaRPr lang="en-GB" sz="1000" dirty="0" smtClean="0"/>
                    </a:p>
                    <a:p>
                      <a:pPr>
                        <a:spcBef>
                          <a:spcPts val="1200"/>
                        </a:spcBef>
                      </a:pP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000" dirty="0" smtClean="0"/>
                        <a:t>5. National Forest Monitoring Systems (NFMS)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000" dirty="0" smtClean="0"/>
                        <a:t>7. Policies and Measures (PAMs)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000" dirty="0" smtClean="0"/>
                        <a:t>9. REDD+ Finance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000" dirty="0" smtClean="0"/>
                        <a:t>11. Stakeholder Engagement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000" dirty="0" smtClean="0"/>
                        <a:t>Training Delivery Practice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000" dirty="0" smtClean="0"/>
                        <a:t>EXAM and close</a:t>
                      </a:r>
                      <a:endParaRPr lang="en-GB" sz="1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259632" y="1276350"/>
            <a:ext cx="6840760" cy="3311525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/>
              <a:t>Different type of training: group work and interactions, South-South exchange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The future is at the national level: </a:t>
            </a:r>
            <a:r>
              <a:rPr lang="en-US" sz="2000" dirty="0" err="1" smtClean="0"/>
              <a:t>ToT</a:t>
            </a:r>
            <a:r>
              <a:rPr lang="en-US" sz="2000" dirty="0" smtClean="0"/>
              <a:t> approach &amp; Principles of Learning method – how will you disseminate this knowledge once back home??</a:t>
            </a:r>
          </a:p>
          <a:p>
            <a:pPr>
              <a:spcAft>
                <a:spcPts val="600"/>
              </a:spcAft>
            </a:pPr>
            <a:r>
              <a:rPr lang="en-US" sz="2000" smtClean="0"/>
              <a:t>Materials </a:t>
            </a:r>
            <a:r>
              <a:rPr lang="en-US" sz="2000" dirty="0" smtClean="0"/>
              <a:t>launched on-line at COP21: </a:t>
            </a:r>
            <a:r>
              <a:rPr lang="en-US" sz="2000" dirty="0" smtClean="0"/>
              <a:t>presentations </a:t>
            </a:r>
            <a:r>
              <a:rPr lang="en-US" sz="2000" dirty="0" smtClean="0"/>
              <a:t>and Learning Journals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Exam at the last day      Certificate: 3 questions per module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Conclusion: key take-away points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/>
              <a:t>REDD+ </a:t>
            </a:r>
            <a:r>
              <a:rPr lang="en-GB" dirty="0" smtClean="0"/>
              <a:t>Academy</a:t>
            </a:r>
            <a:endParaRPr lang="fr-CH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4067944" y="4037062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251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755576" y="1779662"/>
            <a:ext cx="7772400" cy="1102519"/>
          </a:xfrm>
        </p:spPr>
        <p:txBody>
          <a:bodyPr>
            <a:normAutofit/>
          </a:bodyPr>
          <a:lstStyle/>
          <a:p>
            <a:r>
              <a:rPr lang="de-CH" sz="4400" dirty="0" smtClean="0">
                <a:latin typeface="+mj-lt"/>
              </a:rPr>
              <a:t>Thank you!</a:t>
            </a:r>
            <a:endParaRPr lang="de-CH" sz="4400" dirty="0">
              <a:latin typeface="+mj-lt"/>
            </a:endParaRPr>
          </a:p>
        </p:txBody>
      </p:sp>
      <p:pic>
        <p:nvPicPr>
          <p:cNvPr id="2052" name="Picture 4" descr="C:\Users\secrierm\Documents\MIHAELA files\UNEPUN-REDD\KM &amp; Comms\5. LOGOs\New UN-REDD logo\UN-REDD Programme logo set (EN)\png\white-with-undp-blue-EN_WHITE FULL EN copy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15" b="3403"/>
          <a:stretch/>
        </p:blipFill>
        <p:spPr bwMode="auto">
          <a:xfrm>
            <a:off x="2771800" y="3147814"/>
            <a:ext cx="4093068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981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533</Words>
  <Application>Microsoft Macintosh PowerPoint</Application>
  <PresentationFormat>On-screen Show (16:9)</PresentationFormat>
  <Paragraphs>63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Chapter1</vt:lpstr>
      <vt:lpstr>Welcome!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Mihaela Secrieru</cp:lastModifiedBy>
  <cp:revision>53</cp:revision>
  <cp:lastPrinted>2015-07-17T14:13:32Z</cp:lastPrinted>
  <dcterms:created xsi:type="dcterms:W3CDTF">2015-06-03T08:03:08Z</dcterms:created>
  <dcterms:modified xsi:type="dcterms:W3CDTF">2015-12-10T17:06:12Z</dcterms:modified>
</cp:coreProperties>
</file>