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8" r:id="rId2"/>
    <p:sldId id="291" r:id="rId3"/>
    <p:sldId id="277" r:id="rId4"/>
    <p:sldId id="290" r:id="rId5"/>
    <p:sldId id="288" r:id="rId6"/>
    <p:sldId id="260" r:id="rId7"/>
    <p:sldId id="279" r:id="rId8"/>
    <p:sldId id="280" r:id="rId9"/>
    <p:sldId id="285" r:id="rId10"/>
    <p:sldId id="282" r:id="rId11"/>
    <p:sldId id="259" r:id="rId12"/>
    <p:sldId id="273" r:id="rId13"/>
    <p:sldId id="270" r:id="rId14"/>
    <p:sldId id="271" r:id="rId15"/>
    <p:sldId id="274" r:id="rId16"/>
    <p:sldId id="289" r:id="rId17"/>
    <p:sldId id="283" r:id="rId18"/>
    <p:sldId id="275"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28" autoAdjust="0"/>
    <p:restoredTop sz="56283" autoAdjust="0"/>
  </p:normalViewPr>
  <p:slideViewPr>
    <p:cSldViewPr snapToGrid="0">
      <p:cViewPr>
        <p:scale>
          <a:sx n="39" d="100"/>
          <a:sy n="39" d="100"/>
        </p:scale>
        <p:origin x="-2082" y="-120"/>
      </p:cViewPr>
      <p:guideLst>
        <p:guide orient="horz" pos="2160"/>
        <p:guide pos="2880"/>
      </p:guideLst>
    </p:cSldViewPr>
  </p:slideViewPr>
  <p:outlineViewPr>
    <p:cViewPr>
      <p:scale>
        <a:sx n="33" d="100"/>
        <a:sy n="33" d="100"/>
      </p:scale>
      <p:origin x="264" y="298152"/>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0" d="100"/>
          <a:sy n="60" d="100"/>
        </p:scale>
        <p:origin x="-2490" y="-72"/>
      </p:cViewPr>
      <p:guideLst>
        <p:guide orient="horz" pos="2880"/>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22400CC-7585-4D85-9A65-51B2ADD7A118}" type="datetimeFigureOut">
              <a:rPr lang="en-US"/>
              <a:pPr>
                <a:defRPr/>
              </a:pPr>
              <a:t>5/31/2011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PGA in Indonesia will look at both</a:t>
            </a:r>
            <a:r>
              <a:rPr lang="en-GB" baseline="0" dirty="0" smtClean="0"/>
              <a:t> the national and local level with regards to governance systems and structures, as well as data collection.</a:t>
            </a:r>
          </a:p>
          <a:p>
            <a:endParaRPr lang="en-GB" baseline="0" dirty="0" smtClean="0"/>
          </a:p>
          <a:p>
            <a:r>
              <a:rPr lang="en-GB" baseline="0" dirty="0" smtClean="0"/>
              <a:t>The provinces selected are locations with primary forests and peat land. </a:t>
            </a:r>
          </a:p>
          <a:p>
            <a:endParaRPr lang="en-GB" baseline="0" dirty="0" smtClean="0"/>
          </a:p>
          <a:p>
            <a:endParaRPr lang="en-GB" baseline="0" dirty="0" smtClean="0"/>
          </a:p>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Tina Hageberg is coordinating this process – in collaboration with her colleagues</a:t>
            </a:r>
            <a:r>
              <a:rPr lang="en-US" baseline="0" dirty="0" smtClean="0"/>
              <a:t> at the OGC, the regional advisors on REDD+ and on governance assessments based in regional centers (Marie Laberge in Dakar) and UNDP country offices. </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PGA </a:t>
            </a:r>
            <a:r>
              <a:rPr lang="en-US" dirty="0" smtClean="0"/>
              <a:t>: will talk about today</a:t>
            </a:r>
          </a:p>
          <a:p>
            <a:r>
              <a:rPr lang="en-US" b="1" dirty="0" smtClean="0"/>
              <a:t>Guidance Framework</a:t>
            </a:r>
            <a:r>
              <a:rPr lang="en-US" b="1" baseline="0" dirty="0" smtClean="0"/>
              <a:t> </a:t>
            </a:r>
            <a:r>
              <a:rPr lang="en-US" baseline="0" dirty="0" smtClean="0"/>
              <a:t>on provision of information on governance safeguards : what, how, (who)</a:t>
            </a:r>
          </a:p>
          <a:p>
            <a:r>
              <a:rPr lang="en-US" b="1" baseline="0" dirty="0" smtClean="0"/>
              <a:t>Social and environmental principles and criteria </a:t>
            </a:r>
            <a:r>
              <a:rPr lang="en-US" baseline="0" dirty="0" smtClean="0"/>
              <a:t>: set standards for readiness activities funded by UN-REDD and minimum standards for countries to uphold Cancun safeguards</a:t>
            </a:r>
          </a:p>
          <a:p>
            <a:r>
              <a:rPr lang="en-US" b="1" baseline="0" dirty="0" smtClean="0"/>
              <a:t>Social Risk tool </a:t>
            </a:r>
            <a:r>
              <a:rPr lang="en-US" baseline="0" dirty="0" smtClean="0"/>
              <a:t>: aid in formulation of national programmes and national strategies, can be used for assessment of programme delivery</a:t>
            </a:r>
          </a:p>
          <a:p>
            <a:r>
              <a:rPr lang="en-US" b="1" baseline="0" dirty="0" smtClean="0"/>
              <a:t>Anti corruption</a:t>
            </a:r>
            <a:r>
              <a:rPr lang="en-US" baseline="0" dirty="0" smtClean="0"/>
              <a:t>: risk table and guiding questions, using UNCAC as a framework</a:t>
            </a:r>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dirty="0" smtClean="0"/>
              <a:t>Accountability: </a:t>
            </a:r>
            <a:r>
              <a:rPr lang="en-US" sz="1200" b="0" dirty="0" smtClean="0"/>
              <a:t>The assessment process can act as a critical accountability mechanism for local stakeholders with regard to governance performance. </a:t>
            </a:r>
          </a:p>
          <a:p>
            <a:r>
              <a:rPr lang="en-US" sz="1200" b="1" dirty="0" smtClean="0"/>
              <a:t>Participation: </a:t>
            </a:r>
            <a:r>
              <a:rPr lang="en-US" sz="1200" b="0" dirty="0" smtClean="0"/>
              <a:t>A broad and representative range of national - and where applicable also local - actors have opportunities to provide input to key stages of the assessment process. </a:t>
            </a:r>
          </a:p>
          <a:p>
            <a:r>
              <a:rPr lang="en-US" sz="1200" b="1" dirty="0" smtClean="0"/>
              <a:t>Transparency</a:t>
            </a:r>
            <a:r>
              <a:rPr lang="en-US" sz="1200" b="0" dirty="0" smtClean="0"/>
              <a:t>: National – and where applicable also local - actors have unbiased access to information on the assessment process, and the results of the assessment are made available to the public as a public good. </a:t>
            </a:r>
          </a:p>
          <a:p>
            <a:r>
              <a:rPr lang="en-US" sz="1200" b="1" dirty="0" smtClean="0"/>
              <a:t>Legitimacy: </a:t>
            </a:r>
            <a:r>
              <a:rPr lang="en-US" sz="1200" b="0" dirty="0" smtClean="0"/>
              <a:t>National – and where applicable also local - actors agree that the assessment process and its results are legitimate through. </a:t>
            </a:r>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upcoming</a:t>
            </a:r>
            <a:r>
              <a:rPr lang="en-GB" baseline="0" dirty="0" smtClean="0"/>
              <a:t> PGA for REDD+ in Indonesia is currently in the preparatory phase, meaning that </a:t>
            </a:r>
            <a:r>
              <a:rPr lang="en-GB" u="sng" baseline="0" dirty="0" smtClean="0"/>
              <a:t>no decision </a:t>
            </a:r>
            <a:r>
              <a:rPr lang="en-GB" baseline="0" dirty="0" smtClean="0"/>
              <a:t>has been taken on how to proceed. </a:t>
            </a:r>
          </a:p>
          <a:p>
            <a:r>
              <a:rPr lang="en-GB" baseline="0" dirty="0" smtClean="0"/>
              <a:t>The components put forth in this Power Point presentation should only be considered tentative plans, as no agreement has been reached on how to undertake the PGA in Indonesia yet. </a:t>
            </a:r>
          </a:p>
          <a:p>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baseline="0" dirty="0" smtClean="0"/>
              <a:t>However, there is good buy-in both from the government and civil society side, and the preparatory work is close to finished and the start-up is approaching rapidly</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OGC</a:t>
            </a:r>
            <a:r>
              <a:rPr lang="en-GB" baseline="0" dirty="0" smtClean="0"/>
              <a:t> :  a decade of experience in facilitating PGAs</a:t>
            </a: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When PGAs for REDD+ will be conducted in Indonesia, synergies with work on the IDI will be explored and utilized: this</a:t>
            </a:r>
            <a:r>
              <a:rPr lang="en-GB" baseline="0" dirty="0" smtClean="0"/>
              <a:t> means that the Country Office in Jakarta already has extensive knowledge on how to facilitate governance assessments  and this might shorten the preparatory phase. Also, the government ‘s awareness on the benefits of a participatory approach. This may also be the case with the relationship between GUG and PGAs for REDD+ in Nigeria – and these linkages should be explored further. </a:t>
            </a:r>
            <a:endParaRPr lang="en-GB" dirty="0" smtClean="0"/>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b="1" dirty="0" smtClean="0"/>
              <a:t>What has worked, what hasn’t …</a:t>
            </a:r>
          </a:p>
          <a:p>
            <a:endParaRPr lang="en-US" b="1" dirty="0" smtClean="0"/>
          </a:p>
          <a:p>
            <a:r>
              <a:rPr lang="en-US" b="1" dirty="0" smtClean="0"/>
              <a:t>Multiple data sources : </a:t>
            </a:r>
            <a:r>
              <a:rPr lang="en-US" dirty="0" smtClean="0"/>
              <a:t>i.e. both administrative data (‘supply’ of governance) and citizen data – survey/focus groups (‘demand’ of governance)- WHAT NALIN REFERRED TO YESTERDAY </a:t>
            </a:r>
            <a:endParaRPr lang="en-US" b="1" dirty="0" smtClean="0"/>
          </a:p>
          <a:p>
            <a:endParaRPr lang="en-US" dirty="0" smtClean="0"/>
          </a:p>
          <a:p>
            <a:endParaRPr lang="en-US" dirty="0" smtClean="0"/>
          </a:p>
          <a:p>
            <a:r>
              <a:rPr lang="en-US" b="1" dirty="0" smtClean="0"/>
              <a:t>Pilot test methodology : </a:t>
            </a:r>
            <a:r>
              <a:rPr lang="en-US" b="0" dirty="0" smtClean="0"/>
              <a:t>because may encounter issues with</a:t>
            </a:r>
            <a:r>
              <a:rPr lang="en-US" b="0" baseline="0" dirty="0" smtClean="0"/>
              <a:t> </a:t>
            </a:r>
            <a:r>
              <a:rPr lang="en-US" dirty="0" smtClean="0"/>
              <a:t>unavailability of data, need to look for other sources,  other issues to be monitored, etc… </a:t>
            </a:r>
          </a:p>
          <a:p>
            <a:endParaRPr lang="en-US" dirty="0" smtClean="0"/>
          </a:p>
          <a:p>
            <a:r>
              <a:rPr lang="en-US" dirty="0" smtClean="0"/>
              <a:t>Decision for PGA for REDD+ Nigeria : start with Cross river state yet</a:t>
            </a:r>
            <a:r>
              <a:rPr lang="en-US" baseline="0" dirty="0" smtClean="0"/>
              <a:t> </a:t>
            </a:r>
            <a:r>
              <a:rPr lang="en-US" sz="1200" kern="1200" dirty="0" smtClean="0">
                <a:solidFill>
                  <a:schemeClr val="tx1"/>
                </a:solidFill>
                <a:latin typeface="+mn-lt"/>
                <a:ea typeface="+mn-ea"/>
                <a:cs typeface="+mn-cs"/>
              </a:rPr>
              <a:t>involve several states in this first phase o send a clear signal to the int’l community about Nigeria’s commitment to scaling-up the CRS ‘REDD experiment’ to a much larger ‘sample’.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It is also a means to use this time productively to secure the buy-in of these other ‘REDD candidate states’ &amp; to prepare the grounds for REDD+ in these states (i.e. verify that the necessary safeguards are in place) </a:t>
            </a:r>
            <a:endParaRPr lang="en-US" dirty="0" smtClean="0"/>
          </a:p>
          <a:p>
            <a:endParaRPr lang="en-US" dirty="0" smtClean="0"/>
          </a:p>
          <a:p>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1" i="1" dirty="0" smtClean="0"/>
              <a:t>Start small and expand later : </a:t>
            </a:r>
            <a:r>
              <a:rPr lang="en-US" sz="1200" kern="1200" dirty="0" smtClean="0">
                <a:solidFill>
                  <a:schemeClr val="tx1"/>
                </a:solidFill>
                <a:latin typeface="+mn-lt"/>
                <a:ea typeface="+mn-ea"/>
                <a:cs typeface="+mn-cs"/>
              </a:rPr>
              <a:t>One key lesson learned from the GUG experience (which REDD participants familiarized themselves with during the 2 days before the REDD workshop) is that it is best to ‘</a:t>
            </a:r>
            <a:r>
              <a:rPr lang="en-US" sz="1200" b="1" kern="1200" dirty="0" smtClean="0">
                <a:solidFill>
                  <a:schemeClr val="tx1"/>
                </a:solidFill>
                <a:latin typeface="+mn-lt"/>
                <a:ea typeface="+mn-ea"/>
                <a:cs typeface="+mn-cs"/>
              </a:rPr>
              <a:t>start small – and expand later</a:t>
            </a:r>
            <a:r>
              <a:rPr lang="en-US" sz="1200" kern="1200" dirty="0" smtClean="0">
                <a:solidFill>
                  <a:schemeClr val="tx1"/>
                </a:solidFill>
                <a:latin typeface="+mn-lt"/>
                <a:ea typeface="+mn-ea"/>
                <a:cs typeface="+mn-cs"/>
              </a:rPr>
              <a:t>’. The GUG team did the opposite (i.e. starting with a wide indicator set) and we are now having to downscale it/reduce its thematic scope in order to ensure that the data is robust enough to withstand any criticism. The REDD stakeholders clearly see the wisdom of focusing on methodological rigor first, and thematic breadth later.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1" kern="1200" dirty="0" smtClean="0">
              <a:solidFill>
                <a:schemeClr val="tx1"/>
              </a:solidFill>
              <a:latin typeface="+mn-lt"/>
              <a:ea typeface="+mn-ea"/>
              <a:cs typeface="+mn-cs"/>
            </a:endParaRPr>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b="1" i="1" dirty="0" smtClean="0"/>
              <a:t>Investing early on in the institutionalization of the data collection process</a:t>
            </a:r>
            <a:endParaRPr lang="en-US" i="1"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 was also highlighted by the GUG experience (which subcontracted the first round of data collection to independent consultancy firms, given weak capacity in the local branches of the national statistical office.)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In the REDD discussion, participants were very keen to work with relevant forest </a:t>
            </a:r>
            <a:r>
              <a:rPr lang="en-US" dirty="0" err="1" smtClean="0"/>
              <a:t>depts</a:t>
            </a:r>
            <a:r>
              <a:rPr lang="en-US" dirty="0" smtClean="0"/>
              <a:t> / other relevant agencies from the outset, so as to progressively build institutional capacity at the local level for data collection. </a:t>
            </a:r>
            <a:r>
              <a:rPr lang="en-US" b="1" dirty="0" smtClean="0"/>
              <a:t>Even if it takes longer, the payoffs in the longer-term are believed to be higher. </a:t>
            </a:r>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a:p>
            <a:r>
              <a:rPr lang="en-GB" sz="1600" dirty="0" smtClean="0"/>
              <a:t>Quality of policies/legislations : </a:t>
            </a:r>
            <a:r>
              <a:rPr lang="en-GB" sz="1600" b="1" dirty="0" smtClean="0"/>
              <a:t>examples</a:t>
            </a:r>
          </a:p>
          <a:p>
            <a:pPr lvl="1"/>
            <a:r>
              <a:rPr lang="en-GB" sz="1400" dirty="0" smtClean="0">
                <a:solidFill>
                  <a:schemeClr val="tx1">
                    <a:lumMod val="95000"/>
                    <a:lumOff val="5000"/>
                  </a:schemeClr>
                </a:solidFill>
              </a:rPr>
              <a:t>Harmonization of state level laws between states and between states and national level</a:t>
            </a:r>
          </a:p>
          <a:p>
            <a:pPr lvl="1"/>
            <a:r>
              <a:rPr lang="en-GB" sz="1400" dirty="0" smtClean="0">
                <a:solidFill>
                  <a:schemeClr val="tx1">
                    <a:lumMod val="95000"/>
                    <a:lumOff val="5000"/>
                  </a:schemeClr>
                </a:solidFill>
              </a:rPr>
              <a:t>Networking between states</a:t>
            </a:r>
          </a:p>
          <a:p>
            <a:pPr lvl="1"/>
            <a:r>
              <a:rPr lang="en-GB" sz="1400" dirty="0" smtClean="0">
                <a:solidFill>
                  <a:schemeClr val="tx1">
                    <a:lumMod val="95000"/>
                    <a:lumOff val="5000"/>
                  </a:schemeClr>
                </a:solidFill>
              </a:rPr>
              <a:t>How gender sensitive state laws are</a:t>
            </a:r>
          </a:p>
          <a:p>
            <a:pPr lvl="1"/>
            <a:endParaRPr lang="en-GB" sz="1400" dirty="0" smtClean="0">
              <a:solidFill>
                <a:schemeClr val="tx1">
                  <a:lumMod val="95000"/>
                  <a:lumOff val="5000"/>
                </a:schemeClr>
              </a:solidFill>
            </a:endParaRPr>
          </a:p>
          <a:p>
            <a:r>
              <a:rPr lang="en-GB" sz="1600" dirty="0" smtClean="0"/>
              <a:t>Institutional capacity of state government : </a:t>
            </a:r>
            <a:r>
              <a:rPr lang="en-GB" sz="1600" b="1" dirty="0" smtClean="0"/>
              <a:t>examples</a:t>
            </a:r>
          </a:p>
          <a:p>
            <a:pPr lvl="1"/>
            <a:r>
              <a:rPr lang="en-US" sz="1400" dirty="0" smtClean="0"/>
              <a:t>Capacity of state governments / local governments to implement FPIC  </a:t>
            </a:r>
          </a:p>
          <a:p>
            <a:pPr lvl="1"/>
            <a:r>
              <a:rPr lang="en-US" sz="1400" dirty="0" smtClean="0"/>
              <a:t>Law enforcement capacity</a:t>
            </a:r>
          </a:p>
          <a:p>
            <a:pPr lvl="1"/>
            <a:endParaRPr lang="en-US" sz="1400" dirty="0" smtClean="0"/>
          </a:p>
          <a:p>
            <a:r>
              <a:rPr lang="en-US" sz="1600" dirty="0" smtClean="0"/>
              <a:t>Anti corruption :</a:t>
            </a:r>
            <a:r>
              <a:rPr lang="en-US" sz="1600" b="1" dirty="0" smtClean="0"/>
              <a:t> examples</a:t>
            </a:r>
          </a:p>
          <a:p>
            <a:pPr lvl="1"/>
            <a:r>
              <a:rPr lang="en-US" sz="1400" dirty="0" smtClean="0"/>
              <a:t>Existence and efficiency of information-sharing mechanism</a:t>
            </a:r>
          </a:p>
          <a:p>
            <a:pPr lvl="1"/>
            <a:r>
              <a:rPr lang="en-US" sz="1400" dirty="0" smtClean="0"/>
              <a:t>Number of CSOs able to monitor / detect corruption  </a:t>
            </a:r>
          </a:p>
          <a:p>
            <a:pPr lvl="1"/>
            <a:r>
              <a:rPr lang="en-US" sz="1400" dirty="0" smtClean="0"/>
              <a:t>Time taken to investigate complaints</a:t>
            </a:r>
          </a:p>
          <a:p>
            <a:pPr lvl="1"/>
            <a:endParaRPr lang="en-US" sz="1400" dirty="0" smtClean="0"/>
          </a:p>
          <a:p>
            <a:r>
              <a:rPr lang="en-US" sz="1600" dirty="0" smtClean="0"/>
              <a:t>Participation of forest-dependent communities in REDD+ : </a:t>
            </a:r>
            <a:r>
              <a:rPr lang="en-US" sz="1600" b="1" dirty="0" smtClean="0"/>
              <a:t>examples</a:t>
            </a:r>
          </a:p>
          <a:p>
            <a:pPr lvl="1"/>
            <a:r>
              <a:rPr lang="en-US" sz="1400" dirty="0" smtClean="0"/>
              <a:t>Transparency in local organizations </a:t>
            </a:r>
          </a:p>
          <a:p>
            <a:pPr lvl="1"/>
            <a:r>
              <a:rPr lang="en-US" sz="1400" dirty="0" smtClean="0"/>
              <a:t>Gender equity</a:t>
            </a:r>
          </a:p>
          <a:p>
            <a:pPr lvl="1"/>
            <a:endParaRPr lang="en-US" sz="1400" dirty="0" smtClean="0"/>
          </a:p>
          <a:p>
            <a:r>
              <a:rPr lang="en-US" sz="1600" dirty="0" smtClean="0"/>
              <a:t>Equitable benefit distribution systems : </a:t>
            </a:r>
            <a:r>
              <a:rPr lang="en-US" sz="1600" b="1" dirty="0" smtClean="0"/>
              <a:t>examples</a:t>
            </a:r>
          </a:p>
          <a:p>
            <a:pPr lvl="1"/>
            <a:r>
              <a:rPr lang="en-US" sz="1400" dirty="0" smtClean="0"/>
              <a:t>Effectiveness of accounting system (reporting, collecting, disbursement of revenues)</a:t>
            </a:r>
          </a:p>
          <a:p>
            <a:pPr lvl="1"/>
            <a:r>
              <a:rPr lang="en-US" sz="1400" dirty="0" smtClean="0"/>
              <a:t>Civil society oversight of the system</a:t>
            </a:r>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a:t>
            </a:r>
            <a:r>
              <a:rPr lang="en-GB" baseline="0" dirty="0" smtClean="0"/>
              <a:t> steering committee was seen as too formal, and the politicians opted for a less formal group to work on the PGA. </a:t>
            </a:r>
          </a:p>
          <a:p>
            <a:r>
              <a:rPr lang="en-GB" baseline="0" dirty="0" smtClean="0"/>
              <a:t>UNDP has also been chosen as the </a:t>
            </a:r>
            <a:r>
              <a:rPr lang="en-GB" baseline="0" dirty="0" err="1" smtClean="0"/>
              <a:t>implementor</a:t>
            </a:r>
            <a:r>
              <a:rPr lang="en-GB" baseline="0" dirty="0" smtClean="0"/>
              <a:t>/ facilitator of the PGA. </a:t>
            </a:r>
          </a:p>
          <a:p>
            <a:endParaRPr lang="en-GB"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GB" b="1" dirty="0" smtClean="0"/>
              <a:t>WALHI</a:t>
            </a:r>
            <a:r>
              <a:rPr lang="en-GB" dirty="0" smtClean="0"/>
              <a:t> (Indonesia Forum for Environment) – feedback from other organizations that </a:t>
            </a:r>
            <a:r>
              <a:rPr lang="en-GB" smtClean="0"/>
              <a:t>Giorgio</a:t>
            </a:r>
            <a:r>
              <a:rPr lang="en-GB" baseline="0" smtClean="0"/>
              <a:t> mention</a:t>
            </a:r>
            <a:endParaRPr lang="en-GB" smtClean="0"/>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1.jpeg"/><Relationship Id="rId5" Type="http://schemas.openxmlformats.org/officeDocument/2006/relationships/image" Target="../media/image6.jpeg"/><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7.jpeg"/><Relationship Id="rId4" Type="http://schemas.openxmlformats.org/officeDocument/2006/relationships/image" Target="../media/image6.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hyperlink" Target="http://www.un-redd.org/" TargetMode="External"/><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hyperlink" Target="mailto:un-redd@un-redd.org"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pic>
        <p:nvPicPr>
          <p:cNvPr id="5" name="Picture 2" descr="C:\Documents and Settings\Isabelle\Desktop\UNEP\UN-REDD Programme Communication Strategy\Logos\Low Res Logos\FAO,UNEP and UNDP logos.jpg"/>
          <p:cNvPicPr>
            <a:picLocks noChangeAspect="1" noChangeArrowheads="1"/>
          </p:cNvPicPr>
          <p:nvPr userDrawn="1"/>
        </p:nvPicPr>
        <p:blipFill>
          <a:blip r:embed="rId2" cstate="print"/>
          <a:srcRect/>
          <a:stretch>
            <a:fillRect/>
          </a:stretch>
        </p:blipFill>
        <p:spPr bwMode="auto">
          <a:xfrm>
            <a:off x="6650038" y="5741988"/>
            <a:ext cx="2043112" cy="803275"/>
          </a:xfrm>
          <a:prstGeom prst="rect">
            <a:avLst/>
          </a:prstGeom>
          <a:noFill/>
          <a:ln w="9525">
            <a:noFill/>
            <a:miter lim="800000"/>
            <a:headEnd/>
            <a:tailEnd/>
          </a:ln>
        </p:spPr>
      </p:pic>
      <p:sp>
        <p:nvSpPr>
          <p:cNvPr id="6" name="Rectangle 5"/>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7" name="Rectangle 6"/>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8" name="Rectangle 7"/>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9" name="Freeform 8"/>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10"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450850" y="339725"/>
            <a:ext cx="2360613" cy="1014413"/>
          </a:xfrm>
          <a:prstGeom prst="rect">
            <a:avLst/>
          </a:prstGeom>
          <a:noFill/>
          <a:ln w="9525">
            <a:noFill/>
            <a:miter lim="800000"/>
            <a:headEnd/>
            <a:tailEnd/>
          </a:ln>
        </p:spPr>
      </p:pic>
      <p:sp>
        <p:nvSpPr>
          <p:cNvPr id="38" name="Title 1"/>
          <p:cNvSpPr>
            <a:spLocks noGrp="1"/>
          </p:cNvSpPr>
          <p:nvPr>
            <p:ph type="title"/>
          </p:nvPr>
        </p:nvSpPr>
        <p:spPr>
          <a:xfrm>
            <a:off x="517792" y="2115745"/>
            <a:ext cx="6389783" cy="1362075"/>
          </a:xfrm>
        </p:spPr>
        <p:txBody>
          <a:bodyPr anchor="b">
            <a:noAutofit/>
          </a:bodyPr>
          <a:lstStyle>
            <a:lvl1pPr algn="l">
              <a:defRPr sz="4000" b="1" cap="none"/>
            </a:lvl1pPr>
          </a:lstStyle>
          <a:p>
            <a:r>
              <a:rPr lang="en-US" dirty="0" smtClean="0"/>
              <a:t>Click to edit Master title style</a:t>
            </a:r>
            <a:endParaRPr lang="en-GB" dirty="0"/>
          </a:p>
        </p:txBody>
      </p:sp>
      <p:sp>
        <p:nvSpPr>
          <p:cNvPr id="42" name="Text Placeholder 2"/>
          <p:cNvSpPr>
            <a:spLocks noGrp="1"/>
          </p:cNvSpPr>
          <p:nvPr>
            <p:ph type="body" idx="1"/>
          </p:nvPr>
        </p:nvSpPr>
        <p:spPr>
          <a:xfrm>
            <a:off x="539009" y="3798935"/>
            <a:ext cx="5272070" cy="57149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2" name="Rectangle 1"/>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Rectangle 2"/>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4" name="Rectangle 3"/>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5" name="Rectangle 4"/>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6" name="Freeform 5"/>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7" name="Picture 3" descr="C:\Documents and Settings\Isabelle\Desktop\UNEP\UN-REDD Programme Communication Strategy\Logos\Low Res Logos\UN-REDD logo.jpg"/>
          <p:cNvPicPr>
            <a:picLocks noChangeAspect="1" noChangeArrowheads="1"/>
          </p:cNvPicPr>
          <p:nvPr userDrawn="1"/>
        </p:nvPicPr>
        <p:blipFill>
          <a:blip r:embed="rId2" cstate="print"/>
          <a:srcRect/>
          <a:stretch>
            <a:fillRect/>
          </a:stretch>
        </p:blipFill>
        <p:spPr bwMode="auto">
          <a:xfrm>
            <a:off x="6875463" y="5864225"/>
            <a:ext cx="2039937" cy="874713"/>
          </a:xfrm>
          <a:prstGeom prst="rect">
            <a:avLst/>
          </a:prstGeom>
          <a:noFill/>
          <a:ln w="9525">
            <a:noFill/>
            <a:miter lim="800000"/>
            <a:headEnd/>
            <a:tailEnd/>
          </a:ln>
        </p:spPr>
      </p:pic>
      <p:sp>
        <p:nvSpPr>
          <p:cNvPr id="8" name="Rectangle 7"/>
          <p:cNvSpPr/>
          <p:nvPr userDrawn="1"/>
        </p:nvSpPr>
        <p:spPr>
          <a:xfrm>
            <a:off x="558800" y="2767013"/>
            <a:ext cx="5567363" cy="708025"/>
          </a:xfrm>
          <a:prstGeom prst="rect">
            <a:avLst/>
          </a:prstGeom>
        </p:spPr>
        <p:txBody>
          <a:bodyPr>
            <a:spAutoFit/>
          </a:bodyPr>
          <a:lstStyle/>
          <a:p>
            <a:pPr>
              <a:defRPr/>
            </a:pPr>
            <a:r>
              <a:rPr lang="en-US" sz="4000" b="1" dirty="0">
                <a:solidFill>
                  <a:srgbClr val="595959"/>
                </a:solidFill>
                <a:latin typeface="Franklin Gothic Book" pitchFamily="34" charset="0"/>
                <a:ea typeface="+mj-ea"/>
                <a:cs typeface="+mj-cs"/>
              </a:rPr>
              <a:t>Thank you for listening!</a:t>
            </a:r>
            <a:endParaRPr lang="en-GB" sz="4000" b="1" dirty="0">
              <a:solidFill>
                <a:srgbClr val="595959"/>
              </a:solidFill>
              <a:latin typeface="Franklin Gothic Book" pitchFamily="34" charset="0"/>
              <a:ea typeface="+mj-ea"/>
              <a:cs typeface="+mj-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Rectangle 3"/>
          <p:cNvSpPr/>
          <p:nvPr userDrawn="1"/>
        </p:nvSpPr>
        <p:spPr>
          <a:xfrm flipV="1">
            <a:off x="2422525" y="119063"/>
            <a:ext cx="6615113" cy="66262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6" name="Rectangle 5"/>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7" name="Rectangle 6"/>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8" name="Freeform 7"/>
          <p:cNvSpPr/>
          <p:nvPr userDrawn="1"/>
        </p:nvSpPr>
        <p:spPr>
          <a:xfrm flipH="1">
            <a:off x="500063" y="3506788"/>
            <a:ext cx="8358187" cy="214312"/>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9" name="Picture 2" descr="F:\low res images\10055131-Venezuela-Lineair.jpg"/>
          <p:cNvPicPr>
            <a:picLocks noChangeAspect="1" noChangeArrowheads="1"/>
          </p:cNvPicPr>
          <p:nvPr userDrawn="1"/>
        </p:nvPicPr>
        <p:blipFill>
          <a:blip r:embed="rId2" cstate="print"/>
          <a:srcRect/>
          <a:stretch>
            <a:fillRect/>
          </a:stretch>
        </p:blipFill>
        <p:spPr bwMode="auto">
          <a:xfrm>
            <a:off x="79375" y="3508375"/>
            <a:ext cx="2286000" cy="1647825"/>
          </a:xfrm>
          <a:prstGeom prst="rect">
            <a:avLst/>
          </a:prstGeom>
          <a:noFill/>
          <a:ln w="9525">
            <a:noFill/>
            <a:miter lim="800000"/>
            <a:headEnd/>
            <a:tailEnd/>
          </a:ln>
        </p:spPr>
      </p:pic>
      <p:pic>
        <p:nvPicPr>
          <p:cNvPr id="10" name="Picture 3" descr="F:\low res images\Biodiversity---Frog.jpg"/>
          <p:cNvPicPr>
            <a:picLocks noChangeAspect="1" noChangeArrowheads="1"/>
          </p:cNvPicPr>
          <p:nvPr userDrawn="1"/>
        </p:nvPicPr>
        <p:blipFill>
          <a:blip r:embed="rId3" cstate="print"/>
          <a:srcRect/>
          <a:stretch>
            <a:fillRect/>
          </a:stretch>
        </p:blipFill>
        <p:spPr bwMode="auto">
          <a:xfrm>
            <a:off x="80963" y="5218113"/>
            <a:ext cx="2286000" cy="1581150"/>
          </a:xfrm>
          <a:prstGeom prst="rect">
            <a:avLst/>
          </a:prstGeom>
          <a:noFill/>
          <a:ln w="9525">
            <a:noFill/>
            <a:miter lim="800000"/>
            <a:headEnd/>
            <a:tailEnd/>
          </a:ln>
        </p:spPr>
      </p:pic>
      <p:pic>
        <p:nvPicPr>
          <p:cNvPr id="11" name="Picture 8" descr="F:\low res images\Technical-Capacity-Building.jpg"/>
          <p:cNvPicPr>
            <a:picLocks noChangeAspect="1" noChangeArrowheads="1"/>
          </p:cNvPicPr>
          <p:nvPr userDrawn="1"/>
        </p:nvPicPr>
        <p:blipFill>
          <a:blip r:embed="rId4" cstate="print"/>
          <a:srcRect/>
          <a:stretch>
            <a:fillRect/>
          </a:stretch>
        </p:blipFill>
        <p:spPr bwMode="auto">
          <a:xfrm>
            <a:off x="92075" y="1785938"/>
            <a:ext cx="2286000" cy="1647825"/>
          </a:xfrm>
          <a:prstGeom prst="rect">
            <a:avLst/>
          </a:prstGeom>
          <a:noFill/>
          <a:ln w="9525">
            <a:noFill/>
            <a:miter lim="800000"/>
            <a:headEnd/>
            <a:tailEnd/>
          </a:ln>
        </p:spPr>
      </p:pic>
      <p:pic>
        <p:nvPicPr>
          <p:cNvPr id="12" name="Picture 12" descr="C:\Documents and Settings\Isabelle\Desktop\UNEP\UN-REDD Programme Communication Strategy\UNEP Pictures\High Resolution Images\Low Res iStock_copy.JPG"/>
          <p:cNvPicPr>
            <a:picLocks noChangeAspect="1" noChangeArrowheads="1"/>
          </p:cNvPicPr>
          <p:nvPr userDrawn="1"/>
        </p:nvPicPr>
        <p:blipFill>
          <a:blip r:embed="rId5" cstate="print"/>
          <a:srcRect/>
          <a:stretch>
            <a:fillRect/>
          </a:stretch>
        </p:blipFill>
        <p:spPr bwMode="auto">
          <a:xfrm>
            <a:off x="92075" y="76200"/>
            <a:ext cx="2286000" cy="1647825"/>
          </a:xfrm>
          <a:prstGeom prst="rect">
            <a:avLst/>
          </a:prstGeom>
          <a:noFill/>
          <a:ln w="9525">
            <a:noFill/>
            <a:miter lim="800000"/>
            <a:headEnd/>
            <a:tailEnd/>
          </a:ln>
        </p:spPr>
      </p:pic>
      <p:pic>
        <p:nvPicPr>
          <p:cNvPr id="13" name="Picture 2" descr="C:\Documents and Settings\Isabelle\Desktop\UNEP\UN-REDD Programme Communication Strategy\Logos\Low Res Logos\FAO,UNEP and UNDP logos.jpg"/>
          <p:cNvPicPr>
            <a:picLocks noChangeAspect="1" noChangeArrowheads="1"/>
          </p:cNvPicPr>
          <p:nvPr userDrawn="1"/>
        </p:nvPicPr>
        <p:blipFill>
          <a:blip r:embed="rId6" cstate="print"/>
          <a:srcRect/>
          <a:stretch>
            <a:fillRect/>
          </a:stretch>
        </p:blipFill>
        <p:spPr bwMode="auto">
          <a:xfrm>
            <a:off x="6650038" y="5741988"/>
            <a:ext cx="2043112" cy="803275"/>
          </a:xfrm>
          <a:prstGeom prst="rect">
            <a:avLst/>
          </a:prstGeom>
          <a:noFill/>
          <a:ln w="9525">
            <a:noFill/>
            <a:miter lim="800000"/>
            <a:headEnd/>
            <a:tailEnd/>
          </a:ln>
        </p:spPr>
      </p:pic>
      <p:pic>
        <p:nvPicPr>
          <p:cNvPr id="14" name="Picture 3" descr="C:\Documents and Settings\Isabelle\Desktop\UNEP\UN-REDD Programme Communication Strategy\Logos\Low Res Logos\UN-REDD logo.jpg"/>
          <p:cNvPicPr>
            <a:picLocks noChangeAspect="1" noChangeArrowheads="1"/>
          </p:cNvPicPr>
          <p:nvPr userDrawn="1"/>
        </p:nvPicPr>
        <p:blipFill>
          <a:blip r:embed="rId7" cstate="print"/>
          <a:srcRect/>
          <a:stretch>
            <a:fillRect/>
          </a:stretch>
        </p:blipFill>
        <p:spPr bwMode="auto">
          <a:xfrm>
            <a:off x="6411913" y="246063"/>
            <a:ext cx="2360612" cy="1012825"/>
          </a:xfrm>
          <a:prstGeom prst="rect">
            <a:avLst/>
          </a:prstGeom>
          <a:noFill/>
          <a:ln w="9525">
            <a:noFill/>
            <a:miter lim="800000"/>
            <a:headEnd/>
            <a:tailEnd/>
          </a:ln>
        </p:spPr>
      </p:pic>
      <p:sp>
        <p:nvSpPr>
          <p:cNvPr id="38" name="Title 1"/>
          <p:cNvSpPr>
            <a:spLocks noGrp="1"/>
          </p:cNvSpPr>
          <p:nvPr>
            <p:ph type="title"/>
          </p:nvPr>
        </p:nvSpPr>
        <p:spPr>
          <a:xfrm>
            <a:off x="2522862" y="2060661"/>
            <a:ext cx="6389783" cy="1362075"/>
          </a:xfrm>
        </p:spPr>
        <p:txBody>
          <a:bodyPr anchor="b">
            <a:noAutofit/>
          </a:bodyPr>
          <a:lstStyle>
            <a:lvl1pPr algn="l">
              <a:defRPr sz="4000" b="1" cap="none"/>
            </a:lvl1pPr>
          </a:lstStyle>
          <a:p>
            <a:r>
              <a:rPr lang="en-US" dirty="0" smtClean="0"/>
              <a:t>Click to edit Master title style</a:t>
            </a:r>
            <a:endParaRPr lang="en-GB" dirty="0"/>
          </a:p>
        </p:txBody>
      </p:sp>
      <p:sp>
        <p:nvSpPr>
          <p:cNvPr id="42" name="Text Placeholder 2"/>
          <p:cNvSpPr>
            <a:spLocks noGrp="1"/>
          </p:cNvSpPr>
          <p:nvPr>
            <p:ph type="body" idx="1"/>
          </p:nvPr>
        </p:nvSpPr>
        <p:spPr>
          <a:xfrm>
            <a:off x="2563538" y="3786201"/>
            <a:ext cx="5272070" cy="57149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a:xfrm>
            <a:off x="2428875" y="1785938"/>
            <a:ext cx="6643688" cy="5000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userDrawn="1"/>
        </p:nvSpPr>
        <p:spPr>
          <a:xfrm>
            <a:off x="2428875" y="71438"/>
            <a:ext cx="6643688"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Picture 2" descr="F:\low res images\10055131-Venezuela-Lineair.jpg"/>
          <p:cNvPicPr>
            <a:picLocks noChangeAspect="1" noChangeArrowheads="1"/>
          </p:cNvPicPr>
          <p:nvPr userDrawn="1"/>
        </p:nvPicPr>
        <p:blipFill>
          <a:blip r:embed="rId2" cstate="print"/>
          <a:srcRect/>
          <a:stretch>
            <a:fillRect/>
          </a:stretch>
        </p:blipFill>
        <p:spPr bwMode="auto">
          <a:xfrm>
            <a:off x="79375" y="3508375"/>
            <a:ext cx="2286000" cy="1647825"/>
          </a:xfrm>
          <a:prstGeom prst="rect">
            <a:avLst/>
          </a:prstGeom>
          <a:noFill/>
          <a:ln w="9525">
            <a:noFill/>
            <a:miter lim="800000"/>
            <a:headEnd/>
            <a:tailEnd/>
          </a:ln>
        </p:spPr>
      </p:pic>
      <p:pic>
        <p:nvPicPr>
          <p:cNvPr id="7" name="Picture 3" descr="F:\low res images\Biodiversity---Frog.jpg"/>
          <p:cNvPicPr>
            <a:picLocks noChangeAspect="1" noChangeArrowheads="1"/>
          </p:cNvPicPr>
          <p:nvPr userDrawn="1"/>
        </p:nvPicPr>
        <p:blipFill>
          <a:blip r:embed="rId3" cstate="print"/>
          <a:srcRect/>
          <a:stretch>
            <a:fillRect/>
          </a:stretch>
        </p:blipFill>
        <p:spPr bwMode="auto">
          <a:xfrm>
            <a:off x="80963" y="5218113"/>
            <a:ext cx="2286000" cy="1581150"/>
          </a:xfrm>
          <a:prstGeom prst="rect">
            <a:avLst/>
          </a:prstGeom>
          <a:noFill/>
          <a:ln w="9525">
            <a:noFill/>
            <a:miter lim="800000"/>
            <a:headEnd/>
            <a:tailEnd/>
          </a:ln>
        </p:spPr>
      </p:pic>
      <p:pic>
        <p:nvPicPr>
          <p:cNvPr id="8" name="Picture 12" descr="C:\Documents and Settings\Isabelle\Desktop\UNEP\UN-REDD Programme Communication Strategy\UNEP Pictures\High Resolution Images\Low Res iStock_copy.JPG"/>
          <p:cNvPicPr>
            <a:picLocks noChangeAspect="1" noChangeArrowheads="1"/>
          </p:cNvPicPr>
          <p:nvPr userDrawn="1"/>
        </p:nvPicPr>
        <p:blipFill>
          <a:blip r:embed="rId4" cstate="print"/>
          <a:srcRect/>
          <a:stretch>
            <a:fillRect/>
          </a:stretch>
        </p:blipFill>
        <p:spPr bwMode="auto">
          <a:xfrm>
            <a:off x="92075" y="76200"/>
            <a:ext cx="2286000" cy="1647825"/>
          </a:xfrm>
          <a:prstGeom prst="rect">
            <a:avLst/>
          </a:prstGeom>
          <a:noFill/>
          <a:ln w="9525">
            <a:noFill/>
            <a:miter lim="800000"/>
            <a:headEnd/>
            <a:tailEnd/>
          </a:ln>
        </p:spPr>
      </p:pic>
      <p:pic>
        <p:nvPicPr>
          <p:cNvPr id="9" name="Picture 3" descr="C:\Documents and Settings\Isabelle\Desktop\UNEP\UN-REDD Programme Communication Strategy\Logos\Low Res Logos\UN-REDD logo.jpg"/>
          <p:cNvPicPr>
            <a:picLocks noChangeAspect="1" noChangeArrowheads="1"/>
          </p:cNvPicPr>
          <p:nvPr userDrawn="1"/>
        </p:nvPicPr>
        <p:blipFill>
          <a:blip r:embed="rId5" cstate="print"/>
          <a:srcRect/>
          <a:stretch>
            <a:fillRect/>
          </a:stretch>
        </p:blipFill>
        <p:spPr bwMode="auto">
          <a:xfrm>
            <a:off x="6875463" y="5864225"/>
            <a:ext cx="2039937" cy="874713"/>
          </a:xfrm>
          <a:prstGeom prst="rect">
            <a:avLst/>
          </a:prstGeom>
          <a:noFill/>
          <a:ln w="9525">
            <a:noFill/>
            <a:miter lim="800000"/>
            <a:headEnd/>
            <a:tailEnd/>
          </a:ln>
        </p:spPr>
      </p:pic>
      <p:pic>
        <p:nvPicPr>
          <p:cNvPr id="10" name="Picture 8" descr="F:\low res images\Technical-Capacity-Building.jpg"/>
          <p:cNvPicPr>
            <a:picLocks noChangeAspect="1" noChangeArrowheads="1"/>
          </p:cNvPicPr>
          <p:nvPr userDrawn="1"/>
        </p:nvPicPr>
        <p:blipFill>
          <a:blip r:embed="rId6" cstate="print"/>
          <a:srcRect/>
          <a:stretch>
            <a:fillRect/>
          </a:stretch>
        </p:blipFill>
        <p:spPr bwMode="auto">
          <a:xfrm>
            <a:off x="92075" y="1785938"/>
            <a:ext cx="2286000" cy="1647825"/>
          </a:xfrm>
          <a:prstGeom prst="rect">
            <a:avLst/>
          </a:prstGeom>
          <a:noFill/>
          <a:ln w="9525">
            <a:noFill/>
            <a:miter lim="800000"/>
            <a:headEnd/>
            <a:tailEnd/>
          </a:ln>
        </p:spPr>
      </p:pic>
      <p:sp>
        <p:nvSpPr>
          <p:cNvPr id="3" name="Content Placeholder 2"/>
          <p:cNvSpPr>
            <a:spLocks noGrp="1"/>
          </p:cNvSpPr>
          <p:nvPr>
            <p:ph idx="1"/>
          </p:nvPr>
        </p:nvSpPr>
        <p:spPr>
          <a:xfrm>
            <a:off x="2544896" y="1857709"/>
            <a:ext cx="6313384" cy="4576142"/>
          </a:xfrm>
        </p:spPr>
        <p:txBody>
          <a:bodyPr/>
          <a:lstStyle>
            <a:lvl1pPr>
              <a:defRPr>
                <a:solidFill>
                  <a:schemeClr val="tx1">
                    <a:lumMod val="95000"/>
                    <a:lumOff val="5000"/>
                  </a:schemeClr>
                </a:solidFill>
              </a:defRPr>
            </a:lvl1pPr>
            <a:lvl2pPr>
              <a:defRPr/>
            </a:lvl2pPr>
          </a:lstStyle>
          <a:p>
            <a:pPr lvl="0"/>
            <a:r>
              <a:rPr lang="en-US" smtClean="0"/>
              <a:t>Click to edit Master text styles</a:t>
            </a:r>
          </a:p>
          <a:p>
            <a:pPr lvl="1"/>
            <a:r>
              <a:rPr lang="en-US" smtClean="0"/>
              <a:t>Second level</a:t>
            </a:r>
          </a:p>
          <a:p>
            <a:pPr lvl="2"/>
            <a:r>
              <a:rPr lang="en-US" smtClean="0"/>
              <a:t>Third level</a:t>
            </a:r>
          </a:p>
        </p:txBody>
      </p:sp>
      <p:sp>
        <p:nvSpPr>
          <p:cNvPr id="19"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Rectangle 3"/>
          <p:cNvSpPr/>
          <p:nvPr userDrawn="1"/>
        </p:nvSpPr>
        <p:spPr>
          <a:xfrm>
            <a:off x="120650" y="1784350"/>
            <a:ext cx="8907463" cy="50022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5" name="Rectangle 4"/>
          <p:cNvSpPr/>
          <p:nvPr userDrawn="1"/>
        </p:nvSpPr>
        <p:spPr>
          <a:xfrm>
            <a:off x="2428875" y="71438"/>
            <a:ext cx="6583363"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Picture 12"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pic>
        <p:nvPicPr>
          <p:cNvPr id="7"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6875463" y="5864225"/>
            <a:ext cx="2039937" cy="874713"/>
          </a:xfrm>
          <a:prstGeom prst="rect">
            <a:avLst/>
          </a:prstGeom>
          <a:noFill/>
          <a:ln w="9525">
            <a:noFill/>
            <a:miter lim="800000"/>
            <a:headEnd/>
            <a:tailEnd/>
          </a:ln>
        </p:spPr>
      </p:pic>
      <p:sp>
        <p:nvSpPr>
          <p:cNvPr id="11" name="Content Placeholder 2"/>
          <p:cNvSpPr>
            <a:spLocks noGrp="1"/>
          </p:cNvSpPr>
          <p:nvPr>
            <p:ph idx="1"/>
          </p:nvPr>
        </p:nvSpPr>
        <p:spPr>
          <a:xfrm>
            <a:off x="285720" y="1857364"/>
            <a:ext cx="8715436" cy="4643470"/>
          </a:xfrm>
        </p:spPr>
        <p:txBody>
          <a:bodyPr/>
          <a:lstStyle>
            <a:lvl1pPr>
              <a:defRPr>
                <a:solidFill>
                  <a:schemeClr val="tx1">
                    <a:lumMod val="95000"/>
                    <a:lumOff val="5000"/>
                  </a:schemeClr>
                </a:solidFill>
              </a:defRPr>
            </a:lvl1pPr>
            <a:lvl2pPr>
              <a:defRPr/>
            </a:lvl2pPr>
          </a:lstStyle>
          <a:p>
            <a:pPr lvl="0"/>
            <a:r>
              <a:rPr lang="en-US" smtClean="0"/>
              <a:t>Click to edit Master text styles</a:t>
            </a:r>
          </a:p>
          <a:p>
            <a:pPr lvl="1"/>
            <a:r>
              <a:rPr lang="en-US" smtClean="0"/>
              <a:t>Second level</a:t>
            </a:r>
          </a:p>
          <a:p>
            <a:pPr lvl="2"/>
            <a:r>
              <a:rPr lang="en-US" smtClean="0"/>
              <a:t>Third level</a:t>
            </a:r>
          </a:p>
        </p:txBody>
      </p:sp>
      <p:sp>
        <p:nvSpPr>
          <p:cNvPr id="13"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userDrawn="1"/>
        </p:nvSpPr>
        <p:spPr>
          <a:xfrm>
            <a:off x="2428875" y="71438"/>
            <a:ext cx="657225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8" name="Rectangle 7"/>
          <p:cNvSpPr/>
          <p:nvPr userDrawn="1"/>
        </p:nvSpPr>
        <p:spPr>
          <a:xfrm>
            <a:off x="7143750" y="6040438"/>
            <a:ext cx="2143125" cy="746125"/>
          </a:xfrm>
          <a:prstGeom prst="rect">
            <a:avLst/>
          </a:prstGeom>
        </p:spPr>
        <p:txBody>
          <a:bodyPr>
            <a:spAutoFit/>
          </a:bodyPr>
          <a:lstStyle/>
          <a:p>
            <a:pPr>
              <a:defRPr/>
            </a:pPr>
            <a:r>
              <a:rPr lang="fr-FR" sz="2800" dirty="0">
                <a:solidFill>
                  <a:srgbClr val="0099CC"/>
                </a:solidFill>
                <a:ea typeface="Calibri" pitchFamily="34" charset="0"/>
                <a:cs typeface="FrutigerLT-Roman" charset="0"/>
              </a:rPr>
              <a:t>UN</a:t>
            </a:r>
            <a:r>
              <a:rPr lang="fr-FR" sz="2800" dirty="0">
                <a:solidFill>
                  <a:schemeClr val="accent2"/>
                </a:solidFill>
                <a:ea typeface="Calibri" pitchFamily="34" charset="0"/>
                <a:cs typeface="FrutigerLT-Roman" charset="0"/>
              </a:rPr>
              <a:t>-REDD</a:t>
            </a:r>
          </a:p>
          <a:p>
            <a:pPr>
              <a:defRPr/>
            </a:pPr>
            <a:r>
              <a:rPr lang="fr-FR" sz="1450" dirty="0">
                <a:solidFill>
                  <a:schemeClr val="accent2"/>
                </a:solidFill>
                <a:ea typeface="Calibri" pitchFamily="34" charset="0"/>
                <a:cs typeface="Frutiger-Roman" charset="0"/>
              </a:rPr>
              <a:t>P R O G R A M M E</a:t>
            </a:r>
            <a:r>
              <a:rPr lang="en-GB" sz="1450" dirty="0">
                <a:solidFill>
                  <a:schemeClr val="accent2"/>
                </a:solidFill>
              </a:rPr>
              <a:t> </a:t>
            </a:r>
          </a:p>
        </p:txBody>
      </p:sp>
      <p:pic>
        <p:nvPicPr>
          <p:cNvPr id="9" name="Picture 12"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pic>
        <p:nvPicPr>
          <p:cNvPr id="10"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6875463" y="5864225"/>
            <a:ext cx="2039937" cy="874713"/>
          </a:xfrm>
          <a:prstGeom prst="rect">
            <a:avLst/>
          </a:prstGeom>
          <a:noFill/>
          <a:ln w="9525">
            <a:noFill/>
            <a:miter lim="800000"/>
            <a:headEnd/>
            <a:tailEnd/>
          </a:ln>
        </p:spPr>
      </p:pic>
      <p:sp>
        <p:nvSpPr>
          <p:cNvPr id="6" name="Content Placeholder 5"/>
          <p:cNvSpPr>
            <a:spLocks noGrp="1"/>
          </p:cNvSpPr>
          <p:nvPr>
            <p:ph sz="quarter" idx="4"/>
          </p:nvPr>
        </p:nvSpPr>
        <p:spPr>
          <a:xfrm>
            <a:off x="4660135" y="2541319"/>
            <a:ext cx="4351662" cy="4178970"/>
          </a:xfrm>
          <a:solidFill>
            <a:schemeClr val="bg1"/>
          </a:solidFill>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3" name="Text Placeholder 2"/>
          <p:cNvSpPr>
            <a:spLocks noGrp="1"/>
          </p:cNvSpPr>
          <p:nvPr>
            <p:ph type="body" idx="1"/>
          </p:nvPr>
        </p:nvSpPr>
        <p:spPr>
          <a:xfrm>
            <a:off x="107593" y="1821226"/>
            <a:ext cx="4464407" cy="639762"/>
          </a:xfrm>
          <a:solidFill>
            <a:schemeClr val="bg1"/>
          </a:solidFill>
        </p:spPr>
        <p:txBody>
          <a:bodyPr anchor="ctr"/>
          <a:lstStyle>
            <a:lvl1pPr marL="0" indent="0" algn="ctr">
              <a:buNone/>
              <a:defRPr sz="2400" b="0">
                <a:solidFill>
                  <a:schemeClr val="tx1">
                    <a:lumMod val="75000"/>
                    <a:lumOff val="25000"/>
                  </a:schemeClr>
                </a:solidFill>
                <a:latin typeface="Franklin Gothic Boo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18754" y="2541320"/>
            <a:ext cx="4441372" cy="4178111"/>
          </a:xfrm>
          <a:solidFill>
            <a:schemeClr val="bg1"/>
          </a:solidFill>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Text Placeholder 4"/>
          <p:cNvSpPr>
            <a:spLocks noGrp="1"/>
          </p:cNvSpPr>
          <p:nvPr>
            <p:ph type="body" sz="quarter" idx="3"/>
          </p:nvPr>
        </p:nvSpPr>
        <p:spPr>
          <a:xfrm>
            <a:off x="4648260" y="1813389"/>
            <a:ext cx="4351662" cy="639762"/>
          </a:xfrm>
          <a:solidFill>
            <a:schemeClr val="bg1"/>
          </a:solidFill>
        </p:spPr>
        <p:txBody>
          <a:bodyPr anchor="ctr"/>
          <a:lstStyle>
            <a:lvl1pPr marL="0" indent="0" algn="ctr">
              <a:buNone/>
              <a:defRPr sz="2400" b="0">
                <a:solidFill>
                  <a:schemeClr val="tx1">
                    <a:lumMod val="75000"/>
                    <a:lumOff val="25000"/>
                  </a:schemeClr>
                </a:solidFill>
                <a:latin typeface="Franklin Gothic Book"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5" name="Rectangle 4"/>
          <p:cNvSpPr/>
          <p:nvPr userDrawn="1"/>
        </p:nvSpPr>
        <p:spPr>
          <a:xfrm>
            <a:off x="2428875" y="71438"/>
            <a:ext cx="657225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6" name="Rectangle 5"/>
          <p:cNvSpPr/>
          <p:nvPr userDrawn="1"/>
        </p:nvSpPr>
        <p:spPr>
          <a:xfrm>
            <a:off x="7143750" y="6040438"/>
            <a:ext cx="2143125" cy="746125"/>
          </a:xfrm>
          <a:prstGeom prst="rect">
            <a:avLst/>
          </a:prstGeom>
        </p:spPr>
        <p:txBody>
          <a:bodyPr>
            <a:spAutoFit/>
          </a:bodyPr>
          <a:lstStyle/>
          <a:p>
            <a:pPr>
              <a:defRPr/>
            </a:pPr>
            <a:r>
              <a:rPr lang="fr-FR" sz="2800" dirty="0">
                <a:solidFill>
                  <a:srgbClr val="0099CC"/>
                </a:solidFill>
                <a:ea typeface="Calibri" pitchFamily="34" charset="0"/>
                <a:cs typeface="FrutigerLT-Roman" charset="0"/>
              </a:rPr>
              <a:t>UN</a:t>
            </a:r>
            <a:r>
              <a:rPr lang="fr-FR" sz="2800" dirty="0">
                <a:solidFill>
                  <a:schemeClr val="accent2"/>
                </a:solidFill>
                <a:ea typeface="Calibri" pitchFamily="34" charset="0"/>
                <a:cs typeface="FrutigerLT-Roman" charset="0"/>
              </a:rPr>
              <a:t>-REDD</a:t>
            </a:r>
          </a:p>
          <a:p>
            <a:pPr>
              <a:defRPr/>
            </a:pPr>
            <a:r>
              <a:rPr lang="fr-FR" sz="1450" dirty="0">
                <a:solidFill>
                  <a:schemeClr val="accent2"/>
                </a:solidFill>
                <a:ea typeface="Calibri" pitchFamily="34" charset="0"/>
                <a:cs typeface="Frutiger-Roman" charset="0"/>
              </a:rPr>
              <a:t>P R O G R A M M E</a:t>
            </a:r>
            <a:r>
              <a:rPr lang="en-GB" sz="1450" dirty="0">
                <a:solidFill>
                  <a:schemeClr val="accent2"/>
                </a:solidFill>
              </a:rPr>
              <a:t> </a:t>
            </a:r>
          </a:p>
        </p:txBody>
      </p:sp>
      <p:pic>
        <p:nvPicPr>
          <p:cNvPr id="7" name="Picture 12"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pic>
        <p:nvPicPr>
          <p:cNvPr id="8" name="Picture 3" descr="C:\Documents and Settings\Isabelle\Desktop\UNEP\UN-REDD Programme Communication Strategy\Logos\Low Res Logos\UN-REDD logo.jpg"/>
          <p:cNvPicPr>
            <a:picLocks noChangeAspect="1" noChangeArrowheads="1"/>
          </p:cNvPicPr>
          <p:nvPr userDrawn="1"/>
        </p:nvPicPr>
        <p:blipFill>
          <a:blip r:embed="rId3" cstate="print"/>
          <a:srcRect/>
          <a:stretch>
            <a:fillRect/>
          </a:stretch>
        </p:blipFill>
        <p:spPr bwMode="auto">
          <a:xfrm>
            <a:off x="6875463" y="5864225"/>
            <a:ext cx="2039937" cy="874713"/>
          </a:xfrm>
          <a:prstGeom prst="rect">
            <a:avLst/>
          </a:prstGeom>
          <a:noFill/>
          <a:ln w="9525">
            <a:noFill/>
            <a:miter lim="800000"/>
            <a:headEnd/>
            <a:tailEnd/>
          </a:ln>
        </p:spPr>
      </p:pic>
      <p:sp>
        <p:nvSpPr>
          <p:cNvPr id="3" name="Content Placeholder 2"/>
          <p:cNvSpPr>
            <a:spLocks noGrp="1"/>
          </p:cNvSpPr>
          <p:nvPr>
            <p:ph idx="1"/>
          </p:nvPr>
        </p:nvSpPr>
        <p:spPr>
          <a:xfrm>
            <a:off x="2437975" y="1809163"/>
            <a:ext cx="6585698" cy="4923001"/>
          </a:xfrm>
          <a:solidFill>
            <a:schemeClr val="bg1"/>
          </a:solidFill>
        </p:spPr>
        <p:txBody>
          <a:bodyPr>
            <a:normAutofit/>
          </a:bodyPr>
          <a:lstStyle>
            <a:lvl1pPr>
              <a:defRPr sz="2400"/>
            </a:lvl1pPr>
            <a:lvl2pPr>
              <a:defRPr sz="2000"/>
            </a:lvl2pPr>
            <a:lvl3pPr>
              <a:defRPr sz="18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4" name="Text Placeholder 3"/>
          <p:cNvSpPr>
            <a:spLocks noGrp="1"/>
          </p:cNvSpPr>
          <p:nvPr>
            <p:ph type="body" sz="half" idx="2"/>
          </p:nvPr>
        </p:nvSpPr>
        <p:spPr>
          <a:xfrm>
            <a:off x="77117" y="1806766"/>
            <a:ext cx="2269476" cy="4913523"/>
          </a:xfrm>
          <a:solidFill>
            <a:schemeClr val="bg1"/>
          </a:solidFill>
        </p:spPr>
        <p:txBody>
          <a:bodyPr anchor="ctr"/>
          <a:lstStyle>
            <a:lvl1pPr marL="0" indent="0" algn="ctr">
              <a:buNone/>
              <a:defRPr lang="en-US" sz="2000" b="0" kern="1200" dirty="0" smtClean="0">
                <a:solidFill>
                  <a:srgbClr val="595959"/>
                </a:solidFill>
                <a:latin typeface="Franklin Gothic Book" pitchFamily="34" charset="0"/>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Rectangle 4"/>
          <p:cNvSpPr/>
          <p:nvPr userDrawn="1"/>
        </p:nvSpPr>
        <p:spPr>
          <a:xfrm>
            <a:off x="2428875" y="1785938"/>
            <a:ext cx="6572250" cy="5000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 name="Rectangle 5"/>
          <p:cNvSpPr/>
          <p:nvPr userDrawn="1"/>
        </p:nvSpPr>
        <p:spPr>
          <a:xfrm>
            <a:off x="2422525" y="71438"/>
            <a:ext cx="6578600" cy="16430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7" name="Picture 5" descr="C:\Documents and Settings\Isabelle\Desktop\UNEP\UN-REDD Programme Communication Strategy\UNEP Pictures\High Resolution Images\Low Res iStock_copy.JPG"/>
          <p:cNvPicPr>
            <a:picLocks noChangeAspect="1" noChangeArrowheads="1"/>
          </p:cNvPicPr>
          <p:nvPr userDrawn="1"/>
        </p:nvPicPr>
        <p:blipFill>
          <a:blip r:embed="rId2" cstate="print"/>
          <a:srcRect/>
          <a:stretch>
            <a:fillRect/>
          </a:stretch>
        </p:blipFill>
        <p:spPr bwMode="auto">
          <a:xfrm>
            <a:off x="92075" y="76200"/>
            <a:ext cx="2286000" cy="1647825"/>
          </a:xfrm>
          <a:prstGeom prst="rect">
            <a:avLst/>
          </a:prstGeom>
          <a:noFill/>
          <a:ln w="9525">
            <a:noFill/>
            <a:miter lim="800000"/>
            <a:headEnd/>
            <a:tailEnd/>
          </a:ln>
        </p:spPr>
      </p:pic>
      <p:sp>
        <p:nvSpPr>
          <p:cNvPr id="3" name="Picture Placeholder 2"/>
          <p:cNvSpPr>
            <a:spLocks noGrp="1"/>
          </p:cNvSpPr>
          <p:nvPr>
            <p:ph type="pic" idx="1"/>
          </p:nvPr>
        </p:nvSpPr>
        <p:spPr>
          <a:xfrm>
            <a:off x="2434728" y="1813295"/>
            <a:ext cx="6527190" cy="488495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9" name="Title 1"/>
          <p:cNvSpPr>
            <a:spLocks noGrp="1"/>
          </p:cNvSpPr>
          <p:nvPr>
            <p:ph type="title"/>
          </p:nvPr>
        </p:nvSpPr>
        <p:spPr>
          <a:xfrm>
            <a:off x="2445745" y="132201"/>
            <a:ext cx="6544019" cy="1531345"/>
          </a:xfrm>
        </p:spPr>
        <p:txBody>
          <a:bodyPr/>
          <a:lstStyle>
            <a:lvl1pPr algn="ctr">
              <a:defRPr b="0"/>
            </a:lvl1pPr>
          </a:lstStyle>
          <a:p>
            <a:r>
              <a:rPr lang="en-US" dirty="0" smtClean="0"/>
              <a:t>Click to edit Master title style</a:t>
            </a:r>
            <a:endParaRPr lang="en-GB" dirty="0"/>
          </a:p>
        </p:txBody>
      </p:sp>
      <p:sp>
        <p:nvSpPr>
          <p:cNvPr id="10" name="Text Placeholder 3"/>
          <p:cNvSpPr>
            <a:spLocks noGrp="1"/>
          </p:cNvSpPr>
          <p:nvPr>
            <p:ph type="body" sz="half" idx="10"/>
          </p:nvPr>
        </p:nvSpPr>
        <p:spPr>
          <a:xfrm>
            <a:off x="77117" y="1781300"/>
            <a:ext cx="2269476" cy="5005450"/>
          </a:xfrm>
          <a:solidFill>
            <a:schemeClr val="bg1"/>
          </a:solidFill>
        </p:spPr>
        <p:txBody>
          <a:bodyPr anchor="ctr"/>
          <a:lstStyle>
            <a:lvl1pPr marL="0" indent="0" algn="ctr">
              <a:buNone/>
              <a:defRPr lang="en-US" sz="2000" b="0" kern="1200" dirty="0" smtClean="0">
                <a:solidFill>
                  <a:srgbClr val="595959"/>
                </a:solidFill>
                <a:latin typeface="Franklin Gothic Book" pitchFamily="34" charset="0"/>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2"/>
          <p:cNvSpPr/>
          <p:nvPr userDrawn="1"/>
        </p:nvSpPr>
        <p:spPr>
          <a:xfrm flipV="1">
            <a:off x="131763"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4" name="Rectangle 3"/>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5" name="Rectangle 4"/>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6" name="Rectangle 5"/>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7" name="Freeform 6"/>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8" name="Picture 3" descr="C:\Documents and Settings\Isabelle\Desktop\UNEP\UN-REDD Programme Communication Strategy\Logos\Low Res Logos\UN-REDD logo.jpg"/>
          <p:cNvPicPr>
            <a:picLocks noChangeAspect="1" noChangeArrowheads="1"/>
          </p:cNvPicPr>
          <p:nvPr userDrawn="1"/>
        </p:nvPicPr>
        <p:blipFill>
          <a:blip r:embed="rId2" cstate="print"/>
          <a:srcRect/>
          <a:stretch>
            <a:fillRect/>
          </a:stretch>
        </p:blipFill>
        <p:spPr bwMode="auto">
          <a:xfrm>
            <a:off x="6875463" y="5864225"/>
            <a:ext cx="2039937" cy="874713"/>
          </a:xfrm>
          <a:prstGeom prst="rect">
            <a:avLst/>
          </a:prstGeom>
          <a:noFill/>
          <a:ln w="9525">
            <a:noFill/>
            <a:miter lim="800000"/>
            <a:headEnd/>
            <a:tailEnd/>
          </a:ln>
        </p:spPr>
      </p:pic>
      <p:sp>
        <p:nvSpPr>
          <p:cNvPr id="38" name="Title 1"/>
          <p:cNvSpPr>
            <a:spLocks noGrp="1"/>
          </p:cNvSpPr>
          <p:nvPr>
            <p:ph type="title"/>
          </p:nvPr>
        </p:nvSpPr>
        <p:spPr>
          <a:xfrm>
            <a:off x="517792" y="2115745"/>
            <a:ext cx="6389783" cy="1362075"/>
          </a:xfrm>
        </p:spPr>
        <p:txBody>
          <a:bodyPr anchor="b">
            <a:noAutofit/>
          </a:bodyPr>
          <a:lstStyle>
            <a:lvl1pPr algn="l">
              <a:defRPr sz="4000" b="1" cap="none"/>
            </a:lvl1pPr>
          </a:lstStyle>
          <a:p>
            <a:r>
              <a:rPr lang="en-US" dirty="0" smtClean="0"/>
              <a:t>Click to edit Master title style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2" name="Rectangle 1"/>
          <p:cNvSpPr/>
          <p:nvPr userDrawn="1"/>
        </p:nvSpPr>
        <p:spPr>
          <a:xfrm flipV="1">
            <a:off x="142875" y="142875"/>
            <a:ext cx="8858250" cy="6572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Rectangle 2"/>
          <p:cNvSpPr>
            <a:spLocks noChangeArrowheads="1"/>
          </p:cNvSpPr>
          <p:nvPr userDrawn="1"/>
        </p:nvSpPr>
        <p:spPr bwMode="auto">
          <a:xfrm>
            <a:off x="0" y="0"/>
            <a:ext cx="9144000" cy="457200"/>
          </a:xfrm>
          <a:prstGeom prst="rect">
            <a:avLst/>
          </a:prstGeom>
          <a:noFill/>
          <a:ln w="9525">
            <a:noFill/>
            <a:miter lim="800000"/>
            <a:headEnd/>
            <a:tailEnd/>
          </a:ln>
          <a:effectLst/>
        </p:spPr>
        <p:txBody>
          <a:bodyPr wrap="none" anchor="ctr">
            <a:spAutoFit/>
          </a:bodyPr>
          <a:lstStyle/>
          <a:p>
            <a:pPr fontAlgn="auto">
              <a:spcBef>
                <a:spcPts val="0"/>
              </a:spcBef>
              <a:spcAft>
                <a:spcPts val="0"/>
              </a:spcAft>
              <a:defRPr/>
            </a:pPr>
            <a:endParaRPr lang="en-GB">
              <a:latin typeface="+mn-lt"/>
            </a:endParaRPr>
          </a:p>
        </p:txBody>
      </p:sp>
      <p:sp>
        <p:nvSpPr>
          <p:cNvPr id="4" name="Rectangle 3"/>
          <p:cNvSpPr>
            <a:spLocks noChangeArrowheads="1"/>
          </p:cNvSpPr>
          <p:nvPr userDrawn="1"/>
        </p:nvSpPr>
        <p:spPr bwMode="auto">
          <a:xfrm>
            <a:off x="0" y="828675"/>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5" name="Rectangle 4"/>
          <p:cNvSpPr>
            <a:spLocks noChangeArrowheads="1"/>
          </p:cNvSpPr>
          <p:nvPr userDrawn="1"/>
        </p:nvSpPr>
        <p:spPr bwMode="auto">
          <a:xfrm>
            <a:off x="0" y="1295400"/>
            <a:ext cx="9144000" cy="0"/>
          </a:xfrm>
          <a:prstGeom prst="rect">
            <a:avLst/>
          </a:prstGeom>
          <a:noFill/>
          <a:ln w="9525">
            <a:noFill/>
            <a:miter lim="800000"/>
            <a:headEnd/>
            <a:tailEnd/>
          </a:ln>
          <a:effectLst/>
        </p:spPr>
        <p:txBody>
          <a:bodyPr wrap="none" anchor="ctr">
            <a:spAutoFit/>
          </a:bodyPr>
          <a:lstStyle/>
          <a:p>
            <a:pPr algn="ctr">
              <a:defRPr/>
            </a:pPr>
            <a:r>
              <a:rPr lang="fr-FR" sz="1600">
                <a:ea typeface="Calibri" pitchFamily="34" charset="0"/>
                <a:cs typeface="Times New Roman" pitchFamily="18" charset="0"/>
              </a:rPr>
              <a:t>    </a:t>
            </a:r>
            <a:endParaRPr lang="fr-FR"/>
          </a:p>
        </p:txBody>
      </p:sp>
      <p:sp>
        <p:nvSpPr>
          <p:cNvPr id="6" name="Freeform 5"/>
          <p:cNvSpPr/>
          <p:nvPr userDrawn="1"/>
        </p:nvSpPr>
        <p:spPr>
          <a:xfrm flipH="1">
            <a:off x="569913" y="3482975"/>
            <a:ext cx="7718425" cy="293688"/>
          </a:xfrm>
          <a:custGeom>
            <a:avLst/>
            <a:gdLst>
              <a:gd name="connsiteX0" fmla="*/ 0 w 4781550"/>
              <a:gd name="connsiteY0" fmla="*/ 0 h 352425"/>
              <a:gd name="connsiteX1" fmla="*/ 4781550 w 4781550"/>
              <a:gd name="connsiteY1" fmla="*/ 9525 h 352425"/>
              <a:gd name="connsiteX2" fmla="*/ 4781550 w 4781550"/>
              <a:gd name="connsiteY2" fmla="*/ 352425 h 352425"/>
              <a:gd name="connsiteX3" fmla="*/ 0 w 4781550"/>
              <a:gd name="connsiteY3" fmla="*/ 0 h 352425"/>
            </a:gdLst>
            <a:ahLst/>
            <a:cxnLst>
              <a:cxn ang="0">
                <a:pos x="connsiteX0" y="connsiteY0"/>
              </a:cxn>
              <a:cxn ang="0">
                <a:pos x="connsiteX1" y="connsiteY1"/>
              </a:cxn>
              <a:cxn ang="0">
                <a:pos x="connsiteX2" y="connsiteY2"/>
              </a:cxn>
              <a:cxn ang="0">
                <a:pos x="connsiteX3" y="connsiteY3"/>
              </a:cxn>
            </a:cxnLst>
            <a:rect l="l" t="t" r="r" b="b"/>
            <a:pathLst>
              <a:path w="4781550" h="352425">
                <a:moveTo>
                  <a:pt x="0" y="0"/>
                </a:moveTo>
                <a:lnTo>
                  <a:pt x="4781550" y="9525"/>
                </a:lnTo>
                <a:lnTo>
                  <a:pt x="4781550" y="352425"/>
                </a:lnTo>
                <a:lnTo>
                  <a:pt x="0" y="0"/>
                </a:lnTo>
                <a:close/>
              </a:path>
            </a:pathLst>
          </a:cu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7" name="Picture 3" descr="C:\Documents and Settings\Isabelle\Desktop\UNEP\UN-REDD Programme Communication Strategy\Logos\Low Res Logos\UN-REDD logo.jpg"/>
          <p:cNvPicPr>
            <a:picLocks noChangeAspect="1" noChangeArrowheads="1"/>
          </p:cNvPicPr>
          <p:nvPr userDrawn="1"/>
        </p:nvPicPr>
        <p:blipFill>
          <a:blip r:embed="rId2" cstate="print"/>
          <a:srcRect/>
          <a:stretch>
            <a:fillRect/>
          </a:stretch>
        </p:blipFill>
        <p:spPr bwMode="auto">
          <a:xfrm>
            <a:off x="6875463" y="5864225"/>
            <a:ext cx="2039937" cy="874713"/>
          </a:xfrm>
          <a:prstGeom prst="rect">
            <a:avLst/>
          </a:prstGeom>
          <a:noFill/>
          <a:ln w="9525">
            <a:noFill/>
            <a:miter lim="800000"/>
            <a:headEnd/>
            <a:tailEnd/>
          </a:ln>
        </p:spPr>
      </p:pic>
      <p:sp>
        <p:nvSpPr>
          <p:cNvPr id="8" name="Title 1"/>
          <p:cNvSpPr txBox="1">
            <a:spLocks/>
          </p:cNvSpPr>
          <p:nvPr userDrawn="1"/>
        </p:nvSpPr>
        <p:spPr bwMode="auto">
          <a:xfrm>
            <a:off x="4179888" y="3871913"/>
            <a:ext cx="4014787" cy="1543050"/>
          </a:xfrm>
          <a:prstGeom prst="rect">
            <a:avLst/>
          </a:prstGeom>
          <a:noFill/>
          <a:ln w="9525">
            <a:noFill/>
            <a:miter lim="800000"/>
            <a:headEnd/>
            <a:tailEnd/>
          </a:ln>
        </p:spPr>
        <p:txBody>
          <a:bodyPr anchor="b"/>
          <a:lstStyle>
            <a:lvl1pPr algn="l">
              <a:defRPr sz="4400" b="1" cap="none" baseline="0"/>
            </a:lvl1pPr>
          </a:lstStyle>
          <a:p>
            <a:pPr eaLnBrk="0" hangingPunct="0">
              <a:defRPr/>
            </a:pPr>
            <a:r>
              <a:rPr lang="en-US" sz="2400" dirty="0" smtClean="0">
                <a:solidFill>
                  <a:srgbClr val="595959"/>
                </a:solidFill>
                <a:latin typeface="Franklin Gothic Book" pitchFamily="34" charset="0"/>
                <a:ea typeface="+mj-ea"/>
                <a:cs typeface="+mj-cs"/>
              </a:rPr>
              <a:t>Visit	</a:t>
            </a:r>
            <a:r>
              <a:rPr lang="en-US" sz="2400" dirty="0" smtClean="0">
                <a:solidFill>
                  <a:srgbClr val="0099CC"/>
                </a:solidFill>
                <a:latin typeface="Franklin Gothic Book" pitchFamily="34" charset="0"/>
                <a:ea typeface="+mj-ea"/>
                <a:cs typeface="+mj-cs"/>
                <a:hlinkClick r:id="rId3"/>
              </a:rPr>
              <a:t>www.un-redd.org</a:t>
            </a:r>
            <a:endParaRPr lang="en-US" sz="2400" dirty="0" smtClean="0">
              <a:solidFill>
                <a:srgbClr val="0099CC"/>
              </a:solidFill>
              <a:latin typeface="Franklin Gothic Book" pitchFamily="34" charset="0"/>
              <a:ea typeface="+mj-ea"/>
              <a:cs typeface="+mj-cs"/>
            </a:endParaRPr>
          </a:p>
          <a:p>
            <a:pPr eaLnBrk="0" hangingPunct="0">
              <a:defRPr/>
            </a:pPr>
            <a:r>
              <a:rPr lang="en-US" sz="2400" dirty="0" smtClean="0">
                <a:solidFill>
                  <a:srgbClr val="595959"/>
                </a:solidFill>
                <a:latin typeface="Franklin Gothic Book" pitchFamily="34" charset="0"/>
                <a:ea typeface="+mj-ea"/>
                <a:cs typeface="+mj-cs"/>
              </a:rPr>
              <a:t>Email	</a:t>
            </a:r>
            <a:r>
              <a:rPr lang="en-US" sz="2400" dirty="0" smtClean="0">
                <a:solidFill>
                  <a:srgbClr val="595959"/>
                </a:solidFill>
                <a:latin typeface="Franklin Gothic Book" pitchFamily="34" charset="0"/>
                <a:ea typeface="+mj-ea"/>
                <a:cs typeface="+mj-cs"/>
                <a:hlinkClick r:id="rId4"/>
              </a:rPr>
              <a:t>un-redd@un-redd.org</a:t>
            </a:r>
            <a:endParaRPr lang="en-US" sz="2400" dirty="0" smtClean="0">
              <a:solidFill>
                <a:srgbClr val="595959"/>
              </a:solidFill>
              <a:latin typeface="Franklin Gothic Book" pitchFamily="34" charset="0"/>
              <a:ea typeface="+mj-ea"/>
              <a:cs typeface="+mj-cs"/>
            </a:endParaRPr>
          </a:p>
          <a:p>
            <a:pPr eaLnBrk="0" hangingPunct="0">
              <a:defRPr/>
            </a:pPr>
            <a:endParaRPr lang="en-US" sz="2400" dirty="0" smtClean="0">
              <a:solidFill>
                <a:srgbClr val="595959"/>
              </a:solidFill>
              <a:latin typeface="Franklin Gothic Book" pitchFamily="34" charset="0"/>
              <a:ea typeface="+mj-ea"/>
              <a:cs typeface="+mj-cs"/>
            </a:endParaRPr>
          </a:p>
          <a:p>
            <a:pPr eaLnBrk="0" hangingPunct="0">
              <a:defRPr/>
            </a:pPr>
            <a:r>
              <a:rPr lang="en-US" sz="2400" dirty="0" smtClean="0">
                <a:solidFill>
                  <a:srgbClr val="595959"/>
                </a:solidFill>
                <a:latin typeface="Franklin Gothic Book" pitchFamily="34" charset="0"/>
                <a:ea typeface="+mj-ea"/>
                <a:cs typeface="+mj-cs"/>
              </a:rPr>
              <a:t> </a:t>
            </a:r>
            <a:endParaRPr lang="en-GB" sz="2400" dirty="0">
              <a:solidFill>
                <a:srgbClr val="595959"/>
              </a:solidFill>
              <a:latin typeface="Franklin Gothic Book" pitchFamily="34" charset="0"/>
              <a:ea typeface="+mj-ea"/>
              <a:cs typeface="+mj-cs"/>
            </a:endParaRPr>
          </a:p>
        </p:txBody>
      </p:sp>
      <p:sp>
        <p:nvSpPr>
          <p:cNvPr id="9" name="Rectangle 8"/>
          <p:cNvSpPr/>
          <p:nvPr userDrawn="1"/>
        </p:nvSpPr>
        <p:spPr>
          <a:xfrm>
            <a:off x="558800" y="2767013"/>
            <a:ext cx="5567363" cy="708025"/>
          </a:xfrm>
          <a:prstGeom prst="rect">
            <a:avLst/>
          </a:prstGeom>
        </p:spPr>
        <p:txBody>
          <a:bodyPr>
            <a:spAutoFit/>
          </a:bodyPr>
          <a:lstStyle/>
          <a:p>
            <a:pPr>
              <a:defRPr/>
            </a:pPr>
            <a:r>
              <a:rPr lang="en-US" sz="4000" b="1" dirty="0">
                <a:solidFill>
                  <a:srgbClr val="595959"/>
                </a:solidFill>
                <a:latin typeface="Franklin Gothic Book" pitchFamily="34" charset="0"/>
                <a:ea typeface="+mj-ea"/>
                <a:cs typeface="+mj-cs"/>
              </a:rPr>
              <a:t>For more information…</a:t>
            </a:r>
            <a:endParaRPr lang="en-GB" sz="4000" b="1" dirty="0">
              <a:solidFill>
                <a:srgbClr val="595959"/>
              </a:solidFill>
              <a:latin typeface="Franklin Gothic Book" pitchFamily="34" charset="0"/>
              <a:ea typeface="+mj-ea"/>
              <a:cs typeface="+mj-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99CC">
            <a:alpha val="10196"/>
          </a:srgb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57213"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642938" y="1785938"/>
            <a:ext cx="8043862" cy="4340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Lst>
  <p:txStyles>
    <p:titleStyle>
      <a:lvl1pPr algn="l" rtl="0" eaLnBrk="0" fontAlgn="base" hangingPunct="0">
        <a:spcBef>
          <a:spcPct val="0"/>
        </a:spcBef>
        <a:spcAft>
          <a:spcPct val="0"/>
        </a:spcAft>
        <a:defRPr sz="4000" b="1" kern="1200">
          <a:solidFill>
            <a:srgbClr val="595959"/>
          </a:solidFill>
          <a:latin typeface="Franklin Gothic Book" pitchFamily="34" charset="0"/>
          <a:ea typeface="+mj-ea"/>
          <a:cs typeface="+mj-cs"/>
        </a:defRPr>
      </a:lvl1pPr>
      <a:lvl2pPr algn="l" rtl="0" eaLnBrk="0" fontAlgn="base" hangingPunct="0">
        <a:spcBef>
          <a:spcPct val="0"/>
        </a:spcBef>
        <a:spcAft>
          <a:spcPct val="0"/>
        </a:spcAft>
        <a:defRPr sz="4000" b="1">
          <a:solidFill>
            <a:srgbClr val="595959"/>
          </a:solidFill>
          <a:latin typeface="Franklin Gothic Book" pitchFamily="34" charset="0"/>
        </a:defRPr>
      </a:lvl2pPr>
      <a:lvl3pPr algn="l" rtl="0" eaLnBrk="0" fontAlgn="base" hangingPunct="0">
        <a:spcBef>
          <a:spcPct val="0"/>
        </a:spcBef>
        <a:spcAft>
          <a:spcPct val="0"/>
        </a:spcAft>
        <a:defRPr sz="4000" b="1">
          <a:solidFill>
            <a:srgbClr val="595959"/>
          </a:solidFill>
          <a:latin typeface="Franklin Gothic Book" pitchFamily="34" charset="0"/>
        </a:defRPr>
      </a:lvl3pPr>
      <a:lvl4pPr algn="l" rtl="0" eaLnBrk="0" fontAlgn="base" hangingPunct="0">
        <a:spcBef>
          <a:spcPct val="0"/>
        </a:spcBef>
        <a:spcAft>
          <a:spcPct val="0"/>
        </a:spcAft>
        <a:defRPr sz="4000" b="1">
          <a:solidFill>
            <a:srgbClr val="595959"/>
          </a:solidFill>
          <a:latin typeface="Franklin Gothic Book" pitchFamily="34" charset="0"/>
        </a:defRPr>
      </a:lvl4pPr>
      <a:lvl5pPr algn="l" rtl="0" eaLnBrk="0" fontAlgn="base" hangingPunct="0">
        <a:spcBef>
          <a:spcPct val="0"/>
        </a:spcBef>
        <a:spcAft>
          <a:spcPct val="0"/>
        </a:spcAft>
        <a:defRPr sz="4000" b="1">
          <a:solidFill>
            <a:srgbClr val="595959"/>
          </a:solidFill>
          <a:latin typeface="Franklin Gothic Book" pitchFamily="34" charset="0"/>
        </a:defRPr>
      </a:lvl5pPr>
      <a:lvl6pPr marL="457200" algn="l" rtl="0" fontAlgn="base">
        <a:spcBef>
          <a:spcPct val="0"/>
        </a:spcBef>
        <a:spcAft>
          <a:spcPct val="0"/>
        </a:spcAft>
        <a:defRPr sz="4000" b="1">
          <a:solidFill>
            <a:srgbClr val="595959"/>
          </a:solidFill>
          <a:latin typeface="Franklin Gothic Book" pitchFamily="34" charset="0"/>
        </a:defRPr>
      </a:lvl6pPr>
      <a:lvl7pPr marL="914400" algn="l" rtl="0" fontAlgn="base">
        <a:spcBef>
          <a:spcPct val="0"/>
        </a:spcBef>
        <a:spcAft>
          <a:spcPct val="0"/>
        </a:spcAft>
        <a:defRPr sz="4000" b="1">
          <a:solidFill>
            <a:srgbClr val="595959"/>
          </a:solidFill>
          <a:latin typeface="Franklin Gothic Book" pitchFamily="34" charset="0"/>
        </a:defRPr>
      </a:lvl7pPr>
      <a:lvl8pPr marL="1371600" algn="l" rtl="0" fontAlgn="base">
        <a:spcBef>
          <a:spcPct val="0"/>
        </a:spcBef>
        <a:spcAft>
          <a:spcPct val="0"/>
        </a:spcAft>
        <a:defRPr sz="4000" b="1">
          <a:solidFill>
            <a:srgbClr val="595959"/>
          </a:solidFill>
          <a:latin typeface="Franklin Gothic Book" pitchFamily="34" charset="0"/>
        </a:defRPr>
      </a:lvl8pPr>
      <a:lvl9pPr marL="1828800" algn="l" rtl="0" fontAlgn="base">
        <a:spcBef>
          <a:spcPct val="0"/>
        </a:spcBef>
        <a:spcAft>
          <a:spcPct val="0"/>
        </a:spcAft>
        <a:defRPr sz="4000" b="1">
          <a:solidFill>
            <a:srgbClr val="595959"/>
          </a:solidFill>
          <a:latin typeface="Franklin Gothic Book" pitchFamily="34" charset="0"/>
        </a:defRPr>
      </a:lvl9pPr>
    </p:titleStyle>
    <p:bodyStyle>
      <a:lvl1pPr marL="342900" indent="-342900" algn="l" rtl="0" eaLnBrk="0" fontAlgn="base" hangingPunct="0">
        <a:spcBef>
          <a:spcPct val="20000"/>
        </a:spcBef>
        <a:spcAft>
          <a:spcPct val="0"/>
        </a:spcAft>
        <a:buClr>
          <a:srgbClr val="C00000"/>
        </a:buClr>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itchFamily="34" charset="0"/>
        <a:buChar char="–"/>
        <a:defRPr sz="2000" kern="1200">
          <a:solidFill>
            <a:srgbClr val="595959"/>
          </a:solidFill>
          <a:latin typeface="+mn-lt"/>
          <a:ea typeface="+mn-ea"/>
          <a:cs typeface="+mn-cs"/>
        </a:defRPr>
      </a:lvl2pPr>
      <a:lvl3pPr marL="1143000" indent="-228600" algn="l" rtl="0" eaLnBrk="0" fontAlgn="base" hangingPunct="0">
        <a:spcBef>
          <a:spcPct val="20000"/>
        </a:spcBef>
        <a:spcAft>
          <a:spcPct val="0"/>
        </a:spcAft>
        <a:buClr>
          <a:srgbClr val="C00000"/>
        </a:buClr>
        <a:buFont typeface="Arial" pitchFamily="34" charset="0"/>
        <a:buChar char="•"/>
        <a:defRPr kern="1200">
          <a:solidFill>
            <a:srgbClr val="7F7F7F"/>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mailto:tina.hageberg@undp.org" TargetMode="External"/><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hyperlink" Target="http://www.un-redd.or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522538" y="2060575"/>
            <a:ext cx="6389687" cy="1362075"/>
          </a:xfrm>
        </p:spPr>
        <p:txBody>
          <a:bodyPr/>
          <a:lstStyle/>
          <a:p>
            <a:r>
              <a:rPr lang="en-GB" sz="3600" dirty="0" smtClean="0"/>
              <a:t>PGAs for REDD+ : Research to (early) Actions</a:t>
            </a:r>
          </a:p>
        </p:txBody>
      </p:sp>
      <p:sp>
        <p:nvSpPr>
          <p:cNvPr id="3" name="Text Placeholder 2"/>
          <p:cNvSpPr>
            <a:spLocks noGrp="1"/>
          </p:cNvSpPr>
          <p:nvPr>
            <p:ph type="body" idx="1"/>
          </p:nvPr>
        </p:nvSpPr>
        <p:spPr>
          <a:xfrm>
            <a:off x="2563813" y="3786188"/>
            <a:ext cx="5272087" cy="571500"/>
          </a:xfrm>
        </p:spPr>
        <p:txBody>
          <a:bodyPr/>
          <a:lstStyle/>
          <a:p>
            <a:pPr>
              <a:defRPr/>
            </a:pPr>
            <a:r>
              <a:rPr lang="en-GB" dirty="0" smtClean="0"/>
              <a:t>Estelle Fach, UNDP, UN-REDD Programme</a:t>
            </a:r>
          </a:p>
          <a:p>
            <a:pPr>
              <a:defRPr/>
            </a:pPr>
            <a:endParaRPr lang="en-GB" dirty="0" smtClean="0"/>
          </a:p>
          <a:p>
            <a:pPr>
              <a:defRPr/>
            </a:pPr>
            <a:endParaRPr lang="en-GB" dirty="0" smtClean="0"/>
          </a:p>
          <a:p>
            <a:pPr>
              <a:defRPr/>
            </a:pPr>
            <a:endParaRPr lang="en-GB" dirty="0" smtClean="0"/>
          </a:p>
          <a:p>
            <a:pPr>
              <a:defRPr/>
            </a:pPr>
            <a:endParaRPr lang="en-GB" dirty="0"/>
          </a:p>
        </p:txBody>
      </p:sp>
      <p:sp>
        <p:nvSpPr>
          <p:cNvPr id="4" name="Text Placeholder 2"/>
          <p:cNvSpPr txBox="1">
            <a:spLocks/>
          </p:cNvSpPr>
          <p:nvPr/>
        </p:nvSpPr>
        <p:spPr bwMode="auto">
          <a:xfrm>
            <a:off x="2458636" y="5484053"/>
            <a:ext cx="6180038" cy="55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defRPr/>
            </a:pPr>
            <a:r>
              <a:rPr kumimoji="0" lang="en-GB" sz="2000" b="1" i="1" u="none" strike="noStrike" kern="1200" cap="none" spc="0" normalizeH="0" baseline="0" noProof="0" dirty="0" smtClean="0">
                <a:ln>
                  <a:noFill/>
                </a:ln>
                <a:solidFill>
                  <a:schemeClr val="tx1">
                    <a:tint val="75000"/>
                  </a:schemeClr>
                </a:solidFill>
                <a:effectLst/>
                <a:uLnTx/>
                <a:uFillTx/>
                <a:latin typeface="+mn-lt"/>
                <a:ea typeface="+mn-ea"/>
                <a:cs typeface="+mn-cs"/>
              </a:rPr>
              <a:t>GFI </a:t>
            </a:r>
            <a:r>
              <a:rPr lang="en-GB" sz="2000" b="1" i="1" dirty="0" smtClean="0">
                <a:solidFill>
                  <a:schemeClr val="tx1">
                    <a:tint val="75000"/>
                  </a:schemeClr>
                </a:solidFill>
                <a:latin typeface="+mn-lt"/>
              </a:rPr>
              <a:t>S</a:t>
            </a:r>
            <a:r>
              <a:rPr kumimoji="0" lang="en-GB" sz="2000" b="1" i="1" u="none" strike="noStrike" kern="1200" cap="none" spc="0" normalizeH="0" baseline="0" noProof="0" dirty="0" err="1" smtClean="0">
                <a:ln>
                  <a:noFill/>
                </a:ln>
                <a:solidFill>
                  <a:schemeClr val="tx1">
                    <a:tint val="75000"/>
                  </a:schemeClr>
                </a:solidFill>
                <a:effectLst/>
                <a:uLnTx/>
                <a:uFillTx/>
                <a:latin typeface="+mn-lt"/>
                <a:ea typeface="+mn-ea"/>
                <a:cs typeface="+mn-cs"/>
              </a:rPr>
              <a:t>takeholder</a:t>
            </a:r>
            <a:r>
              <a:rPr kumimoji="0" lang="en-GB" sz="2000" b="1" i="1" u="none" strike="noStrike" kern="1200" cap="none" spc="0" normalizeH="0" baseline="0" noProof="0" dirty="0" smtClean="0">
                <a:ln>
                  <a:noFill/>
                </a:ln>
                <a:solidFill>
                  <a:schemeClr val="tx1">
                    <a:tint val="75000"/>
                  </a:schemeClr>
                </a:solidFill>
                <a:effectLst/>
                <a:uLnTx/>
                <a:uFillTx/>
                <a:latin typeface="+mn-lt"/>
                <a:ea typeface="+mn-ea"/>
                <a:cs typeface="+mn-cs"/>
              </a:rPr>
              <a:t> Workshop, WRI, 26-27 May 2011</a:t>
            </a:r>
          </a:p>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defRPr/>
            </a:pPr>
            <a:endParaRPr kumimoji="0" lang="en-GB"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defRPr/>
            </a:pPr>
            <a:endParaRPr kumimoji="0" lang="en-GB"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defRPr/>
            </a:pPr>
            <a:endParaRPr kumimoji="0" lang="en-GB" sz="2000" b="0"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
                <a:srgbClr val="C00000"/>
              </a:buClr>
              <a:buSzTx/>
              <a:buFont typeface="Arial" pitchFamily="34" charset="0"/>
              <a:buNone/>
              <a:tabLst/>
              <a:defRPr/>
            </a:pPr>
            <a:endParaRPr kumimoji="0" lang="en-GB" sz="2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First brainstorm conducted as GUG concluded </a:t>
            </a:r>
          </a:p>
          <a:p>
            <a:r>
              <a:rPr lang="en-US" dirty="0" smtClean="0"/>
              <a:t>5 issues identified </a:t>
            </a:r>
          </a:p>
          <a:p>
            <a:r>
              <a:rPr lang="en-US" dirty="0" smtClean="0"/>
              <a:t>Discussions now underway to have a ‘PGA sub-group’ attached to the National Technical REDD+ Committee</a:t>
            </a:r>
          </a:p>
          <a:p>
            <a:r>
              <a:rPr lang="en-US" dirty="0" smtClean="0"/>
              <a:t>Cross River State + another state as pilots </a:t>
            </a:r>
          </a:p>
          <a:p>
            <a:endParaRPr lang="en-US" dirty="0"/>
          </a:p>
        </p:txBody>
      </p:sp>
      <p:sp>
        <p:nvSpPr>
          <p:cNvPr id="3" name="Title 2"/>
          <p:cNvSpPr>
            <a:spLocks noGrp="1"/>
          </p:cNvSpPr>
          <p:nvPr>
            <p:ph type="title"/>
          </p:nvPr>
        </p:nvSpPr>
        <p:spPr/>
        <p:txBody>
          <a:bodyPr/>
          <a:lstStyle/>
          <a:p>
            <a:r>
              <a:rPr lang="en-US" dirty="0" smtClean="0"/>
              <a:t>Nigeria’s PGA for REDD+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20050" y="1276608"/>
            <a:ext cx="6313487" cy="4576763"/>
          </a:xfrm>
        </p:spPr>
        <p:txBody>
          <a:bodyPr/>
          <a:lstStyle/>
          <a:p>
            <a:pPr>
              <a:defRPr/>
            </a:pPr>
            <a:endParaRPr lang="en-GB" dirty="0" smtClean="0"/>
          </a:p>
          <a:p>
            <a:pPr>
              <a:defRPr/>
            </a:pPr>
            <a:r>
              <a:rPr lang="en-GB" b="1" dirty="0" smtClean="0"/>
              <a:t>National level: </a:t>
            </a:r>
            <a:r>
              <a:rPr lang="en-GB" dirty="0" smtClean="0"/>
              <a:t>Instead of a Steering Committee, there will be a working group meeting at regular intervals to discuss the way forward and key areas of relevance for the PGA. </a:t>
            </a:r>
          </a:p>
          <a:p>
            <a:pPr>
              <a:buNone/>
              <a:defRPr/>
            </a:pPr>
            <a:r>
              <a:rPr lang="en-GB" dirty="0" smtClean="0"/>
              <a:t> </a:t>
            </a:r>
            <a:r>
              <a:rPr lang="en-GB" sz="2000" dirty="0" smtClean="0"/>
              <a:t>These participants are: </a:t>
            </a:r>
          </a:p>
          <a:p>
            <a:pPr lvl="1">
              <a:defRPr/>
            </a:pPr>
            <a:r>
              <a:rPr lang="en-GB" b="1" dirty="0" smtClean="0"/>
              <a:t>BAPPENAS</a:t>
            </a:r>
            <a:r>
              <a:rPr lang="en-GB" dirty="0" smtClean="0"/>
              <a:t> (National Planning Commission)</a:t>
            </a:r>
          </a:p>
          <a:p>
            <a:pPr lvl="1">
              <a:defRPr/>
            </a:pPr>
            <a:r>
              <a:rPr lang="en-GB" b="1" dirty="0" smtClean="0"/>
              <a:t>REDD+ Task Force </a:t>
            </a:r>
            <a:r>
              <a:rPr lang="en-GB" dirty="0" smtClean="0"/>
              <a:t>(Inter-ministerial working group)</a:t>
            </a:r>
          </a:p>
          <a:p>
            <a:pPr lvl="1">
              <a:defRPr/>
            </a:pPr>
            <a:r>
              <a:rPr lang="en-GB" b="1" dirty="0" smtClean="0"/>
              <a:t>Ministry of Forestry</a:t>
            </a:r>
          </a:p>
          <a:p>
            <a:pPr lvl="1">
              <a:defRPr/>
            </a:pPr>
            <a:r>
              <a:rPr lang="en-GB" b="1" dirty="0" smtClean="0"/>
              <a:t>AMAN</a:t>
            </a:r>
            <a:r>
              <a:rPr lang="en-GB" dirty="0" smtClean="0"/>
              <a:t> (Leading national network of Indigenous Peoples and their rights)</a:t>
            </a:r>
          </a:p>
          <a:p>
            <a:pPr lvl="1">
              <a:defRPr/>
            </a:pPr>
            <a:r>
              <a:rPr lang="en-GB" b="1" dirty="0" smtClean="0"/>
              <a:t>WALHI</a:t>
            </a:r>
            <a:r>
              <a:rPr lang="en-GB" dirty="0" smtClean="0"/>
              <a:t> (Indonesia Forum for Environment)</a:t>
            </a:r>
          </a:p>
          <a:p>
            <a:pPr lvl="1">
              <a:defRPr/>
            </a:pPr>
            <a:endParaRPr lang="en-GB" dirty="0" smtClean="0"/>
          </a:p>
          <a:p>
            <a:pPr>
              <a:buNone/>
              <a:defRPr/>
            </a:pPr>
            <a:endParaRPr lang="en-GB" dirty="0" smtClean="0"/>
          </a:p>
          <a:p>
            <a:pPr>
              <a:defRPr/>
            </a:pPr>
            <a:endParaRPr lang="en-GB" dirty="0"/>
          </a:p>
        </p:txBody>
      </p:sp>
      <p:sp>
        <p:nvSpPr>
          <p:cNvPr id="13315" name="Title 2"/>
          <p:cNvSpPr>
            <a:spLocks noGrp="1"/>
          </p:cNvSpPr>
          <p:nvPr>
            <p:ph type="title"/>
          </p:nvPr>
        </p:nvSpPr>
        <p:spPr>
          <a:xfrm>
            <a:off x="2446338" y="131763"/>
            <a:ext cx="6543675" cy="1531937"/>
          </a:xfrm>
        </p:spPr>
        <p:txBody>
          <a:bodyPr/>
          <a:lstStyle/>
          <a:p>
            <a:r>
              <a:rPr lang="en-GB" dirty="0" smtClean="0"/>
              <a:t>Indonesia PGA : Stakeholders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32405" y="1733808"/>
            <a:ext cx="6313487" cy="4576763"/>
          </a:xfrm>
        </p:spPr>
        <p:txBody>
          <a:bodyPr/>
          <a:lstStyle/>
          <a:p>
            <a:pPr>
              <a:buNone/>
              <a:defRPr/>
            </a:pPr>
            <a:r>
              <a:rPr lang="en-GB" dirty="0" smtClean="0"/>
              <a:t>	Assisting the national working group, a range of experts in the following areas: </a:t>
            </a:r>
          </a:p>
          <a:p>
            <a:pPr lvl="1">
              <a:defRPr/>
            </a:pPr>
            <a:r>
              <a:rPr lang="en-GB" dirty="0" smtClean="0"/>
              <a:t>Research (qualitative &amp; quantitative data collection methods) </a:t>
            </a:r>
          </a:p>
          <a:p>
            <a:pPr lvl="1">
              <a:defRPr/>
            </a:pPr>
            <a:r>
              <a:rPr lang="en-GB" dirty="0" smtClean="0"/>
              <a:t>REDD+</a:t>
            </a:r>
          </a:p>
          <a:p>
            <a:pPr lvl="1">
              <a:defRPr/>
            </a:pPr>
            <a:r>
              <a:rPr lang="en-GB" dirty="0" smtClean="0"/>
              <a:t>Local governance</a:t>
            </a:r>
          </a:p>
          <a:p>
            <a:pPr lvl="1">
              <a:defRPr/>
            </a:pPr>
            <a:r>
              <a:rPr lang="en-GB" dirty="0" smtClean="0"/>
              <a:t>Legal development</a:t>
            </a:r>
          </a:p>
          <a:p>
            <a:pPr lvl="1">
              <a:defRPr/>
            </a:pPr>
            <a:r>
              <a:rPr lang="en-GB" dirty="0" smtClean="0"/>
              <a:t>Access to justice</a:t>
            </a:r>
          </a:p>
          <a:p>
            <a:pPr lvl="1">
              <a:defRPr/>
            </a:pPr>
            <a:r>
              <a:rPr lang="en-GB" dirty="0" smtClean="0"/>
              <a:t>Gender</a:t>
            </a:r>
          </a:p>
          <a:p>
            <a:pPr lvl="1">
              <a:defRPr/>
            </a:pPr>
            <a:r>
              <a:rPr lang="en-GB" dirty="0" smtClean="0"/>
              <a:t>Human resource management</a:t>
            </a:r>
          </a:p>
          <a:p>
            <a:pPr lvl="1">
              <a:defRPr/>
            </a:pPr>
            <a:r>
              <a:rPr lang="en-GB" dirty="0" smtClean="0"/>
              <a:t>Anti-corruption</a:t>
            </a:r>
          </a:p>
          <a:p>
            <a:pPr>
              <a:defRPr/>
            </a:pPr>
            <a:endParaRPr lang="en-GB" dirty="0" smtClean="0"/>
          </a:p>
          <a:p>
            <a:pPr>
              <a:buNone/>
              <a:defRPr/>
            </a:pPr>
            <a:endParaRPr lang="en-GB" dirty="0" smtClean="0"/>
          </a:p>
        </p:txBody>
      </p:sp>
      <p:sp>
        <p:nvSpPr>
          <p:cNvPr id="13315" name="Title 2"/>
          <p:cNvSpPr>
            <a:spLocks noGrp="1"/>
          </p:cNvSpPr>
          <p:nvPr>
            <p:ph type="title"/>
          </p:nvPr>
        </p:nvSpPr>
        <p:spPr>
          <a:xfrm>
            <a:off x="2446338" y="131763"/>
            <a:ext cx="6543675" cy="1531937"/>
          </a:xfrm>
        </p:spPr>
        <p:txBody>
          <a:bodyPr/>
          <a:lstStyle/>
          <a:p>
            <a:r>
              <a:rPr lang="en-GB" dirty="0" smtClean="0"/>
              <a:t>Panel of Experts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44763" y="1573170"/>
            <a:ext cx="6313487" cy="4576763"/>
          </a:xfrm>
        </p:spPr>
        <p:txBody>
          <a:bodyPr/>
          <a:lstStyle/>
          <a:p>
            <a:pPr>
              <a:defRPr/>
            </a:pPr>
            <a:endParaRPr lang="en-GB" dirty="0" smtClean="0"/>
          </a:p>
          <a:p>
            <a:pPr>
              <a:defRPr/>
            </a:pPr>
            <a:r>
              <a:rPr lang="en-GB" dirty="0" smtClean="0"/>
              <a:t> The PGA in Indonesia will look at governance structures and systems at </a:t>
            </a:r>
            <a:r>
              <a:rPr lang="en-GB" i="1" dirty="0" smtClean="0"/>
              <a:t>both the national and local levels. </a:t>
            </a:r>
          </a:p>
          <a:p>
            <a:pPr>
              <a:defRPr/>
            </a:pPr>
            <a:r>
              <a:rPr lang="en-GB" i="1" dirty="0" smtClean="0"/>
              <a:t>Provincial Working Groups </a:t>
            </a:r>
            <a:r>
              <a:rPr lang="en-GB" dirty="0" smtClean="0"/>
              <a:t>in each one of the 11 pilot provinces (from IDI experience) </a:t>
            </a:r>
          </a:p>
          <a:p>
            <a:pPr>
              <a:defRPr/>
            </a:pPr>
            <a:r>
              <a:rPr lang="en-GB" dirty="0" smtClean="0"/>
              <a:t>Provinces that have been suggested so far are: </a:t>
            </a:r>
          </a:p>
          <a:p>
            <a:pPr>
              <a:buNone/>
              <a:defRPr/>
            </a:pPr>
            <a:r>
              <a:rPr lang="en-GB" dirty="0" smtClean="0"/>
              <a:t>	</a:t>
            </a:r>
            <a:r>
              <a:rPr lang="en-GB" sz="2000" u="sng" dirty="0" smtClean="0"/>
              <a:t>Sumatra</a:t>
            </a:r>
            <a:r>
              <a:rPr lang="en-GB" sz="2000" dirty="0" smtClean="0"/>
              <a:t>: Aceh, Riau and Jambi, </a:t>
            </a:r>
          </a:p>
          <a:p>
            <a:pPr>
              <a:buNone/>
              <a:defRPr/>
            </a:pPr>
            <a:r>
              <a:rPr lang="en-GB" sz="2000" dirty="0" smtClean="0"/>
              <a:t>	</a:t>
            </a:r>
            <a:r>
              <a:rPr lang="en-GB" sz="2000" u="sng" dirty="0" smtClean="0"/>
              <a:t>Kalimantan</a:t>
            </a:r>
            <a:r>
              <a:rPr lang="en-GB" sz="2000" dirty="0" smtClean="0"/>
              <a:t>: West , South, East and Central Kalimantan</a:t>
            </a:r>
          </a:p>
          <a:p>
            <a:pPr>
              <a:buNone/>
              <a:defRPr/>
            </a:pPr>
            <a:r>
              <a:rPr lang="en-GB" sz="2000" dirty="0" smtClean="0"/>
              <a:t>	</a:t>
            </a:r>
            <a:r>
              <a:rPr lang="en-GB" sz="2000" u="sng" dirty="0" smtClean="0"/>
              <a:t>Papua</a:t>
            </a:r>
            <a:r>
              <a:rPr lang="en-GB" sz="2000" dirty="0" smtClean="0"/>
              <a:t>: West Papua and Papua</a:t>
            </a:r>
          </a:p>
          <a:p>
            <a:pPr>
              <a:buNone/>
              <a:defRPr/>
            </a:pPr>
            <a:r>
              <a:rPr lang="en-GB" sz="2000" dirty="0" smtClean="0"/>
              <a:t>	</a:t>
            </a:r>
            <a:r>
              <a:rPr lang="en-GB" sz="2000" u="sng" dirty="0" smtClean="0"/>
              <a:t>Sulawesi</a:t>
            </a:r>
            <a:r>
              <a:rPr lang="en-GB" sz="2000" dirty="0" smtClean="0"/>
              <a:t>: Central and Southeast Sulawesi</a:t>
            </a:r>
            <a:endParaRPr lang="en-GB" dirty="0" smtClean="0"/>
          </a:p>
          <a:p>
            <a:pPr>
              <a:buNone/>
              <a:defRPr/>
            </a:pPr>
            <a:endParaRPr lang="en-GB" dirty="0" smtClean="0"/>
          </a:p>
          <a:p>
            <a:pPr>
              <a:defRPr/>
            </a:pPr>
            <a:endParaRPr lang="en-GB" dirty="0"/>
          </a:p>
        </p:txBody>
      </p:sp>
      <p:sp>
        <p:nvSpPr>
          <p:cNvPr id="13315" name="Title 2"/>
          <p:cNvSpPr>
            <a:spLocks noGrp="1"/>
          </p:cNvSpPr>
          <p:nvPr>
            <p:ph type="title"/>
          </p:nvPr>
        </p:nvSpPr>
        <p:spPr>
          <a:xfrm>
            <a:off x="2446338" y="131763"/>
            <a:ext cx="6543675" cy="1531937"/>
          </a:xfrm>
        </p:spPr>
        <p:txBody>
          <a:bodyPr/>
          <a:lstStyle/>
          <a:p>
            <a:r>
              <a:rPr lang="en-GB" dirty="0" smtClean="0"/>
              <a:t>National </a:t>
            </a:r>
            <a:r>
              <a:rPr lang="en-GB" i="1" dirty="0" smtClean="0"/>
              <a:t>and </a:t>
            </a:r>
            <a:r>
              <a:rPr lang="en-GB" dirty="0" smtClean="0"/>
              <a:t>local levels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32405" y="1733808"/>
            <a:ext cx="6313487" cy="4576763"/>
          </a:xfrm>
        </p:spPr>
        <p:txBody>
          <a:bodyPr/>
          <a:lstStyle/>
          <a:p>
            <a:pPr marL="457200" indent="-457200">
              <a:buFont typeface="+mj-lt"/>
              <a:buAutoNum type="arabicPeriod"/>
              <a:defRPr/>
            </a:pPr>
            <a:r>
              <a:rPr lang="en-GB" b="1" dirty="0" smtClean="0"/>
              <a:t>Design of the framework: </a:t>
            </a:r>
            <a:r>
              <a:rPr lang="en-GB" dirty="0" smtClean="0"/>
              <a:t>working group (with Panel of Experts) identify key areas to be monitored</a:t>
            </a:r>
          </a:p>
          <a:p>
            <a:pPr marL="457200" indent="-457200">
              <a:buFont typeface="+mj-lt"/>
              <a:buAutoNum type="arabicPeriod"/>
              <a:defRPr/>
            </a:pPr>
            <a:endParaRPr lang="en-GB" b="1" dirty="0" smtClean="0"/>
          </a:p>
          <a:p>
            <a:pPr marL="457200" indent="-457200">
              <a:buFont typeface="+mj-lt"/>
              <a:buAutoNum type="arabicPeriod"/>
              <a:defRPr/>
            </a:pPr>
            <a:r>
              <a:rPr lang="en-GB" b="1" dirty="0" smtClean="0"/>
              <a:t>Design of data collection tools </a:t>
            </a:r>
            <a:r>
              <a:rPr lang="en-GB" dirty="0" smtClean="0"/>
              <a:t>– by Panel of Experts, using the following methods: </a:t>
            </a:r>
          </a:p>
          <a:p>
            <a:pPr lvl="1">
              <a:defRPr/>
            </a:pPr>
            <a:r>
              <a:rPr lang="en-GB" dirty="0" smtClean="0"/>
              <a:t>Document review</a:t>
            </a:r>
          </a:p>
          <a:p>
            <a:pPr lvl="1">
              <a:defRPr/>
            </a:pPr>
            <a:r>
              <a:rPr lang="en-GB" dirty="0" smtClean="0"/>
              <a:t>Stakeholder opinion survey</a:t>
            </a:r>
          </a:p>
          <a:p>
            <a:pPr lvl="1">
              <a:defRPr/>
            </a:pPr>
            <a:r>
              <a:rPr lang="en-GB" dirty="0" smtClean="0"/>
              <a:t>In-depth interview</a:t>
            </a:r>
          </a:p>
          <a:p>
            <a:pPr lvl="1">
              <a:defRPr/>
            </a:pPr>
            <a:r>
              <a:rPr lang="en-GB" dirty="0" smtClean="0"/>
              <a:t>Focused group discussion</a:t>
            </a:r>
            <a:endParaRPr lang="en-GB" b="1" dirty="0" smtClean="0"/>
          </a:p>
        </p:txBody>
      </p:sp>
      <p:sp>
        <p:nvSpPr>
          <p:cNvPr id="13315" name="Title 2"/>
          <p:cNvSpPr>
            <a:spLocks noGrp="1"/>
          </p:cNvSpPr>
          <p:nvPr>
            <p:ph type="title"/>
          </p:nvPr>
        </p:nvSpPr>
        <p:spPr>
          <a:xfrm>
            <a:off x="2446338" y="131763"/>
            <a:ext cx="6543675" cy="1531937"/>
          </a:xfrm>
        </p:spPr>
        <p:txBody>
          <a:bodyPr/>
          <a:lstStyle/>
          <a:p>
            <a:r>
              <a:rPr lang="en-GB" dirty="0" smtClean="0"/>
              <a:t>Indonesia PGA Methodology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defRPr/>
            </a:pPr>
            <a:r>
              <a:rPr lang="en-GB" b="1" dirty="0" smtClean="0">
                <a:solidFill>
                  <a:srgbClr val="C00000"/>
                </a:solidFill>
              </a:rPr>
              <a:t>3.    </a:t>
            </a:r>
            <a:r>
              <a:rPr lang="en-GB" b="1" dirty="0" smtClean="0"/>
              <a:t>Data collection</a:t>
            </a:r>
          </a:p>
          <a:p>
            <a:pPr lvl="1">
              <a:defRPr/>
            </a:pPr>
            <a:r>
              <a:rPr lang="en-GB" u="sng" dirty="0" smtClean="0"/>
              <a:t>First trip</a:t>
            </a:r>
            <a:r>
              <a:rPr lang="en-GB" dirty="0" smtClean="0"/>
              <a:t>: admin data / doc review / survey </a:t>
            </a:r>
            <a:r>
              <a:rPr lang="en-GB" dirty="0" smtClean="0">
                <a:sym typeface="Wingdings" pitchFamily="2" charset="2"/>
              </a:rPr>
              <a:t> </a:t>
            </a:r>
            <a:r>
              <a:rPr lang="en-GB" b="1" i="1" dirty="0" smtClean="0">
                <a:sym typeface="Wingdings" pitchFamily="2" charset="2"/>
              </a:rPr>
              <a:t>Report on initial pointers emerging from quantitative data </a:t>
            </a:r>
            <a:endParaRPr lang="en-GB" b="1" i="1" dirty="0" smtClean="0"/>
          </a:p>
          <a:p>
            <a:pPr lvl="1">
              <a:defRPr/>
            </a:pPr>
            <a:endParaRPr lang="en-GB" dirty="0" smtClean="0"/>
          </a:p>
          <a:p>
            <a:pPr lvl="1">
              <a:defRPr/>
            </a:pPr>
            <a:r>
              <a:rPr lang="en-GB" u="sng" dirty="0" smtClean="0"/>
              <a:t>Second trip</a:t>
            </a:r>
            <a:r>
              <a:rPr lang="en-GB" dirty="0" smtClean="0"/>
              <a:t>: FGDs / interviews </a:t>
            </a:r>
            <a:r>
              <a:rPr lang="en-GB" dirty="0" smtClean="0">
                <a:sym typeface="Wingdings" pitchFamily="2" charset="2"/>
              </a:rPr>
              <a:t> </a:t>
            </a:r>
            <a:r>
              <a:rPr lang="en-GB" b="1" i="1" dirty="0" smtClean="0">
                <a:sym typeface="Wingdings" pitchFamily="2" charset="2"/>
              </a:rPr>
              <a:t>More in-depth research (using qualitative methods) to investigate initial pointers </a:t>
            </a:r>
            <a:endParaRPr lang="en-GB" b="1" i="1" dirty="0" smtClean="0"/>
          </a:p>
          <a:p>
            <a:pPr marL="457200" indent="-457200">
              <a:buAutoNum type="arabicPeriod" startAt="4"/>
            </a:pPr>
            <a:r>
              <a:rPr lang="en-US" b="1" dirty="0" smtClean="0"/>
              <a:t>Data processing / report writing </a:t>
            </a:r>
          </a:p>
          <a:p>
            <a:pPr marL="457200" indent="-457200">
              <a:buAutoNum type="arabicPeriod" startAt="4"/>
            </a:pPr>
            <a:r>
              <a:rPr lang="en-US" b="1" dirty="0" smtClean="0"/>
              <a:t>Validation with National Working Group &amp; Provincial Working Groups</a:t>
            </a:r>
          </a:p>
          <a:p>
            <a:pPr marL="457200" indent="-457200">
              <a:buAutoNum type="arabicPeriod" startAt="4"/>
            </a:pPr>
            <a:r>
              <a:rPr lang="en-US" b="1" dirty="0" smtClean="0"/>
              <a:t>National launch</a:t>
            </a:r>
            <a:endParaRPr lang="en-US" b="1" dirty="0"/>
          </a:p>
        </p:txBody>
      </p:sp>
      <p:sp>
        <p:nvSpPr>
          <p:cNvPr id="3" name="Title 2"/>
          <p:cNvSpPr>
            <a:spLocks noGrp="1"/>
          </p:cNvSpPr>
          <p:nvPr>
            <p:ph type="title"/>
          </p:nvPr>
        </p:nvSpPr>
        <p:spPr/>
        <p:txBody>
          <a:bodyPr/>
          <a:lstStyle/>
          <a:p>
            <a:r>
              <a:rPr lang="en-US" dirty="0" smtClean="0"/>
              <a:t>Indonesia PGA Process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In-country experiences in other governance assessments</a:t>
            </a:r>
          </a:p>
          <a:p>
            <a:r>
              <a:rPr lang="en-US" dirty="0" smtClean="0"/>
              <a:t>In-country REDD+ institutional architecture </a:t>
            </a:r>
          </a:p>
          <a:p>
            <a:r>
              <a:rPr lang="en-US" dirty="0" smtClean="0"/>
              <a:t>An emerging body of REDD+ governance frameworks (GFI, guidance framework on provision of information on governance, anti- corruption guidance frameworks..) as pointers </a:t>
            </a:r>
          </a:p>
          <a:p>
            <a:r>
              <a:rPr lang="en-US" dirty="0" smtClean="0"/>
              <a:t>UN-REDD’s stakeholder engagement activities and guidelines</a:t>
            </a:r>
          </a:p>
          <a:p>
            <a:r>
              <a:rPr lang="en-US" dirty="0" smtClean="0"/>
              <a:t>Ownership of the REDD+ agenda by state and non-state actors</a:t>
            </a:r>
            <a:endParaRPr lang="en-US" dirty="0"/>
          </a:p>
        </p:txBody>
      </p:sp>
      <p:sp>
        <p:nvSpPr>
          <p:cNvPr id="3" name="Title 2"/>
          <p:cNvSpPr>
            <a:spLocks noGrp="1"/>
          </p:cNvSpPr>
          <p:nvPr>
            <p:ph type="title"/>
          </p:nvPr>
        </p:nvSpPr>
        <p:spPr/>
        <p:txBody>
          <a:bodyPr/>
          <a:lstStyle/>
          <a:p>
            <a:r>
              <a:rPr lang="en-US" dirty="0" smtClean="0"/>
              <a:t>What a PGA for REDD+ </a:t>
            </a:r>
            <a:br>
              <a:rPr lang="en-US" dirty="0" smtClean="0"/>
            </a:br>
            <a:r>
              <a:rPr lang="en-US" dirty="0" smtClean="0"/>
              <a:t>builds on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For more information</a:t>
            </a:r>
            <a:endParaRPr lang="en-US" dirty="0"/>
          </a:p>
        </p:txBody>
      </p:sp>
      <p:sp>
        <p:nvSpPr>
          <p:cNvPr id="5" name="Title 3"/>
          <p:cNvSpPr txBox="1">
            <a:spLocks/>
          </p:cNvSpPr>
          <p:nvPr/>
        </p:nvSpPr>
        <p:spPr bwMode="auto">
          <a:xfrm>
            <a:off x="555326" y="4324865"/>
            <a:ext cx="6389783" cy="1435590"/>
          </a:xfrm>
          <a:prstGeom prst="rect">
            <a:avLst/>
          </a:prstGeom>
          <a:noFill/>
          <a:ln w="9525">
            <a:noFill/>
            <a:miter lim="800000"/>
            <a:headEnd/>
            <a:tailEnd/>
          </a:ln>
        </p:spPr>
        <p:txBody>
          <a:bodyPr vert="horz" wrap="square" lIns="91440" tIns="45720" rIns="91440" bIns="45720" numCol="1" anchor="b" anchorCtr="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2400" b="1" dirty="0" smtClean="0">
                <a:solidFill>
                  <a:schemeClr val="bg1">
                    <a:lumMod val="50000"/>
                  </a:schemeClr>
                </a:solidFill>
                <a:latin typeface="Franklin Gothic Book" pitchFamily="34" charset="0"/>
                <a:ea typeface="+mj-ea"/>
                <a:cs typeface="+mj-cs"/>
                <a:hlinkClick r:id="rId3"/>
              </a:rPr>
              <a:t>tina.hageberg@undp.org</a:t>
            </a:r>
            <a:endParaRPr lang="en-US" sz="2400" b="1" dirty="0" smtClean="0">
              <a:solidFill>
                <a:schemeClr val="bg1">
                  <a:lumMod val="50000"/>
                </a:schemeClr>
              </a:solidFill>
              <a:latin typeface="Franklin Gothic Book" pitchFamily="34" charset="0"/>
              <a:ea typeface="+mj-ea"/>
              <a:cs typeface="+mj-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sz="2400" b="1" dirty="0" smtClean="0">
                <a:solidFill>
                  <a:schemeClr val="bg1">
                    <a:lumMod val="50000"/>
                  </a:schemeClr>
                </a:solidFill>
                <a:latin typeface="Franklin Gothic Book" pitchFamily="34" charset="0"/>
                <a:ea typeface="+mj-ea"/>
                <a:cs typeface="+mj-cs"/>
                <a:hlinkClick r:id="rId4"/>
              </a:rPr>
              <a:t>www.un-redd.org</a:t>
            </a:r>
            <a:endParaRPr lang="en-US" sz="2400" b="1" dirty="0" smtClean="0">
              <a:solidFill>
                <a:schemeClr val="bg1">
                  <a:lumMod val="50000"/>
                </a:schemeClr>
              </a:solidFill>
              <a:latin typeface="Franklin Gothic Book" pitchFamily="34" charset="0"/>
              <a:ea typeface="+mj-ea"/>
              <a:cs typeface="+mj-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sz="2400" b="1" dirty="0" smtClean="0">
                <a:solidFill>
                  <a:schemeClr val="bg1">
                    <a:lumMod val="50000"/>
                  </a:schemeClr>
                </a:solidFill>
                <a:latin typeface="Franklin Gothic Book" pitchFamily="34" charset="0"/>
                <a:ea typeface="+mj-ea"/>
                <a:cs typeface="+mj-cs"/>
              </a:rPr>
              <a:t>www.gaportal.org</a:t>
            </a:r>
            <a:endParaRPr lang="en-US" sz="2400" b="1" dirty="0" smtClean="0">
              <a:solidFill>
                <a:schemeClr val="bg1">
                  <a:lumMod val="50000"/>
                </a:schemeClr>
              </a:solidFill>
              <a:latin typeface="Franklin Gothic Book" pitchFamily="34" charset="0"/>
              <a:ea typeface="+mj-ea"/>
              <a:cs typeface="+mj-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lang="en-US" sz="2400" b="1" dirty="0" smtClean="0">
              <a:solidFill>
                <a:schemeClr val="bg1">
                  <a:lumMod val="50000"/>
                </a:schemeClr>
              </a:solidFill>
              <a:latin typeface="Franklin Gothic Book" pitchFamily="34" charset="0"/>
              <a:ea typeface="+mj-ea"/>
              <a:cs typeface="+mj-cs"/>
            </a:endParaRPr>
          </a:p>
          <a:p>
            <a:pPr marL="0" marR="0" lvl="0" indent="0" algn="l" defTabSz="914400" rtl="0" eaLnBrk="0" fontAlgn="base" latinLnBrk="0" hangingPunct="0">
              <a:lnSpc>
                <a:spcPct val="100000"/>
              </a:lnSpc>
              <a:spcBef>
                <a:spcPct val="0"/>
              </a:spcBef>
              <a:spcAft>
                <a:spcPct val="0"/>
              </a:spcAft>
              <a:buClrTx/>
              <a:buSzTx/>
              <a:buFontTx/>
              <a:buNone/>
              <a:tabLst/>
              <a:defRPr/>
            </a:pPr>
            <a:r>
              <a:rPr lang="en-US" sz="2400" b="1" dirty="0" smtClean="0">
                <a:solidFill>
                  <a:schemeClr val="bg1">
                    <a:lumMod val="50000"/>
                  </a:schemeClr>
                </a:solidFill>
                <a:latin typeface="Franklin Gothic Book" pitchFamily="34" charset="0"/>
                <a:ea typeface="+mj-ea"/>
                <a:cs typeface="+mj-cs"/>
              </a:rPr>
              <a:t>(e</a:t>
            </a:r>
            <a:r>
              <a:rPr kumimoji="0" lang="en-US" sz="2400" b="1" i="0" u="none" strike="noStrike" kern="1200" cap="none" spc="0" normalizeH="0" baseline="0" noProof="0" dirty="0" smtClean="0">
                <a:ln>
                  <a:noFill/>
                </a:ln>
                <a:solidFill>
                  <a:schemeClr val="bg1">
                    <a:lumMod val="50000"/>
                  </a:schemeClr>
                </a:solidFill>
                <a:effectLst/>
                <a:uLnTx/>
                <a:uFillTx/>
                <a:latin typeface="Franklin Gothic Book" pitchFamily="34" charset="0"/>
                <a:ea typeface="+mj-ea"/>
                <a:cs typeface="+mj-cs"/>
              </a:rPr>
              <a:t>stelle.fach@undp.org)</a:t>
            </a:r>
            <a:endParaRPr kumimoji="0" lang="en-US" sz="2400" b="1" i="0" u="none" strike="noStrike" kern="1200" cap="none" spc="0" normalizeH="0" baseline="0" noProof="0" dirty="0">
              <a:ln>
                <a:noFill/>
              </a:ln>
              <a:solidFill>
                <a:schemeClr val="bg1">
                  <a:lumMod val="50000"/>
                </a:schemeClr>
              </a:solidFill>
              <a:effectLst/>
              <a:uLnTx/>
              <a:uFillTx/>
              <a:latin typeface="Franklin Gothic Book" pitchFamily="34" charset="0"/>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0"/>
          <a:ext cx="9144000" cy="6858000"/>
        </p:xfrm>
        <a:graphic>
          <a:graphicData uri="http://schemas.openxmlformats.org/drawingml/2006/table">
            <a:tbl>
              <a:tblPr firstRow="1" bandRow="1">
                <a:tableStyleId>{5C22544A-7EE6-4342-B048-85BDC9FD1C3A}</a:tableStyleId>
              </a:tblPr>
              <a:tblGrid>
                <a:gridCol w="4572000"/>
                <a:gridCol w="4572000"/>
              </a:tblGrid>
              <a:tr h="798535">
                <a:tc>
                  <a:txBody>
                    <a:bodyPr/>
                    <a:lstStyle/>
                    <a:p>
                      <a:r>
                        <a:rPr lang="en-US" sz="2800" dirty="0" smtClean="0"/>
                        <a:t>Indonesian framework </a:t>
                      </a:r>
                      <a:endParaRPr lang="en-US" sz="2800" dirty="0"/>
                    </a:p>
                  </a:txBody>
                  <a:tcPr/>
                </a:tc>
                <a:tc>
                  <a:txBody>
                    <a:bodyPr/>
                    <a:lstStyle/>
                    <a:p>
                      <a:r>
                        <a:rPr lang="en-US" sz="2800" dirty="0" smtClean="0"/>
                        <a:t>REDD+</a:t>
                      </a:r>
                      <a:r>
                        <a:rPr lang="en-US" sz="2800" baseline="0" dirty="0" smtClean="0"/>
                        <a:t> “Social principles”</a:t>
                      </a:r>
                      <a:endParaRPr lang="en-US" sz="2800" dirty="0"/>
                    </a:p>
                  </a:txBody>
                  <a:tcPr/>
                </a:tc>
              </a:tr>
              <a:tr h="1831931">
                <a:tc>
                  <a:txBody>
                    <a:bodyPr/>
                    <a:lstStyle/>
                    <a:p>
                      <a:r>
                        <a:rPr lang="en-US" sz="2400" dirty="0" smtClean="0"/>
                        <a:t>1. Policies</a:t>
                      </a:r>
                      <a:r>
                        <a:rPr lang="en-US" sz="2400" baseline="0" dirty="0" smtClean="0"/>
                        <a:t> &amp; legislations</a:t>
                      </a:r>
                      <a:endParaRPr lang="en-US" sz="2400" dirty="0"/>
                    </a:p>
                  </a:txBody>
                  <a:tcPr/>
                </a:tc>
                <a:tc>
                  <a:txBody>
                    <a:bodyPr/>
                    <a:lstStyle/>
                    <a:p>
                      <a:pPr>
                        <a:buFont typeface="Arial" pitchFamily="34" charset="0"/>
                        <a:buChar char="•"/>
                      </a:pPr>
                      <a:r>
                        <a:rPr lang="en-US" sz="2400" dirty="0" smtClean="0"/>
                        <a:t>Criterion 1</a:t>
                      </a:r>
                    </a:p>
                    <a:p>
                      <a:pPr>
                        <a:buFont typeface="Arial" pitchFamily="34" charset="0"/>
                        <a:buChar char="•"/>
                      </a:pPr>
                      <a:r>
                        <a:rPr lang="en-US" sz="2400" dirty="0" smtClean="0"/>
                        <a:t>Criterion 2</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smtClean="0"/>
                        <a:t>Criterion 3</a:t>
                      </a:r>
                    </a:p>
                    <a:p>
                      <a:pPr>
                        <a:buFont typeface="Arial" pitchFamily="34" charset="0"/>
                        <a:buChar char="•"/>
                      </a:pPr>
                      <a:r>
                        <a:rPr lang="en-US" sz="2400" dirty="0" smtClean="0"/>
                        <a:t>Criterion 7</a:t>
                      </a:r>
                    </a:p>
                  </a:txBody>
                  <a:tcPr/>
                </a:tc>
              </a:tr>
              <a:tr h="1409178">
                <a:tc>
                  <a:txBody>
                    <a:bodyPr/>
                    <a:lstStyle/>
                    <a:p>
                      <a:r>
                        <a:rPr lang="en-US" sz="2400" dirty="0" smtClean="0"/>
                        <a:t>2. Institutional</a:t>
                      </a:r>
                      <a:r>
                        <a:rPr lang="en-US" sz="2400" baseline="0" dirty="0" smtClean="0"/>
                        <a:t> capacity of provincial governments </a:t>
                      </a:r>
                      <a:endParaRPr lang="en-US" sz="2400" dirty="0"/>
                    </a:p>
                  </a:txBody>
                  <a:tcPr/>
                </a:tc>
                <a:tc>
                  <a:txBody>
                    <a:bodyPr/>
                    <a:lstStyle/>
                    <a:p>
                      <a:pPr>
                        <a:buFont typeface="Arial" pitchFamily="34" charset="0"/>
                        <a:buChar char="•"/>
                      </a:pPr>
                      <a:r>
                        <a:rPr lang="en-US" sz="2400" dirty="0" smtClean="0"/>
                        <a:t>Criterion 1</a:t>
                      </a:r>
                    </a:p>
                    <a:p>
                      <a:pPr>
                        <a:buFont typeface="Arial" pitchFamily="34" charset="0"/>
                        <a:buChar char="•"/>
                      </a:pPr>
                      <a:r>
                        <a:rPr lang="en-US" sz="2400" dirty="0" smtClean="0"/>
                        <a:t>Criterion 2</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2400" dirty="0" smtClean="0"/>
                        <a:t>Criterion 3</a:t>
                      </a:r>
                    </a:p>
                  </a:txBody>
                  <a:tcPr/>
                </a:tc>
              </a:tr>
              <a:tr h="986425">
                <a:tc>
                  <a:txBody>
                    <a:bodyPr/>
                    <a:lstStyle/>
                    <a:p>
                      <a:r>
                        <a:rPr lang="en-US" sz="2400" dirty="0" smtClean="0"/>
                        <a:t>3. Anti-corruption</a:t>
                      </a:r>
                      <a:r>
                        <a:rPr lang="en-US" sz="2400" baseline="0" dirty="0" smtClean="0"/>
                        <a:t> strategy for REDD+</a:t>
                      </a:r>
                      <a:endParaRPr lang="en-US" sz="2400" dirty="0"/>
                    </a:p>
                  </a:txBody>
                  <a:tcPr/>
                </a:tc>
                <a:tc>
                  <a:txBody>
                    <a:bodyPr/>
                    <a:lstStyle/>
                    <a:p>
                      <a:pPr>
                        <a:buFont typeface="Arial" pitchFamily="34" charset="0"/>
                        <a:buChar char="•"/>
                      </a:pPr>
                      <a:r>
                        <a:rPr lang="en-US" sz="2400" dirty="0" smtClean="0"/>
                        <a:t>Criterion 1</a:t>
                      </a:r>
                    </a:p>
                    <a:p>
                      <a:pPr>
                        <a:buFont typeface="Arial" pitchFamily="34" charset="0"/>
                        <a:buChar char="•"/>
                      </a:pPr>
                      <a:r>
                        <a:rPr lang="en-US" sz="2400" dirty="0" smtClean="0"/>
                        <a:t>Criterion 2</a:t>
                      </a:r>
                      <a:endParaRPr lang="en-US" sz="2400" dirty="0"/>
                    </a:p>
                  </a:txBody>
                  <a:tcPr/>
                </a:tc>
              </a:tr>
              <a:tr h="1831931">
                <a:tc>
                  <a:txBody>
                    <a:bodyPr/>
                    <a:lstStyle/>
                    <a:p>
                      <a:r>
                        <a:rPr lang="en-US" sz="2400" dirty="0" smtClean="0"/>
                        <a:t>4. Participation</a:t>
                      </a:r>
                      <a:r>
                        <a:rPr lang="en-US" sz="2400" baseline="0" dirty="0" smtClean="0"/>
                        <a:t> of forest-dependent communities in REDD+</a:t>
                      </a:r>
                      <a:endParaRPr lang="en-US" sz="2400" dirty="0"/>
                    </a:p>
                  </a:txBody>
                  <a:tcPr/>
                </a:tc>
                <a:tc>
                  <a:txBody>
                    <a:bodyPr/>
                    <a:lstStyle/>
                    <a:p>
                      <a:pPr>
                        <a:buFont typeface="Arial" pitchFamily="34" charset="0"/>
                        <a:buChar char="•"/>
                      </a:pPr>
                      <a:r>
                        <a:rPr lang="en-US" sz="2400" dirty="0" smtClean="0"/>
                        <a:t>Criterion 3</a:t>
                      </a:r>
                    </a:p>
                    <a:p>
                      <a:pPr>
                        <a:buFont typeface="Arial" pitchFamily="34" charset="0"/>
                        <a:buChar char="•"/>
                      </a:pPr>
                      <a:r>
                        <a:rPr lang="en-US" sz="2400" dirty="0" smtClean="0"/>
                        <a:t>Criterion 4</a:t>
                      </a:r>
                    </a:p>
                    <a:p>
                      <a:pPr>
                        <a:buFont typeface="Arial" pitchFamily="34" charset="0"/>
                        <a:buChar char="•"/>
                      </a:pPr>
                      <a:r>
                        <a:rPr lang="en-US" sz="2400" dirty="0" smtClean="0"/>
                        <a:t>Criterion 5</a:t>
                      </a:r>
                    </a:p>
                    <a:p>
                      <a:pPr>
                        <a:buFont typeface="Arial" pitchFamily="34" charset="0"/>
                        <a:buChar char="•"/>
                      </a:pPr>
                      <a:r>
                        <a:rPr lang="en-US" sz="2400" dirty="0" smtClean="0"/>
                        <a:t>Criterion</a:t>
                      </a:r>
                      <a:r>
                        <a:rPr lang="en-US" sz="2400" baseline="0" dirty="0" smtClean="0"/>
                        <a:t> 6</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smtClean="0"/>
              <a:t>Guidelines on stakeholder engagement</a:t>
            </a:r>
          </a:p>
          <a:p>
            <a:r>
              <a:rPr lang="en-US" sz="2800" dirty="0" smtClean="0"/>
              <a:t>Participatory </a:t>
            </a:r>
            <a:r>
              <a:rPr lang="en-US" sz="2800" dirty="0" smtClean="0"/>
              <a:t>Governance Assessments</a:t>
            </a:r>
          </a:p>
          <a:p>
            <a:r>
              <a:rPr lang="en-US" sz="2800" dirty="0" smtClean="0"/>
              <a:t>Guidance Framework</a:t>
            </a:r>
          </a:p>
          <a:p>
            <a:r>
              <a:rPr lang="en-US" sz="2800" dirty="0" smtClean="0"/>
              <a:t>Social and environmental Principles and Criteria</a:t>
            </a:r>
          </a:p>
          <a:p>
            <a:r>
              <a:rPr lang="en-US" sz="2800" dirty="0" smtClean="0"/>
              <a:t>Social Risk identification and Mitigation Tool</a:t>
            </a:r>
          </a:p>
          <a:p>
            <a:r>
              <a:rPr lang="en-US" sz="2800" dirty="0" smtClean="0"/>
              <a:t>Guidance Anti-corruption for REDD+ </a:t>
            </a:r>
          </a:p>
          <a:p>
            <a:r>
              <a:rPr lang="en-US" sz="2800" dirty="0" smtClean="0"/>
              <a:t>…</a:t>
            </a:r>
          </a:p>
          <a:p>
            <a:endParaRPr lang="en-US" sz="2800" dirty="0" smtClean="0"/>
          </a:p>
          <a:p>
            <a:endParaRPr lang="en-US" sz="2800" dirty="0" smtClean="0"/>
          </a:p>
          <a:p>
            <a:endParaRPr lang="en-US" dirty="0"/>
          </a:p>
        </p:txBody>
      </p:sp>
      <p:sp>
        <p:nvSpPr>
          <p:cNvPr id="3" name="Title 2"/>
          <p:cNvSpPr>
            <a:spLocks noGrp="1"/>
          </p:cNvSpPr>
          <p:nvPr>
            <p:ph type="title"/>
          </p:nvPr>
        </p:nvSpPr>
        <p:spPr/>
        <p:txBody>
          <a:bodyPr/>
          <a:lstStyle/>
          <a:p>
            <a:r>
              <a:rPr lang="en-US" dirty="0" smtClean="0"/>
              <a:t>UN-REDD Governance Support “Products”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20" y="1659652"/>
            <a:ext cx="8715436" cy="5099492"/>
          </a:xfrm>
        </p:spPr>
        <p:txBody>
          <a:bodyPr/>
          <a:lstStyle/>
          <a:p>
            <a:r>
              <a:rPr lang="en-US" sz="2800" dirty="0" smtClean="0"/>
              <a:t>PGAs for REDD+ emphasize </a:t>
            </a:r>
            <a:r>
              <a:rPr lang="en-US" sz="2800" b="1" dirty="0" smtClean="0"/>
              <a:t>the inclusion of various stakeholders from the very beginning </a:t>
            </a:r>
            <a:r>
              <a:rPr lang="en-US" sz="2800" dirty="0" smtClean="0"/>
              <a:t>to ensure that there is a </a:t>
            </a:r>
            <a:r>
              <a:rPr lang="en-US" sz="2800" b="1" dirty="0" smtClean="0"/>
              <a:t>broad-based agreement on the governance targets and indicator framework</a:t>
            </a:r>
            <a:endParaRPr lang="en-US" sz="2800" dirty="0" smtClean="0"/>
          </a:p>
          <a:p>
            <a:r>
              <a:rPr lang="en-US" sz="2800" dirty="0" smtClean="0"/>
              <a:t>PGAs</a:t>
            </a:r>
          </a:p>
          <a:p>
            <a:pPr lvl="1"/>
            <a:r>
              <a:rPr lang="en-US" sz="2400" dirty="0" smtClean="0"/>
              <a:t>increase the </a:t>
            </a:r>
            <a:r>
              <a:rPr lang="en-US" sz="2400" b="1" dirty="0" smtClean="0"/>
              <a:t>legitimacy</a:t>
            </a:r>
            <a:r>
              <a:rPr lang="en-US" sz="2400" dirty="0" smtClean="0"/>
              <a:t> of the process and of the information generated</a:t>
            </a:r>
          </a:p>
          <a:p>
            <a:pPr lvl="1"/>
            <a:r>
              <a:rPr lang="en-US" sz="2400" dirty="0" smtClean="0"/>
              <a:t>act as </a:t>
            </a:r>
            <a:r>
              <a:rPr lang="en-US" sz="2400" b="1" dirty="0" smtClean="0"/>
              <a:t>an accountability </a:t>
            </a:r>
            <a:r>
              <a:rPr lang="en-US" sz="2400" dirty="0" smtClean="0"/>
              <a:t>mechanism</a:t>
            </a:r>
          </a:p>
          <a:p>
            <a:pPr lvl="1"/>
            <a:r>
              <a:rPr lang="en-US" sz="2400" dirty="0" smtClean="0"/>
              <a:t>stress </a:t>
            </a:r>
            <a:r>
              <a:rPr lang="en-US" sz="2400" b="1" dirty="0" smtClean="0"/>
              <a:t>transparency</a:t>
            </a:r>
            <a:r>
              <a:rPr lang="en-US" sz="2400" dirty="0" smtClean="0"/>
              <a:t> through unbiased access to information about the assessment process and results</a:t>
            </a:r>
          </a:p>
        </p:txBody>
      </p:sp>
      <p:sp>
        <p:nvSpPr>
          <p:cNvPr id="3" name="Title 2"/>
          <p:cNvSpPr>
            <a:spLocks noGrp="1"/>
          </p:cNvSpPr>
          <p:nvPr>
            <p:ph type="title"/>
          </p:nvPr>
        </p:nvSpPr>
        <p:spPr/>
        <p:txBody>
          <a:bodyPr/>
          <a:lstStyle/>
          <a:p>
            <a:r>
              <a:rPr lang="en-US" dirty="0" smtClean="0"/>
              <a:t>Principles of PGAs for REDD+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Identify REDD+ governance challenges and risks </a:t>
            </a:r>
          </a:p>
          <a:p>
            <a:r>
              <a:rPr lang="en-US" dirty="0" smtClean="0"/>
              <a:t>Provide robust evidence base to recommend responses for overcoming them</a:t>
            </a:r>
          </a:p>
          <a:p>
            <a:r>
              <a:rPr lang="en-US" dirty="0" smtClean="0"/>
              <a:t>Facilitate sustainability of long-term policy reform through ownership </a:t>
            </a:r>
          </a:p>
          <a:p>
            <a:r>
              <a:rPr lang="en-US" dirty="0" smtClean="0"/>
              <a:t>Provide a framework for a participatory process at the country level for sharing information on how (governance) safeguards are promoted, addressed and respected </a:t>
            </a:r>
          </a:p>
          <a:p>
            <a:endParaRPr lang="en-US" dirty="0"/>
          </a:p>
        </p:txBody>
      </p:sp>
      <p:sp>
        <p:nvSpPr>
          <p:cNvPr id="3" name="Title 2"/>
          <p:cNvSpPr>
            <a:spLocks noGrp="1"/>
          </p:cNvSpPr>
          <p:nvPr>
            <p:ph type="title"/>
          </p:nvPr>
        </p:nvSpPr>
        <p:spPr/>
        <p:txBody>
          <a:bodyPr/>
          <a:lstStyle/>
          <a:p>
            <a:r>
              <a:rPr lang="en-US" dirty="0" smtClean="0"/>
              <a:t>Objectives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t>Nigeria: 1</a:t>
            </a:r>
            <a:r>
              <a:rPr lang="en-US" sz="3200" baseline="30000" dirty="0" smtClean="0"/>
              <a:t>st</a:t>
            </a:r>
            <a:r>
              <a:rPr lang="en-US" sz="3200" dirty="0" smtClean="0"/>
              <a:t> brainstorming workshop concluded</a:t>
            </a:r>
          </a:p>
          <a:p>
            <a:pPr>
              <a:buNone/>
            </a:pPr>
            <a:endParaRPr lang="en-US" sz="3200" dirty="0" smtClean="0"/>
          </a:p>
          <a:p>
            <a:r>
              <a:rPr lang="en-US" sz="3200" dirty="0" smtClean="0"/>
              <a:t>Indonesia : Preparatory Phase </a:t>
            </a:r>
          </a:p>
          <a:p>
            <a:pPr>
              <a:buNone/>
            </a:pPr>
            <a:endParaRPr lang="en-US" sz="3200" dirty="0" smtClean="0"/>
          </a:p>
          <a:p>
            <a:r>
              <a:rPr lang="en-US" sz="3200" dirty="0" smtClean="0"/>
              <a:t>Ecuador and Viet Nam’s PGAs for REDD+ will start later this year</a:t>
            </a:r>
          </a:p>
          <a:p>
            <a:endParaRPr lang="en-US" dirty="0"/>
          </a:p>
        </p:txBody>
      </p:sp>
      <p:sp>
        <p:nvSpPr>
          <p:cNvPr id="3" name="Title 2"/>
          <p:cNvSpPr>
            <a:spLocks noGrp="1"/>
          </p:cNvSpPr>
          <p:nvPr>
            <p:ph type="title"/>
          </p:nvPr>
        </p:nvSpPr>
        <p:spPr/>
        <p:txBody>
          <a:bodyPr/>
          <a:lstStyle/>
          <a:p>
            <a:r>
              <a:rPr lang="en-US" dirty="0" smtClean="0"/>
              <a:t>Where we are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5750" y="1857375"/>
            <a:ext cx="8715375" cy="4643438"/>
          </a:xfrm>
        </p:spPr>
        <p:txBody>
          <a:bodyPr/>
          <a:lstStyle/>
          <a:p>
            <a:pPr>
              <a:defRPr/>
            </a:pPr>
            <a:r>
              <a:rPr lang="en-GB" b="1" dirty="0" smtClean="0"/>
              <a:t>In Indonesia</a:t>
            </a:r>
          </a:p>
          <a:p>
            <a:pPr lvl="1">
              <a:defRPr/>
            </a:pPr>
            <a:r>
              <a:rPr lang="en-GB" dirty="0" smtClean="0"/>
              <a:t>UNDP together with BAPPENAS (the Planning Commission) and </a:t>
            </a:r>
            <a:r>
              <a:rPr lang="en-GB" dirty="0" err="1" smtClean="0"/>
              <a:t>Kemitraan</a:t>
            </a:r>
            <a:r>
              <a:rPr lang="en-GB" dirty="0" smtClean="0"/>
              <a:t> facilitated a governance assessment aimed at assisting local authorities to monitor progress in 33 provinces using the nationally adopted Indonesia Democracy Index (IDI)</a:t>
            </a:r>
          </a:p>
          <a:p>
            <a:pPr lvl="1">
              <a:defRPr/>
            </a:pPr>
            <a:r>
              <a:rPr lang="en-GB" dirty="0" smtClean="0"/>
              <a:t>BAPPENAS has now taken over the work with the IDI, together with the National Statistics Office, and </a:t>
            </a:r>
            <a:r>
              <a:rPr lang="en-US" dirty="0" smtClean="0"/>
              <a:t>included the provision of information on the agreed targets/ indicators as part of their daily management</a:t>
            </a:r>
            <a:r>
              <a:rPr lang="en-GB" dirty="0" smtClean="0"/>
              <a:t> </a:t>
            </a:r>
          </a:p>
          <a:p>
            <a:pPr lvl="0"/>
            <a:r>
              <a:rPr lang="en-US" b="1" dirty="0" smtClean="0"/>
              <a:t>In Nigeria </a:t>
            </a:r>
          </a:p>
          <a:p>
            <a:pPr lvl="1"/>
            <a:r>
              <a:rPr lang="en-US" b="1" dirty="0" smtClean="0"/>
              <a:t>The 1</a:t>
            </a:r>
            <a:r>
              <a:rPr lang="en-US" b="1" baseline="30000" dirty="0" smtClean="0"/>
              <a:t>st</a:t>
            </a:r>
            <a:r>
              <a:rPr lang="en-US" b="1" dirty="0" smtClean="0"/>
              <a:t> Good Urban Governance </a:t>
            </a:r>
            <a:r>
              <a:rPr lang="en-US" dirty="0" smtClean="0"/>
              <a:t>(GUG) assessment just concluded</a:t>
            </a:r>
          </a:p>
          <a:p>
            <a:pPr lvl="1"/>
            <a:r>
              <a:rPr lang="en-US" dirty="0" smtClean="0"/>
              <a:t>PGA for REDD+ start up workshop was conducted back to back with finalization GUG workshop</a:t>
            </a:r>
          </a:p>
          <a:p>
            <a:pPr lvl="1">
              <a:buNone/>
              <a:defRPr/>
            </a:pPr>
            <a:endParaRPr lang="en-GB" dirty="0" smtClean="0"/>
          </a:p>
        </p:txBody>
      </p:sp>
      <p:sp>
        <p:nvSpPr>
          <p:cNvPr id="14339" name="Title 2"/>
          <p:cNvSpPr>
            <a:spLocks noGrp="1"/>
          </p:cNvSpPr>
          <p:nvPr>
            <p:ph type="title"/>
          </p:nvPr>
        </p:nvSpPr>
        <p:spPr>
          <a:xfrm>
            <a:off x="2446338" y="131763"/>
            <a:ext cx="6543675" cy="1531937"/>
          </a:xfrm>
        </p:spPr>
        <p:txBody>
          <a:bodyPr/>
          <a:lstStyle/>
          <a:p>
            <a:r>
              <a:rPr lang="en-GB" dirty="0" smtClean="0"/>
              <a:t>Building on existing knowledge and experience- </a:t>
            </a:r>
            <a:r>
              <a:rPr lang="en-GB" sz="3600" dirty="0" smtClean="0"/>
              <a:t>Indonesia &amp; Nigeria</a:t>
            </a:r>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smtClean="0"/>
              <a:t>Multiple data sources </a:t>
            </a:r>
            <a:r>
              <a:rPr lang="en-US" sz="3200" dirty="0" smtClean="0"/>
              <a:t>are needed</a:t>
            </a:r>
          </a:p>
          <a:p>
            <a:r>
              <a:rPr lang="en-US" sz="3200" b="1" dirty="0" smtClean="0"/>
              <a:t>Pilot test </a:t>
            </a:r>
            <a:r>
              <a:rPr lang="en-US" sz="3200" dirty="0" smtClean="0"/>
              <a:t>a methodology before starting data collection…</a:t>
            </a:r>
          </a:p>
          <a:p>
            <a:r>
              <a:rPr lang="en-US" sz="3200" dirty="0" smtClean="0"/>
              <a:t>…while involving all states early on </a:t>
            </a:r>
          </a:p>
          <a:p>
            <a:r>
              <a:rPr lang="en-US" sz="3200" b="1" dirty="0" smtClean="0"/>
              <a:t>Start small </a:t>
            </a:r>
            <a:r>
              <a:rPr lang="en-US" sz="3200" dirty="0" smtClean="0"/>
              <a:t>– expand later (need for prioritization</a:t>
            </a:r>
            <a:r>
              <a:rPr lang="en-US" sz="2800" dirty="0" smtClean="0"/>
              <a:t>)</a:t>
            </a:r>
          </a:p>
          <a:p>
            <a:endParaRPr lang="en-US" dirty="0" smtClean="0"/>
          </a:p>
          <a:p>
            <a:pPr>
              <a:buNone/>
            </a:pPr>
            <a:endParaRPr lang="en-US" dirty="0"/>
          </a:p>
        </p:txBody>
      </p:sp>
      <p:sp>
        <p:nvSpPr>
          <p:cNvPr id="3" name="Title 2"/>
          <p:cNvSpPr>
            <a:spLocks noGrp="1"/>
          </p:cNvSpPr>
          <p:nvPr>
            <p:ph type="title"/>
          </p:nvPr>
        </p:nvSpPr>
        <p:spPr/>
        <p:txBody>
          <a:bodyPr/>
          <a:lstStyle/>
          <a:p>
            <a:r>
              <a:rPr lang="en-US" dirty="0" smtClean="0"/>
              <a:t>Some lessons learned in Nigeria GUG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lvl="0" indent="-457200"/>
            <a:r>
              <a:rPr lang="en-US" sz="2800" b="1" dirty="0" smtClean="0"/>
              <a:t>Investing early on in the institutionalization of the data collection process</a:t>
            </a:r>
            <a:endParaRPr lang="en-US" sz="2800" dirty="0" smtClean="0"/>
          </a:p>
          <a:p>
            <a:pPr marL="457200" indent="-457200"/>
            <a:endParaRPr lang="en-US" sz="2800" b="1" dirty="0" smtClean="0"/>
          </a:p>
          <a:p>
            <a:pPr marL="457200" indent="-457200"/>
            <a:r>
              <a:rPr lang="en-US" sz="2800" b="1" dirty="0" smtClean="0"/>
              <a:t>Communication</a:t>
            </a:r>
            <a:r>
              <a:rPr lang="en-US" sz="2800" dirty="0" smtClean="0"/>
              <a:t> is key – throughout </a:t>
            </a:r>
            <a:r>
              <a:rPr lang="en-US" sz="2800" smtClean="0"/>
              <a:t>the process (advocacy missions to states, stakeholders’ workshops to validate drafts, dissemination of results, etc.) </a:t>
            </a:r>
            <a:endParaRPr lang="en-US" sz="2800" dirty="0" smtClean="0"/>
          </a:p>
          <a:p>
            <a:pPr marL="457200" indent="-457200"/>
            <a:endParaRPr lang="sv-SE" dirty="0" smtClean="0"/>
          </a:p>
          <a:p>
            <a:endParaRPr lang="en-US" sz="2000" dirty="0"/>
          </a:p>
        </p:txBody>
      </p:sp>
      <p:sp>
        <p:nvSpPr>
          <p:cNvPr id="3" name="Title 2"/>
          <p:cNvSpPr>
            <a:spLocks noGrp="1"/>
          </p:cNvSpPr>
          <p:nvPr>
            <p:ph type="title"/>
          </p:nvPr>
        </p:nvSpPr>
        <p:spPr/>
        <p:txBody>
          <a:bodyPr/>
          <a:lstStyle/>
          <a:p>
            <a:r>
              <a:rPr lang="en-US" dirty="0" smtClean="0"/>
              <a:t>(More) lessons learned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46639" y="1573170"/>
            <a:ext cx="6411612" cy="5098086"/>
          </a:xfrm>
        </p:spPr>
        <p:txBody>
          <a:bodyPr/>
          <a:lstStyle/>
          <a:p>
            <a:pPr>
              <a:defRPr/>
            </a:pPr>
            <a:endParaRPr lang="en-GB" dirty="0" smtClean="0"/>
          </a:p>
          <a:p>
            <a:pPr>
              <a:buNone/>
              <a:defRPr/>
            </a:pPr>
            <a:r>
              <a:rPr lang="en-GB" sz="1800" dirty="0" smtClean="0"/>
              <a:t> </a:t>
            </a:r>
            <a:r>
              <a:rPr lang="en-GB" sz="2000" dirty="0" smtClean="0"/>
              <a:t>Although PGAs for REDD+ in Indonesia and Nigeria are at the preparatory phase, key objectives/areas have been identified:</a:t>
            </a:r>
            <a:endParaRPr lang="en-GB" sz="1800" dirty="0" smtClean="0"/>
          </a:p>
          <a:p>
            <a:pPr>
              <a:defRPr/>
            </a:pPr>
            <a:r>
              <a:rPr lang="en-GB" sz="1800" dirty="0" smtClean="0"/>
              <a:t>To assess the </a:t>
            </a:r>
            <a:r>
              <a:rPr lang="en-GB" sz="1800" b="1" dirty="0" smtClean="0">
                <a:solidFill>
                  <a:srgbClr val="FF0000"/>
                </a:solidFill>
              </a:rPr>
              <a:t>quality of policies/legislations </a:t>
            </a:r>
            <a:r>
              <a:rPr lang="en-GB" sz="1800" dirty="0" smtClean="0"/>
              <a:t>which are directly related to the implementation of REDD+</a:t>
            </a:r>
          </a:p>
          <a:p>
            <a:pPr>
              <a:defRPr/>
            </a:pPr>
            <a:r>
              <a:rPr lang="en-GB" sz="1800" dirty="0" smtClean="0"/>
              <a:t>To measure </a:t>
            </a:r>
            <a:r>
              <a:rPr lang="en-GB" sz="1800" b="1" dirty="0" smtClean="0">
                <a:solidFill>
                  <a:srgbClr val="FF0000"/>
                </a:solidFill>
              </a:rPr>
              <a:t>institutional capacity </a:t>
            </a:r>
            <a:r>
              <a:rPr lang="en-GB" sz="1800" dirty="0" smtClean="0"/>
              <a:t>of provincial /state governments to implement REDD+</a:t>
            </a:r>
          </a:p>
          <a:p>
            <a:pPr>
              <a:defRPr/>
            </a:pPr>
            <a:r>
              <a:rPr lang="en-GB" sz="1800" dirty="0" smtClean="0"/>
              <a:t>To identify important elements of an </a:t>
            </a:r>
            <a:r>
              <a:rPr lang="en-GB" sz="1800" b="1" dirty="0" smtClean="0">
                <a:solidFill>
                  <a:srgbClr val="FF0000"/>
                </a:solidFill>
              </a:rPr>
              <a:t>anti-corruption strategy </a:t>
            </a:r>
            <a:r>
              <a:rPr lang="en-GB" sz="1800" dirty="0" smtClean="0"/>
              <a:t> for REDD+ (using UNCAC as a guidance framework)</a:t>
            </a:r>
          </a:p>
          <a:p>
            <a:pPr>
              <a:defRPr/>
            </a:pPr>
            <a:r>
              <a:rPr lang="en-GB" sz="1800" dirty="0" smtClean="0"/>
              <a:t>To map out existing capacity levels/ challenges &amp; opportunities of IPs and </a:t>
            </a:r>
            <a:r>
              <a:rPr lang="en-GB" sz="1800" b="1" dirty="0" smtClean="0">
                <a:solidFill>
                  <a:srgbClr val="FF0000"/>
                </a:solidFill>
              </a:rPr>
              <a:t>forest-dependant communities </a:t>
            </a:r>
            <a:r>
              <a:rPr lang="en-GB" sz="1800" dirty="0" smtClean="0"/>
              <a:t>with regards to their </a:t>
            </a:r>
            <a:r>
              <a:rPr lang="en-GB" sz="1800" b="1" dirty="0" smtClean="0">
                <a:solidFill>
                  <a:srgbClr val="FF0000"/>
                </a:solidFill>
              </a:rPr>
              <a:t>participation</a:t>
            </a:r>
            <a:r>
              <a:rPr lang="en-GB" sz="1800" dirty="0" smtClean="0"/>
              <a:t> in REDD+</a:t>
            </a:r>
          </a:p>
          <a:p>
            <a:pPr>
              <a:defRPr/>
            </a:pPr>
            <a:r>
              <a:rPr lang="en-US" sz="1800" b="1" i="1" dirty="0" smtClean="0">
                <a:solidFill>
                  <a:srgbClr val="FF0000"/>
                </a:solidFill>
              </a:rPr>
              <a:t>Equitable benefit distribution systems</a:t>
            </a:r>
            <a:endParaRPr lang="en-GB" sz="1800" b="1" i="1" dirty="0" smtClean="0">
              <a:solidFill>
                <a:srgbClr val="FF0000"/>
              </a:solidFill>
            </a:endParaRPr>
          </a:p>
          <a:p>
            <a:pPr>
              <a:defRPr/>
            </a:pPr>
            <a:endParaRPr lang="en-GB" sz="2000" dirty="0" smtClean="0"/>
          </a:p>
          <a:p>
            <a:pPr>
              <a:defRPr/>
            </a:pPr>
            <a:endParaRPr lang="en-GB" dirty="0" smtClean="0"/>
          </a:p>
          <a:p>
            <a:pPr>
              <a:defRPr/>
            </a:pPr>
            <a:endParaRPr lang="en-GB" dirty="0" smtClean="0"/>
          </a:p>
          <a:p>
            <a:pPr>
              <a:buNone/>
              <a:defRPr/>
            </a:pPr>
            <a:endParaRPr lang="en-GB" dirty="0" smtClean="0"/>
          </a:p>
          <a:p>
            <a:pPr>
              <a:defRPr/>
            </a:pPr>
            <a:endParaRPr lang="en-GB" dirty="0"/>
          </a:p>
        </p:txBody>
      </p:sp>
      <p:sp>
        <p:nvSpPr>
          <p:cNvPr id="13315" name="Title 2"/>
          <p:cNvSpPr>
            <a:spLocks noGrp="1"/>
          </p:cNvSpPr>
          <p:nvPr>
            <p:ph type="title"/>
          </p:nvPr>
        </p:nvSpPr>
        <p:spPr>
          <a:xfrm>
            <a:off x="2446338" y="131763"/>
            <a:ext cx="6543675" cy="1531937"/>
          </a:xfrm>
        </p:spPr>
        <p:txBody>
          <a:bodyPr/>
          <a:lstStyle/>
          <a:p>
            <a:r>
              <a:rPr lang="en-GB" dirty="0" smtClean="0"/>
              <a:t>Current areas to assess </a:t>
            </a:r>
            <a:r>
              <a:rPr lang="en-GB" sz="3200" dirty="0" smtClean="0"/>
              <a:t>(as identified nationally)</a:t>
            </a:r>
            <a:endParaRPr lang="en-GB"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6216</TotalTime>
  <Words>1905</Words>
  <Application>Microsoft Office PowerPoint</Application>
  <PresentationFormat>On-screen Show (4:3)</PresentationFormat>
  <Paragraphs>207</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PGAs for REDD+ : Research to (early) Actions</vt:lpstr>
      <vt:lpstr>UN-REDD Governance Support “Products”</vt:lpstr>
      <vt:lpstr>Principles of PGAs for REDD+</vt:lpstr>
      <vt:lpstr>Objectives</vt:lpstr>
      <vt:lpstr>Where we are </vt:lpstr>
      <vt:lpstr>Building on existing knowledge and experience- Indonesia &amp; Nigeria</vt:lpstr>
      <vt:lpstr>Some lessons learned in Nigeria GUG</vt:lpstr>
      <vt:lpstr>(More) lessons learned</vt:lpstr>
      <vt:lpstr>Current areas to assess (as identified nationally)</vt:lpstr>
      <vt:lpstr>Nigeria’s PGA for REDD+  </vt:lpstr>
      <vt:lpstr>Indonesia PGA : Stakeholders</vt:lpstr>
      <vt:lpstr>Panel of Experts</vt:lpstr>
      <vt:lpstr>National and local levels</vt:lpstr>
      <vt:lpstr>Indonesia PGA Methodology</vt:lpstr>
      <vt:lpstr>Indonesia PGA Process</vt:lpstr>
      <vt:lpstr>What a PGA for REDD+  builds on </vt:lpstr>
      <vt:lpstr>For more information</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Isabelle</dc:creator>
  <cp:lastModifiedBy>Estelle Fach</cp:lastModifiedBy>
  <cp:revision>93</cp:revision>
  <dcterms:created xsi:type="dcterms:W3CDTF">2009-05-15T09:37:26Z</dcterms:created>
  <dcterms:modified xsi:type="dcterms:W3CDTF">2011-05-31T21:38:15Z</dcterms:modified>
</cp:coreProperties>
</file>