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handoutMasterIdLst>
    <p:handoutMasterId r:id="rId32"/>
  </p:handoutMasterIdLst>
  <p:sldIdLst>
    <p:sldId id="256" r:id="rId2"/>
    <p:sldId id="319" r:id="rId3"/>
    <p:sldId id="320" r:id="rId4"/>
    <p:sldId id="337" r:id="rId5"/>
    <p:sldId id="348" r:id="rId6"/>
    <p:sldId id="349" r:id="rId7"/>
    <p:sldId id="338" r:id="rId8"/>
    <p:sldId id="306" r:id="rId9"/>
    <p:sldId id="339" r:id="rId10"/>
    <p:sldId id="322" r:id="rId11"/>
    <p:sldId id="350" r:id="rId12"/>
    <p:sldId id="323" r:id="rId13"/>
    <p:sldId id="325" r:id="rId14"/>
    <p:sldId id="329" r:id="rId15"/>
    <p:sldId id="330" r:id="rId16"/>
    <p:sldId id="331" r:id="rId17"/>
    <p:sldId id="332" r:id="rId18"/>
    <p:sldId id="333" r:id="rId19"/>
    <p:sldId id="334" r:id="rId20"/>
    <p:sldId id="335" r:id="rId21"/>
    <p:sldId id="336" r:id="rId22"/>
    <p:sldId id="343" r:id="rId23"/>
    <p:sldId id="344" r:id="rId24"/>
    <p:sldId id="345" r:id="rId25"/>
    <p:sldId id="346" r:id="rId26"/>
    <p:sldId id="340" r:id="rId27"/>
    <p:sldId id="341" r:id="rId28"/>
    <p:sldId id="342" r:id="rId29"/>
    <p:sldId id="347"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7FAF4"/>
    <a:srgbClr val="DCE8D0"/>
    <a:srgbClr val="F9FBF7"/>
    <a:srgbClr val="F2F7EF"/>
    <a:srgbClr val="EEF5EB"/>
    <a:srgbClr val="ECF2F4"/>
    <a:srgbClr val="F7F8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561" autoAdjust="0"/>
  </p:normalViewPr>
  <p:slideViewPr>
    <p:cSldViewPr>
      <p:cViewPr varScale="1">
        <p:scale>
          <a:sx n="74" d="100"/>
          <a:sy n="74" d="100"/>
        </p:scale>
        <p:origin x="-492" y="-102"/>
      </p:cViewPr>
      <p:guideLst>
        <p:guide orient="horz" pos="2160"/>
        <p:guide pos="2880"/>
      </p:guideLst>
    </p:cSldViewPr>
  </p:slideViewPr>
  <p:outlineViewPr>
    <p:cViewPr>
      <p:scale>
        <a:sx n="33" d="100"/>
        <a:sy n="33" d="100"/>
      </p:scale>
      <p:origin x="0" y="5544"/>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imothy.boyle\Documents\REDD\UN%20REDD\Countries\Vietnam\Excel%20files\Payment%20system%20stu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hart>
    <c:plotArea>
      <c:layout/>
      <c:barChart>
        <c:barDir val="bar"/>
        <c:grouping val="stacked"/>
        <c:ser>
          <c:idx val="0"/>
          <c:order val="0"/>
          <c:tx>
            <c:strRef>
              <c:f>Sheet1!$B$1</c:f>
              <c:strCache>
                <c:ptCount val="1"/>
                <c:pt idx="0">
                  <c:v>Start</c:v>
                </c:pt>
              </c:strCache>
            </c:strRef>
          </c:tx>
          <c:spPr>
            <a:noFill/>
          </c:spPr>
          <c:cat>
            <c:strRef>
              <c:f>Sheet1!$A$2:$A$11</c:f>
              <c:strCache>
                <c:ptCount val="10"/>
                <c:pt idx="0">
                  <c:v>Undertake legal analysis</c:v>
                </c:pt>
                <c:pt idx="1">
                  <c:v>Initial discussions with Lam Dong</c:v>
                </c:pt>
                <c:pt idx="2">
                  <c:v>Communications materials</c:v>
                </c:pt>
                <c:pt idx="3">
                  <c:v>Recruit facilitators</c:v>
                </c:pt>
                <c:pt idx="4">
                  <c:v>Tet (New Year)</c:v>
                </c:pt>
                <c:pt idx="5">
                  <c:v>Lam Dong provincial workshop</c:v>
                </c:pt>
                <c:pt idx="6">
                  <c:v>District workshops</c:v>
                </c:pt>
                <c:pt idx="7">
                  <c:v>Village meetings</c:v>
                </c:pt>
                <c:pt idx="8">
                  <c:v>Collection of results</c:v>
                </c:pt>
                <c:pt idx="9">
                  <c:v>Independent verification</c:v>
                </c:pt>
              </c:strCache>
            </c:strRef>
          </c:cat>
          <c:val>
            <c:numRef>
              <c:f>Sheet1!$B$2:$B$11</c:f>
              <c:numCache>
                <c:formatCode>General</c:formatCode>
                <c:ptCount val="10"/>
                <c:pt idx="0">
                  <c:v>0</c:v>
                </c:pt>
                <c:pt idx="1">
                  <c:v>0</c:v>
                </c:pt>
                <c:pt idx="2">
                  <c:v>0</c:v>
                </c:pt>
                <c:pt idx="3">
                  <c:v>10</c:v>
                </c:pt>
                <c:pt idx="4">
                  <c:v>23</c:v>
                </c:pt>
                <c:pt idx="5">
                  <c:v>33</c:v>
                </c:pt>
                <c:pt idx="6">
                  <c:v>38</c:v>
                </c:pt>
                <c:pt idx="7">
                  <c:v>40</c:v>
                </c:pt>
                <c:pt idx="8">
                  <c:v>55</c:v>
                </c:pt>
                <c:pt idx="9">
                  <c:v>60</c:v>
                </c:pt>
              </c:numCache>
            </c:numRef>
          </c:val>
        </c:ser>
        <c:ser>
          <c:idx val="1"/>
          <c:order val="1"/>
          <c:tx>
            <c:strRef>
              <c:f>Sheet1!$C$1</c:f>
              <c:strCache>
                <c:ptCount val="1"/>
                <c:pt idx="0">
                  <c:v>Duration</c:v>
                </c:pt>
              </c:strCache>
            </c:strRef>
          </c:tx>
          <c:dPt>
            <c:idx val="4"/>
            <c:spPr>
              <a:solidFill>
                <a:srgbClr val="FF0000"/>
              </a:solidFill>
              <a:effectLst>
                <a:innerShdw blurRad="508000" dist="50800" dir="54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cat>
            <c:strRef>
              <c:f>Sheet1!$A$2:$A$11</c:f>
              <c:strCache>
                <c:ptCount val="10"/>
                <c:pt idx="0">
                  <c:v>Undertake legal analysis</c:v>
                </c:pt>
                <c:pt idx="1">
                  <c:v>Initial discussions with Lam Dong</c:v>
                </c:pt>
                <c:pt idx="2">
                  <c:v>Communications materials</c:v>
                </c:pt>
                <c:pt idx="3">
                  <c:v>Recruit facilitators</c:v>
                </c:pt>
                <c:pt idx="4">
                  <c:v>Tet (New Year)</c:v>
                </c:pt>
                <c:pt idx="5">
                  <c:v>Lam Dong provincial workshop</c:v>
                </c:pt>
                <c:pt idx="6">
                  <c:v>District workshops</c:v>
                </c:pt>
                <c:pt idx="7">
                  <c:v>Village meetings</c:v>
                </c:pt>
                <c:pt idx="8">
                  <c:v>Collection of results</c:v>
                </c:pt>
                <c:pt idx="9">
                  <c:v>Independent verification</c:v>
                </c:pt>
              </c:strCache>
            </c:strRef>
          </c:cat>
          <c:val>
            <c:numRef>
              <c:f>Sheet1!$C$2:$C$11</c:f>
              <c:numCache>
                <c:formatCode>General</c:formatCode>
                <c:ptCount val="10"/>
                <c:pt idx="0">
                  <c:v>5</c:v>
                </c:pt>
                <c:pt idx="1">
                  <c:v>10</c:v>
                </c:pt>
                <c:pt idx="2">
                  <c:v>15</c:v>
                </c:pt>
                <c:pt idx="3">
                  <c:v>10</c:v>
                </c:pt>
                <c:pt idx="4">
                  <c:v>10</c:v>
                </c:pt>
                <c:pt idx="5">
                  <c:v>2</c:v>
                </c:pt>
                <c:pt idx="6">
                  <c:v>2</c:v>
                </c:pt>
                <c:pt idx="7">
                  <c:v>15</c:v>
                </c:pt>
                <c:pt idx="8">
                  <c:v>5</c:v>
                </c:pt>
                <c:pt idx="9">
                  <c:v>15</c:v>
                </c:pt>
              </c:numCache>
            </c:numRef>
          </c:val>
        </c:ser>
        <c:overlap val="100"/>
        <c:axId val="179186688"/>
        <c:axId val="179233536"/>
      </c:barChart>
      <c:catAx>
        <c:axId val="179186688"/>
        <c:scaling>
          <c:orientation val="maxMin"/>
        </c:scaling>
        <c:axPos val="l"/>
        <c:tickLblPos val="nextTo"/>
        <c:txPr>
          <a:bodyPr/>
          <a:lstStyle/>
          <a:p>
            <a:pPr>
              <a:defRPr sz="1200"/>
            </a:pPr>
            <a:endParaRPr lang="en-US"/>
          </a:p>
        </c:txPr>
        <c:crossAx val="179233536"/>
        <c:crosses val="autoZero"/>
        <c:auto val="1"/>
        <c:lblAlgn val="ctr"/>
        <c:lblOffset val="100"/>
      </c:catAx>
      <c:valAx>
        <c:axId val="179233536"/>
        <c:scaling>
          <c:orientation val="minMax"/>
          <c:max val="75"/>
          <c:min val="0"/>
        </c:scaling>
        <c:axPos val="t"/>
        <c:majorGridlines>
          <c:spPr>
            <a:ln w="0">
              <a:solidFill>
                <a:schemeClr val="bg1"/>
              </a:solidFill>
            </a:ln>
          </c:spPr>
        </c:majorGridlines>
        <c:numFmt formatCode="General" sourceLinked="1"/>
        <c:majorTickMark val="none"/>
        <c:tickLblPos val="nextTo"/>
        <c:crossAx val="179186688"/>
        <c:crosses val="autoZero"/>
        <c:crossBetween val="between"/>
      </c:valAx>
    </c:plotArea>
    <c:plotVisOnly val="1"/>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0.29412</cdr:x>
      <cdr:y>0.03909</cdr:y>
    </cdr:from>
    <cdr:to>
      <cdr:x>1</cdr:x>
      <cdr:y>0.97865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86000" y="139505"/>
          <a:ext cx="5486399" cy="33528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249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1249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249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1674A1FE-56F6-4C43-A77A-8BA1A51320C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829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4F4ECF60-4F54-4FBC-8226-5E8E725D90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DE84B70-054E-4F9B-B008-A8AC7158AA62}"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FSSP Forest Sector Support Partnership. Thank the FSSP for providing us with the opportunity to present the UN-REDD Programme and the initial ideas for support ot Viet Nam on REDD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22210B00-08E5-4E6A-A2C4-6741572D2E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C965BE4-4E80-4900-AEC7-8FE815F197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2057400" cy="5897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2444658-49F2-42A5-B427-CC6AC7486A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572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958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F9287A3-1F71-4E1B-A9A9-61F82906BF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C60379A-1A0F-4100-8AB1-E3330B041D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A04385-34CC-45A0-8349-5A6E4E5A15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9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55E7CE0-4065-42D4-9C58-3F70DA769A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E276E86-4408-4AE4-922A-C54326A636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DD86437-487B-4F51-8F93-8A2D844AAF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1F84FBD-8DAC-423F-8856-5E606E1158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C3D01A0-C29E-4D7F-A1B7-D903CEAFA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49A9757-7FB8-41E0-AAE1-0BE0B4651B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457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5EDF6D4-11B9-43AB-A606-DAD10A90DB70}" type="slidenum">
              <a:rPr lang="en-US"/>
              <a:pPr>
                <a:defRPr/>
              </a:pPr>
              <a:t>‹#›</a:t>
            </a:fld>
            <a:endParaRPr lang="en-US"/>
          </a:p>
        </p:txBody>
      </p:sp>
      <p:pic>
        <p:nvPicPr>
          <p:cNvPr id="1030" name="Picture 4" descr="FAO logo 20mm RGB"/>
          <p:cNvPicPr>
            <a:picLocks noChangeAspect="1" noChangeArrowheads="1"/>
          </p:cNvPicPr>
          <p:nvPr userDrawn="1"/>
        </p:nvPicPr>
        <p:blipFill>
          <a:blip r:embed="rId14"/>
          <a:srcRect/>
          <a:stretch>
            <a:fillRect/>
          </a:stretch>
        </p:blipFill>
        <p:spPr bwMode="auto">
          <a:xfrm>
            <a:off x="2232025" y="6169025"/>
            <a:ext cx="493713" cy="503238"/>
          </a:xfrm>
          <a:prstGeom prst="rect">
            <a:avLst/>
          </a:prstGeom>
          <a:noFill/>
          <a:ln w="9525">
            <a:noFill/>
            <a:miter lim="800000"/>
            <a:headEnd/>
            <a:tailEnd/>
          </a:ln>
        </p:spPr>
      </p:pic>
      <p:pic>
        <p:nvPicPr>
          <p:cNvPr id="1031" name="Picture 5" descr="undp_logo"/>
          <p:cNvPicPr>
            <a:picLocks noChangeAspect="1" noChangeArrowheads="1"/>
          </p:cNvPicPr>
          <p:nvPr userDrawn="1"/>
        </p:nvPicPr>
        <p:blipFill>
          <a:blip r:embed="rId15"/>
          <a:srcRect/>
          <a:stretch>
            <a:fillRect/>
          </a:stretch>
        </p:blipFill>
        <p:spPr bwMode="auto">
          <a:xfrm>
            <a:off x="4060825" y="6116638"/>
            <a:ext cx="414338" cy="665162"/>
          </a:xfrm>
          <a:prstGeom prst="rect">
            <a:avLst/>
          </a:prstGeom>
          <a:noFill/>
          <a:ln w="9525">
            <a:noFill/>
            <a:miter lim="800000"/>
            <a:headEnd/>
            <a:tailEnd/>
          </a:ln>
        </p:spPr>
      </p:pic>
      <p:pic>
        <p:nvPicPr>
          <p:cNvPr id="1032" name="Picture 6" descr="unep logo"/>
          <p:cNvPicPr>
            <a:picLocks noChangeAspect="1" noChangeArrowheads="1"/>
          </p:cNvPicPr>
          <p:nvPr userDrawn="1"/>
        </p:nvPicPr>
        <p:blipFill>
          <a:blip r:embed="rId16"/>
          <a:srcRect/>
          <a:stretch>
            <a:fillRect/>
          </a:stretch>
        </p:blipFill>
        <p:spPr bwMode="auto">
          <a:xfrm>
            <a:off x="5564188" y="6092825"/>
            <a:ext cx="760412" cy="631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FAO logo 20mm RGB"/>
          <p:cNvPicPr>
            <a:picLocks noChangeAspect="1" noChangeArrowheads="1"/>
          </p:cNvPicPr>
          <p:nvPr/>
        </p:nvPicPr>
        <p:blipFill>
          <a:blip r:embed="rId3"/>
          <a:srcRect/>
          <a:stretch>
            <a:fillRect/>
          </a:stretch>
        </p:blipFill>
        <p:spPr bwMode="auto">
          <a:xfrm>
            <a:off x="2232025" y="5638800"/>
            <a:ext cx="788988" cy="804863"/>
          </a:xfrm>
          <a:prstGeom prst="rect">
            <a:avLst/>
          </a:prstGeom>
          <a:noFill/>
          <a:ln w="9525">
            <a:noFill/>
            <a:miter lim="800000"/>
            <a:headEnd/>
            <a:tailEnd/>
          </a:ln>
        </p:spPr>
      </p:pic>
      <p:pic>
        <p:nvPicPr>
          <p:cNvPr id="3076" name="Picture 5" descr="undp_logo"/>
          <p:cNvPicPr>
            <a:picLocks noChangeAspect="1" noChangeArrowheads="1"/>
          </p:cNvPicPr>
          <p:nvPr/>
        </p:nvPicPr>
        <p:blipFill>
          <a:blip r:embed="rId4"/>
          <a:srcRect/>
          <a:stretch>
            <a:fillRect/>
          </a:stretch>
        </p:blipFill>
        <p:spPr bwMode="auto">
          <a:xfrm>
            <a:off x="4060825" y="5486400"/>
            <a:ext cx="663575" cy="1066800"/>
          </a:xfrm>
          <a:prstGeom prst="rect">
            <a:avLst/>
          </a:prstGeom>
          <a:noFill/>
          <a:ln w="9525">
            <a:noFill/>
            <a:miter lim="800000"/>
            <a:headEnd/>
            <a:tailEnd/>
          </a:ln>
        </p:spPr>
      </p:pic>
      <p:pic>
        <p:nvPicPr>
          <p:cNvPr id="3077" name="Picture 6" descr="unep logo"/>
          <p:cNvPicPr>
            <a:picLocks noChangeAspect="1" noChangeArrowheads="1"/>
          </p:cNvPicPr>
          <p:nvPr/>
        </p:nvPicPr>
        <p:blipFill>
          <a:blip r:embed="rId5"/>
          <a:srcRect/>
          <a:stretch>
            <a:fillRect/>
          </a:stretch>
        </p:blipFill>
        <p:spPr bwMode="auto">
          <a:xfrm>
            <a:off x="5564188" y="5486400"/>
            <a:ext cx="1217612" cy="1009650"/>
          </a:xfrm>
          <a:prstGeom prst="rect">
            <a:avLst/>
          </a:prstGeom>
          <a:noFill/>
          <a:ln w="9525">
            <a:noFill/>
            <a:miter lim="800000"/>
            <a:headEnd/>
            <a:tailEnd/>
          </a:ln>
        </p:spPr>
      </p:pic>
      <p:sp>
        <p:nvSpPr>
          <p:cNvPr id="6" name="Rectangle 2"/>
          <p:cNvSpPr txBox="1">
            <a:spLocks/>
          </p:cNvSpPr>
          <p:nvPr/>
        </p:nvSpPr>
        <p:spPr bwMode="auto">
          <a:xfrm>
            <a:off x="685800" y="2130425"/>
            <a:ext cx="7772400" cy="1679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APPLYING </a:t>
            </a:r>
            <a:r>
              <a:rPr lang="en-US" sz="3600" b="1" kern="0" dirty="0" smtClean="0">
                <a:solidFill>
                  <a:srgbClr val="C00000"/>
                </a:solidFill>
                <a:effectLst>
                  <a:outerShdw blurRad="38100" dist="38100" dir="2700000" algn="tl">
                    <a:srgbClr val="000000">
                      <a:alpha val="43137"/>
                    </a:srgbClr>
                  </a:outerShdw>
                </a:effectLst>
                <a:latin typeface="+mj-lt"/>
                <a:ea typeface="+mj-ea"/>
                <a:cs typeface="+mj-cs"/>
              </a:rPr>
              <a:t>FPIC: ASIA/PACIFIC EXPERIENCE</a:t>
            </a:r>
            <a:endParaRPr kumimoji="0" lang="en-US" sz="40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8" name="Rectangle 3"/>
          <p:cNvSpPr>
            <a:spLocks noGrp="1"/>
          </p:cNvSpPr>
          <p:nvPr>
            <p:ph type="subTitle" idx="1"/>
          </p:nvPr>
        </p:nvSpPr>
        <p:spPr>
          <a:xfrm>
            <a:off x="1295400" y="4114800"/>
            <a:ext cx="6400800" cy="609600"/>
          </a:xfrm>
        </p:spPr>
        <p:txBody>
          <a:bodyPr/>
          <a:lstStyle/>
          <a:p>
            <a:pPr eaLnBrk="1" hangingPunct="1"/>
            <a:r>
              <a:rPr lang="en-US" dirty="0" smtClean="0">
                <a:solidFill>
                  <a:schemeClr val="tx1"/>
                </a:solidFill>
              </a:rPr>
              <a:t>Feb. 4,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638800" cy="1143000"/>
          </a:xfrm>
        </p:spPr>
        <p:txBody>
          <a:bodyPr/>
          <a:lstStyle/>
          <a:p>
            <a:r>
              <a:rPr lang="en-US" dirty="0" smtClean="0"/>
              <a:t>Proposed process</a:t>
            </a:r>
            <a:endParaRPr lang="en-US" dirty="0"/>
          </a:p>
        </p:txBody>
      </p:sp>
      <p:sp>
        <p:nvSpPr>
          <p:cNvPr id="4" name="Rectangle 3"/>
          <p:cNvSpPr/>
          <p:nvPr/>
        </p:nvSpPr>
        <p:spPr>
          <a:xfrm>
            <a:off x="381000" y="1295400"/>
            <a:ext cx="2667000" cy="461665"/>
          </a:xfrm>
          <a:prstGeom prst="rect">
            <a:avLst/>
          </a:prstGeom>
          <a:ln>
            <a:solidFill>
              <a:schemeClr val="tx1"/>
            </a:solidFill>
          </a:ln>
        </p:spPr>
        <p:txBody>
          <a:bodyPr wrap="square">
            <a:spAutoFit/>
          </a:bodyPr>
          <a:lstStyle/>
          <a:p>
            <a:r>
              <a:rPr lang="en-US" sz="2400" b="1" dirty="0" smtClean="0"/>
              <a:t>Step </a:t>
            </a:r>
            <a:r>
              <a:rPr lang="en-US" sz="2400" b="1" dirty="0" smtClean="0"/>
              <a:t>0: Preparation</a:t>
            </a:r>
            <a:endParaRPr lang="en-US" sz="2400" b="1" dirty="0" smtClean="0"/>
          </a:p>
        </p:txBody>
      </p:sp>
      <p:sp>
        <p:nvSpPr>
          <p:cNvPr id="5" name="Rectangle 4"/>
          <p:cNvSpPr/>
          <p:nvPr/>
        </p:nvSpPr>
        <p:spPr>
          <a:xfrm>
            <a:off x="4572000" y="1371600"/>
            <a:ext cx="2819400" cy="830997"/>
          </a:xfrm>
          <a:prstGeom prst="rect">
            <a:avLst/>
          </a:prstGeom>
          <a:ln>
            <a:solidFill>
              <a:schemeClr val="tx1"/>
            </a:solidFill>
          </a:ln>
        </p:spPr>
        <p:txBody>
          <a:bodyPr wrap="square">
            <a:spAutoFit/>
          </a:bodyPr>
          <a:lstStyle/>
          <a:p>
            <a:r>
              <a:rPr lang="en-US" sz="2400" b="1" dirty="0" smtClean="0"/>
              <a:t>Step </a:t>
            </a:r>
            <a:r>
              <a:rPr lang="en-US" sz="2400" b="1" dirty="0" smtClean="0"/>
              <a:t>1: Consultation with local officials</a:t>
            </a:r>
            <a:endParaRPr lang="en-US" sz="2400" b="1" dirty="0" smtClean="0"/>
          </a:p>
        </p:txBody>
      </p:sp>
      <p:sp>
        <p:nvSpPr>
          <p:cNvPr id="6" name="Rectangle 5"/>
          <p:cNvSpPr/>
          <p:nvPr/>
        </p:nvSpPr>
        <p:spPr>
          <a:xfrm>
            <a:off x="381000" y="2209800"/>
            <a:ext cx="2667000" cy="830997"/>
          </a:xfrm>
          <a:prstGeom prst="rect">
            <a:avLst/>
          </a:prstGeom>
          <a:ln>
            <a:solidFill>
              <a:schemeClr val="tx1"/>
            </a:solidFill>
          </a:ln>
        </p:spPr>
        <p:txBody>
          <a:bodyPr wrap="square">
            <a:spAutoFit/>
          </a:bodyPr>
          <a:lstStyle/>
          <a:p>
            <a:r>
              <a:rPr lang="en-US" sz="2400" b="1" dirty="0" smtClean="0"/>
              <a:t>Step </a:t>
            </a:r>
            <a:r>
              <a:rPr lang="en-US" sz="2400" b="1" dirty="0" smtClean="0"/>
              <a:t>2: Recruit interlocutors</a:t>
            </a:r>
            <a:endParaRPr lang="en-US" sz="2400" b="1" dirty="0" smtClean="0"/>
          </a:p>
        </p:txBody>
      </p:sp>
      <p:sp>
        <p:nvSpPr>
          <p:cNvPr id="7" name="Rectangle 6"/>
          <p:cNvSpPr/>
          <p:nvPr/>
        </p:nvSpPr>
        <p:spPr>
          <a:xfrm>
            <a:off x="4572000" y="2438400"/>
            <a:ext cx="2667000" cy="830997"/>
          </a:xfrm>
          <a:prstGeom prst="rect">
            <a:avLst/>
          </a:prstGeom>
          <a:ln>
            <a:solidFill>
              <a:schemeClr val="tx1"/>
            </a:solidFill>
          </a:ln>
        </p:spPr>
        <p:txBody>
          <a:bodyPr wrap="square">
            <a:spAutoFit/>
          </a:bodyPr>
          <a:lstStyle/>
          <a:p>
            <a:r>
              <a:rPr lang="en-US" sz="2400" b="1" dirty="0" smtClean="0"/>
              <a:t>Step </a:t>
            </a:r>
            <a:r>
              <a:rPr lang="en-US" sz="2400" b="1" dirty="0" smtClean="0"/>
              <a:t>3: Train interlocutors</a:t>
            </a:r>
            <a:endParaRPr lang="en-US" sz="2400" b="1" dirty="0" smtClean="0"/>
          </a:p>
        </p:txBody>
      </p:sp>
      <p:sp>
        <p:nvSpPr>
          <p:cNvPr id="8" name="Rectangle 7"/>
          <p:cNvSpPr/>
          <p:nvPr/>
        </p:nvSpPr>
        <p:spPr>
          <a:xfrm>
            <a:off x="381000" y="3352800"/>
            <a:ext cx="2895600" cy="830997"/>
          </a:xfrm>
          <a:prstGeom prst="rect">
            <a:avLst/>
          </a:prstGeom>
          <a:ln>
            <a:solidFill>
              <a:schemeClr val="tx1"/>
            </a:solidFill>
          </a:ln>
        </p:spPr>
        <p:txBody>
          <a:bodyPr wrap="square">
            <a:spAutoFit/>
          </a:bodyPr>
          <a:lstStyle/>
          <a:p>
            <a:r>
              <a:rPr lang="en-US" sz="2400" b="1" dirty="0" smtClean="0"/>
              <a:t>Step </a:t>
            </a:r>
            <a:r>
              <a:rPr lang="en-US" sz="2400" b="1" dirty="0" smtClean="0"/>
              <a:t>4: Consultation with village heads</a:t>
            </a:r>
            <a:endParaRPr lang="en-US" sz="2400" b="1" dirty="0" smtClean="0"/>
          </a:p>
        </p:txBody>
      </p:sp>
      <p:sp>
        <p:nvSpPr>
          <p:cNvPr id="9" name="Rectangle 8"/>
          <p:cNvSpPr/>
          <p:nvPr/>
        </p:nvSpPr>
        <p:spPr>
          <a:xfrm>
            <a:off x="4572000" y="3657600"/>
            <a:ext cx="3352800" cy="461665"/>
          </a:xfrm>
          <a:prstGeom prst="rect">
            <a:avLst/>
          </a:prstGeom>
          <a:ln>
            <a:solidFill>
              <a:schemeClr val="tx1"/>
            </a:solidFill>
          </a:ln>
        </p:spPr>
        <p:txBody>
          <a:bodyPr wrap="square">
            <a:spAutoFit/>
          </a:bodyPr>
          <a:lstStyle/>
          <a:p>
            <a:r>
              <a:rPr lang="en-US" sz="2400" b="1" dirty="0" smtClean="0"/>
              <a:t>Step </a:t>
            </a:r>
            <a:r>
              <a:rPr lang="en-US" sz="2400" b="1" dirty="0" smtClean="0"/>
              <a:t>5: Village meetings</a:t>
            </a:r>
            <a:endParaRPr lang="en-US" sz="2400" b="1" dirty="0" smtClean="0"/>
          </a:p>
        </p:txBody>
      </p:sp>
      <p:sp>
        <p:nvSpPr>
          <p:cNvPr id="10" name="Rectangle 9"/>
          <p:cNvSpPr/>
          <p:nvPr/>
        </p:nvSpPr>
        <p:spPr>
          <a:xfrm>
            <a:off x="381000" y="4495800"/>
            <a:ext cx="2667000" cy="830997"/>
          </a:xfrm>
          <a:prstGeom prst="rect">
            <a:avLst/>
          </a:prstGeom>
          <a:ln>
            <a:solidFill>
              <a:schemeClr val="tx1"/>
            </a:solidFill>
          </a:ln>
        </p:spPr>
        <p:txBody>
          <a:bodyPr wrap="square">
            <a:spAutoFit/>
          </a:bodyPr>
          <a:lstStyle/>
          <a:p>
            <a:r>
              <a:rPr lang="en-US" sz="2400" b="1" dirty="0" smtClean="0"/>
              <a:t>Step </a:t>
            </a:r>
            <a:r>
              <a:rPr lang="en-US" sz="2400" b="1" dirty="0" smtClean="0"/>
              <a:t>6: Record decision</a:t>
            </a:r>
            <a:endParaRPr lang="en-US" sz="2400" b="1" dirty="0" smtClean="0"/>
          </a:p>
        </p:txBody>
      </p:sp>
      <p:sp>
        <p:nvSpPr>
          <p:cNvPr id="11" name="Rectangle 10"/>
          <p:cNvSpPr/>
          <p:nvPr/>
        </p:nvSpPr>
        <p:spPr>
          <a:xfrm>
            <a:off x="4572000" y="4724400"/>
            <a:ext cx="3352800" cy="830997"/>
          </a:xfrm>
          <a:prstGeom prst="rect">
            <a:avLst/>
          </a:prstGeom>
          <a:ln>
            <a:solidFill>
              <a:schemeClr val="tx1"/>
            </a:solidFill>
          </a:ln>
        </p:spPr>
        <p:txBody>
          <a:bodyPr wrap="square">
            <a:spAutoFit/>
          </a:bodyPr>
          <a:lstStyle/>
          <a:p>
            <a:r>
              <a:rPr lang="en-US" sz="2400" b="1" dirty="0" smtClean="0"/>
              <a:t>Step </a:t>
            </a:r>
            <a:r>
              <a:rPr lang="en-US" sz="2400" b="1" dirty="0" smtClean="0"/>
              <a:t>7: Interlocutors report to UN-REDD</a:t>
            </a:r>
            <a:endParaRPr lang="en-US" sz="2400" b="1" dirty="0" smtClean="0"/>
          </a:p>
        </p:txBody>
      </p:sp>
      <p:sp>
        <p:nvSpPr>
          <p:cNvPr id="12" name="Rectangle 11"/>
          <p:cNvSpPr/>
          <p:nvPr/>
        </p:nvSpPr>
        <p:spPr>
          <a:xfrm>
            <a:off x="381000" y="5638800"/>
            <a:ext cx="3124200" cy="830997"/>
          </a:xfrm>
          <a:prstGeom prst="rect">
            <a:avLst/>
          </a:prstGeom>
          <a:ln>
            <a:solidFill>
              <a:schemeClr val="tx1"/>
            </a:solidFill>
          </a:ln>
        </p:spPr>
        <p:txBody>
          <a:bodyPr wrap="square">
            <a:spAutoFit/>
          </a:bodyPr>
          <a:lstStyle/>
          <a:p>
            <a:r>
              <a:rPr lang="en-US" sz="2400" b="1" dirty="0" smtClean="0"/>
              <a:t>Step </a:t>
            </a:r>
            <a:r>
              <a:rPr lang="en-US" sz="2400" b="1" dirty="0" smtClean="0"/>
              <a:t>8: Verification and evaluation</a:t>
            </a:r>
            <a:endParaRPr lang="en-US" sz="2400" b="1" dirty="0" smtClean="0"/>
          </a:p>
        </p:txBody>
      </p:sp>
      <p:cxnSp>
        <p:nvCxnSpPr>
          <p:cNvPr id="14" name="Straight Arrow Connector 13"/>
          <p:cNvCxnSpPr>
            <a:stCxn id="4" idx="3"/>
            <a:endCxn id="5" idx="1"/>
          </p:cNvCxnSpPr>
          <p:nvPr/>
        </p:nvCxnSpPr>
        <p:spPr>
          <a:xfrm>
            <a:off x="3048000" y="1526233"/>
            <a:ext cx="1524000" cy="2608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276600" y="3124200"/>
            <a:ext cx="1295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3048000" y="4038600"/>
            <a:ext cx="1524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505200" y="5486400"/>
            <a:ext cx="10668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0" y="2590800"/>
            <a:ext cx="1524000" cy="2608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1"/>
          </p:cNvCxnSpPr>
          <p:nvPr/>
        </p:nvCxnSpPr>
        <p:spPr>
          <a:xfrm>
            <a:off x="3276600" y="3733800"/>
            <a:ext cx="1295400" cy="1546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48000" y="4953000"/>
            <a:ext cx="1524000" cy="2608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3048000" y="2133600"/>
            <a:ext cx="1524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638800" cy="1143000"/>
          </a:xfrm>
        </p:spPr>
        <p:txBody>
          <a:bodyPr/>
          <a:lstStyle/>
          <a:p>
            <a:r>
              <a:rPr lang="en-US" dirty="0" smtClean="0"/>
              <a:t>Proposed process</a:t>
            </a:r>
            <a:endParaRPr lang="en-US" dirty="0"/>
          </a:p>
        </p:txBody>
      </p:sp>
      <p:sp>
        <p:nvSpPr>
          <p:cNvPr id="4" name="Rectangle 3"/>
          <p:cNvSpPr/>
          <p:nvPr/>
        </p:nvSpPr>
        <p:spPr>
          <a:xfrm>
            <a:off x="381000" y="1524000"/>
            <a:ext cx="8382000" cy="3785652"/>
          </a:xfrm>
          <a:prstGeom prst="rect">
            <a:avLst/>
          </a:prstGeom>
        </p:spPr>
        <p:txBody>
          <a:bodyPr wrap="square">
            <a:spAutoFit/>
          </a:bodyPr>
          <a:lstStyle/>
          <a:p>
            <a:r>
              <a:rPr lang="en-US" sz="2400" b="1" dirty="0" smtClean="0"/>
              <a:t>Step 0</a:t>
            </a:r>
          </a:p>
          <a:p>
            <a:endParaRPr lang="en-US" sz="2400" dirty="0" smtClean="0"/>
          </a:p>
          <a:p>
            <a:r>
              <a:rPr lang="en-US" sz="2400" dirty="0" smtClean="0"/>
              <a:t>Prior to the actual FPIC process beginning, some preparatory work is required.  This will include:</a:t>
            </a:r>
          </a:p>
          <a:p>
            <a:pPr marL="182880" lvl="0">
              <a:buFont typeface="Arial" pitchFamily="34" charset="0"/>
              <a:buChar char="•"/>
            </a:pPr>
            <a:r>
              <a:rPr lang="en-US" sz="2400" dirty="0" smtClean="0"/>
              <a:t>The preparation of a summary of the legal basis for local community engagement/FPIC in Viet Nam</a:t>
            </a:r>
          </a:p>
          <a:p>
            <a:pPr marL="182880" lvl="0">
              <a:buFont typeface="Arial" pitchFamily="34" charset="0"/>
              <a:buChar char="•"/>
            </a:pPr>
            <a:r>
              <a:rPr lang="en-US" sz="2400" dirty="0" smtClean="0"/>
              <a:t>The preparation of communications materials</a:t>
            </a:r>
          </a:p>
          <a:p>
            <a:pPr marL="182880" lvl="0">
              <a:buFont typeface="Arial" pitchFamily="34" charset="0"/>
              <a:buChar char="•"/>
            </a:pPr>
            <a:r>
              <a:rPr lang="en-US" sz="2400" dirty="0" smtClean="0"/>
              <a:t>Advance consultation with provincial and district authorities on the proposed process</a:t>
            </a:r>
          </a:p>
          <a:p>
            <a:r>
              <a:rPr lang="en-US" sz="2400" dirty="0" smtClean="0"/>
              <a:t>Short-term consultants will be hired to undertake these activities.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81000" y="457200"/>
            <a:ext cx="8534400" cy="5693866"/>
          </a:xfrm>
          <a:prstGeom prst="rect">
            <a:avLst/>
          </a:prstGeom>
        </p:spPr>
        <p:txBody>
          <a:bodyPr wrap="square">
            <a:spAutoFit/>
          </a:bodyPr>
          <a:lstStyle/>
          <a:p>
            <a:r>
              <a:rPr lang="en-US" sz="2800" b="1" dirty="0" smtClean="0"/>
              <a:t>Step 1</a:t>
            </a:r>
          </a:p>
          <a:p>
            <a:endParaRPr lang="en-US" sz="2800" dirty="0" smtClean="0"/>
          </a:p>
          <a:p>
            <a:r>
              <a:rPr lang="en-US" sz="2800" dirty="0" smtClean="0"/>
              <a:t>The UN-REDD programme will organize one or more awareness-raising events for provincial, district and commune leaders to ensure that the principles guiding the UN-REDD programme and district-level activities are understood.  District and commune leaders will come only from pilot Districts.  As part of the awareness raising event, a brief document explaining the meaning of REDD and activities of the UN-REDD programme will be prepared (during Step 0) for distribution.  The provincial, district and commune leaders will also review the proposals for steps 2-7.</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229600" cy="4832092"/>
          </a:xfrm>
          <a:prstGeom prst="rect">
            <a:avLst/>
          </a:prstGeom>
        </p:spPr>
        <p:txBody>
          <a:bodyPr wrap="square">
            <a:spAutoFit/>
          </a:bodyPr>
          <a:lstStyle/>
          <a:p>
            <a:r>
              <a:rPr lang="en-US" sz="2800" b="1" dirty="0" smtClean="0"/>
              <a:t>Step 2</a:t>
            </a:r>
          </a:p>
          <a:p>
            <a:endParaRPr lang="en-US" sz="2800" dirty="0" smtClean="0"/>
          </a:p>
          <a:p>
            <a:r>
              <a:rPr lang="en-US" sz="2800" dirty="0" smtClean="0"/>
              <a:t>The UN-REDD programme will recruit sufficient interlocutors to guide the consultation process in each ethnic minority village in Lam Ha and Di </a:t>
            </a:r>
            <a:r>
              <a:rPr lang="en-US" sz="2800" dirty="0" err="1" smtClean="0"/>
              <a:t>Linh</a:t>
            </a:r>
            <a:r>
              <a:rPr lang="en-US" sz="2800" dirty="0" smtClean="0"/>
              <a:t> districts.  The interlocutors will not be government officials, and each interlocutor will be fluent in at least one of the languages of the ethnic minorities in Lam Ha and Di </a:t>
            </a:r>
            <a:r>
              <a:rPr lang="en-US" sz="2800" dirty="0" err="1" smtClean="0"/>
              <a:t>Linh</a:t>
            </a:r>
            <a:r>
              <a:rPr lang="en-US" sz="2800" dirty="0" smtClean="0"/>
              <a:t> districts, such that all ethnic minority languages are represented.  The recruitment process may be assigned to an NGO.</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534400" cy="5262979"/>
          </a:xfrm>
          <a:prstGeom prst="rect">
            <a:avLst/>
          </a:prstGeom>
        </p:spPr>
        <p:txBody>
          <a:bodyPr wrap="square">
            <a:spAutoFit/>
          </a:bodyPr>
          <a:lstStyle/>
          <a:p>
            <a:r>
              <a:rPr lang="en-US" sz="2800" b="1" dirty="0" smtClean="0"/>
              <a:t>Step 3</a:t>
            </a:r>
          </a:p>
          <a:p>
            <a:endParaRPr lang="en-US" sz="2800" dirty="0" smtClean="0"/>
          </a:p>
          <a:p>
            <a:r>
              <a:rPr lang="en-US" sz="2800" dirty="0" smtClean="0"/>
              <a:t>The UN-REDD programme will organize a training event for the interlocutors to ensure that they are fully familiar with the anticipated results and activities of the UN-REDD programme and the principles guiding consultations necessary to secure free prior informed consent.  As part of this training event, the UN-REDD programme will arrange for the document used in Step 1 to be translated into ethnic minority languages for those ethnic minorities which are literate in their own language, but not literate in Vietnamese.</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5262979"/>
          </a:xfrm>
          <a:prstGeom prst="rect">
            <a:avLst/>
          </a:prstGeom>
        </p:spPr>
        <p:txBody>
          <a:bodyPr wrap="square">
            <a:spAutoFit/>
          </a:bodyPr>
          <a:lstStyle/>
          <a:p>
            <a:r>
              <a:rPr lang="en-US" sz="2400" b="1" dirty="0" smtClean="0"/>
              <a:t>Step 4</a:t>
            </a:r>
          </a:p>
          <a:p>
            <a:endParaRPr lang="en-US" sz="2400" dirty="0" smtClean="0"/>
          </a:p>
          <a:p>
            <a:r>
              <a:rPr lang="en-US" sz="2400" dirty="0" smtClean="0"/>
              <a:t>Each interlocutor will be assigned a number of villages of ethnic minorities in whose language they are fluent.  Those villages with more than one ethnic minority may require more than one interlocutor.  Each interlocutor might be responsible for about 10 villages.  Each interlocutor (or interlocutors) will contact the village head to organize an awareness-raising event at a location and at a time that is mutually acceptable to all village heads.  At these events the interlocutors will explain the meaning of REDD and proposed activities of the UN-REDD programme, using the document prepared in Step 3.  They will also agree the form and timing of events to engage the villagers in each village (for example, whether a single village meeting or multi-stage process is required).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a:buNone/>
            </a:pPr>
            <a:r>
              <a:rPr lang="en-US" sz="2800" dirty="0" smtClean="0"/>
              <a:t>The need for broad representation of all stakeholder groups (male/female, young/old, etc.) at the village meetings/events will be emphasized, and arrangements made for the meeting/event to be announced over several days through the village loud speaker system.</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86800" cy="5693866"/>
          </a:xfrm>
          <a:prstGeom prst="rect">
            <a:avLst/>
          </a:prstGeom>
        </p:spPr>
        <p:txBody>
          <a:bodyPr wrap="square">
            <a:spAutoFit/>
          </a:bodyPr>
          <a:lstStyle/>
          <a:p>
            <a:r>
              <a:rPr lang="en-US" sz="2800" b="1" dirty="0" smtClean="0"/>
              <a:t>Step 5</a:t>
            </a:r>
          </a:p>
          <a:p>
            <a:endParaRPr lang="en-US" sz="2800" dirty="0" smtClean="0"/>
          </a:p>
          <a:p>
            <a:r>
              <a:rPr lang="en-US" sz="2800" dirty="0" smtClean="0"/>
              <a:t>The interlocutor(s) will attend the village meeting(s) at the time(s) established in Step 4.   At each meeting, the interlocutor(s) will explain the meaning of REDD and the proposed activities of the UN-REDD programme, using the document prepared in Step 3 if the villagers are literate.  The interlocutor(s) will answer questions and then retire to allow the villagers to discuss whether they are prepared to provide their consent, or return at an agreed later date for this purpose.  At the initial meeting, a “Comments Box” will be provided, and collected at a later date, to allow any villager to make anonymous observations on the process.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29600" cy="4401205"/>
          </a:xfrm>
          <a:prstGeom prst="rect">
            <a:avLst/>
          </a:prstGeom>
        </p:spPr>
        <p:txBody>
          <a:bodyPr wrap="square">
            <a:spAutoFit/>
          </a:bodyPr>
          <a:lstStyle/>
          <a:p>
            <a:r>
              <a:rPr lang="en-US" sz="2800" b="1" dirty="0" smtClean="0"/>
              <a:t>Step 6</a:t>
            </a:r>
          </a:p>
          <a:p>
            <a:endParaRPr lang="en-US" sz="2800" dirty="0" smtClean="0"/>
          </a:p>
          <a:p>
            <a:r>
              <a:rPr lang="en-US" sz="2800" dirty="0" smtClean="0"/>
              <a:t>Having reached consensus, the villagers will prepare a document, using a template prepared by the UN-REDD programme, indicating either their consent or non-consent.  The document will be signed by the village head and will indicate that the decision was reached by consensus.  The names, sex, ages, ethnic group, and occupation (if any) of each participant in the village meeting will be recorded in an annex to the document.</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29600" cy="3970318"/>
          </a:xfrm>
          <a:prstGeom prst="rect">
            <a:avLst/>
          </a:prstGeom>
        </p:spPr>
        <p:txBody>
          <a:bodyPr wrap="square">
            <a:spAutoFit/>
          </a:bodyPr>
          <a:lstStyle/>
          <a:p>
            <a:r>
              <a:rPr lang="en-US" sz="2800" b="1" dirty="0" smtClean="0"/>
              <a:t>Step 7</a:t>
            </a:r>
          </a:p>
          <a:p>
            <a:endParaRPr lang="en-US" sz="2800" dirty="0" smtClean="0"/>
          </a:p>
          <a:p>
            <a:r>
              <a:rPr lang="en-US" sz="2800" dirty="0" smtClean="0"/>
              <a:t>The document recording consent or non-consent of each village will be provided to the UN-REDD programme by each interlocutor, who will also prepare and submit a report summarizing the consultations, highlighting any concerns as to whether there was evidence of coercion or pressure having been brought to bear on the villagers.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705600" cy="1143000"/>
          </a:xfrm>
        </p:spPr>
        <p:txBody>
          <a:bodyPr/>
          <a:lstStyle/>
          <a:p>
            <a:r>
              <a:rPr lang="en-US" dirty="0" smtClean="0"/>
              <a:t>Background to Viet Nam</a:t>
            </a:r>
            <a:endParaRPr lang="en-US" dirty="0"/>
          </a:p>
        </p:txBody>
      </p:sp>
      <p:sp>
        <p:nvSpPr>
          <p:cNvPr id="3" name="Content Placeholder 2"/>
          <p:cNvSpPr>
            <a:spLocks noGrp="1"/>
          </p:cNvSpPr>
          <p:nvPr>
            <p:ph idx="1"/>
          </p:nvPr>
        </p:nvSpPr>
        <p:spPr/>
        <p:txBody>
          <a:bodyPr/>
          <a:lstStyle/>
          <a:p>
            <a:r>
              <a:rPr lang="en-US" sz="2800" dirty="0" smtClean="0"/>
              <a:t>Vietnam has 53 </a:t>
            </a:r>
            <a:r>
              <a:rPr lang="en-US" sz="2800" i="1" dirty="0" err="1" smtClean="0"/>
              <a:t>dan</a:t>
            </a:r>
            <a:r>
              <a:rPr lang="en-US" sz="2800" i="1" dirty="0" smtClean="0"/>
              <a:t> </a:t>
            </a:r>
            <a:r>
              <a:rPr lang="en-US" sz="2800" i="1" dirty="0" err="1" smtClean="0"/>
              <a:t>toc</a:t>
            </a:r>
            <a:r>
              <a:rPr lang="en-US" sz="2800" dirty="0" smtClean="0"/>
              <a:t>, </a:t>
            </a:r>
            <a:r>
              <a:rPr lang="en-US" sz="2800" i="1" dirty="0" err="1" smtClean="0"/>
              <a:t>toc</a:t>
            </a:r>
            <a:r>
              <a:rPr lang="en-US" sz="2800" dirty="0" smtClean="0"/>
              <a:t> or </a:t>
            </a:r>
            <a:r>
              <a:rPr lang="en-US" sz="2800" i="1" dirty="0" err="1" smtClean="0"/>
              <a:t>toc</a:t>
            </a:r>
            <a:r>
              <a:rPr lang="en-US" sz="2800" i="1" dirty="0" smtClean="0"/>
              <a:t> </a:t>
            </a:r>
            <a:r>
              <a:rPr lang="en-US" sz="2800" i="1" dirty="0" err="1" smtClean="0"/>
              <a:t>nguoi</a:t>
            </a:r>
            <a:r>
              <a:rPr lang="en-US" sz="2800" dirty="0" smtClean="0"/>
              <a:t>  (= “ethnic minority groups”) belonging to eight language groups. </a:t>
            </a:r>
          </a:p>
          <a:p>
            <a:r>
              <a:rPr lang="en-US" sz="2800" dirty="0" smtClean="0"/>
              <a:t>Population of ethnic minorities is about 16 million (Viet Nam = 88 million)</a:t>
            </a:r>
          </a:p>
          <a:p>
            <a:r>
              <a:rPr lang="en-US" sz="2800" dirty="0" smtClean="0"/>
              <a:t>Most of these ethnic groups live in mountainous, highly forested areas, only 3/53 live mainly on the plain (Hoa, Cham and Khmer)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86800" cy="3970318"/>
          </a:xfrm>
          <a:prstGeom prst="rect">
            <a:avLst/>
          </a:prstGeom>
        </p:spPr>
        <p:txBody>
          <a:bodyPr wrap="square">
            <a:spAutoFit/>
          </a:bodyPr>
          <a:lstStyle/>
          <a:p>
            <a:r>
              <a:rPr lang="en-US" sz="2800" b="1" dirty="0" smtClean="0"/>
              <a:t>Step 8</a:t>
            </a:r>
          </a:p>
          <a:p>
            <a:endParaRPr lang="en-US" sz="2800" dirty="0" smtClean="0"/>
          </a:p>
          <a:p>
            <a:r>
              <a:rPr lang="en-US" sz="2800" dirty="0" smtClean="0"/>
              <a:t>Independent verification of the FPIC process will be secured by contacting an independent, international organization with specialization in the area of forest-community interactions.  The contracted organization will be provided with all records on the process, and will be invited to interview interlocutors, local and central government officials, and local stakeholders 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229600" cy="4525963"/>
          </a:xfrm>
        </p:spPr>
        <p:txBody>
          <a:bodyPr/>
          <a:lstStyle/>
          <a:p>
            <a:pPr lvl="0"/>
            <a:r>
              <a:rPr lang="en-US" sz="2800" dirty="0" smtClean="0"/>
              <a:t>Assess whether the process has met the principles of FPIC, </a:t>
            </a:r>
          </a:p>
          <a:p>
            <a:pPr lvl="0"/>
            <a:r>
              <a:rPr lang="en-US" sz="2800" dirty="0" smtClean="0"/>
              <a:t>If not, generate recommendations for improvements that need to be made in order to secure FPIC,</a:t>
            </a:r>
          </a:p>
          <a:p>
            <a:pPr lvl="0"/>
            <a:r>
              <a:rPr lang="en-US" sz="2800" dirty="0" smtClean="0"/>
              <a:t>Assess the cost-effectiveness of the process, and advise as to opportunities to reduce costs and/or time while retaining effectiveness of the process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858000" cy="1143000"/>
          </a:xfrm>
        </p:spPr>
        <p:txBody>
          <a:bodyPr/>
          <a:lstStyle/>
          <a:p>
            <a:pPr algn="l"/>
            <a:r>
              <a:rPr lang="en-US" sz="3600" dirty="0" smtClean="0"/>
              <a:t>Record of consent (or otherwise)</a:t>
            </a:r>
            <a:endParaRPr lang="en-US" sz="3600" dirty="0"/>
          </a:p>
        </p:txBody>
      </p:sp>
      <p:sp>
        <p:nvSpPr>
          <p:cNvPr id="3" name="Content Placeholder 2"/>
          <p:cNvSpPr>
            <a:spLocks noGrp="1"/>
          </p:cNvSpPr>
          <p:nvPr>
            <p:ph idx="1"/>
          </p:nvPr>
        </p:nvSpPr>
        <p:spPr>
          <a:xfrm>
            <a:off x="304800" y="1600200"/>
            <a:ext cx="8534400" cy="4525963"/>
          </a:xfrm>
        </p:spPr>
        <p:txBody>
          <a:bodyPr/>
          <a:lstStyle/>
          <a:p>
            <a:r>
              <a:rPr lang="en-US" sz="2800" dirty="0" smtClean="0"/>
              <a:t>I … [</a:t>
            </a:r>
            <a:r>
              <a:rPr lang="en-US" sz="2800" i="1" dirty="0" smtClean="0"/>
              <a:t>insert name</a:t>
            </a:r>
            <a:r>
              <a:rPr lang="en-US" sz="2800" dirty="0" smtClean="0"/>
              <a:t>] …, in my capacity as village head of … [</a:t>
            </a:r>
            <a:r>
              <a:rPr lang="en-US" sz="2800" i="1" dirty="0" smtClean="0"/>
              <a:t>insert name</a:t>
            </a:r>
            <a:r>
              <a:rPr lang="en-US" sz="2800" dirty="0" smtClean="0"/>
              <a:t>] … village, confirm that the aims and activities of the UN-REDD programme have been presented to the villagers named in Annex 1, attached, on … [</a:t>
            </a:r>
            <a:r>
              <a:rPr lang="en-US" sz="2800" i="1" dirty="0" smtClean="0"/>
              <a:t>insert date(s)</a:t>
            </a:r>
            <a:r>
              <a:rPr lang="en-US" sz="2800" dirty="0" smtClean="0"/>
              <a:t>] … .   We have had the opportunity to discuss the aims and activities of the UN-REDD programme, and have reached the following conclusions: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105400"/>
          </a:xfrm>
        </p:spPr>
        <p:txBody>
          <a:bodyPr/>
          <a:lstStyle/>
          <a:p>
            <a:pPr lvl="0"/>
            <a:r>
              <a:rPr lang="en-US" sz="2400" dirty="0" smtClean="0"/>
              <a:t>The process by which the aims and activities of the UN-REDD programme have been presented to us has been/has not been [</a:t>
            </a:r>
            <a:r>
              <a:rPr lang="en-US" sz="2400" i="1" dirty="0" smtClean="0"/>
              <a:t>delete one</a:t>
            </a:r>
            <a:r>
              <a:rPr lang="en-US" sz="2400" dirty="0" smtClean="0"/>
              <a:t>] free from coercion, intimidation or manipulation;</a:t>
            </a:r>
          </a:p>
          <a:p>
            <a:r>
              <a:rPr lang="en-US" sz="2400" dirty="0" smtClean="0"/>
              <a:t>The process by which the aims and activities of the UN-REDD programme have been presented to us has/has not [</a:t>
            </a:r>
            <a:r>
              <a:rPr lang="en-US" sz="2400" i="1" dirty="0" smtClean="0"/>
              <a:t>delete one</a:t>
            </a:r>
            <a:r>
              <a:rPr lang="en-US" sz="2400" dirty="0" smtClean="0"/>
              <a:t>] taken place prior to any of the proposed activities being undertaken;</a:t>
            </a:r>
          </a:p>
          <a:p>
            <a:pPr lvl="0"/>
            <a:r>
              <a:rPr lang="en-US" sz="2400" dirty="0" smtClean="0"/>
              <a:t>We have been/have not been [</a:t>
            </a:r>
            <a:r>
              <a:rPr lang="en-US" sz="2400" i="1" dirty="0" smtClean="0"/>
              <a:t>delete one</a:t>
            </a:r>
            <a:r>
              <a:rPr lang="en-US" sz="2400" dirty="0" smtClean="0"/>
              <a:t>] provided with sufficiently clear and complete information to allow us to reach agreement; and</a:t>
            </a:r>
          </a:p>
          <a:p>
            <a:pPr lvl="0"/>
            <a:r>
              <a:rPr lang="en-US" sz="2400" dirty="0" smtClean="0"/>
              <a:t>On this basis, we do/do not [</a:t>
            </a:r>
            <a:r>
              <a:rPr lang="en-US" sz="2400" i="1" dirty="0" smtClean="0"/>
              <a:t>delete one</a:t>
            </a:r>
            <a:r>
              <a:rPr lang="en-US" sz="2400" dirty="0" smtClean="0"/>
              <a:t>] consent to the proposed activities taking place.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038599"/>
          </a:xfrm>
        </p:spPr>
        <p:txBody>
          <a:bodyPr/>
          <a:lstStyle/>
          <a:p>
            <a:pPr marL="0">
              <a:buNone/>
            </a:pPr>
            <a:r>
              <a:rPr lang="en-US" sz="2800" dirty="0" smtClean="0"/>
              <a:t>Our additional comments on each of these points, and on the proposed aims and activities of the UN-REDD programme, are provided in Annex 2 to this document.</a:t>
            </a:r>
          </a:p>
          <a:p>
            <a:pPr marL="0">
              <a:buNone/>
            </a:pPr>
            <a:endParaRPr lang="en-US" sz="2800" dirty="0" smtClean="0"/>
          </a:p>
          <a:p>
            <a:pPr marL="0">
              <a:buNone/>
            </a:pPr>
            <a:r>
              <a:rPr lang="en-US" sz="2800" dirty="0" smtClean="0"/>
              <a:t>Signed ……………………………………  </a:t>
            </a:r>
          </a:p>
          <a:p>
            <a:pPr marL="0">
              <a:buNone/>
            </a:pPr>
            <a:r>
              <a:rPr lang="en-US" sz="2800" dirty="0" smtClean="0"/>
              <a:t>At: ………………………………………..   </a:t>
            </a:r>
          </a:p>
          <a:p>
            <a:pPr marL="0">
              <a:buNone/>
            </a:pPr>
            <a:r>
              <a:rPr lang="en-US" sz="2800" dirty="0" smtClean="0"/>
              <a:t>On: ………………………………………</a:t>
            </a:r>
          </a:p>
          <a:p>
            <a:pPr mar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838198"/>
          <a:ext cx="7924800" cy="4495800"/>
        </p:xfrm>
        <a:graphic>
          <a:graphicData uri="http://schemas.openxmlformats.org/drawingml/2006/table">
            <a:tbl>
              <a:tblPr/>
              <a:tblGrid>
                <a:gridCol w="2249332"/>
                <a:gridCol w="595849"/>
                <a:gridCol w="660019"/>
                <a:gridCol w="2467364"/>
                <a:gridCol w="1952236"/>
              </a:tblGrid>
              <a:tr h="1123950">
                <a:tc>
                  <a:txBody>
                    <a:bodyPr/>
                    <a:lstStyle/>
                    <a:p>
                      <a:pPr marL="0" marR="0" algn="ctr">
                        <a:lnSpc>
                          <a:spcPts val="1500"/>
                        </a:lnSpc>
                        <a:spcBef>
                          <a:spcPts val="0"/>
                        </a:spcBef>
                        <a:spcAft>
                          <a:spcPts val="0"/>
                        </a:spcAft>
                      </a:pPr>
                      <a:endParaRPr lang="en-US" sz="2400" dirty="0" smtClean="0">
                        <a:latin typeface="Calibri"/>
                        <a:ea typeface="Calibri"/>
                        <a:cs typeface="Times New Roman"/>
                      </a:endParaRPr>
                    </a:p>
                    <a:p>
                      <a:pPr marL="0" marR="0" algn="ctr">
                        <a:lnSpc>
                          <a:spcPts val="1500"/>
                        </a:lnSpc>
                        <a:spcBef>
                          <a:spcPts val="0"/>
                        </a:spcBef>
                        <a:spcAft>
                          <a:spcPts val="0"/>
                        </a:spcAft>
                      </a:pPr>
                      <a:r>
                        <a:rPr lang="en-US" sz="2400" dirty="0" smtClean="0">
                          <a:latin typeface="Calibri"/>
                          <a:ea typeface="Calibri"/>
                          <a:cs typeface="Times New Roman"/>
                        </a:rPr>
                        <a:t>Name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ts val="1500"/>
                        </a:lnSpc>
                        <a:spcBef>
                          <a:spcPts val="0"/>
                        </a:spcBef>
                        <a:spcAft>
                          <a:spcPts val="0"/>
                        </a:spcAft>
                      </a:pPr>
                      <a:endParaRPr lang="en-US" sz="2400" dirty="0" smtClean="0">
                        <a:latin typeface="Calibri"/>
                        <a:ea typeface="Calibri"/>
                        <a:cs typeface="Times New Roman"/>
                      </a:endParaRPr>
                    </a:p>
                    <a:p>
                      <a:pPr marL="0" marR="0" algn="ctr">
                        <a:lnSpc>
                          <a:spcPts val="1500"/>
                        </a:lnSpc>
                        <a:spcBef>
                          <a:spcPts val="0"/>
                        </a:spcBef>
                        <a:spcAft>
                          <a:spcPts val="0"/>
                        </a:spcAft>
                      </a:pPr>
                      <a:r>
                        <a:rPr lang="en-US" sz="2400" dirty="0" smtClean="0">
                          <a:latin typeface="Calibri"/>
                          <a:ea typeface="Calibri"/>
                          <a:cs typeface="Times New Roman"/>
                        </a:rPr>
                        <a:t>Sex</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ts val="1500"/>
                        </a:lnSpc>
                        <a:spcBef>
                          <a:spcPts val="0"/>
                        </a:spcBef>
                        <a:spcAft>
                          <a:spcPts val="0"/>
                        </a:spcAft>
                      </a:pPr>
                      <a:endParaRPr lang="en-US" sz="2400" dirty="0" smtClean="0">
                        <a:latin typeface="Calibri"/>
                        <a:ea typeface="Calibri"/>
                        <a:cs typeface="Times New Roman"/>
                      </a:endParaRPr>
                    </a:p>
                    <a:p>
                      <a:pPr marL="0" marR="0" algn="ctr">
                        <a:lnSpc>
                          <a:spcPts val="1500"/>
                        </a:lnSpc>
                        <a:spcBef>
                          <a:spcPts val="0"/>
                        </a:spcBef>
                        <a:spcAft>
                          <a:spcPts val="0"/>
                        </a:spcAft>
                      </a:pPr>
                      <a:r>
                        <a:rPr lang="en-US" sz="2400" dirty="0" smtClean="0">
                          <a:latin typeface="Calibri"/>
                          <a:ea typeface="Calibri"/>
                          <a:cs typeface="Times New Roman"/>
                        </a:rPr>
                        <a:t>Age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ts val="1500"/>
                        </a:lnSpc>
                        <a:spcBef>
                          <a:spcPts val="0"/>
                        </a:spcBef>
                        <a:spcAft>
                          <a:spcPts val="0"/>
                        </a:spcAft>
                      </a:pPr>
                      <a:endParaRPr lang="en-US" sz="2400" dirty="0" smtClean="0">
                        <a:latin typeface="Calibri"/>
                        <a:ea typeface="Calibri"/>
                        <a:cs typeface="Times New Roman"/>
                      </a:endParaRPr>
                    </a:p>
                    <a:p>
                      <a:pPr marL="0" marR="0" algn="ctr">
                        <a:lnSpc>
                          <a:spcPts val="1500"/>
                        </a:lnSpc>
                        <a:spcBef>
                          <a:spcPts val="0"/>
                        </a:spcBef>
                        <a:spcAft>
                          <a:spcPts val="0"/>
                        </a:spcAft>
                      </a:pPr>
                      <a:r>
                        <a:rPr lang="en-US" sz="2400" dirty="0" smtClean="0">
                          <a:latin typeface="Calibri"/>
                          <a:ea typeface="Calibri"/>
                          <a:cs typeface="Times New Roman"/>
                        </a:rPr>
                        <a:t>Occupation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ts val="1500"/>
                        </a:lnSpc>
                        <a:spcBef>
                          <a:spcPts val="0"/>
                        </a:spcBef>
                        <a:spcAft>
                          <a:spcPts val="0"/>
                        </a:spcAft>
                      </a:pPr>
                      <a:endParaRPr lang="en-US" sz="2400" dirty="0" smtClean="0">
                        <a:latin typeface="Calibri"/>
                        <a:ea typeface="Calibri"/>
                        <a:cs typeface="Times New Roman"/>
                      </a:endParaRPr>
                    </a:p>
                    <a:p>
                      <a:pPr marL="0" marR="0" algn="ctr">
                        <a:lnSpc>
                          <a:spcPts val="2000"/>
                        </a:lnSpc>
                        <a:spcBef>
                          <a:spcPts val="0"/>
                        </a:spcBef>
                        <a:spcAft>
                          <a:spcPts val="0"/>
                        </a:spcAft>
                      </a:pPr>
                      <a:r>
                        <a:rPr lang="en-US" sz="2400" dirty="0" smtClean="0">
                          <a:latin typeface="Calibri"/>
                          <a:ea typeface="Calibri"/>
                          <a:cs typeface="Times New Roman"/>
                        </a:rPr>
                        <a:t>Signature/ mark/thumb-print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75">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5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943600" cy="1143000"/>
          </a:xfrm>
        </p:spPr>
        <p:txBody>
          <a:bodyPr/>
          <a:lstStyle/>
          <a:p>
            <a:pPr algn="l"/>
            <a:r>
              <a:rPr lang="en-US" dirty="0" smtClean="0"/>
              <a:t>Interpretation of results</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dirty="0" smtClean="0"/>
              <a:t>For those activities that do not involve engagement with individual villages (e.g., training of local government officials) any negative comments will be noted; if such comments are rare and/or minor, the activities will proceed as planned; if they are serious and consistent, the basis for the activities will be reconsidered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943600" cy="1143000"/>
          </a:xfrm>
        </p:spPr>
        <p:txBody>
          <a:bodyPr/>
          <a:lstStyle/>
          <a:p>
            <a:pPr algn="l"/>
            <a:r>
              <a:rPr lang="en-US" dirty="0" smtClean="0"/>
              <a:t>Interpretation of results</a:t>
            </a:r>
            <a:endParaRPr lang="en-US" dirty="0"/>
          </a:p>
        </p:txBody>
      </p:sp>
      <p:sp>
        <p:nvSpPr>
          <p:cNvPr id="3" name="Content Placeholder 2"/>
          <p:cNvSpPr>
            <a:spLocks noGrp="1"/>
          </p:cNvSpPr>
          <p:nvPr>
            <p:ph idx="1"/>
          </p:nvPr>
        </p:nvSpPr>
        <p:spPr/>
        <p:txBody>
          <a:bodyPr/>
          <a:lstStyle/>
          <a:p>
            <a:pPr marL="514350" indent="-514350">
              <a:buFont typeface="+mj-lt"/>
              <a:buAutoNum type="alphaLcParenR" startAt="2"/>
            </a:pPr>
            <a:r>
              <a:rPr lang="en-US" dirty="0" smtClean="0"/>
              <a:t>For those activities that do involve engagement with individual villages, and for which collective commitment from villages is not required, (e.g., training, awareness raising), activities will proceed only in those villages from which consent was secured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943600" cy="1143000"/>
          </a:xfrm>
        </p:spPr>
        <p:txBody>
          <a:bodyPr/>
          <a:lstStyle/>
          <a:p>
            <a:pPr algn="l"/>
            <a:r>
              <a:rPr lang="en-US" dirty="0" smtClean="0"/>
              <a:t>Interpretation of results</a:t>
            </a:r>
            <a:endParaRPr lang="en-US" dirty="0"/>
          </a:p>
        </p:txBody>
      </p:sp>
      <p:sp>
        <p:nvSpPr>
          <p:cNvPr id="3" name="Content Placeholder 2"/>
          <p:cNvSpPr>
            <a:spLocks noGrp="1"/>
          </p:cNvSpPr>
          <p:nvPr>
            <p:ph idx="1"/>
          </p:nvPr>
        </p:nvSpPr>
        <p:spPr>
          <a:xfrm>
            <a:off x="0" y="1371600"/>
            <a:ext cx="8991600" cy="4800600"/>
          </a:xfrm>
        </p:spPr>
        <p:txBody>
          <a:bodyPr/>
          <a:lstStyle/>
          <a:p>
            <a:pPr marL="514350" indent="-514350">
              <a:buFont typeface="+mj-lt"/>
              <a:buAutoNum type="alphaLcParenR"/>
            </a:pPr>
            <a:r>
              <a:rPr lang="en-US" sz="3100" dirty="0" smtClean="0"/>
              <a:t>For those activities that involve engagement with individual villages, but for which a collective commitment is required (e.g., capacity building for mainstreaming REDD into planning; or systematic sampling for carbon density estimation), the basis for withholding of FPIC will be analyzed; the proposed activities will be re-designed in the light of the withholding of consent, and the process of securing FPIC re-initiated</a:t>
            </a:r>
            <a:endParaRPr lang="en-US" sz="3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Timeline</a:t>
            </a:r>
            <a:endParaRPr lang="en-US" dirty="0"/>
          </a:p>
        </p:txBody>
      </p:sp>
      <p:graphicFrame>
        <p:nvGraphicFramePr>
          <p:cNvPr id="4" name="Chart 3"/>
          <p:cNvGraphicFramePr/>
          <p:nvPr/>
        </p:nvGraphicFramePr>
        <p:xfrm>
          <a:off x="762000" y="1994095"/>
          <a:ext cx="7772399" cy="35685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policies</a:t>
            </a:r>
            <a:endParaRPr lang="en-US" dirty="0"/>
          </a:p>
        </p:txBody>
      </p:sp>
      <p:sp>
        <p:nvSpPr>
          <p:cNvPr id="3" name="Content Placeholder 2"/>
          <p:cNvSpPr>
            <a:spLocks noGrp="1"/>
          </p:cNvSpPr>
          <p:nvPr>
            <p:ph idx="1"/>
          </p:nvPr>
        </p:nvSpPr>
        <p:spPr/>
        <p:txBody>
          <a:bodyPr/>
          <a:lstStyle/>
          <a:p>
            <a:r>
              <a:rPr lang="en-US" dirty="0" smtClean="0"/>
              <a:t>State-sponsored internal migration; mainly </a:t>
            </a:r>
            <a:r>
              <a:rPr lang="en-US" dirty="0" err="1" smtClean="0"/>
              <a:t>Kinh</a:t>
            </a:r>
            <a:r>
              <a:rPr lang="en-US" dirty="0" smtClean="0"/>
              <a:t> into remote areas; but also ethnic minorities</a:t>
            </a:r>
          </a:p>
          <a:p>
            <a:r>
              <a:rPr lang="en-US" dirty="0" smtClean="0"/>
              <a:t>Lam Dong pilot districts: 23 ethnic minorities; of which, only 2 are </a:t>
            </a:r>
            <a:r>
              <a:rPr lang="en-US" dirty="0" smtClean="0"/>
              <a:t>“indigenous”</a:t>
            </a:r>
            <a:endParaRPr lang="en-US" dirty="0" smtClean="0"/>
          </a:p>
          <a:p>
            <a:r>
              <a:rPr lang="en-US" dirty="0" smtClean="0"/>
              <a:t>Poverty alleviation </a:t>
            </a:r>
            <a:r>
              <a:rPr lang="en-US" dirty="0" err="1" smtClean="0"/>
              <a:t>programmes</a:t>
            </a:r>
            <a:r>
              <a:rPr lang="en-US" dirty="0" smtClean="0"/>
              <a:t> have tended to positively discriminate ethnic minorities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a:xfrm>
            <a:off x="457200" y="1676400"/>
            <a:ext cx="8229600" cy="1143000"/>
          </a:xfrm>
        </p:spPr>
        <p:txBody>
          <a:bodyPr/>
          <a:lstStyle/>
          <a:p>
            <a:r>
              <a:rPr lang="en-US" dirty="0" smtClean="0"/>
              <a:t>UNDRIP does not create rights not already enjoyed by non-indigenous </a:t>
            </a:r>
            <a:r>
              <a:rPr lang="en-US" dirty="0" smtClean="0"/>
              <a:t>groups</a:t>
            </a:r>
            <a:endParaRPr lang="en-US" dirty="0" smtClean="0"/>
          </a:p>
        </p:txBody>
      </p:sp>
      <p:sp>
        <p:nvSpPr>
          <p:cNvPr id="4" name="Content Placeholder 2"/>
          <p:cNvSpPr txBox="1">
            <a:spLocks/>
          </p:cNvSpPr>
          <p:nvPr/>
        </p:nvSpPr>
        <p:spPr bwMode="auto">
          <a:xfrm>
            <a:off x="457200" y="50292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Must not assume homogeneity – all communities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457200" y="3962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Must go to communities, not have them come to you</a:t>
            </a:r>
          </a:p>
        </p:txBody>
      </p:sp>
      <p:sp>
        <p:nvSpPr>
          <p:cNvPr id="6" name="Content Placeholder 2"/>
          <p:cNvSpPr txBox="1">
            <a:spLocks/>
          </p:cNvSpPr>
          <p:nvPr/>
        </p:nvSpPr>
        <p:spPr bwMode="auto">
          <a:xfrm>
            <a:off x="457200" y="28194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This means FPIC is for all forest/forest-margin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amDong.jpg"/>
          <p:cNvPicPr>
            <a:picLocks noGrp="1" noChangeAspect="1"/>
          </p:cNvPicPr>
          <p:nvPr>
            <p:ph idx="1"/>
          </p:nvPr>
        </p:nvPicPr>
        <p:blipFill>
          <a:blip r:embed="rId2" cstate="print"/>
          <a:stretch>
            <a:fillRect/>
          </a:stretch>
        </p:blipFill>
        <p:spPr>
          <a:xfrm>
            <a:off x="710256" y="920922"/>
            <a:ext cx="7519343" cy="5205242"/>
          </a:xfrm>
        </p:spPr>
      </p:pic>
      <p:sp>
        <p:nvSpPr>
          <p:cNvPr id="2" name="Title 1"/>
          <p:cNvSpPr>
            <a:spLocks noGrp="1"/>
          </p:cNvSpPr>
          <p:nvPr>
            <p:ph type="title"/>
          </p:nvPr>
        </p:nvSpPr>
        <p:spPr/>
        <p:txBody>
          <a:bodyPr/>
          <a:lstStyle/>
          <a:p>
            <a:r>
              <a:rPr lang="en-US" dirty="0" smtClean="0"/>
              <a:t>In Lam Dong: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 Ha District</a:t>
            </a:r>
            <a:endParaRPr lang="en-US" dirty="0"/>
          </a:p>
        </p:txBody>
      </p:sp>
      <p:pic>
        <p:nvPicPr>
          <p:cNvPr id="4" name="Content Placeholder 3" descr="Lam Ha.jpg"/>
          <p:cNvPicPr>
            <a:picLocks noGrp="1" noChangeAspect="1"/>
          </p:cNvPicPr>
          <p:nvPr>
            <p:ph idx="1"/>
          </p:nvPr>
        </p:nvPicPr>
        <p:blipFill>
          <a:blip r:embed="rId2"/>
          <a:stretch>
            <a:fillRect/>
          </a:stretch>
        </p:blipFill>
        <p:spPr>
          <a:xfrm>
            <a:off x="914400" y="1600200"/>
            <a:ext cx="4892350" cy="4525963"/>
          </a:xfrm>
        </p:spPr>
      </p:pic>
      <p:sp>
        <p:nvSpPr>
          <p:cNvPr id="5" name="TextBox 4"/>
          <p:cNvSpPr txBox="1"/>
          <p:nvPr/>
        </p:nvSpPr>
        <p:spPr>
          <a:xfrm>
            <a:off x="6096000" y="1752600"/>
            <a:ext cx="2514600" cy="2677656"/>
          </a:xfrm>
          <a:prstGeom prst="rect">
            <a:avLst/>
          </a:prstGeom>
          <a:noFill/>
        </p:spPr>
        <p:txBody>
          <a:bodyPr wrap="square" rtlCol="0">
            <a:spAutoFit/>
          </a:bodyPr>
          <a:lstStyle/>
          <a:p>
            <a:r>
              <a:rPr lang="en-US" sz="2400" dirty="0" smtClean="0"/>
              <a:t>10 Communes</a:t>
            </a:r>
          </a:p>
          <a:p>
            <a:endParaRPr lang="en-US" sz="2400" dirty="0" smtClean="0"/>
          </a:p>
          <a:p>
            <a:r>
              <a:rPr lang="en-US" sz="2400" dirty="0" smtClean="0"/>
              <a:t>Average of</a:t>
            </a:r>
          </a:p>
          <a:p>
            <a:r>
              <a:rPr lang="en-US" sz="2400" dirty="0" smtClean="0"/>
              <a:t>10 villages per commune</a:t>
            </a:r>
          </a:p>
          <a:p>
            <a:endParaRPr lang="en-US" sz="2400" dirty="0" smtClean="0"/>
          </a:p>
          <a:p>
            <a:r>
              <a:rPr lang="en-US" sz="2400" dirty="0" smtClean="0"/>
              <a:t>100 villages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a:xfrm>
            <a:off x="304800" y="1828800"/>
            <a:ext cx="3429000" cy="1447800"/>
          </a:xfrm>
        </p:spPr>
        <p:txBody>
          <a:bodyPr/>
          <a:lstStyle/>
          <a:p>
            <a:pPr marL="0">
              <a:buNone/>
            </a:pPr>
            <a:r>
              <a:rPr lang="en-US" sz="2800" dirty="0" smtClean="0"/>
              <a:t>Mining lands/ Cut forest for oil palm/ Forced migration</a:t>
            </a:r>
            <a:endParaRPr lang="en-US" sz="2800" dirty="0"/>
          </a:p>
        </p:txBody>
      </p:sp>
      <p:sp>
        <p:nvSpPr>
          <p:cNvPr id="4" name="Content Placeholder 2"/>
          <p:cNvSpPr txBox="1">
            <a:spLocks/>
          </p:cNvSpPr>
          <p:nvPr/>
        </p:nvSpPr>
        <p:spPr bwMode="auto">
          <a:xfrm>
            <a:off x="304800" y="3962400"/>
            <a:ext cx="3581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Provide training/ Build capacity for</a:t>
            </a:r>
            <a:r>
              <a:rPr kumimoji="0" lang="en-US" sz="2800" b="0" i="0" u="none" strike="noStrike" kern="0" cap="none" spc="0" normalizeH="0" noProof="0" dirty="0" smtClean="0">
                <a:ln>
                  <a:noFill/>
                </a:ln>
                <a:solidFill>
                  <a:schemeClr val="tx1"/>
                </a:solidFill>
                <a:effectLst/>
                <a:uLnTx/>
                <a:uFillTx/>
                <a:latin typeface="+mn-lt"/>
                <a:ea typeface="+mn-ea"/>
                <a:cs typeface="+mn-cs"/>
              </a:rPr>
              <a:t> new income opportunities</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4953000" y="1752600"/>
            <a:ext cx="3657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“Full FPIC” – every village, exhaustive information, documented consent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5029200" y="3733800"/>
            <a:ext cx="3657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“FPIC-light” – sample of villages, summary, assume consent unless stated</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Down Arrow 6"/>
          <p:cNvSpPr/>
          <p:nvPr/>
        </p:nvSpPr>
        <p:spPr>
          <a:xfrm rot="16200000">
            <a:off x="3924300" y="2095500"/>
            <a:ext cx="457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4444150">
            <a:off x="3758098" y="2639265"/>
            <a:ext cx="457200" cy="1851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304800" y="228600"/>
            <a:ext cx="4876800" cy="1143000"/>
          </a:xfrm>
        </p:spPr>
        <p:txBody>
          <a:bodyPr/>
          <a:lstStyle/>
          <a:p>
            <a:pPr eaLnBrk="1" hangingPunct="1"/>
            <a:r>
              <a:rPr lang="en-US" dirty="0" smtClean="0"/>
              <a:t>Key Issues </a:t>
            </a:r>
          </a:p>
        </p:txBody>
      </p:sp>
      <p:sp>
        <p:nvSpPr>
          <p:cNvPr id="3075" name="Rectangle 3"/>
          <p:cNvSpPr>
            <a:spLocks noGrp="1"/>
          </p:cNvSpPr>
          <p:nvPr>
            <p:ph type="body" idx="1"/>
          </p:nvPr>
        </p:nvSpPr>
        <p:spPr>
          <a:xfrm>
            <a:off x="914400" y="2057400"/>
            <a:ext cx="7543800" cy="3276600"/>
          </a:xfrm>
        </p:spPr>
        <p:txBody>
          <a:bodyPr/>
          <a:lstStyle/>
          <a:p>
            <a:pPr marL="0" indent="-609600" eaLnBrk="1" hangingPunct="1">
              <a:lnSpc>
                <a:spcPct val="90000"/>
              </a:lnSpc>
            </a:pPr>
            <a:r>
              <a:rPr lang="en-US" smtClean="0"/>
              <a:t>Unit </a:t>
            </a:r>
            <a:r>
              <a:rPr lang="en-US" dirty="0" smtClean="0"/>
              <a:t>of consent</a:t>
            </a:r>
          </a:p>
          <a:p>
            <a:pPr marL="0" indent="-609600" eaLnBrk="1" hangingPunct="1">
              <a:lnSpc>
                <a:spcPct val="90000"/>
              </a:lnSpc>
            </a:pPr>
            <a:r>
              <a:rPr lang="en-US" dirty="0" smtClean="0"/>
              <a:t>Representation</a:t>
            </a:r>
          </a:p>
          <a:p>
            <a:pPr marL="0" indent="-609600" eaLnBrk="1" hangingPunct="1">
              <a:lnSpc>
                <a:spcPct val="90000"/>
              </a:lnSpc>
            </a:pPr>
            <a:r>
              <a:rPr lang="en-US" dirty="0" smtClean="0"/>
              <a:t>Process</a:t>
            </a:r>
          </a:p>
          <a:p>
            <a:pPr marL="0" indent="-609600" eaLnBrk="1" hangingPunct="1">
              <a:lnSpc>
                <a:spcPct val="90000"/>
              </a:lnSpc>
            </a:pPr>
            <a:r>
              <a:rPr lang="en-US" dirty="0" smtClean="0"/>
              <a:t>Record of consent (or otherwise)</a:t>
            </a:r>
          </a:p>
          <a:p>
            <a:pPr marL="0" indent="-609600" eaLnBrk="1" hangingPunct="1">
              <a:lnSpc>
                <a:spcPct val="90000"/>
              </a:lnSpc>
            </a:pPr>
            <a:r>
              <a:rPr lang="en-US" dirty="0" smtClean="0"/>
              <a:t>Interpretation of results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1143000"/>
          </a:xfrm>
        </p:spPr>
        <p:txBody>
          <a:bodyPr/>
          <a:lstStyle/>
          <a:p>
            <a:pPr algn="l"/>
            <a:r>
              <a:rPr lang="en-US" sz="3600" dirty="0" smtClean="0"/>
              <a:t>A typical village in the Central Highlands</a:t>
            </a:r>
            <a:endParaRPr lang="en-US" sz="3600" dirty="0"/>
          </a:p>
        </p:txBody>
      </p:sp>
      <p:grpSp>
        <p:nvGrpSpPr>
          <p:cNvPr id="6" name="Group 5"/>
          <p:cNvGrpSpPr/>
          <p:nvPr/>
        </p:nvGrpSpPr>
        <p:grpSpPr>
          <a:xfrm>
            <a:off x="2057400" y="2590800"/>
            <a:ext cx="838200" cy="762000"/>
            <a:chOff x="838200" y="2286000"/>
            <a:chExt cx="838200" cy="762000"/>
          </a:xfrm>
        </p:grpSpPr>
        <p:sp>
          <p:nvSpPr>
            <p:cNvPr id="4" name="Rounded Rectangle 3"/>
            <p:cNvSpPr/>
            <p:nvPr/>
          </p:nvSpPr>
          <p:spPr>
            <a:xfrm>
              <a:off x="1028700" y="2667000"/>
              <a:ext cx="4572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838200" y="2286000"/>
              <a:ext cx="838200" cy="381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791200" y="3733800"/>
            <a:ext cx="838200" cy="762000"/>
            <a:chOff x="838200" y="2286000"/>
            <a:chExt cx="838200" cy="762000"/>
          </a:xfrm>
        </p:grpSpPr>
        <p:sp>
          <p:nvSpPr>
            <p:cNvPr id="8" name="Rounded Rectangle 7"/>
            <p:cNvSpPr/>
            <p:nvPr/>
          </p:nvSpPr>
          <p:spPr>
            <a:xfrm>
              <a:off x="1028700" y="2667000"/>
              <a:ext cx="4572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838200" y="2286000"/>
              <a:ext cx="838200" cy="381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19200" y="3276600"/>
            <a:ext cx="838200" cy="762000"/>
            <a:chOff x="838200" y="2286000"/>
            <a:chExt cx="838200" cy="762000"/>
          </a:xfrm>
          <a:solidFill>
            <a:srgbClr val="00B0F0"/>
          </a:solidFill>
        </p:grpSpPr>
        <p:sp>
          <p:nvSpPr>
            <p:cNvPr id="11" name="Rounded Rectangle 10"/>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752600" y="1600200"/>
            <a:ext cx="838200" cy="762000"/>
            <a:chOff x="838200" y="2286000"/>
            <a:chExt cx="838200" cy="762000"/>
          </a:xfrm>
          <a:solidFill>
            <a:srgbClr val="00B0F0"/>
          </a:solidFill>
        </p:grpSpPr>
        <p:sp>
          <p:nvSpPr>
            <p:cNvPr id="14" name="Rounded Rectangle 13"/>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438400" y="3810000"/>
            <a:ext cx="838200" cy="762000"/>
            <a:chOff x="838200" y="2286000"/>
            <a:chExt cx="838200" cy="762000"/>
          </a:xfrm>
          <a:solidFill>
            <a:srgbClr val="00B0F0"/>
          </a:solidFill>
        </p:grpSpPr>
        <p:sp>
          <p:nvSpPr>
            <p:cNvPr id="17" name="Rounded Rectangle 16"/>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724400" y="4114800"/>
            <a:ext cx="838200" cy="762000"/>
            <a:chOff x="838200" y="2286000"/>
            <a:chExt cx="838200" cy="762000"/>
          </a:xfrm>
          <a:solidFill>
            <a:srgbClr val="00B0F0"/>
          </a:solidFill>
        </p:grpSpPr>
        <p:sp>
          <p:nvSpPr>
            <p:cNvPr id="20" name="Rounded Rectangle 19"/>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276600" y="1905000"/>
            <a:ext cx="838200" cy="762000"/>
            <a:chOff x="838200" y="2286000"/>
            <a:chExt cx="838200" cy="762000"/>
          </a:xfrm>
          <a:solidFill>
            <a:srgbClr val="00B0F0"/>
          </a:solidFill>
        </p:grpSpPr>
        <p:sp>
          <p:nvSpPr>
            <p:cNvPr id="23" name="Rounded Rectangle 22"/>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800600" y="1447800"/>
            <a:ext cx="838200" cy="762000"/>
            <a:chOff x="838200" y="2286000"/>
            <a:chExt cx="838200" cy="762000"/>
          </a:xfrm>
          <a:solidFill>
            <a:srgbClr val="00B0F0"/>
          </a:solidFill>
        </p:grpSpPr>
        <p:sp>
          <p:nvSpPr>
            <p:cNvPr id="26" name="Rounded Rectangle 25"/>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629400" y="4191000"/>
            <a:ext cx="838200" cy="762000"/>
            <a:chOff x="838200" y="2286000"/>
            <a:chExt cx="838200" cy="762000"/>
          </a:xfrm>
          <a:solidFill>
            <a:srgbClr val="00B0F0"/>
          </a:solidFill>
        </p:grpSpPr>
        <p:sp>
          <p:nvSpPr>
            <p:cNvPr id="29" name="Rounded Rectangle 28"/>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019800" y="2743200"/>
            <a:ext cx="838200" cy="762000"/>
            <a:chOff x="838200" y="2286000"/>
            <a:chExt cx="838200" cy="762000"/>
          </a:xfrm>
          <a:solidFill>
            <a:srgbClr val="00B0F0"/>
          </a:solidFill>
        </p:grpSpPr>
        <p:sp>
          <p:nvSpPr>
            <p:cNvPr id="32" name="Rounded Rectangle 31"/>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248400" y="1905000"/>
            <a:ext cx="838200" cy="762000"/>
            <a:chOff x="838200" y="2286000"/>
            <a:chExt cx="838200" cy="762000"/>
          </a:xfrm>
          <a:solidFill>
            <a:srgbClr val="00B0F0"/>
          </a:solidFill>
        </p:grpSpPr>
        <p:sp>
          <p:nvSpPr>
            <p:cNvPr id="35" name="Rounded Rectangle 34"/>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914400" y="4419600"/>
            <a:ext cx="838200" cy="762000"/>
            <a:chOff x="838200" y="2286000"/>
            <a:chExt cx="838200" cy="762000"/>
          </a:xfrm>
          <a:solidFill>
            <a:srgbClr val="00B0F0"/>
          </a:solidFill>
        </p:grpSpPr>
        <p:sp>
          <p:nvSpPr>
            <p:cNvPr id="38" name="Rounded Rectangle 37"/>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20000" y="1524000"/>
            <a:ext cx="838200" cy="762000"/>
            <a:chOff x="838200" y="2286000"/>
            <a:chExt cx="838200" cy="762000"/>
          </a:xfrm>
          <a:solidFill>
            <a:srgbClr val="00B0F0"/>
          </a:solidFill>
        </p:grpSpPr>
        <p:sp>
          <p:nvSpPr>
            <p:cNvPr id="41" name="Rounded Rectangle 40"/>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352800" y="3276600"/>
            <a:ext cx="838200" cy="762000"/>
            <a:chOff x="838200" y="2286000"/>
            <a:chExt cx="838200" cy="762000"/>
          </a:xfrm>
          <a:solidFill>
            <a:srgbClr val="FFFF00"/>
          </a:solidFill>
        </p:grpSpPr>
        <p:sp>
          <p:nvSpPr>
            <p:cNvPr id="44" name="Rounded Rectangle 43"/>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33400" y="2514600"/>
            <a:ext cx="838200" cy="762000"/>
            <a:chOff x="838200" y="2286000"/>
            <a:chExt cx="838200" cy="762000"/>
          </a:xfrm>
          <a:solidFill>
            <a:srgbClr val="00B0F0"/>
          </a:solidFill>
        </p:grpSpPr>
        <p:sp>
          <p:nvSpPr>
            <p:cNvPr id="47" name="Rounded Rectangle 46"/>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343400" y="4953000"/>
            <a:ext cx="838200" cy="762000"/>
            <a:chOff x="838200" y="2286000"/>
            <a:chExt cx="838200" cy="762000"/>
          </a:xfrm>
          <a:solidFill>
            <a:srgbClr val="FFFF00"/>
          </a:solidFill>
        </p:grpSpPr>
        <p:sp>
          <p:nvSpPr>
            <p:cNvPr id="50" name="Rounded Rectangle 49"/>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886200" y="1143000"/>
            <a:ext cx="838200" cy="762000"/>
            <a:chOff x="838200" y="2286000"/>
            <a:chExt cx="838200" cy="762000"/>
          </a:xfrm>
          <a:solidFill>
            <a:srgbClr val="FFFF00"/>
          </a:solidFill>
        </p:grpSpPr>
        <p:sp>
          <p:nvSpPr>
            <p:cNvPr id="53" name="Rounded Rectangle 52"/>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276600" y="4648200"/>
            <a:ext cx="838200" cy="762000"/>
            <a:chOff x="838200" y="2286000"/>
            <a:chExt cx="838200" cy="762000"/>
          </a:xfrm>
          <a:solidFill>
            <a:srgbClr val="FFFF00"/>
          </a:solidFill>
        </p:grpSpPr>
        <p:sp>
          <p:nvSpPr>
            <p:cNvPr id="56" name="Rounded Rectangle 55"/>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800600" y="2971800"/>
            <a:ext cx="838200" cy="762000"/>
            <a:chOff x="838200" y="2286000"/>
            <a:chExt cx="838200" cy="762000"/>
          </a:xfrm>
          <a:solidFill>
            <a:srgbClr val="FFFF00"/>
          </a:solidFill>
        </p:grpSpPr>
        <p:sp>
          <p:nvSpPr>
            <p:cNvPr id="59" name="Rounded Rectangle 58"/>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7239000" y="3048000"/>
            <a:ext cx="838200" cy="762000"/>
            <a:chOff x="838200" y="2286000"/>
            <a:chExt cx="838200" cy="762000"/>
          </a:xfrm>
          <a:solidFill>
            <a:srgbClr val="FFFF00"/>
          </a:solidFill>
        </p:grpSpPr>
        <p:sp>
          <p:nvSpPr>
            <p:cNvPr id="62" name="Rounded Rectangle 61"/>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962400" y="2514600"/>
            <a:ext cx="838200" cy="762000"/>
            <a:chOff x="838200" y="2286000"/>
            <a:chExt cx="838200" cy="762000"/>
          </a:xfrm>
          <a:solidFill>
            <a:srgbClr val="FFFF00"/>
          </a:solidFill>
        </p:grpSpPr>
        <p:sp>
          <p:nvSpPr>
            <p:cNvPr id="65" name="Rounded Rectangle 64"/>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543800" y="4648200"/>
            <a:ext cx="838200" cy="762000"/>
            <a:chOff x="838200" y="2286000"/>
            <a:chExt cx="838200" cy="762000"/>
          </a:xfrm>
          <a:solidFill>
            <a:srgbClr val="FFFF00"/>
          </a:solidFill>
        </p:grpSpPr>
        <p:sp>
          <p:nvSpPr>
            <p:cNvPr id="68" name="Rounded Rectangle 67"/>
            <p:cNvSpPr/>
            <p:nvPr/>
          </p:nvSpPr>
          <p:spPr>
            <a:xfrm>
              <a:off x="1028700" y="2667000"/>
              <a:ext cx="457200" cy="381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838200" y="2286000"/>
              <a:ext cx="838200" cy="38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381000" y="5562600"/>
            <a:ext cx="1066800" cy="369332"/>
          </a:xfrm>
          <a:prstGeom prst="rect">
            <a:avLst/>
          </a:prstGeom>
          <a:noFill/>
        </p:spPr>
        <p:txBody>
          <a:bodyPr wrap="square" rtlCol="0">
            <a:spAutoFit/>
          </a:bodyPr>
          <a:lstStyle/>
          <a:p>
            <a:r>
              <a:rPr lang="en-US" dirty="0" err="1" smtClean="0"/>
              <a:t>M’nong</a:t>
            </a:r>
            <a:endParaRPr lang="en-US" dirty="0"/>
          </a:p>
        </p:txBody>
      </p:sp>
      <p:sp>
        <p:nvSpPr>
          <p:cNvPr id="71" name="TextBox 70"/>
          <p:cNvSpPr txBox="1"/>
          <p:nvPr/>
        </p:nvSpPr>
        <p:spPr>
          <a:xfrm>
            <a:off x="2743200" y="5638800"/>
            <a:ext cx="838200" cy="369332"/>
          </a:xfrm>
          <a:prstGeom prst="rect">
            <a:avLst/>
          </a:prstGeom>
          <a:noFill/>
        </p:spPr>
        <p:txBody>
          <a:bodyPr wrap="square" rtlCol="0">
            <a:spAutoFit/>
          </a:bodyPr>
          <a:lstStyle/>
          <a:p>
            <a:r>
              <a:rPr lang="en-US" dirty="0" smtClean="0"/>
              <a:t>E-de</a:t>
            </a:r>
            <a:endParaRPr lang="en-US" dirty="0"/>
          </a:p>
        </p:txBody>
      </p:sp>
      <p:sp>
        <p:nvSpPr>
          <p:cNvPr id="72" name="TextBox 71"/>
          <p:cNvSpPr txBox="1"/>
          <p:nvPr/>
        </p:nvSpPr>
        <p:spPr>
          <a:xfrm>
            <a:off x="533400" y="1905000"/>
            <a:ext cx="1066800" cy="369332"/>
          </a:xfrm>
          <a:prstGeom prst="rect">
            <a:avLst/>
          </a:prstGeom>
          <a:noFill/>
        </p:spPr>
        <p:txBody>
          <a:bodyPr wrap="square" rtlCol="0">
            <a:spAutoFit/>
          </a:bodyPr>
          <a:lstStyle/>
          <a:p>
            <a:r>
              <a:rPr lang="en-US" dirty="0" err="1" smtClean="0"/>
              <a:t>Kinh</a:t>
            </a:r>
            <a:endParaRPr lang="en-US" dirty="0"/>
          </a:p>
        </p:txBody>
      </p:sp>
      <p:sp>
        <p:nvSpPr>
          <p:cNvPr id="73" name="Down Arrow 72"/>
          <p:cNvSpPr/>
          <p:nvPr/>
        </p:nvSpPr>
        <p:spPr>
          <a:xfrm rot="18292900">
            <a:off x="1523502" y="1916341"/>
            <a:ext cx="202627"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73"/>
          <p:cNvSpPr/>
          <p:nvPr/>
        </p:nvSpPr>
        <p:spPr>
          <a:xfrm rot="12296432">
            <a:off x="753864" y="4973301"/>
            <a:ext cx="202450" cy="648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rot="13015472">
            <a:off x="3111826" y="5153193"/>
            <a:ext cx="167404" cy="602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1630</Words>
  <Application>Microsoft Office PowerPoint</Application>
  <PresentationFormat>On-screen Show (4:3)</PresentationFormat>
  <Paragraphs>114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Background to Viet Nam</vt:lpstr>
      <vt:lpstr>Past policies</vt:lpstr>
      <vt:lpstr>Principles</vt:lpstr>
      <vt:lpstr>In Lam Dong:</vt:lpstr>
      <vt:lpstr>Lam Ha District</vt:lpstr>
      <vt:lpstr>Principles</vt:lpstr>
      <vt:lpstr>Key Issues </vt:lpstr>
      <vt:lpstr>A typical village in the Central Highlands</vt:lpstr>
      <vt:lpstr>Proposed process</vt:lpstr>
      <vt:lpstr>Proposed process</vt:lpstr>
      <vt:lpstr>Slide 12</vt:lpstr>
      <vt:lpstr>Slide 13</vt:lpstr>
      <vt:lpstr>Slide 14</vt:lpstr>
      <vt:lpstr>Slide 15</vt:lpstr>
      <vt:lpstr>Slide 16</vt:lpstr>
      <vt:lpstr>Slide 17</vt:lpstr>
      <vt:lpstr>Slide 18</vt:lpstr>
      <vt:lpstr>Slide 19</vt:lpstr>
      <vt:lpstr>Slide 20</vt:lpstr>
      <vt:lpstr>Slide 21</vt:lpstr>
      <vt:lpstr>Record of consent (or otherwise)</vt:lpstr>
      <vt:lpstr>Slide 23</vt:lpstr>
      <vt:lpstr>Slide 24</vt:lpstr>
      <vt:lpstr>Slide 25</vt:lpstr>
      <vt:lpstr>Interpretation of results</vt:lpstr>
      <vt:lpstr>Interpretation of results</vt:lpstr>
      <vt:lpstr>Interpretation of results</vt:lpstr>
      <vt:lpstr>Timeline</vt:lpstr>
    </vt:vector>
  </TitlesOfParts>
  <Company>UNEP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UN-REDD Programme</dc:title>
  <dc:creator>Niklas Hagelberg</dc:creator>
  <cp:lastModifiedBy>timothy.boyle</cp:lastModifiedBy>
  <cp:revision>89</cp:revision>
  <dcterms:created xsi:type="dcterms:W3CDTF">2008-11-18T08:43:47Z</dcterms:created>
  <dcterms:modified xsi:type="dcterms:W3CDTF">2010-02-04T13:44:24Z</dcterms:modified>
</cp:coreProperties>
</file>