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3"/>
  </p:notesMasterIdLst>
  <p:handoutMasterIdLst>
    <p:handoutMasterId r:id="rId34"/>
  </p:handoutMasterIdLst>
  <p:sldIdLst>
    <p:sldId id="306" r:id="rId3"/>
    <p:sldId id="322" r:id="rId4"/>
    <p:sldId id="388" r:id="rId5"/>
    <p:sldId id="517" r:id="rId6"/>
    <p:sldId id="480" r:id="rId7"/>
    <p:sldId id="568" r:id="rId8"/>
    <p:sldId id="554" r:id="rId9"/>
    <p:sldId id="518" r:id="rId10"/>
    <p:sldId id="501" r:id="rId11"/>
    <p:sldId id="520" r:id="rId12"/>
    <p:sldId id="465" r:id="rId13"/>
    <p:sldId id="555" r:id="rId14"/>
    <p:sldId id="522" r:id="rId15"/>
    <p:sldId id="557" r:id="rId16"/>
    <p:sldId id="500" r:id="rId17"/>
    <p:sldId id="524" r:id="rId18"/>
    <p:sldId id="551" r:id="rId19"/>
    <p:sldId id="553" r:id="rId20"/>
    <p:sldId id="563" r:id="rId21"/>
    <p:sldId id="564" r:id="rId22"/>
    <p:sldId id="565" r:id="rId23"/>
    <p:sldId id="561" r:id="rId24"/>
    <p:sldId id="562" r:id="rId25"/>
    <p:sldId id="491" r:id="rId26"/>
    <p:sldId id="536" r:id="rId27"/>
    <p:sldId id="509" r:id="rId28"/>
    <p:sldId id="504" r:id="rId29"/>
    <p:sldId id="542" r:id="rId30"/>
    <p:sldId id="547" r:id="rId31"/>
    <p:sldId id="47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ern Swiss" id="{FD2B0C0D-84C0-42ED-88AF-E5F83906AE8B}">
          <p14:sldIdLst>
            <p14:sldId id="306"/>
            <p14:sldId id="322"/>
            <p14:sldId id="388"/>
            <p14:sldId id="517"/>
            <p14:sldId id="480"/>
            <p14:sldId id="568"/>
            <p14:sldId id="554"/>
            <p14:sldId id="518"/>
            <p14:sldId id="501"/>
            <p14:sldId id="520"/>
            <p14:sldId id="465"/>
            <p14:sldId id="555"/>
            <p14:sldId id="522"/>
            <p14:sldId id="557"/>
            <p14:sldId id="500"/>
            <p14:sldId id="524"/>
            <p14:sldId id="551"/>
            <p14:sldId id="553"/>
            <p14:sldId id="563"/>
            <p14:sldId id="564"/>
            <p14:sldId id="565"/>
            <p14:sldId id="561"/>
            <p14:sldId id="562"/>
            <p14:sldId id="491"/>
            <p14:sldId id="536"/>
            <p14:sldId id="509"/>
            <p14:sldId id="504"/>
            <p14:sldId id="542"/>
            <p14:sldId id="547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ll Pistorius" initials="TP" lastIdx="9" clrIdx="0">
    <p:extLst/>
  </p:cmAuthor>
  <p:cmAuthor id="2" name="Jim Penman" initials="JMP" lastIdx="4" clrIdx="1"/>
  <p:cmAuthor id="3" name="Mari Jose Sanz" initials="MJS" lastIdx="15" clrIdx="2">
    <p:extLst/>
  </p:cmAuthor>
  <p:cmAuthor id="4" name="Donna" initials="DLL" lastIdx="4" clrIdx="3">
    <p:extLst/>
  </p:cmAuthor>
  <p:cmAuthor id="5" name="Giacomo Grassi" initials="" lastIdx="1" clrIdx="4"/>
  <p:cmAuthor id="6" name="Robert Waterworth" initials="RW" lastIdx="12" clrIdx="5">
    <p:extLst>
      <p:ext uri="{19B8F6BF-5375-455C-9EA6-DF929625EA0E}">
        <p15:presenceInfo xmlns:p15="http://schemas.microsoft.com/office/powerpoint/2012/main" userId="Robert Waterwor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73A"/>
    <a:srgbClr val="FFFFFF"/>
    <a:srgbClr val="FFFF99"/>
    <a:srgbClr val="7FBDD3"/>
    <a:srgbClr val="E0B758"/>
    <a:srgbClr val="D5A349"/>
    <a:srgbClr val="DEC277"/>
    <a:srgbClr val="DFBE74"/>
    <a:srgbClr val="E2BD69"/>
    <a:srgbClr val="17B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3638" autoAdjust="0"/>
  </p:normalViewPr>
  <p:slideViewPr>
    <p:cSldViewPr snapToGrid="0" snapToObjects="1">
      <p:cViewPr varScale="1">
        <p:scale>
          <a:sx n="114" d="100"/>
          <a:sy n="114" d="100"/>
        </p:scale>
        <p:origin x="1446" y="114"/>
      </p:cViewPr>
      <p:guideLst>
        <p:guide orient="horz" pos="25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66" d="100"/>
          <a:sy n="66" d="100"/>
        </p:scale>
        <p:origin x="-2748" y="-1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8EB65-FCB1-492D-96F1-1EEFDB36395A}" type="datetimeFigureOut">
              <a:rPr lang="en-US" smtClean="0"/>
              <a:pPr/>
              <a:t>24/09/2018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7C37-3688-416D-8869-513F3AB67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7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2A57C-5FAA-4E66-BDD9-A79C3D547D7C}" type="datetimeFigureOut">
              <a:rPr lang="en-US" smtClean="0"/>
              <a:pPr/>
              <a:t>24/09/2018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303DE-3E45-4DD3-9505-92EF4803EF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0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defTabSz="914400" rtl="0" eaLnBrk="1" latinLnBrk="0" hangingPunct="1">
      <a:lnSpc>
        <a:spcPct val="110000"/>
      </a:lnSpc>
      <a:spcBef>
        <a:spcPts val="3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4300" algn="l" defTabSz="914400" rtl="0" eaLnBrk="1" latinLnBrk="0" hangingPunct="1">
      <a:lnSpc>
        <a:spcPct val="100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429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4572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571500" indent="-114300" algn="l" defTabSz="914400" rtl="0" eaLnBrk="1" latinLnBrk="0" hangingPunct="1">
      <a:lnSpc>
        <a:spcPct val="95000"/>
      </a:lnSpc>
      <a:spcBef>
        <a:spcPts val="300"/>
      </a:spcBef>
      <a:buFont typeface="Arial" panose="020B06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88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047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19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923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8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370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931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69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0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98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151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30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02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40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849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228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lvl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54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89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544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303DE-3E45-4DD3-9505-92EF4803EF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38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86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151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95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26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13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328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 indent="-114300" algn="l" defTabSz="91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303DE-3E45-4DD3-9505-92EF4803EF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2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1" y="358928"/>
            <a:ext cx="4866908" cy="2742289"/>
          </a:xfrm>
        </p:spPr>
        <p:txBody>
          <a:bodyPr/>
          <a:lstStyle>
            <a:lvl1pPr>
              <a:lnSpc>
                <a:spcPct val="90000"/>
              </a:lnSpc>
              <a:defRPr sz="6600" kern="100" cap="none" spc="-5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</a:t>
            </a:r>
            <a:r>
              <a:rPr lang="en-US" dirty="0" err="1"/>
              <a:t>slidedoc</a:t>
            </a:r>
            <a:r>
              <a:rPr lang="en-US" dirty="0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457202" y="3496727"/>
            <a:ext cx="1497013" cy="2512484"/>
          </a:xfrm>
        </p:spPr>
        <p:txBody>
          <a:bodyPr anchor="b"/>
          <a:lstStyle>
            <a:lvl1pPr>
              <a:lnSpc>
                <a:spcPct val="100000"/>
              </a:lnSpc>
              <a:defRPr sz="1300">
                <a:solidFill>
                  <a:schemeClr val="tx2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5509346" y="5181602"/>
            <a:ext cx="1497013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7189789" y="5181602"/>
            <a:ext cx="1497013" cy="1022351"/>
          </a:xfrm>
        </p:spPr>
        <p:txBody>
          <a:bodyPr anchor="b"/>
          <a:lstStyle>
            <a:lvl1pPr algn="r">
              <a:lnSpc>
                <a:spcPct val="100000"/>
              </a:lnSpc>
              <a:defRPr sz="13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4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02057"/>
            <a:ext cx="8229600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92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8104"/>
            <a:ext cx="4229100" cy="2543773"/>
          </a:xfrm>
        </p:spPr>
        <p:txBody>
          <a:bodyPr>
            <a:spAutoFit/>
          </a:bodyPr>
          <a:lstStyle>
            <a:lvl1pPr>
              <a:defRPr sz="5800" kern="100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10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4921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7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6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9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0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5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8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182052" cy="12280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2" y="2319874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3829050" y="685800"/>
            <a:ext cx="4857750" cy="122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140349" y="2319874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3823496" y="2319874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5506643" y="2319874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7189789" y="2319874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2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140349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3823496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5506643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7189789" y="2228136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2" y="4428073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140349" y="4428073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3823496" y="4428073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5506643" y="4428073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7189789" y="4428073"/>
            <a:ext cx="1497013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457202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140349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823496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5506643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7189789" y="4336335"/>
            <a:ext cx="1497013" cy="295466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46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77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76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3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6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36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27588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6353908" y="3429000"/>
            <a:ext cx="2332892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1301264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46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23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1301264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6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587" y="3429000"/>
            <a:ext cx="485921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1264" y="6407150"/>
            <a:ext cx="6738787" cy="45085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800" i="0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8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83775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587" y="685800"/>
            <a:ext cx="2321755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6353908" y="685800"/>
            <a:ext cx="2332892" cy="54927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49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27587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353908" y="3429000"/>
            <a:ext cx="2332892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93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27587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6353908" y="3429000"/>
            <a:ext cx="2332892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1301264" y="3429000"/>
            <a:ext cx="2321755" cy="2749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2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6302057"/>
            <a:ext cx="318205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3829078" y="6302057"/>
            <a:ext cx="485772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057"/>
            <a:ext cx="3182052" cy="122802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All 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9078" y="460057"/>
            <a:ext cx="4857722" cy="5492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More</a:t>
            </a:r>
          </a:p>
        </p:txBody>
      </p:sp>
      <p:sp>
        <p:nvSpPr>
          <p:cNvPr id="76" name="TextBox 75"/>
          <p:cNvSpPr txBox="1"/>
          <p:nvPr userDrawn="1"/>
        </p:nvSpPr>
        <p:spPr>
          <a:xfrm>
            <a:off x="8558562" y="6397719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800" normalizeH="0" smtClean="0">
                <a:solidFill>
                  <a:schemeClr val="tx1"/>
                </a:solidFill>
              </a:rPr>
              <a:pPr algn="r"/>
              <a:t>‹#›</a:t>
            </a:fld>
            <a:endParaRPr lang="en-US" sz="800" normalizeH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1" y="6397715"/>
            <a:ext cx="2129367" cy="2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3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6" r:id="rId4"/>
    <p:sldLayoutId id="2147483658" r:id="rId5"/>
    <p:sldLayoutId id="2147483650" r:id="rId6"/>
    <p:sldLayoutId id="2147483657" r:id="rId7"/>
    <p:sldLayoutId id="2147483659" r:id="rId8"/>
    <p:sldLayoutId id="2147483654" r:id="rId9"/>
    <p:sldLayoutId id="2147483664" r:id="rId10"/>
    <p:sldLayoutId id="2147483660" r:id="rId11"/>
    <p:sldLayoutId id="2147483655" r:id="rId12"/>
    <p:sldLayoutId id="2147483665" r:id="rId13"/>
  </p:sldLayoutIdLst>
  <p:txStyles>
    <p:titleStyle>
      <a:lvl1pPr algn="l" defTabSz="914377" rtl="0" eaLnBrk="1" latinLnBrk="0" hangingPunct="1">
        <a:lnSpc>
          <a:spcPct val="95000"/>
        </a:lnSpc>
        <a:spcBef>
          <a:spcPct val="0"/>
        </a:spcBef>
        <a:buNone/>
        <a:defRPr sz="3200" b="1" kern="1200" spc="-51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1500" b="0" i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00" i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300" b="1" kern="1200">
          <a:solidFill>
            <a:schemeClr val="tx2"/>
          </a:solidFill>
          <a:latin typeface="+mn-lt"/>
          <a:ea typeface="+mn-ea"/>
          <a:cs typeface="Microsoft New Tai Lue" panose="020B0502040204020203" pitchFamily="34" charset="0"/>
        </a:defRPr>
      </a:lvl3pPr>
      <a:lvl4pPr marL="0" indent="0" algn="l" defTabSz="914377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300" kern="1200">
          <a:solidFill>
            <a:schemeClr val="tx2"/>
          </a:solidFill>
          <a:latin typeface="+mn-lt"/>
          <a:ea typeface="+mn-ea"/>
          <a:cs typeface="Microsoft New Tai Lue" panose="020B0502040204020203" pitchFamily="34" charset="0"/>
        </a:defRPr>
      </a:lvl4pPr>
      <a:lvl5pPr marL="171446" indent="-171446" algn="l" defTabSz="914377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Microsoft New Tai Lue" panose="020B0502040204020203" pitchFamily="34" charset="0"/>
        </a:defRPr>
      </a:lvl5pPr>
      <a:lvl6pPr marL="344479" indent="-173034" algn="l" defTabSz="914377" rtl="0" eaLnBrk="1" latinLnBrk="0" hangingPunct="1">
        <a:lnSpc>
          <a:spcPct val="85000"/>
        </a:lnSpc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​"/>
        <a:defRPr sz="1100" b="0" i="0" kern="1200" baseline="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7pPr>
      <a:lvl8pPr marL="171446" indent="-171446" algn="l" defTabSz="914377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8pPr>
      <a:lvl9pPr marL="344479" indent="-173034" algn="l" defTabSz="914377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45CF6-20D8-423C-8A7C-C348BFD22A35}" type="datetimeFigureOut">
              <a:rPr lang="en-US" smtClean="0"/>
              <a:t>24/09/2018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05AC6-8C62-4060-8A14-C8FD0652A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-11650"/>
            <a:ext cx="9155652" cy="3029231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2937" y="2427294"/>
            <a:ext cx="1432873" cy="1811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612" y="929959"/>
            <a:ext cx="7890933" cy="877163"/>
          </a:xfrm>
        </p:spPr>
        <p:txBody>
          <a:bodyPr/>
          <a:lstStyle/>
          <a:p>
            <a:pPr algn="ctr"/>
            <a:r>
              <a:rPr lang="en-US" sz="3000" spc="-51" dirty="0">
                <a:solidFill>
                  <a:srgbClr val="FFFFFF"/>
                </a:solidFill>
                <a:latin typeface="Corbel"/>
                <a:cs typeface="Corbel"/>
              </a:rPr>
              <a:t>Approaches to REDD+ Nesting:</a:t>
            </a:r>
            <a:br>
              <a:rPr lang="en-US" sz="3000" spc="-51" dirty="0">
                <a:solidFill>
                  <a:srgbClr val="FFFFFF"/>
                </a:solidFill>
                <a:latin typeface="Corbel"/>
                <a:cs typeface="Corbel"/>
              </a:rPr>
            </a:br>
            <a:r>
              <a:rPr lang="en-US" sz="3000" spc="-51" dirty="0">
                <a:solidFill>
                  <a:srgbClr val="FFFFFF"/>
                </a:solidFill>
                <a:latin typeface="Corbel"/>
                <a:cs typeface="Corbel"/>
              </a:rPr>
              <a:t>Lessons Learned from Country Experiences</a:t>
            </a:r>
            <a:endParaRPr lang="en-US" sz="2800" spc="0" dirty="0">
              <a:solidFill>
                <a:srgbClr val="FFFFFF"/>
              </a:solidFill>
              <a:latin typeface="Corbel"/>
              <a:cs typeface="Corbe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627590" y="6081091"/>
            <a:ext cx="1984765" cy="306743"/>
          </a:xfrm>
        </p:spPr>
        <p:txBody>
          <a:bodyPr/>
          <a:lstStyle/>
          <a:p>
            <a:pPr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"/>
              </a:rPr>
              <a:t>October 2018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1459" y="4952282"/>
            <a:ext cx="2885085" cy="14416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5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500" i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300" b="1" kern="1200">
                <a:solidFill>
                  <a:schemeClr val="tx2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300" kern="1200">
                <a:solidFill>
                  <a:schemeClr val="tx2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4pPr>
            <a:lvl5pPr marL="171450" indent="-17145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Microsoft New Tai Lue" panose="020B0502040204020203" pitchFamily="34" charset="0"/>
              </a:defRPr>
            </a:lvl5pPr>
            <a:lvl6pPr marL="344488" indent="-173038" algn="l" defTabSz="914400" rtl="0" eaLnBrk="1" latinLnBrk="0" hangingPunct="1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​"/>
              <a:defRPr sz="1100" b="0" i="0" kern="1200" baseline="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171450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44488" indent="-173038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orbel"/>
              </a:rPr>
              <a:t>Donna Lee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"/>
              </a:rPr>
              <a:t>Geoff Roberts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Corbel"/>
              </a:rPr>
              <a:t>Pablo Llopis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"/>
              </a:rPr>
              <a:t>Rob Waterworth</a:t>
            </a:r>
          </a:p>
          <a:p>
            <a:pPr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"/>
              </a:rPr>
              <a:t>Tim Pearson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84" y="2427294"/>
            <a:ext cx="1495313" cy="1821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965" y="2478418"/>
            <a:ext cx="1337427" cy="17607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37131" y="2428865"/>
            <a:ext cx="1463040" cy="1811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384" y="2483058"/>
            <a:ext cx="1371600" cy="17386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43709" y="2436664"/>
            <a:ext cx="1432873" cy="1811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7424" y="2483058"/>
            <a:ext cx="1294719" cy="1738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9349" y="2427295"/>
            <a:ext cx="1654244" cy="18118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2467" y="60810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039172" y="3328979"/>
            <a:ext cx="1182756" cy="53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63" y="2549255"/>
            <a:ext cx="4922459" cy="13813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69163" y="428147"/>
            <a:ext cx="7414077" cy="4565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/>
              </a:rPr>
              <a:t>#1 – Ex-ante finance or ex-post rewards?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251389" y="5171797"/>
            <a:ext cx="1656241" cy="27110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Two basic models: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25449" y="5472892"/>
            <a:ext cx="3305100" cy="10950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Ex-ante finance </a:t>
            </a:r>
            <a:r>
              <a:rPr lang="en-US" dirty="0">
                <a:solidFill>
                  <a:schemeClr val="tx1"/>
                </a:solidFill>
              </a:rPr>
              <a:t>to local actors  to achieve </a:t>
            </a:r>
            <a:r>
              <a:rPr lang="en-US" b="1" dirty="0">
                <a:solidFill>
                  <a:schemeClr val="tx1"/>
                </a:solidFill>
              </a:rPr>
              <a:t>future</a:t>
            </a:r>
            <a:r>
              <a:rPr lang="en-US" dirty="0">
                <a:solidFill>
                  <a:schemeClr val="tx1"/>
                </a:solidFill>
              </a:rPr>
              <a:t> reductions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21928" y="5516728"/>
            <a:ext cx="2752033" cy="1095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Ex-post finance</a:t>
            </a:r>
            <a:r>
              <a:rPr lang="en-US" dirty="0">
                <a:solidFill>
                  <a:schemeClr val="tx1"/>
                </a:solidFill>
              </a:rPr>
              <a:t> to reward </a:t>
            </a:r>
            <a:r>
              <a:rPr lang="en-US" b="1" dirty="0">
                <a:solidFill>
                  <a:schemeClr val="tx1"/>
                </a:solidFill>
              </a:rPr>
              <a:t>past</a:t>
            </a:r>
            <a:r>
              <a:rPr lang="en-US" dirty="0">
                <a:solidFill>
                  <a:schemeClr val="tx1"/>
                </a:solidFill>
              </a:rPr>
              <a:t> reduction</a:t>
            </a:r>
          </a:p>
        </p:txBody>
      </p:sp>
      <p:sp>
        <p:nvSpPr>
          <p:cNvPr id="62" name="Titel 2"/>
          <p:cNvSpPr txBox="1">
            <a:spLocks/>
          </p:cNvSpPr>
          <p:nvPr/>
        </p:nvSpPr>
        <p:spPr>
          <a:xfrm>
            <a:off x="777463" y="1615418"/>
            <a:ext cx="7606532" cy="7274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  <a:cs typeface="Calibri Light" panose="020F0302020204030204" pitchFamily="34" charset="0"/>
              </a:rPr>
              <a:t>Are local actions better catalyzed through ex-ante finance (to generate </a:t>
            </a:r>
            <a:r>
              <a:rPr lang="en-US" sz="2000" dirty="0">
                <a:latin typeface="+mn-lt"/>
                <a:cs typeface="Calibri Light" panose="020F0302020204030204" pitchFamily="34" charset="0"/>
              </a:rPr>
              <a:t>future</a:t>
            </a:r>
            <a:r>
              <a:rPr lang="en-US" sz="2000" b="0" dirty="0">
                <a:latin typeface="+mn-lt"/>
                <a:cs typeface="Calibri Light" panose="020F0302020204030204" pitchFamily="34" charset="0"/>
              </a:rPr>
              <a:t> ERs) or through ex-post rewards (for </a:t>
            </a:r>
            <a:r>
              <a:rPr lang="en-US" sz="2000" dirty="0">
                <a:latin typeface="+mn-lt"/>
                <a:cs typeface="Calibri Light" panose="020F0302020204030204" pitchFamily="34" charset="0"/>
              </a:rPr>
              <a:t>past</a:t>
            </a:r>
            <a:r>
              <a:rPr lang="en-US" sz="2000" b="0" dirty="0">
                <a:latin typeface="+mn-lt"/>
                <a:cs typeface="Calibri Light" panose="020F0302020204030204" pitchFamily="34" charset="0"/>
              </a:rPr>
              <a:t> performance)?</a:t>
            </a:r>
          </a:p>
        </p:txBody>
      </p:sp>
      <p:cxnSp>
        <p:nvCxnSpPr>
          <p:cNvPr id="21" name="Connector: Elbow 20"/>
          <p:cNvCxnSpPr>
            <a:cxnSpLocks/>
            <a:stCxn id="37" idx="2"/>
            <a:endCxn id="19" idx="0"/>
          </p:cNvCxnSpPr>
          <p:nvPr/>
        </p:nvCxnSpPr>
        <p:spPr>
          <a:xfrm rot="16200000" flipH="1">
            <a:off x="4788729" y="3707512"/>
            <a:ext cx="1651036" cy="1967395"/>
          </a:xfrm>
          <a:prstGeom prst="bentConnector3">
            <a:avLst>
              <a:gd name="adj1" fmla="val 5952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/>
          <p:cNvCxnSpPr>
            <a:cxnSpLocks/>
            <a:stCxn id="37" idx="2"/>
            <a:endCxn id="18" idx="0"/>
          </p:cNvCxnSpPr>
          <p:nvPr/>
        </p:nvCxnSpPr>
        <p:spPr>
          <a:xfrm rot="5400000">
            <a:off x="3000675" y="3843017"/>
            <a:ext cx="1607200" cy="1652551"/>
          </a:xfrm>
          <a:prstGeom prst="bentConnector3">
            <a:avLst>
              <a:gd name="adj1" fmla="val 6034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92130" y="4078483"/>
            <a:ext cx="2515500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Country sells 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39271" y="4710320"/>
            <a:ext cx="180960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Calibri" panose="020F0502020204030204"/>
              </a:rPr>
              <a:t>Allocation of funds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676" y="62054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990" y="590432"/>
            <a:ext cx="7500729" cy="409343"/>
          </a:xfrm>
        </p:spPr>
        <p:txBody>
          <a:bodyPr/>
          <a:lstStyle/>
          <a:p>
            <a:r>
              <a:rPr lang="en-US" sz="2800" b="0" spc="-51" dirty="0">
                <a:solidFill>
                  <a:srgbClr val="D5A349"/>
                </a:solidFill>
                <a:latin typeface="Corbel"/>
                <a:cs typeface="Corbel"/>
              </a:rPr>
              <a:t>Example:  Brazil</a:t>
            </a:r>
            <a:endParaRPr lang="en-US" sz="28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453" y="1245909"/>
            <a:ext cx="783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2493" y="1108530"/>
            <a:ext cx="8213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Providing incentives in the Amazon region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90" y="2236664"/>
            <a:ext cx="3254249" cy="326506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68" y="3536184"/>
            <a:ext cx="4440154" cy="2953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5886" y="2919384"/>
            <a:ext cx="2428669" cy="46166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New system for the Amazon – defines ‘payment collection limits’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63855" y="3632512"/>
            <a:ext cx="159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Each state is provided a share of the overall results </a:t>
            </a:r>
            <a:r>
              <a:rPr lang="en-US" sz="1200" b="1" dirty="0">
                <a:solidFill>
                  <a:schemeClr val="accent4"/>
                </a:solidFill>
              </a:rPr>
              <a:t>based on individual state performance</a:t>
            </a:r>
          </a:p>
        </p:txBody>
      </p:sp>
      <p:sp>
        <p:nvSpPr>
          <p:cNvPr id="58" name="Titel 2"/>
          <p:cNvSpPr txBox="1">
            <a:spLocks/>
          </p:cNvSpPr>
          <p:nvPr/>
        </p:nvSpPr>
        <p:spPr>
          <a:xfrm>
            <a:off x="658990" y="1622576"/>
            <a:ext cx="4020147" cy="6140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0" dirty="0">
                <a:solidFill>
                  <a:srgbClr val="D5A349"/>
                </a:solidFill>
                <a:latin typeface="Corbel"/>
                <a:cs typeface="Helvetica"/>
              </a:rPr>
              <a:t>The original Fund was an ex-ante finance system (for projects)…</a:t>
            </a:r>
            <a:endParaRPr lang="de-DE" sz="1600" b="0" dirty="0">
              <a:solidFill>
                <a:srgbClr val="D5A349"/>
              </a:solidFill>
              <a:latin typeface="Corbel"/>
            </a:endParaRPr>
          </a:p>
        </p:txBody>
      </p:sp>
      <p:sp>
        <p:nvSpPr>
          <p:cNvPr id="59" name="Titel 2"/>
          <p:cNvSpPr txBox="1">
            <a:spLocks/>
          </p:cNvSpPr>
          <p:nvPr/>
        </p:nvSpPr>
        <p:spPr>
          <a:xfrm>
            <a:off x="5011308" y="2291936"/>
            <a:ext cx="3846136" cy="3993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b="0" dirty="0">
                <a:solidFill>
                  <a:srgbClr val="D5A349"/>
                </a:solidFill>
                <a:latin typeface="Corbel"/>
                <a:cs typeface="Helvetica"/>
              </a:rPr>
              <a:t>…but is moving to an ex-post reward based system (for states)</a:t>
            </a:r>
            <a:endParaRPr lang="de-DE" sz="1600" b="0" dirty="0">
              <a:solidFill>
                <a:srgbClr val="D5A349"/>
              </a:solidFill>
              <a:latin typeface="Corbel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2737" y="6082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595138" y="3332418"/>
            <a:ext cx="1182756" cy="53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0979" y="2526815"/>
            <a:ext cx="5071455" cy="142315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64111" y="383179"/>
            <a:ext cx="7414077" cy="4565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/>
              </a:rPr>
              <a:t>#2 – Ex-post rewards: Finance or ERs?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62" name="Titel 2"/>
          <p:cNvSpPr txBox="1">
            <a:spLocks/>
          </p:cNvSpPr>
          <p:nvPr/>
        </p:nvSpPr>
        <p:spPr>
          <a:xfrm>
            <a:off x="839275" y="1584594"/>
            <a:ext cx="7574832" cy="7274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cs typeface="Calibri Light" panose="020F0302020204030204" pitchFamily="34" charset="0"/>
              </a:rPr>
              <a:t>If a country generates ERs and wishes to reward projects or subnational units, is it better to provide finance or ‘pass through’ a portion of ERs?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53853" y="4261040"/>
            <a:ext cx="2036652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Country sells ERs</a:t>
            </a:r>
          </a:p>
        </p:txBody>
      </p:sp>
      <p:cxnSp>
        <p:nvCxnSpPr>
          <p:cNvPr id="32" name="Connector: Elbow 31"/>
          <p:cNvCxnSpPr>
            <a:cxnSpLocks/>
            <a:stCxn id="37" idx="2"/>
            <a:endCxn id="31" idx="0"/>
          </p:cNvCxnSpPr>
          <p:nvPr/>
        </p:nvCxnSpPr>
        <p:spPr>
          <a:xfrm rot="16200000" flipH="1">
            <a:off x="5483393" y="3572253"/>
            <a:ext cx="391909" cy="985663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3" name="Connector: Elbow 32"/>
          <p:cNvCxnSpPr>
            <a:cxnSpLocks/>
            <a:stCxn id="37" idx="2"/>
            <a:endCxn id="44" idx="0"/>
          </p:cNvCxnSpPr>
          <p:nvPr/>
        </p:nvCxnSpPr>
        <p:spPr>
          <a:xfrm rot="5400000">
            <a:off x="4343920" y="3418443"/>
            <a:ext cx="391909" cy="129328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6232435" y="5441718"/>
            <a:ext cx="1414467" cy="727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spcAft>
                <a:spcPts val="60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Use of 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</a:rPr>
              <a:t>finance</a:t>
            </a: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 to provide ex-ante grants</a:t>
            </a:r>
          </a:p>
        </p:txBody>
      </p:sp>
      <p:cxnSp>
        <p:nvCxnSpPr>
          <p:cNvPr id="36" name="Connector: Elbow 35"/>
          <p:cNvCxnSpPr>
            <a:cxnSpLocks/>
            <a:stCxn id="31" idx="2"/>
            <a:endCxn id="35" idx="0"/>
          </p:cNvCxnSpPr>
          <p:nvPr/>
        </p:nvCxnSpPr>
        <p:spPr>
          <a:xfrm rot="16200000" flipH="1">
            <a:off x="6182135" y="4684183"/>
            <a:ext cx="747579" cy="7674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Elbow 38"/>
          <p:cNvCxnSpPr>
            <a:cxnSpLocks/>
            <a:stCxn id="31" idx="2"/>
            <a:endCxn id="40" idx="0"/>
          </p:cNvCxnSpPr>
          <p:nvPr/>
        </p:nvCxnSpPr>
        <p:spPr>
          <a:xfrm rot="5400000">
            <a:off x="5195665" y="4491743"/>
            <a:ext cx="774119" cy="11789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248785" y="5468258"/>
            <a:ext cx="1488967" cy="713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spcAft>
                <a:spcPts val="60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Use of 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</a:rPr>
              <a:t>finance</a:t>
            </a: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 to reward past performance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29329" y="4859108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Calibri" panose="020F0502020204030204"/>
              </a:rPr>
              <a:t>Allocation of funds</a:t>
            </a:r>
          </a:p>
        </p:txBody>
      </p:sp>
      <p:cxnSp>
        <p:nvCxnSpPr>
          <p:cNvPr id="42" name="Connector: Elbow 41"/>
          <p:cNvCxnSpPr>
            <a:cxnSpLocks/>
            <a:stCxn id="44" idx="2"/>
            <a:endCxn id="43" idx="0"/>
          </p:cNvCxnSpPr>
          <p:nvPr/>
        </p:nvCxnSpPr>
        <p:spPr>
          <a:xfrm rot="5400000">
            <a:off x="3256736" y="4819155"/>
            <a:ext cx="727432" cy="54555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43" name="Rectangle 42"/>
          <p:cNvSpPr/>
          <p:nvPr/>
        </p:nvSpPr>
        <p:spPr>
          <a:xfrm>
            <a:off x="2630511" y="5455650"/>
            <a:ext cx="1434321" cy="715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spcAft>
                <a:spcPts val="60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Use of  </a:t>
            </a: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</a:rPr>
              <a:t>ERs </a:t>
            </a:r>
            <a:r>
              <a:rPr lang="en-US" sz="1200" kern="0" dirty="0">
                <a:solidFill>
                  <a:prstClr val="black"/>
                </a:solidFill>
                <a:latin typeface="Calibri" panose="020F0502020204030204"/>
              </a:rPr>
              <a:t>to reward past performance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95971" y="4261040"/>
            <a:ext cx="794519" cy="467178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Calibri" panose="020F0502020204030204"/>
              </a:rPr>
              <a:t>Allocation of 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27951" y="6116913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Ex-ante finance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480360" y="5301233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96182" y="6116913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Ex-post rewards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58985" y="5285672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875" y="6169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6058" y="617330"/>
            <a:ext cx="7500729" cy="409343"/>
          </a:xfrm>
        </p:spPr>
        <p:txBody>
          <a:bodyPr/>
          <a:lstStyle/>
          <a:p>
            <a:r>
              <a:rPr lang="en-US" sz="2800" b="0" spc="-51" dirty="0">
                <a:solidFill>
                  <a:srgbClr val="D5A349"/>
                </a:solidFill>
                <a:latin typeface="Corbel"/>
                <a:cs typeface="Corbel"/>
              </a:rPr>
              <a:t>Example:  Mai Ndombe ER Program</a:t>
            </a:r>
            <a:endParaRPr lang="en-US" sz="28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78587" y="2543635"/>
            <a:ext cx="2167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 sz="60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474" y="1192016"/>
            <a:ext cx="8024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 Ndombe’s ER program may result in both the allocation of ex-ante finance, plus financial rewards for ex-post performance, plus possibly allocation of ERs for ex-post performance.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617" y="5797487"/>
            <a:ext cx="836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Providing different types of incentives (ex-ante finance and ex-post rewards) is complex, but allows the most appropriate incentives for different actors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0362" y="4781126"/>
            <a:ext cx="2292303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Ex-post performance based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REDD+ projects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Timber concessions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8211" y="3059750"/>
            <a:ext cx="326554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Fund ERPA</a:t>
            </a:r>
          </a:p>
          <a:p>
            <a:pPr algn="ctr"/>
            <a:r>
              <a:rPr lang="en-US" sz="1400" dirty="0"/>
              <a:t>(purchase of X% of ERs achieved)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717" y="4466506"/>
            <a:ext cx="3495587" cy="30777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Category 1 payments (senior rights)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22556" y="4472435"/>
            <a:ext cx="4330107" cy="30777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Category 2 payments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2556" y="4782040"/>
            <a:ext cx="2037805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Finance window to support new community projects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617" y="4772943"/>
            <a:ext cx="1597499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Fixed costs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Provincial govt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PMU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8377" y="4773527"/>
            <a:ext cx="1900419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Variable costs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Indigenous peoples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 dirty="0"/>
              <a:t>Local Communities</a:t>
            </a:r>
          </a:p>
        </p:txBody>
      </p:sp>
      <p:cxnSp>
        <p:nvCxnSpPr>
          <p:cNvPr id="17" name="Connector: Elbow 16"/>
          <p:cNvCxnSpPr>
            <a:cxnSpLocks/>
            <a:stCxn id="11" idx="2"/>
            <a:endCxn id="12" idx="0"/>
          </p:cNvCxnSpPr>
          <p:nvPr/>
        </p:nvCxnSpPr>
        <p:spPr>
          <a:xfrm rot="5400000">
            <a:off x="2007979" y="3743503"/>
            <a:ext cx="883536" cy="56247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Connector: Elbow 17"/>
          <p:cNvCxnSpPr>
            <a:cxnSpLocks/>
            <a:stCxn id="11" idx="2"/>
            <a:endCxn id="13" idx="0"/>
          </p:cNvCxnSpPr>
          <p:nvPr/>
        </p:nvCxnSpPr>
        <p:spPr>
          <a:xfrm rot="16200000" flipH="1">
            <a:off x="4064564" y="2249388"/>
            <a:ext cx="889465" cy="35566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62852" y="2143558"/>
            <a:ext cx="3317104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Mai Ndombe province generates and issues ERs for jurisdictional 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5777" y="3062304"/>
            <a:ext cx="326554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In-Kind ERs </a:t>
            </a:r>
          </a:p>
          <a:p>
            <a:pPr algn="ctr"/>
            <a:r>
              <a:rPr lang="en-US" sz="1400" dirty="0"/>
              <a:t>(remaining Y% of ERs achieved)</a:t>
            </a:r>
          </a:p>
        </p:txBody>
      </p:sp>
      <p:cxnSp>
        <p:nvCxnSpPr>
          <p:cNvPr id="21" name="Connector: Elbow 20"/>
          <p:cNvCxnSpPr>
            <a:cxnSpLocks/>
            <a:stCxn id="19" idx="2"/>
            <a:endCxn id="20" idx="0"/>
          </p:cNvCxnSpPr>
          <p:nvPr/>
        </p:nvCxnSpPr>
        <p:spPr>
          <a:xfrm rot="16200000" flipH="1">
            <a:off x="5492213" y="1895969"/>
            <a:ext cx="395526" cy="19371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nector: Elbow 21"/>
          <p:cNvCxnSpPr>
            <a:cxnSpLocks/>
            <a:stCxn id="19" idx="2"/>
            <a:endCxn id="11" idx="0"/>
          </p:cNvCxnSpPr>
          <p:nvPr/>
        </p:nvCxnSpPr>
        <p:spPr>
          <a:xfrm rot="5400000">
            <a:off x="3529707" y="1868053"/>
            <a:ext cx="392972" cy="19904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7407104" y="3623263"/>
            <a:ext cx="0" cy="115877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333742" y="3891942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Calibri" panose="020F0502020204030204"/>
              </a:rPr>
              <a:t>Allocation of funds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21116" y="3785701"/>
            <a:ext cx="1371976" cy="445243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Calibri" panose="020F0502020204030204"/>
              </a:rPr>
              <a:t>Possible distribution of ERs to projects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0629" y="63021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4203" y="4989996"/>
            <a:ext cx="523884" cy="26125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66468" y="5000883"/>
            <a:ext cx="523884" cy="26125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99226" y="5000882"/>
            <a:ext cx="523884" cy="26125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82" y="2187726"/>
            <a:ext cx="6310394" cy="3215970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37846" y="378763"/>
            <a:ext cx="7414077" cy="4565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/>
              </a:rPr>
              <a:t>#3 – National versus local efforts?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62" name="Titel 2"/>
          <p:cNvSpPr txBox="1">
            <a:spLocks/>
          </p:cNvSpPr>
          <p:nvPr/>
        </p:nvSpPr>
        <p:spPr>
          <a:xfrm>
            <a:off x="1163402" y="1609822"/>
            <a:ext cx="7574832" cy="40128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  <a:cs typeface="Calibri Light" panose="020F0302020204030204" pitchFamily="34" charset="0"/>
              </a:rPr>
              <a:t>What are the relative contributions of national vs. local actions? </a:t>
            </a:r>
          </a:p>
        </p:txBody>
      </p:sp>
      <p:cxnSp>
        <p:nvCxnSpPr>
          <p:cNvPr id="51" name="Connector: Elbow 50"/>
          <p:cNvCxnSpPr>
            <a:cxnSpLocks/>
            <a:stCxn id="31" idx="2"/>
            <a:endCxn id="57" idx="0"/>
          </p:cNvCxnSpPr>
          <p:nvPr/>
        </p:nvCxnSpPr>
        <p:spPr>
          <a:xfrm rot="16200000" flipH="1">
            <a:off x="6921918" y="5101388"/>
            <a:ext cx="392368" cy="71386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2476220" y="5654506"/>
            <a:ext cx="974689" cy="75143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smaller scale units</a:t>
            </a:r>
          </a:p>
        </p:txBody>
      </p:sp>
      <p:cxnSp>
        <p:nvCxnSpPr>
          <p:cNvPr id="53" name="Connector: Elbow 52"/>
          <p:cNvCxnSpPr>
            <a:cxnSpLocks/>
            <a:stCxn id="4" idx="2"/>
            <a:endCxn id="52" idx="0"/>
          </p:cNvCxnSpPr>
          <p:nvPr/>
        </p:nvCxnSpPr>
        <p:spPr>
          <a:xfrm rot="16200000" flipH="1">
            <a:off x="2528229" y="5219169"/>
            <a:ext cx="403253" cy="46742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Connector: Elbow 53"/>
          <p:cNvCxnSpPr>
            <a:cxnSpLocks/>
            <a:stCxn id="4" idx="2"/>
            <a:endCxn id="59" idx="0"/>
          </p:cNvCxnSpPr>
          <p:nvPr/>
        </p:nvCxnSpPr>
        <p:spPr>
          <a:xfrm rot="5400000">
            <a:off x="2008633" y="5166995"/>
            <a:ext cx="403254" cy="57177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Connector: Elbow 54"/>
          <p:cNvCxnSpPr>
            <a:cxnSpLocks/>
            <a:stCxn id="30" idx="2"/>
            <a:endCxn id="61" idx="0"/>
          </p:cNvCxnSpPr>
          <p:nvPr/>
        </p:nvCxnSpPr>
        <p:spPr>
          <a:xfrm rot="16200000" flipH="1">
            <a:off x="4789960" y="5200590"/>
            <a:ext cx="391629" cy="51472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nector: Elbow 55"/>
          <p:cNvCxnSpPr>
            <a:cxnSpLocks/>
            <a:stCxn id="30" idx="2"/>
            <a:endCxn id="60" idx="0"/>
          </p:cNvCxnSpPr>
          <p:nvPr/>
        </p:nvCxnSpPr>
        <p:spPr>
          <a:xfrm rot="5400000">
            <a:off x="4290368" y="5216464"/>
            <a:ext cx="392366" cy="48371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7022127" y="5654507"/>
            <a:ext cx="905819" cy="752168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</a:t>
            </a:r>
            <a:r>
              <a:rPr lang="en-US" sz="1100" kern="0" dirty="0">
                <a:solidFill>
                  <a:prstClr val="black"/>
                </a:solidFill>
                <a:latin typeface="Calibri" panose="020F0502020204030204"/>
              </a:rPr>
              <a:t>$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smaller scale units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437846" y="5654507"/>
            <a:ext cx="973058" cy="75216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higher level jurisdiction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760538" y="5654506"/>
            <a:ext cx="968305" cy="75216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794159" y="5653769"/>
            <a:ext cx="897958" cy="75143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983753" y="5654506"/>
            <a:ext cx="973058" cy="752168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</a:t>
            </a:r>
            <a:r>
              <a:rPr lang="en-US" sz="1100" kern="0" dirty="0">
                <a:solidFill>
                  <a:prstClr val="black"/>
                </a:solidFill>
                <a:latin typeface="Calibri" panose="020F0502020204030204"/>
              </a:rPr>
              <a:t>$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higher level jurisdiction</a:t>
            </a:r>
          </a:p>
        </p:txBody>
      </p:sp>
      <p:cxnSp>
        <p:nvCxnSpPr>
          <p:cNvPr id="64" name="Connector: Elbow 63"/>
          <p:cNvCxnSpPr>
            <a:cxnSpLocks/>
            <a:stCxn id="31" idx="2"/>
            <a:endCxn id="63" idx="0"/>
          </p:cNvCxnSpPr>
          <p:nvPr/>
        </p:nvCxnSpPr>
        <p:spPr>
          <a:xfrm rot="5400000">
            <a:off x="6419542" y="5312879"/>
            <a:ext cx="392367" cy="290886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5034" y="620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378" y="502102"/>
            <a:ext cx="7500729" cy="409343"/>
          </a:xfrm>
        </p:spPr>
        <p:txBody>
          <a:bodyPr/>
          <a:lstStyle/>
          <a:p>
            <a:r>
              <a:rPr lang="en-US" sz="2800" b="0" spc="-51" dirty="0">
                <a:solidFill>
                  <a:srgbClr val="D5A349"/>
                </a:solidFill>
                <a:latin typeface="Corbel"/>
                <a:cs typeface="Corbel"/>
              </a:rPr>
              <a:t>Examples:  Government vs. Local actors</a:t>
            </a:r>
            <a:endParaRPr lang="en-US" sz="28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cxnSp>
        <p:nvCxnSpPr>
          <p:cNvPr id="11" name="Connector: Elbow 10"/>
          <p:cNvCxnSpPr>
            <a:cxnSpLocks/>
          </p:cNvCxnSpPr>
          <p:nvPr/>
        </p:nvCxnSpPr>
        <p:spPr>
          <a:xfrm>
            <a:off x="2662828" y="2957890"/>
            <a:ext cx="0" cy="1417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56603" y="3134191"/>
            <a:ext cx="2024452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Carbon Fund ERPA</a:t>
            </a:r>
          </a:p>
          <a:p>
            <a:pPr algn="ctr"/>
            <a:r>
              <a:rPr lang="en-US" sz="1400" dirty="0"/>
              <a:t>(purchase of X% of ERs achieved)</a:t>
            </a:r>
          </a:p>
        </p:txBody>
      </p:sp>
      <p:cxnSp>
        <p:nvCxnSpPr>
          <p:cNvPr id="53" name="Connector: Elbow 52"/>
          <p:cNvCxnSpPr>
            <a:cxnSpLocks/>
            <a:stCxn id="47" idx="2"/>
            <a:endCxn id="95" idx="0"/>
          </p:cNvCxnSpPr>
          <p:nvPr/>
        </p:nvCxnSpPr>
        <p:spPr>
          <a:xfrm rot="5400000">
            <a:off x="5175493" y="3781749"/>
            <a:ext cx="502230" cy="6844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Connector: Elbow 53"/>
          <p:cNvCxnSpPr>
            <a:cxnSpLocks/>
            <a:stCxn id="47" idx="2"/>
            <a:endCxn id="96" idx="0"/>
          </p:cNvCxnSpPr>
          <p:nvPr/>
        </p:nvCxnSpPr>
        <p:spPr>
          <a:xfrm rot="16200000" flipH="1">
            <a:off x="6316517" y="3325166"/>
            <a:ext cx="506288" cy="16016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001998" y="2305083"/>
            <a:ext cx="3317104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Mai Ndombe province generates and issues ERs for jurisdictional performance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64924" y="3134191"/>
            <a:ext cx="1492922" cy="738664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In-Kind ERs </a:t>
            </a:r>
          </a:p>
          <a:p>
            <a:pPr algn="ctr"/>
            <a:r>
              <a:rPr lang="en-US" sz="1400" dirty="0"/>
              <a:t>(remaining Y% of ERs achieved)</a:t>
            </a:r>
          </a:p>
        </p:txBody>
      </p:sp>
      <p:cxnSp>
        <p:nvCxnSpPr>
          <p:cNvPr id="57" name="Connector: Elbow 56"/>
          <p:cNvCxnSpPr>
            <a:cxnSpLocks/>
            <a:stCxn id="55" idx="2"/>
            <a:endCxn id="56" idx="0"/>
          </p:cNvCxnSpPr>
          <p:nvPr/>
        </p:nvCxnSpPr>
        <p:spPr>
          <a:xfrm rot="16200000" flipH="1">
            <a:off x="7033023" y="2455829"/>
            <a:ext cx="305888" cy="10508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Connector: Elbow 57"/>
          <p:cNvCxnSpPr>
            <a:cxnSpLocks/>
            <a:stCxn id="55" idx="2"/>
            <a:endCxn id="47" idx="0"/>
          </p:cNvCxnSpPr>
          <p:nvPr/>
        </p:nvCxnSpPr>
        <p:spPr>
          <a:xfrm rot="5400000">
            <a:off x="6061746" y="2535387"/>
            <a:ext cx="305888" cy="89172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>
            <a:off x="4359274" y="1852656"/>
            <a:ext cx="0" cy="4539433"/>
          </a:xfrm>
          <a:prstGeom prst="line">
            <a:avLst/>
          </a:prstGeom>
          <a:ln w="12700" cap="flat" cmpd="sng" algn="ctr">
            <a:solidFill>
              <a:srgbClr val="D5A34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itel 2"/>
          <p:cNvSpPr txBox="1">
            <a:spLocks/>
          </p:cNvSpPr>
          <p:nvPr/>
        </p:nvSpPr>
        <p:spPr>
          <a:xfrm>
            <a:off x="623380" y="1883844"/>
            <a:ext cx="2626043" cy="3993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500" b="0" dirty="0">
                <a:solidFill>
                  <a:srgbClr val="D5A349"/>
                </a:solidFill>
                <a:latin typeface="Corbel"/>
                <a:cs typeface="Helvetica"/>
              </a:rPr>
              <a:t>Amazon</a:t>
            </a:r>
            <a:endParaRPr lang="de-DE" sz="2500" b="0" dirty="0">
              <a:solidFill>
                <a:srgbClr val="D5A349"/>
              </a:solidFill>
              <a:latin typeface="Corbel"/>
            </a:endParaRPr>
          </a:p>
        </p:txBody>
      </p:sp>
      <p:sp>
        <p:nvSpPr>
          <p:cNvPr id="80" name="Titel 2"/>
          <p:cNvSpPr txBox="1">
            <a:spLocks/>
          </p:cNvSpPr>
          <p:nvPr/>
        </p:nvSpPr>
        <p:spPr>
          <a:xfrm>
            <a:off x="4651938" y="1816047"/>
            <a:ext cx="2626043" cy="39939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500" b="0" dirty="0">
                <a:solidFill>
                  <a:srgbClr val="D5A349"/>
                </a:solidFill>
                <a:latin typeface="Corbel"/>
                <a:cs typeface="Helvetica"/>
              </a:rPr>
              <a:t>Mai Ndombe</a:t>
            </a:r>
            <a:endParaRPr lang="de-DE" sz="2500" b="0" dirty="0">
              <a:solidFill>
                <a:srgbClr val="D5A349"/>
              </a:solidFill>
              <a:latin typeface="Corbe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24246" y="4375083"/>
            <a:ext cx="1414468" cy="139145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200" dirty="0"/>
              <a:t>Federal government </a:t>
            </a:r>
          </a:p>
          <a:p>
            <a:pPr algn="ctr"/>
            <a:r>
              <a:rPr lang="en-US" sz="1200" dirty="0"/>
              <a:t>(40%)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050896" y="4375083"/>
            <a:ext cx="2056382" cy="217117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400" dirty="0"/>
              <a:t>Amazon States</a:t>
            </a:r>
          </a:p>
          <a:p>
            <a:pPr algn="ctr"/>
            <a:r>
              <a:rPr lang="en-US" sz="1400" dirty="0"/>
              <a:t>(60%)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651939" y="4375085"/>
            <a:ext cx="864894" cy="547603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000" dirty="0"/>
              <a:t>Costs to administer the program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930686" y="4379143"/>
            <a:ext cx="2879616" cy="2167117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400" dirty="0"/>
              <a:t>Payments to stakeholders or programs designed to benefit stakeholders   </a:t>
            </a:r>
          </a:p>
        </p:txBody>
      </p:sp>
      <p:sp>
        <p:nvSpPr>
          <p:cNvPr id="103" name="Titel 2"/>
          <p:cNvSpPr txBox="1">
            <a:spLocks/>
          </p:cNvSpPr>
          <p:nvPr/>
        </p:nvSpPr>
        <p:spPr>
          <a:xfrm>
            <a:off x="623380" y="974817"/>
            <a:ext cx="7574832" cy="56588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cs typeface="Calibri Light" panose="020F0302020204030204" pitchFamily="34" charset="0"/>
              </a:rPr>
              <a:t>Different national circumstances will result in different “sharing” of the benefits between the national government and subnational/project units.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4913" y="5113749"/>
            <a:ext cx="864894" cy="547603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000" dirty="0"/>
              <a:t>CAFI support to province</a:t>
            </a:r>
          </a:p>
        </p:txBody>
      </p:sp>
      <p:cxnSp>
        <p:nvCxnSpPr>
          <p:cNvPr id="32" name="Connector: Elbow 10"/>
          <p:cNvCxnSpPr>
            <a:cxnSpLocks/>
          </p:cNvCxnSpPr>
          <p:nvPr/>
        </p:nvCxnSpPr>
        <p:spPr>
          <a:xfrm>
            <a:off x="1388764" y="2957890"/>
            <a:ext cx="0" cy="1417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20815" y="2434670"/>
            <a:ext cx="2317604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Various source of carbon finance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4311" y="3153152"/>
            <a:ext cx="2996198" cy="7386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Brazilian government sets limitations on ER payments received by the federal government and states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111" y="62498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92483" y="397661"/>
            <a:ext cx="7414077" cy="4565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/>
              </a:rPr>
              <a:t>#4 – Allowing stand-alone projects</a:t>
            </a:r>
            <a:endParaRPr lang="de-DE" b="0" dirty="0">
              <a:solidFill>
                <a:schemeClr val="bg1"/>
              </a:solidFill>
            </a:endParaRPr>
          </a:p>
        </p:txBody>
      </p:sp>
      <p:sp>
        <p:nvSpPr>
          <p:cNvPr id="62" name="Titel 2"/>
          <p:cNvSpPr txBox="1">
            <a:spLocks/>
          </p:cNvSpPr>
          <p:nvPr/>
        </p:nvSpPr>
        <p:spPr>
          <a:xfrm>
            <a:off x="859198" y="1568031"/>
            <a:ext cx="7574832" cy="63148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latin typeface="+mn-lt"/>
                <a:cs typeface="Calibri Light" panose="020F0302020204030204" pitchFamily="34" charset="0"/>
              </a:rPr>
              <a:t>There may be instances where projects are allowed to generate ERs separately – not as part of a benefit sharing, or allocation, system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4360" y="4888795"/>
            <a:ext cx="347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There are different implications of allowing projects to issue ERs within 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domestic system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vs. allowing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international trading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3" name="Rectangle 32">
            <a:extLst/>
          </p:cNvPr>
          <p:cNvSpPr/>
          <p:nvPr/>
        </p:nvSpPr>
        <p:spPr>
          <a:xfrm>
            <a:off x="492985" y="5242860"/>
            <a:ext cx="1857901" cy="846264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Projects issue ERs and engage in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international trading</a:t>
            </a:r>
          </a:p>
        </p:txBody>
      </p:sp>
      <p:sp>
        <p:nvSpPr>
          <p:cNvPr id="36" name="Rectangle 35">
            <a:extLst/>
          </p:cNvPr>
          <p:cNvSpPr/>
          <p:nvPr/>
        </p:nvSpPr>
        <p:spPr>
          <a:xfrm>
            <a:off x="2785374" y="5266224"/>
            <a:ext cx="1650644" cy="846264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Domestic system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that rewards projects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9" name="Connector: Elbow 104"/>
          <p:cNvCxnSpPr>
            <a:cxnSpLocks/>
            <a:stCxn id="43" idx="2"/>
            <a:endCxn id="42" idx="0"/>
          </p:cNvCxnSpPr>
          <p:nvPr/>
        </p:nvCxnSpPr>
        <p:spPr>
          <a:xfrm rot="5400000">
            <a:off x="3888393" y="2362028"/>
            <a:ext cx="349862" cy="1818657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5201652" y="3443889"/>
            <a:ext cx="2853000" cy="49706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Remaining ERs </a:t>
            </a:r>
          </a:p>
        </p:txBody>
      </p:sp>
      <p:cxnSp>
        <p:nvCxnSpPr>
          <p:cNvPr id="41" name="Connector: Elbow 104"/>
          <p:cNvCxnSpPr>
            <a:cxnSpLocks/>
            <a:stCxn id="43" idx="2"/>
            <a:endCxn id="40" idx="0"/>
          </p:cNvCxnSpPr>
          <p:nvPr/>
        </p:nvCxnSpPr>
        <p:spPr>
          <a:xfrm rot="16200000" flipH="1">
            <a:off x="5626670" y="2442407"/>
            <a:ext cx="347464" cy="165550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Rectangle 41">
            <a:extLst/>
          </p:cNvPr>
          <p:cNvSpPr/>
          <p:nvPr/>
        </p:nvSpPr>
        <p:spPr>
          <a:xfrm>
            <a:off x="1729355" y="3446287"/>
            <a:ext cx="2849279" cy="549576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1400" kern="0" dirty="0">
                <a:solidFill>
                  <a:prstClr val="white"/>
                </a:solidFill>
                <a:latin typeface="Calibri" panose="020F0502020204030204"/>
              </a:rPr>
              <a:t>ERs used for achievement of the (unconditional) NDC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31239" y="2720815"/>
            <a:ext cx="4682826" cy="375610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Country achievement of emission reductions at national scale</a:t>
            </a:r>
          </a:p>
        </p:txBody>
      </p:sp>
      <p:sp>
        <p:nvSpPr>
          <p:cNvPr id="48" name="TextBox 47">
            <a:extLst/>
          </p:cNvPr>
          <p:cNvSpPr txBox="1"/>
          <p:nvPr/>
        </p:nvSpPr>
        <p:spPr>
          <a:xfrm>
            <a:off x="2785374" y="4296196"/>
            <a:ext cx="179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Finance </a:t>
            </a:r>
          </a:p>
          <a:p>
            <a:pPr algn="ctr" defTabSz="457200">
              <a:defRPr/>
            </a:pPr>
            <a:r>
              <a:rPr lang="en-US" sz="12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(e.g. from carbon taxes, government budget)</a:t>
            </a:r>
          </a:p>
        </p:txBody>
      </p:sp>
      <p:cxnSp>
        <p:nvCxnSpPr>
          <p:cNvPr id="49" name="Straight Arrow Connector 48">
            <a:extLst/>
          </p:cNvPr>
          <p:cNvCxnSpPr>
            <a:cxnSpLocks/>
            <a:endCxn id="36" idx="0"/>
          </p:cNvCxnSpPr>
          <p:nvPr/>
        </p:nvCxnSpPr>
        <p:spPr>
          <a:xfrm>
            <a:off x="3610696" y="4942527"/>
            <a:ext cx="0" cy="323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ctor: Elbow 16">
            <a:extLst/>
          </p:cNvPr>
          <p:cNvCxnSpPr>
            <a:cxnSpLocks/>
            <a:stCxn id="33" idx="0"/>
            <a:endCxn id="43" idx="1"/>
          </p:cNvCxnSpPr>
          <p:nvPr/>
        </p:nvCxnSpPr>
        <p:spPr>
          <a:xfrm rot="5400000" flipH="1" flipV="1">
            <a:off x="859467" y="3471089"/>
            <a:ext cx="2334240" cy="1209303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38" name="TextBox 37">
            <a:extLst/>
          </p:cNvPr>
          <p:cNvSpPr txBox="1"/>
          <p:nvPr/>
        </p:nvSpPr>
        <p:spPr>
          <a:xfrm>
            <a:off x="452782" y="4296196"/>
            <a:ext cx="203619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Separately issued and traded ERs may need to be debited from national registry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081" y="6155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2677" y="802269"/>
            <a:ext cx="7500729" cy="467820"/>
          </a:xfrm>
        </p:spPr>
        <p:txBody>
          <a:bodyPr/>
          <a:lstStyle/>
          <a:p>
            <a:r>
              <a:rPr lang="en-US" sz="3200" b="0" spc="-51" dirty="0">
                <a:solidFill>
                  <a:srgbClr val="D5A349"/>
                </a:solidFill>
                <a:latin typeface="Corbel"/>
                <a:cs typeface="Corbel"/>
              </a:rPr>
              <a:t>Example: Australia (domestic system)</a:t>
            </a:r>
            <a:endParaRPr lang="en-US" sz="32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cxnSp>
        <p:nvCxnSpPr>
          <p:cNvPr id="17" name="Connector: Elbow 16"/>
          <p:cNvCxnSpPr>
            <a:cxnSpLocks/>
            <a:stCxn id="46" idx="2"/>
            <a:endCxn id="32" idx="0"/>
          </p:cNvCxnSpPr>
          <p:nvPr/>
        </p:nvCxnSpPr>
        <p:spPr>
          <a:xfrm rot="5400000">
            <a:off x="3190721" y="3359681"/>
            <a:ext cx="737908" cy="14498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362682" y="1918437"/>
            <a:ext cx="3752355" cy="834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Australian government: </a:t>
            </a:r>
          </a:p>
          <a:p>
            <a:pPr algn="ctr"/>
            <a:r>
              <a:rPr lang="en-US" sz="2000" dirty="0"/>
              <a:t>KP target and NDC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441263" y="3213908"/>
            <a:ext cx="3686661" cy="5017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Emission Reduction Fund</a:t>
            </a:r>
          </a:p>
        </p:txBody>
      </p:sp>
      <p:cxnSp>
        <p:nvCxnSpPr>
          <p:cNvPr id="53" name="Connector: Elbow 52"/>
          <p:cNvCxnSpPr>
            <a:cxnSpLocks/>
            <a:stCxn id="46" idx="2"/>
          </p:cNvCxnSpPr>
          <p:nvPr/>
        </p:nvCxnSpPr>
        <p:spPr>
          <a:xfrm rot="5400000">
            <a:off x="3913917" y="4082877"/>
            <a:ext cx="737908" cy="34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Connector: Elbow 55"/>
          <p:cNvCxnSpPr>
            <a:cxnSpLocks/>
            <a:stCxn id="46" idx="2"/>
          </p:cNvCxnSpPr>
          <p:nvPr/>
        </p:nvCxnSpPr>
        <p:spPr>
          <a:xfrm rot="16200000" flipH="1">
            <a:off x="4637435" y="3362805"/>
            <a:ext cx="737908" cy="14435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Arrow: Curved Right 27"/>
          <p:cNvSpPr/>
          <p:nvPr/>
        </p:nvSpPr>
        <p:spPr>
          <a:xfrm flipV="1">
            <a:off x="1012817" y="2067836"/>
            <a:ext cx="1349864" cy="2821146"/>
          </a:xfrm>
          <a:prstGeom prst="curvedRightArrow">
            <a:avLst/>
          </a:prstGeom>
          <a:solidFill>
            <a:srgbClr val="70AD47">
              <a:lumMod val="20000"/>
              <a:lumOff val="80000"/>
            </a:srgbClr>
          </a:solidFill>
          <a:ln w="635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Bent 37"/>
          <p:cNvSpPr/>
          <p:nvPr/>
        </p:nvSpPr>
        <p:spPr>
          <a:xfrm flipH="1">
            <a:off x="6193618" y="2127684"/>
            <a:ext cx="1578355" cy="1378715"/>
          </a:xfrm>
          <a:prstGeom prst="bentArrow">
            <a:avLst>
              <a:gd name="adj1" fmla="val 10672"/>
              <a:gd name="adj2" fmla="val 12205"/>
              <a:gd name="adj3" fmla="val 11667"/>
              <a:gd name="adj4" fmla="val 22945"/>
            </a:avLst>
          </a:prstGeom>
          <a:solidFill>
            <a:srgbClr val="FFFF99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Arrow: Bent 19"/>
          <p:cNvSpPr/>
          <p:nvPr/>
        </p:nvSpPr>
        <p:spPr>
          <a:xfrm flipH="1" flipV="1">
            <a:off x="6358994" y="4044580"/>
            <a:ext cx="1412980" cy="844401"/>
          </a:xfrm>
          <a:prstGeom prst="bentArrow">
            <a:avLst>
              <a:gd name="adj1" fmla="val 19178"/>
              <a:gd name="adj2" fmla="val 21446"/>
              <a:gd name="adj3" fmla="val 25135"/>
              <a:gd name="adj4" fmla="val 26162"/>
            </a:avLst>
          </a:prstGeom>
          <a:solidFill>
            <a:srgbClr val="FFFF99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6447" y="2878244"/>
            <a:ext cx="1871051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government strives to align MRV at national and project scales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99" y="6158380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0744" y="2875034"/>
            <a:ext cx="1657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Projects contribute to national achievement of commitment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03943" y="4453554"/>
            <a:ext cx="1261623" cy="7885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Land owner generates carbon credits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7966" y="4466780"/>
            <a:ext cx="1261623" cy="7885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Land owner generates carbon credits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8717" y="4466780"/>
            <a:ext cx="1261623" cy="7885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Land owner generates carbon credits</a:t>
            </a:r>
          </a:p>
        </p:txBody>
      </p:sp>
    </p:spTree>
    <p:extLst>
      <p:ext uri="{BB962C8B-B14F-4D97-AF65-F5344CB8AC3E}">
        <p14:creationId xmlns:p14="http://schemas.microsoft.com/office/powerpoint/2010/main" val="24551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smaller scale units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higher level jurisdiction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Titel 2"/>
          <p:cNvSpPr txBox="1">
            <a:spLocks/>
          </p:cNvSpPr>
          <p:nvPr/>
        </p:nvSpPr>
        <p:spPr>
          <a:xfrm>
            <a:off x="532038" y="410588"/>
            <a:ext cx="4302977" cy="138030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Putting it all together…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53690" y="4223067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2811DC-279C-4BFF-98AE-91D4323B934D}"/>
              </a:ext>
            </a:extLst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54668CF-1AF3-4900-B67A-512E55B7C5F9}"/>
              </a:ext>
            </a:extLst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EC1E51-9379-4757-A047-09B9A400D2BF}"/>
              </a:ext>
            </a:extLst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A3CB0C-26AA-4E3C-84B1-A868BC83B2B2}"/>
              </a:ext>
            </a:extLst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B64F290E-5DB6-4E12-875D-DD230BC01BE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-606148" y="2901918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42281" y="5376457"/>
            <a:ext cx="1594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the (unconditional) NDC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65490" y="3193447"/>
            <a:ext cx="1378023" cy="7386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760" y="6308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onnector: Elbow 53">
            <a:extLst/>
          </p:cNvPr>
          <p:cNvCxnSpPr>
            <a:cxnSpLocks/>
          </p:cNvCxnSpPr>
          <p:nvPr/>
        </p:nvCxnSpPr>
        <p:spPr>
          <a:xfrm rot="5400000" flipH="1" flipV="1">
            <a:off x="-606148" y="2914444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smaller scale units</a:t>
            </a:r>
          </a:p>
        </p:txBody>
      </p: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higher level jurisdiction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Titel 2"/>
          <p:cNvSpPr txBox="1">
            <a:spLocks/>
          </p:cNvSpPr>
          <p:nvPr/>
        </p:nvSpPr>
        <p:spPr>
          <a:xfrm>
            <a:off x="532037" y="410589"/>
            <a:ext cx="5807173" cy="70846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Brazil Amazon Fund (original)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2811DC-279C-4BFF-98AE-91D4323B934D}"/>
              </a:ext>
            </a:extLst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54668CF-1AF3-4900-B67A-512E55B7C5F9}"/>
              </a:ext>
            </a:extLst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EC1E51-9379-4757-A047-09B9A400D2BF}"/>
              </a:ext>
            </a:extLst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A3CB0C-26AA-4E3C-84B1-A868BC83B2B2}"/>
              </a:ext>
            </a:extLst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the (unconditional) NDC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40210" y="3404221"/>
            <a:ext cx="1378023" cy="7386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64469" y="5366358"/>
            <a:ext cx="159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1588430"/>
            <a:ext cx="8628433" cy="526957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53690" y="4223067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5041" y="6308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17955" y="585897"/>
            <a:ext cx="6745556" cy="627564"/>
          </a:xfrm>
        </p:spPr>
        <p:txBody>
          <a:bodyPr/>
          <a:lstStyle/>
          <a:p>
            <a:r>
              <a:rPr lang="en-US" sz="3800" dirty="0">
                <a:solidFill>
                  <a:srgbClr val="D5A349"/>
                </a:solidFill>
                <a:cs typeface="Helvetica"/>
              </a:rPr>
              <a:t>Contents</a:t>
            </a:r>
            <a:endParaRPr lang="de-DE" sz="3800" dirty="0">
              <a:solidFill>
                <a:srgbClr val="D5A349"/>
              </a:solidFill>
            </a:endParaRPr>
          </a:p>
        </p:txBody>
      </p:sp>
      <p:graphicFrame>
        <p:nvGraphicFramePr>
          <p:cNvPr id="12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31661"/>
              </p:ext>
            </p:extLst>
          </p:nvPr>
        </p:nvGraphicFramePr>
        <p:xfrm>
          <a:off x="1017955" y="1438598"/>
          <a:ext cx="6970169" cy="4754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70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D5A349"/>
                          </a:solidFill>
                        </a:rPr>
                        <a:t>Introduction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What is nesting?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Why nest?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lang="en-US" sz="1400" b="1" i="0" baseline="0" dirty="0">
                        <a:solidFill>
                          <a:schemeClr val="accent3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en-US" sz="2000" b="0" i="0" baseline="0" dirty="0">
                          <a:solidFill>
                            <a:srgbClr val="D5A349"/>
                          </a:solidFill>
                        </a:rPr>
                        <a:t>Providing incentives through design of a nested system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rgbClr val="595959"/>
                          </a:solidFill>
                        </a:rPr>
                        <a:t>Ex-ante finance vs. ex-post rewards?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595959"/>
                          </a:solidFill>
                        </a:rPr>
                        <a:t>Rewards:  Finance or ERs?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595959"/>
                          </a:solidFill>
                        </a:rPr>
                        <a:t>National vs. local actions?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595959"/>
                          </a:solidFill>
                        </a:rPr>
                        <a:t>Stand-alone generation of ERs?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kern="1200" dirty="0">
                        <a:solidFill>
                          <a:srgbClr val="17B1C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D5A349"/>
                          </a:solidFill>
                          <a:latin typeface="+mn-lt"/>
                          <a:ea typeface="+mn-ea"/>
                          <a:cs typeface="+mn-cs"/>
                        </a:rPr>
                        <a:t>Technical issues:  What are the key MRV challenges of nesting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rgbClr val="595959"/>
                          </a:solidFill>
                        </a:rPr>
                        <a:t>Alignment of MRV systems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595959"/>
                          </a:solidFill>
                        </a:rPr>
                        <a:t>Baselines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595959"/>
                          </a:solidFill>
                        </a:rPr>
                        <a:t>Simplifying with proxies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b="0" kern="1200" dirty="0">
                        <a:solidFill>
                          <a:srgbClr val="59595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D5A349"/>
                          </a:solidFill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6217" y="5990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553690" y="4223067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54" name="Connector: Elbow 53">
            <a:extLst/>
          </p:cNvPr>
          <p:cNvCxnSpPr>
            <a:cxnSpLocks/>
          </p:cNvCxnSpPr>
          <p:nvPr/>
        </p:nvCxnSpPr>
        <p:spPr>
          <a:xfrm rot="5400000" flipH="1" flipV="1">
            <a:off x="-606148" y="2914444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120" name="Titel 2"/>
          <p:cNvSpPr txBox="1">
            <a:spLocks/>
          </p:cNvSpPr>
          <p:nvPr/>
        </p:nvSpPr>
        <p:spPr>
          <a:xfrm>
            <a:off x="532038" y="410589"/>
            <a:ext cx="5124044" cy="70846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Brazil Amazon (new)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2811DC-279C-4BFF-98AE-91D4323B934D}"/>
              </a:ext>
            </a:extLst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54668CF-1AF3-4900-B67A-512E55B7C5F9}"/>
              </a:ext>
            </a:extLst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EC1E51-9379-4757-A047-09B9A400D2BF}"/>
              </a:ext>
            </a:extLst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A3CB0C-26AA-4E3C-84B1-A868BC83B2B2}"/>
              </a:ext>
            </a:extLst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the (unconditional) NDC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40210" y="3404221"/>
            <a:ext cx="1378023" cy="7386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64469" y="5366358"/>
            <a:ext cx="159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1588430"/>
            <a:ext cx="8658659" cy="5269570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 of ERs to federal government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60 % of ERs shared by states</a:t>
            </a:r>
          </a:p>
        </p:txBody>
      </p: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1101" y="6313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onnector: Elbow 53">
            <a:extLst/>
          </p:cNvPr>
          <p:cNvCxnSpPr>
            <a:cxnSpLocks/>
          </p:cNvCxnSpPr>
          <p:nvPr/>
        </p:nvCxnSpPr>
        <p:spPr>
          <a:xfrm rot="5400000" flipH="1" flipV="1">
            <a:off x="-606148" y="2914444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higher level jurisdiction</a:t>
            </a: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120" name="Titel 2"/>
          <p:cNvSpPr txBox="1">
            <a:spLocks/>
          </p:cNvSpPr>
          <p:nvPr/>
        </p:nvSpPr>
        <p:spPr>
          <a:xfrm>
            <a:off x="532038" y="410589"/>
            <a:ext cx="5124044" cy="70846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Mai Ndombe ER program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2811DC-279C-4BFF-98AE-91D4323B934D}"/>
              </a:ext>
            </a:extLst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54668CF-1AF3-4900-B67A-512E55B7C5F9}"/>
              </a:ext>
            </a:extLst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EC1E51-9379-4757-A047-09B9A400D2BF}"/>
              </a:ext>
            </a:extLst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A3CB0C-26AA-4E3C-84B1-A868BC83B2B2}"/>
              </a:ext>
            </a:extLst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the (unconditional) NDC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40210" y="3404221"/>
            <a:ext cx="1378023" cy="7386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64469" y="5366358"/>
            <a:ext cx="159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1688726"/>
            <a:ext cx="8628433" cy="5169274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solidFill>
            <a:srgbClr val="CDE6EF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553690" y="4223067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none"/>
          </a:ln>
          <a:effectLst/>
        </p:spPr>
      </p:cxn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 to smaller scale units</a:t>
            </a:r>
          </a:p>
        </p:txBody>
      </p: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8659" y="63257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9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ctor: Elbow 57">
            <a:extLst/>
          </p:cNvPr>
          <p:cNvCxnSpPr>
            <a:cxnSpLocks/>
          </p:cNvCxnSpPr>
          <p:nvPr/>
        </p:nvCxnSpPr>
        <p:spPr>
          <a:xfrm rot="5400000" flipH="1" flipV="1">
            <a:off x="-606148" y="2914444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tailEnd type="triangle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ln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smaller scale units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higher level jurisdiction</a:t>
            </a:r>
          </a:p>
        </p:txBody>
      </p: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itel 2"/>
          <p:cNvSpPr txBox="1">
            <a:spLocks/>
          </p:cNvSpPr>
          <p:nvPr/>
        </p:nvSpPr>
        <p:spPr>
          <a:xfrm>
            <a:off x="582230" y="423646"/>
            <a:ext cx="6036549" cy="6046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Australia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553690" y="4194786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40210" y="3404221"/>
            <a:ext cx="1378023" cy="7386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64469" y="5366358"/>
            <a:ext cx="159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98277" y="2015171"/>
            <a:ext cx="5850183" cy="4724400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97789" y="1597307"/>
            <a:ext cx="2900488" cy="5145592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the (unconditional) NDC</a:t>
            </a: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cxnSp>
        <p:nvCxnSpPr>
          <p:cNvPr id="59" name="Straight Arrow Connector 58">
            <a:extLst/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/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/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62" name="TextBox 61">
            <a:extLst/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5477" y="6308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nector: Elbow 60">
            <a:extLst/>
          </p:cNvPr>
          <p:cNvCxnSpPr>
            <a:cxnSpLocks/>
          </p:cNvCxnSpPr>
          <p:nvPr/>
        </p:nvCxnSpPr>
        <p:spPr>
          <a:xfrm rot="5400000" flipH="1" flipV="1">
            <a:off x="-606148" y="2914444"/>
            <a:ext cx="3924914" cy="1553110"/>
          </a:xfrm>
          <a:prstGeom prst="bentConnector2">
            <a:avLst/>
          </a:prstGeom>
          <a:noFill/>
          <a:ln w="952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508871" y="5645391"/>
            <a:ext cx="7119563" cy="84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8709" y="3121316"/>
            <a:ext cx="2036652" cy="433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sells ERs</a:t>
            </a:r>
          </a:p>
        </p:txBody>
      </p:sp>
      <p:cxnSp>
        <p:nvCxnSpPr>
          <p:cNvPr id="18" name="Connector: Elbow 17"/>
          <p:cNvCxnSpPr>
            <a:cxnSpLocks/>
            <a:stCxn id="55" idx="2"/>
            <a:endCxn id="14" idx="0"/>
          </p:cNvCxnSpPr>
          <p:nvPr/>
        </p:nvCxnSpPr>
        <p:spPr>
          <a:xfrm rot="16200000" flipH="1">
            <a:off x="6180077" y="2484358"/>
            <a:ext cx="288250" cy="9856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Connector: Elbow 18"/>
          <p:cNvCxnSpPr>
            <a:cxnSpLocks/>
            <a:stCxn id="55" idx="2"/>
            <a:endCxn id="36" idx="0"/>
          </p:cNvCxnSpPr>
          <p:nvPr/>
        </p:nvCxnSpPr>
        <p:spPr>
          <a:xfrm rot="5400000">
            <a:off x="4973895" y="2418707"/>
            <a:ext cx="443117" cy="1271834"/>
          </a:xfrm>
          <a:prstGeom prst="bentConnector3">
            <a:avLst>
              <a:gd name="adj1" fmla="val 32437"/>
            </a:avLst>
          </a:prstGeom>
          <a:ln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727139" y="4350831"/>
            <a:ext cx="1414467" cy="7275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provide ex-ante grants</a:t>
            </a:r>
          </a:p>
        </p:txBody>
      </p:sp>
      <p:cxnSp>
        <p:nvCxnSpPr>
          <p:cNvPr id="30" name="Connector: Elbow 29"/>
          <p:cNvCxnSpPr>
            <a:cxnSpLocks/>
            <a:stCxn id="14" idx="2"/>
            <a:endCxn id="31" idx="0"/>
          </p:cNvCxnSpPr>
          <p:nvPr/>
        </p:nvCxnSpPr>
        <p:spPr>
          <a:xfrm rot="5400000">
            <a:off x="5741026" y="3301362"/>
            <a:ext cx="822956" cy="13290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489" y="4377371"/>
            <a:ext cx="1488967" cy="7138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reward past performance</a:t>
            </a:r>
          </a:p>
        </p:txBody>
      </p:sp>
      <p:cxnSp>
        <p:nvCxnSpPr>
          <p:cNvPr id="34" name="Connector: Elbow 33"/>
          <p:cNvCxnSpPr>
            <a:cxnSpLocks/>
            <a:stCxn id="36" idx="2"/>
            <a:endCxn id="35" idx="0"/>
          </p:cNvCxnSpPr>
          <p:nvPr/>
        </p:nvCxnSpPr>
        <p:spPr>
          <a:xfrm rot="5400000">
            <a:off x="3890255" y="3695482"/>
            <a:ext cx="621402" cy="717160"/>
          </a:xfrm>
          <a:prstGeom prst="bentConnector3">
            <a:avLst>
              <a:gd name="adj1" fmla="val 13995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25215" y="4364763"/>
            <a:ext cx="1434321" cy="71584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of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reward past performance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62276" y="3276183"/>
            <a:ext cx="794519" cy="4671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22656" y="5026026"/>
            <a:ext cx="1408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Ex-ante finance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5065" y="4210347"/>
            <a:ext cx="3364146" cy="1076812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90887" y="5026026"/>
            <a:ext cx="1209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Ex-post rewards</a:t>
            </a:r>
          </a:p>
        </p:txBody>
      </p:sp>
      <p:cxnSp>
        <p:nvCxnSpPr>
          <p:cNvPr id="41" name="Connector: Elbow 40"/>
          <p:cNvCxnSpPr>
            <a:cxnSpLocks/>
            <a:stCxn id="35" idx="2"/>
            <a:endCxn id="42" idx="0"/>
          </p:cNvCxnSpPr>
          <p:nvPr/>
        </p:nvCxnSpPr>
        <p:spPr>
          <a:xfrm rot="16200000" flipH="1">
            <a:off x="3764767" y="5158218"/>
            <a:ext cx="663477" cy="508259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925390" y="5744087"/>
            <a:ext cx="850489" cy="6148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cxnSp>
        <p:nvCxnSpPr>
          <p:cNvPr id="44" name="Connector: Elbow 43"/>
          <p:cNvCxnSpPr>
            <a:cxnSpLocks/>
            <a:stCxn id="28" idx="2"/>
            <a:endCxn id="51" idx="0"/>
          </p:cNvCxnSpPr>
          <p:nvPr/>
        </p:nvCxnSpPr>
        <p:spPr>
          <a:xfrm rot="5400000">
            <a:off x="6995009" y="5305198"/>
            <a:ext cx="666161" cy="2125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Connector: Elbow 44"/>
          <p:cNvCxnSpPr>
            <a:cxnSpLocks/>
            <a:stCxn id="31" idx="2"/>
            <a:endCxn id="50" idx="0"/>
          </p:cNvCxnSpPr>
          <p:nvPr/>
        </p:nvCxnSpPr>
        <p:spPr>
          <a:xfrm rot="16200000" flipH="1">
            <a:off x="5531490" y="5047737"/>
            <a:ext cx="652005" cy="7390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  <a:stCxn id="31" idx="2"/>
            <a:endCxn id="49" idx="0"/>
          </p:cNvCxnSpPr>
          <p:nvPr/>
        </p:nvCxnSpPr>
        <p:spPr>
          <a:xfrm rot="5400000">
            <a:off x="5096078" y="5351589"/>
            <a:ext cx="652230" cy="1315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704191" y="5746151"/>
            <a:ext cx="790395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smaller scale units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028494" y="5735067"/>
            <a:ext cx="849066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933952" y="5743484"/>
            <a:ext cx="844919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higher level jurisdiction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35243" y="5743259"/>
            <a:ext cx="783536" cy="6148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$ to smaller scale units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97271" y="5744563"/>
            <a:ext cx="849066" cy="6154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of ERs to higher level jurisdiction</a:t>
            </a:r>
          </a:p>
        </p:txBody>
      </p:sp>
      <p:cxnSp>
        <p:nvCxnSpPr>
          <p:cNvPr id="52" name="Connector: Elbow 51"/>
          <p:cNvCxnSpPr>
            <a:cxnSpLocks/>
            <a:stCxn id="35" idx="2"/>
            <a:endCxn id="48" idx="0"/>
          </p:cNvCxnSpPr>
          <p:nvPr/>
        </p:nvCxnSpPr>
        <p:spPr>
          <a:xfrm rot="5400000">
            <a:off x="3320474" y="5213164"/>
            <a:ext cx="654457" cy="3893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0" name="Titel 2"/>
          <p:cNvSpPr txBox="1">
            <a:spLocks/>
          </p:cNvSpPr>
          <p:nvPr/>
        </p:nvSpPr>
        <p:spPr>
          <a:xfrm>
            <a:off x="582230" y="423646"/>
            <a:ext cx="6895667" cy="6046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rgbClr val="D5A349"/>
                </a:solidFill>
                <a:effectLst/>
                <a:uLnTx/>
                <a:uFillTx/>
                <a:latin typeface="Calibri Light" panose="020F0302020204030204"/>
                <a:ea typeface="+mj-ea"/>
                <a:cs typeface="Helvetica"/>
              </a:rPr>
              <a:t>KP Joint Implementation</a:t>
            </a:r>
            <a:endParaRPr kumimoji="0" lang="de-DE" sz="3600" b="0" i="0" u="none" strike="noStrike" kern="1200" cap="none" spc="-50" normalizeH="0" baseline="0" noProof="0" dirty="0">
              <a:ln>
                <a:noFill/>
              </a:ln>
              <a:solidFill>
                <a:srgbClr val="D5A349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04870" y="2286297"/>
            <a:ext cx="2853000" cy="5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Remaining ERs </a:t>
            </a:r>
          </a:p>
        </p:txBody>
      </p:sp>
      <p:cxnSp>
        <p:nvCxnSpPr>
          <p:cNvPr id="57" name="Connector: Elbow 104"/>
          <p:cNvCxnSpPr>
            <a:cxnSpLocks/>
            <a:stCxn id="69" idx="2"/>
            <a:endCxn id="55" idx="0"/>
          </p:cNvCxnSpPr>
          <p:nvPr/>
        </p:nvCxnSpPr>
        <p:spPr>
          <a:xfrm rot="16200000" flipH="1">
            <a:off x="5007509" y="1462436"/>
            <a:ext cx="290628" cy="1357093"/>
          </a:xfrm>
          <a:prstGeom prst="bentConnector3">
            <a:avLst>
              <a:gd name="adj1" fmla="val 49999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553690" y="4194786"/>
            <a:ext cx="1756326" cy="1055928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34E577-9115-4A3D-9F9A-ADF13D52366B}"/>
              </a:ext>
            </a:extLst>
          </p:cNvPr>
          <p:cNvSpPr/>
          <p:nvPr/>
        </p:nvSpPr>
        <p:spPr>
          <a:xfrm>
            <a:off x="155642" y="5356243"/>
            <a:ext cx="2751047" cy="1217822"/>
          </a:xfrm>
          <a:prstGeom prst="rect">
            <a:avLst/>
          </a:prstGeom>
          <a:noFill/>
          <a:ln w="19050" cap="flat" cmpd="sng" algn="ctr">
            <a:solidFill>
              <a:srgbClr val="999683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F977263-A763-4B3B-961F-9D75F999F225}"/>
              </a:ext>
            </a:extLst>
          </p:cNvPr>
          <p:cNvSpPr/>
          <p:nvPr/>
        </p:nvSpPr>
        <p:spPr>
          <a:xfrm>
            <a:off x="1618233" y="5742057"/>
            <a:ext cx="1186424" cy="6358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system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rewards projects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7DE4DCF-9B85-4E60-992C-EDF40243ECF3}"/>
              </a:ext>
            </a:extLst>
          </p:cNvPr>
          <p:cNvCxnSpPr>
            <a:cxnSpLocks/>
            <a:stCxn id="82" idx="2"/>
            <a:endCxn id="80" idx="0"/>
          </p:cNvCxnSpPr>
          <p:nvPr/>
        </p:nvCxnSpPr>
        <p:spPr>
          <a:xfrm flipH="1">
            <a:off x="2211445" y="5079606"/>
            <a:ext cx="13772" cy="662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EED7D48-585F-471B-B889-EAF826075EE8}"/>
              </a:ext>
            </a:extLst>
          </p:cNvPr>
          <p:cNvSpPr txBox="1"/>
          <p:nvPr/>
        </p:nvSpPr>
        <p:spPr>
          <a:xfrm>
            <a:off x="1587568" y="4340942"/>
            <a:ext cx="1275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from carbon taxes, government budget)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6F6312-17C6-405E-86F3-D600E5B871F1}"/>
              </a:ext>
            </a:extLst>
          </p:cNvPr>
          <p:cNvSpPr txBox="1"/>
          <p:nvPr/>
        </p:nvSpPr>
        <p:spPr>
          <a:xfrm>
            <a:off x="664469" y="5366358"/>
            <a:ext cx="159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 alone projects</a:t>
            </a:r>
          </a:p>
        </p:txBody>
      </p:sp>
      <p:cxnSp>
        <p:nvCxnSpPr>
          <p:cNvPr id="43" name="Connector: Elbow 42"/>
          <p:cNvCxnSpPr>
            <a:cxnSpLocks/>
            <a:stCxn id="28" idx="2"/>
            <a:endCxn id="47" idx="0"/>
          </p:cNvCxnSpPr>
          <p:nvPr/>
        </p:nvCxnSpPr>
        <p:spPr>
          <a:xfrm rot="16200000" flipH="1">
            <a:off x="7433007" y="5079768"/>
            <a:ext cx="667749" cy="665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Connector: Elbow 28"/>
          <p:cNvCxnSpPr>
            <a:cxnSpLocks/>
            <a:stCxn id="14" idx="2"/>
            <a:endCxn id="28" idx="0"/>
          </p:cNvCxnSpPr>
          <p:nvPr/>
        </p:nvCxnSpPr>
        <p:spPr>
          <a:xfrm rot="16200000" flipH="1">
            <a:off x="6727496" y="3643954"/>
            <a:ext cx="796416" cy="61733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824034" y="3768221"/>
            <a:ext cx="1371976" cy="28044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Allocation of funds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55643" y="1174094"/>
            <a:ext cx="8804394" cy="5565478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132864" y="1461414"/>
            <a:ext cx="4682826" cy="534255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Country achievement of emission reductions at national scale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655C2B-AB12-435A-9209-09E07A5BBACD}"/>
              </a:ext>
            </a:extLst>
          </p:cNvPr>
          <p:cNvSpPr/>
          <p:nvPr/>
        </p:nvSpPr>
        <p:spPr>
          <a:xfrm>
            <a:off x="1197092" y="2297167"/>
            <a:ext cx="2849279" cy="549576"/>
          </a:xfrm>
          <a:prstGeom prst="rect">
            <a:avLst/>
          </a:prstGeom>
          <a:solidFill>
            <a:srgbClr val="7FBDD3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ERs used for achievement of </a:t>
            </a:r>
            <a:endParaRPr lang="en-US" sz="1400" kern="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Kyoto Protocol QELRO</a:t>
            </a:r>
          </a:p>
        </p:txBody>
      </p:sp>
      <p:cxnSp>
        <p:nvCxnSpPr>
          <p:cNvPr id="27" name="Connector: Elbow 104"/>
          <p:cNvCxnSpPr>
            <a:cxnSpLocks/>
            <a:stCxn id="69" idx="2"/>
            <a:endCxn id="75" idx="0"/>
          </p:cNvCxnSpPr>
          <p:nvPr/>
        </p:nvCxnSpPr>
        <p:spPr>
          <a:xfrm rot="5400000">
            <a:off x="3397256" y="1220146"/>
            <a:ext cx="301498" cy="1852545"/>
          </a:xfrm>
          <a:prstGeom prst="bentConnector3">
            <a:avLst>
              <a:gd name="adj1" fmla="val 467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2A6996B-6451-4D85-9F73-2C66F74B7330}"/>
              </a:ext>
            </a:extLst>
          </p:cNvPr>
          <p:cNvSpPr/>
          <p:nvPr/>
        </p:nvSpPr>
        <p:spPr>
          <a:xfrm>
            <a:off x="256033" y="5635770"/>
            <a:ext cx="1186424" cy="8462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issue ERs and engage in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trading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DA2A677-102E-40CB-9FAD-C6EE33152961}"/>
              </a:ext>
            </a:extLst>
          </p:cNvPr>
          <p:cNvSpPr txBox="1"/>
          <p:nvPr/>
        </p:nvSpPr>
        <p:spPr>
          <a:xfrm>
            <a:off x="240210" y="3404221"/>
            <a:ext cx="1378023" cy="738664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Separately issued and traded ERs may need to be debited from national registry</a:t>
            </a:r>
          </a:p>
        </p:txBody>
      </p:sp>
      <p:cxnSp>
        <p:nvCxnSpPr>
          <p:cNvPr id="54" name="Straight Arrow Connector 53">
            <a:extLst/>
          </p:cNvPr>
          <p:cNvCxnSpPr/>
          <p:nvPr/>
        </p:nvCxnSpPr>
        <p:spPr>
          <a:xfrm>
            <a:off x="6980298" y="604415"/>
            <a:ext cx="4044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/>
          </p:cNvPr>
          <p:cNvCxnSpPr/>
          <p:nvPr/>
        </p:nvCxnSpPr>
        <p:spPr>
          <a:xfrm>
            <a:off x="6980299" y="906055"/>
            <a:ext cx="404447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/>
          </p:cNvPr>
          <p:cNvSpPr txBox="1"/>
          <p:nvPr/>
        </p:nvSpPr>
        <p:spPr>
          <a:xfrm>
            <a:off x="7540121" y="757143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finance</a:t>
            </a:r>
          </a:p>
        </p:txBody>
      </p:sp>
      <p:sp>
        <p:nvSpPr>
          <p:cNvPr id="60" name="TextBox 59">
            <a:extLst/>
          </p:cNvPr>
          <p:cNvSpPr txBox="1"/>
          <p:nvPr/>
        </p:nvSpPr>
        <p:spPr>
          <a:xfrm>
            <a:off x="7540121" y="463847"/>
            <a:ext cx="1118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of ERs</a:t>
            </a:r>
          </a:p>
        </p:txBody>
      </p:sp>
      <p:sp>
        <p:nvSpPr>
          <p:cNvPr id="73" name="Arrow: Curved Right 72"/>
          <p:cNvSpPr/>
          <p:nvPr/>
        </p:nvSpPr>
        <p:spPr>
          <a:xfrm rot="20198752" flipH="1" flipV="1">
            <a:off x="7681784" y="1133890"/>
            <a:ext cx="792369" cy="4815359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7897" y="1776279"/>
            <a:ext cx="1482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“Nested” activities feed back, or contribute, to national emission reductions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5442" y="6294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57190" y="1105747"/>
            <a:ext cx="7096139" cy="1521917"/>
          </a:xfrm>
        </p:spPr>
        <p:txBody>
          <a:bodyPr/>
          <a:lstStyle/>
          <a:p>
            <a:pPr algn="ctr"/>
            <a:r>
              <a:rPr lang="en-US" sz="4500" dirty="0">
                <a:solidFill>
                  <a:srgbClr val="D5A349"/>
                </a:solidFill>
                <a:cs typeface="Helvetica"/>
              </a:rPr>
              <a:t>Technical challenges</a:t>
            </a:r>
            <a:endParaRPr lang="de-DE" sz="4500" dirty="0">
              <a:solidFill>
                <a:srgbClr val="D5A349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3442" y="61976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521" y="2463800"/>
            <a:ext cx="2747744" cy="311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60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665080" y="405076"/>
            <a:ext cx="7532347" cy="56588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  <a:latin typeface="Corbel"/>
                <a:cs typeface="Helvetica"/>
              </a:rPr>
              <a:t>MRV mismatches</a:t>
            </a:r>
            <a:endParaRPr lang="de-DE" b="0" dirty="0">
              <a:solidFill>
                <a:schemeClr val="bg1"/>
              </a:solidFill>
              <a:latin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080" y="1548839"/>
            <a:ext cx="802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and information at the national versus project scales…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463850"/>
              </p:ext>
            </p:extLst>
          </p:nvPr>
        </p:nvGraphicFramePr>
        <p:xfrm>
          <a:off x="764102" y="2104199"/>
          <a:ext cx="7633254" cy="3274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4712">
                  <a:extLst>
                    <a:ext uri="{9D8B030D-6E8A-4147-A177-3AD203B41FA5}">
                      <a16:colId xmlns:a16="http://schemas.microsoft.com/office/drawing/2014/main" val="6383582"/>
                    </a:ext>
                  </a:extLst>
                </a:gridCol>
                <a:gridCol w="556592">
                  <a:extLst>
                    <a:ext uri="{9D8B030D-6E8A-4147-A177-3AD203B41FA5}">
                      <a16:colId xmlns:a16="http://schemas.microsoft.com/office/drawing/2014/main" val="3478749108"/>
                    </a:ext>
                  </a:extLst>
                </a:gridCol>
                <a:gridCol w="3471950">
                  <a:extLst>
                    <a:ext uri="{9D8B030D-6E8A-4147-A177-3AD203B41FA5}">
                      <a16:colId xmlns:a16="http://schemas.microsoft.com/office/drawing/2014/main" val="1896086915"/>
                    </a:ext>
                  </a:extLst>
                </a:gridCol>
              </a:tblGrid>
              <a:tr h="4484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National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B7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Project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B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985892"/>
                  </a:ext>
                </a:extLst>
              </a:tr>
              <a:tr h="574647"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Uses (medium resolution) Landsat to measure forest cover change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May use higher resolution imagery to measure forest cover change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656187"/>
                  </a:ext>
                </a:extLst>
              </a:tr>
              <a:tr h="601319"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Carbon stock estimates from national forest inventory or default values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Often collects and uses own site-specific carbon stock estimates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074342"/>
                  </a:ext>
                </a:extLst>
              </a:tr>
              <a:tr h="816604"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Stratification based on national forest classes, may combine (i.e. fewer strata) to reduce uncertainties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Typically many more strata than national GHG inventory due to use of data with finer spatial scales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4489"/>
                  </a:ext>
                </a:extLst>
              </a:tr>
              <a:tr h="772778"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Often only includes above and below-ground biomass and excludes non-CO</a:t>
                      </a:r>
                      <a:r>
                        <a:rPr lang="en-US" sz="1600" baseline="-25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gases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May choose or be obligated to measure deadwood, litter, soil and non-CO</a:t>
                      </a:r>
                      <a:r>
                        <a:rPr lang="en-US" sz="1600" baseline="-250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en-US" sz="16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gases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89212"/>
                  </a:ext>
                </a:extLst>
              </a:tr>
            </a:tbl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764102" y="5746760"/>
            <a:ext cx="7500729" cy="7017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spc="-51" dirty="0">
                <a:solidFill>
                  <a:srgbClr val="D5A349"/>
                </a:solidFill>
                <a:latin typeface="Corbel"/>
                <a:cs typeface="Corbel"/>
              </a:rPr>
              <a:t>Because subnational jurisdictions tend to use national data, nesting such units is easier than nesting projects</a:t>
            </a:r>
            <a:endParaRPr lang="en-US" sz="24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6072" y="6245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03" y="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709388" y="368925"/>
            <a:ext cx="7532347" cy="6197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b="0" dirty="0">
                <a:solidFill>
                  <a:schemeClr val="bg1"/>
                </a:solidFill>
                <a:cs typeface="Helvetica"/>
              </a:rPr>
              <a:t>Baseline setting</a:t>
            </a:r>
            <a:endParaRPr lang="de-DE" b="0" dirty="0">
              <a:solidFill>
                <a:schemeClr val="bg1"/>
              </a:solidFill>
              <a:latin typeface="Corbe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591665"/>
              </p:ext>
            </p:extLst>
          </p:nvPr>
        </p:nvGraphicFramePr>
        <p:xfrm>
          <a:off x="775698" y="2040720"/>
          <a:ext cx="7610061" cy="354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6687">
                  <a:extLst>
                    <a:ext uri="{9D8B030D-6E8A-4147-A177-3AD203B41FA5}">
                      <a16:colId xmlns:a16="http://schemas.microsoft.com/office/drawing/2014/main" val="4257744279"/>
                    </a:ext>
                  </a:extLst>
                </a:gridCol>
                <a:gridCol w="2536687">
                  <a:extLst>
                    <a:ext uri="{9D8B030D-6E8A-4147-A177-3AD203B41FA5}">
                      <a16:colId xmlns:a16="http://schemas.microsoft.com/office/drawing/2014/main" val="2015765240"/>
                    </a:ext>
                  </a:extLst>
                </a:gridCol>
                <a:gridCol w="2536687">
                  <a:extLst>
                    <a:ext uri="{9D8B030D-6E8A-4147-A177-3AD203B41FA5}">
                      <a16:colId xmlns:a16="http://schemas.microsoft.com/office/drawing/2014/main" val="2860220491"/>
                    </a:ext>
                  </a:extLst>
                </a:gridCol>
              </a:tblGrid>
              <a:tr h="5822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BioCarbon Partners project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COMACO project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National FREL</a:t>
                      </a:r>
                      <a:endParaRPr lang="en-US" sz="180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71170336"/>
                  </a:ext>
                </a:extLst>
              </a:tr>
              <a:tr h="278371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Ref. period: 1984-2009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Method:  Logistic function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endParaRPr lang="en-US" sz="18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Ref. period: 2002-2013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Method:  Modeled emissions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Expected deforestation estimated based on distance to settlements and roads and topography.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Ref. period: 2006-2014</a:t>
                      </a: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Method:  Historical average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j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dirty="0">
                          <a:effectLst/>
                          <a:latin typeface="+mj-lt"/>
                        </a:rPr>
                      </a:br>
                      <a:endParaRPr lang="en-US" sz="18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26013652"/>
                  </a:ext>
                </a:extLst>
              </a:tr>
            </a:tbl>
          </a:graphicData>
        </a:graphic>
      </p:graphicFrame>
      <p:pic>
        <p:nvPicPr>
          <p:cNvPr id="9" name="image15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981700" y="3917619"/>
            <a:ext cx="2260035" cy="1421222"/>
          </a:xfrm>
          <a:prstGeom prst="rect">
            <a:avLst/>
          </a:prstGeom>
          <a:ln/>
        </p:spPr>
      </p:pic>
      <p:pic>
        <p:nvPicPr>
          <p:cNvPr id="11" name="image11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01700" y="4041273"/>
            <a:ext cx="2057399" cy="1297568"/>
          </a:xfrm>
          <a:prstGeom prst="rect">
            <a:avLst/>
          </a:prstGeom>
          <a:ln/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709388" y="5786584"/>
            <a:ext cx="8083294" cy="7017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77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spc="-51" dirty="0">
                <a:solidFill>
                  <a:srgbClr val="D5A349"/>
                </a:solidFill>
                <a:latin typeface="Corbel"/>
                <a:cs typeface="Corbel"/>
              </a:rPr>
              <a:t>Baseline challenges are much greater for  avoided deforestation and forest degradation than A/R and forest management.</a:t>
            </a:r>
            <a:endParaRPr lang="en-US" sz="2400" b="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388" y="1486264"/>
            <a:ext cx="3659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Zambia example: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482" y="6281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8046" y="562100"/>
            <a:ext cx="7414077" cy="1162319"/>
          </a:xfrm>
        </p:spPr>
        <p:txBody>
          <a:bodyPr/>
          <a:lstStyle/>
          <a:p>
            <a:r>
              <a:rPr lang="en-US" b="0" dirty="0">
                <a:solidFill>
                  <a:srgbClr val="D5A349"/>
                </a:solidFill>
                <a:cs typeface="Helvetica"/>
              </a:rPr>
              <a:t>Technical challenges depend on the nested design:  Some systems are easier than others</a:t>
            </a:r>
            <a:br>
              <a:rPr lang="en-US" b="0" dirty="0">
                <a:solidFill>
                  <a:srgbClr val="D5A349"/>
                </a:solidFill>
                <a:cs typeface="Helvetica"/>
              </a:rPr>
            </a:br>
            <a:br>
              <a:rPr lang="en-US" b="0" dirty="0"/>
            </a:br>
            <a:endParaRPr lang="de-DE" b="0" dirty="0">
              <a:solidFill>
                <a:srgbClr val="D5A349"/>
              </a:solidFill>
            </a:endParaRPr>
          </a:p>
        </p:txBody>
      </p:sp>
      <p:sp>
        <p:nvSpPr>
          <p:cNvPr id="2" name="Arrow: Left-Right 1"/>
          <p:cNvSpPr/>
          <p:nvPr/>
        </p:nvSpPr>
        <p:spPr>
          <a:xfrm>
            <a:off x="462257" y="3840502"/>
            <a:ext cx="8249059" cy="1104988"/>
          </a:xfrm>
          <a:prstGeom prst="leftRightArrow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5713" y="5975763"/>
            <a:ext cx="1539971" cy="33937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Australian ERF</a:t>
            </a:r>
          </a:p>
        </p:txBody>
      </p:sp>
      <p:sp>
        <p:nvSpPr>
          <p:cNvPr id="7" name="Rectangle 6"/>
          <p:cNvSpPr/>
          <p:nvPr/>
        </p:nvSpPr>
        <p:spPr>
          <a:xfrm>
            <a:off x="728046" y="5229610"/>
            <a:ext cx="1129644" cy="641023"/>
          </a:xfrm>
          <a:prstGeom prst="rect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Amazon Fund (original)</a:t>
            </a:r>
          </a:p>
        </p:txBody>
      </p:sp>
      <p:sp>
        <p:nvSpPr>
          <p:cNvPr id="8" name="Rectangle 7"/>
          <p:cNvSpPr/>
          <p:nvPr/>
        </p:nvSpPr>
        <p:spPr>
          <a:xfrm>
            <a:off x="2102027" y="5259712"/>
            <a:ext cx="3859386" cy="339372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Mai Ndombe ERPD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4634" y="5924157"/>
            <a:ext cx="1553015" cy="471336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Amazon Fund (new)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258" y="2316105"/>
            <a:ext cx="1105284" cy="1323470"/>
          </a:xfrm>
          <a:prstGeom prst="rect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Allocating finance, </a:t>
            </a:r>
          </a:p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ex-ante grants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35713" y="2328657"/>
            <a:ext cx="1227896" cy="131091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Stand-alone projects with own MRV in domestic only systems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82055" y="2340735"/>
            <a:ext cx="1262579" cy="1298840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Allocating finance,</a:t>
            </a:r>
          </a:p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ex-post rewards using proxy measures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7574" y="2340734"/>
            <a:ext cx="1153839" cy="1298841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Allocating ERs based on GHG performance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4843" y="4208330"/>
            <a:ext cx="225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Requires aligned MRV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5529" y="4807863"/>
            <a:ext cx="225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04808" y="1904902"/>
            <a:ext cx="2253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Nested systems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59147" y="2338561"/>
            <a:ext cx="1338502" cy="1301014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Allocating finance,</a:t>
            </a:r>
          </a:p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ex-post rewards based on GHG performance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04830" y="5243118"/>
            <a:ext cx="1888868" cy="48391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Kyoto Protocol Joint Implementation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02027" y="5722270"/>
            <a:ext cx="1109099" cy="371153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COMACO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5657" y="5966912"/>
            <a:ext cx="1129644" cy="350351"/>
          </a:xfrm>
          <a:prstGeom prst="rect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GRIF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36650" y="2340735"/>
            <a:ext cx="1174667" cy="129884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Stand-alone projects with own MRV and trading ERs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8117" y="61922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9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3" y="-11650"/>
            <a:ext cx="9155652" cy="1246184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721306" y="375079"/>
            <a:ext cx="7718845" cy="54636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  <a:latin typeface="Corbel"/>
                <a:cs typeface="Helvetica"/>
              </a:rPr>
              <a:t>Simplifying through use of proxies</a:t>
            </a:r>
            <a:endParaRPr lang="de-DE" b="0" dirty="0">
              <a:solidFill>
                <a:schemeClr val="bg1"/>
              </a:solidFill>
              <a:latin typeface="Corbe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969" y="1767099"/>
            <a:ext cx="8030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COMACO uses simple metrics  to rate the performance of chiefdoms, and use the scoring to provide premium off-take prices, 10-20% above market.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969" y="4528301"/>
            <a:ext cx="1944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Farmers improve </a:t>
            </a:r>
          </a:p>
          <a:p>
            <a:r>
              <a:rPr lang="en-US" sz="1200" dirty="0"/>
              <a:t>practices that include forest and soil conservation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241" y="3187352"/>
            <a:ext cx="778925" cy="757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74" y="3260117"/>
            <a:ext cx="494619" cy="791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128" y="3772648"/>
            <a:ext cx="494619" cy="791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29" y="3726649"/>
            <a:ext cx="656545" cy="638207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2419215" y="3692596"/>
            <a:ext cx="585245" cy="39569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618" y="3155264"/>
            <a:ext cx="713991" cy="725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946" y="3261984"/>
            <a:ext cx="1027051" cy="8612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04460" y="4093806"/>
            <a:ext cx="2325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Goods are sold at premium price</a:t>
            </a:r>
          </a:p>
        </p:txBody>
      </p:sp>
      <p:sp>
        <p:nvSpPr>
          <p:cNvPr id="15" name="Arrow: Right 14"/>
          <p:cNvSpPr/>
          <p:nvPr/>
        </p:nvSpPr>
        <p:spPr>
          <a:xfrm>
            <a:off x="5329649" y="3658028"/>
            <a:ext cx="585245" cy="39569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2054" y="3386833"/>
            <a:ext cx="833305" cy="878349"/>
          </a:xfrm>
          <a:prstGeom prst="rect">
            <a:avLst/>
          </a:prstGeom>
        </p:spPr>
      </p:pic>
      <p:sp>
        <p:nvSpPr>
          <p:cNvPr id="17" name="Arrow: Curved Right 16"/>
          <p:cNvSpPr/>
          <p:nvPr/>
        </p:nvSpPr>
        <p:spPr>
          <a:xfrm rot="16200000" flipV="1">
            <a:off x="3895858" y="2206558"/>
            <a:ext cx="614708" cy="4760936"/>
          </a:xfrm>
          <a:prstGeom prst="curvedRightArrow">
            <a:avLst/>
          </a:prstGeom>
          <a:solidFill>
            <a:schemeClr val="accent2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9961" y="4601387"/>
            <a:ext cx="21336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Profits are distributed back to farmers based on scoring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80149" y="3292813"/>
            <a:ext cx="1559541" cy="1815882"/>
          </a:xfrm>
          <a:prstGeom prst="rect">
            <a:avLst/>
          </a:prstGeom>
          <a:solidFill>
            <a:schemeClr val="bg1"/>
          </a:solidFill>
          <a:ln>
            <a:solidFill>
              <a:srgbClr val="D5A349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While this model is not currently used to allocate carbon finance, one can see how it may be adapted as a carbon finance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594" y="5631007"/>
            <a:ext cx="826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BC873A"/>
                </a:solidFill>
              </a:rPr>
              <a:t>The use of simple, proxy measures that are easily understood by communities is one option for allocating carbon benefits (finance or ERs). </a:t>
            </a:r>
          </a:p>
        </p:txBody>
      </p: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2778" y="6331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3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276486"/>
              </p:ext>
            </p:extLst>
          </p:nvPr>
        </p:nvGraphicFramePr>
        <p:xfrm>
          <a:off x="809224" y="741049"/>
          <a:ext cx="7821820" cy="5888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1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8181">
                <a:tc>
                  <a:txBody>
                    <a:bodyPr/>
                    <a:lstStyle/>
                    <a:p>
                      <a:pPr fontAlgn="base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en-US" sz="2400" b="0" dirty="0">
                          <a:solidFill>
                            <a:srgbClr val="BC873A"/>
                          </a:solidFill>
                        </a:rPr>
                        <a:t>CONCLUSIONS</a:t>
                      </a:r>
                    </a:p>
                    <a:p>
                      <a:pPr fontAlgn="base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en-US" sz="1800" b="0" dirty="0">
                          <a:solidFill>
                            <a:srgbClr val="BC873A"/>
                          </a:solidFill>
                        </a:rPr>
                        <a:t>There is no “one size fits all” model of nesting.  </a:t>
                      </a:r>
                      <a:r>
                        <a:rPr lang="en-US" sz="1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The design of a nested system will be different from one country to another.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BC873A"/>
                          </a:solidFill>
                          <a:latin typeface="+mn-lt"/>
                          <a:ea typeface="+mn-ea"/>
                          <a:cs typeface="+mn-cs"/>
                        </a:rPr>
                        <a:t>Experience with nesting is still in its infancy. 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 concept will continue evolving, and we will continue to learn what works—so it’s good to be flexible and adaptive.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BC873A"/>
                          </a:solidFill>
                        </a:rPr>
                        <a:t>Nesting can contribute to the sustainability of a jurisdictional program.</a:t>
                      </a:r>
                      <a:r>
                        <a:rPr lang="en-US" sz="1800" b="0" i="0" baseline="0" dirty="0">
                          <a:solidFill>
                            <a:srgbClr val="BC873A"/>
                          </a:solidFill>
                        </a:rPr>
                        <a:t> </a:t>
                      </a:r>
                      <a:r>
                        <a:rPr lang="en-US" sz="1800" b="0" i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Incentivizing local action supports achievement of large-scale results. 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BC873A"/>
                          </a:solidFill>
                          <a:latin typeface="+mn-lt"/>
                          <a:ea typeface="+mn-ea"/>
                          <a:cs typeface="+mn-cs"/>
                        </a:rPr>
                        <a:t>From a technical perspective…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It is easier to nest subnational to national, than to nest projects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Nesting of A/R or forest management is easier than, e.g. avoided deforestation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Allocation driven systems are technically simpler 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Allowing stand-alone projects to trade Internationally is more challenging and requires extra capacity and effort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Proxies may be worth consideration, due to their simplicity</a:t>
                      </a:r>
                    </a:p>
                  </a:txBody>
                  <a:tcPr marL="0" marR="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205" y="6222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7761" y="1838632"/>
            <a:ext cx="7888483" cy="1149665"/>
          </a:xfrm>
        </p:spPr>
        <p:txBody>
          <a:bodyPr/>
          <a:lstStyle/>
          <a:p>
            <a:pPr algn="ctr"/>
            <a:r>
              <a:rPr lang="en-US" sz="4500" dirty="0">
                <a:solidFill>
                  <a:srgbClr val="D5A349"/>
                </a:solidFill>
                <a:cs typeface="Helvetica"/>
              </a:rPr>
              <a:t>What is nesting?</a:t>
            </a:r>
            <a:endParaRPr lang="de-DE" sz="2400" b="0" dirty="0">
              <a:solidFill>
                <a:srgbClr val="D5A34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01" y="3309030"/>
            <a:ext cx="1890693" cy="194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880" y="3309030"/>
            <a:ext cx="2140243" cy="1874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609" y="3149118"/>
            <a:ext cx="2190863" cy="203437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3044" y="6060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-11651"/>
            <a:ext cx="9155652" cy="6869651"/>
          </a:xfrm>
          <a:prstGeom prst="rect">
            <a:avLst/>
          </a:prstGeom>
          <a:solidFill>
            <a:srgbClr val="D5A34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947" y="5920353"/>
            <a:ext cx="760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Comments or questions?  Email: donnalynettelee@gmail.com</a:t>
            </a:r>
          </a:p>
        </p:txBody>
      </p:sp>
      <p:pic>
        <p:nvPicPr>
          <p:cNvPr id="1026" name="Picture 2" descr="http://www.teendirect.biz/wp-content/uploads/2015/04/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2185988"/>
            <a:ext cx="33242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7159" y="59203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6582" y="1805589"/>
            <a:ext cx="260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beginning…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766582" y="732668"/>
            <a:ext cx="7980376" cy="5262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spc="-51" dirty="0">
                <a:solidFill>
                  <a:srgbClr val="BC873A"/>
                </a:solidFill>
                <a:latin typeface="Corbel"/>
                <a:cs typeface="Corbel"/>
              </a:rPr>
              <a:t>The evolution of forest carbon crediting…</a:t>
            </a:r>
            <a:endParaRPr lang="en-US" sz="3600" spc="0" dirty="0">
              <a:solidFill>
                <a:srgbClr val="BC873A"/>
              </a:solidFill>
              <a:latin typeface="Corbel"/>
              <a:cs typeface="Corbe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923" y="1537562"/>
            <a:ext cx="3139003" cy="220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52" y="3970987"/>
            <a:ext cx="3068053" cy="2739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5716" y="4528180"/>
            <a:ext cx="3169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this changed under the UNFCCC and Warsaw Framework…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382" y="6128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763072" y="525033"/>
            <a:ext cx="7824865" cy="81868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spc="-51" dirty="0">
                <a:solidFill>
                  <a:srgbClr val="BC873A"/>
                </a:solidFill>
                <a:latin typeface="Corbel"/>
                <a:cs typeface="Corbel"/>
              </a:rPr>
              <a:t>…however countries are finding that they still need to </a:t>
            </a:r>
            <a:r>
              <a:rPr lang="en-US" sz="2800" spc="-51" dirty="0">
                <a:solidFill>
                  <a:srgbClr val="BC873A"/>
                </a:solidFill>
                <a:latin typeface="Corbel"/>
                <a:cs typeface="Corbel"/>
              </a:rPr>
              <a:t>catalyze actions at multiple levels </a:t>
            </a:r>
            <a:r>
              <a:rPr lang="en-US" sz="2800" b="0" spc="-51" dirty="0">
                <a:solidFill>
                  <a:srgbClr val="BC873A"/>
                </a:solidFill>
                <a:latin typeface="Corbel"/>
                <a:cs typeface="Corbel"/>
              </a:rPr>
              <a:t>to achieve results...</a:t>
            </a:r>
            <a:endParaRPr lang="en-US" sz="2800" b="0" spc="0" dirty="0">
              <a:solidFill>
                <a:srgbClr val="BC873A"/>
              </a:solidFill>
              <a:latin typeface="Corbel"/>
              <a:cs typeface="Corbel"/>
            </a:endParaRPr>
          </a:p>
        </p:txBody>
      </p:sp>
      <p:pic>
        <p:nvPicPr>
          <p:cNvPr id="11" name="image1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81" y="2568969"/>
            <a:ext cx="3727523" cy="2342666"/>
          </a:xfrm>
          <a:prstGeom prst="rect">
            <a:avLst/>
          </a:prstGeom>
          <a:ln/>
        </p:spPr>
      </p:pic>
      <p:pic>
        <p:nvPicPr>
          <p:cNvPr id="12" name="image2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7171" y="2703192"/>
            <a:ext cx="3677080" cy="2273224"/>
          </a:xfrm>
          <a:prstGeom prst="rect">
            <a:avLst/>
          </a:prstGeom>
          <a:ln/>
        </p:spPr>
      </p:pic>
      <p:sp>
        <p:nvSpPr>
          <p:cNvPr id="13" name="Titel 2"/>
          <p:cNvSpPr txBox="1">
            <a:spLocks/>
          </p:cNvSpPr>
          <p:nvPr/>
        </p:nvSpPr>
        <p:spPr>
          <a:xfrm>
            <a:off x="763072" y="1749748"/>
            <a:ext cx="3718787" cy="5999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Helvetica"/>
              </a:rPr>
              <a:t>In most countries, drivers vary requiring multiple types of activities…</a:t>
            </a:r>
            <a:endParaRPr lang="de-DE" sz="2000" b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el 2"/>
          <p:cNvSpPr txBox="1">
            <a:spLocks/>
          </p:cNvSpPr>
          <p:nvPr/>
        </p:nvSpPr>
        <p:spPr>
          <a:xfrm>
            <a:off x="5344035" y="1749748"/>
            <a:ext cx="2895871" cy="54741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b="1" kern="1200" spc="-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Helvetica"/>
              </a:rPr>
              <a:t>…as well as the participation of multiple stakeholders</a:t>
            </a:r>
            <a:endParaRPr lang="de-DE" sz="2000" b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791819" y="1749748"/>
            <a:ext cx="0" cy="3606023"/>
          </a:xfrm>
          <a:prstGeom prst="line">
            <a:avLst/>
          </a:prstGeom>
          <a:ln w="12700" cap="flat" cmpd="sng" algn="ctr">
            <a:solidFill>
              <a:srgbClr val="D5A34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4"/>
          <p:cNvSpPr txBox="1">
            <a:spLocks/>
          </p:cNvSpPr>
          <p:nvPr/>
        </p:nvSpPr>
        <p:spPr>
          <a:xfrm>
            <a:off x="763071" y="5626017"/>
            <a:ext cx="7824865" cy="7017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spc="-51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cs typeface="Corbel"/>
              </a:rPr>
              <a:t>…which requires engagement of multiple actors, operational capacity and finance.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7851" y="61245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805771" y="742468"/>
            <a:ext cx="7980376" cy="10525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800" b="1" kern="100" spc="-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spc="-51" dirty="0">
                <a:solidFill>
                  <a:srgbClr val="BC873A"/>
                </a:solidFill>
                <a:latin typeface="Corbel"/>
                <a:cs typeface="Corbel"/>
              </a:rPr>
              <a:t>…this has led many countries to consider “nested” systems.</a:t>
            </a:r>
            <a:endParaRPr lang="en-US" sz="3600" spc="0" dirty="0">
              <a:solidFill>
                <a:srgbClr val="BC873A"/>
              </a:solidFill>
              <a:latin typeface="Corbel"/>
              <a:cs typeface="Corbel"/>
            </a:endParaRPr>
          </a:p>
        </p:txBody>
      </p:sp>
      <p:sp>
        <p:nvSpPr>
          <p:cNvPr id="26" name="Rounded Rectangle 5"/>
          <p:cNvSpPr/>
          <p:nvPr/>
        </p:nvSpPr>
        <p:spPr>
          <a:xfrm>
            <a:off x="1304833" y="3733944"/>
            <a:ext cx="3083875" cy="1843388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6"/>
          <p:cNvSpPr/>
          <p:nvPr/>
        </p:nvSpPr>
        <p:spPr>
          <a:xfrm>
            <a:off x="5388336" y="3765479"/>
            <a:ext cx="2775950" cy="1811854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63914" y="4285791"/>
            <a:ext cx="762000" cy="723900"/>
          </a:xfrm>
          <a:prstGeom prst="ellipse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91635" y="4647741"/>
            <a:ext cx="762000" cy="723900"/>
          </a:xfrm>
          <a:prstGeom prst="ellipse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83087" y="4595777"/>
            <a:ext cx="762000" cy="723900"/>
          </a:xfrm>
          <a:prstGeom prst="ellipse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09025" y="4233827"/>
            <a:ext cx="762000" cy="723900"/>
          </a:xfrm>
          <a:prstGeom prst="ellipse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776311" y="2859249"/>
            <a:ext cx="0" cy="9144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5" name="Straight Arrow Connector 34"/>
          <p:cNvCxnSpPr>
            <a:cxnSpLocks/>
            <a:stCxn id="32" idx="2"/>
            <a:endCxn id="26" idx="0"/>
          </p:cNvCxnSpPr>
          <p:nvPr/>
        </p:nvCxnSpPr>
        <p:spPr>
          <a:xfrm>
            <a:off x="2831530" y="2990065"/>
            <a:ext cx="15241" cy="7438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1979048" y="2852856"/>
            <a:ext cx="10562" cy="14329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  <a:endCxn id="29" idx="0"/>
          </p:cNvCxnSpPr>
          <p:nvPr/>
        </p:nvCxnSpPr>
        <p:spPr>
          <a:xfrm>
            <a:off x="3671612" y="2852856"/>
            <a:ext cx="1023" cy="17948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  <a:stCxn id="27" idx="0"/>
            <a:endCxn id="30" idx="0"/>
          </p:cNvCxnSpPr>
          <p:nvPr/>
        </p:nvCxnSpPr>
        <p:spPr>
          <a:xfrm flipH="1">
            <a:off x="6064087" y="3765479"/>
            <a:ext cx="712224" cy="830298"/>
          </a:xfrm>
          <a:prstGeom prst="straightConnector1">
            <a:avLst/>
          </a:prstGeom>
          <a:noFill/>
          <a:ln w="50800" cap="flat" cmpd="sng" algn="ctr">
            <a:solidFill>
              <a:sysClr val="window" lastClr="FFFFFF">
                <a:lumMod val="65000"/>
              </a:sysClr>
            </a:solidFill>
            <a:prstDash val="sysDot"/>
            <a:tailEnd type="arrow"/>
          </a:ln>
          <a:effectLst/>
        </p:spPr>
      </p:cxnSp>
      <p:cxnSp>
        <p:nvCxnSpPr>
          <p:cNvPr id="39" name="Straight Arrow Connector 38"/>
          <p:cNvCxnSpPr>
            <a:cxnSpLocks/>
            <a:stCxn id="27" idx="0"/>
            <a:endCxn id="31" idx="1"/>
          </p:cNvCxnSpPr>
          <p:nvPr/>
        </p:nvCxnSpPr>
        <p:spPr>
          <a:xfrm>
            <a:off x="6776311" y="3765479"/>
            <a:ext cx="244306" cy="574361"/>
          </a:xfrm>
          <a:prstGeom prst="straightConnector1">
            <a:avLst/>
          </a:prstGeom>
          <a:noFill/>
          <a:ln w="50800" cap="flat" cmpd="sng" algn="ctr">
            <a:solidFill>
              <a:sysClr val="window" lastClr="FFFFFF">
                <a:lumMod val="65000"/>
              </a:sysClr>
            </a:solidFill>
            <a:prstDash val="sysDot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274353" y="5679295"/>
            <a:ext cx="321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Jurisdictional + Projects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85024" y="5681543"/>
            <a:ext cx="277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Jurisdictional only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87329" y="2328407"/>
            <a:ext cx="2377963" cy="68580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Buyer of ERs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74353" y="2304265"/>
            <a:ext cx="3114353" cy="685800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Buyer of ERs</a:t>
            </a:r>
          </a:p>
        </p:txBody>
      </p:sp>
      <p:pic>
        <p:nvPicPr>
          <p:cNvPr id="5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9747" y="6143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8835" y="782785"/>
            <a:ext cx="7827410" cy="1065154"/>
          </a:xfrm>
        </p:spPr>
        <p:txBody>
          <a:bodyPr/>
          <a:lstStyle/>
          <a:p>
            <a:r>
              <a:rPr lang="en-US" b="0" dirty="0">
                <a:solidFill>
                  <a:srgbClr val="D5A349"/>
                </a:solidFill>
                <a:cs typeface="Helvetica"/>
              </a:rPr>
              <a:t>The Paris Agreement and </a:t>
            </a:r>
            <a:br>
              <a:rPr lang="en-US" b="0" dirty="0">
                <a:solidFill>
                  <a:srgbClr val="D5A349"/>
                </a:solidFill>
                <a:cs typeface="Helvetica"/>
              </a:rPr>
            </a:br>
            <a:r>
              <a:rPr lang="en-US" b="0" dirty="0">
                <a:solidFill>
                  <a:srgbClr val="D5A349"/>
                </a:solidFill>
                <a:cs typeface="Helvetica"/>
              </a:rPr>
              <a:t>Nationally Determined Contributions (NDCs)…</a:t>
            </a:r>
            <a:endParaRPr lang="de-DE" b="0" dirty="0">
              <a:solidFill>
                <a:srgbClr val="D5A349"/>
              </a:solidFill>
            </a:endParaRPr>
          </a:p>
        </p:txBody>
      </p:sp>
      <p:cxnSp>
        <p:nvCxnSpPr>
          <p:cNvPr id="11" name="Connector: Elbow 104"/>
          <p:cNvCxnSpPr>
            <a:cxnSpLocks/>
            <a:stCxn id="15" idx="2"/>
            <a:endCxn id="14" idx="0"/>
          </p:cNvCxnSpPr>
          <p:nvPr/>
        </p:nvCxnSpPr>
        <p:spPr>
          <a:xfrm rot="5400000">
            <a:off x="3181565" y="3029579"/>
            <a:ext cx="949602" cy="1634085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5393714" y="4324229"/>
            <a:ext cx="2638696" cy="1085397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Remaining ERs </a:t>
            </a:r>
          </a:p>
        </p:txBody>
      </p:sp>
      <p:cxnSp>
        <p:nvCxnSpPr>
          <p:cNvPr id="13" name="Connector: Elbow 104"/>
          <p:cNvCxnSpPr>
            <a:cxnSpLocks/>
            <a:stCxn id="15" idx="2"/>
            <a:endCxn id="12" idx="0"/>
          </p:cNvCxnSpPr>
          <p:nvPr/>
        </p:nvCxnSpPr>
        <p:spPr>
          <a:xfrm rot="16200000" flipH="1">
            <a:off x="5117031" y="2728197"/>
            <a:ext cx="952409" cy="223965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Rectangle 13">
            <a:extLst/>
          </p:cNvPr>
          <p:cNvSpPr/>
          <p:nvPr/>
        </p:nvSpPr>
        <p:spPr>
          <a:xfrm>
            <a:off x="820509" y="4321422"/>
            <a:ext cx="4037628" cy="1088204"/>
          </a:xfrm>
          <a:prstGeom prst="rect">
            <a:avLst/>
          </a:prstGeom>
          <a:solidFill>
            <a:srgbClr val="7FBDD3"/>
          </a:solidFill>
          <a:ln w="9525" cap="flat" cmpd="sng" algn="ctr">
            <a:solidFill>
              <a:srgbClr val="25AC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>
              <a:defRPr/>
            </a:pPr>
            <a:r>
              <a:rPr lang="en-US" sz="2400" kern="0" dirty="0">
                <a:solidFill>
                  <a:prstClr val="white"/>
                </a:solidFill>
                <a:latin typeface="Calibri" panose="020F0502020204030204"/>
              </a:rPr>
              <a:t>ERs used for achievement of the (unconditional) NDC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4748" y="2235352"/>
            <a:ext cx="4897320" cy="1136468"/>
          </a:xfrm>
          <a:prstGeom prst="rect">
            <a:avLst/>
          </a:prstGeom>
          <a:solidFill>
            <a:srgbClr val="3684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Country achievement of emission reductions at national scale</a:t>
            </a:r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3045" y="6099629"/>
            <a:ext cx="406400" cy="4064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13079" y="4064170"/>
            <a:ext cx="3199966" cy="164804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Arrow: Right 3"/>
          <p:cNvSpPr/>
          <p:nvPr/>
        </p:nvSpPr>
        <p:spPr>
          <a:xfrm rot="19691740">
            <a:off x="5102027" y="5534205"/>
            <a:ext cx="648169" cy="426656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2021" y="5831212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 to raise finance?</a:t>
            </a:r>
          </a:p>
        </p:txBody>
      </p:sp>
    </p:spTree>
    <p:extLst>
      <p:ext uri="{BB962C8B-B14F-4D97-AF65-F5344CB8AC3E}">
        <p14:creationId xmlns:p14="http://schemas.microsoft.com/office/powerpoint/2010/main" val="37077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2828" y="940372"/>
            <a:ext cx="7625878" cy="2250503"/>
          </a:xfrm>
        </p:spPr>
        <p:txBody>
          <a:bodyPr/>
          <a:lstStyle/>
          <a:p>
            <a:pPr algn="ctr"/>
            <a:r>
              <a:rPr lang="en-US" sz="4500" dirty="0">
                <a:solidFill>
                  <a:srgbClr val="D5A349"/>
                </a:solidFill>
                <a:cs typeface="Helvetica"/>
              </a:rPr>
              <a:t>Key decisions in building a nested system</a:t>
            </a:r>
            <a:endParaRPr lang="de-DE" sz="2400" b="0" dirty="0">
              <a:solidFill>
                <a:srgbClr val="D5A349"/>
              </a:solidFill>
            </a:endParaRPr>
          </a:p>
        </p:txBody>
      </p:sp>
      <p:pic>
        <p:nvPicPr>
          <p:cNvPr id="1026" name="Picture 2" descr="question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14" y="2618695"/>
            <a:ext cx="3375705" cy="33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706" y="62012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8966" y="799109"/>
            <a:ext cx="7551863" cy="467820"/>
          </a:xfrm>
        </p:spPr>
        <p:txBody>
          <a:bodyPr/>
          <a:lstStyle/>
          <a:p>
            <a:r>
              <a:rPr lang="en-US" sz="3200" b="0" spc="-51" dirty="0">
                <a:solidFill>
                  <a:srgbClr val="D5A349"/>
                </a:solidFill>
                <a:latin typeface="Corbel"/>
                <a:cs typeface="Corbel"/>
              </a:rPr>
              <a:t>Four fundamental design decisions</a:t>
            </a:r>
            <a:endParaRPr lang="en-US" sz="3200" spc="0" dirty="0">
              <a:solidFill>
                <a:srgbClr val="D5A349"/>
              </a:solidFill>
              <a:latin typeface="Corbel"/>
              <a:cs typeface="Corbe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8965" y="1604458"/>
            <a:ext cx="75518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#1 - Ex-ante finance or ex-post rewards?</a:t>
            </a:r>
            <a:r>
              <a:rPr lang="en-US" sz="2000" dirty="0"/>
              <a:t> 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Are local actions better catalyzed through ex-ante finance (to generate future ERs) or through ex-post rewards (for past performance)?</a:t>
            </a:r>
          </a:p>
          <a:p>
            <a:endParaRPr lang="en-US" dirty="0"/>
          </a:p>
          <a:p>
            <a:r>
              <a:rPr lang="en-US" sz="2000" b="1" dirty="0"/>
              <a:t>#2 - If ex-post rewards: Allocate finance or ERs?</a:t>
            </a:r>
            <a:r>
              <a:rPr lang="en-US" sz="2000" dirty="0"/>
              <a:t> 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If a country generates ERs and wishes to reward projects or subnational units, is it better to provide finance or ‘pass through’ a portion of ERs?</a:t>
            </a:r>
          </a:p>
          <a:p>
            <a:endParaRPr lang="en-US" dirty="0"/>
          </a:p>
          <a:p>
            <a:r>
              <a:rPr lang="en-US" sz="2000" b="1" dirty="0"/>
              <a:t>#3 - National versus local effort?</a:t>
            </a:r>
            <a:endParaRPr lang="en-US" sz="2000" dirty="0"/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What are the relative contributions of national vs. local actions? </a:t>
            </a:r>
          </a:p>
          <a:p>
            <a:endParaRPr lang="en-US" dirty="0"/>
          </a:p>
          <a:p>
            <a:r>
              <a:rPr lang="en-US" sz="2000" b="1" dirty="0"/>
              <a:t>#4 - Stand alone projects?</a:t>
            </a:r>
            <a:r>
              <a:rPr lang="en-US" sz="2000" dirty="0"/>
              <a:t> 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Are there instances where it is beneficial to allow smaller-scale units the ability to generate ERs separately?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7629" y="6157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ern Swiss">
  <a:themeElements>
    <a:clrScheme name="clua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36849F"/>
      </a:accent1>
      <a:accent2>
        <a:srgbClr val="25ACC1"/>
      </a:accent2>
      <a:accent3>
        <a:srgbClr val="49BD9A"/>
      </a:accent3>
      <a:accent4>
        <a:srgbClr val="61AE46"/>
      </a:accent4>
      <a:accent5>
        <a:srgbClr val="F9BD03"/>
      </a:accent5>
      <a:accent6>
        <a:srgbClr val="E34A06"/>
      </a:accent6>
      <a:hlink>
        <a:srgbClr val="3C3D3E"/>
      </a:hlink>
      <a:folHlink>
        <a:srgbClr val="999683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Modern Swiss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E34A06"/>
      </a:accent1>
      <a:accent2>
        <a:srgbClr val="31CCE8"/>
      </a:accent2>
      <a:accent3>
        <a:srgbClr val="C1C139"/>
      </a:accent3>
      <a:accent4>
        <a:srgbClr val="118E97"/>
      </a:accent4>
      <a:accent5>
        <a:srgbClr val="F9BD03"/>
      </a:accent5>
      <a:accent6>
        <a:srgbClr val="407026"/>
      </a:accent6>
      <a:hlink>
        <a:srgbClr val="3C3D3E"/>
      </a:hlink>
      <a:folHlink>
        <a:srgbClr val="999683"/>
      </a:folHlink>
    </a:clrScheme>
    <a:fontScheme name="Modern Swiss">
      <a:majorFont>
        <a:latin typeface="Arial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48584</TotalTime>
  <Words>2537</Words>
  <Application>Microsoft Office PowerPoint</Application>
  <PresentationFormat>On-screen Show (4:3)</PresentationFormat>
  <Paragraphs>410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Courier New</vt:lpstr>
      <vt:lpstr>Helvetica</vt:lpstr>
      <vt:lpstr>Microsoft New Tai Lue</vt:lpstr>
      <vt:lpstr>Modern Swiss</vt:lpstr>
      <vt:lpstr>Office Theme</vt:lpstr>
      <vt:lpstr>Approaches to REDD+ Nesting: Lessons Learned from Country Experiences</vt:lpstr>
      <vt:lpstr>Contents</vt:lpstr>
      <vt:lpstr>What is nesting?</vt:lpstr>
      <vt:lpstr>PowerPoint Presentation</vt:lpstr>
      <vt:lpstr>PowerPoint Presentation</vt:lpstr>
      <vt:lpstr>PowerPoint Presentation</vt:lpstr>
      <vt:lpstr>The Paris Agreement and  Nationally Determined Contributions (NDCs)…</vt:lpstr>
      <vt:lpstr>Key decisions in building a nested system</vt:lpstr>
      <vt:lpstr>Four fundamental design decisions</vt:lpstr>
      <vt:lpstr>#1 – Ex-ante finance or ex-post rewards?</vt:lpstr>
      <vt:lpstr>Example:  Brazil</vt:lpstr>
      <vt:lpstr>#2 – Ex-post rewards: Finance or ERs?</vt:lpstr>
      <vt:lpstr>Example:  Mai Ndombe ER Program</vt:lpstr>
      <vt:lpstr>#3 – National versus local efforts?</vt:lpstr>
      <vt:lpstr>Examples:  Government vs. Local actors</vt:lpstr>
      <vt:lpstr>#4 – Allowing stand-alone projects</vt:lpstr>
      <vt:lpstr>Example: Australia (domestic system)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challenges</vt:lpstr>
      <vt:lpstr>PowerPoint Presentation</vt:lpstr>
      <vt:lpstr>PowerPoint Presentation</vt:lpstr>
      <vt:lpstr>Technical challenges depend on the nested design:  Some systems are easier than others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Duarte;Inc. 2014</dc:creator>
  <cp:lastModifiedBy>Ingrid Dierckxsens</cp:lastModifiedBy>
  <cp:revision>960</cp:revision>
  <cp:lastPrinted>2014-02-11T23:37:51Z</cp:lastPrinted>
  <dcterms:created xsi:type="dcterms:W3CDTF">2017-07-08T09:10:39Z</dcterms:created>
  <dcterms:modified xsi:type="dcterms:W3CDTF">2018-09-24T12:09:33Z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1166664</vt:lpwstr>
  </property>
  <property fmtid="{D5CDD505-2E9C-101B-9397-08002B2CF9AE}" pid="3" name="NXPowerLiteSettings">
    <vt:lpwstr>F980073804F000</vt:lpwstr>
  </property>
  <property fmtid="{D5CDD505-2E9C-101B-9397-08002B2CF9AE}" pid="4" name="NXPowerLiteVersion">
    <vt:lpwstr>D5.0.2</vt:lpwstr>
  </property>
</Properties>
</file>