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0" r:id="rId1"/>
  </p:sldMasterIdLst>
  <p:notesMasterIdLst>
    <p:notesMasterId r:id="rId12"/>
  </p:notesMasterIdLst>
  <p:handoutMasterIdLst>
    <p:handoutMasterId r:id="rId13"/>
  </p:handoutMasterIdLst>
  <p:sldIdLst>
    <p:sldId id="256" r:id="rId2"/>
    <p:sldId id="273" r:id="rId3"/>
    <p:sldId id="272" r:id="rId4"/>
    <p:sldId id="263" r:id="rId5"/>
    <p:sldId id="269" r:id="rId6"/>
    <p:sldId id="258" r:id="rId7"/>
    <p:sldId id="271" r:id="rId8"/>
    <p:sldId id="268" r:id="rId9"/>
    <p:sldId id="262" r:id="rId10"/>
    <p:sldId id="274" r:id="rId1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3B1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3967" autoAdjust="0"/>
  </p:normalViewPr>
  <p:slideViewPr>
    <p:cSldViewPr>
      <p:cViewPr>
        <p:scale>
          <a:sx n="62" d="100"/>
          <a:sy n="62" d="100"/>
        </p:scale>
        <p:origin x="-1368" y="-17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0F88FACC-4345-4743-8E42-110A362F862E}" type="datetimeFigureOut">
              <a:rPr lang="en-US"/>
              <a:pPr>
                <a:defRPr/>
              </a:pPr>
              <a:t>2/10/2012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D489641C-2CC0-4D22-860A-F1E5FBA5B700}" type="slidenum">
              <a:rPr lang="en-US"/>
              <a:pPr>
                <a:defRPr/>
              </a:pPr>
              <a:t>‹#›</a:t>
            </a:fld>
            <a:endParaRPr lang="en-US"/>
          </a:p>
        </p:txBody>
      </p:sp>
    </p:spTree>
    <p:extLst>
      <p:ext uri="{BB962C8B-B14F-4D97-AF65-F5344CB8AC3E}">
        <p14:creationId xmlns:p14="http://schemas.microsoft.com/office/powerpoint/2010/main" val="30483608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C6B718C7-2BC2-4EE3-9CAC-AF448A42946E}" type="datetimeFigureOut">
              <a:rPr lang="en-US"/>
              <a:pPr>
                <a:defRPr/>
              </a:pPr>
              <a:t>2/10/2012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1CE11922-2D06-42CC-BE15-04D2D44B3575}" type="slidenum">
              <a:rPr lang="en-US"/>
              <a:pPr>
                <a:defRPr/>
              </a:pPr>
              <a:t>‹#›</a:t>
            </a:fld>
            <a:endParaRPr lang="en-US"/>
          </a:p>
        </p:txBody>
      </p:sp>
    </p:spTree>
    <p:extLst>
      <p:ext uri="{BB962C8B-B14F-4D97-AF65-F5344CB8AC3E}">
        <p14:creationId xmlns:p14="http://schemas.microsoft.com/office/powerpoint/2010/main" val="84078634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noFill/>
          <a:ln>
            <a:solidFill>
              <a:srgbClr val="000000"/>
            </a:solidFill>
            <a:miter lim="800000"/>
            <a:headEnd/>
            <a:tailEnd/>
          </a:ln>
        </p:spPr>
      </p:sp>
      <p:sp>
        <p:nvSpPr>
          <p:cNvPr id="1126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112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A278822-0D66-41B6-BA84-FCF957550DF9}" type="slidenum">
              <a:rPr lang="en-US"/>
              <a:pPr fontAlgn="base">
                <a:spcBef>
                  <a:spcPct val="0"/>
                </a:spcBef>
                <a:spcAft>
                  <a:spcPct val="0"/>
                </a:spcAft>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CE11922-2D06-42CC-BE15-04D2D44B3575}" type="slidenum">
              <a:rPr lang="en-US" smtClean="0"/>
              <a:pPr>
                <a:defRPr/>
              </a:pPr>
              <a:t>10</a:t>
            </a:fld>
            <a:endParaRPr lang="en-US"/>
          </a:p>
        </p:txBody>
      </p:sp>
    </p:spTree>
    <p:extLst>
      <p:ext uri="{BB962C8B-B14F-4D97-AF65-F5344CB8AC3E}">
        <p14:creationId xmlns:p14="http://schemas.microsoft.com/office/powerpoint/2010/main" val="22232047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CE11922-2D06-42CC-BE15-04D2D44B3575}" type="slidenum">
              <a:rPr lang="en-US" smtClean="0"/>
              <a:pPr>
                <a:defRPr/>
              </a:pPr>
              <a:t>2</a:t>
            </a:fld>
            <a:endParaRPr lang="en-US"/>
          </a:p>
        </p:txBody>
      </p:sp>
    </p:spTree>
    <p:extLst>
      <p:ext uri="{BB962C8B-B14F-4D97-AF65-F5344CB8AC3E}">
        <p14:creationId xmlns:p14="http://schemas.microsoft.com/office/powerpoint/2010/main" val="3029574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itchFamily="34" charset="0"/>
              <a:buNone/>
            </a:pPr>
            <a:r>
              <a:rPr lang="en-US" b="1" dirty="0" smtClean="0"/>
              <a:t>Analysis Methodology</a:t>
            </a:r>
            <a:endParaRPr lang="en-US" dirty="0" smtClean="0"/>
          </a:p>
          <a:p>
            <a:pPr marL="285750" indent="-285750">
              <a:buFont typeface="Arial" pitchFamily="34" charset="0"/>
              <a:buChar char="•"/>
            </a:pPr>
            <a:r>
              <a:rPr lang="en-US" dirty="0" smtClean="0"/>
              <a:t>Comment Matrix organized by section in the Guidelines</a:t>
            </a:r>
          </a:p>
          <a:p>
            <a:pPr marL="285750" indent="-285750">
              <a:buFont typeface="Arial" pitchFamily="34" charset="0"/>
              <a:buChar char="•"/>
            </a:pPr>
            <a:r>
              <a:rPr lang="en-US" dirty="0" smtClean="0"/>
              <a:t>Comment Analysis by key topic and recommendations</a:t>
            </a:r>
          </a:p>
          <a:p>
            <a:pPr marL="0" indent="0" algn="l">
              <a:buFont typeface="Arial" pitchFamily="34" charset="0"/>
              <a:buNone/>
            </a:pPr>
            <a:endParaRPr lang="en-US" b="0" dirty="0"/>
          </a:p>
        </p:txBody>
      </p:sp>
      <p:sp>
        <p:nvSpPr>
          <p:cNvPr id="4" name="Slide Number Placeholder 3"/>
          <p:cNvSpPr>
            <a:spLocks noGrp="1"/>
          </p:cNvSpPr>
          <p:nvPr>
            <p:ph type="sldNum" sz="quarter" idx="10"/>
          </p:nvPr>
        </p:nvSpPr>
        <p:spPr/>
        <p:txBody>
          <a:bodyPr/>
          <a:lstStyle/>
          <a:p>
            <a:pPr>
              <a:defRPr/>
            </a:pPr>
            <a:fld id="{1CE11922-2D06-42CC-BE15-04D2D44B3575}" type="slidenum">
              <a:rPr lang="en-US" smtClean="0"/>
              <a:pPr>
                <a:defRPr/>
              </a:pPr>
              <a:t>3</a:t>
            </a:fld>
            <a:endParaRPr lang="en-US"/>
          </a:p>
        </p:txBody>
      </p:sp>
    </p:spTree>
    <p:extLst>
      <p:ext uri="{BB962C8B-B14F-4D97-AF65-F5344CB8AC3E}">
        <p14:creationId xmlns:p14="http://schemas.microsoft.com/office/powerpoint/2010/main" val="39731537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sz="800" b="1" dirty="0" smtClean="0"/>
              <a:t>National contexts:  </a:t>
            </a:r>
            <a:r>
              <a:rPr lang="en-US" sz="800" kern="1200" dirty="0" smtClean="0">
                <a:solidFill>
                  <a:schemeClr val="tx1"/>
                </a:solidFill>
                <a:effectLst/>
                <a:latin typeface="+mn-lt"/>
                <a:ea typeface="+mn-ea"/>
                <a:cs typeface="+mn-cs"/>
              </a:rPr>
              <a:t>Given the diversity of, among others, peoples, terminologies, legal frameworks and phase in the REDD+ process, we received comments on the need to tailor the Guidelines to country contexts. We also received</a:t>
            </a:r>
            <a:r>
              <a:rPr lang="en-US" sz="800" kern="1200" baseline="0" dirty="0" smtClean="0">
                <a:solidFill>
                  <a:schemeClr val="tx1"/>
                </a:solidFill>
                <a:effectLst/>
                <a:latin typeface="+mn-lt"/>
                <a:ea typeface="+mn-ea"/>
                <a:cs typeface="+mn-cs"/>
              </a:rPr>
              <a:t> comments </a:t>
            </a:r>
            <a:r>
              <a:rPr lang="en-US" sz="800" kern="1200" dirty="0" smtClean="0">
                <a:solidFill>
                  <a:schemeClr val="tx1"/>
                </a:solidFill>
                <a:effectLst/>
                <a:latin typeface="+mn-lt"/>
                <a:ea typeface="+mn-ea"/>
                <a:cs typeface="+mn-cs"/>
              </a:rPr>
              <a:t>on the need to</a:t>
            </a:r>
            <a:r>
              <a:rPr lang="en-US" sz="800" kern="1200" baseline="0" dirty="0" smtClean="0">
                <a:solidFill>
                  <a:schemeClr val="tx1"/>
                </a:solidFill>
                <a:effectLst/>
                <a:latin typeface="+mn-lt"/>
                <a:ea typeface="+mn-ea"/>
                <a:cs typeface="+mn-cs"/>
              </a:rPr>
              <a:t> </a:t>
            </a:r>
            <a:r>
              <a:rPr lang="en-US" sz="800" kern="1200" dirty="0" smtClean="0">
                <a:solidFill>
                  <a:schemeClr val="tx1"/>
                </a:solidFill>
                <a:effectLst/>
                <a:latin typeface="+mn-lt"/>
                <a:ea typeface="+mn-ea"/>
                <a:cs typeface="+mn-cs"/>
              </a:rPr>
              <a:t>ensure consistency with international normative frameworks at the same time... </a:t>
            </a:r>
          </a:p>
          <a:p>
            <a:pPr marL="0" marR="0" lvl="0" indent="0" algn="l" defTabSz="914400" rtl="0" eaLnBrk="1" fontAlgn="base" latinLnBrk="0" hangingPunct="1">
              <a:lnSpc>
                <a:spcPct val="100000"/>
              </a:lnSpc>
              <a:spcBef>
                <a:spcPct val="30000"/>
              </a:spcBef>
              <a:spcAft>
                <a:spcPct val="0"/>
              </a:spcAft>
              <a:buClrTx/>
              <a:buSzTx/>
              <a:buFontTx/>
              <a:buNone/>
              <a:tabLst/>
              <a:defRPr/>
            </a:pPr>
            <a:r>
              <a:rPr lang="en-US" sz="800" b="1" kern="1200" dirty="0" smtClean="0">
                <a:solidFill>
                  <a:schemeClr val="tx1"/>
                </a:solidFill>
                <a:effectLst/>
                <a:latin typeface="+mn-lt"/>
                <a:ea typeface="+mn-ea"/>
                <a:cs typeface="+mn-cs"/>
              </a:rPr>
              <a:t>Response:</a:t>
            </a:r>
            <a:r>
              <a:rPr lang="en-US" sz="800" b="1" kern="1200" baseline="0" dirty="0" smtClean="0">
                <a:solidFill>
                  <a:schemeClr val="tx1"/>
                </a:solidFill>
                <a:effectLst/>
                <a:latin typeface="+mn-lt"/>
                <a:ea typeface="+mn-ea"/>
                <a:cs typeface="+mn-cs"/>
              </a:rPr>
              <a:t> </a:t>
            </a:r>
            <a:r>
              <a:rPr lang="en-US" sz="800" kern="1200" dirty="0" smtClean="0">
                <a:solidFill>
                  <a:schemeClr val="tx1"/>
                </a:solidFill>
                <a:effectLst/>
                <a:latin typeface="+mn-lt"/>
                <a:ea typeface="+mn-ea"/>
                <a:cs typeface="+mn-cs"/>
              </a:rPr>
              <a:t>We ag</a:t>
            </a:r>
            <a:r>
              <a:rPr lang="en-US" sz="800" dirty="0" smtClean="0"/>
              <a:t>ree on the need to tailor the Guidelines to national contexts, while ensuring standard principles.</a:t>
            </a:r>
            <a:r>
              <a:rPr lang="en-US" sz="800" baseline="0" dirty="0" smtClean="0"/>
              <a:t>  </a:t>
            </a:r>
            <a:r>
              <a:rPr lang="en-US" sz="800" kern="1200" baseline="0" dirty="0" smtClean="0">
                <a:solidFill>
                  <a:schemeClr val="tx1"/>
                </a:solidFill>
                <a:effectLst/>
                <a:latin typeface="+mn-lt"/>
                <a:ea typeface="+mn-ea"/>
                <a:cs typeface="+mn-cs"/>
              </a:rPr>
              <a:t>T</a:t>
            </a:r>
            <a:r>
              <a:rPr lang="en-US" sz="800" kern="1200" dirty="0" smtClean="0">
                <a:solidFill>
                  <a:schemeClr val="tx1"/>
                </a:solidFill>
                <a:effectLst/>
                <a:latin typeface="+mn-lt"/>
                <a:ea typeface="+mn-ea"/>
                <a:cs typeface="+mn-cs"/>
              </a:rPr>
              <a:t>hus</a:t>
            </a:r>
            <a:r>
              <a:rPr lang="en-US" sz="800" kern="1200" baseline="0" dirty="0" smtClean="0">
                <a:solidFill>
                  <a:schemeClr val="tx1"/>
                </a:solidFill>
                <a:effectLst/>
                <a:latin typeface="+mn-lt"/>
                <a:ea typeface="+mn-ea"/>
                <a:cs typeface="+mn-cs"/>
              </a:rPr>
              <a:t> we propose to elaborate the Guidelines to support the development of national-level methodologies for applying FPIC…this would come in the form of additional criteria, questions and tools to support National </a:t>
            </a:r>
            <a:r>
              <a:rPr lang="en-US" sz="800" kern="1200" baseline="0" dirty="0" err="1" smtClean="0">
                <a:solidFill>
                  <a:schemeClr val="tx1"/>
                </a:solidFill>
                <a:effectLst/>
                <a:latin typeface="+mn-lt"/>
                <a:ea typeface="+mn-ea"/>
                <a:cs typeface="+mn-cs"/>
              </a:rPr>
              <a:t>Programmes</a:t>
            </a:r>
            <a:r>
              <a:rPr lang="en-US" sz="800" kern="1200" baseline="0" dirty="0" smtClean="0">
                <a:solidFill>
                  <a:schemeClr val="tx1"/>
                </a:solidFill>
                <a:effectLst/>
                <a:latin typeface="+mn-lt"/>
                <a:ea typeface="+mn-ea"/>
                <a:cs typeface="+mn-cs"/>
              </a:rPr>
              <a:t> to provide clarity on a number of issues in a national context.  Given this overarching recommendation, we’ve based much of our proposed work in the breakout sessions to focus on drafting these criteria and questions on a number of topics which require further clarification.</a:t>
            </a:r>
            <a:endParaRPr lang="en-US" sz="800" b="1" dirty="0" smtClean="0"/>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sz="800" b="1" dirty="0" smtClean="0"/>
          </a:p>
          <a:p>
            <a:pPr marL="0" marR="0" lvl="0" indent="0" algn="l" defTabSz="914400" rtl="0" eaLnBrk="1" fontAlgn="base" latinLnBrk="0" hangingPunct="1">
              <a:lnSpc>
                <a:spcPct val="100000"/>
              </a:lnSpc>
              <a:spcBef>
                <a:spcPct val="30000"/>
              </a:spcBef>
              <a:spcAft>
                <a:spcPct val="0"/>
              </a:spcAft>
              <a:buClrTx/>
              <a:buSzTx/>
              <a:buFontTx/>
              <a:buNone/>
              <a:tabLst/>
              <a:defRPr/>
            </a:pPr>
            <a:r>
              <a:rPr lang="en-US" sz="800" b="1" dirty="0" smtClean="0"/>
              <a:t>Section 1.3 (normative framework) of the Guidelines should be strengthened</a:t>
            </a:r>
            <a:r>
              <a:rPr lang="en-US" sz="800" b="0" dirty="0" smtClean="0"/>
              <a:t>.  There were</a:t>
            </a:r>
            <a:r>
              <a:rPr lang="en-US" sz="800" b="0" baseline="0" dirty="0" smtClean="0"/>
              <a:t> several s</a:t>
            </a:r>
            <a:r>
              <a:rPr lang="en-US" sz="800" dirty="0" smtClean="0"/>
              <a:t>uggestions to include additional specific references to international</a:t>
            </a:r>
            <a:r>
              <a:rPr lang="en-US" sz="800" baseline="0" dirty="0" smtClean="0"/>
              <a:t> case law.  There were also several requests for further definition/application of terms used in the references in this section, especially those used in the UNDRIP (i.e. </a:t>
            </a:r>
            <a:r>
              <a:rPr lang="en-US" sz="800" b="0" i="0" kern="1200" dirty="0" smtClean="0">
                <a:solidFill>
                  <a:schemeClr val="tx1"/>
                </a:solidFill>
                <a:effectLst/>
                <a:latin typeface="+mn-lt"/>
                <a:ea typeface="+mn-ea"/>
                <a:cs typeface="+mn-cs"/>
              </a:rPr>
              <a:t>legislative or administrative measures,</a:t>
            </a:r>
            <a:r>
              <a:rPr lang="en-US" sz="800" b="0" i="0" kern="1200" baseline="0" dirty="0" smtClean="0">
                <a:solidFill>
                  <a:schemeClr val="tx1"/>
                </a:solidFill>
                <a:effectLst/>
                <a:latin typeface="+mn-lt"/>
                <a:ea typeface="+mn-ea"/>
                <a:cs typeface="+mn-cs"/>
              </a:rPr>
              <a:t> </a:t>
            </a:r>
            <a:r>
              <a:rPr lang="en-US" sz="800" b="0" i="0" kern="1200" dirty="0" smtClean="0">
                <a:solidFill>
                  <a:schemeClr val="tx1"/>
                </a:solidFill>
                <a:effectLst/>
                <a:latin typeface="+mn-lt"/>
                <a:ea typeface="+mn-ea"/>
                <a:cs typeface="+mn-cs"/>
              </a:rPr>
              <a:t>project,</a:t>
            </a:r>
            <a:r>
              <a:rPr lang="en-US" sz="800" b="0" i="0" kern="1200" baseline="0" dirty="0" smtClean="0">
                <a:solidFill>
                  <a:schemeClr val="tx1"/>
                </a:solidFill>
                <a:effectLst/>
                <a:latin typeface="+mn-lt"/>
                <a:ea typeface="+mn-ea"/>
                <a:cs typeface="+mn-cs"/>
              </a:rPr>
              <a:t> </a:t>
            </a:r>
            <a:r>
              <a:rPr lang="en-US" sz="800" b="0" i="0" kern="1200" dirty="0" smtClean="0">
                <a:solidFill>
                  <a:schemeClr val="tx1"/>
                </a:solidFill>
                <a:effectLst/>
                <a:latin typeface="+mn-lt"/>
                <a:ea typeface="+mn-ea"/>
                <a:cs typeface="+mn-cs"/>
              </a:rPr>
              <a:t>other resources,</a:t>
            </a:r>
            <a:r>
              <a:rPr lang="en-US" sz="800" b="0" i="0" kern="1200" baseline="0" dirty="0" smtClean="0">
                <a:solidFill>
                  <a:schemeClr val="tx1"/>
                </a:solidFill>
                <a:effectLst/>
                <a:latin typeface="+mn-lt"/>
                <a:ea typeface="+mn-ea"/>
                <a:cs typeface="+mn-cs"/>
              </a:rPr>
              <a:t> policy, decisions).</a:t>
            </a:r>
            <a:endParaRPr lang="en-US" sz="800" dirty="0" smtClean="0"/>
          </a:p>
          <a:p>
            <a:pPr lvl="0"/>
            <a:r>
              <a:rPr lang="en-US" sz="800" b="1" dirty="0" smtClean="0"/>
              <a:t>Response: </a:t>
            </a:r>
            <a:r>
              <a:rPr lang="en-US" sz="800" dirty="0" smtClean="0"/>
              <a:t>Could commission a background paper to be annexed to Guidelines that sets out legal and policy basis for FPIC and its applications,</a:t>
            </a:r>
            <a:r>
              <a:rPr lang="en-US" sz="800" baseline="0" dirty="0" smtClean="0"/>
              <a:t> that also aims to clarify the application and interpretation of some of the more vague terms in the articles of the UNDRIP.</a:t>
            </a:r>
          </a:p>
          <a:p>
            <a:pPr lvl="0"/>
            <a:endParaRPr lang="en-US" sz="800" dirty="0" smtClean="0"/>
          </a:p>
          <a:p>
            <a:pPr marL="0" marR="0" lvl="0" indent="0" algn="l" defTabSz="914400" rtl="0" eaLnBrk="1" fontAlgn="base" latinLnBrk="0" hangingPunct="1">
              <a:lnSpc>
                <a:spcPct val="100000"/>
              </a:lnSpc>
              <a:spcBef>
                <a:spcPct val="30000"/>
              </a:spcBef>
              <a:spcAft>
                <a:spcPct val="0"/>
              </a:spcAft>
              <a:buClrTx/>
              <a:buSzTx/>
              <a:buFontTx/>
              <a:buNone/>
              <a:tabLst/>
              <a:defRPr/>
            </a:pPr>
            <a:r>
              <a:rPr lang="en-US" sz="800" b="1" dirty="0" smtClean="0"/>
              <a:t>FCPF/UNREDD:</a:t>
            </a:r>
            <a:r>
              <a:rPr lang="en-US" sz="800" b="1" baseline="0" dirty="0" smtClean="0"/>
              <a:t> </a:t>
            </a:r>
            <a:r>
              <a:rPr lang="en-US" sz="800" kern="1200" dirty="0" smtClean="0">
                <a:solidFill>
                  <a:schemeClr val="tx1"/>
                </a:solidFill>
                <a:effectLst/>
                <a:latin typeface="+mn-lt"/>
                <a:ea typeface="+mn-ea"/>
                <a:cs typeface="+mn-cs"/>
              </a:rPr>
              <a:t>"Countries participating in both the FCPF and UN-REDD </a:t>
            </a:r>
            <a:r>
              <a:rPr lang="en-US" sz="800" kern="1200" dirty="0" err="1" smtClean="0">
                <a:solidFill>
                  <a:schemeClr val="tx1"/>
                </a:solidFill>
                <a:effectLst/>
                <a:latin typeface="+mn-lt"/>
                <a:ea typeface="+mn-ea"/>
                <a:cs typeface="+mn-cs"/>
              </a:rPr>
              <a:t>Programme</a:t>
            </a:r>
            <a:r>
              <a:rPr lang="en-US" sz="800" kern="1200" dirty="0" smtClean="0">
                <a:solidFill>
                  <a:schemeClr val="tx1"/>
                </a:solidFill>
                <a:effectLst/>
                <a:latin typeface="+mn-lt"/>
                <a:ea typeface="+mn-ea"/>
                <a:cs typeface="+mn-cs"/>
              </a:rPr>
              <a:t> should agree to apply the UN-REDD Guidelines on FPIC for all readiness activities.  It creates confusion and inconsistency for countries to apply one standard for FCPF-supported readiness activities and a second for activities supported by the UN-REDD </a:t>
            </a:r>
            <a:r>
              <a:rPr lang="en-US" sz="800" kern="1200" dirty="0" err="1" smtClean="0">
                <a:solidFill>
                  <a:schemeClr val="tx1"/>
                </a:solidFill>
                <a:effectLst/>
                <a:latin typeface="+mn-lt"/>
                <a:ea typeface="+mn-ea"/>
                <a:cs typeface="+mn-cs"/>
              </a:rPr>
              <a:t>Programme</a:t>
            </a:r>
            <a:r>
              <a:rPr lang="en-US" sz="800" kern="1200" dirty="0" smtClean="0">
                <a:solidFill>
                  <a:schemeClr val="tx1"/>
                </a:solidFill>
                <a:effectLst/>
                <a:latin typeface="+mn-lt"/>
                <a:ea typeface="+mn-ea"/>
                <a:cs typeface="+mn-cs"/>
              </a:rPr>
              <a:t> and undermines efforts to enhance coherency and efficiency in the readiness process.” (Global Witness)</a:t>
            </a:r>
          </a:p>
          <a:p>
            <a:pPr marL="0" marR="0" lvl="0" indent="0" algn="l" defTabSz="914400" rtl="0" eaLnBrk="1" fontAlgn="base" latinLnBrk="0" hangingPunct="1">
              <a:lnSpc>
                <a:spcPct val="100000"/>
              </a:lnSpc>
              <a:spcBef>
                <a:spcPct val="30000"/>
              </a:spcBef>
              <a:spcAft>
                <a:spcPct val="0"/>
              </a:spcAft>
              <a:buClrTx/>
              <a:buSzTx/>
              <a:buFontTx/>
              <a:buNone/>
              <a:tabLst/>
              <a:defRPr/>
            </a:pPr>
            <a:r>
              <a:rPr lang="en-US" sz="800" b="1" kern="1200" dirty="0" smtClean="0">
                <a:solidFill>
                  <a:schemeClr val="tx1"/>
                </a:solidFill>
                <a:effectLst/>
                <a:latin typeface="+mn-lt"/>
                <a:ea typeface="+mn-ea"/>
                <a:cs typeface="+mn-cs"/>
              </a:rPr>
              <a:t>Response: </a:t>
            </a:r>
            <a:r>
              <a:rPr lang="en-US" sz="800" b="0" kern="1200" dirty="0" smtClean="0">
                <a:solidFill>
                  <a:schemeClr val="tx1"/>
                </a:solidFill>
                <a:effectLst/>
                <a:latin typeface="+mn-lt"/>
                <a:ea typeface="+mn-ea"/>
                <a:cs typeface="+mn-cs"/>
              </a:rPr>
              <a:t>we</a:t>
            </a:r>
            <a:r>
              <a:rPr lang="en-US" sz="800" b="0" kern="1200" baseline="0" dirty="0" smtClean="0">
                <a:solidFill>
                  <a:schemeClr val="tx1"/>
                </a:solidFill>
                <a:effectLst/>
                <a:latin typeface="+mn-lt"/>
                <a:ea typeface="+mn-ea"/>
                <a:cs typeface="+mn-cs"/>
              </a:rPr>
              <a:t> recognize this need as well.  Challenge of different agencies’ policies/requirements creates problems of inconsistency, double standards and loopholes down the line – leading potentially to HR abuses etc.  FCPF and UNREDD have worked to harmonize as many policies and procedures as possible – like the R-PP and the SE Guidelines, and also through the Common Approach.  We have been working with FCPF to determine the best way to deal with the issue of differing standards on FPIC.  One issue in this regard has been the view of some that there is no real difference between the Bank’s definition of ‘consultation resulting in broad community support’ and the UNREDD approach on FPIC.  The lack of concrete examples of application of FPIC for REDD+ have made it difficult to determine if there is a difference, and if so what it may be.  We hope that through the national application and piloting of the guidelines, we will be able to address any possible concrete differences in approaches.</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sz="800" kern="1200" dirty="0" smtClean="0">
              <a:solidFill>
                <a:schemeClr val="tx1"/>
              </a:solidFill>
              <a:effectLst/>
              <a:latin typeface="+mn-lt"/>
              <a:ea typeface="+mn-ea"/>
              <a:cs typeface="+mn-cs"/>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en-US" sz="800" b="1" dirty="0" smtClean="0"/>
              <a:t>Grievance and accountability mechanisms: </a:t>
            </a:r>
            <a:r>
              <a:rPr lang="en-US" sz="800" kern="1200" dirty="0" smtClean="0">
                <a:solidFill>
                  <a:schemeClr val="tx1"/>
                </a:solidFill>
                <a:effectLst/>
                <a:latin typeface="+mn-lt"/>
                <a:ea typeface="+mn-ea"/>
                <a:cs typeface="+mn-cs"/>
              </a:rPr>
              <a:t>Comments / revisions on principles and questions on timeline of process</a:t>
            </a:r>
          </a:p>
          <a:p>
            <a:pPr marL="0" marR="0" lvl="0" indent="0" algn="l" defTabSz="914400" rtl="0" eaLnBrk="1" fontAlgn="base" latinLnBrk="0" hangingPunct="1">
              <a:lnSpc>
                <a:spcPct val="100000"/>
              </a:lnSpc>
              <a:spcBef>
                <a:spcPct val="30000"/>
              </a:spcBef>
              <a:spcAft>
                <a:spcPct val="0"/>
              </a:spcAft>
              <a:buClrTx/>
              <a:buSzTx/>
              <a:buFontTx/>
              <a:buNone/>
              <a:tabLst/>
              <a:defRPr/>
            </a:pPr>
            <a:r>
              <a:rPr lang="en-US" sz="800" b="1" kern="1200" dirty="0" smtClean="0">
                <a:solidFill>
                  <a:schemeClr val="tx1"/>
                </a:solidFill>
                <a:effectLst/>
                <a:latin typeface="+mn-lt"/>
                <a:ea typeface="+mn-ea"/>
                <a:cs typeface="+mn-cs"/>
              </a:rPr>
              <a:t>Response: </a:t>
            </a:r>
            <a:r>
              <a:rPr lang="en-US" sz="800" kern="1200" dirty="0" smtClean="0">
                <a:solidFill>
                  <a:schemeClr val="tx1"/>
                </a:solidFill>
                <a:effectLst/>
                <a:latin typeface="+mn-lt"/>
                <a:ea typeface="+mn-ea"/>
                <a:cs typeface="+mn-cs"/>
              </a:rPr>
              <a:t>Our consultations on FPIC have always included the topic of recourse or grievance mechanism as well.  More recently, it has also included discussion on a framework for compliance or accountability.  This is why we’ve included a section on grievance and accountability in the FPIC Guidelines, though this is a framework that will likely need to be applied to other UNREDD guidance. We are still in the process of determining exactly which components of the Guidelines will be ‘binding’ or required, and we hope to get feedback from you today about how prescriptive the Guidelines could or should be.</a:t>
            </a:r>
          </a:p>
          <a:p>
            <a:r>
              <a:rPr lang="en-US" sz="800" kern="1200" dirty="0" smtClean="0">
                <a:solidFill>
                  <a:schemeClr val="tx1"/>
                </a:solidFill>
                <a:effectLst/>
                <a:latin typeface="+mn-lt"/>
                <a:ea typeface="+mn-ea"/>
                <a:cs typeface="+mn-cs"/>
              </a:rPr>
              <a:t> </a:t>
            </a:r>
          </a:p>
          <a:p>
            <a:r>
              <a:rPr lang="en-US" sz="800" kern="1200" dirty="0" smtClean="0">
                <a:solidFill>
                  <a:schemeClr val="tx1"/>
                </a:solidFill>
                <a:effectLst/>
                <a:latin typeface="+mn-lt"/>
                <a:ea typeface="+mn-ea"/>
                <a:cs typeface="+mn-cs"/>
              </a:rPr>
              <a:t>As stated in the Guidelines, the UN-REDD </a:t>
            </a:r>
            <a:r>
              <a:rPr lang="en-US" sz="800" kern="1200" dirty="0" err="1" smtClean="0">
                <a:solidFill>
                  <a:schemeClr val="tx1"/>
                </a:solidFill>
                <a:effectLst/>
                <a:latin typeface="+mn-lt"/>
                <a:ea typeface="+mn-ea"/>
                <a:cs typeface="+mn-cs"/>
              </a:rPr>
              <a:t>Programme</a:t>
            </a:r>
            <a:r>
              <a:rPr lang="en-US" sz="800" kern="1200" dirty="0" smtClean="0">
                <a:solidFill>
                  <a:schemeClr val="tx1"/>
                </a:solidFill>
                <a:effectLst/>
                <a:latin typeface="+mn-lt"/>
                <a:ea typeface="+mn-ea"/>
                <a:cs typeface="+mn-cs"/>
              </a:rPr>
              <a:t> has established an interagency working group to review the policies and procedures for grievance and compliance at FAO, UNDP and UNEP. Following this review, the group will prepare a proposal for establishing a global level accountability mechanism. The proposal will take into account recommendations made during the three consultations on FPIC and grievance mechanisms, which forms the basis of these Guidelines. The proposal will then be shared for external consultation and revised based on comments received. The UN-REDD </a:t>
            </a:r>
            <a:r>
              <a:rPr lang="en-US" sz="800" kern="1200" dirty="0" err="1" smtClean="0">
                <a:solidFill>
                  <a:schemeClr val="tx1"/>
                </a:solidFill>
                <a:effectLst/>
                <a:latin typeface="+mn-lt"/>
                <a:ea typeface="+mn-ea"/>
                <a:cs typeface="+mn-cs"/>
              </a:rPr>
              <a:t>Programme</a:t>
            </a:r>
            <a:r>
              <a:rPr lang="en-US" sz="800" kern="1200" dirty="0" smtClean="0">
                <a:solidFill>
                  <a:schemeClr val="tx1"/>
                </a:solidFill>
                <a:effectLst/>
                <a:latin typeface="+mn-lt"/>
                <a:ea typeface="+mn-ea"/>
                <a:cs typeface="+mn-cs"/>
              </a:rPr>
              <a:t> is also in the process of developing elaborated guidelines on national-level grievance mechanisms, which will also be shared for external consultation. In the interim, stakeholders may direct grievances to both the UN-REDD </a:t>
            </a:r>
            <a:r>
              <a:rPr lang="en-US" sz="800" kern="1200" dirty="0" err="1" smtClean="0">
                <a:solidFill>
                  <a:schemeClr val="tx1"/>
                </a:solidFill>
                <a:effectLst/>
                <a:latin typeface="+mn-lt"/>
                <a:ea typeface="+mn-ea"/>
                <a:cs typeface="+mn-cs"/>
              </a:rPr>
              <a:t>Programme</a:t>
            </a:r>
            <a:r>
              <a:rPr lang="en-US" sz="800" kern="1200" dirty="0" smtClean="0">
                <a:solidFill>
                  <a:schemeClr val="tx1"/>
                </a:solidFill>
                <a:effectLst/>
                <a:latin typeface="+mn-lt"/>
                <a:ea typeface="+mn-ea"/>
                <a:cs typeface="+mn-cs"/>
              </a:rPr>
              <a:t> Secretariat and the UN Resident Coordinator in country for review and appropriate action, in line with the principles outlined in the Guidelines.</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sz="800" b="1" kern="1200" dirty="0" smtClean="0">
              <a:solidFill>
                <a:schemeClr val="tx1"/>
              </a:solidFill>
              <a:effectLst/>
              <a:latin typeface="+mn-lt"/>
              <a:ea typeface="+mn-ea"/>
              <a:cs typeface="+mn-cs"/>
            </a:endParaRPr>
          </a:p>
          <a:p>
            <a:r>
              <a:rPr lang="en-US" sz="800" b="1" kern="1200" dirty="0" smtClean="0">
                <a:solidFill>
                  <a:schemeClr val="tx1"/>
                </a:solidFill>
                <a:effectLst/>
                <a:latin typeface="+mn-lt"/>
                <a:ea typeface="+mn-ea"/>
                <a:cs typeface="+mn-cs"/>
              </a:rPr>
              <a:t>Gender: </a:t>
            </a:r>
            <a:r>
              <a:rPr lang="en-US" sz="800" kern="1200" dirty="0" smtClean="0">
                <a:solidFill>
                  <a:schemeClr val="tx1"/>
                </a:solidFill>
                <a:effectLst/>
                <a:latin typeface="+mn-lt"/>
                <a:ea typeface="+mn-ea"/>
                <a:cs typeface="+mn-cs"/>
              </a:rPr>
              <a:t>specific</a:t>
            </a:r>
            <a:r>
              <a:rPr lang="en-US" sz="800" kern="1200" baseline="0" dirty="0" smtClean="0">
                <a:solidFill>
                  <a:schemeClr val="tx1"/>
                </a:solidFill>
                <a:effectLst/>
                <a:latin typeface="+mn-lt"/>
                <a:ea typeface="+mn-ea"/>
                <a:cs typeface="+mn-cs"/>
              </a:rPr>
              <a:t> s</a:t>
            </a:r>
            <a:r>
              <a:rPr lang="en-US" sz="800" kern="1200" dirty="0" smtClean="0">
                <a:solidFill>
                  <a:schemeClr val="tx1"/>
                </a:solidFill>
                <a:effectLst/>
                <a:latin typeface="+mn-lt"/>
                <a:ea typeface="+mn-ea"/>
                <a:cs typeface="+mn-cs"/>
              </a:rPr>
              <a:t>uggestions for improvement:</a:t>
            </a:r>
          </a:p>
          <a:p>
            <a:pPr marL="171450" lvl="0" indent="-171450">
              <a:buFont typeface="Arial" pitchFamily="34" charset="0"/>
              <a:buChar char="•"/>
            </a:pPr>
            <a:r>
              <a:rPr lang="en-US" sz="800" kern="1200" dirty="0" smtClean="0">
                <a:solidFill>
                  <a:schemeClr val="tx1"/>
                </a:solidFill>
                <a:effectLst/>
                <a:latin typeface="+mn-lt"/>
                <a:ea typeface="+mn-ea"/>
                <a:cs typeface="+mn-cs"/>
              </a:rPr>
              <a:t>Women’s rights and gender issues should be stated in the introduction  to the document</a:t>
            </a:r>
          </a:p>
          <a:p>
            <a:pPr marL="171450" lvl="0" indent="-171450">
              <a:buFont typeface="Arial" pitchFamily="34" charset="0"/>
              <a:buChar char="•"/>
            </a:pPr>
            <a:r>
              <a:rPr lang="en-US" sz="800" kern="1200" dirty="0" smtClean="0">
                <a:solidFill>
                  <a:schemeClr val="tx1"/>
                </a:solidFill>
                <a:effectLst/>
                <a:latin typeface="+mn-lt"/>
                <a:ea typeface="+mn-ea"/>
                <a:cs typeface="+mn-cs"/>
              </a:rPr>
              <a:t>A paragraph recognizing the role of women as forest stakeholders should be included in the introduction.  </a:t>
            </a:r>
          </a:p>
          <a:p>
            <a:pPr marL="171450" lvl="0" indent="-171450">
              <a:buFont typeface="Arial" pitchFamily="34" charset="0"/>
              <a:buChar char="•"/>
            </a:pPr>
            <a:r>
              <a:rPr lang="en-US" sz="800" kern="1200" dirty="0" smtClean="0">
                <a:solidFill>
                  <a:schemeClr val="tx1"/>
                </a:solidFill>
                <a:effectLst/>
                <a:latin typeface="+mn-lt"/>
                <a:ea typeface="+mn-ea"/>
                <a:cs typeface="+mn-cs"/>
              </a:rPr>
              <a:t>Point 1.3.  Normative framework; CEDAW should be one of the international instruments that are referred to (as recommended in document 2 from UN-REDD.) </a:t>
            </a:r>
          </a:p>
          <a:p>
            <a:pPr marL="171450" lvl="0" indent="-171450">
              <a:buFont typeface="Arial" pitchFamily="34" charset="0"/>
              <a:buChar char="•"/>
            </a:pPr>
            <a:r>
              <a:rPr lang="en-US" sz="800" kern="1200" dirty="0" smtClean="0">
                <a:solidFill>
                  <a:schemeClr val="tx1"/>
                </a:solidFill>
                <a:effectLst/>
                <a:latin typeface="+mn-lt"/>
                <a:ea typeface="+mn-ea"/>
                <a:cs typeface="+mn-cs"/>
              </a:rPr>
              <a:t>We recommend that a re-reading of the FPIC document (by gender experts) is done to ensure that gender issues become more integral parts of the FPIC guidelines." (Gov. Norway)</a:t>
            </a:r>
          </a:p>
          <a:p>
            <a:pPr lvl="0"/>
            <a:r>
              <a:rPr lang="en-US" sz="800" b="1" dirty="0" smtClean="0"/>
              <a:t>Response: </a:t>
            </a:r>
            <a:r>
              <a:rPr lang="en-US" sz="800" b="0" dirty="0" smtClean="0"/>
              <a:t>will</a:t>
            </a:r>
            <a:r>
              <a:rPr lang="en-US" sz="800" b="0" baseline="0" dirty="0" smtClean="0"/>
              <a:t> do</a:t>
            </a:r>
            <a:endParaRPr lang="en-US" sz="800" b="1" dirty="0" smtClean="0"/>
          </a:p>
          <a:p>
            <a:pPr lvl="0"/>
            <a:endParaRPr lang="en-US" sz="800" dirty="0"/>
          </a:p>
        </p:txBody>
      </p:sp>
      <p:sp>
        <p:nvSpPr>
          <p:cNvPr id="4" name="Slide Number Placeholder 3"/>
          <p:cNvSpPr>
            <a:spLocks noGrp="1"/>
          </p:cNvSpPr>
          <p:nvPr>
            <p:ph type="sldNum" sz="quarter" idx="10"/>
          </p:nvPr>
        </p:nvSpPr>
        <p:spPr/>
        <p:txBody>
          <a:bodyPr/>
          <a:lstStyle/>
          <a:p>
            <a:pPr>
              <a:defRPr/>
            </a:pPr>
            <a:fld id="{1CE11922-2D06-42CC-BE15-04D2D44B3575}" type="slidenum">
              <a:rPr lang="en-US" smtClean="0"/>
              <a:pPr>
                <a:defRPr/>
              </a:pPr>
              <a:t>4</a:t>
            </a:fld>
            <a:endParaRPr lang="en-US"/>
          </a:p>
        </p:txBody>
      </p:sp>
    </p:spTree>
    <p:extLst>
      <p:ext uri="{BB962C8B-B14F-4D97-AF65-F5344CB8AC3E}">
        <p14:creationId xmlns:p14="http://schemas.microsoft.com/office/powerpoint/2010/main" val="28513247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sz="1000" dirty="0"/>
          </a:p>
        </p:txBody>
      </p:sp>
      <p:sp>
        <p:nvSpPr>
          <p:cNvPr id="4" name="Slide Number Placeholder 3"/>
          <p:cNvSpPr>
            <a:spLocks noGrp="1"/>
          </p:cNvSpPr>
          <p:nvPr>
            <p:ph type="sldNum" sz="quarter" idx="10"/>
          </p:nvPr>
        </p:nvSpPr>
        <p:spPr/>
        <p:txBody>
          <a:bodyPr/>
          <a:lstStyle/>
          <a:p>
            <a:pPr>
              <a:defRPr/>
            </a:pPr>
            <a:fld id="{1CE11922-2D06-42CC-BE15-04D2D44B3575}" type="slidenum">
              <a:rPr lang="en-US" smtClean="0"/>
              <a:pPr>
                <a:defRPr/>
              </a:pPr>
              <a:t>5</a:t>
            </a:fld>
            <a:endParaRPr lang="en-US"/>
          </a:p>
        </p:txBody>
      </p:sp>
    </p:spTree>
    <p:extLst>
      <p:ext uri="{BB962C8B-B14F-4D97-AF65-F5344CB8AC3E}">
        <p14:creationId xmlns:p14="http://schemas.microsoft.com/office/powerpoint/2010/main" val="28513247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900" kern="1200" dirty="0" smtClean="0">
                <a:solidFill>
                  <a:schemeClr val="tx1"/>
                </a:solidFill>
                <a:effectLst/>
                <a:latin typeface="+mn-lt"/>
                <a:ea typeface="+mn-ea"/>
                <a:cs typeface="+mn-cs"/>
              </a:rPr>
              <a:t>We’ve received comments in support of the Guidelines’ scope which requires partner countries to seek consent from non-IPs, based on the argument that REDD+ activities may impact other forest-dependent communities that have customary and/or legal rights to the territory and/or resource in question.  </a:t>
            </a:r>
          </a:p>
          <a:p>
            <a:endParaRPr lang="en-US" sz="900" kern="1200" dirty="0" smtClean="0">
              <a:solidFill>
                <a:schemeClr val="tx1"/>
              </a:solidFill>
              <a:effectLst/>
              <a:latin typeface="+mn-lt"/>
              <a:ea typeface="+mn-ea"/>
              <a:cs typeface="+mn-cs"/>
            </a:endParaRPr>
          </a:p>
          <a:p>
            <a:r>
              <a:rPr lang="en-US" sz="900" kern="1200" dirty="0" smtClean="0">
                <a:solidFill>
                  <a:schemeClr val="tx1"/>
                </a:solidFill>
                <a:effectLst/>
                <a:latin typeface="+mn-lt"/>
                <a:ea typeface="+mn-ea"/>
                <a:cs typeface="+mn-cs"/>
              </a:rPr>
              <a:t>At the same time, we’ve received comments that this formulation could potentially undermine the legal rights of IPs by obfuscating the identity of rights holders and their specific rights and the obligations these rights imply.</a:t>
            </a:r>
          </a:p>
          <a:p>
            <a:endParaRPr lang="en-US" sz="900" kern="1200" dirty="0" smtClean="0">
              <a:solidFill>
                <a:schemeClr val="tx1"/>
              </a:solidFill>
              <a:effectLst/>
              <a:latin typeface="+mn-lt"/>
              <a:ea typeface="+mn-ea"/>
              <a:cs typeface="+mn-cs"/>
            </a:endParaRPr>
          </a:p>
          <a:p>
            <a:r>
              <a:rPr lang="en-US" sz="900" kern="1200" dirty="0" smtClean="0">
                <a:solidFill>
                  <a:schemeClr val="tx1"/>
                </a:solidFill>
                <a:effectLst/>
                <a:latin typeface="+mn-lt"/>
                <a:ea typeface="+mn-ea"/>
                <a:cs typeface="+mn-cs"/>
              </a:rPr>
              <a:t>While the majority of comments on this topic have been supportive of extending FPIC to non-IPs, these commenters have also called for a clarification of for whom and under what circumstances the Guidelines would apply and what the legal basis is for doing so.</a:t>
            </a:r>
          </a:p>
          <a:p>
            <a:endParaRPr lang="en-US" sz="900"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US" sz="900" kern="1200" dirty="0" smtClean="0">
                <a:solidFill>
                  <a:schemeClr val="tx1"/>
                </a:solidFill>
                <a:effectLst/>
                <a:latin typeface="+mn-lt"/>
                <a:ea typeface="+mn-ea"/>
                <a:cs typeface="+mn-cs"/>
              </a:rPr>
              <a:t>A related recommendation is that</a:t>
            </a:r>
            <a:r>
              <a:rPr lang="en-US" sz="900" kern="1200" baseline="0" dirty="0" smtClean="0">
                <a:solidFill>
                  <a:schemeClr val="tx1"/>
                </a:solidFill>
                <a:effectLst/>
                <a:latin typeface="+mn-lt"/>
                <a:ea typeface="+mn-ea"/>
                <a:cs typeface="+mn-cs"/>
              </a:rPr>
              <a:t> the st</a:t>
            </a:r>
            <a:r>
              <a:rPr lang="en-US" sz="900" kern="1200" dirty="0" smtClean="0">
                <a:solidFill>
                  <a:schemeClr val="tx1"/>
                </a:solidFill>
                <a:effectLst/>
                <a:latin typeface="+mn-lt"/>
                <a:ea typeface="+mn-ea"/>
                <a:cs typeface="+mn-cs"/>
              </a:rPr>
              <a:t>akeholder terminology better defined and made consistent throughout the document – including: indigenous peoples; forest-dependent communities; local communities; rights-holders; stakeholders. At the same time, we received comments that the stakeholder terminology should be tailored to national contexts. </a:t>
            </a:r>
          </a:p>
          <a:p>
            <a:pPr marL="0" marR="0" indent="0" algn="l" defTabSz="914400" rtl="0" eaLnBrk="1" fontAlgn="base" latinLnBrk="0" hangingPunct="1">
              <a:lnSpc>
                <a:spcPct val="100000"/>
              </a:lnSpc>
              <a:spcBef>
                <a:spcPct val="30000"/>
              </a:spcBef>
              <a:spcAft>
                <a:spcPct val="0"/>
              </a:spcAft>
              <a:buClrTx/>
              <a:buSzTx/>
              <a:buFontTx/>
              <a:buNone/>
              <a:tabLst/>
              <a:defRPr/>
            </a:pPr>
            <a:endParaRPr lang="en-US" sz="900" kern="1200" dirty="0" smtClean="0">
              <a:solidFill>
                <a:schemeClr val="tx1"/>
              </a:solidFill>
              <a:effectLst/>
              <a:latin typeface="+mn-lt"/>
              <a:ea typeface="+mn-ea"/>
              <a:cs typeface="+mn-cs"/>
            </a:endParaRPr>
          </a:p>
          <a:p>
            <a:pPr lvl="0"/>
            <a:r>
              <a:rPr lang="en-US" sz="900" b="1" dirty="0" smtClean="0"/>
              <a:t>Key</a:t>
            </a:r>
            <a:r>
              <a:rPr lang="en-US" sz="900" b="1" baseline="0" dirty="0" smtClean="0"/>
              <a:t> c</a:t>
            </a:r>
            <a:r>
              <a:rPr lang="en-US" sz="900" b="1" dirty="0" smtClean="0"/>
              <a:t>hallenges</a:t>
            </a:r>
            <a:r>
              <a:rPr lang="en-US" sz="900" b="1" baseline="0" dirty="0" smtClean="0"/>
              <a:t> to further defining the stakeholder terms include:</a:t>
            </a:r>
            <a:endParaRPr lang="en-US" sz="900" b="1" dirty="0" smtClean="0"/>
          </a:p>
          <a:p>
            <a:pPr marL="285750" indent="-285750">
              <a:buFont typeface="Arial" pitchFamily="34" charset="0"/>
              <a:buChar char="•"/>
            </a:pPr>
            <a:r>
              <a:rPr lang="en-US" sz="900" dirty="0" smtClean="0"/>
              <a:t>The lack of internationally agreed definitions of these terms</a:t>
            </a:r>
          </a:p>
          <a:p>
            <a:pPr marL="285750" indent="-285750">
              <a:buFont typeface="Arial" pitchFamily="34" charset="0"/>
              <a:buChar char="•"/>
            </a:pPr>
            <a:r>
              <a:rPr lang="en-US" sz="900" dirty="0" smtClean="0"/>
              <a:t>Governments don’t recognize rights-holders in the same way</a:t>
            </a:r>
          </a:p>
          <a:p>
            <a:pPr marL="285750" indent="-285750">
              <a:buFont typeface="Arial" pitchFamily="34" charset="0"/>
              <a:buChar char="•"/>
            </a:pPr>
            <a:r>
              <a:rPr lang="en-US" sz="900" dirty="0" smtClean="0"/>
              <a:t>Diversity of stakeholders in each country (using different terminology)</a:t>
            </a:r>
            <a:r>
              <a:rPr lang="en-US" sz="900" b="1" dirty="0" smtClean="0"/>
              <a:t/>
            </a:r>
            <a:br>
              <a:rPr lang="en-US" sz="900" b="1" dirty="0" smtClean="0"/>
            </a:br>
            <a:endParaRPr lang="en-US" sz="900" kern="1200" dirty="0" smtClean="0">
              <a:solidFill>
                <a:schemeClr val="tx1"/>
              </a:solidFill>
              <a:effectLst/>
              <a:latin typeface="+mn-lt"/>
              <a:ea typeface="+mn-ea"/>
              <a:cs typeface="+mn-cs"/>
            </a:endParaRPr>
          </a:p>
          <a:p>
            <a:pPr marL="0" marR="0" indent="0" algn="l" defTabSz="914400" rtl="0" eaLnBrk="1" fontAlgn="base" latinLnBrk="0" hangingPunct="1">
              <a:lnSpc>
                <a:spcPct val="100000"/>
              </a:lnSpc>
              <a:spcBef>
                <a:spcPct val="30000"/>
              </a:spcBef>
              <a:spcAft>
                <a:spcPct val="0"/>
              </a:spcAft>
              <a:buClrTx/>
              <a:buSzTx/>
              <a:buFontTx/>
              <a:buNone/>
              <a:tabLst/>
              <a:defRPr/>
            </a:pPr>
            <a:r>
              <a:rPr lang="en-US" sz="900" kern="1200" dirty="0" smtClean="0">
                <a:solidFill>
                  <a:schemeClr val="tx1"/>
                </a:solidFill>
                <a:effectLst/>
                <a:latin typeface="+mn-lt"/>
                <a:ea typeface="+mn-ea"/>
                <a:cs typeface="+mn-cs"/>
              </a:rPr>
              <a:t>The guidelines aimed to provide support in identifying IPs in Annex II, but we clearly need to provide additional guidance to support National </a:t>
            </a:r>
            <a:r>
              <a:rPr lang="en-US" sz="900" kern="1200" dirty="0" err="1" smtClean="0">
                <a:solidFill>
                  <a:schemeClr val="tx1"/>
                </a:solidFill>
                <a:effectLst/>
                <a:latin typeface="+mn-lt"/>
                <a:ea typeface="+mn-ea"/>
                <a:cs typeface="+mn-cs"/>
              </a:rPr>
              <a:t>Programmes</a:t>
            </a:r>
            <a:r>
              <a:rPr lang="en-US" sz="900" kern="1200" dirty="0" smtClean="0">
                <a:solidFill>
                  <a:schemeClr val="tx1"/>
                </a:solidFill>
                <a:effectLst/>
                <a:latin typeface="+mn-lt"/>
                <a:ea typeface="+mn-ea"/>
                <a:cs typeface="+mn-cs"/>
              </a:rPr>
              <a:t> to define rights-holders in their countries.   </a:t>
            </a:r>
          </a:p>
          <a:p>
            <a:endParaRPr lang="en-US" sz="900" dirty="0"/>
          </a:p>
        </p:txBody>
      </p:sp>
      <p:sp>
        <p:nvSpPr>
          <p:cNvPr id="4" name="Slide Number Placeholder 3"/>
          <p:cNvSpPr>
            <a:spLocks noGrp="1"/>
          </p:cNvSpPr>
          <p:nvPr>
            <p:ph type="sldNum" sz="quarter" idx="10"/>
          </p:nvPr>
        </p:nvSpPr>
        <p:spPr/>
        <p:txBody>
          <a:bodyPr/>
          <a:lstStyle/>
          <a:p>
            <a:pPr>
              <a:defRPr/>
            </a:pPr>
            <a:fld id="{1CE11922-2D06-42CC-BE15-04D2D44B3575}" type="slidenum">
              <a:rPr lang="en-US" smtClean="0"/>
              <a:pPr>
                <a:defRPr/>
              </a:pPr>
              <a:t>6</a:t>
            </a:fld>
            <a:endParaRPr lang="en-US"/>
          </a:p>
        </p:txBody>
      </p:sp>
    </p:spTree>
    <p:extLst>
      <p:ext uri="{BB962C8B-B14F-4D97-AF65-F5344CB8AC3E}">
        <p14:creationId xmlns:p14="http://schemas.microsoft.com/office/powerpoint/2010/main" val="574234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p>
        </p:txBody>
      </p:sp>
      <p:sp>
        <p:nvSpPr>
          <p:cNvPr id="4" name="Slide Number Placeholder 3"/>
          <p:cNvSpPr>
            <a:spLocks noGrp="1"/>
          </p:cNvSpPr>
          <p:nvPr>
            <p:ph type="sldNum" sz="quarter" idx="10"/>
          </p:nvPr>
        </p:nvSpPr>
        <p:spPr/>
        <p:txBody>
          <a:bodyPr/>
          <a:lstStyle/>
          <a:p>
            <a:pPr>
              <a:defRPr/>
            </a:pPr>
            <a:fld id="{1CE11922-2D06-42CC-BE15-04D2D44B3575}" type="slidenum">
              <a:rPr lang="en-US" smtClean="0"/>
              <a:pPr>
                <a:defRPr/>
              </a:pPr>
              <a:t>7</a:t>
            </a:fld>
            <a:endParaRPr lang="en-US"/>
          </a:p>
        </p:txBody>
      </p:sp>
    </p:spTree>
    <p:extLst>
      <p:ext uri="{BB962C8B-B14F-4D97-AF65-F5344CB8AC3E}">
        <p14:creationId xmlns:p14="http://schemas.microsoft.com/office/powerpoint/2010/main" val="574234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900" kern="1200" dirty="0" smtClean="0">
                <a:solidFill>
                  <a:schemeClr val="tx1"/>
                </a:solidFill>
                <a:effectLst/>
                <a:latin typeface="+mn-lt"/>
                <a:ea typeface="+mn-ea"/>
                <a:cs typeface="+mn-cs"/>
              </a:rPr>
              <a:t>We’ve received several comments requesting that we clarify when FPIC is required.</a:t>
            </a:r>
          </a:p>
          <a:p>
            <a:endParaRPr lang="en-US" sz="900" kern="1200" dirty="0" smtClean="0">
              <a:solidFill>
                <a:schemeClr val="tx1"/>
              </a:solidFill>
              <a:effectLst/>
              <a:latin typeface="+mn-lt"/>
              <a:ea typeface="+mn-ea"/>
              <a:cs typeface="+mn-cs"/>
            </a:endParaRPr>
          </a:p>
          <a:p>
            <a:r>
              <a:rPr lang="en-US" sz="900" kern="1200" dirty="0" smtClean="0">
                <a:solidFill>
                  <a:schemeClr val="tx1"/>
                </a:solidFill>
                <a:effectLst/>
                <a:latin typeface="+mn-lt"/>
                <a:ea typeface="+mn-ea"/>
                <a:cs typeface="+mn-cs"/>
              </a:rPr>
              <a:t>We’ve also received questions about whether or not REDD+ readiness requires FPIC and the related question of what level FPIC should be carried out – national or community level?</a:t>
            </a:r>
          </a:p>
          <a:p>
            <a:endParaRPr lang="en-US" sz="900" kern="1200" dirty="0" smtClean="0">
              <a:solidFill>
                <a:schemeClr val="tx1"/>
              </a:solidFill>
              <a:effectLst/>
              <a:latin typeface="+mn-lt"/>
              <a:ea typeface="+mn-ea"/>
              <a:cs typeface="+mn-cs"/>
            </a:endParaRPr>
          </a:p>
          <a:p>
            <a:r>
              <a:rPr lang="en-US" sz="900" kern="1200" dirty="0" smtClean="0">
                <a:solidFill>
                  <a:schemeClr val="tx1"/>
                </a:solidFill>
                <a:effectLst/>
                <a:latin typeface="+mn-lt"/>
                <a:ea typeface="+mn-ea"/>
                <a:cs typeface="+mn-cs"/>
              </a:rPr>
              <a:t>Practically speaking – it is difficult to imagine an FPIC process occurring at the national level on a national REDD+ strategy for example, given issues of representation of rights holders at such a scale.</a:t>
            </a:r>
          </a:p>
          <a:p>
            <a:endParaRPr lang="en-US" sz="900" kern="1200" dirty="0" smtClean="0">
              <a:solidFill>
                <a:schemeClr val="tx1"/>
              </a:solidFill>
              <a:effectLst/>
              <a:latin typeface="+mn-lt"/>
              <a:ea typeface="+mn-ea"/>
              <a:cs typeface="+mn-cs"/>
            </a:endParaRPr>
          </a:p>
          <a:p>
            <a:r>
              <a:rPr lang="en-US" sz="900" kern="1200" dirty="0" smtClean="0">
                <a:solidFill>
                  <a:schemeClr val="tx1"/>
                </a:solidFill>
                <a:effectLst/>
                <a:latin typeface="+mn-lt"/>
                <a:ea typeface="+mn-ea"/>
                <a:cs typeface="+mn-cs"/>
              </a:rPr>
              <a:t>On one hand, as commenters have rightly pointed out, elements of REDD+ readiness and national REDD+ strategies could affect indigenous peoples’ lands and territories, with implications on their rights and interests, which would imply both that the readiness phase may have components that require FPIC and that FPIC might have to be carried out to approve national strategies.</a:t>
            </a:r>
          </a:p>
          <a:p>
            <a:endParaRPr lang="en-US" sz="900" kern="1200" dirty="0" smtClean="0">
              <a:solidFill>
                <a:schemeClr val="tx1"/>
              </a:solidFill>
              <a:effectLst/>
              <a:latin typeface="+mn-lt"/>
              <a:ea typeface="+mn-ea"/>
              <a:cs typeface="+mn-cs"/>
            </a:endParaRPr>
          </a:p>
          <a:p>
            <a:r>
              <a:rPr lang="en-US" sz="900" kern="1200" dirty="0" smtClean="0">
                <a:solidFill>
                  <a:schemeClr val="tx1"/>
                </a:solidFill>
                <a:effectLst/>
                <a:latin typeface="+mn-lt"/>
                <a:ea typeface="+mn-ea"/>
                <a:cs typeface="+mn-cs"/>
              </a:rPr>
              <a:t>Given the diversity of potential scenarios where an activity may or may not require consent given the specific context, we feel it would best for National </a:t>
            </a:r>
            <a:r>
              <a:rPr lang="en-US" sz="900" kern="1200" dirty="0" err="1" smtClean="0">
                <a:solidFill>
                  <a:schemeClr val="tx1"/>
                </a:solidFill>
                <a:effectLst/>
                <a:latin typeface="+mn-lt"/>
                <a:ea typeface="+mn-ea"/>
                <a:cs typeface="+mn-cs"/>
              </a:rPr>
              <a:t>Programmes</a:t>
            </a:r>
            <a:r>
              <a:rPr lang="en-US" sz="900" kern="1200" dirty="0" smtClean="0">
                <a:solidFill>
                  <a:schemeClr val="tx1"/>
                </a:solidFill>
                <a:effectLst/>
                <a:latin typeface="+mn-lt"/>
                <a:ea typeface="+mn-ea"/>
                <a:cs typeface="+mn-cs"/>
              </a:rPr>
              <a:t> to make this determination on a case by case basis, in consultation with relevant rights-holders.</a:t>
            </a:r>
          </a:p>
          <a:p>
            <a:endParaRPr lang="en-US" sz="900" kern="1200" dirty="0" smtClean="0">
              <a:solidFill>
                <a:schemeClr val="tx1"/>
              </a:solidFill>
              <a:effectLst/>
              <a:latin typeface="+mn-lt"/>
              <a:ea typeface="+mn-ea"/>
              <a:cs typeface="+mn-cs"/>
            </a:endParaRPr>
          </a:p>
          <a:p>
            <a:r>
              <a:rPr lang="en-US" sz="900" kern="1200" dirty="0" smtClean="0">
                <a:solidFill>
                  <a:schemeClr val="tx1"/>
                </a:solidFill>
                <a:effectLst/>
                <a:latin typeface="+mn-lt"/>
                <a:ea typeface="+mn-ea"/>
                <a:cs typeface="+mn-cs"/>
              </a:rPr>
              <a:t>Given the complexity of making this determination, we propose that the Guidelines include criteria and/or questions that could help NPs in making this determination and we will have one of the breakout groups focus specifically on this issue, with the aim of responding to these questions.</a:t>
            </a:r>
          </a:p>
          <a:p>
            <a:endParaRPr lang="en-US" sz="900" dirty="0" smtClean="0"/>
          </a:p>
          <a:p>
            <a:r>
              <a:rPr lang="en-US" sz="900" dirty="0" smtClean="0"/>
              <a:t>These</a:t>
            </a:r>
            <a:r>
              <a:rPr lang="en-US" sz="900" baseline="0" dirty="0" smtClean="0"/>
              <a:t> breakout groups can also be guided by feedback on emerging activities which may or may not require consent in the analysis document.</a:t>
            </a:r>
          </a:p>
        </p:txBody>
      </p:sp>
      <p:sp>
        <p:nvSpPr>
          <p:cNvPr id="4" name="Slide Number Placeholder 3"/>
          <p:cNvSpPr>
            <a:spLocks noGrp="1"/>
          </p:cNvSpPr>
          <p:nvPr>
            <p:ph type="sldNum" sz="quarter" idx="10"/>
          </p:nvPr>
        </p:nvSpPr>
        <p:spPr/>
        <p:txBody>
          <a:bodyPr/>
          <a:lstStyle/>
          <a:p>
            <a:pPr>
              <a:defRPr/>
            </a:pPr>
            <a:fld id="{1CE11922-2D06-42CC-BE15-04D2D44B3575}" type="slidenum">
              <a:rPr lang="en-US" smtClean="0"/>
              <a:pPr>
                <a:defRPr/>
              </a:pPr>
              <a:t>8</a:t>
            </a:fld>
            <a:endParaRPr lang="en-US"/>
          </a:p>
        </p:txBody>
      </p:sp>
    </p:spTree>
    <p:extLst>
      <p:ext uri="{BB962C8B-B14F-4D97-AF65-F5344CB8AC3E}">
        <p14:creationId xmlns:p14="http://schemas.microsoft.com/office/powerpoint/2010/main" val="3624502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900" b="1" kern="1200" dirty="0" smtClean="0">
                <a:solidFill>
                  <a:schemeClr val="tx1"/>
                </a:solidFill>
                <a:effectLst/>
                <a:latin typeface="+mn-lt"/>
                <a:ea typeface="+mn-ea"/>
                <a:cs typeface="+mn-cs"/>
              </a:rPr>
              <a:t>Evaluation/verification suggestions: </a:t>
            </a:r>
            <a:endParaRPr lang="en-US" sz="900" kern="1200" dirty="0" smtClean="0">
              <a:solidFill>
                <a:schemeClr val="tx1"/>
              </a:solidFill>
              <a:effectLst/>
              <a:latin typeface="+mn-lt"/>
              <a:ea typeface="+mn-ea"/>
              <a:cs typeface="+mn-cs"/>
            </a:endParaRPr>
          </a:p>
          <a:p>
            <a:pPr marL="171450" lvl="0" indent="-171450">
              <a:buFont typeface="Arial" pitchFamily="34" charset="0"/>
              <a:buChar char="•"/>
            </a:pPr>
            <a:r>
              <a:rPr lang="en-US" sz="900" kern="1200" dirty="0" smtClean="0">
                <a:solidFill>
                  <a:schemeClr val="tx1"/>
                </a:solidFill>
                <a:effectLst/>
                <a:latin typeface="+mn-lt"/>
                <a:ea typeface="+mn-ea"/>
                <a:cs typeface="+mn-cs"/>
              </a:rPr>
              <a:t>Include more information about how the FPIC process should be evaluated and verified </a:t>
            </a:r>
          </a:p>
          <a:p>
            <a:pPr marL="171450" lvl="0" indent="-171450">
              <a:buFont typeface="Arial" pitchFamily="34" charset="0"/>
              <a:buChar char="•"/>
            </a:pPr>
            <a:r>
              <a:rPr lang="en-US" sz="900" kern="1200" dirty="0" smtClean="0">
                <a:solidFill>
                  <a:schemeClr val="tx1"/>
                </a:solidFill>
                <a:effectLst/>
                <a:latin typeface="+mn-lt"/>
                <a:ea typeface="+mn-ea"/>
                <a:cs typeface="+mn-cs"/>
              </a:rPr>
              <a:t>Include a list of key indicators and verification methods for (independent) verification of FPIC, to make certain that each FPIC element is sufficiently met </a:t>
            </a:r>
          </a:p>
          <a:p>
            <a:pPr marL="171450" lvl="0" indent="-171450">
              <a:buFont typeface="Arial" pitchFamily="34" charset="0"/>
              <a:buChar char="•"/>
            </a:pPr>
            <a:r>
              <a:rPr lang="en-US" sz="900" kern="1200" dirty="0" smtClean="0">
                <a:solidFill>
                  <a:schemeClr val="tx1"/>
                </a:solidFill>
                <a:effectLst/>
                <a:latin typeface="+mn-lt"/>
                <a:ea typeface="+mn-ea"/>
                <a:cs typeface="+mn-cs"/>
              </a:rPr>
              <a:t>Evaluation and independent validation after FPIC process to be compulsory </a:t>
            </a:r>
          </a:p>
          <a:p>
            <a:pPr marL="171450" lvl="0" indent="-171450">
              <a:buFont typeface="Arial" pitchFamily="34" charset="0"/>
              <a:buChar char="•"/>
            </a:pPr>
            <a:r>
              <a:rPr lang="en-US" sz="900" kern="1200" dirty="0" smtClean="0">
                <a:solidFill>
                  <a:schemeClr val="tx1"/>
                </a:solidFill>
                <a:effectLst/>
                <a:latin typeface="+mn-lt"/>
                <a:ea typeface="+mn-ea"/>
                <a:cs typeface="+mn-cs"/>
              </a:rPr>
              <a:t>Address identification (and appointment) of the verification institution and the need for agreement on/recognition of the verification body needs also be addressed.</a:t>
            </a:r>
          </a:p>
          <a:p>
            <a:endParaRPr lang="en-US" sz="900" kern="1200" dirty="0" smtClean="0">
              <a:solidFill>
                <a:schemeClr val="tx1"/>
              </a:solidFill>
              <a:effectLst/>
              <a:latin typeface="+mn-lt"/>
              <a:ea typeface="+mn-ea"/>
              <a:cs typeface="+mn-cs"/>
            </a:endParaRPr>
          </a:p>
          <a:p>
            <a:r>
              <a:rPr lang="en-US" sz="900" b="1" kern="1200" dirty="0" smtClean="0">
                <a:solidFill>
                  <a:schemeClr val="tx1"/>
                </a:solidFill>
                <a:effectLst/>
                <a:latin typeface="+mn-lt"/>
                <a:ea typeface="+mn-ea"/>
                <a:cs typeface="+mn-cs"/>
              </a:rPr>
              <a:t>Facilitator: </a:t>
            </a:r>
            <a:endParaRPr lang="en-US" sz="900" kern="1200" dirty="0" smtClean="0">
              <a:solidFill>
                <a:schemeClr val="tx1"/>
              </a:solidFill>
              <a:effectLst/>
              <a:latin typeface="+mn-lt"/>
              <a:ea typeface="+mn-ea"/>
              <a:cs typeface="+mn-cs"/>
            </a:endParaRPr>
          </a:p>
          <a:p>
            <a:pPr marL="171450" lvl="0" indent="-171450">
              <a:buFont typeface="Arial" pitchFamily="34" charset="0"/>
              <a:buChar char="•"/>
            </a:pPr>
            <a:r>
              <a:rPr lang="en-US" sz="900" kern="1200" dirty="0" smtClean="0">
                <a:solidFill>
                  <a:schemeClr val="tx1"/>
                </a:solidFill>
                <a:effectLst/>
                <a:latin typeface="+mn-lt"/>
                <a:ea typeface="+mn-ea"/>
                <a:cs typeface="+mn-cs"/>
              </a:rPr>
              <a:t>There were calls to emphasize the benefits of involving CSO as the (co) facilitator of FPIC, so as to avoid direct involvement of the project owners (government and GIZ) and minimize influencing factors on consent.” (Lao PDR GIZ- </a:t>
            </a:r>
            <a:r>
              <a:rPr lang="en-US" sz="900" kern="1200" dirty="0" err="1" smtClean="0">
                <a:solidFill>
                  <a:schemeClr val="tx1"/>
                </a:solidFill>
                <a:effectLst/>
                <a:latin typeface="+mn-lt"/>
                <a:ea typeface="+mn-ea"/>
                <a:cs typeface="+mn-cs"/>
              </a:rPr>
              <a:t>CliPAD</a:t>
            </a:r>
            <a:r>
              <a:rPr lang="en-US" sz="900" kern="1200" dirty="0" smtClean="0">
                <a:solidFill>
                  <a:schemeClr val="tx1"/>
                </a:solidFill>
                <a:effectLst/>
                <a:latin typeface="+mn-lt"/>
                <a:ea typeface="+mn-ea"/>
                <a:cs typeface="+mn-cs"/>
              </a:rPr>
              <a:t> Project)</a:t>
            </a:r>
          </a:p>
          <a:p>
            <a:pPr marL="171450" lvl="0" indent="-171450">
              <a:buFont typeface="Arial" pitchFamily="34" charset="0"/>
              <a:buChar char="•"/>
            </a:pPr>
            <a:r>
              <a:rPr lang="en-US" sz="900" kern="1200" dirty="0" smtClean="0">
                <a:solidFill>
                  <a:schemeClr val="tx1"/>
                </a:solidFill>
                <a:effectLst/>
                <a:latin typeface="+mn-lt"/>
                <a:ea typeface="+mn-ea"/>
                <a:cs typeface="+mn-cs"/>
              </a:rPr>
              <a:t>Similarly, there were calls to emphasize the benefits of selecting facilitators from the affected communities, to the extent possible, who better know the context, to contribute to strengthening local capacity.</a:t>
            </a:r>
          </a:p>
          <a:p>
            <a:pPr marL="171450" lvl="0" indent="-171450">
              <a:buFont typeface="Arial" pitchFamily="34" charset="0"/>
              <a:buChar char="•"/>
            </a:pPr>
            <a:r>
              <a:rPr lang="en-US" sz="900" kern="1200" dirty="0" smtClean="0">
                <a:solidFill>
                  <a:schemeClr val="tx1"/>
                </a:solidFill>
                <a:effectLst/>
                <a:latin typeface="+mn-lt"/>
                <a:ea typeface="+mn-ea"/>
                <a:cs typeface="+mn-cs"/>
              </a:rPr>
              <a:t>Questions about how a facilitator should be elected/selected</a:t>
            </a:r>
          </a:p>
          <a:p>
            <a:pPr marL="171450" lvl="0" indent="-171450">
              <a:buFont typeface="Arial" pitchFamily="34" charset="0"/>
              <a:buChar char="•"/>
            </a:pPr>
            <a:r>
              <a:rPr lang="en-US" sz="900" kern="1200" dirty="0" smtClean="0">
                <a:solidFill>
                  <a:schemeClr val="tx1"/>
                </a:solidFill>
                <a:effectLst/>
                <a:latin typeface="+mn-lt"/>
                <a:ea typeface="+mn-ea"/>
                <a:cs typeface="+mn-cs"/>
              </a:rPr>
              <a:t>Requests that the Guidelines address not only criteria of being facilitator, but also who will identify, select, and recruit facilitator. </a:t>
            </a:r>
          </a:p>
          <a:p>
            <a:pPr lvl="0"/>
            <a:r>
              <a:rPr lang="en-US" sz="900" b="1" kern="1200" dirty="0" smtClean="0">
                <a:solidFill>
                  <a:schemeClr val="tx1"/>
                </a:solidFill>
                <a:effectLst/>
                <a:latin typeface="+mn-lt"/>
                <a:ea typeface="+mn-ea"/>
                <a:cs typeface="+mn-cs"/>
              </a:rPr>
              <a:t>Suggested criteria</a:t>
            </a:r>
            <a:r>
              <a:rPr lang="en-US" sz="900" kern="1200" dirty="0" smtClean="0">
                <a:solidFill>
                  <a:schemeClr val="tx1"/>
                </a:solidFill>
                <a:effectLst/>
                <a:latin typeface="+mn-lt"/>
                <a:ea typeface="+mn-ea"/>
                <a:cs typeface="+mn-cs"/>
              </a:rPr>
              <a:t>: independent, objective, acceptable by both parties (community and proponent), and able to work with various stakeholders (mainly community and proponent). (UN-REDD </a:t>
            </a:r>
            <a:r>
              <a:rPr lang="en-US" sz="900" kern="1200" dirty="0" err="1" smtClean="0">
                <a:solidFill>
                  <a:schemeClr val="tx1"/>
                </a:solidFill>
                <a:effectLst/>
                <a:latin typeface="+mn-lt"/>
                <a:ea typeface="+mn-ea"/>
                <a:cs typeface="+mn-cs"/>
              </a:rPr>
              <a:t>Programme</a:t>
            </a:r>
            <a:r>
              <a:rPr lang="en-US" sz="900" kern="1200" dirty="0" smtClean="0">
                <a:solidFill>
                  <a:schemeClr val="tx1"/>
                </a:solidFill>
                <a:effectLst/>
                <a:latin typeface="+mn-lt"/>
                <a:ea typeface="+mn-ea"/>
                <a:cs typeface="+mn-cs"/>
              </a:rPr>
              <a:t>, Indonesia)</a:t>
            </a:r>
          </a:p>
          <a:p>
            <a:endParaRPr lang="en-US" sz="900" kern="1200" dirty="0" smtClean="0">
              <a:solidFill>
                <a:schemeClr val="tx1"/>
              </a:solidFill>
              <a:effectLst/>
              <a:latin typeface="+mn-lt"/>
              <a:ea typeface="+mn-ea"/>
              <a:cs typeface="+mn-cs"/>
            </a:endParaRPr>
          </a:p>
          <a:p>
            <a:r>
              <a:rPr lang="en-US" sz="900" b="1" kern="1200" dirty="0" smtClean="0">
                <a:solidFill>
                  <a:schemeClr val="tx1"/>
                </a:solidFill>
                <a:effectLst/>
                <a:latin typeface="+mn-lt"/>
                <a:ea typeface="+mn-ea"/>
                <a:cs typeface="+mn-cs"/>
              </a:rPr>
              <a:t>Timeline: </a:t>
            </a:r>
            <a:r>
              <a:rPr lang="en-US" sz="900" kern="1200" dirty="0" smtClean="0">
                <a:solidFill>
                  <a:schemeClr val="tx1"/>
                </a:solidFill>
                <a:effectLst/>
                <a:latin typeface="+mn-lt"/>
                <a:ea typeface="+mn-ea"/>
                <a:cs typeface="+mn-cs"/>
              </a:rPr>
              <a:t>Comments called for a need to balancing between what is stated in the Guidelines – that “The decision-making timeline established by the indigenous peoples must be respected” and the concern that providing too much flexibility might affect the implementation of actions. </a:t>
            </a:r>
          </a:p>
          <a:p>
            <a:r>
              <a:rPr lang="en-US" sz="900" b="1" kern="1200" dirty="0" smtClean="0">
                <a:solidFill>
                  <a:schemeClr val="tx1"/>
                </a:solidFill>
                <a:effectLst/>
                <a:latin typeface="+mn-lt"/>
                <a:ea typeface="+mn-ea"/>
                <a:cs typeface="+mn-cs"/>
              </a:rPr>
              <a:t>One suggestion:</a:t>
            </a:r>
            <a:r>
              <a:rPr lang="en-US" sz="900" kern="1200" dirty="0" smtClean="0">
                <a:solidFill>
                  <a:schemeClr val="tx1"/>
                </a:solidFill>
                <a:effectLst/>
                <a:latin typeface="+mn-lt"/>
                <a:ea typeface="+mn-ea"/>
                <a:cs typeface="+mn-cs"/>
              </a:rPr>
              <a:t> If a community isn’t ready to give its consent within a reasonable timeframe, this could be read as a ‘NO’ and processes could be taken forward in other territories that are so disposed.”  (Gov. Guatemala)</a:t>
            </a:r>
          </a:p>
          <a:p>
            <a:endParaRPr lang="en-US" sz="900" kern="1200" dirty="0" smtClean="0">
              <a:solidFill>
                <a:schemeClr val="tx1"/>
              </a:solidFill>
              <a:effectLst/>
              <a:latin typeface="+mn-lt"/>
              <a:ea typeface="+mn-ea"/>
              <a:cs typeface="+mn-cs"/>
            </a:endParaRPr>
          </a:p>
          <a:p>
            <a:endParaRPr lang="en-US" sz="900" dirty="0"/>
          </a:p>
        </p:txBody>
      </p:sp>
      <p:sp>
        <p:nvSpPr>
          <p:cNvPr id="4" name="Slide Number Placeholder 3"/>
          <p:cNvSpPr>
            <a:spLocks noGrp="1"/>
          </p:cNvSpPr>
          <p:nvPr>
            <p:ph type="sldNum" sz="quarter" idx="10"/>
          </p:nvPr>
        </p:nvSpPr>
        <p:spPr/>
        <p:txBody>
          <a:bodyPr/>
          <a:lstStyle/>
          <a:p>
            <a:pPr>
              <a:defRPr/>
            </a:pPr>
            <a:fld id="{1CE11922-2D06-42CC-BE15-04D2D44B3575}" type="slidenum">
              <a:rPr lang="en-US" smtClean="0"/>
              <a:pPr>
                <a:defRPr/>
              </a:pPr>
              <a:t>9</a:t>
            </a:fld>
            <a:endParaRPr lang="en-US"/>
          </a:p>
        </p:txBody>
      </p:sp>
    </p:spTree>
    <p:extLst>
      <p:ext uri="{BB962C8B-B14F-4D97-AF65-F5344CB8AC3E}">
        <p14:creationId xmlns:p14="http://schemas.microsoft.com/office/powerpoint/2010/main" val="28187408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1974FB4A-ACD9-40A8-84E1-1D12DED4006B}" type="datetimeFigureOut">
              <a:rPr lang="en-US"/>
              <a:pPr>
                <a:defRPr/>
              </a:pPr>
              <a:t>2/10/2012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916AB6B-27BA-4EC7-B38D-84199F601E6A}"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2AC50EF-3CF1-4D1B-83E3-6AFD36EA786A}" type="datetimeFigureOut">
              <a:rPr lang="en-US"/>
              <a:pPr>
                <a:defRPr/>
              </a:pPr>
              <a:t>2/10/2012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40F1B8D-A53E-42AE-A5E5-B95AB026F5A8}"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29FE696-E2C2-4D8D-866F-063D01749C8C}" type="datetimeFigureOut">
              <a:rPr lang="en-US"/>
              <a:pPr>
                <a:defRPr/>
              </a:pPr>
              <a:t>2/10/2012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2BDD9E6-74BA-4D37-931F-17930DECA973}"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9AB125C-BD55-4147-BF4D-88014B105403}" type="datetimeFigureOut">
              <a:rPr lang="en-US"/>
              <a:pPr>
                <a:defRPr/>
              </a:pPr>
              <a:t>2/10/2012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7D30EA2-5800-4ECC-9BC5-935041F3A78F}"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6DA561CB-9A55-44F4-BBEE-CF75078711ED}" type="datetimeFigureOut">
              <a:rPr lang="en-US"/>
              <a:pPr>
                <a:defRPr/>
              </a:pPr>
              <a:t>2/10/2012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F2629D5-4DF0-4C93-B8DC-41DD52AC145E}"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0D10C044-70EA-4D99-B9E3-AC8C24D36849}" type="datetimeFigureOut">
              <a:rPr lang="en-US"/>
              <a:pPr>
                <a:defRPr/>
              </a:pPr>
              <a:t>2/10/2012</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AD34876-81B7-4990-84B1-C9374C66C76B}"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2AEAA11A-3499-4492-8913-A3D622E591AE}" type="datetimeFigureOut">
              <a:rPr lang="en-US"/>
              <a:pPr>
                <a:defRPr/>
              </a:pPr>
              <a:t>2/10/2012</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251D1442-1CD1-4273-A27D-06ADFC2A7F14}"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8F888C88-3696-4377-97F3-88834FD46AEE}" type="datetimeFigureOut">
              <a:rPr lang="en-US"/>
              <a:pPr>
                <a:defRPr/>
              </a:pPr>
              <a:t>2/10/2012</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7450D2C1-78FA-4CBE-B6D8-FD86DF1AFD27}"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F2EB3AC-561A-4838-9C49-815993F2E595}" type="datetimeFigureOut">
              <a:rPr lang="en-US"/>
              <a:pPr>
                <a:defRPr/>
              </a:pPr>
              <a:t>2/10/2012</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43374310-D9A9-4E12-A13A-8D55640E6018}"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EAD2340-1C13-42AA-8AB9-EC416740C051}" type="datetimeFigureOut">
              <a:rPr lang="en-US"/>
              <a:pPr>
                <a:defRPr/>
              </a:pPr>
              <a:t>2/10/2012</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8634297-F0DF-4E24-B456-B4881E9A1D3B}"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D6FDF86-7CD2-4F8F-8FBC-C6FB476CA8EC}" type="datetimeFigureOut">
              <a:rPr lang="en-US"/>
              <a:pPr>
                <a:defRPr/>
              </a:pPr>
              <a:t>2/10/2012</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F659EDC-7B23-4B8C-A035-178234F405F1}"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13EDA7F8-8163-4742-A5B8-64C83A78E33F}" type="datetimeFigureOut">
              <a:rPr lang="en-US"/>
              <a:pPr>
                <a:defRPr/>
              </a:pPr>
              <a:t>2/10/2012</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dirty="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5DD56499-19FF-49DF-8BC4-24EC8830B8EB}"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lumMod val="75000"/>
            <a:alpha val="47000"/>
          </a:schemeClr>
        </a:solidFill>
        <a:effectLst/>
      </p:bgPr>
    </p:bg>
    <p:spTree>
      <p:nvGrpSpPr>
        <p:cNvPr id="1" name=""/>
        <p:cNvGrpSpPr/>
        <p:nvPr/>
      </p:nvGrpSpPr>
      <p:grpSpPr>
        <a:xfrm>
          <a:off x="0" y="0"/>
          <a:ext cx="0" cy="0"/>
          <a:chOff x="0" y="0"/>
          <a:chExt cx="0" cy="0"/>
        </a:xfrm>
      </p:grpSpPr>
      <p:sp>
        <p:nvSpPr>
          <p:cNvPr id="2050" name="Title 1"/>
          <p:cNvSpPr>
            <a:spLocks noGrp="1"/>
          </p:cNvSpPr>
          <p:nvPr>
            <p:ph type="title"/>
          </p:nvPr>
        </p:nvSpPr>
        <p:spPr>
          <a:xfrm>
            <a:off x="114300" y="545559"/>
            <a:ext cx="8763000" cy="1447800"/>
          </a:xfrm>
        </p:spPr>
        <p:txBody>
          <a:bodyPr/>
          <a:lstStyle/>
          <a:p>
            <a:r>
              <a:rPr lang="en-US" sz="4000" b="1" dirty="0" smtClean="0">
                <a:latin typeface="Times New Roman" pitchFamily="18" charset="0"/>
                <a:cs typeface="Times New Roman" pitchFamily="18" charset="0"/>
              </a:rPr>
              <a:t/>
            </a:r>
            <a:br>
              <a:rPr lang="en-US" sz="4000" b="1" dirty="0" smtClean="0">
                <a:latin typeface="Times New Roman" pitchFamily="18" charset="0"/>
                <a:cs typeface="Times New Roman" pitchFamily="18" charset="0"/>
              </a:rPr>
            </a:br>
            <a:r>
              <a:rPr lang="en-US" sz="4000" b="1" dirty="0" smtClean="0">
                <a:latin typeface="Times New Roman" pitchFamily="18" charset="0"/>
                <a:cs typeface="Times New Roman" pitchFamily="18" charset="0"/>
              </a:rPr>
              <a:t/>
            </a:r>
            <a:br>
              <a:rPr lang="en-US" sz="4000" b="1" dirty="0" smtClean="0">
                <a:latin typeface="Times New Roman" pitchFamily="18" charset="0"/>
                <a:cs typeface="Times New Roman" pitchFamily="18" charset="0"/>
              </a:rPr>
            </a:br>
            <a:r>
              <a:rPr lang="en-US" sz="4000" b="1" dirty="0" smtClean="0">
                <a:latin typeface="Times New Roman" pitchFamily="18" charset="0"/>
                <a:cs typeface="Times New Roman" pitchFamily="18" charset="0"/>
              </a:rPr>
              <a:t/>
            </a:r>
            <a:br>
              <a:rPr lang="en-US" sz="4000" b="1" dirty="0" smtClean="0">
                <a:latin typeface="Times New Roman" pitchFamily="18" charset="0"/>
                <a:cs typeface="Times New Roman" pitchFamily="18" charset="0"/>
              </a:rPr>
            </a:br>
            <a:r>
              <a:rPr lang="en-US" sz="4000" b="1" dirty="0" smtClean="0">
                <a:latin typeface="Times New Roman" pitchFamily="18" charset="0"/>
                <a:cs typeface="Times New Roman" pitchFamily="18" charset="0"/>
              </a:rPr>
              <a:t/>
            </a:r>
            <a:br>
              <a:rPr lang="en-US" sz="4000" b="1" dirty="0" smtClean="0">
                <a:latin typeface="Times New Roman" pitchFamily="18" charset="0"/>
                <a:cs typeface="Times New Roman" pitchFamily="18" charset="0"/>
              </a:rPr>
            </a:br>
            <a:r>
              <a:rPr lang="en-US" sz="4000" b="1" dirty="0" smtClean="0">
                <a:latin typeface="Times New Roman" pitchFamily="18" charset="0"/>
                <a:cs typeface="Times New Roman" pitchFamily="18" charset="0"/>
              </a:rPr>
              <a:t/>
            </a:r>
            <a:br>
              <a:rPr lang="en-US" sz="4000" b="1" dirty="0" smtClean="0">
                <a:latin typeface="Times New Roman" pitchFamily="18" charset="0"/>
                <a:cs typeface="Times New Roman" pitchFamily="18" charset="0"/>
              </a:rPr>
            </a:br>
            <a:r>
              <a:rPr lang="en-US" sz="4000" b="1" dirty="0" smtClean="0">
                <a:latin typeface="Times New Roman" pitchFamily="18" charset="0"/>
                <a:cs typeface="Times New Roman" pitchFamily="18" charset="0"/>
              </a:rPr>
              <a:t/>
            </a:r>
            <a:br>
              <a:rPr lang="en-US" sz="4000" b="1" dirty="0" smtClean="0">
                <a:latin typeface="Times New Roman" pitchFamily="18" charset="0"/>
                <a:cs typeface="Times New Roman" pitchFamily="18" charset="0"/>
              </a:rPr>
            </a:br>
            <a:r>
              <a:rPr lang="en-US" sz="4000" b="1" dirty="0" smtClean="0">
                <a:latin typeface="Times New Roman" pitchFamily="18" charset="0"/>
                <a:cs typeface="Times New Roman" pitchFamily="18" charset="0"/>
              </a:rPr>
              <a:t/>
            </a:r>
            <a:br>
              <a:rPr lang="en-US" sz="4000" b="1" dirty="0" smtClean="0">
                <a:latin typeface="Times New Roman" pitchFamily="18" charset="0"/>
                <a:cs typeface="Times New Roman" pitchFamily="18" charset="0"/>
              </a:rPr>
            </a:br>
            <a:r>
              <a:rPr lang="en-US" sz="2400" b="1" dirty="0" smtClean="0">
                <a:latin typeface="Times New Roman" pitchFamily="18" charset="0"/>
                <a:cs typeface="Times New Roman" pitchFamily="18" charset="0"/>
              </a:rPr>
              <a:t/>
            </a:r>
            <a:br>
              <a:rPr lang="en-US" sz="2400" b="1" dirty="0" smtClean="0">
                <a:latin typeface="Times New Roman" pitchFamily="18" charset="0"/>
                <a:cs typeface="Times New Roman" pitchFamily="18" charset="0"/>
              </a:rPr>
            </a:br>
            <a:r>
              <a:rPr lang="en-US" sz="4000" b="1" dirty="0" smtClean="0">
                <a:latin typeface="Times New Roman" pitchFamily="18" charset="0"/>
                <a:cs typeface="Times New Roman" pitchFamily="18" charset="0"/>
              </a:rPr>
              <a:t/>
            </a:r>
            <a:br>
              <a:rPr lang="en-US" sz="4000" b="1" dirty="0" smtClean="0">
                <a:latin typeface="Times New Roman" pitchFamily="18" charset="0"/>
                <a:cs typeface="Times New Roman" pitchFamily="18" charset="0"/>
              </a:rPr>
            </a:br>
            <a:r>
              <a:rPr lang="en-US" sz="4000" b="1" dirty="0" smtClean="0">
                <a:latin typeface="Times New Roman" pitchFamily="18" charset="0"/>
                <a:cs typeface="Times New Roman" pitchFamily="18" charset="0"/>
              </a:rPr>
              <a:t/>
            </a:r>
            <a:br>
              <a:rPr lang="en-US" sz="4000" b="1" dirty="0" smtClean="0">
                <a:latin typeface="Times New Roman" pitchFamily="18" charset="0"/>
                <a:cs typeface="Times New Roman" pitchFamily="18" charset="0"/>
              </a:rPr>
            </a:br>
            <a:endParaRPr lang="en-US" sz="4000" b="1" dirty="0" smtClean="0">
              <a:latin typeface="Times New Roman" pitchFamily="18" charset="0"/>
              <a:cs typeface="Times New Roman" pitchFamily="18" charset="0"/>
            </a:endParaRPr>
          </a:p>
        </p:txBody>
      </p:sp>
      <p:sp>
        <p:nvSpPr>
          <p:cNvPr id="2" name="Rectangle 1"/>
          <p:cNvSpPr/>
          <p:nvPr/>
        </p:nvSpPr>
        <p:spPr>
          <a:xfrm>
            <a:off x="457200" y="1524000"/>
            <a:ext cx="7857460" cy="938719"/>
          </a:xfrm>
          <a:prstGeom prst="rect">
            <a:avLst/>
          </a:prstGeom>
        </p:spPr>
        <p:txBody>
          <a:bodyPr wrap="square">
            <a:spAutoFit/>
          </a:bodyPr>
          <a:lstStyle/>
          <a:p>
            <a:r>
              <a:rPr lang="en-US" sz="1100" dirty="0"/>
              <a:t>  </a:t>
            </a:r>
          </a:p>
          <a:p>
            <a:r>
              <a:rPr lang="en-US" sz="1100" dirty="0"/>
              <a:t> </a:t>
            </a:r>
          </a:p>
          <a:p>
            <a:r>
              <a:rPr lang="en-US" sz="1100" dirty="0"/>
              <a:t> </a:t>
            </a:r>
          </a:p>
          <a:p>
            <a:r>
              <a:rPr lang="en-US" sz="1100" dirty="0"/>
              <a:t> </a:t>
            </a:r>
          </a:p>
          <a:p>
            <a:r>
              <a:rPr lang="en-US" sz="1100" dirty="0"/>
              <a:t> </a:t>
            </a:r>
          </a:p>
        </p:txBody>
      </p:sp>
      <p:sp>
        <p:nvSpPr>
          <p:cNvPr id="5" name="Title 1"/>
          <p:cNvSpPr txBox="1">
            <a:spLocks/>
          </p:cNvSpPr>
          <p:nvPr/>
        </p:nvSpPr>
        <p:spPr bwMode="auto">
          <a:xfrm>
            <a:off x="0" y="914400"/>
            <a:ext cx="9144000" cy="5943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sz="3200" b="1" dirty="0" smtClean="0">
                <a:latin typeface="Arial" pitchFamily="34" charset="0"/>
                <a:cs typeface="Arial" pitchFamily="34" charset="0"/>
              </a:rPr>
              <a:t>Overview: Recommendations and Responses</a:t>
            </a:r>
          </a:p>
          <a:p>
            <a:r>
              <a:rPr lang="en-US" sz="2400" b="1" dirty="0" smtClean="0">
                <a:latin typeface="Arial" pitchFamily="34" charset="0"/>
                <a:cs typeface="Arial" pitchFamily="34" charset="0"/>
              </a:rPr>
              <a:t>Based on Comments on the UNREDD FPIC Guidelines</a:t>
            </a:r>
          </a:p>
          <a:p>
            <a:endParaRPr lang="en-US" sz="2400" b="1" dirty="0">
              <a:latin typeface="Arial" pitchFamily="34" charset="0"/>
              <a:cs typeface="Arial" pitchFamily="34" charset="0"/>
            </a:endParaRPr>
          </a:p>
          <a:p>
            <a:endParaRPr lang="en-US" sz="2400" b="1" dirty="0" smtClean="0">
              <a:latin typeface="Arial" pitchFamily="34" charset="0"/>
              <a:cs typeface="Arial" pitchFamily="34" charset="0"/>
            </a:endParaRPr>
          </a:p>
          <a:p>
            <a:endParaRPr lang="en-US" sz="2400" b="1" dirty="0">
              <a:latin typeface="Arial" pitchFamily="34" charset="0"/>
              <a:cs typeface="Arial" pitchFamily="34" charset="0"/>
            </a:endParaRPr>
          </a:p>
          <a:p>
            <a:endParaRPr lang="en-US" sz="2400" b="1" dirty="0" smtClean="0">
              <a:latin typeface="Arial" pitchFamily="34" charset="0"/>
              <a:cs typeface="Arial" pitchFamily="34" charset="0"/>
            </a:endParaRPr>
          </a:p>
          <a:p>
            <a:endParaRPr lang="en-US" sz="2400" b="1" dirty="0">
              <a:latin typeface="Arial" pitchFamily="34" charset="0"/>
              <a:cs typeface="Arial" pitchFamily="34" charset="0"/>
            </a:endParaRPr>
          </a:p>
          <a:p>
            <a:endParaRPr lang="en-US" sz="2400" b="1" dirty="0" smtClean="0">
              <a:latin typeface="Arial" pitchFamily="34" charset="0"/>
              <a:cs typeface="Arial" pitchFamily="34" charset="0"/>
            </a:endParaRPr>
          </a:p>
          <a:p>
            <a:r>
              <a:rPr lang="en-US" sz="2400" b="1" dirty="0" smtClean="0">
                <a:latin typeface="Arial" pitchFamily="34" charset="0"/>
                <a:cs typeface="Arial" pitchFamily="34" charset="0"/>
              </a:rPr>
              <a:t>Jen </a:t>
            </a:r>
            <a:r>
              <a:rPr lang="en-US" sz="2400" b="1" dirty="0" smtClean="0">
                <a:latin typeface="Arial" pitchFamily="34" charset="0"/>
                <a:cs typeface="Arial" pitchFamily="34" charset="0"/>
              </a:rPr>
              <a:t>Laughlin</a:t>
            </a:r>
          </a:p>
          <a:p>
            <a:r>
              <a:rPr lang="en-US" sz="2400" b="1" dirty="0" smtClean="0">
                <a:latin typeface="Arial" pitchFamily="34" charset="0"/>
                <a:cs typeface="Arial" pitchFamily="34" charset="0"/>
              </a:rPr>
              <a:t>Policy Analyst, UNDP</a:t>
            </a:r>
            <a:endParaRPr lang="en-US" sz="2400" b="1" dirty="0">
              <a:latin typeface="Arial" pitchFamily="34" charset="0"/>
              <a:cs typeface="Arial" pitchFamily="34" charset="0"/>
            </a:endParaRPr>
          </a:p>
          <a:p>
            <a:endParaRPr lang="en-US" sz="2400" b="1" dirty="0" smtClean="0">
              <a:latin typeface="Arial" pitchFamily="34" charset="0"/>
              <a:cs typeface="Arial" pitchFamily="34" charset="0"/>
            </a:endParaRPr>
          </a:p>
          <a:p>
            <a:endParaRPr lang="en-US" sz="2400" b="1" dirty="0" smtClean="0">
              <a:latin typeface="Arial" pitchFamily="34" charset="0"/>
              <a:cs typeface="Arial" pitchFamily="34" charset="0"/>
            </a:endParaRPr>
          </a:p>
          <a:p>
            <a:endParaRPr lang="en-US" sz="2400" b="1" dirty="0">
              <a:latin typeface="Arial" pitchFamily="34" charset="0"/>
              <a:cs typeface="Arial" pitchFamily="34" charset="0"/>
            </a:endParaRPr>
          </a:p>
          <a:p>
            <a:endParaRPr lang="en-US" sz="2400" b="1" dirty="0" smtClean="0">
              <a:latin typeface="Arial" pitchFamily="34" charset="0"/>
              <a:cs typeface="Arial" pitchFamily="34" charset="0"/>
            </a:endParaRPr>
          </a:p>
          <a:p>
            <a:endParaRPr lang="en-US" sz="2400" b="1"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981200"/>
            <a:ext cx="8229600" cy="1143000"/>
          </a:xfrm>
        </p:spPr>
        <p:txBody>
          <a:bodyPr/>
          <a:lstStyle/>
          <a:p>
            <a:r>
              <a:rPr lang="en-US" b="1" dirty="0" smtClean="0"/>
              <a:t>Additional Feedback?</a:t>
            </a:r>
            <a:endParaRPr lang="en-US" b="1" dirty="0"/>
          </a:p>
        </p:txBody>
      </p:sp>
    </p:spTree>
    <p:extLst>
      <p:ext uri="{BB962C8B-B14F-4D97-AF65-F5344CB8AC3E}">
        <p14:creationId xmlns:p14="http://schemas.microsoft.com/office/powerpoint/2010/main" val="31699722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2">
            <a:lumMod val="75000"/>
            <a:alpha val="47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563562"/>
          </a:xfrm>
        </p:spPr>
        <p:txBody>
          <a:bodyPr/>
          <a:lstStyle/>
          <a:p>
            <a:r>
              <a:rPr lang="en-US" b="1" dirty="0" smtClean="0"/>
              <a:t>List of Commenters</a:t>
            </a:r>
            <a:endParaRPr lang="en-US" b="1" dirty="0"/>
          </a:p>
        </p:txBody>
      </p:sp>
      <p:graphicFrame>
        <p:nvGraphicFramePr>
          <p:cNvPr id="4" name="Table 3"/>
          <p:cNvGraphicFramePr>
            <a:graphicFrameLocks noGrp="1"/>
          </p:cNvGraphicFramePr>
          <p:nvPr>
            <p:extLst>
              <p:ext uri="{D42A27DB-BD31-4B8C-83A1-F6EECF244321}">
                <p14:modId xmlns:p14="http://schemas.microsoft.com/office/powerpoint/2010/main" val="2831335285"/>
              </p:ext>
            </p:extLst>
          </p:nvPr>
        </p:nvGraphicFramePr>
        <p:xfrm>
          <a:off x="76200" y="533400"/>
          <a:ext cx="8991600" cy="6172200"/>
        </p:xfrm>
        <a:graphic>
          <a:graphicData uri="http://schemas.openxmlformats.org/drawingml/2006/table">
            <a:tbl>
              <a:tblPr firstRow="1" firstCol="1" bandRow="1">
                <a:tableStyleId>{5C22544A-7EE6-4342-B048-85BDC9FD1C3A}</a:tableStyleId>
              </a:tblPr>
              <a:tblGrid>
                <a:gridCol w="4724400"/>
                <a:gridCol w="4267200"/>
              </a:tblGrid>
              <a:tr h="6019800">
                <a:tc>
                  <a:txBody>
                    <a:bodyPr/>
                    <a:lstStyle/>
                    <a:p>
                      <a:pPr marL="0" marR="0">
                        <a:spcBef>
                          <a:spcPts val="0"/>
                        </a:spcBef>
                        <a:spcAft>
                          <a:spcPts val="0"/>
                        </a:spcAft>
                      </a:pPr>
                      <a:r>
                        <a:rPr lang="en-US" sz="1500" b="1" dirty="0">
                          <a:solidFill>
                            <a:schemeClr val="tx1"/>
                          </a:solidFill>
                          <a:effectLst/>
                        </a:rPr>
                        <a:t>NGO / Academia</a:t>
                      </a:r>
                    </a:p>
                    <a:p>
                      <a:pPr marL="285750" marR="0" indent="-285750">
                        <a:spcBef>
                          <a:spcPts val="0"/>
                        </a:spcBef>
                        <a:spcAft>
                          <a:spcPts val="0"/>
                        </a:spcAft>
                        <a:buFont typeface="Arial" pitchFamily="34" charset="0"/>
                        <a:buChar char="•"/>
                      </a:pPr>
                      <a:r>
                        <a:rPr lang="en-US" sz="1500" b="0" dirty="0">
                          <a:solidFill>
                            <a:schemeClr val="tx1"/>
                          </a:solidFill>
                          <a:effectLst/>
                        </a:rPr>
                        <a:t>CARE Lima</a:t>
                      </a:r>
                    </a:p>
                    <a:p>
                      <a:pPr marL="285750" marR="0" indent="-285750">
                        <a:spcBef>
                          <a:spcPts val="0"/>
                        </a:spcBef>
                        <a:spcAft>
                          <a:spcPts val="0"/>
                        </a:spcAft>
                        <a:buFont typeface="Arial" pitchFamily="34" charset="0"/>
                        <a:buChar char="•"/>
                      </a:pPr>
                      <a:r>
                        <a:rPr lang="en-US" sz="1500" b="0" dirty="0">
                          <a:solidFill>
                            <a:schemeClr val="tx1"/>
                          </a:solidFill>
                          <a:effectLst/>
                        </a:rPr>
                        <a:t>Center for International Forestry Research (CIFOR)</a:t>
                      </a:r>
                    </a:p>
                    <a:p>
                      <a:pPr marL="285750" marR="0" indent="-285750">
                        <a:spcBef>
                          <a:spcPts val="0"/>
                        </a:spcBef>
                        <a:spcAft>
                          <a:spcPts val="0"/>
                        </a:spcAft>
                        <a:buFont typeface="Arial" pitchFamily="34" charset="0"/>
                        <a:buChar char="•"/>
                      </a:pPr>
                      <a:r>
                        <a:rPr lang="en-US" sz="1500" b="0" dirty="0">
                          <a:solidFill>
                            <a:schemeClr val="tx1"/>
                          </a:solidFill>
                          <a:effectLst/>
                        </a:rPr>
                        <a:t>Conservation International (CI)</a:t>
                      </a:r>
                    </a:p>
                    <a:p>
                      <a:pPr marL="285750" marR="0" indent="-285750">
                        <a:spcBef>
                          <a:spcPts val="0"/>
                        </a:spcBef>
                        <a:spcAft>
                          <a:spcPts val="0"/>
                        </a:spcAft>
                        <a:buFont typeface="Arial" pitchFamily="34" charset="0"/>
                        <a:buChar char="•"/>
                      </a:pPr>
                      <a:r>
                        <a:rPr lang="en-US" sz="1500" b="0" dirty="0" smtClean="0">
                          <a:solidFill>
                            <a:schemeClr val="tx1"/>
                          </a:solidFill>
                          <a:effectLst/>
                        </a:rPr>
                        <a:t>University </a:t>
                      </a:r>
                      <a:r>
                        <a:rPr lang="en-US" sz="1500" b="0" dirty="0">
                          <a:solidFill>
                            <a:schemeClr val="tx1"/>
                          </a:solidFill>
                          <a:effectLst/>
                        </a:rPr>
                        <a:t>College London (UCL)</a:t>
                      </a:r>
                    </a:p>
                    <a:p>
                      <a:pPr marL="285750" marR="0" indent="-285750">
                        <a:spcBef>
                          <a:spcPts val="0"/>
                        </a:spcBef>
                        <a:spcAft>
                          <a:spcPts val="0"/>
                        </a:spcAft>
                        <a:buFont typeface="Arial" pitchFamily="34" charset="0"/>
                        <a:buChar char="•"/>
                      </a:pPr>
                      <a:r>
                        <a:rPr lang="en-US" sz="1500" b="0" dirty="0" smtClean="0">
                          <a:solidFill>
                            <a:schemeClr val="tx1"/>
                          </a:solidFill>
                          <a:effectLst/>
                        </a:rPr>
                        <a:t>University </a:t>
                      </a:r>
                      <a:r>
                        <a:rPr lang="en-US" sz="1500" b="0" dirty="0">
                          <a:solidFill>
                            <a:schemeClr val="tx1"/>
                          </a:solidFill>
                          <a:effectLst/>
                        </a:rPr>
                        <a:t>of </a:t>
                      </a:r>
                      <a:r>
                        <a:rPr lang="en-US" sz="1500" b="0" dirty="0" err="1">
                          <a:solidFill>
                            <a:schemeClr val="tx1"/>
                          </a:solidFill>
                          <a:effectLst/>
                        </a:rPr>
                        <a:t>Dalat</a:t>
                      </a:r>
                      <a:r>
                        <a:rPr lang="en-US" sz="1500" b="0" dirty="0">
                          <a:solidFill>
                            <a:schemeClr val="tx1"/>
                          </a:solidFill>
                          <a:effectLst/>
                        </a:rPr>
                        <a:t>, Viet Nam</a:t>
                      </a:r>
                    </a:p>
                    <a:p>
                      <a:pPr marL="285750" marR="0" indent="-285750">
                        <a:spcBef>
                          <a:spcPts val="0"/>
                        </a:spcBef>
                        <a:spcAft>
                          <a:spcPts val="0"/>
                        </a:spcAft>
                        <a:buFont typeface="Arial" pitchFamily="34" charset="0"/>
                        <a:buChar char="•"/>
                      </a:pPr>
                      <a:r>
                        <a:rPr lang="en-US" sz="1500" b="1" dirty="0">
                          <a:solidFill>
                            <a:srgbClr val="FF0000"/>
                          </a:solidFill>
                          <a:effectLst/>
                        </a:rPr>
                        <a:t>Federation for the Self -Determination of Indigenous Peoples (FAPI), Paraguay </a:t>
                      </a:r>
                    </a:p>
                    <a:p>
                      <a:pPr marL="285750" marR="0" indent="-285750">
                        <a:spcBef>
                          <a:spcPts val="0"/>
                        </a:spcBef>
                        <a:spcAft>
                          <a:spcPts val="0"/>
                        </a:spcAft>
                        <a:buFont typeface="Arial" pitchFamily="34" charset="0"/>
                        <a:buChar char="•"/>
                      </a:pPr>
                      <a:r>
                        <a:rPr lang="en-US" sz="1500" b="1" dirty="0">
                          <a:solidFill>
                            <a:srgbClr val="FF0000"/>
                          </a:solidFill>
                          <a:effectLst/>
                        </a:rPr>
                        <a:t>Forest Peoples </a:t>
                      </a:r>
                      <a:r>
                        <a:rPr lang="en-US" sz="1500" b="1" dirty="0" err="1">
                          <a:solidFill>
                            <a:srgbClr val="FF0000"/>
                          </a:solidFill>
                          <a:effectLst/>
                        </a:rPr>
                        <a:t>Programme</a:t>
                      </a:r>
                      <a:r>
                        <a:rPr lang="en-US" sz="1500" b="1" dirty="0">
                          <a:solidFill>
                            <a:srgbClr val="FF0000"/>
                          </a:solidFill>
                          <a:effectLst/>
                        </a:rPr>
                        <a:t> (FPP)</a:t>
                      </a:r>
                    </a:p>
                    <a:p>
                      <a:pPr marL="285750" marR="0" indent="-285750">
                        <a:spcBef>
                          <a:spcPts val="0"/>
                        </a:spcBef>
                        <a:spcAft>
                          <a:spcPts val="0"/>
                        </a:spcAft>
                        <a:buFont typeface="Arial" pitchFamily="34" charset="0"/>
                        <a:buChar char="•"/>
                      </a:pPr>
                      <a:r>
                        <a:rPr lang="en-US" sz="1500" b="0" dirty="0">
                          <a:solidFill>
                            <a:schemeClr val="tx1"/>
                          </a:solidFill>
                          <a:effectLst/>
                        </a:rPr>
                        <a:t>Gaia </a:t>
                      </a:r>
                      <a:r>
                        <a:rPr lang="en-US" sz="1500" b="0" dirty="0" err="1">
                          <a:solidFill>
                            <a:schemeClr val="tx1"/>
                          </a:solidFill>
                          <a:effectLst/>
                        </a:rPr>
                        <a:t>Commoditas</a:t>
                      </a:r>
                      <a:r>
                        <a:rPr lang="en-US" sz="1500" b="0" dirty="0">
                          <a:solidFill>
                            <a:schemeClr val="tx1"/>
                          </a:solidFill>
                          <a:effectLst/>
                        </a:rPr>
                        <a:t>, Indonesia</a:t>
                      </a:r>
                    </a:p>
                    <a:p>
                      <a:pPr marL="285750" marR="0" indent="-285750">
                        <a:spcBef>
                          <a:spcPts val="0"/>
                        </a:spcBef>
                        <a:spcAft>
                          <a:spcPts val="0"/>
                        </a:spcAft>
                        <a:buFont typeface="Arial" pitchFamily="34" charset="0"/>
                        <a:buChar char="•"/>
                      </a:pPr>
                      <a:r>
                        <a:rPr lang="en-US" sz="1500" b="0" dirty="0">
                          <a:solidFill>
                            <a:schemeClr val="tx1"/>
                          </a:solidFill>
                          <a:effectLst/>
                        </a:rPr>
                        <a:t>Gender Action, Washington, DC</a:t>
                      </a:r>
                    </a:p>
                    <a:p>
                      <a:pPr marL="285750" marR="0" indent="-285750">
                        <a:spcBef>
                          <a:spcPts val="0"/>
                        </a:spcBef>
                        <a:spcAft>
                          <a:spcPts val="0"/>
                        </a:spcAft>
                        <a:buFont typeface="Arial" pitchFamily="34" charset="0"/>
                        <a:buChar char="•"/>
                      </a:pPr>
                      <a:r>
                        <a:rPr lang="en-US" sz="1500" b="1" dirty="0">
                          <a:solidFill>
                            <a:srgbClr val="FF0000"/>
                          </a:solidFill>
                          <a:effectLst/>
                        </a:rPr>
                        <a:t>Global Witness</a:t>
                      </a:r>
                    </a:p>
                    <a:p>
                      <a:pPr marL="285750" marR="0" indent="-285750">
                        <a:spcBef>
                          <a:spcPts val="0"/>
                        </a:spcBef>
                        <a:spcAft>
                          <a:spcPts val="0"/>
                        </a:spcAft>
                        <a:buFont typeface="Arial" pitchFamily="34" charset="0"/>
                        <a:buChar char="•"/>
                      </a:pPr>
                      <a:r>
                        <a:rPr lang="en-US" sz="1500" b="0" dirty="0" err="1">
                          <a:solidFill>
                            <a:schemeClr val="tx1"/>
                          </a:solidFill>
                          <a:effectLst/>
                        </a:rPr>
                        <a:t>HuMa</a:t>
                      </a:r>
                      <a:r>
                        <a:rPr lang="en-US" sz="1500" b="0" dirty="0">
                          <a:solidFill>
                            <a:schemeClr val="tx1"/>
                          </a:solidFill>
                          <a:effectLst/>
                        </a:rPr>
                        <a:t> - Association for Community and Ecologically-based Legal Reform, Indonesia</a:t>
                      </a:r>
                    </a:p>
                    <a:p>
                      <a:pPr marL="285750" marR="0" indent="-285750">
                        <a:spcBef>
                          <a:spcPts val="0"/>
                        </a:spcBef>
                        <a:spcAft>
                          <a:spcPts val="0"/>
                        </a:spcAft>
                        <a:buFont typeface="Arial" pitchFamily="34" charset="0"/>
                        <a:buChar char="•"/>
                      </a:pPr>
                      <a:r>
                        <a:rPr lang="en-US" sz="1500" b="1" dirty="0">
                          <a:solidFill>
                            <a:srgbClr val="FF0000"/>
                          </a:solidFill>
                          <a:effectLst/>
                        </a:rPr>
                        <a:t>Indian Law Resource Center (ILRC)</a:t>
                      </a:r>
                    </a:p>
                    <a:p>
                      <a:pPr marL="285750" marR="0" indent="-285750">
                        <a:spcBef>
                          <a:spcPts val="0"/>
                        </a:spcBef>
                        <a:spcAft>
                          <a:spcPts val="0"/>
                        </a:spcAft>
                        <a:buFont typeface="Arial" pitchFamily="34" charset="0"/>
                        <a:buChar char="•"/>
                      </a:pPr>
                      <a:r>
                        <a:rPr lang="en-US" sz="1500" b="1" dirty="0">
                          <a:solidFill>
                            <a:srgbClr val="FF0000"/>
                          </a:solidFill>
                          <a:effectLst/>
                        </a:rPr>
                        <a:t>Indigenous Peoples of Africa Coordinating Committee (IPACC), Kenya</a:t>
                      </a:r>
                    </a:p>
                    <a:p>
                      <a:pPr marL="285750" marR="0" indent="-285750">
                        <a:spcBef>
                          <a:spcPts val="0"/>
                        </a:spcBef>
                        <a:spcAft>
                          <a:spcPts val="0"/>
                        </a:spcAft>
                        <a:buFont typeface="Arial" pitchFamily="34" charset="0"/>
                        <a:buChar char="•"/>
                      </a:pPr>
                      <a:r>
                        <a:rPr lang="en-US" sz="1500" b="0" dirty="0">
                          <a:solidFill>
                            <a:schemeClr val="tx1"/>
                          </a:solidFill>
                          <a:effectLst/>
                        </a:rPr>
                        <a:t>Lao PDR GIZ- </a:t>
                      </a:r>
                      <a:r>
                        <a:rPr lang="en-US" sz="1500" b="0" dirty="0" err="1">
                          <a:solidFill>
                            <a:schemeClr val="tx1"/>
                          </a:solidFill>
                          <a:effectLst/>
                        </a:rPr>
                        <a:t>CliPAD</a:t>
                      </a:r>
                      <a:r>
                        <a:rPr lang="en-US" sz="1500" b="0" dirty="0">
                          <a:solidFill>
                            <a:schemeClr val="tx1"/>
                          </a:solidFill>
                          <a:effectLst/>
                        </a:rPr>
                        <a:t> Project</a:t>
                      </a:r>
                    </a:p>
                    <a:p>
                      <a:pPr marL="285750" marR="0" indent="-285750">
                        <a:spcBef>
                          <a:spcPts val="0"/>
                        </a:spcBef>
                        <a:spcAft>
                          <a:spcPts val="0"/>
                        </a:spcAft>
                        <a:buFont typeface="Arial" pitchFamily="34" charset="0"/>
                        <a:buChar char="•"/>
                      </a:pPr>
                      <a:r>
                        <a:rPr lang="en-US" sz="1500" b="0" dirty="0" err="1">
                          <a:solidFill>
                            <a:schemeClr val="tx1"/>
                          </a:solidFill>
                          <a:effectLst/>
                        </a:rPr>
                        <a:t>Programa</a:t>
                      </a:r>
                      <a:r>
                        <a:rPr lang="en-US" sz="1500" b="0" dirty="0">
                          <a:solidFill>
                            <a:schemeClr val="tx1"/>
                          </a:solidFill>
                          <a:effectLst/>
                        </a:rPr>
                        <a:t> de </a:t>
                      </a:r>
                      <a:r>
                        <a:rPr lang="en-US" sz="1500" b="0" dirty="0" err="1">
                          <a:solidFill>
                            <a:schemeClr val="tx1"/>
                          </a:solidFill>
                          <a:effectLst/>
                        </a:rPr>
                        <a:t>Mudanças</a:t>
                      </a:r>
                      <a:r>
                        <a:rPr lang="en-US" sz="1500" b="0" dirty="0">
                          <a:solidFill>
                            <a:schemeClr val="tx1"/>
                          </a:solidFill>
                          <a:effectLst/>
                        </a:rPr>
                        <a:t> </a:t>
                      </a:r>
                      <a:r>
                        <a:rPr lang="en-US" sz="1500" b="0" dirty="0" err="1">
                          <a:solidFill>
                            <a:schemeClr val="tx1"/>
                          </a:solidFill>
                          <a:effectLst/>
                        </a:rPr>
                        <a:t>Climaticas</a:t>
                      </a:r>
                      <a:r>
                        <a:rPr lang="en-US" sz="1500" b="0" dirty="0">
                          <a:solidFill>
                            <a:schemeClr val="tx1"/>
                          </a:solidFill>
                          <a:effectLst/>
                        </a:rPr>
                        <a:t> - Climate </a:t>
                      </a:r>
                      <a:r>
                        <a:rPr lang="en-US" sz="1500" b="0" dirty="0" smtClean="0">
                          <a:solidFill>
                            <a:schemeClr val="tx1"/>
                          </a:solidFill>
                          <a:effectLst/>
                        </a:rPr>
                        <a:t>Change</a:t>
                      </a:r>
                    </a:p>
                    <a:p>
                      <a:pPr marL="285750" marR="0" indent="-285750">
                        <a:spcBef>
                          <a:spcPts val="0"/>
                        </a:spcBef>
                        <a:spcAft>
                          <a:spcPts val="0"/>
                        </a:spcAft>
                        <a:buFont typeface="Arial" pitchFamily="34" charset="0"/>
                        <a:buChar char="•"/>
                      </a:pPr>
                      <a:r>
                        <a:rPr lang="en-US" sz="1500" b="0" dirty="0" smtClean="0">
                          <a:solidFill>
                            <a:schemeClr val="tx1"/>
                          </a:solidFill>
                          <a:effectLst/>
                        </a:rPr>
                        <a:t>Program </a:t>
                      </a:r>
                      <a:r>
                        <a:rPr lang="en-US" sz="1500" b="0" dirty="0" err="1">
                          <a:solidFill>
                            <a:schemeClr val="tx1"/>
                          </a:solidFill>
                          <a:effectLst/>
                        </a:rPr>
                        <a:t>Instituto</a:t>
                      </a:r>
                      <a:r>
                        <a:rPr lang="en-US" sz="1500" b="0" dirty="0">
                          <a:solidFill>
                            <a:schemeClr val="tx1"/>
                          </a:solidFill>
                          <a:effectLst/>
                        </a:rPr>
                        <a:t> de </a:t>
                      </a:r>
                      <a:r>
                        <a:rPr lang="en-US" sz="1500" b="0" dirty="0" err="1">
                          <a:solidFill>
                            <a:schemeClr val="tx1"/>
                          </a:solidFill>
                          <a:effectLst/>
                        </a:rPr>
                        <a:t>Pesquisa</a:t>
                      </a:r>
                      <a:r>
                        <a:rPr lang="en-US" sz="1500" b="0" dirty="0">
                          <a:solidFill>
                            <a:schemeClr val="tx1"/>
                          </a:solidFill>
                          <a:effectLst/>
                        </a:rPr>
                        <a:t> </a:t>
                      </a:r>
                      <a:r>
                        <a:rPr lang="en-US" sz="1500" b="0" dirty="0" err="1">
                          <a:solidFill>
                            <a:schemeClr val="tx1"/>
                          </a:solidFill>
                          <a:effectLst/>
                        </a:rPr>
                        <a:t>Ambiental</a:t>
                      </a:r>
                      <a:r>
                        <a:rPr lang="en-US" sz="1500" b="0" dirty="0">
                          <a:solidFill>
                            <a:schemeClr val="tx1"/>
                          </a:solidFill>
                          <a:effectLst/>
                        </a:rPr>
                        <a:t> da </a:t>
                      </a:r>
                      <a:r>
                        <a:rPr lang="en-US" sz="1500" b="0" dirty="0" err="1">
                          <a:solidFill>
                            <a:schemeClr val="tx1"/>
                          </a:solidFill>
                          <a:effectLst/>
                        </a:rPr>
                        <a:t>Amazônia</a:t>
                      </a:r>
                      <a:r>
                        <a:rPr lang="en-US" sz="1500" b="0" dirty="0">
                          <a:solidFill>
                            <a:schemeClr val="tx1"/>
                          </a:solidFill>
                          <a:effectLst/>
                        </a:rPr>
                        <a:t> (IPAM)</a:t>
                      </a:r>
                    </a:p>
                    <a:p>
                      <a:pPr marL="285750" marR="0" indent="-285750">
                        <a:spcBef>
                          <a:spcPts val="0"/>
                        </a:spcBef>
                        <a:spcAft>
                          <a:spcPts val="0"/>
                        </a:spcAft>
                        <a:buFont typeface="Arial" pitchFamily="34" charset="0"/>
                        <a:buChar char="•"/>
                      </a:pPr>
                      <a:r>
                        <a:rPr lang="en-US" sz="1500" b="1" dirty="0">
                          <a:solidFill>
                            <a:srgbClr val="FF0000"/>
                          </a:solidFill>
                          <a:effectLst/>
                        </a:rPr>
                        <a:t>Rainforest Foundation Norway (RFN)</a:t>
                      </a:r>
                    </a:p>
                    <a:p>
                      <a:pPr marL="285750" marR="0" indent="-285750">
                        <a:spcBef>
                          <a:spcPts val="0"/>
                        </a:spcBef>
                        <a:spcAft>
                          <a:spcPts val="0"/>
                        </a:spcAft>
                        <a:buFont typeface="Arial" pitchFamily="34" charset="0"/>
                        <a:buChar char="•"/>
                      </a:pPr>
                      <a:r>
                        <a:rPr lang="en-US" sz="1500" b="1" dirty="0">
                          <a:solidFill>
                            <a:srgbClr val="FF0000"/>
                          </a:solidFill>
                          <a:effectLst/>
                        </a:rPr>
                        <a:t>RECOFTC – The Center for People and Forests</a:t>
                      </a:r>
                    </a:p>
                    <a:p>
                      <a:pPr marL="285750" marR="0" indent="-285750">
                        <a:spcBef>
                          <a:spcPts val="0"/>
                        </a:spcBef>
                        <a:spcAft>
                          <a:spcPts val="0"/>
                        </a:spcAft>
                        <a:buFont typeface="Arial" pitchFamily="34" charset="0"/>
                        <a:buChar char="•"/>
                      </a:pPr>
                      <a:r>
                        <a:rPr lang="en-US" sz="1500" b="0" dirty="0">
                          <a:solidFill>
                            <a:schemeClr val="tx1"/>
                          </a:solidFill>
                          <a:effectLst/>
                        </a:rPr>
                        <a:t>The Nature Conservancy (TNC)</a:t>
                      </a:r>
                    </a:p>
                    <a:p>
                      <a:pPr marL="285750" marR="0" indent="-285750">
                        <a:spcBef>
                          <a:spcPts val="0"/>
                        </a:spcBef>
                        <a:spcAft>
                          <a:spcPts val="0"/>
                        </a:spcAft>
                        <a:buFont typeface="Arial" pitchFamily="34" charset="0"/>
                        <a:buChar char="•"/>
                      </a:pPr>
                      <a:r>
                        <a:rPr lang="en-US" sz="1500" b="1" dirty="0">
                          <a:solidFill>
                            <a:srgbClr val="FF0000"/>
                          </a:solidFill>
                          <a:effectLst/>
                        </a:rPr>
                        <a:t>Stakeholders consultation, </a:t>
                      </a:r>
                      <a:r>
                        <a:rPr lang="en-US" sz="1500" b="1" dirty="0" smtClean="0">
                          <a:solidFill>
                            <a:srgbClr val="FF0000"/>
                          </a:solidFill>
                          <a:effectLst/>
                        </a:rPr>
                        <a:t>DRC</a:t>
                      </a:r>
                      <a:endParaRPr lang="en-US" sz="1500" b="1" dirty="0">
                        <a:solidFill>
                          <a:srgbClr val="FF0000"/>
                        </a:solidFill>
                        <a:effectLst/>
                      </a:endParaRPr>
                    </a:p>
                  </a:txBody>
                  <a:tcPr marL="66126" marR="66126" marT="0" marB="0">
                    <a:solidFill>
                      <a:schemeClr val="accent5">
                        <a:lumMod val="60000"/>
                        <a:lumOff val="40000"/>
                      </a:schemeClr>
                    </a:solidFill>
                  </a:tcPr>
                </a:tc>
                <a:tc>
                  <a:txBody>
                    <a:bodyPr/>
                    <a:lstStyle/>
                    <a:p>
                      <a:pPr marL="0" marR="0">
                        <a:spcBef>
                          <a:spcPts val="0"/>
                        </a:spcBef>
                        <a:spcAft>
                          <a:spcPts val="0"/>
                        </a:spcAft>
                      </a:pPr>
                      <a:r>
                        <a:rPr lang="en-US" sz="1500" dirty="0" smtClean="0">
                          <a:solidFill>
                            <a:schemeClr val="tx1"/>
                          </a:solidFill>
                          <a:effectLst/>
                        </a:rPr>
                        <a:t>Government</a:t>
                      </a:r>
                      <a:endParaRPr lang="en-US" sz="1500" dirty="0">
                        <a:solidFill>
                          <a:schemeClr val="tx1"/>
                        </a:solidFill>
                        <a:effectLst/>
                      </a:endParaRPr>
                    </a:p>
                    <a:p>
                      <a:pPr marL="285750" marR="0" indent="-285750">
                        <a:spcBef>
                          <a:spcPts val="0"/>
                        </a:spcBef>
                        <a:spcAft>
                          <a:spcPts val="0"/>
                        </a:spcAft>
                        <a:buFont typeface="Arial" pitchFamily="34" charset="0"/>
                        <a:buChar char="•"/>
                      </a:pPr>
                      <a:r>
                        <a:rPr lang="en-US" sz="1500" b="0" dirty="0">
                          <a:solidFill>
                            <a:schemeClr val="tx1"/>
                          </a:solidFill>
                          <a:effectLst/>
                        </a:rPr>
                        <a:t>Brazil (</a:t>
                      </a:r>
                      <a:r>
                        <a:rPr lang="en-US" sz="1500" b="0" dirty="0" err="1">
                          <a:solidFill>
                            <a:schemeClr val="tx1"/>
                          </a:solidFill>
                          <a:effectLst/>
                        </a:rPr>
                        <a:t>Fundação</a:t>
                      </a:r>
                      <a:r>
                        <a:rPr lang="en-US" sz="1500" b="0" dirty="0">
                          <a:solidFill>
                            <a:schemeClr val="tx1"/>
                          </a:solidFill>
                          <a:effectLst/>
                        </a:rPr>
                        <a:t> Nacional do </a:t>
                      </a:r>
                      <a:r>
                        <a:rPr lang="en-US" sz="1500" b="0" dirty="0" err="1">
                          <a:solidFill>
                            <a:schemeClr val="tx1"/>
                          </a:solidFill>
                          <a:effectLst/>
                        </a:rPr>
                        <a:t>Índio</a:t>
                      </a:r>
                      <a:r>
                        <a:rPr lang="en-US" sz="1500" b="0" dirty="0">
                          <a:solidFill>
                            <a:schemeClr val="tx1"/>
                          </a:solidFill>
                          <a:effectLst/>
                        </a:rPr>
                        <a:t>, Brazilian Federal Agency for the protection of indigenous peoples' rights (FUNAI))</a:t>
                      </a:r>
                    </a:p>
                    <a:p>
                      <a:pPr marL="285750" marR="0" indent="-285750">
                        <a:spcBef>
                          <a:spcPts val="0"/>
                        </a:spcBef>
                        <a:spcAft>
                          <a:spcPts val="0"/>
                        </a:spcAft>
                        <a:buFont typeface="Arial" pitchFamily="34" charset="0"/>
                        <a:buChar char="•"/>
                      </a:pPr>
                      <a:r>
                        <a:rPr lang="en-US" sz="1500" b="0" dirty="0">
                          <a:solidFill>
                            <a:schemeClr val="tx1"/>
                          </a:solidFill>
                          <a:effectLst/>
                        </a:rPr>
                        <a:t>Guatemala (Climate Change Unit, Ministry of the Environment and Natural Resources (MARN))</a:t>
                      </a:r>
                    </a:p>
                    <a:p>
                      <a:pPr marL="285750" marR="0" indent="-285750">
                        <a:spcBef>
                          <a:spcPts val="0"/>
                        </a:spcBef>
                        <a:spcAft>
                          <a:spcPts val="0"/>
                        </a:spcAft>
                        <a:buFont typeface="Arial" pitchFamily="34" charset="0"/>
                        <a:buChar char="•"/>
                      </a:pPr>
                      <a:r>
                        <a:rPr lang="en-US" sz="1500" b="1" dirty="0">
                          <a:solidFill>
                            <a:srgbClr val="FF0000"/>
                          </a:solidFill>
                          <a:effectLst/>
                        </a:rPr>
                        <a:t>Norway</a:t>
                      </a:r>
                    </a:p>
                    <a:p>
                      <a:pPr marL="285750" marR="0" indent="-285750">
                        <a:spcBef>
                          <a:spcPts val="0"/>
                        </a:spcBef>
                        <a:spcAft>
                          <a:spcPts val="0"/>
                        </a:spcAft>
                        <a:buFont typeface="Arial" pitchFamily="34" charset="0"/>
                        <a:buChar char="•"/>
                      </a:pPr>
                      <a:r>
                        <a:rPr lang="en-US" sz="1500" b="1" dirty="0">
                          <a:solidFill>
                            <a:srgbClr val="FF0000"/>
                          </a:solidFill>
                          <a:effectLst/>
                        </a:rPr>
                        <a:t>Ecuador (Ministry of Environment)</a:t>
                      </a:r>
                    </a:p>
                    <a:p>
                      <a:pPr marL="0" marR="0">
                        <a:spcBef>
                          <a:spcPts val="0"/>
                        </a:spcBef>
                        <a:spcAft>
                          <a:spcPts val="0"/>
                        </a:spcAft>
                      </a:pPr>
                      <a:r>
                        <a:rPr lang="en-US" sz="1500" dirty="0">
                          <a:solidFill>
                            <a:schemeClr val="tx1"/>
                          </a:solidFill>
                          <a:effectLst/>
                        </a:rPr>
                        <a:t> </a:t>
                      </a:r>
                    </a:p>
                    <a:p>
                      <a:pPr marL="0" marR="0">
                        <a:spcBef>
                          <a:spcPts val="0"/>
                        </a:spcBef>
                        <a:spcAft>
                          <a:spcPts val="0"/>
                        </a:spcAft>
                      </a:pPr>
                      <a:r>
                        <a:rPr lang="en-US" sz="1500" dirty="0">
                          <a:solidFill>
                            <a:schemeClr val="tx1"/>
                          </a:solidFill>
                          <a:effectLst/>
                        </a:rPr>
                        <a:t>UN-REDD National </a:t>
                      </a:r>
                      <a:r>
                        <a:rPr lang="en-US" sz="1500" dirty="0" err="1" smtClean="0">
                          <a:solidFill>
                            <a:schemeClr val="tx1"/>
                          </a:solidFill>
                          <a:effectLst/>
                        </a:rPr>
                        <a:t>Programme</a:t>
                      </a:r>
                      <a:endParaRPr lang="en-US" sz="1500" dirty="0">
                        <a:solidFill>
                          <a:schemeClr val="tx1"/>
                        </a:solidFill>
                        <a:effectLst/>
                      </a:endParaRPr>
                    </a:p>
                    <a:p>
                      <a:pPr marL="285750" marR="0" indent="-285750">
                        <a:spcBef>
                          <a:spcPts val="0"/>
                        </a:spcBef>
                        <a:spcAft>
                          <a:spcPts val="0"/>
                        </a:spcAft>
                        <a:buFont typeface="Arial" pitchFamily="34" charset="0"/>
                        <a:buChar char="•"/>
                      </a:pPr>
                      <a:r>
                        <a:rPr lang="en-US" sz="1500" b="0" dirty="0">
                          <a:solidFill>
                            <a:schemeClr val="tx1"/>
                          </a:solidFill>
                          <a:effectLst/>
                        </a:rPr>
                        <a:t>UN-REDD </a:t>
                      </a:r>
                      <a:r>
                        <a:rPr lang="en-US" sz="1500" b="0" dirty="0" err="1">
                          <a:solidFill>
                            <a:schemeClr val="tx1"/>
                          </a:solidFill>
                          <a:effectLst/>
                        </a:rPr>
                        <a:t>Programme</a:t>
                      </a:r>
                      <a:r>
                        <a:rPr lang="en-US" sz="1500" b="0" dirty="0">
                          <a:solidFill>
                            <a:schemeClr val="tx1"/>
                          </a:solidFill>
                          <a:effectLst/>
                        </a:rPr>
                        <a:t>, Indonesia</a:t>
                      </a:r>
                    </a:p>
                    <a:p>
                      <a:pPr marL="285750" marR="0" indent="-285750">
                        <a:spcBef>
                          <a:spcPts val="0"/>
                        </a:spcBef>
                        <a:spcAft>
                          <a:spcPts val="0"/>
                        </a:spcAft>
                        <a:buFont typeface="Arial" pitchFamily="34" charset="0"/>
                        <a:buChar char="•"/>
                      </a:pPr>
                      <a:r>
                        <a:rPr lang="en-US" sz="1500" b="1" dirty="0">
                          <a:solidFill>
                            <a:srgbClr val="FF0000"/>
                          </a:solidFill>
                          <a:effectLst/>
                        </a:rPr>
                        <a:t>UN-REDD </a:t>
                      </a:r>
                      <a:r>
                        <a:rPr lang="en-US" sz="1500" b="1" dirty="0" err="1">
                          <a:solidFill>
                            <a:srgbClr val="FF0000"/>
                          </a:solidFill>
                          <a:effectLst/>
                        </a:rPr>
                        <a:t>Programme</a:t>
                      </a:r>
                      <a:r>
                        <a:rPr lang="en-US" sz="1500" b="1" dirty="0">
                          <a:solidFill>
                            <a:srgbClr val="FF0000"/>
                          </a:solidFill>
                          <a:effectLst/>
                        </a:rPr>
                        <a:t>, Viet Nam </a:t>
                      </a:r>
                    </a:p>
                    <a:p>
                      <a:pPr marL="0" marR="0">
                        <a:spcBef>
                          <a:spcPts val="0"/>
                        </a:spcBef>
                        <a:spcAft>
                          <a:spcPts val="0"/>
                        </a:spcAft>
                      </a:pPr>
                      <a:r>
                        <a:rPr lang="en-US" sz="1500" dirty="0">
                          <a:solidFill>
                            <a:schemeClr val="tx1"/>
                          </a:solidFill>
                          <a:effectLst/>
                        </a:rPr>
                        <a:t> </a:t>
                      </a:r>
                    </a:p>
                    <a:p>
                      <a:pPr marL="0" marR="0">
                        <a:spcBef>
                          <a:spcPts val="0"/>
                        </a:spcBef>
                        <a:spcAft>
                          <a:spcPts val="0"/>
                        </a:spcAft>
                      </a:pPr>
                      <a:r>
                        <a:rPr lang="en-US" sz="1500" dirty="0">
                          <a:solidFill>
                            <a:schemeClr val="tx1"/>
                          </a:solidFill>
                          <a:effectLst/>
                        </a:rPr>
                        <a:t>Intergovernmental Body </a:t>
                      </a:r>
                    </a:p>
                    <a:p>
                      <a:pPr marL="285750" marR="0" indent="-285750">
                        <a:spcBef>
                          <a:spcPts val="0"/>
                        </a:spcBef>
                        <a:spcAft>
                          <a:spcPts val="0"/>
                        </a:spcAft>
                        <a:buFont typeface="Arial" pitchFamily="34" charset="0"/>
                        <a:buChar char="•"/>
                      </a:pPr>
                      <a:r>
                        <a:rPr lang="en-US" sz="1500" b="0" dirty="0">
                          <a:solidFill>
                            <a:schemeClr val="tx1"/>
                          </a:solidFill>
                          <a:effectLst/>
                        </a:rPr>
                        <a:t>BDP/RBLAC Regional Expert, UNDP</a:t>
                      </a:r>
                    </a:p>
                    <a:p>
                      <a:pPr marL="285750" marR="0" indent="-285750">
                        <a:spcBef>
                          <a:spcPts val="0"/>
                        </a:spcBef>
                        <a:spcAft>
                          <a:spcPts val="0"/>
                        </a:spcAft>
                        <a:buFont typeface="Arial" pitchFamily="34" charset="0"/>
                        <a:buChar char="•"/>
                      </a:pPr>
                      <a:r>
                        <a:rPr lang="en-US" sz="1500" b="0" dirty="0">
                          <a:solidFill>
                            <a:schemeClr val="tx1"/>
                          </a:solidFill>
                          <a:effectLst/>
                        </a:rPr>
                        <a:t>GEF/UNDP Small Grants </a:t>
                      </a:r>
                      <a:r>
                        <a:rPr lang="en-US" sz="1500" b="0" dirty="0" err="1">
                          <a:solidFill>
                            <a:schemeClr val="tx1"/>
                          </a:solidFill>
                          <a:effectLst/>
                        </a:rPr>
                        <a:t>Programme</a:t>
                      </a:r>
                      <a:endParaRPr lang="en-US" sz="1500" b="0" dirty="0">
                        <a:solidFill>
                          <a:schemeClr val="tx1"/>
                        </a:solidFill>
                        <a:effectLst/>
                      </a:endParaRPr>
                    </a:p>
                    <a:p>
                      <a:pPr marL="285750" marR="0" indent="-285750">
                        <a:spcBef>
                          <a:spcPts val="0"/>
                        </a:spcBef>
                        <a:spcAft>
                          <a:spcPts val="0"/>
                        </a:spcAft>
                        <a:buFont typeface="Arial" pitchFamily="34" charset="0"/>
                        <a:buChar char="•"/>
                      </a:pPr>
                      <a:r>
                        <a:rPr lang="en-US" sz="1500" b="1" dirty="0">
                          <a:solidFill>
                            <a:srgbClr val="FF0000"/>
                          </a:solidFill>
                          <a:effectLst/>
                        </a:rPr>
                        <a:t>Indigenous Peoples and Minorities Section, OHCHR</a:t>
                      </a:r>
                    </a:p>
                    <a:p>
                      <a:pPr marL="285750" marR="0" indent="-285750">
                        <a:spcBef>
                          <a:spcPts val="0"/>
                        </a:spcBef>
                        <a:spcAft>
                          <a:spcPts val="0"/>
                        </a:spcAft>
                        <a:buFont typeface="Arial" pitchFamily="34" charset="0"/>
                        <a:buChar char="•"/>
                      </a:pPr>
                      <a:r>
                        <a:rPr lang="en-US" sz="1500" b="0" dirty="0">
                          <a:solidFill>
                            <a:schemeClr val="tx1"/>
                          </a:solidFill>
                          <a:effectLst/>
                        </a:rPr>
                        <a:t>Kenn Rapp and </a:t>
                      </a:r>
                      <a:r>
                        <a:rPr lang="en-US" sz="1500" b="0" dirty="0" err="1">
                          <a:solidFill>
                            <a:schemeClr val="tx1"/>
                          </a:solidFill>
                          <a:effectLst/>
                        </a:rPr>
                        <a:t>Haddy</a:t>
                      </a:r>
                      <a:r>
                        <a:rPr lang="en-US" sz="1500" b="0" dirty="0">
                          <a:solidFill>
                            <a:schemeClr val="tx1"/>
                          </a:solidFill>
                          <a:effectLst/>
                        </a:rPr>
                        <a:t> </a:t>
                      </a:r>
                      <a:r>
                        <a:rPr lang="en-US" sz="1500" b="0" dirty="0" err="1">
                          <a:solidFill>
                            <a:schemeClr val="tx1"/>
                          </a:solidFill>
                          <a:effectLst/>
                        </a:rPr>
                        <a:t>Sey</a:t>
                      </a:r>
                      <a:r>
                        <a:rPr lang="en-US" sz="1500" b="0" dirty="0">
                          <a:solidFill>
                            <a:schemeClr val="tx1"/>
                          </a:solidFill>
                          <a:effectLst/>
                        </a:rPr>
                        <a:t>, World Bank</a:t>
                      </a:r>
                    </a:p>
                    <a:p>
                      <a:pPr marL="285750" marR="0" indent="-285750">
                        <a:spcBef>
                          <a:spcPts val="0"/>
                        </a:spcBef>
                        <a:spcAft>
                          <a:spcPts val="0"/>
                        </a:spcAft>
                        <a:buFont typeface="Arial" pitchFamily="34" charset="0"/>
                        <a:buChar char="•"/>
                      </a:pPr>
                      <a:r>
                        <a:rPr lang="en-US" sz="1500" b="0" dirty="0">
                          <a:solidFill>
                            <a:schemeClr val="tx1"/>
                          </a:solidFill>
                          <a:effectLst/>
                        </a:rPr>
                        <a:t>UNDP </a:t>
                      </a:r>
                      <a:r>
                        <a:rPr lang="en-US" sz="1500" b="0" dirty="0" smtClean="0">
                          <a:solidFill>
                            <a:schemeClr val="tx1"/>
                          </a:solidFill>
                          <a:effectLst/>
                        </a:rPr>
                        <a:t>DGG </a:t>
                      </a:r>
                      <a:r>
                        <a:rPr lang="en-US" sz="1500" b="0" dirty="0">
                          <a:solidFill>
                            <a:schemeClr val="tx1"/>
                          </a:solidFill>
                          <a:effectLst/>
                        </a:rPr>
                        <a:t>– Anti-Corruption Team</a:t>
                      </a:r>
                    </a:p>
                    <a:p>
                      <a:pPr marL="285750" marR="0" indent="-285750">
                        <a:spcBef>
                          <a:spcPts val="0"/>
                        </a:spcBef>
                        <a:spcAft>
                          <a:spcPts val="0"/>
                        </a:spcAft>
                        <a:buFont typeface="Arial" pitchFamily="34" charset="0"/>
                        <a:buChar char="•"/>
                      </a:pPr>
                      <a:r>
                        <a:rPr lang="en-US" sz="1500" b="0" dirty="0">
                          <a:solidFill>
                            <a:schemeClr val="tx1"/>
                          </a:solidFill>
                          <a:effectLst/>
                        </a:rPr>
                        <a:t>UNDP </a:t>
                      </a:r>
                      <a:r>
                        <a:rPr lang="en-US" sz="1500" b="0" dirty="0" smtClean="0">
                          <a:solidFill>
                            <a:schemeClr val="tx1"/>
                          </a:solidFill>
                          <a:effectLst/>
                        </a:rPr>
                        <a:t>DGG </a:t>
                      </a:r>
                      <a:r>
                        <a:rPr lang="en-US" sz="1500" b="0" dirty="0">
                          <a:solidFill>
                            <a:schemeClr val="tx1"/>
                          </a:solidFill>
                          <a:effectLst/>
                        </a:rPr>
                        <a:t>- Human Rights Team</a:t>
                      </a:r>
                    </a:p>
                    <a:p>
                      <a:pPr marL="285750" marR="0" indent="-285750">
                        <a:spcBef>
                          <a:spcPts val="0"/>
                        </a:spcBef>
                        <a:spcAft>
                          <a:spcPts val="0"/>
                        </a:spcAft>
                        <a:buFont typeface="Arial" pitchFamily="34" charset="0"/>
                        <a:buChar char="•"/>
                      </a:pPr>
                      <a:r>
                        <a:rPr lang="en-US" sz="1500" b="0" dirty="0">
                          <a:solidFill>
                            <a:schemeClr val="tx1"/>
                          </a:solidFill>
                          <a:effectLst/>
                        </a:rPr>
                        <a:t>UNDP </a:t>
                      </a:r>
                      <a:r>
                        <a:rPr lang="en-US" sz="1500" b="0" dirty="0" smtClean="0">
                          <a:solidFill>
                            <a:schemeClr val="tx1"/>
                          </a:solidFill>
                          <a:effectLst/>
                        </a:rPr>
                        <a:t>Paraguay</a:t>
                      </a:r>
                    </a:p>
                    <a:p>
                      <a:pPr marL="285750" marR="0" indent="-285750">
                        <a:spcBef>
                          <a:spcPts val="0"/>
                        </a:spcBef>
                        <a:spcAft>
                          <a:spcPts val="0"/>
                        </a:spcAft>
                        <a:buFont typeface="Arial" pitchFamily="34" charset="0"/>
                        <a:buChar char="•"/>
                      </a:pPr>
                      <a:r>
                        <a:rPr lang="en-US" sz="1500" b="0" dirty="0" smtClean="0">
                          <a:solidFill>
                            <a:schemeClr val="tx1"/>
                          </a:solidFill>
                          <a:effectLst/>
                        </a:rPr>
                        <a:t>UN</a:t>
                      </a:r>
                      <a:r>
                        <a:rPr lang="en-US" sz="1500" b="0" baseline="0" dirty="0" smtClean="0">
                          <a:solidFill>
                            <a:schemeClr val="tx1"/>
                          </a:solidFill>
                          <a:effectLst/>
                        </a:rPr>
                        <a:t> Permanent Forum on Indigenous Issues</a:t>
                      </a:r>
                      <a:endParaRPr lang="en-US" sz="1500" b="0" dirty="0">
                        <a:solidFill>
                          <a:schemeClr val="tx1"/>
                        </a:solidFill>
                        <a:effectLst/>
                      </a:endParaRPr>
                    </a:p>
                    <a:p>
                      <a:pPr marL="285750" marR="0" indent="-285750">
                        <a:spcBef>
                          <a:spcPts val="0"/>
                        </a:spcBef>
                        <a:spcAft>
                          <a:spcPts val="0"/>
                        </a:spcAft>
                        <a:buFont typeface="Arial" pitchFamily="34" charset="0"/>
                        <a:buChar char="•"/>
                      </a:pPr>
                      <a:r>
                        <a:rPr lang="en-US" sz="1500" b="0" dirty="0">
                          <a:solidFill>
                            <a:schemeClr val="tx1"/>
                          </a:solidFill>
                          <a:effectLst/>
                        </a:rPr>
                        <a:t>UN-REDD Regional Coordinator, Asia/Pacific, UNEP </a:t>
                      </a:r>
                    </a:p>
                    <a:p>
                      <a:pPr marL="285750" marR="0" indent="-285750">
                        <a:spcBef>
                          <a:spcPts val="0"/>
                        </a:spcBef>
                        <a:spcAft>
                          <a:spcPts val="0"/>
                        </a:spcAft>
                        <a:buFont typeface="Arial" pitchFamily="34" charset="0"/>
                        <a:buChar char="•"/>
                      </a:pPr>
                      <a:r>
                        <a:rPr lang="en-GB" sz="1500" b="0" dirty="0">
                          <a:solidFill>
                            <a:schemeClr val="tx1"/>
                          </a:solidFill>
                          <a:effectLst/>
                        </a:rPr>
                        <a:t>World Health Organization (WHO)</a:t>
                      </a:r>
                      <a:endParaRPr lang="en-US" sz="1500" b="0" dirty="0">
                        <a:solidFill>
                          <a:schemeClr val="tx1"/>
                        </a:solidFill>
                        <a:effectLst/>
                      </a:endParaRPr>
                    </a:p>
                    <a:p>
                      <a:pPr marL="285750" marR="0" indent="-285750">
                        <a:spcBef>
                          <a:spcPts val="0"/>
                        </a:spcBef>
                        <a:spcAft>
                          <a:spcPts val="0"/>
                        </a:spcAft>
                        <a:buFont typeface="Arial" pitchFamily="34" charset="0"/>
                        <a:buChar char="•"/>
                      </a:pPr>
                      <a:r>
                        <a:rPr lang="en-US" sz="1500" b="1" dirty="0">
                          <a:solidFill>
                            <a:srgbClr val="FF0000"/>
                          </a:solidFill>
                          <a:effectLst/>
                        </a:rPr>
                        <a:t>Workshop of UN-REDD </a:t>
                      </a:r>
                      <a:r>
                        <a:rPr lang="en-US" sz="1500" b="1" dirty="0" smtClean="0">
                          <a:solidFill>
                            <a:srgbClr val="FF0000"/>
                          </a:solidFill>
                          <a:effectLst/>
                        </a:rPr>
                        <a:t>RTAs</a:t>
                      </a:r>
                      <a:endParaRPr lang="en-US" sz="1500" b="1" dirty="0">
                        <a:solidFill>
                          <a:srgbClr val="FF0000"/>
                        </a:solidFill>
                        <a:effectLst/>
                      </a:endParaRPr>
                    </a:p>
                  </a:txBody>
                  <a:tcPr marL="66126" marR="66126" marT="0" marB="0">
                    <a:solidFill>
                      <a:schemeClr val="accent5">
                        <a:lumMod val="60000"/>
                        <a:lumOff val="40000"/>
                      </a:schemeClr>
                    </a:solidFill>
                  </a:tcPr>
                </a:tc>
              </a:tr>
            </a:tbl>
          </a:graphicData>
        </a:graphic>
      </p:graphicFrame>
    </p:spTree>
    <p:extLst>
      <p:ext uri="{BB962C8B-B14F-4D97-AF65-F5344CB8AC3E}">
        <p14:creationId xmlns:p14="http://schemas.microsoft.com/office/powerpoint/2010/main" val="3852719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2">
            <a:lumMod val="75000"/>
            <a:alpha val="47000"/>
          </a:schemeClr>
        </a:solidFill>
        <a:effectLst/>
      </p:bgPr>
    </p:bg>
    <p:spTree>
      <p:nvGrpSpPr>
        <p:cNvPr id="1" name=""/>
        <p:cNvGrpSpPr/>
        <p:nvPr/>
      </p:nvGrpSpPr>
      <p:grpSpPr>
        <a:xfrm>
          <a:off x="0" y="0"/>
          <a:ext cx="0" cy="0"/>
          <a:chOff x="0" y="0"/>
          <a:chExt cx="0" cy="0"/>
        </a:xfrm>
      </p:grpSpPr>
      <p:sp>
        <p:nvSpPr>
          <p:cNvPr id="5" name="Rectangle 4"/>
          <p:cNvSpPr/>
          <p:nvPr/>
        </p:nvSpPr>
        <p:spPr>
          <a:xfrm>
            <a:off x="304800" y="1295400"/>
            <a:ext cx="8763000" cy="4832092"/>
          </a:xfrm>
          <a:prstGeom prst="rect">
            <a:avLst/>
          </a:prstGeom>
        </p:spPr>
        <p:txBody>
          <a:bodyPr wrap="square">
            <a:spAutoFit/>
          </a:bodyPr>
          <a:lstStyle/>
          <a:p>
            <a:pPr marL="285750" indent="-285750">
              <a:buFont typeface="Arial" pitchFamily="34" charset="0"/>
              <a:buChar char="•"/>
            </a:pPr>
            <a:r>
              <a:rPr lang="en-US" sz="2800" dirty="0"/>
              <a:t>Needs to be tailored to national </a:t>
            </a:r>
            <a:r>
              <a:rPr lang="en-US" sz="2800" dirty="0" smtClean="0"/>
              <a:t>contexts</a:t>
            </a:r>
          </a:p>
          <a:p>
            <a:pPr marL="285750" indent="-285750">
              <a:buFont typeface="Arial" pitchFamily="34" charset="0"/>
              <a:buChar char="•"/>
            </a:pPr>
            <a:endParaRPr lang="en-US" sz="1200" dirty="0"/>
          </a:p>
          <a:p>
            <a:pPr marL="285750" indent="-285750">
              <a:buFont typeface="Arial" pitchFamily="34" charset="0"/>
              <a:buChar char="•"/>
            </a:pPr>
            <a:r>
              <a:rPr lang="en-US" sz="2800" dirty="0" smtClean="0"/>
              <a:t>Strengthen Section </a:t>
            </a:r>
            <a:r>
              <a:rPr lang="en-US" sz="2800" dirty="0"/>
              <a:t>1.3 (normative framework</a:t>
            </a:r>
            <a:r>
              <a:rPr lang="en-US" sz="2800" dirty="0" smtClean="0"/>
              <a:t>)</a:t>
            </a:r>
          </a:p>
          <a:p>
            <a:pPr marL="285750" indent="-285750">
              <a:buFont typeface="Arial" pitchFamily="34" charset="0"/>
              <a:buChar char="•"/>
            </a:pPr>
            <a:endParaRPr lang="en-US" sz="1200" dirty="0" smtClean="0"/>
          </a:p>
          <a:p>
            <a:pPr marL="285750" indent="-285750">
              <a:buFont typeface="Arial" pitchFamily="34" charset="0"/>
              <a:buChar char="•"/>
            </a:pPr>
            <a:r>
              <a:rPr lang="en-US" sz="2800" dirty="0">
                <a:solidFill>
                  <a:srgbClr val="FF0000"/>
                </a:solidFill>
              </a:rPr>
              <a:t>Who gives consent</a:t>
            </a:r>
            <a:r>
              <a:rPr lang="en-US" sz="2800" dirty="0" smtClean="0">
                <a:solidFill>
                  <a:srgbClr val="FF0000"/>
                </a:solidFill>
              </a:rPr>
              <a:t>?</a:t>
            </a:r>
          </a:p>
          <a:p>
            <a:pPr marL="285750" indent="-285750">
              <a:buFont typeface="Arial" pitchFamily="34" charset="0"/>
              <a:buChar char="•"/>
            </a:pPr>
            <a:endParaRPr lang="en-US" sz="1200" dirty="0">
              <a:solidFill>
                <a:srgbClr val="FF0000"/>
              </a:solidFill>
            </a:endParaRPr>
          </a:p>
          <a:p>
            <a:pPr marL="285750" indent="-285750">
              <a:buFont typeface="Arial" pitchFamily="34" charset="0"/>
              <a:buChar char="•"/>
            </a:pPr>
            <a:r>
              <a:rPr lang="en-US" sz="2800" dirty="0">
                <a:solidFill>
                  <a:srgbClr val="FF0000"/>
                </a:solidFill>
              </a:rPr>
              <a:t>When is FPIC required</a:t>
            </a:r>
            <a:r>
              <a:rPr lang="en-US" sz="2800" dirty="0" smtClean="0">
                <a:solidFill>
                  <a:srgbClr val="FF0000"/>
                </a:solidFill>
              </a:rPr>
              <a:t>?</a:t>
            </a:r>
          </a:p>
          <a:p>
            <a:pPr marL="285750" indent="-285750">
              <a:buFont typeface="Arial" pitchFamily="34" charset="0"/>
              <a:buChar char="•"/>
            </a:pPr>
            <a:endParaRPr lang="en-US" sz="1200" dirty="0">
              <a:solidFill>
                <a:srgbClr val="FF0000"/>
              </a:solidFill>
            </a:endParaRPr>
          </a:p>
          <a:p>
            <a:pPr marL="285750" indent="-285750">
              <a:buFont typeface="Arial" pitchFamily="34" charset="0"/>
              <a:buChar char="•"/>
            </a:pPr>
            <a:r>
              <a:rPr lang="en-US" sz="2800" dirty="0">
                <a:solidFill>
                  <a:srgbClr val="FF0000"/>
                </a:solidFill>
              </a:rPr>
              <a:t>Process for Seeking </a:t>
            </a:r>
            <a:r>
              <a:rPr lang="en-US" sz="2800" dirty="0" smtClean="0">
                <a:solidFill>
                  <a:srgbClr val="FF0000"/>
                </a:solidFill>
              </a:rPr>
              <a:t>FPIC</a:t>
            </a:r>
          </a:p>
          <a:p>
            <a:pPr marL="285750" indent="-285750">
              <a:buFont typeface="Arial" pitchFamily="34" charset="0"/>
              <a:buChar char="•"/>
            </a:pPr>
            <a:endParaRPr lang="en-US" sz="1200" dirty="0">
              <a:solidFill>
                <a:srgbClr val="FF0000"/>
              </a:solidFill>
            </a:endParaRPr>
          </a:p>
          <a:p>
            <a:pPr marL="285750" indent="-285750">
              <a:buFont typeface="Arial" pitchFamily="34" charset="0"/>
              <a:buChar char="•"/>
            </a:pPr>
            <a:r>
              <a:rPr lang="en-US" sz="2800" dirty="0" smtClean="0"/>
              <a:t>Address differing standards (FCPF </a:t>
            </a:r>
            <a:r>
              <a:rPr lang="en-US" sz="2800" dirty="0"/>
              <a:t>&amp; </a:t>
            </a:r>
            <a:r>
              <a:rPr lang="en-US" sz="2800" dirty="0" smtClean="0"/>
              <a:t>UN-REDD)</a:t>
            </a:r>
          </a:p>
          <a:p>
            <a:pPr marL="285750" indent="-285750">
              <a:buFont typeface="Arial" pitchFamily="34" charset="0"/>
              <a:buChar char="•"/>
            </a:pPr>
            <a:endParaRPr lang="en-US" sz="1200" dirty="0"/>
          </a:p>
          <a:p>
            <a:pPr marL="285750" indent="-285750">
              <a:buFont typeface="Arial" pitchFamily="34" charset="0"/>
              <a:buChar char="•"/>
            </a:pPr>
            <a:r>
              <a:rPr lang="en-US" sz="2800" dirty="0"/>
              <a:t>Grievance and accountability </a:t>
            </a:r>
            <a:r>
              <a:rPr lang="en-US" sz="2800" dirty="0" smtClean="0"/>
              <a:t>mechanisms</a:t>
            </a:r>
          </a:p>
          <a:p>
            <a:pPr marL="285750" indent="-285750">
              <a:buFont typeface="Arial" pitchFamily="34" charset="0"/>
              <a:buChar char="•"/>
            </a:pPr>
            <a:endParaRPr lang="en-US" sz="1200" dirty="0"/>
          </a:p>
          <a:p>
            <a:pPr marL="285750" indent="-285750">
              <a:buFont typeface="Arial" pitchFamily="34" charset="0"/>
              <a:buChar char="•"/>
            </a:pPr>
            <a:r>
              <a:rPr lang="en-US" sz="2800" dirty="0" smtClean="0"/>
              <a:t>Incorporate </a:t>
            </a:r>
            <a:r>
              <a:rPr lang="en-US" sz="2800" dirty="0"/>
              <a:t>gender </a:t>
            </a:r>
            <a:r>
              <a:rPr lang="en-US" sz="2800" dirty="0" smtClean="0"/>
              <a:t>perspective</a:t>
            </a:r>
            <a:endParaRPr lang="en-US" sz="2800" dirty="0"/>
          </a:p>
        </p:txBody>
      </p:sp>
      <p:sp>
        <p:nvSpPr>
          <p:cNvPr id="6" name="Rectangle 5"/>
          <p:cNvSpPr/>
          <p:nvPr/>
        </p:nvSpPr>
        <p:spPr>
          <a:xfrm>
            <a:off x="0" y="304800"/>
            <a:ext cx="9144000" cy="646331"/>
          </a:xfrm>
          <a:prstGeom prst="rect">
            <a:avLst/>
          </a:prstGeom>
        </p:spPr>
        <p:txBody>
          <a:bodyPr wrap="square">
            <a:spAutoFit/>
          </a:bodyPr>
          <a:lstStyle/>
          <a:p>
            <a:pPr algn="ctr"/>
            <a:r>
              <a:rPr lang="en-US" sz="3600" b="1" dirty="0"/>
              <a:t>Overview of Key Recommendations</a:t>
            </a:r>
          </a:p>
        </p:txBody>
      </p:sp>
    </p:spTree>
    <p:extLst>
      <p:ext uri="{BB962C8B-B14F-4D97-AF65-F5344CB8AC3E}">
        <p14:creationId xmlns:p14="http://schemas.microsoft.com/office/powerpoint/2010/main" val="102253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2">
            <a:lumMod val="75000"/>
            <a:alpha val="47000"/>
          </a:schemeClr>
        </a:solidFill>
        <a:effectLst/>
      </p:bgPr>
    </p:bg>
    <p:spTree>
      <p:nvGrpSpPr>
        <p:cNvPr id="1" name=""/>
        <p:cNvGrpSpPr/>
        <p:nvPr/>
      </p:nvGrpSpPr>
      <p:grpSpPr>
        <a:xfrm>
          <a:off x="0" y="0"/>
          <a:ext cx="0" cy="0"/>
          <a:chOff x="0" y="0"/>
          <a:chExt cx="0" cy="0"/>
        </a:xfrm>
      </p:grpSpPr>
      <p:sp>
        <p:nvSpPr>
          <p:cNvPr id="3" name="Rectangle 2"/>
          <p:cNvSpPr/>
          <p:nvPr/>
        </p:nvSpPr>
        <p:spPr>
          <a:xfrm>
            <a:off x="295561" y="1219200"/>
            <a:ext cx="8458200" cy="5632311"/>
          </a:xfrm>
          <a:prstGeom prst="rect">
            <a:avLst/>
          </a:prstGeom>
        </p:spPr>
        <p:txBody>
          <a:bodyPr wrap="square">
            <a:spAutoFit/>
          </a:bodyPr>
          <a:lstStyle/>
          <a:p>
            <a:pPr marL="285750" indent="-285750">
              <a:buFont typeface="Arial" pitchFamily="34" charset="0"/>
              <a:buChar char="•"/>
            </a:pPr>
            <a:r>
              <a:rPr lang="en-US" sz="2400" dirty="0"/>
              <a:t>There should be clarity on how the Guidelines will be tailored to national </a:t>
            </a:r>
            <a:r>
              <a:rPr lang="en-US" sz="2400" dirty="0" smtClean="0"/>
              <a:t>contexts </a:t>
            </a:r>
            <a:endParaRPr lang="en-US" sz="2400" dirty="0" smtClean="0"/>
          </a:p>
          <a:p>
            <a:pPr marL="285750" indent="-285750">
              <a:buFont typeface="Arial" pitchFamily="34" charset="0"/>
              <a:buChar char="•"/>
            </a:pPr>
            <a:endParaRPr lang="en-US" sz="2400" dirty="0"/>
          </a:p>
          <a:p>
            <a:pPr marL="285750" indent="-285750">
              <a:buFont typeface="Arial" pitchFamily="34" charset="0"/>
              <a:buChar char="•"/>
            </a:pPr>
            <a:r>
              <a:rPr lang="en-US" sz="2400" dirty="0" smtClean="0"/>
              <a:t>Section </a:t>
            </a:r>
            <a:r>
              <a:rPr lang="en-US" sz="2400" dirty="0"/>
              <a:t>1.3 (normative framework) of the Guidelines should be </a:t>
            </a:r>
            <a:r>
              <a:rPr lang="en-US" sz="2400" dirty="0" smtClean="0"/>
              <a:t>strengthened</a:t>
            </a:r>
          </a:p>
          <a:p>
            <a:endParaRPr lang="en-US" sz="2400" dirty="0" smtClean="0"/>
          </a:p>
          <a:p>
            <a:pPr marL="285750" indent="-285750">
              <a:buFont typeface="Arial" pitchFamily="34" charset="0"/>
              <a:buChar char="•"/>
            </a:pPr>
            <a:r>
              <a:rPr lang="en-US" sz="2400" dirty="0" smtClean="0"/>
              <a:t>The </a:t>
            </a:r>
            <a:r>
              <a:rPr lang="en-US" sz="2400" dirty="0"/>
              <a:t>scope of application of the Guidelines should be clearer in countries supported by </a:t>
            </a:r>
            <a:r>
              <a:rPr lang="en-US" sz="2400" dirty="0" smtClean="0"/>
              <a:t>both FCPF </a:t>
            </a:r>
            <a:r>
              <a:rPr lang="en-US" sz="2400" dirty="0"/>
              <a:t>&amp; UN-REDD  </a:t>
            </a:r>
          </a:p>
          <a:p>
            <a:pPr marL="285750" indent="-285750">
              <a:buFont typeface="Arial" pitchFamily="34" charset="0"/>
              <a:buChar char="•"/>
            </a:pPr>
            <a:endParaRPr lang="en-US" sz="2400" dirty="0" smtClean="0"/>
          </a:p>
          <a:p>
            <a:pPr marL="285750" indent="-285750">
              <a:buFont typeface="Arial" pitchFamily="34" charset="0"/>
              <a:buChar char="•"/>
            </a:pPr>
            <a:r>
              <a:rPr lang="en-US" sz="2400" dirty="0" smtClean="0"/>
              <a:t>The </a:t>
            </a:r>
            <a:r>
              <a:rPr lang="en-US" sz="2400" dirty="0"/>
              <a:t>Guidelines need to elaborate on the proposal for grievance and accountability </a:t>
            </a:r>
            <a:r>
              <a:rPr lang="en-US" sz="2400" dirty="0" smtClean="0"/>
              <a:t>mechanisms </a:t>
            </a:r>
          </a:p>
          <a:p>
            <a:pPr marL="285750" indent="-285750">
              <a:buFont typeface="Arial" pitchFamily="34" charset="0"/>
              <a:buChar char="•"/>
            </a:pPr>
            <a:endParaRPr lang="en-US" sz="2400" dirty="0"/>
          </a:p>
          <a:p>
            <a:pPr marL="285750" indent="-285750">
              <a:buFont typeface="Arial" pitchFamily="34" charset="0"/>
              <a:buChar char="•"/>
            </a:pPr>
            <a:r>
              <a:rPr lang="en-US" sz="2400" dirty="0"/>
              <a:t>The Guidelines should be reviewed and revised from the gender perspective</a:t>
            </a:r>
          </a:p>
          <a:p>
            <a:pPr marL="285750" indent="-285750">
              <a:buFont typeface="Arial" pitchFamily="34" charset="0"/>
              <a:buChar char="•"/>
            </a:pPr>
            <a:endParaRPr lang="en-US" sz="2400" dirty="0"/>
          </a:p>
        </p:txBody>
      </p:sp>
      <p:sp>
        <p:nvSpPr>
          <p:cNvPr id="2" name="Rectangle 1"/>
          <p:cNvSpPr/>
          <p:nvPr/>
        </p:nvSpPr>
        <p:spPr>
          <a:xfrm>
            <a:off x="0" y="304800"/>
            <a:ext cx="9144000" cy="646331"/>
          </a:xfrm>
          <a:prstGeom prst="rect">
            <a:avLst/>
          </a:prstGeom>
        </p:spPr>
        <p:txBody>
          <a:bodyPr wrap="square">
            <a:spAutoFit/>
          </a:bodyPr>
          <a:lstStyle/>
          <a:p>
            <a:pPr algn="ctr"/>
            <a:r>
              <a:rPr lang="en-US" sz="3600" b="1" dirty="0" smtClean="0">
                <a:latin typeface="+mn-lt"/>
              </a:rPr>
              <a:t>Key </a:t>
            </a:r>
            <a:r>
              <a:rPr lang="en-US" sz="3600" b="1" dirty="0" smtClean="0">
                <a:latin typeface="+mn-lt"/>
              </a:rPr>
              <a:t>Recommendations and Initial Responses</a:t>
            </a:r>
            <a:endParaRPr lang="en-US" sz="3600" dirty="0">
              <a:latin typeface="+mn-lt"/>
            </a:endParaRPr>
          </a:p>
        </p:txBody>
      </p:sp>
    </p:spTree>
    <p:extLst>
      <p:ext uri="{BB962C8B-B14F-4D97-AF65-F5344CB8AC3E}">
        <p14:creationId xmlns:p14="http://schemas.microsoft.com/office/powerpoint/2010/main" val="32481274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2">
            <a:lumMod val="75000"/>
            <a:alpha val="47000"/>
          </a:schemeClr>
        </a:solidFill>
        <a:effectLst/>
      </p:bgPr>
    </p:bg>
    <p:spTree>
      <p:nvGrpSpPr>
        <p:cNvPr id="1" name=""/>
        <p:cNvGrpSpPr/>
        <p:nvPr/>
      </p:nvGrpSpPr>
      <p:grpSpPr>
        <a:xfrm>
          <a:off x="0" y="0"/>
          <a:ext cx="0" cy="0"/>
          <a:chOff x="0" y="0"/>
          <a:chExt cx="0" cy="0"/>
        </a:xfrm>
      </p:grpSpPr>
      <p:sp>
        <p:nvSpPr>
          <p:cNvPr id="3" name="Rectangle 2"/>
          <p:cNvSpPr/>
          <p:nvPr/>
        </p:nvSpPr>
        <p:spPr>
          <a:xfrm>
            <a:off x="152401" y="1460242"/>
            <a:ext cx="8991599" cy="5016758"/>
          </a:xfrm>
          <a:prstGeom prst="rect">
            <a:avLst/>
          </a:prstGeom>
        </p:spPr>
        <p:txBody>
          <a:bodyPr wrap="square">
            <a:spAutoFit/>
          </a:bodyPr>
          <a:lstStyle/>
          <a:p>
            <a:r>
              <a:rPr lang="en-US" sz="2000" b="1" dirty="0" smtClean="0"/>
              <a:t>Who gives consent?</a:t>
            </a:r>
          </a:p>
          <a:p>
            <a:pPr marL="285750" indent="-285750">
              <a:buFont typeface="Arial" pitchFamily="34" charset="0"/>
              <a:buChar char="•"/>
            </a:pPr>
            <a:r>
              <a:rPr lang="en-US" sz="2000" dirty="0" smtClean="0"/>
              <a:t>Extend </a:t>
            </a:r>
            <a:r>
              <a:rPr lang="en-US" sz="2000" dirty="0"/>
              <a:t>FPIC to non-IPs, but provide clarity on how to determine which groups FPIC should be extended </a:t>
            </a:r>
            <a:r>
              <a:rPr lang="en-US" sz="2000" dirty="0" smtClean="0"/>
              <a:t>to</a:t>
            </a:r>
          </a:p>
          <a:p>
            <a:pPr marL="285750" indent="-285750">
              <a:buFont typeface="Arial" pitchFamily="34" charset="0"/>
              <a:buChar char="•"/>
            </a:pPr>
            <a:r>
              <a:rPr lang="en-US" sz="2000" dirty="0"/>
              <a:t>Stakeholder terminology should be: better defined; made consistent throughout the document; and tailored to national contexts</a:t>
            </a:r>
          </a:p>
          <a:p>
            <a:pPr marL="285750" lvl="0" indent="-285750">
              <a:buFont typeface="Arial" pitchFamily="34" charset="0"/>
              <a:buChar char="•"/>
            </a:pPr>
            <a:r>
              <a:rPr lang="en-US" sz="2000" dirty="0" smtClean="0"/>
              <a:t>Provide </a:t>
            </a:r>
            <a:r>
              <a:rPr lang="en-US" sz="2000" dirty="0"/>
              <a:t>further guidance on how rights-holders will be represented in FPIC </a:t>
            </a:r>
            <a:r>
              <a:rPr lang="en-US" sz="2000" dirty="0" smtClean="0"/>
              <a:t>processes</a:t>
            </a:r>
          </a:p>
          <a:p>
            <a:pPr lvl="0"/>
            <a:endParaRPr lang="en-US" sz="2000" dirty="0" smtClean="0"/>
          </a:p>
          <a:p>
            <a:pPr lvl="0"/>
            <a:r>
              <a:rPr lang="en-US" sz="2000" b="1" dirty="0" smtClean="0"/>
              <a:t>When is FPIC required?</a:t>
            </a:r>
          </a:p>
          <a:p>
            <a:pPr marL="285750" lvl="0" indent="-285750">
              <a:buFont typeface="Arial" pitchFamily="34" charset="0"/>
              <a:buChar char="•"/>
            </a:pPr>
            <a:r>
              <a:rPr lang="en-US" sz="2000" dirty="0" smtClean="0"/>
              <a:t>Clarify </a:t>
            </a:r>
            <a:r>
              <a:rPr lang="en-US" sz="2000" dirty="0"/>
              <a:t>which activities require </a:t>
            </a:r>
            <a:r>
              <a:rPr lang="en-US" sz="2000" dirty="0" smtClean="0"/>
              <a:t>FPIC</a:t>
            </a:r>
          </a:p>
          <a:p>
            <a:pPr marL="285750" lvl="0" indent="-285750">
              <a:buFont typeface="Arial" pitchFamily="34" charset="0"/>
              <a:buChar char="•"/>
            </a:pPr>
            <a:r>
              <a:rPr lang="en-US" sz="2000" dirty="0" smtClean="0"/>
              <a:t>Clarify </a:t>
            </a:r>
            <a:r>
              <a:rPr lang="en-US" sz="2000" dirty="0"/>
              <a:t>to what extent FPIC is required in the REDD+ Readiness phase </a:t>
            </a:r>
          </a:p>
          <a:p>
            <a:pPr lvl="0"/>
            <a:endParaRPr lang="en-US" sz="2000" dirty="0" smtClean="0"/>
          </a:p>
          <a:p>
            <a:pPr lvl="0"/>
            <a:r>
              <a:rPr lang="en-US" sz="2000" b="1" dirty="0" smtClean="0"/>
              <a:t>Process for Seeking FPIC</a:t>
            </a:r>
          </a:p>
          <a:p>
            <a:pPr marL="285750" lvl="0" indent="-285750">
              <a:buFont typeface="Arial" pitchFamily="34" charset="0"/>
              <a:buChar char="•"/>
            </a:pPr>
            <a:r>
              <a:rPr lang="en-US" sz="2000" dirty="0" smtClean="0"/>
              <a:t>Clarify </a:t>
            </a:r>
            <a:r>
              <a:rPr lang="en-US" sz="2000" dirty="0"/>
              <a:t>the methodology for evaluation/verification of an FPIC process</a:t>
            </a:r>
          </a:p>
          <a:p>
            <a:pPr marL="285750" lvl="0" indent="-285750">
              <a:buFont typeface="Arial" pitchFamily="34" charset="0"/>
              <a:buChar char="•"/>
            </a:pPr>
            <a:r>
              <a:rPr lang="en-US" sz="2000" dirty="0"/>
              <a:t>Provide more guidance on the role of the facilitator in the FPIC process</a:t>
            </a:r>
          </a:p>
          <a:p>
            <a:pPr marL="285750" lvl="0" indent="-285750">
              <a:buFont typeface="Arial" pitchFamily="34" charset="0"/>
              <a:buChar char="•"/>
            </a:pPr>
            <a:r>
              <a:rPr lang="en-US" sz="2000" dirty="0"/>
              <a:t>Clarify what is reasonable regarding FPIC process </a:t>
            </a:r>
            <a:r>
              <a:rPr lang="en-US" sz="2000" dirty="0" smtClean="0"/>
              <a:t>timeline</a:t>
            </a:r>
            <a:endParaRPr lang="en-US" sz="2000" dirty="0"/>
          </a:p>
        </p:txBody>
      </p:sp>
      <p:sp>
        <p:nvSpPr>
          <p:cNvPr id="2" name="Rectangle 1"/>
          <p:cNvSpPr/>
          <p:nvPr/>
        </p:nvSpPr>
        <p:spPr>
          <a:xfrm>
            <a:off x="0" y="95071"/>
            <a:ext cx="9144000" cy="1200329"/>
          </a:xfrm>
          <a:prstGeom prst="rect">
            <a:avLst/>
          </a:prstGeom>
        </p:spPr>
        <p:txBody>
          <a:bodyPr wrap="square">
            <a:spAutoFit/>
          </a:bodyPr>
          <a:lstStyle/>
          <a:p>
            <a:pPr algn="ctr"/>
            <a:r>
              <a:rPr lang="en-US" sz="3600" b="1" dirty="0" smtClean="0">
                <a:latin typeface="+mn-lt"/>
              </a:rPr>
              <a:t>Key Recommendations </a:t>
            </a:r>
          </a:p>
          <a:p>
            <a:pPr algn="ctr"/>
            <a:r>
              <a:rPr lang="en-US" sz="3600" b="1" dirty="0" smtClean="0">
                <a:latin typeface="+mn-lt"/>
              </a:rPr>
              <a:t>to be discussed in Breakout Groups</a:t>
            </a:r>
            <a:endParaRPr lang="en-US" sz="3600" dirty="0">
              <a:latin typeface="+mn-lt"/>
            </a:endParaRPr>
          </a:p>
        </p:txBody>
      </p:sp>
    </p:spTree>
    <p:extLst>
      <p:ext uri="{BB962C8B-B14F-4D97-AF65-F5344CB8AC3E}">
        <p14:creationId xmlns:p14="http://schemas.microsoft.com/office/powerpoint/2010/main" val="38336682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2">
            <a:lumMod val="75000"/>
            <a:alpha val="47000"/>
          </a:schemeClr>
        </a:solidFill>
        <a:effectLst/>
      </p:bgPr>
    </p:bg>
    <p:spTree>
      <p:nvGrpSpPr>
        <p:cNvPr id="1" name=""/>
        <p:cNvGrpSpPr/>
        <p:nvPr/>
      </p:nvGrpSpPr>
      <p:grpSpPr>
        <a:xfrm>
          <a:off x="0" y="0"/>
          <a:ext cx="0" cy="0"/>
          <a:chOff x="0" y="0"/>
          <a:chExt cx="0" cy="0"/>
        </a:xfrm>
      </p:grpSpPr>
      <p:sp>
        <p:nvSpPr>
          <p:cNvPr id="3" name="Rectangle 2"/>
          <p:cNvSpPr/>
          <p:nvPr/>
        </p:nvSpPr>
        <p:spPr>
          <a:xfrm>
            <a:off x="152400" y="838200"/>
            <a:ext cx="8839200" cy="6247864"/>
          </a:xfrm>
          <a:prstGeom prst="rect">
            <a:avLst/>
          </a:prstGeom>
        </p:spPr>
        <p:txBody>
          <a:bodyPr wrap="square">
            <a:spAutoFit/>
          </a:bodyPr>
          <a:lstStyle/>
          <a:p>
            <a:r>
              <a:rPr lang="en-US" sz="2000" b="1" dirty="0" smtClean="0"/>
              <a:t>Recommendation: </a:t>
            </a:r>
          </a:p>
          <a:p>
            <a:pPr marL="285750" indent="-285750">
              <a:buFont typeface="Arial" pitchFamily="34" charset="0"/>
              <a:buChar char="•"/>
            </a:pPr>
            <a:r>
              <a:rPr lang="en-US" sz="2000" dirty="0"/>
              <a:t>Extend FPIC to non-IPs, but provide clarity on how to determine which groups FPIC should be extended to</a:t>
            </a:r>
          </a:p>
          <a:p>
            <a:pPr marL="285750" indent="-285750">
              <a:buFont typeface="Arial" pitchFamily="34" charset="0"/>
              <a:buChar char="•"/>
            </a:pPr>
            <a:r>
              <a:rPr lang="en-US" sz="2000" dirty="0"/>
              <a:t>Stakeholder terminology should be: better defined; made consistent throughout the document; and tailored to national contexts</a:t>
            </a:r>
          </a:p>
          <a:p>
            <a:pPr lvl="0"/>
            <a:r>
              <a:rPr lang="en-US" sz="2000" dirty="0"/>
              <a:t/>
            </a:r>
            <a:br>
              <a:rPr lang="en-US" sz="2000" dirty="0"/>
            </a:br>
            <a:r>
              <a:rPr lang="en-US" sz="2000" b="1" dirty="0"/>
              <a:t>Possible way </a:t>
            </a:r>
            <a:r>
              <a:rPr lang="en-US" sz="2000" b="1" dirty="0" smtClean="0"/>
              <a:t>forward -- </a:t>
            </a:r>
            <a:r>
              <a:rPr lang="en-US" sz="2000" dirty="0" smtClean="0"/>
              <a:t>The Guidelines:</a:t>
            </a:r>
          </a:p>
          <a:p>
            <a:pPr marL="342900" indent="-342900">
              <a:buFont typeface="Arial" pitchFamily="34" charset="0"/>
              <a:buChar char="•"/>
            </a:pPr>
            <a:r>
              <a:rPr lang="en-US" sz="2000" dirty="0" smtClean="0"/>
              <a:t>Should state more explicitly the difference in rights between IPs and non-IPs (based on relevant international law)</a:t>
            </a:r>
          </a:p>
          <a:p>
            <a:pPr marL="342900" indent="-342900">
              <a:buFont typeface="Arial" pitchFamily="34" charset="0"/>
              <a:buChar char="•"/>
            </a:pPr>
            <a:r>
              <a:rPr lang="en-US" sz="2000" dirty="0" smtClean="0"/>
              <a:t>Could include criteria to support National </a:t>
            </a:r>
            <a:r>
              <a:rPr lang="en-US" sz="2000" dirty="0" err="1" smtClean="0"/>
              <a:t>Programmes</a:t>
            </a:r>
            <a:r>
              <a:rPr lang="en-US" sz="2000" dirty="0" smtClean="0"/>
              <a:t> to determine which groups FPIC should be extended to; and guidance on undertaking a national rights-holder mapping exercise</a:t>
            </a:r>
            <a:endParaRPr lang="en-US" sz="2000" dirty="0"/>
          </a:p>
          <a:p>
            <a:pPr marL="800100" lvl="1" indent="-342900">
              <a:buFont typeface="Courier New" pitchFamily="49" charset="0"/>
              <a:buChar char="o"/>
            </a:pPr>
            <a:endParaRPr lang="en-US" sz="2000" dirty="0" smtClean="0"/>
          </a:p>
          <a:p>
            <a:r>
              <a:rPr lang="en-US" sz="2000" b="1" dirty="0"/>
              <a:t>Questions:</a:t>
            </a:r>
            <a:endParaRPr lang="en-US" sz="2000" dirty="0"/>
          </a:p>
          <a:p>
            <a:pPr marL="342900" indent="-342900">
              <a:buFont typeface="Arial" pitchFamily="34" charset="0"/>
              <a:buChar char="•"/>
            </a:pPr>
            <a:r>
              <a:rPr lang="en-US" sz="2000" dirty="0" smtClean="0"/>
              <a:t>What should be </a:t>
            </a:r>
            <a:r>
              <a:rPr lang="en-US" sz="2000" dirty="0"/>
              <a:t>the criteria for </a:t>
            </a:r>
            <a:r>
              <a:rPr lang="en-US" sz="2000" dirty="0" smtClean="0"/>
              <a:t>determining </a:t>
            </a:r>
            <a:r>
              <a:rPr lang="en-US" sz="2000" dirty="0"/>
              <a:t>which groups FPIC should </a:t>
            </a:r>
            <a:r>
              <a:rPr lang="en-US" sz="2000" dirty="0" smtClean="0"/>
              <a:t>be extended to (</a:t>
            </a:r>
            <a:r>
              <a:rPr lang="en-US" sz="2000" dirty="0" err="1" smtClean="0"/>
              <a:t>i.e</a:t>
            </a:r>
            <a:r>
              <a:rPr lang="en-US" sz="2000" dirty="0" smtClean="0"/>
              <a:t> </a:t>
            </a:r>
            <a:r>
              <a:rPr lang="en-US" sz="2000" dirty="0"/>
              <a:t>modernity/traditional lifestyle, dependency on forest resources, or historic, social and cultural ties to the (forest) </a:t>
            </a:r>
            <a:r>
              <a:rPr lang="en-US" sz="2000" dirty="0" smtClean="0"/>
              <a:t>area)?</a:t>
            </a:r>
          </a:p>
          <a:p>
            <a:pPr marL="342900" indent="-342900">
              <a:buFont typeface="Arial" pitchFamily="34" charset="0"/>
              <a:buChar char="•"/>
            </a:pPr>
            <a:r>
              <a:rPr lang="en-US" sz="2000" dirty="0" smtClean="0"/>
              <a:t>How </a:t>
            </a:r>
            <a:r>
              <a:rPr lang="en-US" sz="2000" dirty="0"/>
              <a:t>should the Guidance deal with situations where States do not recognize the distinct identity and rights of indigenous peoples?</a:t>
            </a:r>
          </a:p>
          <a:p>
            <a:pPr marL="342900" indent="-342900">
              <a:buFont typeface="Arial" pitchFamily="34" charset="0"/>
              <a:buChar char="•"/>
            </a:pPr>
            <a:endParaRPr lang="en-US" sz="2000" dirty="0" smtClean="0"/>
          </a:p>
        </p:txBody>
      </p:sp>
      <p:sp>
        <p:nvSpPr>
          <p:cNvPr id="2" name="Rectangle 1"/>
          <p:cNvSpPr/>
          <p:nvPr/>
        </p:nvSpPr>
        <p:spPr>
          <a:xfrm>
            <a:off x="76200" y="39469"/>
            <a:ext cx="8991600" cy="646331"/>
          </a:xfrm>
          <a:prstGeom prst="rect">
            <a:avLst/>
          </a:prstGeom>
        </p:spPr>
        <p:txBody>
          <a:bodyPr wrap="square">
            <a:spAutoFit/>
          </a:bodyPr>
          <a:lstStyle/>
          <a:p>
            <a:pPr lvl="0" algn="ctr"/>
            <a:r>
              <a:rPr lang="en-US" sz="3600" b="1" dirty="0"/>
              <a:t>Who Gives Consent?</a:t>
            </a:r>
          </a:p>
        </p:txBody>
      </p:sp>
    </p:spTree>
    <p:extLst>
      <p:ext uri="{BB962C8B-B14F-4D97-AF65-F5344CB8AC3E}">
        <p14:creationId xmlns:p14="http://schemas.microsoft.com/office/powerpoint/2010/main" val="12851091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2">
            <a:lumMod val="75000"/>
            <a:alpha val="47000"/>
          </a:schemeClr>
        </a:solidFill>
        <a:effectLst/>
      </p:bgPr>
    </p:bg>
    <p:spTree>
      <p:nvGrpSpPr>
        <p:cNvPr id="1" name=""/>
        <p:cNvGrpSpPr/>
        <p:nvPr/>
      </p:nvGrpSpPr>
      <p:grpSpPr>
        <a:xfrm>
          <a:off x="0" y="0"/>
          <a:ext cx="0" cy="0"/>
          <a:chOff x="0" y="0"/>
          <a:chExt cx="0" cy="0"/>
        </a:xfrm>
      </p:grpSpPr>
      <p:sp>
        <p:nvSpPr>
          <p:cNvPr id="3" name="Rectangle 2"/>
          <p:cNvSpPr/>
          <p:nvPr/>
        </p:nvSpPr>
        <p:spPr>
          <a:xfrm>
            <a:off x="152400" y="838200"/>
            <a:ext cx="8839200" cy="5632311"/>
          </a:xfrm>
          <a:prstGeom prst="rect">
            <a:avLst/>
          </a:prstGeom>
        </p:spPr>
        <p:txBody>
          <a:bodyPr wrap="square">
            <a:spAutoFit/>
          </a:bodyPr>
          <a:lstStyle/>
          <a:p>
            <a:pPr lvl="0"/>
            <a:r>
              <a:rPr lang="en-US" sz="2000" b="1" dirty="0" smtClean="0"/>
              <a:t>Recommendation: </a:t>
            </a:r>
            <a:r>
              <a:rPr lang="en-US" sz="2000" dirty="0"/>
              <a:t>Provide further guidance on how rights-holders </a:t>
            </a:r>
            <a:r>
              <a:rPr lang="en-US" sz="2000" dirty="0" smtClean="0"/>
              <a:t>will/should </a:t>
            </a:r>
            <a:r>
              <a:rPr lang="en-US" sz="2000" dirty="0"/>
              <a:t>be represented in FPIC processes</a:t>
            </a:r>
          </a:p>
          <a:p>
            <a:endParaRPr lang="en-US" sz="2000" dirty="0" smtClean="0"/>
          </a:p>
          <a:p>
            <a:r>
              <a:rPr lang="en-US" sz="2000" b="1" dirty="0" smtClean="0"/>
              <a:t>Challenges:  </a:t>
            </a:r>
            <a:endParaRPr lang="en-US" sz="2000" dirty="0"/>
          </a:p>
          <a:p>
            <a:pPr marL="342900" lvl="0" indent="-342900">
              <a:buFont typeface="Arial" pitchFamily="34" charset="0"/>
              <a:buChar char="•"/>
            </a:pPr>
            <a:r>
              <a:rPr lang="en-US" sz="2000" dirty="0"/>
              <a:t>Some communities may not have representative structures </a:t>
            </a:r>
            <a:endParaRPr lang="en-US" sz="2000" dirty="0" smtClean="0"/>
          </a:p>
          <a:p>
            <a:pPr marL="342900" lvl="0" indent="-342900">
              <a:buFont typeface="Arial" pitchFamily="34" charset="0"/>
              <a:buChar char="•"/>
            </a:pPr>
            <a:r>
              <a:rPr lang="en-US" sz="2000" dirty="0" smtClean="0"/>
              <a:t>Difficult to distinguish between those claiming to represent others and those that genuinely do</a:t>
            </a:r>
          </a:p>
          <a:p>
            <a:pPr marL="342900" lvl="0" indent="-342900">
              <a:buFont typeface="Arial" pitchFamily="34" charset="0"/>
              <a:buChar char="•"/>
            </a:pPr>
            <a:r>
              <a:rPr lang="en-US" sz="2000" dirty="0" smtClean="0"/>
              <a:t>Not all representative processes/structures are transparent or democratic</a:t>
            </a:r>
          </a:p>
          <a:p>
            <a:pPr marL="342900" lvl="0" indent="-342900">
              <a:buFont typeface="Arial" pitchFamily="34" charset="0"/>
              <a:buChar char="•"/>
            </a:pPr>
            <a:r>
              <a:rPr lang="en-US" sz="2000" dirty="0" smtClean="0"/>
              <a:t>Given the diversity and quantity of IP and other rights-holders groups in some countries, how would a national-level FPIC process take place?</a:t>
            </a:r>
          </a:p>
          <a:p>
            <a:r>
              <a:rPr lang="en-US" sz="2000" dirty="0"/>
              <a:t> </a:t>
            </a:r>
            <a:endParaRPr lang="en-US" sz="2000" dirty="0" smtClean="0"/>
          </a:p>
          <a:p>
            <a:r>
              <a:rPr lang="en-US" sz="2000" b="1" dirty="0"/>
              <a:t>Questions:</a:t>
            </a:r>
            <a:endParaRPr lang="en-US" sz="2000" dirty="0"/>
          </a:p>
          <a:p>
            <a:pPr marL="342900" indent="-342900">
              <a:buFont typeface="Arial" pitchFamily="34" charset="0"/>
              <a:buChar char="•"/>
            </a:pPr>
            <a:r>
              <a:rPr lang="en-US" sz="2000" dirty="0" smtClean="0"/>
              <a:t>What should be </a:t>
            </a:r>
            <a:r>
              <a:rPr lang="en-US" sz="2000" dirty="0"/>
              <a:t>the criteria for determining the validity of groups claiming to be ‘relevant rights-holders</a:t>
            </a:r>
            <a:r>
              <a:rPr lang="en-US" sz="2000" dirty="0" smtClean="0"/>
              <a:t>’?</a:t>
            </a:r>
          </a:p>
          <a:p>
            <a:pPr marL="342900" indent="-342900">
              <a:buFont typeface="Arial" pitchFamily="34" charset="0"/>
              <a:buChar char="•"/>
            </a:pPr>
            <a:r>
              <a:rPr lang="en-US" sz="2000" dirty="0" smtClean="0"/>
              <a:t>What level of representation is sufficient in an FPIC process (village, community, many communities, self-elected regional/national platforms?) </a:t>
            </a:r>
            <a:endParaRPr lang="en-US" sz="2000" dirty="0"/>
          </a:p>
          <a:p>
            <a:pPr marL="342900" indent="-342900">
              <a:buFont typeface="Arial" pitchFamily="34" charset="0"/>
              <a:buChar char="•"/>
            </a:pPr>
            <a:r>
              <a:rPr lang="en-US" sz="2000" dirty="0" smtClean="0"/>
              <a:t>How can National </a:t>
            </a:r>
            <a:r>
              <a:rPr lang="en-US" sz="2000" dirty="0" err="1" smtClean="0"/>
              <a:t>Programmes</a:t>
            </a:r>
            <a:r>
              <a:rPr lang="en-US" sz="2000" dirty="0" smtClean="0"/>
              <a:t> support or facilitate rights-holders to identify and/or create their own representative structures?</a:t>
            </a:r>
          </a:p>
        </p:txBody>
      </p:sp>
      <p:sp>
        <p:nvSpPr>
          <p:cNvPr id="2" name="Rectangle 1"/>
          <p:cNvSpPr/>
          <p:nvPr/>
        </p:nvSpPr>
        <p:spPr>
          <a:xfrm>
            <a:off x="76200" y="76200"/>
            <a:ext cx="8991600" cy="646331"/>
          </a:xfrm>
          <a:prstGeom prst="rect">
            <a:avLst/>
          </a:prstGeom>
        </p:spPr>
        <p:txBody>
          <a:bodyPr wrap="square">
            <a:spAutoFit/>
          </a:bodyPr>
          <a:lstStyle/>
          <a:p>
            <a:pPr lvl="0" algn="ctr"/>
            <a:r>
              <a:rPr lang="en-US" sz="3600" b="1" dirty="0"/>
              <a:t>Who Gives Consent?</a:t>
            </a:r>
          </a:p>
        </p:txBody>
      </p:sp>
    </p:spTree>
    <p:extLst>
      <p:ext uri="{BB962C8B-B14F-4D97-AF65-F5344CB8AC3E}">
        <p14:creationId xmlns:p14="http://schemas.microsoft.com/office/powerpoint/2010/main" val="5725293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2">
            <a:lumMod val="75000"/>
            <a:alpha val="47000"/>
          </a:schemeClr>
        </a:solidFill>
        <a:effectLst/>
      </p:bgPr>
    </p:bg>
    <p:spTree>
      <p:nvGrpSpPr>
        <p:cNvPr id="1" name=""/>
        <p:cNvGrpSpPr/>
        <p:nvPr/>
      </p:nvGrpSpPr>
      <p:grpSpPr>
        <a:xfrm>
          <a:off x="0" y="0"/>
          <a:ext cx="0" cy="0"/>
          <a:chOff x="0" y="0"/>
          <a:chExt cx="0" cy="0"/>
        </a:xfrm>
      </p:grpSpPr>
      <p:sp>
        <p:nvSpPr>
          <p:cNvPr id="4" name="Rectangle 3"/>
          <p:cNvSpPr/>
          <p:nvPr/>
        </p:nvSpPr>
        <p:spPr>
          <a:xfrm>
            <a:off x="228600" y="841712"/>
            <a:ext cx="8685154" cy="5940088"/>
          </a:xfrm>
          <a:prstGeom prst="rect">
            <a:avLst/>
          </a:prstGeom>
        </p:spPr>
        <p:txBody>
          <a:bodyPr wrap="square">
            <a:spAutoFit/>
          </a:bodyPr>
          <a:lstStyle/>
          <a:p>
            <a:r>
              <a:rPr lang="en-US" sz="1900" b="1" dirty="0" smtClean="0"/>
              <a:t>Recommendations:</a:t>
            </a:r>
            <a:endParaRPr lang="en-US" sz="1900" dirty="0"/>
          </a:p>
          <a:p>
            <a:pPr marL="342900" indent="-342900">
              <a:buFont typeface="Arial" pitchFamily="34" charset="0"/>
              <a:buChar char="•"/>
            </a:pPr>
            <a:r>
              <a:rPr lang="en-US" sz="1900" dirty="0" smtClean="0"/>
              <a:t>Clarify </a:t>
            </a:r>
            <a:r>
              <a:rPr lang="en-US" sz="1900" dirty="0"/>
              <a:t>which activities require FPIC</a:t>
            </a:r>
          </a:p>
          <a:p>
            <a:pPr marL="342900" indent="-342900">
              <a:buFont typeface="Arial" pitchFamily="34" charset="0"/>
              <a:buChar char="•"/>
            </a:pPr>
            <a:r>
              <a:rPr lang="en-US" sz="1900" dirty="0" smtClean="0"/>
              <a:t>Clarify </a:t>
            </a:r>
            <a:r>
              <a:rPr lang="en-US" sz="1900" dirty="0"/>
              <a:t>to what extent FPIC is required in the REDD+ Readiness phase </a:t>
            </a:r>
          </a:p>
          <a:p>
            <a:endParaRPr lang="en-US" sz="1900" b="1" dirty="0" smtClean="0"/>
          </a:p>
          <a:p>
            <a:r>
              <a:rPr lang="en-US" sz="1900" b="1" dirty="0" smtClean="0"/>
              <a:t>Possible </a:t>
            </a:r>
            <a:r>
              <a:rPr lang="en-US" sz="1900" b="1" dirty="0"/>
              <a:t>way forward:</a:t>
            </a:r>
            <a:endParaRPr lang="en-US" sz="1900" dirty="0"/>
          </a:p>
          <a:p>
            <a:pPr lvl="0"/>
            <a:r>
              <a:rPr lang="en-US" sz="1900" dirty="0"/>
              <a:t>Develop criteria/questions to support National </a:t>
            </a:r>
            <a:r>
              <a:rPr lang="en-US" sz="1900" dirty="0" err="1"/>
              <a:t>Programmes</a:t>
            </a:r>
            <a:r>
              <a:rPr lang="en-US" sz="1900" dirty="0"/>
              <a:t> to determine whether or not an activity requires FPIC</a:t>
            </a:r>
          </a:p>
          <a:p>
            <a:endParaRPr lang="en-US" sz="1900" b="1" dirty="0" smtClean="0"/>
          </a:p>
          <a:p>
            <a:r>
              <a:rPr lang="en-US" sz="1900" b="1" dirty="0" smtClean="0"/>
              <a:t>Questions:</a:t>
            </a:r>
          </a:p>
          <a:p>
            <a:pPr marL="285750" indent="-285750">
              <a:buFont typeface="Arial" pitchFamily="34" charset="0"/>
              <a:buChar char="•"/>
            </a:pPr>
            <a:r>
              <a:rPr lang="en-US" sz="1900" dirty="0"/>
              <a:t>What criteria/questions could support a National </a:t>
            </a:r>
            <a:r>
              <a:rPr lang="en-US" sz="1900" dirty="0" err="1"/>
              <a:t>Programme</a:t>
            </a:r>
            <a:r>
              <a:rPr lang="en-US" sz="1900" dirty="0"/>
              <a:t> to determine whether or not an activity requires FPIC?</a:t>
            </a:r>
          </a:p>
          <a:p>
            <a:pPr marL="285750" indent="-285750">
              <a:buFont typeface="Arial" pitchFamily="34" charset="0"/>
              <a:buChar char="•"/>
            </a:pPr>
            <a:r>
              <a:rPr lang="en-US" sz="1900" dirty="0"/>
              <a:t>Who determines whether the proposed activity/policy will significantly impact on land…and what methods will be used for this determination-- will it be consultation, or social assessment or other methodologies?</a:t>
            </a:r>
          </a:p>
          <a:p>
            <a:pPr marL="285750" indent="-285750">
              <a:buFont typeface="Arial" pitchFamily="34" charset="0"/>
              <a:buChar char="•"/>
            </a:pPr>
            <a:r>
              <a:rPr lang="en-US" sz="1900" dirty="0"/>
              <a:t>To what </a:t>
            </a:r>
            <a:r>
              <a:rPr lang="en-US" sz="1900" dirty="0" smtClean="0"/>
              <a:t>extent </a:t>
            </a:r>
            <a:r>
              <a:rPr lang="en-US" sz="1900" dirty="0"/>
              <a:t>should the Guidelines prescribe when FPIC is </a:t>
            </a:r>
            <a:r>
              <a:rPr lang="en-US" sz="1900" dirty="0" smtClean="0"/>
              <a:t>required?</a:t>
            </a:r>
          </a:p>
          <a:p>
            <a:pPr marL="285750" indent="-285750">
              <a:buFont typeface="Arial" pitchFamily="34" charset="0"/>
              <a:buChar char="•"/>
            </a:pPr>
            <a:r>
              <a:rPr lang="en-US" sz="1900" dirty="0" smtClean="0"/>
              <a:t>Do </a:t>
            </a:r>
            <a:r>
              <a:rPr lang="en-US" sz="1900" dirty="0"/>
              <a:t>readiness activities (and therefore UN-REDD NPs) require FPIC? </a:t>
            </a:r>
            <a:endParaRPr lang="en-US" sz="1900" dirty="0" smtClean="0"/>
          </a:p>
          <a:p>
            <a:pPr marL="285750" indent="-285750">
              <a:buFont typeface="Arial" pitchFamily="34" charset="0"/>
              <a:buChar char="•"/>
            </a:pPr>
            <a:r>
              <a:rPr lang="en-US" sz="1900" dirty="0" smtClean="0"/>
              <a:t>What </a:t>
            </a:r>
            <a:r>
              <a:rPr lang="en-US" sz="1900" dirty="0"/>
              <a:t>aspects (if any) of the development of a national REDD+ strategy require FPIC? </a:t>
            </a:r>
            <a:endParaRPr lang="en-US" sz="1900" dirty="0" smtClean="0"/>
          </a:p>
          <a:p>
            <a:pPr marL="285750" indent="-285750">
              <a:buFont typeface="Arial" pitchFamily="34" charset="0"/>
              <a:buChar char="•"/>
            </a:pPr>
            <a:r>
              <a:rPr lang="en-US" sz="1900" dirty="0" smtClean="0"/>
              <a:t>Should </a:t>
            </a:r>
            <a:r>
              <a:rPr lang="en-US" sz="1900" dirty="0"/>
              <a:t>consent be required at the national level or only at the community </a:t>
            </a:r>
            <a:r>
              <a:rPr lang="en-US" sz="1900" dirty="0" smtClean="0"/>
              <a:t>level? (If national, how should (all relevant) rights-holders be represented?)</a:t>
            </a:r>
            <a:endParaRPr lang="en-US" sz="1900" dirty="0"/>
          </a:p>
        </p:txBody>
      </p:sp>
      <p:sp>
        <p:nvSpPr>
          <p:cNvPr id="2" name="Rectangle 1"/>
          <p:cNvSpPr/>
          <p:nvPr/>
        </p:nvSpPr>
        <p:spPr>
          <a:xfrm>
            <a:off x="0" y="76200"/>
            <a:ext cx="9144000" cy="646331"/>
          </a:xfrm>
          <a:prstGeom prst="rect">
            <a:avLst/>
          </a:prstGeom>
        </p:spPr>
        <p:txBody>
          <a:bodyPr wrap="square">
            <a:spAutoFit/>
          </a:bodyPr>
          <a:lstStyle/>
          <a:p>
            <a:pPr lvl="0" algn="ctr"/>
            <a:r>
              <a:rPr lang="en-US" sz="3600" b="1" dirty="0"/>
              <a:t>When is FPIC required?</a:t>
            </a:r>
          </a:p>
        </p:txBody>
      </p:sp>
    </p:spTree>
    <p:extLst>
      <p:ext uri="{BB962C8B-B14F-4D97-AF65-F5344CB8AC3E}">
        <p14:creationId xmlns:p14="http://schemas.microsoft.com/office/powerpoint/2010/main" val="322882613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2">
            <a:lumMod val="75000"/>
            <a:alpha val="47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sz="3200" b="1" dirty="0"/>
              <a:t>Clarify components of Section 4 on Operational Framework for Seeking FPIC</a:t>
            </a:r>
          </a:p>
        </p:txBody>
      </p:sp>
      <p:sp>
        <p:nvSpPr>
          <p:cNvPr id="3" name="Rectangle 2"/>
          <p:cNvSpPr/>
          <p:nvPr/>
        </p:nvSpPr>
        <p:spPr>
          <a:xfrm>
            <a:off x="190500" y="1253490"/>
            <a:ext cx="8763000" cy="4524315"/>
          </a:xfrm>
          <a:prstGeom prst="rect">
            <a:avLst/>
          </a:prstGeom>
        </p:spPr>
        <p:txBody>
          <a:bodyPr wrap="square">
            <a:spAutoFit/>
          </a:bodyPr>
          <a:lstStyle/>
          <a:p>
            <a:pPr lvl="0"/>
            <a:r>
              <a:rPr lang="en-US" b="1" dirty="0" smtClean="0"/>
              <a:t>Clarify </a:t>
            </a:r>
            <a:r>
              <a:rPr lang="en-US" b="1" dirty="0"/>
              <a:t>the methodology for evaluation/verification of an FPIC </a:t>
            </a:r>
            <a:r>
              <a:rPr lang="en-US" b="1" dirty="0" smtClean="0"/>
              <a:t>process</a:t>
            </a:r>
          </a:p>
          <a:p>
            <a:pPr marL="285750" lvl="0" indent="-285750">
              <a:buFont typeface="Arial" pitchFamily="34" charset="0"/>
              <a:buChar char="•"/>
            </a:pPr>
            <a:r>
              <a:rPr lang="en-US" dirty="0" smtClean="0"/>
              <a:t>What </a:t>
            </a:r>
            <a:r>
              <a:rPr lang="en-US" dirty="0"/>
              <a:t>types of indicators and verification methods might be required to ensure an FPIC process was carried out in line with the elements as defined in Section 2?</a:t>
            </a:r>
          </a:p>
          <a:p>
            <a:pPr marL="285750" lvl="0" indent="-285750">
              <a:buFont typeface="Arial" pitchFamily="34" charset="0"/>
              <a:buChar char="•"/>
            </a:pPr>
            <a:r>
              <a:rPr lang="en-US" dirty="0" smtClean="0"/>
              <a:t>What </a:t>
            </a:r>
            <a:r>
              <a:rPr lang="en-US" dirty="0"/>
              <a:t>criteria could guide the identification of an independent verification institution</a:t>
            </a:r>
            <a:r>
              <a:rPr lang="en-US" dirty="0" smtClean="0"/>
              <a:t>?</a:t>
            </a:r>
          </a:p>
          <a:p>
            <a:pPr lvl="0"/>
            <a:endParaRPr lang="en-US" dirty="0"/>
          </a:p>
          <a:p>
            <a:pPr lvl="0"/>
            <a:r>
              <a:rPr lang="en-US" b="1" dirty="0" smtClean="0"/>
              <a:t>Provide </a:t>
            </a:r>
            <a:r>
              <a:rPr lang="en-US" b="1" dirty="0"/>
              <a:t>more guidance on the role of the facilitator in the FPIC </a:t>
            </a:r>
            <a:r>
              <a:rPr lang="en-US" b="1" dirty="0" smtClean="0"/>
              <a:t>process</a:t>
            </a:r>
          </a:p>
          <a:p>
            <a:pPr marL="285750" lvl="0" indent="-285750">
              <a:buFont typeface="Arial" pitchFamily="34" charset="0"/>
              <a:buChar char="•"/>
            </a:pPr>
            <a:r>
              <a:rPr lang="en-US" dirty="0" smtClean="0"/>
              <a:t>What </a:t>
            </a:r>
            <a:r>
              <a:rPr lang="en-US" dirty="0"/>
              <a:t>criteria could guide the </a:t>
            </a:r>
            <a:r>
              <a:rPr lang="en-US" dirty="0" smtClean="0"/>
              <a:t>identification of a </a:t>
            </a:r>
            <a:r>
              <a:rPr lang="en-US" dirty="0"/>
              <a:t>facilitator (e.g. independent, objective, acceptable by both parties, and able to work with various stakeholders)?</a:t>
            </a:r>
          </a:p>
          <a:p>
            <a:pPr marL="285750" lvl="0" indent="-285750">
              <a:buFont typeface="Arial" pitchFamily="34" charset="0"/>
              <a:buChar char="•"/>
            </a:pPr>
            <a:r>
              <a:rPr lang="en-US" dirty="0"/>
              <a:t>Who will identify, select, and recruit the facilitator</a:t>
            </a:r>
            <a:r>
              <a:rPr lang="en-US" dirty="0" smtClean="0"/>
              <a:t>?</a:t>
            </a:r>
            <a:endParaRPr lang="en-US" dirty="0"/>
          </a:p>
          <a:p>
            <a:pPr lvl="0"/>
            <a:endParaRPr lang="en-US" dirty="0" smtClean="0"/>
          </a:p>
          <a:p>
            <a:pPr lvl="0"/>
            <a:r>
              <a:rPr lang="en-US" b="1" dirty="0" smtClean="0"/>
              <a:t>Clarify </a:t>
            </a:r>
            <a:r>
              <a:rPr lang="en-US" b="1" dirty="0"/>
              <a:t>what is reasonable regarding FPIC process </a:t>
            </a:r>
            <a:r>
              <a:rPr lang="en-US" b="1" dirty="0" smtClean="0"/>
              <a:t>timeline</a:t>
            </a:r>
          </a:p>
          <a:p>
            <a:pPr marL="285750" lvl="0" indent="-285750">
              <a:buFont typeface="Arial" pitchFamily="34" charset="0"/>
              <a:buChar char="•"/>
            </a:pPr>
            <a:r>
              <a:rPr lang="en-US" dirty="0" smtClean="0"/>
              <a:t>What </a:t>
            </a:r>
            <a:r>
              <a:rPr lang="en-US" dirty="0"/>
              <a:t>level of flexibility should be given to the IPs/rights-holders’ timeline for decision making?</a:t>
            </a:r>
          </a:p>
          <a:p>
            <a:pPr marL="285750" lvl="0" indent="-285750">
              <a:buFont typeface="Arial" pitchFamily="34" charset="0"/>
              <a:buChar char="•"/>
            </a:pPr>
            <a:r>
              <a:rPr lang="en-US" dirty="0"/>
              <a:t>How would a NP be guided to address </a:t>
            </a:r>
            <a:r>
              <a:rPr lang="en-US" dirty="0" smtClean="0"/>
              <a:t>what </a:t>
            </a:r>
            <a:r>
              <a:rPr lang="en-US" dirty="0"/>
              <a:t>is an ‘unreasonable timeline</a:t>
            </a:r>
            <a:r>
              <a:rPr lang="en-US" dirty="0" smtClean="0"/>
              <a:t>’?</a:t>
            </a:r>
            <a:endParaRPr lang="en-US" dirty="0"/>
          </a:p>
        </p:txBody>
      </p:sp>
    </p:spTree>
    <p:extLst>
      <p:ext uri="{BB962C8B-B14F-4D97-AF65-F5344CB8AC3E}">
        <p14:creationId xmlns:p14="http://schemas.microsoft.com/office/powerpoint/2010/main" val="377985205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1700</TotalTime>
  <Words>2336</Words>
  <Application>Microsoft Office PowerPoint</Application>
  <PresentationFormat>On-screen Show (4:3)</PresentationFormat>
  <Paragraphs>230</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          </vt:lpstr>
      <vt:lpstr>List of Commenters</vt:lpstr>
      <vt:lpstr>PowerPoint Presentation</vt:lpstr>
      <vt:lpstr>PowerPoint Presentation</vt:lpstr>
      <vt:lpstr>PowerPoint Presentation</vt:lpstr>
      <vt:lpstr>PowerPoint Presentation</vt:lpstr>
      <vt:lpstr>PowerPoint Presentation</vt:lpstr>
      <vt:lpstr>PowerPoint Presentation</vt:lpstr>
      <vt:lpstr>Clarify components of Section 4 on Operational Framework for Seeking FPIC</vt:lpstr>
      <vt:lpstr>Additional Feedback?</vt:lpstr>
    </vt:vector>
  </TitlesOfParts>
  <Company>BDP/GEF</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UNDP REDD Planning for 2012 16-19 January, Geneva</dc:title>
  <dc:creator>tim.clairs</dc:creator>
  <cp:lastModifiedBy>Jennifer Laughlin</cp:lastModifiedBy>
  <cp:revision>134</cp:revision>
  <dcterms:created xsi:type="dcterms:W3CDTF">2012-01-17T23:28:57Z</dcterms:created>
  <dcterms:modified xsi:type="dcterms:W3CDTF">2012-02-10T08:23:46Z</dcterms:modified>
</cp:coreProperties>
</file>