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9" r:id="rId2"/>
    <p:sldId id="337" r:id="rId3"/>
    <p:sldId id="33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BFF6AC"/>
    <a:srgbClr val="008000"/>
    <a:srgbClr val="FFFFFF"/>
    <a:srgbClr val="4F6228"/>
    <a:srgbClr val="33CC33"/>
    <a:srgbClr val="2CD22C"/>
    <a:srgbClr val="ADDB7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44" autoAdjust="0"/>
    <p:restoredTop sz="99333" autoAdjust="0"/>
  </p:normalViewPr>
  <p:slideViewPr>
    <p:cSldViewPr>
      <p:cViewPr>
        <p:scale>
          <a:sx n="80" d="100"/>
          <a:sy n="80" d="100"/>
        </p:scale>
        <p:origin x="1648" y="1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C9A2045-297B-4920-AB44-1A03AB1BE10F}" type="datetimeFigureOut">
              <a:rPr lang="en-US"/>
              <a:pPr>
                <a:defRPr/>
              </a:pPr>
              <a:t>3/22/2011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D8DB9BA-D68E-4239-9E98-A377DAAB3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0E0267-C108-423F-9F76-F4343BECC4CA}" type="slidenum">
              <a:rPr lang="en-US" smtClean="0">
                <a:cs typeface="Arial" pitchFamily="34" charset="0"/>
              </a:rPr>
              <a:pPr/>
              <a:t>1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357188" y="571500"/>
            <a:ext cx="27146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fr-FR" sz="3600" dirty="0">
                <a:solidFill>
                  <a:srgbClr val="0099CC"/>
                </a:solidFill>
                <a:ea typeface="Calibri" pitchFamily="34" charset="0"/>
                <a:cs typeface="FrutigerLT-Roman" charset="0"/>
              </a:rPr>
              <a:t>UN</a:t>
            </a:r>
            <a:r>
              <a:rPr lang="fr-FR" sz="3600" dirty="0">
                <a:solidFill>
                  <a:schemeClr val="accent2"/>
                </a:solidFill>
                <a:ea typeface="Calibri" pitchFamily="34" charset="0"/>
                <a:cs typeface="FrutigerLT-Roman" charset="0"/>
              </a:rPr>
              <a:t>-REDD</a:t>
            </a:r>
          </a:p>
          <a:p>
            <a:pPr>
              <a:defRPr/>
            </a:pPr>
            <a:r>
              <a:rPr lang="fr-FR" sz="2000" dirty="0">
                <a:solidFill>
                  <a:schemeClr val="accent2"/>
                </a:solidFill>
                <a:ea typeface="Calibri" pitchFamily="34" charset="0"/>
                <a:cs typeface="Frutiger-Roman" charset="0"/>
              </a:rPr>
              <a:t>P R O G R A M M E</a:t>
            </a:r>
            <a:r>
              <a:rPr lang="en-GB" sz="2000" dirty="0">
                <a:solidFill>
                  <a:schemeClr val="accent2"/>
                </a:solidFill>
                <a:cs typeface="+mn-cs"/>
              </a:rPr>
              <a:t> </a:t>
            </a:r>
          </a:p>
          <a:p>
            <a:pPr>
              <a:defRPr/>
            </a:pPr>
            <a:endParaRPr lang="fr-FR" sz="2400" dirty="0">
              <a:cs typeface="+mn-cs"/>
            </a:endParaRPr>
          </a:p>
        </p:txBody>
      </p:sp>
      <p:pic>
        <p:nvPicPr>
          <p:cNvPr id="5" name="Picture 0" descr="FAO logo.gif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388" y="6059488"/>
            <a:ext cx="512762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 descr="UNDP logo.gif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78763" y="5929313"/>
            <a:ext cx="323850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 </a:t>
            </a:r>
            <a:endParaRPr lang="fr-FR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</a:t>
            </a:r>
            <a:endParaRPr lang="fr-FR">
              <a:cs typeface="+mn-cs"/>
            </a:endParaRPr>
          </a:p>
        </p:txBody>
      </p:sp>
      <p:sp>
        <p:nvSpPr>
          <p:cNvPr id="10" name="Freeform 9"/>
          <p:cNvSpPr/>
          <p:nvPr userDrawn="1"/>
        </p:nvSpPr>
        <p:spPr>
          <a:xfrm>
            <a:off x="428625" y="3571875"/>
            <a:ext cx="8715375" cy="352425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1" name="Picture 7" descr="C:\Documents\Cambodia\Admin\Logo\unep-logo-color.jpg"/>
          <p:cNvPicPr>
            <a:picLocks noChangeAspect="1" noChangeArrowheads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8350" y="5972175"/>
            <a:ext cx="53975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15369" cy="1362075"/>
          </a:xfrm>
        </p:spPr>
        <p:txBody>
          <a:bodyPr anchor="b">
            <a:noAutofit/>
          </a:bodyPr>
          <a:lstStyle>
            <a:lvl1pPr algn="r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2" name="Text Placeholder 2"/>
          <p:cNvSpPr>
            <a:spLocks noGrp="1"/>
          </p:cNvSpPr>
          <p:nvPr>
            <p:ph type="body" idx="1"/>
          </p:nvPr>
        </p:nvSpPr>
        <p:spPr>
          <a:xfrm>
            <a:off x="442938" y="3786201"/>
            <a:ext cx="5272070" cy="57149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213" y="274638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 userDrawn="1"/>
        </p:nvSpPr>
        <p:spPr>
          <a:xfrm>
            <a:off x="0" y="928688"/>
            <a:ext cx="9144000" cy="71437"/>
          </a:xfrm>
          <a:prstGeom prst="flowChart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7143750" y="6000750"/>
            <a:ext cx="2143125" cy="746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solidFill>
                  <a:srgbClr val="0099CC"/>
                </a:solidFill>
                <a:ea typeface="Calibri" pitchFamily="34" charset="0"/>
                <a:cs typeface="FrutigerLT-Roman" charset="0"/>
              </a:rPr>
              <a:t>UN</a:t>
            </a:r>
            <a:r>
              <a:rPr lang="fr-FR" sz="2800" dirty="0">
                <a:solidFill>
                  <a:schemeClr val="accent2"/>
                </a:solidFill>
                <a:ea typeface="Calibri" pitchFamily="34" charset="0"/>
                <a:cs typeface="FrutigerLT-Roman" charset="0"/>
              </a:rPr>
              <a:t>-REDD</a:t>
            </a:r>
          </a:p>
          <a:p>
            <a:pPr>
              <a:defRPr/>
            </a:pPr>
            <a:r>
              <a:rPr lang="fr-FR" sz="1450" dirty="0">
                <a:solidFill>
                  <a:schemeClr val="accent2"/>
                </a:solidFill>
                <a:ea typeface="Calibri" pitchFamily="34" charset="0"/>
                <a:cs typeface="Frutiger-Roman" charset="0"/>
              </a:rPr>
              <a:t>P R O G R A M M E</a:t>
            </a:r>
            <a:r>
              <a:rPr lang="en-GB" sz="1450" dirty="0">
                <a:solidFill>
                  <a:schemeClr val="accent2"/>
                </a:solidFill>
                <a:cs typeface="+mn-cs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214290"/>
            <a:ext cx="8229600" cy="725470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15370" cy="484029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>
          <a:xfrm>
            <a:off x="4362450" y="1285875"/>
            <a:ext cx="4781550" cy="285750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7000875" y="5754688"/>
            <a:ext cx="2143125" cy="746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solidFill>
                  <a:srgbClr val="0099CC"/>
                </a:solidFill>
                <a:ea typeface="Calibri" pitchFamily="34" charset="0"/>
                <a:cs typeface="FrutigerLT-Roman" charset="0"/>
              </a:rPr>
              <a:t>UN</a:t>
            </a:r>
            <a:r>
              <a:rPr lang="fr-FR" sz="2800" dirty="0">
                <a:solidFill>
                  <a:schemeClr val="accent2"/>
                </a:solidFill>
                <a:ea typeface="Calibri" pitchFamily="34" charset="0"/>
                <a:cs typeface="FrutigerLT-Roman" charset="0"/>
              </a:rPr>
              <a:t>-REDD</a:t>
            </a:r>
          </a:p>
          <a:p>
            <a:pPr>
              <a:defRPr/>
            </a:pPr>
            <a:r>
              <a:rPr lang="fr-FR" sz="1450" dirty="0">
                <a:solidFill>
                  <a:schemeClr val="accent2"/>
                </a:solidFill>
                <a:ea typeface="Calibri" pitchFamily="34" charset="0"/>
                <a:cs typeface="Frutiger-Roman" charset="0"/>
              </a:rPr>
              <a:t>P R O G R A M M E</a:t>
            </a:r>
            <a:r>
              <a:rPr lang="en-GB" sz="1450" dirty="0">
                <a:solidFill>
                  <a:schemeClr val="accent2"/>
                </a:solidFill>
                <a:cs typeface="+mn-cs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34" y="1785926"/>
            <a:ext cx="3929090" cy="4357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85926"/>
            <a:ext cx="4000528" cy="4357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4362450" y="1285875"/>
            <a:ext cx="4781550" cy="285750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7000875" y="5754688"/>
            <a:ext cx="2143125" cy="746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solidFill>
                  <a:srgbClr val="0099CC"/>
                </a:solidFill>
                <a:ea typeface="Calibri" pitchFamily="34" charset="0"/>
                <a:cs typeface="FrutigerLT-Roman" charset="0"/>
              </a:rPr>
              <a:t>UN</a:t>
            </a:r>
            <a:r>
              <a:rPr lang="fr-FR" sz="2800" dirty="0">
                <a:solidFill>
                  <a:schemeClr val="accent2"/>
                </a:solidFill>
                <a:ea typeface="Calibri" pitchFamily="34" charset="0"/>
                <a:cs typeface="FrutigerLT-Roman" charset="0"/>
              </a:rPr>
              <a:t>-REDD</a:t>
            </a:r>
          </a:p>
          <a:p>
            <a:pPr>
              <a:defRPr/>
            </a:pPr>
            <a:r>
              <a:rPr lang="fr-FR" sz="1450" dirty="0">
                <a:solidFill>
                  <a:schemeClr val="accent2"/>
                </a:solidFill>
                <a:ea typeface="Calibri" pitchFamily="34" charset="0"/>
                <a:cs typeface="Frutiger-Roman" charset="0"/>
              </a:rPr>
              <a:t>P R O G R A M M E</a:t>
            </a:r>
            <a:r>
              <a:rPr lang="en-GB" sz="1450" dirty="0">
                <a:solidFill>
                  <a:schemeClr val="accent2"/>
                </a:solidFill>
                <a:cs typeface="+mn-cs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285736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812" y="1714488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Franklin Gothic Book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12" y="2354250"/>
            <a:ext cx="4040188" cy="3717956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7668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Franklin Gothic Book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35232"/>
            <a:ext cx="4041775" cy="373697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>
          <a:xfrm>
            <a:off x="4362450" y="1285875"/>
            <a:ext cx="4781550" cy="285750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7000875" y="5754688"/>
            <a:ext cx="2143125" cy="746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solidFill>
                  <a:srgbClr val="0099CC"/>
                </a:solidFill>
                <a:ea typeface="Calibri" pitchFamily="34" charset="0"/>
                <a:cs typeface="FrutigerLT-Roman" charset="0"/>
              </a:rPr>
              <a:t>UN</a:t>
            </a:r>
            <a:r>
              <a:rPr lang="fr-FR" sz="2800" dirty="0">
                <a:solidFill>
                  <a:schemeClr val="accent2"/>
                </a:solidFill>
                <a:ea typeface="Calibri" pitchFamily="34" charset="0"/>
                <a:cs typeface="FrutigerLT-Roman" charset="0"/>
              </a:rPr>
              <a:t>-REDD</a:t>
            </a:r>
          </a:p>
          <a:p>
            <a:pPr>
              <a:defRPr/>
            </a:pPr>
            <a:r>
              <a:rPr lang="fr-FR" sz="1450" dirty="0">
                <a:solidFill>
                  <a:schemeClr val="accent2"/>
                </a:solidFill>
                <a:ea typeface="Calibri" pitchFamily="34" charset="0"/>
                <a:cs typeface="Frutiger-Roman" charset="0"/>
              </a:rPr>
              <a:t>P R O G R A M M E</a:t>
            </a:r>
            <a:r>
              <a:rPr lang="en-GB" sz="1450" dirty="0">
                <a:solidFill>
                  <a:schemeClr val="accent2"/>
                </a:solidFill>
                <a:cs typeface="+mn-cs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68" y="428604"/>
            <a:ext cx="5080015" cy="792182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68" y="1643050"/>
            <a:ext cx="5114932" cy="448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28604"/>
            <a:ext cx="3008313" cy="56975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>
          <a:xfrm>
            <a:off x="4362450" y="1285875"/>
            <a:ext cx="4781550" cy="285750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7000875" y="5754688"/>
            <a:ext cx="2143125" cy="746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solidFill>
                  <a:srgbClr val="0099CC"/>
                </a:solidFill>
                <a:ea typeface="Calibri" pitchFamily="34" charset="0"/>
                <a:cs typeface="FrutigerLT-Roman" charset="0"/>
              </a:rPr>
              <a:t>UN</a:t>
            </a:r>
            <a:r>
              <a:rPr lang="fr-FR" sz="2800" dirty="0">
                <a:solidFill>
                  <a:schemeClr val="accent2"/>
                </a:solidFill>
                <a:ea typeface="Calibri" pitchFamily="34" charset="0"/>
                <a:cs typeface="FrutigerLT-Roman" charset="0"/>
              </a:rPr>
              <a:t>-REDD</a:t>
            </a:r>
          </a:p>
          <a:p>
            <a:pPr>
              <a:defRPr/>
            </a:pPr>
            <a:r>
              <a:rPr lang="fr-FR" sz="1450" dirty="0">
                <a:solidFill>
                  <a:schemeClr val="accent2"/>
                </a:solidFill>
                <a:ea typeface="Calibri" pitchFamily="34" charset="0"/>
                <a:cs typeface="Frutiger-Roman" charset="0"/>
              </a:rPr>
              <a:t>P R O G R A M M E</a:t>
            </a:r>
            <a:r>
              <a:rPr lang="en-GB" sz="1450" dirty="0">
                <a:solidFill>
                  <a:schemeClr val="accent2"/>
                </a:solidFill>
                <a:cs typeface="+mn-cs"/>
              </a:rPr>
              <a:t> 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5786" y="1857364"/>
            <a:ext cx="6215106" cy="400052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5786" y="5929330"/>
            <a:ext cx="6215106" cy="457184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57242" y="274638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557213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  <a:ea typeface="+mj-ea"/>
                <a:cs typeface="+mj-cs"/>
              </a:rPr>
              <a:t>Click to edit Master title style</a:t>
            </a:r>
            <a:endParaRPr lang="en-GB" sz="4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itchFamily="34" charset="0"/>
              <a:ea typeface="+mj-ea"/>
              <a:cs typeface="+mj-cs"/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4362450" y="1285875"/>
            <a:ext cx="4781550" cy="285750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7000875" y="5754688"/>
            <a:ext cx="2143125" cy="746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solidFill>
                  <a:srgbClr val="0099CC"/>
                </a:solidFill>
                <a:ea typeface="Calibri" pitchFamily="34" charset="0"/>
                <a:cs typeface="FrutigerLT-Roman" charset="0"/>
              </a:rPr>
              <a:t>UN</a:t>
            </a:r>
            <a:r>
              <a:rPr lang="fr-FR" sz="2800" dirty="0">
                <a:solidFill>
                  <a:schemeClr val="accent2"/>
                </a:solidFill>
                <a:ea typeface="Calibri" pitchFamily="34" charset="0"/>
                <a:cs typeface="FrutigerLT-Roman" charset="0"/>
              </a:rPr>
              <a:t>-REDD</a:t>
            </a:r>
          </a:p>
          <a:p>
            <a:pPr>
              <a:defRPr/>
            </a:pPr>
            <a:r>
              <a:rPr lang="fr-FR" sz="1450" dirty="0">
                <a:solidFill>
                  <a:schemeClr val="accent2"/>
                </a:solidFill>
                <a:ea typeface="Calibri" pitchFamily="34" charset="0"/>
                <a:cs typeface="Frutiger-Roman" charset="0"/>
              </a:rPr>
              <a:t>P R O G R A M M E</a:t>
            </a:r>
            <a:r>
              <a:rPr lang="en-GB" sz="1450" dirty="0">
                <a:solidFill>
                  <a:schemeClr val="accent2"/>
                </a:solidFill>
                <a:cs typeface="+mn-cs"/>
              </a:rPr>
              <a:t> 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8596" y="1857364"/>
            <a:ext cx="2057400" cy="4279889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3174" y="1857364"/>
            <a:ext cx="6019800" cy="42798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57213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2938" y="1785938"/>
            <a:ext cx="8043862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6" r:id="rId2"/>
    <p:sldLayoutId id="2147484328" r:id="rId3"/>
    <p:sldLayoutId id="2147484329" r:id="rId4"/>
    <p:sldLayoutId id="2147484330" r:id="rId5"/>
    <p:sldLayoutId id="2147484331" r:id="rId6"/>
    <p:sldLayoutId id="2147484332" r:id="rId7"/>
    <p:sldLayoutId id="2147484333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595959"/>
          </a:solidFill>
          <a:latin typeface="Franklin Gothic Book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–"/>
        <a:defRPr sz="20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4714875"/>
            <a:ext cx="7858125" cy="1587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Omaliss KEO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22 March 2011, </a:t>
            </a:r>
            <a:r>
              <a:rPr lang="en-GB" b="1" dirty="0" err="1" smtClean="0"/>
              <a:t>Dalat</a:t>
            </a:r>
            <a:r>
              <a:rPr lang="en-GB" b="1" dirty="0" smtClean="0"/>
              <a:t>, Vietnam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42976" y="1857364"/>
            <a:ext cx="7500937" cy="2000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C00000"/>
              </a:buClr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Revision of budget allocations of Cambodia UN REDD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National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Programme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 Document</a:t>
            </a:r>
          </a:p>
        </p:txBody>
      </p:sp>
      <p:pic>
        <p:nvPicPr>
          <p:cNvPr id="9220" name="Picture 5" descr="flag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71500"/>
            <a:ext cx="1611294" cy="107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214422"/>
          <a:ext cx="8429684" cy="4774064"/>
        </p:xfrm>
        <a:graphic>
          <a:graphicData uri="http://schemas.openxmlformats.org/drawingml/2006/table">
            <a:tbl>
              <a:tblPr/>
              <a:tblGrid>
                <a:gridCol w="2962116"/>
                <a:gridCol w="1567453"/>
                <a:gridCol w="333238"/>
                <a:gridCol w="1234214"/>
                <a:gridCol w="1098449"/>
                <a:gridCol w="1234214"/>
              </a:tblGrid>
              <a:tr h="51979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National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Programme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Budget (UN-REDD Fund Source only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97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UNDP </a:t>
                      </a:r>
                      <a:b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Pooled funding managing agency</a:t>
                      </a: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42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Outcomes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National Total ($)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Pooled Funding  Allocations</a:t>
                      </a:r>
                    </a:p>
                  </a:txBody>
                  <a:tcPr marL="5355" marR="5355" marT="535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FAO ($)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UNDP ($)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UNEP ($)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 Effective National Management of the REDD+ Readiness process and stakeholder engagement in accordance with the Roadmap principles</a:t>
                      </a:r>
                    </a:p>
                  </a:txBody>
                  <a:tcPr marL="64262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 Development of the National REDD+ Strategy and Implementation Framework</a:t>
                      </a:r>
                    </a:p>
                  </a:txBody>
                  <a:tcPr marL="64262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555,000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505,000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 Improved capacity to manage REDD+ at sub-national levels</a:t>
                      </a:r>
                    </a:p>
                  </a:txBody>
                  <a:tcPr marL="64262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 Design of a Monitoring System and capacity for implementation</a:t>
                      </a:r>
                    </a:p>
                  </a:txBody>
                  <a:tcPr marL="64262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Sub-total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accent1"/>
                          </a:solidFill>
                          <a:latin typeface="Times New Roman"/>
                        </a:rPr>
                        <a:t>2,805,000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800,000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1,955,000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Indirect Support Costs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196,350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196,350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Grand Total ($)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accent1"/>
                          </a:solidFill>
                          <a:latin typeface="Times New Roman"/>
                        </a:rPr>
                        <a:t>3,001,350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accent1"/>
                          </a:solidFill>
                          <a:latin typeface="Times New Roman"/>
                        </a:rPr>
                        <a:t>3,001,350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557213" y="214313"/>
            <a:ext cx="8229600" cy="725487"/>
          </a:xfrm>
        </p:spPr>
        <p:txBody>
          <a:bodyPr/>
          <a:lstStyle/>
          <a:p>
            <a:r>
              <a:rPr lang="en-GB" dirty="0" smtClean="0"/>
              <a:t>Fund Management (Former proposal)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214422"/>
          <a:ext cx="8429684" cy="4660346"/>
        </p:xfrm>
        <a:graphic>
          <a:graphicData uri="http://schemas.openxmlformats.org/drawingml/2006/table">
            <a:tbl>
              <a:tblPr/>
              <a:tblGrid>
                <a:gridCol w="2962116"/>
                <a:gridCol w="1567453"/>
                <a:gridCol w="333238"/>
                <a:gridCol w="1234214"/>
                <a:gridCol w="1098449"/>
                <a:gridCol w="1234214"/>
              </a:tblGrid>
              <a:tr h="71438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National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Programme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Budget (UN-REDD Fund Source only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8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55" marR="5355" marT="5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42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Outcomes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National Total ($)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Pass-through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unding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Allocations</a:t>
                      </a:r>
                    </a:p>
                  </a:txBody>
                  <a:tcPr marL="5355" marR="5355" marT="535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FAO ($)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UNDP ($)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UNEP ($)</a:t>
                      </a:r>
                    </a:p>
                  </a:txBody>
                  <a:tcPr marL="5355" marR="5355" marT="53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 Effective National Management of the REDD+ Readiness process and stakeholder engagement in accordance with the Roadmap principles</a:t>
                      </a:r>
                    </a:p>
                  </a:txBody>
                  <a:tcPr marL="64262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950,000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55,000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895,000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 Development of the National REDD+ Strategy and Implementation Framework</a:t>
                      </a:r>
                    </a:p>
                  </a:txBody>
                  <a:tcPr marL="64262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455,000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140,000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 Improved capacity to manage REDD+ at sub-national levels</a:t>
                      </a:r>
                    </a:p>
                  </a:txBody>
                  <a:tcPr marL="64262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 Design of a Monitoring System and capacity for implementation</a:t>
                      </a:r>
                    </a:p>
                  </a:txBody>
                  <a:tcPr marL="64262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1,160,000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1,160,000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Sub-total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2,805,000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1,215,000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1,450,000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140,000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Indirect Support Costs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196,350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85,050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101,500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9,800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Grand Total ($)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</a:rPr>
                        <a:t>3,001,350</a:t>
                      </a:r>
                    </a:p>
                  </a:txBody>
                  <a:tcPr marL="5355" marR="5355" marT="53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1,300,050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1,551,500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149,800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25487"/>
          </a:xfrm>
        </p:spPr>
        <p:txBody>
          <a:bodyPr/>
          <a:lstStyle/>
          <a:p>
            <a:r>
              <a:rPr lang="en-GB" dirty="0" smtClean="0"/>
              <a:t>Fund Management (Request to revise)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86380" y="5857892"/>
            <a:ext cx="35004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US" b="1" i="0" u="none" strike="noStrik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3,001,350</a:t>
            </a:r>
            <a:endParaRPr lang="en-US" b="1" i="0" u="none" strike="noStrike" dirty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12665</TotalTime>
  <Words>250</Words>
  <Application>Microsoft Office PowerPoint</Application>
  <PresentationFormat>On-screen Show (4:3)</PresentationFormat>
  <Paragraphs>98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Fund Management (Former proposal)</vt:lpstr>
      <vt:lpstr>Fund Management (Request to revise)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Isabelle</dc:creator>
  <cp:lastModifiedBy>ver5</cp:lastModifiedBy>
  <cp:revision>389</cp:revision>
  <dcterms:created xsi:type="dcterms:W3CDTF">2009-05-15T09:37:26Z</dcterms:created>
  <dcterms:modified xsi:type="dcterms:W3CDTF">2011-03-22T07:43:11Z</dcterms:modified>
</cp:coreProperties>
</file>