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3" r:id="rId1"/>
  </p:sldMasterIdLst>
  <p:notesMasterIdLst>
    <p:notesMasterId r:id="rId13"/>
  </p:notesMasterIdLst>
  <p:sldIdLst>
    <p:sldId id="256" r:id="rId2"/>
    <p:sldId id="268" r:id="rId3"/>
    <p:sldId id="269" r:id="rId4"/>
    <p:sldId id="267" r:id="rId5"/>
    <p:sldId id="271" r:id="rId6"/>
    <p:sldId id="276" r:id="rId7"/>
    <p:sldId id="272" r:id="rId8"/>
    <p:sldId id="277" r:id="rId9"/>
    <p:sldId id="282" r:id="rId10"/>
    <p:sldId id="283"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B29"/>
    <a:srgbClr val="649B0F"/>
    <a:srgbClr val="0B25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varScale="1">
        <p:scale>
          <a:sx n="109" d="100"/>
          <a:sy n="109" d="100"/>
        </p:scale>
        <p:origin x="5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9738F-AC64-461D-8DBA-FC420B19383B}" type="datetimeFigureOut">
              <a:rPr lang="fr-CH" smtClean="0"/>
              <a:t>23.05.2016</a:t>
            </a:fld>
            <a:endParaRPr lang="fr-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16FDC-79A1-4F55-9BDA-00A4420A72BB}" type="slidenum">
              <a:rPr lang="fr-CH" smtClean="0"/>
              <a:t>‹#›</a:t>
            </a:fld>
            <a:endParaRPr lang="fr-CH"/>
          </a:p>
        </p:txBody>
      </p:sp>
    </p:spTree>
    <p:extLst>
      <p:ext uri="{BB962C8B-B14F-4D97-AF65-F5344CB8AC3E}">
        <p14:creationId xmlns:p14="http://schemas.microsoft.com/office/powerpoint/2010/main" val="27578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a:p>
        </p:txBody>
      </p:sp>
      <p:sp>
        <p:nvSpPr>
          <p:cNvPr id="4" name="Plassholder for lysbildenummer 3"/>
          <p:cNvSpPr>
            <a:spLocks noGrp="1"/>
          </p:cNvSpPr>
          <p:nvPr>
            <p:ph type="sldNum" sz="quarter" idx="10"/>
          </p:nvPr>
        </p:nvSpPr>
        <p:spPr/>
        <p:txBody>
          <a:bodyPr/>
          <a:lstStyle/>
          <a:p>
            <a:fld id="{996444F6-0AB9-4FE0-BBE6-742E3EE8746A}" type="slidenum">
              <a:rPr lang="nb-NO" smtClean="0"/>
              <a:pPr/>
              <a:t>10</a:t>
            </a:fld>
            <a:endParaRPr lang="nb-NO"/>
          </a:p>
        </p:txBody>
      </p:sp>
    </p:spTree>
    <p:extLst>
      <p:ext uri="{BB962C8B-B14F-4D97-AF65-F5344CB8AC3E}">
        <p14:creationId xmlns:p14="http://schemas.microsoft.com/office/powerpoint/2010/main" val="173490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42398" y="617654"/>
            <a:ext cx="3594027" cy="2403990"/>
          </a:xfrm>
        </p:spPr>
        <p:txBody>
          <a:bodyPr/>
          <a:lstStyle>
            <a:lvl1pPr marL="0" indent="0" algn="l">
              <a:buNone/>
              <a:defRPr>
                <a:solidFill>
                  <a:srgbClr val="7384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1-2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358116" y="533400"/>
            <a:ext cx="5328683" cy="9906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58116" y="1600200"/>
            <a:ext cx="5328684"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4122" y="-231346"/>
            <a:ext cx="4092046" cy="3746500"/>
          </a:xfrm>
        </p:spPr>
        <p:txBody>
          <a:bodyPr anchor="b" anchorCtr="0">
            <a:normAutofit/>
          </a:bodyPr>
          <a:lstStyle>
            <a:lvl1pPr algn="l">
              <a:defRPr sz="4800" b="0" cap="all">
                <a:solidFill>
                  <a:srgbClr val="649B0F"/>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534122" y="3474768"/>
            <a:ext cx="4092046" cy="1754886"/>
          </a:xfrm>
        </p:spPr>
        <p:txBody>
          <a:bodyPr anchor="t">
            <a:normAutofit/>
          </a:bodyPr>
          <a:lstStyle>
            <a:lvl1pPr marL="0" indent="0">
              <a:buNone/>
              <a:defRPr sz="2400">
                <a:solidFill>
                  <a:srgbClr val="0B251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ppt1-2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3C9994DA-2955-7148-9DDC-4FF12FA537E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pt1-10.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rgbClr val="649B0F"/>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pt1-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89" y="408724"/>
            <a:ext cx="2817053" cy="3919378"/>
          </a:xfrm>
          <a:prstGeom prst="rect">
            <a:avLst/>
          </a:prstGeom>
        </p:spPr>
      </p:pic>
      <p:sp>
        <p:nvSpPr>
          <p:cNvPr id="3" name="Rectangle 2"/>
          <p:cNvSpPr/>
          <p:nvPr/>
        </p:nvSpPr>
        <p:spPr>
          <a:xfrm>
            <a:off x="646770" y="4790659"/>
            <a:ext cx="4953929" cy="830997"/>
          </a:xfrm>
          <a:prstGeom prst="rect">
            <a:avLst/>
          </a:prstGeom>
        </p:spPr>
        <p:txBody>
          <a:bodyPr wrap="square">
            <a:spAutoFit/>
          </a:bodyPr>
          <a:lstStyle/>
          <a:p>
            <a:r>
              <a:rPr lang="en-GB" sz="2400" i="1" dirty="0"/>
              <a:t>Scaling up climate and forest efforts </a:t>
            </a:r>
            <a:br>
              <a:rPr lang="en-GB" sz="2400" i="1" dirty="0"/>
            </a:br>
            <a:r>
              <a:rPr lang="en-GB" sz="2400" i="1" dirty="0"/>
              <a:t>in </a:t>
            </a:r>
            <a:r>
              <a:rPr lang="en-GB" sz="2400" i="1" dirty="0" smtClean="0"/>
              <a:t>Central Africa</a:t>
            </a:r>
            <a:endParaRPr lang="fr-CH" sz="2400" i="1" dirty="0"/>
          </a:p>
        </p:txBody>
      </p:sp>
    </p:spTree>
    <p:extLst>
      <p:ext uri="{BB962C8B-B14F-4D97-AF65-F5344CB8AC3E}">
        <p14:creationId xmlns:p14="http://schemas.microsoft.com/office/powerpoint/2010/main" val="1284366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6453214" y="4220709"/>
            <a:ext cx="1801442" cy="308847"/>
          </a:xfrm>
          <a:prstGeom prst="roundRect">
            <a:avLst/>
          </a:prstGeom>
          <a:solidFill>
            <a:srgbClr val="78CB29"/>
          </a:solidFill>
          <a:ln>
            <a:solidFill>
              <a:srgbClr val="649B0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CH" sz="2000" dirty="0" smtClean="0"/>
              <a:t>MPTF (trustee)</a:t>
            </a:r>
            <a:endParaRPr lang="fr-CH" sz="2000" dirty="0"/>
          </a:p>
        </p:txBody>
      </p:sp>
      <p:sp>
        <p:nvSpPr>
          <p:cNvPr id="4" name="Title 3"/>
          <p:cNvSpPr>
            <a:spLocks noGrp="1"/>
          </p:cNvSpPr>
          <p:nvPr>
            <p:ph type="title"/>
          </p:nvPr>
        </p:nvSpPr>
        <p:spPr>
          <a:xfrm>
            <a:off x="2552586" y="149843"/>
            <a:ext cx="6588225" cy="1325563"/>
          </a:xfrm>
        </p:spPr>
        <p:txBody>
          <a:bodyPr>
            <a:normAutofit fontScale="90000"/>
          </a:bodyPr>
          <a:lstStyle/>
          <a:p>
            <a:r>
              <a:rPr lang="en-GB" sz="4000" dirty="0" smtClean="0"/>
              <a:t>Central African REDD+</a:t>
            </a:r>
            <a:br>
              <a:rPr lang="en-GB" sz="4000" dirty="0" smtClean="0"/>
            </a:br>
            <a:r>
              <a:rPr lang="en-GB" sz="4000" dirty="0" smtClean="0"/>
              <a:t>Fund - governance and </a:t>
            </a:r>
            <a:br>
              <a:rPr lang="en-GB" sz="4000" dirty="0" smtClean="0"/>
            </a:br>
            <a:r>
              <a:rPr lang="en-GB" sz="4000" dirty="0" smtClean="0"/>
              <a:t>program framework</a:t>
            </a:r>
            <a:endParaRPr lang="en-GB" sz="4000" dirty="0"/>
          </a:p>
        </p:txBody>
      </p:sp>
      <p:sp>
        <p:nvSpPr>
          <p:cNvPr id="9" name="Rounded Rectangle 8"/>
          <p:cNvSpPr/>
          <p:nvPr/>
        </p:nvSpPr>
        <p:spPr>
          <a:xfrm>
            <a:off x="3275856" y="1844636"/>
            <a:ext cx="1296145" cy="576252"/>
          </a:xfrm>
          <a:prstGeom prst="roundRect">
            <a:avLst/>
          </a:prstGeom>
          <a:solidFill>
            <a:srgbClr val="78CB29"/>
          </a:solidFill>
          <a:ln>
            <a:solidFill>
              <a:srgbClr val="649B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H" sz="2000" b="1" dirty="0" smtClean="0"/>
              <a:t>DRC</a:t>
            </a:r>
            <a:endParaRPr lang="fr-CH" sz="2000" b="1" dirty="0"/>
          </a:p>
        </p:txBody>
      </p:sp>
      <p:sp>
        <p:nvSpPr>
          <p:cNvPr id="11" name="Rounded Rectangle 10"/>
          <p:cNvSpPr/>
          <p:nvPr/>
        </p:nvSpPr>
        <p:spPr>
          <a:xfrm>
            <a:off x="215517" y="1844824"/>
            <a:ext cx="1296144" cy="576252"/>
          </a:xfrm>
          <a:prstGeom prst="roundRect">
            <a:avLst/>
          </a:prstGeom>
          <a:solidFill>
            <a:srgbClr val="78CB29"/>
          </a:solidFill>
          <a:ln>
            <a:solidFill>
              <a:srgbClr val="649B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fr-CH" sz="1900" b="1" dirty="0" err="1" smtClean="0"/>
              <a:t>Cameroon</a:t>
            </a:r>
            <a:endParaRPr lang="fr-CH" sz="1900" b="1" dirty="0" smtClean="0"/>
          </a:p>
        </p:txBody>
      </p:sp>
      <p:sp>
        <p:nvSpPr>
          <p:cNvPr id="34" name="Rectangle 33"/>
          <p:cNvSpPr/>
          <p:nvPr/>
        </p:nvSpPr>
        <p:spPr>
          <a:xfrm>
            <a:off x="273630" y="2420888"/>
            <a:ext cx="1202026" cy="738647"/>
          </a:xfrm>
          <a:prstGeom prst="rect">
            <a:avLst/>
          </a:prstGeom>
          <a:ln>
            <a:solidFill>
              <a:srgbClr val="649B0F"/>
            </a:solidFill>
          </a:ln>
        </p:spPr>
        <p:style>
          <a:lnRef idx="2">
            <a:schemeClr val="accent6"/>
          </a:lnRef>
          <a:fillRef idx="1">
            <a:schemeClr val="lt1"/>
          </a:fillRef>
          <a:effectRef idx="0">
            <a:schemeClr val="accent6"/>
          </a:effectRef>
          <a:fontRef idx="minor">
            <a:schemeClr val="dk1"/>
          </a:fontRef>
        </p:style>
        <p:txBody>
          <a:bodyPr rtlCol="0" anchor="t"/>
          <a:lstStyle/>
          <a:p>
            <a:pPr algn="ctr">
              <a:spcAft>
                <a:spcPts val="600"/>
              </a:spcAft>
            </a:pPr>
            <a:r>
              <a:rPr lang="fr-CH" sz="1400" b="1" dirty="0" smtClean="0"/>
              <a:t>Strategic Investment Framework</a:t>
            </a:r>
            <a:endParaRPr lang="fr-CH" sz="1400" dirty="0" smtClean="0"/>
          </a:p>
        </p:txBody>
      </p:sp>
      <p:cxnSp>
        <p:nvCxnSpPr>
          <p:cNvPr id="21" name="Elbow Connector 20"/>
          <p:cNvCxnSpPr/>
          <p:nvPr/>
        </p:nvCxnSpPr>
        <p:spPr>
          <a:xfrm rot="16200000" flipV="1">
            <a:off x="2817903" y="2839788"/>
            <a:ext cx="1335197" cy="1859451"/>
          </a:xfrm>
          <a:prstGeom prst="bentConnector3">
            <a:avLst>
              <a:gd name="adj1" fmla="val 46331"/>
            </a:avLst>
          </a:prstGeom>
          <a:ln w="38100">
            <a:solidFill>
              <a:srgbClr val="78CB29"/>
            </a:solidFill>
            <a:tailEnd type="triangle"/>
          </a:ln>
        </p:spPr>
        <p:style>
          <a:lnRef idx="3">
            <a:schemeClr val="accent3"/>
          </a:lnRef>
          <a:fillRef idx="0">
            <a:schemeClr val="accent3"/>
          </a:fillRef>
          <a:effectRef idx="2">
            <a:schemeClr val="accent3"/>
          </a:effectRef>
          <a:fontRef idx="minor">
            <a:schemeClr val="tx1"/>
          </a:fontRef>
        </p:style>
      </p:cxnSp>
      <p:sp>
        <p:nvSpPr>
          <p:cNvPr id="47" name="Rounded Rectangle 46"/>
          <p:cNvSpPr/>
          <p:nvPr/>
        </p:nvSpPr>
        <p:spPr>
          <a:xfrm>
            <a:off x="6228183" y="1844636"/>
            <a:ext cx="1296145" cy="576252"/>
          </a:xfrm>
          <a:prstGeom prst="roundRect">
            <a:avLst/>
          </a:prstGeom>
          <a:solidFill>
            <a:srgbClr val="78CB29"/>
          </a:solidFill>
          <a:ln>
            <a:solidFill>
              <a:srgbClr val="649B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H" sz="2000" b="1" dirty="0" smtClean="0"/>
              <a:t>Gabon</a:t>
            </a:r>
          </a:p>
        </p:txBody>
      </p:sp>
      <p:sp>
        <p:nvSpPr>
          <p:cNvPr id="69" name="Rounded Rectangle 68"/>
          <p:cNvSpPr/>
          <p:nvPr/>
        </p:nvSpPr>
        <p:spPr>
          <a:xfrm>
            <a:off x="7693385" y="1844824"/>
            <a:ext cx="1271103" cy="576252"/>
          </a:xfrm>
          <a:prstGeom prst="roundRect">
            <a:avLst/>
          </a:prstGeom>
          <a:solidFill>
            <a:srgbClr val="78CB29"/>
          </a:solidFill>
          <a:ln>
            <a:solidFill>
              <a:srgbClr val="649B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H" sz="2000" b="1" dirty="0" smtClean="0"/>
              <a:t>RC</a:t>
            </a:r>
          </a:p>
        </p:txBody>
      </p:sp>
      <p:sp>
        <p:nvSpPr>
          <p:cNvPr id="73" name="Rounded Rectangle 72"/>
          <p:cNvSpPr/>
          <p:nvPr/>
        </p:nvSpPr>
        <p:spPr>
          <a:xfrm>
            <a:off x="4788024" y="1844824"/>
            <a:ext cx="1278934" cy="576252"/>
          </a:xfrm>
          <a:prstGeom prst="roundRect">
            <a:avLst/>
          </a:prstGeom>
          <a:solidFill>
            <a:srgbClr val="78CB29"/>
          </a:solidFill>
          <a:ln>
            <a:solidFill>
              <a:srgbClr val="649B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H" sz="2000" b="1" dirty="0" smtClean="0"/>
              <a:t>EG</a:t>
            </a:r>
          </a:p>
        </p:txBody>
      </p:sp>
      <p:sp>
        <p:nvSpPr>
          <p:cNvPr id="77" name="Rounded Rectangle 76"/>
          <p:cNvSpPr/>
          <p:nvPr/>
        </p:nvSpPr>
        <p:spPr>
          <a:xfrm>
            <a:off x="1691680" y="1844824"/>
            <a:ext cx="1296144" cy="576252"/>
          </a:xfrm>
          <a:prstGeom prst="roundRect">
            <a:avLst/>
          </a:prstGeom>
          <a:solidFill>
            <a:srgbClr val="78CB29"/>
          </a:solidFill>
          <a:ln>
            <a:solidFill>
              <a:srgbClr val="649B0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CH" sz="2000" b="1" dirty="0" smtClean="0"/>
              <a:t>CAR</a:t>
            </a:r>
          </a:p>
        </p:txBody>
      </p:sp>
      <p:cxnSp>
        <p:nvCxnSpPr>
          <p:cNvPr id="3" name="Elbow Connector 2"/>
          <p:cNvCxnSpPr>
            <a:endCxn id="34" idx="2"/>
          </p:cNvCxnSpPr>
          <p:nvPr/>
        </p:nvCxnSpPr>
        <p:spPr>
          <a:xfrm rot="10800000">
            <a:off x="874643" y="3159536"/>
            <a:ext cx="3481596" cy="676199"/>
          </a:xfrm>
          <a:prstGeom prst="bentConnector2">
            <a:avLst/>
          </a:prstGeom>
          <a:ln w="38100">
            <a:solidFill>
              <a:srgbClr val="78CB29"/>
            </a:solidFill>
            <a:tailEnd type="triangle"/>
          </a:ln>
        </p:spPr>
        <p:style>
          <a:lnRef idx="3">
            <a:schemeClr val="accent3"/>
          </a:lnRef>
          <a:fillRef idx="0">
            <a:schemeClr val="accent3"/>
          </a:fillRef>
          <a:effectRef idx="2">
            <a:schemeClr val="accent3"/>
          </a:effectRef>
          <a:fontRef idx="minor">
            <a:schemeClr val="tx1"/>
          </a:fontRef>
        </p:style>
      </p:cxnSp>
      <p:sp>
        <p:nvSpPr>
          <p:cNvPr id="101" name="Rectangle 100"/>
          <p:cNvSpPr/>
          <p:nvPr/>
        </p:nvSpPr>
        <p:spPr>
          <a:xfrm>
            <a:off x="3176788" y="3893358"/>
            <a:ext cx="2633651" cy="3793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Approves    allocations</a:t>
            </a:r>
            <a:endParaRPr lang="en-US" dirty="0"/>
          </a:p>
        </p:txBody>
      </p:sp>
      <p:cxnSp>
        <p:nvCxnSpPr>
          <p:cNvPr id="112" name="Elbow Connector 111"/>
          <p:cNvCxnSpPr/>
          <p:nvPr/>
        </p:nvCxnSpPr>
        <p:spPr>
          <a:xfrm rot="5400000" flipH="1" flipV="1">
            <a:off x="4402510" y="3168151"/>
            <a:ext cx="1347355" cy="1295881"/>
          </a:xfrm>
          <a:prstGeom prst="bentConnector3">
            <a:avLst>
              <a:gd name="adj1" fmla="val 50000"/>
            </a:avLst>
          </a:prstGeom>
          <a:ln w="38100">
            <a:solidFill>
              <a:srgbClr val="78CB29"/>
            </a:solidFill>
            <a:tailEnd type="triangle"/>
          </a:ln>
        </p:spPr>
        <p:style>
          <a:lnRef idx="3">
            <a:schemeClr val="accent3"/>
          </a:lnRef>
          <a:fillRef idx="0">
            <a:schemeClr val="accent3"/>
          </a:fillRef>
          <a:effectRef idx="2">
            <a:schemeClr val="accent3"/>
          </a:effectRef>
          <a:fontRef idx="minor">
            <a:schemeClr val="tx1"/>
          </a:fontRef>
        </p:style>
      </p:cxnSp>
      <p:cxnSp>
        <p:nvCxnSpPr>
          <p:cNvPr id="113" name="Elbow Connector 112"/>
          <p:cNvCxnSpPr/>
          <p:nvPr/>
        </p:nvCxnSpPr>
        <p:spPr>
          <a:xfrm rot="16200000" flipV="1">
            <a:off x="3571136" y="3637776"/>
            <a:ext cx="1348800" cy="355184"/>
          </a:xfrm>
          <a:prstGeom prst="bentConnector3">
            <a:avLst>
              <a:gd name="adj1" fmla="val 50000"/>
            </a:avLst>
          </a:prstGeom>
          <a:ln w="38100">
            <a:solidFill>
              <a:srgbClr val="78CB29"/>
            </a:solidFill>
            <a:tailEnd type="triangle"/>
          </a:ln>
        </p:spPr>
        <p:style>
          <a:lnRef idx="3">
            <a:schemeClr val="accent3"/>
          </a:lnRef>
          <a:fillRef idx="0">
            <a:schemeClr val="accent3"/>
          </a:fillRef>
          <a:effectRef idx="2">
            <a:schemeClr val="accent3"/>
          </a:effectRef>
          <a:fontRef idx="minor">
            <a:schemeClr val="tx1"/>
          </a:fontRef>
        </p:style>
      </p:cxnSp>
      <p:cxnSp>
        <p:nvCxnSpPr>
          <p:cNvPr id="19" name="Elbow Connector 18"/>
          <p:cNvCxnSpPr/>
          <p:nvPr/>
        </p:nvCxnSpPr>
        <p:spPr>
          <a:xfrm rot="5400000" flipH="1" flipV="1">
            <a:off x="5099938" y="2475317"/>
            <a:ext cx="1347355" cy="2681549"/>
          </a:xfrm>
          <a:prstGeom prst="bentConnector3">
            <a:avLst>
              <a:gd name="adj1" fmla="val 50000"/>
            </a:avLst>
          </a:prstGeom>
          <a:ln w="38100">
            <a:solidFill>
              <a:srgbClr val="78CB29"/>
            </a:solidFill>
            <a:tailEnd type="triangle"/>
          </a:ln>
        </p:spPr>
        <p:style>
          <a:lnRef idx="3">
            <a:schemeClr val="accent3"/>
          </a:lnRef>
          <a:fillRef idx="0">
            <a:schemeClr val="accent3"/>
          </a:fillRef>
          <a:effectRef idx="2">
            <a:schemeClr val="accent3"/>
          </a:effectRef>
          <a:fontRef idx="minor">
            <a:schemeClr val="tx1"/>
          </a:fontRef>
        </p:style>
      </p:cxnSp>
      <p:cxnSp>
        <p:nvCxnSpPr>
          <p:cNvPr id="20" name="Elbow Connector 19"/>
          <p:cNvCxnSpPr/>
          <p:nvPr/>
        </p:nvCxnSpPr>
        <p:spPr>
          <a:xfrm rot="5400000" flipH="1" flipV="1">
            <a:off x="5813599" y="1760287"/>
            <a:ext cx="1335199" cy="4118613"/>
          </a:xfrm>
          <a:prstGeom prst="bentConnector3">
            <a:avLst>
              <a:gd name="adj1" fmla="val 50000"/>
            </a:avLst>
          </a:prstGeom>
          <a:ln w="38100">
            <a:solidFill>
              <a:srgbClr val="78CB29"/>
            </a:solidFill>
            <a:tailEnd type="triangle"/>
          </a:ln>
        </p:spPr>
        <p:style>
          <a:lnRef idx="3">
            <a:schemeClr val="accent3"/>
          </a:lnRef>
          <a:fillRef idx="0">
            <a:schemeClr val="accent3"/>
          </a:fillRef>
          <a:effectRef idx="2">
            <a:schemeClr val="accent3"/>
          </a:effectRef>
          <a:fontRef idx="minor">
            <a:schemeClr val="tx1"/>
          </a:fontRef>
        </p:style>
      </p:cxnSp>
      <p:cxnSp>
        <p:nvCxnSpPr>
          <p:cNvPr id="133" name="Straight Arrow Connector 132"/>
          <p:cNvCxnSpPr/>
          <p:nvPr/>
        </p:nvCxnSpPr>
        <p:spPr>
          <a:xfrm>
            <a:off x="5196365" y="4375133"/>
            <a:ext cx="1222894" cy="9676"/>
          </a:xfrm>
          <a:prstGeom prst="straightConnector1">
            <a:avLst/>
          </a:prstGeom>
          <a:ln w="38100">
            <a:solidFill>
              <a:srgbClr val="78CB29"/>
            </a:solidFill>
            <a:tailEnd type="triangle"/>
          </a:ln>
        </p:spPr>
        <p:style>
          <a:lnRef idx="3">
            <a:schemeClr val="accent3"/>
          </a:lnRef>
          <a:fillRef idx="0">
            <a:schemeClr val="accent3"/>
          </a:fillRef>
          <a:effectRef idx="2">
            <a:schemeClr val="accent3"/>
          </a:effectRef>
          <a:fontRef idx="minor">
            <a:schemeClr val="tx1"/>
          </a:fontRef>
        </p:style>
      </p:cxnSp>
      <p:sp>
        <p:nvSpPr>
          <p:cNvPr id="151" name="Rectangle 150"/>
          <p:cNvSpPr/>
          <p:nvPr/>
        </p:nvSpPr>
        <p:spPr>
          <a:xfrm>
            <a:off x="5096575" y="4356772"/>
            <a:ext cx="1224135" cy="303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Instructs</a:t>
            </a:r>
            <a:endParaRPr lang="en-US" dirty="0">
              <a:solidFill>
                <a:schemeClr val="tx1"/>
              </a:solidFill>
            </a:endParaRPr>
          </a:p>
        </p:txBody>
      </p:sp>
      <p:sp>
        <p:nvSpPr>
          <p:cNvPr id="152" name="Rectangle 151"/>
          <p:cNvSpPr/>
          <p:nvPr/>
        </p:nvSpPr>
        <p:spPr>
          <a:xfrm>
            <a:off x="2463513" y="4381756"/>
            <a:ext cx="13681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Supports</a:t>
            </a:r>
            <a:endParaRPr lang="en-US" dirty="0">
              <a:solidFill>
                <a:schemeClr val="tx1"/>
              </a:solidFill>
            </a:endParaRPr>
          </a:p>
        </p:txBody>
      </p:sp>
      <p:sp>
        <p:nvSpPr>
          <p:cNvPr id="36" name="Rectangle 33"/>
          <p:cNvSpPr/>
          <p:nvPr/>
        </p:nvSpPr>
        <p:spPr>
          <a:xfrm>
            <a:off x="1691680" y="2420888"/>
            <a:ext cx="1296144" cy="738647"/>
          </a:xfrm>
          <a:prstGeom prst="rect">
            <a:avLst/>
          </a:prstGeom>
          <a:ln>
            <a:solidFill>
              <a:srgbClr val="649B0F"/>
            </a:solidFill>
          </a:ln>
        </p:spPr>
        <p:style>
          <a:lnRef idx="2">
            <a:schemeClr val="accent6"/>
          </a:lnRef>
          <a:fillRef idx="1">
            <a:schemeClr val="lt1"/>
          </a:fillRef>
          <a:effectRef idx="0">
            <a:schemeClr val="accent6"/>
          </a:effectRef>
          <a:fontRef idx="minor">
            <a:schemeClr val="dk1"/>
          </a:fontRef>
        </p:style>
        <p:txBody>
          <a:bodyPr rtlCol="0" anchor="t"/>
          <a:lstStyle/>
          <a:p>
            <a:pPr algn="ctr">
              <a:spcAft>
                <a:spcPts val="600"/>
              </a:spcAft>
            </a:pPr>
            <a:r>
              <a:rPr lang="fr-CH" sz="1400" b="1" dirty="0" smtClean="0"/>
              <a:t>Strategic Investment Framework</a:t>
            </a:r>
            <a:endParaRPr lang="fr-CH" sz="1400" dirty="0" smtClean="0"/>
          </a:p>
        </p:txBody>
      </p:sp>
      <p:sp>
        <p:nvSpPr>
          <p:cNvPr id="37" name="Rectangle 33"/>
          <p:cNvSpPr/>
          <p:nvPr/>
        </p:nvSpPr>
        <p:spPr>
          <a:xfrm>
            <a:off x="3275856" y="2402321"/>
            <a:ext cx="1296144" cy="738647"/>
          </a:xfrm>
          <a:prstGeom prst="rect">
            <a:avLst/>
          </a:prstGeom>
          <a:ln>
            <a:solidFill>
              <a:srgbClr val="649B0F"/>
            </a:solidFill>
          </a:ln>
        </p:spPr>
        <p:style>
          <a:lnRef idx="2">
            <a:schemeClr val="accent6"/>
          </a:lnRef>
          <a:fillRef idx="1">
            <a:schemeClr val="lt1"/>
          </a:fillRef>
          <a:effectRef idx="0">
            <a:schemeClr val="accent6"/>
          </a:effectRef>
          <a:fontRef idx="minor">
            <a:schemeClr val="dk1"/>
          </a:fontRef>
        </p:style>
        <p:txBody>
          <a:bodyPr rtlCol="0" anchor="t"/>
          <a:lstStyle/>
          <a:p>
            <a:pPr algn="ctr">
              <a:spcAft>
                <a:spcPts val="600"/>
              </a:spcAft>
            </a:pPr>
            <a:r>
              <a:rPr lang="fr-CH" sz="1400" b="1" dirty="0" smtClean="0"/>
              <a:t>Strategic Investment Framework</a:t>
            </a:r>
            <a:endParaRPr lang="fr-CH" sz="1400" dirty="0" smtClean="0"/>
          </a:p>
        </p:txBody>
      </p:sp>
      <p:sp>
        <p:nvSpPr>
          <p:cNvPr id="38" name="Rectangle 33"/>
          <p:cNvSpPr/>
          <p:nvPr/>
        </p:nvSpPr>
        <p:spPr>
          <a:xfrm>
            <a:off x="4788024" y="2402321"/>
            <a:ext cx="1296144" cy="738647"/>
          </a:xfrm>
          <a:prstGeom prst="rect">
            <a:avLst/>
          </a:prstGeom>
          <a:ln>
            <a:solidFill>
              <a:srgbClr val="649B0F"/>
            </a:solidFill>
          </a:ln>
        </p:spPr>
        <p:style>
          <a:lnRef idx="2">
            <a:schemeClr val="accent6"/>
          </a:lnRef>
          <a:fillRef idx="1">
            <a:schemeClr val="lt1"/>
          </a:fillRef>
          <a:effectRef idx="0">
            <a:schemeClr val="accent6"/>
          </a:effectRef>
          <a:fontRef idx="minor">
            <a:schemeClr val="dk1"/>
          </a:fontRef>
        </p:style>
        <p:txBody>
          <a:bodyPr rtlCol="0" anchor="t"/>
          <a:lstStyle/>
          <a:p>
            <a:pPr algn="ctr">
              <a:spcAft>
                <a:spcPts val="600"/>
              </a:spcAft>
            </a:pPr>
            <a:r>
              <a:rPr lang="fr-CH" sz="1400" b="1" dirty="0" smtClean="0"/>
              <a:t>Strategic Investment Framework</a:t>
            </a:r>
            <a:endParaRPr lang="fr-CH" sz="1400" dirty="0" smtClean="0"/>
          </a:p>
        </p:txBody>
      </p:sp>
      <p:sp>
        <p:nvSpPr>
          <p:cNvPr id="40" name="Rectangle 33"/>
          <p:cNvSpPr/>
          <p:nvPr/>
        </p:nvSpPr>
        <p:spPr>
          <a:xfrm>
            <a:off x="6228184" y="2402321"/>
            <a:ext cx="1296144" cy="738647"/>
          </a:xfrm>
          <a:prstGeom prst="rect">
            <a:avLst/>
          </a:prstGeom>
          <a:ln>
            <a:solidFill>
              <a:srgbClr val="649B0F"/>
            </a:solidFill>
          </a:ln>
        </p:spPr>
        <p:style>
          <a:lnRef idx="2">
            <a:schemeClr val="accent6"/>
          </a:lnRef>
          <a:fillRef idx="1">
            <a:schemeClr val="lt1"/>
          </a:fillRef>
          <a:effectRef idx="0">
            <a:schemeClr val="accent6"/>
          </a:effectRef>
          <a:fontRef idx="minor">
            <a:schemeClr val="dk1"/>
          </a:fontRef>
        </p:style>
        <p:txBody>
          <a:bodyPr rtlCol="0" anchor="t"/>
          <a:lstStyle/>
          <a:p>
            <a:pPr algn="ctr">
              <a:spcAft>
                <a:spcPts val="600"/>
              </a:spcAft>
            </a:pPr>
            <a:r>
              <a:rPr lang="fr-CH" sz="1400" b="1" dirty="0" smtClean="0"/>
              <a:t>Strategic Investment Framework</a:t>
            </a:r>
            <a:endParaRPr lang="fr-CH" sz="1400" dirty="0" smtClean="0"/>
          </a:p>
        </p:txBody>
      </p:sp>
      <p:sp>
        <p:nvSpPr>
          <p:cNvPr id="41" name="Rectangle 33"/>
          <p:cNvSpPr/>
          <p:nvPr/>
        </p:nvSpPr>
        <p:spPr>
          <a:xfrm>
            <a:off x="7668344" y="2402321"/>
            <a:ext cx="1296144" cy="738647"/>
          </a:xfrm>
          <a:prstGeom prst="rect">
            <a:avLst/>
          </a:prstGeom>
          <a:ln>
            <a:solidFill>
              <a:srgbClr val="649B0F"/>
            </a:solidFill>
          </a:ln>
        </p:spPr>
        <p:style>
          <a:lnRef idx="2">
            <a:schemeClr val="accent6"/>
          </a:lnRef>
          <a:fillRef idx="1">
            <a:schemeClr val="lt1"/>
          </a:fillRef>
          <a:effectRef idx="0">
            <a:schemeClr val="accent6"/>
          </a:effectRef>
          <a:fontRef idx="minor">
            <a:schemeClr val="dk1"/>
          </a:fontRef>
        </p:style>
        <p:txBody>
          <a:bodyPr rtlCol="0" anchor="t"/>
          <a:lstStyle/>
          <a:p>
            <a:pPr algn="ctr">
              <a:spcAft>
                <a:spcPts val="600"/>
              </a:spcAft>
            </a:pPr>
            <a:r>
              <a:rPr lang="fr-CH" sz="1400" b="1" dirty="0" smtClean="0"/>
              <a:t>Strategic Investment Framework</a:t>
            </a:r>
            <a:endParaRPr lang="fr-CH" sz="1400" dirty="0" smtClean="0"/>
          </a:p>
        </p:txBody>
      </p:sp>
      <p:sp>
        <p:nvSpPr>
          <p:cNvPr id="61" name="Rounded Rectangle 34"/>
          <p:cNvSpPr/>
          <p:nvPr/>
        </p:nvSpPr>
        <p:spPr>
          <a:xfrm>
            <a:off x="868741" y="4272750"/>
            <a:ext cx="1656184" cy="351714"/>
          </a:xfrm>
          <a:prstGeom prst="roundRect">
            <a:avLst/>
          </a:prstGeom>
          <a:solidFill>
            <a:srgbClr val="78CB29"/>
          </a:solidFill>
          <a:ln>
            <a:solidFill>
              <a:srgbClr val="649B0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CH" sz="2000" dirty="0" smtClean="0"/>
              <a:t>Secretariat</a:t>
            </a:r>
          </a:p>
        </p:txBody>
      </p:sp>
      <p:cxnSp>
        <p:nvCxnSpPr>
          <p:cNvPr id="74" name="Straight Arrow Connector 132"/>
          <p:cNvCxnSpPr/>
          <p:nvPr/>
        </p:nvCxnSpPr>
        <p:spPr>
          <a:xfrm>
            <a:off x="2523663" y="4426086"/>
            <a:ext cx="1222894" cy="9676"/>
          </a:xfrm>
          <a:prstGeom prst="straightConnector1">
            <a:avLst/>
          </a:prstGeom>
          <a:ln w="38100">
            <a:solidFill>
              <a:srgbClr val="78CB29"/>
            </a:solidFill>
            <a:tailEnd type="triangle"/>
          </a:ln>
        </p:spPr>
        <p:style>
          <a:lnRef idx="3">
            <a:schemeClr val="accent3"/>
          </a:lnRef>
          <a:fillRef idx="0">
            <a:schemeClr val="accent3"/>
          </a:fillRef>
          <a:effectRef idx="2">
            <a:schemeClr val="accent3"/>
          </a:effectRef>
          <a:fontRef idx="minor">
            <a:schemeClr val="tx1"/>
          </a:fontRef>
        </p:style>
      </p:cxnSp>
      <p:sp>
        <p:nvSpPr>
          <p:cNvPr id="53" name="Rounded Rectangle 52"/>
          <p:cNvSpPr/>
          <p:nvPr/>
        </p:nvSpPr>
        <p:spPr>
          <a:xfrm>
            <a:off x="3754800" y="4225251"/>
            <a:ext cx="1465927" cy="427885"/>
          </a:xfrm>
          <a:prstGeom prst="roundRect">
            <a:avLst/>
          </a:prstGeom>
          <a:solidFill>
            <a:srgbClr val="78CB29"/>
          </a:solidFill>
          <a:ln>
            <a:solidFill>
              <a:srgbClr val="649B0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CH" sz="2800" dirty="0" err="1" smtClean="0"/>
              <a:t>Board</a:t>
            </a:r>
            <a:endParaRPr lang="fr-CH" sz="2800" dirty="0"/>
          </a:p>
        </p:txBody>
      </p:sp>
    </p:spTree>
    <p:extLst>
      <p:ext uri="{BB962C8B-B14F-4D97-AF65-F5344CB8AC3E}">
        <p14:creationId xmlns:p14="http://schemas.microsoft.com/office/powerpoint/2010/main" val="4180323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683473" y="707968"/>
            <a:ext cx="3133978" cy="1072903"/>
          </a:xfrm>
        </p:spPr>
        <p:txBody>
          <a:bodyPr>
            <a:normAutofit fontScale="90000"/>
          </a:bodyPr>
          <a:lstStyle/>
          <a:p>
            <a:r>
              <a:rPr lang="en-US" sz="6000" dirty="0" smtClean="0">
                <a:solidFill>
                  <a:srgbClr val="0B2517"/>
                </a:solidFill>
              </a:rPr>
              <a:t>Thank You</a:t>
            </a:r>
            <a:endParaRPr lang="en-US" sz="6000" dirty="0">
              <a:solidFill>
                <a:srgbClr val="0B2517"/>
              </a:solidFill>
            </a:endParaRPr>
          </a:p>
        </p:txBody>
      </p:sp>
      <p:pic>
        <p:nvPicPr>
          <p:cNvPr id="7" name="Picture 6" descr="ppt1-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206" y="3030828"/>
            <a:ext cx="2133600" cy="2932176"/>
          </a:xfrm>
          <a:prstGeom prst="rect">
            <a:avLst/>
          </a:prstGeom>
        </p:spPr>
      </p:pic>
      <p:sp>
        <p:nvSpPr>
          <p:cNvPr id="4" name="Title 2"/>
          <p:cNvSpPr txBox="1">
            <a:spLocks/>
          </p:cNvSpPr>
          <p:nvPr/>
        </p:nvSpPr>
        <p:spPr>
          <a:xfrm>
            <a:off x="0" y="5258875"/>
            <a:ext cx="9144000" cy="2172236"/>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000" kern="1200" spc="-100" baseline="0">
                <a:solidFill>
                  <a:srgbClr val="649B0F"/>
                </a:solidFill>
                <a:latin typeface="+mj-lt"/>
                <a:ea typeface="+mj-ea"/>
                <a:cs typeface="+mj-cs"/>
              </a:defRPr>
            </a:lvl1pPr>
          </a:lstStyle>
          <a:p>
            <a:r>
              <a:rPr lang="en-US" sz="3700" dirty="0" smtClean="0">
                <a:solidFill>
                  <a:schemeClr val="bg1"/>
                </a:solidFill>
              </a:rPr>
              <a:t>For more information : </a:t>
            </a:r>
          </a:p>
          <a:p>
            <a:r>
              <a:rPr lang="en-US" sz="2900" dirty="0">
                <a:solidFill>
                  <a:schemeClr val="bg1"/>
                </a:solidFill>
              </a:rPr>
              <a:t>berta.pesti@undp.org</a:t>
            </a:r>
            <a:r>
              <a:rPr lang="en-US" sz="2900" dirty="0" smtClean="0">
                <a:solidFill>
                  <a:schemeClr val="bg1"/>
                </a:solidFill>
              </a:rPr>
              <a:t> or www.cafi.org</a:t>
            </a:r>
            <a:endParaRPr lang="en-US" sz="2900" dirty="0">
              <a:solidFill>
                <a:schemeClr val="bg1"/>
              </a:solidFill>
            </a:endParaRPr>
          </a:p>
        </p:txBody>
      </p:sp>
    </p:spTree>
    <p:extLst>
      <p:ext uri="{BB962C8B-B14F-4D97-AF65-F5344CB8AC3E}">
        <p14:creationId xmlns:p14="http://schemas.microsoft.com/office/powerpoint/2010/main" val="70961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378" y="475786"/>
            <a:ext cx="6577621" cy="990600"/>
          </a:xfrm>
        </p:spPr>
        <p:txBody>
          <a:bodyPr>
            <a:noAutofit/>
          </a:bodyPr>
          <a:lstStyle/>
          <a:p>
            <a:pPr lvl="0">
              <a:defRPr/>
            </a:pPr>
            <a:r>
              <a:rPr lang="en-GB" sz="3600" dirty="0"/>
              <a:t>Why scale up forest and climate efforts in Central Africa?</a:t>
            </a:r>
          </a:p>
        </p:txBody>
      </p:sp>
      <p:sp>
        <p:nvSpPr>
          <p:cNvPr id="4" name="Content Placeholder 3"/>
          <p:cNvSpPr>
            <a:spLocks noGrp="1"/>
          </p:cNvSpPr>
          <p:nvPr>
            <p:ph idx="1"/>
          </p:nvPr>
        </p:nvSpPr>
        <p:spPr>
          <a:xfrm>
            <a:off x="2566378" y="1466385"/>
            <a:ext cx="6577621" cy="5269265"/>
          </a:xfrm>
        </p:spPr>
        <p:txBody>
          <a:bodyPr>
            <a:normAutofit fontScale="92500" lnSpcReduction="20000"/>
          </a:bodyPr>
          <a:lstStyle/>
          <a:p>
            <a:pPr marL="342900" lvl="0" indent="-342900" fontAlgn="base">
              <a:spcAft>
                <a:spcPts val="1800"/>
              </a:spcAft>
              <a:buClrTx/>
              <a:buSzTx/>
              <a:buFont typeface="Arial" charset="0"/>
              <a:buChar char="•"/>
              <a:defRPr/>
            </a:pPr>
            <a:endParaRPr lang="en-GB" b="1" dirty="0" smtClean="0">
              <a:solidFill>
                <a:srgbClr val="649B0F"/>
              </a:solidFill>
              <a:latin typeface="DepMyriad Regular" pitchFamily="2" charset="0"/>
            </a:endParaRPr>
          </a:p>
          <a:p>
            <a:pPr marL="342900" lvl="0" indent="-342900" fontAlgn="base">
              <a:spcAft>
                <a:spcPts val="1800"/>
              </a:spcAft>
              <a:buClrTx/>
              <a:buSzTx/>
              <a:buFont typeface="Arial" charset="0"/>
              <a:buChar char="•"/>
              <a:defRPr/>
            </a:pPr>
            <a:r>
              <a:rPr lang="en-GB" sz="2000" b="1" dirty="0" smtClean="0">
                <a:solidFill>
                  <a:srgbClr val="649B0F"/>
                </a:solidFill>
                <a:latin typeface="Calibri" panose="020F0502020204030204" pitchFamily="34" charset="0"/>
              </a:rPr>
              <a:t>OPPORTUNITY</a:t>
            </a:r>
            <a:r>
              <a:rPr lang="en-GB" sz="2000" b="1" dirty="0">
                <a:solidFill>
                  <a:srgbClr val="649B0F"/>
                </a:solidFill>
                <a:latin typeface="Calibri" panose="020F0502020204030204" pitchFamily="34" charset="0"/>
              </a:rPr>
              <a:t>:</a:t>
            </a:r>
            <a:r>
              <a:rPr lang="en-GB" sz="2000" dirty="0">
                <a:solidFill>
                  <a:srgbClr val="649B0F"/>
                </a:solidFill>
                <a:latin typeface="Calibri" panose="020F0502020204030204" pitchFamily="34" charset="0"/>
              </a:rPr>
              <a:t> </a:t>
            </a:r>
            <a:r>
              <a:rPr lang="en-GB" sz="2600" dirty="0">
                <a:latin typeface="DepMyriad Regular" pitchFamily="2" charset="0"/>
              </a:rPr>
              <a:t>2nd world's biggest rainforest, </a:t>
            </a:r>
            <a:r>
              <a:rPr lang="en-GB" sz="2600" dirty="0" smtClean="0">
                <a:latin typeface="DepMyriad Regular" pitchFamily="2" charset="0"/>
              </a:rPr>
              <a:t>commercial </a:t>
            </a:r>
            <a:r>
              <a:rPr lang="en-GB" sz="2600" dirty="0">
                <a:latin typeface="DepMyriad Regular" pitchFamily="2" charset="0"/>
              </a:rPr>
              <a:t>drivers of deforestation are still limited</a:t>
            </a:r>
          </a:p>
          <a:p>
            <a:pPr marL="342900" lvl="0" indent="-342900">
              <a:spcAft>
                <a:spcPts val="1800"/>
              </a:spcAft>
              <a:buFont typeface="Arial" charset="0"/>
              <a:buChar char="•"/>
            </a:pPr>
            <a:r>
              <a:rPr lang="en-GB" sz="2000" b="1" dirty="0" smtClean="0">
                <a:solidFill>
                  <a:srgbClr val="649B0F"/>
                </a:solidFill>
                <a:latin typeface="Calibri" panose="020F0502020204030204" pitchFamily="34" charset="0"/>
              </a:rPr>
              <a:t>PROBLEMS:  </a:t>
            </a:r>
          </a:p>
          <a:p>
            <a:pPr marL="617220" lvl="1" indent="-342900">
              <a:spcAft>
                <a:spcPts val="1800"/>
              </a:spcAft>
              <a:buFont typeface="Arial" charset="0"/>
              <a:buChar char="•"/>
            </a:pPr>
            <a:r>
              <a:rPr lang="en-GB" sz="2600" dirty="0" smtClean="0">
                <a:latin typeface="DepMyriad Regular" pitchFamily="2" charset="0"/>
              </a:rPr>
              <a:t>Donor </a:t>
            </a:r>
            <a:r>
              <a:rPr lang="en-GB" sz="2600" dirty="0">
                <a:latin typeface="DepMyriad Regular" pitchFamily="2" charset="0"/>
              </a:rPr>
              <a:t>efforts </a:t>
            </a:r>
            <a:r>
              <a:rPr lang="en-GB" sz="2600" dirty="0" smtClean="0">
                <a:latin typeface="DepMyriad Regular" pitchFamily="2" charset="0"/>
              </a:rPr>
              <a:t>have much </a:t>
            </a:r>
            <a:r>
              <a:rPr lang="en-GB" sz="2600" dirty="0">
                <a:latin typeface="DepMyriad Regular" pitchFamily="2" charset="0"/>
              </a:rPr>
              <a:t>to gain through coordination,  strategic focus and long term approach. </a:t>
            </a:r>
            <a:endParaRPr lang="en-GB" sz="2600" dirty="0" smtClean="0">
              <a:latin typeface="DepMyriad Regular" pitchFamily="2" charset="0"/>
            </a:endParaRPr>
          </a:p>
          <a:p>
            <a:pPr marL="617220" lvl="1" indent="-342900">
              <a:spcAft>
                <a:spcPts val="1800"/>
              </a:spcAft>
              <a:buFont typeface="Arial" charset="0"/>
              <a:buChar char="•"/>
            </a:pPr>
            <a:r>
              <a:rPr lang="en-GB" sz="2600" dirty="0" smtClean="0">
                <a:latin typeface="DepMyriad Regular" pitchFamily="2" charset="0"/>
              </a:rPr>
              <a:t>Countries </a:t>
            </a:r>
            <a:r>
              <a:rPr lang="en-GB" sz="2600" dirty="0">
                <a:latin typeface="DepMyriad Regular" pitchFamily="2" charset="0"/>
              </a:rPr>
              <a:t>need </a:t>
            </a:r>
            <a:r>
              <a:rPr lang="en-GB" sz="2600" dirty="0" smtClean="0">
                <a:latin typeface="DepMyriad Regular" pitchFamily="2" charset="0"/>
              </a:rPr>
              <a:t>reforms, a focus on multiple drivers within and outside the forestry sector, and cross-sectoral leadership to address these</a:t>
            </a:r>
            <a:endParaRPr lang="en-GB" sz="2600" dirty="0">
              <a:latin typeface="DepMyriad Regular" pitchFamily="2" charset="0"/>
            </a:endParaRPr>
          </a:p>
          <a:p>
            <a:pPr marL="342900" lvl="0" indent="-342900" fontAlgn="base">
              <a:spcAft>
                <a:spcPct val="0"/>
              </a:spcAft>
              <a:buClrTx/>
              <a:buSzTx/>
              <a:buFont typeface="Arial" charset="0"/>
              <a:buChar char="•"/>
              <a:defRPr/>
            </a:pPr>
            <a:r>
              <a:rPr lang="en-GB" sz="2000" b="1" dirty="0">
                <a:solidFill>
                  <a:srgbClr val="649B0F"/>
                </a:solidFill>
                <a:latin typeface="Calibri" panose="020F0502020204030204" pitchFamily="34" charset="0"/>
              </a:rPr>
              <a:t>SOLUTION:  </a:t>
            </a:r>
            <a:r>
              <a:rPr lang="en-GB" sz="2600" dirty="0">
                <a:latin typeface="DepMyriad Regular" pitchFamily="2" charset="0"/>
              </a:rPr>
              <a:t>Coalition of willing countries working with countries of the region to patiently build </a:t>
            </a:r>
            <a:r>
              <a:rPr lang="en-GB" sz="2600" dirty="0" smtClean="0">
                <a:latin typeface="DepMyriad Regular" pitchFamily="2" charset="0"/>
              </a:rPr>
              <a:t>capacity, drive </a:t>
            </a:r>
            <a:r>
              <a:rPr lang="en-GB" sz="2600" dirty="0">
                <a:latin typeface="DepMyriad Regular" pitchFamily="2" charset="0"/>
              </a:rPr>
              <a:t>strategic reform agendas and address </a:t>
            </a:r>
            <a:r>
              <a:rPr lang="en-GB" sz="2600" dirty="0" smtClean="0">
                <a:latin typeface="DepMyriad Regular" pitchFamily="2" charset="0"/>
              </a:rPr>
              <a:t>multiple interconnected drivers</a:t>
            </a:r>
            <a:r>
              <a:rPr lang="en-GB" sz="2600" dirty="0">
                <a:latin typeface="DepMyriad Regular" pitchFamily="2" charset="0"/>
              </a:rPr>
              <a:t>.</a:t>
            </a:r>
          </a:p>
          <a:p>
            <a:endParaRPr lang="fr-CH" dirty="0"/>
          </a:p>
        </p:txBody>
      </p:sp>
    </p:spTree>
    <p:extLst>
      <p:ext uri="{BB962C8B-B14F-4D97-AF65-F5344CB8AC3E}">
        <p14:creationId xmlns:p14="http://schemas.microsoft.com/office/powerpoint/2010/main" val="3947321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8962" y="135280"/>
            <a:ext cx="6448559" cy="990600"/>
          </a:xfrm>
        </p:spPr>
        <p:txBody>
          <a:bodyPr>
            <a:normAutofit fontScale="90000"/>
          </a:bodyPr>
          <a:lstStyle/>
          <a:p>
            <a:pPr algn="ctr"/>
            <a:r>
              <a:rPr lang="nb-NO" dirty="0"/>
              <a:t>Regional and multi-donor initiative</a:t>
            </a:r>
            <a:endParaRPr lang="en-US" b="1" dirty="0"/>
          </a:p>
        </p:txBody>
      </p:sp>
      <p:sp>
        <p:nvSpPr>
          <p:cNvPr id="3" name="Content Placeholder 2"/>
          <p:cNvSpPr>
            <a:spLocks noGrp="1"/>
          </p:cNvSpPr>
          <p:nvPr>
            <p:ph idx="1"/>
          </p:nvPr>
        </p:nvSpPr>
        <p:spPr>
          <a:xfrm>
            <a:off x="2715904" y="1237392"/>
            <a:ext cx="6291617" cy="5163408"/>
          </a:xfrm>
        </p:spPr>
        <p:txBody>
          <a:bodyPr>
            <a:normAutofit/>
          </a:bodyPr>
          <a:lstStyle/>
          <a:p>
            <a:r>
              <a:rPr lang="nb-NO" b="1" u="sng" dirty="0">
                <a:solidFill>
                  <a:srgbClr val="649B0F"/>
                </a:solidFill>
              </a:rPr>
              <a:t>Regional:</a:t>
            </a:r>
            <a:r>
              <a:rPr lang="nb-NO" dirty="0">
                <a:solidFill>
                  <a:srgbClr val="649B0F"/>
                </a:solidFill>
              </a:rPr>
              <a:t> </a:t>
            </a:r>
            <a:r>
              <a:rPr lang="nb-NO" dirty="0"/>
              <a:t>DR Congo, Republic of Congo, Gabon, Central-African Republic, Cameroon and Equatorial-Guinea (HFLD countries</a:t>
            </a:r>
            <a:r>
              <a:rPr lang="nb-NO" dirty="0" smtClean="0"/>
              <a:t>)</a:t>
            </a:r>
          </a:p>
          <a:p>
            <a:endParaRPr lang="nb-NO" dirty="0"/>
          </a:p>
          <a:p>
            <a:r>
              <a:rPr lang="nb-NO" b="1" u="sng" dirty="0">
                <a:solidFill>
                  <a:srgbClr val="649B0F"/>
                </a:solidFill>
              </a:rPr>
              <a:t>Multi-donor:</a:t>
            </a:r>
            <a:r>
              <a:rPr lang="nb-NO" dirty="0">
                <a:solidFill>
                  <a:srgbClr val="649B0F"/>
                </a:solidFill>
              </a:rPr>
              <a:t> </a:t>
            </a:r>
            <a:r>
              <a:rPr lang="nb-NO" dirty="0"/>
              <a:t>European Union, France, Germany, Norway and United </a:t>
            </a:r>
            <a:r>
              <a:rPr lang="nb-NO" dirty="0" smtClean="0"/>
              <a:t>Kingdom</a:t>
            </a:r>
          </a:p>
          <a:p>
            <a:endParaRPr lang="nb-NO" dirty="0"/>
          </a:p>
          <a:p>
            <a:r>
              <a:rPr lang="nb-NO" b="1" u="sng" dirty="0">
                <a:solidFill>
                  <a:srgbClr val="649B0F"/>
                </a:solidFill>
              </a:rPr>
              <a:t>South-South Partner:</a:t>
            </a:r>
            <a:r>
              <a:rPr lang="nb-NO" dirty="0">
                <a:solidFill>
                  <a:srgbClr val="649B0F"/>
                </a:solidFill>
              </a:rPr>
              <a:t> </a:t>
            </a:r>
            <a:r>
              <a:rPr lang="nb-NO" dirty="0" smtClean="0"/>
              <a:t>Brazil</a:t>
            </a:r>
          </a:p>
          <a:p>
            <a:endParaRPr lang="nb-NO" dirty="0"/>
          </a:p>
          <a:p>
            <a:r>
              <a:rPr lang="nb-NO" dirty="0"/>
              <a:t>Joint Declaration signed in New York on 29 September 2015</a:t>
            </a:r>
          </a:p>
          <a:p>
            <a:pPr>
              <a:spcAft>
                <a:spcPts val="1200"/>
              </a:spcAft>
            </a:pPr>
            <a:endParaRPr lang="en-US" dirty="0"/>
          </a:p>
        </p:txBody>
      </p:sp>
    </p:spTree>
    <p:extLst>
      <p:ext uri="{BB962C8B-B14F-4D97-AF65-F5344CB8AC3E}">
        <p14:creationId xmlns:p14="http://schemas.microsoft.com/office/powerpoint/2010/main" val="818486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54224" cy="6858000"/>
          </a:xfrm>
          <a:prstGeom prst="rect">
            <a:avLst/>
          </a:prstGeom>
        </p:spPr>
      </p:pic>
      <p:pic>
        <p:nvPicPr>
          <p:cNvPr id="6" name="Picture 5"/>
          <p:cNvPicPr>
            <a:picLocks noChangeAspect="1"/>
          </p:cNvPicPr>
          <p:nvPr/>
        </p:nvPicPr>
        <p:blipFill>
          <a:blip r:embed="rId3"/>
          <a:stretch>
            <a:fillRect/>
          </a:stretch>
        </p:blipFill>
        <p:spPr>
          <a:xfrm>
            <a:off x="2561004" y="563154"/>
            <a:ext cx="6524193" cy="5083266"/>
          </a:xfrm>
          <a:prstGeom prst="rect">
            <a:avLst/>
          </a:prstGeom>
        </p:spPr>
      </p:pic>
      <p:sp>
        <p:nvSpPr>
          <p:cNvPr id="7" name="Rectangle 6"/>
          <p:cNvSpPr/>
          <p:nvPr/>
        </p:nvSpPr>
        <p:spPr>
          <a:xfrm>
            <a:off x="5608151" y="6456164"/>
            <a:ext cx="3619837" cy="369332"/>
          </a:xfrm>
          <a:prstGeom prst="rect">
            <a:avLst/>
          </a:prstGeom>
        </p:spPr>
        <p:txBody>
          <a:bodyPr wrap="none">
            <a:spAutoFit/>
          </a:bodyPr>
          <a:lstStyle/>
          <a:p>
            <a:r>
              <a:rPr lang="nb-NO" dirty="0"/>
              <a:t>Source: www.globalforestwatch.com</a:t>
            </a:r>
          </a:p>
        </p:txBody>
      </p:sp>
    </p:spTree>
    <p:extLst>
      <p:ext uri="{BB962C8B-B14F-4D97-AF65-F5344CB8AC3E}">
        <p14:creationId xmlns:p14="http://schemas.microsoft.com/office/powerpoint/2010/main" val="992338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420" y="353132"/>
            <a:ext cx="5328683" cy="990600"/>
          </a:xfrm>
        </p:spPr>
        <p:txBody>
          <a:bodyPr/>
          <a:lstStyle/>
          <a:p>
            <a:r>
              <a:rPr lang="nb-NO" dirty="0"/>
              <a:t>Mission</a:t>
            </a:r>
            <a:endParaRPr lang="en-US" b="1" dirty="0"/>
          </a:p>
        </p:txBody>
      </p:sp>
      <p:sp>
        <p:nvSpPr>
          <p:cNvPr id="3" name="Content Placeholder 2"/>
          <p:cNvSpPr>
            <a:spLocks noGrp="1"/>
          </p:cNvSpPr>
          <p:nvPr>
            <p:ph idx="1"/>
          </p:nvPr>
        </p:nvSpPr>
        <p:spPr>
          <a:xfrm>
            <a:off x="2560320" y="1600200"/>
            <a:ext cx="6126480" cy="4876800"/>
          </a:xfrm>
        </p:spPr>
        <p:txBody>
          <a:bodyPr/>
          <a:lstStyle/>
          <a:p>
            <a:r>
              <a:rPr lang="en-US" dirty="0"/>
              <a:t>Recognize and preserve the value of the forests in the region to mitigating climate change, reducing poverty, and contributing to sustainable development</a:t>
            </a:r>
            <a:r>
              <a:rPr lang="en-US" dirty="0" smtClean="0"/>
              <a:t>;</a:t>
            </a:r>
          </a:p>
          <a:p>
            <a:pPr marL="0" indent="0">
              <a:buNone/>
            </a:pPr>
            <a:endParaRPr lang="nb-NO" dirty="0"/>
          </a:p>
          <a:p>
            <a:r>
              <a:rPr lang="en-US" dirty="0"/>
              <a:t>Implement country-led, holistic low emissions development investment frameworks that include national policy reforms and measures addressing drivers of deforestation and forest degradation</a:t>
            </a:r>
            <a:endParaRPr lang="nb-NO" dirty="0"/>
          </a:p>
          <a:p>
            <a:endParaRPr lang="fr-CH" dirty="0"/>
          </a:p>
        </p:txBody>
      </p:sp>
    </p:spTree>
    <p:extLst>
      <p:ext uri="{BB962C8B-B14F-4D97-AF65-F5344CB8AC3E}">
        <p14:creationId xmlns:p14="http://schemas.microsoft.com/office/powerpoint/2010/main" val="440985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2257" y="437864"/>
            <a:ext cx="5755943" cy="990600"/>
          </a:xfrm>
        </p:spPr>
        <p:txBody>
          <a:bodyPr>
            <a:noAutofit/>
          </a:bodyPr>
          <a:lstStyle/>
          <a:p>
            <a:r>
              <a:rPr lang="en-US" dirty="0"/>
              <a:t>South – South Cooperation</a:t>
            </a:r>
          </a:p>
        </p:txBody>
      </p:sp>
      <p:sp>
        <p:nvSpPr>
          <p:cNvPr id="3" name="Content Placeholder 2"/>
          <p:cNvSpPr>
            <a:spLocks noGrp="1"/>
          </p:cNvSpPr>
          <p:nvPr>
            <p:ph idx="1"/>
          </p:nvPr>
        </p:nvSpPr>
        <p:spPr>
          <a:xfrm>
            <a:off x="2702257" y="1701423"/>
            <a:ext cx="6305266" cy="4631141"/>
          </a:xfrm>
        </p:spPr>
        <p:txBody>
          <a:bodyPr>
            <a:normAutofit/>
          </a:bodyPr>
          <a:lstStyle/>
          <a:p>
            <a:pPr>
              <a:spcAft>
                <a:spcPts val="1200"/>
              </a:spcAft>
            </a:pPr>
            <a:r>
              <a:rPr lang="en-GB" dirty="0"/>
              <a:t>CAFI encourages and is open to support South-South and triangular cooperation programmes. </a:t>
            </a:r>
          </a:p>
          <a:p>
            <a:pPr>
              <a:spcAft>
                <a:spcPts val="1200"/>
              </a:spcAft>
            </a:pPr>
            <a:r>
              <a:rPr lang="en-GB" dirty="0"/>
              <a:t>Brazil has joined CAFI and other interested third party countries and international organizations are welcome to participate by offering support for capacity building and exchange of experiences and expertise in the implementation of policies that contribute to fulfilling CAFI objectives.</a:t>
            </a:r>
            <a:endParaRPr lang="en-US" dirty="0"/>
          </a:p>
          <a:p>
            <a:endParaRPr lang="en-US" dirty="0"/>
          </a:p>
        </p:txBody>
      </p:sp>
    </p:spTree>
    <p:extLst>
      <p:ext uri="{BB962C8B-B14F-4D97-AF65-F5344CB8AC3E}">
        <p14:creationId xmlns:p14="http://schemas.microsoft.com/office/powerpoint/2010/main" val="201179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8676" y="396920"/>
            <a:ext cx="5328683" cy="990600"/>
          </a:xfrm>
        </p:spPr>
        <p:txBody>
          <a:bodyPr/>
          <a:lstStyle/>
          <a:p>
            <a:r>
              <a:rPr lang="nb-NO" dirty="0"/>
              <a:t>CAFI</a:t>
            </a:r>
            <a:endParaRPr lang="en-US" b="1" dirty="0"/>
          </a:p>
        </p:txBody>
      </p:sp>
      <p:sp>
        <p:nvSpPr>
          <p:cNvPr id="4" name="Content Placeholder 3"/>
          <p:cNvSpPr>
            <a:spLocks noGrp="1"/>
          </p:cNvSpPr>
          <p:nvPr>
            <p:ph idx="1"/>
          </p:nvPr>
        </p:nvSpPr>
        <p:spPr>
          <a:xfrm>
            <a:off x="2770496" y="1608162"/>
            <a:ext cx="6373504" cy="4740322"/>
          </a:xfrm>
        </p:spPr>
        <p:txBody>
          <a:bodyPr>
            <a:normAutofit/>
          </a:bodyPr>
          <a:lstStyle/>
          <a:p>
            <a:pPr marL="514350" indent="-457200"/>
            <a:r>
              <a:rPr lang="en-US" dirty="0"/>
              <a:t>Platform for tight donor coordination</a:t>
            </a:r>
          </a:p>
          <a:p>
            <a:pPr marL="514350" indent="-457200"/>
            <a:r>
              <a:rPr lang="en-US" dirty="0"/>
              <a:t>Substantially scaled-up support to national REDD+/LEDS investment frameworks (minimum 500 million USD)</a:t>
            </a:r>
          </a:p>
          <a:p>
            <a:pPr marL="514350" indent="-457200"/>
            <a:r>
              <a:rPr lang="en-US" dirty="0"/>
              <a:t>Optional funding mechanism through UNDPs Multi-Partner Trust Fund Office, MPTF</a:t>
            </a:r>
          </a:p>
          <a:p>
            <a:pPr marL="514350" indent="-457200"/>
            <a:r>
              <a:rPr lang="en-US" dirty="0"/>
              <a:t>Open to public and private donors</a:t>
            </a:r>
          </a:p>
          <a:p>
            <a:pPr marL="514350" indent="-457200"/>
            <a:r>
              <a:rPr lang="en-GB" dirty="0"/>
              <a:t>Implementing partners: UN, WB, international cooperation agencies (in a first phase)</a:t>
            </a:r>
            <a:endParaRPr lang="en-US" dirty="0"/>
          </a:p>
          <a:p>
            <a:pPr marL="514350" indent="-457200"/>
            <a:endParaRPr lang="nb-NO" dirty="0"/>
          </a:p>
          <a:p>
            <a:endParaRPr lang="en-US" dirty="0"/>
          </a:p>
        </p:txBody>
      </p:sp>
    </p:spTree>
    <p:extLst>
      <p:ext uri="{BB962C8B-B14F-4D97-AF65-F5344CB8AC3E}">
        <p14:creationId xmlns:p14="http://schemas.microsoft.com/office/powerpoint/2010/main" val="674527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1016" y="349295"/>
            <a:ext cx="6522984" cy="990600"/>
          </a:xfrm>
        </p:spPr>
        <p:txBody>
          <a:bodyPr>
            <a:normAutofit fontScale="90000"/>
          </a:bodyPr>
          <a:lstStyle/>
          <a:p>
            <a:r>
              <a:rPr lang="nb-NO" dirty="0"/>
              <a:t>Complementarities and synergies with the Green Climate Fund</a:t>
            </a:r>
            <a:endParaRPr lang="en-US" b="1" dirty="0"/>
          </a:p>
        </p:txBody>
      </p:sp>
      <p:sp>
        <p:nvSpPr>
          <p:cNvPr id="4" name="Content Placeholder 3"/>
          <p:cNvSpPr>
            <a:spLocks noGrp="1"/>
          </p:cNvSpPr>
          <p:nvPr>
            <p:ph idx="1"/>
          </p:nvPr>
        </p:nvSpPr>
        <p:spPr>
          <a:xfrm>
            <a:off x="2526030" y="1851660"/>
            <a:ext cx="6617970" cy="4825364"/>
          </a:xfrm>
        </p:spPr>
        <p:txBody>
          <a:bodyPr>
            <a:normAutofit/>
          </a:bodyPr>
          <a:lstStyle/>
          <a:p>
            <a:r>
              <a:rPr lang="en-US" dirty="0"/>
              <a:t>The Initiative will be complementary to the Green Climate Fund,  for which donors cannot earmark their contributions to specific countries and </a:t>
            </a:r>
            <a:r>
              <a:rPr lang="en-US" dirty="0" smtClean="0"/>
              <a:t>sectors</a:t>
            </a:r>
          </a:p>
          <a:p>
            <a:endParaRPr lang="en-US" dirty="0"/>
          </a:p>
          <a:p>
            <a:r>
              <a:rPr lang="en-US" dirty="0"/>
              <a:t>The Initiative can leverage increased GCF investments to REDD+ in the region:  Possibility of contributions from or co-finance with the GCF</a:t>
            </a:r>
            <a:endParaRPr lang="en-GB" dirty="0"/>
          </a:p>
          <a:p>
            <a:pPr lvl="1"/>
            <a:endParaRPr lang="en-US" dirty="0"/>
          </a:p>
        </p:txBody>
      </p:sp>
    </p:spTree>
    <p:extLst>
      <p:ext uri="{BB962C8B-B14F-4D97-AF65-F5344CB8AC3E}">
        <p14:creationId xmlns:p14="http://schemas.microsoft.com/office/powerpoint/2010/main" val="1549984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1016" y="349295"/>
            <a:ext cx="6522984" cy="990600"/>
          </a:xfrm>
        </p:spPr>
        <p:txBody>
          <a:bodyPr>
            <a:normAutofit/>
          </a:bodyPr>
          <a:lstStyle/>
          <a:p>
            <a:r>
              <a:rPr lang="nb-NO" dirty="0"/>
              <a:t>Latest developments</a:t>
            </a:r>
            <a:endParaRPr lang="en-US" b="1" dirty="0"/>
          </a:p>
        </p:txBody>
      </p:sp>
      <p:sp>
        <p:nvSpPr>
          <p:cNvPr id="5" name="Plassholder for innhold 2"/>
          <p:cNvSpPr>
            <a:spLocks noGrp="1"/>
          </p:cNvSpPr>
          <p:nvPr>
            <p:ph idx="1"/>
          </p:nvPr>
        </p:nvSpPr>
        <p:spPr>
          <a:xfrm>
            <a:off x="2525713" y="1851025"/>
            <a:ext cx="6618287" cy="4826000"/>
          </a:xfrm>
        </p:spPr>
        <p:txBody>
          <a:bodyPr/>
          <a:lstStyle/>
          <a:p>
            <a:r>
              <a:rPr lang="nb-NO" dirty="0" smtClean="0"/>
              <a:t>Preparatory grants to RoC and CAR approved in January 2016 to develop their national investment frameworks</a:t>
            </a:r>
          </a:p>
          <a:p>
            <a:endParaRPr lang="nb-NO" dirty="0" smtClean="0"/>
          </a:p>
          <a:p>
            <a:r>
              <a:rPr lang="nb-NO" dirty="0" smtClean="0"/>
              <a:t>Letter of </a:t>
            </a:r>
            <a:r>
              <a:rPr lang="nb-NO" dirty="0" err="1" smtClean="0"/>
              <a:t>intent</a:t>
            </a:r>
            <a:r>
              <a:rPr lang="nb-NO" dirty="0" smtClean="0"/>
              <a:t> </a:t>
            </a:r>
            <a:r>
              <a:rPr lang="nb-NO" dirty="0" err="1" smtClean="0"/>
              <a:t>signed</a:t>
            </a:r>
            <a:r>
              <a:rPr lang="nb-NO" dirty="0" smtClean="0"/>
              <a:t> </a:t>
            </a:r>
            <a:r>
              <a:rPr lang="nb-NO" dirty="0" err="1" smtClean="0"/>
              <a:t>with</a:t>
            </a:r>
            <a:r>
              <a:rPr lang="nb-NO" dirty="0" smtClean="0"/>
              <a:t> DRC (200 </a:t>
            </a:r>
            <a:r>
              <a:rPr lang="nb-NO" dirty="0" err="1" smtClean="0"/>
              <a:t>mill</a:t>
            </a:r>
            <a:r>
              <a:rPr lang="nb-NO" dirty="0" smtClean="0"/>
              <a:t> USD) in April 2016. National Investment Plan </a:t>
            </a:r>
            <a:r>
              <a:rPr lang="nb-NO" dirty="0" err="1" smtClean="0"/>
              <a:t>implemented</a:t>
            </a:r>
            <a:r>
              <a:rPr lang="nb-NO" dirty="0" smtClean="0"/>
              <a:t> </a:t>
            </a:r>
            <a:r>
              <a:rPr lang="nb-NO" dirty="0" err="1" smtClean="0"/>
              <a:t>through</a:t>
            </a:r>
            <a:r>
              <a:rPr lang="nb-NO" dirty="0" smtClean="0"/>
              <a:t> National REDD+ Fund</a:t>
            </a:r>
            <a:endParaRPr lang="nb-NO" dirty="0"/>
          </a:p>
          <a:p>
            <a:pPr marL="0" indent="0">
              <a:buNone/>
            </a:pPr>
            <a:endParaRPr lang="nb-NO" dirty="0" err="1" smtClean="0"/>
          </a:p>
        </p:txBody>
      </p:sp>
    </p:spTree>
    <p:extLst>
      <p:ext uri="{BB962C8B-B14F-4D97-AF65-F5344CB8AC3E}">
        <p14:creationId xmlns:p14="http://schemas.microsoft.com/office/powerpoint/2010/main" val="13979166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Theme1.thmx</Template>
  <TotalTime>777</TotalTime>
  <Words>459</Words>
  <Application>Microsoft Office PowerPoint</Application>
  <PresentationFormat>On-screen Show (4:3)</PresentationFormat>
  <Paragraphs>61</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DepMyriad Regular</vt:lpstr>
      <vt:lpstr>Theme1</vt:lpstr>
      <vt:lpstr>PowerPoint Presentation</vt:lpstr>
      <vt:lpstr>Why scale up forest and climate efforts in Central Africa?</vt:lpstr>
      <vt:lpstr>Regional and multi-donor initiative</vt:lpstr>
      <vt:lpstr>PowerPoint Presentation</vt:lpstr>
      <vt:lpstr>Mission</vt:lpstr>
      <vt:lpstr>South – South Cooperation</vt:lpstr>
      <vt:lpstr>CAFI</vt:lpstr>
      <vt:lpstr>Complementarities and synergies with the Green Climate Fund</vt:lpstr>
      <vt:lpstr>Latest developments</vt:lpstr>
      <vt:lpstr>Central African REDD+ Fund - governance and  program framework</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Wenceslao Almazan</dc:creator>
  <cp:lastModifiedBy>Estelle Fach</cp:lastModifiedBy>
  <cp:revision>64</cp:revision>
  <dcterms:created xsi:type="dcterms:W3CDTF">2015-09-18T02:14:19Z</dcterms:created>
  <dcterms:modified xsi:type="dcterms:W3CDTF">2016-05-23T07:46:00Z</dcterms:modified>
</cp:coreProperties>
</file>