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8" r:id="rId2"/>
    <p:sldId id="304" r:id="rId3"/>
    <p:sldId id="305" r:id="rId4"/>
    <p:sldId id="259" r:id="rId5"/>
    <p:sldId id="272" r:id="rId6"/>
    <p:sldId id="312" r:id="rId7"/>
    <p:sldId id="303" r:id="rId8"/>
    <p:sldId id="317" r:id="rId9"/>
    <p:sldId id="318" r:id="rId10"/>
    <p:sldId id="319" r:id="rId11"/>
    <p:sldId id="320" r:id="rId12"/>
    <p:sldId id="321" r:id="rId13"/>
    <p:sldId id="309" r:id="rId14"/>
    <p:sldId id="310" r:id="rId15"/>
    <p:sldId id="311" r:id="rId16"/>
    <p:sldId id="316" r:id="rId17"/>
    <p:sldId id="322" r:id="rId18"/>
    <p:sldId id="323" r:id="rId19"/>
    <p:sldId id="324" r:id="rId20"/>
    <p:sldId id="325" r:id="rId21"/>
    <p:sldId id="267" r:id="rId22"/>
  </p:sldIdLst>
  <p:sldSz cx="9144000" cy="6858000" type="screen4x3"/>
  <p:notesSz cx="6888163" cy="9623425"/>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5959"/>
    <a:srgbClr val="A24900"/>
    <a:srgbClr val="3D8032"/>
    <a:srgbClr val="0B03AF"/>
    <a:srgbClr val="0099CC"/>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74" autoAdjust="0"/>
    <p:restoredTop sz="90985" autoAdjust="0"/>
  </p:normalViewPr>
  <p:slideViewPr>
    <p:cSldViewPr snapToGrid="0">
      <p:cViewPr>
        <p:scale>
          <a:sx n="80" d="100"/>
          <a:sy n="80" d="100"/>
        </p:scale>
        <p:origin x="-648"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0" d="100"/>
          <a:sy n="60" d="100"/>
        </p:scale>
        <p:origin x="-2490" y="-72"/>
      </p:cViewPr>
      <p:guideLst>
        <p:guide orient="horz" pos="3031"/>
        <p:guide pos="217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84500" cy="481013"/>
          </a:xfrm>
          <a:prstGeom prst="rect">
            <a:avLst/>
          </a:prstGeom>
          <a:noFill/>
          <a:ln w="9525">
            <a:noFill/>
            <a:miter lim="800000"/>
            <a:headEnd/>
            <a:tailEnd/>
          </a:ln>
        </p:spPr>
        <p:txBody>
          <a:bodyPr vert="horz" wrap="square" lIns="94348" tIns="47174" rIns="94348" bIns="47174" numCol="1" anchor="t" anchorCtr="0" compatLnSpc="1">
            <a:prstTxWarp prst="textNoShape">
              <a:avLst/>
            </a:prstTxWarp>
          </a:bodyPr>
          <a:lstStyle>
            <a:lvl1pPr defTabSz="942975">
              <a:defRPr sz="1200" smtClean="0">
                <a:latin typeface="Arial" pitchFamily="34" charset="0"/>
              </a:defRPr>
            </a:lvl1pPr>
          </a:lstStyle>
          <a:p>
            <a:pPr>
              <a:defRPr/>
            </a:pPr>
            <a:endParaRPr lang="en-GB"/>
          </a:p>
        </p:txBody>
      </p:sp>
      <p:sp>
        <p:nvSpPr>
          <p:cNvPr id="3" name="Date Placeholder 2"/>
          <p:cNvSpPr>
            <a:spLocks noGrp="1"/>
          </p:cNvSpPr>
          <p:nvPr>
            <p:ph type="dt" idx="1"/>
          </p:nvPr>
        </p:nvSpPr>
        <p:spPr bwMode="auto">
          <a:xfrm>
            <a:off x="3902075" y="0"/>
            <a:ext cx="2984500" cy="481013"/>
          </a:xfrm>
          <a:prstGeom prst="rect">
            <a:avLst/>
          </a:prstGeom>
          <a:noFill/>
          <a:ln w="9525">
            <a:noFill/>
            <a:miter lim="800000"/>
            <a:headEnd/>
            <a:tailEnd/>
          </a:ln>
        </p:spPr>
        <p:txBody>
          <a:bodyPr vert="horz" wrap="square" lIns="94348" tIns="47174" rIns="94348" bIns="47174" numCol="1" anchor="t" anchorCtr="0" compatLnSpc="1">
            <a:prstTxWarp prst="textNoShape">
              <a:avLst/>
            </a:prstTxWarp>
          </a:bodyPr>
          <a:lstStyle>
            <a:lvl1pPr algn="r" defTabSz="942975">
              <a:defRPr sz="1200" smtClean="0">
                <a:latin typeface="Arial" pitchFamily="34" charset="0"/>
              </a:defRPr>
            </a:lvl1pPr>
          </a:lstStyle>
          <a:p>
            <a:pPr>
              <a:defRPr/>
            </a:pPr>
            <a:fld id="{6EA279CA-672E-4909-BD19-0EB9359FEB37}" type="datetimeFigureOut">
              <a:rPr lang="en-US"/>
              <a:pPr>
                <a:defRPr/>
              </a:pPr>
              <a:t>7/5/2011</a:t>
            </a:fld>
            <a:endParaRPr lang="en-GB"/>
          </a:p>
        </p:txBody>
      </p:sp>
      <p:sp>
        <p:nvSpPr>
          <p:cNvPr id="4" name="Slide Image Placeholder 3"/>
          <p:cNvSpPr>
            <a:spLocks noGrp="1" noRot="1" noChangeAspect="1"/>
          </p:cNvSpPr>
          <p:nvPr>
            <p:ph type="sldImg" idx="2"/>
          </p:nvPr>
        </p:nvSpPr>
        <p:spPr>
          <a:xfrm>
            <a:off x="1038225" y="722313"/>
            <a:ext cx="4811713" cy="3608387"/>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bwMode="auto">
          <a:xfrm>
            <a:off x="688975" y="4570413"/>
            <a:ext cx="5510213" cy="4330700"/>
          </a:xfrm>
          <a:prstGeom prst="rect">
            <a:avLst/>
          </a:prstGeom>
          <a:noFill/>
          <a:ln w="9525">
            <a:noFill/>
            <a:miter lim="800000"/>
            <a:headEnd/>
            <a:tailEnd/>
          </a:ln>
        </p:spPr>
        <p:txBody>
          <a:bodyPr vert="horz" wrap="square" lIns="94348" tIns="47174" rIns="94348" bIns="4717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bwMode="auto">
          <a:xfrm>
            <a:off x="0" y="9140825"/>
            <a:ext cx="2984500" cy="481013"/>
          </a:xfrm>
          <a:prstGeom prst="rect">
            <a:avLst/>
          </a:prstGeom>
          <a:noFill/>
          <a:ln w="9525">
            <a:noFill/>
            <a:miter lim="800000"/>
            <a:headEnd/>
            <a:tailEnd/>
          </a:ln>
        </p:spPr>
        <p:txBody>
          <a:bodyPr vert="horz" wrap="square" lIns="94348" tIns="47174" rIns="94348" bIns="47174" numCol="1" anchor="b" anchorCtr="0" compatLnSpc="1">
            <a:prstTxWarp prst="textNoShape">
              <a:avLst/>
            </a:prstTxWarp>
          </a:bodyPr>
          <a:lstStyle>
            <a:lvl1pPr defTabSz="942975">
              <a:defRPr sz="1200" smtClean="0">
                <a:latin typeface="Arial" pitchFamily="34" charset="0"/>
              </a:defRPr>
            </a:lvl1pPr>
          </a:lstStyle>
          <a:p>
            <a:pPr>
              <a:defRPr/>
            </a:pPr>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unfccc.int/meetings/cop_16/items/5571.php"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p:spPr>
      </p:sp>
      <p:sp>
        <p:nvSpPr>
          <p:cNvPr id="28675" name="Rectangle 3"/>
          <p:cNvSpPr>
            <a:spLocks noGrp="1"/>
          </p:cNvSpPr>
          <p:nvPr>
            <p:ph type="body" idx="1"/>
          </p:nvPr>
        </p:nvSpPr>
        <p:spPr>
          <a:noFill/>
          <a:ln/>
        </p:spPr>
        <p:txBody>
          <a:bodyPr/>
          <a:lstStyle/>
          <a:p>
            <a:endParaRPr lang="en-GB" dirty="0" smtClean="0"/>
          </a:p>
          <a:p>
            <a:endParaRPr lang="en-GB"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a:xfrm>
            <a:off x="919163" y="4570413"/>
            <a:ext cx="5049837" cy="4330700"/>
          </a:xfrm>
          <a:noFill/>
          <a:ln/>
        </p:spPr>
        <p:txBody>
          <a:bodyPr/>
          <a:lstStyle/>
          <a:p>
            <a:r>
              <a:rPr lang="en-GB" sz="1200" b="0" kern="1200" dirty="0" smtClean="0">
                <a:solidFill>
                  <a:schemeClr val="tx1"/>
                </a:solidFill>
                <a:latin typeface="+mn-lt"/>
                <a:ea typeface="+mn-ea"/>
                <a:cs typeface="+mn-cs"/>
              </a:rPr>
              <a:t>Principle 1</a:t>
            </a:r>
            <a:r>
              <a:rPr lang="en-GB" sz="1200" b="0" kern="1200" baseline="0" dirty="0" smtClean="0">
                <a:solidFill>
                  <a:schemeClr val="tx1"/>
                </a:solidFill>
                <a:latin typeface="+mn-lt"/>
                <a:ea typeface="+mn-ea"/>
                <a:cs typeface="+mn-cs"/>
              </a:rPr>
              <a:t> has 3 criteria referring to transparency of fiduciary and fund management systems, transparency of activities and full and effective participation of stakeholders</a:t>
            </a:r>
          </a:p>
          <a:p>
            <a:r>
              <a:rPr lang="en-GB" sz="1200" b="0" kern="1200" baseline="0" dirty="0" smtClean="0">
                <a:solidFill>
                  <a:schemeClr val="tx1"/>
                </a:solidFill>
                <a:latin typeface="+mn-lt"/>
                <a:ea typeface="+mn-ea"/>
                <a:cs typeface="+mn-cs"/>
              </a:rPr>
              <a:t>Principle 2 has 4 criteria refers to gender quality and women’s empowerment, free, prior and informed consent of indigenous people and other forest dependent communities, involuntary resettlement, respect for cultural heritage and traditional knowledge</a:t>
            </a:r>
          </a:p>
          <a:p>
            <a:r>
              <a:rPr lang="en-GB" sz="1200" b="0" kern="1200" baseline="0" dirty="0" smtClean="0">
                <a:solidFill>
                  <a:schemeClr val="tx1"/>
                </a:solidFill>
                <a:latin typeface="+mn-lt"/>
                <a:ea typeface="+mn-ea"/>
                <a:cs typeface="+mn-cs"/>
              </a:rPr>
              <a:t>Principle 3 has 2 criteria referring to equitable and transparent benefit distribution among stakeholders, and respect and enhancement of economic, social and political well-being</a:t>
            </a:r>
          </a:p>
          <a:p>
            <a:r>
              <a:rPr lang="en-GB" sz="1200" b="0" kern="1200" baseline="0" dirty="0" smtClean="0">
                <a:solidFill>
                  <a:schemeClr val="tx1"/>
                </a:solidFill>
                <a:latin typeface="+mn-lt"/>
                <a:ea typeface="+mn-ea"/>
                <a:cs typeface="+mn-cs"/>
              </a:rPr>
              <a:t>Principle 4 has 3 criteria referring to consistency with and contribution to national climate change policy objectives and international commitments, addressing the risks of reversals to ensure efficiency and effectiveness of REDD+, ensuring consistency with and contribution to national poverty reduction strategies and other sustainable development goals, and consistency with and contribution to national biodiversity conservation and other natural resource use objectives and international commitments  </a:t>
            </a:r>
            <a:endParaRPr lang="en-GB" sz="1200" b="0"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Fiduciary and fund management risks</a:t>
            </a:r>
            <a:r>
              <a:rPr lang="en-GB" sz="1200" kern="1200" dirty="0" smtClean="0">
                <a:solidFill>
                  <a:schemeClr val="tx1"/>
                </a:solidFill>
                <a:latin typeface="+mn-lt"/>
                <a:ea typeface="+mn-ea"/>
                <a:cs typeface="+mn-cs"/>
              </a:rPr>
              <a:t> –Fiduciary and fund management risks are risks associated with the transfer, management and distribution of funds and assets.</a:t>
            </a:r>
            <a:endParaRPr lang="en-GB" b="0" dirty="0" smtClean="0"/>
          </a:p>
        </p:txBody>
      </p:sp>
      <p:sp>
        <p:nvSpPr>
          <p:cNvPr id="31748" name="Slide Number Placeholder 3"/>
          <p:cNvSpPr txBox="1">
            <a:spLocks noGrp="1"/>
          </p:cNvSpPr>
          <p:nvPr/>
        </p:nvSpPr>
        <p:spPr bwMode="auto">
          <a:xfrm>
            <a:off x="3903663" y="9142413"/>
            <a:ext cx="2984500" cy="481012"/>
          </a:xfrm>
          <a:prstGeom prst="rect">
            <a:avLst/>
          </a:prstGeom>
          <a:noFill/>
          <a:ln w="9525">
            <a:noFill/>
            <a:miter lim="800000"/>
            <a:headEnd/>
            <a:tailEnd/>
          </a:ln>
        </p:spPr>
        <p:txBody>
          <a:bodyPr lIns="94348" tIns="47174" rIns="94348" bIns="47174" anchor="b"/>
          <a:lstStyle/>
          <a:p>
            <a:pPr algn="r" defTabSz="942975"/>
            <a:fld id="{36DD5C7E-2883-46EE-B4DF-8972874AEF8F}" type="slidenum">
              <a:rPr lang="en-GB" sz="1200">
                <a:latin typeface="Times New Roman" pitchFamily="18" charset="0"/>
                <a:cs typeface="Arial" pitchFamily="34" charset="0"/>
              </a:rPr>
              <a:pPr algn="r" defTabSz="942975"/>
              <a:t>10</a:t>
            </a:fld>
            <a:endParaRPr lang="en-GB" sz="1200">
              <a:latin typeface="Times New Roman" pitchFamily="18"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a:xfrm>
            <a:off x="919163" y="4570413"/>
            <a:ext cx="5049837" cy="4330700"/>
          </a:xfrm>
          <a:noFill/>
          <a:ln/>
        </p:spPr>
        <p:txBody>
          <a:bodyPr/>
          <a:lstStyle/>
          <a:p>
            <a:r>
              <a:rPr lang="en-GB" sz="1200" b="0" kern="1200" dirty="0" smtClean="0">
                <a:solidFill>
                  <a:schemeClr val="tx1"/>
                </a:solidFill>
                <a:latin typeface="+mn-lt"/>
                <a:ea typeface="+mn-ea"/>
                <a:cs typeface="+mn-cs"/>
              </a:rPr>
              <a:t>Principle 1</a:t>
            </a:r>
            <a:r>
              <a:rPr lang="en-GB" sz="1200" b="0" kern="1200" baseline="0" dirty="0" smtClean="0">
                <a:solidFill>
                  <a:schemeClr val="tx1"/>
                </a:solidFill>
                <a:latin typeface="+mn-lt"/>
                <a:ea typeface="+mn-ea"/>
                <a:cs typeface="+mn-cs"/>
              </a:rPr>
              <a:t> has 3 criteria referring to transparency of fiduciary and fund management systems, transparency of activities and full and effective participation of stakeholders</a:t>
            </a:r>
          </a:p>
          <a:p>
            <a:r>
              <a:rPr lang="en-GB" sz="1200" b="0" kern="1200" baseline="0" dirty="0" smtClean="0">
                <a:solidFill>
                  <a:schemeClr val="tx1"/>
                </a:solidFill>
                <a:latin typeface="+mn-lt"/>
                <a:ea typeface="+mn-ea"/>
                <a:cs typeface="+mn-cs"/>
              </a:rPr>
              <a:t>Principle 2 has 4 criteria refers to gender quality and women’s empowerment, free, prior and informed consent of indigenous people and other forest dependent communities, involuntary resettlement, respect for cultural heritage and traditional knowledge</a:t>
            </a:r>
          </a:p>
          <a:p>
            <a:r>
              <a:rPr lang="en-GB" sz="1200" b="0" kern="1200" baseline="0" dirty="0" smtClean="0">
                <a:solidFill>
                  <a:schemeClr val="tx1"/>
                </a:solidFill>
                <a:latin typeface="+mn-lt"/>
                <a:ea typeface="+mn-ea"/>
                <a:cs typeface="+mn-cs"/>
              </a:rPr>
              <a:t>Principle 3 has 2 criteria referring to equitable and transparent benefit distribution among stakeholders, and respect and enhancement of economic, social and political well-being</a:t>
            </a:r>
          </a:p>
          <a:p>
            <a:r>
              <a:rPr lang="en-GB" sz="1200" b="0" kern="1200" baseline="0" dirty="0" smtClean="0">
                <a:solidFill>
                  <a:schemeClr val="tx1"/>
                </a:solidFill>
                <a:latin typeface="+mn-lt"/>
                <a:ea typeface="+mn-ea"/>
                <a:cs typeface="+mn-cs"/>
              </a:rPr>
              <a:t>Principle 4 has 3 criteria referring to consistency with and contribution to national climate change policy objectives and international commitments, addressing the risks of reversals to ensure efficiency and effectiveness of REDD+, ensuring consistency with and contribution to national poverty reduction strategies and other sustainable development goals, and consistency with and contribution to national biodiversity conservation and other natural resource use objectives and international commitments  </a:t>
            </a:r>
            <a:endParaRPr lang="en-GB" sz="1200" b="0"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Fiduciary and fund management risks</a:t>
            </a:r>
            <a:r>
              <a:rPr lang="en-GB" sz="1200" kern="1200" dirty="0" smtClean="0">
                <a:solidFill>
                  <a:schemeClr val="tx1"/>
                </a:solidFill>
                <a:latin typeface="+mn-lt"/>
                <a:ea typeface="+mn-ea"/>
                <a:cs typeface="+mn-cs"/>
              </a:rPr>
              <a:t> –Fiduciary and fund management risks are risks associated with the transfer, management and distribution of funds and assets.</a:t>
            </a:r>
            <a:endParaRPr lang="en-GB" b="0" dirty="0" smtClean="0"/>
          </a:p>
        </p:txBody>
      </p:sp>
      <p:sp>
        <p:nvSpPr>
          <p:cNvPr id="31748" name="Slide Number Placeholder 3"/>
          <p:cNvSpPr txBox="1">
            <a:spLocks noGrp="1"/>
          </p:cNvSpPr>
          <p:nvPr/>
        </p:nvSpPr>
        <p:spPr bwMode="auto">
          <a:xfrm>
            <a:off x="3903663" y="9142413"/>
            <a:ext cx="2984500" cy="481012"/>
          </a:xfrm>
          <a:prstGeom prst="rect">
            <a:avLst/>
          </a:prstGeom>
          <a:noFill/>
          <a:ln w="9525">
            <a:noFill/>
            <a:miter lim="800000"/>
            <a:headEnd/>
            <a:tailEnd/>
          </a:ln>
        </p:spPr>
        <p:txBody>
          <a:bodyPr lIns="94348" tIns="47174" rIns="94348" bIns="47174" anchor="b"/>
          <a:lstStyle/>
          <a:p>
            <a:pPr algn="r" defTabSz="942975"/>
            <a:fld id="{36DD5C7E-2883-46EE-B4DF-8972874AEF8F}" type="slidenum">
              <a:rPr lang="en-GB" sz="1200">
                <a:latin typeface="Times New Roman" pitchFamily="18" charset="0"/>
                <a:cs typeface="Arial" pitchFamily="34" charset="0"/>
              </a:rPr>
              <a:pPr algn="r" defTabSz="942975"/>
              <a:t>11</a:t>
            </a:fld>
            <a:endParaRPr lang="en-GB" sz="1200">
              <a:latin typeface="Times New Roman" pitchFamily="18" charset="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a:xfrm>
            <a:off x="919163" y="4570413"/>
            <a:ext cx="5049837" cy="4330700"/>
          </a:xfrm>
          <a:noFill/>
          <a:ln/>
        </p:spPr>
        <p:txBody>
          <a:bodyPr/>
          <a:lstStyle/>
          <a:p>
            <a:r>
              <a:rPr lang="en-GB" sz="1200" b="0" kern="1200" dirty="0" smtClean="0">
                <a:solidFill>
                  <a:schemeClr val="tx1"/>
                </a:solidFill>
                <a:latin typeface="+mn-lt"/>
                <a:ea typeface="+mn-ea"/>
                <a:cs typeface="+mn-cs"/>
              </a:rPr>
              <a:t>Principle 1</a:t>
            </a:r>
            <a:r>
              <a:rPr lang="en-GB" sz="1200" b="0" kern="1200" baseline="0" dirty="0" smtClean="0">
                <a:solidFill>
                  <a:schemeClr val="tx1"/>
                </a:solidFill>
                <a:latin typeface="+mn-lt"/>
                <a:ea typeface="+mn-ea"/>
                <a:cs typeface="+mn-cs"/>
              </a:rPr>
              <a:t> has 3 criteria referring to transparency of fiduciary and fund management systems, transparency of activities and full and effective participation of stakeholders</a:t>
            </a:r>
          </a:p>
          <a:p>
            <a:r>
              <a:rPr lang="en-GB" sz="1200" b="0" kern="1200" baseline="0" dirty="0" smtClean="0">
                <a:solidFill>
                  <a:schemeClr val="tx1"/>
                </a:solidFill>
                <a:latin typeface="+mn-lt"/>
                <a:ea typeface="+mn-ea"/>
                <a:cs typeface="+mn-cs"/>
              </a:rPr>
              <a:t>Principle 2 has 4 criteria refers to gender quality and women’s empowerment, free, prior and informed consent of indigenous people and other forest dependent communities, involuntary resettlement, respect for cultural heritage and traditional knowledge</a:t>
            </a:r>
          </a:p>
          <a:p>
            <a:r>
              <a:rPr lang="en-GB" sz="1200" b="0" kern="1200" baseline="0" dirty="0" smtClean="0">
                <a:solidFill>
                  <a:schemeClr val="tx1"/>
                </a:solidFill>
                <a:latin typeface="+mn-lt"/>
                <a:ea typeface="+mn-ea"/>
                <a:cs typeface="+mn-cs"/>
              </a:rPr>
              <a:t>Principle 3 has 2 criteria referring to equitable and transparent benefit distribution among stakeholders, and respect and enhancement of economic, social and political well-being</a:t>
            </a:r>
          </a:p>
          <a:p>
            <a:r>
              <a:rPr lang="en-GB" sz="1200" b="0" kern="1200" baseline="0" dirty="0" smtClean="0">
                <a:solidFill>
                  <a:schemeClr val="tx1"/>
                </a:solidFill>
                <a:latin typeface="+mn-lt"/>
                <a:ea typeface="+mn-ea"/>
                <a:cs typeface="+mn-cs"/>
              </a:rPr>
              <a:t>Principle 4 has 3 criteria referring to consistency with and contribution to national climate change policy objectives and international commitments, addressing the risks of reversals to ensure efficiency and effectiveness of REDD+, ensuring consistency with and contribution to national poverty reduction strategies and other sustainable development goals, and consistency with and contribution to national biodiversity conservation and other natural resource use objectives and international commitments  </a:t>
            </a:r>
            <a:endParaRPr lang="en-GB" sz="1200" b="0"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Fiduciary and fund management risks</a:t>
            </a:r>
            <a:r>
              <a:rPr lang="en-GB" sz="1200" kern="1200" dirty="0" smtClean="0">
                <a:solidFill>
                  <a:schemeClr val="tx1"/>
                </a:solidFill>
                <a:latin typeface="+mn-lt"/>
                <a:ea typeface="+mn-ea"/>
                <a:cs typeface="+mn-cs"/>
              </a:rPr>
              <a:t> –Fiduciary and fund management risks are risks associated with the transfer, management and distribution of funds and assets.</a:t>
            </a:r>
            <a:endParaRPr lang="en-GB" b="0" dirty="0" smtClean="0"/>
          </a:p>
        </p:txBody>
      </p:sp>
      <p:sp>
        <p:nvSpPr>
          <p:cNvPr id="31748" name="Slide Number Placeholder 3"/>
          <p:cNvSpPr txBox="1">
            <a:spLocks noGrp="1"/>
          </p:cNvSpPr>
          <p:nvPr/>
        </p:nvSpPr>
        <p:spPr bwMode="auto">
          <a:xfrm>
            <a:off x="3903663" y="9142413"/>
            <a:ext cx="2984500" cy="481012"/>
          </a:xfrm>
          <a:prstGeom prst="rect">
            <a:avLst/>
          </a:prstGeom>
          <a:noFill/>
          <a:ln w="9525">
            <a:noFill/>
            <a:miter lim="800000"/>
            <a:headEnd/>
            <a:tailEnd/>
          </a:ln>
        </p:spPr>
        <p:txBody>
          <a:bodyPr lIns="94348" tIns="47174" rIns="94348" bIns="47174" anchor="b"/>
          <a:lstStyle/>
          <a:p>
            <a:pPr algn="r" defTabSz="942975"/>
            <a:fld id="{36DD5C7E-2883-46EE-B4DF-8972874AEF8F}" type="slidenum">
              <a:rPr lang="en-GB" sz="1200">
                <a:latin typeface="Times New Roman" pitchFamily="18" charset="0"/>
                <a:cs typeface="Arial" pitchFamily="34" charset="0"/>
              </a:rPr>
              <a:pPr algn="r" defTabSz="942975"/>
              <a:t>12</a:t>
            </a:fld>
            <a:endParaRPr lang="en-GB" sz="1200">
              <a:latin typeface="Times New Roman" pitchFamily="18" charset="0"/>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1" name="Rectangle 3"/>
          <p:cNvSpPr>
            <a:spLocks noGrp="1" noChangeArrowheads="1"/>
          </p:cNvSpPr>
          <p:nvPr>
            <p:ph type="body" idx="1"/>
          </p:nvPr>
        </p:nvSpPr>
        <p:spPr>
          <a:xfrm>
            <a:off x="919163" y="4570413"/>
            <a:ext cx="5049837" cy="4330700"/>
          </a:xfrm>
          <a:noFill/>
          <a:ln/>
        </p:spPr>
        <p:txBody>
          <a:bodyPr/>
          <a:lstStyle/>
          <a:p>
            <a:r>
              <a:rPr lang="en-US" sz="1000" dirty="0" smtClean="0"/>
              <a:t>These</a:t>
            </a:r>
            <a:r>
              <a:rPr lang="en-US" sz="1000" baseline="0" dirty="0" smtClean="0"/>
              <a:t> criteria address one of the major concerns about the possibility that REDD+ may </a:t>
            </a:r>
            <a:r>
              <a:rPr lang="en-US" sz="1000" baseline="0" dirty="0" err="1" smtClean="0"/>
              <a:t>incentivise</a:t>
            </a:r>
            <a:r>
              <a:rPr lang="en-US" sz="1000" baseline="0" dirty="0" smtClean="0"/>
              <a:t> the conversion of natural forest to plantation forest. In addition, </a:t>
            </a:r>
            <a:r>
              <a:rPr lang="en-US" sz="1000" dirty="0" smtClean="0"/>
              <a:t>by </a:t>
            </a:r>
            <a:r>
              <a:rPr lang="en-US" sz="1000" dirty="0" smtClean="0"/>
              <a:t>reference</a:t>
            </a:r>
            <a:r>
              <a:rPr lang="en-US" sz="1000" baseline="0" dirty="0" smtClean="0"/>
              <a:t> to making reducing conversion or degradation due to other causes a REDD+ priority, call for addressing the drivers of conversion and degradation, which is of major importance if REDD+ is to be successful</a:t>
            </a:r>
            <a:endParaRPr lang="en-US" sz="1000"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1" name="Rectangle 3"/>
          <p:cNvSpPr>
            <a:spLocks noGrp="1" noChangeArrowheads="1"/>
          </p:cNvSpPr>
          <p:nvPr>
            <p:ph type="body" idx="1"/>
          </p:nvPr>
        </p:nvSpPr>
        <p:spPr>
          <a:xfrm>
            <a:off x="919163" y="4570413"/>
            <a:ext cx="5049837" cy="4330700"/>
          </a:xfrm>
          <a:noFill/>
          <a:ln/>
        </p:spPr>
        <p:txBody>
          <a:bodyPr/>
          <a:lstStyle/>
          <a:p>
            <a:r>
              <a:rPr lang="en-US" sz="1000" dirty="0" smtClean="0"/>
              <a:t>These</a:t>
            </a:r>
            <a:r>
              <a:rPr lang="en-US" sz="1000" baseline="0" dirty="0" smtClean="0"/>
              <a:t> criteria are important because they </a:t>
            </a:r>
            <a:r>
              <a:rPr lang="en-US" sz="1000" baseline="0" dirty="0" err="1" smtClean="0"/>
              <a:t>emphasise</a:t>
            </a:r>
            <a:r>
              <a:rPr lang="en-US" sz="1000" baseline="0" dirty="0" smtClean="0"/>
              <a:t> the importance of biodiversity and ecosystem services as additional benefits from forest. Criterion 17 specifically refers to the REDD+ activities that are captured in the “+”, i.e. sustainable management of forest and enhancement of forest carbon stocks</a:t>
            </a:r>
            <a:endParaRPr lang="en-US" sz="1000"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1" name="Rectangle 3"/>
          <p:cNvSpPr>
            <a:spLocks noGrp="1" noChangeArrowheads="1"/>
          </p:cNvSpPr>
          <p:nvPr>
            <p:ph type="body" idx="1"/>
          </p:nvPr>
        </p:nvSpPr>
        <p:spPr>
          <a:xfrm>
            <a:off x="919163" y="4570413"/>
            <a:ext cx="5049837" cy="4330700"/>
          </a:xfrm>
          <a:noFill/>
          <a:ln/>
        </p:spPr>
        <p:txBody>
          <a:bodyPr/>
          <a:lstStyle/>
          <a:p>
            <a:r>
              <a:rPr lang="en-US" sz="1000" dirty="0" smtClean="0"/>
              <a:t>Important</a:t>
            </a:r>
            <a:r>
              <a:rPr lang="en-US" sz="1000" baseline="0" dirty="0" smtClean="0"/>
              <a:t> to note that these criteria explicitly refer to forest AND NON-FOREST ECOSYSTEMS</a:t>
            </a:r>
            <a:endParaRPr lang="en-US" sz="1000"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defTabSz="941840"/>
            <a:endParaRPr lang="es-PA" dirty="0" smtClean="0">
              <a:ea typeface="ＭＳ Ｐゴシック" pitchFamily="34" charset="-128"/>
            </a:endParaRPr>
          </a:p>
        </p:txBody>
      </p:sp>
      <p:sp>
        <p:nvSpPr>
          <p:cNvPr id="35844" name="Slide Number Placeholder 3"/>
          <p:cNvSpPr>
            <a:spLocks noGrp="1"/>
          </p:cNvSpPr>
          <p:nvPr>
            <p:ph type="sldNum" sz="quarter" idx="5"/>
          </p:nvPr>
        </p:nvSpPr>
        <p:spPr>
          <a:xfrm>
            <a:off x="3901698" y="9140584"/>
            <a:ext cx="2984871" cy="481171"/>
          </a:xfrm>
          <a:prstGeom prst="rect">
            <a:avLst/>
          </a:prstGeom>
        </p:spPr>
        <p:txBody>
          <a:bodyPr lIns="94348" tIns="47174" rIns="94348" bIns="47174"/>
          <a:lstStyle/>
          <a:p>
            <a:pPr>
              <a:defRPr/>
            </a:pPr>
            <a:fld id="{A00B3D66-3185-441B-871A-BB09B6148343}" type="slidenum">
              <a:rPr lang="en-GB"/>
              <a:pPr>
                <a:defRPr/>
              </a:pPr>
              <a:t>19</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defTabSz="941840"/>
            <a:endParaRPr lang="es-PA" dirty="0" smtClean="0">
              <a:ea typeface="ＭＳ Ｐゴシック" pitchFamily="34" charset="-128"/>
            </a:endParaRPr>
          </a:p>
        </p:txBody>
      </p:sp>
      <p:sp>
        <p:nvSpPr>
          <p:cNvPr id="35844" name="Slide Number Placeholder 3"/>
          <p:cNvSpPr>
            <a:spLocks noGrp="1"/>
          </p:cNvSpPr>
          <p:nvPr>
            <p:ph type="sldNum" sz="quarter" idx="5"/>
          </p:nvPr>
        </p:nvSpPr>
        <p:spPr>
          <a:xfrm>
            <a:off x="3901698" y="9140584"/>
            <a:ext cx="2984871" cy="481171"/>
          </a:xfrm>
          <a:prstGeom prst="rect">
            <a:avLst/>
          </a:prstGeom>
        </p:spPr>
        <p:txBody>
          <a:bodyPr lIns="94348" tIns="47174" rIns="94348" bIns="47174"/>
          <a:lstStyle/>
          <a:p>
            <a:pPr>
              <a:defRPr/>
            </a:pPr>
            <a:fld id="{A00B3D66-3185-441B-871A-BB09B6148343}" type="slidenum">
              <a:rPr lang="en-GB"/>
              <a:pPr>
                <a:defRPr/>
              </a:pPr>
              <a:t>20</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TextEdit="1"/>
          </p:cNvSpPr>
          <p:nvPr>
            <p:ph type="sldImg"/>
          </p:nvPr>
        </p:nvSpPr>
        <p:spPr bwMode="auto">
          <a:noFill/>
          <a:ln>
            <a:solidFill>
              <a:srgbClr val="000000"/>
            </a:solidFill>
            <a:miter lim="800000"/>
            <a:headEnd/>
            <a:tailEnd/>
          </a:ln>
        </p:spPr>
      </p:sp>
      <p:sp>
        <p:nvSpPr>
          <p:cNvPr id="45059" name="Rectangle 3"/>
          <p:cNvSpPr>
            <a:spLocks noGrp="1"/>
          </p:cNvSpPr>
          <p:nvPr>
            <p:ph type="body" idx="1"/>
          </p:nvPr>
        </p:nvSpPr>
        <p:spPr>
          <a:noFill/>
          <a:ln/>
        </p:spPr>
        <p:txBody>
          <a:bodyPr/>
          <a:lstStyle/>
          <a:p>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Concerning</a:t>
            </a:r>
            <a:r>
              <a:rPr lang="en-US" baseline="0" dirty="0" smtClean="0"/>
              <a:t> Bali Action Plan: this is decision 2/CP.13</a:t>
            </a:r>
          </a:p>
          <a:p>
            <a:r>
              <a:rPr lang="en-US" baseline="0" dirty="0" smtClean="0"/>
              <a:t>MDTF = Multi Donor Trust Fund from which the UN-REDD money is disbursed (Government of Norway, Finland, Spain, etc.) </a:t>
            </a:r>
          </a:p>
          <a:p>
            <a:r>
              <a:rPr lang="en-US" baseline="0" dirty="0" smtClean="0"/>
              <a:t>FCPF = Forest Carbon Partnership Facility</a:t>
            </a:r>
          </a:p>
          <a:p>
            <a:r>
              <a:rPr lang="en-US" baseline="0" dirty="0" smtClean="0"/>
              <a:t>FIP = Forest Investment Platform</a:t>
            </a: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defTabSz="943478" eaLnBrk="1" hangingPunct="1">
              <a:spcBef>
                <a:spcPct val="0"/>
              </a:spcBef>
            </a:pPr>
            <a:endParaRPr lang="en-GB" dirty="0" smtClean="0"/>
          </a:p>
        </p:txBody>
      </p:sp>
      <p:sp>
        <p:nvSpPr>
          <p:cNvPr id="52228" name="Slide Number Placeholder 3"/>
          <p:cNvSpPr txBox="1">
            <a:spLocks noGrp="1"/>
          </p:cNvSpPr>
          <p:nvPr/>
        </p:nvSpPr>
        <p:spPr bwMode="auto">
          <a:xfrm>
            <a:off x="3901698" y="9140584"/>
            <a:ext cx="2984871" cy="481171"/>
          </a:xfrm>
          <a:prstGeom prst="rect">
            <a:avLst/>
          </a:prstGeom>
          <a:noFill/>
          <a:ln w="9525">
            <a:noFill/>
            <a:miter lim="800000"/>
            <a:headEnd/>
            <a:tailEnd/>
          </a:ln>
        </p:spPr>
        <p:txBody>
          <a:bodyPr lIns="94348" tIns="47174" rIns="94348" bIns="47174"/>
          <a:lstStyle/>
          <a:p>
            <a:pPr defTabSz="943478"/>
            <a:fld id="{4038B4A8-BF28-4803-8C83-1337335F3616}" type="slidenum">
              <a:rPr lang="en-GB" sz="1900">
                <a:cs typeface="Arial" pitchFamily="34" charset="0"/>
              </a:rPr>
              <a:pPr defTabSz="943478"/>
              <a:t>3</a:t>
            </a:fld>
            <a:endParaRPr lang="en-GB" sz="1900" dirty="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TextEdit="1"/>
          </p:cNvSpPr>
          <p:nvPr>
            <p:ph type="sldImg"/>
          </p:nvPr>
        </p:nvSpPr>
        <p:spPr bwMode="auto">
          <a:noFill/>
          <a:ln>
            <a:solidFill>
              <a:srgbClr val="000000"/>
            </a:solidFill>
            <a:miter lim="800000"/>
            <a:headEnd/>
            <a:tailEnd/>
          </a:ln>
        </p:spPr>
      </p:sp>
      <p:sp>
        <p:nvSpPr>
          <p:cNvPr id="29699" name="Rectangle 3"/>
          <p:cNvSpPr>
            <a:spLocks noGrp="1"/>
          </p:cNvSpPr>
          <p:nvPr>
            <p:ph type="body" idx="1"/>
          </p:nvPr>
        </p:nvSpPr>
        <p:spPr>
          <a:noFill/>
          <a:ln/>
        </p:spPr>
        <p:txBody>
          <a:bodyPr/>
          <a:lstStyle/>
          <a:p>
            <a:r>
              <a:rPr lang="en-GB" sz="1200" dirty="0" smtClean="0"/>
              <a:t> (</a:t>
            </a:r>
            <a:r>
              <a:rPr lang="en-GB" sz="1200" u="sng" dirty="0" smtClean="0">
                <a:hlinkClick r:id="rId3"/>
              </a:rPr>
              <a:t>http://unfccc.int/meetings/cop_16/items/5571.php</a:t>
            </a:r>
            <a:r>
              <a:rPr lang="en-GB" sz="1200" dirty="0" smtClean="0"/>
              <a:t>)</a:t>
            </a:r>
          </a:p>
          <a:p>
            <a:r>
              <a:rPr lang="en-GB" sz="1200" kern="1200" dirty="0" smtClean="0">
                <a:solidFill>
                  <a:schemeClr val="tx1"/>
                </a:solidFill>
                <a:latin typeface="+mn-lt"/>
                <a:ea typeface="+mn-ea"/>
                <a:cs typeface="+mn-cs"/>
              </a:rPr>
              <a:t>The P&amp;C are also intended to help countries to meet their commitments under Multilateral Agreements such as the Convention on Biological Diversity, the UN Declaration on the Rights of Indigenous Peoples, the International </a:t>
            </a:r>
            <a:r>
              <a:rPr lang="en-GB" sz="1200" kern="1200" dirty="0" err="1" smtClean="0">
                <a:solidFill>
                  <a:schemeClr val="tx1"/>
                </a:solidFill>
                <a:latin typeface="+mn-lt"/>
                <a:ea typeface="+mn-ea"/>
                <a:cs typeface="+mn-cs"/>
              </a:rPr>
              <a:t>Labor</a:t>
            </a:r>
            <a:r>
              <a:rPr lang="en-GB" sz="1200" kern="1200" dirty="0" smtClean="0">
                <a:solidFill>
                  <a:schemeClr val="tx1"/>
                </a:solidFill>
                <a:latin typeface="+mn-lt"/>
                <a:ea typeface="+mn-ea"/>
                <a:cs typeface="+mn-cs"/>
              </a:rPr>
              <a:t> Organization Convention 169, the Convention on the Elimination of All Forms of Racial Discrimination (UNCERD), the Convention on the Elimination of All Forms of Discrimination against Women (CEDAW), and the UN Declaration of Human Rights. </a:t>
            </a:r>
            <a:endParaRPr lang="en-GB"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dirty="0" smtClean="0"/>
              <a:t>They emerge from our understanding of the major potential opportunities and risks from REDD+, together with commitments that have been made in the context of MEAs, and other REDD+-relevant standards. </a:t>
            </a:r>
          </a:p>
          <a:p>
            <a:endParaRPr lang="en-GB"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p:spPr>
      </p:sp>
      <p:sp>
        <p:nvSpPr>
          <p:cNvPr id="30723" name="Rectangle 3"/>
          <p:cNvSpPr>
            <a:spLocks noGrp="1"/>
          </p:cNvSpPr>
          <p:nvPr>
            <p:ph type="body" idx="1"/>
          </p:nvPr>
        </p:nvSpPr>
        <p:spPr>
          <a:noFill/>
          <a:ln/>
        </p:spPr>
        <p:txBody>
          <a:bodyPr/>
          <a:lstStyle/>
          <a:p>
            <a:r>
              <a:rPr lang="en-GB" dirty="0" smtClean="0"/>
              <a:t>This refers to the programmes of further countries. While the</a:t>
            </a:r>
            <a:r>
              <a:rPr lang="en-GB" baseline="0" dirty="0" smtClean="0"/>
              <a:t> hope is that countries with agreed NJPs would apply the P&amp;Cs as well, i</a:t>
            </a:r>
            <a:r>
              <a:rPr lang="en-GB" dirty="0" smtClean="0"/>
              <a:t>t is not required </a:t>
            </a:r>
            <a:r>
              <a:rPr lang="en-GB" baseline="0" smtClean="0"/>
              <a:t>that they will </a:t>
            </a:r>
            <a:r>
              <a:rPr lang="en-GB" baseline="0" dirty="0" smtClean="0"/>
              <a:t>apply them retrospectively.</a:t>
            </a:r>
            <a:endParaRPr lang="en-GB"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p:spPr>
      </p:sp>
      <p:sp>
        <p:nvSpPr>
          <p:cNvPr id="30723" name="Rectangle 3"/>
          <p:cNvSpPr>
            <a:spLocks noGrp="1"/>
          </p:cNvSpPr>
          <p:nvPr>
            <p:ph type="body" idx="1"/>
          </p:nvPr>
        </p:nvSpPr>
        <p:spPr>
          <a:noFill/>
          <a:ln/>
        </p:spPr>
        <p:txBody>
          <a:bodyPr/>
          <a:lstStyle/>
          <a:p>
            <a:endParaRPr lang="en-GB"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p:spPr>
      </p:sp>
      <p:sp>
        <p:nvSpPr>
          <p:cNvPr id="30723" name="Rectangle 3"/>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The second</a:t>
            </a:r>
            <a:r>
              <a:rPr lang="en-GB" baseline="0" dirty="0" smtClean="0"/>
              <a:t> draft serves as a b</a:t>
            </a:r>
            <a:r>
              <a:rPr lang="en-US" sz="1200" dirty="0" err="1" smtClean="0"/>
              <a:t>asis</a:t>
            </a:r>
            <a:r>
              <a:rPr lang="en-US" sz="1200" dirty="0" smtClean="0"/>
              <a:t> for the UN-REDD </a:t>
            </a:r>
            <a:r>
              <a:rPr lang="en-US" sz="1200" dirty="0" err="1" smtClean="0"/>
              <a:t>Programme</a:t>
            </a:r>
            <a:r>
              <a:rPr lang="en-US" sz="1200" dirty="0" smtClean="0"/>
              <a:t> to work with key stakeholders and individual countries in testing and further refining the P&amp;C</a:t>
            </a:r>
            <a:r>
              <a:rPr lang="en-GB" sz="1200" dirty="0" smtClean="0"/>
              <a:t> </a:t>
            </a: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dirty="0" smtClean="0"/>
              <a:t>On the mitigation tool: </a:t>
            </a:r>
            <a:r>
              <a:rPr lang="en-GB" sz="1200" kern="1200" dirty="0" smtClean="0">
                <a:solidFill>
                  <a:schemeClr val="tx1"/>
                </a:solidFill>
                <a:latin typeface="+mn-lt"/>
                <a:ea typeface="+mn-ea"/>
                <a:cs typeface="+mn-cs"/>
              </a:rPr>
              <a:t>It may also support development of practical indicators for the social and environmental effects of REDD+ at the national level. A first version was presented to Policy Board 5 in November 2010. In collaboration with the countries involved in testing the P&amp;C, the tool will now be broadened to include an environmental component and the positive effects of REDD+ activities as well as the risks. A new version will be available subsequent to UNFCCC COP 17 (28 November – 9 December 2011) in Durban.</a:t>
            </a:r>
          </a:p>
          <a:p>
            <a:endParaRPr lang="en-GB"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a:xfrm>
            <a:off x="919163" y="4570413"/>
            <a:ext cx="5049837" cy="4330700"/>
          </a:xfrm>
          <a:noFill/>
          <a:ln/>
        </p:spPr>
        <p:txBody>
          <a:bodyPr/>
          <a:lstStyle/>
          <a:p>
            <a:r>
              <a:rPr lang="en-GB" sz="1200" b="0" kern="1200" dirty="0" smtClean="0">
                <a:solidFill>
                  <a:schemeClr val="tx1"/>
                </a:solidFill>
                <a:latin typeface="+mn-lt"/>
                <a:ea typeface="+mn-ea"/>
                <a:cs typeface="+mn-cs"/>
              </a:rPr>
              <a:t>Principle 1</a:t>
            </a:r>
            <a:r>
              <a:rPr lang="en-GB" sz="1200" b="0" kern="1200" baseline="0" dirty="0" smtClean="0">
                <a:solidFill>
                  <a:schemeClr val="tx1"/>
                </a:solidFill>
                <a:latin typeface="+mn-lt"/>
                <a:ea typeface="+mn-ea"/>
                <a:cs typeface="+mn-cs"/>
              </a:rPr>
              <a:t> has 3 criteria referring to transparency of fiduciary and fund management systems, transparency of activities and full and effective participation of stakeholders</a:t>
            </a:r>
          </a:p>
          <a:p>
            <a:r>
              <a:rPr lang="en-GB" sz="1200" b="0" kern="1200" baseline="0" dirty="0" smtClean="0">
                <a:solidFill>
                  <a:schemeClr val="tx1"/>
                </a:solidFill>
                <a:latin typeface="+mn-lt"/>
                <a:ea typeface="+mn-ea"/>
                <a:cs typeface="+mn-cs"/>
              </a:rPr>
              <a:t>Principle 2 has 4 criteria refers to gender quality and women’s empowerment, free, prior and informed consent of indigenous people and other forest dependent communities, involuntary resettlement, respect for cultural heritage and traditional knowledge</a:t>
            </a:r>
          </a:p>
          <a:p>
            <a:r>
              <a:rPr lang="en-GB" sz="1200" b="0" kern="1200" baseline="0" dirty="0" smtClean="0">
                <a:solidFill>
                  <a:schemeClr val="tx1"/>
                </a:solidFill>
                <a:latin typeface="+mn-lt"/>
                <a:ea typeface="+mn-ea"/>
                <a:cs typeface="+mn-cs"/>
              </a:rPr>
              <a:t>Principle 3 has 2 criteria referring to equitable and transparent benefit distribution among stakeholders, and respect and enhancement of economic, social and political well-being</a:t>
            </a:r>
          </a:p>
          <a:p>
            <a:r>
              <a:rPr lang="en-GB" sz="1200" b="0" kern="1200" baseline="0" dirty="0" smtClean="0">
                <a:solidFill>
                  <a:schemeClr val="tx1"/>
                </a:solidFill>
                <a:latin typeface="+mn-lt"/>
                <a:ea typeface="+mn-ea"/>
                <a:cs typeface="+mn-cs"/>
              </a:rPr>
              <a:t>Principle 4 has 3 criteria referring to consistency with and contribution to national climate change policy objectives and international commitments, addressing the risks of reversals to ensure efficiency and effectiveness of REDD+, ensuring consistency with and contribution to national poverty reduction strategies and other sustainable development goals, and consistency with and contribution to national biodiversity conservation and other natural resource use objectives and international commitments  </a:t>
            </a:r>
            <a:endParaRPr lang="en-GB" sz="1200" b="0"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Fiduciary and fund management risks</a:t>
            </a:r>
            <a:r>
              <a:rPr lang="en-GB" sz="1200" kern="1200" dirty="0" smtClean="0">
                <a:solidFill>
                  <a:schemeClr val="tx1"/>
                </a:solidFill>
                <a:latin typeface="+mn-lt"/>
                <a:ea typeface="+mn-ea"/>
                <a:cs typeface="+mn-cs"/>
              </a:rPr>
              <a:t> –Fiduciary and fund management risks are risks associated with the transfer, management and distribution of funds and assets.</a:t>
            </a:r>
            <a:endParaRPr lang="en-GB" b="0" dirty="0" smtClean="0"/>
          </a:p>
        </p:txBody>
      </p:sp>
      <p:sp>
        <p:nvSpPr>
          <p:cNvPr id="31748" name="Slide Number Placeholder 3"/>
          <p:cNvSpPr txBox="1">
            <a:spLocks noGrp="1"/>
          </p:cNvSpPr>
          <p:nvPr/>
        </p:nvSpPr>
        <p:spPr bwMode="auto">
          <a:xfrm>
            <a:off x="3903663" y="9142413"/>
            <a:ext cx="2984500" cy="481012"/>
          </a:xfrm>
          <a:prstGeom prst="rect">
            <a:avLst/>
          </a:prstGeom>
          <a:noFill/>
          <a:ln w="9525">
            <a:noFill/>
            <a:miter lim="800000"/>
            <a:headEnd/>
            <a:tailEnd/>
          </a:ln>
        </p:spPr>
        <p:txBody>
          <a:bodyPr lIns="94348" tIns="47174" rIns="94348" bIns="47174" anchor="b"/>
          <a:lstStyle/>
          <a:p>
            <a:pPr algn="r" defTabSz="942975"/>
            <a:fld id="{36DD5C7E-2883-46EE-B4DF-8972874AEF8F}" type="slidenum">
              <a:rPr lang="en-GB" sz="1200">
                <a:latin typeface="Times New Roman" pitchFamily="18" charset="0"/>
                <a:cs typeface="Arial" pitchFamily="34" charset="0"/>
              </a:rPr>
              <a:pPr algn="r" defTabSz="942975"/>
              <a:t>8</a:t>
            </a:fld>
            <a:endParaRPr lang="en-GB" sz="1200">
              <a:latin typeface="Times New Roman" pitchFamily="18"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a:xfrm>
            <a:off x="919163" y="4570413"/>
            <a:ext cx="5049837" cy="4330700"/>
          </a:xfrm>
          <a:noFill/>
          <a:ln/>
        </p:spPr>
        <p:txBody>
          <a:bodyPr/>
          <a:lstStyle/>
          <a:p>
            <a:r>
              <a:rPr lang="en-GB" sz="1200" b="0" kern="1200" dirty="0" smtClean="0">
                <a:solidFill>
                  <a:schemeClr val="tx1"/>
                </a:solidFill>
                <a:latin typeface="+mn-lt"/>
                <a:ea typeface="+mn-ea"/>
                <a:cs typeface="+mn-cs"/>
              </a:rPr>
              <a:t>Principle 1</a:t>
            </a:r>
            <a:r>
              <a:rPr lang="en-GB" sz="1200" b="0" kern="1200" baseline="0" dirty="0" smtClean="0">
                <a:solidFill>
                  <a:schemeClr val="tx1"/>
                </a:solidFill>
                <a:latin typeface="+mn-lt"/>
                <a:ea typeface="+mn-ea"/>
                <a:cs typeface="+mn-cs"/>
              </a:rPr>
              <a:t> has 3 criteria referring to transparency of fiduciary and fund management systems, transparency of activities and full and effective participation of stakeholders</a:t>
            </a:r>
          </a:p>
          <a:p>
            <a:r>
              <a:rPr lang="en-GB" sz="1200" b="0" kern="1200" baseline="0" dirty="0" smtClean="0">
                <a:solidFill>
                  <a:schemeClr val="tx1"/>
                </a:solidFill>
                <a:latin typeface="+mn-lt"/>
                <a:ea typeface="+mn-ea"/>
                <a:cs typeface="+mn-cs"/>
              </a:rPr>
              <a:t>Principle 2 has 4 criteria refers to gender quality and women’s empowerment, free, prior and informed consent of indigenous people and other forest dependent communities, involuntary resettlement, respect for cultural heritage and traditional knowledge</a:t>
            </a:r>
          </a:p>
          <a:p>
            <a:r>
              <a:rPr lang="en-GB" sz="1200" b="0" kern="1200" baseline="0" dirty="0" smtClean="0">
                <a:solidFill>
                  <a:schemeClr val="tx1"/>
                </a:solidFill>
                <a:latin typeface="+mn-lt"/>
                <a:ea typeface="+mn-ea"/>
                <a:cs typeface="+mn-cs"/>
              </a:rPr>
              <a:t>Principle 3 has 2 criteria referring to equitable and transparent benefit distribution among stakeholders, and respect and enhancement of economic, social and political well-being</a:t>
            </a:r>
          </a:p>
          <a:p>
            <a:r>
              <a:rPr lang="en-GB" sz="1200" b="0" kern="1200" baseline="0" dirty="0" smtClean="0">
                <a:solidFill>
                  <a:schemeClr val="tx1"/>
                </a:solidFill>
                <a:latin typeface="+mn-lt"/>
                <a:ea typeface="+mn-ea"/>
                <a:cs typeface="+mn-cs"/>
              </a:rPr>
              <a:t>Principle 4 has 3 criteria referring to consistency with and contribution to national climate change policy objectives and international commitments, addressing the risks of reversals to ensure efficiency and effectiveness of REDD+, ensuring consistency with and contribution to national poverty reduction strategies and other sustainable development goals, and consistency with and contribution to national biodiversity conservation and other natural resource use objectives and international commitments  </a:t>
            </a:r>
            <a:endParaRPr lang="en-GB" sz="1200" b="0"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Fiduciary and fund management risks</a:t>
            </a:r>
            <a:r>
              <a:rPr lang="en-GB" sz="1200" kern="1200" dirty="0" smtClean="0">
                <a:solidFill>
                  <a:schemeClr val="tx1"/>
                </a:solidFill>
                <a:latin typeface="+mn-lt"/>
                <a:ea typeface="+mn-ea"/>
                <a:cs typeface="+mn-cs"/>
              </a:rPr>
              <a:t> –Fiduciary and fund management risks are risks associated with the transfer, management and distribution of funds and assets.</a:t>
            </a:r>
            <a:endParaRPr lang="en-GB" b="0" dirty="0" smtClean="0"/>
          </a:p>
        </p:txBody>
      </p:sp>
      <p:sp>
        <p:nvSpPr>
          <p:cNvPr id="31748" name="Slide Number Placeholder 3"/>
          <p:cNvSpPr txBox="1">
            <a:spLocks noGrp="1"/>
          </p:cNvSpPr>
          <p:nvPr/>
        </p:nvSpPr>
        <p:spPr bwMode="auto">
          <a:xfrm>
            <a:off x="3903663" y="9142413"/>
            <a:ext cx="2984500" cy="481012"/>
          </a:xfrm>
          <a:prstGeom prst="rect">
            <a:avLst/>
          </a:prstGeom>
          <a:noFill/>
          <a:ln w="9525">
            <a:noFill/>
            <a:miter lim="800000"/>
            <a:headEnd/>
            <a:tailEnd/>
          </a:ln>
        </p:spPr>
        <p:txBody>
          <a:bodyPr lIns="94348" tIns="47174" rIns="94348" bIns="47174" anchor="b"/>
          <a:lstStyle/>
          <a:p>
            <a:pPr algn="r" defTabSz="942975"/>
            <a:fld id="{36DD5C7E-2883-46EE-B4DF-8972874AEF8F}" type="slidenum">
              <a:rPr lang="en-GB" sz="1200">
                <a:latin typeface="Times New Roman" pitchFamily="18" charset="0"/>
                <a:cs typeface="Arial" pitchFamily="34" charset="0"/>
              </a:rPr>
              <a:pPr algn="r" defTabSz="942975"/>
              <a:t>9</a:t>
            </a:fld>
            <a:endParaRPr lang="en-GB" sz="1200">
              <a:latin typeface="Times New Roman" pitchFamily="18"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1.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flipV="1">
            <a:off x="131763" y="142875"/>
            <a:ext cx="8858250" cy="657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5" name="Picture 2" descr="C:\Documents and Settings\Isabelle\Desktop\UNEP\UN-REDD Programme Communication Strategy\Logos\Low Res Logos\FAO,UNEP and UNDP logos.jpg"/>
          <p:cNvPicPr>
            <a:picLocks noChangeAspect="1" noChangeArrowheads="1"/>
          </p:cNvPicPr>
          <p:nvPr userDrawn="1"/>
        </p:nvPicPr>
        <p:blipFill>
          <a:blip r:embed="rId2" cstate="print"/>
          <a:srcRect/>
          <a:stretch>
            <a:fillRect/>
          </a:stretch>
        </p:blipFill>
        <p:spPr bwMode="auto">
          <a:xfrm>
            <a:off x="6650038" y="5741988"/>
            <a:ext cx="2043112" cy="803275"/>
          </a:xfrm>
          <a:prstGeom prst="rect">
            <a:avLst/>
          </a:prstGeom>
          <a:noFill/>
          <a:ln w="9525">
            <a:noFill/>
            <a:miter lim="800000"/>
            <a:headEnd/>
            <a:tailEnd/>
          </a:ln>
        </p:spPr>
      </p:pic>
      <p:sp>
        <p:nvSpPr>
          <p:cNvPr id="6" name="Rectangle 5"/>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7" name="Rectangle 6"/>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latin typeface="Arial" pitchFamily="34" charset="0"/>
                <a:ea typeface="Calibri" pitchFamily="34" charset="0"/>
                <a:cs typeface="Times New Roman" pitchFamily="18" charset="0"/>
              </a:rPr>
              <a:t>     </a:t>
            </a:r>
            <a:endParaRPr lang="fr-FR">
              <a:latin typeface="Arial" pitchFamily="34" charset="0"/>
            </a:endParaRPr>
          </a:p>
        </p:txBody>
      </p:sp>
      <p:sp>
        <p:nvSpPr>
          <p:cNvPr id="8" name="Rectangle 7"/>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latin typeface="Arial" pitchFamily="34" charset="0"/>
                <a:ea typeface="Calibri" pitchFamily="34" charset="0"/>
                <a:cs typeface="Times New Roman" pitchFamily="18" charset="0"/>
              </a:rPr>
              <a:t>    </a:t>
            </a:r>
            <a:endParaRPr lang="fr-FR">
              <a:latin typeface="Arial" pitchFamily="34" charset="0"/>
            </a:endParaRPr>
          </a:p>
        </p:txBody>
      </p:sp>
      <p:sp>
        <p:nvSpPr>
          <p:cNvPr id="9" name="Freeform 8"/>
          <p:cNvSpPr/>
          <p:nvPr userDrawn="1"/>
        </p:nvSpPr>
        <p:spPr>
          <a:xfrm flipH="1">
            <a:off x="569913" y="3482975"/>
            <a:ext cx="7718425" cy="293688"/>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10" name="Picture 3" descr="C:\Documents and Settings\Isabelle\Desktop\UNEP\UN-REDD Programme Communication Strategy\Logos\Low Res Logos\UN-REDD logo.jpg"/>
          <p:cNvPicPr>
            <a:picLocks noChangeAspect="1" noChangeArrowheads="1"/>
          </p:cNvPicPr>
          <p:nvPr userDrawn="1"/>
        </p:nvPicPr>
        <p:blipFill>
          <a:blip r:embed="rId3" cstate="print"/>
          <a:srcRect/>
          <a:stretch>
            <a:fillRect/>
          </a:stretch>
        </p:blipFill>
        <p:spPr bwMode="auto">
          <a:xfrm>
            <a:off x="450850" y="339725"/>
            <a:ext cx="2360613" cy="1014413"/>
          </a:xfrm>
          <a:prstGeom prst="rect">
            <a:avLst/>
          </a:prstGeom>
          <a:noFill/>
          <a:ln w="9525">
            <a:noFill/>
            <a:miter lim="800000"/>
            <a:headEnd/>
            <a:tailEnd/>
          </a:ln>
        </p:spPr>
      </p:pic>
      <p:sp>
        <p:nvSpPr>
          <p:cNvPr id="38" name="Title 1"/>
          <p:cNvSpPr>
            <a:spLocks noGrp="1"/>
          </p:cNvSpPr>
          <p:nvPr>
            <p:ph type="title"/>
          </p:nvPr>
        </p:nvSpPr>
        <p:spPr>
          <a:xfrm>
            <a:off x="517792" y="2115745"/>
            <a:ext cx="6389783" cy="1362075"/>
          </a:xfrm>
        </p:spPr>
        <p:txBody>
          <a:bodyPr anchor="b">
            <a:noAutofit/>
          </a:bodyPr>
          <a:lstStyle>
            <a:lvl1pPr algn="l">
              <a:defRPr sz="4000" b="1" cap="none"/>
            </a:lvl1pPr>
          </a:lstStyle>
          <a:p>
            <a:r>
              <a:rPr lang="en-US" smtClean="0"/>
              <a:t>Click to edit Master title style</a:t>
            </a:r>
            <a:endParaRPr lang="en-GB" dirty="0"/>
          </a:p>
        </p:txBody>
      </p:sp>
      <p:sp>
        <p:nvSpPr>
          <p:cNvPr id="42" name="Text Placeholder 2"/>
          <p:cNvSpPr>
            <a:spLocks noGrp="1"/>
          </p:cNvSpPr>
          <p:nvPr>
            <p:ph type="body" idx="1"/>
          </p:nvPr>
        </p:nvSpPr>
        <p:spPr>
          <a:xfrm>
            <a:off x="539009" y="3798935"/>
            <a:ext cx="5272070" cy="57149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ectangle 3"/>
          <p:cNvSpPr/>
          <p:nvPr userDrawn="1"/>
        </p:nvSpPr>
        <p:spPr>
          <a:xfrm flipV="1">
            <a:off x="2422525" y="119063"/>
            <a:ext cx="6615113" cy="66262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Rectangle 4"/>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6" name="Rectangle 5"/>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latin typeface="Arial" pitchFamily="34" charset="0"/>
                <a:ea typeface="Calibri" pitchFamily="34" charset="0"/>
                <a:cs typeface="Times New Roman" pitchFamily="18" charset="0"/>
              </a:rPr>
              <a:t>     </a:t>
            </a:r>
            <a:endParaRPr lang="fr-FR">
              <a:latin typeface="Arial" pitchFamily="34" charset="0"/>
            </a:endParaRPr>
          </a:p>
        </p:txBody>
      </p:sp>
      <p:sp>
        <p:nvSpPr>
          <p:cNvPr id="7" name="Rectangle 6"/>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latin typeface="Arial" pitchFamily="34" charset="0"/>
                <a:ea typeface="Calibri" pitchFamily="34" charset="0"/>
                <a:cs typeface="Times New Roman" pitchFamily="18" charset="0"/>
              </a:rPr>
              <a:t>    </a:t>
            </a:r>
            <a:endParaRPr lang="fr-FR">
              <a:latin typeface="Arial" pitchFamily="34" charset="0"/>
            </a:endParaRPr>
          </a:p>
        </p:txBody>
      </p:sp>
      <p:sp>
        <p:nvSpPr>
          <p:cNvPr id="8" name="Freeform 7"/>
          <p:cNvSpPr/>
          <p:nvPr userDrawn="1"/>
        </p:nvSpPr>
        <p:spPr>
          <a:xfrm flipH="1">
            <a:off x="500063" y="3506788"/>
            <a:ext cx="8358187" cy="214312"/>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9" name="Picture 2" descr="F:\low res images\10055131-Venezuela-Lineair.jpg"/>
          <p:cNvPicPr>
            <a:picLocks noChangeAspect="1" noChangeArrowheads="1"/>
          </p:cNvPicPr>
          <p:nvPr userDrawn="1"/>
        </p:nvPicPr>
        <p:blipFill>
          <a:blip r:embed="rId2" cstate="print"/>
          <a:srcRect/>
          <a:stretch>
            <a:fillRect/>
          </a:stretch>
        </p:blipFill>
        <p:spPr bwMode="auto">
          <a:xfrm>
            <a:off x="79375" y="3508375"/>
            <a:ext cx="2286000" cy="1647825"/>
          </a:xfrm>
          <a:prstGeom prst="rect">
            <a:avLst/>
          </a:prstGeom>
          <a:noFill/>
          <a:ln w="9525">
            <a:noFill/>
            <a:miter lim="800000"/>
            <a:headEnd/>
            <a:tailEnd/>
          </a:ln>
        </p:spPr>
      </p:pic>
      <p:pic>
        <p:nvPicPr>
          <p:cNvPr id="10" name="Picture 3" descr="F:\low res images\Biodiversity---Frog.jpg"/>
          <p:cNvPicPr>
            <a:picLocks noChangeAspect="1" noChangeArrowheads="1"/>
          </p:cNvPicPr>
          <p:nvPr userDrawn="1"/>
        </p:nvPicPr>
        <p:blipFill>
          <a:blip r:embed="rId3" cstate="print"/>
          <a:srcRect/>
          <a:stretch>
            <a:fillRect/>
          </a:stretch>
        </p:blipFill>
        <p:spPr bwMode="auto">
          <a:xfrm>
            <a:off x="80963" y="5218113"/>
            <a:ext cx="2286000" cy="1581150"/>
          </a:xfrm>
          <a:prstGeom prst="rect">
            <a:avLst/>
          </a:prstGeom>
          <a:noFill/>
          <a:ln w="9525">
            <a:noFill/>
            <a:miter lim="800000"/>
            <a:headEnd/>
            <a:tailEnd/>
          </a:ln>
        </p:spPr>
      </p:pic>
      <p:pic>
        <p:nvPicPr>
          <p:cNvPr id="11" name="Picture 8" descr="F:\low res images\Technical-Capacity-Building.jpg"/>
          <p:cNvPicPr>
            <a:picLocks noChangeAspect="1" noChangeArrowheads="1"/>
          </p:cNvPicPr>
          <p:nvPr userDrawn="1"/>
        </p:nvPicPr>
        <p:blipFill>
          <a:blip r:embed="rId4" cstate="print"/>
          <a:srcRect/>
          <a:stretch>
            <a:fillRect/>
          </a:stretch>
        </p:blipFill>
        <p:spPr bwMode="auto">
          <a:xfrm>
            <a:off x="92075" y="1785938"/>
            <a:ext cx="2286000" cy="1647825"/>
          </a:xfrm>
          <a:prstGeom prst="rect">
            <a:avLst/>
          </a:prstGeom>
          <a:noFill/>
          <a:ln w="9525">
            <a:noFill/>
            <a:miter lim="800000"/>
            <a:headEnd/>
            <a:tailEnd/>
          </a:ln>
        </p:spPr>
      </p:pic>
      <p:pic>
        <p:nvPicPr>
          <p:cNvPr id="12" name="Picture 12" descr="C:\Documents and Settings\Isabelle\Desktop\UNEP\UN-REDD Programme Communication Strategy\UNEP Pictures\High Resolution Images\Low Res iStock_copy.JPG"/>
          <p:cNvPicPr>
            <a:picLocks noChangeAspect="1" noChangeArrowheads="1"/>
          </p:cNvPicPr>
          <p:nvPr userDrawn="1"/>
        </p:nvPicPr>
        <p:blipFill>
          <a:blip r:embed="rId5" cstate="print"/>
          <a:srcRect/>
          <a:stretch>
            <a:fillRect/>
          </a:stretch>
        </p:blipFill>
        <p:spPr bwMode="auto">
          <a:xfrm>
            <a:off x="92075" y="76200"/>
            <a:ext cx="2286000" cy="1647825"/>
          </a:xfrm>
          <a:prstGeom prst="rect">
            <a:avLst/>
          </a:prstGeom>
          <a:noFill/>
          <a:ln w="9525">
            <a:noFill/>
            <a:miter lim="800000"/>
            <a:headEnd/>
            <a:tailEnd/>
          </a:ln>
        </p:spPr>
      </p:pic>
      <p:pic>
        <p:nvPicPr>
          <p:cNvPr id="13" name="Picture 2" descr="C:\Documents and Settings\Isabelle\Desktop\UNEP\UN-REDD Programme Communication Strategy\Logos\Low Res Logos\FAO,UNEP and UNDP logos.jpg"/>
          <p:cNvPicPr>
            <a:picLocks noChangeAspect="1" noChangeArrowheads="1"/>
          </p:cNvPicPr>
          <p:nvPr userDrawn="1"/>
        </p:nvPicPr>
        <p:blipFill>
          <a:blip r:embed="rId6" cstate="print"/>
          <a:srcRect/>
          <a:stretch>
            <a:fillRect/>
          </a:stretch>
        </p:blipFill>
        <p:spPr bwMode="auto">
          <a:xfrm>
            <a:off x="6650038" y="5741988"/>
            <a:ext cx="2043112" cy="803275"/>
          </a:xfrm>
          <a:prstGeom prst="rect">
            <a:avLst/>
          </a:prstGeom>
          <a:noFill/>
          <a:ln w="9525">
            <a:noFill/>
            <a:miter lim="800000"/>
            <a:headEnd/>
            <a:tailEnd/>
          </a:ln>
        </p:spPr>
      </p:pic>
      <p:pic>
        <p:nvPicPr>
          <p:cNvPr id="14" name="Picture 3" descr="C:\Documents and Settings\Isabelle\Desktop\UNEP\UN-REDD Programme Communication Strategy\Logos\Low Res Logos\UN-REDD logo.jpg"/>
          <p:cNvPicPr>
            <a:picLocks noChangeAspect="1" noChangeArrowheads="1"/>
          </p:cNvPicPr>
          <p:nvPr userDrawn="1"/>
        </p:nvPicPr>
        <p:blipFill>
          <a:blip r:embed="rId7" cstate="print"/>
          <a:srcRect/>
          <a:stretch>
            <a:fillRect/>
          </a:stretch>
        </p:blipFill>
        <p:spPr bwMode="auto">
          <a:xfrm>
            <a:off x="6411913" y="246063"/>
            <a:ext cx="2360612" cy="1012825"/>
          </a:xfrm>
          <a:prstGeom prst="rect">
            <a:avLst/>
          </a:prstGeom>
          <a:noFill/>
          <a:ln w="9525">
            <a:noFill/>
            <a:miter lim="800000"/>
            <a:headEnd/>
            <a:tailEnd/>
          </a:ln>
        </p:spPr>
      </p:pic>
      <p:sp>
        <p:nvSpPr>
          <p:cNvPr id="38" name="Title 1"/>
          <p:cNvSpPr>
            <a:spLocks noGrp="1"/>
          </p:cNvSpPr>
          <p:nvPr>
            <p:ph type="title"/>
          </p:nvPr>
        </p:nvSpPr>
        <p:spPr>
          <a:xfrm>
            <a:off x="2522862" y="2060661"/>
            <a:ext cx="6389783" cy="1362075"/>
          </a:xfrm>
        </p:spPr>
        <p:txBody>
          <a:bodyPr anchor="b">
            <a:noAutofit/>
          </a:bodyPr>
          <a:lstStyle>
            <a:lvl1pPr algn="l">
              <a:defRPr sz="4000" b="1" cap="none"/>
            </a:lvl1pPr>
          </a:lstStyle>
          <a:p>
            <a:r>
              <a:rPr lang="en-US" smtClean="0"/>
              <a:t>Click to edit Master title style</a:t>
            </a:r>
            <a:endParaRPr lang="en-GB" dirty="0"/>
          </a:p>
        </p:txBody>
      </p:sp>
      <p:sp>
        <p:nvSpPr>
          <p:cNvPr id="42" name="Text Placeholder 2"/>
          <p:cNvSpPr>
            <a:spLocks noGrp="1"/>
          </p:cNvSpPr>
          <p:nvPr>
            <p:ph type="body" idx="1"/>
          </p:nvPr>
        </p:nvSpPr>
        <p:spPr>
          <a:xfrm>
            <a:off x="2563538" y="3786201"/>
            <a:ext cx="5272070" cy="57149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Rectangle 3"/>
          <p:cNvSpPr/>
          <p:nvPr userDrawn="1"/>
        </p:nvSpPr>
        <p:spPr>
          <a:xfrm>
            <a:off x="120650" y="1784350"/>
            <a:ext cx="8907463" cy="50022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Rectangle 4"/>
          <p:cNvSpPr/>
          <p:nvPr userDrawn="1"/>
        </p:nvSpPr>
        <p:spPr>
          <a:xfrm>
            <a:off x="2428875" y="71438"/>
            <a:ext cx="6583363"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6" name="Picture 12" descr="C:\Documents and Settings\Isabelle\Desktop\UNEP\UN-REDD Programme Communication Strategy\UNEP Pictures\High Resolution Images\Low Res iStock_copy.JPG"/>
          <p:cNvPicPr>
            <a:picLocks noChangeAspect="1" noChangeArrowheads="1"/>
          </p:cNvPicPr>
          <p:nvPr userDrawn="1"/>
        </p:nvPicPr>
        <p:blipFill>
          <a:blip r:embed="rId2" cstate="print"/>
          <a:srcRect/>
          <a:stretch>
            <a:fillRect/>
          </a:stretch>
        </p:blipFill>
        <p:spPr bwMode="auto">
          <a:xfrm>
            <a:off x="92075" y="76200"/>
            <a:ext cx="2286000" cy="1647825"/>
          </a:xfrm>
          <a:prstGeom prst="rect">
            <a:avLst/>
          </a:prstGeom>
          <a:noFill/>
          <a:ln w="9525">
            <a:noFill/>
            <a:miter lim="800000"/>
            <a:headEnd/>
            <a:tailEnd/>
          </a:ln>
        </p:spPr>
      </p:pic>
      <p:pic>
        <p:nvPicPr>
          <p:cNvPr id="7" name="Picture 3" descr="C:\Documents and Settings\Isabelle\Desktop\UNEP\UN-REDD Programme Communication Strategy\Logos\Low Res Logos\UN-REDD logo.jpg"/>
          <p:cNvPicPr>
            <a:picLocks noChangeAspect="1" noChangeArrowheads="1"/>
          </p:cNvPicPr>
          <p:nvPr userDrawn="1"/>
        </p:nvPicPr>
        <p:blipFill>
          <a:blip r:embed="rId3" cstate="print"/>
          <a:srcRect/>
          <a:stretch>
            <a:fillRect/>
          </a:stretch>
        </p:blipFill>
        <p:spPr bwMode="auto">
          <a:xfrm>
            <a:off x="6875463" y="5864225"/>
            <a:ext cx="2039937" cy="874713"/>
          </a:xfrm>
          <a:prstGeom prst="rect">
            <a:avLst/>
          </a:prstGeom>
          <a:noFill/>
          <a:ln w="9525">
            <a:noFill/>
            <a:miter lim="800000"/>
            <a:headEnd/>
            <a:tailEnd/>
          </a:ln>
        </p:spPr>
      </p:pic>
      <p:sp>
        <p:nvSpPr>
          <p:cNvPr id="11" name="Content Placeholder 2"/>
          <p:cNvSpPr>
            <a:spLocks noGrp="1"/>
          </p:cNvSpPr>
          <p:nvPr>
            <p:ph idx="1"/>
          </p:nvPr>
        </p:nvSpPr>
        <p:spPr>
          <a:xfrm>
            <a:off x="285720" y="1857364"/>
            <a:ext cx="8715436" cy="4643470"/>
          </a:xfrm>
        </p:spPr>
        <p:txBody>
          <a:bodyPr/>
          <a:lstStyle>
            <a:lvl1pPr>
              <a:defRPr>
                <a:solidFill>
                  <a:schemeClr val="tx1">
                    <a:lumMod val="95000"/>
                    <a:lumOff val="5000"/>
                  </a:schemeClr>
                </a:solidFill>
              </a:defRPr>
            </a:lvl1pPr>
            <a:lvl2pPr>
              <a:defRPr/>
            </a:lvl2pPr>
          </a:lstStyle>
          <a:p>
            <a:pPr lvl="0"/>
            <a:r>
              <a:rPr lang="en-US" smtClean="0"/>
              <a:t>Click to edit Master text styles</a:t>
            </a:r>
          </a:p>
          <a:p>
            <a:pPr lvl="1"/>
            <a:r>
              <a:rPr lang="en-US" smtClean="0"/>
              <a:t>Second level</a:t>
            </a:r>
          </a:p>
          <a:p>
            <a:pPr lvl="2"/>
            <a:r>
              <a:rPr lang="en-US" smtClean="0"/>
              <a:t>Third level</a:t>
            </a:r>
          </a:p>
        </p:txBody>
      </p:sp>
      <p:sp>
        <p:nvSpPr>
          <p:cNvPr id="13" name="Title 1"/>
          <p:cNvSpPr>
            <a:spLocks noGrp="1"/>
          </p:cNvSpPr>
          <p:nvPr>
            <p:ph type="title"/>
          </p:nvPr>
        </p:nvSpPr>
        <p:spPr>
          <a:xfrm>
            <a:off x="2445745" y="132201"/>
            <a:ext cx="6544019" cy="1531345"/>
          </a:xfrm>
        </p:spPr>
        <p:txBody>
          <a:bodyPr/>
          <a:lstStyle>
            <a:lvl1pPr algn="ctr">
              <a:defRPr b="0"/>
            </a:lvl1pPr>
          </a:lstStyle>
          <a:p>
            <a:r>
              <a:rPr lang="en-US" smtClean="0"/>
              <a:t>Click to edit Master title style</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Rectangle 4"/>
          <p:cNvSpPr/>
          <p:nvPr userDrawn="1"/>
        </p:nvSpPr>
        <p:spPr>
          <a:xfrm>
            <a:off x="2428875" y="71438"/>
            <a:ext cx="6572250"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6" name="Rectangle 5"/>
          <p:cNvSpPr/>
          <p:nvPr userDrawn="1"/>
        </p:nvSpPr>
        <p:spPr>
          <a:xfrm>
            <a:off x="7143750" y="6040438"/>
            <a:ext cx="2143125" cy="746125"/>
          </a:xfrm>
          <a:prstGeom prst="rect">
            <a:avLst/>
          </a:prstGeom>
        </p:spPr>
        <p:txBody>
          <a:bodyPr>
            <a:spAutoFit/>
          </a:bodyPr>
          <a:lstStyle/>
          <a:p>
            <a:pPr>
              <a:defRPr/>
            </a:pPr>
            <a:r>
              <a:rPr lang="fr-FR" sz="2800" dirty="0">
                <a:solidFill>
                  <a:srgbClr val="0099CC"/>
                </a:solidFill>
                <a:latin typeface="Arial" pitchFamily="34" charset="0"/>
                <a:ea typeface="Calibri" pitchFamily="34" charset="0"/>
                <a:cs typeface="FrutigerLT-Roman" charset="0"/>
              </a:rPr>
              <a:t>UN</a:t>
            </a:r>
            <a:r>
              <a:rPr lang="fr-FR" sz="2800" dirty="0">
                <a:solidFill>
                  <a:schemeClr val="accent2"/>
                </a:solidFill>
                <a:latin typeface="Arial" pitchFamily="34" charset="0"/>
                <a:ea typeface="Calibri" pitchFamily="34" charset="0"/>
                <a:cs typeface="FrutigerLT-Roman" charset="0"/>
              </a:rPr>
              <a:t>-REDD</a:t>
            </a:r>
          </a:p>
          <a:p>
            <a:pPr>
              <a:defRPr/>
            </a:pPr>
            <a:r>
              <a:rPr lang="fr-FR" sz="1450" dirty="0">
                <a:solidFill>
                  <a:schemeClr val="accent2"/>
                </a:solidFill>
                <a:latin typeface="Arial" pitchFamily="34" charset="0"/>
                <a:ea typeface="Calibri" pitchFamily="34" charset="0"/>
                <a:cs typeface="Frutiger-Roman" charset="0"/>
              </a:rPr>
              <a:t>P R O G R A M M E</a:t>
            </a:r>
            <a:r>
              <a:rPr lang="en-GB" sz="1450" dirty="0">
                <a:solidFill>
                  <a:schemeClr val="accent2"/>
                </a:solidFill>
                <a:latin typeface="Arial" pitchFamily="34" charset="0"/>
              </a:rPr>
              <a:t> </a:t>
            </a:r>
          </a:p>
        </p:txBody>
      </p:sp>
      <p:pic>
        <p:nvPicPr>
          <p:cNvPr id="7" name="Picture 12" descr="C:\Documents and Settings\Isabelle\Desktop\UNEP\UN-REDD Programme Communication Strategy\UNEP Pictures\High Resolution Images\Low Res iStock_copy.JPG"/>
          <p:cNvPicPr>
            <a:picLocks noChangeAspect="1" noChangeArrowheads="1"/>
          </p:cNvPicPr>
          <p:nvPr userDrawn="1"/>
        </p:nvPicPr>
        <p:blipFill>
          <a:blip r:embed="rId2" cstate="print"/>
          <a:srcRect/>
          <a:stretch>
            <a:fillRect/>
          </a:stretch>
        </p:blipFill>
        <p:spPr bwMode="auto">
          <a:xfrm>
            <a:off x="92075" y="76200"/>
            <a:ext cx="2286000" cy="1647825"/>
          </a:xfrm>
          <a:prstGeom prst="rect">
            <a:avLst/>
          </a:prstGeom>
          <a:noFill/>
          <a:ln w="9525">
            <a:noFill/>
            <a:miter lim="800000"/>
            <a:headEnd/>
            <a:tailEnd/>
          </a:ln>
        </p:spPr>
      </p:pic>
      <p:pic>
        <p:nvPicPr>
          <p:cNvPr id="8" name="Picture 3" descr="C:\Documents and Settings\Isabelle\Desktop\UNEP\UN-REDD Programme Communication Strategy\Logos\Low Res Logos\UN-REDD logo.jpg"/>
          <p:cNvPicPr>
            <a:picLocks noChangeAspect="1" noChangeArrowheads="1"/>
          </p:cNvPicPr>
          <p:nvPr userDrawn="1"/>
        </p:nvPicPr>
        <p:blipFill>
          <a:blip r:embed="rId3" cstate="print"/>
          <a:srcRect/>
          <a:stretch>
            <a:fillRect/>
          </a:stretch>
        </p:blipFill>
        <p:spPr bwMode="auto">
          <a:xfrm>
            <a:off x="6875463" y="5864225"/>
            <a:ext cx="2039937" cy="874713"/>
          </a:xfrm>
          <a:prstGeom prst="rect">
            <a:avLst/>
          </a:prstGeom>
          <a:noFill/>
          <a:ln w="9525">
            <a:noFill/>
            <a:miter lim="800000"/>
            <a:headEnd/>
            <a:tailEnd/>
          </a:ln>
        </p:spPr>
      </p:pic>
      <p:sp>
        <p:nvSpPr>
          <p:cNvPr id="3" name="Content Placeholder 2"/>
          <p:cNvSpPr>
            <a:spLocks noGrp="1"/>
          </p:cNvSpPr>
          <p:nvPr>
            <p:ph idx="1"/>
          </p:nvPr>
        </p:nvSpPr>
        <p:spPr>
          <a:xfrm>
            <a:off x="2437975" y="1809163"/>
            <a:ext cx="6585698" cy="4923001"/>
          </a:xfrm>
          <a:solidFill>
            <a:schemeClr val="bg1"/>
          </a:solidFill>
        </p:spPr>
        <p:txBody>
          <a:bodyPr>
            <a:normAutofit/>
          </a:bodyPr>
          <a:lstStyle>
            <a:lvl1pPr>
              <a:defRPr sz="2400"/>
            </a:lvl1pPr>
            <a:lvl2pPr>
              <a:defRPr sz="2000"/>
            </a:lvl2pPr>
            <a:lvl3pPr>
              <a:defRPr sz="18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p:txBody>
      </p:sp>
      <p:sp>
        <p:nvSpPr>
          <p:cNvPr id="4" name="Text Placeholder 3"/>
          <p:cNvSpPr>
            <a:spLocks noGrp="1"/>
          </p:cNvSpPr>
          <p:nvPr>
            <p:ph type="body" sz="half" idx="2"/>
          </p:nvPr>
        </p:nvSpPr>
        <p:spPr>
          <a:xfrm>
            <a:off x="77117" y="1806766"/>
            <a:ext cx="2269476" cy="4913523"/>
          </a:xfrm>
          <a:solidFill>
            <a:schemeClr val="bg1"/>
          </a:solidFill>
        </p:spPr>
        <p:txBody>
          <a:bodyPr anchor="ctr"/>
          <a:lstStyle>
            <a:lvl1pPr marL="0" indent="0" algn="ctr">
              <a:buNone/>
              <a:defRPr lang="en-US" sz="2000" b="0" kern="1200" dirty="0" smtClean="0">
                <a:solidFill>
                  <a:srgbClr val="595959"/>
                </a:solidFill>
                <a:latin typeface="Franklin Gothic Book" pitchFamily="34" charset="0"/>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
          <p:cNvSpPr>
            <a:spLocks noGrp="1"/>
          </p:cNvSpPr>
          <p:nvPr>
            <p:ph type="title"/>
          </p:nvPr>
        </p:nvSpPr>
        <p:spPr>
          <a:xfrm>
            <a:off x="2445745" y="132201"/>
            <a:ext cx="6544019" cy="1531345"/>
          </a:xfrm>
        </p:spPr>
        <p:txBody>
          <a:bodyPr/>
          <a:lstStyle>
            <a:lvl1pPr algn="ctr">
              <a:defRPr b="0"/>
            </a:lvl1pPr>
          </a:lstStyle>
          <a:p>
            <a:r>
              <a:rPr lang="en-US" smtClean="0"/>
              <a:t>Click to edit Master title style</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Rectangle 1"/>
          <p:cNvSpPr/>
          <p:nvPr userDrawn="1"/>
        </p:nvSpPr>
        <p:spPr>
          <a:xfrm flipV="1">
            <a:off x="131763" y="142875"/>
            <a:ext cx="8858250" cy="657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 name="Rectangle 2"/>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4" name="Rectangle 3"/>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latin typeface="Arial" pitchFamily="34" charset="0"/>
                <a:ea typeface="Calibri" pitchFamily="34" charset="0"/>
                <a:cs typeface="Times New Roman" pitchFamily="18" charset="0"/>
              </a:rPr>
              <a:t>     </a:t>
            </a:r>
            <a:endParaRPr lang="fr-FR">
              <a:latin typeface="Arial" pitchFamily="34" charset="0"/>
            </a:endParaRPr>
          </a:p>
        </p:txBody>
      </p:sp>
      <p:sp>
        <p:nvSpPr>
          <p:cNvPr id="5" name="Rectangle 4"/>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latin typeface="Arial" pitchFamily="34" charset="0"/>
                <a:ea typeface="Calibri" pitchFamily="34" charset="0"/>
                <a:cs typeface="Times New Roman" pitchFamily="18" charset="0"/>
              </a:rPr>
              <a:t>    </a:t>
            </a:r>
            <a:endParaRPr lang="fr-FR">
              <a:latin typeface="Arial" pitchFamily="34" charset="0"/>
            </a:endParaRPr>
          </a:p>
        </p:txBody>
      </p:sp>
      <p:sp>
        <p:nvSpPr>
          <p:cNvPr id="6" name="Freeform 5"/>
          <p:cNvSpPr/>
          <p:nvPr userDrawn="1"/>
        </p:nvSpPr>
        <p:spPr>
          <a:xfrm flipH="1">
            <a:off x="569913" y="3482975"/>
            <a:ext cx="7718425" cy="293688"/>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7" name="Picture 3" descr="C:\Documents and Settings\Isabelle\Desktop\UNEP\UN-REDD Programme Communication Strategy\Logos\Low Res Logos\UN-REDD logo.jpg"/>
          <p:cNvPicPr>
            <a:picLocks noChangeAspect="1" noChangeArrowheads="1"/>
          </p:cNvPicPr>
          <p:nvPr userDrawn="1"/>
        </p:nvPicPr>
        <p:blipFill>
          <a:blip r:embed="rId2" cstate="print"/>
          <a:srcRect/>
          <a:stretch>
            <a:fillRect/>
          </a:stretch>
        </p:blipFill>
        <p:spPr bwMode="auto">
          <a:xfrm>
            <a:off x="6875463" y="5864225"/>
            <a:ext cx="2039937" cy="874713"/>
          </a:xfrm>
          <a:prstGeom prst="rect">
            <a:avLst/>
          </a:prstGeom>
          <a:noFill/>
          <a:ln w="9525">
            <a:noFill/>
            <a:miter lim="800000"/>
            <a:headEnd/>
            <a:tailEnd/>
          </a:ln>
        </p:spPr>
      </p:pic>
      <p:sp>
        <p:nvSpPr>
          <p:cNvPr id="8" name="Rectangle 7"/>
          <p:cNvSpPr/>
          <p:nvPr userDrawn="1"/>
        </p:nvSpPr>
        <p:spPr>
          <a:xfrm>
            <a:off x="558800" y="2767013"/>
            <a:ext cx="5567363" cy="708025"/>
          </a:xfrm>
          <a:prstGeom prst="rect">
            <a:avLst/>
          </a:prstGeom>
        </p:spPr>
        <p:txBody>
          <a:bodyPr>
            <a:spAutoFit/>
          </a:bodyPr>
          <a:lstStyle/>
          <a:p>
            <a:pPr>
              <a:defRPr/>
            </a:pPr>
            <a:r>
              <a:rPr lang="en-US" sz="4000" b="1" dirty="0">
                <a:solidFill>
                  <a:srgbClr val="595959"/>
                </a:solidFill>
                <a:latin typeface="Franklin Gothic Book" pitchFamily="34" charset="0"/>
                <a:ea typeface="+mj-ea"/>
                <a:cs typeface="+mj-cs"/>
              </a:rPr>
              <a:t>Thank you for listening!</a:t>
            </a:r>
            <a:endParaRPr lang="en-GB" sz="4000" b="1" dirty="0">
              <a:solidFill>
                <a:srgbClr val="595959"/>
              </a:solidFill>
              <a:latin typeface="Franklin Gothic Book" pitchFamily="34" charset="0"/>
              <a:ea typeface="+mj-ea"/>
              <a:cs typeface="+mj-cs"/>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99CC">
            <a:alpha val="10196"/>
          </a:srgb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57213"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642938" y="1785938"/>
            <a:ext cx="8043862" cy="4340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Lst>
  <p:txStyles>
    <p:titleStyle>
      <a:lvl1pPr algn="l" rtl="0" eaLnBrk="1" fontAlgn="base" hangingPunct="1">
        <a:spcBef>
          <a:spcPct val="0"/>
        </a:spcBef>
        <a:spcAft>
          <a:spcPct val="0"/>
        </a:spcAft>
        <a:defRPr sz="4000" b="1" kern="1200">
          <a:solidFill>
            <a:srgbClr val="595959"/>
          </a:solidFill>
          <a:latin typeface="Franklin Gothic Book" pitchFamily="34" charset="0"/>
          <a:ea typeface="+mj-ea"/>
          <a:cs typeface="+mj-cs"/>
        </a:defRPr>
      </a:lvl1pPr>
      <a:lvl2pPr algn="l" rtl="0" eaLnBrk="1" fontAlgn="base" hangingPunct="1">
        <a:spcBef>
          <a:spcPct val="0"/>
        </a:spcBef>
        <a:spcAft>
          <a:spcPct val="0"/>
        </a:spcAft>
        <a:defRPr sz="4000" b="1">
          <a:solidFill>
            <a:srgbClr val="595959"/>
          </a:solidFill>
          <a:latin typeface="Franklin Gothic Book" pitchFamily="34" charset="0"/>
        </a:defRPr>
      </a:lvl2pPr>
      <a:lvl3pPr algn="l" rtl="0" eaLnBrk="1" fontAlgn="base" hangingPunct="1">
        <a:spcBef>
          <a:spcPct val="0"/>
        </a:spcBef>
        <a:spcAft>
          <a:spcPct val="0"/>
        </a:spcAft>
        <a:defRPr sz="4000" b="1">
          <a:solidFill>
            <a:srgbClr val="595959"/>
          </a:solidFill>
          <a:latin typeface="Franklin Gothic Book" pitchFamily="34" charset="0"/>
        </a:defRPr>
      </a:lvl3pPr>
      <a:lvl4pPr algn="l" rtl="0" eaLnBrk="1" fontAlgn="base" hangingPunct="1">
        <a:spcBef>
          <a:spcPct val="0"/>
        </a:spcBef>
        <a:spcAft>
          <a:spcPct val="0"/>
        </a:spcAft>
        <a:defRPr sz="4000" b="1">
          <a:solidFill>
            <a:srgbClr val="595959"/>
          </a:solidFill>
          <a:latin typeface="Franklin Gothic Book" pitchFamily="34" charset="0"/>
        </a:defRPr>
      </a:lvl4pPr>
      <a:lvl5pPr algn="l" rtl="0" eaLnBrk="1" fontAlgn="base" hangingPunct="1">
        <a:spcBef>
          <a:spcPct val="0"/>
        </a:spcBef>
        <a:spcAft>
          <a:spcPct val="0"/>
        </a:spcAft>
        <a:defRPr sz="4000" b="1">
          <a:solidFill>
            <a:srgbClr val="595959"/>
          </a:solidFill>
          <a:latin typeface="Franklin Gothic Book" pitchFamily="34" charset="0"/>
        </a:defRPr>
      </a:lvl5pPr>
      <a:lvl6pPr marL="457200" algn="l" rtl="0" eaLnBrk="1" fontAlgn="base" hangingPunct="1">
        <a:spcBef>
          <a:spcPct val="0"/>
        </a:spcBef>
        <a:spcAft>
          <a:spcPct val="0"/>
        </a:spcAft>
        <a:defRPr sz="4000" b="1">
          <a:solidFill>
            <a:srgbClr val="595959"/>
          </a:solidFill>
          <a:latin typeface="Franklin Gothic Book" pitchFamily="34" charset="0"/>
        </a:defRPr>
      </a:lvl6pPr>
      <a:lvl7pPr marL="914400" algn="l" rtl="0" eaLnBrk="1" fontAlgn="base" hangingPunct="1">
        <a:spcBef>
          <a:spcPct val="0"/>
        </a:spcBef>
        <a:spcAft>
          <a:spcPct val="0"/>
        </a:spcAft>
        <a:defRPr sz="4000" b="1">
          <a:solidFill>
            <a:srgbClr val="595959"/>
          </a:solidFill>
          <a:latin typeface="Franklin Gothic Book" pitchFamily="34" charset="0"/>
        </a:defRPr>
      </a:lvl7pPr>
      <a:lvl8pPr marL="1371600" algn="l" rtl="0" eaLnBrk="1" fontAlgn="base" hangingPunct="1">
        <a:spcBef>
          <a:spcPct val="0"/>
        </a:spcBef>
        <a:spcAft>
          <a:spcPct val="0"/>
        </a:spcAft>
        <a:defRPr sz="4000" b="1">
          <a:solidFill>
            <a:srgbClr val="595959"/>
          </a:solidFill>
          <a:latin typeface="Franklin Gothic Book" pitchFamily="34" charset="0"/>
        </a:defRPr>
      </a:lvl8pPr>
      <a:lvl9pPr marL="1828800" algn="l" rtl="0" eaLnBrk="1" fontAlgn="base" hangingPunct="1">
        <a:spcBef>
          <a:spcPct val="0"/>
        </a:spcBef>
        <a:spcAft>
          <a:spcPct val="0"/>
        </a:spcAft>
        <a:defRPr sz="4000" b="1">
          <a:solidFill>
            <a:srgbClr val="595959"/>
          </a:solidFill>
          <a:latin typeface="Franklin Gothic Book" pitchFamily="34" charset="0"/>
        </a:defRPr>
      </a:lvl9pPr>
    </p:titleStyle>
    <p:bodyStyle>
      <a:lvl1pPr marL="342900" indent="-342900" algn="l" rtl="0" eaLnBrk="1" fontAlgn="base" hangingPunct="1">
        <a:spcBef>
          <a:spcPct val="20000"/>
        </a:spcBef>
        <a:spcAft>
          <a:spcPct val="0"/>
        </a:spcAft>
        <a:buClr>
          <a:srgbClr val="C00000"/>
        </a:buClr>
        <a:buFont typeface="Arial" pitchFamily="34" charset="0"/>
        <a:buChar char="•"/>
        <a:defRPr sz="2400" kern="1200">
          <a:solidFill>
            <a:schemeClr val="tx1"/>
          </a:solidFill>
          <a:latin typeface="+mn-lt"/>
          <a:ea typeface="+mn-ea"/>
          <a:cs typeface="+mn-cs"/>
        </a:defRPr>
      </a:lvl1pPr>
      <a:lvl2pPr marL="742950" indent="-285750" algn="l" rtl="0" eaLnBrk="1" fontAlgn="base" hangingPunct="1">
        <a:spcBef>
          <a:spcPct val="20000"/>
        </a:spcBef>
        <a:spcAft>
          <a:spcPct val="0"/>
        </a:spcAft>
        <a:buClr>
          <a:srgbClr val="C00000"/>
        </a:buClr>
        <a:buFont typeface="Arial" pitchFamily="34" charset="0"/>
        <a:buChar char="–"/>
        <a:defRPr sz="2000" kern="1200">
          <a:solidFill>
            <a:srgbClr val="595959"/>
          </a:solidFill>
          <a:latin typeface="+mn-lt"/>
          <a:ea typeface="+mn-ea"/>
          <a:cs typeface="+mn-cs"/>
        </a:defRPr>
      </a:lvl2pPr>
      <a:lvl3pPr marL="1143000" indent="-228600" algn="l" rtl="0" eaLnBrk="1" fontAlgn="base" hangingPunct="1">
        <a:spcBef>
          <a:spcPct val="20000"/>
        </a:spcBef>
        <a:spcAft>
          <a:spcPct val="0"/>
        </a:spcAft>
        <a:buClr>
          <a:srgbClr val="C00000"/>
        </a:buClr>
        <a:buFont typeface="Arial" pitchFamily="34" charset="0"/>
        <a:buChar char="•"/>
        <a:defRPr kern="1200">
          <a:solidFill>
            <a:srgbClr val="7F7F7F"/>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522538" y="2060575"/>
            <a:ext cx="6389687" cy="1362075"/>
          </a:xfrm>
        </p:spPr>
        <p:txBody>
          <a:bodyPr/>
          <a:lstStyle/>
          <a:p>
            <a:pPr>
              <a:spcAft>
                <a:spcPts val="1200"/>
              </a:spcAft>
            </a:pPr>
            <a:r>
              <a:rPr lang="en-GB" sz="1800" b="0" dirty="0" smtClean="0"/>
              <a:t>Update on biodiversity and indigenous and local community benefits in REDD+ pilot and demonstration activities</a:t>
            </a:r>
            <a:br>
              <a:rPr lang="en-GB" sz="1800" b="0" dirty="0" smtClean="0"/>
            </a:br>
            <a:r>
              <a:rPr lang="en-GB" sz="1100" dirty="0" smtClean="0"/>
              <a:t/>
            </a:r>
            <a:br>
              <a:rPr lang="en-GB" sz="1100" dirty="0" smtClean="0"/>
            </a:br>
            <a:r>
              <a:rPr lang="en-GB" sz="3600" dirty="0" smtClean="0"/>
              <a:t>The UN-REDD Programme </a:t>
            </a:r>
          </a:p>
        </p:txBody>
      </p:sp>
      <p:sp>
        <p:nvSpPr>
          <p:cNvPr id="7171" name="Text Placeholder 2"/>
          <p:cNvSpPr>
            <a:spLocks noGrp="1"/>
          </p:cNvSpPr>
          <p:nvPr>
            <p:ph type="body" idx="1"/>
          </p:nvPr>
        </p:nvSpPr>
        <p:spPr>
          <a:xfrm>
            <a:off x="2563813" y="3786187"/>
            <a:ext cx="6212052" cy="2673990"/>
          </a:xfrm>
        </p:spPr>
        <p:txBody>
          <a:bodyPr/>
          <a:lstStyle/>
          <a:p>
            <a:endParaRPr lang="en-GB" dirty="0" smtClean="0">
              <a:solidFill>
                <a:srgbClr val="898989"/>
              </a:solidFill>
            </a:endParaRPr>
          </a:p>
          <a:p>
            <a:r>
              <a:rPr lang="en-GB" dirty="0" smtClean="0">
                <a:solidFill>
                  <a:srgbClr val="898989"/>
                </a:solidFill>
              </a:rPr>
              <a:t>CBD Latin America and Caribbean Regional Consultation and Capacity-Building Workshop on REDD+, </a:t>
            </a:r>
            <a:br>
              <a:rPr lang="en-GB" dirty="0" smtClean="0">
                <a:solidFill>
                  <a:srgbClr val="898989"/>
                </a:solidFill>
              </a:rPr>
            </a:br>
            <a:r>
              <a:rPr lang="en-GB" dirty="0" smtClean="0">
                <a:solidFill>
                  <a:srgbClr val="898989"/>
                </a:solidFill>
              </a:rPr>
              <a:t>including on Relevant Biodiversity Safeguards</a:t>
            </a:r>
          </a:p>
          <a:p>
            <a:r>
              <a:rPr lang="en-GB" dirty="0" smtClean="0">
                <a:solidFill>
                  <a:srgbClr val="898989"/>
                </a:solidFill>
              </a:rPr>
              <a:t>Quito, 5-8 July 2011</a:t>
            </a:r>
          </a:p>
          <a:p>
            <a:endParaRPr lang="en-GB" dirty="0" smtClean="0">
              <a:solidFill>
                <a:srgbClr val="898989"/>
              </a:solidFill>
            </a:endParaRPr>
          </a:p>
          <a:p>
            <a:r>
              <a:rPr lang="en-GB" dirty="0" smtClean="0">
                <a:solidFill>
                  <a:srgbClr val="898989"/>
                </a:solidFill>
              </a:rPr>
              <a:t>Monika Bertzky and Diego Martino</a:t>
            </a:r>
          </a:p>
          <a:p>
            <a:endParaRPr lang="en-GB" dirty="0" smtClean="0">
              <a:solidFill>
                <a:srgbClr val="89898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6"/>
          <p:cNvSpPr>
            <a:spLocks noGrp="1" noChangeArrowheads="1"/>
          </p:cNvSpPr>
          <p:nvPr>
            <p:ph type="title" idx="4294967295"/>
          </p:nvPr>
        </p:nvSpPr>
        <p:spPr>
          <a:xfrm>
            <a:off x="2446318" y="320633"/>
            <a:ext cx="6542108" cy="1365291"/>
          </a:xfrm>
        </p:spPr>
        <p:txBody>
          <a:bodyPr/>
          <a:lstStyle/>
          <a:p>
            <a:pPr algn="ctr"/>
            <a:r>
              <a:rPr lang="en-GB" dirty="0" smtClean="0"/>
              <a:t>Principle 3</a:t>
            </a:r>
            <a:endParaRPr lang="en-US" dirty="0" smtClean="0"/>
          </a:p>
        </p:txBody>
      </p:sp>
      <p:sp>
        <p:nvSpPr>
          <p:cNvPr id="21" name="Rectangle 20"/>
          <p:cNvSpPr/>
          <p:nvPr/>
        </p:nvSpPr>
        <p:spPr>
          <a:xfrm>
            <a:off x="262800" y="1864800"/>
            <a:ext cx="8382436" cy="2308324"/>
          </a:xfrm>
          <a:prstGeom prst="rect">
            <a:avLst/>
          </a:prstGeom>
        </p:spPr>
        <p:txBody>
          <a:bodyPr wrap="square">
            <a:spAutoFit/>
          </a:bodyPr>
          <a:lstStyle/>
          <a:p>
            <a:pPr marL="514350" indent="-514350">
              <a:spcAft>
                <a:spcPts val="600"/>
              </a:spcAft>
            </a:pPr>
            <a:r>
              <a:rPr lang="en-GB" sz="2800" b="1" dirty="0" smtClean="0"/>
              <a:t>Promote and enhance sustainable livelihoods </a:t>
            </a:r>
          </a:p>
          <a:p>
            <a:pPr marL="514350" indent="-514350">
              <a:spcAft>
                <a:spcPts val="1800"/>
              </a:spcAft>
            </a:pPr>
            <a:r>
              <a:rPr lang="en-GB" sz="2400" dirty="0" smtClean="0"/>
              <a:t>Criterion 8 – Ensure equitable and transparent benefit distribution among relevant stakeholders</a:t>
            </a:r>
            <a:endParaRPr lang="en-US" sz="2400" dirty="0" smtClean="0"/>
          </a:p>
          <a:p>
            <a:pPr marL="514350" indent="-514350">
              <a:spcAft>
                <a:spcPts val="1800"/>
              </a:spcAft>
            </a:pPr>
            <a:r>
              <a:rPr lang="en-GB" sz="2400" dirty="0" smtClean="0"/>
              <a:t>Criterion 9 – Respect and enhance economic, social and political well-being</a:t>
            </a:r>
          </a:p>
        </p:txBody>
      </p:sp>
      <p:sp>
        <p:nvSpPr>
          <p:cNvPr id="4" name="Rectangle 3"/>
          <p:cNvSpPr/>
          <p:nvPr/>
        </p:nvSpPr>
        <p:spPr>
          <a:xfrm>
            <a:off x="2422566" y="20318"/>
            <a:ext cx="6578930" cy="307777"/>
          </a:xfrm>
          <a:prstGeom prst="rect">
            <a:avLst/>
          </a:prstGeom>
        </p:spPr>
        <p:txBody>
          <a:bodyPr wrap="square">
            <a:spAutoFit/>
          </a:bodyPr>
          <a:lstStyle/>
          <a:p>
            <a:pPr algn="ctr">
              <a:spcAft>
                <a:spcPts val="1800"/>
              </a:spcAft>
            </a:pPr>
            <a:r>
              <a:rPr lang="en-GB" sz="1400" dirty="0" smtClean="0">
                <a:solidFill>
                  <a:srgbClr val="595959"/>
                </a:solidFill>
              </a:rPr>
              <a:t>UN-REDD Social and Environmental Principles and Criteria, second draft, July 2011</a:t>
            </a:r>
            <a:endParaRPr lang="en-GB" sz="1400" dirty="0">
              <a:solidFill>
                <a:srgbClr val="595959"/>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6"/>
          <p:cNvSpPr>
            <a:spLocks noGrp="1" noChangeArrowheads="1"/>
          </p:cNvSpPr>
          <p:nvPr>
            <p:ph type="title" idx="4294967295"/>
          </p:nvPr>
        </p:nvSpPr>
        <p:spPr>
          <a:xfrm>
            <a:off x="2446318" y="320633"/>
            <a:ext cx="6542108" cy="1365291"/>
          </a:xfrm>
        </p:spPr>
        <p:txBody>
          <a:bodyPr/>
          <a:lstStyle/>
          <a:p>
            <a:pPr algn="ctr"/>
            <a:r>
              <a:rPr lang="en-GB" dirty="0" smtClean="0"/>
              <a:t>Principle 4</a:t>
            </a:r>
            <a:endParaRPr lang="en-US" dirty="0" smtClean="0"/>
          </a:p>
        </p:txBody>
      </p:sp>
      <p:sp>
        <p:nvSpPr>
          <p:cNvPr id="21" name="Rectangle 20"/>
          <p:cNvSpPr/>
          <p:nvPr/>
        </p:nvSpPr>
        <p:spPr>
          <a:xfrm>
            <a:off x="262800" y="1864800"/>
            <a:ext cx="8382436" cy="4339650"/>
          </a:xfrm>
          <a:prstGeom prst="rect">
            <a:avLst/>
          </a:prstGeom>
        </p:spPr>
        <p:txBody>
          <a:bodyPr wrap="square">
            <a:spAutoFit/>
          </a:bodyPr>
          <a:lstStyle/>
          <a:p>
            <a:pPr>
              <a:spcAft>
                <a:spcPts val="600"/>
              </a:spcAft>
            </a:pPr>
            <a:r>
              <a:rPr lang="en-GB" sz="2800" b="1" dirty="0" smtClean="0"/>
              <a:t>Contribute to coherent low-carbon, climate-resilient and environmentally sound development policy, consistent with commitments under international conventions and agreements </a:t>
            </a:r>
          </a:p>
          <a:p>
            <a:pPr>
              <a:spcAft>
                <a:spcPts val="1800"/>
              </a:spcAft>
            </a:pPr>
            <a:r>
              <a:rPr lang="en-GB" sz="2400" dirty="0" smtClean="0"/>
              <a:t>Criterion 10 – Ensure consistency with and contribution to national climate policy objectives, including mitigation and adaptation strategies and international commitments</a:t>
            </a:r>
            <a:endParaRPr lang="en-US" sz="2400" dirty="0" smtClean="0"/>
          </a:p>
          <a:p>
            <a:pPr>
              <a:spcAft>
                <a:spcPts val="1800"/>
              </a:spcAft>
            </a:pPr>
            <a:r>
              <a:rPr lang="en-GB" sz="2400" dirty="0" smtClean="0"/>
              <a:t>Criterion 11 – Address the risk of reversals including potential future risks to forest carbon stocks and other benefits to ensure the efficiency and effectiveness of REDD+</a:t>
            </a:r>
          </a:p>
        </p:txBody>
      </p:sp>
      <p:sp>
        <p:nvSpPr>
          <p:cNvPr id="4" name="Rectangle 3"/>
          <p:cNvSpPr/>
          <p:nvPr/>
        </p:nvSpPr>
        <p:spPr>
          <a:xfrm>
            <a:off x="2422566" y="20318"/>
            <a:ext cx="6578930" cy="307777"/>
          </a:xfrm>
          <a:prstGeom prst="rect">
            <a:avLst/>
          </a:prstGeom>
        </p:spPr>
        <p:txBody>
          <a:bodyPr wrap="square">
            <a:spAutoFit/>
          </a:bodyPr>
          <a:lstStyle/>
          <a:p>
            <a:pPr algn="ctr">
              <a:spcAft>
                <a:spcPts val="1800"/>
              </a:spcAft>
            </a:pPr>
            <a:r>
              <a:rPr lang="en-GB" sz="1400" dirty="0" smtClean="0">
                <a:solidFill>
                  <a:srgbClr val="595959"/>
                </a:solidFill>
              </a:rPr>
              <a:t>UN-REDD Social and Environmental Principles and Criteria, second draft, July 2011</a:t>
            </a:r>
            <a:endParaRPr lang="en-GB" sz="1400" dirty="0">
              <a:solidFill>
                <a:srgbClr val="595959"/>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6"/>
          <p:cNvSpPr>
            <a:spLocks noGrp="1" noChangeArrowheads="1"/>
          </p:cNvSpPr>
          <p:nvPr>
            <p:ph type="title" idx="4294967295"/>
          </p:nvPr>
        </p:nvSpPr>
        <p:spPr>
          <a:xfrm>
            <a:off x="2446318" y="320633"/>
            <a:ext cx="6542108" cy="1365291"/>
          </a:xfrm>
        </p:spPr>
        <p:txBody>
          <a:bodyPr/>
          <a:lstStyle/>
          <a:p>
            <a:pPr algn="ctr"/>
            <a:r>
              <a:rPr lang="en-GB" dirty="0" smtClean="0"/>
              <a:t>Principle 4 - continued</a:t>
            </a:r>
            <a:endParaRPr lang="en-US" dirty="0" smtClean="0"/>
          </a:p>
        </p:txBody>
      </p:sp>
      <p:sp>
        <p:nvSpPr>
          <p:cNvPr id="21" name="Rectangle 20"/>
          <p:cNvSpPr/>
          <p:nvPr/>
        </p:nvSpPr>
        <p:spPr>
          <a:xfrm>
            <a:off x="262800" y="1864800"/>
            <a:ext cx="8382436" cy="2908489"/>
          </a:xfrm>
          <a:prstGeom prst="rect">
            <a:avLst/>
          </a:prstGeom>
        </p:spPr>
        <p:txBody>
          <a:bodyPr wrap="square">
            <a:spAutoFit/>
          </a:bodyPr>
          <a:lstStyle/>
          <a:p>
            <a:pPr>
              <a:spcAft>
                <a:spcPts val="1800"/>
              </a:spcAft>
            </a:pPr>
            <a:r>
              <a:rPr lang="en-GB" sz="2400" dirty="0" smtClean="0"/>
              <a:t>Criterion 12 – Ensure consistency with and contribution to national poverty reduction strategies and other sustainable development goals</a:t>
            </a:r>
            <a:endParaRPr lang="en-US" sz="2400" dirty="0" smtClean="0"/>
          </a:p>
          <a:p>
            <a:pPr>
              <a:spcAft>
                <a:spcPts val="1800"/>
              </a:spcAft>
            </a:pPr>
            <a:r>
              <a:rPr lang="en-GB" sz="2400" dirty="0" smtClean="0"/>
              <a:t>Criterion 13 – Ensure consistency with and contribution to national biodiversity conservation, other environmental and natural resource management policy objectives, national forest programmes, and international commitments</a:t>
            </a:r>
          </a:p>
        </p:txBody>
      </p:sp>
      <p:sp>
        <p:nvSpPr>
          <p:cNvPr id="4" name="Rectangle 3"/>
          <p:cNvSpPr/>
          <p:nvPr/>
        </p:nvSpPr>
        <p:spPr>
          <a:xfrm>
            <a:off x="2422566" y="20318"/>
            <a:ext cx="6578930" cy="307777"/>
          </a:xfrm>
          <a:prstGeom prst="rect">
            <a:avLst/>
          </a:prstGeom>
        </p:spPr>
        <p:txBody>
          <a:bodyPr wrap="square">
            <a:spAutoFit/>
          </a:bodyPr>
          <a:lstStyle/>
          <a:p>
            <a:pPr algn="ctr">
              <a:spcAft>
                <a:spcPts val="1800"/>
              </a:spcAft>
            </a:pPr>
            <a:r>
              <a:rPr lang="en-GB" sz="1400" dirty="0" smtClean="0">
                <a:solidFill>
                  <a:srgbClr val="595959"/>
                </a:solidFill>
              </a:rPr>
              <a:t>UN-REDD Social and Environmental Principles and Criteria, second draft, July 2011</a:t>
            </a:r>
            <a:endParaRPr lang="en-GB" sz="1400" dirty="0">
              <a:solidFill>
                <a:srgbClr val="595959"/>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64"/>
          <p:cNvSpPr/>
          <p:nvPr/>
        </p:nvSpPr>
        <p:spPr>
          <a:xfrm>
            <a:off x="262800" y="1864800"/>
            <a:ext cx="8619943" cy="4739759"/>
          </a:xfrm>
          <a:prstGeom prst="rect">
            <a:avLst/>
          </a:prstGeom>
        </p:spPr>
        <p:txBody>
          <a:bodyPr wrap="square">
            <a:spAutoFit/>
          </a:bodyPr>
          <a:lstStyle/>
          <a:p>
            <a:pPr>
              <a:spcAft>
                <a:spcPts val="1800"/>
              </a:spcAft>
            </a:pPr>
            <a:r>
              <a:rPr lang="en-US" sz="2800" b="1" dirty="0" smtClean="0"/>
              <a:t>Protect natural forest from degradation or conversion to other land uses, including plantation forest</a:t>
            </a:r>
            <a:endParaRPr lang="en-GB" sz="2800" b="1" dirty="0" smtClean="0"/>
          </a:p>
          <a:p>
            <a:pPr>
              <a:spcAft>
                <a:spcPts val="1800"/>
              </a:spcAft>
            </a:pPr>
            <a:r>
              <a:rPr lang="en-GB" sz="2400" dirty="0" smtClean="0"/>
              <a:t>Criterion 14 </a:t>
            </a:r>
            <a:r>
              <a:rPr lang="en-GB" sz="2400" dirty="0"/>
              <a:t>– </a:t>
            </a:r>
            <a:r>
              <a:rPr lang="en-US" sz="2400" dirty="0" smtClean="0"/>
              <a:t>Ensure that REDD+ activities do not cause the conversion of natural forest to other land uses, including plantation forest, and make reducing conversion due to other causes (e.g. agriculture, timber and </a:t>
            </a:r>
            <a:r>
              <a:rPr lang="en-US" sz="2400" dirty="0" err="1" smtClean="0"/>
              <a:t>fuelwood</a:t>
            </a:r>
            <a:r>
              <a:rPr lang="en-US" sz="2400" dirty="0" smtClean="0"/>
              <a:t> extraction, infrastructure development) a REDD+ priority</a:t>
            </a:r>
            <a:endParaRPr lang="en-GB" sz="2400" dirty="0" smtClean="0"/>
          </a:p>
          <a:p>
            <a:pPr>
              <a:spcAft>
                <a:spcPts val="1800"/>
              </a:spcAft>
            </a:pPr>
            <a:r>
              <a:rPr lang="en-GB" sz="2400" dirty="0" smtClean="0"/>
              <a:t>Criterion 15 </a:t>
            </a:r>
            <a:r>
              <a:rPr lang="en-GB" sz="2400" dirty="0"/>
              <a:t>– </a:t>
            </a:r>
            <a:r>
              <a:rPr lang="en-US" sz="2400" dirty="0" err="1" smtClean="0"/>
              <a:t>Minimise</a:t>
            </a:r>
            <a:r>
              <a:rPr lang="en-US" sz="2400" dirty="0" smtClean="0"/>
              <a:t> degradation of natural forest by REDD+ activities and make reducing degradation due to other causes (e.g. agriculture, timber and </a:t>
            </a:r>
            <a:r>
              <a:rPr lang="en-US" sz="2400" dirty="0" err="1" smtClean="0"/>
              <a:t>fuelwood</a:t>
            </a:r>
            <a:r>
              <a:rPr lang="en-US" sz="2400" dirty="0" smtClean="0"/>
              <a:t> extraction, </a:t>
            </a:r>
            <a:br>
              <a:rPr lang="en-US" sz="2400" dirty="0" smtClean="0"/>
            </a:br>
            <a:r>
              <a:rPr lang="en-US" sz="2400" dirty="0" smtClean="0"/>
              <a:t>infrastructure development) a REDD+ priority</a:t>
            </a:r>
            <a:r>
              <a:rPr lang="en-GB" sz="2400" dirty="0" smtClean="0"/>
              <a:t>	</a:t>
            </a:r>
          </a:p>
        </p:txBody>
      </p:sp>
      <p:sp>
        <p:nvSpPr>
          <p:cNvPr id="5" name="Rectangle 46"/>
          <p:cNvSpPr>
            <a:spLocks noGrp="1" noChangeArrowheads="1"/>
          </p:cNvSpPr>
          <p:nvPr>
            <p:ph type="title" idx="4294967295"/>
          </p:nvPr>
        </p:nvSpPr>
        <p:spPr>
          <a:xfrm>
            <a:off x="2446318" y="320633"/>
            <a:ext cx="6542108" cy="1365291"/>
          </a:xfrm>
        </p:spPr>
        <p:txBody>
          <a:bodyPr/>
          <a:lstStyle/>
          <a:p>
            <a:pPr algn="ctr"/>
            <a:r>
              <a:rPr lang="en-GB" smtClean="0"/>
              <a:t>Principle 5</a:t>
            </a:r>
          </a:p>
        </p:txBody>
      </p:sp>
      <p:sp>
        <p:nvSpPr>
          <p:cNvPr id="6" name="Rectangle 5"/>
          <p:cNvSpPr/>
          <p:nvPr/>
        </p:nvSpPr>
        <p:spPr>
          <a:xfrm>
            <a:off x="2422566" y="20318"/>
            <a:ext cx="6578930" cy="307777"/>
          </a:xfrm>
          <a:prstGeom prst="rect">
            <a:avLst/>
          </a:prstGeom>
        </p:spPr>
        <p:txBody>
          <a:bodyPr wrap="square">
            <a:spAutoFit/>
          </a:bodyPr>
          <a:lstStyle/>
          <a:p>
            <a:pPr algn="ctr">
              <a:spcAft>
                <a:spcPts val="1800"/>
              </a:spcAft>
            </a:pPr>
            <a:r>
              <a:rPr lang="en-GB" sz="1400" smtClean="0">
                <a:solidFill>
                  <a:srgbClr val="595959"/>
                </a:solidFill>
              </a:rPr>
              <a:t>UN-REDD Social and Environmental Principles and Criteria, second draft, July 2011</a:t>
            </a:r>
            <a:endParaRPr lang="en-GB" sz="1400">
              <a:solidFill>
                <a:srgbClr val="595959"/>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64"/>
          <p:cNvSpPr/>
          <p:nvPr/>
        </p:nvSpPr>
        <p:spPr>
          <a:xfrm>
            <a:off x="262800" y="1864800"/>
            <a:ext cx="8619943" cy="4431983"/>
          </a:xfrm>
          <a:prstGeom prst="rect">
            <a:avLst/>
          </a:prstGeom>
        </p:spPr>
        <p:txBody>
          <a:bodyPr wrap="square">
            <a:spAutoFit/>
          </a:bodyPr>
          <a:lstStyle/>
          <a:p>
            <a:pPr>
              <a:spcAft>
                <a:spcPts val="1800"/>
              </a:spcAft>
            </a:pPr>
            <a:r>
              <a:rPr lang="en-US" sz="2800" b="1" dirty="0" smtClean="0"/>
              <a:t>Maintain and enhance multiple functions of forest to deliver benefits including biodiversity conservation and ecosystem services</a:t>
            </a:r>
            <a:endParaRPr lang="en-GB" sz="2800" b="1" dirty="0" smtClean="0"/>
          </a:p>
          <a:p>
            <a:pPr>
              <a:spcAft>
                <a:spcPts val="1800"/>
              </a:spcAft>
            </a:pPr>
            <a:r>
              <a:rPr lang="en-GB" sz="2400" dirty="0" smtClean="0"/>
              <a:t>Criterion 16 </a:t>
            </a:r>
            <a:r>
              <a:rPr lang="en-GB" sz="2400" dirty="0"/>
              <a:t>– </a:t>
            </a:r>
            <a:r>
              <a:rPr lang="en-US" sz="2400" dirty="0" smtClean="0"/>
              <a:t>Ensure that land use planning for REDD+ explicitly takes account of ecosystem services and biodiversity conservation in relation to local and other stakeholders’ values, and potential trade-offs between different benefits</a:t>
            </a:r>
            <a:endParaRPr lang="en-GB" sz="2400" dirty="0" smtClean="0"/>
          </a:p>
          <a:p>
            <a:pPr>
              <a:spcAft>
                <a:spcPts val="1800"/>
              </a:spcAft>
            </a:pPr>
            <a:r>
              <a:rPr lang="en-GB" sz="2400" dirty="0" smtClean="0"/>
              <a:t>Criterion 17 – </a:t>
            </a:r>
            <a:r>
              <a:rPr lang="en-US" sz="2400" dirty="0" smtClean="0"/>
              <a:t>Ensure that new and existing forests are managed to maintain and enhance ecosystem services and biodiversity important in both local and national contexts</a:t>
            </a:r>
            <a:r>
              <a:rPr lang="en-GB" sz="2400" dirty="0" smtClean="0"/>
              <a:t> 	</a:t>
            </a:r>
          </a:p>
        </p:txBody>
      </p:sp>
      <p:sp>
        <p:nvSpPr>
          <p:cNvPr id="5" name="Rectangle 46"/>
          <p:cNvSpPr>
            <a:spLocks noGrp="1" noChangeArrowheads="1"/>
          </p:cNvSpPr>
          <p:nvPr>
            <p:ph type="title" idx="4294967295"/>
          </p:nvPr>
        </p:nvSpPr>
        <p:spPr>
          <a:xfrm>
            <a:off x="2446318" y="320633"/>
            <a:ext cx="6542108" cy="1365291"/>
          </a:xfrm>
        </p:spPr>
        <p:txBody>
          <a:bodyPr/>
          <a:lstStyle/>
          <a:p>
            <a:pPr algn="ctr"/>
            <a:r>
              <a:rPr lang="en-GB" dirty="0" smtClean="0"/>
              <a:t>Principle 6</a:t>
            </a:r>
          </a:p>
        </p:txBody>
      </p:sp>
      <p:sp>
        <p:nvSpPr>
          <p:cNvPr id="6" name="Rectangle 5"/>
          <p:cNvSpPr/>
          <p:nvPr/>
        </p:nvSpPr>
        <p:spPr>
          <a:xfrm>
            <a:off x="2422566" y="20318"/>
            <a:ext cx="6578930" cy="307777"/>
          </a:xfrm>
          <a:prstGeom prst="rect">
            <a:avLst/>
          </a:prstGeom>
        </p:spPr>
        <p:txBody>
          <a:bodyPr wrap="square">
            <a:spAutoFit/>
          </a:bodyPr>
          <a:lstStyle/>
          <a:p>
            <a:pPr algn="ctr">
              <a:spcAft>
                <a:spcPts val="1800"/>
              </a:spcAft>
            </a:pPr>
            <a:r>
              <a:rPr lang="en-GB" sz="1400" smtClean="0">
                <a:solidFill>
                  <a:srgbClr val="595959"/>
                </a:solidFill>
              </a:rPr>
              <a:t>UN-REDD Social and Environmental Principles and Criteria, second draft, July 2011</a:t>
            </a:r>
            <a:endParaRPr lang="en-GB" sz="1400">
              <a:solidFill>
                <a:srgbClr val="595959"/>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64"/>
          <p:cNvSpPr/>
          <p:nvPr/>
        </p:nvSpPr>
        <p:spPr>
          <a:xfrm>
            <a:off x="262800" y="1864800"/>
            <a:ext cx="8619943" cy="4739759"/>
          </a:xfrm>
          <a:prstGeom prst="rect">
            <a:avLst/>
          </a:prstGeom>
        </p:spPr>
        <p:txBody>
          <a:bodyPr wrap="square">
            <a:spAutoFit/>
          </a:bodyPr>
          <a:lstStyle/>
          <a:p>
            <a:pPr>
              <a:spcAft>
                <a:spcPts val="1000"/>
              </a:spcAft>
            </a:pPr>
            <a:r>
              <a:rPr lang="en-US" sz="2800" b="1" dirty="0" err="1" smtClean="0"/>
              <a:t>Minimise</a:t>
            </a:r>
            <a:r>
              <a:rPr lang="en-US" sz="2800" b="1" dirty="0" smtClean="0"/>
              <a:t> indirect adverse impacts on ecosystem services and biodiversity </a:t>
            </a:r>
          </a:p>
          <a:p>
            <a:pPr>
              <a:spcAft>
                <a:spcPts val="1000"/>
              </a:spcAft>
            </a:pPr>
            <a:r>
              <a:rPr lang="en-GB" sz="2400" dirty="0" smtClean="0"/>
              <a:t>Criterion 18 </a:t>
            </a:r>
            <a:r>
              <a:rPr lang="en-GB" sz="2400" dirty="0"/>
              <a:t>– </a:t>
            </a:r>
            <a:r>
              <a:rPr lang="en-US" sz="2400" dirty="0" err="1" smtClean="0"/>
              <a:t>Minimise</a:t>
            </a:r>
            <a:r>
              <a:rPr lang="en-US" sz="2400" dirty="0" smtClean="0"/>
              <a:t> harmful effects on carbon stocks of forest and non-forest ecosystems resulting from displacement of changes in land use (including extractive activities)</a:t>
            </a:r>
            <a:endParaRPr lang="en-GB" sz="2400" dirty="0" smtClean="0"/>
          </a:p>
          <a:p>
            <a:pPr>
              <a:spcAft>
                <a:spcPts val="1000"/>
              </a:spcAft>
            </a:pPr>
            <a:r>
              <a:rPr lang="en-GB" sz="2400" dirty="0" smtClean="0"/>
              <a:t>Criterion 19 – </a:t>
            </a:r>
            <a:r>
              <a:rPr lang="en-US" sz="2400" dirty="0" err="1" smtClean="0"/>
              <a:t>Minimise</a:t>
            </a:r>
            <a:r>
              <a:rPr lang="en-US" sz="2400" dirty="0" smtClean="0"/>
              <a:t> harmful effects on biodiversity and other ecosystem services of forest and non-forest ecosystems resulting from displacement of changes in land use (including extractive activities)</a:t>
            </a:r>
            <a:endParaRPr lang="en-GB" sz="2400" dirty="0" smtClean="0"/>
          </a:p>
          <a:p>
            <a:pPr>
              <a:spcAft>
                <a:spcPts val="1800"/>
              </a:spcAft>
            </a:pPr>
            <a:r>
              <a:rPr lang="en-GB" sz="2400" dirty="0" smtClean="0"/>
              <a:t>Criterion 20 - </a:t>
            </a:r>
            <a:r>
              <a:rPr lang="en-US" sz="2400" dirty="0" err="1" smtClean="0"/>
              <a:t>Minimise</a:t>
            </a:r>
            <a:r>
              <a:rPr lang="en-US" sz="2400" dirty="0" smtClean="0"/>
              <a:t> other indirect impacts on biodiversity, such as those resulting from intensification of land use</a:t>
            </a:r>
            <a:r>
              <a:rPr lang="en-GB" sz="2400" dirty="0" smtClean="0"/>
              <a:t>	</a:t>
            </a:r>
          </a:p>
        </p:txBody>
      </p:sp>
      <p:sp>
        <p:nvSpPr>
          <p:cNvPr id="5" name="Rectangle 46"/>
          <p:cNvSpPr>
            <a:spLocks noGrp="1" noChangeArrowheads="1"/>
          </p:cNvSpPr>
          <p:nvPr>
            <p:ph type="title" idx="4294967295"/>
          </p:nvPr>
        </p:nvSpPr>
        <p:spPr>
          <a:xfrm>
            <a:off x="2446318" y="320633"/>
            <a:ext cx="6542108" cy="1365291"/>
          </a:xfrm>
        </p:spPr>
        <p:txBody>
          <a:bodyPr/>
          <a:lstStyle/>
          <a:p>
            <a:pPr algn="ctr"/>
            <a:r>
              <a:rPr lang="en-GB" dirty="0" smtClean="0"/>
              <a:t>Principle 7</a:t>
            </a:r>
          </a:p>
        </p:txBody>
      </p:sp>
      <p:sp>
        <p:nvSpPr>
          <p:cNvPr id="6" name="Rectangle 5"/>
          <p:cNvSpPr/>
          <p:nvPr/>
        </p:nvSpPr>
        <p:spPr>
          <a:xfrm>
            <a:off x="2422566" y="20318"/>
            <a:ext cx="6578930" cy="307777"/>
          </a:xfrm>
          <a:prstGeom prst="rect">
            <a:avLst/>
          </a:prstGeom>
        </p:spPr>
        <p:txBody>
          <a:bodyPr wrap="square">
            <a:spAutoFit/>
          </a:bodyPr>
          <a:lstStyle/>
          <a:p>
            <a:pPr algn="ctr">
              <a:spcAft>
                <a:spcPts val="1800"/>
              </a:spcAft>
            </a:pPr>
            <a:r>
              <a:rPr lang="en-GB" sz="1400" smtClean="0">
                <a:solidFill>
                  <a:srgbClr val="595959"/>
                </a:solidFill>
              </a:rPr>
              <a:t>UN-REDD Social and Environmental Principles and Criteria, second draft, July 2011</a:t>
            </a:r>
            <a:endParaRPr lang="en-GB" sz="1400">
              <a:solidFill>
                <a:srgbClr val="595959"/>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spcBef>
                <a:spcPts val="0"/>
              </a:spcBef>
            </a:pPr>
            <a:r>
              <a:rPr lang="es-MX" sz="2800" dirty="0" err="1" smtClean="0"/>
              <a:t>Brief</a:t>
            </a:r>
            <a:r>
              <a:rPr lang="es-MX" sz="2800" dirty="0" smtClean="0"/>
              <a:t> </a:t>
            </a:r>
            <a:r>
              <a:rPr lang="es-MX" sz="2800" dirty="0" err="1" smtClean="0"/>
              <a:t>Description</a:t>
            </a:r>
            <a:r>
              <a:rPr lang="es-MX" sz="2800" dirty="0" smtClean="0"/>
              <a:t> of </a:t>
            </a:r>
            <a:r>
              <a:rPr lang="es-MX" sz="2800" dirty="0" err="1" smtClean="0"/>
              <a:t>the</a:t>
            </a:r>
            <a:r>
              <a:rPr lang="es-MX" sz="2800" dirty="0" smtClean="0"/>
              <a:t> </a:t>
            </a:r>
            <a:r>
              <a:rPr lang="es-MX" sz="2800" dirty="0" err="1" smtClean="0">
                <a:solidFill>
                  <a:srgbClr val="FF0000"/>
                </a:solidFill>
              </a:rPr>
              <a:t>Land</a:t>
            </a:r>
            <a:r>
              <a:rPr lang="es-MX" sz="2800" dirty="0" smtClean="0">
                <a:solidFill>
                  <a:srgbClr val="FF0000"/>
                </a:solidFill>
              </a:rPr>
              <a:t> Use + </a:t>
            </a:r>
            <a:r>
              <a:rPr lang="es-MX" sz="2800" dirty="0" err="1" smtClean="0">
                <a:solidFill>
                  <a:srgbClr val="FF0000"/>
                </a:solidFill>
              </a:rPr>
              <a:t>Opportunity</a:t>
            </a:r>
            <a:r>
              <a:rPr lang="es-MX" sz="2800" dirty="0" smtClean="0">
                <a:solidFill>
                  <a:srgbClr val="FF0000"/>
                </a:solidFill>
              </a:rPr>
              <a:t> </a:t>
            </a:r>
            <a:r>
              <a:rPr lang="es-MX" sz="2800" dirty="0" err="1" smtClean="0">
                <a:solidFill>
                  <a:srgbClr val="FF0000"/>
                </a:solidFill>
              </a:rPr>
              <a:t>Costs</a:t>
            </a:r>
            <a:r>
              <a:rPr lang="es-MX" sz="2800" dirty="0" smtClean="0">
                <a:solidFill>
                  <a:srgbClr val="FF0000"/>
                </a:solidFill>
              </a:rPr>
              <a:t> + </a:t>
            </a:r>
            <a:r>
              <a:rPr lang="es-MX" sz="2800" dirty="0" err="1" smtClean="0">
                <a:solidFill>
                  <a:srgbClr val="FF0000"/>
                </a:solidFill>
              </a:rPr>
              <a:t>Multiple</a:t>
            </a:r>
            <a:r>
              <a:rPr lang="es-MX" sz="2800" dirty="0" smtClean="0">
                <a:solidFill>
                  <a:srgbClr val="FF0000"/>
                </a:solidFill>
              </a:rPr>
              <a:t> </a:t>
            </a:r>
            <a:r>
              <a:rPr lang="es-MX" sz="2800" dirty="0" err="1" smtClean="0">
                <a:solidFill>
                  <a:srgbClr val="FF0000"/>
                </a:solidFill>
              </a:rPr>
              <a:t>Benefits</a:t>
            </a:r>
            <a:r>
              <a:rPr lang="es-MX" sz="2800" dirty="0" smtClean="0">
                <a:solidFill>
                  <a:srgbClr val="FF0000"/>
                </a:solidFill>
              </a:rPr>
              <a:t> +</a:t>
            </a:r>
            <a:br>
              <a:rPr lang="es-MX" sz="2800" dirty="0" smtClean="0">
                <a:solidFill>
                  <a:srgbClr val="FF0000"/>
                </a:solidFill>
              </a:rPr>
            </a:br>
            <a:r>
              <a:rPr lang="es-MX" sz="2800" dirty="0" err="1" smtClean="0">
                <a:solidFill>
                  <a:srgbClr val="FF0000"/>
                </a:solidFill>
              </a:rPr>
              <a:t>Transformational</a:t>
            </a:r>
            <a:r>
              <a:rPr lang="es-MX" sz="2800" dirty="0" smtClean="0">
                <a:solidFill>
                  <a:srgbClr val="FF0000"/>
                </a:solidFill>
              </a:rPr>
              <a:t> </a:t>
            </a:r>
            <a:r>
              <a:rPr lang="es-MX" sz="2800" dirty="0" err="1" smtClean="0">
                <a:solidFill>
                  <a:srgbClr val="FF0000"/>
                </a:solidFill>
              </a:rPr>
              <a:t>Policies</a:t>
            </a:r>
            <a:r>
              <a:rPr lang="es-MX" dirty="0" smtClean="0"/>
              <a:t> </a:t>
            </a:r>
            <a:r>
              <a:rPr lang="es-MX" sz="2800" dirty="0" err="1" smtClean="0"/>
              <a:t>Process</a:t>
            </a:r>
            <a:endParaRPr lang="en-US" sz="2800" dirty="0"/>
          </a:p>
        </p:txBody>
      </p:sp>
      <p:pic>
        <p:nvPicPr>
          <p:cNvPr id="1026" name="Picture 2"/>
          <p:cNvPicPr>
            <a:picLocks noChangeAspect="1" noChangeArrowheads="1"/>
          </p:cNvPicPr>
          <p:nvPr/>
        </p:nvPicPr>
        <p:blipFill>
          <a:blip r:embed="rId2" cstate="print"/>
          <a:srcRect/>
          <a:stretch>
            <a:fillRect/>
          </a:stretch>
        </p:blipFill>
        <p:spPr bwMode="auto">
          <a:xfrm>
            <a:off x="0" y="1781298"/>
            <a:ext cx="6869191" cy="5076701"/>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142516" y="1772942"/>
            <a:ext cx="6816424" cy="514079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fade">
                                      <p:cBhvr>
                                        <p:cTn id="12"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77117" y="1698171"/>
            <a:ext cx="8900628" cy="5159829"/>
          </a:xfrm>
        </p:spPr>
        <p:txBody>
          <a:bodyPr/>
          <a:lstStyle/>
          <a:p>
            <a:pPr algn="l"/>
            <a:r>
              <a:rPr lang="es-CL" sz="1600" b="1" dirty="0"/>
              <a:t>Resultado 1: Capacidad institucional y técnica mejorada de las organizaciones de Gobierno y de la Sociedad Civil para gerenciar actividades REDD+ en </a:t>
            </a:r>
            <a:r>
              <a:rPr lang="es-CL" sz="1600" b="1" dirty="0" smtClean="0"/>
              <a:t>Paraguay</a:t>
            </a:r>
            <a:r>
              <a:rPr lang="es-CL" sz="1600" b="1" dirty="0"/>
              <a:t> </a:t>
            </a:r>
            <a:endParaRPr lang="en-US" sz="1600" b="1" dirty="0"/>
          </a:p>
          <a:p>
            <a:pPr algn="l"/>
            <a:r>
              <a:rPr lang="es-CL" sz="1600" dirty="0">
                <a:solidFill>
                  <a:srgbClr val="FF0000"/>
                </a:solidFill>
              </a:rPr>
              <a:t>Producto 1.1: Plan de Acción para la reducción de emisiones debidas a la deforestación y la degradación de bosques (Plan REDD</a:t>
            </a:r>
            <a:r>
              <a:rPr lang="es-CL" sz="1600" dirty="0" smtClean="0">
                <a:solidFill>
                  <a:srgbClr val="FF0000"/>
                </a:solidFill>
              </a:rPr>
              <a:t>+).</a:t>
            </a:r>
          </a:p>
          <a:p>
            <a:pPr algn="l"/>
            <a:r>
              <a:rPr lang="es-CL" sz="1600" dirty="0">
                <a:solidFill>
                  <a:srgbClr val="FF0000"/>
                </a:solidFill>
              </a:rPr>
              <a:t>Producto 1.2: Sistema Nacional de Información Ambiental (SEAM) y Forestal (INFONA) para medir y evaluar la reducción de emisiones provenientes de la deforestación y degradación de bosques (Sistema de Medición, Notificación y Verificación – MRV</a:t>
            </a:r>
            <a:r>
              <a:rPr lang="es-CL" sz="1600" dirty="0" smtClean="0">
                <a:solidFill>
                  <a:srgbClr val="FF0000"/>
                </a:solidFill>
              </a:rPr>
              <a:t>).</a:t>
            </a:r>
          </a:p>
          <a:p>
            <a:pPr algn="l"/>
            <a:r>
              <a:rPr lang="es-CL" sz="1600" dirty="0"/>
              <a:t>Producto 1.3: Sistema nacional de contabilidad de carbono y manejo de datos.</a:t>
            </a:r>
            <a:endParaRPr lang="en-US" sz="1600" dirty="0"/>
          </a:p>
          <a:p>
            <a:pPr algn="l"/>
            <a:r>
              <a:rPr lang="es-CL" sz="1600" dirty="0"/>
              <a:t>Producto 1.4: Mecanismo de pagos y canalización de los mismos a nivel local.</a:t>
            </a:r>
            <a:endParaRPr lang="en-US" sz="1600" dirty="0"/>
          </a:p>
          <a:p>
            <a:pPr algn="l"/>
            <a:r>
              <a:rPr lang="es-CL" sz="1600" b="1" dirty="0"/>
              <a:t>Resultado 2: Capacidad establecida para implementar REDD+ a nivel </a:t>
            </a:r>
            <a:r>
              <a:rPr lang="es-CL" sz="1600" b="1" dirty="0" smtClean="0"/>
              <a:t>local</a:t>
            </a:r>
            <a:r>
              <a:rPr lang="es-CL" sz="1600" b="1" dirty="0"/>
              <a:t> </a:t>
            </a:r>
            <a:endParaRPr lang="en-US" sz="1600" b="1" dirty="0"/>
          </a:p>
          <a:p>
            <a:pPr algn="l"/>
            <a:r>
              <a:rPr lang="es-CL" sz="1600" dirty="0">
                <a:solidFill>
                  <a:srgbClr val="FF0000"/>
                </a:solidFill>
              </a:rPr>
              <a:t>Producto 2.1: Proyecto piloto REDD</a:t>
            </a:r>
            <a:r>
              <a:rPr lang="es-CL" sz="1600" dirty="0" smtClean="0">
                <a:solidFill>
                  <a:srgbClr val="FF0000"/>
                </a:solidFill>
              </a:rPr>
              <a:t>+.</a:t>
            </a:r>
          </a:p>
          <a:p>
            <a:pPr algn="l"/>
            <a:r>
              <a:rPr lang="es-CL" sz="1600" dirty="0">
                <a:solidFill>
                  <a:srgbClr val="FF0000"/>
                </a:solidFill>
              </a:rPr>
              <a:t>Producto 2.2 Propuestas de proyectos REDD+ diseñados para otras áreas boscosas</a:t>
            </a:r>
            <a:r>
              <a:rPr lang="es-CL" sz="1600" dirty="0" smtClean="0">
                <a:solidFill>
                  <a:srgbClr val="FF0000"/>
                </a:solidFill>
              </a:rPr>
              <a:t>.</a:t>
            </a:r>
          </a:p>
          <a:p>
            <a:pPr algn="l"/>
            <a:r>
              <a:rPr lang="es-CL" sz="1600" b="1" dirty="0"/>
              <a:t>Resultado 3: </a:t>
            </a:r>
            <a:r>
              <a:rPr lang="es-PA" sz="1600" b="1" dirty="0"/>
              <a:t>Aumento del conocimiento y generación de capacidades para el tema REDD+ a las comunidades dependientes de los bosques, en especial los pueblos indígenas y otros actores claves del país</a:t>
            </a:r>
            <a:r>
              <a:rPr lang="es-PA" sz="1600" b="1" dirty="0" smtClean="0"/>
              <a:t>.</a:t>
            </a:r>
            <a:r>
              <a:rPr lang="es-CL" sz="1600" b="1" dirty="0"/>
              <a:t> </a:t>
            </a:r>
            <a:endParaRPr lang="en-US" sz="1600" b="1" dirty="0"/>
          </a:p>
          <a:p>
            <a:pPr algn="l"/>
            <a:r>
              <a:rPr lang="es-CL" sz="1600" dirty="0"/>
              <a:t>Producto 3.1 Campaña nacional  REDD</a:t>
            </a:r>
            <a:r>
              <a:rPr lang="es-CL" sz="1600" dirty="0" smtClean="0"/>
              <a:t>+.</a:t>
            </a:r>
          </a:p>
          <a:p>
            <a:pPr algn="l"/>
            <a:r>
              <a:rPr lang="es-CL" sz="1600" dirty="0"/>
              <a:t>Producto 3.2: Capacitación y consulta sobre  REDD+ con Pueblos </a:t>
            </a:r>
            <a:r>
              <a:rPr lang="es-CL" sz="1600" dirty="0" smtClean="0"/>
              <a:t>Indígenas</a:t>
            </a:r>
            <a:endParaRPr lang="es-MX" sz="1600" dirty="0" smtClean="0"/>
          </a:p>
          <a:p>
            <a:pPr algn="l"/>
            <a:r>
              <a:rPr lang="es-CL" sz="1600" dirty="0"/>
              <a:t>Producto 3.3 Capacitación y consulta sobre  REDD+ con pequeños, medianos y grandes productores, y otros actores</a:t>
            </a:r>
            <a:r>
              <a:rPr lang="es-CL" sz="1600" dirty="0" smtClean="0"/>
              <a:t>.</a:t>
            </a:r>
            <a:endParaRPr lang="en-US" sz="1600" dirty="0"/>
          </a:p>
        </p:txBody>
      </p:sp>
      <p:sp>
        <p:nvSpPr>
          <p:cNvPr id="4" name="Title 3"/>
          <p:cNvSpPr>
            <a:spLocks noGrp="1"/>
          </p:cNvSpPr>
          <p:nvPr>
            <p:ph type="title"/>
          </p:nvPr>
        </p:nvSpPr>
        <p:spPr/>
        <p:txBody>
          <a:bodyPr/>
          <a:lstStyle/>
          <a:p>
            <a:r>
              <a:rPr lang="es-MX" dirty="0" smtClean="0"/>
              <a:t>Paraguay NJP</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77117" y="1698171"/>
            <a:ext cx="8900628" cy="5159829"/>
          </a:xfrm>
        </p:spPr>
        <p:txBody>
          <a:bodyPr/>
          <a:lstStyle/>
          <a:p>
            <a:pPr marL="342900" indent="-342900" algn="l"/>
            <a:r>
              <a:rPr lang="en-US" sz="1600" b="1" dirty="0" smtClean="0">
                <a:solidFill>
                  <a:srgbClr val="FF0000"/>
                </a:solidFill>
              </a:rPr>
              <a:t>1. The </a:t>
            </a:r>
            <a:r>
              <a:rPr lang="en-US" sz="1600" b="1" dirty="0">
                <a:solidFill>
                  <a:srgbClr val="FF0000"/>
                </a:solidFill>
              </a:rPr>
              <a:t>design and implementation of a National Forest Monitoring System; </a:t>
            </a:r>
            <a:endParaRPr lang="en-US" sz="1600" b="1" dirty="0" smtClean="0">
              <a:solidFill>
                <a:srgbClr val="FF0000"/>
              </a:solidFill>
            </a:endParaRPr>
          </a:p>
          <a:p>
            <a:pPr marL="342900" indent="-342900" algn="l"/>
            <a:r>
              <a:rPr lang="en-GB" sz="1600" dirty="0" smtClean="0"/>
              <a:t>1.1</a:t>
            </a:r>
            <a:r>
              <a:rPr lang="en-GB" sz="1600" dirty="0"/>
              <a:t>: National Forest Assessment. </a:t>
            </a:r>
            <a:endParaRPr lang="en-GB" sz="1600" dirty="0" smtClean="0"/>
          </a:p>
          <a:p>
            <a:pPr marL="342900" indent="-342900" algn="l"/>
            <a:r>
              <a:rPr lang="en-GB" sz="1600" dirty="0" smtClean="0">
                <a:solidFill>
                  <a:srgbClr val="FF0000"/>
                </a:solidFill>
              </a:rPr>
              <a:t>1.2</a:t>
            </a:r>
            <a:r>
              <a:rPr lang="en-GB" sz="1600" dirty="0">
                <a:solidFill>
                  <a:srgbClr val="FF0000"/>
                </a:solidFill>
              </a:rPr>
              <a:t>: Historical Map of deforestation, degradation and carbon sequestration related activities. </a:t>
            </a:r>
            <a:endParaRPr lang="en-GB" sz="1600" dirty="0" smtClean="0">
              <a:solidFill>
                <a:srgbClr val="FF0000"/>
              </a:solidFill>
            </a:endParaRPr>
          </a:p>
          <a:p>
            <a:pPr marL="342900" indent="-342900" algn="l"/>
            <a:r>
              <a:rPr lang="en-GB" sz="1600" dirty="0" smtClean="0">
                <a:solidFill>
                  <a:srgbClr val="FF0000"/>
                </a:solidFill>
              </a:rPr>
              <a:t>1.3</a:t>
            </a:r>
            <a:r>
              <a:rPr lang="en-GB" sz="1600" dirty="0">
                <a:solidFill>
                  <a:srgbClr val="FF0000"/>
                </a:solidFill>
              </a:rPr>
              <a:t>: Reference Scenario for emissions from deforestation, degradation and carbon sequestration activities </a:t>
            </a:r>
            <a:endParaRPr lang="en-GB" sz="1600" dirty="0" smtClean="0">
              <a:solidFill>
                <a:srgbClr val="FF0000"/>
              </a:solidFill>
            </a:endParaRPr>
          </a:p>
          <a:p>
            <a:pPr marL="342900" indent="-342900" algn="l"/>
            <a:r>
              <a:rPr lang="en-GB" sz="1600" dirty="0" smtClean="0"/>
              <a:t>1.4</a:t>
            </a:r>
            <a:r>
              <a:rPr lang="en-GB" sz="1600" dirty="0"/>
              <a:t>: National GHG MRV Monitoring System for the Forestry Sector. </a:t>
            </a:r>
            <a:endParaRPr lang="en-US" sz="1600" dirty="0" smtClean="0">
              <a:solidFill>
                <a:srgbClr val="FF0000"/>
              </a:solidFill>
            </a:endParaRPr>
          </a:p>
          <a:p>
            <a:pPr marL="342900" indent="-342900" algn="l"/>
            <a:endParaRPr lang="en-US" sz="1000" dirty="0" smtClean="0"/>
          </a:p>
          <a:p>
            <a:pPr marL="342900" indent="-342900" algn="l"/>
            <a:r>
              <a:rPr lang="en-US" sz="1400" b="1" dirty="0" smtClean="0"/>
              <a:t>2. National </a:t>
            </a:r>
            <a:r>
              <a:rPr lang="en-US" sz="1400" b="1" dirty="0"/>
              <a:t>implementation of a REDD+ consultation process involving civil society, </a:t>
            </a:r>
            <a:r>
              <a:rPr lang="en-US" sz="1400" b="1" dirty="0" smtClean="0"/>
              <a:t>indigenous communities</a:t>
            </a:r>
            <a:r>
              <a:rPr lang="en-US" sz="1400" b="1" dirty="0"/>
              <a:t>, peoples and nationalities, Afro-Ecuadorian and Montubio peoples and communes</a:t>
            </a:r>
            <a:r>
              <a:rPr lang="en-US" sz="1400" b="1" dirty="0" smtClean="0"/>
              <a:t>;</a:t>
            </a:r>
          </a:p>
          <a:p>
            <a:pPr marL="342900" indent="-342900" algn="l"/>
            <a:endParaRPr lang="en-US" sz="1000" dirty="0" smtClean="0">
              <a:solidFill>
                <a:srgbClr val="FF0000"/>
              </a:solidFill>
            </a:endParaRPr>
          </a:p>
          <a:p>
            <a:pPr marL="342900" indent="-342900" algn="l"/>
            <a:r>
              <a:rPr lang="en-US" sz="1600" b="1" dirty="0" smtClean="0">
                <a:solidFill>
                  <a:srgbClr val="FF0000"/>
                </a:solidFill>
              </a:rPr>
              <a:t>3. Development </a:t>
            </a:r>
            <a:r>
              <a:rPr lang="en-US" sz="1600" b="1" dirty="0">
                <a:solidFill>
                  <a:srgbClr val="FF0000"/>
                </a:solidFill>
              </a:rPr>
              <a:t>of policies and instruments for the implementation of REDD</a:t>
            </a:r>
            <a:r>
              <a:rPr lang="en-US" sz="1600" b="1" dirty="0" smtClean="0">
                <a:solidFill>
                  <a:srgbClr val="FF0000"/>
                </a:solidFill>
              </a:rPr>
              <a:t>+;</a:t>
            </a:r>
          </a:p>
          <a:p>
            <a:pPr marL="342900" indent="-342900" algn="l"/>
            <a:r>
              <a:rPr lang="en-GB" sz="1600" dirty="0" smtClean="0">
                <a:solidFill>
                  <a:srgbClr val="FF0000"/>
                </a:solidFill>
              </a:rPr>
              <a:t>3.1 </a:t>
            </a:r>
            <a:r>
              <a:rPr lang="en-GB" sz="1600" dirty="0">
                <a:solidFill>
                  <a:srgbClr val="FF0000"/>
                </a:solidFill>
              </a:rPr>
              <a:t>Socio-economic analysis of the implementation of a REDD mechanism + in Ecuador. </a:t>
            </a:r>
            <a:endParaRPr lang="en-GB" sz="1600" dirty="0" smtClean="0">
              <a:solidFill>
                <a:srgbClr val="FF0000"/>
              </a:solidFill>
            </a:endParaRPr>
          </a:p>
          <a:p>
            <a:pPr marL="342900" indent="-342900" algn="l"/>
            <a:r>
              <a:rPr lang="en-GB" sz="1600" dirty="0" smtClean="0">
                <a:solidFill>
                  <a:srgbClr val="FF0000"/>
                </a:solidFill>
              </a:rPr>
              <a:t>3.2 </a:t>
            </a:r>
            <a:r>
              <a:rPr lang="en-GB" sz="1600" dirty="0">
                <a:solidFill>
                  <a:srgbClr val="FF0000"/>
                </a:solidFill>
              </a:rPr>
              <a:t>Design of policies and actions for the effective implementation of REDD+. </a:t>
            </a:r>
            <a:endParaRPr lang="en-GB" sz="1600" dirty="0" smtClean="0">
              <a:solidFill>
                <a:srgbClr val="FF0000"/>
              </a:solidFill>
            </a:endParaRPr>
          </a:p>
          <a:p>
            <a:pPr marL="342900" indent="-342900" algn="l"/>
            <a:endParaRPr lang="en-US" sz="1000" dirty="0" smtClean="0"/>
          </a:p>
          <a:p>
            <a:pPr marL="342900" indent="-342900" algn="l"/>
            <a:r>
              <a:rPr lang="en-US" sz="1400" b="1" dirty="0" smtClean="0"/>
              <a:t>4. Development </a:t>
            </a:r>
            <a:r>
              <a:rPr lang="en-US" sz="1400" b="1" dirty="0"/>
              <a:t>of the operational framework for the implementation of REDD</a:t>
            </a:r>
            <a:r>
              <a:rPr lang="en-US" sz="1400" b="1" dirty="0" smtClean="0"/>
              <a:t>+;</a:t>
            </a:r>
          </a:p>
          <a:p>
            <a:pPr marL="342900" indent="-342900" algn="l"/>
            <a:endParaRPr lang="en-US" sz="1000" dirty="0" smtClean="0">
              <a:solidFill>
                <a:srgbClr val="FF0000"/>
              </a:solidFill>
            </a:endParaRPr>
          </a:p>
          <a:p>
            <a:pPr marL="342900" indent="-342900" algn="l"/>
            <a:r>
              <a:rPr lang="en-US" sz="1600" b="1" dirty="0" smtClean="0">
                <a:solidFill>
                  <a:srgbClr val="FF0000"/>
                </a:solidFill>
              </a:rPr>
              <a:t>5. Ensuring </a:t>
            </a:r>
            <a:r>
              <a:rPr lang="en-US" sz="1600" b="1" dirty="0">
                <a:solidFill>
                  <a:srgbClr val="FF0000"/>
                </a:solidFill>
              </a:rPr>
              <a:t>multiple environmental and social benefits, and</a:t>
            </a:r>
            <a:r>
              <a:rPr lang="en-US" sz="1600" b="1" dirty="0" smtClean="0">
                <a:solidFill>
                  <a:srgbClr val="FF0000"/>
                </a:solidFill>
              </a:rPr>
              <a:t>;</a:t>
            </a:r>
          </a:p>
          <a:p>
            <a:pPr marL="342900" indent="-342900" algn="l"/>
            <a:r>
              <a:rPr lang="en-GB" sz="1600" dirty="0" smtClean="0">
                <a:solidFill>
                  <a:srgbClr val="FF0000"/>
                </a:solidFill>
              </a:rPr>
              <a:t>5.1</a:t>
            </a:r>
            <a:r>
              <a:rPr lang="en-GB" sz="1600" dirty="0">
                <a:solidFill>
                  <a:srgbClr val="FF0000"/>
                </a:solidFill>
              </a:rPr>
              <a:t>: Multiple benefits monitoring </a:t>
            </a:r>
            <a:r>
              <a:rPr lang="en-GB" sz="1600" dirty="0" smtClean="0">
                <a:solidFill>
                  <a:srgbClr val="FF0000"/>
                </a:solidFill>
              </a:rPr>
              <a:t>system</a:t>
            </a:r>
          </a:p>
          <a:p>
            <a:pPr marL="342900" indent="-342900" algn="l"/>
            <a:r>
              <a:rPr lang="en-GB" sz="1600" dirty="0" smtClean="0">
                <a:solidFill>
                  <a:srgbClr val="FF0000"/>
                </a:solidFill>
              </a:rPr>
              <a:t>5.2</a:t>
            </a:r>
            <a:r>
              <a:rPr lang="en-GB" sz="1600" dirty="0">
                <a:solidFill>
                  <a:srgbClr val="FF0000"/>
                </a:solidFill>
              </a:rPr>
              <a:t>: Definition of the multiple benefits leverage strategy</a:t>
            </a:r>
            <a:endParaRPr lang="en-US" sz="1600" dirty="0" smtClean="0">
              <a:solidFill>
                <a:srgbClr val="FF0000"/>
              </a:solidFill>
            </a:endParaRPr>
          </a:p>
          <a:p>
            <a:pPr marL="342900" indent="-342900" algn="l"/>
            <a:r>
              <a:rPr lang="en-US" sz="1400" b="1" dirty="0" smtClean="0"/>
              <a:t>6. Design </a:t>
            </a:r>
            <a:r>
              <a:rPr lang="en-US" sz="1400" b="1" dirty="0"/>
              <a:t>and implementation of a benefit-sharing system. </a:t>
            </a:r>
            <a:endParaRPr lang="en-US" sz="1050" b="1" dirty="0"/>
          </a:p>
        </p:txBody>
      </p:sp>
      <p:sp>
        <p:nvSpPr>
          <p:cNvPr id="4" name="Title 3"/>
          <p:cNvSpPr>
            <a:spLocks noGrp="1"/>
          </p:cNvSpPr>
          <p:nvPr>
            <p:ph type="title"/>
          </p:nvPr>
        </p:nvSpPr>
        <p:spPr/>
        <p:txBody>
          <a:bodyPr/>
          <a:lstStyle/>
          <a:p>
            <a:r>
              <a:rPr lang="es-MX" dirty="0" smtClean="0"/>
              <a:t>Ecuador NJP</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0" y="0"/>
            <a:ext cx="9144000" cy="685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5004048" y="1268760"/>
            <a:ext cx="1800200" cy="523220"/>
          </a:xfrm>
          <a:prstGeom prst="rect">
            <a:avLst/>
          </a:prstGeom>
          <a:noFill/>
          <a:ln w="25400">
            <a:solidFill>
              <a:srgbClr val="00B050"/>
            </a:solidFill>
          </a:ln>
        </p:spPr>
        <p:txBody>
          <a:bodyPr wrap="square" rtlCol="0">
            <a:spAutoFit/>
          </a:bodyPr>
          <a:lstStyle/>
          <a:p>
            <a:pPr algn="ctr"/>
            <a:r>
              <a:rPr lang="es-PA" sz="1400" b="1" dirty="0" smtClean="0">
                <a:solidFill>
                  <a:schemeClr val="tx2"/>
                </a:solidFill>
              </a:rPr>
              <a:t>Local </a:t>
            </a:r>
            <a:r>
              <a:rPr lang="es-PA" sz="1400" b="1" dirty="0" err="1" smtClean="0">
                <a:solidFill>
                  <a:schemeClr val="tx2"/>
                </a:solidFill>
              </a:rPr>
              <a:t>Group</a:t>
            </a:r>
            <a:r>
              <a:rPr lang="es-PA" sz="1400" dirty="0" smtClean="0">
                <a:solidFill>
                  <a:schemeClr val="tx2"/>
                </a:solidFill>
              </a:rPr>
              <a:t> –</a:t>
            </a:r>
            <a:r>
              <a:rPr lang="es-PA" sz="1400" dirty="0" err="1" smtClean="0"/>
              <a:t>land</a:t>
            </a:r>
            <a:r>
              <a:rPr lang="es-PA" sz="1400" dirty="0" smtClean="0"/>
              <a:t> use </a:t>
            </a:r>
            <a:r>
              <a:rPr lang="es-PA" sz="1400" dirty="0" err="1" smtClean="0"/>
              <a:t>change</a:t>
            </a:r>
            <a:r>
              <a:rPr lang="es-PA" sz="1400" dirty="0" smtClean="0"/>
              <a:t> </a:t>
            </a:r>
            <a:r>
              <a:rPr lang="es-PA" sz="1400" dirty="0" err="1" smtClean="0"/>
              <a:t>analysis</a:t>
            </a:r>
            <a:endParaRPr lang="es-PA" sz="1400" dirty="0"/>
          </a:p>
        </p:txBody>
      </p:sp>
      <p:sp>
        <p:nvSpPr>
          <p:cNvPr id="6" name="TextBox 5"/>
          <p:cNvSpPr txBox="1"/>
          <p:nvPr/>
        </p:nvSpPr>
        <p:spPr>
          <a:xfrm>
            <a:off x="5004048" y="2348880"/>
            <a:ext cx="1800200" cy="954107"/>
          </a:xfrm>
          <a:prstGeom prst="rect">
            <a:avLst/>
          </a:prstGeom>
          <a:noFill/>
          <a:ln>
            <a:solidFill>
              <a:schemeClr val="tx1"/>
            </a:solidFill>
          </a:ln>
        </p:spPr>
        <p:txBody>
          <a:bodyPr wrap="square" rtlCol="0">
            <a:spAutoFit/>
          </a:bodyPr>
          <a:lstStyle/>
          <a:p>
            <a:pPr algn="ctr"/>
            <a:r>
              <a:rPr lang="es-PA" sz="1400" dirty="0" err="1" smtClean="0"/>
              <a:t>Qualitative</a:t>
            </a:r>
            <a:r>
              <a:rPr lang="es-PA" sz="1400" dirty="0" smtClean="0"/>
              <a:t> </a:t>
            </a:r>
            <a:r>
              <a:rPr lang="es-PA" sz="1400" dirty="0" err="1" smtClean="0"/>
              <a:t>analysis</a:t>
            </a:r>
            <a:r>
              <a:rPr lang="es-PA" sz="1400" dirty="0" smtClean="0"/>
              <a:t> of  </a:t>
            </a:r>
            <a:r>
              <a:rPr lang="es-PA" sz="1400" dirty="0" err="1" smtClean="0"/>
              <a:t>current</a:t>
            </a:r>
            <a:r>
              <a:rPr lang="es-PA" sz="1400" dirty="0" smtClean="0"/>
              <a:t> and </a:t>
            </a:r>
            <a:r>
              <a:rPr lang="es-PA" sz="1400" dirty="0" err="1" smtClean="0"/>
              <a:t>expected</a:t>
            </a:r>
            <a:r>
              <a:rPr lang="es-PA" sz="1400" dirty="0" smtClean="0"/>
              <a:t> drivers of </a:t>
            </a:r>
            <a:r>
              <a:rPr lang="es-PA" sz="1400" dirty="0" err="1" smtClean="0"/>
              <a:t>land</a:t>
            </a:r>
            <a:r>
              <a:rPr lang="es-PA" sz="1400" dirty="0" smtClean="0"/>
              <a:t> use </a:t>
            </a:r>
            <a:r>
              <a:rPr lang="es-PA" sz="1400" dirty="0" err="1" smtClean="0"/>
              <a:t>change</a:t>
            </a:r>
            <a:endParaRPr lang="es-PA" sz="1400" dirty="0"/>
          </a:p>
        </p:txBody>
      </p:sp>
      <p:sp>
        <p:nvSpPr>
          <p:cNvPr id="7" name="TextBox 6"/>
          <p:cNvSpPr txBox="1"/>
          <p:nvPr/>
        </p:nvSpPr>
        <p:spPr>
          <a:xfrm>
            <a:off x="5004048" y="3645024"/>
            <a:ext cx="1800200" cy="523220"/>
          </a:xfrm>
          <a:prstGeom prst="rect">
            <a:avLst/>
          </a:prstGeom>
          <a:noFill/>
          <a:ln>
            <a:solidFill>
              <a:schemeClr val="tx1"/>
            </a:solidFill>
          </a:ln>
        </p:spPr>
        <p:txBody>
          <a:bodyPr wrap="square" rtlCol="0">
            <a:spAutoFit/>
          </a:bodyPr>
          <a:lstStyle/>
          <a:p>
            <a:pPr algn="ctr"/>
            <a:r>
              <a:rPr lang="es-PA" sz="1400" dirty="0" err="1" smtClean="0"/>
              <a:t>Modeling</a:t>
            </a:r>
            <a:r>
              <a:rPr lang="es-PA" sz="1400" dirty="0" smtClean="0"/>
              <a:t> </a:t>
            </a:r>
            <a:r>
              <a:rPr lang="es-PA" sz="1400" dirty="0" err="1" smtClean="0"/>
              <a:t>future</a:t>
            </a:r>
            <a:r>
              <a:rPr lang="es-PA" sz="1400" dirty="0" smtClean="0"/>
              <a:t> </a:t>
            </a:r>
            <a:r>
              <a:rPr lang="es-PA" sz="1400" dirty="0" err="1" smtClean="0"/>
              <a:t>impacts</a:t>
            </a:r>
            <a:r>
              <a:rPr lang="es-PA" sz="1400" dirty="0" smtClean="0"/>
              <a:t> (</a:t>
            </a:r>
            <a:r>
              <a:rPr lang="es-PA" sz="1400" dirty="0" err="1" smtClean="0"/>
              <a:t>scenarios</a:t>
            </a:r>
            <a:r>
              <a:rPr lang="es-PA" sz="1400" dirty="0" smtClean="0"/>
              <a:t>)</a:t>
            </a:r>
            <a:endParaRPr lang="es-PA" sz="1400" dirty="0"/>
          </a:p>
        </p:txBody>
      </p:sp>
      <p:sp>
        <p:nvSpPr>
          <p:cNvPr id="8" name="TextBox 7"/>
          <p:cNvSpPr txBox="1"/>
          <p:nvPr/>
        </p:nvSpPr>
        <p:spPr>
          <a:xfrm>
            <a:off x="5004048" y="4582869"/>
            <a:ext cx="1800200" cy="738664"/>
          </a:xfrm>
          <a:prstGeom prst="rect">
            <a:avLst/>
          </a:prstGeom>
          <a:noFill/>
          <a:ln>
            <a:solidFill>
              <a:schemeClr val="tx1"/>
            </a:solidFill>
          </a:ln>
        </p:spPr>
        <p:txBody>
          <a:bodyPr wrap="square" rtlCol="0">
            <a:spAutoFit/>
          </a:bodyPr>
          <a:lstStyle/>
          <a:p>
            <a:pPr algn="ctr"/>
            <a:r>
              <a:rPr lang="es-PA" sz="1400" dirty="0" err="1" smtClean="0"/>
              <a:t>Spatial</a:t>
            </a:r>
            <a:r>
              <a:rPr lang="es-PA" sz="1400" dirty="0" smtClean="0"/>
              <a:t> </a:t>
            </a:r>
            <a:r>
              <a:rPr lang="es-PA" sz="1400" dirty="0" err="1" smtClean="0"/>
              <a:t>analysis</a:t>
            </a:r>
            <a:r>
              <a:rPr lang="es-PA" sz="1400" dirty="0" smtClean="0"/>
              <a:t> of </a:t>
            </a:r>
            <a:r>
              <a:rPr lang="es-PA" sz="1400" dirty="0" err="1" smtClean="0"/>
              <a:t>deforestation</a:t>
            </a:r>
            <a:r>
              <a:rPr lang="es-PA" sz="1400" dirty="0" smtClean="0"/>
              <a:t> 2015-2020</a:t>
            </a:r>
            <a:endParaRPr lang="es-PA" sz="1400" dirty="0"/>
          </a:p>
        </p:txBody>
      </p:sp>
      <p:sp>
        <p:nvSpPr>
          <p:cNvPr id="9" name="TextBox 8"/>
          <p:cNvSpPr txBox="1"/>
          <p:nvPr/>
        </p:nvSpPr>
        <p:spPr>
          <a:xfrm>
            <a:off x="2339752" y="6135687"/>
            <a:ext cx="4824536" cy="523220"/>
          </a:xfrm>
          <a:prstGeom prst="rect">
            <a:avLst/>
          </a:prstGeom>
          <a:noFill/>
          <a:ln w="15875">
            <a:solidFill>
              <a:schemeClr val="tx2"/>
            </a:solidFill>
          </a:ln>
        </p:spPr>
        <p:txBody>
          <a:bodyPr wrap="square" rtlCol="0">
            <a:spAutoFit/>
          </a:bodyPr>
          <a:lstStyle/>
          <a:p>
            <a:pPr algn="ctr"/>
            <a:r>
              <a:rPr lang="es-PA" sz="1400" dirty="0" err="1" smtClean="0"/>
              <a:t>Scenarios</a:t>
            </a:r>
            <a:r>
              <a:rPr lang="es-PA" sz="1400" dirty="0" smtClean="0"/>
              <a:t> </a:t>
            </a:r>
            <a:r>
              <a:rPr lang="es-PA" sz="1400" dirty="0" err="1" smtClean="0"/>
              <a:t>on</a:t>
            </a:r>
            <a:r>
              <a:rPr lang="es-PA" sz="1400" dirty="0" smtClean="0"/>
              <a:t> </a:t>
            </a:r>
            <a:r>
              <a:rPr lang="es-PA" sz="1400" dirty="0" err="1" smtClean="0"/>
              <a:t>deforestation</a:t>
            </a:r>
            <a:r>
              <a:rPr lang="es-PA" sz="1400" dirty="0" smtClean="0"/>
              <a:t>/</a:t>
            </a:r>
            <a:r>
              <a:rPr lang="es-PA" sz="1400" dirty="0" err="1" smtClean="0"/>
              <a:t>degradation</a:t>
            </a:r>
            <a:r>
              <a:rPr lang="es-PA" sz="1400" dirty="0" smtClean="0"/>
              <a:t>/</a:t>
            </a:r>
            <a:r>
              <a:rPr lang="es-PA" sz="1400" dirty="0" err="1" smtClean="0"/>
              <a:t>land</a:t>
            </a:r>
            <a:r>
              <a:rPr lang="es-PA" sz="1400" dirty="0" smtClean="0"/>
              <a:t> use </a:t>
            </a:r>
            <a:r>
              <a:rPr lang="es-PA" sz="1400" dirty="0" err="1" smtClean="0"/>
              <a:t>change</a:t>
            </a:r>
            <a:r>
              <a:rPr lang="es-PA" sz="1400" dirty="0" smtClean="0"/>
              <a:t> </a:t>
            </a:r>
            <a:r>
              <a:rPr lang="es-PA" sz="1400" dirty="0" err="1" smtClean="0"/>
              <a:t>with</a:t>
            </a:r>
            <a:r>
              <a:rPr lang="es-PA" sz="1400" dirty="0" smtClean="0"/>
              <a:t> </a:t>
            </a:r>
            <a:r>
              <a:rPr lang="es-PA" sz="1400" dirty="0" err="1" smtClean="0"/>
              <a:t>opportunity</a:t>
            </a:r>
            <a:r>
              <a:rPr lang="es-PA" sz="1400" dirty="0" smtClean="0"/>
              <a:t> </a:t>
            </a:r>
            <a:r>
              <a:rPr lang="es-PA" sz="1400" dirty="0" err="1" smtClean="0"/>
              <a:t>cost</a:t>
            </a:r>
            <a:r>
              <a:rPr lang="es-PA" sz="1400" dirty="0" smtClean="0"/>
              <a:t> </a:t>
            </a:r>
            <a:r>
              <a:rPr lang="es-PA" sz="1400" dirty="0" err="1" smtClean="0"/>
              <a:t>included</a:t>
            </a:r>
            <a:endParaRPr lang="es-PA" sz="1400" dirty="0"/>
          </a:p>
        </p:txBody>
      </p:sp>
      <p:sp>
        <p:nvSpPr>
          <p:cNvPr id="12" name="TextBox 11"/>
          <p:cNvSpPr txBox="1"/>
          <p:nvPr/>
        </p:nvSpPr>
        <p:spPr>
          <a:xfrm>
            <a:off x="7164288" y="1916832"/>
            <a:ext cx="1800200" cy="738664"/>
          </a:xfrm>
          <a:prstGeom prst="rect">
            <a:avLst/>
          </a:prstGeom>
          <a:noFill/>
          <a:ln w="25400">
            <a:solidFill>
              <a:srgbClr val="FF0000"/>
            </a:solidFill>
          </a:ln>
        </p:spPr>
        <p:txBody>
          <a:bodyPr wrap="square" rtlCol="0">
            <a:spAutoFit/>
          </a:bodyPr>
          <a:lstStyle/>
          <a:p>
            <a:pPr algn="ctr"/>
            <a:r>
              <a:rPr lang="es-PA" sz="1400" b="1" dirty="0" err="1" smtClean="0">
                <a:solidFill>
                  <a:schemeClr val="tx2"/>
                </a:solidFill>
              </a:rPr>
              <a:t>External</a:t>
            </a:r>
            <a:r>
              <a:rPr lang="es-PA" sz="1400" b="1" dirty="0" smtClean="0">
                <a:solidFill>
                  <a:schemeClr val="tx2"/>
                </a:solidFill>
              </a:rPr>
              <a:t> </a:t>
            </a:r>
            <a:r>
              <a:rPr lang="es-PA" sz="1400" b="1" dirty="0" err="1" smtClean="0">
                <a:solidFill>
                  <a:schemeClr val="tx2"/>
                </a:solidFill>
              </a:rPr>
              <a:t>Technical</a:t>
            </a:r>
            <a:r>
              <a:rPr lang="es-PA" sz="1400" b="1" dirty="0" smtClean="0">
                <a:solidFill>
                  <a:schemeClr val="tx2"/>
                </a:solidFill>
              </a:rPr>
              <a:t> </a:t>
            </a:r>
            <a:r>
              <a:rPr lang="es-PA" sz="1400" b="1" dirty="0" err="1" smtClean="0">
                <a:solidFill>
                  <a:schemeClr val="tx2"/>
                </a:solidFill>
              </a:rPr>
              <a:t>Support</a:t>
            </a:r>
            <a:r>
              <a:rPr lang="es-PA" sz="1400" b="1" dirty="0" smtClean="0">
                <a:solidFill>
                  <a:schemeClr val="tx2"/>
                </a:solidFill>
              </a:rPr>
              <a:t> – </a:t>
            </a:r>
            <a:r>
              <a:rPr lang="es-PA" sz="1400" dirty="0" err="1" smtClean="0"/>
              <a:t>scenario</a:t>
            </a:r>
            <a:r>
              <a:rPr lang="es-PA" sz="1400" dirty="0" smtClean="0"/>
              <a:t> </a:t>
            </a:r>
            <a:r>
              <a:rPr lang="es-PA" sz="1400" dirty="0" err="1" smtClean="0"/>
              <a:t>modeling</a:t>
            </a:r>
            <a:endParaRPr lang="es-PA" sz="1400" dirty="0"/>
          </a:p>
        </p:txBody>
      </p:sp>
      <p:sp>
        <p:nvSpPr>
          <p:cNvPr id="22" name="TextBox 21"/>
          <p:cNvSpPr txBox="1"/>
          <p:nvPr/>
        </p:nvSpPr>
        <p:spPr>
          <a:xfrm>
            <a:off x="2915816" y="1270501"/>
            <a:ext cx="1800200" cy="738664"/>
          </a:xfrm>
          <a:prstGeom prst="rect">
            <a:avLst/>
          </a:prstGeom>
          <a:noFill/>
          <a:ln w="25400">
            <a:solidFill>
              <a:srgbClr val="00B050"/>
            </a:solidFill>
          </a:ln>
        </p:spPr>
        <p:txBody>
          <a:bodyPr wrap="square" rtlCol="0">
            <a:spAutoFit/>
          </a:bodyPr>
          <a:lstStyle/>
          <a:p>
            <a:pPr algn="ctr"/>
            <a:r>
              <a:rPr lang="es-PA" sz="1400" b="1" dirty="0" smtClean="0">
                <a:solidFill>
                  <a:schemeClr val="tx2"/>
                </a:solidFill>
              </a:rPr>
              <a:t>Local </a:t>
            </a:r>
            <a:r>
              <a:rPr lang="es-PA" sz="1400" b="1" dirty="0" err="1" smtClean="0">
                <a:solidFill>
                  <a:schemeClr val="tx2"/>
                </a:solidFill>
              </a:rPr>
              <a:t>Group</a:t>
            </a:r>
            <a:r>
              <a:rPr lang="es-PA" sz="1400" b="1" dirty="0" smtClean="0">
                <a:solidFill>
                  <a:schemeClr val="tx2"/>
                </a:solidFill>
              </a:rPr>
              <a:t> – </a:t>
            </a:r>
            <a:r>
              <a:rPr lang="es-PA" sz="1400" dirty="0" err="1" smtClean="0"/>
              <a:t>opportunity</a:t>
            </a:r>
            <a:r>
              <a:rPr lang="es-PA" sz="1400" dirty="0" smtClean="0"/>
              <a:t> </a:t>
            </a:r>
            <a:r>
              <a:rPr lang="es-PA" sz="1400" dirty="0" err="1" smtClean="0"/>
              <a:t>cost</a:t>
            </a:r>
            <a:r>
              <a:rPr lang="es-PA" sz="1400" dirty="0" smtClean="0"/>
              <a:t> </a:t>
            </a:r>
            <a:r>
              <a:rPr lang="es-PA" sz="1400" dirty="0" err="1" smtClean="0"/>
              <a:t>analysis</a:t>
            </a:r>
            <a:endParaRPr lang="es-PA" sz="1400" dirty="0"/>
          </a:p>
        </p:txBody>
      </p:sp>
      <p:sp>
        <p:nvSpPr>
          <p:cNvPr id="24" name="TextBox 23"/>
          <p:cNvSpPr txBox="1"/>
          <p:nvPr/>
        </p:nvSpPr>
        <p:spPr>
          <a:xfrm>
            <a:off x="2915816" y="3070701"/>
            <a:ext cx="1800200" cy="954107"/>
          </a:xfrm>
          <a:prstGeom prst="rect">
            <a:avLst/>
          </a:prstGeom>
          <a:noFill/>
          <a:ln>
            <a:solidFill>
              <a:schemeClr val="tx1"/>
            </a:solidFill>
          </a:ln>
        </p:spPr>
        <p:txBody>
          <a:bodyPr wrap="square" rtlCol="0">
            <a:spAutoFit/>
          </a:bodyPr>
          <a:lstStyle/>
          <a:p>
            <a:pPr algn="ctr"/>
            <a:r>
              <a:rPr lang="es-PA" sz="1400" dirty="0" err="1" smtClean="0"/>
              <a:t>Estimation</a:t>
            </a:r>
            <a:r>
              <a:rPr lang="es-PA" sz="1400" dirty="0" smtClean="0"/>
              <a:t> of </a:t>
            </a:r>
            <a:r>
              <a:rPr lang="es-PA" sz="1400" dirty="0" err="1" smtClean="0"/>
              <a:t>opportunity</a:t>
            </a:r>
            <a:r>
              <a:rPr lang="es-PA" sz="1400" dirty="0" smtClean="0"/>
              <a:t> </a:t>
            </a:r>
            <a:r>
              <a:rPr lang="es-PA" sz="1400" dirty="0" err="1" smtClean="0"/>
              <a:t>costs</a:t>
            </a:r>
            <a:r>
              <a:rPr lang="es-PA" sz="1400" dirty="0" smtClean="0"/>
              <a:t> </a:t>
            </a:r>
            <a:r>
              <a:rPr lang="es-PA" sz="1400" dirty="0" err="1" smtClean="0"/>
              <a:t>for</a:t>
            </a:r>
            <a:r>
              <a:rPr lang="es-PA" sz="1400" dirty="0" smtClean="0"/>
              <a:t> </a:t>
            </a:r>
            <a:r>
              <a:rPr lang="es-PA" sz="1400" dirty="0" err="1" smtClean="0"/>
              <a:t>land</a:t>
            </a:r>
            <a:r>
              <a:rPr lang="es-PA" sz="1400" dirty="0" smtClean="0"/>
              <a:t> use </a:t>
            </a:r>
            <a:r>
              <a:rPr lang="es-PA" sz="1400" dirty="0" err="1" smtClean="0"/>
              <a:t>alternatives</a:t>
            </a:r>
            <a:r>
              <a:rPr lang="es-PA" sz="1400" dirty="0" smtClean="0"/>
              <a:t> </a:t>
            </a:r>
            <a:r>
              <a:rPr lang="es-PA" sz="1400" dirty="0" err="1" smtClean="0"/>
              <a:t>to</a:t>
            </a:r>
            <a:r>
              <a:rPr lang="es-PA" sz="1400" dirty="0" smtClean="0"/>
              <a:t> </a:t>
            </a:r>
            <a:r>
              <a:rPr lang="es-PA" sz="1400" dirty="0" err="1" smtClean="0"/>
              <a:t>forests</a:t>
            </a:r>
            <a:endParaRPr lang="es-PA" sz="1400" dirty="0"/>
          </a:p>
        </p:txBody>
      </p:sp>
      <p:sp>
        <p:nvSpPr>
          <p:cNvPr id="25" name="TextBox 24"/>
          <p:cNvSpPr txBox="1"/>
          <p:nvPr/>
        </p:nvSpPr>
        <p:spPr>
          <a:xfrm>
            <a:off x="755576" y="5085184"/>
            <a:ext cx="1800200" cy="738664"/>
          </a:xfrm>
          <a:prstGeom prst="rect">
            <a:avLst/>
          </a:prstGeom>
          <a:noFill/>
          <a:ln w="25400">
            <a:solidFill>
              <a:srgbClr val="FF0000"/>
            </a:solidFill>
          </a:ln>
        </p:spPr>
        <p:txBody>
          <a:bodyPr wrap="square" rtlCol="0">
            <a:spAutoFit/>
          </a:bodyPr>
          <a:lstStyle/>
          <a:p>
            <a:pPr algn="ctr"/>
            <a:r>
              <a:rPr lang="es-PA" sz="1400" b="1" dirty="0" err="1" smtClean="0">
                <a:solidFill>
                  <a:schemeClr val="tx2"/>
                </a:solidFill>
              </a:rPr>
              <a:t>External</a:t>
            </a:r>
            <a:r>
              <a:rPr lang="es-PA" sz="1400" b="1" dirty="0" smtClean="0">
                <a:solidFill>
                  <a:schemeClr val="tx2"/>
                </a:solidFill>
              </a:rPr>
              <a:t> </a:t>
            </a:r>
            <a:r>
              <a:rPr lang="es-PA" sz="1400" b="1" dirty="0" err="1" smtClean="0">
                <a:solidFill>
                  <a:schemeClr val="tx2"/>
                </a:solidFill>
              </a:rPr>
              <a:t>support</a:t>
            </a:r>
            <a:r>
              <a:rPr lang="es-PA" sz="1400" b="1" dirty="0" smtClean="0">
                <a:solidFill>
                  <a:schemeClr val="tx2"/>
                </a:solidFill>
              </a:rPr>
              <a:t> </a:t>
            </a:r>
            <a:r>
              <a:rPr lang="es-PA" sz="1400" dirty="0" err="1" smtClean="0"/>
              <a:t>for</a:t>
            </a:r>
            <a:r>
              <a:rPr lang="es-PA" sz="1400" dirty="0" smtClean="0"/>
              <a:t> </a:t>
            </a:r>
            <a:r>
              <a:rPr lang="es-PA" sz="1400" dirty="0" err="1" smtClean="0"/>
              <a:t>development</a:t>
            </a:r>
            <a:r>
              <a:rPr lang="es-PA" sz="1400" dirty="0" smtClean="0"/>
              <a:t> of GIS </a:t>
            </a:r>
            <a:r>
              <a:rPr lang="es-PA" sz="1400" dirty="0" err="1" smtClean="0"/>
              <a:t>layers</a:t>
            </a:r>
            <a:endParaRPr lang="es-PA" sz="1400" dirty="0"/>
          </a:p>
        </p:txBody>
      </p:sp>
      <p:sp>
        <p:nvSpPr>
          <p:cNvPr id="26" name="TextBox 25"/>
          <p:cNvSpPr txBox="1"/>
          <p:nvPr/>
        </p:nvSpPr>
        <p:spPr>
          <a:xfrm>
            <a:off x="755576" y="2132856"/>
            <a:ext cx="1800200" cy="954107"/>
          </a:xfrm>
          <a:prstGeom prst="rect">
            <a:avLst/>
          </a:prstGeom>
          <a:noFill/>
          <a:ln w="25400">
            <a:solidFill>
              <a:srgbClr val="FF0000"/>
            </a:solidFill>
          </a:ln>
        </p:spPr>
        <p:txBody>
          <a:bodyPr wrap="square" rtlCol="0">
            <a:spAutoFit/>
          </a:bodyPr>
          <a:lstStyle/>
          <a:p>
            <a:pPr algn="ctr"/>
            <a:r>
              <a:rPr lang="es-PA" sz="1400" b="1" dirty="0" err="1" smtClean="0">
                <a:solidFill>
                  <a:schemeClr val="tx2"/>
                </a:solidFill>
              </a:rPr>
              <a:t>External</a:t>
            </a:r>
            <a:r>
              <a:rPr lang="es-PA" sz="1400" b="1" dirty="0" smtClean="0">
                <a:solidFill>
                  <a:schemeClr val="tx2"/>
                </a:solidFill>
              </a:rPr>
              <a:t> </a:t>
            </a:r>
            <a:r>
              <a:rPr lang="es-PA" sz="1400" b="1" dirty="0" err="1" smtClean="0">
                <a:solidFill>
                  <a:schemeClr val="tx2"/>
                </a:solidFill>
              </a:rPr>
              <a:t>Technical</a:t>
            </a:r>
            <a:r>
              <a:rPr lang="es-PA" sz="1400" b="1" dirty="0" smtClean="0">
                <a:solidFill>
                  <a:schemeClr val="tx2"/>
                </a:solidFill>
              </a:rPr>
              <a:t> </a:t>
            </a:r>
            <a:r>
              <a:rPr lang="es-PA" sz="1400" b="1" dirty="0" err="1" smtClean="0">
                <a:solidFill>
                  <a:schemeClr val="tx2"/>
                </a:solidFill>
              </a:rPr>
              <a:t>Support</a:t>
            </a:r>
            <a:r>
              <a:rPr lang="es-PA" sz="1400" b="1" dirty="0" smtClean="0">
                <a:solidFill>
                  <a:schemeClr val="tx2"/>
                </a:solidFill>
              </a:rPr>
              <a:t> </a:t>
            </a:r>
            <a:r>
              <a:rPr lang="es-PA" sz="1400" dirty="0" err="1" smtClean="0"/>
              <a:t>for</a:t>
            </a:r>
            <a:r>
              <a:rPr lang="es-PA" sz="1400" dirty="0" smtClean="0"/>
              <a:t> </a:t>
            </a:r>
            <a:r>
              <a:rPr lang="es-PA" sz="1400" dirty="0" err="1" smtClean="0"/>
              <a:t>estimation</a:t>
            </a:r>
            <a:r>
              <a:rPr lang="es-PA" sz="1400" dirty="0" smtClean="0"/>
              <a:t> of </a:t>
            </a:r>
            <a:r>
              <a:rPr lang="es-PA" sz="1400" dirty="0" err="1" smtClean="0"/>
              <a:t>opportunity</a:t>
            </a:r>
            <a:r>
              <a:rPr lang="es-PA" sz="1400" dirty="0" smtClean="0"/>
              <a:t> </a:t>
            </a:r>
            <a:r>
              <a:rPr lang="es-PA" sz="1400" dirty="0" err="1" smtClean="0"/>
              <a:t>costs</a:t>
            </a:r>
            <a:endParaRPr lang="es-PA" sz="1400" dirty="0"/>
          </a:p>
        </p:txBody>
      </p:sp>
      <p:sp>
        <p:nvSpPr>
          <p:cNvPr id="27" name="TextBox 26"/>
          <p:cNvSpPr txBox="1"/>
          <p:nvPr/>
        </p:nvSpPr>
        <p:spPr>
          <a:xfrm>
            <a:off x="2915816" y="4149080"/>
            <a:ext cx="1800200" cy="523220"/>
          </a:xfrm>
          <a:prstGeom prst="rect">
            <a:avLst/>
          </a:prstGeom>
          <a:noFill/>
          <a:ln>
            <a:solidFill>
              <a:schemeClr val="tx1"/>
            </a:solidFill>
          </a:ln>
        </p:spPr>
        <p:txBody>
          <a:bodyPr wrap="square" rtlCol="0">
            <a:spAutoFit/>
          </a:bodyPr>
          <a:lstStyle/>
          <a:p>
            <a:pPr algn="ctr"/>
            <a:r>
              <a:rPr lang="es-PA" sz="1400" dirty="0" err="1" smtClean="0"/>
              <a:t>Spatial</a:t>
            </a:r>
            <a:r>
              <a:rPr lang="es-PA" sz="1400" dirty="0" smtClean="0"/>
              <a:t> </a:t>
            </a:r>
            <a:r>
              <a:rPr lang="es-PA" sz="1400" dirty="0" err="1" smtClean="0"/>
              <a:t>analysis</a:t>
            </a:r>
            <a:r>
              <a:rPr lang="es-PA" sz="1400" dirty="0" smtClean="0"/>
              <a:t> of </a:t>
            </a:r>
            <a:r>
              <a:rPr lang="es-PA" sz="1400" dirty="0" err="1" smtClean="0"/>
              <a:t>opportunity</a:t>
            </a:r>
            <a:r>
              <a:rPr lang="es-PA" sz="1400" dirty="0" smtClean="0"/>
              <a:t> </a:t>
            </a:r>
            <a:r>
              <a:rPr lang="es-PA" sz="1400" dirty="0" err="1" smtClean="0"/>
              <a:t>costs</a:t>
            </a:r>
            <a:endParaRPr lang="es-PA" sz="1400" dirty="0"/>
          </a:p>
        </p:txBody>
      </p:sp>
      <p:sp>
        <p:nvSpPr>
          <p:cNvPr id="28" name="Title 27"/>
          <p:cNvSpPr>
            <a:spLocks noGrp="1"/>
          </p:cNvSpPr>
          <p:nvPr>
            <p:ph type="title"/>
          </p:nvPr>
        </p:nvSpPr>
        <p:spPr>
          <a:xfrm>
            <a:off x="1691681" y="132201"/>
            <a:ext cx="7298084" cy="632503"/>
          </a:xfrm>
        </p:spPr>
        <p:txBody>
          <a:bodyPr>
            <a:normAutofit fontScale="90000"/>
          </a:bodyPr>
          <a:lstStyle/>
          <a:p>
            <a:r>
              <a:rPr lang="es-PA" sz="2400" dirty="0" err="1" smtClean="0"/>
              <a:t>Workflow</a:t>
            </a:r>
            <a:r>
              <a:rPr lang="es-PA" sz="2400" dirty="0" smtClean="0"/>
              <a:t>: </a:t>
            </a:r>
            <a:r>
              <a:rPr lang="es-PA" sz="2400" dirty="0" err="1" smtClean="0"/>
              <a:t>land</a:t>
            </a:r>
            <a:r>
              <a:rPr lang="es-PA" sz="2400" dirty="0" smtClean="0"/>
              <a:t> use </a:t>
            </a:r>
            <a:r>
              <a:rPr lang="es-PA" sz="2400" dirty="0" err="1" smtClean="0"/>
              <a:t>changes</a:t>
            </a:r>
            <a:r>
              <a:rPr lang="es-PA" sz="2400" dirty="0" smtClean="0"/>
              <a:t> and </a:t>
            </a:r>
            <a:r>
              <a:rPr lang="es-PA" sz="2400" dirty="0" err="1" smtClean="0"/>
              <a:t>Opportunity</a:t>
            </a:r>
            <a:r>
              <a:rPr lang="es-PA" sz="2400" dirty="0" smtClean="0"/>
              <a:t> </a:t>
            </a:r>
            <a:r>
              <a:rPr lang="es-PA" sz="2400" dirty="0" err="1" smtClean="0"/>
              <a:t>Costs</a:t>
            </a:r>
            <a:r>
              <a:rPr lang="es-PA" sz="2400" dirty="0" smtClean="0"/>
              <a:t> – H2 2011</a:t>
            </a:r>
            <a:endParaRPr lang="es-PA" sz="2400" dirty="0"/>
          </a:p>
        </p:txBody>
      </p:sp>
      <p:cxnSp>
        <p:nvCxnSpPr>
          <p:cNvPr id="30" name="Straight Arrow Connector 29"/>
          <p:cNvCxnSpPr/>
          <p:nvPr/>
        </p:nvCxnSpPr>
        <p:spPr>
          <a:xfrm rot="5400000">
            <a:off x="-2484784" y="3789040"/>
            <a:ext cx="5328592"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82475" y="1124744"/>
            <a:ext cx="973343" cy="307777"/>
          </a:xfrm>
          <a:prstGeom prst="rect">
            <a:avLst/>
          </a:prstGeom>
          <a:noFill/>
        </p:spPr>
        <p:txBody>
          <a:bodyPr wrap="none" rtlCol="0">
            <a:spAutoFit/>
          </a:bodyPr>
          <a:lstStyle/>
          <a:p>
            <a:r>
              <a:rPr lang="es-PA" sz="1400" dirty="0" smtClean="0"/>
              <a:t>Junio 2011</a:t>
            </a:r>
            <a:endParaRPr lang="es-PA" sz="1400" dirty="0"/>
          </a:p>
        </p:txBody>
      </p:sp>
      <p:sp>
        <p:nvSpPr>
          <p:cNvPr id="32" name="TextBox 31"/>
          <p:cNvSpPr txBox="1"/>
          <p:nvPr/>
        </p:nvSpPr>
        <p:spPr>
          <a:xfrm>
            <a:off x="179512" y="5805264"/>
            <a:ext cx="865943" cy="307777"/>
          </a:xfrm>
          <a:prstGeom prst="rect">
            <a:avLst/>
          </a:prstGeom>
          <a:noFill/>
        </p:spPr>
        <p:txBody>
          <a:bodyPr wrap="none" rtlCol="0">
            <a:spAutoFit/>
          </a:bodyPr>
          <a:lstStyle/>
          <a:p>
            <a:r>
              <a:rPr lang="es-PA" sz="1400" dirty="0" err="1" smtClean="0"/>
              <a:t>Dec</a:t>
            </a:r>
            <a:r>
              <a:rPr lang="es-PA" sz="1400" dirty="0" smtClean="0"/>
              <a:t> 2011</a:t>
            </a:r>
            <a:endParaRPr lang="es-PA" sz="1400" dirty="0"/>
          </a:p>
        </p:txBody>
      </p:sp>
      <p:cxnSp>
        <p:nvCxnSpPr>
          <p:cNvPr id="34" name="Straight Arrow Connector 33"/>
          <p:cNvCxnSpPr>
            <a:stCxn id="22" idx="2"/>
            <a:endCxn id="24" idx="0"/>
          </p:cNvCxnSpPr>
          <p:nvPr/>
        </p:nvCxnSpPr>
        <p:spPr>
          <a:xfrm rot="5400000">
            <a:off x="3285148" y="2539933"/>
            <a:ext cx="1061536" cy="1588"/>
          </a:xfrm>
          <a:prstGeom prst="straightConnector1">
            <a:avLst/>
          </a:prstGeom>
          <a:ln w="127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24" idx="2"/>
            <a:endCxn id="27" idx="0"/>
          </p:cNvCxnSpPr>
          <p:nvPr/>
        </p:nvCxnSpPr>
        <p:spPr>
          <a:xfrm rot="5400000">
            <a:off x="3753780" y="4086944"/>
            <a:ext cx="124272" cy="1588"/>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0" name="Elbow Connector 39"/>
          <p:cNvCxnSpPr>
            <a:stCxn id="27" idx="2"/>
            <a:endCxn id="9" idx="0"/>
          </p:cNvCxnSpPr>
          <p:nvPr/>
        </p:nvCxnSpPr>
        <p:spPr>
          <a:xfrm rot="16200000" flipH="1">
            <a:off x="3552275" y="4935941"/>
            <a:ext cx="1463387" cy="936104"/>
          </a:xfrm>
          <a:prstGeom prst="bentConnector3">
            <a:avLst>
              <a:gd name="adj1" fmla="val 50000"/>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5" idx="2"/>
            <a:endCxn id="6" idx="0"/>
          </p:cNvCxnSpPr>
          <p:nvPr/>
        </p:nvCxnSpPr>
        <p:spPr>
          <a:xfrm rot="5400000">
            <a:off x="5625698" y="2070430"/>
            <a:ext cx="556900" cy="1588"/>
          </a:xfrm>
          <a:prstGeom prst="straightConnector1">
            <a:avLst/>
          </a:prstGeom>
          <a:ln w="127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6" idx="2"/>
            <a:endCxn id="7" idx="0"/>
          </p:cNvCxnSpPr>
          <p:nvPr/>
        </p:nvCxnSpPr>
        <p:spPr>
          <a:xfrm rot="5400000">
            <a:off x="5733130" y="3474005"/>
            <a:ext cx="342037" cy="1588"/>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7" idx="2"/>
            <a:endCxn id="8" idx="0"/>
          </p:cNvCxnSpPr>
          <p:nvPr/>
        </p:nvCxnSpPr>
        <p:spPr>
          <a:xfrm rot="5400000">
            <a:off x="5696836" y="4375556"/>
            <a:ext cx="414625" cy="1588"/>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1" name="Elbow Connector 50"/>
          <p:cNvCxnSpPr>
            <a:stCxn id="8" idx="2"/>
            <a:endCxn id="9" idx="0"/>
          </p:cNvCxnSpPr>
          <p:nvPr/>
        </p:nvCxnSpPr>
        <p:spPr>
          <a:xfrm rot="5400000">
            <a:off x="4921007" y="5152546"/>
            <a:ext cx="814154" cy="1152128"/>
          </a:xfrm>
          <a:prstGeom prst="bentConnector3">
            <a:avLst>
              <a:gd name="adj1" fmla="val 50000"/>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4" name="Elbow Connector 53"/>
          <p:cNvCxnSpPr>
            <a:stCxn id="26" idx="0"/>
            <a:endCxn id="22" idx="1"/>
          </p:cNvCxnSpPr>
          <p:nvPr/>
        </p:nvCxnSpPr>
        <p:spPr>
          <a:xfrm rot="5400000" flipH="1" flipV="1">
            <a:off x="2039235" y="1256275"/>
            <a:ext cx="493023" cy="1260140"/>
          </a:xfrm>
          <a:prstGeom prst="bentConnector2">
            <a:avLst/>
          </a:prstGeom>
          <a:ln w="127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7" name="Elbow Connector 56"/>
          <p:cNvCxnSpPr>
            <a:stCxn id="26" idx="2"/>
            <a:endCxn id="24" idx="1"/>
          </p:cNvCxnSpPr>
          <p:nvPr/>
        </p:nvCxnSpPr>
        <p:spPr>
          <a:xfrm rot="16200000" flipH="1">
            <a:off x="2055350" y="2687289"/>
            <a:ext cx="460792" cy="1260140"/>
          </a:xfrm>
          <a:prstGeom prst="bentConnector2">
            <a:avLst/>
          </a:prstGeom>
          <a:ln w="127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4" name="Elbow Connector 63"/>
          <p:cNvCxnSpPr>
            <a:stCxn id="12" idx="2"/>
            <a:endCxn id="6" idx="3"/>
          </p:cNvCxnSpPr>
          <p:nvPr/>
        </p:nvCxnSpPr>
        <p:spPr>
          <a:xfrm rot="5400000">
            <a:off x="7349099" y="2110645"/>
            <a:ext cx="170438" cy="1260140"/>
          </a:xfrm>
          <a:prstGeom prst="bentConnector2">
            <a:avLst/>
          </a:prstGeom>
          <a:ln w="127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8" name="Elbow Connector 67"/>
          <p:cNvCxnSpPr>
            <a:stCxn id="12" idx="0"/>
            <a:endCxn id="5" idx="3"/>
          </p:cNvCxnSpPr>
          <p:nvPr/>
        </p:nvCxnSpPr>
        <p:spPr>
          <a:xfrm rot="16200000" flipV="1">
            <a:off x="7241087" y="1093531"/>
            <a:ext cx="386462" cy="1260140"/>
          </a:xfrm>
          <a:prstGeom prst="bentConnector2">
            <a:avLst/>
          </a:prstGeom>
          <a:ln w="127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1" name="Elbow Connector 70"/>
          <p:cNvCxnSpPr>
            <a:stCxn id="12" idx="2"/>
            <a:endCxn id="7" idx="3"/>
          </p:cNvCxnSpPr>
          <p:nvPr/>
        </p:nvCxnSpPr>
        <p:spPr>
          <a:xfrm rot="5400000">
            <a:off x="6808749" y="2650995"/>
            <a:ext cx="1251138" cy="1260140"/>
          </a:xfrm>
          <a:prstGeom prst="bentConnector2">
            <a:avLst/>
          </a:prstGeom>
          <a:ln w="127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755576" y="3645024"/>
            <a:ext cx="1800200" cy="738664"/>
          </a:xfrm>
          <a:prstGeom prst="rect">
            <a:avLst/>
          </a:prstGeom>
          <a:noFill/>
          <a:ln w="25400">
            <a:solidFill>
              <a:srgbClr val="00B050"/>
            </a:solidFill>
          </a:ln>
        </p:spPr>
        <p:txBody>
          <a:bodyPr wrap="square" rtlCol="0">
            <a:spAutoFit/>
          </a:bodyPr>
          <a:lstStyle/>
          <a:p>
            <a:pPr algn="ctr"/>
            <a:r>
              <a:rPr lang="es-PA" sz="1400" b="1" dirty="0" smtClean="0">
                <a:solidFill>
                  <a:schemeClr val="tx2"/>
                </a:solidFill>
              </a:rPr>
              <a:t>Local </a:t>
            </a:r>
            <a:r>
              <a:rPr lang="es-PA" sz="1400" b="1" dirty="0" err="1" smtClean="0">
                <a:solidFill>
                  <a:schemeClr val="tx2"/>
                </a:solidFill>
              </a:rPr>
              <a:t>Group</a:t>
            </a:r>
            <a:r>
              <a:rPr lang="es-PA" sz="1400" b="1" dirty="0" smtClean="0">
                <a:solidFill>
                  <a:schemeClr val="tx2"/>
                </a:solidFill>
              </a:rPr>
              <a:t> - </a:t>
            </a:r>
            <a:r>
              <a:rPr lang="es-PA" sz="1400" dirty="0" err="1" smtClean="0"/>
              <a:t>development</a:t>
            </a:r>
            <a:r>
              <a:rPr lang="es-PA" sz="1400" dirty="0" smtClean="0"/>
              <a:t> of GIS </a:t>
            </a:r>
            <a:r>
              <a:rPr lang="es-PA" sz="1400" dirty="0" err="1" smtClean="0"/>
              <a:t>layers</a:t>
            </a:r>
            <a:endParaRPr lang="es-PA" sz="1400" dirty="0"/>
          </a:p>
        </p:txBody>
      </p:sp>
      <p:cxnSp>
        <p:nvCxnSpPr>
          <p:cNvPr id="85" name="Straight Connector 84"/>
          <p:cNvCxnSpPr>
            <a:stCxn id="83" idx="2"/>
            <a:endCxn id="25" idx="0"/>
          </p:cNvCxnSpPr>
          <p:nvPr/>
        </p:nvCxnSpPr>
        <p:spPr>
          <a:xfrm rot="5400000">
            <a:off x="1304928" y="4734436"/>
            <a:ext cx="701496" cy="0"/>
          </a:xfrm>
          <a:prstGeom prst="line">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98" name="Elbow Connector 97"/>
          <p:cNvCxnSpPr>
            <a:stCxn id="83" idx="2"/>
            <a:endCxn id="27" idx="1"/>
          </p:cNvCxnSpPr>
          <p:nvPr/>
        </p:nvCxnSpPr>
        <p:spPr>
          <a:xfrm rot="16200000" flipH="1">
            <a:off x="2272245" y="3767119"/>
            <a:ext cx="27002" cy="1260140"/>
          </a:xfrm>
          <a:prstGeom prst="bentConnector2">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1" name="Elbow Connector 100"/>
          <p:cNvCxnSpPr>
            <a:stCxn id="83" idx="2"/>
            <a:endCxn id="8" idx="1"/>
          </p:cNvCxnSpPr>
          <p:nvPr/>
        </p:nvCxnSpPr>
        <p:spPr>
          <a:xfrm rot="16200000" flipH="1">
            <a:off x="3045606" y="2993758"/>
            <a:ext cx="568513" cy="3348372"/>
          </a:xfrm>
          <a:prstGeom prst="bentConnector2">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1000"/>
                                        <p:tgtEl>
                                          <p:spTgt spid="12"/>
                                        </p:tgtEl>
                                      </p:cBhvr>
                                    </p:animEffect>
                                  </p:childTnLst>
                                </p:cTn>
                              </p:par>
                              <p:par>
                                <p:cTn id="19" presetID="1" presetClass="entr" presetSubtype="0" fill="hold" nodeType="withEffect">
                                  <p:stCondLst>
                                    <p:cond delay="0"/>
                                  </p:stCondLst>
                                  <p:childTnLst>
                                    <p:set>
                                      <p:cBhvr>
                                        <p:cTn id="20" dur="1" fill="hold">
                                          <p:stCondLst>
                                            <p:cond delay="0"/>
                                          </p:stCondLst>
                                        </p:cTn>
                                        <p:tgtEl>
                                          <p:spTgt spid="6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5"/>
                                        </p:tgtEl>
                                        <p:attrNameLst>
                                          <p:attrName>style.visibility</p:attrName>
                                        </p:attrNameLst>
                                      </p:cBhvr>
                                      <p:to>
                                        <p:strVal val="visible"/>
                                      </p:to>
                                    </p:set>
                                  </p:childTnLst>
                                </p:cTn>
                              </p:par>
                              <p:par>
                                <p:cTn id="27" presetID="10"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childTnLst>
                                </p:cTn>
                              </p:par>
                              <p:par>
                                <p:cTn id="30" presetID="1" presetClass="entr" presetSubtype="0" fill="hold" nodeType="withEffect">
                                  <p:stCondLst>
                                    <p:cond delay="0"/>
                                  </p:stCondLst>
                                  <p:childTnLst>
                                    <p:set>
                                      <p:cBhvr>
                                        <p:cTn id="31" dur="1" fill="hold">
                                          <p:stCondLst>
                                            <p:cond delay="0"/>
                                          </p:stCondLst>
                                        </p:cTn>
                                        <p:tgtEl>
                                          <p:spTgt spid="71"/>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2"/>
                                        </p:tgtEl>
                                        <p:attrNameLst>
                                          <p:attrName>style.visibility</p:attrName>
                                        </p:attrNameLst>
                                      </p:cBhvr>
                                      <p:to>
                                        <p:strVal val="visible"/>
                                      </p:to>
                                    </p:set>
                                    <p:animEffect transition="in" filter="fade">
                                      <p:cBhvr>
                                        <p:cTn id="36" dur="2000"/>
                                        <p:tgtEl>
                                          <p:spTgt spid="22"/>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par>
                                <p:cTn id="41" presetID="10"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54"/>
                                        </p:tgtEl>
                                        <p:attrNameLst>
                                          <p:attrName>style.visibility</p:attrName>
                                        </p:attrNameLst>
                                      </p:cBhvr>
                                      <p:to>
                                        <p:strVal val="visible"/>
                                      </p:to>
                                    </p:set>
                                  </p:childTnLst>
                                </p:cTn>
                              </p:par>
                              <p:par>
                                <p:cTn id="48" presetID="10" presetClass="entr" presetSubtype="0" fill="hold" nodeType="withEffect">
                                  <p:stCondLst>
                                    <p:cond delay="0"/>
                                  </p:stCondLst>
                                  <p:childTnLst>
                                    <p:set>
                                      <p:cBhvr>
                                        <p:cTn id="49" dur="1" fill="hold">
                                          <p:stCondLst>
                                            <p:cond delay="0"/>
                                          </p:stCondLst>
                                        </p:cTn>
                                        <p:tgtEl>
                                          <p:spTgt spid="26"/>
                                        </p:tgtEl>
                                        <p:attrNameLst>
                                          <p:attrName>style.visibility</p:attrName>
                                        </p:attrNameLst>
                                      </p:cBhvr>
                                      <p:to>
                                        <p:strVal val="visible"/>
                                      </p:to>
                                    </p:set>
                                    <p:animEffect transition="in" filter="fade">
                                      <p:cBhvr>
                                        <p:cTn id="50" dur="1000"/>
                                        <p:tgtEl>
                                          <p:spTgt spid="26"/>
                                        </p:tgtEl>
                                      </p:cBhvr>
                                    </p:animEffect>
                                  </p:childTnLst>
                                </p:cTn>
                              </p:par>
                              <p:par>
                                <p:cTn id="51" presetID="1" presetClass="entr" presetSubtype="0" fill="hold" nodeType="withEffect">
                                  <p:stCondLst>
                                    <p:cond delay="0"/>
                                  </p:stCondLst>
                                  <p:childTnLst>
                                    <p:set>
                                      <p:cBhvr>
                                        <p:cTn id="52" dur="1" fill="hold">
                                          <p:stCondLst>
                                            <p:cond delay="0"/>
                                          </p:stCondLst>
                                        </p:cTn>
                                        <p:tgtEl>
                                          <p:spTgt spid="5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7"/>
                                        </p:tgtEl>
                                        <p:attrNameLst>
                                          <p:attrName>style.visibility</p:attrName>
                                        </p:attrNameLst>
                                      </p:cBhvr>
                                      <p:to>
                                        <p:strVal val="visible"/>
                                      </p:to>
                                    </p:set>
                                  </p:childTnLst>
                                </p:cTn>
                              </p:par>
                              <p:par>
                                <p:cTn id="57" presetID="10" presetClass="entr" presetSubtype="0" fill="hold" grpId="0" nodeType="with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fade">
                                      <p:cBhvr>
                                        <p:cTn id="59" dur="1000"/>
                                        <p:tgtEl>
                                          <p:spTgt spid="27"/>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83"/>
                                        </p:tgtEl>
                                        <p:attrNameLst>
                                          <p:attrName>style.visibility</p:attrName>
                                        </p:attrNameLst>
                                      </p:cBhvr>
                                      <p:to>
                                        <p:strVal val="visible"/>
                                      </p:to>
                                    </p:set>
                                    <p:animEffect transition="in" filter="fade">
                                      <p:cBhvr>
                                        <p:cTn id="64" dur="1000"/>
                                        <p:tgtEl>
                                          <p:spTgt spid="83"/>
                                        </p:tgtEl>
                                      </p:cBhvr>
                                    </p:animEffect>
                                  </p:childTnLst>
                                </p:cTn>
                              </p:par>
                              <p:par>
                                <p:cTn id="65" presetID="1" presetClass="entr" presetSubtype="0" fill="hold" nodeType="withEffect">
                                  <p:stCondLst>
                                    <p:cond delay="0"/>
                                  </p:stCondLst>
                                  <p:childTnLst>
                                    <p:set>
                                      <p:cBhvr>
                                        <p:cTn id="66" dur="1" fill="hold">
                                          <p:stCondLst>
                                            <p:cond delay="0"/>
                                          </p:stCondLst>
                                        </p:cTn>
                                        <p:tgtEl>
                                          <p:spTgt spid="9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fade">
                                      <p:cBhvr>
                                        <p:cTn id="71" dur="1000"/>
                                        <p:tgtEl>
                                          <p:spTgt spid="25"/>
                                        </p:tgtEl>
                                      </p:cBhvr>
                                    </p:animEffect>
                                  </p:childTnLst>
                                </p:cTn>
                              </p:par>
                              <p:par>
                                <p:cTn id="72" presetID="1" presetClass="entr" presetSubtype="0" fill="hold" nodeType="withEffect">
                                  <p:stCondLst>
                                    <p:cond delay="0"/>
                                  </p:stCondLst>
                                  <p:childTnLst>
                                    <p:set>
                                      <p:cBhvr>
                                        <p:cTn id="73" dur="1" fill="hold">
                                          <p:stCondLst>
                                            <p:cond delay="0"/>
                                          </p:stCondLst>
                                        </p:cTn>
                                        <p:tgtEl>
                                          <p:spTgt spid="101"/>
                                        </p:tgtEl>
                                        <p:attrNameLst>
                                          <p:attrName>style.visibility</p:attrName>
                                        </p:attrNameLst>
                                      </p:cBhvr>
                                      <p:to>
                                        <p:strVal val="visible"/>
                                      </p:to>
                                    </p:set>
                                  </p:childTnLst>
                                </p:cTn>
                              </p:par>
                              <p:par>
                                <p:cTn id="74" presetID="10" presetClass="entr" presetSubtype="0" fill="hold" grpId="0" nodeType="withEffect">
                                  <p:stCondLst>
                                    <p:cond delay="0"/>
                                  </p:stCondLst>
                                  <p:childTnLst>
                                    <p:set>
                                      <p:cBhvr>
                                        <p:cTn id="75" dur="1" fill="hold">
                                          <p:stCondLst>
                                            <p:cond delay="0"/>
                                          </p:stCondLst>
                                        </p:cTn>
                                        <p:tgtEl>
                                          <p:spTgt spid="8"/>
                                        </p:tgtEl>
                                        <p:attrNameLst>
                                          <p:attrName>style.visibility</p:attrName>
                                        </p:attrNameLst>
                                      </p:cBhvr>
                                      <p:to>
                                        <p:strVal val="visible"/>
                                      </p:to>
                                    </p:set>
                                    <p:animEffect transition="in" filter="fade">
                                      <p:cBhvr>
                                        <p:cTn id="76" dur="1000"/>
                                        <p:tgtEl>
                                          <p:spTgt spid="8"/>
                                        </p:tgtEl>
                                      </p:cBhvr>
                                    </p:animEffect>
                                  </p:childTnLst>
                                </p:cTn>
                              </p:par>
                              <p:par>
                                <p:cTn id="77" presetID="1" presetClass="entr" presetSubtype="0" fill="hold" nodeType="withEffect">
                                  <p:stCondLst>
                                    <p:cond delay="0"/>
                                  </p:stCondLst>
                                  <p:childTnLst>
                                    <p:set>
                                      <p:cBhvr>
                                        <p:cTn id="78" dur="1" fill="hold">
                                          <p:stCondLst>
                                            <p:cond delay="0"/>
                                          </p:stCondLst>
                                        </p:cTn>
                                        <p:tgtEl>
                                          <p:spTgt spid="4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8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40"/>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51"/>
                                        </p:tgtEl>
                                        <p:attrNameLst>
                                          <p:attrName>style.visibility</p:attrName>
                                        </p:attrNameLst>
                                      </p:cBhvr>
                                      <p:to>
                                        <p:strVal val="visible"/>
                                      </p:to>
                                    </p:set>
                                  </p:childTnLst>
                                </p:cTn>
                              </p:par>
                              <p:par>
                                <p:cTn id="89" presetID="10" presetClass="entr" presetSubtype="0" fill="hold" grpId="0" nodeType="withEffect">
                                  <p:stCondLst>
                                    <p:cond delay="0"/>
                                  </p:stCondLst>
                                  <p:childTnLst>
                                    <p:set>
                                      <p:cBhvr>
                                        <p:cTn id="90" dur="1" fill="hold">
                                          <p:stCondLst>
                                            <p:cond delay="0"/>
                                          </p:stCondLst>
                                        </p:cTn>
                                        <p:tgtEl>
                                          <p:spTgt spid="9"/>
                                        </p:tgtEl>
                                        <p:attrNameLst>
                                          <p:attrName>style.visibility</p:attrName>
                                        </p:attrNameLst>
                                      </p:cBhvr>
                                      <p:to>
                                        <p:strVal val="visible"/>
                                      </p:to>
                                    </p:set>
                                    <p:animEffect transition="in" filter="fade">
                                      <p:cBhvr>
                                        <p:cTn id="91" dur="1000"/>
                                        <p:tgtEl>
                                          <p:spTgt spid="9"/>
                                        </p:tgtEl>
                                      </p:cBhvr>
                                    </p:animEffec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nodeType="clickEffect">
                                  <p:stCondLst>
                                    <p:cond delay="0"/>
                                  </p:stCondLst>
                                  <p:childTnLst>
                                    <p:set>
                                      <p:cBhvr>
                                        <p:cTn id="95" dur="1" fill="hold">
                                          <p:stCondLst>
                                            <p:cond delay="0"/>
                                          </p:stCondLst>
                                        </p:cTn>
                                        <p:tgtEl>
                                          <p:spTgt spid="30"/>
                                        </p:tgtEl>
                                        <p:attrNameLst>
                                          <p:attrName>style.visibility</p:attrName>
                                        </p:attrNameLst>
                                      </p:cBhvr>
                                      <p:to>
                                        <p:strVal val="visible"/>
                                      </p:to>
                                    </p:set>
                                  </p:childTnLst>
                                </p:cTn>
                              </p:par>
                              <p:par>
                                <p:cTn id="96" presetID="1" presetClass="entr" presetSubtype="0" fill="hold" grpId="0" nodeType="withEffect">
                                  <p:stCondLst>
                                    <p:cond delay="0"/>
                                  </p:stCondLst>
                                  <p:childTnLst>
                                    <p:set>
                                      <p:cBhvr>
                                        <p:cTn id="97" dur="1" fill="hold">
                                          <p:stCondLst>
                                            <p:cond delay="0"/>
                                          </p:stCondLst>
                                        </p:cTn>
                                        <p:tgtEl>
                                          <p:spTgt spid="31"/>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2" grpId="0" animBg="1"/>
      <p:bldP spid="24" grpId="0" animBg="1"/>
      <p:bldP spid="25" grpId="0" animBg="1"/>
      <p:bldP spid="27" grpId="0" animBg="1"/>
      <p:bldP spid="31" grpId="0"/>
      <p:bldP spid="32" grpId="0"/>
      <p:bldP spid="8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2"/>
          <p:cNvSpPr>
            <a:spLocks noGrp="1"/>
          </p:cNvSpPr>
          <p:nvPr>
            <p:ph type="title" idx="4294967295"/>
          </p:nvPr>
        </p:nvSpPr>
        <p:spPr>
          <a:xfrm>
            <a:off x="2445728" y="131764"/>
            <a:ext cx="6544408" cy="1531937"/>
          </a:xfrm>
        </p:spPr>
        <p:txBody>
          <a:bodyPr/>
          <a:lstStyle/>
          <a:p>
            <a:r>
              <a:rPr lang="en-GB" dirty="0" smtClean="0"/>
              <a:t>     UN-REDD Programme</a:t>
            </a:r>
          </a:p>
        </p:txBody>
      </p:sp>
      <p:sp>
        <p:nvSpPr>
          <p:cNvPr id="56323" name="Content Placeholder 1"/>
          <p:cNvSpPr>
            <a:spLocks noGrp="1"/>
          </p:cNvSpPr>
          <p:nvPr>
            <p:ph idx="4294967295"/>
          </p:nvPr>
        </p:nvSpPr>
        <p:spPr>
          <a:xfrm>
            <a:off x="417635" y="1651000"/>
            <a:ext cx="8022980" cy="4978400"/>
          </a:xfrm>
        </p:spPr>
        <p:txBody>
          <a:bodyPr/>
          <a:lstStyle/>
          <a:p>
            <a:pPr eaLnBrk="1" hangingPunct="1">
              <a:buClr>
                <a:srgbClr val="FF0000"/>
              </a:buClr>
            </a:pPr>
            <a:endParaRPr lang="en-GB" sz="1600" dirty="0" smtClean="0"/>
          </a:p>
          <a:p>
            <a:pPr>
              <a:buClr>
                <a:srgbClr val="FF0000"/>
              </a:buClr>
            </a:pPr>
            <a:r>
              <a:rPr lang="en-GB" dirty="0" smtClean="0"/>
              <a:t>Supports countries to benefit from REDD+</a:t>
            </a:r>
          </a:p>
          <a:p>
            <a:pPr lvl="1" eaLnBrk="1" hangingPunct="1">
              <a:buClr>
                <a:srgbClr val="FF0000"/>
              </a:buClr>
              <a:buFont typeface="Courier New" pitchFamily="49" charset="0"/>
              <a:buChar char="o"/>
            </a:pPr>
            <a:r>
              <a:rPr lang="en-GB" dirty="0" smtClean="0">
                <a:solidFill>
                  <a:schemeClr val="tx1"/>
                </a:solidFill>
              </a:rPr>
              <a:t>National </a:t>
            </a:r>
            <a:r>
              <a:rPr lang="en-US" dirty="0" smtClean="0">
                <a:solidFill>
                  <a:schemeClr val="tx1"/>
                </a:solidFill>
              </a:rPr>
              <a:t>REDD+ Strategies and Readiness, capacity building</a:t>
            </a:r>
            <a:endParaRPr lang="en-GB" dirty="0" smtClean="0">
              <a:solidFill>
                <a:schemeClr val="tx1"/>
              </a:solidFill>
            </a:endParaRPr>
          </a:p>
          <a:p>
            <a:pPr>
              <a:spcBef>
                <a:spcPts val="1800"/>
              </a:spcBef>
              <a:buClr>
                <a:srgbClr val="FF0000"/>
              </a:buClr>
            </a:pPr>
            <a:r>
              <a:rPr lang="en-GB" dirty="0" smtClean="0"/>
              <a:t>Established in 2008 by FAO, UNDP &amp; UNEP</a:t>
            </a:r>
          </a:p>
          <a:p>
            <a:pPr lvl="1" eaLnBrk="1" hangingPunct="1">
              <a:buClr>
                <a:srgbClr val="FF0000"/>
              </a:buClr>
              <a:buFont typeface="Courier New" pitchFamily="49" charset="0"/>
              <a:buChar char="o"/>
            </a:pPr>
            <a:r>
              <a:rPr lang="en-GB" dirty="0" smtClean="0">
                <a:solidFill>
                  <a:schemeClr val="tx1"/>
                </a:solidFill>
              </a:rPr>
              <a:t>Response to UNFCCC Bali Action Plan</a:t>
            </a:r>
          </a:p>
          <a:p>
            <a:pPr>
              <a:spcBef>
                <a:spcPts val="1800"/>
              </a:spcBef>
              <a:buClr>
                <a:srgbClr val="FF0000"/>
              </a:buClr>
            </a:pPr>
            <a:r>
              <a:rPr lang="en-GB" dirty="0" smtClean="0"/>
              <a:t>Offers UN Joint Programme: Delivering as One UN</a:t>
            </a:r>
          </a:p>
          <a:p>
            <a:pPr>
              <a:spcBef>
                <a:spcPts val="1800"/>
              </a:spcBef>
              <a:buClr>
                <a:srgbClr val="FF0000"/>
              </a:buClr>
            </a:pPr>
            <a:r>
              <a:rPr lang="en-GB" dirty="0" smtClean="0"/>
              <a:t>Agreed delivery platform with FCPF and FIP</a:t>
            </a:r>
          </a:p>
          <a:p>
            <a:pPr>
              <a:spcBef>
                <a:spcPts val="1800"/>
              </a:spcBef>
              <a:buClr>
                <a:srgbClr val="FF0000"/>
              </a:buClr>
            </a:pPr>
            <a:r>
              <a:rPr lang="en-GB" dirty="0" smtClean="0"/>
              <a:t>Builds on wider UN agency roles</a:t>
            </a:r>
          </a:p>
          <a:p>
            <a:pPr lvl="1" eaLnBrk="1" hangingPunct="1">
              <a:buClr>
                <a:srgbClr val="FF0000"/>
              </a:buClr>
              <a:buFont typeface="Courier New" pitchFamily="49" charset="0"/>
              <a:buChar char="o"/>
            </a:pPr>
            <a:r>
              <a:rPr lang="en-GB" dirty="0" smtClean="0">
                <a:solidFill>
                  <a:schemeClr val="tx1"/>
                </a:solidFill>
              </a:rPr>
              <a:t>E.g. National programs; GEF Implementing Agencies</a:t>
            </a:r>
          </a:p>
        </p:txBody>
      </p:sp>
      <p:pic>
        <p:nvPicPr>
          <p:cNvPr id="56324" name="Picture 2"/>
          <p:cNvPicPr>
            <a:picLocks noChangeArrowheads="1"/>
          </p:cNvPicPr>
          <p:nvPr/>
        </p:nvPicPr>
        <p:blipFill>
          <a:blip r:embed="rId3" cstate="print"/>
          <a:srcRect/>
          <a:stretch>
            <a:fillRect/>
          </a:stretch>
        </p:blipFill>
        <p:spPr bwMode="auto">
          <a:xfrm>
            <a:off x="83983" y="76138"/>
            <a:ext cx="2286000" cy="164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0"/>
            <a:ext cx="9144000" cy="685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123728" y="2564904"/>
            <a:ext cx="1800200" cy="523220"/>
          </a:xfrm>
          <a:prstGeom prst="rect">
            <a:avLst/>
          </a:prstGeom>
          <a:noFill/>
          <a:ln w="15875">
            <a:solidFill>
              <a:schemeClr val="accent6">
                <a:lumMod val="50000"/>
              </a:schemeClr>
            </a:solidFill>
          </a:ln>
        </p:spPr>
        <p:txBody>
          <a:bodyPr wrap="square" rtlCol="0">
            <a:spAutoFit/>
          </a:bodyPr>
          <a:lstStyle/>
          <a:p>
            <a:pPr algn="ctr"/>
            <a:r>
              <a:rPr lang="es-PA" sz="1400" dirty="0" smtClean="0"/>
              <a:t>Identificación of social </a:t>
            </a:r>
            <a:r>
              <a:rPr lang="es-PA" sz="1400" b="1" dirty="0" err="1" smtClean="0"/>
              <a:t>co-benefits</a:t>
            </a:r>
            <a:endParaRPr lang="es-PA" sz="1400" dirty="0"/>
          </a:p>
        </p:txBody>
      </p:sp>
      <p:sp>
        <p:nvSpPr>
          <p:cNvPr id="8" name="TextBox 7"/>
          <p:cNvSpPr txBox="1"/>
          <p:nvPr/>
        </p:nvSpPr>
        <p:spPr>
          <a:xfrm>
            <a:off x="2195736" y="4077072"/>
            <a:ext cx="4392488" cy="1169551"/>
          </a:xfrm>
          <a:prstGeom prst="rect">
            <a:avLst/>
          </a:prstGeom>
          <a:noFill/>
          <a:ln w="15875">
            <a:solidFill>
              <a:schemeClr val="accent6">
                <a:lumMod val="50000"/>
              </a:schemeClr>
            </a:solidFill>
          </a:ln>
        </p:spPr>
        <p:txBody>
          <a:bodyPr wrap="square" rtlCol="0">
            <a:spAutoFit/>
          </a:bodyPr>
          <a:lstStyle/>
          <a:p>
            <a:pPr algn="ctr"/>
            <a:r>
              <a:rPr lang="es-PA" sz="1400" dirty="0" err="1" smtClean="0"/>
              <a:t>Identification</a:t>
            </a:r>
            <a:r>
              <a:rPr lang="es-PA" sz="1400" dirty="0" smtClean="0"/>
              <a:t> of </a:t>
            </a:r>
            <a:r>
              <a:rPr lang="es-PA" sz="1400" dirty="0" err="1" smtClean="0"/>
              <a:t>complementary</a:t>
            </a:r>
            <a:r>
              <a:rPr lang="es-PA" sz="1400" dirty="0" smtClean="0"/>
              <a:t> </a:t>
            </a:r>
            <a:r>
              <a:rPr lang="es-PA" sz="1400" dirty="0" err="1" smtClean="0"/>
              <a:t>policies</a:t>
            </a:r>
            <a:r>
              <a:rPr lang="es-PA" sz="1400" dirty="0" smtClean="0"/>
              <a:t> </a:t>
            </a:r>
            <a:r>
              <a:rPr lang="es-PA" sz="1400" dirty="0" err="1" smtClean="0"/>
              <a:t>required</a:t>
            </a:r>
            <a:r>
              <a:rPr lang="es-PA" sz="1400" dirty="0" smtClean="0"/>
              <a:t> </a:t>
            </a:r>
            <a:r>
              <a:rPr lang="es-PA" sz="1400" dirty="0" err="1" smtClean="0"/>
              <a:t>to</a:t>
            </a:r>
            <a:r>
              <a:rPr lang="es-PA" sz="1400" dirty="0" smtClean="0"/>
              <a:t> </a:t>
            </a:r>
            <a:r>
              <a:rPr lang="es-PA" sz="1400" dirty="0" err="1" smtClean="0"/>
              <a:t>ensure</a:t>
            </a:r>
            <a:r>
              <a:rPr lang="es-PA" sz="1400" dirty="0" smtClean="0"/>
              <a:t> </a:t>
            </a:r>
            <a:r>
              <a:rPr lang="es-PA" sz="1400" dirty="0" err="1" smtClean="0"/>
              <a:t>the</a:t>
            </a:r>
            <a:r>
              <a:rPr lang="es-PA" sz="1400" dirty="0" smtClean="0"/>
              <a:t> </a:t>
            </a:r>
            <a:r>
              <a:rPr lang="es-PA" sz="1400" dirty="0" err="1" smtClean="0"/>
              <a:t>success</a:t>
            </a:r>
            <a:r>
              <a:rPr lang="es-PA" sz="1400" dirty="0" smtClean="0"/>
              <a:t> of a REDD+ </a:t>
            </a:r>
            <a:r>
              <a:rPr lang="es-PA" sz="1400" dirty="0" err="1" smtClean="0"/>
              <a:t>program</a:t>
            </a:r>
            <a:r>
              <a:rPr lang="es-PA" sz="1400" dirty="0" smtClean="0"/>
              <a:t>, </a:t>
            </a:r>
            <a:r>
              <a:rPr lang="es-PA" sz="1400" dirty="0" err="1" smtClean="0"/>
              <a:t>particularly</a:t>
            </a:r>
            <a:r>
              <a:rPr lang="es-PA" sz="1400" dirty="0" smtClean="0"/>
              <a:t> in </a:t>
            </a:r>
            <a:r>
              <a:rPr lang="es-PA" sz="1400" dirty="0" err="1" smtClean="0"/>
              <a:t>priority</a:t>
            </a:r>
            <a:r>
              <a:rPr lang="es-PA" sz="1400" dirty="0" smtClean="0"/>
              <a:t> </a:t>
            </a:r>
            <a:r>
              <a:rPr lang="es-PA" sz="1400" dirty="0" err="1" smtClean="0"/>
              <a:t>areas</a:t>
            </a:r>
            <a:r>
              <a:rPr lang="es-PA" sz="1400" dirty="0" smtClean="0"/>
              <a:t> </a:t>
            </a:r>
            <a:r>
              <a:rPr lang="es-PA" sz="1400" dirty="0" err="1" smtClean="0"/>
              <a:t>unlikely</a:t>
            </a:r>
            <a:r>
              <a:rPr lang="es-PA" sz="1400" dirty="0" smtClean="0"/>
              <a:t> </a:t>
            </a:r>
            <a:r>
              <a:rPr lang="es-PA" sz="1400" dirty="0" err="1" smtClean="0"/>
              <a:t>to</a:t>
            </a:r>
            <a:r>
              <a:rPr lang="es-PA" sz="1400" dirty="0" smtClean="0"/>
              <a:t> </a:t>
            </a:r>
            <a:r>
              <a:rPr lang="es-PA" sz="1400" dirty="0" err="1" smtClean="0"/>
              <a:t>be</a:t>
            </a:r>
            <a:r>
              <a:rPr lang="es-PA" sz="1400" dirty="0" smtClean="0"/>
              <a:t> </a:t>
            </a:r>
            <a:r>
              <a:rPr lang="es-PA" sz="1400" dirty="0" err="1" smtClean="0"/>
              <a:t>responsive</a:t>
            </a:r>
            <a:r>
              <a:rPr lang="es-PA" sz="1400" dirty="0" smtClean="0"/>
              <a:t> </a:t>
            </a:r>
            <a:r>
              <a:rPr lang="es-PA" sz="1400" dirty="0" err="1" smtClean="0"/>
              <a:t>to</a:t>
            </a:r>
            <a:r>
              <a:rPr lang="es-PA" sz="1400" dirty="0" smtClean="0"/>
              <a:t> </a:t>
            </a:r>
            <a:r>
              <a:rPr lang="es-PA" sz="1400" dirty="0" err="1" smtClean="0"/>
              <a:t>the</a:t>
            </a:r>
            <a:r>
              <a:rPr lang="es-PA" sz="1400" dirty="0" smtClean="0"/>
              <a:t> REDD+ incentive.</a:t>
            </a:r>
          </a:p>
          <a:p>
            <a:pPr algn="ctr"/>
            <a:r>
              <a:rPr lang="es-PA" sz="1400" dirty="0" smtClean="0"/>
              <a:t>(</a:t>
            </a:r>
            <a:r>
              <a:rPr lang="es-PA" sz="1400" dirty="0" err="1" smtClean="0"/>
              <a:t>transformational</a:t>
            </a:r>
            <a:r>
              <a:rPr lang="es-PA" sz="1400" dirty="0" smtClean="0"/>
              <a:t> </a:t>
            </a:r>
            <a:r>
              <a:rPr lang="es-PA" sz="1400" dirty="0" err="1" smtClean="0"/>
              <a:t>policies</a:t>
            </a:r>
            <a:r>
              <a:rPr lang="es-PA" sz="1400" dirty="0" smtClean="0"/>
              <a:t> )</a:t>
            </a:r>
            <a:endParaRPr lang="es-PA" sz="1400" dirty="0"/>
          </a:p>
        </p:txBody>
      </p:sp>
      <p:sp>
        <p:nvSpPr>
          <p:cNvPr id="9" name="TextBox 8"/>
          <p:cNvSpPr txBox="1"/>
          <p:nvPr/>
        </p:nvSpPr>
        <p:spPr>
          <a:xfrm>
            <a:off x="1979712" y="1052736"/>
            <a:ext cx="4824536" cy="523220"/>
          </a:xfrm>
          <a:prstGeom prst="rect">
            <a:avLst/>
          </a:prstGeom>
          <a:noFill/>
          <a:ln w="15875">
            <a:solidFill>
              <a:schemeClr val="accent6">
                <a:lumMod val="50000"/>
              </a:schemeClr>
            </a:solidFill>
          </a:ln>
        </p:spPr>
        <p:txBody>
          <a:bodyPr wrap="square" rtlCol="0">
            <a:spAutoFit/>
          </a:bodyPr>
          <a:lstStyle/>
          <a:p>
            <a:pPr algn="ctr"/>
            <a:r>
              <a:rPr lang="es-PA" sz="1400" dirty="0" err="1" smtClean="0"/>
              <a:t>Scenarios</a:t>
            </a:r>
            <a:r>
              <a:rPr lang="es-PA" sz="1400" dirty="0" smtClean="0"/>
              <a:t> </a:t>
            </a:r>
            <a:r>
              <a:rPr lang="es-PA" sz="1400" dirty="0" err="1" smtClean="0"/>
              <a:t>on</a:t>
            </a:r>
            <a:r>
              <a:rPr lang="es-PA" sz="1400" dirty="0" smtClean="0"/>
              <a:t> </a:t>
            </a:r>
            <a:r>
              <a:rPr lang="es-PA" sz="1400" dirty="0" err="1" smtClean="0"/>
              <a:t>deforestation</a:t>
            </a:r>
            <a:r>
              <a:rPr lang="es-PA" sz="1400" dirty="0" smtClean="0"/>
              <a:t>/</a:t>
            </a:r>
            <a:r>
              <a:rPr lang="es-PA" sz="1400" dirty="0" err="1" smtClean="0"/>
              <a:t>degradation</a:t>
            </a:r>
            <a:r>
              <a:rPr lang="es-PA" sz="1400" dirty="0" smtClean="0"/>
              <a:t>/</a:t>
            </a:r>
            <a:r>
              <a:rPr lang="es-PA" sz="1400" dirty="0" err="1" smtClean="0"/>
              <a:t>land</a:t>
            </a:r>
            <a:r>
              <a:rPr lang="es-PA" sz="1400" dirty="0" smtClean="0"/>
              <a:t> use </a:t>
            </a:r>
            <a:r>
              <a:rPr lang="es-PA" sz="1400" dirty="0" err="1" smtClean="0"/>
              <a:t>change</a:t>
            </a:r>
            <a:r>
              <a:rPr lang="es-PA" sz="1400" dirty="0" smtClean="0"/>
              <a:t> </a:t>
            </a:r>
            <a:r>
              <a:rPr lang="es-PA" sz="1400" dirty="0" err="1" smtClean="0"/>
              <a:t>with</a:t>
            </a:r>
            <a:r>
              <a:rPr lang="es-PA" sz="1400" dirty="0" smtClean="0"/>
              <a:t> </a:t>
            </a:r>
            <a:r>
              <a:rPr lang="es-PA" sz="1400" dirty="0" err="1" smtClean="0"/>
              <a:t>opportunity</a:t>
            </a:r>
            <a:r>
              <a:rPr lang="es-PA" sz="1400" dirty="0" smtClean="0"/>
              <a:t> </a:t>
            </a:r>
            <a:r>
              <a:rPr lang="es-PA" sz="1400" dirty="0" err="1" smtClean="0"/>
              <a:t>cost</a:t>
            </a:r>
            <a:r>
              <a:rPr lang="es-PA" sz="1400" dirty="0" smtClean="0"/>
              <a:t> </a:t>
            </a:r>
            <a:r>
              <a:rPr lang="es-PA" sz="1400" dirty="0" err="1" smtClean="0"/>
              <a:t>included</a:t>
            </a:r>
            <a:endParaRPr lang="es-PA" sz="1400" dirty="0"/>
          </a:p>
        </p:txBody>
      </p:sp>
      <p:sp>
        <p:nvSpPr>
          <p:cNvPr id="24" name="TextBox 23"/>
          <p:cNvSpPr txBox="1"/>
          <p:nvPr/>
        </p:nvSpPr>
        <p:spPr>
          <a:xfrm>
            <a:off x="4932040" y="2420888"/>
            <a:ext cx="1944216" cy="738664"/>
          </a:xfrm>
          <a:prstGeom prst="rect">
            <a:avLst/>
          </a:prstGeom>
          <a:noFill/>
          <a:ln w="15875">
            <a:solidFill>
              <a:schemeClr val="accent6">
                <a:lumMod val="50000"/>
              </a:schemeClr>
            </a:solidFill>
          </a:ln>
        </p:spPr>
        <p:txBody>
          <a:bodyPr wrap="square" rtlCol="0">
            <a:spAutoFit/>
          </a:bodyPr>
          <a:lstStyle/>
          <a:p>
            <a:pPr algn="ctr"/>
            <a:r>
              <a:rPr lang="es-PA" sz="1400" dirty="0" smtClean="0"/>
              <a:t>Identificación of environmental </a:t>
            </a:r>
            <a:r>
              <a:rPr lang="es-PA" sz="1400" b="1" dirty="0" err="1" smtClean="0"/>
              <a:t>co-benefits</a:t>
            </a:r>
            <a:endParaRPr lang="es-PA" sz="1400" dirty="0"/>
          </a:p>
        </p:txBody>
      </p:sp>
      <p:sp>
        <p:nvSpPr>
          <p:cNvPr id="27" name="TextBox 26"/>
          <p:cNvSpPr txBox="1"/>
          <p:nvPr/>
        </p:nvSpPr>
        <p:spPr>
          <a:xfrm>
            <a:off x="1907704" y="1815207"/>
            <a:ext cx="4968552" cy="523220"/>
          </a:xfrm>
          <a:prstGeom prst="rect">
            <a:avLst/>
          </a:prstGeom>
          <a:noFill/>
          <a:ln w="15875">
            <a:solidFill>
              <a:schemeClr val="accent6">
                <a:lumMod val="50000"/>
              </a:schemeClr>
            </a:solidFill>
          </a:ln>
        </p:spPr>
        <p:txBody>
          <a:bodyPr wrap="square" rtlCol="0">
            <a:spAutoFit/>
          </a:bodyPr>
          <a:lstStyle/>
          <a:p>
            <a:pPr algn="ctr"/>
            <a:r>
              <a:rPr lang="es-PA" sz="1400" dirty="0" err="1" smtClean="0"/>
              <a:t>First</a:t>
            </a:r>
            <a:r>
              <a:rPr lang="es-PA" sz="1400" dirty="0" smtClean="0"/>
              <a:t> </a:t>
            </a:r>
            <a:r>
              <a:rPr lang="es-PA" sz="1400" dirty="0" err="1" smtClean="0"/>
              <a:t>identification</a:t>
            </a:r>
            <a:r>
              <a:rPr lang="es-PA" sz="1400" dirty="0" smtClean="0"/>
              <a:t> of </a:t>
            </a:r>
            <a:r>
              <a:rPr lang="es-PA" sz="1400" dirty="0" err="1" smtClean="0"/>
              <a:t>production</a:t>
            </a:r>
            <a:r>
              <a:rPr lang="es-PA" sz="1400" dirty="0" smtClean="0"/>
              <a:t> </a:t>
            </a:r>
            <a:r>
              <a:rPr lang="es-PA" sz="1400" dirty="0" err="1" smtClean="0"/>
              <a:t>sectors</a:t>
            </a:r>
            <a:r>
              <a:rPr lang="es-PA" sz="1400" dirty="0" smtClean="0"/>
              <a:t> and </a:t>
            </a:r>
            <a:r>
              <a:rPr lang="es-PA" sz="1400" dirty="0" err="1" smtClean="0"/>
              <a:t>geographical</a:t>
            </a:r>
            <a:r>
              <a:rPr lang="es-PA" sz="1400" dirty="0" smtClean="0"/>
              <a:t> </a:t>
            </a:r>
            <a:r>
              <a:rPr lang="es-PA" sz="1400" dirty="0" err="1" smtClean="0"/>
              <a:t>areas</a:t>
            </a:r>
            <a:r>
              <a:rPr lang="es-PA" sz="1400" dirty="0" smtClean="0"/>
              <a:t> in </a:t>
            </a:r>
            <a:r>
              <a:rPr lang="es-PA" sz="1400" dirty="0" err="1" smtClean="0"/>
              <a:t>which</a:t>
            </a:r>
            <a:r>
              <a:rPr lang="es-PA" sz="1400" dirty="0" smtClean="0"/>
              <a:t> REDD incentives </a:t>
            </a:r>
            <a:r>
              <a:rPr lang="es-PA" sz="1400" b="1" dirty="0" smtClean="0"/>
              <a:t>can (</a:t>
            </a:r>
            <a:r>
              <a:rPr lang="es-PA" sz="1400" b="1" dirty="0" err="1" smtClean="0"/>
              <a:t>cannot</a:t>
            </a:r>
            <a:r>
              <a:rPr lang="es-PA" sz="1400" b="1" dirty="0" smtClean="0"/>
              <a:t>) </a:t>
            </a:r>
            <a:r>
              <a:rPr lang="es-PA" sz="1400" dirty="0" err="1" smtClean="0"/>
              <a:t>promote</a:t>
            </a:r>
            <a:r>
              <a:rPr lang="es-PA" sz="1400" dirty="0" smtClean="0"/>
              <a:t>  </a:t>
            </a:r>
            <a:r>
              <a:rPr lang="es-PA" sz="1400" dirty="0" err="1" smtClean="0"/>
              <a:t>change</a:t>
            </a:r>
            <a:endParaRPr lang="es-PA" sz="1400" dirty="0"/>
          </a:p>
        </p:txBody>
      </p:sp>
      <p:sp>
        <p:nvSpPr>
          <p:cNvPr id="28" name="Title 27"/>
          <p:cNvSpPr>
            <a:spLocks noGrp="1"/>
          </p:cNvSpPr>
          <p:nvPr>
            <p:ph type="title"/>
          </p:nvPr>
        </p:nvSpPr>
        <p:spPr>
          <a:xfrm>
            <a:off x="1691681" y="132201"/>
            <a:ext cx="7298084" cy="632503"/>
          </a:xfrm>
        </p:spPr>
        <p:txBody>
          <a:bodyPr>
            <a:normAutofit fontScale="90000"/>
          </a:bodyPr>
          <a:lstStyle/>
          <a:p>
            <a:r>
              <a:rPr lang="es-PA" sz="2400" dirty="0" err="1" smtClean="0"/>
              <a:t>Workflow</a:t>
            </a:r>
            <a:r>
              <a:rPr lang="es-PA" sz="2400" dirty="0" smtClean="0"/>
              <a:t>: </a:t>
            </a:r>
            <a:r>
              <a:rPr lang="es-PA" sz="2400" dirty="0" err="1" smtClean="0"/>
              <a:t>Multiple</a:t>
            </a:r>
            <a:r>
              <a:rPr lang="es-PA" sz="2400" dirty="0" smtClean="0"/>
              <a:t> </a:t>
            </a:r>
            <a:r>
              <a:rPr lang="es-PA" sz="2400" dirty="0" err="1" smtClean="0"/>
              <a:t>Benefits</a:t>
            </a:r>
            <a:r>
              <a:rPr lang="es-PA" sz="2400" dirty="0" smtClean="0"/>
              <a:t> – </a:t>
            </a:r>
            <a:r>
              <a:rPr lang="es-PA" sz="2400" dirty="0" err="1" smtClean="0"/>
              <a:t>Transformational</a:t>
            </a:r>
            <a:r>
              <a:rPr lang="es-PA" sz="2400" dirty="0" smtClean="0"/>
              <a:t> </a:t>
            </a:r>
            <a:r>
              <a:rPr lang="es-PA" sz="2400" dirty="0" err="1" smtClean="0"/>
              <a:t>Policies</a:t>
            </a:r>
            <a:r>
              <a:rPr lang="es-PA" sz="2400" dirty="0" smtClean="0"/>
              <a:t> - 2012</a:t>
            </a:r>
            <a:endParaRPr lang="es-PA" sz="2400" dirty="0"/>
          </a:p>
        </p:txBody>
      </p:sp>
      <p:cxnSp>
        <p:nvCxnSpPr>
          <p:cNvPr id="30" name="Straight Arrow Connector 29"/>
          <p:cNvCxnSpPr/>
          <p:nvPr/>
        </p:nvCxnSpPr>
        <p:spPr>
          <a:xfrm rot="5400000">
            <a:off x="-2484784" y="3789040"/>
            <a:ext cx="5328592"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82475" y="1124744"/>
            <a:ext cx="862737" cy="307777"/>
          </a:xfrm>
          <a:prstGeom prst="rect">
            <a:avLst/>
          </a:prstGeom>
          <a:noFill/>
        </p:spPr>
        <p:txBody>
          <a:bodyPr wrap="none" rtlCol="0">
            <a:spAutoFit/>
          </a:bodyPr>
          <a:lstStyle/>
          <a:p>
            <a:r>
              <a:rPr lang="es-PA" sz="1400" dirty="0" smtClean="0"/>
              <a:t>Ene 2012</a:t>
            </a:r>
          </a:p>
        </p:txBody>
      </p:sp>
      <p:sp>
        <p:nvSpPr>
          <p:cNvPr id="32" name="TextBox 31"/>
          <p:cNvSpPr txBox="1"/>
          <p:nvPr/>
        </p:nvSpPr>
        <p:spPr>
          <a:xfrm>
            <a:off x="179512" y="5805264"/>
            <a:ext cx="865943" cy="307777"/>
          </a:xfrm>
          <a:prstGeom prst="rect">
            <a:avLst/>
          </a:prstGeom>
          <a:noFill/>
        </p:spPr>
        <p:txBody>
          <a:bodyPr wrap="none" rtlCol="0">
            <a:spAutoFit/>
          </a:bodyPr>
          <a:lstStyle/>
          <a:p>
            <a:r>
              <a:rPr lang="es-PA" sz="1400" dirty="0" err="1" smtClean="0"/>
              <a:t>Dec</a:t>
            </a:r>
            <a:r>
              <a:rPr lang="es-PA" sz="1400" dirty="0" smtClean="0"/>
              <a:t> 2012</a:t>
            </a:r>
            <a:endParaRPr lang="es-PA" sz="1400" dirty="0"/>
          </a:p>
        </p:txBody>
      </p:sp>
      <p:sp>
        <p:nvSpPr>
          <p:cNvPr id="33" name="TextBox 32"/>
          <p:cNvSpPr txBox="1"/>
          <p:nvPr/>
        </p:nvSpPr>
        <p:spPr>
          <a:xfrm>
            <a:off x="1835696" y="3284984"/>
            <a:ext cx="5112568" cy="523220"/>
          </a:xfrm>
          <a:prstGeom prst="rect">
            <a:avLst/>
          </a:prstGeom>
          <a:noFill/>
          <a:ln w="15875">
            <a:solidFill>
              <a:schemeClr val="accent6">
                <a:lumMod val="50000"/>
              </a:schemeClr>
            </a:solidFill>
          </a:ln>
        </p:spPr>
        <p:txBody>
          <a:bodyPr wrap="square" rtlCol="0">
            <a:spAutoFit/>
          </a:bodyPr>
          <a:lstStyle/>
          <a:p>
            <a:pPr algn="ctr"/>
            <a:r>
              <a:rPr lang="es-PA" sz="1400" dirty="0" err="1" smtClean="0"/>
              <a:t>Identification</a:t>
            </a:r>
            <a:r>
              <a:rPr lang="es-PA" sz="1400" dirty="0" smtClean="0"/>
              <a:t> of </a:t>
            </a:r>
            <a:r>
              <a:rPr lang="es-PA" sz="1400" b="1" dirty="0" err="1" smtClean="0"/>
              <a:t>priority</a:t>
            </a:r>
            <a:r>
              <a:rPr lang="es-PA" sz="1400" b="1" dirty="0" smtClean="0"/>
              <a:t> </a:t>
            </a:r>
            <a:r>
              <a:rPr lang="es-PA" sz="1400" b="1" dirty="0" err="1" smtClean="0"/>
              <a:t>areas</a:t>
            </a:r>
            <a:r>
              <a:rPr lang="es-PA" sz="1400" b="1" dirty="0" smtClean="0"/>
              <a:t> </a:t>
            </a:r>
            <a:r>
              <a:rPr lang="es-PA" sz="1400" dirty="0" err="1" smtClean="0"/>
              <a:t>for</a:t>
            </a:r>
            <a:r>
              <a:rPr lang="es-PA" sz="1400" dirty="0" smtClean="0"/>
              <a:t> REDD+ (</a:t>
            </a:r>
            <a:r>
              <a:rPr lang="es-PA" sz="1400" dirty="0" err="1" smtClean="0"/>
              <a:t>optimize</a:t>
            </a:r>
            <a:r>
              <a:rPr lang="es-PA" sz="1400" dirty="0" smtClean="0"/>
              <a:t> </a:t>
            </a:r>
            <a:r>
              <a:rPr lang="es-PA" sz="1400" dirty="0" err="1" smtClean="0"/>
              <a:t>the</a:t>
            </a:r>
            <a:r>
              <a:rPr lang="es-PA" sz="1400" dirty="0" smtClean="0"/>
              <a:t> </a:t>
            </a:r>
            <a:r>
              <a:rPr lang="es-PA" sz="1400" dirty="0" err="1" smtClean="0"/>
              <a:t>sum</a:t>
            </a:r>
            <a:r>
              <a:rPr lang="es-PA" sz="1400" dirty="0" smtClean="0"/>
              <a:t> of </a:t>
            </a:r>
            <a:r>
              <a:rPr lang="es-PA" sz="1400" dirty="0" err="1" smtClean="0"/>
              <a:t>carbon</a:t>
            </a:r>
            <a:r>
              <a:rPr lang="es-PA" sz="1400" dirty="0" smtClean="0"/>
              <a:t> </a:t>
            </a:r>
            <a:r>
              <a:rPr lang="es-PA" sz="1400" dirty="0" err="1" smtClean="0"/>
              <a:t>contents</a:t>
            </a:r>
            <a:r>
              <a:rPr lang="es-PA" sz="1400" dirty="0" smtClean="0"/>
              <a:t> and </a:t>
            </a:r>
            <a:r>
              <a:rPr lang="es-PA" sz="1400" dirty="0" err="1" smtClean="0"/>
              <a:t>co-benefits</a:t>
            </a:r>
            <a:r>
              <a:rPr lang="es-PA" sz="1400" dirty="0" smtClean="0"/>
              <a:t>)</a:t>
            </a:r>
            <a:endParaRPr lang="es-PA" sz="1400" dirty="0"/>
          </a:p>
        </p:txBody>
      </p:sp>
      <p:sp>
        <p:nvSpPr>
          <p:cNvPr id="35" name="TextBox 34"/>
          <p:cNvSpPr txBox="1"/>
          <p:nvPr/>
        </p:nvSpPr>
        <p:spPr>
          <a:xfrm>
            <a:off x="6012160" y="5929535"/>
            <a:ext cx="2664296" cy="307777"/>
          </a:xfrm>
          <a:prstGeom prst="rect">
            <a:avLst/>
          </a:prstGeom>
          <a:noFill/>
          <a:ln w="15875">
            <a:solidFill>
              <a:srgbClr val="00B050"/>
            </a:solidFill>
          </a:ln>
        </p:spPr>
        <p:txBody>
          <a:bodyPr wrap="square" rtlCol="0">
            <a:spAutoFit/>
          </a:bodyPr>
          <a:lstStyle/>
          <a:p>
            <a:pPr algn="ctr"/>
            <a:r>
              <a:rPr lang="es-PA" sz="1400" dirty="0" err="1" smtClean="0"/>
              <a:t>Draft</a:t>
            </a:r>
            <a:r>
              <a:rPr lang="es-PA" sz="1400" dirty="0" smtClean="0"/>
              <a:t> </a:t>
            </a:r>
            <a:r>
              <a:rPr lang="es-PA" sz="1400" dirty="0" err="1" smtClean="0"/>
              <a:t>Strategy</a:t>
            </a:r>
            <a:r>
              <a:rPr lang="es-PA" sz="1400" dirty="0" smtClean="0"/>
              <a:t> REDD+</a:t>
            </a:r>
            <a:endParaRPr lang="es-PA" sz="1400" dirty="0"/>
          </a:p>
        </p:txBody>
      </p:sp>
      <p:sp>
        <p:nvSpPr>
          <p:cNvPr id="36" name="TextBox 35"/>
          <p:cNvSpPr txBox="1"/>
          <p:nvPr/>
        </p:nvSpPr>
        <p:spPr>
          <a:xfrm>
            <a:off x="1619672" y="5425479"/>
            <a:ext cx="1800200" cy="307777"/>
          </a:xfrm>
          <a:prstGeom prst="rect">
            <a:avLst/>
          </a:prstGeom>
          <a:noFill/>
          <a:ln w="15875">
            <a:solidFill>
              <a:srgbClr val="C00000"/>
            </a:solidFill>
          </a:ln>
        </p:spPr>
        <p:txBody>
          <a:bodyPr wrap="square" rtlCol="0">
            <a:spAutoFit/>
          </a:bodyPr>
          <a:lstStyle/>
          <a:p>
            <a:pPr algn="ctr"/>
            <a:r>
              <a:rPr lang="es-PA" sz="1400" dirty="0" smtClean="0"/>
              <a:t>MRV</a:t>
            </a:r>
            <a:endParaRPr lang="es-PA" sz="1400" dirty="0"/>
          </a:p>
        </p:txBody>
      </p:sp>
      <p:sp>
        <p:nvSpPr>
          <p:cNvPr id="38" name="TextBox 37"/>
          <p:cNvSpPr txBox="1"/>
          <p:nvPr/>
        </p:nvSpPr>
        <p:spPr>
          <a:xfrm>
            <a:off x="1619672" y="5929535"/>
            <a:ext cx="1800200" cy="307777"/>
          </a:xfrm>
          <a:prstGeom prst="rect">
            <a:avLst/>
          </a:prstGeom>
          <a:noFill/>
          <a:ln w="15875">
            <a:solidFill>
              <a:srgbClr val="C00000"/>
            </a:solidFill>
          </a:ln>
        </p:spPr>
        <p:txBody>
          <a:bodyPr wrap="square" rtlCol="0">
            <a:spAutoFit/>
          </a:bodyPr>
          <a:lstStyle/>
          <a:p>
            <a:pPr algn="ctr"/>
            <a:r>
              <a:rPr lang="es-PA" sz="1400" dirty="0" err="1" smtClean="0"/>
              <a:t>Institutional</a:t>
            </a:r>
            <a:r>
              <a:rPr lang="es-PA" sz="1400" dirty="0" smtClean="0"/>
              <a:t> </a:t>
            </a:r>
            <a:r>
              <a:rPr lang="es-PA" sz="1400" dirty="0" err="1" smtClean="0"/>
              <a:t>design</a:t>
            </a:r>
            <a:endParaRPr lang="es-PA" sz="1400" dirty="0"/>
          </a:p>
        </p:txBody>
      </p:sp>
      <p:sp>
        <p:nvSpPr>
          <p:cNvPr id="39" name="TextBox 38"/>
          <p:cNvSpPr txBox="1"/>
          <p:nvPr/>
        </p:nvSpPr>
        <p:spPr>
          <a:xfrm>
            <a:off x="1619672" y="6433591"/>
            <a:ext cx="1800200" cy="307777"/>
          </a:xfrm>
          <a:prstGeom prst="rect">
            <a:avLst/>
          </a:prstGeom>
          <a:noFill/>
          <a:ln w="15875">
            <a:solidFill>
              <a:srgbClr val="C00000"/>
            </a:solidFill>
          </a:ln>
        </p:spPr>
        <p:txBody>
          <a:bodyPr wrap="square" rtlCol="0">
            <a:spAutoFit/>
          </a:bodyPr>
          <a:lstStyle/>
          <a:p>
            <a:pPr algn="ctr"/>
            <a:r>
              <a:rPr lang="es-PA" sz="1400" dirty="0" err="1" smtClean="0"/>
              <a:t>Capacity</a:t>
            </a:r>
            <a:r>
              <a:rPr lang="es-PA" sz="1400" dirty="0" smtClean="0"/>
              <a:t>/</a:t>
            </a:r>
            <a:r>
              <a:rPr lang="es-PA" sz="1400" dirty="0" err="1" smtClean="0"/>
              <a:t>others</a:t>
            </a:r>
            <a:endParaRPr lang="es-PA" sz="1400" dirty="0"/>
          </a:p>
        </p:txBody>
      </p:sp>
      <p:cxnSp>
        <p:nvCxnSpPr>
          <p:cNvPr id="55" name="Straight Arrow Connector 54"/>
          <p:cNvCxnSpPr>
            <a:stCxn id="9" idx="2"/>
            <a:endCxn id="27" idx="0"/>
          </p:cNvCxnSpPr>
          <p:nvPr/>
        </p:nvCxnSpPr>
        <p:spPr>
          <a:xfrm rot="5400000">
            <a:off x="4272355" y="1695581"/>
            <a:ext cx="239251" cy="1588"/>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 name="Elbow Connector 60"/>
          <p:cNvCxnSpPr>
            <a:stCxn id="27" idx="2"/>
            <a:endCxn id="24" idx="1"/>
          </p:cNvCxnSpPr>
          <p:nvPr/>
        </p:nvCxnSpPr>
        <p:spPr>
          <a:xfrm rot="16200000" flipH="1">
            <a:off x="4436114" y="2294293"/>
            <a:ext cx="451793" cy="54006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Elbow Connector 64"/>
          <p:cNvCxnSpPr>
            <a:stCxn id="27" idx="2"/>
            <a:endCxn id="6" idx="3"/>
          </p:cNvCxnSpPr>
          <p:nvPr/>
        </p:nvCxnSpPr>
        <p:spPr>
          <a:xfrm rot="5400000">
            <a:off x="3913911" y="2348444"/>
            <a:ext cx="488087" cy="468052"/>
          </a:xfrm>
          <a:prstGeom prst="bentConnector2">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3" name="Elbow Connector 92"/>
          <p:cNvCxnSpPr>
            <a:stCxn id="24" idx="1"/>
            <a:endCxn id="33" idx="0"/>
          </p:cNvCxnSpPr>
          <p:nvPr/>
        </p:nvCxnSpPr>
        <p:spPr>
          <a:xfrm rot="10800000" flipV="1">
            <a:off x="4391980" y="2790220"/>
            <a:ext cx="540060" cy="494764"/>
          </a:xfrm>
          <a:prstGeom prst="bentConnector2">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a:stCxn id="33" idx="2"/>
            <a:endCxn id="8" idx="0"/>
          </p:cNvCxnSpPr>
          <p:nvPr/>
        </p:nvCxnSpPr>
        <p:spPr>
          <a:xfrm rot="5400000">
            <a:off x="4257546" y="3942638"/>
            <a:ext cx="268868" cy="1588"/>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4" name="Elbow Connector 103"/>
          <p:cNvCxnSpPr>
            <a:stCxn id="8" idx="2"/>
            <a:endCxn id="35" idx="1"/>
          </p:cNvCxnSpPr>
          <p:nvPr/>
        </p:nvCxnSpPr>
        <p:spPr>
          <a:xfrm rot="16200000" flipH="1">
            <a:off x="4783670" y="4854933"/>
            <a:ext cx="836801" cy="1620180"/>
          </a:xfrm>
          <a:prstGeom prst="bentConnector2">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36" idx="3"/>
            <a:endCxn id="35" idx="1"/>
          </p:cNvCxnSpPr>
          <p:nvPr/>
        </p:nvCxnSpPr>
        <p:spPr>
          <a:xfrm>
            <a:off x="3419872" y="5579368"/>
            <a:ext cx="2592288" cy="504056"/>
          </a:xfrm>
          <a:prstGeom prst="bentConnector3">
            <a:avLst>
              <a:gd name="adj1" fmla="val 50000"/>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a:stCxn id="38" idx="3"/>
            <a:endCxn id="35" idx="1"/>
          </p:cNvCxnSpPr>
          <p:nvPr/>
        </p:nvCxnSpPr>
        <p:spPr>
          <a:xfrm>
            <a:off x="3419872" y="6083424"/>
            <a:ext cx="2592288" cy="1588"/>
          </a:xfrm>
          <a:prstGeom prst="straightConnector1">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0" name="Elbow Connector 119"/>
          <p:cNvCxnSpPr>
            <a:stCxn id="39" idx="3"/>
            <a:endCxn id="35" idx="1"/>
          </p:cNvCxnSpPr>
          <p:nvPr/>
        </p:nvCxnSpPr>
        <p:spPr>
          <a:xfrm flipV="1">
            <a:off x="3419872" y="6083424"/>
            <a:ext cx="2592288" cy="504056"/>
          </a:xfrm>
          <a:prstGeom prst="bentConnector3">
            <a:avLst>
              <a:gd name="adj1" fmla="val 50000"/>
            </a:avLst>
          </a:prstGeom>
          <a:ln>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5"/>
                                        </p:tgtEl>
                                        <p:attrNameLst>
                                          <p:attrName>style.visibility</p:attrName>
                                        </p:attrNameLst>
                                      </p:cBhvr>
                                      <p:to>
                                        <p:strVal val="visible"/>
                                      </p:to>
                                    </p:set>
                                    <p:animEffect transition="in" filter="fade">
                                      <p:cBhvr>
                                        <p:cTn id="12" dur="1000"/>
                                        <p:tgtEl>
                                          <p:spTgt spid="5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fade">
                                      <p:cBhvr>
                                        <p:cTn id="15" dur="1000"/>
                                        <p:tgtEl>
                                          <p:spTgt spid="2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1000"/>
                                        <p:tgtEl>
                                          <p:spTgt spid="24"/>
                                        </p:tgtEl>
                                      </p:cBhvr>
                                    </p:animEffect>
                                  </p:childTnLst>
                                </p:cTn>
                              </p:par>
                              <p:par>
                                <p:cTn id="21" presetID="10" presetClass="entr" presetSubtype="0" fill="hold" nodeType="withEffect">
                                  <p:stCondLst>
                                    <p:cond delay="0"/>
                                  </p:stCondLst>
                                  <p:childTnLst>
                                    <p:set>
                                      <p:cBhvr>
                                        <p:cTn id="22" dur="1" fill="hold">
                                          <p:stCondLst>
                                            <p:cond delay="0"/>
                                          </p:stCondLst>
                                        </p:cTn>
                                        <p:tgtEl>
                                          <p:spTgt spid="93"/>
                                        </p:tgtEl>
                                        <p:attrNameLst>
                                          <p:attrName>style.visibility</p:attrName>
                                        </p:attrNameLst>
                                      </p:cBhvr>
                                      <p:to>
                                        <p:strVal val="visible"/>
                                      </p:to>
                                    </p:set>
                                    <p:animEffect transition="in" filter="fade">
                                      <p:cBhvr>
                                        <p:cTn id="23" dur="1000"/>
                                        <p:tgtEl>
                                          <p:spTgt spid="93"/>
                                        </p:tgtEl>
                                      </p:cBhvr>
                                    </p:animEffect>
                                  </p:childTnLst>
                                </p:cTn>
                              </p:par>
                              <p:par>
                                <p:cTn id="24" presetID="10" presetClass="entr" presetSubtype="0" fill="hold" nodeType="withEffect">
                                  <p:stCondLst>
                                    <p:cond delay="0"/>
                                  </p:stCondLst>
                                  <p:childTnLst>
                                    <p:set>
                                      <p:cBhvr>
                                        <p:cTn id="25" dur="1" fill="hold">
                                          <p:stCondLst>
                                            <p:cond delay="0"/>
                                          </p:stCondLst>
                                        </p:cTn>
                                        <p:tgtEl>
                                          <p:spTgt spid="65"/>
                                        </p:tgtEl>
                                        <p:attrNameLst>
                                          <p:attrName>style.visibility</p:attrName>
                                        </p:attrNameLst>
                                      </p:cBhvr>
                                      <p:to>
                                        <p:strVal val="visible"/>
                                      </p:to>
                                    </p:set>
                                    <p:animEffect transition="in" filter="fade">
                                      <p:cBhvr>
                                        <p:cTn id="26" dur="1000"/>
                                        <p:tgtEl>
                                          <p:spTgt spid="65"/>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fade">
                                      <p:cBhvr>
                                        <p:cTn id="34" dur="1000"/>
                                        <p:tgtEl>
                                          <p:spTgt spid="3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96"/>
                                        </p:tgtEl>
                                        <p:attrNameLst>
                                          <p:attrName>style.visibility</p:attrName>
                                        </p:attrNameLst>
                                      </p:cBhvr>
                                      <p:to>
                                        <p:strVal val="visible"/>
                                      </p:to>
                                    </p:set>
                                    <p:animEffect transition="in" filter="fade">
                                      <p:cBhvr>
                                        <p:cTn id="39" dur="2000"/>
                                        <p:tgtEl>
                                          <p:spTgt spid="96"/>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20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04"/>
                                        </p:tgtEl>
                                        <p:attrNameLst>
                                          <p:attrName>style.visibility</p:attrName>
                                        </p:attrNameLst>
                                      </p:cBhvr>
                                      <p:to>
                                        <p:strVal val="visible"/>
                                      </p:to>
                                    </p:set>
                                    <p:animEffect transition="in" filter="fade">
                                      <p:cBhvr>
                                        <p:cTn id="47" dur="2000"/>
                                        <p:tgtEl>
                                          <p:spTgt spid="104"/>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5"/>
                                        </p:tgtEl>
                                        <p:attrNameLst>
                                          <p:attrName>style.visibility</p:attrName>
                                        </p:attrNameLst>
                                      </p:cBhvr>
                                      <p:to>
                                        <p:strVal val="visible"/>
                                      </p:to>
                                    </p:set>
                                    <p:animEffect transition="in" filter="fade">
                                      <p:cBhvr>
                                        <p:cTn id="50" dur="2000"/>
                                        <p:tgtEl>
                                          <p:spTgt spid="3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fade">
                                      <p:cBhvr>
                                        <p:cTn id="55" dur="2000"/>
                                        <p:tgtEl>
                                          <p:spTgt spid="36"/>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8"/>
                                        </p:tgtEl>
                                        <p:attrNameLst>
                                          <p:attrName>style.visibility</p:attrName>
                                        </p:attrNameLst>
                                      </p:cBhvr>
                                      <p:to>
                                        <p:strVal val="visible"/>
                                      </p:to>
                                    </p:set>
                                    <p:animEffect transition="in" filter="fade">
                                      <p:cBhvr>
                                        <p:cTn id="58" dur="2000"/>
                                        <p:tgtEl>
                                          <p:spTgt spid="38"/>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39"/>
                                        </p:tgtEl>
                                        <p:attrNameLst>
                                          <p:attrName>style.visibility</p:attrName>
                                        </p:attrNameLst>
                                      </p:cBhvr>
                                      <p:to>
                                        <p:strVal val="visible"/>
                                      </p:to>
                                    </p:set>
                                    <p:animEffect transition="in" filter="fade">
                                      <p:cBhvr>
                                        <p:cTn id="61" dur="2000"/>
                                        <p:tgtEl>
                                          <p:spTgt spid="39"/>
                                        </p:tgtEl>
                                      </p:cBhvr>
                                    </p:animEffect>
                                  </p:childTnLst>
                                </p:cTn>
                              </p:par>
                              <p:par>
                                <p:cTn id="62" presetID="10" presetClass="entr" presetSubtype="0" fill="hold" nodeType="withEffect">
                                  <p:stCondLst>
                                    <p:cond delay="0"/>
                                  </p:stCondLst>
                                  <p:childTnLst>
                                    <p:set>
                                      <p:cBhvr>
                                        <p:cTn id="63" dur="1" fill="hold">
                                          <p:stCondLst>
                                            <p:cond delay="0"/>
                                          </p:stCondLst>
                                        </p:cTn>
                                        <p:tgtEl>
                                          <p:spTgt spid="113"/>
                                        </p:tgtEl>
                                        <p:attrNameLst>
                                          <p:attrName>style.visibility</p:attrName>
                                        </p:attrNameLst>
                                      </p:cBhvr>
                                      <p:to>
                                        <p:strVal val="visible"/>
                                      </p:to>
                                    </p:set>
                                    <p:animEffect transition="in" filter="fade">
                                      <p:cBhvr>
                                        <p:cTn id="64" dur="2000"/>
                                        <p:tgtEl>
                                          <p:spTgt spid="113"/>
                                        </p:tgtEl>
                                      </p:cBhvr>
                                    </p:animEffect>
                                  </p:childTnLst>
                                </p:cTn>
                              </p:par>
                              <p:par>
                                <p:cTn id="65" presetID="10" presetClass="entr" presetSubtype="0" fill="hold" nodeType="withEffect">
                                  <p:stCondLst>
                                    <p:cond delay="0"/>
                                  </p:stCondLst>
                                  <p:childTnLst>
                                    <p:set>
                                      <p:cBhvr>
                                        <p:cTn id="66" dur="1" fill="hold">
                                          <p:stCondLst>
                                            <p:cond delay="0"/>
                                          </p:stCondLst>
                                        </p:cTn>
                                        <p:tgtEl>
                                          <p:spTgt spid="116"/>
                                        </p:tgtEl>
                                        <p:attrNameLst>
                                          <p:attrName>style.visibility</p:attrName>
                                        </p:attrNameLst>
                                      </p:cBhvr>
                                      <p:to>
                                        <p:strVal val="visible"/>
                                      </p:to>
                                    </p:set>
                                    <p:animEffect transition="in" filter="fade">
                                      <p:cBhvr>
                                        <p:cTn id="67" dur="2000"/>
                                        <p:tgtEl>
                                          <p:spTgt spid="116"/>
                                        </p:tgtEl>
                                      </p:cBhvr>
                                    </p:animEffect>
                                  </p:childTnLst>
                                </p:cTn>
                              </p:par>
                              <p:par>
                                <p:cTn id="68" presetID="10" presetClass="entr" presetSubtype="0" fill="hold" nodeType="withEffect">
                                  <p:stCondLst>
                                    <p:cond delay="0"/>
                                  </p:stCondLst>
                                  <p:childTnLst>
                                    <p:set>
                                      <p:cBhvr>
                                        <p:cTn id="69" dur="1" fill="hold">
                                          <p:stCondLst>
                                            <p:cond delay="0"/>
                                          </p:stCondLst>
                                        </p:cTn>
                                        <p:tgtEl>
                                          <p:spTgt spid="120"/>
                                        </p:tgtEl>
                                        <p:attrNameLst>
                                          <p:attrName>style.visibility</p:attrName>
                                        </p:attrNameLst>
                                      </p:cBhvr>
                                      <p:to>
                                        <p:strVal val="visible"/>
                                      </p:to>
                                    </p:set>
                                    <p:animEffect transition="in" filter="fade">
                                      <p:cBhvr>
                                        <p:cTn id="70" dur="2000"/>
                                        <p:tgtEl>
                                          <p:spTgt spid="120"/>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31"/>
                                        </p:tgtEl>
                                        <p:attrNameLst>
                                          <p:attrName>style.visibility</p:attrName>
                                        </p:attrNameLst>
                                      </p:cBhvr>
                                      <p:to>
                                        <p:strVal val="visible"/>
                                      </p:to>
                                    </p:set>
                                    <p:animEffect transition="in" filter="fade">
                                      <p:cBhvr>
                                        <p:cTn id="75" dur="1000"/>
                                        <p:tgtEl>
                                          <p:spTgt spid="31"/>
                                        </p:tgtEl>
                                      </p:cBhvr>
                                    </p:animEffect>
                                  </p:childTnLst>
                                </p:cTn>
                              </p:par>
                              <p:par>
                                <p:cTn id="76" presetID="10" presetClass="entr" presetSubtype="0" fill="hold" nodeType="withEffect">
                                  <p:stCondLst>
                                    <p:cond delay="0"/>
                                  </p:stCondLst>
                                  <p:childTnLst>
                                    <p:set>
                                      <p:cBhvr>
                                        <p:cTn id="77" dur="1" fill="hold">
                                          <p:stCondLst>
                                            <p:cond delay="0"/>
                                          </p:stCondLst>
                                        </p:cTn>
                                        <p:tgtEl>
                                          <p:spTgt spid="30"/>
                                        </p:tgtEl>
                                        <p:attrNameLst>
                                          <p:attrName>style.visibility</p:attrName>
                                        </p:attrNameLst>
                                      </p:cBhvr>
                                      <p:to>
                                        <p:strVal val="visible"/>
                                      </p:to>
                                    </p:set>
                                    <p:animEffect transition="in" filter="fade">
                                      <p:cBhvr>
                                        <p:cTn id="78" dur="1000"/>
                                        <p:tgtEl>
                                          <p:spTgt spid="30"/>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32"/>
                                        </p:tgtEl>
                                        <p:attrNameLst>
                                          <p:attrName>style.visibility</p:attrName>
                                        </p:attrNameLst>
                                      </p:cBhvr>
                                      <p:to>
                                        <p:strVal val="visible"/>
                                      </p:to>
                                    </p:set>
                                    <p:animEffect transition="in" filter="fade">
                                      <p:cBhvr>
                                        <p:cTn id="81"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24" grpId="0" animBg="1"/>
      <p:bldP spid="27" grpId="0" animBg="1"/>
      <p:bldP spid="31" grpId="0"/>
      <p:bldP spid="32" grpId="0"/>
      <p:bldP spid="33" grpId="0" animBg="1"/>
      <p:bldP spid="35" grpId="0" animBg="1"/>
      <p:bldP spid="36" grpId="0" animBg="1"/>
      <p:bldP spid="38" grpId="0" animBg="1"/>
      <p:bldP spid="3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5"/>
          <p:cNvSpPr>
            <a:spLocks noGrp="1"/>
          </p:cNvSpPr>
          <p:nvPr>
            <p:ph type="title" idx="4294967295"/>
          </p:nvPr>
        </p:nvSpPr>
        <p:spPr>
          <a:xfrm>
            <a:off x="2897579" y="261937"/>
            <a:ext cx="5987048" cy="1436233"/>
          </a:xfrm>
        </p:spPr>
        <p:txBody>
          <a:bodyPr lIns="91440" tIns="45720" rIns="91440" bIns="45720"/>
          <a:lstStyle/>
          <a:p>
            <a:pPr eaLnBrk="1" hangingPunct="1">
              <a:lnSpc>
                <a:spcPct val="70000"/>
              </a:lnSpc>
            </a:pPr>
            <a:r>
              <a:rPr lang="en-GB" b="1" smtClean="0"/>
              <a:t>What is UN-REDD? </a:t>
            </a:r>
            <a:br>
              <a:rPr lang="en-GB" b="1" smtClean="0"/>
            </a:br>
            <a:r>
              <a:rPr lang="en-GB" b="1" smtClean="0"/>
              <a:t/>
            </a:r>
            <a:br>
              <a:rPr lang="en-GB" b="1" smtClean="0"/>
            </a:br>
            <a:r>
              <a:rPr lang="en-GB" sz="2400" smtClean="0"/>
              <a:t>Two components:</a:t>
            </a:r>
          </a:p>
        </p:txBody>
      </p:sp>
      <p:sp>
        <p:nvSpPr>
          <p:cNvPr id="51204" name="Content Placeholder 3"/>
          <p:cNvSpPr>
            <a:spLocks noGrp="1"/>
          </p:cNvSpPr>
          <p:nvPr>
            <p:ph sz="half" idx="4294967295"/>
          </p:nvPr>
        </p:nvSpPr>
        <p:spPr>
          <a:xfrm>
            <a:off x="262800" y="1864800"/>
            <a:ext cx="4441580" cy="3911972"/>
          </a:xfrm>
        </p:spPr>
        <p:txBody>
          <a:bodyPr lIns="91440" tIns="45720" rIns="91440" bIns="45720"/>
          <a:lstStyle/>
          <a:p>
            <a:pPr marL="355600" indent="-355600">
              <a:buClr>
                <a:srgbClr val="FF0000"/>
              </a:buClr>
              <a:buAutoNum type="arabicPeriod"/>
            </a:pPr>
            <a:r>
              <a:rPr lang="en-GB" b="1" dirty="0" smtClean="0"/>
              <a:t>National Programmes</a:t>
            </a:r>
          </a:p>
          <a:p>
            <a:pPr marL="457200" indent="-457200">
              <a:buClr>
                <a:srgbClr val="FF0000"/>
              </a:buClr>
              <a:buNone/>
            </a:pPr>
            <a:endParaRPr lang="en-GB" sz="1100" b="1" dirty="0" smtClean="0"/>
          </a:p>
          <a:p>
            <a:pPr eaLnBrk="1" hangingPunct="1">
              <a:buClr>
                <a:srgbClr val="FF0000"/>
              </a:buClr>
            </a:pPr>
            <a:r>
              <a:rPr lang="en-GB" sz="2400" dirty="0" smtClean="0"/>
              <a:t>Capacity building for readiness</a:t>
            </a:r>
          </a:p>
          <a:p>
            <a:pPr eaLnBrk="1" hangingPunct="1">
              <a:buClr>
                <a:srgbClr val="FF0000"/>
              </a:buClr>
            </a:pPr>
            <a:r>
              <a:rPr lang="en-GB" sz="2400" dirty="0" smtClean="0"/>
              <a:t>13 countries receiving direct  UN-REDD funding support:</a:t>
            </a:r>
          </a:p>
          <a:p>
            <a:pPr lvl="1" eaLnBrk="1" hangingPunct="1">
              <a:buClr>
                <a:srgbClr val="FF0000"/>
              </a:buClr>
              <a:buFont typeface="Courier New" pitchFamily="49" charset="0"/>
              <a:buChar char="o"/>
            </a:pPr>
            <a:r>
              <a:rPr lang="en-GB" b="1" dirty="0" smtClean="0">
                <a:solidFill>
                  <a:schemeClr val="tx1"/>
                </a:solidFill>
              </a:rPr>
              <a:t>Africa</a:t>
            </a:r>
            <a:r>
              <a:rPr lang="en-GB" dirty="0" smtClean="0">
                <a:solidFill>
                  <a:schemeClr val="tx1"/>
                </a:solidFill>
              </a:rPr>
              <a:t>: DRC, Tanzania, Zambia</a:t>
            </a:r>
          </a:p>
          <a:p>
            <a:pPr lvl="1" eaLnBrk="1" hangingPunct="1">
              <a:lnSpc>
                <a:spcPct val="85000"/>
              </a:lnSpc>
              <a:buClr>
                <a:srgbClr val="FF0000"/>
              </a:buClr>
              <a:buFont typeface="Courier New" pitchFamily="49" charset="0"/>
              <a:buChar char="o"/>
            </a:pPr>
            <a:r>
              <a:rPr lang="en-GB" b="1" dirty="0" smtClean="0">
                <a:solidFill>
                  <a:schemeClr val="tx1"/>
                </a:solidFill>
              </a:rPr>
              <a:t>Asia &amp; Pacific</a:t>
            </a:r>
            <a:r>
              <a:rPr lang="en-GB" dirty="0" smtClean="0">
                <a:solidFill>
                  <a:schemeClr val="tx1"/>
                </a:solidFill>
              </a:rPr>
              <a:t>: Cambodia, Indonesia, PNG, Philippines, Solomon Islands, Vietnam</a:t>
            </a:r>
          </a:p>
          <a:p>
            <a:pPr lvl="1" eaLnBrk="1" hangingPunct="1">
              <a:lnSpc>
                <a:spcPct val="85000"/>
              </a:lnSpc>
              <a:buClr>
                <a:srgbClr val="FF0000"/>
              </a:buClr>
              <a:buFont typeface="Courier New" pitchFamily="49" charset="0"/>
              <a:buChar char="o"/>
            </a:pPr>
            <a:r>
              <a:rPr lang="en-GB" b="1" dirty="0" smtClean="0">
                <a:solidFill>
                  <a:schemeClr val="tx1"/>
                </a:solidFill>
              </a:rPr>
              <a:t>LA &amp; Caribbean</a:t>
            </a:r>
            <a:r>
              <a:rPr lang="en-GB" dirty="0" smtClean="0">
                <a:solidFill>
                  <a:schemeClr val="tx1"/>
                </a:solidFill>
              </a:rPr>
              <a:t>: Bolivia, Ecuador, Panama, Paraguay</a:t>
            </a:r>
          </a:p>
        </p:txBody>
      </p:sp>
      <p:sp>
        <p:nvSpPr>
          <p:cNvPr id="51206" name="Content Placeholder 1"/>
          <p:cNvSpPr>
            <a:spLocks noGrp="1"/>
          </p:cNvSpPr>
          <p:nvPr>
            <p:ph sz="quarter" idx="4294967295"/>
          </p:nvPr>
        </p:nvSpPr>
        <p:spPr>
          <a:xfrm>
            <a:off x="4661390" y="1864800"/>
            <a:ext cx="4350726" cy="3820538"/>
          </a:xfrm>
        </p:spPr>
        <p:txBody>
          <a:bodyPr lIns="91440" tIns="45720" rIns="91440" bIns="45720"/>
          <a:lstStyle/>
          <a:p>
            <a:pPr marL="355600" indent="-355600">
              <a:buClr>
                <a:srgbClr val="FF0000"/>
              </a:buClr>
              <a:buFont typeface="+mj-lt"/>
              <a:buAutoNum type="arabicPeriod" startAt="2"/>
            </a:pPr>
            <a:r>
              <a:rPr lang="en-GB" b="1" dirty="0" smtClean="0"/>
              <a:t>Global Programme</a:t>
            </a:r>
          </a:p>
          <a:p>
            <a:pPr>
              <a:buClr>
                <a:srgbClr val="FF0000"/>
              </a:buClr>
              <a:buNone/>
            </a:pPr>
            <a:endParaRPr lang="en-GB" sz="1100" b="1" dirty="0" smtClean="0"/>
          </a:p>
          <a:p>
            <a:pPr eaLnBrk="1" hangingPunct="1">
              <a:buClr>
                <a:srgbClr val="FF0000"/>
              </a:buClr>
            </a:pPr>
            <a:r>
              <a:rPr lang="en-GB" sz="2400" dirty="0" smtClean="0"/>
              <a:t>Guidelines, advice, regional/ international dialogue, analyses</a:t>
            </a:r>
          </a:p>
          <a:p>
            <a:pPr eaLnBrk="1" hangingPunct="1">
              <a:buClr>
                <a:srgbClr val="FF0000"/>
              </a:buClr>
              <a:buFont typeface="Arial" pitchFamily="34" charset="0"/>
              <a:buNone/>
            </a:pPr>
            <a:r>
              <a:rPr lang="en-GB" sz="2400" dirty="0" smtClean="0"/>
              <a:t>	⇒ to support country action</a:t>
            </a:r>
          </a:p>
          <a:p>
            <a:pPr eaLnBrk="1" hangingPunct="1">
              <a:buClr>
                <a:srgbClr val="FF0000"/>
              </a:buClr>
              <a:buFont typeface="Arial" pitchFamily="34" charset="0"/>
              <a:buNone/>
            </a:pPr>
            <a:r>
              <a:rPr lang="en-GB" sz="2400" dirty="0" smtClean="0"/>
              <a:t>	⇒ to support the UNFCCC process on a global scale</a:t>
            </a:r>
          </a:p>
          <a:p>
            <a:pPr eaLnBrk="1" hangingPunct="1">
              <a:buClr>
                <a:srgbClr val="FF0000"/>
              </a:buClr>
              <a:buFont typeface="Arial" pitchFamily="34" charset="0"/>
              <a:buNone/>
            </a:pPr>
            <a:endParaRPr lang="en-GB"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title" idx="4294967295"/>
          </p:nvPr>
        </p:nvSpPr>
        <p:spPr>
          <a:xfrm>
            <a:off x="2446338" y="131763"/>
            <a:ext cx="6543675" cy="1531937"/>
          </a:xfrm>
        </p:spPr>
        <p:txBody>
          <a:bodyPr/>
          <a:lstStyle/>
          <a:p>
            <a:pPr algn="ctr"/>
            <a:r>
              <a:rPr lang="en-GB" dirty="0" smtClean="0"/>
              <a:t>Social and Environmental Principles &amp; Criteria</a:t>
            </a:r>
          </a:p>
        </p:txBody>
      </p:sp>
      <p:sp>
        <p:nvSpPr>
          <p:cNvPr id="5" name="TextBox 4"/>
          <p:cNvSpPr txBox="1"/>
          <p:nvPr/>
        </p:nvSpPr>
        <p:spPr>
          <a:xfrm>
            <a:off x="261257" y="1864427"/>
            <a:ext cx="8573985" cy="3370153"/>
          </a:xfrm>
          <a:prstGeom prst="rect">
            <a:avLst/>
          </a:prstGeom>
          <a:noFill/>
        </p:spPr>
        <p:txBody>
          <a:bodyPr wrap="square" rtlCol="0">
            <a:spAutoFit/>
          </a:bodyPr>
          <a:lstStyle/>
          <a:p>
            <a:pPr>
              <a:buClr>
                <a:srgbClr val="FF0000"/>
              </a:buClr>
              <a:buFont typeface="Arial" pitchFamily="34" charset="0"/>
              <a:buChar char="•"/>
            </a:pPr>
            <a:r>
              <a:rPr lang="en-GB" sz="2400" dirty="0" smtClean="0"/>
              <a:t> Risks and opportunities from REDD+</a:t>
            </a:r>
            <a:endParaRPr lang="en-GB" sz="2400" b="1" dirty="0" smtClean="0"/>
          </a:p>
          <a:p>
            <a:pPr>
              <a:spcBef>
                <a:spcPts val="1800"/>
              </a:spcBef>
              <a:buClr>
                <a:srgbClr val="FF0000"/>
              </a:buClr>
              <a:buFont typeface="Arial" pitchFamily="34" charset="0"/>
              <a:buChar char="•"/>
            </a:pPr>
            <a:r>
              <a:rPr lang="en-GB" sz="2400" dirty="0" smtClean="0"/>
              <a:t> UN-REDD Programme response: development of </a:t>
            </a:r>
          </a:p>
          <a:p>
            <a:pPr marL="177800" indent="-177800" algn="ctr">
              <a:buClr>
                <a:srgbClr val="FF0000"/>
              </a:buClr>
            </a:pPr>
            <a:r>
              <a:rPr lang="en-GB" sz="2400" b="1" dirty="0" smtClean="0"/>
              <a:t>Social &amp; Environmental Principles and Criteria</a:t>
            </a:r>
            <a:r>
              <a:rPr lang="en-GB" sz="2400" dirty="0" smtClean="0"/>
              <a:t> </a:t>
            </a:r>
          </a:p>
          <a:p>
            <a:pPr marL="177800" indent="-177800">
              <a:buClr>
                <a:srgbClr val="FF0000"/>
              </a:buClr>
            </a:pPr>
            <a:r>
              <a:rPr lang="en-GB" sz="2400" dirty="0" smtClean="0"/>
              <a:t>	to assist countries address those risks and opportunities</a:t>
            </a:r>
          </a:p>
          <a:p>
            <a:pPr marL="177800" indent="-177800">
              <a:spcBef>
                <a:spcPts val="1800"/>
              </a:spcBef>
              <a:buClr>
                <a:srgbClr val="FF0000"/>
              </a:buClr>
              <a:buFont typeface="Arial" pitchFamily="34" charset="0"/>
              <a:buChar char="•"/>
            </a:pPr>
            <a:r>
              <a:rPr lang="en-GB" sz="2400" dirty="0" smtClean="0"/>
              <a:t>Coherent with and drawn from Cancun safeguards</a:t>
            </a:r>
          </a:p>
          <a:p>
            <a:pPr marL="177800" indent="-177800">
              <a:spcBef>
                <a:spcPts val="1800"/>
              </a:spcBef>
              <a:buClr>
                <a:srgbClr val="FF0000"/>
              </a:buClr>
              <a:buFont typeface="Arial" pitchFamily="34" charset="0"/>
              <a:buChar char="•"/>
            </a:pPr>
            <a:r>
              <a:rPr lang="en-GB" sz="2400" dirty="0" smtClean="0"/>
              <a:t>Intended to help countries meet their commitments under Multilateral Agreements, such as the CBD</a:t>
            </a:r>
            <a:endParaRPr lang="en-GB"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idx="4294967295"/>
          </p:nvPr>
        </p:nvSpPr>
        <p:spPr>
          <a:xfrm>
            <a:off x="2441575" y="0"/>
            <a:ext cx="6569075" cy="1719263"/>
          </a:xfrm>
        </p:spPr>
        <p:txBody>
          <a:bodyPr/>
          <a:lstStyle/>
          <a:p>
            <a:pPr algn="ctr"/>
            <a:r>
              <a:rPr lang="en-GB" dirty="0" smtClean="0"/>
              <a:t>Purpose of</a:t>
            </a:r>
            <a:br>
              <a:rPr lang="en-GB" dirty="0" smtClean="0"/>
            </a:br>
            <a:r>
              <a:rPr lang="en-GB" dirty="0" smtClean="0"/>
              <a:t> Principles &amp; Criteria - 1</a:t>
            </a:r>
          </a:p>
        </p:txBody>
      </p:sp>
      <p:sp>
        <p:nvSpPr>
          <p:cNvPr id="4" name="TextBox 3"/>
          <p:cNvSpPr txBox="1"/>
          <p:nvPr/>
        </p:nvSpPr>
        <p:spPr>
          <a:xfrm>
            <a:off x="262800" y="1864800"/>
            <a:ext cx="8051470" cy="4093428"/>
          </a:xfrm>
          <a:prstGeom prst="rect">
            <a:avLst/>
          </a:prstGeom>
          <a:noFill/>
        </p:spPr>
        <p:txBody>
          <a:bodyPr wrap="square" rtlCol="0">
            <a:spAutoFit/>
          </a:bodyPr>
          <a:lstStyle/>
          <a:p>
            <a:pPr marL="457200" indent="-457200">
              <a:spcAft>
                <a:spcPts val="600"/>
              </a:spcAft>
              <a:buClr>
                <a:srgbClr val="FF0000"/>
              </a:buClr>
            </a:pPr>
            <a:r>
              <a:rPr lang="en-US" sz="2400" dirty="0" smtClean="0"/>
              <a:t>The Principles and Criteria will serve:</a:t>
            </a:r>
          </a:p>
          <a:p>
            <a:pPr marL="457200" indent="-457200">
              <a:spcAft>
                <a:spcPts val="600"/>
              </a:spcAft>
              <a:buClr>
                <a:srgbClr val="FF0000"/>
              </a:buClr>
              <a:buFont typeface="+mj-lt"/>
              <a:buAutoNum type="arabicPeriod"/>
            </a:pPr>
            <a:r>
              <a:rPr lang="en-US" sz="2400" dirty="0" smtClean="0"/>
              <a:t>To provide the UN-REDD </a:t>
            </a:r>
            <a:r>
              <a:rPr lang="en-US" sz="2400" dirty="0" err="1" smtClean="0"/>
              <a:t>Programme</a:t>
            </a:r>
            <a:r>
              <a:rPr lang="en-US" sz="2400" dirty="0" smtClean="0"/>
              <a:t> with a framework to ensure that its activities promote social and environmental benefits and reduce risks from REDD+. In particular, the P&amp;C will be used by the UN-REDD </a:t>
            </a:r>
            <a:r>
              <a:rPr lang="en-US" sz="2400" dirty="0" err="1" smtClean="0"/>
              <a:t>Programme</a:t>
            </a:r>
            <a:r>
              <a:rPr lang="en-US" sz="2400" dirty="0" smtClean="0"/>
              <a:t>: </a:t>
            </a:r>
          </a:p>
          <a:p>
            <a:pPr marL="712788" lvl="1" indent="-255588">
              <a:spcAft>
                <a:spcPts val="600"/>
              </a:spcAft>
              <a:buClr>
                <a:srgbClr val="FF0000"/>
              </a:buClr>
              <a:buFont typeface="Arial" pitchFamily="34" charset="0"/>
              <a:buChar char="•"/>
            </a:pPr>
            <a:r>
              <a:rPr lang="en-US" sz="2400" dirty="0" smtClean="0"/>
              <a:t>as an aid in formulating national REDD+ </a:t>
            </a:r>
            <a:r>
              <a:rPr lang="en-US" sz="2400" dirty="0" err="1" smtClean="0"/>
              <a:t>programmes</a:t>
            </a:r>
            <a:r>
              <a:rPr lang="en-US" sz="2400" dirty="0" smtClean="0"/>
              <a:t> and initiatives that seek UN-REDD funding</a:t>
            </a:r>
          </a:p>
          <a:p>
            <a:pPr marL="712788" lvl="1" indent="-255588">
              <a:spcAft>
                <a:spcPts val="600"/>
              </a:spcAft>
              <a:buClr>
                <a:srgbClr val="FF0000"/>
              </a:buClr>
              <a:buFont typeface="Arial" pitchFamily="34" charset="0"/>
              <a:buChar char="•"/>
            </a:pPr>
            <a:r>
              <a:rPr lang="en-US" sz="2400" dirty="0" smtClean="0"/>
              <a:t>in the review of national </a:t>
            </a:r>
            <a:r>
              <a:rPr lang="en-US" sz="2400" dirty="0" err="1" smtClean="0"/>
              <a:t>programmes</a:t>
            </a:r>
            <a:r>
              <a:rPr lang="en-US" sz="2400" dirty="0" smtClean="0"/>
              <a:t> prior to submission for UN-REDD funding</a:t>
            </a:r>
          </a:p>
          <a:p>
            <a:pPr marL="712788" lvl="1" indent="-255588">
              <a:spcAft>
                <a:spcPts val="600"/>
              </a:spcAft>
              <a:buClr>
                <a:srgbClr val="FF0000"/>
              </a:buClr>
              <a:buFont typeface="Arial" pitchFamily="34" charset="0"/>
              <a:buChar char="•"/>
            </a:pPr>
            <a:r>
              <a:rPr lang="en-US" sz="2400" dirty="0" smtClean="0"/>
              <a:t>to assess national </a:t>
            </a:r>
            <a:r>
              <a:rPr lang="en-US" sz="2400" dirty="0" err="1" smtClean="0"/>
              <a:t>programme</a:t>
            </a:r>
            <a:r>
              <a:rPr lang="en-US" sz="2400" dirty="0" smtClean="0"/>
              <a:t> delivery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idx="4294967295"/>
          </p:nvPr>
        </p:nvSpPr>
        <p:spPr>
          <a:xfrm>
            <a:off x="2441575" y="0"/>
            <a:ext cx="6569075" cy="1719263"/>
          </a:xfrm>
        </p:spPr>
        <p:txBody>
          <a:bodyPr/>
          <a:lstStyle/>
          <a:p>
            <a:pPr algn="ctr"/>
            <a:r>
              <a:rPr lang="en-GB" dirty="0" smtClean="0"/>
              <a:t>Purpose of</a:t>
            </a:r>
            <a:br>
              <a:rPr lang="en-GB" dirty="0" smtClean="0"/>
            </a:br>
            <a:r>
              <a:rPr lang="en-GB" dirty="0" smtClean="0"/>
              <a:t> Principles &amp; Criteria - 2</a:t>
            </a:r>
          </a:p>
        </p:txBody>
      </p:sp>
      <p:sp>
        <p:nvSpPr>
          <p:cNvPr id="4" name="TextBox 3"/>
          <p:cNvSpPr txBox="1"/>
          <p:nvPr/>
        </p:nvSpPr>
        <p:spPr>
          <a:xfrm>
            <a:off x="262800" y="1864800"/>
            <a:ext cx="8051470" cy="4816703"/>
          </a:xfrm>
          <a:prstGeom prst="rect">
            <a:avLst/>
          </a:prstGeom>
          <a:noFill/>
        </p:spPr>
        <p:txBody>
          <a:bodyPr wrap="square" rtlCol="0">
            <a:spAutoFit/>
          </a:bodyPr>
          <a:lstStyle/>
          <a:p>
            <a:pPr marL="457200" indent="-457200">
              <a:spcAft>
                <a:spcPts val="600"/>
              </a:spcAft>
              <a:buClr>
                <a:srgbClr val="FF0000"/>
              </a:buClr>
            </a:pPr>
            <a:r>
              <a:rPr lang="en-US" sz="2400" dirty="0" smtClean="0"/>
              <a:t>The Principles and Criteria will serve:</a:t>
            </a:r>
          </a:p>
          <a:p>
            <a:pPr marL="457200" indent="-457200">
              <a:spcAft>
                <a:spcPts val="600"/>
              </a:spcAft>
              <a:buClr>
                <a:srgbClr val="FF0000"/>
              </a:buClr>
              <a:buFont typeface="+mj-lt"/>
              <a:buAutoNum type="arabicPeriod" startAt="2"/>
            </a:pPr>
            <a:r>
              <a:rPr lang="en-US" sz="2400" dirty="0" smtClean="0"/>
              <a:t>To support countries in </a:t>
            </a:r>
            <a:r>
              <a:rPr lang="en-US" sz="2400" dirty="0" err="1" smtClean="0"/>
              <a:t>operationalizing</a:t>
            </a:r>
            <a:r>
              <a:rPr lang="en-US" sz="2400" dirty="0" smtClean="0"/>
              <a:t> UNFCCC agreements on safeguards for REDD+. Countries can use these P&amp;C for various purposes, such as: </a:t>
            </a:r>
          </a:p>
          <a:p>
            <a:pPr marL="712788" lvl="1" indent="-255588">
              <a:spcAft>
                <a:spcPts val="600"/>
              </a:spcAft>
              <a:buClr>
                <a:srgbClr val="FF0000"/>
              </a:buClr>
              <a:buFont typeface="Arial" pitchFamily="34" charset="0"/>
              <a:buChar char="•"/>
            </a:pPr>
            <a:r>
              <a:rPr lang="en-US" sz="2400" dirty="0" smtClean="0"/>
              <a:t>to promote, apply and build on the Cancun safeguards  </a:t>
            </a:r>
          </a:p>
          <a:p>
            <a:pPr marL="712788" lvl="1" indent="-255588">
              <a:spcAft>
                <a:spcPts val="600"/>
              </a:spcAft>
              <a:buClr>
                <a:srgbClr val="FF0000"/>
              </a:buClr>
              <a:buFont typeface="Arial" pitchFamily="34" charset="0"/>
              <a:buChar char="•"/>
            </a:pPr>
            <a:r>
              <a:rPr lang="en-US" sz="2400" dirty="0" smtClean="0"/>
              <a:t>in devising a national system for information on how the UNFCCC safeguards are being addressed and respected in REDD+ implementation</a:t>
            </a:r>
          </a:p>
          <a:p>
            <a:pPr marL="712788" lvl="1" indent="-255588">
              <a:spcAft>
                <a:spcPts val="600"/>
              </a:spcAft>
              <a:buClr>
                <a:srgbClr val="FF0000"/>
              </a:buClr>
              <a:buFont typeface="Arial" pitchFamily="34" charset="0"/>
              <a:buChar char="•"/>
            </a:pPr>
            <a:r>
              <a:rPr lang="en-US" sz="2400" dirty="0" smtClean="0"/>
              <a:t>in demonstrating their achievements beyond carbon, for example in reference to efforts on poverty alleviation and biodiversity conservation</a:t>
            </a:r>
          </a:p>
          <a:p>
            <a:pPr marL="342900" indent="-342900">
              <a:buClr>
                <a:srgbClr val="FF0000"/>
              </a:buClr>
              <a:buFont typeface="+mj-lt"/>
              <a:buAutoNum type="arabicPeriod" startAt="2"/>
            </a:pP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idx="4294967295"/>
          </p:nvPr>
        </p:nvSpPr>
        <p:spPr>
          <a:xfrm>
            <a:off x="2441575" y="0"/>
            <a:ext cx="6569075" cy="1719263"/>
          </a:xfrm>
        </p:spPr>
        <p:txBody>
          <a:bodyPr/>
          <a:lstStyle/>
          <a:p>
            <a:pPr algn="ctr"/>
            <a:r>
              <a:rPr lang="en-GB" dirty="0" smtClean="0"/>
              <a:t>Process for developing Principles &amp; Criteria</a:t>
            </a:r>
          </a:p>
        </p:txBody>
      </p:sp>
      <p:sp>
        <p:nvSpPr>
          <p:cNvPr id="4" name="TextBox 3"/>
          <p:cNvSpPr txBox="1"/>
          <p:nvPr/>
        </p:nvSpPr>
        <p:spPr>
          <a:xfrm>
            <a:off x="262800" y="1864800"/>
            <a:ext cx="8643694" cy="4462760"/>
          </a:xfrm>
          <a:prstGeom prst="rect">
            <a:avLst/>
          </a:prstGeom>
          <a:noFill/>
        </p:spPr>
        <p:txBody>
          <a:bodyPr wrap="square" rtlCol="0">
            <a:spAutoFit/>
          </a:bodyPr>
          <a:lstStyle/>
          <a:p>
            <a:pPr marL="177800" indent="-177800">
              <a:spcAft>
                <a:spcPts val="600"/>
              </a:spcAft>
              <a:buClr>
                <a:srgbClr val="FF0000"/>
              </a:buClr>
              <a:buFont typeface="Arial" pitchFamily="34" charset="0"/>
              <a:buChar char="•"/>
            </a:pPr>
            <a:r>
              <a:rPr lang="en-GB" sz="2400" dirty="0" smtClean="0"/>
              <a:t>Developed in collaboration between UNDP and UNEP, under the UN-REDD Programme.  </a:t>
            </a:r>
          </a:p>
          <a:p>
            <a:pPr marL="177800" indent="-177800">
              <a:spcAft>
                <a:spcPts val="600"/>
              </a:spcAft>
              <a:buClr>
                <a:srgbClr val="FF0000"/>
              </a:buClr>
              <a:buFont typeface="Arial" pitchFamily="34" charset="0"/>
              <a:buChar char="•"/>
            </a:pPr>
            <a:r>
              <a:rPr lang="en-GB" sz="2400" dirty="0" smtClean="0"/>
              <a:t>First draft presented to UN-REDD Policy Board in March 2011 and comments invited. </a:t>
            </a:r>
          </a:p>
          <a:p>
            <a:pPr marL="177800" indent="-177800">
              <a:spcAft>
                <a:spcPts val="600"/>
              </a:spcAft>
              <a:buClr>
                <a:srgbClr val="FF0000"/>
              </a:buClr>
              <a:buFont typeface="Arial" pitchFamily="34" charset="0"/>
              <a:buChar char="•"/>
            </a:pPr>
            <a:r>
              <a:rPr lang="en-GB" sz="2400" dirty="0" smtClean="0"/>
              <a:t>Based on input received, second draft for consultation released on 30 June</a:t>
            </a:r>
          </a:p>
          <a:p>
            <a:pPr marL="177800" indent="-177800">
              <a:spcAft>
                <a:spcPts val="600"/>
              </a:spcAft>
              <a:buClr>
                <a:srgbClr val="FF0000"/>
              </a:buClr>
              <a:buFont typeface="Arial" pitchFamily="34" charset="0"/>
              <a:buChar char="•"/>
            </a:pPr>
            <a:r>
              <a:rPr lang="en-US" sz="2400" dirty="0" smtClean="0"/>
              <a:t>A </a:t>
            </a:r>
            <a:r>
              <a:rPr lang="en-US" sz="2400" dirty="0" err="1" smtClean="0"/>
              <a:t>finalised</a:t>
            </a:r>
            <a:r>
              <a:rPr lang="en-US" sz="2400" dirty="0" smtClean="0"/>
              <a:t> version will be produced for presentation to the Policy Board in October 2011</a:t>
            </a:r>
          </a:p>
          <a:p>
            <a:pPr marL="177800" indent="-177800">
              <a:spcAft>
                <a:spcPts val="600"/>
              </a:spcAft>
              <a:buClr>
                <a:srgbClr val="FF0000"/>
              </a:buClr>
              <a:buFont typeface="Arial" pitchFamily="34" charset="0"/>
              <a:buChar char="•"/>
            </a:pPr>
            <a:r>
              <a:rPr lang="en-US" sz="2400" dirty="0" smtClean="0"/>
              <a:t>In addition, a Risk Identification and Mitigation Tool is being developed to assist national REDD+ teams in developing national </a:t>
            </a:r>
            <a:r>
              <a:rPr lang="en-US" sz="2400" dirty="0" err="1" smtClean="0"/>
              <a:t>programmes</a:t>
            </a:r>
            <a:r>
              <a:rPr lang="en-US" sz="2400" dirty="0" smtClean="0"/>
              <a:t> in accordance with Cancun safeguards</a:t>
            </a:r>
            <a:endParaRPr lang="en-GB"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6"/>
          <p:cNvSpPr>
            <a:spLocks noGrp="1" noChangeArrowheads="1"/>
          </p:cNvSpPr>
          <p:nvPr>
            <p:ph type="title" idx="4294967295"/>
          </p:nvPr>
        </p:nvSpPr>
        <p:spPr>
          <a:xfrm>
            <a:off x="2446318" y="320633"/>
            <a:ext cx="6542108" cy="1365291"/>
          </a:xfrm>
        </p:spPr>
        <p:txBody>
          <a:bodyPr/>
          <a:lstStyle/>
          <a:p>
            <a:pPr algn="ctr"/>
            <a:r>
              <a:rPr lang="en-GB" dirty="0" smtClean="0"/>
              <a:t>Principle 1</a:t>
            </a:r>
            <a:endParaRPr lang="en-US" dirty="0" smtClean="0"/>
          </a:p>
        </p:txBody>
      </p:sp>
      <p:sp>
        <p:nvSpPr>
          <p:cNvPr id="21" name="Rectangle 20"/>
          <p:cNvSpPr/>
          <p:nvPr/>
        </p:nvSpPr>
        <p:spPr>
          <a:xfrm>
            <a:off x="262800" y="1864800"/>
            <a:ext cx="8382436" cy="4016484"/>
          </a:xfrm>
          <a:prstGeom prst="rect">
            <a:avLst/>
          </a:prstGeom>
        </p:spPr>
        <p:txBody>
          <a:bodyPr wrap="square">
            <a:spAutoFit/>
          </a:bodyPr>
          <a:lstStyle/>
          <a:p>
            <a:pPr marL="514350" indent="-514350">
              <a:spcAft>
                <a:spcPts val="600"/>
              </a:spcAft>
            </a:pPr>
            <a:r>
              <a:rPr lang="en-US" sz="2800" b="1" dirty="0" smtClean="0"/>
              <a:t>Comply with standards of democratic governance</a:t>
            </a:r>
            <a:endParaRPr lang="en-GB" sz="1200" dirty="0" smtClean="0"/>
          </a:p>
          <a:p>
            <a:pPr marL="514350" indent="-514350">
              <a:spcAft>
                <a:spcPts val="1800"/>
              </a:spcAft>
            </a:pPr>
            <a:r>
              <a:rPr lang="en-US" sz="2400" dirty="0" smtClean="0"/>
              <a:t>Criterion 1 – Ensure the integrity and transparency of fiduciary and fund management systems</a:t>
            </a:r>
          </a:p>
          <a:p>
            <a:pPr marL="514350" indent="-514350">
              <a:spcAft>
                <a:spcPts val="1800"/>
              </a:spcAft>
            </a:pPr>
            <a:r>
              <a:rPr lang="en-GB" sz="2400" dirty="0" smtClean="0"/>
              <a:t>Criterion 2 – Develop and implement activities in a transparent, accountable, legitimate and responsive manner</a:t>
            </a:r>
          </a:p>
          <a:p>
            <a:pPr marL="514350" indent="-514350">
              <a:spcAft>
                <a:spcPts val="1800"/>
              </a:spcAft>
            </a:pPr>
            <a:r>
              <a:rPr lang="en-GB" sz="2400" dirty="0" smtClean="0"/>
              <a:t>Criterion 3 – Ensure the full and effective participation of relevant stakeholders in policy design and implementation, with special attention to the most vulnerable and marginalized groups</a:t>
            </a:r>
          </a:p>
        </p:txBody>
      </p:sp>
      <p:sp>
        <p:nvSpPr>
          <p:cNvPr id="4" name="Rectangle 3"/>
          <p:cNvSpPr/>
          <p:nvPr/>
        </p:nvSpPr>
        <p:spPr>
          <a:xfrm>
            <a:off x="2422566" y="20318"/>
            <a:ext cx="6578930" cy="307777"/>
          </a:xfrm>
          <a:prstGeom prst="rect">
            <a:avLst/>
          </a:prstGeom>
        </p:spPr>
        <p:txBody>
          <a:bodyPr wrap="square">
            <a:spAutoFit/>
          </a:bodyPr>
          <a:lstStyle/>
          <a:p>
            <a:pPr algn="ctr">
              <a:spcAft>
                <a:spcPts val="1800"/>
              </a:spcAft>
            </a:pPr>
            <a:r>
              <a:rPr lang="en-GB" sz="1400" dirty="0" smtClean="0">
                <a:solidFill>
                  <a:srgbClr val="595959"/>
                </a:solidFill>
              </a:rPr>
              <a:t>UN-REDD Social and Environmental Principles and Criteria, second draft, July 2011</a:t>
            </a:r>
            <a:endParaRPr lang="en-GB" sz="1400" dirty="0">
              <a:solidFill>
                <a:srgbClr val="59595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6"/>
          <p:cNvSpPr>
            <a:spLocks noGrp="1" noChangeArrowheads="1"/>
          </p:cNvSpPr>
          <p:nvPr>
            <p:ph type="title" idx="4294967295"/>
          </p:nvPr>
        </p:nvSpPr>
        <p:spPr>
          <a:xfrm>
            <a:off x="2446318" y="320633"/>
            <a:ext cx="6542108" cy="1365291"/>
          </a:xfrm>
        </p:spPr>
        <p:txBody>
          <a:bodyPr/>
          <a:lstStyle/>
          <a:p>
            <a:pPr algn="ctr"/>
            <a:r>
              <a:rPr lang="en-GB" dirty="0" smtClean="0"/>
              <a:t>Principle 2</a:t>
            </a:r>
            <a:endParaRPr lang="en-US" dirty="0" smtClean="0"/>
          </a:p>
        </p:txBody>
      </p:sp>
      <p:sp>
        <p:nvSpPr>
          <p:cNvPr id="21" name="Rectangle 20"/>
          <p:cNvSpPr/>
          <p:nvPr/>
        </p:nvSpPr>
        <p:spPr>
          <a:xfrm>
            <a:off x="262800" y="1864800"/>
            <a:ext cx="8382436" cy="3877985"/>
          </a:xfrm>
          <a:prstGeom prst="rect">
            <a:avLst/>
          </a:prstGeom>
        </p:spPr>
        <p:txBody>
          <a:bodyPr wrap="square">
            <a:spAutoFit/>
          </a:bodyPr>
          <a:lstStyle/>
          <a:p>
            <a:pPr marL="514350" indent="-514350">
              <a:spcAft>
                <a:spcPts val="600"/>
              </a:spcAft>
            </a:pPr>
            <a:r>
              <a:rPr lang="en-GB" sz="2800" b="1" dirty="0" smtClean="0"/>
              <a:t>Respect and protect stakeholder rights </a:t>
            </a:r>
          </a:p>
          <a:p>
            <a:pPr marL="514350" indent="-514350">
              <a:spcAft>
                <a:spcPts val="1800"/>
              </a:spcAft>
            </a:pPr>
            <a:r>
              <a:rPr lang="en-GB" sz="2400" dirty="0" smtClean="0"/>
              <a:t>Criterion 4 – Promote and enhance gender equality and women’s empowerment</a:t>
            </a:r>
            <a:endParaRPr lang="en-US" sz="2400" dirty="0" smtClean="0"/>
          </a:p>
          <a:p>
            <a:pPr marL="514350" indent="-514350">
              <a:spcAft>
                <a:spcPts val="1800"/>
              </a:spcAft>
            </a:pPr>
            <a:r>
              <a:rPr lang="en-GB" sz="2400" dirty="0" smtClean="0"/>
              <a:t>Criterion 5 – Seek free, prior and informed consent of indigenous peoples and other forest dependent communities</a:t>
            </a:r>
          </a:p>
          <a:p>
            <a:pPr marL="514350" indent="-514350">
              <a:spcAft>
                <a:spcPts val="1800"/>
              </a:spcAft>
            </a:pPr>
            <a:r>
              <a:rPr lang="en-GB" sz="2400" dirty="0" smtClean="0"/>
              <a:t>Criterion 6 – Avoid involuntary resettlement as a result of REDD+</a:t>
            </a:r>
          </a:p>
          <a:p>
            <a:pPr marL="514350" indent="-514350">
              <a:spcAft>
                <a:spcPts val="1800"/>
              </a:spcAft>
            </a:pPr>
            <a:r>
              <a:rPr lang="en-GB" sz="2400" dirty="0" smtClean="0"/>
              <a:t>Criterion 7 – Respect and protect cultural heritage and traditional knowledge</a:t>
            </a:r>
          </a:p>
        </p:txBody>
      </p:sp>
      <p:sp>
        <p:nvSpPr>
          <p:cNvPr id="4" name="Rectangle 3"/>
          <p:cNvSpPr/>
          <p:nvPr/>
        </p:nvSpPr>
        <p:spPr>
          <a:xfrm>
            <a:off x="2422566" y="20318"/>
            <a:ext cx="6578930" cy="307777"/>
          </a:xfrm>
          <a:prstGeom prst="rect">
            <a:avLst/>
          </a:prstGeom>
        </p:spPr>
        <p:txBody>
          <a:bodyPr wrap="square">
            <a:spAutoFit/>
          </a:bodyPr>
          <a:lstStyle/>
          <a:p>
            <a:pPr algn="ctr">
              <a:spcAft>
                <a:spcPts val="1800"/>
              </a:spcAft>
            </a:pPr>
            <a:r>
              <a:rPr lang="en-GB" sz="1400" dirty="0" smtClean="0">
                <a:solidFill>
                  <a:srgbClr val="595959"/>
                </a:solidFill>
              </a:rPr>
              <a:t>UN-REDD Social and Environmental Principles and Criteria, second draft, July 2011</a:t>
            </a:r>
            <a:endParaRPr lang="en-GB" sz="1400" dirty="0">
              <a:solidFill>
                <a:srgbClr val="595959"/>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iles safeguarding cobenefits">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Miles safeguarding cobenefits</Template>
  <TotalTime>878</TotalTime>
  <Words>2879</Words>
  <Application>Microsoft Office PowerPoint</Application>
  <PresentationFormat>On-screen Show (4:3)</PresentationFormat>
  <Paragraphs>205</Paragraphs>
  <Slides>21</Slides>
  <Notes>18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Miles safeguarding cobenefits</vt:lpstr>
      <vt:lpstr>Update on biodiversity and indigenous and local community benefits in REDD+ pilot and demonstration activities  The UN-REDD Programme </vt:lpstr>
      <vt:lpstr>     UN-REDD Programme</vt:lpstr>
      <vt:lpstr>What is UN-REDD?   Two components:</vt:lpstr>
      <vt:lpstr>Social and Environmental Principles &amp; Criteria</vt:lpstr>
      <vt:lpstr>Purpose of  Principles &amp; Criteria - 1</vt:lpstr>
      <vt:lpstr>Purpose of  Principles &amp; Criteria - 2</vt:lpstr>
      <vt:lpstr>Process for developing Principles &amp; Criteria</vt:lpstr>
      <vt:lpstr>Principle 1</vt:lpstr>
      <vt:lpstr>Principle 2</vt:lpstr>
      <vt:lpstr>Principle 3</vt:lpstr>
      <vt:lpstr>Principle 4</vt:lpstr>
      <vt:lpstr>Principle 4 - continued</vt:lpstr>
      <vt:lpstr>Principle 5</vt:lpstr>
      <vt:lpstr>Principle 6</vt:lpstr>
      <vt:lpstr>Principle 7</vt:lpstr>
      <vt:lpstr>Brief Description of the Land Use + Opportunity Costs + Multiple Benefits + Transformational Policies Process</vt:lpstr>
      <vt:lpstr>Paraguay NJP</vt:lpstr>
      <vt:lpstr>Ecuador NJP</vt:lpstr>
      <vt:lpstr>Workflow: land use changes and Opportunity Costs – H2 2011</vt:lpstr>
      <vt:lpstr>Workflow: Multiple Benefits – Transformational Policies - 2012</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 Social &amp; Environmental Principles and Criteria</dc:title>
  <dc:creator>Emily Dunning</dc:creator>
  <cp:lastModifiedBy>Monika Bertzky</cp:lastModifiedBy>
  <cp:revision>87</cp:revision>
  <dcterms:created xsi:type="dcterms:W3CDTF">2011-03-08T14:20:00Z</dcterms:created>
  <dcterms:modified xsi:type="dcterms:W3CDTF">2011-07-05T16:28:12Z</dcterms:modified>
</cp:coreProperties>
</file>