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66" r:id="rId3"/>
    <p:sldId id="268" r:id="rId4"/>
    <p:sldId id="261" r:id="rId5"/>
    <p:sldId id="258" r:id="rId6"/>
    <p:sldId id="263" r:id="rId7"/>
    <p:sldId id="265" r:id="rId8"/>
    <p:sldId id="267" r:id="rId9"/>
    <p:sldId id="264" r:id="rId10"/>
    <p:sldId id="259"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335" autoAdjust="0"/>
  </p:normalViewPr>
  <p:slideViewPr>
    <p:cSldViewPr snapToGrid="0">
      <p:cViewPr varScale="1">
        <p:scale>
          <a:sx n="61" d="100"/>
          <a:sy n="61" d="100"/>
        </p:scale>
        <p:origin x="320"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31DBA-D5E7-4764-8FAF-7241C4D81F8B}" type="doc">
      <dgm:prSet loTypeId="urn:microsoft.com/office/officeart/2005/8/layout/hList2" loCatId="list" qsTypeId="urn:microsoft.com/office/officeart/2005/8/quickstyle/simple1" qsCatId="simple" csTypeId="urn:microsoft.com/office/officeart/2005/8/colors/accent0_1" csCatId="mainScheme" phldr="1"/>
      <dgm:spPr/>
      <dgm:t>
        <a:bodyPr/>
        <a:lstStyle/>
        <a:p>
          <a:endParaRPr lang="en-US"/>
        </a:p>
      </dgm:t>
    </dgm:pt>
    <dgm:pt modelId="{CEAAF71A-1480-43D8-9126-68E810F98B7E}">
      <dgm:prSet phldrT="[Text]" custT="1"/>
      <dgm:spPr/>
      <dgm:t>
        <a:bodyPr/>
        <a:lstStyle/>
        <a:p>
          <a:r>
            <a:rPr lang="en-US" sz="6600" b="1" dirty="0" smtClean="0">
              <a:solidFill>
                <a:srgbClr val="C00000"/>
              </a:solidFill>
            </a:rPr>
            <a:t>REDD</a:t>
          </a:r>
          <a:endParaRPr lang="en-US" sz="6600" b="1" dirty="0">
            <a:solidFill>
              <a:srgbClr val="C00000"/>
            </a:solidFill>
          </a:endParaRPr>
        </a:p>
      </dgm:t>
    </dgm:pt>
    <dgm:pt modelId="{A5647E2D-5D8D-482D-8EEF-947D39A099B7}" type="parTrans" cxnId="{6D8F3487-008B-4B56-8756-03F9EA597149}">
      <dgm:prSet/>
      <dgm:spPr/>
      <dgm:t>
        <a:bodyPr/>
        <a:lstStyle/>
        <a:p>
          <a:endParaRPr lang="en-US"/>
        </a:p>
      </dgm:t>
    </dgm:pt>
    <dgm:pt modelId="{6679482C-108E-414B-A94E-687B82645225}" type="sibTrans" cxnId="{6D8F3487-008B-4B56-8756-03F9EA597149}">
      <dgm:prSet/>
      <dgm:spPr/>
      <dgm:t>
        <a:bodyPr/>
        <a:lstStyle/>
        <a:p>
          <a:endParaRPr lang="en-US"/>
        </a:p>
      </dgm:t>
    </dgm:pt>
    <dgm:pt modelId="{82A20EE6-689B-4B0D-9E0C-4D78B43E9382}">
      <dgm:prSet phldrT="[Text]" custT="1"/>
      <dgm:spPr/>
      <dgm:t>
        <a:bodyPr/>
        <a:lstStyle/>
        <a:p>
          <a:r>
            <a:rPr lang="en-US" sz="2800" dirty="0" smtClean="0"/>
            <a:t>Reduced emissions from deforestation and</a:t>
          </a:r>
          <a:endParaRPr lang="en-US" sz="2800" dirty="0"/>
        </a:p>
      </dgm:t>
    </dgm:pt>
    <dgm:pt modelId="{3EAC45BE-F593-405D-9967-0256651BD092}" type="parTrans" cxnId="{9A294F5A-B8DA-479D-8918-CFFD52F3341F}">
      <dgm:prSet/>
      <dgm:spPr/>
      <dgm:t>
        <a:bodyPr/>
        <a:lstStyle/>
        <a:p>
          <a:endParaRPr lang="en-US"/>
        </a:p>
      </dgm:t>
    </dgm:pt>
    <dgm:pt modelId="{D084B221-B8E6-4AA9-80D1-86D0A734F17D}" type="sibTrans" cxnId="{9A294F5A-B8DA-479D-8918-CFFD52F3341F}">
      <dgm:prSet/>
      <dgm:spPr/>
      <dgm:t>
        <a:bodyPr/>
        <a:lstStyle/>
        <a:p>
          <a:endParaRPr lang="en-US"/>
        </a:p>
      </dgm:t>
    </dgm:pt>
    <dgm:pt modelId="{25309A0E-4C6A-497F-B9EA-67E3C24F54AA}">
      <dgm:prSet phldrT="[Text]" custT="1"/>
      <dgm:spPr/>
      <dgm:t>
        <a:bodyPr/>
        <a:lstStyle/>
        <a:p>
          <a:r>
            <a:rPr lang="en-US" sz="7200" b="1" dirty="0" smtClean="0">
              <a:solidFill>
                <a:srgbClr val="C00000"/>
              </a:solidFill>
            </a:rPr>
            <a:t>+</a:t>
          </a:r>
        </a:p>
        <a:p>
          <a:endParaRPr lang="en-US" sz="6600" b="1" dirty="0">
            <a:solidFill>
              <a:srgbClr val="C00000"/>
            </a:solidFill>
          </a:endParaRPr>
        </a:p>
      </dgm:t>
    </dgm:pt>
    <dgm:pt modelId="{ED832AE3-9483-44FD-B417-58F9F35F4637}" type="parTrans" cxnId="{3B51818C-4EB8-4F73-BE37-8748836ADDDC}">
      <dgm:prSet/>
      <dgm:spPr/>
      <dgm:t>
        <a:bodyPr/>
        <a:lstStyle/>
        <a:p>
          <a:endParaRPr lang="en-US"/>
        </a:p>
      </dgm:t>
    </dgm:pt>
    <dgm:pt modelId="{9AF9B8A2-19A1-4E3D-AEA4-6D578CE2FCB6}" type="sibTrans" cxnId="{3B51818C-4EB8-4F73-BE37-8748836ADDDC}">
      <dgm:prSet/>
      <dgm:spPr/>
      <dgm:t>
        <a:bodyPr/>
        <a:lstStyle/>
        <a:p>
          <a:endParaRPr lang="en-US"/>
        </a:p>
      </dgm:t>
    </dgm:pt>
    <dgm:pt modelId="{54329FC7-D464-4772-A088-C6B7AAF5FB00}">
      <dgm:prSet phldrT="[Text]" custT="1"/>
      <dgm:spPr/>
      <dgm:t>
        <a:bodyPr/>
        <a:lstStyle/>
        <a:p>
          <a:r>
            <a:rPr lang="en-US" sz="2000" dirty="0" smtClean="0"/>
            <a:t>Conservation of forest carbon stock</a:t>
          </a:r>
          <a:endParaRPr lang="en-US" sz="2000" dirty="0"/>
        </a:p>
      </dgm:t>
    </dgm:pt>
    <dgm:pt modelId="{42CF79B2-9BE4-4E03-B710-46AC8CFE8C78}" type="parTrans" cxnId="{576BC41B-AF1C-40D7-BFDF-778CE17A097B}">
      <dgm:prSet/>
      <dgm:spPr/>
      <dgm:t>
        <a:bodyPr/>
        <a:lstStyle/>
        <a:p>
          <a:endParaRPr lang="en-US"/>
        </a:p>
      </dgm:t>
    </dgm:pt>
    <dgm:pt modelId="{ABF92383-8699-44A3-9DFB-424D55DD4331}" type="sibTrans" cxnId="{576BC41B-AF1C-40D7-BFDF-778CE17A097B}">
      <dgm:prSet/>
      <dgm:spPr/>
      <dgm:t>
        <a:bodyPr/>
        <a:lstStyle/>
        <a:p>
          <a:endParaRPr lang="en-US"/>
        </a:p>
      </dgm:t>
    </dgm:pt>
    <dgm:pt modelId="{0F5D21AC-D136-4271-9C1C-D59E567155E7}">
      <dgm:prSet phldrT="[Text]" custT="1"/>
      <dgm:spPr/>
      <dgm:t>
        <a:bodyPr/>
        <a:lstStyle/>
        <a:p>
          <a:r>
            <a:rPr lang="en-US" sz="2000" dirty="0" smtClean="0"/>
            <a:t>Sustainable management of forests</a:t>
          </a:r>
          <a:endParaRPr lang="en-US" sz="2000" dirty="0"/>
        </a:p>
      </dgm:t>
    </dgm:pt>
    <dgm:pt modelId="{D8E2C19C-FFAA-497B-9475-31A5DE4EB661}" type="parTrans" cxnId="{AFA48209-5F56-4270-8BC7-1EBC0E573358}">
      <dgm:prSet/>
      <dgm:spPr/>
      <dgm:t>
        <a:bodyPr/>
        <a:lstStyle/>
        <a:p>
          <a:endParaRPr lang="en-US"/>
        </a:p>
      </dgm:t>
    </dgm:pt>
    <dgm:pt modelId="{A6EADF46-1074-4CE8-B6AC-082B87605CE2}" type="sibTrans" cxnId="{AFA48209-5F56-4270-8BC7-1EBC0E573358}">
      <dgm:prSet/>
      <dgm:spPr/>
      <dgm:t>
        <a:bodyPr/>
        <a:lstStyle/>
        <a:p>
          <a:endParaRPr lang="en-US"/>
        </a:p>
      </dgm:t>
    </dgm:pt>
    <dgm:pt modelId="{A104E8EC-F211-4806-8352-2B841F769852}">
      <dgm:prSet phldrT="[Text]" custT="1"/>
      <dgm:spPr/>
      <dgm:t>
        <a:bodyPr/>
        <a:lstStyle/>
        <a:p>
          <a:r>
            <a:rPr lang="en-US" sz="2000" dirty="0" smtClean="0"/>
            <a:t> Enhancement of forest carbon stocks</a:t>
          </a:r>
          <a:endParaRPr lang="en-US" sz="2000" dirty="0"/>
        </a:p>
      </dgm:t>
    </dgm:pt>
    <dgm:pt modelId="{232D54DF-CABA-4C02-AB3A-AE4778078C30}" type="parTrans" cxnId="{597D3207-F42F-4406-9BCE-801AB4C5F490}">
      <dgm:prSet/>
      <dgm:spPr/>
      <dgm:t>
        <a:bodyPr/>
        <a:lstStyle/>
        <a:p>
          <a:endParaRPr lang="en-US"/>
        </a:p>
      </dgm:t>
    </dgm:pt>
    <dgm:pt modelId="{312A9881-C2BC-4612-A7BB-EA31E36C9D60}" type="sibTrans" cxnId="{597D3207-F42F-4406-9BCE-801AB4C5F490}">
      <dgm:prSet/>
      <dgm:spPr/>
      <dgm:t>
        <a:bodyPr/>
        <a:lstStyle/>
        <a:p>
          <a:endParaRPr lang="en-US"/>
        </a:p>
      </dgm:t>
    </dgm:pt>
    <dgm:pt modelId="{1E98BB5E-EB15-4FA9-ADF8-8FAA919279CB}">
      <dgm:prSet phldrT="[Text]" custT="1"/>
      <dgm:spPr/>
      <dgm:t>
        <a:bodyPr/>
        <a:lstStyle/>
        <a:p>
          <a:r>
            <a:rPr lang="en-US" sz="2800" dirty="0" smtClean="0"/>
            <a:t>forest degradation</a:t>
          </a:r>
          <a:endParaRPr lang="en-US" sz="2800" dirty="0"/>
        </a:p>
      </dgm:t>
    </dgm:pt>
    <dgm:pt modelId="{D72FD8C5-5B5B-45D8-8CB1-AF3874940CCD}" type="parTrans" cxnId="{8BBBD74B-337C-42E7-943B-7962812A1E6C}">
      <dgm:prSet/>
      <dgm:spPr/>
    </dgm:pt>
    <dgm:pt modelId="{BA2A0376-A7BF-43B8-8136-C2CC32B17D53}" type="sibTrans" cxnId="{8BBBD74B-337C-42E7-943B-7962812A1E6C}">
      <dgm:prSet/>
      <dgm:spPr/>
    </dgm:pt>
    <dgm:pt modelId="{7A8EB01F-1425-46A0-A135-107F5182287A}" type="pres">
      <dgm:prSet presAssocID="{BC731DBA-D5E7-4764-8FAF-7241C4D81F8B}" presName="linearFlow" presStyleCnt="0">
        <dgm:presLayoutVars>
          <dgm:dir/>
          <dgm:animLvl val="lvl"/>
          <dgm:resizeHandles/>
        </dgm:presLayoutVars>
      </dgm:prSet>
      <dgm:spPr/>
      <dgm:t>
        <a:bodyPr/>
        <a:lstStyle/>
        <a:p>
          <a:endParaRPr lang="en-US"/>
        </a:p>
      </dgm:t>
    </dgm:pt>
    <dgm:pt modelId="{EBF254C3-61E9-46DA-8B4D-BEDD3E664580}" type="pres">
      <dgm:prSet presAssocID="{CEAAF71A-1480-43D8-9126-68E810F98B7E}" presName="compositeNode" presStyleCnt="0">
        <dgm:presLayoutVars>
          <dgm:bulletEnabled val="1"/>
        </dgm:presLayoutVars>
      </dgm:prSet>
      <dgm:spPr/>
    </dgm:pt>
    <dgm:pt modelId="{3AD89237-B13F-43B2-8FEB-BEA8C87FA8D6}" type="pres">
      <dgm:prSet presAssocID="{CEAAF71A-1480-43D8-9126-68E810F98B7E}" presName="image" presStyleLbl="fgImgPlace1" presStyleIdx="0" presStyleCnt="2" custLinFactNeighborX="7604" custLinFactNeighborY="251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985050D7-D0C7-433E-BB4F-0C155AECAB7C}" type="pres">
      <dgm:prSet presAssocID="{CEAAF71A-1480-43D8-9126-68E810F98B7E}" presName="childNode" presStyleLbl="node1" presStyleIdx="0" presStyleCnt="2">
        <dgm:presLayoutVars>
          <dgm:bulletEnabled val="1"/>
        </dgm:presLayoutVars>
      </dgm:prSet>
      <dgm:spPr/>
      <dgm:t>
        <a:bodyPr/>
        <a:lstStyle/>
        <a:p>
          <a:endParaRPr lang="en-US"/>
        </a:p>
      </dgm:t>
    </dgm:pt>
    <dgm:pt modelId="{347C06FD-905B-4946-BF53-CB53090ABB7F}" type="pres">
      <dgm:prSet presAssocID="{CEAAF71A-1480-43D8-9126-68E810F98B7E}" presName="parentNode" presStyleLbl="revTx" presStyleIdx="0" presStyleCnt="2">
        <dgm:presLayoutVars>
          <dgm:chMax val="0"/>
          <dgm:bulletEnabled val="1"/>
        </dgm:presLayoutVars>
      </dgm:prSet>
      <dgm:spPr/>
      <dgm:t>
        <a:bodyPr/>
        <a:lstStyle/>
        <a:p>
          <a:endParaRPr lang="en-US"/>
        </a:p>
      </dgm:t>
    </dgm:pt>
    <dgm:pt modelId="{2FE22F29-56D3-459F-B201-BC9F6DD8E87D}" type="pres">
      <dgm:prSet presAssocID="{6679482C-108E-414B-A94E-687B82645225}" presName="sibTrans" presStyleCnt="0"/>
      <dgm:spPr/>
    </dgm:pt>
    <dgm:pt modelId="{D740A4E2-CE82-4F11-9194-09609C8501BF}" type="pres">
      <dgm:prSet presAssocID="{25309A0E-4C6A-497F-B9EA-67E3C24F54AA}" presName="compositeNode" presStyleCnt="0">
        <dgm:presLayoutVars>
          <dgm:bulletEnabled val="1"/>
        </dgm:presLayoutVars>
      </dgm:prSet>
      <dgm:spPr/>
    </dgm:pt>
    <dgm:pt modelId="{CAFFE721-3B11-4B81-8E4B-A36314864E2C}" type="pres">
      <dgm:prSet presAssocID="{25309A0E-4C6A-497F-B9EA-67E3C24F54AA}" presName="image" presStyleLbl="fgImgPlace1" presStyleIdx="1" presStyleCnt="2" custAng="54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t>
        <a:bodyPr/>
        <a:lstStyle/>
        <a:p>
          <a:endParaRPr lang="en-US"/>
        </a:p>
      </dgm:t>
    </dgm:pt>
    <dgm:pt modelId="{F050C7A2-51A2-4B9A-A330-13E7B6F4DBB4}" type="pres">
      <dgm:prSet presAssocID="{25309A0E-4C6A-497F-B9EA-67E3C24F54AA}" presName="childNode" presStyleLbl="node1" presStyleIdx="1" presStyleCnt="2">
        <dgm:presLayoutVars>
          <dgm:bulletEnabled val="1"/>
        </dgm:presLayoutVars>
      </dgm:prSet>
      <dgm:spPr/>
      <dgm:t>
        <a:bodyPr/>
        <a:lstStyle/>
        <a:p>
          <a:endParaRPr lang="en-US"/>
        </a:p>
      </dgm:t>
    </dgm:pt>
    <dgm:pt modelId="{55E5D575-58C6-485A-ADCF-30C51BBD33EC}" type="pres">
      <dgm:prSet presAssocID="{25309A0E-4C6A-497F-B9EA-67E3C24F54AA}" presName="parentNode" presStyleLbl="revTx" presStyleIdx="1" presStyleCnt="2">
        <dgm:presLayoutVars>
          <dgm:chMax val="0"/>
          <dgm:bulletEnabled val="1"/>
        </dgm:presLayoutVars>
      </dgm:prSet>
      <dgm:spPr/>
      <dgm:t>
        <a:bodyPr/>
        <a:lstStyle/>
        <a:p>
          <a:endParaRPr lang="en-US"/>
        </a:p>
      </dgm:t>
    </dgm:pt>
  </dgm:ptLst>
  <dgm:cxnLst>
    <dgm:cxn modelId="{37322D4B-174F-40C7-ADF2-C117044D8780}" type="presOf" srcId="{BC731DBA-D5E7-4764-8FAF-7241C4D81F8B}" destId="{7A8EB01F-1425-46A0-A135-107F5182287A}" srcOrd="0" destOrd="0" presId="urn:microsoft.com/office/officeart/2005/8/layout/hList2"/>
    <dgm:cxn modelId="{9852DE2F-AD5E-4FCF-811A-2207B56643E7}" type="presOf" srcId="{CEAAF71A-1480-43D8-9126-68E810F98B7E}" destId="{347C06FD-905B-4946-BF53-CB53090ABB7F}" srcOrd="0" destOrd="0" presId="urn:microsoft.com/office/officeart/2005/8/layout/hList2"/>
    <dgm:cxn modelId="{1662F546-E9B4-4D36-91DF-F47F6EB79EDF}" type="presOf" srcId="{1E98BB5E-EB15-4FA9-ADF8-8FAA919279CB}" destId="{985050D7-D0C7-433E-BB4F-0C155AECAB7C}" srcOrd="0" destOrd="1" presId="urn:microsoft.com/office/officeart/2005/8/layout/hList2"/>
    <dgm:cxn modelId="{576BC41B-AF1C-40D7-BFDF-778CE17A097B}" srcId="{25309A0E-4C6A-497F-B9EA-67E3C24F54AA}" destId="{54329FC7-D464-4772-A088-C6B7AAF5FB00}" srcOrd="0" destOrd="0" parTransId="{42CF79B2-9BE4-4E03-B710-46AC8CFE8C78}" sibTransId="{ABF92383-8699-44A3-9DFB-424D55DD4331}"/>
    <dgm:cxn modelId="{8BBBD74B-337C-42E7-943B-7962812A1E6C}" srcId="{CEAAF71A-1480-43D8-9126-68E810F98B7E}" destId="{1E98BB5E-EB15-4FA9-ADF8-8FAA919279CB}" srcOrd="1" destOrd="0" parTransId="{D72FD8C5-5B5B-45D8-8CB1-AF3874940CCD}" sibTransId="{BA2A0376-A7BF-43B8-8136-C2CC32B17D53}"/>
    <dgm:cxn modelId="{6CDF22C1-A6C7-4C3A-840E-48AB8899EA91}" type="presOf" srcId="{25309A0E-4C6A-497F-B9EA-67E3C24F54AA}" destId="{55E5D575-58C6-485A-ADCF-30C51BBD33EC}" srcOrd="0" destOrd="0" presId="urn:microsoft.com/office/officeart/2005/8/layout/hList2"/>
    <dgm:cxn modelId="{9A294F5A-B8DA-479D-8918-CFFD52F3341F}" srcId="{CEAAF71A-1480-43D8-9126-68E810F98B7E}" destId="{82A20EE6-689B-4B0D-9E0C-4D78B43E9382}" srcOrd="0" destOrd="0" parTransId="{3EAC45BE-F593-405D-9967-0256651BD092}" sibTransId="{D084B221-B8E6-4AA9-80D1-86D0A734F17D}"/>
    <dgm:cxn modelId="{E96BD857-665F-4727-AA82-AB224E2B0D06}" type="presOf" srcId="{82A20EE6-689B-4B0D-9E0C-4D78B43E9382}" destId="{985050D7-D0C7-433E-BB4F-0C155AECAB7C}" srcOrd="0" destOrd="0" presId="urn:microsoft.com/office/officeart/2005/8/layout/hList2"/>
    <dgm:cxn modelId="{6D8F3487-008B-4B56-8756-03F9EA597149}" srcId="{BC731DBA-D5E7-4764-8FAF-7241C4D81F8B}" destId="{CEAAF71A-1480-43D8-9126-68E810F98B7E}" srcOrd="0" destOrd="0" parTransId="{A5647E2D-5D8D-482D-8EEF-947D39A099B7}" sibTransId="{6679482C-108E-414B-A94E-687B82645225}"/>
    <dgm:cxn modelId="{5043EB0F-EE63-4B83-A5E9-75E750BCEAE0}" type="presOf" srcId="{0F5D21AC-D136-4271-9C1C-D59E567155E7}" destId="{F050C7A2-51A2-4B9A-A330-13E7B6F4DBB4}" srcOrd="0" destOrd="1" presId="urn:microsoft.com/office/officeart/2005/8/layout/hList2"/>
    <dgm:cxn modelId="{3B51818C-4EB8-4F73-BE37-8748836ADDDC}" srcId="{BC731DBA-D5E7-4764-8FAF-7241C4D81F8B}" destId="{25309A0E-4C6A-497F-B9EA-67E3C24F54AA}" srcOrd="1" destOrd="0" parTransId="{ED832AE3-9483-44FD-B417-58F9F35F4637}" sibTransId="{9AF9B8A2-19A1-4E3D-AEA4-6D578CE2FCB6}"/>
    <dgm:cxn modelId="{AFA48209-5F56-4270-8BC7-1EBC0E573358}" srcId="{25309A0E-4C6A-497F-B9EA-67E3C24F54AA}" destId="{0F5D21AC-D136-4271-9C1C-D59E567155E7}" srcOrd="1" destOrd="0" parTransId="{D8E2C19C-FFAA-497B-9475-31A5DE4EB661}" sibTransId="{A6EADF46-1074-4CE8-B6AC-082B87605CE2}"/>
    <dgm:cxn modelId="{F9AEB43C-3B94-4DF8-A0F0-5F541D4E56C2}" type="presOf" srcId="{A104E8EC-F211-4806-8352-2B841F769852}" destId="{F050C7A2-51A2-4B9A-A330-13E7B6F4DBB4}" srcOrd="0" destOrd="2" presId="urn:microsoft.com/office/officeart/2005/8/layout/hList2"/>
    <dgm:cxn modelId="{597D3207-F42F-4406-9BCE-801AB4C5F490}" srcId="{25309A0E-4C6A-497F-B9EA-67E3C24F54AA}" destId="{A104E8EC-F211-4806-8352-2B841F769852}" srcOrd="2" destOrd="0" parTransId="{232D54DF-CABA-4C02-AB3A-AE4778078C30}" sibTransId="{312A9881-C2BC-4612-A7BB-EA31E36C9D60}"/>
    <dgm:cxn modelId="{7AEB1DB3-3324-4412-B498-484739EAC25F}" type="presOf" srcId="{54329FC7-D464-4772-A088-C6B7AAF5FB00}" destId="{F050C7A2-51A2-4B9A-A330-13E7B6F4DBB4}" srcOrd="0" destOrd="0" presId="urn:microsoft.com/office/officeart/2005/8/layout/hList2"/>
    <dgm:cxn modelId="{06E673D7-1DF0-4E7D-B7F5-07FFCA7DF52E}" type="presParOf" srcId="{7A8EB01F-1425-46A0-A135-107F5182287A}" destId="{EBF254C3-61E9-46DA-8B4D-BEDD3E664580}" srcOrd="0" destOrd="0" presId="urn:microsoft.com/office/officeart/2005/8/layout/hList2"/>
    <dgm:cxn modelId="{53FFA736-847E-4D92-830E-63B597A41CFF}" type="presParOf" srcId="{EBF254C3-61E9-46DA-8B4D-BEDD3E664580}" destId="{3AD89237-B13F-43B2-8FEB-BEA8C87FA8D6}" srcOrd="0" destOrd="0" presId="urn:microsoft.com/office/officeart/2005/8/layout/hList2"/>
    <dgm:cxn modelId="{6375D6F3-8F0E-4E5C-9CD5-7B6829414D25}" type="presParOf" srcId="{EBF254C3-61E9-46DA-8B4D-BEDD3E664580}" destId="{985050D7-D0C7-433E-BB4F-0C155AECAB7C}" srcOrd="1" destOrd="0" presId="urn:microsoft.com/office/officeart/2005/8/layout/hList2"/>
    <dgm:cxn modelId="{58858139-47AA-4695-84C1-EED70D249624}" type="presParOf" srcId="{EBF254C3-61E9-46DA-8B4D-BEDD3E664580}" destId="{347C06FD-905B-4946-BF53-CB53090ABB7F}" srcOrd="2" destOrd="0" presId="urn:microsoft.com/office/officeart/2005/8/layout/hList2"/>
    <dgm:cxn modelId="{9E020673-BA71-4B93-B872-B2E2AFFDC6B0}" type="presParOf" srcId="{7A8EB01F-1425-46A0-A135-107F5182287A}" destId="{2FE22F29-56D3-459F-B201-BC9F6DD8E87D}" srcOrd="1" destOrd="0" presId="urn:microsoft.com/office/officeart/2005/8/layout/hList2"/>
    <dgm:cxn modelId="{1589A0C0-FE94-4502-8217-82B0B9E3E7D1}" type="presParOf" srcId="{7A8EB01F-1425-46A0-A135-107F5182287A}" destId="{D740A4E2-CE82-4F11-9194-09609C8501BF}" srcOrd="2" destOrd="0" presId="urn:microsoft.com/office/officeart/2005/8/layout/hList2"/>
    <dgm:cxn modelId="{9B61DC6B-7938-48A5-907D-27960B205E44}" type="presParOf" srcId="{D740A4E2-CE82-4F11-9194-09609C8501BF}" destId="{CAFFE721-3B11-4B81-8E4B-A36314864E2C}" srcOrd="0" destOrd="0" presId="urn:microsoft.com/office/officeart/2005/8/layout/hList2"/>
    <dgm:cxn modelId="{1170957F-8DED-40C8-83A4-E243F74E5A05}" type="presParOf" srcId="{D740A4E2-CE82-4F11-9194-09609C8501BF}" destId="{F050C7A2-51A2-4B9A-A330-13E7B6F4DBB4}" srcOrd="1" destOrd="0" presId="urn:microsoft.com/office/officeart/2005/8/layout/hList2"/>
    <dgm:cxn modelId="{8EC0B959-B583-41AA-9B0B-EB4E7A345E1E}" type="presParOf" srcId="{D740A4E2-CE82-4F11-9194-09609C8501BF}" destId="{55E5D575-58C6-485A-ADCF-30C51BBD33EC}"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C06FD-905B-4946-BF53-CB53090ABB7F}">
      <dsp:nvSpPr>
        <dsp:cNvPr id="0" name=""/>
        <dsp:cNvSpPr/>
      </dsp:nvSpPr>
      <dsp:spPr>
        <a:xfrm rot="16200000">
          <a:off x="-1398841" y="2461293"/>
          <a:ext cx="3647053" cy="771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80413" bIns="0" numCol="1" spcCol="1270" anchor="t" anchorCtr="0">
          <a:noAutofit/>
        </a:bodyPr>
        <a:lstStyle/>
        <a:p>
          <a:pPr lvl="0" algn="r" defTabSz="2933700">
            <a:lnSpc>
              <a:spcPct val="90000"/>
            </a:lnSpc>
            <a:spcBef>
              <a:spcPct val="0"/>
            </a:spcBef>
            <a:spcAft>
              <a:spcPct val="35000"/>
            </a:spcAft>
          </a:pPr>
          <a:r>
            <a:rPr lang="en-US" sz="6600" b="1" kern="1200" dirty="0" smtClean="0">
              <a:solidFill>
                <a:srgbClr val="C00000"/>
              </a:solidFill>
            </a:rPr>
            <a:t>REDD</a:t>
          </a:r>
          <a:endParaRPr lang="en-US" sz="6600" b="1" kern="1200" dirty="0">
            <a:solidFill>
              <a:srgbClr val="C00000"/>
            </a:solidFill>
          </a:endParaRPr>
        </a:p>
      </dsp:txBody>
      <dsp:txXfrm>
        <a:off x="-1398841" y="2461293"/>
        <a:ext cx="3647053" cy="771491"/>
      </dsp:txXfrm>
    </dsp:sp>
    <dsp:sp modelId="{985050D7-D0C7-433E-BB4F-0C155AECAB7C}">
      <dsp:nvSpPr>
        <dsp:cNvPr id="0" name=""/>
        <dsp:cNvSpPr/>
      </dsp:nvSpPr>
      <dsp:spPr>
        <a:xfrm>
          <a:off x="810431" y="1023512"/>
          <a:ext cx="4119600" cy="36470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680413" rIns="199136"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Reduced emissions from deforestation and</a:t>
          </a:r>
          <a:endParaRPr lang="en-US" sz="2800" kern="1200" dirty="0"/>
        </a:p>
        <a:p>
          <a:pPr marL="285750" lvl="1" indent="-285750" algn="l" defTabSz="1244600">
            <a:lnSpc>
              <a:spcPct val="90000"/>
            </a:lnSpc>
            <a:spcBef>
              <a:spcPct val="0"/>
            </a:spcBef>
            <a:spcAft>
              <a:spcPct val="15000"/>
            </a:spcAft>
            <a:buChar char="••"/>
          </a:pPr>
          <a:r>
            <a:rPr lang="en-US" sz="2800" kern="1200" dirty="0" smtClean="0"/>
            <a:t>forest degradation</a:t>
          </a:r>
          <a:endParaRPr lang="en-US" sz="2800" kern="1200" dirty="0"/>
        </a:p>
      </dsp:txBody>
      <dsp:txXfrm>
        <a:off x="810431" y="1023512"/>
        <a:ext cx="4119600" cy="3647053"/>
      </dsp:txXfrm>
    </dsp:sp>
    <dsp:sp modelId="{3AD89237-B13F-43B2-8FEB-BEA8C87FA8D6}">
      <dsp:nvSpPr>
        <dsp:cNvPr id="0" name=""/>
        <dsp:cNvSpPr/>
      </dsp:nvSpPr>
      <dsp:spPr>
        <a:xfrm>
          <a:off x="156267" y="43995"/>
          <a:ext cx="1542983" cy="154298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E5D575-58C6-485A-ADCF-30C51BBD33EC}">
      <dsp:nvSpPr>
        <dsp:cNvPr id="0" name=""/>
        <dsp:cNvSpPr/>
      </dsp:nvSpPr>
      <dsp:spPr>
        <a:xfrm rot="16200000">
          <a:off x="4562906" y="2461293"/>
          <a:ext cx="3647053" cy="771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80413" bIns="0" numCol="1" spcCol="1270" anchor="t" anchorCtr="0">
          <a:noAutofit/>
        </a:bodyPr>
        <a:lstStyle/>
        <a:p>
          <a:pPr lvl="0" algn="r" defTabSz="3200400">
            <a:lnSpc>
              <a:spcPct val="90000"/>
            </a:lnSpc>
            <a:spcBef>
              <a:spcPct val="0"/>
            </a:spcBef>
            <a:spcAft>
              <a:spcPct val="35000"/>
            </a:spcAft>
          </a:pPr>
          <a:r>
            <a:rPr lang="en-US" sz="7200" b="1" kern="1200" dirty="0" smtClean="0">
              <a:solidFill>
                <a:srgbClr val="C00000"/>
              </a:solidFill>
            </a:rPr>
            <a:t>+</a:t>
          </a:r>
        </a:p>
        <a:p>
          <a:pPr lvl="0" algn="r" defTabSz="3200400">
            <a:lnSpc>
              <a:spcPct val="90000"/>
            </a:lnSpc>
            <a:spcBef>
              <a:spcPct val="0"/>
            </a:spcBef>
            <a:spcAft>
              <a:spcPct val="35000"/>
            </a:spcAft>
          </a:pPr>
          <a:endParaRPr lang="en-US" sz="6600" b="1" kern="1200" dirty="0">
            <a:solidFill>
              <a:srgbClr val="C00000"/>
            </a:solidFill>
          </a:endParaRPr>
        </a:p>
      </dsp:txBody>
      <dsp:txXfrm>
        <a:off x="4562906" y="2461293"/>
        <a:ext cx="3647053" cy="771491"/>
      </dsp:txXfrm>
    </dsp:sp>
    <dsp:sp modelId="{F050C7A2-51A2-4B9A-A330-13E7B6F4DBB4}">
      <dsp:nvSpPr>
        <dsp:cNvPr id="0" name=""/>
        <dsp:cNvSpPr/>
      </dsp:nvSpPr>
      <dsp:spPr>
        <a:xfrm>
          <a:off x="6772179" y="1023512"/>
          <a:ext cx="4119600" cy="36470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680413"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Conservation of forest carbon stock</a:t>
          </a:r>
          <a:endParaRPr lang="en-US" sz="2000" kern="1200" dirty="0"/>
        </a:p>
        <a:p>
          <a:pPr marL="228600" lvl="1" indent="-228600" algn="l" defTabSz="889000">
            <a:lnSpc>
              <a:spcPct val="90000"/>
            </a:lnSpc>
            <a:spcBef>
              <a:spcPct val="0"/>
            </a:spcBef>
            <a:spcAft>
              <a:spcPct val="15000"/>
            </a:spcAft>
            <a:buChar char="••"/>
          </a:pPr>
          <a:r>
            <a:rPr lang="en-US" sz="2000" kern="1200" dirty="0" smtClean="0"/>
            <a:t>Sustainable management of forests</a:t>
          </a:r>
          <a:endParaRPr lang="en-US" sz="2000" kern="1200" dirty="0"/>
        </a:p>
        <a:p>
          <a:pPr marL="228600" lvl="1" indent="-228600" algn="l" defTabSz="889000">
            <a:lnSpc>
              <a:spcPct val="90000"/>
            </a:lnSpc>
            <a:spcBef>
              <a:spcPct val="0"/>
            </a:spcBef>
            <a:spcAft>
              <a:spcPct val="15000"/>
            </a:spcAft>
            <a:buChar char="••"/>
          </a:pPr>
          <a:r>
            <a:rPr lang="en-US" sz="2000" kern="1200" dirty="0" smtClean="0"/>
            <a:t> Enhancement of forest carbon stocks</a:t>
          </a:r>
          <a:endParaRPr lang="en-US" sz="2000" kern="1200" dirty="0"/>
        </a:p>
      </dsp:txBody>
      <dsp:txXfrm>
        <a:off x="6772179" y="1023512"/>
        <a:ext cx="4119600" cy="3647053"/>
      </dsp:txXfrm>
    </dsp:sp>
    <dsp:sp modelId="{CAFFE721-3B11-4B81-8E4B-A36314864E2C}">
      <dsp:nvSpPr>
        <dsp:cNvPr id="0" name=""/>
        <dsp:cNvSpPr/>
      </dsp:nvSpPr>
      <dsp:spPr>
        <a:xfrm rot="5400000">
          <a:off x="6000687" y="5143"/>
          <a:ext cx="1542983" cy="15429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3BDD1-F4B1-43BE-AC09-9E75D350F6DF}" type="datetimeFigureOut">
              <a:rPr lang="en-US" smtClean="0"/>
              <a:t>4/28/2015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51701-9EC5-497A-A9BE-C394B370A002}" type="slidenum">
              <a:rPr lang="en-US" smtClean="0"/>
              <a:t>‹#›</a:t>
            </a:fld>
            <a:endParaRPr lang="en-US"/>
          </a:p>
        </p:txBody>
      </p:sp>
    </p:spTree>
    <p:extLst>
      <p:ext uri="{BB962C8B-B14F-4D97-AF65-F5344CB8AC3E}">
        <p14:creationId xmlns:p14="http://schemas.microsoft.com/office/powerpoint/2010/main" val="29573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EE51701-9EC5-497A-A9BE-C394B370A002}" type="slidenum">
              <a:rPr lang="en-US" smtClean="0"/>
              <a:t>1</a:t>
            </a:fld>
            <a:endParaRPr lang="en-US"/>
          </a:p>
        </p:txBody>
      </p:sp>
    </p:spTree>
    <p:extLst>
      <p:ext uri="{BB962C8B-B14F-4D97-AF65-F5344CB8AC3E}">
        <p14:creationId xmlns:p14="http://schemas.microsoft.com/office/powerpoint/2010/main" val="348453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Capacity Building: at community level, within</a:t>
            </a:r>
            <a:r>
              <a:rPr lang="en-US" baseline="0" dirty="0" smtClean="0"/>
              <a:t> government, among other stakeholders.</a:t>
            </a:r>
          </a:p>
          <a:p>
            <a:r>
              <a:rPr lang="en-US" baseline="0" dirty="0" smtClean="0"/>
              <a:t>Land Tenure: Greater clarity in land tenure means greater incentive to keep resources intact. Ownership can lead to stewardship.</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3</a:t>
            </a:fld>
            <a:endParaRPr lang="en-US"/>
          </a:p>
        </p:txBody>
      </p:sp>
    </p:spTree>
    <p:extLst>
      <p:ext uri="{BB962C8B-B14F-4D97-AF65-F5344CB8AC3E}">
        <p14:creationId xmlns:p14="http://schemas.microsoft.com/office/powerpoint/2010/main" val="92009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common view in advocacy circles is that the “+” means “beyond carbon”,  but this was not the meaning behind parties to the UNFCCC adding it. Instead, the 3 “plus”</a:t>
            </a:r>
            <a:r>
              <a:rPr lang="en-US" baseline="0" dirty="0" smtClean="0"/>
              <a:t> </a:t>
            </a:r>
            <a:r>
              <a:rPr lang="en-US" dirty="0" smtClean="0"/>
              <a:t>activities were added to avoid punishing the good players (with historically low rates of deforestation and degradation) who would have been able to claim less payments than “bad players” (countries with high rates of D&amp;D). “Plus” activities offer incentives for “good players” to be rewarded as well.  </a:t>
            </a:r>
          </a:p>
          <a:p>
            <a:endParaRPr lang="en-US" dirty="0" smtClean="0"/>
          </a:p>
          <a:p>
            <a:r>
              <a:rPr lang="en-US" dirty="0" smtClean="0"/>
              <a:t>The Cancun safeguards are actually what reflect the “beyond carbon” concerns (biodiversity, governance, livelihoods) </a:t>
            </a:r>
          </a:p>
          <a:p>
            <a:endParaRPr lang="en-US" dirty="0" smtClean="0"/>
          </a:p>
          <a:p>
            <a:r>
              <a:rPr lang="en-US" dirty="0" smtClean="0"/>
              <a:t>Big picture. Considering</a:t>
            </a:r>
            <a:r>
              <a:rPr lang="en-US" baseline="0" dirty="0" smtClean="0"/>
              <a:t> Malawi fits into first category, still options to incorporate plus aspects, since integrated approach is possible. Not one or the other. Our approach is cross-cutting to achieve both outcomes. </a:t>
            </a:r>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4</a:t>
            </a:fld>
            <a:endParaRPr lang="en-US"/>
          </a:p>
        </p:txBody>
      </p:sp>
    </p:spTree>
    <p:extLst>
      <p:ext uri="{BB962C8B-B14F-4D97-AF65-F5344CB8AC3E}">
        <p14:creationId xmlns:p14="http://schemas.microsoft.com/office/powerpoint/2010/main" val="42244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-Creation</a:t>
            </a:r>
            <a:r>
              <a:rPr lang="en-US" baseline="0" dirty="0" smtClean="0"/>
              <a:t> of LULC standards – </a:t>
            </a:r>
            <a:r>
              <a:rPr lang="en-US" baseline="0" dirty="0" err="1" smtClean="0"/>
              <a:t>DoF</a:t>
            </a:r>
            <a:r>
              <a:rPr lang="en-US" baseline="0" dirty="0" smtClean="0"/>
              <a:t> and </a:t>
            </a:r>
            <a:r>
              <a:rPr lang="en-US" baseline="0" dirty="0" err="1" smtClean="0"/>
              <a:t>DoS</a:t>
            </a:r>
            <a:r>
              <a:rPr lang="en-US" baseline="0" dirty="0" smtClean="0"/>
              <a:t>, </a:t>
            </a:r>
          </a:p>
          <a:p>
            <a:r>
              <a:rPr lang="en-US" baseline="0" dirty="0" smtClean="0"/>
              <a:t>-Our “landscape” approach goes beyond common approach of a REDD+ solely for the forest sector. Does not mean we are reaching beyond our means in terms of GIS and RS with mapping the entire country, but supporting others that make maps and manage land to do better than the status quo.</a:t>
            </a:r>
            <a:endParaRPr lang="en-US" baseline="0" dirty="0" smtClean="0"/>
          </a:p>
          <a:p>
            <a:r>
              <a:rPr lang="en-US" baseline="0" dirty="0" smtClean="0"/>
              <a:t>-Agriculture, Forests, want holistic approach with unified messages on how we are managing the landscape. Drivers lie outside of forests. </a:t>
            </a:r>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5</a:t>
            </a:fld>
            <a:endParaRPr lang="en-US"/>
          </a:p>
        </p:txBody>
      </p:sp>
    </p:spTree>
    <p:extLst>
      <p:ext uri="{BB962C8B-B14F-4D97-AF65-F5344CB8AC3E}">
        <p14:creationId xmlns:p14="http://schemas.microsoft.com/office/powerpoint/2010/main" val="15139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LULC standards? Because we need our maps to be comparable. Strategically vital.</a:t>
            </a:r>
            <a:r>
              <a:rPr lang="en-US" baseline="0" dirty="0" smtClean="0"/>
              <a:t> Integration means communication. </a:t>
            </a:r>
            <a:endParaRPr lang="en-US" dirty="0" smtClean="0"/>
          </a:p>
          <a:p>
            <a:r>
              <a:rPr lang="en-US" dirty="0" smtClean="0"/>
              <a:t>-</a:t>
            </a:r>
            <a:r>
              <a:rPr lang="en-US" dirty="0" smtClean="0"/>
              <a:t>Creation</a:t>
            </a:r>
            <a:r>
              <a:rPr lang="en-US" baseline="0" dirty="0" smtClean="0"/>
              <a:t> of LULC standards – </a:t>
            </a:r>
            <a:r>
              <a:rPr lang="en-US" baseline="0" dirty="0" err="1" smtClean="0"/>
              <a:t>DoF</a:t>
            </a:r>
            <a:r>
              <a:rPr lang="en-US" baseline="0" dirty="0" smtClean="0"/>
              <a:t> and </a:t>
            </a:r>
            <a:r>
              <a:rPr lang="en-US" baseline="0" dirty="0" err="1" smtClean="0"/>
              <a:t>DoS</a:t>
            </a:r>
            <a:r>
              <a:rPr lang="en-US" baseline="0" dirty="0" smtClean="0"/>
              <a:t>, </a:t>
            </a:r>
          </a:p>
          <a:p>
            <a:r>
              <a:rPr lang="en-US" baseline="0" dirty="0" smtClean="0"/>
              <a:t>-IPCC guidelines use 6 classes</a:t>
            </a:r>
          </a:p>
          <a:p>
            <a:r>
              <a:rPr lang="en-US" baseline="0" dirty="0" smtClean="0"/>
              <a:t>-Every additional subclass is more costly, so were chosen prudently; importance of multi agency involvement</a:t>
            </a:r>
          </a:p>
          <a:p>
            <a:r>
              <a:rPr lang="en-US" baseline="0" dirty="0" smtClean="0"/>
              <a:t>-Department of National Parks and Wildlife also manages significant forest lands; have REDD+ program in their jurisdiction (KULERA</a:t>
            </a:r>
            <a:r>
              <a:rPr lang="en-US" baseline="0" dirty="0" smtClean="0"/>
              <a:t>). Therefore important to speak the same language when we say, “forest” we are both talking about something with a minimum height of 5 meters and minimum 10% crown closure, among other parameters of forest.</a:t>
            </a:r>
            <a:endParaRPr lang="en-US" baseline="0" dirty="0" smtClean="0"/>
          </a:p>
          <a:p>
            <a:r>
              <a:rPr lang="en-US" baseline="0" dirty="0" smtClean="0"/>
              <a:t>-4 LULC maps since 2012, varying amounts of forest cover (18-28%) using different definitions of forest; not comparable, uncoordinated.</a:t>
            </a:r>
          </a:p>
          <a:p>
            <a:r>
              <a:rPr lang="en-US" baseline="0" dirty="0" smtClean="0"/>
              <a:t>-Consistency now possible</a:t>
            </a:r>
          </a:p>
          <a:p>
            <a:r>
              <a:rPr lang="en-US" baseline="0" dirty="0" smtClean="0"/>
              <a:t>-Benefits reach beyond REDD+</a:t>
            </a:r>
          </a:p>
          <a:p>
            <a:r>
              <a:rPr lang="en-US" baseline="0" dirty="0" smtClean="0"/>
              <a:t>-</a:t>
            </a:r>
            <a:r>
              <a:rPr lang="en-US" baseline="0" dirty="0" smtClean="0"/>
              <a:t>Data Management is the </a:t>
            </a:r>
            <a:r>
              <a:rPr lang="en-US" baseline="0" dirty="0" smtClean="0"/>
              <a:t>goal, and all departments want to do this better. </a:t>
            </a:r>
            <a:r>
              <a:rPr lang="en-US" baseline="0" dirty="0" smtClean="0"/>
              <a:t>REDD+ is helping manage our data better. </a:t>
            </a:r>
            <a:r>
              <a:rPr lang="en-US" baseline="0" dirty="0" smtClean="0"/>
              <a:t>Projects like MASDAP (supported by World Bank) add tremendous value in this area, and REDD+ will be a major data category within that shared space.</a:t>
            </a:r>
            <a:endParaRPr lang="en-US" baseline="0" dirty="0" smtClean="0"/>
          </a:p>
        </p:txBody>
      </p:sp>
      <p:sp>
        <p:nvSpPr>
          <p:cNvPr id="4" name="Slide Number Placeholder 3"/>
          <p:cNvSpPr>
            <a:spLocks noGrp="1"/>
          </p:cNvSpPr>
          <p:nvPr>
            <p:ph type="sldNum" sz="quarter" idx="10"/>
          </p:nvPr>
        </p:nvSpPr>
        <p:spPr/>
        <p:txBody>
          <a:bodyPr/>
          <a:lstStyle/>
          <a:p>
            <a:fld id="{8EE51701-9EC5-497A-A9BE-C394B370A002}" type="slidenum">
              <a:rPr lang="en-US" smtClean="0"/>
              <a:t>6</a:t>
            </a:fld>
            <a:endParaRPr lang="en-US"/>
          </a:p>
        </p:txBody>
      </p:sp>
    </p:spTree>
    <p:extLst>
      <p:ext uri="{BB962C8B-B14F-4D97-AF65-F5344CB8AC3E}">
        <p14:creationId xmlns:p14="http://schemas.microsoft.com/office/powerpoint/2010/main" val="246887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7</a:t>
            </a:fld>
            <a:endParaRPr lang="en-US"/>
          </a:p>
        </p:txBody>
      </p:sp>
    </p:spTree>
    <p:extLst>
      <p:ext uri="{BB962C8B-B14F-4D97-AF65-F5344CB8AC3E}">
        <p14:creationId xmlns:p14="http://schemas.microsoft.com/office/powerpoint/2010/main" val="3823396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phased</a:t>
            </a:r>
            <a:r>
              <a:rPr lang="en-US" baseline="0" dirty="0" smtClean="0"/>
              <a:t> approach</a:t>
            </a:r>
            <a:r>
              <a:rPr lang="en-US" dirty="0" smtClean="0"/>
              <a:t> established in Cancun is rarely implemented</a:t>
            </a:r>
            <a:r>
              <a:rPr lang="en-US" baseline="0" dirty="0" smtClean="0"/>
              <a:t> precisely. The unique circumstances of each country determine the nature of the progression along this phased approach axis.</a:t>
            </a:r>
          </a:p>
          <a:p>
            <a:r>
              <a:rPr lang="en-US" baseline="0" dirty="0" smtClean="0"/>
              <a:t>In Malawi’s case, capacity building has begun, but the development of a Five-Year REDD+ Action Plan was determined to be advantageous, even before a formal, potentially decadal national strategy was developed (We need to do justice to the extensive consultation process required for a Strategy to be adopted—to stakeholders that are not yet in the room).</a:t>
            </a:r>
          </a:p>
          <a:p>
            <a:r>
              <a:rPr lang="en-US" baseline="0" dirty="0" smtClean="0"/>
              <a:t>Meanwhile, the potential for Pilot sites themselves to increase Readiness can’t be ignored. Forest Inventory implementation means training local communities and </a:t>
            </a:r>
            <a:r>
              <a:rPr lang="en-US" baseline="0" dirty="0" err="1" smtClean="0"/>
              <a:t>GoM</a:t>
            </a:r>
            <a:r>
              <a:rPr lang="en-US" baseline="0" dirty="0" smtClean="0"/>
              <a:t> staff. The financial arrangements and local public administration taking place in jurisdictional REDD+ in Malawi (KULERA), gives us valuable lessons for replication. Creating rich subnational implementation, until RS, GIS (using national LULC standards) is in place, supported by a sensible and enabling  policy and management arrangement can support a national program (meaning national communications, and $, eventual payout).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8</a:t>
            </a:fld>
            <a:endParaRPr lang="en-US"/>
          </a:p>
        </p:txBody>
      </p:sp>
    </p:spTree>
    <p:extLst>
      <p:ext uri="{BB962C8B-B14F-4D97-AF65-F5344CB8AC3E}">
        <p14:creationId xmlns:p14="http://schemas.microsoft.com/office/powerpoint/2010/main" val="127963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-Private:</a:t>
            </a:r>
            <a:r>
              <a:rPr lang="en-US" baseline="0" dirty="0" smtClean="0"/>
              <a:t> Alliance one Tobacco, CDM, </a:t>
            </a:r>
            <a:r>
              <a:rPr lang="en-US" baseline="0" dirty="0" err="1" smtClean="0"/>
              <a:t>Luwawa</a:t>
            </a:r>
            <a:r>
              <a:rPr lang="en-US" baseline="0" dirty="0" smtClean="0"/>
              <a:t> Forest Lodge, </a:t>
            </a:r>
            <a:r>
              <a:rPr lang="en-US" baseline="0" dirty="0" err="1" smtClean="0"/>
              <a:t>Limbe</a:t>
            </a:r>
            <a:r>
              <a:rPr lang="en-US" baseline="0" dirty="0" smtClean="0"/>
              <a:t> Leaf, Majete African Parks, </a:t>
            </a:r>
          </a:p>
          <a:p>
            <a:r>
              <a:rPr lang="en-US" baseline="0" dirty="0" smtClean="0"/>
              <a:t>-CSO: CURE, CEPA, </a:t>
            </a:r>
            <a:r>
              <a:rPr lang="en-US" baseline="0" dirty="0" err="1" smtClean="0"/>
              <a:t>Kusamala</a:t>
            </a:r>
            <a:r>
              <a:rPr lang="en-US" baseline="0" dirty="0" smtClean="0"/>
              <a:t>, LEAD SEA, TLC, </a:t>
            </a:r>
          </a:p>
          <a:p>
            <a:r>
              <a:rPr lang="en-US" dirty="0" smtClean="0"/>
              <a:t>-UNDP, FAO, USAID, USFS, EU, WB, Irish Aid</a:t>
            </a:r>
          </a:p>
          <a:p>
            <a:r>
              <a:rPr lang="en-US" dirty="0" smtClean="0"/>
              <a:t>-Departments:</a:t>
            </a:r>
            <a:r>
              <a:rPr lang="en-US" baseline="0" dirty="0" smtClean="0"/>
              <a:t> </a:t>
            </a:r>
            <a:r>
              <a:rPr lang="en-US" baseline="0" dirty="0" err="1" smtClean="0"/>
              <a:t>DoF</a:t>
            </a:r>
            <a:r>
              <a:rPr lang="en-US" baseline="0" dirty="0" smtClean="0"/>
              <a:t>, </a:t>
            </a:r>
            <a:r>
              <a:rPr lang="en-US" baseline="0" dirty="0" err="1" smtClean="0"/>
              <a:t>DoS</a:t>
            </a:r>
            <a:r>
              <a:rPr lang="en-US" baseline="0" dirty="0" smtClean="0"/>
              <a:t>, LRCD, DNPW, Department of Water, DoE, </a:t>
            </a:r>
          </a:p>
          <a:p>
            <a:r>
              <a:rPr lang="en-US" sz="1200" b="0" i="0" u="none" strike="noStrike" kern="1200" dirty="0" smtClean="0">
                <a:solidFill>
                  <a:schemeClr val="tx1"/>
                </a:solidFill>
                <a:effectLst/>
                <a:latin typeface="+mn-lt"/>
                <a:ea typeface="+mn-ea"/>
                <a:cs typeface="+mn-cs"/>
              </a:rPr>
              <a:t>-Ministries: Ministry of Economic Planning and Development</a:t>
            </a:r>
            <a:r>
              <a:rPr lang="en-US" dirty="0" smtClean="0"/>
              <a:t> </a:t>
            </a:r>
            <a:r>
              <a:rPr lang="en-US" sz="1200" b="0" i="0" u="none" strike="noStrike" kern="1200" dirty="0" smtClean="0">
                <a:solidFill>
                  <a:schemeClr val="tx1"/>
                </a:solidFill>
                <a:effectLst/>
                <a:latin typeface="+mn-lt"/>
                <a:ea typeface="+mn-ea"/>
                <a:cs typeface="+mn-cs"/>
              </a:rPr>
              <a:t>Ministry of Local Government and Rural Development, Ministry of</a:t>
            </a:r>
            <a:r>
              <a:rPr lang="en-US" sz="1200" b="0" i="0" u="none" strike="noStrike" kern="1200" baseline="0" dirty="0" smtClean="0">
                <a:solidFill>
                  <a:schemeClr val="tx1"/>
                </a:solidFill>
                <a:effectLst/>
                <a:latin typeface="+mn-lt"/>
                <a:ea typeface="+mn-ea"/>
                <a:cs typeface="+mn-cs"/>
              </a:rPr>
              <a:t> Finance, Ministry if Information</a:t>
            </a:r>
          </a:p>
          <a:p>
            <a:r>
              <a:rPr lang="en-US" sz="1200" b="0" i="0" u="none" strike="noStrike" kern="1200" baseline="0" dirty="0" smtClean="0">
                <a:solidFill>
                  <a:schemeClr val="tx1"/>
                </a:solidFill>
                <a:effectLst/>
                <a:latin typeface="+mn-lt"/>
                <a:ea typeface="+mn-ea"/>
                <a:cs typeface="+mn-cs"/>
              </a:rPr>
              <a:t>-FRIM, Chancellor, </a:t>
            </a:r>
            <a:r>
              <a:rPr lang="en-US" sz="1200" b="0" i="0" u="none" strike="noStrike" kern="1200" baseline="0" dirty="0" err="1" smtClean="0">
                <a:solidFill>
                  <a:schemeClr val="tx1"/>
                </a:solidFill>
                <a:effectLst/>
                <a:latin typeface="+mn-lt"/>
                <a:ea typeface="+mn-ea"/>
                <a:cs typeface="+mn-cs"/>
              </a:rPr>
              <a:t>Mzuzu</a:t>
            </a:r>
            <a:r>
              <a:rPr lang="en-US" sz="1200" b="0" i="0" u="none" strike="noStrike" kern="1200" baseline="0" dirty="0" smtClean="0">
                <a:solidFill>
                  <a:schemeClr val="tx1"/>
                </a:solidFill>
                <a:effectLst/>
                <a:latin typeface="+mn-lt"/>
                <a:ea typeface="+mn-ea"/>
                <a:cs typeface="+mn-cs"/>
              </a:rPr>
              <a:t> University, </a:t>
            </a:r>
            <a:r>
              <a:rPr lang="en-US" sz="1200" b="0" i="0" u="none" strike="noStrike" kern="1200" baseline="0" dirty="0" err="1" smtClean="0">
                <a:solidFill>
                  <a:schemeClr val="tx1"/>
                </a:solidFill>
                <a:effectLst/>
                <a:latin typeface="+mn-lt"/>
                <a:ea typeface="+mn-ea"/>
                <a:cs typeface="+mn-cs"/>
              </a:rPr>
              <a:t>Bunda</a:t>
            </a:r>
            <a:r>
              <a:rPr lang="en-US" sz="1200" b="0" i="0" u="none" strike="noStrike" kern="1200" baseline="0" dirty="0" smtClean="0">
                <a:solidFill>
                  <a:schemeClr val="tx1"/>
                </a:solidFill>
                <a:effectLst/>
                <a:latin typeface="+mn-lt"/>
                <a:ea typeface="+mn-ea"/>
                <a:cs typeface="+mn-cs"/>
              </a:rPr>
              <a:t>/LUANAR, Bristol Uni., </a:t>
            </a:r>
          </a:p>
          <a:p>
            <a:r>
              <a:rPr lang="en-US" sz="1200" b="0" i="0" u="none" strike="noStrike" kern="1200" baseline="0" dirty="0" smtClean="0">
                <a:solidFill>
                  <a:schemeClr val="tx1"/>
                </a:solidFill>
                <a:effectLst/>
                <a:latin typeface="+mn-lt"/>
                <a:ea typeface="+mn-ea"/>
                <a:cs typeface="+mn-cs"/>
              </a:rPr>
              <a:t>-Media: MBC, The Nation</a:t>
            </a:r>
          </a:p>
          <a:p>
            <a:r>
              <a:rPr lang="en-US" sz="1200" b="0" i="0" u="none" strike="noStrike" kern="1200" baseline="0" dirty="0" smtClean="0">
                <a:solidFill>
                  <a:schemeClr val="tx1"/>
                </a:solidFill>
                <a:effectLst/>
                <a:latin typeface="+mn-lt"/>
                <a:ea typeface="+mn-ea"/>
                <a:cs typeface="+mn-cs"/>
              </a:rPr>
              <a:t>-Picture of people holding hands (Zambia workshop), stock photo of holding hands. </a:t>
            </a:r>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9</a:t>
            </a:fld>
            <a:endParaRPr lang="en-US"/>
          </a:p>
        </p:txBody>
      </p:sp>
    </p:spTree>
    <p:extLst>
      <p:ext uri="{BB962C8B-B14F-4D97-AF65-F5344CB8AC3E}">
        <p14:creationId xmlns:p14="http://schemas.microsoft.com/office/powerpoint/2010/main" val="1438752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-Transformational change can be realized before carbon financing ripens, before results based</a:t>
            </a:r>
            <a:r>
              <a:rPr lang="en-US" baseline="0" dirty="0" smtClean="0"/>
              <a:t> payments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-Tenure = governance under local level, community </a:t>
            </a:r>
            <a:r>
              <a:rPr lang="en-US" dirty="0" smtClean="0"/>
              <a:t>engagement, </a:t>
            </a:r>
            <a:r>
              <a:rPr lang="en-US" dirty="0" smtClean="0"/>
              <a:t>better </a:t>
            </a:r>
            <a:r>
              <a:rPr lang="en-US" dirty="0" smtClean="0"/>
              <a:t>forest </a:t>
            </a:r>
            <a:r>
              <a:rPr lang="en-US" dirty="0" smtClean="0"/>
              <a:t>management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aseline="0" dirty="0" smtClean="0"/>
              <a:t>Private sector engagement, boosting forest tourism/green tourism for example.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-Malawi’s long-term resilience strategy. Reducing impact of floods, ecosystem services, catalytic to develop in a positive way</a:t>
            </a:r>
            <a:r>
              <a:rPr lang="en-US" baseline="0" dirty="0" smtClean="0"/>
              <a:t>.</a:t>
            </a:r>
            <a:endParaRPr lang="en-US" dirty="0" smtClean="0"/>
          </a:p>
          <a:p>
            <a:r>
              <a:rPr lang="en-US" dirty="0" smtClean="0"/>
              <a:t>-Capacity</a:t>
            </a:r>
            <a:r>
              <a:rPr lang="en-US" baseline="0" dirty="0" smtClean="0"/>
              <a:t> development / Readiness </a:t>
            </a:r>
          </a:p>
          <a:p>
            <a:r>
              <a:rPr lang="en-US" baseline="0" dirty="0" smtClean="0"/>
              <a:t>-Communications/KM: Accessible for students seeking to enrich their research, land owners, those interested in policy, women and youth.</a:t>
            </a:r>
          </a:p>
          <a:p>
            <a:endParaRPr lang="en-US" baseline="0" dirty="0" smtClean="0"/>
          </a:p>
          <a:p>
            <a:r>
              <a:rPr lang="en-US" baseline="0" dirty="0" smtClean="0"/>
              <a:t>-Integration: Peru—forests and fisheries—Amazonian deforestation siltation of marine…</a:t>
            </a:r>
            <a:r>
              <a:rPr lang="en-US" baseline="0" dirty="0" err="1" smtClean="0"/>
              <a:t>Anchoveta</a:t>
            </a:r>
            <a:r>
              <a:rPr lang="en-US" baseline="0" dirty="0" smtClean="0"/>
              <a:t> fishery/anchovy of economic importance. REDD+ in Malawi can drive the same linkages…forests and lake, </a:t>
            </a:r>
            <a:r>
              <a:rPr lang="en-US" baseline="0" dirty="0" err="1" smtClean="0"/>
              <a:t>chambo</a:t>
            </a:r>
            <a:r>
              <a:rPr lang="en-US" baseline="0" dirty="0" smtClean="0"/>
              <a:t> fisheries, wildlife and tourism, welfare and livelihoods. Vision of REDD+…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E51701-9EC5-497A-A9BE-C394B370A002}" type="slidenum">
              <a:rPr lang="en-US" smtClean="0"/>
              <a:t>10</a:t>
            </a:fld>
            <a:endParaRPr lang="en-US"/>
          </a:p>
        </p:txBody>
      </p:sp>
    </p:spTree>
    <p:extLst>
      <p:ext uri="{BB962C8B-B14F-4D97-AF65-F5344CB8AC3E}">
        <p14:creationId xmlns:p14="http://schemas.microsoft.com/office/powerpoint/2010/main" val="32647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5461A6-768B-4234-8151-57670E99E8EB}" type="datetime1">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2448237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24C689-35B6-41D7-8D50-4FC78F0FBC74}" type="datetime1">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219476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3AC62-54CE-42E9-A77D-6EBB5FD2D8BA}" type="datetime1">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299368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533AE2-412A-403E-8DE8-3C8BA4D0A28D}" type="datetime1">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335775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A5074-B51F-4ACB-A1E3-B60F8253F883}" type="datetime1">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388981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DD1DE1-464A-4CDE-A41D-40255D9563F5}" type="datetime1">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181086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0278B8-ED3F-44FA-9FE5-8CBBBA5F3920}" type="datetime1">
              <a:rPr lang="en-US" smtClean="0"/>
              <a:t>4/29/2015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258672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4A77FE-340B-4F3C-97D8-669FDD880991}" type="datetime1">
              <a:rPr lang="en-US" smtClean="0"/>
              <a:t>4/29/2015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3142163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E7536-C9F5-45AD-9349-8C3B48B7D9F9}" type="datetime1">
              <a:rPr lang="en-US" smtClean="0"/>
              <a:t>4/29/2015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390108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1AA311-C9A5-479C-B4A1-2EABF0D7780C}" type="datetime1">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414386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B36B0-4DC3-48B6-853E-5DFC3FDBC768}" type="datetime1">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E5BFA-EF43-4581-951E-4461B2DAC968}" type="slidenum">
              <a:rPr lang="en-US" smtClean="0"/>
              <a:t>‹#›</a:t>
            </a:fld>
            <a:endParaRPr lang="en-US"/>
          </a:p>
        </p:txBody>
      </p:sp>
    </p:spTree>
    <p:extLst>
      <p:ext uri="{BB962C8B-B14F-4D97-AF65-F5344CB8AC3E}">
        <p14:creationId xmlns:p14="http://schemas.microsoft.com/office/powerpoint/2010/main" val="384733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312EC-8610-4CCF-BB7A-A2D5F1F3A941}" type="datetime1">
              <a:rPr lang="en-US" smtClean="0"/>
              <a:t>4/29/2015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E5BFA-EF43-4581-951E-4461B2DAC968}" type="slidenum">
              <a:rPr lang="en-US" smtClean="0"/>
              <a:t>‹#›</a:t>
            </a:fld>
            <a:endParaRPr lang="en-US"/>
          </a:p>
        </p:txBody>
      </p:sp>
    </p:spTree>
    <p:extLst>
      <p:ext uri="{BB962C8B-B14F-4D97-AF65-F5344CB8AC3E}">
        <p14:creationId xmlns:p14="http://schemas.microsoft.com/office/powerpoint/2010/main" val="19960890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82707" y="408644"/>
            <a:ext cx="10256108" cy="2193281"/>
          </a:xfrm>
        </p:spPr>
        <p:txBody>
          <a:bodyPr>
            <a:noAutofit/>
          </a:bodyPr>
          <a:lstStyle/>
          <a:p>
            <a:pPr>
              <a:lnSpc>
                <a:spcPct val="120000"/>
              </a:lnSpc>
            </a:pPr>
            <a:r>
              <a:rPr lang="en-US" sz="4400" b="1" dirty="0" smtClean="0">
                <a:solidFill>
                  <a:srgbClr val="C00000"/>
                </a:solidFill>
              </a:rPr>
              <a:t>“</a:t>
            </a:r>
            <a:r>
              <a:rPr lang="en-US" sz="4400" b="1" dirty="0">
                <a:solidFill>
                  <a:srgbClr val="C00000"/>
                </a:solidFill>
              </a:rPr>
              <a:t>N</a:t>
            </a:r>
            <a:r>
              <a:rPr lang="en-US" sz="4400" b="1" dirty="0" smtClean="0">
                <a:solidFill>
                  <a:srgbClr val="C00000"/>
                </a:solidFill>
              </a:rPr>
              <a:t>o </a:t>
            </a:r>
            <a:r>
              <a:rPr lang="en-US" sz="4400" b="1" dirty="0" smtClean="0">
                <a:solidFill>
                  <a:srgbClr val="C00000"/>
                </a:solidFill>
              </a:rPr>
              <a:t>regrets” REDD</a:t>
            </a:r>
            <a:r>
              <a:rPr lang="en-US" sz="4400" b="1" dirty="0" smtClean="0">
                <a:solidFill>
                  <a:srgbClr val="C00000"/>
                </a:solidFill>
              </a:rPr>
              <a:t>+</a:t>
            </a:r>
          </a:p>
          <a:p>
            <a:pPr>
              <a:lnSpc>
                <a:spcPct val="120000"/>
              </a:lnSpc>
            </a:pPr>
            <a:r>
              <a:rPr lang="en-US" sz="4400" b="1" dirty="0" smtClean="0"/>
              <a:t>A cross-sectoral approach</a:t>
            </a:r>
            <a:endParaRPr lang="en-US" sz="3600" b="1" dirty="0"/>
          </a:p>
          <a:p>
            <a:pPr>
              <a:lnSpc>
                <a:spcPct val="120000"/>
              </a:lnSpc>
            </a:pPr>
            <a:endParaRPr lang="en-US" sz="28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98" y="2600669"/>
            <a:ext cx="4141467" cy="3106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4363" y="2600670"/>
            <a:ext cx="4143139" cy="31073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6218"/>
          <a:stretch/>
        </p:blipFill>
        <p:spPr>
          <a:xfrm rot="16200000">
            <a:off x="4431753" y="2642202"/>
            <a:ext cx="3106102" cy="3023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82292" y="6022428"/>
            <a:ext cx="4941882" cy="646331"/>
          </a:xfrm>
          <a:prstGeom prst="rect">
            <a:avLst/>
          </a:prstGeom>
          <a:noFill/>
        </p:spPr>
        <p:txBody>
          <a:bodyPr wrap="square" rtlCol="0">
            <a:spAutoFit/>
          </a:bodyPr>
          <a:lstStyle/>
          <a:p>
            <a:r>
              <a:rPr lang="en-US" dirty="0" smtClean="0"/>
              <a:t>Yoel Kirschner</a:t>
            </a:r>
          </a:p>
          <a:p>
            <a:r>
              <a:rPr lang="en-US" dirty="0" smtClean="0"/>
              <a:t>April 29, 2015</a:t>
            </a:r>
            <a:endParaRPr lang="en-US" dirty="0"/>
          </a:p>
        </p:txBody>
      </p:sp>
      <p:sp>
        <p:nvSpPr>
          <p:cNvPr id="7" name="Slide Number Placeholder 6"/>
          <p:cNvSpPr>
            <a:spLocks noGrp="1"/>
          </p:cNvSpPr>
          <p:nvPr>
            <p:ph type="sldNum" sz="quarter" idx="12"/>
          </p:nvPr>
        </p:nvSpPr>
        <p:spPr/>
        <p:txBody>
          <a:bodyPr/>
          <a:lstStyle/>
          <a:p>
            <a:fld id="{67CE5BFA-EF43-4581-951E-4461B2DAC968}" type="slidenum">
              <a:rPr lang="en-US" smtClean="0"/>
              <a:t>1</a:t>
            </a:fld>
            <a:endParaRPr lang="en-US"/>
          </a:p>
        </p:txBody>
      </p:sp>
    </p:spTree>
    <p:extLst>
      <p:ext uri="{BB962C8B-B14F-4D97-AF65-F5344CB8AC3E}">
        <p14:creationId xmlns:p14="http://schemas.microsoft.com/office/powerpoint/2010/main" val="2990138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5-Year REDD+ Action Plan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5-Year REDD+ Action Plan highlights “No Regrets” approach </a:t>
            </a:r>
            <a:r>
              <a:rPr lang="en-US" dirty="0"/>
              <a:t>e</a:t>
            </a:r>
            <a:r>
              <a:rPr lang="en-US" dirty="0" smtClean="0"/>
              <a:t>mphasizes transformative effect of REDD+ in NRM, regardless of carbon </a:t>
            </a:r>
            <a:r>
              <a:rPr lang="en-US" dirty="0" smtClean="0"/>
              <a:t>financing/Results-Based Payments </a:t>
            </a:r>
            <a:r>
              <a:rPr lang="en-US" dirty="0" smtClean="0"/>
              <a:t>timeline</a:t>
            </a:r>
          </a:p>
          <a:p>
            <a:r>
              <a:rPr lang="en-US" dirty="0" smtClean="0"/>
              <a:t>Target 3.3.1.A: Policy </a:t>
            </a:r>
            <a:r>
              <a:rPr lang="en-US" dirty="0"/>
              <a:t>A</a:t>
            </a:r>
            <a:r>
              <a:rPr lang="en-US" dirty="0" smtClean="0"/>
              <a:t>ssessment – Focus on coherence across NRM sector (Forestry vs Agriculture)</a:t>
            </a:r>
          </a:p>
          <a:p>
            <a:r>
              <a:rPr lang="en-US" dirty="0" smtClean="0"/>
              <a:t>Target 3.3.2.B: Clarify land tenure – address tenure insecurity, conflict, and enforcement (informs strategy development)</a:t>
            </a:r>
          </a:p>
          <a:p>
            <a:r>
              <a:rPr lang="en-US" dirty="0" smtClean="0"/>
              <a:t>Target 5.1: Communications Strategy – Includes capture, storage, and absorption of knowledge. Accessible for all Malawians.</a:t>
            </a:r>
          </a:p>
          <a:p>
            <a:pPr marL="0" indent="0">
              <a:buNone/>
            </a:pPr>
            <a:r>
              <a:rPr lang="en-US" b="1" dirty="0" smtClean="0">
                <a:solidFill>
                  <a:schemeClr val="accent6">
                    <a:lumMod val="75000"/>
                  </a:schemeClr>
                </a:solidFill>
              </a:rPr>
              <a:t>How well are we integrating REDD+ into </a:t>
            </a:r>
            <a:r>
              <a:rPr lang="en-US" b="1" dirty="0" err="1" smtClean="0">
                <a:solidFill>
                  <a:schemeClr val="accent6">
                    <a:lumMod val="75000"/>
                  </a:schemeClr>
                </a:solidFill>
              </a:rPr>
              <a:t>Malaŵi’s</a:t>
            </a:r>
            <a:r>
              <a:rPr lang="en-US" b="1" dirty="0" smtClean="0">
                <a:solidFill>
                  <a:schemeClr val="accent6">
                    <a:lumMod val="75000"/>
                  </a:schemeClr>
                </a:solidFill>
              </a:rPr>
              <a:t> larger environmental and economic vision? How does REDD+ lead to prosperity?</a:t>
            </a:r>
            <a:endParaRPr lang="en-US" b="1" dirty="0" smtClean="0">
              <a:solidFill>
                <a:schemeClr val="accent6">
                  <a:lumMod val="75000"/>
                </a:schemeClr>
              </a:solidFill>
            </a:endParaRP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67CE5BFA-EF43-4581-951E-4461B2DAC968}" type="slidenum">
              <a:rPr lang="en-US" smtClean="0"/>
              <a:t>10</a:t>
            </a:fld>
            <a:endParaRPr lang="en-US"/>
          </a:p>
        </p:txBody>
      </p:sp>
    </p:spTree>
    <p:extLst>
      <p:ext uri="{BB962C8B-B14F-4D97-AF65-F5344CB8AC3E}">
        <p14:creationId xmlns:p14="http://schemas.microsoft.com/office/powerpoint/2010/main" val="265886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Our vision:</a:t>
            </a:r>
            <a:endParaRPr lang="en-US" dirty="0"/>
          </a:p>
        </p:txBody>
      </p:sp>
      <p:sp>
        <p:nvSpPr>
          <p:cNvPr id="3" name="Content Placeholder 2"/>
          <p:cNvSpPr>
            <a:spLocks noGrp="1"/>
          </p:cNvSpPr>
          <p:nvPr>
            <p:ph idx="1"/>
          </p:nvPr>
        </p:nvSpPr>
        <p:spPr>
          <a:xfrm>
            <a:off x="838200" y="1100411"/>
            <a:ext cx="10515600" cy="2189327"/>
          </a:xfrm>
        </p:spPr>
        <p:txBody>
          <a:bodyPr/>
          <a:lstStyle/>
          <a:p>
            <a:pPr marL="0" indent="0">
              <a:buNone/>
            </a:pPr>
            <a:r>
              <a:rPr lang="en-GB" dirty="0" smtClean="0"/>
              <a:t>“A </a:t>
            </a:r>
            <a:r>
              <a:rPr lang="en-GB" dirty="0" err="1" smtClean="0"/>
              <a:t>Malaŵi</a:t>
            </a:r>
            <a:r>
              <a:rPr lang="en-GB" dirty="0" smtClean="0"/>
              <a:t> </a:t>
            </a:r>
            <a:r>
              <a:rPr lang="en-GB" dirty="0"/>
              <a:t>where hills and valleys will be covered with bountiful forest landscapes that deliver a high and sustained quality of life for countless generations. From this abundance, mother </a:t>
            </a:r>
            <a:r>
              <a:rPr lang="en-GB" dirty="0" err="1" smtClean="0"/>
              <a:t>Malaŵi</a:t>
            </a:r>
            <a:r>
              <a:rPr lang="en-GB" dirty="0" smtClean="0"/>
              <a:t> </a:t>
            </a:r>
            <a:r>
              <a:rPr lang="en-GB" dirty="0"/>
              <a:t>will shed tears of joy that will quench the thirst of her sons and daughters and sustain herds of antelope and schools of </a:t>
            </a:r>
            <a:r>
              <a:rPr lang="en-GB" dirty="0" err="1"/>
              <a:t>chambo</a:t>
            </a:r>
            <a:r>
              <a:rPr lang="en-GB" dirty="0" smtClean="0"/>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4482"/>
            <a:ext cx="3076029" cy="2307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030" y="3284482"/>
            <a:ext cx="3076028" cy="2307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srcRect r="10753"/>
          <a:stretch/>
        </p:blipFill>
        <p:spPr>
          <a:xfrm>
            <a:off x="6152058" y="3284482"/>
            <a:ext cx="3176667" cy="2307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8725" y="3284482"/>
            <a:ext cx="3076029" cy="2307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lide Number Placeholder 8"/>
          <p:cNvSpPr>
            <a:spLocks noGrp="1"/>
          </p:cNvSpPr>
          <p:nvPr>
            <p:ph type="sldNum" sz="quarter" idx="12"/>
          </p:nvPr>
        </p:nvSpPr>
        <p:spPr/>
        <p:txBody>
          <a:bodyPr/>
          <a:lstStyle/>
          <a:p>
            <a:fld id="{67CE5BFA-EF43-4581-951E-4461B2DAC968}" type="slidenum">
              <a:rPr lang="en-US" smtClean="0"/>
              <a:t>11</a:t>
            </a:fld>
            <a:endParaRPr lang="en-US"/>
          </a:p>
        </p:txBody>
      </p:sp>
    </p:spTree>
    <p:extLst>
      <p:ext uri="{BB962C8B-B14F-4D97-AF65-F5344CB8AC3E}">
        <p14:creationId xmlns:p14="http://schemas.microsoft.com/office/powerpoint/2010/main" val="1314824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Presentation Overview</a:t>
            </a:r>
            <a:endParaRPr lang="en-US" b="1" dirty="0"/>
          </a:p>
        </p:txBody>
      </p:sp>
      <p:sp>
        <p:nvSpPr>
          <p:cNvPr id="3" name="Content Placeholder 2"/>
          <p:cNvSpPr>
            <a:spLocks noGrp="1"/>
          </p:cNvSpPr>
          <p:nvPr>
            <p:ph idx="1"/>
          </p:nvPr>
        </p:nvSpPr>
        <p:spPr>
          <a:xfrm>
            <a:off x="838200" y="1504280"/>
            <a:ext cx="10515600" cy="2043112"/>
          </a:xfrm>
        </p:spPr>
        <p:txBody>
          <a:bodyPr>
            <a:normAutofit fontScale="92500" lnSpcReduction="10000"/>
          </a:bodyPr>
          <a:lstStyle/>
          <a:p>
            <a:pPr marL="0" indent="0">
              <a:buNone/>
            </a:pPr>
            <a:r>
              <a:rPr lang="en-US" dirty="0" smtClean="0"/>
              <a:t>Guiding Questions:</a:t>
            </a:r>
            <a:endParaRPr lang="en-US" dirty="0"/>
          </a:p>
          <a:p>
            <a:pPr marL="0" indent="0">
              <a:buNone/>
            </a:pPr>
            <a:r>
              <a:rPr lang="en-US" dirty="0" smtClean="0">
                <a:solidFill>
                  <a:schemeClr val="accent6">
                    <a:lumMod val="50000"/>
                  </a:schemeClr>
                </a:solidFill>
              </a:rPr>
              <a:t>How do countries with vastly different resource </a:t>
            </a:r>
            <a:r>
              <a:rPr lang="en-US" dirty="0" smtClean="0">
                <a:solidFill>
                  <a:schemeClr val="accent6">
                    <a:lumMod val="50000"/>
                  </a:schemeClr>
                </a:solidFill>
              </a:rPr>
              <a:t>statuses </a:t>
            </a:r>
            <a:r>
              <a:rPr lang="en-US" dirty="0" smtClean="0">
                <a:solidFill>
                  <a:schemeClr val="accent6">
                    <a:lumMod val="50000"/>
                  </a:schemeClr>
                </a:solidFill>
              </a:rPr>
              <a:t>take advantage of the same mechanism?</a:t>
            </a:r>
          </a:p>
          <a:p>
            <a:pPr marL="0" indent="0">
              <a:buNone/>
            </a:pPr>
            <a:r>
              <a:rPr lang="en-US" dirty="0" smtClean="0">
                <a:solidFill>
                  <a:schemeClr val="accent6">
                    <a:lumMod val="50000"/>
                  </a:schemeClr>
                </a:solidFill>
              </a:rPr>
              <a:t>How does </a:t>
            </a:r>
            <a:r>
              <a:rPr lang="en-US" b="1" dirty="0" err="1" smtClean="0">
                <a:solidFill>
                  <a:schemeClr val="accent6">
                    <a:lumMod val="50000"/>
                  </a:schemeClr>
                </a:solidFill>
              </a:rPr>
              <a:t>Malaŵi</a:t>
            </a:r>
            <a:r>
              <a:rPr lang="en-US" b="1" dirty="0" smtClean="0">
                <a:solidFill>
                  <a:schemeClr val="accent6">
                    <a:lumMod val="50000"/>
                  </a:schemeClr>
                </a:solidFill>
              </a:rPr>
              <a:t> </a:t>
            </a:r>
            <a:r>
              <a:rPr lang="en-US" dirty="0" smtClean="0">
                <a:solidFill>
                  <a:schemeClr val="accent6">
                    <a:lumMod val="50000"/>
                  </a:schemeClr>
                </a:solidFill>
              </a:rPr>
              <a:t>use REDD+ to achieve its wider </a:t>
            </a:r>
            <a:r>
              <a:rPr lang="en-US" dirty="0" smtClean="0">
                <a:solidFill>
                  <a:schemeClr val="accent6">
                    <a:lumMod val="50000"/>
                  </a:schemeClr>
                </a:solidFill>
              </a:rPr>
              <a:t>natural resource management</a:t>
            </a:r>
            <a:r>
              <a:rPr lang="en-US" dirty="0" smtClean="0">
                <a:solidFill>
                  <a:schemeClr val="accent6">
                    <a:lumMod val="50000"/>
                  </a:schemeClr>
                </a:solidFill>
              </a:rPr>
              <a:t> </a:t>
            </a:r>
            <a:r>
              <a:rPr lang="en-US" dirty="0" smtClean="0">
                <a:solidFill>
                  <a:schemeClr val="accent6">
                    <a:lumMod val="50000"/>
                  </a:schemeClr>
                </a:solidFill>
              </a:rPr>
              <a:t>goals? </a:t>
            </a:r>
          </a:p>
        </p:txBody>
      </p:sp>
      <p:sp>
        <p:nvSpPr>
          <p:cNvPr id="4" name="TextBox 3"/>
          <p:cNvSpPr txBox="1"/>
          <p:nvPr/>
        </p:nvSpPr>
        <p:spPr>
          <a:xfrm>
            <a:off x="838200" y="3800476"/>
            <a:ext cx="10515600" cy="2523768"/>
          </a:xfrm>
          <a:prstGeom prst="rect">
            <a:avLst/>
          </a:prstGeom>
          <a:noFill/>
        </p:spPr>
        <p:txBody>
          <a:bodyPr wrap="square" rtlCol="0">
            <a:spAutoFit/>
          </a:bodyPr>
          <a:lstStyle/>
          <a:p>
            <a:r>
              <a:rPr lang="en-US" sz="2800" b="1" dirty="0" smtClean="0"/>
              <a:t>Intro to “no </a:t>
            </a:r>
            <a:r>
              <a:rPr lang="en-US" sz="2800" b="1" dirty="0"/>
              <a:t>r</a:t>
            </a:r>
            <a:r>
              <a:rPr lang="en-US" sz="2800" b="1" dirty="0" smtClean="0"/>
              <a:t>egrets</a:t>
            </a:r>
            <a:r>
              <a:rPr lang="en-US" sz="2800" b="1" dirty="0"/>
              <a:t>” REDD+ in </a:t>
            </a:r>
            <a:r>
              <a:rPr lang="en-US" sz="2800" b="1" dirty="0" smtClean="0"/>
              <a:t>a cross-sectoral </a:t>
            </a:r>
            <a:r>
              <a:rPr lang="en-US" sz="2800" b="1" dirty="0"/>
              <a:t>approach</a:t>
            </a:r>
          </a:p>
          <a:p>
            <a:pPr marL="457200" indent="-457200">
              <a:buFont typeface="Arial" panose="020B0604020202020204" pitchFamily="34" charset="0"/>
              <a:buChar char="•"/>
            </a:pPr>
            <a:r>
              <a:rPr lang="en-US" sz="2800" dirty="0" smtClean="0"/>
              <a:t>National land use/land cover standards</a:t>
            </a:r>
            <a:endParaRPr lang="en-US" sz="2800" dirty="0"/>
          </a:p>
          <a:p>
            <a:pPr marL="457200" indent="-457200">
              <a:buFont typeface="Arial" panose="020B0604020202020204" pitchFamily="34" charset="0"/>
              <a:buChar char="•"/>
            </a:pPr>
            <a:r>
              <a:rPr lang="en-US" sz="2800" dirty="0" smtClean="0"/>
              <a:t>Inclusive resource/forest inventories</a:t>
            </a:r>
            <a:endParaRPr lang="en-US" sz="2800" dirty="0"/>
          </a:p>
          <a:p>
            <a:pPr marL="457200" indent="-457200">
              <a:buFont typeface="Arial" panose="020B0604020202020204" pitchFamily="34" charset="0"/>
              <a:buChar char="•"/>
            </a:pPr>
            <a:r>
              <a:rPr lang="en-US" sz="2800" dirty="0" smtClean="0"/>
              <a:t>The </a:t>
            </a:r>
            <a:r>
              <a:rPr lang="en-US" sz="2800" dirty="0" smtClean="0"/>
              <a:t>REDD+ Expert Group</a:t>
            </a:r>
            <a:endParaRPr lang="en-US" sz="2800" dirty="0"/>
          </a:p>
          <a:p>
            <a:pPr marL="457200" indent="-457200">
              <a:buFont typeface="Arial" panose="020B0604020202020204" pitchFamily="34" charset="0"/>
              <a:buChar char="•"/>
            </a:pPr>
            <a:r>
              <a:rPr lang="en-US" sz="2800" dirty="0"/>
              <a:t>Vision of 5-Year REDD+ Action Plan</a:t>
            </a:r>
          </a:p>
          <a:p>
            <a:endParaRPr lang="en-US" dirty="0"/>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15632" b="43646"/>
          <a:stretch/>
        </p:blipFill>
        <p:spPr>
          <a:xfrm>
            <a:off x="762000" y="3433256"/>
            <a:ext cx="10668000" cy="3258208"/>
          </a:xfrm>
          <a:prstGeom prst="rect">
            <a:avLst/>
          </a:prstGeom>
        </p:spPr>
      </p:pic>
      <p:sp>
        <p:nvSpPr>
          <p:cNvPr id="8" name="Slide Number Placeholder 7"/>
          <p:cNvSpPr>
            <a:spLocks noGrp="1"/>
          </p:cNvSpPr>
          <p:nvPr>
            <p:ph type="sldNum" sz="quarter" idx="12"/>
          </p:nvPr>
        </p:nvSpPr>
        <p:spPr/>
        <p:txBody>
          <a:bodyPr/>
          <a:lstStyle/>
          <a:p>
            <a:fld id="{67CE5BFA-EF43-4581-951E-4461B2DAC968}" type="slidenum">
              <a:rPr lang="en-US" smtClean="0"/>
              <a:t>2</a:t>
            </a:fld>
            <a:endParaRPr lang="en-US"/>
          </a:p>
        </p:txBody>
      </p:sp>
    </p:spTree>
    <p:extLst>
      <p:ext uri="{BB962C8B-B14F-4D97-AF65-F5344CB8AC3E}">
        <p14:creationId xmlns:p14="http://schemas.microsoft.com/office/powerpoint/2010/main" val="5244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304"/>
            <a:ext cx="10515600" cy="1325563"/>
          </a:xfrm>
        </p:spPr>
        <p:txBody>
          <a:bodyPr/>
          <a:lstStyle/>
          <a:p>
            <a:r>
              <a:rPr lang="en-US" b="1" dirty="0" smtClean="0">
                <a:solidFill>
                  <a:srgbClr val="C00000"/>
                </a:solidFill>
                <a:latin typeface="+mn-lt"/>
              </a:rPr>
              <a:t>“No regrets” REDD+</a:t>
            </a:r>
            <a:endParaRPr lang="en-US" b="1" dirty="0">
              <a:solidFill>
                <a:srgbClr val="C00000"/>
              </a:solidFill>
              <a:latin typeface="+mn-lt"/>
            </a:endParaRPr>
          </a:p>
        </p:txBody>
      </p:sp>
      <p:sp>
        <p:nvSpPr>
          <p:cNvPr id="3" name="Content Placeholder 2"/>
          <p:cNvSpPr>
            <a:spLocks noGrp="1"/>
          </p:cNvSpPr>
          <p:nvPr>
            <p:ph idx="1"/>
          </p:nvPr>
        </p:nvSpPr>
        <p:spPr>
          <a:xfrm>
            <a:off x="838200" y="1363170"/>
            <a:ext cx="10515600" cy="4351338"/>
          </a:xfrm>
        </p:spPr>
        <p:txBody>
          <a:bodyPr/>
          <a:lstStyle/>
          <a:p>
            <a:pPr marL="0" indent="0">
              <a:buNone/>
            </a:pPr>
            <a:r>
              <a:rPr lang="en-US" dirty="0" smtClean="0"/>
              <a:t>The idea that: </a:t>
            </a:r>
            <a:r>
              <a:rPr lang="en-US" dirty="0"/>
              <a:t>T</a:t>
            </a:r>
            <a:r>
              <a:rPr lang="en-US" dirty="0" smtClean="0"/>
              <a:t>ransformational change in the natural resource management sector </a:t>
            </a:r>
            <a:r>
              <a:rPr lang="en-US" dirty="0"/>
              <a:t>can be realized before carbon </a:t>
            </a:r>
            <a:r>
              <a:rPr lang="en-US" dirty="0" smtClean="0"/>
              <a:t>financing comes to fruition.</a:t>
            </a:r>
            <a:endParaRPr lang="en-US" dirty="0"/>
          </a:p>
          <a:p>
            <a:pPr marL="0" indent="0">
              <a:buNone/>
            </a:pPr>
            <a:r>
              <a:rPr lang="en-US" dirty="0" smtClean="0"/>
              <a:t>Results-based payments considered secondary over more immediate benefits, such as:</a:t>
            </a:r>
          </a:p>
          <a:p>
            <a:pPr marL="0" indent="0">
              <a:buNone/>
            </a:pPr>
            <a:r>
              <a:rPr lang="en-US" b="1" dirty="0" smtClean="0"/>
              <a:t>capacity building,</a:t>
            </a:r>
          </a:p>
          <a:p>
            <a:pPr marL="0" indent="0">
              <a:buNone/>
            </a:pPr>
            <a:r>
              <a:rPr lang="en-US" b="1" dirty="0" smtClean="0"/>
              <a:t>improved governance,</a:t>
            </a:r>
          </a:p>
          <a:p>
            <a:pPr marL="0" indent="0">
              <a:buNone/>
            </a:pPr>
            <a:r>
              <a:rPr lang="en-US" b="1" dirty="0" smtClean="0"/>
              <a:t>greater clarity for land tenure,</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117" y="3260833"/>
            <a:ext cx="3867807" cy="2900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7117" y="3260832"/>
            <a:ext cx="3867807" cy="2900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67CE5BFA-EF43-4581-951E-4461B2DAC968}" type="slidenum">
              <a:rPr lang="en-US" smtClean="0"/>
              <a:t>3</a:t>
            </a:fld>
            <a:endParaRPr lang="en-US"/>
          </a:p>
        </p:txBody>
      </p:sp>
    </p:spTree>
    <p:extLst>
      <p:ext uri="{BB962C8B-B14F-4D97-AF65-F5344CB8AC3E}">
        <p14:creationId xmlns:p14="http://schemas.microsoft.com/office/powerpoint/2010/main" val="24021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1"/>
            <p:extLst>
              <p:ext uri="{D42A27DB-BD31-4B8C-83A1-F6EECF244321}">
                <p14:modId xmlns:p14="http://schemas.microsoft.com/office/powerpoint/2010/main" val="996104437"/>
              </p:ext>
            </p:extLst>
          </p:nvPr>
        </p:nvGraphicFramePr>
        <p:xfrm>
          <a:off x="312912" y="1016512"/>
          <a:ext cx="10930719" cy="4675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7344427" y="4421688"/>
            <a:ext cx="3615847" cy="1477328"/>
          </a:xfrm>
          <a:prstGeom prst="rect">
            <a:avLst/>
          </a:prstGeom>
          <a:noFill/>
        </p:spPr>
        <p:txBody>
          <a:bodyPr wrap="square" rtlCol="0">
            <a:spAutoFit/>
          </a:bodyPr>
          <a:lstStyle/>
          <a:p>
            <a:pPr lvl="0"/>
            <a:r>
              <a:rPr lang="en-US" sz="2400" b="1" dirty="0">
                <a:solidFill>
                  <a:schemeClr val="accent6">
                    <a:lumMod val="75000"/>
                  </a:schemeClr>
                </a:solidFill>
              </a:rPr>
              <a:t>(Countries with </a:t>
            </a:r>
            <a:r>
              <a:rPr lang="en-US" sz="2400" b="1" dirty="0">
                <a:solidFill>
                  <a:schemeClr val="accent2">
                    <a:lumMod val="75000"/>
                  </a:schemeClr>
                </a:solidFill>
              </a:rPr>
              <a:t>low</a:t>
            </a:r>
            <a:r>
              <a:rPr lang="en-US" sz="2400" b="1" dirty="0">
                <a:solidFill>
                  <a:schemeClr val="accent6">
                    <a:lumMod val="75000"/>
                  </a:schemeClr>
                </a:solidFill>
              </a:rPr>
              <a:t> D&amp;D still have incentive to engage in REDD+)</a:t>
            </a:r>
            <a:endParaRPr lang="en-US" sz="2400" b="1" dirty="0"/>
          </a:p>
          <a:p>
            <a:endParaRPr lang="en-US" dirty="0"/>
          </a:p>
        </p:txBody>
      </p:sp>
      <p:sp>
        <p:nvSpPr>
          <p:cNvPr id="3" name="TextBox 2"/>
          <p:cNvSpPr txBox="1"/>
          <p:nvPr/>
        </p:nvSpPr>
        <p:spPr>
          <a:xfrm>
            <a:off x="1277655" y="4083485"/>
            <a:ext cx="3720230" cy="1200329"/>
          </a:xfrm>
          <a:prstGeom prst="rect">
            <a:avLst/>
          </a:prstGeom>
          <a:noFill/>
        </p:spPr>
        <p:txBody>
          <a:bodyPr wrap="square" rtlCol="0">
            <a:spAutoFit/>
          </a:bodyPr>
          <a:lstStyle/>
          <a:p>
            <a:r>
              <a:rPr lang="en-US" sz="2400" b="1" dirty="0" smtClean="0">
                <a:solidFill>
                  <a:schemeClr val="accent6">
                    <a:lumMod val="75000"/>
                  </a:schemeClr>
                </a:solidFill>
              </a:rPr>
              <a:t>(Countries with </a:t>
            </a:r>
            <a:r>
              <a:rPr lang="en-US" sz="2400" b="1" dirty="0" smtClean="0">
                <a:solidFill>
                  <a:schemeClr val="accent2">
                    <a:lumMod val="75000"/>
                  </a:schemeClr>
                </a:solidFill>
              </a:rPr>
              <a:t>high</a:t>
            </a:r>
            <a:r>
              <a:rPr lang="en-US" sz="2400" b="1" dirty="0" smtClean="0">
                <a:solidFill>
                  <a:schemeClr val="accent6">
                    <a:lumMod val="75000"/>
                  </a:schemeClr>
                </a:solidFill>
              </a:rPr>
              <a:t> D&amp;D can benefit from results-based payments)</a:t>
            </a:r>
            <a:endParaRPr lang="en-US" sz="2400" b="1" dirty="0">
              <a:solidFill>
                <a:schemeClr val="accent6">
                  <a:lumMod val="75000"/>
                </a:schemeClr>
              </a:solidFill>
            </a:endParaRPr>
          </a:p>
        </p:txBody>
      </p:sp>
      <p:sp>
        <p:nvSpPr>
          <p:cNvPr id="4" name="Slide Number Placeholder 3"/>
          <p:cNvSpPr>
            <a:spLocks noGrp="1"/>
          </p:cNvSpPr>
          <p:nvPr>
            <p:ph type="sldNum" sz="quarter" idx="12"/>
          </p:nvPr>
        </p:nvSpPr>
        <p:spPr/>
        <p:txBody>
          <a:bodyPr/>
          <a:lstStyle/>
          <a:p>
            <a:fld id="{67CE5BFA-EF43-4581-951E-4461B2DAC968}" type="slidenum">
              <a:rPr lang="en-US" smtClean="0"/>
              <a:t>4</a:t>
            </a:fld>
            <a:endParaRPr lang="en-US"/>
          </a:p>
        </p:txBody>
      </p:sp>
    </p:spTree>
    <p:extLst>
      <p:ext uri="{BB962C8B-B14F-4D97-AF65-F5344CB8AC3E}">
        <p14:creationId xmlns:p14="http://schemas.microsoft.com/office/powerpoint/2010/main" val="174623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a:t>
            </a:r>
            <a:r>
              <a:rPr lang="en-US" b="1" dirty="0" smtClean="0"/>
              <a:t>Cross-Sectoral </a:t>
            </a:r>
            <a:r>
              <a:rPr lang="en-US" b="1" dirty="0"/>
              <a:t>A</a:t>
            </a:r>
            <a:r>
              <a:rPr lang="en-US" b="1" dirty="0" smtClean="0"/>
              <a:t>pproach</a:t>
            </a:r>
            <a:endParaRPr lang="en-US" b="1" dirty="0"/>
          </a:p>
        </p:txBody>
      </p:sp>
      <p:sp>
        <p:nvSpPr>
          <p:cNvPr id="3" name="Content Placeholder 2"/>
          <p:cNvSpPr>
            <a:spLocks noGrp="1"/>
          </p:cNvSpPr>
          <p:nvPr>
            <p:ph idx="1"/>
          </p:nvPr>
        </p:nvSpPr>
        <p:spPr/>
        <p:txBody>
          <a:bodyPr>
            <a:normAutofit/>
          </a:bodyPr>
          <a:lstStyle/>
          <a:p>
            <a:pPr marL="0" indent="0">
              <a:buNone/>
            </a:pPr>
            <a:r>
              <a:rPr lang="en-US" b="1" dirty="0" smtClean="0"/>
              <a:t>REDD+ in </a:t>
            </a:r>
            <a:r>
              <a:rPr lang="en-US" b="1" dirty="0" err="1"/>
              <a:t>Malaŵi</a:t>
            </a:r>
            <a:r>
              <a:rPr lang="en-US" b="1" dirty="0"/>
              <a:t> </a:t>
            </a:r>
            <a:r>
              <a:rPr lang="en-US" b="1" dirty="0" smtClean="0"/>
              <a:t>provides a unifying structure to </a:t>
            </a:r>
            <a:r>
              <a:rPr lang="en-US" b="1" dirty="0" smtClean="0"/>
              <a:t>direct common </a:t>
            </a:r>
            <a:r>
              <a:rPr lang="en-US" b="1" dirty="0" smtClean="0"/>
              <a:t>efforts in natural resource </a:t>
            </a:r>
            <a:r>
              <a:rPr lang="en-US" b="1" dirty="0" smtClean="0"/>
              <a:t>management. For example:</a:t>
            </a:r>
            <a:endParaRPr lang="en-US" b="1" dirty="0" smtClean="0"/>
          </a:p>
          <a:p>
            <a:r>
              <a:rPr lang="en-US" sz="3200" dirty="0" smtClean="0"/>
              <a:t>National Land </a:t>
            </a:r>
            <a:r>
              <a:rPr lang="en-US" sz="3200" dirty="0" smtClean="0"/>
              <a:t>use/land cover </a:t>
            </a:r>
            <a:r>
              <a:rPr lang="en-US" sz="3200" dirty="0" smtClean="0"/>
              <a:t>standards developed for REDD+ can be used across </a:t>
            </a:r>
            <a:r>
              <a:rPr lang="en-US" sz="3200" dirty="0" smtClean="0"/>
              <a:t>departments and ministries</a:t>
            </a:r>
          </a:p>
          <a:p>
            <a:r>
              <a:rPr lang="en-US" sz="3200" dirty="0" smtClean="0"/>
              <a:t>National </a:t>
            </a:r>
            <a:r>
              <a:rPr lang="en-US" sz="3200" dirty="0" smtClean="0"/>
              <a:t>Forest/Resource </a:t>
            </a:r>
            <a:r>
              <a:rPr lang="en-US" sz="3200" dirty="0" smtClean="0"/>
              <a:t>Inventory design incorporating biodiversity, agriculture, and socio-economic </a:t>
            </a:r>
            <a:r>
              <a:rPr lang="en-US" sz="3200" dirty="0" smtClean="0"/>
              <a:t>indicators offers value to many sectors</a:t>
            </a:r>
            <a:endParaRPr lang="en-US" sz="3200" dirty="0" smtClean="0"/>
          </a:p>
          <a:p>
            <a:r>
              <a:rPr lang="en-US" sz="3200" dirty="0" smtClean="0"/>
              <a:t>REDD</a:t>
            </a:r>
            <a:r>
              <a:rPr lang="en-US" sz="3200" dirty="0" smtClean="0"/>
              <a:t>+ Expert Group is a multi-stakeholder forum where different sectors provide input to achieve mutual </a:t>
            </a:r>
            <a:r>
              <a:rPr lang="en-US" sz="3200" dirty="0" smtClean="0"/>
              <a:t>goals</a:t>
            </a:r>
            <a:endParaRPr lang="en-US" sz="3200" dirty="0"/>
          </a:p>
          <a:p>
            <a:endParaRPr lang="en-US" dirty="0"/>
          </a:p>
        </p:txBody>
      </p:sp>
      <p:sp>
        <p:nvSpPr>
          <p:cNvPr id="4" name="Slide Number Placeholder 3"/>
          <p:cNvSpPr>
            <a:spLocks noGrp="1"/>
          </p:cNvSpPr>
          <p:nvPr>
            <p:ph type="sldNum" sz="quarter" idx="12"/>
          </p:nvPr>
        </p:nvSpPr>
        <p:spPr/>
        <p:txBody>
          <a:bodyPr/>
          <a:lstStyle/>
          <a:p>
            <a:fld id="{67CE5BFA-EF43-4581-951E-4461B2DAC968}" type="slidenum">
              <a:rPr lang="en-US" smtClean="0"/>
              <a:t>5</a:t>
            </a:fld>
            <a:endParaRPr lang="en-US"/>
          </a:p>
        </p:txBody>
      </p:sp>
    </p:spTree>
    <p:extLst>
      <p:ext uri="{BB962C8B-B14F-4D97-AF65-F5344CB8AC3E}">
        <p14:creationId xmlns:p14="http://schemas.microsoft.com/office/powerpoint/2010/main" val="32589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77575" cy="1325563"/>
          </a:xfrm>
        </p:spPr>
        <p:txBody>
          <a:bodyPr>
            <a:normAutofit fontScale="90000"/>
          </a:bodyPr>
          <a:lstStyle/>
          <a:p>
            <a:r>
              <a:rPr lang="en-US" b="1" dirty="0"/>
              <a:t>Creation of national </a:t>
            </a:r>
            <a:r>
              <a:rPr lang="en-US" b="1" dirty="0" smtClean="0">
                <a:latin typeface="+mn-lt"/>
              </a:rPr>
              <a:t>land </a:t>
            </a:r>
            <a:r>
              <a:rPr lang="en-US" b="1" dirty="0">
                <a:latin typeface="+mn-lt"/>
              </a:rPr>
              <a:t>use/land cover </a:t>
            </a:r>
            <a:r>
              <a:rPr lang="en-US" b="1" dirty="0"/>
              <a:t>standards </a:t>
            </a:r>
            <a:br>
              <a:rPr lang="en-US" b="1" dirty="0"/>
            </a:br>
            <a:endParaRPr lang="en-US" dirty="0"/>
          </a:p>
        </p:txBody>
      </p:sp>
      <p:sp>
        <p:nvSpPr>
          <p:cNvPr id="3" name="Content Placeholder 2"/>
          <p:cNvSpPr>
            <a:spLocks noGrp="1"/>
          </p:cNvSpPr>
          <p:nvPr>
            <p:ph idx="1"/>
          </p:nvPr>
        </p:nvSpPr>
        <p:spPr>
          <a:xfrm>
            <a:off x="838200" y="1419226"/>
            <a:ext cx="10356670" cy="4486275"/>
          </a:xfrm>
        </p:spPr>
        <p:txBody>
          <a:bodyPr>
            <a:normAutofit/>
          </a:bodyPr>
          <a:lstStyle/>
          <a:p>
            <a:pPr marL="0" indent="0">
              <a:buNone/>
            </a:pPr>
            <a:r>
              <a:rPr lang="en-US" dirty="0" smtClean="0">
                <a:solidFill>
                  <a:schemeClr val="accent6">
                    <a:lumMod val="75000"/>
                  </a:schemeClr>
                </a:solidFill>
              </a:rPr>
              <a:t>How do we create a national strategy without knowing how much forest is left? What is our annual rate of forest loss?</a:t>
            </a:r>
          </a:p>
          <a:p>
            <a:r>
              <a:rPr lang="en-US" dirty="0" smtClean="0"/>
              <a:t>Cuts across departments and </a:t>
            </a:r>
            <a:r>
              <a:rPr lang="en-US" dirty="0"/>
              <a:t>ministries </a:t>
            </a:r>
            <a:r>
              <a:rPr lang="en-US" dirty="0" smtClean="0"/>
              <a:t>(Forestry; </a:t>
            </a:r>
            <a:r>
              <a:rPr lang="en-US" dirty="0"/>
              <a:t>Surveys</a:t>
            </a:r>
            <a:r>
              <a:rPr lang="en-US" dirty="0" smtClean="0"/>
              <a:t>)</a:t>
            </a:r>
          </a:p>
          <a:p>
            <a:r>
              <a:rPr lang="en-US" dirty="0" smtClean="0"/>
              <a:t>6-LULC classes (Forest land, cropland, grassland, wetlands, settlements, other) </a:t>
            </a:r>
            <a:r>
              <a:rPr lang="en-US" dirty="0" smtClean="0"/>
              <a:t>following </a:t>
            </a:r>
            <a:r>
              <a:rPr lang="en-US" dirty="0" smtClean="0"/>
              <a:t>IPCC guidelines</a:t>
            </a:r>
          </a:p>
          <a:p>
            <a:r>
              <a:rPr lang="en-US" dirty="0"/>
              <a:t>S</a:t>
            </a:r>
            <a:r>
              <a:rPr lang="en-US" dirty="0" smtClean="0"/>
              <a:t>ubclasses (managed/unmanaged forest, crop types, urban/non-urban settlements, water/</a:t>
            </a:r>
            <a:r>
              <a:rPr lang="en-US" dirty="0" err="1" smtClean="0"/>
              <a:t>dambo</a:t>
            </a:r>
            <a:r>
              <a:rPr lang="en-US" dirty="0" smtClean="0"/>
              <a:t>) reflect unique national circumstances</a:t>
            </a:r>
          </a:p>
          <a:p>
            <a:r>
              <a:rPr lang="en-US" dirty="0" smtClean="0"/>
              <a:t>Ensures coherence and comparability over time; forested lands managed by more than one department</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67CE5BFA-EF43-4581-951E-4461B2DAC968}" type="slidenum">
              <a:rPr lang="en-US" smtClean="0"/>
              <a:t>6</a:t>
            </a:fld>
            <a:endParaRPr lang="en-US"/>
          </a:p>
        </p:txBody>
      </p:sp>
    </p:spTree>
    <p:extLst>
      <p:ext uri="{BB962C8B-B14F-4D97-AF65-F5344CB8AC3E}">
        <p14:creationId xmlns:p14="http://schemas.microsoft.com/office/powerpoint/2010/main" val="230493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Creation of </a:t>
            </a:r>
            <a:r>
              <a:rPr lang="en-US" b="1" dirty="0" smtClean="0"/>
              <a:t>multi-purpose, scalable </a:t>
            </a:r>
            <a:r>
              <a:rPr lang="en-US" b="1" dirty="0" smtClean="0"/>
              <a:t/>
            </a:r>
            <a:br>
              <a:rPr lang="en-US" b="1" dirty="0" smtClean="0"/>
            </a:br>
            <a:r>
              <a:rPr lang="en-US" b="1" dirty="0" smtClean="0">
                <a:solidFill>
                  <a:schemeClr val="accent6">
                    <a:lumMod val="75000"/>
                  </a:schemeClr>
                </a:solidFill>
                <a:latin typeface="+mn-lt"/>
              </a:rPr>
              <a:t>(</a:t>
            </a:r>
            <a:r>
              <a:rPr lang="en-US" b="1" dirty="0" smtClean="0">
                <a:solidFill>
                  <a:schemeClr val="accent6">
                    <a:lumMod val="75000"/>
                  </a:schemeClr>
                </a:solidFill>
                <a:latin typeface="+mn-lt"/>
              </a:rPr>
              <a:t>National) </a:t>
            </a:r>
            <a:r>
              <a:rPr lang="en-US" b="1" dirty="0" smtClean="0">
                <a:solidFill>
                  <a:schemeClr val="accent6">
                    <a:lumMod val="75000"/>
                  </a:schemeClr>
                </a:solidFill>
                <a:latin typeface="+mn-lt"/>
              </a:rPr>
              <a:t>Forest/Resource Inventory</a:t>
            </a:r>
            <a:endParaRPr lang="en-US" dirty="0"/>
          </a:p>
        </p:txBody>
      </p:sp>
      <p:sp>
        <p:nvSpPr>
          <p:cNvPr id="3" name="Content Placeholder 2"/>
          <p:cNvSpPr>
            <a:spLocks noGrp="1"/>
          </p:cNvSpPr>
          <p:nvPr>
            <p:ph idx="1"/>
          </p:nvPr>
        </p:nvSpPr>
        <p:spPr/>
        <p:txBody>
          <a:bodyPr>
            <a:normAutofit/>
          </a:bodyPr>
          <a:lstStyle/>
          <a:p>
            <a:r>
              <a:rPr lang="en-US" dirty="0" smtClean="0"/>
              <a:t>Inventory of forest, biodiversity, agriculture, and socio-economic data benefits wider range of stakeholders than forest </a:t>
            </a:r>
            <a:r>
              <a:rPr lang="en-US" dirty="0" smtClean="0"/>
              <a:t>sector — </a:t>
            </a:r>
          </a:p>
          <a:p>
            <a:pPr marL="0" indent="0">
              <a:buNone/>
            </a:pPr>
            <a:r>
              <a:rPr lang="en-US" dirty="0"/>
              <a:t> </a:t>
            </a:r>
            <a:r>
              <a:rPr lang="en-US" dirty="0" smtClean="0"/>
              <a:t>  </a:t>
            </a:r>
            <a:r>
              <a:rPr lang="en-US" dirty="0" smtClean="0"/>
              <a:t>“</a:t>
            </a:r>
            <a:r>
              <a:rPr lang="en-US" dirty="0" smtClean="0"/>
              <a:t>Resource Inventory”</a:t>
            </a:r>
            <a:r>
              <a:rPr lang="en-US" dirty="0" smtClean="0"/>
              <a:t> vs “Forest Inventory”</a:t>
            </a:r>
            <a:endParaRPr lang="en-US" dirty="0" smtClean="0"/>
          </a:p>
          <a:p>
            <a:r>
              <a:rPr lang="en-US" dirty="0" smtClean="0"/>
              <a:t>Enables better coordination between sectors</a:t>
            </a:r>
          </a:p>
          <a:p>
            <a:r>
              <a:rPr lang="en-US" dirty="0" smtClean="0"/>
              <a:t>Scalable from PERFORM’s pilot sites, following phased approach established in Cancun— “learning by doing</a:t>
            </a:r>
            <a:r>
              <a:rPr lang="en-US" dirty="0" smtClean="0"/>
              <a:t>” </a:t>
            </a:r>
            <a:r>
              <a:rPr lang="en-US" dirty="0" smtClean="0"/>
              <a:t>emphasizes training in capacity gaps, including hands-on involvement of local communities </a:t>
            </a:r>
          </a:p>
          <a:p>
            <a:r>
              <a:rPr lang="en-US" dirty="0" smtClean="0"/>
              <a:t>Links </a:t>
            </a:r>
            <a:r>
              <a:rPr lang="en-US" dirty="0" smtClean="0"/>
              <a:t>to Remote Sensing and GIS to enable effective integration</a:t>
            </a:r>
          </a:p>
          <a:p>
            <a:pPr marL="0" indent="0">
              <a:buNone/>
            </a:pPr>
            <a:r>
              <a:rPr lang="en-US" dirty="0"/>
              <a:t> </a:t>
            </a:r>
            <a:r>
              <a:rPr lang="en-US" dirty="0" smtClean="0"/>
              <a:t>  (size of inventory plot : area of spatial resolution</a:t>
            </a:r>
            <a:r>
              <a:rPr lang="en-US" dirty="0" smtClean="0"/>
              <a:t>)</a:t>
            </a:r>
            <a:endParaRPr lang="en-US" dirty="0" smtClean="0"/>
          </a:p>
          <a:p>
            <a:endParaRPr lang="en-US" dirty="0"/>
          </a:p>
        </p:txBody>
      </p:sp>
      <p:sp>
        <p:nvSpPr>
          <p:cNvPr id="4" name="Slide Number Placeholder 3"/>
          <p:cNvSpPr>
            <a:spLocks noGrp="1"/>
          </p:cNvSpPr>
          <p:nvPr>
            <p:ph type="sldNum" sz="quarter" idx="12"/>
          </p:nvPr>
        </p:nvSpPr>
        <p:spPr/>
        <p:txBody>
          <a:bodyPr/>
          <a:lstStyle/>
          <a:p>
            <a:fld id="{67CE5BFA-EF43-4581-951E-4461B2DAC968}" type="slidenum">
              <a:rPr lang="en-US" smtClean="0"/>
              <a:t>7</a:t>
            </a:fld>
            <a:endParaRPr lang="en-US"/>
          </a:p>
        </p:txBody>
      </p:sp>
    </p:spTree>
    <p:extLst>
      <p:ext uri="{BB962C8B-B14F-4D97-AF65-F5344CB8AC3E}">
        <p14:creationId xmlns:p14="http://schemas.microsoft.com/office/powerpoint/2010/main" val="20769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81" y="74612"/>
            <a:ext cx="10515600" cy="1325563"/>
          </a:xfrm>
        </p:spPr>
        <p:txBody>
          <a:bodyPr>
            <a:normAutofit fontScale="90000"/>
          </a:bodyPr>
          <a:lstStyle/>
          <a:p>
            <a:r>
              <a:rPr lang="en-US" sz="3200" b="1" dirty="0" smtClean="0">
                <a:latin typeface="+mn-lt"/>
              </a:rPr>
              <a:t>Following Cancun Agreements, the piloting of FI/RI will take place in PERFORM project sites, with intention of scaling up to national level</a:t>
            </a:r>
            <a:endParaRPr lang="en-US" sz="3200" b="1" dirty="0">
              <a:latin typeface="+mn-lt"/>
            </a:endParaRPr>
          </a:p>
        </p:txBody>
      </p:sp>
      <p:pic>
        <p:nvPicPr>
          <p:cNvPr id="4" name="Content Placeholder 3"/>
          <p:cNvPicPr>
            <a:picLocks noGrp="1"/>
          </p:cNvPicPr>
          <p:nvPr>
            <p:ph idx="1"/>
          </p:nvPr>
        </p:nvPicPr>
        <p:blipFill>
          <a:blip r:embed="rId3" cstate="print">
            <a:extLst/>
          </a:blip>
          <a:stretch>
            <a:fillRect/>
          </a:stretch>
        </p:blipFill>
        <p:spPr>
          <a:xfrm>
            <a:off x="585788" y="1400175"/>
            <a:ext cx="10644187" cy="5043487"/>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67CE5BFA-EF43-4581-951E-4461B2DAC968}" type="slidenum">
              <a:rPr lang="en-US" smtClean="0"/>
              <a:t>8</a:t>
            </a:fld>
            <a:endParaRPr lang="en-US"/>
          </a:p>
        </p:txBody>
      </p:sp>
    </p:spTree>
    <p:extLst>
      <p:ext uri="{BB962C8B-B14F-4D97-AF65-F5344CB8AC3E}">
        <p14:creationId xmlns:p14="http://schemas.microsoft.com/office/powerpoint/2010/main" val="581534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REDD+ Expert Group—a national multi-stakeholder and multi-sector forum</a:t>
            </a:r>
            <a:br>
              <a:rPr lang="en-US" b="1" dirty="0"/>
            </a:br>
            <a:endParaRPr lang="en-US" dirty="0"/>
          </a:p>
        </p:txBody>
      </p:sp>
      <p:sp>
        <p:nvSpPr>
          <p:cNvPr id="3" name="Content Placeholder 2"/>
          <p:cNvSpPr>
            <a:spLocks noGrp="1"/>
          </p:cNvSpPr>
          <p:nvPr>
            <p:ph idx="1"/>
          </p:nvPr>
        </p:nvSpPr>
        <p:spPr/>
        <p:txBody>
          <a:bodyPr>
            <a:normAutofit/>
          </a:bodyPr>
          <a:lstStyle/>
          <a:p>
            <a:r>
              <a:rPr lang="en-US" dirty="0" smtClean="0"/>
              <a:t>7 </a:t>
            </a:r>
            <a:r>
              <a:rPr lang="en-US" dirty="0" smtClean="0"/>
              <a:t>private sector firms</a:t>
            </a:r>
          </a:p>
          <a:p>
            <a:r>
              <a:rPr lang="en-US" dirty="0" smtClean="0"/>
              <a:t>20 Civil Society Organizations</a:t>
            </a:r>
          </a:p>
          <a:p>
            <a:r>
              <a:rPr lang="en-US" dirty="0" smtClean="0"/>
              <a:t>10 Development Partners</a:t>
            </a:r>
          </a:p>
          <a:p>
            <a:r>
              <a:rPr lang="en-US" dirty="0" smtClean="0"/>
              <a:t>6 Government Departments</a:t>
            </a:r>
          </a:p>
          <a:p>
            <a:r>
              <a:rPr lang="en-US" dirty="0" smtClean="0"/>
              <a:t>4 Ministries</a:t>
            </a:r>
          </a:p>
          <a:p>
            <a:r>
              <a:rPr lang="en-US" dirty="0" smtClean="0"/>
              <a:t>6 Academic Institutions</a:t>
            </a:r>
          </a:p>
          <a:p>
            <a:r>
              <a:rPr lang="en-US" dirty="0" smtClean="0"/>
              <a:t>2 Media Groups</a:t>
            </a:r>
          </a:p>
          <a:p>
            <a:endParaRPr lang="en-US" dirty="0" smtClean="0"/>
          </a:p>
          <a:p>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2090" y="1381129"/>
            <a:ext cx="5801710" cy="4351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67CE5BFA-EF43-4581-951E-4461B2DAC968}" type="slidenum">
              <a:rPr lang="en-US" smtClean="0"/>
              <a:t>9</a:t>
            </a:fld>
            <a:endParaRPr lang="en-US"/>
          </a:p>
        </p:txBody>
      </p:sp>
    </p:spTree>
    <p:extLst>
      <p:ext uri="{BB962C8B-B14F-4D97-AF65-F5344CB8AC3E}">
        <p14:creationId xmlns:p14="http://schemas.microsoft.com/office/powerpoint/2010/main" val="266553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2206</TotalTime>
  <Words>1624</Words>
  <Application>Microsoft Office PowerPoint</Application>
  <PresentationFormat>Widescreen</PresentationFormat>
  <Paragraphs>125</Paragraphs>
  <Slides>11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Presentation Overview</vt:lpstr>
      <vt:lpstr>“No regrets” REDD+</vt:lpstr>
      <vt:lpstr>PowerPoint Presentation</vt:lpstr>
      <vt:lpstr>A Cross-Sectoral Approach</vt:lpstr>
      <vt:lpstr>Creation of national land use/land cover standards  </vt:lpstr>
      <vt:lpstr>Creation of multi-purpose, scalable  (National) Forest/Resource Inventory</vt:lpstr>
      <vt:lpstr>Following Cancun Agreements, the piloting of FI/RI will take place in PERFORM project sites, with intention of scaling up to national level</vt:lpstr>
      <vt:lpstr>REDD+ Expert Group—a national multi-stakeholder and multi-sector forum </vt:lpstr>
      <vt:lpstr>5-Year REDD+ Action Plan</vt:lpstr>
      <vt:lpstr>Our vision: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carbon financing and forestry</dc:title>
  <dc:creator>Yoel Kirschner</dc:creator>
  <cp:lastModifiedBy>Yoel Kirschner</cp:lastModifiedBy>
  <cp:revision>70</cp:revision>
  <dcterms:created xsi:type="dcterms:W3CDTF">2015-04-16T13:23:32Z</dcterms:created>
  <dcterms:modified xsi:type="dcterms:W3CDTF">2015-04-28T23:29:05Z</dcterms:modified>
</cp:coreProperties>
</file>