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07" r:id="rId3"/>
    <p:sldId id="308" r:id="rId4"/>
    <p:sldId id="294" r:id="rId5"/>
    <p:sldId id="293" r:id="rId6"/>
    <p:sldId id="296" r:id="rId7"/>
    <p:sldId id="298" r:id="rId8"/>
    <p:sldId id="295" r:id="rId9"/>
    <p:sldId id="292" r:id="rId10"/>
    <p:sldId id="271" r:id="rId11"/>
    <p:sldId id="276" r:id="rId12"/>
    <p:sldId id="275" r:id="rId13"/>
    <p:sldId id="285" r:id="rId14"/>
    <p:sldId id="287" r:id="rId15"/>
    <p:sldId id="306" r:id="rId16"/>
    <p:sldId id="304" r:id="rId17"/>
    <p:sldId id="256" r:id="rId18"/>
    <p:sldId id="288" r:id="rId19"/>
    <p:sldId id="267" r:id="rId20"/>
    <p:sldId id="283" r:id="rId21"/>
    <p:sldId id="289" r:id="rId22"/>
    <p:sldId id="299" r:id="rId23"/>
    <p:sldId id="301" r:id="rId24"/>
    <p:sldId id="281" r:id="rId25"/>
  </p:sldIdLst>
  <p:sldSz cx="9144000" cy="6858000" type="screen4x3"/>
  <p:notesSz cx="6797675" cy="9928225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80" autoAdjust="0"/>
  </p:normalViewPr>
  <p:slideViewPr>
    <p:cSldViewPr>
      <p:cViewPr varScale="1">
        <p:scale>
          <a:sx n="54" d="100"/>
          <a:sy n="54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Non-CO2 Gases from Biomass Burning</c:v>
                </c:pt>
                <c:pt idx="1">
                  <c:v>Forest and Grassland Conversion</c:v>
                </c:pt>
                <c:pt idx="2">
                  <c:v>Changes in Woody Biomass Stocks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0.02</c:v>
                </c:pt>
                <c:pt idx="1">
                  <c:v>0.28999999999999998</c:v>
                </c:pt>
                <c:pt idx="2">
                  <c:v>0.69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C9DF9-BA89-4ABA-BA43-639EB3AA2B6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D4D982-17FC-4507-B42E-D75B8AE8A597}">
      <dgm:prSet/>
      <dgm:spPr/>
      <dgm:t>
        <a:bodyPr/>
        <a:lstStyle/>
        <a:p>
          <a:pPr rtl="0"/>
          <a:r>
            <a:rPr lang="en-GB" smtClean="0"/>
            <a:t>Status of forest resources</a:t>
          </a:r>
          <a:endParaRPr lang="en-GB"/>
        </a:p>
      </dgm:t>
    </dgm:pt>
    <dgm:pt modelId="{878E9BD2-E6B1-436F-A94A-F60B25B15A1E}" type="parTrans" cxnId="{3D4F4376-5541-437B-8878-3CC5BC093955}">
      <dgm:prSet/>
      <dgm:spPr/>
      <dgm:t>
        <a:bodyPr/>
        <a:lstStyle/>
        <a:p>
          <a:endParaRPr lang="en-GB"/>
        </a:p>
      </dgm:t>
    </dgm:pt>
    <dgm:pt modelId="{F786AADF-9DD9-4C55-BA3A-0DCA9F7C87A0}" type="sibTrans" cxnId="{3D4F4376-5541-437B-8878-3CC5BC093955}">
      <dgm:prSet/>
      <dgm:spPr/>
      <dgm:t>
        <a:bodyPr/>
        <a:lstStyle/>
        <a:p>
          <a:endParaRPr lang="en-GB"/>
        </a:p>
      </dgm:t>
    </dgm:pt>
    <dgm:pt modelId="{A4A1EAFF-C7B9-4210-87E5-DB1D5C872D35}">
      <dgm:prSet/>
      <dgm:spPr/>
      <dgm:t>
        <a:bodyPr/>
        <a:lstStyle/>
        <a:p>
          <a:pPr rtl="0"/>
          <a:r>
            <a:rPr lang="en-GB" smtClean="0"/>
            <a:t>Challenges and pressures of the forestry sector</a:t>
          </a:r>
          <a:endParaRPr lang="en-GB"/>
        </a:p>
      </dgm:t>
    </dgm:pt>
    <dgm:pt modelId="{1526F312-D0D3-425B-AE55-ED0EE735FC6E}" type="parTrans" cxnId="{F11105EC-3B76-48C5-A426-8F4B94959ACE}">
      <dgm:prSet/>
      <dgm:spPr/>
      <dgm:t>
        <a:bodyPr/>
        <a:lstStyle/>
        <a:p>
          <a:endParaRPr lang="en-GB"/>
        </a:p>
      </dgm:t>
    </dgm:pt>
    <dgm:pt modelId="{144F78DA-47DF-47E1-95B8-2FB0A0E0E574}" type="sibTrans" cxnId="{F11105EC-3B76-48C5-A426-8F4B94959ACE}">
      <dgm:prSet/>
      <dgm:spPr/>
      <dgm:t>
        <a:bodyPr/>
        <a:lstStyle/>
        <a:p>
          <a:endParaRPr lang="en-GB"/>
        </a:p>
      </dgm:t>
    </dgm:pt>
    <dgm:pt modelId="{4CC715CD-85E5-4FE3-B680-9F94902FBD29}">
      <dgm:prSet/>
      <dgm:spPr/>
      <dgm:t>
        <a:bodyPr/>
        <a:lstStyle/>
        <a:p>
          <a:pPr rtl="0"/>
          <a:r>
            <a:rPr lang="en-GB" smtClean="0"/>
            <a:t>Policy framework</a:t>
          </a:r>
          <a:endParaRPr lang="en-GB"/>
        </a:p>
      </dgm:t>
    </dgm:pt>
    <dgm:pt modelId="{CEC9FB99-4455-4ECA-AAB6-8047DF20C9D6}" type="parTrans" cxnId="{7B91556E-747F-4F8B-A662-23EDA7DBF096}">
      <dgm:prSet/>
      <dgm:spPr/>
      <dgm:t>
        <a:bodyPr/>
        <a:lstStyle/>
        <a:p>
          <a:endParaRPr lang="en-GB"/>
        </a:p>
      </dgm:t>
    </dgm:pt>
    <dgm:pt modelId="{E96F9B36-9786-4D83-90EC-1755AA1C67FA}" type="sibTrans" cxnId="{7B91556E-747F-4F8B-A662-23EDA7DBF096}">
      <dgm:prSet/>
      <dgm:spPr/>
      <dgm:t>
        <a:bodyPr/>
        <a:lstStyle/>
        <a:p>
          <a:endParaRPr lang="en-GB"/>
        </a:p>
      </dgm:t>
    </dgm:pt>
    <dgm:pt modelId="{5006AA17-3099-41B3-9E5A-093D4BD1524A}">
      <dgm:prSet/>
      <dgm:spPr/>
      <dgm:t>
        <a:bodyPr/>
        <a:lstStyle/>
        <a:p>
          <a:pPr rtl="0"/>
          <a:r>
            <a:rPr lang="en-GB" smtClean="0"/>
            <a:t>REDD+ Evolution within the UNFCCCC</a:t>
          </a:r>
          <a:endParaRPr lang="en-GB"/>
        </a:p>
      </dgm:t>
    </dgm:pt>
    <dgm:pt modelId="{C5024836-798A-4FFE-93E7-6D3E2E119040}" type="parTrans" cxnId="{E8A04BB6-7A67-4911-9CF4-A6164CCF58ED}">
      <dgm:prSet/>
      <dgm:spPr/>
      <dgm:t>
        <a:bodyPr/>
        <a:lstStyle/>
        <a:p>
          <a:endParaRPr lang="en-GB"/>
        </a:p>
      </dgm:t>
    </dgm:pt>
    <dgm:pt modelId="{035B7749-6C4C-4792-9326-2D04F3F37C76}" type="sibTrans" cxnId="{E8A04BB6-7A67-4911-9CF4-A6164CCF58ED}">
      <dgm:prSet/>
      <dgm:spPr/>
      <dgm:t>
        <a:bodyPr/>
        <a:lstStyle/>
        <a:p>
          <a:endParaRPr lang="en-GB"/>
        </a:p>
      </dgm:t>
    </dgm:pt>
    <dgm:pt modelId="{88BC3C48-F66B-4533-8061-1964B14D5D0F}">
      <dgm:prSet/>
      <dgm:spPr/>
      <dgm:t>
        <a:bodyPr/>
        <a:lstStyle/>
        <a:p>
          <a:pPr rtl="0"/>
          <a:r>
            <a:rPr lang="en-GB" smtClean="0"/>
            <a:t>Strategic importance of REDD+ for Malawi</a:t>
          </a:r>
          <a:endParaRPr lang="en-GB"/>
        </a:p>
      </dgm:t>
    </dgm:pt>
    <dgm:pt modelId="{14EB4139-AF02-4E02-8442-9438760BF565}" type="parTrans" cxnId="{04A4F097-8502-42CF-AA51-21BFA2268FDB}">
      <dgm:prSet/>
      <dgm:spPr/>
      <dgm:t>
        <a:bodyPr/>
        <a:lstStyle/>
        <a:p>
          <a:endParaRPr lang="en-GB"/>
        </a:p>
      </dgm:t>
    </dgm:pt>
    <dgm:pt modelId="{6A8DB73C-7D57-4A68-92BB-D0E7FC75EE0C}" type="sibTrans" cxnId="{04A4F097-8502-42CF-AA51-21BFA2268FDB}">
      <dgm:prSet/>
      <dgm:spPr/>
      <dgm:t>
        <a:bodyPr/>
        <a:lstStyle/>
        <a:p>
          <a:endParaRPr lang="en-GB"/>
        </a:p>
      </dgm:t>
    </dgm:pt>
    <dgm:pt modelId="{5EA614C8-FF37-42AC-B995-6731C14A6319}" type="pres">
      <dgm:prSet presAssocID="{CDCC9DF9-BA89-4ABA-BA43-639EB3AA2B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84403D-5AF3-4D19-9FC4-82C6FE162733}" type="pres">
      <dgm:prSet presAssocID="{1FD4D982-17FC-4507-B42E-D75B8AE8A597}" presName="composite" presStyleCnt="0"/>
      <dgm:spPr/>
    </dgm:pt>
    <dgm:pt modelId="{5534C400-FA08-4A54-B822-D739F5BC7FC7}" type="pres">
      <dgm:prSet presAssocID="{1FD4D982-17FC-4507-B42E-D75B8AE8A597}" presName="imgShp" presStyleLbl="fgImgPlace1" presStyleIdx="0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4CDC99EC-C71F-4C8D-BAD6-2773880DEB9E}" type="pres">
      <dgm:prSet presAssocID="{1FD4D982-17FC-4507-B42E-D75B8AE8A59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B9B81-6ED9-4067-B62C-36BDBEB4991D}" type="pres">
      <dgm:prSet presAssocID="{F786AADF-9DD9-4C55-BA3A-0DCA9F7C87A0}" presName="spacing" presStyleCnt="0"/>
      <dgm:spPr/>
    </dgm:pt>
    <dgm:pt modelId="{EE27A9F4-998D-428B-8479-DAAB8A6EFC59}" type="pres">
      <dgm:prSet presAssocID="{A4A1EAFF-C7B9-4210-87E5-DB1D5C872D35}" presName="composite" presStyleCnt="0"/>
      <dgm:spPr/>
    </dgm:pt>
    <dgm:pt modelId="{0D1D9F2A-3ECA-4423-968E-CF1C6AC6E8CD}" type="pres">
      <dgm:prSet presAssocID="{A4A1EAFF-C7B9-4210-87E5-DB1D5C872D35}" presName="imgShp" presStyleLbl="fgImgPlace1" presStyleIdx="1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718E4011-CD8D-4D78-8365-200AA67459EB}" type="pres">
      <dgm:prSet presAssocID="{A4A1EAFF-C7B9-4210-87E5-DB1D5C872D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409B9-8633-4021-839A-AF5EE6BC49E8}" type="pres">
      <dgm:prSet presAssocID="{144F78DA-47DF-47E1-95B8-2FB0A0E0E574}" presName="spacing" presStyleCnt="0"/>
      <dgm:spPr/>
    </dgm:pt>
    <dgm:pt modelId="{1CB7EAF2-4F23-401D-B94E-EC52416EAF91}" type="pres">
      <dgm:prSet presAssocID="{4CC715CD-85E5-4FE3-B680-9F94902FBD29}" presName="composite" presStyleCnt="0"/>
      <dgm:spPr/>
    </dgm:pt>
    <dgm:pt modelId="{A5BEA9E3-5A6E-42EB-AAAD-58356462A3E3}" type="pres">
      <dgm:prSet presAssocID="{4CC715CD-85E5-4FE3-B680-9F94902FBD29}" presName="imgShp" presStyleLbl="fgImgPlace1" presStyleIdx="2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98BFD2F7-E6CD-42CA-ACAE-CF092764372C}" type="pres">
      <dgm:prSet presAssocID="{4CC715CD-85E5-4FE3-B680-9F94902FBD2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BD0D9-158F-4EE0-A19A-A41DD55B8F5F}" type="pres">
      <dgm:prSet presAssocID="{E96F9B36-9786-4D83-90EC-1755AA1C67FA}" presName="spacing" presStyleCnt="0"/>
      <dgm:spPr/>
    </dgm:pt>
    <dgm:pt modelId="{E641AA7C-AEC8-48EB-A6FA-6B7C98DD58D4}" type="pres">
      <dgm:prSet presAssocID="{5006AA17-3099-41B3-9E5A-093D4BD1524A}" presName="composite" presStyleCnt="0"/>
      <dgm:spPr/>
    </dgm:pt>
    <dgm:pt modelId="{F0E65BC6-64CC-40CE-8303-398FE25E41CD}" type="pres">
      <dgm:prSet presAssocID="{5006AA17-3099-41B3-9E5A-093D4BD1524A}" presName="imgShp" presStyleLbl="fgImgPlace1" presStyleIdx="3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42492F0C-F039-4CF8-AE6E-F94506ADA634}" type="pres">
      <dgm:prSet presAssocID="{5006AA17-3099-41B3-9E5A-093D4BD1524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87C22-9AE3-4DD4-B806-22805A9E7092}" type="pres">
      <dgm:prSet presAssocID="{035B7749-6C4C-4792-9326-2D04F3F37C76}" presName="spacing" presStyleCnt="0"/>
      <dgm:spPr/>
    </dgm:pt>
    <dgm:pt modelId="{F9C51F03-E9E7-4EF2-9797-845D8E78CCCF}" type="pres">
      <dgm:prSet presAssocID="{88BC3C48-F66B-4533-8061-1964B14D5D0F}" presName="composite" presStyleCnt="0"/>
      <dgm:spPr/>
    </dgm:pt>
    <dgm:pt modelId="{BF73025F-7A9B-440D-8E57-C79A29A62F6D}" type="pres">
      <dgm:prSet presAssocID="{88BC3C48-F66B-4533-8061-1964B14D5D0F}" presName="imgShp" presStyleLbl="fgImgPlace1" presStyleIdx="4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91916928-9E5B-4BC6-8F03-0084B6CD8106}" type="pres">
      <dgm:prSet presAssocID="{88BC3C48-F66B-4533-8061-1964B14D5D0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105EC-3B76-48C5-A426-8F4B94959ACE}" srcId="{CDCC9DF9-BA89-4ABA-BA43-639EB3AA2B68}" destId="{A4A1EAFF-C7B9-4210-87E5-DB1D5C872D35}" srcOrd="1" destOrd="0" parTransId="{1526F312-D0D3-425B-AE55-ED0EE735FC6E}" sibTransId="{144F78DA-47DF-47E1-95B8-2FB0A0E0E574}"/>
    <dgm:cxn modelId="{8A8D6466-46C5-4041-99FB-FBAC30AE2690}" type="presOf" srcId="{5006AA17-3099-41B3-9E5A-093D4BD1524A}" destId="{42492F0C-F039-4CF8-AE6E-F94506ADA634}" srcOrd="0" destOrd="0" presId="urn:microsoft.com/office/officeart/2005/8/layout/vList3"/>
    <dgm:cxn modelId="{7B91556E-747F-4F8B-A662-23EDA7DBF096}" srcId="{CDCC9DF9-BA89-4ABA-BA43-639EB3AA2B68}" destId="{4CC715CD-85E5-4FE3-B680-9F94902FBD29}" srcOrd="2" destOrd="0" parTransId="{CEC9FB99-4455-4ECA-AAB6-8047DF20C9D6}" sibTransId="{E96F9B36-9786-4D83-90EC-1755AA1C67FA}"/>
    <dgm:cxn modelId="{092CB637-B99B-47F1-867B-3FC64393B253}" type="presOf" srcId="{4CC715CD-85E5-4FE3-B680-9F94902FBD29}" destId="{98BFD2F7-E6CD-42CA-ACAE-CF092764372C}" srcOrd="0" destOrd="0" presId="urn:microsoft.com/office/officeart/2005/8/layout/vList3"/>
    <dgm:cxn modelId="{311EA8BC-3208-4FE2-B8AC-B18944C2E0C2}" type="presOf" srcId="{1FD4D982-17FC-4507-B42E-D75B8AE8A597}" destId="{4CDC99EC-C71F-4C8D-BAD6-2773880DEB9E}" srcOrd="0" destOrd="0" presId="urn:microsoft.com/office/officeart/2005/8/layout/vList3"/>
    <dgm:cxn modelId="{4D59FE0D-E557-48C6-91E0-F83BF787AD37}" type="presOf" srcId="{CDCC9DF9-BA89-4ABA-BA43-639EB3AA2B68}" destId="{5EA614C8-FF37-42AC-B995-6731C14A6319}" srcOrd="0" destOrd="0" presId="urn:microsoft.com/office/officeart/2005/8/layout/vList3"/>
    <dgm:cxn modelId="{E8A04BB6-7A67-4911-9CF4-A6164CCF58ED}" srcId="{CDCC9DF9-BA89-4ABA-BA43-639EB3AA2B68}" destId="{5006AA17-3099-41B3-9E5A-093D4BD1524A}" srcOrd="3" destOrd="0" parTransId="{C5024836-798A-4FFE-93E7-6D3E2E119040}" sibTransId="{035B7749-6C4C-4792-9326-2D04F3F37C76}"/>
    <dgm:cxn modelId="{3D4F4376-5541-437B-8878-3CC5BC093955}" srcId="{CDCC9DF9-BA89-4ABA-BA43-639EB3AA2B68}" destId="{1FD4D982-17FC-4507-B42E-D75B8AE8A597}" srcOrd="0" destOrd="0" parTransId="{878E9BD2-E6B1-436F-A94A-F60B25B15A1E}" sibTransId="{F786AADF-9DD9-4C55-BA3A-0DCA9F7C87A0}"/>
    <dgm:cxn modelId="{04A4F097-8502-42CF-AA51-21BFA2268FDB}" srcId="{CDCC9DF9-BA89-4ABA-BA43-639EB3AA2B68}" destId="{88BC3C48-F66B-4533-8061-1964B14D5D0F}" srcOrd="4" destOrd="0" parTransId="{14EB4139-AF02-4E02-8442-9438760BF565}" sibTransId="{6A8DB73C-7D57-4A68-92BB-D0E7FC75EE0C}"/>
    <dgm:cxn modelId="{FB5D14A8-8F19-432D-A8E0-AC01B3D3BBEE}" type="presOf" srcId="{A4A1EAFF-C7B9-4210-87E5-DB1D5C872D35}" destId="{718E4011-CD8D-4D78-8365-200AA67459EB}" srcOrd="0" destOrd="0" presId="urn:microsoft.com/office/officeart/2005/8/layout/vList3"/>
    <dgm:cxn modelId="{B7B0434A-F1B7-49D6-8B76-01CFA95E42E1}" type="presOf" srcId="{88BC3C48-F66B-4533-8061-1964B14D5D0F}" destId="{91916928-9E5B-4BC6-8F03-0084B6CD8106}" srcOrd="0" destOrd="0" presId="urn:microsoft.com/office/officeart/2005/8/layout/vList3"/>
    <dgm:cxn modelId="{62894F01-53BE-4291-80C8-9FA272C244DC}" type="presParOf" srcId="{5EA614C8-FF37-42AC-B995-6731C14A6319}" destId="{1F84403D-5AF3-4D19-9FC4-82C6FE162733}" srcOrd="0" destOrd="0" presId="urn:microsoft.com/office/officeart/2005/8/layout/vList3"/>
    <dgm:cxn modelId="{B8DC2EE3-B171-4964-A295-1F8F5EA2C3C4}" type="presParOf" srcId="{1F84403D-5AF3-4D19-9FC4-82C6FE162733}" destId="{5534C400-FA08-4A54-B822-D739F5BC7FC7}" srcOrd="0" destOrd="0" presId="urn:microsoft.com/office/officeart/2005/8/layout/vList3"/>
    <dgm:cxn modelId="{E05A8677-EFCF-457F-B93A-604DE3DE151D}" type="presParOf" srcId="{1F84403D-5AF3-4D19-9FC4-82C6FE162733}" destId="{4CDC99EC-C71F-4C8D-BAD6-2773880DEB9E}" srcOrd="1" destOrd="0" presId="urn:microsoft.com/office/officeart/2005/8/layout/vList3"/>
    <dgm:cxn modelId="{13C7440B-15EC-4E93-BCAF-C1B0FEC20D50}" type="presParOf" srcId="{5EA614C8-FF37-42AC-B995-6731C14A6319}" destId="{68CB9B81-6ED9-4067-B62C-36BDBEB4991D}" srcOrd="1" destOrd="0" presId="urn:microsoft.com/office/officeart/2005/8/layout/vList3"/>
    <dgm:cxn modelId="{D03FA61E-4AC4-49B3-9FAE-01C3CFBD0E03}" type="presParOf" srcId="{5EA614C8-FF37-42AC-B995-6731C14A6319}" destId="{EE27A9F4-998D-428B-8479-DAAB8A6EFC59}" srcOrd="2" destOrd="0" presId="urn:microsoft.com/office/officeart/2005/8/layout/vList3"/>
    <dgm:cxn modelId="{A62B1CFB-6FE8-4521-97C9-4F14E622808D}" type="presParOf" srcId="{EE27A9F4-998D-428B-8479-DAAB8A6EFC59}" destId="{0D1D9F2A-3ECA-4423-968E-CF1C6AC6E8CD}" srcOrd="0" destOrd="0" presId="urn:microsoft.com/office/officeart/2005/8/layout/vList3"/>
    <dgm:cxn modelId="{8A84B03A-7389-42E5-A170-668D9ECC32A4}" type="presParOf" srcId="{EE27A9F4-998D-428B-8479-DAAB8A6EFC59}" destId="{718E4011-CD8D-4D78-8365-200AA67459EB}" srcOrd="1" destOrd="0" presId="urn:microsoft.com/office/officeart/2005/8/layout/vList3"/>
    <dgm:cxn modelId="{6C8C4C1F-CD03-4924-9A83-46080401F177}" type="presParOf" srcId="{5EA614C8-FF37-42AC-B995-6731C14A6319}" destId="{507409B9-8633-4021-839A-AF5EE6BC49E8}" srcOrd="3" destOrd="0" presId="urn:microsoft.com/office/officeart/2005/8/layout/vList3"/>
    <dgm:cxn modelId="{3BCF4F43-6EFF-41F7-8E88-3ED0539599BC}" type="presParOf" srcId="{5EA614C8-FF37-42AC-B995-6731C14A6319}" destId="{1CB7EAF2-4F23-401D-B94E-EC52416EAF91}" srcOrd="4" destOrd="0" presId="urn:microsoft.com/office/officeart/2005/8/layout/vList3"/>
    <dgm:cxn modelId="{8D9D918D-7B5A-4B40-B2B6-ECD476C73FD1}" type="presParOf" srcId="{1CB7EAF2-4F23-401D-B94E-EC52416EAF91}" destId="{A5BEA9E3-5A6E-42EB-AAAD-58356462A3E3}" srcOrd="0" destOrd="0" presId="urn:microsoft.com/office/officeart/2005/8/layout/vList3"/>
    <dgm:cxn modelId="{68936EAD-B392-4A41-9E21-3144A24C53F6}" type="presParOf" srcId="{1CB7EAF2-4F23-401D-B94E-EC52416EAF91}" destId="{98BFD2F7-E6CD-42CA-ACAE-CF092764372C}" srcOrd="1" destOrd="0" presId="urn:microsoft.com/office/officeart/2005/8/layout/vList3"/>
    <dgm:cxn modelId="{A566F296-6251-402A-A879-FCACB072A545}" type="presParOf" srcId="{5EA614C8-FF37-42AC-B995-6731C14A6319}" destId="{FB3BD0D9-158F-4EE0-A19A-A41DD55B8F5F}" srcOrd="5" destOrd="0" presId="urn:microsoft.com/office/officeart/2005/8/layout/vList3"/>
    <dgm:cxn modelId="{2E19CCB6-D46B-493F-8571-B41B1E277B45}" type="presParOf" srcId="{5EA614C8-FF37-42AC-B995-6731C14A6319}" destId="{E641AA7C-AEC8-48EB-A6FA-6B7C98DD58D4}" srcOrd="6" destOrd="0" presId="urn:microsoft.com/office/officeart/2005/8/layout/vList3"/>
    <dgm:cxn modelId="{6AF2145B-4725-4645-B39F-20BEEBB3548E}" type="presParOf" srcId="{E641AA7C-AEC8-48EB-A6FA-6B7C98DD58D4}" destId="{F0E65BC6-64CC-40CE-8303-398FE25E41CD}" srcOrd="0" destOrd="0" presId="urn:microsoft.com/office/officeart/2005/8/layout/vList3"/>
    <dgm:cxn modelId="{033140EC-A8DF-4ADC-A8CE-161E58262315}" type="presParOf" srcId="{E641AA7C-AEC8-48EB-A6FA-6B7C98DD58D4}" destId="{42492F0C-F039-4CF8-AE6E-F94506ADA634}" srcOrd="1" destOrd="0" presId="urn:microsoft.com/office/officeart/2005/8/layout/vList3"/>
    <dgm:cxn modelId="{EBC5506B-84A4-4F2A-B20B-C7A7EFC9A2DB}" type="presParOf" srcId="{5EA614C8-FF37-42AC-B995-6731C14A6319}" destId="{B1987C22-9AE3-4DD4-B806-22805A9E7092}" srcOrd="7" destOrd="0" presId="urn:microsoft.com/office/officeart/2005/8/layout/vList3"/>
    <dgm:cxn modelId="{840103B9-C7C8-4C5D-9DED-1DC258F72A99}" type="presParOf" srcId="{5EA614C8-FF37-42AC-B995-6731C14A6319}" destId="{F9C51F03-E9E7-4EF2-9797-845D8E78CCCF}" srcOrd="8" destOrd="0" presId="urn:microsoft.com/office/officeart/2005/8/layout/vList3"/>
    <dgm:cxn modelId="{937AC180-F03F-46BB-8D43-7DBF158912D8}" type="presParOf" srcId="{F9C51F03-E9E7-4EF2-9797-845D8E78CCCF}" destId="{BF73025F-7A9B-440D-8E57-C79A29A62F6D}" srcOrd="0" destOrd="0" presId="urn:microsoft.com/office/officeart/2005/8/layout/vList3"/>
    <dgm:cxn modelId="{4AE3C9F7-3750-4B1C-B4B0-533C70D0CA92}" type="presParOf" srcId="{F9C51F03-E9E7-4EF2-9797-845D8E78CCCF}" destId="{91916928-9E5B-4BC6-8F03-0084B6CD81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F666DE-842D-437B-81DE-DB80CC1B67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EFD91-3574-4947-882E-043C4C55449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Forest description</a:t>
          </a:r>
          <a:endParaRPr lang="en-US" dirty="0">
            <a:solidFill>
              <a:schemeClr val="tx1"/>
            </a:solidFill>
          </a:endParaRPr>
        </a:p>
      </dgm:t>
    </dgm:pt>
    <dgm:pt modelId="{42011F9F-BD30-4ECF-967C-0139AAE50F58}" type="parTrans" cxnId="{93ADB417-493C-4CF0-98E2-F05677ABAF54}">
      <dgm:prSet/>
      <dgm:spPr/>
      <dgm:t>
        <a:bodyPr/>
        <a:lstStyle/>
        <a:p>
          <a:endParaRPr lang="en-US"/>
        </a:p>
      </dgm:t>
    </dgm:pt>
    <dgm:pt modelId="{331B7AAC-A360-4E03-8F77-B9ADCE2DD8DB}" type="sibTrans" cxnId="{93ADB417-493C-4CF0-98E2-F05677ABAF54}">
      <dgm:prSet/>
      <dgm:spPr/>
      <dgm:t>
        <a:bodyPr/>
        <a:lstStyle/>
        <a:p>
          <a:endParaRPr lang="en-US"/>
        </a:p>
      </dgm:t>
    </dgm:pt>
    <dgm:pt modelId="{F5CF6FFE-7AA6-4DA4-9B57-76A15400DA4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Status of forests</a:t>
          </a:r>
          <a:endParaRPr lang="en-US" dirty="0">
            <a:solidFill>
              <a:schemeClr val="tx1"/>
            </a:solidFill>
          </a:endParaRPr>
        </a:p>
      </dgm:t>
    </dgm:pt>
    <dgm:pt modelId="{79906095-2AEE-4493-BD59-50A71F05A219}" type="parTrans" cxnId="{4F6DE747-C92E-4727-9267-2D5576ED9667}">
      <dgm:prSet/>
      <dgm:spPr/>
      <dgm:t>
        <a:bodyPr/>
        <a:lstStyle/>
        <a:p>
          <a:endParaRPr lang="en-US"/>
        </a:p>
      </dgm:t>
    </dgm:pt>
    <dgm:pt modelId="{BB1FB0D4-6C12-4CB9-BFA7-2FCB56695D89}" type="sibTrans" cxnId="{4F6DE747-C92E-4727-9267-2D5576ED9667}">
      <dgm:prSet/>
      <dgm:spPr/>
      <dgm:t>
        <a:bodyPr/>
        <a:lstStyle/>
        <a:p>
          <a:endParaRPr lang="en-US"/>
        </a:p>
      </dgm:t>
    </dgm:pt>
    <dgm:pt modelId="{31B9E23E-1887-4932-8FEF-C3EB7A302E5F}">
      <dgm:prSet phldrT="[Text]"/>
      <dgm:spPr/>
      <dgm:t>
        <a:bodyPr/>
        <a:lstStyle/>
        <a:p>
          <a:r>
            <a:rPr lang="en-US" dirty="0" smtClean="0"/>
            <a:t>Although the importance of forest is recognized in Malawi, forests have declined rapidly</a:t>
          </a:r>
          <a:endParaRPr lang="en-US" dirty="0"/>
        </a:p>
      </dgm:t>
    </dgm:pt>
    <dgm:pt modelId="{828F6F2C-AEA9-41D5-B3E2-6E0444918F60}" type="parTrans" cxnId="{7EB16984-276A-4054-BA89-964058097B54}">
      <dgm:prSet/>
      <dgm:spPr/>
      <dgm:t>
        <a:bodyPr/>
        <a:lstStyle/>
        <a:p>
          <a:endParaRPr lang="en-US"/>
        </a:p>
      </dgm:t>
    </dgm:pt>
    <dgm:pt modelId="{42A981C3-1A69-4163-96FF-704E2E51900F}" type="sibTrans" cxnId="{7EB16984-276A-4054-BA89-964058097B54}">
      <dgm:prSet/>
      <dgm:spPr/>
      <dgm:t>
        <a:bodyPr/>
        <a:lstStyle/>
        <a:p>
          <a:endParaRPr lang="en-US"/>
        </a:p>
      </dgm:t>
    </dgm:pt>
    <dgm:pt modelId="{70C3EF7A-C656-4347-B0B6-3B6B4FAE2E04}">
      <dgm:prSet phldrT="[Text]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dirty="0" smtClean="0"/>
            <a:t>Dominantly </a:t>
          </a:r>
          <a:r>
            <a:rPr lang="en-US" dirty="0" err="1" smtClean="0"/>
            <a:t>miombo</a:t>
          </a:r>
          <a:r>
            <a:rPr lang="en-US" dirty="0" smtClean="0"/>
            <a:t> woodlands which are characterized by slow growth</a:t>
          </a:r>
          <a:endParaRPr lang="en-US" dirty="0"/>
        </a:p>
      </dgm:t>
    </dgm:pt>
    <dgm:pt modelId="{F3652C9B-59EB-4AED-9D0F-22E71E457A94}" type="parTrans" cxnId="{44CCC6A2-A0B2-4E2E-824E-444F936BE0E4}">
      <dgm:prSet/>
      <dgm:spPr/>
    </dgm:pt>
    <dgm:pt modelId="{6AE41C07-A6BC-484A-BC47-38DE5C40D843}" type="sibTrans" cxnId="{44CCC6A2-A0B2-4E2E-824E-444F936BE0E4}">
      <dgm:prSet/>
      <dgm:spPr/>
    </dgm:pt>
    <dgm:pt modelId="{82DC13AA-F1DE-4125-8C81-1A5ABDBCFC6E}">
      <dgm:prSet phldrT="[Text]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dirty="0" smtClean="0"/>
            <a:t>Plantation forests and also trees on farm</a:t>
          </a:r>
          <a:endParaRPr lang="en-US" dirty="0"/>
        </a:p>
      </dgm:t>
    </dgm:pt>
    <dgm:pt modelId="{D8506314-EF2E-4D8F-8195-757A47B6B501}" type="parTrans" cxnId="{B0BBDB91-0D0C-4734-B7DC-2724C164CB88}">
      <dgm:prSet/>
      <dgm:spPr/>
    </dgm:pt>
    <dgm:pt modelId="{D7A60391-2ECD-4E56-B7D4-7A9F99F05231}" type="sibTrans" cxnId="{B0BBDB91-0D0C-4734-B7DC-2724C164CB88}">
      <dgm:prSet/>
      <dgm:spPr/>
    </dgm:pt>
    <dgm:pt modelId="{EC0AF16B-DEA6-48B4-BEC3-EA2B79CE7F5D}">
      <dgm:prSet phldrT="[Text]"/>
      <dgm:spPr/>
      <dgm:t>
        <a:bodyPr/>
        <a:lstStyle/>
        <a:p>
          <a:r>
            <a:rPr lang="en-US" dirty="0" smtClean="0"/>
            <a:t>Forests declined from 45% of land in area in 1973 to 25.3%</a:t>
          </a:r>
          <a:endParaRPr lang="en-US" dirty="0"/>
        </a:p>
      </dgm:t>
    </dgm:pt>
    <dgm:pt modelId="{64106EDA-19A8-4F35-BE00-176E0B84CDA8}" type="parTrans" cxnId="{974BC767-AA2E-4009-90A4-B7CB5FC3E41C}">
      <dgm:prSet/>
      <dgm:spPr/>
    </dgm:pt>
    <dgm:pt modelId="{1D691A8E-7DBC-4D46-B3D5-056E55965635}" type="sibTrans" cxnId="{974BC767-AA2E-4009-90A4-B7CB5FC3E41C}">
      <dgm:prSet/>
      <dgm:spPr/>
    </dgm:pt>
    <dgm:pt modelId="{A04C6EEF-F470-4049-8B22-26938B39BCB3}">
      <dgm:prSet phldrT="[Text]"/>
      <dgm:spPr/>
      <dgm:t>
        <a:bodyPr/>
        <a:lstStyle/>
        <a:p>
          <a:r>
            <a:rPr lang="en-US" dirty="0" smtClean="0"/>
            <a:t>From 1975-1980s the deforestation rate was estimated at 3.5%</a:t>
          </a:r>
          <a:endParaRPr lang="en-US" dirty="0"/>
        </a:p>
      </dgm:t>
    </dgm:pt>
    <dgm:pt modelId="{EC28B3DF-F1B1-4358-8D1D-4231BC30F69A}" type="parTrans" cxnId="{247436C4-0EDE-468A-A278-2AD56532CB8E}">
      <dgm:prSet/>
      <dgm:spPr/>
    </dgm:pt>
    <dgm:pt modelId="{9D38446D-E8FE-40C6-BED0-C17AD711C477}" type="sibTrans" cxnId="{247436C4-0EDE-468A-A278-2AD56532CB8E}">
      <dgm:prSet/>
      <dgm:spPr/>
    </dgm:pt>
    <dgm:pt modelId="{61C07AD1-886F-4052-BE13-DA0076AFF0CC}">
      <dgm:prSet phldrT="[Text]"/>
      <dgm:spPr/>
      <dgm:t>
        <a:bodyPr/>
        <a:lstStyle/>
        <a:p>
          <a:r>
            <a:rPr lang="en-US" dirty="0" smtClean="0"/>
            <a:t>SOER 2010 gives a range of 1%-2.6%</a:t>
          </a:r>
          <a:endParaRPr lang="en-US" dirty="0"/>
        </a:p>
      </dgm:t>
    </dgm:pt>
    <dgm:pt modelId="{3EA10C83-3BE6-4B59-B0B6-139E8D7017BD}" type="parTrans" cxnId="{4C967642-8B62-4C18-BDDF-087F534715A4}">
      <dgm:prSet/>
      <dgm:spPr/>
    </dgm:pt>
    <dgm:pt modelId="{EDB588C1-D636-4554-9C7C-95FE1D99F42B}" type="sibTrans" cxnId="{4C967642-8B62-4C18-BDDF-087F534715A4}">
      <dgm:prSet/>
      <dgm:spPr/>
    </dgm:pt>
    <dgm:pt modelId="{F874D428-79A9-4F92-9C5B-3A7AB2B42736}">
      <dgm:prSet phldrT="[Text]"/>
      <dgm:spPr/>
      <dgm:t>
        <a:bodyPr/>
        <a:lstStyle/>
        <a:p>
          <a:r>
            <a:rPr lang="en-US" dirty="0" smtClean="0"/>
            <a:t>Low forest cover</a:t>
          </a:r>
          <a:endParaRPr lang="en-US" dirty="0"/>
        </a:p>
      </dgm:t>
    </dgm:pt>
    <dgm:pt modelId="{4FA5D314-42B5-421D-BCCB-E9868C4E72CD}" type="parTrans" cxnId="{2FC9DB39-50DF-4D48-A95F-707CEE689A5E}">
      <dgm:prSet/>
      <dgm:spPr/>
    </dgm:pt>
    <dgm:pt modelId="{84E298FA-29A8-4283-A9E5-0E7AA095DE76}" type="sibTrans" cxnId="{2FC9DB39-50DF-4D48-A95F-707CEE689A5E}">
      <dgm:prSet/>
      <dgm:spPr/>
    </dgm:pt>
    <dgm:pt modelId="{FB907C37-E2FF-49E0-8885-1001915BBC72}" type="pres">
      <dgm:prSet presAssocID="{D5F666DE-842D-437B-81DE-DB80CC1B6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C03730-E415-412A-B4BD-C4B696AEFE8C}" type="pres">
      <dgm:prSet presAssocID="{ECFEFD91-3574-4947-882E-043C4C55449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777281-A4D0-4895-9BBD-9ECE4E04A9C8}" type="pres">
      <dgm:prSet presAssocID="{ECFEFD91-3574-4947-882E-043C4C55449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337FE-C578-4CAD-B57B-A8CCC0FF4E11}" type="pres">
      <dgm:prSet presAssocID="{F5CF6FFE-7AA6-4DA4-9B57-76A15400DA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AA7B28-F6C7-4FE0-8F30-5B105B676CFD}" type="pres">
      <dgm:prSet presAssocID="{F5CF6FFE-7AA6-4DA4-9B57-76A15400DA4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BC767-AA2E-4009-90A4-B7CB5FC3E41C}" srcId="{F5CF6FFE-7AA6-4DA4-9B57-76A15400DA49}" destId="{EC0AF16B-DEA6-48B4-BEC3-EA2B79CE7F5D}" srcOrd="1" destOrd="0" parTransId="{64106EDA-19A8-4F35-BE00-176E0B84CDA8}" sibTransId="{1D691A8E-7DBC-4D46-B3D5-056E55965635}"/>
    <dgm:cxn modelId="{982366FB-EFD5-42CB-87BC-E094C008CC9D}" type="presOf" srcId="{70C3EF7A-C656-4347-B0B6-3B6B4FAE2E04}" destId="{B7777281-A4D0-4895-9BBD-9ECE4E04A9C8}" srcOrd="0" destOrd="0" presId="urn:microsoft.com/office/officeart/2005/8/layout/vList2"/>
    <dgm:cxn modelId="{54AB99A9-1F68-4AAF-96DA-BD7058A6A080}" type="presOf" srcId="{82DC13AA-F1DE-4125-8C81-1A5ABDBCFC6E}" destId="{B7777281-A4D0-4895-9BBD-9ECE4E04A9C8}" srcOrd="0" destOrd="1" presId="urn:microsoft.com/office/officeart/2005/8/layout/vList2"/>
    <dgm:cxn modelId="{2FC9DB39-50DF-4D48-A95F-707CEE689A5E}" srcId="{F5CF6FFE-7AA6-4DA4-9B57-76A15400DA49}" destId="{F874D428-79A9-4F92-9C5B-3A7AB2B42736}" srcOrd="4" destOrd="0" parTransId="{4FA5D314-42B5-421D-BCCB-E9868C4E72CD}" sibTransId="{84E298FA-29A8-4283-A9E5-0E7AA095DE76}"/>
    <dgm:cxn modelId="{BF2D15EB-B383-4EE3-BF49-DB5861D0971C}" type="presOf" srcId="{31B9E23E-1887-4932-8FEF-C3EB7A302E5F}" destId="{79AA7B28-F6C7-4FE0-8F30-5B105B676CFD}" srcOrd="0" destOrd="0" presId="urn:microsoft.com/office/officeart/2005/8/layout/vList2"/>
    <dgm:cxn modelId="{247436C4-0EDE-468A-A278-2AD56532CB8E}" srcId="{F5CF6FFE-7AA6-4DA4-9B57-76A15400DA49}" destId="{A04C6EEF-F470-4049-8B22-26938B39BCB3}" srcOrd="2" destOrd="0" parTransId="{EC28B3DF-F1B1-4358-8D1D-4231BC30F69A}" sibTransId="{9D38446D-E8FE-40C6-BED0-C17AD711C477}"/>
    <dgm:cxn modelId="{7EB16984-276A-4054-BA89-964058097B54}" srcId="{F5CF6FFE-7AA6-4DA4-9B57-76A15400DA49}" destId="{31B9E23E-1887-4932-8FEF-C3EB7A302E5F}" srcOrd="0" destOrd="0" parTransId="{828F6F2C-AEA9-41D5-B3E2-6E0444918F60}" sibTransId="{42A981C3-1A69-4163-96FF-704E2E51900F}"/>
    <dgm:cxn modelId="{4F6DE747-C92E-4727-9267-2D5576ED9667}" srcId="{D5F666DE-842D-437B-81DE-DB80CC1B671C}" destId="{F5CF6FFE-7AA6-4DA4-9B57-76A15400DA49}" srcOrd="1" destOrd="0" parTransId="{79906095-2AEE-4493-BD59-50A71F05A219}" sibTransId="{BB1FB0D4-6C12-4CB9-BFA7-2FCB56695D89}"/>
    <dgm:cxn modelId="{D1FBF5E3-FF11-44E1-B7CA-A6A73EC6B4CC}" type="presOf" srcId="{ECFEFD91-3574-4947-882E-043C4C554494}" destId="{9FC03730-E415-412A-B4BD-C4B696AEFE8C}" srcOrd="0" destOrd="0" presId="urn:microsoft.com/office/officeart/2005/8/layout/vList2"/>
    <dgm:cxn modelId="{109EF505-E1F8-4184-B23C-6F655B8D8F39}" type="presOf" srcId="{F5CF6FFE-7AA6-4DA4-9B57-76A15400DA49}" destId="{142337FE-C578-4CAD-B57B-A8CCC0FF4E11}" srcOrd="0" destOrd="0" presId="urn:microsoft.com/office/officeart/2005/8/layout/vList2"/>
    <dgm:cxn modelId="{20C863F1-B3AD-4251-A538-C9A9BF2BF45F}" type="presOf" srcId="{EC0AF16B-DEA6-48B4-BEC3-EA2B79CE7F5D}" destId="{79AA7B28-F6C7-4FE0-8F30-5B105B676CFD}" srcOrd="0" destOrd="1" presId="urn:microsoft.com/office/officeart/2005/8/layout/vList2"/>
    <dgm:cxn modelId="{43B366BA-E806-4A7A-A6D6-717E869F2419}" type="presOf" srcId="{F874D428-79A9-4F92-9C5B-3A7AB2B42736}" destId="{79AA7B28-F6C7-4FE0-8F30-5B105B676CFD}" srcOrd="0" destOrd="4" presId="urn:microsoft.com/office/officeart/2005/8/layout/vList2"/>
    <dgm:cxn modelId="{6FBF5398-BC9A-44A4-8BF6-B1C195E78C1E}" type="presOf" srcId="{61C07AD1-886F-4052-BE13-DA0076AFF0CC}" destId="{79AA7B28-F6C7-4FE0-8F30-5B105B676CFD}" srcOrd="0" destOrd="3" presId="urn:microsoft.com/office/officeart/2005/8/layout/vList2"/>
    <dgm:cxn modelId="{76E12B50-2CCA-4360-B6BF-7ED1B49DD064}" type="presOf" srcId="{A04C6EEF-F470-4049-8B22-26938B39BCB3}" destId="{79AA7B28-F6C7-4FE0-8F30-5B105B676CFD}" srcOrd="0" destOrd="2" presId="urn:microsoft.com/office/officeart/2005/8/layout/vList2"/>
    <dgm:cxn modelId="{B0BBDB91-0D0C-4734-B7DC-2724C164CB88}" srcId="{ECFEFD91-3574-4947-882E-043C4C554494}" destId="{82DC13AA-F1DE-4125-8C81-1A5ABDBCFC6E}" srcOrd="1" destOrd="0" parTransId="{D8506314-EF2E-4D8F-8195-757A47B6B501}" sibTransId="{D7A60391-2ECD-4E56-B7D4-7A9F99F05231}"/>
    <dgm:cxn modelId="{4C967642-8B62-4C18-BDDF-087F534715A4}" srcId="{F5CF6FFE-7AA6-4DA4-9B57-76A15400DA49}" destId="{61C07AD1-886F-4052-BE13-DA0076AFF0CC}" srcOrd="3" destOrd="0" parTransId="{3EA10C83-3BE6-4B59-B0B6-139E8D7017BD}" sibTransId="{EDB588C1-D636-4554-9C7C-95FE1D99F42B}"/>
    <dgm:cxn modelId="{44CCC6A2-A0B2-4E2E-824E-444F936BE0E4}" srcId="{ECFEFD91-3574-4947-882E-043C4C554494}" destId="{70C3EF7A-C656-4347-B0B6-3B6B4FAE2E04}" srcOrd="0" destOrd="0" parTransId="{F3652C9B-59EB-4AED-9D0F-22E71E457A94}" sibTransId="{6AE41C07-A6BC-484A-BC47-38DE5C40D843}"/>
    <dgm:cxn modelId="{93ADB417-493C-4CF0-98E2-F05677ABAF54}" srcId="{D5F666DE-842D-437B-81DE-DB80CC1B671C}" destId="{ECFEFD91-3574-4947-882E-043C4C554494}" srcOrd="0" destOrd="0" parTransId="{42011F9F-BD30-4ECF-967C-0139AAE50F58}" sibTransId="{331B7AAC-A360-4E03-8F77-B9ADCE2DD8DB}"/>
    <dgm:cxn modelId="{D0043DB1-AB82-493F-A000-2B6C4BAE2F7A}" type="presOf" srcId="{D5F666DE-842D-437B-81DE-DB80CC1B671C}" destId="{FB907C37-E2FF-49E0-8885-1001915BBC72}" srcOrd="0" destOrd="0" presId="urn:microsoft.com/office/officeart/2005/8/layout/vList2"/>
    <dgm:cxn modelId="{3D338F65-A139-44F4-A9A1-38C54EAB2964}" type="presParOf" srcId="{FB907C37-E2FF-49E0-8885-1001915BBC72}" destId="{9FC03730-E415-412A-B4BD-C4B696AEFE8C}" srcOrd="0" destOrd="0" presId="urn:microsoft.com/office/officeart/2005/8/layout/vList2"/>
    <dgm:cxn modelId="{4D6442C3-C365-4D65-B899-CE1C68361F41}" type="presParOf" srcId="{FB907C37-E2FF-49E0-8885-1001915BBC72}" destId="{B7777281-A4D0-4895-9BBD-9ECE4E04A9C8}" srcOrd="1" destOrd="0" presId="urn:microsoft.com/office/officeart/2005/8/layout/vList2"/>
    <dgm:cxn modelId="{C1B1F4DF-BFB9-4345-B192-C9BDC015A871}" type="presParOf" srcId="{FB907C37-E2FF-49E0-8885-1001915BBC72}" destId="{142337FE-C578-4CAD-B57B-A8CCC0FF4E11}" srcOrd="2" destOrd="0" presId="urn:microsoft.com/office/officeart/2005/8/layout/vList2"/>
    <dgm:cxn modelId="{DE2105F5-AF76-4FE1-97A4-6C63DA436DD9}" type="presParOf" srcId="{FB907C37-E2FF-49E0-8885-1001915BBC72}" destId="{79AA7B28-F6C7-4FE0-8F30-5B105B676CF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F7C53-CF45-442E-B589-F8E2696AED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A31D6B-3033-4BAA-9427-AB68BC5F9470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Despite their great economic value, forests are the most mismanaged resources</a:t>
          </a:r>
          <a:endParaRPr lang="en-US" dirty="0">
            <a:solidFill>
              <a:schemeClr val="tx1"/>
            </a:solidFill>
          </a:endParaRPr>
        </a:p>
      </dgm:t>
    </dgm:pt>
    <dgm:pt modelId="{7D28E172-75C2-4F49-AD16-4D71763D3712}" type="parTrans" cxnId="{BA034253-FB94-4C11-BCEF-8431FD7FCEF6}">
      <dgm:prSet/>
      <dgm:spPr/>
      <dgm:t>
        <a:bodyPr/>
        <a:lstStyle/>
        <a:p>
          <a:endParaRPr lang="en-US"/>
        </a:p>
      </dgm:t>
    </dgm:pt>
    <dgm:pt modelId="{1D93ED01-2222-40BE-BBF0-E77842CAD948}" type="sibTrans" cxnId="{BA034253-FB94-4C11-BCEF-8431FD7FCEF6}">
      <dgm:prSet/>
      <dgm:spPr/>
      <dgm:t>
        <a:bodyPr/>
        <a:lstStyle/>
        <a:p>
          <a:endParaRPr lang="en-US"/>
        </a:p>
      </dgm:t>
    </dgm:pt>
    <dgm:pt modelId="{F2D93DC0-6D06-4EEE-A944-54123A4E8607}">
      <dgm:prSet/>
      <dgm:spPr/>
      <dgm:t>
        <a:bodyPr/>
        <a:lstStyle/>
        <a:p>
          <a:pPr rtl="0"/>
          <a:r>
            <a:rPr lang="en-US" smtClean="0"/>
            <a:t>Poor forest governance: illegality, enforcement</a:t>
          </a:r>
          <a:endParaRPr lang="en-US"/>
        </a:p>
      </dgm:t>
    </dgm:pt>
    <dgm:pt modelId="{AFC786D3-D43C-4114-B520-84A948214F25}" type="parTrans" cxnId="{F50A54C0-4CEB-4CAC-B5C0-A636AC083FD8}">
      <dgm:prSet/>
      <dgm:spPr/>
      <dgm:t>
        <a:bodyPr/>
        <a:lstStyle/>
        <a:p>
          <a:endParaRPr lang="en-US"/>
        </a:p>
      </dgm:t>
    </dgm:pt>
    <dgm:pt modelId="{5538BF7C-622C-4B5B-85D7-063A78AB6BB8}" type="sibTrans" cxnId="{F50A54C0-4CEB-4CAC-B5C0-A636AC083FD8}">
      <dgm:prSet/>
      <dgm:spPr/>
      <dgm:t>
        <a:bodyPr/>
        <a:lstStyle/>
        <a:p>
          <a:endParaRPr lang="en-US"/>
        </a:p>
      </dgm:t>
    </dgm:pt>
    <dgm:pt modelId="{BF1725BD-03E2-4616-896F-93836BD8B5B6}">
      <dgm:prSet/>
      <dgm:spPr/>
      <dgm:t>
        <a:bodyPr/>
        <a:lstStyle/>
        <a:p>
          <a:pPr rtl="0"/>
          <a:r>
            <a:rPr lang="en-US" smtClean="0"/>
            <a:t>Population pressure: conversion into agric. land</a:t>
          </a:r>
          <a:endParaRPr lang="en-US"/>
        </a:p>
      </dgm:t>
    </dgm:pt>
    <dgm:pt modelId="{26AA8733-4DE8-4977-8D48-292289FFABA7}" type="parTrans" cxnId="{7511FFA6-D615-4145-B2B5-93FAADEC0977}">
      <dgm:prSet/>
      <dgm:spPr/>
      <dgm:t>
        <a:bodyPr/>
        <a:lstStyle/>
        <a:p>
          <a:endParaRPr lang="en-US"/>
        </a:p>
      </dgm:t>
    </dgm:pt>
    <dgm:pt modelId="{10A5E426-8255-4F05-ABFE-C74C0535A350}" type="sibTrans" cxnId="{7511FFA6-D615-4145-B2B5-93FAADEC0977}">
      <dgm:prSet/>
      <dgm:spPr/>
      <dgm:t>
        <a:bodyPr/>
        <a:lstStyle/>
        <a:p>
          <a:endParaRPr lang="en-US"/>
        </a:p>
      </dgm:t>
    </dgm:pt>
    <dgm:pt modelId="{F8BA554C-6C13-4403-8A36-E1F338E153E4}">
      <dgm:prSet/>
      <dgm:spPr/>
      <dgm:t>
        <a:bodyPr/>
        <a:lstStyle/>
        <a:p>
          <a:pPr rtl="0"/>
          <a:r>
            <a:rPr lang="en-US" smtClean="0"/>
            <a:t>Dependence on biomass energy</a:t>
          </a:r>
          <a:endParaRPr lang="en-US"/>
        </a:p>
      </dgm:t>
    </dgm:pt>
    <dgm:pt modelId="{DE89A5CA-4DCE-411D-B673-537267841BF9}" type="parTrans" cxnId="{8D503AA5-60AC-40A6-946E-5C32BBDA3E9B}">
      <dgm:prSet/>
      <dgm:spPr/>
      <dgm:t>
        <a:bodyPr/>
        <a:lstStyle/>
        <a:p>
          <a:endParaRPr lang="en-US"/>
        </a:p>
      </dgm:t>
    </dgm:pt>
    <dgm:pt modelId="{6072C194-9857-4949-B198-0CCB64E5B77D}" type="sibTrans" cxnId="{8D503AA5-60AC-40A6-946E-5C32BBDA3E9B}">
      <dgm:prSet/>
      <dgm:spPr/>
      <dgm:t>
        <a:bodyPr/>
        <a:lstStyle/>
        <a:p>
          <a:endParaRPr lang="en-US"/>
        </a:p>
      </dgm:t>
    </dgm:pt>
    <dgm:pt modelId="{267890D3-BEFF-4F3E-B70A-F6752EDA2AA4}">
      <dgm:prSet/>
      <dgm:spPr/>
      <dgm:t>
        <a:bodyPr/>
        <a:lstStyle/>
        <a:p>
          <a:pPr rtl="0"/>
          <a:r>
            <a:rPr lang="en-US" smtClean="0"/>
            <a:t>Weak monitoring systems</a:t>
          </a:r>
          <a:endParaRPr lang="en-US"/>
        </a:p>
      </dgm:t>
    </dgm:pt>
    <dgm:pt modelId="{DAD3FC94-5D0C-42D0-A64C-D27BB0DC4B04}" type="parTrans" cxnId="{59F580EE-99CD-488A-AEA6-0C8C1B5AA40E}">
      <dgm:prSet/>
      <dgm:spPr/>
      <dgm:t>
        <a:bodyPr/>
        <a:lstStyle/>
        <a:p>
          <a:endParaRPr lang="en-US"/>
        </a:p>
      </dgm:t>
    </dgm:pt>
    <dgm:pt modelId="{725092C8-8612-4936-96AD-33C59491E94B}" type="sibTrans" cxnId="{59F580EE-99CD-488A-AEA6-0C8C1B5AA40E}">
      <dgm:prSet/>
      <dgm:spPr/>
      <dgm:t>
        <a:bodyPr/>
        <a:lstStyle/>
        <a:p>
          <a:endParaRPr lang="en-US"/>
        </a:p>
      </dgm:t>
    </dgm:pt>
    <dgm:pt modelId="{EB1386E9-198A-4579-913B-EBA920A3FF28}">
      <dgm:prSet/>
      <dgm:spPr/>
      <dgm:t>
        <a:bodyPr/>
        <a:lstStyle/>
        <a:p>
          <a:pPr rtl="0"/>
          <a:r>
            <a:rPr lang="en-US" smtClean="0"/>
            <a:t>Inadequate resource mobilization</a:t>
          </a:r>
          <a:endParaRPr lang="en-US"/>
        </a:p>
      </dgm:t>
    </dgm:pt>
    <dgm:pt modelId="{222BE64F-6717-465F-BA5B-7CE04651D896}" type="parTrans" cxnId="{AAEF1537-9522-41E1-B889-9CB1B07A77ED}">
      <dgm:prSet/>
      <dgm:spPr/>
      <dgm:t>
        <a:bodyPr/>
        <a:lstStyle/>
        <a:p>
          <a:endParaRPr lang="en-US"/>
        </a:p>
      </dgm:t>
    </dgm:pt>
    <dgm:pt modelId="{4DF895E8-9A10-44B7-B14E-772F01368DB2}" type="sibTrans" cxnId="{AAEF1537-9522-41E1-B889-9CB1B07A77ED}">
      <dgm:prSet/>
      <dgm:spPr/>
      <dgm:t>
        <a:bodyPr/>
        <a:lstStyle/>
        <a:p>
          <a:endParaRPr lang="en-US"/>
        </a:p>
      </dgm:t>
    </dgm:pt>
    <dgm:pt modelId="{B10B7D68-663F-4D11-B23C-9E4AE74CC188}">
      <dgm:prSet/>
      <dgm:spPr/>
      <dgm:t>
        <a:bodyPr/>
        <a:lstStyle/>
        <a:p>
          <a:pPr rtl="0"/>
          <a:r>
            <a:rPr lang="en-US" smtClean="0"/>
            <a:t>Loss of revenues</a:t>
          </a:r>
          <a:endParaRPr lang="en-US"/>
        </a:p>
      </dgm:t>
    </dgm:pt>
    <dgm:pt modelId="{B540F050-E9C2-4837-98BC-D34B5FCBF3D5}" type="parTrans" cxnId="{5798214F-5375-4E39-91C6-1BA28A29662F}">
      <dgm:prSet/>
      <dgm:spPr/>
      <dgm:t>
        <a:bodyPr/>
        <a:lstStyle/>
        <a:p>
          <a:endParaRPr lang="en-US"/>
        </a:p>
      </dgm:t>
    </dgm:pt>
    <dgm:pt modelId="{43F26D27-7426-4747-93DC-C423BFDAC3B1}" type="sibTrans" cxnId="{5798214F-5375-4E39-91C6-1BA28A29662F}">
      <dgm:prSet/>
      <dgm:spPr/>
      <dgm:t>
        <a:bodyPr/>
        <a:lstStyle/>
        <a:p>
          <a:endParaRPr lang="en-US"/>
        </a:p>
      </dgm:t>
    </dgm:pt>
    <dgm:pt modelId="{6D32558E-6135-4911-B2C5-B3C5E91EB4F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In addition, forest provide global public goods with external benefits</a:t>
          </a:r>
          <a:endParaRPr lang="en-US" dirty="0">
            <a:solidFill>
              <a:schemeClr val="tx1"/>
            </a:solidFill>
          </a:endParaRPr>
        </a:p>
      </dgm:t>
    </dgm:pt>
    <dgm:pt modelId="{296BDEC2-6925-4832-AC7A-29BEF3F6B0D9}" type="parTrans" cxnId="{A054F400-1C06-4454-9980-37A0228A39F2}">
      <dgm:prSet/>
      <dgm:spPr/>
      <dgm:t>
        <a:bodyPr/>
        <a:lstStyle/>
        <a:p>
          <a:endParaRPr lang="en-US"/>
        </a:p>
      </dgm:t>
    </dgm:pt>
    <dgm:pt modelId="{ED2E9F48-D587-4E21-A114-ECD7AAAE955B}" type="sibTrans" cxnId="{A054F400-1C06-4454-9980-37A0228A39F2}">
      <dgm:prSet/>
      <dgm:spPr/>
      <dgm:t>
        <a:bodyPr/>
        <a:lstStyle/>
        <a:p>
          <a:endParaRPr lang="en-US"/>
        </a:p>
      </dgm:t>
    </dgm:pt>
    <dgm:pt modelId="{5570E98E-05A6-403A-94CA-3EBA1D9171C9}" type="pres">
      <dgm:prSet presAssocID="{5F6F7C53-CF45-442E-B589-F8E2696AED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A08912-9405-4339-916B-AB193979F1EB}" type="pres">
      <dgm:prSet presAssocID="{34A31D6B-3033-4BAA-9427-AB68BC5F94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7E1843-2EF9-4315-9900-6FF9899480F6}" type="pres">
      <dgm:prSet presAssocID="{34A31D6B-3033-4BAA-9427-AB68BC5F947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F8F7E9-383E-4E33-A27F-14492416654D}" type="pres">
      <dgm:prSet presAssocID="{6D32558E-6135-4911-B2C5-B3C5E91EB4F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965773-F9F8-4314-84EB-0EDBDD8FCD26}" type="presOf" srcId="{34A31D6B-3033-4BAA-9427-AB68BC5F9470}" destId="{00A08912-9405-4339-916B-AB193979F1EB}" srcOrd="0" destOrd="0" presId="urn:microsoft.com/office/officeart/2005/8/layout/vList2"/>
    <dgm:cxn modelId="{5798214F-5375-4E39-91C6-1BA28A29662F}" srcId="{34A31D6B-3033-4BAA-9427-AB68BC5F9470}" destId="{B10B7D68-663F-4D11-B23C-9E4AE74CC188}" srcOrd="5" destOrd="0" parTransId="{B540F050-E9C2-4837-98BC-D34B5FCBF3D5}" sibTransId="{43F26D27-7426-4747-93DC-C423BFDAC3B1}"/>
    <dgm:cxn modelId="{4B1754AD-77F4-40C9-88B7-9BC555A27B53}" type="presOf" srcId="{267890D3-BEFF-4F3E-B70A-F6752EDA2AA4}" destId="{D57E1843-2EF9-4315-9900-6FF9899480F6}" srcOrd="0" destOrd="3" presId="urn:microsoft.com/office/officeart/2005/8/layout/vList2"/>
    <dgm:cxn modelId="{8D503AA5-60AC-40A6-946E-5C32BBDA3E9B}" srcId="{34A31D6B-3033-4BAA-9427-AB68BC5F9470}" destId="{F8BA554C-6C13-4403-8A36-E1F338E153E4}" srcOrd="2" destOrd="0" parTransId="{DE89A5CA-4DCE-411D-B673-537267841BF9}" sibTransId="{6072C194-9857-4949-B198-0CCB64E5B77D}"/>
    <dgm:cxn modelId="{DCEA0F37-27D8-4F77-B73A-F86E5FA195CF}" type="presOf" srcId="{BF1725BD-03E2-4616-896F-93836BD8B5B6}" destId="{D57E1843-2EF9-4315-9900-6FF9899480F6}" srcOrd="0" destOrd="1" presId="urn:microsoft.com/office/officeart/2005/8/layout/vList2"/>
    <dgm:cxn modelId="{D3B783F9-B6FB-485B-A781-A460580A2A79}" type="presOf" srcId="{B10B7D68-663F-4D11-B23C-9E4AE74CC188}" destId="{D57E1843-2EF9-4315-9900-6FF9899480F6}" srcOrd="0" destOrd="5" presId="urn:microsoft.com/office/officeart/2005/8/layout/vList2"/>
    <dgm:cxn modelId="{B0F16BF9-7325-444F-A813-E706265CB848}" type="presOf" srcId="{5F6F7C53-CF45-442E-B589-F8E2696AEDC3}" destId="{5570E98E-05A6-403A-94CA-3EBA1D9171C9}" srcOrd="0" destOrd="0" presId="urn:microsoft.com/office/officeart/2005/8/layout/vList2"/>
    <dgm:cxn modelId="{3504EDAE-DD4E-4B7D-94CB-094958EC627D}" type="presOf" srcId="{F8BA554C-6C13-4403-8A36-E1F338E153E4}" destId="{D57E1843-2EF9-4315-9900-6FF9899480F6}" srcOrd="0" destOrd="2" presId="urn:microsoft.com/office/officeart/2005/8/layout/vList2"/>
    <dgm:cxn modelId="{BA034253-FB94-4C11-BCEF-8431FD7FCEF6}" srcId="{5F6F7C53-CF45-442E-B589-F8E2696AEDC3}" destId="{34A31D6B-3033-4BAA-9427-AB68BC5F9470}" srcOrd="0" destOrd="0" parTransId="{7D28E172-75C2-4F49-AD16-4D71763D3712}" sibTransId="{1D93ED01-2222-40BE-BBF0-E77842CAD948}"/>
    <dgm:cxn modelId="{9B46929E-3DB4-4C4D-A121-F840298AF87F}" type="presOf" srcId="{F2D93DC0-6D06-4EEE-A944-54123A4E8607}" destId="{D57E1843-2EF9-4315-9900-6FF9899480F6}" srcOrd="0" destOrd="0" presId="urn:microsoft.com/office/officeart/2005/8/layout/vList2"/>
    <dgm:cxn modelId="{A054F400-1C06-4454-9980-37A0228A39F2}" srcId="{5F6F7C53-CF45-442E-B589-F8E2696AEDC3}" destId="{6D32558E-6135-4911-B2C5-B3C5E91EB4F3}" srcOrd="1" destOrd="0" parTransId="{296BDEC2-6925-4832-AC7A-29BEF3F6B0D9}" sibTransId="{ED2E9F48-D587-4E21-A114-ECD7AAAE955B}"/>
    <dgm:cxn modelId="{E3F63BCF-1C73-449B-B65B-19BF15493BA2}" type="presOf" srcId="{EB1386E9-198A-4579-913B-EBA920A3FF28}" destId="{D57E1843-2EF9-4315-9900-6FF9899480F6}" srcOrd="0" destOrd="4" presId="urn:microsoft.com/office/officeart/2005/8/layout/vList2"/>
    <dgm:cxn modelId="{7511FFA6-D615-4145-B2B5-93FAADEC0977}" srcId="{34A31D6B-3033-4BAA-9427-AB68BC5F9470}" destId="{BF1725BD-03E2-4616-896F-93836BD8B5B6}" srcOrd="1" destOrd="0" parTransId="{26AA8733-4DE8-4977-8D48-292289FFABA7}" sibTransId="{10A5E426-8255-4F05-ABFE-C74C0535A350}"/>
    <dgm:cxn modelId="{59F580EE-99CD-488A-AEA6-0C8C1B5AA40E}" srcId="{34A31D6B-3033-4BAA-9427-AB68BC5F9470}" destId="{267890D3-BEFF-4F3E-B70A-F6752EDA2AA4}" srcOrd="3" destOrd="0" parTransId="{DAD3FC94-5D0C-42D0-A64C-D27BB0DC4B04}" sibTransId="{725092C8-8612-4936-96AD-33C59491E94B}"/>
    <dgm:cxn modelId="{047D1805-52F1-4FB4-B345-9FF7F6648AE3}" type="presOf" srcId="{6D32558E-6135-4911-B2C5-B3C5E91EB4F3}" destId="{5DF8F7E9-383E-4E33-A27F-14492416654D}" srcOrd="0" destOrd="0" presId="urn:microsoft.com/office/officeart/2005/8/layout/vList2"/>
    <dgm:cxn modelId="{AAEF1537-9522-41E1-B889-9CB1B07A77ED}" srcId="{34A31D6B-3033-4BAA-9427-AB68BC5F9470}" destId="{EB1386E9-198A-4579-913B-EBA920A3FF28}" srcOrd="4" destOrd="0" parTransId="{222BE64F-6717-465F-BA5B-7CE04651D896}" sibTransId="{4DF895E8-9A10-44B7-B14E-772F01368DB2}"/>
    <dgm:cxn modelId="{F50A54C0-4CEB-4CAC-B5C0-A636AC083FD8}" srcId="{34A31D6B-3033-4BAA-9427-AB68BC5F9470}" destId="{F2D93DC0-6D06-4EEE-A944-54123A4E8607}" srcOrd="0" destOrd="0" parTransId="{AFC786D3-D43C-4114-B520-84A948214F25}" sibTransId="{5538BF7C-622C-4B5B-85D7-063A78AB6BB8}"/>
    <dgm:cxn modelId="{88203BF2-4108-4D71-B79A-87D636A72524}" type="presParOf" srcId="{5570E98E-05A6-403A-94CA-3EBA1D9171C9}" destId="{00A08912-9405-4339-916B-AB193979F1EB}" srcOrd="0" destOrd="0" presId="urn:microsoft.com/office/officeart/2005/8/layout/vList2"/>
    <dgm:cxn modelId="{FF54C7F5-623E-4CCA-BCE1-1062CE6166F6}" type="presParOf" srcId="{5570E98E-05A6-403A-94CA-3EBA1D9171C9}" destId="{D57E1843-2EF9-4315-9900-6FF9899480F6}" srcOrd="1" destOrd="0" presId="urn:microsoft.com/office/officeart/2005/8/layout/vList2"/>
    <dgm:cxn modelId="{18A65AA9-F138-4E5C-B5B5-35950FB889CF}" type="presParOf" srcId="{5570E98E-05A6-403A-94CA-3EBA1D9171C9}" destId="{5DF8F7E9-383E-4E33-A27F-1449241665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A277DB-ECA5-4F37-AF54-C888BA338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3E8E18-8610-42F8-B6BD-FB3AFCC9010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National Level</a:t>
          </a:r>
          <a:endParaRPr lang="en-US" dirty="0">
            <a:solidFill>
              <a:schemeClr val="tx1"/>
            </a:solidFill>
          </a:endParaRPr>
        </a:p>
      </dgm:t>
    </dgm:pt>
    <dgm:pt modelId="{63C2B21C-517B-4211-A04B-B0ED97030EA1}" type="parTrans" cxnId="{5E45650D-CE6E-4512-904C-61EE711914D9}">
      <dgm:prSet/>
      <dgm:spPr/>
      <dgm:t>
        <a:bodyPr/>
        <a:lstStyle/>
        <a:p>
          <a:endParaRPr lang="en-US"/>
        </a:p>
      </dgm:t>
    </dgm:pt>
    <dgm:pt modelId="{BBDAEF67-3614-46FF-9205-BA51984C2B3D}" type="sibTrans" cxnId="{5E45650D-CE6E-4512-904C-61EE711914D9}">
      <dgm:prSet/>
      <dgm:spPr/>
      <dgm:t>
        <a:bodyPr/>
        <a:lstStyle/>
        <a:p>
          <a:endParaRPr lang="en-US"/>
        </a:p>
      </dgm:t>
    </dgm:pt>
    <dgm:pt modelId="{106CEF0B-A984-4D03-9492-631ED789C911}">
      <dgm:prSet phldrT="[Text]"/>
      <dgm:spPr/>
      <dgm:t>
        <a:bodyPr/>
        <a:lstStyle/>
        <a:p>
          <a:r>
            <a:rPr lang="en-US" dirty="0" smtClean="0"/>
            <a:t>Forest Policy 1996</a:t>
          </a:r>
          <a:endParaRPr lang="en-US" dirty="0"/>
        </a:p>
      </dgm:t>
    </dgm:pt>
    <dgm:pt modelId="{E5527D02-44E7-4637-96A9-6C0DB789D052}" type="parTrans" cxnId="{F94DDEDE-0EF2-4A23-93AA-7603A495BB13}">
      <dgm:prSet/>
      <dgm:spPr/>
      <dgm:t>
        <a:bodyPr/>
        <a:lstStyle/>
        <a:p>
          <a:endParaRPr lang="en-US"/>
        </a:p>
      </dgm:t>
    </dgm:pt>
    <dgm:pt modelId="{2E5CDD96-E91E-4345-B914-DA47D5C754A3}" type="sibTrans" cxnId="{F94DDEDE-0EF2-4A23-93AA-7603A495BB13}">
      <dgm:prSet/>
      <dgm:spPr/>
      <dgm:t>
        <a:bodyPr/>
        <a:lstStyle/>
        <a:p>
          <a:endParaRPr lang="en-US"/>
        </a:p>
      </dgm:t>
    </dgm:pt>
    <dgm:pt modelId="{2FD2502B-3E81-4700-8E3A-7E4EE05F04C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International</a:t>
          </a:r>
          <a:endParaRPr lang="en-US" dirty="0">
            <a:solidFill>
              <a:schemeClr val="tx1"/>
            </a:solidFill>
          </a:endParaRPr>
        </a:p>
      </dgm:t>
    </dgm:pt>
    <dgm:pt modelId="{20897C2E-4B2B-445A-B1D0-DB81A2E96AC6}" type="parTrans" cxnId="{1FE2ECC8-4D08-4CC0-BD76-1A07A6AFC525}">
      <dgm:prSet/>
      <dgm:spPr/>
      <dgm:t>
        <a:bodyPr/>
        <a:lstStyle/>
        <a:p>
          <a:endParaRPr lang="en-US"/>
        </a:p>
      </dgm:t>
    </dgm:pt>
    <dgm:pt modelId="{7EFC7875-3F90-43D9-92D0-917FC73AD549}" type="sibTrans" cxnId="{1FE2ECC8-4D08-4CC0-BD76-1A07A6AFC525}">
      <dgm:prSet/>
      <dgm:spPr/>
      <dgm:t>
        <a:bodyPr/>
        <a:lstStyle/>
        <a:p>
          <a:endParaRPr lang="en-US"/>
        </a:p>
      </dgm:t>
    </dgm:pt>
    <dgm:pt modelId="{3683F025-6F89-4BE7-9921-56C8123F7924}">
      <dgm:prSet phldrT="[Text]"/>
      <dgm:spPr/>
      <dgm:t>
        <a:bodyPr/>
        <a:lstStyle/>
        <a:p>
          <a:r>
            <a:rPr lang="en-US" dirty="0" smtClean="0"/>
            <a:t>UNFCCC and others CBD. UNCCD. Regional Protocols. </a:t>
          </a:r>
          <a:endParaRPr lang="en-US" dirty="0"/>
        </a:p>
      </dgm:t>
    </dgm:pt>
    <dgm:pt modelId="{BF67A0BA-C331-4678-B11B-EEBA177389F6}" type="parTrans" cxnId="{C35E771A-747F-43AA-BCDD-11AD3AB8EB71}">
      <dgm:prSet/>
      <dgm:spPr/>
      <dgm:t>
        <a:bodyPr/>
        <a:lstStyle/>
        <a:p>
          <a:endParaRPr lang="en-US"/>
        </a:p>
      </dgm:t>
    </dgm:pt>
    <dgm:pt modelId="{283C3656-3302-4A3D-B80A-EA072FB5F9B3}" type="sibTrans" cxnId="{C35E771A-747F-43AA-BCDD-11AD3AB8EB71}">
      <dgm:prSet/>
      <dgm:spPr/>
      <dgm:t>
        <a:bodyPr/>
        <a:lstStyle/>
        <a:p>
          <a:endParaRPr lang="en-US"/>
        </a:p>
      </dgm:t>
    </dgm:pt>
    <dgm:pt modelId="{99111D31-945E-4BB6-AAF4-3E200EEEC0A9}">
      <dgm:prSet phldrT="[Text]"/>
      <dgm:spPr/>
      <dgm:t>
        <a:bodyPr/>
        <a:lstStyle/>
        <a:p>
          <a:r>
            <a:rPr lang="en-US" dirty="0" smtClean="0"/>
            <a:t>Forest Act 1997</a:t>
          </a:r>
          <a:endParaRPr lang="en-US" dirty="0"/>
        </a:p>
      </dgm:t>
    </dgm:pt>
    <dgm:pt modelId="{A4F628EC-0F4D-4ABC-B59D-238231211794}" type="parTrans" cxnId="{8DC647AD-8506-413C-918E-0A4136B65757}">
      <dgm:prSet/>
      <dgm:spPr/>
      <dgm:t>
        <a:bodyPr/>
        <a:lstStyle/>
        <a:p>
          <a:endParaRPr lang="en-US"/>
        </a:p>
      </dgm:t>
    </dgm:pt>
    <dgm:pt modelId="{B0900137-D9B3-4C9F-A8D4-BC7D97D7DBD5}" type="sibTrans" cxnId="{8DC647AD-8506-413C-918E-0A4136B65757}">
      <dgm:prSet/>
      <dgm:spPr/>
      <dgm:t>
        <a:bodyPr/>
        <a:lstStyle/>
        <a:p>
          <a:endParaRPr lang="en-US"/>
        </a:p>
      </dgm:t>
    </dgm:pt>
    <dgm:pt modelId="{20A1E9EC-FB78-448C-B603-A0D307723BDE}">
      <dgm:prSet phldrT="[Text]"/>
      <dgm:spPr/>
      <dgm:t>
        <a:bodyPr/>
        <a:lstStyle/>
        <a:p>
          <a:r>
            <a:rPr lang="en-US" dirty="0" smtClean="0"/>
            <a:t>Emphasize multi-stakeholder participation in forest management and sustainable use of  forest resources</a:t>
          </a:r>
          <a:endParaRPr lang="en-US" dirty="0"/>
        </a:p>
      </dgm:t>
    </dgm:pt>
    <dgm:pt modelId="{B7B4E561-63A0-4F90-95D4-3160F277B7D0}" type="parTrans" cxnId="{2C50F0DF-76E5-4251-8223-8236E5F0ACE3}">
      <dgm:prSet/>
      <dgm:spPr/>
      <dgm:t>
        <a:bodyPr/>
        <a:lstStyle/>
        <a:p>
          <a:endParaRPr lang="en-US"/>
        </a:p>
      </dgm:t>
    </dgm:pt>
    <dgm:pt modelId="{8BF510CA-1704-475F-8D3F-62AA8642852C}" type="sibTrans" cxnId="{2C50F0DF-76E5-4251-8223-8236E5F0ACE3}">
      <dgm:prSet/>
      <dgm:spPr/>
      <dgm:t>
        <a:bodyPr/>
        <a:lstStyle/>
        <a:p>
          <a:endParaRPr lang="en-US"/>
        </a:p>
      </dgm:t>
    </dgm:pt>
    <dgm:pt modelId="{E7241D13-4695-4022-B6B4-C4F9C196370E}">
      <dgm:prSet phldrT="[Text]"/>
      <dgm:spPr/>
      <dgm:t>
        <a:bodyPr/>
        <a:lstStyle/>
        <a:p>
          <a:r>
            <a:rPr lang="en-US" dirty="0" smtClean="0"/>
            <a:t>Public goods</a:t>
          </a:r>
          <a:endParaRPr lang="en-US" dirty="0"/>
        </a:p>
      </dgm:t>
    </dgm:pt>
    <dgm:pt modelId="{BC3D73F6-A3E0-4729-B865-F125F2EF280B}" type="parTrans" cxnId="{30989EA7-F777-4952-AEDA-1EE18C0739E4}">
      <dgm:prSet/>
      <dgm:spPr/>
      <dgm:t>
        <a:bodyPr/>
        <a:lstStyle/>
        <a:p>
          <a:endParaRPr lang="en-US"/>
        </a:p>
      </dgm:t>
    </dgm:pt>
    <dgm:pt modelId="{608C33B7-564E-4E81-9CF3-3E583EEF70D4}" type="sibTrans" cxnId="{30989EA7-F777-4952-AEDA-1EE18C0739E4}">
      <dgm:prSet/>
      <dgm:spPr/>
      <dgm:t>
        <a:bodyPr/>
        <a:lstStyle/>
        <a:p>
          <a:endParaRPr lang="en-US"/>
        </a:p>
      </dgm:t>
    </dgm:pt>
    <dgm:pt modelId="{E92E363B-9631-4D23-94E2-A6E33067028B}">
      <dgm:prSet phldrT="[Text]"/>
      <dgm:spPr/>
      <dgm:t>
        <a:bodyPr/>
        <a:lstStyle/>
        <a:p>
          <a:r>
            <a:rPr lang="en-US" dirty="0" smtClean="0"/>
            <a:t>Enhancing the role of forests in poverty reduction</a:t>
          </a:r>
          <a:endParaRPr lang="en-US" dirty="0"/>
        </a:p>
      </dgm:t>
    </dgm:pt>
    <dgm:pt modelId="{F845A3A1-6FA9-446E-9F5B-02BA97841D3F}" type="parTrans" cxnId="{477D16A8-3233-466B-81F3-26C076C9C9D2}">
      <dgm:prSet/>
      <dgm:spPr/>
    </dgm:pt>
    <dgm:pt modelId="{95BA330D-F9B6-4127-806C-AACDD0D45D90}" type="sibTrans" cxnId="{477D16A8-3233-466B-81F3-26C076C9C9D2}">
      <dgm:prSet/>
      <dgm:spPr/>
    </dgm:pt>
    <dgm:pt modelId="{0112C570-6CE3-4144-B70F-2845936E345A}" type="pres">
      <dgm:prSet presAssocID="{5AA277DB-ECA5-4F37-AF54-C888BA338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5BB73A-44A3-4DB7-BF8B-129146EF205F}" type="pres">
      <dgm:prSet presAssocID="{C63E8E18-8610-42F8-B6BD-FB3AFCC9010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62E950-1477-4F14-BADB-E4985D9F5D87}" type="pres">
      <dgm:prSet presAssocID="{C63E8E18-8610-42F8-B6BD-FB3AFCC9010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84329-F606-41ED-97E0-A3C7A50EB769}" type="pres">
      <dgm:prSet presAssocID="{2FD2502B-3E81-4700-8E3A-7E4EE05F04C6}" presName="parentText" presStyleLbl="node1" presStyleIdx="1" presStyleCnt="2" custLinFactNeighborX="-80" custLinFactNeighborY="-450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69928-C1DD-4877-B237-57AC20A163EB}" type="pres">
      <dgm:prSet presAssocID="{2FD2502B-3E81-4700-8E3A-7E4EE05F04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DCECEF-4A28-4342-869B-83C314781F8B}" type="presOf" srcId="{E92E363B-9631-4D23-94E2-A6E33067028B}" destId="{C162E950-1477-4F14-BADB-E4985D9F5D87}" srcOrd="0" destOrd="3" presId="urn:microsoft.com/office/officeart/2005/8/layout/vList2"/>
    <dgm:cxn modelId="{AC5A1652-2F45-411E-937F-5B6884F3D8CD}" type="presOf" srcId="{99111D31-945E-4BB6-AAF4-3E200EEEC0A9}" destId="{C162E950-1477-4F14-BADB-E4985D9F5D87}" srcOrd="0" destOrd="1" presId="urn:microsoft.com/office/officeart/2005/8/layout/vList2"/>
    <dgm:cxn modelId="{2C50F0DF-76E5-4251-8223-8236E5F0ACE3}" srcId="{C63E8E18-8610-42F8-B6BD-FB3AFCC9010D}" destId="{20A1E9EC-FB78-448C-B603-A0D307723BDE}" srcOrd="2" destOrd="0" parTransId="{B7B4E561-63A0-4F90-95D4-3160F277B7D0}" sibTransId="{8BF510CA-1704-475F-8D3F-62AA8642852C}"/>
    <dgm:cxn modelId="{477D16A8-3233-466B-81F3-26C076C9C9D2}" srcId="{C63E8E18-8610-42F8-B6BD-FB3AFCC9010D}" destId="{E92E363B-9631-4D23-94E2-A6E33067028B}" srcOrd="3" destOrd="0" parTransId="{F845A3A1-6FA9-446E-9F5B-02BA97841D3F}" sibTransId="{95BA330D-F9B6-4127-806C-AACDD0D45D90}"/>
    <dgm:cxn modelId="{C6EED352-AE08-4A42-A880-D7954CE0A4AE}" type="presOf" srcId="{E7241D13-4695-4022-B6B4-C4F9C196370E}" destId="{66769928-C1DD-4877-B237-57AC20A163EB}" srcOrd="0" destOrd="1" presId="urn:microsoft.com/office/officeart/2005/8/layout/vList2"/>
    <dgm:cxn modelId="{5E45650D-CE6E-4512-904C-61EE711914D9}" srcId="{5AA277DB-ECA5-4F37-AF54-C888BA338432}" destId="{C63E8E18-8610-42F8-B6BD-FB3AFCC9010D}" srcOrd="0" destOrd="0" parTransId="{63C2B21C-517B-4211-A04B-B0ED97030EA1}" sibTransId="{BBDAEF67-3614-46FF-9205-BA51984C2B3D}"/>
    <dgm:cxn modelId="{C35E771A-747F-43AA-BCDD-11AD3AB8EB71}" srcId="{2FD2502B-3E81-4700-8E3A-7E4EE05F04C6}" destId="{3683F025-6F89-4BE7-9921-56C8123F7924}" srcOrd="0" destOrd="0" parTransId="{BF67A0BA-C331-4678-B11B-EEBA177389F6}" sibTransId="{283C3656-3302-4A3D-B80A-EA072FB5F9B3}"/>
    <dgm:cxn modelId="{C262C9AB-E70F-4831-AECD-249428C3A5D6}" type="presOf" srcId="{20A1E9EC-FB78-448C-B603-A0D307723BDE}" destId="{C162E950-1477-4F14-BADB-E4985D9F5D87}" srcOrd="0" destOrd="2" presId="urn:microsoft.com/office/officeart/2005/8/layout/vList2"/>
    <dgm:cxn modelId="{8FD5B652-F572-41DC-9B9E-75211BD3E66B}" type="presOf" srcId="{3683F025-6F89-4BE7-9921-56C8123F7924}" destId="{66769928-C1DD-4877-B237-57AC20A163EB}" srcOrd="0" destOrd="0" presId="urn:microsoft.com/office/officeart/2005/8/layout/vList2"/>
    <dgm:cxn modelId="{F94DDEDE-0EF2-4A23-93AA-7603A495BB13}" srcId="{C63E8E18-8610-42F8-B6BD-FB3AFCC9010D}" destId="{106CEF0B-A984-4D03-9492-631ED789C911}" srcOrd="0" destOrd="0" parTransId="{E5527D02-44E7-4637-96A9-6C0DB789D052}" sibTransId="{2E5CDD96-E91E-4345-B914-DA47D5C754A3}"/>
    <dgm:cxn modelId="{144D7A53-499C-45F3-A359-42E0D9D863B3}" type="presOf" srcId="{2FD2502B-3E81-4700-8E3A-7E4EE05F04C6}" destId="{B6684329-F606-41ED-97E0-A3C7A50EB769}" srcOrd="0" destOrd="0" presId="urn:microsoft.com/office/officeart/2005/8/layout/vList2"/>
    <dgm:cxn modelId="{30989EA7-F777-4952-AEDA-1EE18C0739E4}" srcId="{2FD2502B-3E81-4700-8E3A-7E4EE05F04C6}" destId="{E7241D13-4695-4022-B6B4-C4F9C196370E}" srcOrd="1" destOrd="0" parTransId="{BC3D73F6-A3E0-4729-B865-F125F2EF280B}" sibTransId="{608C33B7-564E-4E81-9CF3-3E583EEF70D4}"/>
    <dgm:cxn modelId="{30044191-71FC-45C5-9B6F-42A9F5EAF86D}" type="presOf" srcId="{106CEF0B-A984-4D03-9492-631ED789C911}" destId="{C162E950-1477-4F14-BADB-E4985D9F5D87}" srcOrd="0" destOrd="0" presId="urn:microsoft.com/office/officeart/2005/8/layout/vList2"/>
    <dgm:cxn modelId="{F18FA3D3-ECB4-45BC-B780-AD0B140041F8}" type="presOf" srcId="{5AA277DB-ECA5-4F37-AF54-C888BA338432}" destId="{0112C570-6CE3-4144-B70F-2845936E345A}" srcOrd="0" destOrd="0" presId="urn:microsoft.com/office/officeart/2005/8/layout/vList2"/>
    <dgm:cxn modelId="{EAFC3C1E-8338-4A00-8E7B-9F58679A4811}" type="presOf" srcId="{C63E8E18-8610-42F8-B6BD-FB3AFCC9010D}" destId="{225BB73A-44A3-4DB7-BF8B-129146EF205F}" srcOrd="0" destOrd="0" presId="urn:microsoft.com/office/officeart/2005/8/layout/vList2"/>
    <dgm:cxn modelId="{8DC647AD-8506-413C-918E-0A4136B65757}" srcId="{C63E8E18-8610-42F8-B6BD-FB3AFCC9010D}" destId="{99111D31-945E-4BB6-AAF4-3E200EEEC0A9}" srcOrd="1" destOrd="0" parTransId="{A4F628EC-0F4D-4ABC-B59D-238231211794}" sibTransId="{B0900137-D9B3-4C9F-A8D4-BC7D97D7DBD5}"/>
    <dgm:cxn modelId="{1FE2ECC8-4D08-4CC0-BD76-1A07A6AFC525}" srcId="{5AA277DB-ECA5-4F37-AF54-C888BA338432}" destId="{2FD2502B-3E81-4700-8E3A-7E4EE05F04C6}" srcOrd="1" destOrd="0" parTransId="{20897C2E-4B2B-445A-B1D0-DB81A2E96AC6}" sibTransId="{7EFC7875-3F90-43D9-92D0-917FC73AD549}"/>
    <dgm:cxn modelId="{F3D849CE-042B-4124-A408-2F40BCCA86CC}" type="presParOf" srcId="{0112C570-6CE3-4144-B70F-2845936E345A}" destId="{225BB73A-44A3-4DB7-BF8B-129146EF205F}" srcOrd="0" destOrd="0" presId="urn:microsoft.com/office/officeart/2005/8/layout/vList2"/>
    <dgm:cxn modelId="{D89FBF50-4113-4E84-A312-7CD5A365B2A3}" type="presParOf" srcId="{0112C570-6CE3-4144-B70F-2845936E345A}" destId="{C162E950-1477-4F14-BADB-E4985D9F5D87}" srcOrd="1" destOrd="0" presId="urn:microsoft.com/office/officeart/2005/8/layout/vList2"/>
    <dgm:cxn modelId="{5CDFBD1D-1F2F-48AF-94BD-D294C1658965}" type="presParOf" srcId="{0112C570-6CE3-4144-B70F-2845936E345A}" destId="{B6684329-F606-41ED-97E0-A3C7A50EB769}" srcOrd="2" destOrd="0" presId="urn:microsoft.com/office/officeart/2005/8/layout/vList2"/>
    <dgm:cxn modelId="{3C8B2F89-256E-458F-836B-E3909A97F2C9}" type="presParOf" srcId="{0112C570-6CE3-4144-B70F-2845936E345A}" destId="{66769928-C1DD-4877-B237-57AC20A163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10E96-2F22-4126-B106-7323AB104CE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1E30-8693-44D1-89B8-23A947754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0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io_de_Janeiro" TargetMode="External"/><Relationship Id="rId3" Type="http://schemas.openxmlformats.org/officeDocument/2006/relationships/hyperlink" Target="http://www.ipcc.ch/docs/UNGA43-53.pdf" TargetMode="External"/><Relationship Id="rId7" Type="http://schemas.openxmlformats.org/officeDocument/2006/relationships/hyperlink" Target="http://en.wikipedia.org/wiki/Earth_Summi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nited_Nations" TargetMode="External"/><Relationship Id="rId5" Type="http://schemas.openxmlformats.org/officeDocument/2006/relationships/hyperlink" Target="http://en.wikipedia.org/wiki/Treaty" TargetMode="External"/><Relationship Id="rId4" Type="http://schemas.openxmlformats.org/officeDocument/2006/relationships/hyperlink" Target="http://en.wikipedia.org/wiki/Climate_Change" TargetMode="External"/><Relationship Id="rId9" Type="http://schemas.openxmlformats.org/officeDocument/2006/relationships/hyperlink" Target="http://en.wikipedia.org/wiki/Anthropogenic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1E30-8693-44D1-89B8-23A9477545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2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into Phase II through PERFORM</a:t>
            </a:r>
            <a:r>
              <a:rPr lang="en-US" baseline="0" dirty="0" smtClean="0"/>
              <a:t> pilot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1E30-8693-44D1-89B8-23A9477545F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5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1E30-8693-44D1-89B8-23A9477545F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7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1E30-8693-44D1-89B8-23A9477545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9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Slide.</a:t>
            </a:r>
          </a:p>
          <a:p>
            <a:r>
              <a:rPr lang="en-US" dirty="0" smtClean="0"/>
              <a:t>Start with general slide—about the importance of forests and climate change</a:t>
            </a:r>
            <a:r>
              <a:rPr lang="en-US" baseline="0" dirty="0" smtClean="0"/>
              <a:t> (ecosystem services to Malawi) Forestry sector and its challenges, then international mechanisms and how they will assist our challenges through REDD+. Picture.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1E30-8693-44D1-89B8-23A9477545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2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dirty="0" smtClean="0">
                <a:latin typeface="Arial" pitchFamily="34" charset="0"/>
              </a:rPr>
              <a:t>Change</a:t>
            </a:r>
            <a:r>
              <a:rPr lang="fr-CH" baseline="0" dirty="0" smtClean="0">
                <a:latin typeface="Arial" pitchFamily="34" charset="0"/>
              </a:rPr>
              <a:t> </a:t>
            </a:r>
            <a:r>
              <a:rPr lang="fr-CH" baseline="0" dirty="0" err="1" smtClean="0">
                <a:latin typeface="Arial" pitchFamily="34" charset="0"/>
              </a:rPr>
              <a:t>colors</a:t>
            </a:r>
            <a:endParaRPr lang="fr-CH" dirty="0" smtClean="0">
              <a:latin typeface="Arial" pitchFamily="34" charset="0"/>
            </a:endParaRPr>
          </a:p>
          <a:p>
            <a:r>
              <a:rPr lang="fr-CH" dirty="0" smtClean="0">
                <a:latin typeface="Arial" pitchFamily="34" charset="0"/>
              </a:rPr>
              <a:t>IPCC: </a:t>
            </a:r>
            <a:r>
              <a:rPr lang="fr-CH" dirty="0" err="1" smtClean="0">
                <a:latin typeface="Arial" pitchFamily="34" charset="0"/>
              </a:rPr>
              <a:t>Established</a:t>
            </a:r>
            <a:r>
              <a:rPr lang="fr-CH" dirty="0" smtClean="0">
                <a:latin typeface="Arial" pitchFamily="34" charset="0"/>
              </a:rPr>
              <a:t> by UNEP and the WMO</a:t>
            </a:r>
            <a:r>
              <a:rPr lang="en-US" dirty="0" smtClean="0">
                <a:latin typeface="Arial" pitchFamily="34" charset="0"/>
              </a:rPr>
              <a:t>to provide the world with a clear scientific view on the current state of knowledge in climate change and its potential environmental and socio-economic impacts. The UN General Assembly </a:t>
            </a:r>
            <a:r>
              <a:rPr lang="en-US" dirty="0" smtClean="0">
                <a:latin typeface="Arial" pitchFamily="34" charset="0"/>
                <a:hlinkClick r:id="rId3"/>
              </a:rPr>
              <a:t>endorsed the action by WMO and UNEP in jointly establishing the IPCC</a:t>
            </a:r>
            <a:r>
              <a:rPr lang="en-US" dirty="0" smtClean="0">
                <a:latin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</a:rPr>
              <a:t>UNFCCC: The </a:t>
            </a:r>
            <a:r>
              <a:rPr lang="en-US" b="1" dirty="0" smtClean="0">
                <a:latin typeface="Arial" pitchFamily="34" charset="0"/>
              </a:rPr>
              <a:t>United Nations Framework Convention on </a:t>
            </a:r>
            <a:r>
              <a:rPr lang="en-US" b="1" dirty="0" smtClean="0">
                <a:latin typeface="Arial" pitchFamily="34" charset="0"/>
                <a:hlinkClick r:id="rId4" tooltip="Climate Change"/>
              </a:rPr>
              <a:t>Climate Change</a:t>
            </a:r>
            <a:r>
              <a:rPr lang="en-US" dirty="0" smtClean="0">
                <a:latin typeface="Arial" pitchFamily="34" charset="0"/>
              </a:rPr>
              <a:t> (</a:t>
            </a:r>
            <a:r>
              <a:rPr lang="en-US" b="1" dirty="0" smtClean="0">
                <a:latin typeface="Arial" pitchFamily="34" charset="0"/>
              </a:rPr>
              <a:t>UNFCCC</a:t>
            </a:r>
            <a:r>
              <a:rPr lang="en-US" dirty="0" smtClean="0">
                <a:latin typeface="Arial" pitchFamily="34" charset="0"/>
              </a:rPr>
              <a:t> or </a:t>
            </a:r>
            <a:r>
              <a:rPr lang="en-US" b="1" dirty="0" smtClean="0">
                <a:latin typeface="Arial" pitchFamily="34" charset="0"/>
              </a:rPr>
              <a:t>FCCC</a:t>
            </a:r>
            <a:r>
              <a:rPr lang="en-US" dirty="0" smtClean="0">
                <a:latin typeface="Arial" pitchFamily="34" charset="0"/>
              </a:rPr>
              <a:t>) is an international environmental </a:t>
            </a:r>
            <a:r>
              <a:rPr lang="en-US" dirty="0" smtClean="0">
                <a:latin typeface="Arial" pitchFamily="34" charset="0"/>
                <a:hlinkClick r:id="rId5" tooltip="Treaty"/>
              </a:rPr>
              <a:t>treaty</a:t>
            </a:r>
            <a:r>
              <a:rPr lang="en-US" dirty="0" smtClean="0">
                <a:latin typeface="Arial" pitchFamily="34" charset="0"/>
              </a:rPr>
              <a:t> produced at the </a:t>
            </a:r>
            <a:r>
              <a:rPr lang="en-US" dirty="0" smtClean="0">
                <a:latin typeface="Arial" pitchFamily="34" charset="0"/>
                <a:hlinkClick r:id="rId6" tooltip="United Nations"/>
              </a:rPr>
              <a:t>United Nations</a:t>
            </a:r>
            <a:r>
              <a:rPr lang="en-US" dirty="0" smtClean="0">
                <a:latin typeface="Arial" pitchFamily="34" charset="0"/>
              </a:rPr>
              <a:t> Conference on Environment and Development (UNCED), informally known as the </a:t>
            </a:r>
            <a:r>
              <a:rPr lang="en-US" dirty="0" smtClean="0">
                <a:latin typeface="Arial" pitchFamily="34" charset="0"/>
                <a:hlinkClick r:id="rId7" tooltip="Earth Summit"/>
              </a:rPr>
              <a:t>Earth Summit</a:t>
            </a:r>
            <a:r>
              <a:rPr lang="en-US" dirty="0" smtClean="0">
                <a:latin typeface="Arial" pitchFamily="34" charset="0"/>
              </a:rPr>
              <a:t>, held in </a:t>
            </a:r>
            <a:r>
              <a:rPr lang="en-US" dirty="0" smtClean="0">
                <a:latin typeface="Arial" pitchFamily="34" charset="0"/>
                <a:hlinkClick r:id="rId8" tooltip="Rio de Janeiro"/>
              </a:rPr>
              <a:t>Rio de Janeiro</a:t>
            </a:r>
            <a:r>
              <a:rPr lang="en-US" dirty="0" smtClean="0">
                <a:latin typeface="Arial" pitchFamily="34" charset="0"/>
              </a:rPr>
              <a:t> from June 3 to 14, 1992. The objective of the treaty is to stabilize greenhouse gas concentrations in the atmosphere at a level that would prevent dangerous </a:t>
            </a:r>
            <a:r>
              <a:rPr lang="en-US" dirty="0" smtClean="0">
                <a:latin typeface="Arial" pitchFamily="34" charset="0"/>
                <a:hlinkClick r:id="rId9" tooltip="Anthropogenic"/>
              </a:rPr>
              <a:t>anthropogenic</a:t>
            </a:r>
            <a:r>
              <a:rPr lang="en-US" dirty="0" smtClean="0">
                <a:latin typeface="Arial" pitchFamily="34" charset="0"/>
              </a:rPr>
              <a:t> interference with the climate system.</a:t>
            </a:r>
            <a:endParaRPr lang="fr-CH" dirty="0" smtClean="0">
              <a:latin typeface="Arial" pitchFamily="34" charset="0"/>
            </a:endParaRPr>
          </a:p>
          <a:p>
            <a:r>
              <a:rPr lang="fr-CH" dirty="0" err="1" smtClean="0">
                <a:latin typeface="Arial" pitchFamily="34" charset="0"/>
              </a:rPr>
              <a:t>Marrakesh</a:t>
            </a:r>
            <a:r>
              <a:rPr lang="fr-CH" dirty="0" smtClean="0">
                <a:latin typeface="Arial" pitchFamily="34" charset="0"/>
              </a:rPr>
              <a:t> Accords: Lay the </a:t>
            </a:r>
            <a:r>
              <a:rPr lang="fr-CH" dirty="0" err="1" smtClean="0">
                <a:latin typeface="Arial" pitchFamily="34" charset="0"/>
              </a:rPr>
              <a:t>rules</a:t>
            </a:r>
            <a:r>
              <a:rPr lang="fr-CH" dirty="0" smtClean="0">
                <a:latin typeface="Arial" pitchFamily="34" charset="0"/>
              </a:rPr>
              <a:t> for meeting the </a:t>
            </a:r>
            <a:r>
              <a:rPr lang="fr-CH" dirty="0" err="1" smtClean="0">
                <a:latin typeface="Arial" pitchFamily="34" charset="0"/>
              </a:rPr>
              <a:t>targets</a:t>
            </a:r>
            <a:r>
              <a:rPr lang="fr-CH" dirty="0" smtClean="0">
                <a:latin typeface="Arial" pitchFamily="34" charset="0"/>
              </a:rPr>
              <a:t> set out in the Kyoto Protocol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DBD1C44-FCC0-4767-88E6-A846A3E3C2DB}" type="slidenum">
              <a:rPr lang="en-US" smtClean="0">
                <a:latin typeface="Arial" pitchFamily="34" charset="0"/>
              </a:rPr>
              <a:pPr eaLnBrk="1" hangingPunct="1"/>
              <a:t>10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000" b="1" dirty="0"/>
              <a:t>Agenda item 5, SBSTA (2005):</a:t>
            </a:r>
            <a:r>
              <a:rPr lang="en-US" sz="1000" dirty="0"/>
              <a:t> Reducing emissions from deforestation in developing countries: approaches to stimulate action</a:t>
            </a:r>
          </a:p>
          <a:p>
            <a:pPr>
              <a:defRPr/>
            </a:pPr>
            <a:r>
              <a:rPr lang="en-US" sz="1000" b="1" dirty="0"/>
              <a:t>Paragraph 1 </a:t>
            </a:r>
            <a:r>
              <a:rPr lang="en-US" sz="1000" b="1" dirty="0" err="1"/>
              <a:t>biii</a:t>
            </a:r>
            <a:r>
              <a:rPr lang="en-US" sz="1000" b="1" dirty="0"/>
              <a:t> Bali Action Plan (BAP) (2007): </a:t>
            </a:r>
            <a:r>
              <a:rPr lang="en-US" sz="1000" dirty="0"/>
              <a:t>Policy approaches and positive incentives on issues relating to reducing emissions from deforestation and forest degradation in developing countries; and the role of conservation, sustainable management of forests and enhancement of forest carbon stocks in developing countries</a:t>
            </a:r>
          </a:p>
          <a:p>
            <a:pPr>
              <a:defRPr/>
            </a:pPr>
            <a:r>
              <a:rPr lang="en-US" sz="1000" b="1" dirty="0"/>
              <a:t>Decision 2/CP.13 (2007): </a:t>
            </a:r>
            <a:r>
              <a:rPr lang="en-US" sz="1000" dirty="0"/>
              <a:t>Reducing emissions from deforestation in developing countries: approaches to stimulate action</a:t>
            </a:r>
          </a:p>
          <a:p>
            <a:pPr>
              <a:defRPr/>
            </a:pPr>
            <a:r>
              <a:rPr lang="en-US" sz="1000" b="1" dirty="0"/>
              <a:t>Decision  4/CP.15 (200): </a:t>
            </a:r>
            <a:r>
              <a:rPr lang="en-US" sz="1000" dirty="0"/>
              <a:t>Methodological guidance for activities related to reducing emissions from deforestation and forest degradation and the role of conservation, sustainable management of forests and enhancement of forest carbon stocks</a:t>
            </a:r>
          </a:p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744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1E30-8693-44D1-89B8-23A9477545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44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1E30-8693-44D1-89B8-23A9477545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6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1E30-8693-44D1-89B8-23A9477545F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2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Titiel</a:t>
            </a:r>
            <a:r>
              <a:rPr lang="en-US" baseline="0" dirty="0" smtClean="0"/>
              <a:t> slide, with name, title of presentation</a:t>
            </a:r>
          </a:p>
          <a:p>
            <a:r>
              <a:rPr lang="en-US" baseline="0" dirty="0" smtClean="0"/>
              <a:t>LULUCF is 95% of Malawi’s GHG profile.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1E30-8693-44D1-89B8-23A9477545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9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95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6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2" indent="0" algn="ctr">
              <a:buNone/>
              <a:defRPr/>
            </a:lvl3pPr>
            <a:lvl4pPr marL="1371392" indent="0" algn="ctr">
              <a:buNone/>
              <a:defRPr/>
            </a:lvl4pPr>
            <a:lvl5pPr marL="1828524" indent="0" algn="ctr">
              <a:buNone/>
              <a:defRPr/>
            </a:lvl5pPr>
            <a:lvl6pPr marL="2285655" indent="0" algn="ctr">
              <a:buNone/>
              <a:defRPr/>
            </a:lvl6pPr>
            <a:lvl7pPr marL="2742785" indent="0" algn="ctr">
              <a:buNone/>
              <a:defRPr/>
            </a:lvl7pPr>
            <a:lvl8pPr marL="3199916" indent="0" algn="ctr">
              <a:buNone/>
              <a:defRPr/>
            </a:lvl8pPr>
            <a:lvl9pPr marL="36570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3AC7-16BC-4B9C-B18C-4F560B508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9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F9DF-12BF-40F8-AD1F-CCA03F18E8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7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2" indent="0">
              <a:buNone/>
              <a:defRPr sz="1600"/>
            </a:lvl3pPr>
            <a:lvl4pPr marL="1371392" indent="0">
              <a:buNone/>
              <a:defRPr sz="1400"/>
            </a:lvl4pPr>
            <a:lvl5pPr marL="1828524" indent="0">
              <a:buNone/>
              <a:defRPr sz="1400"/>
            </a:lvl5pPr>
            <a:lvl6pPr marL="2285655" indent="0">
              <a:buNone/>
              <a:defRPr sz="1400"/>
            </a:lvl6pPr>
            <a:lvl7pPr marL="2742785" indent="0">
              <a:buNone/>
              <a:defRPr sz="1400"/>
            </a:lvl7pPr>
            <a:lvl8pPr marL="3199916" indent="0">
              <a:buNone/>
              <a:defRPr sz="1400"/>
            </a:lvl8pPr>
            <a:lvl9pPr marL="365704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A653-DD7B-45FB-A441-C6A82D510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1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BD56C-1985-4FE1-8C9A-B39270E83E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3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3CE7-6E3E-4967-91ED-67C1C2CAD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068E-0990-41C1-8B23-D3743B2AA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50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10BD-95BE-4C32-986A-7E9C2B826C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2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7978-6A41-43BE-AB0A-CD4F7120B7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0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88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E73A-08D0-40A8-95EB-8565CB4BB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40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95E5-56DF-4198-BF87-8ECE7BFF9B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42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1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1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F0D2-AD5A-427E-9CC4-A361BB940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78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988" y="228601"/>
            <a:ext cx="6083300" cy="1395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809751"/>
            <a:ext cx="8229600" cy="43164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0D698-996C-4148-9AC7-B6489D884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04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6" y="132202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924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3350"/>
            <a:ext cx="218757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6" y="132202"/>
            <a:ext cx="6544019" cy="153134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00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1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6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0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8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3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EF58-A7FB-4FA9-A6CB-A19EC8280E7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96F-9198-42D4-8D12-EF4CAFA3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C8508-5BDF-4970-A087-BBB38B4A6FC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3350"/>
            <a:ext cx="2187575" cy="1519238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4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26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39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52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20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1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1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9634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REDD+ CONCEPT</a:t>
            </a:r>
            <a:br>
              <a:rPr lang="en-US" dirty="0" smtClean="0"/>
            </a:br>
            <a:r>
              <a:rPr lang="en-US" sz="2800" b="1" i="1" dirty="0"/>
              <a:t>STELLA GAMA</a:t>
            </a:r>
            <a:br>
              <a:rPr lang="en-US" sz="2800" b="1" i="1" dirty="0"/>
            </a:br>
            <a:r>
              <a:rPr lang="en-US" sz="2800" b="1" i="1" dirty="0"/>
              <a:t>NATIONAL REDD+ FOCAL POINT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13852"/>
            <a:ext cx="6512767" cy="34294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567136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-14288" y="4122738"/>
            <a:ext cx="9144001" cy="430212"/>
            <a:chOff x="-9" y="2597"/>
            <a:chExt cx="5472" cy="271"/>
          </a:xfrm>
        </p:grpSpPr>
        <p:sp>
          <p:nvSpPr>
            <p:cNvPr id="30751" name="Line 3"/>
            <p:cNvSpPr>
              <a:spLocks noChangeShapeType="1"/>
            </p:cNvSpPr>
            <p:nvPr/>
          </p:nvSpPr>
          <p:spPr bwMode="auto">
            <a:xfrm>
              <a:off x="-9" y="2736"/>
              <a:ext cx="5472" cy="0"/>
            </a:xfrm>
            <a:prstGeom prst="line">
              <a:avLst/>
            </a:prstGeom>
            <a:noFill/>
            <a:ln w="254000">
              <a:solidFill>
                <a:srgbClr val="3399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2" name="Text Box 4"/>
            <p:cNvSpPr txBox="1">
              <a:spLocks noChangeArrowheads="1"/>
            </p:cNvSpPr>
            <p:nvPr/>
          </p:nvSpPr>
          <p:spPr bwMode="auto">
            <a:xfrm>
              <a:off x="144" y="2606"/>
              <a:ext cx="5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Arial" pitchFamily="34" charset="0"/>
                  <a:cs typeface="Arial" pitchFamily="34" charset="0"/>
                </a:rPr>
                <a:t>1990</a:t>
              </a:r>
            </a:p>
          </p:txBody>
        </p:sp>
        <p:sp>
          <p:nvSpPr>
            <p:cNvPr id="30753" name="Text Box 5"/>
            <p:cNvSpPr txBox="1">
              <a:spLocks noChangeArrowheads="1"/>
            </p:cNvSpPr>
            <p:nvPr/>
          </p:nvSpPr>
          <p:spPr bwMode="auto">
            <a:xfrm>
              <a:off x="872" y="2597"/>
              <a:ext cx="5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Arial" pitchFamily="34" charset="0"/>
                  <a:cs typeface="Arial" pitchFamily="34" charset="0"/>
                </a:rPr>
                <a:t>1995</a:t>
              </a:r>
            </a:p>
          </p:txBody>
        </p:sp>
        <p:sp>
          <p:nvSpPr>
            <p:cNvPr id="30754" name="Text Box 6"/>
            <p:cNvSpPr txBox="1">
              <a:spLocks noChangeArrowheads="1"/>
            </p:cNvSpPr>
            <p:nvPr/>
          </p:nvSpPr>
          <p:spPr bwMode="auto">
            <a:xfrm>
              <a:off x="1617" y="2606"/>
              <a:ext cx="5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Arial" pitchFamily="34" charset="0"/>
                  <a:cs typeface="Arial" pitchFamily="34" charset="0"/>
                </a:rPr>
                <a:t>2000</a:t>
              </a:r>
            </a:p>
          </p:txBody>
        </p:sp>
        <p:sp>
          <p:nvSpPr>
            <p:cNvPr id="30755" name="Text Box 7"/>
            <p:cNvSpPr txBox="1">
              <a:spLocks noChangeArrowheads="1"/>
            </p:cNvSpPr>
            <p:nvPr/>
          </p:nvSpPr>
          <p:spPr bwMode="auto">
            <a:xfrm>
              <a:off x="2372" y="2616"/>
              <a:ext cx="5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Arial" pitchFamily="34" charset="0"/>
                  <a:cs typeface="Arial" pitchFamily="34" charset="0"/>
                </a:rPr>
                <a:t>2005</a:t>
              </a:r>
            </a:p>
          </p:txBody>
        </p:sp>
        <p:sp>
          <p:nvSpPr>
            <p:cNvPr id="30756" name="Text Box 8"/>
            <p:cNvSpPr txBox="1">
              <a:spLocks noChangeArrowheads="1"/>
            </p:cNvSpPr>
            <p:nvPr/>
          </p:nvSpPr>
          <p:spPr bwMode="auto">
            <a:xfrm>
              <a:off x="3546" y="2616"/>
              <a:ext cx="5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Arial" pitchFamily="34" charset="0"/>
                  <a:cs typeface="Arial" pitchFamily="34" charset="0"/>
                </a:rPr>
                <a:t>2010</a:t>
              </a:r>
            </a:p>
          </p:txBody>
        </p:sp>
      </p:grpSp>
      <p:grpSp>
        <p:nvGrpSpPr>
          <p:cNvPr id="30723" name="Group 9"/>
          <p:cNvGrpSpPr>
            <a:grpSpLocks/>
          </p:cNvGrpSpPr>
          <p:nvPr/>
        </p:nvGrpSpPr>
        <p:grpSpPr bwMode="auto">
          <a:xfrm>
            <a:off x="93663" y="2057400"/>
            <a:ext cx="1658937" cy="3503613"/>
            <a:chOff x="0" y="1296"/>
            <a:chExt cx="1045" cy="2207"/>
          </a:xfrm>
        </p:grpSpPr>
        <p:sp>
          <p:nvSpPr>
            <p:cNvPr id="30748" name="Text Box 11"/>
            <p:cNvSpPr txBox="1">
              <a:spLocks noChangeArrowheads="1"/>
            </p:cNvSpPr>
            <p:nvPr/>
          </p:nvSpPr>
          <p:spPr bwMode="auto">
            <a:xfrm>
              <a:off x="144" y="1296"/>
              <a:ext cx="901" cy="582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1992:</a:t>
              </a:r>
              <a:r>
                <a:rPr lang="en-US">
                  <a:latin typeface="Arial" pitchFamily="34" charset="0"/>
                  <a:cs typeface="Arial" pitchFamily="34" charset="0"/>
                </a:rPr>
                <a:t> UNFCCC established</a:t>
              </a:r>
            </a:p>
          </p:txBody>
        </p:sp>
        <p:sp>
          <p:nvSpPr>
            <p:cNvPr id="30749" name="Line 12"/>
            <p:cNvSpPr>
              <a:spLocks noChangeShapeType="1"/>
            </p:cNvSpPr>
            <p:nvPr/>
          </p:nvSpPr>
          <p:spPr bwMode="auto">
            <a:xfrm>
              <a:off x="110" y="2829"/>
              <a:ext cx="3" cy="25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0" name="Text Box 13"/>
            <p:cNvSpPr txBox="1">
              <a:spLocks noChangeArrowheads="1"/>
            </p:cNvSpPr>
            <p:nvPr/>
          </p:nvSpPr>
          <p:spPr bwMode="auto">
            <a:xfrm>
              <a:off x="0" y="3096"/>
              <a:ext cx="908" cy="407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1988:</a:t>
              </a:r>
              <a:r>
                <a:rPr lang="en-US">
                  <a:latin typeface="Arial" pitchFamily="34" charset="0"/>
                  <a:cs typeface="Arial" pitchFamily="34" charset="0"/>
                </a:rPr>
                <a:t> IPCC established</a:t>
              </a:r>
            </a:p>
          </p:txBody>
        </p:sp>
      </p:grpSp>
      <p:grpSp>
        <p:nvGrpSpPr>
          <p:cNvPr id="30724" name="Group 39"/>
          <p:cNvGrpSpPr>
            <a:grpSpLocks/>
          </p:cNvGrpSpPr>
          <p:nvPr/>
        </p:nvGrpSpPr>
        <p:grpSpPr bwMode="auto">
          <a:xfrm>
            <a:off x="4838700" y="4457700"/>
            <a:ext cx="4097338" cy="1865313"/>
            <a:chOff x="3048" y="2808"/>
            <a:chExt cx="2581" cy="1175"/>
          </a:xfrm>
        </p:grpSpPr>
        <p:sp>
          <p:nvSpPr>
            <p:cNvPr id="30743" name="Text Box 22"/>
            <p:cNvSpPr txBox="1">
              <a:spLocks noChangeArrowheads="1"/>
            </p:cNvSpPr>
            <p:nvPr/>
          </p:nvSpPr>
          <p:spPr bwMode="auto">
            <a:xfrm>
              <a:off x="3048" y="3401"/>
              <a:ext cx="991" cy="58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2008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: KP 1</a:t>
              </a:r>
              <a:r>
                <a:rPr lang="en-US" baseline="30000" dirty="0">
                  <a:latin typeface="Arial" pitchFamily="34" charset="0"/>
                  <a:cs typeface="Arial" pitchFamily="34" charset="0"/>
                </a:rPr>
                <a:t>st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commitment period begins</a:t>
              </a:r>
            </a:p>
          </p:txBody>
        </p:sp>
        <p:grpSp>
          <p:nvGrpSpPr>
            <p:cNvPr id="30744" name="Group 37"/>
            <p:cNvGrpSpPr>
              <a:grpSpLocks/>
            </p:cNvGrpSpPr>
            <p:nvPr/>
          </p:nvGrpSpPr>
          <p:grpSpPr bwMode="auto">
            <a:xfrm>
              <a:off x="3456" y="2808"/>
              <a:ext cx="2173" cy="1166"/>
              <a:chOff x="3456" y="2808"/>
              <a:chExt cx="2173" cy="1166"/>
            </a:xfrm>
          </p:grpSpPr>
          <p:sp>
            <p:nvSpPr>
              <p:cNvPr id="30745" name="Line 18"/>
              <p:cNvSpPr>
                <a:spLocks noChangeShapeType="1"/>
              </p:cNvSpPr>
              <p:nvPr/>
            </p:nvSpPr>
            <p:spPr bwMode="auto">
              <a:xfrm flipH="1">
                <a:off x="5112" y="2846"/>
                <a:ext cx="7" cy="3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6" name="Line 19"/>
              <p:cNvSpPr>
                <a:spLocks noChangeShapeType="1"/>
              </p:cNvSpPr>
              <p:nvPr/>
            </p:nvSpPr>
            <p:spPr bwMode="auto">
              <a:xfrm>
                <a:off x="3456" y="2808"/>
                <a:ext cx="0" cy="51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7" name="Text Box 23"/>
              <p:cNvSpPr txBox="1">
                <a:spLocks noChangeArrowheads="1"/>
              </p:cNvSpPr>
              <p:nvPr/>
            </p:nvSpPr>
            <p:spPr bwMode="auto">
              <a:xfrm>
                <a:off x="4585" y="3392"/>
                <a:ext cx="1044" cy="58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Warsaw REDD+ Framework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0725" name="Group 36"/>
          <p:cNvGrpSpPr>
            <a:grpSpLocks/>
          </p:cNvGrpSpPr>
          <p:nvPr/>
        </p:nvGrpSpPr>
        <p:grpSpPr bwMode="auto">
          <a:xfrm>
            <a:off x="1050925" y="2057400"/>
            <a:ext cx="4302125" cy="4340225"/>
            <a:chOff x="662" y="1296"/>
            <a:chExt cx="2710" cy="2734"/>
          </a:xfrm>
        </p:grpSpPr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flipH="1">
              <a:off x="1519" y="2297"/>
              <a:ext cx="3" cy="3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157" y="2808"/>
              <a:ext cx="0" cy="7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Text Box 20"/>
            <p:cNvSpPr txBox="1">
              <a:spLocks noChangeArrowheads="1"/>
            </p:cNvSpPr>
            <p:nvPr/>
          </p:nvSpPr>
          <p:spPr bwMode="auto">
            <a:xfrm>
              <a:off x="1173" y="1511"/>
              <a:ext cx="864" cy="756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1997:</a:t>
              </a:r>
              <a:r>
                <a:rPr lang="en-US">
                  <a:latin typeface="Arial" pitchFamily="34" charset="0"/>
                  <a:cs typeface="Arial" pitchFamily="34" charset="0"/>
                </a:rPr>
                <a:t> Kyoto Protocol adopted</a:t>
              </a:r>
            </a:p>
          </p:txBody>
        </p:sp>
        <p:sp>
          <p:nvSpPr>
            <p:cNvPr id="30739" name="Text Box 21"/>
            <p:cNvSpPr txBox="1">
              <a:spLocks noChangeArrowheads="1"/>
            </p:cNvSpPr>
            <p:nvPr/>
          </p:nvSpPr>
          <p:spPr bwMode="auto">
            <a:xfrm>
              <a:off x="2088" y="1296"/>
              <a:ext cx="1284" cy="756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2005</a:t>
              </a:r>
              <a:r>
                <a:rPr lang="en-US">
                  <a:latin typeface="Arial" pitchFamily="34" charset="0"/>
                  <a:cs typeface="Arial" pitchFamily="34" charset="0"/>
                </a:rPr>
                <a:t>:COP11 Kyoto entered into force; REDD introduced</a:t>
              </a:r>
            </a:p>
          </p:txBody>
        </p:sp>
        <p:sp>
          <p:nvSpPr>
            <p:cNvPr id="30740" name="Line 24"/>
            <p:cNvSpPr>
              <a:spLocks noChangeShapeType="1"/>
            </p:cNvSpPr>
            <p:nvPr/>
          </p:nvSpPr>
          <p:spPr bwMode="auto">
            <a:xfrm>
              <a:off x="2304" y="2808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Text Box 25"/>
            <p:cNvSpPr txBox="1">
              <a:spLocks noChangeArrowheads="1"/>
            </p:cNvSpPr>
            <p:nvPr/>
          </p:nvSpPr>
          <p:spPr bwMode="auto">
            <a:xfrm>
              <a:off x="1872" y="2952"/>
              <a:ext cx="912" cy="756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2001:</a:t>
              </a:r>
              <a:r>
                <a:rPr lang="en-US">
                  <a:latin typeface="Arial" pitchFamily="34" charset="0"/>
                  <a:cs typeface="Arial" pitchFamily="34" charset="0"/>
                </a:rPr>
                <a:t> Marrakesh Accords signed</a:t>
              </a:r>
            </a:p>
          </p:txBody>
        </p:sp>
        <p:sp>
          <p:nvSpPr>
            <p:cNvPr id="30742" name="Text Box 26"/>
            <p:cNvSpPr txBox="1">
              <a:spLocks noChangeArrowheads="1"/>
            </p:cNvSpPr>
            <p:nvPr/>
          </p:nvSpPr>
          <p:spPr bwMode="auto">
            <a:xfrm>
              <a:off x="662" y="3623"/>
              <a:ext cx="1209" cy="407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1994:</a:t>
              </a:r>
              <a:r>
                <a:rPr lang="en-US">
                  <a:latin typeface="Arial" pitchFamily="34" charset="0"/>
                  <a:cs typeface="Arial" pitchFamily="34" charset="0"/>
                </a:rPr>
                <a:t> UNFCCC enter into force </a:t>
              </a:r>
            </a:p>
          </p:txBody>
        </p:sp>
      </p:grpSp>
      <p:grpSp>
        <p:nvGrpSpPr>
          <p:cNvPr id="30726" name="Group 38"/>
          <p:cNvGrpSpPr>
            <a:grpSpLocks/>
          </p:cNvGrpSpPr>
          <p:nvPr/>
        </p:nvGrpSpPr>
        <p:grpSpPr bwMode="auto">
          <a:xfrm>
            <a:off x="5467350" y="2043113"/>
            <a:ext cx="1330325" cy="2052637"/>
            <a:chOff x="3442" y="1325"/>
            <a:chExt cx="1031" cy="1293"/>
          </a:xfrm>
        </p:grpSpPr>
        <p:sp>
          <p:nvSpPr>
            <p:cNvPr id="30734" name="Line 27"/>
            <p:cNvSpPr>
              <a:spLocks noChangeShapeType="1"/>
            </p:cNvSpPr>
            <p:nvPr/>
          </p:nvSpPr>
          <p:spPr bwMode="auto">
            <a:xfrm flipH="1">
              <a:off x="3442" y="2116"/>
              <a:ext cx="521" cy="5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Text Box 28"/>
            <p:cNvSpPr txBox="1">
              <a:spLocks noChangeArrowheads="1"/>
            </p:cNvSpPr>
            <p:nvPr/>
          </p:nvSpPr>
          <p:spPr bwMode="auto">
            <a:xfrm>
              <a:off x="3446" y="1325"/>
              <a:ext cx="1027" cy="756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>
                  <a:latin typeface="Arial" pitchFamily="34" charset="0"/>
                  <a:cs typeface="Arial" pitchFamily="34" charset="0"/>
                </a:rPr>
                <a:t>: COP13 Bali Roadmap</a:t>
              </a:r>
            </a:p>
          </p:txBody>
        </p:sp>
      </p:grpSp>
      <p:sp>
        <p:nvSpPr>
          <p:cNvPr id="30727" name="Rectangle 34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  <a:cs typeface="Arial" pitchFamily="34" charset="0"/>
              </a:rPr>
              <a:t>Climate Policy Timeline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946900" y="4168775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4905375" y="4152900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30730" name="Line 27"/>
          <p:cNvSpPr>
            <a:spLocks noChangeShapeType="1"/>
          </p:cNvSpPr>
          <p:nvPr/>
        </p:nvSpPr>
        <p:spPr bwMode="auto">
          <a:xfrm flipH="1">
            <a:off x="6488113" y="3222625"/>
            <a:ext cx="1098550" cy="903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1" name="Text Box 28"/>
          <p:cNvSpPr txBox="1">
            <a:spLocks noChangeArrowheads="1"/>
          </p:cNvSpPr>
          <p:nvPr/>
        </p:nvSpPr>
        <p:spPr bwMode="auto">
          <a:xfrm>
            <a:off x="6965950" y="2271713"/>
            <a:ext cx="1612900" cy="92551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en-US">
                <a:latin typeface="Arial" pitchFamily="34" charset="0"/>
                <a:cs typeface="Arial" pitchFamily="34" charset="0"/>
              </a:rPr>
              <a:t>: COP 16 Cancun Agreements</a:t>
            </a:r>
          </a:p>
        </p:txBody>
      </p:sp>
      <p:sp>
        <p:nvSpPr>
          <p:cNvPr id="30732" name="Line 16"/>
          <p:cNvSpPr>
            <a:spLocks noChangeShapeType="1"/>
          </p:cNvSpPr>
          <p:nvPr/>
        </p:nvSpPr>
        <p:spPr bwMode="auto">
          <a:xfrm flipH="1">
            <a:off x="1017588" y="2994025"/>
            <a:ext cx="6350" cy="1198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4267200" y="3319463"/>
            <a:ext cx="6350" cy="893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772400" y="4192588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89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869" y="1223962"/>
            <a:ext cx="8715375" cy="464343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200" dirty="0" smtClean="0"/>
          </a:p>
          <a:p>
            <a:pPr>
              <a:buFontTx/>
              <a:buNone/>
              <a:defRPr/>
            </a:pPr>
            <a:endParaRPr lang="en-US" sz="1200" dirty="0" smtClean="0"/>
          </a:p>
          <a:p>
            <a:pPr>
              <a:buFontTx/>
              <a:buNone/>
              <a:defRPr/>
            </a:pPr>
            <a:endParaRPr lang="en-US" sz="1200" dirty="0" smtClean="0"/>
          </a:p>
          <a:p>
            <a:pPr>
              <a:buFontTx/>
              <a:buNone/>
              <a:defRPr/>
            </a:pPr>
            <a:endParaRPr lang="fr-CH" sz="1400" dirty="0" smtClean="0"/>
          </a:p>
          <a:p>
            <a:pPr>
              <a:buFontTx/>
              <a:buNone/>
              <a:defRPr/>
            </a:pPr>
            <a:endParaRPr lang="en-US" sz="1400" dirty="0" smtClean="0"/>
          </a:p>
          <a:p>
            <a:pPr>
              <a:buFontTx/>
              <a:buNone/>
              <a:defRPr/>
            </a:pPr>
            <a:endParaRPr lang="en-US" sz="1400" dirty="0" smtClean="0"/>
          </a:p>
          <a:p>
            <a:pPr>
              <a:buFontTx/>
              <a:buNone/>
              <a:defRPr/>
            </a:pPr>
            <a:endParaRPr lang="en-US" sz="1400" dirty="0" smtClean="0"/>
          </a:p>
          <a:p>
            <a:pPr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669925" y="131763"/>
            <a:ext cx="8320088" cy="1531937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REDD+ evolution under the UNFCCC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7200" y="3419475"/>
            <a:ext cx="8478838" cy="72231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767138" y="3611563"/>
            <a:ext cx="267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H" sz="2000" b="1" smtClean="0">
                <a:solidFill>
                  <a:srgbClr val="000000"/>
                </a:solidFill>
              </a:rPr>
              <a:t>UNFCCC</a:t>
            </a:r>
            <a:endParaRPr lang="en-US" sz="2000" b="1" smtClean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704851" y="3195637"/>
            <a:ext cx="800100" cy="15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617788" y="3170237"/>
            <a:ext cx="8572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5859" idx="2"/>
          </p:cNvCxnSpPr>
          <p:nvPr/>
        </p:nvCxnSpPr>
        <p:spPr>
          <a:xfrm rot="5400000" flipH="1" flipV="1">
            <a:off x="6294456" y="3087687"/>
            <a:ext cx="877888" cy="15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914400" y="4141788"/>
            <a:ext cx="34766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6420602" y="4242169"/>
            <a:ext cx="666750" cy="2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718593" y="4282282"/>
            <a:ext cx="633413" cy="6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2" name="TextBox 16"/>
          <p:cNvSpPr txBox="1">
            <a:spLocks noChangeArrowheads="1"/>
          </p:cNvSpPr>
          <p:nvPr/>
        </p:nvSpPr>
        <p:spPr bwMode="auto">
          <a:xfrm>
            <a:off x="304800" y="4664075"/>
            <a:ext cx="1189038" cy="922338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Opening Agenda Item 5 </a:t>
            </a:r>
            <a:endParaRPr lang="fr-CH" smtClean="0">
              <a:solidFill>
                <a:srgbClr val="000000"/>
              </a:solidFill>
            </a:endParaRPr>
          </a:p>
        </p:txBody>
      </p:sp>
      <p:sp>
        <p:nvSpPr>
          <p:cNvPr id="35853" name="TextBox 18"/>
          <p:cNvSpPr txBox="1">
            <a:spLocks noChangeArrowheads="1"/>
          </p:cNvSpPr>
          <p:nvPr/>
        </p:nvSpPr>
        <p:spPr bwMode="auto">
          <a:xfrm>
            <a:off x="1951038" y="4602163"/>
            <a:ext cx="2386012" cy="120015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 Decisions: BAP &amp; 2/CP. 13  (policy)/  Opening of AWGs LCA &amp; KP</a:t>
            </a:r>
            <a:endParaRPr lang="fr-CH" dirty="0" smtClean="0">
              <a:solidFill>
                <a:srgbClr val="000000"/>
              </a:solidFill>
            </a:endParaRPr>
          </a:p>
        </p:txBody>
      </p:sp>
      <p:sp>
        <p:nvSpPr>
          <p:cNvPr id="35854" name="TextBox 19"/>
          <p:cNvSpPr txBox="1">
            <a:spLocks noChangeArrowheads="1"/>
          </p:cNvSpPr>
          <p:nvPr/>
        </p:nvSpPr>
        <p:spPr bwMode="auto">
          <a:xfrm>
            <a:off x="4572000" y="4618038"/>
            <a:ext cx="1584325" cy="922337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Decision  4/CP.15 (methods)</a:t>
            </a:r>
            <a:endParaRPr lang="fr-CH" dirty="0" smtClean="0">
              <a:solidFill>
                <a:srgbClr val="000000"/>
              </a:solidFill>
            </a:endParaRPr>
          </a:p>
        </p:txBody>
      </p:sp>
      <p:sp>
        <p:nvSpPr>
          <p:cNvPr id="35855" name="TextBox 21"/>
          <p:cNvSpPr txBox="1">
            <a:spLocks noChangeArrowheads="1"/>
          </p:cNvSpPr>
          <p:nvPr/>
        </p:nvSpPr>
        <p:spPr bwMode="auto">
          <a:xfrm>
            <a:off x="6442636" y="4618038"/>
            <a:ext cx="1584325" cy="923925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Decision  1/CP.16 (policy)</a:t>
            </a:r>
            <a:endParaRPr lang="fr-CH" dirty="0" smtClean="0">
              <a:solidFill>
                <a:srgbClr val="000000"/>
              </a:solidFill>
            </a:endParaRPr>
          </a:p>
        </p:txBody>
      </p:sp>
      <p:sp>
        <p:nvSpPr>
          <p:cNvPr id="35856" name="TextBox 24"/>
          <p:cNvSpPr txBox="1">
            <a:spLocks noChangeArrowheads="1"/>
          </p:cNvSpPr>
          <p:nvPr/>
        </p:nvSpPr>
        <p:spPr bwMode="auto">
          <a:xfrm>
            <a:off x="411163" y="2103438"/>
            <a:ext cx="1798637" cy="646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H" b="1" smtClean="0">
                <a:solidFill>
                  <a:srgbClr val="000000"/>
                </a:solidFill>
              </a:rPr>
              <a:t>SBSTA/Montreal 2005</a:t>
            </a:r>
          </a:p>
        </p:txBody>
      </p:sp>
      <p:sp>
        <p:nvSpPr>
          <p:cNvPr id="35857" name="TextBox 25"/>
          <p:cNvSpPr txBox="1">
            <a:spLocks noChangeArrowheads="1"/>
          </p:cNvSpPr>
          <p:nvPr/>
        </p:nvSpPr>
        <p:spPr bwMode="auto">
          <a:xfrm>
            <a:off x="2257020" y="2083224"/>
            <a:ext cx="15843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COP 13/ Bali 2007</a:t>
            </a:r>
            <a:endParaRPr lang="fr-CH" b="1" dirty="0" smtClean="0">
              <a:solidFill>
                <a:srgbClr val="000000"/>
              </a:solidFill>
            </a:endParaRPr>
          </a:p>
        </p:txBody>
      </p:sp>
      <p:sp>
        <p:nvSpPr>
          <p:cNvPr id="35858" name="TextBox 26"/>
          <p:cNvSpPr txBox="1">
            <a:spLocks noChangeArrowheads="1"/>
          </p:cNvSpPr>
          <p:nvPr/>
        </p:nvSpPr>
        <p:spPr bwMode="auto">
          <a:xfrm>
            <a:off x="3988169" y="1785144"/>
            <a:ext cx="1889125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COP 15/ Copenhagen 2009</a:t>
            </a:r>
            <a:endParaRPr lang="fr-CH" b="1" dirty="0" smtClean="0">
              <a:solidFill>
                <a:srgbClr val="000000"/>
              </a:solidFill>
            </a:endParaRPr>
          </a:p>
        </p:txBody>
      </p:sp>
      <p:sp>
        <p:nvSpPr>
          <p:cNvPr id="35859" name="TextBox 27"/>
          <p:cNvSpPr txBox="1">
            <a:spLocks noChangeArrowheads="1"/>
          </p:cNvSpPr>
          <p:nvPr/>
        </p:nvSpPr>
        <p:spPr bwMode="auto">
          <a:xfrm>
            <a:off x="5949175" y="2010569"/>
            <a:ext cx="1584325" cy="646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COP 16/ Cancun 2010</a:t>
            </a:r>
            <a:endParaRPr lang="fr-CH" b="1" dirty="0" smtClean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654671" y="4251694"/>
            <a:ext cx="633413" cy="6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4514057" y="3170237"/>
            <a:ext cx="8572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44"/>
          <p:cNvSpPr txBox="1">
            <a:spLocks noChangeArrowheads="1"/>
          </p:cNvSpPr>
          <p:nvPr/>
        </p:nvSpPr>
        <p:spPr bwMode="auto">
          <a:xfrm>
            <a:off x="244475" y="5867400"/>
            <a:ext cx="8709025" cy="58420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H" sz="3200" dirty="0" smtClean="0">
                <a:solidFill>
                  <a:srgbClr val="FF0000"/>
                </a:solidFill>
              </a:rPr>
              <a:t>RED               REDD                </a:t>
            </a:r>
            <a:r>
              <a:rPr lang="fr-CH" sz="3200" dirty="0" err="1" smtClean="0">
                <a:solidFill>
                  <a:srgbClr val="FF0000"/>
                </a:solidFill>
              </a:rPr>
              <a:t>REDD</a:t>
            </a:r>
            <a:r>
              <a:rPr lang="fr-CH" sz="3200" dirty="0" smtClean="0">
                <a:solidFill>
                  <a:srgbClr val="FF0000"/>
                </a:solidFill>
              </a:rPr>
              <a:t>+           </a:t>
            </a:r>
            <a:r>
              <a:rPr lang="fr-CH" sz="3200" dirty="0" smtClean="0"/>
              <a:t>       </a:t>
            </a:r>
            <a:r>
              <a:rPr lang="fr-CH" sz="3200" dirty="0" smtClean="0">
                <a:solidFill>
                  <a:srgbClr val="FF0000"/>
                </a:solidFill>
              </a:rPr>
              <a:t> REDD+</a:t>
            </a:r>
            <a:endParaRPr lang="fr-CH" sz="24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7625" y="2352251"/>
            <a:ext cx="1661928" cy="1433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COP 19/Warsaw REDD+ Framework 2013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REDD+ evolution under the UNFCCC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2005 Montreal RED</a:t>
            </a:r>
          </a:p>
          <a:p>
            <a:r>
              <a:rPr lang="en-GB" dirty="0" smtClean="0"/>
              <a:t>2007 REDD (including forest degradation) Bali Action Plan</a:t>
            </a:r>
          </a:p>
          <a:p>
            <a:r>
              <a:rPr lang="en-GB" dirty="0" smtClean="0"/>
              <a:t>2009 REDD +: including also forest conservation, sustainable management of forests, enhancement of forest carbon stocks. Copenhagen Accord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2010 Decision on REDD+ Cancun Agreements provides a framework for Parties undertaking actions relating to reducing emissions from deforestation and forest degradation, conservation of forest carbon stocks, sustainable management of forests and enhancement of forest carbon stocks</a:t>
            </a:r>
          </a:p>
          <a:p>
            <a:endParaRPr lang="en-GB" dirty="0" smtClean="0"/>
          </a:p>
          <a:p>
            <a:r>
              <a:rPr lang="en-GB" dirty="0" smtClean="0"/>
              <a:t>2011 Durban approved technical guidelines for reference levels — benchmarks for measuring progress in reducing emissions from deforestation also provides</a:t>
            </a:r>
            <a:r>
              <a:rPr lang="en-GB" dirty="0"/>
              <a:t> </a:t>
            </a:r>
            <a:r>
              <a:rPr lang="en-GB" dirty="0" smtClean="0"/>
              <a:t>guidance on systems for providing information on how all the safeguards are being addressed and respected.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3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REDD+ evolution under the UNFCCC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2012 REDD+ finance workshop and a technical paper in preparation for COP 19 Doha</a:t>
            </a:r>
          </a:p>
          <a:p>
            <a:r>
              <a:rPr lang="en-GB" dirty="0" smtClean="0"/>
              <a:t>2013 Warsaw REDD+ Framework: a comprehensive package of seven technical and finance decisions that provide the fundamental architecture for REDD+ to be implemented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REDD+ within the UNFCCC – the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• Convention objectives Article 2: stabilize GHGs in the atmosphere</a:t>
            </a:r>
          </a:p>
          <a:p>
            <a:pPr marL="0" indent="0">
              <a:buNone/>
            </a:pPr>
            <a:r>
              <a:rPr lang="en-GB" dirty="0"/>
              <a:t>• various studies estimate that emissions from forest account for 17-20% of global GHG </a:t>
            </a:r>
            <a:r>
              <a:rPr lang="en-GB" dirty="0" smtClean="0"/>
              <a:t>emissions</a:t>
            </a:r>
          </a:p>
          <a:p>
            <a:r>
              <a:rPr lang="en-GB" dirty="0" smtClean="0"/>
              <a:t>REDD+ as a mitigation measure</a:t>
            </a:r>
            <a:endParaRPr lang="en-GB" dirty="0"/>
          </a:p>
          <a:p>
            <a:endParaRPr lang="en-US" dirty="0"/>
          </a:p>
        </p:txBody>
      </p:sp>
      <p:pic>
        <p:nvPicPr>
          <p:cNvPr id="8" name="Content Placeholder 7" descr="Sources of emissions IPCC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0" r="-3487"/>
          <a:stretch>
            <a:fillRect/>
          </a:stretch>
        </p:blipFill>
        <p:spPr bwMode="auto">
          <a:xfrm>
            <a:off x="4495798" y="1772816"/>
            <a:ext cx="440283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20688" y="6143625"/>
            <a:ext cx="229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CH" dirty="0"/>
              <a:t>Source, IPCC 2007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83969" y="1006847"/>
            <a:ext cx="4860031" cy="11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2060"/>
                </a:solidFill>
              </a:rPr>
              <a:t>Global GHG sources by sector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00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REDD+ within the UNFCCC – the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REDD+ is – an international framework to halt deforestation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vehicle to financially reward developing countries for </a:t>
            </a:r>
            <a:r>
              <a:rPr lang="en-GB" dirty="0" smtClean="0"/>
              <a:t>SFM</a:t>
            </a:r>
          </a:p>
          <a:p>
            <a:r>
              <a:rPr lang="en-GB" dirty="0"/>
              <a:t>REDD+ Mechanism – to help fight poverty while conserving biodiversity and sustaining vital ecosystem </a:t>
            </a:r>
            <a:r>
              <a:rPr lang="en-GB" dirty="0" smtClean="0"/>
              <a:t>services</a:t>
            </a:r>
          </a:p>
          <a:p>
            <a:r>
              <a:rPr lang="en-GB" dirty="0"/>
              <a:t>Reducing deforestation is the “single largest opportunity for cost-effective and immediate reductions of carbon emissions” (Stern Review)</a:t>
            </a:r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806330592"/>
              </p:ext>
            </p:extLst>
          </p:nvPr>
        </p:nvGraphicFramePr>
        <p:xfrm>
          <a:off x="2051720" y="1124744"/>
          <a:ext cx="6096000" cy="459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91680" y="47667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Malawi Emissions by Source Category, LULUCF Sector</a:t>
            </a:r>
            <a:endParaRPr lang="en-US" sz="2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611560" y="5933365"/>
            <a:ext cx="2304256" cy="735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Source: CD-REDD 2014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importance for Malawi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Malawi is well into Phase </a:t>
            </a:r>
            <a:r>
              <a:rPr lang="en-US" dirty="0" smtClean="0"/>
              <a:t>I and going into Phase II </a:t>
            </a:r>
            <a:r>
              <a:rPr lang="en-US" dirty="0"/>
              <a:t>of the REDD+ </a:t>
            </a:r>
            <a:r>
              <a:rPr lang="en-US" dirty="0" smtClean="0"/>
              <a:t>process</a:t>
            </a:r>
          </a:p>
          <a:p>
            <a:r>
              <a:rPr lang="en-US" dirty="0"/>
              <a:t>The </a:t>
            </a:r>
            <a:r>
              <a:rPr lang="en-US" dirty="0" smtClean="0"/>
              <a:t>MRP has </a:t>
            </a:r>
            <a:r>
              <a:rPr lang="en-US" dirty="0"/>
              <a:t>a solid foundation on which to build a model REDD+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importance for Malawi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Enhance sustainable forest management practices and landscape approach</a:t>
            </a:r>
          </a:p>
          <a:p>
            <a:r>
              <a:rPr lang="en-GB" dirty="0" smtClean="0"/>
              <a:t>Improve forest governance</a:t>
            </a:r>
          </a:p>
          <a:p>
            <a:r>
              <a:rPr lang="en-GB" dirty="0" smtClean="0"/>
              <a:t>Cross sector coordination: Create inclusive, informed and participatory decision-making</a:t>
            </a:r>
          </a:p>
          <a:p>
            <a:r>
              <a:rPr lang="en-GB" dirty="0" smtClean="0"/>
              <a:t>Help leverage other investments and generate new funding for SFM</a:t>
            </a:r>
          </a:p>
          <a:p>
            <a:r>
              <a:rPr lang="en-GB" dirty="0" smtClean="0"/>
              <a:t>Promote green growth: low carbon, resource efficient and socially inclusive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2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importance for Malawi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Redd</a:t>
            </a:r>
            <a:r>
              <a:rPr lang="en-US" dirty="0" smtClean="0"/>
              <a:t>+ will deliver Multiple ecosystem services</a:t>
            </a:r>
          </a:p>
          <a:p>
            <a:pPr lvl="1"/>
            <a:r>
              <a:rPr lang="en-US" dirty="0" smtClean="0"/>
              <a:t>Low-carbon development and climate change mitigation</a:t>
            </a:r>
          </a:p>
          <a:p>
            <a:pPr lvl="1"/>
            <a:r>
              <a:rPr lang="en-US" dirty="0" smtClean="0"/>
              <a:t>Sustaining water-related ecosystem services</a:t>
            </a:r>
          </a:p>
          <a:p>
            <a:pPr lvl="1"/>
            <a:r>
              <a:rPr lang="en-US" dirty="0" smtClean="0"/>
              <a:t>Timber and non-timber forest products-renewable</a:t>
            </a:r>
          </a:p>
          <a:p>
            <a:r>
              <a:rPr lang="en-US" dirty="0" smtClean="0"/>
              <a:t>REDD+ will increase resilience of ecosystems to environmental changes</a:t>
            </a:r>
          </a:p>
          <a:p>
            <a:r>
              <a:rPr lang="en-US" dirty="0" smtClean="0"/>
              <a:t>REDD+ has potential to provide monetary benefits (dependent on price of carbon)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4249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3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importance for Malawi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financing not the primary objective</a:t>
            </a:r>
          </a:p>
          <a:p>
            <a:r>
              <a:rPr lang="en-US" dirty="0" smtClean="0"/>
              <a:t>However vital for scientifically </a:t>
            </a:r>
            <a:r>
              <a:rPr lang="en-US" dirty="0"/>
              <a:t>sound, rigorous methodologies </a:t>
            </a:r>
            <a:r>
              <a:rPr lang="en-US" dirty="0" smtClean="0"/>
              <a:t>for forest monitoring systems which are </a:t>
            </a:r>
            <a:r>
              <a:rPr lang="en-US" dirty="0"/>
              <a:t>consistent, comparable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7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an expedition</a:t>
            </a:r>
          </a:p>
          <a:p>
            <a:r>
              <a:rPr lang="en-US" dirty="0" smtClean="0"/>
              <a:t>Lets move forward together</a:t>
            </a:r>
          </a:p>
          <a:p>
            <a:r>
              <a:rPr lang="en-US" dirty="0" smtClean="0"/>
              <a:t>Low carbon emission</a:t>
            </a:r>
          </a:p>
          <a:p>
            <a:r>
              <a:rPr lang="en-US" dirty="0" smtClean="0"/>
              <a:t>Sustainable and resilient livelihoods</a:t>
            </a:r>
          </a:p>
          <a:p>
            <a:r>
              <a:rPr lang="en-US" dirty="0" smtClean="0"/>
              <a:t>Resilient forest landscapes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368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3504" y="1268760"/>
            <a:ext cx="6750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Baskerville Old Face" pitchFamily="18" charset="0"/>
              </a:rPr>
              <a:t>“A technological society has two</a:t>
            </a:r>
          </a:p>
          <a:p>
            <a:r>
              <a:rPr lang="en-GB" sz="2400" i="1" dirty="0">
                <a:latin typeface="Baskerville Old Face" pitchFamily="18" charset="0"/>
              </a:rPr>
              <a:t>choices. First it can wait until</a:t>
            </a:r>
          </a:p>
          <a:p>
            <a:r>
              <a:rPr lang="en-GB" sz="2400" i="1" dirty="0">
                <a:latin typeface="Baskerville Old Face" pitchFamily="18" charset="0"/>
              </a:rPr>
              <a:t>catastrophic failures expose</a:t>
            </a:r>
          </a:p>
          <a:p>
            <a:r>
              <a:rPr lang="en-GB" sz="2400" i="1" dirty="0">
                <a:latin typeface="Baskerville Old Face" pitchFamily="18" charset="0"/>
              </a:rPr>
              <a:t>systemic deficiencies, distortion and</a:t>
            </a:r>
          </a:p>
          <a:p>
            <a:r>
              <a:rPr lang="en-GB" sz="2400" i="1" dirty="0">
                <a:latin typeface="Baskerville Old Face" pitchFamily="18" charset="0"/>
              </a:rPr>
              <a:t>self-deceptions</a:t>
            </a:r>
            <a:r>
              <a:rPr lang="en-GB" sz="2400" i="1" dirty="0" smtClean="0">
                <a:latin typeface="Baskerville Old Face" pitchFamily="18" charset="0"/>
              </a:rPr>
              <a:t>…</a:t>
            </a:r>
          </a:p>
          <a:p>
            <a:endParaRPr lang="en-GB" sz="2400" dirty="0"/>
          </a:p>
          <a:p>
            <a:r>
              <a:rPr lang="en-GB" sz="2400" i="1" dirty="0">
                <a:latin typeface="Baskerville Old Face" pitchFamily="18" charset="0"/>
              </a:rPr>
              <a:t>Secondly, a culture can provide</a:t>
            </a:r>
          </a:p>
          <a:p>
            <a:r>
              <a:rPr lang="en-GB" sz="2400" i="1" dirty="0">
                <a:latin typeface="Baskerville Old Face" pitchFamily="18" charset="0"/>
              </a:rPr>
              <a:t>social checks and balances to</a:t>
            </a:r>
          </a:p>
          <a:p>
            <a:r>
              <a:rPr lang="en-GB" sz="2400" i="1" dirty="0">
                <a:latin typeface="Baskerville Old Face" pitchFamily="18" charset="0"/>
              </a:rPr>
              <a:t>correct for systemic distortion prior</a:t>
            </a:r>
          </a:p>
          <a:p>
            <a:r>
              <a:rPr lang="en-GB" sz="2400" i="1" dirty="0">
                <a:latin typeface="Baskerville Old Face" pitchFamily="18" charset="0"/>
              </a:rPr>
              <a:t>to catastrophic failures.”</a:t>
            </a:r>
          </a:p>
          <a:p>
            <a:r>
              <a:rPr lang="en-GB" sz="2400" i="1" dirty="0">
                <a:latin typeface="Baskerville Old Face" pitchFamily="18" charset="0"/>
              </a:rPr>
              <a:t> - Mahatma Gandhi</a:t>
            </a:r>
          </a:p>
        </p:txBody>
      </p:sp>
    </p:spTree>
    <p:extLst>
      <p:ext uri="{BB962C8B-B14F-4D97-AF65-F5344CB8AC3E}">
        <p14:creationId xmlns:p14="http://schemas.microsoft.com/office/powerpoint/2010/main" val="2269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Forest </a:t>
            </a:r>
            <a:r>
              <a:rPr lang="en-US" dirty="0"/>
              <a:t>R</a:t>
            </a:r>
            <a:r>
              <a:rPr lang="en-US" dirty="0" smtClean="0"/>
              <a:t>esources in Malawi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376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5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and pressures of the forestry sector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6098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9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and pressures of the forestry sector</a:t>
            </a:r>
            <a:endParaRPr lang="en-GB" dirty="0"/>
          </a:p>
        </p:txBody>
      </p:sp>
      <p:pic>
        <p:nvPicPr>
          <p:cNvPr id="4" name="Picture 2" descr="C:\Users\user\Pictures\DSCN5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98" y="1916832"/>
            <a:ext cx="603220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framework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1909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6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REDD+ Evolution under the UNFCCC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United Nations Framework Convention on Climate Change (UNFCCC) was adopted at the Rio Earth Summit in 1992 and ratified by 194 countries. 1994 entry into force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6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UNFCCC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“</a:t>
            </a:r>
            <a:r>
              <a:rPr lang="en-GB" b="1" dirty="0"/>
              <a:t>Stabilize GHG concentrations </a:t>
            </a:r>
            <a:r>
              <a:rPr lang="en-GB" dirty="0"/>
              <a:t>at a level that would prevent dangerous anthropogenic (human-induced) interference with the climate system”</a:t>
            </a:r>
          </a:p>
          <a:p>
            <a:endParaRPr lang="en-GB" dirty="0"/>
          </a:p>
          <a:p>
            <a:r>
              <a:rPr lang="en-GB" dirty="0"/>
              <a:t>“Such a level should be achieved within a time-frame sufficient to </a:t>
            </a:r>
            <a:r>
              <a:rPr lang="en-GB" b="1" dirty="0"/>
              <a:t>allow ecosystems to adapt naturally to climate change</a:t>
            </a:r>
            <a:r>
              <a:rPr lang="en-GB" dirty="0"/>
              <a:t>, to ensure that food production is not threatened and to enable economic development to proceed in a sustainable manner”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4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6&quot;/&gt;&lt;property id=&quot;20307&quot; value=&quot;256&quot;/&gt;&lt;/object&gt;&lt;object type=&quot;3&quot; unique_id=&quot;10006&quot;&gt;&lt;property id=&quot;20148&quot; value=&quot;5&quot;/&gt;&lt;property id=&quot;20300&quot; value=&quot;Slide 9 - &amp;quot;UNFCCC Objectives&amp;quot;&quot;/&gt;&lt;property id=&quot;20307&quot; value=&quot;271&quot;/&gt;&lt;/object&gt;&lt;object type=&quot;3&quot; unique_id=&quot;10009&quot;&gt;&lt;property id=&quot;20148&quot; value=&quot;5&quot;/&gt;&lt;property id=&quot;20300&quot; value=&quot;Slide 10 - &amp;quot;Climate Policy Timeline&amp;quot;&quot;/&gt;&lt;property id=&quot;20307&quot; value=&quot;276&quot;/&gt;&lt;/object&gt;&lt;object type=&quot;3&quot; unique_id=&quot;10010&quot;&gt;&lt;property id=&quot;20148&quot; value=&quot;5&quot;/&gt;&lt;property id=&quot;20300&quot; value=&quot;Slide 11 - &amp;quot;REDD+ evolution under the UNFCCC&amp;quot;&quot;/&gt;&lt;property id=&quot;20307&quot; value=&quot;275&quot;/&gt;&lt;/object&gt;&lt;object type=&quot;3&quot; unique_id=&quot;10020&quot;&gt;&lt;property id=&quot;20148&quot; value=&quot;5&quot;/&gt;&lt;property id=&quot;20300&quot; value=&quot;Slide 18 - &amp;quot;Strategic importance for Malawi&amp;quot;&quot;/&gt;&lt;property id=&quot;20307&quot; value=&quot;267&quot;/&gt;&lt;/object&gt;&lt;object type=&quot;3&quot; unique_id=&quot;10021&quot;&gt;&lt;property id=&quot;20148&quot; value=&quot;5&quot;/&gt;&lt;property id=&quot;20300&quot; value=&quot;Slide 19 - &amp;quot;Strategic importance for Malawi&amp;quot;&quot;/&gt;&lt;property id=&quot;20307&quot; value=&quot;283&quot;/&gt;&lt;/object&gt;&lt;object type=&quot;3&quot; unique_id=&quot;10022&quot;&gt;&lt;property id=&quot;20148&quot; value=&quot;5&quot;/&gt;&lt;property id=&quot;20300&quot; value=&quot;Slide 23&quot;/&gt;&lt;property id=&quot;20307&quot; value=&quot;281&quot;/&gt;&lt;/object&gt;&lt;object type=&quot;3&quot; unique_id=&quot;10428&quot;&gt;&lt;property id=&quot;20148&quot; value=&quot;5&quot;/&gt;&lt;property id=&quot;20300&quot; value=&quot;Slide 3&quot;/&gt;&lt;property id=&quot;20307&quot; value=&quot;294&quot;/&gt;&lt;/object&gt;&lt;object type=&quot;3&quot; unique_id=&quot;10429&quot;&gt;&lt;property id=&quot;20148&quot; value=&quot;5&quot;/&gt;&lt;property id=&quot;20300&quot; value=&quot;Slide 4 - &amp;quot;Status of Forest Resources in Malawi&amp;quot;&quot;/&gt;&lt;property id=&quot;20307&quot; value=&quot;293&quot;/&gt;&lt;/object&gt;&lt;object type=&quot;3&quot; unique_id=&quot;10430&quot;&gt;&lt;property id=&quot;20148&quot; value=&quot;5&quot;/&gt;&lt;property id=&quot;20300&quot; value=&quot;Slide 5 - &amp;quot;Challenges and pressures of the forestry sector&amp;quot;&quot;/&gt;&lt;property id=&quot;20307&quot; value=&quot;296&quot;/&gt;&lt;/object&gt;&lt;object type=&quot;3&quot; unique_id=&quot;10431&quot;&gt;&lt;property id=&quot;20148&quot; value=&quot;5&quot;/&gt;&lt;property id=&quot;20300&quot; value=&quot;Slide 7 - &amp;quot;Policy framework&amp;quot;&quot;/&gt;&lt;property id=&quot;20307&quot; value=&quot;295&quot;/&gt;&lt;/object&gt;&lt;object type=&quot;3&quot; unique_id=&quot;10432&quot;&gt;&lt;property id=&quot;20148&quot; value=&quot;5&quot;/&gt;&lt;property id=&quot;20300&quot; value=&quot;Slide 8 - &amp;quot;The REDD+ Evolution under the UNFCCC&amp;quot;&quot;/&gt;&lt;property id=&quot;20307&quot; value=&quot;292&quot;/&gt;&lt;/object&gt;&lt;object type=&quot;3&quot; unique_id=&quot;10433&quot;&gt;&lt;property id=&quot;20148&quot; value=&quot;5&quot;/&gt;&lt;property id=&quot;20300&quot; value=&quot;Slide 12 - &amp;quot;REDD+ evolution under the UNFCCC&amp;quot;&quot;/&gt;&lt;property id=&quot;20307&quot; value=&quot;285&quot;/&gt;&lt;/object&gt;&lt;object type=&quot;3&quot; unique_id=&quot;10434&quot;&gt;&lt;property id=&quot;20148&quot; value=&quot;5&quot;/&gt;&lt;property id=&quot;20300&quot; value=&quot;Slide 13 - &amp;quot;REDD+ evolution under the UNFCCC&amp;quot;&quot;/&gt;&lt;property id=&quot;20307&quot; value=&quot;287&quot;/&gt;&lt;/object&gt;&lt;object type=&quot;3&quot; unique_id=&quot;10436&quot;&gt;&lt;property id=&quot;20148&quot; value=&quot;5&quot;/&gt;&lt;property id=&quot;20300&quot; value=&quot;Slide 17 - &amp;quot;Strategic importance for Malawi&amp;quot;&quot;/&gt;&lt;property id=&quot;20307&quot; value=&quot;288&quot;/&gt;&lt;/object&gt;&lt;object type=&quot;3&quot; unique_id=&quot;10437&quot;&gt;&lt;property id=&quot;20148&quot; value=&quot;5&quot;/&gt;&lt;property id=&quot;20300&quot; value=&quot;Slide 20 - &amp;quot;Strategic importance for Malawi&amp;quot;&quot;/&gt;&lt;property id=&quot;20307&quot; value=&quot;289&quot;/&gt;&lt;/object&gt;&lt;object type=&quot;3&quot; unique_id=&quot;10639&quot;&gt;&lt;property id=&quot;20148&quot; value=&quot;5&quot;/&gt;&lt;property id=&quot;20300&quot; value=&quot;Slide 6 - &amp;quot;Challenges and pressures of the forestry sector&amp;quot;&quot;/&gt;&lt;property id=&quot;20307&quot; value=&quot;298&quot;/&gt;&lt;/object&gt;&lt;object type=&quot;3&quot; unique_id=&quot;10720&quot;&gt;&lt;property id=&quot;20148&quot; value=&quot;5&quot;/&gt;&lt;property id=&quot;20300&quot; value=&quot;Slide 21 - &amp;quot;Conclusion&amp;quot;&quot;/&gt;&lt;property id=&quot;20307&quot; value=&quot;299&quot;/&gt;&lt;/object&gt;&lt;object type=&quot;3&quot; unique_id=&quot;11053&quot;&gt;&lt;property id=&quot;20148&quot; value=&quot;5&quot;/&gt;&lt;property id=&quot;20300&quot; value=&quot;Slide 22&quot;/&gt;&lt;property id=&quot;20307&quot; value=&quot;301&quot;/&gt;&lt;/object&gt;&lt;object type=&quot;3&quot; unique_id=&quot;11212&quot;&gt;&lt;property id=&quot;20148&quot; value=&quot;5&quot;/&gt;&lt;property id=&quot;20300&quot; value=&quot;Slide 14 - &amp;quot;REDD+ within the UNFCCC – the WHY&amp;quot;&quot;/&gt;&lt;property id=&quot;20307&quot; value=&quot;306&quot;/&gt;&lt;/object&gt;&lt;object type=&quot;3&quot; unique_id=&quot;11213&quot;&gt;&lt;property id=&quot;20148&quot; value=&quot;5&quot;/&gt;&lt;property id=&quot;20300&quot; value=&quot;Slide 15 - &amp;quot;REDD+ within the UNFCCC – the WHY&amp;quot;&quot;/&gt;&lt;property id=&quot;20307&quot; value=&quot;304&quot;/&gt;&lt;/object&gt;&lt;object type=&quot;3&quot; unique_id=&quot;11565&quot;&gt;&lt;property id=&quot;20148&quot; value=&quot;5&quot;/&gt;&lt;property id=&quot;20300&quot; value=&quot;Slide 1 - &amp;quot;INTRODUCTION TO THE REDD+ CONCEPT&amp;#x0D;&amp;#x0A;STELLA GAMA&amp;#x0D;&amp;#x0A;NATIONAL REDD+ FOCAL POINT&amp;#x0D;&amp;#x0A;&amp;quot;&quot;/&gt;&lt;property id=&quot;20307&quot; value=&quot;307&quot;/&gt;&lt;/object&gt;&lt;object type=&quot;3&quot; unique_id=&quot;11566&quot;&gt;&lt;property id=&quot;20148&quot; value=&quot;5&quot;/&gt;&lt;property id=&quot;20300&quot; value=&quot;Slide 2&quot;/&gt;&lt;property id=&quot;20307&quot; value=&quot;30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1315</Words>
  <Application>Microsoft Office PowerPoint</Application>
  <PresentationFormat>On-screen Show (4:3)</PresentationFormat>
  <Paragraphs>167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Baskerville Old Face</vt:lpstr>
      <vt:lpstr>Calibri</vt:lpstr>
      <vt:lpstr>Office Theme</vt:lpstr>
      <vt:lpstr>1_Default Design</vt:lpstr>
      <vt:lpstr>INTRODUCTION TO THE REDD+ CONCEPT STELLA GAMA NATIONAL REDD+ FOCAL POINT </vt:lpstr>
      <vt:lpstr>Outline </vt:lpstr>
      <vt:lpstr>PowerPoint Presentation</vt:lpstr>
      <vt:lpstr>Status of Forest Resources in Malawi</vt:lpstr>
      <vt:lpstr>Challenges and pressures of the forestry sector</vt:lpstr>
      <vt:lpstr>Challenges and pressures of the forestry sector</vt:lpstr>
      <vt:lpstr>Policy framework</vt:lpstr>
      <vt:lpstr>The REDD+ Evolution under the UNFCCC</vt:lpstr>
      <vt:lpstr>UNFCCC Objectives</vt:lpstr>
      <vt:lpstr>Climate Policy Timeline</vt:lpstr>
      <vt:lpstr>REDD+ evolution under the UNFCCC</vt:lpstr>
      <vt:lpstr>REDD+ evolution under the UNFCCC</vt:lpstr>
      <vt:lpstr>REDD+ evolution under the UNFCCC</vt:lpstr>
      <vt:lpstr>REDD+ within the UNFCCC – the WHY</vt:lpstr>
      <vt:lpstr>REDD+ within the UNFCCC – the WHY</vt:lpstr>
      <vt:lpstr>PowerPoint Presentation</vt:lpstr>
      <vt:lpstr>Strategic importance for Malawi</vt:lpstr>
      <vt:lpstr>Strategic importance for Malawi</vt:lpstr>
      <vt:lpstr>Strategic importance for Malawi</vt:lpstr>
      <vt:lpstr>Strategic importance for Malawi</vt:lpstr>
      <vt:lpstr>Conclusion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</dc:creator>
  <cp:lastModifiedBy>UN-REDD</cp:lastModifiedBy>
  <cp:revision>59</cp:revision>
  <cp:lastPrinted>2015-04-27T07:42:28Z</cp:lastPrinted>
  <dcterms:created xsi:type="dcterms:W3CDTF">2015-04-25T08:57:53Z</dcterms:created>
  <dcterms:modified xsi:type="dcterms:W3CDTF">2015-04-29T05:58:33Z</dcterms:modified>
</cp:coreProperties>
</file>