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2" r:id="rId3"/>
    <p:sldId id="336" r:id="rId4"/>
    <p:sldId id="320" r:id="rId5"/>
    <p:sldId id="323" r:id="rId6"/>
    <p:sldId id="332" r:id="rId7"/>
    <p:sldId id="337" r:id="rId8"/>
    <p:sldId id="331" r:id="rId9"/>
    <p:sldId id="300" r:id="rId10"/>
    <p:sldId id="334" r:id="rId11"/>
    <p:sldId id="335" r:id="rId12"/>
  </p:sldIdLst>
  <p:sldSz cx="9144000" cy="6858000" type="screen4x3"/>
  <p:notesSz cx="7099300" cy="10234613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600"/>
    <a:srgbClr val="008000"/>
    <a:srgbClr val="006800"/>
    <a:srgbClr val="808000"/>
    <a:srgbClr val="7AA62A"/>
    <a:srgbClr val="CC0066"/>
    <a:srgbClr val="0000FF"/>
    <a:srgbClr val="FF33CC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72" autoAdjust="0"/>
    <p:restoredTop sz="94660"/>
  </p:normalViewPr>
  <p:slideViewPr>
    <p:cSldViewPr snapToObjects="1"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3294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7B5BFC1-7985-4F96-B98E-F90E64690C05}" type="datetimeFigureOut">
              <a:rPr lang="es-ES" smtClean="0"/>
              <a:pPr/>
              <a:t>13/12/2009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EA4810A-E0BF-48A2-9A81-BAFF3A1B673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8F772BE-47F7-422D-95A9-D47C46073032}" type="datetimeFigureOut">
              <a:rPr lang="es-ES" smtClean="0"/>
              <a:pPr/>
              <a:t>13/12/2009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850292C-2AFD-4D38-92ED-9C726BC9E1C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Based</a:t>
            </a:r>
            <a:r>
              <a:rPr lang="en-US" baseline="0" noProof="0" dirty="0" smtClean="0"/>
              <a:t> on the experiences and lessons learnt we developed a proposal together with the indigenous confederation of Bolivia and the indigenous peoples of the Amazon.</a:t>
            </a:r>
          </a:p>
          <a:p>
            <a:r>
              <a:rPr lang="en-US" baseline="0" noProof="0" dirty="0" smtClean="0"/>
              <a:t>REDD Amazonia includes 6 municipalities and 3 </a:t>
            </a:r>
            <a:r>
              <a:rPr lang="en-US" baseline="0" noProof="0" dirty="0" err="1" smtClean="0"/>
              <a:t>inigenous</a:t>
            </a:r>
            <a:r>
              <a:rPr lang="en-US" baseline="0" noProof="0" dirty="0" smtClean="0"/>
              <a:t> territories. </a:t>
            </a:r>
          </a:p>
          <a:p>
            <a:r>
              <a:rPr lang="en-US" baseline="0" noProof="0" dirty="0" smtClean="0"/>
              <a:t>The </a:t>
            </a:r>
            <a:r>
              <a:rPr lang="en-US" baseline="0" noProof="0" dirty="0" err="1" smtClean="0"/>
              <a:t>Programm</a:t>
            </a:r>
            <a:r>
              <a:rPr lang="en-US" baseline="0" noProof="0" dirty="0" smtClean="0"/>
              <a:t> aims at </a:t>
            </a:r>
          </a:p>
          <a:p>
            <a:r>
              <a:rPr lang="en-US" baseline="0" noProof="0" dirty="0" smtClean="0"/>
              <a:t>Establishing a fair, ambitious, and binding benefit sharing mechanism</a:t>
            </a:r>
          </a:p>
          <a:p>
            <a:r>
              <a:rPr lang="en-US" baseline="0" noProof="0" dirty="0" err="1" smtClean="0"/>
              <a:t>Developping</a:t>
            </a:r>
            <a:r>
              <a:rPr lang="en-US" baseline="0" noProof="0" dirty="0" smtClean="0"/>
              <a:t> a reliable DD reference emission scenario</a:t>
            </a:r>
          </a:p>
          <a:p>
            <a:r>
              <a:rPr lang="en-US" baseline="0" noProof="0" dirty="0" smtClean="0"/>
              <a:t>Improving forest governance</a:t>
            </a:r>
          </a:p>
          <a:p>
            <a:r>
              <a:rPr lang="en-US" baseline="0" noProof="0" dirty="0" smtClean="0"/>
              <a:t>Enhance the sustainable use of forest resources in indigenous territories</a:t>
            </a:r>
          </a:p>
          <a:p>
            <a:r>
              <a:rPr lang="en-US" baseline="0" noProof="0" dirty="0" smtClean="0"/>
              <a:t>And  </a:t>
            </a:r>
            <a:r>
              <a:rPr lang="en-US" baseline="0" noProof="0" dirty="0" err="1" smtClean="0"/>
              <a:t>desinging</a:t>
            </a:r>
            <a:r>
              <a:rPr lang="en-US" baseline="0" noProof="0" dirty="0" smtClean="0"/>
              <a:t> a certifiable MRV scheme.  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0292C-2AFD-4D38-92ED-9C726BC9E1CF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0" y="0"/>
            <a:ext cx="90725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 descr="CONVAR131.jpg"/>
          <p:cNvPicPr>
            <a:picLocks noChangeAspect="1"/>
          </p:cNvPicPr>
          <p:nvPr userDrawn="1"/>
        </p:nvPicPr>
        <p:blipFill>
          <a:blip r:embed="rId2"/>
          <a:srcRect t="54964" r="12500"/>
          <a:stretch>
            <a:fillRect/>
          </a:stretch>
        </p:blipFill>
        <p:spPr>
          <a:xfrm>
            <a:off x="142844" y="205362"/>
            <a:ext cx="8858280" cy="6366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1470025"/>
          </a:xfrm>
        </p:spPr>
        <p:txBody>
          <a:bodyPr/>
          <a:lstStyle>
            <a:lvl1pPr algn="l"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55885"/>
            <a:ext cx="6400800" cy="1752600"/>
          </a:xfrm>
        </p:spPr>
        <p:txBody>
          <a:bodyPr/>
          <a:lstStyle>
            <a:lvl1pPr marL="0" indent="0" algn="l">
              <a:buNone/>
              <a:defRPr b="1" i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 userDrawn="1"/>
        </p:nvSpPr>
        <p:spPr>
          <a:xfrm>
            <a:off x="0" y="-24"/>
            <a:ext cx="1428728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" y="71414"/>
            <a:ext cx="9144000" cy="6786586"/>
            <a:chOff x="1" y="71414"/>
            <a:chExt cx="9144000" cy="6786586"/>
          </a:xfrm>
        </p:grpSpPr>
        <p:pic>
          <p:nvPicPr>
            <p:cNvPr id="7" name="6 Imagen" descr="fondo_REDD.jp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" y="1296301"/>
              <a:ext cx="9144000" cy="5561699"/>
            </a:xfrm>
            <a:prstGeom prst="rect">
              <a:avLst/>
            </a:prstGeom>
          </p:spPr>
        </p:pic>
        <p:pic>
          <p:nvPicPr>
            <p:cNvPr id="8" name="Picture 4"/>
            <p:cNvPicPr>
              <a:picLocks noChangeAspect="1" noChangeArrowheads="1"/>
            </p:cNvPicPr>
            <p:nvPr userDrawn="1"/>
          </p:nvPicPr>
          <p:blipFill>
            <a:blip r:embed="rId3"/>
            <a:srcRect t="40906"/>
            <a:stretch>
              <a:fillRect/>
            </a:stretch>
          </p:blipFill>
          <p:spPr bwMode="auto">
            <a:xfrm>
              <a:off x="71406" y="71414"/>
              <a:ext cx="8929718" cy="1258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06" y="214290"/>
              <a:ext cx="2286016" cy="964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362" y="142852"/>
            <a:ext cx="6500762" cy="1143000"/>
          </a:xfrm>
        </p:spPr>
        <p:txBody>
          <a:bodyPr>
            <a:normAutofit/>
          </a:bodyPr>
          <a:lstStyle>
            <a:lvl1pPr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715404" cy="5214974"/>
          </a:xfrm>
        </p:spPr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1" cap="none"/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" y="71414"/>
            <a:ext cx="9144000" cy="6786586"/>
            <a:chOff x="1" y="71414"/>
            <a:chExt cx="9144000" cy="6786586"/>
          </a:xfrm>
        </p:grpSpPr>
        <p:pic>
          <p:nvPicPr>
            <p:cNvPr id="9" name="8 Imagen" descr="fondo_REDD.jp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" y="1296301"/>
              <a:ext cx="9144000" cy="5561699"/>
            </a:xfrm>
            <a:prstGeom prst="rect">
              <a:avLst/>
            </a:prstGeom>
          </p:spPr>
        </p:pic>
        <p:pic>
          <p:nvPicPr>
            <p:cNvPr id="10" name="Picture 4"/>
            <p:cNvPicPr>
              <a:picLocks noChangeAspect="1" noChangeArrowheads="1"/>
            </p:cNvPicPr>
            <p:nvPr userDrawn="1"/>
          </p:nvPicPr>
          <p:blipFill>
            <a:blip r:embed="rId14"/>
            <a:srcRect t="40906"/>
            <a:stretch>
              <a:fillRect/>
            </a:stretch>
          </p:blipFill>
          <p:spPr bwMode="auto">
            <a:xfrm>
              <a:off x="71406" y="71414"/>
              <a:ext cx="8929718" cy="1258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2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1406" y="214290"/>
              <a:ext cx="2286016" cy="964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1800" y="142860"/>
            <a:ext cx="65007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357298"/>
            <a:ext cx="8786842" cy="521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51BD-53AA-9442-9F45-834919E2BA2A}" type="datetimeFigureOut">
              <a:rPr lang="es-ES_tradnl" smtClean="0"/>
              <a:pPr/>
              <a:t>13/12/2009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5D1F-84A5-C84F-BD2D-9DC75D286B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71472" y="292328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Practical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experiences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engagement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Indigenous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Peoples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in a REDD sub-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national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program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Bolivia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86847" y="6215082"/>
            <a:ext cx="598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Side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event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 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Forest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Trends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 / FAN  COP 15 12.12.09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j-lt"/>
              </a:rPr>
              <a:t>Copenhagen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86182" y="5150006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Celin Quenevo</a:t>
            </a:r>
          </a:p>
          <a:p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Confederación de Pueblos Indígenas del Oriente Boliviano - CIDOB</a:t>
            </a:r>
            <a:b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9450" y="392948"/>
            <a:ext cx="5394318" cy="23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6847" y="4480084"/>
            <a:ext cx="1760077" cy="15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71734" y="142852"/>
            <a:ext cx="5714976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err="1" smtClean="0"/>
              <a:t>Organizacional</a:t>
            </a:r>
            <a:r>
              <a:rPr lang="en-US" sz="3000" dirty="0" smtClean="0"/>
              <a:t> structure of CIDOB</a:t>
            </a:r>
            <a:endParaRPr lang="en-US" sz="30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36557"/>
            <a:ext cx="1017110" cy="9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 l="3156" t="12718" r="27002" b="8928"/>
          <a:stretch>
            <a:fillRect/>
          </a:stretch>
        </p:blipFill>
        <p:spPr bwMode="auto">
          <a:xfrm>
            <a:off x="214282" y="1643050"/>
            <a:ext cx="8578392" cy="47863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2 Grupo"/>
          <p:cNvGrpSpPr/>
          <p:nvPr/>
        </p:nvGrpSpPr>
        <p:grpSpPr>
          <a:xfrm>
            <a:off x="2857488" y="2285992"/>
            <a:ext cx="4929222" cy="500066"/>
            <a:chOff x="2857488" y="2285992"/>
            <a:chExt cx="4929222" cy="500066"/>
          </a:xfrm>
        </p:grpSpPr>
        <p:sp>
          <p:nvSpPr>
            <p:cNvPr id="17" name="16 Elipse"/>
            <p:cNvSpPr/>
            <p:nvPr/>
          </p:nvSpPr>
          <p:spPr>
            <a:xfrm>
              <a:off x="2857488" y="2324393"/>
              <a:ext cx="1500198" cy="461665"/>
            </a:xfrm>
            <a:prstGeom prst="ellipse">
              <a:avLst/>
            </a:prstGeom>
            <a:noFill/>
            <a:ln w="50800">
              <a:solidFill>
                <a:srgbClr val="0068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786314" y="2285992"/>
              <a:ext cx="3000396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600" b="1" dirty="0" err="1" smtClean="0">
                  <a:solidFill>
                    <a:srgbClr val="008000"/>
                  </a:solidFill>
                </a:rPr>
                <a:t>National</a:t>
              </a:r>
              <a:r>
                <a:rPr lang="es-ES" sz="2600" b="1" dirty="0" smtClean="0">
                  <a:solidFill>
                    <a:srgbClr val="008000"/>
                  </a:solidFill>
                </a:rPr>
                <a:t> </a:t>
              </a:r>
              <a:r>
                <a:rPr lang="es-ES" sz="2600" b="1" dirty="0" err="1" smtClean="0">
                  <a:solidFill>
                    <a:srgbClr val="008000"/>
                  </a:solidFill>
                </a:rPr>
                <a:t>level</a:t>
              </a:r>
              <a:endParaRPr lang="es-ES" sz="26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23 Grupo"/>
          <p:cNvGrpSpPr/>
          <p:nvPr/>
        </p:nvGrpSpPr>
        <p:grpSpPr>
          <a:xfrm>
            <a:off x="142844" y="2928934"/>
            <a:ext cx="8649830" cy="1214446"/>
            <a:chOff x="142844" y="2928934"/>
            <a:chExt cx="8649830" cy="1214446"/>
          </a:xfrm>
        </p:grpSpPr>
        <p:sp>
          <p:nvSpPr>
            <p:cNvPr id="19" name="18 Elipse"/>
            <p:cNvSpPr/>
            <p:nvPr/>
          </p:nvSpPr>
          <p:spPr>
            <a:xfrm>
              <a:off x="142844" y="2928934"/>
              <a:ext cx="8649830" cy="1214446"/>
            </a:xfrm>
            <a:prstGeom prst="ellipse">
              <a:avLst/>
            </a:prstGeom>
            <a:noFill/>
            <a:ln w="50800">
              <a:solidFill>
                <a:srgbClr val="8FD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928926" y="3467401"/>
              <a:ext cx="2357454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600" b="1" dirty="0" smtClean="0">
                  <a:solidFill>
                    <a:srgbClr val="8FD600"/>
                  </a:solidFill>
                </a:rPr>
                <a:t>Regional </a:t>
              </a:r>
              <a:r>
                <a:rPr lang="es-ES" sz="2600" b="1" dirty="0" err="1" smtClean="0">
                  <a:solidFill>
                    <a:srgbClr val="8FD600"/>
                  </a:solidFill>
                </a:rPr>
                <a:t>level</a:t>
              </a:r>
              <a:endParaRPr lang="es-ES" sz="2600" b="1" dirty="0">
                <a:solidFill>
                  <a:srgbClr val="8FD600"/>
                </a:solidFill>
              </a:endParaRPr>
            </a:p>
          </p:txBody>
        </p:sp>
      </p:grpSp>
      <p:grpSp>
        <p:nvGrpSpPr>
          <p:cNvPr id="5" name="24 Grupo"/>
          <p:cNvGrpSpPr/>
          <p:nvPr/>
        </p:nvGrpSpPr>
        <p:grpSpPr>
          <a:xfrm>
            <a:off x="295244" y="4286280"/>
            <a:ext cx="8649830" cy="2357430"/>
            <a:chOff x="295244" y="4286280"/>
            <a:chExt cx="8649830" cy="2357430"/>
          </a:xfrm>
        </p:grpSpPr>
        <p:sp>
          <p:nvSpPr>
            <p:cNvPr id="21" name="20 Elipse"/>
            <p:cNvSpPr/>
            <p:nvPr/>
          </p:nvSpPr>
          <p:spPr>
            <a:xfrm>
              <a:off x="295244" y="4286280"/>
              <a:ext cx="8649830" cy="2357430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214678" y="4967599"/>
              <a:ext cx="1633550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600" b="1" dirty="0" smtClean="0">
                  <a:solidFill>
                    <a:srgbClr val="FFC000"/>
                  </a:solidFill>
                </a:rPr>
                <a:t>Local </a:t>
              </a:r>
              <a:r>
                <a:rPr lang="es-ES" sz="2600" b="1" dirty="0" err="1" smtClean="0">
                  <a:solidFill>
                    <a:srgbClr val="FFC000"/>
                  </a:solidFill>
                </a:rPr>
                <a:t>level</a:t>
              </a:r>
              <a:endParaRPr lang="es-ES" sz="2600" b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71734" y="142852"/>
            <a:ext cx="57149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CIDOB - </a:t>
            </a:r>
            <a:r>
              <a:rPr lang="es-ES" sz="3000" dirty="0" err="1" smtClean="0"/>
              <a:t>Confederation</a:t>
            </a:r>
            <a:r>
              <a:rPr lang="es-ES" sz="3000" dirty="0" smtClean="0"/>
              <a:t> of </a:t>
            </a:r>
            <a:r>
              <a:rPr lang="es-ES" sz="3000" dirty="0" err="1" smtClean="0"/>
              <a:t>Indigenous</a:t>
            </a:r>
            <a:r>
              <a:rPr lang="es-ES" sz="3000" dirty="0" smtClean="0"/>
              <a:t> </a:t>
            </a:r>
            <a:r>
              <a:rPr lang="es-ES" sz="3000" dirty="0" err="1" smtClean="0"/>
              <a:t>Peoples</a:t>
            </a:r>
            <a:r>
              <a:rPr lang="es-ES" sz="3000" dirty="0" smtClean="0"/>
              <a:t> of </a:t>
            </a:r>
            <a:r>
              <a:rPr lang="es-ES" sz="3000" dirty="0" err="1" smtClean="0"/>
              <a:t>the</a:t>
            </a:r>
            <a:r>
              <a:rPr lang="es-ES" sz="3000" dirty="0" smtClean="0"/>
              <a:t> </a:t>
            </a:r>
            <a:r>
              <a:rPr lang="es-ES" sz="3000" dirty="0" err="1" smtClean="0"/>
              <a:t>Lowlands</a:t>
            </a:r>
            <a:r>
              <a:rPr lang="es-ES" sz="3000" dirty="0" smtClean="0"/>
              <a:t>, Bolivia</a:t>
            </a:r>
            <a:endParaRPr lang="es-ES" sz="30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36557"/>
            <a:ext cx="1017110" cy="9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2517"/>
            <a:ext cx="4857784" cy="5434069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8" name="17 Rectángulo redondeado"/>
          <p:cNvSpPr/>
          <p:nvPr/>
        </p:nvSpPr>
        <p:spPr>
          <a:xfrm>
            <a:off x="5160546" y="1352517"/>
            <a:ext cx="3840610" cy="52864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87325" indent="-187325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_tradnl" sz="2200" dirty="0" err="1" smtClean="0">
                <a:solidFill>
                  <a:schemeClr val="tx1"/>
                </a:solidFill>
              </a:rPr>
              <a:t>Created</a:t>
            </a:r>
            <a:r>
              <a:rPr lang="es-ES_tradnl" sz="2200" dirty="0" smtClean="0">
                <a:solidFill>
                  <a:schemeClr val="tx1"/>
                </a:solidFill>
              </a:rPr>
              <a:t> in 1982.</a:t>
            </a:r>
          </a:p>
          <a:p>
            <a:pPr marL="187325" indent="-187325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_tradnl" sz="2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s-ES_tradnl" sz="2200" dirty="0" smtClean="0">
                <a:solidFill>
                  <a:schemeClr val="tx1"/>
                </a:solidFill>
              </a:rPr>
              <a:t>34 </a:t>
            </a:r>
            <a:r>
              <a:rPr lang="es-ES_tradnl" sz="2200" dirty="0" err="1" smtClean="0">
                <a:solidFill>
                  <a:schemeClr val="tx1"/>
                </a:solidFill>
              </a:rPr>
              <a:t>indigenous</a:t>
            </a:r>
            <a:r>
              <a:rPr lang="es-ES_tradnl" sz="2200" dirty="0" smtClean="0">
                <a:solidFill>
                  <a:schemeClr val="tx1"/>
                </a:solidFill>
              </a:rPr>
              <a:t> </a:t>
            </a:r>
            <a:r>
              <a:rPr lang="es-ES_tradnl" sz="2200" dirty="0" err="1" smtClean="0">
                <a:solidFill>
                  <a:schemeClr val="tx1"/>
                </a:solidFill>
              </a:rPr>
              <a:t>peoples</a:t>
            </a:r>
            <a:r>
              <a:rPr lang="es-ES_tradnl" sz="2200" dirty="0" smtClean="0">
                <a:solidFill>
                  <a:schemeClr val="tx1"/>
                </a:solidFill>
              </a:rPr>
              <a:t>, </a:t>
            </a:r>
            <a:r>
              <a:rPr lang="es-ES_tradnl" sz="2200" dirty="0" err="1" smtClean="0">
                <a:solidFill>
                  <a:schemeClr val="tx1"/>
                </a:solidFill>
              </a:rPr>
              <a:t>with</a:t>
            </a:r>
            <a:r>
              <a:rPr lang="es-ES_tradnl" sz="2200" dirty="0" smtClean="0">
                <a:solidFill>
                  <a:schemeClr val="tx1"/>
                </a:solidFill>
              </a:rPr>
              <a:t> </a:t>
            </a:r>
            <a:r>
              <a:rPr lang="es-ES_tradnl" sz="2200" dirty="0" err="1" smtClean="0">
                <a:solidFill>
                  <a:schemeClr val="tx1"/>
                </a:solidFill>
              </a:rPr>
              <a:t>own</a:t>
            </a:r>
            <a:r>
              <a:rPr lang="es-ES_tradnl" sz="2200" dirty="0" smtClean="0">
                <a:solidFill>
                  <a:schemeClr val="tx1"/>
                </a:solidFill>
              </a:rPr>
              <a:t> </a:t>
            </a:r>
            <a:r>
              <a:rPr lang="es-ES_tradnl" sz="2200" dirty="0" err="1" smtClean="0">
                <a:solidFill>
                  <a:schemeClr val="tx1"/>
                </a:solidFill>
              </a:rPr>
              <a:t>culture</a:t>
            </a:r>
            <a:r>
              <a:rPr lang="es-ES_tradnl" sz="2200" dirty="0" smtClean="0">
                <a:solidFill>
                  <a:schemeClr val="tx1"/>
                </a:solidFill>
              </a:rPr>
              <a:t> and </a:t>
            </a:r>
            <a:r>
              <a:rPr lang="es-ES_tradnl" sz="2200" dirty="0" err="1" smtClean="0">
                <a:solidFill>
                  <a:schemeClr val="tx1"/>
                </a:solidFill>
              </a:rPr>
              <a:t>language</a:t>
            </a:r>
            <a:r>
              <a:rPr lang="es-ES_tradnl" sz="2200" dirty="0" smtClean="0">
                <a:solidFill>
                  <a:schemeClr val="tx1"/>
                </a:solidFill>
              </a:rPr>
              <a:t>.</a:t>
            </a:r>
          </a:p>
          <a:p>
            <a:pPr marL="187325" indent="-187325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_tradnl" sz="2200" dirty="0" err="1" smtClean="0">
                <a:solidFill>
                  <a:schemeClr val="tx1"/>
                </a:solidFill>
              </a:rPr>
              <a:t>Over</a:t>
            </a:r>
            <a:r>
              <a:rPr lang="es-ES_tradnl" sz="2200" dirty="0" smtClean="0">
                <a:solidFill>
                  <a:schemeClr val="tx1"/>
                </a:solidFill>
              </a:rPr>
              <a:t> 980.000 </a:t>
            </a:r>
            <a:r>
              <a:rPr lang="es-ES_tradnl" sz="2200" dirty="0" err="1" smtClean="0">
                <a:solidFill>
                  <a:schemeClr val="tx1"/>
                </a:solidFill>
              </a:rPr>
              <a:t>inhabitants</a:t>
            </a:r>
            <a:r>
              <a:rPr lang="es-ES_tradnl" sz="2200" dirty="0" smtClean="0">
                <a:solidFill>
                  <a:schemeClr val="tx1"/>
                </a:solidFill>
              </a:rPr>
              <a:t>.</a:t>
            </a:r>
          </a:p>
          <a:p>
            <a:pPr marL="187325" indent="-187325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_tradnl" sz="2200" dirty="0" smtClean="0">
                <a:solidFill>
                  <a:schemeClr val="tx1"/>
                </a:solidFill>
              </a:rPr>
              <a:t>Hunters, </a:t>
            </a:r>
            <a:r>
              <a:rPr lang="es-ES_tradnl" sz="2200" dirty="0" err="1" smtClean="0">
                <a:solidFill>
                  <a:schemeClr val="tx1"/>
                </a:solidFill>
              </a:rPr>
              <a:t>harvesters</a:t>
            </a:r>
            <a:r>
              <a:rPr lang="es-ES_tradnl" sz="2200" dirty="0" smtClean="0">
                <a:solidFill>
                  <a:schemeClr val="tx1"/>
                </a:solidFill>
              </a:rPr>
              <a:t>, </a:t>
            </a:r>
            <a:r>
              <a:rPr lang="es-ES_tradnl" sz="2200" dirty="0" err="1" smtClean="0">
                <a:solidFill>
                  <a:schemeClr val="tx1"/>
                </a:solidFill>
              </a:rPr>
              <a:t>fishers</a:t>
            </a:r>
            <a:r>
              <a:rPr lang="es-ES_tradnl" sz="2200" dirty="0" smtClean="0">
                <a:solidFill>
                  <a:schemeClr val="tx1"/>
                </a:solidFill>
              </a:rPr>
              <a:t> and </a:t>
            </a:r>
            <a:r>
              <a:rPr lang="es-ES_tradnl" sz="2200" dirty="0" err="1" smtClean="0">
                <a:solidFill>
                  <a:schemeClr val="tx1"/>
                </a:solidFill>
              </a:rPr>
              <a:t>farmers</a:t>
            </a:r>
            <a:r>
              <a:rPr lang="es-ES_tradnl" sz="2200" dirty="0" smtClean="0">
                <a:solidFill>
                  <a:schemeClr val="tx1"/>
                </a:solidFill>
              </a:rPr>
              <a:t>.</a:t>
            </a:r>
          </a:p>
          <a:p>
            <a:pPr marL="187325" indent="-187325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_tradnl" sz="2200" dirty="0" err="1" smtClean="0">
                <a:solidFill>
                  <a:schemeClr val="tx1"/>
                </a:solidFill>
              </a:rPr>
              <a:t>Located</a:t>
            </a:r>
            <a:r>
              <a:rPr lang="es-ES_tradnl" sz="2200" dirty="0" smtClean="0">
                <a:solidFill>
                  <a:schemeClr val="tx1"/>
                </a:solidFill>
              </a:rPr>
              <a:t> in 7 </a:t>
            </a:r>
            <a:r>
              <a:rPr lang="es-ES_tradnl" sz="2200" dirty="0" err="1" smtClean="0">
                <a:solidFill>
                  <a:schemeClr val="tx1"/>
                </a:solidFill>
              </a:rPr>
              <a:t>departments</a:t>
            </a:r>
            <a:r>
              <a:rPr lang="es-ES_tradnl" sz="2200" dirty="0" smtClean="0">
                <a:solidFill>
                  <a:schemeClr val="tx1"/>
                </a:solidFill>
              </a:rPr>
              <a:t> </a:t>
            </a:r>
            <a:r>
              <a:rPr lang="es-ES_tradnl" sz="2200" dirty="0" err="1" smtClean="0">
                <a:solidFill>
                  <a:schemeClr val="tx1"/>
                </a:solidFill>
              </a:rPr>
              <a:t>since</a:t>
            </a:r>
            <a:r>
              <a:rPr lang="es-ES_tradnl" sz="2200" dirty="0" smtClean="0">
                <a:solidFill>
                  <a:schemeClr val="tx1"/>
                </a:solidFill>
              </a:rPr>
              <a:t> </a:t>
            </a:r>
            <a:r>
              <a:rPr lang="es-ES_tradnl" sz="2200" dirty="0" err="1" smtClean="0">
                <a:solidFill>
                  <a:schemeClr val="tx1"/>
                </a:solidFill>
              </a:rPr>
              <a:t>ancient</a:t>
            </a:r>
            <a:r>
              <a:rPr lang="es-ES_tradnl" sz="2200" dirty="0" smtClean="0">
                <a:solidFill>
                  <a:schemeClr val="tx1"/>
                </a:solidFill>
              </a:rPr>
              <a:t> times.</a:t>
            </a:r>
          </a:p>
          <a:p>
            <a:pPr marL="187325" indent="-187325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_tradnl" sz="2200" dirty="0" err="1" smtClean="0">
                <a:solidFill>
                  <a:schemeClr val="tx1"/>
                </a:solidFill>
              </a:rPr>
              <a:t>Own</a:t>
            </a:r>
            <a:r>
              <a:rPr lang="es-ES_tradnl" sz="2200" dirty="0" smtClean="0">
                <a:solidFill>
                  <a:schemeClr val="tx1"/>
                </a:solidFill>
              </a:rPr>
              <a:t> </a:t>
            </a:r>
            <a:r>
              <a:rPr lang="es-ES_tradnl" sz="2200" dirty="0" err="1" smtClean="0">
                <a:solidFill>
                  <a:schemeClr val="tx1"/>
                </a:solidFill>
              </a:rPr>
              <a:t>organization</a:t>
            </a:r>
            <a:r>
              <a:rPr lang="es-ES_tradnl" sz="2200" dirty="0" smtClean="0">
                <a:solidFill>
                  <a:schemeClr val="tx1"/>
                </a:solidFill>
              </a:rPr>
              <a:t>, </a:t>
            </a:r>
            <a:r>
              <a:rPr lang="es-ES_tradnl" sz="2200" dirty="0" err="1" smtClean="0">
                <a:solidFill>
                  <a:schemeClr val="tx1"/>
                </a:solidFill>
              </a:rPr>
              <a:t>culture</a:t>
            </a:r>
            <a:r>
              <a:rPr lang="es-ES_tradnl" sz="2200" dirty="0" smtClean="0">
                <a:solidFill>
                  <a:schemeClr val="tx1"/>
                </a:solidFill>
              </a:rPr>
              <a:t> and </a:t>
            </a:r>
            <a:r>
              <a:rPr lang="es-ES_tradnl" sz="2200" dirty="0" err="1" smtClean="0">
                <a:solidFill>
                  <a:schemeClr val="tx1"/>
                </a:solidFill>
              </a:rPr>
              <a:t>cosmovision</a:t>
            </a:r>
            <a:r>
              <a:rPr lang="es-ES_tradnl" sz="2200" dirty="0" smtClean="0">
                <a:solidFill>
                  <a:schemeClr val="tx1"/>
                </a:solidFill>
              </a:rPr>
              <a:t>.</a:t>
            </a:r>
          </a:p>
          <a:p>
            <a:pPr marL="187325" indent="-187325" eaLnBrk="0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_tradnl" sz="2200" dirty="0" smtClean="0">
                <a:solidFill>
                  <a:schemeClr val="tx1"/>
                </a:solidFill>
              </a:rPr>
              <a:t>93% </a:t>
            </a:r>
            <a:r>
              <a:rPr lang="es-ES_tradnl" sz="2200" dirty="0" err="1" smtClean="0">
                <a:solidFill>
                  <a:schemeClr val="tx1"/>
                </a:solidFill>
              </a:rPr>
              <a:t>with</a:t>
            </a:r>
            <a:r>
              <a:rPr lang="es-ES_tradnl" sz="2200" dirty="0" smtClean="0">
                <a:solidFill>
                  <a:schemeClr val="tx1"/>
                </a:solidFill>
              </a:rPr>
              <a:t> </a:t>
            </a:r>
            <a:r>
              <a:rPr lang="es-ES_tradnl" sz="2200" dirty="0" err="1" smtClean="0">
                <a:solidFill>
                  <a:schemeClr val="tx1"/>
                </a:solidFill>
              </a:rPr>
              <a:t>property</a:t>
            </a:r>
            <a:r>
              <a:rPr lang="es-ES_tradnl" sz="2200" dirty="0" smtClean="0">
                <a:solidFill>
                  <a:schemeClr val="tx1"/>
                </a:solidFill>
              </a:rPr>
              <a:t> </a:t>
            </a:r>
            <a:r>
              <a:rPr lang="es-ES_tradnl" sz="2200" dirty="0" err="1" smtClean="0">
                <a:solidFill>
                  <a:schemeClr val="tx1"/>
                </a:solidFill>
              </a:rPr>
              <a:t>rigths</a:t>
            </a:r>
            <a:r>
              <a:rPr lang="es-ES_tradnl" sz="22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71734" y="142852"/>
            <a:ext cx="5714976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Submission on issues relating indigenous peoples</a:t>
            </a:r>
            <a:endParaRPr lang="en-US" sz="30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500066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600" b="1" dirty="0" err="1" smtClean="0"/>
              <a:t>Program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location</a:t>
            </a:r>
            <a:endParaRPr lang="es-ES" sz="2600" b="1" dirty="0" smtClean="0"/>
          </a:p>
          <a:p>
            <a:pPr marL="185738" indent="-185738"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/>
              <a:t>3 </a:t>
            </a:r>
            <a:r>
              <a:rPr lang="es-ES" sz="2400" dirty="0" err="1" smtClean="0"/>
              <a:t>indigenous</a:t>
            </a:r>
            <a:r>
              <a:rPr lang="es-ES" sz="2400" dirty="0" smtClean="0"/>
              <a:t> </a:t>
            </a:r>
            <a:r>
              <a:rPr lang="es-ES" sz="2400" dirty="0" err="1" smtClean="0"/>
              <a:t>community</a:t>
            </a:r>
            <a:r>
              <a:rPr lang="es-ES" sz="2400" dirty="0" smtClean="0"/>
              <a:t> </a:t>
            </a:r>
            <a:r>
              <a:rPr lang="es-ES" sz="2400" dirty="0" err="1" smtClean="0"/>
              <a:t>lands</a:t>
            </a:r>
            <a:r>
              <a:rPr lang="es-ES" sz="2400" dirty="0" smtClean="0"/>
              <a:t> </a:t>
            </a:r>
            <a:r>
              <a:rPr lang="es-ES" sz="2400" dirty="0" err="1" smtClean="0"/>
              <a:t>located</a:t>
            </a:r>
            <a:r>
              <a:rPr lang="es-ES" sz="2400" dirty="0" smtClean="0"/>
              <a:t> in </a:t>
            </a:r>
            <a:r>
              <a:rPr lang="es-ES" sz="2400" dirty="0" err="1" smtClean="0"/>
              <a:t>the</a:t>
            </a:r>
            <a:r>
              <a:rPr lang="es-ES" sz="2400" dirty="0" smtClean="0"/>
              <a:t>  Amazon </a:t>
            </a:r>
            <a:r>
              <a:rPr lang="es-ES" sz="2400" dirty="0" err="1" smtClean="0"/>
              <a:t>region</a:t>
            </a:r>
            <a:r>
              <a:rPr lang="es-ES" sz="2400" dirty="0" smtClean="0"/>
              <a:t> of Bolivia</a:t>
            </a:r>
          </a:p>
          <a:p>
            <a:pPr marL="185738" indent="-185738"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/>
              <a:t>6 </a:t>
            </a:r>
            <a:r>
              <a:rPr lang="es-ES" sz="2400" dirty="0" err="1" smtClean="0"/>
              <a:t>districts</a:t>
            </a:r>
            <a:endParaRPr lang="es-ES" sz="2400" dirty="0" smtClean="0"/>
          </a:p>
          <a:p>
            <a:pPr marL="185738" indent="-185738">
              <a:spcBef>
                <a:spcPts val="600"/>
              </a:spcBef>
              <a:spcAft>
                <a:spcPts val="600"/>
              </a:spcAft>
            </a:pPr>
            <a:r>
              <a:rPr lang="es-ES" sz="2400" dirty="0" err="1" smtClean="0"/>
              <a:t>About</a:t>
            </a:r>
            <a:r>
              <a:rPr lang="es-ES" sz="2400" dirty="0" smtClean="0"/>
              <a:t> 160,000 </a:t>
            </a:r>
            <a:r>
              <a:rPr lang="es-ES" sz="2400" dirty="0" err="1" smtClean="0"/>
              <a:t>inhabitants</a:t>
            </a:r>
            <a:endParaRPr lang="es-ES" sz="2400" dirty="0" smtClean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36557"/>
            <a:ext cx="1017110" cy="9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Foto BO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72168" y="1431947"/>
            <a:ext cx="3257550" cy="5140325"/>
          </a:xfrm>
          <a:prstGeom prst="roundRect">
            <a:avLst>
              <a:gd name="adj" fmla="val 7152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43108" y="142860"/>
            <a:ext cx="47148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/>
              <a:t>REDD Amazonia:</a:t>
            </a:r>
            <a:br>
              <a:rPr lang="en-US" smtClean="0"/>
            </a:br>
            <a:r>
              <a:rPr lang="en-US" smtClean="0"/>
              <a:t>site characteristics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40" y="1271076"/>
            <a:ext cx="9010724" cy="555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157747" y="1302608"/>
            <a:ext cx="1836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Size: 		3.2 Mil. ha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Forest  cover:  	2.6 Mil. Ha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Deforestation: 9,800 ha/yr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6 Municipalities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3 Indigenous Territories 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160,000 inhabitants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14 Grupo"/>
          <p:cNvGrpSpPr/>
          <p:nvPr/>
        </p:nvGrpSpPr>
        <p:grpSpPr>
          <a:xfrm>
            <a:off x="5500694" y="1357298"/>
            <a:ext cx="3494232" cy="2286016"/>
            <a:chOff x="5500694" y="1357298"/>
            <a:chExt cx="3494232" cy="2286016"/>
          </a:xfrm>
        </p:grpSpPr>
        <p:sp>
          <p:nvSpPr>
            <p:cNvPr id="13" name="12 Rectángulo"/>
            <p:cNvSpPr/>
            <p:nvPr/>
          </p:nvSpPr>
          <p:spPr>
            <a:xfrm>
              <a:off x="5500694" y="1357298"/>
              <a:ext cx="3422794" cy="2269268"/>
            </a:xfrm>
            <a:prstGeom prst="rect">
              <a:avLst/>
            </a:prstGeom>
            <a:gradFill>
              <a:gsLst>
                <a:gs pos="32000">
                  <a:srgbClr val="0068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572132" y="1550433"/>
              <a:ext cx="342279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Aiming at</a:t>
              </a:r>
            </a:p>
            <a:p>
              <a:pPr marL="173038" indent="-173038">
                <a:buFont typeface="+mj-lt"/>
                <a:buAutoNum type="arabicPeriod"/>
              </a:pPr>
              <a:r>
                <a:rPr lang="en-US" sz="1600" dirty="0" smtClean="0"/>
                <a:t>FAB benefit sharing mechanism</a:t>
              </a:r>
            </a:p>
            <a:p>
              <a:pPr marL="173038" indent="-173038">
                <a:buFont typeface="+mj-lt"/>
                <a:buAutoNum type="arabicPeriod"/>
              </a:pPr>
              <a:r>
                <a:rPr lang="en-US" sz="1600" dirty="0" smtClean="0"/>
                <a:t>Reliable reference emission scenario</a:t>
              </a:r>
            </a:p>
            <a:p>
              <a:pPr marL="173038" indent="-173038">
                <a:buFont typeface="+mj-lt"/>
                <a:buAutoNum type="arabicPeriod"/>
              </a:pPr>
              <a:r>
                <a:rPr lang="en-US" sz="1600" dirty="0" smtClean="0"/>
                <a:t>Improve forest governances</a:t>
              </a:r>
            </a:p>
            <a:p>
              <a:pPr marL="173038" indent="-173038">
                <a:buFont typeface="+mj-lt"/>
                <a:buAutoNum type="arabicPeriod"/>
              </a:pPr>
              <a:r>
                <a:rPr lang="en-US" sz="1600" dirty="0" smtClean="0"/>
                <a:t>Sustainable use of forest resources</a:t>
              </a:r>
            </a:p>
            <a:p>
              <a:pPr marL="173038" indent="-173038">
                <a:buFont typeface="+mj-lt"/>
                <a:buAutoNum type="arabicPeriod"/>
              </a:pPr>
              <a:r>
                <a:rPr lang="en-US" sz="1600" dirty="0" smtClean="0"/>
                <a:t> certified MRV system</a:t>
              </a:r>
            </a:p>
            <a:p>
              <a:pPr marL="173038" indent="-173038">
                <a:buFont typeface="+mj-lt"/>
                <a:buAutoNum type="arabicPeriod"/>
              </a:pPr>
              <a:endParaRPr lang="en-US" sz="1600" dirty="0" smtClean="0"/>
            </a:p>
            <a:p>
              <a:pPr marL="173038" indent="-173038">
                <a:buFont typeface="+mj-lt"/>
                <a:buAutoNum type="arabicPeriod"/>
              </a:pPr>
              <a:endParaRPr lang="en-US" sz="1600" dirty="0"/>
            </a:p>
          </p:txBody>
        </p: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36557"/>
            <a:ext cx="1017110" cy="9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71734" y="142852"/>
            <a:ext cx="5714976" cy="1143000"/>
          </a:xfrm>
        </p:spPr>
        <p:txBody>
          <a:bodyPr>
            <a:normAutofit/>
          </a:bodyPr>
          <a:lstStyle/>
          <a:p>
            <a:pPr algn="ctr"/>
            <a:r>
              <a:rPr lang="es-ES" sz="3000" dirty="0" err="1" smtClean="0"/>
              <a:t>Submission</a:t>
            </a:r>
            <a:r>
              <a:rPr lang="es-ES" sz="3000" dirty="0" smtClean="0"/>
              <a:t> </a:t>
            </a:r>
            <a:r>
              <a:rPr lang="es-ES" sz="3000" dirty="0" err="1" smtClean="0"/>
              <a:t>on</a:t>
            </a:r>
            <a:r>
              <a:rPr lang="es-ES" sz="3000" dirty="0" smtClean="0"/>
              <a:t> </a:t>
            </a:r>
            <a:r>
              <a:rPr lang="es-ES" sz="3000" dirty="0" err="1" smtClean="0"/>
              <a:t>issues</a:t>
            </a:r>
            <a:r>
              <a:rPr lang="es-ES" sz="3000" dirty="0" smtClean="0"/>
              <a:t> </a:t>
            </a:r>
            <a:r>
              <a:rPr lang="es-ES" sz="3000" dirty="0" err="1" smtClean="0"/>
              <a:t>relating</a:t>
            </a:r>
            <a:r>
              <a:rPr lang="es-ES" sz="3000" dirty="0" smtClean="0"/>
              <a:t> </a:t>
            </a:r>
            <a:r>
              <a:rPr lang="es-ES" sz="3000" dirty="0" err="1" smtClean="0"/>
              <a:t>indigenous</a:t>
            </a:r>
            <a:r>
              <a:rPr lang="es-ES" sz="3000" dirty="0" smtClean="0"/>
              <a:t> </a:t>
            </a:r>
            <a:r>
              <a:rPr lang="es-ES" sz="3000" dirty="0" err="1" smtClean="0"/>
              <a:t>peoples</a:t>
            </a:r>
            <a:endParaRPr lang="es-ES" sz="30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1431947"/>
            <a:ext cx="5214974" cy="5000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A successful implementation of REDD shall:</a:t>
            </a:r>
          </a:p>
          <a:p>
            <a:pPr marL="185738" indent="-185738">
              <a:spcBef>
                <a:spcPts val="1200"/>
              </a:spcBef>
            </a:pPr>
            <a:r>
              <a:rPr lang="en-US" sz="2200" dirty="0" smtClean="0"/>
              <a:t>Strengthen local capabilities on the integral management of the territory.</a:t>
            </a:r>
          </a:p>
          <a:p>
            <a:pPr marL="185738" indent="-185738">
              <a:spcBef>
                <a:spcPts val="600"/>
              </a:spcBef>
            </a:pPr>
            <a:r>
              <a:rPr lang="en-US" sz="2200" dirty="0" smtClean="0"/>
              <a:t>Promote models of local management.</a:t>
            </a:r>
          </a:p>
          <a:p>
            <a:pPr marL="185738" indent="-185738">
              <a:spcBef>
                <a:spcPts val="600"/>
              </a:spcBef>
            </a:pPr>
            <a:r>
              <a:rPr lang="en-US" sz="2200" dirty="0" smtClean="0"/>
              <a:t>Establish just, fair and equitable benefit-sharing mechanisms.</a:t>
            </a:r>
          </a:p>
          <a:p>
            <a:pPr marL="185738" indent="-1857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Compensation funds shall promote programs on adaptation and local development.</a:t>
            </a:r>
          </a:p>
          <a:p>
            <a:pPr marL="185738" indent="-185738">
              <a:spcBef>
                <a:spcPts val="600"/>
              </a:spcBef>
            </a:pPr>
            <a:r>
              <a:rPr lang="en-US" sz="2200" dirty="0" smtClean="0"/>
              <a:t>MRV shall complement local mechanisms of monitoring and control.</a:t>
            </a:r>
          </a:p>
          <a:p>
            <a:pPr marL="185738" indent="-185738">
              <a:spcBef>
                <a:spcPts val="600"/>
              </a:spcBef>
            </a:pPr>
            <a:r>
              <a:rPr lang="en-US" sz="2200" dirty="0" smtClean="0"/>
              <a:t>Sub-national programs in compliance with national </a:t>
            </a:r>
            <a:r>
              <a:rPr lang="en-US" sz="2200" dirty="0" smtClean="0"/>
              <a:t>REDD mechanism</a:t>
            </a:r>
            <a:r>
              <a:rPr lang="en-US" sz="2200" dirty="0" smtClean="0"/>
              <a:t>.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36557"/>
            <a:ext cx="1017110" cy="9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Celin\R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4032" y="1428736"/>
            <a:ext cx="3365686" cy="5214974"/>
          </a:xfrm>
          <a:prstGeom prst="roundRect">
            <a:avLst>
              <a:gd name="adj" fmla="val 8307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285984" y="142852"/>
            <a:ext cx="5500726" cy="1143000"/>
          </a:xfrm>
        </p:spPr>
        <p:txBody>
          <a:bodyPr>
            <a:normAutofit/>
          </a:bodyPr>
          <a:lstStyle/>
          <a:p>
            <a:pPr algn="ctr"/>
            <a:r>
              <a:rPr lang="es-ES" sz="3000" dirty="0" err="1" smtClean="0"/>
              <a:t>Reducing</a:t>
            </a:r>
            <a:r>
              <a:rPr lang="es-ES" sz="3000" dirty="0" smtClean="0"/>
              <a:t> </a:t>
            </a:r>
            <a:r>
              <a:rPr lang="es-ES" sz="3000" dirty="0" err="1" smtClean="0"/>
              <a:t>emissions</a:t>
            </a:r>
            <a:r>
              <a:rPr lang="es-ES" sz="3000" dirty="0" smtClean="0"/>
              <a:t>: </a:t>
            </a:r>
            <a:r>
              <a:rPr lang="es-ES" sz="3000" dirty="0" err="1" smtClean="0"/>
              <a:t>Adding</a:t>
            </a:r>
            <a:r>
              <a:rPr lang="es-ES" sz="3000" dirty="0" smtClean="0"/>
              <a:t> </a:t>
            </a:r>
            <a:r>
              <a:rPr lang="es-ES" sz="3000" dirty="0" err="1" smtClean="0"/>
              <a:t>value</a:t>
            </a:r>
            <a:r>
              <a:rPr lang="es-ES" sz="3000" dirty="0" smtClean="0"/>
              <a:t> </a:t>
            </a:r>
            <a:r>
              <a:rPr lang="es-ES" sz="3000" dirty="0" err="1" smtClean="0"/>
              <a:t>for</a:t>
            </a:r>
            <a:r>
              <a:rPr lang="es-ES" sz="3000" dirty="0" smtClean="0"/>
              <a:t> </a:t>
            </a:r>
            <a:r>
              <a:rPr lang="es-ES" sz="3000" dirty="0" err="1" smtClean="0"/>
              <a:t>sustainable</a:t>
            </a:r>
            <a:r>
              <a:rPr lang="es-ES" sz="3000" dirty="0" smtClean="0"/>
              <a:t> </a:t>
            </a:r>
            <a:r>
              <a:rPr lang="es-ES" sz="3000" dirty="0" err="1" smtClean="0"/>
              <a:t>forest</a:t>
            </a:r>
            <a:r>
              <a:rPr lang="es-ES" sz="3000" dirty="0" smtClean="0"/>
              <a:t> </a:t>
            </a:r>
            <a:r>
              <a:rPr lang="es-ES" sz="3000" dirty="0" err="1" smtClean="0"/>
              <a:t>resource</a:t>
            </a:r>
            <a:r>
              <a:rPr lang="es-ES" sz="3000" dirty="0" smtClean="0"/>
              <a:t> use</a:t>
            </a:r>
            <a:endParaRPr lang="es-ES" sz="30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1405" y="1428736"/>
            <a:ext cx="5459479" cy="5286412"/>
          </a:xfrm>
        </p:spPr>
        <p:txBody>
          <a:bodyPr>
            <a:noAutofit/>
          </a:bodyPr>
          <a:lstStyle/>
          <a:p>
            <a:pPr marL="185738" indent="-185738">
              <a:spcBef>
                <a:spcPts val="1200"/>
              </a:spcBef>
            </a:pPr>
            <a:r>
              <a:rPr lang="en-US" sz="2200" dirty="0" smtClean="0"/>
              <a:t>Land-use planning and development of rules for  the access and use of natural resources.</a:t>
            </a:r>
          </a:p>
          <a:p>
            <a:pPr marL="185738" indent="-185738">
              <a:spcBef>
                <a:spcPts val="1200"/>
              </a:spcBef>
            </a:pPr>
            <a:r>
              <a:rPr lang="en-US" sz="2200" dirty="0" smtClean="0"/>
              <a:t>Strengthen local capabilities for local management of indigenous territories.</a:t>
            </a:r>
          </a:p>
          <a:p>
            <a:pPr marL="185738" indent="-185738">
              <a:spcBef>
                <a:spcPts val="1200"/>
              </a:spcBef>
            </a:pPr>
            <a:r>
              <a:rPr lang="en-US" sz="2200" dirty="0" smtClean="0"/>
              <a:t>Develop fair and equitable benefit-sharing schemes.</a:t>
            </a:r>
          </a:p>
          <a:p>
            <a:pPr marL="185738" indent="-185738">
              <a:spcBef>
                <a:spcPts val="600"/>
              </a:spcBef>
            </a:pPr>
            <a:r>
              <a:rPr lang="en-US" sz="2200" dirty="0" smtClean="0"/>
              <a:t>Improve harvesting techniques and develop forest management plans, promoting low-impact practices.</a:t>
            </a:r>
          </a:p>
          <a:p>
            <a:pPr marL="185738" indent="-185738">
              <a:spcBef>
                <a:spcPts val="600"/>
              </a:spcBef>
            </a:pPr>
            <a:r>
              <a:rPr lang="en-US" sz="2200" dirty="0" smtClean="0"/>
              <a:t>Organizational strengthening for harvesting and commercialization .</a:t>
            </a:r>
          </a:p>
          <a:p>
            <a:pPr marL="185738" indent="-185738">
              <a:spcBef>
                <a:spcPts val="1200"/>
              </a:spcBef>
            </a:pPr>
            <a:r>
              <a:rPr lang="en-US" sz="2200" dirty="0" smtClean="0"/>
              <a:t>Capacity  training to strengthen the technical and administrative skills of community enterprises. </a:t>
            </a:r>
            <a:endParaRPr lang="es-ES" sz="2200" dirty="0" smtClean="0"/>
          </a:p>
          <a:p>
            <a:pPr marL="185738" indent="-185738"/>
            <a:endParaRPr lang="es-ES" sz="2200" dirty="0" smtClean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36557"/>
            <a:ext cx="1017110" cy="9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1" y="4143398"/>
            <a:ext cx="3357587" cy="2571750"/>
          </a:xfrm>
          <a:prstGeom prst="roundRect">
            <a:avLst>
              <a:gd name="adj" fmla="val 13051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Marcador de contenido" descr="DSC0067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30885" y="1434174"/>
            <a:ext cx="3327395" cy="2494892"/>
          </a:xfrm>
          <a:prstGeom prst="roundRect">
            <a:avLst>
              <a:gd name="adj" fmla="val 11697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285984" y="142852"/>
            <a:ext cx="5500726" cy="1143000"/>
          </a:xfrm>
        </p:spPr>
        <p:txBody>
          <a:bodyPr>
            <a:normAutofit/>
          </a:bodyPr>
          <a:lstStyle/>
          <a:p>
            <a:pPr algn="ctr"/>
            <a:r>
              <a:rPr lang="es-ES" sz="3000" dirty="0" err="1" smtClean="0"/>
              <a:t>Lessons</a:t>
            </a:r>
            <a:r>
              <a:rPr lang="es-ES" sz="3000" dirty="0" smtClean="0"/>
              <a:t> </a:t>
            </a:r>
            <a:r>
              <a:rPr lang="es-ES" sz="3000" dirty="0" err="1" smtClean="0"/>
              <a:t>learned</a:t>
            </a:r>
            <a:endParaRPr lang="es-ES" sz="30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5214974" cy="5000660"/>
          </a:xfrm>
        </p:spPr>
        <p:txBody>
          <a:bodyPr>
            <a:noAutofit/>
          </a:bodyPr>
          <a:lstStyle/>
          <a:p>
            <a:pPr marL="185738" indent="-185738">
              <a:spcBef>
                <a:spcPts val="1200"/>
              </a:spcBef>
            </a:pPr>
            <a:r>
              <a:rPr lang="en-US" sz="2200" dirty="0" smtClean="0"/>
              <a:t>Prior and informed consent processes shall reach local communities, with their own representative institutions.</a:t>
            </a:r>
          </a:p>
          <a:p>
            <a:pPr marL="185738" indent="-185738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Real prior and informed consent takes time!</a:t>
            </a:r>
          </a:p>
          <a:p>
            <a:pPr marL="185738" indent="-185738"/>
            <a:r>
              <a:rPr lang="en-US" sz="2200" dirty="0" smtClean="0"/>
              <a:t> Communication and training programs shall be adapted to local circumstances, to stimulate stakeholder participation.</a:t>
            </a:r>
          </a:p>
          <a:p>
            <a:pPr marL="185738" indent="-185738">
              <a:spcBef>
                <a:spcPts val="600"/>
              </a:spcBef>
            </a:pPr>
            <a:r>
              <a:rPr lang="en-US" sz="2200" dirty="0" smtClean="0"/>
              <a:t>Forest governance shall be constructed in agreement with other stakeholders (Municipalities, NGOs, Government, private sector</a:t>
            </a:r>
            <a:r>
              <a:rPr lang="en-US" sz="2200" dirty="0" smtClean="0"/>
              <a:t>).</a:t>
            </a:r>
          </a:p>
          <a:p>
            <a:pPr marL="185738" indent="-185738">
              <a:spcBef>
                <a:spcPts val="600"/>
              </a:spcBef>
            </a:pPr>
            <a:endParaRPr lang="en-US" sz="2200" dirty="0" smtClean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36557"/>
            <a:ext cx="1017110" cy="9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8 Marcador de contenido" descr="DSC0078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72131" y="1500173"/>
            <a:ext cx="3357587" cy="2517531"/>
          </a:xfrm>
          <a:prstGeom prst="roundRect">
            <a:avLst>
              <a:gd name="adj" fmla="val 10511"/>
            </a:avLst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1" y="4286250"/>
            <a:ext cx="3357587" cy="2238572"/>
          </a:xfrm>
          <a:prstGeom prst="roundRect">
            <a:avLst>
              <a:gd name="adj" fmla="val 12513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285984" y="142852"/>
            <a:ext cx="5500726" cy="1143000"/>
          </a:xfrm>
        </p:spPr>
        <p:txBody>
          <a:bodyPr>
            <a:normAutofit/>
          </a:bodyPr>
          <a:lstStyle/>
          <a:p>
            <a:pPr algn="ctr"/>
            <a:r>
              <a:rPr lang="es-ES" sz="3000" dirty="0" err="1" smtClean="0"/>
              <a:t>Lessons</a:t>
            </a:r>
            <a:r>
              <a:rPr lang="es-ES" sz="3000" dirty="0" smtClean="0"/>
              <a:t> </a:t>
            </a:r>
            <a:r>
              <a:rPr lang="es-ES" sz="3000" dirty="0" err="1" smtClean="0"/>
              <a:t>learned</a:t>
            </a:r>
            <a:r>
              <a:rPr lang="es-ES" sz="3000" dirty="0" smtClean="0"/>
              <a:t> (</a:t>
            </a:r>
            <a:r>
              <a:rPr lang="es-ES" sz="3000" dirty="0" err="1" smtClean="0"/>
              <a:t>continued</a:t>
            </a:r>
            <a:r>
              <a:rPr lang="es-ES" sz="3000" dirty="0" smtClean="0"/>
              <a:t>)</a:t>
            </a:r>
            <a:endParaRPr lang="es-ES" sz="30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5214974" cy="5000660"/>
          </a:xfrm>
        </p:spPr>
        <p:txBody>
          <a:bodyPr>
            <a:noAutofit/>
          </a:bodyPr>
          <a:lstStyle/>
          <a:p>
            <a:pPr marL="185738" indent="-185738">
              <a:spcBef>
                <a:spcPts val="600"/>
              </a:spcBef>
            </a:pPr>
            <a:r>
              <a:rPr lang="en-US" sz="2200" dirty="0" smtClean="0"/>
              <a:t>The interests of intermediaries can disrupt the process of socialization</a:t>
            </a:r>
          </a:p>
          <a:p>
            <a:pPr marL="185738" indent="-185738">
              <a:spcBef>
                <a:spcPts val="600"/>
              </a:spcBef>
              <a:buNone/>
            </a:pPr>
            <a:endParaRPr lang="en-US" sz="2200" dirty="0" smtClean="0"/>
          </a:p>
          <a:p>
            <a:pPr marL="185738" indent="-185738">
              <a:spcBef>
                <a:spcPts val="600"/>
              </a:spcBef>
            </a:pPr>
            <a:r>
              <a:rPr lang="en-US" sz="2200" dirty="0" smtClean="0"/>
              <a:t>REDD Programme facilitates the control of the territory faced with invasion and poaching of natural resources. </a:t>
            </a:r>
            <a:endParaRPr lang="en-US" sz="2200" dirty="0" smtClean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36557"/>
            <a:ext cx="1017110" cy="9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8 Marcador de contenido" descr="DSC0078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72131" y="1500173"/>
            <a:ext cx="3357587" cy="2517531"/>
          </a:xfrm>
          <a:prstGeom prst="roundRect">
            <a:avLst>
              <a:gd name="adj" fmla="val 10511"/>
            </a:avLst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1" y="4286250"/>
            <a:ext cx="3357587" cy="2238572"/>
          </a:xfrm>
          <a:prstGeom prst="roundRect">
            <a:avLst>
              <a:gd name="adj" fmla="val 12513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285984" y="142852"/>
            <a:ext cx="5500726" cy="1143000"/>
          </a:xfrm>
        </p:spPr>
        <p:txBody>
          <a:bodyPr>
            <a:normAutofit/>
          </a:bodyPr>
          <a:lstStyle/>
          <a:p>
            <a:pPr algn="ctr"/>
            <a:r>
              <a:rPr lang="es-ES" sz="3000" dirty="0" err="1" smtClean="0"/>
              <a:t>Challenges</a:t>
            </a:r>
            <a:endParaRPr lang="es-ES" sz="30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4282" y="1500174"/>
            <a:ext cx="8215370" cy="50006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Based on the practical experiences from the sub-national REDD program..</a:t>
            </a:r>
          </a:p>
          <a:p>
            <a:pPr marL="185738" indent="-185738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Design an Indigenous Climate Change Program that includes an Indigenous REDD mechanism.</a:t>
            </a:r>
          </a:p>
          <a:p>
            <a:pPr marL="185738" indent="-185738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Indigenous peoples develop technical capabilities in MRV.</a:t>
            </a:r>
          </a:p>
          <a:p>
            <a:pPr marL="185738" indent="-185738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Develop a common understanding of abstract concepts like carbon and emission reductions.</a:t>
            </a:r>
          </a:p>
          <a:p>
            <a:pPr marL="185738" indent="-185738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Promote forest governance and forest valuation within the communities and in consensus with other stakeholders (Municipalities, Government, Private sector, NGOs).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36557"/>
            <a:ext cx="1017110" cy="9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014442" y="1173157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s-ES" sz="3200" dirty="0" err="1" smtClean="0">
                <a:effectLst>
                  <a:reflection blurRad="6350" stA="60000" endA="900" endPos="58000" dir="5400000" sy="-100000" algn="bl" rotWithShape="0"/>
                </a:effectLst>
              </a:rPr>
              <a:t>Thanks</a:t>
            </a:r>
            <a:r>
              <a:rPr lang="es-ES" sz="3200" dirty="0" smtClean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s-ES" sz="3200" dirty="0" err="1" smtClean="0">
                <a:effectLst>
                  <a:reflection blurRad="6350" stA="60000" endA="900" endPos="58000" dir="5400000" sy="-100000" algn="bl" rotWithShape="0"/>
                </a:effectLst>
              </a:rPr>
              <a:t>for</a:t>
            </a:r>
            <a:r>
              <a:rPr lang="es-ES" sz="3200" dirty="0" smtClean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s-ES" sz="3200" dirty="0" err="1" smtClean="0">
                <a:effectLst>
                  <a:reflection blurRad="6350" stA="60000" endA="900" endPos="58000" dir="5400000" sy="-100000" algn="bl" rotWithShape="0"/>
                </a:effectLst>
              </a:rPr>
              <a:t>your</a:t>
            </a:r>
            <a:r>
              <a:rPr lang="es-ES" sz="3200" dirty="0" smtClean="0"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s-ES" sz="3200" dirty="0" err="1" smtClean="0">
                <a:effectLst>
                  <a:reflection blurRad="6350" stA="60000" endA="900" endPos="58000" dir="5400000" sy="-100000" algn="bl" rotWithShape="0"/>
                </a:effectLst>
              </a:rPr>
              <a:t>attention</a:t>
            </a:r>
            <a:r>
              <a:rPr lang="es-ES" sz="3200" dirty="0" smtClean="0">
                <a:effectLst>
                  <a:reflection blurRad="6350" stA="60000" endA="900" endPos="58000" dir="5400000" sy="-100000" algn="bl" rotWithShape="0"/>
                </a:effectLst>
              </a:rPr>
              <a:t>!</a:t>
            </a:r>
            <a:endParaRPr lang="es-ES" sz="32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" name="6 Imagen" descr="logo_RED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560"/>
          <a:stretch>
            <a:fillRect/>
          </a:stretch>
        </p:blipFill>
        <p:spPr>
          <a:xfrm>
            <a:off x="642910" y="424073"/>
            <a:ext cx="2269526" cy="2290547"/>
          </a:xfrm>
          <a:prstGeom prst="rect">
            <a:avLst/>
          </a:prstGeom>
        </p:spPr>
      </p:pic>
      <p:pic>
        <p:nvPicPr>
          <p:cNvPr id="10" name="9 Imagen" descr="logo_REDD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2637" t="33333"/>
          <a:stretch>
            <a:fillRect/>
          </a:stretch>
        </p:blipFill>
        <p:spPr>
          <a:xfrm>
            <a:off x="714348" y="2571744"/>
            <a:ext cx="2198088" cy="112242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14348" y="5845750"/>
            <a:ext cx="25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www.redd-amazonia.com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018" y="3866269"/>
            <a:ext cx="1987417" cy="17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561</Words>
  <Application>Microsoft Office PowerPoint</Application>
  <PresentationFormat>On-screen Show (4:3)</PresentationFormat>
  <Paragraphs>85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Submission on issues relating indigenous peoples</vt:lpstr>
      <vt:lpstr>REDD Amazonia: site characteristics</vt:lpstr>
      <vt:lpstr>Submission on issues relating indigenous peoples</vt:lpstr>
      <vt:lpstr>Reducing emissions: Adding value for sustainable forest resource use</vt:lpstr>
      <vt:lpstr>Lessons learned</vt:lpstr>
      <vt:lpstr>Lessons learned (continued)</vt:lpstr>
      <vt:lpstr>Challenges</vt:lpstr>
      <vt:lpstr>Thanks for your attention!</vt:lpstr>
      <vt:lpstr>Organizacional structure of CIDOB</vt:lpstr>
      <vt:lpstr>CIDOB - Confederation of Indigenous Peoples of the Lowlands, Bolivia</vt:lpstr>
    </vt:vector>
  </TitlesOfParts>
  <Company>Fundacion Amigos de la Naturaleza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F.A.N BOLIVIA</dc:creator>
  <cp:lastModifiedBy>Estelle Fach</cp:lastModifiedBy>
  <cp:revision>128</cp:revision>
  <dcterms:created xsi:type="dcterms:W3CDTF">2009-04-28T13:16:59Z</dcterms:created>
  <dcterms:modified xsi:type="dcterms:W3CDTF">2009-12-13T18:50:45Z</dcterms:modified>
</cp:coreProperties>
</file>