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7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27" r:id="rId2"/>
    <p:sldMasterId id="2147483728" r:id="rId3"/>
    <p:sldMasterId id="2147483729" r:id="rId4"/>
    <p:sldMasterId id="2147483730" r:id="rId5"/>
  </p:sldMasterIdLst>
  <p:notesMasterIdLst>
    <p:notesMasterId r:id="rId16"/>
  </p:notesMasterIdLst>
  <p:handoutMasterIdLst>
    <p:handoutMasterId r:id="rId17"/>
  </p:handoutMasterIdLst>
  <p:sldIdLst>
    <p:sldId id="361" r:id="rId6"/>
    <p:sldId id="391" r:id="rId7"/>
    <p:sldId id="365" r:id="rId8"/>
    <p:sldId id="380" r:id="rId9"/>
    <p:sldId id="367" r:id="rId10"/>
    <p:sldId id="368" r:id="rId11"/>
    <p:sldId id="390" r:id="rId12"/>
    <p:sldId id="397" r:id="rId13"/>
    <p:sldId id="398" r:id="rId14"/>
    <p:sldId id="396" r:id="rId1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1819A"/>
    <a:srgbClr val="333399"/>
    <a:srgbClr val="FF5050"/>
    <a:srgbClr val="777777"/>
    <a:srgbClr val="FF9999"/>
    <a:srgbClr val="0066FF"/>
    <a:srgbClr val="CCFF33"/>
    <a:srgbClr val="DDDDD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3" autoAdjust="0"/>
    <p:restoredTop sz="83000" autoAdjust="0"/>
  </p:normalViewPr>
  <p:slideViewPr>
    <p:cSldViewPr snapToGrid="0">
      <p:cViewPr>
        <p:scale>
          <a:sx n="68" d="100"/>
          <a:sy n="68" d="100"/>
        </p:scale>
        <p:origin x="-1188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1675" y="-86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4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4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fld id="{2604CDC0-65DB-4927-BC08-23CA055ADE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6281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fld id="{B95B7740-A00B-4037-A17B-1504017DB8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85455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s-PA" dirty="0" smtClean="0"/>
              <a:t>REDD+:</a:t>
            </a:r>
          </a:p>
          <a:p>
            <a:pPr>
              <a:defRPr/>
            </a:pPr>
            <a:r>
              <a:rPr lang="es-PA" dirty="0" smtClean="0">
                <a:ea typeface="ＭＳ Ｐゴシック" pitchFamily="34" charset="-128"/>
              </a:rPr>
              <a:t>- Cada vez mas probable que REDD+ forme parte de un acuerdo climático post 2012,</a:t>
            </a:r>
          </a:p>
          <a:p>
            <a:pPr>
              <a:defRPr/>
            </a:pPr>
            <a:r>
              <a:rPr lang="es-PA" dirty="0" smtClean="0">
                <a:ea typeface="ＭＳ Ｐゴシック" pitchFamily="34" charset="-128"/>
              </a:rPr>
              <a:t>- Pagos REDD+ condicionados por reducciones efectivas de emisiones de GEI, </a:t>
            </a:r>
          </a:p>
          <a:p>
            <a:pPr>
              <a:defRPr/>
            </a:pPr>
            <a:r>
              <a:rPr lang="es-PA" dirty="0" smtClean="0">
                <a:ea typeface="ＭＳ Ｐゴシック" pitchFamily="34" charset="-128"/>
              </a:rPr>
              <a:t>- Implica participación activa de todos los actores claves, sobre todo de los que viven en los bosques.</a:t>
            </a:r>
          </a:p>
          <a:p>
            <a:pPr>
              <a:defRPr/>
            </a:pPr>
            <a:endParaRPr lang="es-PA" dirty="0" smtClean="0"/>
          </a:p>
          <a:p>
            <a:pPr>
              <a:defRPr/>
            </a:pPr>
            <a:r>
              <a:rPr lang="es-PA" dirty="0" smtClean="0"/>
              <a:t>Preguntas vinculadas al futuro mecanismo REDD+:</a:t>
            </a:r>
          </a:p>
          <a:p>
            <a:pPr marL="36919" indent="33563">
              <a:spcBef>
                <a:spcPts val="1903"/>
              </a:spcBef>
              <a:defRPr/>
            </a:pPr>
            <a:r>
              <a:rPr lang="es-PA" dirty="0" smtClean="0">
                <a:ea typeface="ＭＳ Ｐゴシック" pitchFamily="34" charset="-128"/>
              </a:rPr>
              <a:t>¿Cómo conectar el mecanismo REDD+ con las estrategias de desarrollo nacionales ya existentes en los </a:t>
            </a:r>
            <a:r>
              <a:rPr lang="es-PA" dirty="0" err="1" smtClean="0">
                <a:ea typeface="ＭＳ Ｐゴシック" pitchFamily="34" charset="-128"/>
              </a:rPr>
              <a:t>paises</a:t>
            </a:r>
            <a:r>
              <a:rPr lang="es-PA" dirty="0" smtClean="0">
                <a:ea typeface="ＭＳ Ｐゴシック" pitchFamily="34" charset="-128"/>
              </a:rPr>
              <a:t>? </a:t>
            </a:r>
          </a:p>
          <a:p>
            <a:pPr marL="36919" indent="33563">
              <a:spcBef>
                <a:spcPts val="1903"/>
              </a:spcBef>
              <a:defRPr/>
            </a:pPr>
            <a:r>
              <a:rPr lang="es-PA" dirty="0" smtClean="0">
                <a:ea typeface="ＭＳ Ｐゴシック" pitchFamily="34" charset="-128"/>
              </a:rPr>
              <a:t>¿Cómo pueden participar las comunidades que viven en los bosques y pueblos indígenas en la elaboración, implementación y evaluación de los programas nacionales REDD? </a:t>
            </a:r>
          </a:p>
          <a:p>
            <a:pPr marL="36919" indent="33563">
              <a:spcBef>
                <a:spcPts val="1903"/>
              </a:spcBef>
              <a:defRPr/>
            </a:pPr>
            <a:r>
              <a:rPr lang="es-PA" dirty="0" smtClean="0">
                <a:ea typeface="ＭＳ Ｐゴシック" pitchFamily="34" charset="-128"/>
              </a:rPr>
              <a:t>¿Cómo se van repartir los beneficios de manera equitativa entre todos aquellos que gestionan los bosques? </a:t>
            </a:r>
          </a:p>
          <a:p>
            <a:pPr marL="36919" indent="33563">
              <a:spcBef>
                <a:spcPts val="1903"/>
              </a:spcBef>
              <a:defRPr/>
            </a:pPr>
            <a:r>
              <a:rPr lang="es-PA" dirty="0" smtClean="0">
                <a:ea typeface="ＭＳ Ｐゴシック" pitchFamily="34" charset="-128"/>
              </a:rPr>
              <a:t>¿cómo se va a monitorear la cantidad de carbono almacenada y secuestrada gracias a REDD?</a:t>
            </a:r>
          </a:p>
          <a:p>
            <a:pPr>
              <a:defRPr/>
            </a:pPr>
            <a:endParaRPr lang="es-PA" dirty="0" smtClean="0"/>
          </a:p>
          <a:p>
            <a:pPr>
              <a:defRPr/>
            </a:pPr>
            <a:r>
              <a:rPr lang="es-PA" dirty="0" smtClean="0"/>
              <a:t>El programa UN-REDD fue creado para ayudar a los países a responder a estas preguntas y prepararse para trabajar con un futuro mecanismo REDD+</a:t>
            </a:r>
            <a:endParaRPr lang="es-P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35EAB39-37A6-4474-8CE9-E97B095BE67F}" type="slidenum">
              <a:rPr lang="es-PA" smtClean="0"/>
              <a:pPr>
                <a:defRPr/>
              </a:pPr>
              <a:t>2</a:t>
            </a:fld>
            <a:endParaRPr lang="es-P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1440" tIns="45720" rIns="91440" bIns="45720"/>
          <a:lstStyle/>
          <a:p>
            <a:pPr marL="228600" indent="-228600" eaLnBrk="1" hangingPunct="1">
              <a:lnSpc>
                <a:spcPct val="90000"/>
              </a:lnSpc>
              <a:buFontTx/>
              <a:buChar char="•"/>
            </a:pPr>
            <a:r>
              <a:rPr lang="sv-SE" sz="1100" b="1" smtClean="0"/>
              <a:t>What is the UN-REDD Programme?</a:t>
            </a:r>
          </a:p>
          <a:p>
            <a:pPr marL="228600" indent="-228600" eaLnBrk="1" hangingPunct="1">
              <a:lnSpc>
                <a:spcPct val="90000"/>
              </a:lnSpc>
              <a:buFontTx/>
              <a:buChar char="•"/>
            </a:pPr>
            <a:endParaRPr lang="en-US" sz="1100" b="1" smtClean="0"/>
          </a:p>
          <a:p>
            <a:pPr marL="228600" indent="-228600" eaLnBrk="1" hangingPunct="1">
              <a:lnSpc>
                <a:spcPct val="90000"/>
              </a:lnSpc>
              <a:buFontTx/>
              <a:buChar char="•"/>
            </a:pPr>
            <a:r>
              <a:rPr lang="en-US" sz="1100" b="1" smtClean="0"/>
              <a:t>Joint / Collaborative Programme: </a:t>
            </a:r>
            <a:r>
              <a:rPr lang="en-US" sz="1100" smtClean="0"/>
              <a:t>The UN-REDD Programme builds on the expertise of FAO, UNDP and UNEP</a:t>
            </a:r>
          </a:p>
          <a:p>
            <a:pPr marL="228600" indent="-228600" eaLnBrk="1" hangingPunct="1">
              <a:lnSpc>
                <a:spcPct val="90000"/>
              </a:lnSpc>
              <a:buFontTx/>
              <a:buChar char="•"/>
            </a:pPr>
            <a:r>
              <a:rPr lang="en-US" sz="1100" smtClean="0"/>
              <a:t>Agreed delivery platform mandated by governing bodies of UN-REDD, FCPF, FIP</a:t>
            </a:r>
          </a:p>
          <a:p>
            <a:pPr marL="228600" indent="-228600" eaLnBrk="1" hangingPunct="1">
              <a:lnSpc>
                <a:spcPct val="90000"/>
              </a:lnSpc>
            </a:pPr>
            <a:endParaRPr lang="en-US" sz="11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‘Development perspective’ also refers to fact that UN-REDD builds on country development programs … UN Development Assistance Framework (UNDAF), etc.</a:t>
            </a:r>
          </a:p>
          <a:p>
            <a:endParaRPr lang="en-US" smtClean="0"/>
          </a:p>
          <a:p>
            <a:r>
              <a:rPr lang="en-US" smtClean="0"/>
              <a:t>For Brazil, ‘convening role’ may be especially relevant and important given their desire to be able to share their REDD experience widely.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43CC3D-B1CB-4194-9F4C-A23E934C90C8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1440" tIns="45720" rIns="91440" bIns="45720"/>
          <a:lstStyle/>
          <a:p>
            <a:pPr eaLnBrk="1" hangingPunct="1"/>
            <a:r>
              <a:rPr lang="en-US" b="0" dirty="0" err="1" smtClean="0"/>
              <a:t>Noruega</a:t>
            </a:r>
            <a:r>
              <a:rPr lang="en-US" b="0" dirty="0" smtClean="0"/>
              <a:t> 84,</a:t>
            </a:r>
            <a:r>
              <a:rPr lang="en-US" b="0" baseline="0" dirty="0" smtClean="0"/>
              <a:t> </a:t>
            </a:r>
            <a:r>
              <a:rPr lang="en-US" b="0" baseline="0" dirty="0" err="1" smtClean="0"/>
              <a:t>Dinamarca</a:t>
            </a:r>
            <a:r>
              <a:rPr lang="en-US" b="0" baseline="0" dirty="0" smtClean="0"/>
              <a:t> 8, </a:t>
            </a:r>
            <a:r>
              <a:rPr lang="en-US" b="0" baseline="0" dirty="0" err="1" smtClean="0"/>
              <a:t>España</a:t>
            </a:r>
            <a:r>
              <a:rPr lang="en-US" b="0" baseline="0" dirty="0" smtClean="0"/>
              <a:t> 1.3, </a:t>
            </a:r>
            <a:r>
              <a:rPr lang="en-US" b="0" baseline="0" dirty="0" err="1" smtClean="0"/>
              <a:t>Japón</a:t>
            </a:r>
            <a:r>
              <a:rPr lang="en-US" b="0" baseline="0" dirty="0" smtClean="0"/>
              <a:t> 3 </a:t>
            </a:r>
            <a:r>
              <a:rPr lang="en-US" b="0" baseline="0" dirty="0" err="1" smtClean="0"/>
              <a:t>millones</a:t>
            </a:r>
            <a:endParaRPr lang="en-US" b="0" dirty="0" smtClean="0"/>
          </a:p>
          <a:p>
            <a:pPr eaLnBrk="1" hangingPunct="1"/>
            <a:endParaRPr lang="en-US" b="0" dirty="0" smtClean="0"/>
          </a:p>
          <a:p>
            <a:pPr eaLnBrk="1" hangingPunct="1"/>
            <a:r>
              <a:rPr lang="en-US" b="0" dirty="0" smtClean="0"/>
              <a:t>EC</a:t>
            </a:r>
            <a:r>
              <a:rPr lang="en-US" b="0" baseline="0" dirty="0" smtClean="0"/>
              <a:t> </a:t>
            </a:r>
            <a:r>
              <a:rPr lang="en-US" b="0" baseline="0" dirty="0" err="1" smtClean="0"/>
              <a:t>comprometió</a:t>
            </a:r>
            <a:r>
              <a:rPr lang="en-US" b="0" baseline="0" dirty="0" smtClean="0"/>
              <a:t> 10 </a:t>
            </a:r>
            <a:r>
              <a:rPr lang="en-US" b="0" baseline="0" dirty="0" err="1" smtClean="0"/>
              <a:t>millones</a:t>
            </a:r>
            <a:r>
              <a:rPr lang="en-US" b="0" baseline="0" dirty="0" smtClean="0"/>
              <a:t> de Euros, </a:t>
            </a:r>
            <a:r>
              <a:rPr lang="en-US" b="0" baseline="0" dirty="0" err="1" smtClean="0"/>
              <a:t>acuerdo</a:t>
            </a:r>
            <a:r>
              <a:rPr lang="en-US" b="0" baseline="0" dirty="0" smtClean="0"/>
              <a:t> en </a:t>
            </a:r>
            <a:r>
              <a:rPr lang="en-US" b="0" baseline="0" dirty="0" err="1" smtClean="0"/>
              <a:t>negociación</a:t>
            </a:r>
            <a:endParaRPr lang="en-US" b="0" dirty="0" smtClean="0"/>
          </a:p>
          <a:p>
            <a:pPr eaLnBrk="1" hangingPunct="1"/>
            <a:endParaRPr lang="en-US" b="1" dirty="0" smtClean="0"/>
          </a:p>
          <a:p>
            <a:pPr eaLnBrk="1" hangingPunct="1"/>
            <a:r>
              <a:rPr lang="en-US" b="1" dirty="0" smtClean="0"/>
              <a:t>Policy Board  - the Governing Body</a:t>
            </a:r>
          </a:p>
          <a:p>
            <a:pPr lvl="1" eaLnBrk="1" hangingPunct="1"/>
            <a:endParaRPr lang="en-US" dirty="0" smtClean="0"/>
          </a:p>
          <a:p>
            <a:pPr lvl="1" eaLnBrk="1" hangingPunct="1">
              <a:buFontTx/>
              <a:buChar char="•"/>
            </a:pPr>
            <a:r>
              <a:rPr lang="en-US" dirty="0" smtClean="0"/>
              <a:t>UN-REDD Programme countries</a:t>
            </a:r>
          </a:p>
          <a:p>
            <a:pPr lvl="1" eaLnBrk="1" hangingPunct="1">
              <a:buFontTx/>
              <a:buChar char="•"/>
            </a:pPr>
            <a:r>
              <a:rPr lang="en-US" dirty="0" smtClean="0"/>
              <a:t>Donors</a:t>
            </a:r>
          </a:p>
          <a:p>
            <a:pPr lvl="1" eaLnBrk="1" hangingPunct="1">
              <a:buFontTx/>
              <a:buChar char="•"/>
            </a:pPr>
            <a:r>
              <a:rPr lang="en-US" dirty="0" smtClean="0"/>
              <a:t>Civil Society, UN Permanent Forum on Indigenous Issues, </a:t>
            </a:r>
          </a:p>
          <a:p>
            <a:pPr lvl="1" eaLnBrk="1" hangingPunct="1">
              <a:buFontTx/>
              <a:buChar char="•"/>
            </a:pPr>
            <a:r>
              <a:rPr lang="en-US" dirty="0" smtClean="0"/>
              <a:t>FAO, UNDP, and UNEP</a:t>
            </a:r>
          </a:p>
          <a:p>
            <a:pPr lvl="1" eaLnBrk="1" hangingPunct="1">
              <a:buFontTx/>
              <a:buChar char="•"/>
            </a:pPr>
            <a:r>
              <a:rPr lang="en-US" dirty="0" smtClean="0"/>
              <a:t>Observers –UNFCCC Secretariat, FCPF, GEF Secretariat, and regional representatives of Indigenous Peoples </a:t>
            </a: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1440" tIns="45720" rIns="91440" bIns="45720"/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 smtClean="0"/>
              <a:t>13 Partner countries receiving UN-REDD funding support for National </a:t>
            </a:r>
            <a:r>
              <a:rPr lang="en-US" sz="1100" dirty="0" err="1" smtClean="0"/>
              <a:t>Programmes</a:t>
            </a:r>
            <a:r>
              <a:rPr lang="en-US" sz="1100" dirty="0" smtClean="0"/>
              <a:t>:</a:t>
            </a:r>
          </a:p>
          <a:p>
            <a:pPr eaLnBrk="1" hangingPunct="1">
              <a:lnSpc>
                <a:spcPct val="80000"/>
              </a:lnSpc>
            </a:pPr>
            <a:endParaRPr lang="en-US" sz="1100" dirty="0" smtClean="0"/>
          </a:p>
          <a:p>
            <a:pPr>
              <a:defRPr/>
            </a:pPr>
            <a:r>
              <a:rPr lang="en-US" sz="1000" b="1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Africa (3)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DRC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Tanzania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Zambia</a:t>
            </a:r>
          </a:p>
          <a:p>
            <a:pPr>
              <a:defRPr/>
            </a:pPr>
            <a:r>
              <a:rPr lang="en-US" sz="1000" b="1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Asia and the Pacific (6)</a:t>
            </a:r>
            <a:endParaRPr lang="en-US" sz="1000" kern="1200" dirty="0" smtClean="0">
              <a:solidFill>
                <a:schemeClr val="tx2"/>
              </a:solidFill>
              <a:latin typeface="Arial" charset="0"/>
              <a:ea typeface="+mn-ea"/>
              <a:cs typeface="+mn-cs"/>
            </a:endParaRP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Cambodia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Indonesia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Papua New Guinea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Philippines *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Solomon Islands*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Viet Nam</a:t>
            </a:r>
          </a:p>
          <a:p>
            <a:pPr>
              <a:defRPr/>
            </a:pPr>
            <a:r>
              <a:rPr lang="en-US" sz="1000" b="1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Latin America and the Caribbean (4) 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Bolivia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Ecuador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Panama 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Paraguay</a:t>
            </a:r>
          </a:p>
          <a:p>
            <a:pPr>
              <a:defRPr/>
            </a:pPr>
            <a:endParaRPr lang="en-US" sz="1000" kern="1200" dirty="0" smtClean="0">
              <a:solidFill>
                <a:schemeClr val="tx2"/>
              </a:solidFill>
              <a:latin typeface="Arial" charset="0"/>
              <a:ea typeface="+mn-ea"/>
              <a:cs typeface="+mn-cs"/>
            </a:endParaRPr>
          </a:p>
          <a:p>
            <a:pPr>
              <a:defRPr/>
            </a:pPr>
            <a:r>
              <a:rPr lang="en-US" sz="1000" dirty="0" smtClean="0"/>
              <a:t>22 other Partner countries:</a:t>
            </a:r>
          </a:p>
          <a:p>
            <a:pPr>
              <a:defRPr/>
            </a:pPr>
            <a:r>
              <a:rPr lang="en-US" sz="1000" b="1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Africa  (8)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Central African Republic 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Cote d’Ivoire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Gabon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Ethiopia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Kenya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Nigeria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Republic of Congo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Sudan</a:t>
            </a:r>
          </a:p>
          <a:p>
            <a:pPr>
              <a:defRPr/>
            </a:pPr>
            <a:r>
              <a:rPr lang="en-US" sz="1000" b="1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Asia and the Pacific (6)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Bangladesh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Bhutan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Mongolia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Nepal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Pakistan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Sri Lanka    </a:t>
            </a:r>
          </a:p>
          <a:p>
            <a:pPr>
              <a:defRPr/>
            </a:pPr>
            <a:r>
              <a:rPr lang="en-US" sz="1000" b="1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Latin America and the Caribbean (8)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Argentina 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Costa Rica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Colombia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Guatemala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Guyana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Honduras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Mexico    </a:t>
            </a:r>
          </a:p>
          <a:p>
            <a:pPr>
              <a:defRPr/>
            </a:pPr>
            <a:r>
              <a:rPr lang="en-US" sz="1000" kern="1200" dirty="0" smtClean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Peru </a:t>
            </a:r>
          </a:p>
          <a:p>
            <a:pPr>
              <a:defRPr/>
            </a:pPr>
            <a:endParaRPr lang="en-US" sz="1000" kern="1200" dirty="0" smtClean="0">
              <a:solidFill>
                <a:schemeClr val="tx2"/>
              </a:solidFill>
              <a:latin typeface="Arial" charset="0"/>
              <a:ea typeface="+mn-ea"/>
              <a:cs typeface="+mn-cs"/>
            </a:endParaRPr>
          </a:p>
          <a:p>
            <a:pPr>
              <a:defRPr/>
            </a:pPr>
            <a:endParaRPr lang="en-US" sz="1000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sv-SE" dirty="0" smtClean="0"/>
              <a:t>*</a:t>
            </a:r>
            <a:r>
              <a:rPr lang="sv-SE" baseline="0" dirty="0" smtClean="0"/>
              <a:t> Nuevas áreas de trabajo de 2011-2015</a:t>
            </a:r>
            <a:endParaRPr lang="sv-SE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s-PA" smtClean="0"/>
              <a:t>Cada principio tiene unos 3-4 criterios como por ejemplo “asegurar la transparencia”, “promover la equidad de genero”, “respetar los conocimientos tradicionales”. </a:t>
            </a:r>
          </a:p>
          <a:p>
            <a:endParaRPr lang="es-PA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30C3B1-7A9A-499C-B688-8ED323F0592C}" type="slidenum">
              <a:rPr lang="es-PA" smtClean="0"/>
              <a:pPr>
                <a:defRPr/>
              </a:pPr>
              <a:t>8</a:t>
            </a:fld>
            <a:endParaRPr lang="es-P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5B7740-A00B-4037-A17B-1504017DB840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-redd.org/" TargetMode="External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5.xml"/><Relationship Id="rId4" Type="http://schemas.openxmlformats.org/officeDocument/2006/relationships/hyperlink" Target="mailto:un-redd@un-redd.org" TargetMode="Externa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29413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57213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pitchFamily="-16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pitchFamily="-16" charset="-128"/>
            </a:endParaRPr>
          </a:p>
        </p:txBody>
      </p:sp>
      <p:pic>
        <p:nvPicPr>
          <p:cNvPr id="6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4"/>
            <a:ext cx="8715436" cy="4643470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2725592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8127F-CB8C-4C85-AF42-8672D397AF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B85AD-2C61-4501-94BF-746E3A1E4A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C8062-1AEC-4C8A-B262-13BE0EBAD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809750"/>
            <a:ext cx="4038600" cy="4316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809750"/>
            <a:ext cx="4038600" cy="4316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E970E-8E12-4D8F-8BBC-667AD7B45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084F5-A2F9-4768-9F28-97E5B9E53E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6D5E5-A20D-49E5-BC04-4B0841AC44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7CE1DC-E16B-43A4-85E9-4FFDCDA363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A9FB1-4023-436B-A7EE-7B8103000C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66CB94-6098-4861-BB62-B0D28B021C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05C55-C82F-4EE1-8A5F-CEAB38D28B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228600"/>
            <a:ext cx="2057400" cy="5897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019800" cy="5897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069D23-70B2-402E-91BF-15D6E5C6D9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242EE-7DB3-4EA6-8FB8-22668DAFBD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CA33D-CAE6-4B85-A08D-F778C936FD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22652-5332-4564-8E06-F488BAE1E2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809750"/>
            <a:ext cx="4038600" cy="4316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809750"/>
            <a:ext cx="4038600" cy="4316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173C4-882B-4A9A-9D97-BE5FCF4938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F4CDB-BDF8-483F-A41F-DBCF7E3B1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A7D103-D642-47E4-B7BF-4DFB9C0982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8C98A-6CBC-4C96-9AE3-B49FC095AF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86251-7FA4-40F5-866F-3622C31A3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AA47A-0E7D-46A9-9CB3-CFA6F1969E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D2265-DA75-47AB-8B6B-DF4F79483B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228600"/>
            <a:ext cx="2057400" cy="5897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019800" cy="5897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8EF00-C936-4B1C-BFAC-2D184EDC11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9988" y="228600"/>
            <a:ext cx="6083300" cy="13954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4800" y="1809750"/>
            <a:ext cx="8229600" cy="431641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0AB22-4C14-4E53-ABC0-6F978CD216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C4BBE6-9D48-40D2-8019-363AE1E39E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609A3-64D5-4245-8044-425B4E17FA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09424-C00C-4A4F-B67D-2DF0462B20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809750"/>
            <a:ext cx="4038600" cy="4316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809750"/>
            <a:ext cx="4038600" cy="4316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4E44B-1C44-4A1F-9A92-B54AD7F6D3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42938" y="1785938"/>
            <a:ext cx="3944937" cy="4340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40275" y="1785938"/>
            <a:ext cx="3946525" cy="4340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66EAB-F3DB-4A16-B321-83B340F5D6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D7A308-E548-4D2D-8510-73C8622195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A08F5-45DC-4E69-B1BF-595B44ED3A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621C5-B1D7-4BE6-AD9D-EC4E3BF4C0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8A41E-B8E5-43E6-9196-4C7B440324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DA93B-C7FC-4E10-BAF1-EDE65EFA00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228600"/>
            <a:ext cx="2057400" cy="5897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019800" cy="5897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7AEF3-F911-4BE4-BD2F-54E2E08BEB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8FD86-AE79-4A63-BA3D-9FE52E994B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6E207-E4A7-4036-B6DD-3173945312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60888-920A-476A-B547-FDA0FB491E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809750"/>
            <a:ext cx="4038600" cy="4316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809750"/>
            <a:ext cx="4038600" cy="4316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4EF6EA-EEF5-4895-BB31-31CA971D7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43FC2-5C2E-4884-AE89-5F4170A5EC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C5F5A-0090-4427-99F3-6CD6AF374B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8F7C39-7CD6-4E9B-B7F1-280438F05E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BB221-CFBA-4904-BEF2-D9FF0DA4D4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AAE0B-007A-430A-9B48-B7444EE4B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AF108-6CD6-406F-9DEC-332DE9BE7C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228600"/>
            <a:ext cx="2057400" cy="5897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019800" cy="5897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DF9A6-A0D5-414F-B3AE-680EB33C7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F:\low res images\10055131-Venezuela-Lineair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8113" y="133350"/>
            <a:ext cx="2187575" cy="151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5"/>
            <a:ext cx="8715436" cy="4643470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45746" y="132202"/>
            <a:ext cx="6544019" cy="153134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flipV="1">
            <a:off x="0" y="0"/>
            <a:ext cx="9001125" cy="671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6" name="Freeform 5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 userDrawn="1"/>
        </p:nvSpPr>
        <p:spPr bwMode="auto">
          <a:xfrm>
            <a:off x="3166946" y="3980984"/>
            <a:ext cx="5027729" cy="1601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algn="l">
              <a:defRPr sz="4400" b="1" cap="none" baseline="0"/>
            </a:lvl1pPr>
          </a:lstStyle>
          <a:p>
            <a:pPr eaLnBrk="0" hangingPunct="0">
              <a:defRPr/>
            </a:pPr>
            <a:r>
              <a:rPr lang="en-US" sz="2400" dirty="0" err="1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Visite</a:t>
            </a: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	</a:t>
            </a:r>
            <a:r>
              <a:rPr lang="en-US" sz="2400" dirty="0" smtClean="0">
                <a:solidFill>
                  <a:srgbClr val="0099CC"/>
                </a:solidFill>
                <a:latin typeface="Franklin Gothic Book" pitchFamily="34" charset="0"/>
                <a:ea typeface="+mj-ea"/>
                <a:cs typeface="+mj-cs"/>
                <a:hlinkClick r:id="rId3"/>
              </a:rPr>
              <a:t>www.un-redd.org</a:t>
            </a:r>
            <a:endParaRPr lang="en-US" sz="2400" dirty="0" smtClean="0">
              <a:solidFill>
                <a:srgbClr val="0099CC"/>
              </a:solidFill>
              <a:latin typeface="Franklin Gothic Book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Email	</a:t>
            </a: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  <a:hlinkClick r:id="rId4"/>
              </a:rPr>
              <a:t>un-redd@un-redd.org</a:t>
            </a:r>
            <a:endParaRPr lang="en-US" sz="2400" dirty="0" smtClean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endParaRPr lang="en-US" sz="2400" dirty="0" smtClean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 </a:t>
            </a:r>
            <a:endParaRPr lang="en-GB" sz="2400" dirty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514198" y="2499380"/>
            <a:ext cx="76596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Para mayor </a:t>
            </a:r>
            <a:r>
              <a:rPr lang="en-US" sz="4000" b="1" dirty="0" err="1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información</a:t>
            </a:r>
            <a:r>
              <a:rPr lang="en-US" sz="4000" b="1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…</a:t>
            </a:r>
            <a:endParaRPr lang="en-GB" sz="4000" b="1" dirty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2361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pitchFamily="-16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pitchFamily="-16" charset="-128"/>
            </a:endParaRPr>
          </a:p>
        </p:txBody>
      </p:sp>
      <p:pic>
        <p:nvPicPr>
          <p:cNvPr id="6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4"/>
            <a:ext cx="8715436" cy="4643470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002215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6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7.jpeg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5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8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slideLayout" Target="../slideLayouts/slideLayout59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17" Type="http://schemas.openxmlformats.org/officeDocument/2006/relationships/image" Target="../media/image9.jpeg"/><Relationship Id="rId2" Type="http://schemas.openxmlformats.org/officeDocument/2006/relationships/slideLayout" Target="../slideLayouts/slideLayout48.xml"/><Relationship Id="rId16" Type="http://schemas.openxmlformats.org/officeDocument/2006/relationships/image" Target="../media/image5.jpeg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Isabelle\Desktop\UNEP\UN-REDD Programme Communication Strategy\Logos\Low Res Logos\FAO,UNEP and UNDP logos.jp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650038" y="5741988"/>
            <a:ext cx="2043112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4337050" y="660400"/>
            <a:ext cx="469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latin typeface="Arial" pitchFamily="34" charset="0"/>
                <a:ea typeface="Calibri" pitchFamily="34" charset="0"/>
                <a:cs typeface="Times New Roman" pitchFamily="18" charset="0"/>
              </a:rPr>
              <a:t>     </a:t>
            </a:r>
            <a:endParaRPr lang="fr-FR">
              <a:latin typeface="Arial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4365625" y="1127125"/>
            <a:ext cx="412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latin typeface="Arial" pitchFamily="34" charset="0"/>
                <a:ea typeface="Calibri" pitchFamily="34" charset="0"/>
                <a:cs typeface="Times New Roman" pitchFamily="18" charset="0"/>
              </a:rPr>
              <a:t>    </a:t>
            </a:r>
            <a:endParaRPr lang="fr-FR">
              <a:latin typeface="Arial" pitchFamily="34" charset="0"/>
            </a:endParaRPr>
          </a:p>
        </p:txBody>
      </p:sp>
      <p:sp>
        <p:nvSpPr>
          <p:cNvPr id="9" name="Freeform 8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1031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50850" y="339725"/>
            <a:ext cx="2360613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Title Placeholder 1"/>
          <p:cNvSpPr>
            <a:spLocks noGrp="1"/>
          </p:cNvSpPr>
          <p:nvPr>
            <p:ph type="title"/>
          </p:nvPr>
        </p:nvSpPr>
        <p:spPr bwMode="auto">
          <a:xfrm>
            <a:off x="557213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3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2938" y="1785938"/>
            <a:ext cx="8043862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0" r:id="rId2"/>
    <p:sldLayoutId id="2147483739" r:id="rId3"/>
    <p:sldLayoutId id="2147483738" r:id="rId4"/>
    <p:sldLayoutId id="2147483737" r:id="rId5"/>
    <p:sldLayoutId id="2147483736" r:id="rId6"/>
    <p:sldLayoutId id="2147483735" r:id="rId7"/>
    <p:sldLayoutId id="2147483734" r:id="rId8"/>
    <p:sldLayoutId id="2147483733" r:id="rId9"/>
    <p:sldLayoutId id="2147483732" r:id="rId10"/>
    <p:sldLayoutId id="2147483731" r:id="rId11"/>
    <p:sldLayoutId id="214748379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–"/>
        <a:defRPr sz="2000">
          <a:solidFill>
            <a:srgbClr val="59595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>
          <a:solidFill>
            <a:srgbClr val="7F7F7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408863" y="6022975"/>
            <a:ext cx="1557337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39988" y="228600"/>
            <a:ext cx="6083300" cy="139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809750"/>
            <a:ext cx="8229600" cy="431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16CCD274-CC17-47C9-B397-7C6462A67C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55" name="Picture 2" descr="F:\low res images\10055131-Venezuela-Lineair.jp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38113" y="133350"/>
            <a:ext cx="2187575" cy="1519238"/>
          </a:xfrm>
          <a:prstGeom prst="rect">
            <a:avLst/>
          </a:prstGeom>
          <a:noFill/>
          <a:ln w="19050">
            <a:solidFill>
              <a:srgbClr val="C0C0C0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1" r:id="rId2"/>
    <p:sldLayoutId id="2147483750" r:id="rId3"/>
    <p:sldLayoutId id="2147483749" r:id="rId4"/>
    <p:sldLayoutId id="2147483748" r:id="rId5"/>
    <p:sldLayoutId id="2147483747" r:id="rId6"/>
    <p:sldLayoutId id="2147483746" r:id="rId7"/>
    <p:sldLayoutId id="2147483745" r:id="rId8"/>
    <p:sldLayoutId id="2147483744" r:id="rId9"/>
    <p:sldLayoutId id="2147483743" r:id="rId10"/>
    <p:sldLayoutId id="214748374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08863" y="6022975"/>
            <a:ext cx="1557337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39988" y="228600"/>
            <a:ext cx="6083300" cy="139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809750"/>
            <a:ext cx="8229600" cy="431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3A78E0B9-8FC0-4364-80B7-8CBB70842B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79" name="Picture 3" descr="F:\low res images\Biodiversity---Frog.jpg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30175" y="120650"/>
            <a:ext cx="2201863" cy="1524000"/>
          </a:xfrm>
          <a:prstGeom prst="rect">
            <a:avLst/>
          </a:prstGeom>
          <a:noFill/>
          <a:ln w="19050">
            <a:solidFill>
              <a:srgbClr val="C0C0C0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3" r:id="rId2"/>
    <p:sldLayoutId id="2147483762" r:id="rId3"/>
    <p:sldLayoutId id="2147483761" r:id="rId4"/>
    <p:sldLayoutId id="2147483760" r:id="rId5"/>
    <p:sldLayoutId id="2147483759" r:id="rId6"/>
    <p:sldLayoutId id="2147483758" r:id="rId7"/>
    <p:sldLayoutId id="2147483757" r:id="rId8"/>
    <p:sldLayoutId id="2147483756" r:id="rId9"/>
    <p:sldLayoutId id="2147483755" r:id="rId10"/>
    <p:sldLayoutId id="2147483754" r:id="rId11"/>
    <p:sldLayoutId id="214748375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408863" y="6022975"/>
            <a:ext cx="1557337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39988" y="228600"/>
            <a:ext cx="6083300" cy="139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809750"/>
            <a:ext cx="8229600" cy="431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D1FE8BEE-9912-4419-AFFE-FD086AA5F1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103" name="Picture 6" descr="F:\low res images\Technical-Capacity-Building.jp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20650" y="122238"/>
            <a:ext cx="2243138" cy="1560512"/>
          </a:xfrm>
          <a:prstGeom prst="rect">
            <a:avLst/>
          </a:prstGeom>
          <a:noFill/>
          <a:ln w="19050">
            <a:solidFill>
              <a:srgbClr val="C0C0C0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4" r:id="rId2"/>
    <p:sldLayoutId id="2147483773" r:id="rId3"/>
    <p:sldLayoutId id="2147483772" r:id="rId4"/>
    <p:sldLayoutId id="2147483771" r:id="rId5"/>
    <p:sldLayoutId id="2147483770" r:id="rId6"/>
    <p:sldLayoutId id="2147483769" r:id="rId7"/>
    <p:sldLayoutId id="2147483768" r:id="rId8"/>
    <p:sldLayoutId id="2147483767" r:id="rId9"/>
    <p:sldLayoutId id="2147483766" r:id="rId10"/>
    <p:sldLayoutId id="214748376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408863" y="6022975"/>
            <a:ext cx="1557337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39988" y="228600"/>
            <a:ext cx="6083300" cy="139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809750"/>
            <a:ext cx="8229600" cy="431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C0005BB5-931C-4810-A0C7-FC0D78F556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127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19050">
            <a:solidFill>
              <a:srgbClr val="C0C0C0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5" r:id="rId2"/>
    <p:sldLayoutId id="2147483784" r:id="rId3"/>
    <p:sldLayoutId id="2147483783" r:id="rId4"/>
    <p:sldLayoutId id="2147483782" r:id="rId5"/>
    <p:sldLayoutId id="2147483781" r:id="rId6"/>
    <p:sldLayoutId id="2147483780" r:id="rId7"/>
    <p:sldLayoutId id="2147483779" r:id="rId8"/>
    <p:sldLayoutId id="2147483778" r:id="rId9"/>
    <p:sldLayoutId id="2147483777" r:id="rId10"/>
    <p:sldLayoutId id="2147483776" r:id="rId11"/>
    <p:sldLayoutId id="2147483789" r:id="rId12"/>
    <p:sldLayoutId id="2147483791" r:id="rId13"/>
    <p:sldLayoutId id="214748379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/>
          </p:cNvSpPr>
          <p:nvPr>
            <p:ph type="subTitle" idx="4294967295"/>
          </p:nvPr>
        </p:nvSpPr>
        <p:spPr>
          <a:xfrm>
            <a:off x="1378634" y="3759590"/>
            <a:ext cx="6400800" cy="1752600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None/>
            </a:pPr>
            <a:r>
              <a:rPr lang="es-BO" dirty="0" smtClean="0"/>
              <a:t>Perú, 29 de Enero 2013</a:t>
            </a:r>
          </a:p>
          <a:p>
            <a:pPr marL="0" indent="0" algn="ctr">
              <a:lnSpc>
                <a:spcPct val="90000"/>
              </a:lnSpc>
              <a:buNone/>
            </a:pPr>
            <a:endParaRPr lang="es-BO" dirty="0"/>
          </a:p>
          <a:p>
            <a:pPr marL="0" indent="0" algn="ctr">
              <a:lnSpc>
                <a:spcPct val="90000"/>
              </a:lnSpc>
              <a:buNone/>
            </a:pPr>
            <a:r>
              <a:rPr lang="es-BO" dirty="0" smtClean="0"/>
              <a:t>Fernando Pinel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s-BO" dirty="0" smtClean="0"/>
              <a:t>ONU-REDD, Centro </a:t>
            </a:r>
            <a:r>
              <a:rPr lang="es-BO" dirty="0"/>
              <a:t>R</a:t>
            </a:r>
            <a:r>
              <a:rPr lang="es-BO" dirty="0" smtClean="0"/>
              <a:t>egional PNUD en Panamá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ctrTitle" idx="4294967295"/>
          </p:nvPr>
        </p:nvSpPr>
        <p:spPr>
          <a:xfrm>
            <a:off x="520504" y="1835003"/>
            <a:ext cx="7772400" cy="1470025"/>
          </a:xfrm>
        </p:spPr>
        <p:txBody>
          <a:bodyPr/>
          <a:lstStyle/>
          <a:p>
            <a:r>
              <a:rPr lang="es-BO" dirty="0" smtClean="0"/>
              <a:t/>
            </a:r>
            <a:br>
              <a:rPr lang="es-BO" dirty="0" smtClean="0"/>
            </a:br>
            <a:r>
              <a:rPr lang="es-BO" dirty="0" smtClean="0"/>
              <a:t>El Programa ONU-REDD </a:t>
            </a:r>
          </a:p>
        </p:txBody>
      </p:sp>
      <p:pic>
        <p:nvPicPr>
          <p:cNvPr id="1026" name="Picture 2" descr="un redd programme logo s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09956" y="295421"/>
            <a:ext cx="2546252" cy="1710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9033" y="1772958"/>
            <a:ext cx="8715436" cy="4643470"/>
          </a:xfrm>
        </p:spPr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sz="4000" dirty="0" smtClean="0"/>
              <a:t>GRACIAS</a:t>
            </a:r>
          </a:p>
          <a:p>
            <a:pPr marL="0" indent="0" algn="ctr">
              <a:buNone/>
            </a:pPr>
            <a:r>
              <a:rPr lang="en-US" sz="4000" dirty="0" smtClean="0"/>
              <a:t>Para mayor </a:t>
            </a:r>
            <a:r>
              <a:rPr lang="en-US" sz="4000" dirty="0" err="1" smtClean="0"/>
              <a:t>información</a:t>
            </a: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www.un-redd.org</a:t>
            </a:r>
            <a:endParaRPr lang="en-US" sz="4000" dirty="0"/>
          </a:p>
        </p:txBody>
      </p:sp>
      <p:sp>
        <p:nvSpPr>
          <p:cNvPr id="3" name="Title 1"/>
          <p:cNvSpPr txBox="1">
            <a:spLocks/>
          </p:cNvSpPr>
          <p:nvPr/>
        </p:nvSpPr>
        <p:spPr bwMode="auto">
          <a:xfrm>
            <a:off x="554869" y="553361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595959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595959"/>
                </a:solidFill>
                <a:latin typeface="Franklin Gothic Boo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595959"/>
                </a:solidFill>
                <a:latin typeface="Franklin Gothic Boo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595959"/>
                </a:solidFill>
                <a:latin typeface="Franklin Gothic Boo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595959"/>
                </a:solidFill>
                <a:latin typeface="Franklin Gothic Book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595959"/>
                </a:solidFill>
                <a:latin typeface="Franklin Gothic Book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595959"/>
                </a:solidFill>
                <a:latin typeface="Franklin Gothic Book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595959"/>
                </a:solidFill>
                <a:latin typeface="Franklin Gothic Book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595959"/>
                </a:solidFill>
                <a:latin typeface="Franklin Gothic Book" pitchFamily="34" charset="0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5" name="Picture 2" descr="un redd programme logo s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09956" y="295421"/>
            <a:ext cx="2546252" cy="1710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37357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52052850"/>
              </p:ext>
            </p:extLst>
          </p:nvPr>
        </p:nvGraphicFramePr>
        <p:xfrm>
          <a:off x="285750" y="2336800"/>
          <a:ext cx="8715376" cy="4297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688"/>
                <a:gridCol w="4357688"/>
              </a:tblGrid>
              <a:tr h="457119">
                <a:tc>
                  <a:txBody>
                    <a:bodyPr/>
                    <a:lstStyle/>
                    <a:p>
                      <a:pPr algn="ctr"/>
                      <a:r>
                        <a:rPr lang="es-PA" sz="2400" dirty="0" smtClean="0">
                          <a:latin typeface="+mj-lt"/>
                        </a:rPr>
                        <a:t>REDD+</a:t>
                      </a:r>
                      <a:endParaRPr lang="es-PA" sz="2400" dirty="0">
                        <a:latin typeface="+mj-lt"/>
                      </a:endParaRPr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PA" sz="2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ONU-REDD</a:t>
                      </a:r>
                    </a:p>
                  </a:txBody>
                  <a:tcPr marT="45712" marB="45712"/>
                </a:tc>
              </a:tr>
              <a:tr h="26512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A" sz="2400" kern="1200" dirty="0" smtClean="0">
                          <a:solidFill>
                            <a:schemeClr val="tx1"/>
                          </a:solidFill>
                          <a:latin typeface="+mn-lt"/>
                          <a:ea typeface="ＭＳ Ｐゴシック" pitchFamily="34" charset="-128"/>
                          <a:cs typeface="+mn-cs"/>
                        </a:rPr>
                        <a:t>Mecanismo de la convención de cambio climático, en negociación.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PA" sz="2400" kern="1200" dirty="0" smtClean="0">
                        <a:solidFill>
                          <a:schemeClr val="tx1"/>
                        </a:solidFill>
                        <a:latin typeface="+mn-lt"/>
                        <a:ea typeface="ＭＳ Ｐゴシック" pitchFamily="34" charset="-128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A" sz="2400" kern="1200" dirty="0" smtClean="0">
                          <a:solidFill>
                            <a:schemeClr val="tx1"/>
                          </a:solidFill>
                          <a:latin typeface="+mn-lt"/>
                          <a:ea typeface="ＭＳ Ｐゴシック" pitchFamily="34" charset="-128"/>
                          <a:cs typeface="+mn-cs"/>
                        </a:rPr>
                        <a:t>Reducción de Emisiones de la Deforestación y la Degradación de los bosques, que incluye el rol de la conservación, el manejo sostenible del bosque y el aumento de reservas de carbono</a:t>
                      </a:r>
                      <a:endParaRPr lang="es-PA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Programa conjunto de las NNUU  (FAO + </a:t>
                      </a:r>
                      <a:r>
                        <a:rPr lang="es-MX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PNUD + PNUMA) </a:t>
                      </a:r>
                      <a:r>
                        <a:rPr lang="es-MX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para </a:t>
                      </a:r>
                      <a:r>
                        <a:rPr lang="es-PA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ayudar a los gobiernos y actores claves a participar en un futuro mecanismo de REDD+</a:t>
                      </a:r>
                      <a:r>
                        <a:rPr lang="es-MX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PA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PA" sz="2400" dirty="0">
                        <a:latin typeface="+mj-lt"/>
                      </a:endParaRPr>
                    </a:p>
                  </a:txBody>
                  <a:tcPr marT="45712" marB="45712"/>
                </a:tc>
              </a:tr>
              <a:tr h="457119">
                <a:tc gridSpan="2">
                  <a:txBody>
                    <a:bodyPr/>
                    <a:lstStyle/>
                    <a:p>
                      <a:pPr algn="ctr"/>
                      <a:r>
                        <a:rPr lang="es-PA" sz="2400" dirty="0" smtClean="0">
                          <a:solidFill>
                            <a:srgbClr val="FF0000"/>
                          </a:solidFill>
                          <a:latin typeface="+mj-lt"/>
                        </a:rPr>
                        <a:t>ONU-REDD </a:t>
                      </a:r>
                      <a:r>
                        <a:rPr lang="es-PA" sz="2400" b="1" dirty="0" smtClean="0">
                          <a:solidFill>
                            <a:srgbClr val="FF0000"/>
                          </a:solidFill>
                          <a:latin typeface="+mj-lt"/>
                        </a:rPr>
                        <a:t>NO ES </a:t>
                      </a:r>
                      <a:r>
                        <a:rPr lang="es-PA" sz="2400" dirty="0" smtClean="0">
                          <a:solidFill>
                            <a:srgbClr val="FF0000"/>
                          </a:solidFill>
                          <a:latin typeface="+mj-lt"/>
                        </a:rPr>
                        <a:t>REDD+</a:t>
                      </a:r>
                      <a:endParaRPr lang="es-PA" sz="240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T="45712" marB="45712"/>
                </a:tc>
                <a:tc hMerge="1">
                  <a:txBody>
                    <a:bodyPr/>
                    <a:lstStyle/>
                    <a:p>
                      <a:endParaRPr lang="es-PA" sz="24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183" name="Title 2"/>
          <p:cNvSpPr>
            <a:spLocks noGrp="1"/>
          </p:cNvSpPr>
          <p:nvPr>
            <p:ph type="title"/>
          </p:nvPr>
        </p:nvSpPr>
        <p:spPr>
          <a:xfrm>
            <a:off x="2291593" y="188034"/>
            <a:ext cx="6543675" cy="1531937"/>
          </a:xfrm>
          <a:ln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s-PA" dirty="0"/>
              <a:t>REDD+ </a:t>
            </a:r>
            <a:r>
              <a:rPr lang="es-PA" dirty="0" smtClean="0"/>
              <a:t> y </a:t>
            </a:r>
            <a:r>
              <a:rPr lang="es-PA" sz="4000" dirty="0" smtClean="0"/>
              <a:t>ONU-REDD</a:t>
            </a:r>
          </a:p>
        </p:txBody>
      </p:sp>
    </p:spTree>
    <p:extLst>
      <p:ext uri="{BB962C8B-B14F-4D97-AF65-F5344CB8AC3E}">
        <p14:creationId xmlns:p14="http://schemas.microsoft.com/office/powerpoint/2010/main" xmlns="" val="137958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1"/>
          <p:cNvSpPr>
            <a:spLocks noGrp="1"/>
          </p:cNvSpPr>
          <p:nvPr>
            <p:ph idx="4294967295"/>
          </p:nvPr>
        </p:nvSpPr>
        <p:spPr>
          <a:xfrm>
            <a:off x="452438" y="1422400"/>
            <a:ext cx="8171057" cy="5435600"/>
          </a:xfrm>
        </p:spPr>
        <p:txBody>
          <a:bodyPr/>
          <a:lstStyle/>
          <a:p>
            <a:pPr eaLnBrk="1" hangingPunct="1"/>
            <a:endParaRPr lang="es-BO" sz="1600" dirty="0" smtClean="0">
              <a:solidFill>
                <a:srgbClr val="0D0D0D"/>
              </a:solidFill>
            </a:endParaRPr>
          </a:p>
          <a:p>
            <a:pPr eaLnBrk="1" hangingPunct="1"/>
            <a:r>
              <a:rPr lang="es-BO" dirty="0" smtClean="0">
                <a:solidFill>
                  <a:srgbClr val="0D0D0D"/>
                </a:solidFill>
              </a:rPr>
              <a:t>Establecido en el</a:t>
            </a:r>
            <a:r>
              <a:rPr lang="es-BO" dirty="0" smtClean="0"/>
              <a:t> 2008 por FAO, PNUD y PNUMA</a:t>
            </a:r>
          </a:p>
          <a:p>
            <a:pPr lvl="1" eaLnBrk="1" hangingPunct="1"/>
            <a:r>
              <a:rPr lang="es-BO" dirty="0" smtClean="0"/>
              <a:t>Respuesta al Plan de Acción de Bali, CMNUCC</a:t>
            </a:r>
          </a:p>
          <a:p>
            <a:pPr eaLnBrk="1" hangingPunct="1"/>
            <a:r>
              <a:rPr lang="es-BO" dirty="0" smtClean="0">
                <a:solidFill>
                  <a:srgbClr val="0D0D0D"/>
                </a:solidFill>
              </a:rPr>
              <a:t>Programa Conjunto ONU:</a:t>
            </a:r>
            <a:r>
              <a:rPr lang="es-BO" dirty="0" smtClean="0"/>
              <a:t> Una ONU</a:t>
            </a:r>
          </a:p>
          <a:p>
            <a:pPr eaLnBrk="1" hangingPunct="1"/>
            <a:r>
              <a:rPr lang="es-BO" dirty="0" smtClean="0"/>
              <a:t>Plataforma coordinada con </a:t>
            </a:r>
            <a:r>
              <a:rPr lang="es-BO" dirty="0" err="1" smtClean="0"/>
              <a:t>Forest</a:t>
            </a:r>
            <a:r>
              <a:rPr lang="es-BO" dirty="0" smtClean="0"/>
              <a:t> </a:t>
            </a:r>
            <a:r>
              <a:rPr lang="es-BO" dirty="0" err="1" smtClean="0"/>
              <a:t>Investment</a:t>
            </a:r>
            <a:r>
              <a:rPr lang="es-BO" dirty="0" smtClean="0"/>
              <a:t> </a:t>
            </a:r>
            <a:r>
              <a:rPr lang="es-BO" dirty="0" err="1" smtClean="0"/>
              <a:t>Programme</a:t>
            </a:r>
            <a:r>
              <a:rPr lang="es-BO" dirty="0" smtClean="0"/>
              <a:t> –FIP- y </a:t>
            </a:r>
            <a:r>
              <a:rPr lang="es-BO" dirty="0" err="1" smtClean="0"/>
              <a:t>Forest</a:t>
            </a:r>
            <a:r>
              <a:rPr lang="es-BO" dirty="0" smtClean="0"/>
              <a:t> </a:t>
            </a:r>
            <a:r>
              <a:rPr lang="es-BO" dirty="0" err="1" smtClean="0"/>
              <a:t>Carbon</a:t>
            </a:r>
            <a:r>
              <a:rPr lang="es-BO" dirty="0" smtClean="0"/>
              <a:t> </a:t>
            </a:r>
            <a:r>
              <a:rPr lang="es-BO" dirty="0" err="1" smtClean="0"/>
              <a:t>Partneship</a:t>
            </a:r>
            <a:r>
              <a:rPr lang="es-BO" dirty="0" smtClean="0"/>
              <a:t> </a:t>
            </a:r>
            <a:r>
              <a:rPr lang="es-BO" dirty="0" err="1" smtClean="0"/>
              <a:t>Facility</a:t>
            </a:r>
            <a:r>
              <a:rPr lang="es-BO" dirty="0" smtClean="0"/>
              <a:t> –FCPF-</a:t>
            </a:r>
          </a:p>
        </p:txBody>
      </p:sp>
      <p:sp>
        <p:nvSpPr>
          <p:cNvPr id="7171" name="Title 2"/>
          <p:cNvSpPr>
            <a:spLocks noGrp="1"/>
          </p:cNvSpPr>
          <p:nvPr>
            <p:ph type="title" idx="4294967295"/>
          </p:nvPr>
        </p:nvSpPr>
        <p:spPr>
          <a:xfrm>
            <a:off x="2446338" y="131763"/>
            <a:ext cx="6543675" cy="1531937"/>
          </a:xfrm>
        </p:spPr>
        <p:txBody>
          <a:bodyPr/>
          <a:lstStyle/>
          <a:p>
            <a:pPr eaLnBrk="1" hangingPunct="1"/>
            <a:r>
              <a:rPr lang="es-BO" dirty="0" smtClean="0"/>
              <a:t>El Programa ONU-REDD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BO" dirty="0" smtClean="0"/>
              <a:t>Perfil de ONU-REDD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2425" y="1897063"/>
            <a:ext cx="8791575" cy="4960937"/>
          </a:xfrm>
        </p:spPr>
        <p:txBody>
          <a:bodyPr/>
          <a:lstStyle/>
          <a:p>
            <a:pPr eaLnBrk="1" hangingPunct="1"/>
            <a:r>
              <a:rPr lang="es-BO" sz="2800" dirty="0" smtClean="0"/>
              <a:t>Acción nacional e internacional</a:t>
            </a:r>
          </a:p>
          <a:p>
            <a:pPr eaLnBrk="1" hangingPunct="1"/>
            <a:r>
              <a:rPr lang="es-BO" sz="2800" dirty="0" smtClean="0"/>
              <a:t>Mandato, presencia y experiencia de la ONU</a:t>
            </a:r>
          </a:p>
          <a:p>
            <a:pPr eaLnBrk="1" hangingPunct="1"/>
            <a:r>
              <a:rPr lang="es-BO" sz="2800" dirty="0" smtClean="0"/>
              <a:t>Enfoque en el fortalecimiento de capacidades</a:t>
            </a:r>
          </a:p>
          <a:p>
            <a:pPr eaLnBrk="1" hangingPunct="1"/>
            <a:r>
              <a:rPr lang="es-BO" sz="2800" dirty="0" smtClean="0"/>
              <a:t>Cooperación Sur-Sur</a:t>
            </a:r>
          </a:p>
          <a:p>
            <a:pPr eaLnBrk="1" hangingPunct="1"/>
            <a:r>
              <a:rPr lang="es-BO" sz="2800" dirty="0" smtClean="0"/>
              <a:t>Alianzas e involucramiento de actores</a:t>
            </a:r>
          </a:p>
          <a:p>
            <a:pPr eaLnBrk="1" hangingPunct="1"/>
            <a:r>
              <a:rPr lang="es-BO" sz="2800" dirty="0" smtClean="0"/>
              <a:t>Perspectiva de desarrollo</a:t>
            </a:r>
          </a:p>
          <a:p>
            <a:pPr eaLnBrk="1" hangingPunct="1"/>
            <a:r>
              <a:rPr lang="es-BO" sz="2800" dirty="0" smtClean="0"/>
              <a:t>Dialogo técnico internacional</a:t>
            </a:r>
          </a:p>
          <a:p>
            <a:pPr eaLnBrk="1" hangingPunct="1"/>
            <a:r>
              <a:rPr lang="es-BO" sz="2800" dirty="0" smtClean="0"/>
              <a:t>Generación y difusión de conocimientos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1"/>
          <p:cNvSpPr>
            <a:spLocks noGrp="1"/>
          </p:cNvSpPr>
          <p:nvPr>
            <p:ph idx="4294967295"/>
          </p:nvPr>
        </p:nvSpPr>
        <p:spPr>
          <a:xfrm>
            <a:off x="0" y="1724147"/>
            <a:ext cx="8715375" cy="4643437"/>
          </a:xfrm>
        </p:spPr>
        <p:txBody>
          <a:bodyPr/>
          <a:lstStyle/>
          <a:p>
            <a:pPr marL="457200" indent="-457200" eaLnBrk="1" hangingPunct="1"/>
            <a:r>
              <a:rPr lang="es-BO" sz="2400" dirty="0">
                <a:solidFill>
                  <a:srgbClr val="0D0D0D"/>
                </a:solidFill>
              </a:rPr>
              <a:t>Países donantes: </a:t>
            </a:r>
            <a:r>
              <a:rPr lang="es-BO" sz="2400" dirty="0"/>
              <a:t>Noruega, Dinamarca, España, Japón, Lux, </a:t>
            </a:r>
            <a:r>
              <a:rPr lang="es-BO" sz="2400" dirty="0" smtClean="0"/>
              <a:t>UUEE</a:t>
            </a:r>
            <a:endParaRPr lang="es-BO" sz="2400" dirty="0"/>
          </a:p>
          <a:p>
            <a:pPr marL="457200" indent="-457200" eaLnBrk="1" hangingPunct="1"/>
            <a:r>
              <a:rPr lang="es-BO" sz="2400" dirty="0"/>
              <a:t>Gobernado por una Junta Normativa</a:t>
            </a:r>
          </a:p>
          <a:p>
            <a:pPr marL="857250" lvl="1" indent="-457200" eaLnBrk="1" hangingPunct="1"/>
            <a:r>
              <a:rPr lang="es-BO" sz="2400" dirty="0"/>
              <a:t>Reuniones semestrales, con todos los países miembros + agencias + observadores sociedad civil (Sr </a:t>
            </a:r>
            <a:r>
              <a:rPr lang="es-BO" sz="2400" dirty="0" err="1"/>
              <a:t>Victor</a:t>
            </a:r>
            <a:r>
              <a:rPr lang="es-BO" sz="2400" dirty="0"/>
              <a:t> </a:t>
            </a:r>
            <a:r>
              <a:rPr lang="es-BO" sz="2400" dirty="0" err="1"/>
              <a:t>Illesca</a:t>
            </a:r>
            <a:r>
              <a:rPr lang="es-BO" sz="2400" dirty="0"/>
              <a:t>, </a:t>
            </a:r>
            <a:r>
              <a:rPr lang="es-BO" sz="2400" dirty="0" err="1"/>
              <a:t>Ut’z</a:t>
            </a:r>
            <a:r>
              <a:rPr lang="es-BO" sz="2400" dirty="0"/>
              <a:t> Che’, Guatemala) y pueblos </a:t>
            </a:r>
            <a:r>
              <a:rPr lang="es-BO" sz="2400" dirty="0" err="1"/>
              <a:t>indigenas</a:t>
            </a:r>
            <a:r>
              <a:rPr lang="es-BO" sz="2400" dirty="0"/>
              <a:t> (</a:t>
            </a:r>
            <a:r>
              <a:rPr lang="es-BO" sz="2400" dirty="0" smtClean="0"/>
              <a:t>Sr. Gerardo </a:t>
            </a:r>
            <a:r>
              <a:rPr lang="es-PA" sz="2400" dirty="0" err="1"/>
              <a:t>Jumí</a:t>
            </a:r>
            <a:r>
              <a:rPr lang="es-PA" sz="2400" dirty="0"/>
              <a:t> </a:t>
            </a:r>
            <a:r>
              <a:rPr lang="es-PA" sz="2400" dirty="0" smtClean="0"/>
              <a:t>Tapias, CAOI</a:t>
            </a:r>
            <a:r>
              <a:rPr lang="es-BO" sz="2400" dirty="0" smtClean="0"/>
              <a:t>, </a:t>
            </a:r>
            <a:r>
              <a:rPr lang="es-PA" sz="2400" dirty="0"/>
              <a:t>Colombia</a:t>
            </a:r>
            <a:r>
              <a:rPr lang="es-BO" sz="2400" dirty="0"/>
              <a:t>) + donantes, y observadores (UNFCCC, GEF, FCPF)</a:t>
            </a:r>
          </a:p>
          <a:p>
            <a:pPr marL="857250" lvl="1" indent="-457200" eaLnBrk="1" hangingPunct="1"/>
            <a:r>
              <a:rPr lang="es-BO" sz="2400" dirty="0"/>
              <a:t>Supervisión, decisiones estratégicas, aprobación de fondos, </a:t>
            </a:r>
          </a:p>
          <a:p>
            <a:pPr marL="457200" indent="-457200" eaLnBrk="1" hangingPunct="1"/>
            <a:r>
              <a:rPr lang="es-BO" sz="2400" dirty="0">
                <a:solidFill>
                  <a:srgbClr val="0D0D0D"/>
                </a:solidFill>
              </a:rPr>
              <a:t>Secretariado: coordinación, movilización de fondos, seguimiento, </a:t>
            </a:r>
          </a:p>
          <a:p>
            <a:pPr marL="457200" indent="-457200" eaLnBrk="1" hangingPunct="1"/>
            <a:r>
              <a:rPr lang="es-BO" sz="2400" dirty="0">
                <a:solidFill>
                  <a:srgbClr val="0D0D0D"/>
                </a:solidFill>
              </a:rPr>
              <a:t>Fondo </a:t>
            </a:r>
            <a:r>
              <a:rPr lang="es-BO" sz="2400" dirty="0" err="1">
                <a:solidFill>
                  <a:srgbClr val="0D0D0D"/>
                </a:solidFill>
              </a:rPr>
              <a:t>Multi</a:t>
            </a:r>
            <a:r>
              <a:rPr lang="es-BO" sz="2400" dirty="0">
                <a:solidFill>
                  <a:srgbClr val="0D0D0D"/>
                </a:solidFill>
              </a:rPr>
              <a:t>-Donante (MPTF): Agente Administrativo,</a:t>
            </a:r>
          </a:p>
          <a:p>
            <a:pPr marL="457200" indent="-457200" eaLnBrk="1" hangingPunct="1"/>
            <a:r>
              <a:rPr lang="en-US" sz="2400" dirty="0" err="1">
                <a:solidFill>
                  <a:srgbClr val="0D0D0D"/>
                </a:solidFill>
                <a:latin typeface="Calibri" pitchFamily="1" charset="0"/>
                <a:cs typeface="Calibri" pitchFamily="1" charset="0"/>
              </a:rPr>
              <a:t>Agencias</a:t>
            </a:r>
            <a:r>
              <a:rPr lang="en-US" sz="2400" dirty="0">
                <a:solidFill>
                  <a:srgbClr val="0D0D0D"/>
                </a:solidFill>
                <a:latin typeface="Calibri" pitchFamily="1" charset="0"/>
                <a:cs typeface="Calibri" pitchFamily="1" charset="0"/>
              </a:rPr>
              <a:t>: </a:t>
            </a:r>
            <a:r>
              <a:rPr lang="en-US" sz="2400" dirty="0" err="1">
                <a:solidFill>
                  <a:srgbClr val="0D0D0D"/>
                </a:solidFill>
                <a:latin typeface="Calibri" pitchFamily="1" charset="0"/>
                <a:cs typeface="Calibri" pitchFamily="1" charset="0"/>
              </a:rPr>
              <a:t>responsabilidad</a:t>
            </a:r>
            <a:r>
              <a:rPr lang="en-US" sz="2400" dirty="0">
                <a:solidFill>
                  <a:srgbClr val="0D0D0D"/>
                </a:solidFill>
                <a:latin typeface="Calibri" pitchFamily="1" charset="0"/>
                <a:cs typeface="Calibri" pitchFamily="1" charset="0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Calibri" pitchFamily="1" charset="0"/>
                <a:cs typeface="Calibri" pitchFamily="1" charset="0"/>
              </a:rPr>
              <a:t>fiduciaria</a:t>
            </a:r>
            <a:r>
              <a:rPr lang="en-US" sz="2400" dirty="0">
                <a:solidFill>
                  <a:srgbClr val="0D0D0D"/>
                </a:solidFill>
                <a:latin typeface="Calibri" pitchFamily="1" charset="0"/>
                <a:cs typeface="Calibri" pitchFamily="1" charset="0"/>
              </a:rPr>
              <a:t>, </a:t>
            </a:r>
            <a:r>
              <a:rPr lang="en-US" sz="2400" dirty="0" err="1">
                <a:solidFill>
                  <a:srgbClr val="0D0D0D"/>
                </a:solidFill>
                <a:latin typeface="Calibri" pitchFamily="1" charset="0"/>
                <a:cs typeface="Calibri" pitchFamily="1" charset="0"/>
              </a:rPr>
              <a:t>asesoramiento</a:t>
            </a:r>
            <a:r>
              <a:rPr lang="en-US" sz="2400" dirty="0">
                <a:solidFill>
                  <a:srgbClr val="0D0D0D"/>
                </a:solidFill>
                <a:latin typeface="Calibri" pitchFamily="1" charset="0"/>
                <a:cs typeface="Calibri" pitchFamily="1" charset="0"/>
              </a:rPr>
              <a:t>, </a:t>
            </a:r>
            <a:r>
              <a:rPr lang="en-US" sz="2400" dirty="0" err="1" smtClean="0">
                <a:solidFill>
                  <a:srgbClr val="0D0D0D"/>
                </a:solidFill>
                <a:latin typeface="Calibri" pitchFamily="1" charset="0"/>
                <a:cs typeface="Calibri" pitchFamily="1" charset="0"/>
              </a:rPr>
              <a:t>facilitación</a:t>
            </a:r>
            <a:r>
              <a:rPr lang="en-US" sz="2400" dirty="0">
                <a:solidFill>
                  <a:srgbClr val="0D0D0D"/>
                </a:solidFill>
                <a:latin typeface="Calibri" pitchFamily="1" charset="0"/>
                <a:cs typeface="Calibri" pitchFamily="1" charset="0"/>
              </a:rPr>
              <a:t>, </a:t>
            </a:r>
            <a:r>
              <a:rPr lang="en-US" sz="2400" dirty="0" err="1">
                <a:solidFill>
                  <a:srgbClr val="0D0D0D"/>
                </a:solidFill>
                <a:latin typeface="Calibri" pitchFamily="1" charset="0"/>
                <a:cs typeface="Calibri" pitchFamily="1" charset="0"/>
              </a:rPr>
              <a:t>fortalecimiento</a:t>
            </a:r>
            <a:r>
              <a:rPr lang="en-US" sz="2400" dirty="0">
                <a:solidFill>
                  <a:srgbClr val="0D0D0D"/>
                </a:solidFill>
                <a:latin typeface="Calibri" pitchFamily="1" charset="0"/>
                <a:cs typeface="Calibri" pitchFamily="1" charset="0"/>
              </a:rPr>
              <a:t> de </a:t>
            </a:r>
            <a:r>
              <a:rPr lang="en-US" sz="2400" dirty="0" err="1" smtClean="0">
                <a:solidFill>
                  <a:srgbClr val="0D0D0D"/>
                </a:solidFill>
                <a:latin typeface="Calibri" pitchFamily="1" charset="0"/>
                <a:cs typeface="Calibri" pitchFamily="1" charset="0"/>
              </a:rPr>
              <a:t>capacidades</a:t>
            </a:r>
            <a:r>
              <a:rPr lang="en-US" sz="2400">
                <a:solidFill>
                  <a:srgbClr val="0D0D0D"/>
                </a:solidFill>
                <a:latin typeface="Calibri" pitchFamily="1" charset="0"/>
                <a:cs typeface="Calibri" pitchFamily="1" charset="0"/>
              </a:rPr>
              <a:t>.</a:t>
            </a:r>
            <a:endParaRPr lang="en-US" sz="2400" dirty="0">
              <a:solidFill>
                <a:srgbClr val="0D0D0D"/>
              </a:solidFill>
              <a:latin typeface="Calibri" pitchFamily="1" charset="0"/>
              <a:cs typeface="Calibri" pitchFamily="1" charset="0"/>
            </a:endParaRPr>
          </a:p>
          <a:p>
            <a:pPr marL="457200" indent="-457200" eaLnBrk="1" hangingPunct="1"/>
            <a:endParaRPr lang="es-BO" sz="2800" dirty="0" smtClean="0">
              <a:solidFill>
                <a:srgbClr val="0D0D0D"/>
              </a:solidFill>
            </a:endParaRPr>
          </a:p>
          <a:p>
            <a:pPr marL="857250" lvl="1" indent="-457200" eaLnBrk="1" hangingPunct="1">
              <a:buFontTx/>
              <a:buNone/>
            </a:pPr>
            <a:endParaRPr lang="es-BO" b="1" dirty="0" smtClean="0"/>
          </a:p>
          <a:p>
            <a:pPr marL="857250" lvl="1" indent="-457200" eaLnBrk="1" hangingPunct="1"/>
            <a:endParaRPr lang="es-BO" b="1" dirty="0" smtClean="0"/>
          </a:p>
          <a:p>
            <a:pPr marL="857250" lvl="1" indent="-457200" eaLnBrk="1" hangingPunct="1"/>
            <a:endParaRPr lang="es-BO" b="1" dirty="0" smtClean="0"/>
          </a:p>
          <a:p>
            <a:pPr marL="457200" indent="-457200" eaLnBrk="1" hangingPunct="1">
              <a:buFontTx/>
              <a:buNone/>
            </a:pPr>
            <a:endParaRPr lang="es-BO" sz="2000" i="1" dirty="0" smtClean="0"/>
          </a:p>
          <a:p>
            <a:pPr marL="857250" lvl="1" indent="-457200" eaLnBrk="1" hangingPunct="1">
              <a:buFont typeface="Symbol" pitchFamily="18" charset="2"/>
              <a:buNone/>
            </a:pPr>
            <a:endParaRPr lang="es-BO" dirty="0" smtClean="0"/>
          </a:p>
        </p:txBody>
      </p:sp>
      <p:sp>
        <p:nvSpPr>
          <p:cNvPr id="9219" name="Title 2"/>
          <p:cNvSpPr>
            <a:spLocks noGrp="1"/>
          </p:cNvSpPr>
          <p:nvPr>
            <p:ph type="title" idx="4294967295"/>
          </p:nvPr>
        </p:nvSpPr>
        <p:spPr>
          <a:xfrm>
            <a:off x="2363372" y="131763"/>
            <a:ext cx="6626641" cy="1531937"/>
          </a:xfrm>
        </p:spPr>
        <p:txBody>
          <a:bodyPr/>
          <a:lstStyle/>
          <a:p>
            <a:pPr eaLnBrk="1" hangingPunct="1"/>
            <a:r>
              <a:rPr lang="es-BO" dirty="0" smtClean="0">
                <a:solidFill>
                  <a:schemeClr val="tx1"/>
                </a:solidFill>
              </a:rPr>
              <a:t/>
            </a:r>
            <a:br>
              <a:rPr lang="es-BO" dirty="0" smtClean="0">
                <a:solidFill>
                  <a:schemeClr val="tx1"/>
                </a:solidFill>
              </a:rPr>
            </a:br>
            <a:r>
              <a:rPr lang="es-BO" dirty="0" smtClean="0"/>
              <a:t>Financiamiento &amp; Gobernanza</a:t>
            </a:r>
            <a:r>
              <a:rPr lang="es-BO" dirty="0" smtClean="0">
                <a:solidFill>
                  <a:schemeClr val="tx1"/>
                </a:solidFill>
              </a:rPr>
              <a:t/>
            </a:r>
            <a:br>
              <a:rPr lang="es-BO" dirty="0" smtClean="0">
                <a:solidFill>
                  <a:schemeClr val="tx1"/>
                </a:solidFill>
              </a:rPr>
            </a:br>
            <a:endParaRPr lang="es-BO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2"/>
          <p:cNvSpPr>
            <a:spLocks noGrp="1"/>
          </p:cNvSpPr>
          <p:nvPr>
            <p:ph type="title" idx="4294967295"/>
          </p:nvPr>
        </p:nvSpPr>
        <p:spPr>
          <a:xfrm>
            <a:off x="557561" y="256478"/>
            <a:ext cx="5118410" cy="869795"/>
          </a:xfrm>
        </p:spPr>
        <p:txBody>
          <a:bodyPr/>
          <a:lstStyle/>
          <a:p>
            <a:pPr eaLnBrk="1" hangingPunct="1"/>
            <a:r>
              <a:rPr lang="es-BO" dirty="0" smtClean="0"/>
              <a:t>Apoyos</a:t>
            </a:r>
          </a:p>
        </p:txBody>
      </p:sp>
      <p:pic>
        <p:nvPicPr>
          <p:cNvPr id="5" name="Picture 4" descr="workspace_map_updated_january2012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85648" y="2383959"/>
            <a:ext cx="5159878" cy="2241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45688" y="1315000"/>
            <a:ext cx="4315521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D0D0D"/>
                </a:solidFill>
                <a:latin typeface="Calibri" pitchFamily="1" charset="0"/>
                <a:cs typeface="Calibri" pitchFamily="1" charset="0"/>
              </a:rPr>
              <a:t>44 </a:t>
            </a:r>
            <a:r>
              <a:rPr lang="en-US" sz="2400" dirty="0" smtClean="0">
                <a:solidFill>
                  <a:srgbClr val="0D0D0D"/>
                </a:solidFill>
                <a:latin typeface="Calibri" pitchFamily="1" charset="0"/>
                <a:cs typeface="Calibri" pitchFamily="1" charset="0"/>
              </a:rPr>
              <a:t>países miembro, incluyendo 14 en la region</a:t>
            </a:r>
          </a:p>
          <a:p>
            <a:r>
              <a:rPr lang="en-US" sz="2400" dirty="0" smtClean="0">
                <a:solidFill>
                  <a:srgbClr val="0D0D0D"/>
                </a:solidFill>
                <a:latin typeface="Calibri" pitchFamily="1" charset="0"/>
                <a:cs typeface="Calibri" pitchFamily="1" charset="0"/>
              </a:rPr>
              <a:t>4 con programas Nacionales (Ecuador, Paraguay, Panamá y Bolivia). Colombia está preparando su programa nacional </a:t>
            </a:r>
          </a:p>
          <a:p>
            <a:endParaRPr lang="en-US" sz="2400" dirty="0" smtClean="0">
              <a:solidFill>
                <a:srgbClr val="0D0D0D"/>
              </a:solidFill>
              <a:latin typeface="Calibri" pitchFamily="1" charset="0"/>
              <a:cs typeface="Calibri" pitchFamily="1" charset="0"/>
            </a:endParaRPr>
          </a:p>
          <a:p>
            <a:r>
              <a:rPr lang="en-US" sz="2400" dirty="0" smtClean="0">
                <a:solidFill>
                  <a:srgbClr val="0D0D0D"/>
                </a:solidFill>
                <a:latin typeface="Calibri" pitchFamily="1" charset="0"/>
                <a:cs typeface="Calibri" pitchFamily="1" charset="0"/>
              </a:rPr>
              <a:t>Modalidad de apoyo a países: </a:t>
            </a:r>
          </a:p>
          <a:p>
            <a:pPr marL="457200" indent="-457200">
              <a:buAutoNum type="arabicPeriod"/>
            </a:pPr>
            <a:r>
              <a:rPr lang="en-US" sz="2400" dirty="0">
                <a:solidFill>
                  <a:srgbClr val="0D0D0D"/>
                </a:solidFill>
                <a:latin typeface="Calibri" pitchFamily="1" charset="0"/>
                <a:cs typeface="Calibri" pitchFamily="1" charset="0"/>
              </a:rPr>
              <a:t>A</a:t>
            </a:r>
            <a:r>
              <a:rPr lang="en-US" sz="2400" dirty="0" smtClean="0">
                <a:solidFill>
                  <a:srgbClr val="0D0D0D"/>
                </a:solidFill>
                <a:latin typeface="Calibri" pitchFamily="1" charset="0"/>
                <a:cs typeface="Calibri" pitchFamily="1" charset="0"/>
              </a:rPr>
              <a:t> través de programas nacionales o </a:t>
            </a:r>
          </a:p>
          <a:p>
            <a:pPr marL="457200" indent="-457200">
              <a:buAutoNum type="arabicPeriod"/>
            </a:pPr>
            <a:r>
              <a:rPr lang="en-US" sz="2400" dirty="0">
                <a:solidFill>
                  <a:srgbClr val="0D0D0D"/>
                </a:solidFill>
                <a:latin typeface="Calibri" pitchFamily="1" charset="0"/>
                <a:cs typeface="Calibri" pitchFamily="1" charset="0"/>
              </a:rPr>
              <a:t>A</a:t>
            </a:r>
            <a:r>
              <a:rPr lang="en-US" sz="2400" dirty="0" smtClean="0">
                <a:solidFill>
                  <a:srgbClr val="0D0D0D"/>
                </a:solidFill>
                <a:latin typeface="Calibri" pitchFamily="1" charset="0"/>
                <a:cs typeface="Calibri" pitchFamily="1" charset="0"/>
              </a:rPr>
              <a:t>poyos temáticos</a:t>
            </a:r>
          </a:p>
          <a:p>
            <a:endParaRPr lang="en-US" sz="2400" dirty="0" smtClean="0">
              <a:solidFill>
                <a:srgbClr val="0D0D0D"/>
              </a:solidFill>
              <a:latin typeface="Calibri" pitchFamily="1" charset="0"/>
              <a:cs typeface="Calibri" pitchFamily="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5925" y="1728788"/>
            <a:ext cx="8728075" cy="4759325"/>
          </a:xfrm>
        </p:spPr>
        <p:txBody>
          <a:bodyPr/>
          <a:lstStyle/>
          <a:p>
            <a:pPr marL="342848" indent="-342848">
              <a:defRPr/>
            </a:pPr>
            <a:endParaRPr lang="sv-SE" dirty="0" smtClean="0"/>
          </a:p>
          <a:p>
            <a:pPr marL="342848" indent="-342848">
              <a:defRPr/>
            </a:pPr>
            <a:endParaRPr lang="en-US" dirty="0"/>
          </a:p>
        </p:txBody>
      </p:sp>
      <p:sp>
        <p:nvSpPr>
          <p:cNvPr id="30723" name="Title 2"/>
          <p:cNvSpPr>
            <a:spLocks noGrp="1"/>
          </p:cNvSpPr>
          <p:nvPr>
            <p:ph type="title"/>
          </p:nvPr>
        </p:nvSpPr>
        <p:spPr>
          <a:xfrm>
            <a:off x="2364059" y="131763"/>
            <a:ext cx="6625954" cy="1531937"/>
          </a:xfrm>
        </p:spPr>
        <p:txBody>
          <a:bodyPr/>
          <a:lstStyle/>
          <a:p>
            <a:r>
              <a:rPr lang="es-BO" dirty="0" smtClean="0"/>
              <a:t>Áreas de trabajo de ONU-REDD</a:t>
            </a:r>
            <a:endParaRPr lang="en-US" dirty="0" smtClean="0"/>
          </a:p>
        </p:txBody>
      </p:sp>
      <p:sp>
        <p:nvSpPr>
          <p:cNvPr id="10" name="Flowchart: Process 9"/>
          <p:cNvSpPr/>
          <p:nvPr/>
        </p:nvSpPr>
        <p:spPr>
          <a:xfrm>
            <a:off x="2570036" y="1777994"/>
            <a:ext cx="4781550" cy="609600"/>
          </a:xfrm>
          <a:prstGeom prst="flowChartProcess">
            <a:avLst/>
          </a:prstGeom>
          <a:solidFill>
            <a:srgbClr val="FF99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91426" tIns="45713" rIns="91426" bIns="45713" anchor="ctr"/>
          <a:lstStyle/>
          <a:p>
            <a:pPr algn="ctr">
              <a:defRPr/>
            </a:pPr>
            <a:r>
              <a:rPr lang="es-PE" sz="2400" dirty="0" smtClean="0"/>
              <a:t>MRV  y Monitoreo (FAO) </a:t>
            </a:r>
            <a:endParaRPr lang="es-PE" sz="1100" dirty="0"/>
          </a:p>
        </p:txBody>
      </p:sp>
      <p:sp>
        <p:nvSpPr>
          <p:cNvPr id="11" name="Flowchart: Process 10"/>
          <p:cNvSpPr/>
          <p:nvPr/>
        </p:nvSpPr>
        <p:spPr>
          <a:xfrm>
            <a:off x="2582561" y="3208478"/>
            <a:ext cx="4781550" cy="609600"/>
          </a:xfrm>
          <a:prstGeom prst="flowChartProces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26" tIns="45713" rIns="91426" bIns="45713" anchor="ctr"/>
          <a:lstStyle/>
          <a:p>
            <a:pPr algn="ctr">
              <a:defRPr/>
            </a:pPr>
            <a:r>
              <a:rPr lang="es-PE" sz="2400" dirty="0" smtClean="0"/>
              <a:t>Involucramiento de Actores (PNUD)</a:t>
            </a:r>
            <a:endParaRPr lang="es-PE" sz="2400" dirty="0"/>
          </a:p>
        </p:txBody>
      </p:sp>
      <p:sp>
        <p:nvSpPr>
          <p:cNvPr id="12" name="Flowchart: Process 11"/>
          <p:cNvSpPr/>
          <p:nvPr/>
        </p:nvSpPr>
        <p:spPr>
          <a:xfrm>
            <a:off x="2582561" y="3970274"/>
            <a:ext cx="4781550" cy="609600"/>
          </a:xfrm>
          <a:prstGeom prst="flowChartProcess">
            <a:avLst/>
          </a:prstGeom>
          <a:solidFill>
            <a:schemeClr val="bg1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91426" tIns="45713" rIns="91426" bIns="45713" anchor="ctr"/>
          <a:lstStyle/>
          <a:p>
            <a:pPr algn="ctr">
              <a:defRPr/>
            </a:pPr>
            <a:r>
              <a:rPr lang="es-PE" sz="2400" dirty="0" smtClean="0"/>
              <a:t>Beneficios múltiples de bosques y REDD+ (PNUMA)</a:t>
            </a:r>
            <a:endParaRPr lang="es-PE" sz="2400" dirty="0"/>
          </a:p>
        </p:txBody>
      </p:sp>
      <p:sp>
        <p:nvSpPr>
          <p:cNvPr id="13" name="Flowchart: Process 12"/>
          <p:cNvSpPr/>
          <p:nvPr/>
        </p:nvSpPr>
        <p:spPr>
          <a:xfrm>
            <a:off x="2570036" y="4671007"/>
            <a:ext cx="4781550" cy="609600"/>
          </a:xfrm>
          <a:prstGeom prst="flowChartProcess">
            <a:avLst/>
          </a:prstGeom>
          <a:solidFill>
            <a:srgbClr val="7030A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91426" tIns="45713" rIns="91426" bIns="45713" anchor="ctr"/>
          <a:lstStyle/>
          <a:p>
            <a:pPr algn="ctr">
              <a:defRPr/>
            </a:pPr>
            <a:r>
              <a:rPr lang="es-PE" sz="2400" dirty="0" smtClean="0"/>
              <a:t>Manejo transparente y equitativo de fondos de REDD+ (PNUD)</a:t>
            </a:r>
            <a:endParaRPr lang="es-PE" sz="1000" dirty="0"/>
          </a:p>
        </p:txBody>
      </p:sp>
      <p:sp>
        <p:nvSpPr>
          <p:cNvPr id="14" name="Flowchart: Process 13"/>
          <p:cNvSpPr/>
          <p:nvPr/>
        </p:nvSpPr>
        <p:spPr>
          <a:xfrm>
            <a:off x="2596840" y="2507295"/>
            <a:ext cx="4781550" cy="609600"/>
          </a:xfrm>
          <a:prstGeom prst="flowChartProcess">
            <a:avLst/>
          </a:prstGeom>
          <a:solidFill>
            <a:srgbClr val="0070C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91426" tIns="45713" rIns="91426" bIns="45713" anchor="ctr"/>
          <a:lstStyle/>
          <a:p>
            <a:pPr algn="ctr">
              <a:defRPr/>
            </a:pPr>
            <a:r>
              <a:rPr lang="es-PE" sz="2400" dirty="0" smtClean="0"/>
              <a:t>Gobernanza de REDD+ (PNUD)</a:t>
            </a:r>
            <a:endParaRPr lang="es-PE" sz="2400" dirty="0"/>
          </a:p>
        </p:txBody>
      </p:sp>
      <p:sp>
        <p:nvSpPr>
          <p:cNvPr id="15" name="Flowchart: Process 14"/>
          <p:cNvSpPr/>
          <p:nvPr/>
        </p:nvSpPr>
        <p:spPr>
          <a:xfrm>
            <a:off x="2582561" y="5429853"/>
            <a:ext cx="4781550" cy="609600"/>
          </a:xfrm>
          <a:prstGeom prst="flowChartProcess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6" tIns="45713" rIns="91426" bIns="45713" anchor="ctr"/>
          <a:lstStyle/>
          <a:p>
            <a:pPr algn="ctr">
              <a:defRPr/>
            </a:pPr>
            <a:r>
              <a:rPr lang="es-PE" sz="2400" dirty="0" smtClean="0"/>
              <a:t>REDD+  como catalizador de una economía verde  (PNUMA)</a:t>
            </a:r>
            <a:endParaRPr lang="es-PE" sz="2400" dirty="0"/>
          </a:p>
        </p:txBody>
      </p:sp>
      <p:sp>
        <p:nvSpPr>
          <p:cNvPr id="16" name="Flowchart: Process 15"/>
          <p:cNvSpPr/>
          <p:nvPr/>
        </p:nvSpPr>
        <p:spPr>
          <a:xfrm rot="16200000">
            <a:off x="-523875" y="3400425"/>
            <a:ext cx="4256088" cy="947738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26" tIns="45713" rIns="91426" bIns="45713" anchor="ctr"/>
          <a:lstStyle/>
          <a:p>
            <a:pPr algn="ctr">
              <a:defRPr/>
            </a:pPr>
            <a:r>
              <a:rPr lang="es-PE" sz="2400" b="1" dirty="0" smtClean="0"/>
              <a:t>Estrategias REDD+ </a:t>
            </a:r>
            <a:endParaRPr lang="es-PE" sz="1100" b="1" dirty="0"/>
          </a:p>
        </p:txBody>
      </p:sp>
      <p:sp>
        <p:nvSpPr>
          <p:cNvPr id="3" name="Oval 2"/>
          <p:cNvSpPr/>
          <p:nvPr/>
        </p:nvSpPr>
        <p:spPr>
          <a:xfrm>
            <a:off x="2163340" y="4371279"/>
            <a:ext cx="5787483" cy="1215483"/>
          </a:xfrm>
          <a:prstGeom prst="ellipse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5750" y="1857375"/>
            <a:ext cx="8715375" cy="4643438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s-PA" sz="2800" dirty="0" smtClean="0"/>
              <a:t>#1: aplicar normas de gobernabilidad democrática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s-PA" sz="2800" dirty="0" smtClean="0"/>
              <a:t>#2: Respetar y proteger derechos de las partes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s-PA" sz="2800" dirty="0" smtClean="0"/>
              <a:t>#3: Promover medios de subsistencia sostenibles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s-PA" sz="2800" dirty="0"/>
              <a:t>#4: </a:t>
            </a:r>
            <a:r>
              <a:rPr lang="es-PA" sz="2800" dirty="0" smtClean="0"/>
              <a:t>contribuir creación política de desarrollo bajo en carbono</a:t>
            </a:r>
            <a:endParaRPr lang="es-PA" sz="2800" dirty="0"/>
          </a:p>
          <a:p>
            <a:pPr>
              <a:buFont typeface="Arial" pitchFamily="34" charset="0"/>
              <a:buChar char="•"/>
              <a:defRPr/>
            </a:pPr>
            <a:r>
              <a:rPr lang="es-PA" sz="2800" dirty="0"/>
              <a:t>#5: </a:t>
            </a:r>
            <a:r>
              <a:rPr lang="es-PA" sz="2800" dirty="0" smtClean="0"/>
              <a:t>proteger bosques naturales</a:t>
            </a:r>
            <a:endParaRPr lang="es-PA" sz="2800" dirty="0"/>
          </a:p>
          <a:p>
            <a:pPr>
              <a:buFont typeface="Arial" pitchFamily="34" charset="0"/>
              <a:buChar char="•"/>
              <a:defRPr/>
            </a:pPr>
            <a:r>
              <a:rPr lang="es-PA" sz="2800" dirty="0"/>
              <a:t>#6: </a:t>
            </a:r>
            <a:r>
              <a:rPr lang="es-PA" sz="2800" dirty="0" smtClean="0"/>
              <a:t>asegurar funciones múltiples del bosque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s-PA" sz="2800" dirty="0" smtClean="0"/>
              <a:t>#7: evitar/minimizar impactos negativos sobre servicios eco sistémicos</a:t>
            </a:r>
            <a:endParaRPr lang="es-PA" sz="2800" dirty="0"/>
          </a:p>
          <a:p>
            <a:pPr>
              <a:buFont typeface="Arial" pitchFamily="34" charset="0"/>
              <a:buChar char="•"/>
              <a:defRPr/>
            </a:pPr>
            <a:endParaRPr lang="es-PA" sz="2800" dirty="0" smtClean="0"/>
          </a:p>
          <a:p>
            <a:pPr>
              <a:buFont typeface="Arial" pitchFamily="34" charset="0"/>
              <a:buChar char="•"/>
              <a:defRPr/>
            </a:pPr>
            <a:endParaRPr lang="es-PA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46338" y="131763"/>
            <a:ext cx="6543675" cy="1531937"/>
          </a:xfrm>
          <a:ln>
            <a:solidFill>
              <a:schemeClr val="accent1">
                <a:shade val="50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es-PA" sz="4000" dirty="0" smtClean="0"/>
              <a:t>Principios socio-ambientales </a:t>
            </a:r>
            <a:br>
              <a:rPr lang="es-PA" sz="4000" dirty="0" smtClean="0"/>
            </a:br>
            <a:r>
              <a:rPr lang="es-PA" sz="4000" dirty="0" smtClean="0"/>
              <a:t>del programa ONU-REDD</a:t>
            </a:r>
            <a:endParaRPr lang="es-PA" sz="4000" dirty="0"/>
          </a:p>
        </p:txBody>
      </p:sp>
    </p:spTree>
    <p:extLst>
      <p:ext uri="{BB962C8B-B14F-4D97-AF65-F5344CB8AC3E}">
        <p14:creationId xmlns:p14="http://schemas.microsoft.com/office/powerpoint/2010/main" xmlns="" val="96672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840" y="1758462"/>
            <a:ext cx="8715436" cy="4531356"/>
          </a:xfrm>
        </p:spPr>
        <p:txBody>
          <a:bodyPr/>
          <a:lstStyle/>
          <a:p>
            <a:pPr algn="just" eaLnBrk="1" hangingPunct="1"/>
            <a:r>
              <a:rPr lang="en-US" sz="2000" b="1" dirty="0" err="1" smtClean="0">
                <a:solidFill>
                  <a:schemeClr val="tx1"/>
                </a:solidFill>
              </a:rPr>
              <a:t>Criterio</a:t>
            </a:r>
            <a:r>
              <a:rPr lang="en-US" sz="2000" b="1" dirty="0" smtClean="0">
                <a:solidFill>
                  <a:schemeClr val="tx1"/>
                </a:solidFill>
              </a:rPr>
              <a:t> 1 –</a:t>
            </a:r>
            <a:r>
              <a:rPr lang="en-US" sz="2000" dirty="0" err="1" smtClean="0">
                <a:solidFill>
                  <a:schemeClr val="tx1"/>
                </a:solidFill>
              </a:rPr>
              <a:t>Asegurar</a:t>
            </a:r>
            <a:r>
              <a:rPr lang="en-US" sz="2000" dirty="0" smtClean="0">
                <a:solidFill>
                  <a:schemeClr val="tx1"/>
                </a:solidFill>
              </a:rPr>
              <a:t> la </a:t>
            </a:r>
            <a:r>
              <a:rPr lang="en-US" sz="2000" dirty="0" err="1" smtClean="0">
                <a:solidFill>
                  <a:schemeClr val="tx1"/>
                </a:solidFill>
              </a:rPr>
              <a:t>transparencia</a:t>
            </a:r>
            <a:r>
              <a:rPr lang="en-US" sz="2000" dirty="0" smtClean="0">
                <a:solidFill>
                  <a:schemeClr val="tx1"/>
                </a:solidFill>
              </a:rPr>
              <a:t> y </a:t>
            </a:r>
            <a:r>
              <a:rPr lang="en-US" sz="2000" dirty="0" err="1" smtClean="0">
                <a:solidFill>
                  <a:schemeClr val="tx1"/>
                </a:solidFill>
              </a:rPr>
              <a:t>responsabilidad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fiduciaria</a:t>
            </a:r>
            <a:r>
              <a:rPr lang="en-US" sz="2000" dirty="0" smtClean="0">
                <a:solidFill>
                  <a:schemeClr val="tx1"/>
                </a:solidFill>
              </a:rPr>
              <a:t> y </a:t>
            </a:r>
            <a:r>
              <a:rPr lang="en-US" sz="2000" dirty="0" err="1" smtClean="0">
                <a:solidFill>
                  <a:schemeClr val="tx1"/>
                </a:solidFill>
              </a:rPr>
              <a:t>administración</a:t>
            </a:r>
            <a:r>
              <a:rPr lang="en-US" sz="2000" dirty="0" smtClean="0">
                <a:solidFill>
                  <a:schemeClr val="tx1"/>
                </a:solidFill>
              </a:rPr>
              <a:t> de </a:t>
            </a:r>
            <a:r>
              <a:rPr lang="en-US" sz="2000" dirty="0" err="1" smtClean="0">
                <a:solidFill>
                  <a:schemeClr val="tx1"/>
                </a:solidFill>
              </a:rPr>
              <a:t>fondos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asociados</a:t>
            </a:r>
            <a:r>
              <a:rPr lang="en-US" sz="2000" dirty="0" smtClean="0">
                <a:solidFill>
                  <a:schemeClr val="tx1"/>
                </a:solidFill>
              </a:rPr>
              <a:t> a </a:t>
            </a:r>
            <a:r>
              <a:rPr lang="en-US" sz="2000" dirty="0" err="1" smtClean="0">
                <a:solidFill>
                  <a:schemeClr val="tx1"/>
                </a:solidFill>
              </a:rPr>
              <a:t>actividades</a:t>
            </a:r>
            <a:r>
              <a:rPr lang="en-US" sz="2000" dirty="0" smtClean="0">
                <a:solidFill>
                  <a:schemeClr val="tx1"/>
                </a:solidFill>
              </a:rPr>
              <a:t> REDD+</a:t>
            </a:r>
            <a:endParaRPr lang="en-US" sz="2000" dirty="0">
              <a:solidFill>
                <a:schemeClr val="tx1"/>
              </a:solidFill>
            </a:endParaRPr>
          </a:p>
          <a:p>
            <a:pPr algn="just" eaLnBrk="1" hangingPunct="1"/>
            <a:r>
              <a:rPr lang="en-US" sz="2000" b="1" dirty="0" err="1" smtClean="0">
                <a:solidFill>
                  <a:schemeClr val="tx1"/>
                </a:solidFill>
              </a:rPr>
              <a:t>Criterio</a:t>
            </a:r>
            <a:r>
              <a:rPr lang="en-US" sz="2000" b="1" dirty="0" smtClean="0">
                <a:solidFill>
                  <a:schemeClr val="tx1"/>
                </a:solidFill>
              </a:rPr>
              <a:t> 2 –</a:t>
            </a:r>
            <a:r>
              <a:rPr lang="en-US" sz="2000" dirty="0" err="1" smtClean="0">
                <a:solidFill>
                  <a:schemeClr val="tx1"/>
                </a:solidFill>
              </a:rPr>
              <a:t>Asegurar</a:t>
            </a:r>
            <a:r>
              <a:rPr lang="en-US" sz="2000" dirty="0" smtClean="0">
                <a:solidFill>
                  <a:schemeClr val="tx1"/>
                </a:solidFill>
              </a:rPr>
              <a:t> la </a:t>
            </a:r>
            <a:r>
              <a:rPr lang="en-US" sz="2000" dirty="0" err="1" smtClean="0">
                <a:solidFill>
                  <a:schemeClr val="tx1"/>
                </a:solidFill>
              </a:rPr>
              <a:t>legitimidad</a:t>
            </a:r>
            <a:r>
              <a:rPr lang="en-US" sz="2000" dirty="0" smtClean="0">
                <a:solidFill>
                  <a:schemeClr val="tx1"/>
                </a:solidFill>
              </a:rPr>
              <a:t> y </a:t>
            </a:r>
            <a:r>
              <a:rPr lang="en-US" sz="2000" dirty="0" err="1" smtClean="0">
                <a:solidFill>
                  <a:schemeClr val="tx1"/>
                </a:solidFill>
              </a:rPr>
              <a:t>responsabilidad</a:t>
            </a:r>
            <a:r>
              <a:rPr lang="en-US" sz="2000" dirty="0" smtClean="0">
                <a:solidFill>
                  <a:schemeClr val="tx1"/>
                </a:solidFill>
              </a:rPr>
              <a:t> de </a:t>
            </a:r>
            <a:r>
              <a:rPr lang="en-US" sz="2000" dirty="0" err="1" smtClean="0">
                <a:solidFill>
                  <a:schemeClr val="tx1"/>
                </a:solidFill>
              </a:rPr>
              <a:t>todos</a:t>
            </a:r>
            <a:r>
              <a:rPr lang="en-US" sz="2000" dirty="0" smtClean="0">
                <a:solidFill>
                  <a:schemeClr val="tx1"/>
                </a:solidFill>
              </a:rPr>
              <a:t> los </a:t>
            </a:r>
            <a:r>
              <a:rPr lang="en-US" sz="2000" dirty="0" err="1" smtClean="0">
                <a:solidFill>
                  <a:schemeClr val="tx1"/>
                </a:solidFill>
              </a:rPr>
              <a:t>organismos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representando</a:t>
            </a:r>
            <a:r>
              <a:rPr lang="en-US" sz="2000" dirty="0" smtClean="0">
                <a:solidFill>
                  <a:schemeClr val="tx1"/>
                </a:solidFill>
              </a:rPr>
              <a:t> a </a:t>
            </a:r>
            <a:r>
              <a:rPr lang="en-US" sz="2000" dirty="0" err="1" smtClean="0">
                <a:solidFill>
                  <a:schemeClr val="tx1"/>
                </a:solidFill>
              </a:rPr>
              <a:t>actores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relevantes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a </a:t>
            </a:r>
            <a:r>
              <a:rPr lang="en-US" sz="2000" dirty="0" err="1" smtClean="0">
                <a:solidFill>
                  <a:schemeClr val="tx1"/>
                </a:solidFill>
              </a:rPr>
              <a:t>traves</a:t>
            </a:r>
            <a:r>
              <a:rPr lang="en-US" sz="2000" dirty="0" smtClean="0">
                <a:solidFill>
                  <a:schemeClr val="tx1"/>
                </a:solidFill>
              </a:rPr>
              <a:t> de </a:t>
            </a:r>
            <a:r>
              <a:rPr lang="en-US" sz="2000" dirty="0" err="1" smtClean="0">
                <a:solidFill>
                  <a:schemeClr val="tx1"/>
                </a:solidFill>
              </a:rPr>
              <a:t>mecanismos</a:t>
            </a:r>
            <a:r>
              <a:rPr lang="en-US" sz="2000" dirty="0" smtClean="0">
                <a:solidFill>
                  <a:schemeClr val="tx1"/>
                </a:solidFill>
              </a:rPr>
              <a:t> de </a:t>
            </a:r>
            <a:r>
              <a:rPr lang="en-US" sz="2000" dirty="0" err="1" smtClean="0">
                <a:solidFill>
                  <a:schemeClr val="tx1"/>
                </a:solidFill>
              </a:rPr>
              <a:t>quejas</a:t>
            </a:r>
            <a:r>
              <a:rPr lang="en-US" sz="2000" dirty="0" smtClean="0">
                <a:solidFill>
                  <a:schemeClr val="tx1"/>
                </a:solidFill>
              </a:rPr>
              <a:t> y </a:t>
            </a:r>
            <a:r>
              <a:rPr lang="en-US" sz="2000" dirty="0" err="1" smtClean="0">
                <a:solidFill>
                  <a:schemeClr val="tx1"/>
                </a:solidFill>
              </a:rPr>
              <a:t>autoevaluación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  <a:endParaRPr lang="en-US" sz="2000" dirty="0">
              <a:solidFill>
                <a:schemeClr val="tx1"/>
              </a:solidFill>
            </a:endParaRPr>
          </a:p>
          <a:p>
            <a:pPr algn="just" eaLnBrk="1" hangingPunct="1"/>
            <a:r>
              <a:rPr lang="en-US" sz="2000" b="1" dirty="0" err="1" smtClean="0">
                <a:solidFill>
                  <a:schemeClr val="tx1"/>
                </a:solidFill>
              </a:rPr>
              <a:t>Criterio</a:t>
            </a:r>
            <a:r>
              <a:rPr lang="en-US" sz="2000" b="1" dirty="0" smtClean="0">
                <a:solidFill>
                  <a:schemeClr val="tx1"/>
                </a:solidFill>
              </a:rPr>
              <a:t> 3 –</a:t>
            </a:r>
            <a:r>
              <a:rPr lang="en-US" sz="2000" dirty="0" err="1" smtClean="0">
                <a:solidFill>
                  <a:schemeClr val="tx1"/>
                </a:solidFill>
              </a:rPr>
              <a:t>Asegurar</a:t>
            </a:r>
            <a:r>
              <a:rPr lang="en-US" sz="2000" dirty="0" smtClean="0">
                <a:solidFill>
                  <a:schemeClr val="tx1"/>
                </a:solidFill>
              </a:rPr>
              <a:t> la </a:t>
            </a:r>
            <a:r>
              <a:rPr lang="en-US" sz="2000" dirty="0" err="1" smtClean="0">
                <a:solidFill>
                  <a:schemeClr val="tx1"/>
                </a:solidFill>
              </a:rPr>
              <a:t>transparencia</a:t>
            </a:r>
            <a:r>
              <a:rPr lang="en-US" sz="2000" dirty="0" smtClean="0">
                <a:solidFill>
                  <a:schemeClr val="tx1"/>
                </a:solidFill>
              </a:rPr>
              <a:t> y </a:t>
            </a:r>
            <a:r>
              <a:rPr lang="en-US" sz="2000" dirty="0" err="1" smtClean="0">
                <a:solidFill>
                  <a:schemeClr val="tx1"/>
                </a:solidFill>
              </a:rPr>
              <a:t>acceso</a:t>
            </a:r>
            <a:r>
              <a:rPr lang="en-US" sz="2000" dirty="0" smtClean="0">
                <a:solidFill>
                  <a:schemeClr val="tx1"/>
                </a:solidFill>
              </a:rPr>
              <a:t> a </a:t>
            </a:r>
            <a:r>
              <a:rPr lang="en-US" sz="2000" dirty="0" err="1" smtClean="0">
                <a:solidFill>
                  <a:schemeClr val="tx1"/>
                </a:solidFill>
              </a:rPr>
              <a:t>información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relacionada</a:t>
            </a:r>
            <a:r>
              <a:rPr lang="en-US" sz="2000" dirty="0" smtClean="0">
                <a:solidFill>
                  <a:schemeClr val="tx1"/>
                </a:solidFill>
              </a:rPr>
              <a:t> con REDD+ </a:t>
            </a:r>
            <a:r>
              <a:rPr lang="en-US" sz="2000" dirty="0" err="1" smtClean="0">
                <a:solidFill>
                  <a:schemeClr val="tx1"/>
                </a:solidFill>
              </a:rPr>
              <a:t>incluyendo</a:t>
            </a:r>
            <a:r>
              <a:rPr lang="en-US" sz="2000" dirty="0" smtClean="0">
                <a:solidFill>
                  <a:schemeClr val="tx1"/>
                </a:solidFill>
              </a:rPr>
              <a:t> la </a:t>
            </a:r>
            <a:r>
              <a:rPr lang="en-US" sz="2000" dirty="0" err="1" smtClean="0">
                <a:solidFill>
                  <a:schemeClr val="tx1"/>
                </a:solidFill>
              </a:rPr>
              <a:t>activa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diseminación</a:t>
            </a:r>
            <a:r>
              <a:rPr lang="en-US" sz="2000" dirty="0" smtClean="0">
                <a:solidFill>
                  <a:schemeClr val="tx1"/>
                </a:solidFill>
              </a:rPr>
              <a:t> entre los </a:t>
            </a:r>
            <a:r>
              <a:rPr lang="en-US" sz="2000" dirty="0" err="1" smtClean="0">
                <a:solidFill>
                  <a:schemeClr val="tx1"/>
                </a:solidFill>
              </a:rPr>
              <a:t>actores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relevantes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  <a:endParaRPr lang="en-US" sz="2000" dirty="0">
              <a:solidFill>
                <a:schemeClr val="tx1"/>
              </a:solidFill>
            </a:endParaRPr>
          </a:p>
          <a:p>
            <a:pPr algn="just" eaLnBrk="1" hangingPunct="1"/>
            <a:r>
              <a:rPr lang="en-US" sz="2000" b="1" dirty="0" err="1" smtClean="0">
                <a:solidFill>
                  <a:schemeClr val="tx1"/>
                </a:solidFill>
              </a:rPr>
              <a:t>Criterio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>
                <a:solidFill>
                  <a:schemeClr val="tx1"/>
                </a:solidFill>
              </a:rPr>
              <a:t>4 </a:t>
            </a:r>
            <a:r>
              <a:rPr lang="en-US" sz="2000" b="1" dirty="0" smtClean="0">
                <a:solidFill>
                  <a:schemeClr val="tx1"/>
                </a:solidFill>
              </a:rPr>
              <a:t>–</a:t>
            </a:r>
            <a:r>
              <a:rPr lang="en-US" sz="2000" dirty="0" err="1" smtClean="0">
                <a:solidFill>
                  <a:schemeClr val="tx1"/>
                </a:solidFill>
              </a:rPr>
              <a:t>Asegurar</a:t>
            </a:r>
            <a:r>
              <a:rPr lang="en-US" sz="2000" dirty="0" smtClean="0">
                <a:solidFill>
                  <a:schemeClr val="tx1"/>
                </a:solidFill>
              </a:rPr>
              <a:t> la </a:t>
            </a:r>
            <a:r>
              <a:rPr lang="en-US" sz="2000" dirty="0" err="1" smtClean="0">
                <a:solidFill>
                  <a:schemeClr val="tx1"/>
                </a:solidFill>
              </a:rPr>
              <a:t>completa</a:t>
            </a:r>
            <a:r>
              <a:rPr lang="en-US" sz="2000" dirty="0" smtClean="0">
                <a:solidFill>
                  <a:schemeClr val="tx1"/>
                </a:solidFill>
              </a:rPr>
              <a:t> y </a:t>
            </a:r>
            <a:r>
              <a:rPr lang="en-US" sz="2000" dirty="0" err="1" smtClean="0">
                <a:solidFill>
                  <a:schemeClr val="tx1"/>
                </a:solidFill>
              </a:rPr>
              <a:t>activa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participación</a:t>
            </a:r>
            <a:r>
              <a:rPr lang="en-US" sz="2000" dirty="0" smtClean="0">
                <a:solidFill>
                  <a:schemeClr val="tx1"/>
                </a:solidFill>
              </a:rPr>
              <a:t> de </a:t>
            </a:r>
            <a:r>
              <a:rPr lang="en-US" sz="2000" dirty="0" err="1" smtClean="0">
                <a:solidFill>
                  <a:schemeClr val="tx1"/>
                </a:solidFill>
              </a:rPr>
              <a:t>actores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relevantes</a:t>
            </a:r>
            <a:r>
              <a:rPr lang="en-US" sz="2000" dirty="0" smtClean="0">
                <a:solidFill>
                  <a:schemeClr val="tx1"/>
                </a:solidFill>
              </a:rPr>
              <a:t> en el </a:t>
            </a:r>
            <a:r>
              <a:rPr lang="en-US" sz="2000" dirty="0" err="1" smtClean="0">
                <a:solidFill>
                  <a:schemeClr val="tx1"/>
                </a:solidFill>
              </a:rPr>
              <a:t>diseño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planeación</a:t>
            </a:r>
            <a:r>
              <a:rPr lang="en-US" sz="2000" dirty="0" smtClean="0">
                <a:solidFill>
                  <a:schemeClr val="tx1"/>
                </a:solidFill>
              </a:rPr>
              <a:t> e </a:t>
            </a:r>
            <a:r>
              <a:rPr lang="en-US" sz="2000" dirty="0" err="1" smtClean="0">
                <a:solidFill>
                  <a:schemeClr val="tx1"/>
                </a:solidFill>
              </a:rPr>
              <a:t>implementación</a:t>
            </a:r>
            <a:r>
              <a:rPr lang="en-US" sz="2000" dirty="0" smtClean="0">
                <a:solidFill>
                  <a:schemeClr val="tx1"/>
                </a:solidFill>
              </a:rPr>
              <a:t> de </a:t>
            </a:r>
            <a:r>
              <a:rPr lang="en-US" sz="2000" dirty="0" err="1" smtClean="0">
                <a:solidFill>
                  <a:schemeClr val="tx1"/>
                </a:solidFill>
              </a:rPr>
              <a:t>actividades</a:t>
            </a:r>
            <a:r>
              <a:rPr lang="en-US" sz="2000" dirty="0" smtClean="0">
                <a:solidFill>
                  <a:schemeClr val="tx1"/>
                </a:solidFill>
              </a:rPr>
              <a:t> de REDD+ en particular </a:t>
            </a:r>
            <a:r>
              <a:rPr lang="en-US" sz="2000" dirty="0" err="1" smtClean="0">
                <a:solidFill>
                  <a:schemeClr val="tx1"/>
                </a:solidFill>
              </a:rPr>
              <a:t>atención</a:t>
            </a:r>
            <a:r>
              <a:rPr lang="en-US" sz="2000" dirty="0" smtClean="0">
                <a:solidFill>
                  <a:schemeClr val="tx1"/>
                </a:solidFill>
              </a:rPr>
              <a:t> a pueblos </a:t>
            </a:r>
            <a:r>
              <a:rPr lang="en-US" sz="2000" dirty="0" err="1" smtClean="0">
                <a:solidFill>
                  <a:schemeClr val="tx1"/>
                </a:solidFill>
              </a:rPr>
              <a:t>indígenas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comunidades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dependientes</a:t>
            </a:r>
            <a:r>
              <a:rPr lang="en-US" sz="2000" dirty="0" smtClean="0">
                <a:solidFill>
                  <a:schemeClr val="tx1"/>
                </a:solidFill>
              </a:rPr>
              <a:t> de los </a:t>
            </a:r>
            <a:r>
              <a:rPr lang="en-US" sz="2000" dirty="0" err="1" smtClean="0">
                <a:solidFill>
                  <a:schemeClr val="tx1"/>
                </a:solidFill>
              </a:rPr>
              <a:t>bosques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comunidades</a:t>
            </a:r>
            <a:r>
              <a:rPr lang="en-US" sz="2000" dirty="0" smtClean="0">
                <a:solidFill>
                  <a:schemeClr val="tx1"/>
                </a:solidFill>
              </a:rPr>
              <a:t> locales y </a:t>
            </a:r>
            <a:r>
              <a:rPr lang="en-US" sz="2000" dirty="0" err="1" smtClean="0">
                <a:solidFill>
                  <a:schemeClr val="tx1"/>
                </a:solidFill>
              </a:rPr>
              <a:t>otros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grupos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vulnerables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  <a:endParaRPr lang="en-US" sz="2000" dirty="0">
              <a:solidFill>
                <a:schemeClr val="tx1"/>
              </a:solidFill>
            </a:endParaRPr>
          </a:p>
          <a:p>
            <a:pPr algn="just" eaLnBrk="1" hangingPunct="1"/>
            <a:r>
              <a:rPr lang="en-US" sz="2000" b="1" dirty="0" err="1" smtClean="0">
                <a:solidFill>
                  <a:schemeClr val="tx1"/>
                </a:solidFill>
              </a:rPr>
              <a:t>Criterio</a:t>
            </a:r>
            <a:r>
              <a:rPr lang="en-US" sz="2000" b="1" dirty="0" smtClean="0">
                <a:solidFill>
                  <a:schemeClr val="tx1"/>
                </a:solidFill>
              </a:rPr>
              <a:t> 5 –</a:t>
            </a:r>
            <a:r>
              <a:rPr lang="en-US" sz="2000" dirty="0" err="1" smtClean="0">
                <a:solidFill>
                  <a:schemeClr val="tx1"/>
                </a:solidFill>
              </a:rPr>
              <a:t>Promocionar</a:t>
            </a:r>
            <a:r>
              <a:rPr lang="en-US" sz="2000" dirty="0" smtClean="0">
                <a:solidFill>
                  <a:schemeClr val="tx1"/>
                </a:solidFill>
              </a:rPr>
              <a:t> la </a:t>
            </a:r>
            <a:r>
              <a:rPr lang="en-US" sz="2000" dirty="0" err="1" smtClean="0">
                <a:solidFill>
                  <a:schemeClr val="tx1"/>
                </a:solidFill>
              </a:rPr>
              <a:t>coordinación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eficiencia</a:t>
            </a:r>
            <a:r>
              <a:rPr lang="en-US" sz="2000" dirty="0" smtClean="0">
                <a:solidFill>
                  <a:schemeClr val="tx1"/>
                </a:solidFill>
              </a:rPr>
              <a:t> y </a:t>
            </a:r>
            <a:r>
              <a:rPr lang="en-US" sz="2000" dirty="0" err="1" smtClean="0">
                <a:solidFill>
                  <a:schemeClr val="tx1"/>
                </a:solidFill>
              </a:rPr>
              <a:t>efectividad</a:t>
            </a:r>
            <a:r>
              <a:rPr lang="en-US" sz="2000" dirty="0" smtClean="0">
                <a:solidFill>
                  <a:schemeClr val="tx1"/>
                </a:solidFill>
              </a:rPr>
              <a:t> entre </a:t>
            </a:r>
            <a:r>
              <a:rPr lang="en-US" sz="2000" dirty="0" err="1" smtClean="0">
                <a:solidFill>
                  <a:schemeClr val="tx1"/>
                </a:solidFill>
              </a:rPr>
              <a:t>las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agencias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ejecutoras</a:t>
            </a:r>
            <a:r>
              <a:rPr lang="en-US" sz="2000" dirty="0" smtClean="0">
                <a:solidFill>
                  <a:schemeClr val="tx1"/>
                </a:solidFill>
              </a:rPr>
              <a:t> de REDD+</a:t>
            </a:r>
            <a:endParaRPr lang="en-US" sz="2000" dirty="0">
              <a:solidFill>
                <a:schemeClr val="tx1"/>
              </a:solidFill>
            </a:endParaRPr>
          </a:p>
          <a:p>
            <a:pPr algn="just" eaLnBrk="1" hangingPunct="1"/>
            <a:r>
              <a:rPr lang="en-US" sz="2000" b="1" dirty="0" err="1" smtClean="0">
                <a:solidFill>
                  <a:schemeClr val="tx1"/>
                </a:solidFill>
              </a:rPr>
              <a:t>Criterio</a:t>
            </a:r>
            <a:r>
              <a:rPr lang="en-US" sz="2000" b="1" dirty="0" smtClean="0">
                <a:solidFill>
                  <a:schemeClr val="tx1"/>
                </a:solidFill>
              </a:rPr>
              <a:t> 6 –</a:t>
            </a:r>
            <a:r>
              <a:rPr lang="en-US" sz="2000" dirty="0" err="1" smtClean="0">
                <a:solidFill>
                  <a:schemeClr val="tx1"/>
                </a:solidFill>
              </a:rPr>
              <a:t>Promocionar</a:t>
            </a:r>
            <a:r>
              <a:rPr lang="en-US" sz="2000" dirty="0" smtClean="0">
                <a:solidFill>
                  <a:schemeClr val="tx1"/>
                </a:solidFill>
              </a:rPr>
              <a:t> y </a:t>
            </a:r>
            <a:r>
              <a:rPr lang="en-US" sz="2000" dirty="0" err="1" smtClean="0">
                <a:solidFill>
                  <a:schemeClr val="tx1"/>
                </a:solidFill>
              </a:rPr>
              <a:t>apoyar</a:t>
            </a:r>
            <a:r>
              <a:rPr lang="en-US" sz="2000" dirty="0" smtClean="0">
                <a:solidFill>
                  <a:schemeClr val="tx1"/>
                </a:solidFill>
              </a:rPr>
              <a:t> la </a:t>
            </a:r>
            <a:r>
              <a:rPr lang="en-US" sz="2000" dirty="0" err="1" smtClean="0">
                <a:solidFill>
                  <a:schemeClr val="tx1"/>
                </a:solidFill>
              </a:rPr>
              <a:t>aplicación</a:t>
            </a:r>
            <a:r>
              <a:rPr lang="en-US" sz="2000" dirty="0" smtClean="0">
                <a:solidFill>
                  <a:schemeClr val="tx1"/>
                </a:solidFill>
              </a:rPr>
              <a:t> de </a:t>
            </a:r>
            <a:r>
              <a:rPr lang="en-US" sz="2000" dirty="0" err="1" smtClean="0">
                <a:solidFill>
                  <a:schemeClr val="tx1"/>
                </a:solidFill>
              </a:rPr>
              <a:t>leyes</a:t>
            </a:r>
            <a:endParaRPr lang="en-US" sz="2000" dirty="0" smtClean="0">
              <a:solidFill>
                <a:schemeClr val="tx1"/>
              </a:solidFill>
            </a:endParaRPr>
          </a:p>
          <a:p>
            <a:pPr algn="just" eaLnBrk="1" hangingPunct="1"/>
            <a:r>
              <a:rPr lang="en-US" sz="2000" dirty="0" smtClean="0">
                <a:solidFill>
                  <a:schemeClr val="tx1"/>
                </a:solidFill>
              </a:rPr>
              <a:t> y el </a:t>
            </a:r>
            <a:r>
              <a:rPr lang="en-US" sz="2000" dirty="0" err="1" smtClean="0">
                <a:solidFill>
                  <a:schemeClr val="tx1"/>
                </a:solidFill>
              </a:rPr>
              <a:t>acceso</a:t>
            </a:r>
            <a:r>
              <a:rPr lang="en-US" sz="2000" dirty="0" smtClean="0">
                <a:solidFill>
                  <a:schemeClr val="tx1"/>
                </a:solidFill>
              </a:rPr>
              <a:t> a </a:t>
            </a:r>
            <a:r>
              <a:rPr lang="en-US" sz="2000" dirty="0" err="1" smtClean="0">
                <a:solidFill>
                  <a:schemeClr val="tx1"/>
                </a:solidFill>
              </a:rPr>
              <a:t>justicia</a:t>
            </a:r>
            <a:r>
              <a:rPr lang="en-US" sz="2000" dirty="0" smtClean="0">
                <a:solidFill>
                  <a:schemeClr val="tx1"/>
                </a:solidFill>
              </a:rPr>
              <a:t> y </a:t>
            </a:r>
            <a:r>
              <a:rPr lang="en-US" sz="2000" dirty="0" err="1" smtClean="0">
                <a:solidFill>
                  <a:schemeClr val="tx1"/>
                </a:solidFill>
              </a:rPr>
              <a:t>remedios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efectivos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246433"/>
          </a:xfrm>
        </p:spPr>
        <p:txBody>
          <a:bodyPr/>
          <a:lstStyle/>
          <a:p>
            <a:r>
              <a:rPr lang="es-PA" sz="3600" dirty="0" smtClean="0"/>
              <a:t>Principio #1</a:t>
            </a:r>
            <a:r>
              <a:rPr lang="es-PA" sz="3600" dirty="0"/>
              <a:t>: aplicar normas de gobernabilidad </a:t>
            </a:r>
            <a:r>
              <a:rPr lang="es-PA" sz="3600" dirty="0" smtClean="0"/>
              <a:t>democrática</a:t>
            </a:r>
            <a:endParaRPr lang="es-PA" sz="3600" dirty="0"/>
          </a:p>
        </p:txBody>
      </p:sp>
    </p:spTree>
    <p:extLst>
      <p:ext uri="{BB962C8B-B14F-4D97-AF65-F5344CB8AC3E}">
        <p14:creationId xmlns:p14="http://schemas.microsoft.com/office/powerpoint/2010/main" xmlns="" val="134509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1_Office Theme 1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FFFFFF"/>
      </a:accent3>
      <a:accent4>
        <a:srgbClr val="000000"/>
      </a:accent4>
      <a:accent5>
        <a:srgbClr val="ADCEDC"/>
      </a:accent5>
      <a:accent6>
        <a:srgbClr val="C51B23"/>
      </a:accent6>
      <a:hlink>
        <a:srgbClr val="FF8119"/>
      </a:hlink>
      <a:folHlink>
        <a:srgbClr val="44B9E8"/>
      </a:folHlink>
    </a:clrScheme>
    <a:fontScheme name="1_Office Theme">
      <a:majorFont>
        <a:latin typeface="Franklin Gothic Book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Office Theme 1">
        <a:dk1>
          <a:srgbClr val="000000"/>
        </a:dk1>
        <a:lt1>
          <a:srgbClr val="FFFFFF"/>
        </a:lt1>
        <a:dk2>
          <a:srgbClr val="464646"/>
        </a:dk2>
        <a:lt2>
          <a:srgbClr val="DEF5FA"/>
        </a:lt2>
        <a:accent1>
          <a:srgbClr val="2DA2BF"/>
        </a:accent1>
        <a:accent2>
          <a:srgbClr val="DA1F28"/>
        </a:accent2>
        <a:accent3>
          <a:srgbClr val="FFFFFF"/>
        </a:accent3>
        <a:accent4>
          <a:srgbClr val="000000"/>
        </a:accent4>
        <a:accent5>
          <a:srgbClr val="ADCEDC"/>
        </a:accent5>
        <a:accent6>
          <a:srgbClr val="C51B23"/>
        </a:accent6>
        <a:hlink>
          <a:srgbClr val="FF8119"/>
        </a:hlink>
        <a:folHlink>
          <a:srgbClr val="44B9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Default Design">
  <a:themeElements>
    <a:clrScheme name="4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10443</TotalTime>
  <Words>1075</Words>
  <Application>Microsoft Office PowerPoint</Application>
  <PresentationFormat>On-screen Show (4:3)</PresentationFormat>
  <Paragraphs>157</Paragraphs>
  <Slides>10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1_Office Theme</vt:lpstr>
      <vt:lpstr>1_Default Design</vt:lpstr>
      <vt:lpstr>2_Default Design</vt:lpstr>
      <vt:lpstr>3_Default Design</vt:lpstr>
      <vt:lpstr>4_Default Design</vt:lpstr>
      <vt:lpstr> El Programa ONU-REDD </vt:lpstr>
      <vt:lpstr>REDD+  y ONU-REDD</vt:lpstr>
      <vt:lpstr>El Programa ONU-REDD</vt:lpstr>
      <vt:lpstr>Perfil de ONU-REDD</vt:lpstr>
      <vt:lpstr> Financiamiento &amp; Gobernanza </vt:lpstr>
      <vt:lpstr>Apoyos</vt:lpstr>
      <vt:lpstr>Áreas de trabajo de ONU-REDD</vt:lpstr>
      <vt:lpstr>Principios socio-ambientales  del programa ONU-REDD</vt:lpstr>
      <vt:lpstr>Principio #1: aplicar normas de gobernabilidad democrática</vt:lpstr>
      <vt:lpstr>Slide 10</vt:lpstr>
    </vt:vector>
  </TitlesOfParts>
  <Company>UNEP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UN-REDD Programme</dc:title>
  <dc:subject>Barcelona</dc:subject>
  <dc:creator>Alberto Sandoval Uribe</dc:creator>
  <cp:lastModifiedBy>Estelle Fach</cp:lastModifiedBy>
  <cp:revision>263</cp:revision>
  <dcterms:created xsi:type="dcterms:W3CDTF">2008-11-18T08:43:47Z</dcterms:created>
  <dcterms:modified xsi:type="dcterms:W3CDTF">2013-01-29T20:12:28Z</dcterms:modified>
</cp:coreProperties>
</file>