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9" r:id="rId2"/>
  </p:sldMasterIdLst>
  <p:notesMasterIdLst>
    <p:notesMasterId r:id="rId11"/>
  </p:notesMasterIdLst>
  <p:sldIdLst>
    <p:sldId id="289" r:id="rId3"/>
    <p:sldId id="294" r:id="rId4"/>
    <p:sldId id="301" r:id="rId5"/>
    <p:sldId id="296" r:id="rId6"/>
    <p:sldId id="308" r:id="rId7"/>
    <p:sldId id="297" r:id="rId8"/>
    <p:sldId id="322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B01C2D-F2FB-467E-B3A4-D32C2786F360}">
          <p14:sldIdLst>
            <p14:sldId id="289"/>
            <p14:sldId id="294"/>
            <p14:sldId id="301"/>
            <p14:sldId id="296"/>
            <p14:sldId id="308"/>
            <p14:sldId id="297"/>
            <p14:sldId id="32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é Carlos Fernández" initials="JCF" lastIdx="1" clrIdx="0"/>
  <p:cmAuthor id="1" name="José Carlos Fernández" initials="JCF [3]" lastIdx="1" clrIdx="1"/>
  <p:cmAuthor id="2" name="José Carlos Fernández" initials="JCF [4]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9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5" autoAdjust="0"/>
    <p:restoredTop sz="81137" autoAdjust="0"/>
  </p:normalViewPr>
  <p:slideViewPr>
    <p:cSldViewPr showGuides="1">
      <p:cViewPr varScale="1">
        <p:scale>
          <a:sx n="37" d="100"/>
          <a:sy n="37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ACA7AB-B46F-4E67-971A-1D5B8296CABD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5DD19645-1420-40F1-B6B4-FF9B8AA1901B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Coordinating body:</a:t>
          </a:r>
          <a:endParaRPr lang="en-GB" dirty="0"/>
        </a:p>
      </dgm:t>
    </dgm:pt>
    <dgm:pt modelId="{69623AC8-47D3-4739-A693-094EA371E870}" type="parTrans" cxnId="{E2E80395-A30B-46EA-9B3C-5ED9AEB4E7DE}">
      <dgm:prSet/>
      <dgm:spPr/>
      <dgm:t>
        <a:bodyPr/>
        <a:lstStyle/>
        <a:p>
          <a:endParaRPr lang="en-GB"/>
        </a:p>
      </dgm:t>
    </dgm:pt>
    <dgm:pt modelId="{16E1FD30-C800-475B-BE1B-ACE04EE4EE49}" type="sibTrans" cxnId="{E2E80395-A30B-46EA-9B3C-5ED9AEB4E7DE}">
      <dgm:prSet/>
      <dgm:spPr/>
      <dgm:t>
        <a:bodyPr/>
        <a:lstStyle/>
        <a:p>
          <a:endParaRPr lang="en-GB"/>
        </a:p>
      </dgm:t>
    </dgm:pt>
    <dgm:pt modelId="{8926FDB8-C981-485D-885E-8AF16D819A78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Host institution:</a:t>
          </a:r>
          <a:endParaRPr lang="en-GB" dirty="0"/>
        </a:p>
      </dgm:t>
    </dgm:pt>
    <dgm:pt modelId="{48B5B8AE-FF8D-4ADC-BAC8-423CAD22ADB6}" type="parTrans" cxnId="{49DDCA5F-2172-4B19-8A62-E745C04DF0A4}">
      <dgm:prSet/>
      <dgm:spPr/>
      <dgm:t>
        <a:bodyPr/>
        <a:lstStyle/>
        <a:p>
          <a:endParaRPr lang="en-GB"/>
        </a:p>
      </dgm:t>
    </dgm:pt>
    <dgm:pt modelId="{6166F4BA-583C-43D6-AEDE-B258D0AEF765}" type="sibTrans" cxnId="{49DDCA5F-2172-4B19-8A62-E745C04DF0A4}">
      <dgm:prSet/>
      <dgm:spPr/>
      <dgm:t>
        <a:bodyPr/>
        <a:lstStyle/>
        <a:p>
          <a:endParaRPr lang="en-GB"/>
        </a:p>
      </dgm:t>
    </dgm:pt>
    <dgm:pt modelId="{779FB286-7F7A-451A-AFA4-408ECC4EFB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Primary institutions:</a:t>
          </a:r>
          <a:endParaRPr lang="en-GB" dirty="0"/>
        </a:p>
      </dgm:t>
    </dgm:pt>
    <dgm:pt modelId="{F240EB7D-37A7-4E04-B32F-A08C889E4C8A}" type="parTrans" cxnId="{A6DAB840-598A-488D-9D76-3CED6F6B74C7}">
      <dgm:prSet/>
      <dgm:spPr/>
      <dgm:t>
        <a:bodyPr/>
        <a:lstStyle/>
        <a:p>
          <a:endParaRPr lang="en-GB"/>
        </a:p>
      </dgm:t>
    </dgm:pt>
    <dgm:pt modelId="{31F6DECB-A066-4FD6-A57A-BCCEA4E4DC77}" type="sibTrans" cxnId="{A6DAB840-598A-488D-9D76-3CED6F6B74C7}">
      <dgm:prSet/>
      <dgm:spPr/>
      <dgm:t>
        <a:bodyPr/>
        <a:lstStyle/>
        <a:p>
          <a:endParaRPr lang="en-GB"/>
        </a:p>
      </dgm:t>
    </dgm:pt>
    <dgm:pt modelId="{A3DE3C2E-4534-40EE-9D20-5196F0278E41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Secondary institutions:</a:t>
          </a:r>
          <a:endParaRPr lang="en-GB" dirty="0"/>
        </a:p>
      </dgm:t>
    </dgm:pt>
    <dgm:pt modelId="{3E74F555-0AD0-419D-B69A-86EA2871A4C4}" type="parTrans" cxnId="{7E29825A-F271-4336-9835-EF2FC0072B10}">
      <dgm:prSet/>
      <dgm:spPr/>
      <dgm:t>
        <a:bodyPr/>
        <a:lstStyle/>
        <a:p>
          <a:endParaRPr lang="en-GB"/>
        </a:p>
      </dgm:t>
    </dgm:pt>
    <dgm:pt modelId="{D63DCBE3-9E18-4448-9981-87B16D5C7AC3}" type="sibTrans" cxnId="{7E29825A-F271-4336-9835-EF2FC0072B10}">
      <dgm:prSet/>
      <dgm:spPr/>
      <dgm:t>
        <a:bodyPr/>
        <a:lstStyle/>
        <a:p>
          <a:endParaRPr lang="en-GB"/>
        </a:p>
      </dgm:t>
    </dgm:pt>
    <dgm:pt modelId="{69CA022A-3DF6-4549-8C3B-13A0571535C6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dirty="0" smtClean="0"/>
            <a:t>liaison and integration of SIS into future national safeguards system</a:t>
          </a:r>
          <a:endParaRPr lang="en-GB" dirty="0"/>
        </a:p>
      </dgm:t>
    </dgm:pt>
    <dgm:pt modelId="{C5E65926-1860-4C7E-872C-52C65ED52DBE}" type="parTrans" cxnId="{0D44809D-5659-49FB-8896-6872CE4A857B}">
      <dgm:prSet/>
      <dgm:spPr/>
      <dgm:t>
        <a:bodyPr/>
        <a:lstStyle/>
        <a:p>
          <a:endParaRPr lang="en-GB"/>
        </a:p>
      </dgm:t>
    </dgm:pt>
    <dgm:pt modelId="{26582171-D677-4628-9BFB-88731D9C1202}" type="sibTrans" cxnId="{0D44809D-5659-49FB-8896-6872CE4A857B}">
      <dgm:prSet/>
      <dgm:spPr/>
      <dgm:t>
        <a:bodyPr/>
        <a:lstStyle/>
        <a:p>
          <a:endParaRPr lang="en-GB"/>
        </a:p>
      </dgm:t>
    </dgm:pt>
    <dgm:pt modelId="{F00BBA9A-9483-4600-8881-25642A3BBA28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dirty="0" smtClean="0"/>
            <a:t>information compilation and management</a:t>
          </a:r>
          <a:endParaRPr lang="en-GB" dirty="0"/>
        </a:p>
      </dgm:t>
    </dgm:pt>
    <dgm:pt modelId="{85062650-7F12-49C6-B739-9072FF00CD51}" type="parTrans" cxnId="{7B19876E-3869-4322-86E0-A4920E5E2064}">
      <dgm:prSet/>
      <dgm:spPr/>
      <dgm:t>
        <a:bodyPr/>
        <a:lstStyle/>
        <a:p>
          <a:endParaRPr lang="en-GB"/>
        </a:p>
      </dgm:t>
    </dgm:pt>
    <dgm:pt modelId="{F79A7BE0-EDB1-4DD6-83D3-29EE03F503AC}" type="sibTrans" cxnId="{7B19876E-3869-4322-86E0-A4920E5E2064}">
      <dgm:prSet/>
      <dgm:spPr/>
      <dgm:t>
        <a:bodyPr/>
        <a:lstStyle/>
        <a:p>
          <a:endParaRPr lang="en-GB"/>
        </a:p>
      </dgm:t>
    </dgm:pt>
    <dgm:pt modelId="{7F252526-6DB1-417B-A510-26E39C00EA02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dirty="0" smtClean="0"/>
            <a:t>supporting host institution; priority information, dissemination and financing of SIS operations</a:t>
          </a:r>
          <a:endParaRPr lang="en-GB" dirty="0"/>
        </a:p>
      </dgm:t>
    </dgm:pt>
    <dgm:pt modelId="{3A2D7A0F-15A4-4235-9BE8-CC6EB88EB020}" type="parTrans" cxnId="{7105ED84-0002-4BA8-8009-5328BEA34CF3}">
      <dgm:prSet/>
      <dgm:spPr/>
      <dgm:t>
        <a:bodyPr/>
        <a:lstStyle/>
        <a:p>
          <a:endParaRPr lang="en-GB"/>
        </a:p>
      </dgm:t>
    </dgm:pt>
    <dgm:pt modelId="{186CB8DE-6F90-49B3-8E8B-004EE980D995}" type="sibTrans" cxnId="{7105ED84-0002-4BA8-8009-5328BEA34CF3}">
      <dgm:prSet/>
      <dgm:spPr/>
      <dgm:t>
        <a:bodyPr/>
        <a:lstStyle/>
        <a:p>
          <a:endParaRPr lang="en-GB"/>
        </a:p>
      </dgm:t>
    </dgm:pt>
    <dgm:pt modelId="{D4E61C2C-2B33-469C-8DCB-8827BB63BB92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dirty="0" smtClean="0"/>
            <a:t>information on PLRs (addressing safeguards) and PLRs implementation (respecting safeguards)</a:t>
          </a:r>
          <a:endParaRPr lang="en-GB" dirty="0"/>
        </a:p>
      </dgm:t>
    </dgm:pt>
    <dgm:pt modelId="{2DFA5A84-FEFC-4144-B0F6-1A50E5B243FE}" type="parTrans" cxnId="{607E72A6-0E06-481D-A5E3-5EA4E5F348EE}">
      <dgm:prSet/>
      <dgm:spPr/>
      <dgm:t>
        <a:bodyPr/>
        <a:lstStyle/>
        <a:p>
          <a:endParaRPr lang="en-GB"/>
        </a:p>
      </dgm:t>
    </dgm:pt>
    <dgm:pt modelId="{9AB65E62-5B65-4C3C-9D0E-2970E307C553}" type="sibTrans" cxnId="{607E72A6-0E06-481D-A5E3-5EA4E5F348EE}">
      <dgm:prSet/>
      <dgm:spPr/>
      <dgm:t>
        <a:bodyPr/>
        <a:lstStyle/>
        <a:p>
          <a:endParaRPr lang="en-GB"/>
        </a:p>
      </dgm:t>
    </dgm:pt>
    <dgm:pt modelId="{27AFE11D-43EE-4049-A229-5715133CDAA2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GB" dirty="0" smtClean="0"/>
            <a:t>Tertiary institutions</a:t>
          </a:r>
          <a:endParaRPr lang="en-GB" dirty="0"/>
        </a:p>
      </dgm:t>
    </dgm:pt>
    <dgm:pt modelId="{D8FF6872-9BDA-48D5-BBA0-3689C9160E01}" type="parTrans" cxnId="{5C60CA7A-CFF0-4979-B9B4-38AF1B8AC294}">
      <dgm:prSet/>
      <dgm:spPr/>
      <dgm:t>
        <a:bodyPr/>
        <a:lstStyle/>
        <a:p>
          <a:endParaRPr lang="en-GB"/>
        </a:p>
      </dgm:t>
    </dgm:pt>
    <dgm:pt modelId="{6BA63E7A-A3EB-4652-808F-13028D11811F}" type="sibTrans" cxnId="{5C60CA7A-CFF0-4979-B9B4-38AF1B8AC294}">
      <dgm:prSet/>
      <dgm:spPr/>
      <dgm:t>
        <a:bodyPr/>
        <a:lstStyle/>
        <a:p>
          <a:endParaRPr lang="en-GB"/>
        </a:p>
      </dgm:t>
    </dgm:pt>
    <dgm:pt modelId="{841C643F-90E3-4A27-97C4-029BF0273380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dirty="0" smtClean="0"/>
            <a:t>additional information on addressing and respecting safeguards for possible inclusion (v2.0)</a:t>
          </a:r>
          <a:endParaRPr lang="en-GB" dirty="0"/>
        </a:p>
      </dgm:t>
    </dgm:pt>
    <dgm:pt modelId="{4FBF2FF7-F347-484D-8B38-9CEBCFB0AF3C}" type="parTrans" cxnId="{5CED9AC6-74A3-4FE0-BE35-A3B3D9B0968A}">
      <dgm:prSet/>
      <dgm:spPr/>
      <dgm:t>
        <a:bodyPr/>
        <a:lstStyle/>
        <a:p>
          <a:endParaRPr lang="en-GB"/>
        </a:p>
      </dgm:t>
    </dgm:pt>
    <dgm:pt modelId="{B286C3DC-F8A1-4511-9951-A86216C196FF}" type="sibTrans" cxnId="{5CED9AC6-74A3-4FE0-BE35-A3B3D9B0968A}">
      <dgm:prSet/>
      <dgm:spPr/>
      <dgm:t>
        <a:bodyPr/>
        <a:lstStyle/>
        <a:p>
          <a:endParaRPr lang="en-GB"/>
        </a:p>
      </dgm:t>
    </dgm:pt>
    <dgm:pt modelId="{556A1A48-5811-4A8E-9383-629ED67040B8}" type="pres">
      <dgm:prSet presAssocID="{9AACA7AB-B46F-4E67-971A-1D5B8296CAB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9953A75-64A7-4095-B536-664FF4283C24}" type="pres">
      <dgm:prSet presAssocID="{5DD19645-1420-40F1-B6B4-FF9B8AA1901B}" presName="linNode" presStyleCnt="0"/>
      <dgm:spPr/>
    </dgm:pt>
    <dgm:pt modelId="{2FD7D04D-4CC8-44F1-A804-AAE092DE1675}" type="pres">
      <dgm:prSet presAssocID="{5DD19645-1420-40F1-B6B4-FF9B8AA1901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8D81C9-1914-4A9A-AA79-15FE767A3B2D}" type="pres">
      <dgm:prSet presAssocID="{5DD19645-1420-40F1-B6B4-FF9B8AA1901B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FD1B4C-C153-4C8F-8512-F5C415485716}" type="pres">
      <dgm:prSet presAssocID="{16E1FD30-C800-475B-BE1B-ACE04EE4EE49}" presName="sp" presStyleCnt="0"/>
      <dgm:spPr/>
    </dgm:pt>
    <dgm:pt modelId="{3CED1654-6C90-4D31-AFD7-D5BFCE08E8FE}" type="pres">
      <dgm:prSet presAssocID="{8926FDB8-C981-485D-885E-8AF16D819A78}" presName="linNode" presStyleCnt="0"/>
      <dgm:spPr/>
    </dgm:pt>
    <dgm:pt modelId="{A1D61E2C-9673-49DF-A3B0-3C3C1769914B}" type="pres">
      <dgm:prSet presAssocID="{8926FDB8-C981-485D-885E-8AF16D819A78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868718-BC25-4CF1-931A-3C19F43D0EF4}" type="pres">
      <dgm:prSet presAssocID="{8926FDB8-C981-485D-885E-8AF16D819A78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D2AE24-414C-4996-A81D-701D78DAB31A}" type="pres">
      <dgm:prSet presAssocID="{6166F4BA-583C-43D6-AEDE-B258D0AEF765}" presName="sp" presStyleCnt="0"/>
      <dgm:spPr/>
    </dgm:pt>
    <dgm:pt modelId="{31110FD9-D38E-4B00-9C48-B300D7696EF0}" type="pres">
      <dgm:prSet presAssocID="{779FB286-7F7A-451A-AFA4-408ECC4EFBCC}" presName="linNode" presStyleCnt="0"/>
      <dgm:spPr/>
    </dgm:pt>
    <dgm:pt modelId="{DD040F64-630C-4A2B-95DC-0C06F75A316B}" type="pres">
      <dgm:prSet presAssocID="{779FB286-7F7A-451A-AFA4-408ECC4EFBC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0E6104-16C6-4367-ABC5-B595150237C1}" type="pres">
      <dgm:prSet presAssocID="{779FB286-7F7A-451A-AFA4-408ECC4EFBCC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A95A9-D7B6-4244-893F-9DFF9DBF2295}" type="pres">
      <dgm:prSet presAssocID="{31F6DECB-A066-4FD6-A57A-BCCEA4E4DC77}" presName="sp" presStyleCnt="0"/>
      <dgm:spPr/>
    </dgm:pt>
    <dgm:pt modelId="{41C98FB4-EE3D-4CDB-971E-8D4CE3F99134}" type="pres">
      <dgm:prSet presAssocID="{A3DE3C2E-4534-40EE-9D20-5196F0278E41}" presName="linNode" presStyleCnt="0"/>
      <dgm:spPr/>
    </dgm:pt>
    <dgm:pt modelId="{E58EA0D9-9A27-4C0C-9C16-AC9370A20AB0}" type="pres">
      <dgm:prSet presAssocID="{A3DE3C2E-4534-40EE-9D20-5196F0278E41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354326-F519-4E7E-A5A5-D205CD853706}" type="pres">
      <dgm:prSet presAssocID="{A3DE3C2E-4534-40EE-9D20-5196F0278E41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665C773-BBA1-41C7-95ED-6D1139229862}" type="pres">
      <dgm:prSet presAssocID="{D63DCBE3-9E18-4448-9981-87B16D5C7AC3}" presName="sp" presStyleCnt="0"/>
      <dgm:spPr/>
    </dgm:pt>
    <dgm:pt modelId="{D2BC2EB5-C8F8-464D-AD7B-144876AFF908}" type="pres">
      <dgm:prSet presAssocID="{27AFE11D-43EE-4049-A229-5715133CDAA2}" presName="linNode" presStyleCnt="0"/>
      <dgm:spPr/>
    </dgm:pt>
    <dgm:pt modelId="{B024789A-DE77-4AF4-8F8F-0FD638C2D585}" type="pres">
      <dgm:prSet presAssocID="{27AFE11D-43EE-4049-A229-5715133CDAA2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000BB2-DC96-4BA6-B74C-EB82AEC55F37}" type="pres">
      <dgm:prSet presAssocID="{27AFE11D-43EE-4049-A229-5715133CDAA2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588A6AE-3577-4F61-8441-761E53963CF8}" type="presOf" srcId="{A3DE3C2E-4534-40EE-9D20-5196F0278E41}" destId="{E58EA0D9-9A27-4C0C-9C16-AC9370A20AB0}" srcOrd="0" destOrd="0" presId="urn:microsoft.com/office/officeart/2005/8/layout/vList5"/>
    <dgm:cxn modelId="{5C60CA7A-CFF0-4979-B9B4-38AF1B8AC294}" srcId="{9AACA7AB-B46F-4E67-971A-1D5B8296CABD}" destId="{27AFE11D-43EE-4049-A229-5715133CDAA2}" srcOrd="4" destOrd="0" parTransId="{D8FF6872-9BDA-48D5-BBA0-3689C9160E01}" sibTransId="{6BA63E7A-A3EB-4652-808F-13028D11811F}"/>
    <dgm:cxn modelId="{A6DAB840-598A-488D-9D76-3CED6F6B74C7}" srcId="{9AACA7AB-B46F-4E67-971A-1D5B8296CABD}" destId="{779FB286-7F7A-451A-AFA4-408ECC4EFBCC}" srcOrd="2" destOrd="0" parTransId="{F240EB7D-37A7-4E04-B32F-A08C889E4C8A}" sibTransId="{31F6DECB-A066-4FD6-A57A-BCCEA4E4DC77}"/>
    <dgm:cxn modelId="{E52C5A02-A892-4E35-B4BB-FBA20C4D9963}" type="presOf" srcId="{8926FDB8-C981-485D-885E-8AF16D819A78}" destId="{A1D61E2C-9673-49DF-A3B0-3C3C1769914B}" srcOrd="0" destOrd="0" presId="urn:microsoft.com/office/officeart/2005/8/layout/vList5"/>
    <dgm:cxn modelId="{F52693B6-4926-42B5-A66E-AFA7563AF7A4}" type="presOf" srcId="{D4E61C2C-2B33-469C-8DCB-8827BB63BB92}" destId="{5B354326-F519-4E7E-A5A5-D205CD853706}" srcOrd="0" destOrd="0" presId="urn:microsoft.com/office/officeart/2005/8/layout/vList5"/>
    <dgm:cxn modelId="{5CED9AC6-74A3-4FE0-BE35-A3B3D9B0968A}" srcId="{27AFE11D-43EE-4049-A229-5715133CDAA2}" destId="{841C643F-90E3-4A27-97C4-029BF0273380}" srcOrd="0" destOrd="0" parTransId="{4FBF2FF7-F347-484D-8B38-9CEBCFB0AF3C}" sibTransId="{B286C3DC-F8A1-4511-9951-A86216C196FF}"/>
    <dgm:cxn modelId="{7D94F184-F700-4964-B7C3-222325A16969}" type="presOf" srcId="{9AACA7AB-B46F-4E67-971A-1D5B8296CABD}" destId="{556A1A48-5811-4A8E-9383-629ED67040B8}" srcOrd="0" destOrd="0" presId="urn:microsoft.com/office/officeart/2005/8/layout/vList5"/>
    <dgm:cxn modelId="{BFF03DBF-BF9E-4CFC-9FE7-1DE5F123A27D}" type="presOf" srcId="{27AFE11D-43EE-4049-A229-5715133CDAA2}" destId="{B024789A-DE77-4AF4-8F8F-0FD638C2D585}" srcOrd="0" destOrd="0" presId="urn:microsoft.com/office/officeart/2005/8/layout/vList5"/>
    <dgm:cxn modelId="{7E29825A-F271-4336-9835-EF2FC0072B10}" srcId="{9AACA7AB-B46F-4E67-971A-1D5B8296CABD}" destId="{A3DE3C2E-4534-40EE-9D20-5196F0278E41}" srcOrd="3" destOrd="0" parTransId="{3E74F555-0AD0-419D-B69A-86EA2871A4C4}" sibTransId="{D63DCBE3-9E18-4448-9981-87B16D5C7AC3}"/>
    <dgm:cxn modelId="{607E72A6-0E06-481D-A5E3-5EA4E5F348EE}" srcId="{A3DE3C2E-4534-40EE-9D20-5196F0278E41}" destId="{D4E61C2C-2B33-469C-8DCB-8827BB63BB92}" srcOrd="0" destOrd="0" parTransId="{2DFA5A84-FEFC-4144-B0F6-1A50E5B243FE}" sibTransId="{9AB65E62-5B65-4C3C-9D0E-2970E307C553}"/>
    <dgm:cxn modelId="{7105ED84-0002-4BA8-8009-5328BEA34CF3}" srcId="{779FB286-7F7A-451A-AFA4-408ECC4EFBCC}" destId="{7F252526-6DB1-417B-A510-26E39C00EA02}" srcOrd="0" destOrd="0" parTransId="{3A2D7A0F-15A4-4235-9BE8-CC6EB88EB020}" sibTransId="{186CB8DE-6F90-49B3-8E8B-004EE980D995}"/>
    <dgm:cxn modelId="{F993C40F-978E-4536-AD43-41DBFC53232D}" type="presOf" srcId="{779FB286-7F7A-451A-AFA4-408ECC4EFBCC}" destId="{DD040F64-630C-4A2B-95DC-0C06F75A316B}" srcOrd="0" destOrd="0" presId="urn:microsoft.com/office/officeart/2005/8/layout/vList5"/>
    <dgm:cxn modelId="{102084A1-13FA-4DD8-A478-32B6164804D3}" type="presOf" srcId="{F00BBA9A-9483-4600-8881-25642A3BBA28}" destId="{C5868718-BC25-4CF1-931A-3C19F43D0EF4}" srcOrd="0" destOrd="0" presId="urn:microsoft.com/office/officeart/2005/8/layout/vList5"/>
    <dgm:cxn modelId="{0D44809D-5659-49FB-8896-6872CE4A857B}" srcId="{5DD19645-1420-40F1-B6B4-FF9B8AA1901B}" destId="{69CA022A-3DF6-4549-8C3B-13A0571535C6}" srcOrd="0" destOrd="0" parTransId="{C5E65926-1860-4C7E-872C-52C65ED52DBE}" sibTransId="{26582171-D677-4628-9BFB-88731D9C1202}"/>
    <dgm:cxn modelId="{A2EAB698-2E97-4A44-8DD8-1D12A80F2DF3}" type="presOf" srcId="{69CA022A-3DF6-4549-8C3B-13A0571535C6}" destId="{B98D81C9-1914-4A9A-AA79-15FE767A3B2D}" srcOrd="0" destOrd="0" presId="urn:microsoft.com/office/officeart/2005/8/layout/vList5"/>
    <dgm:cxn modelId="{7B19876E-3869-4322-86E0-A4920E5E2064}" srcId="{8926FDB8-C981-485D-885E-8AF16D819A78}" destId="{F00BBA9A-9483-4600-8881-25642A3BBA28}" srcOrd="0" destOrd="0" parTransId="{85062650-7F12-49C6-B739-9072FF00CD51}" sibTransId="{F79A7BE0-EDB1-4DD6-83D3-29EE03F503AC}"/>
    <dgm:cxn modelId="{49DDCA5F-2172-4B19-8A62-E745C04DF0A4}" srcId="{9AACA7AB-B46F-4E67-971A-1D5B8296CABD}" destId="{8926FDB8-C981-485D-885E-8AF16D819A78}" srcOrd="1" destOrd="0" parTransId="{48B5B8AE-FF8D-4ADC-BAC8-423CAD22ADB6}" sibTransId="{6166F4BA-583C-43D6-AEDE-B258D0AEF765}"/>
    <dgm:cxn modelId="{24C94A62-CAC8-40DC-8A60-F3BDA656F0C7}" type="presOf" srcId="{5DD19645-1420-40F1-B6B4-FF9B8AA1901B}" destId="{2FD7D04D-4CC8-44F1-A804-AAE092DE1675}" srcOrd="0" destOrd="0" presId="urn:microsoft.com/office/officeart/2005/8/layout/vList5"/>
    <dgm:cxn modelId="{E2E80395-A30B-46EA-9B3C-5ED9AEB4E7DE}" srcId="{9AACA7AB-B46F-4E67-971A-1D5B8296CABD}" destId="{5DD19645-1420-40F1-B6B4-FF9B8AA1901B}" srcOrd="0" destOrd="0" parTransId="{69623AC8-47D3-4739-A693-094EA371E870}" sibTransId="{16E1FD30-C800-475B-BE1B-ACE04EE4EE49}"/>
    <dgm:cxn modelId="{0DC363F8-4CCE-49FD-A0BA-A3C21B9C5332}" type="presOf" srcId="{841C643F-90E3-4A27-97C4-029BF0273380}" destId="{D8000BB2-DC96-4BA6-B74C-EB82AEC55F37}" srcOrd="0" destOrd="0" presId="urn:microsoft.com/office/officeart/2005/8/layout/vList5"/>
    <dgm:cxn modelId="{782F485F-631B-4222-B8A3-D887A72D4D4F}" type="presOf" srcId="{7F252526-6DB1-417B-A510-26E39C00EA02}" destId="{0B0E6104-16C6-4367-ABC5-B595150237C1}" srcOrd="0" destOrd="0" presId="urn:microsoft.com/office/officeart/2005/8/layout/vList5"/>
    <dgm:cxn modelId="{0AE2923A-E48C-4586-943F-BEC883CA1C8E}" type="presParOf" srcId="{556A1A48-5811-4A8E-9383-629ED67040B8}" destId="{E9953A75-64A7-4095-B536-664FF4283C24}" srcOrd="0" destOrd="0" presId="urn:microsoft.com/office/officeart/2005/8/layout/vList5"/>
    <dgm:cxn modelId="{DAF2D406-6A44-4772-9AD6-06C30B6870D2}" type="presParOf" srcId="{E9953A75-64A7-4095-B536-664FF4283C24}" destId="{2FD7D04D-4CC8-44F1-A804-AAE092DE1675}" srcOrd="0" destOrd="0" presId="urn:microsoft.com/office/officeart/2005/8/layout/vList5"/>
    <dgm:cxn modelId="{F9355272-D4A3-49DD-A2B0-341E3EB8BFCD}" type="presParOf" srcId="{E9953A75-64A7-4095-B536-664FF4283C24}" destId="{B98D81C9-1914-4A9A-AA79-15FE767A3B2D}" srcOrd="1" destOrd="0" presId="urn:microsoft.com/office/officeart/2005/8/layout/vList5"/>
    <dgm:cxn modelId="{0D6C2EDB-68BB-4099-B21C-4CA797E632FB}" type="presParOf" srcId="{556A1A48-5811-4A8E-9383-629ED67040B8}" destId="{00FD1B4C-C153-4C8F-8512-F5C415485716}" srcOrd="1" destOrd="0" presId="urn:microsoft.com/office/officeart/2005/8/layout/vList5"/>
    <dgm:cxn modelId="{1C9369B1-B9CC-4B5E-AC49-FE905C3D5AE5}" type="presParOf" srcId="{556A1A48-5811-4A8E-9383-629ED67040B8}" destId="{3CED1654-6C90-4D31-AFD7-D5BFCE08E8FE}" srcOrd="2" destOrd="0" presId="urn:microsoft.com/office/officeart/2005/8/layout/vList5"/>
    <dgm:cxn modelId="{E8B73BF1-D9B2-4A44-9232-18D4DCC37CA5}" type="presParOf" srcId="{3CED1654-6C90-4D31-AFD7-D5BFCE08E8FE}" destId="{A1D61E2C-9673-49DF-A3B0-3C3C1769914B}" srcOrd="0" destOrd="0" presId="urn:microsoft.com/office/officeart/2005/8/layout/vList5"/>
    <dgm:cxn modelId="{FA80149F-64F4-4787-B4DB-C43C8F75F828}" type="presParOf" srcId="{3CED1654-6C90-4D31-AFD7-D5BFCE08E8FE}" destId="{C5868718-BC25-4CF1-931A-3C19F43D0EF4}" srcOrd="1" destOrd="0" presId="urn:microsoft.com/office/officeart/2005/8/layout/vList5"/>
    <dgm:cxn modelId="{D54E96EC-318C-4052-AE61-33C98EF73468}" type="presParOf" srcId="{556A1A48-5811-4A8E-9383-629ED67040B8}" destId="{C0D2AE24-414C-4996-A81D-701D78DAB31A}" srcOrd="3" destOrd="0" presId="urn:microsoft.com/office/officeart/2005/8/layout/vList5"/>
    <dgm:cxn modelId="{D2E5F317-68FC-4B9A-9FBD-8F08D49C4F15}" type="presParOf" srcId="{556A1A48-5811-4A8E-9383-629ED67040B8}" destId="{31110FD9-D38E-4B00-9C48-B300D7696EF0}" srcOrd="4" destOrd="0" presId="urn:microsoft.com/office/officeart/2005/8/layout/vList5"/>
    <dgm:cxn modelId="{E51C7F0A-6B70-498D-8B2A-906E5C994302}" type="presParOf" srcId="{31110FD9-D38E-4B00-9C48-B300D7696EF0}" destId="{DD040F64-630C-4A2B-95DC-0C06F75A316B}" srcOrd="0" destOrd="0" presId="urn:microsoft.com/office/officeart/2005/8/layout/vList5"/>
    <dgm:cxn modelId="{0D60EBE8-5929-4B29-8818-1F5374BCCB4B}" type="presParOf" srcId="{31110FD9-D38E-4B00-9C48-B300D7696EF0}" destId="{0B0E6104-16C6-4367-ABC5-B595150237C1}" srcOrd="1" destOrd="0" presId="urn:microsoft.com/office/officeart/2005/8/layout/vList5"/>
    <dgm:cxn modelId="{E8A5E55E-32EB-4726-8DE3-04087858907F}" type="presParOf" srcId="{556A1A48-5811-4A8E-9383-629ED67040B8}" destId="{3AAA95A9-D7B6-4244-893F-9DFF9DBF2295}" srcOrd="5" destOrd="0" presId="urn:microsoft.com/office/officeart/2005/8/layout/vList5"/>
    <dgm:cxn modelId="{09FBB58B-261B-4485-AB61-BE9D23DDD19E}" type="presParOf" srcId="{556A1A48-5811-4A8E-9383-629ED67040B8}" destId="{41C98FB4-EE3D-4CDB-971E-8D4CE3F99134}" srcOrd="6" destOrd="0" presId="urn:microsoft.com/office/officeart/2005/8/layout/vList5"/>
    <dgm:cxn modelId="{32BAFCDA-939E-4534-B0B0-FBC60534A572}" type="presParOf" srcId="{41C98FB4-EE3D-4CDB-971E-8D4CE3F99134}" destId="{E58EA0D9-9A27-4C0C-9C16-AC9370A20AB0}" srcOrd="0" destOrd="0" presId="urn:microsoft.com/office/officeart/2005/8/layout/vList5"/>
    <dgm:cxn modelId="{87D8AF91-F0A8-4510-A3AF-1A7827DF3544}" type="presParOf" srcId="{41C98FB4-EE3D-4CDB-971E-8D4CE3F99134}" destId="{5B354326-F519-4E7E-A5A5-D205CD853706}" srcOrd="1" destOrd="0" presId="urn:microsoft.com/office/officeart/2005/8/layout/vList5"/>
    <dgm:cxn modelId="{FA78F32F-DD13-4DE1-88D5-A81C32FB12DA}" type="presParOf" srcId="{556A1A48-5811-4A8E-9383-629ED67040B8}" destId="{B665C773-BBA1-41C7-95ED-6D1139229862}" srcOrd="7" destOrd="0" presId="urn:microsoft.com/office/officeart/2005/8/layout/vList5"/>
    <dgm:cxn modelId="{D20D9CF3-DF50-4BCB-BA79-FEB66C0E5BB5}" type="presParOf" srcId="{556A1A48-5811-4A8E-9383-629ED67040B8}" destId="{D2BC2EB5-C8F8-464D-AD7B-144876AFF908}" srcOrd="8" destOrd="0" presId="urn:microsoft.com/office/officeart/2005/8/layout/vList5"/>
    <dgm:cxn modelId="{C3E1E5AE-7A74-4B8E-9833-EBC15F57DBFF}" type="presParOf" srcId="{D2BC2EB5-C8F8-464D-AD7B-144876AFF908}" destId="{B024789A-DE77-4AF4-8F8F-0FD638C2D585}" srcOrd="0" destOrd="0" presId="urn:microsoft.com/office/officeart/2005/8/layout/vList5"/>
    <dgm:cxn modelId="{38A42FF5-8220-4564-99C1-972E2A9E7D3A}" type="presParOf" srcId="{D2BC2EB5-C8F8-464D-AD7B-144876AFF908}" destId="{D8000BB2-DC96-4BA6-B74C-EB82AEC55F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D81C9-1914-4A9A-AA79-15FE767A3B2D}">
      <dsp:nvSpPr>
        <dsp:cNvPr id="0" name=""/>
        <dsp:cNvSpPr/>
      </dsp:nvSpPr>
      <dsp:spPr>
        <a:xfrm rot="5400000">
          <a:off x="5549784" y="-2331183"/>
          <a:ext cx="714479" cy="5559552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liaison and integration of SIS into future national safeguards system</a:t>
          </a:r>
          <a:endParaRPr lang="en-GB" sz="2000" kern="1200" dirty="0"/>
        </a:p>
      </dsp:txBody>
      <dsp:txXfrm rot="-5400000">
        <a:off x="3127248" y="126231"/>
        <a:ext cx="5524674" cy="644723"/>
      </dsp:txXfrm>
    </dsp:sp>
    <dsp:sp modelId="{2FD7D04D-4CC8-44F1-A804-AAE092DE1675}">
      <dsp:nvSpPr>
        <dsp:cNvPr id="0" name=""/>
        <dsp:cNvSpPr/>
      </dsp:nvSpPr>
      <dsp:spPr>
        <a:xfrm>
          <a:off x="0" y="2042"/>
          <a:ext cx="3127248" cy="893098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Coordinating body:</a:t>
          </a:r>
          <a:endParaRPr lang="en-GB" sz="2500" kern="1200" dirty="0"/>
        </a:p>
      </dsp:txBody>
      <dsp:txXfrm>
        <a:off x="43597" y="45639"/>
        <a:ext cx="3040054" cy="805904"/>
      </dsp:txXfrm>
    </dsp:sp>
    <dsp:sp modelId="{C5868718-BC25-4CF1-931A-3C19F43D0EF4}">
      <dsp:nvSpPr>
        <dsp:cNvPr id="0" name=""/>
        <dsp:cNvSpPr/>
      </dsp:nvSpPr>
      <dsp:spPr>
        <a:xfrm rot="5400000">
          <a:off x="5549784" y="-1393429"/>
          <a:ext cx="714479" cy="5559552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information compilation and management</a:t>
          </a:r>
          <a:endParaRPr lang="en-GB" sz="2000" kern="1200" dirty="0"/>
        </a:p>
      </dsp:txBody>
      <dsp:txXfrm rot="-5400000">
        <a:off x="3127248" y="1063985"/>
        <a:ext cx="5524674" cy="644723"/>
      </dsp:txXfrm>
    </dsp:sp>
    <dsp:sp modelId="{A1D61E2C-9673-49DF-A3B0-3C3C1769914B}">
      <dsp:nvSpPr>
        <dsp:cNvPr id="0" name=""/>
        <dsp:cNvSpPr/>
      </dsp:nvSpPr>
      <dsp:spPr>
        <a:xfrm>
          <a:off x="0" y="939796"/>
          <a:ext cx="3127248" cy="893098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Host institution:</a:t>
          </a:r>
          <a:endParaRPr lang="en-GB" sz="2500" kern="1200" dirty="0"/>
        </a:p>
      </dsp:txBody>
      <dsp:txXfrm>
        <a:off x="43597" y="983393"/>
        <a:ext cx="3040054" cy="805904"/>
      </dsp:txXfrm>
    </dsp:sp>
    <dsp:sp modelId="{0B0E6104-16C6-4367-ABC5-B595150237C1}">
      <dsp:nvSpPr>
        <dsp:cNvPr id="0" name=""/>
        <dsp:cNvSpPr/>
      </dsp:nvSpPr>
      <dsp:spPr>
        <a:xfrm rot="5400000">
          <a:off x="5549784" y="-455676"/>
          <a:ext cx="714479" cy="5559552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supporting host institution; priority information, dissemination and financing of SIS operations</a:t>
          </a:r>
          <a:endParaRPr lang="en-GB" sz="2000" kern="1200" dirty="0"/>
        </a:p>
      </dsp:txBody>
      <dsp:txXfrm rot="-5400000">
        <a:off x="3127248" y="2001738"/>
        <a:ext cx="5524674" cy="644723"/>
      </dsp:txXfrm>
    </dsp:sp>
    <dsp:sp modelId="{DD040F64-630C-4A2B-95DC-0C06F75A316B}">
      <dsp:nvSpPr>
        <dsp:cNvPr id="0" name=""/>
        <dsp:cNvSpPr/>
      </dsp:nvSpPr>
      <dsp:spPr>
        <a:xfrm>
          <a:off x="0" y="1877550"/>
          <a:ext cx="3127248" cy="893098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Primary institutions:</a:t>
          </a:r>
          <a:endParaRPr lang="en-GB" sz="2500" kern="1200" dirty="0"/>
        </a:p>
      </dsp:txBody>
      <dsp:txXfrm>
        <a:off x="43597" y="1921147"/>
        <a:ext cx="3040054" cy="805904"/>
      </dsp:txXfrm>
    </dsp:sp>
    <dsp:sp modelId="{5B354326-F519-4E7E-A5A5-D205CD853706}">
      <dsp:nvSpPr>
        <dsp:cNvPr id="0" name=""/>
        <dsp:cNvSpPr/>
      </dsp:nvSpPr>
      <dsp:spPr>
        <a:xfrm rot="5400000">
          <a:off x="5549784" y="482077"/>
          <a:ext cx="714479" cy="5559552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information on PLRs (addressing safeguards) and PLRs implementation (respecting safeguards)</a:t>
          </a:r>
          <a:endParaRPr lang="en-GB" sz="2000" kern="1200" dirty="0"/>
        </a:p>
      </dsp:txBody>
      <dsp:txXfrm rot="-5400000">
        <a:off x="3127248" y="2939491"/>
        <a:ext cx="5524674" cy="644723"/>
      </dsp:txXfrm>
    </dsp:sp>
    <dsp:sp modelId="{E58EA0D9-9A27-4C0C-9C16-AC9370A20AB0}">
      <dsp:nvSpPr>
        <dsp:cNvPr id="0" name=""/>
        <dsp:cNvSpPr/>
      </dsp:nvSpPr>
      <dsp:spPr>
        <a:xfrm>
          <a:off x="0" y="2815304"/>
          <a:ext cx="3127248" cy="893098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Secondary institutions:</a:t>
          </a:r>
          <a:endParaRPr lang="en-GB" sz="2500" kern="1200" dirty="0"/>
        </a:p>
      </dsp:txBody>
      <dsp:txXfrm>
        <a:off x="43597" y="2858901"/>
        <a:ext cx="3040054" cy="805904"/>
      </dsp:txXfrm>
    </dsp:sp>
    <dsp:sp modelId="{D8000BB2-DC96-4BA6-B74C-EB82AEC55F37}">
      <dsp:nvSpPr>
        <dsp:cNvPr id="0" name=""/>
        <dsp:cNvSpPr/>
      </dsp:nvSpPr>
      <dsp:spPr>
        <a:xfrm rot="5400000">
          <a:off x="5549784" y="1419831"/>
          <a:ext cx="714479" cy="5559552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additional information on addressing and respecting safeguards for possible inclusion (v2.0)</a:t>
          </a:r>
          <a:endParaRPr lang="en-GB" sz="2000" kern="1200" dirty="0"/>
        </a:p>
      </dsp:txBody>
      <dsp:txXfrm rot="-5400000">
        <a:off x="3127248" y="3877245"/>
        <a:ext cx="5524674" cy="644723"/>
      </dsp:txXfrm>
    </dsp:sp>
    <dsp:sp modelId="{B024789A-DE77-4AF4-8F8F-0FD638C2D585}">
      <dsp:nvSpPr>
        <dsp:cNvPr id="0" name=""/>
        <dsp:cNvSpPr/>
      </dsp:nvSpPr>
      <dsp:spPr>
        <a:xfrm>
          <a:off x="0" y="3753058"/>
          <a:ext cx="3127248" cy="893098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Tertiary institutions</a:t>
          </a:r>
          <a:endParaRPr lang="en-GB" sz="2500" kern="1200" dirty="0"/>
        </a:p>
      </dsp:txBody>
      <dsp:txXfrm>
        <a:off x="43597" y="3796655"/>
        <a:ext cx="3040054" cy="805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6337D-D2E0-B842-B2E3-9903958BB285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6979E-2B7D-7A4A-B633-373DC72BF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4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23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Objectives for SIS v1.0 only, other objectives proposed for v1.1, post-2020:</a:t>
            </a:r>
          </a:p>
          <a:p>
            <a:endParaRPr lang="en-GB" dirty="0" smtClean="0"/>
          </a:p>
          <a:p>
            <a:pPr lvl="0"/>
            <a:r>
              <a:rPr lang="en-US" sz="1200" b="0" dirty="0" smtClean="0"/>
              <a:t>4. Improve existing information systems’ institutional capacity and operations </a:t>
            </a:r>
          </a:p>
          <a:p>
            <a:pPr lvl="0"/>
            <a:r>
              <a:rPr lang="en-US" sz="1200" b="0" dirty="0" smtClean="0"/>
              <a:t>5. Implementation of international conventions and obligations</a:t>
            </a:r>
            <a:endParaRPr lang="en-US" sz="1200" b="0" i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98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might need to define</a:t>
            </a:r>
            <a:r>
              <a:rPr lang="en-GB" baseline="0" dirty="0" smtClean="0"/>
              <a:t> ‘address’ and ‘respect’, as per international good practice:</a:t>
            </a:r>
          </a:p>
          <a:p>
            <a:endParaRPr lang="en-GB" baseline="0" dirty="0" smtClean="0"/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Addressing safeguards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Ensuring that a coherent body of policies, laws, regulations (PLRs), and associated institutional arrangements, are in place to deal with the potential benefits and risks associated with REDD+ actions, enabling the application of the Cancun safeguards, in accordance with national circumstances</a:t>
            </a:r>
          </a:p>
          <a:p>
            <a:endParaRPr lang="en-GB" b="1" dirty="0" smtClean="0"/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Respecting safeguards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Ensuring effective implementation of relevant PLRs in practice, through associated institutional (and individual) mandates, procedures and capacities, such that real and positive outcomes are affected on the ground.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8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Subnational</a:t>
            </a:r>
            <a:r>
              <a:rPr lang="en-GB" baseline="0" dirty="0" smtClean="0"/>
              <a:t> information provided by REDD+ implementers: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Government agencies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REDD+ projects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Private sector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Civil society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Local communities/households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r>
              <a:rPr lang="en-GB" dirty="0" smtClean="0"/>
              <a:t>Structure to be refined through national interpretation of Cancun</a:t>
            </a:r>
            <a:r>
              <a:rPr lang="en-GB" baseline="0" dirty="0" smtClean="0"/>
              <a:t> safeguards (informed by environmental and social benefit/risk assessment of National REDD+ Investment Plan) – next step…!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2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Using same colour</a:t>
            </a:r>
            <a:r>
              <a:rPr lang="en-GB" baseline="0" dirty="0" smtClean="0"/>
              <a:t> coding as next figure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71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Overall proposed (national) institutional arrangements</a:t>
            </a:r>
            <a:r>
              <a:rPr lang="en-GB" baseline="0" dirty="0" smtClean="0"/>
              <a:t> for Zambia’s SIS</a:t>
            </a:r>
          </a:p>
          <a:p>
            <a:endParaRPr lang="en-GB" dirty="0" smtClean="0"/>
          </a:p>
          <a:p>
            <a:r>
              <a:rPr lang="en-GB" dirty="0" smtClean="0"/>
              <a:t>Need to stress that this is </a:t>
            </a:r>
            <a:r>
              <a:rPr lang="en-GB" b="1" dirty="0" smtClean="0"/>
              <a:t>not </a:t>
            </a:r>
            <a:r>
              <a:rPr lang="en-GB" dirty="0" smtClean="0"/>
              <a:t>SIS v1.0.  This is full picture of </a:t>
            </a:r>
            <a:r>
              <a:rPr lang="en-GB" b="1" dirty="0" smtClean="0"/>
              <a:t>national</a:t>
            </a:r>
            <a:r>
              <a:rPr lang="en-GB" b="1" baseline="0" dirty="0" smtClean="0"/>
              <a:t> </a:t>
            </a:r>
            <a:r>
              <a:rPr lang="en-GB" baseline="0" dirty="0" smtClean="0"/>
              <a:t>institutional arrangements for the </a:t>
            </a:r>
            <a:r>
              <a:rPr lang="en-GB" dirty="0" smtClean="0"/>
              <a:t>SIS in the fullness of time.  Note that subnational institutional</a:t>
            </a:r>
            <a:r>
              <a:rPr lang="en-GB" baseline="0" dirty="0" smtClean="0"/>
              <a:t> arrangements are not shown for clarity (and not covered in the </a:t>
            </a:r>
            <a:r>
              <a:rPr lang="en-GB" baseline="0" dirty="0" err="1" smtClean="0"/>
              <a:t>ppt</a:t>
            </a:r>
            <a:r>
              <a:rPr lang="en-GB" baseline="0" dirty="0" smtClean="0"/>
              <a:t> due to time constraints).</a:t>
            </a:r>
          </a:p>
          <a:p>
            <a:endParaRPr lang="en-GB" baseline="0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3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BB7F6A-2867-439C-9A4D-2FD0E495E445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837113-2F3E-4400-9792-506CD95B9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44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7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56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BA800B9-7D6A-634A-B40E-312344DFAB7D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548461-B9D7-C240-AA45-A385BA32C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273EF2-3846-4EE4-8945-D4DD53CBC62D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5470E9-CD58-4B1E-AD27-812AEDC7EC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11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839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31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86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3" r:id="rId2"/>
    <p:sldLayoutId id="2147483827" r:id="rId3"/>
    <p:sldLayoutId id="2147483828" r:id="rId4"/>
    <p:sldLayoutId id="2147483829" r:id="rId5"/>
    <p:sldLayoutId id="2147483830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5550" y="1295400"/>
            <a:ext cx="6019800" cy="3581400"/>
          </a:xfrm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endParaRPr lang="en-US" sz="1800" dirty="0" smtClean="0"/>
          </a:p>
          <a:p>
            <a:pPr>
              <a:spcBef>
                <a:spcPts val="400"/>
              </a:spcBef>
            </a:pPr>
            <a:endParaRPr lang="en-US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954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Myriad Pro" pitchFamily="34" charset="0"/>
              </a:rPr>
              <a:t>ZAMBIA’S SAFEGUARDS INFORMATION SYSTEM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397225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Myriad Pro" pitchFamily="34" charset="0"/>
              </a:rPr>
              <a:t>Draft Design - </a:t>
            </a:r>
            <a:r>
              <a:rPr lang="en-GB" sz="2400" b="1" dirty="0" smtClean="0">
                <a:solidFill>
                  <a:srgbClr val="FF0000"/>
                </a:solidFill>
                <a:latin typeface="Myriad Pro" pitchFamily="34" charset="0"/>
              </a:rPr>
              <a:t>Version 1.0</a:t>
            </a:r>
          </a:p>
          <a:p>
            <a:r>
              <a:rPr lang="en-GB" sz="2400" dirty="0" smtClean="0">
                <a:latin typeface="Myriad Pro" pitchFamily="34" charset="0"/>
              </a:rPr>
              <a:t>(2017-2020)</a:t>
            </a:r>
            <a:endParaRPr lang="en-US" sz="2400" dirty="0">
              <a:latin typeface="Myriad Pro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41345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Myriad Pro" pitchFamily="34" charset="0"/>
              </a:rPr>
              <a:t>Victor Chiiba</a:t>
            </a:r>
            <a:endParaRPr lang="en-US" b="1" dirty="0">
              <a:latin typeface="Myriad Pro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832403"/>
            <a:ext cx="6724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Myriad Pro" pitchFamily="34" charset="0"/>
              </a:rPr>
              <a:t>20 September, 2017 | Nairobi</a:t>
            </a:r>
            <a:endParaRPr lang="en-US" sz="16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Myriad Pro" pitchFamily="34" charset="0"/>
              </a:rPr>
              <a:t>SIS objectives – </a:t>
            </a:r>
            <a:r>
              <a:rPr lang="en-GB" sz="3200" b="1" dirty="0" smtClean="0">
                <a:solidFill>
                  <a:srgbClr val="FF0000"/>
                </a:solidFill>
                <a:latin typeface="Myriad Pro" pitchFamily="34" charset="0"/>
              </a:rPr>
              <a:t>v1.0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7990" y="1082219"/>
            <a:ext cx="79464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/>
              <a:t>1. UNFCCC </a:t>
            </a:r>
            <a:r>
              <a:rPr lang="en-US" sz="2800" dirty="0"/>
              <a:t>requirement of demonstrating </a:t>
            </a:r>
            <a:r>
              <a:rPr lang="en-US" sz="2800" b="1" dirty="0" smtClean="0"/>
              <a:t>Cancun </a:t>
            </a:r>
            <a:r>
              <a:rPr lang="en-US" sz="2800" b="1" dirty="0"/>
              <a:t>safeguards have been addressed and respected </a:t>
            </a:r>
            <a:r>
              <a:rPr lang="en-US" sz="2800" dirty="0"/>
              <a:t>throughout the implementation of REDD+ </a:t>
            </a:r>
            <a:r>
              <a:rPr lang="en-US" sz="2800" dirty="0" smtClean="0"/>
              <a:t>actions</a:t>
            </a:r>
          </a:p>
          <a:p>
            <a:endParaRPr lang="en-GB" sz="2800" b="1" i="1" dirty="0" smtClean="0"/>
          </a:p>
          <a:p>
            <a:r>
              <a:rPr lang="en-GB" sz="2800" dirty="0"/>
              <a:t> </a:t>
            </a:r>
            <a:r>
              <a:rPr lang="en-US" sz="2800" dirty="0" smtClean="0"/>
              <a:t>2. </a:t>
            </a:r>
            <a:r>
              <a:rPr lang="en-US" sz="2800" b="1" dirty="0" smtClean="0"/>
              <a:t>Design </a:t>
            </a:r>
            <a:r>
              <a:rPr lang="en-US" sz="2800" b="1" dirty="0"/>
              <a:t>of REDD+ actions </a:t>
            </a:r>
            <a:r>
              <a:rPr lang="en-US" sz="2800" dirty="0"/>
              <a:t>and National REDD+ Strategy/Investment Plan </a:t>
            </a:r>
            <a:r>
              <a:rPr lang="en-US" sz="2800" b="1" dirty="0"/>
              <a:t>implementation is </a:t>
            </a:r>
            <a:r>
              <a:rPr lang="en-US" sz="2800" b="1" dirty="0" smtClean="0"/>
              <a:t>improved</a:t>
            </a:r>
            <a:endParaRPr lang="en-US" sz="2800" b="1" i="1" dirty="0" smtClean="0"/>
          </a:p>
          <a:p>
            <a:r>
              <a:rPr lang="en-US" sz="2800" dirty="0"/>
              <a:t> </a:t>
            </a:r>
          </a:p>
          <a:p>
            <a:pPr lvl="0"/>
            <a:r>
              <a:rPr lang="en-US" sz="2800" dirty="0" smtClean="0"/>
              <a:t>3. Safeguards </a:t>
            </a:r>
            <a:r>
              <a:rPr lang="en-US" sz="2800" dirty="0"/>
              <a:t>information informs </a:t>
            </a:r>
            <a:r>
              <a:rPr lang="en-US" sz="2800" b="1" dirty="0"/>
              <a:t>evidence-based policy, legal and regulatory (PLR) reform</a:t>
            </a:r>
            <a:r>
              <a:rPr lang="en-US" sz="2800" dirty="0"/>
              <a:t>, implementation and investment priority </a:t>
            </a:r>
            <a:r>
              <a:rPr lang="en-US" sz="2800" dirty="0" smtClean="0"/>
              <a:t>identification</a:t>
            </a:r>
            <a:endParaRPr lang="en-US" sz="2800" i="1" dirty="0" smtClean="0"/>
          </a:p>
          <a:p>
            <a:pPr lvl="0"/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0486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57200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/>
              <a:t>INFORMATION </a:t>
            </a:r>
            <a:r>
              <a:rPr lang="en-US" sz="3600" b="1" dirty="0" smtClean="0"/>
              <a:t>STRUCTURE – </a:t>
            </a:r>
            <a:r>
              <a:rPr lang="en-US" sz="3600" b="1" dirty="0" smtClean="0">
                <a:solidFill>
                  <a:srgbClr val="FF0000"/>
                </a:solidFill>
              </a:rPr>
              <a:t>v1.0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806127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the anticipated information will be aggregated and </a:t>
            </a:r>
            <a:r>
              <a:rPr lang="en-US" sz="2800" dirty="0" err="1"/>
              <a:t>organised</a:t>
            </a:r>
            <a:r>
              <a:rPr lang="en-US" sz="2800" dirty="0"/>
              <a:t> in the 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Demonstrating </a:t>
            </a:r>
            <a:r>
              <a:rPr lang="en-US" sz="2800" dirty="0"/>
              <a:t>how existing national policies, laws and regulations (PLRs) might </a:t>
            </a:r>
            <a:r>
              <a:rPr lang="en-US" sz="2800" b="1" dirty="0" smtClean="0"/>
              <a:t>address</a:t>
            </a:r>
            <a:r>
              <a:rPr lang="en-US" sz="2800" dirty="0" smtClean="0"/>
              <a:t> and, through their implementation, </a:t>
            </a:r>
            <a:r>
              <a:rPr lang="en-US" sz="2800" b="1" dirty="0" smtClean="0"/>
              <a:t>respect </a:t>
            </a:r>
            <a:r>
              <a:rPr lang="en-US" sz="2800" dirty="0" smtClean="0"/>
              <a:t>the </a:t>
            </a:r>
            <a:r>
              <a:rPr lang="en-US" sz="2800" dirty="0"/>
              <a:t>Cancun </a:t>
            </a:r>
            <a:r>
              <a:rPr lang="en-US" sz="2800" dirty="0" smtClean="0"/>
              <a:t>safeguards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Completing </a:t>
            </a:r>
            <a:r>
              <a:rPr lang="en-US" sz="2800" dirty="0"/>
              <a:t>the table on national level information structure as the first priority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81546"/>
              </p:ext>
            </p:extLst>
          </p:nvPr>
        </p:nvGraphicFramePr>
        <p:xfrm>
          <a:off x="76200" y="1492178"/>
          <a:ext cx="8991600" cy="422829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264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32022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REDD+ Action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Anticipated </a:t>
                      </a:r>
                      <a:r>
                        <a:rPr lang="en-US" sz="1800" dirty="0" smtClean="0">
                          <a:effectLst/>
                        </a:rPr>
                        <a:t>benefit/risk 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Probability</a:t>
                      </a:r>
                      <a:endParaRPr lang="en-GB" sz="180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1=low 2=medium </a:t>
                      </a:r>
                      <a:r>
                        <a:rPr lang="en-US" sz="1600" dirty="0">
                          <a:effectLst/>
                        </a:rPr>
                        <a:t>3= high </a:t>
                      </a:r>
                      <a:endParaRPr lang="en-GB" sz="1600" b="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Anticipated impact</a:t>
                      </a:r>
                      <a:endParaRPr lang="en-GB" sz="1800" dirty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1=low 2=medium </a:t>
                      </a: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= high  </a:t>
                      </a:r>
                      <a:endParaRPr lang="en-GB" sz="16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Benefit/risk </a:t>
                      </a:r>
                      <a:r>
                        <a:rPr lang="en-US" sz="1800" dirty="0">
                          <a:effectLst/>
                        </a:rPr>
                        <a:t>level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(probability </a:t>
                      </a:r>
                      <a:r>
                        <a:rPr lang="en-US" sz="1600" dirty="0">
                          <a:effectLst/>
                        </a:rPr>
                        <a:t>x </a:t>
                      </a:r>
                      <a:r>
                        <a:rPr lang="en-US" sz="1600" dirty="0" smtClean="0">
                          <a:effectLst/>
                        </a:rPr>
                        <a:t>impact</a:t>
                      </a:r>
                      <a:r>
                        <a:rPr lang="en-US" sz="1600" dirty="0">
                          <a:effectLst/>
                        </a:rPr>
                        <a:t>) </a:t>
                      </a:r>
                      <a:endParaRPr lang="en-US" sz="1600" dirty="0" smtClean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Range</a:t>
                      </a:r>
                      <a:r>
                        <a:rPr lang="en-US" sz="1600" dirty="0">
                          <a:effectLst/>
                        </a:rPr>
                        <a:t>: 1-9 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Actual </a:t>
                      </a:r>
                      <a:r>
                        <a:rPr lang="en-US" sz="1800" dirty="0" smtClean="0">
                          <a:effectLst/>
                        </a:rPr>
                        <a:t>outcome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Relevant national safeguards criteria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gridSpan="7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Intervention 1.1 - Improving effectiveness of institutions and governance of the protected national and local forests through appropriate reforms</a:t>
                      </a: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4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0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77">
                <a:tc gridSpan="7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Strategic Intervention 1.2 - Enhancing participatory approaches to local forest management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7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277">
                <a:tc gridSpan="7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Intervention 2.1 - Enhancing participatory approaches and traditional authorities’ role in forest management and monitoring in high value forests in open areas</a:t>
                      </a: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7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2000" dirty="0">
                        <a:effectLst/>
                        <a:latin typeface="Times New Roman"/>
                        <a:ea typeface="Calibri"/>
                        <a:cs typeface="Angsana New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303213" y="228600"/>
            <a:ext cx="8535987" cy="4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b="1" dirty="0" smtClean="0">
                <a:latin typeface="Myriad Pro" pitchFamily="34" charset="0"/>
              </a:rPr>
              <a:t>Information structure – subnational-level info. on OUTCOMES</a:t>
            </a:r>
            <a:endParaRPr lang="en-GB" sz="3200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0267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algn="l"/>
            <a:r>
              <a:rPr lang="en-US" b="1" dirty="0" smtClean="0"/>
              <a:t>NATIONAL INSTITUTIONAL ARRANGEMENTS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6877703"/>
              </p:ext>
            </p:extLst>
          </p:nvPr>
        </p:nvGraphicFramePr>
        <p:xfrm>
          <a:off x="228600" y="1981200"/>
          <a:ext cx="8686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08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152400" y="4630006"/>
            <a:ext cx="8817892" cy="22135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sz="2000" b="1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0"/>
            <a:ext cx="2590800" cy="4114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000" b="1" baseline="300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GB" sz="2000" b="1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339506" y="-1878"/>
            <a:ext cx="2590800" cy="45493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GB" sz="2000" b="1" baseline="30000" dirty="0" smtClean="0">
                <a:solidFill>
                  <a:schemeClr val="accent3">
                    <a:lumMod val="75000"/>
                  </a:schemeClr>
                </a:solidFill>
              </a:rPr>
              <a:t>0</a:t>
            </a:r>
            <a:endParaRPr lang="en-GB" sz="2000" b="1" baseline="30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67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68" name="Group 35"/>
          <p:cNvGrpSpPr>
            <a:grpSpLocks/>
          </p:cNvGrpSpPr>
          <p:nvPr/>
        </p:nvGrpSpPr>
        <p:grpSpPr bwMode="auto">
          <a:xfrm>
            <a:off x="3405222" y="1573770"/>
            <a:ext cx="2157412" cy="3821113"/>
            <a:chOff x="4161" y="3577"/>
            <a:chExt cx="3397" cy="3397"/>
          </a:xfrm>
        </p:grpSpPr>
        <p:sp>
          <p:nvSpPr>
            <p:cNvPr id="36900" name="Freeform 36"/>
            <p:cNvSpPr>
              <a:spLocks/>
            </p:cNvSpPr>
            <p:nvPr/>
          </p:nvSpPr>
          <p:spPr bwMode="auto">
            <a:xfrm>
              <a:off x="4161" y="3577"/>
              <a:ext cx="3397" cy="3397"/>
            </a:xfrm>
            <a:custGeom>
              <a:avLst/>
              <a:gdLst>
                <a:gd name="T0" fmla="*/ 1559 w 3397"/>
                <a:gd name="T1" fmla="*/ 3583 h 3397"/>
                <a:gd name="T2" fmla="*/ 1290 w 3397"/>
                <a:gd name="T3" fmla="*/ 3627 h 3397"/>
                <a:gd name="T4" fmla="*/ 1037 w 3397"/>
                <a:gd name="T5" fmla="*/ 3711 h 3397"/>
                <a:gd name="T6" fmla="*/ 803 w 3397"/>
                <a:gd name="T7" fmla="*/ 3832 h 3397"/>
                <a:gd name="T8" fmla="*/ 593 w 3397"/>
                <a:gd name="T9" fmla="*/ 3986 h 3397"/>
                <a:gd name="T10" fmla="*/ 409 w 3397"/>
                <a:gd name="T11" fmla="*/ 4170 h 3397"/>
                <a:gd name="T12" fmla="*/ 254 w 3397"/>
                <a:gd name="T13" fmla="*/ 4381 h 3397"/>
                <a:gd name="T14" fmla="*/ 133 w 3397"/>
                <a:gd name="T15" fmla="*/ 4614 h 3397"/>
                <a:gd name="T16" fmla="*/ 49 w 3397"/>
                <a:gd name="T17" fmla="*/ 4867 h 3397"/>
                <a:gd name="T18" fmla="*/ 5 w 3397"/>
                <a:gd name="T19" fmla="*/ 5136 h 3397"/>
                <a:gd name="T20" fmla="*/ 5 w 3397"/>
                <a:gd name="T21" fmla="*/ 5415 h 3397"/>
                <a:gd name="T22" fmla="*/ 49 w 3397"/>
                <a:gd name="T23" fmla="*/ 5683 h 3397"/>
                <a:gd name="T24" fmla="*/ 133 w 3397"/>
                <a:gd name="T25" fmla="*/ 5936 h 3397"/>
                <a:gd name="T26" fmla="*/ 254 w 3397"/>
                <a:gd name="T27" fmla="*/ 6170 h 3397"/>
                <a:gd name="T28" fmla="*/ 409 w 3397"/>
                <a:gd name="T29" fmla="*/ 6380 h 3397"/>
                <a:gd name="T30" fmla="*/ 593 w 3397"/>
                <a:gd name="T31" fmla="*/ 6565 h 3397"/>
                <a:gd name="T32" fmla="*/ 803 w 3397"/>
                <a:gd name="T33" fmla="*/ 6719 h 3397"/>
                <a:gd name="T34" fmla="*/ 1037 w 3397"/>
                <a:gd name="T35" fmla="*/ 6840 h 3397"/>
                <a:gd name="T36" fmla="*/ 1290 w 3397"/>
                <a:gd name="T37" fmla="*/ 6924 h 3397"/>
                <a:gd name="T38" fmla="*/ 1559 w 3397"/>
                <a:gd name="T39" fmla="*/ 6968 h 3397"/>
                <a:gd name="T40" fmla="*/ 1837 w 3397"/>
                <a:gd name="T41" fmla="*/ 6968 h 3397"/>
                <a:gd name="T42" fmla="*/ 2106 w 3397"/>
                <a:gd name="T43" fmla="*/ 6924 h 3397"/>
                <a:gd name="T44" fmla="*/ 2359 w 3397"/>
                <a:gd name="T45" fmla="*/ 6840 h 3397"/>
                <a:gd name="T46" fmla="*/ 2592 w 3397"/>
                <a:gd name="T47" fmla="*/ 6719 h 3397"/>
                <a:gd name="T48" fmla="*/ 2803 w 3397"/>
                <a:gd name="T49" fmla="*/ 6565 h 3397"/>
                <a:gd name="T50" fmla="*/ 2987 w 3397"/>
                <a:gd name="T51" fmla="*/ 6380 h 3397"/>
                <a:gd name="T52" fmla="*/ 3142 w 3397"/>
                <a:gd name="T53" fmla="*/ 6170 h 3397"/>
                <a:gd name="T54" fmla="*/ 3263 w 3397"/>
                <a:gd name="T55" fmla="*/ 5936 h 3397"/>
                <a:gd name="T56" fmla="*/ 3347 w 3397"/>
                <a:gd name="T57" fmla="*/ 5683 h 3397"/>
                <a:gd name="T58" fmla="*/ 3390 w 3397"/>
                <a:gd name="T59" fmla="*/ 5415 h 3397"/>
                <a:gd name="T60" fmla="*/ 3390 w 3397"/>
                <a:gd name="T61" fmla="*/ 5136 h 3397"/>
                <a:gd name="T62" fmla="*/ 3347 w 3397"/>
                <a:gd name="T63" fmla="*/ 4867 h 3397"/>
                <a:gd name="T64" fmla="*/ 3263 w 3397"/>
                <a:gd name="T65" fmla="*/ 4614 h 3397"/>
                <a:gd name="T66" fmla="*/ 3142 w 3397"/>
                <a:gd name="T67" fmla="*/ 4381 h 3397"/>
                <a:gd name="T68" fmla="*/ 2987 w 3397"/>
                <a:gd name="T69" fmla="*/ 4170 h 3397"/>
                <a:gd name="T70" fmla="*/ 2803 w 3397"/>
                <a:gd name="T71" fmla="*/ 3986 h 3397"/>
                <a:gd name="T72" fmla="*/ 2592 w 3397"/>
                <a:gd name="T73" fmla="*/ 3832 h 3397"/>
                <a:gd name="T74" fmla="*/ 2359 w 3397"/>
                <a:gd name="T75" fmla="*/ 3711 h 3397"/>
                <a:gd name="T76" fmla="*/ 2106 w 3397"/>
                <a:gd name="T77" fmla="*/ 3627 h 3397"/>
                <a:gd name="T78" fmla="*/ 1837 w 3397"/>
                <a:gd name="T79" fmla="*/ 3583 h 33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97" h="3397">
                  <a:moveTo>
                    <a:pt x="1698" y="0"/>
                  </a:moveTo>
                  <a:lnTo>
                    <a:pt x="1559" y="6"/>
                  </a:lnTo>
                  <a:lnTo>
                    <a:pt x="1422" y="23"/>
                  </a:lnTo>
                  <a:lnTo>
                    <a:pt x="1290" y="50"/>
                  </a:lnTo>
                  <a:lnTo>
                    <a:pt x="1161" y="87"/>
                  </a:lnTo>
                  <a:lnTo>
                    <a:pt x="1037" y="134"/>
                  </a:lnTo>
                  <a:lnTo>
                    <a:pt x="917" y="190"/>
                  </a:lnTo>
                  <a:lnTo>
                    <a:pt x="803" y="255"/>
                  </a:lnTo>
                  <a:lnTo>
                    <a:pt x="695" y="328"/>
                  </a:lnTo>
                  <a:lnTo>
                    <a:pt x="593" y="409"/>
                  </a:lnTo>
                  <a:lnTo>
                    <a:pt x="497" y="498"/>
                  </a:lnTo>
                  <a:lnTo>
                    <a:pt x="409" y="593"/>
                  </a:lnTo>
                  <a:lnTo>
                    <a:pt x="327" y="696"/>
                  </a:lnTo>
                  <a:lnTo>
                    <a:pt x="254" y="804"/>
                  </a:lnTo>
                  <a:lnTo>
                    <a:pt x="189" y="918"/>
                  </a:lnTo>
                  <a:lnTo>
                    <a:pt x="133" y="1037"/>
                  </a:lnTo>
                  <a:lnTo>
                    <a:pt x="86" y="1162"/>
                  </a:lnTo>
                  <a:lnTo>
                    <a:pt x="49" y="1290"/>
                  </a:lnTo>
                  <a:lnTo>
                    <a:pt x="22" y="1423"/>
                  </a:lnTo>
                  <a:lnTo>
                    <a:pt x="5" y="1559"/>
                  </a:lnTo>
                  <a:lnTo>
                    <a:pt x="0" y="1698"/>
                  </a:lnTo>
                  <a:lnTo>
                    <a:pt x="5" y="1838"/>
                  </a:lnTo>
                  <a:lnTo>
                    <a:pt x="22" y="1974"/>
                  </a:lnTo>
                  <a:lnTo>
                    <a:pt x="49" y="2106"/>
                  </a:lnTo>
                  <a:lnTo>
                    <a:pt x="86" y="2235"/>
                  </a:lnTo>
                  <a:lnTo>
                    <a:pt x="133" y="2359"/>
                  </a:lnTo>
                  <a:lnTo>
                    <a:pt x="189" y="2479"/>
                  </a:lnTo>
                  <a:lnTo>
                    <a:pt x="254" y="2593"/>
                  </a:lnTo>
                  <a:lnTo>
                    <a:pt x="327" y="2701"/>
                  </a:lnTo>
                  <a:lnTo>
                    <a:pt x="409" y="2803"/>
                  </a:lnTo>
                  <a:lnTo>
                    <a:pt x="497" y="2899"/>
                  </a:lnTo>
                  <a:lnTo>
                    <a:pt x="593" y="2988"/>
                  </a:lnTo>
                  <a:lnTo>
                    <a:pt x="695" y="3069"/>
                  </a:lnTo>
                  <a:lnTo>
                    <a:pt x="803" y="3142"/>
                  </a:lnTo>
                  <a:lnTo>
                    <a:pt x="917" y="3207"/>
                  </a:lnTo>
                  <a:lnTo>
                    <a:pt x="1037" y="3263"/>
                  </a:lnTo>
                  <a:lnTo>
                    <a:pt x="1161" y="3310"/>
                  </a:lnTo>
                  <a:lnTo>
                    <a:pt x="1290" y="3347"/>
                  </a:lnTo>
                  <a:lnTo>
                    <a:pt x="1422" y="3374"/>
                  </a:lnTo>
                  <a:lnTo>
                    <a:pt x="1559" y="3391"/>
                  </a:lnTo>
                  <a:lnTo>
                    <a:pt x="1698" y="3397"/>
                  </a:lnTo>
                  <a:lnTo>
                    <a:pt x="1837" y="3391"/>
                  </a:lnTo>
                  <a:lnTo>
                    <a:pt x="1973" y="3374"/>
                  </a:lnTo>
                  <a:lnTo>
                    <a:pt x="2106" y="3347"/>
                  </a:lnTo>
                  <a:lnTo>
                    <a:pt x="2235" y="3310"/>
                  </a:lnTo>
                  <a:lnTo>
                    <a:pt x="2359" y="3263"/>
                  </a:lnTo>
                  <a:lnTo>
                    <a:pt x="2478" y="3207"/>
                  </a:lnTo>
                  <a:lnTo>
                    <a:pt x="2592" y="3142"/>
                  </a:lnTo>
                  <a:lnTo>
                    <a:pt x="2701" y="3069"/>
                  </a:lnTo>
                  <a:lnTo>
                    <a:pt x="2803" y="2988"/>
                  </a:lnTo>
                  <a:lnTo>
                    <a:pt x="2899" y="2899"/>
                  </a:lnTo>
                  <a:lnTo>
                    <a:pt x="2987" y="2803"/>
                  </a:lnTo>
                  <a:lnTo>
                    <a:pt x="3068" y="2701"/>
                  </a:lnTo>
                  <a:lnTo>
                    <a:pt x="3142" y="2593"/>
                  </a:lnTo>
                  <a:lnTo>
                    <a:pt x="3206" y="2479"/>
                  </a:lnTo>
                  <a:lnTo>
                    <a:pt x="3263" y="2359"/>
                  </a:lnTo>
                  <a:lnTo>
                    <a:pt x="3309" y="2235"/>
                  </a:lnTo>
                  <a:lnTo>
                    <a:pt x="3347" y="2106"/>
                  </a:lnTo>
                  <a:lnTo>
                    <a:pt x="3374" y="1974"/>
                  </a:lnTo>
                  <a:lnTo>
                    <a:pt x="3390" y="1838"/>
                  </a:lnTo>
                  <a:lnTo>
                    <a:pt x="3396" y="1698"/>
                  </a:lnTo>
                  <a:lnTo>
                    <a:pt x="3390" y="1559"/>
                  </a:lnTo>
                  <a:lnTo>
                    <a:pt x="3374" y="1423"/>
                  </a:lnTo>
                  <a:lnTo>
                    <a:pt x="3347" y="1290"/>
                  </a:lnTo>
                  <a:lnTo>
                    <a:pt x="3309" y="1162"/>
                  </a:lnTo>
                  <a:lnTo>
                    <a:pt x="3263" y="1037"/>
                  </a:lnTo>
                  <a:lnTo>
                    <a:pt x="3206" y="918"/>
                  </a:lnTo>
                  <a:lnTo>
                    <a:pt x="3142" y="804"/>
                  </a:lnTo>
                  <a:lnTo>
                    <a:pt x="3068" y="696"/>
                  </a:lnTo>
                  <a:lnTo>
                    <a:pt x="2987" y="593"/>
                  </a:lnTo>
                  <a:lnTo>
                    <a:pt x="2899" y="498"/>
                  </a:lnTo>
                  <a:lnTo>
                    <a:pt x="2803" y="409"/>
                  </a:lnTo>
                  <a:lnTo>
                    <a:pt x="2701" y="328"/>
                  </a:lnTo>
                  <a:lnTo>
                    <a:pt x="2592" y="255"/>
                  </a:lnTo>
                  <a:lnTo>
                    <a:pt x="2478" y="190"/>
                  </a:lnTo>
                  <a:lnTo>
                    <a:pt x="2359" y="134"/>
                  </a:lnTo>
                  <a:lnTo>
                    <a:pt x="2235" y="87"/>
                  </a:lnTo>
                  <a:lnTo>
                    <a:pt x="2106" y="50"/>
                  </a:lnTo>
                  <a:lnTo>
                    <a:pt x="1973" y="23"/>
                  </a:lnTo>
                  <a:lnTo>
                    <a:pt x="1837" y="6"/>
                  </a:lnTo>
                  <a:lnTo>
                    <a:pt x="1698" y="0"/>
                  </a:ln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6897" name="Text Box 4"/>
          <p:cNvSpPr txBox="1">
            <a:spLocks noChangeArrowheads="1"/>
          </p:cNvSpPr>
          <p:nvPr/>
        </p:nvSpPr>
        <p:spPr bwMode="auto">
          <a:xfrm>
            <a:off x="3733801" y="1752600"/>
            <a:ext cx="1500257" cy="287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ZEMA</a:t>
            </a:r>
          </a:p>
          <a:p>
            <a:pPr algn="ctr" eaLnBrk="1" hangingPunct="1"/>
            <a:r>
              <a:rPr lang="en-US" altLang="en-US" dirty="0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Planning &amp; Info. </a:t>
            </a:r>
            <a:r>
              <a:rPr lang="en-US" altLang="en-US" dirty="0" err="1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Dept</a:t>
            </a:r>
            <a:r>
              <a:rPr lang="en-US" altLang="en-US" dirty="0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(Host)</a:t>
            </a:r>
          </a:p>
          <a:p>
            <a:pPr algn="ctr"/>
            <a:endParaRPr lang="en-US" altLang="en-US" dirty="0" smtClean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</a:t>
            </a:r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coordination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information compilation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</a:t>
            </a:r>
            <a:r>
              <a:rPr lang="en-US" altLang="en-US" sz="1600" dirty="0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analysis </a:t>
            </a:r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and interpretation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</a:t>
            </a:r>
            <a:r>
              <a:rPr lang="en-US" altLang="en-US" sz="1600" dirty="0" smtClean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national &amp; international dissemination</a:t>
            </a:r>
            <a:endParaRPr lang="en-US" altLang="en-US" sz="16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dirty="0" smtClean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sz="20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228494" y="4724551"/>
            <a:ext cx="2658565" cy="2057070"/>
            <a:chOff x="2293" y="-888"/>
            <a:chExt cx="3252" cy="3887"/>
          </a:xfrm>
          <a:solidFill>
            <a:srgbClr val="009900"/>
          </a:solidFill>
        </p:grpSpPr>
        <p:sp>
          <p:nvSpPr>
            <p:cNvPr id="40" name="Freeform 24"/>
            <p:cNvSpPr>
              <a:spLocks/>
            </p:cNvSpPr>
            <p:nvPr/>
          </p:nvSpPr>
          <p:spPr bwMode="auto">
            <a:xfrm>
              <a:off x="2293" y="-888"/>
              <a:ext cx="3252" cy="3887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Forestry Department</a:t>
              </a:r>
              <a:endParaRPr lang="en-GB" b="1" dirty="0">
                <a:solidFill>
                  <a:schemeClr val="bg1"/>
                </a:solidFill>
                <a:latin typeface="Myriad Pro"/>
              </a:endParaRPr>
            </a:p>
            <a:p>
              <a:pPr lvl="0" algn="ctr"/>
              <a:r>
                <a:rPr lang="en-GB" dirty="0" smtClean="0">
                  <a:solidFill>
                    <a:schemeClr val="bg1"/>
                  </a:solidFill>
                  <a:latin typeface="Myriad Pro"/>
                </a:rPr>
                <a:t>NFMS</a:t>
              </a:r>
            </a:p>
            <a:p>
              <a:pPr lvl="0" algn="ctr"/>
              <a:r>
                <a:rPr lang="en-GB" dirty="0" smtClean="0">
                  <a:solidFill>
                    <a:schemeClr val="bg1"/>
                  </a:solidFill>
                  <a:latin typeface="Myriad Pro"/>
                </a:rPr>
                <a:t>(ILUA II + </a:t>
              </a:r>
              <a:r>
                <a:rPr lang="en-US" dirty="0" smtClean="0">
                  <a:solidFill>
                    <a:schemeClr val="bg1"/>
                  </a:solidFill>
                  <a:latin typeface="Myriad Pro"/>
                </a:rPr>
                <a:t>FLES)</a:t>
              </a:r>
            </a:p>
            <a:p>
              <a:pPr lvl="0" algn="ctr"/>
              <a:endParaRPr lang="en-US" dirty="0" smtClean="0">
                <a:solidFill>
                  <a:schemeClr val="bg1"/>
                </a:solidFill>
                <a:latin typeface="Myriad Pro"/>
              </a:endParaRPr>
            </a:p>
            <a:p>
              <a:pPr marL="285750" lvl="0" indent="-285750" algn="ctr">
                <a:buFontTx/>
                <a:buChar char="-"/>
              </a:pPr>
              <a:r>
                <a:rPr lang="en-US" sz="1600" dirty="0" smtClean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national dissemination (web portal)</a:t>
              </a:r>
              <a:endParaRPr lang="en-US" sz="1600" dirty="0">
                <a:solidFill>
                  <a:schemeClr val="bg1"/>
                </a:solidFill>
                <a:latin typeface="Myriad Pro"/>
                <a:cs typeface="Times New Roman" pitchFamily="18" charset="0"/>
              </a:endParaRPr>
            </a:p>
          </p:txBody>
        </p:sp>
      </p:grp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3505200" y="5152321"/>
            <a:ext cx="23876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2000" dirty="0">
              <a:latin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8494" y="533400"/>
            <a:ext cx="24139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</a:t>
            </a:r>
            <a:r>
              <a:rPr lang="en-GB" dirty="0" smtClean="0"/>
              <a:t>Mines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6467453" y="76200"/>
            <a:ext cx="2425086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Chiefs and Traditional </a:t>
            </a:r>
            <a:r>
              <a:rPr lang="en-GB" dirty="0" smtClean="0"/>
              <a:t>Affairs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28494" y="76200"/>
            <a:ext cx="24139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</a:t>
            </a:r>
            <a:r>
              <a:rPr lang="en-GB" dirty="0" smtClean="0"/>
              <a:t>Agriculture</a:t>
            </a:r>
            <a:endParaRPr lang="en-GB" dirty="0"/>
          </a:p>
        </p:txBody>
      </p: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6220504" y="4828380"/>
            <a:ext cx="2694896" cy="1953419"/>
            <a:chOff x="2397" y="164"/>
            <a:chExt cx="3227" cy="2582"/>
          </a:xfrm>
          <a:solidFill>
            <a:srgbClr val="009900"/>
          </a:solidFill>
        </p:grpSpPr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2397" y="164"/>
              <a:ext cx="3227" cy="2582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6886" name="Rectangle 4"/>
          <p:cNvSpPr>
            <a:spLocks noChangeArrowheads="1"/>
          </p:cNvSpPr>
          <p:nvPr/>
        </p:nvSpPr>
        <p:spPr bwMode="auto">
          <a:xfrm>
            <a:off x="6267450" y="4953000"/>
            <a:ext cx="2571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chemeClr val="bg1"/>
                </a:solidFill>
                <a:latin typeface="Myriad Pro"/>
                <a:cs typeface="+mn-cs"/>
              </a:rPr>
              <a:t>Central Statistics </a:t>
            </a:r>
            <a:r>
              <a:rPr lang="en-US" altLang="en-US" b="1" dirty="0" smtClean="0">
                <a:solidFill>
                  <a:schemeClr val="bg1"/>
                </a:solidFill>
                <a:latin typeface="Myriad Pro"/>
                <a:cs typeface="+mn-cs"/>
              </a:rPr>
              <a:t>Office</a:t>
            </a:r>
            <a:endParaRPr lang="en-US" altLang="en-US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endParaRPr lang="en-US" altLang="en-US" b="1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r>
              <a:rPr lang="en-US" altLang="en-US" dirty="0" smtClean="0">
                <a:solidFill>
                  <a:schemeClr val="bg1"/>
                </a:solidFill>
                <a:latin typeface="Myriad Pro"/>
                <a:cs typeface="+mn-cs"/>
              </a:rPr>
              <a:t>- </a:t>
            </a:r>
            <a:r>
              <a:rPr lang="en-US" altLang="en-US" sz="1600" dirty="0" smtClean="0">
                <a:solidFill>
                  <a:schemeClr val="bg1"/>
                </a:solidFill>
                <a:latin typeface="Myriad Pro"/>
                <a:cs typeface="+mn-cs"/>
              </a:rPr>
              <a:t>National dissemination</a:t>
            </a:r>
          </a:p>
        </p:txBody>
      </p:sp>
      <p:sp>
        <p:nvSpPr>
          <p:cNvPr id="36" name="Freeform 299"/>
          <p:cNvSpPr>
            <a:spLocks/>
          </p:cNvSpPr>
          <p:nvPr/>
        </p:nvSpPr>
        <p:spPr bwMode="auto">
          <a:xfrm rot="18827622">
            <a:off x="2797248" y="4337984"/>
            <a:ext cx="564552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7" name="Freeform 299"/>
          <p:cNvSpPr>
            <a:spLocks/>
          </p:cNvSpPr>
          <p:nvPr/>
        </p:nvSpPr>
        <p:spPr bwMode="auto">
          <a:xfrm rot="1994289">
            <a:off x="2878538" y="1665838"/>
            <a:ext cx="609505" cy="244522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83290" y="153144"/>
            <a:ext cx="2819639" cy="11695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Myriad Pro" pitchFamily="34" charset="0"/>
              </a:rPr>
              <a:t>Climate Change Dept.</a:t>
            </a:r>
          </a:p>
          <a:p>
            <a:pPr algn="ctr"/>
            <a:endParaRPr lang="en-GB" sz="1400" b="1" dirty="0" smtClean="0">
              <a:latin typeface="Myriad Pro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en-GB" sz="1400" b="1" dirty="0" smtClean="0">
                <a:latin typeface="Myriad Pro" pitchFamily="34" charset="0"/>
              </a:rPr>
              <a:t>Analysis/interpretation</a:t>
            </a:r>
          </a:p>
          <a:p>
            <a:pPr marL="285750" indent="-285750" algn="ctr">
              <a:buFontTx/>
              <a:buChar char="-"/>
            </a:pPr>
            <a:endParaRPr lang="en-GB" sz="1400" b="1" dirty="0" smtClean="0">
              <a:latin typeface="Myriad Pro" pitchFamily="34" charset="0"/>
            </a:endParaRPr>
          </a:p>
          <a:p>
            <a:pPr algn="ctr"/>
            <a:r>
              <a:rPr lang="en-GB" sz="1400" b="1" dirty="0">
                <a:latin typeface="Myriad Pro" pitchFamily="34" charset="0"/>
              </a:rPr>
              <a:t>Coordinating Body </a:t>
            </a:r>
          </a:p>
        </p:txBody>
      </p:sp>
      <p:sp>
        <p:nvSpPr>
          <p:cNvPr id="50" name="Freeform 299"/>
          <p:cNvSpPr>
            <a:spLocks/>
          </p:cNvSpPr>
          <p:nvPr/>
        </p:nvSpPr>
        <p:spPr bwMode="auto">
          <a:xfrm rot="10800000">
            <a:off x="5778298" y="2895322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51" name="Freeform 299"/>
          <p:cNvSpPr>
            <a:spLocks/>
          </p:cNvSpPr>
          <p:nvPr/>
        </p:nvSpPr>
        <p:spPr bwMode="auto">
          <a:xfrm rot="12288806">
            <a:off x="5636797" y="4511893"/>
            <a:ext cx="526864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53" name="Freeform 299"/>
          <p:cNvSpPr>
            <a:spLocks/>
          </p:cNvSpPr>
          <p:nvPr/>
        </p:nvSpPr>
        <p:spPr bwMode="auto">
          <a:xfrm rot="7901537">
            <a:off x="5570861" y="1616058"/>
            <a:ext cx="576518" cy="280665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8494" y="1752600"/>
            <a:ext cx="24139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Energy </a:t>
            </a:r>
            <a:r>
              <a:rPr lang="en-GB" dirty="0" smtClean="0"/>
              <a:t>Department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228494" y="2209800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Water </a:t>
            </a:r>
            <a:r>
              <a:rPr lang="en-GB" dirty="0"/>
              <a:t>Resources Management </a:t>
            </a:r>
            <a:r>
              <a:rPr lang="en-GB" dirty="0" smtClean="0"/>
              <a:t>Authority</a:t>
            </a: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494" y="2971800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Department </a:t>
            </a:r>
            <a:r>
              <a:rPr lang="en-GB" dirty="0"/>
              <a:t>of Water </a:t>
            </a:r>
            <a:r>
              <a:rPr lang="en-GB" dirty="0" smtClean="0"/>
              <a:t>Affairs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228494" y="990600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Department </a:t>
            </a:r>
            <a:r>
              <a:rPr lang="en-GB" dirty="0"/>
              <a:t>of National Parks and </a:t>
            </a:r>
            <a:r>
              <a:rPr lang="en-GB" dirty="0" smtClean="0"/>
              <a:t>Wildlife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6467453" y="838200"/>
            <a:ext cx="241487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Ministry </a:t>
            </a:r>
            <a:r>
              <a:rPr lang="en-GB" dirty="0"/>
              <a:t>of </a:t>
            </a:r>
            <a:r>
              <a:rPr lang="en-GB" dirty="0" smtClean="0"/>
              <a:t>Gender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6478639" y="1313765"/>
            <a:ext cx="2413900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Ministry </a:t>
            </a:r>
            <a:r>
              <a:rPr lang="en-GB" dirty="0"/>
              <a:t>of Local </a:t>
            </a:r>
            <a:r>
              <a:rPr lang="en-GB" dirty="0" smtClean="0"/>
              <a:t>Government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6479130" y="2057400"/>
            <a:ext cx="2436270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Research and </a:t>
            </a:r>
            <a:r>
              <a:rPr lang="en-GB" dirty="0" smtClean="0"/>
              <a:t>academic institutions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6467453" y="2819400"/>
            <a:ext cx="2436270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Private associations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6467453" y="3275298"/>
            <a:ext cx="2436272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 smtClean="0"/>
              <a:t>Zambia </a:t>
            </a:r>
            <a:r>
              <a:rPr lang="en-GB" dirty="0"/>
              <a:t>Farmers’ </a:t>
            </a:r>
            <a:r>
              <a:rPr lang="en-GB" dirty="0" smtClean="0"/>
              <a:t>Union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6456756" y="3745468"/>
            <a:ext cx="2436272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Chamber </a:t>
            </a:r>
            <a:r>
              <a:rPr lang="en-US" dirty="0"/>
              <a:t>of Mines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65" name="Freeform 299"/>
          <p:cNvSpPr>
            <a:spLocks/>
          </p:cNvSpPr>
          <p:nvPr/>
        </p:nvSpPr>
        <p:spPr bwMode="auto">
          <a:xfrm>
            <a:off x="2878684" y="2938978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Arial"/>
              <a:cs typeface="+mn-cs"/>
            </a:endParaRPr>
          </a:p>
        </p:txBody>
      </p:sp>
      <p:grpSp>
        <p:nvGrpSpPr>
          <p:cNvPr id="38" name="Group 23"/>
          <p:cNvGrpSpPr>
            <a:grpSpLocks/>
          </p:cNvGrpSpPr>
          <p:nvPr/>
        </p:nvGrpSpPr>
        <p:grpSpPr bwMode="auto">
          <a:xfrm>
            <a:off x="3119733" y="5690046"/>
            <a:ext cx="2658565" cy="1062670"/>
            <a:chOff x="5442" y="-2217"/>
            <a:chExt cx="3252" cy="2008"/>
          </a:xfrm>
          <a:solidFill>
            <a:srgbClr val="009900"/>
          </a:solidFill>
        </p:grpSpPr>
        <p:sp>
          <p:nvSpPr>
            <p:cNvPr id="43" name="Freeform 24"/>
            <p:cNvSpPr>
              <a:spLocks/>
            </p:cNvSpPr>
            <p:nvPr/>
          </p:nvSpPr>
          <p:spPr bwMode="auto">
            <a:xfrm>
              <a:off x="5442" y="-2217"/>
              <a:ext cx="3252" cy="2008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Myriad Pro"/>
                </a:rPr>
                <a:t>Ministry of Finance</a:t>
              </a:r>
              <a:r>
                <a:rPr lang="en-US" dirty="0" smtClean="0">
                  <a:solidFill>
                    <a:schemeClr val="bg1"/>
                  </a:solidFill>
                  <a:latin typeface="Myriad Pro"/>
                </a:rPr>
                <a:t>)</a:t>
              </a:r>
            </a:p>
            <a:p>
              <a:pPr marL="285750" lvl="0" indent="-285750" algn="ctr">
                <a:buFontTx/>
                <a:buChar char="-"/>
              </a:pPr>
              <a:r>
                <a:rPr lang="en-US" sz="1600" dirty="0" smtClean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Financing operational costs</a:t>
              </a:r>
              <a:endParaRPr lang="en-US" sz="1600" dirty="0">
                <a:solidFill>
                  <a:schemeClr val="bg1"/>
                </a:solidFill>
                <a:latin typeface="Myriad Pro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86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GB" b="1" dirty="0"/>
              <a:t>ONLINE SYSTEM REQUIREMENTS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r>
              <a:rPr lang="en-GB" sz="2000" dirty="0" smtClean="0"/>
              <a:t>As part of NFMS as an interim measure (transfer to ZEMA for v1.1, post-2020</a:t>
            </a:r>
          </a:p>
          <a:p>
            <a:r>
              <a:rPr lang="en-US" sz="2000" dirty="0" smtClean="0"/>
              <a:t>Identifies end users; functional requirements; performance requirements; design constraints</a:t>
            </a:r>
          </a:p>
          <a:p>
            <a:r>
              <a:rPr lang="en-GB" sz="2000" dirty="0" smtClean="0"/>
              <a:t>Presents information workflows, user </a:t>
            </a:r>
            <a:r>
              <a:rPr lang="en-GB" sz="2000" dirty="0"/>
              <a:t>interface </a:t>
            </a:r>
            <a:r>
              <a:rPr lang="en-GB" sz="2000" dirty="0" smtClean="0"/>
              <a:t>requirements and p</a:t>
            </a:r>
            <a:r>
              <a:rPr lang="en-US" sz="2000" dirty="0" err="1" smtClean="0"/>
              <a:t>reliminary</a:t>
            </a:r>
            <a:r>
              <a:rPr lang="en-US" sz="2000" dirty="0" smtClean="0"/>
              <a:t> </a:t>
            </a:r>
            <a:r>
              <a:rPr lang="en-US" sz="2000" dirty="0"/>
              <a:t>database </a:t>
            </a:r>
            <a:r>
              <a:rPr lang="en-US" sz="2000" dirty="0" smtClean="0"/>
              <a:t>design </a:t>
            </a:r>
            <a:r>
              <a:rPr lang="en-US" sz="2000" dirty="0"/>
              <a:t>to support information structure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6" name="image21.png" descr="nfms-arch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03" b="1303"/>
          <a:stretch>
            <a:fillRect/>
          </a:stretch>
        </p:blipFill>
        <p:spPr>
          <a:xfrm>
            <a:off x="533400" y="3492500"/>
            <a:ext cx="6248400" cy="3149600"/>
          </a:xfrm>
          <a:prstGeom prst="rect">
            <a:avLst/>
          </a:prstGeom>
          <a:ln/>
        </p:spPr>
      </p:pic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781800" y="4267200"/>
            <a:ext cx="2133600" cy="21637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Proposed information technology architecture for Zambia’s </a:t>
            </a:r>
            <a:r>
              <a:rPr lang="en-US" sz="2000" b="1" dirty="0" smtClean="0"/>
              <a:t>SIS v1.0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560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7557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Myriad Pro" pitchFamily="34" charset="0"/>
              </a:rPr>
              <a:t>Thank you!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34245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Myriad Pro" pitchFamily="34" charset="0"/>
              </a:rPr>
              <a:t>Victor Chiiba | </a:t>
            </a:r>
            <a:endParaRPr lang="en-US" sz="24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39673</TotalTime>
  <Words>691</Words>
  <Application>Microsoft Office PowerPoint</Application>
  <PresentationFormat>On-screen Show (4:3)</PresentationFormat>
  <Paragraphs>163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Angsana New</vt:lpstr>
      <vt:lpstr>Arial</vt:lpstr>
      <vt:lpstr>Calibri</vt:lpstr>
      <vt:lpstr>Myriad Pro</vt:lpstr>
      <vt:lpstr>Times New Roman</vt:lpstr>
      <vt:lpstr>Office Theme</vt:lpstr>
      <vt:lpstr>10_Custom Design</vt:lpstr>
      <vt:lpstr>PowerPoint Presentation</vt:lpstr>
      <vt:lpstr>PowerPoint Presentation</vt:lpstr>
      <vt:lpstr>PowerPoint Presentation</vt:lpstr>
      <vt:lpstr>PowerPoint Presentation</vt:lpstr>
      <vt:lpstr>NATIONAL INSTITUTIONAL ARRANGEMENTS</vt:lpstr>
      <vt:lpstr>PowerPoint Presentation</vt:lpstr>
      <vt:lpstr>ONLINE SYSTEM REQUIREMENTS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Mumoki</dc:creator>
  <cp:lastModifiedBy>FDSP</cp:lastModifiedBy>
  <cp:revision>288</cp:revision>
  <dcterms:created xsi:type="dcterms:W3CDTF">2012-09-11T07:20:24Z</dcterms:created>
  <dcterms:modified xsi:type="dcterms:W3CDTF">2017-09-19T13:24:37Z</dcterms:modified>
</cp:coreProperties>
</file>