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10">
  <p:sldMasterIdLst>
    <p:sldMasterId id="2147483648" r:id="rId1"/>
  </p:sldMasterIdLst>
  <p:notesMasterIdLst>
    <p:notesMasterId r:id="rId15"/>
  </p:notesMasterIdLst>
  <p:handoutMasterIdLst>
    <p:handoutMasterId r:id="rId16"/>
  </p:handoutMasterIdLst>
  <p:sldIdLst>
    <p:sldId id="663" r:id="rId2"/>
    <p:sldId id="647" r:id="rId3"/>
    <p:sldId id="690" r:id="rId4"/>
    <p:sldId id="648" r:id="rId5"/>
    <p:sldId id="655" r:id="rId6"/>
    <p:sldId id="684" r:id="rId7"/>
    <p:sldId id="687" r:id="rId8"/>
    <p:sldId id="689" r:id="rId9"/>
    <p:sldId id="654" r:id="rId10"/>
    <p:sldId id="664" r:id="rId11"/>
    <p:sldId id="691" r:id="rId12"/>
    <p:sldId id="692" r:id="rId13"/>
    <p:sldId id="688"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5" userDrawn="1">
          <p15:clr>
            <a:srgbClr val="A4A3A4"/>
          </p15:clr>
        </p15:guide>
        <p15:guide id="2" pos="2348" userDrawn="1">
          <p15:clr>
            <a:srgbClr val="A4A3A4"/>
          </p15:clr>
        </p15:guide>
        <p15:guide id="3" orient="horz" pos="944">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test" initials="a" lastIdx="0" clrIdx="0"/>
  <p:cmAuthor id="7" name="Priscilla Y Lam" initials="PYL [4]" lastIdx="1" clrIdx="7">
    <p:extLst/>
  </p:cmAuthor>
  <p:cmAuthor id="1" name="Alex Shaik" initials="AS" lastIdx="1" clrIdx="1"/>
  <p:cmAuthor id="8" name="Priscilla Y Lam" initials="PYL [5]" lastIdx="1" clrIdx="8">
    <p:extLst/>
  </p:cmAuthor>
  <p:cmAuthor id="2" name="ADM" initials="A" lastIdx="1" clrIdx="2"/>
  <p:cmAuthor id="9" name="Priscilla Y Lam" initials="PYL [6]" lastIdx="1" clrIdx="9">
    <p:extLst/>
  </p:cmAuthor>
  <p:cmAuthor id="3" name="lisa" initials="lkg" lastIdx="7" clrIdx="3"/>
  <p:cmAuthor id="10" name="Lisa Genasci" initials="LG" lastIdx="1" clrIdx="10">
    <p:extLst/>
  </p:cmAuthor>
  <p:cmAuthor id="4" name="Priscilla Y Lam" initials="PYL" lastIdx="3" clrIdx="4">
    <p:extLst/>
  </p:cmAuthor>
  <p:cmAuthor id="5" name="Priscilla Y Lam" initials="PYL [2]" lastIdx="1" clrIdx="5">
    <p:extLst/>
  </p:cmAuthor>
  <p:cmAuthor id="6" name="Priscilla Y Lam" initials="PYL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AEB"/>
    <a:srgbClr val="000000"/>
    <a:srgbClr val="4E82C4"/>
    <a:srgbClr val="3B4C26"/>
    <a:srgbClr val="540000"/>
    <a:srgbClr val="7E0000"/>
    <a:srgbClr val="F4F0E5"/>
    <a:srgbClr val="011A53"/>
    <a:srgbClr val="EA4848"/>
    <a:srgbClr val="2D6C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9" autoAdjust="0"/>
    <p:restoredTop sz="49750" autoAdjust="0"/>
  </p:normalViewPr>
  <p:slideViewPr>
    <p:cSldViewPr snapToGrid="0" snapToObjects="1">
      <p:cViewPr>
        <p:scale>
          <a:sx n="79" d="100"/>
          <a:sy n="79" d="100"/>
        </p:scale>
        <p:origin x="336" y="720"/>
      </p:cViewPr>
      <p:guideLst>
        <p:guide orient="horz" pos="955"/>
        <p:guide pos="2348"/>
        <p:guide orient="horz" pos="944"/>
      </p:guideLst>
    </p:cSldViewPr>
  </p:slideViewPr>
  <p:outlineViewPr>
    <p:cViewPr>
      <p:scale>
        <a:sx n="33" d="100"/>
        <a:sy n="33" d="100"/>
      </p:scale>
      <p:origin x="0" y="-2456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4" d="100"/>
          <a:sy n="74" d="100"/>
        </p:scale>
        <p:origin x="-2142" y="-90"/>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2946400" cy="496888"/>
          </a:xfrm>
          <a:prstGeom prst="rect">
            <a:avLst/>
          </a:prstGeom>
        </p:spPr>
        <p:txBody>
          <a:bodyPr vert="horz" lIns="91340" tIns="45670" rIns="91340" bIns="45670" rtlCol="0"/>
          <a:lstStyle>
            <a:lvl1pPr algn="l">
              <a:defRPr sz="1200"/>
            </a:lvl1pPr>
          </a:lstStyle>
          <a:p>
            <a:endParaRPr lang="en-GB" dirty="0"/>
          </a:p>
        </p:txBody>
      </p:sp>
      <p:sp>
        <p:nvSpPr>
          <p:cNvPr id="3" name="Date Placeholder 2"/>
          <p:cNvSpPr>
            <a:spLocks noGrp="1"/>
          </p:cNvSpPr>
          <p:nvPr>
            <p:ph type="dt" sz="quarter" idx="1"/>
          </p:nvPr>
        </p:nvSpPr>
        <p:spPr>
          <a:xfrm>
            <a:off x="3849695" y="1"/>
            <a:ext cx="2946400" cy="496888"/>
          </a:xfrm>
          <a:prstGeom prst="rect">
            <a:avLst/>
          </a:prstGeom>
        </p:spPr>
        <p:txBody>
          <a:bodyPr vert="horz" lIns="91340" tIns="45670" rIns="91340" bIns="45670" rtlCol="0"/>
          <a:lstStyle>
            <a:lvl1pPr algn="r">
              <a:defRPr sz="1200"/>
            </a:lvl1pPr>
          </a:lstStyle>
          <a:p>
            <a:fld id="{EC70CA35-E30B-4342-811B-B139B1EF329B}" type="datetimeFigureOut">
              <a:rPr lang="en-GB" smtClean="0"/>
              <a:pPr/>
              <a:t>20/09/2017</a:t>
            </a:fld>
            <a:endParaRPr lang="en-GB" dirty="0"/>
          </a:p>
        </p:txBody>
      </p:sp>
      <p:sp>
        <p:nvSpPr>
          <p:cNvPr id="4" name="Footer Placeholder 3"/>
          <p:cNvSpPr>
            <a:spLocks noGrp="1"/>
          </p:cNvSpPr>
          <p:nvPr>
            <p:ph type="ftr" sz="quarter" idx="2"/>
          </p:nvPr>
        </p:nvSpPr>
        <p:spPr>
          <a:xfrm>
            <a:off x="8" y="9429758"/>
            <a:ext cx="2946400" cy="496888"/>
          </a:xfrm>
          <a:prstGeom prst="rect">
            <a:avLst/>
          </a:prstGeom>
        </p:spPr>
        <p:txBody>
          <a:bodyPr vert="horz" lIns="91340" tIns="45670" rIns="91340" bIns="4567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95" y="9429758"/>
            <a:ext cx="2946400" cy="496888"/>
          </a:xfrm>
          <a:prstGeom prst="rect">
            <a:avLst/>
          </a:prstGeom>
        </p:spPr>
        <p:txBody>
          <a:bodyPr vert="horz" lIns="91340" tIns="45670" rIns="91340" bIns="45670" rtlCol="0" anchor="b"/>
          <a:lstStyle>
            <a:lvl1pPr algn="r">
              <a:defRPr sz="1200"/>
            </a:lvl1pPr>
          </a:lstStyle>
          <a:p>
            <a:fld id="{774C9C6F-F46B-44F4-9BEF-6B4874D586AA}" type="slidenum">
              <a:rPr lang="en-GB" smtClean="0"/>
              <a:pPr/>
              <a:t>‹#›</a:t>
            </a:fld>
            <a:endParaRPr lang="en-GB" dirty="0"/>
          </a:p>
        </p:txBody>
      </p:sp>
    </p:spTree>
    <p:extLst>
      <p:ext uri="{BB962C8B-B14F-4D97-AF65-F5344CB8AC3E}">
        <p14:creationId xmlns:p14="http://schemas.microsoft.com/office/powerpoint/2010/main" val="16349376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247" cy="496811"/>
          </a:xfrm>
          <a:prstGeom prst="rect">
            <a:avLst/>
          </a:prstGeom>
        </p:spPr>
        <p:txBody>
          <a:bodyPr vert="horz" lIns="92103" tIns="46051" rIns="92103" bIns="46051" rtlCol="0"/>
          <a:lstStyle>
            <a:lvl1pPr algn="l">
              <a:defRPr sz="1200"/>
            </a:lvl1pPr>
          </a:lstStyle>
          <a:p>
            <a:endParaRPr lang="en-GB"/>
          </a:p>
        </p:txBody>
      </p:sp>
      <p:sp>
        <p:nvSpPr>
          <p:cNvPr id="3" name="Date Placeholder 2"/>
          <p:cNvSpPr>
            <a:spLocks noGrp="1"/>
          </p:cNvSpPr>
          <p:nvPr>
            <p:ph type="dt" idx="1"/>
          </p:nvPr>
        </p:nvSpPr>
        <p:spPr>
          <a:xfrm>
            <a:off x="3849826" y="2"/>
            <a:ext cx="2946246" cy="496811"/>
          </a:xfrm>
          <a:prstGeom prst="rect">
            <a:avLst/>
          </a:prstGeom>
        </p:spPr>
        <p:txBody>
          <a:bodyPr vert="horz" lIns="92103" tIns="46051" rIns="92103" bIns="46051" rtlCol="0"/>
          <a:lstStyle>
            <a:lvl1pPr algn="r">
              <a:defRPr sz="1200"/>
            </a:lvl1pPr>
          </a:lstStyle>
          <a:p>
            <a:fld id="{06430284-FA18-462E-8449-F9011F74EE57}" type="datetimeFigureOut">
              <a:rPr lang="en-GB" smtClean="0"/>
              <a:t>20/09/2017</a:t>
            </a:fld>
            <a:endParaRPr lang="en-GB"/>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2103" tIns="46051" rIns="92103" bIns="46051" rtlCol="0" anchor="ctr"/>
          <a:lstStyle/>
          <a:p>
            <a:endParaRPr lang="en-GB"/>
          </a:p>
        </p:txBody>
      </p:sp>
      <p:sp>
        <p:nvSpPr>
          <p:cNvPr id="5" name="Notes Placeholder 4"/>
          <p:cNvSpPr>
            <a:spLocks noGrp="1"/>
          </p:cNvSpPr>
          <p:nvPr>
            <p:ph type="body" sz="quarter" idx="3"/>
          </p:nvPr>
        </p:nvSpPr>
        <p:spPr>
          <a:xfrm>
            <a:off x="679289" y="4715708"/>
            <a:ext cx="5439101" cy="4468101"/>
          </a:xfrm>
          <a:prstGeom prst="rect">
            <a:avLst/>
          </a:prstGeom>
        </p:spPr>
        <p:txBody>
          <a:bodyPr vert="horz" lIns="92103" tIns="46051" rIns="92103" bIns="460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9817"/>
            <a:ext cx="2946247" cy="496810"/>
          </a:xfrm>
          <a:prstGeom prst="rect">
            <a:avLst/>
          </a:prstGeom>
        </p:spPr>
        <p:txBody>
          <a:bodyPr vert="horz" lIns="92103" tIns="46051" rIns="92103" bIns="46051" rtlCol="0" anchor="b"/>
          <a:lstStyle>
            <a:lvl1pPr algn="l">
              <a:defRPr sz="1200"/>
            </a:lvl1pPr>
          </a:lstStyle>
          <a:p>
            <a:endParaRPr lang="en-GB"/>
          </a:p>
        </p:txBody>
      </p:sp>
      <p:sp>
        <p:nvSpPr>
          <p:cNvPr id="7" name="Slide Number Placeholder 6"/>
          <p:cNvSpPr>
            <a:spLocks noGrp="1"/>
          </p:cNvSpPr>
          <p:nvPr>
            <p:ph type="sldNum" sz="quarter" idx="5"/>
          </p:nvPr>
        </p:nvSpPr>
        <p:spPr>
          <a:xfrm>
            <a:off x="3849826" y="9429817"/>
            <a:ext cx="2946246" cy="496810"/>
          </a:xfrm>
          <a:prstGeom prst="rect">
            <a:avLst/>
          </a:prstGeom>
        </p:spPr>
        <p:txBody>
          <a:bodyPr vert="horz" lIns="92103" tIns="46051" rIns="92103" bIns="46051" rtlCol="0" anchor="b"/>
          <a:lstStyle>
            <a:lvl1pPr algn="r">
              <a:defRPr sz="1200"/>
            </a:lvl1pPr>
          </a:lstStyle>
          <a:p>
            <a:fld id="{13A46E74-8F7F-4EA2-B89F-6385435346F2}" type="slidenum">
              <a:rPr lang="en-GB" smtClean="0"/>
              <a:t>‹#›</a:t>
            </a:fld>
            <a:endParaRPr lang="en-GB"/>
          </a:p>
        </p:txBody>
      </p:sp>
    </p:spTree>
    <p:extLst>
      <p:ext uri="{BB962C8B-B14F-4D97-AF65-F5344CB8AC3E}">
        <p14:creationId xmlns:p14="http://schemas.microsoft.com/office/powerpoint/2010/main" val="9584508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35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800" i="1" baseline="0" dirty="0" smtClean="0"/>
          </a:p>
        </p:txBody>
      </p:sp>
      <p:sp>
        <p:nvSpPr>
          <p:cNvPr id="4" name="Footer Placeholder 3"/>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69264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smtClean="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11</a:t>
            </a:fld>
            <a:endParaRPr lang="en-GB"/>
          </a:p>
        </p:txBody>
      </p:sp>
    </p:spTree>
    <p:extLst>
      <p:ext uri="{BB962C8B-B14F-4D97-AF65-F5344CB8AC3E}">
        <p14:creationId xmlns:p14="http://schemas.microsoft.com/office/powerpoint/2010/main" val="197447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charset="0"/>
              <a:buChar char="•"/>
            </a:pPr>
            <a:endParaRPr lang="en-US" sz="2400" dirty="0" smtClean="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12</a:t>
            </a:fld>
            <a:endParaRPr lang="en-GB"/>
          </a:p>
        </p:txBody>
      </p:sp>
    </p:spTree>
    <p:extLst>
      <p:ext uri="{BB962C8B-B14F-4D97-AF65-F5344CB8AC3E}">
        <p14:creationId xmlns:p14="http://schemas.microsoft.com/office/powerpoint/2010/main" val="202491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13</a:t>
            </a:fld>
            <a:endParaRPr lang="en-GB"/>
          </a:p>
        </p:txBody>
      </p:sp>
    </p:spTree>
    <p:extLst>
      <p:ext uri="{BB962C8B-B14F-4D97-AF65-F5344CB8AC3E}">
        <p14:creationId xmlns:p14="http://schemas.microsoft.com/office/powerpoint/2010/main" val="37662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A46E74-8F7F-4EA2-B89F-6385435346F2}"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3974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3</a:t>
            </a:fld>
            <a:endParaRPr lang="en-GB"/>
          </a:p>
        </p:txBody>
      </p:sp>
    </p:spTree>
    <p:extLst>
      <p:ext uri="{BB962C8B-B14F-4D97-AF65-F5344CB8AC3E}">
        <p14:creationId xmlns:p14="http://schemas.microsoft.com/office/powerpoint/2010/main" val="18971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4</a:t>
            </a:fld>
            <a:endParaRPr lang="en-GB"/>
          </a:p>
        </p:txBody>
      </p:sp>
    </p:spTree>
    <p:extLst>
      <p:ext uri="{BB962C8B-B14F-4D97-AF65-F5344CB8AC3E}">
        <p14:creationId xmlns:p14="http://schemas.microsoft.com/office/powerpoint/2010/main" val="156700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5</a:t>
            </a:fld>
            <a:endParaRPr lang="en-GB"/>
          </a:p>
        </p:txBody>
      </p:sp>
    </p:spTree>
    <p:extLst>
      <p:ext uri="{BB962C8B-B14F-4D97-AF65-F5344CB8AC3E}">
        <p14:creationId xmlns:p14="http://schemas.microsoft.com/office/powerpoint/2010/main" val="167172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6</a:t>
            </a:fld>
            <a:endParaRPr lang="en-GB"/>
          </a:p>
        </p:txBody>
      </p:sp>
    </p:spTree>
    <p:extLst>
      <p:ext uri="{BB962C8B-B14F-4D97-AF65-F5344CB8AC3E}">
        <p14:creationId xmlns:p14="http://schemas.microsoft.com/office/powerpoint/2010/main" val="141965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7</a:t>
            </a:fld>
            <a:endParaRPr lang="en-GB"/>
          </a:p>
        </p:txBody>
      </p:sp>
    </p:spTree>
    <p:extLst>
      <p:ext uri="{BB962C8B-B14F-4D97-AF65-F5344CB8AC3E}">
        <p14:creationId xmlns:p14="http://schemas.microsoft.com/office/powerpoint/2010/main" val="174227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8</a:t>
            </a:fld>
            <a:endParaRPr lang="en-GB"/>
          </a:p>
        </p:txBody>
      </p:sp>
    </p:spTree>
    <p:extLst>
      <p:ext uri="{BB962C8B-B14F-4D97-AF65-F5344CB8AC3E}">
        <p14:creationId xmlns:p14="http://schemas.microsoft.com/office/powerpoint/2010/main" val="193235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3A46E74-8F7F-4EA2-B89F-6385435346F2}" type="slidenum">
              <a:rPr lang="en-GB" smtClean="0"/>
              <a:t>9</a:t>
            </a:fld>
            <a:endParaRPr lang="en-GB"/>
          </a:p>
        </p:txBody>
      </p:sp>
    </p:spTree>
    <p:extLst>
      <p:ext uri="{BB962C8B-B14F-4D97-AF65-F5344CB8AC3E}">
        <p14:creationId xmlns:p14="http://schemas.microsoft.com/office/powerpoint/2010/main" val="143359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33"/>
            <a:ext cx="10363200" cy="1362075"/>
          </a:xfrm>
          <a:prstGeom prst="rect">
            <a:avLst/>
          </a:prstGeom>
        </p:spPr>
        <p:txBody>
          <a:bodyPr anchor="t"/>
          <a:lstStyle>
            <a:lvl1pPr algn="l">
              <a:defRPr sz="4000" b="1" cap="all">
                <a:solidFill>
                  <a:srgbClr val="10253F"/>
                </a:solidFill>
                <a:latin typeface="Calibri" charset="0"/>
                <a:ea typeface="Calibri" charset="0"/>
                <a:cs typeface="Calibri" charset="0"/>
              </a:defRPr>
            </a:lvl1pPr>
          </a:lstStyle>
          <a:p>
            <a:r>
              <a:rPr lang="en-US" dirty="0"/>
              <a:t>Click to edit Master title style</a:t>
            </a:r>
          </a:p>
        </p:txBody>
      </p:sp>
      <p:sp>
        <p:nvSpPr>
          <p:cNvPr id="3" name="Text Placeholder 2"/>
          <p:cNvSpPr>
            <a:spLocks noGrp="1"/>
          </p:cNvSpPr>
          <p:nvPr>
            <p:ph type="body" idx="1"/>
          </p:nvPr>
        </p:nvSpPr>
        <p:spPr>
          <a:xfrm>
            <a:off x="963085" y="2906722"/>
            <a:ext cx="10363200" cy="1500187"/>
          </a:xfrm>
          <a:prstGeom prst="rect">
            <a:avLst/>
          </a:prstGeom>
        </p:spPr>
        <p:txBody>
          <a:bodyPr anchor="b"/>
          <a:lstStyle>
            <a:lvl1pPr marL="0" indent="0">
              <a:buNone/>
              <a:defRPr sz="2462">
                <a:solidFill>
                  <a:schemeClr val="tx1">
                    <a:tint val="75000"/>
                  </a:schemeClr>
                </a:solidFill>
                <a:latin typeface="Calibri" charset="0"/>
                <a:ea typeface="Calibri" charset="0"/>
                <a:cs typeface="Calibri" charset="0"/>
              </a:defRPr>
            </a:lvl1pPr>
            <a:lvl2pPr marL="562905" indent="0">
              <a:buNone/>
              <a:defRPr sz="2216">
                <a:solidFill>
                  <a:schemeClr val="tx1">
                    <a:tint val="75000"/>
                  </a:schemeClr>
                </a:solidFill>
              </a:defRPr>
            </a:lvl2pPr>
            <a:lvl3pPr marL="1125809" indent="0">
              <a:buNone/>
              <a:defRPr sz="1970">
                <a:solidFill>
                  <a:schemeClr val="tx1">
                    <a:tint val="75000"/>
                  </a:schemeClr>
                </a:solidFill>
              </a:defRPr>
            </a:lvl3pPr>
            <a:lvl4pPr marL="1688714" indent="0">
              <a:buNone/>
              <a:defRPr sz="1724">
                <a:solidFill>
                  <a:schemeClr val="tx1">
                    <a:tint val="75000"/>
                  </a:schemeClr>
                </a:solidFill>
              </a:defRPr>
            </a:lvl4pPr>
            <a:lvl5pPr marL="2251619" indent="0">
              <a:buNone/>
              <a:defRPr sz="1724">
                <a:solidFill>
                  <a:schemeClr val="tx1">
                    <a:tint val="75000"/>
                  </a:schemeClr>
                </a:solidFill>
              </a:defRPr>
            </a:lvl5pPr>
            <a:lvl6pPr marL="2814523" indent="0">
              <a:buNone/>
              <a:defRPr sz="1724">
                <a:solidFill>
                  <a:schemeClr val="tx1">
                    <a:tint val="75000"/>
                  </a:schemeClr>
                </a:solidFill>
              </a:defRPr>
            </a:lvl6pPr>
            <a:lvl7pPr marL="3377428" indent="0">
              <a:buNone/>
              <a:defRPr sz="1724">
                <a:solidFill>
                  <a:schemeClr val="tx1">
                    <a:tint val="75000"/>
                  </a:schemeClr>
                </a:solidFill>
              </a:defRPr>
            </a:lvl7pPr>
            <a:lvl8pPr marL="3940332" indent="0">
              <a:buNone/>
              <a:defRPr sz="1724">
                <a:solidFill>
                  <a:schemeClr val="tx1">
                    <a:tint val="75000"/>
                  </a:schemeClr>
                </a:solidFill>
              </a:defRPr>
            </a:lvl8pPr>
            <a:lvl9pPr marL="4503237" indent="0">
              <a:buNone/>
              <a:defRPr sz="1724">
                <a:solidFill>
                  <a:schemeClr val="tx1">
                    <a:tint val="75000"/>
                  </a:schemeClr>
                </a:solidFill>
              </a:defRPr>
            </a:lvl9pPr>
          </a:lstStyle>
          <a:p>
            <a:pPr lvl="0"/>
            <a:r>
              <a:rPr lang="en-US" dirty="0"/>
              <a:t>Click to edit Master text styles</a:t>
            </a:r>
          </a:p>
        </p:txBody>
      </p:sp>
      <p:sp>
        <p:nvSpPr>
          <p:cNvPr id="4" name="Title 1"/>
          <p:cNvSpPr txBox="1">
            <a:spLocks/>
          </p:cNvSpPr>
          <p:nvPr userDrawn="1"/>
        </p:nvSpPr>
        <p:spPr>
          <a:xfrm>
            <a:off x="424930" y="124503"/>
            <a:ext cx="9874770" cy="802597"/>
          </a:xfrm>
          <a:prstGeom prst="rect">
            <a:avLst/>
          </a:prstGeom>
        </p:spPr>
        <p:txBody>
          <a:bodyPr/>
          <a:lstStyle>
            <a:lvl1pPr algn="l" defTabSz="562905" rtl="0" eaLnBrk="1" latinLnBrk="0" hangingPunct="1">
              <a:spcBef>
                <a:spcPct val="0"/>
              </a:spcBef>
              <a:buNone/>
              <a:defRPr sz="2000" kern="1200" baseline="0">
                <a:solidFill>
                  <a:schemeClr val="tx1"/>
                </a:solidFill>
                <a:latin typeface="Calibri" charset="0"/>
                <a:ea typeface="Calibri" charset="0"/>
                <a:cs typeface="Calibri" charset="0"/>
              </a:defRPr>
            </a:lvl1pPr>
          </a:lstStyle>
          <a:p>
            <a:r>
              <a:rPr lang="en-US"/>
              <a:t>Click to edit Master title style</a:t>
            </a:r>
            <a:br>
              <a:rPr lang="en-US"/>
            </a:br>
            <a:r>
              <a:rPr lang="en-US"/>
              <a:t>d</a:t>
            </a:r>
            <a:br>
              <a:rPr lang="en-US"/>
            </a:br>
            <a:r>
              <a:rPr lang="en-US"/>
              <a:t>d</a:t>
            </a:r>
            <a:endParaRPr lang="en-US" dirty="0"/>
          </a:p>
        </p:txBody>
      </p:sp>
      <p:cxnSp>
        <p:nvCxnSpPr>
          <p:cNvPr id="8" name="Straight Connector 7"/>
          <p:cNvCxnSpPr/>
          <p:nvPr userDrawn="1"/>
        </p:nvCxnSpPr>
        <p:spPr>
          <a:xfrm>
            <a:off x="407677" y="6225328"/>
            <a:ext cx="11289742" cy="0"/>
          </a:xfrm>
          <a:prstGeom prst="line">
            <a:avLst/>
          </a:prstGeom>
          <a:ln w="5080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54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930" y="1765300"/>
            <a:ext cx="11271770" cy="442224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424930" y="124503"/>
            <a:ext cx="9874770" cy="802597"/>
          </a:xfrm>
          <a:prstGeom prst="rect">
            <a:avLst/>
          </a:prstGeom>
        </p:spPr>
        <p:txBody>
          <a:bodyPr/>
          <a:lstStyle>
            <a:lvl1pPr algn="l">
              <a:defRPr sz="2000" baseline="0">
                <a:solidFill>
                  <a:schemeClr val="tx2"/>
                </a:solidFill>
                <a:latin typeface="Calibri" charset="0"/>
                <a:ea typeface="Calibri" charset="0"/>
                <a:cs typeface="Calibri" charset="0"/>
              </a:defRPr>
            </a:lvl1pPr>
          </a:lstStyle>
          <a:p>
            <a:r>
              <a:rPr lang="en-US" dirty="0"/>
              <a:t>Click to edit Master title style</a:t>
            </a:r>
            <a:br>
              <a:rPr lang="en-US" dirty="0"/>
            </a:br>
            <a:r>
              <a:rPr lang="en-US" dirty="0"/>
              <a:t>d</a:t>
            </a:r>
            <a:br>
              <a:rPr lang="en-US" dirty="0"/>
            </a:br>
            <a:r>
              <a:rPr lang="en-US" dirty="0"/>
              <a:t>d</a:t>
            </a:r>
          </a:p>
        </p:txBody>
      </p:sp>
    </p:spTree>
    <p:extLst>
      <p:ext uri="{BB962C8B-B14F-4D97-AF65-F5344CB8AC3E}">
        <p14:creationId xmlns:p14="http://schemas.microsoft.com/office/powerpoint/2010/main" val="62029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930" y="124503"/>
            <a:ext cx="9874770" cy="802597"/>
          </a:xfrm>
          <a:prstGeom prst="rect">
            <a:avLst/>
          </a:prstGeom>
        </p:spPr>
        <p:txBody>
          <a:bodyPr/>
          <a:lstStyle>
            <a:lvl1pPr algn="l">
              <a:defRPr sz="2000" baseline="0">
                <a:solidFill>
                  <a:schemeClr val="tx2"/>
                </a:solidFill>
                <a:latin typeface="Calibri" charset="0"/>
                <a:ea typeface="Calibri" charset="0"/>
                <a:cs typeface="Calibri" charset="0"/>
              </a:defRPr>
            </a:lvl1pPr>
          </a:lstStyle>
          <a:p>
            <a:r>
              <a:rPr lang="en-US" dirty="0"/>
              <a:t>Click to edit Master title style</a:t>
            </a:r>
            <a:br>
              <a:rPr lang="en-US" dirty="0"/>
            </a:br>
            <a:r>
              <a:rPr lang="en-US" dirty="0"/>
              <a:t>d</a:t>
            </a:r>
            <a:br>
              <a:rPr lang="en-US" dirty="0"/>
            </a:br>
            <a:r>
              <a:rPr lang="en-US" dirty="0"/>
              <a:t>d</a:t>
            </a:r>
          </a:p>
        </p:txBody>
      </p:sp>
      <p:sp>
        <p:nvSpPr>
          <p:cNvPr id="6" name="Content Placeholder 2"/>
          <p:cNvSpPr>
            <a:spLocks noGrp="1"/>
          </p:cNvSpPr>
          <p:nvPr>
            <p:ph idx="1"/>
          </p:nvPr>
        </p:nvSpPr>
        <p:spPr>
          <a:xfrm>
            <a:off x="424930" y="1765300"/>
            <a:ext cx="5493270" cy="442224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6203430" y="1765299"/>
            <a:ext cx="5493270" cy="442224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9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930" y="1447800"/>
            <a:ext cx="5493270" cy="317500"/>
          </a:xfrm>
          <a:prstGeom prst="rect">
            <a:avLst/>
          </a:prstGeom>
        </p:spPr>
        <p:txBody>
          <a:bodyPr anchor="b"/>
          <a:lstStyle>
            <a:lvl1pPr marL="0" indent="0">
              <a:buNone/>
              <a:defRPr sz="1600" b="1">
                <a:solidFill>
                  <a:schemeClr val="tx2"/>
                </a:solidFill>
                <a:latin typeface="Calibri" charset="0"/>
                <a:ea typeface="Calibri" charset="0"/>
                <a:cs typeface="Calibri" charset="0"/>
              </a:defRPr>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dirty="0"/>
              <a:t>Click to edit Master text styles</a:t>
            </a:r>
          </a:p>
        </p:txBody>
      </p:sp>
      <p:sp>
        <p:nvSpPr>
          <p:cNvPr id="7" name="Title 1"/>
          <p:cNvSpPr>
            <a:spLocks noGrp="1"/>
          </p:cNvSpPr>
          <p:nvPr>
            <p:ph type="title" hasCustomPrompt="1"/>
          </p:nvPr>
        </p:nvSpPr>
        <p:spPr>
          <a:xfrm>
            <a:off x="424930" y="124503"/>
            <a:ext cx="9874770" cy="802597"/>
          </a:xfrm>
          <a:prstGeom prst="rect">
            <a:avLst/>
          </a:prstGeom>
        </p:spPr>
        <p:txBody>
          <a:bodyPr/>
          <a:lstStyle>
            <a:lvl1pPr algn="l">
              <a:defRPr sz="2000" baseline="0">
                <a:solidFill>
                  <a:schemeClr val="tx2"/>
                </a:solidFill>
                <a:latin typeface="Calibri" charset="0"/>
                <a:ea typeface="Calibri" charset="0"/>
                <a:cs typeface="Calibri" charset="0"/>
              </a:defRPr>
            </a:lvl1pPr>
          </a:lstStyle>
          <a:p>
            <a:r>
              <a:rPr lang="en-US" dirty="0"/>
              <a:t>Click to edit Master title style</a:t>
            </a:r>
            <a:br>
              <a:rPr lang="en-US" dirty="0"/>
            </a:br>
            <a:r>
              <a:rPr lang="en-US" dirty="0"/>
              <a:t>d</a:t>
            </a:r>
            <a:br>
              <a:rPr lang="en-US" dirty="0"/>
            </a:br>
            <a:r>
              <a:rPr lang="en-US" dirty="0"/>
              <a:t>d</a:t>
            </a:r>
          </a:p>
        </p:txBody>
      </p:sp>
      <p:sp>
        <p:nvSpPr>
          <p:cNvPr id="8" name="Content Placeholder 2"/>
          <p:cNvSpPr>
            <a:spLocks noGrp="1"/>
          </p:cNvSpPr>
          <p:nvPr>
            <p:ph idx="10"/>
          </p:nvPr>
        </p:nvSpPr>
        <p:spPr>
          <a:xfrm>
            <a:off x="424930" y="1765300"/>
            <a:ext cx="5493270" cy="442224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1"/>
          </p:nvPr>
        </p:nvSpPr>
        <p:spPr>
          <a:xfrm>
            <a:off x="6190730" y="1765300"/>
            <a:ext cx="5493270" cy="442224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2"/>
          </p:nvPr>
        </p:nvSpPr>
        <p:spPr>
          <a:xfrm>
            <a:off x="6190730" y="1447800"/>
            <a:ext cx="5493270" cy="317500"/>
          </a:xfrm>
          <a:prstGeom prst="rect">
            <a:avLst/>
          </a:prstGeom>
        </p:spPr>
        <p:txBody>
          <a:bodyPr anchor="b"/>
          <a:lstStyle>
            <a:lvl1pPr marL="0" indent="0">
              <a:buNone/>
              <a:defRPr sz="1600" b="1">
                <a:solidFill>
                  <a:schemeClr val="tx2"/>
                </a:solidFill>
                <a:latin typeface="Calibri" charset="0"/>
                <a:ea typeface="Calibri" charset="0"/>
                <a:cs typeface="Calibri" charset="0"/>
              </a:defRPr>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dirty="0"/>
              <a:t>Click to edit Master text styles</a:t>
            </a:r>
          </a:p>
        </p:txBody>
      </p:sp>
    </p:spTree>
    <p:extLst>
      <p:ext uri="{BB962C8B-B14F-4D97-AF65-F5344CB8AC3E}">
        <p14:creationId xmlns:p14="http://schemas.microsoft.com/office/powerpoint/2010/main" val="229807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930" y="1447800"/>
            <a:ext cx="5493270" cy="317500"/>
          </a:xfrm>
          <a:prstGeom prst="rect">
            <a:avLst/>
          </a:prstGeom>
        </p:spPr>
        <p:txBody>
          <a:bodyPr anchor="b"/>
          <a:lstStyle>
            <a:lvl1pPr marL="0" indent="0">
              <a:buNone/>
              <a:defRPr sz="1600" b="1">
                <a:solidFill>
                  <a:schemeClr val="tx2"/>
                </a:solidFill>
                <a:latin typeface="Calibri" charset="0"/>
                <a:ea typeface="Calibri" charset="0"/>
                <a:cs typeface="Calibri" charset="0"/>
              </a:defRPr>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dirty="0"/>
              <a:t>Click to edit Master text styles</a:t>
            </a:r>
          </a:p>
        </p:txBody>
      </p:sp>
      <p:sp>
        <p:nvSpPr>
          <p:cNvPr id="7" name="Title 1"/>
          <p:cNvSpPr>
            <a:spLocks noGrp="1"/>
          </p:cNvSpPr>
          <p:nvPr>
            <p:ph type="title" hasCustomPrompt="1"/>
          </p:nvPr>
        </p:nvSpPr>
        <p:spPr>
          <a:xfrm>
            <a:off x="424930" y="124503"/>
            <a:ext cx="9874770" cy="802597"/>
          </a:xfrm>
          <a:prstGeom prst="rect">
            <a:avLst/>
          </a:prstGeom>
        </p:spPr>
        <p:txBody>
          <a:bodyPr/>
          <a:lstStyle>
            <a:lvl1pPr algn="l">
              <a:defRPr sz="2000" baseline="0">
                <a:solidFill>
                  <a:schemeClr val="tx2"/>
                </a:solidFill>
                <a:latin typeface="Calibri" charset="0"/>
                <a:ea typeface="Calibri" charset="0"/>
                <a:cs typeface="Calibri" charset="0"/>
              </a:defRPr>
            </a:lvl1pPr>
          </a:lstStyle>
          <a:p>
            <a:r>
              <a:rPr lang="en-US" dirty="0"/>
              <a:t>Click to edit Master title style</a:t>
            </a:r>
            <a:br>
              <a:rPr lang="en-US" dirty="0"/>
            </a:br>
            <a:r>
              <a:rPr lang="en-US" dirty="0"/>
              <a:t>d</a:t>
            </a:r>
            <a:br>
              <a:rPr lang="en-US" dirty="0"/>
            </a:br>
            <a:r>
              <a:rPr lang="en-US" dirty="0"/>
              <a:t>d</a:t>
            </a:r>
          </a:p>
        </p:txBody>
      </p:sp>
      <p:sp>
        <p:nvSpPr>
          <p:cNvPr id="8" name="Content Placeholder 2"/>
          <p:cNvSpPr>
            <a:spLocks noGrp="1"/>
          </p:cNvSpPr>
          <p:nvPr>
            <p:ph idx="10"/>
          </p:nvPr>
        </p:nvSpPr>
        <p:spPr>
          <a:xfrm>
            <a:off x="424930" y="1765300"/>
            <a:ext cx="5493270" cy="201929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1"/>
          </p:nvPr>
        </p:nvSpPr>
        <p:spPr>
          <a:xfrm>
            <a:off x="6190730" y="1765300"/>
            <a:ext cx="5493270" cy="201929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2"/>
          </p:nvPr>
        </p:nvSpPr>
        <p:spPr>
          <a:xfrm>
            <a:off x="6190730" y="1447800"/>
            <a:ext cx="5493270" cy="317500"/>
          </a:xfrm>
          <a:prstGeom prst="rect">
            <a:avLst/>
          </a:prstGeom>
        </p:spPr>
        <p:txBody>
          <a:bodyPr anchor="b"/>
          <a:lstStyle>
            <a:lvl1pPr marL="0" indent="0">
              <a:buNone/>
              <a:defRPr sz="1600" b="1">
                <a:solidFill>
                  <a:schemeClr val="tx2"/>
                </a:solidFill>
                <a:latin typeface="Calibri" charset="0"/>
                <a:ea typeface="Calibri" charset="0"/>
                <a:cs typeface="Calibri" charset="0"/>
              </a:defRPr>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dirty="0"/>
              <a:t>Click to edit Master text styles</a:t>
            </a:r>
          </a:p>
        </p:txBody>
      </p:sp>
      <p:sp>
        <p:nvSpPr>
          <p:cNvPr id="11" name="Text Placeholder 2"/>
          <p:cNvSpPr>
            <a:spLocks noGrp="1"/>
          </p:cNvSpPr>
          <p:nvPr>
            <p:ph type="body" idx="13"/>
          </p:nvPr>
        </p:nvSpPr>
        <p:spPr>
          <a:xfrm>
            <a:off x="424930" y="3860800"/>
            <a:ext cx="5493270" cy="317500"/>
          </a:xfrm>
          <a:prstGeom prst="rect">
            <a:avLst/>
          </a:prstGeom>
        </p:spPr>
        <p:txBody>
          <a:bodyPr anchor="b"/>
          <a:lstStyle>
            <a:lvl1pPr marL="0" indent="0">
              <a:buNone/>
              <a:defRPr sz="1600" b="1">
                <a:solidFill>
                  <a:schemeClr val="tx2"/>
                </a:solidFill>
                <a:latin typeface="Calibri" charset="0"/>
                <a:ea typeface="Calibri" charset="0"/>
                <a:cs typeface="Calibri" charset="0"/>
              </a:defRPr>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dirty="0"/>
              <a:t>Click to edit Master text styles</a:t>
            </a:r>
          </a:p>
        </p:txBody>
      </p:sp>
      <p:sp>
        <p:nvSpPr>
          <p:cNvPr id="12" name="Content Placeholder 2"/>
          <p:cNvSpPr>
            <a:spLocks noGrp="1"/>
          </p:cNvSpPr>
          <p:nvPr>
            <p:ph idx="14"/>
          </p:nvPr>
        </p:nvSpPr>
        <p:spPr>
          <a:xfrm>
            <a:off x="424930" y="4178300"/>
            <a:ext cx="5493270" cy="201929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6190730" y="4178300"/>
            <a:ext cx="5493270" cy="2019299"/>
          </a:xfrm>
          <a:prstGeom prst="rect">
            <a:avLst/>
          </a:prstGeom>
        </p:spPr>
        <p:txBody>
          <a:bodyPr/>
          <a:lstStyle>
            <a:lvl1pPr marL="177800" indent="-177800">
              <a:buClr>
                <a:schemeClr val="accent1"/>
              </a:buClr>
              <a:buFont typeface="Wingdings" charset="2"/>
              <a:buChar char="§"/>
              <a:tabLst/>
              <a:defRPr sz="1400">
                <a:solidFill>
                  <a:schemeClr val="tx2"/>
                </a:solidFill>
                <a:latin typeface="Calibri" charset="0"/>
                <a:ea typeface="Calibri" charset="0"/>
                <a:cs typeface="Calibri" charset="0"/>
              </a:defRPr>
            </a:lvl1pPr>
            <a:lvl2pPr marL="571500" indent="-215900">
              <a:buClr>
                <a:schemeClr val="accent1"/>
              </a:buClr>
              <a:buFont typeface="AppleSymbols" charset="0"/>
              <a:buChar char="⎻"/>
              <a:tabLst/>
              <a:defRPr sz="1400">
                <a:solidFill>
                  <a:schemeClr val="tx2"/>
                </a:solidFill>
                <a:latin typeface="Calibri" charset="0"/>
                <a:ea typeface="Calibri" charset="0"/>
                <a:cs typeface="Calibri" charset="0"/>
              </a:defRPr>
            </a:lvl2pPr>
            <a:lvl3pPr marL="749300" indent="-215900">
              <a:buClr>
                <a:schemeClr val="accent1"/>
              </a:buClr>
              <a:buFont typeface="AppleSymbols" charset="0"/>
              <a:buChar char="⎻"/>
              <a:tabLst/>
              <a:defRPr sz="1400">
                <a:solidFill>
                  <a:schemeClr val="tx2"/>
                </a:solidFill>
                <a:latin typeface="Calibri" charset="0"/>
                <a:ea typeface="Calibri" charset="0"/>
                <a:cs typeface="Calibri" charset="0"/>
              </a:defRPr>
            </a:lvl3pPr>
            <a:lvl4pPr marL="927100" indent="-215900">
              <a:buClr>
                <a:schemeClr val="accent1"/>
              </a:buClr>
              <a:buFont typeface="AppleSymbols" charset="0"/>
              <a:buChar char="⎻"/>
              <a:tabLst/>
              <a:defRPr sz="1400">
                <a:solidFill>
                  <a:schemeClr val="tx2"/>
                </a:solidFill>
                <a:latin typeface="Calibri" charset="0"/>
                <a:ea typeface="Calibri" charset="0"/>
                <a:cs typeface="Calibri" charset="0"/>
              </a:defRPr>
            </a:lvl4pPr>
            <a:lvl5pPr marL="1104900" indent="-215900">
              <a:buClr>
                <a:schemeClr val="accent1"/>
              </a:buClr>
              <a:buFont typeface="AppleSymbols" charset="0"/>
              <a:buChar char="⎻"/>
              <a:tabLst/>
              <a:defRPr sz="1400">
                <a:solidFill>
                  <a:schemeClr val="tx2"/>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idx="16"/>
          </p:nvPr>
        </p:nvSpPr>
        <p:spPr>
          <a:xfrm>
            <a:off x="6190730" y="3860800"/>
            <a:ext cx="5493270" cy="317500"/>
          </a:xfrm>
          <a:prstGeom prst="rect">
            <a:avLst/>
          </a:prstGeom>
        </p:spPr>
        <p:txBody>
          <a:bodyPr anchor="b"/>
          <a:lstStyle>
            <a:lvl1pPr marL="0" indent="0">
              <a:buNone/>
              <a:defRPr sz="1600" b="1">
                <a:solidFill>
                  <a:schemeClr val="tx2"/>
                </a:solidFill>
                <a:latin typeface="Calibri" charset="0"/>
                <a:ea typeface="Calibri" charset="0"/>
                <a:cs typeface="Calibri" charset="0"/>
              </a:defRPr>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24930" y="124503"/>
            <a:ext cx="9874770" cy="802597"/>
          </a:xfrm>
          <a:prstGeom prst="rect">
            <a:avLst/>
          </a:prstGeom>
        </p:spPr>
        <p:txBody>
          <a:bodyPr/>
          <a:lstStyle>
            <a:lvl1pPr algn="l">
              <a:defRPr sz="2000" baseline="0">
                <a:solidFill>
                  <a:schemeClr val="tx2"/>
                </a:solidFill>
                <a:latin typeface="Calibri" charset="0"/>
                <a:ea typeface="Calibri" charset="0"/>
                <a:cs typeface="Calibri" charset="0"/>
              </a:defRPr>
            </a:lvl1pPr>
          </a:lstStyle>
          <a:p>
            <a:r>
              <a:rPr lang="en-US" dirty="0"/>
              <a:t>Click to edit Master title style</a:t>
            </a:r>
            <a:br>
              <a:rPr lang="en-US" dirty="0"/>
            </a:br>
            <a:r>
              <a:rPr lang="en-US" dirty="0"/>
              <a:t>d</a:t>
            </a:r>
            <a:br>
              <a:rPr lang="en-US" dirty="0"/>
            </a:br>
            <a:r>
              <a:rPr lang="en-US" dirty="0"/>
              <a:t>d</a:t>
            </a:r>
          </a:p>
        </p:txBody>
      </p:sp>
    </p:spTree>
    <p:extLst>
      <p:ext uri="{BB962C8B-B14F-4D97-AF65-F5344CB8AC3E}">
        <p14:creationId xmlns:p14="http://schemas.microsoft.com/office/powerpoint/2010/main" val="213879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3000" spc="-5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100050" y="4455621"/>
            <a:ext cx="10058400" cy="1143000"/>
          </a:xfrm>
          <a:prstGeom prst="rect">
            <a:avLst/>
          </a:prstGeom>
        </p:spPr>
        <p:txBody>
          <a:bodyPr lIns="91440" rIns="91440">
            <a:normAutofit/>
          </a:bodyPr>
          <a:lstStyle>
            <a:lvl1pPr marL="0" indent="0" algn="l">
              <a:buNone/>
              <a:defRPr sz="2000" cap="none" spc="200" baseline="0">
                <a:solidFill>
                  <a:schemeClr val="tx2"/>
                </a:solidFill>
                <a:latin typeface="+mj-lt"/>
              </a:defRPr>
            </a:lvl1pPr>
            <a:lvl2pPr marL="457212" indent="0" algn="ctr">
              <a:buNone/>
              <a:defRPr sz="2400"/>
            </a:lvl2pPr>
            <a:lvl3pPr marL="914423" indent="0" algn="ctr">
              <a:buNone/>
              <a:defRPr sz="2400"/>
            </a:lvl3pPr>
            <a:lvl4pPr marL="1371634" indent="0" algn="ctr">
              <a:buNone/>
              <a:defRPr sz="2000"/>
            </a:lvl4pPr>
            <a:lvl5pPr marL="1828846" indent="0" algn="ctr">
              <a:buNone/>
              <a:defRPr sz="2000"/>
            </a:lvl5pPr>
            <a:lvl6pPr marL="2286057" indent="0" algn="ctr">
              <a:buNone/>
              <a:defRPr sz="2000"/>
            </a:lvl6pPr>
            <a:lvl7pPr marL="2743269" indent="0" algn="ctr">
              <a:buNone/>
              <a:defRPr sz="2000"/>
            </a:lvl7pPr>
            <a:lvl8pPr marL="3200480" indent="0" algn="ctr">
              <a:buNone/>
              <a:defRPr sz="2000"/>
            </a:lvl8pPr>
            <a:lvl9pPr marL="3657691" indent="0" algn="ctr">
              <a:buNone/>
              <a:defRPr sz="2000"/>
            </a:lvl9pPr>
          </a:lstStyle>
          <a:p>
            <a:r>
              <a:rPr lang="en-US" dirty="0"/>
              <a:t>Click to edit Master subtitle style</a:t>
            </a:r>
          </a:p>
        </p:txBody>
      </p:sp>
      <p:cxnSp>
        <p:nvCxnSpPr>
          <p:cNvPr id="4" name="Straight Connector 3"/>
          <p:cNvCxnSpPr/>
          <p:nvPr userDrawn="1"/>
        </p:nvCxnSpPr>
        <p:spPr>
          <a:xfrm>
            <a:off x="407677" y="6225328"/>
            <a:ext cx="11289742" cy="0"/>
          </a:xfrm>
          <a:prstGeom prst="line">
            <a:avLst/>
          </a:prstGeom>
          <a:ln w="5080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36806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437802" y="923032"/>
            <a:ext cx="11273398" cy="4571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6" dirty="0"/>
          </a:p>
        </p:txBody>
      </p:sp>
      <p:sp>
        <p:nvSpPr>
          <p:cNvPr id="5" name="Rectangle 4"/>
          <p:cNvSpPr/>
          <p:nvPr/>
        </p:nvSpPr>
        <p:spPr>
          <a:xfrm>
            <a:off x="437802" y="6197632"/>
            <a:ext cx="11273398" cy="4571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6" dirty="0"/>
          </a:p>
        </p:txBody>
      </p:sp>
      <p:pic>
        <p:nvPicPr>
          <p:cNvPr id="7" name="Picture 6"/>
          <p:cNvPicPr>
            <a:picLocks noChangeAspect="1"/>
          </p:cNvPicPr>
          <p:nvPr userDrawn="1"/>
        </p:nvPicPr>
        <p:blipFill>
          <a:blip r:embed="rId9"/>
          <a:stretch>
            <a:fillRect/>
          </a:stretch>
        </p:blipFill>
        <p:spPr>
          <a:xfrm>
            <a:off x="10237051" y="272672"/>
            <a:ext cx="1474149" cy="650360"/>
          </a:xfrm>
          <a:prstGeom prst="rect">
            <a:avLst/>
          </a:prstGeom>
        </p:spPr>
      </p:pic>
    </p:spTree>
    <p:extLst>
      <p:ext uri="{BB962C8B-B14F-4D97-AF65-F5344CB8AC3E}">
        <p14:creationId xmlns:p14="http://schemas.microsoft.com/office/powerpoint/2010/main" val="42394063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6" r:id="rId5"/>
    <p:sldLayoutId id="2147483654" r:id="rId6"/>
    <p:sldLayoutId id="2147483657" r:id="rId7"/>
  </p:sldLayoutIdLst>
  <p:hf sldNum="0" hdr="0" ftr="0" dt="0"/>
  <p:txStyles>
    <p:titleStyle>
      <a:lvl1pPr algn="ctr" defTabSz="562905" rtl="0" eaLnBrk="1" latinLnBrk="0" hangingPunct="1">
        <a:spcBef>
          <a:spcPct val="0"/>
        </a:spcBef>
        <a:buNone/>
        <a:defRPr sz="5417" kern="1200">
          <a:solidFill>
            <a:schemeClr val="tx1"/>
          </a:solidFill>
          <a:latin typeface="+mj-lt"/>
          <a:ea typeface="+mj-ea"/>
          <a:cs typeface="+mj-cs"/>
        </a:defRPr>
      </a:lvl1pPr>
    </p:titleStyle>
    <p:bodyStyle>
      <a:lvl1pPr marL="422178" indent="-422178" algn="l" defTabSz="562905" rtl="0" eaLnBrk="1" latinLnBrk="0" hangingPunct="1">
        <a:spcBef>
          <a:spcPct val="20000"/>
        </a:spcBef>
        <a:buFont typeface="Arial"/>
        <a:buChar char="•"/>
        <a:defRPr sz="3940" kern="1200">
          <a:solidFill>
            <a:schemeClr val="tx1"/>
          </a:solidFill>
          <a:latin typeface="+mn-lt"/>
          <a:ea typeface="+mn-ea"/>
          <a:cs typeface="+mn-cs"/>
        </a:defRPr>
      </a:lvl1pPr>
      <a:lvl2pPr marL="914720" indent="-351815" algn="l" defTabSz="562905" rtl="0" eaLnBrk="1" latinLnBrk="0" hangingPunct="1">
        <a:spcBef>
          <a:spcPct val="20000"/>
        </a:spcBef>
        <a:buFont typeface="Arial"/>
        <a:buChar char="–"/>
        <a:defRPr sz="3447" kern="1200">
          <a:solidFill>
            <a:schemeClr val="tx1"/>
          </a:solidFill>
          <a:latin typeface="+mn-lt"/>
          <a:ea typeface="+mn-ea"/>
          <a:cs typeface="+mn-cs"/>
        </a:defRPr>
      </a:lvl2pPr>
      <a:lvl3pPr marL="1407262" indent="-281452" algn="l" defTabSz="562905" rtl="0" eaLnBrk="1" latinLnBrk="0" hangingPunct="1">
        <a:spcBef>
          <a:spcPct val="20000"/>
        </a:spcBef>
        <a:buFont typeface="Arial"/>
        <a:buChar char="•"/>
        <a:defRPr sz="2955" kern="1200">
          <a:solidFill>
            <a:schemeClr val="tx1"/>
          </a:solidFill>
          <a:latin typeface="+mn-lt"/>
          <a:ea typeface="+mn-ea"/>
          <a:cs typeface="+mn-cs"/>
        </a:defRPr>
      </a:lvl3pPr>
      <a:lvl4pPr marL="1970166" indent="-281452" algn="l" defTabSz="562905" rtl="0" eaLnBrk="1" latinLnBrk="0" hangingPunct="1">
        <a:spcBef>
          <a:spcPct val="20000"/>
        </a:spcBef>
        <a:buFont typeface="Arial"/>
        <a:buChar char="–"/>
        <a:defRPr sz="2462" kern="1200">
          <a:solidFill>
            <a:schemeClr val="tx1"/>
          </a:solidFill>
          <a:latin typeface="+mn-lt"/>
          <a:ea typeface="+mn-ea"/>
          <a:cs typeface="+mn-cs"/>
        </a:defRPr>
      </a:lvl4pPr>
      <a:lvl5pPr marL="2533071" indent="-281452" algn="l" defTabSz="562905" rtl="0" eaLnBrk="1" latinLnBrk="0" hangingPunct="1">
        <a:spcBef>
          <a:spcPct val="20000"/>
        </a:spcBef>
        <a:buFont typeface="Arial"/>
        <a:buChar char="»"/>
        <a:defRPr sz="2462" kern="1200">
          <a:solidFill>
            <a:schemeClr val="tx1"/>
          </a:solidFill>
          <a:latin typeface="+mn-lt"/>
          <a:ea typeface="+mn-ea"/>
          <a:cs typeface="+mn-cs"/>
        </a:defRPr>
      </a:lvl5pPr>
      <a:lvl6pPr marL="3095976" indent="-281452" algn="l" defTabSz="562905" rtl="0" eaLnBrk="1" latinLnBrk="0" hangingPunct="1">
        <a:spcBef>
          <a:spcPct val="20000"/>
        </a:spcBef>
        <a:buFont typeface="Arial"/>
        <a:buChar char="•"/>
        <a:defRPr sz="2462" kern="1200">
          <a:solidFill>
            <a:schemeClr val="tx1"/>
          </a:solidFill>
          <a:latin typeface="+mn-lt"/>
          <a:ea typeface="+mn-ea"/>
          <a:cs typeface="+mn-cs"/>
        </a:defRPr>
      </a:lvl6pPr>
      <a:lvl7pPr marL="3658880" indent="-281452" algn="l" defTabSz="562905" rtl="0" eaLnBrk="1" latinLnBrk="0" hangingPunct="1">
        <a:spcBef>
          <a:spcPct val="20000"/>
        </a:spcBef>
        <a:buFont typeface="Arial"/>
        <a:buChar char="•"/>
        <a:defRPr sz="2462" kern="1200">
          <a:solidFill>
            <a:schemeClr val="tx1"/>
          </a:solidFill>
          <a:latin typeface="+mn-lt"/>
          <a:ea typeface="+mn-ea"/>
          <a:cs typeface="+mn-cs"/>
        </a:defRPr>
      </a:lvl7pPr>
      <a:lvl8pPr marL="4221785" indent="-281452" algn="l" defTabSz="562905" rtl="0" eaLnBrk="1" latinLnBrk="0" hangingPunct="1">
        <a:spcBef>
          <a:spcPct val="20000"/>
        </a:spcBef>
        <a:buFont typeface="Arial"/>
        <a:buChar char="•"/>
        <a:defRPr sz="2462" kern="1200">
          <a:solidFill>
            <a:schemeClr val="tx1"/>
          </a:solidFill>
          <a:latin typeface="+mn-lt"/>
          <a:ea typeface="+mn-ea"/>
          <a:cs typeface="+mn-cs"/>
        </a:defRPr>
      </a:lvl8pPr>
      <a:lvl9pPr marL="4784689" indent="-281452" algn="l" defTabSz="562905" rtl="0" eaLnBrk="1" latinLnBrk="0" hangingPunct="1">
        <a:spcBef>
          <a:spcPct val="20000"/>
        </a:spcBef>
        <a:buFont typeface="Arial"/>
        <a:buChar char="•"/>
        <a:defRPr sz="2462" kern="1200">
          <a:solidFill>
            <a:schemeClr val="tx1"/>
          </a:solidFill>
          <a:latin typeface="+mn-lt"/>
          <a:ea typeface="+mn-ea"/>
          <a:cs typeface="+mn-cs"/>
        </a:defRPr>
      </a:lvl9pPr>
    </p:bodyStyle>
    <p:otherStyle>
      <a:defPPr>
        <a:defRPr lang="en-US"/>
      </a:defPPr>
      <a:lvl1pPr marL="0" algn="l" defTabSz="562905" rtl="0" eaLnBrk="1" latinLnBrk="0" hangingPunct="1">
        <a:defRPr sz="2216" kern="1200">
          <a:solidFill>
            <a:schemeClr val="tx1"/>
          </a:solidFill>
          <a:latin typeface="+mn-lt"/>
          <a:ea typeface="+mn-ea"/>
          <a:cs typeface="+mn-cs"/>
        </a:defRPr>
      </a:lvl1pPr>
      <a:lvl2pPr marL="562905" algn="l" defTabSz="562905" rtl="0" eaLnBrk="1" latinLnBrk="0" hangingPunct="1">
        <a:defRPr sz="2216" kern="1200">
          <a:solidFill>
            <a:schemeClr val="tx1"/>
          </a:solidFill>
          <a:latin typeface="+mn-lt"/>
          <a:ea typeface="+mn-ea"/>
          <a:cs typeface="+mn-cs"/>
        </a:defRPr>
      </a:lvl2pPr>
      <a:lvl3pPr marL="1125809" algn="l" defTabSz="562905" rtl="0" eaLnBrk="1" latinLnBrk="0" hangingPunct="1">
        <a:defRPr sz="2216" kern="1200">
          <a:solidFill>
            <a:schemeClr val="tx1"/>
          </a:solidFill>
          <a:latin typeface="+mn-lt"/>
          <a:ea typeface="+mn-ea"/>
          <a:cs typeface="+mn-cs"/>
        </a:defRPr>
      </a:lvl3pPr>
      <a:lvl4pPr marL="1688714" algn="l" defTabSz="562905" rtl="0" eaLnBrk="1" latinLnBrk="0" hangingPunct="1">
        <a:defRPr sz="2216" kern="1200">
          <a:solidFill>
            <a:schemeClr val="tx1"/>
          </a:solidFill>
          <a:latin typeface="+mn-lt"/>
          <a:ea typeface="+mn-ea"/>
          <a:cs typeface="+mn-cs"/>
        </a:defRPr>
      </a:lvl4pPr>
      <a:lvl5pPr marL="2251619" algn="l" defTabSz="562905" rtl="0" eaLnBrk="1" latinLnBrk="0" hangingPunct="1">
        <a:defRPr sz="2216" kern="1200">
          <a:solidFill>
            <a:schemeClr val="tx1"/>
          </a:solidFill>
          <a:latin typeface="+mn-lt"/>
          <a:ea typeface="+mn-ea"/>
          <a:cs typeface="+mn-cs"/>
        </a:defRPr>
      </a:lvl5pPr>
      <a:lvl6pPr marL="2814523" algn="l" defTabSz="562905" rtl="0" eaLnBrk="1" latinLnBrk="0" hangingPunct="1">
        <a:defRPr sz="2216" kern="1200">
          <a:solidFill>
            <a:schemeClr val="tx1"/>
          </a:solidFill>
          <a:latin typeface="+mn-lt"/>
          <a:ea typeface="+mn-ea"/>
          <a:cs typeface="+mn-cs"/>
        </a:defRPr>
      </a:lvl6pPr>
      <a:lvl7pPr marL="3377428" algn="l" defTabSz="562905" rtl="0" eaLnBrk="1" latinLnBrk="0" hangingPunct="1">
        <a:defRPr sz="2216" kern="1200">
          <a:solidFill>
            <a:schemeClr val="tx1"/>
          </a:solidFill>
          <a:latin typeface="+mn-lt"/>
          <a:ea typeface="+mn-ea"/>
          <a:cs typeface="+mn-cs"/>
        </a:defRPr>
      </a:lvl7pPr>
      <a:lvl8pPr marL="3940332" algn="l" defTabSz="562905" rtl="0" eaLnBrk="1" latinLnBrk="0" hangingPunct="1">
        <a:defRPr sz="2216" kern="1200">
          <a:solidFill>
            <a:schemeClr val="tx1"/>
          </a:solidFill>
          <a:latin typeface="+mn-lt"/>
          <a:ea typeface="+mn-ea"/>
          <a:cs typeface="+mn-cs"/>
        </a:defRPr>
      </a:lvl8pPr>
      <a:lvl9pPr marL="4503237" algn="l" defTabSz="562905" rtl="0" eaLnBrk="1" latinLnBrk="0" hangingPunct="1">
        <a:defRPr sz="22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tif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907465"/>
            <a:ext cx="10058400" cy="952487"/>
          </a:xfrm>
        </p:spPr>
        <p:txBody>
          <a:bodyPr>
            <a:normAutofit/>
          </a:bodyPr>
          <a:lstStyle/>
          <a:p>
            <a:r>
              <a:rPr lang="en-US" dirty="0">
                <a:latin typeface="Calibri" charset="0"/>
                <a:ea typeface="Calibri" charset="0"/>
                <a:cs typeface="Calibri" charset="0"/>
              </a:rPr>
              <a:t>The Tropical Landscapes Finance </a:t>
            </a:r>
            <a:r>
              <a:rPr lang="en-US" dirty="0" smtClean="0">
                <a:latin typeface="Calibri" charset="0"/>
                <a:ea typeface="Calibri" charset="0"/>
                <a:cs typeface="Calibri" charset="0"/>
              </a:rPr>
              <a:t>Facility for Indonesia </a:t>
            </a:r>
            <a:r>
              <a:rPr lang="en-US" dirty="0">
                <a:latin typeface="Calibri" charset="0"/>
                <a:ea typeface="Calibri" charset="0"/>
                <a:cs typeface="Calibri" charset="0"/>
              </a:rPr>
              <a:t/>
            </a:r>
            <a:br>
              <a:rPr lang="en-US" dirty="0">
                <a:latin typeface="Calibri" charset="0"/>
                <a:ea typeface="Calibri" charset="0"/>
                <a:cs typeface="Calibri" charset="0"/>
              </a:rPr>
            </a:br>
            <a:endParaRPr lang="en-US" dirty="0">
              <a:latin typeface="Calibri" charset="0"/>
              <a:ea typeface="Calibri" charset="0"/>
              <a:cs typeface="Calibri" charset="0"/>
            </a:endParaRPr>
          </a:p>
        </p:txBody>
      </p:sp>
      <p:sp>
        <p:nvSpPr>
          <p:cNvPr id="3" name="Subtitle 2"/>
          <p:cNvSpPr>
            <a:spLocks noGrp="1"/>
          </p:cNvSpPr>
          <p:nvPr>
            <p:ph type="subTitle" idx="1"/>
          </p:nvPr>
        </p:nvSpPr>
        <p:spPr>
          <a:xfrm>
            <a:off x="1100050" y="4990462"/>
            <a:ext cx="10058400" cy="1143000"/>
          </a:xfrm>
        </p:spPr>
        <p:txBody>
          <a:bodyPr>
            <a:normAutofit/>
          </a:bodyPr>
          <a:lstStyle/>
          <a:p>
            <a:r>
              <a:rPr lang="en-US" dirty="0"/>
              <a:t>UN-REDD Asia-Pacific Regional Knowledge Exchange</a:t>
            </a:r>
            <a:endParaRPr lang="en-US" dirty="0" smtClean="0">
              <a:latin typeface="Calibri" charset="0"/>
              <a:ea typeface="Calibri" charset="0"/>
              <a:cs typeface="Calibri" charset="0"/>
            </a:endParaRPr>
          </a:p>
          <a:p>
            <a:r>
              <a:rPr lang="en-US" dirty="0" smtClean="0">
                <a:latin typeface="Calibri" charset="0"/>
                <a:ea typeface="Calibri" charset="0"/>
                <a:cs typeface="Calibri" charset="0"/>
              </a:rPr>
              <a:t>October </a:t>
            </a:r>
            <a:r>
              <a:rPr lang="en-US" dirty="0" smtClean="0">
                <a:latin typeface="Calibri" charset="0"/>
                <a:ea typeface="Calibri" charset="0"/>
                <a:cs typeface="Calibri" charset="0"/>
              </a:rPr>
              <a:t>2017</a:t>
            </a:r>
            <a:endParaRPr lang="en-US" dirty="0">
              <a:latin typeface="Calibri" charset="0"/>
              <a:ea typeface="Calibri" charset="0"/>
              <a:cs typeface="Calibri" charset="0"/>
            </a:endParaRPr>
          </a:p>
        </p:txBody>
      </p:sp>
      <p:cxnSp>
        <p:nvCxnSpPr>
          <p:cNvPr id="9" name="Straight Connector 8"/>
          <p:cNvCxnSpPr/>
          <p:nvPr/>
        </p:nvCxnSpPr>
        <p:spPr>
          <a:xfrm flipV="1">
            <a:off x="424929" y="4755570"/>
            <a:ext cx="11099962" cy="60981"/>
          </a:xfrm>
          <a:prstGeom prst="line">
            <a:avLst/>
          </a:prstGeom>
          <a:ln w="6350">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3191373" y="1451402"/>
            <a:ext cx="5567074" cy="2456063"/>
          </a:xfrm>
          <a:prstGeom prst="rect">
            <a:avLst/>
          </a:prstGeom>
        </p:spPr>
      </p:pic>
    </p:spTree>
    <p:extLst>
      <p:ext uri="{BB962C8B-B14F-4D97-AF65-F5344CB8AC3E}">
        <p14:creationId xmlns:p14="http://schemas.microsoft.com/office/powerpoint/2010/main" val="192019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133"/>
          <p:cNvGrpSpPr>
            <a:grpSpLocks/>
          </p:cNvGrpSpPr>
          <p:nvPr/>
        </p:nvGrpSpPr>
        <p:grpSpPr bwMode="auto">
          <a:xfrm>
            <a:off x="751169" y="1617785"/>
            <a:ext cx="2964062" cy="1029637"/>
            <a:chOff x="9686" y="4130678"/>
            <a:chExt cx="2129766" cy="1750347"/>
          </a:xfrm>
        </p:grpSpPr>
        <p:sp>
          <p:nvSpPr>
            <p:cNvPr id="67" name="Rectangle 66"/>
            <p:cNvSpPr/>
            <p:nvPr/>
          </p:nvSpPr>
          <p:spPr bwMode="gray">
            <a:xfrm>
              <a:off x="9686" y="4130678"/>
              <a:ext cx="2078939" cy="1738633"/>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77800" indent="-177800">
                <a:buClr>
                  <a:schemeClr val="accent2"/>
                </a:buClr>
                <a:buSzPct val="120000"/>
                <a:defRPr/>
              </a:pPr>
              <a:r>
                <a:rPr lang="en-US" sz="1200" b="1" kern="0" dirty="0">
                  <a:solidFill>
                    <a:schemeClr val="tx2"/>
                  </a:solidFill>
                  <a:latin typeface="Calibri" panose="020F0502020204030204" pitchFamily="34" charset="0"/>
                  <a:cs typeface="Arial" pitchFamily="34" charset="0"/>
                </a:rPr>
                <a:t>1) Scaling Up Access to Electricity</a:t>
              </a:r>
            </a:p>
            <a:p>
              <a:pPr marL="177800" indent="-177800">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Scaling up investment in renewable energy capacity, including solar, wind, small scale hydro, with a focus on access to electricity for off-grid communities </a:t>
              </a:r>
            </a:p>
          </p:txBody>
        </p:sp>
        <p:sp>
          <p:nvSpPr>
            <p:cNvPr id="68" name="Rectangle 67"/>
            <p:cNvSpPr/>
            <p:nvPr/>
          </p:nvSpPr>
          <p:spPr>
            <a:xfrm>
              <a:off x="2084663" y="4130678"/>
              <a:ext cx="54789" cy="1750347"/>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grpSp>
      <p:cxnSp>
        <p:nvCxnSpPr>
          <p:cNvPr id="114" name="Straight Connector 113"/>
          <p:cNvCxnSpPr/>
          <p:nvPr/>
        </p:nvCxnSpPr>
        <p:spPr>
          <a:xfrm flipH="1" flipV="1">
            <a:off x="3681102" y="5776659"/>
            <a:ext cx="1722380" cy="371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692393" y="3252308"/>
            <a:ext cx="638776" cy="13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703036" y="4356501"/>
            <a:ext cx="638776" cy="13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544607" y="2121314"/>
            <a:ext cx="1722380" cy="371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6741160" y="2042161"/>
            <a:ext cx="1722380" cy="371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7811093" y="3252446"/>
            <a:ext cx="638776" cy="13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715445" y="5776659"/>
            <a:ext cx="1722380" cy="371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20773" y="4439029"/>
            <a:ext cx="638776" cy="13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gray">
          <a:xfrm>
            <a:off x="725769" y="2871789"/>
            <a:ext cx="2942928" cy="841852"/>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77800" indent="-177800">
              <a:buClr>
                <a:schemeClr val="accent2"/>
              </a:buClr>
              <a:buSzPct val="120000"/>
              <a:defRPr/>
            </a:pPr>
            <a:r>
              <a:rPr lang="en-US" sz="1200" b="1" kern="0" dirty="0">
                <a:solidFill>
                  <a:schemeClr val="tx2"/>
                </a:solidFill>
                <a:latin typeface="Calibri" panose="020F0502020204030204" pitchFamily="34" charset="0"/>
                <a:cs typeface="Arial" pitchFamily="34" charset="0"/>
              </a:rPr>
              <a:t>2) Emissions Reduction</a:t>
            </a:r>
          </a:p>
          <a:p>
            <a:pPr marL="177800" indent="-177800">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Reduced emissions from reducing forest burning and substituting polluting electricity generation for renewables</a:t>
            </a:r>
          </a:p>
        </p:txBody>
      </p:sp>
      <p:sp>
        <p:nvSpPr>
          <p:cNvPr id="2" name="Title 1"/>
          <p:cNvSpPr>
            <a:spLocks noGrp="1"/>
          </p:cNvSpPr>
          <p:nvPr>
            <p:ph type="title"/>
          </p:nvPr>
        </p:nvSpPr>
        <p:spPr/>
        <p:txBody>
          <a:bodyPr/>
          <a:lstStyle/>
          <a:p>
            <a:r>
              <a:rPr lang="en-US" sz="2400" b="1" dirty="0"/>
              <a:t>Impact</a:t>
            </a:r>
            <a:r>
              <a:rPr lang="en-US" dirty="0"/>
              <a:t/>
            </a:r>
            <a:br>
              <a:rPr lang="en-US" dirty="0"/>
            </a:br>
            <a:r>
              <a:rPr lang="en-US" b="1" dirty="0"/>
              <a:t>8 Core </a:t>
            </a:r>
            <a:r>
              <a:rPr lang="en-US" b="1" dirty="0" smtClean="0"/>
              <a:t>TLFF Environmental </a:t>
            </a:r>
            <a:r>
              <a:rPr lang="en-US" b="1" dirty="0"/>
              <a:t>and Social Objectives</a:t>
            </a:r>
            <a:br>
              <a:rPr lang="en-US" b="1" dirty="0"/>
            </a:br>
            <a:r>
              <a:rPr lang="en-US" b="1" dirty="0"/>
              <a:t/>
            </a:r>
            <a:br>
              <a:rPr lang="en-US" b="1" dirty="0"/>
            </a:br>
            <a:endParaRPr lang="en-US" b="1" dirty="0"/>
          </a:p>
        </p:txBody>
      </p:sp>
      <p:sp>
        <p:nvSpPr>
          <p:cNvPr id="32" name="Rectangle 31"/>
          <p:cNvSpPr/>
          <p:nvPr/>
        </p:nvSpPr>
        <p:spPr bwMode="gray">
          <a:xfrm>
            <a:off x="8525871" y="1585913"/>
            <a:ext cx="2904129" cy="1003257"/>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77800" indent="-177800">
              <a:buClr>
                <a:schemeClr val="accent1"/>
              </a:buClr>
              <a:buSzPct val="120000"/>
              <a:defRPr/>
            </a:pPr>
            <a:r>
              <a:rPr lang="en-US" sz="1200" b="1" kern="0" dirty="0">
                <a:solidFill>
                  <a:schemeClr val="tx2"/>
                </a:solidFill>
                <a:latin typeface="Calibri" panose="020F0502020204030204" pitchFamily="34" charset="0"/>
                <a:cs typeface="Arial" pitchFamily="34" charset="0"/>
              </a:rPr>
              <a:t>8) Pollution Reduction</a:t>
            </a:r>
          </a:p>
          <a:p>
            <a:pPr marL="177800" indent="-177800">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Pollution reduction in freshwater systems, reduced air emissions, reduced soil contamination from better farming practices, reduced burning of crops </a:t>
            </a:r>
          </a:p>
        </p:txBody>
      </p:sp>
      <p:sp>
        <p:nvSpPr>
          <p:cNvPr id="36" name="Rectangle 35"/>
          <p:cNvSpPr/>
          <p:nvPr/>
        </p:nvSpPr>
        <p:spPr bwMode="gray">
          <a:xfrm>
            <a:off x="8521346" y="2736263"/>
            <a:ext cx="2913177" cy="955291"/>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77800" indent="-177800">
              <a:buClr>
                <a:schemeClr val="accent1"/>
              </a:buClr>
              <a:buSzPct val="120000"/>
              <a:defRPr/>
            </a:pPr>
            <a:r>
              <a:rPr lang="en-US" sz="1200" b="1" kern="0" dirty="0">
                <a:solidFill>
                  <a:schemeClr val="tx2"/>
                </a:solidFill>
                <a:latin typeface="Calibri" panose="020F0502020204030204" pitchFamily="34" charset="0"/>
                <a:cs typeface="Arial" pitchFamily="34" charset="0"/>
              </a:rPr>
              <a:t>7) Biodiversity Protection</a:t>
            </a:r>
          </a:p>
          <a:p>
            <a:pPr marL="177800" indent="-177800">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Protection of threatened species and biodiversity, particularly in high conservation value (“HCV”) forest near projects</a:t>
            </a:r>
          </a:p>
        </p:txBody>
      </p:sp>
      <p:sp>
        <p:nvSpPr>
          <p:cNvPr id="40" name="Rectangle 39"/>
          <p:cNvSpPr/>
          <p:nvPr/>
        </p:nvSpPr>
        <p:spPr bwMode="gray">
          <a:xfrm>
            <a:off x="8536674" y="3900488"/>
            <a:ext cx="2926103" cy="1001267"/>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77800" indent="-177800">
              <a:buClr>
                <a:schemeClr val="accent1"/>
              </a:buClr>
              <a:buSzPct val="120000"/>
              <a:defRPr/>
            </a:pPr>
            <a:r>
              <a:rPr lang="en-US" sz="1200" b="1" kern="0" dirty="0">
                <a:ln w="0"/>
                <a:solidFill>
                  <a:schemeClr val="tx2"/>
                </a:solidFill>
                <a:effectLst>
                  <a:outerShdw blurRad="38100" dist="25400" dir="5400000" algn="ctr" rotWithShape="0">
                    <a:srgbClr val="6E747A">
                      <a:alpha val="43000"/>
                    </a:srgbClr>
                  </a:outerShdw>
                </a:effectLst>
                <a:latin typeface="Calibri" panose="020F0502020204030204" pitchFamily="34" charset="0"/>
                <a:cs typeface="Arial" pitchFamily="34" charset="0"/>
              </a:rPr>
              <a:t>6) Sustainable Supply Chains </a:t>
            </a:r>
          </a:p>
          <a:p>
            <a:pPr marL="177800" indent="-177800">
              <a:buClr>
                <a:schemeClr val="accent1"/>
              </a:buClr>
              <a:buSzPct val="120000"/>
              <a:buFont typeface="Wingdings" panose="05000000000000000000" pitchFamily="2" charset="2"/>
              <a:buChar char="§"/>
              <a:defRPr/>
            </a:pPr>
            <a:r>
              <a:rPr lang="en-US" sz="1200" kern="0" dirty="0">
                <a:ln w="0"/>
                <a:solidFill>
                  <a:schemeClr val="tx2"/>
                </a:solidFill>
                <a:effectLst>
                  <a:outerShdw blurRad="38100" dist="25400" dir="5400000" algn="ctr" rotWithShape="0">
                    <a:srgbClr val="6E747A">
                      <a:alpha val="43000"/>
                    </a:srgbClr>
                  </a:outerShdw>
                </a:effectLst>
                <a:latin typeface="Calibri" panose="020F0502020204030204" pitchFamily="34" charset="0"/>
                <a:cs typeface="Arial" pitchFamily="34" charset="0"/>
              </a:rPr>
              <a:t>Improved use of certifications by mills, cooperatives, use of technology and innovation for better farming practices </a:t>
            </a:r>
          </a:p>
        </p:txBody>
      </p:sp>
      <p:sp>
        <p:nvSpPr>
          <p:cNvPr id="45" name="Rectangle 44"/>
          <p:cNvSpPr/>
          <p:nvPr/>
        </p:nvSpPr>
        <p:spPr bwMode="gray">
          <a:xfrm>
            <a:off x="732553" y="5005138"/>
            <a:ext cx="2948549" cy="922206"/>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82563" indent="-169863">
              <a:buClr>
                <a:schemeClr val="accent2"/>
              </a:buClr>
              <a:buSzPct val="120000"/>
              <a:defRPr/>
            </a:pPr>
            <a:r>
              <a:rPr lang="en-US" sz="1200" b="1" kern="0" dirty="0">
                <a:solidFill>
                  <a:schemeClr val="tx2"/>
                </a:solidFill>
                <a:latin typeface="Calibri" panose="020F0502020204030204" pitchFamily="34" charset="0"/>
                <a:cs typeface="Arial" pitchFamily="34" charset="0"/>
              </a:rPr>
              <a:t>4) Improved Rural Livelihoods</a:t>
            </a:r>
          </a:p>
          <a:p>
            <a:pPr marL="182563" indent="-169863">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Better smallholder farming practices, access to electricity and skills-based training, with particular focus on gender equality </a:t>
            </a:r>
          </a:p>
        </p:txBody>
      </p:sp>
      <p:sp>
        <p:nvSpPr>
          <p:cNvPr id="48" name="Rectangle 47"/>
          <p:cNvSpPr/>
          <p:nvPr/>
        </p:nvSpPr>
        <p:spPr bwMode="gray">
          <a:xfrm>
            <a:off x="717683" y="3914540"/>
            <a:ext cx="2944921" cy="925214"/>
          </a:xfrm>
          <a:prstGeom prst="rect">
            <a:avLst/>
          </a:prstGeom>
          <a:noFill/>
          <a:ln w="6350" cap="flat" cmpd="sng" algn="ctr">
            <a:solidFill>
              <a:schemeClr val="accent1">
                <a:lumMod val="20000"/>
                <a:lumOff val="80000"/>
              </a:schemeClr>
            </a:solidFill>
            <a:prstDash val="solid"/>
          </a:ln>
          <a:effectLst/>
        </p:spPr>
        <p:txBody>
          <a:bodyPr lIns="45686" tIns="45686" rIns="45686" bIns="45686" anchor="ctr"/>
          <a:lstStyle/>
          <a:p>
            <a:pPr marL="177800" indent="-177800">
              <a:buClr>
                <a:schemeClr val="accent2"/>
              </a:buClr>
              <a:buSzPct val="120000"/>
              <a:defRPr/>
            </a:pPr>
            <a:r>
              <a:rPr lang="en-US" sz="1200" b="1" kern="0" dirty="0">
                <a:solidFill>
                  <a:schemeClr val="tx2"/>
                </a:solidFill>
                <a:latin typeface="Calibri" panose="020F0502020204030204" pitchFamily="34" charset="0"/>
                <a:cs typeface="Arial" pitchFamily="34" charset="0"/>
              </a:rPr>
              <a:t>3) Landscape Protection </a:t>
            </a:r>
          </a:p>
          <a:p>
            <a:pPr marL="177800" indent="-177800">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Retained canopy cover, averted forest fires, reduced land conversion through better efficiency in the smallholder agriculture sector</a:t>
            </a:r>
          </a:p>
        </p:txBody>
      </p:sp>
      <p:sp>
        <p:nvSpPr>
          <p:cNvPr id="63" name="Rectangle 62"/>
          <p:cNvSpPr/>
          <p:nvPr/>
        </p:nvSpPr>
        <p:spPr bwMode="gray">
          <a:xfrm>
            <a:off x="8499038" y="5102824"/>
            <a:ext cx="2977060" cy="834079"/>
          </a:xfrm>
          <a:prstGeom prst="rect">
            <a:avLst/>
          </a:prstGeom>
          <a:noFill/>
          <a:ln w="6350" cap="flat" cmpd="sng" algn="ctr">
            <a:solidFill>
              <a:schemeClr val="accent1">
                <a:lumMod val="20000"/>
                <a:lumOff val="80000"/>
              </a:schemeClr>
            </a:solidFill>
            <a:prstDash val="solid"/>
          </a:ln>
          <a:effectLst/>
        </p:spPr>
        <p:txBody>
          <a:bodyPr lIns="0" tIns="45686" rIns="0" bIns="45686" anchor="ctr"/>
          <a:lstStyle/>
          <a:p>
            <a:pPr marL="266700" indent="-177800">
              <a:buClr>
                <a:schemeClr val="accent2"/>
              </a:buClr>
              <a:buSzPct val="120000"/>
              <a:defRPr/>
            </a:pPr>
            <a:r>
              <a:rPr lang="en-US" sz="1200" b="1" kern="0" dirty="0">
                <a:solidFill>
                  <a:schemeClr val="tx2"/>
                </a:solidFill>
                <a:latin typeface="Calibri" panose="020F0502020204030204" pitchFamily="34" charset="0"/>
                <a:cs typeface="Arial" pitchFamily="34" charset="0"/>
              </a:rPr>
              <a:t>5) Peatland Restoration and Rehabilitation</a:t>
            </a:r>
          </a:p>
          <a:p>
            <a:pPr marL="266700" indent="-177800">
              <a:buClr>
                <a:schemeClr val="accent1"/>
              </a:buClr>
              <a:buSzPct val="120000"/>
              <a:buFont typeface="Wingdings" charset="2"/>
              <a:buChar char="§"/>
              <a:defRPr/>
            </a:pPr>
            <a:r>
              <a:rPr lang="en-US" sz="1200" kern="0" dirty="0">
                <a:solidFill>
                  <a:schemeClr val="tx2"/>
                </a:solidFill>
                <a:latin typeface="Calibri" panose="020F0502020204030204" pitchFamily="34" charset="0"/>
                <a:cs typeface="Arial" pitchFamily="34" charset="0"/>
              </a:rPr>
              <a:t>No drainage or burning</a:t>
            </a:r>
          </a:p>
        </p:txBody>
      </p:sp>
      <p:sp>
        <p:nvSpPr>
          <p:cNvPr id="75" name="Rectangle 74"/>
          <p:cNvSpPr/>
          <p:nvPr/>
        </p:nvSpPr>
        <p:spPr bwMode="auto">
          <a:xfrm flipH="1">
            <a:off x="3653921" y="3914541"/>
            <a:ext cx="77262" cy="920943"/>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76" name="Rectangle 75"/>
          <p:cNvSpPr/>
          <p:nvPr/>
        </p:nvSpPr>
        <p:spPr bwMode="auto">
          <a:xfrm flipH="1">
            <a:off x="3652227" y="2891631"/>
            <a:ext cx="77262" cy="820697"/>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80" name="Rectangle 79"/>
          <p:cNvSpPr/>
          <p:nvPr/>
        </p:nvSpPr>
        <p:spPr bwMode="auto">
          <a:xfrm flipH="1">
            <a:off x="3653840" y="5005138"/>
            <a:ext cx="77262" cy="922206"/>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81" name="Rectangle 80"/>
          <p:cNvSpPr/>
          <p:nvPr/>
        </p:nvSpPr>
        <p:spPr bwMode="auto">
          <a:xfrm flipH="1">
            <a:off x="8464672" y="5119197"/>
            <a:ext cx="78979" cy="820764"/>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82" name="Rectangle 81"/>
          <p:cNvSpPr/>
          <p:nvPr/>
        </p:nvSpPr>
        <p:spPr bwMode="auto">
          <a:xfrm flipH="1">
            <a:off x="8471096" y="3909446"/>
            <a:ext cx="78979" cy="992309"/>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83" name="Rectangle 82"/>
          <p:cNvSpPr/>
          <p:nvPr/>
        </p:nvSpPr>
        <p:spPr bwMode="auto">
          <a:xfrm flipH="1">
            <a:off x="8455299" y="1593934"/>
            <a:ext cx="78979" cy="991849"/>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85" name="Rectangle 84"/>
          <p:cNvSpPr/>
          <p:nvPr/>
        </p:nvSpPr>
        <p:spPr bwMode="auto">
          <a:xfrm flipH="1">
            <a:off x="8453378" y="2756968"/>
            <a:ext cx="78979" cy="914805"/>
          </a:xfrm>
          <a:prstGeom prst="rect">
            <a:avLst/>
          </a:prstGeom>
          <a:solidFill>
            <a:schemeClr val="accent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2"/>
              </a:solidFill>
              <a:latin typeface="Calibri" panose="020F0502020204030204" pitchFamily="34" charset="0"/>
            </a:endParaRPr>
          </a:p>
        </p:txBody>
      </p:sp>
      <p:sp>
        <p:nvSpPr>
          <p:cNvPr id="49" name="TextBox 48"/>
          <p:cNvSpPr txBox="1"/>
          <p:nvPr/>
        </p:nvSpPr>
        <p:spPr>
          <a:xfrm>
            <a:off x="437630" y="1104900"/>
            <a:ext cx="11271770" cy="338554"/>
          </a:xfrm>
          <a:prstGeom prst="rect">
            <a:avLst/>
          </a:prstGeom>
          <a:solidFill>
            <a:schemeClr val="accent1">
              <a:lumMod val="20000"/>
              <a:lumOff val="80000"/>
            </a:schemeClr>
          </a:solidFill>
          <a:ln>
            <a:noFill/>
          </a:ln>
        </p:spPr>
        <p:txBody>
          <a:bodyPr wrap="square" rtlCol="0">
            <a:spAutoFit/>
          </a:bodyPr>
          <a:lstStyle/>
          <a:p>
            <a:r>
              <a:rPr lang="en-US" sz="1600" dirty="0">
                <a:solidFill>
                  <a:schemeClr val="tx2"/>
                </a:solidFill>
                <a:latin typeface="Calibri" charset="0"/>
                <a:ea typeface="Calibri" charset="0"/>
                <a:cs typeface="Calibri" charset="0"/>
              </a:rPr>
              <a:t>Each TLFF Project is managed to IFC </a:t>
            </a:r>
            <a:r>
              <a:rPr lang="en-US" sz="1600" dirty="0" smtClean="0">
                <a:solidFill>
                  <a:schemeClr val="tx2"/>
                </a:solidFill>
                <a:latin typeface="Calibri" charset="0"/>
                <a:ea typeface="Calibri" charset="0"/>
                <a:cs typeface="Calibri" charset="0"/>
              </a:rPr>
              <a:t>Performance </a:t>
            </a:r>
            <a:r>
              <a:rPr lang="en-US" sz="1600" dirty="0">
                <a:solidFill>
                  <a:schemeClr val="tx2"/>
                </a:solidFill>
                <a:latin typeface="Calibri" charset="0"/>
                <a:ea typeface="Calibri" charset="0"/>
                <a:cs typeface="Calibri" charset="0"/>
              </a:rPr>
              <a:t>Standards</a:t>
            </a:r>
          </a:p>
        </p:txBody>
      </p:sp>
      <p:grpSp>
        <p:nvGrpSpPr>
          <p:cNvPr id="47" name="Group 46"/>
          <p:cNvGrpSpPr>
            <a:grpSpLocks/>
          </p:cNvGrpSpPr>
          <p:nvPr/>
        </p:nvGrpSpPr>
        <p:grpSpPr bwMode="auto">
          <a:xfrm flipV="1">
            <a:off x="3799150" y="1581602"/>
            <a:ext cx="4616557" cy="4513403"/>
            <a:chOff x="2277" y="1797"/>
            <a:chExt cx="1939" cy="1953"/>
          </a:xfrm>
          <a:solidFill>
            <a:srgbClr val="4F81BD"/>
          </a:solidFill>
        </p:grpSpPr>
        <p:sp>
          <p:nvSpPr>
            <p:cNvPr id="50" name="Freeform 49"/>
            <p:cNvSpPr>
              <a:spLocks/>
            </p:cNvSpPr>
            <p:nvPr/>
          </p:nvSpPr>
          <p:spPr bwMode="blackWhite">
            <a:xfrm>
              <a:off x="2680" y="3049"/>
              <a:ext cx="584" cy="590"/>
            </a:xfrm>
            <a:custGeom>
              <a:avLst/>
              <a:gdLst>
                <a:gd name="T0" fmla="*/ 0 w 584"/>
                <a:gd name="T1" fmla="*/ 158 h 590"/>
                <a:gd name="T2" fmla="*/ 0 w 584"/>
                <a:gd name="T3" fmla="*/ 498 h 590"/>
                <a:gd name="T4" fmla="*/ 54 w 584"/>
                <a:gd name="T5" fmla="*/ 407 h 590"/>
                <a:gd name="T6" fmla="*/ 56 w 584"/>
                <a:gd name="T7" fmla="*/ 402 h 590"/>
                <a:gd name="T8" fmla="*/ 107 w 584"/>
                <a:gd name="T9" fmla="*/ 439 h 590"/>
                <a:gd name="T10" fmla="*/ 160 w 584"/>
                <a:gd name="T11" fmla="*/ 473 h 590"/>
                <a:gd name="T12" fmla="*/ 217 w 584"/>
                <a:gd name="T13" fmla="*/ 503 h 590"/>
                <a:gd name="T14" fmla="*/ 275 w 584"/>
                <a:gd name="T15" fmla="*/ 528 h 590"/>
                <a:gd name="T16" fmla="*/ 334 w 584"/>
                <a:gd name="T17" fmla="*/ 549 h 590"/>
                <a:gd name="T18" fmla="*/ 396 w 584"/>
                <a:gd name="T19" fmla="*/ 565 h 590"/>
                <a:gd name="T20" fmla="*/ 457 w 584"/>
                <a:gd name="T21" fmla="*/ 578 h 590"/>
                <a:gd name="T22" fmla="*/ 520 w 584"/>
                <a:gd name="T23" fmla="*/ 586 h 590"/>
                <a:gd name="T24" fmla="*/ 583 w 584"/>
                <a:gd name="T25" fmla="*/ 589 h 590"/>
                <a:gd name="T26" fmla="*/ 465 w 584"/>
                <a:gd name="T27" fmla="*/ 417 h 590"/>
                <a:gd name="T28" fmla="*/ 580 w 584"/>
                <a:gd name="T29" fmla="*/ 241 h 590"/>
                <a:gd name="T30" fmla="*/ 532 w 584"/>
                <a:gd name="T31" fmla="*/ 238 h 590"/>
                <a:gd name="T32" fmla="*/ 485 w 584"/>
                <a:gd name="T33" fmla="*/ 231 h 590"/>
                <a:gd name="T34" fmla="*/ 438 w 584"/>
                <a:gd name="T35" fmla="*/ 218 h 590"/>
                <a:gd name="T36" fmla="*/ 393 w 584"/>
                <a:gd name="T37" fmla="*/ 202 h 590"/>
                <a:gd name="T38" fmla="*/ 349 w 584"/>
                <a:gd name="T39" fmla="*/ 182 h 590"/>
                <a:gd name="T40" fmla="*/ 307 w 584"/>
                <a:gd name="T41" fmla="*/ 157 h 590"/>
                <a:gd name="T42" fmla="*/ 269 w 584"/>
                <a:gd name="T43" fmla="*/ 129 h 590"/>
                <a:gd name="T44" fmla="*/ 233 w 584"/>
                <a:gd name="T45" fmla="*/ 96 h 590"/>
                <a:gd name="T46" fmla="*/ 289 w 584"/>
                <a:gd name="T47" fmla="*/ 0 h 590"/>
                <a:gd name="T48" fmla="*/ 0 w 584"/>
                <a:gd name="T49" fmla="*/ 158 h 5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4" h="590">
                  <a:moveTo>
                    <a:pt x="0" y="158"/>
                  </a:moveTo>
                  <a:lnTo>
                    <a:pt x="0" y="498"/>
                  </a:lnTo>
                  <a:lnTo>
                    <a:pt x="54" y="407"/>
                  </a:lnTo>
                  <a:lnTo>
                    <a:pt x="56" y="402"/>
                  </a:lnTo>
                  <a:lnTo>
                    <a:pt x="107" y="439"/>
                  </a:lnTo>
                  <a:lnTo>
                    <a:pt x="160" y="473"/>
                  </a:lnTo>
                  <a:lnTo>
                    <a:pt x="217" y="503"/>
                  </a:lnTo>
                  <a:lnTo>
                    <a:pt x="275" y="528"/>
                  </a:lnTo>
                  <a:lnTo>
                    <a:pt x="334" y="549"/>
                  </a:lnTo>
                  <a:lnTo>
                    <a:pt x="396" y="565"/>
                  </a:lnTo>
                  <a:lnTo>
                    <a:pt x="457" y="578"/>
                  </a:lnTo>
                  <a:lnTo>
                    <a:pt x="520" y="586"/>
                  </a:lnTo>
                  <a:lnTo>
                    <a:pt x="583" y="589"/>
                  </a:lnTo>
                  <a:lnTo>
                    <a:pt x="465" y="417"/>
                  </a:lnTo>
                  <a:lnTo>
                    <a:pt x="580" y="241"/>
                  </a:lnTo>
                  <a:lnTo>
                    <a:pt x="532" y="238"/>
                  </a:lnTo>
                  <a:lnTo>
                    <a:pt x="485" y="231"/>
                  </a:lnTo>
                  <a:lnTo>
                    <a:pt x="438" y="218"/>
                  </a:lnTo>
                  <a:lnTo>
                    <a:pt x="393" y="202"/>
                  </a:lnTo>
                  <a:lnTo>
                    <a:pt x="349" y="182"/>
                  </a:lnTo>
                  <a:lnTo>
                    <a:pt x="307" y="157"/>
                  </a:lnTo>
                  <a:lnTo>
                    <a:pt x="269" y="129"/>
                  </a:lnTo>
                  <a:lnTo>
                    <a:pt x="233" y="96"/>
                  </a:lnTo>
                  <a:lnTo>
                    <a:pt x="289" y="0"/>
                  </a:lnTo>
                  <a:lnTo>
                    <a:pt x="0" y="158"/>
                  </a:lnTo>
                </a:path>
              </a:pathLst>
            </a:custGeom>
            <a:solidFill>
              <a:srgbClr val="4F81BD"/>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52" name="Freeform 51"/>
            <p:cNvSpPr>
              <a:spLocks/>
            </p:cNvSpPr>
            <p:nvPr/>
          </p:nvSpPr>
          <p:spPr bwMode="blackWhite">
            <a:xfrm>
              <a:off x="3186" y="3140"/>
              <a:ext cx="693" cy="610"/>
            </a:xfrm>
            <a:custGeom>
              <a:avLst/>
              <a:gdLst>
                <a:gd name="T0" fmla="*/ 692 w 693"/>
                <a:gd name="T1" fmla="*/ 238 h 610"/>
                <a:gd name="T2" fmla="*/ 482 w 693"/>
                <a:gd name="T3" fmla="*/ 190 h 610"/>
                <a:gd name="T4" fmla="*/ 441 w 693"/>
                <a:gd name="T5" fmla="*/ 0 h 610"/>
                <a:gd name="T6" fmla="*/ 409 w 693"/>
                <a:gd name="T7" fmla="*/ 27 h 610"/>
                <a:gd name="T8" fmla="*/ 374 w 693"/>
                <a:gd name="T9" fmla="*/ 52 h 610"/>
                <a:gd name="T10" fmla="*/ 337 w 693"/>
                <a:gd name="T11" fmla="*/ 74 h 610"/>
                <a:gd name="T12" fmla="*/ 299 w 693"/>
                <a:gd name="T13" fmla="*/ 93 h 610"/>
                <a:gd name="T14" fmla="*/ 259 w 693"/>
                <a:gd name="T15" fmla="*/ 110 h 610"/>
                <a:gd name="T16" fmla="*/ 219 w 693"/>
                <a:gd name="T17" fmla="*/ 121 h 610"/>
                <a:gd name="T18" fmla="*/ 177 w 693"/>
                <a:gd name="T19" fmla="*/ 130 h 610"/>
                <a:gd name="T20" fmla="*/ 177 w 693"/>
                <a:gd name="T21" fmla="*/ 29 h 610"/>
                <a:gd name="T22" fmla="*/ 0 w 693"/>
                <a:gd name="T23" fmla="*/ 326 h 610"/>
                <a:gd name="T24" fmla="*/ 177 w 693"/>
                <a:gd name="T25" fmla="*/ 609 h 610"/>
                <a:gd name="T26" fmla="*/ 177 w 693"/>
                <a:gd name="T27" fmla="*/ 486 h 610"/>
                <a:gd name="T28" fmla="*/ 177 w 693"/>
                <a:gd name="T29" fmla="*/ 480 h 610"/>
                <a:gd name="T30" fmla="*/ 233 w 693"/>
                <a:gd name="T31" fmla="*/ 473 h 610"/>
                <a:gd name="T32" fmla="*/ 288 w 693"/>
                <a:gd name="T33" fmla="*/ 462 h 610"/>
                <a:gd name="T34" fmla="*/ 343 w 693"/>
                <a:gd name="T35" fmla="*/ 447 h 610"/>
                <a:gd name="T36" fmla="*/ 396 w 693"/>
                <a:gd name="T37" fmla="*/ 428 h 610"/>
                <a:gd name="T38" fmla="*/ 448 w 693"/>
                <a:gd name="T39" fmla="*/ 406 h 610"/>
                <a:gd name="T40" fmla="*/ 498 w 693"/>
                <a:gd name="T41" fmla="*/ 382 h 610"/>
                <a:gd name="T42" fmla="*/ 547 w 693"/>
                <a:gd name="T43" fmla="*/ 353 h 610"/>
                <a:gd name="T44" fmla="*/ 598 w 693"/>
                <a:gd name="T45" fmla="*/ 318 h 610"/>
                <a:gd name="T46" fmla="*/ 646 w 693"/>
                <a:gd name="T47" fmla="*/ 280 h 610"/>
                <a:gd name="T48" fmla="*/ 692 w 693"/>
                <a:gd name="T49" fmla="*/ 238 h 6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3" h="610">
                  <a:moveTo>
                    <a:pt x="692" y="238"/>
                  </a:moveTo>
                  <a:lnTo>
                    <a:pt x="482" y="190"/>
                  </a:lnTo>
                  <a:lnTo>
                    <a:pt x="441" y="0"/>
                  </a:lnTo>
                  <a:lnTo>
                    <a:pt x="409" y="27"/>
                  </a:lnTo>
                  <a:lnTo>
                    <a:pt x="374" y="52"/>
                  </a:lnTo>
                  <a:lnTo>
                    <a:pt x="337" y="74"/>
                  </a:lnTo>
                  <a:lnTo>
                    <a:pt x="299" y="93"/>
                  </a:lnTo>
                  <a:lnTo>
                    <a:pt x="259" y="110"/>
                  </a:lnTo>
                  <a:lnTo>
                    <a:pt x="219" y="121"/>
                  </a:lnTo>
                  <a:lnTo>
                    <a:pt x="177" y="130"/>
                  </a:lnTo>
                  <a:lnTo>
                    <a:pt x="177" y="29"/>
                  </a:lnTo>
                  <a:lnTo>
                    <a:pt x="0" y="326"/>
                  </a:lnTo>
                  <a:lnTo>
                    <a:pt x="177" y="609"/>
                  </a:lnTo>
                  <a:lnTo>
                    <a:pt x="177" y="486"/>
                  </a:lnTo>
                  <a:lnTo>
                    <a:pt x="177" y="480"/>
                  </a:lnTo>
                  <a:lnTo>
                    <a:pt x="233" y="473"/>
                  </a:lnTo>
                  <a:lnTo>
                    <a:pt x="288" y="462"/>
                  </a:lnTo>
                  <a:lnTo>
                    <a:pt x="343" y="447"/>
                  </a:lnTo>
                  <a:lnTo>
                    <a:pt x="396" y="428"/>
                  </a:lnTo>
                  <a:lnTo>
                    <a:pt x="448" y="406"/>
                  </a:lnTo>
                  <a:lnTo>
                    <a:pt x="498" y="382"/>
                  </a:lnTo>
                  <a:lnTo>
                    <a:pt x="547" y="353"/>
                  </a:lnTo>
                  <a:lnTo>
                    <a:pt x="598" y="318"/>
                  </a:lnTo>
                  <a:lnTo>
                    <a:pt x="646" y="280"/>
                  </a:lnTo>
                  <a:lnTo>
                    <a:pt x="692" y="238"/>
                  </a:lnTo>
                </a:path>
              </a:pathLst>
            </a:custGeom>
            <a:solidFill>
              <a:srgbClr val="7092BE"/>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53" name="Freeform 52"/>
            <p:cNvSpPr>
              <a:spLocks/>
            </p:cNvSpPr>
            <p:nvPr/>
          </p:nvSpPr>
          <p:spPr bwMode="blackWhite">
            <a:xfrm>
              <a:off x="3610" y="2730"/>
              <a:ext cx="519" cy="659"/>
            </a:xfrm>
            <a:custGeom>
              <a:avLst/>
              <a:gdLst>
                <a:gd name="T0" fmla="*/ 171 w 519"/>
                <a:gd name="T1" fmla="*/ 85 h 659"/>
                <a:gd name="T2" fmla="*/ 165 w 519"/>
                <a:gd name="T3" fmla="*/ 128 h 659"/>
                <a:gd name="T4" fmla="*/ 154 w 519"/>
                <a:gd name="T5" fmla="*/ 170 h 659"/>
                <a:gd name="T6" fmla="*/ 140 w 519"/>
                <a:gd name="T7" fmla="*/ 212 h 659"/>
                <a:gd name="T8" fmla="*/ 124 w 519"/>
                <a:gd name="T9" fmla="*/ 251 h 659"/>
                <a:gd name="T10" fmla="*/ 103 w 519"/>
                <a:gd name="T11" fmla="*/ 289 h 659"/>
                <a:gd name="T12" fmla="*/ 80 w 519"/>
                <a:gd name="T13" fmla="*/ 326 h 659"/>
                <a:gd name="T14" fmla="*/ 0 w 519"/>
                <a:gd name="T15" fmla="*/ 246 h 659"/>
                <a:gd name="T16" fmla="*/ 89 w 519"/>
                <a:gd name="T17" fmla="*/ 573 h 659"/>
                <a:gd name="T18" fmla="*/ 411 w 519"/>
                <a:gd name="T19" fmla="*/ 658 h 659"/>
                <a:gd name="T20" fmla="*/ 333 w 519"/>
                <a:gd name="T21" fmla="*/ 577 h 659"/>
                <a:gd name="T22" fmla="*/ 327 w 519"/>
                <a:gd name="T23" fmla="*/ 573 h 659"/>
                <a:gd name="T24" fmla="*/ 364 w 519"/>
                <a:gd name="T25" fmla="*/ 523 h 659"/>
                <a:gd name="T26" fmla="*/ 397 w 519"/>
                <a:gd name="T27" fmla="*/ 471 h 659"/>
                <a:gd name="T28" fmla="*/ 427 w 519"/>
                <a:gd name="T29" fmla="*/ 417 h 659"/>
                <a:gd name="T30" fmla="*/ 452 w 519"/>
                <a:gd name="T31" fmla="*/ 361 h 659"/>
                <a:gd name="T32" fmla="*/ 474 w 519"/>
                <a:gd name="T33" fmla="*/ 303 h 659"/>
                <a:gd name="T34" fmla="*/ 491 w 519"/>
                <a:gd name="T35" fmla="*/ 244 h 659"/>
                <a:gd name="T36" fmla="*/ 504 w 519"/>
                <a:gd name="T37" fmla="*/ 184 h 659"/>
                <a:gd name="T38" fmla="*/ 513 w 519"/>
                <a:gd name="T39" fmla="*/ 122 h 659"/>
                <a:gd name="T40" fmla="*/ 518 w 519"/>
                <a:gd name="T41" fmla="*/ 61 h 659"/>
                <a:gd name="T42" fmla="*/ 518 w 519"/>
                <a:gd name="T43" fmla="*/ 0 h 659"/>
                <a:gd name="T44" fmla="*/ 380 w 519"/>
                <a:gd name="T45" fmla="*/ 136 h 659"/>
                <a:gd name="T46" fmla="*/ 171 w 519"/>
                <a:gd name="T47" fmla="*/ 85 h 6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9" h="659">
                  <a:moveTo>
                    <a:pt x="171" y="85"/>
                  </a:moveTo>
                  <a:lnTo>
                    <a:pt x="165" y="128"/>
                  </a:lnTo>
                  <a:lnTo>
                    <a:pt x="154" y="170"/>
                  </a:lnTo>
                  <a:lnTo>
                    <a:pt x="140" y="212"/>
                  </a:lnTo>
                  <a:lnTo>
                    <a:pt x="124" y="251"/>
                  </a:lnTo>
                  <a:lnTo>
                    <a:pt x="103" y="289"/>
                  </a:lnTo>
                  <a:lnTo>
                    <a:pt x="80" y="326"/>
                  </a:lnTo>
                  <a:lnTo>
                    <a:pt x="0" y="246"/>
                  </a:lnTo>
                  <a:lnTo>
                    <a:pt x="89" y="573"/>
                  </a:lnTo>
                  <a:lnTo>
                    <a:pt x="411" y="658"/>
                  </a:lnTo>
                  <a:lnTo>
                    <a:pt x="333" y="577"/>
                  </a:lnTo>
                  <a:lnTo>
                    <a:pt x="327" y="573"/>
                  </a:lnTo>
                  <a:lnTo>
                    <a:pt x="364" y="523"/>
                  </a:lnTo>
                  <a:lnTo>
                    <a:pt x="397" y="471"/>
                  </a:lnTo>
                  <a:lnTo>
                    <a:pt x="427" y="417"/>
                  </a:lnTo>
                  <a:lnTo>
                    <a:pt x="452" y="361"/>
                  </a:lnTo>
                  <a:lnTo>
                    <a:pt x="474" y="303"/>
                  </a:lnTo>
                  <a:lnTo>
                    <a:pt x="491" y="244"/>
                  </a:lnTo>
                  <a:lnTo>
                    <a:pt x="504" y="184"/>
                  </a:lnTo>
                  <a:lnTo>
                    <a:pt x="513" y="122"/>
                  </a:lnTo>
                  <a:lnTo>
                    <a:pt x="518" y="61"/>
                  </a:lnTo>
                  <a:lnTo>
                    <a:pt x="518" y="0"/>
                  </a:lnTo>
                  <a:lnTo>
                    <a:pt x="380" y="136"/>
                  </a:lnTo>
                  <a:lnTo>
                    <a:pt x="171" y="85"/>
                  </a:lnTo>
                </a:path>
              </a:pathLst>
            </a:custGeom>
            <a:solidFill>
              <a:schemeClr val="accent1">
                <a:lumMod val="40000"/>
                <a:lumOff val="60000"/>
              </a:schemeClr>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62" name="Freeform 61"/>
            <p:cNvSpPr>
              <a:spLocks/>
            </p:cNvSpPr>
            <p:nvPr/>
          </p:nvSpPr>
          <p:spPr bwMode="blackWhite">
            <a:xfrm>
              <a:off x="3645" y="2160"/>
              <a:ext cx="571" cy="677"/>
            </a:xfrm>
            <a:custGeom>
              <a:avLst/>
              <a:gdLst>
                <a:gd name="T0" fmla="*/ 0 w 571"/>
                <a:gd name="T1" fmla="*/ 245 h 677"/>
                <a:gd name="T2" fmla="*/ 28 w 571"/>
                <a:gd name="T3" fmla="*/ 279 h 677"/>
                <a:gd name="T4" fmla="*/ 52 w 571"/>
                <a:gd name="T5" fmla="*/ 315 h 677"/>
                <a:gd name="T6" fmla="*/ 74 w 571"/>
                <a:gd name="T7" fmla="*/ 352 h 677"/>
                <a:gd name="T8" fmla="*/ 93 w 571"/>
                <a:gd name="T9" fmla="*/ 391 h 677"/>
                <a:gd name="T10" fmla="*/ 107 w 571"/>
                <a:gd name="T11" fmla="*/ 432 h 677"/>
                <a:gd name="T12" fmla="*/ 119 w 571"/>
                <a:gd name="T13" fmla="*/ 475 h 677"/>
                <a:gd name="T14" fmla="*/ 128 w 571"/>
                <a:gd name="T15" fmla="*/ 516 h 677"/>
                <a:gd name="T16" fmla="*/ 133 w 571"/>
                <a:gd name="T17" fmla="*/ 560 h 677"/>
                <a:gd name="T18" fmla="*/ 127 w 571"/>
                <a:gd name="T19" fmla="*/ 561 h 677"/>
                <a:gd name="T20" fmla="*/ 8 w 571"/>
                <a:gd name="T21" fmla="*/ 594 h 677"/>
                <a:gd name="T22" fmla="*/ 337 w 571"/>
                <a:gd name="T23" fmla="*/ 676 h 677"/>
                <a:gd name="T24" fmla="*/ 570 w 571"/>
                <a:gd name="T25" fmla="*/ 443 h 677"/>
                <a:gd name="T26" fmla="*/ 469 w 571"/>
                <a:gd name="T27" fmla="*/ 470 h 677"/>
                <a:gd name="T28" fmla="*/ 459 w 571"/>
                <a:gd name="T29" fmla="*/ 412 h 677"/>
                <a:gd name="T30" fmla="*/ 444 w 571"/>
                <a:gd name="T31" fmla="*/ 354 h 677"/>
                <a:gd name="T32" fmla="*/ 425 w 571"/>
                <a:gd name="T33" fmla="*/ 299 h 677"/>
                <a:gd name="T34" fmla="*/ 403 w 571"/>
                <a:gd name="T35" fmla="*/ 244 h 677"/>
                <a:gd name="T36" fmla="*/ 378 w 571"/>
                <a:gd name="T37" fmla="*/ 191 h 677"/>
                <a:gd name="T38" fmla="*/ 347 w 571"/>
                <a:gd name="T39" fmla="*/ 140 h 677"/>
                <a:gd name="T40" fmla="*/ 315 w 571"/>
                <a:gd name="T41" fmla="*/ 90 h 677"/>
                <a:gd name="T42" fmla="*/ 279 w 571"/>
                <a:gd name="T43" fmla="*/ 44 h 677"/>
                <a:gd name="T44" fmla="*/ 240 w 571"/>
                <a:gd name="T45" fmla="*/ 0 h 677"/>
                <a:gd name="T46" fmla="*/ 191 w 571"/>
                <a:gd name="T47" fmla="*/ 200 h 677"/>
                <a:gd name="T48" fmla="*/ 0 w 571"/>
                <a:gd name="T49" fmla="*/ 245 h 6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1" h="677">
                  <a:moveTo>
                    <a:pt x="0" y="245"/>
                  </a:moveTo>
                  <a:lnTo>
                    <a:pt x="28" y="279"/>
                  </a:lnTo>
                  <a:lnTo>
                    <a:pt x="52" y="315"/>
                  </a:lnTo>
                  <a:lnTo>
                    <a:pt x="74" y="352"/>
                  </a:lnTo>
                  <a:lnTo>
                    <a:pt x="93" y="391"/>
                  </a:lnTo>
                  <a:lnTo>
                    <a:pt x="107" y="432"/>
                  </a:lnTo>
                  <a:lnTo>
                    <a:pt x="119" y="475"/>
                  </a:lnTo>
                  <a:lnTo>
                    <a:pt x="128" y="516"/>
                  </a:lnTo>
                  <a:lnTo>
                    <a:pt x="133" y="560"/>
                  </a:lnTo>
                  <a:lnTo>
                    <a:pt x="127" y="561"/>
                  </a:lnTo>
                  <a:lnTo>
                    <a:pt x="8" y="594"/>
                  </a:lnTo>
                  <a:lnTo>
                    <a:pt x="337" y="676"/>
                  </a:lnTo>
                  <a:lnTo>
                    <a:pt x="570" y="443"/>
                  </a:lnTo>
                  <a:lnTo>
                    <a:pt x="469" y="470"/>
                  </a:lnTo>
                  <a:lnTo>
                    <a:pt x="459" y="412"/>
                  </a:lnTo>
                  <a:lnTo>
                    <a:pt x="444" y="354"/>
                  </a:lnTo>
                  <a:lnTo>
                    <a:pt x="425" y="299"/>
                  </a:lnTo>
                  <a:lnTo>
                    <a:pt x="403" y="244"/>
                  </a:lnTo>
                  <a:lnTo>
                    <a:pt x="378" y="191"/>
                  </a:lnTo>
                  <a:lnTo>
                    <a:pt x="347" y="140"/>
                  </a:lnTo>
                  <a:lnTo>
                    <a:pt x="315" y="90"/>
                  </a:lnTo>
                  <a:lnTo>
                    <a:pt x="279" y="44"/>
                  </a:lnTo>
                  <a:lnTo>
                    <a:pt x="240" y="0"/>
                  </a:lnTo>
                  <a:lnTo>
                    <a:pt x="191" y="200"/>
                  </a:lnTo>
                  <a:lnTo>
                    <a:pt x="0" y="245"/>
                  </a:lnTo>
                </a:path>
              </a:pathLst>
            </a:custGeom>
            <a:solidFill>
              <a:srgbClr val="D4E2F4"/>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64" name="Freeform 63"/>
            <p:cNvSpPr>
              <a:spLocks/>
            </p:cNvSpPr>
            <p:nvPr/>
          </p:nvSpPr>
          <p:spPr bwMode="blackWhite">
            <a:xfrm>
              <a:off x="3268" y="1892"/>
              <a:ext cx="626" cy="526"/>
            </a:xfrm>
            <a:custGeom>
              <a:avLst/>
              <a:gdLst>
                <a:gd name="T0" fmla="*/ 213 w 626"/>
                <a:gd name="T1" fmla="*/ 525 h 526"/>
                <a:gd name="T2" fmla="*/ 545 w 626"/>
                <a:gd name="T3" fmla="*/ 445 h 526"/>
                <a:gd name="T4" fmla="*/ 625 w 626"/>
                <a:gd name="T5" fmla="*/ 115 h 526"/>
                <a:gd name="T6" fmla="*/ 545 w 626"/>
                <a:gd name="T7" fmla="*/ 193 h 526"/>
                <a:gd name="T8" fmla="*/ 536 w 626"/>
                <a:gd name="T9" fmla="*/ 203 h 526"/>
                <a:gd name="T10" fmla="*/ 489 w 626"/>
                <a:gd name="T11" fmla="*/ 167 h 526"/>
                <a:gd name="T12" fmla="*/ 442 w 626"/>
                <a:gd name="T13" fmla="*/ 134 h 526"/>
                <a:gd name="T14" fmla="*/ 391 w 626"/>
                <a:gd name="T15" fmla="*/ 104 h 526"/>
                <a:gd name="T16" fmla="*/ 338 w 626"/>
                <a:gd name="T17" fmla="*/ 79 h 526"/>
                <a:gd name="T18" fmla="*/ 285 w 626"/>
                <a:gd name="T19" fmla="*/ 57 h 526"/>
                <a:gd name="T20" fmla="*/ 230 w 626"/>
                <a:gd name="T21" fmla="*/ 37 h 526"/>
                <a:gd name="T22" fmla="*/ 173 w 626"/>
                <a:gd name="T23" fmla="*/ 22 h 526"/>
                <a:gd name="T24" fmla="*/ 116 w 626"/>
                <a:gd name="T25" fmla="*/ 12 h 526"/>
                <a:gd name="T26" fmla="*/ 58 w 626"/>
                <a:gd name="T27" fmla="*/ 4 h 526"/>
                <a:gd name="T28" fmla="*/ 0 w 626"/>
                <a:gd name="T29" fmla="*/ 0 h 526"/>
                <a:gd name="T30" fmla="*/ 130 w 626"/>
                <a:gd name="T31" fmla="*/ 196 h 526"/>
                <a:gd name="T32" fmla="*/ 32 w 626"/>
                <a:gd name="T33" fmla="*/ 348 h 526"/>
                <a:gd name="T34" fmla="*/ 79 w 626"/>
                <a:gd name="T35" fmla="*/ 355 h 526"/>
                <a:gd name="T36" fmla="*/ 124 w 626"/>
                <a:gd name="T37" fmla="*/ 365 h 526"/>
                <a:gd name="T38" fmla="*/ 168 w 626"/>
                <a:gd name="T39" fmla="*/ 380 h 526"/>
                <a:gd name="T40" fmla="*/ 211 w 626"/>
                <a:gd name="T41" fmla="*/ 398 h 526"/>
                <a:gd name="T42" fmla="*/ 251 w 626"/>
                <a:gd name="T43" fmla="*/ 422 h 526"/>
                <a:gd name="T44" fmla="*/ 291 w 626"/>
                <a:gd name="T45" fmla="*/ 447 h 526"/>
                <a:gd name="T46" fmla="*/ 213 w 626"/>
                <a:gd name="T47" fmla="*/ 525 h 5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26" h="526">
                  <a:moveTo>
                    <a:pt x="213" y="525"/>
                  </a:moveTo>
                  <a:lnTo>
                    <a:pt x="545" y="445"/>
                  </a:lnTo>
                  <a:lnTo>
                    <a:pt x="625" y="115"/>
                  </a:lnTo>
                  <a:lnTo>
                    <a:pt x="545" y="193"/>
                  </a:lnTo>
                  <a:lnTo>
                    <a:pt x="536" y="203"/>
                  </a:lnTo>
                  <a:lnTo>
                    <a:pt x="489" y="167"/>
                  </a:lnTo>
                  <a:lnTo>
                    <a:pt x="442" y="134"/>
                  </a:lnTo>
                  <a:lnTo>
                    <a:pt x="391" y="104"/>
                  </a:lnTo>
                  <a:lnTo>
                    <a:pt x="338" y="79"/>
                  </a:lnTo>
                  <a:lnTo>
                    <a:pt x="285" y="57"/>
                  </a:lnTo>
                  <a:lnTo>
                    <a:pt x="230" y="37"/>
                  </a:lnTo>
                  <a:lnTo>
                    <a:pt x="173" y="22"/>
                  </a:lnTo>
                  <a:lnTo>
                    <a:pt x="116" y="12"/>
                  </a:lnTo>
                  <a:lnTo>
                    <a:pt x="58" y="4"/>
                  </a:lnTo>
                  <a:lnTo>
                    <a:pt x="0" y="0"/>
                  </a:lnTo>
                  <a:lnTo>
                    <a:pt x="130" y="196"/>
                  </a:lnTo>
                  <a:lnTo>
                    <a:pt x="32" y="348"/>
                  </a:lnTo>
                  <a:lnTo>
                    <a:pt x="79" y="355"/>
                  </a:lnTo>
                  <a:lnTo>
                    <a:pt x="124" y="365"/>
                  </a:lnTo>
                  <a:lnTo>
                    <a:pt x="168" y="380"/>
                  </a:lnTo>
                  <a:lnTo>
                    <a:pt x="211" y="398"/>
                  </a:lnTo>
                  <a:lnTo>
                    <a:pt x="251" y="422"/>
                  </a:lnTo>
                  <a:lnTo>
                    <a:pt x="291" y="447"/>
                  </a:lnTo>
                  <a:lnTo>
                    <a:pt x="213" y="525"/>
                  </a:lnTo>
                </a:path>
              </a:pathLst>
            </a:custGeom>
            <a:solidFill>
              <a:srgbClr val="D3D6DF"/>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65" name="Freeform 64"/>
            <p:cNvSpPr>
              <a:spLocks/>
            </p:cNvSpPr>
            <p:nvPr/>
          </p:nvSpPr>
          <p:spPr bwMode="blackWhite">
            <a:xfrm>
              <a:off x="2701" y="1797"/>
              <a:ext cx="658" cy="583"/>
            </a:xfrm>
            <a:custGeom>
              <a:avLst/>
              <a:gdLst>
                <a:gd name="T0" fmla="*/ 252 w 658"/>
                <a:gd name="T1" fmla="*/ 554 h 583"/>
                <a:gd name="T2" fmla="*/ 286 w 658"/>
                <a:gd name="T3" fmla="*/ 530 h 583"/>
                <a:gd name="T4" fmla="*/ 322 w 658"/>
                <a:gd name="T5" fmla="*/ 509 h 583"/>
                <a:gd name="T6" fmla="*/ 361 w 658"/>
                <a:gd name="T7" fmla="*/ 491 h 583"/>
                <a:gd name="T8" fmla="*/ 400 w 658"/>
                <a:gd name="T9" fmla="*/ 477 h 583"/>
                <a:gd name="T10" fmla="*/ 441 w 658"/>
                <a:gd name="T11" fmla="*/ 466 h 583"/>
                <a:gd name="T12" fmla="*/ 482 w 658"/>
                <a:gd name="T13" fmla="*/ 458 h 583"/>
                <a:gd name="T14" fmla="*/ 482 w 658"/>
                <a:gd name="T15" fmla="*/ 459 h 583"/>
                <a:gd name="T16" fmla="*/ 482 w 658"/>
                <a:gd name="T17" fmla="*/ 582 h 583"/>
                <a:gd name="T18" fmla="*/ 657 w 658"/>
                <a:gd name="T19" fmla="*/ 292 h 583"/>
                <a:gd name="T20" fmla="*/ 482 w 658"/>
                <a:gd name="T21" fmla="*/ 0 h 583"/>
                <a:gd name="T22" fmla="*/ 482 w 658"/>
                <a:gd name="T23" fmla="*/ 107 h 583"/>
                <a:gd name="T24" fmla="*/ 424 w 658"/>
                <a:gd name="T25" fmla="*/ 114 h 583"/>
                <a:gd name="T26" fmla="*/ 368 w 658"/>
                <a:gd name="T27" fmla="*/ 124 h 583"/>
                <a:gd name="T28" fmla="*/ 312 w 658"/>
                <a:gd name="T29" fmla="*/ 139 h 583"/>
                <a:gd name="T30" fmla="*/ 256 w 658"/>
                <a:gd name="T31" fmla="*/ 158 h 583"/>
                <a:gd name="T32" fmla="*/ 203 w 658"/>
                <a:gd name="T33" fmla="*/ 180 h 583"/>
                <a:gd name="T34" fmla="*/ 151 w 658"/>
                <a:gd name="T35" fmla="*/ 205 h 583"/>
                <a:gd name="T36" fmla="*/ 101 w 658"/>
                <a:gd name="T37" fmla="*/ 235 h 583"/>
                <a:gd name="T38" fmla="*/ 49 w 658"/>
                <a:gd name="T39" fmla="*/ 270 h 583"/>
                <a:gd name="T40" fmla="*/ 0 w 658"/>
                <a:gd name="T41" fmla="*/ 308 h 583"/>
                <a:gd name="T42" fmla="*/ 211 w 658"/>
                <a:gd name="T43" fmla="*/ 357 h 583"/>
                <a:gd name="T44" fmla="*/ 252 w 658"/>
                <a:gd name="T45" fmla="*/ 554 h 5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8" h="583">
                  <a:moveTo>
                    <a:pt x="252" y="554"/>
                  </a:moveTo>
                  <a:lnTo>
                    <a:pt x="286" y="530"/>
                  </a:lnTo>
                  <a:lnTo>
                    <a:pt x="322" y="509"/>
                  </a:lnTo>
                  <a:lnTo>
                    <a:pt x="361" y="491"/>
                  </a:lnTo>
                  <a:lnTo>
                    <a:pt x="400" y="477"/>
                  </a:lnTo>
                  <a:lnTo>
                    <a:pt x="441" y="466"/>
                  </a:lnTo>
                  <a:lnTo>
                    <a:pt x="482" y="458"/>
                  </a:lnTo>
                  <a:lnTo>
                    <a:pt x="482" y="459"/>
                  </a:lnTo>
                  <a:lnTo>
                    <a:pt x="482" y="582"/>
                  </a:lnTo>
                  <a:lnTo>
                    <a:pt x="657" y="292"/>
                  </a:lnTo>
                  <a:lnTo>
                    <a:pt x="482" y="0"/>
                  </a:lnTo>
                  <a:lnTo>
                    <a:pt x="482" y="107"/>
                  </a:lnTo>
                  <a:lnTo>
                    <a:pt x="424" y="114"/>
                  </a:lnTo>
                  <a:lnTo>
                    <a:pt x="368" y="124"/>
                  </a:lnTo>
                  <a:lnTo>
                    <a:pt x="312" y="139"/>
                  </a:lnTo>
                  <a:lnTo>
                    <a:pt x="256" y="158"/>
                  </a:lnTo>
                  <a:lnTo>
                    <a:pt x="203" y="180"/>
                  </a:lnTo>
                  <a:lnTo>
                    <a:pt x="151" y="205"/>
                  </a:lnTo>
                  <a:lnTo>
                    <a:pt x="101" y="235"/>
                  </a:lnTo>
                  <a:lnTo>
                    <a:pt x="49" y="270"/>
                  </a:lnTo>
                  <a:lnTo>
                    <a:pt x="0" y="308"/>
                  </a:lnTo>
                  <a:lnTo>
                    <a:pt x="211" y="357"/>
                  </a:lnTo>
                  <a:lnTo>
                    <a:pt x="252" y="554"/>
                  </a:lnTo>
                </a:path>
              </a:pathLst>
            </a:custGeom>
            <a:solidFill>
              <a:schemeClr val="bg2">
                <a:lumMod val="10000"/>
              </a:schemeClr>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69" name="Freeform 68"/>
            <p:cNvSpPr>
              <a:spLocks/>
            </p:cNvSpPr>
            <p:nvPr/>
          </p:nvSpPr>
          <p:spPr bwMode="blackWhite">
            <a:xfrm>
              <a:off x="2403" y="2096"/>
              <a:ext cx="562" cy="631"/>
            </a:xfrm>
            <a:custGeom>
              <a:avLst/>
              <a:gdLst>
                <a:gd name="T0" fmla="*/ 350 w 562"/>
                <a:gd name="T1" fmla="*/ 629 h 631"/>
                <a:gd name="T2" fmla="*/ 357 w 562"/>
                <a:gd name="T3" fmla="*/ 583 h 631"/>
                <a:gd name="T4" fmla="*/ 368 w 562"/>
                <a:gd name="T5" fmla="*/ 536 h 631"/>
                <a:gd name="T6" fmla="*/ 383 w 562"/>
                <a:gd name="T7" fmla="*/ 491 h 631"/>
                <a:gd name="T8" fmla="*/ 401 w 562"/>
                <a:gd name="T9" fmla="*/ 447 h 631"/>
                <a:gd name="T10" fmla="*/ 423 w 562"/>
                <a:gd name="T11" fmla="*/ 405 h 631"/>
                <a:gd name="T12" fmla="*/ 450 w 562"/>
                <a:gd name="T13" fmla="*/ 367 h 631"/>
                <a:gd name="T14" fmla="*/ 480 w 562"/>
                <a:gd name="T15" fmla="*/ 330 h 631"/>
                <a:gd name="T16" fmla="*/ 561 w 562"/>
                <a:gd name="T17" fmla="*/ 411 h 631"/>
                <a:gd name="T18" fmla="*/ 487 w 562"/>
                <a:gd name="T19" fmla="*/ 86 h 631"/>
                <a:gd name="T20" fmla="*/ 487 w 562"/>
                <a:gd name="T21" fmla="*/ 85 h 631"/>
                <a:gd name="T22" fmla="*/ 151 w 562"/>
                <a:gd name="T23" fmla="*/ 0 h 631"/>
                <a:gd name="T24" fmla="*/ 230 w 562"/>
                <a:gd name="T25" fmla="*/ 80 h 631"/>
                <a:gd name="T26" fmla="*/ 234 w 562"/>
                <a:gd name="T27" fmla="*/ 83 h 631"/>
                <a:gd name="T28" fmla="*/ 194 w 562"/>
                <a:gd name="T29" fmla="*/ 130 h 631"/>
                <a:gd name="T30" fmla="*/ 158 w 562"/>
                <a:gd name="T31" fmla="*/ 177 h 631"/>
                <a:gd name="T32" fmla="*/ 124 w 562"/>
                <a:gd name="T33" fmla="*/ 228 h 631"/>
                <a:gd name="T34" fmla="*/ 94 w 562"/>
                <a:gd name="T35" fmla="*/ 281 h 631"/>
                <a:gd name="T36" fmla="*/ 69 w 562"/>
                <a:gd name="T37" fmla="*/ 336 h 631"/>
                <a:gd name="T38" fmla="*/ 47 w 562"/>
                <a:gd name="T39" fmla="*/ 393 h 631"/>
                <a:gd name="T40" fmla="*/ 29 w 562"/>
                <a:gd name="T41" fmla="*/ 450 h 631"/>
                <a:gd name="T42" fmla="*/ 15 w 562"/>
                <a:gd name="T43" fmla="*/ 510 h 631"/>
                <a:gd name="T44" fmla="*/ 5 w 562"/>
                <a:gd name="T45" fmla="*/ 570 h 631"/>
                <a:gd name="T46" fmla="*/ 0 w 562"/>
                <a:gd name="T47" fmla="*/ 630 h 631"/>
                <a:gd name="T48" fmla="*/ 168 w 562"/>
                <a:gd name="T49" fmla="*/ 518 h 631"/>
                <a:gd name="T50" fmla="*/ 350 w 562"/>
                <a:gd name="T51" fmla="*/ 629 h 6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2" h="631">
                  <a:moveTo>
                    <a:pt x="350" y="629"/>
                  </a:moveTo>
                  <a:lnTo>
                    <a:pt x="357" y="583"/>
                  </a:lnTo>
                  <a:lnTo>
                    <a:pt x="368" y="536"/>
                  </a:lnTo>
                  <a:lnTo>
                    <a:pt x="383" y="491"/>
                  </a:lnTo>
                  <a:lnTo>
                    <a:pt x="401" y="447"/>
                  </a:lnTo>
                  <a:lnTo>
                    <a:pt x="423" y="405"/>
                  </a:lnTo>
                  <a:lnTo>
                    <a:pt x="450" y="367"/>
                  </a:lnTo>
                  <a:lnTo>
                    <a:pt x="480" y="330"/>
                  </a:lnTo>
                  <a:lnTo>
                    <a:pt x="561" y="411"/>
                  </a:lnTo>
                  <a:lnTo>
                    <a:pt x="487" y="86"/>
                  </a:lnTo>
                  <a:lnTo>
                    <a:pt x="487" y="85"/>
                  </a:lnTo>
                  <a:lnTo>
                    <a:pt x="151" y="0"/>
                  </a:lnTo>
                  <a:lnTo>
                    <a:pt x="230" y="80"/>
                  </a:lnTo>
                  <a:lnTo>
                    <a:pt x="234" y="83"/>
                  </a:lnTo>
                  <a:lnTo>
                    <a:pt x="194" y="130"/>
                  </a:lnTo>
                  <a:lnTo>
                    <a:pt x="158" y="177"/>
                  </a:lnTo>
                  <a:lnTo>
                    <a:pt x="124" y="228"/>
                  </a:lnTo>
                  <a:lnTo>
                    <a:pt x="94" y="281"/>
                  </a:lnTo>
                  <a:lnTo>
                    <a:pt x="69" y="336"/>
                  </a:lnTo>
                  <a:lnTo>
                    <a:pt x="47" y="393"/>
                  </a:lnTo>
                  <a:lnTo>
                    <a:pt x="29" y="450"/>
                  </a:lnTo>
                  <a:lnTo>
                    <a:pt x="15" y="510"/>
                  </a:lnTo>
                  <a:lnTo>
                    <a:pt x="5" y="570"/>
                  </a:lnTo>
                  <a:lnTo>
                    <a:pt x="0" y="630"/>
                  </a:lnTo>
                  <a:lnTo>
                    <a:pt x="168" y="518"/>
                  </a:lnTo>
                  <a:lnTo>
                    <a:pt x="350" y="629"/>
                  </a:lnTo>
                </a:path>
              </a:pathLst>
            </a:custGeom>
            <a:solidFill>
              <a:srgbClr val="002060"/>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sp>
          <p:nvSpPr>
            <p:cNvPr id="71" name="Freeform 70"/>
            <p:cNvSpPr>
              <a:spLocks/>
            </p:cNvSpPr>
            <p:nvPr/>
          </p:nvSpPr>
          <p:spPr bwMode="blackWhite">
            <a:xfrm>
              <a:off x="2277" y="2646"/>
              <a:ext cx="583" cy="738"/>
            </a:xfrm>
            <a:custGeom>
              <a:avLst/>
              <a:gdLst>
                <a:gd name="T0" fmla="*/ 578 w 583"/>
                <a:gd name="T1" fmla="*/ 440 h 738"/>
                <a:gd name="T2" fmla="*/ 552 w 583"/>
                <a:gd name="T3" fmla="*/ 401 h 738"/>
                <a:gd name="T4" fmla="*/ 529 w 583"/>
                <a:gd name="T5" fmla="*/ 359 h 738"/>
                <a:gd name="T6" fmla="*/ 510 w 583"/>
                <a:gd name="T7" fmla="*/ 316 h 738"/>
                <a:gd name="T8" fmla="*/ 495 w 583"/>
                <a:gd name="T9" fmla="*/ 271 h 738"/>
                <a:gd name="T10" fmla="*/ 483 w 583"/>
                <a:gd name="T11" fmla="*/ 226 h 738"/>
                <a:gd name="T12" fmla="*/ 476 w 583"/>
                <a:gd name="T13" fmla="*/ 179 h 738"/>
                <a:gd name="T14" fmla="*/ 582 w 583"/>
                <a:gd name="T15" fmla="*/ 179 h 738"/>
                <a:gd name="T16" fmla="*/ 301 w 583"/>
                <a:gd name="T17" fmla="*/ 0 h 738"/>
                <a:gd name="T18" fmla="*/ 299 w 583"/>
                <a:gd name="T19" fmla="*/ 1 h 738"/>
                <a:gd name="T20" fmla="*/ 0 w 583"/>
                <a:gd name="T21" fmla="*/ 179 h 738"/>
                <a:gd name="T22" fmla="*/ 112 w 583"/>
                <a:gd name="T23" fmla="*/ 179 h 738"/>
                <a:gd name="T24" fmla="*/ 127 w 583"/>
                <a:gd name="T25" fmla="*/ 179 h 738"/>
                <a:gd name="T26" fmla="*/ 133 w 583"/>
                <a:gd name="T27" fmla="*/ 241 h 738"/>
                <a:gd name="T28" fmla="*/ 145 w 583"/>
                <a:gd name="T29" fmla="*/ 302 h 738"/>
                <a:gd name="T30" fmla="*/ 159 w 583"/>
                <a:gd name="T31" fmla="*/ 363 h 738"/>
                <a:gd name="T32" fmla="*/ 178 w 583"/>
                <a:gd name="T33" fmla="*/ 423 h 738"/>
                <a:gd name="T34" fmla="*/ 202 w 583"/>
                <a:gd name="T35" fmla="*/ 481 h 738"/>
                <a:gd name="T36" fmla="*/ 230 w 583"/>
                <a:gd name="T37" fmla="*/ 537 h 738"/>
                <a:gd name="T38" fmla="*/ 261 w 583"/>
                <a:gd name="T39" fmla="*/ 590 h 738"/>
                <a:gd name="T40" fmla="*/ 297 w 583"/>
                <a:gd name="T41" fmla="*/ 642 h 738"/>
                <a:gd name="T42" fmla="*/ 335 w 583"/>
                <a:gd name="T43" fmla="*/ 691 h 738"/>
                <a:gd name="T44" fmla="*/ 378 w 583"/>
                <a:gd name="T45" fmla="*/ 737 h 738"/>
                <a:gd name="T46" fmla="*/ 378 w 583"/>
                <a:gd name="T47" fmla="*/ 540 h 738"/>
                <a:gd name="T48" fmla="*/ 578 w 583"/>
                <a:gd name="T49" fmla="*/ 440 h 7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3" h="738">
                  <a:moveTo>
                    <a:pt x="578" y="440"/>
                  </a:moveTo>
                  <a:lnTo>
                    <a:pt x="552" y="401"/>
                  </a:lnTo>
                  <a:lnTo>
                    <a:pt x="529" y="359"/>
                  </a:lnTo>
                  <a:lnTo>
                    <a:pt x="510" y="316"/>
                  </a:lnTo>
                  <a:lnTo>
                    <a:pt x="495" y="271"/>
                  </a:lnTo>
                  <a:lnTo>
                    <a:pt x="483" y="226"/>
                  </a:lnTo>
                  <a:lnTo>
                    <a:pt x="476" y="179"/>
                  </a:lnTo>
                  <a:lnTo>
                    <a:pt x="582" y="179"/>
                  </a:lnTo>
                  <a:lnTo>
                    <a:pt x="301" y="0"/>
                  </a:lnTo>
                  <a:lnTo>
                    <a:pt x="299" y="1"/>
                  </a:lnTo>
                  <a:lnTo>
                    <a:pt x="0" y="179"/>
                  </a:lnTo>
                  <a:lnTo>
                    <a:pt x="112" y="179"/>
                  </a:lnTo>
                  <a:lnTo>
                    <a:pt x="127" y="179"/>
                  </a:lnTo>
                  <a:lnTo>
                    <a:pt x="133" y="241"/>
                  </a:lnTo>
                  <a:lnTo>
                    <a:pt x="145" y="302"/>
                  </a:lnTo>
                  <a:lnTo>
                    <a:pt x="159" y="363"/>
                  </a:lnTo>
                  <a:lnTo>
                    <a:pt x="178" y="423"/>
                  </a:lnTo>
                  <a:lnTo>
                    <a:pt x="202" y="481"/>
                  </a:lnTo>
                  <a:lnTo>
                    <a:pt x="230" y="537"/>
                  </a:lnTo>
                  <a:lnTo>
                    <a:pt x="261" y="590"/>
                  </a:lnTo>
                  <a:lnTo>
                    <a:pt x="297" y="642"/>
                  </a:lnTo>
                  <a:lnTo>
                    <a:pt x="335" y="691"/>
                  </a:lnTo>
                  <a:lnTo>
                    <a:pt x="378" y="737"/>
                  </a:lnTo>
                  <a:lnTo>
                    <a:pt x="378" y="540"/>
                  </a:lnTo>
                  <a:lnTo>
                    <a:pt x="578" y="440"/>
                  </a:lnTo>
                </a:path>
              </a:pathLst>
            </a:custGeom>
            <a:solidFill>
              <a:srgbClr val="245794"/>
            </a:solidFill>
            <a:ln w="12700" cap="rnd"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00" dirty="0">
                <a:latin typeface="Calibri" panose="020F0502020204030204" pitchFamily="34" charset="0"/>
              </a:endParaRPr>
            </a:p>
          </p:txBody>
        </p:sp>
      </p:grpSp>
      <p:sp>
        <p:nvSpPr>
          <p:cNvPr id="72" name="TextBox 121"/>
          <p:cNvSpPr txBox="1">
            <a:spLocks noChangeArrowheads="1"/>
          </p:cNvSpPr>
          <p:nvPr/>
        </p:nvSpPr>
        <p:spPr bwMode="auto">
          <a:xfrm>
            <a:off x="4931389" y="2183927"/>
            <a:ext cx="1062038"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bg1"/>
                </a:solidFill>
                <a:latin typeface="Calibri" panose="020F0502020204030204" pitchFamily="34" charset="0"/>
                <a:cs typeface="Arial" panose="020B0604020202020204" pitchFamily="34" charset="0"/>
              </a:rPr>
              <a:t>Scaling Up </a:t>
            </a:r>
            <a:br>
              <a:rPr lang="en-US" altLang="en-US" sz="1000" b="1" dirty="0">
                <a:solidFill>
                  <a:schemeClr val="bg1"/>
                </a:solidFill>
                <a:latin typeface="Calibri" panose="020F0502020204030204" pitchFamily="34" charset="0"/>
                <a:cs typeface="Arial" panose="020B0604020202020204" pitchFamily="34" charset="0"/>
              </a:rPr>
            </a:br>
            <a:r>
              <a:rPr lang="en-US" altLang="en-US" sz="1000" b="1" dirty="0">
                <a:solidFill>
                  <a:schemeClr val="bg1"/>
                </a:solidFill>
                <a:latin typeface="Calibri" panose="020F0502020204030204" pitchFamily="34" charset="0"/>
                <a:cs typeface="Arial" panose="020B0604020202020204" pitchFamily="34" charset="0"/>
              </a:rPr>
              <a:t>Access to Electricity</a:t>
            </a:r>
          </a:p>
        </p:txBody>
      </p:sp>
      <p:sp>
        <p:nvSpPr>
          <p:cNvPr id="73" name="TextBox 122"/>
          <p:cNvSpPr txBox="1">
            <a:spLocks noChangeArrowheads="1"/>
          </p:cNvSpPr>
          <p:nvPr/>
        </p:nvSpPr>
        <p:spPr bwMode="auto">
          <a:xfrm>
            <a:off x="4173003" y="3110741"/>
            <a:ext cx="851654"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bg1"/>
                </a:solidFill>
                <a:latin typeface="Calibri" panose="020F0502020204030204" pitchFamily="34" charset="0"/>
                <a:cs typeface="Arial" panose="020B0604020202020204" pitchFamily="34" charset="0"/>
              </a:rPr>
              <a:t>Emissions Reduction</a:t>
            </a:r>
          </a:p>
        </p:txBody>
      </p:sp>
      <p:sp>
        <p:nvSpPr>
          <p:cNvPr id="74" name="TextBox 123"/>
          <p:cNvSpPr txBox="1">
            <a:spLocks noChangeArrowheads="1"/>
          </p:cNvSpPr>
          <p:nvPr/>
        </p:nvSpPr>
        <p:spPr bwMode="auto">
          <a:xfrm>
            <a:off x="4318367" y="4289421"/>
            <a:ext cx="789564"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bg1"/>
                </a:solidFill>
                <a:latin typeface="Calibri" panose="020F0502020204030204" pitchFamily="34" charset="0"/>
                <a:cs typeface="Arial" panose="020B0604020202020204" pitchFamily="34" charset="0"/>
              </a:rPr>
              <a:t>Landscape</a:t>
            </a:r>
          </a:p>
          <a:p>
            <a:pPr algn="ctr"/>
            <a:r>
              <a:rPr lang="en-US" altLang="en-US" sz="1000" b="1" dirty="0">
                <a:solidFill>
                  <a:schemeClr val="bg1"/>
                </a:solidFill>
                <a:latin typeface="Calibri" panose="020F0502020204030204" pitchFamily="34" charset="0"/>
                <a:cs typeface="Arial" panose="020B0604020202020204" pitchFamily="34" charset="0"/>
              </a:rPr>
              <a:t>Protection </a:t>
            </a:r>
          </a:p>
        </p:txBody>
      </p:sp>
      <p:sp>
        <p:nvSpPr>
          <p:cNvPr id="77" name="TextBox 124"/>
          <p:cNvSpPr txBox="1">
            <a:spLocks noChangeArrowheads="1"/>
          </p:cNvSpPr>
          <p:nvPr/>
        </p:nvSpPr>
        <p:spPr bwMode="auto">
          <a:xfrm>
            <a:off x="5244575" y="5230937"/>
            <a:ext cx="963613"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bg1"/>
                </a:solidFill>
                <a:latin typeface="Calibri" panose="020F0502020204030204" pitchFamily="34" charset="0"/>
                <a:cs typeface="Arial" panose="020B0604020202020204" pitchFamily="34" charset="0"/>
              </a:rPr>
              <a:t>Improved Rural Livelihoods</a:t>
            </a:r>
          </a:p>
        </p:txBody>
      </p:sp>
      <p:sp>
        <p:nvSpPr>
          <p:cNvPr id="78" name="TextBox 125"/>
          <p:cNvSpPr txBox="1">
            <a:spLocks noChangeArrowheads="1"/>
          </p:cNvSpPr>
          <p:nvPr/>
        </p:nvSpPr>
        <p:spPr bwMode="auto">
          <a:xfrm>
            <a:off x="6438052" y="4926261"/>
            <a:ext cx="965200" cy="6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tx2"/>
                </a:solidFill>
                <a:latin typeface="Calibri" panose="020F0502020204030204" pitchFamily="34" charset="0"/>
                <a:cs typeface="Arial" panose="020B0604020202020204" pitchFamily="34" charset="0"/>
              </a:rPr>
              <a:t>Peatland Restoration and Rehabilitation</a:t>
            </a:r>
          </a:p>
        </p:txBody>
      </p:sp>
      <p:sp>
        <p:nvSpPr>
          <p:cNvPr id="79" name="TextBox 126"/>
          <p:cNvSpPr txBox="1">
            <a:spLocks noChangeArrowheads="1"/>
          </p:cNvSpPr>
          <p:nvPr/>
        </p:nvSpPr>
        <p:spPr bwMode="auto">
          <a:xfrm>
            <a:off x="7230303" y="4234493"/>
            <a:ext cx="825500"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tx2"/>
                </a:solidFill>
                <a:latin typeface="Calibri" panose="020F0502020204030204" pitchFamily="34" charset="0"/>
                <a:cs typeface="Arial" panose="020B0604020202020204" pitchFamily="34" charset="0"/>
              </a:rPr>
              <a:t>Sustainable Supply Chains</a:t>
            </a:r>
          </a:p>
        </p:txBody>
      </p:sp>
      <p:sp>
        <p:nvSpPr>
          <p:cNvPr id="84" name="TextBox 127"/>
          <p:cNvSpPr txBox="1">
            <a:spLocks noChangeArrowheads="1"/>
          </p:cNvSpPr>
          <p:nvPr/>
        </p:nvSpPr>
        <p:spPr bwMode="auto">
          <a:xfrm>
            <a:off x="7269646" y="2943123"/>
            <a:ext cx="758825"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tx2"/>
                </a:solidFill>
                <a:latin typeface="Calibri" panose="020F0502020204030204" pitchFamily="34" charset="0"/>
                <a:cs typeface="Arial" panose="020B0604020202020204" pitchFamily="34" charset="0"/>
              </a:rPr>
              <a:t>Biodiversity Protection</a:t>
            </a:r>
          </a:p>
        </p:txBody>
      </p:sp>
      <p:sp>
        <p:nvSpPr>
          <p:cNvPr id="86" name="TextBox 128"/>
          <p:cNvSpPr txBox="1">
            <a:spLocks noChangeArrowheads="1"/>
          </p:cNvSpPr>
          <p:nvPr/>
        </p:nvSpPr>
        <p:spPr bwMode="auto">
          <a:xfrm>
            <a:off x="6242392" y="2144237"/>
            <a:ext cx="963613" cy="4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29" rIns="0" bIns="73129" anchor="ctr" anchorCtr="1">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b="1" dirty="0">
                <a:solidFill>
                  <a:schemeClr val="tx2"/>
                </a:solidFill>
                <a:latin typeface="Calibri" panose="020F0502020204030204" pitchFamily="34" charset="0"/>
                <a:cs typeface="Arial" panose="020B0604020202020204" pitchFamily="34" charset="0"/>
              </a:rPr>
              <a:t>Pollution Reduction</a:t>
            </a:r>
          </a:p>
        </p:txBody>
      </p:sp>
      <p:sp>
        <p:nvSpPr>
          <p:cNvPr id="87" name="TextBox 86"/>
          <p:cNvSpPr txBox="1"/>
          <p:nvPr/>
        </p:nvSpPr>
        <p:spPr>
          <a:xfrm>
            <a:off x="5099364" y="3654216"/>
            <a:ext cx="2172632" cy="400110"/>
          </a:xfrm>
          <a:prstGeom prst="rect">
            <a:avLst/>
          </a:prstGeom>
          <a:noFill/>
        </p:spPr>
        <p:txBody>
          <a:bodyPr wrap="square" rtlCol="0">
            <a:spAutoFit/>
          </a:bodyPr>
          <a:lstStyle/>
          <a:p>
            <a:pPr algn="ctr"/>
            <a:r>
              <a:rPr lang="en-US" sz="2000" b="1" dirty="0">
                <a:solidFill>
                  <a:srgbClr val="001E46"/>
                </a:solidFill>
                <a:latin typeface="Calibri" panose="020F0502020204030204" pitchFamily="34" charset="0"/>
              </a:rPr>
              <a:t>Impact Focus </a:t>
            </a:r>
          </a:p>
        </p:txBody>
      </p:sp>
    </p:spTree>
    <p:extLst>
      <p:ext uri="{BB962C8B-B14F-4D97-AF65-F5344CB8AC3E}">
        <p14:creationId xmlns:p14="http://schemas.microsoft.com/office/powerpoint/2010/main" val="89660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930" y="1609344"/>
            <a:ext cx="6006867" cy="4434995"/>
          </a:xfrm>
        </p:spPr>
        <p:txBody>
          <a:bodyPr/>
          <a:lstStyle/>
          <a:p>
            <a:r>
              <a:rPr lang="en-US" sz="2000" dirty="0"/>
              <a:t>A</a:t>
            </a:r>
            <a:r>
              <a:rPr lang="en-US" sz="2000" dirty="0" smtClean="0"/>
              <a:t> </a:t>
            </a:r>
            <a:r>
              <a:rPr lang="en-US" sz="2000" dirty="0"/>
              <a:t>long-term lending facility for a </a:t>
            </a:r>
            <a:r>
              <a:rPr lang="en-US" sz="2000" dirty="0" smtClean="0"/>
              <a:t>Joint </a:t>
            </a:r>
            <a:r>
              <a:rPr lang="en-US" sz="2000" dirty="0"/>
              <a:t>venture between </a:t>
            </a:r>
            <a:r>
              <a:rPr lang="en-US" sz="2000" dirty="0" smtClean="0"/>
              <a:t>a multinational and </a:t>
            </a:r>
            <a:r>
              <a:rPr lang="en-US" sz="2000" dirty="0"/>
              <a:t>an Indonesian </a:t>
            </a:r>
            <a:r>
              <a:rPr lang="en-US" sz="2000" dirty="0" smtClean="0"/>
              <a:t>company  for sustainable rubber plantation, smallholder rubber and conservation program on 90,000 </a:t>
            </a:r>
            <a:r>
              <a:rPr lang="en-US" sz="2000" dirty="0"/>
              <a:t>hectares of </a:t>
            </a:r>
            <a:r>
              <a:rPr lang="en-US" sz="2000" dirty="0" smtClean="0"/>
              <a:t>concessions in Jambi, Sumatra and East Kalimantan</a:t>
            </a:r>
          </a:p>
          <a:p>
            <a:r>
              <a:rPr lang="en-US" sz="2000" dirty="0" smtClean="0"/>
              <a:t>At maturity, will provide 18,000 local jobs</a:t>
            </a:r>
          </a:p>
          <a:p>
            <a:r>
              <a:rPr lang="en-US" sz="2000" dirty="0" smtClean="0"/>
              <a:t>With two ecosystem </a:t>
            </a:r>
            <a:r>
              <a:rPr lang="en-US" sz="2000" dirty="0"/>
              <a:t>restoration </a:t>
            </a:r>
            <a:r>
              <a:rPr lang="en-US" sz="2000" dirty="0" smtClean="0"/>
              <a:t>concessions on either end, forms </a:t>
            </a:r>
            <a:r>
              <a:rPr lang="en-US" sz="2000" dirty="0"/>
              <a:t>an important buffer zone to protect the 140,000 ha Bukit </a:t>
            </a:r>
            <a:r>
              <a:rPr lang="en-US" sz="2000" dirty="0" err="1"/>
              <a:t>Tigapuluh</a:t>
            </a:r>
            <a:r>
              <a:rPr lang="en-US" sz="2000" dirty="0"/>
              <a:t> National Park </a:t>
            </a:r>
            <a:r>
              <a:rPr lang="en-US" sz="2000" dirty="0" smtClean="0"/>
              <a:t> </a:t>
            </a:r>
          </a:p>
          <a:p>
            <a:r>
              <a:rPr lang="en-US" sz="2000" dirty="0" smtClean="0"/>
              <a:t>Currently 18,000 hectares planted in rubber </a:t>
            </a:r>
          </a:p>
          <a:p>
            <a:r>
              <a:rPr lang="en-US" sz="2000" dirty="0" smtClean="0"/>
              <a:t>45,000 hectares set aside for </a:t>
            </a:r>
            <a:r>
              <a:rPr lang="en-US" sz="2000" dirty="0"/>
              <a:t>C</a:t>
            </a:r>
            <a:r>
              <a:rPr lang="en-US" sz="2000" dirty="0" smtClean="0"/>
              <a:t>ommunity Partnership Programs, conservation and smallholder rubber </a:t>
            </a:r>
            <a:endParaRPr lang="en-US" sz="2000" dirty="0"/>
          </a:p>
          <a:p>
            <a:endParaRPr lang="en-US" sz="2400" dirty="0" smtClean="0"/>
          </a:p>
          <a:p>
            <a:endParaRPr lang="en-US" sz="2400" dirty="0" smtClean="0"/>
          </a:p>
        </p:txBody>
      </p:sp>
      <p:sp>
        <p:nvSpPr>
          <p:cNvPr id="3" name="Title 2"/>
          <p:cNvSpPr>
            <a:spLocks noGrp="1"/>
          </p:cNvSpPr>
          <p:nvPr>
            <p:ph type="title"/>
          </p:nvPr>
        </p:nvSpPr>
        <p:spPr/>
        <p:txBody>
          <a:bodyPr/>
          <a:lstStyle/>
          <a:p>
            <a:r>
              <a:rPr lang="en-US" sz="2400" b="1" dirty="0" smtClean="0"/>
              <a:t>TLFF First Transaction </a:t>
            </a:r>
            <a:r>
              <a:rPr lang="en-US" sz="2400" b="1" dirty="0"/>
              <a:t/>
            </a:r>
            <a:br>
              <a:rPr lang="en-US" sz="2400" b="1" dirty="0"/>
            </a:br>
            <a:r>
              <a:rPr lang="en-US" b="1" dirty="0" smtClean="0"/>
              <a:t>Plantation and Smallholder Rubber + Conservation  </a:t>
            </a:r>
            <a:endParaRPr lang="en-US" b="1" dirty="0"/>
          </a:p>
        </p:txBody>
      </p:sp>
      <p:pic>
        <p:nvPicPr>
          <p:cNvPr id="6" name="Picture 5" descr="https://fzs.org/files/cache/4bf16dd00affdbd0517fe89ad897ef41_f162.jpg"/>
          <p:cNvPicPr>
            <a:picLocks noChangeAspect="1" noChangeArrowheads="1"/>
          </p:cNvPicPr>
          <p:nvPr/>
        </p:nvPicPr>
        <p:blipFill>
          <a:blip r:embed="rId3"/>
          <a:srcRect/>
          <a:stretch>
            <a:fillRect/>
          </a:stretch>
        </p:blipFill>
        <p:spPr bwMode="auto">
          <a:xfrm>
            <a:off x="6638150" y="1038386"/>
            <a:ext cx="5094067" cy="4295756"/>
          </a:xfrm>
          <a:prstGeom prst="rect">
            <a:avLst/>
          </a:prstGeom>
          <a:noFill/>
        </p:spPr>
      </p:pic>
      <p:sp>
        <p:nvSpPr>
          <p:cNvPr id="7" name="TextBox 6"/>
          <p:cNvSpPr txBox="1"/>
          <p:nvPr/>
        </p:nvSpPr>
        <p:spPr>
          <a:xfrm>
            <a:off x="6638150" y="5517397"/>
            <a:ext cx="5778080" cy="276999"/>
          </a:xfrm>
          <a:prstGeom prst="rect">
            <a:avLst/>
          </a:prstGeom>
          <a:noFill/>
        </p:spPr>
        <p:txBody>
          <a:bodyPr wrap="square" rtlCol="0">
            <a:spAutoFit/>
          </a:bodyPr>
          <a:lstStyle/>
          <a:p>
            <a:r>
              <a:rPr lang="en-US" sz="1200" i="1" dirty="0" smtClean="0">
                <a:latin typeface="Calibri" charset="0"/>
                <a:ea typeface="Calibri" charset="0"/>
                <a:cs typeface="Calibri" charset="0"/>
              </a:rPr>
              <a:t>BUKIT TIGAPULUH NATIONAL PARK</a:t>
            </a:r>
            <a:endParaRPr lang="en-US" sz="1200" i="1" dirty="0">
              <a:latin typeface="Calibri" charset="0"/>
              <a:ea typeface="Calibri" charset="0"/>
              <a:cs typeface="Calibri" charset="0"/>
            </a:endParaRPr>
          </a:p>
        </p:txBody>
      </p:sp>
    </p:spTree>
    <p:extLst>
      <p:ext uri="{BB962C8B-B14F-4D97-AF65-F5344CB8AC3E}">
        <p14:creationId xmlns:p14="http://schemas.microsoft.com/office/powerpoint/2010/main" val="49940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09313" y="1712863"/>
            <a:ext cx="9058795" cy="3759200"/>
          </a:xfrm>
          <a:prstGeom prst="rect">
            <a:avLst/>
          </a:prstGeom>
        </p:spPr>
      </p:pic>
      <p:sp>
        <p:nvSpPr>
          <p:cNvPr id="3" name="Title 2"/>
          <p:cNvSpPr>
            <a:spLocks noGrp="1"/>
          </p:cNvSpPr>
          <p:nvPr>
            <p:ph type="title"/>
          </p:nvPr>
        </p:nvSpPr>
        <p:spPr/>
        <p:txBody>
          <a:bodyPr/>
          <a:lstStyle/>
          <a:p>
            <a:r>
              <a:rPr lang="en-US" sz="2400" b="1" dirty="0" smtClean="0"/>
              <a:t>Rubber: The Opportunity </a:t>
            </a:r>
            <a:br>
              <a:rPr lang="en-US" sz="2400" b="1" dirty="0" smtClean="0"/>
            </a:br>
            <a:r>
              <a:rPr lang="en-US" b="1" dirty="0" smtClean="0"/>
              <a:t>Sustainability Value Proposition </a:t>
            </a:r>
            <a:endParaRPr lang="en-US" b="1" dirty="0"/>
          </a:p>
        </p:txBody>
      </p:sp>
      <p:sp>
        <p:nvSpPr>
          <p:cNvPr id="5" name="Oval 4"/>
          <p:cNvSpPr/>
          <p:nvPr/>
        </p:nvSpPr>
        <p:spPr>
          <a:xfrm>
            <a:off x="9768108" y="2140745"/>
            <a:ext cx="611579" cy="5712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9483725" y="3321123"/>
            <a:ext cx="2480967" cy="3056221"/>
          </a:xfrm>
          <a:prstGeom prst="rect">
            <a:avLst/>
          </a:prstGeom>
          <a:noFill/>
        </p:spPr>
        <p:txBody>
          <a:bodyPr wrap="square" rtlCol="0">
            <a:spAutoFit/>
          </a:bodyPr>
          <a:lstStyle/>
          <a:p>
            <a:pPr defTabSz="622300">
              <a:lnSpc>
                <a:spcPct val="90000"/>
              </a:lnSpc>
              <a:spcBef>
                <a:spcPct val="0"/>
              </a:spcBef>
              <a:spcAft>
                <a:spcPct val="35000"/>
              </a:spcAft>
            </a:pPr>
            <a:r>
              <a:rPr lang="en-US" b="1" dirty="0">
                <a:latin typeface="Calibri" panose="020F0502020204030204" pitchFamily="34" charset="0"/>
                <a:cs typeface="Calibri" panose="020F0502020204030204" pitchFamily="34" charset="0"/>
              </a:rPr>
              <a:t>AGRICULTURE STANDARDS</a:t>
            </a:r>
          </a:p>
          <a:p>
            <a:pPr defTabSz="622300">
              <a:lnSpc>
                <a:spcPct val="90000"/>
              </a:lnSpc>
              <a:spcAft>
                <a:spcPct val="35000"/>
              </a:spcAft>
            </a:pPr>
            <a:r>
              <a:rPr lang="en-ID" dirty="0">
                <a:latin typeface="Calibri" panose="020F0502020204030204" pitchFamily="34" charset="0"/>
                <a:cs typeface="Calibri" panose="020F0502020204030204" pitchFamily="34" charset="0"/>
              </a:rPr>
              <a:t>Best in class  agronomic technologies, sapling, milling and responsible supply chain. </a:t>
            </a:r>
            <a:br>
              <a:rPr lang="en-ID" dirty="0">
                <a:latin typeface="Calibri" panose="020F0502020204030204" pitchFamily="34" charset="0"/>
                <a:cs typeface="Calibri" panose="020F0502020204030204" pitchFamily="34" charset="0"/>
              </a:rPr>
            </a:br>
            <a:r>
              <a:rPr lang="en-ID" dirty="0">
                <a:latin typeface="Calibri" panose="020F0502020204030204" pitchFamily="34" charset="0"/>
                <a:cs typeface="Calibri" panose="020F0502020204030204" pitchFamily="34" charset="0"/>
              </a:rPr>
              <a:t>Up to 1.7T/ha versus today 800kg/ha in Indonesia – serve as a reference</a:t>
            </a:r>
          </a:p>
          <a:p>
            <a:endParaRPr lang="en-US" dirty="0"/>
          </a:p>
        </p:txBody>
      </p:sp>
      <p:sp>
        <p:nvSpPr>
          <p:cNvPr id="7" name="Oval 6"/>
          <p:cNvSpPr/>
          <p:nvPr/>
        </p:nvSpPr>
        <p:spPr>
          <a:xfrm>
            <a:off x="7602523" y="2454289"/>
            <a:ext cx="455866" cy="4334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6028841" y="3771594"/>
            <a:ext cx="3232000" cy="2432974"/>
          </a:xfrm>
          <a:prstGeom prst="rect">
            <a:avLst/>
          </a:prstGeom>
        </p:spPr>
        <p:txBody>
          <a:bodyPr wrap="square">
            <a:spAutoFit/>
          </a:bodyPr>
          <a:lstStyle/>
          <a:p>
            <a:pPr defTabSz="622300">
              <a:lnSpc>
                <a:spcPct val="90000"/>
              </a:lnSpc>
              <a:spcBef>
                <a:spcPct val="0"/>
              </a:spcBef>
              <a:spcAft>
                <a:spcPct val="35000"/>
              </a:spcAft>
            </a:pPr>
            <a:r>
              <a:rPr lang="en-US" b="1" dirty="0">
                <a:latin typeface="Calibri" panose="020F0502020204030204" pitchFamily="34" charset="0"/>
                <a:cs typeface="Calibri" panose="020F0502020204030204" pitchFamily="34" charset="0"/>
              </a:rPr>
              <a:t>SOCIAL RESPONSIBILITY</a:t>
            </a:r>
          </a:p>
          <a:p>
            <a:pPr defTabSz="622300">
              <a:lnSpc>
                <a:spcPct val="90000"/>
              </a:lnSpc>
              <a:spcAft>
                <a:spcPct val="35000"/>
              </a:spcAft>
            </a:pPr>
            <a:r>
              <a:rPr lang="en-ID" dirty="0">
                <a:latin typeface="Calibri" panose="020F0502020204030204" pitchFamily="34" charset="0"/>
                <a:cs typeface="Calibri" panose="020F0502020204030204" pitchFamily="34" charset="0"/>
              </a:rPr>
              <a:t>Creating value add for 24,000 local farmers by giving access to technical assistance, agricultural infrastructure, rubber tapping, extension services, guaranteed fair pricing and integrating all into the RLU responsible supply chain mechanism</a:t>
            </a:r>
            <a:endParaRPr lang="en-ID" dirty="0">
              <a:latin typeface="Calibri" panose="020F0502020204030204" pitchFamily="34" charset="0"/>
              <a:cs typeface="Calibri" panose="020F0502020204030204" pitchFamily="34" charset="0"/>
            </a:endParaRPr>
          </a:p>
        </p:txBody>
      </p:sp>
      <p:sp>
        <p:nvSpPr>
          <p:cNvPr id="9" name="Rectangle 8"/>
          <p:cNvSpPr/>
          <p:nvPr/>
        </p:nvSpPr>
        <p:spPr>
          <a:xfrm>
            <a:off x="6626799" y="983100"/>
            <a:ext cx="4082530" cy="1186479"/>
          </a:xfrm>
          <a:prstGeom prst="rect">
            <a:avLst/>
          </a:prstGeom>
        </p:spPr>
        <p:txBody>
          <a:bodyPr wrap="square">
            <a:spAutoFit/>
          </a:bodyPr>
          <a:lstStyle/>
          <a:p>
            <a:pPr lvl="0" defTabSz="644525">
              <a:lnSpc>
                <a:spcPct val="90000"/>
              </a:lnSpc>
              <a:spcBef>
                <a:spcPct val="0"/>
              </a:spcBef>
              <a:spcAft>
                <a:spcPct val="35000"/>
              </a:spcAft>
            </a:pPr>
            <a:r>
              <a:rPr lang="en-ID" b="1" dirty="0">
                <a:latin typeface="Calibri" panose="020F0502020204030204" pitchFamily="34" charset="0"/>
                <a:cs typeface="Calibri" panose="020F0502020204030204" pitchFamily="34" charset="0"/>
              </a:rPr>
              <a:t>STATE OF THE ART REMILLING PLANT</a:t>
            </a:r>
          </a:p>
          <a:p>
            <a:pPr lvl="0" defTabSz="644525">
              <a:lnSpc>
                <a:spcPct val="90000"/>
              </a:lnSpc>
              <a:spcBef>
                <a:spcPct val="0"/>
              </a:spcBef>
              <a:spcAft>
                <a:spcPct val="35000"/>
              </a:spcAft>
            </a:pPr>
            <a:r>
              <a:rPr lang="en-ID" dirty="0">
                <a:latin typeface="Calibri" panose="020F0502020204030204" pitchFamily="34" charset="0"/>
                <a:cs typeface="Calibri" panose="020F0502020204030204" pitchFamily="34" charset="0"/>
              </a:rPr>
              <a:t>Construction of </a:t>
            </a:r>
            <a:r>
              <a:rPr lang="en-ID" dirty="0" smtClean="0">
                <a:latin typeface="Calibri" panose="020F0502020204030204" pitchFamily="34" charset="0"/>
                <a:cs typeface="Calibri" panose="020F0502020204030204" pitchFamily="34" charset="0"/>
              </a:rPr>
              <a:t>at least one  </a:t>
            </a:r>
            <a:r>
              <a:rPr lang="en-ID" dirty="0">
                <a:latin typeface="Calibri" panose="020F0502020204030204" pitchFamily="34" charset="0"/>
                <a:cs typeface="Calibri" panose="020F0502020204030204" pitchFamily="34" charset="0"/>
              </a:rPr>
              <a:t>state-of-the-art </a:t>
            </a:r>
            <a:r>
              <a:rPr lang="en-ID" dirty="0" err="1">
                <a:latin typeface="Calibri" panose="020F0502020204030204" pitchFamily="34" charset="0"/>
                <a:cs typeface="Calibri" panose="020F0502020204030204" pitchFamily="34" charset="0"/>
              </a:rPr>
              <a:t>remilling</a:t>
            </a:r>
            <a:r>
              <a:rPr lang="en-ID" dirty="0">
                <a:latin typeface="Calibri" panose="020F0502020204030204" pitchFamily="34" charset="0"/>
                <a:cs typeface="Calibri" panose="020F0502020204030204" pitchFamily="34" charset="0"/>
              </a:rPr>
              <a:t> </a:t>
            </a:r>
            <a:r>
              <a:rPr lang="en-ID" dirty="0" smtClean="0">
                <a:latin typeface="Calibri" panose="020F0502020204030204" pitchFamily="34" charset="0"/>
                <a:cs typeface="Calibri" panose="020F0502020204030204" pitchFamily="34" charset="0"/>
              </a:rPr>
              <a:t>factory - in East </a:t>
            </a:r>
            <a:r>
              <a:rPr lang="en-ID" dirty="0">
                <a:latin typeface="Calibri" panose="020F0502020204030204" pitchFamily="34" charset="0"/>
                <a:cs typeface="Calibri" panose="020F0502020204030204" pitchFamily="34" charset="0"/>
              </a:rPr>
              <a:t>Kalimantan </a:t>
            </a:r>
            <a:r>
              <a:rPr lang="en-ID" dirty="0" smtClean="0">
                <a:latin typeface="Calibri" panose="020F0502020204030204" pitchFamily="34" charset="0"/>
                <a:cs typeface="Calibri" panose="020F0502020204030204" pitchFamily="34" charset="0"/>
              </a:rPr>
              <a:t>(first in the province</a:t>
            </a:r>
            <a:r>
              <a:rPr lang="en-ID"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0" name="Rectangle 9"/>
          <p:cNvSpPr/>
          <p:nvPr/>
        </p:nvSpPr>
        <p:spPr>
          <a:xfrm>
            <a:off x="3047999" y="3782163"/>
            <a:ext cx="2757958" cy="2432974"/>
          </a:xfrm>
          <a:prstGeom prst="rect">
            <a:avLst/>
          </a:prstGeom>
        </p:spPr>
        <p:txBody>
          <a:bodyPr wrap="square">
            <a:spAutoFit/>
          </a:bodyPr>
          <a:lstStyle/>
          <a:p>
            <a:pPr lvl="0" defTabSz="644525">
              <a:lnSpc>
                <a:spcPct val="90000"/>
              </a:lnSpc>
              <a:spcBef>
                <a:spcPct val="0"/>
              </a:spcBef>
              <a:spcAft>
                <a:spcPct val="35000"/>
              </a:spcAft>
            </a:pPr>
            <a:r>
              <a:rPr lang="en-US" b="1" dirty="0">
                <a:latin typeface="Calibri" panose="020F0502020204030204" pitchFamily="34" charset="0"/>
                <a:cs typeface="Calibri" panose="020F0502020204030204" pitchFamily="34" charset="0"/>
              </a:rPr>
              <a:t>WILDLIFE PROTECTION</a:t>
            </a:r>
          </a:p>
          <a:p>
            <a:pPr lvl="0" defTabSz="644525">
              <a:lnSpc>
                <a:spcPct val="90000"/>
              </a:lnSpc>
              <a:spcBef>
                <a:spcPct val="0"/>
              </a:spcBef>
              <a:spcAft>
                <a:spcPct val="35000"/>
              </a:spcAft>
            </a:pPr>
            <a:r>
              <a:rPr lang="en-ID" dirty="0">
                <a:latin typeface="Calibri" panose="020F0502020204030204" pitchFamily="34" charset="0"/>
                <a:cs typeface="Calibri" panose="020F0502020204030204" pitchFamily="34" charset="0"/>
              </a:rPr>
              <a:t>Protect the ecosystem of Taman </a:t>
            </a:r>
            <a:r>
              <a:rPr lang="en-ID" dirty="0" err="1">
                <a:latin typeface="Calibri" panose="020F0502020204030204" pitchFamily="34" charset="0"/>
                <a:cs typeface="Calibri" panose="020F0502020204030204" pitchFamily="34" charset="0"/>
              </a:rPr>
              <a:t>Nasional</a:t>
            </a:r>
            <a:r>
              <a:rPr lang="en-ID" dirty="0">
                <a:latin typeface="Calibri" panose="020F0502020204030204" pitchFamily="34" charset="0"/>
                <a:cs typeface="Calibri" panose="020F0502020204030204" pitchFamily="34" charset="0"/>
              </a:rPr>
              <a:t> Bukit 30 (National Park) from deforestation and protect endangered species (Elephants, Orangutans, tigers, and bears) in our concession</a:t>
            </a:r>
            <a:endParaRPr lang="en-US" dirty="0">
              <a:latin typeface="Calibri" panose="020F0502020204030204" pitchFamily="34" charset="0"/>
              <a:cs typeface="Calibri" panose="020F0502020204030204" pitchFamily="34" charset="0"/>
            </a:endParaRPr>
          </a:p>
        </p:txBody>
      </p:sp>
      <p:sp>
        <p:nvSpPr>
          <p:cNvPr id="11" name="Oval 10"/>
          <p:cNvSpPr/>
          <p:nvPr/>
        </p:nvSpPr>
        <p:spPr>
          <a:xfrm>
            <a:off x="5001746" y="2852041"/>
            <a:ext cx="436818" cy="3857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flipH="1" flipV="1">
            <a:off x="2476419" y="3771594"/>
            <a:ext cx="438376" cy="3564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flipV="1">
            <a:off x="265435" y="5583881"/>
            <a:ext cx="318989" cy="2769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p:cNvSpPr txBox="1"/>
          <p:nvPr/>
        </p:nvSpPr>
        <p:spPr>
          <a:xfrm>
            <a:off x="1999281" y="1074779"/>
            <a:ext cx="2603715" cy="2183675"/>
          </a:xfrm>
          <a:prstGeom prst="rect">
            <a:avLst/>
          </a:prstGeom>
          <a:noFill/>
        </p:spPr>
        <p:txBody>
          <a:bodyPr wrap="square" rtlCol="0">
            <a:spAutoFit/>
          </a:bodyPr>
          <a:lstStyle/>
          <a:p>
            <a:pPr lvl="0" defTabSz="644525">
              <a:lnSpc>
                <a:spcPct val="90000"/>
              </a:lnSpc>
              <a:spcBef>
                <a:spcPct val="0"/>
              </a:spcBef>
              <a:spcAft>
                <a:spcPct val="35000"/>
              </a:spcAft>
            </a:pPr>
            <a:r>
              <a:rPr lang="en-US" b="1" dirty="0">
                <a:latin typeface="Calibri" panose="020F0502020204030204" pitchFamily="34" charset="0"/>
                <a:cs typeface="Calibri" panose="020F0502020204030204" pitchFamily="34" charset="0"/>
              </a:rPr>
              <a:t>HUMAN CAPITAL</a:t>
            </a:r>
          </a:p>
          <a:p>
            <a:pPr lvl="0" defTabSz="644525">
              <a:lnSpc>
                <a:spcPct val="90000"/>
              </a:lnSpc>
              <a:spcBef>
                <a:spcPct val="0"/>
              </a:spcBef>
              <a:spcAft>
                <a:spcPct val="35000"/>
              </a:spcAft>
            </a:pPr>
            <a:r>
              <a:rPr lang="en-ID" dirty="0">
                <a:latin typeface="Calibri" panose="020F0502020204030204" pitchFamily="34" charset="0"/>
                <a:cs typeface="Calibri" panose="020F0502020204030204" pitchFamily="34" charset="0"/>
              </a:rPr>
              <a:t>Employ and train </a:t>
            </a:r>
            <a:r>
              <a:rPr lang="en-ID" dirty="0" smtClean="0">
                <a:latin typeface="Calibri" panose="020F0502020204030204" pitchFamily="34" charset="0"/>
                <a:cs typeface="Calibri" panose="020F0502020204030204" pitchFamily="34" charset="0"/>
              </a:rPr>
              <a:t>18,000  </a:t>
            </a:r>
            <a:r>
              <a:rPr lang="en-ID" dirty="0">
                <a:latin typeface="Calibri" panose="020F0502020204030204" pitchFamily="34" charset="0"/>
                <a:cs typeface="Calibri" panose="020F0502020204030204" pitchFamily="34" charset="0"/>
              </a:rPr>
              <a:t>people (and provide stable income while increasing quality of life through access to higher education, medicine, and food</a:t>
            </a:r>
            <a:endParaRPr lang="en-US" dirty="0"/>
          </a:p>
        </p:txBody>
      </p:sp>
      <p:sp>
        <p:nvSpPr>
          <p:cNvPr id="15" name="Rectangle 14"/>
          <p:cNvSpPr/>
          <p:nvPr/>
        </p:nvSpPr>
        <p:spPr>
          <a:xfrm>
            <a:off x="424930" y="2662637"/>
            <a:ext cx="1574351" cy="3776418"/>
          </a:xfrm>
          <a:prstGeom prst="rect">
            <a:avLst/>
          </a:prstGeom>
        </p:spPr>
        <p:txBody>
          <a:bodyPr wrap="square">
            <a:spAutoFit/>
          </a:bodyPr>
          <a:lstStyle/>
          <a:p>
            <a:pPr lvl="0" defTabSz="644525">
              <a:lnSpc>
                <a:spcPct val="90000"/>
              </a:lnSpc>
              <a:spcBef>
                <a:spcPct val="0"/>
              </a:spcBef>
              <a:spcAft>
                <a:spcPct val="35000"/>
              </a:spcAft>
            </a:pPr>
            <a:r>
              <a:rPr lang="en-US" b="1" dirty="0">
                <a:latin typeface="Calibri" panose="020F0502020204030204" pitchFamily="34" charset="0"/>
                <a:cs typeface="Calibri" panose="020F0502020204030204" pitchFamily="34" charset="0"/>
              </a:rPr>
              <a:t>LAND </a:t>
            </a:r>
          </a:p>
          <a:p>
            <a:pPr lvl="0" defTabSz="644525">
              <a:lnSpc>
                <a:spcPct val="90000"/>
              </a:lnSpc>
              <a:spcBef>
                <a:spcPct val="0"/>
              </a:spcBef>
              <a:spcAft>
                <a:spcPct val="35000"/>
              </a:spcAft>
            </a:pPr>
            <a:r>
              <a:rPr lang="en-ID" dirty="0">
                <a:latin typeface="Calibri" panose="020F0502020204030204" pitchFamily="34" charset="0"/>
                <a:cs typeface="Calibri" panose="020F0502020204030204" pitchFamily="34" charset="0"/>
              </a:rPr>
              <a:t>Transform heavily encroached concession with illegal logging, slash-and-burn practices, into a productive area through reforestation and rubber </a:t>
            </a:r>
            <a:endParaRPr lang="en-US" dirty="0">
              <a:latin typeface="Calibri" panose="020F0502020204030204" pitchFamily="34" charset="0"/>
              <a:cs typeface="Calibri" panose="020F0502020204030204" pitchFamily="34" charset="0"/>
            </a:endParaRPr>
          </a:p>
          <a:p>
            <a:pPr lvl="0" defTabSz="644525">
              <a:lnSpc>
                <a:spcPct val="90000"/>
              </a:lnSpc>
              <a:spcBef>
                <a:spcPct val="0"/>
              </a:spcBef>
              <a:spcAft>
                <a:spcPct val="35000"/>
              </a:spcAft>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853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5590" y="508003"/>
            <a:ext cx="9026683" cy="359833"/>
          </a:xfrm>
          <a:prstGeom prst="rect">
            <a:avLst/>
          </a:prstGeom>
        </p:spPr>
        <p:txBody>
          <a:bodyPr anchor="b"/>
          <a:lstStyle>
            <a:lvl1pPr algn="l" defTabSz="457200" rtl="0" eaLnBrk="1" latinLnBrk="0" hangingPunct="1">
              <a:spcBef>
                <a:spcPct val="0"/>
              </a:spcBef>
              <a:buNone/>
              <a:defRPr sz="1400" b="1" kern="1200">
                <a:solidFill>
                  <a:srgbClr val="10253F"/>
                </a:solidFill>
                <a:latin typeface="+mj-lt"/>
                <a:ea typeface="+mj-ea"/>
                <a:cs typeface="+mj-cs"/>
              </a:defRPr>
            </a:lvl1pPr>
          </a:lstStyle>
          <a:p>
            <a:endParaRPr lang="en-GB" sz="1800" dirty="0">
              <a:solidFill>
                <a:schemeClr val="tx2">
                  <a:lumMod val="75000"/>
                </a:schemeClr>
              </a:solidFill>
            </a:endParaRPr>
          </a:p>
        </p:txBody>
      </p:sp>
      <p:sp>
        <p:nvSpPr>
          <p:cNvPr id="7" name="Content Placeholder 1"/>
          <p:cNvSpPr>
            <a:spLocks noGrp="1"/>
          </p:cNvSpPr>
          <p:nvPr>
            <p:ph idx="1"/>
          </p:nvPr>
        </p:nvSpPr>
        <p:spPr>
          <a:xfrm>
            <a:off x="1569518" y="1006507"/>
            <a:ext cx="8982754" cy="4692093"/>
          </a:xfrm>
        </p:spPr>
        <p:txBody>
          <a:bodyPr/>
          <a:lstStyle/>
          <a:p>
            <a:pPr marL="0" indent="0" algn="ctr">
              <a:spcBef>
                <a:spcPts val="0"/>
              </a:spcBef>
              <a:buNone/>
            </a:pPr>
            <a:r>
              <a:rPr lang="en-US" b="1" dirty="0">
                <a:solidFill>
                  <a:srgbClr val="000000"/>
                </a:solidFill>
              </a:rPr>
              <a:t>Asia Debt Management Hong Kong Limited  </a:t>
            </a:r>
          </a:p>
          <a:p>
            <a:pPr marL="0" indent="0" algn="ctr">
              <a:spcBef>
                <a:spcPts val="0"/>
              </a:spcBef>
              <a:buNone/>
            </a:pPr>
            <a:r>
              <a:rPr lang="en-US" dirty="0">
                <a:solidFill>
                  <a:srgbClr val="000000"/>
                </a:solidFill>
              </a:rPr>
              <a:t>1008 ICBC Tower, 3 Garden Road, Hong Kong </a:t>
            </a:r>
          </a:p>
          <a:p>
            <a:pPr marL="0" indent="0" algn="ctr">
              <a:spcBef>
                <a:spcPts val="0"/>
              </a:spcBef>
              <a:buNone/>
            </a:pPr>
            <a:endParaRPr lang="en-US" b="1" dirty="0">
              <a:solidFill>
                <a:srgbClr val="000000"/>
              </a:solidFill>
            </a:endParaRPr>
          </a:p>
          <a:p>
            <a:pPr marL="0" indent="0" algn="ctr">
              <a:spcBef>
                <a:spcPts val="0"/>
              </a:spcBef>
              <a:buNone/>
            </a:pPr>
            <a:r>
              <a:rPr lang="en-US" b="1" dirty="0">
                <a:solidFill>
                  <a:srgbClr val="000000"/>
                </a:solidFill>
              </a:rPr>
              <a:t>Tropical Landscapes Finance Facility</a:t>
            </a:r>
          </a:p>
          <a:p>
            <a:pPr marL="0" indent="0" algn="ctr">
              <a:spcBef>
                <a:spcPts val="0"/>
              </a:spcBef>
              <a:buNone/>
            </a:pPr>
            <a:r>
              <a:rPr lang="en-US" dirty="0">
                <a:solidFill>
                  <a:srgbClr val="000000"/>
                </a:solidFill>
              </a:rPr>
              <a:t>14th Floor, Menara Topas, Jl M. H. Thamrin Kav 9, Jakarta 10250, Indonesia</a:t>
            </a:r>
          </a:p>
          <a:p>
            <a:pPr marL="0" indent="0" algn="ctr">
              <a:spcBef>
                <a:spcPts val="0"/>
              </a:spcBef>
              <a:buNone/>
            </a:pPr>
            <a:endParaRPr lang="en-US" dirty="0"/>
          </a:p>
          <a:p>
            <a:pPr marL="0" indent="0" algn="ctr">
              <a:spcBef>
                <a:spcPts val="0"/>
              </a:spcBef>
              <a:buNone/>
            </a:pPr>
            <a:r>
              <a:rPr lang="en-US" dirty="0"/>
              <a:t>Lisa Genasci</a:t>
            </a:r>
          </a:p>
          <a:p>
            <a:pPr marL="0" indent="0" algn="ctr">
              <a:spcBef>
                <a:spcPts val="0"/>
              </a:spcBef>
              <a:buNone/>
            </a:pPr>
            <a:r>
              <a:rPr lang="it-IT" dirty="0"/>
              <a:t>lisa.genasci@admcf.org</a:t>
            </a:r>
          </a:p>
          <a:p>
            <a:pPr marL="0" indent="0" algn="ctr">
              <a:spcBef>
                <a:spcPts val="0"/>
              </a:spcBef>
              <a:buNone/>
            </a:pPr>
            <a:r>
              <a:rPr lang="it-IT" dirty="0"/>
              <a:t>+852 2810 6567</a:t>
            </a:r>
          </a:p>
          <a:p>
            <a:pPr marL="0" indent="0" algn="ctr">
              <a:spcBef>
                <a:spcPts val="0"/>
              </a:spcBef>
              <a:buNone/>
            </a:pPr>
            <a:endParaRPr lang="it-IT" sz="800" dirty="0"/>
          </a:p>
          <a:p>
            <a:pPr marL="0" indent="0" algn="ctr">
              <a:spcBef>
                <a:spcPts val="0"/>
              </a:spcBef>
              <a:buNone/>
            </a:pPr>
            <a:r>
              <a:rPr lang="hr-HR" dirty="0"/>
              <a:t>C</a:t>
            </a:r>
            <a:r>
              <a:rPr lang="en-US" dirty="0"/>
              <a:t>h</a:t>
            </a:r>
            <a:r>
              <a:rPr lang="hr-HR" dirty="0"/>
              <a:t>ris Botsford</a:t>
            </a:r>
          </a:p>
          <a:p>
            <a:pPr marL="0" indent="0" algn="ctr">
              <a:spcBef>
                <a:spcPts val="0"/>
              </a:spcBef>
              <a:buNone/>
            </a:pPr>
            <a:r>
              <a:rPr lang="hr-HR" dirty="0"/>
              <a:t>cb@admcap.com</a:t>
            </a:r>
          </a:p>
          <a:p>
            <a:pPr marL="0" indent="0" algn="ctr">
              <a:spcBef>
                <a:spcPts val="0"/>
              </a:spcBef>
              <a:buNone/>
            </a:pPr>
            <a:r>
              <a:rPr lang="hr-HR" dirty="0"/>
              <a:t>+852 2536 4567</a:t>
            </a:r>
          </a:p>
          <a:p>
            <a:pPr marL="0" indent="0" algn="ctr">
              <a:spcBef>
                <a:spcPts val="0"/>
              </a:spcBef>
              <a:buNone/>
            </a:pPr>
            <a:endParaRPr lang="hr-HR" sz="800" dirty="0"/>
          </a:p>
          <a:p>
            <a:pPr marL="0" indent="0" algn="ctr">
              <a:spcBef>
                <a:spcPts val="0"/>
              </a:spcBef>
              <a:buNone/>
            </a:pPr>
            <a:r>
              <a:rPr lang="en-US" dirty="0"/>
              <a:t>Martijn Hoogerwerf</a:t>
            </a:r>
          </a:p>
          <a:p>
            <a:pPr marL="0" indent="0" algn="ctr">
              <a:spcBef>
                <a:spcPts val="0"/>
              </a:spcBef>
              <a:buNone/>
            </a:pPr>
            <a:r>
              <a:rPr lang="en-US" dirty="0"/>
              <a:t>martijn.hoogerwerf@admcap.com</a:t>
            </a:r>
          </a:p>
          <a:p>
            <a:pPr marL="0" indent="0" algn="ctr">
              <a:spcBef>
                <a:spcPts val="0"/>
              </a:spcBef>
              <a:buNone/>
            </a:pPr>
            <a:r>
              <a:rPr lang="en-US" dirty="0"/>
              <a:t>+852 2536 4567</a:t>
            </a:r>
          </a:p>
          <a:p>
            <a:pPr marL="0" indent="0" algn="ctr">
              <a:spcBef>
                <a:spcPts val="0"/>
              </a:spcBef>
              <a:buNone/>
            </a:pPr>
            <a:endParaRPr lang="en-US" sz="800" dirty="0"/>
          </a:p>
          <a:p>
            <a:pPr marL="0" indent="0" algn="ctr">
              <a:spcBef>
                <a:spcPts val="0"/>
              </a:spcBef>
              <a:buNone/>
            </a:pPr>
            <a:r>
              <a:rPr lang="en-US" dirty="0"/>
              <a:t>Priscilla Lam</a:t>
            </a:r>
          </a:p>
          <a:p>
            <a:pPr marL="0" indent="0" algn="ctr">
              <a:spcBef>
                <a:spcPts val="0"/>
              </a:spcBef>
              <a:buNone/>
            </a:pPr>
            <a:r>
              <a:rPr lang="en-US" dirty="0"/>
              <a:t>priscilla.lam@admcap.com</a:t>
            </a:r>
          </a:p>
          <a:p>
            <a:pPr marL="0" indent="0" algn="ctr">
              <a:spcBef>
                <a:spcPts val="0"/>
              </a:spcBef>
              <a:buNone/>
            </a:pPr>
            <a:r>
              <a:rPr lang="en-US" dirty="0"/>
              <a:t>+852 2536 4567</a:t>
            </a:r>
          </a:p>
          <a:p>
            <a:pPr marL="0" indent="0" algn="ctr">
              <a:spcBef>
                <a:spcPts val="0"/>
              </a:spcBef>
              <a:buNone/>
            </a:pPr>
            <a:endParaRPr lang="en-US" sz="800" dirty="0"/>
          </a:p>
          <a:p>
            <a:pPr marL="0" indent="0" algn="ctr">
              <a:spcBef>
                <a:spcPts val="0"/>
              </a:spcBef>
              <a:buNone/>
            </a:pPr>
            <a:r>
              <a:rPr lang="en-US" b="1" dirty="0">
                <a:solidFill>
                  <a:srgbClr val="000000"/>
                </a:solidFill>
              </a:rPr>
              <a:t>www.tlffindonesia.org</a:t>
            </a:r>
          </a:p>
          <a:p>
            <a:pPr marL="0" indent="0" algn="ctr">
              <a:spcBef>
                <a:spcPts val="0"/>
              </a:spcBef>
              <a:buNone/>
            </a:pPr>
            <a:endParaRPr lang="hr-HR" dirty="0"/>
          </a:p>
        </p:txBody>
      </p:sp>
      <p:pic>
        <p:nvPicPr>
          <p:cNvPr id="2" name="Picture 1" descr="facebook-icon-preview-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685" y="5757864"/>
            <a:ext cx="285054" cy="285054"/>
          </a:xfrm>
          <a:prstGeom prst="rect">
            <a:avLst/>
          </a:prstGeom>
        </p:spPr>
      </p:pic>
      <p:pic>
        <p:nvPicPr>
          <p:cNvPr id="3" name="Picture 2" descr="Twitte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469" y="5783096"/>
            <a:ext cx="245015" cy="239181"/>
          </a:xfrm>
          <a:prstGeom prst="rect">
            <a:avLst/>
          </a:prstGeom>
        </p:spPr>
      </p:pic>
      <p:pic>
        <p:nvPicPr>
          <p:cNvPr id="4" name="Picture 3" descr="Instagram_App_Large_May2016_2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899" y="5802339"/>
            <a:ext cx="220390" cy="220390"/>
          </a:xfrm>
          <a:prstGeom prst="rect">
            <a:avLst/>
          </a:prstGeom>
        </p:spPr>
      </p:pic>
      <p:sp>
        <p:nvSpPr>
          <p:cNvPr id="5" name="Rectangle 4"/>
          <p:cNvSpPr/>
          <p:nvPr/>
        </p:nvSpPr>
        <p:spPr>
          <a:xfrm>
            <a:off x="7188188" y="5781173"/>
            <a:ext cx="1055705" cy="215444"/>
          </a:xfrm>
          <a:prstGeom prst="rect">
            <a:avLst/>
          </a:prstGeom>
        </p:spPr>
        <p:txBody>
          <a:bodyPr wrap="square">
            <a:spAutoFit/>
          </a:bodyPr>
          <a:lstStyle/>
          <a:p>
            <a:r>
              <a:rPr lang="en-US" sz="800" b="1" dirty="0"/>
              <a:t>TLFFIndonesia</a:t>
            </a:r>
            <a:endParaRPr lang="hr-HR" sz="800" b="1" dirty="0"/>
          </a:p>
        </p:txBody>
      </p:sp>
      <p:sp>
        <p:nvSpPr>
          <p:cNvPr id="9" name="Rectangle 8"/>
          <p:cNvSpPr/>
          <p:nvPr/>
        </p:nvSpPr>
        <p:spPr>
          <a:xfrm>
            <a:off x="5649376" y="5789445"/>
            <a:ext cx="1208100" cy="215444"/>
          </a:xfrm>
          <a:prstGeom prst="rect">
            <a:avLst/>
          </a:prstGeom>
        </p:spPr>
        <p:txBody>
          <a:bodyPr wrap="square">
            <a:spAutoFit/>
          </a:bodyPr>
          <a:lstStyle/>
          <a:p>
            <a:r>
              <a:rPr lang="en-US" sz="800" b="1" dirty="0"/>
              <a:t>@TLFFIndonesia</a:t>
            </a:r>
            <a:endParaRPr lang="hr-HR" sz="800" b="1" dirty="0"/>
          </a:p>
        </p:txBody>
      </p:sp>
      <p:sp>
        <p:nvSpPr>
          <p:cNvPr id="10" name="Rectangle 9"/>
          <p:cNvSpPr/>
          <p:nvPr/>
        </p:nvSpPr>
        <p:spPr>
          <a:xfrm>
            <a:off x="4252374" y="5802339"/>
            <a:ext cx="1212335" cy="215444"/>
          </a:xfrm>
          <a:prstGeom prst="rect">
            <a:avLst/>
          </a:prstGeom>
        </p:spPr>
        <p:txBody>
          <a:bodyPr wrap="square">
            <a:spAutoFit/>
          </a:bodyPr>
          <a:lstStyle/>
          <a:p>
            <a:r>
              <a:rPr lang="en-US" sz="800" b="1" dirty="0"/>
              <a:t>TLFF Indonesia</a:t>
            </a:r>
            <a:endParaRPr lang="hr-HR" sz="800" b="1" dirty="0"/>
          </a:p>
        </p:txBody>
      </p:sp>
      <p:sp>
        <p:nvSpPr>
          <p:cNvPr id="12" name="Title 2"/>
          <p:cNvSpPr>
            <a:spLocks noGrp="1"/>
          </p:cNvSpPr>
          <p:nvPr>
            <p:ph type="title"/>
          </p:nvPr>
        </p:nvSpPr>
        <p:spPr>
          <a:xfrm>
            <a:off x="424930" y="124503"/>
            <a:ext cx="9874770" cy="802597"/>
          </a:xfrm>
        </p:spPr>
        <p:txBody>
          <a:bodyPr/>
          <a:lstStyle/>
          <a:p>
            <a:r>
              <a:rPr lang="en-US" dirty="0"/>
              <a:t>Contacts</a:t>
            </a:r>
          </a:p>
        </p:txBody>
      </p:sp>
    </p:spTree>
    <p:extLst>
      <p:ext uri="{BB962C8B-B14F-4D97-AF65-F5344CB8AC3E}">
        <p14:creationId xmlns:p14="http://schemas.microsoft.com/office/powerpoint/2010/main" val="118144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930" y="2665708"/>
            <a:ext cx="11271770" cy="3521841"/>
          </a:xfrm>
        </p:spPr>
        <p:txBody>
          <a:bodyPr lIns="0" rIns="0"/>
          <a:lstStyle/>
          <a:p>
            <a:pPr>
              <a:spcBef>
                <a:spcPts val="0"/>
              </a:spcBef>
            </a:pPr>
            <a:r>
              <a:rPr lang="en-US" sz="2400" b="1" dirty="0"/>
              <a:t>Indonesia has </a:t>
            </a:r>
            <a:r>
              <a:rPr lang="en-US" sz="2400" b="1" dirty="0" smtClean="0"/>
              <a:t>an immediate </a:t>
            </a:r>
            <a:r>
              <a:rPr lang="en-US" sz="2400" b="1" dirty="0"/>
              <a:t>funding gap in excess of USD </a:t>
            </a:r>
            <a:r>
              <a:rPr lang="en-US" sz="2400" b="1" dirty="0" smtClean="0"/>
              <a:t>40 </a:t>
            </a:r>
            <a:r>
              <a:rPr lang="en-US" sz="2400" b="1" dirty="0" err="1"/>
              <a:t>bn</a:t>
            </a:r>
            <a:r>
              <a:rPr lang="en-US" sz="2400" b="1" dirty="0"/>
              <a:t> </a:t>
            </a:r>
            <a:r>
              <a:rPr lang="en-US" sz="2400" dirty="0"/>
              <a:t>for projects that support the country’s climate and development commitments including:</a:t>
            </a:r>
          </a:p>
          <a:p>
            <a:pPr lvl="1">
              <a:spcBef>
                <a:spcPts val="0"/>
              </a:spcBef>
            </a:pPr>
            <a:r>
              <a:rPr lang="en-US" sz="2400" b="1" dirty="0"/>
              <a:t>Electrification </a:t>
            </a:r>
            <a:r>
              <a:rPr lang="mr-IN" sz="2400" dirty="0"/>
              <a:t>–</a:t>
            </a:r>
            <a:r>
              <a:rPr lang="en-US" sz="2400" dirty="0"/>
              <a:t> Near-full access to electricity for the 17,000 islands </a:t>
            </a:r>
            <a:endParaRPr lang="en-US" sz="2400" dirty="0" smtClean="0"/>
          </a:p>
          <a:p>
            <a:pPr lvl="1">
              <a:spcBef>
                <a:spcPts val="0"/>
              </a:spcBef>
            </a:pPr>
            <a:r>
              <a:rPr lang="en-US" sz="2400" b="1" dirty="0" smtClean="0"/>
              <a:t>Smallholders </a:t>
            </a:r>
            <a:r>
              <a:rPr lang="mr-IN" sz="2400" dirty="0"/>
              <a:t>–</a:t>
            </a:r>
            <a:r>
              <a:rPr lang="en-US" sz="2400" dirty="0"/>
              <a:t> Expanded rural </a:t>
            </a:r>
            <a:r>
              <a:rPr lang="en-US" sz="2400" dirty="0" smtClean="0"/>
              <a:t>livelihoods via improved </a:t>
            </a:r>
            <a:r>
              <a:rPr lang="en-US" sz="2400" dirty="0"/>
              <a:t>smallholder productivity</a:t>
            </a:r>
          </a:p>
          <a:p>
            <a:pPr lvl="1">
              <a:spcBef>
                <a:spcPts val="0"/>
              </a:spcBef>
            </a:pPr>
            <a:r>
              <a:rPr lang="en-US" sz="2400" b="1" dirty="0"/>
              <a:t>Land Rehabilitation </a:t>
            </a:r>
            <a:r>
              <a:rPr lang="mr-IN" sz="2400" dirty="0" smtClean="0"/>
              <a:t>–</a:t>
            </a:r>
            <a:r>
              <a:rPr lang="en-US" sz="2400" dirty="0"/>
              <a:t> </a:t>
            </a:r>
            <a:r>
              <a:rPr lang="en-US" sz="2400" dirty="0" smtClean="0"/>
              <a:t>R</a:t>
            </a:r>
            <a:r>
              <a:rPr lang="en-US" sz="2400" dirty="0" smtClean="0"/>
              <a:t>estoring 2 million hectares of peatland </a:t>
            </a:r>
            <a:endParaRPr lang="en-US" sz="2400" dirty="0"/>
          </a:p>
          <a:p>
            <a:pPr lvl="1">
              <a:spcBef>
                <a:spcPts val="0"/>
              </a:spcBef>
            </a:pPr>
            <a:r>
              <a:rPr lang="en-US" sz="2400" b="1" dirty="0"/>
              <a:t>Carbon Emission Savings</a:t>
            </a:r>
            <a:r>
              <a:rPr lang="en-US" sz="2400" dirty="0"/>
              <a:t> </a:t>
            </a:r>
            <a:r>
              <a:rPr lang="mr-IN" sz="2400" dirty="0"/>
              <a:t>–</a:t>
            </a:r>
            <a:r>
              <a:rPr lang="en-US" sz="2400" dirty="0"/>
              <a:t> Reducing greenhouse gas (“GHG”) emissions, largely from forest </a:t>
            </a:r>
            <a:r>
              <a:rPr lang="en-US" sz="2400" dirty="0" smtClean="0"/>
              <a:t>fires</a:t>
            </a:r>
            <a:endParaRPr lang="en-US" sz="2400" dirty="0"/>
          </a:p>
        </p:txBody>
      </p:sp>
      <p:sp>
        <p:nvSpPr>
          <p:cNvPr id="3" name="Title 2"/>
          <p:cNvSpPr>
            <a:spLocks noGrp="1"/>
          </p:cNvSpPr>
          <p:nvPr>
            <p:ph type="title"/>
          </p:nvPr>
        </p:nvSpPr>
        <p:spPr/>
        <p:txBody>
          <a:bodyPr/>
          <a:lstStyle/>
          <a:p>
            <a:r>
              <a:rPr lang="en-US" sz="2400" b="1" dirty="0" smtClean="0"/>
              <a:t>Introduction</a:t>
            </a:r>
            <a:endParaRPr lang="en-US" sz="2400" b="1" dirty="0"/>
          </a:p>
        </p:txBody>
      </p:sp>
      <p:sp>
        <p:nvSpPr>
          <p:cNvPr id="4" name="TextBox 3"/>
          <p:cNvSpPr txBox="1"/>
          <p:nvPr/>
        </p:nvSpPr>
        <p:spPr>
          <a:xfrm rot="10800000" flipV="1">
            <a:off x="424930" y="1265662"/>
            <a:ext cx="11074812" cy="1200329"/>
          </a:xfrm>
          <a:prstGeom prst="rect">
            <a:avLst/>
          </a:prstGeom>
          <a:solidFill>
            <a:schemeClr val="accent1">
              <a:lumMod val="20000"/>
              <a:lumOff val="80000"/>
            </a:schemeClr>
          </a:solidFill>
          <a:ln>
            <a:noFill/>
          </a:ln>
        </p:spPr>
        <p:txBody>
          <a:bodyPr wrap="square" rtlCol="0">
            <a:spAutoFit/>
          </a:bodyPr>
          <a:lstStyle/>
          <a:p>
            <a:r>
              <a:rPr lang="en-US" sz="2400" dirty="0">
                <a:solidFill>
                  <a:schemeClr val="tx2"/>
                </a:solidFill>
                <a:latin typeface="Calibri" charset="0"/>
                <a:ea typeface="Calibri" charset="0"/>
                <a:cs typeface="Calibri" charset="0"/>
              </a:rPr>
              <a:t>Mission: </a:t>
            </a:r>
            <a:r>
              <a:rPr lang="en-US" sz="2400" dirty="0">
                <a:solidFill>
                  <a:schemeClr val="tx2"/>
                </a:solidFill>
                <a:latin typeface="Calibri" charset="0"/>
                <a:ea typeface="Calibri" charset="0"/>
                <a:cs typeface="Calibri" charset="0"/>
              </a:rPr>
              <a:t>L</a:t>
            </a:r>
            <a:r>
              <a:rPr lang="en-US" sz="2400" dirty="0" smtClean="0">
                <a:solidFill>
                  <a:schemeClr val="tx2"/>
                </a:solidFill>
                <a:latin typeface="Calibri" charset="0"/>
                <a:ea typeface="Calibri" charset="0"/>
                <a:cs typeface="Calibri" charset="0"/>
              </a:rPr>
              <a:t>everage </a:t>
            </a:r>
            <a:r>
              <a:rPr lang="en-US" sz="2400" dirty="0">
                <a:solidFill>
                  <a:schemeClr val="tx2"/>
                </a:solidFill>
                <a:latin typeface="Calibri" charset="0"/>
                <a:ea typeface="Calibri" charset="0"/>
                <a:cs typeface="Calibri" charset="0"/>
              </a:rPr>
              <a:t>private finance for public good by </a:t>
            </a:r>
            <a:r>
              <a:rPr lang="en-US" sz="2400" dirty="0" err="1">
                <a:solidFill>
                  <a:schemeClr val="tx2"/>
                </a:solidFill>
                <a:latin typeface="Calibri" charset="0"/>
                <a:ea typeface="Calibri" charset="0"/>
                <a:cs typeface="Calibri" charset="0"/>
              </a:rPr>
              <a:t>mobilising</a:t>
            </a:r>
            <a:r>
              <a:rPr lang="en-US" sz="2400" dirty="0">
                <a:solidFill>
                  <a:schemeClr val="tx2"/>
                </a:solidFill>
                <a:latin typeface="Calibri" charset="0"/>
                <a:ea typeface="Calibri" charset="0"/>
                <a:cs typeface="Calibri" charset="0"/>
              </a:rPr>
              <a:t> international capital markets for projects that support smallholder </a:t>
            </a:r>
            <a:r>
              <a:rPr lang="en-US" sz="2400" dirty="0" smtClean="0">
                <a:solidFill>
                  <a:schemeClr val="tx2"/>
                </a:solidFill>
                <a:latin typeface="Calibri" charset="0"/>
                <a:ea typeface="Calibri" charset="0"/>
                <a:cs typeface="Calibri" charset="0"/>
              </a:rPr>
              <a:t>farmers, rural </a:t>
            </a:r>
            <a:r>
              <a:rPr lang="en-US" sz="2400" dirty="0">
                <a:solidFill>
                  <a:schemeClr val="tx2"/>
                </a:solidFill>
                <a:latin typeface="Calibri" charset="0"/>
                <a:ea typeface="Calibri" charset="0"/>
                <a:cs typeface="Calibri" charset="0"/>
              </a:rPr>
              <a:t>electrification </a:t>
            </a:r>
            <a:r>
              <a:rPr lang="en-US" sz="2400" dirty="0" smtClean="0">
                <a:solidFill>
                  <a:schemeClr val="tx2"/>
                </a:solidFill>
                <a:latin typeface="Calibri" charset="0"/>
                <a:ea typeface="Calibri" charset="0"/>
                <a:cs typeface="Calibri" charset="0"/>
              </a:rPr>
              <a:t>and emissions reduction in Indonesia</a:t>
            </a:r>
            <a:endParaRPr lang="en-US" sz="2400" dirty="0">
              <a:solidFill>
                <a:schemeClr val="tx2"/>
              </a:solidFill>
              <a:latin typeface="Calibri" charset="0"/>
              <a:ea typeface="Calibri" charset="0"/>
              <a:cs typeface="Calibri" charset="0"/>
            </a:endParaRPr>
          </a:p>
        </p:txBody>
      </p:sp>
    </p:spTree>
    <p:extLst>
      <p:ext uri="{BB962C8B-B14F-4D97-AF65-F5344CB8AC3E}">
        <p14:creationId xmlns:p14="http://schemas.microsoft.com/office/powerpoint/2010/main" val="72447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930" y="1456841"/>
            <a:ext cx="11271770" cy="4730708"/>
          </a:xfrm>
        </p:spPr>
        <p:txBody>
          <a:bodyPr/>
          <a:lstStyle/>
          <a:p>
            <a:pPr>
              <a:spcBef>
                <a:spcPts val="0"/>
              </a:spcBef>
            </a:pPr>
            <a:r>
              <a:rPr lang="en-US" sz="2400" dirty="0"/>
              <a:t>The </a:t>
            </a:r>
            <a:r>
              <a:rPr lang="en-US" sz="2400" b="1" dirty="0"/>
              <a:t>Tropical Landscapes Finance Facility (“TLFF”) </a:t>
            </a:r>
            <a:r>
              <a:rPr lang="en-US" sz="2400" dirty="0"/>
              <a:t>is an innovative financial platform with a focus on scale and replicability that will offer long-tenor loans </a:t>
            </a:r>
            <a:r>
              <a:rPr lang="en-US" sz="2400" dirty="0" smtClean="0"/>
              <a:t>via financing </a:t>
            </a:r>
            <a:r>
              <a:rPr lang="en-US" sz="2400" dirty="0"/>
              <a:t>from the capital markets via </a:t>
            </a:r>
            <a:r>
              <a:rPr lang="en-US" sz="2400" dirty="0" smtClean="0"/>
              <a:t>long-dated green bonds. </a:t>
            </a:r>
            <a:r>
              <a:rPr lang="en-US" sz="2400" dirty="0"/>
              <a:t>This consists of: </a:t>
            </a:r>
            <a:endParaRPr lang="en-US" sz="2400" dirty="0" smtClean="0"/>
          </a:p>
          <a:p>
            <a:pPr>
              <a:spcBef>
                <a:spcPts val="0"/>
              </a:spcBef>
            </a:pPr>
            <a:endParaRPr lang="en-US" sz="2400" dirty="0"/>
          </a:p>
          <a:p>
            <a:pPr lvl="1">
              <a:spcBef>
                <a:spcPts val="0"/>
              </a:spcBef>
            </a:pPr>
            <a:r>
              <a:rPr lang="en-US" sz="2400" b="1" dirty="0"/>
              <a:t>Tropical Landscapes Loan Facility, </a:t>
            </a:r>
            <a:r>
              <a:rPr lang="en-US" sz="2400" dirty="0"/>
              <a:t>which provides access to long-term credit for commercial projects with measurable environmental and social impact as well as a financial return</a:t>
            </a:r>
          </a:p>
          <a:p>
            <a:pPr lvl="1">
              <a:spcBef>
                <a:spcPts val="0"/>
              </a:spcBef>
            </a:pPr>
            <a:r>
              <a:rPr lang="en-US" sz="2400" b="1" dirty="0"/>
              <a:t>Tropical Landscapes Grant Fund</a:t>
            </a:r>
            <a:r>
              <a:rPr lang="en-US" sz="2400" dirty="0"/>
              <a:t> managed by a Jakarta TLFF </a:t>
            </a:r>
            <a:r>
              <a:rPr lang="en-US" sz="2400" dirty="0" smtClean="0"/>
              <a:t>Secretariat, UNEP </a:t>
            </a:r>
            <a:r>
              <a:rPr lang="en-US" sz="2400" dirty="0"/>
              <a:t>and </a:t>
            </a:r>
            <a:r>
              <a:rPr lang="en-US" sz="2400" dirty="0" smtClean="0"/>
              <a:t>eventually UNOPS to </a:t>
            </a:r>
            <a:r>
              <a:rPr lang="en-US" sz="2400" dirty="0"/>
              <a:t>support pipeline development, needed education and other grant funding as well as monitoring and evaluation services to the Loan Facility</a:t>
            </a:r>
          </a:p>
          <a:p>
            <a:pPr>
              <a:spcBef>
                <a:spcPts val="0"/>
              </a:spcBef>
            </a:pPr>
            <a:endParaRPr lang="en-US" sz="2400" dirty="0"/>
          </a:p>
          <a:p>
            <a:endParaRPr lang="en-US" sz="2400" dirty="0"/>
          </a:p>
        </p:txBody>
      </p:sp>
      <p:sp>
        <p:nvSpPr>
          <p:cNvPr id="3" name="Title 2"/>
          <p:cNvSpPr>
            <a:spLocks noGrp="1"/>
          </p:cNvSpPr>
          <p:nvPr>
            <p:ph type="title"/>
          </p:nvPr>
        </p:nvSpPr>
        <p:spPr/>
        <p:txBody>
          <a:bodyPr/>
          <a:lstStyle/>
          <a:p>
            <a:r>
              <a:rPr lang="en-US" sz="2400" b="1" dirty="0" smtClean="0"/>
              <a:t>What is TLFF and what is our value proposition? </a:t>
            </a:r>
            <a:endParaRPr lang="en-US" sz="2400" b="1" dirty="0"/>
          </a:p>
        </p:txBody>
      </p:sp>
    </p:spTree>
    <p:extLst>
      <p:ext uri="{BB962C8B-B14F-4D97-AF65-F5344CB8AC3E}">
        <p14:creationId xmlns:p14="http://schemas.microsoft.com/office/powerpoint/2010/main" val="1165685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Leading Partners</a:t>
            </a:r>
          </a:p>
        </p:txBody>
      </p:sp>
      <p:sp>
        <p:nvSpPr>
          <p:cNvPr id="3" name="Rounded Rectangle 2"/>
          <p:cNvSpPr/>
          <p:nvPr/>
        </p:nvSpPr>
        <p:spPr>
          <a:xfrm>
            <a:off x="442065" y="1168069"/>
            <a:ext cx="2053106" cy="88609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Calibri" charset="0"/>
                <a:ea typeface="Calibri" charset="0"/>
                <a:cs typeface="Calibri" charset="0"/>
              </a:rPr>
              <a:t>UNEP</a:t>
            </a:r>
          </a:p>
        </p:txBody>
      </p:sp>
      <p:sp>
        <p:nvSpPr>
          <p:cNvPr id="4" name="Rounded Rectangle 3"/>
          <p:cNvSpPr/>
          <p:nvPr/>
        </p:nvSpPr>
        <p:spPr>
          <a:xfrm>
            <a:off x="442065" y="3155731"/>
            <a:ext cx="2053107" cy="88609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Calibri" charset="0"/>
                <a:ea typeface="Calibri" charset="0"/>
                <a:cs typeface="Calibri" charset="0"/>
              </a:rPr>
              <a:t>ADM Capital</a:t>
            </a:r>
          </a:p>
        </p:txBody>
      </p:sp>
      <p:sp>
        <p:nvSpPr>
          <p:cNvPr id="5" name="Rounded Rectangle 4"/>
          <p:cNvSpPr/>
          <p:nvPr/>
        </p:nvSpPr>
        <p:spPr>
          <a:xfrm>
            <a:off x="454765" y="5143391"/>
            <a:ext cx="2053107" cy="88609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Calibri" charset="0"/>
                <a:ea typeface="Calibri" charset="0"/>
                <a:cs typeface="Calibri" charset="0"/>
              </a:rPr>
              <a:t>BNP Paribas</a:t>
            </a:r>
          </a:p>
        </p:txBody>
      </p:sp>
      <p:sp>
        <p:nvSpPr>
          <p:cNvPr id="6" name="Rounded Rectangle 5"/>
          <p:cNvSpPr/>
          <p:nvPr/>
        </p:nvSpPr>
        <p:spPr>
          <a:xfrm>
            <a:off x="442065" y="2161900"/>
            <a:ext cx="2053107" cy="88609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Calibri" charset="0"/>
                <a:ea typeface="Calibri" charset="0"/>
                <a:cs typeface="Calibri" charset="0"/>
              </a:rPr>
              <a:t>ICRAF</a:t>
            </a:r>
          </a:p>
        </p:txBody>
      </p:sp>
      <p:sp>
        <p:nvSpPr>
          <p:cNvPr id="7" name="Rounded Rectangle 6"/>
          <p:cNvSpPr/>
          <p:nvPr/>
        </p:nvSpPr>
        <p:spPr>
          <a:xfrm>
            <a:off x="454765" y="4146886"/>
            <a:ext cx="2053106" cy="88495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Calibri" charset="0"/>
                <a:ea typeface="Calibri" charset="0"/>
                <a:cs typeface="Calibri" charset="0"/>
              </a:rPr>
              <a:t>ADM Capital Foundation </a:t>
            </a:r>
          </a:p>
        </p:txBody>
      </p:sp>
      <p:sp>
        <p:nvSpPr>
          <p:cNvPr id="8" name="Content Placeholder 1"/>
          <p:cNvSpPr txBox="1">
            <a:spLocks/>
          </p:cNvSpPr>
          <p:nvPr/>
        </p:nvSpPr>
        <p:spPr>
          <a:xfrm>
            <a:off x="2495171" y="1168069"/>
            <a:ext cx="9188829" cy="886099"/>
          </a:xfrm>
          <a:prstGeom prst="rect">
            <a:avLst/>
          </a:prstGeom>
        </p:spPr>
        <p:txBody>
          <a:bodyPr/>
          <a:lstStyle>
            <a:lvl1pPr marL="422178" indent="-422178" algn="l" defTabSz="562905" rtl="0" eaLnBrk="1" latinLnBrk="0" hangingPunct="1">
              <a:spcBef>
                <a:spcPct val="20000"/>
              </a:spcBef>
              <a:buFont typeface="Arial"/>
              <a:buChar char="•"/>
              <a:defRPr sz="3940" kern="1200">
                <a:solidFill>
                  <a:schemeClr val="tx1"/>
                </a:solidFill>
                <a:latin typeface="+mn-lt"/>
                <a:ea typeface="+mn-ea"/>
                <a:cs typeface="+mn-cs"/>
              </a:defRPr>
            </a:lvl1pPr>
            <a:lvl2pPr marL="914720" indent="-351815" algn="l" defTabSz="562905" rtl="0" eaLnBrk="1" latinLnBrk="0" hangingPunct="1">
              <a:spcBef>
                <a:spcPct val="20000"/>
              </a:spcBef>
              <a:buFont typeface="Arial"/>
              <a:buChar char="–"/>
              <a:defRPr sz="3447" kern="1200">
                <a:solidFill>
                  <a:schemeClr val="tx1"/>
                </a:solidFill>
                <a:latin typeface="+mn-lt"/>
                <a:ea typeface="+mn-ea"/>
                <a:cs typeface="+mn-cs"/>
              </a:defRPr>
            </a:lvl2pPr>
            <a:lvl3pPr marL="1407262" indent="-281452" algn="l" defTabSz="562905" rtl="0" eaLnBrk="1" latinLnBrk="0" hangingPunct="1">
              <a:spcBef>
                <a:spcPct val="20000"/>
              </a:spcBef>
              <a:buFont typeface="Arial"/>
              <a:buChar char="•"/>
              <a:defRPr sz="2955" kern="1200">
                <a:solidFill>
                  <a:schemeClr val="tx1"/>
                </a:solidFill>
                <a:latin typeface="+mn-lt"/>
                <a:ea typeface="+mn-ea"/>
                <a:cs typeface="+mn-cs"/>
              </a:defRPr>
            </a:lvl3pPr>
            <a:lvl4pPr marL="1970166" indent="-281452" algn="l" defTabSz="562905" rtl="0" eaLnBrk="1" latinLnBrk="0" hangingPunct="1">
              <a:spcBef>
                <a:spcPct val="20000"/>
              </a:spcBef>
              <a:buFont typeface="Arial"/>
              <a:buChar char="–"/>
              <a:defRPr sz="2462" kern="1200">
                <a:solidFill>
                  <a:schemeClr val="tx1"/>
                </a:solidFill>
                <a:latin typeface="+mn-lt"/>
                <a:ea typeface="+mn-ea"/>
                <a:cs typeface="+mn-cs"/>
              </a:defRPr>
            </a:lvl4pPr>
            <a:lvl5pPr marL="2533071" indent="-281452" algn="l" defTabSz="562905" rtl="0" eaLnBrk="1" latinLnBrk="0" hangingPunct="1">
              <a:spcBef>
                <a:spcPct val="20000"/>
              </a:spcBef>
              <a:buFont typeface="Arial"/>
              <a:buChar char="»"/>
              <a:defRPr sz="2462" kern="1200">
                <a:solidFill>
                  <a:schemeClr val="tx1"/>
                </a:solidFill>
                <a:latin typeface="+mn-lt"/>
                <a:ea typeface="+mn-ea"/>
                <a:cs typeface="+mn-cs"/>
              </a:defRPr>
            </a:lvl5pPr>
            <a:lvl6pPr marL="3095976" indent="-281452" algn="l" defTabSz="562905" rtl="0" eaLnBrk="1" latinLnBrk="0" hangingPunct="1">
              <a:spcBef>
                <a:spcPct val="20000"/>
              </a:spcBef>
              <a:buFont typeface="Arial"/>
              <a:buChar char="•"/>
              <a:defRPr sz="2462" kern="1200">
                <a:solidFill>
                  <a:schemeClr val="tx1"/>
                </a:solidFill>
                <a:latin typeface="+mn-lt"/>
                <a:ea typeface="+mn-ea"/>
                <a:cs typeface="+mn-cs"/>
              </a:defRPr>
            </a:lvl6pPr>
            <a:lvl7pPr marL="3658880" indent="-281452" algn="l" defTabSz="562905" rtl="0" eaLnBrk="1" latinLnBrk="0" hangingPunct="1">
              <a:spcBef>
                <a:spcPct val="20000"/>
              </a:spcBef>
              <a:buFont typeface="Arial"/>
              <a:buChar char="•"/>
              <a:defRPr sz="2462" kern="1200">
                <a:solidFill>
                  <a:schemeClr val="tx1"/>
                </a:solidFill>
                <a:latin typeface="+mn-lt"/>
                <a:ea typeface="+mn-ea"/>
                <a:cs typeface="+mn-cs"/>
              </a:defRPr>
            </a:lvl7pPr>
            <a:lvl8pPr marL="4221785" indent="-281452" algn="l" defTabSz="562905" rtl="0" eaLnBrk="1" latinLnBrk="0" hangingPunct="1">
              <a:spcBef>
                <a:spcPct val="20000"/>
              </a:spcBef>
              <a:buFont typeface="Arial"/>
              <a:buChar char="•"/>
              <a:defRPr sz="2462" kern="1200">
                <a:solidFill>
                  <a:schemeClr val="tx1"/>
                </a:solidFill>
                <a:latin typeface="+mn-lt"/>
                <a:ea typeface="+mn-ea"/>
                <a:cs typeface="+mn-cs"/>
              </a:defRPr>
            </a:lvl8pPr>
            <a:lvl9pPr marL="4784689" indent="-281452" algn="l" defTabSz="562905" rtl="0" eaLnBrk="1" latinLnBrk="0" hangingPunct="1">
              <a:spcBef>
                <a:spcPct val="20000"/>
              </a:spcBef>
              <a:buFont typeface="Arial"/>
              <a:buChar char="•"/>
              <a:defRPr sz="2462" kern="1200">
                <a:solidFill>
                  <a:schemeClr val="tx1"/>
                </a:solidFill>
                <a:latin typeface="+mn-lt"/>
                <a:ea typeface="+mn-ea"/>
                <a:cs typeface="+mn-cs"/>
              </a:defRPr>
            </a:lvl9pPr>
          </a:lstStyle>
          <a:p>
            <a:pPr marL="177800" indent="-177800">
              <a:buFont typeface="Wingdings" charset="2"/>
              <a:buChar char="§"/>
            </a:pPr>
            <a:r>
              <a:rPr lang="en-US" sz="1400" dirty="0">
                <a:solidFill>
                  <a:schemeClr val="tx2"/>
                </a:solidFill>
                <a:latin typeface="Calibri" charset="0"/>
                <a:ea typeface="Calibri" charset="0"/>
                <a:cs typeface="Calibri" charset="0"/>
              </a:rPr>
              <a:t>The United Nations Environment </a:t>
            </a:r>
            <a:r>
              <a:rPr lang="en-US" sz="1400" dirty="0" err="1">
                <a:solidFill>
                  <a:schemeClr val="tx2"/>
                </a:solidFill>
                <a:latin typeface="Calibri" charset="0"/>
                <a:ea typeface="Calibri" charset="0"/>
                <a:cs typeface="Calibri" charset="0"/>
              </a:rPr>
              <a:t>Programme</a:t>
            </a:r>
            <a:r>
              <a:rPr lang="en-US" sz="1400" dirty="0">
                <a:solidFill>
                  <a:schemeClr val="tx2"/>
                </a:solidFill>
                <a:latin typeface="Calibri" charset="0"/>
                <a:ea typeface="Calibri" charset="0"/>
                <a:cs typeface="Calibri" charset="0"/>
              </a:rPr>
              <a:t> (“UNEP”) is the leading global authority that sets the agenda on environmental issues, promotes the coherent implementation of the environmental dimension of sustainable development within the United Nations system and serves as an authoritative advocate for the global environment</a:t>
            </a:r>
          </a:p>
        </p:txBody>
      </p:sp>
      <p:sp>
        <p:nvSpPr>
          <p:cNvPr id="9" name="Content Placeholder 1"/>
          <p:cNvSpPr txBox="1">
            <a:spLocks/>
          </p:cNvSpPr>
          <p:nvPr/>
        </p:nvSpPr>
        <p:spPr>
          <a:xfrm>
            <a:off x="2495171" y="2164574"/>
            <a:ext cx="9188829" cy="886099"/>
          </a:xfrm>
          <a:prstGeom prst="rect">
            <a:avLst/>
          </a:prstGeom>
        </p:spPr>
        <p:txBody>
          <a:bodyPr/>
          <a:lstStyle>
            <a:lvl1pPr marL="422178" indent="-422178" algn="l" defTabSz="562905" rtl="0" eaLnBrk="1" latinLnBrk="0" hangingPunct="1">
              <a:spcBef>
                <a:spcPct val="20000"/>
              </a:spcBef>
              <a:buFont typeface="Arial"/>
              <a:buChar char="•"/>
              <a:defRPr sz="3940" kern="1200">
                <a:solidFill>
                  <a:schemeClr val="tx1"/>
                </a:solidFill>
                <a:latin typeface="+mn-lt"/>
                <a:ea typeface="+mn-ea"/>
                <a:cs typeface="+mn-cs"/>
              </a:defRPr>
            </a:lvl1pPr>
            <a:lvl2pPr marL="914720" indent="-351815" algn="l" defTabSz="562905" rtl="0" eaLnBrk="1" latinLnBrk="0" hangingPunct="1">
              <a:spcBef>
                <a:spcPct val="20000"/>
              </a:spcBef>
              <a:buFont typeface="Arial"/>
              <a:buChar char="–"/>
              <a:defRPr sz="3447" kern="1200">
                <a:solidFill>
                  <a:schemeClr val="tx1"/>
                </a:solidFill>
                <a:latin typeface="+mn-lt"/>
                <a:ea typeface="+mn-ea"/>
                <a:cs typeface="+mn-cs"/>
              </a:defRPr>
            </a:lvl2pPr>
            <a:lvl3pPr marL="1407262" indent="-281452" algn="l" defTabSz="562905" rtl="0" eaLnBrk="1" latinLnBrk="0" hangingPunct="1">
              <a:spcBef>
                <a:spcPct val="20000"/>
              </a:spcBef>
              <a:buFont typeface="Arial"/>
              <a:buChar char="•"/>
              <a:defRPr sz="2955" kern="1200">
                <a:solidFill>
                  <a:schemeClr val="tx1"/>
                </a:solidFill>
                <a:latin typeface="+mn-lt"/>
                <a:ea typeface="+mn-ea"/>
                <a:cs typeface="+mn-cs"/>
              </a:defRPr>
            </a:lvl3pPr>
            <a:lvl4pPr marL="1970166" indent="-281452" algn="l" defTabSz="562905" rtl="0" eaLnBrk="1" latinLnBrk="0" hangingPunct="1">
              <a:spcBef>
                <a:spcPct val="20000"/>
              </a:spcBef>
              <a:buFont typeface="Arial"/>
              <a:buChar char="–"/>
              <a:defRPr sz="2462" kern="1200">
                <a:solidFill>
                  <a:schemeClr val="tx1"/>
                </a:solidFill>
                <a:latin typeface="+mn-lt"/>
                <a:ea typeface="+mn-ea"/>
                <a:cs typeface="+mn-cs"/>
              </a:defRPr>
            </a:lvl4pPr>
            <a:lvl5pPr marL="2533071" indent="-281452" algn="l" defTabSz="562905" rtl="0" eaLnBrk="1" latinLnBrk="0" hangingPunct="1">
              <a:spcBef>
                <a:spcPct val="20000"/>
              </a:spcBef>
              <a:buFont typeface="Arial"/>
              <a:buChar char="»"/>
              <a:defRPr sz="2462" kern="1200">
                <a:solidFill>
                  <a:schemeClr val="tx1"/>
                </a:solidFill>
                <a:latin typeface="+mn-lt"/>
                <a:ea typeface="+mn-ea"/>
                <a:cs typeface="+mn-cs"/>
              </a:defRPr>
            </a:lvl5pPr>
            <a:lvl6pPr marL="3095976" indent="-281452" algn="l" defTabSz="562905" rtl="0" eaLnBrk="1" latinLnBrk="0" hangingPunct="1">
              <a:spcBef>
                <a:spcPct val="20000"/>
              </a:spcBef>
              <a:buFont typeface="Arial"/>
              <a:buChar char="•"/>
              <a:defRPr sz="2462" kern="1200">
                <a:solidFill>
                  <a:schemeClr val="tx1"/>
                </a:solidFill>
                <a:latin typeface="+mn-lt"/>
                <a:ea typeface="+mn-ea"/>
                <a:cs typeface="+mn-cs"/>
              </a:defRPr>
            </a:lvl6pPr>
            <a:lvl7pPr marL="3658880" indent="-281452" algn="l" defTabSz="562905" rtl="0" eaLnBrk="1" latinLnBrk="0" hangingPunct="1">
              <a:spcBef>
                <a:spcPct val="20000"/>
              </a:spcBef>
              <a:buFont typeface="Arial"/>
              <a:buChar char="•"/>
              <a:defRPr sz="2462" kern="1200">
                <a:solidFill>
                  <a:schemeClr val="tx1"/>
                </a:solidFill>
                <a:latin typeface="+mn-lt"/>
                <a:ea typeface="+mn-ea"/>
                <a:cs typeface="+mn-cs"/>
              </a:defRPr>
            </a:lvl7pPr>
            <a:lvl8pPr marL="4221785" indent="-281452" algn="l" defTabSz="562905" rtl="0" eaLnBrk="1" latinLnBrk="0" hangingPunct="1">
              <a:spcBef>
                <a:spcPct val="20000"/>
              </a:spcBef>
              <a:buFont typeface="Arial"/>
              <a:buChar char="•"/>
              <a:defRPr sz="2462" kern="1200">
                <a:solidFill>
                  <a:schemeClr val="tx1"/>
                </a:solidFill>
                <a:latin typeface="+mn-lt"/>
                <a:ea typeface="+mn-ea"/>
                <a:cs typeface="+mn-cs"/>
              </a:defRPr>
            </a:lvl8pPr>
            <a:lvl9pPr marL="4784689" indent="-281452" algn="l" defTabSz="562905" rtl="0" eaLnBrk="1" latinLnBrk="0" hangingPunct="1">
              <a:spcBef>
                <a:spcPct val="20000"/>
              </a:spcBef>
              <a:buFont typeface="Arial"/>
              <a:buChar char="•"/>
              <a:defRPr sz="2462" kern="1200">
                <a:solidFill>
                  <a:schemeClr val="tx1"/>
                </a:solidFill>
                <a:latin typeface="+mn-lt"/>
                <a:ea typeface="+mn-ea"/>
                <a:cs typeface="+mn-cs"/>
              </a:defRPr>
            </a:lvl9pPr>
          </a:lstStyle>
          <a:p>
            <a:pPr marL="177800" indent="-177800">
              <a:buFont typeface="Wingdings" charset="2"/>
              <a:buChar char="§"/>
            </a:pPr>
            <a:r>
              <a:rPr lang="en-US" sz="1400" dirty="0">
                <a:solidFill>
                  <a:schemeClr val="tx2"/>
                </a:solidFill>
                <a:latin typeface="Calibri" charset="0"/>
                <a:ea typeface="Calibri" charset="0"/>
                <a:cs typeface="Calibri" charset="0"/>
              </a:rPr>
              <a:t>The International Centre for Research in Agroforestry (“ICRAF”), known as World Agroforestry Centre, is recognized as the global leader in agroforestry research and development with six regional offices located in Indonesia, India, Kenya, Malawi, Peru and Cameroon, and conducting research around the developing world</a:t>
            </a:r>
          </a:p>
        </p:txBody>
      </p:sp>
      <p:sp>
        <p:nvSpPr>
          <p:cNvPr id="10" name="Content Placeholder 1"/>
          <p:cNvSpPr txBox="1">
            <a:spLocks/>
          </p:cNvSpPr>
          <p:nvPr/>
        </p:nvSpPr>
        <p:spPr>
          <a:xfrm>
            <a:off x="2507871" y="3155730"/>
            <a:ext cx="9188829" cy="886099"/>
          </a:xfrm>
          <a:prstGeom prst="rect">
            <a:avLst/>
          </a:prstGeom>
        </p:spPr>
        <p:txBody>
          <a:bodyPr/>
          <a:lstStyle>
            <a:lvl1pPr marL="422178" indent="-422178" algn="l" defTabSz="562905" rtl="0" eaLnBrk="1" latinLnBrk="0" hangingPunct="1">
              <a:spcBef>
                <a:spcPct val="20000"/>
              </a:spcBef>
              <a:buFont typeface="Arial"/>
              <a:buChar char="•"/>
              <a:defRPr sz="3940" kern="1200">
                <a:solidFill>
                  <a:schemeClr val="tx1"/>
                </a:solidFill>
                <a:latin typeface="+mn-lt"/>
                <a:ea typeface="+mn-ea"/>
                <a:cs typeface="+mn-cs"/>
              </a:defRPr>
            </a:lvl1pPr>
            <a:lvl2pPr marL="914720" indent="-351815" algn="l" defTabSz="562905" rtl="0" eaLnBrk="1" latinLnBrk="0" hangingPunct="1">
              <a:spcBef>
                <a:spcPct val="20000"/>
              </a:spcBef>
              <a:buFont typeface="Arial"/>
              <a:buChar char="–"/>
              <a:defRPr sz="3447" kern="1200">
                <a:solidFill>
                  <a:schemeClr val="tx1"/>
                </a:solidFill>
                <a:latin typeface="+mn-lt"/>
                <a:ea typeface="+mn-ea"/>
                <a:cs typeface="+mn-cs"/>
              </a:defRPr>
            </a:lvl2pPr>
            <a:lvl3pPr marL="1407262" indent="-281452" algn="l" defTabSz="562905" rtl="0" eaLnBrk="1" latinLnBrk="0" hangingPunct="1">
              <a:spcBef>
                <a:spcPct val="20000"/>
              </a:spcBef>
              <a:buFont typeface="Arial"/>
              <a:buChar char="•"/>
              <a:defRPr sz="2955" kern="1200">
                <a:solidFill>
                  <a:schemeClr val="tx1"/>
                </a:solidFill>
                <a:latin typeface="+mn-lt"/>
                <a:ea typeface="+mn-ea"/>
                <a:cs typeface="+mn-cs"/>
              </a:defRPr>
            </a:lvl3pPr>
            <a:lvl4pPr marL="1970166" indent="-281452" algn="l" defTabSz="562905" rtl="0" eaLnBrk="1" latinLnBrk="0" hangingPunct="1">
              <a:spcBef>
                <a:spcPct val="20000"/>
              </a:spcBef>
              <a:buFont typeface="Arial"/>
              <a:buChar char="–"/>
              <a:defRPr sz="2462" kern="1200">
                <a:solidFill>
                  <a:schemeClr val="tx1"/>
                </a:solidFill>
                <a:latin typeface="+mn-lt"/>
                <a:ea typeface="+mn-ea"/>
                <a:cs typeface="+mn-cs"/>
              </a:defRPr>
            </a:lvl4pPr>
            <a:lvl5pPr marL="2533071" indent="-281452" algn="l" defTabSz="562905" rtl="0" eaLnBrk="1" latinLnBrk="0" hangingPunct="1">
              <a:spcBef>
                <a:spcPct val="20000"/>
              </a:spcBef>
              <a:buFont typeface="Arial"/>
              <a:buChar char="»"/>
              <a:defRPr sz="2462" kern="1200">
                <a:solidFill>
                  <a:schemeClr val="tx1"/>
                </a:solidFill>
                <a:latin typeface="+mn-lt"/>
                <a:ea typeface="+mn-ea"/>
                <a:cs typeface="+mn-cs"/>
              </a:defRPr>
            </a:lvl5pPr>
            <a:lvl6pPr marL="3095976" indent="-281452" algn="l" defTabSz="562905" rtl="0" eaLnBrk="1" latinLnBrk="0" hangingPunct="1">
              <a:spcBef>
                <a:spcPct val="20000"/>
              </a:spcBef>
              <a:buFont typeface="Arial"/>
              <a:buChar char="•"/>
              <a:defRPr sz="2462" kern="1200">
                <a:solidFill>
                  <a:schemeClr val="tx1"/>
                </a:solidFill>
                <a:latin typeface="+mn-lt"/>
                <a:ea typeface="+mn-ea"/>
                <a:cs typeface="+mn-cs"/>
              </a:defRPr>
            </a:lvl6pPr>
            <a:lvl7pPr marL="3658880" indent="-281452" algn="l" defTabSz="562905" rtl="0" eaLnBrk="1" latinLnBrk="0" hangingPunct="1">
              <a:spcBef>
                <a:spcPct val="20000"/>
              </a:spcBef>
              <a:buFont typeface="Arial"/>
              <a:buChar char="•"/>
              <a:defRPr sz="2462" kern="1200">
                <a:solidFill>
                  <a:schemeClr val="tx1"/>
                </a:solidFill>
                <a:latin typeface="+mn-lt"/>
                <a:ea typeface="+mn-ea"/>
                <a:cs typeface="+mn-cs"/>
              </a:defRPr>
            </a:lvl7pPr>
            <a:lvl8pPr marL="4221785" indent="-281452" algn="l" defTabSz="562905" rtl="0" eaLnBrk="1" latinLnBrk="0" hangingPunct="1">
              <a:spcBef>
                <a:spcPct val="20000"/>
              </a:spcBef>
              <a:buFont typeface="Arial"/>
              <a:buChar char="•"/>
              <a:defRPr sz="2462" kern="1200">
                <a:solidFill>
                  <a:schemeClr val="tx1"/>
                </a:solidFill>
                <a:latin typeface="+mn-lt"/>
                <a:ea typeface="+mn-ea"/>
                <a:cs typeface="+mn-cs"/>
              </a:defRPr>
            </a:lvl8pPr>
            <a:lvl9pPr marL="4784689" indent="-281452" algn="l" defTabSz="562905" rtl="0" eaLnBrk="1" latinLnBrk="0" hangingPunct="1">
              <a:spcBef>
                <a:spcPct val="20000"/>
              </a:spcBef>
              <a:buFont typeface="Arial"/>
              <a:buChar char="•"/>
              <a:defRPr sz="2462" kern="1200">
                <a:solidFill>
                  <a:schemeClr val="tx1"/>
                </a:solidFill>
                <a:latin typeface="+mn-lt"/>
                <a:ea typeface="+mn-ea"/>
                <a:cs typeface="+mn-cs"/>
              </a:defRPr>
            </a:lvl9pPr>
          </a:lstStyle>
          <a:p>
            <a:pPr marL="177800" indent="-177800">
              <a:buFont typeface="Wingdings" charset="2"/>
              <a:buChar char="§"/>
            </a:pPr>
            <a:r>
              <a:rPr lang="en-US" sz="1400" dirty="0">
                <a:solidFill>
                  <a:schemeClr val="tx2"/>
                </a:solidFill>
                <a:latin typeface="Calibri" charset="0"/>
                <a:ea typeface="Calibri" charset="0"/>
                <a:cs typeface="Calibri" charset="0"/>
              </a:rPr>
              <a:t>Asia Debt Management Capital (“ADM Capital”) s a global investment manager. Currently with USD 1.4 </a:t>
            </a:r>
            <a:r>
              <a:rPr lang="en-US" sz="1400" dirty="0" err="1">
                <a:solidFill>
                  <a:schemeClr val="tx2"/>
                </a:solidFill>
                <a:latin typeface="Calibri" charset="0"/>
                <a:ea typeface="Calibri" charset="0"/>
                <a:cs typeface="Calibri" charset="0"/>
              </a:rPr>
              <a:t>bn</a:t>
            </a:r>
            <a:r>
              <a:rPr lang="en-US" sz="1400" dirty="0">
                <a:solidFill>
                  <a:schemeClr val="tx2"/>
                </a:solidFill>
                <a:latin typeface="Calibri" charset="0"/>
                <a:ea typeface="Calibri" charset="0"/>
                <a:cs typeface="Calibri" charset="0"/>
              </a:rPr>
              <a:t> in assets under management, ADM Capital has been investing in Indonesia since 1998. ADM Capital is one of the most established players in the private debt space in Asia and manages open and evergreen funds to invest in illiquid debt instruments, including two funds with the IFC</a:t>
            </a:r>
          </a:p>
        </p:txBody>
      </p:sp>
      <p:sp>
        <p:nvSpPr>
          <p:cNvPr id="11" name="Content Placeholder 1"/>
          <p:cNvSpPr txBox="1">
            <a:spLocks/>
          </p:cNvSpPr>
          <p:nvPr/>
        </p:nvSpPr>
        <p:spPr>
          <a:xfrm>
            <a:off x="2525006" y="4146311"/>
            <a:ext cx="9188829" cy="886099"/>
          </a:xfrm>
          <a:prstGeom prst="rect">
            <a:avLst/>
          </a:prstGeom>
        </p:spPr>
        <p:txBody>
          <a:bodyPr/>
          <a:lstStyle>
            <a:lvl1pPr marL="422178" indent="-422178" algn="l" defTabSz="562905" rtl="0" eaLnBrk="1" latinLnBrk="0" hangingPunct="1">
              <a:spcBef>
                <a:spcPct val="20000"/>
              </a:spcBef>
              <a:buFont typeface="Arial"/>
              <a:buChar char="•"/>
              <a:defRPr sz="3940" kern="1200">
                <a:solidFill>
                  <a:schemeClr val="tx1"/>
                </a:solidFill>
                <a:latin typeface="+mn-lt"/>
                <a:ea typeface="+mn-ea"/>
                <a:cs typeface="+mn-cs"/>
              </a:defRPr>
            </a:lvl1pPr>
            <a:lvl2pPr marL="914720" indent="-351815" algn="l" defTabSz="562905" rtl="0" eaLnBrk="1" latinLnBrk="0" hangingPunct="1">
              <a:spcBef>
                <a:spcPct val="20000"/>
              </a:spcBef>
              <a:buFont typeface="Arial"/>
              <a:buChar char="–"/>
              <a:defRPr sz="3447" kern="1200">
                <a:solidFill>
                  <a:schemeClr val="tx1"/>
                </a:solidFill>
                <a:latin typeface="+mn-lt"/>
                <a:ea typeface="+mn-ea"/>
                <a:cs typeface="+mn-cs"/>
              </a:defRPr>
            </a:lvl2pPr>
            <a:lvl3pPr marL="1407262" indent="-281452" algn="l" defTabSz="562905" rtl="0" eaLnBrk="1" latinLnBrk="0" hangingPunct="1">
              <a:spcBef>
                <a:spcPct val="20000"/>
              </a:spcBef>
              <a:buFont typeface="Arial"/>
              <a:buChar char="•"/>
              <a:defRPr sz="2955" kern="1200">
                <a:solidFill>
                  <a:schemeClr val="tx1"/>
                </a:solidFill>
                <a:latin typeface="+mn-lt"/>
                <a:ea typeface="+mn-ea"/>
                <a:cs typeface="+mn-cs"/>
              </a:defRPr>
            </a:lvl3pPr>
            <a:lvl4pPr marL="1970166" indent="-281452" algn="l" defTabSz="562905" rtl="0" eaLnBrk="1" latinLnBrk="0" hangingPunct="1">
              <a:spcBef>
                <a:spcPct val="20000"/>
              </a:spcBef>
              <a:buFont typeface="Arial"/>
              <a:buChar char="–"/>
              <a:defRPr sz="2462" kern="1200">
                <a:solidFill>
                  <a:schemeClr val="tx1"/>
                </a:solidFill>
                <a:latin typeface="+mn-lt"/>
                <a:ea typeface="+mn-ea"/>
                <a:cs typeface="+mn-cs"/>
              </a:defRPr>
            </a:lvl4pPr>
            <a:lvl5pPr marL="2533071" indent="-281452" algn="l" defTabSz="562905" rtl="0" eaLnBrk="1" latinLnBrk="0" hangingPunct="1">
              <a:spcBef>
                <a:spcPct val="20000"/>
              </a:spcBef>
              <a:buFont typeface="Arial"/>
              <a:buChar char="»"/>
              <a:defRPr sz="2462" kern="1200">
                <a:solidFill>
                  <a:schemeClr val="tx1"/>
                </a:solidFill>
                <a:latin typeface="+mn-lt"/>
                <a:ea typeface="+mn-ea"/>
                <a:cs typeface="+mn-cs"/>
              </a:defRPr>
            </a:lvl5pPr>
            <a:lvl6pPr marL="3095976" indent="-281452" algn="l" defTabSz="562905" rtl="0" eaLnBrk="1" latinLnBrk="0" hangingPunct="1">
              <a:spcBef>
                <a:spcPct val="20000"/>
              </a:spcBef>
              <a:buFont typeface="Arial"/>
              <a:buChar char="•"/>
              <a:defRPr sz="2462" kern="1200">
                <a:solidFill>
                  <a:schemeClr val="tx1"/>
                </a:solidFill>
                <a:latin typeface="+mn-lt"/>
                <a:ea typeface="+mn-ea"/>
                <a:cs typeface="+mn-cs"/>
              </a:defRPr>
            </a:lvl6pPr>
            <a:lvl7pPr marL="3658880" indent="-281452" algn="l" defTabSz="562905" rtl="0" eaLnBrk="1" latinLnBrk="0" hangingPunct="1">
              <a:spcBef>
                <a:spcPct val="20000"/>
              </a:spcBef>
              <a:buFont typeface="Arial"/>
              <a:buChar char="•"/>
              <a:defRPr sz="2462" kern="1200">
                <a:solidFill>
                  <a:schemeClr val="tx1"/>
                </a:solidFill>
                <a:latin typeface="+mn-lt"/>
                <a:ea typeface="+mn-ea"/>
                <a:cs typeface="+mn-cs"/>
              </a:defRPr>
            </a:lvl7pPr>
            <a:lvl8pPr marL="4221785" indent="-281452" algn="l" defTabSz="562905" rtl="0" eaLnBrk="1" latinLnBrk="0" hangingPunct="1">
              <a:spcBef>
                <a:spcPct val="20000"/>
              </a:spcBef>
              <a:buFont typeface="Arial"/>
              <a:buChar char="•"/>
              <a:defRPr sz="2462" kern="1200">
                <a:solidFill>
                  <a:schemeClr val="tx1"/>
                </a:solidFill>
                <a:latin typeface="+mn-lt"/>
                <a:ea typeface="+mn-ea"/>
                <a:cs typeface="+mn-cs"/>
              </a:defRPr>
            </a:lvl8pPr>
            <a:lvl9pPr marL="4784689" indent="-281452" algn="l" defTabSz="562905" rtl="0" eaLnBrk="1" latinLnBrk="0" hangingPunct="1">
              <a:spcBef>
                <a:spcPct val="20000"/>
              </a:spcBef>
              <a:buFont typeface="Arial"/>
              <a:buChar char="•"/>
              <a:defRPr sz="2462" kern="1200">
                <a:solidFill>
                  <a:schemeClr val="tx1"/>
                </a:solidFill>
                <a:latin typeface="+mn-lt"/>
                <a:ea typeface="+mn-ea"/>
                <a:cs typeface="+mn-cs"/>
              </a:defRPr>
            </a:lvl9pPr>
          </a:lstStyle>
          <a:p>
            <a:pPr marL="177800" indent="-177800">
              <a:buFont typeface="Wingdings" charset="2"/>
              <a:buChar char="§"/>
            </a:pPr>
            <a:r>
              <a:rPr lang="en-US" sz="1400" dirty="0">
                <a:solidFill>
                  <a:schemeClr val="tx2"/>
                </a:solidFill>
                <a:latin typeface="Calibri" charset="0"/>
                <a:ea typeface="Calibri" charset="0"/>
                <a:cs typeface="Calibri" charset="0"/>
              </a:rPr>
              <a:t>ADM Capital Foundation (“ADMCF”) was established in 2006 as an impact-driven nonprofit initiative to provide funding and intellectual capital to help address specific forestry, water, air and marine environmental and social challenges. ADMCF is a leader in environmental philanthropy in Asia, with a focus on real impact based on solid research</a:t>
            </a:r>
          </a:p>
        </p:txBody>
      </p:sp>
      <p:sp>
        <p:nvSpPr>
          <p:cNvPr id="12" name="Content Placeholder 1"/>
          <p:cNvSpPr txBox="1">
            <a:spLocks/>
          </p:cNvSpPr>
          <p:nvPr/>
        </p:nvSpPr>
        <p:spPr>
          <a:xfrm>
            <a:off x="2520570" y="5143391"/>
            <a:ext cx="9188829" cy="886099"/>
          </a:xfrm>
          <a:prstGeom prst="rect">
            <a:avLst/>
          </a:prstGeom>
        </p:spPr>
        <p:txBody>
          <a:bodyPr/>
          <a:lstStyle>
            <a:lvl1pPr marL="422178" indent="-422178" algn="l" defTabSz="562905" rtl="0" eaLnBrk="1" latinLnBrk="0" hangingPunct="1">
              <a:spcBef>
                <a:spcPct val="20000"/>
              </a:spcBef>
              <a:buFont typeface="Arial"/>
              <a:buChar char="•"/>
              <a:defRPr sz="3940" kern="1200">
                <a:solidFill>
                  <a:schemeClr val="tx1"/>
                </a:solidFill>
                <a:latin typeface="+mn-lt"/>
                <a:ea typeface="+mn-ea"/>
                <a:cs typeface="+mn-cs"/>
              </a:defRPr>
            </a:lvl1pPr>
            <a:lvl2pPr marL="914720" indent="-351815" algn="l" defTabSz="562905" rtl="0" eaLnBrk="1" latinLnBrk="0" hangingPunct="1">
              <a:spcBef>
                <a:spcPct val="20000"/>
              </a:spcBef>
              <a:buFont typeface="Arial"/>
              <a:buChar char="–"/>
              <a:defRPr sz="3447" kern="1200">
                <a:solidFill>
                  <a:schemeClr val="tx1"/>
                </a:solidFill>
                <a:latin typeface="+mn-lt"/>
                <a:ea typeface="+mn-ea"/>
                <a:cs typeface="+mn-cs"/>
              </a:defRPr>
            </a:lvl2pPr>
            <a:lvl3pPr marL="1407262" indent="-281452" algn="l" defTabSz="562905" rtl="0" eaLnBrk="1" latinLnBrk="0" hangingPunct="1">
              <a:spcBef>
                <a:spcPct val="20000"/>
              </a:spcBef>
              <a:buFont typeface="Arial"/>
              <a:buChar char="•"/>
              <a:defRPr sz="2955" kern="1200">
                <a:solidFill>
                  <a:schemeClr val="tx1"/>
                </a:solidFill>
                <a:latin typeface="+mn-lt"/>
                <a:ea typeface="+mn-ea"/>
                <a:cs typeface="+mn-cs"/>
              </a:defRPr>
            </a:lvl3pPr>
            <a:lvl4pPr marL="1970166" indent="-281452" algn="l" defTabSz="562905" rtl="0" eaLnBrk="1" latinLnBrk="0" hangingPunct="1">
              <a:spcBef>
                <a:spcPct val="20000"/>
              </a:spcBef>
              <a:buFont typeface="Arial"/>
              <a:buChar char="–"/>
              <a:defRPr sz="2462" kern="1200">
                <a:solidFill>
                  <a:schemeClr val="tx1"/>
                </a:solidFill>
                <a:latin typeface="+mn-lt"/>
                <a:ea typeface="+mn-ea"/>
                <a:cs typeface="+mn-cs"/>
              </a:defRPr>
            </a:lvl4pPr>
            <a:lvl5pPr marL="2533071" indent="-281452" algn="l" defTabSz="562905" rtl="0" eaLnBrk="1" latinLnBrk="0" hangingPunct="1">
              <a:spcBef>
                <a:spcPct val="20000"/>
              </a:spcBef>
              <a:buFont typeface="Arial"/>
              <a:buChar char="»"/>
              <a:defRPr sz="2462" kern="1200">
                <a:solidFill>
                  <a:schemeClr val="tx1"/>
                </a:solidFill>
                <a:latin typeface="+mn-lt"/>
                <a:ea typeface="+mn-ea"/>
                <a:cs typeface="+mn-cs"/>
              </a:defRPr>
            </a:lvl5pPr>
            <a:lvl6pPr marL="3095976" indent="-281452" algn="l" defTabSz="562905" rtl="0" eaLnBrk="1" latinLnBrk="0" hangingPunct="1">
              <a:spcBef>
                <a:spcPct val="20000"/>
              </a:spcBef>
              <a:buFont typeface="Arial"/>
              <a:buChar char="•"/>
              <a:defRPr sz="2462" kern="1200">
                <a:solidFill>
                  <a:schemeClr val="tx1"/>
                </a:solidFill>
                <a:latin typeface="+mn-lt"/>
                <a:ea typeface="+mn-ea"/>
                <a:cs typeface="+mn-cs"/>
              </a:defRPr>
            </a:lvl6pPr>
            <a:lvl7pPr marL="3658880" indent="-281452" algn="l" defTabSz="562905" rtl="0" eaLnBrk="1" latinLnBrk="0" hangingPunct="1">
              <a:spcBef>
                <a:spcPct val="20000"/>
              </a:spcBef>
              <a:buFont typeface="Arial"/>
              <a:buChar char="•"/>
              <a:defRPr sz="2462" kern="1200">
                <a:solidFill>
                  <a:schemeClr val="tx1"/>
                </a:solidFill>
                <a:latin typeface="+mn-lt"/>
                <a:ea typeface="+mn-ea"/>
                <a:cs typeface="+mn-cs"/>
              </a:defRPr>
            </a:lvl7pPr>
            <a:lvl8pPr marL="4221785" indent="-281452" algn="l" defTabSz="562905" rtl="0" eaLnBrk="1" latinLnBrk="0" hangingPunct="1">
              <a:spcBef>
                <a:spcPct val="20000"/>
              </a:spcBef>
              <a:buFont typeface="Arial"/>
              <a:buChar char="•"/>
              <a:defRPr sz="2462" kern="1200">
                <a:solidFill>
                  <a:schemeClr val="tx1"/>
                </a:solidFill>
                <a:latin typeface="+mn-lt"/>
                <a:ea typeface="+mn-ea"/>
                <a:cs typeface="+mn-cs"/>
              </a:defRPr>
            </a:lvl8pPr>
            <a:lvl9pPr marL="4784689" indent="-281452" algn="l" defTabSz="562905" rtl="0" eaLnBrk="1" latinLnBrk="0" hangingPunct="1">
              <a:spcBef>
                <a:spcPct val="20000"/>
              </a:spcBef>
              <a:buFont typeface="Arial"/>
              <a:buChar char="•"/>
              <a:defRPr sz="2462" kern="1200">
                <a:solidFill>
                  <a:schemeClr val="tx1"/>
                </a:solidFill>
                <a:latin typeface="+mn-lt"/>
                <a:ea typeface="+mn-ea"/>
                <a:cs typeface="+mn-cs"/>
              </a:defRPr>
            </a:lvl9pPr>
          </a:lstStyle>
          <a:p>
            <a:pPr marL="177800" indent="-177800">
              <a:buFont typeface="Wingdings" charset="2"/>
              <a:buChar char="§"/>
            </a:pPr>
            <a:r>
              <a:rPr lang="en-US" sz="1400" dirty="0">
                <a:solidFill>
                  <a:schemeClr val="tx2"/>
                </a:solidFill>
                <a:latin typeface="Calibri" charset="0"/>
                <a:ea typeface="Calibri" charset="0"/>
                <a:cs typeface="Calibri" charset="0"/>
              </a:rPr>
              <a:t>BNP Paribas is an international financial institution with a presence in 75 countries and more than 185,000 employees. Being Europe’s second largest bank by assets, it is an established financial institution with a long history in Asia</a:t>
            </a:r>
          </a:p>
        </p:txBody>
      </p:sp>
      <p:cxnSp>
        <p:nvCxnSpPr>
          <p:cNvPr id="14" name="Straight Connector 13"/>
          <p:cNvCxnSpPr/>
          <p:nvPr/>
        </p:nvCxnSpPr>
        <p:spPr>
          <a:xfrm>
            <a:off x="2495168" y="5106509"/>
            <a:ext cx="9176129" cy="9800"/>
          </a:xfrm>
          <a:prstGeom prst="line">
            <a:avLst/>
          </a:prstGeom>
          <a:ln w="6350">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95167" y="4112679"/>
            <a:ext cx="9176129" cy="9800"/>
          </a:xfrm>
          <a:prstGeom prst="line">
            <a:avLst/>
          </a:prstGeom>
          <a:ln w="6350">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496296" y="3074505"/>
            <a:ext cx="9176129" cy="9800"/>
          </a:xfrm>
          <a:prstGeom prst="line">
            <a:avLst/>
          </a:prstGeom>
          <a:ln w="6350">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495166" y="2106097"/>
            <a:ext cx="9176129" cy="9800"/>
          </a:xfrm>
          <a:prstGeom prst="line">
            <a:avLst/>
          </a:prstGeom>
          <a:ln w="6350">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042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Why the Focus </a:t>
            </a:r>
            <a:r>
              <a:rPr lang="en-US" sz="2400" b="1" dirty="0"/>
              <a:t>on </a:t>
            </a:r>
            <a:r>
              <a:rPr lang="en-US" sz="2400" b="1" dirty="0" smtClean="0"/>
              <a:t>Indonesia? </a:t>
            </a:r>
            <a:endParaRPr lang="en-US" sz="2400" b="1" dirty="0"/>
          </a:p>
        </p:txBody>
      </p:sp>
      <p:sp>
        <p:nvSpPr>
          <p:cNvPr id="3" name="Content Placeholder 2"/>
          <p:cNvSpPr>
            <a:spLocks noGrp="1"/>
          </p:cNvSpPr>
          <p:nvPr>
            <p:ph idx="1"/>
          </p:nvPr>
        </p:nvSpPr>
        <p:spPr>
          <a:xfrm>
            <a:off x="424929" y="1566565"/>
            <a:ext cx="11462269" cy="3379801"/>
          </a:xfrm>
        </p:spPr>
        <p:txBody>
          <a:bodyPr/>
          <a:lstStyle/>
          <a:p>
            <a:r>
              <a:rPr lang="en-US" sz="2000" b="1" dirty="0" smtClean="0"/>
              <a:t>Overview</a:t>
            </a:r>
          </a:p>
          <a:p>
            <a:pPr lvl="1"/>
            <a:r>
              <a:rPr lang="en-US" sz="2000" b="1" dirty="0" smtClean="0"/>
              <a:t>4th most populous country in the world</a:t>
            </a:r>
            <a:r>
              <a:rPr lang="en-US" sz="2000" dirty="0" smtClean="0"/>
              <a:t>. The country has charted impressive economic growth since the Asian Financial Crisis in the late 1990s and is a member of the G-20</a:t>
            </a:r>
          </a:p>
          <a:p>
            <a:pPr lvl="1"/>
            <a:r>
              <a:rPr lang="en-US" sz="2000" b="1" dirty="0" smtClean="0"/>
              <a:t>4th </a:t>
            </a:r>
            <a:r>
              <a:rPr lang="en-US" sz="2000" b="1" dirty="0"/>
              <a:t>biggest emitter of carbon, </a:t>
            </a:r>
            <a:r>
              <a:rPr lang="en-US" sz="2000" dirty="0"/>
              <a:t>largely from deforestation</a:t>
            </a:r>
          </a:p>
          <a:p>
            <a:pPr lvl="1"/>
            <a:r>
              <a:rPr lang="en-US" sz="2000" b="1" dirty="0"/>
              <a:t>Extreme poverty </a:t>
            </a:r>
            <a:r>
              <a:rPr lang="en-US" sz="2000" dirty="0"/>
              <a:t>and a chronic education gap </a:t>
            </a:r>
            <a:r>
              <a:rPr lang="mr-IN" sz="2000" dirty="0"/>
              <a:t>–</a:t>
            </a:r>
            <a:r>
              <a:rPr lang="en-US" sz="2000" dirty="0"/>
              <a:t> ~11% of the population lives below the poverty line (USD 22 per month)</a:t>
            </a:r>
          </a:p>
          <a:p>
            <a:pPr lvl="1"/>
            <a:r>
              <a:rPr lang="en-US" sz="2000" b="1" dirty="0"/>
              <a:t>No access to electricity </a:t>
            </a:r>
            <a:r>
              <a:rPr lang="en-US" sz="2000" dirty="0"/>
              <a:t>affects 13,000 villages (out of 75,000) or ~ 40 mm </a:t>
            </a:r>
            <a:endParaRPr lang="en-US" sz="2000" dirty="0" smtClean="0"/>
          </a:p>
          <a:p>
            <a:pPr lvl="1"/>
            <a:r>
              <a:rPr lang="en-US" sz="2000" b="1" dirty="0" smtClean="0"/>
              <a:t>Agriculture </a:t>
            </a:r>
            <a:r>
              <a:rPr lang="en-US" sz="2000" b="1" dirty="0"/>
              <a:t>represents ~14% of GDP</a:t>
            </a:r>
            <a:r>
              <a:rPr lang="en-US" sz="2000" dirty="0"/>
              <a:t>, a significant share of which is generated by ~38 mm smallholder farmers</a:t>
            </a:r>
          </a:p>
        </p:txBody>
      </p:sp>
      <p:sp>
        <p:nvSpPr>
          <p:cNvPr id="4" name="Content Placeholder 3"/>
          <p:cNvSpPr>
            <a:spLocks noGrp="1"/>
          </p:cNvSpPr>
          <p:nvPr>
            <p:ph idx="10"/>
          </p:nvPr>
        </p:nvSpPr>
        <p:spPr>
          <a:xfrm>
            <a:off x="6203430" y="1765300"/>
            <a:ext cx="5493270" cy="3181067"/>
          </a:xfrm>
        </p:spPr>
        <p:txBody>
          <a:bodyPr/>
          <a:lstStyle/>
          <a:p>
            <a:pPr lvl="1"/>
            <a:endParaRPr lang="en-US" dirty="0"/>
          </a:p>
          <a:p>
            <a:endParaRPr lang="en-US" dirty="0"/>
          </a:p>
        </p:txBody>
      </p:sp>
      <p:sp>
        <p:nvSpPr>
          <p:cNvPr id="5" name="TextBox 4"/>
          <p:cNvSpPr txBox="1"/>
          <p:nvPr/>
        </p:nvSpPr>
        <p:spPr>
          <a:xfrm>
            <a:off x="437630" y="1104900"/>
            <a:ext cx="11635550" cy="461665"/>
          </a:xfrm>
          <a:prstGeom prst="rect">
            <a:avLst/>
          </a:prstGeom>
          <a:solidFill>
            <a:schemeClr val="accent1">
              <a:lumMod val="20000"/>
              <a:lumOff val="80000"/>
            </a:schemeClr>
          </a:solidFill>
          <a:ln>
            <a:noFill/>
          </a:ln>
        </p:spPr>
        <p:txBody>
          <a:bodyPr wrap="square" rtlCol="0">
            <a:spAutoFit/>
          </a:bodyPr>
          <a:lstStyle/>
          <a:p>
            <a:r>
              <a:rPr lang="en-US" sz="2400" b="1" dirty="0" smtClean="0">
                <a:solidFill>
                  <a:schemeClr val="tx2"/>
                </a:solidFill>
                <a:latin typeface="Calibri" charset="0"/>
                <a:ea typeface="Calibri" charset="0"/>
                <a:cs typeface="Calibri" charset="0"/>
              </a:rPr>
              <a:t>The </a:t>
            </a:r>
            <a:r>
              <a:rPr lang="en-US" sz="2400" b="1" dirty="0">
                <a:solidFill>
                  <a:schemeClr val="tx2"/>
                </a:solidFill>
                <a:latin typeface="Calibri" charset="0"/>
                <a:ea typeface="Calibri" charset="0"/>
                <a:cs typeface="Calibri" charset="0"/>
              </a:rPr>
              <a:t>Government </a:t>
            </a:r>
            <a:r>
              <a:rPr lang="en-US" sz="2400" b="1" dirty="0" smtClean="0">
                <a:solidFill>
                  <a:schemeClr val="tx2"/>
                </a:solidFill>
                <a:latin typeface="Calibri" charset="0"/>
                <a:ea typeface="Calibri" charset="0"/>
                <a:cs typeface="Calibri" charset="0"/>
              </a:rPr>
              <a:t>has </a:t>
            </a:r>
            <a:r>
              <a:rPr lang="en-US" sz="2400" b="1" dirty="0">
                <a:solidFill>
                  <a:schemeClr val="tx2"/>
                </a:solidFill>
                <a:latin typeface="Calibri" charset="0"/>
                <a:ea typeface="Calibri" charset="0"/>
                <a:cs typeface="Calibri" charset="0"/>
              </a:rPr>
              <a:t>set ambitious goals to address social and environmental challenges</a:t>
            </a:r>
          </a:p>
        </p:txBody>
      </p:sp>
      <p:sp>
        <p:nvSpPr>
          <p:cNvPr id="9" name="Triangle 8"/>
          <p:cNvSpPr/>
          <p:nvPr/>
        </p:nvSpPr>
        <p:spPr>
          <a:xfrm rot="10800000">
            <a:off x="437630" y="5100059"/>
            <a:ext cx="11259070" cy="368300"/>
          </a:xfrm>
          <a:prstGeom prst="triangl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Calibri" charset="0"/>
              <a:ea typeface="Calibri" charset="0"/>
              <a:cs typeface="Calibri" charset="0"/>
            </a:endParaRPr>
          </a:p>
        </p:txBody>
      </p:sp>
      <p:sp>
        <p:nvSpPr>
          <p:cNvPr id="10" name="TextBox 9"/>
          <p:cNvSpPr txBox="1"/>
          <p:nvPr/>
        </p:nvSpPr>
        <p:spPr>
          <a:xfrm>
            <a:off x="437630" y="5468360"/>
            <a:ext cx="11449569" cy="830997"/>
          </a:xfrm>
          <a:prstGeom prst="rect">
            <a:avLst/>
          </a:prstGeom>
          <a:noFill/>
          <a:ln>
            <a:solidFill>
              <a:schemeClr val="accent5"/>
            </a:solidFill>
          </a:ln>
        </p:spPr>
        <p:txBody>
          <a:bodyPr wrap="square" rtlCol="0">
            <a:spAutoFit/>
          </a:bodyPr>
          <a:lstStyle/>
          <a:p>
            <a:pPr algn="ctr"/>
            <a:r>
              <a:rPr lang="en-US" sz="2400" b="1" dirty="0">
                <a:solidFill>
                  <a:schemeClr val="tx2"/>
                </a:solidFill>
                <a:latin typeface="Calibri" charset="0"/>
                <a:ea typeface="Calibri" charset="0"/>
                <a:cs typeface="Calibri" charset="0"/>
              </a:rPr>
              <a:t>There is a significant funding gap if Indonesia is to meet its targets </a:t>
            </a:r>
            <a:r>
              <a:rPr lang="en-US" sz="2400" b="1" dirty="0" smtClean="0">
                <a:solidFill>
                  <a:schemeClr val="tx2"/>
                </a:solidFill>
                <a:latin typeface="Calibri" charset="0"/>
                <a:ea typeface="Calibri" charset="0"/>
                <a:cs typeface="Calibri" charset="0"/>
              </a:rPr>
              <a:t> </a:t>
            </a:r>
          </a:p>
          <a:p>
            <a:pPr algn="ctr"/>
            <a:r>
              <a:rPr lang="en-US" sz="2400" b="1" dirty="0">
                <a:solidFill>
                  <a:schemeClr val="tx2"/>
                </a:solidFill>
                <a:latin typeface="Calibri" charset="0"/>
                <a:ea typeface="Calibri" charset="0"/>
                <a:cs typeface="Calibri" charset="0"/>
              </a:rPr>
              <a:t>T</a:t>
            </a:r>
            <a:r>
              <a:rPr lang="en-US" sz="2400" b="1" dirty="0" smtClean="0">
                <a:solidFill>
                  <a:schemeClr val="tx2"/>
                </a:solidFill>
                <a:latin typeface="Calibri" charset="0"/>
                <a:ea typeface="Calibri" charset="0"/>
                <a:cs typeface="Calibri" charset="0"/>
              </a:rPr>
              <a:t>his </a:t>
            </a:r>
            <a:r>
              <a:rPr lang="en-US" sz="2400" b="1" dirty="0">
                <a:solidFill>
                  <a:schemeClr val="tx2"/>
                </a:solidFill>
                <a:latin typeface="Calibri" charset="0"/>
                <a:ea typeface="Calibri" charset="0"/>
                <a:cs typeface="Calibri" charset="0"/>
              </a:rPr>
              <a:t>is what TLFF is seeking to address </a:t>
            </a:r>
          </a:p>
        </p:txBody>
      </p:sp>
    </p:spTree>
    <p:extLst>
      <p:ext uri="{BB962C8B-B14F-4D97-AF65-F5344CB8AC3E}">
        <p14:creationId xmlns:p14="http://schemas.microsoft.com/office/powerpoint/2010/main" val="1407186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t>Market Landscape</a:t>
            </a:r>
            <a:br>
              <a:rPr lang="en-US" sz="2400" b="1" dirty="0"/>
            </a:br>
            <a:r>
              <a:rPr lang="en-US" b="1" dirty="0"/>
              <a:t>Renewable Energy in Indonesia</a:t>
            </a:r>
          </a:p>
        </p:txBody>
      </p:sp>
      <p:sp>
        <p:nvSpPr>
          <p:cNvPr id="24" name="TextBox 23"/>
          <p:cNvSpPr txBox="1"/>
          <p:nvPr/>
        </p:nvSpPr>
        <p:spPr>
          <a:xfrm>
            <a:off x="424929" y="1513022"/>
            <a:ext cx="11271771" cy="369332"/>
          </a:xfrm>
          <a:prstGeom prst="rect">
            <a:avLst/>
          </a:prstGeom>
          <a:solidFill>
            <a:schemeClr val="accent1"/>
          </a:solidFill>
          <a:ln>
            <a:noFill/>
          </a:ln>
        </p:spPr>
        <p:txBody>
          <a:bodyPr wrap="square" rtlCol="0">
            <a:spAutoFit/>
          </a:bodyPr>
          <a:lstStyle/>
          <a:p>
            <a:r>
              <a:rPr lang="en-US" dirty="0">
                <a:solidFill>
                  <a:schemeClr val="bg1"/>
                </a:solidFill>
                <a:latin typeface="Calibri" charset="0"/>
                <a:ea typeface="Calibri" charset="0"/>
                <a:cs typeface="Calibri" charset="0"/>
              </a:rPr>
              <a:t>Supportive </a:t>
            </a:r>
            <a:r>
              <a:rPr lang="en-US" dirty="0" err="1">
                <a:solidFill>
                  <a:schemeClr val="bg1"/>
                </a:solidFill>
                <a:latin typeface="Calibri" charset="0"/>
                <a:ea typeface="Calibri" charset="0"/>
                <a:cs typeface="Calibri" charset="0"/>
              </a:rPr>
              <a:t>GoI</a:t>
            </a:r>
            <a:r>
              <a:rPr lang="en-US" dirty="0">
                <a:solidFill>
                  <a:schemeClr val="bg1"/>
                </a:solidFill>
                <a:latin typeface="Calibri" charset="0"/>
                <a:ea typeface="Calibri" charset="0"/>
                <a:cs typeface="Calibri" charset="0"/>
              </a:rPr>
              <a:t> initiatives and structural growth drive Indonesia’s renewable energy demand</a:t>
            </a:r>
          </a:p>
        </p:txBody>
      </p:sp>
      <p:sp>
        <p:nvSpPr>
          <p:cNvPr id="29" name="TextBox 28"/>
          <p:cNvSpPr txBox="1"/>
          <p:nvPr/>
        </p:nvSpPr>
        <p:spPr>
          <a:xfrm>
            <a:off x="437630" y="1104900"/>
            <a:ext cx="11271770" cy="400110"/>
          </a:xfrm>
          <a:prstGeom prst="rect">
            <a:avLst/>
          </a:prstGeom>
          <a:solidFill>
            <a:schemeClr val="accent1">
              <a:lumMod val="20000"/>
              <a:lumOff val="80000"/>
            </a:schemeClr>
          </a:solidFill>
          <a:ln>
            <a:noFill/>
          </a:ln>
        </p:spPr>
        <p:txBody>
          <a:bodyPr wrap="square" rtlCol="0">
            <a:spAutoFit/>
          </a:bodyPr>
          <a:lstStyle/>
          <a:p>
            <a:r>
              <a:rPr lang="en-US" sz="2000" b="1" dirty="0" smtClean="0">
                <a:solidFill>
                  <a:schemeClr val="tx2"/>
                </a:solidFill>
                <a:latin typeface="Calibri" charset="0"/>
                <a:ea typeface="Calibri" charset="0"/>
                <a:cs typeface="Calibri" charset="0"/>
              </a:rPr>
              <a:t>Real opportunity over the </a:t>
            </a:r>
            <a:r>
              <a:rPr lang="en-US" sz="2000" b="1" dirty="0">
                <a:solidFill>
                  <a:schemeClr val="tx2"/>
                </a:solidFill>
                <a:latin typeface="Calibri" charset="0"/>
                <a:ea typeface="Calibri" charset="0"/>
                <a:cs typeface="Calibri" charset="0"/>
              </a:rPr>
              <a:t>next decade </a:t>
            </a:r>
          </a:p>
        </p:txBody>
      </p:sp>
      <p:sp>
        <p:nvSpPr>
          <p:cNvPr id="15" name="Content Placeholder 2"/>
          <p:cNvSpPr>
            <a:spLocks noGrp="1"/>
          </p:cNvSpPr>
          <p:nvPr>
            <p:ph idx="1"/>
          </p:nvPr>
        </p:nvSpPr>
        <p:spPr>
          <a:xfrm>
            <a:off x="424929" y="2278251"/>
            <a:ext cx="6688793" cy="2758698"/>
          </a:xfrm>
        </p:spPr>
        <p:txBody>
          <a:bodyPr anchor="t" anchorCtr="0"/>
          <a:lstStyle/>
          <a:p>
            <a:pPr marL="171450" indent="-171450">
              <a:spcBef>
                <a:spcPts val="0"/>
              </a:spcBef>
              <a:buFont typeface="Wingdings" charset="2"/>
              <a:buChar char="§"/>
            </a:pPr>
            <a:r>
              <a:rPr lang="en-US" sz="2000" b="0" dirty="0"/>
              <a:t>The ASEAN region faces an expanding population (16% increase between 2014 to 2025) and a minimum 5% pa GDP growth, therefore demand for electricity is expected to rise 4% pa or doubling over 2014 levels</a:t>
            </a:r>
          </a:p>
          <a:p>
            <a:pPr marL="171450" indent="-171450">
              <a:spcBef>
                <a:spcPts val="0"/>
              </a:spcBef>
              <a:buFont typeface="Wingdings" charset="2"/>
              <a:buChar char="§"/>
            </a:pPr>
            <a:r>
              <a:rPr lang="en-US" sz="2000" b="0" dirty="0"/>
              <a:t>Renewable power is present in most ASEAN countries, but investments in the sector are nascent</a:t>
            </a:r>
          </a:p>
          <a:p>
            <a:pPr marL="171450" indent="-171450">
              <a:spcBef>
                <a:spcPts val="0"/>
              </a:spcBef>
              <a:buFont typeface="Wingdings" charset="2"/>
              <a:buChar char="§"/>
            </a:pPr>
            <a:r>
              <a:rPr lang="en-US" sz="2000" b="0" dirty="0"/>
              <a:t>G</a:t>
            </a:r>
            <a:r>
              <a:rPr lang="en-US" sz="2000" b="0" dirty="0" smtClean="0"/>
              <a:t>overnment </a:t>
            </a:r>
            <a:r>
              <a:rPr lang="en-US" sz="2000" b="0" dirty="0"/>
              <a:t>policies and expected market </a:t>
            </a:r>
            <a:r>
              <a:rPr lang="en-US" sz="2000" b="0" dirty="0" smtClean="0"/>
              <a:t>developments indicate a desire for higher annual </a:t>
            </a:r>
            <a:r>
              <a:rPr lang="en-US" sz="2000" b="0" dirty="0"/>
              <a:t>installation rates for bioenergy, </a:t>
            </a:r>
            <a:r>
              <a:rPr lang="en-US" sz="2000" b="0" dirty="0" smtClean="0"/>
              <a:t>wind, mini hydropower </a:t>
            </a:r>
            <a:r>
              <a:rPr lang="en-US" sz="2000" b="0" dirty="0"/>
              <a:t>and solar </a:t>
            </a:r>
            <a:endParaRPr lang="en-US" sz="2000" b="0" dirty="0" smtClean="0"/>
          </a:p>
          <a:p>
            <a:pPr marL="171450" indent="-171450">
              <a:spcBef>
                <a:spcPts val="0"/>
              </a:spcBef>
              <a:buFont typeface="Wingdings" charset="2"/>
              <a:buChar char="§"/>
            </a:pPr>
            <a:r>
              <a:rPr lang="en-US" sz="2000" b="0" dirty="0" smtClean="0"/>
              <a:t>In Indonesia, PLN, the National utility, is the biggest challenge, with Power Purchase Agreements not forthcoming.  </a:t>
            </a:r>
            <a:endParaRPr lang="en-US" sz="2000" b="0" dirty="0"/>
          </a:p>
        </p:txBody>
      </p:sp>
      <p:sp>
        <p:nvSpPr>
          <p:cNvPr id="19" name="Content Placeholder 2"/>
          <p:cNvSpPr>
            <a:spLocks noGrp="1"/>
          </p:cNvSpPr>
          <p:nvPr>
            <p:ph idx="1"/>
          </p:nvPr>
        </p:nvSpPr>
        <p:spPr>
          <a:xfrm>
            <a:off x="447154" y="6242251"/>
            <a:ext cx="11249547" cy="497843"/>
          </a:xfrm>
        </p:spPr>
        <p:txBody>
          <a:bodyPr anchor="t" anchorCtr="0"/>
          <a:lstStyle/>
          <a:p>
            <a:pPr>
              <a:spcBef>
                <a:spcPts val="0"/>
              </a:spcBef>
            </a:pPr>
            <a:r>
              <a:rPr lang="en-US" sz="1100" b="0" i="1" dirty="0"/>
              <a:t>Source: International Renewable Energy Agency (“IRENA”), Renewable Energy Outlook for ASEAN, 2016 </a:t>
            </a:r>
          </a:p>
        </p:txBody>
      </p:sp>
      <p:pic>
        <p:nvPicPr>
          <p:cNvPr id="14" name="Picture 13"/>
          <p:cNvPicPr>
            <a:picLocks noChangeAspect="1"/>
          </p:cNvPicPr>
          <p:nvPr/>
        </p:nvPicPr>
        <p:blipFill>
          <a:blip r:embed="rId3"/>
          <a:stretch>
            <a:fillRect/>
          </a:stretch>
        </p:blipFill>
        <p:spPr>
          <a:xfrm>
            <a:off x="6989736" y="2090932"/>
            <a:ext cx="4897465" cy="3891414"/>
          </a:xfrm>
          <a:prstGeom prst="rect">
            <a:avLst/>
          </a:prstGeom>
        </p:spPr>
      </p:pic>
    </p:spTree>
    <p:extLst>
      <p:ext uri="{BB962C8B-B14F-4D97-AF65-F5344CB8AC3E}">
        <p14:creationId xmlns:p14="http://schemas.microsoft.com/office/powerpoint/2010/main" val="1736056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V="1">
            <a:off x="7101444" y="4034366"/>
            <a:ext cx="1743" cy="478257"/>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2" idx="1"/>
          </p:cNvCxnSpPr>
          <p:nvPr/>
        </p:nvCxnSpPr>
        <p:spPr>
          <a:xfrm flipH="1">
            <a:off x="7101446" y="4512172"/>
            <a:ext cx="698746" cy="451"/>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855237" y="3150861"/>
            <a:ext cx="583" cy="697092"/>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sz="2400" b="1" dirty="0"/>
              <a:t>Market Landscape</a:t>
            </a:r>
            <a:br>
              <a:rPr lang="en-US" sz="2400" b="1" dirty="0"/>
            </a:br>
            <a:r>
              <a:rPr lang="en-US" b="1" dirty="0"/>
              <a:t>Smallholders in Indonesia</a:t>
            </a:r>
          </a:p>
        </p:txBody>
      </p:sp>
      <p:sp>
        <p:nvSpPr>
          <p:cNvPr id="24" name="TextBox 23"/>
          <p:cNvSpPr txBox="1"/>
          <p:nvPr/>
        </p:nvSpPr>
        <p:spPr>
          <a:xfrm rot="10800000" flipV="1">
            <a:off x="424930" y="1903346"/>
            <a:ext cx="5451166" cy="338554"/>
          </a:xfrm>
          <a:prstGeom prst="rect">
            <a:avLst/>
          </a:prstGeom>
          <a:solidFill>
            <a:schemeClr val="accent1"/>
          </a:solidFill>
          <a:ln>
            <a:noFill/>
          </a:ln>
        </p:spPr>
        <p:txBody>
          <a:bodyPr wrap="square" rtlCol="0">
            <a:spAutoFit/>
          </a:bodyPr>
          <a:lstStyle/>
          <a:p>
            <a:r>
              <a:rPr lang="en-US" sz="1600" dirty="0">
                <a:solidFill>
                  <a:schemeClr val="bg1"/>
                </a:solidFill>
                <a:latin typeface="Calibri" charset="0"/>
                <a:ea typeface="Calibri" charset="0"/>
                <a:cs typeface="Calibri" charset="0"/>
              </a:rPr>
              <a:t>Rural Livelihoods</a:t>
            </a:r>
          </a:p>
        </p:txBody>
      </p:sp>
      <p:sp>
        <p:nvSpPr>
          <p:cNvPr id="29" name="TextBox 28"/>
          <p:cNvSpPr txBox="1"/>
          <p:nvPr/>
        </p:nvSpPr>
        <p:spPr>
          <a:xfrm>
            <a:off x="437630" y="1104900"/>
            <a:ext cx="11271770" cy="830997"/>
          </a:xfrm>
          <a:prstGeom prst="rect">
            <a:avLst/>
          </a:prstGeom>
          <a:solidFill>
            <a:schemeClr val="accent1">
              <a:lumMod val="20000"/>
              <a:lumOff val="80000"/>
            </a:schemeClr>
          </a:solidFill>
          <a:ln>
            <a:noFill/>
          </a:ln>
        </p:spPr>
        <p:txBody>
          <a:bodyPr wrap="square" rtlCol="0">
            <a:spAutoFit/>
          </a:bodyPr>
          <a:lstStyle/>
          <a:p>
            <a:r>
              <a:rPr lang="en-US" sz="2400" dirty="0">
                <a:solidFill>
                  <a:schemeClr val="tx2"/>
                </a:solidFill>
                <a:latin typeface="Calibri" charset="0"/>
                <a:ea typeface="Calibri" charset="0"/>
                <a:cs typeface="Calibri" charset="0"/>
              </a:rPr>
              <a:t>TLFF will provide loans for smallholders to improve efficiency and support jobs growth across the sustainable agriculture supply chain</a:t>
            </a:r>
          </a:p>
        </p:txBody>
      </p:sp>
      <p:sp>
        <p:nvSpPr>
          <p:cNvPr id="30" name="TextBox 29"/>
          <p:cNvSpPr txBox="1"/>
          <p:nvPr/>
        </p:nvSpPr>
        <p:spPr>
          <a:xfrm>
            <a:off x="6245535" y="1911535"/>
            <a:ext cx="5451166" cy="338554"/>
          </a:xfrm>
          <a:prstGeom prst="rect">
            <a:avLst/>
          </a:prstGeom>
          <a:solidFill>
            <a:schemeClr val="accent1"/>
          </a:solidFill>
          <a:ln>
            <a:noFill/>
          </a:ln>
        </p:spPr>
        <p:txBody>
          <a:bodyPr wrap="square" rtlCol="0">
            <a:spAutoFit/>
          </a:bodyPr>
          <a:lstStyle/>
          <a:p>
            <a:r>
              <a:rPr lang="en-US" sz="1600" dirty="0">
                <a:solidFill>
                  <a:schemeClr val="bg1"/>
                </a:solidFill>
                <a:latin typeface="Calibri" charset="0"/>
                <a:ea typeface="Calibri" charset="0"/>
                <a:cs typeface="Calibri" charset="0"/>
              </a:rPr>
              <a:t>Supply Chain</a:t>
            </a:r>
          </a:p>
        </p:txBody>
      </p:sp>
      <p:sp>
        <p:nvSpPr>
          <p:cNvPr id="7" name="Content Placeholder 2"/>
          <p:cNvSpPr>
            <a:spLocks noGrp="1"/>
          </p:cNvSpPr>
          <p:nvPr>
            <p:ph idx="1"/>
          </p:nvPr>
        </p:nvSpPr>
        <p:spPr>
          <a:xfrm>
            <a:off x="447154" y="2475965"/>
            <a:ext cx="5428942" cy="1262801"/>
          </a:xfrm>
        </p:spPr>
        <p:txBody>
          <a:bodyPr anchor="t" anchorCtr="0"/>
          <a:lstStyle/>
          <a:p>
            <a:pPr marL="171450" indent="-171450">
              <a:spcBef>
                <a:spcPts val="0"/>
              </a:spcBef>
              <a:buFont typeface="Wingdings" charset="2"/>
              <a:buChar char="§"/>
            </a:pPr>
            <a:r>
              <a:rPr lang="en-US" sz="1200" b="0" dirty="0"/>
              <a:t>Although the relative % of the Indonesian population below the poverty line has been decreasing over time, falling from 16.6% in 2007 to 10.9% in 2016, there are still over 28 mm people in rural Indonesia living in extreme Poverty</a:t>
            </a:r>
          </a:p>
          <a:p>
            <a:pPr marL="171450" indent="-171450">
              <a:spcBef>
                <a:spcPts val="0"/>
              </a:spcBef>
              <a:buFont typeface="Wingdings" charset="2"/>
              <a:buChar char="§"/>
            </a:pPr>
            <a:r>
              <a:rPr lang="en-US" sz="1200" b="0" dirty="0"/>
              <a:t>In 2016, </a:t>
            </a:r>
            <a:r>
              <a:rPr lang="en-US" sz="1200" b="0" dirty="0" err="1"/>
              <a:t>GoI</a:t>
            </a:r>
            <a:r>
              <a:rPr lang="en-US" sz="1200" b="0" dirty="0"/>
              <a:t> defined the poverty line at IDR 354,386 (USD 26.6) monthly </a:t>
            </a:r>
          </a:p>
          <a:p>
            <a:pPr marL="171450" indent="-171450">
              <a:spcBef>
                <a:spcPts val="0"/>
              </a:spcBef>
              <a:buFont typeface="Wingdings" charset="2"/>
              <a:buChar char="§"/>
            </a:pPr>
            <a:r>
              <a:rPr lang="en-US" sz="1200" b="0" dirty="0"/>
              <a:t>Agricultural sector in Indonesia plays an important role in raising rural livelihood as a main source of national income</a:t>
            </a:r>
          </a:p>
          <a:p>
            <a:pPr marL="171450" indent="-171450">
              <a:spcBef>
                <a:spcPts val="0"/>
              </a:spcBef>
              <a:buFont typeface="Wingdings" charset="2"/>
              <a:buChar char="§"/>
            </a:pPr>
            <a:r>
              <a:rPr lang="en-US" sz="1200" b="0" dirty="0"/>
              <a:t>TLFF will make investments that support smallholder and other sustainable farming practices as well as improved efficiency</a:t>
            </a:r>
          </a:p>
          <a:p>
            <a:pPr marL="171450" indent="-171450">
              <a:spcBef>
                <a:spcPts val="0"/>
              </a:spcBef>
              <a:buFont typeface="Wingdings" charset="2"/>
              <a:buChar char="§"/>
            </a:pPr>
            <a:endParaRPr lang="en-US" sz="1200" b="0" dirty="0"/>
          </a:p>
        </p:txBody>
      </p:sp>
      <p:sp>
        <p:nvSpPr>
          <p:cNvPr id="9" name="Content Placeholder 2"/>
          <p:cNvSpPr>
            <a:spLocks noGrp="1"/>
          </p:cNvSpPr>
          <p:nvPr>
            <p:ph idx="1"/>
          </p:nvPr>
        </p:nvSpPr>
        <p:spPr>
          <a:xfrm>
            <a:off x="447154" y="6242251"/>
            <a:ext cx="11249547" cy="497843"/>
          </a:xfrm>
        </p:spPr>
        <p:txBody>
          <a:bodyPr anchor="t" anchorCtr="0"/>
          <a:lstStyle/>
          <a:p>
            <a:pPr>
              <a:spcBef>
                <a:spcPts val="0"/>
              </a:spcBef>
            </a:pPr>
            <a:r>
              <a:rPr lang="en-US" sz="1100" b="0" i="1" dirty="0"/>
              <a:t>Source: Indonesia Investments</a:t>
            </a:r>
          </a:p>
        </p:txBody>
      </p:sp>
      <p:pic>
        <p:nvPicPr>
          <p:cNvPr id="14" name="Picture 13"/>
          <p:cNvPicPr>
            <a:picLocks noChangeAspect="1"/>
          </p:cNvPicPr>
          <p:nvPr/>
        </p:nvPicPr>
        <p:blipFill>
          <a:blip r:embed="rId3"/>
          <a:stretch>
            <a:fillRect/>
          </a:stretch>
        </p:blipFill>
        <p:spPr>
          <a:xfrm>
            <a:off x="899608" y="4119063"/>
            <a:ext cx="4068247" cy="1993612"/>
          </a:xfrm>
          <a:prstGeom prst="rect">
            <a:avLst/>
          </a:prstGeom>
        </p:spPr>
      </p:pic>
      <p:sp>
        <p:nvSpPr>
          <p:cNvPr id="12" name="Pentagon 11"/>
          <p:cNvSpPr/>
          <p:nvPr/>
        </p:nvSpPr>
        <p:spPr>
          <a:xfrm>
            <a:off x="6372281" y="3558257"/>
            <a:ext cx="1147121" cy="560806"/>
          </a:xfrm>
          <a:prstGeom prst="homePlat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bg1"/>
                </a:solidFill>
                <a:latin typeface="Calibri" charset="0"/>
                <a:ea typeface="Calibri" charset="0"/>
                <a:cs typeface="Calibri" charset="0"/>
              </a:rPr>
              <a:t>Investment in</a:t>
            </a:r>
            <a:br>
              <a:rPr lang="en-US" sz="1000" dirty="0">
                <a:solidFill>
                  <a:schemeClr val="bg1"/>
                </a:solidFill>
                <a:latin typeface="Calibri" charset="0"/>
                <a:ea typeface="Calibri" charset="0"/>
                <a:cs typeface="Calibri" charset="0"/>
              </a:rPr>
            </a:br>
            <a:r>
              <a:rPr lang="en-US" sz="1000" dirty="0">
                <a:solidFill>
                  <a:schemeClr val="bg1"/>
                </a:solidFill>
                <a:latin typeface="Calibri" charset="0"/>
                <a:ea typeface="Calibri" charset="0"/>
                <a:cs typeface="Calibri" charset="0"/>
              </a:rPr>
              <a:t>Smallholders</a:t>
            </a:r>
          </a:p>
        </p:txBody>
      </p:sp>
      <p:sp>
        <p:nvSpPr>
          <p:cNvPr id="19" name="Chevron 18"/>
          <p:cNvSpPr/>
          <p:nvPr/>
        </p:nvSpPr>
        <p:spPr>
          <a:xfrm>
            <a:off x="6337169" y="2701593"/>
            <a:ext cx="1286688" cy="563617"/>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Calibri" charset="0"/>
                <a:ea typeface="Calibri" charset="0"/>
                <a:cs typeface="Calibri" charset="0"/>
              </a:rPr>
              <a:t>Education</a:t>
            </a:r>
          </a:p>
        </p:txBody>
      </p:sp>
      <p:sp>
        <p:nvSpPr>
          <p:cNvPr id="20" name="Chevron 19"/>
          <p:cNvSpPr/>
          <p:nvPr/>
        </p:nvSpPr>
        <p:spPr>
          <a:xfrm>
            <a:off x="7519402" y="2308033"/>
            <a:ext cx="1130975" cy="514205"/>
          </a:xfrm>
          <a:prstGeom prst="chevron">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solidFill>
                <a:latin typeface="Calibri" charset="0"/>
                <a:ea typeface="Calibri" charset="0"/>
                <a:cs typeface="Calibri" charset="0"/>
              </a:rPr>
              <a:t>Better Farming Practices</a:t>
            </a:r>
          </a:p>
        </p:txBody>
      </p:sp>
      <p:sp>
        <p:nvSpPr>
          <p:cNvPr id="21" name="Chevron 20"/>
          <p:cNvSpPr/>
          <p:nvPr/>
        </p:nvSpPr>
        <p:spPr>
          <a:xfrm>
            <a:off x="7557370" y="3176140"/>
            <a:ext cx="1333711" cy="563617"/>
          </a:xfrm>
          <a:prstGeom prst="chevron">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solidFill>
                <a:latin typeface="Calibri" charset="0"/>
                <a:ea typeface="Calibri" charset="0"/>
                <a:cs typeface="Calibri" charset="0"/>
              </a:rPr>
              <a:t>Cash Flow Management and Savings Habits</a:t>
            </a:r>
          </a:p>
        </p:txBody>
      </p:sp>
      <p:sp>
        <p:nvSpPr>
          <p:cNvPr id="22" name="Chevron 21"/>
          <p:cNvSpPr/>
          <p:nvPr/>
        </p:nvSpPr>
        <p:spPr>
          <a:xfrm>
            <a:off x="8583379" y="2316837"/>
            <a:ext cx="1224360" cy="504412"/>
          </a:xfrm>
          <a:prstGeom prst="chevron">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a:solidFill>
                  <a:schemeClr val="tx2"/>
                </a:solidFill>
                <a:latin typeface="Calibri" charset="0"/>
                <a:ea typeface="Calibri" charset="0"/>
                <a:cs typeface="Calibri" charset="0"/>
              </a:rPr>
              <a:t>Increase Production Yields</a:t>
            </a:r>
            <a:endParaRPr lang="en-US" sz="1000" dirty="0">
              <a:solidFill>
                <a:schemeClr val="tx2"/>
              </a:solidFill>
              <a:latin typeface="Calibri" charset="0"/>
              <a:ea typeface="Calibri" charset="0"/>
              <a:cs typeface="Calibri" charset="0"/>
            </a:endParaRPr>
          </a:p>
        </p:txBody>
      </p:sp>
      <p:sp>
        <p:nvSpPr>
          <p:cNvPr id="23" name="Chevron 22"/>
          <p:cNvSpPr/>
          <p:nvPr/>
        </p:nvSpPr>
        <p:spPr>
          <a:xfrm>
            <a:off x="8855521" y="3173171"/>
            <a:ext cx="1251750" cy="565596"/>
          </a:xfrm>
          <a:prstGeom prst="chevron">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tx2"/>
                </a:solidFill>
                <a:latin typeface="Calibri" charset="0"/>
                <a:ea typeface="Calibri" charset="0"/>
                <a:cs typeface="Calibri" charset="0"/>
              </a:rPr>
              <a:t>Reduce Debt Interest Burden</a:t>
            </a:r>
          </a:p>
        </p:txBody>
      </p:sp>
      <p:sp>
        <p:nvSpPr>
          <p:cNvPr id="25" name="Chevron 24"/>
          <p:cNvSpPr/>
          <p:nvPr/>
        </p:nvSpPr>
        <p:spPr>
          <a:xfrm>
            <a:off x="9743583" y="2324157"/>
            <a:ext cx="1078847" cy="504350"/>
          </a:xfrm>
          <a:prstGeom prst="chevron">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tx2"/>
                </a:solidFill>
                <a:latin typeface="Calibri" charset="0"/>
                <a:ea typeface="Calibri" charset="0"/>
                <a:cs typeface="Calibri" charset="0"/>
              </a:rPr>
              <a:t>Increase Earnings</a:t>
            </a:r>
          </a:p>
        </p:txBody>
      </p:sp>
      <p:sp>
        <p:nvSpPr>
          <p:cNvPr id="6" name="Rounded Rectangle 5"/>
          <p:cNvSpPr/>
          <p:nvPr/>
        </p:nvSpPr>
        <p:spPr>
          <a:xfrm>
            <a:off x="10834258" y="2324157"/>
            <a:ext cx="810956" cy="1628327"/>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tx2"/>
                </a:solidFill>
              </a:rPr>
              <a:t>Reduce Poverty</a:t>
            </a:r>
          </a:p>
        </p:txBody>
      </p:sp>
      <p:sp>
        <p:nvSpPr>
          <p:cNvPr id="31" name="Chevron 30"/>
          <p:cNvSpPr/>
          <p:nvPr/>
        </p:nvSpPr>
        <p:spPr>
          <a:xfrm>
            <a:off x="8762419" y="5111667"/>
            <a:ext cx="1170709" cy="563617"/>
          </a:xfrm>
          <a:prstGeom prst="chevron">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solidFill>
                <a:latin typeface="Calibri" charset="0"/>
                <a:ea typeface="Calibri" charset="0"/>
                <a:cs typeface="Calibri" charset="0"/>
              </a:rPr>
              <a:t>Secure Supplies</a:t>
            </a:r>
          </a:p>
        </p:txBody>
      </p:sp>
      <p:sp>
        <p:nvSpPr>
          <p:cNvPr id="32" name="Chevron 31"/>
          <p:cNvSpPr/>
          <p:nvPr/>
        </p:nvSpPr>
        <p:spPr>
          <a:xfrm>
            <a:off x="7518383" y="4230363"/>
            <a:ext cx="1223708" cy="563617"/>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solidFill>
                <a:latin typeface="Calibri" charset="0"/>
                <a:ea typeface="Calibri" charset="0"/>
                <a:cs typeface="Calibri" charset="0"/>
              </a:rPr>
              <a:t>Better efficiency </a:t>
            </a:r>
          </a:p>
        </p:txBody>
      </p:sp>
      <p:sp>
        <p:nvSpPr>
          <p:cNvPr id="35" name="Chevron 34"/>
          <p:cNvSpPr/>
          <p:nvPr/>
        </p:nvSpPr>
        <p:spPr>
          <a:xfrm>
            <a:off x="7518382" y="5129494"/>
            <a:ext cx="1258883" cy="572689"/>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solidFill>
                <a:latin typeface="Calibri" charset="0"/>
                <a:ea typeface="Calibri" charset="0"/>
                <a:cs typeface="Calibri" charset="0"/>
              </a:rPr>
              <a:t>Traceability</a:t>
            </a:r>
          </a:p>
        </p:txBody>
      </p:sp>
      <p:sp>
        <p:nvSpPr>
          <p:cNvPr id="36" name="Rounded Rectangle 35"/>
          <p:cNvSpPr/>
          <p:nvPr/>
        </p:nvSpPr>
        <p:spPr>
          <a:xfrm>
            <a:off x="10834258" y="4202456"/>
            <a:ext cx="810955" cy="1628327"/>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tx2"/>
                </a:solidFill>
              </a:rPr>
              <a:t>Improve Market Access</a:t>
            </a:r>
          </a:p>
        </p:txBody>
      </p:sp>
      <p:cxnSp>
        <p:nvCxnSpPr>
          <p:cNvPr id="39" name="Straight Connector 38"/>
          <p:cNvCxnSpPr/>
          <p:nvPr/>
        </p:nvCxnSpPr>
        <p:spPr>
          <a:xfrm flipV="1">
            <a:off x="6867144" y="4119064"/>
            <a:ext cx="1743" cy="1303328"/>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35" idx="1"/>
          </p:cNvCxnSpPr>
          <p:nvPr/>
        </p:nvCxnSpPr>
        <p:spPr>
          <a:xfrm>
            <a:off x="6863938" y="5415148"/>
            <a:ext cx="940789" cy="691"/>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20" idx="1"/>
          </p:cNvCxnSpPr>
          <p:nvPr/>
        </p:nvCxnSpPr>
        <p:spPr>
          <a:xfrm flipV="1">
            <a:off x="7334332" y="2565136"/>
            <a:ext cx="442173" cy="142866"/>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21" idx="1"/>
          </p:cNvCxnSpPr>
          <p:nvPr/>
        </p:nvCxnSpPr>
        <p:spPr>
          <a:xfrm>
            <a:off x="7333313" y="3268682"/>
            <a:ext cx="505866" cy="189267"/>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81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Arrow Connector 69"/>
          <p:cNvCxnSpPr/>
          <p:nvPr/>
        </p:nvCxnSpPr>
        <p:spPr>
          <a:xfrm>
            <a:off x="9786628" y="2609850"/>
            <a:ext cx="810048"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446535" y="1951506"/>
            <a:ext cx="4483" cy="416204"/>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7992486" y="1951927"/>
            <a:ext cx="4483" cy="416204"/>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8351212" y="2570256"/>
            <a:ext cx="810048"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7249094" y="4752302"/>
            <a:ext cx="1" cy="493712"/>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183194" y="4777361"/>
            <a:ext cx="1" cy="493712"/>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17" idx="0"/>
          </p:cNvCxnSpPr>
          <p:nvPr/>
        </p:nvCxnSpPr>
        <p:spPr>
          <a:xfrm>
            <a:off x="6009715" y="2789058"/>
            <a:ext cx="1" cy="1727159"/>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7262758" y="2447272"/>
            <a:ext cx="4408" cy="2039917"/>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24929" y="1242796"/>
            <a:ext cx="2993835" cy="4422249"/>
          </a:xfrm>
        </p:spPr>
        <p:txBody>
          <a:bodyPr/>
          <a:lstStyle/>
          <a:p>
            <a:pPr>
              <a:spcBef>
                <a:spcPts val="0"/>
              </a:spcBef>
            </a:pPr>
            <a:r>
              <a:rPr lang="en-US" dirty="0"/>
              <a:t>BNP Paribas </a:t>
            </a:r>
            <a:r>
              <a:rPr lang="en-US" dirty="0" smtClean="0"/>
              <a:t>provides </a:t>
            </a:r>
            <a:r>
              <a:rPr lang="en-US" dirty="0"/>
              <a:t>structuring </a:t>
            </a:r>
            <a:r>
              <a:rPr lang="en-US" dirty="0" smtClean="0"/>
              <a:t>support to the </a:t>
            </a:r>
            <a:r>
              <a:rPr lang="en-US" dirty="0"/>
              <a:t>TLFF</a:t>
            </a:r>
          </a:p>
          <a:p>
            <a:pPr>
              <a:spcBef>
                <a:spcPts val="0"/>
              </a:spcBef>
            </a:pPr>
            <a:r>
              <a:rPr lang="en-US" dirty="0"/>
              <a:t>For some projects , the loan extended by TLFF will be supported by a credit guarantee through unfunded commitments from Development Finance Institutions</a:t>
            </a:r>
          </a:p>
          <a:p>
            <a:pPr>
              <a:spcBef>
                <a:spcPts val="0"/>
              </a:spcBef>
            </a:pPr>
            <a:r>
              <a:rPr lang="en-US" dirty="0"/>
              <a:t>As </a:t>
            </a:r>
            <a:r>
              <a:rPr lang="en-US" dirty="0" smtClean="0"/>
              <a:t>M</a:t>
            </a:r>
            <a:r>
              <a:rPr lang="en-US" dirty="0" smtClean="0"/>
              <a:t>anager </a:t>
            </a:r>
            <a:r>
              <a:rPr lang="en-US" dirty="0"/>
              <a:t>of the Tropical Landscapes Loan Facility, ADM Capital will source </a:t>
            </a:r>
            <a:r>
              <a:rPr lang="en-US" dirty="0" smtClean="0"/>
              <a:t>eligible projects and manage </a:t>
            </a:r>
            <a:r>
              <a:rPr lang="en-US" dirty="0" err="1" smtClean="0"/>
              <a:t>cashflows</a:t>
            </a:r>
            <a:endParaRPr lang="en-US" dirty="0"/>
          </a:p>
          <a:p>
            <a:pPr>
              <a:spcBef>
                <a:spcPts val="0"/>
              </a:spcBef>
            </a:pPr>
            <a:r>
              <a:rPr lang="en-US" dirty="0"/>
              <a:t>Project </a:t>
            </a:r>
            <a:r>
              <a:rPr lang="en-US" dirty="0" err="1"/>
              <a:t>cashflows</a:t>
            </a:r>
            <a:r>
              <a:rPr lang="en-US" dirty="0"/>
              <a:t> will be </a:t>
            </a:r>
            <a:r>
              <a:rPr lang="en-US" dirty="0" err="1"/>
              <a:t>securitised</a:t>
            </a:r>
            <a:r>
              <a:rPr lang="en-US" dirty="0"/>
              <a:t> and sold by BNPP via a </a:t>
            </a:r>
            <a:r>
              <a:rPr lang="en-US" dirty="0" smtClean="0"/>
              <a:t>Medium Term Note</a:t>
            </a:r>
            <a:r>
              <a:rPr lang="en-US" dirty="0" smtClean="0"/>
              <a:t> </a:t>
            </a:r>
            <a:r>
              <a:rPr lang="en-US" dirty="0" err="1"/>
              <a:t>programme</a:t>
            </a:r>
            <a:endParaRPr lang="en-US" dirty="0"/>
          </a:p>
          <a:p>
            <a:pPr lvl="1">
              <a:spcBef>
                <a:spcPts val="0"/>
              </a:spcBef>
            </a:pPr>
            <a:r>
              <a:rPr lang="en-US" dirty="0"/>
              <a:t>Notes will be </a:t>
            </a:r>
            <a:r>
              <a:rPr lang="en-US" dirty="0" smtClean="0"/>
              <a:t>secured obligations backed </a:t>
            </a:r>
            <a:r>
              <a:rPr lang="en-US" dirty="0"/>
              <a:t>by individual project </a:t>
            </a:r>
            <a:r>
              <a:rPr lang="en-US" dirty="0" smtClean="0"/>
              <a:t>loans</a:t>
            </a:r>
            <a:endParaRPr lang="en-US" dirty="0"/>
          </a:p>
          <a:p>
            <a:pPr lvl="1">
              <a:spcBef>
                <a:spcPts val="0"/>
              </a:spcBef>
            </a:pPr>
            <a:r>
              <a:rPr lang="en-US" dirty="0" smtClean="0"/>
              <a:t>Tranches will be structured to fit investor risk appetite </a:t>
            </a:r>
            <a:endParaRPr lang="en-US" dirty="0"/>
          </a:p>
        </p:txBody>
      </p:sp>
      <p:sp>
        <p:nvSpPr>
          <p:cNvPr id="5" name="Title 2"/>
          <p:cNvSpPr>
            <a:spLocks noGrp="1"/>
          </p:cNvSpPr>
          <p:nvPr>
            <p:ph type="title"/>
          </p:nvPr>
        </p:nvSpPr>
        <p:spPr>
          <a:xfrm>
            <a:off x="424930" y="124503"/>
            <a:ext cx="9874770" cy="802597"/>
          </a:xfrm>
        </p:spPr>
        <p:txBody>
          <a:bodyPr/>
          <a:lstStyle/>
          <a:p>
            <a:r>
              <a:rPr lang="en-US" sz="2400" b="1" dirty="0"/>
              <a:t>Tropical Landscapes Loan </a:t>
            </a:r>
            <a:r>
              <a:rPr lang="en-US" sz="2400" b="1" dirty="0" smtClean="0"/>
              <a:t>Facility Structure </a:t>
            </a:r>
            <a:endParaRPr lang="en-US" sz="2400" b="1" dirty="0"/>
          </a:p>
        </p:txBody>
      </p:sp>
      <p:sp>
        <p:nvSpPr>
          <p:cNvPr id="9" name="Rounded Rectangle 8"/>
          <p:cNvSpPr/>
          <p:nvPr/>
        </p:nvSpPr>
        <p:spPr>
          <a:xfrm>
            <a:off x="4590046" y="2357531"/>
            <a:ext cx="4152900" cy="425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Tropical Landscapes Loan Facility</a:t>
            </a:r>
            <a:r>
              <a:rPr lang="en-GB" sz="1200" baseline="30000" dirty="0">
                <a:latin typeface="Calibri" charset="0"/>
                <a:ea typeface="Calibri" charset="0"/>
                <a:cs typeface="Calibri" charset="0"/>
              </a:rPr>
              <a:t>1</a:t>
            </a:r>
            <a:r>
              <a:rPr lang="en-GB" sz="1200" dirty="0">
                <a:latin typeface="Calibri" charset="0"/>
                <a:ea typeface="Calibri" charset="0"/>
                <a:cs typeface="Calibri" charset="0"/>
              </a:rPr>
              <a:t> </a:t>
            </a:r>
            <a:br>
              <a:rPr lang="en-GB" sz="1200" dirty="0">
                <a:latin typeface="Calibri" charset="0"/>
                <a:ea typeface="Calibri" charset="0"/>
                <a:cs typeface="Calibri" charset="0"/>
              </a:rPr>
            </a:br>
            <a:r>
              <a:rPr lang="en-GB" sz="1200" dirty="0">
                <a:latin typeface="Calibri" charset="0"/>
                <a:ea typeface="Calibri" charset="0"/>
                <a:cs typeface="Calibri" charset="0"/>
              </a:rPr>
              <a:t>(managed by ADM Capital)</a:t>
            </a:r>
          </a:p>
        </p:txBody>
      </p:sp>
      <p:sp>
        <p:nvSpPr>
          <p:cNvPr id="10" name="Rounded Rectangle 9"/>
          <p:cNvSpPr/>
          <p:nvPr/>
        </p:nvSpPr>
        <p:spPr>
          <a:xfrm>
            <a:off x="4586946" y="1240304"/>
            <a:ext cx="1733176" cy="92075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BNPP to provide Overall Structuring  Service </a:t>
            </a:r>
          </a:p>
        </p:txBody>
      </p:sp>
      <p:sp>
        <p:nvSpPr>
          <p:cNvPr id="11" name="Rounded Rectangle 10"/>
          <p:cNvSpPr/>
          <p:nvPr/>
        </p:nvSpPr>
        <p:spPr>
          <a:xfrm>
            <a:off x="7164770" y="1240304"/>
            <a:ext cx="1664399" cy="92075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Development Finance Institutions to provide Credit Guarantees</a:t>
            </a:r>
          </a:p>
        </p:txBody>
      </p:sp>
      <p:sp>
        <p:nvSpPr>
          <p:cNvPr id="13" name="Oval 12"/>
          <p:cNvSpPr/>
          <p:nvPr/>
        </p:nvSpPr>
        <p:spPr>
          <a:xfrm>
            <a:off x="5538284" y="3145772"/>
            <a:ext cx="956385" cy="45085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Loan 1</a:t>
            </a:r>
          </a:p>
        </p:txBody>
      </p:sp>
      <p:sp>
        <p:nvSpPr>
          <p:cNvPr id="14" name="Oval 13"/>
          <p:cNvSpPr/>
          <p:nvPr/>
        </p:nvSpPr>
        <p:spPr>
          <a:xfrm>
            <a:off x="6788975" y="3145772"/>
            <a:ext cx="956385" cy="45085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Loan 2</a:t>
            </a:r>
          </a:p>
        </p:txBody>
      </p:sp>
      <p:sp>
        <p:nvSpPr>
          <p:cNvPr id="17" name="Oval 16"/>
          <p:cNvSpPr/>
          <p:nvPr/>
        </p:nvSpPr>
        <p:spPr>
          <a:xfrm>
            <a:off x="5355665" y="4516217"/>
            <a:ext cx="1308101"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Rural Livelihoods</a:t>
            </a:r>
          </a:p>
        </p:txBody>
      </p:sp>
      <p:sp>
        <p:nvSpPr>
          <p:cNvPr id="19" name="Oval 18"/>
          <p:cNvSpPr/>
          <p:nvPr/>
        </p:nvSpPr>
        <p:spPr>
          <a:xfrm>
            <a:off x="3604746" y="5294092"/>
            <a:ext cx="956385"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Project 1</a:t>
            </a:r>
          </a:p>
        </p:txBody>
      </p:sp>
      <p:sp>
        <p:nvSpPr>
          <p:cNvPr id="20" name="Oval 19"/>
          <p:cNvSpPr/>
          <p:nvPr/>
        </p:nvSpPr>
        <p:spPr>
          <a:xfrm>
            <a:off x="4646308" y="5294092"/>
            <a:ext cx="956385"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Project 2</a:t>
            </a:r>
          </a:p>
        </p:txBody>
      </p:sp>
      <p:sp>
        <p:nvSpPr>
          <p:cNvPr id="21" name="Oval 20"/>
          <p:cNvSpPr/>
          <p:nvPr/>
        </p:nvSpPr>
        <p:spPr>
          <a:xfrm>
            <a:off x="5705002" y="5294092"/>
            <a:ext cx="956385"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Project n</a:t>
            </a:r>
          </a:p>
        </p:txBody>
      </p:sp>
      <p:sp>
        <p:nvSpPr>
          <p:cNvPr id="22" name="Oval 21"/>
          <p:cNvSpPr/>
          <p:nvPr/>
        </p:nvSpPr>
        <p:spPr>
          <a:xfrm>
            <a:off x="6771798" y="4487189"/>
            <a:ext cx="1308101"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Renewable Energy</a:t>
            </a:r>
          </a:p>
        </p:txBody>
      </p:sp>
      <p:sp>
        <p:nvSpPr>
          <p:cNvPr id="23" name="Oval 22"/>
          <p:cNvSpPr/>
          <p:nvPr/>
        </p:nvSpPr>
        <p:spPr>
          <a:xfrm>
            <a:off x="6771798" y="5265064"/>
            <a:ext cx="956385"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Project 1</a:t>
            </a:r>
          </a:p>
        </p:txBody>
      </p:sp>
      <p:sp>
        <p:nvSpPr>
          <p:cNvPr id="24" name="Oval 23"/>
          <p:cNvSpPr/>
          <p:nvPr/>
        </p:nvSpPr>
        <p:spPr>
          <a:xfrm>
            <a:off x="7813360" y="5265064"/>
            <a:ext cx="956385"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Project 2</a:t>
            </a:r>
          </a:p>
        </p:txBody>
      </p:sp>
      <p:sp>
        <p:nvSpPr>
          <p:cNvPr id="25" name="Oval 24"/>
          <p:cNvSpPr/>
          <p:nvPr/>
        </p:nvSpPr>
        <p:spPr>
          <a:xfrm>
            <a:off x="8872054" y="5265064"/>
            <a:ext cx="956385" cy="4508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Project n</a:t>
            </a:r>
          </a:p>
        </p:txBody>
      </p:sp>
      <p:cxnSp>
        <p:nvCxnSpPr>
          <p:cNvPr id="45" name="Straight Arrow Connector 44"/>
          <p:cNvCxnSpPr>
            <a:stCxn id="17" idx="4"/>
          </p:cNvCxnSpPr>
          <p:nvPr/>
        </p:nvCxnSpPr>
        <p:spPr>
          <a:xfrm flipH="1">
            <a:off x="5124501" y="4967067"/>
            <a:ext cx="885215" cy="304006"/>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7" idx="3"/>
          </p:cNvCxnSpPr>
          <p:nvPr/>
        </p:nvCxnSpPr>
        <p:spPr>
          <a:xfrm flipH="1">
            <a:off x="4082939" y="4901042"/>
            <a:ext cx="1464293" cy="370031"/>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2" idx="4"/>
          </p:cNvCxnSpPr>
          <p:nvPr/>
        </p:nvCxnSpPr>
        <p:spPr>
          <a:xfrm>
            <a:off x="7425849" y="4938039"/>
            <a:ext cx="865703" cy="298251"/>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2" idx="5"/>
          </p:cNvCxnSpPr>
          <p:nvPr/>
        </p:nvCxnSpPr>
        <p:spPr>
          <a:xfrm>
            <a:off x="7888332" y="4872014"/>
            <a:ext cx="1412858" cy="364276"/>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60" name="Rounded Rectangle 59"/>
          <p:cNvSpPr/>
          <p:nvPr/>
        </p:nvSpPr>
        <p:spPr>
          <a:xfrm>
            <a:off x="3468931" y="3973292"/>
            <a:ext cx="858035" cy="920750"/>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2"/>
                </a:solidFill>
                <a:latin typeface="Calibri" charset="0"/>
                <a:ea typeface="Calibri" charset="0"/>
                <a:cs typeface="Calibri" charset="0"/>
              </a:rPr>
              <a:t>Captured ESG Impact</a:t>
            </a:r>
            <a:endParaRPr lang="en-GB" sz="1200" dirty="0">
              <a:solidFill>
                <a:schemeClr val="tx2"/>
              </a:solidFill>
              <a:latin typeface="Calibri" charset="0"/>
              <a:ea typeface="Calibri" charset="0"/>
              <a:cs typeface="Calibri" charset="0"/>
            </a:endParaRPr>
          </a:p>
        </p:txBody>
      </p:sp>
      <p:cxnSp>
        <p:nvCxnSpPr>
          <p:cNvPr id="61" name="Straight Arrow Connector 60"/>
          <p:cNvCxnSpPr/>
          <p:nvPr/>
        </p:nvCxnSpPr>
        <p:spPr>
          <a:xfrm flipH="1">
            <a:off x="4326966" y="4668617"/>
            <a:ext cx="1028699" cy="3175"/>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p:cNvSpPr/>
          <p:nvPr/>
        </p:nvSpPr>
        <p:spPr>
          <a:xfrm>
            <a:off x="8970404" y="4017289"/>
            <a:ext cx="858035" cy="920750"/>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2"/>
                </a:solidFill>
                <a:latin typeface="Calibri" charset="0"/>
                <a:ea typeface="Calibri" charset="0"/>
                <a:cs typeface="Calibri" charset="0"/>
              </a:rPr>
              <a:t>Captured ESG Impact</a:t>
            </a:r>
            <a:endParaRPr lang="en-GB" sz="1200" dirty="0">
              <a:solidFill>
                <a:schemeClr val="tx2"/>
              </a:solidFill>
              <a:latin typeface="Calibri" charset="0"/>
              <a:ea typeface="Calibri" charset="0"/>
              <a:cs typeface="Calibri" charset="0"/>
            </a:endParaRPr>
          </a:p>
        </p:txBody>
      </p:sp>
      <p:cxnSp>
        <p:nvCxnSpPr>
          <p:cNvPr id="64" name="Straight Arrow Connector 63"/>
          <p:cNvCxnSpPr/>
          <p:nvPr/>
        </p:nvCxnSpPr>
        <p:spPr>
          <a:xfrm>
            <a:off x="8079899" y="4712614"/>
            <a:ext cx="890505"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9180538" y="2126553"/>
            <a:ext cx="1084047" cy="92075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Tropical Landscapes Bond </a:t>
            </a:r>
            <a:r>
              <a:rPr lang="en-GB" sz="1200">
                <a:latin typeface="Calibri" charset="0"/>
                <a:ea typeface="Calibri" charset="0"/>
                <a:cs typeface="Calibri" charset="0"/>
              </a:rPr>
              <a:t>MTN Programme</a:t>
            </a:r>
            <a:endParaRPr lang="en-GB" sz="1200" dirty="0">
              <a:latin typeface="Calibri" charset="0"/>
              <a:ea typeface="Calibri" charset="0"/>
              <a:cs typeface="Calibri" charset="0"/>
            </a:endParaRPr>
          </a:p>
        </p:txBody>
      </p:sp>
      <p:sp>
        <p:nvSpPr>
          <p:cNvPr id="66" name="Rounded Rectangle 65"/>
          <p:cNvSpPr/>
          <p:nvPr/>
        </p:nvSpPr>
        <p:spPr>
          <a:xfrm>
            <a:off x="10665176" y="1875932"/>
            <a:ext cx="703609" cy="288227"/>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GB" sz="1200">
                <a:solidFill>
                  <a:schemeClr val="tx2"/>
                </a:solidFill>
                <a:latin typeface="Calibri" charset="0"/>
                <a:ea typeface="Calibri" charset="0"/>
                <a:cs typeface="Calibri" charset="0"/>
              </a:rPr>
              <a:t>Investor 1</a:t>
            </a:r>
            <a:endParaRPr lang="en-GB" sz="1200" dirty="0">
              <a:solidFill>
                <a:schemeClr val="tx2"/>
              </a:solidFill>
              <a:latin typeface="Calibri" charset="0"/>
              <a:ea typeface="Calibri" charset="0"/>
              <a:cs typeface="Calibri" charset="0"/>
            </a:endParaRPr>
          </a:p>
        </p:txBody>
      </p:sp>
      <p:sp>
        <p:nvSpPr>
          <p:cNvPr id="67" name="Rounded Rectangle 66"/>
          <p:cNvSpPr/>
          <p:nvPr/>
        </p:nvSpPr>
        <p:spPr>
          <a:xfrm>
            <a:off x="10665175" y="2257921"/>
            <a:ext cx="703609" cy="288227"/>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GB" sz="1200" dirty="0">
                <a:solidFill>
                  <a:schemeClr val="tx2"/>
                </a:solidFill>
                <a:latin typeface="Calibri" charset="0"/>
                <a:ea typeface="Calibri" charset="0"/>
                <a:cs typeface="Calibri" charset="0"/>
              </a:rPr>
              <a:t>Investor 2</a:t>
            </a:r>
          </a:p>
        </p:txBody>
      </p:sp>
      <p:sp>
        <p:nvSpPr>
          <p:cNvPr id="68" name="Rounded Rectangle 67"/>
          <p:cNvSpPr/>
          <p:nvPr/>
        </p:nvSpPr>
        <p:spPr>
          <a:xfrm>
            <a:off x="10665176" y="2644945"/>
            <a:ext cx="703609" cy="288227"/>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GB" sz="1200" dirty="0">
                <a:solidFill>
                  <a:schemeClr val="tx2"/>
                </a:solidFill>
                <a:latin typeface="Calibri" charset="0"/>
                <a:ea typeface="Calibri" charset="0"/>
                <a:cs typeface="Calibri" charset="0"/>
              </a:rPr>
              <a:t>Investor 3</a:t>
            </a:r>
          </a:p>
        </p:txBody>
      </p:sp>
      <p:sp>
        <p:nvSpPr>
          <p:cNvPr id="69" name="Rounded Rectangle 68"/>
          <p:cNvSpPr/>
          <p:nvPr/>
        </p:nvSpPr>
        <p:spPr>
          <a:xfrm>
            <a:off x="10665175" y="3029475"/>
            <a:ext cx="703609" cy="288227"/>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GB" sz="1200" dirty="0">
                <a:solidFill>
                  <a:schemeClr val="tx2"/>
                </a:solidFill>
                <a:latin typeface="Calibri" charset="0"/>
                <a:ea typeface="Calibri" charset="0"/>
                <a:cs typeface="Calibri" charset="0"/>
              </a:rPr>
              <a:t>Investor n</a:t>
            </a:r>
          </a:p>
        </p:txBody>
      </p:sp>
      <p:sp>
        <p:nvSpPr>
          <p:cNvPr id="52" name="Rounded Rectangle 51"/>
          <p:cNvSpPr/>
          <p:nvPr/>
        </p:nvSpPr>
        <p:spPr>
          <a:xfrm>
            <a:off x="10596676" y="1804893"/>
            <a:ext cx="822011" cy="1609913"/>
          </a:xfrm>
          <a:prstGeom prst="roundRect">
            <a:avLst/>
          </a:prstGeom>
          <a:noFill/>
          <a:ln w="12700">
            <a:solidFill>
              <a:schemeClr val="accent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ontent Placeholder 2"/>
          <p:cNvSpPr>
            <a:spLocks noGrp="1"/>
          </p:cNvSpPr>
          <p:nvPr>
            <p:ph idx="1"/>
          </p:nvPr>
        </p:nvSpPr>
        <p:spPr>
          <a:xfrm>
            <a:off x="9399422" y="3421326"/>
            <a:ext cx="2403498" cy="811137"/>
          </a:xfrm>
        </p:spPr>
        <p:txBody>
          <a:bodyPr/>
          <a:lstStyle/>
          <a:p>
            <a:pPr marL="0" indent="0">
              <a:spcBef>
                <a:spcPts val="0"/>
              </a:spcBef>
              <a:buNone/>
            </a:pPr>
            <a:r>
              <a:rPr lang="en-US" sz="1000" dirty="0"/>
              <a:t>Patient capital investors e.g. development finance institutions, insurance companies, pension companies</a:t>
            </a:r>
          </a:p>
        </p:txBody>
      </p:sp>
      <p:sp>
        <p:nvSpPr>
          <p:cNvPr id="73" name="Rounded Rectangle 72"/>
          <p:cNvSpPr/>
          <p:nvPr/>
        </p:nvSpPr>
        <p:spPr>
          <a:xfrm>
            <a:off x="9161259" y="1231480"/>
            <a:ext cx="2537681" cy="2774464"/>
          </a:xfrm>
          <a:prstGeom prst="roundRect">
            <a:avLst/>
          </a:prstGeom>
          <a:noFill/>
          <a:ln w="12700">
            <a:solidFill>
              <a:schemeClr val="accent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ontent Placeholder 2"/>
          <p:cNvSpPr>
            <a:spLocks noGrp="1"/>
          </p:cNvSpPr>
          <p:nvPr>
            <p:ph idx="1"/>
          </p:nvPr>
        </p:nvSpPr>
        <p:spPr>
          <a:xfrm>
            <a:off x="9596591" y="1273449"/>
            <a:ext cx="1566189" cy="275356"/>
          </a:xfrm>
        </p:spPr>
        <p:txBody>
          <a:bodyPr/>
          <a:lstStyle/>
          <a:p>
            <a:pPr marL="0" indent="0" algn="ctr">
              <a:spcBef>
                <a:spcPts val="0"/>
              </a:spcBef>
              <a:buNone/>
            </a:pPr>
            <a:r>
              <a:rPr lang="en-US" sz="1200" u="sng" dirty="0"/>
              <a:t>Exit Scenario</a:t>
            </a:r>
          </a:p>
        </p:txBody>
      </p:sp>
      <p:sp>
        <p:nvSpPr>
          <p:cNvPr id="43" name="Content Placeholder 2"/>
          <p:cNvSpPr>
            <a:spLocks noGrp="1"/>
          </p:cNvSpPr>
          <p:nvPr>
            <p:ph sz="half" idx="1"/>
          </p:nvPr>
        </p:nvSpPr>
        <p:spPr>
          <a:xfrm>
            <a:off x="444830" y="6244749"/>
            <a:ext cx="10582834" cy="439300"/>
          </a:xfrm>
        </p:spPr>
        <p:txBody>
          <a:bodyPr>
            <a:noAutofit/>
          </a:bodyPr>
          <a:lstStyle/>
          <a:p>
            <a:pPr marL="14287" lvl="1" indent="0">
              <a:lnSpc>
                <a:spcPct val="100000"/>
              </a:lnSpc>
              <a:spcBef>
                <a:spcPts val="0"/>
              </a:spcBef>
              <a:spcAft>
                <a:spcPts val="0"/>
              </a:spcAft>
              <a:buNone/>
            </a:pPr>
            <a:r>
              <a:rPr lang="en-US" sz="1100" i="1" dirty="0"/>
              <a:t>1. Different and </a:t>
            </a:r>
            <a:r>
              <a:rPr lang="en-US" sz="1100" i="1"/>
              <a:t>separate loan </a:t>
            </a:r>
            <a:r>
              <a:rPr lang="en-US" sz="1100" i="1" dirty="0"/>
              <a:t>f</a:t>
            </a:r>
            <a:r>
              <a:rPr lang="en-US" sz="1100" i="1"/>
              <a:t>acilities </a:t>
            </a:r>
            <a:r>
              <a:rPr lang="en-US" sz="1100" i="1" dirty="0"/>
              <a:t>would be set up for the purpose of extending project loans to different types of projects in order to fit with the projects’ unique profile.</a:t>
            </a:r>
          </a:p>
        </p:txBody>
      </p:sp>
    </p:spTree>
    <p:extLst>
      <p:ext uri="{BB962C8B-B14F-4D97-AF65-F5344CB8AC3E}">
        <p14:creationId xmlns:p14="http://schemas.microsoft.com/office/powerpoint/2010/main" val="392890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a:xfrm flipH="1">
            <a:off x="6553200" y="3911154"/>
            <a:ext cx="2540462" cy="3357"/>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sp>
        <p:nvSpPr>
          <p:cNvPr id="3" name="Content Placeholder 2"/>
          <p:cNvSpPr>
            <a:spLocks noGrp="1"/>
          </p:cNvSpPr>
          <p:nvPr>
            <p:ph idx="1"/>
          </p:nvPr>
        </p:nvSpPr>
        <p:spPr>
          <a:xfrm>
            <a:off x="424929" y="1765300"/>
            <a:ext cx="3033503" cy="4422249"/>
          </a:xfrm>
        </p:spPr>
        <p:txBody>
          <a:bodyPr/>
          <a:lstStyle/>
          <a:p>
            <a:pPr>
              <a:spcBef>
                <a:spcPts val="0"/>
              </a:spcBef>
            </a:pPr>
            <a:r>
              <a:rPr lang="en-US" dirty="0" smtClean="0"/>
              <a:t>A </a:t>
            </a:r>
            <a:r>
              <a:rPr lang="en-US" dirty="0" smtClean="0"/>
              <a:t>Tropical </a:t>
            </a:r>
            <a:r>
              <a:rPr lang="en-US" dirty="0"/>
              <a:t>Landscapes Grant Fund is </a:t>
            </a:r>
            <a:r>
              <a:rPr lang="en-US" dirty="0" smtClean="0"/>
              <a:t>being established </a:t>
            </a:r>
            <a:r>
              <a:rPr lang="en-US" dirty="0"/>
              <a:t>under UNOPS</a:t>
            </a:r>
          </a:p>
          <a:p>
            <a:pPr marL="0" indent="0">
              <a:spcBef>
                <a:spcPts val="0"/>
              </a:spcBef>
              <a:buNone/>
            </a:pPr>
            <a:r>
              <a:rPr lang="en-US" dirty="0"/>
              <a:t> </a:t>
            </a:r>
          </a:p>
          <a:p>
            <a:pPr>
              <a:spcBef>
                <a:spcPts val="0"/>
              </a:spcBef>
            </a:pPr>
            <a:r>
              <a:rPr lang="en-US" dirty="0" smtClean="0"/>
              <a:t>This will </a:t>
            </a:r>
            <a:r>
              <a:rPr lang="en-US" dirty="0"/>
              <a:t>be capitalized by donors interested in contributing to significant social and environmental impact in Indonesia </a:t>
            </a:r>
            <a:r>
              <a:rPr lang="en-US" dirty="0"/>
              <a:t> </a:t>
            </a:r>
            <a:r>
              <a:rPr lang="en-US" dirty="0" smtClean="0"/>
              <a:t>contributing to emissions reduction and </a:t>
            </a:r>
            <a:r>
              <a:rPr lang="en-US" dirty="0" smtClean="0"/>
              <a:t>the </a:t>
            </a:r>
            <a:r>
              <a:rPr lang="en-US" dirty="0"/>
              <a:t>achievement of the UN Sustainable Development Goals</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p:txBody>
      </p:sp>
      <p:sp>
        <p:nvSpPr>
          <p:cNvPr id="5" name="Title 2"/>
          <p:cNvSpPr>
            <a:spLocks noGrp="1"/>
          </p:cNvSpPr>
          <p:nvPr>
            <p:ph type="title"/>
          </p:nvPr>
        </p:nvSpPr>
        <p:spPr>
          <a:xfrm>
            <a:off x="424930" y="124503"/>
            <a:ext cx="9874770" cy="802597"/>
          </a:xfrm>
        </p:spPr>
        <p:txBody>
          <a:bodyPr/>
          <a:lstStyle/>
          <a:p>
            <a:r>
              <a:rPr lang="en-US" sz="2400" b="1" dirty="0"/>
              <a:t>Tropical Landscapes Grant Fund </a:t>
            </a:r>
            <a:br>
              <a:rPr lang="en-US" sz="2400" b="1" dirty="0"/>
            </a:br>
            <a:endParaRPr lang="en-US" sz="2400" b="1" dirty="0"/>
          </a:p>
        </p:txBody>
      </p:sp>
      <p:sp>
        <p:nvSpPr>
          <p:cNvPr id="46" name="Rounded Rectangle 45"/>
          <p:cNvSpPr/>
          <p:nvPr/>
        </p:nvSpPr>
        <p:spPr>
          <a:xfrm>
            <a:off x="6927850" y="3377936"/>
            <a:ext cx="1562100" cy="10731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Knowledge Building and Work to be undertaken by the TLFF Grant Fund</a:t>
            </a:r>
          </a:p>
        </p:txBody>
      </p:sp>
      <p:sp>
        <p:nvSpPr>
          <p:cNvPr id="48" name="Rounded Rectangle 47"/>
          <p:cNvSpPr/>
          <p:nvPr/>
        </p:nvSpPr>
        <p:spPr>
          <a:xfrm>
            <a:off x="5245100" y="3377936"/>
            <a:ext cx="1473200" cy="107315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Land Rehabilitation</a:t>
            </a:r>
          </a:p>
          <a:p>
            <a:pPr algn="ctr"/>
            <a:r>
              <a:rPr lang="en-GB" sz="1200" dirty="0">
                <a:latin typeface="Calibri" charset="0"/>
                <a:ea typeface="Calibri" charset="0"/>
                <a:cs typeface="Calibri" charset="0"/>
              </a:rPr>
              <a:t>and </a:t>
            </a:r>
            <a:br>
              <a:rPr lang="en-GB" sz="1200" dirty="0">
                <a:latin typeface="Calibri" charset="0"/>
                <a:ea typeface="Calibri" charset="0"/>
                <a:cs typeface="Calibri" charset="0"/>
              </a:rPr>
            </a:br>
            <a:r>
              <a:rPr lang="en-GB" sz="1200" dirty="0">
                <a:latin typeface="Calibri" charset="0"/>
                <a:ea typeface="Calibri" charset="0"/>
                <a:cs typeface="Calibri" charset="0"/>
              </a:rPr>
              <a:t>Rural Livelihoods</a:t>
            </a:r>
          </a:p>
        </p:txBody>
      </p:sp>
      <p:sp>
        <p:nvSpPr>
          <p:cNvPr id="50" name="Rounded Rectangle 49"/>
          <p:cNvSpPr/>
          <p:nvPr/>
        </p:nvSpPr>
        <p:spPr>
          <a:xfrm>
            <a:off x="8699500" y="3377936"/>
            <a:ext cx="1473200" cy="107315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Calibri" charset="0"/>
                <a:ea typeface="Calibri" charset="0"/>
                <a:cs typeface="Calibri" charset="0"/>
              </a:rPr>
              <a:t>Energy Access for Rural Communities</a:t>
            </a:r>
          </a:p>
        </p:txBody>
      </p:sp>
      <p:sp>
        <p:nvSpPr>
          <p:cNvPr id="52" name="Oval 51"/>
          <p:cNvSpPr/>
          <p:nvPr/>
        </p:nvSpPr>
        <p:spPr>
          <a:xfrm>
            <a:off x="4060840" y="1903942"/>
            <a:ext cx="1530832"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Forest and peat fire prevention</a:t>
            </a:r>
          </a:p>
        </p:txBody>
      </p:sp>
      <p:sp>
        <p:nvSpPr>
          <p:cNvPr id="54" name="Oval 53"/>
          <p:cNvSpPr/>
          <p:nvPr/>
        </p:nvSpPr>
        <p:spPr>
          <a:xfrm>
            <a:off x="3459766" y="2927086"/>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Rehabilitation of degraded land</a:t>
            </a:r>
          </a:p>
        </p:txBody>
      </p:sp>
      <p:sp>
        <p:nvSpPr>
          <p:cNvPr id="55" name="Oval 54"/>
          <p:cNvSpPr/>
          <p:nvPr/>
        </p:nvSpPr>
        <p:spPr>
          <a:xfrm>
            <a:off x="3459766" y="3889110"/>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2"/>
                </a:solidFill>
                <a:latin typeface="Calibri" charset="0"/>
                <a:ea typeface="Calibri" charset="0"/>
                <a:cs typeface="Calibri" charset="0"/>
              </a:rPr>
              <a:t>Smallholder development and replanting</a:t>
            </a:r>
            <a:endParaRPr lang="en-US" sz="1200" dirty="0">
              <a:solidFill>
                <a:schemeClr val="tx2"/>
              </a:solidFill>
              <a:latin typeface="Calibri" charset="0"/>
              <a:ea typeface="Calibri" charset="0"/>
              <a:cs typeface="Calibri" charset="0"/>
            </a:endParaRPr>
          </a:p>
        </p:txBody>
      </p:sp>
      <p:sp>
        <p:nvSpPr>
          <p:cNvPr id="57" name="Oval 56"/>
          <p:cNvSpPr/>
          <p:nvPr/>
        </p:nvSpPr>
        <p:spPr>
          <a:xfrm>
            <a:off x="5879630" y="1890448"/>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Training for farming communities</a:t>
            </a:r>
          </a:p>
        </p:txBody>
      </p:sp>
      <p:sp>
        <p:nvSpPr>
          <p:cNvPr id="58" name="Oval 57"/>
          <p:cNvSpPr/>
          <p:nvPr/>
        </p:nvSpPr>
        <p:spPr>
          <a:xfrm>
            <a:off x="5979770" y="4920984"/>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Finance education for smallholders</a:t>
            </a:r>
          </a:p>
        </p:txBody>
      </p:sp>
      <p:sp>
        <p:nvSpPr>
          <p:cNvPr id="65" name="Oval 64"/>
          <p:cNvSpPr/>
          <p:nvPr/>
        </p:nvSpPr>
        <p:spPr>
          <a:xfrm>
            <a:off x="10030039" y="4902596"/>
            <a:ext cx="1566667" cy="798776"/>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Support for on/off grid </a:t>
            </a:r>
            <a:r>
              <a:rPr lang="en-US" sz="1200">
                <a:solidFill>
                  <a:schemeClr val="tx2"/>
                </a:solidFill>
                <a:latin typeface="Calibri" charset="0"/>
                <a:ea typeface="Calibri" charset="0"/>
                <a:cs typeface="Calibri" charset="0"/>
              </a:rPr>
              <a:t>renewables generation</a:t>
            </a:r>
            <a:endParaRPr lang="en-US" sz="1200" dirty="0">
              <a:solidFill>
                <a:schemeClr val="tx2"/>
              </a:solidFill>
              <a:latin typeface="Calibri" charset="0"/>
              <a:ea typeface="Calibri" charset="0"/>
              <a:cs typeface="Calibri" charset="0"/>
            </a:endParaRPr>
          </a:p>
        </p:txBody>
      </p:sp>
      <p:sp>
        <p:nvSpPr>
          <p:cNvPr id="70" name="Oval 69"/>
          <p:cNvSpPr/>
          <p:nvPr/>
        </p:nvSpPr>
        <p:spPr>
          <a:xfrm>
            <a:off x="4145272" y="4914634"/>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2"/>
                </a:solidFill>
                <a:latin typeface="Calibri" charset="0"/>
                <a:ea typeface="Calibri" charset="0"/>
                <a:cs typeface="Calibri" charset="0"/>
              </a:rPr>
              <a:t>Traceability technology</a:t>
            </a:r>
            <a:endParaRPr lang="en-US" sz="1200" dirty="0">
              <a:solidFill>
                <a:schemeClr val="tx2"/>
              </a:solidFill>
              <a:latin typeface="Calibri" charset="0"/>
              <a:ea typeface="Calibri" charset="0"/>
              <a:cs typeface="Calibri" charset="0"/>
            </a:endParaRPr>
          </a:p>
        </p:txBody>
      </p:sp>
      <p:sp>
        <p:nvSpPr>
          <p:cNvPr id="71" name="Content Placeholder 2"/>
          <p:cNvSpPr>
            <a:spLocks noGrp="1"/>
          </p:cNvSpPr>
          <p:nvPr>
            <p:ph idx="1"/>
          </p:nvPr>
        </p:nvSpPr>
        <p:spPr>
          <a:xfrm>
            <a:off x="5978436" y="2686711"/>
            <a:ext cx="1914870" cy="635330"/>
          </a:xfrm>
        </p:spPr>
        <p:txBody>
          <a:bodyPr/>
          <a:lstStyle/>
          <a:p>
            <a:pPr>
              <a:spcBef>
                <a:spcPts val="0"/>
              </a:spcBef>
            </a:pPr>
            <a:r>
              <a:rPr lang="en-US" sz="1000" dirty="0"/>
              <a:t>To improve crop productivity </a:t>
            </a:r>
          </a:p>
          <a:p>
            <a:pPr>
              <a:spcBef>
                <a:spcPts val="0"/>
              </a:spcBef>
            </a:pPr>
            <a:r>
              <a:rPr lang="en-US" sz="1000" dirty="0"/>
              <a:t>To improve environmental performance</a:t>
            </a:r>
          </a:p>
        </p:txBody>
      </p:sp>
      <p:sp>
        <p:nvSpPr>
          <p:cNvPr id="72" name="Oval 71"/>
          <p:cNvSpPr/>
          <p:nvPr/>
        </p:nvSpPr>
        <p:spPr>
          <a:xfrm>
            <a:off x="8214314" y="1890448"/>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Vocational training in remote villages</a:t>
            </a:r>
          </a:p>
        </p:txBody>
      </p:sp>
      <p:sp>
        <p:nvSpPr>
          <p:cNvPr id="73" name="Content Placeholder 2"/>
          <p:cNvSpPr>
            <a:spLocks noGrp="1"/>
          </p:cNvSpPr>
          <p:nvPr>
            <p:ph idx="1"/>
          </p:nvPr>
        </p:nvSpPr>
        <p:spPr>
          <a:xfrm>
            <a:off x="8025694" y="2673217"/>
            <a:ext cx="1908330" cy="495300"/>
          </a:xfrm>
        </p:spPr>
        <p:txBody>
          <a:bodyPr/>
          <a:lstStyle/>
          <a:p>
            <a:pPr>
              <a:spcBef>
                <a:spcPts val="0"/>
              </a:spcBef>
            </a:pPr>
            <a:r>
              <a:rPr lang="en-US" sz="1000" dirty="0"/>
              <a:t>To maintain and repair renewable energy infrastructure</a:t>
            </a:r>
          </a:p>
        </p:txBody>
      </p:sp>
      <p:sp>
        <p:nvSpPr>
          <p:cNvPr id="74" name="Oval 73"/>
          <p:cNvSpPr/>
          <p:nvPr/>
        </p:nvSpPr>
        <p:spPr>
          <a:xfrm>
            <a:off x="8328117" y="4914634"/>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Solar panels for community</a:t>
            </a:r>
          </a:p>
        </p:txBody>
      </p:sp>
      <p:sp>
        <p:nvSpPr>
          <p:cNvPr id="75" name="Oval 74"/>
          <p:cNvSpPr/>
          <p:nvPr/>
        </p:nvSpPr>
        <p:spPr>
          <a:xfrm>
            <a:off x="9997771" y="1884164"/>
            <a:ext cx="1531091" cy="77470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latin typeface="Calibri" charset="0"/>
                <a:ea typeface="Calibri" charset="0"/>
                <a:cs typeface="Calibri" charset="0"/>
              </a:rPr>
              <a:t>Community building</a:t>
            </a:r>
          </a:p>
        </p:txBody>
      </p:sp>
      <p:sp>
        <p:nvSpPr>
          <p:cNvPr id="76" name="Content Placeholder 2"/>
          <p:cNvSpPr>
            <a:spLocks noGrp="1"/>
          </p:cNvSpPr>
          <p:nvPr>
            <p:ph idx="1"/>
          </p:nvPr>
        </p:nvSpPr>
        <p:spPr>
          <a:xfrm>
            <a:off x="9859208" y="2693591"/>
            <a:ext cx="1908330" cy="495300"/>
          </a:xfrm>
        </p:spPr>
        <p:txBody>
          <a:bodyPr/>
          <a:lstStyle/>
          <a:p>
            <a:pPr>
              <a:spcBef>
                <a:spcPts val="0"/>
              </a:spcBef>
            </a:pPr>
            <a:r>
              <a:rPr lang="en-US" sz="1000" dirty="0"/>
              <a:t>e.g. Community space, education, infrastructure</a:t>
            </a:r>
          </a:p>
        </p:txBody>
      </p:sp>
      <p:cxnSp>
        <p:nvCxnSpPr>
          <p:cNvPr id="4" name="Straight Connector 3"/>
          <p:cNvCxnSpPr>
            <a:stCxn id="50" idx="0"/>
            <a:endCxn id="72" idx="5"/>
          </p:cNvCxnSpPr>
          <p:nvPr/>
        </p:nvCxnSpPr>
        <p:spPr>
          <a:xfrm flipV="1">
            <a:off x="9436100" y="2551696"/>
            <a:ext cx="85082" cy="826240"/>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77" name="Straight Connector 76"/>
          <p:cNvCxnSpPr>
            <a:stCxn id="50" idx="0"/>
          </p:cNvCxnSpPr>
          <p:nvPr/>
        </p:nvCxnSpPr>
        <p:spPr>
          <a:xfrm flipV="1">
            <a:off x="9436100" y="2418082"/>
            <a:ext cx="604212" cy="959854"/>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78" name="Straight Connector 77"/>
          <p:cNvCxnSpPr>
            <a:stCxn id="74" idx="7"/>
            <a:endCxn id="50" idx="2"/>
          </p:cNvCxnSpPr>
          <p:nvPr/>
        </p:nvCxnSpPr>
        <p:spPr>
          <a:xfrm flipH="1" flipV="1">
            <a:off x="9436100" y="4451086"/>
            <a:ext cx="198885" cy="577000"/>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79" name="Straight Connector 78"/>
          <p:cNvCxnSpPr>
            <a:stCxn id="65" idx="1"/>
            <a:endCxn id="50" idx="2"/>
          </p:cNvCxnSpPr>
          <p:nvPr/>
        </p:nvCxnSpPr>
        <p:spPr>
          <a:xfrm flipH="1" flipV="1">
            <a:off x="9436100" y="4451086"/>
            <a:ext cx="823372" cy="568488"/>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80" name="Straight Connector 79"/>
          <p:cNvCxnSpPr>
            <a:stCxn id="58" idx="0"/>
            <a:endCxn id="48" idx="2"/>
          </p:cNvCxnSpPr>
          <p:nvPr/>
        </p:nvCxnSpPr>
        <p:spPr>
          <a:xfrm flipH="1" flipV="1">
            <a:off x="5981700" y="4451086"/>
            <a:ext cx="763616" cy="469898"/>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81" name="Straight Connector 80"/>
          <p:cNvCxnSpPr>
            <a:stCxn id="48" idx="2"/>
            <a:endCxn id="70" idx="0"/>
          </p:cNvCxnSpPr>
          <p:nvPr/>
        </p:nvCxnSpPr>
        <p:spPr>
          <a:xfrm flipH="1">
            <a:off x="4910818" y="4451086"/>
            <a:ext cx="1070882" cy="463548"/>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82" name="Straight Connector 81"/>
          <p:cNvCxnSpPr>
            <a:endCxn id="55" idx="6"/>
          </p:cNvCxnSpPr>
          <p:nvPr/>
        </p:nvCxnSpPr>
        <p:spPr>
          <a:xfrm flipH="1">
            <a:off x="4990857" y="3911154"/>
            <a:ext cx="254243" cy="365306"/>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83" name="Straight Connector 82"/>
          <p:cNvCxnSpPr>
            <a:stCxn id="48" idx="1"/>
            <a:endCxn id="54" idx="5"/>
          </p:cNvCxnSpPr>
          <p:nvPr/>
        </p:nvCxnSpPr>
        <p:spPr>
          <a:xfrm flipH="1" flipV="1">
            <a:off x="4766634" y="3588334"/>
            <a:ext cx="478466" cy="326177"/>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86" name="Straight Connector 85"/>
          <p:cNvCxnSpPr>
            <a:endCxn id="52" idx="4"/>
          </p:cNvCxnSpPr>
          <p:nvPr/>
        </p:nvCxnSpPr>
        <p:spPr>
          <a:xfrm flipH="1" flipV="1">
            <a:off x="4826256" y="2678642"/>
            <a:ext cx="1153514" cy="699295"/>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88" name="Straight Connector 87"/>
          <p:cNvCxnSpPr>
            <a:endCxn id="57" idx="2"/>
          </p:cNvCxnSpPr>
          <p:nvPr/>
        </p:nvCxnSpPr>
        <p:spPr>
          <a:xfrm flipH="1" flipV="1">
            <a:off x="5879630" y="2277798"/>
            <a:ext cx="98806" cy="1113633"/>
          </a:xfrm>
          <a:prstGeom prst="line">
            <a:avLst/>
          </a:prstGeom>
          <a:ln>
            <a:solidFill>
              <a:schemeClr val="accent5"/>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699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M Capital">
      <a:dk1>
        <a:srgbClr val="140958"/>
      </a:dk1>
      <a:lt1>
        <a:sysClr val="window" lastClr="FFFFFF"/>
      </a:lt1>
      <a:dk2>
        <a:srgbClr val="273067"/>
      </a:dk2>
      <a:lt2>
        <a:srgbClr val="EEECE1"/>
      </a:lt2>
      <a:accent1>
        <a:srgbClr val="1F497D"/>
      </a:accent1>
      <a:accent2>
        <a:srgbClr val="5531C3"/>
      </a:accent2>
      <a:accent3>
        <a:srgbClr val="396C51"/>
      </a:accent3>
      <a:accent4>
        <a:srgbClr val="E2C8B5"/>
      </a:accent4>
      <a:accent5>
        <a:srgbClr val="7A868E"/>
      </a:accent5>
      <a:accent6>
        <a:srgbClr val="837F65"/>
      </a:accent6>
      <a:hlink>
        <a:srgbClr val="140958"/>
      </a:hlink>
      <a:folHlink>
        <a:srgbClr val="1409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66060</TotalTime>
  <Words>1802</Words>
  <Application>Microsoft Macintosh PowerPoint</Application>
  <PresentationFormat>Widescreen</PresentationFormat>
  <Paragraphs>207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AppleSymbols</vt:lpstr>
      <vt:lpstr>Calibri</vt:lpstr>
      <vt:lpstr>MS PGothic</vt:lpstr>
      <vt:lpstr>Wingdings</vt:lpstr>
      <vt:lpstr>Arial</vt:lpstr>
      <vt:lpstr>Office Theme</vt:lpstr>
      <vt:lpstr>The Tropical Landscapes Finance Facility for Indonesia  </vt:lpstr>
      <vt:lpstr>Introduction</vt:lpstr>
      <vt:lpstr>What is TLFF and what is our value proposition? </vt:lpstr>
      <vt:lpstr>Leading Partners</vt:lpstr>
      <vt:lpstr>Why the Focus on Indonesia? </vt:lpstr>
      <vt:lpstr>Market Landscape Renewable Energy in Indonesia</vt:lpstr>
      <vt:lpstr>Market Landscape Smallholders in Indonesia</vt:lpstr>
      <vt:lpstr>Tropical Landscapes Loan Facility Structure </vt:lpstr>
      <vt:lpstr>Tropical Landscapes Grant Fund  </vt:lpstr>
      <vt:lpstr>Impact 8 Core TLFF Environmental and Social Objectives  </vt:lpstr>
      <vt:lpstr>TLFF First Transaction  Plantation and Smallholder Rubber + Conservation  </vt:lpstr>
      <vt:lpstr>Rubber: The Opportunity  Sustainability Value Proposition </vt:lpstr>
      <vt:lpstr>Contacts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dc:creator>
  <cp:lastModifiedBy>Lisa Genasci</cp:lastModifiedBy>
  <cp:revision>2528</cp:revision>
  <cp:lastPrinted>2017-09-20T16:08:01Z</cp:lastPrinted>
  <dcterms:created xsi:type="dcterms:W3CDTF">2012-01-27T06:30:25Z</dcterms:created>
  <dcterms:modified xsi:type="dcterms:W3CDTF">2017-10-11T04:44:15Z</dcterms:modified>
</cp:coreProperties>
</file>