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95" r:id="rId5"/>
    <p:sldId id="293" r:id="rId6"/>
    <p:sldId id="294" r:id="rId7"/>
    <p:sldId id="280" r:id="rId8"/>
    <p:sldId id="296" r:id="rId9"/>
    <p:sldId id="291" r:id="rId10"/>
    <p:sldId id="297" r:id="rId11"/>
    <p:sldId id="28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8D6"/>
    <a:srgbClr val="00CC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9" autoAdjust="0"/>
    <p:restoredTop sz="94660"/>
  </p:normalViewPr>
  <p:slideViewPr>
    <p:cSldViewPr>
      <p:cViewPr varScale="1">
        <p:scale>
          <a:sx n="68" d="100"/>
          <a:sy n="68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564C-FC78-4384-AAC1-DE3BC399014A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AD11-C500-4E9C-8896-3801C3605B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51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Forthcoming</a:t>
            </a:r>
            <a:r>
              <a:rPr lang="id-ID" baseline="0" dirty="0"/>
              <a:t> researchby ODI (financed by UNEP FI as part of the UN-REDD Programme) shows that </a:t>
            </a:r>
            <a:r>
              <a:rPr lang="id-ID" b="1" baseline="0" dirty="0"/>
              <a:t>the role of subsidies are not considered </a:t>
            </a:r>
            <a:r>
              <a:rPr lang="id-ID" baseline="0" dirty="0"/>
              <a:t>in 32 UN-REDD countries researched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9F3F-5BB3-4543-8B77-9D6332A728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Forthcoming</a:t>
            </a:r>
            <a:r>
              <a:rPr lang="id-ID" baseline="0" dirty="0"/>
              <a:t> researchby ODI (financed by UNEP FI as part of the UN-REDD Programme) shows that </a:t>
            </a:r>
            <a:r>
              <a:rPr lang="id-ID" b="1" baseline="0" dirty="0"/>
              <a:t>the role of subsidies are not considered </a:t>
            </a:r>
            <a:r>
              <a:rPr lang="id-ID" baseline="0" dirty="0"/>
              <a:t>in 32 UN-REDD countries researched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9F3F-5BB3-4543-8B77-9D6332A728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6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Forthcoming</a:t>
            </a:r>
            <a:r>
              <a:rPr lang="id-ID" baseline="0" dirty="0"/>
              <a:t> researchby ODI (financed by UNEP FI as part of the UN-REDD Programme) shows that </a:t>
            </a:r>
            <a:r>
              <a:rPr lang="id-ID" b="1" baseline="0" dirty="0"/>
              <a:t>the role of subsidies are not considered </a:t>
            </a:r>
            <a:r>
              <a:rPr lang="id-ID" baseline="0" dirty="0"/>
              <a:t>in 32 UN-REDD countries researched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9F3F-5BB3-4543-8B77-9D6332A728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5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Forthcoming</a:t>
            </a:r>
            <a:r>
              <a:rPr lang="id-ID" baseline="0" dirty="0"/>
              <a:t> researchby ODI (financed by UNEP FI as part of the UN-REDD Programme) shows that </a:t>
            </a:r>
            <a:r>
              <a:rPr lang="id-ID" b="1" baseline="0" dirty="0"/>
              <a:t>the role of subsidies are not considered </a:t>
            </a:r>
            <a:r>
              <a:rPr lang="id-ID" baseline="0" dirty="0"/>
              <a:t>in 32 UN-REDD countries researched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9F3F-5BB3-4543-8B77-9D6332A728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06/10/2017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travelbrochures.org/wp-content/uploads/Vietn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00200" cy="1648526"/>
          </a:xfrm>
          <a:prstGeom prst="rect">
            <a:avLst/>
          </a:prstGeom>
          <a:noFill/>
        </p:spPr>
      </p:pic>
      <p:pic>
        <p:nvPicPr>
          <p:cNvPr id="5" name="Picture 2" descr="http://tarsaquaculture.com/wp-content/uploads/2014/11/Logo-of-M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01208"/>
            <a:ext cx="1215557" cy="1215557"/>
          </a:xfrm>
          <a:prstGeom prst="rect">
            <a:avLst/>
          </a:prstGeom>
          <a:noFill/>
        </p:spPr>
      </p:pic>
      <p:pic>
        <p:nvPicPr>
          <p:cNvPr id="7" name="Picture 6" descr="http://www.clker.com/cliparts/X/n/R/K/6/m/blue-un-logo-vectorised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349527"/>
            <a:ext cx="1301150" cy="1103809"/>
          </a:xfrm>
          <a:prstGeom prst="rect">
            <a:avLst/>
          </a:prstGeom>
          <a:noFill/>
        </p:spPr>
      </p:pic>
      <p:pic>
        <p:nvPicPr>
          <p:cNvPr id="8" name="Picture 8" descr="http://www.un-redd.org/portals/15/JFM%20folder/UN%20REDD%20LOGO%20ALL%20RGB-07%20em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8237" y="5445224"/>
            <a:ext cx="1459291" cy="987676"/>
          </a:xfrm>
          <a:prstGeom prst="rect">
            <a:avLst/>
          </a:prstGeom>
          <a:noFill/>
        </p:spPr>
      </p:pic>
      <p:pic>
        <p:nvPicPr>
          <p:cNvPr id="2052" name="Picture 4" descr="http://www.site-vietnam.fr/wp-content/uploads/2011/07/drapeau-vietn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0"/>
            <a:ext cx="2520280" cy="1671786"/>
          </a:xfrm>
          <a:prstGeom prst="rect">
            <a:avLst/>
          </a:prstGeom>
          <a:noFill/>
        </p:spPr>
      </p:pic>
      <p:pic>
        <p:nvPicPr>
          <p:cNvPr id="2058" name="Picture 10" descr="http://www.site-vietnam.fr/wp-content/uploads/2013/11/vietnam-hai-thin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0"/>
            <a:ext cx="2483768" cy="1655844"/>
          </a:xfrm>
          <a:prstGeom prst="rect">
            <a:avLst/>
          </a:prstGeom>
          <a:noFill/>
        </p:spPr>
      </p:pic>
      <p:pic>
        <p:nvPicPr>
          <p:cNvPr id="2060" name="Picture 12" descr="Résultat de recherche d'images pour &quot;forest vietnam coffee&quot;"/>
          <p:cNvPicPr>
            <a:picLocks noChangeAspect="1" noChangeArrowheads="1"/>
          </p:cNvPicPr>
          <p:nvPr/>
        </p:nvPicPr>
        <p:blipFill>
          <a:blip r:embed="rId8" cstate="print"/>
          <a:srcRect l="23222" r="25175"/>
          <a:stretch>
            <a:fillRect/>
          </a:stretch>
        </p:blipFill>
        <p:spPr bwMode="auto">
          <a:xfrm>
            <a:off x="5292080" y="0"/>
            <a:ext cx="1440160" cy="1638300"/>
          </a:xfrm>
          <a:prstGeom prst="rect">
            <a:avLst/>
          </a:prstGeom>
          <a:noFill/>
        </p:spPr>
      </p:pic>
      <p:pic>
        <p:nvPicPr>
          <p:cNvPr id="2050" name="Picture 2" descr="http://welcomevietnamtours.com/upload/images/vn28.jpg"/>
          <p:cNvPicPr>
            <a:picLocks noChangeAspect="1" noChangeArrowheads="1"/>
          </p:cNvPicPr>
          <p:nvPr/>
        </p:nvPicPr>
        <p:blipFill>
          <a:blip r:embed="rId9" cstate="print"/>
          <a:srcRect l="21238" r="12145"/>
          <a:stretch>
            <a:fillRect/>
          </a:stretch>
        </p:blipFill>
        <p:spPr bwMode="auto">
          <a:xfrm>
            <a:off x="1619672" y="0"/>
            <a:ext cx="1656184" cy="165576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1628800"/>
            <a:ext cx="9144000" cy="158417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2636912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solidFill>
                  <a:schemeClr val="bg1"/>
                </a:solidFill>
              </a:rPr>
              <a:t>Leveraging Business Investment for REDD+ </a:t>
            </a:r>
            <a:r>
              <a:rPr lang="fr-FR" sz="3100" dirty="0" err="1">
                <a:solidFill>
                  <a:schemeClr val="bg1"/>
                </a:solidFill>
              </a:rPr>
              <a:t>Implementation</a:t>
            </a:r>
            <a:br>
              <a:rPr lang="fr-FR" sz="3100" dirty="0">
                <a:solidFill>
                  <a:schemeClr val="bg1"/>
                </a:solidFill>
              </a:rPr>
            </a:br>
            <a:r>
              <a:rPr lang="fr-FR" sz="3100" dirty="0" err="1">
                <a:solidFill>
                  <a:schemeClr val="bg1"/>
                </a:solidFill>
              </a:rPr>
              <a:t>Vietnam’s</a:t>
            </a:r>
            <a:r>
              <a:rPr lang="fr-FR" sz="3100" dirty="0">
                <a:solidFill>
                  <a:schemeClr val="bg1"/>
                </a:solidFill>
              </a:rPr>
              <a:t> </a:t>
            </a:r>
            <a:r>
              <a:rPr lang="fr-FR" sz="3100" dirty="0" err="1">
                <a:solidFill>
                  <a:schemeClr val="bg1"/>
                </a:solidFill>
              </a:rPr>
              <a:t>Experience</a:t>
            </a:r>
            <a:br>
              <a:rPr lang="fr-FR" sz="1800" dirty="0">
                <a:solidFill>
                  <a:schemeClr val="bg1"/>
                </a:solidFill>
              </a:rPr>
            </a:br>
            <a:br>
              <a:rPr lang="fr-FR" sz="1800" dirty="0">
                <a:solidFill>
                  <a:schemeClr val="bg1"/>
                </a:solidFill>
              </a:rPr>
            </a:br>
            <a:br>
              <a:rPr lang="fr-FR" sz="1800" dirty="0">
                <a:solidFill>
                  <a:schemeClr val="bg1"/>
                </a:solidFill>
              </a:rPr>
            </a:b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2700" dirty="0"/>
              <a:t>Chi Nguyen Phuong - </a:t>
            </a:r>
            <a:r>
              <a:rPr lang="fr-FR" sz="2200" dirty="0" err="1"/>
              <a:t>Deputy</a:t>
            </a:r>
            <a:r>
              <a:rPr lang="fr-FR" sz="2200" dirty="0"/>
              <a:t> </a:t>
            </a:r>
            <a:r>
              <a:rPr lang="fr-FR" sz="2200" dirty="0" err="1"/>
              <a:t>Director</a:t>
            </a:r>
            <a:r>
              <a:rPr lang="fr-FR" sz="2200" dirty="0"/>
              <a:t> of International </a:t>
            </a:r>
            <a:r>
              <a:rPr lang="fr-FR" sz="2200" dirty="0" err="1"/>
              <a:t>Cooperation</a:t>
            </a:r>
            <a:r>
              <a:rPr lang="fr-FR" sz="2200" dirty="0"/>
              <a:t>, Vietnam Bank for Social </a:t>
            </a:r>
            <a:r>
              <a:rPr lang="fr-FR" sz="2200" dirty="0" err="1"/>
              <a:t>Policies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2700" dirty="0"/>
              <a:t>Fabien Monteils - </a:t>
            </a:r>
            <a:r>
              <a:rPr lang="fr-FR" sz="2200" dirty="0"/>
              <a:t>Chief </a:t>
            </a:r>
            <a:r>
              <a:rPr lang="fr-FR" sz="2200" dirty="0" err="1"/>
              <a:t>Technical</a:t>
            </a:r>
            <a:r>
              <a:rPr lang="fr-FR" sz="2200" dirty="0"/>
              <a:t> Advisor, UN-REDD Vietnam</a:t>
            </a:r>
            <a:br>
              <a:rPr lang="fr-FR" sz="2200" dirty="0"/>
            </a:b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http://onehealth.org.vn/upload/advert/1415101054tong%20cuc%20lam%20nghiep%20logo%20resiz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32" y="5289401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anhp\Desktop\Logo-NHCS-to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95936" y="5326287"/>
            <a:ext cx="1092001" cy="105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B030E99C-58DD-4903-9BDF-47A830CB55B9}"/>
              </a:ext>
            </a:extLst>
          </p:cNvPr>
          <p:cNvSpPr txBox="1">
            <a:spLocks/>
          </p:cNvSpPr>
          <p:nvPr/>
        </p:nvSpPr>
        <p:spPr>
          <a:xfrm>
            <a:off x="2837952" y="4832379"/>
            <a:ext cx="340796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Bangkok, Oct. 11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06" y="169476"/>
            <a:ext cx="902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ea typeface="+mj-ea"/>
                <a:cs typeface="+mj-cs"/>
              </a:rPr>
              <a:t>Illustration from the Bank for Social Policies</a:t>
            </a:r>
          </a:p>
        </p:txBody>
      </p:sp>
      <p:pic>
        <p:nvPicPr>
          <p:cNvPr id="4" name="Picture 2" descr="http://s3.amazonaws.com/mongabay/sabah/600/sabah_0317.jpg">
            <a:extLst>
              <a:ext uri="{FF2B5EF4-FFF2-40B4-BE49-F238E27FC236}">
                <a16:creationId xmlns:a16="http://schemas.microsoft.com/office/drawing/2014/main" id="{4D0933AD-7B01-40E5-9DE0-509038D76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9577"/>
          <a:stretch>
            <a:fillRect/>
          </a:stretch>
        </p:blipFill>
        <p:spPr bwMode="auto">
          <a:xfrm>
            <a:off x="0" y="836712"/>
            <a:ext cx="9144000" cy="6021289"/>
          </a:xfrm>
          <a:prstGeom prst="rect">
            <a:avLst/>
          </a:prstGeom>
          <a:noFill/>
        </p:spPr>
      </p:pic>
      <p:sp>
        <p:nvSpPr>
          <p:cNvPr id="5" name="Rectangle à coins arrondis 7">
            <a:extLst>
              <a:ext uri="{FF2B5EF4-FFF2-40B4-BE49-F238E27FC236}">
                <a16:creationId xmlns:a16="http://schemas.microsoft.com/office/drawing/2014/main" id="{39845FD0-207E-4109-A598-081B9E8082EE}"/>
              </a:ext>
            </a:extLst>
          </p:cNvPr>
          <p:cNvSpPr/>
          <p:nvPr/>
        </p:nvSpPr>
        <p:spPr>
          <a:xfrm>
            <a:off x="-51752" y="980729"/>
            <a:ext cx="6495960" cy="244827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080FC185-FE49-41D1-8AB3-D7B810CF0117}"/>
              </a:ext>
            </a:extLst>
          </p:cNvPr>
          <p:cNvSpPr txBox="1"/>
          <p:nvPr/>
        </p:nvSpPr>
        <p:spPr>
          <a:xfrm>
            <a:off x="179512" y="1052736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dirty="0">
                <a:cs typeface="Times New Roman" pitchFamily="18" charset="0"/>
              </a:rPr>
              <a:t>Forest rehabilitation &amp; sustainable forest management  - KfW6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Approx. $3.5M (grant)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Approach: Diversifying forest products to stabilize income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Method: Transfer $200/250 to farming households and rural communities through </a:t>
            </a:r>
            <a:r>
              <a:rPr lang="en-US" dirty="0"/>
              <a:t>deposit accounts; Result-based withdrawal upon verification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Impact: &gt;14.600 beneficiaries/accounts created; Forest restoration and sustainable management of 32.700ha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AFD0068A-D651-4359-A62F-9D43AECB5F34}"/>
              </a:ext>
            </a:extLst>
          </p:cNvPr>
          <p:cNvSpPr/>
          <p:nvPr/>
        </p:nvSpPr>
        <p:spPr>
          <a:xfrm>
            <a:off x="1691680" y="3573016"/>
            <a:ext cx="7432064" cy="31683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8">
            <a:extLst>
              <a:ext uri="{FF2B5EF4-FFF2-40B4-BE49-F238E27FC236}">
                <a16:creationId xmlns:a16="http://schemas.microsoft.com/office/drawing/2014/main" id="{77988125-1B22-470E-BB52-F43AF7CEE5B0}"/>
              </a:ext>
            </a:extLst>
          </p:cNvPr>
          <p:cNvSpPr txBox="1"/>
          <p:nvPr/>
        </p:nvSpPr>
        <p:spPr>
          <a:xfrm>
            <a:off x="1979712" y="3635146"/>
            <a:ext cx="7072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Forest Sector Development Project - WB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&gt;$38M loan (revolving fund) – 2005-2034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Approach: Switch from subsidizing plantations to lending to small-holders; Forest-based socio-economic improvement, poverty reduction, job creation, food security and fight against climate change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Method: Provide loan directly to borrowers. Loan from 1 to 15 years. Current interest rate at 6.6%. No required guarantee for households (&lt;$2.200)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Impact: 76.500ha conserved special use forests and sustainably managed plantation forests. Current portfolio: $21M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Accounted for in Vietnam ER-Programme to FCPF Carbon Fund ($23M)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3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ite-vietnam.fr/wp-content/uploads/2013/11/vietnam-hai-thi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7" y="0"/>
            <a:ext cx="9145017" cy="6861381"/>
          </a:xfrm>
          <a:prstGeom prst="rect">
            <a:avLst/>
          </a:prstGeom>
          <a:noFill/>
        </p:spPr>
      </p:pic>
      <p:sp>
        <p:nvSpPr>
          <p:cNvPr id="11" name="Rectangle à coins arrondis 7"/>
          <p:cNvSpPr/>
          <p:nvPr/>
        </p:nvSpPr>
        <p:spPr>
          <a:xfrm>
            <a:off x="114206" y="2539670"/>
            <a:ext cx="2153538" cy="86119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56176" y="10527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 </a:t>
            </a:r>
            <a:endParaRPr lang="fr-FR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206" y="2204864"/>
            <a:ext cx="2369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/>
          </a:p>
          <a:p>
            <a:r>
              <a:rPr lang="vi-VN" sz="4000" dirty="0"/>
              <a:t>cảm ơn</a:t>
            </a:r>
            <a:r>
              <a:rPr lang="en-US" sz="4000" dirty="0"/>
              <a:t>!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422343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ite-vietnam.fr/wp-content/uploads/2013/11/vietnam-hai-thi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7" y="836712"/>
            <a:ext cx="9145017" cy="6024669"/>
          </a:xfrm>
          <a:prstGeom prst="rect">
            <a:avLst/>
          </a:prstGeom>
          <a:noFill/>
        </p:spPr>
      </p:pic>
      <p:sp>
        <p:nvSpPr>
          <p:cNvPr id="29" name="Rectangle à coins arrondis 7">
            <a:extLst>
              <a:ext uri="{FF2B5EF4-FFF2-40B4-BE49-F238E27FC236}">
                <a16:creationId xmlns:a16="http://schemas.microsoft.com/office/drawing/2014/main" id="{1B6352F0-FAE1-4E52-ADFF-6DDDA1CFE31F}"/>
              </a:ext>
            </a:extLst>
          </p:cNvPr>
          <p:cNvSpPr/>
          <p:nvPr/>
        </p:nvSpPr>
        <p:spPr>
          <a:xfrm>
            <a:off x="6328328" y="980729"/>
            <a:ext cx="2382349" cy="186868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7"/>
          <p:cNvSpPr/>
          <p:nvPr/>
        </p:nvSpPr>
        <p:spPr>
          <a:xfrm>
            <a:off x="-51752" y="980729"/>
            <a:ext cx="5631864" cy="561662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2776" y="-345281"/>
            <a:ext cx="8047656" cy="1470025"/>
          </a:xfrm>
        </p:spPr>
        <p:txBody>
          <a:bodyPr>
            <a:normAutofit/>
          </a:bodyPr>
          <a:lstStyle/>
          <a:p>
            <a:pPr algn="l"/>
            <a:r>
              <a:rPr lang="fr-FR" sz="4000" dirty="0"/>
              <a:t>Set </a:t>
            </a:r>
            <a:r>
              <a:rPr lang="fr-FR" sz="4000" dirty="0" err="1"/>
              <a:t>priority</a:t>
            </a:r>
            <a:r>
              <a:rPr lang="fr-FR" sz="4000" dirty="0"/>
              <a:t> areas and pilots</a:t>
            </a:r>
          </a:p>
        </p:txBody>
      </p:sp>
      <p:sp>
        <p:nvSpPr>
          <p:cNvPr id="7" name="ZoneTexte 8"/>
          <p:cNvSpPr txBox="1"/>
          <p:nvPr/>
        </p:nvSpPr>
        <p:spPr>
          <a:xfrm>
            <a:off x="395536" y="1052736"/>
            <a:ext cx="51845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National REDD+ Action Programme</a:t>
            </a:r>
          </a:p>
          <a:p>
            <a:endParaRPr lang="en-US" i="1" dirty="0"/>
          </a:p>
          <a:p>
            <a:r>
              <a:rPr lang="en-US" b="1" i="1" dirty="0"/>
              <a:t>Agriculture commodities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Support and establish commodity forums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Pilot and replicate sustainable models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Support producers’ organization</a:t>
            </a:r>
          </a:p>
          <a:p>
            <a:r>
              <a:rPr lang="en-US" b="1" i="1" dirty="0"/>
              <a:t>Plantations and timber industry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Support research on long-rotation models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Pilot and replicate, develop guidelines, incentivize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Support access to assistance and certification</a:t>
            </a:r>
          </a:p>
          <a:p>
            <a:r>
              <a:rPr lang="en-US" b="1" i="1" dirty="0"/>
              <a:t>Natural forests goods and services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Monitor, assess and develop business models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Pilot cooperation and integration of supply chains</a:t>
            </a:r>
          </a:p>
          <a:p>
            <a:endParaRPr lang="en-US" i="1" dirty="0"/>
          </a:p>
          <a:p>
            <a:r>
              <a:rPr lang="en-US" b="1" i="1" dirty="0"/>
              <a:t>Financial services</a:t>
            </a:r>
          </a:p>
          <a:p>
            <a:r>
              <a:rPr lang="en-US" i="1" dirty="0"/>
              <a:t>- Cross-cutting to the three sectors above: design adapted financial mechanisms (directly with financial sector, or by promoting adequate legislation)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207E6B-8777-4857-BBBB-8C3A61951B05}"/>
              </a:ext>
            </a:extLst>
          </p:cNvPr>
          <p:cNvSpPr/>
          <p:nvPr/>
        </p:nvSpPr>
        <p:spPr>
          <a:xfrm>
            <a:off x="106997" y="1755136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1F7B8C-94C6-4AD1-865C-64EDD7381C72}"/>
              </a:ext>
            </a:extLst>
          </p:cNvPr>
          <p:cNvSpPr/>
          <p:nvPr/>
        </p:nvSpPr>
        <p:spPr>
          <a:xfrm>
            <a:off x="106997" y="505230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11DE3E-BCC6-4819-B197-CDC7D18851E1}"/>
              </a:ext>
            </a:extLst>
          </p:cNvPr>
          <p:cNvSpPr/>
          <p:nvPr/>
        </p:nvSpPr>
        <p:spPr>
          <a:xfrm>
            <a:off x="111149" y="3958390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16948C-3CBB-4405-97BA-E7936DE80EC9}"/>
              </a:ext>
            </a:extLst>
          </p:cNvPr>
          <p:cNvSpPr/>
          <p:nvPr/>
        </p:nvSpPr>
        <p:spPr>
          <a:xfrm>
            <a:off x="124744" y="2849413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C45DF1-3F02-4836-A4B5-2261148D7F23}"/>
              </a:ext>
            </a:extLst>
          </p:cNvPr>
          <p:cNvSpPr txBox="1"/>
          <p:nvPr/>
        </p:nvSpPr>
        <p:spPr>
          <a:xfrm>
            <a:off x="92422" y="500090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019928-09CD-48C3-BD01-00513BB5A198}"/>
              </a:ext>
            </a:extLst>
          </p:cNvPr>
          <p:cNvSpPr txBox="1"/>
          <p:nvPr/>
        </p:nvSpPr>
        <p:spPr>
          <a:xfrm>
            <a:off x="103513" y="39032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2474B8-384A-402A-9226-B21A539A84D7}"/>
              </a:ext>
            </a:extLst>
          </p:cNvPr>
          <p:cNvSpPr txBox="1"/>
          <p:nvPr/>
        </p:nvSpPr>
        <p:spPr>
          <a:xfrm>
            <a:off x="113589" y="2799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9E447-17DD-4569-822C-1090EE9E505E}"/>
              </a:ext>
            </a:extLst>
          </p:cNvPr>
          <p:cNvSpPr txBox="1"/>
          <p:nvPr/>
        </p:nvSpPr>
        <p:spPr>
          <a:xfrm>
            <a:off x="108957" y="16975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ZoneTexte 8">
            <a:extLst>
              <a:ext uri="{FF2B5EF4-FFF2-40B4-BE49-F238E27FC236}">
                <a16:creationId xmlns:a16="http://schemas.microsoft.com/office/drawing/2014/main" id="{2F7CC693-B87B-497A-949D-35F3BD1434B2}"/>
              </a:ext>
            </a:extLst>
          </p:cNvPr>
          <p:cNvSpPr txBox="1"/>
          <p:nvPr/>
        </p:nvSpPr>
        <p:spPr>
          <a:xfrm>
            <a:off x="6372200" y="1002597"/>
            <a:ext cx="238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Integrated commodity-REDD+ action plans</a:t>
            </a:r>
          </a:p>
        </p:txBody>
      </p:sp>
      <p:sp>
        <p:nvSpPr>
          <p:cNvPr id="30" name="ZoneTexte 8">
            <a:extLst>
              <a:ext uri="{FF2B5EF4-FFF2-40B4-BE49-F238E27FC236}">
                <a16:creationId xmlns:a16="http://schemas.microsoft.com/office/drawing/2014/main" id="{F60ECC49-EFA0-47F7-8225-21966BCFB805}"/>
              </a:ext>
            </a:extLst>
          </p:cNvPr>
          <p:cNvSpPr txBox="1"/>
          <p:nvPr/>
        </p:nvSpPr>
        <p:spPr>
          <a:xfrm>
            <a:off x="6372200" y="1700808"/>
            <a:ext cx="238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Rubber (VRA, VRG…)</a:t>
            </a:r>
          </a:p>
        </p:txBody>
      </p:sp>
      <p:sp>
        <p:nvSpPr>
          <p:cNvPr id="31" name="ZoneTexte 8">
            <a:extLst>
              <a:ext uri="{FF2B5EF4-FFF2-40B4-BE49-F238E27FC236}">
                <a16:creationId xmlns:a16="http://schemas.microsoft.com/office/drawing/2014/main" id="{B58B7396-92A6-4819-AB8A-27708B7C2997}"/>
              </a:ext>
            </a:extLst>
          </p:cNvPr>
          <p:cNvSpPr txBox="1"/>
          <p:nvPr/>
        </p:nvSpPr>
        <p:spPr>
          <a:xfrm>
            <a:off x="6372200" y="2060848"/>
            <a:ext cx="238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Aquaculture pilots</a:t>
            </a:r>
          </a:p>
        </p:txBody>
      </p:sp>
      <p:sp>
        <p:nvSpPr>
          <p:cNvPr id="32" name="ZoneTexte 8">
            <a:extLst>
              <a:ext uri="{FF2B5EF4-FFF2-40B4-BE49-F238E27FC236}">
                <a16:creationId xmlns:a16="http://schemas.microsoft.com/office/drawing/2014/main" id="{46568F54-A91C-4258-B485-8F9A8D9FCBB7}"/>
              </a:ext>
            </a:extLst>
          </p:cNvPr>
          <p:cNvSpPr txBox="1"/>
          <p:nvPr/>
        </p:nvSpPr>
        <p:spPr>
          <a:xfrm>
            <a:off x="6372200" y="2483604"/>
            <a:ext cx="238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V. Cashew Association</a:t>
            </a:r>
          </a:p>
        </p:txBody>
      </p:sp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D591F0FB-4E0C-4126-AC9A-8F20155CB0AE}"/>
              </a:ext>
            </a:extLst>
          </p:cNvPr>
          <p:cNvSpPr/>
          <p:nvPr/>
        </p:nvSpPr>
        <p:spPr>
          <a:xfrm>
            <a:off x="6322243" y="2924945"/>
            <a:ext cx="2382349" cy="122413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8">
            <a:extLst>
              <a:ext uri="{FF2B5EF4-FFF2-40B4-BE49-F238E27FC236}">
                <a16:creationId xmlns:a16="http://schemas.microsoft.com/office/drawing/2014/main" id="{1F6BB965-5FF4-4652-840B-C6E4C1D3D596}"/>
              </a:ext>
            </a:extLst>
          </p:cNvPr>
          <p:cNvSpPr txBox="1"/>
          <p:nvPr/>
        </p:nvSpPr>
        <p:spPr>
          <a:xfrm>
            <a:off x="6366115" y="2946813"/>
            <a:ext cx="238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benefit analysis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8" name="ZoneTexte 8">
            <a:extLst>
              <a:ext uri="{FF2B5EF4-FFF2-40B4-BE49-F238E27FC236}">
                <a16:creationId xmlns:a16="http://schemas.microsoft.com/office/drawing/2014/main" id="{FBA2CD0A-363D-44CC-A510-4D7831245B6C}"/>
              </a:ext>
            </a:extLst>
          </p:cNvPr>
          <p:cNvSpPr txBox="1"/>
          <p:nvPr/>
        </p:nvSpPr>
        <p:spPr>
          <a:xfrm>
            <a:off x="6372200" y="3356992"/>
            <a:ext cx="238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Forest certification</a:t>
            </a:r>
          </a:p>
        </p:txBody>
      </p:sp>
      <p:sp>
        <p:nvSpPr>
          <p:cNvPr id="39" name="ZoneTexte 8">
            <a:extLst>
              <a:ext uri="{FF2B5EF4-FFF2-40B4-BE49-F238E27FC236}">
                <a16:creationId xmlns:a16="http://schemas.microsoft.com/office/drawing/2014/main" id="{95EF632D-B506-4AEB-A653-151F50D9A953}"/>
              </a:ext>
            </a:extLst>
          </p:cNvPr>
          <p:cNvSpPr txBox="1"/>
          <p:nvPr/>
        </p:nvSpPr>
        <p:spPr>
          <a:xfrm>
            <a:off x="6372200" y="3779748"/>
            <a:ext cx="238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CBFM</a:t>
            </a:r>
          </a:p>
        </p:txBody>
      </p:sp>
      <p:sp>
        <p:nvSpPr>
          <p:cNvPr id="40" name="Rectangle à coins arrondis 7">
            <a:extLst>
              <a:ext uri="{FF2B5EF4-FFF2-40B4-BE49-F238E27FC236}">
                <a16:creationId xmlns:a16="http://schemas.microsoft.com/office/drawing/2014/main" id="{2F808937-A90E-4DC7-A978-CEBA8501D188}"/>
              </a:ext>
            </a:extLst>
          </p:cNvPr>
          <p:cNvSpPr/>
          <p:nvPr/>
        </p:nvSpPr>
        <p:spPr>
          <a:xfrm>
            <a:off x="6330226" y="4235156"/>
            <a:ext cx="2382349" cy="151550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8">
            <a:extLst>
              <a:ext uri="{FF2B5EF4-FFF2-40B4-BE49-F238E27FC236}">
                <a16:creationId xmlns:a16="http://schemas.microsoft.com/office/drawing/2014/main" id="{CDB885CE-4BFF-4343-90C6-03B6DD11A800}"/>
              </a:ext>
            </a:extLst>
          </p:cNvPr>
          <p:cNvSpPr txBox="1"/>
          <p:nvPr/>
        </p:nvSpPr>
        <p:spPr>
          <a:xfrm>
            <a:off x="6374098" y="4257024"/>
            <a:ext cx="238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Expert group/ forum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2" name="ZoneTexte 8">
            <a:extLst>
              <a:ext uri="{FF2B5EF4-FFF2-40B4-BE49-F238E27FC236}">
                <a16:creationId xmlns:a16="http://schemas.microsoft.com/office/drawing/2014/main" id="{8146B46D-E024-4475-B349-EC2E39B79EDD}"/>
              </a:ext>
            </a:extLst>
          </p:cNvPr>
          <p:cNvSpPr txBox="1"/>
          <p:nvPr/>
        </p:nvSpPr>
        <p:spPr>
          <a:xfrm>
            <a:off x="6380183" y="4624999"/>
            <a:ext cx="238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VietRap</a:t>
            </a:r>
            <a:endParaRPr lang="en-US" dirty="0"/>
          </a:p>
        </p:txBody>
      </p:sp>
      <p:sp>
        <p:nvSpPr>
          <p:cNvPr id="43" name="ZoneTexte 8">
            <a:extLst>
              <a:ext uri="{FF2B5EF4-FFF2-40B4-BE49-F238E27FC236}">
                <a16:creationId xmlns:a16="http://schemas.microsoft.com/office/drawing/2014/main" id="{3A26B65F-1D9A-498C-8EA0-9F5E5D576DED}"/>
              </a:ext>
            </a:extLst>
          </p:cNvPr>
          <p:cNvSpPr txBox="1"/>
          <p:nvPr/>
        </p:nvSpPr>
        <p:spPr>
          <a:xfrm>
            <a:off x="6380183" y="4991484"/>
            <a:ext cx="238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Fargreen</a:t>
            </a:r>
            <a:r>
              <a:rPr lang="en-US" dirty="0"/>
              <a:t>/ICRAF</a:t>
            </a:r>
          </a:p>
        </p:txBody>
      </p:sp>
      <p:sp>
        <p:nvSpPr>
          <p:cNvPr id="44" name="Rectangle à coins arrondis 7">
            <a:extLst>
              <a:ext uri="{FF2B5EF4-FFF2-40B4-BE49-F238E27FC236}">
                <a16:creationId xmlns:a16="http://schemas.microsoft.com/office/drawing/2014/main" id="{F317648C-1DEF-4F63-AFB6-77E27C20DE1C}"/>
              </a:ext>
            </a:extLst>
          </p:cNvPr>
          <p:cNvSpPr/>
          <p:nvPr/>
        </p:nvSpPr>
        <p:spPr>
          <a:xfrm>
            <a:off x="6316158" y="5858814"/>
            <a:ext cx="2382349" cy="66711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8">
            <a:extLst>
              <a:ext uri="{FF2B5EF4-FFF2-40B4-BE49-F238E27FC236}">
                <a16:creationId xmlns:a16="http://schemas.microsoft.com/office/drawing/2014/main" id="{D2C5C06C-B2DB-4D4E-BD21-0480D0248D9E}"/>
              </a:ext>
            </a:extLst>
          </p:cNvPr>
          <p:cNvSpPr txBox="1"/>
          <p:nvPr/>
        </p:nvSpPr>
        <p:spPr>
          <a:xfrm>
            <a:off x="6360030" y="5880681"/>
            <a:ext cx="238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Collaboration with PFES</a:t>
            </a:r>
          </a:p>
        </p:txBody>
      </p:sp>
      <p:sp>
        <p:nvSpPr>
          <p:cNvPr id="48" name="ZoneTexte 8">
            <a:extLst>
              <a:ext uri="{FF2B5EF4-FFF2-40B4-BE49-F238E27FC236}">
                <a16:creationId xmlns:a16="http://schemas.microsoft.com/office/drawing/2014/main" id="{D0DB9F5A-D7A2-488E-A8A6-1CD244C247C5}"/>
              </a:ext>
            </a:extLst>
          </p:cNvPr>
          <p:cNvSpPr txBox="1"/>
          <p:nvPr/>
        </p:nvSpPr>
        <p:spPr>
          <a:xfrm>
            <a:off x="6372200" y="5381328"/>
            <a:ext cx="238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ITDR (tourism)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600E0E41-0585-42D2-90C8-25A5DB207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776" y="-345281"/>
            <a:ext cx="8047656" cy="1470025"/>
          </a:xfrm>
        </p:spPr>
        <p:txBody>
          <a:bodyPr>
            <a:normAutofit/>
          </a:bodyPr>
          <a:lstStyle/>
          <a:p>
            <a:pPr algn="l"/>
            <a:r>
              <a:rPr lang="fr-FR" sz="4000" dirty="0"/>
              <a:t>Illustration </a:t>
            </a:r>
            <a:r>
              <a:rPr lang="fr-FR" sz="4000" dirty="0" err="1"/>
              <a:t>from</a:t>
            </a:r>
            <a:r>
              <a:rPr lang="fr-FR" sz="4000" dirty="0"/>
              <a:t> the coffee </a:t>
            </a:r>
            <a:r>
              <a:rPr lang="fr-FR" sz="4000" dirty="0" err="1"/>
              <a:t>sector</a:t>
            </a:r>
            <a:endParaRPr lang="fr-FR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4C9E2-3715-428C-95AE-EA8E9D627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4" y="836712"/>
            <a:ext cx="9174444" cy="6032797"/>
          </a:xfrm>
          <a:prstGeom prst="rect">
            <a:avLst/>
          </a:prstGeom>
        </p:spPr>
      </p:pic>
      <p:sp>
        <p:nvSpPr>
          <p:cNvPr id="14" name="Rectangle à coins arrondis 7">
            <a:extLst>
              <a:ext uri="{FF2B5EF4-FFF2-40B4-BE49-F238E27FC236}">
                <a16:creationId xmlns:a16="http://schemas.microsoft.com/office/drawing/2014/main" id="{53DC0E75-6665-4273-947B-22F21BE3CDD0}"/>
              </a:ext>
            </a:extLst>
          </p:cNvPr>
          <p:cNvSpPr/>
          <p:nvPr/>
        </p:nvSpPr>
        <p:spPr>
          <a:xfrm>
            <a:off x="-51752" y="980729"/>
            <a:ext cx="6711984" cy="2380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8">
            <a:extLst>
              <a:ext uri="{FF2B5EF4-FFF2-40B4-BE49-F238E27FC236}">
                <a16:creationId xmlns:a16="http://schemas.microsoft.com/office/drawing/2014/main" id="{C11EAF54-F0B2-45AE-8519-D21E2C4AA094}"/>
              </a:ext>
            </a:extLst>
          </p:cNvPr>
          <p:cNvSpPr txBox="1"/>
          <p:nvPr/>
        </p:nvSpPr>
        <p:spPr>
          <a:xfrm>
            <a:off x="395536" y="1052736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I. Identifying and piloting sustainable models</a:t>
            </a:r>
            <a:r>
              <a:rPr lang="en-US" dirty="0"/>
              <a:t> </a:t>
            </a:r>
          </a:p>
          <a:p>
            <a:r>
              <a:rPr lang="en-US" dirty="0"/>
              <a:t>1.1 Technical and financial assessment of existing sustainable models</a:t>
            </a:r>
          </a:p>
          <a:p>
            <a:r>
              <a:rPr lang="en-US" dirty="0"/>
              <a:t>1.2 Development of technical guidelines for best practices (and test with stakeholders)</a:t>
            </a:r>
          </a:p>
          <a:p>
            <a:r>
              <a:rPr lang="en-US" dirty="0"/>
              <a:t>1.3 Identification of potential area for pilot activities, sites, partners, beneficiaries, and deployment of pilot sustainable models (capacity building, support and monitoring evaluation) 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FE6915-AF9B-4B9E-A43F-2257AF4F5835}"/>
              </a:ext>
            </a:extLst>
          </p:cNvPr>
          <p:cNvSpPr/>
          <p:nvPr/>
        </p:nvSpPr>
        <p:spPr>
          <a:xfrm>
            <a:off x="611560" y="4509120"/>
            <a:ext cx="3032956" cy="2088232"/>
          </a:xfrm>
          <a:prstGeom prst="ellipse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Collaborate with business association to integrate agroforestry in training manuals/campaigns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0CB6E15-FB14-4AED-91C1-F44525A79BA4}"/>
              </a:ext>
            </a:extLst>
          </p:cNvPr>
          <p:cNvSpPr/>
          <p:nvPr/>
        </p:nvSpPr>
        <p:spPr>
          <a:xfrm>
            <a:off x="323528" y="5571670"/>
            <a:ext cx="792088" cy="576064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E21BE6-3AC6-4556-8C86-48EEB994373A}"/>
              </a:ext>
            </a:extLst>
          </p:cNvPr>
          <p:cNvSpPr/>
          <p:nvPr/>
        </p:nvSpPr>
        <p:spPr>
          <a:xfrm>
            <a:off x="3851920" y="3453299"/>
            <a:ext cx="2736304" cy="1922501"/>
          </a:xfrm>
          <a:prstGeom prst="ellipse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Collaborate with other sectors to leverage potential synergies (ex. Cashew)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EB700E92-4ACD-42DD-9F37-4315A1843CDD}"/>
              </a:ext>
            </a:extLst>
          </p:cNvPr>
          <p:cNvSpPr/>
          <p:nvPr/>
        </p:nvSpPr>
        <p:spPr>
          <a:xfrm>
            <a:off x="5580112" y="3068960"/>
            <a:ext cx="639452" cy="464771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A7F8E13-72F3-4772-8444-878099A43541}"/>
              </a:ext>
            </a:extLst>
          </p:cNvPr>
          <p:cNvSpPr/>
          <p:nvPr/>
        </p:nvSpPr>
        <p:spPr>
          <a:xfrm>
            <a:off x="6404996" y="1568391"/>
            <a:ext cx="2736304" cy="1922501"/>
          </a:xfrm>
          <a:prstGeom prst="ellipse">
            <a:avLst/>
          </a:prstGeom>
          <a:solidFill>
            <a:schemeClr val="accent2">
              <a:lumMod val="40000"/>
              <a:lumOff val="6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Facilitate dialogue and coordination (VCCB), integrated planning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Coffee 2020…)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2CB255D7-B125-40C1-8E05-FB8403AEDFA6}"/>
              </a:ext>
            </a:extLst>
          </p:cNvPr>
          <p:cNvSpPr/>
          <p:nvPr/>
        </p:nvSpPr>
        <p:spPr>
          <a:xfrm>
            <a:off x="8133188" y="1184052"/>
            <a:ext cx="639452" cy="464771"/>
          </a:xfrm>
          <a:prstGeom prst="cloud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7C6344-9C7D-4FAB-812A-09A1C9923550}"/>
              </a:ext>
            </a:extLst>
          </p:cNvPr>
          <p:cNvSpPr/>
          <p:nvPr/>
        </p:nvSpPr>
        <p:spPr>
          <a:xfrm>
            <a:off x="6380820" y="5355646"/>
            <a:ext cx="2260354" cy="1434756"/>
          </a:xfrm>
          <a:prstGeom prst="ellipse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Implementing demonstration farms (Nestle…)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E231DAD8-70BE-4704-8CBC-34F7FBECF087}"/>
              </a:ext>
            </a:extLst>
          </p:cNvPr>
          <p:cNvSpPr/>
          <p:nvPr/>
        </p:nvSpPr>
        <p:spPr>
          <a:xfrm>
            <a:off x="8321448" y="5337212"/>
            <a:ext cx="639452" cy="464771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72CD35-E2C4-4B7B-96D9-E75B2B13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9" y="481282"/>
            <a:ext cx="8231301" cy="58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5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600E0E41-0585-42D2-90C8-25A5DB207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776" y="-345281"/>
            <a:ext cx="8047656" cy="1470025"/>
          </a:xfrm>
        </p:spPr>
        <p:txBody>
          <a:bodyPr>
            <a:normAutofit/>
          </a:bodyPr>
          <a:lstStyle/>
          <a:p>
            <a:pPr algn="l"/>
            <a:r>
              <a:rPr lang="fr-FR" sz="4000" dirty="0"/>
              <a:t>Illustration </a:t>
            </a:r>
            <a:r>
              <a:rPr lang="fr-FR" sz="4000" dirty="0" err="1"/>
              <a:t>from</a:t>
            </a:r>
            <a:r>
              <a:rPr lang="fr-FR" sz="4000" dirty="0"/>
              <a:t> the coffee </a:t>
            </a:r>
            <a:r>
              <a:rPr lang="fr-FR" sz="4000" dirty="0" err="1"/>
              <a:t>sector</a:t>
            </a:r>
            <a:endParaRPr lang="fr-FR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4C9E2-3715-428C-95AE-EA8E9D627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4" y="836712"/>
            <a:ext cx="9174444" cy="6032797"/>
          </a:xfrm>
          <a:prstGeom prst="rect">
            <a:avLst/>
          </a:prstGeom>
        </p:spPr>
      </p:pic>
      <p:sp>
        <p:nvSpPr>
          <p:cNvPr id="14" name="Rectangle à coins arrondis 7">
            <a:extLst>
              <a:ext uri="{FF2B5EF4-FFF2-40B4-BE49-F238E27FC236}">
                <a16:creationId xmlns:a16="http://schemas.microsoft.com/office/drawing/2014/main" id="{53DC0E75-6665-4273-947B-22F21BE3CDD0}"/>
              </a:ext>
            </a:extLst>
          </p:cNvPr>
          <p:cNvSpPr/>
          <p:nvPr/>
        </p:nvSpPr>
        <p:spPr>
          <a:xfrm>
            <a:off x="-51752" y="980729"/>
            <a:ext cx="6711984" cy="293432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97779C9E-021F-40BD-862F-D1BC5DB84D99}"/>
              </a:ext>
            </a:extLst>
          </p:cNvPr>
          <p:cNvSpPr txBox="1"/>
          <p:nvPr/>
        </p:nvSpPr>
        <p:spPr>
          <a:xfrm>
            <a:off x="395536" y="1052736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II.  Traceability systems development</a:t>
            </a:r>
            <a:r>
              <a:rPr lang="en-US" dirty="0"/>
              <a:t> </a:t>
            </a:r>
          </a:p>
          <a:p>
            <a:r>
              <a:rPr lang="en-US" dirty="0"/>
              <a:t>2.1 Assessment of existing/past initiatives on traceability and existing standards </a:t>
            </a:r>
          </a:p>
          <a:p>
            <a:r>
              <a:rPr lang="en-US" dirty="0"/>
              <a:t>2.2 Analysis of supply chains (actors and association/ cooperation models) and recommendations for piloting</a:t>
            </a:r>
          </a:p>
          <a:p>
            <a:r>
              <a:rPr lang="en-US" dirty="0"/>
              <a:t>2.3 Identification of potential area for pilot activities, sites, partners, beneficiaries, and deployment of pilot traceability models (capacity building, support and monitoring evaluation)  </a:t>
            </a:r>
          </a:p>
          <a:p>
            <a:r>
              <a:rPr lang="en-US" dirty="0"/>
              <a:t>2.4 Develop guidelines for traceability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1C28D1-2841-4CBC-AF2B-A741B3C45892}"/>
              </a:ext>
            </a:extLst>
          </p:cNvPr>
          <p:cNvSpPr/>
          <p:nvPr/>
        </p:nvSpPr>
        <p:spPr>
          <a:xfrm>
            <a:off x="395536" y="4869160"/>
            <a:ext cx="2808312" cy="1512168"/>
          </a:xfrm>
          <a:prstGeom prst="ellipse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 experience directly from individual private companies (ACOM)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3F4855B-728F-4607-8C49-32C2B7CDEAA3}"/>
              </a:ext>
            </a:extLst>
          </p:cNvPr>
          <p:cNvSpPr/>
          <p:nvPr/>
        </p:nvSpPr>
        <p:spPr>
          <a:xfrm>
            <a:off x="411491" y="5229200"/>
            <a:ext cx="576064" cy="486486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1E25E3-F467-4736-90A9-9B1A0C30276D}"/>
              </a:ext>
            </a:extLst>
          </p:cNvPr>
          <p:cNvSpPr/>
          <p:nvPr/>
        </p:nvSpPr>
        <p:spPr>
          <a:xfrm>
            <a:off x="4644008" y="4674851"/>
            <a:ext cx="2880320" cy="1922501"/>
          </a:xfrm>
          <a:prstGeom prst="ellipse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Encourage broad stakeholders’ engagement on real-time monitoring pilots (Di Linh)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EC2CAF5-D268-42B0-8885-16D79F9DDA78}"/>
              </a:ext>
            </a:extLst>
          </p:cNvPr>
          <p:cNvSpPr/>
          <p:nvPr/>
        </p:nvSpPr>
        <p:spPr>
          <a:xfrm>
            <a:off x="6372200" y="4290512"/>
            <a:ext cx="639452" cy="464771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A20AFC-1A6E-4614-8F8D-594D5F0C2183}"/>
              </a:ext>
            </a:extLst>
          </p:cNvPr>
          <p:cNvSpPr/>
          <p:nvPr/>
        </p:nvSpPr>
        <p:spPr>
          <a:xfrm>
            <a:off x="6800880" y="2597627"/>
            <a:ext cx="2163608" cy="1338013"/>
          </a:xfrm>
          <a:prstGeom prst="ellipse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 information system (with GCP…)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D6DA34A-5A63-4FDB-A2D2-09D785B4CC25}"/>
              </a:ext>
            </a:extLst>
          </p:cNvPr>
          <p:cNvSpPr/>
          <p:nvPr/>
        </p:nvSpPr>
        <p:spPr>
          <a:xfrm>
            <a:off x="8413442" y="2549707"/>
            <a:ext cx="639452" cy="464771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5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600E0E41-0585-42D2-90C8-25A5DB207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776" y="-345281"/>
            <a:ext cx="8047656" cy="1470025"/>
          </a:xfrm>
        </p:spPr>
        <p:txBody>
          <a:bodyPr>
            <a:normAutofit/>
          </a:bodyPr>
          <a:lstStyle/>
          <a:p>
            <a:pPr algn="l"/>
            <a:r>
              <a:rPr lang="fr-FR" sz="4000" dirty="0"/>
              <a:t>Illustration </a:t>
            </a:r>
            <a:r>
              <a:rPr lang="fr-FR" sz="4000" dirty="0" err="1"/>
              <a:t>from</a:t>
            </a:r>
            <a:r>
              <a:rPr lang="fr-FR" sz="4000" dirty="0"/>
              <a:t> the coffee </a:t>
            </a:r>
            <a:r>
              <a:rPr lang="fr-FR" sz="4000" dirty="0" err="1"/>
              <a:t>sector</a:t>
            </a:r>
            <a:endParaRPr lang="fr-FR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4C9E2-3715-428C-95AE-EA8E9D627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4" y="836712"/>
            <a:ext cx="9174444" cy="6032797"/>
          </a:xfrm>
          <a:prstGeom prst="rect">
            <a:avLst/>
          </a:prstGeom>
        </p:spPr>
      </p:pic>
      <p:sp>
        <p:nvSpPr>
          <p:cNvPr id="14" name="Rectangle à coins arrondis 7">
            <a:extLst>
              <a:ext uri="{FF2B5EF4-FFF2-40B4-BE49-F238E27FC236}">
                <a16:creationId xmlns:a16="http://schemas.microsoft.com/office/drawing/2014/main" id="{53DC0E75-6665-4273-947B-22F21BE3CDD0}"/>
              </a:ext>
            </a:extLst>
          </p:cNvPr>
          <p:cNvSpPr/>
          <p:nvPr/>
        </p:nvSpPr>
        <p:spPr>
          <a:xfrm>
            <a:off x="-51752" y="965041"/>
            <a:ext cx="6711984" cy="590446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97779C9E-021F-40BD-862F-D1BC5DB84D99}"/>
              </a:ext>
            </a:extLst>
          </p:cNvPr>
          <p:cNvSpPr txBox="1"/>
          <p:nvPr/>
        </p:nvSpPr>
        <p:spPr>
          <a:xfrm>
            <a:off x="395536" y="1037049"/>
            <a:ext cx="59766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III. Monitor and control the evolution of coffee surface</a:t>
            </a:r>
            <a:endParaRPr lang="en-US" dirty="0"/>
          </a:p>
          <a:p>
            <a:r>
              <a:rPr lang="en-US" dirty="0"/>
              <a:t>3.1 Strengthen systems to monitor surface and expansion of coffee surface, including spatial monitoring using satellites and other relevant technologies</a:t>
            </a:r>
          </a:p>
          <a:p>
            <a:r>
              <a:rPr lang="en-US" dirty="0"/>
              <a:t>3.2 Control that evolution of coffee surface complies with official targets</a:t>
            </a:r>
          </a:p>
          <a:p>
            <a:r>
              <a:rPr lang="en-US" dirty="0"/>
              <a:t>3.3 Support conversion of coffee land back to forest where relevant or required by law</a:t>
            </a:r>
          </a:p>
          <a:p>
            <a:r>
              <a:rPr lang="en-US" b="1" dirty="0"/>
              <a:t>IV. Financial mechanism development </a:t>
            </a:r>
            <a:endParaRPr lang="en-US" dirty="0"/>
          </a:p>
          <a:p>
            <a:r>
              <a:rPr lang="en-US" dirty="0"/>
              <a:t>4.1 Review and evaluation of existing incentives for sustainable coffee vs market trends</a:t>
            </a:r>
          </a:p>
          <a:p>
            <a:r>
              <a:rPr lang="en-US" dirty="0"/>
              <a:t>4.2 Develop proposal for financial incentives relevant for sustainable models identified (green credit, subsidies, premium price with buyers, taxes exoneration, PES, etc.)</a:t>
            </a:r>
          </a:p>
          <a:p>
            <a:r>
              <a:rPr lang="en-US" dirty="0"/>
              <a:t>4.3 Conduct extensive consultation process to set up partnerships to pilot financial mechanism</a:t>
            </a:r>
          </a:p>
          <a:p>
            <a:r>
              <a:rPr lang="en-US" dirty="0"/>
              <a:t>4.4 Pilot mechanism with stakeholders identified in component 1 and 2 (Capacity building, support 	</a:t>
            </a:r>
          </a:p>
          <a:p>
            <a:r>
              <a:rPr lang="en-US" dirty="0"/>
              <a:t>and monitoring evaluation) </a:t>
            </a:r>
          </a:p>
          <a:p>
            <a:r>
              <a:rPr lang="en-US" dirty="0"/>
              <a:t>4.5 Develop guidelines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96D0C1-2255-4C47-BD04-183DA6ED7AEB}"/>
              </a:ext>
            </a:extLst>
          </p:cNvPr>
          <p:cNvSpPr/>
          <p:nvPr/>
        </p:nvSpPr>
        <p:spPr>
          <a:xfrm>
            <a:off x="6471084" y="782890"/>
            <a:ext cx="2672916" cy="1512168"/>
          </a:xfrm>
          <a:prstGeom prst="ellipse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Exploit existing laws and regulations (40.000ha reallocation)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03D961DB-7E93-4BAB-8C42-E7FCD98DA5A1}"/>
              </a:ext>
            </a:extLst>
          </p:cNvPr>
          <p:cNvSpPr/>
          <p:nvPr/>
        </p:nvSpPr>
        <p:spPr>
          <a:xfrm>
            <a:off x="6487039" y="1142930"/>
            <a:ext cx="576064" cy="486486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10E056-717E-4E16-B177-6B3126E2DAA7}"/>
              </a:ext>
            </a:extLst>
          </p:cNvPr>
          <p:cNvSpPr/>
          <p:nvPr/>
        </p:nvSpPr>
        <p:spPr>
          <a:xfrm>
            <a:off x="6067770" y="2348880"/>
            <a:ext cx="2888940" cy="1512168"/>
          </a:xfrm>
          <a:prstGeom prst="ellipse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Connect with integrated land use planning initiatives and dialogue platform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BD1C2DE-FF4D-4817-BBA5-61DB04E007FC}"/>
              </a:ext>
            </a:extLst>
          </p:cNvPr>
          <p:cNvSpPr/>
          <p:nvPr/>
        </p:nvSpPr>
        <p:spPr>
          <a:xfrm>
            <a:off x="5971586" y="2387530"/>
            <a:ext cx="576064" cy="486486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3F10CA-4A99-4168-A810-18C64D179F0D}"/>
              </a:ext>
            </a:extLst>
          </p:cNvPr>
          <p:cNvSpPr/>
          <p:nvPr/>
        </p:nvSpPr>
        <p:spPr>
          <a:xfrm>
            <a:off x="6660232" y="3922233"/>
            <a:ext cx="2888940" cy="1512168"/>
          </a:xfrm>
          <a:prstGeom prst="ellipse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Review and monitor enterprises’ plans for activities and investments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32F0522-C764-4FD1-B004-EEEE2B62D04C}"/>
              </a:ext>
            </a:extLst>
          </p:cNvPr>
          <p:cNvSpPr/>
          <p:nvPr/>
        </p:nvSpPr>
        <p:spPr>
          <a:xfrm>
            <a:off x="6748638" y="4093818"/>
            <a:ext cx="576064" cy="486486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0BAF90-4514-4CFD-B16A-F0D0D738878D}"/>
              </a:ext>
            </a:extLst>
          </p:cNvPr>
          <p:cNvSpPr/>
          <p:nvPr/>
        </p:nvSpPr>
        <p:spPr>
          <a:xfrm>
            <a:off x="6323620" y="5422902"/>
            <a:ext cx="2740614" cy="1618192"/>
          </a:xfrm>
          <a:prstGeom prst="ellipse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Pilot joint implementation of REDD+ allocation and PES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6771B8C3-4E7C-4F9E-A182-46355AF99FD9}"/>
              </a:ext>
            </a:extLst>
          </p:cNvPr>
          <p:cNvSpPr/>
          <p:nvPr/>
        </p:nvSpPr>
        <p:spPr>
          <a:xfrm>
            <a:off x="8676456" y="5891621"/>
            <a:ext cx="576064" cy="486486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2AE740-238C-4B62-8442-C9460FA0F329}"/>
              </a:ext>
            </a:extLst>
          </p:cNvPr>
          <p:cNvSpPr/>
          <p:nvPr/>
        </p:nvSpPr>
        <p:spPr>
          <a:xfrm>
            <a:off x="4344566" y="5807919"/>
            <a:ext cx="2243658" cy="1149473"/>
          </a:xfrm>
          <a:prstGeom prst="ellipse">
            <a:avLst/>
          </a:prstGeom>
          <a:solidFill>
            <a:schemeClr val="bg1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Coffee Development Fund?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FB043768-275A-43D7-802D-43A78B85FF12}"/>
              </a:ext>
            </a:extLst>
          </p:cNvPr>
          <p:cNvSpPr/>
          <p:nvPr/>
        </p:nvSpPr>
        <p:spPr>
          <a:xfrm>
            <a:off x="5881201" y="5612999"/>
            <a:ext cx="576064" cy="486486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 descr="http://1.bp.blogspot.com/-ZvShXfYhUGo/TsU-7srTr6I/AAAAAAAACkk/YAnQeyudiNo/s1600/Sapa_Viet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08720"/>
            <a:ext cx="9173209" cy="5949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06" y="169476"/>
            <a:ext cx="902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ea typeface="+mj-ea"/>
                <a:cs typeface="+mj-cs"/>
              </a:rPr>
              <a:t>Focus on the financial sector in Vietnam</a:t>
            </a:r>
          </a:p>
        </p:txBody>
      </p:sp>
      <p:sp>
        <p:nvSpPr>
          <p:cNvPr id="6" name="Rectangle à coins arrondis 7">
            <a:extLst>
              <a:ext uri="{FF2B5EF4-FFF2-40B4-BE49-F238E27FC236}">
                <a16:creationId xmlns:a16="http://schemas.microsoft.com/office/drawing/2014/main" id="{319AA669-D983-475E-8FB3-6CB841934C5F}"/>
              </a:ext>
            </a:extLst>
          </p:cNvPr>
          <p:cNvSpPr/>
          <p:nvPr/>
        </p:nvSpPr>
        <p:spPr>
          <a:xfrm>
            <a:off x="323528" y="980729"/>
            <a:ext cx="6336704" cy="158417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B651D560-14D8-4949-94C6-DC4292D549B6}"/>
              </a:ext>
            </a:extLst>
          </p:cNvPr>
          <p:cNvSpPr txBox="1"/>
          <p:nvPr/>
        </p:nvSpPr>
        <p:spPr>
          <a:xfrm>
            <a:off x="395536" y="1052736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Fast credit expansion to support economic growth (&gt;15%/year)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Low access to financial services (21% adult pop. In 2013)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Overall under-capitalized + fast expansion: little appetite for new markets and constraints for sustainability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Green finance estimated about 1% (SBV)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Rectangle à coins arrondis 7">
            <a:extLst>
              <a:ext uri="{FF2B5EF4-FFF2-40B4-BE49-F238E27FC236}">
                <a16:creationId xmlns:a16="http://schemas.microsoft.com/office/drawing/2014/main" id="{24C8CF29-A359-43DB-ABEE-5246266D6265}"/>
              </a:ext>
            </a:extLst>
          </p:cNvPr>
          <p:cNvSpPr/>
          <p:nvPr/>
        </p:nvSpPr>
        <p:spPr>
          <a:xfrm>
            <a:off x="2627784" y="2776861"/>
            <a:ext cx="6336704" cy="41740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8">
            <a:extLst>
              <a:ext uri="{FF2B5EF4-FFF2-40B4-BE49-F238E27FC236}">
                <a16:creationId xmlns:a16="http://schemas.microsoft.com/office/drawing/2014/main" id="{EDE6006A-CF1B-4227-9C63-9753F34587AA}"/>
              </a:ext>
            </a:extLst>
          </p:cNvPr>
          <p:cNvSpPr txBox="1"/>
          <p:nvPr/>
        </p:nvSpPr>
        <p:spPr>
          <a:xfrm>
            <a:off x="2699792" y="2848868"/>
            <a:ext cx="64087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Recent policies to implement relevant plans (Paris’ Agreement, Green Growth…)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03/2015: Directive 03/CT-NHNN from SBV: Requests credit institutions to </a:t>
            </a:r>
            <a:r>
              <a:rPr lang="en-US" b="1" dirty="0"/>
              <a:t>promote green credits and social and environmental risk management in credit supply</a:t>
            </a:r>
            <a:r>
              <a:rPr lang="en-US" dirty="0"/>
              <a:t>. Voluntary basis, mandatory report.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09/2015: Decree No. 55/2015 /ND-CP: Reduces reserve ratios obligations of financial institutions for medium-size credits to agriculture and rural development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12/2016: Circular 39/2016/TT-NHNN: Requests lending transactions conformity with regulations and relevant laws, </a:t>
            </a:r>
            <a:r>
              <a:rPr lang="en-US" b="1" dirty="0"/>
              <a:t>including the legislation on environmental protection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But yet no mention of green banking and related instruments in the Law of Credit Institutions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8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 descr="http://1.bp.blogspot.com/-ZvShXfYhUGo/TsU-7srTr6I/AAAAAAAACkk/YAnQeyudiNo/s1600/Sapa_Viet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08720"/>
            <a:ext cx="9173209" cy="5949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06" y="169476"/>
            <a:ext cx="902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ea typeface="+mj-ea"/>
                <a:cs typeface="+mj-cs"/>
              </a:rPr>
              <a:t>Focus on the financial sector in Vietnam</a:t>
            </a:r>
          </a:p>
        </p:txBody>
      </p:sp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ED4C5E9F-D44F-47D2-921C-5913B82C2F98}"/>
              </a:ext>
            </a:extLst>
          </p:cNvPr>
          <p:cNvSpPr/>
          <p:nvPr/>
        </p:nvSpPr>
        <p:spPr>
          <a:xfrm>
            <a:off x="323528" y="4725145"/>
            <a:ext cx="6912768" cy="187220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4548FDE2-AE41-46F2-9B58-A0C3BC957E3B}"/>
              </a:ext>
            </a:extLst>
          </p:cNvPr>
          <p:cNvSpPr txBox="1"/>
          <p:nvPr/>
        </p:nvSpPr>
        <p:spPr>
          <a:xfrm>
            <a:off x="395536" y="4801082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Provisions from the NRIP </a:t>
            </a:r>
            <a:r>
              <a:rPr lang="en-US" dirty="0"/>
              <a:t>(draft, in progress):</a:t>
            </a:r>
          </a:p>
          <a:p>
            <a:r>
              <a:rPr lang="en-US" dirty="0"/>
              <a:t>1. Develop and implement a green credit scheme for REDD+ activities</a:t>
            </a:r>
          </a:p>
          <a:p>
            <a:r>
              <a:rPr lang="en-US" dirty="0"/>
              <a:t>2. Improve deforestation and forest degradation risk assessment in financial institutions’ credit analysis systems and pilot implementation </a:t>
            </a:r>
          </a:p>
          <a:p>
            <a:r>
              <a:rPr lang="en-US" dirty="0"/>
              <a:t>3. Strategic dialogue and capacity-building activities on private and financial sectors engagement and green credit for REDD+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Rectangle à coins arrondis 7">
            <a:extLst>
              <a:ext uri="{FF2B5EF4-FFF2-40B4-BE49-F238E27FC236}">
                <a16:creationId xmlns:a16="http://schemas.microsoft.com/office/drawing/2014/main" id="{49E9C699-7DF3-4997-B946-D4C44D1074EC}"/>
              </a:ext>
            </a:extLst>
          </p:cNvPr>
          <p:cNvSpPr/>
          <p:nvPr/>
        </p:nvSpPr>
        <p:spPr>
          <a:xfrm>
            <a:off x="2627784" y="1052736"/>
            <a:ext cx="6336704" cy="357949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81B7D185-02DF-47B1-A1AE-0DFAFFA0E7BA}"/>
              </a:ext>
            </a:extLst>
          </p:cNvPr>
          <p:cNvSpPr txBox="1"/>
          <p:nvPr/>
        </p:nvSpPr>
        <p:spPr>
          <a:xfrm>
            <a:off x="2699792" y="1124743"/>
            <a:ext cx="6408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Illustrations/initiatives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$240M Green credit line from SBV for financial institutions lending to SME (based on JICA grant); $100M similar in discussion with </a:t>
            </a:r>
            <a:r>
              <a:rPr lang="en-US" dirty="0" err="1"/>
              <a:t>KfW</a:t>
            </a:r>
            <a:r>
              <a:rPr lang="en-US" dirty="0"/>
              <a:t> on renewable energy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Green bond market being established. First green bonds expected In 2018 (HCMC and Ba Ria – Vu Tau)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Guidelines developed to assess social and environmental risks in 10 sectors (SBV/IFC)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Launch of Vietnam Sustainability Index (20 companies in HCMC stock exchange)…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Support to relevant credits (concessional…) from VBSP, </a:t>
            </a:r>
            <a:r>
              <a:rPr lang="en-US" dirty="0" err="1"/>
              <a:t>Agribank</a:t>
            </a:r>
            <a:r>
              <a:rPr lang="en-US" dirty="0"/>
              <a:t>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06" y="169476"/>
            <a:ext cx="902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ea typeface="+mj-ea"/>
                <a:cs typeface="+mj-cs"/>
              </a:rPr>
              <a:t>Illustration from the Bank for Social Policies</a:t>
            </a:r>
          </a:p>
        </p:txBody>
      </p:sp>
      <p:pic>
        <p:nvPicPr>
          <p:cNvPr id="4" name="Picture 2" descr="http://s3.amazonaws.com/mongabay/sabah/600/sabah_0317.jpg">
            <a:extLst>
              <a:ext uri="{FF2B5EF4-FFF2-40B4-BE49-F238E27FC236}">
                <a16:creationId xmlns:a16="http://schemas.microsoft.com/office/drawing/2014/main" id="{4D0933AD-7B01-40E5-9DE0-509038D76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9577"/>
          <a:stretch>
            <a:fillRect/>
          </a:stretch>
        </p:blipFill>
        <p:spPr bwMode="auto">
          <a:xfrm>
            <a:off x="0" y="836712"/>
            <a:ext cx="9144000" cy="6021289"/>
          </a:xfrm>
          <a:prstGeom prst="rect">
            <a:avLst/>
          </a:prstGeom>
          <a:noFill/>
        </p:spPr>
      </p:pic>
      <p:sp>
        <p:nvSpPr>
          <p:cNvPr id="5" name="Rectangle à coins arrondis 7">
            <a:extLst>
              <a:ext uri="{FF2B5EF4-FFF2-40B4-BE49-F238E27FC236}">
                <a16:creationId xmlns:a16="http://schemas.microsoft.com/office/drawing/2014/main" id="{39845FD0-207E-4109-A598-081B9E8082EE}"/>
              </a:ext>
            </a:extLst>
          </p:cNvPr>
          <p:cNvSpPr/>
          <p:nvPr/>
        </p:nvSpPr>
        <p:spPr>
          <a:xfrm>
            <a:off x="-51752" y="980730"/>
            <a:ext cx="6711984" cy="496855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080FC185-FE49-41D1-8AB3-D7B810CF0117}"/>
              </a:ext>
            </a:extLst>
          </p:cNvPr>
          <p:cNvSpPr txBox="1"/>
          <p:nvPr/>
        </p:nvSpPr>
        <p:spPr>
          <a:xfrm>
            <a:off x="35496" y="1052736"/>
            <a:ext cx="6676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Profile: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VBSP: public not-for-profit policy bank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microfinance institution in Vietnam (7M household clients)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Assets: $8 billion; Outstanding loan: $7 billion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28M individual loans to individuals and business/producers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Contribution to massive social progress (country’s poverty rate: 20% in 2004, 4.5% in 2015)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Serving poor, near-poor and vulnerable people, ethnic minorities…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Assets: </a:t>
            </a:r>
            <a:r>
              <a:rPr lang="en-US" u="sng" dirty="0"/>
              <a:t>local network</a:t>
            </a:r>
            <a:r>
              <a:rPr lang="en-US" dirty="0"/>
              <a:t>, local </a:t>
            </a:r>
            <a:r>
              <a:rPr lang="en-US" u="sng" dirty="0"/>
              <a:t>governance arrangement</a:t>
            </a:r>
            <a:r>
              <a:rPr lang="en-US" dirty="0"/>
              <a:t>,  and </a:t>
            </a:r>
            <a:r>
              <a:rPr lang="en-US" u="sng" dirty="0"/>
              <a:t>specialized approach </a:t>
            </a:r>
            <a:r>
              <a:rPr lang="en-US" dirty="0"/>
              <a:t>to understand and serve a risky market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From 63 provinces branches down to 200.000 points of service at village/hamlet level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21 credit schemes for targeted groups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Risk-management system based on collaboration with local mass organizations and people’s committees (peer control), procedure disclosure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Non-performing loan rate: 0.87%</a:t>
            </a:r>
          </a:p>
        </p:txBody>
      </p:sp>
    </p:spTree>
    <p:extLst>
      <p:ext uri="{BB962C8B-B14F-4D97-AF65-F5344CB8AC3E}">
        <p14:creationId xmlns:p14="http://schemas.microsoft.com/office/powerpoint/2010/main" val="7564879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5545</TotalTime>
  <Words>1103</Words>
  <Application>Microsoft Office PowerPoint</Application>
  <PresentationFormat>On-screen Show (4:3)</PresentationFormat>
  <Paragraphs>133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Thème Office</vt:lpstr>
      <vt:lpstr>Leveraging Business Investment for REDD+ Implementation Vietnam’s Experience    Chi Nguyen Phuong - Deputy Director of International Cooperation, Vietnam Bank for Social Policies Fabien Monteils - Chief Technical Advisor, UN-REDD Vietnam </vt:lpstr>
      <vt:lpstr>Set priority areas and pilots</vt:lpstr>
      <vt:lpstr>Illustration from the coffee sector</vt:lpstr>
      <vt:lpstr>PowerPoint Presentation</vt:lpstr>
      <vt:lpstr>Illustration from the coffee sector</vt:lpstr>
      <vt:lpstr>Illustration from the coffee sector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teaching about REDD+ at the National Academy of Politics</dc:title>
  <dc:creator>Fabien Monteils</dc:creator>
  <cp:lastModifiedBy>Fabien Monteils</cp:lastModifiedBy>
  <cp:revision>60</cp:revision>
  <dcterms:created xsi:type="dcterms:W3CDTF">2015-12-19T00:10:31Z</dcterms:created>
  <dcterms:modified xsi:type="dcterms:W3CDTF">2017-10-09T10:07:29Z</dcterms:modified>
</cp:coreProperties>
</file>